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4092" r:id="rId1"/>
  </p:sldMasterIdLst>
  <p:notesMasterIdLst>
    <p:notesMasterId r:id="rId80"/>
  </p:notesMasterIdLst>
  <p:handoutMasterIdLst>
    <p:handoutMasterId r:id="rId81"/>
  </p:handoutMasterIdLst>
  <p:sldIdLst>
    <p:sldId id="947" r:id="rId2"/>
    <p:sldId id="999" r:id="rId3"/>
    <p:sldId id="949" r:id="rId4"/>
    <p:sldId id="950" r:id="rId5"/>
    <p:sldId id="1223" r:id="rId6"/>
    <p:sldId id="951" r:id="rId7"/>
    <p:sldId id="952" r:id="rId8"/>
    <p:sldId id="1283" r:id="rId9"/>
    <p:sldId id="1284" r:id="rId10"/>
    <p:sldId id="1285" r:id="rId11"/>
    <p:sldId id="1286" r:id="rId12"/>
    <p:sldId id="1287" r:id="rId13"/>
    <p:sldId id="1224" r:id="rId14"/>
    <p:sldId id="1310" r:id="rId15"/>
    <p:sldId id="1350" r:id="rId16"/>
    <p:sldId id="1351" r:id="rId17"/>
    <p:sldId id="1352" r:id="rId18"/>
    <p:sldId id="1314" r:id="rId19"/>
    <p:sldId id="1315" r:id="rId20"/>
    <p:sldId id="1340" r:id="rId21"/>
    <p:sldId id="1323" r:id="rId22"/>
    <p:sldId id="1082" r:id="rId23"/>
    <p:sldId id="1131" r:id="rId24"/>
    <p:sldId id="1324" r:id="rId25"/>
    <p:sldId id="1305" r:id="rId26"/>
    <p:sldId id="1270" r:id="rId27"/>
    <p:sldId id="1187" r:id="rId28"/>
    <p:sldId id="1353" r:id="rId29"/>
    <p:sldId id="1317" r:id="rId30"/>
    <p:sldId id="1354" r:id="rId31"/>
    <p:sldId id="1319" r:id="rId32"/>
    <p:sldId id="1320" r:id="rId33"/>
    <p:sldId id="1215" r:id="rId34"/>
    <p:sldId id="1346" r:id="rId35"/>
    <p:sldId id="1189" r:id="rId36"/>
    <p:sldId id="1341" r:id="rId37"/>
    <p:sldId id="1325" r:id="rId38"/>
    <p:sldId id="1355" r:id="rId39"/>
    <p:sldId id="1322" r:id="rId40"/>
    <p:sldId id="1297" r:id="rId41"/>
    <p:sldId id="1344" r:id="rId42"/>
    <p:sldId id="1345" r:id="rId43"/>
    <p:sldId id="1343" r:id="rId44"/>
    <p:sldId id="1306" r:id="rId45"/>
    <p:sldId id="1087" r:id="rId46"/>
    <p:sldId id="1356" r:id="rId47"/>
    <p:sldId id="1347" r:id="rId48"/>
    <p:sldId id="1327" r:id="rId49"/>
    <p:sldId id="1357" r:id="rId50"/>
    <p:sldId id="1328" r:id="rId51"/>
    <p:sldId id="1293" r:id="rId52"/>
    <p:sldId id="1329" r:id="rId53"/>
    <p:sldId id="1330" r:id="rId54"/>
    <p:sldId id="1331" r:id="rId55"/>
    <p:sldId id="1348" r:id="rId56"/>
    <p:sldId id="1349" r:id="rId57"/>
    <p:sldId id="1333" r:id="rId58"/>
    <p:sldId id="1334" r:id="rId59"/>
    <p:sldId id="1342" r:id="rId60"/>
    <p:sldId id="1358" r:id="rId61"/>
    <p:sldId id="1307" r:id="rId62"/>
    <p:sldId id="1336" r:id="rId63"/>
    <p:sldId id="1292" r:id="rId64"/>
    <p:sldId id="1225" r:id="rId65"/>
    <p:sldId id="1339" r:id="rId66"/>
    <p:sldId id="1309" r:id="rId67"/>
    <p:sldId id="1104" r:id="rId68"/>
    <p:sldId id="1302" r:id="rId69"/>
    <p:sldId id="1165" r:id="rId70"/>
    <p:sldId id="1107" r:id="rId71"/>
    <p:sldId id="1226" r:id="rId72"/>
    <p:sldId id="1249" r:id="rId73"/>
    <p:sldId id="1250" r:id="rId74"/>
    <p:sldId id="1229" r:id="rId75"/>
    <p:sldId id="1230" r:id="rId76"/>
    <p:sldId id="1338" r:id="rId77"/>
    <p:sldId id="1254" r:id="rId78"/>
    <p:sldId id="1301" r:id="rId79"/>
  </p:sldIdLst>
  <p:sldSz cx="9906000" cy="6858000" type="A4"/>
  <p:notesSz cx="7104063"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0" name="作成者" initials="A" lastIdx="4" clrIdx="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F52B"/>
    <a:srgbClr val="FF3399"/>
    <a:srgbClr val="049244"/>
    <a:srgbClr val="05BC57"/>
    <a:srgbClr val="33CF7D"/>
    <a:srgbClr val="3A73B8"/>
    <a:srgbClr val="05BC58"/>
    <a:srgbClr val="0000CC"/>
    <a:srgbClr val="6060FF"/>
    <a:srgbClr val="82F0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4C1A8A3-306A-4EB7-A6B1-4F7E0EB9C5D6}" styleName="中間スタイル 3 - アクセント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5758FB7-9AC5-4552-8A53-C91805E547FA}" styleName="テーマ スタイル 1 - アクセント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950" autoAdjust="0"/>
    <p:restoredTop sz="93681" autoAdjust="0"/>
  </p:normalViewPr>
  <p:slideViewPr>
    <p:cSldViewPr snapToGrid="0">
      <p:cViewPr>
        <p:scale>
          <a:sx n="65" d="100"/>
          <a:sy n="65" d="100"/>
        </p:scale>
        <p:origin x="1228" y="60"/>
      </p:cViewPr>
      <p:guideLst>
        <p:guide orient="horz" pos="2160"/>
        <p:guide pos="3120"/>
      </p:guideLst>
    </p:cSldViewPr>
  </p:slideViewPr>
  <p:outlineViewPr>
    <p:cViewPr>
      <p:scale>
        <a:sx n="33" d="100"/>
        <a:sy n="33" d="100"/>
      </p:scale>
      <p:origin x="0" y="-2700"/>
    </p:cViewPr>
  </p:outlineViewPr>
  <p:notesTextViewPr>
    <p:cViewPr>
      <p:scale>
        <a:sx n="1" d="1"/>
        <a:sy n="1" d="1"/>
      </p:scale>
      <p:origin x="0" y="0"/>
    </p:cViewPr>
  </p:notesTextViewPr>
  <p:sorterViewPr>
    <p:cViewPr>
      <p:scale>
        <a:sx n="200" d="100"/>
        <a:sy n="200" d="100"/>
      </p:scale>
      <p:origin x="0" y="-12204"/>
    </p:cViewPr>
  </p:sorterViewPr>
  <p:notesViewPr>
    <p:cSldViewPr snapToGrid="0">
      <p:cViewPr varScale="1">
        <p:scale>
          <a:sx n="50" d="100"/>
          <a:sy n="50" d="100"/>
        </p:scale>
        <p:origin x="2898" y="4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74.emf"/><Relationship Id="rId1" Type="http://schemas.openxmlformats.org/officeDocument/2006/relationships/image" Target="../media/image17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9" y="3"/>
            <a:ext cx="3078207" cy="511649"/>
          </a:xfrm>
          <a:prstGeom prst="rect">
            <a:avLst/>
          </a:prstGeom>
        </p:spPr>
        <p:txBody>
          <a:bodyPr vert="horz" lIns="94627" tIns="47317" rIns="94627" bIns="473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4024211" y="3"/>
            <a:ext cx="3078207" cy="511649"/>
          </a:xfrm>
          <a:prstGeom prst="rect">
            <a:avLst/>
          </a:prstGeom>
        </p:spPr>
        <p:txBody>
          <a:bodyPr vert="horz" lIns="94627" tIns="47317" rIns="94627" bIns="47317" rtlCol="0"/>
          <a:lstStyle>
            <a:lvl1pPr algn="r">
              <a:defRPr sz="1200"/>
            </a:lvl1pPr>
          </a:lstStyle>
          <a:p>
            <a:fld id="{754D6AE8-8F66-4CB1-9FB2-59D48F5AD3D9}" type="datetimeFigureOut">
              <a:rPr kumimoji="1" lang="ja-JP" altLang="en-US" smtClean="0"/>
              <a:pPr/>
              <a:t>2026/7/2</a:t>
            </a:fld>
            <a:endParaRPr kumimoji="1" lang="ja-JP" altLang="en-US"/>
          </a:p>
        </p:txBody>
      </p:sp>
      <p:sp>
        <p:nvSpPr>
          <p:cNvPr id="4" name="フッター プレースホルダー 3"/>
          <p:cNvSpPr>
            <a:spLocks noGrp="1"/>
          </p:cNvSpPr>
          <p:nvPr>
            <p:ph type="ftr" sz="quarter" idx="2"/>
          </p:nvPr>
        </p:nvSpPr>
        <p:spPr>
          <a:xfrm>
            <a:off x="9" y="9721332"/>
            <a:ext cx="3078207" cy="511648"/>
          </a:xfrm>
          <a:prstGeom prst="rect">
            <a:avLst/>
          </a:prstGeom>
        </p:spPr>
        <p:txBody>
          <a:bodyPr vert="horz" lIns="94627" tIns="47317" rIns="94627" bIns="473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4024211" y="9721332"/>
            <a:ext cx="3078207" cy="511648"/>
          </a:xfrm>
          <a:prstGeom prst="rect">
            <a:avLst/>
          </a:prstGeom>
        </p:spPr>
        <p:txBody>
          <a:bodyPr vert="horz" lIns="94627" tIns="47317" rIns="94627" bIns="47317" rtlCol="0" anchor="b"/>
          <a:lstStyle>
            <a:lvl1pPr algn="r">
              <a:defRPr sz="1200"/>
            </a:lvl1pPr>
          </a:lstStyle>
          <a:p>
            <a:fld id="{7347C187-00F6-4CA2-95B1-F7E78134632B}" type="slidenum">
              <a:rPr kumimoji="1" lang="ja-JP" altLang="en-US" smtClean="0"/>
              <a:pPr/>
              <a:t>‹#›</a:t>
            </a:fld>
            <a:endParaRPr kumimoji="1" lang="ja-JP" altLang="en-US"/>
          </a:p>
        </p:txBody>
      </p:sp>
    </p:spTree>
    <p:extLst>
      <p:ext uri="{BB962C8B-B14F-4D97-AF65-F5344CB8AC3E}">
        <p14:creationId xmlns:p14="http://schemas.microsoft.com/office/powerpoint/2010/main" val="11503271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9" y="12"/>
            <a:ext cx="3078429" cy="511731"/>
          </a:xfrm>
          <a:prstGeom prst="rect">
            <a:avLst/>
          </a:prstGeom>
        </p:spPr>
        <p:txBody>
          <a:bodyPr vert="horz" lIns="94622" tIns="47314" rIns="94622" bIns="47314"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3995" y="12"/>
            <a:ext cx="3078429" cy="511731"/>
          </a:xfrm>
          <a:prstGeom prst="rect">
            <a:avLst/>
          </a:prstGeom>
        </p:spPr>
        <p:txBody>
          <a:bodyPr vert="horz" lIns="94622" tIns="47314" rIns="94622" bIns="47314" rtlCol="0"/>
          <a:lstStyle>
            <a:lvl1pPr algn="r">
              <a:defRPr sz="1200"/>
            </a:lvl1pPr>
          </a:lstStyle>
          <a:p>
            <a:fld id="{053C139E-BDA4-4D3D-AFA7-E87CA0FBBD34}" type="datetimeFigureOut">
              <a:rPr kumimoji="1" lang="ja-JP" altLang="en-US" smtClean="0"/>
              <a:pPr/>
              <a:t>2026/7/2</a:t>
            </a:fld>
            <a:endParaRPr kumimoji="1" lang="ja-JP" altLang="en-US"/>
          </a:p>
        </p:txBody>
      </p:sp>
      <p:sp>
        <p:nvSpPr>
          <p:cNvPr id="4" name="スライド イメージ プレースホルダー 3"/>
          <p:cNvSpPr>
            <a:spLocks noGrp="1" noRot="1" noChangeAspect="1"/>
          </p:cNvSpPr>
          <p:nvPr>
            <p:ph type="sldImg" idx="2"/>
          </p:nvPr>
        </p:nvSpPr>
        <p:spPr>
          <a:xfrm>
            <a:off x="782638" y="768350"/>
            <a:ext cx="5538787" cy="3835400"/>
          </a:xfrm>
          <a:prstGeom prst="rect">
            <a:avLst/>
          </a:prstGeom>
          <a:noFill/>
          <a:ln w="12700">
            <a:solidFill>
              <a:prstClr val="black"/>
            </a:solidFill>
          </a:ln>
        </p:spPr>
        <p:txBody>
          <a:bodyPr vert="horz" lIns="94622" tIns="47314" rIns="94622" bIns="47314" rtlCol="0" anchor="ctr"/>
          <a:lstStyle/>
          <a:p>
            <a:endParaRPr lang="ja-JP" altLang="en-US"/>
          </a:p>
        </p:txBody>
      </p:sp>
      <p:sp>
        <p:nvSpPr>
          <p:cNvPr id="5" name="ノート プレースホルダー 4"/>
          <p:cNvSpPr>
            <a:spLocks noGrp="1"/>
          </p:cNvSpPr>
          <p:nvPr>
            <p:ph type="body" sz="quarter" idx="3"/>
          </p:nvPr>
        </p:nvSpPr>
        <p:spPr>
          <a:xfrm>
            <a:off x="710407" y="4861442"/>
            <a:ext cx="5683250" cy="4605576"/>
          </a:xfrm>
          <a:prstGeom prst="rect">
            <a:avLst/>
          </a:prstGeom>
        </p:spPr>
        <p:txBody>
          <a:bodyPr vert="horz" lIns="94622" tIns="47314" rIns="94622" bIns="4731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9" y="9721119"/>
            <a:ext cx="3078429" cy="511731"/>
          </a:xfrm>
          <a:prstGeom prst="rect">
            <a:avLst/>
          </a:prstGeom>
        </p:spPr>
        <p:txBody>
          <a:bodyPr vert="horz" lIns="94622" tIns="47314" rIns="94622" bIns="4731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3995" y="9721119"/>
            <a:ext cx="3078429" cy="511731"/>
          </a:xfrm>
          <a:prstGeom prst="rect">
            <a:avLst/>
          </a:prstGeom>
        </p:spPr>
        <p:txBody>
          <a:bodyPr vert="horz" lIns="94622" tIns="47314" rIns="94622" bIns="47314" rtlCol="0" anchor="b"/>
          <a:lstStyle>
            <a:lvl1pPr algn="r">
              <a:defRPr sz="1200"/>
            </a:lvl1pPr>
          </a:lstStyle>
          <a:p>
            <a:fld id="{1BF2E02A-AB84-4BFE-9045-7703E5AA1E8D}" type="slidenum">
              <a:rPr kumimoji="1" lang="ja-JP" altLang="en-US" smtClean="0"/>
              <a:pPr/>
              <a:t>‹#›</a:t>
            </a:fld>
            <a:endParaRPr kumimoji="1" lang="ja-JP" altLang="en-US"/>
          </a:p>
        </p:txBody>
      </p:sp>
    </p:spTree>
    <p:extLst>
      <p:ext uri="{BB962C8B-B14F-4D97-AF65-F5344CB8AC3E}">
        <p14:creationId xmlns:p14="http://schemas.microsoft.com/office/powerpoint/2010/main" val="166390995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1BF2E02A-AB84-4BFE-9045-7703E5AA1E8D}" type="slidenum">
              <a:rPr kumimoji="1" lang="ja-JP" altLang="en-US" smtClean="0"/>
              <a:pPr/>
              <a:t>4</a:t>
            </a:fld>
            <a:endParaRPr kumimoji="1" lang="ja-JP" altLang="en-US"/>
          </a:p>
        </p:txBody>
      </p:sp>
    </p:spTree>
    <p:extLst>
      <p:ext uri="{BB962C8B-B14F-4D97-AF65-F5344CB8AC3E}">
        <p14:creationId xmlns:p14="http://schemas.microsoft.com/office/powerpoint/2010/main" val="3359639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15</a:t>
            </a:fld>
            <a:endParaRPr kumimoji="1" lang="ja-JP" altLang="en-US"/>
          </a:p>
        </p:txBody>
      </p:sp>
    </p:spTree>
    <p:extLst>
      <p:ext uri="{BB962C8B-B14F-4D97-AF65-F5344CB8AC3E}">
        <p14:creationId xmlns:p14="http://schemas.microsoft.com/office/powerpoint/2010/main" val="2663700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16</a:t>
            </a:fld>
            <a:endParaRPr kumimoji="1" lang="ja-JP" altLang="en-US"/>
          </a:p>
        </p:txBody>
      </p:sp>
    </p:spTree>
    <p:extLst>
      <p:ext uri="{BB962C8B-B14F-4D97-AF65-F5344CB8AC3E}">
        <p14:creationId xmlns:p14="http://schemas.microsoft.com/office/powerpoint/2010/main" val="1182147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17</a:t>
            </a:fld>
            <a:endParaRPr kumimoji="1" lang="ja-JP" altLang="en-US"/>
          </a:p>
        </p:txBody>
      </p:sp>
    </p:spTree>
    <p:extLst>
      <p:ext uri="{BB962C8B-B14F-4D97-AF65-F5344CB8AC3E}">
        <p14:creationId xmlns:p14="http://schemas.microsoft.com/office/powerpoint/2010/main" val="4056810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18</a:t>
            </a:fld>
            <a:endParaRPr kumimoji="1" lang="ja-JP" altLang="en-US"/>
          </a:p>
        </p:txBody>
      </p:sp>
    </p:spTree>
    <p:extLst>
      <p:ext uri="{BB962C8B-B14F-4D97-AF65-F5344CB8AC3E}">
        <p14:creationId xmlns:p14="http://schemas.microsoft.com/office/powerpoint/2010/main" val="3246127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AAD10-D53A-6665-785B-93A0045FEC6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5C67148-8DAE-AF7C-1821-4330A419E84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F6BE8E1-12F2-3FB9-AB9E-F679A8B8A888}"/>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1A10FE5-479D-BA83-C6A1-A9EF16EBFB40}"/>
              </a:ext>
            </a:extLst>
          </p:cNvPr>
          <p:cNvSpPr>
            <a:spLocks noGrp="1"/>
          </p:cNvSpPr>
          <p:nvPr>
            <p:ph type="sldNum" sz="quarter" idx="10"/>
          </p:nvPr>
        </p:nvSpPr>
        <p:spPr/>
        <p:txBody>
          <a:bodyPr/>
          <a:lstStyle/>
          <a:p>
            <a:fld id="{1BF2E02A-AB84-4BFE-9045-7703E5AA1E8D}" type="slidenum">
              <a:rPr kumimoji="1" lang="ja-JP" altLang="en-US" smtClean="0"/>
              <a:pPr/>
              <a:t>19</a:t>
            </a:fld>
            <a:endParaRPr kumimoji="1" lang="ja-JP" altLang="en-US"/>
          </a:p>
        </p:txBody>
      </p:sp>
    </p:spTree>
    <p:extLst>
      <p:ext uri="{BB962C8B-B14F-4D97-AF65-F5344CB8AC3E}">
        <p14:creationId xmlns:p14="http://schemas.microsoft.com/office/powerpoint/2010/main" val="36322147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D8C9B-E4F0-30C6-270C-D568C37B74A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880E3FD-F271-CD65-934A-656476B26E9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FC45848-1585-9F53-E2E5-703B0668DD30}"/>
              </a:ext>
            </a:extLst>
          </p:cNvPr>
          <p:cNvSpPr>
            <a:spLocks noGrp="1"/>
          </p:cNvSpPr>
          <p:nvPr>
            <p:ph type="body" idx="1"/>
          </p:nvPr>
        </p:nvSpPr>
        <p:spPr/>
        <p:txBody>
          <a:bodyPr/>
          <a:lstStyle/>
          <a:p>
            <a:pPr marL="190564" indent="-190564" defTabSz="980047">
              <a:defRPr/>
            </a:pPr>
            <a:endParaRPr lang="en-US" altLang="ja-JP" dirty="0">
              <a:solidFill>
                <a:srgbClr val="FF0000"/>
              </a:solidFill>
              <a:latin typeface="Meiryo UI" pitchFamily="50" charset="-128"/>
              <a:ea typeface="Meiryo UI" pitchFamily="50" charset="-128"/>
              <a:cs typeface="Meiryo UI" pitchFamily="50" charset="-128"/>
            </a:endParaRPr>
          </a:p>
        </p:txBody>
      </p:sp>
      <p:sp>
        <p:nvSpPr>
          <p:cNvPr id="4" name="スライド番号プレースホルダー 3">
            <a:extLst>
              <a:ext uri="{FF2B5EF4-FFF2-40B4-BE49-F238E27FC236}">
                <a16:creationId xmlns:a16="http://schemas.microsoft.com/office/drawing/2014/main" id="{B26C9E06-CFE9-B2BC-CBAD-67329E7DEBC9}"/>
              </a:ext>
            </a:extLst>
          </p:cNvPr>
          <p:cNvSpPr>
            <a:spLocks noGrp="1"/>
          </p:cNvSpPr>
          <p:nvPr>
            <p:ph type="sldNum" sz="quarter" idx="10"/>
          </p:nvPr>
        </p:nvSpPr>
        <p:spPr/>
        <p:txBody>
          <a:bodyPr/>
          <a:lstStyle/>
          <a:p>
            <a:pPr defTabSz="980047">
              <a:defRPr/>
            </a:pPr>
            <a:fld id="{1BF2E02A-AB84-4BFE-9045-7703E5AA1E8D}" type="slidenum">
              <a:rPr lang="ja-JP" altLang="en-US">
                <a:solidFill>
                  <a:prstClr val="black"/>
                </a:solidFill>
                <a:latin typeface="Calibri"/>
                <a:ea typeface="ＭＳ Ｐゴシック" panose="020B0600070205080204" pitchFamily="50" charset="-128"/>
              </a:rPr>
              <a:pPr defTabSz="980047">
                <a:defRPr/>
              </a:pPr>
              <a:t>20</a:t>
            </a:fld>
            <a:endParaRPr lang="ja-JP" altLang="en-US" dirty="0">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958278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22</a:t>
            </a:fld>
            <a:endParaRPr kumimoji="1" lang="ja-JP" altLang="en-US" dirty="0"/>
          </a:p>
        </p:txBody>
      </p:sp>
    </p:spTree>
    <p:extLst>
      <p:ext uri="{BB962C8B-B14F-4D97-AF65-F5344CB8AC3E}">
        <p14:creationId xmlns:p14="http://schemas.microsoft.com/office/powerpoint/2010/main" val="10066668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25</a:t>
            </a:fld>
            <a:endParaRPr kumimoji="1" lang="ja-JP" altLang="en-US"/>
          </a:p>
        </p:txBody>
      </p:sp>
    </p:spTree>
    <p:extLst>
      <p:ext uri="{BB962C8B-B14F-4D97-AF65-F5344CB8AC3E}">
        <p14:creationId xmlns:p14="http://schemas.microsoft.com/office/powerpoint/2010/main" val="32690119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26</a:t>
            </a:fld>
            <a:endParaRPr kumimoji="1" lang="ja-JP" altLang="en-US"/>
          </a:p>
        </p:txBody>
      </p:sp>
    </p:spTree>
    <p:extLst>
      <p:ext uri="{BB962C8B-B14F-4D97-AF65-F5344CB8AC3E}">
        <p14:creationId xmlns:p14="http://schemas.microsoft.com/office/powerpoint/2010/main" val="38180156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lang="ja-JP" altLang="en-US" smtClean="0">
                <a:solidFill>
                  <a:prstClr val="black"/>
                </a:solidFill>
              </a:rPr>
              <a:pPr/>
              <a:t>28</a:t>
            </a:fld>
            <a:endParaRPr lang="ja-JP" altLang="en-US">
              <a:solidFill>
                <a:prstClr val="black"/>
              </a:solidFill>
            </a:endParaRPr>
          </a:p>
        </p:txBody>
      </p:sp>
    </p:spTree>
    <p:extLst>
      <p:ext uri="{BB962C8B-B14F-4D97-AF65-F5344CB8AC3E}">
        <p14:creationId xmlns:p14="http://schemas.microsoft.com/office/powerpoint/2010/main" val="3324727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C89CA69B-9478-4500-8BDB-6B7C31C0415A}" type="slidenum">
              <a:rPr kumimoji="1" lang="ja-JP" altLang="en-US" smtClean="0"/>
              <a:pPr/>
              <a:t>5</a:t>
            </a:fld>
            <a:endParaRPr kumimoji="1" lang="ja-JP" altLang="en-US"/>
          </a:p>
        </p:txBody>
      </p:sp>
    </p:spTree>
    <p:extLst>
      <p:ext uri="{BB962C8B-B14F-4D97-AF65-F5344CB8AC3E}">
        <p14:creationId xmlns:p14="http://schemas.microsoft.com/office/powerpoint/2010/main" val="5905539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lang="ja-JP" altLang="en-US" smtClean="0">
                <a:solidFill>
                  <a:prstClr val="black"/>
                </a:solidFill>
              </a:rPr>
              <a:pPr/>
              <a:t>29</a:t>
            </a:fld>
            <a:endParaRPr lang="ja-JP" altLang="en-US">
              <a:solidFill>
                <a:prstClr val="black"/>
              </a:solidFill>
            </a:endParaRPr>
          </a:p>
        </p:txBody>
      </p:sp>
    </p:spTree>
    <p:extLst>
      <p:ext uri="{BB962C8B-B14F-4D97-AF65-F5344CB8AC3E}">
        <p14:creationId xmlns:p14="http://schemas.microsoft.com/office/powerpoint/2010/main" val="21889677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30</a:t>
            </a:fld>
            <a:endParaRPr kumimoji="1" lang="ja-JP" altLang="en-US"/>
          </a:p>
        </p:txBody>
      </p:sp>
    </p:spTree>
    <p:extLst>
      <p:ext uri="{BB962C8B-B14F-4D97-AF65-F5344CB8AC3E}">
        <p14:creationId xmlns:p14="http://schemas.microsoft.com/office/powerpoint/2010/main" val="14861082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defTabSz="946632">
              <a:defRPr/>
            </a:pPr>
            <a:fld id="{1BF2E02A-AB84-4BFE-9045-7703E5AA1E8D}" type="slidenum">
              <a:rPr lang="ja-JP" altLang="en-US">
                <a:solidFill>
                  <a:prstClr val="black"/>
                </a:solidFill>
                <a:latin typeface="Calibri"/>
                <a:ea typeface="ＭＳ Ｐゴシック" panose="020B0600070205080204" pitchFamily="50" charset="-128"/>
              </a:rPr>
              <a:pPr defTabSz="946632">
                <a:defRPr/>
              </a:pPr>
              <a:t>31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2522148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32</a:t>
            </a:fld>
            <a:endParaRPr kumimoji="1" lang="ja-JP" altLang="en-US"/>
          </a:p>
        </p:txBody>
      </p:sp>
    </p:spTree>
    <p:extLst>
      <p:ext uri="{BB962C8B-B14F-4D97-AF65-F5344CB8AC3E}">
        <p14:creationId xmlns:p14="http://schemas.microsoft.com/office/powerpoint/2010/main" val="31057342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33</a:t>
            </a:fld>
            <a:endParaRPr kumimoji="1" lang="ja-JP" altLang="en-US"/>
          </a:p>
        </p:txBody>
      </p:sp>
    </p:spTree>
    <p:extLst>
      <p:ext uri="{BB962C8B-B14F-4D97-AF65-F5344CB8AC3E}">
        <p14:creationId xmlns:p14="http://schemas.microsoft.com/office/powerpoint/2010/main" val="22871595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35</a:t>
            </a:fld>
            <a:endParaRPr kumimoji="1" lang="ja-JP" altLang="en-US"/>
          </a:p>
        </p:txBody>
      </p:sp>
    </p:spTree>
    <p:extLst>
      <p:ext uri="{BB962C8B-B14F-4D97-AF65-F5344CB8AC3E}">
        <p14:creationId xmlns:p14="http://schemas.microsoft.com/office/powerpoint/2010/main" val="21485614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36</a:t>
            </a:fld>
            <a:endParaRPr kumimoji="1" lang="ja-JP" altLang="en-US"/>
          </a:p>
        </p:txBody>
      </p:sp>
    </p:spTree>
    <p:extLst>
      <p:ext uri="{BB962C8B-B14F-4D97-AF65-F5344CB8AC3E}">
        <p14:creationId xmlns:p14="http://schemas.microsoft.com/office/powerpoint/2010/main" val="5220787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37</a:t>
            </a:fld>
            <a:endParaRPr kumimoji="1" lang="ja-JP" altLang="en-US"/>
          </a:p>
        </p:txBody>
      </p:sp>
    </p:spTree>
    <p:extLst>
      <p:ext uri="{BB962C8B-B14F-4D97-AF65-F5344CB8AC3E}">
        <p14:creationId xmlns:p14="http://schemas.microsoft.com/office/powerpoint/2010/main" val="31096980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38</a:t>
            </a:fld>
            <a:endParaRPr kumimoji="1" lang="ja-JP" altLang="en-US"/>
          </a:p>
        </p:txBody>
      </p:sp>
    </p:spTree>
    <p:extLst>
      <p:ext uri="{BB962C8B-B14F-4D97-AF65-F5344CB8AC3E}">
        <p14:creationId xmlns:p14="http://schemas.microsoft.com/office/powerpoint/2010/main" val="42867020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39</a:t>
            </a:fld>
            <a:endParaRPr kumimoji="1" lang="ja-JP" altLang="en-US"/>
          </a:p>
        </p:txBody>
      </p:sp>
    </p:spTree>
    <p:extLst>
      <p:ext uri="{BB962C8B-B14F-4D97-AF65-F5344CB8AC3E}">
        <p14:creationId xmlns:p14="http://schemas.microsoft.com/office/powerpoint/2010/main" val="1819298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C89CA69B-9478-4500-8BDB-6B7C31C0415A}" type="slidenum">
              <a:rPr kumimoji="1" lang="ja-JP" altLang="en-US" smtClean="0"/>
              <a:pPr/>
              <a:t>6</a:t>
            </a:fld>
            <a:endParaRPr kumimoji="1" lang="ja-JP" altLang="en-US"/>
          </a:p>
        </p:txBody>
      </p:sp>
    </p:spTree>
    <p:extLst>
      <p:ext uri="{BB962C8B-B14F-4D97-AF65-F5344CB8AC3E}">
        <p14:creationId xmlns:p14="http://schemas.microsoft.com/office/powerpoint/2010/main" val="35027528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41</a:t>
            </a:fld>
            <a:endParaRPr kumimoji="1" lang="ja-JP" altLang="en-US"/>
          </a:p>
        </p:txBody>
      </p:sp>
    </p:spTree>
    <p:extLst>
      <p:ext uri="{BB962C8B-B14F-4D97-AF65-F5344CB8AC3E}">
        <p14:creationId xmlns:p14="http://schemas.microsoft.com/office/powerpoint/2010/main" val="17598493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42</a:t>
            </a:fld>
            <a:endParaRPr kumimoji="1" lang="ja-JP" altLang="en-US"/>
          </a:p>
        </p:txBody>
      </p:sp>
    </p:spTree>
    <p:extLst>
      <p:ext uri="{BB962C8B-B14F-4D97-AF65-F5344CB8AC3E}">
        <p14:creationId xmlns:p14="http://schemas.microsoft.com/office/powerpoint/2010/main" val="28806229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43</a:t>
            </a:fld>
            <a:endParaRPr kumimoji="1" lang="ja-JP" altLang="en-US"/>
          </a:p>
        </p:txBody>
      </p:sp>
    </p:spTree>
    <p:extLst>
      <p:ext uri="{BB962C8B-B14F-4D97-AF65-F5344CB8AC3E}">
        <p14:creationId xmlns:p14="http://schemas.microsoft.com/office/powerpoint/2010/main" val="17283618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44</a:t>
            </a:fld>
            <a:endParaRPr kumimoji="1" lang="ja-JP" altLang="en-US"/>
          </a:p>
        </p:txBody>
      </p:sp>
    </p:spTree>
    <p:extLst>
      <p:ext uri="{BB962C8B-B14F-4D97-AF65-F5344CB8AC3E}">
        <p14:creationId xmlns:p14="http://schemas.microsoft.com/office/powerpoint/2010/main" val="4457794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lang="ja-JP" altLang="en-US" smtClean="0">
                <a:solidFill>
                  <a:prstClr val="black"/>
                </a:solidFill>
              </a:rPr>
              <a:pPr/>
              <a:t>45</a:t>
            </a:fld>
            <a:endParaRPr lang="ja-JP" altLang="en-US">
              <a:solidFill>
                <a:prstClr val="black"/>
              </a:solidFill>
            </a:endParaRPr>
          </a:p>
        </p:txBody>
      </p:sp>
    </p:spTree>
    <p:extLst>
      <p:ext uri="{BB962C8B-B14F-4D97-AF65-F5344CB8AC3E}">
        <p14:creationId xmlns:p14="http://schemas.microsoft.com/office/powerpoint/2010/main" val="12577208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43A36D8A-6B81-4523-8CF7-740B76D8D914}" type="slidenum">
              <a:rPr kumimoji="1" lang="ja-JP" altLang="en-US" smtClean="0"/>
              <a:t>51</a:t>
            </a:fld>
            <a:endParaRPr kumimoji="1" lang="ja-JP" altLang="en-US"/>
          </a:p>
        </p:txBody>
      </p:sp>
    </p:spTree>
    <p:extLst>
      <p:ext uri="{BB962C8B-B14F-4D97-AF65-F5344CB8AC3E}">
        <p14:creationId xmlns:p14="http://schemas.microsoft.com/office/powerpoint/2010/main" val="3575941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lang="ja-JP" altLang="en-US" smtClean="0">
                <a:solidFill>
                  <a:prstClr val="black"/>
                </a:solidFill>
              </a:rPr>
              <a:pPr/>
              <a:t>52</a:t>
            </a:fld>
            <a:endParaRPr lang="ja-JP" altLang="en-US" dirty="0">
              <a:solidFill>
                <a:prstClr val="black"/>
              </a:solidFill>
            </a:endParaRPr>
          </a:p>
        </p:txBody>
      </p:sp>
    </p:spTree>
    <p:extLst>
      <p:ext uri="{BB962C8B-B14F-4D97-AF65-F5344CB8AC3E}">
        <p14:creationId xmlns:p14="http://schemas.microsoft.com/office/powerpoint/2010/main" val="6593865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57</a:t>
            </a:fld>
            <a:endParaRPr kumimoji="1" lang="ja-JP" altLang="en-US"/>
          </a:p>
        </p:txBody>
      </p:sp>
    </p:spTree>
    <p:extLst>
      <p:ext uri="{BB962C8B-B14F-4D97-AF65-F5344CB8AC3E}">
        <p14:creationId xmlns:p14="http://schemas.microsoft.com/office/powerpoint/2010/main" val="10853574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36650" y="1316038"/>
            <a:ext cx="5130800" cy="355123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BF2E02A-AB84-4BFE-9045-7703E5AA1E8D}" type="slidenum">
              <a:rPr kumimoji="1" lang="ja-JP" altLang="en-US" smtClean="0"/>
              <a:pPr/>
              <a:t>61</a:t>
            </a:fld>
            <a:endParaRPr kumimoji="1" lang="ja-JP" altLang="en-US" dirty="0"/>
          </a:p>
        </p:txBody>
      </p:sp>
    </p:spTree>
    <p:extLst>
      <p:ext uri="{BB962C8B-B14F-4D97-AF65-F5344CB8AC3E}">
        <p14:creationId xmlns:p14="http://schemas.microsoft.com/office/powerpoint/2010/main" val="35889768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AAD10-D53A-6665-785B-93A0045FEC6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5C67148-8DAE-AF7C-1821-4330A419E84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F6BE8E1-12F2-3FB9-AB9E-F679A8B8A888}"/>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1A10FE5-479D-BA83-C6A1-A9EF16EBFB40}"/>
              </a:ext>
            </a:extLst>
          </p:cNvPr>
          <p:cNvSpPr>
            <a:spLocks noGrp="1"/>
          </p:cNvSpPr>
          <p:nvPr>
            <p:ph type="sldNum" sz="quarter" idx="10"/>
          </p:nvPr>
        </p:nvSpPr>
        <p:spPr/>
        <p:txBody>
          <a:bodyPr/>
          <a:lstStyle/>
          <a:p>
            <a:fld id="{1BF2E02A-AB84-4BFE-9045-7703E5AA1E8D}" type="slidenum">
              <a:rPr kumimoji="1" lang="ja-JP" altLang="en-US" smtClean="0"/>
              <a:pPr/>
              <a:t>64</a:t>
            </a:fld>
            <a:endParaRPr kumimoji="1" lang="ja-JP" altLang="en-US"/>
          </a:p>
        </p:txBody>
      </p:sp>
    </p:spTree>
    <p:extLst>
      <p:ext uri="{BB962C8B-B14F-4D97-AF65-F5344CB8AC3E}">
        <p14:creationId xmlns:p14="http://schemas.microsoft.com/office/powerpoint/2010/main" val="1033840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lang="ja-JP" altLang="en-US" smtClean="0">
                <a:solidFill>
                  <a:prstClr val="black"/>
                </a:solidFill>
              </a:rPr>
              <a:pPr/>
              <a:t>7</a:t>
            </a:fld>
            <a:endParaRPr lang="ja-JP" altLang="en-US">
              <a:solidFill>
                <a:prstClr val="black"/>
              </a:solidFill>
            </a:endParaRPr>
          </a:p>
        </p:txBody>
      </p:sp>
    </p:spTree>
    <p:extLst>
      <p:ext uri="{BB962C8B-B14F-4D97-AF65-F5344CB8AC3E}">
        <p14:creationId xmlns:p14="http://schemas.microsoft.com/office/powerpoint/2010/main" val="42768649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lang="ja-JP" altLang="en-US" smtClean="0">
                <a:solidFill>
                  <a:prstClr val="black"/>
                </a:solidFill>
              </a:rPr>
              <a:pPr/>
              <a:t>65</a:t>
            </a:fld>
            <a:endParaRPr lang="ja-JP" altLang="en-US">
              <a:solidFill>
                <a:prstClr val="black"/>
              </a:solidFill>
            </a:endParaRPr>
          </a:p>
        </p:txBody>
      </p:sp>
    </p:spTree>
    <p:extLst>
      <p:ext uri="{BB962C8B-B14F-4D97-AF65-F5344CB8AC3E}">
        <p14:creationId xmlns:p14="http://schemas.microsoft.com/office/powerpoint/2010/main" val="38821198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67</a:t>
            </a:fld>
            <a:endParaRPr kumimoji="1" lang="ja-JP" altLang="en-US"/>
          </a:p>
        </p:txBody>
      </p:sp>
    </p:spTree>
    <p:extLst>
      <p:ext uri="{BB962C8B-B14F-4D97-AF65-F5344CB8AC3E}">
        <p14:creationId xmlns:p14="http://schemas.microsoft.com/office/powerpoint/2010/main" val="22177502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BF2E02A-AB84-4BFE-9045-7703E5AA1E8D}" type="slidenum">
              <a:rPr kumimoji="1" lang="ja-JP" altLang="en-US" smtClean="0"/>
              <a:pPr/>
              <a:t>71</a:t>
            </a:fld>
            <a:endParaRPr kumimoji="1" lang="ja-JP" altLang="en-US"/>
          </a:p>
        </p:txBody>
      </p:sp>
    </p:spTree>
    <p:extLst>
      <p:ext uri="{BB962C8B-B14F-4D97-AF65-F5344CB8AC3E}">
        <p14:creationId xmlns:p14="http://schemas.microsoft.com/office/powerpoint/2010/main" val="2724753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BF2E02A-AB84-4BFE-9045-7703E5AA1E8D}" type="slidenum">
              <a:rPr kumimoji="1" lang="ja-JP" altLang="en-US" smtClean="0"/>
              <a:pPr/>
              <a:t>9</a:t>
            </a:fld>
            <a:endParaRPr kumimoji="1" lang="ja-JP" altLang="en-US"/>
          </a:p>
        </p:txBody>
      </p:sp>
    </p:spTree>
    <p:extLst>
      <p:ext uri="{BB962C8B-B14F-4D97-AF65-F5344CB8AC3E}">
        <p14:creationId xmlns:p14="http://schemas.microsoft.com/office/powerpoint/2010/main" val="1737917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BF2E02A-AB84-4BFE-9045-7703E5AA1E8D}" type="slidenum">
              <a:rPr kumimoji="1" lang="ja-JP" altLang="en-US" smtClean="0"/>
              <a:pPr/>
              <a:t>11</a:t>
            </a:fld>
            <a:endParaRPr kumimoji="1" lang="ja-JP" altLang="en-US"/>
          </a:p>
        </p:txBody>
      </p:sp>
    </p:spTree>
    <p:extLst>
      <p:ext uri="{BB962C8B-B14F-4D97-AF65-F5344CB8AC3E}">
        <p14:creationId xmlns:p14="http://schemas.microsoft.com/office/powerpoint/2010/main" val="3323732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lang="ja-JP" altLang="en-US" smtClean="0">
                <a:solidFill>
                  <a:prstClr val="black"/>
                </a:solidFill>
              </a:rPr>
              <a:pPr/>
              <a:t>12</a:t>
            </a:fld>
            <a:endParaRPr lang="ja-JP" altLang="en-US">
              <a:solidFill>
                <a:prstClr val="black"/>
              </a:solidFill>
            </a:endParaRPr>
          </a:p>
        </p:txBody>
      </p:sp>
    </p:spTree>
    <p:extLst>
      <p:ext uri="{BB962C8B-B14F-4D97-AF65-F5344CB8AC3E}">
        <p14:creationId xmlns:p14="http://schemas.microsoft.com/office/powerpoint/2010/main" val="2454985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lang="ja-JP" altLang="en-US" smtClean="0">
                <a:solidFill>
                  <a:prstClr val="black"/>
                </a:solidFill>
              </a:rPr>
              <a:pPr/>
              <a:t>13</a:t>
            </a:fld>
            <a:endParaRPr lang="ja-JP" altLang="en-US">
              <a:solidFill>
                <a:prstClr val="black"/>
              </a:solidFill>
            </a:endParaRPr>
          </a:p>
        </p:txBody>
      </p:sp>
    </p:spTree>
    <p:extLst>
      <p:ext uri="{BB962C8B-B14F-4D97-AF65-F5344CB8AC3E}">
        <p14:creationId xmlns:p14="http://schemas.microsoft.com/office/powerpoint/2010/main" val="1492322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BF2E02A-AB84-4BFE-9045-7703E5AA1E8D}" type="slidenum">
              <a:rPr kumimoji="1" lang="ja-JP" altLang="en-US" smtClean="0"/>
              <a:pPr/>
              <a:t>14</a:t>
            </a:fld>
            <a:endParaRPr kumimoji="1" lang="ja-JP" altLang="en-US"/>
          </a:p>
        </p:txBody>
      </p:sp>
    </p:spTree>
    <p:extLst>
      <p:ext uri="{BB962C8B-B14F-4D97-AF65-F5344CB8AC3E}">
        <p14:creationId xmlns:p14="http://schemas.microsoft.com/office/powerpoint/2010/main" val="3158789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B73302FF-D26D-4D65-BF7D-1697FDB0FAC4}" type="datetime1">
              <a:rPr kumimoji="1" lang="ja-JP" altLang="en-US" smtClean="0"/>
              <a:t>2026/7/2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a:xfrm>
            <a:off x="9316278" y="17946"/>
            <a:ext cx="540000" cy="540000"/>
          </a:xfrm>
          <a:prstGeom prst="ellipse">
            <a:avLst/>
          </a:prstGeom>
        </p:spPr>
        <p:txBody>
          <a:bodyPr/>
          <a:lstStyle/>
          <a:p>
            <a:fld id="{EFB75F29-2A43-47D9-BF57-FD259BF795F0}" type="slidenum">
              <a:rPr kumimoji="1" lang="ja-JP" altLang="en-US" smtClean="0"/>
              <a:pPr/>
              <a:t>‹#›</a:t>
            </a:fld>
            <a:endParaRPr kumimoji="1" lang="ja-JP" altLang="en-US"/>
          </a:p>
        </p:txBody>
      </p:sp>
    </p:spTree>
    <p:extLst>
      <p:ext uri="{BB962C8B-B14F-4D97-AF65-F5344CB8AC3E}">
        <p14:creationId xmlns:p14="http://schemas.microsoft.com/office/powerpoint/2010/main" val="4033507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5C74DB3-7FFD-4634-809E-284C96641284}" type="datetime1">
              <a:rPr kumimoji="1" lang="ja-JP" altLang="en-US" smtClean="0"/>
              <a:t>2026/7/2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a:xfrm>
            <a:off x="9316278" y="17946"/>
            <a:ext cx="540000" cy="540000"/>
          </a:xfrm>
          <a:prstGeom prst="ellipse">
            <a:avLst/>
          </a:prstGeom>
        </p:spPr>
        <p:txBody>
          <a:bodyPr/>
          <a:lstStyle/>
          <a:p>
            <a:fld id="{EFB75F29-2A43-47D9-BF57-FD259BF795F0}" type="slidenum">
              <a:rPr kumimoji="1" lang="ja-JP" altLang="en-US" smtClean="0"/>
              <a:pPr/>
              <a:t>‹#›</a:t>
            </a:fld>
            <a:endParaRPr kumimoji="1" lang="ja-JP" altLang="en-US"/>
          </a:p>
        </p:txBody>
      </p:sp>
    </p:spTree>
    <p:extLst>
      <p:ext uri="{BB962C8B-B14F-4D97-AF65-F5344CB8AC3E}">
        <p14:creationId xmlns:p14="http://schemas.microsoft.com/office/powerpoint/2010/main" val="2443001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9"/>
            <a:ext cx="222885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0" y="274639"/>
            <a:ext cx="652145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219BCA2-0BB4-453A-AC5A-6098E89B7679}" type="datetime1">
              <a:rPr kumimoji="1" lang="ja-JP" altLang="en-US" smtClean="0"/>
              <a:t>2026/7/2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a:xfrm>
            <a:off x="9316278" y="17946"/>
            <a:ext cx="540000" cy="540000"/>
          </a:xfrm>
          <a:prstGeom prst="ellipse">
            <a:avLst/>
          </a:prstGeom>
        </p:spPr>
        <p:txBody>
          <a:bodyPr/>
          <a:lstStyle/>
          <a:p>
            <a:fld id="{EFB75F29-2A43-47D9-BF57-FD259BF795F0}" type="slidenum">
              <a:rPr kumimoji="1" lang="ja-JP" altLang="en-US" smtClean="0"/>
              <a:pPr/>
              <a:t>‹#›</a:t>
            </a:fld>
            <a:endParaRPr kumimoji="1" lang="ja-JP" altLang="en-US"/>
          </a:p>
        </p:txBody>
      </p:sp>
    </p:spTree>
    <p:extLst>
      <p:ext uri="{BB962C8B-B14F-4D97-AF65-F5344CB8AC3E}">
        <p14:creationId xmlns:p14="http://schemas.microsoft.com/office/powerpoint/2010/main" val="3807505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E592350-E61E-46CC-B54A-FAEE0A8458B9}" type="datetime1">
              <a:rPr kumimoji="1" lang="ja-JP" altLang="en-US" smtClean="0"/>
              <a:t>2026/7/2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2" name="タイトル 1"/>
          <p:cNvSpPr>
            <a:spLocks noGrp="1"/>
          </p:cNvSpPr>
          <p:nvPr>
            <p:ph type="title" hasCustomPrompt="1"/>
          </p:nvPr>
        </p:nvSpPr>
        <p:spPr>
          <a:xfrm>
            <a:off x="9110" y="-10463"/>
            <a:ext cx="9906000" cy="547200"/>
          </a:xfrm>
          <a:noFill/>
          <a:ln>
            <a:noFill/>
          </a:ln>
        </p:spPr>
        <p:txBody>
          <a:bodyPr>
            <a:normAutofit/>
          </a:bodyPr>
          <a:lstStyle>
            <a:lvl1pPr marL="0" algn="just" defTabSz="914400" rtl="0" eaLnBrk="1" fontAlgn="base" latinLnBrk="0" hangingPunct="1">
              <a:spcBef>
                <a:spcPct val="0"/>
              </a:spcBef>
              <a:spcAft>
                <a:spcPct val="0"/>
              </a:spcAft>
              <a:defRPr kumimoji="1" lang="ja-JP" altLang="en-US" sz="3200" kern="1200" dirty="0">
                <a:solidFill>
                  <a:schemeClr val="bg1"/>
                </a:solidFill>
                <a:latin typeface="Arial" charset="0"/>
                <a:ea typeface="HGP創英角ｺﾞｼｯｸUB" pitchFamily="50" charset="-128"/>
                <a:cs typeface="ＭＳ Ｐゴシック" charset="-128"/>
              </a:defRPr>
            </a:lvl1pPr>
          </a:lstStyle>
          <a:p>
            <a:r>
              <a:rPr kumimoji="1" lang="ja-JP" altLang="en-US" dirty="0"/>
              <a:t>　マスター タイトルの書式設定</a:t>
            </a:r>
          </a:p>
        </p:txBody>
      </p:sp>
      <p:sp>
        <p:nvSpPr>
          <p:cNvPr id="6" name="スライド番号プレースホルダー 5"/>
          <p:cNvSpPr>
            <a:spLocks noGrp="1"/>
          </p:cNvSpPr>
          <p:nvPr>
            <p:ph type="sldNum" sz="quarter" idx="12"/>
          </p:nvPr>
        </p:nvSpPr>
        <p:spPr>
          <a:xfrm>
            <a:off x="9279428" y="6356351"/>
            <a:ext cx="583286" cy="471600"/>
          </a:xfrm>
          <a:prstGeom prst="rect">
            <a:avLst/>
          </a:prstGeom>
          <a:noFill/>
          <a:ln w="19050">
            <a:noFill/>
          </a:ln>
        </p:spPr>
        <p:txBody>
          <a:bodyPr/>
          <a:lstStyle>
            <a:lvl1pPr>
              <a:defRPr sz="1800" b="1">
                <a:solidFill>
                  <a:schemeClr val="bg1"/>
                </a:solidFill>
                <a:latin typeface="Meiryo UI" panose="020B0604030504040204" pitchFamily="50" charset="-128"/>
                <a:ea typeface="Meiryo UI" panose="020B0604030504040204" pitchFamily="50" charset="-128"/>
              </a:defRPr>
            </a:lvl1pPr>
          </a:lstStyle>
          <a:p>
            <a:fld id="{EFB75F29-2A43-47D9-BF57-FD259BF795F0}" type="slidenum">
              <a:rPr lang="ja-JP" altLang="en-US" smtClean="0"/>
              <a:pPr/>
              <a:t>‹#›</a:t>
            </a:fld>
            <a:endParaRPr lang="ja-JP" altLang="en-US" dirty="0"/>
          </a:p>
        </p:txBody>
      </p:sp>
    </p:spTree>
    <p:extLst>
      <p:ext uri="{BB962C8B-B14F-4D97-AF65-F5344CB8AC3E}">
        <p14:creationId xmlns:p14="http://schemas.microsoft.com/office/powerpoint/2010/main" val="3719761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6543CAAE-ADE7-4E2D-B1B5-622CDF15BD99}" type="datetime1">
              <a:rPr kumimoji="1" lang="ja-JP" altLang="en-US" smtClean="0"/>
              <a:t>2026/7/2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a:xfrm>
            <a:off x="9316278" y="17946"/>
            <a:ext cx="540000" cy="540000"/>
          </a:xfrm>
          <a:prstGeom prst="ellipse">
            <a:avLst/>
          </a:prstGeom>
        </p:spPr>
        <p:txBody>
          <a:bodyPr/>
          <a:lstStyle/>
          <a:p>
            <a:fld id="{EFB75F29-2A43-47D9-BF57-FD259BF795F0}" type="slidenum">
              <a:rPr kumimoji="1" lang="ja-JP" altLang="en-US" smtClean="0"/>
              <a:pPr/>
              <a:t>‹#›</a:t>
            </a:fld>
            <a:endParaRPr kumimoji="1" lang="ja-JP" altLang="en-US"/>
          </a:p>
        </p:txBody>
      </p:sp>
    </p:spTree>
    <p:extLst>
      <p:ext uri="{BB962C8B-B14F-4D97-AF65-F5344CB8AC3E}">
        <p14:creationId xmlns:p14="http://schemas.microsoft.com/office/powerpoint/2010/main" val="4175129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4D1D044C-DC51-4AA7-9DDE-22E9185C3CF1}" type="datetime1">
              <a:rPr kumimoji="1" lang="ja-JP" altLang="en-US" smtClean="0"/>
              <a:t>2026/7/2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a:xfrm>
            <a:off x="9316278" y="17946"/>
            <a:ext cx="540000" cy="540000"/>
          </a:xfrm>
          <a:prstGeom prst="ellipse">
            <a:avLst/>
          </a:prstGeom>
        </p:spPr>
        <p:txBody>
          <a:bodyPr/>
          <a:lstStyle/>
          <a:p>
            <a:fld id="{EFB75F29-2A43-47D9-BF57-FD259BF795F0}" type="slidenum">
              <a:rPr kumimoji="1" lang="ja-JP" altLang="en-US" smtClean="0"/>
              <a:pPr/>
              <a:t>‹#›</a:t>
            </a:fld>
            <a:endParaRPr kumimoji="1" lang="ja-JP" altLang="en-US"/>
          </a:p>
        </p:txBody>
      </p:sp>
    </p:spTree>
    <p:extLst>
      <p:ext uri="{BB962C8B-B14F-4D97-AF65-F5344CB8AC3E}">
        <p14:creationId xmlns:p14="http://schemas.microsoft.com/office/powerpoint/2010/main" val="1381538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5F5F66DF-E48A-4B52-80E3-DE35F70A21F6}" type="datetime1">
              <a:rPr kumimoji="1" lang="ja-JP" altLang="en-US" smtClean="0"/>
              <a:t>2026/7/2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a:xfrm>
            <a:off x="9316278" y="17946"/>
            <a:ext cx="540000" cy="540000"/>
          </a:xfrm>
          <a:prstGeom prst="ellipse">
            <a:avLst/>
          </a:prstGeom>
        </p:spPr>
        <p:txBody>
          <a:bodyPr/>
          <a:lstStyle/>
          <a:p>
            <a:fld id="{EFB75F29-2A43-47D9-BF57-FD259BF795F0}" type="slidenum">
              <a:rPr kumimoji="1" lang="ja-JP" altLang="en-US" smtClean="0"/>
              <a:pPr/>
              <a:t>‹#›</a:t>
            </a:fld>
            <a:endParaRPr kumimoji="1" lang="ja-JP" altLang="en-US"/>
          </a:p>
        </p:txBody>
      </p:sp>
    </p:spTree>
    <p:extLst>
      <p:ext uri="{BB962C8B-B14F-4D97-AF65-F5344CB8AC3E}">
        <p14:creationId xmlns:p14="http://schemas.microsoft.com/office/powerpoint/2010/main" val="1818776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C029C41E-B88C-4B80-A5C9-7F5205D5D2ED}" type="datetime1">
              <a:rPr kumimoji="1" lang="ja-JP" altLang="en-US" smtClean="0"/>
              <a:t>2026/7/2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a:xfrm>
            <a:off x="9316278" y="17946"/>
            <a:ext cx="540000" cy="540000"/>
          </a:xfrm>
          <a:prstGeom prst="ellipse">
            <a:avLst/>
          </a:prstGeom>
        </p:spPr>
        <p:txBody>
          <a:bodyPr/>
          <a:lstStyle/>
          <a:p>
            <a:fld id="{EFB75F29-2A43-47D9-BF57-FD259BF795F0}" type="slidenum">
              <a:rPr kumimoji="1" lang="ja-JP" altLang="en-US" smtClean="0"/>
              <a:pPr/>
              <a:t>‹#›</a:t>
            </a:fld>
            <a:endParaRPr kumimoji="1" lang="ja-JP" altLang="en-US"/>
          </a:p>
        </p:txBody>
      </p:sp>
    </p:spTree>
    <p:extLst>
      <p:ext uri="{BB962C8B-B14F-4D97-AF65-F5344CB8AC3E}">
        <p14:creationId xmlns:p14="http://schemas.microsoft.com/office/powerpoint/2010/main" val="244296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CFEDDD7-0A22-466C-8F1F-96B02E8ECC92}" type="datetime1">
              <a:rPr kumimoji="1" lang="ja-JP" altLang="en-US" smtClean="0"/>
              <a:t>2026/7/2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a:xfrm>
            <a:off x="9316278" y="17946"/>
            <a:ext cx="540000" cy="540000"/>
          </a:xfrm>
          <a:prstGeom prst="ellipse">
            <a:avLst/>
          </a:prstGeom>
        </p:spPr>
        <p:txBody>
          <a:bodyPr/>
          <a:lstStyle/>
          <a:p>
            <a:fld id="{EFB75F29-2A43-47D9-BF57-FD259BF795F0}" type="slidenum">
              <a:rPr kumimoji="1" lang="ja-JP" altLang="en-US" smtClean="0"/>
              <a:pPr/>
              <a:t>‹#›</a:t>
            </a:fld>
            <a:endParaRPr kumimoji="1" lang="ja-JP" altLang="en-US"/>
          </a:p>
        </p:txBody>
      </p:sp>
    </p:spTree>
    <p:extLst>
      <p:ext uri="{BB962C8B-B14F-4D97-AF65-F5344CB8AC3E}">
        <p14:creationId xmlns:p14="http://schemas.microsoft.com/office/powerpoint/2010/main" val="557179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4D7A36F-AAD0-4488-9E25-4D7A83C63C90}" type="datetime1">
              <a:rPr kumimoji="1" lang="ja-JP" altLang="en-US" smtClean="0"/>
              <a:t>2026/7/2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a:xfrm>
            <a:off x="9316278" y="17946"/>
            <a:ext cx="540000" cy="540000"/>
          </a:xfrm>
          <a:prstGeom prst="ellipse">
            <a:avLst/>
          </a:prstGeom>
        </p:spPr>
        <p:txBody>
          <a:bodyPr/>
          <a:lstStyle/>
          <a:p>
            <a:fld id="{EFB75F29-2A43-47D9-BF57-FD259BF795F0}" type="slidenum">
              <a:rPr kumimoji="1" lang="ja-JP" altLang="en-US" smtClean="0"/>
              <a:pPr/>
              <a:t>‹#›</a:t>
            </a:fld>
            <a:endParaRPr kumimoji="1" lang="ja-JP" altLang="en-US"/>
          </a:p>
        </p:txBody>
      </p:sp>
    </p:spTree>
    <p:extLst>
      <p:ext uri="{BB962C8B-B14F-4D97-AF65-F5344CB8AC3E}">
        <p14:creationId xmlns:p14="http://schemas.microsoft.com/office/powerpoint/2010/main" val="3988329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C8E05A4-DB69-4868-BA81-FC27505C8499}" type="datetime1">
              <a:rPr kumimoji="1" lang="ja-JP" altLang="en-US" smtClean="0"/>
              <a:t>2026/7/2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a:xfrm>
            <a:off x="9316278" y="17946"/>
            <a:ext cx="540000" cy="540000"/>
          </a:xfrm>
          <a:prstGeom prst="ellipse">
            <a:avLst/>
          </a:prstGeom>
        </p:spPr>
        <p:txBody>
          <a:bodyPr/>
          <a:lstStyle/>
          <a:p>
            <a:fld id="{EFB75F29-2A43-47D9-BF57-FD259BF795F0}" type="slidenum">
              <a:rPr kumimoji="1" lang="ja-JP" altLang="en-US" smtClean="0"/>
              <a:pPr/>
              <a:t>‹#›</a:t>
            </a:fld>
            <a:endParaRPr kumimoji="1" lang="ja-JP" altLang="en-US"/>
          </a:p>
        </p:txBody>
      </p:sp>
    </p:spTree>
    <p:extLst>
      <p:ext uri="{BB962C8B-B14F-4D97-AF65-F5344CB8AC3E}">
        <p14:creationId xmlns:p14="http://schemas.microsoft.com/office/powerpoint/2010/main" val="425511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59B7B0-7D7C-4A4F-99CA-14CBEB46A71A}" type="datetime1">
              <a:rPr kumimoji="1" lang="ja-JP" altLang="en-US" smtClean="0"/>
              <a:t>2026/7/2</a:t>
            </a:fld>
            <a:endParaRPr kumimoji="1" lang="ja-JP" altLang="en-US"/>
          </a:p>
        </p:txBody>
      </p:sp>
      <p:sp>
        <p:nvSpPr>
          <p:cNvPr id="5" name="フッター プレースホルダー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Tree>
    <p:extLst>
      <p:ext uri="{BB962C8B-B14F-4D97-AF65-F5344CB8AC3E}">
        <p14:creationId xmlns:p14="http://schemas.microsoft.com/office/powerpoint/2010/main" val="2658852175"/>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5.emf"/><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hyperlink" Target="http://wrs.search.yahoo.co.jp/_ylt=A2RA0lk_3TFWPjoAP6KDTwx.;_ylu=X3oDMTFvbDhodnNmBHBhdHQDcmljaARwb3MDNARwcm9wA2lzZWFyY2gEcXADcWh2BHNjA0RSBHNlYwNzYwRzbGsDaW1n/SIG=16grrhqc4/EXP=1446209279/**http:/image.search.yahoo.co.jp/search?rkf=2&amp;ei=UTF-8&amp;p=%E5%B7%A5%E5%A0%B4+%E3%82%A4%E3%83%A9%E3%82%B9%E3%83%88+%E7%84%A1%E6%96%99"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jpe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jpeg"/></Relationships>
</file>

<file path=ppt/slides/_rels/slide2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12" Type="http://schemas.openxmlformats.org/officeDocument/2006/relationships/image" Target="../media/image6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png"/></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5.emf"/><Relationship Id="rId5" Type="http://schemas.openxmlformats.org/officeDocument/2006/relationships/image" Target="../media/image64.emf"/><Relationship Id="rId4" Type="http://schemas.openxmlformats.org/officeDocument/2006/relationships/image" Target="../media/image63.emf"/></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8.png"/><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3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jpeg"/><Relationship Id="rId7" Type="http://schemas.openxmlformats.org/officeDocument/2006/relationships/image" Target="../media/image77.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3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41.xml.rels><?xml version="1.0" encoding="UTF-8" standalone="yes"?>
<Relationships xmlns="http://schemas.openxmlformats.org/package/2006/relationships"><Relationship Id="rId8" Type="http://schemas.openxmlformats.org/officeDocument/2006/relationships/image" Target="../media/image89.emf"/><Relationship Id="rId3" Type="http://schemas.openxmlformats.org/officeDocument/2006/relationships/image" Target="../media/image84.emf"/><Relationship Id="rId7" Type="http://schemas.openxmlformats.org/officeDocument/2006/relationships/image" Target="../media/image88.emf"/><Relationship Id="rId12" Type="http://schemas.openxmlformats.org/officeDocument/2006/relationships/image" Target="../media/image93.png"/><Relationship Id="rId2" Type="http://schemas.openxmlformats.org/officeDocument/2006/relationships/image" Target="../media/image83.emf"/><Relationship Id="rId1" Type="http://schemas.openxmlformats.org/officeDocument/2006/relationships/slideLayout" Target="../slideLayouts/slideLayout2.xml"/><Relationship Id="rId6" Type="http://schemas.openxmlformats.org/officeDocument/2006/relationships/image" Target="../media/image87.emf"/><Relationship Id="rId11" Type="http://schemas.openxmlformats.org/officeDocument/2006/relationships/image" Target="../media/image92.png"/><Relationship Id="rId5" Type="http://schemas.openxmlformats.org/officeDocument/2006/relationships/image" Target="../media/image86.emf"/><Relationship Id="rId10" Type="http://schemas.openxmlformats.org/officeDocument/2006/relationships/image" Target="../media/image91.jpeg"/><Relationship Id="rId4" Type="http://schemas.openxmlformats.org/officeDocument/2006/relationships/image" Target="../media/image85.png"/><Relationship Id="rId9" Type="http://schemas.openxmlformats.org/officeDocument/2006/relationships/image" Target="../media/image90.emf"/></Relationships>
</file>

<file path=ppt/slides/_rels/slide42.xml.rels><?xml version="1.0" encoding="UTF-8" standalone="yes"?>
<Relationships xmlns="http://schemas.openxmlformats.org/package/2006/relationships"><Relationship Id="rId8" Type="http://schemas.openxmlformats.org/officeDocument/2006/relationships/image" Target="../media/image99.jpeg"/><Relationship Id="rId13" Type="http://schemas.openxmlformats.org/officeDocument/2006/relationships/image" Target="../media/image104.jpeg"/><Relationship Id="rId3" Type="http://schemas.openxmlformats.org/officeDocument/2006/relationships/image" Target="../media/image94.png"/><Relationship Id="rId7" Type="http://schemas.openxmlformats.org/officeDocument/2006/relationships/image" Target="../media/image98.jpeg"/><Relationship Id="rId12" Type="http://schemas.openxmlformats.org/officeDocument/2006/relationships/image" Target="../media/image103.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97.jpeg"/><Relationship Id="rId11" Type="http://schemas.openxmlformats.org/officeDocument/2006/relationships/image" Target="../media/image102.png"/><Relationship Id="rId5" Type="http://schemas.openxmlformats.org/officeDocument/2006/relationships/image" Target="../media/image96.png"/><Relationship Id="rId10" Type="http://schemas.openxmlformats.org/officeDocument/2006/relationships/image" Target="../media/image101.png"/><Relationship Id="rId4" Type="http://schemas.openxmlformats.org/officeDocument/2006/relationships/image" Target="../media/image95.jpeg"/><Relationship Id="rId9" Type="http://schemas.openxmlformats.org/officeDocument/2006/relationships/image" Target="../media/image100.jpeg"/></Relationships>
</file>

<file path=ppt/slides/_rels/slide4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44.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45.xml.rels><?xml version="1.0" encoding="UTF-8" standalone="yes"?>
<Relationships xmlns="http://schemas.openxmlformats.org/package/2006/relationships"><Relationship Id="rId3" Type="http://schemas.openxmlformats.org/officeDocument/2006/relationships/image" Target="../media/image111.em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12.jpeg"/></Relationships>
</file>

<file path=ppt/slides/_rels/slide46.xml.rels><?xml version="1.0" encoding="UTF-8" standalone="yes"?>
<Relationships xmlns="http://schemas.openxmlformats.org/package/2006/relationships"><Relationship Id="rId8" Type="http://schemas.openxmlformats.org/officeDocument/2006/relationships/image" Target="../media/image118.jpeg"/><Relationship Id="rId3" Type="http://schemas.openxmlformats.org/officeDocument/2006/relationships/image" Target="../media/image113.emf"/><Relationship Id="rId7" Type="http://schemas.openxmlformats.org/officeDocument/2006/relationships/image" Target="../media/image117.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16.jpeg"/><Relationship Id="rId5" Type="http://schemas.openxmlformats.org/officeDocument/2006/relationships/image" Target="../media/image115.png"/><Relationship Id="rId4" Type="http://schemas.openxmlformats.org/officeDocument/2006/relationships/image" Target="../media/image114.gif"/></Relationships>
</file>

<file path=ppt/slides/_rels/slide4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jpeg"/><Relationship Id="rId1" Type="http://schemas.openxmlformats.org/officeDocument/2006/relationships/slideLayout" Target="../slideLayouts/slideLayout2.xml"/><Relationship Id="rId4" Type="http://schemas.openxmlformats.org/officeDocument/2006/relationships/image" Target="../media/image121.jpeg"/></Relationships>
</file>

<file path=ppt/slides/_rels/slide48.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image" Target="../media/image2.emf"/></Relationships>
</file>

<file path=ppt/slides/_rels/slide50.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gi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26.png"/><Relationship Id="rId7" Type="http://schemas.openxmlformats.org/officeDocument/2006/relationships/image" Target="../media/image130.png"/><Relationship Id="rId2" Type="http://schemas.openxmlformats.org/officeDocument/2006/relationships/image" Target="../media/image125.png"/><Relationship Id="rId1" Type="http://schemas.openxmlformats.org/officeDocument/2006/relationships/slideLayout" Target="../slideLayouts/slideLayout2.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s>
</file>

<file path=ppt/slides/_rels/slide52.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32.png"/></Relationships>
</file>

<file path=ppt/slides/_rels/slide53.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135.jpeg"/><Relationship Id="rId4" Type="http://schemas.openxmlformats.org/officeDocument/2006/relationships/image" Target="../media/image134.jpeg"/></Relationships>
</file>

<file path=ppt/slides/_rels/slide54.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6.png"/><Relationship Id="rId1" Type="http://schemas.openxmlformats.org/officeDocument/2006/relationships/slideLayout" Target="../slideLayouts/slideLayout2.xml"/><Relationship Id="rId6" Type="http://schemas.openxmlformats.org/officeDocument/2006/relationships/image" Target="../media/image140.png"/><Relationship Id="rId5" Type="http://schemas.openxmlformats.org/officeDocument/2006/relationships/image" Target="../media/image139.jpeg"/><Relationship Id="rId4" Type="http://schemas.openxmlformats.org/officeDocument/2006/relationships/image" Target="../media/image138.jpeg"/></Relationships>
</file>

<file path=ppt/slides/_rels/slide55.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2.xml"/><Relationship Id="rId4" Type="http://schemas.openxmlformats.org/officeDocument/2006/relationships/image" Target="../media/image143.jpeg"/></Relationships>
</file>

<file path=ppt/slides/_rels/slide56.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image" Target="../media/image147.png"/><Relationship Id="rId7" Type="http://schemas.openxmlformats.org/officeDocument/2006/relationships/image" Target="../media/image151.png"/><Relationship Id="rId2" Type="http://schemas.openxmlformats.org/officeDocument/2006/relationships/image" Target="../media/image146.png"/><Relationship Id="rId1" Type="http://schemas.openxmlformats.org/officeDocument/2006/relationships/slideLayout" Target="../slideLayouts/slideLayout2.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48.png"/><Relationship Id="rId9" Type="http://schemas.openxmlformats.org/officeDocument/2006/relationships/image" Target="../media/image153.png"/></Relationships>
</file>

<file path=ppt/slides/_rels/slide58.xml.rels><?xml version="1.0" encoding="UTF-8" standalone="yes"?>
<Relationships xmlns="http://schemas.openxmlformats.org/package/2006/relationships"><Relationship Id="rId8" Type="http://schemas.openxmlformats.org/officeDocument/2006/relationships/image" Target="../media/image158.png"/><Relationship Id="rId13" Type="http://schemas.openxmlformats.org/officeDocument/2006/relationships/image" Target="../media/image163.png"/><Relationship Id="rId3" Type="http://schemas.openxmlformats.org/officeDocument/2006/relationships/image" Target="../media/image154.jpeg"/><Relationship Id="rId7" Type="http://schemas.openxmlformats.org/officeDocument/2006/relationships/image" Target="../media/image157.jpeg"/><Relationship Id="rId12" Type="http://schemas.openxmlformats.org/officeDocument/2006/relationships/image" Target="../media/image162.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156.jpeg"/><Relationship Id="rId11" Type="http://schemas.openxmlformats.org/officeDocument/2006/relationships/image" Target="../media/image161.png"/><Relationship Id="rId5" Type="http://schemas.microsoft.com/office/2007/relationships/hdphoto" Target="../media/hdphoto3.wdp"/><Relationship Id="rId10" Type="http://schemas.openxmlformats.org/officeDocument/2006/relationships/image" Target="../media/image160.png"/><Relationship Id="rId4" Type="http://schemas.openxmlformats.org/officeDocument/2006/relationships/image" Target="../media/image155.png"/><Relationship Id="rId9" Type="http://schemas.openxmlformats.org/officeDocument/2006/relationships/image" Target="../media/image159.jpeg"/></Relationships>
</file>

<file path=ppt/slides/_rels/slide59.xml.rels><?xml version="1.0" encoding="UTF-8" standalone="yes"?>
<Relationships xmlns="http://schemas.openxmlformats.org/package/2006/relationships"><Relationship Id="rId8" Type="http://schemas.openxmlformats.org/officeDocument/2006/relationships/image" Target="../media/image170.jpeg"/><Relationship Id="rId3" Type="http://schemas.openxmlformats.org/officeDocument/2006/relationships/image" Target="../media/image165.jpeg"/><Relationship Id="rId7" Type="http://schemas.openxmlformats.org/officeDocument/2006/relationships/image" Target="../media/image169.emf"/><Relationship Id="rId2" Type="http://schemas.openxmlformats.org/officeDocument/2006/relationships/image" Target="../media/image164.jpeg"/><Relationship Id="rId1" Type="http://schemas.openxmlformats.org/officeDocument/2006/relationships/slideLayout" Target="../slideLayouts/slideLayout2.xml"/><Relationship Id="rId6" Type="http://schemas.openxmlformats.org/officeDocument/2006/relationships/image" Target="../media/image168.jpeg"/><Relationship Id="rId5" Type="http://schemas.openxmlformats.org/officeDocument/2006/relationships/image" Target="../media/image167.jpeg"/><Relationship Id="rId4" Type="http://schemas.openxmlformats.org/officeDocument/2006/relationships/image" Target="../media/image16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image" Target="../media/image175.jpeg"/><Relationship Id="rId7" Type="http://schemas.openxmlformats.org/officeDocument/2006/relationships/image" Target="../media/image174.e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73.emf"/><Relationship Id="rId10" Type="http://schemas.openxmlformats.org/officeDocument/2006/relationships/image" Target="../media/image178.png"/><Relationship Id="rId4" Type="http://schemas.openxmlformats.org/officeDocument/2006/relationships/oleObject" Target="../embeddings/oleObject1.bin"/><Relationship Id="rId9" Type="http://schemas.openxmlformats.org/officeDocument/2006/relationships/image" Target="../media/image177.jpeg"/></Relationships>
</file>

<file path=ppt/slides/_rels/slide62.xml.rels><?xml version="1.0" encoding="UTF-8" standalone="yes"?>
<Relationships xmlns="http://schemas.openxmlformats.org/package/2006/relationships"><Relationship Id="rId3" Type="http://schemas.openxmlformats.org/officeDocument/2006/relationships/image" Target="../media/image179.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80.png"/><Relationship Id="rId1" Type="http://schemas.openxmlformats.org/officeDocument/2006/relationships/slideLayout" Target="../slideLayouts/slideLayout2.xml"/><Relationship Id="rId4" Type="http://schemas.openxmlformats.org/officeDocument/2006/relationships/image" Target="../media/image182.png"/></Relationships>
</file>

<file path=ppt/slides/_rels/slide64.xml.rels><?xml version="1.0" encoding="UTF-8" standalone="yes"?>
<Relationships xmlns="http://schemas.openxmlformats.org/package/2006/relationships"><Relationship Id="rId3" Type="http://schemas.openxmlformats.org/officeDocument/2006/relationships/image" Target="../media/image184.jpeg"/><Relationship Id="rId2" Type="http://schemas.openxmlformats.org/officeDocument/2006/relationships/image" Target="../media/image18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8" Type="http://schemas.openxmlformats.org/officeDocument/2006/relationships/image" Target="../media/image191.jpeg"/><Relationship Id="rId3" Type="http://schemas.openxmlformats.org/officeDocument/2006/relationships/image" Target="../media/image186.png"/><Relationship Id="rId7" Type="http://schemas.openxmlformats.org/officeDocument/2006/relationships/image" Target="../media/image190.jpeg"/><Relationship Id="rId12" Type="http://schemas.openxmlformats.org/officeDocument/2006/relationships/image" Target="../media/image193.jpe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89.jpeg"/><Relationship Id="rId11" Type="http://schemas.openxmlformats.org/officeDocument/2006/relationships/image" Target="../media/image174.emf"/><Relationship Id="rId5" Type="http://schemas.openxmlformats.org/officeDocument/2006/relationships/image" Target="../media/image188.png"/><Relationship Id="rId10" Type="http://schemas.openxmlformats.org/officeDocument/2006/relationships/oleObject" Target="../embeddings/oleObject3.bin"/><Relationship Id="rId4" Type="http://schemas.openxmlformats.org/officeDocument/2006/relationships/image" Target="../media/image187.png"/><Relationship Id="rId9" Type="http://schemas.openxmlformats.org/officeDocument/2006/relationships/image" Target="../media/image192.jpeg"/></Relationships>
</file>

<file path=ppt/slides/_rels/slide68.xml.rels><?xml version="1.0" encoding="UTF-8" standalone="yes"?>
<Relationships xmlns="http://schemas.openxmlformats.org/package/2006/relationships"><Relationship Id="rId3" Type="http://schemas.openxmlformats.org/officeDocument/2006/relationships/image" Target="../media/image194.emf"/><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microsoft.com/office/2007/relationships/hdphoto" Target="../media/hdphoto5.wdp"/><Relationship Id="rId3" Type="http://schemas.microsoft.com/office/2007/relationships/hdphoto" Target="../media/hdphoto4.wdp"/><Relationship Id="rId7" Type="http://schemas.openxmlformats.org/officeDocument/2006/relationships/image" Target="../media/image199.png"/><Relationship Id="rId2" Type="http://schemas.openxmlformats.org/officeDocument/2006/relationships/image" Target="../media/image195.png"/><Relationship Id="rId1" Type="http://schemas.openxmlformats.org/officeDocument/2006/relationships/slideLayout" Target="../slideLayouts/slideLayout2.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 Id="rId9" Type="http://schemas.openxmlformats.org/officeDocument/2006/relationships/image" Target="../media/image200.png"/></Relationships>
</file>

<file path=ppt/slides/_rels/slide71.xml.rels><?xml version="1.0" encoding="UTF-8" standalone="yes"?>
<Relationships xmlns="http://schemas.openxmlformats.org/package/2006/relationships"><Relationship Id="rId3" Type="http://schemas.openxmlformats.org/officeDocument/2006/relationships/image" Target="../media/image202.emf"/><Relationship Id="rId2" Type="http://schemas.openxmlformats.org/officeDocument/2006/relationships/image" Target="../media/image201.emf"/><Relationship Id="rId1" Type="http://schemas.openxmlformats.org/officeDocument/2006/relationships/slideLayout" Target="../slideLayouts/slideLayout2.xml"/><Relationship Id="rId5" Type="http://schemas.openxmlformats.org/officeDocument/2006/relationships/image" Target="../media/image204.emf"/><Relationship Id="rId4" Type="http://schemas.openxmlformats.org/officeDocument/2006/relationships/image" Target="../media/image203.emf"/></Relationships>
</file>

<file path=ppt/slides/_rels/slide72.xml.rels><?xml version="1.0" encoding="UTF-8" standalone="yes"?>
<Relationships xmlns="http://schemas.openxmlformats.org/package/2006/relationships"><Relationship Id="rId3" Type="http://schemas.openxmlformats.org/officeDocument/2006/relationships/image" Target="../media/image205.emf"/><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208.emf"/><Relationship Id="rId5" Type="http://schemas.openxmlformats.org/officeDocument/2006/relationships/image" Target="../media/image207.emf"/><Relationship Id="rId4" Type="http://schemas.openxmlformats.org/officeDocument/2006/relationships/image" Target="../media/image206.emf"/></Relationships>
</file>

<file path=ppt/slides/_rels/slide73.xml.rels><?xml version="1.0" encoding="UTF-8" standalone="yes"?>
<Relationships xmlns="http://schemas.openxmlformats.org/package/2006/relationships"><Relationship Id="rId3" Type="http://schemas.openxmlformats.org/officeDocument/2006/relationships/image" Target="../media/image210.emf"/><Relationship Id="rId2" Type="http://schemas.openxmlformats.org/officeDocument/2006/relationships/image" Target="../media/image209.emf"/><Relationship Id="rId1" Type="http://schemas.openxmlformats.org/officeDocument/2006/relationships/slideLayout" Target="../slideLayouts/slideLayout2.xml"/><Relationship Id="rId5" Type="http://schemas.openxmlformats.org/officeDocument/2006/relationships/image" Target="../media/image212.emf"/><Relationship Id="rId4" Type="http://schemas.openxmlformats.org/officeDocument/2006/relationships/image" Target="../media/image211.emf"/></Relationships>
</file>

<file path=ppt/slides/_rels/slide74.xml.rels><?xml version="1.0" encoding="UTF-8" standalone="yes"?>
<Relationships xmlns="http://schemas.openxmlformats.org/package/2006/relationships"><Relationship Id="rId3" Type="http://schemas.openxmlformats.org/officeDocument/2006/relationships/image" Target="../media/image214.emf"/><Relationship Id="rId2" Type="http://schemas.openxmlformats.org/officeDocument/2006/relationships/image" Target="../media/image213.emf"/><Relationship Id="rId1" Type="http://schemas.openxmlformats.org/officeDocument/2006/relationships/slideLayout" Target="../slideLayouts/slideLayout2.xml"/><Relationship Id="rId5" Type="http://schemas.openxmlformats.org/officeDocument/2006/relationships/image" Target="../media/image216.emf"/><Relationship Id="rId4" Type="http://schemas.openxmlformats.org/officeDocument/2006/relationships/image" Target="../media/image215.emf"/></Relationships>
</file>

<file path=ppt/slides/_rels/slide75.xml.rels><?xml version="1.0" encoding="UTF-8" standalone="yes"?>
<Relationships xmlns="http://schemas.openxmlformats.org/package/2006/relationships"><Relationship Id="rId3" Type="http://schemas.openxmlformats.org/officeDocument/2006/relationships/image" Target="../media/image218.emf"/><Relationship Id="rId2" Type="http://schemas.openxmlformats.org/officeDocument/2006/relationships/image" Target="../media/image217.e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1">
            <a:extLst>
              <a:ext uri="{FF2B5EF4-FFF2-40B4-BE49-F238E27FC236}">
                <a16:creationId xmlns:a16="http://schemas.microsoft.com/office/drawing/2014/main" id="{433170BA-BF48-4639-B3FA-BE12214069D0}"/>
              </a:ext>
            </a:extLst>
          </p:cNvPr>
          <p:cNvSpPr txBox="1">
            <a:spLocks/>
          </p:cNvSpPr>
          <p:nvPr/>
        </p:nvSpPr>
        <p:spPr>
          <a:xfrm>
            <a:off x="0" y="1775121"/>
            <a:ext cx="9906000" cy="2187958"/>
          </a:xfrm>
          <a:prstGeom prst="rect">
            <a:avLst/>
          </a:prstGeom>
          <a:solidFill>
            <a:srgbClr val="00B050"/>
          </a:solidFill>
          <a:ln>
            <a:solidFill>
              <a:srgbClr val="00B050"/>
            </a:solidFill>
          </a:ln>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3200" dirty="0">
                <a:solidFill>
                  <a:schemeClr val="bg1"/>
                </a:solidFill>
                <a:latin typeface="Meiryo UI" panose="020B0604030504040204" pitchFamily="50" charset="-128"/>
                <a:ea typeface="Meiryo UI" panose="020B0604030504040204" pitchFamily="50" charset="-128"/>
              </a:rPr>
              <a:t>大阪府･大阪市で取り組む</a:t>
            </a:r>
            <a:br>
              <a:rPr lang="en-US" altLang="ja-JP" sz="3200" dirty="0">
                <a:solidFill>
                  <a:schemeClr val="bg1"/>
                </a:solidFill>
                <a:latin typeface="Meiryo UI" panose="020B0604030504040204" pitchFamily="50" charset="-128"/>
                <a:ea typeface="Meiryo UI" panose="020B0604030504040204" pitchFamily="50" charset="-128"/>
              </a:rPr>
            </a:br>
            <a:r>
              <a:rPr lang="ja-JP" altLang="en-US" sz="4000" dirty="0">
                <a:solidFill>
                  <a:schemeClr val="bg1"/>
                </a:solidFill>
                <a:latin typeface="Meiryo UI" panose="020B0604030504040204" pitchFamily="50" charset="-128"/>
                <a:ea typeface="Meiryo UI" panose="020B0604030504040204" pitchFamily="50" charset="-128"/>
              </a:rPr>
              <a:t>エネルギー関連の施策事業集</a:t>
            </a:r>
            <a:endParaRPr lang="en-US" altLang="ja-JP" sz="4000" dirty="0">
              <a:solidFill>
                <a:schemeClr val="bg1"/>
              </a:solidFill>
              <a:latin typeface="Meiryo UI" panose="020B0604030504040204" pitchFamily="50" charset="-128"/>
              <a:ea typeface="Meiryo UI" panose="020B0604030504040204" pitchFamily="50" charset="-128"/>
            </a:endParaRPr>
          </a:p>
          <a:p>
            <a:r>
              <a:rPr lang="ja-JP" altLang="en-US" sz="3200" dirty="0">
                <a:solidFill>
                  <a:schemeClr val="bg1"/>
                </a:solidFill>
                <a:latin typeface="Meiryo UI" panose="020B0604030504040204" pitchFamily="50" charset="-128"/>
                <a:ea typeface="Meiryo UI" panose="020B0604030504040204" pitchFamily="50" charset="-128"/>
              </a:rPr>
              <a:t>～</a:t>
            </a:r>
            <a:r>
              <a:rPr lang="en-US" altLang="ja-JP" sz="3200" dirty="0">
                <a:solidFill>
                  <a:schemeClr val="bg1"/>
                </a:solidFill>
                <a:latin typeface="Meiryo UI" panose="020B0604030504040204" pitchFamily="50" charset="-128"/>
                <a:ea typeface="Meiryo UI" panose="020B0604030504040204" pitchFamily="50" charset="-128"/>
              </a:rPr>
              <a:t>2026</a:t>
            </a:r>
            <a:r>
              <a:rPr lang="ja-JP" altLang="en-US" sz="3200" dirty="0">
                <a:solidFill>
                  <a:schemeClr val="bg1"/>
                </a:solidFill>
                <a:latin typeface="Meiryo UI" panose="020B0604030504040204" pitchFamily="50" charset="-128"/>
                <a:ea typeface="Meiryo UI" panose="020B0604030504040204" pitchFamily="50" charset="-128"/>
              </a:rPr>
              <a:t>年度アクションプログラム～</a:t>
            </a:r>
            <a:endParaRPr lang="en-US" altLang="ja-JP" sz="3200" dirty="0">
              <a:solidFill>
                <a:schemeClr val="bg1"/>
              </a:solidFill>
              <a:latin typeface="Meiryo UI" panose="020B0604030504040204" pitchFamily="50" charset="-128"/>
              <a:ea typeface="Meiryo UI" panose="020B0604030504040204" pitchFamily="50" charset="-128"/>
            </a:endParaRPr>
          </a:p>
        </p:txBody>
      </p:sp>
      <p:sp>
        <p:nvSpPr>
          <p:cNvPr id="10" name="サブタイトル 2">
            <a:extLst>
              <a:ext uri="{FF2B5EF4-FFF2-40B4-BE49-F238E27FC236}">
                <a16:creationId xmlns:a16="http://schemas.microsoft.com/office/drawing/2014/main" id="{C823A449-4CF7-46EF-B8BA-2A673897D6A0}"/>
              </a:ext>
            </a:extLst>
          </p:cNvPr>
          <p:cNvSpPr txBox="1">
            <a:spLocks/>
          </p:cNvSpPr>
          <p:nvPr/>
        </p:nvSpPr>
        <p:spPr>
          <a:xfrm>
            <a:off x="1928664" y="4973884"/>
            <a:ext cx="6048672" cy="1175706"/>
          </a:xfrm>
          <a:prstGeom prst="rect">
            <a:avLst/>
          </a:prstGeom>
        </p:spPr>
        <p:txBody>
          <a:bodyPr vert="horz" lIns="91440" tIns="45720" rIns="91440" bIns="45720" rtlCol="0">
            <a:spAutoFit/>
          </a:bodyPr>
          <a:lstStyle>
            <a:lvl1pPr marL="0" indent="0" algn="ctr" defTabSz="914400" rtl="0" eaLnBrk="1" latinLnBrk="0" hangingPunct="1">
              <a:spcBef>
                <a:spcPct val="20000"/>
              </a:spcBef>
              <a:buFont typeface="Arial"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r>
              <a:rPr lang="en-US" altLang="ja-JP" dirty="0">
                <a:solidFill>
                  <a:schemeClr val="tx1"/>
                </a:solidFill>
                <a:latin typeface="Meiryo UI" panose="020B0604030504040204" pitchFamily="50" charset="-128"/>
                <a:ea typeface="Meiryo UI" panose="020B0604030504040204" pitchFamily="50" charset="-128"/>
              </a:rPr>
              <a:t>2026</a:t>
            </a:r>
            <a:r>
              <a:rPr lang="ja-JP" altLang="en-US" dirty="0">
                <a:solidFill>
                  <a:schemeClr val="tx1"/>
                </a:solidFill>
                <a:latin typeface="Meiryo UI" panose="020B0604030504040204" pitchFamily="50" charset="-128"/>
                <a:ea typeface="Meiryo UI" panose="020B0604030504040204" pitchFamily="50" charset="-128"/>
              </a:rPr>
              <a:t>年</a:t>
            </a:r>
            <a:r>
              <a:rPr lang="en-US" altLang="ja-JP" dirty="0">
                <a:solidFill>
                  <a:schemeClr val="tx1"/>
                </a:solidFill>
                <a:latin typeface="Meiryo UI" panose="020B0604030504040204" pitchFamily="50" charset="-128"/>
                <a:ea typeface="Meiryo UI" panose="020B0604030504040204" pitchFamily="50" charset="-128"/>
              </a:rPr>
              <a:t>7</a:t>
            </a:r>
            <a:r>
              <a:rPr lang="ja-JP" altLang="en-US" dirty="0">
                <a:solidFill>
                  <a:schemeClr val="tx1"/>
                </a:solidFill>
                <a:latin typeface="Meiryo UI" panose="020B0604030504040204" pitchFamily="50" charset="-128"/>
                <a:ea typeface="Meiryo UI" panose="020B0604030504040204" pitchFamily="50" charset="-128"/>
              </a:rPr>
              <a:t>月</a:t>
            </a:r>
            <a:endParaRPr lang="en-US" altLang="ja-JP" dirty="0">
              <a:solidFill>
                <a:schemeClr val="tx1"/>
              </a:solidFill>
              <a:latin typeface="Meiryo UI" panose="020B0604030504040204" pitchFamily="50" charset="-128"/>
              <a:ea typeface="Meiryo UI" panose="020B0604030504040204" pitchFamily="50" charset="-128"/>
            </a:endParaRPr>
          </a:p>
          <a:p>
            <a:r>
              <a:rPr lang="ja-JP" altLang="en-US" dirty="0">
                <a:solidFill>
                  <a:schemeClr val="tx1"/>
                </a:solidFill>
                <a:latin typeface="Meiryo UI" panose="020B0604030504040204" pitchFamily="50" charset="-128"/>
                <a:ea typeface="Meiryo UI" panose="020B0604030504040204" pitchFamily="50" charset="-128"/>
              </a:rPr>
              <a:t>大阪府・大阪市</a:t>
            </a:r>
          </a:p>
        </p:txBody>
      </p:sp>
    </p:spTree>
    <p:extLst>
      <p:ext uri="{BB962C8B-B14F-4D97-AF65-F5344CB8AC3E}">
        <p14:creationId xmlns:p14="http://schemas.microsoft.com/office/powerpoint/2010/main" val="2654619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正方形/長方形 36">
            <a:extLst>
              <a:ext uri="{FF2B5EF4-FFF2-40B4-BE49-F238E27FC236}">
                <a16:creationId xmlns:a16="http://schemas.microsoft.com/office/drawing/2014/main" id="{8310A817-E406-49D5-B2E0-2740FA071E40}"/>
              </a:ext>
            </a:extLst>
          </p:cNvPr>
          <p:cNvSpPr/>
          <p:nvPr/>
        </p:nvSpPr>
        <p:spPr>
          <a:xfrm>
            <a:off x="113572" y="708703"/>
            <a:ext cx="9670834" cy="6050783"/>
          </a:xfrm>
          <a:prstGeom prst="rect">
            <a:avLst/>
          </a:prstGeom>
          <a:solidFill>
            <a:schemeClr val="bg1"/>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4625" indent="-174625">
              <a:lnSpc>
                <a:spcPts val="2000"/>
              </a:lnSpc>
            </a:pPr>
            <a:endPar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8" name="Text Box 2">
            <a:extLst>
              <a:ext uri="{FF2B5EF4-FFF2-40B4-BE49-F238E27FC236}">
                <a16:creationId xmlns:a16="http://schemas.microsoft.com/office/drawing/2014/main" id="{9230E1E4-5DCA-47BD-A55F-9E8301B93BD9}"/>
              </a:ext>
            </a:extLst>
          </p:cNvPr>
          <p:cNvSpPr txBox="1">
            <a:spLocks noChangeArrowheads="1"/>
          </p:cNvSpPr>
          <p:nvPr/>
        </p:nvSpPr>
        <p:spPr bwMode="auto">
          <a:xfrm>
            <a:off x="117583" y="579600"/>
            <a:ext cx="9670834" cy="396000"/>
          </a:xfrm>
          <a:prstGeom prst="rect">
            <a:avLst/>
          </a:prstGeom>
          <a:solidFill>
            <a:srgbClr val="00B050"/>
          </a:solidFill>
          <a:ln>
            <a:solidFill>
              <a:srgbClr val="00B050"/>
            </a:solidFill>
            <a:headEnd/>
            <a:tailEnd/>
          </a:ln>
        </p:spPr>
        <p:style>
          <a:lnRef idx="0">
            <a:schemeClr val="accent1"/>
          </a:lnRef>
          <a:fillRef idx="3">
            <a:schemeClr val="accent1"/>
          </a:fillRef>
          <a:effectRef idx="3">
            <a:schemeClr val="accent1"/>
          </a:effectRef>
          <a:fontRef idx="minor">
            <a:schemeClr val="lt1"/>
          </a:fontRef>
        </p:style>
        <p:txBody>
          <a:bodyPr wrap="square" lIns="108000" tIns="36000" rIns="108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fontAlgn="auto">
              <a:spcBef>
                <a:spcPts val="0"/>
              </a:spcBef>
              <a:spcAft>
                <a:spcPts val="0"/>
              </a:spcAft>
            </a:pPr>
            <a:r>
              <a:rPr lang="ja-JP" altLang="en-US" b="1" dirty="0">
                <a:solidFill>
                  <a:prstClr val="white"/>
                </a:solidFill>
                <a:latin typeface="Meiryo UI" panose="020B0604030504040204" pitchFamily="50" charset="-128"/>
                <a:ea typeface="Meiryo UI" panose="020B0604030504040204" pitchFamily="50" charset="-128"/>
              </a:rPr>
              <a:t>　対策の柱②　エネルギー効率の向上</a:t>
            </a:r>
          </a:p>
        </p:txBody>
      </p:sp>
      <p:sp>
        <p:nvSpPr>
          <p:cNvPr id="35" name="Text Box 2">
            <a:extLst>
              <a:ext uri="{FF2B5EF4-FFF2-40B4-BE49-F238E27FC236}">
                <a16:creationId xmlns:a16="http://schemas.microsoft.com/office/drawing/2014/main" id="{B132351D-0937-42F3-AD8E-DDCFFB7C7C32}"/>
              </a:ext>
            </a:extLst>
          </p:cNvPr>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施策・事業一覧　</a:t>
            </a:r>
            <a:endParaRPr lang="ja-JP" sz="3600" dirty="0">
              <a:solidFill>
                <a:schemeClr val="bg1"/>
              </a:solidFill>
              <a:ea typeface="HGP創英角ｺﾞｼｯｸUB" pitchFamily="50" charset="-128"/>
              <a:cs typeface="ＭＳ Ｐゴシック" charset="-128"/>
            </a:endParaRPr>
          </a:p>
        </p:txBody>
      </p:sp>
      <p:sp>
        <p:nvSpPr>
          <p:cNvPr id="34" name="円/楕円 30">
            <a:extLst>
              <a:ext uri="{FF2B5EF4-FFF2-40B4-BE49-F238E27FC236}">
                <a16:creationId xmlns:a16="http://schemas.microsoft.com/office/drawing/2014/main" id="{4521D132-1720-447E-9241-116230B33706}"/>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9</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44" name="角丸四角形 22">
            <a:extLst>
              <a:ext uri="{FF2B5EF4-FFF2-40B4-BE49-F238E27FC236}">
                <a16:creationId xmlns:a16="http://schemas.microsoft.com/office/drawing/2014/main" id="{E12523D2-1674-49EA-9BDC-99D152A3402E}"/>
              </a:ext>
            </a:extLst>
          </p:cNvPr>
          <p:cNvSpPr/>
          <p:nvPr/>
        </p:nvSpPr>
        <p:spPr>
          <a:xfrm>
            <a:off x="117583" y="1193920"/>
            <a:ext cx="3215679" cy="300917"/>
          </a:xfrm>
          <a:prstGeom prst="roundRect">
            <a:avLst>
              <a:gd name="adj" fmla="val 0"/>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u="sng" dirty="0">
                <a:latin typeface="Meiryo UI" pitchFamily="50" charset="-128"/>
                <a:ea typeface="Meiryo UI" pitchFamily="50" charset="-128"/>
                <a:cs typeface="Meiryo UI" pitchFamily="50" charset="-128"/>
              </a:rPr>
              <a:t>■エネルギーの面的利用の促進</a:t>
            </a:r>
          </a:p>
        </p:txBody>
      </p:sp>
      <p:sp>
        <p:nvSpPr>
          <p:cNvPr id="47" name="正方形/長方形 46">
            <a:extLst>
              <a:ext uri="{FF2B5EF4-FFF2-40B4-BE49-F238E27FC236}">
                <a16:creationId xmlns:a16="http://schemas.microsoft.com/office/drawing/2014/main" id="{6E388BB0-9C4C-4651-8121-1A4E844CD3A8}"/>
              </a:ext>
            </a:extLst>
          </p:cNvPr>
          <p:cNvSpPr/>
          <p:nvPr/>
        </p:nvSpPr>
        <p:spPr>
          <a:xfrm>
            <a:off x="171563" y="1620356"/>
            <a:ext cx="4298318" cy="1221873"/>
          </a:xfrm>
          <a:prstGeom prst="rect">
            <a:avLst/>
          </a:prstGeom>
        </p:spPr>
        <p:txBody>
          <a:bodyPr wrap="square">
            <a:spAutoFit/>
          </a:bodyPr>
          <a:lstStyle/>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エネルギー面的利用促進事業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バーチャルパワープラント（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VPP</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）構築に向けた</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tabLst>
                <a:tab pos="2598738" algn="l"/>
              </a:tabLst>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調査・検討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V2X</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による電力需給調整力の強化等に係る</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普及促進事業　・・・・</a:t>
            </a:r>
          </a:p>
        </p:txBody>
      </p:sp>
      <p:sp>
        <p:nvSpPr>
          <p:cNvPr id="53" name="正方形/長方形 52">
            <a:extLst>
              <a:ext uri="{FF2B5EF4-FFF2-40B4-BE49-F238E27FC236}">
                <a16:creationId xmlns:a16="http://schemas.microsoft.com/office/drawing/2014/main" id="{1939A61E-46F4-45B5-8B6B-FB32A4ABE739}"/>
              </a:ext>
            </a:extLst>
          </p:cNvPr>
          <p:cNvSpPr/>
          <p:nvPr/>
        </p:nvSpPr>
        <p:spPr>
          <a:xfrm>
            <a:off x="4336192" y="1618279"/>
            <a:ext cx="587648" cy="1221873"/>
          </a:xfrm>
          <a:prstGeom prst="rect">
            <a:avLst/>
          </a:prstGeom>
        </p:spPr>
        <p:txBody>
          <a:bodyPr wrap="square">
            <a:spAutoFit/>
          </a:bodyPr>
          <a:lstStyle/>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44</a:t>
            </a:r>
          </a:p>
          <a:p>
            <a:pPr marL="174625" indent="-174625">
              <a:lnSpc>
                <a:spcPts val="18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56</a:t>
            </a:r>
          </a:p>
          <a:p>
            <a:pPr marL="174625" indent="-174625">
              <a:lnSpc>
                <a:spcPts val="18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57</a:t>
            </a:r>
          </a:p>
        </p:txBody>
      </p:sp>
      <p:sp>
        <p:nvSpPr>
          <p:cNvPr id="42" name="正方形/長方形 41">
            <a:extLst>
              <a:ext uri="{FF2B5EF4-FFF2-40B4-BE49-F238E27FC236}">
                <a16:creationId xmlns:a16="http://schemas.microsoft.com/office/drawing/2014/main" id="{90A8D124-FE4A-4ACE-95F0-80447D13E6E7}"/>
              </a:ext>
            </a:extLst>
          </p:cNvPr>
          <p:cNvSpPr/>
          <p:nvPr/>
        </p:nvSpPr>
        <p:spPr>
          <a:xfrm>
            <a:off x="174858" y="3424227"/>
            <a:ext cx="4820495" cy="3299365"/>
          </a:xfrm>
          <a:prstGeom prst="rect">
            <a:avLst/>
          </a:prstGeom>
        </p:spPr>
        <p:txBody>
          <a:bodyPr wrap="square">
            <a:spAutoFit/>
          </a:bodyPr>
          <a:lstStyle/>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おおさか気候変動対策賞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　　 住宅の脱炭素化促進事業　・・・・・・・・・・・・・・・・・・・・・・・　</a:t>
            </a:r>
            <a:endParaRPr lang="en-US" altLang="ja-JP" sz="1300" b="1"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住宅省エネ改修促進事業　　・・・・・・・・・・・・・・・・・・・・・・・</a:t>
            </a: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ZEH</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（ゼッチ）普及啓発事業　　・・・・・・・・・・・・・・・・・・・・</a:t>
            </a: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府有建築物・市設建築物の</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ZEB</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化に向けた検討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脱炭素先行地域づくり事業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建築物の環境配慮制度・・・・・・・・・・・・・・・・・・・・・・・・・・・</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zh-TW" altLang="en-US" sz="1300" i="0" dirty="0">
                <a:effectLst/>
                <a:latin typeface="Meiryo UI" panose="020B0604030504040204" pitchFamily="50" charset="-128"/>
                <a:ea typeface="Meiryo UI" panose="020B0604030504040204" pitchFamily="50" charset="-128"/>
              </a:rPr>
              <a:t>建築物環境</a:t>
            </a:r>
            <a:r>
              <a:rPr lang="ja-JP" altLang="en-US" sz="1300" i="0" dirty="0">
                <a:effectLst/>
                <a:latin typeface="Meiryo UI" panose="020B0604030504040204" pitchFamily="50" charset="-128"/>
                <a:ea typeface="Meiryo UI" panose="020B0604030504040204" pitchFamily="50" charset="-128"/>
              </a:rPr>
              <a:t>配慮制度</a:t>
            </a:r>
            <a:r>
              <a:rPr lang="zh-TW" altLang="en-US" sz="1300" i="0" dirty="0">
                <a:effectLst/>
                <a:latin typeface="Meiryo UI" panose="020B0604030504040204" pitchFamily="50" charset="-128"/>
                <a:ea typeface="Meiryo UI" panose="020B0604030504040204" pitchFamily="50" charset="-128"/>
              </a:rPr>
              <a:t>推進事業</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〇　</a:t>
            </a: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ツール普及に向けた住宅断熱改修の効果</a:t>
            </a:r>
            <a:endParaRPr lang="en-US" altLang="ja-JP" sz="1300" b="1"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　　　　　　　　　　　　　　　　　　　　　　　　検証モデル事業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〇　</a:t>
            </a: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建築物への再エネ導入促進に向けた調査・検討業務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spc="-100" dirty="0">
                <a:latin typeface="Meiryo UI" panose="020B0604030504040204" pitchFamily="50" charset="-128"/>
                <a:ea typeface="Meiryo UI" panose="020B0604030504040204" pitchFamily="50" charset="-128"/>
                <a:cs typeface="Meiryo UI" panose="020B0604030504040204" pitchFamily="50" charset="-128"/>
              </a:rPr>
              <a:t>大阪府・大阪市が所有する建築物における</a:t>
            </a:r>
            <a:endParaRPr lang="en-US" altLang="ja-JP" sz="1300" spc="-1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en-US" altLang="ja-JP" sz="1300" spc="-100" dirty="0">
                <a:latin typeface="Meiryo UI" panose="020B0604030504040204" pitchFamily="50" charset="-128"/>
                <a:ea typeface="Meiryo UI" panose="020B0604030504040204" pitchFamily="50" charset="-128"/>
                <a:cs typeface="Meiryo UI" panose="020B0604030504040204" pitchFamily="50" charset="-128"/>
              </a:rPr>
              <a:t>                                                             ESCO</a:t>
            </a:r>
            <a:r>
              <a:rPr lang="ja-JP" altLang="en-US" sz="1300" spc="-100" dirty="0">
                <a:latin typeface="Meiryo UI" panose="020B0604030504040204" pitchFamily="50" charset="-128"/>
                <a:ea typeface="Meiryo UI" panose="020B0604030504040204" pitchFamily="50" charset="-128"/>
                <a:cs typeface="Meiryo UI" panose="020B0604030504040204" pitchFamily="50" charset="-128"/>
              </a:rPr>
              <a:t>事業の導入</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endParaRPr lang="ja-JP" altLang="en-US" sz="13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3" name="角丸四角形 11">
            <a:extLst>
              <a:ext uri="{FF2B5EF4-FFF2-40B4-BE49-F238E27FC236}">
                <a16:creationId xmlns:a16="http://schemas.microsoft.com/office/drawing/2014/main" id="{2F0E3199-70D7-45D4-94D8-BF0F26FB8A52}"/>
              </a:ext>
            </a:extLst>
          </p:cNvPr>
          <p:cNvSpPr/>
          <p:nvPr/>
        </p:nvSpPr>
        <p:spPr>
          <a:xfrm>
            <a:off x="145606" y="3094520"/>
            <a:ext cx="2878883" cy="351615"/>
          </a:xfrm>
          <a:prstGeom prst="roundRect">
            <a:avLst>
              <a:gd name="adj" fmla="val 0"/>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u="sng" dirty="0">
                <a:latin typeface="Meiryo UI" pitchFamily="50" charset="-128"/>
                <a:ea typeface="Meiryo UI" pitchFamily="50" charset="-128"/>
                <a:cs typeface="Meiryo UI" pitchFamily="50" charset="-128"/>
              </a:rPr>
              <a:t>■住宅・建築物の省エネ化</a:t>
            </a:r>
          </a:p>
        </p:txBody>
      </p:sp>
      <p:sp>
        <p:nvSpPr>
          <p:cNvPr id="52" name="正方形/長方形 51">
            <a:extLst>
              <a:ext uri="{FF2B5EF4-FFF2-40B4-BE49-F238E27FC236}">
                <a16:creationId xmlns:a16="http://schemas.microsoft.com/office/drawing/2014/main" id="{22FF6C3A-1C2C-473E-A24D-AF2449C44C05}"/>
              </a:ext>
            </a:extLst>
          </p:cNvPr>
          <p:cNvSpPr/>
          <p:nvPr/>
        </p:nvSpPr>
        <p:spPr>
          <a:xfrm>
            <a:off x="4415768" y="3420580"/>
            <a:ext cx="494881" cy="3068532"/>
          </a:xfrm>
          <a:prstGeom prst="rect">
            <a:avLst/>
          </a:prstGeom>
        </p:spPr>
        <p:txBody>
          <a:bodyPr wrap="square">
            <a:spAutoFit/>
          </a:bodyPr>
          <a:lstStyle/>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33</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35</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36</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37</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38</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39</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40</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41</a:t>
            </a:r>
          </a:p>
          <a:p>
            <a:pPr marL="174625" indent="-174625">
              <a:lnSpc>
                <a:spcPts val="18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42</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42</a:t>
            </a:r>
          </a:p>
          <a:p>
            <a:pPr marL="174625" indent="-174625">
              <a:lnSpc>
                <a:spcPts val="18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43</a:t>
            </a:r>
          </a:p>
        </p:txBody>
      </p:sp>
      <p:grpSp>
        <p:nvGrpSpPr>
          <p:cNvPr id="7" name="グループ化 6">
            <a:extLst>
              <a:ext uri="{FF2B5EF4-FFF2-40B4-BE49-F238E27FC236}">
                <a16:creationId xmlns:a16="http://schemas.microsoft.com/office/drawing/2014/main" id="{81B34F90-86BD-49A9-BEB0-49269FC057A8}"/>
              </a:ext>
            </a:extLst>
          </p:cNvPr>
          <p:cNvGrpSpPr/>
          <p:nvPr/>
        </p:nvGrpSpPr>
        <p:grpSpPr>
          <a:xfrm>
            <a:off x="4885459" y="1199794"/>
            <a:ext cx="4766575" cy="4164607"/>
            <a:chOff x="5020048" y="2885714"/>
            <a:chExt cx="4766575" cy="4164607"/>
          </a:xfrm>
        </p:grpSpPr>
        <p:sp>
          <p:nvSpPr>
            <p:cNvPr id="39" name="正方形/長方形 38">
              <a:extLst>
                <a:ext uri="{FF2B5EF4-FFF2-40B4-BE49-F238E27FC236}">
                  <a16:creationId xmlns:a16="http://schemas.microsoft.com/office/drawing/2014/main" id="{43225712-CFFB-42FA-B69F-4410180259AC}"/>
                </a:ext>
              </a:extLst>
            </p:cNvPr>
            <p:cNvSpPr/>
            <p:nvPr/>
          </p:nvSpPr>
          <p:spPr>
            <a:xfrm>
              <a:off x="5049249" y="3289291"/>
              <a:ext cx="4173669" cy="3761030"/>
            </a:xfrm>
            <a:prstGeom prst="rect">
              <a:avLst/>
            </a:prstGeom>
          </p:spPr>
          <p:txBody>
            <a:bodyPr wrap="square">
              <a:spAutoFit/>
            </a:bodyPr>
            <a:lstStyle/>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省エネ等に係る普及啓発の実施　　・・・・・・・・・・・・・・・・</a:t>
              </a: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省エネ行動の普及啓発事業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〇　</a:t>
              </a: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脱炭素化普及啓発促進事業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省エネ行動の環境学習の推進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高校生の環境活動推進事業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zh-TW" altLang="en-US" sz="1300" dirty="0">
                  <a:latin typeface="Meiryo UI" panose="020B0604030504040204" pitchFamily="50" charset="-128"/>
                  <a:ea typeface="Meiryo UI" panose="020B0604030504040204" pitchFamily="50" charset="-128"/>
                  <a:cs typeface="Meiryo UI" panose="020B0604030504040204" pitchFamily="50" charset="-128"/>
                </a:rPr>
                <a:t>幼児環境教育実践者育成事業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環境パートナーシップの推進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府庁の率先行動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市の率先行動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民間資金を活用したエネルギー施策の推進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産業創造館における中小企業向け専門家相談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ATC</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グリーンエコプラザの運営等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おおさかカーボンフットプリントプロジェクト普及促進事業・・</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環境配慮消費行動促進に向けた</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おおさか</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CO</a:t>
              </a:r>
              <a:r>
                <a:rPr lang="en-US" altLang="ja-JP" sz="1300" baseline="-25000" dirty="0">
                  <a:latin typeface="Meiryo UI" panose="020B0604030504040204" pitchFamily="50" charset="-128"/>
                  <a:ea typeface="Meiryo UI" panose="020B0604030504040204" pitchFamily="50" charset="-128"/>
                  <a:cs typeface="Meiryo UI" panose="020B0604030504040204" pitchFamily="50" charset="-128"/>
                </a:rPr>
                <a:t>2</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CO</a:t>
              </a:r>
              <a:r>
                <a:rPr lang="en-US" altLang="ja-JP" sz="1300" baseline="-25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（コツコツ）ポイント普及事業　・・</a:t>
              </a:r>
            </a:p>
            <a:p>
              <a:pPr marL="174625" indent="-174625">
                <a:lnSpc>
                  <a:spcPts val="18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5" name="角丸四角形 23">
              <a:extLst>
                <a:ext uri="{FF2B5EF4-FFF2-40B4-BE49-F238E27FC236}">
                  <a16:creationId xmlns:a16="http://schemas.microsoft.com/office/drawing/2014/main" id="{37CF5EB1-1220-4BCE-975C-AB0E713F5CD3}"/>
                </a:ext>
              </a:extLst>
            </p:cNvPr>
            <p:cNvSpPr/>
            <p:nvPr/>
          </p:nvSpPr>
          <p:spPr>
            <a:xfrm>
              <a:off x="5020048" y="2885714"/>
              <a:ext cx="4766575" cy="331634"/>
            </a:xfrm>
            <a:prstGeom prst="roundRect">
              <a:avLst>
                <a:gd name="adj" fmla="val 0"/>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u="sng" dirty="0">
                  <a:latin typeface="Meiryo UI" pitchFamily="50" charset="-128"/>
                  <a:ea typeface="Meiryo UI" pitchFamily="50" charset="-128"/>
                  <a:cs typeface="Meiryo UI" pitchFamily="50" charset="-128"/>
                </a:rPr>
                <a:t>■省エネ型ライフスタイル・ビジネススタイルへの転換</a:t>
              </a:r>
            </a:p>
          </p:txBody>
        </p:sp>
        <p:sp>
          <p:nvSpPr>
            <p:cNvPr id="54" name="正方形/長方形 53">
              <a:extLst>
                <a:ext uri="{FF2B5EF4-FFF2-40B4-BE49-F238E27FC236}">
                  <a16:creationId xmlns:a16="http://schemas.microsoft.com/office/drawing/2014/main" id="{DAD535F5-F8D8-40D7-B4BF-22A8BD8538E9}"/>
                </a:ext>
              </a:extLst>
            </p:cNvPr>
            <p:cNvSpPr/>
            <p:nvPr/>
          </p:nvSpPr>
          <p:spPr>
            <a:xfrm>
              <a:off x="9113997" y="3289290"/>
              <a:ext cx="672626" cy="3761030"/>
            </a:xfrm>
            <a:prstGeom prst="rect">
              <a:avLst/>
            </a:prstGeom>
          </p:spPr>
          <p:txBody>
            <a:bodyPr wrap="square">
              <a:spAutoFit/>
            </a:bodyPr>
            <a:lstStyle/>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45</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46</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46</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47</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48</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48</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49</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50</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51</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52</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53</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53</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54</a:t>
              </a:r>
            </a:p>
            <a:p>
              <a:pPr marL="174625" indent="-174625">
                <a:lnSpc>
                  <a:spcPts val="18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55</a:t>
              </a:r>
            </a:p>
            <a:p>
              <a:pPr marL="174625" indent="-174625">
                <a:lnSpc>
                  <a:spcPts val="18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23" name="円/楕円 21">
            <a:extLst>
              <a:ext uri="{FF2B5EF4-FFF2-40B4-BE49-F238E27FC236}">
                <a16:creationId xmlns:a16="http://schemas.microsoft.com/office/drawing/2014/main" id="{7FCC0505-589E-445B-BB86-3B4110FFA65C}"/>
              </a:ext>
            </a:extLst>
          </p:cNvPr>
          <p:cNvSpPr/>
          <p:nvPr/>
        </p:nvSpPr>
        <p:spPr>
          <a:xfrm>
            <a:off x="228493" y="3708831"/>
            <a:ext cx="216024" cy="21602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新</a:t>
            </a:r>
          </a:p>
        </p:txBody>
      </p:sp>
      <p:sp>
        <p:nvSpPr>
          <p:cNvPr id="24" name="円/楕円 21">
            <a:extLst>
              <a:ext uri="{FF2B5EF4-FFF2-40B4-BE49-F238E27FC236}">
                <a16:creationId xmlns:a16="http://schemas.microsoft.com/office/drawing/2014/main" id="{E9E24394-FCE5-4ADE-9FF2-BEEA115B8759}"/>
              </a:ext>
            </a:extLst>
          </p:cNvPr>
          <p:cNvSpPr/>
          <p:nvPr/>
        </p:nvSpPr>
        <p:spPr>
          <a:xfrm>
            <a:off x="238997" y="5356156"/>
            <a:ext cx="216024" cy="21602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新</a:t>
            </a:r>
          </a:p>
        </p:txBody>
      </p:sp>
      <p:sp>
        <p:nvSpPr>
          <p:cNvPr id="25" name="円/楕円 21">
            <a:extLst>
              <a:ext uri="{FF2B5EF4-FFF2-40B4-BE49-F238E27FC236}">
                <a16:creationId xmlns:a16="http://schemas.microsoft.com/office/drawing/2014/main" id="{57BE55FD-BC4B-4114-AF86-934366370640}"/>
              </a:ext>
            </a:extLst>
          </p:cNvPr>
          <p:cNvSpPr/>
          <p:nvPr/>
        </p:nvSpPr>
        <p:spPr>
          <a:xfrm>
            <a:off x="238997" y="5745814"/>
            <a:ext cx="216024" cy="21602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新</a:t>
            </a:r>
          </a:p>
        </p:txBody>
      </p:sp>
      <p:sp>
        <p:nvSpPr>
          <p:cNvPr id="26" name="円/楕円 21">
            <a:extLst>
              <a:ext uri="{FF2B5EF4-FFF2-40B4-BE49-F238E27FC236}">
                <a16:creationId xmlns:a16="http://schemas.microsoft.com/office/drawing/2014/main" id="{F73A4EA2-8A9B-40EA-8EAA-9CCFD460E55B}"/>
              </a:ext>
            </a:extLst>
          </p:cNvPr>
          <p:cNvSpPr/>
          <p:nvPr/>
        </p:nvSpPr>
        <p:spPr>
          <a:xfrm>
            <a:off x="4982162" y="2111351"/>
            <a:ext cx="216024" cy="21602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新</a:t>
            </a:r>
          </a:p>
        </p:txBody>
      </p:sp>
    </p:spTree>
    <p:extLst>
      <p:ext uri="{BB962C8B-B14F-4D97-AF65-F5344CB8AC3E}">
        <p14:creationId xmlns:p14="http://schemas.microsoft.com/office/powerpoint/2010/main" val="957708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F93A9321-B7A4-467A-8938-53DC81424308}"/>
              </a:ext>
            </a:extLst>
          </p:cNvPr>
          <p:cNvSpPr/>
          <p:nvPr/>
        </p:nvSpPr>
        <p:spPr>
          <a:xfrm>
            <a:off x="117583" y="579600"/>
            <a:ext cx="9697608" cy="6174014"/>
          </a:xfrm>
          <a:prstGeom prst="rect">
            <a:avLst/>
          </a:prstGeom>
          <a:solidFill>
            <a:schemeClr val="bg1"/>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4625" indent="-174625">
              <a:lnSpc>
                <a:spcPts val="1800"/>
              </a:lnSpc>
            </a:pPr>
            <a:r>
              <a:rPr lang="ja-JP" altLang="en-US" sz="1200" b="1" u="sng">
                <a:latin typeface="Meiryo UI" pitchFamily="50" charset="-128"/>
                <a:ea typeface="Meiryo UI" pitchFamily="50" charset="-128"/>
                <a:cs typeface="Meiryo UI" pitchFamily="50" charset="-128"/>
              </a:rPr>
              <a:t>中</a:t>
            </a:r>
            <a:r>
              <a:rPr lang="zh-TW" altLang="en-US" sz="1200" b="1" u="sng">
                <a:latin typeface="Meiryo UI" pitchFamily="50" charset="-128"/>
                <a:ea typeface="Meiryo UI" pitchFamily="50" charset="-128"/>
                <a:cs typeface="Meiryo UI" pitchFamily="50" charset="-128"/>
              </a:rPr>
              <a:t>小事業者脱炭素重点対策促進事業</a:t>
            </a:r>
            <a:r>
              <a:rPr lang="ja-JP" altLang="en-US" sz="1200" b="1">
                <a:latin typeface="Meiryo UI" pitchFamily="50" charset="-128"/>
                <a:ea typeface="Meiryo UI" pitchFamily="50" charset="-128"/>
                <a:cs typeface="Meiryo UI" pitchFamily="50" charset="-128"/>
              </a:rPr>
              <a:t>・・・・・・・・・・・・・・・・・・・</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2" name="Text Box 2">
            <a:extLst>
              <a:ext uri="{FF2B5EF4-FFF2-40B4-BE49-F238E27FC236}">
                <a16:creationId xmlns:a16="http://schemas.microsoft.com/office/drawing/2014/main" id="{A21D2D65-9AE1-4004-99ED-6A399EEA77D3}"/>
              </a:ext>
            </a:extLst>
          </p:cNvPr>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施策・事業一覧　</a:t>
            </a:r>
            <a:endParaRPr lang="ja-JP" sz="3600" dirty="0">
              <a:solidFill>
                <a:schemeClr val="bg1"/>
              </a:solidFill>
              <a:ea typeface="HGP創英角ｺﾞｼｯｸUB" pitchFamily="50" charset="-128"/>
              <a:cs typeface="ＭＳ Ｐゴシック" charset="-128"/>
            </a:endParaRPr>
          </a:p>
        </p:txBody>
      </p:sp>
      <p:sp>
        <p:nvSpPr>
          <p:cNvPr id="17" name="円/楕円 30">
            <a:extLst>
              <a:ext uri="{FF2B5EF4-FFF2-40B4-BE49-F238E27FC236}">
                <a16:creationId xmlns:a16="http://schemas.microsoft.com/office/drawing/2014/main" id="{94C7689B-74DB-4D2B-8842-DA823E34557A}"/>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10</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21" name="角丸四角形 15">
            <a:extLst>
              <a:ext uri="{FF2B5EF4-FFF2-40B4-BE49-F238E27FC236}">
                <a16:creationId xmlns:a16="http://schemas.microsoft.com/office/drawing/2014/main" id="{7249903F-9BAF-484F-8B90-47D661E10EC5}"/>
              </a:ext>
            </a:extLst>
          </p:cNvPr>
          <p:cNvSpPr/>
          <p:nvPr/>
        </p:nvSpPr>
        <p:spPr>
          <a:xfrm>
            <a:off x="4911340" y="1136016"/>
            <a:ext cx="3051936" cy="322970"/>
          </a:xfrm>
          <a:prstGeom prst="roundRect">
            <a:avLst>
              <a:gd name="adj" fmla="val 0"/>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u="sng" dirty="0">
                <a:solidFill>
                  <a:schemeClr val="tx1"/>
                </a:solidFill>
                <a:latin typeface="Meiryo UI" pitchFamily="50" charset="-128"/>
                <a:ea typeface="Meiryo UI" pitchFamily="50" charset="-128"/>
                <a:cs typeface="Meiryo UI" pitchFamily="50" charset="-128"/>
              </a:rPr>
              <a:t>■電力需給調整力の強化</a:t>
            </a:r>
          </a:p>
        </p:txBody>
      </p:sp>
      <p:sp>
        <p:nvSpPr>
          <p:cNvPr id="26" name="正方形/長方形 25">
            <a:extLst>
              <a:ext uri="{FF2B5EF4-FFF2-40B4-BE49-F238E27FC236}">
                <a16:creationId xmlns:a16="http://schemas.microsoft.com/office/drawing/2014/main" id="{3CEC30B8-0ECB-420E-BEC1-D14CA6572819}"/>
              </a:ext>
            </a:extLst>
          </p:cNvPr>
          <p:cNvSpPr/>
          <p:nvPr/>
        </p:nvSpPr>
        <p:spPr>
          <a:xfrm>
            <a:off x="144357" y="1535705"/>
            <a:ext cx="4528987" cy="5146024"/>
          </a:xfrm>
          <a:prstGeom prst="rect">
            <a:avLst/>
          </a:prstGeom>
        </p:spPr>
        <p:txBody>
          <a:bodyPr wrap="square">
            <a:spAutoFit/>
          </a:bodyPr>
          <a:lstStyle/>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太陽光発電及び蓄電池システムの共同購入支援事業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太陽光パネル設置普及啓発事業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おおさか低利ソーラークレジット事業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太陽光発電施設の地域との共生の推進（「大阪モデル」）・・</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事業者向け太陽光発電の共同調達支援事業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ZEH</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（ゼッチ）普及啓発事業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府有建築物・市設建築物の</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ZEB</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化に向けた検討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建築物の環境配慮制度・・・・・・・・・・・・・・・・・・・・・・・・・・・・・</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zh-TW" altLang="en-US" sz="1200" i="0" dirty="0">
                <a:effectLst/>
                <a:latin typeface="Meiryo UI" panose="020B0604030504040204" pitchFamily="50" charset="-128"/>
                <a:ea typeface="Meiryo UI" panose="020B0604030504040204" pitchFamily="50" charset="-128"/>
              </a:rPr>
              <a:t>建築物環境</a:t>
            </a:r>
            <a:r>
              <a:rPr lang="ja-JP" altLang="en-US" sz="1200" i="0" dirty="0">
                <a:effectLst/>
                <a:latin typeface="Meiryo UI" panose="020B0604030504040204" pitchFamily="50" charset="-128"/>
                <a:ea typeface="Meiryo UI" panose="020B0604030504040204" pitchFamily="50" charset="-128"/>
              </a:rPr>
              <a:t>配慮制度</a:t>
            </a:r>
            <a:r>
              <a:rPr lang="zh-TW" altLang="en-US" sz="1200" i="0" dirty="0">
                <a:effectLst/>
                <a:latin typeface="Meiryo UI" panose="020B0604030504040204" pitchFamily="50" charset="-128"/>
                <a:ea typeface="Meiryo UI" panose="020B0604030504040204" pitchFamily="50" charset="-128"/>
              </a:rPr>
              <a:t>推進事業</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大阪府・大阪市が所有する建築物における</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ESCO</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事業の導入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エネルギー面的利用促進事業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省エネ行動の普及啓発事業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〇　</a:t>
            </a: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脱炭素化普及啓発促進事業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バーチャルパワープラント（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VPP</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）構築に向けた</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調査・検討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300" spc="-100" dirty="0">
                <a:latin typeface="Meiryo UI" panose="020B0604030504040204" pitchFamily="50" charset="-128"/>
                <a:ea typeface="Meiryo UI" panose="020B0604030504040204" pitchFamily="50" charset="-128"/>
                <a:cs typeface="Meiryo UI" panose="020B0604030504040204" pitchFamily="50" charset="-128"/>
              </a:rPr>
              <a:t>V2X</a:t>
            </a:r>
            <a:r>
              <a:rPr lang="ja-JP" altLang="en-US" sz="1300" spc="-100" dirty="0">
                <a:latin typeface="Meiryo UI" panose="020B0604030504040204" pitchFamily="50" charset="-128"/>
                <a:ea typeface="Meiryo UI" panose="020B0604030504040204" pitchFamily="50" charset="-128"/>
                <a:cs typeface="Meiryo UI" panose="020B0604030504040204" pitchFamily="50" charset="-128"/>
              </a:rPr>
              <a:t>による電力需給調整力の強化等に係る普及促進事業　・・・・</a:t>
            </a:r>
            <a:endParaRPr lang="en-US" altLang="ja-JP" sz="1300" spc="-1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災害発生時における電力確保のための電気自動車</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・燃料電池自動車等の利活用促進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燃料電池自動車の普及と水素ステーション整備の促進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燃料電池自動車等の普及促進（市民等啓発）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新たな脱炭素技術の実証・事業化支援事業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正方形/長方形 26">
            <a:extLst>
              <a:ext uri="{FF2B5EF4-FFF2-40B4-BE49-F238E27FC236}">
                <a16:creationId xmlns:a16="http://schemas.microsoft.com/office/drawing/2014/main" id="{0B8A8E2D-D384-46C9-8474-A85AE05C51A8}"/>
              </a:ext>
            </a:extLst>
          </p:cNvPr>
          <p:cNvSpPr/>
          <p:nvPr/>
        </p:nvSpPr>
        <p:spPr>
          <a:xfrm>
            <a:off x="4928869" y="1519621"/>
            <a:ext cx="4451344" cy="2354491"/>
          </a:xfrm>
          <a:prstGeom prst="rect">
            <a:avLst/>
          </a:prstGeom>
        </p:spPr>
        <p:txBody>
          <a:bodyPr wrap="square">
            <a:spAutoFit/>
          </a:bodyPr>
          <a:lstStyle/>
          <a:p>
            <a:pPr marL="174625" indent="-174625">
              <a:lnSpc>
                <a:spcPts val="16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太陽光発電及び蓄電池システムの共同購入支援事業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r>
              <a:rPr lang="ja-JP" altLang="en-US" sz="1300" dirty="0">
                <a:latin typeface="Meiryo UI" panose="020B0604030504040204" pitchFamily="50" charset="-128"/>
                <a:ea typeface="Meiryo UI" panose="020B0604030504040204" pitchFamily="50" charset="-128"/>
                <a:cs typeface="Meiryo UI" panose="020B0604030504040204" pitchFamily="50" charset="-128"/>
              </a:rPr>
              <a:t>○　大阪府・大阪市が所有する建築物における</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ESCO</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事業の導入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6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エネルギー面的利用促進事業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6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バーチャルパワープラント（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VPP</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）構築に向けた</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6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調査・検討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6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300" spc="-100" dirty="0">
                <a:latin typeface="Meiryo UI" panose="020B0604030504040204" pitchFamily="50" charset="-128"/>
                <a:ea typeface="Meiryo UI" panose="020B0604030504040204" pitchFamily="50" charset="-128"/>
                <a:cs typeface="Meiryo UI" panose="020B0604030504040204" pitchFamily="50" charset="-128"/>
              </a:rPr>
              <a:t>V2X</a:t>
            </a:r>
            <a:r>
              <a:rPr lang="ja-JP" altLang="en-US" sz="1300" spc="-100" dirty="0">
                <a:latin typeface="Meiryo UI" panose="020B0604030504040204" pitchFamily="50" charset="-128"/>
                <a:ea typeface="Meiryo UI" panose="020B0604030504040204" pitchFamily="50" charset="-128"/>
                <a:cs typeface="Meiryo UI" panose="020B0604030504040204" pitchFamily="50" charset="-128"/>
              </a:rPr>
              <a:t>による電力需給調整力の強化等に係る普及促進事業</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6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災害発生時における電力確保のための電気自動車</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・燃料電池自動車等の利活用促進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r>
              <a:rPr lang="ja-JP" altLang="en-US" sz="1300" dirty="0">
                <a:latin typeface="Meiryo UI" panose="020B0604030504040204" pitchFamily="50" charset="-128"/>
                <a:ea typeface="Meiryo UI" panose="020B0604030504040204" pitchFamily="50" charset="-128"/>
                <a:cs typeface="Meiryo UI" panose="020B0604030504040204" pitchFamily="50" charset="-128"/>
              </a:rPr>
              <a:t>○　燃料電池自動車の普及と水素ステーション整備の促進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r>
              <a:rPr lang="ja-JP" altLang="en-US" sz="1300" dirty="0">
                <a:latin typeface="Meiryo UI" panose="020B0604030504040204" pitchFamily="50" charset="-128"/>
                <a:ea typeface="Meiryo UI" panose="020B0604030504040204" pitchFamily="50" charset="-128"/>
                <a:cs typeface="Meiryo UI" panose="020B0604030504040204" pitchFamily="50" charset="-128"/>
              </a:rPr>
              <a:t>○  燃料電池自動車等の普及促進（市民等啓発）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8" name="正方形/長方形 27">
            <a:extLst>
              <a:ext uri="{FF2B5EF4-FFF2-40B4-BE49-F238E27FC236}">
                <a16:creationId xmlns:a16="http://schemas.microsoft.com/office/drawing/2014/main" id="{99118FDD-C00F-4655-808D-D7A0660C1FBD}"/>
              </a:ext>
            </a:extLst>
          </p:cNvPr>
          <p:cNvSpPr/>
          <p:nvPr/>
        </p:nvSpPr>
        <p:spPr>
          <a:xfrm>
            <a:off x="4505998" y="1535705"/>
            <a:ext cx="590217" cy="5607689"/>
          </a:xfrm>
          <a:prstGeom prst="rect">
            <a:avLst/>
          </a:prstGeom>
        </p:spPr>
        <p:txBody>
          <a:bodyPr wrap="square">
            <a:spAutoFit/>
          </a:bodyPr>
          <a:lstStyle/>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15</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16</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17</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17</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18</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37</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38</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40</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41</a:t>
            </a:r>
          </a:p>
          <a:p>
            <a:pPr marL="174625" indent="-174625">
              <a:lnSpc>
                <a:spcPts val="18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43</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44</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46</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46</a:t>
            </a:r>
          </a:p>
          <a:p>
            <a:pPr marL="174625" indent="-174625">
              <a:lnSpc>
                <a:spcPts val="18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56</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57</a:t>
            </a:r>
          </a:p>
          <a:p>
            <a:pPr marL="174625" indent="-174625">
              <a:lnSpc>
                <a:spcPts val="18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58</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59</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60</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67</a:t>
            </a:r>
          </a:p>
          <a:p>
            <a:pPr marL="174625" indent="-174625">
              <a:lnSpc>
                <a:spcPts val="18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正方形/長方形 28">
            <a:extLst>
              <a:ext uri="{FF2B5EF4-FFF2-40B4-BE49-F238E27FC236}">
                <a16:creationId xmlns:a16="http://schemas.microsoft.com/office/drawing/2014/main" id="{CADA7C83-1657-4AC4-B0BB-B16A087B1977}"/>
              </a:ext>
            </a:extLst>
          </p:cNvPr>
          <p:cNvSpPr/>
          <p:nvPr/>
        </p:nvSpPr>
        <p:spPr>
          <a:xfrm>
            <a:off x="8921113" y="1519621"/>
            <a:ext cx="658553" cy="2331151"/>
          </a:xfrm>
          <a:prstGeom prst="rect">
            <a:avLst/>
          </a:prstGeom>
        </p:spPr>
        <p:txBody>
          <a:bodyPr wrap="square">
            <a:spAutoFit/>
          </a:bodyPr>
          <a:lstStyle/>
          <a:p>
            <a:pPr marL="174625" indent="-174625" algn="r">
              <a:lnSpc>
                <a:spcPts val="16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15</a:t>
            </a:r>
          </a:p>
          <a:p>
            <a:pPr marL="174625" indent="-174625" algn="r">
              <a:lnSpc>
                <a:spcPts val="16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gn="r">
              <a:lnSpc>
                <a:spcPts val="16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43</a:t>
            </a:r>
          </a:p>
          <a:p>
            <a:pPr marL="174625" indent="-174625" algn="r">
              <a:lnSpc>
                <a:spcPts val="16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44</a:t>
            </a:r>
          </a:p>
          <a:p>
            <a:pPr marL="174625" indent="-174625" algn="r">
              <a:lnSpc>
                <a:spcPts val="16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gn="r">
              <a:lnSpc>
                <a:spcPts val="16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56</a:t>
            </a:r>
          </a:p>
          <a:p>
            <a:pPr marL="174625" indent="-174625" algn="r">
              <a:lnSpc>
                <a:spcPts val="16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57</a:t>
            </a:r>
          </a:p>
          <a:p>
            <a:pPr marL="174625" indent="-174625" algn="r">
              <a:lnSpc>
                <a:spcPts val="16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gn="r">
              <a:lnSpc>
                <a:spcPts val="16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58</a:t>
            </a:r>
          </a:p>
          <a:p>
            <a:pPr marL="174625" indent="-174625" algn="r">
              <a:lnSpc>
                <a:spcPts val="16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59</a:t>
            </a:r>
          </a:p>
          <a:p>
            <a:pPr marL="174625" indent="-174625" algn="r">
              <a:lnSpc>
                <a:spcPts val="16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60</a:t>
            </a:r>
          </a:p>
        </p:txBody>
      </p:sp>
      <p:sp>
        <p:nvSpPr>
          <p:cNvPr id="30" name="角丸四角形 15">
            <a:extLst>
              <a:ext uri="{FF2B5EF4-FFF2-40B4-BE49-F238E27FC236}">
                <a16:creationId xmlns:a16="http://schemas.microsoft.com/office/drawing/2014/main" id="{92688428-B719-4C5F-8F2A-C85AF00EE06D}"/>
              </a:ext>
            </a:extLst>
          </p:cNvPr>
          <p:cNvSpPr/>
          <p:nvPr/>
        </p:nvSpPr>
        <p:spPr>
          <a:xfrm>
            <a:off x="117583" y="1140850"/>
            <a:ext cx="4733243" cy="322970"/>
          </a:xfrm>
          <a:prstGeom prst="roundRect">
            <a:avLst>
              <a:gd name="adj" fmla="val 0"/>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lvl="0"/>
            <a:r>
              <a:rPr lang="ja-JP" altLang="en-US" u="sng" dirty="0">
                <a:solidFill>
                  <a:schemeClr val="tx1"/>
                </a:solidFill>
                <a:latin typeface="Meiryo UI" pitchFamily="50" charset="-128"/>
                <a:ea typeface="Meiryo UI" pitchFamily="50" charset="-128"/>
                <a:cs typeface="Meiryo UI" pitchFamily="50" charset="-128"/>
              </a:rPr>
              <a:t>■自立・分散型エネルギーシステムの普及促進</a:t>
            </a:r>
          </a:p>
        </p:txBody>
      </p:sp>
      <p:sp>
        <p:nvSpPr>
          <p:cNvPr id="15" name="Text Box 2">
            <a:extLst>
              <a:ext uri="{FF2B5EF4-FFF2-40B4-BE49-F238E27FC236}">
                <a16:creationId xmlns:a16="http://schemas.microsoft.com/office/drawing/2014/main" id="{1B4E2051-C2A8-4C12-A65B-999BFEDA2011}"/>
              </a:ext>
            </a:extLst>
          </p:cNvPr>
          <p:cNvSpPr txBox="1">
            <a:spLocks noChangeArrowheads="1"/>
          </p:cNvSpPr>
          <p:nvPr/>
        </p:nvSpPr>
        <p:spPr bwMode="auto">
          <a:xfrm>
            <a:off x="117583" y="579600"/>
            <a:ext cx="9670834" cy="396000"/>
          </a:xfrm>
          <a:prstGeom prst="rect">
            <a:avLst/>
          </a:prstGeom>
          <a:solidFill>
            <a:srgbClr val="00B050"/>
          </a:solidFill>
          <a:ln>
            <a:solidFill>
              <a:srgbClr val="00B050"/>
            </a:solidFill>
            <a:headEnd/>
            <a:tailEnd/>
          </a:ln>
        </p:spPr>
        <p:style>
          <a:lnRef idx="0">
            <a:schemeClr val="accent1"/>
          </a:lnRef>
          <a:fillRef idx="3">
            <a:schemeClr val="accent1"/>
          </a:fillRef>
          <a:effectRef idx="3">
            <a:schemeClr val="accent1"/>
          </a:effectRef>
          <a:fontRef idx="minor">
            <a:schemeClr val="lt1"/>
          </a:fontRef>
        </p:style>
        <p:txBody>
          <a:bodyPr wrap="square" lIns="108000" tIns="36000" rIns="108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fontAlgn="auto">
              <a:spcBef>
                <a:spcPts val="0"/>
              </a:spcBef>
              <a:spcAft>
                <a:spcPts val="0"/>
              </a:spcAft>
            </a:pPr>
            <a:r>
              <a:rPr lang="ja-JP" altLang="en-US" b="1" dirty="0">
                <a:solidFill>
                  <a:prstClr val="white"/>
                </a:solidFill>
                <a:latin typeface="Meiryo UI" panose="020B0604030504040204" pitchFamily="50" charset="-128"/>
                <a:ea typeface="Meiryo UI" panose="020B0604030504040204" pitchFamily="50" charset="-128"/>
              </a:rPr>
              <a:t>　対策の柱③　レジリエンスと電力需給調整力の強化</a:t>
            </a:r>
          </a:p>
        </p:txBody>
      </p:sp>
      <p:sp>
        <p:nvSpPr>
          <p:cNvPr id="14" name="円/楕円 21">
            <a:extLst>
              <a:ext uri="{FF2B5EF4-FFF2-40B4-BE49-F238E27FC236}">
                <a16:creationId xmlns:a16="http://schemas.microsoft.com/office/drawing/2014/main" id="{B186443A-A965-4A93-80E8-E7CD8EF20633}"/>
              </a:ext>
            </a:extLst>
          </p:cNvPr>
          <p:cNvSpPr/>
          <p:nvPr/>
        </p:nvSpPr>
        <p:spPr>
          <a:xfrm>
            <a:off x="217350" y="4558955"/>
            <a:ext cx="216024" cy="21602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新</a:t>
            </a:r>
          </a:p>
        </p:txBody>
      </p:sp>
    </p:spTree>
    <p:extLst>
      <p:ext uri="{BB962C8B-B14F-4D97-AF65-F5344CB8AC3E}">
        <p14:creationId xmlns:p14="http://schemas.microsoft.com/office/powerpoint/2010/main" val="1300779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正方形/長方形 18">
            <a:extLst>
              <a:ext uri="{FF2B5EF4-FFF2-40B4-BE49-F238E27FC236}">
                <a16:creationId xmlns:a16="http://schemas.microsoft.com/office/drawing/2014/main" id="{0EE2F287-A59E-4846-A2F7-067580207B40}"/>
              </a:ext>
            </a:extLst>
          </p:cNvPr>
          <p:cNvSpPr/>
          <p:nvPr/>
        </p:nvSpPr>
        <p:spPr>
          <a:xfrm>
            <a:off x="113135" y="6121385"/>
            <a:ext cx="9675282" cy="684015"/>
          </a:xfrm>
          <a:prstGeom prst="rect">
            <a:avLst/>
          </a:prstGeom>
          <a:noFill/>
          <a:ln w="9525">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spAutoFit/>
          </a:bodyPr>
          <a:lstStyle/>
          <a:p>
            <a:pPr>
              <a:spcBef>
                <a:spcPts val="600"/>
              </a:spcBef>
              <a:tabLst>
                <a:tab pos="9000000" algn="r"/>
              </a:tabLst>
            </a:pPr>
            <a:r>
              <a:rPr lang="ja-JP" altLang="en-US" sz="1600"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各施策・事業のページの注意点</a:t>
            </a:r>
            <a:endParaRPr lang="en-US" altLang="ja-JP" sz="1600"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endParaRPr>
          </a:p>
          <a:p>
            <a:pPr>
              <a:spcBef>
                <a:spcPts val="600"/>
              </a:spcBef>
              <a:tabLst>
                <a:tab pos="9000000" algn="r"/>
              </a:tabLst>
            </a:pPr>
            <a:r>
              <a:rPr lang="ja-JP" altLang="en-US" sz="1400"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　　上部のタグについては４つの対策の柱のうち、そのページの施策・事業に関連するものを　　　　　　　　　　で示しています。</a:t>
            </a:r>
            <a:endParaRPr lang="en-US" altLang="ja-JP" sz="1400" kern="100" dirty="0">
              <a:solidFill>
                <a:prstClr val="black"/>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4" name="正方形/長方形 23">
            <a:extLst>
              <a:ext uri="{FF2B5EF4-FFF2-40B4-BE49-F238E27FC236}">
                <a16:creationId xmlns:a16="http://schemas.microsoft.com/office/drawing/2014/main" id="{FDF9C52E-231B-4386-8EA6-38069DDD632E}"/>
              </a:ext>
            </a:extLst>
          </p:cNvPr>
          <p:cNvSpPr/>
          <p:nvPr/>
        </p:nvSpPr>
        <p:spPr>
          <a:xfrm>
            <a:off x="113136" y="765738"/>
            <a:ext cx="9675282" cy="5235371"/>
          </a:xfrm>
          <a:prstGeom prst="rect">
            <a:avLst/>
          </a:prstGeom>
          <a:solidFill>
            <a:schemeClr val="bg1"/>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4625" indent="-174625">
              <a:lnSpc>
                <a:spcPts val="1800"/>
              </a:lnSpc>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H</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2</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Osaka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ビジョン</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2022</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」に基づく取組の推進　　・・・・・・・・</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b="1" u="sng" dirty="0">
                <a:latin typeface="Meiryo UI" panose="020B0604030504040204" pitchFamily="50" charset="-128"/>
                <a:ea typeface="Meiryo UI" panose="020B0604030504040204" pitchFamily="50" charset="-128"/>
                <a:cs typeface="Meiryo UI" panose="020B0604030504040204" pitchFamily="50" charset="-128"/>
              </a:rPr>
              <a:t>万博を契機とした環境・エネルギー先進技術普及事業</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p>
        </p:txBody>
      </p:sp>
      <p:sp>
        <p:nvSpPr>
          <p:cNvPr id="20" name="Text Box 2">
            <a:extLst>
              <a:ext uri="{FF2B5EF4-FFF2-40B4-BE49-F238E27FC236}">
                <a16:creationId xmlns:a16="http://schemas.microsoft.com/office/drawing/2014/main" id="{DE6D1C05-02F9-43C3-B957-5460E5720869}"/>
              </a:ext>
            </a:extLst>
          </p:cNvPr>
          <p:cNvSpPr txBox="1">
            <a:spLocks noChangeArrowheads="1"/>
          </p:cNvSpPr>
          <p:nvPr/>
        </p:nvSpPr>
        <p:spPr bwMode="auto">
          <a:xfrm>
            <a:off x="0" y="-1143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施策・事業一覧　</a:t>
            </a:r>
            <a:endParaRPr lang="ja-JP" sz="3600" dirty="0">
              <a:solidFill>
                <a:schemeClr val="bg1"/>
              </a:solidFill>
              <a:ea typeface="HGP創英角ｺﾞｼｯｸUB" pitchFamily="50" charset="-128"/>
              <a:cs typeface="ＭＳ Ｐゴシック" charset="-128"/>
            </a:endParaRPr>
          </a:p>
        </p:txBody>
      </p:sp>
      <p:sp>
        <p:nvSpPr>
          <p:cNvPr id="22" name="円/楕円 30">
            <a:extLst>
              <a:ext uri="{FF2B5EF4-FFF2-40B4-BE49-F238E27FC236}">
                <a16:creationId xmlns:a16="http://schemas.microsoft.com/office/drawing/2014/main" id="{6FF41F0E-C9C2-4345-B5D7-2641C06D1B59}"/>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11</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9BB59778-791D-4B25-9BD9-D68750079DEE}"/>
              </a:ext>
            </a:extLst>
          </p:cNvPr>
          <p:cNvSpPr/>
          <p:nvPr/>
        </p:nvSpPr>
        <p:spPr>
          <a:xfrm>
            <a:off x="152101" y="1736550"/>
            <a:ext cx="4721117" cy="3299365"/>
          </a:xfrm>
          <a:prstGeom prst="rect">
            <a:avLst/>
          </a:prstGeom>
        </p:spPr>
        <p:txBody>
          <a:bodyPr wrap="square">
            <a:spAutoFit/>
          </a:bodyPr>
          <a:lstStyle/>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太陽光パネル設置普及啓発事業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〇　</a:t>
            </a: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中小企業の省エネ・省</a:t>
            </a:r>
            <a:r>
              <a:rPr lang="en-US" altLang="ja-JP" sz="1300" b="1" dirty="0">
                <a:latin typeface="Meiryo UI" panose="020B0604030504040204" pitchFamily="50" charset="-128"/>
                <a:ea typeface="Meiryo UI" panose="020B0604030504040204" pitchFamily="50" charset="-128"/>
                <a:cs typeface="Meiryo UI" panose="020B0604030504040204" pitchFamily="50" charset="-128"/>
              </a:rPr>
              <a:t>CO</a:t>
            </a:r>
            <a:r>
              <a:rPr lang="en-US" altLang="ja-JP" sz="1300" b="1" baseline="-25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加速化支援事業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ATC</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グリーンエコプラザの運営等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災害発生時における電力確保のための電気自動車</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・燃料電池自動車等の利活用促進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燃料電池自動車の普及と</a:t>
            </a:r>
            <a:br>
              <a:rPr lang="en-US" altLang="ja-JP" sz="1300" dirty="0">
                <a:latin typeface="Meiryo UI" panose="020B0604030504040204" pitchFamily="50" charset="-128"/>
                <a:ea typeface="Meiryo UI" panose="020B0604030504040204" pitchFamily="50" charset="-128"/>
                <a:cs typeface="Meiryo UI" panose="020B0604030504040204" pitchFamily="50" charset="-128"/>
              </a:rPr>
            </a:b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水素ステーション整備の促進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水素ステーション整備等支援事業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燃料電池自動車等の普及促進（市民等啓発）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人工光合成を用いた新エネルギー創出の推進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カーボンニュートラル技術ビジネス化推進事業・・・・・・・・・・・・</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万博を契機とした環境・エネルギー先進技術普及事業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H2Osaka</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ビジョン</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2022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」に基づく取組の推進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新たな脱炭素技術の実証・事業化支援事業・・・・・・・・・・・・ 　 </a:t>
            </a:r>
          </a:p>
        </p:txBody>
      </p:sp>
      <p:sp>
        <p:nvSpPr>
          <p:cNvPr id="23" name="角丸四角形 15">
            <a:extLst>
              <a:ext uri="{FF2B5EF4-FFF2-40B4-BE49-F238E27FC236}">
                <a16:creationId xmlns:a16="http://schemas.microsoft.com/office/drawing/2014/main" id="{0011953B-54E2-4FB2-9F89-E69FB5CA2A43}"/>
              </a:ext>
            </a:extLst>
          </p:cNvPr>
          <p:cNvSpPr/>
          <p:nvPr/>
        </p:nvSpPr>
        <p:spPr>
          <a:xfrm>
            <a:off x="5052266" y="990939"/>
            <a:ext cx="4721116" cy="646331"/>
          </a:xfrm>
          <a:prstGeom prst="roundRect">
            <a:avLst>
              <a:gd name="adj" fmla="val 0"/>
            </a:avLst>
          </a:prstGeom>
          <a:noFill/>
          <a:ln>
            <a:noFill/>
          </a:ln>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ja-JP" altLang="en-US" u="sng" dirty="0">
                <a:latin typeface="Meiryo UI" pitchFamily="50" charset="-128"/>
                <a:ea typeface="Meiryo UI" pitchFamily="50" charset="-128"/>
                <a:cs typeface="Meiryo UI" pitchFamily="50" charset="-128"/>
              </a:rPr>
              <a:t>■あらゆる分野の企業等による</a:t>
            </a:r>
            <a:endParaRPr lang="en-US" altLang="ja-JP" u="sng" dirty="0">
              <a:latin typeface="Meiryo UI" pitchFamily="50" charset="-128"/>
              <a:ea typeface="Meiryo UI" pitchFamily="50" charset="-128"/>
              <a:cs typeface="Meiryo UI" pitchFamily="50" charset="-128"/>
            </a:endParaRPr>
          </a:p>
          <a:p>
            <a:r>
              <a:rPr lang="ja-JP" altLang="en-US" dirty="0">
                <a:latin typeface="Meiryo UI" pitchFamily="50" charset="-128"/>
                <a:ea typeface="Meiryo UI" pitchFamily="50" charset="-128"/>
                <a:cs typeface="Meiryo UI" pitchFamily="50" charset="-128"/>
              </a:rPr>
              <a:t>   </a:t>
            </a:r>
            <a:r>
              <a:rPr lang="ja-JP" altLang="en-US" u="sng" dirty="0">
                <a:latin typeface="Meiryo UI" pitchFamily="50" charset="-128"/>
                <a:ea typeface="Meiryo UI" pitchFamily="50" charset="-128"/>
                <a:cs typeface="Meiryo UI" pitchFamily="50" charset="-128"/>
              </a:rPr>
              <a:t>再生可能エネルギー利用等の支援</a:t>
            </a:r>
          </a:p>
        </p:txBody>
      </p:sp>
      <p:sp>
        <p:nvSpPr>
          <p:cNvPr id="26" name="角丸四角形 16">
            <a:extLst>
              <a:ext uri="{FF2B5EF4-FFF2-40B4-BE49-F238E27FC236}">
                <a16:creationId xmlns:a16="http://schemas.microsoft.com/office/drawing/2014/main" id="{98AAE71C-5B94-430F-980F-6753F89A45BB}"/>
              </a:ext>
            </a:extLst>
          </p:cNvPr>
          <p:cNvSpPr/>
          <p:nvPr/>
        </p:nvSpPr>
        <p:spPr>
          <a:xfrm>
            <a:off x="152101" y="1179254"/>
            <a:ext cx="4721117" cy="369332"/>
          </a:xfrm>
          <a:prstGeom prst="roundRect">
            <a:avLst>
              <a:gd name="adj" fmla="val 0"/>
            </a:avLst>
          </a:prstGeom>
          <a:noFill/>
          <a:ln>
            <a:noFill/>
          </a:ln>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ja-JP" altLang="en-US" u="sng" dirty="0">
                <a:latin typeface="Meiryo UI" pitchFamily="50" charset="-128"/>
                <a:ea typeface="Meiryo UI" pitchFamily="50" charset="-128"/>
                <a:cs typeface="Meiryo UI" pitchFamily="50" charset="-128"/>
              </a:rPr>
              <a:t>■エネルギー関連産業の振興</a:t>
            </a:r>
          </a:p>
        </p:txBody>
      </p:sp>
      <p:sp>
        <p:nvSpPr>
          <p:cNvPr id="30" name="正方形/長方形 29">
            <a:extLst>
              <a:ext uri="{FF2B5EF4-FFF2-40B4-BE49-F238E27FC236}">
                <a16:creationId xmlns:a16="http://schemas.microsoft.com/office/drawing/2014/main" id="{7620697E-893F-4875-9884-3172F19E466B}"/>
              </a:ext>
            </a:extLst>
          </p:cNvPr>
          <p:cNvSpPr/>
          <p:nvPr/>
        </p:nvSpPr>
        <p:spPr>
          <a:xfrm>
            <a:off x="4445528" y="1752240"/>
            <a:ext cx="911255" cy="3299365"/>
          </a:xfrm>
          <a:prstGeom prst="rect">
            <a:avLst/>
          </a:prstGeom>
        </p:spPr>
        <p:txBody>
          <a:bodyPr wrap="square">
            <a:spAutoFit/>
          </a:bodyPr>
          <a:lstStyle/>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16</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32</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53</a:t>
            </a:r>
          </a:p>
          <a:p>
            <a:pPr marL="174625" indent="-174625">
              <a:lnSpc>
                <a:spcPts val="18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58</a:t>
            </a:r>
          </a:p>
          <a:p>
            <a:pPr marL="174625" indent="-174625">
              <a:lnSpc>
                <a:spcPts val="18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59</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59</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60</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61</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62</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62</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65,66</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67</a:t>
            </a:r>
          </a:p>
        </p:txBody>
      </p:sp>
      <p:sp>
        <p:nvSpPr>
          <p:cNvPr id="31" name="正方形/長方形 30">
            <a:extLst>
              <a:ext uri="{FF2B5EF4-FFF2-40B4-BE49-F238E27FC236}">
                <a16:creationId xmlns:a16="http://schemas.microsoft.com/office/drawing/2014/main" id="{C039D350-A552-4234-A6E1-5B02CF590E3E}"/>
              </a:ext>
            </a:extLst>
          </p:cNvPr>
          <p:cNvSpPr/>
          <p:nvPr/>
        </p:nvSpPr>
        <p:spPr>
          <a:xfrm>
            <a:off x="9224286" y="1727848"/>
            <a:ext cx="451751" cy="3991862"/>
          </a:xfrm>
          <a:prstGeom prst="rect">
            <a:avLst/>
          </a:prstGeom>
        </p:spPr>
        <p:txBody>
          <a:bodyPr wrap="square">
            <a:spAutoFit/>
          </a:bodyPr>
          <a:lstStyle/>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18</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19</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25</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25</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26</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27</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28</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29</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30</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31</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33</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45</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53</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55</a:t>
            </a:r>
          </a:p>
          <a:p>
            <a:pPr marL="174625" indent="-174625">
              <a:lnSpc>
                <a:spcPts val="18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55</a:t>
            </a:r>
          </a:p>
          <a:p>
            <a:pPr marL="174625" indent="-174625">
              <a:lnSpc>
                <a:spcPts val="18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Text Box 2">
            <a:extLst>
              <a:ext uri="{FF2B5EF4-FFF2-40B4-BE49-F238E27FC236}">
                <a16:creationId xmlns:a16="http://schemas.microsoft.com/office/drawing/2014/main" id="{0649D0E9-0847-4031-9465-9551D3D19036}"/>
              </a:ext>
            </a:extLst>
          </p:cNvPr>
          <p:cNvSpPr txBox="1">
            <a:spLocks noChangeArrowheads="1"/>
          </p:cNvSpPr>
          <p:nvPr/>
        </p:nvSpPr>
        <p:spPr bwMode="auto">
          <a:xfrm>
            <a:off x="6509544" y="6364097"/>
            <a:ext cx="1062319" cy="312990"/>
          </a:xfrm>
          <a:prstGeom prst="rect">
            <a:avLst/>
          </a:prstGeom>
          <a:solidFill>
            <a:srgbClr val="00B050"/>
          </a:solidFill>
          <a:ln>
            <a:solidFill>
              <a:srgbClr val="00B050"/>
            </a:solidFill>
            <a:headEnd/>
            <a:tailEnd/>
          </a:ln>
        </p:spPr>
        <p:style>
          <a:lnRef idx="0">
            <a:schemeClr val="accent1"/>
          </a:lnRef>
          <a:fillRef idx="3">
            <a:schemeClr val="accent1"/>
          </a:fillRef>
          <a:effectRef idx="3">
            <a:schemeClr val="accent1"/>
          </a:effectRef>
          <a:fontRef idx="minor">
            <a:schemeClr val="lt1"/>
          </a:fontRef>
        </p:style>
        <p:txBody>
          <a:bodyPr wrap="square" lIns="74295" tIns="8890" rIns="74295" bIns="889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lvl="0" algn="ctr" fontAlgn="auto">
              <a:spcBef>
                <a:spcPts val="0"/>
              </a:spcBef>
              <a:spcAft>
                <a:spcPts val="0"/>
              </a:spcAft>
            </a:pPr>
            <a:r>
              <a:rPr lang="ja-JP" altLang="en-US" sz="1400" b="1" dirty="0">
                <a:solidFill>
                  <a:prstClr val="white"/>
                </a:solidFill>
                <a:latin typeface="Meiryo UI" panose="020B0604030504040204" pitchFamily="50" charset="-128"/>
                <a:ea typeface="Meiryo UI" panose="020B0604030504040204" pitchFamily="50" charset="-128"/>
              </a:rPr>
              <a:t>濃色のタグ</a:t>
            </a:r>
          </a:p>
        </p:txBody>
      </p:sp>
      <p:sp>
        <p:nvSpPr>
          <p:cNvPr id="27" name="正方形/長方形 26">
            <a:extLst>
              <a:ext uri="{FF2B5EF4-FFF2-40B4-BE49-F238E27FC236}">
                <a16:creationId xmlns:a16="http://schemas.microsoft.com/office/drawing/2014/main" id="{FE8C27C9-2099-4973-8677-98A37616428D}"/>
              </a:ext>
            </a:extLst>
          </p:cNvPr>
          <p:cNvSpPr/>
          <p:nvPr/>
        </p:nvSpPr>
        <p:spPr>
          <a:xfrm>
            <a:off x="5075174" y="1736550"/>
            <a:ext cx="4327012" cy="3991862"/>
          </a:xfrm>
          <a:prstGeom prst="rect">
            <a:avLst/>
          </a:prstGeom>
        </p:spPr>
        <p:txBody>
          <a:bodyPr wrap="square">
            <a:spAutoFit/>
          </a:bodyPr>
          <a:lstStyle/>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事業者向け太陽光発電の共同調達支援事業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〇　新たな手法による太陽光発電導入支援事業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再エネ電力調達マッチング事業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小売電気事業者による報告制度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再生可能エネルギー電気の調達の促進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省エネ・省</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CO</a:t>
            </a:r>
            <a:r>
              <a:rPr lang="en-US" altLang="ja-JP" sz="1300" baseline="-25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のアドバイス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省エネコストカットまるごとサポート事業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エネマネ普及促進事業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中小事業者高効率空調機導入支援事業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中小事業者の脱炭素に係る自主的取組支援事業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おおさか気候変動対策賞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省エネ等に係る普及啓発の実施　　・・・・・・・・・・・・・・・・・</a:t>
            </a: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産業創造館における中小企業向け専門家相談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脱炭素経営促進に向けた支援基盤構築事業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環境配慮消費行動促進に向けた</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おおさか</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CO</a:t>
            </a:r>
            <a:r>
              <a:rPr lang="en-US" altLang="ja-JP" sz="1300" baseline="-25000" dirty="0">
                <a:latin typeface="Meiryo UI" panose="020B0604030504040204" pitchFamily="50" charset="-128"/>
                <a:ea typeface="Meiryo UI" panose="020B0604030504040204" pitchFamily="50" charset="-128"/>
                <a:cs typeface="Meiryo UI" panose="020B0604030504040204" pitchFamily="50" charset="-128"/>
              </a:rPr>
              <a:t>2</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300" dirty="0" err="1">
                <a:latin typeface="Meiryo UI" panose="020B0604030504040204" pitchFamily="50" charset="-128"/>
                <a:ea typeface="Meiryo UI" panose="020B0604030504040204" pitchFamily="50" charset="-128"/>
                <a:cs typeface="Meiryo UI" panose="020B0604030504040204" pitchFamily="50" charset="-128"/>
              </a:rPr>
              <a:t>CO</a:t>
            </a:r>
            <a:r>
              <a:rPr lang="en-US" altLang="ja-JP" sz="1300" baseline="-25000" dirty="0" err="1">
                <a:latin typeface="Meiryo UI" panose="020B0604030504040204" pitchFamily="50" charset="-128"/>
                <a:ea typeface="Meiryo UI" panose="020B0604030504040204" pitchFamily="50" charset="-128"/>
                <a:cs typeface="Meiryo UI" panose="020B0604030504040204" pitchFamily="50" charset="-128"/>
              </a:rPr>
              <a:t>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（コツコツ）ポイント普及事業　・・・</a:t>
            </a:r>
          </a:p>
          <a:p>
            <a:pPr marL="174625" indent="-174625">
              <a:lnSpc>
                <a:spcPts val="18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Text Box 2">
            <a:extLst>
              <a:ext uri="{FF2B5EF4-FFF2-40B4-BE49-F238E27FC236}">
                <a16:creationId xmlns:a16="http://schemas.microsoft.com/office/drawing/2014/main" id="{B77E2058-D3E5-45F1-B741-0F1621A8BF75}"/>
              </a:ext>
            </a:extLst>
          </p:cNvPr>
          <p:cNvSpPr txBox="1">
            <a:spLocks noChangeArrowheads="1"/>
          </p:cNvSpPr>
          <p:nvPr/>
        </p:nvSpPr>
        <p:spPr bwMode="auto">
          <a:xfrm>
            <a:off x="117583" y="579600"/>
            <a:ext cx="9670834" cy="396000"/>
          </a:xfrm>
          <a:prstGeom prst="rect">
            <a:avLst/>
          </a:prstGeom>
          <a:solidFill>
            <a:srgbClr val="00B050"/>
          </a:solidFill>
          <a:ln>
            <a:solidFill>
              <a:srgbClr val="00B050"/>
            </a:solidFill>
            <a:headEnd/>
            <a:tailEnd/>
          </a:ln>
        </p:spPr>
        <p:style>
          <a:lnRef idx="0">
            <a:schemeClr val="accent1"/>
          </a:lnRef>
          <a:fillRef idx="3">
            <a:schemeClr val="accent1"/>
          </a:fillRef>
          <a:effectRef idx="3">
            <a:schemeClr val="accent1"/>
          </a:effectRef>
          <a:fontRef idx="minor">
            <a:schemeClr val="lt1"/>
          </a:fontRef>
        </p:style>
        <p:txBody>
          <a:bodyPr wrap="square" lIns="108000" tIns="36000" rIns="108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fontAlgn="auto">
              <a:spcBef>
                <a:spcPts val="0"/>
              </a:spcBef>
              <a:spcAft>
                <a:spcPts val="0"/>
              </a:spcAft>
            </a:pPr>
            <a:r>
              <a:rPr lang="ja-JP" altLang="en-US" b="1" dirty="0">
                <a:solidFill>
                  <a:prstClr val="white"/>
                </a:solidFill>
                <a:latin typeface="Meiryo UI" panose="020B0604030504040204" pitchFamily="50" charset="-128"/>
                <a:ea typeface="Meiryo UI" panose="020B0604030504040204" pitchFamily="50" charset="-128"/>
              </a:rPr>
              <a:t>　対策の柱④　エネルギー関連産業の振興とあらゆる分野の企業の持続的成長</a:t>
            </a:r>
          </a:p>
        </p:txBody>
      </p:sp>
      <p:sp>
        <p:nvSpPr>
          <p:cNvPr id="32" name="円/楕円 21">
            <a:extLst>
              <a:ext uri="{FF2B5EF4-FFF2-40B4-BE49-F238E27FC236}">
                <a16:creationId xmlns:a16="http://schemas.microsoft.com/office/drawing/2014/main" id="{B374BAA2-A566-4424-AD5F-64B13A0C1CEA}"/>
              </a:ext>
            </a:extLst>
          </p:cNvPr>
          <p:cNvSpPr/>
          <p:nvPr/>
        </p:nvSpPr>
        <p:spPr>
          <a:xfrm>
            <a:off x="5140759" y="2004010"/>
            <a:ext cx="216024" cy="21602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新</a:t>
            </a:r>
          </a:p>
        </p:txBody>
      </p:sp>
      <p:sp>
        <p:nvSpPr>
          <p:cNvPr id="34" name="円/楕円 21">
            <a:extLst>
              <a:ext uri="{FF2B5EF4-FFF2-40B4-BE49-F238E27FC236}">
                <a16:creationId xmlns:a16="http://schemas.microsoft.com/office/drawing/2014/main" id="{DA09BDCD-503E-482E-BC70-5932EE8A9F21}"/>
              </a:ext>
            </a:extLst>
          </p:cNvPr>
          <p:cNvSpPr/>
          <p:nvPr/>
        </p:nvSpPr>
        <p:spPr>
          <a:xfrm>
            <a:off x="212320" y="2014533"/>
            <a:ext cx="216024" cy="21602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新</a:t>
            </a:r>
          </a:p>
        </p:txBody>
      </p:sp>
    </p:spTree>
    <p:extLst>
      <p:ext uri="{BB962C8B-B14F-4D97-AF65-F5344CB8AC3E}">
        <p14:creationId xmlns:p14="http://schemas.microsoft.com/office/powerpoint/2010/main" val="19485132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13">
            <a:extLst>
              <a:ext uri="{FF2B5EF4-FFF2-40B4-BE49-F238E27FC236}">
                <a16:creationId xmlns:a16="http://schemas.microsoft.com/office/drawing/2014/main" id="{9E0E8520-ADB8-4E0A-A0D9-C3D7A734083C}"/>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4" name="Text Box 2"/>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prstClr val="white"/>
                </a:solidFill>
                <a:ea typeface="HGP創英角ｺﾞｼｯｸUB" pitchFamily="50" charset="-128"/>
                <a:cs typeface="ＭＳ Ｐゴシック" charset="-128"/>
              </a:rPr>
              <a:t>　プランの効果的な推進</a:t>
            </a:r>
            <a:endParaRPr lang="ja-JP" altLang="en-US" sz="3600" dirty="0">
              <a:solidFill>
                <a:prstClr val="white"/>
              </a:solidFill>
              <a:ea typeface="HGP創英角ｺﾞｼｯｸUB" pitchFamily="50" charset="-128"/>
              <a:cs typeface="ＭＳ Ｐゴシック" charset="-128"/>
            </a:endParaRPr>
          </a:p>
        </p:txBody>
      </p:sp>
      <p:sp>
        <p:nvSpPr>
          <p:cNvPr id="25" name="テキスト ボックス 24"/>
          <p:cNvSpPr txBox="1"/>
          <p:nvPr/>
        </p:nvSpPr>
        <p:spPr>
          <a:xfrm>
            <a:off x="115735" y="1180608"/>
            <a:ext cx="4830041" cy="692497"/>
          </a:xfrm>
          <a:prstGeom prst="rect">
            <a:avLst/>
          </a:prstGeom>
          <a:noFill/>
        </p:spPr>
        <p:txBody>
          <a:bodyPr wrap="square" rtlCol="0">
            <a:spAutoFit/>
          </a:bodyPr>
          <a:lstStyle/>
          <a:p>
            <a:pPr marL="87313" indent="-87313"/>
            <a:r>
              <a:rPr lang="ja-JP" altLang="en-US" sz="1300" dirty="0">
                <a:latin typeface="Meiryo UI" pitchFamily="50" charset="-128"/>
                <a:ea typeface="Meiryo UI" pitchFamily="50" charset="-128"/>
                <a:cs typeface="Meiryo UI" pitchFamily="50" charset="-128"/>
              </a:rPr>
              <a:t>◆府民、民間事業者、市町村、エネルギー供給事業者等の関係者が情報を共有しつつ、地域のエネルギー問題を協議し、問題解決に向けた取組みを推進しています。</a:t>
            </a:r>
          </a:p>
        </p:txBody>
      </p:sp>
      <p:sp>
        <p:nvSpPr>
          <p:cNvPr id="26" name="テキスト ボックス 25"/>
          <p:cNvSpPr txBox="1"/>
          <p:nvPr/>
        </p:nvSpPr>
        <p:spPr>
          <a:xfrm>
            <a:off x="115735" y="1979209"/>
            <a:ext cx="4653899" cy="692497"/>
          </a:xfrm>
          <a:prstGeom prst="rect">
            <a:avLst/>
          </a:prstGeom>
          <a:noFill/>
        </p:spPr>
        <p:txBody>
          <a:bodyPr wrap="square" rtlCol="0">
            <a:spAutoFit/>
          </a:bodyPr>
          <a:lstStyle/>
          <a:p>
            <a:pPr marL="87313" indent="-87313"/>
            <a:r>
              <a:rPr lang="ja-JP" altLang="en-US" sz="1300" dirty="0">
                <a:latin typeface="Meiryo UI" pitchFamily="50" charset="-128"/>
                <a:ea typeface="Meiryo UI" pitchFamily="50" charset="-128"/>
                <a:cs typeface="Meiryo UI" pitchFamily="50" charset="-128"/>
              </a:rPr>
              <a:t>○参加団体：府民団体、事業者団体、エネルギー供給事業者、</a:t>
            </a:r>
            <a:endParaRPr lang="en-US" altLang="ja-JP" sz="1300" dirty="0">
              <a:latin typeface="Meiryo UI" pitchFamily="50" charset="-128"/>
              <a:ea typeface="Meiryo UI" pitchFamily="50" charset="-128"/>
              <a:cs typeface="Meiryo UI" pitchFamily="50" charset="-128"/>
            </a:endParaRPr>
          </a:p>
          <a:p>
            <a:pPr marL="87313" indent="-87313"/>
            <a:r>
              <a:rPr lang="ja-JP" altLang="en-US" sz="1300" dirty="0">
                <a:latin typeface="Meiryo UI" pitchFamily="50" charset="-128"/>
                <a:ea typeface="Meiryo UI" pitchFamily="50" charset="-128"/>
                <a:cs typeface="Meiryo UI" pitchFamily="50" charset="-128"/>
              </a:rPr>
              <a:t>　　　　　　　　　市町村等</a:t>
            </a:r>
            <a:endParaRPr lang="en-US" altLang="ja-JP" sz="1300" dirty="0">
              <a:latin typeface="Meiryo UI" pitchFamily="50" charset="-128"/>
              <a:ea typeface="Meiryo UI" pitchFamily="50" charset="-128"/>
              <a:cs typeface="Meiryo UI" pitchFamily="50" charset="-128"/>
            </a:endParaRPr>
          </a:p>
          <a:p>
            <a:pPr marL="87313" indent="-87313"/>
            <a:r>
              <a:rPr lang="ja-JP" altLang="en-US" sz="1300" dirty="0">
                <a:latin typeface="Meiryo UI" pitchFamily="50" charset="-128"/>
                <a:ea typeface="Meiryo UI" pitchFamily="50" charset="-128"/>
                <a:cs typeface="Meiryo UI" pitchFamily="50" charset="-128"/>
              </a:rPr>
              <a:t>○協議内容</a:t>
            </a:r>
          </a:p>
        </p:txBody>
      </p:sp>
      <p:sp>
        <p:nvSpPr>
          <p:cNvPr id="27" name="テキスト ボックス 26"/>
          <p:cNvSpPr txBox="1"/>
          <p:nvPr/>
        </p:nvSpPr>
        <p:spPr>
          <a:xfrm>
            <a:off x="291876" y="2701917"/>
            <a:ext cx="4477758" cy="1292662"/>
          </a:xfrm>
          <a:prstGeom prst="rect">
            <a:avLst/>
          </a:prstGeom>
          <a:noFill/>
        </p:spPr>
        <p:txBody>
          <a:bodyPr wrap="square" rtlCol="0">
            <a:spAutoFit/>
          </a:bodyPr>
          <a:lstStyle/>
          <a:p>
            <a:pPr marL="87313" indent="-87313"/>
            <a:r>
              <a:rPr lang="en-US" altLang="ja-JP" sz="1300" dirty="0">
                <a:latin typeface="Meiryo UI" pitchFamily="50" charset="-128"/>
                <a:ea typeface="Meiryo UI" pitchFamily="50" charset="-128"/>
                <a:cs typeface="Meiryo UI" pitchFamily="50" charset="-128"/>
              </a:rPr>
              <a:t>1.</a:t>
            </a:r>
            <a:r>
              <a:rPr lang="ja-JP" altLang="en-US" sz="1300" dirty="0">
                <a:latin typeface="Meiryo UI" pitchFamily="50" charset="-128"/>
                <a:ea typeface="Meiryo UI" pitchFamily="50" charset="-128"/>
                <a:cs typeface="Meiryo UI" pitchFamily="50" charset="-128"/>
              </a:rPr>
              <a:t>エネルギーの利用の効率化、再生可能エネルギーの利用及び電気の需要の最適化に関する情報及び意見の交換に関すること  </a:t>
            </a:r>
          </a:p>
          <a:p>
            <a:pPr marL="87313" indent="-87313"/>
            <a:r>
              <a:rPr lang="en-US" altLang="ja-JP" sz="1300" dirty="0">
                <a:latin typeface="Meiryo UI" pitchFamily="50" charset="-128"/>
                <a:ea typeface="Meiryo UI" pitchFamily="50" charset="-128"/>
                <a:cs typeface="Meiryo UI" pitchFamily="50" charset="-128"/>
              </a:rPr>
              <a:t>2.</a:t>
            </a:r>
            <a:r>
              <a:rPr lang="ja-JP" altLang="en-US" sz="1300" dirty="0">
                <a:latin typeface="Meiryo UI" pitchFamily="50" charset="-128"/>
                <a:ea typeface="Meiryo UI" pitchFamily="50" charset="-128"/>
                <a:cs typeface="Meiryo UI" pitchFamily="50" charset="-128"/>
              </a:rPr>
              <a:t>電気の需給に関する情報及び意見の交換に関すること</a:t>
            </a:r>
            <a:endParaRPr lang="en-US" altLang="ja-JP" sz="1300" dirty="0">
              <a:latin typeface="Meiryo UI" pitchFamily="50" charset="-128"/>
              <a:ea typeface="Meiryo UI" pitchFamily="50" charset="-128"/>
              <a:cs typeface="Meiryo UI" pitchFamily="50" charset="-128"/>
            </a:endParaRPr>
          </a:p>
          <a:p>
            <a:pPr marL="87313" indent="-87313"/>
            <a:r>
              <a:rPr lang="en-US" altLang="ja-JP" sz="1300" dirty="0">
                <a:latin typeface="Meiryo UI" pitchFamily="50" charset="-128"/>
                <a:ea typeface="Meiryo UI" pitchFamily="50" charset="-128"/>
                <a:cs typeface="Meiryo UI" pitchFamily="50" charset="-128"/>
              </a:rPr>
              <a:t>3.</a:t>
            </a:r>
            <a:r>
              <a:rPr lang="ja-JP" altLang="en-US" sz="1300" dirty="0">
                <a:latin typeface="Meiryo UI" pitchFamily="50" charset="-128"/>
                <a:ea typeface="Meiryo UI" pitchFamily="50" charset="-128"/>
                <a:cs typeface="Meiryo UI" pitchFamily="50" charset="-128"/>
              </a:rPr>
              <a:t>構成員その他の関係者のエネルギーに関する取組の推進及び啓発に関すること </a:t>
            </a:r>
          </a:p>
          <a:p>
            <a:pPr marL="87313" indent="-87313"/>
            <a:r>
              <a:rPr lang="en-US" altLang="ja-JP" sz="1300" dirty="0">
                <a:latin typeface="Meiryo UI" pitchFamily="50" charset="-128"/>
                <a:ea typeface="Meiryo UI" pitchFamily="50" charset="-128"/>
                <a:cs typeface="Meiryo UI" pitchFamily="50" charset="-128"/>
              </a:rPr>
              <a:t>4.</a:t>
            </a:r>
            <a:r>
              <a:rPr lang="ja-JP" altLang="en-US" sz="1300" dirty="0">
                <a:latin typeface="Meiryo UI" pitchFamily="50" charset="-128"/>
                <a:ea typeface="Meiryo UI" pitchFamily="50" charset="-128"/>
                <a:cs typeface="Meiryo UI" pitchFamily="50" charset="-128"/>
              </a:rPr>
              <a:t>その他エネルギー対策の推進に関すること</a:t>
            </a:r>
          </a:p>
        </p:txBody>
      </p:sp>
      <p:sp>
        <p:nvSpPr>
          <p:cNvPr id="28" name="角丸四角形 27"/>
          <p:cNvSpPr/>
          <p:nvPr/>
        </p:nvSpPr>
        <p:spPr>
          <a:xfrm>
            <a:off x="241734" y="681960"/>
            <a:ext cx="3765351"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おおさかスマートエネルギー協議会の開催</a:t>
            </a:r>
          </a:p>
        </p:txBody>
      </p:sp>
      <p:graphicFrame>
        <p:nvGraphicFramePr>
          <p:cNvPr id="30" name="表 29"/>
          <p:cNvGraphicFramePr>
            <a:graphicFrameLocks noGrp="1"/>
          </p:cNvGraphicFramePr>
          <p:nvPr>
            <p:extLst>
              <p:ext uri="{D42A27DB-BD31-4B8C-83A1-F6EECF244321}">
                <p14:modId xmlns:p14="http://schemas.microsoft.com/office/powerpoint/2010/main" val="3750276239"/>
              </p:ext>
            </p:extLst>
          </p:nvPr>
        </p:nvGraphicFramePr>
        <p:xfrm>
          <a:off x="514672" y="4602285"/>
          <a:ext cx="3362709" cy="1707723"/>
        </p:xfrm>
        <a:graphic>
          <a:graphicData uri="http://schemas.openxmlformats.org/drawingml/2006/table">
            <a:tbl>
              <a:tblPr firstRow="1" bandRow="1">
                <a:tableStyleId>{5940675A-B579-460E-94D1-54222C63F5DA}</a:tableStyleId>
              </a:tblPr>
              <a:tblGrid>
                <a:gridCol w="731564">
                  <a:extLst>
                    <a:ext uri="{9D8B030D-6E8A-4147-A177-3AD203B41FA5}">
                      <a16:colId xmlns:a16="http://schemas.microsoft.com/office/drawing/2014/main" val="3757262113"/>
                    </a:ext>
                  </a:extLst>
                </a:gridCol>
                <a:gridCol w="526229">
                  <a:extLst>
                    <a:ext uri="{9D8B030D-6E8A-4147-A177-3AD203B41FA5}">
                      <a16:colId xmlns:a16="http://schemas.microsoft.com/office/drawing/2014/main" val="1997655339"/>
                    </a:ext>
                  </a:extLst>
                </a:gridCol>
                <a:gridCol w="526229">
                  <a:extLst>
                    <a:ext uri="{9D8B030D-6E8A-4147-A177-3AD203B41FA5}">
                      <a16:colId xmlns:a16="http://schemas.microsoft.com/office/drawing/2014/main" val="1800942527"/>
                    </a:ext>
                  </a:extLst>
                </a:gridCol>
                <a:gridCol w="526229">
                  <a:extLst>
                    <a:ext uri="{9D8B030D-6E8A-4147-A177-3AD203B41FA5}">
                      <a16:colId xmlns:a16="http://schemas.microsoft.com/office/drawing/2014/main" val="691755611"/>
                    </a:ext>
                  </a:extLst>
                </a:gridCol>
                <a:gridCol w="526229">
                  <a:extLst>
                    <a:ext uri="{9D8B030D-6E8A-4147-A177-3AD203B41FA5}">
                      <a16:colId xmlns:a16="http://schemas.microsoft.com/office/drawing/2014/main" val="3546739555"/>
                    </a:ext>
                  </a:extLst>
                </a:gridCol>
                <a:gridCol w="526229">
                  <a:extLst>
                    <a:ext uri="{9D8B030D-6E8A-4147-A177-3AD203B41FA5}">
                      <a16:colId xmlns:a16="http://schemas.microsoft.com/office/drawing/2014/main" val="573415039"/>
                    </a:ext>
                  </a:extLst>
                </a:gridCol>
              </a:tblGrid>
              <a:tr h="199479">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2022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2023</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2024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2025</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extLst>
                  <a:ext uri="{0D108BD9-81ED-4DB2-BD59-A6C34878D82A}">
                    <a16:rowId xmlns:a16="http://schemas.microsoft.com/office/drawing/2014/main" val="1405712737"/>
                  </a:ext>
                </a:extLst>
              </a:tr>
              <a:tr h="275163">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全体会議</a:t>
                      </a:r>
                    </a:p>
                  </a:txBody>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１</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124491204"/>
                  </a:ext>
                </a:extLst>
              </a:tr>
              <a:tr h="380995">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事業者</a:t>
                      </a:r>
                      <a:endParaRPr kumimoji="1" lang="en-US" altLang="ja-JP" sz="1000" dirty="0">
                        <a:solidFill>
                          <a:schemeClr val="tx1"/>
                        </a:solidFill>
                        <a:latin typeface="Meiryo UI" panose="020B0604030504040204" pitchFamily="50" charset="-128"/>
                        <a:ea typeface="Meiryo UI" panose="020B0604030504040204" pitchFamily="50" charset="-128"/>
                      </a:endParaRPr>
                    </a:p>
                    <a:p>
                      <a:pPr algn="ctr"/>
                      <a:r>
                        <a:rPr kumimoji="1" lang="ja-JP" altLang="en-US" sz="1000" dirty="0">
                          <a:solidFill>
                            <a:schemeClr val="tx1"/>
                          </a:solidFill>
                          <a:latin typeface="Meiryo UI" panose="020B0604030504040204" pitchFamily="50" charset="-128"/>
                          <a:ea typeface="Meiryo UI" panose="020B0604030504040204" pitchFamily="50" charset="-128"/>
                        </a:rPr>
                        <a:t>部門会議</a:t>
                      </a:r>
                    </a:p>
                  </a:txBody>
                  <a:tcPr/>
                </a:tc>
                <a:tc rowSpan="2">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1</a:t>
                      </a:r>
                      <a:r>
                        <a:rPr kumimoji="1" lang="en-US" altLang="ja-JP" sz="700" strike="noStrike" dirty="0">
                          <a:solidFill>
                            <a:schemeClr val="tx1"/>
                          </a:solidFill>
                          <a:latin typeface="Meiryo UI" panose="020B0604030504040204" pitchFamily="50" charset="-128"/>
                          <a:ea typeface="Meiryo UI" panose="020B0604030504040204" pitchFamily="50" charset="-128"/>
                        </a:rPr>
                        <a:t>※1</a:t>
                      </a:r>
                      <a:endParaRPr kumimoji="1" lang="ja-JP" altLang="en-US" sz="1000" strike="noStrike"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strike="noStrike" dirty="0">
                          <a:solidFill>
                            <a:schemeClr val="tx1"/>
                          </a:solidFill>
                          <a:latin typeface="Meiryo UI" panose="020B0604030504040204" pitchFamily="50" charset="-128"/>
                          <a:ea typeface="Meiryo UI" panose="020B0604030504040204" pitchFamily="50" charset="-128"/>
                        </a:rPr>
                        <a:t>ー</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strike="noStrike" dirty="0">
                          <a:solidFill>
                            <a:schemeClr val="tx1"/>
                          </a:solidFill>
                          <a:latin typeface="Meiryo UI" panose="020B0604030504040204" pitchFamily="50" charset="-128"/>
                          <a:ea typeface="Meiryo UI" panose="020B0604030504040204" pitchFamily="50" charset="-128"/>
                        </a:rPr>
                        <a:t>ー</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strike="noStrike" dirty="0">
                          <a:solidFill>
                            <a:schemeClr val="tx1"/>
                          </a:solidFill>
                          <a:latin typeface="Meiryo UI" panose="020B0604030504040204" pitchFamily="50" charset="-128"/>
                          <a:ea typeface="Meiryo UI" panose="020B0604030504040204" pitchFamily="50" charset="-128"/>
                        </a:rPr>
                        <a:t>1</a:t>
                      </a:r>
                      <a:endParaRPr kumimoji="1" lang="ja-JP" altLang="en-US" sz="1000" strike="noStrike"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105434937"/>
                  </a:ext>
                </a:extLst>
              </a:tr>
              <a:tr h="380995">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家庭部門</a:t>
                      </a:r>
                      <a:endParaRPr kumimoji="1" lang="en-US" altLang="ja-JP" sz="1000" dirty="0">
                        <a:solidFill>
                          <a:schemeClr val="tx1"/>
                        </a:solidFill>
                        <a:latin typeface="Meiryo UI" panose="020B0604030504040204" pitchFamily="50" charset="-128"/>
                        <a:ea typeface="Meiryo UI" panose="020B0604030504040204" pitchFamily="50" charset="-128"/>
                      </a:endParaRPr>
                    </a:p>
                    <a:p>
                      <a:pPr algn="ctr"/>
                      <a:r>
                        <a:rPr kumimoji="1" lang="ja-JP" altLang="en-US" sz="1000" dirty="0">
                          <a:solidFill>
                            <a:schemeClr val="tx1"/>
                          </a:solidFill>
                          <a:latin typeface="Meiryo UI" panose="020B0604030504040204" pitchFamily="50" charset="-128"/>
                          <a:ea typeface="Meiryo UI" panose="020B0604030504040204" pitchFamily="50" charset="-128"/>
                        </a:rPr>
                        <a:t>会議</a:t>
                      </a:r>
                    </a:p>
                  </a:txBody>
                  <a:tcPr/>
                </a:tc>
                <a:tc vMerge="1">
                  <a:txBody>
                    <a:bodyPr/>
                    <a:lstStyle/>
                    <a:p>
                      <a:endParaRPr kumimoji="1" lang="ja-JP" altLang="en-US"/>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2</a:t>
                      </a:r>
                      <a:r>
                        <a:rPr kumimoji="1" lang="en-US" altLang="ja-JP" sz="700" strike="noStrike" dirty="0">
                          <a:solidFill>
                            <a:schemeClr val="tx1"/>
                          </a:solidFill>
                          <a:latin typeface="Meiryo UI" panose="020B0604030504040204" pitchFamily="50" charset="-128"/>
                          <a:ea typeface="Meiryo UI" panose="020B0604030504040204" pitchFamily="50" charset="-128"/>
                        </a:rPr>
                        <a:t>※2</a:t>
                      </a:r>
                      <a:endParaRPr kumimoji="1" lang="ja-JP" altLang="en-US" sz="1100" strike="noStrike" dirty="0">
                        <a:solidFill>
                          <a:schemeClr val="tx1"/>
                        </a:solidFill>
                        <a:latin typeface="Meiryo UI" panose="020B0604030504040204" pitchFamily="50" charset="-128"/>
                        <a:ea typeface="Meiryo UI" panose="020B0604030504040204" pitchFamily="50" charset="-128"/>
                      </a:endParaRPr>
                    </a:p>
                  </a:txBody>
                  <a:tcPr anchor="ct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strike="noStrike" dirty="0">
                          <a:solidFill>
                            <a:schemeClr val="tx1"/>
                          </a:solidFill>
                          <a:latin typeface="Meiryo UI" panose="020B0604030504040204" pitchFamily="50" charset="-128"/>
                          <a:ea typeface="Meiryo UI" panose="020B0604030504040204" pitchFamily="50" charset="-128"/>
                        </a:rPr>
                        <a:t>2</a:t>
                      </a:r>
                      <a:endParaRPr kumimoji="1" lang="ja-JP" altLang="en-US" sz="1100" strike="noStrike" dirty="0">
                        <a:solidFill>
                          <a:schemeClr val="tx1"/>
                        </a:solidFill>
                        <a:latin typeface="Meiryo UI" panose="020B0604030504040204" pitchFamily="50" charset="-128"/>
                        <a:ea typeface="Meiryo UI" panose="020B0604030504040204" pitchFamily="50" charset="-128"/>
                      </a:endParaRPr>
                    </a:p>
                  </a:txBody>
                  <a:tcPr anchor="ct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strike="noStrike" dirty="0">
                          <a:solidFill>
                            <a:schemeClr val="tx1"/>
                          </a:solidFill>
                          <a:latin typeface="Meiryo UI" panose="020B0604030504040204" pitchFamily="50" charset="-128"/>
                          <a:ea typeface="Meiryo UI" panose="020B0604030504040204" pitchFamily="50" charset="-128"/>
                        </a:rPr>
                        <a:t>1</a:t>
                      </a:r>
                      <a:endParaRPr kumimoji="1" lang="ja-JP" altLang="en-US" sz="1100" strike="noStrike" dirty="0">
                        <a:solidFill>
                          <a:schemeClr val="tx1"/>
                        </a:solidFill>
                        <a:latin typeface="Meiryo UI" panose="020B0604030504040204" pitchFamily="50" charset="-128"/>
                        <a:ea typeface="Meiryo UI" panose="020B0604030504040204" pitchFamily="50" charset="-128"/>
                      </a:endParaRPr>
                    </a:p>
                  </a:txBody>
                  <a:tcPr anchor="ct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strike="noStrike" dirty="0">
                          <a:solidFill>
                            <a:schemeClr val="tx1"/>
                          </a:solidFill>
                          <a:latin typeface="Meiryo UI" panose="020B0604030504040204" pitchFamily="50" charset="-128"/>
                          <a:ea typeface="Meiryo UI" panose="020B0604030504040204" pitchFamily="50" charset="-128"/>
                        </a:rPr>
                        <a:t>1</a:t>
                      </a:r>
                      <a:endParaRPr kumimoji="1" lang="ja-JP" altLang="en-US" sz="1100" strike="noStrike"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850048025"/>
                  </a:ext>
                </a:extLst>
              </a:tr>
              <a:tr h="380995">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市町村</a:t>
                      </a:r>
                      <a:endParaRPr kumimoji="1" lang="en-US" altLang="ja-JP" sz="1000" dirty="0">
                        <a:solidFill>
                          <a:schemeClr val="tx1"/>
                        </a:solidFill>
                        <a:latin typeface="Meiryo UI" panose="020B0604030504040204" pitchFamily="50" charset="-128"/>
                        <a:ea typeface="Meiryo UI" panose="020B0604030504040204" pitchFamily="50" charset="-128"/>
                      </a:endParaRPr>
                    </a:p>
                    <a:p>
                      <a:pPr algn="ctr"/>
                      <a:r>
                        <a:rPr kumimoji="1" lang="ja-JP" altLang="en-US" sz="1000" dirty="0">
                          <a:solidFill>
                            <a:schemeClr val="tx1"/>
                          </a:solidFill>
                          <a:latin typeface="Meiryo UI" panose="020B0604030504040204" pitchFamily="50" charset="-128"/>
                          <a:ea typeface="Meiryo UI" panose="020B0604030504040204" pitchFamily="50" charset="-128"/>
                        </a:rPr>
                        <a:t>部門会議</a:t>
                      </a:r>
                    </a:p>
                  </a:txBody>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strike="noStrike" dirty="0">
                        <a:solidFill>
                          <a:schemeClr val="tx1"/>
                        </a:solidFill>
                        <a:latin typeface="Meiryo UI" panose="020B0604030504040204" pitchFamily="50" charset="-128"/>
                        <a:ea typeface="Meiryo UI" panose="020B0604030504040204" pitchFamily="50" charset="-128"/>
                      </a:endParaRPr>
                    </a:p>
                  </a:txBody>
                  <a:tcPr anchor="ctr"/>
                </a:tc>
                <a:tc vMerge="1">
                  <a:txBody>
                    <a:bodyPr/>
                    <a:lstStyle/>
                    <a:p>
                      <a:endParaRPr kumimoji="1" lang="ja-JP" altLang="en-US"/>
                    </a:p>
                  </a:txBody>
                  <a:tcPr/>
                </a:tc>
                <a:tc vMerge="1">
                  <a:txBody>
                    <a:bodyPr/>
                    <a:lstStyle/>
                    <a:p>
                      <a:endParaRPr kumimoji="1" lang="ja-JP" altLang="en-US" dirty="0"/>
                    </a:p>
                  </a:txBody>
                  <a:tcPr/>
                </a:tc>
                <a:tc vMerge="1">
                  <a:txBody>
                    <a:bodyPr/>
                    <a:lstStyle/>
                    <a:p>
                      <a:endParaRPr kumimoji="1" lang="ja-JP" altLang="en-US"/>
                    </a:p>
                  </a:txBody>
                  <a:tcPr/>
                </a:tc>
                <a:extLst>
                  <a:ext uri="{0D108BD9-81ED-4DB2-BD59-A6C34878D82A}">
                    <a16:rowId xmlns:a16="http://schemas.microsoft.com/office/drawing/2014/main" val="3461106181"/>
                  </a:ext>
                </a:extLst>
              </a:tr>
            </a:tbl>
          </a:graphicData>
        </a:graphic>
      </p:graphicFrame>
      <p:sp>
        <p:nvSpPr>
          <p:cNvPr id="31" name="テキスト ボックス 30"/>
          <p:cNvSpPr txBox="1"/>
          <p:nvPr/>
        </p:nvSpPr>
        <p:spPr>
          <a:xfrm>
            <a:off x="329598" y="6261492"/>
            <a:ext cx="4024984" cy="400110"/>
          </a:xfrm>
          <a:prstGeom prst="rect">
            <a:avLst/>
          </a:prstGeom>
          <a:noFill/>
        </p:spPr>
        <p:txBody>
          <a:bodyPr wrap="square" rtlCol="0">
            <a:spAutoFit/>
          </a:bodyPr>
          <a:lstStyle/>
          <a:p>
            <a:pPr marL="87313" indent="-87313"/>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１　</a:t>
            </a:r>
            <a:r>
              <a:rPr lang="en-US" altLang="ja-JP" sz="1000" dirty="0">
                <a:latin typeface="Meiryo UI" pitchFamily="50" charset="-128"/>
                <a:ea typeface="Meiryo UI" pitchFamily="50" charset="-128"/>
                <a:cs typeface="Meiryo UI" pitchFamily="50" charset="-128"/>
              </a:rPr>
              <a:t>2022</a:t>
            </a:r>
            <a:r>
              <a:rPr lang="ja-JP" altLang="en-US" sz="1000" dirty="0">
                <a:latin typeface="Meiryo UI" pitchFamily="50" charset="-128"/>
                <a:ea typeface="Meiryo UI" pitchFamily="50" charset="-128"/>
                <a:cs typeface="Meiryo UI" pitchFamily="50" charset="-128"/>
              </a:rPr>
              <a:t>年度から事業者部門会議とした</a:t>
            </a:r>
            <a:endParaRPr lang="en-US" altLang="ja-JP" sz="1000" dirty="0">
              <a:latin typeface="Meiryo UI" pitchFamily="50" charset="-128"/>
              <a:ea typeface="Meiryo UI" pitchFamily="50" charset="-128"/>
              <a:cs typeface="Meiryo UI" pitchFamily="50" charset="-128"/>
            </a:endParaRPr>
          </a:p>
          <a:p>
            <a:pPr marL="87313" indent="-87313"/>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２　</a:t>
            </a:r>
            <a:r>
              <a:rPr lang="en-US" altLang="ja-JP" sz="1000" dirty="0">
                <a:latin typeface="Meiryo UI" pitchFamily="50" charset="-128"/>
                <a:ea typeface="Meiryo UI" pitchFamily="50" charset="-128"/>
                <a:cs typeface="Meiryo UI" pitchFamily="50" charset="-128"/>
              </a:rPr>
              <a:t>2022</a:t>
            </a:r>
            <a:r>
              <a:rPr lang="ja-JP" altLang="en-US" sz="1000" dirty="0">
                <a:latin typeface="Meiryo UI" pitchFamily="50" charset="-128"/>
                <a:ea typeface="Meiryo UI" pitchFamily="50" charset="-128"/>
                <a:cs typeface="Meiryo UI" pitchFamily="50" charset="-128"/>
              </a:rPr>
              <a:t>年度から市町村（家庭）部門会議とした。</a:t>
            </a:r>
            <a:endParaRPr lang="en-US" altLang="ja-JP" sz="1000" dirty="0">
              <a:latin typeface="Meiryo UI" pitchFamily="50" charset="-128"/>
              <a:ea typeface="Meiryo UI" pitchFamily="50" charset="-128"/>
              <a:cs typeface="Meiryo UI" pitchFamily="50" charset="-128"/>
            </a:endParaRPr>
          </a:p>
        </p:txBody>
      </p:sp>
      <p:sp>
        <p:nvSpPr>
          <p:cNvPr id="32" name="テキスト ボックス 31"/>
          <p:cNvSpPr txBox="1"/>
          <p:nvPr/>
        </p:nvSpPr>
        <p:spPr>
          <a:xfrm>
            <a:off x="3524579" y="4359469"/>
            <a:ext cx="705605" cy="246222"/>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（年度）</a:t>
            </a:r>
            <a:endParaRPr lang="en-US" altLang="ja-JP" sz="1000" dirty="0">
              <a:latin typeface="Meiryo UI" pitchFamily="50" charset="-128"/>
              <a:ea typeface="Meiryo UI" pitchFamily="50" charset="-128"/>
              <a:cs typeface="Meiryo UI" pitchFamily="50" charset="-128"/>
            </a:endParaRPr>
          </a:p>
        </p:txBody>
      </p:sp>
      <p:sp>
        <p:nvSpPr>
          <p:cNvPr id="33" name="テキスト ボックス 32"/>
          <p:cNvSpPr txBox="1"/>
          <p:nvPr/>
        </p:nvSpPr>
        <p:spPr>
          <a:xfrm>
            <a:off x="215715" y="4356064"/>
            <a:ext cx="2072331"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＜大阪府実績＞会議開催状況</a:t>
            </a:r>
          </a:p>
        </p:txBody>
      </p:sp>
      <p:sp>
        <p:nvSpPr>
          <p:cNvPr id="15" name="テキスト ボックス 14"/>
          <p:cNvSpPr txBox="1"/>
          <p:nvPr/>
        </p:nvSpPr>
        <p:spPr>
          <a:xfrm>
            <a:off x="5462202" y="1314525"/>
            <a:ext cx="3854296" cy="307777"/>
          </a:xfrm>
          <a:prstGeom prst="rect">
            <a:avLst/>
          </a:prstGeom>
          <a:noFill/>
        </p:spPr>
        <p:txBody>
          <a:bodyPr wrap="square" rtlCol="0">
            <a:spAutoFit/>
          </a:bodyPr>
          <a:lstStyle/>
          <a:p>
            <a:pPr marL="87313" indent="-87313" algn="ctr"/>
            <a:r>
              <a:rPr lang="ja-JP" altLang="en-US" sz="1400" b="1" dirty="0">
                <a:latin typeface="Meiryo UI" pitchFamily="50" charset="-128"/>
                <a:ea typeface="Meiryo UI" pitchFamily="50" charset="-128"/>
                <a:cs typeface="Meiryo UI" pitchFamily="50" charset="-128"/>
              </a:rPr>
              <a:t>＜</a:t>
            </a:r>
            <a:r>
              <a:rPr lang="en-US" altLang="ja-JP" sz="1400" b="1" dirty="0">
                <a:latin typeface="Meiryo UI" pitchFamily="50" charset="-128"/>
                <a:ea typeface="Meiryo UI" pitchFamily="50" charset="-128"/>
                <a:cs typeface="Meiryo UI" pitchFamily="50" charset="-128"/>
              </a:rPr>
              <a:t>2026</a:t>
            </a:r>
            <a:r>
              <a:rPr lang="ja-JP" altLang="en-US" sz="1400" b="1" dirty="0">
                <a:latin typeface="Meiryo UI" pitchFamily="50" charset="-128"/>
                <a:ea typeface="Meiryo UI" pitchFamily="50" charset="-128"/>
                <a:cs typeface="Meiryo UI" pitchFamily="50" charset="-128"/>
              </a:rPr>
              <a:t>年度協議会開催計画（案）＞</a:t>
            </a:r>
          </a:p>
        </p:txBody>
      </p:sp>
      <p:sp>
        <p:nvSpPr>
          <p:cNvPr id="20" name="円/楕円 30">
            <a:extLst>
              <a:ext uri="{FF2B5EF4-FFF2-40B4-BE49-F238E27FC236}">
                <a16:creationId xmlns:a16="http://schemas.microsoft.com/office/drawing/2014/main" id="{AC24A434-BC22-45A1-A2CD-6F273B43F432}"/>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12</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16" name="正方形/長方形 15"/>
          <p:cNvSpPr/>
          <p:nvPr/>
        </p:nvSpPr>
        <p:spPr>
          <a:xfrm>
            <a:off x="5067987" y="1616853"/>
            <a:ext cx="4622298" cy="2492990"/>
          </a:xfrm>
          <a:prstGeom prst="rect">
            <a:avLst/>
          </a:prstGeom>
          <a:ln>
            <a:solidFill>
              <a:schemeClr val="accent6">
                <a:lumMod val="75000"/>
              </a:schemeClr>
            </a:solidFill>
            <a:prstDash val="dash"/>
          </a:ln>
        </p:spPr>
        <p:txBody>
          <a:bodyPr wrap="square" anchor="t" anchorCtr="1">
            <a:spAutoFit/>
          </a:bodyPr>
          <a:lstStyle/>
          <a:p>
            <a:pPr marL="457200" indent="-457200" algn="just"/>
            <a:r>
              <a:rPr lang="ja-JP" altLang="ja-JP" sz="1200" b="1" kern="100" dirty="0">
                <a:latin typeface="Meiryo UI" panose="020B0604030504040204" pitchFamily="50" charset="-128"/>
                <a:ea typeface="Meiryo UI" panose="020B0604030504040204" pitchFamily="50" charset="-128"/>
                <a:cs typeface="Meiryo UI" panose="020B0604030504040204" pitchFamily="50" charset="-128"/>
              </a:rPr>
              <a:t>１．全体会議</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（年１回程度）</a:t>
            </a:r>
            <a:endParaRPr lang="ja-JP"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marL="355600" indent="-180975">
              <a:buFont typeface="Arial" panose="020B0604020202020204" pitchFamily="34" charset="0"/>
              <a:buChar cha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各主体のエネルギー関連の取組みに関する意見交換等</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355600" indent="-180975">
              <a:buFont typeface="Arial" panose="020B0604020202020204" pitchFamily="34" charset="0"/>
              <a:buChar cha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国のエネルギー政策・地球温暖化対策の動向に関する情報共有等</a:t>
            </a:r>
          </a:p>
          <a:p>
            <a:pPr marL="355600" indent="-180975">
              <a:buFont typeface="Arial" panose="020B0604020202020204" pitchFamily="34" charset="0"/>
              <a:buChar char="•"/>
            </a:pPr>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電力需給状況に関する情報共有等</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algn="just"/>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 </a:t>
            </a:r>
            <a:endParaRPr lang="ja-JP"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marL="457200" indent="-457200" algn="just"/>
            <a:r>
              <a:rPr lang="ja-JP" altLang="ja-JP" sz="1200" b="1" kern="100" dirty="0">
                <a:latin typeface="Meiryo UI" panose="020B0604030504040204" pitchFamily="50" charset="-128"/>
                <a:ea typeface="Meiryo UI" panose="020B0604030504040204" pitchFamily="50" charset="-128"/>
                <a:cs typeface="Meiryo UI" panose="020B0604030504040204" pitchFamily="50" charset="-128"/>
              </a:rPr>
              <a:t>２．部門別会議</a:t>
            </a:r>
            <a:endParaRPr lang="ja-JP"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marL="139700" indent="-139700"/>
            <a:r>
              <a:rPr lang="ja-JP" altLang="ja-JP" sz="1200" b="1"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１</a:t>
            </a:r>
            <a:r>
              <a:rPr lang="ja-JP" altLang="ja-JP" sz="1200" b="1" kern="100" dirty="0">
                <a:latin typeface="Meiryo UI" panose="020B0604030504040204" pitchFamily="50" charset="-128"/>
                <a:ea typeface="Meiryo UI" panose="020B0604030504040204" pitchFamily="50" charset="-128"/>
                <a:cs typeface="Meiryo UI" panose="020B0604030504040204" pitchFamily="50" charset="-128"/>
              </a:rPr>
              <a:t>）市町村</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a:t>
            </a:r>
            <a:r>
              <a:rPr lang="ja-JP" altLang="ja-JP" sz="1200" b="1" kern="100" dirty="0">
                <a:latin typeface="Meiryo UI" panose="020B0604030504040204" pitchFamily="50" charset="-128"/>
                <a:ea typeface="Meiryo UI" panose="020B0604030504040204" pitchFamily="50" charset="-128"/>
                <a:cs typeface="Meiryo UI" panose="020B0604030504040204" pitchFamily="50" charset="-128"/>
              </a:rPr>
              <a:t>家庭</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a:t>
            </a:r>
            <a:r>
              <a:rPr lang="ja-JP" altLang="ja-JP" sz="1200" b="1" kern="100" dirty="0">
                <a:latin typeface="Meiryo UI" panose="020B0604030504040204" pitchFamily="50" charset="-128"/>
                <a:ea typeface="Meiryo UI" panose="020B0604030504040204" pitchFamily="50" charset="-128"/>
                <a:cs typeface="Meiryo UI" panose="020B0604030504040204" pitchFamily="50" charset="-128"/>
              </a:rPr>
              <a:t>部門会議</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（年１回程度）</a:t>
            </a:r>
            <a:endParaRPr lang="ja-JP"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marL="85725" lvl="0"/>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kern="100" dirty="0">
                <a:latin typeface="Meiryo UI" panose="020B0604030504040204" pitchFamily="50" charset="-128"/>
                <a:ea typeface="Meiryo UI" panose="020B0604030504040204" pitchFamily="50" charset="-128"/>
                <a:cs typeface="Meiryo UI" panose="020B0604030504040204" pitchFamily="50" charset="-128"/>
              </a:rPr>
              <a:t>※</a:t>
            </a:r>
            <a:r>
              <a:rPr lang="ja-JP" altLang="ja-JP" sz="1200" kern="100" dirty="0">
                <a:latin typeface="Meiryo UI" panose="020B0604030504040204" pitchFamily="50" charset="-128"/>
                <a:ea typeface="Meiryo UI" panose="020B0604030504040204" pitchFamily="50" charset="-128"/>
                <a:cs typeface="Meiryo UI" panose="020B0604030504040204" pitchFamily="50" charset="-128"/>
              </a:rPr>
              <a:t>市町村と連携してエネルギー関連の施策を推進するため、</a:t>
            </a:r>
            <a:endParaRPr lang="en-US" altLang="ja-JP" sz="1200" kern="100" dirty="0">
              <a:latin typeface="Meiryo UI" panose="020B0604030504040204" pitchFamily="50" charset="-128"/>
              <a:ea typeface="Meiryo UI" panose="020B0604030504040204" pitchFamily="50" charset="-128"/>
              <a:cs typeface="Meiryo UI" panose="020B0604030504040204" pitchFamily="50" charset="-128"/>
            </a:endParaRPr>
          </a:p>
          <a:p>
            <a:pPr marL="85725" lvl="0"/>
            <a:r>
              <a:rPr lang="ja-JP" altLang="en-US" sz="1200" kern="100" dirty="0">
                <a:latin typeface="Meiryo UI" panose="020B0604030504040204" pitchFamily="50" charset="-128"/>
                <a:ea typeface="Meiryo UI" panose="020B0604030504040204" pitchFamily="50" charset="-128"/>
                <a:cs typeface="Meiryo UI" panose="020B0604030504040204" pitchFamily="50" charset="-128"/>
              </a:rPr>
              <a:t>　　 </a:t>
            </a:r>
            <a:r>
              <a:rPr lang="ja-JP" altLang="ja-JP" sz="1200" kern="100" dirty="0">
                <a:latin typeface="Meiryo UI" panose="020B0604030504040204" pitchFamily="50" charset="-128"/>
                <a:ea typeface="Meiryo UI" panose="020B0604030504040204" pitchFamily="50" charset="-128"/>
                <a:cs typeface="Meiryo UI" panose="020B0604030504040204" pitchFamily="50" charset="-128"/>
              </a:rPr>
              <a:t>エネルギー政策に関するテーマについて情報共有や意見交換を行う。</a:t>
            </a:r>
            <a:endParaRPr lang="ja-JP"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marL="139700" indent="-139700"/>
            <a:endParaRPr lang="en-US" altLang="ja-JP" sz="1200" b="1" kern="100" dirty="0">
              <a:latin typeface="Meiryo UI" panose="020B0604030504040204" pitchFamily="50" charset="-128"/>
              <a:ea typeface="Meiryo UI" panose="020B0604030504040204" pitchFamily="50" charset="-128"/>
              <a:cs typeface="Meiryo UI" panose="020B0604030504040204" pitchFamily="50" charset="-128"/>
            </a:endParaRPr>
          </a:p>
          <a:p>
            <a:pPr marL="139700" indent="-139700"/>
            <a:r>
              <a:rPr lang="ja-JP" altLang="ja-JP" sz="1200" b="1"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２</a:t>
            </a:r>
            <a:r>
              <a:rPr lang="ja-JP" altLang="ja-JP" sz="1200" b="1" kern="100" dirty="0">
                <a:latin typeface="Meiryo UI" panose="020B0604030504040204" pitchFamily="50" charset="-128"/>
                <a:ea typeface="Meiryo UI" panose="020B0604030504040204" pitchFamily="50" charset="-128"/>
                <a:cs typeface="Meiryo UI" panose="020B0604030504040204" pitchFamily="50" charset="-128"/>
              </a:rPr>
              <a:t>）事業者部門会議</a:t>
            </a: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（必要に応じて開催）</a:t>
            </a:r>
            <a:endParaRPr lang="ja-JP" altLang="ja-JP" sz="1200" strike="sngStrike" kern="100" dirty="0">
              <a:latin typeface="Meiryo UI" panose="020B0604030504040204" pitchFamily="50" charset="-128"/>
              <a:ea typeface="Meiryo UI" panose="020B0604030504040204" pitchFamily="50" charset="-128"/>
              <a:cs typeface="Times New Roman" panose="02020603050405020304" pitchFamily="18" charset="0"/>
            </a:endParaRPr>
          </a:p>
          <a:p>
            <a:pPr marL="174625"/>
            <a:r>
              <a:rPr lang="ja-JP" altLang="en-US" sz="1200" dirty="0">
                <a:latin typeface="Meiryo UI" panose="020B0604030504040204" pitchFamily="50" charset="-128"/>
                <a:ea typeface="Meiryo UI" panose="020B0604030504040204" pitchFamily="50" charset="-128"/>
              </a:rPr>
              <a:t>再エネ普及・省エネ対策に関するテーマについて、関係する事業者等と必要に応じて意見交換を実施。</a:t>
            </a:r>
            <a:endParaRPr lang="en-US" altLang="ja-JP" sz="1200"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6448D133-3C9C-49AD-8A8A-403264BBC8BE}"/>
              </a:ext>
            </a:extLst>
          </p:cNvPr>
          <p:cNvSpPr txBox="1"/>
          <p:nvPr/>
        </p:nvSpPr>
        <p:spPr>
          <a:xfrm>
            <a:off x="3877381" y="779774"/>
            <a:ext cx="2784585" cy="184666"/>
          </a:xfrm>
          <a:prstGeom prst="rect">
            <a:avLst/>
          </a:prstGeom>
          <a:noFill/>
        </p:spPr>
        <p:txBody>
          <a:bodyPr wrap="square" lIns="0" tIns="0" rIns="0" bIns="0" rtlCol="0" anchor="ctr" anchorCtr="1">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（予算</a:t>
            </a:r>
            <a:r>
              <a:rPr lang="en-US" altLang="ja-JP" sz="1200" dirty="0">
                <a:latin typeface="Meiryo UI" pitchFamily="50" charset="-128"/>
                <a:ea typeface="Meiryo UI" pitchFamily="50" charset="-128"/>
                <a:cs typeface="Meiryo UI" pitchFamily="50" charset="-128"/>
              </a:rPr>
              <a:t>2,338</a:t>
            </a:r>
            <a:r>
              <a:rPr lang="zh-TW" altLang="en-US" sz="1200" dirty="0">
                <a:latin typeface="Meiryo UI" pitchFamily="50" charset="-128"/>
                <a:ea typeface="Meiryo UI" pitchFamily="50" charset="-128"/>
                <a:cs typeface="Meiryo UI" pitchFamily="50" charset="-128"/>
              </a:rPr>
              <a:t>千円）</a:t>
            </a:r>
            <a:endParaRPr kumimoji="1" lang="ja-JP" altLang="en-US" sz="1200" dirty="0">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2734785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13">
            <a:extLst>
              <a:ext uri="{FF2B5EF4-FFF2-40B4-BE49-F238E27FC236}">
                <a16:creationId xmlns:a16="http://schemas.microsoft.com/office/drawing/2014/main" id="{BFCA9930-75B3-4213-9020-62B1CB2DE8F3}"/>
              </a:ext>
            </a:extLst>
          </p:cNvPr>
          <p:cNvSpPr/>
          <p:nvPr/>
        </p:nvSpPr>
        <p:spPr>
          <a:xfrm>
            <a:off x="39000" y="563605"/>
            <a:ext cx="9828000" cy="6219728"/>
          </a:xfrm>
          <a:prstGeom prst="roundRect">
            <a:avLst>
              <a:gd name="adj" fmla="val 1002"/>
            </a:avLst>
          </a:prstGeom>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4" name="Text Box 2"/>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prstClr val="white"/>
                </a:solidFill>
                <a:ea typeface="HGP創英角ｺﾞｼｯｸUB" pitchFamily="50" charset="-128"/>
                <a:cs typeface="ＭＳ Ｐゴシック" charset="-128"/>
              </a:rPr>
              <a:t>　プランの効果的な推進</a:t>
            </a:r>
            <a:endParaRPr lang="ja-JP" altLang="en-US" sz="3600" dirty="0">
              <a:solidFill>
                <a:prstClr val="white"/>
              </a:solidFill>
              <a:ea typeface="HGP創英角ｺﾞｼｯｸUB" pitchFamily="50" charset="-128"/>
              <a:cs typeface="ＭＳ Ｐゴシック" charset="-128"/>
            </a:endParaRPr>
          </a:p>
        </p:txBody>
      </p:sp>
      <p:sp>
        <p:nvSpPr>
          <p:cNvPr id="15" name="角丸四角形 14"/>
          <p:cNvSpPr/>
          <p:nvPr/>
        </p:nvSpPr>
        <p:spPr>
          <a:xfrm>
            <a:off x="243154" y="608221"/>
            <a:ext cx="4142402" cy="342431"/>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おおさかスマートエネルギーセンターの運営①</a:t>
            </a:r>
          </a:p>
        </p:txBody>
      </p:sp>
      <p:sp>
        <p:nvSpPr>
          <p:cNvPr id="17" name="テキスト ボックス 16"/>
          <p:cNvSpPr txBox="1"/>
          <p:nvPr/>
        </p:nvSpPr>
        <p:spPr>
          <a:xfrm>
            <a:off x="219289" y="1032805"/>
            <a:ext cx="8562548" cy="492443"/>
          </a:xfrm>
          <a:prstGeom prst="rect">
            <a:avLst/>
          </a:prstGeom>
          <a:noFill/>
        </p:spPr>
        <p:txBody>
          <a:bodyPr wrap="square" rtlCol="0">
            <a:spAutoFit/>
          </a:bodyPr>
          <a:lstStyle/>
          <a:p>
            <a:pPr marL="163513" indent="-163513"/>
            <a:r>
              <a:rPr lang="ja-JP" altLang="en-US" sz="1300" dirty="0">
                <a:latin typeface="Meiryo UI" pitchFamily="50" charset="-128"/>
                <a:ea typeface="Meiryo UI" pitchFamily="50" charset="-128"/>
                <a:cs typeface="Meiryo UI" pitchFamily="50" charset="-128"/>
              </a:rPr>
              <a:t>◆大阪府・大阪市が共同で設置した「おおさかスマートエネルギーセンター」では、府民や事業者からの相談にワンストップで対応し、中小事業者のサポートや民間事業者のマッチングなど、様々な事業を展開します。</a:t>
            </a:r>
            <a:endParaRPr lang="en-US" altLang="ja-JP" sz="1300" dirty="0">
              <a:latin typeface="Meiryo UI" pitchFamily="50" charset="-128"/>
              <a:ea typeface="Meiryo UI" pitchFamily="50" charset="-128"/>
              <a:cs typeface="Meiryo UI" pitchFamily="50" charset="-128"/>
            </a:endParaRPr>
          </a:p>
        </p:txBody>
      </p:sp>
      <p:grpSp>
        <p:nvGrpSpPr>
          <p:cNvPr id="14" name="グループ化 50">
            <a:extLst>
              <a:ext uri="{FF2B5EF4-FFF2-40B4-BE49-F238E27FC236}">
                <a16:creationId xmlns:a16="http://schemas.microsoft.com/office/drawing/2014/main" id="{B829323A-AABB-4602-BBED-7CE7442A86B4}"/>
              </a:ext>
            </a:extLst>
          </p:cNvPr>
          <p:cNvGrpSpPr>
            <a:grpSpLocks/>
          </p:cNvGrpSpPr>
          <p:nvPr/>
        </p:nvGrpSpPr>
        <p:grpSpPr bwMode="auto">
          <a:xfrm>
            <a:off x="93663" y="5141913"/>
            <a:ext cx="3178175" cy="1533525"/>
            <a:chOff x="537594" y="4392917"/>
            <a:chExt cx="3178827" cy="1534330"/>
          </a:xfrm>
        </p:grpSpPr>
        <p:sp>
          <p:nvSpPr>
            <p:cNvPr id="16" name="正方形/長方形 15">
              <a:extLst>
                <a:ext uri="{FF2B5EF4-FFF2-40B4-BE49-F238E27FC236}">
                  <a16:creationId xmlns:a16="http://schemas.microsoft.com/office/drawing/2014/main" id="{C7CEDDA5-4DF8-43D9-840C-C19A914A8B90}"/>
                </a:ext>
              </a:extLst>
            </p:cNvPr>
            <p:cNvSpPr/>
            <p:nvPr/>
          </p:nvSpPr>
          <p:spPr>
            <a:xfrm>
              <a:off x="548708" y="4392917"/>
              <a:ext cx="3167713" cy="1534330"/>
            </a:xfrm>
            <a:prstGeom prst="rect">
              <a:avLst/>
            </a:prstGeom>
            <a:noFill/>
            <a:ln w="41275" cmpd="thickThin">
              <a:solidFill>
                <a:srgbClr val="FFCC00"/>
              </a:solidFill>
              <a:roun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algun Gothic Semilight" panose="020B0502040204020203" pitchFamily="50" charset="-128"/>
                </a:rPr>
                <a:t>■低利ソーラークレジット事業</a:t>
              </a:r>
              <a:endParaRPr kumimoji="1" lang="en-US" altLang="ja-JP" sz="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algun Gothic Semilight" panose="020B0502040204020203" pitchFamily="50" charset="-128"/>
              </a:endParaRPr>
            </a:p>
          </p:txBody>
        </p:sp>
        <p:sp>
          <p:nvSpPr>
            <p:cNvPr id="18" name="角丸四角形 9">
              <a:extLst>
                <a:ext uri="{FF2B5EF4-FFF2-40B4-BE49-F238E27FC236}">
                  <a16:creationId xmlns:a16="http://schemas.microsoft.com/office/drawing/2014/main" id="{28086042-4DC9-40CA-B2B2-A7C212B3FBE7}"/>
                </a:ext>
              </a:extLst>
            </p:cNvPr>
            <p:cNvSpPr/>
            <p:nvPr/>
          </p:nvSpPr>
          <p:spPr>
            <a:xfrm>
              <a:off x="3141628" y="5687408"/>
              <a:ext cx="539861" cy="181070"/>
            </a:xfrm>
            <a:prstGeom prst="roundRect">
              <a:avLst/>
            </a:prstGeom>
            <a:solidFill>
              <a:srgbClr val="FFFFCC"/>
            </a:solidFill>
            <a:ln w="127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府民向け</a:t>
              </a:r>
            </a:p>
          </p:txBody>
        </p:sp>
        <p:sp>
          <p:nvSpPr>
            <p:cNvPr id="19" name="正方形/長方形 18">
              <a:extLst>
                <a:ext uri="{FF2B5EF4-FFF2-40B4-BE49-F238E27FC236}">
                  <a16:creationId xmlns:a16="http://schemas.microsoft.com/office/drawing/2014/main" id="{8ECDB7E8-04D4-4B0D-B24C-50EFF295B1DE}"/>
                </a:ext>
              </a:extLst>
            </p:cNvPr>
            <p:cNvSpPr/>
            <p:nvPr/>
          </p:nvSpPr>
          <p:spPr>
            <a:xfrm>
              <a:off x="537594" y="4647050"/>
              <a:ext cx="2257888" cy="5956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0000" tIns="36000" rIns="90000" bIns="36000" anchor="ctr">
              <a:spAutoFit/>
            </a:bodyPr>
            <a:lstStyle/>
            <a:p>
              <a:pPr marL="42863" marR="0" lvl="0" indent="-42863" algn="l" defTabSz="914400" rtl="0" eaLnBrk="1" fontAlgn="auto" latinLnBrk="0" hangingPunct="1">
                <a:lnSpc>
                  <a:spcPts val="14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・信販会社と連携し、住宅用太陽光パネルや蓄電池等に利用できる個別クレジット型ローンを提供</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2" name="Picture 2" descr="D:\YoshimotoH\Desktop\パネルもずやん.png">
              <a:extLst>
                <a:ext uri="{FF2B5EF4-FFF2-40B4-BE49-F238E27FC236}">
                  <a16:creationId xmlns:a16="http://schemas.microsoft.com/office/drawing/2014/main" id="{CE1C1DE9-4E2D-49E7-9B71-BC4C8370D60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39120" y="4474852"/>
              <a:ext cx="975337" cy="737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正方形/長方形 23">
              <a:extLst>
                <a:ext uri="{FF2B5EF4-FFF2-40B4-BE49-F238E27FC236}">
                  <a16:creationId xmlns:a16="http://schemas.microsoft.com/office/drawing/2014/main" id="{7636775B-B48E-4DD6-8D74-3EA14725BF50}"/>
                </a:ext>
              </a:extLst>
            </p:cNvPr>
            <p:cNvSpPr/>
            <p:nvPr/>
          </p:nvSpPr>
          <p:spPr>
            <a:xfrm>
              <a:off x="620161" y="5261735"/>
              <a:ext cx="1895864" cy="625803"/>
            </a:xfrm>
            <a:prstGeom prst="rect">
              <a:avLst/>
            </a:prstGeom>
            <a:noFill/>
            <a:ln w="22225" cmpd="dbl">
              <a:solidFill>
                <a:srgbClr val="CCFF66"/>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marL="0" marR="0" lvl="0" indent="0" algn="l" defTabSz="914400" rtl="0" eaLnBrk="1" fontAlgn="auto" latinLnBrk="0" hangingPunct="1">
                <a:lnSpc>
                  <a:spcPts val="1600"/>
                </a:lnSpc>
                <a:spcBef>
                  <a:spcPts val="60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手数料率</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4.4</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％（固定）　　</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6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利用期間</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最長</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6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利用金額</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:1,000</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万円まで   </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5" name="図 63">
              <a:extLst>
                <a:ext uri="{FF2B5EF4-FFF2-40B4-BE49-F238E27FC236}">
                  <a16:creationId xmlns:a16="http://schemas.microsoft.com/office/drawing/2014/main" id="{FB58BBEA-0262-48A9-96C6-CBF8EE10B518}"/>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t="-2"/>
            <a:stretch>
              <a:fillRect/>
            </a:stretch>
          </p:blipFill>
          <p:spPr bwMode="auto">
            <a:xfrm>
              <a:off x="2546176" y="5431730"/>
              <a:ext cx="558245" cy="46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正方形/長方形 64">
              <a:extLst>
                <a:ext uri="{FF2B5EF4-FFF2-40B4-BE49-F238E27FC236}">
                  <a16:creationId xmlns:a16="http://schemas.microsoft.com/office/drawing/2014/main" id="{6ADFBA66-6F9B-498E-AEC8-5BF25EAFE0AF}"/>
                </a:ext>
              </a:extLst>
            </p:cNvPr>
            <p:cNvSpPr>
              <a:spLocks noChangeArrowheads="1"/>
            </p:cNvSpPr>
            <p:nvPr/>
          </p:nvSpPr>
          <p:spPr bwMode="auto">
            <a:xfrm>
              <a:off x="2595747" y="5277510"/>
              <a:ext cx="1109847"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0" rIns="36000" bIns="0"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8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2014 </a:t>
              </a:r>
              <a:r>
                <a:rPr kumimoji="1" lang="ja-JP" altLang="en-US" sz="8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大阪府もずやん</a:t>
              </a:r>
            </a:p>
          </p:txBody>
        </p:sp>
      </p:grpSp>
      <p:grpSp>
        <p:nvGrpSpPr>
          <p:cNvPr id="27" name="グループ化 66">
            <a:extLst>
              <a:ext uri="{FF2B5EF4-FFF2-40B4-BE49-F238E27FC236}">
                <a16:creationId xmlns:a16="http://schemas.microsoft.com/office/drawing/2014/main" id="{00C22ABC-421B-471A-9ED5-98AB764F0BDF}"/>
              </a:ext>
            </a:extLst>
          </p:cNvPr>
          <p:cNvGrpSpPr>
            <a:grpSpLocks/>
          </p:cNvGrpSpPr>
          <p:nvPr/>
        </p:nvGrpSpPr>
        <p:grpSpPr bwMode="auto">
          <a:xfrm>
            <a:off x="3371850" y="4543428"/>
            <a:ext cx="3167063" cy="2132013"/>
            <a:chOff x="540000" y="6103139"/>
            <a:chExt cx="3168000" cy="2131994"/>
          </a:xfrm>
        </p:grpSpPr>
        <p:sp>
          <p:nvSpPr>
            <p:cNvPr id="28" name="正方形/長方形 27">
              <a:extLst>
                <a:ext uri="{FF2B5EF4-FFF2-40B4-BE49-F238E27FC236}">
                  <a16:creationId xmlns:a16="http://schemas.microsoft.com/office/drawing/2014/main" id="{B5C77D3C-C3BB-4855-A9B1-100971F1A748}"/>
                </a:ext>
              </a:extLst>
            </p:cNvPr>
            <p:cNvSpPr/>
            <p:nvPr/>
          </p:nvSpPr>
          <p:spPr>
            <a:xfrm>
              <a:off x="540000" y="6103139"/>
              <a:ext cx="3168000" cy="2131994"/>
            </a:xfrm>
            <a:prstGeom prst="rect">
              <a:avLst/>
            </a:prstGeom>
            <a:noFill/>
            <a:ln w="38100" cap="rnd" cmpd="thickThin">
              <a:gradFill flip="none" rotWithShape="1">
                <a:gsLst>
                  <a:gs pos="0">
                    <a:srgbClr val="FFC000"/>
                  </a:gs>
                  <a:gs pos="49000">
                    <a:srgbClr val="FFC000"/>
                  </a:gs>
                  <a:gs pos="51000">
                    <a:srgbClr val="0000FF"/>
                  </a:gs>
                  <a:gs pos="100000">
                    <a:srgbClr val="0000FF"/>
                  </a:gs>
                </a:gsLst>
                <a:lin ang="0" scaled="1"/>
                <a:tileRect/>
              </a:gradFill>
              <a:round/>
            </a:ln>
          </p:spPr>
          <p:style>
            <a:lnRef idx="2">
              <a:schemeClr val="accent1">
                <a:shade val="50000"/>
              </a:schemeClr>
            </a:lnRef>
            <a:fillRef idx="1">
              <a:schemeClr val="accent1"/>
            </a:fillRef>
            <a:effectRef idx="0">
              <a:schemeClr val="accent1"/>
            </a:effectRef>
            <a:fontRef idx="minor">
              <a:schemeClr val="lt1"/>
            </a:fontRef>
          </p:style>
          <p:txBody>
            <a:bodyPr lIns="72000" tIns="72000" rIns="72000"/>
            <a:lstStyle/>
            <a:p>
              <a:pPr marL="0" marR="0" lvl="0" indent="0" algn="l" defTabSz="914400" rtl="0" eaLnBrk="0" fontAlgn="base" latinLnBrk="0" hangingPunct="0">
                <a:lnSpc>
                  <a:spcPts val="1700"/>
                </a:lnSpc>
                <a:spcBef>
                  <a:spcPct val="0"/>
                </a:spcBef>
                <a:spcAft>
                  <a:spcPct val="0"/>
                </a:spcAft>
                <a:buClrTx/>
                <a:buSzTx/>
                <a:buFontTx/>
                <a:buNone/>
                <a:tabLst/>
                <a:defRPr/>
              </a:pPr>
              <a:r>
                <a:rPr kumimoji="1" lang="ja-JP" altLang="en-US" sz="13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3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ZEH</a:t>
              </a:r>
              <a:r>
                <a:rPr kumimoji="1" lang="ja-JP" altLang="en-US" sz="13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普及啓発事業</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正方形/長方形 28">
              <a:extLst>
                <a:ext uri="{FF2B5EF4-FFF2-40B4-BE49-F238E27FC236}">
                  <a16:creationId xmlns:a16="http://schemas.microsoft.com/office/drawing/2014/main" id="{B7D2D83B-E3DA-4383-8110-B10AB388BB00}"/>
                </a:ext>
              </a:extLst>
            </p:cNvPr>
            <p:cNvSpPr/>
            <p:nvPr/>
          </p:nvSpPr>
          <p:spPr>
            <a:xfrm>
              <a:off x="574936" y="6366715"/>
              <a:ext cx="3025083" cy="7253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anchor="ctr">
              <a:spAutoFit/>
            </a:bodyPr>
            <a:lstStyle/>
            <a:p>
              <a:pPr marL="85725" marR="0" lvl="0" indent="-85725" algn="l" defTabSz="914400" rtl="0" eaLnBrk="1" fontAlgn="auto" latinLnBrk="0" hangingPunct="1">
                <a:lnSpc>
                  <a:spcPts val="1300"/>
                </a:lnSpc>
                <a:spcBef>
                  <a:spcPts val="0"/>
                </a:spcBef>
                <a:spcAft>
                  <a:spcPts val="0"/>
                </a:spcAft>
                <a:buClrTx/>
                <a:buSzTx/>
                <a:buFontTx/>
                <a:buNone/>
                <a:tabLst/>
                <a:defRPr/>
              </a:pPr>
              <a:r>
                <a:rPr kumimoji="1" lang="ja-JP" altLang="en-US" sz="108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8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ZEH</a:t>
              </a:r>
              <a:r>
                <a:rPr kumimoji="1" lang="ja-JP" altLang="en-US" sz="108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の普及に向けて、府内住宅展示場等でのイベント開催、</a:t>
              </a:r>
              <a:r>
                <a:rPr kumimoji="1" lang="en-US" altLang="ja-JP" sz="108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ZEH</a:t>
              </a:r>
              <a:r>
                <a:rPr lang="ja-JP" altLang="en-US" sz="108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をわかりやすく紹介する</a:t>
              </a:r>
              <a:r>
                <a:rPr kumimoji="1" lang="ja-JP" altLang="en-US" sz="108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動画の公開、</a:t>
              </a:r>
              <a:r>
                <a:rPr kumimoji="1" lang="en-US" altLang="ja-JP" sz="108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ZEH</a:t>
              </a:r>
              <a:r>
                <a:rPr kumimoji="1" lang="ja-JP" altLang="en-US" sz="108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の良さを体験してもらう</a:t>
              </a:r>
              <a:r>
                <a:rPr kumimoji="1" lang="ja-JP" altLang="en-US" sz="108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「宿泊体験事業」「お試し体感事業」を実施</a:t>
              </a:r>
              <a:endParaRPr kumimoji="1" lang="en-US" altLang="ja-JP" sz="108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0" name="角丸四角形 94">
              <a:extLst>
                <a:ext uri="{FF2B5EF4-FFF2-40B4-BE49-F238E27FC236}">
                  <a16:creationId xmlns:a16="http://schemas.microsoft.com/office/drawing/2014/main" id="{A20D95A4-CD8A-421D-A538-B34839E4E14C}"/>
                </a:ext>
              </a:extLst>
            </p:cNvPr>
            <p:cNvSpPr/>
            <p:nvPr/>
          </p:nvSpPr>
          <p:spPr>
            <a:xfrm>
              <a:off x="3125215" y="7723963"/>
              <a:ext cx="539910" cy="179385"/>
            </a:xfrm>
            <a:prstGeom prst="roundRect">
              <a:avLst/>
            </a:prstGeom>
            <a:solidFill>
              <a:srgbClr val="FFFFCC"/>
            </a:solidFill>
            <a:ln w="127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府民向け</a:t>
              </a:r>
            </a:p>
          </p:txBody>
        </p:sp>
        <p:sp>
          <p:nvSpPr>
            <p:cNvPr id="31" name="角丸四角形 66">
              <a:extLst>
                <a:ext uri="{FF2B5EF4-FFF2-40B4-BE49-F238E27FC236}">
                  <a16:creationId xmlns:a16="http://schemas.microsoft.com/office/drawing/2014/main" id="{F1C99B84-3D55-4420-81D3-D17A7C7079A7}"/>
                </a:ext>
              </a:extLst>
            </p:cNvPr>
            <p:cNvSpPr/>
            <p:nvPr/>
          </p:nvSpPr>
          <p:spPr>
            <a:xfrm>
              <a:off x="3017233" y="7957323"/>
              <a:ext cx="647892" cy="179386"/>
            </a:xfrm>
            <a:prstGeom prst="roundRect">
              <a:avLst/>
            </a:prstGeom>
            <a:solidFill>
              <a:srgbClr val="F5FFFF"/>
            </a:solid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事業者向け</a:t>
              </a:r>
            </a:p>
          </p:txBody>
        </p:sp>
        <p:pic>
          <p:nvPicPr>
            <p:cNvPr id="32" name="図 77">
              <a:extLst>
                <a:ext uri="{FF2B5EF4-FFF2-40B4-BE49-F238E27FC236}">
                  <a16:creationId xmlns:a16="http://schemas.microsoft.com/office/drawing/2014/main" id="{1EC183A4-3C4A-4B72-9543-1BF771FBC3A5}"/>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90064" y="7453106"/>
              <a:ext cx="2412714" cy="701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3" name="グループ化 80">
            <a:extLst>
              <a:ext uri="{FF2B5EF4-FFF2-40B4-BE49-F238E27FC236}">
                <a16:creationId xmlns:a16="http://schemas.microsoft.com/office/drawing/2014/main" id="{A47949F8-9B89-44A1-9EDE-56709AC53537}"/>
              </a:ext>
            </a:extLst>
          </p:cNvPr>
          <p:cNvGrpSpPr>
            <a:grpSpLocks/>
          </p:cNvGrpSpPr>
          <p:nvPr/>
        </p:nvGrpSpPr>
        <p:grpSpPr bwMode="auto">
          <a:xfrm>
            <a:off x="107950" y="3563938"/>
            <a:ext cx="3192463" cy="1506537"/>
            <a:chOff x="539479" y="2710964"/>
            <a:chExt cx="3192654" cy="1506294"/>
          </a:xfrm>
        </p:grpSpPr>
        <p:grpSp>
          <p:nvGrpSpPr>
            <p:cNvPr id="34" name="グループ化 82">
              <a:extLst>
                <a:ext uri="{FF2B5EF4-FFF2-40B4-BE49-F238E27FC236}">
                  <a16:creationId xmlns:a16="http://schemas.microsoft.com/office/drawing/2014/main" id="{004E48B9-DD0B-4783-9A57-F508031F9E2C}"/>
                </a:ext>
              </a:extLst>
            </p:cNvPr>
            <p:cNvGrpSpPr>
              <a:grpSpLocks/>
            </p:cNvGrpSpPr>
            <p:nvPr/>
          </p:nvGrpSpPr>
          <p:grpSpPr bwMode="auto">
            <a:xfrm>
              <a:off x="539479" y="2710964"/>
              <a:ext cx="3192654" cy="1506294"/>
              <a:chOff x="539479" y="2710964"/>
              <a:chExt cx="3192654" cy="1506294"/>
            </a:xfrm>
          </p:grpSpPr>
          <p:sp>
            <p:nvSpPr>
              <p:cNvPr id="36" name="正方形/長方形 35">
                <a:extLst>
                  <a:ext uri="{FF2B5EF4-FFF2-40B4-BE49-F238E27FC236}">
                    <a16:creationId xmlns:a16="http://schemas.microsoft.com/office/drawing/2014/main" id="{408E04E7-0D13-4B89-BB21-55DC29431196}"/>
                  </a:ext>
                </a:extLst>
              </p:cNvPr>
              <p:cNvSpPr/>
              <p:nvPr/>
            </p:nvSpPr>
            <p:spPr>
              <a:xfrm>
                <a:off x="539479" y="2710964"/>
                <a:ext cx="3168000" cy="1506294"/>
              </a:xfrm>
              <a:prstGeom prst="rect">
                <a:avLst/>
              </a:prstGeom>
              <a:solidFill>
                <a:schemeClr val="bg1"/>
              </a:solidFill>
              <a:ln w="38100" cap="rnd" cmpd="thickThin">
                <a:gradFill flip="none" rotWithShape="1">
                  <a:gsLst>
                    <a:gs pos="0">
                      <a:srgbClr val="FFC000"/>
                    </a:gs>
                    <a:gs pos="49000">
                      <a:srgbClr val="FFC000"/>
                    </a:gs>
                    <a:gs pos="51000">
                      <a:srgbClr val="0000FF"/>
                    </a:gs>
                    <a:gs pos="100000">
                      <a:srgbClr val="0000FF"/>
                    </a:gs>
                  </a:gsLst>
                  <a:lin ang="0" scaled="1"/>
                  <a:tileRect/>
                </a:gradFill>
                <a:round/>
              </a:ln>
            </p:spPr>
            <p:style>
              <a:lnRef idx="2">
                <a:schemeClr val="accent1">
                  <a:shade val="50000"/>
                </a:schemeClr>
              </a:lnRef>
              <a:fillRef idx="1">
                <a:schemeClr val="accent1"/>
              </a:fillRef>
              <a:effectRef idx="0">
                <a:schemeClr val="accent1"/>
              </a:effectRef>
              <a:fontRef idx="minor">
                <a:schemeClr val="lt1"/>
              </a:fontRef>
            </p:style>
            <p:txBody>
              <a:bodyPr lIns="72000" tIns="72000" rIns="72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srgbClr val="000000"/>
                    </a:solidFill>
                    <a:effectLst/>
                    <a:uLnTx/>
                    <a:uFillTx/>
                    <a:latin typeface="ＭＳ Ｐゴシック" panose="020B0600070205080204" pitchFamily="50" charset="-128"/>
                    <a:ea typeface="Meiryo UI" panose="020B0604030504040204" pitchFamily="50" charset="-128"/>
                    <a:cs typeface="Meiryo UI" panose="020B0604030504040204" pitchFamily="50" charset="-128"/>
                  </a:rPr>
                  <a:t>■</a:t>
                </a:r>
                <a:r>
                  <a:rPr kumimoji="1" lang="ja-JP" altLang="ja-JP" sz="1300" b="1" i="0" u="none" strike="noStrike" kern="1200" cap="none" spc="0" normalizeH="0" baseline="0" noProof="0" dirty="0">
                    <a:ln>
                      <a:noFill/>
                    </a:ln>
                    <a:solidFill>
                      <a:srgbClr val="000000"/>
                    </a:solidFill>
                    <a:effectLst/>
                    <a:uLnTx/>
                    <a:uFillTx/>
                    <a:latin typeface="ＭＳ Ｐゴシック" panose="020B0600070205080204" pitchFamily="50" charset="-128"/>
                    <a:ea typeface="Meiryo UI" panose="020B0604030504040204" pitchFamily="50" charset="-128"/>
                    <a:cs typeface="Meiryo UI" panose="020B0604030504040204" pitchFamily="50" charset="-128"/>
                  </a:rPr>
                  <a:t>太陽光・蓄電池の共同購入</a:t>
                </a:r>
                <a:endParaRPr kumimoji="1" lang="ja-JP" altLang="ja-JP" sz="1300" b="0" i="0" u="none" strike="noStrike" kern="1200" cap="none" spc="0" normalizeH="0" baseline="0" noProof="0" dirty="0">
                  <a:ln>
                    <a:noFill/>
                  </a:ln>
                  <a:solidFill>
                    <a:prstClr val="white"/>
                  </a:solidFill>
                  <a:effectLst/>
                  <a:uLnTx/>
                  <a:uFillTx/>
                  <a:latin typeface="ＭＳ Ｐゴシック" panose="020B0600070205080204" pitchFamily="50" charset="-128"/>
                  <a:ea typeface="ＭＳ Ｐゴシック"/>
                  <a:cs typeface="ＭＳ Ｐゴシック" panose="020B0600070205080204" pitchFamily="50" charset="-128"/>
                </a:endParaRPr>
              </a:p>
            </p:txBody>
          </p:sp>
          <p:sp>
            <p:nvSpPr>
              <p:cNvPr id="37" name="正方形/長方形 86">
                <a:extLst>
                  <a:ext uri="{FF2B5EF4-FFF2-40B4-BE49-F238E27FC236}">
                    <a16:creationId xmlns:a16="http://schemas.microsoft.com/office/drawing/2014/main" id="{406BB236-2D5C-4BE0-A04A-0F031C01759C}"/>
                  </a:ext>
                </a:extLst>
              </p:cNvPr>
              <p:cNvSpPr>
                <a:spLocks noChangeArrowheads="1"/>
              </p:cNvSpPr>
              <p:nvPr/>
            </p:nvSpPr>
            <p:spPr bwMode="auto">
              <a:xfrm>
                <a:off x="564133" y="2952018"/>
                <a:ext cx="3168000" cy="41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36000" rIns="90000" bIns="36000" anchor="ctr">
                <a:spAutoFit/>
              </a:bodyPr>
              <a:lstStyle>
                <a:lvl1pPr marL="77788" indent="-77788">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77788" marR="0" lvl="0" indent="-77788" algn="l" defTabSz="914400" rtl="0" eaLnBrk="1" fontAlgn="base" latinLnBrk="0" hangingPunct="1">
                  <a:lnSpc>
                    <a:spcPts val="14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・太陽光パネル・蓄電池の購入希望者を募り、スケールメリットを活かして価格低減を図る共同購入を実施</a:t>
                </a:r>
                <a:endParaRPr kumimoji="1" lang="ja-JP" altLang="en-US"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p:txBody>
          </p:sp>
          <p:sp>
            <p:nvSpPr>
              <p:cNvPr id="39" name="角丸四角形 93">
                <a:extLst>
                  <a:ext uri="{FF2B5EF4-FFF2-40B4-BE49-F238E27FC236}">
                    <a16:creationId xmlns:a16="http://schemas.microsoft.com/office/drawing/2014/main" id="{CBA13EB3-F7C9-4A35-9ECC-3E2DEFD7ABB1}"/>
                  </a:ext>
                </a:extLst>
              </p:cNvPr>
              <p:cNvSpPr/>
              <p:nvPr/>
            </p:nvSpPr>
            <p:spPr>
              <a:xfrm>
                <a:off x="3095507" y="3760132"/>
                <a:ext cx="539782" cy="180946"/>
              </a:xfrm>
              <a:prstGeom prst="roundRect">
                <a:avLst/>
              </a:prstGeom>
              <a:solidFill>
                <a:srgbClr val="FFFFCC"/>
              </a:solidFill>
              <a:ln w="127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府民向け</a:t>
                </a:r>
              </a:p>
            </p:txBody>
          </p:sp>
        </p:grpSp>
        <p:sp>
          <p:nvSpPr>
            <p:cNvPr id="35" name="角丸四角形 89">
              <a:extLst>
                <a:ext uri="{FF2B5EF4-FFF2-40B4-BE49-F238E27FC236}">
                  <a16:creationId xmlns:a16="http://schemas.microsoft.com/office/drawing/2014/main" id="{5829F19F-4FF1-4111-9E85-E61E30E8D35B}"/>
                </a:ext>
              </a:extLst>
            </p:cNvPr>
            <p:cNvSpPr/>
            <p:nvPr/>
          </p:nvSpPr>
          <p:spPr>
            <a:xfrm>
              <a:off x="2987550" y="3983934"/>
              <a:ext cx="647739" cy="179358"/>
            </a:xfrm>
            <a:prstGeom prst="roundRect">
              <a:avLst/>
            </a:prstGeom>
            <a:solidFill>
              <a:srgbClr val="F5FFFF"/>
            </a:solid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事業者向け</a:t>
              </a:r>
            </a:p>
          </p:txBody>
        </p:sp>
      </p:grpSp>
      <p:grpSp>
        <p:nvGrpSpPr>
          <p:cNvPr id="40" name="グループ化 90">
            <a:extLst>
              <a:ext uri="{FF2B5EF4-FFF2-40B4-BE49-F238E27FC236}">
                <a16:creationId xmlns:a16="http://schemas.microsoft.com/office/drawing/2014/main" id="{BC08162C-A195-4635-91C3-96F2CFB4FE88}"/>
              </a:ext>
            </a:extLst>
          </p:cNvPr>
          <p:cNvGrpSpPr>
            <a:grpSpLocks/>
          </p:cNvGrpSpPr>
          <p:nvPr/>
        </p:nvGrpSpPr>
        <p:grpSpPr bwMode="auto">
          <a:xfrm>
            <a:off x="6642100" y="5003799"/>
            <a:ext cx="3179763" cy="1658938"/>
            <a:chOff x="3851845" y="4615153"/>
            <a:chExt cx="3180298" cy="1658828"/>
          </a:xfrm>
        </p:grpSpPr>
        <p:sp>
          <p:nvSpPr>
            <p:cNvPr id="41" name="正方形/長方形 40">
              <a:extLst>
                <a:ext uri="{FF2B5EF4-FFF2-40B4-BE49-F238E27FC236}">
                  <a16:creationId xmlns:a16="http://schemas.microsoft.com/office/drawing/2014/main" id="{ECFAC6A6-C305-414A-BD47-E06E430E53A9}"/>
                </a:ext>
              </a:extLst>
            </p:cNvPr>
            <p:cNvSpPr/>
            <p:nvPr/>
          </p:nvSpPr>
          <p:spPr>
            <a:xfrm>
              <a:off x="3851845" y="4615153"/>
              <a:ext cx="3167596" cy="1658828"/>
            </a:xfrm>
            <a:prstGeom prst="rect">
              <a:avLst/>
            </a:prstGeom>
            <a:noFill/>
            <a:ln w="38100" cap="rnd" cmpd="thickThin">
              <a:solidFill>
                <a:srgbClr val="0000FF"/>
              </a:solidFill>
              <a:round/>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spcCol="144000"/>
            <a:lstStyle/>
            <a:p>
              <a:pPr marL="0" marR="0" lvl="0" indent="0" algn="l" defTabSz="914400" rtl="0" eaLnBrk="1" fontAlgn="auto" latinLnBrk="0" hangingPunct="1">
                <a:lnSpc>
                  <a:spcPts val="17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■おおさかエネマネ普及促進事業</a:t>
              </a:r>
              <a:endParaRPr kumimoji="1" lang="en-US" altLang="ja-JP"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2" name="角丸四角形 17">
              <a:extLst>
                <a:ext uri="{FF2B5EF4-FFF2-40B4-BE49-F238E27FC236}">
                  <a16:creationId xmlns:a16="http://schemas.microsoft.com/office/drawing/2014/main" id="{AE98C746-94C1-4274-95B8-7B277438FFD3}"/>
                </a:ext>
              </a:extLst>
            </p:cNvPr>
            <p:cNvSpPr/>
            <p:nvPr/>
          </p:nvSpPr>
          <p:spPr>
            <a:xfrm>
              <a:off x="6049315" y="6031110"/>
              <a:ext cx="647809" cy="179376"/>
            </a:xfrm>
            <a:prstGeom prst="roundRect">
              <a:avLst/>
            </a:prstGeom>
            <a:solidFill>
              <a:srgbClr val="F5FFFF"/>
            </a:solid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事業者向け</a:t>
              </a:r>
            </a:p>
          </p:txBody>
        </p:sp>
        <p:pic>
          <p:nvPicPr>
            <p:cNvPr id="43" name="Picture 7">
              <a:extLst>
                <a:ext uri="{FF2B5EF4-FFF2-40B4-BE49-F238E27FC236}">
                  <a16:creationId xmlns:a16="http://schemas.microsoft.com/office/drawing/2014/main" id="{887A8306-4C88-4E29-B507-3F31F7D63DC7}"/>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916143" y="4959156"/>
              <a:ext cx="1116000" cy="1024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正方形/長方形 43">
              <a:extLst>
                <a:ext uri="{FF2B5EF4-FFF2-40B4-BE49-F238E27FC236}">
                  <a16:creationId xmlns:a16="http://schemas.microsoft.com/office/drawing/2014/main" id="{A1950AB7-6C4C-4320-AE1B-19301C6D3FDF}"/>
                </a:ext>
              </a:extLst>
            </p:cNvPr>
            <p:cNvSpPr/>
            <p:nvPr/>
          </p:nvSpPr>
          <p:spPr>
            <a:xfrm>
              <a:off x="3856609" y="4945332"/>
              <a:ext cx="2159363" cy="11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0000" tIns="36000" rIns="90000" bIns="36000" spcCol="144000" anchor="ctr">
              <a:spAutoFit/>
            </a:bodyPr>
            <a:lstStyle/>
            <a:p>
              <a:pPr marL="60325" marR="0" lvl="0" indent="-60325" algn="l" defTabSz="914400" rtl="0" eaLnBrk="0" fontAlgn="base" latinLnBrk="0" hangingPunct="0">
                <a:lnSpc>
                  <a:spcPts val="14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・電気の使用量を見える化するエネルギーマネジメントシステムを用いた省エネ対策の普及啓発を実施</a:t>
              </a:r>
              <a:endParaRPr kumimoji="1" lang="en-US" altLang="ja-JP"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60325" marR="0" lvl="0" indent="-60325" algn="l" defTabSz="914400" rtl="0" eaLnBrk="0" fontAlgn="base" latinLnBrk="0" hangingPunct="0">
                <a:lnSpc>
                  <a:spcPts val="14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・省エネの具体的な方法を提案する「おおさかエネマネ普及促進事業者」を登録</a:t>
              </a:r>
              <a:endPar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45" name="グループ化 95">
            <a:extLst>
              <a:ext uri="{FF2B5EF4-FFF2-40B4-BE49-F238E27FC236}">
                <a16:creationId xmlns:a16="http://schemas.microsoft.com/office/drawing/2014/main" id="{DE595010-A459-455B-AF29-16D1CD91C3C8}"/>
              </a:ext>
            </a:extLst>
          </p:cNvPr>
          <p:cNvGrpSpPr>
            <a:grpSpLocks/>
          </p:cNvGrpSpPr>
          <p:nvPr/>
        </p:nvGrpSpPr>
        <p:grpSpPr bwMode="auto">
          <a:xfrm>
            <a:off x="125412" y="2495532"/>
            <a:ext cx="3072045" cy="903305"/>
            <a:chOff x="3869459" y="6171358"/>
            <a:chExt cx="3071415" cy="903750"/>
          </a:xfrm>
        </p:grpSpPr>
        <p:sp>
          <p:nvSpPr>
            <p:cNvPr id="47" name="角丸四角形 24">
              <a:extLst>
                <a:ext uri="{FF2B5EF4-FFF2-40B4-BE49-F238E27FC236}">
                  <a16:creationId xmlns:a16="http://schemas.microsoft.com/office/drawing/2014/main" id="{D9B66D28-16AB-4F52-9168-829DA3475BA8}"/>
                </a:ext>
              </a:extLst>
            </p:cNvPr>
            <p:cNvSpPr/>
            <p:nvPr/>
          </p:nvSpPr>
          <p:spPr>
            <a:xfrm>
              <a:off x="6293307" y="6769065"/>
              <a:ext cx="647567" cy="179476"/>
            </a:xfrm>
            <a:prstGeom prst="roundRect">
              <a:avLst/>
            </a:prstGeom>
            <a:solidFill>
              <a:srgbClr val="F5FFFF"/>
            </a:solid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事業者向け</a:t>
              </a:r>
            </a:p>
          </p:txBody>
        </p:sp>
        <p:pic>
          <p:nvPicPr>
            <p:cNvPr id="49" name="Picture 2">
              <a:extLst>
                <a:ext uri="{FF2B5EF4-FFF2-40B4-BE49-F238E27FC236}">
                  <a16:creationId xmlns:a16="http://schemas.microsoft.com/office/drawing/2014/main" id="{4CB308B8-5696-4BEE-B20A-9BCD74664EA9}"/>
                </a:ext>
              </a:extLst>
            </p:cNvPr>
            <p:cNvPicPr>
              <a:picLocks noChangeAspect="1" noChangeArrowheads="1"/>
            </p:cNvPicPr>
            <p:nvPr/>
          </p:nvPicPr>
          <p:blipFill>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318000" y="6171358"/>
              <a:ext cx="588188" cy="542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正方形/長方形 49">
              <a:extLst>
                <a:ext uri="{FF2B5EF4-FFF2-40B4-BE49-F238E27FC236}">
                  <a16:creationId xmlns:a16="http://schemas.microsoft.com/office/drawing/2014/main" id="{4B85E0AB-C044-49EC-9240-1AF137C1B83E}"/>
                </a:ext>
              </a:extLst>
            </p:cNvPr>
            <p:cNvSpPr/>
            <p:nvPr/>
          </p:nvSpPr>
          <p:spPr>
            <a:xfrm>
              <a:off x="3869459" y="6481091"/>
              <a:ext cx="2549002" cy="594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0000" tIns="36000" rIns="90000" bIns="36000" anchor="ctr">
              <a:spAutoFit/>
            </a:bodyPr>
            <a:lstStyle/>
            <a:p>
              <a:pPr marL="85725" marR="0" lvl="0" indent="-85725" algn="l" defTabSz="914400" rtl="0" eaLnBrk="1" fontAlgn="auto" latinLnBrk="0" hangingPunct="1">
                <a:lnSpc>
                  <a:spcPts val="14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・中小事業者向けにセミナー</a:t>
              </a:r>
              <a:r>
                <a:rPr kumimoji="1" lang="ja-JP" altLang="en-US"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を開催</a:t>
              </a:r>
              <a:endParaRPr kumimoji="1" lang="en-US" altLang="ja-JP"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85725" marR="0" lvl="0" indent="-85725" algn="l" defTabSz="914400" rtl="0" eaLnBrk="1" fontAlgn="auto" latinLnBrk="0" hangingPunct="1">
                <a:lnSpc>
                  <a:spcPts val="14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・事業者団体等が実施するセミナー、勉強会等へ無料で講師を派遣</a:t>
              </a:r>
            </a:p>
          </p:txBody>
        </p:sp>
      </p:grpSp>
      <p:grpSp>
        <p:nvGrpSpPr>
          <p:cNvPr id="58" name="グループ化 115">
            <a:extLst>
              <a:ext uri="{FF2B5EF4-FFF2-40B4-BE49-F238E27FC236}">
                <a16:creationId xmlns:a16="http://schemas.microsoft.com/office/drawing/2014/main" id="{C0B5F38E-78E9-44E6-B0D7-E5648759E6AE}"/>
              </a:ext>
            </a:extLst>
          </p:cNvPr>
          <p:cNvGrpSpPr>
            <a:grpSpLocks/>
          </p:cNvGrpSpPr>
          <p:nvPr/>
        </p:nvGrpSpPr>
        <p:grpSpPr bwMode="auto">
          <a:xfrm>
            <a:off x="3367088" y="1541464"/>
            <a:ext cx="3167062" cy="1296000"/>
            <a:chOff x="-3828774" y="3957453"/>
            <a:chExt cx="3168000" cy="1295652"/>
          </a:xfrm>
        </p:grpSpPr>
        <p:sp>
          <p:nvSpPr>
            <p:cNvPr id="59" name="正方形/長方形 58">
              <a:extLst>
                <a:ext uri="{FF2B5EF4-FFF2-40B4-BE49-F238E27FC236}">
                  <a16:creationId xmlns:a16="http://schemas.microsoft.com/office/drawing/2014/main" id="{A3C4E676-CB4C-43E2-9050-7BAAD2475B10}"/>
                </a:ext>
              </a:extLst>
            </p:cNvPr>
            <p:cNvSpPr/>
            <p:nvPr/>
          </p:nvSpPr>
          <p:spPr>
            <a:xfrm>
              <a:off x="-3828774" y="3957453"/>
              <a:ext cx="3168000" cy="1295652"/>
            </a:xfrm>
            <a:prstGeom prst="rect">
              <a:avLst/>
            </a:prstGeom>
            <a:solidFill>
              <a:schemeClr val="bg1"/>
            </a:solidFill>
            <a:ln w="38100" cap="rnd" cmpd="thickThin">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■太陽光パネル設置普及啓発事業</a:t>
              </a:r>
              <a:endParaRPr kumimoji="1" lang="en-US" altLang="ja-JP"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1" lang="en-US" altLang="ja-JP"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60" name="Picture 3">
              <a:extLst>
                <a:ext uri="{FF2B5EF4-FFF2-40B4-BE49-F238E27FC236}">
                  <a16:creationId xmlns:a16="http://schemas.microsoft.com/office/drawing/2014/main" id="{FD8ACB3A-8A22-4CFF-92A6-03F714E6F6DD}"/>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504457" y="4229665"/>
              <a:ext cx="748009" cy="748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正方形/長方形 60">
              <a:extLst>
                <a:ext uri="{FF2B5EF4-FFF2-40B4-BE49-F238E27FC236}">
                  <a16:creationId xmlns:a16="http://schemas.microsoft.com/office/drawing/2014/main" id="{22A13FAC-0EFD-41D0-8B84-064543E1B962}"/>
                </a:ext>
              </a:extLst>
            </p:cNvPr>
            <p:cNvSpPr/>
            <p:nvPr/>
          </p:nvSpPr>
          <p:spPr>
            <a:xfrm>
              <a:off x="-3812894" y="4258997"/>
              <a:ext cx="2235862" cy="9538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0000" tIns="36000" rIns="90000" bIns="36000" spcCol="144000" anchor="ctr">
              <a:spAutoFit/>
            </a:bodyPr>
            <a:lstStyle/>
            <a:p>
              <a:pPr marL="42863" marR="0" lvl="0" indent="-42863" algn="l" defTabSz="914400" rtl="0" eaLnBrk="1" fontAlgn="auto" latinLnBrk="0" hangingPunct="1">
                <a:lnSpc>
                  <a:spcPts val="14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・安心して太陽光発電システム及び蓄電池システムを設置できるよう、府が定める要件を満たす太陽光発電システム等の製造者、施工店及び販売店を登録し、</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HP</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で紹介</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角丸四角形 74">
              <a:extLst>
                <a:ext uri="{FF2B5EF4-FFF2-40B4-BE49-F238E27FC236}">
                  <a16:creationId xmlns:a16="http://schemas.microsoft.com/office/drawing/2014/main" id="{0634F516-64D5-41CA-B6BB-C9B8B3834BC6}"/>
                </a:ext>
              </a:extLst>
            </p:cNvPr>
            <p:cNvSpPr/>
            <p:nvPr/>
          </p:nvSpPr>
          <p:spPr>
            <a:xfrm>
              <a:off x="-1400768" y="5011270"/>
              <a:ext cx="539910" cy="179339"/>
            </a:xfrm>
            <a:prstGeom prst="roundRect">
              <a:avLst/>
            </a:prstGeom>
            <a:solidFill>
              <a:srgbClr val="FFFFCC"/>
            </a:solidFill>
            <a:ln w="127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府民向け</a:t>
              </a:r>
            </a:p>
          </p:txBody>
        </p:sp>
      </p:grpSp>
      <p:grpSp>
        <p:nvGrpSpPr>
          <p:cNvPr id="63" name="グループ化 123">
            <a:extLst>
              <a:ext uri="{FF2B5EF4-FFF2-40B4-BE49-F238E27FC236}">
                <a16:creationId xmlns:a16="http://schemas.microsoft.com/office/drawing/2014/main" id="{888BD30D-1D80-44F8-8392-3380F4D933F5}"/>
              </a:ext>
            </a:extLst>
          </p:cNvPr>
          <p:cNvGrpSpPr>
            <a:grpSpLocks/>
          </p:cNvGrpSpPr>
          <p:nvPr/>
        </p:nvGrpSpPr>
        <p:grpSpPr bwMode="auto">
          <a:xfrm>
            <a:off x="107950" y="1549400"/>
            <a:ext cx="3168650" cy="841375"/>
            <a:chOff x="-3828774" y="3957454"/>
            <a:chExt cx="3168000" cy="842777"/>
          </a:xfrm>
        </p:grpSpPr>
        <p:sp>
          <p:nvSpPr>
            <p:cNvPr id="64" name="正方形/長方形 63">
              <a:extLst>
                <a:ext uri="{FF2B5EF4-FFF2-40B4-BE49-F238E27FC236}">
                  <a16:creationId xmlns:a16="http://schemas.microsoft.com/office/drawing/2014/main" id="{2E1997A1-DF18-4ADC-80DC-8CD8223F2BC1}"/>
                </a:ext>
              </a:extLst>
            </p:cNvPr>
            <p:cNvSpPr/>
            <p:nvPr/>
          </p:nvSpPr>
          <p:spPr>
            <a:xfrm>
              <a:off x="-3828774" y="3957454"/>
              <a:ext cx="3168000" cy="829244"/>
            </a:xfrm>
            <a:prstGeom prst="rect">
              <a:avLst/>
            </a:prstGeom>
            <a:solidFill>
              <a:schemeClr val="bg1"/>
            </a:solidFill>
            <a:ln w="38100" cap="rnd" cmpd="thickThin">
              <a:gradFill flip="none" rotWithShape="1">
                <a:gsLst>
                  <a:gs pos="0">
                    <a:srgbClr val="FFC000"/>
                  </a:gs>
                  <a:gs pos="51000">
                    <a:srgbClr val="0000FF"/>
                  </a:gs>
                  <a:gs pos="49000">
                    <a:srgbClr val="FFC000"/>
                  </a:gs>
                  <a:gs pos="100000">
                    <a:srgbClr val="0000FF"/>
                  </a:gs>
                </a:gsLst>
                <a:lin ang="0" scaled="1"/>
                <a:tileRect/>
              </a:gradFill>
              <a:roun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■ワンストップ相談窓口</a:t>
              </a:r>
              <a:endParaRPr kumimoji="1" lang="en-US" altLang="ja-JP"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1" lang="en-US" altLang="ja-JP"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5" name="正方形/長方形 64">
              <a:extLst>
                <a:ext uri="{FF2B5EF4-FFF2-40B4-BE49-F238E27FC236}">
                  <a16:creationId xmlns:a16="http://schemas.microsoft.com/office/drawing/2014/main" id="{99A40015-1F15-4998-A37E-D7918DC254FD}"/>
                </a:ext>
              </a:extLst>
            </p:cNvPr>
            <p:cNvSpPr/>
            <p:nvPr/>
          </p:nvSpPr>
          <p:spPr>
            <a:xfrm>
              <a:off x="-3808140" y="4181665"/>
              <a:ext cx="2655342" cy="61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0000" tIns="36000" rIns="90000" bIns="36000" spcCol="144000" anchor="ctr">
              <a:spAutoFit/>
            </a:bodyPr>
            <a:lstStyle/>
            <a:p>
              <a:pPr marL="87313" marR="0" lvl="0" indent="-87313" algn="l" defTabSz="914400" rtl="0" eaLnBrk="1" fontAlgn="auto" latinLnBrk="0" hangingPunct="1">
                <a:lnSpc>
                  <a:spcPct val="100000"/>
                </a:lnSpc>
                <a:spcBef>
                  <a:spcPts val="0"/>
                </a:spcBef>
                <a:spcAft>
                  <a:spcPts val="30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省エネ・再エネに関する相談</a:t>
              </a:r>
              <a:r>
                <a:rPr kumimoji="1" lang="ja-JP" altLang="en-US"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に対して、効果的な対策手法の紹介や、アドバイスを実施</a:t>
              </a:r>
              <a:endParaRPr kumimoji="1" lang="en-US" altLang="ja-JP"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87313" marR="0" lvl="0" indent="-87313" algn="l" defTabSz="914400" rtl="0" eaLnBrk="1" fontAlgn="auto" latinLnBrk="0" hangingPunct="1">
                <a:lnSpc>
                  <a:spcPct val="100000"/>
                </a:lnSpc>
                <a:spcBef>
                  <a:spcPts val="0"/>
                </a:spcBef>
                <a:spcAft>
                  <a:spcPts val="30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・国や市町村の補助金の支援制度を紹介</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66" name="正方形/長方形 65">
            <a:extLst>
              <a:ext uri="{FF2B5EF4-FFF2-40B4-BE49-F238E27FC236}">
                <a16:creationId xmlns:a16="http://schemas.microsoft.com/office/drawing/2014/main" id="{8FAB6626-A7E7-42E9-BFDB-3E1F2B0D844B}"/>
              </a:ext>
            </a:extLst>
          </p:cNvPr>
          <p:cNvSpPr/>
          <p:nvPr/>
        </p:nvSpPr>
        <p:spPr>
          <a:xfrm>
            <a:off x="3455988" y="3271838"/>
            <a:ext cx="3209925" cy="1770062"/>
          </a:xfrm>
          <a:prstGeom prst="rect">
            <a:avLst/>
          </a:prstGeom>
          <a:noFill/>
          <a:ln w="19050" cap="flat" cmpd="sng" algn="ctr">
            <a:noFill/>
            <a:prstDash val="solid"/>
            <a:miter lim="800000"/>
          </a:ln>
          <a:effectLst/>
        </p:spPr>
        <p:txBody>
          <a:bodyPr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sz="1050" b="0" i="0" u="none" strike="noStrike" kern="100" cap="none" spc="0" normalizeH="0" baseline="0" noProof="0">
                <a:ln>
                  <a:noFill/>
                </a:ln>
                <a:solidFill>
                  <a:prstClr val="black"/>
                </a:solidFill>
                <a:effectLst/>
                <a:uLnTx/>
                <a:uFillTx/>
                <a:latin typeface="游明朝" panose="02020400000000000000" pitchFamily="18" charset="-128"/>
                <a:ea typeface="游明朝" panose="02020400000000000000" pitchFamily="18" charset="-128"/>
                <a:cs typeface="Times New Roman" panose="02020603050405020304" pitchFamily="18" charset="0"/>
              </a:rPr>
              <a:t> </a:t>
            </a:r>
            <a:endParaRPr kumimoji="1" lang="ja-JP" altLang="en-US" sz="1050" b="0" i="0" u="none" strike="noStrike" kern="100" cap="none" spc="0" normalizeH="0" baseline="0" noProof="0">
              <a:ln>
                <a:noFill/>
              </a:ln>
              <a:solidFill>
                <a:prstClr val="black"/>
              </a:solidFill>
              <a:effectLst/>
              <a:uLnTx/>
              <a:uFillTx/>
              <a:latin typeface="游明朝" panose="02020400000000000000" pitchFamily="18" charset="-128"/>
              <a:ea typeface="游明朝"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sz="1050" b="0" i="0" u="none" strike="noStrike" kern="100" cap="none" spc="0" normalizeH="0" baseline="0" noProof="0">
                <a:ln>
                  <a:noFill/>
                </a:ln>
                <a:solidFill>
                  <a:prstClr val="black"/>
                </a:solidFill>
                <a:effectLst/>
                <a:uLnTx/>
                <a:uFillTx/>
                <a:latin typeface="游明朝" panose="02020400000000000000" pitchFamily="18" charset="-128"/>
                <a:ea typeface="游明朝" panose="02020400000000000000" pitchFamily="18" charset="-128"/>
                <a:cs typeface="Times New Roman" panose="02020603050405020304" pitchFamily="18" charset="0"/>
              </a:rPr>
              <a:t> </a:t>
            </a:r>
            <a:endParaRPr kumimoji="1" lang="ja-JP" altLang="en-US" sz="1050" b="0" i="0" u="none" strike="noStrike" kern="100" cap="none" spc="0" normalizeH="0" baseline="0" noProof="0">
              <a:ln>
                <a:noFill/>
              </a:ln>
              <a:solidFill>
                <a:prstClr val="black"/>
              </a:solidFill>
              <a:effectLst/>
              <a:uLnTx/>
              <a:uFillTx/>
              <a:latin typeface="游明朝" panose="02020400000000000000" pitchFamily="18" charset="-128"/>
              <a:ea typeface="游明朝"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sz="1050" b="0" i="0" u="none" strike="noStrike" kern="100" cap="none" spc="0" normalizeH="0" baseline="0" noProof="0">
                <a:ln>
                  <a:noFill/>
                </a:ln>
                <a:solidFill>
                  <a:prstClr val="black"/>
                </a:solidFill>
                <a:effectLst/>
                <a:uLnTx/>
                <a:uFillTx/>
                <a:latin typeface="游明朝" panose="02020400000000000000" pitchFamily="18" charset="-128"/>
                <a:ea typeface="游明朝" panose="02020400000000000000" pitchFamily="18" charset="-128"/>
                <a:cs typeface="Times New Roman" panose="02020603050405020304" pitchFamily="18" charset="0"/>
              </a:rPr>
              <a:t> </a:t>
            </a:r>
            <a:endParaRPr kumimoji="1" lang="ja-JP" altLang="en-US" sz="1050" b="0" i="0" u="none" strike="noStrike" kern="100" cap="none" spc="0" normalizeH="0" baseline="0" noProof="0">
              <a:ln>
                <a:noFill/>
              </a:ln>
              <a:solidFill>
                <a:prstClr val="black"/>
              </a:solidFill>
              <a:effectLst/>
              <a:uLnTx/>
              <a:uFillTx/>
              <a:latin typeface="游明朝" panose="02020400000000000000" pitchFamily="18" charset="-128"/>
              <a:ea typeface="游明朝"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sz="1050" b="0" i="0" u="none" strike="noStrike" kern="100" cap="none" spc="0" normalizeH="0" baseline="0" noProof="0">
                <a:ln>
                  <a:noFill/>
                </a:ln>
                <a:solidFill>
                  <a:prstClr val="black"/>
                </a:solidFill>
                <a:effectLst/>
                <a:uLnTx/>
                <a:uFillTx/>
                <a:latin typeface="游明朝" panose="02020400000000000000" pitchFamily="18" charset="-128"/>
                <a:ea typeface="游明朝" panose="02020400000000000000" pitchFamily="18" charset="-128"/>
                <a:cs typeface="Times New Roman" panose="02020603050405020304" pitchFamily="18" charset="0"/>
              </a:rPr>
              <a:t> </a:t>
            </a:r>
            <a:endParaRPr kumimoji="1" lang="ja-JP" altLang="en-US" sz="1050" b="0" i="0" u="none" strike="noStrike" kern="100" cap="none" spc="0" normalizeH="0" baseline="0" noProof="0">
              <a:ln>
                <a:noFill/>
              </a:ln>
              <a:solidFill>
                <a:prstClr val="black"/>
              </a:solidFill>
              <a:effectLst/>
              <a:uLnTx/>
              <a:uFillTx/>
              <a:latin typeface="游明朝" panose="02020400000000000000" pitchFamily="18" charset="-128"/>
              <a:ea typeface="游明朝"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sz="1050" b="0" i="0" u="none" strike="noStrike" kern="100" cap="none" spc="0" normalizeH="0" baseline="0" noProof="0">
                <a:ln>
                  <a:noFill/>
                </a:ln>
                <a:solidFill>
                  <a:prstClr val="black"/>
                </a:solidFill>
                <a:effectLst/>
                <a:uLnTx/>
                <a:uFillTx/>
                <a:latin typeface="游明朝" panose="02020400000000000000" pitchFamily="18" charset="-128"/>
                <a:ea typeface="游明朝" panose="02020400000000000000" pitchFamily="18" charset="-128"/>
                <a:cs typeface="Times New Roman" panose="02020603050405020304" pitchFamily="18" charset="0"/>
              </a:rPr>
              <a:t> </a:t>
            </a:r>
            <a:endParaRPr kumimoji="1" lang="ja-JP" altLang="en-US" sz="1050" b="0" i="0" u="none" strike="noStrike" kern="100" cap="none" spc="0" normalizeH="0" baseline="0" noProof="0">
              <a:ln>
                <a:noFill/>
              </a:ln>
              <a:solidFill>
                <a:prstClr val="black"/>
              </a:solidFill>
              <a:effectLst/>
              <a:uLnTx/>
              <a:uFillTx/>
              <a:latin typeface="游明朝" panose="02020400000000000000" pitchFamily="18" charset="-128"/>
              <a:ea typeface="游明朝"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sz="1050" b="0" i="0" u="none" strike="noStrike" kern="100" cap="none" spc="0" normalizeH="0" baseline="0" noProof="0">
                <a:ln>
                  <a:noFill/>
                </a:ln>
                <a:solidFill>
                  <a:prstClr val="black"/>
                </a:solidFill>
                <a:effectLst/>
                <a:uLnTx/>
                <a:uFillTx/>
                <a:latin typeface="游明朝" panose="02020400000000000000" pitchFamily="18" charset="-128"/>
                <a:ea typeface="游明朝" panose="02020400000000000000" pitchFamily="18" charset="-128"/>
                <a:cs typeface="Times New Roman" panose="02020603050405020304" pitchFamily="18" charset="0"/>
              </a:rPr>
              <a:t> </a:t>
            </a:r>
            <a:endParaRPr kumimoji="1" lang="ja-JP" altLang="en-US" sz="1050" b="0" i="0" u="none" strike="noStrike" kern="100" cap="none" spc="0" normalizeH="0" baseline="0" noProof="0">
              <a:ln>
                <a:noFill/>
              </a:ln>
              <a:solidFill>
                <a:prstClr val="black"/>
              </a:solidFill>
              <a:effectLst/>
              <a:uLnTx/>
              <a:uFillTx/>
              <a:latin typeface="游明朝" panose="02020400000000000000" pitchFamily="18" charset="-128"/>
              <a:ea typeface="游明朝" panose="02020400000000000000" pitchFamily="18" charset="-128"/>
              <a:cs typeface="Times New Roman" panose="02020603050405020304" pitchFamily="18" charset="0"/>
            </a:endParaRPr>
          </a:p>
        </p:txBody>
      </p:sp>
      <p:grpSp>
        <p:nvGrpSpPr>
          <p:cNvPr id="67" name="グループ化 129">
            <a:extLst>
              <a:ext uri="{FF2B5EF4-FFF2-40B4-BE49-F238E27FC236}">
                <a16:creationId xmlns:a16="http://schemas.microsoft.com/office/drawing/2014/main" id="{D855481D-3EF5-4DDF-8B9E-5C48BAF71D6F}"/>
              </a:ext>
            </a:extLst>
          </p:cNvPr>
          <p:cNvGrpSpPr>
            <a:grpSpLocks/>
          </p:cNvGrpSpPr>
          <p:nvPr/>
        </p:nvGrpSpPr>
        <p:grpSpPr bwMode="auto">
          <a:xfrm>
            <a:off x="6629400" y="1541463"/>
            <a:ext cx="3167063" cy="1254125"/>
            <a:chOff x="3852000" y="845406"/>
            <a:chExt cx="3168000" cy="1254616"/>
          </a:xfrm>
        </p:grpSpPr>
        <p:sp>
          <p:nvSpPr>
            <p:cNvPr id="68" name="正方形/長方形 67">
              <a:extLst>
                <a:ext uri="{FF2B5EF4-FFF2-40B4-BE49-F238E27FC236}">
                  <a16:creationId xmlns:a16="http://schemas.microsoft.com/office/drawing/2014/main" id="{405BFE51-1467-4560-80F8-C649F08E3773}"/>
                </a:ext>
              </a:extLst>
            </p:cNvPr>
            <p:cNvSpPr/>
            <p:nvPr/>
          </p:nvSpPr>
          <p:spPr>
            <a:xfrm>
              <a:off x="3888524" y="1164618"/>
              <a:ext cx="2159639" cy="7734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bIns="36000" anchor="ctr">
              <a:spAutoFit/>
            </a:bodyPr>
            <a:lstStyle/>
            <a:p>
              <a:pPr marL="60325" marR="0" lvl="0" indent="-60325" algn="l" defTabSz="914400" rtl="0" eaLnBrk="1" fontAlgn="auto" latinLnBrk="0" hangingPunct="1">
                <a:lnSpc>
                  <a:spcPts val="14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・連携機関の省エネ専門員が事業所に直接訪問して、現地調査を行い、具体的な省エネ対策（運用改善・設備更新）を提案</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69" name="グループ化 131">
              <a:extLst>
                <a:ext uri="{FF2B5EF4-FFF2-40B4-BE49-F238E27FC236}">
                  <a16:creationId xmlns:a16="http://schemas.microsoft.com/office/drawing/2014/main" id="{77D39F10-8CF9-43BD-9361-34E36BF14AF6}"/>
                </a:ext>
              </a:extLst>
            </p:cNvPr>
            <p:cNvGrpSpPr>
              <a:grpSpLocks/>
            </p:cNvGrpSpPr>
            <p:nvPr/>
          </p:nvGrpSpPr>
          <p:grpSpPr bwMode="auto">
            <a:xfrm>
              <a:off x="3852000" y="845406"/>
              <a:ext cx="3168000" cy="1254616"/>
              <a:chOff x="3852000" y="845406"/>
              <a:chExt cx="3168000" cy="1254616"/>
            </a:xfrm>
          </p:grpSpPr>
          <p:grpSp>
            <p:nvGrpSpPr>
              <p:cNvPr id="70" name="グループ化 132">
                <a:extLst>
                  <a:ext uri="{FF2B5EF4-FFF2-40B4-BE49-F238E27FC236}">
                    <a16:creationId xmlns:a16="http://schemas.microsoft.com/office/drawing/2014/main" id="{7C4C9DC9-F69E-4C59-91E1-595575F1C693}"/>
                  </a:ext>
                </a:extLst>
              </p:cNvPr>
              <p:cNvGrpSpPr>
                <a:grpSpLocks/>
              </p:cNvGrpSpPr>
              <p:nvPr/>
            </p:nvGrpSpPr>
            <p:grpSpPr bwMode="auto">
              <a:xfrm>
                <a:off x="3852000" y="845406"/>
                <a:ext cx="3168000" cy="1254616"/>
                <a:chOff x="3852000" y="845406"/>
                <a:chExt cx="3168000" cy="1254616"/>
              </a:xfrm>
            </p:grpSpPr>
            <p:sp>
              <p:nvSpPr>
                <p:cNvPr id="72" name="正方形/長方形 71">
                  <a:extLst>
                    <a:ext uri="{FF2B5EF4-FFF2-40B4-BE49-F238E27FC236}">
                      <a16:creationId xmlns:a16="http://schemas.microsoft.com/office/drawing/2014/main" id="{223A34EB-42EB-4B45-9B2C-E31D3454A4E1}"/>
                    </a:ext>
                  </a:extLst>
                </p:cNvPr>
                <p:cNvSpPr>
                  <a:spLocks/>
                </p:cNvSpPr>
                <p:nvPr/>
              </p:nvSpPr>
              <p:spPr>
                <a:xfrm>
                  <a:off x="3852000" y="845406"/>
                  <a:ext cx="3168000" cy="1254616"/>
                </a:xfrm>
                <a:prstGeom prst="rect">
                  <a:avLst/>
                </a:prstGeom>
                <a:noFill/>
                <a:ln w="38100" cap="rnd" cmpd="thickThin">
                  <a:solidFill>
                    <a:srgbClr val="0000FF"/>
                  </a:solidFill>
                  <a:roun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a:lstStyle/>
                <a:p>
                  <a:pPr marL="0" marR="0" lvl="0" indent="0" algn="l" defTabSz="914400" rtl="0" eaLnBrk="1" fontAlgn="auto" latinLnBrk="0" hangingPunct="1">
                    <a:lnSpc>
                      <a:spcPts val="17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■省エネ診断</a:t>
                  </a:r>
                  <a:endParaRPr kumimoji="1" lang="en-US" altLang="ja-JP" sz="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73" name="Picture 2">
                  <a:extLst>
                    <a:ext uri="{FF2B5EF4-FFF2-40B4-BE49-F238E27FC236}">
                      <a16:creationId xmlns:a16="http://schemas.microsoft.com/office/drawing/2014/main" id="{D47B9562-F93A-4AA3-8186-B021D2174814}"/>
                    </a:ext>
                  </a:extLst>
                </p:cNvPr>
                <p:cNvPicPr>
                  <a:picLocks noChangeAspect="1" noChangeArrowheads="1"/>
                </p:cNvPicPr>
                <p:nvPr/>
              </p:nvPicPr>
              <p:blipFill>
                <a:blip r:embed="rId9"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48039" y="1042262"/>
                  <a:ext cx="871567" cy="819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 name="角丸四角形 81">
                <a:extLst>
                  <a:ext uri="{FF2B5EF4-FFF2-40B4-BE49-F238E27FC236}">
                    <a16:creationId xmlns:a16="http://schemas.microsoft.com/office/drawing/2014/main" id="{7427C54C-EC0F-4E0D-B7F8-635834FF32A2}"/>
                  </a:ext>
                </a:extLst>
              </p:cNvPr>
              <p:cNvSpPr/>
              <p:nvPr/>
            </p:nvSpPr>
            <p:spPr>
              <a:xfrm>
                <a:off x="6318117" y="1879273"/>
                <a:ext cx="647892" cy="179458"/>
              </a:xfrm>
              <a:prstGeom prst="roundRect">
                <a:avLst/>
              </a:prstGeom>
              <a:solidFill>
                <a:srgbClr val="F5FFFF"/>
              </a:solid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事業者向け</a:t>
                </a:r>
              </a:p>
            </p:txBody>
          </p:sp>
        </p:grpSp>
      </p:grpSp>
      <p:sp>
        <p:nvSpPr>
          <p:cNvPr id="74" name="正方形/長方形 73">
            <a:extLst>
              <a:ext uri="{FF2B5EF4-FFF2-40B4-BE49-F238E27FC236}">
                <a16:creationId xmlns:a16="http://schemas.microsoft.com/office/drawing/2014/main" id="{2187581A-7D3E-4E5E-BEC0-44DF3B516DA0}"/>
              </a:ext>
            </a:extLst>
          </p:cNvPr>
          <p:cNvSpPr>
            <a:spLocks/>
          </p:cNvSpPr>
          <p:nvPr/>
        </p:nvSpPr>
        <p:spPr>
          <a:xfrm>
            <a:off x="3367088" y="2911475"/>
            <a:ext cx="3167062" cy="1552636"/>
          </a:xfrm>
          <a:prstGeom prst="rect">
            <a:avLst/>
          </a:prstGeom>
          <a:noFill/>
          <a:ln w="38100" cap="rnd" cmpd="thickThin">
            <a:solidFill>
              <a:srgbClr val="0000FF"/>
            </a:solidFill>
            <a:roun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a:lstStyle/>
          <a:p>
            <a:pPr marL="0" marR="0" lvl="0" indent="0" algn="l" defTabSz="914400" rtl="0" eaLnBrk="1" fontAlgn="auto" latinLnBrk="0" hangingPunct="1">
              <a:lnSpc>
                <a:spcPts val="17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■事業者向け太陽光発電の共同調達</a:t>
            </a:r>
            <a:endParaRPr kumimoji="1" lang="en-US" altLang="ja-JP" sz="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75" name="正方形/長方形 137">
            <a:extLst>
              <a:ext uri="{FF2B5EF4-FFF2-40B4-BE49-F238E27FC236}">
                <a16:creationId xmlns:a16="http://schemas.microsoft.com/office/drawing/2014/main" id="{8F84BD8F-7C34-418B-9CEB-B8FA26E94EEF}"/>
              </a:ext>
            </a:extLst>
          </p:cNvPr>
          <p:cNvSpPr>
            <a:spLocks noChangeArrowheads="1"/>
          </p:cNvSpPr>
          <p:nvPr/>
        </p:nvSpPr>
        <p:spPr bwMode="auto">
          <a:xfrm>
            <a:off x="3359150" y="3194050"/>
            <a:ext cx="316865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36000" rIns="90000" bIns="36000" anchor="ctr">
            <a:spAutoFit/>
          </a:bodyPr>
          <a:lstStyle>
            <a:lvl1pPr marL="68263" indent="-68263">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68263" marR="0" lvl="0" indent="-68263" algn="l" defTabSz="914400" rtl="0" eaLnBrk="1" fontAlgn="base" latinLnBrk="0" hangingPunct="1">
              <a:lnSpc>
                <a:spcPts val="14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・太陽光パネルの導入希望者を募り、スケールメリットを活かして価格低減を図る共調達を実施</a:t>
            </a:r>
            <a:endParaRPr kumimoji="1" lang="ja-JP" altLang="en-US"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p:txBody>
      </p:sp>
      <p:sp>
        <p:nvSpPr>
          <p:cNvPr id="76" name="角丸四角形 77">
            <a:extLst>
              <a:ext uri="{FF2B5EF4-FFF2-40B4-BE49-F238E27FC236}">
                <a16:creationId xmlns:a16="http://schemas.microsoft.com/office/drawing/2014/main" id="{A51C3237-EE11-45EC-9EBC-7C436E860231}"/>
              </a:ext>
            </a:extLst>
          </p:cNvPr>
          <p:cNvSpPr/>
          <p:nvPr/>
        </p:nvSpPr>
        <p:spPr>
          <a:xfrm>
            <a:off x="5829300" y="4184650"/>
            <a:ext cx="647700" cy="180975"/>
          </a:xfrm>
          <a:prstGeom prst="roundRect">
            <a:avLst/>
          </a:prstGeom>
          <a:solidFill>
            <a:srgbClr val="F5FFFF"/>
          </a:solid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事業者向け</a:t>
            </a:r>
          </a:p>
        </p:txBody>
      </p:sp>
      <p:pic>
        <p:nvPicPr>
          <p:cNvPr id="77" name="図 139">
            <a:extLst>
              <a:ext uri="{FF2B5EF4-FFF2-40B4-BE49-F238E27FC236}">
                <a16:creationId xmlns:a16="http://schemas.microsoft.com/office/drawing/2014/main" id="{1CE1B1E1-C517-47EC-9BAC-88DDA1F3AC9A}"/>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78213" y="3602038"/>
            <a:ext cx="2274887"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 name="角丸四角形 24">
            <a:extLst>
              <a:ext uri="{FF2B5EF4-FFF2-40B4-BE49-F238E27FC236}">
                <a16:creationId xmlns:a16="http://schemas.microsoft.com/office/drawing/2014/main" id="{9E444B48-83F2-4394-8234-B43475967B01}"/>
              </a:ext>
            </a:extLst>
          </p:cNvPr>
          <p:cNvSpPr/>
          <p:nvPr/>
        </p:nvSpPr>
        <p:spPr>
          <a:xfrm>
            <a:off x="2589213" y="2149475"/>
            <a:ext cx="647700" cy="180975"/>
          </a:xfrm>
          <a:prstGeom prst="roundRect">
            <a:avLst/>
          </a:prstGeom>
          <a:solidFill>
            <a:srgbClr val="F5FFFF"/>
          </a:solid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事業者向け</a:t>
            </a:r>
          </a:p>
        </p:txBody>
      </p:sp>
      <p:sp>
        <p:nvSpPr>
          <p:cNvPr id="79" name="角丸四角形 25">
            <a:extLst>
              <a:ext uri="{FF2B5EF4-FFF2-40B4-BE49-F238E27FC236}">
                <a16:creationId xmlns:a16="http://schemas.microsoft.com/office/drawing/2014/main" id="{C0482910-62DE-4373-A9A5-C586F5BFF006}"/>
              </a:ext>
            </a:extLst>
          </p:cNvPr>
          <p:cNvSpPr/>
          <p:nvPr/>
        </p:nvSpPr>
        <p:spPr>
          <a:xfrm>
            <a:off x="2697163" y="1933575"/>
            <a:ext cx="539750" cy="180975"/>
          </a:xfrm>
          <a:prstGeom prst="roundRect">
            <a:avLst/>
          </a:prstGeom>
          <a:solidFill>
            <a:srgbClr val="FFFFCC"/>
          </a:solidFill>
          <a:ln w="127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府民向け</a:t>
            </a:r>
          </a:p>
        </p:txBody>
      </p:sp>
      <p:sp>
        <p:nvSpPr>
          <p:cNvPr id="80" name="テキスト ボックス 79">
            <a:extLst>
              <a:ext uri="{FF2B5EF4-FFF2-40B4-BE49-F238E27FC236}">
                <a16:creationId xmlns:a16="http://schemas.microsoft.com/office/drawing/2014/main" id="{86616141-C7AB-467F-BAF5-51C92C6BD3A7}"/>
              </a:ext>
            </a:extLst>
          </p:cNvPr>
          <p:cNvSpPr txBox="1"/>
          <p:nvPr/>
        </p:nvSpPr>
        <p:spPr>
          <a:xfrm>
            <a:off x="3430588" y="5500688"/>
            <a:ext cx="3016250" cy="369332"/>
          </a:xfrm>
          <a:prstGeom prst="rect">
            <a:avLst/>
          </a:prstGeom>
          <a:noFill/>
        </p:spPr>
        <p:txBody>
          <a:bodyPr>
            <a:spAutoFit/>
          </a:bodyPr>
          <a:lstStyle/>
          <a:p>
            <a:pPr marL="357188" marR="0" lvl="0" indent="-357188" algn="l" defTabSz="914400" rtl="0" eaLnBrk="0" fontAlgn="base" latinLnBrk="0" hangingPunct="0">
              <a:lnSpc>
                <a:spcPct val="100000"/>
              </a:lnSpc>
              <a:spcBef>
                <a:spcPct val="0"/>
              </a:spcBef>
              <a:spcAft>
                <a:spcPct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itchFamily="50" charset="-128"/>
                <a:ea typeface="Meiryo UI" pitchFamily="50" charset="-128"/>
                <a:cs typeface="Meiryo UI" pitchFamily="50" charset="-128"/>
              </a:rPr>
              <a:t>※ZEH</a:t>
            </a:r>
            <a:r>
              <a:rPr kumimoji="1" lang="ja-JP" altLang="en-US" sz="900" b="0" i="0" u="none" strike="noStrike" kern="1200" cap="none" spc="0" normalizeH="0" baseline="0" noProof="0" dirty="0">
                <a:ln>
                  <a:noFill/>
                </a:ln>
                <a:solidFill>
                  <a:srgbClr val="000000"/>
                </a:solidFill>
                <a:effectLst/>
                <a:uLnTx/>
                <a:uFillTx/>
                <a:latin typeface="Meiryo UI" pitchFamily="50" charset="-128"/>
                <a:ea typeface="Meiryo UI" pitchFamily="50" charset="-128"/>
                <a:cs typeface="Meiryo UI" pitchFamily="50" charset="-128"/>
              </a:rPr>
              <a:t>・・・家庭で消費する年間エネルギーを太陽光発電等の創エネルギーで相殺し、概ね「</a:t>
            </a:r>
            <a:r>
              <a:rPr kumimoji="1" lang="en-US" altLang="ja-JP" sz="900" b="0" i="0" u="none" strike="noStrike" kern="1200" cap="none" spc="0" normalizeH="0" baseline="0" noProof="0" dirty="0">
                <a:ln>
                  <a:noFill/>
                </a:ln>
                <a:solidFill>
                  <a:srgbClr val="000000"/>
                </a:solidFill>
                <a:effectLst/>
                <a:uLnTx/>
                <a:uFillTx/>
                <a:latin typeface="Meiryo UI" pitchFamily="50" charset="-128"/>
                <a:ea typeface="Meiryo UI" pitchFamily="50" charset="-128"/>
                <a:cs typeface="Meiryo UI" pitchFamily="50" charset="-128"/>
              </a:rPr>
              <a:t>0(</a:t>
            </a:r>
            <a:r>
              <a:rPr kumimoji="1" lang="ja-JP" altLang="en-US" sz="900" b="0" i="0" u="none" strike="noStrike" kern="1200" cap="none" spc="0" normalizeH="0" baseline="0" noProof="0" dirty="0">
                <a:ln>
                  <a:noFill/>
                </a:ln>
                <a:solidFill>
                  <a:srgbClr val="000000"/>
                </a:solidFill>
                <a:effectLst/>
                <a:uLnTx/>
                <a:uFillTx/>
                <a:latin typeface="Meiryo UI" pitchFamily="50" charset="-128"/>
                <a:ea typeface="Meiryo UI" pitchFamily="50" charset="-128"/>
                <a:cs typeface="Meiryo UI" pitchFamily="50" charset="-128"/>
              </a:rPr>
              <a:t>ゼロ</a:t>
            </a:r>
            <a:r>
              <a:rPr kumimoji="1" lang="en-US" altLang="ja-JP" sz="900" b="0" i="0" u="none" strike="noStrike" kern="1200" cap="none" spc="0" normalizeH="0" baseline="0" noProof="0" dirty="0">
                <a:ln>
                  <a:noFill/>
                </a:ln>
                <a:solidFill>
                  <a:srgbClr val="000000"/>
                </a:solidFill>
                <a:effectLst/>
                <a:uLnTx/>
                <a:uFillTx/>
                <a:latin typeface="Meiryo UI" pitchFamily="50" charset="-128"/>
                <a:ea typeface="Meiryo UI" pitchFamily="50" charset="-128"/>
                <a:cs typeface="Meiryo UI" pitchFamily="50" charset="-128"/>
              </a:rPr>
              <a:t>)</a:t>
            </a:r>
            <a:r>
              <a:rPr kumimoji="1" lang="ja-JP" altLang="en-US" sz="900" b="0" i="0" u="none" strike="noStrike" kern="1200" cap="none" spc="0" normalizeH="0" baseline="0" noProof="0" dirty="0">
                <a:ln>
                  <a:noFill/>
                </a:ln>
                <a:solidFill>
                  <a:srgbClr val="000000"/>
                </a:solidFill>
                <a:effectLst/>
                <a:uLnTx/>
                <a:uFillTx/>
                <a:latin typeface="Meiryo UI" pitchFamily="50" charset="-128"/>
                <a:ea typeface="Meiryo UI" pitchFamily="50" charset="-128"/>
                <a:cs typeface="Meiryo UI" pitchFamily="50" charset="-128"/>
              </a:rPr>
              <a:t>」にする住宅</a:t>
            </a:r>
            <a:endPar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23" name="円/楕円 30">
            <a:extLst>
              <a:ext uri="{FF2B5EF4-FFF2-40B4-BE49-F238E27FC236}">
                <a16:creationId xmlns:a16="http://schemas.microsoft.com/office/drawing/2014/main" id="{4D9F523F-D7A8-442A-AD28-84CC53777FBC}"/>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13</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85" name="テキスト ボックス 84">
            <a:extLst>
              <a:ext uri="{FF2B5EF4-FFF2-40B4-BE49-F238E27FC236}">
                <a16:creationId xmlns:a16="http://schemas.microsoft.com/office/drawing/2014/main" id="{F70BB642-62FA-4642-8D7A-A5995CBA1E6B}"/>
              </a:ext>
            </a:extLst>
          </p:cNvPr>
          <p:cNvSpPr txBox="1"/>
          <p:nvPr/>
        </p:nvSpPr>
        <p:spPr>
          <a:xfrm>
            <a:off x="2684308" y="1536057"/>
            <a:ext cx="508791" cy="213264"/>
          </a:xfrm>
          <a:prstGeom prst="rect">
            <a:avLst/>
          </a:prstGeom>
          <a:noFill/>
        </p:spPr>
        <p:txBody>
          <a:bodyPr wrap="square" lIns="0" tIns="0" rIns="0" bIns="0" rtlCol="0" anchor="ctr" anchorCtr="0">
            <a:spAutoFit/>
          </a:bodyPr>
          <a:lstStyle/>
          <a:p>
            <a:pPr marL="87313" indent="-87313" algn="r">
              <a:lnSpc>
                <a:spcPts val="1900"/>
              </a:lnSpc>
            </a:pPr>
            <a:r>
              <a:rPr lang="en-US" altLang="ja-JP" sz="1100" dirty="0">
                <a:latin typeface="Meiryo UI" pitchFamily="50" charset="-128"/>
                <a:ea typeface="Meiryo UI" pitchFamily="50" charset="-128"/>
                <a:cs typeface="Meiryo UI" pitchFamily="50" charset="-128"/>
              </a:rPr>
              <a:t>p.14</a:t>
            </a:r>
          </a:p>
        </p:txBody>
      </p:sp>
      <p:sp>
        <p:nvSpPr>
          <p:cNvPr id="87" name="テキスト ボックス 86">
            <a:extLst>
              <a:ext uri="{FF2B5EF4-FFF2-40B4-BE49-F238E27FC236}">
                <a16:creationId xmlns:a16="http://schemas.microsoft.com/office/drawing/2014/main" id="{23859D2E-F259-4B6B-ADB0-35681359CDAB}"/>
              </a:ext>
            </a:extLst>
          </p:cNvPr>
          <p:cNvSpPr txBox="1"/>
          <p:nvPr/>
        </p:nvSpPr>
        <p:spPr>
          <a:xfrm>
            <a:off x="2684308" y="3580829"/>
            <a:ext cx="508791" cy="213264"/>
          </a:xfrm>
          <a:prstGeom prst="rect">
            <a:avLst/>
          </a:prstGeom>
          <a:noFill/>
        </p:spPr>
        <p:txBody>
          <a:bodyPr wrap="square" lIns="0" tIns="0" rIns="0" bIns="0" rtlCol="0" anchor="ctr" anchorCtr="0">
            <a:spAutoFit/>
          </a:bodyPr>
          <a:lstStyle/>
          <a:p>
            <a:pPr marL="87313" indent="-87313" algn="r">
              <a:lnSpc>
                <a:spcPts val="1900"/>
              </a:lnSpc>
            </a:pPr>
            <a:r>
              <a:rPr lang="en-US" altLang="ja-JP" sz="1100" dirty="0">
                <a:latin typeface="Meiryo UI" pitchFamily="50" charset="-128"/>
                <a:ea typeface="Meiryo UI" pitchFamily="50" charset="-128"/>
                <a:cs typeface="Meiryo UI" pitchFamily="50" charset="-128"/>
              </a:rPr>
              <a:t>p.15</a:t>
            </a:r>
          </a:p>
        </p:txBody>
      </p:sp>
      <p:sp>
        <p:nvSpPr>
          <p:cNvPr id="88" name="テキスト ボックス 87">
            <a:extLst>
              <a:ext uri="{FF2B5EF4-FFF2-40B4-BE49-F238E27FC236}">
                <a16:creationId xmlns:a16="http://schemas.microsoft.com/office/drawing/2014/main" id="{0277E6FF-C416-4598-B6E7-DA48A90F97AE}"/>
              </a:ext>
            </a:extLst>
          </p:cNvPr>
          <p:cNvSpPr txBox="1"/>
          <p:nvPr/>
        </p:nvSpPr>
        <p:spPr>
          <a:xfrm>
            <a:off x="5961551" y="1536057"/>
            <a:ext cx="508791" cy="213264"/>
          </a:xfrm>
          <a:prstGeom prst="rect">
            <a:avLst/>
          </a:prstGeom>
          <a:noFill/>
        </p:spPr>
        <p:txBody>
          <a:bodyPr wrap="square" lIns="0" tIns="0" rIns="0" bIns="0" rtlCol="0" anchor="ctr" anchorCtr="0">
            <a:spAutoFit/>
          </a:bodyPr>
          <a:lstStyle/>
          <a:p>
            <a:pPr marL="87313" indent="-87313" algn="r">
              <a:lnSpc>
                <a:spcPts val="1900"/>
              </a:lnSpc>
            </a:pPr>
            <a:r>
              <a:rPr lang="en-US" altLang="ja-JP" sz="1100" dirty="0">
                <a:latin typeface="Meiryo UI" pitchFamily="50" charset="-128"/>
                <a:ea typeface="Meiryo UI" pitchFamily="50" charset="-128"/>
                <a:cs typeface="Meiryo UI" pitchFamily="50" charset="-128"/>
              </a:rPr>
              <a:t>p.16</a:t>
            </a:r>
          </a:p>
        </p:txBody>
      </p:sp>
      <p:sp>
        <p:nvSpPr>
          <p:cNvPr id="89" name="テキスト ボックス 88">
            <a:extLst>
              <a:ext uri="{FF2B5EF4-FFF2-40B4-BE49-F238E27FC236}">
                <a16:creationId xmlns:a16="http://schemas.microsoft.com/office/drawing/2014/main" id="{CE58DE79-17B8-4369-92EA-03CB625884EC}"/>
              </a:ext>
            </a:extLst>
          </p:cNvPr>
          <p:cNvSpPr txBox="1"/>
          <p:nvPr/>
        </p:nvSpPr>
        <p:spPr>
          <a:xfrm>
            <a:off x="5961551" y="4555586"/>
            <a:ext cx="508791" cy="213264"/>
          </a:xfrm>
          <a:prstGeom prst="rect">
            <a:avLst/>
          </a:prstGeom>
          <a:noFill/>
        </p:spPr>
        <p:txBody>
          <a:bodyPr wrap="square" lIns="0" tIns="0" rIns="0" bIns="0" rtlCol="0" anchor="ctr" anchorCtr="0">
            <a:spAutoFit/>
          </a:bodyPr>
          <a:lstStyle/>
          <a:p>
            <a:pPr marL="87313" indent="-87313" algn="r">
              <a:lnSpc>
                <a:spcPts val="1900"/>
              </a:lnSpc>
            </a:pPr>
            <a:r>
              <a:rPr lang="en-US" altLang="ja-JP" sz="1100" dirty="0">
                <a:latin typeface="Meiryo UI" pitchFamily="50" charset="-128"/>
                <a:ea typeface="Meiryo UI" pitchFamily="50" charset="-128"/>
                <a:cs typeface="Meiryo UI" pitchFamily="50" charset="-128"/>
              </a:rPr>
              <a:t>p.37</a:t>
            </a:r>
          </a:p>
        </p:txBody>
      </p:sp>
      <p:sp>
        <p:nvSpPr>
          <p:cNvPr id="90" name="テキスト ボックス 89">
            <a:extLst>
              <a:ext uri="{FF2B5EF4-FFF2-40B4-BE49-F238E27FC236}">
                <a16:creationId xmlns:a16="http://schemas.microsoft.com/office/drawing/2014/main" id="{6A17E7D7-12B3-401F-ACC1-3FE98C2A12D8}"/>
              </a:ext>
            </a:extLst>
          </p:cNvPr>
          <p:cNvSpPr txBox="1"/>
          <p:nvPr/>
        </p:nvSpPr>
        <p:spPr>
          <a:xfrm>
            <a:off x="5961551" y="2918681"/>
            <a:ext cx="508791" cy="213264"/>
          </a:xfrm>
          <a:prstGeom prst="rect">
            <a:avLst/>
          </a:prstGeom>
          <a:noFill/>
        </p:spPr>
        <p:txBody>
          <a:bodyPr wrap="square" lIns="0" tIns="0" rIns="0" bIns="0" rtlCol="0" anchor="ctr" anchorCtr="0">
            <a:spAutoFit/>
          </a:bodyPr>
          <a:lstStyle/>
          <a:p>
            <a:pPr marL="87313" indent="-87313" algn="r">
              <a:lnSpc>
                <a:spcPts val="1900"/>
              </a:lnSpc>
            </a:pPr>
            <a:r>
              <a:rPr lang="en-US" altLang="ja-JP" sz="1100" dirty="0">
                <a:latin typeface="Meiryo UI" pitchFamily="50" charset="-128"/>
                <a:ea typeface="Meiryo UI" pitchFamily="50" charset="-128"/>
                <a:cs typeface="Meiryo UI" pitchFamily="50" charset="-128"/>
              </a:rPr>
              <a:t>p.18</a:t>
            </a:r>
          </a:p>
        </p:txBody>
      </p:sp>
      <p:sp>
        <p:nvSpPr>
          <p:cNvPr id="91" name="テキスト ボックス 90">
            <a:extLst>
              <a:ext uri="{FF2B5EF4-FFF2-40B4-BE49-F238E27FC236}">
                <a16:creationId xmlns:a16="http://schemas.microsoft.com/office/drawing/2014/main" id="{89EE175A-82EA-4F71-9E0B-6B544C8125AD}"/>
              </a:ext>
            </a:extLst>
          </p:cNvPr>
          <p:cNvSpPr txBox="1"/>
          <p:nvPr/>
        </p:nvSpPr>
        <p:spPr>
          <a:xfrm>
            <a:off x="9225857" y="1526532"/>
            <a:ext cx="508791" cy="213264"/>
          </a:xfrm>
          <a:prstGeom prst="rect">
            <a:avLst/>
          </a:prstGeom>
          <a:noFill/>
        </p:spPr>
        <p:txBody>
          <a:bodyPr wrap="square" lIns="0" tIns="0" rIns="0" bIns="0" rtlCol="0" anchor="ctr" anchorCtr="0">
            <a:spAutoFit/>
          </a:bodyPr>
          <a:lstStyle/>
          <a:p>
            <a:pPr marL="87313" indent="-87313" algn="r">
              <a:lnSpc>
                <a:spcPts val="1900"/>
              </a:lnSpc>
            </a:pPr>
            <a:r>
              <a:rPr lang="en-US" altLang="ja-JP" sz="1100" dirty="0">
                <a:latin typeface="Meiryo UI" pitchFamily="50" charset="-128"/>
                <a:ea typeface="Meiryo UI" pitchFamily="50" charset="-128"/>
                <a:cs typeface="Meiryo UI" pitchFamily="50" charset="-128"/>
              </a:rPr>
              <a:t>p.27</a:t>
            </a:r>
          </a:p>
        </p:txBody>
      </p:sp>
      <p:sp>
        <p:nvSpPr>
          <p:cNvPr id="92" name="テキスト ボックス 91">
            <a:extLst>
              <a:ext uri="{FF2B5EF4-FFF2-40B4-BE49-F238E27FC236}">
                <a16:creationId xmlns:a16="http://schemas.microsoft.com/office/drawing/2014/main" id="{EC73F622-F0DA-4DC8-9AC0-5CAAA6D6BBBF}"/>
              </a:ext>
            </a:extLst>
          </p:cNvPr>
          <p:cNvSpPr txBox="1"/>
          <p:nvPr/>
        </p:nvSpPr>
        <p:spPr>
          <a:xfrm>
            <a:off x="9218952" y="3065712"/>
            <a:ext cx="508791" cy="213264"/>
          </a:xfrm>
          <a:prstGeom prst="rect">
            <a:avLst/>
          </a:prstGeom>
          <a:noFill/>
        </p:spPr>
        <p:txBody>
          <a:bodyPr wrap="square" lIns="0" tIns="0" rIns="0" bIns="0" rtlCol="0" anchor="ctr" anchorCtr="0">
            <a:spAutoFit/>
          </a:bodyPr>
          <a:lstStyle/>
          <a:p>
            <a:pPr marL="87313" indent="-87313" algn="r">
              <a:lnSpc>
                <a:spcPts val="1900"/>
              </a:lnSpc>
            </a:pPr>
            <a:r>
              <a:rPr lang="en-US" altLang="ja-JP" sz="1100" dirty="0">
                <a:latin typeface="Meiryo UI" pitchFamily="50" charset="-128"/>
                <a:ea typeface="Meiryo UI" pitchFamily="50" charset="-128"/>
                <a:cs typeface="Meiryo UI" pitchFamily="50" charset="-128"/>
              </a:rPr>
              <a:t>p.28</a:t>
            </a:r>
          </a:p>
        </p:txBody>
      </p:sp>
      <p:sp>
        <p:nvSpPr>
          <p:cNvPr id="93" name="テキスト ボックス 92">
            <a:extLst>
              <a:ext uri="{FF2B5EF4-FFF2-40B4-BE49-F238E27FC236}">
                <a16:creationId xmlns:a16="http://schemas.microsoft.com/office/drawing/2014/main" id="{A240240A-AD01-4A11-9245-6E277E9C118F}"/>
              </a:ext>
            </a:extLst>
          </p:cNvPr>
          <p:cNvSpPr txBox="1"/>
          <p:nvPr/>
        </p:nvSpPr>
        <p:spPr>
          <a:xfrm>
            <a:off x="9218952" y="5048543"/>
            <a:ext cx="508791" cy="213264"/>
          </a:xfrm>
          <a:prstGeom prst="rect">
            <a:avLst/>
          </a:prstGeom>
          <a:noFill/>
        </p:spPr>
        <p:txBody>
          <a:bodyPr wrap="square" lIns="0" tIns="0" rIns="0" bIns="0" rtlCol="0" anchor="ctr" anchorCtr="0">
            <a:spAutoFit/>
          </a:bodyPr>
          <a:lstStyle/>
          <a:p>
            <a:pPr marL="87313" indent="-87313" algn="r">
              <a:lnSpc>
                <a:spcPts val="1900"/>
              </a:lnSpc>
            </a:pPr>
            <a:r>
              <a:rPr lang="en-US" altLang="ja-JP" sz="1100" dirty="0">
                <a:latin typeface="Meiryo UI" pitchFamily="50" charset="-128"/>
                <a:ea typeface="Meiryo UI" pitchFamily="50" charset="-128"/>
                <a:cs typeface="Meiryo UI" pitchFamily="50" charset="-128"/>
              </a:rPr>
              <a:t>p.29</a:t>
            </a:r>
          </a:p>
        </p:txBody>
      </p:sp>
      <p:sp>
        <p:nvSpPr>
          <p:cNvPr id="94" name="テキスト ボックス 93">
            <a:extLst>
              <a:ext uri="{FF2B5EF4-FFF2-40B4-BE49-F238E27FC236}">
                <a16:creationId xmlns:a16="http://schemas.microsoft.com/office/drawing/2014/main" id="{B1894530-9E8E-4732-AACE-3E7CEBEBB5AD}"/>
              </a:ext>
            </a:extLst>
          </p:cNvPr>
          <p:cNvSpPr txBox="1"/>
          <p:nvPr/>
        </p:nvSpPr>
        <p:spPr>
          <a:xfrm>
            <a:off x="2028223" y="5172083"/>
            <a:ext cx="508791" cy="213264"/>
          </a:xfrm>
          <a:prstGeom prst="rect">
            <a:avLst/>
          </a:prstGeom>
          <a:noFill/>
        </p:spPr>
        <p:txBody>
          <a:bodyPr wrap="square" lIns="0" tIns="0" rIns="0" bIns="0" rtlCol="0" anchor="ctr" anchorCtr="0">
            <a:spAutoFit/>
          </a:bodyPr>
          <a:lstStyle/>
          <a:p>
            <a:pPr marL="87313" indent="-87313" algn="r">
              <a:lnSpc>
                <a:spcPts val="1900"/>
              </a:lnSpc>
            </a:pPr>
            <a:r>
              <a:rPr lang="en-US" altLang="ja-JP" sz="1100" dirty="0">
                <a:latin typeface="Meiryo UI" pitchFamily="50" charset="-128"/>
                <a:ea typeface="Meiryo UI" pitchFamily="50" charset="-128"/>
                <a:cs typeface="Meiryo UI" pitchFamily="50" charset="-128"/>
              </a:rPr>
              <a:t>p.17</a:t>
            </a:r>
          </a:p>
        </p:txBody>
      </p:sp>
      <p:sp>
        <p:nvSpPr>
          <p:cNvPr id="95" name="テキスト ボックス 94">
            <a:extLst>
              <a:ext uri="{FF2B5EF4-FFF2-40B4-BE49-F238E27FC236}">
                <a16:creationId xmlns:a16="http://schemas.microsoft.com/office/drawing/2014/main" id="{1AB2CF78-959D-4974-85F6-7B1D0269C67F}"/>
              </a:ext>
            </a:extLst>
          </p:cNvPr>
          <p:cNvSpPr txBox="1"/>
          <p:nvPr/>
        </p:nvSpPr>
        <p:spPr>
          <a:xfrm>
            <a:off x="5056094" y="631967"/>
            <a:ext cx="4776831" cy="369332"/>
          </a:xfrm>
          <a:prstGeom prst="rect">
            <a:avLst/>
          </a:prstGeom>
          <a:noFill/>
        </p:spPr>
        <p:txBody>
          <a:bodyPr wrap="square" lIns="0" tIns="0" rIns="0" bIns="0" rtlCol="0" anchor="ctr" anchorCtr="1">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おおさかスマートエネルギーセンター事業（大阪府・大阪市共同事業）</a:t>
            </a:r>
            <a:r>
              <a:rPr lang="en-US" altLang="ja-JP" sz="1200" dirty="0">
                <a:latin typeface="Meiryo UI" pitchFamily="50" charset="-128"/>
                <a:ea typeface="Meiryo UI" pitchFamily="50" charset="-128"/>
                <a:cs typeface="Meiryo UI" pitchFamily="50" charset="-128"/>
              </a:rPr>
              <a:t>】</a:t>
            </a:r>
          </a:p>
          <a:p>
            <a:pPr marL="87313" indent="-87313"/>
            <a:r>
              <a:rPr lang="ja-JP" altLang="en-US" sz="1200" dirty="0">
                <a:latin typeface="Meiryo UI" pitchFamily="50" charset="-128"/>
                <a:ea typeface="Meiryo UI" pitchFamily="50" charset="-128"/>
                <a:cs typeface="Meiryo UI" pitchFamily="50" charset="-128"/>
              </a:rPr>
              <a:t>（予算</a:t>
            </a:r>
            <a:r>
              <a:rPr lang="en-US" altLang="zh-TW" sz="1200" dirty="0">
                <a:latin typeface="Meiryo UI" pitchFamily="50" charset="-128"/>
                <a:ea typeface="Meiryo UI" pitchFamily="50" charset="-128"/>
                <a:cs typeface="Meiryo UI" pitchFamily="50" charset="-128"/>
              </a:rPr>
              <a:t>5,008</a:t>
            </a:r>
            <a:r>
              <a:rPr lang="ja-JP" altLang="en-US" sz="1200" dirty="0">
                <a:latin typeface="Meiryo UI" pitchFamily="50" charset="-128"/>
                <a:ea typeface="Meiryo UI" pitchFamily="50" charset="-128"/>
                <a:cs typeface="Meiryo UI" pitchFamily="50" charset="-128"/>
              </a:rPr>
              <a:t>千円）</a:t>
            </a:r>
            <a:endParaRPr lang="en-US" altLang="zh-TW" sz="1200" dirty="0">
              <a:latin typeface="Meiryo UI" pitchFamily="50" charset="-128"/>
              <a:ea typeface="Meiryo UI" pitchFamily="50" charset="-128"/>
              <a:cs typeface="Meiryo UI" pitchFamily="50" charset="-128"/>
            </a:endParaRPr>
          </a:p>
        </p:txBody>
      </p:sp>
      <p:sp>
        <p:nvSpPr>
          <p:cNvPr id="96" name="テキスト ボックス 95">
            <a:extLst>
              <a:ext uri="{FF2B5EF4-FFF2-40B4-BE49-F238E27FC236}">
                <a16:creationId xmlns:a16="http://schemas.microsoft.com/office/drawing/2014/main" id="{B4C10B3D-391D-4554-BBA2-839157076A88}"/>
              </a:ext>
            </a:extLst>
          </p:cNvPr>
          <p:cNvSpPr txBox="1"/>
          <p:nvPr/>
        </p:nvSpPr>
        <p:spPr>
          <a:xfrm>
            <a:off x="2017713" y="2488847"/>
            <a:ext cx="508791" cy="213264"/>
          </a:xfrm>
          <a:prstGeom prst="rect">
            <a:avLst/>
          </a:prstGeom>
          <a:noFill/>
        </p:spPr>
        <p:txBody>
          <a:bodyPr wrap="square" lIns="0" tIns="0" rIns="0" bIns="0" rtlCol="0" anchor="ctr" anchorCtr="0">
            <a:spAutoFit/>
          </a:bodyPr>
          <a:lstStyle/>
          <a:p>
            <a:pPr marL="87313" indent="-87313" algn="r">
              <a:lnSpc>
                <a:spcPts val="1900"/>
              </a:lnSpc>
            </a:pPr>
            <a:r>
              <a:rPr lang="en-US" altLang="ja-JP" sz="1100" dirty="0">
                <a:latin typeface="Meiryo UI" pitchFamily="50" charset="-128"/>
                <a:ea typeface="Meiryo UI" pitchFamily="50" charset="-128"/>
                <a:cs typeface="Meiryo UI" pitchFamily="50" charset="-128"/>
              </a:rPr>
              <a:t>p.14</a:t>
            </a:r>
          </a:p>
        </p:txBody>
      </p:sp>
      <p:pic>
        <p:nvPicPr>
          <p:cNvPr id="81" name="Picture 8">
            <a:extLst>
              <a:ext uri="{FF2B5EF4-FFF2-40B4-BE49-F238E27FC236}">
                <a16:creationId xmlns:a16="http://schemas.microsoft.com/office/drawing/2014/main" id="{55977F0C-7E3C-400F-83E0-24252A6BC512}"/>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599282" y="4358064"/>
            <a:ext cx="612000" cy="601291"/>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2">
            <a:extLst>
              <a:ext uri="{FF2B5EF4-FFF2-40B4-BE49-F238E27FC236}">
                <a16:creationId xmlns:a16="http://schemas.microsoft.com/office/drawing/2014/main" id="{71C6A819-7E58-4828-8CD3-9F7836DA2020}"/>
              </a:ext>
            </a:extLst>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604747" y="4181656"/>
            <a:ext cx="936000" cy="802014"/>
          </a:xfrm>
          <a:prstGeom prst="rect">
            <a:avLst/>
          </a:prstGeom>
          <a:noFill/>
          <a:extLst>
            <a:ext uri="{909E8E84-426E-40DD-AFC4-6F175D3DCCD1}">
              <a14:hiddenFill xmlns:a14="http://schemas.microsoft.com/office/drawing/2010/main">
                <a:solidFill>
                  <a:srgbClr val="FFFFFF"/>
                </a:solidFill>
              </a14:hiddenFill>
            </a:ext>
          </a:extLst>
        </p:spPr>
      </p:pic>
      <p:sp>
        <p:nvSpPr>
          <p:cNvPr id="100" name="正方形/長方形 99">
            <a:extLst>
              <a:ext uri="{FF2B5EF4-FFF2-40B4-BE49-F238E27FC236}">
                <a16:creationId xmlns:a16="http://schemas.microsoft.com/office/drawing/2014/main" id="{535CDAEE-690D-416E-8ED1-0EF54A5C5A7C}"/>
              </a:ext>
            </a:extLst>
          </p:cNvPr>
          <p:cNvSpPr>
            <a:spLocks/>
          </p:cNvSpPr>
          <p:nvPr/>
        </p:nvSpPr>
        <p:spPr bwMode="auto">
          <a:xfrm>
            <a:off x="104156" y="2457263"/>
            <a:ext cx="3167063" cy="1018492"/>
          </a:xfrm>
          <a:prstGeom prst="rect">
            <a:avLst/>
          </a:prstGeom>
          <a:noFill/>
          <a:ln w="38100" cap="rnd" cmpd="thickThin">
            <a:solidFill>
              <a:srgbClr val="0000FF"/>
            </a:solidFill>
            <a:roun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a:lstStyle/>
          <a:p>
            <a:pPr marL="0" marR="0" lvl="0" indent="0" algn="l" defTabSz="914400" rtl="0" eaLnBrk="1" fontAlgn="auto" latinLnBrk="0" hangingPunct="1">
              <a:lnSpc>
                <a:spcPts val="17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■セミナー開催・講師派遣</a:t>
            </a:r>
            <a:endParaRPr kumimoji="1" lang="en-US" altLang="ja-JP" sz="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106DDDB7-C7CE-49C2-80E7-8D83AEE6FA89}"/>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6690639" y="3803032"/>
            <a:ext cx="3151905" cy="993734"/>
          </a:xfrm>
          <a:prstGeom prst="rect">
            <a:avLst/>
          </a:prstGeom>
        </p:spPr>
      </p:pic>
      <p:sp>
        <p:nvSpPr>
          <p:cNvPr id="84" name="正方形/長方形 83">
            <a:extLst>
              <a:ext uri="{FF2B5EF4-FFF2-40B4-BE49-F238E27FC236}">
                <a16:creationId xmlns:a16="http://schemas.microsoft.com/office/drawing/2014/main" id="{AF078692-6441-45D0-A19B-39106CBE1DBC}"/>
              </a:ext>
            </a:extLst>
          </p:cNvPr>
          <p:cNvSpPr/>
          <p:nvPr/>
        </p:nvSpPr>
        <p:spPr bwMode="auto">
          <a:xfrm>
            <a:off x="6637338" y="2893798"/>
            <a:ext cx="3168647" cy="2020882"/>
          </a:xfrm>
          <a:prstGeom prst="rect">
            <a:avLst/>
          </a:prstGeom>
          <a:noFill/>
          <a:ln w="38100" cap="rnd" cmpd="thickThin">
            <a:solidFill>
              <a:srgbClr val="0000FF"/>
            </a:solidFill>
            <a:round/>
          </a:ln>
        </p:spPr>
        <p:style>
          <a:lnRef idx="2">
            <a:schemeClr val="accent1">
              <a:shade val="50000"/>
            </a:schemeClr>
          </a:lnRef>
          <a:fillRef idx="1">
            <a:schemeClr val="accent1"/>
          </a:fillRef>
          <a:effectRef idx="0">
            <a:schemeClr val="accent1"/>
          </a:effectRef>
          <a:fontRef idx="minor">
            <a:schemeClr val="lt1"/>
          </a:fontRef>
        </p:style>
        <p:txBody>
          <a:bodyPr lIns="72000" tIns="72000" rIns="72000"/>
          <a:lstStyle/>
          <a:p>
            <a:pPr marL="0" marR="0" lvl="0" indent="0" algn="l" defTabSz="914400" rtl="0" eaLnBrk="1" fontAlgn="auto" latinLnBrk="0" hangingPunct="1">
              <a:lnSpc>
                <a:spcPts val="16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srgbClr val="000000"/>
                </a:solidFill>
                <a:effectLst/>
                <a:uLnTx/>
                <a:uFillTx/>
                <a:latin typeface="ＭＳ Ｐゴシック" panose="020B0600070205080204" pitchFamily="50" charset="-128"/>
                <a:ea typeface="Meiryo UI" panose="020B0604030504040204" pitchFamily="50" charset="-128"/>
                <a:cs typeface="Meiryo UI" panose="020B0604030504040204" pitchFamily="50" charset="-128"/>
              </a:rPr>
              <a:t>■</a:t>
            </a:r>
            <a:r>
              <a:rPr kumimoji="1" lang="ja-JP" altLang="ja-JP" sz="1300" b="1" i="0" u="none" strike="noStrike" kern="1200" cap="none" spc="0" normalizeH="0" baseline="0" noProof="0" dirty="0">
                <a:ln>
                  <a:noFill/>
                </a:ln>
                <a:solidFill>
                  <a:srgbClr val="000000"/>
                </a:solidFill>
                <a:effectLst/>
                <a:uLnTx/>
                <a:uFillTx/>
                <a:latin typeface="ＭＳ Ｐゴシック" panose="020B0600070205080204" pitchFamily="50" charset="-128"/>
                <a:ea typeface="Meiryo UI" panose="020B0604030504040204" pitchFamily="50" charset="-128"/>
                <a:cs typeface="Meiryo UI" panose="020B0604030504040204" pitchFamily="50" charset="-128"/>
              </a:rPr>
              <a:t>省エネコストカットまるごとサポート事業</a:t>
            </a:r>
            <a:endParaRPr kumimoji="1" lang="ja-JP" altLang="ja-JP" sz="1300" b="0" i="0" u="none" strike="noStrike" kern="1200" cap="none" spc="0" normalizeH="0" baseline="0" noProof="0" dirty="0">
              <a:ln>
                <a:noFill/>
              </a:ln>
              <a:solidFill>
                <a:prstClr val="white"/>
              </a:solidFill>
              <a:effectLst/>
              <a:uLnTx/>
              <a:uFillTx/>
              <a:latin typeface="ＭＳ Ｐゴシック" panose="020B0600070205080204" pitchFamily="50" charset="-128"/>
              <a:ea typeface="ＭＳ Ｐゴシック"/>
              <a:cs typeface="ＭＳ Ｐゴシック" panose="020B0600070205080204" pitchFamily="50" charset="-128"/>
            </a:endParaRPr>
          </a:p>
        </p:txBody>
      </p:sp>
      <p:sp>
        <p:nvSpPr>
          <p:cNvPr id="86" name="正方形/長方形 85">
            <a:extLst>
              <a:ext uri="{FF2B5EF4-FFF2-40B4-BE49-F238E27FC236}">
                <a16:creationId xmlns:a16="http://schemas.microsoft.com/office/drawing/2014/main" id="{44EA4DF8-EF3D-459F-A63A-A1EC1E7EC432}"/>
              </a:ext>
            </a:extLst>
          </p:cNvPr>
          <p:cNvSpPr/>
          <p:nvPr/>
        </p:nvSpPr>
        <p:spPr bwMode="auto">
          <a:xfrm>
            <a:off x="6666019" y="3284105"/>
            <a:ext cx="3292309" cy="406399"/>
          </a:xfrm>
          <a:prstGeom prst="rect">
            <a:avLst/>
          </a:prstGeom>
          <a:noFill/>
          <a:ln w="19050" cap="flat" cmpd="sng" algn="ctr">
            <a:noFill/>
            <a:prstDash val="solid"/>
            <a:miter lim="800000"/>
          </a:ln>
          <a:effectLst/>
        </p:spPr>
        <p:txBody>
          <a:bodyPr wrap="square" lIns="90000" tIns="36000" rIns="90000" bIns="36000" anchor="ctr">
            <a:spAutoFit/>
          </a:bodyPr>
          <a:lstStyle/>
          <a:p>
            <a:pPr marL="60325" marR="0" lvl="0" indent="-60325" algn="l" defTabSz="914400" rtl="0" eaLnBrk="1" fontAlgn="auto" latinLnBrk="0" hangingPunct="1">
              <a:lnSpc>
                <a:spcPts val="13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ＭＳ Ｐゴシック" panose="020B0600070205080204" pitchFamily="50" charset="-128"/>
                <a:ea typeface="Meiryo UI" panose="020B0604030504040204" pitchFamily="50" charset="-128"/>
                <a:cs typeface="Meiryo UI" panose="020B0604030504040204" pitchFamily="50" charset="-128"/>
              </a:rPr>
              <a:t>・中小事業者を対象に省エネのプロが、省エネ診断から省エネを実行するまでをサポート</a:t>
            </a:r>
            <a:endParaRPr kumimoji="1" lang="ja-JP" altLang="en-US" sz="1050" b="0" i="0" u="none" strike="noStrike" kern="100" cap="none" spc="0" normalizeH="0" baseline="0" noProof="0" dirty="0">
              <a:ln>
                <a:noFill/>
              </a:ln>
              <a:solidFill>
                <a:prstClr val="black"/>
              </a:solidFill>
              <a:effectLst/>
              <a:uLnTx/>
              <a:uFillTx/>
              <a:latin typeface="游明朝" panose="02020400000000000000" pitchFamily="18" charset="-128"/>
              <a:ea typeface="游明朝" panose="02020400000000000000" pitchFamily="18" charset="-128"/>
              <a:cs typeface="Times New Roman" panose="02020603050405020304" pitchFamily="18" charset="0"/>
            </a:endParaRPr>
          </a:p>
        </p:txBody>
      </p:sp>
      <p:sp>
        <p:nvSpPr>
          <p:cNvPr id="97" name="角丸四角形 80">
            <a:extLst>
              <a:ext uri="{FF2B5EF4-FFF2-40B4-BE49-F238E27FC236}">
                <a16:creationId xmlns:a16="http://schemas.microsoft.com/office/drawing/2014/main" id="{A69C4337-479A-4955-A5F7-54E220F39114}"/>
              </a:ext>
            </a:extLst>
          </p:cNvPr>
          <p:cNvSpPr/>
          <p:nvPr/>
        </p:nvSpPr>
        <p:spPr bwMode="auto">
          <a:xfrm>
            <a:off x="9051780" y="3555861"/>
            <a:ext cx="647699" cy="179387"/>
          </a:xfrm>
          <a:prstGeom prst="roundRect">
            <a:avLst/>
          </a:prstGeom>
          <a:solidFill>
            <a:srgbClr val="F5FFFF"/>
          </a:solid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18000" tIns="18000" rIns="18000" bIns="18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事業者向け</a:t>
            </a:r>
          </a:p>
        </p:txBody>
      </p:sp>
    </p:spTree>
    <p:extLst>
      <p:ext uri="{BB962C8B-B14F-4D97-AF65-F5344CB8AC3E}">
        <p14:creationId xmlns:p14="http://schemas.microsoft.com/office/powerpoint/2010/main" val="3128664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角丸四角形 14"/>
          <p:cNvSpPr/>
          <p:nvPr/>
        </p:nvSpPr>
        <p:spPr>
          <a:xfrm>
            <a:off x="162880" y="3368856"/>
            <a:ext cx="6837286" cy="3383340"/>
          </a:xfrm>
          <a:prstGeom prst="roundRect">
            <a:avLst>
              <a:gd name="adj" fmla="val 1002"/>
            </a:avLst>
          </a:prstGeom>
          <a:ln w="25400">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24" name="Text Box 2"/>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fontAlgn="auto">
              <a:spcBef>
                <a:spcPts val="0"/>
              </a:spcBef>
              <a:spcAft>
                <a:spcPts val="0"/>
              </a:spcAft>
            </a:pPr>
            <a:r>
              <a:rPr lang="ja-JP" altLang="en-US" sz="3200" dirty="0">
                <a:solidFill>
                  <a:schemeClr val="bg1"/>
                </a:solidFill>
                <a:ea typeface="HGP創英角ｺﾞｼｯｸUB" pitchFamily="50" charset="-128"/>
                <a:cs typeface="ＭＳ Ｐゴシック" charset="-128"/>
              </a:rPr>
              <a:t>　プランの効果的な推進</a:t>
            </a:r>
            <a:r>
              <a:rPr lang="ja-JP" altLang="en-US" sz="1400" dirty="0">
                <a:solidFill>
                  <a:schemeClr val="bg1"/>
                </a:solidFill>
                <a:latin typeface="Calibri"/>
                <a:ea typeface="HGP創英角ｺﾞｼｯｸUB" pitchFamily="50" charset="-128"/>
                <a:cs typeface="ＭＳ Ｐゴシック" charset="-128"/>
              </a:rPr>
              <a:t>　</a:t>
            </a:r>
            <a:r>
              <a:rPr lang="ja-JP" altLang="en-US" sz="3200" dirty="0">
                <a:solidFill>
                  <a:schemeClr val="bg1"/>
                </a:solidFill>
                <a:ea typeface="HGP創英角ｺﾞｼｯｸUB" pitchFamily="50" charset="-128"/>
                <a:cs typeface="ＭＳ Ｐゴシック" charset="-128"/>
              </a:rPr>
              <a:t>　</a:t>
            </a:r>
            <a:endParaRPr lang="ja-JP" altLang="en-US" sz="3600" dirty="0">
              <a:solidFill>
                <a:schemeClr val="bg1"/>
              </a:solidFill>
              <a:ea typeface="HGP創英角ｺﾞｼｯｸUB" pitchFamily="50" charset="-128"/>
              <a:cs typeface="ＭＳ Ｐゴシック" charset="-128"/>
            </a:endParaRPr>
          </a:p>
        </p:txBody>
      </p:sp>
      <p:sp>
        <p:nvSpPr>
          <p:cNvPr id="64" name="角丸四角形 63"/>
          <p:cNvSpPr/>
          <p:nvPr/>
        </p:nvSpPr>
        <p:spPr>
          <a:xfrm>
            <a:off x="38335" y="1138406"/>
            <a:ext cx="9828666" cy="2020615"/>
          </a:xfrm>
          <a:prstGeom prst="roundRect">
            <a:avLst>
              <a:gd name="adj" fmla="val 1002"/>
            </a:avLst>
          </a:prstGeom>
          <a:ln w="25400">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67" name="角丸四角形 66"/>
          <p:cNvSpPr/>
          <p:nvPr/>
        </p:nvSpPr>
        <p:spPr>
          <a:xfrm>
            <a:off x="223200" y="1201084"/>
            <a:ext cx="4270320"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ja-JP" sz="1600" b="1" dirty="0">
                <a:solidFill>
                  <a:schemeClr val="tx1"/>
                </a:solidFill>
                <a:latin typeface="Meiryo UI" pitchFamily="50" charset="-128"/>
                <a:ea typeface="Meiryo UI" pitchFamily="50" charset="-128"/>
                <a:cs typeface="Meiryo UI" pitchFamily="50" charset="-128"/>
              </a:rPr>
              <a:t>創エネ</a:t>
            </a:r>
            <a:r>
              <a:rPr lang="ja-JP" altLang="en-US" sz="1600" b="1" dirty="0">
                <a:solidFill>
                  <a:schemeClr val="tx1"/>
                </a:solidFill>
                <a:latin typeface="Meiryo UI" pitchFamily="50" charset="-128"/>
                <a:ea typeface="Meiryo UI" pitchFamily="50" charset="-128"/>
                <a:cs typeface="Meiryo UI" pitchFamily="50" charset="-128"/>
              </a:rPr>
              <a:t>、蓄エネ、省エネ対策の相談・アドバイス</a:t>
            </a:r>
          </a:p>
        </p:txBody>
      </p:sp>
      <p:sp>
        <p:nvSpPr>
          <p:cNvPr id="68" name="正方形/長方形 67"/>
          <p:cNvSpPr/>
          <p:nvPr/>
        </p:nvSpPr>
        <p:spPr>
          <a:xfrm>
            <a:off x="203988" y="1725229"/>
            <a:ext cx="6886175" cy="400110"/>
          </a:xfrm>
          <a:prstGeom prst="rect">
            <a:avLst/>
          </a:prstGeom>
        </p:spPr>
        <p:txBody>
          <a:bodyPr wrap="square" lIns="0" tIns="0" rIns="0" bIns="0">
            <a:spAutoFit/>
          </a:bodyPr>
          <a:lstStyle/>
          <a:p>
            <a:pPr marL="95250" indent="-95250"/>
            <a:r>
              <a:rPr lang="ja-JP" altLang="en-US" sz="1300" dirty="0">
                <a:latin typeface="Meiryo UI" panose="020B0604030504040204" pitchFamily="50" charset="-128"/>
                <a:ea typeface="Meiryo UI" panose="020B0604030504040204" pitchFamily="50" charset="-128"/>
                <a:cs typeface="Meiryo UI" panose="020B0604030504040204" pitchFamily="50" charset="-128"/>
              </a:rPr>
              <a:t>◆府民、事業者からの創エネ（太陽光、風力、水力、バイオマス等）、蓄エネ（バッテリー、蓄熱等）、</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95250" indent="-95250"/>
            <a:r>
              <a:rPr lang="ja-JP" altLang="en-US" sz="1300" dirty="0">
                <a:latin typeface="Meiryo UI" panose="020B0604030504040204" pitchFamily="50" charset="-128"/>
                <a:ea typeface="Meiryo UI" panose="020B0604030504040204" pitchFamily="50" charset="-128"/>
                <a:cs typeface="Meiryo UI" panose="020B0604030504040204" pitchFamily="50" charset="-128"/>
              </a:rPr>
              <a:t>　省エネ等に関するご質問･ご相談にワンストップで対応します。</a:t>
            </a:r>
          </a:p>
        </p:txBody>
      </p:sp>
      <p:sp>
        <p:nvSpPr>
          <p:cNvPr id="11" name="角丸四角形 10"/>
          <p:cNvSpPr/>
          <p:nvPr/>
        </p:nvSpPr>
        <p:spPr>
          <a:xfrm>
            <a:off x="223200" y="3423766"/>
            <a:ext cx="3853753"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国等が実施する各種制度等の周知・ＰＲ</a:t>
            </a:r>
          </a:p>
        </p:txBody>
      </p:sp>
      <p:sp>
        <p:nvSpPr>
          <p:cNvPr id="12" name="正方形/長方形 11"/>
          <p:cNvSpPr/>
          <p:nvPr/>
        </p:nvSpPr>
        <p:spPr>
          <a:xfrm>
            <a:off x="203988" y="3838161"/>
            <a:ext cx="6710285" cy="400110"/>
          </a:xfrm>
          <a:prstGeom prst="rect">
            <a:avLst/>
          </a:prstGeom>
        </p:spPr>
        <p:txBody>
          <a:bodyPr wrap="square" lIns="0" tIns="0" rIns="0" bIns="0">
            <a:spAutoFit/>
          </a:bodyPr>
          <a:lstStyle/>
          <a:p>
            <a:pPr marL="95250" indent="-95250"/>
            <a:r>
              <a:rPr lang="ja-JP" altLang="en-US" sz="1300" dirty="0">
                <a:latin typeface="Meiryo UI" pitchFamily="50" charset="-128"/>
                <a:ea typeface="Meiryo UI" pitchFamily="50" charset="-128"/>
                <a:cs typeface="Meiryo UI" pitchFamily="50" charset="-128"/>
              </a:rPr>
              <a:t>◆エネルギー対策のため国や市町村等が実施する各種補助事業等について、府民、事業者等に対してわかりやすく紹介します。</a:t>
            </a:r>
          </a:p>
        </p:txBody>
      </p:sp>
      <p:sp>
        <p:nvSpPr>
          <p:cNvPr id="13" name="正方形/長方形 12"/>
          <p:cNvSpPr/>
          <p:nvPr/>
        </p:nvSpPr>
        <p:spPr>
          <a:xfrm>
            <a:off x="4271678" y="3459233"/>
            <a:ext cx="2728488" cy="184666"/>
          </a:xfrm>
          <a:prstGeom prst="rect">
            <a:avLst/>
          </a:prstGeom>
        </p:spPr>
        <p:txBody>
          <a:bodyPr wrap="square" lIns="0" tIns="0" rIns="0" bIns="0" anchor="ctr" anchorCtr="1">
            <a:spAutoFit/>
          </a:bodyPr>
          <a:lstStyle/>
          <a:p>
            <a:pPr marL="95250" indent="-95250"/>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おおさかスマートエネルギーセンター事業</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p>
        </p:txBody>
      </p:sp>
      <p:pic>
        <p:nvPicPr>
          <p:cNvPr id="2" name="図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55815" y="1315690"/>
            <a:ext cx="2098774" cy="1576153"/>
          </a:xfrm>
          <a:prstGeom prst="rect">
            <a:avLst/>
          </a:prstGeom>
        </p:spPr>
      </p:pic>
      <p:sp>
        <p:nvSpPr>
          <p:cNvPr id="18" name="テキスト ボックス 28"/>
          <p:cNvSpPr txBox="1">
            <a:spLocks noChangeArrowheads="1"/>
          </p:cNvSpPr>
          <p:nvPr/>
        </p:nvSpPr>
        <p:spPr bwMode="auto">
          <a:xfrm>
            <a:off x="7820692" y="2901450"/>
            <a:ext cx="96901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lgn="ctr"/>
            <a:r>
              <a:rPr lang="ja-JP" altLang="en-US" sz="1100" b="0" i="0" dirty="0">
                <a:latin typeface="Meiryo UI" pitchFamily="50" charset="-128"/>
                <a:ea typeface="Meiryo UI" pitchFamily="50" charset="-128"/>
                <a:cs typeface="Meiryo UI" pitchFamily="50" charset="-128"/>
              </a:rPr>
              <a:t>相談の様子　　</a:t>
            </a:r>
            <a:endParaRPr lang="en-US" altLang="ja-JP" sz="800" b="0" i="0" dirty="0">
              <a:latin typeface="Meiryo UI" pitchFamily="50" charset="-128"/>
              <a:ea typeface="Meiryo UI" pitchFamily="50" charset="-128"/>
              <a:cs typeface="Meiryo UI" pitchFamily="50" charset="-128"/>
            </a:endParaRPr>
          </a:p>
        </p:txBody>
      </p:sp>
      <p:sp>
        <p:nvSpPr>
          <p:cNvPr id="19" name="テキスト ボックス 28"/>
          <p:cNvSpPr txBox="1">
            <a:spLocks noChangeArrowheads="1"/>
          </p:cNvSpPr>
          <p:nvPr/>
        </p:nvSpPr>
        <p:spPr bwMode="auto">
          <a:xfrm>
            <a:off x="7154343" y="6591628"/>
            <a:ext cx="238048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lgn="ctr"/>
            <a:r>
              <a:rPr lang="ja-JP" altLang="en-US" sz="1100" b="0" i="0" dirty="0">
                <a:latin typeface="Meiryo UI" pitchFamily="50" charset="-128"/>
                <a:ea typeface="Meiryo UI" pitchFamily="50" charset="-128"/>
                <a:cs typeface="Meiryo UI" pitchFamily="50" charset="-128"/>
              </a:rPr>
              <a:t>おおさかスマートエネルギーセンターのチラシ　</a:t>
            </a:r>
            <a:endParaRPr lang="en-US" altLang="ja-JP" sz="800" b="0" i="0" dirty="0">
              <a:latin typeface="Meiryo UI" pitchFamily="50" charset="-128"/>
              <a:ea typeface="Meiryo UI" pitchFamily="50" charset="-128"/>
              <a:cs typeface="Meiryo UI" pitchFamily="50" charset="-128"/>
            </a:endParaRPr>
          </a:p>
        </p:txBody>
      </p:sp>
      <p:sp>
        <p:nvSpPr>
          <p:cNvPr id="21" name="テキスト ボックス 20"/>
          <p:cNvSpPr txBox="1"/>
          <p:nvPr/>
        </p:nvSpPr>
        <p:spPr>
          <a:xfrm>
            <a:off x="4561611" y="2115681"/>
            <a:ext cx="705605" cy="246222"/>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（年度）</a:t>
            </a:r>
            <a:endParaRPr lang="en-US" altLang="ja-JP" sz="1000" dirty="0">
              <a:latin typeface="Meiryo UI" pitchFamily="50" charset="-128"/>
              <a:ea typeface="Meiryo UI" pitchFamily="50" charset="-128"/>
              <a:cs typeface="Meiryo UI" pitchFamily="50" charset="-128"/>
            </a:endParaRPr>
          </a:p>
        </p:txBody>
      </p:sp>
      <p:sp>
        <p:nvSpPr>
          <p:cNvPr id="22" name="テキスト ボックス 21"/>
          <p:cNvSpPr txBox="1"/>
          <p:nvPr/>
        </p:nvSpPr>
        <p:spPr>
          <a:xfrm>
            <a:off x="515972" y="2138685"/>
            <a:ext cx="830838"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＜実績＞</a:t>
            </a:r>
          </a:p>
        </p:txBody>
      </p:sp>
      <p:sp>
        <p:nvSpPr>
          <p:cNvPr id="28" name="テキスト ボックス 27"/>
          <p:cNvSpPr txBox="1"/>
          <p:nvPr/>
        </p:nvSpPr>
        <p:spPr>
          <a:xfrm>
            <a:off x="4692922" y="4268531"/>
            <a:ext cx="705605" cy="246222"/>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（年度）</a:t>
            </a:r>
            <a:endParaRPr lang="en-US" altLang="ja-JP" sz="1000" dirty="0">
              <a:latin typeface="Meiryo UI" pitchFamily="50" charset="-128"/>
              <a:ea typeface="Meiryo UI" pitchFamily="50" charset="-128"/>
              <a:cs typeface="Meiryo UI" pitchFamily="50" charset="-128"/>
            </a:endParaRPr>
          </a:p>
        </p:txBody>
      </p:sp>
      <p:sp>
        <p:nvSpPr>
          <p:cNvPr id="29" name="テキスト ボックス 28"/>
          <p:cNvSpPr txBox="1"/>
          <p:nvPr/>
        </p:nvSpPr>
        <p:spPr>
          <a:xfrm>
            <a:off x="515972" y="4267178"/>
            <a:ext cx="705605"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＜実績＞</a:t>
            </a:r>
            <a:endParaRPr lang="ja-JP" altLang="en-US" sz="1000" strike="sngStrike" dirty="0">
              <a:solidFill>
                <a:srgbClr val="FF0000"/>
              </a:solidFill>
              <a:latin typeface="Meiryo UI" pitchFamily="50" charset="-128"/>
              <a:ea typeface="Meiryo UI" pitchFamily="50" charset="-128"/>
              <a:cs typeface="Meiryo UI" pitchFamily="50" charset="-128"/>
            </a:endParaRPr>
          </a:p>
        </p:txBody>
      </p:sp>
      <p:sp>
        <p:nvSpPr>
          <p:cNvPr id="30" name="正方形/長方形 29"/>
          <p:cNvSpPr/>
          <p:nvPr/>
        </p:nvSpPr>
        <p:spPr>
          <a:xfrm>
            <a:off x="4621472" y="1330100"/>
            <a:ext cx="2554585" cy="184666"/>
          </a:xfrm>
          <a:prstGeom prst="rect">
            <a:avLst/>
          </a:prstGeom>
        </p:spPr>
        <p:txBody>
          <a:bodyPr wrap="square" lIns="0" tIns="0" rIns="0" bIns="0" anchor="ctr" anchorCtr="1">
            <a:spAutoFit/>
          </a:bodyPr>
          <a:lstStyle/>
          <a:p>
            <a:pPr marL="95250" indent="-95250"/>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おおさかスマートエネルギーセンター事業</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p>
        </p:txBody>
      </p:sp>
      <p:sp>
        <p:nvSpPr>
          <p:cNvPr id="32" name="角丸四角形 31"/>
          <p:cNvSpPr/>
          <p:nvPr/>
        </p:nvSpPr>
        <p:spPr>
          <a:xfrm>
            <a:off x="223200" y="606009"/>
            <a:ext cx="4174091"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おおさかスマートエネルギーセンターの運営②</a:t>
            </a:r>
          </a:p>
        </p:txBody>
      </p:sp>
      <p:graphicFrame>
        <p:nvGraphicFramePr>
          <p:cNvPr id="25" name="表 24"/>
          <p:cNvGraphicFramePr>
            <a:graphicFrameLocks noGrp="1"/>
          </p:cNvGraphicFramePr>
          <p:nvPr>
            <p:extLst>
              <p:ext uri="{D42A27DB-BD31-4B8C-83A1-F6EECF244321}">
                <p14:modId xmlns:p14="http://schemas.microsoft.com/office/powerpoint/2010/main" val="1197172287"/>
              </p:ext>
            </p:extLst>
          </p:nvPr>
        </p:nvGraphicFramePr>
        <p:xfrm>
          <a:off x="609312" y="2398534"/>
          <a:ext cx="4685517" cy="656065"/>
        </p:xfrm>
        <a:graphic>
          <a:graphicData uri="http://schemas.openxmlformats.org/drawingml/2006/table">
            <a:tbl>
              <a:tblPr firstRow="1" bandRow="1">
                <a:tableStyleId>{5940675A-B579-460E-94D1-54222C63F5DA}</a:tableStyleId>
              </a:tblPr>
              <a:tblGrid>
                <a:gridCol w="1102617">
                  <a:extLst>
                    <a:ext uri="{9D8B030D-6E8A-4147-A177-3AD203B41FA5}">
                      <a16:colId xmlns:a16="http://schemas.microsoft.com/office/drawing/2014/main" val="3757262113"/>
                    </a:ext>
                  </a:extLst>
                </a:gridCol>
                <a:gridCol w="716580">
                  <a:extLst>
                    <a:ext uri="{9D8B030D-6E8A-4147-A177-3AD203B41FA5}">
                      <a16:colId xmlns:a16="http://schemas.microsoft.com/office/drawing/2014/main" val="96200084"/>
                    </a:ext>
                  </a:extLst>
                </a:gridCol>
                <a:gridCol w="716580">
                  <a:extLst>
                    <a:ext uri="{9D8B030D-6E8A-4147-A177-3AD203B41FA5}">
                      <a16:colId xmlns:a16="http://schemas.microsoft.com/office/drawing/2014/main" val="4187487404"/>
                    </a:ext>
                  </a:extLst>
                </a:gridCol>
                <a:gridCol w="716580">
                  <a:extLst>
                    <a:ext uri="{9D8B030D-6E8A-4147-A177-3AD203B41FA5}">
                      <a16:colId xmlns:a16="http://schemas.microsoft.com/office/drawing/2014/main" val="783551947"/>
                    </a:ext>
                  </a:extLst>
                </a:gridCol>
                <a:gridCol w="716580">
                  <a:extLst>
                    <a:ext uri="{9D8B030D-6E8A-4147-A177-3AD203B41FA5}">
                      <a16:colId xmlns:a16="http://schemas.microsoft.com/office/drawing/2014/main" val="914859808"/>
                    </a:ext>
                  </a:extLst>
                </a:gridCol>
                <a:gridCol w="716580">
                  <a:extLst>
                    <a:ext uri="{9D8B030D-6E8A-4147-A177-3AD203B41FA5}">
                      <a16:colId xmlns:a16="http://schemas.microsoft.com/office/drawing/2014/main" val="1267423785"/>
                    </a:ext>
                  </a:extLst>
                </a:gridCol>
              </a:tblGrid>
              <a:tr h="259825">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2023</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2025</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extLst>
                  <a:ext uri="{0D108BD9-81ED-4DB2-BD59-A6C34878D82A}">
                    <a16:rowId xmlns:a16="http://schemas.microsoft.com/office/drawing/2014/main" val="1405712737"/>
                  </a:ext>
                </a:extLst>
              </a:tr>
              <a:tr h="23123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相談等対応（件）</a:t>
                      </a:r>
                    </a:p>
                  </a:txBody>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716</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1,058</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764</a:t>
                      </a:r>
                      <a:endParaRPr kumimoji="1" lang="ja-JP" altLang="en-US" sz="1000" strike="noStrike"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1,176</a:t>
                      </a:r>
                      <a:endParaRPr kumimoji="1" lang="ja-JP" altLang="en-US" sz="1000" strike="noStrike"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1,596</a:t>
                      </a:r>
                      <a:endParaRPr kumimoji="1" lang="ja-JP" altLang="en-US" sz="1000" strike="noStrike"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124491204"/>
                  </a:ext>
                </a:extLst>
              </a:tr>
            </a:tbl>
          </a:graphicData>
        </a:graphic>
      </p:graphicFrame>
      <p:graphicFrame>
        <p:nvGraphicFramePr>
          <p:cNvPr id="31" name="表 30"/>
          <p:cNvGraphicFramePr>
            <a:graphicFrameLocks noGrp="1"/>
          </p:cNvGraphicFramePr>
          <p:nvPr>
            <p:extLst>
              <p:ext uri="{D42A27DB-BD31-4B8C-83A1-F6EECF244321}">
                <p14:modId xmlns:p14="http://schemas.microsoft.com/office/powerpoint/2010/main" val="3226538680"/>
              </p:ext>
            </p:extLst>
          </p:nvPr>
        </p:nvGraphicFramePr>
        <p:xfrm>
          <a:off x="609312" y="4513399"/>
          <a:ext cx="4599740" cy="1961200"/>
        </p:xfrm>
        <a:graphic>
          <a:graphicData uri="http://schemas.openxmlformats.org/drawingml/2006/table">
            <a:tbl>
              <a:tblPr firstRow="1" bandRow="1">
                <a:tableStyleId>{5940675A-B579-460E-94D1-54222C63F5DA}</a:tableStyleId>
              </a:tblPr>
              <a:tblGrid>
                <a:gridCol w="1000200">
                  <a:extLst>
                    <a:ext uri="{9D8B030D-6E8A-4147-A177-3AD203B41FA5}">
                      <a16:colId xmlns:a16="http://schemas.microsoft.com/office/drawing/2014/main" val="3757262113"/>
                    </a:ext>
                  </a:extLst>
                </a:gridCol>
                <a:gridCol w="719908">
                  <a:extLst>
                    <a:ext uri="{9D8B030D-6E8A-4147-A177-3AD203B41FA5}">
                      <a16:colId xmlns:a16="http://schemas.microsoft.com/office/drawing/2014/main" val="1997961853"/>
                    </a:ext>
                  </a:extLst>
                </a:gridCol>
                <a:gridCol w="719908">
                  <a:extLst>
                    <a:ext uri="{9D8B030D-6E8A-4147-A177-3AD203B41FA5}">
                      <a16:colId xmlns:a16="http://schemas.microsoft.com/office/drawing/2014/main" val="2309687551"/>
                    </a:ext>
                  </a:extLst>
                </a:gridCol>
                <a:gridCol w="719908">
                  <a:extLst>
                    <a:ext uri="{9D8B030D-6E8A-4147-A177-3AD203B41FA5}">
                      <a16:colId xmlns:a16="http://schemas.microsoft.com/office/drawing/2014/main" val="3560172282"/>
                    </a:ext>
                  </a:extLst>
                </a:gridCol>
                <a:gridCol w="719908">
                  <a:extLst>
                    <a:ext uri="{9D8B030D-6E8A-4147-A177-3AD203B41FA5}">
                      <a16:colId xmlns:a16="http://schemas.microsoft.com/office/drawing/2014/main" val="1441271792"/>
                    </a:ext>
                  </a:extLst>
                </a:gridCol>
                <a:gridCol w="719908">
                  <a:extLst>
                    <a:ext uri="{9D8B030D-6E8A-4147-A177-3AD203B41FA5}">
                      <a16:colId xmlns:a16="http://schemas.microsoft.com/office/drawing/2014/main" val="1667597886"/>
                    </a:ext>
                  </a:extLst>
                </a:gridCol>
              </a:tblGrid>
              <a:tr h="246382">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2023</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2025</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extLst>
                  <a:ext uri="{0D108BD9-81ED-4DB2-BD59-A6C34878D82A}">
                    <a16:rowId xmlns:a16="http://schemas.microsoft.com/office/drawing/2014/main" val="1405712737"/>
                  </a:ext>
                </a:extLst>
              </a:tr>
              <a:tr h="387169">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セミナー開催、</a:t>
                      </a:r>
                      <a:endParaRPr kumimoji="1" lang="en-US" altLang="ja-JP" sz="1000" dirty="0">
                        <a:solidFill>
                          <a:schemeClr val="tx1"/>
                        </a:solidFill>
                        <a:latin typeface="Meiryo UI" panose="020B0604030504040204" pitchFamily="50" charset="-128"/>
                        <a:ea typeface="Meiryo UI" panose="020B0604030504040204" pitchFamily="50" charset="-128"/>
                      </a:endParaRPr>
                    </a:p>
                    <a:p>
                      <a:pPr algn="ctr"/>
                      <a:r>
                        <a:rPr kumimoji="1" lang="ja-JP" altLang="en-US" sz="1000" dirty="0">
                          <a:solidFill>
                            <a:schemeClr val="tx1"/>
                          </a:solidFill>
                          <a:latin typeface="Meiryo UI" panose="020B0604030504040204" pitchFamily="50" charset="-128"/>
                          <a:ea typeface="Meiryo UI" panose="020B0604030504040204" pitchFamily="50" charset="-128"/>
                        </a:rPr>
                        <a:t>講演（回）</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14</a:t>
                      </a:r>
                    </a:p>
                    <a:p>
                      <a:pPr algn="ct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14</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42</a:t>
                      </a:r>
                    </a:p>
                    <a:p>
                      <a:pPr algn="ct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21</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42</a:t>
                      </a:r>
                    </a:p>
                    <a:p>
                      <a:pPr algn="ctr"/>
                      <a:r>
                        <a:rPr kumimoji="1" lang="ja-JP" altLang="en-US" sz="1000" strike="noStrike" dirty="0">
                          <a:solidFill>
                            <a:schemeClr val="tx1"/>
                          </a:solidFill>
                          <a:latin typeface="Meiryo UI" panose="020B0604030504040204" pitchFamily="50" charset="-128"/>
                          <a:ea typeface="Meiryo UI" panose="020B0604030504040204" pitchFamily="50" charset="-128"/>
                        </a:rPr>
                        <a:t>（</a:t>
                      </a:r>
                      <a:r>
                        <a:rPr kumimoji="1" lang="en-US" altLang="ja-JP" sz="1000" strike="noStrike" dirty="0">
                          <a:solidFill>
                            <a:schemeClr val="tx1"/>
                          </a:solidFill>
                          <a:latin typeface="Meiryo UI" panose="020B0604030504040204" pitchFamily="50" charset="-128"/>
                          <a:ea typeface="Meiryo UI" panose="020B0604030504040204" pitchFamily="50" charset="-128"/>
                        </a:rPr>
                        <a:t>17</a:t>
                      </a:r>
                      <a:r>
                        <a:rPr kumimoji="1" lang="ja-JP" altLang="en-US" sz="1000" strike="noStrike" dirty="0">
                          <a:solidFill>
                            <a:schemeClr val="tx1"/>
                          </a:solidFill>
                          <a:latin typeface="Meiryo UI" panose="020B0604030504040204" pitchFamily="50" charset="-128"/>
                          <a:ea typeface="Meiryo UI" panose="020B0604030504040204" pitchFamily="50" charset="-128"/>
                        </a:rPr>
                        <a:t>）</a:t>
                      </a:r>
                      <a:endParaRPr kumimoji="1" lang="en-US" altLang="ja-JP" sz="1000" strike="noStrike"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45</a:t>
                      </a:r>
                    </a:p>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(27)</a:t>
                      </a: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31</a:t>
                      </a:r>
                    </a:p>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(13)</a:t>
                      </a:r>
                    </a:p>
                  </a:txBody>
                  <a:tcPr anchor="ctr"/>
                </a:tc>
                <a:extLst>
                  <a:ext uri="{0D108BD9-81ED-4DB2-BD59-A6C34878D82A}">
                    <a16:rowId xmlns:a16="http://schemas.microsoft.com/office/drawing/2014/main" val="2124491204"/>
                  </a:ext>
                </a:extLst>
              </a:tr>
              <a:tr h="506083">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啓発イベントへの出展（回）</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a:t>
                      </a:r>
                    </a:p>
                    <a:p>
                      <a:pPr algn="ct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1</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3</a:t>
                      </a:r>
                    </a:p>
                    <a:p>
                      <a:pPr algn="ct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2</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3</a:t>
                      </a:r>
                    </a:p>
                    <a:p>
                      <a:pPr algn="ct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3</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4</a:t>
                      </a:r>
                    </a:p>
                    <a:p>
                      <a:pPr algn="ctr"/>
                      <a:r>
                        <a:rPr kumimoji="1" lang="en-US" altLang="ja-JP" sz="1000" dirty="0">
                          <a:solidFill>
                            <a:schemeClr val="tx1"/>
                          </a:solidFill>
                          <a:latin typeface="Meiryo UI" panose="020B0604030504040204" pitchFamily="50" charset="-128"/>
                          <a:ea typeface="Meiryo UI" panose="020B0604030504040204" pitchFamily="50" charset="-128"/>
                        </a:rPr>
                        <a:t>(4)</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3</a:t>
                      </a:r>
                    </a:p>
                    <a:p>
                      <a:pPr algn="ctr"/>
                      <a:r>
                        <a:rPr kumimoji="1" lang="en-US" altLang="ja-JP" sz="1000" dirty="0">
                          <a:solidFill>
                            <a:schemeClr val="tx1"/>
                          </a:solidFill>
                          <a:latin typeface="Meiryo UI" panose="020B0604030504040204" pitchFamily="50" charset="-128"/>
                          <a:ea typeface="Meiryo UI" panose="020B0604030504040204" pitchFamily="50" charset="-128"/>
                        </a:rPr>
                        <a:t>(3)</a:t>
                      </a:r>
                    </a:p>
                  </a:txBody>
                  <a:tcPr anchor="ctr"/>
                </a:tc>
                <a:extLst>
                  <a:ext uri="{0D108BD9-81ED-4DB2-BD59-A6C34878D82A}">
                    <a16:rowId xmlns:a16="http://schemas.microsoft.com/office/drawing/2014/main" val="3741643912"/>
                  </a:ext>
                </a:extLst>
              </a:tr>
              <a:tr h="412124">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事業者・団体</a:t>
                      </a:r>
                      <a:endParaRPr kumimoji="1" lang="en-US" altLang="ja-JP" sz="1000" dirty="0">
                        <a:solidFill>
                          <a:schemeClr val="tx1"/>
                        </a:solidFill>
                        <a:latin typeface="Meiryo UI" panose="020B0604030504040204" pitchFamily="50" charset="-128"/>
                        <a:ea typeface="Meiryo UI" panose="020B0604030504040204" pitchFamily="50" charset="-128"/>
                      </a:endParaRPr>
                    </a:p>
                    <a:p>
                      <a:pPr algn="ctr"/>
                      <a:r>
                        <a:rPr kumimoji="1" lang="ja-JP" altLang="en-US" sz="1000" dirty="0">
                          <a:solidFill>
                            <a:schemeClr val="tx1"/>
                          </a:solidFill>
                          <a:latin typeface="Meiryo UI" panose="020B0604030504040204" pitchFamily="50" charset="-128"/>
                          <a:ea typeface="Meiryo UI" panose="020B0604030504040204" pitchFamily="50" charset="-128"/>
                        </a:rPr>
                        <a:t>訪問（回）</a:t>
                      </a:r>
                    </a:p>
                  </a:txBody>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399</a:t>
                      </a:r>
                    </a:p>
                    <a:p>
                      <a:pPr algn="ct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165</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498</a:t>
                      </a:r>
                    </a:p>
                    <a:p>
                      <a:pPr algn="ct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186</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35</a:t>
                      </a:r>
                    </a:p>
                    <a:p>
                      <a:pPr algn="ctr"/>
                      <a:r>
                        <a:rPr kumimoji="1" lang="ja-JP" altLang="en-US" sz="1000" strike="noStrike" dirty="0">
                          <a:solidFill>
                            <a:schemeClr val="tx1"/>
                          </a:solidFill>
                          <a:latin typeface="Meiryo UI" panose="020B0604030504040204" pitchFamily="50" charset="-128"/>
                          <a:ea typeface="Meiryo UI" panose="020B0604030504040204" pitchFamily="50" charset="-128"/>
                        </a:rPr>
                        <a:t>（</a:t>
                      </a:r>
                      <a:r>
                        <a:rPr kumimoji="1" lang="en-US" altLang="ja-JP" sz="1000" strike="noStrike" dirty="0">
                          <a:solidFill>
                            <a:schemeClr val="tx1"/>
                          </a:solidFill>
                          <a:latin typeface="Meiryo UI" panose="020B0604030504040204" pitchFamily="50" charset="-128"/>
                          <a:ea typeface="Meiryo UI" panose="020B0604030504040204" pitchFamily="50" charset="-128"/>
                        </a:rPr>
                        <a:t>19</a:t>
                      </a:r>
                      <a:r>
                        <a:rPr kumimoji="1" lang="ja-JP" altLang="en-US" sz="1000" strike="noStrike" dirty="0">
                          <a:solidFill>
                            <a:schemeClr val="tx1"/>
                          </a:solidFill>
                          <a:latin typeface="Meiryo UI" panose="020B0604030504040204" pitchFamily="50" charset="-128"/>
                          <a:ea typeface="Meiryo UI" panose="020B0604030504040204" pitchFamily="50" charset="-128"/>
                        </a:rPr>
                        <a:t>）</a:t>
                      </a:r>
                      <a:endParaRPr kumimoji="1" lang="en-US" altLang="ja-JP" sz="1000" strike="noStrike"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93</a:t>
                      </a:r>
                    </a:p>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(52)</a:t>
                      </a: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114</a:t>
                      </a:r>
                    </a:p>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(80)</a:t>
                      </a:r>
                    </a:p>
                  </a:txBody>
                  <a:tcPr anchor="ctr"/>
                </a:tc>
                <a:extLst>
                  <a:ext uri="{0D108BD9-81ED-4DB2-BD59-A6C34878D82A}">
                    <a16:rowId xmlns:a16="http://schemas.microsoft.com/office/drawing/2014/main" val="3492500959"/>
                  </a:ext>
                </a:extLst>
              </a:tr>
              <a:tr h="400371">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チラシ配布（部）</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1,154,864</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25,017</a:t>
                      </a: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21,550</a:t>
                      </a: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14,275</a:t>
                      </a: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110,413</a:t>
                      </a:r>
                    </a:p>
                  </a:txBody>
                  <a:tcPr anchor="ctr"/>
                </a:tc>
                <a:extLst>
                  <a:ext uri="{0D108BD9-81ED-4DB2-BD59-A6C34878D82A}">
                    <a16:rowId xmlns:a16="http://schemas.microsoft.com/office/drawing/2014/main" val="4236387690"/>
                  </a:ext>
                </a:extLst>
              </a:tr>
            </a:tbl>
          </a:graphicData>
        </a:graphic>
      </p:graphicFrame>
      <p:sp>
        <p:nvSpPr>
          <p:cNvPr id="23" name="テキスト ボックス 22">
            <a:extLst>
              <a:ext uri="{FF2B5EF4-FFF2-40B4-BE49-F238E27FC236}">
                <a16:creationId xmlns:a16="http://schemas.microsoft.com/office/drawing/2014/main" id="{53AA2915-1B54-41C0-8214-94372CE940A3}"/>
              </a:ext>
            </a:extLst>
          </p:cNvPr>
          <p:cNvSpPr txBox="1"/>
          <p:nvPr/>
        </p:nvSpPr>
        <p:spPr>
          <a:xfrm>
            <a:off x="605117" y="6474599"/>
            <a:ext cx="1872612" cy="246221"/>
          </a:xfrm>
          <a:prstGeom prst="rect">
            <a:avLst/>
          </a:prstGeom>
          <a:noFill/>
        </p:spPr>
        <p:txBody>
          <a:bodyPr wrap="square" rtlCol="0">
            <a:spAutoFit/>
          </a:bodyPr>
          <a:lstStyle/>
          <a:p>
            <a:pPr marL="87313" indent="-87313"/>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カッコ内は大阪市内の件数</a:t>
            </a:r>
          </a:p>
        </p:txBody>
      </p:sp>
      <p:pic>
        <p:nvPicPr>
          <p:cNvPr id="6" name="図 5">
            <a:extLst>
              <a:ext uri="{FF2B5EF4-FFF2-40B4-BE49-F238E27FC236}">
                <a16:creationId xmlns:a16="http://schemas.microsoft.com/office/drawing/2014/main" id="{BA81E3AC-CF6D-494B-A88D-2B58DF86001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332" b="3156"/>
          <a:stretch/>
        </p:blipFill>
        <p:spPr>
          <a:xfrm>
            <a:off x="7120599" y="3239582"/>
            <a:ext cx="2544897" cy="3369148"/>
          </a:xfrm>
          <a:prstGeom prst="rect">
            <a:avLst/>
          </a:prstGeom>
        </p:spPr>
      </p:pic>
      <p:sp>
        <p:nvSpPr>
          <p:cNvPr id="27" name="円/楕円 30">
            <a:extLst>
              <a:ext uri="{FF2B5EF4-FFF2-40B4-BE49-F238E27FC236}">
                <a16:creationId xmlns:a16="http://schemas.microsoft.com/office/drawing/2014/main" id="{1CEF425D-B2A7-4392-A8F6-298F6A62962F}"/>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14</a:t>
            </a:fld>
            <a:endParaRPr lang="en-US" altLang="ja-JP" sz="11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835569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角丸四角形 13">
            <a:extLst>
              <a:ext uri="{FF2B5EF4-FFF2-40B4-BE49-F238E27FC236}">
                <a16:creationId xmlns:a16="http://schemas.microsoft.com/office/drawing/2014/main" id="{22ECABF8-2591-4062-AE67-C55DA0B9F4C6}"/>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38" name="テキスト ボックス 37"/>
          <p:cNvSpPr txBox="1"/>
          <p:nvPr/>
        </p:nvSpPr>
        <p:spPr>
          <a:xfrm>
            <a:off x="5116228" y="3512255"/>
            <a:ext cx="2771475" cy="307777"/>
          </a:xfrm>
          <a:prstGeom prst="rect">
            <a:avLst/>
          </a:prstGeom>
          <a:solidFill>
            <a:schemeClr val="bg1"/>
          </a:solidFill>
          <a:ln>
            <a:noFill/>
            <a:prstDash val="solid"/>
          </a:ln>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a:t>
            </a:r>
            <a:r>
              <a:rPr kumimoji="1" lang="en-US" altLang="ja-JP" sz="1400" dirty="0">
                <a:latin typeface="Meiryo UI" panose="020B0604030504040204" pitchFamily="50" charset="-128"/>
                <a:ea typeface="Meiryo UI" panose="020B0604030504040204" pitchFamily="50" charset="-128"/>
              </a:rPr>
              <a:t>2026</a:t>
            </a:r>
            <a:r>
              <a:rPr kumimoji="1" lang="ja-JP" altLang="en-US" sz="1400" dirty="0">
                <a:latin typeface="Meiryo UI" panose="020B0604030504040204" pitchFamily="50" charset="-128"/>
                <a:ea typeface="Meiryo UI" panose="020B0604030504040204" pitchFamily="50" charset="-128"/>
              </a:rPr>
              <a:t>年度</a:t>
            </a:r>
            <a:r>
              <a:rPr lang="ja-JP" altLang="en-US" sz="1400" dirty="0">
                <a:latin typeface="Meiryo UI" panose="020B0604030504040204" pitchFamily="50" charset="-128"/>
                <a:ea typeface="Meiryo UI" panose="020B0604030504040204" pitchFamily="50" charset="-128"/>
              </a:rPr>
              <a:t>事業スケジュール</a:t>
            </a:r>
            <a:r>
              <a:rPr kumimoji="1" lang="ja-JP" altLang="en-US" sz="1400" dirty="0">
                <a:latin typeface="Meiryo UI" panose="020B0604030504040204" pitchFamily="50" charset="-128"/>
                <a:ea typeface="Meiryo UI" panose="020B0604030504040204" pitchFamily="50" charset="-128"/>
              </a:rPr>
              <a:t>＞</a:t>
            </a:r>
          </a:p>
        </p:txBody>
      </p:sp>
      <p:sp>
        <p:nvSpPr>
          <p:cNvPr id="32" name="角丸四角形 31"/>
          <p:cNvSpPr/>
          <p:nvPr/>
        </p:nvSpPr>
        <p:spPr>
          <a:xfrm>
            <a:off x="223200" y="686446"/>
            <a:ext cx="5143918"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太陽光発電及び蓄電池システムの共同購入支援事業</a:t>
            </a:r>
            <a:endPar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テキスト ボックス 27"/>
          <p:cNvSpPr txBox="1">
            <a:spLocks noChangeArrowheads="1"/>
          </p:cNvSpPr>
          <p:nvPr/>
        </p:nvSpPr>
        <p:spPr bwMode="auto">
          <a:xfrm>
            <a:off x="266016" y="1263823"/>
            <a:ext cx="451690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95250" indent="-95250" eaLnBrk="1" hangingPunct="1"/>
            <a:r>
              <a:rPr lang="ja-JP" altLang="en-US" sz="1400" b="0" i="0" dirty="0">
                <a:latin typeface="Meiryo UI" pitchFamily="50" charset="-128"/>
                <a:ea typeface="Meiryo UI" pitchFamily="50" charset="-128"/>
                <a:cs typeface="Meiryo UI" pitchFamily="50" charset="-128"/>
              </a:rPr>
              <a:t>◆太陽光パネル及び蓄電池の更なる普及拡大を図るため、</a:t>
            </a:r>
            <a:endParaRPr lang="en-US" altLang="ja-JP" sz="1400" b="0" i="0" dirty="0">
              <a:latin typeface="Meiryo UI" pitchFamily="50" charset="-128"/>
              <a:ea typeface="Meiryo UI" pitchFamily="50" charset="-128"/>
              <a:cs typeface="Meiryo UI" pitchFamily="50" charset="-128"/>
            </a:endParaRPr>
          </a:p>
          <a:p>
            <a:pPr marL="95250" indent="-95250" eaLnBrk="1" hangingPunct="1"/>
            <a:r>
              <a:rPr lang="ja-JP" altLang="en-US" sz="1400" b="0" i="0" dirty="0">
                <a:latin typeface="Meiryo UI" pitchFamily="50" charset="-128"/>
                <a:ea typeface="Meiryo UI" pitchFamily="50" charset="-128"/>
                <a:cs typeface="Meiryo UI" pitchFamily="50" charset="-128"/>
              </a:rPr>
              <a:t>   府と協定を締結した支援事業者が、府内全域から太陽光</a:t>
            </a:r>
            <a:endParaRPr lang="en-US" altLang="ja-JP" sz="1400" b="0" i="0" dirty="0">
              <a:latin typeface="Meiryo UI" pitchFamily="50" charset="-128"/>
              <a:ea typeface="Meiryo UI" pitchFamily="50" charset="-128"/>
              <a:cs typeface="Meiryo UI" pitchFamily="50" charset="-128"/>
            </a:endParaRPr>
          </a:p>
          <a:p>
            <a:pPr marL="95250" indent="-95250" eaLnBrk="1" hangingPunct="1"/>
            <a:r>
              <a:rPr lang="en-US" altLang="ja-JP" sz="1400" b="0" i="0" dirty="0">
                <a:latin typeface="Meiryo UI" pitchFamily="50" charset="-128"/>
                <a:ea typeface="Meiryo UI" pitchFamily="50" charset="-128"/>
                <a:cs typeface="Meiryo UI" pitchFamily="50" charset="-128"/>
              </a:rPr>
              <a:t>   </a:t>
            </a:r>
            <a:r>
              <a:rPr lang="ja-JP" altLang="en-US" sz="1400" b="0" i="0" dirty="0">
                <a:latin typeface="Meiryo UI" pitchFamily="50" charset="-128"/>
                <a:ea typeface="Meiryo UI" pitchFamily="50" charset="-128"/>
                <a:cs typeface="Meiryo UI" pitchFamily="50" charset="-128"/>
              </a:rPr>
              <a:t>パネル及び蓄電池の購入希望者を募り、これらの設置を</a:t>
            </a:r>
            <a:endParaRPr lang="en-US" altLang="ja-JP" sz="1400" b="0" i="0" dirty="0">
              <a:latin typeface="Meiryo UI" pitchFamily="50" charset="-128"/>
              <a:ea typeface="Meiryo UI" pitchFamily="50" charset="-128"/>
              <a:cs typeface="Meiryo UI" pitchFamily="50" charset="-128"/>
            </a:endParaRPr>
          </a:p>
          <a:p>
            <a:pPr marL="95250" indent="-95250" eaLnBrk="1" hangingPunct="1"/>
            <a:r>
              <a:rPr lang="en-US" altLang="ja-JP" sz="1400" b="0" i="0" dirty="0">
                <a:latin typeface="Meiryo UI" pitchFamily="50" charset="-128"/>
                <a:ea typeface="Meiryo UI" pitchFamily="50" charset="-128"/>
                <a:cs typeface="Meiryo UI" pitchFamily="50" charset="-128"/>
              </a:rPr>
              <a:t>   </a:t>
            </a:r>
            <a:r>
              <a:rPr lang="ja-JP" altLang="en-US" sz="1400" b="0" i="0" dirty="0">
                <a:latin typeface="Meiryo UI" pitchFamily="50" charset="-128"/>
                <a:ea typeface="Meiryo UI" pitchFamily="50" charset="-128"/>
                <a:cs typeface="Meiryo UI" pitchFamily="50" charset="-128"/>
              </a:rPr>
              <a:t>サポートする、太陽光パネル及び蓄電池の共同購入支援</a:t>
            </a:r>
            <a:endParaRPr lang="en-US" altLang="ja-JP" sz="1400" b="0" i="0" dirty="0">
              <a:latin typeface="Meiryo UI" pitchFamily="50" charset="-128"/>
              <a:ea typeface="Meiryo UI" pitchFamily="50" charset="-128"/>
              <a:cs typeface="Meiryo UI" pitchFamily="50" charset="-128"/>
            </a:endParaRPr>
          </a:p>
          <a:p>
            <a:pPr marL="95250" indent="-95250" eaLnBrk="1" hangingPunct="1"/>
            <a:r>
              <a:rPr lang="en-US" altLang="ja-JP" sz="1400" b="0" i="0" dirty="0">
                <a:latin typeface="Meiryo UI" pitchFamily="50" charset="-128"/>
                <a:ea typeface="Meiryo UI" pitchFamily="50" charset="-128"/>
                <a:cs typeface="Meiryo UI" pitchFamily="50" charset="-128"/>
              </a:rPr>
              <a:t>   </a:t>
            </a:r>
            <a:r>
              <a:rPr lang="ja-JP" altLang="en-US" sz="1400" b="0" i="0" dirty="0">
                <a:latin typeface="Meiryo UI" pitchFamily="50" charset="-128"/>
                <a:ea typeface="Meiryo UI" pitchFamily="50" charset="-128"/>
                <a:cs typeface="Meiryo UI" pitchFamily="50" charset="-128"/>
              </a:rPr>
              <a:t>事業を実施しています。</a:t>
            </a:r>
          </a:p>
        </p:txBody>
      </p:sp>
      <p:sp>
        <p:nvSpPr>
          <p:cNvPr id="35" name="AutoShape 6"/>
          <p:cNvSpPr>
            <a:spLocks noChangeArrowheads="1"/>
          </p:cNvSpPr>
          <p:nvPr/>
        </p:nvSpPr>
        <p:spPr bwMode="auto">
          <a:xfrm>
            <a:off x="280782" y="5097881"/>
            <a:ext cx="4429563" cy="777200"/>
          </a:xfrm>
          <a:prstGeom prst="flowChartProcess">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nSpc>
                <a:spcPts val="1500"/>
              </a:lnSpc>
              <a:spcBef>
                <a:spcPct val="0"/>
              </a:spcBef>
            </a:pPr>
            <a:r>
              <a:rPr lang="ja-JP" altLang="en-US" sz="1400" b="1" dirty="0">
                <a:latin typeface="Meiryo UI" panose="020B0604030504040204" pitchFamily="50" charset="-128"/>
                <a:ea typeface="Meiryo UI" panose="020B0604030504040204" pitchFamily="50" charset="-128"/>
              </a:rPr>
              <a:t>①みんなでまとめて購入するためお得になります。</a:t>
            </a:r>
            <a:endParaRPr lang="en-US" altLang="ja-JP" sz="1400" b="1" dirty="0">
              <a:latin typeface="Meiryo UI" panose="020B0604030504040204" pitchFamily="50" charset="-128"/>
              <a:ea typeface="Meiryo UI" panose="020B0604030504040204" pitchFamily="50" charset="-128"/>
            </a:endParaRPr>
          </a:p>
          <a:p>
            <a:pPr>
              <a:lnSpc>
                <a:spcPts val="1500"/>
              </a:lnSpc>
              <a:spcBef>
                <a:spcPct val="0"/>
              </a:spcBef>
            </a:pPr>
            <a:r>
              <a:rPr lang="ja-JP" altLang="en-US" sz="1400" b="1" dirty="0">
                <a:latin typeface="Meiryo UI" panose="020B0604030504040204" pitchFamily="50" charset="-128"/>
                <a:ea typeface="Meiryo UI" panose="020B0604030504040204" pitchFamily="50" charset="-128"/>
              </a:rPr>
              <a:t>②登録・購入・施工までトータルサポートします。</a:t>
            </a:r>
          </a:p>
          <a:p>
            <a:pPr>
              <a:lnSpc>
                <a:spcPts val="1500"/>
              </a:lnSpc>
              <a:spcBef>
                <a:spcPct val="0"/>
              </a:spcBef>
            </a:pPr>
            <a:r>
              <a:rPr lang="ja-JP" altLang="en-US" sz="1400" b="1" dirty="0">
                <a:latin typeface="Meiryo UI" panose="020B0604030504040204" pitchFamily="50" charset="-128"/>
                <a:ea typeface="Meiryo UI" panose="020B0604030504040204" pitchFamily="50" charset="-128"/>
              </a:rPr>
              <a:t>③基準をクリアした販売施工事業者が安心施工します。</a:t>
            </a:r>
            <a:endParaRPr lang="en-US" altLang="ja-JP" sz="1400" b="1" dirty="0">
              <a:latin typeface="Meiryo UI" panose="020B0604030504040204" pitchFamily="50" charset="-128"/>
              <a:ea typeface="Meiryo UI" panose="020B0604030504040204" pitchFamily="50" charset="-128"/>
            </a:endParaRPr>
          </a:p>
          <a:p>
            <a:pPr>
              <a:lnSpc>
                <a:spcPts val="1500"/>
              </a:lnSpc>
              <a:spcBef>
                <a:spcPct val="0"/>
              </a:spcBef>
            </a:pPr>
            <a:r>
              <a:rPr lang="ja-JP" altLang="en-US" sz="1400" b="1" dirty="0">
                <a:latin typeface="Meiryo UI" panose="020B0604030504040204" pitchFamily="50" charset="-128"/>
                <a:ea typeface="Meiryo UI" panose="020B0604030504040204" pitchFamily="50" charset="-128"/>
              </a:rPr>
              <a:t>④光熱費削減対策や災害時の停電対策にも役立ちます。</a:t>
            </a:r>
          </a:p>
        </p:txBody>
      </p:sp>
      <p:sp>
        <p:nvSpPr>
          <p:cNvPr id="45" name="正方形/長方形 44"/>
          <p:cNvSpPr/>
          <p:nvPr/>
        </p:nvSpPr>
        <p:spPr>
          <a:xfrm>
            <a:off x="296935" y="4901413"/>
            <a:ext cx="4182092" cy="921619"/>
          </a:xfrm>
          <a:prstGeom prst="rect">
            <a:avLst/>
          </a:prstGeom>
          <a:noFill/>
          <a:ln w="31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p:cNvSpPr txBox="1"/>
          <p:nvPr/>
        </p:nvSpPr>
        <p:spPr>
          <a:xfrm>
            <a:off x="280782" y="4795045"/>
            <a:ext cx="1887725" cy="307777"/>
          </a:xfrm>
          <a:prstGeom prst="rect">
            <a:avLst/>
          </a:prstGeom>
          <a:solidFill>
            <a:schemeClr val="bg1"/>
          </a:solidFill>
          <a:ln>
            <a:noFill/>
            <a:prstDash val="solid"/>
          </a:ln>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＜本事業のポイント＞</a:t>
            </a:r>
          </a:p>
        </p:txBody>
      </p:sp>
      <p:sp>
        <p:nvSpPr>
          <p:cNvPr id="60" name="正方形/長方形 59"/>
          <p:cNvSpPr/>
          <p:nvPr/>
        </p:nvSpPr>
        <p:spPr>
          <a:xfrm>
            <a:off x="5386397" y="793505"/>
            <a:ext cx="2693406" cy="184666"/>
          </a:xfrm>
          <a:prstGeom prst="rect">
            <a:avLst/>
          </a:prstGeom>
        </p:spPr>
        <p:txBody>
          <a:bodyPr wrap="square" lIns="0" tIns="0" rIns="0" bIns="0" anchor="ctr" anchorCtr="1">
            <a:spAutoFit/>
          </a:bodyPr>
          <a:lstStyle/>
          <a:p>
            <a:pPr marL="95250" indent="-95250"/>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おおさかスマートエネルギーセンター事業</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p>
        </p:txBody>
      </p:sp>
      <p:pic>
        <p:nvPicPr>
          <p:cNvPr id="66" name="図 6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5116" y="2785559"/>
            <a:ext cx="4115620" cy="1788020"/>
          </a:xfrm>
          <a:prstGeom prst="rect">
            <a:avLst/>
          </a:prstGeom>
        </p:spPr>
      </p:pic>
      <p:sp>
        <p:nvSpPr>
          <p:cNvPr id="65" name="テキスト ボックス 27"/>
          <p:cNvSpPr txBox="1">
            <a:spLocks noChangeArrowheads="1"/>
          </p:cNvSpPr>
          <p:nvPr/>
        </p:nvSpPr>
        <p:spPr bwMode="auto">
          <a:xfrm>
            <a:off x="414789" y="5986634"/>
            <a:ext cx="42955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95250" indent="-95250" eaLnBrk="1" hangingPunct="1"/>
            <a:r>
              <a:rPr lang="en-US" altLang="ja-JP" sz="1100" b="0" i="0" dirty="0">
                <a:latin typeface="Meiryo UI" pitchFamily="50" charset="-128"/>
                <a:ea typeface="Meiryo UI" pitchFamily="50" charset="-128"/>
                <a:cs typeface="Meiryo UI" pitchFamily="50" charset="-128"/>
              </a:rPr>
              <a:t>※ 2019</a:t>
            </a:r>
            <a:r>
              <a:rPr lang="ja-JP" altLang="en-US" sz="1100" b="0" i="0" dirty="0">
                <a:latin typeface="Meiryo UI" pitchFamily="50" charset="-128"/>
                <a:ea typeface="Meiryo UI" pitchFamily="50" charset="-128"/>
                <a:cs typeface="Meiryo UI" pitchFamily="50" charset="-128"/>
              </a:rPr>
              <a:t>年</a:t>
            </a:r>
            <a:r>
              <a:rPr lang="en-US" altLang="ja-JP" sz="1100" b="0" i="0" dirty="0">
                <a:latin typeface="Meiryo UI" pitchFamily="50" charset="-128"/>
                <a:ea typeface="Meiryo UI" pitchFamily="50" charset="-128"/>
                <a:cs typeface="Meiryo UI" pitchFamily="50" charset="-128"/>
              </a:rPr>
              <a:t>9</a:t>
            </a:r>
            <a:r>
              <a:rPr lang="ja-JP" altLang="en-US" sz="1100" b="0" i="0" dirty="0">
                <a:latin typeface="Meiryo UI" pitchFamily="50" charset="-128"/>
                <a:ea typeface="Meiryo UI" pitchFamily="50" charset="-128"/>
                <a:cs typeface="Meiryo UI" pitchFamily="50" charset="-128"/>
              </a:rPr>
              <a:t>月の台風</a:t>
            </a:r>
            <a:r>
              <a:rPr lang="en-US" altLang="ja-JP" sz="1100" b="0" i="0" dirty="0">
                <a:latin typeface="Meiryo UI" pitchFamily="50" charset="-128"/>
                <a:ea typeface="Meiryo UI" pitchFamily="50" charset="-128"/>
                <a:cs typeface="Meiryo UI" pitchFamily="50" charset="-128"/>
              </a:rPr>
              <a:t>15</a:t>
            </a:r>
            <a:r>
              <a:rPr lang="ja-JP" altLang="en-US" sz="1100" b="0" i="0" dirty="0">
                <a:latin typeface="Meiryo UI" pitchFamily="50" charset="-128"/>
                <a:ea typeface="Meiryo UI" pitchFamily="50" charset="-128"/>
                <a:cs typeface="Meiryo UI" pitchFamily="50" charset="-128"/>
              </a:rPr>
              <a:t>号による停電被害では、太陽光パネルと蓄電池の</a:t>
            </a:r>
            <a:r>
              <a:rPr lang="en-US" altLang="ja-JP" sz="1100" b="0" i="0" dirty="0">
                <a:latin typeface="Meiryo UI" pitchFamily="50" charset="-128"/>
                <a:ea typeface="Meiryo UI" pitchFamily="50" charset="-128"/>
                <a:cs typeface="Meiryo UI" pitchFamily="50" charset="-128"/>
              </a:rPr>
              <a:t>   </a:t>
            </a:r>
            <a:r>
              <a:rPr lang="ja-JP" altLang="en-US" sz="1100" b="0" i="0" dirty="0">
                <a:latin typeface="Meiryo UI" pitchFamily="50" charset="-128"/>
                <a:ea typeface="Meiryo UI" pitchFamily="50" charset="-128"/>
                <a:cs typeface="Meiryo UI" pitchFamily="50" charset="-128"/>
              </a:rPr>
              <a:t>組合せで、最大５日間の電力が確保された事例があります。</a:t>
            </a:r>
          </a:p>
        </p:txBody>
      </p:sp>
      <p:sp>
        <p:nvSpPr>
          <p:cNvPr id="68" name="テキスト ボックス 67"/>
          <p:cNvSpPr txBox="1"/>
          <p:nvPr/>
        </p:nvSpPr>
        <p:spPr>
          <a:xfrm>
            <a:off x="4583170" y="4968899"/>
            <a:ext cx="2525622" cy="307777"/>
          </a:xfrm>
          <a:prstGeom prst="rect">
            <a:avLst/>
          </a:prstGeom>
          <a:noFill/>
        </p:spPr>
        <p:txBody>
          <a:bodyPr wrap="square" rtlCol="0">
            <a:spAutoFit/>
          </a:bodyPr>
          <a:lstStyle/>
          <a:p>
            <a:pPr marL="87313" indent="-87313"/>
            <a:r>
              <a:rPr lang="ja-JP" altLang="en-US" sz="1400" dirty="0">
                <a:latin typeface="Meiryo UI" pitchFamily="50" charset="-128"/>
                <a:ea typeface="Meiryo UI" pitchFamily="50" charset="-128"/>
                <a:cs typeface="Meiryo UI" pitchFamily="50" charset="-128"/>
              </a:rPr>
              <a:t>＜実績＞</a:t>
            </a:r>
            <a:endParaRPr lang="en-US" altLang="ja-JP" sz="1400" dirty="0">
              <a:latin typeface="Meiryo UI" pitchFamily="50" charset="-128"/>
              <a:ea typeface="Meiryo UI" pitchFamily="50" charset="-128"/>
              <a:cs typeface="Meiryo UI" pitchFamily="50" charset="-128"/>
            </a:endParaRPr>
          </a:p>
        </p:txBody>
      </p:sp>
      <p:sp>
        <p:nvSpPr>
          <p:cNvPr id="39" name="Text Box 2"/>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40"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41" name="Text Box 2"/>
          <p:cNvSpPr txBox="1">
            <a:spLocks noChangeArrowheads="1"/>
          </p:cNvSpPr>
          <p:nvPr/>
        </p:nvSpPr>
        <p:spPr bwMode="auto">
          <a:xfrm>
            <a:off x="49608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70"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34" name="円/楕円 30">
            <a:extLst>
              <a:ext uri="{FF2B5EF4-FFF2-40B4-BE49-F238E27FC236}">
                <a16:creationId xmlns:a16="http://schemas.microsoft.com/office/drawing/2014/main" id="{54599639-CDFB-4F08-BBB7-0953E2FF229A}"/>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15</a:t>
            </a:fld>
            <a:endParaRPr lang="en-US" altLang="ja-JP" sz="1100" b="1" dirty="0">
              <a:solidFill>
                <a:schemeClr val="bg1"/>
              </a:solidFill>
              <a:latin typeface="Meiryo UI" panose="020B0604030504040204" pitchFamily="50" charset="-128"/>
              <a:ea typeface="Meiryo UI" panose="020B0604030504040204" pitchFamily="50" charset="-128"/>
            </a:endParaRPr>
          </a:p>
        </p:txBody>
      </p:sp>
      <p:grpSp>
        <p:nvGrpSpPr>
          <p:cNvPr id="29" name="グループ化 28"/>
          <p:cNvGrpSpPr/>
          <p:nvPr/>
        </p:nvGrpSpPr>
        <p:grpSpPr>
          <a:xfrm>
            <a:off x="5067982" y="3774458"/>
            <a:ext cx="4342228" cy="1250803"/>
            <a:chOff x="2691681" y="2894309"/>
            <a:chExt cx="4342228" cy="1250803"/>
          </a:xfrm>
        </p:grpSpPr>
        <p:sp>
          <p:nvSpPr>
            <p:cNvPr id="36" name="テキスト ボックス 35"/>
            <p:cNvSpPr txBox="1"/>
            <p:nvPr/>
          </p:nvSpPr>
          <p:spPr>
            <a:xfrm>
              <a:off x="2691681" y="2898617"/>
              <a:ext cx="1887726" cy="1246495"/>
            </a:xfrm>
            <a:prstGeom prst="rect">
              <a:avLst/>
            </a:prstGeom>
            <a:noFill/>
          </p:spPr>
          <p:txBody>
            <a:bodyPr wrap="square" rtlCol="0">
              <a:spAutoFit/>
            </a:bodyPr>
            <a:lstStyle/>
            <a:p>
              <a:pPr>
                <a:lnSpc>
                  <a:spcPts val="1500"/>
                </a:lnSpc>
                <a:spcBef>
                  <a:spcPct val="0"/>
                </a:spcBef>
              </a:pPr>
              <a:r>
                <a:rPr lang="ja-JP" altLang="en-US" sz="1300" dirty="0">
                  <a:latin typeface="Meiryo UI" panose="020B0604030504040204" pitchFamily="50" charset="-128"/>
                  <a:ea typeface="Meiryo UI" panose="020B0604030504040204" pitchFamily="50" charset="-128"/>
                </a:rPr>
                <a:t>・３月中旬～</a:t>
              </a:r>
              <a:r>
                <a:rPr lang="en-US" altLang="ja-JP" sz="1300" dirty="0">
                  <a:latin typeface="Meiryo UI" panose="020B0604030504040204" pitchFamily="50" charset="-128"/>
                  <a:ea typeface="Meiryo UI" panose="020B0604030504040204" pitchFamily="50" charset="-128"/>
                </a:rPr>
                <a:t>9</a:t>
              </a:r>
              <a:r>
                <a:rPr lang="ja-JP" altLang="en-US" sz="1300" dirty="0">
                  <a:latin typeface="Meiryo UI" panose="020B0604030504040204" pitchFamily="50" charset="-128"/>
                  <a:ea typeface="Meiryo UI" panose="020B0604030504040204" pitchFamily="50" charset="-128"/>
                </a:rPr>
                <a:t>月下旬</a:t>
              </a:r>
              <a:endParaRPr lang="en-US" altLang="ja-JP" sz="1300" dirty="0">
                <a:latin typeface="Meiryo UI" panose="020B0604030504040204" pitchFamily="50" charset="-128"/>
                <a:ea typeface="Meiryo UI" panose="020B0604030504040204" pitchFamily="50" charset="-128"/>
              </a:endParaRPr>
            </a:p>
            <a:p>
              <a:pPr>
                <a:lnSpc>
                  <a:spcPts val="1500"/>
                </a:lnSpc>
                <a:spcBef>
                  <a:spcPct val="0"/>
                </a:spcBef>
              </a:pPr>
              <a:r>
                <a:rPr lang="ja-JP" altLang="en-US" sz="1300" dirty="0">
                  <a:latin typeface="Meiryo UI" panose="020B0604030504040204" pitchFamily="50" charset="-128"/>
                  <a:ea typeface="Meiryo UI" panose="020B0604030504040204" pitchFamily="50" charset="-128"/>
                </a:rPr>
                <a:t>・５月下旬</a:t>
              </a:r>
              <a:endParaRPr lang="en-US" altLang="ja-JP" sz="1300" dirty="0">
                <a:latin typeface="Meiryo UI" panose="020B0604030504040204" pitchFamily="50" charset="-128"/>
                <a:ea typeface="Meiryo UI" panose="020B0604030504040204" pitchFamily="50" charset="-128"/>
              </a:endParaRPr>
            </a:p>
            <a:p>
              <a:pPr>
                <a:lnSpc>
                  <a:spcPts val="1500"/>
                </a:lnSpc>
                <a:spcBef>
                  <a:spcPct val="0"/>
                </a:spcBef>
              </a:pPr>
              <a:r>
                <a:rPr lang="ja-JP" altLang="en-US" sz="1300" dirty="0">
                  <a:latin typeface="Meiryo UI" panose="020B0604030504040204" pitchFamily="50" charset="-128"/>
                  <a:ea typeface="Meiryo UI" panose="020B0604030504040204" pitchFamily="50" charset="-128"/>
                </a:rPr>
                <a:t>・６月上旬</a:t>
              </a:r>
            </a:p>
            <a:p>
              <a:pPr>
                <a:lnSpc>
                  <a:spcPts val="1500"/>
                </a:lnSpc>
                <a:spcBef>
                  <a:spcPct val="0"/>
                </a:spcBef>
              </a:pPr>
              <a:r>
                <a:rPr lang="ja-JP" altLang="en-US" sz="1300" dirty="0">
                  <a:latin typeface="Meiryo UI" panose="020B0604030504040204" pitchFamily="50" charset="-128"/>
                  <a:ea typeface="Meiryo UI" panose="020B0604030504040204" pitchFamily="50" charset="-128"/>
                </a:rPr>
                <a:t>・</a:t>
              </a:r>
              <a:r>
                <a:rPr lang="en-US" altLang="ja-JP" sz="1300" dirty="0">
                  <a:latin typeface="Meiryo UI" panose="020B0604030504040204" pitchFamily="50" charset="-128"/>
                  <a:ea typeface="Meiryo UI" panose="020B0604030504040204" pitchFamily="50" charset="-128"/>
                </a:rPr>
                <a:t>11</a:t>
              </a:r>
              <a:r>
                <a:rPr lang="ja-JP" altLang="en-US" sz="1300" dirty="0">
                  <a:latin typeface="Meiryo UI" panose="020B0604030504040204" pitchFamily="50" charset="-128"/>
                  <a:ea typeface="Meiryo UI" panose="020B0604030504040204" pitchFamily="50" charset="-128"/>
                </a:rPr>
                <a:t>月下旬まで</a:t>
              </a:r>
            </a:p>
            <a:p>
              <a:pPr>
                <a:lnSpc>
                  <a:spcPts val="1500"/>
                </a:lnSpc>
                <a:spcBef>
                  <a:spcPct val="0"/>
                </a:spcBef>
              </a:pPr>
              <a:r>
                <a:rPr lang="ja-JP" altLang="en-US" sz="1300" dirty="0">
                  <a:latin typeface="Meiryo UI" panose="020B0604030504040204" pitchFamily="50" charset="-128"/>
                  <a:ea typeface="Meiryo UI" panose="020B0604030504040204" pitchFamily="50" charset="-128"/>
                </a:rPr>
                <a:t>・６月～</a:t>
              </a:r>
              <a:r>
                <a:rPr lang="en-US" altLang="ja-JP" sz="1300" dirty="0">
                  <a:latin typeface="Meiryo UI" panose="020B0604030504040204" pitchFamily="50" charset="-128"/>
                  <a:ea typeface="Meiryo UI" panose="020B0604030504040204" pitchFamily="50" charset="-128"/>
                </a:rPr>
                <a:t>11</a:t>
              </a:r>
              <a:r>
                <a:rPr lang="ja-JP" altLang="en-US" sz="1300" dirty="0">
                  <a:latin typeface="Meiryo UI" panose="020B0604030504040204" pitchFamily="50" charset="-128"/>
                  <a:ea typeface="Meiryo UI" panose="020B0604030504040204" pitchFamily="50" charset="-128"/>
                </a:rPr>
                <a:t>月頃</a:t>
              </a:r>
            </a:p>
            <a:p>
              <a:pPr>
                <a:lnSpc>
                  <a:spcPts val="1500"/>
                </a:lnSpc>
                <a:spcBef>
                  <a:spcPct val="0"/>
                </a:spcBef>
              </a:pPr>
              <a:r>
                <a:rPr lang="ja-JP" altLang="en-US" sz="1300" dirty="0">
                  <a:latin typeface="Meiryo UI" panose="020B0604030504040204" pitchFamily="50" charset="-128"/>
                  <a:ea typeface="Meiryo UI" panose="020B0604030504040204" pitchFamily="50" charset="-128"/>
                </a:rPr>
                <a:t>・７月～翌年</a:t>
              </a:r>
              <a:r>
                <a:rPr lang="en-US" altLang="ja-JP" sz="1300" dirty="0">
                  <a:latin typeface="Meiryo UI" panose="020B0604030504040204" pitchFamily="50" charset="-128"/>
                  <a:ea typeface="Meiryo UI" panose="020B0604030504040204" pitchFamily="50" charset="-128"/>
                </a:rPr>
                <a:t>6</a:t>
              </a:r>
              <a:r>
                <a:rPr lang="ja-JP" altLang="en-US" sz="1300" dirty="0">
                  <a:latin typeface="Meiryo UI" panose="020B0604030504040204" pitchFamily="50" charset="-128"/>
                  <a:ea typeface="Meiryo UI" panose="020B0604030504040204" pitchFamily="50" charset="-128"/>
                </a:rPr>
                <a:t>月頃</a:t>
              </a:r>
            </a:p>
          </p:txBody>
        </p:sp>
        <p:sp>
          <p:nvSpPr>
            <p:cNvPr id="37" name="テキスト ボックス 36"/>
            <p:cNvSpPr txBox="1"/>
            <p:nvPr/>
          </p:nvSpPr>
          <p:spPr>
            <a:xfrm>
              <a:off x="4627653" y="2894309"/>
              <a:ext cx="2406256" cy="1246495"/>
            </a:xfrm>
            <a:prstGeom prst="rect">
              <a:avLst/>
            </a:prstGeom>
            <a:noFill/>
          </p:spPr>
          <p:txBody>
            <a:bodyPr wrap="square" rtlCol="0">
              <a:spAutoFit/>
            </a:bodyPr>
            <a:lstStyle/>
            <a:p>
              <a:pPr>
                <a:lnSpc>
                  <a:spcPts val="1500"/>
                </a:lnSpc>
                <a:spcBef>
                  <a:spcPct val="0"/>
                </a:spcBef>
              </a:pPr>
              <a:r>
                <a:rPr lang="zh-TW" altLang="en-US" sz="1300" dirty="0">
                  <a:latin typeface="Meiryo UI" panose="020B0604030504040204" pitchFamily="50" charset="-128"/>
                  <a:ea typeface="Meiryo UI" panose="020B0604030504040204" pitchFamily="50" charset="-128"/>
                </a:rPr>
                <a:t>購入希望者募集</a:t>
              </a:r>
              <a:endParaRPr lang="ja-JP" altLang="en-US" sz="1300" dirty="0">
                <a:latin typeface="Meiryo UI" panose="020B0604030504040204" pitchFamily="50" charset="-128"/>
                <a:ea typeface="Meiryo UI" panose="020B0604030504040204" pitchFamily="50" charset="-128"/>
              </a:endParaRPr>
            </a:p>
            <a:p>
              <a:pPr>
                <a:lnSpc>
                  <a:spcPts val="1500"/>
                </a:lnSpc>
                <a:spcBef>
                  <a:spcPct val="0"/>
                </a:spcBef>
              </a:pPr>
              <a:r>
                <a:rPr lang="ja-JP" altLang="en-US" sz="1300" dirty="0">
                  <a:latin typeface="Meiryo UI" panose="020B0604030504040204" pitchFamily="50" charset="-128"/>
                  <a:ea typeface="Meiryo UI" panose="020B0604030504040204" pitchFamily="50" charset="-128"/>
                </a:rPr>
                <a:t>販売施工事業者の選定</a:t>
              </a:r>
              <a:endParaRPr lang="en-US" altLang="ja-JP" sz="1300" dirty="0">
                <a:latin typeface="Meiryo UI" panose="020B0604030504040204" pitchFamily="50" charset="-128"/>
                <a:ea typeface="Meiryo UI" panose="020B0604030504040204" pitchFamily="50" charset="-128"/>
              </a:endParaRPr>
            </a:p>
            <a:p>
              <a:pPr>
                <a:lnSpc>
                  <a:spcPts val="1500"/>
                </a:lnSpc>
                <a:spcBef>
                  <a:spcPct val="0"/>
                </a:spcBef>
              </a:pPr>
              <a:r>
                <a:rPr lang="ja-JP" altLang="en-US" sz="1300" dirty="0">
                  <a:latin typeface="Meiryo UI" panose="020B0604030504040204" pitchFamily="50" charset="-128"/>
                  <a:ea typeface="Meiryo UI" panose="020B0604030504040204" pitchFamily="50" charset="-128"/>
                </a:rPr>
                <a:t>参加登録者に見積り価格送付</a:t>
              </a:r>
            </a:p>
            <a:p>
              <a:pPr>
                <a:lnSpc>
                  <a:spcPts val="1500"/>
                </a:lnSpc>
                <a:spcBef>
                  <a:spcPct val="0"/>
                </a:spcBef>
              </a:pPr>
              <a:r>
                <a:rPr lang="ja-JP" altLang="en-US" sz="1300" dirty="0">
                  <a:latin typeface="Meiryo UI" panose="020B0604030504040204" pitchFamily="50" charset="-128"/>
                  <a:ea typeface="Meiryo UI" panose="020B0604030504040204" pitchFamily="50" charset="-128"/>
                </a:rPr>
                <a:t>購入判断</a:t>
              </a:r>
            </a:p>
            <a:p>
              <a:pPr>
                <a:lnSpc>
                  <a:spcPts val="1500"/>
                </a:lnSpc>
                <a:spcBef>
                  <a:spcPct val="0"/>
                </a:spcBef>
              </a:pPr>
              <a:r>
                <a:rPr lang="ja-JP" altLang="en-US" sz="1300" dirty="0">
                  <a:latin typeface="Meiryo UI" panose="020B0604030504040204" pitchFamily="50" charset="-128"/>
                  <a:ea typeface="Meiryo UI" panose="020B0604030504040204" pitchFamily="50" charset="-128"/>
                </a:rPr>
                <a:t>現地調査</a:t>
              </a:r>
            </a:p>
            <a:p>
              <a:pPr>
                <a:lnSpc>
                  <a:spcPts val="1500"/>
                </a:lnSpc>
                <a:spcBef>
                  <a:spcPct val="0"/>
                </a:spcBef>
              </a:pPr>
              <a:r>
                <a:rPr lang="ja-JP" altLang="en-US" sz="1300" dirty="0">
                  <a:latin typeface="Meiryo UI" panose="020B0604030504040204" pitchFamily="50" charset="-128"/>
                  <a:ea typeface="Meiryo UI" panose="020B0604030504040204" pitchFamily="50" charset="-128"/>
                </a:rPr>
                <a:t>工事実施</a:t>
              </a:r>
              <a:endParaRPr lang="en-US" altLang="ja-JP" sz="1300" dirty="0">
                <a:latin typeface="Meiryo UI" panose="020B0604030504040204" pitchFamily="50" charset="-128"/>
                <a:ea typeface="Meiryo UI" panose="020B0604030504040204" pitchFamily="50" charset="-128"/>
              </a:endParaRPr>
            </a:p>
          </p:txBody>
        </p:sp>
      </p:grpSp>
      <p:graphicFrame>
        <p:nvGraphicFramePr>
          <p:cNvPr id="42" name="表 41">
            <a:extLst>
              <a:ext uri="{FF2B5EF4-FFF2-40B4-BE49-F238E27FC236}">
                <a16:creationId xmlns:a16="http://schemas.microsoft.com/office/drawing/2014/main" id="{528DABC1-F5AA-4B2C-A7F8-0E57889E109A}"/>
              </a:ext>
            </a:extLst>
          </p:cNvPr>
          <p:cNvGraphicFramePr>
            <a:graphicFrameLocks noGrp="1"/>
          </p:cNvGraphicFramePr>
          <p:nvPr>
            <p:extLst>
              <p:ext uri="{D42A27DB-BD31-4B8C-83A1-F6EECF244321}">
                <p14:modId xmlns:p14="http://schemas.microsoft.com/office/powerpoint/2010/main" val="923417070"/>
              </p:ext>
            </p:extLst>
          </p:nvPr>
        </p:nvGraphicFramePr>
        <p:xfrm>
          <a:off x="4710344" y="5283156"/>
          <a:ext cx="5072387" cy="1202400"/>
        </p:xfrm>
        <a:graphic>
          <a:graphicData uri="http://schemas.openxmlformats.org/drawingml/2006/table">
            <a:tbl>
              <a:tblPr firstRow="1" bandRow="1">
                <a:tableStyleId>{5940675A-B579-460E-94D1-54222C63F5DA}</a:tableStyleId>
              </a:tblPr>
              <a:tblGrid>
                <a:gridCol w="1796103">
                  <a:extLst>
                    <a:ext uri="{9D8B030D-6E8A-4147-A177-3AD203B41FA5}">
                      <a16:colId xmlns:a16="http://schemas.microsoft.com/office/drawing/2014/main" val="3757262113"/>
                    </a:ext>
                  </a:extLst>
                </a:gridCol>
                <a:gridCol w="655257">
                  <a:extLst>
                    <a:ext uri="{9D8B030D-6E8A-4147-A177-3AD203B41FA5}">
                      <a16:colId xmlns:a16="http://schemas.microsoft.com/office/drawing/2014/main" val="96200084"/>
                    </a:ext>
                  </a:extLst>
                </a:gridCol>
                <a:gridCol w="644451">
                  <a:extLst>
                    <a:ext uri="{9D8B030D-6E8A-4147-A177-3AD203B41FA5}">
                      <a16:colId xmlns:a16="http://schemas.microsoft.com/office/drawing/2014/main" val="2363935190"/>
                    </a:ext>
                  </a:extLst>
                </a:gridCol>
                <a:gridCol w="666062">
                  <a:extLst>
                    <a:ext uri="{9D8B030D-6E8A-4147-A177-3AD203B41FA5}">
                      <a16:colId xmlns:a16="http://schemas.microsoft.com/office/drawing/2014/main" val="3765181426"/>
                    </a:ext>
                  </a:extLst>
                </a:gridCol>
                <a:gridCol w="655257">
                  <a:extLst>
                    <a:ext uri="{9D8B030D-6E8A-4147-A177-3AD203B41FA5}">
                      <a16:colId xmlns:a16="http://schemas.microsoft.com/office/drawing/2014/main" val="4110128797"/>
                    </a:ext>
                  </a:extLst>
                </a:gridCol>
                <a:gridCol w="655257">
                  <a:extLst>
                    <a:ext uri="{9D8B030D-6E8A-4147-A177-3AD203B41FA5}">
                      <a16:colId xmlns:a16="http://schemas.microsoft.com/office/drawing/2014/main" val="3246231356"/>
                    </a:ext>
                  </a:extLst>
                </a:gridCol>
              </a:tblGrid>
              <a:tr h="288000">
                <a:tc>
                  <a:txBody>
                    <a:bodyPr/>
                    <a:lstStyle/>
                    <a:p>
                      <a:pPr algn="ct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2021</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2022</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2023</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2024</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2025</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extLst>
                  <a:ext uri="{0D108BD9-81ED-4DB2-BD59-A6C34878D82A}">
                    <a16:rowId xmlns:a16="http://schemas.microsoft.com/office/drawing/2014/main" val="1405712737"/>
                  </a:ext>
                </a:extLst>
              </a:tr>
              <a:tr h="360000">
                <a:tc>
                  <a:txBody>
                    <a:bodyPr/>
                    <a:lstStyle/>
                    <a:p>
                      <a:pPr algn="ctr"/>
                      <a:r>
                        <a:rPr kumimoji="1" lang="ja-JP" altLang="en-US" sz="1200" strike="noStrike" dirty="0">
                          <a:solidFill>
                            <a:schemeClr val="tx1"/>
                          </a:solidFill>
                          <a:latin typeface="Meiryo UI" panose="020B0604030504040204" pitchFamily="50" charset="-128"/>
                          <a:ea typeface="Meiryo UI" panose="020B0604030504040204" pitchFamily="50" charset="-128"/>
                        </a:rPr>
                        <a:t>参加登録世帯数（件）</a:t>
                      </a:r>
                      <a:endParaRPr kumimoji="1" lang="en-US" altLang="ja-JP" sz="1200" strike="sngStrike" dirty="0">
                        <a:solidFill>
                          <a:schemeClr val="tx1"/>
                        </a:solidFill>
                        <a:latin typeface="Meiryo UI" panose="020B0604030504040204" pitchFamily="50" charset="-128"/>
                        <a:ea typeface="Meiryo UI" panose="020B0604030504040204" pitchFamily="50" charset="-128"/>
                      </a:endParaRPr>
                    </a:p>
                  </a:txBody>
                  <a:tcPr anchor="ctr">
                    <a:solidFill>
                      <a:schemeClr val="bg1"/>
                    </a:solidFill>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1,629</a:t>
                      </a:r>
                    </a:p>
                    <a:p>
                      <a:pPr algn="ctr"/>
                      <a:r>
                        <a:rPr kumimoji="1" lang="en-US" altLang="ja-JP" sz="1200" dirty="0">
                          <a:solidFill>
                            <a:schemeClr val="tx1"/>
                          </a:solidFill>
                          <a:latin typeface="Meiryo UI" panose="020B0604030504040204" pitchFamily="50" charset="-128"/>
                          <a:ea typeface="Meiryo UI" panose="020B0604030504040204" pitchFamily="50" charset="-128"/>
                        </a:rPr>
                        <a:t>(218)</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solidFill>
                      <a:schemeClr val="bg1"/>
                    </a:solidFill>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2,073</a:t>
                      </a:r>
                    </a:p>
                    <a:p>
                      <a:pPr algn="ctr"/>
                      <a:r>
                        <a:rPr kumimoji="1" lang="en-US" altLang="ja-JP" sz="1200" dirty="0">
                          <a:solidFill>
                            <a:schemeClr val="tx1"/>
                          </a:solidFill>
                          <a:latin typeface="Meiryo UI" panose="020B0604030504040204" pitchFamily="50" charset="-128"/>
                          <a:ea typeface="Meiryo UI" panose="020B0604030504040204" pitchFamily="50" charset="-128"/>
                        </a:rPr>
                        <a:t>(333)</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solidFill>
                      <a:schemeClr val="bg1"/>
                    </a:solidFill>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2,464</a:t>
                      </a:r>
                    </a:p>
                    <a:p>
                      <a:pPr algn="ctr"/>
                      <a:r>
                        <a:rPr kumimoji="1" lang="en-US" altLang="ja-JP" sz="1200" dirty="0">
                          <a:solidFill>
                            <a:schemeClr val="tx1"/>
                          </a:solidFill>
                          <a:latin typeface="Meiryo UI" panose="020B0604030504040204" pitchFamily="50" charset="-128"/>
                          <a:ea typeface="Meiryo UI" panose="020B0604030504040204" pitchFamily="50" charset="-128"/>
                        </a:rPr>
                        <a:t>(392)</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solidFill>
                      <a:schemeClr val="bg1"/>
                    </a:solidFill>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2,281</a:t>
                      </a:r>
                    </a:p>
                    <a:p>
                      <a:pPr algn="ctr"/>
                      <a:r>
                        <a:rPr kumimoji="1" lang="en-US" altLang="ja-JP" sz="1200" dirty="0">
                          <a:solidFill>
                            <a:schemeClr val="tx1"/>
                          </a:solidFill>
                          <a:latin typeface="Meiryo UI" panose="020B0604030504040204" pitchFamily="50" charset="-128"/>
                          <a:ea typeface="Meiryo UI" panose="020B0604030504040204" pitchFamily="50" charset="-128"/>
                        </a:rPr>
                        <a:t>(393)</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solidFill>
                      <a:schemeClr val="bg1"/>
                    </a:solidFill>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1,878</a:t>
                      </a:r>
                    </a:p>
                    <a:p>
                      <a:pPr algn="ctr"/>
                      <a:r>
                        <a:rPr kumimoji="1" lang="en-US" altLang="ja-JP" sz="1200" dirty="0">
                          <a:solidFill>
                            <a:schemeClr val="tx1"/>
                          </a:solidFill>
                          <a:latin typeface="Meiryo UI" panose="020B0604030504040204" pitchFamily="50" charset="-128"/>
                          <a:ea typeface="Meiryo UI" panose="020B0604030504040204" pitchFamily="50" charset="-128"/>
                        </a:rPr>
                        <a:t>(317)</a:t>
                      </a:r>
                    </a:p>
                  </a:txBody>
                  <a:tcPr anchor="ctr">
                    <a:solidFill>
                      <a:schemeClr val="bg1"/>
                    </a:solidFill>
                  </a:tcPr>
                </a:tc>
                <a:extLst>
                  <a:ext uri="{0D108BD9-81ED-4DB2-BD59-A6C34878D82A}">
                    <a16:rowId xmlns:a16="http://schemas.microsoft.com/office/drawing/2014/main" val="2124491204"/>
                  </a:ext>
                </a:extLst>
              </a:tr>
              <a:tr h="360000">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購入世帯数（件）</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solidFill>
                      <a:schemeClr val="bg1"/>
                    </a:solidFill>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132</a:t>
                      </a:r>
                      <a:endParaRPr kumimoji="1" lang="en-US" altLang="ja-JP" sz="1200" strike="noStrike" dirty="0">
                        <a:solidFill>
                          <a:schemeClr val="tx1"/>
                        </a:solidFill>
                        <a:latin typeface="Meiryo UI" panose="020B0604030504040204" pitchFamily="50" charset="-128"/>
                        <a:ea typeface="Meiryo UI" panose="020B0604030504040204" pitchFamily="50" charset="-128"/>
                      </a:endParaRPr>
                    </a:p>
                    <a:p>
                      <a:pPr algn="ctr"/>
                      <a:r>
                        <a:rPr kumimoji="1" lang="en-US" altLang="ja-JP" sz="1200" strike="noStrike" dirty="0">
                          <a:solidFill>
                            <a:schemeClr val="tx1"/>
                          </a:solidFill>
                          <a:latin typeface="Meiryo UI" panose="020B0604030504040204" pitchFamily="50" charset="-128"/>
                          <a:ea typeface="Meiryo UI" panose="020B0604030504040204" pitchFamily="50" charset="-128"/>
                        </a:rPr>
                        <a:t>(13)</a:t>
                      </a:r>
                      <a:endParaRPr kumimoji="1" lang="ja-JP" altLang="en-US" sz="1200" strike="noStrike" dirty="0">
                        <a:solidFill>
                          <a:schemeClr val="tx1"/>
                        </a:solidFill>
                        <a:latin typeface="Meiryo UI" panose="020B0604030504040204" pitchFamily="50" charset="-128"/>
                        <a:ea typeface="Meiryo UI" panose="020B0604030504040204" pitchFamily="50" charset="-128"/>
                      </a:endParaRPr>
                    </a:p>
                  </a:txBody>
                  <a:tcPr anchor="ctr">
                    <a:solidFill>
                      <a:schemeClr val="bg1"/>
                    </a:solidFill>
                  </a:tcPr>
                </a:tc>
                <a:tc>
                  <a:txBody>
                    <a:bodyPr/>
                    <a:lstStyle/>
                    <a:p>
                      <a:pPr algn="ctr"/>
                      <a:r>
                        <a:rPr kumimoji="1" lang="en-US" altLang="ja-JP" sz="1200" strike="noStrike" dirty="0">
                          <a:solidFill>
                            <a:schemeClr val="tx1"/>
                          </a:solidFill>
                          <a:latin typeface="Meiryo UI" panose="020B0604030504040204" pitchFamily="50" charset="-128"/>
                          <a:ea typeface="Meiryo UI" panose="020B0604030504040204" pitchFamily="50" charset="-128"/>
                        </a:rPr>
                        <a:t>183</a:t>
                      </a:r>
                    </a:p>
                    <a:p>
                      <a:pPr algn="ctr"/>
                      <a:r>
                        <a:rPr kumimoji="1" lang="en-US" altLang="ja-JP" sz="1200" strike="noStrike" dirty="0">
                          <a:solidFill>
                            <a:schemeClr val="tx1"/>
                          </a:solidFill>
                          <a:latin typeface="Meiryo UI" panose="020B0604030504040204" pitchFamily="50" charset="-128"/>
                          <a:ea typeface="Meiryo UI" panose="020B0604030504040204" pitchFamily="50" charset="-128"/>
                        </a:rPr>
                        <a:t>(23)</a:t>
                      </a:r>
                      <a:endParaRPr kumimoji="1" lang="ja-JP" altLang="en-US" sz="1200" strike="noStrike" dirty="0">
                        <a:solidFill>
                          <a:schemeClr val="tx1"/>
                        </a:solidFill>
                        <a:latin typeface="Meiryo UI" panose="020B0604030504040204" pitchFamily="50" charset="-128"/>
                        <a:ea typeface="Meiryo UI" panose="020B0604030504040204" pitchFamily="50" charset="-128"/>
                      </a:endParaRPr>
                    </a:p>
                  </a:txBody>
                  <a:tcPr anchor="ctr">
                    <a:solidFill>
                      <a:schemeClr val="bg1"/>
                    </a:solidFill>
                  </a:tcPr>
                </a:tc>
                <a:tc>
                  <a:txBody>
                    <a:bodyPr/>
                    <a:lstStyle/>
                    <a:p>
                      <a:pPr algn="ctr"/>
                      <a:r>
                        <a:rPr kumimoji="1" lang="en-US" altLang="ja-JP" sz="1200" strike="noStrike" dirty="0">
                          <a:solidFill>
                            <a:schemeClr val="tx1"/>
                          </a:solidFill>
                          <a:latin typeface="Meiryo UI" panose="020B0604030504040204" pitchFamily="50" charset="-128"/>
                          <a:ea typeface="Meiryo UI" panose="020B0604030504040204" pitchFamily="50" charset="-128"/>
                        </a:rPr>
                        <a:t>113</a:t>
                      </a:r>
                    </a:p>
                    <a:p>
                      <a:pPr algn="ctr"/>
                      <a:r>
                        <a:rPr kumimoji="1" lang="en-US" altLang="ja-JP" sz="1200" strike="noStrike" dirty="0">
                          <a:solidFill>
                            <a:schemeClr val="tx1"/>
                          </a:solidFill>
                          <a:latin typeface="Meiryo UI" panose="020B0604030504040204" pitchFamily="50" charset="-128"/>
                          <a:ea typeface="Meiryo UI" panose="020B0604030504040204" pitchFamily="50" charset="-128"/>
                        </a:rPr>
                        <a:t>(18)</a:t>
                      </a:r>
                      <a:endParaRPr kumimoji="1" lang="ja-JP" altLang="en-US" sz="1200" strike="noStrike" dirty="0">
                        <a:solidFill>
                          <a:schemeClr val="tx1"/>
                        </a:solidFill>
                        <a:latin typeface="Meiryo UI" panose="020B0604030504040204" pitchFamily="50" charset="-128"/>
                        <a:ea typeface="Meiryo UI" panose="020B0604030504040204" pitchFamily="50" charset="-128"/>
                      </a:endParaRPr>
                    </a:p>
                  </a:txBody>
                  <a:tcPr anchor="ctr">
                    <a:solidFill>
                      <a:schemeClr val="bg1"/>
                    </a:solidFill>
                  </a:tcPr>
                </a:tc>
                <a:tc>
                  <a:txBody>
                    <a:bodyPr/>
                    <a:lstStyle/>
                    <a:p>
                      <a:pPr algn="ctr"/>
                      <a:r>
                        <a:rPr kumimoji="1" lang="en-US" altLang="ja-JP" sz="1200" strike="noStrike" dirty="0">
                          <a:solidFill>
                            <a:schemeClr val="tx1"/>
                          </a:solidFill>
                          <a:latin typeface="Meiryo UI" panose="020B0604030504040204" pitchFamily="50" charset="-128"/>
                          <a:ea typeface="Meiryo UI" panose="020B0604030504040204" pitchFamily="50" charset="-128"/>
                        </a:rPr>
                        <a:t>144</a:t>
                      </a:r>
                    </a:p>
                    <a:p>
                      <a:pPr algn="ctr"/>
                      <a:r>
                        <a:rPr kumimoji="1" lang="en-US" altLang="ja-JP" sz="1200" strike="noStrike" dirty="0">
                          <a:solidFill>
                            <a:schemeClr val="tx1"/>
                          </a:solidFill>
                          <a:latin typeface="Meiryo UI" panose="020B0604030504040204" pitchFamily="50" charset="-128"/>
                          <a:ea typeface="Meiryo UI" panose="020B0604030504040204" pitchFamily="50" charset="-128"/>
                        </a:rPr>
                        <a:t>(15)</a:t>
                      </a:r>
                      <a:endParaRPr kumimoji="1" lang="ja-JP" altLang="en-US" sz="1200" strike="noStrike" dirty="0">
                        <a:solidFill>
                          <a:schemeClr val="tx1"/>
                        </a:solidFill>
                        <a:latin typeface="Meiryo UI" panose="020B0604030504040204" pitchFamily="50" charset="-128"/>
                        <a:ea typeface="Meiryo UI" panose="020B0604030504040204" pitchFamily="50" charset="-128"/>
                      </a:endParaRPr>
                    </a:p>
                  </a:txBody>
                  <a:tcPr anchor="ctr">
                    <a:solidFill>
                      <a:schemeClr val="bg1"/>
                    </a:solidFill>
                  </a:tcPr>
                </a:tc>
                <a:tc>
                  <a:txBody>
                    <a:bodyPr/>
                    <a:lstStyle/>
                    <a:p>
                      <a:pPr algn="ctr"/>
                      <a:r>
                        <a:rPr kumimoji="1" lang="en-US" altLang="ja-JP" sz="1200" strike="noStrike" dirty="0">
                          <a:solidFill>
                            <a:schemeClr val="tx1"/>
                          </a:solidFill>
                          <a:latin typeface="Meiryo UI" panose="020B0604030504040204" pitchFamily="50" charset="-128"/>
                          <a:ea typeface="Meiryo UI" panose="020B0604030504040204" pitchFamily="50" charset="-128"/>
                        </a:rPr>
                        <a:t>72</a:t>
                      </a:r>
                    </a:p>
                    <a:p>
                      <a:pPr algn="ctr"/>
                      <a:r>
                        <a:rPr kumimoji="1" lang="en-US" altLang="ja-JP" sz="1200" strike="noStrike" dirty="0">
                          <a:solidFill>
                            <a:schemeClr val="tx1"/>
                          </a:solidFill>
                          <a:latin typeface="Meiryo UI" panose="020B0604030504040204" pitchFamily="50" charset="-128"/>
                          <a:ea typeface="Meiryo UI" panose="020B0604030504040204" pitchFamily="50" charset="-128"/>
                        </a:rPr>
                        <a:t>(11)</a:t>
                      </a:r>
                      <a:endParaRPr kumimoji="1" lang="ja-JP" altLang="en-US" sz="1200" strike="noStrike" dirty="0">
                        <a:solidFill>
                          <a:schemeClr val="tx1"/>
                        </a:solidFill>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val="4264559228"/>
                  </a:ext>
                </a:extLst>
              </a:tr>
            </a:tbl>
          </a:graphicData>
        </a:graphic>
      </p:graphicFrame>
      <p:pic>
        <p:nvPicPr>
          <p:cNvPr id="2" name="図 1">
            <a:extLst>
              <a:ext uri="{FF2B5EF4-FFF2-40B4-BE49-F238E27FC236}">
                <a16:creationId xmlns:a16="http://schemas.microsoft.com/office/drawing/2014/main" id="{39D6D933-DFDC-41C7-8CC9-416252F01A9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87246" y="1170538"/>
            <a:ext cx="4081236" cy="2132166"/>
          </a:xfrm>
          <a:prstGeom prst="rect">
            <a:avLst/>
          </a:prstGeom>
        </p:spPr>
      </p:pic>
      <p:sp>
        <p:nvSpPr>
          <p:cNvPr id="63" name="テキスト ボックス 62"/>
          <p:cNvSpPr txBox="1"/>
          <p:nvPr/>
        </p:nvSpPr>
        <p:spPr>
          <a:xfrm>
            <a:off x="183452" y="2574251"/>
            <a:ext cx="1310469" cy="307175"/>
          </a:xfrm>
          <a:prstGeom prst="rect">
            <a:avLst/>
          </a:prstGeom>
          <a:solidFill>
            <a:schemeClr val="bg1"/>
          </a:solidFill>
          <a:ln>
            <a:noFill/>
            <a:prstDash val="solid"/>
          </a:ln>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＜購入プラン＞</a:t>
            </a:r>
          </a:p>
        </p:txBody>
      </p:sp>
      <p:sp>
        <p:nvSpPr>
          <p:cNvPr id="25" name="テキスト ボックス 24">
            <a:extLst>
              <a:ext uri="{FF2B5EF4-FFF2-40B4-BE49-F238E27FC236}">
                <a16:creationId xmlns:a16="http://schemas.microsoft.com/office/drawing/2014/main" id="{AB15B7AB-3456-4C44-8B0D-7B1315BDD54A}"/>
              </a:ext>
            </a:extLst>
          </p:cNvPr>
          <p:cNvSpPr txBox="1"/>
          <p:nvPr/>
        </p:nvSpPr>
        <p:spPr>
          <a:xfrm>
            <a:off x="4683248" y="6468407"/>
            <a:ext cx="1872612" cy="246221"/>
          </a:xfrm>
          <a:prstGeom prst="rect">
            <a:avLst/>
          </a:prstGeom>
          <a:noFill/>
        </p:spPr>
        <p:txBody>
          <a:bodyPr wrap="square" rtlCol="0">
            <a:spAutoFit/>
          </a:bodyPr>
          <a:lstStyle/>
          <a:p>
            <a:pPr marL="87313" indent="-87313"/>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カッコ内は大阪市内の件数</a:t>
            </a:r>
          </a:p>
        </p:txBody>
      </p:sp>
    </p:spTree>
    <p:extLst>
      <p:ext uri="{BB962C8B-B14F-4D97-AF65-F5344CB8AC3E}">
        <p14:creationId xmlns:p14="http://schemas.microsoft.com/office/powerpoint/2010/main" val="1507103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角丸四角形 13">
            <a:extLst>
              <a:ext uri="{FF2B5EF4-FFF2-40B4-BE49-F238E27FC236}">
                <a16:creationId xmlns:a16="http://schemas.microsoft.com/office/drawing/2014/main" id="{B24D2E8A-C5B7-4A79-B3F4-38ACB5C7D51C}"/>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40" name="角丸四角形 39"/>
          <p:cNvSpPr/>
          <p:nvPr/>
        </p:nvSpPr>
        <p:spPr>
          <a:xfrm>
            <a:off x="243577" y="2816729"/>
            <a:ext cx="1692000" cy="463424"/>
          </a:xfrm>
          <a:prstGeom prst="round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indent="1066800" algn="just"/>
            <a:endParaRPr lang="ja-JP" altLang="en-US" sz="1200" kern="100" dirty="0">
              <a:solidFill>
                <a:schemeClr val="tx1"/>
              </a:solidFill>
              <a:latin typeface="Meiryo UI" panose="020B0604030504040204" pitchFamily="50" charset="-128"/>
              <a:ea typeface="Meiryo UI" panose="020B0604030504040204" pitchFamily="50" charset="-128"/>
              <a:cs typeface="Times New Roman"/>
            </a:endParaRPr>
          </a:p>
        </p:txBody>
      </p:sp>
      <p:sp>
        <p:nvSpPr>
          <p:cNvPr id="41" name="テキスト ボックス 27"/>
          <p:cNvSpPr txBox="1">
            <a:spLocks noChangeArrowheads="1"/>
          </p:cNvSpPr>
          <p:nvPr/>
        </p:nvSpPr>
        <p:spPr bwMode="auto">
          <a:xfrm>
            <a:off x="387422" y="1244583"/>
            <a:ext cx="896384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95250" indent="-95250" eaLnBrk="1" hangingPunct="1"/>
            <a:r>
              <a:rPr lang="ja-JP" altLang="en-US" b="0" i="0" dirty="0">
                <a:latin typeface="Meiryo UI" pitchFamily="50" charset="-128"/>
                <a:ea typeface="Meiryo UI" pitchFamily="50" charset="-128"/>
                <a:cs typeface="Meiryo UI" pitchFamily="50" charset="-128"/>
              </a:rPr>
              <a:t>◆府民が安心して太陽光発電及び蓄電池システムを設置できるよう、メーカー、施工店及び販売店を望ましい行動へ誘導するとともに、　一定の基準を満たす事業者を登録及び公表し、府民にＰＲすることで、太陽光発電及び蓄電池システムの普及・促進につなげています。</a:t>
            </a:r>
            <a:endParaRPr lang="en-US" altLang="ja-JP" b="0" i="0" dirty="0">
              <a:latin typeface="Meiryo UI" pitchFamily="50" charset="-128"/>
              <a:ea typeface="Meiryo UI" pitchFamily="50" charset="-128"/>
              <a:cs typeface="Meiryo UI" pitchFamily="50" charset="-128"/>
            </a:endParaRPr>
          </a:p>
        </p:txBody>
      </p:sp>
      <p:sp>
        <p:nvSpPr>
          <p:cNvPr id="42" name="角丸四角形 41"/>
          <p:cNvSpPr/>
          <p:nvPr/>
        </p:nvSpPr>
        <p:spPr>
          <a:xfrm>
            <a:off x="223200" y="687600"/>
            <a:ext cx="3223736"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太陽光パネル設置普及啓発事業</a:t>
            </a:r>
            <a:endParaRPr lang="ja-JP" altLang="en-US" sz="1600" dirty="0">
              <a:solidFill>
                <a:schemeClr val="tx1"/>
              </a:solidFill>
              <a:latin typeface="Meiryo UI" pitchFamily="50" charset="-128"/>
              <a:ea typeface="Meiryo UI" pitchFamily="50" charset="-128"/>
              <a:cs typeface="Meiryo UI" pitchFamily="50" charset="-128"/>
            </a:endParaRPr>
          </a:p>
        </p:txBody>
      </p:sp>
      <p:sp>
        <p:nvSpPr>
          <p:cNvPr id="43" name="テキスト ボックス 42"/>
          <p:cNvSpPr txBox="1"/>
          <p:nvPr/>
        </p:nvSpPr>
        <p:spPr>
          <a:xfrm>
            <a:off x="664682" y="3725756"/>
            <a:ext cx="2354869" cy="200055"/>
          </a:xfrm>
          <a:prstGeom prst="rect">
            <a:avLst/>
          </a:prstGeom>
          <a:noFill/>
        </p:spPr>
        <p:txBody>
          <a:bodyPr wrap="square" lIns="0" tIns="0" rIns="0" bIns="0" rtlCol="0" anchor="ctr" anchorCtr="0">
            <a:spAutoFit/>
          </a:bodyPr>
          <a:lstStyle/>
          <a:p>
            <a:pPr marL="87313" indent="-87313"/>
            <a:r>
              <a:rPr lang="ja-JP" altLang="en-US" sz="1300" b="1" dirty="0">
                <a:latin typeface="Meiryo UI" pitchFamily="50" charset="-128"/>
                <a:ea typeface="Meiryo UI" pitchFamily="50" charset="-128"/>
                <a:cs typeface="Meiryo UI" pitchFamily="50" charset="-128"/>
              </a:rPr>
              <a:t>＜事業者の登録要件（概要）＞</a:t>
            </a:r>
          </a:p>
        </p:txBody>
      </p:sp>
      <p:sp>
        <p:nvSpPr>
          <p:cNvPr id="44" name="角丸四角形 43"/>
          <p:cNvSpPr/>
          <p:nvPr/>
        </p:nvSpPr>
        <p:spPr>
          <a:xfrm>
            <a:off x="1361357" y="2032306"/>
            <a:ext cx="2040946" cy="454055"/>
          </a:xfrm>
          <a:prstGeom prst="roundRect">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ja-JP" altLang="en-US" sz="1050" b="1" kern="100" dirty="0">
                <a:solidFill>
                  <a:schemeClr val="tx1"/>
                </a:solidFill>
                <a:latin typeface="Meiryo UI" panose="020B0604030504040204" pitchFamily="50" charset="-128"/>
                <a:ea typeface="Meiryo UI" panose="020B0604030504040204" pitchFamily="50" charset="-128"/>
                <a:cs typeface="Times New Roman"/>
              </a:rPr>
              <a:t>おおさかスマートエネルギーセンター</a:t>
            </a:r>
          </a:p>
        </p:txBody>
      </p:sp>
      <p:sp>
        <p:nvSpPr>
          <p:cNvPr id="45" name="角丸四角形 44"/>
          <p:cNvSpPr/>
          <p:nvPr/>
        </p:nvSpPr>
        <p:spPr>
          <a:xfrm>
            <a:off x="3470840" y="2838115"/>
            <a:ext cx="1116000" cy="455582"/>
          </a:xfrm>
          <a:prstGeom prst="roundRect">
            <a:avLst/>
          </a:prstGeom>
          <a:solidFill>
            <a:srgbClr val="FFFFCC"/>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08000" rIns="0" bIns="0" numCol="1" spcCol="0" rtlCol="0" fromWordArt="0" anchor="ctr" anchorCtr="0" forceAA="0" compatLnSpc="1">
            <a:prstTxWarp prst="textNoShape">
              <a:avLst/>
            </a:prstTxWarp>
            <a:noAutofit/>
          </a:bodyPr>
          <a:lstStyle/>
          <a:p>
            <a:pPr algn="ctr">
              <a:lnSpc>
                <a:spcPts val="1400"/>
              </a:lnSpc>
            </a:pPr>
            <a:r>
              <a:rPr lang="en-US" sz="2400" kern="100" dirty="0">
                <a:solidFill>
                  <a:schemeClr val="tx1"/>
                </a:solidFill>
                <a:latin typeface="Meiryo UI" panose="020B0604030504040204" pitchFamily="50" charset="-128"/>
                <a:ea typeface="Meiryo UI" panose="020B0604030504040204" pitchFamily="50" charset="-128"/>
                <a:cs typeface="Times New Roman"/>
              </a:rPr>
              <a:t> </a:t>
            </a:r>
            <a:endParaRPr lang="ja-JP" altLang="en-US" sz="2400" kern="100" dirty="0">
              <a:solidFill>
                <a:schemeClr val="tx1"/>
              </a:solidFill>
              <a:latin typeface="Meiryo UI" panose="020B0604030504040204" pitchFamily="50" charset="-128"/>
              <a:ea typeface="Meiryo UI" panose="020B0604030504040204" pitchFamily="50" charset="-128"/>
              <a:cs typeface="Times New Roman"/>
            </a:endParaRPr>
          </a:p>
        </p:txBody>
      </p:sp>
      <p:sp>
        <p:nvSpPr>
          <p:cNvPr id="46" name="左中かっこ 45"/>
          <p:cNvSpPr/>
          <p:nvPr/>
        </p:nvSpPr>
        <p:spPr>
          <a:xfrm>
            <a:off x="1090079" y="2873066"/>
            <a:ext cx="134571" cy="36019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latin typeface="Meiryo UI" panose="020B0604030504040204" pitchFamily="50" charset="-128"/>
              <a:ea typeface="Meiryo UI" panose="020B0604030504040204" pitchFamily="50" charset="-128"/>
            </a:endParaRPr>
          </a:p>
        </p:txBody>
      </p:sp>
      <p:sp>
        <p:nvSpPr>
          <p:cNvPr id="47" name="テキスト ボックス 47"/>
          <p:cNvSpPr txBox="1"/>
          <p:nvPr/>
        </p:nvSpPr>
        <p:spPr>
          <a:xfrm>
            <a:off x="325603" y="2795178"/>
            <a:ext cx="2032388" cy="49669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just"/>
            <a:r>
              <a:rPr lang="ja-JP" altLang="en-US" sz="1050" b="1" kern="100" dirty="0">
                <a:solidFill>
                  <a:schemeClr val="tx1"/>
                </a:solidFill>
                <a:latin typeface="Meiryo UI" panose="020B0604030504040204" pitchFamily="50" charset="-128"/>
                <a:ea typeface="Meiryo UI" panose="020B0604030504040204" pitchFamily="50" charset="-128"/>
                <a:cs typeface="Times New Roman"/>
              </a:rPr>
              <a:t>　　　　　　　　　　　 メーカー</a:t>
            </a:r>
            <a:endParaRPr lang="en-US" altLang="ja-JP" sz="1050" b="1" strike="sngStrike" kern="100" dirty="0">
              <a:solidFill>
                <a:schemeClr val="tx1"/>
              </a:solidFill>
              <a:latin typeface="Meiryo UI" panose="020B0604030504040204" pitchFamily="50" charset="-128"/>
              <a:ea typeface="Meiryo UI" panose="020B0604030504040204" pitchFamily="50" charset="-128"/>
              <a:cs typeface="Times New Roman"/>
            </a:endParaRPr>
          </a:p>
          <a:p>
            <a:pPr algn="just"/>
            <a:r>
              <a:rPr lang="ja-JP" altLang="en-US" sz="1050" b="1" kern="100" dirty="0">
                <a:solidFill>
                  <a:schemeClr val="tx1"/>
                </a:solidFill>
                <a:latin typeface="Meiryo UI" panose="020B0604030504040204" pitchFamily="50" charset="-128"/>
                <a:ea typeface="Meiryo UI" panose="020B0604030504040204" pitchFamily="50" charset="-128"/>
                <a:cs typeface="Times New Roman"/>
              </a:rPr>
              <a:t>登録事業者　　　　施工店</a:t>
            </a:r>
            <a:endParaRPr lang="en-US" altLang="ja-JP" sz="1050" b="1" kern="100" dirty="0">
              <a:solidFill>
                <a:schemeClr val="tx1"/>
              </a:solidFill>
              <a:latin typeface="Meiryo UI" panose="020B0604030504040204" pitchFamily="50" charset="-128"/>
              <a:ea typeface="Meiryo UI" panose="020B0604030504040204" pitchFamily="50" charset="-128"/>
              <a:cs typeface="Times New Roman"/>
            </a:endParaRPr>
          </a:p>
          <a:p>
            <a:pPr algn="just"/>
            <a:r>
              <a:rPr lang="ja-JP" altLang="en-US" sz="1050" b="1" kern="100" dirty="0">
                <a:solidFill>
                  <a:schemeClr val="tx1"/>
                </a:solidFill>
                <a:latin typeface="Meiryo UI" panose="020B0604030504040204" pitchFamily="50" charset="-128"/>
                <a:ea typeface="Meiryo UI" panose="020B0604030504040204" pitchFamily="50" charset="-128"/>
                <a:cs typeface="Times New Roman"/>
              </a:rPr>
              <a:t>　　　　　　　　　　　 販売店</a:t>
            </a:r>
            <a:endParaRPr lang="en-US" altLang="ja-JP" sz="1050" b="1" kern="100" dirty="0">
              <a:solidFill>
                <a:schemeClr val="tx1"/>
              </a:solidFill>
              <a:latin typeface="Meiryo UI" panose="020B0604030504040204" pitchFamily="50" charset="-128"/>
              <a:ea typeface="Meiryo UI" panose="020B0604030504040204" pitchFamily="50" charset="-128"/>
              <a:cs typeface="Times New Roman"/>
            </a:endParaRPr>
          </a:p>
        </p:txBody>
      </p:sp>
      <p:sp>
        <p:nvSpPr>
          <p:cNvPr id="48" name="テキスト ボックス 47"/>
          <p:cNvSpPr txBox="1"/>
          <p:nvPr/>
        </p:nvSpPr>
        <p:spPr>
          <a:xfrm>
            <a:off x="3781381" y="2827415"/>
            <a:ext cx="647621" cy="49669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just"/>
            <a:r>
              <a:rPr lang="ja-JP" altLang="en-US" sz="1050" b="1" kern="100" dirty="0">
                <a:solidFill>
                  <a:schemeClr val="tx1"/>
                </a:solidFill>
                <a:latin typeface="Meiryo UI" panose="020B0604030504040204" pitchFamily="50" charset="-128"/>
                <a:ea typeface="Meiryo UI" panose="020B0604030504040204" pitchFamily="50" charset="-128"/>
                <a:cs typeface="Times New Roman"/>
              </a:rPr>
              <a:t>　府　民</a:t>
            </a:r>
            <a:endParaRPr lang="en-US" altLang="ja-JP" sz="1050" b="1" kern="100" dirty="0">
              <a:solidFill>
                <a:schemeClr val="tx1"/>
              </a:solidFill>
              <a:latin typeface="Meiryo UI" panose="020B0604030504040204" pitchFamily="50" charset="-128"/>
              <a:ea typeface="Meiryo UI" panose="020B0604030504040204" pitchFamily="50" charset="-128"/>
              <a:cs typeface="Times New Roman"/>
            </a:endParaRPr>
          </a:p>
        </p:txBody>
      </p:sp>
      <p:cxnSp>
        <p:nvCxnSpPr>
          <p:cNvPr id="55" name="直線矢印コネクタ 54"/>
          <p:cNvCxnSpPr/>
          <p:nvPr/>
        </p:nvCxnSpPr>
        <p:spPr>
          <a:xfrm flipH="1">
            <a:off x="469287" y="2182447"/>
            <a:ext cx="805493" cy="557713"/>
          </a:xfrm>
          <a:prstGeom prst="straightConnector1">
            <a:avLst/>
          </a:prstGeom>
          <a:ln w="3810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8" name="直線矢印コネクタ 57"/>
          <p:cNvCxnSpPr/>
          <p:nvPr/>
        </p:nvCxnSpPr>
        <p:spPr>
          <a:xfrm flipH="1">
            <a:off x="705440" y="2334744"/>
            <a:ext cx="609316" cy="432834"/>
          </a:xfrm>
          <a:prstGeom prst="straightConnector1">
            <a:avLst/>
          </a:prstGeom>
          <a:ln w="38100">
            <a:solidFill>
              <a:schemeClr val="tx2">
                <a:lumMod val="60000"/>
                <a:lumOff val="40000"/>
              </a:schemeClr>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64" name="直線矢印コネクタ 63"/>
          <p:cNvCxnSpPr/>
          <p:nvPr/>
        </p:nvCxnSpPr>
        <p:spPr>
          <a:xfrm>
            <a:off x="3458967" y="2316378"/>
            <a:ext cx="803829" cy="423782"/>
          </a:xfrm>
          <a:prstGeom prst="straightConnector1">
            <a:avLst/>
          </a:prstGeom>
          <a:ln w="38100">
            <a:solidFill>
              <a:schemeClr val="tx2">
                <a:lumMod val="60000"/>
                <a:lumOff val="40000"/>
              </a:schemeClr>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66" name="直線矢印コネクタ 65"/>
          <p:cNvCxnSpPr/>
          <p:nvPr/>
        </p:nvCxnSpPr>
        <p:spPr>
          <a:xfrm>
            <a:off x="3565301" y="2242002"/>
            <a:ext cx="784072" cy="404668"/>
          </a:xfrm>
          <a:prstGeom prst="straightConnector1">
            <a:avLst/>
          </a:prstGeom>
          <a:ln w="3810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2" name="直線矢印コネクタ 71"/>
          <p:cNvCxnSpPr/>
          <p:nvPr/>
        </p:nvCxnSpPr>
        <p:spPr>
          <a:xfrm>
            <a:off x="2084234" y="3105718"/>
            <a:ext cx="1259530" cy="0"/>
          </a:xfrm>
          <a:prstGeom prst="straightConnector1">
            <a:avLst/>
          </a:prstGeom>
          <a:ln w="38100">
            <a:solidFill>
              <a:schemeClr val="tx2">
                <a:lumMod val="60000"/>
                <a:lumOff val="40000"/>
              </a:schemeClr>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5" name="直線矢印コネクタ 74"/>
          <p:cNvCxnSpPr/>
          <p:nvPr/>
        </p:nvCxnSpPr>
        <p:spPr>
          <a:xfrm>
            <a:off x="2101544" y="2977170"/>
            <a:ext cx="1259530" cy="0"/>
          </a:xfrm>
          <a:prstGeom prst="straightConnector1">
            <a:avLst/>
          </a:prstGeom>
          <a:ln w="38100">
            <a:solidFill>
              <a:schemeClr val="tx2">
                <a:lumMod val="60000"/>
                <a:lumOff val="40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76" name="テキスト ボックス 47"/>
          <p:cNvSpPr txBox="1"/>
          <p:nvPr/>
        </p:nvSpPr>
        <p:spPr>
          <a:xfrm rot="19482391">
            <a:off x="547258" y="2134521"/>
            <a:ext cx="727345" cy="2646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just"/>
            <a:r>
              <a:rPr lang="ja-JP" altLang="en-US" sz="1100" kern="100" dirty="0">
                <a:solidFill>
                  <a:schemeClr val="tx1"/>
                </a:solidFill>
                <a:latin typeface="Meiryo UI" panose="020B0604030504040204" pitchFamily="50" charset="-128"/>
                <a:ea typeface="Meiryo UI" panose="020B0604030504040204" pitchFamily="50" charset="-128"/>
                <a:cs typeface="Times New Roman"/>
              </a:rPr>
              <a:t>アドバイス</a:t>
            </a:r>
            <a:endParaRPr lang="en-US" altLang="ja-JP" sz="1100" kern="100" dirty="0">
              <a:solidFill>
                <a:schemeClr val="tx1"/>
              </a:solidFill>
              <a:latin typeface="Meiryo UI" panose="020B0604030504040204" pitchFamily="50" charset="-128"/>
              <a:ea typeface="Meiryo UI" panose="020B0604030504040204" pitchFamily="50" charset="-128"/>
              <a:cs typeface="Times New Roman"/>
            </a:endParaRPr>
          </a:p>
        </p:txBody>
      </p:sp>
      <p:sp>
        <p:nvSpPr>
          <p:cNvPr id="77" name="テキスト ボックス 47"/>
          <p:cNvSpPr txBox="1"/>
          <p:nvPr/>
        </p:nvSpPr>
        <p:spPr>
          <a:xfrm rot="19495821">
            <a:off x="1068603" y="2533575"/>
            <a:ext cx="353563" cy="21674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just"/>
            <a:r>
              <a:rPr lang="ja-JP" altLang="en-US" sz="1100" kern="100" dirty="0">
                <a:solidFill>
                  <a:schemeClr val="tx1"/>
                </a:solidFill>
                <a:latin typeface="Meiryo UI" panose="020B0604030504040204" pitchFamily="50" charset="-128"/>
                <a:ea typeface="Meiryo UI" panose="020B0604030504040204" pitchFamily="50" charset="-128"/>
                <a:cs typeface="Times New Roman"/>
              </a:rPr>
              <a:t>登録</a:t>
            </a:r>
            <a:endParaRPr lang="en-US" altLang="ja-JP" sz="1100" kern="100" dirty="0">
              <a:solidFill>
                <a:schemeClr val="tx1"/>
              </a:solidFill>
              <a:latin typeface="Meiryo UI" panose="020B0604030504040204" pitchFamily="50" charset="-128"/>
              <a:ea typeface="Meiryo UI" panose="020B0604030504040204" pitchFamily="50" charset="-128"/>
              <a:cs typeface="Times New Roman"/>
            </a:endParaRPr>
          </a:p>
        </p:txBody>
      </p:sp>
      <p:sp>
        <p:nvSpPr>
          <p:cNvPr id="78" name="テキスト ボックス 47"/>
          <p:cNvSpPr txBox="1"/>
          <p:nvPr/>
        </p:nvSpPr>
        <p:spPr>
          <a:xfrm rot="1799158">
            <a:off x="3785865" y="2222369"/>
            <a:ext cx="585488" cy="25600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just"/>
            <a:r>
              <a:rPr lang="ja-JP" altLang="en-US" sz="1050" kern="100" dirty="0">
                <a:solidFill>
                  <a:schemeClr val="tx1"/>
                </a:solidFill>
                <a:latin typeface="Meiryo UI" panose="020B0604030504040204" pitchFamily="50" charset="-128"/>
                <a:ea typeface="Meiryo UI" panose="020B0604030504040204" pitchFamily="50" charset="-128"/>
                <a:cs typeface="Times New Roman"/>
              </a:rPr>
              <a:t>情報提供</a:t>
            </a:r>
            <a:endParaRPr lang="en-US" altLang="ja-JP" sz="1050" kern="100" dirty="0">
              <a:solidFill>
                <a:schemeClr val="tx1"/>
              </a:solidFill>
              <a:latin typeface="Meiryo UI" panose="020B0604030504040204" pitchFamily="50" charset="-128"/>
              <a:ea typeface="Meiryo UI" panose="020B0604030504040204" pitchFamily="50" charset="-128"/>
              <a:cs typeface="Times New Roman"/>
            </a:endParaRPr>
          </a:p>
        </p:txBody>
      </p:sp>
      <p:sp>
        <p:nvSpPr>
          <p:cNvPr id="79" name="テキスト ボックス 47"/>
          <p:cNvSpPr txBox="1"/>
          <p:nvPr/>
        </p:nvSpPr>
        <p:spPr>
          <a:xfrm rot="1793614">
            <a:off x="3619489" y="2509902"/>
            <a:ext cx="349887" cy="29144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just"/>
            <a:r>
              <a:rPr lang="ja-JP" altLang="en-US" sz="1100" kern="100" dirty="0">
                <a:solidFill>
                  <a:schemeClr val="tx1"/>
                </a:solidFill>
                <a:latin typeface="Meiryo UI" panose="020B0604030504040204" pitchFamily="50" charset="-128"/>
                <a:ea typeface="Meiryo UI" panose="020B0604030504040204" pitchFamily="50" charset="-128"/>
                <a:cs typeface="Times New Roman"/>
              </a:rPr>
              <a:t>相談</a:t>
            </a:r>
            <a:endParaRPr lang="en-US" altLang="ja-JP" sz="1100" kern="100" dirty="0">
              <a:solidFill>
                <a:schemeClr val="tx1"/>
              </a:solidFill>
              <a:latin typeface="Meiryo UI" panose="020B0604030504040204" pitchFamily="50" charset="-128"/>
              <a:ea typeface="Meiryo UI" panose="020B0604030504040204" pitchFamily="50" charset="-128"/>
              <a:cs typeface="Times New Roman"/>
            </a:endParaRPr>
          </a:p>
        </p:txBody>
      </p:sp>
      <p:sp>
        <p:nvSpPr>
          <p:cNvPr id="80" name="テキスト ボックス 79"/>
          <p:cNvSpPr txBox="1"/>
          <p:nvPr/>
        </p:nvSpPr>
        <p:spPr>
          <a:xfrm>
            <a:off x="2407535" y="2739602"/>
            <a:ext cx="672689" cy="16763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just"/>
            <a:r>
              <a:rPr lang="ja-JP" altLang="en-US" sz="1100" kern="100" dirty="0">
                <a:solidFill>
                  <a:schemeClr val="tx1"/>
                </a:solidFill>
                <a:latin typeface="Meiryo UI" panose="020B0604030504040204" pitchFamily="50" charset="-128"/>
                <a:ea typeface="Meiryo UI" panose="020B0604030504040204" pitchFamily="50" charset="-128"/>
                <a:cs typeface="Times New Roman"/>
              </a:rPr>
              <a:t>見積・施工</a:t>
            </a:r>
            <a:endParaRPr lang="en-US" altLang="ja-JP" sz="1100" kern="100" dirty="0">
              <a:solidFill>
                <a:schemeClr val="tx1"/>
              </a:solidFill>
              <a:latin typeface="Meiryo UI" panose="020B0604030504040204" pitchFamily="50" charset="-128"/>
              <a:ea typeface="Meiryo UI" panose="020B0604030504040204" pitchFamily="50" charset="-128"/>
              <a:cs typeface="Times New Roman"/>
            </a:endParaRPr>
          </a:p>
        </p:txBody>
      </p:sp>
      <p:sp>
        <p:nvSpPr>
          <p:cNvPr id="81" name="テキスト ボックス 80"/>
          <p:cNvSpPr txBox="1"/>
          <p:nvPr/>
        </p:nvSpPr>
        <p:spPr>
          <a:xfrm>
            <a:off x="2201217" y="3152478"/>
            <a:ext cx="1290786" cy="16763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just"/>
            <a:r>
              <a:rPr lang="ja-JP" altLang="en-US" sz="1100" kern="100" dirty="0">
                <a:solidFill>
                  <a:schemeClr val="tx1"/>
                </a:solidFill>
                <a:latin typeface="Meiryo UI" panose="020B0604030504040204" pitchFamily="50" charset="-128"/>
                <a:ea typeface="Meiryo UI" panose="020B0604030504040204" pitchFamily="50" charset="-128"/>
                <a:cs typeface="Times New Roman"/>
              </a:rPr>
              <a:t>見積依頼・工事発注</a:t>
            </a:r>
            <a:endParaRPr lang="en-US" altLang="ja-JP" sz="1100" kern="100" dirty="0">
              <a:solidFill>
                <a:schemeClr val="tx1"/>
              </a:solidFill>
              <a:latin typeface="Meiryo UI" panose="020B0604030504040204" pitchFamily="50" charset="-128"/>
              <a:ea typeface="Meiryo UI" panose="020B0604030504040204" pitchFamily="50" charset="-128"/>
              <a:cs typeface="Times New Roman"/>
            </a:endParaRPr>
          </a:p>
        </p:txBody>
      </p:sp>
      <p:sp>
        <p:nvSpPr>
          <p:cNvPr id="83" name="テキスト ボックス 82"/>
          <p:cNvSpPr txBox="1"/>
          <p:nvPr/>
        </p:nvSpPr>
        <p:spPr>
          <a:xfrm>
            <a:off x="6035613" y="1970081"/>
            <a:ext cx="1621115" cy="246221"/>
          </a:xfrm>
          <a:prstGeom prst="rect">
            <a:avLst/>
          </a:prstGeom>
          <a:noFill/>
          <a:ln w="12700">
            <a:noFill/>
          </a:ln>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登録事業者数　</a:t>
            </a:r>
            <a:r>
              <a:rPr lang="en-US" altLang="ja-JP" sz="1000" dirty="0">
                <a:latin typeface="Meiryo UI" pitchFamily="50" charset="-128"/>
                <a:ea typeface="Meiryo UI" pitchFamily="50" charset="-128"/>
                <a:cs typeface="Meiryo UI" pitchFamily="50" charset="-128"/>
              </a:rPr>
              <a:t>79 </a:t>
            </a:r>
            <a:r>
              <a:rPr lang="ja-JP" altLang="en-US" sz="1000" dirty="0">
                <a:latin typeface="Meiryo UI" pitchFamily="50" charset="-128"/>
                <a:ea typeface="Meiryo UI" pitchFamily="50" charset="-128"/>
                <a:cs typeface="Meiryo UI" pitchFamily="50" charset="-128"/>
              </a:rPr>
              <a:t>  件</a:t>
            </a:r>
            <a:endParaRPr lang="en-US" altLang="ja-JP" sz="1000" dirty="0">
              <a:latin typeface="Meiryo UI" pitchFamily="50" charset="-128"/>
              <a:ea typeface="Meiryo UI" pitchFamily="50" charset="-128"/>
              <a:cs typeface="Meiryo UI" pitchFamily="50" charset="-128"/>
            </a:endParaRPr>
          </a:p>
        </p:txBody>
      </p:sp>
      <p:sp>
        <p:nvSpPr>
          <p:cNvPr id="85" name="正方形/長方形 84"/>
          <p:cNvSpPr/>
          <p:nvPr/>
        </p:nvSpPr>
        <p:spPr>
          <a:xfrm>
            <a:off x="2959779" y="796411"/>
            <a:ext cx="3898618" cy="184666"/>
          </a:xfrm>
          <a:prstGeom prst="rect">
            <a:avLst/>
          </a:prstGeom>
        </p:spPr>
        <p:txBody>
          <a:bodyPr wrap="square" lIns="0" tIns="0" rIns="0" bIns="0" anchor="ctr" anchorCtr="1">
            <a:spAutoFit/>
          </a:bodyPr>
          <a:lstStyle/>
          <a:p>
            <a:pPr marL="95250" indent="-95250"/>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おおさかスマートエネルギーセンター事業</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200" strike="sngStrike"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7" name="Text Box 2"/>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68"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69" name="Text Box 2"/>
          <p:cNvSpPr txBox="1">
            <a:spLocks noChangeArrowheads="1"/>
          </p:cNvSpPr>
          <p:nvPr/>
        </p:nvSpPr>
        <p:spPr bwMode="auto">
          <a:xfrm>
            <a:off x="49608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70" name="Text Box 2"/>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34" name="円/楕円 30">
            <a:extLst>
              <a:ext uri="{FF2B5EF4-FFF2-40B4-BE49-F238E27FC236}">
                <a16:creationId xmlns:a16="http://schemas.microsoft.com/office/drawing/2014/main" id="{DC1287DC-2774-4882-A427-140B00E31678}"/>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16</a:t>
            </a:fld>
            <a:endParaRPr lang="en-US" altLang="ja-JP" sz="1100" b="1" dirty="0">
              <a:solidFill>
                <a:schemeClr val="bg1"/>
              </a:solidFill>
              <a:latin typeface="Meiryo UI" panose="020B0604030504040204" pitchFamily="50" charset="-128"/>
              <a:ea typeface="Meiryo UI" panose="020B0604030504040204" pitchFamily="50" charset="-128"/>
            </a:endParaRPr>
          </a:p>
        </p:txBody>
      </p:sp>
      <p:graphicFrame>
        <p:nvGraphicFramePr>
          <p:cNvPr id="35" name="表 34"/>
          <p:cNvGraphicFramePr>
            <a:graphicFrameLocks noGrp="1"/>
          </p:cNvGraphicFramePr>
          <p:nvPr/>
        </p:nvGraphicFramePr>
        <p:xfrm>
          <a:off x="284466" y="3990224"/>
          <a:ext cx="9295200" cy="2507612"/>
        </p:xfrm>
        <a:graphic>
          <a:graphicData uri="http://schemas.openxmlformats.org/drawingml/2006/table">
            <a:tbl>
              <a:tblPr firstRow="1" bandRow="1">
                <a:tableStyleId>{5940675A-B579-460E-94D1-54222C63F5DA}</a:tableStyleId>
              </a:tblPr>
              <a:tblGrid>
                <a:gridCol w="1097349">
                  <a:extLst>
                    <a:ext uri="{9D8B030D-6E8A-4147-A177-3AD203B41FA5}">
                      <a16:colId xmlns:a16="http://schemas.microsoft.com/office/drawing/2014/main" val="20000"/>
                    </a:ext>
                  </a:extLst>
                </a:gridCol>
                <a:gridCol w="4518500">
                  <a:extLst>
                    <a:ext uri="{9D8B030D-6E8A-4147-A177-3AD203B41FA5}">
                      <a16:colId xmlns:a16="http://schemas.microsoft.com/office/drawing/2014/main" val="20001"/>
                    </a:ext>
                  </a:extLst>
                </a:gridCol>
                <a:gridCol w="3679351">
                  <a:extLst>
                    <a:ext uri="{9D8B030D-6E8A-4147-A177-3AD203B41FA5}">
                      <a16:colId xmlns:a16="http://schemas.microsoft.com/office/drawing/2014/main" val="4091523851"/>
                    </a:ext>
                  </a:extLst>
                </a:gridCol>
              </a:tblGrid>
              <a:tr h="203485">
                <a:tc>
                  <a:txBody>
                    <a:bodyPr/>
                    <a:lstStyle/>
                    <a:p>
                      <a:pPr algn="ctr"/>
                      <a:endParaRPr kumimoji="1" lang="ja-JP" altLang="en-US" sz="1000" b="0" dirty="0">
                        <a:solidFill>
                          <a:schemeClr val="tx1"/>
                        </a:solidFill>
                        <a:latin typeface="Meiryo UI" pitchFamily="50" charset="-128"/>
                        <a:ea typeface="Meiryo UI" pitchFamily="50" charset="-128"/>
                        <a:cs typeface="Meiryo UI" pitchFamily="50" charset="-128"/>
                      </a:endParaRPr>
                    </a:p>
                  </a:txBody>
                  <a:tcPr marL="99060" marR="99060" anchor="ctr">
                    <a:solidFill>
                      <a:schemeClr val="accent6">
                        <a:lumMod val="20000"/>
                        <a:lumOff val="80000"/>
                      </a:schemeClr>
                    </a:solidFill>
                  </a:tcPr>
                </a:tc>
                <a:tc>
                  <a:txBody>
                    <a:bodyPr/>
                    <a:lstStyle/>
                    <a:p>
                      <a:pPr algn="ctr"/>
                      <a:r>
                        <a:rPr lang="ja-JP" altLang="en-US" sz="1000" b="1" dirty="0">
                          <a:solidFill>
                            <a:schemeClr val="tx1"/>
                          </a:solidFill>
                          <a:latin typeface="Meiryo UI" pitchFamily="50" charset="-128"/>
                          <a:ea typeface="Meiryo UI" pitchFamily="50" charset="-128"/>
                          <a:cs typeface="Meiryo UI" pitchFamily="50" charset="-128"/>
                        </a:rPr>
                        <a:t>太陽光</a:t>
                      </a:r>
                      <a:endParaRPr lang="en-US" altLang="ja-JP" sz="1000" b="1" dirty="0">
                        <a:solidFill>
                          <a:schemeClr val="tx1"/>
                        </a:solidFill>
                        <a:latin typeface="Meiryo UI" pitchFamily="50" charset="-128"/>
                        <a:ea typeface="Meiryo UI" pitchFamily="50" charset="-128"/>
                        <a:cs typeface="Meiryo UI" pitchFamily="50" charset="-128"/>
                      </a:endParaRPr>
                    </a:p>
                  </a:txBody>
                  <a:tcPr marL="99060" marR="99060" anchor="ctr">
                    <a:solidFill>
                      <a:schemeClr val="accent6">
                        <a:lumMod val="20000"/>
                        <a:lumOff val="80000"/>
                      </a:schemeClr>
                    </a:solidFill>
                  </a:tcPr>
                </a:tc>
                <a:tc>
                  <a:txBody>
                    <a:bodyPr/>
                    <a:lstStyle/>
                    <a:p>
                      <a:pPr algn="ctr"/>
                      <a:r>
                        <a:rPr lang="ja-JP" altLang="en-US" sz="1000" b="1" dirty="0">
                          <a:solidFill>
                            <a:schemeClr val="tx1"/>
                          </a:solidFill>
                          <a:latin typeface="Meiryo UI" pitchFamily="50" charset="-128"/>
                          <a:ea typeface="Meiryo UI" pitchFamily="50" charset="-128"/>
                          <a:cs typeface="Meiryo UI" pitchFamily="50" charset="-128"/>
                        </a:rPr>
                        <a:t>蓄電池</a:t>
                      </a:r>
                    </a:p>
                  </a:txBody>
                  <a:tcPr marL="99060" marR="99060" anchor="ctr">
                    <a:solidFill>
                      <a:schemeClr val="accent6">
                        <a:lumMod val="20000"/>
                        <a:lumOff val="80000"/>
                      </a:schemeClr>
                    </a:solidFill>
                  </a:tcPr>
                </a:tc>
                <a:extLst>
                  <a:ext uri="{0D108BD9-81ED-4DB2-BD59-A6C34878D82A}">
                    <a16:rowId xmlns:a16="http://schemas.microsoft.com/office/drawing/2014/main" val="3378127458"/>
                  </a:ext>
                </a:extLst>
              </a:tr>
              <a:tr h="839376">
                <a:tc>
                  <a:txBody>
                    <a:bodyPr/>
                    <a:lstStyle/>
                    <a:p>
                      <a:pPr algn="ctr"/>
                      <a:r>
                        <a:rPr kumimoji="1" lang="ja-JP" altLang="en-US" sz="1000" b="0" dirty="0">
                          <a:solidFill>
                            <a:schemeClr val="tx1"/>
                          </a:solidFill>
                          <a:latin typeface="Meiryo UI" pitchFamily="50" charset="-128"/>
                          <a:ea typeface="Meiryo UI" pitchFamily="50" charset="-128"/>
                          <a:cs typeface="Meiryo UI" pitchFamily="50" charset="-128"/>
                        </a:rPr>
                        <a:t>製造者</a:t>
                      </a:r>
                    </a:p>
                  </a:txBody>
                  <a:tcPr marL="99060" marR="99060" anchor="ctr"/>
                </a:tc>
                <a:tc>
                  <a:txBody>
                    <a:bodyPr/>
                    <a:lstStyle/>
                    <a:p>
                      <a:pPr algn="just"/>
                      <a:r>
                        <a:rPr lang="ja-JP" altLang="en-US" sz="1000" b="0" dirty="0">
                          <a:solidFill>
                            <a:schemeClr val="tx1"/>
                          </a:solidFill>
                          <a:latin typeface="Meiryo UI" pitchFamily="50" charset="-128"/>
                          <a:ea typeface="Meiryo UI" pitchFamily="50" charset="-128"/>
                          <a:cs typeface="Meiryo UI" pitchFamily="50" charset="-128"/>
                        </a:rPr>
                        <a:t>　建築基準法の諸規定に適合する登録太陽光発電システムを有し、かつ、漏水対策を施した標準的な設計・施工要領を有すること。施工者へ研修を行い、修了者に施工ＩＤを発行していること。</a:t>
                      </a:r>
                      <a:endParaRPr lang="en-US" altLang="ja-JP" sz="1000" b="0" dirty="0">
                        <a:solidFill>
                          <a:schemeClr val="tx1"/>
                        </a:solidFill>
                        <a:latin typeface="Meiryo UI" pitchFamily="50" charset="-128"/>
                        <a:ea typeface="Meiryo UI" pitchFamily="50" charset="-128"/>
                        <a:cs typeface="Meiryo UI" pitchFamily="50" charset="-128"/>
                      </a:endParaRPr>
                    </a:p>
                  </a:txBody>
                  <a:tcPr marL="99060" marR="99060" anchor="ctr"/>
                </a:tc>
                <a:tc>
                  <a:txBody>
                    <a:bodyPr/>
                    <a:lstStyle/>
                    <a:p>
                      <a:pPr algn="just"/>
                      <a:r>
                        <a:rPr lang="ja-JP" altLang="en-US" sz="1000" b="0" dirty="0">
                          <a:solidFill>
                            <a:schemeClr val="tx1"/>
                          </a:solidFill>
                          <a:latin typeface="Meiryo UI" pitchFamily="50" charset="-128"/>
                          <a:ea typeface="Meiryo UI" pitchFamily="50" charset="-128"/>
                          <a:cs typeface="Meiryo UI" pitchFamily="50" charset="-128"/>
                        </a:rPr>
                        <a:t>　日本産業規格または一般社団法人電池工業会規格等に準拠した、</a:t>
                      </a:r>
                      <a:r>
                        <a:rPr lang="en-US" altLang="ja-JP" sz="1000" b="0" dirty="0">
                          <a:solidFill>
                            <a:schemeClr val="tx1"/>
                          </a:solidFill>
                          <a:latin typeface="Meiryo UI" pitchFamily="50" charset="-128"/>
                          <a:ea typeface="Meiryo UI" pitchFamily="50" charset="-128"/>
                          <a:cs typeface="Meiryo UI" pitchFamily="50" charset="-128"/>
                        </a:rPr>
                        <a:t>1kWh</a:t>
                      </a:r>
                      <a:r>
                        <a:rPr lang="ja-JP" altLang="en-US" sz="1000" b="0" dirty="0">
                          <a:solidFill>
                            <a:schemeClr val="tx1"/>
                          </a:solidFill>
                          <a:latin typeface="Meiryo UI" pitchFamily="50" charset="-128"/>
                          <a:ea typeface="Meiryo UI" pitchFamily="50" charset="-128"/>
                          <a:cs typeface="Meiryo UI" pitchFamily="50" charset="-128"/>
                        </a:rPr>
                        <a:t>以上</a:t>
                      </a:r>
                      <a:r>
                        <a:rPr lang="en-US" altLang="ja-JP" sz="1000" b="0" dirty="0">
                          <a:solidFill>
                            <a:schemeClr val="tx1"/>
                          </a:solidFill>
                          <a:latin typeface="Meiryo UI" pitchFamily="50" charset="-128"/>
                          <a:ea typeface="Meiryo UI" pitchFamily="50" charset="-128"/>
                          <a:cs typeface="Meiryo UI" pitchFamily="50" charset="-128"/>
                        </a:rPr>
                        <a:t>17kWh</a:t>
                      </a:r>
                      <a:r>
                        <a:rPr lang="ja-JP" altLang="en-US" sz="1000" b="0" dirty="0">
                          <a:solidFill>
                            <a:schemeClr val="tx1"/>
                          </a:solidFill>
                          <a:latin typeface="Meiryo UI" pitchFamily="50" charset="-128"/>
                          <a:ea typeface="Meiryo UI" pitchFamily="50" charset="-128"/>
                          <a:cs typeface="Meiryo UI" pitchFamily="50" charset="-128"/>
                        </a:rPr>
                        <a:t>未満の蓄電池システムを有し、標準的な設計・施工要領を有すること。施工者へ研修を行っていること。</a:t>
                      </a:r>
                    </a:p>
                  </a:txBody>
                  <a:tcPr marL="99060" marR="99060" anchor="ctr"/>
                </a:tc>
                <a:extLst>
                  <a:ext uri="{0D108BD9-81ED-4DB2-BD59-A6C34878D82A}">
                    <a16:rowId xmlns:a16="http://schemas.microsoft.com/office/drawing/2014/main" val="10000"/>
                  </a:ext>
                </a:extLst>
              </a:tr>
              <a:tr h="712198">
                <a:tc>
                  <a:txBody>
                    <a:bodyPr/>
                    <a:lstStyle/>
                    <a:p>
                      <a:pPr algn="ctr"/>
                      <a:r>
                        <a:rPr lang="ja-JP" altLang="en-US" sz="1000" b="0" dirty="0">
                          <a:solidFill>
                            <a:schemeClr val="tx1"/>
                          </a:solidFill>
                          <a:latin typeface="Meiryo UI" pitchFamily="50" charset="-128"/>
                          <a:ea typeface="Meiryo UI" pitchFamily="50" charset="-128"/>
                          <a:cs typeface="Meiryo UI" pitchFamily="50" charset="-128"/>
                        </a:rPr>
                        <a:t>施工店</a:t>
                      </a:r>
                      <a:endParaRPr kumimoji="1" lang="ja-JP" altLang="en-US" sz="1000" b="0" dirty="0">
                        <a:solidFill>
                          <a:schemeClr val="tx1"/>
                        </a:solidFill>
                        <a:latin typeface="Meiryo UI" pitchFamily="50" charset="-128"/>
                        <a:ea typeface="Meiryo UI" pitchFamily="50" charset="-128"/>
                        <a:cs typeface="Meiryo UI" pitchFamily="50" charset="-128"/>
                      </a:endParaRPr>
                    </a:p>
                  </a:txBody>
                  <a:tcPr marL="99060" marR="9906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登録メーカーの太陽光発電システムの施工実績が過去</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年以内に</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件以上有り、過去</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年間に</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10</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件以上の実績を有すること。</a:t>
                      </a:r>
                      <a:r>
                        <a:rPr kumimoji="1" lang="ja-JP" altLang="en-US" sz="1000" b="0" dirty="0">
                          <a:solidFill>
                            <a:schemeClr val="tx1"/>
                          </a:solidFill>
                          <a:latin typeface="Meiryo UI" pitchFamily="50" charset="-128"/>
                          <a:ea typeface="Meiryo UI" pitchFamily="50" charset="-128"/>
                          <a:cs typeface="Meiryo UI" pitchFamily="50" charset="-128"/>
                        </a:rPr>
                        <a:t>登録パネルメーカー</a:t>
                      </a:r>
                      <a:r>
                        <a:rPr lang="ja-JP" altLang="en-US" sz="1000" b="0" dirty="0">
                          <a:solidFill>
                            <a:schemeClr val="tx1"/>
                          </a:solidFill>
                          <a:latin typeface="Meiryo UI" pitchFamily="50" charset="-128"/>
                          <a:ea typeface="Meiryo UI" pitchFamily="50" charset="-128"/>
                          <a:cs typeface="Meiryo UI" pitchFamily="50" charset="-128"/>
                        </a:rPr>
                        <a:t>発行の施工ＩＤを有する施工者を設置していること。</a:t>
                      </a:r>
                      <a:endParaRPr lang="en-US" altLang="ja-JP" sz="1000" b="0" dirty="0">
                        <a:solidFill>
                          <a:schemeClr val="tx1"/>
                        </a:solidFill>
                        <a:latin typeface="Meiryo UI" pitchFamily="50" charset="-128"/>
                        <a:ea typeface="Meiryo UI" pitchFamily="50" charset="-128"/>
                        <a:cs typeface="Meiryo UI" pitchFamily="50" charset="-128"/>
                      </a:endParaRPr>
                    </a:p>
                  </a:txBody>
                  <a:tcPr marL="99060" marR="9906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ja-JP" altLang="en-US" sz="1000" b="0" dirty="0">
                          <a:solidFill>
                            <a:schemeClr val="tx1"/>
                          </a:solidFill>
                          <a:latin typeface="Meiryo UI" pitchFamily="50" charset="-128"/>
                          <a:ea typeface="Meiryo UI" pitchFamily="50" charset="-128"/>
                          <a:cs typeface="Meiryo UI" pitchFamily="50" charset="-128"/>
                        </a:rPr>
                        <a:t>　太陽光施工店の実績（左記）を有しており、蓄電池メーカーが規定する施工者を設置していること。</a:t>
                      </a:r>
                    </a:p>
                  </a:txBody>
                  <a:tcPr marL="99060" marR="99060" anchor="ctr"/>
                </a:tc>
                <a:extLst>
                  <a:ext uri="{0D108BD9-81ED-4DB2-BD59-A6C34878D82A}">
                    <a16:rowId xmlns:a16="http://schemas.microsoft.com/office/drawing/2014/main" val="10001"/>
                  </a:ext>
                </a:extLst>
              </a:tr>
              <a:tr h="712198">
                <a:tc>
                  <a:txBody>
                    <a:bodyPr/>
                    <a:lstStyle/>
                    <a:p>
                      <a:pPr algn="ctr"/>
                      <a:r>
                        <a:rPr lang="ja-JP" altLang="en-US" sz="1000" b="0" dirty="0">
                          <a:solidFill>
                            <a:schemeClr val="tx1"/>
                          </a:solidFill>
                          <a:latin typeface="Meiryo UI" pitchFamily="50" charset="-128"/>
                          <a:ea typeface="Meiryo UI" pitchFamily="50" charset="-128"/>
                          <a:cs typeface="Meiryo UI" pitchFamily="50" charset="-128"/>
                        </a:rPr>
                        <a:t>販売</a:t>
                      </a:r>
                      <a:r>
                        <a:rPr kumimoji="1" lang="ja-JP" altLang="en-US" sz="1000" b="0" dirty="0">
                          <a:solidFill>
                            <a:schemeClr val="tx1"/>
                          </a:solidFill>
                          <a:latin typeface="Meiryo UI" pitchFamily="50" charset="-128"/>
                          <a:ea typeface="Meiryo UI" pitchFamily="50" charset="-128"/>
                          <a:cs typeface="Meiryo UI" pitchFamily="50" charset="-128"/>
                        </a:rPr>
                        <a:t>店</a:t>
                      </a:r>
                    </a:p>
                  </a:txBody>
                  <a:tcPr marL="99060" marR="99060" anchor="ctr"/>
                </a:tc>
                <a:tc>
                  <a:txBody>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大阪府内で、過去直近</a:t>
                      </a:r>
                      <a:r>
                        <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年間に</a:t>
                      </a:r>
                      <a:r>
                        <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10</a:t>
                      </a: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件以上、うち、直近</a:t>
                      </a:r>
                      <a:r>
                        <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年間に</a:t>
                      </a:r>
                      <a:r>
                        <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件以上の太陽光発電システムの販売実績を有すること。太陽光発電システムに関する相談窓口を設置していること。</a:t>
                      </a:r>
                      <a:endPar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99060" marR="99060" anchor="ctr"/>
                </a:tc>
                <a:tc>
                  <a:txBody>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　太陽光販売店の実績（左記）を有しており、蓄電池システムに関する相談窓口を設置していること。</a:t>
                      </a:r>
                    </a:p>
                  </a:txBody>
                  <a:tcPr marL="99060" marR="99060" anchor="ctr"/>
                </a:tc>
                <a:extLst>
                  <a:ext uri="{0D108BD9-81ED-4DB2-BD59-A6C34878D82A}">
                    <a16:rowId xmlns:a16="http://schemas.microsoft.com/office/drawing/2014/main" val="10002"/>
                  </a:ext>
                </a:extLst>
              </a:tr>
            </a:tbl>
          </a:graphicData>
        </a:graphic>
      </p:graphicFrame>
      <p:graphicFrame>
        <p:nvGraphicFramePr>
          <p:cNvPr id="36" name="表 35">
            <a:extLst>
              <a:ext uri="{FF2B5EF4-FFF2-40B4-BE49-F238E27FC236}">
                <a16:creationId xmlns:a16="http://schemas.microsoft.com/office/drawing/2014/main" id="{63997999-73FD-4216-BF90-0E717494AC54}"/>
              </a:ext>
            </a:extLst>
          </p:cNvPr>
          <p:cNvGraphicFramePr>
            <a:graphicFrameLocks noGrp="1"/>
          </p:cNvGraphicFramePr>
          <p:nvPr>
            <p:extLst>
              <p:ext uri="{D42A27DB-BD31-4B8C-83A1-F6EECF244321}">
                <p14:modId xmlns:p14="http://schemas.microsoft.com/office/powerpoint/2010/main" val="2357786668"/>
              </p:ext>
            </p:extLst>
          </p:nvPr>
        </p:nvGraphicFramePr>
        <p:xfrm>
          <a:off x="5962441" y="2323127"/>
          <a:ext cx="3710702" cy="1150195"/>
        </p:xfrm>
        <a:graphic>
          <a:graphicData uri="http://schemas.openxmlformats.org/drawingml/2006/table">
            <a:tbl>
              <a:tblPr firstRow="1" bandRow="1">
                <a:tableStyleId>{5940675A-B579-460E-94D1-54222C63F5DA}</a:tableStyleId>
              </a:tblPr>
              <a:tblGrid>
                <a:gridCol w="776658">
                  <a:extLst>
                    <a:ext uri="{9D8B030D-6E8A-4147-A177-3AD203B41FA5}">
                      <a16:colId xmlns:a16="http://schemas.microsoft.com/office/drawing/2014/main" val="3757262113"/>
                    </a:ext>
                  </a:extLst>
                </a:gridCol>
                <a:gridCol w="733511">
                  <a:extLst>
                    <a:ext uri="{9D8B030D-6E8A-4147-A177-3AD203B41FA5}">
                      <a16:colId xmlns:a16="http://schemas.microsoft.com/office/drawing/2014/main" val="543752645"/>
                    </a:ext>
                  </a:extLst>
                </a:gridCol>
                <a:gridCol w="733511">
                  <a:extLst>
                    <a:ext uri="{9D8B030D-6E8A-4147-A177-3AD203B41FA5}">
                      <a16:colId xmlns:a16="http://schemas.microsoft.com/office/drawing/2014/main" val="2055902574"/>
                    </a:ext>
                  </a:extLst>
                </a:gridCol>
                <a:gridCol w="733511">
                  <a:extLst>
                    <a:ext uri="{9D8B030D-6E8A-4147-A177-3AD203B41FA5}">
                      <a16:colId xmlns:a16="http://schemas.microsoft.com/office/drawing/2014/main" val="2692868214"/>
                    </a:ext>
                  </a:extLst>
                </a:gridCol>
                <a:gridCol w="733511">
                  <a:extLst>
                    <a:ext uri="{9D8B030D-6E8A-4147-A177-3AD203B41FA5}">
                      <a16:colId xmlns:a16="http://schemas.microsoft.com/office/drawing/2014/main" val="312122225"/>
                    </a:ext>
                  </a:extLst>
                </a:gridCol>
              </a:tblGrid>
              <a:tr h="252022">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太陽光</a:t>
                      </a:r>
                    </a:p>
                  </a:txBody>
                  <a:tcPr anchor="ctr">
                    <a:solidFill>
                      <a:schemeClr val="accent6">
                        <a:lumMod val="40000"/>
                        <a:lumOff val="60000"/>
                      </a:schemeClr>
                    </a:solidFill>
                  </a:tcP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蓄電池</a:t>
                      </a:r>
                    </a:p>
                  </a:txBody>
                  <a:tcPr anchor="ctr">
                    <a:solidFill>
                      <a:schemeClr val="accent6">
                        <a:lumMod val="40000"/>
                        <a:lumOff val="60000"/>
                      </a:schemeClr>
                    </a:solidFill>
                  </a:tcPr>
                </a:tc>
                <a:tc>
                  <a:txBody>
                    <a:bodyPr/>
                    <a:lstStyle/>
                    <a:p>
                      <a:pPr algn="ctr"/>
                      <a:r>
                        <a:rPr kumimoji="1" lang="ja-JP" altLang="en-US" sz="1000" strike="noStrike" dirty="0">
                          <a:solidFill>
                            <a:schemeClr val="tx1"/>
                          </a:solidFill>
                          <a:latin typeface="Meiryo UI" panose="020B0604030504040204" pitchFamily="50" charset="-128"/>
                          <a:ea typeface="Meiryo UI" panose="020B0604030504040204" pitchFamily="50" charset="-128"/>
                        </a:rPr>
                        <a:t>太陽光＋蓄電池</a:t>
                      </a:r>
                    </a:p>
                  </a:txBody>
                  <a:tcPr anchor="ctr">
                    <a:solidFill>
                      <a:schemeClr val="accent6">
                        <a:lumMod val="40000"/>
                        <a:lumOff val="60000"/>
                      </a:schemeClr>
                    </a:solidFill>
                  </a:tcPr>
                </a:tc>
                <a:tc>
                  <a:txBody>
                    <a:bodyPr/>
                    <a:lstStyle/>
                    <a:p>
                      <a:pPr algn="ctr"/>
                      <a:r>
                        <a:rPr kumimoji="1" lang="ja-JP" altLang="en-US" sz="1000" strike="noStrike" dirty="0">
                          <a:solidFill>
                            <a:schemeClr val="tx1"/>
                          </a:solidFill>
                          <a:latin typeface="Meiryo UI" panose="020B0604030504040204" pitchFamily="50" charset="-128"/>
                          <a:ea typeface="Meiryo UI" panose="020B0604030504040204" pitchFamily="50" charset="-128"/>
                        </a:rPr>
                        <a:t>合計</a:t>
                      </a:r>
                    </a:p>
                  </a:txBody>
                  <a:tcPr anchor="ctr">
                    <a:solidFill>
                      <a:schemeClr val="accent6">
                        <a:lumMod val="40000"/>
                        <a:lumOff val="60000"/>
                      </a:schemeClr>
                    </a:solidFill>
                  </a:tcPr>
                </a:tc>
                <a:extLst>
                  <a:ext uri="{0D108BD9-81ED-4DB2-BD59-A6C34878D82A}">
                    <a16:rowId xmlns:a16="http://schemas.microsoft.com/office/drawing/2014/main" val="1405712737"/>
                  </a:ext>
                </a:extLst>
              </a:tr>
              <a:tr h="19916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メーカー</a:t>
                      </a:r>
                      <a:endParaRPr kumimoji="1" lang="en-US" altLang="ja-JP" sz="1000" strike="sngStrike" dirty="0">
                        <a:solidFill>
                          <a:schemeClr val="tx1"/>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000" strike="noStrike" baseline="0" dirty="0">
                          <a:solidFill>
                            <a:schemeClr val="tx1"/>
                          </a:solidFill>
                          <a:latin typeface="Meiryo UI" panose="020B0604030504040204" pitchFamily="50" charset="-128"/>
                          <a:ea typeface="Meiryo UI" panose="020B0604030504040204" pitchFamily="50" charset="-128"/>
                        </a:rPr>
                        <a:t>5 </a:t>
                      </a:r>
                      <a:endParaRPr kumimoji="1" lang="en-US" altLang="ja-JP" sz="1000" strike="sngStrike" baseline="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baseline="0" dirty="0">
                          <a:solidFill>
                            <a:schemeClr val="tx1"/>
                          </a:solidFill>
                          <a:latin typeface="Meiryo UI" panose="020B0604030504040204" pitchFamily="50" charset="-128"/>
                          <a:ea typeface="Meiryo UI" panose="020B0604030504040204" pitchFamily="50" charset="-128"/>
                        </a:rPr>
                        <a:t>5</a:t>
                      </a:r>
                    </a:p>
                  </a:txBody>
                  <a:tcPr anchor="ctr"/>
                </a:tc>
                <a:tc>
                  <a:txBody>
                    <a:bodyPr/>
                    <a:lstStyle/>
                    <a:p>
                      <a:pPr algn="ctr"/>
                      <a:r>
                        <a:rPr kumimoji="1" lang="en-US" altLang="ja-JP" sz="1000" strike="noStrike" baseline="0" dirty="0">
                          <a:solidFill>
                            <a:schemeClr val="tx1"/>
                          </a:solidFill>
                          <a:latin typeface="Meiryo UI" panose="020B0604030504040204" pitchFamily="50" charset="-128"/>
                          <a:ea typeface="Meiryo UI" panose="020B0604030504040204" pitchFamily="50" charset="-128"/>
                        </a:rPr>
                        <a:t>8</a:t>
                      </a:r>
                    </a:p>
                  </a:txBody>
                  <a:tcPr anchor="ctr"/>
                </a:tc>
                <a:tc>
                  <a:txBody>
                    <a:bodyPr/>
                    <a:lstStyle/>
                    <a:p>
                      <a:pPr algn="ctr"/>
                      <a:r>
                        <a:rPr kumimoji="1" lang="en-US" altLang="ja-JP" sz="1000" strike="noStrike" baseline="0" dirty="0">
                          <a:solidFill>
                            <a:schemeClr val="tx1"/>
                          </a:solidFill>
                          <a:latin typeface="Meiryo UI" panose="020B0604030504040204" pitchFamily="50" charset="-128"/>
                          <a:ea typeface="Meiryo UI" panose="020B0604030504040204" pitchFamily="50" charset="-128"/>
                        </a:rPr>
                        <a:t>18 </a:t>
                      </a:r>
                      <a:endParaRPr kumimoji="1" lang="en-US" altLang="ja-JP" sz="1000" strike="sngStrike" baseline="0"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124491204"/>
                  </a:ext>
                </a:extLst>
              </a:tr>
              <a:tr h="266275">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施工店</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2 </a:t>
                      </a:r>
                      <a:endParaRPr kumimoji="1" lang="en-US" altLang="ja-JP" sz="1000" strike="sngStrike"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000" strike="noStrike" dirty="0">
                          <a:solidFill>
                            <a:schemeClr val="tx1"/>
                          </a:solidFill>
                          <a:latin typeface="Meiryo UI" panose="020B0604030504040204" pitchFamily="50" charset="-128"/>
                          <a:ea typeface="Meiryo UI" panose="020B0604030504040204" pitchFamily="50" charset="-128"/>
                        </a:rPr>
                        <a:t>－</a:t>
                      </a:r>
                      <a:endParaRPr kumimoji="1" lang="en-US" altLang="ja-JP" sz="1000" strike="sngStrike"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17 </a:t>
                      </a:r>
                      <a:endParaRPr kumimoji="1" lang="en-US" altLang="ja-JP" sz="1000" strike="sngStrike"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19 </a:t>
                      </a:r>
                      <a:endParaRPr kumimoji="1" lang="en-US" altLang="ja-JP" sz="1000" strike="sngStrike"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741643912"/>
                  </a:ext>
                </a:extLst>
              </a:tr>
              <a:tr h="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販売店</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3</a:t>
                      </a:r>
                      <a:endParaRPr kumimoji="1" lang="en-US" altLang="ja-JP" sz="1000" strike="sngStrike"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000" strike="noStrike" dirty="0">
                          <a:solidFill>
                            <a:schemeClr val="tx1"/>
                          </a:solidFill>
                          <a:latin typeface="Meiryo UI" panose="020B0604030504040204" pitchFamily="50" charset="-128"/>
                          <a:ea typeface="Meiryo UI" panose="020B0604030504040204" pitchFamily="50" charset="-128"/>
                        </a:rPr>
                        <a:t>－</a:t>
                      </a:r>
                      <a:endParaRPr kumimoji="1" lang="en-US" altLang="ja-JP" sz="1000" strike="noStrike"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39 </a:t>
                      </a:r>
                      <a:endParaRPr kumimoji="1" lang="en-US" altLang="ja-JP" sz="1000" strike="sngStrike"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42 </a:t>
                      </a:r>
                      <a:endParaRPr kumimoji="1" lang="en-US" altLang="ja-JP" sz="1000" strike="sngStrike"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492500959"/>
                  </a:ext>
                </a:extLst>
              </a:tr>
            </a:tbl>
          </a:graphicData>
        </a:graphic>
      </p:graphicFrame>
      <p:sp>
        <p:nvSpPr>
          <p:cNvPr id="37" name="テキスト ボックス 36">
            <a:extLst>
              <a:ext uri="{FF2B5EF4-FFF2-40B4-BE49-F238E27FC236}">
                <a16:creationId xmlns:a16="http://schemas.microsoft.com/office/drawing/2014/main" id="{C3255EA3-1AA9-4036-9879-931EEF6157FD}"/>
              </a:ext>
            </a:extLst>
          </p:cNvPr>
          <p:cNvSpPr txBox="1"/>
          <p:nvPr/>
        </p:nvSpPr>
        <p:spPr>
          <a:xfrm>
            <a:off x="8044290" y="2003375"/>
            <a:ext cx="1682338" cy="246221"/>
          </a:xfrm>
          <a:prstGeom prst="rect">
            <a:avLst/>
          </a:prstGeom>
          <a:noFill/>
        </p:spPr>
        <p:txBody>
          <a:bodyPr wrap="square" rtlCol="0">
            <a:spAutoFit/>
          </a:bodyPr>
          <a:lstStyle/>
          <a:p>
            <a:pPr marL="87313" indent="-87313" algn="r"/>
            <a:r>
              <a:rPr lang="ja-JP" altLang="en-US" sz="1000" dirty="0">
                <a:latin typeface="Meiryo UI" pitchFamily="50" charset="-128"/>
                <a:ea typeface="Meiryo UI" pitchFamily="50" charset="-128"/>
                <a:cs typeface="Meiryo UI" pitchFamily="50" charset="-128"/>
              </a:rPr>
              <a:t>（</a:t>
            </a:r>
            <a:r>
              <a:rPr lang="en-US" altLang="ja-JP" sz="1000" dirty="0">
                <a:latin typeface="Meiryo UI" pitchFamily="50" charset="-128"/>
                <a:ea typeface="Meiryo UI" pitchFamily="50" charset="-128"/>
                <a:cs typeface="Meiryo UI" pitchFamily="50" charset="-128"/>
              </a:rPr>
              <a:t> 2026</a:t>
            </a:r>
            <a:r>
              <a:rPr lang="ja-JP" altLang="en-US" sz="1000" dirty="0">
                <a:latin typeface="Meiryo UI" pitchFamily="50" charset="-128"/>
                <a:ea typeface="Meiryo UI" pitchFamily="50" charset="-128"/>
                <a:cs typeface="Meiryo UI" pitchFamily="50" charset="-128"/>
              </a:rPr>
              <a:t>年</a:t>
            </a:r>
            <a:r>
              <a:rPr lang="en-US" altLang="ja-JP" sz="1000" dirty="0">
                <a:latin typeface="Meiryo UI" pitchFamily="50" charset="-128"/>
                <a:ea typeface="Meiryo UI" pitchFamily="50" charset="-128"/>
                <a:cs typeface="Meiryo UI" pitchFamily="50" charset="-128"/>
              </a:rPr>
              <a:t>3</a:t>
            </a:r>
            <a:r>
              <a:rPr lang="ja-JP" altLang="en-US" sz="1000" dirty="0">
                <a:latin typeface="Meiryo UI" pitchFamily="50" charset="-128"/>
                <a:ea typeface="Meiryo UI" pitchFamily="50" charset="-128"/>
                <a:cs typeface="Meiryo UI" pitchFamily="50" charset="-128"/>
              </a:rPr>
              <a:t>月末現在）</a:t>
            </a:r>
            <a:endParaRPr lang="en-US" altLang="ja-JP" sz="1000" dirty="0">
              <a:latin typeface="Meiryo UI" pitchFamily="50" charset="-128"/>
              <a:ea typeface="Meiryo UI" pitchFamily="50" charset="-128"/>
              <a:cs typeface="Meiryo UI" pitchFamily="50" charset="-128"/>
            </a:endParaRPr>
          </a:p>
        </p:txBody>
      </p:sp>
      <p:pic>
        <p:nvPicPr>
          <p:cNvPr id="39" name="図 38">
            <a:extLst>
              <a:ext uri="{FF2B5EF4-FFF2-40B4-BE49-F238E27FC236}">
                <a16:creationId xmlns:a16="http://schemas.microsoft.com/office/drawing/2014/main" id="{EFB33FAC-AEA3-47CA-818B-33B431F941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70659" y="2277051"/>
            <a:ext cx="992300" cy="934304"/>
          </a:xfrm>
          <a:prstGeom prst="rect">
            <a:avLst/>
          </a:prstGeom>
          <a:ln>
            <a:solidFill>
              <a:schemeClr val="bg2"/>
            </a:solidFill>
          </a:ln>
        </p:spPr>
      </p:pic>
      <p:sp>
        <p:nvSpPr>
          <p:cNvPr id="49" name="テキスト ボックス 27">
            <a:extLst>
              <a:ext uri="{FF2B5EF4-FFF2-40B4-BE49-F238E27FC236}">
                <a16:creationId xmlns:a16="http://schemas.microsoft.com/office/drawing/2014/main" id="{DAE9BB6C-DC7B-48E6-BFC6-09F892480151}"/>
              </a:ext>
            </a:extLst>
          </p:cNvPr>
          <p:cNvSpPr txBox="1">
            <a:spLocks noChangeArrowheads="1"/>
          </p:cNvSpPr>
          <p:nvPr/>
        </p:nvSpPr>
        <p:spPr bwMode="auto">
          <a:xfrm>
            <a:off x="4632308" y="3282764"/>
            <a:ext cx="135934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95250" indent="-95250" algn="ctr" eaLnBrk="1" hangingPunct="1"/>
            <a:r>
              <a:rPr lang="ja-JP" altLang="en-US" sz="1050" b="0" i="0" dirty="0">
                <a:latin typeface="Meiryo UI" pitchFamily="50" charset="-128"/>
                <a:ea typeface="Meiryo UI" pitchFamily="50" charset="-128"/>
                <a:cs typeface="Meiryo UI" pitchFamily="50" charset="-128"/>
              </a:rPr>
              <a:t>登録事業者ステッカー</a:t>
            </a:r>
            <a:endParaRPr lang="en-US" altLang="ja-JP" sz="1050" b="0" i="0" dirty="0">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18802659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角丸四角形 49"/>
          <p:cNvSpPr/>
          <p:nvPr/>
        </p:nvSpPr>
        <p:spPr>
          <a:xfrm>
            <a:off x="43358" y="589322"/>
            <a:ext cx="4834817" cy="6218063"/>
          </a:xfrm>
          <a:prstGeom prst="roundRect">
            <a:avLst>
              <a:gd name="adj" fmla="val 1002"/>
            </a:avLst>
          </a:prstGeom>
          <a:ln w="25400">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51" name="角丸四角形 50"/>
          <p:cNvSpPr/>
          <p:nvPr/>
        </p:nvSpPr>
        <p:spPr>
          <a:xfrm>
            <a:off x="223200" y="638258"/>
            <a:ext cx="3340107"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おおさか低利ソーラークレジット事業</a:t>
            </a:r>
            <a:endParaRPr lang="ja-JP" altLang="en-US" sz="1400" dirty="0">
              <a:solidFill>
                <a:schemeClr val="tx1"/>
              </a:solidFill>
              <a:latin typeface="Meiryo UI" pitchFamily="50" charset="-128"/>
              <a:ea typeface="Meiryo UI" pitchFamily="50" charset="-128"/>
              <a:cs typeface="Meiryo UI" pitchFamily="50" charset="-128"/>
            </a:endParaRPr>
          </a:p>
        </p:txBody>
      </p:sp>
      <p:sp>
        <p:nvSpPr>
          <p:cNvPr id="57" name="正方形/長方形 56"/>
          <p:cNvSpPr/>
          <p:nvPr/>
        </p:nvSpPr>
        <p:spPr>
          <a:xfrm>
            <a:off x="2062960" y="1054425"/>
            <a:ext cx="2670270" cy="184666"/>
          </a:xfrm>
          <a:prstGeom prst="rect">
            <a:avLst/>
          </a:prstGeom>
        </p:spPr>
        <p:txBody>
          <a:bodyPr wrap="square" lIns="0" tIns="0" rIns="0" bIns="0" anchor="ctr" anchorCtr="1">
            <a:spAutoFit/>
          </a:bodyPr>
          <a:lstStyle/>
          <a:p>
            <a:pPr marL="95250" indent="-95250"/>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おおさかスマートエネルギーセンター事業</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p>
        </p:txBody>
      </p:sp>
      <p:sp>
        <p:nvSpPr>
          <p:cNvPr id="59" name="テキスト ボックス 58"/>
          <p:cNvSpPr txBox="1"/>
          <p:nvPr/>
        </p:nvSpPr>
        <p:spPr>
          <a:xfrm>
            <a:off x="205475" y="5384392"/>
            <a:ext cx="775149"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＜実績＞</a:t>
            </a:r>
            <a:endParaRPr lang="en-US" altLang="ja-JP" sz="1000" dirty="0">
              <a:latin typeface="Meiryo UI" pitchFamily="50" charset="-128"/>
              <a:ea typeface="Meiryo UI" pitchFamily="50" charset="-128"/>
              <a:cs typeface="Meiryo UI" pitchFamily="50" charset="-128"/>
            </a:endParaRPr>
          </a:p>
        </p:txBody>
      </p:sp>
      <p:sp>
        <p:nvSpPr>
          <p:cNvPr id="60" name="テキスト ボックス 59"/>
          <p:cNvSpPr txBox="1"/>
          <p:nvPr/>
        </p:nvSpPr>
        <p:spPr>
          <a:xfrm>
            <a:off x="3539655" y="5386738"/>
            <a:ext cx="705605" cy="246222"/>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（年度）</a:t>
            </a:r>
            <a:endParaRPr lang="en-US" altLang="ja-JP" sz="1000" dirty="0">
              <a:latin typeface="Meiryo UI" pitchFamily="50" charset="-128"/>
              <a:ea typeface="Meiryo UI" pitchFamily="50" charset="-128"/>
              <a:cs typeface="Meiryo UI" pitchFamily="50" charset="-128"/>
            </a:endParaRPr>
          </a:p>
        </p:txBody>
      </p:sp>
      <p:sp>
        <p:nvSpPr>
          <p:cNvPr id="61" name="Text Box 2"/>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65"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66" name="Text Box 2"/>
          <p:cNvSpPr txBox="1">
            <a:spLocks noChangeArrowheads="1"/>
          </p:cNvSpPr>
          <p:nvPr/>
        </p:nvSpPr>
        <p:spPr bwMode="auto">
          <a:xfrm>
            <a:off x="49608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68"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graphicFrame>
        <p:nvGraphicFramePr>
          <p:cNvPr id="47" name="表 46">
            <a:extLst>
              <a:ext uri="{FF2B5EF4-FFF2-40B4-BE49-F238E27FC236}">
                <a16:creationId xmlns:a16="http://schemas.microsoft.com/office/drawing/2014/main" id="{74F3AE23-5C6E-49A6-9732-50DE0FA6C9A1}"/>
              </a:ext>
            </a:extLst>
          </p:cNvPr>
          <p:cNvGraphicFramePr>
            <a:graphicFrameLocks noGrp="1"/>
          </p:cNvGraphicFramePr>
          <p:nvPr>
            <p:extLst>
              <p:ext uri="{D42A27DB-BD31-4B8C-83A1-F6EECF244321}">
                <p14:modId xmlns:p14="http://schemas.microsoft.com/office/powerpoint/2010/main" val="2175014003"/>
              </p:ext>
            </p:extLst>
          </p:nvPr>
        </p:nvGraphicFramePr>
        <p:xfrm>
          <a:off x="233163" y="5616801"/>
          <a:ext cx="3849925" cy="640080"/>
        </p:xfrm>
        <a:graphic>
          <a:graphicData uri="http://schemas.openxmlformats.org/drawingml/2006/table">
            <a:tbl>
              <a:tblPr firstRow="1" bandRow="1">
                <a:tableStyleId>{5940675A-B579-460E-94D1-54222C63F5DA}</a:tableStyleId>
              </a:tblPr>
              <a:tblGrid>
                <a:gridCol w="828685">
                  <a:extLst>
                    <a:ext uri="{9D8B030D-6E8A-4147-A177-3AD203B41FA5}">
                      <a16:colId xmlns:a16="http://schemas.microsoft.com/office/drawing/2014/main" val="3757262113"/>
                    </a:ext>
                  </a:extLst>
                </a:gridCol>
                <a:gridCol w="604248">
                  <a:extLst>
                    <a:ext uri="{9D8B030D-6E8A-4147-A177-3AD203B41FA5}">
                      <a16:colId xmlns:a16="http://schemas.microsoft.com/office/drawing/2014/main" val="2225640466"/>
                    </a:ext>
                  </a:extLst>
                </a:gridCol>
                <a:gridCol w="604248">
                  <a:extLst>
                    <a:ext uri="{9D8B030D-6E8A-4147-A177-3AD203B41FA5}">
                      <a16:colId xmlns:a16="http://schemas.microsoft.com/office/drawing/2014/main" val="1555019360"/>
                    </a:ext>
                  </a:extLst>
                </a:gridCol>
                <a:gridCol w="604248">
                  <a:extLst>
                    <a:ext uri="{9D8B030D-6E8A-4147-A177-3AD203B41FA5}">
                      <a16:colId xmlns:a16="http://schemas.microsoft.com/office/drawing/2014/main" val="4015490920"/>
                    </a:ext>
                  </a:extLst>
                </a:gridCol>
                <a:gridCol w="604248">
                  <a:extLst>
                    <a:ext uri="{9D8B030D-6E8A-4147-A177-3AD203B41FA5}">
                      <a16:colId xmlns:a16="http://schemas.microsoft.com/office/drawing/2014/main" val="555316880"/>
                    </a:ext>
                  </a:extLst>
                </a:gridCol>
                <a:gridCol w="604248">
                  <a:extLst>
                    <a:ext uri="{9D8B030D-6E8A-4147-A177-3AD203B41FA5}">
                      <a16:colId xmlns:a16="http://schemas.microsoft.com/office/drawing/2014/main" val="1392763797"/>
                    </a:ext>
                  </a:extLst>
                </a:gridCol>
              </a:tblGrid>
              <a:tr h="180000">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2022</a:t>
                      </a: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2023</a:t>
                      </a: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2024</a:t>
                      </a: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2025</a:t>
                      </a:r>
                    </a:p>
                  </a:txBody>
                  <a:tcPr anchor="ctr">
                    <a:solidFill>
                      <a:schemeClr val="accent6">
                        <a:lumMod val="40000"/>
                        <a:lumOff val="60000"/>
                      </a:schemeClr>
                    </a:solidFill>
                  </a:tcPr>
                </a:tc>
                <a:extLst>
                  <a:ext uri="{0D108BD9-81ED-4DB2-BD59-A6C34878D82A}">
                    <a16:rowId xmlns:a16="http://schemas.microsoft.com/office/drawing/2014/main" val="1405712737"/>
                  </a:ext>
                </a:extLst>
              </a:tr>
              <a:tr h="18000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利用件数（件）</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000" strike="noStrike" baseline="0" dirty="0">
                          <a:solidFill>
                            <a:schemeClr val="tx1"/>
                          </a:solidFill>
                          <a:latin typeface="Meiryo UI" panose="020B0604030504040204" pitchFamily="50" charset="-128"/>
                          <a:ea typeface="Meiryo UI" panose="020B0604030504040204" pitchFamily="50" charset="-128"/>
                        </a:rPr>
                        <a:t>4</a:t>
                      </a:r>
                      <a:br>
                        <a:rPr kumimoji="1" lang="en-US" altLang="ja-JP" sz="1000" strike="noStrike" baseline="0" dirty="0">
                          <a:solidFill>
                            <a:schemeClr val="tx1"/>
                          </a:solidFill>
                          <a:latin typeface="Meiryo UI" panose="020B0604030504040204" pitchFamily="50" charset="-128"/>
                          <a:ea typeface="Meiryo UI" panose="020B0604030504040204" pitchFamily="50" charset="-128"/>
                        </a:rPr>
                      </a:br>
                      <a:r>
                        <a:rPr kumimoji="1" lang="ja-JP" altLang="en-US" sz="1000" strike="noStrike" baseline="0" dirty="0">
                          <a:solidFill>
                            <a:schemeClr val="tx1"/>
                          </a:solidFill>
                          <a:latin typeface="Meiryo UI" panose="020B0604030504040204" pitchFamily="50" charset="-128"/>
                          <a:ea typeface="Meiryo UI" panose="020B0604030504040204" pitchFamily="50" charset="-128"/>
                        </a:rPr>
                        <a:t>（</a:t>
                      </a:r>
                      <a:r>
                        <a:rPr kumimoji="1" lang="en-US" altLang="ja-JP" sz="1000" strike="noStrike" baseline="0" dirty="0">
                          <a:solidFill>
                            <a:schemeClr val="tx1"/>
                          </a:solidFill>
                          <a:latin typeface="Meiryo UI" panose="020B0604030504040204" pitchFamily="50" charset="-128"/>
                          <a:ea typeface="Meiryo UI" panose="020B0604030504040204" pitchFamily="50" charset="-128"/>
                        </a:rPr>
                        <a:t>0</a:t>
                      </a:r>
                      <a:r>
                        <a:rPr kumimoji="1" lang="ja-JP" altLang="en-US" sz="1000" strike="noStrike" baseline="0" dirty="0">
                          <a:solidFill>
                            <a:schemeClr val="tx1"/>
                          </a:solidFill>
                          <a:latin typeface="Meiryo UI" panose="020B0604030504040204" pitchFamily="50" charset="-128"/>
                          <a:ea typeface="Meiryo UI" panose="020B0604030504040204" pitchFamily="50" charset="-128"/>
                        </a:rPr>
                        <a:t>）</a:t>
                      </a:r>
                      <a:endParaRPr kumimoji="1" lang="en-US" altLang="ja-JP" sz="1000" strike="dblStrike" baseline="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baseline="0" dirty="0">
                          <a:solidFill>
                            <a:schemeClr val="tx1"/>
                          </a:solidFill>
                          <a:latin typeface="Meiryo UI" panose="020B0604030504040204" pitchFamily="50" charset="-128"/>
                          <a:ea typeface="Meiryo UI" panose="020B0604030504040204" pitchFamily="50" charset="-128"/>
                        </a:rPr>
                        <a:t>77</a:t>
                      </a:r>
                      <a:br>
                        <a:rPr kumimoji="1" lang="en-US" altLang="ja-JP" sz="1000" strike="noStrike" baseline="0" dirty="0">
                          <a:solidFill>
                            <a:schemeClr val="tx1"/>
                          </a:solidFill>
                          <a:latin typeface="Meiryo UI" panose="020B0604030504040204" pitchFamily="50" charset="-128"/>
                          <a:ea typeface="Meiryo UI" panose="020B0604030504040204" pitchFamily="50" charset="-128"/>
                        </a:rPr>
                      </a:br>
                      <a:r>
                        <a:rPr kumimoji="1" lang="ja-JP" altLang="en-US" sz="1000" strike="noStrike" baseline="0" dirty="0">
                          <a:solidFill>
                            <a:schemeClr val="tx1"/>
                          </a:solidFill>
                          <a:latin typeface="Meiryo UI" panose="020B0604030504040204" pitchFamily="50" charset="-128"/>
                          <a:ea typeface="Meiryo UI" panose="020B0604030504040204" pitchFamily="50" charset="-128"/>
                        </a:rPr>
                        <a:t>（</a:t>
                      </a:r>
                      <a:r>
                        <a:rPr kumimoji="1" lang="en-US" altLang="ja-JP" sz="1000" strike="noStrike" baseline="0" dirty="0">
                          <a:solidFill>
                            <a:schemeClr val="tx1"/>
                          </a:solidFill>
                          <a:latin typeface="Meiryo UI" panose="020B0604030504040204" pitchFamily="50" charset="-128"/>
                          <a:ea typeface="Meiryo UI" panose="020B0604030504040204" pitchFamily="50" charset="-128"/>
                        </a:rPr>
                        <a:t>13</a:t>
                      </a:r>
                      <a:r>
                        <a:rPr kumimoji="1" lang="ja-JP" altLang="en-US" sz="1000" strike="noStrike" baseline="0" dirty="0">
                          <a:solidFill>
                            <a:schemeClr val="tx1"/>
                          </a:solidFill>
                          <a:latin typeface="Meiryo UI" panose="020B0604030504040204" pitchFamily="50" charset="-128"/>
                          <a:ea typeface="Meiryo UI" panose="020B0604030504040204" pitchFamily="50" charset="-128"/>
                        </a:rPr>
                        <a:t>）</a:t>
                      </a:r>
                      <a:endParaRPr kumimoji="1" lang="en-US" altLang="ja-JP" sz="1000" strike="noStrike" baseline="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strike="noStrike" baseline="0" dirty="0">
                          <a:solidFill>
                            <a:schemeClr val="tx1"/>
                          </a:solidFill>
                          <a:latin typeface="Meiryo UI" panose="020B0604030504040204" pitchFamily="50" charset="-128"/>
                          <a:ea typeface="Meiryo UI" panose="020B0604030504040204" pitchFamily="50" charset="-128"/>
                        </a:rPr>
                        <a:t>27</a:t>
                      </a:r>
                      <a:br>
                        <a:rPr kumimoji="1" lang="en-US" altLang="ja-JP" sz="1000" strike="noStrike" baseline="0" dirty="0">
                          <a:solidFill>
                            <a:schemeClr val="tx1"/>
                          </a:solidFill>
                          <a:latin typeface="Meiryo UI" panose="020B0604030504040204" pitchFamily="50" charset="-128"/>
                          <a:ea typeface="Meiryo UI" panose="020B0604030504040204" pitchFamily="50" charset="-128"/>
                        </a:rPr>
                      </a:br>
                      <a:r>
                        <a:rPr kumimoji="1" lang="ja-JP" altLang="en-US" sz="1000" strike="noStrike" baseline="0" dirty="0">
                          <a:solidFill>
                            <a:schemeClr val="tx1"/>
                          </a:solidFill>
                          <a:latin typeface="Meiryo UI" panose="020B0604030504040204" pitchFamily="50" charset="-128"/>
                          <a:ea typeface="Meiryo UI" panose="020B0604030504040204" pitchFamily="50" charset="-128"/>
                        </a:rPr>
                        <a:t>（</a:t>
                      </a:r>
                      <a:r>
                        <a:rPr kumimoji="1" lang="en-US" altLang="ja-JP" sz="1000" strike="noStrike" baseline="0" dirty="0">
                          <a:solidFill>
                            <a:schemeClr val="tx1"/>
                          </a:solidFill>
                          <a:latin typeface="Meiryo UI" panose="020B0604030504040204" pitchFamily="50" charset="-128"/>
                          <a:ea typeface="Meiryo UI" panose="020B0604030504040204" pitchFamily="50" charset="-128"/>
                        </a:rPr>
                        <a:t>15</a:t>
                      </a:r>
                      <a:r>
                        <a:rPr kumimoji="1" lang="ja-JP" altLang="en-US" sz="1000" strike="noStrike" baseline="0" dirty="0">
                          <a:solidFill>
                            <a:schemeClr val="tx1"/>
                          </a:solidFill>
                          <a:latin typeface="Meiryo UI" panose="020B0604030504040204" pitchFamily="50" charset="-128"/>
                          <a:ea typeface="Meiryo UI" panose="020B0604030504040204" pitchFamily="50" charset="-128"/>
                        </a:rPr>
                        <a:t>）</a:t>
                      </a:r>
                      <a:endParaRPr kumimoji="1" lang="en-US" altLang="ja-JP" sz="1000" strike="noStrike" baseline="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baseline="0" dirty="0">
                          <a:solidFill>
                            <a:schemeClr val="tx1"/>
                          </a:solidFill>
                          <a:latin typeface="Meiryo UI" panose="020B0604030504040204" pitchFamily="50" charset="-128"/>
                          <a:ea typeface="Meiryo UI" panose="020B0604030504040204" pitchFamily="50" charset="-128"/>
                        </a:rPr>
                        <a:t>0</a:t>
                      </a:r>
                    </a:p>
                  </a:txBody>
                  <a:tcPr anchor="ctr"/>
                </a:tc>
                <a:tc>
                  <a:txBody>
                    <a:bodyPr/>
                    <a:lstStyle/>
                    <a:p>
                      <a:pPr algn="ctr"/>
                      <a:r>
                        <a:rPr kumimoji="1" lang="en-US" altLang="ja-JP" sz="1000" strike="noStrike" baseline="0" dirty="0">
                          <a:solidFill>
                            <a:schemeClr val="tx1"/>
                          </a:solidFill>
                          <a:latin typeface="Meiryo UI" panose="020B0604030504040204" pitchFamily="50" charset="-128"/>
                          <a:ea typeface="Meiryo UI" panose="020B0604030504040204" pitchFamily="50" charset="-128"/>
                        </a:rPr>
                        <a:t>0</a:t>
                      </a:r>
                    </a:p>
                  </a:txBody>
                  <a:tcPr anchor="ctr"/>
                </a:tc>
                <a:extLst>
                  <a:ext uri="{0D108BD9-81ED-4DB2-BD59-A6C34878D82A}">
                    <a16:rowId xmlns:a16="http://schemas.microsoft.com/office/drawing/2014/main" val="2124491204"/>
                  </a:ext>
                </a:extLst>
              </a:tr>
            </a:tbl>
          </a:graphicData>
        </a:graphic>
      </p:graphicFrame>
      <p:sp>
        <p:nvSpPr>
          <p:cNvPr id="48" name="テキスト ボックス 47">
            <a:extLst>
              <a:ext uri="{FF2B5EF4-FFF2-40B4-BE49-F238E27FC236}">
                <a16:creationId xmlns:a16="http://schemas.microsoft.com/office/drawing/2014/main" id="{C0403500-5437-493D-8CD4-3463FBA57E20}"/>
              </a:ext>
            </a:extLst>
          </p:cNvPr>
          <p:cNvSpPr txBox="1"/>
          <p:nvPr/>
        </p:nvSpPr>
        <p:spPr>
          <a:xfrm>
            <a:off x="135229" y="1843313"/>
            <a:ext cx="4655181" cy="3295055"/>
          </a:xfrm>
          <a:prstGeom prst="rect">
            <a:avLst/>
          </a:prstGeom>
          <a:noFill/>
          <a:ln>
            <a:solidFill>
              <a:schemeClr val="accent6">
                <a:lumMod val="75000"/>
              </a:schemeClr>
            </a:solidFill>
            <a:prstDash val="dash"/>
          </a:ln>
        </p:spPr>
        <p:txBody>
          <a:bodyPr wrap="square" rtlCol="0">
            <a:noAutofit/>
          </a:bodyPr>
          <a:lstStyle/>
          <a:p>
            <a:pPr marL="87313" indent="-87313">
              <a:spcAft>
                <a:spcPts val="300"/>
              </a:spcAft>
            </a:pPr>
            <a:r>
              <a:rPr lang="ja-JP" altLang="en-US" sz="1050" dirty="0">
                <a:latin typeface="Meiryo UI" pitchFamily="50" charset="-128"/>
                <a:ea typeface="Meiryo UI" pitchFamily="50" charset="-128"/>
                <a:cs typeface="Meiryo UI" pitchFamily="50" charset="-128"/>
              </a:rPr>
              <a:t>＜</a:t>
            </a:r>
            <a:r>
              <a:rPr lang="en-US" altLang="ja-JP" sz="1050" dirty="0">
                <a:latin typeface="Meiryo UI" pitchFamily="50" charset="-128"/>
                <a:ea typeface="Meiryo UI" pitchFamily="50" charset="-128"/>
                <a:cs typeface="Meiryo UI" pitchFamily="50" charset="-128"/>
              </a:rPr>
              <a:t>2026</a:t>
            </a:r>
            <a:r>
              <a:rPr lang="ja-JP" altLang="en-US" sz="1050" dirty="0">
                <a:latin typeface="Meiryo UI" pitchFamily="50" charset="-128"/>
                <a:ea typeface="Meiryo UI" pitchFamily="50" charset="-128"/>
                <a:cs typeface="Meiryo UI" pitchFamily="50" charset="-128"/>
              </a:rPr>
              <a:t>年度　融資の条件＞</a:t>
            </a:r>
            <a:endParaRPr lang="en-US" altLang="ja-JP" sz="1050" dirty="0">
              <a:latin typeface="Meiryo UI" pitchFamily="50" charset="-128"/>
              <a:ea typeface="Meiryo UI" pitchFamily="50" charset="-128"/>
              <a:cs typeface="Meiryo UI" pitchFamily="50" charset="-128"/>
            </a:endParaRPr>
          </a:p>
          <a:p>
            <a:pPr marL="87313" indent="-87313">
              <a:spcAft>
                <a:spcPts val="300"/>
              </a:spcAft>
            </a:pPr>
            <a:r>
              <a:rPr lang="ja-JP" altLang="en-US" sz="1050" dirty="0">
                <a:latin typeface="Meiryo UI" pitchFamily="50" charset="-128"/>
                <a:ea typeface="Meiryo UI" pitchFamily="50" charset="-128"/>
                <a:cs typeface="Meiryo UI" pitchFamily="50" charset="-128"/>
              </a:rPr>
              <a:t>・融資対象：一定の基準を満たした新築・既築住宅に太陽光パネル等を設置する者</a:t>
            </a:r>
            <a:endParaRPr lang="en-US" altLang="ja-JP" sz="1050" dirty="0">
              <a:latin typeface="Meiryo UI" pitchFamily="50" charset="-128"/>
              <a:ea typeface="Meiryo UI" pitchFamily="50" charset="-128"/>
              <a:cs typeface="Meiryo UI" pitchFamily="50" charset="-128"/>
            </a:endParaRPr>
          </a:p>
          <a:p>
            <a:pPr marL="87313" indent="-87313">
              <a:spcAft>
                <a:spcPts val="300"/>
              </a:spcAft>
            </a:pPr>
            <a:r>
              <a:rPr lang="ja-JP" altLang="en-US" sz="1050" dirty="0">
                <a:latin typeface="Meiryo UI" pitchFamily="50" charset="-128"/>
                <a:ea typeface="Meiryo UI" pitchFamily="50" charset="-128"/>
                <a:cs typeface="Meiryo UI" pitchFamily="50" charset="-128"/>
              </a:rPr>
              <a:t>・融資利率：年</a:t>
            </a:r>
            <a:r>
              <a:rPr lang="en-US" altLang="ja-JP" sz="1050" dirty="0">
                <a:latin typeface="Meiryo UI" pitchFamily="50" charset="-128"/>
                <a:ea typeface="Meiryo UI" pitchFamily="50" charset="-128"/>
                <a:cs typeface="Meiryo UI" pitchFamily="50" charset="-128"/>
              </a:rPr>
              <a:t>4.4%</a:t>
            </a:r>
            <a:endParaRPr lang="ja-JP" altLang="en-US" sz="1050" strike="dblStrike" dirty="0">
              <a:latin typeface="Meiryo UI" pitchFamily="50" charset="-128"/>
              <a:ea typeface="Meiryo UI" pitchFamily="50" charset="-128"/>
              <a:cs typeface="Meiryo UI" pitchFamily="50" charset="-128"/>
            </a:endParaRPr>
          </a:p>
          <a:p>
            <a:pPr marL="87313" indent="-87313">
              <a:spcAft>
                <a:spcPts val="300"/>
              </a:spcAft>
            </a:pPr>
            <a:r>
              <a:rPr lang="ja-JP" altLang="en-US" sz="1050" dirty="0">
                <a:latin typeface="Meiryo UI" pitchFamily="50" charset="-128"/>
                <a:ea typeface="Meiryo UI" pitchFamily="50" charset="-128"/>
                <a:cs typeface="Meiryo UI" pitchFamily="50" charset="-128"/>
              </a:rPr>
              <a:t>・利用額　 ：</a:t>
            </a:r>
            <a:r>
              <a:rPr lang="en-US" altLang="ja-JP" sz="1050" dirty="0">
                <a:latin typeface="Meiryo UI" pitchFamily="50" charset="-128"/>
                <a:ea typeface="Meiryo UI" pitchFamily="50" charset="-128"/>
                <a:cs typeface="Meiryo UI" pitchFamily="50" charset="-128"/>
              </a:rPr>
              <a:t>20</a:t>
            </a:r>
            <a:r>
              <a:rPr lang="ja-JP" altLang="en-US" sz="1050" dirty="0">
                <a:latin typeface="Meiryo UI" pitchFamily="50" charset="-128"/>
                <a:ea typeface="Meiryo UI" pitchFamily="50" charset="-128"/>
                <a:cs typeface="Meiryo UI" pitchFamily="50" charset="-128"/>
              </a:rPr>
              <a:t>万円から</a:t>
            </a:r>
            <a:r>
              <a:rPr lang="en-US" altLang="ja-JP" sz="1050" dirty="0">
                <a:latin typeface="Meiryo UI" pitchFamily="50" charset="-128"/>
                <a:ea typeface="Meiryo UI" pitchFamily="50" charset="-128"/>
                <a:cs typeface="Meiryo UI" pitchFamily="50" charset="-128"/>
              </a:rPr>
              <a:t>1,000</a:t>
            </a:r>
            <a:r>
              <a:rPr lang="ja-JP" altLang="en-US" sz="1050" dirty="0">
                <a:latin typeface="Meiryo UI" pitchFamily="50" charset="-128"/>
                <a:ea typeface="Meiryo UI" pitchFamily="50" charset="-128"/>
                <a:cs typeface="Meiryo UI" pitchFamily="50" charset="-128"/>
              </a:rPr>
              <a:t>万円まで</a:t>
            </a:r>
            <a:endParaRPr lang="en-US" altLang="ja-JP" sz="1050" dirty="0">
              <a:latin typeface="Meiryo UI" pitchFamily="50" charset="-128"/>
              <a:ea typeface="Meiryo UI" pitchFamily="50" charset="-128"/>
              <a:cs typeface="Meiryo UI" pitchFamily="50" charset="-128"/>
            </a:endParaRPr>
          </a:p>
          <a:p>
            <a:pPr marL="87313" indent="-87313">
              <a:spcAft>
                <a:spcPts val="300"/>
              </a:spcAft>
            </a:pPr>
            <a:r>
              <a:rPr lang="ja-JP" altLang="en-US" sz="1050" dirty="0">
                <a:latin typeface="Meiryo UI" pitchFamily="50" charset="-128"/>
                <a:ea typeface="Meiryo UI" pitchFamily="50" charset="-128"/>
                <a:cs typeface="Meiryo UI" pitchFamily="50" charset="-128"/>
              </a:rPr>
              <a:t>・融資期間：最長</a:t>
            </a:r>
            <a:r>
              <a:rPr lang="en-US" altLang="ja-JP" sz="1050" dirty="0">
                <a:latin typeface="Meiryo UI" pitchFamily="50" charset="-128"/>
                <a:ea typeface="Meiryo UI" pitchFamily="50" charset="-128"/>
                <a:cs typeface="Meiryo UI" pitchFamily="50" charset="-128"/>
              </a:rPr>
              <a:t>15</a:t>
            </a:r>
            <a:r>
              <a:rPr lang="ja-JP" altLang="en-US" sz="1050" dirty="0">
                <a:latin typeface="Meiryo UI" pitchFamily="50" charset="-128"/>
                <a:ea typeface="Meiryo UI" pitchFamily="50" charset="-128"/>
                <a:cs typeface="Meiryo UI" pitchFamily="50" charset="-128"/>
              </a:rPr>
              <a:t>年</a:t>
            </a:r>
            <a:endParaRPr lang="en-US" altLang="ja-JP" sz="1050" dirty="0">
              <a:latin typeface="Meiryo UI" pitchFamily="50" charset="-128"/>
              <a:ea typeface="Meiryo UI" pitchFamily="50" charset="-128"/>
              <a:cs typeface="Meiryo UI" pitchFamily="50" charset="-128"/>
            </a:endParaRPr>
          </a:p>
          <a:p>
            <a:pPr marL="87313" indent="-87313">
              <a:spcAft>
                <a:spcPts val="300"/>
              </a:spcAft>
            </a:pPr>
            <a:r>
              <a:rPr lang="ja-JP" altLang="en-US" sz="1050" dirty="0">
                <a:latin typeface="Meiryo UI" pitchFamily="50" charset="-128"/>
                <a:ea typeface="Meiryo UI" pitchFamily="50" charset="-128"/>
                <a:cs typeface="Meiryo UI" pitchFamily="50" charset="-128"/>
              </a:rPr>
              <a:t>・対象設備：</a:t>
            </a:r>
            <a:endParaRPr lang="en-US" altLang="ja-JP" sz="1050" dirty="0">
              <a:latin typeface="Meiryo UI" pitchFamily="50" charset="-128"/>
              <a:ea typeface="Meiryo UI" pitchFamily="50" charset="-128"/>
              <a:cs typeface="Meiryo UI" pitchFamily="50" charset="-128"/>
            </a:endParaRPr>
          </a:p>
        </p:txBody>
      </p:sp>
      <p:grpSp>
        <p:nvGrpSpPr>
          <p:cNvPr id="62" name="グループ化 61">
            <a:extLst>
              <a:ext uri="{FF2B5EF4-FFF2-40B4-BE49-F238E27FC236}">
                <a16:creationId xmlns:a16="http://schemas.microsoft.com/office/drawing/2014/main" id="{F94EA103-D1D3-4EFD-8A43-7100854C0E4E}"/>
              </a:ext>
            </a:extLst>
          </p:cNvPr>
          <p:cNvGrpSpPr/>
          <p:nvPr/>
        </p:nvGrpSpPr>
        <p:grpSpPr>
          <a:xfrm>
            <a:off x="314041" y="3245597"/>
            <a:ext cx="1337240" cy="1251640"/>
            <a:chOff x="527713" y="5722805"/>
            <a:chExt cx="1715650" cy="1605828"/>
          </a:xfrm>
        </p:grpSpPr>
        <p:pic>
          <p:nvPicPr>
            <p:cNvPr id="63" name="図 62" descr="http://town-illust.com/e/town0240/s512_town0240_2.png">
              <a:extLst>
                <a:ext uri="{FF2B5EF4-FFF2-40B4-BE49-F238E27FC236}">
                  <a16:creationId xmlns:a16="http://schemas.microsoft.com/office/drawing/2014/main" id="{67D470EA-FBD8-4D02-8094-22A58FB0B77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78132" y="5722805"/>
              <a:ext cx="1356684" cy="944928"/>
            </a:xfrm>
            <a:prstGeom prst="rect">
              <a:avLst/>
            </a:prstGeom>
            <a:noFill/>
            <a:extLst>
              <a:ext uri="{909E8E84-426E-40DD-AFC4-6F175D3DCCD1}">
                <a14:hiddenFill xmlns:a14="http://schemas.microsoft.com/office/drawing/2010/main">
                  <a:solidFill>
                    <a:srgbClr val="FFFFFF"/>
                  </a:solidFill>
                </a14:hiddenFill>
              </a:ext>
            </a:extLst>
          </p:spPr>
        </p:pic>
        <p:sp>
          <p:nvSpPr>
            <p:cNvPr id="64" name="角丸四角形 59">
              <a:extLst>
                <a:ext uri="{FF2B5EF4-FFF2-40B4-BE49-F238E27FC236}">
                  <a16:creationId xmlns:a16="http://schemas.microsoft.com/office/drawing/2014/main" id="{108639D9-E6FB-4DB7-B764-F048B9C3145B}"/>
                </a:ext>
              </a:extLst>
            </p:cNvPr>
            <p:cNvSpPr/>
            <p:nvPr/>
          </p:nvSpPr>
          <p:spPr>
            <a:xfrm>
              <a:off x="527713" y="6774387"/>
              <a:ext cx="1715650" cy="554246"/>
            </a:xfrm>
            <a:prstGeom prst="roundRect">
              <a:avLst>
                <a:gd name="adj" fmla="val 18176"/>
              </a:avLst>
            </a:prstGeom>
            <a:solidFill>
              <a:srgbClr val="CCECFF"/>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ja-JP" altLang="en-US" sz="1000" b="1" dirty="0">
                  <a:solidFill>
                    <a:schemeClr val="bg2">
                      <a:lumMod val="10000"/>
                    </a:schemeClr>
                  </a:solidFill>
                  <a:latin typeface="Meiryo UI" panose="020B0604030504040204" pitchFamily="50" charset="-128"/>
                  <a:ea typeface="Meiryo UI" panose="020B0604030504040204" pitchFamily="50" charset="-128"/>
                </a:rPr>
                <a:t>①</a:t>
              </a:r>
              <a:r>
                <a:rPr kumimoji="1" lang="ja-JP" altLang="en-US" sz="1000" b="1" dirty="0">
                  <a:solidFill>
                    <a:schemeClr val="bg2">
                      <a:lumMod val="10000"/>
                    </a:schemeClr>
                  </a:solidFill>
                  <a:latin typeface="Meiryo UI" panose="020B0604030504040204" pitchFamily="50" charset="-128"/>
                  <a:ea typeface="Meiryo UI" panose="020B0604030504040204" pitchFamily="50" charset="-128"/>
                </a:rPr>
                <a:t>太陽光発電設備（</a:t>
              </a:r>
              <a:r>
                <a:rPr kumimoji="1" lang="en-US" altLang="ja-JP" sz="1000" b="1" dirty="0">
                  <a:solidFill>
                    <a:schemeClr val="bg2">
                      <a:lumMod val="10000"/>
                    </a:schemeClr>
                  </a:solidFill>
                  <a:latin typeface="Meiryo UI" panose="020B0604030504040204" pitchFamily="50" charset="-128"/>
                  <a:ea typeface="Meiryo UI" panose="020B0604030504040204" pitchFamily="50" charset="-128"/>
                </a:rPr>
                <a:t>10kW</a:t>
              </a:r>
              <a:r>
                <a:rPr kumimoji="1" lang="ja-JP" altLang="en-US" sz="1000" b="1" dirty="0">
                  <a:solidFill>
                    <a:schemeClr val="bg2">
                      <a:lumMod val="10000"/>
                    </a:schemeClr>
                  </a:solidFill>
                  <a:latin typeface="Meiryo UI" panose="020B0604030504040204" pitchFamily="50" charset="-128"/>
                  <a:ea typeface="Meiryo UI" panose="020B0604030504040204" pitchFamily="50" charset="-128"/>
                </a:rPr>
                <a:t>未満）</a:t>
              </a:r>
              <a:endParaRPr kumimoji="1" lang="en-US" altLang="ja-JP" sz="1000" b="1" dirty="0">
                <a:solidFill>
                  <a:schemeClr val="bg2">
                    <a:lumMod val="10000"/>
                  </a:schemeClr>
                </a:solidFill>
                <a:latin typeface="Meiryo UI" panose="020B0604030504040204" pitchFamily="50" charset="-128"/>
                <a:ea typeface="Meiryo UI" panose="020B0604030504040204" pitchFamily="50" charset="-128"/>
              </a:endParaRPr>
            </a:p>
          </p:txBody>
        </p:sp>
      </p:grpSp>
      <p:grpSp>
        <p:nvGrpSpPr>
          <p:cNvPr id="67" name="グループ化 66">
            <a:extLst>
              <a:ext uri="{FF2B5EF4-FFF2-40B4-BE49-F238E27FC236}">
                <a16:creationId xmlns:a16="http://schemas.microsoft.com/office/drawing/2014/main" id="{30C3DB59-2DE5-4CCC-9A2B-62D77C242E68}"/>
              </a:ext>
            </a:extLst>
          </p:cNvPr>
          <p:cNvGrpSpPr/>
          <p:nvPr/>
        </p:nvGrpSpPr>
        <p:grpSpPr>
          <a:xfrm>
            <a:off x="1831576" y="3234652"/>
            <a:ext cx="1241990" cy="1262425"/>
            <a:chOff x="2411627" y="6651620"/>
            <a:chExt cx="1475182" cy="1499457"/>
          </a:xfrm>
        </p:grpSpPr>
        <p:pic>
          <p:nvPicPr>
            <p:cNvPr id="69" name="図 68" descr="http://3.bp.blogspot.com/-B3Wgh0-XMys/V2ubjg9yPQI/AAAAAAAA7pw/wCFIC-ZD3QI0xovE3M5fsrVDnHgohyj1gCLcB/s800/energy_chikudenchi.png">
              <a:extLst>
                <a:ext uri="{FF2B5EF4-FFF2-40B4-BE49-F238E27FC236}">
                  <a16:creationId xmlns:a16="http://schemas.microsoft.com/office/drawing/2014/main" id="{1BBBAFDA-4368-4532-AF00-742A76F2D1A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659926" y="6651620"/>
              <a:ext cx="972177" cy="955158"/>
            </a:xfrm>
            <a:prstGeom prst="rect">
              <a:avLst/>
            </a:prstGeom>
            <a:noFill/>
            <a:extLst>
              <a:ext uri="{909E8E84-426E-40DD-AFC4-6F175D3DCCD1}">
                <a14:hiddenFill xmlns:a14="http://schemas.microsoft.com/office/drawing/2010/main">
                  <a:solidFill>
                    <a:srgbClr val="FFFFFF"/>
                  </a:solidFill>
                </a14:hiddenFill>
              </a:ext>
            </a:extLst>
          </p:spPr>
        </p:pic>
        <p:sp>
          <p:nvSpPr>
            <p:cNvPr id="70" name="角丸四角形 59">
              <a:extLst>
                <a:ext uri="{FF2B5EF4-FFF2-40B4-BE49-F238E27FC236}">
                  <a16:creationId xmlns:a16="http://schemas.microsoft.com/office/drawing/2014/main" id="{374C0F59-0AE6-4F49-BF2A-4A93249E1096}"/>
                </a:ext>
              </a:extLst>
            </p:cNvPr>
            <p:cNvSpPr/>
            <p:nvPr/>
          </p:nvSpPr>
          <p:spPr>
            <a:xfrm>
              <a:off x="2411627" y="7637965"/>
              <a:ext cx="1475182" cy="513112"/>
            </a:xfrm>
            <a:prstGeom prst="roundRect">
              <a:avLst>
                <a:gd name="adj" fmla="val 17470"/>
              </a:avLst>
            </a:prstGeom>
            <a:solidFill>
              <a:srgbClr val="CCECFF"/>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1000" b="1" dirty="0">
                  <a:solidFill>
                    <a:schemeClr val="bg2">
                      <a:lumMod val="10000"/>
                    </a:schemeClr>
                  </a:solidFill>
                  <a:latin typeface="Meiryo UI" panose="020B0604030504040204" pitchFamily="50" charset="-128"/>
                  <a:ea typeface="Meiryo UI" panose="020B0604030504040204" pitchFamily="50" charset="-128"/>
                </a:rPr>
                <a:t>②蓄電池設備</a:t>
              </a:r>
              <a:endParaRPr kumimoji="1" lang="en-US" altLang="ja-JP" sz="1000" b="1" dirty="0">
                <a:solidFill>
                  <a:schemeClr val="bg2">
                    <a:lumMod val="10000"/>
                  </a:schemeClr>
                </a:solidFill>
                <a:latin typeface="Meiryo UI" panose="020B0604030504040204" pitchFamily="50" charset="-128"/>
                <a:ea typeface="Meiryo UI" panose="020B0604030504040204" pitchFamily="50" charset="-128"/>
              </a:endParaRPr>
            </a:p>
            <a:p>
              <a:pPr algn="ctr"/>
              <a:r>
                <a:rPr lang="ja-JP" altLang="en-US" sz="1000" b="1" dirty="0">
                  <a:solidFill>
                    <a:schemeClr val="bg2">
                      <a:lumMod val="10000"/>
                    </a:schemeClr>
                  </a:solidFill>
                  <a:latin typeface="Meiryo UI" panose="020B0604030504040204" pitchFamily="50" charset="-128"/>
                  <a:ea typeface="Meiryo UI" panose="020B0604030504040204" pitchFamily="50" charset="-128"/>
                </a:rPr>
                <a:t>（</a:t>
              </a:r>
              <a:r>
                <a:rPr lang="en-US" altLang="ja-JP" sz="1000" b="1" dirty="0">
                  <a:solidFill>
                    <a:schemeClr val="bg2">
                      <a:lumMod val="10000"/>
                    </a:schemeClr>
                  </a:solidFill>
                  <a:latin typeface="Meiryo UI" panose="020B0604030504040204" pitchFamily="50" charset="-128"/>
                  <a:ea typeface="Meiryo UI" panose="020B0604030504040204" pitchFamily="50" charset="-128"/>
                </a:rPr>
                <a:t>17kWh</a:t>
              </a:r>
              <a:r>
                <a:rPr lang="ja-JP" altLang="en-US" sz="1000" b="1" dirty="0">
                  <a:solidFill>
                    <a:schemeClr val="bg2">
                      <a:lumMod val="10000"/>
                    </a:schemeClr>
                  </a:solidFill>
                  <a:latin typeface="Meiryo UI" panose="020B0604030504040204" pitchFamily="50" charset="-128"/>
                  <a:ea typeface="Meiryo UI" panose="020B0604030504040204" pitchFamily="50" charset="-128"/>
                </a:rPr>
                <a:t>未満）</a:t>
              </a:r>
              <a:endParaRPr kumimoji="1" lang="en-US" altLang="ja-JP" sz="1000" b="1" dirty="0">
                <a:solidFill>
                  <a:schemeClr val="bg2">
                    <a:lumMod val="10000"/>
                  </a:schemeClr>
                </a:solidFill>
                <a:latin typeface="Meiryo UI" panose="020B0604030504040204" pitchFamily="50" charset="-128"/>
                <a:ea typeface="Meiryo UI" panose="020B0604030504040204" pitchFamily="50" charset="-128"/>
              </a:endParaRPr>
            </a:p>
          </p:txBody>
        </p:sp>
      </p:grpSp>
      <p:grpSp>
        <p:nvGrpSpPr>
          <p:cNvPr id="71" name="グループ化 70">
            <a:extLst>
              <a:ext uri="{FF2B5EF4-FFF2-40B4-BE49-F238E27FC236}">
                <a16:creationId xmlns:a16="http://schemas.microsoft.com/office/drawing/2014/main" id="{ECBEE606-B9B0-4734-8D96-87C74A735A1F}"/>
              </a:ext>
            </a:extLst>
          </p:cNvPr>
          <p:cNvGrpSpPr/>
          <p:nvPr/>
        </p:nvGrpSpPr>
        <p:grpSpPr>
          <a:xfrm>
            <a:off x="3263953" y="2939519"/>
            <a:ext cx="1395321" cy="1722827"/>
            <a:chOff x="4359772" y="4930700"/>
            <a:chExt cx="2256990" cy="2780482"/>
          </a:xfrm>
        </p:grpSpPr>
        <p:sp>
          <p:nvSpPr>
            <p:cNvPr id="72" name="角丸四角形 59">
              <a:extLst>
                <a:ext uri="{FF2B5EF4-FFF2-40B4-BE49-F238E27FC236}">
                  <a16:creationId xmlns:a16="http://schemas.microsoft.com/office/drawing/2014/main" id="{B3105D4F-719D-4743-92EE-78EF81797A76}"/>
                </a:ext>
              </a:extLst>
            </p:cNvPr>
            <p:cNvSpPr/>
            <p:nvPr/>
          </p:nvSpPr>
          <p:spPr>
            <a:xfrm>
              <a:off x="4359772" y="6767642"/>
              <a:ext cx="2256990" cy="943540"/>
            </a:xfrm>
            <a:prstGeom prst="roundRect">
              <a:avLst>
                <a:gd name="adj" fmla="val 18698"/>
              </a:avLst>
            </a:prstGeom>
            <a:solidFill>
              <a:srgbClr val="CCECFF"/>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1000" b="1" dirty="0">
                  <a:solidFill>
                    <a:schemeClr val="bg2">
                      <a:lumMod val="10000"/>
                    </a:schemeClr>
                  </a:solidFill>
                  <a:latin typeface="Meiryo UI" panose="020B0604030504040204" pitchFamily="50" charset="-128"/>
                  <a:ea typeface="Meiryo UI" panose="020B0604030504040204" pitchFamily="50" charset="-128"/>
                </a:rPr>
                <a:t>③家庭用</a:t>
              </a:r>
              <a:r>
                <a:rPr kumimoji="1" lang="en-US" altLang="ja-JP" sz="1000" b="1" dirty="0">
                  <a:solidFill>
                    <a:schemeClr val="bg2">
                      <a:lumMod val="10000"/>
                    </a:schemeClr>
                  </a:solidFill>
                  <a:latin typeface="Meiryo UI" panose="020B0604030504040204" pitchFamily="50" charset="-128"/>
                  <a:ea typeface="Meiryo UI" panose="020B0604030504040204" pitchFamily="50" charset="-128"/>
                </a:rPr>
                <a:t>CO</a:t>
              </a:r>
              <a:r>
                <a:rPr kumimoji="1" lang="ja-JP" altLang="en-US" sz="1000" b="1" dirty="0">
                  <a:solidFill>
                    <a:schemeClr val="bg2">
                      <a:lumMod val="10000"/>
                    </a:schemeClr>
                  </a:solidFill>
                  <a:latin typeface="Meiryo UI" panose="020B0604030504040204" pitchFamily="50" charset="-128"/>
                  <a:ea typeface="Meiryo UI" panose="020B0604030504040204" pitchFamily="50" charset="-128"/>
                </a:rPr>
                <a:t>₂冷媒ヒートポンプ給湯器</a:t>
              </a:r>
              <a:endParaRPr kumimoji="1" lang="en-US" altLang="ja-JP" sz="1000" b="1" dirty="0">
                <a:solidFill>
                  <a:schemeClr val="bg2">
                    <a:lumMod val="10000"/>
                  </a:schemeClr>
                </a:solidFill>
                <a:latin typeface="Meiryo UI" panose="020B0604030504040204" pitchFamily="50" charset="-128"/>
                <a:ea typeface="Meiryo UI" panose="020B0604030504040204" pitchFamily="50" charset="-128"/>
              </a:endParaRPr>
            </a:p>
            <a:p>
              <a:pPr algn="ctr"/>
              <a:r>
                <a:rPr kumimoji="1" lang="ja-JP" altLang="en-US" sz="1000" b="1" dirty="0">
                  <a:solidFill>
                    <a:schemeClr val="bg2">
                      <a:lumMod val="10000"/>
                    </a:schemeClr>
                  </a:solidFill>
                  <a:latin typeface="Meiryo UI" panose="020B0604030504040204" pitchFamily="50" charset="-128"/>
                  <a:ea typeface="Meiryo UI" panose="020B0604030504040204" pitchFamily="50" charset="-128"/>
                </a:rPr>
                <a:t>（エコキュート）</a:t>
              </a:r>
              <a:endParaRPr kumimoji="1" lang="en-US" altLang="ja-JP" sz="1000" b="1" dirty="0">
                <a:solidFill>
                  <a:schemeClr val="bg2">
                    <a:lumMod val="10000"/>
                  </a:schemeClr>
                </a:solidFill>
                <a:latin typeface="Meiryo UI" panose="020B0604030504040204" pitchFamily="50" charset="-128"/>
                <a:ea typeface="Meiryo UI" panose="020B0604030504040204" pitchFamily="50" charset="-128"/>
              </a:endParaRPr>
            </a:p>
          </p:txBody>
        </p:sp>
        <p:pic>
          <p:nvPicPr>
            <p:cNvPr id="73" name="図 72">
              <a:extLst>
                <a:ext uri="{FF2B5EF4-FFF2-40B4-BE49-F238E27FC236}">
                  <a16:creationId xmlns:a16="http://schemas.microsoft.com/office/drawing/2014/main" id="{D0FEB2DD-1DEE-4F11-8E50-DC8C4B1D316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37485" y="4930700"/>
              <a:ext cx="1433517" cy="1637319"/>
            </a:xfrm>
            <a:prstGeom prst="rect">
              <a:avLst/>
            </a:prstGeom>
          </p:spPr>
        </p:pic>
      </p:grpSp>
      <p:sp>
        <p:nvSpPr>
          <p:cNvPr id="74" name="テキスト ボックス 73">
            <a:extLst>
              <a:ext uri="{FF2B5EF4-FFF2-40B4-BE49-F238E27FC236}">
                <a16:creationId xmlns:a16="http://schemas.microsoft.com/office/drawing/2014/main" id="{FA2D72FD-F240-45EB-9686-8089CEC3AF33}"/>
              </a:ext>
            </a:extLst>
          </p:cNvPr>
          <p:cNvSpPr txBox="1"/>
          <p:nvPr/>
        </p:nvSpPr>
        <p:spPr>
          <a:xfrm>
            <a:off x="233162" y="4724884"/>
            <a:ext cx="3659296" cy="400110"/>
          </a:xfrm>
          <a:prstGeom prst="rect">
            <a:avLst/>
          </a:prstGeom>
          <a:noFill/>
        </p:spPr>
        <p:txBody>
          <a:bodyPr wrap="square" rtlCol="0">
            <a:spAutoFit/>
          </a:bodyPr>
          <a:lstStyle/>
          <a:p>
            <a:pPr marL="87313" indent="-87313"/>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①、②は太陽光パネル設置普及啓発事業の登録メーカー製</a:t>
            </a:r>
            <a:endParaRPr lang="en-US" altLang="ja-JP" sz="1000" dirty="0">
              <a:latin typeface="Meiryo UI" pitchFamily="50" charset="-128"/>
              <a:ea typeface="Meiryo UI" pitchFamily="50" charset="-128"/>
              <a:cs typeface="Meiryo UI" pitchFamily="50" charset="-128"/>
            </a:endParaRPr>
          </a:p>
          <a:p>
            <a:pPr marL="87313" indent="-87313"/>
            <a:endParaRPr lang="en-US" altLang="ja-JP" sz="1000" dirty="0">
              <a:latin typeface="Meiryo UI" pitchFamily="50" charset="-128"/>
              <a:ea typeface="Meiryo UI" pitchFamily="50" charset="-128"/>
              <a:cs typeface="Meiryo UI" pitchFamily="50" charset="-128"/>
            </a:endParaRPr>
          </a:p>
        </p:txBody>
      </p:sp>
      <p:sp>
        <p:nvSpPr>
          <p:cNvPr id="76" name="テキスト ボックス 75">
            <a:extLst>
              <a:ext uri="{FF2B5EF4-FFF2-40B4-BE49-F238E27FC236}">
                <a16:creationId xmlns:a16="http://schemas.microsoft.com/office/drawing/2014/main" id="{D910F8AA-6E52-4DDC-85E1-7ED2AF4AA420}"/>
              </a:ext>
            </a:extLst>
          </p:cNvPr>
          <p:cNvSpPr txBox="1"/>
          <p:nvPr/>
        </p:nvSpPr>
        <p:spPr>
          <a:xfrm>
            <a:off x="50230" y="1247548"/>
            <a:ext cx="4816710" cy="492443"/>
          </a:xfrm>
          <a:prstGeom prst="rect">
            <a:avLst/>
          </a:prstGeom>
          <a:noFill/>
        </p:spPr>
        <p:txBody>
          <a:bodyPr wrap="square" rtlCol="0">
            <a:spAutoFit/>
          </a:bodyPr>
          <a:lstStyle/>
          <a:p>
            <a:pPr marL="87313" indent="-87313"/>
            <a:r>
              <a:rPr lang="ja-JP" altLang="en-US" sz="1300" dirty="0">
                <a:latin typeface="Meiryo UI" pitchFamily="50" charset="-128"/>
                <a:ea typeface="Meiryo UI" pitchFamily="50" charset="-128"/>
                <a:cs typeface="Meiryo UI" pitchFamily="50" charset="-128"/>
              </a:rPr>
              <a:t>◆太陽光発電設備等設置の初期費用の負担軽減のため、信販会社</a:t>
            </a:r>
            <a:endParaRPr lang="en-US" altLang="ja-JP" sz="1300" dirty="0">
              <a:latin typeface="Meiryo UI" pitchFamily="50" charset="-128"/>
              <a:ea typeface="Meiryo UI" pitchFamily="50" charset="-128"/>
              <a:cs typeface="Meiryo UI" pitchFamily="50" charset="-128"/>
            </a:endParaRPr>
          </a:p>
          <a:p>
            <a:pPr marL="87313" indent="-87313"/>
            <a:r>
              <a:rPr lang="ja-JP" altLang="en-US" sz="1300" dirty="0">
                <a:latin typeface="Meiryo UI" pitchFamily="50" charset="-128"/>
                <a:ea typeface="Meiryo UI" pitchFamily="50" charset="-128"/>
                <a:cs typeface="Meiryo UI" pitchFamily="50" charset="-128"/>
              </a:rPr>
              <a:t>　と連携して個別クレジット型ソーラーローンを提供しています。</a:t>
            </a:r>
          </a:p>
        </p:txBody>
      </p:sp>
      <p:sp>
        <p:nvSpPr>
          <p:cNvPr id="29" name="角丸四角形 17">
            <a:extLst>
              <a:ext uri="{FF2B5EF4-FFF2-40B4-BE49-F238E27FC236}">
                <a16:creationId xmlns:a16="http://schemas.microsoft.com/office/drawing/2014/main" id="{EFE98015-DBDE-4E37-B79E-C93764E0A5C9}"/>
              </a:ext>
            </a:extLst>
          </p:cNvPr>
          <p:cNvSpPr/>
          <p:nvPr/>
        </p:nvSpPr>
        <p:spPr>
          <a:xfrm>
            <a:off x="4972642" y="564735"/>
            <a:ext cx="4894358" cy="6218063"/>
          </a:xfrm>
          <a:prstGeom prst="roundRect">
            <a:avLst>
              <a:gd name="adj" fmla="val 1002"/>
            </a:avLst>
          </a:prstGeom>
          <a:ln w="25400">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30" name="角丸四角形 26">
            <a:extLst>
              <a:ext uri="{FF2B5EF4-FFF2-40B4-BE49-F238E27FC236}">
                <a16:creationId xmlns:a16="http://schemas.microsoft.com/office/drawing/2014/main" id="{CE8C2A6F-6EA6-49FF-B671-0A4623993A3F}"/>
              </a:ext>
            </a:extLst>
          </p:cNvPr>
          <p:cNvSpPr/>
          <p:nvPr/>
        </p:nvSpPr>
        <p:spPr>
          <a:xfrm>
            <a:off x="5020639" y="630094"/>
            <a:ext cx="4572000"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400" b="1" dirty="0">
                <a:solidFill>
                  <a:prstClr val="black"/>
                </a:solidFill>
                <a:latin typeface="Meiryo UI" pitchFamily="50" charset="-128"/>
                <a:ea typeface="Meiryo UI" pitchFamily="50" charset="-128"/>
                <a:cs typeface="Meiryo UI" pitchFamily="50" charset="-128"/>
              </a:rPr>
              <a:t>太陽光発電施設の地域との共生の推進（「大阪モデル」）</a:t>
            </a:r>
          </a:p>
        </p:txBody>
      </p:sp>
      <p:sp>
        <p:nvSpPr>
          <p:cNvPr id="45" name="円/楕円 30">
            <a:extLst>
              <a:ext uri="{FF2B5EF4-FFF2-40B4-BE49-F238E27FC236}">
                <a16:creationId xmlns:a16="http://schemas.microsoft.com/office/drawing/2014/main" id="{D762922A-749B-4601-A591-76F59DDC615D}"/>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17</a:t>
            </a:fld>
            <a:endParaRPr lang="en-US" altLang="ja-JP" sz="1100" b="1" dirty="0">
              <a:solidFill>
                <a:schemeClr val="bg1"/>
              </a:solidFill>
              <a:latin typeface="Meiryo UI" panose="020B0604030504040204" pitchFamily="50" charset="-128"/>
              <a:ea typeface="Meiryo UI" panose="020B0604030504040204" pitchFamily="50" charset="-128"/>
            </a:endParaRPr>
          </a:p>
        </p:txBody>
      </p:sp>
      <p:grpSp>
        <p:nvGrpSpPr>
          <p:cNvPr id="101" name="グループ化 100">
            <a:extLst>
              <a:ext uri="{FF2B5EF4-FFF2-40B4-BE49-F238E27FC236}">
                <a16:creationId xmlns:a16="http://schemas.microsoft.com/office/drawing/2014/main" id="{27040524-C80D-4A22-ACA0-57FDB643D76B}"/>
              </a:ext>
            </a:extLst>
          </p:cNvPr>
          <p:cNvGrpSpPr/>
          <p:nvPr/>
        </p:nvGrpSpPr>
        <p:grpSpPr>
          <a:xfrm>
            <a:off x="5121185" y="4035895"/>
            <a:ext cx="2989987" cy="1733187"/>
            <a:chOff x="7237885" y="4247470"/>
            <a:chExt cx="2954791" cy="1877618"/>
          </a:xfrm>
        </p:grpSpPr>
        <p:sp>
          <p:nvSpPr>
            <p:cNvPr id="102" name="テキスト ボックス 101">
              <a:extLst>
                <a:ext uri="{FF2B5EF4-FFF2-40B4-BE49-F238E27FC236}">
                  <a16:creationId xmlns:a16="http://schemas.microsoft.com/office/drawing/2014/main" id="{0B4B344F-41E3-4706-B818-7DBF745FD76D}"/>
                </a:ext>
              </a:extLst>
            </p:cNvPr>
            <p:cNvSpPr txBox="1"/>
            <p:nvPr/>
          </p:nvSpPr>
          <p:spPr>
            <a:xfrm>
              <a:off x="7240605" y="4584960"/>
              <a:ext cx="2735813" cy="933588"/>
            </a:xfrm>
            <a:prstGeom prst="rect">
              <a:avLst/>
            </a:prstGeom>
            <a:noFill/>
          </p:spPr>
          <p:txBody>
            <a:bodyPr wrap="square" rtlCol="0">
              <a:spAutoFit/>
            </a:bodyPr>
            <a:lstStyle/>
            <a:p>
              <a:pPr defTabSz="844083"/>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構成員</a:t>
              </a:r>
              <a:r>
                <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844083"/>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・近畿経済産業局 資源エネルギー環境部</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844083"/>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エネルギー対策課 </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844083"/>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・大阪府 環境農林水産部</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844083"/>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脱炭素・エネルギー政策課</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3" name="テキスト ボックス 102">
              <a:extLst>
                <a:ext uri="{FF2B5EF4-FFF2-40B4-BE49-F238E27FC236}">
                  <a16:creationId xmlns:a16="http://schemas.microsoft.com/office/drawing/2014/main" id="{D5269330-D0C7-4332-93DE-1DF66B53A36A}"/>
                </a:ext>
              </a:extLst>
            </p:cNvPr>
            <p:cNvSpPr txBox="1"/>
            <p:nvPr/>
          </p:nvSpPr>
          <p:spPr>
            <a:xfrm>
              <a:off x="7256713" y="5507169"/>
              <a:ext cx="2535006" cy="438453"/>
            </a:xfrm>
            <a:prstGeom prst="rect">
              <a:avLst/>
            </a:prstGeom>
            <a:noFill/>
          </p:spPr>
          <p:txBody>
            <a:bodyPr wrap="square" rtlCol="0">
              <a:spAutoFit/>
            </a:bodyPr>
            <a:lstStyle/>
            <a:p>
              <a:pPr defTabSz="844083"/>
              <a:r>
                <a:rPr lang="ja-JP" altLang="en-US" sz="1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②＜太陽光発電施設の地域共生に向けた</a:t>
              </a:r>
              <a:endParaRPr lang="en-US" altLang="ja-JP" sz="1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844083"/>
              <a:r>
                <a:rPr lang="ja-JP" altLang="en-US" sz="1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大阪府庁内連絡調整会議＞</a:t>
              </a:r>
            </a:p>
          </p:txBody>
        </p:sp>
        <p:sp>
          <p:nvSpPr>
            <p:cNvPr id="104" name="テキスト ボックス 103">
              <a:extLst>
                <a:ext uri="{FF2B5EF4-FFF2-40B4-BE49-F238E27FC236}">
                  <a16:creationId xmlns:a16="http://schemas.microsoft.com/office/drawing/2014/main" id="{79901854-48F6-49A9-9850-35BF11A5919B}"/>
                </a:ext>
              </a:extLst>
            </p:cNvPr>
            <p:cNvSpPr txBox="1"/>
            <p:nvPr/>
          </p:nvSpPr>
          <p:spPr>
            <a:xfrm>
              <a:off x="7237885" y="4247470"/>
              <a:ext cx="2954791" cy="438453"/>
            </a:xfrm>
            <a:prstGeom prst="rect">
              <a:avLst/>
            </a:prstGeom>
            <a:noFill/>
          </p:spPr>
          <p:txBody>
            <a:bodyPr wrap="square" rtlCol="0">
              <a:spAutoFit/>
            </a:bodyPr>
            <a:lstStyle/>
            <a:p>
              <a:pPr defTabSz="844083"/>
              <a:r>
                <a:rPr lang="ja-JP" altLang="en-US" sz="1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①＜太陽光発電施設の地域共生に向けた</a:t>
              </a:r>
              <a:endParaRPr lang="en-US" altLang="ja-JP" sz="1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844083"/>
              <a:r>
                <a:rPr lang="ja-JP" altLang="en-US" sz="1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近畿経済産業局・大阪府連携協力会議＞</a:t>
              </a:r>
            </a:p>
          </p:txBody>
        </p:sp>
        <p:sp>
          <p:nvSpPr>
            <p:cNvPr id="105" name="テキスト ボックス 104">
              <a:extLst>
                <a:ext uri="{FF2B5EF4-FFF2-40B4-BE49-F238E27FC236}">
                  <a16:creationId xmlns:a16="http://schemas.microsoft.com/office/drawing/2014/main" id="{D597A637-BDC2-4D06-832A-F74DB7CB079B}"/>
                </a:ext>
              </a:extLst>
            </p:cNvPr>
            <p:cNvSpPr txBox="1"/>
            <p:nvPr/>
          </p:nvSpPr>
          <p:spPr>
            <a:xfrm>
              <a:off x="7240605" y="5858349"/>
              <a:ext cx="2351889" cy="266739"/>
            </a:xfrm>
            <a:prstGeom prst="rect">
              <a:avLst/>
            </a:prstGeom>
            <a:noFill/>
          </p:spPr>
          <p:txBody>
            <a:bodyPr wrap="square" rtlCol="0">
              <a:spAutoFit/>
            </a:bodyPr>
            <a:lstStyle/>
            <a:p>
              <a:pPr defTabSz="844083"/>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構成員</a:t>
              </a:r>
              <a:r>
                <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関係法令所管部局</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106" name="正方形/長方形 105">
            <a:extLst>
              <a:ext uri="{FF2B5EF4-FFF2-40B4-BE49-F238E27FC236}">
                <a16:creationId xmlns:a16="http://schemas.microsoft.com/office/drawing/2014/main" id="{5E702CFE-E2A9-461F-B1BE-A77CAFD93053}"/>
              </a:ext>
            </a:extLst>
          </p:cNvPr>
          <p:cNvSpPr/>
          <p:nvPr/>
        </p:nvSpPr>
        <p:spPr>
          <a:xfrm>
            <a:off x="7443361" y="2233384"/>
            <a:ext cx="1914110" cy="1872000"/>
          </a:xfrm>
          <a:prstGeom prst="rect">
            <a:avLst/>
          </a:prstGeom>
          <a:no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07" name="角丸四角形 4">
            <a:extLst>
              <a:ext uri="{FF2B5EF4-FFF2-40B4-BE49-F238E27FC236}">
                <a16:creationId xmlns:a16="http://schemas.microsoft.com/office/drawing/2014/main" id="{B212D900-C32E-4ADB-9137-34EE5B18E415}"/>
              </a:ext>
            </a:extLst>
          </p:cNvPr>
          <p:cNvSpPr/>
          <p:nvPr/>
        </p:nvSpPr>
        <p:spPr>
          <a:xfrm>
            <a:off x="7770416" y="2326555"/>
            <a:ext cx="1260000" cy="540000"/>
          </a:xfrm>
          <a:prstGeom prst="roundRect">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国</a:t>
            </a:r>
            <a:endParaRPr kumimoji="0" lang="en-US" altLang="ja-JP" sz="11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近畿経済産業局</a:t>
            </a:r>
            <a:r>
              <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8" name="角丸四角形 6">
            <a:extLst>
              <a:ext uri="{FF2B5EF4-FFF2-40B4-BE49-F238E27FC236}">
                <a16:creationId xmlns:a16="http://schemas.microsoft.com/office/drawing/2014/main" id="{221B3DA5-383B-4628-8BC3-D510045958A3}"/>
              </a:ext>
            </a:extLst>
          </p:cNvPr>
          <p:cNvSpPr/>
          <p:nvPr/>
        </p:nvSpPr>
        <p:spPr>
          <a:xfrm>
            <a:off x="7770416" y="5002658"/>
            <a:ext cx="1260000" cy="432000"/>
          </a:xfrm>
          <a:prstGeom prst="roundRect">
            <a:avLst/>
          </a:prstGeom>
          <a:solidFill>
            <a:srgbClr val="1F497D">
              <a:lumMod val="60000"/>
              <a:lumOff val="40000"/>
            </a:srgbClr>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市町村</a:t>
            </a:r>
            <a:endParaRPr kumimoji="0" lang="en-US" altLang="ja-JP" sz="11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9" name="正方形/長方形 108">
            <a:extLst>
              <a:ext uri="{FF2B5EF4-FFF2-40B4-BE49-F238E27FC236}">
                <a16:creationId xmlns:a16="http://schemas.microsoft.com/office/drawing/2014/main" id="{7EED254A-8578-4149-A336-4A98BBF50FAE}"/>
              </a:ext>
            </a:extLst>
          </p:cNvPr>
          <p:cNvSpPr/>
          <p:nvPr/>
        </p:nvSpPr>
        <p:spPr>
          <a:xfrm>
            <a:off x="5946189" y="3283918"/>
            <a:ext cx="1116000" cy="540000"/>
          </a:xfrm>
          <a:prstGeom prst="rect">
            <a:avLst/>
          </a:prstGeom>
          <a:solidFill>
            <a:srgbClr val="F79646"/>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関係法令</a:t>
            </a:r>
            <a:endParaRPr kumimoji="0" lang="en-US" altLang="ja-JP" sz="11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所管課</a:t>
            </a:r>
          </a:p>
        </p:txBody>
      </p:sp>
      <p:sp>
        <p:nvSpPr>
          <p:cNvPr id="110" name="正方形/長方形 109">
            <a:extLst>
              <a:ext uri="{FF2B5EF4-FFF2-40B4-BE49-F238E27FC236}">
                <a16:creationId xmlns:a16="http://schemas.microsoft.com/office/drawing/2014/main" id="{A24B8A2F-4658-45EB-ADA2-CD14F85F55F4}"/>
              </a:ext>
            </a:extLst>
          </p:cNvPr>
          <p:cNvSpPr/>
          <p:nvPr/>
        </p:nvSpPr>
        <p:spPr>
          <a:xfrm>
            <a:off x="5741139" y="3108443"/>
            <a:ext cx="3450847" cy="900000"/>
          </a:xfrm>
          <a:prstGeom prst="rect">
            <a:avLst/>
          </a:prstGeom>
          <a:noFill/>
          <a:ln w="25400" cap="flat" cmpd="sng" algn="ctr">
            <a:solidFill>
              <a:sysClr val="windowText" lastClr="000000"/>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11" name="テキスト ボックス 110">
            <a:extLst>
              <a:ext uri="{FF2B5EF4-FFF2-40B4-BE49-F238E27FC236}">
                <a16:creationId xmlns:a16="http://schemas.microsoft.com/office/drawing/2014/main" id="{1935B263-84FA-4F2D-98EE-C8892B28B41F}"/>
              </a:ext>
            </a:extLst>
          </p:cNvPr>
          <p:cNvSpPr txBox="1"/>
          <p:nvPr/>
        </p:nvSpPr>
        <p:spPr>
          <a:xfrm>
            <a:off x="5648734" y="2794829"/>
            <a:ext cx="2188817" cy="261610"/>
          </a:xfrm>
          <a:prstGeom prst="rect">
            <a:avLst/>
          </a:prstGeom>
          <a:noFill/>
        </p:spPr>
        <p:txBody>
          <a:bodyPr wrap="square" rtlCol="0">
            <a:spAutoFit/>
          </a:bodyPr>
          <a:lstStyle/>
          <a:p>
            <a:r>
              <a:rPr lang="ja-JP" altLang="en-US" sz="11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②＜府庁内連絡調整会議＞</a:t>
            </a:r>
          </a:p>
        </p:txBody>
      </p:sp>
      <p:sp>
        <p:nvSpPr>
          <p:cNvPr id="112" name="左右矢印 13">
            <a:extLst>
              <a:ext uri="{FF2B5EF4-FFF2-40B4-BE49-F238E27FC236}">
                <a16:creationId xmlns:a16="http://schemas.microsoft.com/office/drawing/2014/main" id="{DFB63A19-800E-41FB-BE13-CF648BAB05DD}"/>
              </a:ext>
            </a:extLst>
          </p:cNvPr>
          <p:cNvSpPr/>
          <p:nvPr/>
        </p:nvSpPr>
        <p:spPr>
          <a:xfrm>
            <a:off x="7134381" y="3445906"/>
            <a:ext cx="540000" cy="216024"/>
          </a:xfrm>
          <a:prstGeom prst="leftRigh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13" name="上下矢印 22">
            <a:extLst>
              <a:ext uri="{FF2B5EF4-FFF2-40B4-BE49-F238E27FC236}">
                <a16:creationId xmlns:a16="http://schemas.microsoft.com/office/drawing/2014/main" id="{55556DC1-2124-471B-964E-D83CBE3401C3}"/>
              </a:ext>
            </a:extLst>
          </p:cNvPr>
          <p:cNvSpPr/>
          <p:nvPr/>
        </p:nvSpPr>
        <p:spPr>
          <a:xfrm>
            <a:off x="8286116" y="3845293"/>
            <a:ext cx="228600" cy="1116000"/>
          </a:xfrm>
          <a:prstGeom prst="up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14" name="上下矢印 23">
            <a:extLst>
              <a:ext uri="{FF2B5EF4-FFF2-40B4-BE49-F238E27FC236}">
                <a16:creationId xmlns:a16="http://schemas.microsoft.com/office/drawing/2014/main" id="{5BA87149-FB13-4AF0-85A1-CEDDD146DA75}"/>
              </a:ext>
            </a:extLst>
          </p:cNvPr>
          <p:cNvSpPr/>
          <p:nvPr/>
        </p:nvSpPr>
        <p:spPr>
          <a:xfrm>
            <a:off x="8310416" y="2922842"/>
            <a:ext cx="180000" cy="324000"/>
          </a:xfrm>
          <a:prstGeom prst="upDownArrow">
            <a:avLst/>
          </a:prstGeom>
          <a:solidFill>
            <a:srgbClr val="FF0000"/>
          </a:solid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15" name="円/楕円 1">
            <a:extLst>
              <a:ext uri="{FF2B5EF4-FFF2-40B4-BE49-F238E27FC236}">
                <a16:creationId xmlns:a16="http://schemas.microsoft.com/office/drawing/2014/main" id="{4359E4B5-E907-463A-B7BC-C23B01EE87D5}"/>
              </a:ext>
            </a:extLst>
          </p:cNvPr>
          <p:cNvSpPr/>
          <p:nvPr/>
        </p:nvSpPr>
        <p:spPr>
          <a:xfrm>
            <a:off x="7770416" y="4156294"/>
            <a:ext cx="1260000" cy="540000"/>
          </a:xfrm>
          <a:prstGeom prst="ellipse">
            <a:avLst/>
          </a:prstGeom>
          <a:solidFill>
            <a:srgbClr val="00B050"/>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0" i="0" u="sng"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情報共有</a:t>
            </a:r>
            <a:endParaRPr kumimoji="0" lang="en-US" altLang="ja-JP" sz="1100" b="0" i="0" u="sng"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endParaRPr>
          </a:p>
          <a:p>
            <a:pPr marL="0" marR="0" lvl="0" indent="0" algn="ctr" defTabSz="914400" eaLnBrk="1" fontAlgn="auto" latinLnBrk="0" hangingPunct="1">
              <a:lnSpc>
                <a:spcPct val="100000"/>
              </a:lnSpc>
              <a:spcBef>
                <a:spcPts val="300"/>
              </a:spcBef>
              <a:spcAft>
                <a:spcPts val="0"/>
              </a:spcAft>
              <a:buClrTx/>
              <a:buSzTx/>
              <a:buFontTx/>
              <a:buNone/>
              <a:tabLst/>
              <a:defRPr/>
            </a:pPr>
            <a:r>
              <a:rPr kumimoji="0" lang="ja-JP" altLang="en-US" sz="1100" b="0" i="0" u="sng"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連携協力</a:t>
            </a:r>
          </a:p>
        </p:txBody>
      </p:sp>
      <p:sp>
        <p:nvSpPr>
          <p:cNvPr id="117" name="テキスト ボックス 116">
            <a:extLst>
              <a:ext uri="{FF2B5EF4-FFF2-40B4-BE49-F238E27FC236}">
                <a16:creationId xmlns:a16="http://schemas.microsoft.com/office/drawing/2014/main" id="{BCBE5D21-9A54-4D7B-8ADF-A59C166165EA}"/>
              </a:ext>
            </a:extLst>
          </p:cNvPr>
          <p:cNvSpPr txBox="1"/>
          <p:nvPr/>
        </p:nvSpPr>
        <p:spPr>
          <a:xfrm>
            <a:off x="6904237" y="1978859"/>
            <a:ext cx="2999761" cy="261610"/>
          </a:xfrm>
          <a:prstGeom prst="rect">
            <a:avLst/>
          </a:prstGeom>
          <a:noFill/>
        </p:spPr>
        <p:txBody>
          <a:bodyPr wrap="square" rtlCol="0">
            <a:spAutoFit/>
          </a:bodyPr>
          <a:lstStyle/>
          <a:p>
            <a:r>
              <a:rPr lang="ja-JP" altLang="en-US" sz="11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①＜近畿経済産業局・大阪府連携協力会議＞</a:t>
            </a:r>
          </a:p>
        </p:txBody>
      </p:sp>
      <p:sp>
        <p:nvSpPr>
          <p:cNvPr id="118" name="テキスト ボックス 117">
            <a:extLst>
              <a:ext uri="{FF2B5EF4-FFF2-40B4-BE49-F238E27FC236}">
                <a16:creationId xmlns:a16="http://schemas.microsoft.com/office/drawing/2014/main" id="{5AF72899-24D5-4A8C-9D17-5C4DFCD7E0B6}"/>
              </a:ext>
            </a:extLst>
          </p:cNvPr>
          <p:cNvSpPr txBox="1"/>
          <p:nvPr/>
        </p:nvSpPr>
        <p:spPr>
          <a:xfrm>
            <a:off x="5113120" y="2205595"/>
            <a:ext cx="2079750" cy="553998"/>
          </a:xfrm>
          <a:prstGeom prst="rect">
            <a:avLst/>
          </a:prstGeom>
          <a:noFill/>
        </p:spPr>
        <p:txBody>
          <a:bodyPr wrap="square" rtlCol="0">
            <a:spAutoFit/>
          </a:bodyPr>
          <a:lstStyle/>
          <a:p>
            <a:r>
              <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「大阪モデル」の対象事業：</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土地、水面に設置される</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50kW</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以上の太陽光発電施設</a:t>
            </a:r>
          </a:p>
        </p:txBody>
      </p:sp>
      <p:sp>
        <p:nvSpPr>
          <p:cNvPr id="119" name="角丸四角形 38">
            <a:extLst>
              <a:ext uri="{FF2B5EF4-FFF2-40B4-BE49-F238E27FC236}">
                <a16:creationId xmlns:a16="http://schemas.microsoft.com/office/drawing/2014/main" id="{C717364A-7D1C-4696-A5B6-08CC2D714F0B}"/>
              </a:ext>
            </a:extLst>
          </p:cNvPr>
          <p:cNvSpPr/>
          <p:nvPr/>
        </p:nvSpPr>
        <p:spPr>
          <a:xfrm>
            <a:off x="7770416" y="3283918"/>
            <a:ext cx="1260000" cy="540000"/>
          </a:xfrm>
          <a:prstGeom prst="roundRect">
            <a:avLst/>
          </a:prstGeom>
          <a:solidFill>
            <a:srgbClr val="1F497D">
              <a:lumMod val="60000"/>
              <a:lumOff val="40000"/>
            </a:srgbClr>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府</a:t>
            </a:r>
            <a:br>
              <a:rPr kumimoji="0" lang="en-US" altLang="ja-JP" sz="11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br>
            <a:r>
              <a:rPr kumimoji="0" lang="en-US" altLang="ja-JP" sz="11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11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脱炭素・エネルギー政策課</a:t>
            </a:r>
            <a:r>
              <a:rPr kumimoji="0" lang="en-US" altLang="ja-JP" sz="11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0" lang="ja-JP" altLang="en-US" sz="11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20" name="テキスト ボックス 119">
            <a:extLst>
              <a:ext uri="{FF2B5EF4-FFF2-40B4-BE49-F238E27FC236}">
                <a16:creationId xmlns:a16="http://schemas.microsoft.com/office/drawing/2014/main" id="{5ED96047-0D51-420C-8E5C-45C78449FA24}"/>
              </a:ext>
            </a:extLst>
          </p:cNvPr>
          <p:cNvSpPr txBox="1"/>
          <p:nvPr/>
        </p:nvSpPr>
        <p:spPr>
          <a:xfrm>
            <a:off x="8899995" y="1039007"/>
            <a:ext cx="985172" cy="184666"/>
          </a:xfrm>
          <a:prstGeom prst="rect">
            <a:avLst/>
          </a:prstGeom>
          <a:noFill/>
        </p:spPr>
        <p:txBody>
          <a:bodyPr wrap="square" lIns="0" tIns="0" rIns="0" bIns="0" rtlCol="0" anchor="ctr" anchorCtr="1">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endParaRPr lang="en-US" altLang="zh-TW" sz="1200" dirty="0">
              <a:latin typeface="Meiryo UI" pitchFamily="50" charset="-128"/>
              <a:ea typeface="Meiryo UI" pitchFamily="50" charset="-128"/>
              <a:cs typeface="Meiryo UI" pitchFamily="50" charset="-128"/>
            </a:endParaRPr>
          </a:p>
        </p:txBody>
      </p:sp>
      <p:sp>
        <p:nvSpPr>
          <p:cNvPr id="121" name="テキスト ボックス 120">
            <a:extLst>
              <a:ext uri="{FF2B5EF4-FFF2-40B4-BE49-F238E27FC236}">
                <a16:creationId xmlns:a16="http://schemas.microsoft.com/office/drawing/2014/main" id="{5CDF4E5C-4511-484C-8774-4D436ADAC55C}"/>
              </a:ext>
            </a:extLst>
          </p:cNvPr>
          <p:cNvSpPr txBox="1"/>
          <p:nvPr/>
        </p:nvSpPr>
        <p:spPr>
          <a:xfrm>
            <a:off x="5026843" y="1179286"/>
            <a:ext cx="4764623" cy="830997"/>
          </a:xfrm>
          <a:prstGeom prst="rect">
            <a:avLst/>
          </a:prstGeom>
          <a:noFill/>
        </p:spPr>
        <p:txBody>
          <a:bodyPr wrap="square" rtlCol="0">
            <a:spAutoFit/>
          </a:bodyPr>
          <a:lstStyle/>
          <a:p>
            <a:pPr defTabSz="844083"/>
            <a:r>
              <a:rPr lang="ja-JP" altLang="en-US" sz="1200" dirty="0">
                <a:solidFill>
                  <a:prstClr val="black"/>
                </a:solidFill>
                <a:latin typeface="Meiryo UI" pitchFamily="50" charset="-128"/>
                <a:ea typeface="Meiryo UI" pitchFamily="50" charset="-128"/>
                <a:cs typeface="Meiryo UI" pitchFamily="50" charset="-128"/>
              </a:rPr>
              <a:t>　</a:t>
            </a:r>
            <a:r>
              <a:rPr lang="en-US" altLang="ja-JP" sz="1200" dirty="0">
                <a:solidFill>
                  <a:prstClr val="black"/>
                </a:solidFill>
                <a:latin typeface="Meiryo UI" pitchFamily="50" charset="-128"/>
                <a:ea typeface="Meiryo UI" pitchFamily="50" charset="-128"/>
                <a:cs typeface="Meiryo UI" pitchFamily="50" charset="-128"/>
              </a:rPr>
              <a:t>FIT</a:t>
            </a:r>
            <a:r>
              <a:rPr lang="ja-JP" altLang="en-US" sz="1200" dirty="0">
                <a:solidFill>
                  <a:prstClr val="black"/>
                </a:solidFill>
                <a:latin typeface="Meiryo UI" pitchFamily="50" charset="-128"/>
                <a:ea typeface="Meiryo UI" pitchFamily="50" charset="-128"/>
                <a:cs typeface="Meiryo UI" pitchFamily="50" charset="-128"/>
              </a:rPr>
              <a:t>法を所管する国、府民と密接な関係を有する市町村及び広域自治体である府が、それぞれの役割分担のもと、「情報共有」「連携協力」して、トラブルの未然防止と発生したトラブルへの対応に取り組む「大阪モデル」により、太陽光発電施設の地域との共生を推進します。</a:t>
            </a:r>
          </a:p>
        </p:txBody>
      </p:sp>
      <p:sp>
        <p:nvSpPr>
          <p:cNvPr id="49" name="正方形/長方形 48">
            <a:extLst>
              <a:ext uri="{FF2B5EF4-FFF2-40B4-BE49-F238E27FC236}">
                <a16:creationId xmlns:a16="http://schemas.microsoft.com/office/drawing/2014/main" id="{9B1E1CE8-8C58-4FD2-AAFD-D2B7E39F1071}"/>
              </a:ext>
            </a:extLst>
          </p:cNvPr>
          <p:cNvSpPr/>
          <p:nvPr/>
        </p:nvSpPr>
        <p:spPr>
          <a:xfrm>
            <a:off x="5167225" y="5836521"/>
            <a:ext cx="2943947" cy="728176"/>
          </a:xfrm>
          <a:prstGeom prst="rect">
            <a:avLst/>
          </a:prstGeom>
          <a:noFill/>
          <a:ln w="9525">
            <a:solidFill>
              <a:schemeClr val="accent6">
                <a:lumMod val="75000"/>
              </a:schemeClr>
            </a:solidFill>
            <a:prstDash val="dash"/>
          </a:ln>
        </p:spPr>
        <p:style>
          <a:lnRef idx="2">
            <a:schemeClr val="accent1"/>
          </a:lnRef>
          <a:fillRef idx="1">
            <a:schemeClr val="lt1"/>
          </a:fillRef>
          <a:effectRef idx="0">
            <a:schemeClr val="accent1"/>
          </a:effectRef>
          <a:fontRef idx="minor">
            <a:schemeClr val="dk1"/>
          </a:fontRef>
        </p:style>
        <p:txBody>
          <a:bodyPr lIns="0" tIns="0" rIns="0" bIns="0" rtlCol="0" anchor="t" anchorCtr="0"/>
          <a:lstStyle/>
          <a:p>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＜大阪府実績＞その他の取組み</a:t>
            </a:r>
            <a:endParaRPr lang="en-US" altLang="ja-JP" sz="800" strike="sngStrike"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①リーフレット作成　</a:t>
            </a:r>
            <a:r>
              <a:rPr lang="en-US" altLang="ja-JP" sz="800" dirty="0">
                <a:solidFill>
                  <a:schemeClr val="tx1"/>
                </a:solidFill>
                <a:latin typeface="Meiryo UI" pitchFamily="50" charset="-128"/>
                <a:ea typeface="Meiryo UI" pitchFamily="50" charset="-128"/>
                <a:cs typeface="Meiryo UI" pitchFamily="50" charset="-128"/>
              </a:rPr>
              <a:t> 2018</a:t>
            </a:r>
            <a:r>
              <a:rPr lang="ja-JP" altLang="en-US" sz="800" dirty="0">
                <a:solidFill>
                  <a:schemeClr val="tx1"/>
                </a:solidFill>
                <a:latin typeface="Meiryo UI" pitchFamily="50" charset="-128"/>
                <a:ea typeface="Meiryo UI" pitchFamily="50" charset="-128"/>
                <a:cs typeface="Meiryo UI" pitchFamily="50" charset="-128"/>
              </a:rPr>
              <a:t>年</a:t>
            </a:r>
            <a:r>
              <a:rPr lang="en-US" altLang="ja-JP" sz="800" dirty="0">
                <a:solidFill>
                  <a:schemeClr val="tx1"/>
                </a:solidFill>
                <a:latin typeface="Meiryo UI" pitchFamily="50" charset="-128"/>
                <a:ea typeface="Meiryo UI" pitchFamily="50" charset="-128"/>
                <a:cs typeface="Meiryo UI" pitchFamily="50" charset="-128"/>
              </a:rPr>
              <a:t>1</a:t>
            </a:r>
            <a:r>
              <a:rPr lang="ja-JP" altLang="en-US" sz="800" dirty="0">
                <a:solidFill>
                  <a:schemeClr val="tx1"/>
                </a:solidFill>
                <a:latin typeface="Meiryo UI" pitchFamily="50" charset="-128"/>
                <a:ea typeface="Meiryo UI" pitchFamily="50" charset="-128"/>
                <a:cs typeface="Meiryo UI" pitchFamily="50" charset="-128"/>
              </a:rPr>
              <a:t>月</a:t>
            </a:r>
            <a:endParaRPr lang="en-US" altLang="ja-JP"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7313" indent="-87313"/>
            <a:r>
              <a:rPr lang="ja-JP" altLang="en-US" sz="800" dirty="0">
                <a:solidFill>
                  <a:schemeClr val="tx1"/>
                </a:solidFill>
                <a:latin typeface="Meiryo UI" pitchFamily="50" charset="-128"/>
                <a:ea typeface="Meiryo UI" pitchFamily="50" charset="-128"/>
                <a:cs typeface="Meiryo UI" pitchFamily="50" charset="-128"/>
              </a:rPr>
              <a:t>　</a:t>
            </a:r>
            <a:r>
              <a:rPr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➁大阪モデル運営マニュアル作成　</a:t>
            </a:r>
            <a:r>
              <a:rPr lang="en-US" altLang="ja-JP" sz="800" dirty="0">
                <a:solidFill>
                  <a:schemeClr val="tx1"/>
                </a:solidFill>
                <a:latin typeface="Meiryo UI" pitchFamily="50" charset="-128"/>
                <a:ea typeface="Meiryo UI" pitchFamily="50" charset="-128"/>
                <a:cs typeface="Meiryo UI" pitchFamily="50" charset="-128"/>
              </a:rPr>
              <a:t> 2018</a:t>
            </a:r>
            <a:r>
              <a:rPr lang="ja-JP" altLang="en-US" sz="800" dirty="0">
                <a:solidFill>
                  <a:schemeClr val="tx1"/>
                </a:solidFill>
                <a:latin typeface="Meiryo UI" pitchFamily="50" charset="-128"/>
                <a:ea typeface="Meiryo UI" pitchFamily="50" charset="-128"/>
                <a:cs typeface="Meiryo UI" pitchFamily="50" charset="-128"/>
              </a:rPr>
              <a:t>年</a:t>
            </a:r>
            <a:r>
              <a:rPr lang="en-US" altLang="ja-JP" sz="800" dirty="0">
                <a:solidFill>
                  <a:schemeClr val="tx1"/>
                </a:solidFill>
                <a:latin typeface="Meiryo UI" pitchFamily="50" charset="-128"/>
                <a:ea typeface="Meiryo UI" pitchFamily="50" charset="-128"/>
                <a:cs typeface="Meiryo UI" pitchFamily="50" charset="-128"/>
              </a:rPr>
              <a:t>7</a:t>
            </a:r>
            <a:r>
              <a:rPr lang="ja-JP" altLang="en-US" sz="800" dirty="0">
                <a:solidFill>
                  <a:schemeClr val="tx1"/>
                </a:solidFill>
                <a:latin typeface="Meiryo UI" pitchFamily="50" charset="-128"/>
                <a:ea typeface="Meiryo UI" pitchFamily="50" charset="-128"/>
                <a:cs typeface="Meiryo UI" pitchFamily="50" charset="-128"/>
              </a:rPr>
              <a:t>月</a:t>
            </a:r>
            <a:endParaRPr lang="en-US" altLang="ja-JP"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7313" indent="-87313"/>
            <a:r>
              <a:rPr lang="ja-JP" altLang="en-US" sz="800" dirty="0">
                <a:solidFill>
                  <a:schemeClr val="tx1"/>
                </a:solidFill>
                <a:latin typeface="Meiryo UI" pitchFamily="50" charset="-128"/>
                <a:ea typeface="Meiryo UI" pitchFamily="50" charset="-128"/>
                <a:cs typeface="Meiryo UI" pitchFamily="50" charset="-128"/>
              </a:rPr>
              <a:t>　</a:t>
            </a:r>
            <a:r>
              <a:rPr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③太陽光発電施設に関する市町村条例の雛形作成　</a:t>
            </a:r>
            <a:r>
              <a:rPr lang="en-US" altLang="ja-JP" sz="800" dirty="0">
                <a:solidFill>
                  <a:schemeClr val="tx1"/>
                </a:solidFill>
                <a:latin typeface="Meiryo UI" pitchFamily="50" charset="-128"/>
                <a:ea typeface="Meiryo UI" pitchFamily="50" charset="-128"/>
                <a:cs typeface="Meiryo UI" pitchFamily="50" charset="-128"/>
              </a:rPr>
              <a:t>2018</a:t>
            </a:r>
            <a:r>
              <a:rPr lang="ja-JP" altLang="en-US" sz="800" dirty="0">
                <a:solidFill>
                  <a:schemeClr val="tx1"/>
                </a:solidFill>
                <a:latin typeface="Meiryo UI" pitchFamily="50" charset="-128"/>
                <a:ea typeface="Meiryo UI" pitchFamily="50" charset="-128"/>
                <a:cs typeface="Meiryo UI" pitchFamily="50" charset="-128"/>
              </a:rPr>
              <a:t>年</a:t>
            </a:r>
            <a:r>
              <a:rPr lang="en-US" altLang="ja-JP" sz="800" dirty="0">
                <a:solidFill>
                  <a:schemeClr val="tx1"/>
                </a:solidFill>
                <a:latin typeface="Meiryo UI" pitchFamily="50" charset="-128"/>
                <a:ea typeface="Meiryo UI" pitchFamily="50" charset="-128"/>
                <a:cs typeface="Meiryo UI" pitchFamily="50" charset="-128"/>
              </a:rPr>
              <a:t>12</a:t>
            </a:r>
            <a:r>
              <a:rPr lang="ja-JP" altLang="en-US" sz="800" dirty="0">
                <a:solidFill>
                  <a:schemeClr val="tx1"/>
                </a:solidFill>
                <a:latin typeface="Meiryo UI" pitchFamily="50" charset="-128"/>
                <a:ea typeface="Meiryo UI" pitchFamily="50" charset="-128"/>
                <a:cs typeface="Meiryo UI" pitchFamily="50" charset="-128"/>
              </a:rPr>
              <a:t>月</a:t>
            </a:r>
            <a:endParaRPr lang="en-US" altLang="ja-JP"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7313" indent="-87313"/>
            <a:r>
              <a:rPr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④市町村条例策定支援</a:t>
            </a:r>
            <a:endParaRPr lang="en-US" altLang="ja-JP" sz="800" dirty="0">
              <a:solidFill>
                <a:schemeClr val="tx1"/>
              </a:solidFill>
              <a:latin typeface="Meiryo UI" pitchFamily="50" charset="-128"/>
              <a:ea typeface="Meiryo UI" pitchFamily="50" charset="-128"/>
              <a:cs typeface="Meiryo UI" pitchFamily="50" charset="-128"/>
            </a:endParaRPr>
          </a:p>
        </p:txBody>
      </p:sp>
      <p:sp>
        <p:nvSpPr>
          <p:cNvPr id="52" name="正方形/長方形 51">
            <a:extLst>
              <a:ext uri="{FF2B5EF4-FFF2-40B4-BE49-F238E27FC236}">
                <a16:creationId xmlns:a16="http://schemas.microsoft.com/office/drawing/2014/main" id="{4AFD51BC-9A43-4AF3-9DC4-D4B670EC4465}"/>
              </a:ext>
            </a:extLst>
          </p:cNvPr>
          <p:cNvSpPr/>
          <p:nvPr/>
        </p:nvSpPr>
        <p:spPr>
          <a:xfrm>
            <a:off x="8259840" y="5833759"/>
            <a:ext cx="1566390" cy="796100"/>
          </a:xfrm>
          <a:prstGeom prst="rect">
            <a:avLst/>
          </a:prstGeom>
          <a:noFill/>
          <a:ln w="9525">
            <a:noFill/>
            <a:prstDash val="dash"/>
          </a:ln>
        </p:spPr>
        <p:style>
          <a:lnRef idx="2">
            <a:schemeClr val="accent1"/>
          </a:lnRef>
          <a:fillRef idx="1">
            <a:schemeClr val="lt1"/>
          </a:fillRef>
          <a:effectRef idx="0">
            <a:schemeClr val="accent1"/>
          </a:effectRef>
          <a:fontRef idx="minor">
            <a:schemeClr val="dk1"/>
          </a:fontRef>
        </p:style>
        <p:txBody>
          <a:bodyPr lIns="0" tIns="0" rIns="0" bIns="0" rtlCol="0" anchor="t" anchorCtr="0"/>
          <a:lstStyle/>
          <a:p>
            <a:pPr marL="87313" indent="-87313"/>
            <a:r>
              <a:rPr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＜市町村条例策定状況＞</a:t>
            </a:r>
            <a:endParaRPr lang="en-US" altLang="ja-JP"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7313" indent="-87313"/>
            <a:r>
              <a:rPr lang="ja-JP" altLang="en-US" sz="800" dirty="0">
                <a:solidFill>
                  <a:schemeClr val="tx1"/>
                </a:solidFill>
                <a:latin typeface="Meiryo UI" pitchFamily="50" charset="-128"/>
                <a:ea typeface="Meiryo UI" pitchFamily="50" charset="-128"/>
                <a:cs typeface="Meiryo UI" pitchFamily="50" charset="-128"/>
              </a:rPr>
              <a:t>・箕面市（</a:t>
            </a:r>
            <a:r>
              <a:rPr lang="en-US" altLang="ja-JP" sz="800" dirty="0">
                <a:solidFill>
                  <a:schemeClr val="tx1"/>
                </a:solidFill>
                <a:latin typeface="Meiryo UI" pitchFamily="50" charset="-128"/>
                <a:ea typeface="Meiryo UI" pitchFamily="50" charset="-128"/>
                <a:cs typeface="Meiryo UI" pitchFamily="50" charset="-128"/>
              </a:rPr>
              <a:t>2018</a:t>
            </a:r>
            <a:r>
              <a:rPr lang="ja-JP" altLang="en-US" sz="800" dirty="0">
                <a:solidFill>
                  <a:schemeClr val="tx1"/>
                </a:solidFill>
                <a:latin typeface="Meiryo UI" pitchFamily="50" charset="-128"/>
                <a:ea typeface="Meiryo UI" pitchFamily="50" charset="-128"/>
                <a:cs typeface="Meiryo UI" pitchFamily="50" charset="-128"/>
              </a:rPr>
              <a:t>年４月施行）</a:t>
            </a:r>
            <a:endParaRPr lang="en-US" altLang="ja-JP" sz="800" dirty="0">
              <a:solidFill>
                <a:schemeClr val="tx1"/>
              </a:solidFill>
              <a:latin typeface="Meiryo UI" pitchFamily="50" charset="-128"/>
              <a:ea typeface="Meiryo UI" pitchFamily="50" charset="-128"/>
              <a:cs typeface="Meiryo UI" pitchFamily="50" charset="-128"/>
            </a:endParaRPr>
          </a:p>
          <a:p>
            <a:pPr marL="87313" indent="-87313"/>
            <a:r>
              <a:rPr lang="ja-JP" altLang="en-US" sz="800" dirty="0">
                <a:solidFill>
                  <a:schemeClr val="tx1"/>
                </a:solidFill>
                <a:latin typeface="Meiryo UI" pitchFamily="50" charset="-128"/>
                <a:ea typeface="Meiryo UI" pitchFamily="50" charset="-128"/>
                <a:cs typeface="Meiryo UI" pitchFamily="50" charset="-128"/>
              </a:rPr>
              <a:t>・岬町（</a:t>
            </a:r>
            <a:r>
              <a:rPr lang="en-US" altLang="ja-JP" sz="800" dirty="0">
                <a:solidFill>
                  <a:schemeClr val="tx1"/>
                </a:solidFill>
                <a:latin typeface="Meiryo UI" pitchFamily="50" charset="-128"/>
                <a:ea typeface="Meiryo UI" pitchFamily="50" charset="-128"/>
                <a:cs typeface="Meiryo UI" pitchFamily="50" charset="-128"/>
              </a:rPr>
              <a:t>2019</a:t>
            </a:r>
            <a:r>
              <a:rPr lang="ja-JP" altLang="en-US" sz="800" dirty="0">
                <a:solidFill>
                  <a:schemeClr val="tx1"/>
                </a:solidFill>
                <a:latin typeface="Meiryo UI" pitchFamily="50" charset="-128"/>
                <a:ea typeface="Meiryo UI" pitchFamily="50" charset="-128"/>
                <a:cs typeface="Meiryo UI" pitchFamily="50" charset="-128"/>
              </a:rPr>
              <a:t>年</a:t>
            </a:r>
            <a:r>
              <a:rPr lang="en-US" altLang="ja-JP" sz="800" dirty="0">
                <a:solidFill>
                  <a:schemeClr val="tx1"/>
                </a:solidFill>
                <a:latin typeface="Meiryo UI" pitchFamily="50" charset="-128"/>
                <a:ea typeface="Meiryo UI" pitchFamily="50" charset="-128"/>
                <a:cs typeface="Meiryo UI" pitchFamily="50" charset="-128"/>
              </a:rPr>
              <a:t>4</a:t>
            </a:r>
            <a:r>
              <a:rPr lang="ja-JP" altLang="en-US" sz="800" dirty="0">
                <a:solidFill>
                  <a:schemeClr val="tx1"/>
                </a:solidFill>
                <a:latin typeface="Meiryo UI" pitchFamily="50" charset="-128"/>
                <a:ea typeface="Meiryo UI" pitchFamily="50" charset="-128"/>
                <a:cs typeface="Meiryo UI" pitchFamily="50" charset="-128"/>
              </a:rPr>
              <a:t>月施行）</a:t>
            </a:r>
            <a:endParaRPr lang="en-US" altLang="ja-JP" sz="800" dirty="0">
              <a:solidFill>
                <a:schemeClr val="tx1"/>
              </a:solidFill>
              <a:latin typeface="Meiryo UI" pitchFamily="50" charset="-128"/>
              <a:ea typeface="Meiryo UI" pitchFamily="50" charset="-128"/>
              <a:cs typeface="Meiryo UI" pitchFamily="50" charset="-128"/>
            </a:endParaRPr>
          </a:p>
          <a:p>
            <a:pPr marL="87313" indent="-87313"/>
            <a:r>
              <a:rPr lang="ja-JP" altLang="en-US" sz="800" dirty="0">
                <a:solidFill>
                  <a:schemeClr val="tx1"/>
                </a:solidFill>
                <a:latin typeface="Meiryo UI" pitchFamily="50" charset="-128"/>
                <a:ea typeface="Meiryo UI" pitchFamily="50" charset="-128"/>
                <a:cs typeface="Meiryo UI" pitchFamily="50" charset="-128"/>
              </a:rPr>
              <a:t>・豊能町（</a:t>
            </a:r>
            <a:r>
              <a:rPr lang="en-US" altLang="ja-JP" sz="800" dirty="0">
                <a:solidFill>
                  <a:schemeClr val="tx1"/>
                </a:solidFill>
                <a:latin typeface="Meiryo UI" pitchFamily="50" charset="-128"/>
                <a:ea typeface="Meiryo UI" pitchFamily="50" charset="-128"/>
                <a:cs typeface="Meiryo UI" pitchFamily="50" charset="-128"/>
              </a:rPr>
              <a:t>2019</a:t>
            </a:r>
            <a:r>
              <a:rPr lang="ja-JP" altLang="en-US" sz="800" dirty="0">
                <a:solidFill>
                  <a:schemeClr val="tx1"/>
                </a:solidFill>
                <a:latin typeface="Meiryo UI" pitchFamily="50" charset="-128"/>
                <a:ea typeface="Meiryo UI" pitchFamily="50" charset="-128"/>
                <a:cs typeface="Meiryo UI" pitchFamily="50" charset="-128"/>
              </a:rPr>
              <a:t>年</a:t>
            </a:r>
            <a:r>
              <a:rPr lang="en-US" altLang="ja-JP" sz="800" dirty="0">
                <a:solidFill>
                  <a:schemeClr val="tx1"/>
                </a:solidFill>
                <a:latin typeface="Meiryo UI" pitchFamily="50" charset="-128"/>
                <a:ea typeface="Meiryo UI" pitchFamily="50" charset="-128"/>
                <a:cs typeface="Meiryo UI" pitchFamily="50" charset="-128"/>
              </a:rPr>
              <a:t>10</a:t>
            </a:r>
            <a:r>
              <a:rPr lang="ja-JP" altLang="en-US" sz="800" dirty="0">
                <a:solidFill>
                  <a:schemeClr val="tx1"/>
                </a:solidFill>
                <a:latin typeface="Meiryo UI" pitchFamily="50" charset="-128"/>
                <a:ea typeface="Meiryo UI" pitchFamily="50" charset="-128"/>
                <a:cs typeface="Meiryo UI" pitchFamily="50" charset="-128"/>
              </a:rPr>
              <a:t>月施行）</a:t>
            </a:r>
            <a:endParaRPr lang="en-US" altLang="ja-JP" sz="800" dirty="0">
              <a:solidFill>
                <a:schemeClr val="tx1"/>
              </a:solidFill>
              <a:latin typeface="Meiryo UI" pitchFamily="50" charset="-128"/>
              <a:ea typeface="Meiryo UI" pitchFamily="50" charset="-128"/>
              <a:cs typeface="Meiryo UI" pitchFamily="50" charset="-128"/>
            </a:endParaRPr>
          </a:p>
          <a:p>
            <a:pPr marL="87313" indent="-87313"/>
            <a:r>
              <a:rPr lang="ja-JP" altLang="en-US" sz="800" dirty="0">
                <a:solidFill>
                  <a:schemeClr val="tx1"/>
                </a:solidFill>
                <a:latin typeface="Meiryo UI" pitchFamily="50" charset="-128"/>
                <a:ea typeface="Meiryo UI" pitchFamily="50" charset="-128"/>
                <a:cs typeface="Meiryo UI" pitchFamily="50" charset="-128"/>
              </a:rPr>
              <a:t>・熊取町（</a:t>
            </a:r>
            <a:r>
              <a:rPr lang="en-US" altLang="ja-JP" sz="800" dirty="0">
                <a:solidFill>
                  <a:schemeClr val="tx1"/>
                </a:solidFill>
                <a:latin typeface="Meiryo UI" pitchFamily="50" charset="-128"/>
                <a:ea typeface="Meiryo UI" pitchFamily="50" charset="-128"/>
                <a:cs typeface="Meiryo UI" pitchFamily="50" charset="-128"/>
              </a:rPr>
              <a:t>2019</a:t>
            </a:r>
            <a:r>
              <a:rPr lang="ja-JP" altLang="en-US" sz="800" dirty="0">
                <a:solidFill>
                  <a:schemeClr val="tx1"/>
                </a:solidFill>
                <a:latin typeface="Meiryo UI" pitchFamily="50" charset="-128"/>
                <a:ea typeface="Meiryo UI" pitchFamily="50" charset="-128"/>
                <a:cs typeface="Meiryo UI" pitchFamily="50" charset="-128"/>
              </a:rPr>
              <a:t>年</a:t>
            </a:r>
            <a:r>
              <a:rPr lang="en-US" altLang="ja-JP" sz="800" dirty="0">
                <a:solidFill>
                  <a:schemeClr val="tx1"/>
                </a:solidFill>
                <a:latin typeface="Meiryo UI" pitchFamily="50" charset="-128"/>
                <a:ea typeface="Meiryo UI" pitchFamily="50" charset="-128"/>
                <a:cs typeface="Meiryo UI" pitchFamily="50" charset="-128"/>
              </a:rPr>
              <a:t>10</a:t>
            </a:r>
            <a:r>
              <a:rPr lang="ja-JP" altLang="en-US" sz="800" dirty="0">
                <a:solidFill>
                  <a:schemeClr val="tx1"/>
                </a:solidFill>
                <a:latin typeface="Meiryo UI" pitchFamily="50" charset="-128"/>
                <a:ea typeface="Meiryo UI" pitchFamily="50" charset="-128"/>
                <a:cs typeface="Meiryo UI" pitchFamily="50" charset="-128"/>
              </a:rPr>
              <a:t>月施行）</a:t>
            </a:r>
            <a:endParaRPr lang="en-US" altLang="ja-JP" sz="800" dirty="0">
              <a:solidFill>
                <a:schemeClr val="tx1"/>
              </a:solidFill>
              <a:latin typeface="Meiryo UI" pitchFamily="50" charset="-128"/>
              <a:ea typeface="Meiryo UI" pitchFamily="50" charset="-128"/>
              <a:cs typeface="Meiryo UI" pitchFamily="50" charset="-128"/>
            </a:endParaRPr>
          </a:p>
          <a:p>
            <a:pPr marL="87313" indent="-87313"/>
            <a:r>
              <a:rPr lang="ja-JP" altLang="en-US" sz="800" dirty="0">
                <a:solidFill>
                  <a:schemeClr val="tx1"/>
                </a:solidFill>
                <a:latin typeface="Meiryo UI" pitchFamily="50" charset="-128"/>
                <a:ea typeface="Meiryo UI" pitchFamily="50" charset="-128"/>
                <a:cs typeface="Meiryo UI" pitchFamily="50" charset="-128"/>
              </a:rPr>
              <a:t>・高槻市（</a:t>
            </a:r>
            <a:r>
              <a:rPr lang="en-US" altLang="ja-JP" sz="800" dirty="0">
                <a:solidFill>
                  <a:schemeClr val="tx1"/>
                </a:solidFill>
                <a:latin typeface="Meiryo UI" pitchFamily="50" charset="-128"/>
                <a:ea typeface="Meiryo UI" pitchFamily="50" charset="-128"/>
                <a:cs typeface="Meiryo UI" pitchFamily="50" charset="-128"/>
              </a:rPr>
              <a:t>2024</a:t>
            </a:r>
            <a:r>
              <a:rPr lang="ja-JP" altLang="en-US" sz="800" dirty="0">
                <a:solidFill>
                  <a:schemeClr val="tx1"/>
                </a:solidFill>
                <a:latin typeface="Meiryo UI" pitchFamily="50" charset="-128"/>
                <a:ea typeface="Meiryo UI" pitchFamily="50" charset="-128"/>
                <a:cs typeface="Meiryo UI" pitchFamily="50" charset="-128"/>
              </a:rPr>
              <a:t>年</a:t>
            </a:r>
            <a:r>
              <a:rPr lang="en-US" altLang="ja-JP" sz="800" dirty="0">
                <a:solidFill>
                  <a:schemeClr val="tx1"/>
                </a:solidFill>
                <a:latin typeface="Meiryo UI" pitchFamily="50" charset="-128"/>
                <a:ea typeface="Meiryo UI" pitchFamily="50" charset="-128"/>
                <a:cs typeface="Meiryo UI" pitchFamily="50" charset="-128"/>
              </a:rPr>
              <a:t>7</a:t>
            </a:r>
            <a:r>
              <a:rPr lang="ja-JP" altLang="en-US" sz="800" dirty="0">
                <a:solidFill>
                  <a:schemeClr val="tx1"/>
                </a:solidFill>
                <a:latin typeface="Meiryo UI" pitchFamily="50" charset="-128"/>
                <a:ea typeface="Meiryo UI" pitchFamily="50" charset="-128"/>
                <a:cs typeface="Meiryo UI" pitchFamily="50" charset="-128"/>
              </a:rPr>
              <a:t>月施行）</a:t>
            </a:r>
            <a:endParaRPr lang="en-US" altLang="ja-JP" sz="800" dirty="0">
              <a:solidFill>
                <a:schemeClr val="tx1"/>
              </a:solidFill>
              <a:latin typeface="Meiryo UI" pitchFamily="50" charset="-128"/>
              <a:ea typeface="Meiryo UI" pitchFamily="50" charset="-128"/>
              <a:cs typeface="Meiryo UI" pitchFamily="50" charset="-128"/>
            </a:endParaRPr>
          </a:p>
        </p:txBody>
      </p:sp>
      <p:sp>
        <p:nvSpPr>
          <p:cNvPr id="53" name="テキスト ボックス 52">
            <a:extLst>
              <a:ext uri="{FF2B5EF4-FFF2-40B4-BE49-F238E27FC236}">
                <a16:creationId xmlns:a16="http://schemas.microsoft.com/office/drawing/2014/main" id="{B0C62DF4-091C-4033-9D74-C42C00C58AEF}"/>
              </a:ext>
            </a:extLst>
          </p:cNvPr>
          <p:cNvSpPr txBox="1"/>
          <p:nvPr/>
        </p:nvSpPr>
        <p:spPr>
          <a:xfrm>
            <a:off x="205752" y="6285273"/>
            <a:ext cx="1872612" cy="246221"/>
          </a:xfrm>
          <a:prstGeom prst="rect">
            <a:avLst/>
          </a:prstGeom>
          <a:noFill/>
        </p:spPr>
        <p:txBody>
          <a:bodyPr wrap="square" rtlCol="0">
            <a:spAutoFit/>
          </a:bodyPr>
          <a:lstStyle/>
          <a:p>
            <a:pPr marL="87313" indent="-87313"/>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カッコ内は大阪市内の件数</a:t>
            </a:r>
          </a:p>
        </p:txBody>
      </p:sp>
    </p:spTree>
    <p:extLst>
      <p:ext uri="{BB962C8B-B14F-4D97-AF65-F5344CB8AC3E}">
        <p14:creationId xmlns:p14="http://schemas.microsoft.com/office/powerpoint/2010/main" val="450358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正方形/長方形 81">
            <a:extLst>
              <a:ext uri="{FF2B5EF4-FFF2-40B4-BE49-F238E27FC236}">
                <a16:creationId xmlns:a16="http://schemas.microsoft.com/office/drawing/2014/main" id="{14F3F6EC-3F27-4D6A-BE75-327418558FBE}"/>
              </a:ext>
            </a:extLst>
          </p:cNvPr>
          <p:cNvSpPr/>
          <p:nvPr/>
        </p:nvSpPr>
        <p:spPr>
          <a:xfrm>
            <a:off x="4995826" y="785201"/>
            <a:ext cx="2693406" cy="184666"/>
          </a:xfrm>
          <a:prstGeom prst="rect">
            <a:avLst/>
          </a:prstGeom>
        </p:spPr>
        <p:txBody>
          <a:bodyPr wrap="square" lIns="0" tIns="0" rIns="0" bIns="0" anchor="ctr" anchorCtr="1">
            <a:spAutoFit/>
          </a:bodyPr>
          <a:lstStyle/>
          <a:p>
            <a:pPr marL="95250" indent="-95250"/>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おおさかスマートエネルギーセンター事業</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p>
        </p:txBody>
      </p:sp>
      <p:sp>
        <p:nvSpPr>
          <p:cNvPr id="27" name="角丸四角形 26"/>
          <p:cNvSpPr/>
          <p:nvPr/>
        </p:nvSpPr>
        <p:spPr>
          <a:xfrm>
            <a:off x="223200" y="628608"/>
            <a:ext cx="4608000"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事業者向け太陽光発電の共同調達支援事業</a:t>
            </a:r>
          </a:p>
        </p:txBody>
      </p:sp>
      <p:sp>
        <p:nvSpPr>
          <p:cNvPr id="42" name="Text Box 2"/>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43"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44" name="Text Box 2"/>
          <p:cNvSpPr txBox="1">
            <a:spLocks noChangeArrowheads="1"/>
          </p:cNvSpPr>
          <p:nvPr/>
        </p:nvSpPr>
        <p:spPr bwMode="auto">
          <a:xfrm>
            <a:off x="49608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45"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rgbClr val="05BC57"/>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65" name="テキスト ボックス 64">
            <a:extLst>
              <a:ext uri="{FF2B5EF4-FFF2-40B4-BE49-F238E27FC236}">
                <a16:creationId xmlns:a16="http://schemas.microsoft.com/office/drawing/2014/main" id="{869F43A5-5704-453C-93BD-228DFA923EE1}"/>
              </a:ext>
            </a:extLst>
          </p:cNvPr>
          <p:cNvSpPr txBox="1"/>
          <p:nvPr/>
        </p:nvSpPr>
        <p:spPr>
          <a:xfrm>
            <a:off x="4803388" y="1567666"/>
            <a:ext cx="4552922" cy="184666"/>
          </a:xfrm>
          <a:prstGeom prst="rect">
            <a:avLst/>
          </a:prstGeom>
          <a:noFill/>
        </p:spPr>
        <p:txBody>
          <a:bodyPr wrap="square" lIns="0" tIns="0" rIns="0" bIns="0" rtlCol="0" anchor="ctr" anchorCtr="1">
            <a:spAutoFit/>
          </a:bodyPr>
          <a:lstStyle/>
          <a:p>
            <a:pPr marL="87313" indent="-87313"/>
            <a:endParaRPr lang="en-US" altLang="zh-TW" sz="1200" dirty="0">
              <a:latin typeface="Meiryo UI" pitchFamily="50" charset="-128"/>
              <a:ea typeface="Meiryo UI" pitchFamily="50" charset="-128"/>
              <a:cs typeface="Meiryo UI" pitchFamily="50" charset="-128"/>
            </a:endParaRPr>
          </a:p>
        </p:txBody>
      </p:sp>
      <p:grpSp>
        <p:nvGrpSpPr>
          <p:cNvPr id="29" name="グループ化 28">
            <a:extLst>
              <a:ext uri="{FF2B5EF4-FFF2-40B4-BE49-F238E27FC236}">
                <a16:creationId xmlns:a16="http://schemas.microsoft.com/office/drawing/2014/main" id="{2DFE94B1-4860-47EE-AA23-1A6C482333D8}"/>
              </a:ext>
            </a:extLst>
          </p:cNvPr>
          <p:cNvGrpSpPr/>
          <p:nvPr/>
        </p:nvGrpSpPr>
        <p:grpSpPr>
          <a:xfrm>
            <a:off x="5027875" y="1383898"/>
            <a:ext cx="4659882" cy="2422920"/>
            <a:chOff x="1343470" y="2659893"/>
            <a:chExt cx="10037435" cy="4157106"/>
          </a:xfrm>
        </p:grpSpPr>
        <p:cxnSp>
          <p:nvCxnSpPr>
            <p:cNvPr id="30" name="直線矢印コネクタ 29">
              <a:extLst>
                <a:ext uri="{FF2B5EF4-FFF2-40B4-BE49-F238E27FC236}">
                  <a16:creationId xmlns:a16="http://schemas.microsoft.com/office/drawing/2014/main" id="{730C8DED-D43A-4959-9665-7733C55FE933}"/>
                </a:ext>
              </a:extLst>
            </p:cNvPr>
            <p:cNvCxnSpPr/>
            <p:nvPr/>
          </p:nvCxnSpPr>
          <p:spPr>
            <a:xfrm>
              <a:off x="9739942" y="4719055"/>
              <a:ext cx="0" cy="612000"/>
            </a:xfrm>
            <a:prstGeom prst="straightConnector1">
              <a:avLst/>
            </a:prstGeom>
            <a:ln w="38100">
              <a:solidFill>
                <a:schemeClr val="tx1">
                  <a:lumMod val="85000"/>
                  <a:lumOff val="15000"/>
                </a:schemeClr>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80BEBDD4-A56D-4CFE-A197-EE602F3BB350}"/>
                </a:ext>
              </a:extLst>
            </p:cNvPr>
            <p:cNvCxnSpPr/>
            <p:nvPr/>
          </p:nvCxnSpPr>
          <p:spPr>
            <a:xfrm flipH="1">
              <a:off x="9747891" y="3023598"/>
              <a:ext cx="0" cy="360000"/>
            </a:xfrm>
            <a:prstGeom prst="straightConnector1">
              <a:avLst/>
            </a:prstGeom>
            <a:ln w="38100">
              <a:solidFill>
                <a:schemeClr val="tx1">
                  <a:lumMod val="85000"/>
                  <a:lumOff val="15000"/>
                </a:schemeClr>
              </a:solidFill>
              <a:headEnd w="sm" len="sm"/>
              <a:tailEnd type="arrow" w="sm" len="sm"/>
            </a:ln>
          </p:spPr>
          <p:style>
            <a:lnRef idx="1">
              <a:schemeClr val="accent1"/>
            </a:lnRef>
            <a:fillRef idx="0">
              <a:schemeClr val="accent1"/>
            </a:fillRef>
            <a:effectRef idx="0">
              <a:schemeClr val="accent1"/>
            </a:effectRef>
            <a:fontRef idx="minor">
              <a:schemeClr val="tx1"/>
            </a:fontRef>
          </p:style>
        </p:cxnSp>
        <p:cxnSp>
          <p:nvCxnSpPr>
            <p:cNvPr id="41" name="直線矢印コネクタ 40">
              <a:extLst>
                <a:ext uri="{FF2B5EF4-FFF2-40B4-BE49-F238E27FC236}">
                  <a16:creationId xmlns:a16="http://schemas.microsoft.com/office/drawing/2014/main" id="{020DDD2E-3820-4821-93B7-4846FA3AA12A}"/>
                </a:ext>
              </a:extLst>
            </p:cNvPr>
            <p:cNvCxnSpPr/>
            <p:nvPr/>
          </p:nvCxnSpPr>
          <p:spPr>
            <a:xfrm>
              <a:off x="2448025" y="2990913"/>
              <a:ext cx="0" cy="432367"/>
            </a:xfrm>
            <a:prstGeom prst="straightConnector1">
              <a:avLst/>
            </a:prstGeom>
            <a:ln w="38100">
              <a:solidFill>
                <a:schemeClr val="tx1">
                  <a:lumMod val="85000"/>
                  <a:lumOff val="15000"/>
                </a:schemeClr>
              </a:solidFill>
              <a:tailEnd type="none" w="sm" len="med"/>
            </a:ln>
          </p:spPr>
          <p:style>
            <a:lnRef idx="1">
              <a:schemeClr val="accent1"/>
            </a:lnRef>
            <a:fillRef idx="0">
              <a:schemeClr val="accent1"/>
            </a:fillRef>
            <a:effectRef idx="0">
              <a:schemeClr val="accent1"/>
            </a:effectRef>
            <a:fontRef idx="minor">
              <a:schemeClr val="tx1"/>
            </a:fontRef>
          </p:style>
        </p:cxnSp>
        <p:grpSp>
          <p:nvGrpSpPr>
            <p:cNvPr id="46" name="グループ化 45">
              <a:extLst>
                <a:ext uri="{FF2B5EF4-FFF2-40B4-BE49-F238E27FC236}">
                  <a16:creationId xmlns:a16="http://schemas.microsoft.com/office/drawing/2014/main" id="{D4973993-6C3C-433A-8196-57A525B03ED5}"/>
                </a:ext>
              </a:extLst>
            </p:cNvPr>
            <p:cNvGrpSpPr/>
            <p:nvPr/>
          </p:nvGrpSpPr>
          <p:grpSpPr>
            <a:xfrm>
              <a:off x="1343470" y="2659893"/>
              <a:ext cx="10037435" cy="4157106"/>
              <a:chOff x="1343470" y="2659893"/>
              <a:chExt cx="10037435" cy="4157106"/>
            </a:xfrm>
          </p:grpSpPr>
          <p:grpSp>
            <p:nvGrpSpPr>
              <p:cNvPr id="48" name="グループ化 47">
                <a:extLst>
                  <a:ext uri="{FF2B5EF4-FFF2-40B4-BE49-F238E27FC236}">
                    <a16:creationId xmlns:a16="http://schemas.microsoft.com/office/drawing/2014/main" id="{6DCA156C-1552-4BEC-8103-D6B30582F399}"/>
                  </a:ext>
                </a:extLst>
              </p:cNvPr>
              <p:cNvGrpSpPr/>
              <p:nvPr/>
            </p:nvGrpSpPr>
            <p:grpSpPr bwMode="gray">
              <a:xfrm>
                <a:off x="1343470" y="3387207"/>
                <a:ext cx="2160000" cy="3312000"/>
                <a:chOff x="5241849" y="2966745"/>
                <a:chExt cx="1151310" cy="1725192"/>
              </a:xfrm>
            </p:grpSpPr>
            <p:sp>
              <p:nvSpPr>
                <p:cNvPr id="78" name="正方形/長方形 77">
                  <a:extLst>
                    <a:ext uri="{FF2B5EF4-FFF2-40B4-BE49-F238E27FC236}">
                      <a16:creationId xmlns:a16="http://schemas.microsoft.com/office/drawing/2014/main" id="{7C9238F3-20DF-454A-B7BE-BB5B4E19978A}"/>
                    </a:ext>
                  </a:extLst>
                </p:cNvPr>
                <p:cNvSpPr/>
                <p:nvPr/>
              </p:nvSpPr>
              <p:spPr bwMode="gray">
                <a:xfrm>
                  <a:off x="5313505" y="2966745"/>
                  <a:ext cx="1055368" cy="172519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800"/>
                </a:p>
              </p:txBody>
            </p:sp>
            <p:sp>
              <p:nvSpPr>
                <p:cNvPr id="79" name="AutoShape 4">
                  <a:extLst>
                    <a:ext uri="{FF2B5EF4-FFF2-40B4-BE49-F238E27FC236}">
                      <a16:creationId xmlns:a16="http://schemas.microsoft.com/office/drawing/2014/main" id="{3A0B7F49-17E2-4B15-8BD2-432FD9936E55}"/>
                    </a:ext>
                  </a:extLst>
                </p:cNvPr>
                <p:cNvSpPr>
                  <a:spLocks noChangeArrowheads="1"/>
                </p:cNvSpPr>
                <p:nvPr/>
              </p:nvSpPr>
              <p:spPr bwMode="gray">
                <a:xfrm>
                  <a:off x="5241849" y="3533215"/>
                  <a:ext cx="1151310" cy="592252"/>
                </a:xfrm>
                <a:prstGeom prst="rect">
                  <a:avLst/>
                </a:prstGeom>
                <a:noFill/>
                <a:ln w="9525">
                  <a:noFill/>
                  <a:round/>
                  <a:headEnd/>
                  <a:tailEnd/>
                </a:ln>
                <a:effectLst/>
              </p:spPr>
              <p:txBody>
                <a:bodyPr wrap="none" lIns="86886" tIns="43443" rIns="86886" bIns="43443"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050" b="1" dirty="0">
                      <a:solidFill>
                        <a:schemeClr val="bg1"/>
                      </a:solidFill>
                      <a:latin typeface="メイリオ" panose="020B0604030504040204" pitchFamily="50" charset="-128"/>
                      <a:ea typeface="メイリオ" panose="020B0604030504040204" pitchFamily="50" charset="-128"/>
                    </a:rPr>
                    <a:t>おおさか</a:t>
                  </a:r>
                  <a:endParaRPr lang="en-US" altLang="ja-JP" sz="1050" b="1" dirty="0">
                    <a:solidFill>
                      <a:schemeClr val="bg1"/>
                    </a:solidFill>
                    <a:latin typeface="メイリオ" panose="020B0604030504040204" pitchFamily="50" charset="-128"/>
                    <a:ea typeface="メイリオ" panose="020B0604030504040204" pitchFamily="50" charset="-128"/>
                  </a:endParaRPr>
                </a:p>
                <a:p>
                  <a:pPr algn="ctr" eaLnBrk="1" hangingPunct="1">
                    <a:spcBef>
                      <a:spcPct val="0"/>
                    </a:spcBef>
                    <a:buFontTx/>
                    <a:buNone/>
                  </a:pPr>
                  <a:r>
                    <a:rPr lang="ja-JP" altLang="en-US" sz="1050" b="1" dirty="0">
                      <a:solidFill>
                        <a:schemeClr val="bg1"/>
                      </a:solidFill>
                      <a:latin typeface="メイリオ" panose="020B0604030504040204" pitchFamily="50" charset="-128"/>
                      <a:ea typeface="メイリオ" panose="020B0604030504040204" pitchFamily="50" charset="-128"/>
                    </a:rPr>
                    <a:t>スマート</a:t>
                  </a:r>
                  <a:endParaRPr lang="en-US" altLang="ja-JP" sz="1050" b="1" dirty="0">
                    <a:solidFill>
                      <a:schemeClr val="bg1"/>
                    </a:solidFill>
                    <a:latin typeface="メイリオ" panose="020B0604030504040204" pitchFamily="50" charset="-128"/>
                    <a:ea typeface="メイリオ" panose="020B0604030504040204" pitchFamily="50" charset="-128"/>
                  </a:endParaRPr>
                </a:p>
                <a:p>
                  <a:pPr algn="ctr" eaLnBrk="1" hangingPunct="1">
                    <a:spcBef>
                      <a:spcPct val="0"/>
                    </a:spcBef>
                    <a:buFontTx/>
                    <a:buNone/>
                  </a:pPr>
                  <a:r>
                    <a:rPr lang="ja-JP" altLang="en-US" sz="1050" b="1" dirty="0">
                      <a:solidFill>
                        <a:schemeClr val="bg1"/>
                      </a:solidFill>
                      <a:latin typeface="メイリオ" panose="020B0604030504040204" pitchFamily="50" charset="-128"/>
                      <a:ea typeface="メイリオ" panose="020B0604030504040204" pitchFamily="50" charset="-128"/>
                    </a:rPr>
                    <a:t>エネルギー</a:t>
                  </a:r>
                  <a:endParaRPr lang="en-US" altLang="ja-JP" sz="1050" b="1" dirty="0">
                    <a:solidFill>
                      <a:schemeClr val="bg1"/>
                    </a:solidFill>
                    <a:latin typeface="メイリオ" panose="020B0604030504040204" pitchFamily="50" charset="-128"/>
                    <a:ea typeface="メイリオ" panose="020B0604030504040204" pitchFamily="50" charset="-128"/>
                  </a:endParaRPr>
                </a:p>
                <a:p>
                  <a:pPr algn="ctr" eaLnBrk="1" hangingPunct="1">
                    <a:spcBef>
                      <a:spcPct val="0"/>
                    </a:spcBef>
                    <a:buFontTx/>
                    <a:buNone/>
                  </a:pPr>
                  <a:r>
                    <a:rPr lang="ja-JP" altLang="en-US" sz="1050" b="1" dirty="0">
                      <a:solidFill>
                        <a:schemeClr val="bg1"/>
                      </a:solidFill>
                      <a:latin typeface="メイリオ" panose="020B0604030504040204" pitchFamily="50" charset="-128"/>
                      <a:ea typeface="メイリオ" panose="020B0604030504040204" pitchFamily="50" charset="-128"/>
                    </a:rPr>
                    <a:t>センター</a:t>
                  </a:r>
                  <a:endParaRPr lang="en-US" altLang="ja-JP" sz="1050" b="1" dirty="0">
                    <a:solidFill>
                      <a:schemeClr val="bg1"/>
                    </a:solidFill>
                    <a:latin typeface="メイリオ" panose="020B0604030504040204" pitchFamily="50" charset="-128"/>
                    <a:ea typeface="メイリオ" panose="020B0604030504040204" pitchFamily="50" charset="-128"/>
                  </a:endParaRPr>
                </a:p>
              </p:txBody>
            </p:sp>
          </p:grpSp>
          <p:grpSp>
            <p:nvGrpSpPr>
              <p:cNvPr id="49" name="グループ化 48">
                <a:extLst>
                  <a:ext uri="{FF2B5EF4-FFF2-40B4-BE49-F238E27FC236}">
                    <a16:creationId xmlns:a16="http://schemas.microsoft.com/office/drawing/2014/main" id="{1835883D-B0DD-4CB0-9746-DEF289873ED7}"/>
                  </a:ext>
                </a:extLst>
              </p:cNvPr>
              <p:cNvGrpSpPr/>
              <p:nvPr/>
            </p:nvGrpSpPr>
            <p:grpSpPr bwMode="gray">
              <a:xfrm>
                <a:off x="5001462" y="3387208"/>
                <a:ext cx="2160000" cy="3312001"/>
                <a:chOff x="6962683" y="2852936"/>
                <a:chExt cx="1151310" cy="1743352"/>
              </a:xfrm>
            </p:grpSpPr>
            <p:sp>
              <p:nvSpPr>
                <p:cNvPr id="76" name="正方形/長方形 75">
                  <a:extLst>
                    <a:ext uri="{FF2B5EF4-FFF2-40B4-BE49-F238E27FC236}">
                      <a16:creationId xmlns:a16="http://schemas.microsoft.com/office/drawing/2014/main" id="{7D466ECD-B804-422A-BEC9-4CFAFB276132}"/>
                    </a:ext>
                  </a:extLst>
                </p:cNvPr>
                <p:cNvSpPr/>
                <p:nvPr/>
              </p:nvSpPr>
              <p:spPr bwMode="gray">
                <a:xfrm>
                  <a:off x="7034338" y="2852936"/>
                  <a:ext cx="1055368" cy="1743352"/>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800"/>
                </a:p>
              </p:txBody>
            </p:sp>
            <p:sp>
              <p:nvSpPr>
                <p:cNvPr id="77" name="AutoShape 4">
                  <a:extLst>
                    <a:ext uri="{FF2B5EF4-FFF2-40B4-BE49-F238E27FC236}">
                      <a16:creationId xmlns:a16="http://schemas.microsoft.com/office/drawing/2014/main" id="{F52E6BA2-9E48-418A-B2E4-15D77981E786}"/>
                    </a:ext>
                  </a:extLst>
                </p:cNvPr>
                <p:cNvSpPr>
                  <a:spLocks noChangeArrowheads="1"/>
                </p:cNvSpPr>
                <p:nvPr/>
              </p:nvSpPr>
              <p:spPr bwMode="gray">
                <a:xfrm>
                  <a:off x="6962683" y="3428486"/>
                  <a:ext cx="1151310" cy="592252"/>
                </a:xfrm>
                <a:prstGeom prst="rect">
                  <a:avLst/>
                </a:prstGeom>
                <a:noFill/>
                <a:ln w="9525">
                  <a:noFill/>
                  <a:round/>
                  <a:headEnd/>
                  <a:tailEnd/>
                </a:ln>
                <a:effectLst/>
              </p:spPr>
              <p:txBody>
                <a:bodyPr wrap="none" lIns="86886" tIns="43443" rIns="86886" bIns="43443"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050" b="1" dirty="0">
                      <a:solidFill>
                        <a:schemeClr val="bg1"/>
                      </a:solidFill>
                      <a:latin typeface="メイリオ" panose="020B0604030504040204" pitchFamily="50" charset="-128"/>
                      <a:ea typeface="メイリオ" panose="020B0604030504040204" pitchFamily="50" charset="-128"/>
                    </a:rPr>
                    <a:t>支援事業者</a:t>
                  </a:r>
                  <a:endParaRPr lang="en-US" altLang="ja-JP" sz="1050" b="1" dirty="0">
                    <a:solidFill>
                      <a:schemeClr val="bg1"/>
                    </a:solidFill>
                    <a:latin typeface="メイリオ" panose="020B0604030504040204" pitchFamily="50" charset="-128"/>
                    <a:ea typeface="メイリオ" panose="020B0604030504040204" pitchFamily="50" charset="-128"/>
                  </a:endParaRPr>
                </a:p>
              </p:txBody>
            </p:sp>
          </p:grpSp>
          <p:grpSp>
            <p:nvGrpSpPr>
              <p:cNvPr id="50" name="グループ化 49">
                <a:extLst>
                  <a:ext uri="{FF2B5EF4-FFF2-40B4-BE49-F238E27FC236}">
                    <a16:creationId xmlns:a16="http://schemas.microsoft.com/office/drawing/2014/main" id="{34DE8147-C74D-4BB1-9860-801E714ECF5C}"/>
                  </a:ext>
                </a:extLst>
              </p:cNvPr>
              <p:cNvGrpSpPr/>
              <p:nvPr/>
            </p:nvGrpSpPr>
            <p:grpSpPr bwMode="gray">
              <a:xfrm>
                <a:off x="8688288" y="3387206"/>
                <a:ext cx="2160000" cy="1368000"/>
                <a:chOff x="8327382" y="2852936"/>
                <a:chExt cx="1151310" cy="736956"/>
              </a:xfrm>
            </p:grpSpPr>
            <p:sp>
              <p:nvSpPr>
                <p:cNvPr id="74" name="正方形/長方形 73">
                  <a:extLst>
                    <a:ext uri="{FF2B5EF4-FFF2-40B4-BE49-F238E27FC236}">
                      <a16:creationId xmlns:a16="http://schemas.microsoft.com/office/drawing/2014/main" id="{F504BBFC-2CD4-4F1F-B243-E95EB0AE9932}"/>
                    </a:ext>
                  </a:extLst>
                </p:cNvPr>
                <p:cNvSpPr/>
                <p:nvPr/>
              </p:nvSpPr>
              <p:spPr bwMode="gray">
                <a:xfrm>
                  <a:off x="8375353" y="2852936"/>
                  <a:ext cx="1055368" cy="736956"/>
                </a:xfrm>
                <a:prstGeom prst="rect">
                  <a:avLst/>
                </a:prstGeom>
                <a:solidFill>
                  <a:srgbClr val="66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800">
                    <a:solidFill>
                      <a:srgbClr val="FF0000"/>
                    </a:solidFill>
                  </a:endParaRPr>
                </a:p>
              </p:txBody>
            </p:sp>
            <p:sp>
              <p:nvSpPr>
                <p:cNvPr id="75" name="AutoShape 4">
                  <a:extLst>
                    <a:ext uri="{FF2B5EF4-FFF2-40B4-BE49-F238E27FC236}">
                      <a16:creationId xmlns:a16="http://schemas.microsoft.com/office/drawing/2014/main" id="{D0D29322-D48B-4C1A-B9E1-F5C05DD7ABD8}"/>
                    </a:ext>
                  </a:extLst>
                </p:cNvPr>
                <p:cNvSpPr>
                  <a:spLocks noChangeArrowheads="1"/>
                </p:cNvSpPr>
                <p:nvPr/>
              </p:nvSpPr>
              <p:spPr bwMode="gray">
                <a:xfrm>
                  <a:off x="8327382" y="3053371"/>
                  <a:ext cx="1151310" cy="374873"/>
                </a:xfrm>
                <a:prstGeom prst="rect">
                  <a:avLst/>
                </a:prstGeom>
                <a:noFill/>
                <a:ln w="9525">
                  <a:noFill/>
                  <a:round/>
                  <a:headEnd/>
                  <a:tailEnd/>
                </a:ln>
                <a:effectLst/>
              </p:spPr>
              <p:txBody>
                <a:bodyPr wrap="none" lIns="86886" tIns="43443" rIns="86886" bIns="43443"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050" b="1" dirty="0">
                      <a:solidFill>
                        <a:schemeClr val="bg1"/>
                      </a:solidFill>
                      <a:latin typeface="メイリオ" panose="020B0604030504040204" pitchFamily="50" charset="-128"/>
                      <a:ea typeface="メイリオ" panose="020B0604030504040204" pitchFamily="50" charset="-128"/>
                    </a:rPr>
                    <a:t>導入希望者</a:t>
                  </a:r>
                  <a:endParaRPr lang="en-US" altLang="ja-JP" sz="1050" b="1" dirty="0">
                    <a:solidFill>
                      <a:schemeClr val="bg1"/>
                    </a:solidFill>
                    <a:latin typeface="メイリオ" panose="020B0604030504040204" pitchFamily="50" charset="-128"/>
                    <a:ea typeface="メイリオ" panose="020B0604030504040204" pitchFamily="50" charset="-128"/>
                  </a:endParaRPr>
                </a:p>
              </p:txBody>
            </p:sp>
          </p:grpSp>
          <p:grpSp>
            <p:nvGrpSpPr>
              <p:cNvPr id="51" name="グループ化 50">
                <a:extLst>
                  <a:ext uri="{FF2B5EF4-FFF2-40B4-BE49-F238E27FC236}">
                    <a16:creationId xmlns:a16="http://schemas.microsoft.com/office/drawing/2014/main" id="{D7E053A8-E9EF-4CF5-AB18-06015232CEAB}"/>
                  </a:ext>
                </a:extLst>
              </p:cNvPr>
              <p:cNvGrpSpPr/>
              <p:nvPr/>
            </p:nvGrpSpPr>
            <p:grpSpPr bwMode="gray">
              <a:xfrm>
                <a:off x="8767492" y="5331208"/>
                <a:ext cx="1980000" cy="1368000"/>
                <a:chOff x="8343926" y="3982035"/>
                <a:chExt cx="1980000" cy="994076"/>
              </a:xfrm>
            </p:grpSpPr>
            <p:sp>
              <p:nvSpPr>
                <p:cNvPr id="72" name="正方形/長方形 71">
                  <a:extLst>
                    <a:ext uri="{FF2B5EF4-FFF2-40B4-BE49-F238E27FC236}">
                      <a16:creationId xmlns:a16="http://schemas.microsoft.com/office/drawing/2014/main" id="{913A82DD-7B5C-4D73-9BE5-9DEAED638EAE}"/>
                    </a:ext>
                  </a:extLst>
                </p:cNvPr>
                <p:cNvSpPr/>
                <p:nvPr/>
              </p:nvSpPr>
              <p:spPr bwMode="gray">
                <a:xfrm>
                  <a:off x="8343926" y="3982035"/>
                  <a:ext cx="1980000" cy="994076"/>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800"/>
                </a:p>
              </p:txBody>
            </p:sp>
            <p:sp>
              <p:nvSpPr>
                <p:cNvPr id="73" name="AutoShape 4">
                  <a:extLst>
                    <a:ext uri="{FF2B5EF4-FFF2-40B4-BE49-F238E27FC236}">
                      <a16:creationId xmlns:a16="http://schemas.microsoft.com/office/drawing/2014/main" id="{D52333AD-7F07-4DFB-9122-B945E36DBFF6}"/>
                    </a:ext>
                  </a:extLst>
                </p:cNvPr>
                <p:cNvSpPr>
                  <a:spLocks noChangeArrowheads="1"/>
                </p:cNvSpPr>
                <p:nvPr/>
              </p:nvSpPr>
              <p:spPr bwMode="gray">
                <a:xfrm>
                  <a:off x="8794055" y="4291637"/>
                  <a:ext cx="1151310" cy="374873"/>
                </a:xfrm>
                <a:prstGeom prst="rect">
                  <a:avLst/>
                </a:prstGeom>
                <a:noFill/>
                <a:ln w="9525">
                  <a:noFill/>
                  <a:round/>
                  <a:headEnd/>
                  <a:tailEnd/>
                </a:ln>
                <a:effectLst/>
              </p:spPr>
              <p:txBody>
                <a:bodyPr wrap="none" lIns="86886" tIns="43443" rIns="86886" bIns="43443"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050" b="1" dirty="0">
                      <a:solidFill>
                        <a:schemeClr val="bg1"/>
                      </a:solidFill>
                      <a:latin typeface="メイリオ" panose="020B0604030504040204" pitchFamily="50" charset="-128"/>
                      <a:ea typeface="メイリオ" panose="020B0604030504040204" pitchFamily="50" charset="-128"/>
                    </a:rPr>
                    <a:t>設置事業者</a:t>
                  </a:r>
                  <a:endParaRPr lang="en-US" altLang="ja-JP" sz="1050" b="1" dirty="0">
                    <a:solidFill>
                      <a:schemeClr val="bg1"/>
                    </a:solidFill>
                    <a:latin typeface="メイリオ" panose="020B0604030504040204" pitchFamily="50" charset="-128"/>
                    <a:ea typeface="メイリオ" panose="020B0604030504040204" pitchFamily="50" charset="-128"/>
                  </a:endParaRPr>
                </a:p>
              </p:txBody>
            </p:sp>
          </p:grpSp>
          <p:grpSp>
            <p:nvGrpSpPr>
              <p:cNvPr id="52" name="グループ化 51">
                <a:extLst>
                  <a:ext uri="{FF2B5EF4-FFF2-40B4-BE49-F238E27FC236}">
                    <a16:creationId xmlns:a16="http://schemas.microsoft.com/office/drawing/2014/main" id="{BEEB348E-0434-4F0B-8316-73B80A3CBD90}"/>
                  </a:ext>
                </a:extLst>
              </p:cNvPr>
              <p:cNvGrpSpPr/>
              <p:nvPr/>
            </p:nvGrpSpPr>
            <p:grpSpPr>
              <a:xfrm>
                <a:off x="3098184" y="3806287"/>
                <a:ext cx="2349745" cy="742110"/>
                <a:chOff x="5877673" y="3769519"/>
                <a:chExt cx="2349745" cy="742110"/>
              </a:xfrm>
            </p:grpSpPr>
            <p:cxnSp>
              <p:nvCxnSpPr>
                <p:cNvPr id="70" name="直線矢印コネクタ 69">
                  <a:extLst>
                    <a:ext uri="{FF2B5EF4-FFF2-40B4-BE49-F238E27FC236}">
                      <a16:creationId xmlns:a16="http://schemas.microsoft.com/office/drawing/2014/main" id="{A3C1D290-B008-46BE-AC73-7B62C99EE2BB}"/>
                    </a:ext>
                  </a:extLst>
                </p:cNvPr>
                <p:cNvCxnSpPr/>
                <p:nvPr/>
              </p:nvCxnSpPr>
              <p:spPr>
                <a:xfrm>
                  <a:off x="6234868" y="4511629"/>
                  <a:ext cx="1692000" cy="0"/>
                </a:xfrm>
                <a:prstGeom prst="straightConnector1">
                  <a:avLst/>
                </a:prstGeom>
                <a:ln w="38100">
                  <a:solidFill>
                    <a:schemeClr val="tx1">
                      <a:lumMod val="85000"/>
                      <a:lumOff val="15000"/>
                    </a:schemeClr>
                  </a:solidFill>
                  <a:tailEnd type="arrow" w="sm" len="med"/>
                </a:ln>
              </p:spPr>
              <p:style>
                <a:lnRef idx="1">
                  <a:schemeClr val="accent1"/>
                </a:lnRef>
                <a:fillRef idx="0">
                  <a:schemeClr val="accent1"/>
                </a:fillRef>
                <a:effectRef idx="0">
                  <a:schemeClr val="accent1"/>
                </a:effectRef>
                <a:fontRef idx="minor">
                  <a:schemeClr val="tx1"/>
                </a:fontRef>
              </p:style>
            </p:cxnSp>
            <p:sp>
              <p:nvSpPr>
                <p:cNvPr id="71" name="正方形/長方形 1">
                  <a:extLst>
                    <a:ext uri="{FF2B5EF4-FFF2-40B4-BE49-F238E27FC236}">
                      <a16:creationId xmlns:a16="http://schemas.microsoft.com/office/drawing/2014/main" id="{349C584F-A682-4EF7-8A61-AAA9AA89E410}"/>
                    </a:ext>
                  </a:extLst>
                </p:cNvPr>
                <p:cNvSpPr>
                  <a:spLocks noChangeArrowheads="1"/>
                </p:cNvSpPr>
                <p:nvPr/>
              </p:nvSpPr>
              <p:spPr bwMode="auto">
                <a:xfrm>
                  <a:off x="5877673" y="3769519"/>
                  <a:ext cx="2349745" cy="665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000" dirty="0">
                      <a:latin typeface="メイリオ" panose="020B0604030504040204" pitchFamily="50" charset="-128"/>
                      <a:ea typeface="メイリオ" panose="020B0604030504040204" pitchFamily="50" charset="-128"/>
                    </a:rPr>
                    <a:t>支援事業者</a:t>
                  </a:r>
                  <a:endParaRPr lang="en-US" altLang="ja-JP" sz="1000" dirty="0">
                    <a:latin typeface="メイリオ" panose="020B0604030504040204" pitchFamily="50" charset="-128"/>
                    <a:ea typeface="メイリオ" panose="020B0604030504040204" pitchFamily="50" charset="-128"/>
                  </a:endParaRPr>
                </a:p>
                <a:p>
                  <a:pPr algn="ctr" eaLnBrk="1" hangingPunct="1">
                    <a:spcBef>
                      <a:spcPct val="0"/>
                    </a:spcBef>
                    <a:buFontTx/>
                    <a:buNone/>
                  </a:pPr>
                  <a:r>
                    <a:rPr lang="ja-JP" altLang="en-US" sz="1000" dirty="0">
                      <a:latin typeface="メイリオ" panose="020B0604030504040204" pitchFamily="50" charset="-128"/>
                      <a:ea typeface="メイリオ" panose="020B0604030504040204" pitchFamily="50" charset="-128"/>
                    </a:rPr>
                    <a:t>公募・選定</a:t>
                  </a:r>
                </a:p>
              </p:txBody>
            </p:sp>
          </p:grpSp>
          <p:grpSp>
            <p:nvGrpSpPr>
              <p:cNvPr id="53" name="グループ化 52">
                <a:extLst>
                  <a:ext uri="{FF2B5EF4-FFF2-40B4-BE49-F238E27FC236}">
                    <a16:creationId xmlns:a16="http://schemas.microsoft.com/office/drawing/2014/main" id="{5244D742-0075-4DF8-ADFA-9836D5BBA4DF}"/>
                  </a:ext>
                </a:extLst>
              </p:cNvPr>
              <p:cNvGrpSpPr/>
              <p:nvPr/>
            </p:nvGrpSpPr>
            <p:grpSpPr>
              <a:xfrm>
                <a:off x="3321515" y="5252284"/>
                <a:ext cx="1866227" cy="520250"/>
                <a:chOff x="5526691" y="4320644"/>
                <a:chExt cx="1866227" cy="520250"/>
              </a:xfrm>
            </p:grpSpPr>
            <p:sp>
              <p:nvSpPr>
                <p:cNvPr id="68" name="正方形/長方形 1">
                  <a:extLst>
                    <a:ext uri="{FF2B5EF4-FFF2-40B4-BE49-F238E27FC236}">
                      <a16:creationId xmlns:a16="http://schemas.microsoft.com/office/drawing/2014/main" id="{6377CA92-8B0B-435D-A2D0-9C266C9ABDD8}"/>
                    </a:ext>
                  </a:extLst>
                </p:cNvPr>
                <p:cNvSpPr>
                  <a:spLocks noChangeArrowheads="1"/>
                </p:cNvSpPr>
                <p:nvPr/>
              </p:nvSpPr>
              <p:spPr bwMode="auto">
                <a:xfrm>
                  <a:off x="5526691" y="4320644"/>
                  <a:ext cx="1866227" cy="435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メイリオ" panose="020B0604030504040204" pitchFamily="50" charset="-128"/>
                      <a:ea typeface="メイリオ" panose="020B0604030504040204" pitchFamily="50" charset="-128"/>
                    </a:rPr>
                    <a:t>協定締結</a:t>
                  </a:r>
                </a:p>
              </p:txBody>
            </p:sp>
            <p:cxnSp>
              <p:nvCxnSpPr>
                <p:cNvPr id="69" name="直線矢印コネクタ 68">
                  <a:extLst>
                    <a:ext uri="{FF2B5EF4-FFF2-40B4-BE49-F238E27FC236}">
                      <a16:creationId xmlns:a16="http://schemas.microsoft.com/office/drawing/2014/main" id="{7B09F646-68C5-4487-8215-9B6FED8A50F8}"/>
                    </a:ext>
                  </a:extLst>
                </p:cNvPr>
                <p:cNvCxnSpPr/>
                <p:nvPr/>
              </p:nvCxnSpPr>
              <p:spPr>
                <a:xfrm>
                  <a:off x="5644044" y="4840894"/>
                  <a:ext cx="1692000" cy="0"/>
                </a:xfrm>
                <a:prstGeom prst="straightConnector1">
                  <a:avLst/>
                </a:prstGeom>
                <a:ln w="38100">
                  <a:solidFill>
                    <a:schemeClr val="tx1">
                      <a:lumMod val="85000"/>
                      <a:lumOff val="15000"/>
                    </a:schemeClr>
                  </a:solidFill>
                  <a:headEnd type="arrow"/>
                  <a:tailEnd type="arrow" w="sm" len="med"/>
                </a:ln>
              </p:spPr>
              <p:style>
                <a:lnRef idx="1">
                  <a:schemeClr val="accent1"/>
                </a:lnRef>
                <a:fillRef idx="0">
                  <a:schemeClr val="accent1"/>
                </a:fillRef>
                <a:effectRef idx="0">
                  <a:schemeClr val="accent1"/>
                </a:effectRef>
                <a:fontRef idx="minor">
                  <a:schemeClr val="tx1"/>
                </a:fontRef>
              </p:style>
            </p:cxnSp>
          </p:grpSp>
          <p:grpSp>
            <p:nvGrpSpPr>
              <p:cNvPr id="54" name="グループ化 53">
                <a:extLst>
                  <a:ext uri="{FF2B5EF4-FFF2-40B4-BE49-F238E27FC236}">
                    <a16:creationId xmlns:a16="http://schemas.microsoft.com/office/drawing/2014/main" id="{2A57BD47-C5CC-461A-835C-9AEB484911BE}"/>
                  </a:ext>
                </a:extLst>
              </p:cNvPr>
              <p:cNvGrpSpPr/>
              <p:nvPr/>
            </p:nvGrpSpPr>
            <p:grpSpPr>
              <a:xfrm>
                <a:off x="6816081" y="3383610"/>
                <a:ext cx="2160887" cy="1651519"/>
                <a:chOff x="7747736" y="3214418"/>
                <a:chExt cx="2160887" cy="1651519"/>
              </a:xfrm>
            </p:grpSpPr>
            <p:sp>
              <p:nvSpPr>
                <p:cNvPr id="62" name="正方形/長方形 1">
                  <a:extLst>
                    <a:ext uri="{FF2B5EF4-FFF2-40B4-BE49-F238E27FC236}">
                      <a16:creationId xmlns:a16="http://schemas.microsoft.com/office/drawing/2014/main" id="{43C2C4C1-4D79-407F-9417-FF83C71742C4}"/>
                    </a:ext>
                  </a:extLst>
                </p:cNvPr>
                <p:cNvSpPr>
                  <a:spLocks noChangeArrowheads="1"/>
                </p:cNvSpPr>
                <p:nvPr/>
              </p:nvSpPr>
              <p:spPr bwMode="auto">
                <a:xfrm>
                  <a:off x="8111069" y="4175376"/>
                  <a:ext cx="1606782" cy="69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メイリオ" panose="020B0604030504040204" pitchFamily="50" charset="-128"/>
                      <a:ea typeface="メイリオ" panose="020B0604030504040204" pitchFamily="50" charset="-128"/>
                    </a:rPr>
                    <a:t>導入希望</a:t>
                  </a:r>
                  <a:endParaRPr lang="en-US" altLang="ja-JP" sz="1050" dirty="0">
                    <a:latin typeface="メイリオ" panose="020B0604030504040204" pitchFamily="50" charset="-128"/>
                    <a:ea typeface="メイリオ" panose="020B0604030504040204" pitchFamily="50" charset="-128"/>
                  </a:endParaRPr>
                </a:p>
                <a:p>
                  <a:pPr algn="ctr" eaLnBrk="1" hangingPunct="1">
                    <a:spcBef>
                      <a:spcPct val="0"/>
                    </a:spcBef>
                    <a:buFontTx/>
                    <a:buNone/>
                  </a:pPr>
                  <a:r>
                    <a:rPr lang="ja-JP" altLang="en-US" sz="1050" dirty="0">
                      <a:latin typeface="メイリオ" panose="020B0604030504040204" pitchFamily="50" charset="-128"/>
                      <a:ea typeface="メイリオ" panose="020B0604030504040204" pitchFamily="50" charset="-128"/>
                    </a:rPr>
                    <a:t>申込</a:t>
                  </a:r>
                </a:p>
              </p:txBody>
            </p:sp>
            <p:cxnSp>
              <p:nvCxnSpPr>
                <p:cNvPr id="63" name="直線矢印コネクタ 62">
                  <a:extLst>
                    <a:ext uri="{FF2B5EF4-FFF2-40B4-BE49-F238E27FC236}">
                      <a16:creationId xmlns:a16="http://schemas.microsoft.com/office/drawing/2014/main" id="{919DAFEB-B2A5-4150-8147-554CE58B48B2}"/>
                    </a:ext>
                  </a:extLst>
                </p:cNvPr>
                <p:cNvCxnSpPr/>
                <p:nvPr/>
              </p:nvCxnSpPr>
              <p:spPr>
                <a:xfrm flipH="1">
                  <a:off x="8013688" y="4077072"/>
                  <a:ext cx="1692000" cy="0"/>
                </a:xfrm>
                <a:prstGeom prst="straightConnector1">
                  <a:avLst/>
                </a:prstGeom>
                <a:ln w="38100">
                  <a:solidFill>
                    <a:schemeClr val="tx1">
                      <a:lumMod val="85000"/>
                      <a:lumOff val="15000"/>
                    </a:schemeClr>
                  </a:solidFill>
                  <a:tailEnd type="arrow" w="sm" len="med"/>
                </a:ln>
              </p:spPr>
              <p:style>
                <a:lnRef idx="1">
                  <a:schemeClr val="accent1"/>
                </a:lnRef>
                <a:fillRef idx="0">
                  <a:schemeClr val="accent1"/>
                </a:fillRef>
                <a:effectRef idx="0">
                  <a:schemeClr val="accent1"/>
                </a:effectRef>
                <a:fontRef idx="minor">
                  <a:schemeClr val="tx1"/>
                </a:fontRef>
              </p:style>
            </p:cxnSp>
            <p:cxnSp>
              <p:nvCxnSpPr>
                <p:cNvPr id="64" name="直線矢印コネクタ 63">
                  <a:extLst>
                    <a:ext uri="{FF2B5EF4-FFF2-40B4-BE49-F238E27FC236}">
                      <a16:creationId xmlns:a16="http://schemas.microsoft.com/office/drawing/2014/main" id="{7C153DF9-E83B-4C7C-9303-EB6A1BF5EDF8}"/>
                    </a:ext>
                  </a:extLst>
                </p:cNvPr>
                <p:cNvCxnSpPr/>
                <p:nvPr/>
              </p:nvCxnSpPr>
              <p:spPr>
                <a:xfrm>
                  <a:off x="8028928" y="3861048"/>
                  <a:ext cx="1692000" cy="0"/>
                </a:xfrm>
                <a:prstGeom prst="straightConnector1">
                  <a:avLst/>
                </a:prstGeom>
                <a:ln w="38100">
                  <a:solidFill>
                    <a:schemeClr val="tx1">
                      <a:lumMod val="85000"/>
                      <a:lumOff val="15000"/>
                    </a:schemeClr>
                  </a:solidFill>
                  <a:tailEnd type="arrow" w="sm" len="med"/>
                </a:ln>
              </p:spPr>
              <p:style>
                <a:lnRef idx="1">
                  <a:schemeClr val="accent1"/>
                </a:lnRef>
                <a:fillRef idx="0">
                  <a:schemeClr val="accent1"/>
                </a:fillRef>
                <a:effectRef idx="0">
                  <a:schemeClr val="accent1"/>
                </a:effectRef>
                <a:fontRef idx="minor">
                  <a:schemeClr val="tx1"/>
                </a:fontRef>
              </p:style>
            </p:cxnSp>
            <p:sp>
              <p:nvSpPr>
                <p:cNvPr id="67" name="正方形/長方形 1">
                  <a:extLst>
                    <a:ext uri="{FF2B5EF4-FFF2-40B4-BE49-F238E27FC236}">
                      <a16:creationId xmlns:a16="http://schemas.microsoft.com/office/drawing/2014/main" id="{6EAE8899-A797-408D-8E87-47DAAB650BF0}"/>
                    </a:ext>
                  </a:extLst>
                </p:cNvPr>
                <p:cNvSpPr>
                  <a:spLocks noChangeArrowheads="1"/>
                </p:cNvSpPr>
                <p:nvPr/>
              </p:nvSpPr>
              <p:spPr bwMode="auto">
                <a:xfrm>
                  <a:off x="7747736" y="3214418"/>
                  <a:ext cx="2160887" cy="69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メイリオ" panose="020B0604030504040204" pitchFamily="50" charset="-128"/>
                      <a:ea typeface="メイリオ" panose="020B0604030504040204" pitchFamily="50" charset="-128"/>
                    </a:rPr>
                    <a:t>導入希望者</a:t>
                  </a:r>
                  <a:endParaRPr lang="en-US" altLang="ja-JP" sz="1050" dirty="0">
                    <a:latin typeface="メイリオ" panose="020B0604030504040204" pitchFamily="50" charset="-128"/>
                    <a:ea typeface="メイリオ" panose="020B0604030504040204" pitchFamily="50" charset="-128"/>
                  </a:endParaRPr>
                </a:p>
                <a:p>
                  <a:pPr algn="ctr" eaLnBrk="1" hangingPunct="1">
                    <a:spcBef>
                      <a:spcPct val="0"/>
                    </a:spcBef>
                    <a:buFontTx/>
                    <a:buNone/>
                  </a:pPr>
                  <a:r>
                    <a:rPr lang="ja-JP" altLang="en-US" sz="1050" dirty="0">
                      <a:latin typeface="メイリオ" panose="020B0604030504040204" pitchFamily="50" charset="-128"/>
                      <a:ea typeface="メイリオ" panose="020B0604030504040204" pitchFamily="50" charset="-128"/>
                    </a:rPr>
                    <a:t>募集</a:t>
                  </a:r>
                </a:p>
              </p:txBody>
            </p:sp>
          </p:grpSp>
          <p:grpSp>
            <p:nvGrpSpPr>
              <p:cNvPr id="55" name="グループ化 54">
                <a:extLst>
                  <a:ext uri="{FF2B5EF4-FFF2-40B4-BE49-F238E27FC236}">
                    <a16:creationId xmlns:a16="http://schemas.microsoft.com/office/drawing/2014/main" id="{9B844388-1308-4104-B501-BA6C6B79AC23}"/>
                  </a:ext>
                </a:extLst>
              </p:cNvPr>
              <p:cNvGrpSpPr/>
              <p:nvPr/>
            </p:nvGrpSpPr>
            <p:grpSpPr>
              <a:xfrm>
                <a:off x="6865731" y="5353804"/>
                <a:ext cx="2202558" cy="1463195"/>
                <a:chOff x="8855291" y="4798643"/>
                <a:chExt cx="2202558" cy="1463195"/>
              </a:xfrm>
            </p:grpSpPr>
            <p:cxnSp>
              <p:nvCxnSpPr>
                <p:cNvPr id="59" name="直線矢印コネクタ 58">
                  <a:extLst>
                    <a:ext uri="{FF2B5EF4-FFF2-40B4-BE49-F238E27FC236}">
                      <a16:creationId xmlns:a16="http://schemas.microsoft.com/office/drawing/2014/main" id="{2720CC9D-00A8-4342-8B3E-7E647DDF3534}"/>
                    </a:ext>
                  </a:extLst>
                </p:cNvPr>
                <p:cNvCxnSpPr/>
                <p:nvPr/>
              </p:nvCxnSpPr>
              <p:spPr>
                <a:xfrm>
                  <a:off x="9083758" y="5484001"/>
                  <a:ext cx="1692000" cy="0"/>
                </a:xfrm>
                <a:prstGeom prst="straightConnector1">
                  <a:avLst/>
                </a:prstGeom>
                <a:ln w="38100">
                  <a:solidFill>
                    <a:schemeClr val="tx1">
                      <a:lumMod val="85000"/>
                      <a:lumOff val="15000"/>
                    </a:schemeClr>
                  </a:solidFill>
                  <a:tailEnd type="arrow" w="sm" len="med"/>
                </a:ln>
              </p:spPr>
              <p:style>
                <a:lnRef idx="1">
                  <a:schemeClr val="accent1"/>
                </a:lnRef>
                <a:fillRef idx="0">
                  <a:schemeClr val="accent1"/>
                </a:fillRef>
                <a:effectRef idx="0">
                  <a:schemeClr val="accent1"/>
                </a:effectRef>
                <a:fontRef idx="minor">
                  <a:schemeClr val="tx1"/>
                </a:fontRef>
              </p:style>
            </p:cxnSp>
            <p:sp>
              <p:nvSpPr>
                <p:cNvPr id="60" name="正方形/長方形 1">
                  <a:extLst>
                    <a:ext uri="{FF2B5EF4-FFF2-40B4-BE49-F238E27FC236}">
                      <a16:creationId xmlns:a16="http://schemas.microsoft.com/office/drawing/2014/main" id="{682678EB-10CE-4CAA-8ED4-A2657673752B}"/>
                    </a:ext>
                  </a:extLst>
                </p:cNvPr>
                <p:cNvSpPr>
                  <a:spLocks noChangeArrowheads="1"/>
                </p:cNvSpPr>
                <p:nvPr/>
              </p:nvSpPr>
              <p:spPr bwMode="auto">
                <a:xfrm>
                  <a:off x="8855291" y="4798643"/>
                  <a:ext cx="2146722" cy="7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メイリオ" panose="020B0604030504040204" pitchFamily="50" charset="-128"/>
                      <a:ea typeface="メイリオ" panose="020B0604030504040204" pitchFamily="50" charset="-128"/>
                    </a:rPr>
                    <a:t>設置事業者</a:t>
                  </a:r>
                  <a:endParaRPr lang="en-US" altLang="ja-JP" sz="1050" dirty="0">
                    <a:latin typeface="メイリオ" panose="020B0604030504040204" pitchFamily="50" charset="-128"/>
                    <a:ea typeface="メイリオ" panose="020B0604030504040204" pitchFamily="50" charset="-128"/>
                  </a:endParaRPr>
                </a:p>
                <a:p>
                  <a:pPr algn="ctr" eaLnBrk="1" hangingPunct="1">
                    <a:spcBef>
                      <a:spcPct val="0"/>
                    </a:spcBef>
                    <a:buFontTx/>
                    <a:buNone/>
                  </a:pPr>
                  <a:r>
                    <a:rPr lang="ja-JP" altLang="en-US" sz="1050" dirty="0">
                      <a:latin typeface="メイリオ" panose="020B0604030504040204" pitchFamily="50" charset="-128"/>
                      <a:ea typeface="メイリオ" panose="020B0604030504040204" pitchFamily="50" charset="-128"/>
                    </a:rPr>
                    <a:t>選定</a:t>
                  </a:r>
                </a:p>
              </p:txBody>
            </p:sp>
            <p:sp>
              <p:nvSpPr>
                <p:cNvPr id="61" name="正方形/長方形 1">
                  <a:extLst>
                    <a:ext uri="{FF2B5EF4-FFF2-40B4-BE49-F238E27FC236}">
                      <a16:creationId xmlns:a16="http://schemas.microsoft.com/office/drawing/2014/main" id="{D47A68DC-5866-40A9-B202-66A8EADEB01D}"/>
                    </a:ext>
                  </a:extLst>
                </p:cNvPr>
                <p:cNvSpPr>
                  <a:spLocks noChangeArrowheads="1"/>
                </p:cNvSpPr>
                <p:nvPr/>
              </p:nvSpPr>
              <p:spPr bwMode="auto">
                <a:xfrm>
                  <a:off x="8884088" y="5548951"/>
                  <a:ext cx="2173761" cy="7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メイリオ" panose="020B0604030504040204" pitchFamily="50" charset="-128"/>
                      <a:ea typeface="メイリオ" panose="020B0604030504040204" pitchFamily="50" charset="-128"/>
                    </a:rPr>
                    <a:t>導入希望者</a:t>
                  </a:r>
                  <a:endParaRPr lang="en-US" altLang="ja-JP" sz="1050" dirty="0">
                    <a:latin typeface="メイリオ" panose="020B0604030504040204" pitchFamily="50" charset="-128"/>
                    <a:ea typeface="メイリオ" panose="020B0604030504040204" pitchFamily="50" charset="-128"/>
                  </a:endParaRPr>
                </a:p>
                <a:p>
                  <a:pPr algn="ctr" eaLnBrk="1" hangingPunct="1">
                    <a:spcBef>
                      <a:spcPct val="0"/>
                    </a:spcBef>
                    <a:buFontTx/>
                    <a:buNone/>
                  </a:pPr>
                  <a:r>
                    <a:rPr lang="ja-JP" altLang="en-US" sz="1050" dirty="0">
                      <a:latin typeface="メイリオ" panose="020B0604030504040204" pitchFamily="50" charset="-128"/>
                      <a:ea typeface="メイリオ" panose="020B0604030504040204" pitchFamily="50" charset="-128"/>
                    </a:rPr>
                    <a:t>紹介</a:t>
                  </a:r>
                </a:p>
              </p:txBody>
            </p:sp>
          </p:grpSp>
          <p:sp>
            <p:nvSpPr>
              <p:cNvPr id="56" name="正方形/長方形 1">
                <a:extLst>
                  <a:ext uri="{FF2B5EF4-FFF2-40B4-BE49-F238E27FC236}">
                    <a16:creationId xmlns:a16="http://schemas.microsoft.com/office/drawing/2014/main" id="{D0D016A5-34B9-47F3-B01C-DE460802498E}"/>
                  </a:ext>
                </a:extLst>
              </p:cNvPr>
              <p:cNvSpPr>
                <a:spLocks noChangeArrowheads="1"/>
              </p:cNvSpPr>
              <p:nvPr/>
            </p:nvSpPr>
            <p:spPr bwMode="auto">
              <a:xfrm>
                <a:off x="9671163" y="4886800"/>
                <a:ext cx="1709742" cy="435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メイリオ" panose="020B0604030504040204" pitchFamily="50" charset="-128"/>
                    <a:ea typeface="メイリオ" panose="020B0604030504040204" pitchFamily="50" charset="-128"/>
                  </a:rPr>
                  <a:t>導入契約</a:t>
                </a:r>
              </a:p>
            </p:txBody>
          </p:sp>
          <p:cxnSp>
            <p:nvCxnSpPr>
              <p:cNvPr id="57" name="直線矢印コネクタ 56">
                <a:extLst>
                  <a:ext uri="{FF2B5EF4-FFF2-40B4-BE49-F238E27FC236}">
                    <a16:creationId xmlns:a16="http://schemas.microsoft.com/office/drawing/2014/main" id="{C12D4AE1-4EC8-4A29-8CA8-5D8A375D7692}"/>
                  </a:ext>
                </a:extLst>
              </p:cNvPr>
              <p:cNvCxnSpPr/>
              <p:nvPr/>
            </p:nvCxnSpPr>
            <p:spPr>
              <a:xfrm>
                <a:off x="2421255" y="3004706"/>
                <a:ext cx="7366716" cy="0"/>
              </a:xfrm>
              <a:prstGeom prst="straightConnector1">
                <a:avLst/>
              </a:prstGeom>
              <a:ln w="38100">
                <a:solidFill>
                  <a:schemeClr val="tx1">
                    <a:lumMod val="85000"/>
                    <a:lumOff val="15000"/>
                  </a:schemeClr>
                </a:solidFill>
                <a:tailEnd type="none" w="sm" len="med"/>
              </a:ln>
            </p:spPr>
            <p:style>
              <a:lnRef idx="1">
                <a:schemeClr val="accent1"/>
              </a:lnRef>
              <a:fillRef idx="0">
                <a:schemeClr val="accent1"/>
              </a:fillRef>
              <a:effectRef idx="0">
                <a:schemeClr val="accent1"/>
              </a:effectRef>
              <a:fontRef idx="minor">
                <a:schemeClr val="tx1"/>
              </a:fontRef>
            </p:style>
          </p:cxnSp>
          <p:sp>
            <p:nvSpPr>
              <p:cNvPr id="58" name="正方形/長方形 1">
                <a:extLst>
                  <a:ext uri="{FF2B5EF4-FFF2-40B4-BE49-F238E27FC236}">
                    <a16:creationId xmlns:a16="http://schemas.microsoft.com/office/drawing/2014/main" id="{D76A7252-D874-4995-9160-D583DFFA43E8}"/>
                  </a:ext>
                </a:extLst>
              </p:cNvPr>
              <p:cNvSpPr>
                <a:spLocks noChangeArrowheads="1"/>
              </p:cNvSpPr>
              <p:nvPr/>
            </p:nvSpPr>
            <p:spPr bwMode="auto">
              <a:xfrm>
                <a:off x="5001047" y="2659893"/>
                <a:ext cx="1772826" cy="435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メイリオ" panose="020B0604030504040204" pitchFamily="50" charset="-128"/>
                    <a:ea typeface="メイリオ" panose="020B0604030504040204" pitchFamily="50" charset="-128"/>
                  </a:rPr>
                  <a:t>広報</a:t>
                </a:r>
              </a:p>
            </p:txBody>
          </p:sp>
        </p:grpSp>
      </p:grpSp>
      <p:sp>
        <p:nvSpPr>
          <p:cNvPr id="86" name="テキスト ボックス 27">
            <a:extLst>
              <a:ext uri="{FF2B5EF4-FFF2-40B4-BE49-F238E27FC236}">
                <a16:creationId xmlns:a16="http://schemas.microsoft.com/office/drawing/2014/main" id="{F7A303D2-8F54-4D5F-849D-C3B9F0171472}"/>
              </a:ext>
            </a:extLst>
          </p:cNvPr>
          <p:cNvSpPr txBox="1">
            <a:spLocks noChangeArrowheads="1"/>
          </p:cNvSpPr>
          <p:nvPr/>
        </p:nvSpPr>
        <p:spPr bwMode="auto">
          <a:xfrm>
            <a:off x="323166" y="1044883"/>
            <a:ext cx="451690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180975" indent="-180975" eaLnBrk="1" hangingPunct="1"/>
            <a:r>
              <a:rPr lang="ja-JP" altLang="en-US" sz="1400" b="0" i="0" dirty="0">
                <a:latin typeface="Meiryo UI" pitchFamily="50" charset="-128"/>
                <a:ea typeface="Meiryo UI" pitchFamily="50" charset="-128"/>
                <a:cs typeface="Meiryo UI" pitchFamily="50" charset="-128"/>
              </a:rPr>
              <a:t>◆府内民間事業者のゼロカーボンの取組みを後押しするため、府と協定を締結した支援事業者が、自家消費型太陽光発電の導入を希望する事業者を募り、太陽光発電設備設置事業者とのマッチング等を行う、事業者向け太陽光発電の共同調達支援事業を実施しています。</a:t>
            </a:r>
          </a:p>
        </p:txBody>
      </p:sp>
      <p:sp>
        <p:nvSpPr>
          <p:cNvPr id="89" name="テキスト ボックス 88">
            <a:extLst>
              <a:ext uri="{FF2B5EF4-FFF2-40B4-BE49-F238E27FC236}">
                <a16:creationId xmlns:a16="http://schemas.microsoft.com/office/drawing/2014/main" id="{1966CEA5-B51D-490A-8A10-921CF1645D9F}"/>
              </a:ext>
            </a:extLst>
          </p:cNvPr>
          <p:cNvSpPr txBox="1"/>
          <p:nvPr/>
        </p:nvSpPr>
        <p:spPr>
          <a:xfrm>
            <a:off x="296328" y="5173692"/>
            <a:ext cx="1887725" cy="307777"/>
          </a:xfrm>
          <a:prstGeom prst="rect">
            <a:avLst/>
          </a:prstGeom>
          <a:solidFill>
            <a:schemeClr val="bg1"/>
          </a:solidFill>
          <a:ln>
            <a:noFill/>
            <a:prstDash val="solid"/>
          </a:ln>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＜本事業のポイント＞</a:t>
            </a:r>
          </a:p>
        </p:txBody>
      </p:sp>
      <p:sp>
        <p:nvSpPr>
          <p:cNvPr id="91" name="AutoShape 6">
            <a:extLst>
              <a:ext uri="{FF2B5EF4-FFF2-40B4-BE49-F238E27FC236}">
                <a16:creationId xmlns:a16="http://schemas.microsoft.com/office/drawing/2014/main" id="{17AAA886-FACE-420E-892E-0A76E12EF743}"/>
              </a:ext>
            </a:extLst>
          </p:cNvPr>
          <p:cNvSpPr>
            <a:spLocks noChangeArrowheads="1"/>
          </p:cNvSpPr>
          <p:nvPr/>
        </p:nvSpPr>
        <p:spPr bwMode="auto">
          <a:xfrm>
            <a:off x="373825" y="2309470"/>
            <a:ext cx="4429563" cy="2759926"/>
          </a:xfrm>
          <a:prstGeom prst="flowChartProcess">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nSpc>
                <a:spcPts val="1500"/>
              </a:lnSpc>
              <a:spcBef>
                <a:spcPct val="0"/>
              </a:spcBef>
            </a:pPr>
            <a:r>
              <a:rPr lang="ja-JP" altLang="en-US" sz="1400" dirty="0">
                <a:latin typeface="Meiryo UI" panose="020B0604030504040204" pitchFamily="50" charset="-128"/>
                <a:ea typeface="Meiryo UI" panose="020B0604030504040204" pitchFamily="50" charset="-128"/>
              </a:rPr>
              <a:t>①</a:t>
            </a:r>
            <a:r>
              <a:rPr lang="en-US" altLang="ja-JP" sz="1400" dirty="0">
                <a:latin typeface="Meiryo UI" panose="020B0604030504040204" pitchFamily="50" charset="-128"/>
                <a:ea typeface="Meiryo UI" panose="020B0604030504040204" pitchFamily="50" charset="-128"/>
              </a:rPr>
              <a:t> PPA</a:t>
            </a:r>
            <a:r>
              <a:rPr lang="ja-JP" altLang="en-US" sz="1400" dirty="0">
                <a:latin typeface="Meiryo UI" panose="020B0604030504040204" pitchFamily="50" charset="-128"/>
                <a:ea typeface="Meiryo UI" panose="020B0604030504040204" pitchFamily="50" charset="-128"/>
              </a:rPr>
              <a:t>プラン</a:t>
            </a:r>
            <a:endParaRPr lang="en-US" altLang="ja-JP" sz="1400" dirty="0">
              <a:latin typeface="Meiryo UI" panose="020B0604030504040204" pitchFamily="50" charset="-128"/>
              <a:ea typeface="Meiryo UI" panose="020B0604030504040204" pitchFamily="50" charset="-128"/>
            </a:endParaRPr>
          </a:p>
          <a:p>
            <a:pPr marL="180975">
              <a:spcBef>
                <a:spcPct val="0"/>
              </a:spcBef>
            </a:pPr>
            <a:r>
              <a:rPr lang="ja-JP" altLang="en-US" sz="1400" dirty="0">
                <a:latin typeface="Meiryo UI" panose="020B0604030504040204" pitchFamily="50" charset="-128"/>
                <a:ea typeface="Meiryo UI" panose="020B0604030504040204" pitchFamily="50" charset="-128"/>
              </a:rPr>
              <a:t>導入希望者の所有地に設置事業者が太陽光発電設備を設置、維持管理するプランです。発電した電力のうち、消費電力量に応じた利用料を設置事業者に支払います。</a:t>
            </a:r>
            <a:endParaRPr lang="en-US" altLang="ja-JP" sz="1400" dirty="0">
              <a:latin typeface="Meiryo UI" panose="020B0604030504040204" pitchFamily="50" charset="-128"/>
              <a:ea typeface="Meiryo UI" panose="020B0604030504040204" pitchFamily="50" charset="-128"/>
            </a:endParaRPr>
          </a:p>
          <a:p>
            <a:pPr>
              <a:lnSpc>
                <a:spcPts val="1500"/>
              </a:lnSpc>
              <a:spcBef>
                <a:spcPts val="600"/>
              </a:spcBef>
            </a:pPr>
            <a:r>
              <a:rPr lang="ja-JP" altLang="en-US" sz="1400" dirty="0">
                <a:latin typeface="Meiryo UI" panose="020B0604030504040204" pitchFamily="50" charset="-128"/>
                <a:ea typeface="Meiryo UI" panose="020B0604030504040204" pitchFamily="50" charset="-128"/>
              </a:rPr>
              <a:t>②リースプラン　</a:t>
            </a:r>
            <a:endParaRPr lang="en-US" altLang="ja-JP" sz="1400" dirty="0">
              <a:latin typeface="Meiryo UI" panose="020B0604030504040204" pitchFamily="50" charset="-128"/>
              <a:ea typeface="Meiryo UI" panose="020B0604030504040204" pitchFamily="50" charset="-128"/>
            </a:endParaRPr>
          </a:p>
          <a:p>
            <a:pPr marL="180975" algn="l"/>
            <a:r>
              <a:rPr lang="ja-JP" altLang="en-US" sz="1400" dirty="0">
                <a:latin typeface="Meiryo UI" panose="020B0604030504040204" pitchFamily="50" charset="-128"/>
                <a:ea typeface="Meiryo UI" panose="020B0604030504040204" pitchFamily="50" charset="-128"/>
              </a:rPr>
              <a:t>導入希望者の所有地に設置事業者が太陽光発電設備を設置するプランです。発電した電力は導入希望者のものとなり、リース料金を設置事業者に支払います。なお、維持管理も設置事業者が行う場合があります。</a:t>
            </a:r>
            <a:endParaRPr lang="en-US" altLang="ja-JP" sz="1400" dirty="0">
              <a:latin typeface="Meiryo UI" panose="020B0604030504040204" pitchFamily="50" charset="-128"/>
              <a:ea typeface="Meiryo UI" panose="020B0604030504040204" pitchFamily="50" charset="-128"/>
            </a:endParaRPr>
          </a:p>
          <a:p>
            <a:pPr>
              <a:lnSpc>
                <a:spcPts val="1500"/>
              </a:lnSpc>
              <a:spcBef>
                <a:spcPts val="600"/>
              </a:spcBef>
            </a:pPr>
            <a:r>
              <a:rPr lang="ja-JP" altLang="en-US" sz="1400" dirty="0">
                <a:latin typeface="Meiryo UI" panose="020B0604030504040204" pitchFamily="50" charset="-128"/>
                <a:ea typeface="Meiryo UI" panose="020B0604030504040204" pitchFamily="50" charset="-128"/>
              </a:rPr>
              <a:t>③自己所有プラン</a:t>
            </a:r>
          </a:p>
          <a:p>
            <a:pPr marL="180975" algn="l"/>
            <a:r>
              <a:rPr lang="ja-JP" altLang="en-US" sz="1400" dirty="0">
                <a:latin typeface="Meiryo UI" panose="020B0604030504040204" pitchFamily="50" charset="-128"/>
                <a:ea typeface="Meiryo UI" panose="020B0604030504040204" pitchFamily="50" charset="-128"/>
              </a:rPr>
              <a:t>導入希望者の所有地に自社の負担で太陽光発電設備を設置、維持管理するプランです。発電した電力は導入希望者のものとなります。　</a:t>
            </a:r>
          </a:p>
        </p:txBody>
      </p:sp>
      <p:sp>
        <p:nvSpPr>
          <p:cNvPr id="92" name="テキスト ボックス 91">
            <a:extLst>
              <a:ext uri="{FF2B5EF4-FFF2-40B4-BE49-F238E27FC236}">
                <a16:creationId xmlns:a16="http://schemas.microsoft.com/office/drawing/2014/main" id="{08998500-08E7-4723-B260-516B5583C084}"/>
              </a:ext>
            </a:extLst>
          </p:cNvPr>
          <p:cNvSpPr txBox="1"/>
          <p:nvPr/>
        </p:nvSpPr>
        <p:spPr>
          <a:xfrm>
            <a:off x="259648" y="2108796"/>
            <a:ext cx="1887725" cy="307777"/>
          </a:xfrm>
          <a:prstGeom prst="rect">
            <a:avLst/>
          </a:prstGeom>
          <a:noFill/>
          <a:ln>
            <a:noFill/>
            <a:prstDash val="solid"/>
          </a:ln>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＜導入プラン＞</a:t>
            </a:r>
          </a:p>
        </p:txBody>
      </p:sp>
      <p:grpSp>
        <p:nvGrpSpPr>
          <p:cNvPr id="83" name="グループ化 82">
            <a:extLst>
              <a:ext uri="{FF2B5EF4-FFF2-40B4-BE49-F238E27FC236}">
                <a16:creationId xmlns:a16="http://schemas.microsoft.com/office/drawing/2014/main" id="{97665240-6990-46E6-AB79-FFC5259FF5EE}"/>
              </a:ext>
            </a:extLst>
          </p:cNvPr>
          <p:cNvGrpSpPr/>
          <p:nvPr/>
        </p:nvGrpSpPr>
        <p:grpSpPr>
          <a:xfrm>
            <a:off x="4945200" y="4101022"/>
            <a:ext cx="4898338" cy="3067780"/>
            <a:chOff x="4630266" y="4091909"/>
            <a:chExt cx="4472827" cy="3067780"/>
          </a:xfrm>
        </p:grpSpPr>
        <p:sp>
          <p:nvSpPr>
            <p:cNvPr id="84" name="テキスト ボックス 83">
              <a:extLst>
                <a:ext uri="{FF2B5EF4-FFF2-40B4-BE49-F238E27FC236}">
                  <a16:creationId xmlns:a16="http://schemas.microsoft.com/office/drawing/2014/main" id="{AFF33F8A-9266-4ADF-8F9D-C5778B295126}"/>
                </a:ext>
              </a:extLst>
            </p:cNvPr>
            <p:cNvSpPr txBox="1"/>
            <p:nvPr/>
          </p:nvSpPr>
          <p:spPr>
            <a:xfrm>
              <a:off x="4630266" y="4374311"/>
              <a:ext cx="4426614" cy="2785378"/>
            </a:xfrm>
            <a:prstGeom prst="rect">
              <a:avLst/>
            </a:prstGeom>
            <a:noFill/>
          </p:spPr>
          <p:txBody>
            <a:bodyPr wrap="square" rtlCol="0">
              <a:spAutoFit/>
            </a:bodyPr>
            <a:lstStyle/>
            <a:p>
              <a:pPr>
                <a:lnSpc>
                  <a:spcPts val="1500"/>
                </a:lnSpc>
                <a:spcBef>
                  <a:spcPct val="0"/>
                </a:spcBef>
                <a:tabLst>
                  <a:tab pos="1973263" algn="l"/>
                </a:tabLst>
              </a:pPr>
              <a:r>
                <a:rPr lang="ja-JP" altLang="en-US" sz="1300" dirty="0">
                  <a:latin typeface="Meiryo UI" panose="020B0604030504040204" pitchFamily="50" charset="-128"/>
                  <a:ea typeface="Meiryo UI" panose="020B0604030504040204" pitchFamily="50" charset="-128"/>
                </a:rPr>
                <a:t>（通年募集）　　　</a:t>
              </a:r>
              <a:endParaRPr lang="en-US" altLang="ja-JP" sz="1300" dirty="0">
                <a:latin typeface="Meiryo UI" panose="020B0604030504040204" pitchFamily="50" charset="-128"/>
                <a:ea typeface="Meiryo UI" panose="020B0604030504040204" pitchFamily="50" charset="-128"/>
              </a:endParaRPr>
            </a:p>
            <a:p>
              <a:pPr>
                <a:lnSpc>
                  <a:spcPts val="1500"/>
                </a:lnSpc>
                <a:spcBef>
                  <a:spcPct val="0"/>
                </a:spcBef>
                <a:tabLst>
                  <a:tab pos="1973263" algn="l"/>
                </a:tabLst>
              </a:pPr>
              <a:r>
                <a:rPr lang="en-US" altLang="ja-JP" sz="1300" dirty="0">
                  <a:latin typeface="Meiryo UI" panose="020B0604030504040204" pitchFamily="50" charset="-128"/>
                  <a:ea typeface="Meiryo UI" panose="020B0604030504040204" pitchFamily="50" charset="-128"/>
                </a:rPr>
                <a:t>1.</a:t>
              </a:r>
              <a:r>
                <a:rPr lang="ja-JP" altLang="en-US" sz="1300" dirty="0">
                  <a:latin typeface="Meiryo UI" panose="020B0604030504040204" pitchFamily="50" charset="-128"/>
                  <a:ea typeface="Meiryo UI" panose="020B0604030504040204" pitchFamily="50" charset="-128"/>
                </a:rPr>
                <a:t>導入希望者</a:t>
              </a:r>
              <a:r>
                <a:rPr lang="ja-JP" altLang="ja-JP" sz="1300" dirty="0">
                  <a:effectLst/>
                  <a:latin typeface="Meiryo UI" panose="020B0604030504040204" pitchFamily="50" charset="-128"/>
                  <a:ea typeface="Meiryo UI" panose="020B0604030504040204" pitchFamily="50" charset="-128"/>
                  <a:cs typeface="Meiryo UI" panose="020B0604030504040204" pitchFamily="50" charset="-128"/>
                </a:rPr>
                <a:t>募集</a:t>
              </a:r>
              <a:endParaRPr lang="en-US" altLang="ja-JP" sz="1300" dirty="0">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500"/>
                </a:lnSpc>
                <a:spcBef>
                  <a:spcPct val="0"/>
                </a:spcBef>
                <a:spcAft>
                  <a:spcPts val="0"/>
                </a:spcAft>
                <a:buClrTx/>
                <a:buSzTx/>
                <a:buFontTx/>
                <a:buNone/>
                <a:tabLst>
                  <a:tab pos="1973263" algn="l"/>
                </a:tabLst>
                <a:defRPr/>
              </a:pPr>
              <a:r>
                <a:rPr kumimoji="1" lang="en-US" altLang="ja-JP" sz="1300" b="0" i="0" u="none" kern="1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300" b="0"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導入希望者に概算見積提案</a:t>
              </a:r>
              <a:r>
                <a:rPr kumimoji="1" lang="en-US" altLang="ja-JP" sz="1300" b="0"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300" b="0"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約</a:t>
              </a:r>
              <a:r>
                <a:rPr kumimoji="1" lang="en-US" altLang="ja-JP" sz="1300" b="0"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300" b="0"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ケ月）</a:t>
              </a:r>
              <a:endParaRPr kumimoji="1" lang="en-US" altLang="ja-JP" sz="1300" b="0"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spcBef>
                  <a:spcPct val="0"/>
                </a:spcBef>
                <a:tabLst>
                  <a:tab pos="1973263" algn="l"/>
                </a:tabLst>
                <a:defRPr/>
              </a:pPr>
              <a:r>
                <a:rPr lang="en-US" altLang="ja-JP" sz="1300" kern="1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300" kern="100" dirty="0">
                  <a:effectLst/>
                  <a:latin typeface="Meiryo UI" panose="020B0604030504040204" pitchFamily="50" charset="-128"/>
                  <a:ea typeface="Meiryo UI" panose="020B0604030504040204" pitchFamily="50" charset="-128"/>
                  <a:cs typeface="Meiryo UI" panose="020B0604030504040204" pitchFamily="50" charset="-128"/>
                </a:rPr>
                <a:t>現地調査・詳細見積提案</a:t>
              </a:r>
              <a:r>
                <a:rPr lang="en-US" altLang="ja-JP" sz="1300" kern="100" dirty="0">
                  <a:effectLst/>
                  <a:latin typeface="Meiryo UI" panose="020B0604030504040204" pitchFamily="50" charset="-128"/>
                  <a:ea typeface="Meiryo UI" panose="020B0604030504040204" pitchFamily="50" charset="-128"/>
                  <a:cs typeface="Meiryo UI" panose="020B0604030504040204" pitchFamily="50" charset="-128"/>
                </a:rPr>
                <a:t>(</a:t>
              </a:r>
              <a:r>
                <a:rPr lang="ja-JP" altLang="en-US" sz="1300" kern="100" dirty="0">
                  <a:latin typeface="Meiryo UI" panose="020B0604030504040204" pitchFamily="50" charset="-128"/>
                  <a:ea typeface="Meiryo UI" panose="020B0604030504040204" pitchFamily="50" charset="-128"/>
                  <a:cs typeface="Meiryo UI" panose="020B0604030504040204" pitchFamily="50" charset="-128"/>
                </a:rPr>
                <a:t>約</a:t>
              </a:r>
              <a:r>
                <a:rPr lang="en-US" altLang="ja-JP" sz="1300" kern="100" dirty="0">
                  <a:latin typeface="Meiryo UI" panose="020B0604030504040204" pitchFamily="50" charset="-128"/>
                  <a:ea typeface="Meiryo UI" panose="020B0604030504040204" pitchFamily="50" charset="-128"/>
                  <a:cs typeface="Meiryo UI" panose="020B0604030504040204" pitchFamily="50" charset="-128"/>
                </a:rPr>
                <a:t>1.5</a:t>
              </a:r>
              <a:r>
                <a:rPr lang="ja-JP" altLang="en-US" sz="1300" kern="100" dirty="0">
                  <a:latin typeface="Meiryo UI" panose="020B0604030504040204" pitchFamily="50" charset="-128"/>
                  <a:ea typeface="Meiryo UI" panose="020B0604030504040204" pitchFamily="50" charset="-128"/>
                  <a:cs typeface="Meiryo UI" panose="020B0604030504040204" pitchFamily="50" charset="-128"/>
                </a:rPr>
                <a:t>ヶ月</a:t>
              </a:r>
              <a:r>
                <a:rPr lang="en-US" altLang="ja-JP" sz="1300" kern="100" dirty="0">
                  <a:latin typeface="Meiryo UI" panose="020B0604030504040204" pitchFamily="50" charset="-128"/>
                  <a:ea typeface="Meiryo UI" panose="020B0604030504040204" pitchFamily="50" charset="-128"/>
                  <a:cs typeface="Meiryo UI" panose="020B0604030504040204" pitchFamily="50" charset="-128"/>
                </a:rPr>
                <a:t>)</a:t>
              </a:r>
            </a:p>
            <a:p>
              <a:pPr>
                <a:lnSpc>
                  <a:spcPts val="1500"/>
                </a:lnSpc>
                <a:spcBef>
                  <a:spcPct val="0"/>
                </a:spcBef>
                <a:tabLst>
                  <a:tab pos="1973263" algn="l"/>
                </a:tabLst>
              </a:pPr>
              <a:r>
                <a:rPr lang="en-US" altLang="ja-JP" sz="1300" dirty="0">
                  <a:latin typeface="Meiryo UI" panose="020B0604030504040204" pitchFamily="50" charset="-128"/>
                  <a:ea typeface="Meiryo UI" panose="020B0604030504040204" pitchFamily="50" charset="-128"/>
                </a:rPr>
                <a:t>4.</a:t>
              </a:r>
              <a:r>
                <a:rPr lang="ja-JP" altLang="en-US" sz="1300" dirty="0">
                  <a:latin typeface="Meiryo UI" panose="020B0604030504040204" pitchFamily="50" charset="-128"/>
                  <a:ea typeface="Meiryo UI" panose="020B0604030504040204" pitchFamily="50" charset="-128"/>
                </a:rPr>
                <a:t>契約・工事実施　</a:t>
              </a:r>
              <a:endParaRPr lang="en-US" altLang="ja-JP" sz="1300" dirty="0">
                <a:latin typeface="Meiryo UI" panose="020B0604030504040204" pitchFamily="50" charset="-128"/>
                <a:ea typeface="Meiryo UI" panose="020B0604030504040204" pitchFamily="50" charset="-128"/>
              </a:endParaRPr>
            </a:p>
            <a:p>
              <a:pPr>
                <a:lnSpc>
                  <a:spcPts val="1500"/>
                </a:lnSpc>
                <a:spcBef>
                  <a:spcPct val="0"/>
                </a:spcBef>
                <a:tabLst>
                  <a:tab pos="1973263" algn="l"/>
                </a:tabLst>
              </a:pPr>
              <a:endParaRPr lang="en-US" altLang="ja-JP" sz="1300" dirty="0">
                <a:latin typeface="Meiryo UI" panose="020B0604030504040204" pitchFamily="50" charset="-128"/>
                <a:ea typeface="Meiryo UI" panose="020B0604030504040204" pitchFamily="50" charset="-128"/>
              </a:endParaRPr>
            </a:p>
            <a:p>
              <a:pPr>
                <a:lnSpc>
                  <a:spcPts val="1500"/>
                </a:lnSpc>
                <a:spcBef>
                  <a:spcPct val="0"/>
                </a:spcBef>
              </a:pPr>
              <a:r>
                <a:rPr lang="ja-JP" altLang="en-US" sz="1300" dirty="0">
                  <a:latin typeface="Meiryo UI" panose="020B0604030504040204" pitchFamily="50" charset="-128"/>
                  <a:ea typeface="Meiryo UI" panose="020B0604030504040204" pitchFamily="50" charset="-128"/>
                </a:rPr>
                <a:t>＜実績＞</a:t>
              </a:r>
              <a:endParaRPr lang="en-US" altLang="ja-JP" sz="1300" dirty="0">
                <a:latin typeface="Meiryo UI" panose="020B0604030504040204" pitchFamily="50" charset="-128"/>
                <a:ea typeface="Meiryo UI" panose="020B0604030504040204" pitchFamily="50" charset="-128"/>
              </a:endParaRPr>
            </a:p>
            <a:p>
              <a:pPr>
                <a:lnSpc>
                  <a:spcPts val="1500"/>
                </a:lnSpc>
                <a:spcBef>
                  <a:spcPct val="0"/>
                </a:spcBef>
              </a:pPr>
              <a:r>
                <a:rPr lang="ja-JP" altLang="en-US" sz="1300" dirty="0">
                  <a:latin typeface="Meiryo UI" panose="020B0604030504040204" pitchFamily="50" charset="-128"/>
                  <a:ea typeface="Meiryo UI" panose="020B0604030504040204" pitchFamily="50" charset="-128"/>
                </a:rPr>
                <a:t>・ </a:t>
              </a:r>
              <a:r>
                <a:rPr lang="en-US" altLang="ja-JP" sz="1300" dirty="0">
                  <a:latin typeface="Meiryo UI" panose="020B0604030504040204" pitchFamily="50" charset="-128"/>
                  <a:ea typeface="Meiryo UI" panose="020B0604030504040204" pitchFamily="50" charset="-128"/>
                </a:rPr>
                <a:t>2023</a:t>
              </a:r>
              <a:r>
                <a:rPr lang="ja-JP" altLang="en-US" sz="1300" dirty="0">
                  <a:latin typeface="Meiryo UI" panose="020B0604030504040204" pitchFamily="50" charset="-128"/>
                  <a:ea typeface="Meiryo UI" panose="020B0604030504040204" pitchFamily="50" charset="-128"/>
                </a:rPr>
                <a:t>年度　参加登録　</a:t>
              </a:r>
              <a:r>
                <a:rPr lang="en-US" altLang="ja-JP" sz="1300" dirty="0">
                  <a:latin typeface="Meiryo UI" panose="020B0604030504040204" pitchFamily="50" charset="-128"/>
                  <a:ea typeface="Meiryo UI" panose="020B0604030504040204" pitchFamily="50" charset="-128"/>
                </a:rPr>
                <a:t>15</a:t>
              </a:r>
              <a:r>
                <a:rPr lang="ja-JP" altLang="en-US" sz="1300" dirty="0">
                  <a:latin typeface="Meiryo UI" panose="020B0604030504040204" pitchFamily="50" charset="-128"/>
                  <a:ea typeface="Meiryo UI" panose="020B0604030504040204" pitchFamily="50" charset="-128"/>
                </a:rPr>
                <a:t>事業者</a:t>
              </a:r>
              <a:endParaRPr lang="en-US" altLang="ja-JP" sz="1300" dirty="0">
                <a:latin typeface="Meiryo UI" panose="020B0604030504040204" pitchFamily="50" charset="-128"/>
                <a:ea typeface="Meiryo UI" panose="020B0604030504040204" pitchFamily="50" charset="-128"/>
              </a:endParaRPr>
            </a:p>
            <a:p>
              <a:pPr>
                <a:lnSpc>
                  <a:spcPts val="1500"/>
                </a:lnSpc>
                <a:spcBef>
                  <a:spcPct val="0"/>
                </a:spcBef>
              </a:pPr>
              <a:r>
                <a:rPr lang="ja-JP" altLang="en-US" sz="1300" dirty="0">
                  <a:latin typeface="Meiryo UI" panose="020B0604030504040204" pitchFamily="50" charset="-128"/>
                  <a:ea typeface="Meiryo UI" panose="020B0604030504040204" pitchFamily="50" charset="-128"/>
                </a:rPr>
                <a:t>・ </a:t>
              </a:r>
              <a:r>
                <a:rPr lang="en-US" altLang="ja-JP" sz="1300" dirty="0">
                  <a:latin typeface="Meiryo UI" panose="020B0604030504040204" pitchFamily="50" charset="-128"/>
                  <a:ea typeface="Meiryo UI" panose="020B0604030504040204" pitchFamily="50" charset="-128"/>
                </a:rPr>
                <a:t>2024</a:t>
              </a:r>
              <a:r>
                <a:rPr lang="ja-JP" altLang="en-US" sz="1300" dirty="0">
                  <a:latin typeface="Meiryo UI" panose="020B0604030504040204" pitchFamily="50" charset="-128"/>
                  <a:ea typeface="Meiryo UI" panose="020B0604030504040204" pitchFamily="50" charset="-128"/>
                </a:rPr>
                <a:t>年度　参加登録　</a:t>
              </a:r>
              <a:r>
                <a:rPr lang="en-US" altLang="ja-JP" sz="1300" dirty="0">
                  <a:latin typeface="Meiryo UI" panose="020B0604030504040204" pitchFamily="50" charset="-128"/>
                  <a:ea typeface="Meiryo UI" panose="020B0604030504040204" pitchFamily="50" charset="-128"/>
                </a:rPr>
                <a:t>45</a:t>
              </a:r>
              <a:r>
                <a:rPr lang="ja-JP" altLang="en-US" sz="1300" dirty="0">
                  <a:latin typeface="Meiryo UI" panose="020B0604030504040204" pitchFamily="50" charset="-128"/>
                  <a:ea typeface="Meiryo UI" panose="020B0604030504040204" pitchFamily="50" charset="-128"/>
                </a:rPr>
                <a:t>事業者</a:t>
              </a:r>
              <a:endParaRPr lang="en-US" altLang="ja-JP" sz="1300" dirty="0">
                <a:latin typeface="Meiryo UI" panose="020B0604030504040204" pitchFamily="50" charset="-128"/>
                <a:ea typeface="Meiryo UI" panose="020B0604030504040204" pitchFamily="50" charset="-128"/>
              </a:endParaRPr>
            </a:p>
            <a:p>
              <a:pPr>
                <a:lnSpc>
                  <a:spcPts val="1500"/>
                </a:lnSpc>
                <a:spcBef>
                  <a:spcPct val="0"/>
                </a:spcBef>
              </a:pPr>
              <a:r>
                <a:rPr lang="ja-JP" altLang="en-US" sz="1300" dirty="0">
                  <a:latin typeface="Meiryo UI" panose="020B0604030504040204" pitchFamily="50" charset="-128"/>
                  <a:ea typeface="Meiryo UI" panose="020B0604030504040204" pitchFamily="50" charset="-128"/>
                </a:rPr>
                <a:t>・ </a:t>
              </a:r>
              <a:r>
                <a:rPr lang="en-US" altLang="ja-JP" sz="1300" dirty="0">
                  <a:latin typeface="Meiryo UI" panose="020B0604030504040204" pitchFamily="50" charset="-128"/>
                  <a:ea typeface="Meiryo UI" panose="020B0604030504040204" pitchFamily="50" charset="-128"/>
                </a:rPr>
                <a:t>2025</a:t>
              </a:r>
              <a:r>
                <a:rPr lang="ja-JP" altLang="en-US" sz="1300" dirty="0">
                  <a:latin typeface="Meiryo UI" panose="020B0604030504040204" pitchFamily="50" charset="-128"/>
                  <a:ea typeface="Meiryo UI" panose="020B0604030504040204" pitchFamily="50" charset="-128"/>
                </a:rPr>
                <a:t>年度　参加登録　　</a:t>
              </a:r>
              <a:r>
                <a:rPr lang="en-US" altLang="ja-JP" sz="1300" dirty="0">
                  <a:latin typeface="Meiryo UI" panose="020B0604030504040204" pitchFamily="50" charset="-128"/>
                  <a:ea typeface="Meiryo UI" panose="020B0604030504040204" pitchFamily="50" charset="-128"/>
                </a:rPr>
                <a:t>8</a:t>
              </a:r>
              <a:r>
                <a:rPr lang="ja-JP" altLang="en-US" sz="1300" dirty="0">
                  <a:latin typeface="Meiryo UI" panose="020B0604030504040204" pitchFamily="50" charset="-128"/>
                  <a:ea typeface="Meiryo UI" panose="020B0604030504040204" pitchFamily="50" charset="-128"/>
                </a:rPr>
                <a:t>事業者</a:t>
              </a:r>
            </a:p>
            <a:p>
              <a:pPr>
                <a:lnSpc>
                  <a:spcPts val="1500"/>
                </a:lnSpc>
                <a:spcBef>
                  <a:spcPct val="0"/>
                </a:spcBef>
              </a:pPr>
              <a:endParaRPr lang="ja-JP" altLang="en-US" sz="1300" dirty="0">
                <a:latin typeface="Meiryo UI" panose="020B0604030504040204" pitchFamily="50" charset="-128"/>
                <a:ea typeface="Meiryo UI" panose="020B0604030504040204" pitchFamily="50" charset="-128"/>
              </a:endParaRPr>
            </a:p>
            <a:p>
              <a:pPr>
                <a:lnSpc>
                  <a:spcPts val="1500"/>
                </a:lnSpc>
                <a:spcBef>
                  <a:spcPct val="0"/>
                </a:spcBef>
              </a:pPr>
              <a:endParaRPr lang="en-US" altLang="ja-JP" sz="1300" dirty="0">
                <a:latin typeface="Meiryo UI" panose="020B0604030504040204" pitchFamily="50" charset="-128"/>
                <a:ea typeface="Meiryo UI" panose="020B0604030504040204" pitchFamily="50" charset="-128"/>
              </a:endParaRPr>
            </a:p>
            <a:p>
              <a:pPr>
                <a:lnSpc>
                  <a:spcPts val="1500"/>
                </a:lnSpc>
                <a:spcBef>
                  <a:spcPct val="0"/>
                </a:spcBef>
              </a:pPr>
              <a:endParaRPr lang="en-US" altLang="ja-JP" sz="1300" dirty="0">
                <a:latin typeface="Meiryo UI" panose="020B0604030504040204" pitchFamily="50" charset="-128"/>
                <a:ea typeface="Meiryo UI" panose="020B0604030504040204" pitchFamily="50" charset="-128"/>
              </a:endParaRPr>
            </a:p>
            <a:p>
              <a:pPr>
                <a:lnSpc>
                  <a:spcPts val="1500"/>
                </a:lnSpc>
                <a:spcBef>
                  <a:spcPct val="0"/>
                </a:spcBef>
              </a:pPr>
              <a:endParaRPr lang="en-US" altLang="ja-JP" sz="1300" dirty="0">
                <a:latin typeface="Meiryo UI" panose="020B0604030504040204" pitchFamily="50" charset="-128"/>
                <a:ea typeface="Meiryo UI" panose="020B0604030504040204" pitchFamily="50" charset="-128"/>
              </a:endParaRPr>
            </a:p>
          </p:txBody>
        </p:sp>
        <p:sp>
          <p:nvSpPr>
            <p:cNvPr id="85" name="テキスト ボックス 84">
              <a:extLst>
                <a:ext uri="{FF2B5EF4-FFF2-40B4-BE49-F238E27FC236}">
                  <a16:creationId xmlns:a16="http://schemas.microsoft.com/office/drawing/2014/main" id="{B240B4F6-DEF0-4639-AEF4-61E83CE0F63D}"/>
                </a:ext>
              </a:extLst>
            </p:cNvPr>
            <p:cNvSpPr txBox="1"/>
            <p:nvPr/>
          </p:nvSpPr>
          <p:spPr>
            <a:xfrm>
              <a:off x="4773813" y="4091909"/>
              <a:ext cx="4329280" cy="307777"/>
            </a:xfrm>
            <a:prstGeom prst="rect">
              <a:avLst/>
            </a:prstGeom>
            <a:solidFill>
              <a:schemeClr val="bg1"/>
            </a:solidFill>
            <a:ln>
              <a:noFill/>
              <a:prstDash val="solid"/>
            </a:ln>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a:t>
              </a:r>
              <a:r>
                <a:rPr kumimoji="1" lang="en-US" altLang="ja-JP" sz="1400" dirty="0">
                  <a:latin typeface="Meiryo UI" panose="020B0604030504040204" pitchFamily="50" charset="-128"/>
                  <a:ea typeface="Meiryo UI" panose="020B0604030504040204" pitchFamily="50" charset="-128"/>
                </a:rPr>
                <a:t>2026</a:t>
              </a:r>
              <a:r>
                <a:rPr kumimoji="1" lang="ja-JP" altLang="en-US" sz="1400" dirty="0">
                  <a:latin typeface="Meiryo UI" panose="020B0604030504040204" pitchFamily="50" charset="-128"/>
                  <a:ea typeface="Meiryo UI" panose="020B0604030504040204" pitchFamily="50" charset="-128"/>
                </a:rPr>
                <a:t>年度</a:t>
              </a:r>
              <a:r>
                <a:rPr lang="ja-JP" altLang="en-US" sz="1400" dirty="0">
                  <a:latin typeface="Meiryo UI" panose="020B0604030504040204" pitchFamily="50" charset="-128"/>
                  <a:ea typeface="Meiryo UI" panose="020B0604030504040204" pitchFamily="50" charset="-128"/>
                </a:rPr>
                <a:t>事業 申し込みの流れ</a:t>
              </a:r>
              <a:r>
                <a:rPr kumimoji="1" lang="ja-JP" altLang="en-US" sz="1400" dirty="0">
                  <a:latin typeface="Meiryo UI" panose="020B0604030504040204" pitchFamily="50" charset="-128"/>
                  <a:ea typeface="Meiryo UI" panose="020B0604030504040204" pitchFamily="50" charset="-128"/>
                </a:rPr>
                <a:t>＞</a:t>
              </a:r>
            </a:p>
          </p:txBody>
        </p:sp>
      </p:grpSp>
      <p:sp>
        <p:nvSpPr>
          <p:cNvPr id="81" name="角丸四角形 13">
            <a:extLst>
              <a:ext uri="{FF2B5EF4-FFF2-40B4-BE49-F238E27FC236}">
                <a16:creationId xmlns:a16="http://schemas.microsoft.com/office/drawing/2014/main" id="{91A89B38-0964-4518-B5C8-CE2D28493DB4}"/>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88" name="AutoShape 6">
            <a:extLst>
              <a:ext uri="{FF2B5EF4-FFF2-40B4-BE49-F238E27FC236}">
                <a16:creationId xmlns:a16="http://schemas.microsoft.com/office/drawing/2014/main" id="{D6043DE0-389E-41B7-9299-5F6DEA4F9BF7}"/>
              </a:ext>
            </a:extLst>
          </p:cNvPr>
          <p:cNvSpPr>
            <a:spLocks noChangeArrowheads="1"/>
          </p:cNvSpPr>
          <p:nvPr/>
        </p:nvSpPr>
        <p:spPr bwMode="auto">
          <a:xfrm>
            <a:off x="410505" y="5358582"/>
            <a:ext cx="4585321" cy="1546769"/>
          </a:xfrm>
          <a:prstGeom prst="flowChartProcess">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nSpc>
                <a:spcPts val="1500"/>
              </a:lnSpc>
              <a:spcBef>
                <a:spcPct val="0"/>
              </a:spcBef>
            </a:pPr>
            <a:r>
              <a:rPr lang="ja-JP" altLang="en-US" sz="1400" i="1" dirty="0">
                <a:latin typeface="Meiryo UI" panose="020B0604030504040204" pitchFamily="50" charset="-128"/>
                <a:ea typeface="Meiryo UI" panose="020B0604030504040204" pitchFamily="50" charset="-128"/>
              </a:rPr>
              <a:t>①みんなでまとめて導入するため、お得になります。</a:t>
            </a:r>
            <a:endParaRPr lang="en-US" altLang="ja-JP" sz="1400" i="1" dirty="0">
              <a:latin typeface="Meiryo UI" panose="020B0604030504040204" pitchFamily="50" charset="-128"/>
              <a:ea typeface="Meiryo UI" panose="020B0604030504040204" pitchFamily="50" charset="-128"/>
            </a:endParaRPr>
          </a:p>
          <a:p>
            <a:pPr>
              <a:lnSpc>
                <a:spcPts val="1500"/>
              </a:lnSpc>
              <a:spcBef>
                <a:spcPct val="0"/>
              </a:spcBef>
            </a:pPr>
            <a:r>
              <a:rPr lang="ja-JP" altLang="en-US" sz="1400" i="1" dirty="0">
                <a:latin typeface="Meiryo UI" panose="020B0604030504040204" pitchFamily="50" charset="-128"/>
                <a:ea typeface="Meiryo UI" panose="020B0604030504040204" pitchFamily="50" charset="-128"/>
              </a:rPr>
              <a:t>②参加登録・契約・導入まで、サポートします。</a:t>
            </a:r>
          </a:p>
          <a:p>
            <a:pPr>
              <a:lnSpc>
                <a:spcPts val="1500"/>
              </a:lnSpc>
              <a:spcBef>
                <a:spcPct val="0"/>
              </a:spcBef>
            </a:pPr>
            <a:r>
              <a:rPr lang="ja-JP" altLang="en-US" sz="1400" i="1" dirty="0">
                <a:latin typeface="Meiryo UI" panose="020B0604030504040204" pitchFamily="50" charset="-128"/>
                <a:ea typeface="Meiryo UI" panose="020B0604030504040204" pitchFamily="50" charset="-128"/>
              </a:rPr>
              <a:t>③審査をクリアした設置事業者が施工します。</a:t>
            </a:r>
            <a:endParaRPr lang="en-US" altLang="ja-JP" sz="1400" i="1" dirty="0">
              <a:latin typeface="Meiryo UI" panose="020B0604030504040204" pitchFamily="50" charset="-128"/>
              <a:ea typeface="Meiryo UI" panose="020B0604030504040204" pitchFamily="50" charset="-128"/>
            </a:endParaRPr>
          </a:p>
          <a:p>
            <a:pPr>
              <a:lnSpc>
                <a:spcPts val="1500"/>
              </a:lnSpc>
              <a:spcBef>
                <a:spcPct val="0"/>
              </a:spcBef>
            </a:pPr>
            <a:r>
              <a:rPr lang="ja-JP" altLang="en-US" sz="1400" i="1" dirty="0">
                <a:latin typeface="Meiryo UI" panose="020B0604030504040204" pitchFamily="50" charset="-128"/>
                <a:ea typeface="Meiryo UI" panose="020B0604030504040204" pitchFamily="50" charset="-128"/>
              </a:rPr>
              <a:t>④太陽光発電の導入費用や投資回収などを可視化した</a:t>
            </a:r>
            <a:endParaRPr lang="en-US" altLang="ja-JP" sz="1400" i="1" dirty="0">
              <a:latin typeface="Meiryo UI" panose="020B0604030504040204" pitchFamily="50" charset="-128"/>
              <a:ea typeface="Meiryo UI" panose="020B0604030504040204" pitchFamily="50" charset="-128"/>
            </a:endParaRPr>
          </a:p>
          <a:p>
            <a:pPr>
              <a:lnSpc>
                <a:spcPts val="1500"/>
              </a:lnSpc>
              <a:spcBef>
                <a:spcPct val="0"/>
              </a:spcBef>
            </a:pPr>
            <a:r>
              <a:rPr lang="ja-JP" altLang="en-US" sz="1400" i="1" dirty="0">
                <a:latin typeface="Meiryo UI" panose="020B0604030504040204" pitchFamily="50" charset="-128"/>
                <a:ea typeface="Meiryo UI" panose="020B0604030504040204" pitchFamily="50" charset="-128"/>
              </a:rPr>
              <a:t>   概算見積を複数ご提案します。</a:t>
            </a:r>
            <a:endParaRPr lang="en-US" altLang="ja-JP" sz="1400" i="1" dirty="0">
              <a:latin typeface="Meiryo UI" panose="020B0604030504040204" pitchFamily="50" charset="-128"/>
              <a:ea typeface="Meiryo UI" panose="020B0604030504040204" pitchFamily="50" charset="-128"/>
            </a:endParaRPr>
          </a:p>
          <a:p>
            <a:pPr>
              <a:lnSpc>
                <a:spcPts val="1500"/>
              </a:lnSpc>
              <a:spcBef>
                <a:spcPct val="0"/>
              </a:spcBef>
            </a:pPr>
            <a:r>
              <a:rPr lang="ja-JP" altLang="en-US" sz="1400" i="1" dirty="0">
                <a:latin typeface="Meiryo UI" panose="020B0604030504040204" pitchFamily="50" charset="-128"/>
                <a:ea typeface="Meiryo UI" panose="020B0604030504040204" pitchFamily="50" charset="-128"/>
              </a:rPr>
              <a:t>⑤府内自治体の補助事業（事業者用）の見積書としても</a:t>
            </a:r>
            <a:endParaRPr lang="en-US" altLang="ja-JP" sz="1400" i="1" dirty="0">
              <a:latin typeface="Meiryo UI" panose="020B0604030504040204" pitchFamily="50" charset="-128"/>
              <a:ea typeface="Meiryo UI" panose="020B0604030504040204" pitchFamily="50" charset="-128"/>
            </a:endParaRPr>
          </a:p>
          <a:p>
            <a:pPr>
              <a:lnSpc>
                <a:spcPts val="1500"/>
              </a:lnSpc>
              <a:spcBef>
                <a:spcPct val="0"/>
              </a:spcBef>
            </a:pPr>
            <a:r>
              <a:rPr lang="ja-JP" altLang="en-US" sz="1400" i="1" dirty="0">
                <a:latin typeface="Meiryo UI" panose="020B0604030504040204" pitchFamily="50" charset="-128"/>
                <a:ea typeface="Meiryo UI" panose="020B0604030504040204" pitchFamily="50" charset="-128"/>
              </a:rPr>
              <a:t>   活用できます。　</a:t>
            </a:r>
            <a:endParaRPr lang="en-US" altLang="ja-JP" sz="1400" i="1" dirty="0">
              <a:latin typeface="Meiryo UI" panose="020B0604030504040204" pitchFamily="50" charset="-128"/>
              <a:ea typeface="Meiryo UI" panose="020B0604030504040204" pitchFamily="50" charset="-128"/>
            </a:endParaRPr>
          </a:p>
          <a:p>
            <a:pPr>
              <a:lnSpc>
                <a:spcPts val="1500"/>
              </a:lnSpc>
              <a:spcBef>
                <a:spcPct val="0"/>
              </a:spcBef>
            </a:pPr>
            <a:endParaRPr lang="ja-JP" altLang="en-US" sz="1400" i="1" dirty="0">
              <a:latin typeface="Meiryo UI" panose="020B0604030504040204" pitchFamily="50" charset="-128"/>
              <a:ea typeface="Meiryo UI" panose="020B0604030504040204" pitchFamily="50" charset="-128"/>
            </a:endParaRPr>
          </a:p>
        </p:txBody>
      </p:sp>
      <p:sp>
        <p:nvSpPr>
          <p:cNvPr id="80" name="円/楕円 30">
            <a:extLst>
              <a:ext uri="{FF2B5EF4-FFF2-40B4-BE49-F238E27FC236}">
                <a16:creationId xmlns:a16="http://schemas.microsoft.com/office/drawing/2014/main" id="{8C38E50D-7F34-40C3-B4A5-01AD1CBCD366}"/>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18</a:t>
            </a:fld>
            <a:endParaRPr lang="en-US" altLang="ja-JP" sz="11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13615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アクションプログラムの構成</a:t>
            </a:r>
            <a:endParaRPr lang="ja-JP" sz="3600" dirty="0">
              <a:solidFill>
                <a:schemeClr val="bg1"/>
              </a:solidFill>
              <a:ea typeface="HGP創英角ｺﾞｼｯｸUB" pitchFamily="50" charset="-128"/>
              <a:cs typeface="ＭＳ Ｐゴシック" charset="-128"/>
            </a:endParaRPr>
          </a:p>
        </p:txBody>
      </p:sp>
      <p:sp>
        <p:nvSpPr>
          <p:cNvPr id="15" name="コンテンツ プレースホルダー 2"/>
          <p:cNvSpPr txBox="1">
            <a:spLocks/>
          </p:cNvSpPr>
          <p:nvPr/>
        </p:nvSpPr>
        <p:spPr>
          <a:xfrm>
            <a:off x="193964" y="805705"/>
            <a:ext cx="9518072" cy="5978560"/>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7550" indent="-517525">
              <a:lnSpc>
                <a:spcPts val="2100"/>
              </a:lnSpc>
              <a:spcBef>
                <a:spcPts val="1800"/>
              </a:spcBef>
              <a:buNone/>
              <a:tabLst>
                <a:tab pos="9144000" algn="r"/>
              </a:tabLst>
            </a:pP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a:t>
            </a:r>
            <a:r>
              <a:rPr lang="en-US" altLang="ja-JP" sz="2400" b="1" kern="100" dirty="0">
                <a:latin typeface="Meiryo UI" panose="020B0604030504040204" pitchFamily="50" charset="-128"/>
                <a:ea typeface="Meiryo UI" panose="020B0604030504040204" pitchFamily="50" charset="-128"/>
                <a:cs typeface="Arial" panose="020B0604020202020204" pitchFamily="34" charset="0"/>
              </a:rPr>
              <a:t>	</a:t>
            </a: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アクションプログラムの位置づけ</a:t>
            </a:r>
            <a:r>
              <a:rPr lang="en-US" altLang="ja-JP" sz="2400" b="1" kern="100" dirty="0">
                <a:latin typeface="Meiryo UI" panose="020B0604030504040204" pitchFamily="50" charset="-128"/>
                <a:ea typeface="Meiryo UI" panose="020B0604030504040204" pitchFamily="50" charset="-128"/>
                <a:cs typeface="Arial" panose="020B0604020202020204" pitchFamily="34" charset="0"/>
              </a:rPr>
              <a:t>	</a:t>
            </a: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　</a:t>
            </a:r>
            <a:r>
              <a:rPr lang="en-US" altLang="ja-JP" sz="2400" b="1" kern="100" dirty="0">
                <a:latin typeface="Meiryo UI" panose="020B0604030504040204" pitchFamily="50" charset="-128"/>
                <a:ea typeface="Meiryo UI" panose="020B0604030504040204" pitchFamily="50" charset="-128"/>
                <a:cs typeface="Arial" panose="020B0604020202020204" pitchFamily="34" charset="0"/>
              </a:rPr>
              <a:t>2</a:t>
            </a:r>
            <a:endParaRPr lang="ja-JP" altLang="ja-JP" sz="2400" b="1" kern="100" dirty="0">
              <a:latin typeface="Meiryo UI" panose="020B0604030504040204" pitchFamily="50" charset="-128"/>
              <a:ea typeface="Meiryo UI" panose="020B0604030504040204" pitchFamily="50" charset="-128"/>
              <a:cs typeface="Arial" panose="020B0604020202020204" pitchFamily="34" charset="0"/>
            </a:endParaRPr>
          </a:p>
          <a:p>
            <a:pPr marL="717550" indent="-517525">
              <a:lnSpc>
                <a:spcPts val="2100"/>
              </a:lnSpc>
              <a:spcBef>
                <a:spcPts val="1800"/>
              </a:spcBef>
              <a:buNone/>
              <a:tabLst>
                <a:tab pos="9144000" algn="r"/>
              </a:tabLst>
            </a:pP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a:t>
            </a:r>
            <a:r>
              <a:rPr lang="en-US" altLang="ja-JP" sz="2400" b="1" kern="100" dirty="0">
                <a:latin typeface="Meiryo UI" panose="020B0604030504040204" pitchFamily="50" charset="-128"/>
                <a:ea typeface="Meiryo UI" panose="020B0604030504040204" pitchFamily="50" charset="-128"/>
                <a:cs typeface="Arial" panose="020B0604020202020204" pitchFamily="34" charset="0"/>
              </a:rPr>
              <a:t>	</a:t>
            </a: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プランの目標と進行管理</a:t>
            </a:r>
            <a:r>
              <a:rPr lang="en-US" altLang="ja-JP" sz="2400" b="1" kern="100" dirty="0">
                <a:latin typeface="Meiryo UI" panose="020B0604030504040204" pitchFamily="50" charset="-128"/>
                <a:ea typeface="Meiryo UI" panose="020B0604030504040204" pitchFamily="50" charset="-128"/>
                <a:cs typeface="Arial" panose="020B0604020202020204" pitchFamily="34" charset="0"/>
              </a:rPr>
              <a:t>	</a:t>
            </a: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　</a:t>
            </a:r>
            <a:r>
              <a:rPr lang="en-US" altLang="ja-JP" sz="2400" b="1" kern="100" dirty="0">
                <a:latin typeface="Meiryo UI" panose="020B0604030504040204" pitchFamily="50" charset="-128"/>
                <a:ea typeface="Meiryo UI" panose="020B0604030504040204" pitchFamily="50" charset="-128"/>
                <a:cs typeface="Arial" panose="020B0604020202020204" pitchFamily="34" charset="0"/>
              </a:rPr>
              <a:t>3</a:t>
            </a:r>
            <a:endParaRPr lang="ja-JP" altLang="ja-JP" sz="2400" b="1" kern="100" dirty="0">
              <a:latin typeface="Meiryo UI" panose="020B0604030504040204" pitchFamily="50" charset="-128"/>
              <a:ea typeface="Meiryo UI" panose="020B0604030504040204" pitchFamily="50" charset="-128"/>
              <a:cs typeface="Arial" panose="020B0604020202020204" pitchFamily="34" charset="0"/>
            </a:endParaRPr>
          </a:p>
          <a:p>
            <a:pPr marL="717550" indent="-517525">
              <a:lnSpc>
                <a:spcPts val="2100"/>
              </a:lnSpc>
              <a:spcBef>
                <a:spcPts val="1800"/>
              </a:spcBef>
              <a:buNone/>
              <a:tabLst>
                <a:tab pos="9144000" algn="r"/>
              </a:tabLst>
            </a:pP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a:t>
            </a:r>
            <a:r>
              <a:rPr lang="en-US" altLang="ja-JP" sz="2400" b="1" kern="100" dirty="0">
                <a:latin typeface="Meiryo UI" panose="020B0604030504040204" pitchFamily="50" charset="-128"/>
                <a:ea typeface="Meiryo UI" panose="020B0604030504040204" pitchFamily="50" charset="-128"/>
                <a:cs typeface="Arial" panose="020B0604020202020204" pitchFamily="34" charset="0"/>
              </a:rPr>
              <a:t>	</a:t>
            </a: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対策の柱と取組方針</a:t>
            </a:r>
            <a:r>
              <a:rPr lang="en-US" altLang="ja-JP" sz="2400" b="1" kern="100" dirty="0">
                <a:latin typeface="Meiryo UI" panose="020B0604030504040204" pitchFamily="50" charset="-128"/>
                <a:ea typeface="Meiryo UI" panose="020B0604030504040204" pitchFamily="50" charset="-128"/>
                <a:cs typeface="Arial" panose="020B0604020202020204" pitchFamily="34" charset="0"/>
              </a:rPr>
              <a:t>	</a:t>
            </a: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　</a:t>
            </a:r>
            <a:r>
              <a:rPr lang="en-US" altLang="ja-JP" sz="2400" b="1" kern="100" dirty="0">
                <a:latin typeface="Meiryo UI" panose="020B0604030504040204" pitchFamily="50" charset="-128"/>
                <a:ea typeface="Meiryo UI" panose="020B0604030504040204" pitchFamily="50" charset="-128"/>
                <a:cs typeface="Arial" panose="020B0604020202020204" pitchFamily="34" charset="0"/>
              </a:rPr>
              <a:t>5</a:t>
            </a:r>
          </a:p>
          <a:p>
            <a:pPr marL="717550" indent="-517525">
              <a:lnSpc>
                <a:spcPts val="2100"/>
              </a:lnSpc>
              <a:spcBef>
                <a:spcPts val="1800"/>
              </a:spcBef>
              <a:buNone/>
              <a:tabLst>
                <a:tab pos="9144000" algn="r"/>
              </a:tabLst>
            </a:pP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a:t>
            </a:r>
            <a:r>
              <a:rPr lang="en-US" altLang="ja-JP" sz="2400" b="1" kern="100" dirty="0">
                <a:latin typeface="Meiryo UI" panose="020B0604030504040204" pitchFamily="50" charset="-128"/>
                <a:ea typeface="Meiryo UI" panose="020B0604030504040204" pitchFamily="50" charset="-128"/>
                <a:cs typeface="Arial" panose="020B0604020202020204" pitchFamily="34" charset="0"/>
              </a:rPr>
              <a:t>	</a:t>
            </a: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プランの推進体制</a:t>
            </a:r>
            <a:r>
              <a:rPr lang="en-US" altLang="ja-JP" sz="2400" b="1" kern="100" dirty="0">
                <a:latin typeface="Meiryo UI" panose="020B0604030504040204" pitchFamily="50" charset="-128"/>
                <a:ea typeface="Meiryo UI" panose="020B0604030504040204" pitchFamily="50" charset="-128"/>
                <a:cs typeface="Arial" panose="020B0604020202020204" pitchFamily="34" charset="0"/>
              </a:rPr>
              <a:t>	</a:t>
            </a: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　</a:t>
            </a:r>
            <a:r>
              <a:rPr lang="en-US" altLang="ja-JP" sz="2400" b="1" kern="100" dirty="0">
                <a:latin typeface="Meiryo UI" panose="020B0604030504040204" pitchFamily="50" charset="-128"/>
                <a:ea typeface="Meiryo UI" panose="020B0604030504040204" pitchFamily="50" charset="-128"/>
                <a:cs typeface="Arial" panose="020B0604020202020204" pitchFamily="34" charset="0"/>
              </a:rPr>
              <a:t>6</a:t>
            </a:r>
          </a:p>
          <a:p>
            <a:pPr marL="717550" indent="-517525">
              <a:lnSpc>
                <a:spcPts val="2100"/>
              </a:lnSpc>
              <a:spcBef>
                <a:spcPts val="1800"/>
              </a:spcBef>
              <a:buNone/>
              <a:tabLst>
                <a:tab pos="9144000" algn="r"/>
              </a:tabLst>
            </a:pP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a:t>
            </a:r>
            <a:r>
              <a:rPr lang="en-US" altLang="ja-JP" sz="2400" b="1" kern="100" dirty="0">
                <a:latin typeface="Meiryo UI" panose="020B0604030504040204" pitchFamily="50" charset="-128"/>
                <a:ea typeface="Meiryo UI" panose="020B0604030504040204" pitchFamily="50" charset="-128"/>
                <a:cs typeface="Arial" panose="020B0604020202020204" pitchFamily="34" charset="0"/>
              </a:rPr>
              <a:t>	</a:t>
            </a: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施策・事業一覧</a:t>
            </a:r>
            <a:r>
              <a:rPr lang="en-US" altLang="ja-JP" sz="2400" b="1" kern="100" dirty="0">
                <a:latin typeface="Meiryo UI" panose="020B0604030504040204" pitchFamily="50" charset="-128"/>
                <a:ea typeface="Meiryo UI" panose="020B0604030504040204" pitchFamily="50" charset="-128"/>
                <a:cs typeface="Arial" panose="020B0604020202020204" pitchFamily="34" charset="0"/>
              </a:rPr>
              <a:t>	</a:t>
            </a: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　</a:t>
            </a:r>
            <a:r>
              <a:rPr lang="en-US" altLang="ja-JP" sz="2400" b="1" kern="100" dirty="0">
                <a:latin typeface="Meiryo UI" panose="020B0604030504040204" pitchFamily="50" charset="-128"/>
                <a:ea typeface="Meiryo UI" panose="020B0604030504040204" pitchFamily="50" charset="-128"/>
                <a:cs typeface="Arial" panose="020B0604020202020204" pitchFamily="34" charset="0"/>
              </a:rPr>
              <a:t>7</a:t>
            </a:r>
            <a:endParaRPr lang="en-US" altLang="ja-JP" sz="2000" kern="100" dirty="0">
              <a:latin typeface="Meiryo UI" panose="020B0604030504040204" pitchFamily="50" charset="-128"/>
              <a:ea typeface="Meiryo UI" panose="020B0604030504040204" pitchFamily="50" charset="-128"/>
              <a:cs typeface="Arial" panose="020B0604020202020204" pitchFamily="34" charset="0"/>
            </a:endParaRPr>
          </a:p>
          <a:p>
            <a:pPr marL="900113" lvl="1" indent="-328613">
              <a:lnSpc>
                <a:spcPts val="2100"/>
              </a:lnSpc>
              <a:spcBef>
                <a:spcPts val="1200"/>
              </a:spcBef>
              <a:buNone/>
              <a:tabLst>
                <a:tab pos="9144000" algn="r"/>
              </a:tabLst>
            </a:pPr>
            <a:r>
              <a:rPr lang="ja-JP" altLang="en-US" sz="2000" kern="100" dirty="0">
                <a:latin typeface="Meiryo UI" panose="020B0604030504040204" pitchFamily="50" charset="-128"/>
                <a:ea typeface="Meiryo UI" panose="020B0604030504040204" pitchFamily="50" charset="-128"/>
                <a:cs typeface="Arial" panose="020B0604020202020204" pitchFamily="34" charset="0"/>
              </a:rPr>
              <a:t>プランの効果的な推進 ・・・・・・・・・・・・・・・・・・・・・・・・・・・・・・・・・・・・・・・・・・・・・・　</a:t>
            </a:r>
            <a:r>
              <a:rPr lang="en-US" altLang="ja-JP" sz="2000" kern="100" dirty="0">
                <a:latin typeface="Meiryo UI" panose="020B0604030504040204" pitchFamily="50" charset="-128"/>
                <a:ea typeface="Meiryo UI" panose="020B0604030504040204" pitchFamily="50" charset="-128"/>
                <a:cs typeface="Arial" panose="020B0604020202020204" pitchFamily="34" charset="0"/>
              </a:rPr>
              <a:t> 7</a:t>
            </a:r>
          </a:p>
          <a:p>
            <a:pPr marL="900113" lvl="1" indent="-328613">
              <a:lnSpc>
                <a:spcPts val="2100"/>
              </a:lnSpc>
              <a:spcBef>
                <a:spcPts val="1200"/>
              </a:spcBef>
              <a:buNone/>
              <a:tabLst>
                <a:tab pos="9144000" algn="r"/>
              </a:tabLst>
            </a:pPr>
            <a:r>
              <a:rPr lang="ja-JP" altLang="en-US" sz="2000" kern="100" dirty="0">
                <a:latin typeface="Meiryo UI" panose="020B0604030504040204" pitchFamily="50" charset="-128"/>
                <a:ea typeface="Meiryo UI" panose="020B0604030504040204" pitchFamily="50" charset="-128"/>
                <a:cs typeface="Arial" panose="020B0604020202020204" pitchFamily="34" charset="0"/>
              </a:rPr>
              <a:t>対策の柱① 再生可能エネルギーの普及拡大</a:t>
            </a:r>
            <a:r>
              <a:rPr lang="en-US" altLang="ja-JP" sz="2000" kern="100" dirty="0">
                <a:latin typeface="Meiryo UI" panose="020B0604030504040204" pitchFamily="50" charset="-128"/>
                <a:ea typeface="Meiryo UI" panose="020B0604030504040204" pitchFamily="50" charset="-128"/>
                <a:cs typeface="Arial" panose="020B0604020202020204" pitchFamily="34" charset="0"/>
              </a:rPr>
              <a:t>	</a:t>
            </a:r>
            <a:r>
              <a:rPr lang="ja-JP" altLang="en-US" sz="2000" kern="100" dirty="0">
                <a:latin typeface="Meiryo UI" panose="020B0604030504040204" pitchFamily="50" charset="-128"/>
                <a:ea typeface="Meiryo UI" panose="020B0604030504040204" pitchFamily="50" charset="-128"/>
                <a:cs typeface="Arial" panose="020B0604020202020204" pitchFamily="34" charset="0"/>
              </a:rPr>
              <a:t>・・・・・・・・・・・・・・・・・・・・・・・・・・　</a:t>
            </a:r>
            <a:r>
              <a:rPr lang="en-US" altLang="ja-JP" sz="2000" kern="100" dirty="0">
                <a:latin typeface="Meiryo UI" panose="020B0604030504040204" pitchFamily="50" charset="-128"/>
                <a:ea typeface="Meiryo UI" panose="020B0604030504040204" pitchFamily="50" charset="-128"/>
                <a:cs typeface="Arial" panose="020B0604020202020204" pitchFamily="34" charset="0"/>
              </a:rPr>
              <a:t> 7</a:t>
            </a:r>
          </a:p>
          <a:p>
            <a:pPr marL="900113" lvl="1" indent="-328613">
              <a:lnSpc>
                <a:spcPts val="2100"/>
              </a:lnSpc>
              <a:spcBef>
                <a:spcPts val="1200"/>
              </a:spcBef>
              <a:buNone/>
              <a:tabLst>
                <a:tab pos="9144000" algn="r"/>
              </a:tabLst>
            </a:pPr>
            <a:r>
              <a:rPr lang="ja-JP" altLang="en-US" sz="2000" kern="100" dirty="0">
                <a:latin typeface="Meiryo UI" panose="020B0604030504040204" pitchFamily="50" charset="-128"/>
                <a:ea typeface="Meiryo UI" panose="020B0604030504040204" pitchFamily="50" charset="-128"/>
                <a:cs typeface="Arial" panose="020B0604020202020204" pitchFamily="34" charset="0"/>
              </a:rPr>
              <a:t>対策の柱②</a:t>
            </a:r>
            <a:r>
              <a:rPr lang="en-US" altLang="ja-JP" sz="2000" kern="100" dirty="0">
                <a:latin typeface="Meiryo UI" panose="020B0604030504040204" pitchFamily="50" charset="-128"/>
                <a:ea typeface="Meiryo UI" panose="020B0604030504040204" pitchFamily="50" charset="-128"/>
                <a:cs typeface="Arial" panose="020B0604020202020204" pitchFamily="34" charset="0"/>
              </a:rPr>
              <a:t> </a:t>
            </a:r>
            <a:r>
              <a:rPr lang="ja-JP" altLang="en-US" sz="2000" kern="100" dirty="0">
                <a:latin typeface="Meiryo UI" panose="020B0604030504040204" pitchFamily="50" charset="-128"/>
                <a:ea typeface="Meiryo UI" panose="020B0604030504040204" pitchFamily="50" charset="-128"/>
                <a:cs typeface="Arial" panose="020B0604020202020204" pitchFamily="34" charset="0"/>
              </a:rPr>
              <a:t>エネルギー効率の向上	・・・・・・・・・・・・・・・・・・・・・・・・・・・・・・・・・・　</a:t>
            </a:r>
            <a:r>
              <a:rPr lang="en-US" altLang="ja-JP" sz="2000" kern="100" dirty="0">
                <a:latin typeface="Meiryo UI" panose="020B0604030504040204" pitchFamily="50" charset="-128"/>
                <a:ea typeface="Meiryo UI" panose="020B0604030504040204" pitchFamily="50" charset="-128"/>
                <a:cs typeface="Arial" panose="020B0604020202020204" pitchFamily="34" charset="0"/>
              </a:rPr>
              <a:t> 8</a:t>
            </a:r>
          </a:p>
          <a:p>
            <a:pPr marL="900113" lvl="1" indent="-328613">
              <a:lnSpc>
                <a:spcPts val="2100"/>
              </a:lnSpc>
              <a:spcBef>
                <a:spcPts val="1200"/>
              </a:spcBef>
              <a:buNone/>
              <a:tabLst>
                <a:tab pos="9144000" algn="r"/>
              </a:tabLst>
            </a:pPr>
            <a:r>
              <a:rPr lang="ja-JP" altLang="en-US" sz="2000" kern="100" dirty="0">
                <a:latin typeface="Meiryo UI" panose="020B0604030504040204" pitchFamily="50" charset="-128"/>
                <a:ea typeface="Meiryo UI" panose="020B0604030504040204" pitchFamily="50" charset="-128"/>
                <a:cs typeface="Arial" panose="020B0604020202020204" pitchFamily="34" charset="0"/>
              </a:rPr>
              <a:t>対策の柱③ レジリエンスと電力需給調整力の強化</a:t>
            </a:r>
            <a:r>
              <a:rPr lang="en-US" altLang="ja-JP" sz="2000" kern="100" dirty="0">
                <a:latin typeface="Meiryo UI" panose="020B0604030504040204" pitchFamily="50" charset="-128"/>
                <a:ea typeface="Meiryo UI" panose="020B0604030504040204" pitchFamily="50" charset="-128"/>
                <a:cs typeface="Arial" panose="020B0604020202020204" pitchFamily="34" charset="0"/>
              </a:rPr>
              <a:t>	</a:t>
            </a:r>
            <a:r>
              <a:rPr lang="ja-JP" altLang="en-US" sz="2000" kern="100" dirty="0">
                <a:latin typeface="Meiryo UI" panose="020B0604030504040204" pitchFamily="50" charset="-128"/>
                <a:ea typeface="Meiryo UI" panose="020B0604030504040204" pitchFamily="50" charset="-128"/>
                <a:cs typeface="Arial" panose="020B0604020202020204" pitchFamily="34" charset="0"/>
              </a:rPr>
              <a:t>・・・・・・・・・・・・・・・・・・・・・・　</a:t>
            </a:r>
            <a:r>
              <a:rPr lang="en-US" altLang="ja-JP" sz="2000" kern="100" dirty="0">
                <a:latin typeface="Meiryo UI" panose="020B0604030504040204" pitchFamily="50" charset="-128"/>
                <a:ea typeface="Meiryo UI" panose="020B0604030504040204" pitchFamily="50" charset="-128"/>
                <a:cs typeface="Arial" panose="020B0604020202020204" pitchFamily="34" charset="0"/>
              </a:rPr>
              <a:t>10</a:t>
            </a:r>
          </a:p>
          <a:p>
            <a:pPr marL="900113" lvl="1" indent="-328613">
              <a:lnSpc>
                <a:spcPts val="2100"/>
              </a:lnSpc>
              <a:spcBef>
                <a:spcPts val="1200"/>
              </a:spcBef>
              <a:buNone/>
              <a:tabLst>
                <a:tab pos="9144000" algn="r"/>
              </a:tabLst>
            </a:pPr>
            <a:r>
              <a:rPr lang="ja-JP" altLang="en-US" sz="2000" kern="100" dirty="0">
                <a:latin typeface="Meiryo UI" panose="020B0604030504040204" pitchFamily="50" charset="-128"/>
                <a:ea typeface="Meiryo UI" panose="020B0604030504040204" pitchFamily="50" charset="-128"/>
                <a:cs typeface="Arial" panose="020B0604020202020204" pitchFamily="34" charset="0"/>
              </a:rPr>
              <a:t>対策の柱④ エネルギー関連産業の振興とあらゆる分野の企業の持続的成長</a:t>
            </a:r>
            <a:r>
              <a:rPr lang="en-US" altLang="ja-JP" sz="2000" kern="100" dirty="0">
                <a:latin typeface="Meiryo UI" panose="020B0604030504040204" pitchFamily="50" charset="-128"/>
                <a:ea typeface="Meiryo UI" panose="020B0604030504040204" pitchFamily="50" charset="-128"/>
                <a:cs typeface="Arial" panose="020B0604020202020204" pitchFamily="34" charset="0"/>
              </a:rPr>
              <a:t>	</a:t>
            </a:r>
            <a:r>
              <a:rPr lang="ja-JP" altLang="en-US" sz="2000" kern="100" dirty="0">
                <a:latin typeface="Meiryo UI" panose="020B0604030504040204" pitchFamily="50" charset="-128"/>
                <a:ea typeface="Meiryo UI" panose="020B0604030504040204" pitchFamily="50" charset="-128"/>
                <a:cs typeface="Arial" panose="020B0604020202020204" pitchFamily="34" charset="0"/>
              </a:rPr>
              <a:t>・・　</a:t>
            </a:r>
            <a:r>
              <a:rPr lang="en-US" altLang="ja-JP" sz="2000" kern="100" dirty="0">
                <a:latin typeface="Meiryo UI" panose="020B0604030504040204" pitchFamily="50" charset="-128"/>
                <a:ea typeface="Meiryo UI" panose="020B0604030504040204" pitchFamily="50" charset="-128"/>
                <a:cs typeface="Arial" panose="020B0604020202020204" pitchFamily="34" charset="0"/>
              </a:rPr>
              <a:t>11</a:t>
            </a:r>
          </a:p>
          <a:p>
            <a:pPr marL="717550" indent="-517525">
              <a:lnSpc>
                <a:spcPts val="2100"/>
              </a:lnSpc>
              <a:spcBef>
                <a:spcPts val="1800"/>
              </a:spcBef>
              <a:buFont typeface="Arial" panose="020B0604020202020204" pitchFamily="34" charset="0"/>
              <a:buNone/>
              <a:tabLst>
                <a:tab pos="9144000" algn="r"/>
              </a:tabLst>
            </a:pPr>
            <a:r>
              <a:rPr lang="ja-JP" altLang="en-US" sz="2400" kern="100" dirty="0">
                <a:latin typeface="Meiryo UI" panose="020B0604030504040204" pitchFamily="50" charset="-128"/>
                <a:ea typeface="Meiryo UI" panose="020B0604030504040204" pitchFamily="50" charset="-128"/>
                <a:cs typeface="Arial" panose="020B0604020202020204" pitchFamily="34" charset="0"/>
              </a:rPr>
              <a:t>■</a:t>
            </a:r>
            <a:r>
              <a:rPr lang="en-US" altLang="ja-JP" sz="2400" kern="100" dirty="0">
                <a:latin typeface="Meiryo UI" panose="020B0604030504040204" pitchFamily="50" charset="-128"/>
                <a:ea typeface="Meiryo UI" panose="020B0604030504040204" pitchFamily="50" charset="-128"/>
                <a:cs typeface="Arial" panose="020B0604020202020204" pitchFamily="34" charset="0"/>
              </a:rPr>
              <a:t>	</a:t>
            </a: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各施策・事業</a:t>
            </a:r>
            <a:r>
              <a:rPr lang="en-US" altLang="ja-JP" sz="2400" b="1" kern="100" dirty="0">
                <a:latin typeface="Meiryo UI" panose="020B0604030504040204" pitchFamily="50" charset="-128"/>
                <a:ea typeface="Meiryo UI" panose="020B0604030504040204" pitchFamily="50" charset="-128"/>
                <a:cs typeface="Arial" panose="020B0604020202020204" pitchFamily="34" charset="0"/>
              </a:rPr>
              <a:t>	</a:t>
            </a: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　</a:t>
            </a:r>
            <a:r>
              <a:rPr lang="en-US" altLang="ja-JP" sz="2400" b="1" kern="100" dirty="0">
                <a:latin typeface="Meiryo UI" panose="020B0604030504040204" pitchFamily="50" charset="-128"/>
                <a:ea typeface="Meiryo UI" panose="020B0604030504040204" pitchFamily="50" charset="-128"/>
                <a:cs typeface="Arial" panose="020B0604020202020204" pitchFamily="34" charset="0"/>
              </a:rPr>
              <a:t>12</a:t>
            </a: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a:t>
            </a:r>
            <a:endParaRPr lang="en-US" altLang="ja-JP" sz="2400" b="1" kern="100" dirty="0">
              <a:latin typeface="Meiryo UI" panose="020B0604030504040204" pitchFamily="50" charset="-128"/>
              <a:ea typeface="Meiryo UI" panose="020B0604030504040204" pitchFamily="50" charset="-128"/>
              <a:cs typeface="Arial" panose="020B0604020202020204" pitchFamily="34" charset="0"/>
            </a:endParaRPr>
          </a:p>
          <a:p>
            <a:pPr marL="717550" indent="-517525">
              <a:lnSpc>
                <a:spcPts val="2100"/>
              </a:lnSpc>
              <a:spcBef>
                <a:spcPts val="1800"/>
              </a:spcBef>
              <a:buNone/>
              <a:tabLst>
                <a:tab pos="9144000" algn="r"/>
              </a:tabLst>
            </a:pP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　取組の進捗状況　　　・・・・・・・・・・・・・・・・・・・・・・・・・・・・・・　</a:t>
            </a:r>
            <a:r>
              <a:rPr lang="en-US" altLang="ja-JP" sz="2400" b="1" kern="100" dirty="0">
                <a:latin typeface="Meiryo UI" panose="020B0604030504040204" pitchFamily="50" charset="-128"/>
                <a:ea typeface="Meiryo UI" panose="020B0604030504040204" pitchFamily="50" charset="-128"/>
                <a:cs typeface="Arial" panose="020B0604020202020204" pitchFamily="34" charset="0"/>
              </a:rPr>
              <a:t>68</a:t>
            </a: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a:t>
            </a:r>
            <a:endParaRPr lang="en-US" altLang="ja-JP" sz="2400" b="1" kern="100" dirty="0">
              <a:latin typeface="Meiryo UI" panose="020B0604030504040204" pitchFamily="50" charset="-128"/>
              <a:ea typeface="Meiryo UI" panose="020B0604030504040204" pitchFamily="50" charset="-128"/>
              <a:cs typeface="Arial" panose="020B0604020202020204" pitchFamily="34" charset="0"/>
            </a:endParaRPr>
          </a:p>
          <a:p>
            <a:pPr marL="717550" indent="-517525">
              <a:lnSpc>
                <a:spcPts val="2100"/>
              </a:lnSpc>
              <a:spcBef>
                <a:spcPts val="1800"/>
              </a:spcBef>
              <a:buNone/>
              <a:tabLst>
                <a:tab pos="9144000" algn="r"/>
              </a:tabLst>
            </a:pP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　（参考）これまでのエネルギー関連施策　　　・・・・・・・・・・・・　</a:t>
            </a:r>
            <a:r>
              <a:rPr lang="en-US" altLang="ja-JP" sz="2400" b="1" kern="100" dirty="0">
                <a:latin typeface="Meiryo UI" panose="020B0604030504040204" pitchFamily="50" charset="-128"/>
                <a:ea typeface="Meiryo UI" panose="020B0604030504040204" pitchFamily="50" charset="-128"/>
                <a:cs typeface="Arial" panose="020B0604020202020204" pitchFamily="34" charset="0"/>
              </a:rPr>
              <a:t>75</a:t>
            </a:r>
            <a:r>
              <a:rPr lang="ja-JP" altLang="en-US" sz="2400" b="1" kern="100" dirty="0">
                <a:latin typeface="Meiryo UI" panose="020B0604030504040204" pitchFamily="50" charset="-128"/>
                <a:ea typeface="Meiryo UI" panose="020B0604030504040204" pitchFamily="50" charset="-128"/>
                <a:cs typeface="Arial" panose="020B0604020202020204" pitchFamily="34" charset="0"/>
              </a:rPr>
              <a:t>～</a:t>
            </a:r>
            <a:endParaRPr lang="en-US" altLang="ja-JP" sz="2400" b="1" kern="100" dirty="0">
              <a:latin typeface="Meiryo UI" panose="020B0604030504040204" pitchFamily="50" charset="-128"/>
              <a:ea typeface="Meiryo UI" panose="020B0604030504040204" pitchFamily="50" charset="-128"/>
              <a:cs typeface="Arial" panose="020B0604020202020204" pitchFamily="34" charset="0"/>
            </a:endParaRPr>
          </a:p>
        </p:txBody>
      </p:sp>
      <p:sp>
        <p:nvSpPr>
          <p:cNvPr id="8" name="円/楕円 30">
            <a:extLst>
              <a:ext uri="{FF2B5EF4-FFF2-40B4-BE49-F238E27FC236}">
                <a16:creationId xmlns:a16="http://schemas.microsoft.com/office/drawing/2014/main" id="{4050C1F0-0432-44A3-B106-8DC37C2C686B}"/>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1</a:t>
            </a:fld>
            <a:endParaRPr lang="en-US" altLang="ja-JP" sz="11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664859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4C541-99A5-1FD9-5011-4470E7873639}"/>
            </a:ext>
          </a:extLst>
        </p:cNvPr>
        <p:cNvGrpSpPr/>
        <p:nvPr/>
      </p:nvGrpSpPr>
      <p:grpSpPr>
        <a:xfrm>
          <a:off x="0" y="0"/>
          <a:ext cx="0" cy="0"/>
          <a:chOff x="0" y="0"/>
          <a:chExt cx="0" cy="0"/>
        </a:xfrm>
      </p:grpSpPr>
      <p:sp>
        <p:nvSpPr>
          <p:cNvPr id="18" name="角丸四角形 13">
            <a:extLst>
              <a:ext uri="{FF2B5EF4-FFF2-40B4-BE49-F238E27FC236}">
                <a16:creationId xmlns:a16="http://schemas.microsoft.com/office/drawing/2014/main" id="{D6AEC669-D2AD-AC09-6905-6BCBA64F7664}"/>
              </a:ext>
            </a:extLst>
          </p:cNvPr>
          <p:cNvSpPr/>
          <p:nvPr/>
        </p:nvSpPr>
        <p:spPr>
          <a:xfrm>
            <a:off x="39000" y="563604"/>
            <a:ext cx="9828000" cy="6266187"/>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29" name="Text Box 2">
            <a:extLst>
              <a:ext uri="{FF2B5EF4-FFF2-40B4-BE49-F238E27FC236}">
                <a16:creationId xmlns:a16="http://schemas.microsoft.com/office/drawing/2014/main" id="{2299F073-6908-5A7A-F5C7-3EF1DA4EDECF}"/>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5" name="角丸四角形 52">
            <a:extLst>
              <a:ext uri="{FF2B5EF4-FFF2-40B4-BE49-F238E27FC236}">
                <a16:creationId xmlns:a16="http://schemas.microsoft.com/office/drawing/2014/main" id="{C16C7E94-762E-1B91-CD06-4FCDBD7203BB}"/>
              </a:ext>
            </a:extLst>
          </p:cNvPr>
          <p:cNvSpPr/>
          <p:nvPr/>
        </p:nvSpPr>
        <p:spPr>
          <a:xfrm>
            <a:off x="157131" y="737252"/>
            <a:ext cx="4886645"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新たな手法による太陽光発電導入支援事業</a:t>
            </a:r>
            <a:endParaRPr lang="zh-CN" altLang="en-US" sz="1600" b="1" dirty="0">
              <a:solidFill>
                <a:schemeClr val="tx1"/>
              </a:solidFill>
              <a:latin typeface="Meiryo UI" pitchFamily="50" charset="-128"/>
              <a:ea typeface="Meiryo UI" pitchFamily="50" charset="-128"/>
              <a:cs typeface="Meiryo UI" pitchFamily="50" charset="-128"/>
            </a:endParaRPr>
          </a:p>
        </p:txBody>
      </p:sp>
      <p:sp>
        <p:nvSpPr>
          <p:cNvPr id="13" name="星 12 60">
            <a:extLst>
              <a:ext uri="{FF2B5EF4-FFF2-40B4-BE49-F238E27FC236}">
                <a16:creationId xmlns:a16="http://schemas.microsoft.com/office/drawing/2014/main" id="{E287A68C-EC0C-A656-3739-A730C22612C3}"/>
              </a:ext>
            </a:extLst>
          </p:cNvPr>
          <p:cNvSpPr/>
          <p:nvPr/>
        </p:nvSpPr>
        <p:spPr>
          <a:xfrm>
            <a:off x="38334" y="604114"/>
            <a:ext cx="655069" cy="576064"/>
          </a:xfrm>
          <a:prstGeom prst="star12">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23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新</a:t>
            </a:r>
          </a:p>
        </p:txBody>
      </p:sp>
      <p:sp>
        <p:nvSpPr>
          <p:cNvPr id="63" name="テキスト ボックス 62">
            <a:extLst>
              <a:ext uri="{FF2B5EF4-FFF2-40B4-BE49-F238E27FC236}">
                <a16:creationId xmlns:a16="http://schemas.microsoft.com/office/drawing/2014/main" id="{CA2C4A7A-D251-5889-4E20-0CEE465F1172}"/>
              </a:ext>
            </a:extLst>
          </p:cNvPr>
          <p:cNvSpPr txBox="1"/>
          <p:nvPr/>
        </p:nvSpPr>
        <p:spPr>
          <a:xfrm>
            <a:off x="157131" y="1163215"/>
            <a:ext cx="9387701" cy="892552"/>
          </a:xfrm>
          <a:prstGeom prst="rect">
            <a:avLst/>
          </a:prstGeom>
          <a:noFill/>
        </p:spPr>
        <p:txBody>
          <a:bodyPr wrap="square" rtlCol="0">
            <a:spAutoFit/>
          </a:bodyPr>
          <a:lstStyle/>
          <a:p>
            <a:pPr marL="87313" indent="-87313"/>
            <a:r>
              <a:rPr lang="ja-JP" altLang="en-US" sz="1300" dirty="0">
                <a:latin typeface="Meiryo UI" pitchFamily="50" charset="-128"/>
                <a:ea typeface="Meiryo UI" pitchFamily="50" charset="-128"/>
                <a:cs typeface="Meiryo UI" pitchFamily="50" charset="-128"/>
              </a:rPr>
              <a:t>◆民間企業による導入ポテンシャルの拡張性が高い設置場所への太陽光発電設備（ソーラーカーポート、建材一体型等）の導入や、新たな手法（第三者所有方式）による導入に対して支援します。</a:t>
            </a:r>
            <a:endParaRPr lang="en-US" altLang="ja-JP" sz="1300" dirty="0">
              <a:latin typeface="Meiryo UI" pitchFamily="50" charset="-128"/>
              <a:ea typeface="Meiryo UI" pitchFamily="50" charset="-128"/>
              <a:cs typeface="Meiryo UI" pitchFamily="50" charset="-128"/>
            </a:endParaRPr>
          </a:p>
          <a:p>
            <a:pPr marL="87313" indent="-87313"/>
            <a:r>
              <a:rPr lang="ja-JP" altLang="en-US" sz="1300" dirty="0">
                <a:latin typeface="Meiryo UI" pitchFamily="50" charset="-128"/>
                <a:ea typeface="Meiryo UI" pitchFamily="50" charset="-128"/>
                <a:cs typeface="Meiryo UI" pitchFamily="50" charset="-128"/>
              </a:rPr>
              <a:t>◆都市部特有の制約条件下等における事例を蓄積し、市域における再生可能エネルギー導入の拡大と、導入ポテンシャルの有効活用を図ります。</a:t>
            </a:r>
            <a:endParaRPr lang="ja-JP" altLang="en-US" sz="1300" dirty="0">
              <a:ea typeface="Meiryo UI" panose="020B0604030504040204" pitchFamily="50" charset="-128"/>
              <a:cs typeface="Times New Roman" panose="02020603050405020304" pitchFamily="18" charset="0"/>
            </a:endParaRPr>
          </a:p>
        </p:txBody>
      </p:sp>
      <p:sp>
        <p:nvSpPr>
          <p:cNvPr id="64" name="テキスト ボックス 63">
            <a:extLst>
              <a:ext uri="{FF2B5EF4-FFF2-40B4-BE49-F238E27FC236}">
                <a16:creationId xmlns:a16="http://schemas.microsoft.com/office/drawing/2014/main" id="{807F6954-A665-C850-50BB-CA5774F63AC9}"/>
              </a:ext>
            </a:extLst>
          </p:cNvPr>
          <p:cNvSpPr txBox="1"/>
          <p:nvPr/>
        </p:nvSpPr>
        <p:spPr>
          <a:xfrm>
            <a:off x="5218305" y="853232"/>
            <a:ext cx="2166325" cy="184666"/>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 （予算</a:t>
            </a:r>
            <a:r>
              <a:rPr lang="en-US" altLang="ja-JP" sz="1200" dirty="0">
                <a:latin typeface="Meiryo UI" pitchFamily="50" charset="-128"/>
                <a:ea typeface="Meiryo UI" pitchFamily="50" charset="-128"/>
                <a:cs typeface="Meiryo UI" pitchFamily="50" charset="-128"/>
              </a:rPr>
              <a:t>90,000</a:t>
            </a:r>
            <a:r>
              <a:rPr lang="ja-JP" altLang="en-US" sz="1200" dirty="0">
                <a:latin typeface="Meiryo UI" pitchFamily="50" charset="-128"/>
                <a:ea typeface="Meiryo UI" pitchFamily="50" charset="-128"/>
                <a:cs typeface="Meiryo UI" pitchFamily="50" charset="-128"/>
              </a:rPr>
              <a:t>千円）</a:t>
            </a:r>
            <a:r>
              <a:rPr lang="en-US" altLang="ja-JP" sz="1200" dirty="0">
                <a:latin typeface="Meiryo UI" pitchFamily="50" charset="-128"/>
                <a:ea typeface="Meiryo UI" pitchFamily="50" charset="-128"/>
                <a:cs typeface="Meiryo UI" pitchFamily="50" charset="-128"/>
              </a:rPr>
              <a:t> </a:t>
            </a:r>
            <a:endParaRPr lang="en-US" altLang="zh-TW" sz="1200" dirty="0">
              <a:latin typeface="Meiryo UI" pitchFamily="50" charset="-128"/>
              <a:ea typeface="Meiryo UI" pitchFamily="50" charset="-128"/>
              <a:cs typeface="Meiryo UI" pitchFamily="50" charset="-128"/>
            </a:endParaRPr>
          </a:p>
        </p:txBody>
      </p:sp>
      <p:pic>
        <p:nvPicPr>
          <p:cNvPr id="21" name="図 20">
            <a:extLst>
              <a:ext uri="{FF2B5EF4-FFF2-40B4-BE49-F238E27FC236}">
                <a16:creationId xmlns:a16="http://schemas.microsoft.com/office/drawing/2014/main" id="{F7D565EF-E1B8-BE38-9D6A-EA44BBD4122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87272" y="5378552"/>
            <a:ext cx="1531932" cy="1343799"/>
          </a:xfrm>
          <a:prstGeom prst="rect">
            <a:avLst/>
          </a:prstGeom>
        </p:spPr>
      </p:pic>
      <p:pic>
        <p:nvPicPr>
          <p:cNvPr id="22" name="図 21">
            <a:extLst>
              <a:ext uri="{FF2B5EF4-FFF2-40B4-BE49-F238E27FC236}">
                <a16:creationId xmlns:a16="http://schemas.microsoft.com/office/drawing/2014/main" id="{F568401D-3D53-863D-3584-504D6710097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02217" y="4068651"/>
            <a:ext cx="1551535" cy="1332934"/>
          </a:xfrm>
          <a:prstGeom prst="rect">
            <a:avLst/>
          </a:prstGeom>
        </p:spPr>
      </p:pic>
      <p:sp>
        <p:nvSpPr>
          <p:cNvPr id="23" name="テキスト ボックス 22">
            <a:extLst>
              <a:ext uri="{FF2B5EF4-FFF2-40B4-BE49-F238E27FC236}">
                <a16:creationId xmlns:a16="http://schemas.microsoft.com/office/drawing/2014/main" id="{329201B2-3ABA-BF4F-C815-4B569311D4CA}"/>
              </a:ext>
            </a:extLst>
          </p:cNvPr>
          <p:cNvSpPr txBox="1"/>
          <p:nvPr/>
        </p:nvSpPr>
        <p:spPr>
          <a:xfrm>
            <a:off x="263463" y="3995438"/>
            <a:ext cx="2118109" cy="338554"/>
          </a:xfrm>
          <a:prstGeom prst="rect">
            <a:avLst/>
          </a:prstGeom>
          <a:solidFill>
            <a:srgbClr val="0070C0"/>
          </a:solidFill>
        </p:spPr>
        <p:txBody>
          <a:bodyPr wrap="square" rtlCol="0">
            <a:spAutoFit/>
          </a:bodyPr>
          <a:lstStyle/>
          <a:p>
            <a:r>
              <a:rPr lang="ja-JP" altLang="en-US" sz="1600" dirty="0">
                <a:solidFill>
                  <a:schemeClr val="bg1"/>
                </a:solidFill>
                <a:latin typeface="Meiryo UI" panose="020B0604030504040204" pitchFamily="50" charset="-128"/>
                <a:ea typeface="Meiryo UI" panose="020B0604030504040204" pitchFamily="50" charset="-128"/>
              </a:rPr>
              <a:t>建材一体製品</a:t>
            </a:r>
            <a:r>
              <a:rPr kumimoji="1" lang="ja-JP" altLang="en-US" sz="1600" dirty="0">
                <a:solidFill>
                  <a:schemeClr val="bg1"/>
                </a:solidFill>
                <a:latin typeface="Meiryo UI" panose="020B0604030504040204" pitchFamily="50" charset="-128"/>
                <a:ea typeface="Meiryo UI" panose="020B0604030504040204" pitchFamily="50" charset="-128"/>
              </a:rPr>
              <a:t>イメージ</a:t>
            </a:r>
          </a:p>
        </p:txBody>
      </p:sp>
      <p:sp>
        <p:nvSpPr>
          <p:cNvPr id="24" name="テキスト ボックス 23">
            <a:extLst>
              <a:ext uri="{FF2B5EF4-FFF2-40B4-BE49-F238E27FC236}">
                <a16:creationId xmlns:a16="http://schemas.microsoft.com/office/drawing/2014/main" id="{D7D3B9F3-506B-C696-8F22-085035D43F69}"/>
              </a:ext>
            </a:extLst>
          </p:cNvPr>
          <p:cNvSpPr txBox="1"/>
          <p:nvPr/>
        </p:nvSpPr>
        <p:spPr>
          <a:xfrm>
            <a:off x="5417861" y="4350122"/>
            <a:ext cx="2295280" cy="276999"/>
          </a:xfrm>
          <a:prstGeom prst="rect">
            <a:avLst/>
          </a:prstGeom>
          <a:solidFill>
            <a:schemeClr val="bg1">
              <a:lumMod val="85000"/>
            </a:schemeClr>
          </a:solidFill>
        </p:spPr>
        <p:txBody>
          <a:bodyPr wrap="square" rtlCol="0">
            <a:spAutoFit/>
          </a:bodyPr>
          <a:lstStyle/>
          <a:p>
            <a:pPr algn="ctr">
              <a:spcAft>
                <a:spcPts val="300"/>
              </a:spcAft>
            </a:pPr>
            <a:r>
              <a:rPr kumimoji="1" lang="ja-JP" altLang="en-US" sz="1200" dirty="0">
                <a:latin typeface="Meiryo UI" panose="020B0604030504040204" pitchFamily="50" charset="-128"/>
                <a:ea typeface="Meiryo UI" panose="020B0604030504040204" pitchFamily="50" charset="-128"/>
              </a:rPr>
              <a:t>現状と課題について</a:t>
            </a:r>
          </a:p>
        </p:txBody>
      </p:sp>
      <p:sp>
        <p:nvSpPr>
          <p:cNvPr id="27" name="テキスト ボックス 26">
            <a:extLst>
              <a:ext uri="{FF2B5EF4-FFF2-40B4-BE49-F238E27FC236}">
                <a16:creationId xmlns:a16="http://schemas.microsoft.com/office/drawing/2014/main" id="{066E588A-C20E-543E-5D07-D1FBD9428FA0}"/>
              </a:ext>
            </a:extLst>
          </p:cNvPr>
          <p:cNvSpPr txBox="1"/>
          <p:nvPr/>
        </p:nvSpPr>
        <p:spPr>
          <a:xfrm>
            <a:off x="5417860" y="4704726"/>
            <a:ext cx="4249333" cy="1938992"/>
          </a:xfrm>
          <a:prstGeom prst="rect">
            <a:avLst/>
          </a:prstGeom>
          <a:noFill/>
        </p:spPr>
        <p:txBody>
          <a:bodyPr wrap="square">
            <a:spAutoFit/>
          </a:bodyPr>
          <a:lstStyle/>
          <a:p>
            <a:r>
              <a:rPr lang="ja-JP" altLang="en-US" sz="1200" dirty="0">
                <a:latin typeface="Meiryo UI" panose="020B0604030504040204" pitchFamily="50" charset="-128"/>
                <a:ea typeface="Meiryo UI" panose="020B0604030504040204" pitchFamily="50" charset="-128"/>
              </a:rPr>
              <a:t>・市域の建物屋根以外でも、駐車場等の施設に付属する敷地や、ビル側面のポテンシャルが見込まれ、設置場所の特性に応じた有効な技術が普及しつつある</a:t>
            </a:r>
          </a:p>
          <a:p>
            <a:r>
              <a:rPr lang="ja-JP" altLang="en-US" sz="1200" dirty="0">
                <a:latin typeface="Meiryo UI" panose="020B0604030504040204" pitchFamily="50" charset="-128"/>
                <a:ea typeface="Meiryo UI" panose="020B0604030504040204" pitchFamily="50" charset="-128"/>
              </a:rPr>
              <a:t>・近年は、固定価格買取制度（</a:t>
            </a:r>
            <a:r>
              <a:rPr lang="en-US" altLang="ja-JP" sz="1200" dirty="0">
                <a:latin typeface="Meiryo UI" panose="020B0604030504040204" pitchFamily="50" charset="-128"/>
                <a:ea typeface="Meiryo UI" panose="020B0604030504040204" pitchFamily="50" charset="-128"/>
              </a:rPr>
              <a:t>FIT</a:t>
            </a:r>
            <a:r>
              <a:rPr lang="ja-JP" altLang="en-US" sz="1200" dirty="0">
                <a:latin typeface="Meiryo UI" panose="020B0604030504040204" pitchFamily="50" charset="-128"/>
                <a:ea typeface="Meiryo UI" panose="020B0604030504040204" pitchFamily="50" charset="-128"/>
              </a:rPr>
              <a:t>）の買取価格が電気料金と同等以下となっており、特に事業用は初期費用不要で事業者が設置し発電した電気を購入する</a:t>
            </a:r>
            <a:r>
              <a:rPr lang="en-US" altLang="ja-JP" sz="1200" dirty="0">
                <a:latin typeface="Meiryo UI" panose="020B0604030504040204" pitchFamily="50" charset="-128"/>
                <a:ea typeface="Meiryo UI" panose="020B0604030504040204" pitchFamily="50" charset="-128"/>
              </a:rPr>
              <a:t>PPA</a:t>
            </a:r>
            <a:r>
              <a:rPr lang="ja-JP" altLang="en-US" sz="1200" dirty="0">
                <a:latin typeface="Meiryo UI" panose="020B0604030504040204" pitchFamily="50" charset="-128"/>
                <a:ea typeface="Meiryo UI" panose="020B0604030504040204" pitchFamily="50" charset="-128"/>
              </a:rPr>
              <a:t>方式等の自家消費スキームに移りつつある</a:t>
            </a:r>
          </a:p>
          <a:p>
            <a:r>
              <a:rPr lang="ja-JP" altLang="en-US" sz="1200" dirty="0">
                <a:latin typeface="Meiryo UI" panose="020B0604030504040204" pitchFamily="50" charset="-128"/>
                <a:ea typeface="Meiryo UI" panose="020B0604030504040204" pitchFamily="50" charset="-128"/>
              </a:rPr>
              <a:t>・再エネポテンシャルの有効活用等を図る国の補助事業による市域への導入は進んでおらず、国補助だけでは市域の実情に応じた導入促進に限界がある</a:t>
            </a:r>
          </a:p>
        </p:txBody>
      </p:sp>
      <p:sp>
        <p:nvSpPr>
          <p:cNvPr id="30" name="正方形/長方形 29">
            <a:extLst>
              <a:ext uri="{FF2B5EF4-FFF2-40B4-BE49-F238E27FC236}">
                <a16:creationId xmlns:a16="http://schemas.microsoft.com/office/drawing/2014/main" id="{49F2AE00-066A-74C8-6960-972ECC1AB123}"/>
              </a:ext>
            </a:extLst>
          </p:cNvPr>
          <p:cNvSpPr/>
          <p:nvPr/>
        </p:nvSpPr>
        <p:spPr>
          <a:xfrm>
            <a:off x="5279616" y="4198903"/>
            <a:ext cx="4424620" cy="2535101"/>
          </a:xfrm>
          <a:prstGeom prst="rect">
            <a:avLst/>
          </a:prstGeom>
          <a:noFill/>
          <a:ln>
            <a:solidFill>
              <a:schemeClr val="accent5">
                <a:lumMod val="75000"/>
              </a:schemeClr>
            </a:solidFill>
            <a:prstDash val="solid"/>
          </a:ln>
        </p:spPr>
        <p:style>
          <a:lnRef idx="1">
            <a:schemeClr val="accent2"/>
          </a:lnRef>
          <a:fillRef idx="2">
            <a:schemeClr val="accent2"/>
          </a:fillRef>
          <a:effectRef idx="1">
            <a:schemeClr val="accent2"/>
          </a:effectRef>
          <a:fontRef idx="minor">
            <a:schemeClr val="dk1"/>
          </a:fontRef>
        </p:style>
        <p:txBody>
          <a:bodyPr rot="0" spcFirstLastPara="0" vert="horz" wrap="square" lIns="91440" tIns="0" rIns="91440" bIns="0" numCol="1" spcCol="0" rtlCol="0" fromWordArt="0" anchor="ctr" anchorCtr="0" forceAA="0" compatLnSpc="1">
            <a:prstTxWarp prst="textNoShape">
              <a:avLst/>
            </a:prstTxWarp>
            <a:noAutofit/>
          </a:bodyPr>
          <a:lstStyle/>
          <a:p>
            <a:pPr algn="ctr"/>
            <a:endParaRPr kumimoji="1" lang="ja-JP" altLang="en-US" b="1" dirty="0">
              <a:solidFill>
                <a:schemeClr val="tx1"/>
              </a:solidFill>
              <a:effectLst/>
              <a:latin typeface="Meiryo UI" pitchFamily="50" charset="-128"/>
              <a:ea typeface="Meiryo UI" pitchFamily="50" charset="-128"/>
              <a:cs typeface="Meiryo UI" pitchFamily="50" charset="-128"/>
            </a:endParaRPr>
          </a:p>
        </p:txBody>
      </p:sp>
      <p:pic>
        <p:nvPicPr>
          <p:cNvPr id="3" name="図 2">
            <a:extLst>
              <a:ext uri="{FF2B5EF4-FFF2-40B4-BE49-F238E27FC236}">
                <a16:creationId xmlns:a16="http://schemas.microsoft.com/office/drawing/2014/main" id="{18F1AA88-5725-4A79-1DAA-9E81E1B6E676}"/>
              </a:ext>
            </a:extLst>
          </p:cNvPr>
          <p:cNvPicPr>
            <a:picLocks noChangeAspect="1"/>
          </p:cNvPicPr>
          <p:nvPr/>
        </p:nvPicPr>
        <p:blipFill>
          <a:blip r:embed="rId5"/>
          <a:stretch>
            <a:fillRect/>
          </a:stretch>
        </p:blipFill>
        <p:spPr>
          <a:xfrm>
            <a:off x="631030" y="4554361"/>
            <a:ext cx="2657475" cy="2133600"/>
          </a:xfrm>
          <a:prstGeom prst="rect">
            <a:avLst/>
          </a:prstGeom>
        </p:spPr>
      </p:pic>
      <p:sp>
        <p:nvSpPr>
          <p:cNvPr id="4" name="テキスト ボックス 3">
            <a:extLst>
              <a:ext uri="{FF2B5EF4-FFF2-40B4-BE49-F238E27FC236}">
                <a16:creationId xmlns:a16="http://schemas.microsoft.com/office/drawing/2014/main" id="{AF7EA79A-6230-D05B-99F1-FEF8378B5D2F}"/>
              </a:ext>
            </a:extLst>
          </p:cNvPr>
          <p:cNvSpPr txBox="1"/>
          <p:nvPr/>
        </p:nvSpPr>
        <p:spPr>
          <a:xfrm>
            <a:off x="2210593" y="4325534"/>
            <a:ext cx="1823678" cy="246221"/>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a:t>
            </a:r>
            <a:r>
              <a:rPr lang="ja-JP" altLang="en-US" sz="1000" dirty="0">
                <a:latin typeface="Meiryo UI" panose="020B0604030504040204" pitchFamily="50" charset="-128"/>
                <a:ea typeface="Meiryo UI" panose="020B0604030504040204" pitchFamily="50" charset="-128"/>
              </a:rPr>
              <a:t>大成建設</a:t>
            </a:r>
            <a:r>
              <a:rPr kumimoji="1" lang="en-US" altLang="ja-JP" sz="1000" dirty="0">
                <a:latin typeface="Meiryo UI" panose="020B0604030504040204" pitchFamily="50" charset="-128"/>
                <a:ea typeface="Meiryo UI" panose="020B0604030504040204" pitchFamily="50" charset="-128"/>
              </a:rPr>
              <a:t>HP</a:t>
            </a:r>
            <a:endParaRPr kumimoji="1" lang="ja-JP" altLang="en-US" sz="1000"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3761D316-05B5-E02E-E817-F767E64A183E}"/>
              </a:ext>
            </a:extLst>
          </p:cNvPr>
          <p:cNvGraphicFramePr>
            <a:graphicFrameLocks noGrp="1"/>
          </p:cNvGraphicFramePr>
          <p:nvPr>
            <p:extLst>
              <p:ext uri="{D42A27DB-BD31-4B8C-83A1-F6EECF244321}">
                <p14:modId xmlns:p14="http://schemas.microsoft.com/office/powerpoint/2010/main" val="2334296459"/>
              </p:ext>
            </p:extLst>
          </p:nvPr>
        </p:nvGraphicFramePr>
        <p:xfrm>
          <a:off x="561650" y="2085322"/>
          <a:ext cx="8964251" cy="1554480"/>
        </p:xfrm>
        <a:graphic>
          <a:graphicData uri="http://schemas.openxmlformats.org/drawingml/2006/table">
            <a:tbl>
              <a:tblPr firstRow="1" bandRow="1">
                <a:tableStyleId>{5940675A-B579-460E-94D1-54222C63F5DA}</a:tableStyleId>
              </a:tblPr>
              <a:tblGrid>
                <a:gridCol w="877527">
                  <a:extLst>
                    <a:ext uri="{9D8B030D-6E8A-4147-A177-3AD203B41FA5}">
                      <a16:colId xmlns:a16="http://schemas.microsoft.com/office/drawing/2014/main" val="51244821"/>
                    </a:ext>
                  </a:extLst>
                </a:gridCol>
                <a:gridCol w="2657475">
                  <a:extLst>
                    <a:ext uri="{9D8B030D-6E8A-4147-A177-3AD203B41FA5}">
                      <a16:colId xmlns:a16="http://schemas.microsoft.com/office/drawing/2014/main" val="3659606865"/>
                    </a:ext>
                  </a:extLst>
                </a:gridCol>
                <a:gridCol w="2695577">
                  <a:extLst>
                    <a:ext uri="{9D8B030D-6E8A-4147-A177-3AD203B41FA5}">
                      <a16:colId xmlns:a16="http://schemas.microsoft.com/office/drawing/2014/main" val="3877964408"/>
                    </a:ext>
                  </a:extLst>
                </a:gridCol>
                <a:gridCol w="2733672">
                  <a:extLst>
                    <a:ext uri="{9D8B030D-6E8A-4147-A177-3AD203B41FA5}">
                      <a16:colId xmlns:a16="http://schemas.microsoft.com/office/drawing/2014/main" val="721739078"/>
                    </a:ext>
                  </a:extLst>
                </a:gridCol>
              </a:tblGrid>
              <a:tr h="185918">
                <a:tc>
                  <a:txBody>
                    <a:bodyPr/>
                    <a:lstStyle/>
                    <a:p>
                      <a:pPr algn="ctr"/>
                      <a:r>
                        <a:rPr kumimoji="1" lang="ja-JP" altLang="en-US" sz="1200" b="1" dirty="0">
                          <a:latin typeface="Meiryo UI" panose="020B0604030504040204" pitchFamily="50" charset="-128"/>
                          <a:ea typeface="Meiryo UI" panose="020B0604030504040204" pitchFamily="50" charset="-128"/>
                        </a:rPr>
                        <a:t>分類</a:t>
                      </a:r>
                    </a:p>
                  </a:txBody>
                  <a:tcPr anchor="ctr">
                    <a:solidFill>
                      <a:schemeClr val="accent4">
                        <a:lumMod val="20000"/>
                        <a:lumOff val="80000"/>
                      </a:schemeClr>
                    </a:solidFill>
                  </a:tcPr>
                </a:tc>
                <a:tc>
                  <a:txBody>
                    <a:bodyPr/>
                    <a:lstStyle/>
                    <a:p>
                      <a:pPr algn="ctr"/>
                      <a:r>
                        <a:rPr kumimoji="1" lang="en-US" altLang="ja-JP" sz="1200" b="1" dirty="0">
                          <a:solidFill>
                            <a:schemeClr val="tx1"/>
                          </a:solidFill>
                          <a:latin typeface="Meiryo UI" panose="020B0604030504040204" pitchFamily="50" charset="-128"/>
                          <a:ea typeface="Meiryo UI" panose="020B0604030504040204" pitchFamily="50" charset="-128"/>
                        </a:rPr>
                        <a:t>1.</a:t>
                      </a:r>
                      <a:r>
                        <a:rPr kumimoji="1" lang="ja-JP" altLang="en-US" sz="1200" b="1" dirty="0">
                          <a:solidFill>
                            <a:schemeClr val="tx1"/>
                          </a:solidFill>
                          <a:latin typeface="Meiryo UI" panose="020B0604030504040204" pitchFamily="50" charset="-128"/>
                          <a:ea typeface="Meiryo UI" panose="020B0604030504040204" pitchFamily="50" charset="-128"/>
                        </a:rPr>
                        <a:t>ソーラーカーポート等導入支援</a:t>
                      </a:r>
                      <a:endParaRPr kumimoji="1" lang="en-US" altLang="ja-JP" sz="1200" b="1" dirty="0">
                        <a:solidFill>
                          <a:schemeClr val="tx1"/>
                        </a:solidFill>
                        <a:latin typeface="Meiryo UI" panose="020B0604030504040204" pitchFamily="50" charset="-128"/>
                        <a:ea typeface="Meiryo UI" panose="020B0604030504040204" pitchFamily="50" charset="-128"/>
                      </a:endParaRPr>
                    </a:p>
                  </a:txBody>
                  <a:tcPr anchor="ctr">
                    <a:solidFill>
                      <a:schemeClr val="accent4">
                        <a:lumMod val="20000"/>
                        <a:lumOff val="80000"/>
                      </a:schemeClr>
                    </a:solidFill>
                  </a:tcPr>
                </a:tc>
                <a:tc>
                  <a:txBody>
                    <a:bodyPr/>
                    <a:lstStyle/>
                    <a:p>
                      <a:pPr algn="ctr"/>
                      <a:r>
                        <a:rPr kumimoji="1" lang="en-US" altLang="ja-JP" sz="1200" b="1" dirty="0">
                          <a:solidFill>
                            <a:schemeClr val="tx1"/>
                          </a:solidFill>
                          <a:latin typeface="Meiryo UI" panose="020B0604030504040204" pitchFamily="50" charset="-128"/>
                          <a:ea typeface="Meiryo UI" panose="020B0604030504040204" pitchFamily="50" charset="-128"/>
                        </a:rPr>
                        <a:t>2.</a:t>
                      </a:r>
                      <a:r>
                        <a:rPr kumimoji="1" lang="zh-TW" altLang="en-US" sz="1200" b="1" dirty="0">
                          <a:solidFill>
                            <a:schemeClr val="tx1"/>
                          </a:solidFill>
                          <a:latin typeface="Meiryo UI" panose="020B0604030504040204" pitchFamily="50" charset="-128"/>
                          <a:ea typeface="Meiryo UI" panose="020B0604030504040204" pitchFamily="50" charset="-128"/>
                        </a:rPr>
                        <a:t>建材一体型太陽光発電導入支援</a:t>
                      </a:r>
                      <a:endParaRPr kumimoji="1" lang="en-US" altLang="ja-JP" sz="1200" b="1" dirty="0">
                        <a:solidFill>
                          <a:schemeClr val="tx1"/>
                        </a:solidFill>
                        <a:latin typeface="Meiryo UI" panose="020B0604030504040204" pitchFamily="50" charset="-128"/>
                        <a:ea typeface="Meiryo UI" panose="020B0604030504040204" pitchFamily="50" charset="-128"/>
                      </a:endParaRPr>
                    </a:p>
                  </a:txBody>
                  <a:tcPr anchor="ctr">
                    <a:solidFill>
                      <a:schemeClr val="accent4">
                        <a:lumMod val="20000"/>
                        <a:lumOff val="80000"/>
                      </a:schemeClr>
                    </a:solidFill>
                  </a:tcPr>
                </a:tc>
                <a:tc>
                  <a:txBody>
                    <a:bodyPr/>
                    <a:lstStyle/>
                    <a:p>
                      <a:r>
                        <a:rPr kumimoji="1" lang="en-US" altLang="ja-JP" sz="1200" b="1" dirty="0">
                          <a:solidFill>
                            <a:schemeClr val="tx1"/>
                          </a:solidFill>
                          <a:latin typeface="Meiryo UI" panose="020B0604030504040204" pitchFamily="50" charset="-128"/>
                          <a:ea typeface="Meiryo UI" panose="020B0604030504040204" pitchFamily="50" charset="-128"/>
                        </a:rPr>
                        <a:t>3.</a:t>
                      </a:r>
                      <a:r>
                        <a:rPr kumimoji="1" lang="ja-JP" altLang="en-US" sz="1200" b="1" dirty="0">
                          <a:solidFill>
                            <a:schemeClr val="tx1"/>
                          </a:solidFill>
                          <a:latin typeface="Meiryo UI" panose="020B0604030504040204" pitchFamily="50" charset="-128"/>
                          <a:ea typeface="Meiryo UI" panose="020B0604030504040204" pitchFamily="50" charset="-128"/>
                        </a:rPr>
                        <a:t>太陽光発電・蓄電池等導入支援</a:t>
                      </a:r>
                      <a:endParaRPr kumimoji="1" lang="en-US" altLang="ja-JP" sz="1200" b="1" dirty="0">
                        <a:solidFill>
                          <a:schemeClr val="tx1"/>
                        </a:solidFill>
                        <a:latin typeface="Meiryo UI" panose="020B0604030504040204" pitchFamily="50" charset="-128"/>
                        <a:ea typeface="Meiryo UI" panose="020B0604030504040204" pitchFamily="50" charset="-128"/>
                      </a:endParaRPr>
                    </a:p>
                  </a:txBody>
                  <a:tcPr anchor="ctr">
                    <a:solidFill>
                      <a:schemeClr val="accent4">
                        <a:lumMod val="20000"/>
                        <a:lumOff val="80000"/>
                      </a:schemeClr>
                    </a:solidFill>
                  </a:tcPr>
                </a:tc>
                <a:extLst>
                  <a:ext uri="{0D108BD9-81ED-4DB2-BD59-A6C34878D82A}">
                    <a16:rowId xmlns:a16="http://schemas.microsoft.com/office/drawing/2014/main" val="212032753"/>
                  </a:ext>
                </a:extLst>
              </a:tr>
              <a:tr h="128721">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50" dirty="0">
                          <a:solidFill>
                            <a:schemeClr val="tx1"/>
                          </a:solidFill>
                          <a:latin typeface="Meiryo UI" panose="020B0604030504040204" pitchFamily="50" charset="-128"/>
                          <a:ea typeface="Meiryo UI" panose="020B0604030504040204" pitchFamily="50" charset="-128"/>
                        </a:rPr>
                        <a:t>補助対象</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anchor="ctr"/>
                </a:tc>
                <a:tc>
                  <a:txBody>
                    <a:bodyPr/>
                    <a:lstStyle/>
                    <a:p>
                      <a:r>
                        <a:rPr kumimoji="1" lang="ja-JP" altLang="en-US" sz="1200" b="1" u="sng" dirty="0">
                          <a:solidFill>
                            <a:schemeClr val="tx1"/>
                          </a:solidFill>
                          <a:latin typeface="Meiryo UI" panose="020B0604030504040204" pitchFamily="50" charset="-128"/>
                          <a:ea typeface="Meiryo UI" panose="020B0604030504040204" pitchFamily="50" charset="-128"/>
                        </a:rPr>
                        <a:t>ソーラーカーポート太陽光発電一体型・搭載型、その他駐車場を活用した太陽光発電設備</a:t>
                      </a:r>
                      <a:r>
                        <a:rPr kumimoji="1" lang="en-US" altLang="ja-JP" sz="1200" b="1" u="sng" dirty="0">
                          <a:solidFill>
                            <a:schemeClr val="tx1"/>
                          </a:solidFill>
                          <a:latin typeface="Meiryo UI" panose="020B0604030504040204" pitchFamily="50" charset="-128"/>
                          <a:ea typeface="Meiryo UI" panose="020B0604030504040204" pitchFamily="50" charset="-128"/>
                        </a:rPr>
                        <a:t>(</a:t>
                      </a:r>
                      <a:r>
                        <a:rPr kumimoji="1" lang="ja-JP" altLang="en-US" sz="1200" b="1" u="sng" dirty="0">
                          <a:solidFill>
                            <a:schemeClr val="tx1"/>
                          </a:solidFill>
                          <a:latin typeface="Meiryo UI" panose="020B0604030504040204" pitchFamily="50" charset="-128"/>
                          <a:ea typeface="Meiryo UI" panose="020B0604030504040204" pitchFamily="50" charset="-128"/>
                        </a:rPr>
                        <a:t>垂直型含む</a:t>
                      </a:r>
                      <a:r>
                        <a:rPr kumimoji="1" lang="en-US" altLang="ja-JP" sz="1200" b="1" u="sng" dirty="0">
                          <a:solidFill>
                            <a:schemeClr val="tx1"/>
                          </a:solidFill>
                          <a:latin typeface="Meiryo UI" panose="020B0604030504040204" pitchFamily="50" charset="-128"/>
                          <a:ea typeface="Meiryo UI" panose="020B0604030504040204" pitchFamily="50" charset="-128"/>
                        </a:rPr>
                        <a:t>)</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r>
                        <a:rPr kumimoji="1" lang="ja-JP" altLang="en-US" sz="1200" b="1" u="sng">
                          <a:solidFill>
                            <a:schemeClr val="tx1"/>
                          </a:solidFill>
                          <a:latin typeface="Meiryo UI" panose="020B0604030504040204" pitchFamily="50" charset="-128"/>
                          <a:ea typeface="Meiryo UI" panose="020B0604030504040204" pitchFamily="50" charset="-128"/>
                        </a:rPr>
                        <a:t>窓ガラスや壁材等と一体となった太陽光発電設備</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r>
                        <a:rPr kumimoji="1" lang="ja-JP" altLang="en-US" sz="1200" b="1" u="sng" dirty="0">
                          <a:solidFill>
                            <a:schemeClr val="tx1"/>
                          </a:solidFill>
                          <a:latin typeface="Meiryo UI" panose="020B0604030504040204" pitchFamily="50" charset="-128"/>
                          <a:ea typeface="Meiryo UI" panose="020B0604030504040204" pitchFamily="50" charset="-128"/>
                        </a:rPr>
                        <a:t>太陽光発電設備（オンサイト</a:t>
                      </a:r>
                      <a:r>
                        <a:rPr kumimoji="1" lang="en-US" altLang="ja-JP" sz="1200" b="1" u="sng" dirty="0">
                          <a:solidFill>
                            <a:schemeClr val="tx1"/>
                          </a:solidFill>
                          <a:latin typeface="Meiryo UI" panose="020B0604030504040204" pitchFamily="50" charset="-128"/>
                          <a:ea typeface="Meiryo UI" panose="020B0604030504040204" pitchFamily="50" charset="-128"/>
                        </a:rPr>
                        <a:t>PPA</a:t>
                      </a:r>
                      <a:r>
                        <a:rPr kumimoji="1" lang="ja-JP" altLang="en-US" sz="1200" b="1" u="sng" dirty="0">
                          <a:solidFill>
                            <a:schemeClr val="tx1"/>
                          </a:solidFill>
                          <a:latin typeface="Meiryo UI" panose="020B0604030504040204" pitchFamily="50" charset="-128"/>
                          <a:ea typeface="Meiryo UI" panose="020B0604030504040204" pitchFamily="50" charset="-128"/>
                        </a:rPr>
                        <a:t>モデル、リースモデル）</a:t>
                      </a:r>
                    </a:p>
                  </a:txBody>
                  <a:tcPr anchor="ctr"/>
                </a:tc>
                <a:extLst>
                  <a:ext uri="{0D108BD9-81ED-4DB2-BD59-A6C34878D82A}">
                    <a16:rowId xmlns:a16="http://schemas.microsoft.com/office/drawing/2014/main" val="986600086"/>
                  </a:ext>
                </a:extLst>
              </a:tr>
              <a:tr h="255753">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50" dirty="0">
                          <a:solidFill>
                            <a:schemeClr val="tx1"/>
                          </a:solidFill>
                          <a:latin typeface="Meiryo UI" panose="020B0604030504040204" pitchFamily="50" charset="-128"/>
                          <a:ea typeface="Meiryo UI" panose="020B0604030504040204" pitchFamily="50" charset="-128"/>
                        </a:rPr>
                        <a:t>市補助率等</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anchor="ctr"/>
                </a:tc>
                <a:tc>
                  <a:txBody>
                    <a:bodyPr/>
                    <a:lstStyle/>
                    <a:p>
                      <a:r>
                        <a:rPr kumimoji="1" lang="ja-JP" altLang="en-US" sz="1200" b="1" u="sng" dirty="0">
                          <a:solidFill>
                            <a:schemeClr val="tx1"/>
                          </a:solidFill>
                          <a:latin typeface="Meiryo UI" panose="020B0604030504040204" pitchFamily="50" charset="-128"/>
                          <a:ea typeface="Meiryo UI" panose="020B0604030504040204" pitchFamily="50" charset="-128"/>
                        </a:rPr>
                        <a:t>８万円</a:t>
                      </a:r>
                      <a:r>
                        <a:rPr kumimoji="1" lang="en-US" altLang="ja-JP" sz="1200" b="1" u="sng" dirty="0">
                          <a:solidFill>
                            <a:schemeClr val="tx1"/>
                          </a:solidFill>
                          <a:latin typeface="Meiryo UI" panose="020B0604030504040204" pitchFamily="50" charset="-128"/>
                          <a:ea typeface="Meiryo UI" panose="020B0604030504040204" pitchFamily="50" charset="-128"/>
                        </a:rPr>
                        <a:t>/kW</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パワーコンディショナの定格出力の合計値（</a:t>
                      </a:r>
                      <a:r>
                        <a:rPr kumimoji="1" lang="en-US" altLang="ja-JP" sz="1200" dirty="0">
                          <a:solidFill>
                            <a:schemeClr val="tx1"/>
                          </a:solidFill>
                          <a:latin typeface="Meiryo UI" panose="020B0604030504040204" pitchFamily="50" charset="-128"/>
                          <a:ea typeface="Meiryo UI" panose="020B0604030504040204" pitchFamily="50" charset="-128"/>
                        </a:rPr>
                        <a:t>kW</a:t>
                      </a:r>
                      <a:r>
                        <a:rPr kumimoji="1" lang="ja-JP" altLang="en-US" sz="1200" dirty="0">
                          <a:solidFill>
                            <a:schemeClr val="tx1"/>
                          </a:solidFill>
                          <a:latin typeface="Meiryo UI" panose="020B0604030504040204" pitchFamily="50" charset="-128"/>
                          <a:ea typeface="Meiryo UI" panose="020B0604030504040204" pitchFamily="50" charset="-128"/>
                        </a:rPr>
                        <a:t>）（事業費の</a:t>
                      </a:r>
                      <a:r>
                        <a:rPr kumimoji="1" lang="en-US" altLang="ja-JP" sz="1200" dirty="0">
                          <a:solidFill>
                            <a:schemeClr val="tx1"/>
                          </a:solidFill>
                          <a:latin typeface="Meiryo UI" panose="020B0604030504040204" pitchFamily="50" charset="-128"/>
                          <a:ea typeface="Meiryo UI" panose="020B0604030504040204" pitchFamily="50" charset="-128"/>
                        </a:rPr>
                        <a:t>1/3</a:t>
                      </a:r>
                      <a:r>
                        <a:rPr kumimoji="1" lang="ja-JP" altLang="en-US" sz="1200" dirty="0">
                          <a:solidFill>
                            <a:schemeClr val="tx1"/>
                          </a:solidFill>
                          <a:latin typeface="Meiryo UI" panose="020B0604030504040204" pitchFamily="50" charset="-128"/>
                          <a:ea typeface="Meiryo UI" panose="020B0604030504040204" pitchFamily="50" charset="-128"/>
                        </a:rPr>
                        <a:t>相当、</a:t>
                      </a:r>
                      <a:r>
                        <a:rPr kumimoji="1" lang="ja-JP" altLang="en-US" sz="1200" b="1" u="sng" dirty="0">
                          <a:solidFill>
                            <a:schemeClr val="tx1"/>
                          </a:solidFill>
                          <a:latin typeface="Meiryo UI" panose="020B0604030504040204" pitchFamily="50" charset="-128"/>
                          <a:ea typeface="Meiryo UI" panose="020B0604030504040204" pitchFamily="50" charset="-128"/>
                        </a:rPr>
                        <a:t>上限</a:t>
                      </a:r>
                      <a:r>
                        <a:rPr kumimoji="1" lang="en-US" altLang="ja-JP" sz="1200" b="1" u="sng" dirty="0">
                          <a:solidFill>
                            <a:schemeClr val="tx1"/>
                          </a:solidFill>
                          <a:latin typeface="Meiryo UI" panose="020B0604030504040204" pitchFamily="50" charset="-128"/>
                          <a:ea typeface="Meiryo UI" panose="020B0604030504040204" pitchFamily="50" charset="-128"/>
                        </a:rPr>
                        <a:t>2</a:t>
                      </a:r>
                      <a:r>
                        <a:rPr kumimoji="1" lang="ja-JP" altLang="en-US" sz="1200" b="1" u="sng" dirty="0">
                          <a:solidFill>
                            <a:schemeClr val="tx1"/>
                          </a:solidFill>
                          <a:latin typeface="Meiryo UI" panose="020B0604030504040204" pitchFamily="50" charset="-128"/>
                          <a:ea typeface="Meiryo UI" panose="020B0604030504040204" pitchFamily="50" charset="-128"/>
                        </a:rPr>
                        <a:t>千万円</a:t>
                      </a:r>
                      <a:r>
                        <a:rPr kumimoji="1" lang="ja-JP" altLang="en-US" sz="1200" dirty="0">
                          <a:solidFill>
                            <a:schemeClr val="tx1"/>
                          </a:solidFill>
                          <a:latin typeface="Meiryo UI" panose="020B0604030504040204" pitchFamily="50" charset="-128"/>
                          <a:ea typeface="Meiryo UI" panose="020B0604030504040204" pitchFamily="50" charset="-128"/>
                        </a:rPr>
                        <a:t>）</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r>
                        <a:rPr kumimoji="1" lang="zh-TW" altLang="en-US" sz="1200" b="1" u="sng">
                          <a:solidFill>
                            <a:schemeClr val="tx1"/>
                          </a:solidFill>
                          <a:latin typeface="Meiryo UI" panose="020B0604030504040204" pitchFamily="50" charset="-128"/>
                          <a:ea typeface="Meiryo UI" panose="020B0604030504040204" pitchFamily="50" charset="-128"/>
                        </a:rPr>
                        <a:t>窓：補助率</a:t>
                      </a:r>
                      <a:r>
                        <a:rPr kumimoji="1" lang="en-US" altLang="zh-TW" sz="1200" b="1" u="sng">
                          <a:solidFill>
                            <a:schemeClr val="tx1"/>
                          </a:solidFill>
                          <a:latin typeface="Meiryo UI" panose="020B0604030504040204" pitchFamily="50" charset="-128"/>
                          <a:ea typeface="Meiryo UI" panose="020B0604030504040204" pitchFamily="50" charset="-128"/>
                        </a:rPr>
                        <a:t>1/5 </a:t>
                      </a:r>
                      <a:r>
                        <a:rPr kumimoji="1" lang="zh-TW" altLang="en-US" sz="1200" b="1" u="sng">
                          <a:solidFill>
                            <a:schemeClr val="tx1"/>
                          </a:solidFill>
                          <a:latin typeface="Meiryo UI" panose="020B0604030504040204" pitchFamily="50" charset="-128"/>
                          <a:ea typeface="Meiryo UI" panose="020B0604030504040204" pitchFamily="50" charset="-128"/>
                        </a:rPr>
                        <a:t>上限</a:t>
                      </a:r>
                      <a:r>
                        <a:rPr kumimoji="1" lang="en-US" altLang="zh-TW" sz="1200" b="1" u="sng">
                          <a:solidFill>
                            <a:schemeClr val="tx1"/>
                          </a:solidFill>
                          <a:latin typeface="Meiryo UI" panose="020B0604030504040204" pitchFamily="50" charset="-128"/>
                          <a:ea typeface="Meiryo UI" panose="020B0604030504040204" pitchFamily="50" charset="-128"/>
                        </a:rPr>
                        <a:t>1,250</a:t>
                      </a:r>
                      <a:r>
                        <a:rPr kumimoji="1" lang="ja-JP" altLang="en-US" sz="1200" b="1" u="sng">
                          <a:solidFill>
                            <a:schemeClr val="tx1"/>
                          </a:solidFill>
                          <a:latin typeface="Meiryo UI" panose="020B0604030504040204" pitchFamily="50" charset="-128"/>
                          <a:ea typeface="Meiryo UI" panose="020B0604030504040204" pitchFamily="50" charset="-128"/>
                        </a:rPr>
                        <a:t>万</a:t>
                      </a:r>
                      <a:r>
                        <a:rPr kumimoji="1" lang="zh-TW" altLang="en-US" sz="1200" b="1" u="sng">
                          <a:solidFill>
                            <a:schemeClr val="tx1"/>
                          </a:solidFill>
                          <a:latin typeface="Meiryo UI" panose="020B0604030504040204" pitchFamily="50" charset="-128"/>
                          <a:ea typeface="Meiryo UI" panose="020B0604030504040204" pitchFamily="50" charset="-128"/>
                        </a:rPr>
                        <a:t>円</a:t>
                      </a:r>
                    </a:p>
                    <a:p>
                      <a:r>
                        <a:rPr kumimoji="1" lang="zh-TW" altLang="en-US" sz="1200" b="1" u="sng">
                          <a:solidFill>
                            <a:schemeClr val="tx1"/>
                          </a:solidFill>
                          <a:latin typeface="Meiryo UI" panose="020B0604030504040204" pitchFamily="50" charset="-128"/>
                          <a:ea typeface="Meiryo UI" panose="020B0604030504040204" pitchFamily="50" charset="-128"/>
                        </a:rPr>
                        <a:t>壁：補助率</a:t>
                      </a:r>
                      <a:r>
                        <a:rPr kumimoji="1" lang="en-US" altLang="zh-TW" sz="1200" b="1" u="sng">
                          <a:solidFill>
                            <a:schemeClr val="tx1"/>
                          </a:solidFill>
                          <a:latin typeface="Meiryo UI" panose="020B0604030504040204" pitchFamily="50" charset="-128"/>
                          <a:ea typeface="Meiryo UI" panose="020B0604030504040204" pitchFamily="50" charset="-128"/>
                        </a:rPr>
                        <a:t>1/4 </a:t>
                      </a:r>
                      <a:r>
                        <a:rPr kumimoji="1" lang="ja-JP" altLang="en-US" sz="1200" b="1" u="sng">
                          <a:solidFill>
                            <a:schemeClr val="tx1"/>
                          </a:solidFill>
                          <a:latin typeface="Meiryo UI" panose="020B0604030504040204" pitchFamily="50" charset="-128"/>
                          <a:ea typeface="Meiryo UI" panose="020B0604030504040204" pitchFamily="50" charset="-128"/>
                        </a:rPr>
                        <a:t>上限</a:t>
                      </a:r>
                      <a:r>
                        <a:rPr kumimoji="1" lang="en-US" altLang="ja-JP" sz="1200" b="1" u="sng">
                          <a:solidFill>
                            <a:schemeClr val="tx1"/>
                          </a:solidFill>
                          <a:latin typeface="Meiryo UI" panose="020B0604030504040204" pitchFamily="50" charset="-128"/>
                          <a:ea typeface="Meiryo UI" panose="020B0604030504040204" pitchFamily="50" charset="-128"/>
                        </a:rPr>
                        <a:t>750</a:t>
                      </a:r>
                      <a:r>
                        <a:rPr kumimoji="1" lang="ja-JP" altLang="en-US" sz="1200" b="1" u="sng">
                          <a:solidFill>
                            <a:schemeClr val="tx1"/>
                          </a:solidFill>
                          <a:latin typeface="Meiryo UI" panose="020B0604030504040204" pitchFamily="50" charset="-128"/>
                          <a:ea typeface="Meiryo UI" panose="020B0604030504040204" pitchFamily="50" charset="-128"/>
                        </a:rPr>
                        <a:t>万円</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r>
                        <a:rPr kumimoji="1" lang="en-US" altLang="ja-JP" sz="1200" b="1" u="sng" dirty="0">
                          <a:solidFill>
                            <a:schemeClr val="tx1"/>
                          </a:solidFill>
                          <a:latin typeface="Meiryo UI" panose="020B0604030504040204" pitchFamily="50" charset="-128"/>
                          <a:ea typeface="Meiryo UI" panose="020B0604030504040204" pitchFamily="50" charset="-128"/>
                        </a:rPr>
                        <a:t>2</a:t>
                      </a:r>
                      <a:r>
                        <a:rPr kumimoji="1" lang="ja-JP" altLang="en-US" sz="1200" b="1" u="sng" dirty="0">
                          <a:solidFill>
                            <a:schemeClr val="tx1"/>
                          </a:solidFill>
                          <a:latin typeface="Meiryo UI" panose="020B0604030504040204" pitchFamily="50" charset="-128"/>
                          <a:ea typeface="Meiryo UI" panose="020B0604030504040204" pitchFamily="50" charset="-128"/>
                        </a:rPr>
                        <a:t>万</a:t>
                      </a:r>
                      <a:r>
                        <a:rPr kumimoji="1" lang="en-US" altLang="ja-JP" sz="1200" b="1" u="sng" dirty="0">
                          <a:solidFill>
                            <a:schemeClr val="tx1"/>
                          </a:solidFill>
                          <a:latin typeface="Meiryo UI" panose="020B0604030504040204" pitchFamily="50" charset="-128"/>
                          <a:ea typeface="Meiryo UI" panose="020B0604030504040204" pitchFamily="50" charset="-128"/>
                        </a:rPr>
                        <a:t>5</a:t>
                      </a:r>
                      <a:r>
                        <a:rPr kumimoji="1" lang="ja-JP" altLang="en-US" sz="1200" b="1" u="sng" dirty="0">
                          <a:solidFill>
                            <a:schemeClr val="tx1"/>
                          </a:solidFill>
                          <a:latin typeface="Meiryo UI" panose="020B0604030504040204" pitchFamily="50" charset="-128"/>
                          <a:ea typeface="Meiryo UI" panose="020B0604030504040204" pitchFamily="50" charset="-128"/>
                        </a:rPr>
                        <a:t>千円</a:t>
                      </a:r>
                      <a:r>
                        <a:rPr kumimoji="1" lang="en-US" altLang="ja-JP" sz="1200" b="1" u="sng" dirty="0">
                          <a:solidFill>
                            <a:schemeClr val="tx1"/>
                          </a:solidFill>
                          <a:latin typeface="Meiryo UI" panose="020B0604030504040204" pitchFamily="50" charset="-128"/>
                          <a:ea typeface="Meiryo UI" panose="020B0604030504040204" pitchFamily="50" charset="-128"/>
                        </a:rPr>
                        <a:t>/kW</a:t>
                      </a:r>
                    </a:p>
                    <a:p>
                      <a:r>
                        <a:rPr kumimoji="1" lang="en-US" altLang="ja-JP" sz="1200" b="1" u="sng" dirty="0">
                          <a:solidFill>
                            <a:schemeClr val="tx1"/>
                          </a:solidFill>
                          <a:latin typeface="Meiryo UI" panose="020B0604030504040204" pitchFamily="50" charset="-128"/>
                          <a:ea typeface="Meiryo UI" panose="020B0604030504040204" pitchFamily="50" charset="-128"/>
                        </a:rPr>
                        <a:t>※</a:t>
                      </a:r>
                      <a:r>
                        <a:rPr kumimoji="1" lang="ja-JP" altLang="en-US" sz="1200" b="1" u="sng" dirty="0">
                          <a:solidFill>
                            <a:schemeClr val="tx1"/>
                          </a:solidFill>
                          <a:latin typeface="Meiryo UI" panose="020B0604030504040204" pitchFamily="50" charset="-128"/>
                          <a:ea typeface="Meiryo UI" panose="020B0604030504040204" pitchFamily="50" charset="-128"/>
                        </a:rPr>
                        <a:t>戸建て（</a:t>
                      </a:r>
                      <a:r>
                        <a:rPr kumimoji="1" lang="en-US" altLang="ja-JP" sz="1200" b="1" u="sng" dirty="0">
                          <a:solidFill>
                            <a:schemeClr val="tx1"/>
                          </a:solidFill>
                          <a:latin typeface="Meiryo UI" panose="020B0604030504040204" pitchFamily="50" charset="-128"/>
                          <a:ea typeface="Meiryo UI" panose="020B0604030504040204" pitchFamily="50" charset="-128"/>
                        </a:rPr>
                        <a:t>10kW</a:t>
                      </a:r>
                      <a:r>
                        <a:rPr kumimoji="1" lang="ja-JP" altLang="en-US" sz="1200" b="1" u="sng" dirty="0">
                          <a:solidFill>
                            <a:schemeClr val="tx1"/>
                          </a:solidFill>
                          <a:latin typeface="Meiryo UI" panose="020B0604030504040204" pitchFamily="50" charset="-128"/>
                          <a:ea typeface="Meiryo UI" panose="020B0604030504040204" pitchFamily="50" charset="-128"/>
                        </a:rPr>
                        <a:t>未満）最大　</a:t>
                      </a:r>
                      <a:r>
                        <a:rPr kumimoji="1" lang="en-US" altLang="ja-JP" sz="1200" b="1" u="sng" dirty="0">
                          <a:solidFill>
                            <a:schemeClr val="tx1"/>
                          </a:solidFill>
                          <a:latin typeface="Meiryo UI" panose="020B0604030504040204" pitchFamily="50" charset="-128"/>
                          <a:ea typeface="Meiryo UI" panose="020B0604030504040204" pitchFamily="50" charset="-128"/>
                        </a:rPr>
                        <a:t>3</a:t>
                      </a:r>
                      <a:r>
                        <a:rPr kumimoji="1" lang="ja-JP" altLang="pl-PL" sz="1200" b="1" u="sng" dirty="0">
                          <a:solidFill>
                            <a:schemeClr val="tx1"/>
                          </a:solidFill>
                          <a:latin typeface="Meiryo UI" panose="020B0604030504040204" pitchFamily="50" charset="-128"/>
                          <a:ea typeface="Meiryo UI" panose="020B0604030504040204" pitchFamily="50" charset="-128"/>
                        </a:rPr>
                        <a:t>万</a:t>
                      </a:r>
                      <a:r>
                        <a:rPr kumimoji="1" lang="pl-PL" altLang="ja-JP" sz="1200" b="1" u="sng" dirty="0">
                          <a:solidFill>
                            <a:schemeClr val="tx1"/>
                          </a:solidFill>
                          <a:latin typeface="Meiryo UI" panose="020B0604030504040204" pitchFamily="50" charset="-128"/>
                          <a:ea typeface="Meiryo UI" panose="020B0604030504040204" pitchFamily="50" charset="-128"/>
                        </a:rPr>
                        <a:t>5</a:t>
                      </a:r>
                      <a:r>
                        <a:rPr kumimoji="1" lang="ja-JP" altLang="pl-PL" sz="1200" b="1" u="sng" dirty="0">
                          <a:solidFill>
                            <a:schemeClr val="tx1"/>
                          </a:solidFill>
                          <a:latin typeface="Meiryo UI" panose="020B0604030504040204" pitchFamily="50" charset="-128"/>
                          <a:ea typeface="Meiryo UI" panose="020B0604030504040204" pitchFamily="50" charset="-128"/>
                        </a:rPr>
                        <a:t>千円</a:t>
                      </a:r>
                      <a:r>
                        <a:rPr kumimoji="1" lang="pl-PL" altLang="ja-JP" sz="1200" b="1" u="sng" dirty="0">
                          <a:solidFill>
                            <a:schemeClr val="tx1"/>
                          </a:solidFill>
                          <a:latin typeface="Meiryo UI" panose="020B0604030504040204" pitchFamily="50" charset="-128"/>
                          <a:ea typeface="Meiryo UI" panose="020B0604030504040204" pitchFamily="50" charset="-128"/>
                        </a:rPr>
                        <a:t>/kW</a:t>
                      </a:r>
                      <a:r>
                        <a:rPr kumimoji="1" lang="ja-JP" altLang="en-US" sz="1200" b="1" u="sng" dirty="0">
                          <a:solidFill>
                            <a:schemeClr val="tx1"/>
                          </a:solidFill>
                          <a:latin typeface="Meiryo UI" panose="020B0604030504040204" pitchFamily="50" charset="-128"/>
                          <a:ea typeface="Meiryo UI" panose="020B0604030504040204" pitchFamily="50" charset="-128"/>
                        </a:rPr>
                        <a:t>　</a:t>
                      </a:r>
                      <a:r>
                        <a:rPr kumimoji="1" lang="en-US" altLang="ja-JP" sz="1200" b="1" u="sng" dirty="0">
                          <a:solidFill>
                            <a:schemeClr val="tx1"/>
                          </a:solidFill>
                          <a:latin typeface="Meiryo UI" panose="020B0604030504040204" pitchFamily="50" charset="-128"/>
                          <a:ea typeface="Meiryo UI" panose="020B0604030504040204" pitchFamily="50" charset="-128"/>
                        </a:rPr>
                        <a:t>※</a:t>
                      </a:r>
                      <a:r>
                        <a:rPr kumimoji="1" lang="ja-JP" altLang="en-US" sz="1200" b="1" u="sng" dirty="0">
                          <a:solidFill>
                            <a:schemeClr val="tx1"/>
                          </a:solidFill>
                          <a:latin typeface="Meiryo UI" panose="020B0604030504040204" pitchFamily="50" charset="-128"/>
                          <a:ea typeface="Meiryo UI" panose="020B0604030504040204" pitchFamily="50" charset="-128"/>
                        </a:rPr>
                        <a:t>１</a:t>
                      </a:r>
                      <a:endParaRPr kumimoji="1" lang="en-US" altLang="ja-JP" sz="1200" b="1" u="sng"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240501659"/>
                  </a:ext>
                </a:extLst>
              </a:tr>
            </a:tbl>
          </a:graphicData>
        </a:graphic>
      </p:graphicFrame>
      <p:sp>
        <p:nvSpPr>
          <p:cNvPr id="25" name="Text Box 2">
            <a:extLst>
              <a:ext uri="{FF2B5EF4-FFF2-40B4-BE49-F238E27FC236}">
                <a16:creationId xmlns:a16="http://schemas.microsoft.com/office/drawing/2014/main" id="{B0582BA2-546A-4561-9CCA-021DF7481C17}"/>
              </a:ext>
            </a:extLst>
          </p:cNvPr>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28" name="Text Box 2">
            <a:extLst>
              <a:ext uri="{FF2B5EF4-FFF2-40B4-BE49-F238E27FC236}">
                <a16:creationId xmlns:a16="http://schemas.microsoft.com/office/drawing/2014/main" id="{25DE2EBC-00FD-4202-865F-01950207C59A}"/>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32" name="Text Box 2">
            <a:extLst>
              <a:ext uri="{FF2B5EF4-FFF2-40B4-BE49-F238E27FC236}">
                <a16:creationId xmlns:a16="http://schemas.microsoft.com/office/drawing/2014/main" id="{A05608AD-B931-46A5-BD81-870D1B888224}"/>
              </a:ext>
            </a:extLst>
          </p:cNvPr>
          <p:cNvSpPr txBox="1">
            <a:spLocks noChangeArrowheads="1"/>
          </p:cNvSpPr>
          <p:nvPr/>
        </p:nvSpPr>
        <p:spPr bwMode="auto">
          <a:xfrm>
            <a:off x="7440000" y="0"/>
            <a:ext cx="2466000" cy="486000"/>
          </a:xfrm>
          <a:prstGeom prst="rect">
            <a:avLst/>
          </a:prstGeom>
          <a:solidFill>
            <a:srgbClr val="05BC57"/>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33" name="円/楕円 30">
            <a:extLst>
              <a:ext uri="{FF2B5EF4-FFF2-40B4-BE49-F238E27FC236}">
                <a16:creationId xmlns:a16="http://schemas.microsoft.com/office/drawing/2014/main" id="{A5D51CF2-B297-E0E1-7A90-D551AC898FE8}"/>
              </a:ext>
            </a:extLst>
          </p:cNvPr>
          <p:cNvSpPr/>
          <p:nvPr/>
        </p:nvSpPr>
        <p:spPr>
          <a:xfrm>
            <a:off x="956520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19</a:t>
            </a:fld>
            <a:endParaRPr lang="en-US" altLang="ja-JP" sz="11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013852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9CA24-4284-B341-EDDC-DFC6CD3309B1}"/>
            </a:ext>
          </a:extLst>
        </p:cNvPr>
        <p:cNvGrpSpPr/>
        <p:nvPr/>
      </p:nvGrpSpPr>
      <p:grpSpPr>
        <a:xfrm>
          <a:off x="0" y="0"/>
          <a:ext cx="0" cy="0"/>
          <a:chOff x="0" y="0"/>
          <a:chExt cx="0" cy="0"/>
        </a:xfrm>
      </p:grpSpPr>
      <p:sp>
        <p:nvSpPr>
          <p:cNvPr id="26" name="角丸四角形 13">
            <a:extLst>
              <a:ext uri="{FF2B5EF4-FFF2-40B4-BE49-F238E27FC236}">
                <a16:creationId xmlns:a16="http://schemas.microsoft.com/office/drawing/2014/main" id="{48ED8AAB-BE89-973F-F88C-A9D52444A3E6}"/>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21" name="角丸四角形 20">
            <a:extLst>
              <a:ext uri="{FF2B5EF4-FFF2-40B4-BE49-F238E27FC236}">
                <a16:creationId xmlns:a16="http://schemas.microsoft.com/office/drawing/2014/main" id="{462A64DB-CC3A-9270-A0CE-A8294EA42A08}"/>
              </a:ext>
            </a:extLst>
          </p:cNvPr>
          <p:cNvSpPr/>
          <p:nvPr/>
        </p:nvSpPr>
        <p:spPr>
          <a:xfrm>
            <a:off x="223200" y="604921"/>
            <a:ext cx="2387026"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地中熱普及促進事業</a:t>
            </a:r>
            <a:endParaRPr kumimoji="1" lang="ja-JP" altLang="en-US" sz="1600" b="1"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endParaRPr>
          </a:p>
        </p:txBody>
      </p:sp>
      <p:sp>
        <p:nvSpPr>
          <p:cNvPr id="30" name="テキスト ボックス 29">
            <a:extLst>
              <a:ext uri="{FF2B5EF4-FFF2-40B4-BE49-F238E27FC236}">
                <a16:creationId xmlns:a16="http://schemas.microsoft.com/office/drawing/2014/main" id="{BD368B9F-6B65-EB76-9DBE-6CD074CB6B6D}"/>
              </a:ext>
            </a:extLst>
          </p:cNvPr>
          <p:cNvSpPr txBox="1"/>
          <p:nvPr/>
        </p:nvSpPr>
        <p:spPr>
          <a:xfrm>
            <a:off x="7385287" y="635527"/>
            <a:ext cx="1499128" cy="261610"/>
          </a:xfrm>
          <a:prstGeom prst="rect">
            <a:avLst/>
          </a:prstGeom>
          <a:solidFill>
            <a:schemeClr val="tx2"/>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メイリオ" pitchFamily="50" charset="-128"/>
              </a:rPr>
              <a:t>帯水層蓄熱情報マップ</a:t>
            </a:r>
            <a:endParaRPr kumimoji="1" lang="ja-JP" altLang="en-US" sz="11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メイリオ" pitchFamily="50" charset="-128"/>
            </a:endParaRPr>
          </a:p>
        </p:txBody>
      </p:sp>
      <p:sp>
        <p:nvSpPr>
          <p:cNvPr id="43" name="Text Box 2">
            <a:extLst>
              <a:ext uri="{FF2B5EF4-FFF2-40B4-BE49-F238E27FC236}">
                <a16:creationId xmlns:a16="http://schemas.microsoft.com/office/drawing/2014/main" id="{21802AE9-B84E-09DD-ED14-0F6984279D4D}"/>
              </a:ext>
            </a:extLst>
          </p:cNvPr>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46" name="Text Box 2">
            <a:extLst>
              <a:ext uri="{FF2B5EF4-FFF2-40B4-BE49-F238E27FC236}">
                <a16:creationId xmlns:a16="http://schemas.microsoft.com/office/drawing/2014/main" id="{C50BE521-AA7C-C789-9601-5C19BF336576}"/>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47" name="Text Box 2">
            <a:extLst>
              <a:ext uri="{FF2B5EF4-FFF2-40B4-BE49-F238E27FC236}">
                <a16:creationId xmlns:a16="http://schemas.microsoft.com/office/drawing/2014/main" id="{42E09EA7-535C-4462-CAA2-46495ADC154C}"/>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48" name="Text Box 2">
            <a:extLst>
              <a:ext uri="{FF2B5EF4-FFF2-40B4-BE49-F238E27FC236}">
                <a16:creationId xmlns:a16="http://schemas.microsoft.com/office/drawing/2014/main" id="{A61C93A7-FB23-6287-C3C1-FDD54F67A24C}"/>
              </a:ext>
            </a:extLst>
          </p:cNvPr>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22" name="テキスト ボックス 21">
            <a:extLst>
              <a:ext uri="{FF2B5EF4-FFF2-40B4-BE49-F238E27FC236}">
                <a16:creationId xmlns:a16="http://schemas.microsoft.com/office/drawing/2014/main" id="{BF8738BA-A82B-3EF0-7104-89F53053270B}"/>
              </a:ext>
            </a:extLst>
          </p:cNvPr>
          <p:cNvSpPr txBox="1"/>
          <p:nvPr/>
        </p:nvSpPr>
        <p:spPr>
          <a:xfrm>
            <a:off x="2579351" y="723730"/>
            <a:ext cx="2518092" cy="184666"/>
          </a:xfrm>
          <a:prstGeom prst="rect">
            <a:avLst/>
          </a:prstGeom>
          <a:noFill/>
        </p:spPr>
        <p:txBody>
          <a:bodyPr wrap="square" lIns="0" tIns="0" rIns="0" bIns="0" rtlCol="0" anchor="ctr" anchorCtr="1">
            <a:spAutoFit/>
          </a:bodyPr>
          <a:lstStyle/>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a:t>
            </a:r>
            <a:r>
              <a:rPr kumimoji="1" lang="ja-JP" altLang="en-US" sz="12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市事業</a:t>
            </a:r>
            <a:r>
              <a:rPr kumimoji="1" lang="en-US" altLang="ja-JP" sz="12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a:t>
            </a:r>
            <a:r>
              <a:rPr kumimoji="1" lang="ja-JP" altLang="en-US" sz="12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（予算</a:t>
            </a:r>
            <a:r>
              <a:rPr kumimoji="1" lang="en-US" altLang="ja-JP" sz="12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52,142</a:t>
            </a:r>
            <a:r>
              <a:rPr kumimoji="1" lang="ja-JP" altLang="en-US" sz="12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千円） </a:t>
            </a:r>
            <a:endParaRPr kumimoji="1" lang="en-US" altLang="ja-JP" sz="1200" b="0" i="0" u="none" strike="noStrike" kern="1200" cap="none" spc="0" normalizeH="0" baseline="0" noProof="0" dirty="0">
              <a:ln>
                <a:noFill/>
              </a:ln>
              <a:effectLst/>
              <a:uLnTx/>
              <a:uFillTx/>
              <a:latin typeface="Meiryo UI" pitchFamily="50" charset="-128"/>
              <a:ea typeface="Meiryo UI" pitchFamily="50" charset="-128"/>
              <a:cs typeface="Meiryo UI" pitchFamily="50" charset="-128"/>
            </a:endParaRPr>
          </a:p>
        </p:txBody>
      </p:sp>
      <p:grpSp>
        <p:nvGrpSpPr>
          <p:cNvPr id="2" name="グループ化 1">
            <a:extLst>
              <a:ext uri="{FF2B5EF4-FFF2-40B4-BE49-F238E27FC236}">
                <a16:creationId xmlns:a16="http://schemas.microsoft.com/office/drawing/2014/main" id="{96149D28-AAA3-3E91-E75F-893862CA8EFB}"/>
              </a:ext>
            </a:extLst>
          </p:cNvPr>
          <p:cNvGrpSpPr/>
          <p:nvPr/>
        </p:nvGrpSpPr>
        <p:grpSpPr>
          <a:xfrm>
            <a:off x="7077458" y="3954830"/>
            <a:ext cx="2529959" cy="2704845"/>
            <a:chOff x="4828133" y="3788092"/>
            <a:chExt cx="2529959" cy="2704845"/>
          </a:xfrm>
        </p:grpSpPr>
        <p:sp>
          <p:nvSpPr>
            <p:cNvPr id="37" name="テキスト ボックス 36">
              <a:extLst>
                <a:ext uri="{FF2B5EF4-FFF2-40B4-BE49-F238E27FC236}">
                  <a16:creationId xmlns:a16="http://schemas.microsoft.com/office/drawing/2014/main" id="{9C65646B-5298-F736-CD77-13F355C69D13}"/>
                </a:ext>
              </a:extLst>
            </p:cNvPr>
            <p:cNvSpPr txBox="1"/>
            <p:nvPr/>
          </p:nvSpPr>
          <p:spPr>
            <a:xfrm>
              <a:off x="5231339" y="3788092"/>
              <a:ext cx="1774845" cy="261610"/>
            </a:xfrm>
            <a:prstGeom prst="rect">
              <a:avLst/>
            </a:prstGeom>
            <a:solidFill>
              <a:schemeClr val="tx2"/>
            </a:solidFill>
            <a:ln w="31750">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メイリオ" pitchFamily="50" charset="-128"/>
                </a:rPr>
                <a:t>帯水層蓄熱</a:t>
              </a:r>
              <a:r>
                <a:rPr kumimoji="1" lang="ja-JP" altLang="ja-JP" sz="1100" b="1" i="0" u="none" strike="noStrike" kern="1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メイリオ" pitchFamily="50" charset="-128"/>
                </a:rPr>
                <a:t>利用のイメージ</a:t>
              </a:r>
              <a:endParaRPr kumimoji="1" lang="ja-JP" altLang="en-US" sz="11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メイリオ" pitchFamily="50" charset="-128"/>
              </a:endParaRPr>
            </a:p>
          </p:txBody>
        </p:sp>
        <p:pic>
          <p:nvPicPr>
            <p:cNvPr id="38" name="図 37">
              <a:extLst>
                <a:ext uri="{FF2B5EF4-FFF2-40B4-BE49-F238E27FC236}">
                  <a16:creationId xmlns:a16="http://schemas.microsoft.com/office/drawing/2014/main" id="{ED8B4941-17DE-8A3A-D9DF-791CEB31D9F1}"/>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4828133" y="4184404"/>
              <a:ext cx="2529959" cy="2308533"/>
            </a:xfrm>
            <a:prstGeom prst="rect">
              <a:avLst/>
            </a:prstGeom>
            <a:noFill/>
            <a:ln>
              <a:noFill/>
            </a:ln>
          </p:spPr>
        </p:pic>
        <p:grpSp>
          <p:nvGrpSpPr>
            <p:cNvPr id="11" name="グループ化 10">
              <a:extLst>
                <a:ext uri="{FF2B5EF4-FFF2-40B4-BE49-F238E27FC236}">
                  <a16:creationId xmlns:a16="http://schemas.microsoft.com/office/drawing/2014/main" id="{0E58351C-AA3D-754C-FC1C-BCE67723914D}"/>
                </a:ext>
              </a:extLst>
            </p:cNvPr>
            <p:cNvGrpSpPr/>
            <p:nvPr/>
          </p:nvGrpSpPr>
          <p:grpSpPr>
            <a:xfrm>
              <a:off x="4969672" y="6057699"/>
              <a:ext cx="2323515" cy="420193"/>
              <a:chOff x="4986839" y="6574302"/>
              <a:chExt cx="2323515" cy="420193"/>
            </a:xfrm>
          </p:grpSpPr>
          <p:sp>
            <p:nvSpPr>
              <p:cNvPr id="4" name="角丸四角形 3">
                <a:extLst>
                  <a:ext uri="{FF2B5EF4-FFF2-40B4-BE49-F238E27FC236}">
                    <a16:creationId xmlns:a16="http://schemas.microsoft.com/office/drawing/2014/main" id="{93946505-4E2C-4017-1F41-156C13215692}"/>
                  </a:ext>
                </a:extLst>
              </p:cNvPr>
              <p:cNvSpPr/>
              <p:nvPr/>
            </p:nvSpPr>
            <p:spPr>
              <a:xfrm>
                <a:off x="4986839" y="6574302"/>
                <a:ext cx="2323515" cy="420193"/>
              </a:xfrm>
              <a:prstGeom prst="roundRect">
                <a:avLst/>
              </a:prstGeom>
              <a:solidFill>
                <a:srgbClr val="049244"/>
              </a:solidFill>
              <a:ln>
                <a:solidFill>
                  <a:srgbClr val="049244"/>
                </a:solidFill>
              </a:ln>
            </p:spPr>
            <p:style>
              <a:lnRef idx="1">
                <a:schemeClr val="accent2"/>
              </a:lnRef>
              <a:fillRef idx="2">
                <a:schemeClr val="accent2"/>
              </a:fillRef>
              <a:effectRef idx="1">
                <a:schemeClr val="accent2"/>
              </a:effectRef>
              <a:fontRef idx="minor">
                <a:schemeClr val="dk1"/>
              </a:fontRef>
            </p:style>
            <p:txBody>
              <a:bodyPr rot="0" spcFirstLastPara="0" vert="horz" wrap="square" lIns="91440" tIns="0" rIns="91440" bIns="0" numCol="1" spcCol="0" rtlCol="0" fromWordArt="0" anchor="ctr" anchorCtr="0" forceAA="0" compatLnSpc="1">
                <a:prstTxWarp prst="textNoShape">
                  <a:avLst/>
                </a:prstTxWarp>
                <a:noAutofit/>
              </a:bodyPr>
              <a:lstStyle/>
              <a:p>
                <a:pPr algn="ctr"/>
                <a:endParaRPr kumimoji="1" lang="ja-JP" altLang="en-US" b="1" dirty="0">
                  <a:solidFill>
                    <a:srgbClr val="FF0000"/>
                  </a:solidFill>
                  <a:effectLst/>
                  <a:latin typeface="Meiryo UI" pitchFamily="50" charset="-128"/>
                  <a:ea typeface="Meiryo UI" pitchFamily="50" charset="-128"/>
                  <a:cs typeface="Meiryo UI" pitchFamily="50" charset="-128"/>
                </a:endParaRPr>
              </a:p>
            </p:txBody>
          </p:sp>
          <p:sp>
            <p:nvSpPr>
              <p:cNvPr id="3" name="テキスト ボックス 2">
                <a:extLst>
                  <a:ext uri="{FF2B5EF4-FFF2-40B4-BE49-F238E27FC236}">
                    <a16:creationId xmlns:a16="http://schemas.microsoft.com/office/drawing/2014/main" id="{51678FD9-6834-3FE5-607F-FEDFE316A86C}"/>
                  </a:ext>
                </a:extLst>
              </p:cNvPr>
              <p:cNvSpPr txBox="1"/>
              <p:nvPr/>
            </p:nvSpPr>
            <p:spPr>
              <a:xfrm>
                <a:off x="5114610" y="6620317"/>
                <a:ext cx="2159401" cy="323165"/>
              </a:xfrm>
              <a:prstGeom prst="rect">
                <a:avLst/>
              </a:prstGeom>
              <a:solidFill>
                <a:srgbClr val="049244"/>
              </a:solidFill>
              <a:ln>
                <a:solidFill>
                  <a:srgbClr val="049244"/>
                </a:solidFill>
              </a:ln>
            </p:spPr>
            <p:txBody>
              <a:bodyPr wrap="square" lIns="0" tIns="0" rIns="0" bIns="0" rtlCol="0">
                <a:spAutoFit/>
              </a:bodyPr>
              <a:lstStyle/>
              <a:p>
                <a:r>
                  <a:rPr lang="ja-JP" altLang="en-US" sz="1050" b="1" dirty="0">
                    <a:solidFill>
                      <a:schemeClr val="bg1"/>
                    </a:solidFill>
                    <a:latin typeface="Meiryo UI" panose="020B0604030504040204" pitchFamily="50" charset="-128"/>
                    <a:ea typeface="Meiryo UI" panose="020B0604030504040204" pitchFamily="50" charset="-128"/>
                  </a:rPr>
                  <a:t>・</a:t>
                </a:r>
                <a:r>
                  <a:rPr kumimoji="1" lang="ja-JP" altLang="en-US" sz="1050" b="1" dirty="0">
                    <a:solidFill>
                      <a:schemeClr val="bg1"/>
                    </a:solidFill>
                    <a:latin typeface="Meiryo UI" panose="020B0604030504040204" pitchFamily="50" charset="-128"/>
                    <a:ea typeface="Meiryo UI" panose="020B0604030504040204" pitchFamily="50" charset="-128"/>
                  </a:rPr>
                  <a:t>従来システム比</a:t>
                </a:r>
                <a:r>
                  <a:rPr lang="en-US" altLang="ja-JP" sz="1050" b="1" dirty="0">
                    <a:solidFill>
                      <a:schemeClr val="bg1"/>
                    </a:solidFill>
                    <a:latin typeface="Meiryo UI" panose="020B0604030504040204" pitchFamily="50" charset="-128"/>
                    <a:ea typeface="Meiryo UI" panose="020B0604030504040204" pitchFamily="50" charset="-128"/>
                  </a:rPr>
                  <a:t>47</a:t>
                </a:r>
                <a:r>
                  <a:rPr lang="ja-JP" altLang="en-US" sz="1050" b="1" dirty="0">
                    <a:solidFill>
                      <a:schemeClr val="bg1"/>
                    </a:solidFill>
                    <a:latin typeface="Meiryo UI" panose="020B0604030504040204" pitchFamily="50" charset="-128"/>
                    <a:ea typeface="Meiryo UI" panose="020B0604030504040204" pitchFamily="50" charset="-128"/>
                  </a:rPr>
                  <a:t>％の省エネを実現</a:t>
                </a:r>
                <a:endParaRPr lang="en-US" altLang="ja-JP" sz="1050" b="1" dirty="0">
                  <a:solidFill>
                    <a:schemeClr val="bg1"/>
                  </a:solidFill>
                  <a:latin typeface="Meiryo UI" panose="020B0604030504040204" pitchFamily="50" charset="-128"/>
                  <a:ea typeface="Meiryo UI" panose="020B0604030504040204" pitchFamily="50" charset="-128"/>
                </a:endParaRPr>
              </a:p>
              <a:p>
                <a:r>
                  <a:rPr lang="ja-JP" altLang="en-US" sz="1050" b="1" dirty="0">
                    <a:solidFill>
                      <a:schemeClr val="bg1"/>
                    </a:solidFill>
                    <a:latin typeface="Meiryo UI" panose="020B0604030504040204" pitchFamily="50" charset="-128"/>
                    <a:ea typeface="Meiryo UI" panose="020B0604030504040204" pitchFamily="50" charset="-128"/>
                  </a:rPr>
                  <a:t>・</a:t>
                </a:r>
                <a:r>
                  <a:rPr kumimoji="1" lang="ja-JP" altLang="en-US" sz="1050" b="1" dirty="0">
                    <a:solidFill>
                      <a:schemeClr val="bg1"/>
                    </a:solidFill>
                    <a:latin typeface="Meiryo UI" panose="020B0604030504040204" pitchFamily="50" charset="-128"/>
                    <a:ea typeface="Meiryo UI" panose="020B0604030504040204" pitchFamily="50" charset="-128"/>
                  </a:rPr>
                  <a:t>持続可能な地下水の保全と利用</a:t>
                </a:r>
              </a:p>
            </p:txBody>
          </p:sp>
        </p:grpSp>
      </p:grpSp>
      <p:pic>
        <p:nvPicPr>
          <p:cNvPr id="31" name="図 30">
            <a:extLst>
              <a:ext uri="{FF2B5EF4-FFF2-40B4-BE49-F238E27FC236}">
                <a16:creationId xmlns:a16="http://schemas.microsoft.com/office/drawing/2014/main" id="{7A76BBBE-53A1-C2D6-307F-6D831B8B169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001654" y="891587"/>
            <a:ext cx="2684555" cy="2463079"/>
          </a:xfrm>
          <a:prstGeom prst="rect">
            <a:avLst/>
          </a:prstGeom>
        </p:spPr>
      </p:pic>
      <p:sp>
        <p:nvSpPr>
          <p:cNvPr id="35" name="Text Box 3">
            <a:extLst>
              <a:ext uri="{FF2B5EF4-FFF2-40B4-BE49-F238E27FC236}">
                <a16:creationId xmlns:a16="http://schemas.microsoft.com/office/drawing/2014/main" id="{61BB9C71-028F-5A27-0A33-BB0996EFB221}"/>
              </a:ext>
            </a:extLst>
          </p:cNvPr>
          <p:cNvSpPr txBox="1">
            <a:spLocks noChangeArrowheads="1"/>
          </p:cNvSpPr>
          <p:nvPr/>
        </p:nvSpPr>
        <p:spPr bwMode="auto">
          <a:xfrm>
            <a:off x="8110450" y="3366891"/>
            <a:ext cx="1841261" cy="3507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ja-JP" altLang="en-US" sz="1100" dirty="0">
                <a:solidFill>
                  <a:prstClr val="black"/>
                </a:solidFill>
                <a:latin typeface="Meiryo UI" panose="020B0604030504040204" pitchFamily="50" charset="-128"/>
                <a:ea typeface="Meiryo UI" panose="020B0604030504040204" pitchFamily="50" charset="-128"/>
                <a:cs typeface="ＭＳ Ｐゴシック" pitchFamily="50" charset="-128"/>
              </a:rPr>
              <a:t>出典</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itchFamily="50" charset="-128"/>
              </a:rPr>
              <a:t>：マップナビおおさか</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itchFamily="50" charset="-128"/>
              </a:rPr>
              <a:t>（帯水層蓄熱ポテンシャル）</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itchFamily="50" charset="-128"/>
            </a:endParaRPr>
          </a:p>
        </p:txBody>
      </p:sp>
      <p:sp>
        <p:nvSpPr>
          <p:cNvPr id="23" name="円/楕円 30">
            <a:extLst>
              <a:ext uri="{FF2B5EF4-FFF2-40B4-BE49-F238E27FC236}">
                <a16:creationId xmlns:a16="http://schemas.microsoft.com/office/drawing/2014/main" id="{A9CC13B4-4964-26DD-868C-3DE52A89EE7C}"/>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20</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BCD54219-5DF9-7FE9-FADF-3D9A1CE38ED3}"/>
              </a:ext>
            </a:extLst>
          </p:cNvPr>
          <p:cNvSpPr txBox="1"/>
          <p:nvPr/>
        </p:nvSpPr>
        <p:spPr>
          <a:xfrm>
            <a:off x="91746" y="972027"/>
            <a:ext cx="6901002" cy="2908489"/>
          </a:xfrm>
          <a:prstGeom prst="rect">
            <a:avLst/>
          </a:prstGeom>
          <a:noFill/>
        </p:spPr>
        <p:txBody>
          <a:bodyPr wrap="square" rtlCol="0">
            <a:spAutoFit/>
          </a:bodyPr>
          <a:lstStyle>
            <a:defPPr>
              <a:defRPr lang="ja-JP"/>
            </a:defPPr>
            <a:lvl1pPr marL="87313" indent="-87313" algn="just">
              <a:defRPr sz="1300">
                <a:latin typeface="Meiryo UI" pitchFamily="50" charset="-128"/>
                <a:ea typeface="Meiryo UI" pitchFamily="50" charset="-128"/>
                <a:cs typeface="Meiryo UI" pitchFamily="50" charset="-128"/>
              </a:defRPr>
            </a:lvl1pPr>
          </a:lstStyle>
          <a:p>
            <a:r>
              <a:rPr lang="ja-JP" altLang="en-US" dirty="0"/>
              <a:t>◆帯水層蓄熱利用とは、地下水を多く含む地層（帯水層）から熱エネルギーを採り出して、建物の冷房・暖房を効率的に行い、省エネ、</a:t>
            </a:r>
            <a:r>
              <a:rPr lang="en-US" altLang="ja-JP" dirty="0"/>
              <a:t>CO</a:t>
            </a:r>
            <a:r>
              <a:rPr lang="en-US" altLang="ja-JP" baseline="-25000" dirty="0"/>
              <a:t>2</a:t>
            </a:r>
            <a:r>
              <a:rPr lang="ja-JP" altLang="en-US" dirty="0"/>
              <a:t>排出削減、ヒートアイランド現象の緩和策として期待されるカーボンニュートラル技術の一つです。</a:t>
            </a:r>
            <a:endParaRPr lang="en-US" altLang="ja-JP" dirty="0"/>
          </a:p>
          <a:p>
            <a:endParaRPr lang="en-US" altLang="ja-JP" dirty="0"/>
          </a:p>
          <a:p>
            <a:r>
              <a:rPr lang="ja-JP" altLang="en-US" dirty="0"/>
              <a:t>◆大阪市では、</a:t>
            </a:r>
            <a:r>
              <a:rPr lang="ja-JP" altLang="ja-JP" dirty="0"/>
              <a:t>市内の</a:t>
            </a:r>
            <a:r>
              <a:rPr lang="ja-JP" altLang="en-US" dirty="0"/>
              <a:t>帯水層蓄熱システムの</a:t>
            </a:r>
            <a:r>
              <a:rPr lang="ja-JP" altLang="ja-JP" dirty="0"/>
              <a:t>適地を可視化した</a:t>
            </a:r>
            <a:r>
              <a:rPr lang="ja-JP" altLang="en-US" dirty="0"/>
              <a:t>帯水層蓄熱</a:t>
            </a:r>
            <a:r>
              <a:rPr lang="ja-JP" altLang="en-US" sz="1400" dirty="0"/>
              <a:t>ポテンシャルマップ</a:t>
            </a:r>
            <a:r>
              <a:rPr lang="ja-JP" altLang="en-US" dirty="0"/>
              <a:t>の作成や、</a:t>
            </a:r>
            <a:r>
              <a:rPr lang="ja-JP" altLang="ja-JP" dirty="0"/>
              <a:t>導入</a:t>
            </a:r>
            <a:r>
              <a:rPr lang="ja-JP" altLang="en-US" dirty="0"/>
              <a:t>の</a:t>
            </a:r>
            <a:r>
              <a:rPr lang="ja-JP" altLang="ja-JP" dirty="0"/>
              <a:t>手引書となる</a:t>
            </a:r>
            <a:r>
              <a:rPr lang="ja-JP" altLang="en-US" dirty="0"/>
              <a:t>ガイドラインの整備に取り組んでいます。</a:t>
            </a:r>
            <a:endParaRPr lang="en-US" altLang="ja-JP" dirty="0"/>
          </a:p>
          <a:p>
            <a:endParaRPr lang="en-US" altLang="ja-JP" dirty="0"/>
          </a:p>
          <a:p>
            <a:r>
              <a:rPr lang="ja-JP" altLang="en-US" dirty="0"/>
              <a:t>◆うめきた２期地区（現グラングリーン大阪）において、産学官連携による実証事業に取り組み、この成果を基にビル用水法の規制が一部緩和され、規制地域において全国初の社会実装が実現しました。</a:t>
            </a:r>
            <a:endParaRPr lang="en-US" altLang="ja-JP" dirty="0"/>
          </a:p>
          <a:p>
            <a:endParaRPr lang="en-US" altLang="ja-JP" dirty="0"/>
          </a:p>
          <a:p>
            <a:r>
              <a:rPr lang="ja-JP" altLang="en-US" dirty="0"/>
              <a:t>◆</a:t>
            </a:r>
            <a:r>
              <a:rPr lang="en-US" altLang="ja-JP" dirty="0"/>
              <a:t>2025</a:t>
            </a:r>
            <a:r>
              <a:rPr lang="ja-JP" altLang="en-US" dirty="0"/>
              <a:t>年には、残された制度的課題の解決に向けて、国に更なる規制緩和提案を行いました。</a:t>
            </a:r>
            <a:endParaRPr lang="en-US" altLang="ja-JP" dirty="0"/>
          </a:p>
          <a:p>
            <a:endParaRPr lang="en-US" altLang="ja-JP" dirty="0"/>
          </a:p>
          <a:p>
            <a:r>
              <a:rPr lang="ja-JP" altLang="en-US" dirty="0"/>
              <a:t>◆万博会場での導入を契機に社会実装が加速するよう、コスト面の課題解消に向けて、</a:t>
            </a:r>
            <a:r>
              <a:rPr lang="en-US" altLang="ja-JP" dirty="0"/>
              <a:t>2026</a:t>
            </a:r>
            <a:r>
              <a:rPr lang="ja-JP" altLang="en-US" dirty="0"/>
              <a:t>年度から地盤調査費用の一部について補助を開始します。</a:t>
            </a:r>
            <a:endParaRPr lang="en-US" altLang="ja-JP" dirty="0"/>
          </a:p>
        </p:txBody>
      </p:sp>
      <p:sp>
        <p:nvSpPr>
          <p:cNvPr id="9" name="テキスト ボックス 8">
            <a:extLst>
              <a:ext uri="{FF2B5EF4-FFF2-40B4-BE49-F238E27FC236}">
                <a16:creationId xmlns:a16="http://schemas.microsoft.com/office/drawing/2014/main" id="{1A5729E2-09D5-3E91-0338-10C0989A9A49}"/>
              </a:ext>
            </a:extLst>
          </p:cNvPr>
          <p:cNvSpPr txBox="1"/>
          <p:nvPr/>
        </p:nvSpPr>
        <p:spPr>
          <a:xfrm>
            <a:off x="133394" y="3883712"/>
            <a:ext cx="6859354" cy="2824603"/>
          </a:xfrm>
          <a:prstGeom prst="rect">
            <a:avLst/>
          </a:prstGeom>
          <a:noFill/>
          <a:ln>
            <a:solidFill>
              <a:schemeClr val="accent6">
                <a:lumMod val="75000"/>
              </a:schemeClr>
            </a:solidFill>
            <a:prstDash val="dash"/>
          </a:ln>
        </p:spPr>
        <p:txBody>
          <a:bodyPr wrap="square" rtlCol="0">
            <a:noAutofit/>
          </a:bodyPr>
          <a:lstStyle/>
          <a:p>
            <a:pPr marL="87313" indent="-87313">
              <a:spcAft>
                <a:spcPts val="300"/>
              </a:spcAft>
            </a:pPr>
            <a:endParaRPr lang="en-US" altLang="ja-JP" sz="1050" dirty="0">
              <a:latin typeface="Meiryo UI" pitchFamily="50" charset="-128"/>
              <a:ea typeface="Meiryo UI" pitchFamily="50" charset="-128"/>
              <a:cs typeface="Meiryo UI" pitchFamily="50" charset="-128"/>
            </a:endParaRPr>
          </a:p>
        </p:txBody>
      </p:sp>
      <p:sp>
        <p:nvSpPr>
          <p:cNvPr id="12" name="テキスト ボックス 11">
            <a:extLst>
              <a:ext uri="{FF2B5EF4-FFF2-40B4-BE49-F238E27FC236}">
                <a16:creationId xmlns:a16="http://schemas.microsoft.com/office/drawing/2014/main" id="{8CADF051-1913-3672-CB0C-C2777F739446}"/>
              </a:ext>
            </a:extLst>
          </p:cNvPr>
          <p:cNvSpPr txBox="1"/>
          <p:nvPr/>
        </p:nvSpPr>
        <p:spPr>
          <a:xfrm>
            <a:off x="182811" y="3890708"/>
            <a:ext cx="2906565" cy="307777"/>
          </a:xfrm>
          <a:prstGeom prst="rect">
            <a:avLst/>
          </a:prstGeom>
          <a:noFill/>
        </p:spPr>
        <p:txBody>
          <a:bodyPr wrap="none" rtlCol="0">
            <a:spAutoFit/>
          </a:bodyPr>
          <a:lstStyle/>
          <a:p>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帯水層蓄熱システム導入支援事業</a:t>
            </a:r>
            <a:r>
              <a:rPr lang="en-US" altLang="ja-JP" sz="1400" dirty="0">
                <a:latin typeface="Meiryo UI" panose="020B0604030504040204" pitchFamily="50" charset="-128"/>
                <a:ea typeface="Meiryo UI" panose="020B0604030504040204" pitchFamily="50" charset="-128"/>
              </a:rPr>
              <a:t>〉</a:t>
            </a:r>
            <a:endParaRPr kumimoji="1" lang="ja-JP" altLang="en-US" sz="1400" dirty="0">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1C41E54A-B409-B979-5316-CA91B9B6CE8F}"/>
              </a:ext>
            </a:extLst>
          </p:cNvPr>
          <p:cNvSpPr txBox="1"/>
          <p:nvPr/>
        </p:nvSpPr>
        <p:spPr>
          <a:xfrm>
            <a:off x="112570" y="4239317"/>
            <a:ext cx="6859353" cy="1092607"/>
          </a:xfrm>
          <a:prstGeom prst="rect">
            <a:avLst/>
          </a:prstGeom>
          <a:noFill/>
        </p:spPr>
        <p:txBody>
          <a:bodyPr wrap="square" rtlCol="0">
            <a:spAutoFit/>
          </a:bodyPr>
          <a:lstStyle>
            <a:defPPr>
              <a:defRPr lang="ja-JP"/>
            </a:defPPr>
            <a:lvl1pPr marL="87313" indent="-87313" algn="just">
              <a:defRPr sz="1300">
                <a:latin typeface="Meiryo UI" pitchFamily="50" charset="-128"/>
                <a:ea typeface="Meiryo UI" pitchFamily="50" charset="-128"/>
                <a:cs typeface="Meiryo UI" pitchFamily="50" charset="-128"/>
              </a:defRPr>
            </a:lvl1pPr>
          </a:lstStyle>
          <a:p>
            <a:r>
              <a:rPr lang="ja-JP" altLang="en-US" dirty="0"/>
              <a:t>◆大阪市域で帯水層蓄熱システム導入を行う事業者に対して、地盤調査結果（地質データ）を本市に提供すること等を条件とし、地盤調査費用の一部を補助します。</a:t>
            </a:r>
            <a:endParaRPr lang="en-US" altLang="ja-JP" dirty="0"/>
          </a:p>
          <a:p>
            <a:endParaRPr lang="en-US" altLang="ja-JP" dirty="0"/>
          </a:p>
          <a:p>
            <a:r>
              <a:rPr lang="ja-JP" altLang="en-US" dirty="0"/>
              <a:t>◆事業者から提供を受けた市域の地質データを広く情報開示することにより、後続の帯水層蓄熱システムの導入検討の基盤情報として活用します。</a:t>
            </a:r>
            <a:endParaRPr lang="en-US" altLang="ja-JP" dirty="0"/>
          </a:p>
        </p:txBody>
      </p:sp>
      <p:graphicFrame>
        <p:nvGraphicFramePr>
          <p:cNvPr id="19" name="表 18">
            <a:extLst>
              <a:ext uri="{FF2B5EF4-FFF2-40B4-BE49-F238E27FC236}">
                <a16:creationId xmlns:a16="http://schemas.microsoft.com/office/drawing/2014/main" id="{30AEC640-50AD-EE61-15F0-DC0E694B05FB}"/>
              </a:ext>
            </a:extLst>
          </p:cNvPr>
          <p:cNvGraphicFramePr>
            <a:graphicFrameLocks noGrp="1"/>
          </p:cNvGraphicFramePr>
          <p:nvPr>
            <p:extLst>
              <p:ext uri="{D42A27DB-BD31-4B8C-83A1-F6EECF244321}">
                <p14:modId xmlns:p14="http://schemas.microsoft.com/office/powerpoint/2010/main" val="1174055003"/>
              </p:ext>
            </p:extLst>
          </p:nvPr>
        </p:nvGraphicFramePr>
        <p:xfrm>
          <a:off x="550448" y="5837517"/>
          <a:ext cx="6124507" cy="708514"/>
        </p:xfrm>
        <a:graphic>
          <a:graphicData uri="http://schemas.openxmlformats.org/drawingml/2006/table">
            <a:tbl>
              <a:tblPr/>
              <a:tblGrid>
                <a:gridCol w="1692101">
                  <a:extLst>
                    <a:ext uri="{9D8B030D-6E8A-4147-A177-3AD203B41FA5}">
                      <a16:colId xmlns:a16="http://schemas.microsoft.com/office/drawing/2014/main" val="1416852224"/>
                    </a:ext>
                  </a:extLst>
                </a:gridCol>
                <a:gridCol w="1983974">
                  <a:extLst>
                    <a:ext uri="{9D8B030D-6E8A-4147-A177-3AD203B41FA5}">
                      <a16:colId xmlns:a16="http://schemas.microsoft.com/office/drawing/2014/main" val="689879437"/>
                    </a:ext>
                  </a:extLst>
                </a:gridCol>
                <a:gridCol w="2448432">
                  <a:extLst>
                    <a:ext uri="{9D8B030D-6E8A-4147-A177-3AD203B41FA5}">
                      <a16:colId xmlns:a16="http://schemas.microsoft.com/office/drawing/2014/main" val="1907020905"/>
                    </a:ext>
                  </a:extLst>
                </a:gridCol>
              </a:tblGrid>
              <a:tr h="342754">
                <a:tc>
                  <a:txBody>
                    <a:bodyPr/>
                    <a:lstStyle/>
                    <a:p>
                      <a:pPr algn="ctr" fontAlgn="ct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補助対象</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補助対象経費</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補助率もしくは補助金額</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96230262"/>
                  </a:ext>
                </a:extLst>
              </a:tr>
              <a:tr h="229146">
                <a:tc>
                  <a:txBody>
                    <a:bodyPr/>
                    <a:lstStyle/>
                    <a:p>
                      <a:pPr algn="ctr" hangingPunct="0">
                        <a:buNone/>
                      </a:pPr>
                      <a:r>
                        <a:rPr lang="ja-JP" altLang="en-US" sz="1200" dirty="0">
                          <a:solidFill>
                            <a:schemeClr val="tx1"/>
                          </a:solidFill>
                          <a:effectLst/>
                          <a:latin typeface="Meiryo UI" panose="020B0604030504040204" pitchFamily="50" charset="-128"/>
                          <a:ea typeface="Meiryo UI" panose="020B0604030504040204" pitchFamily="50" charset="-128"/>
                          <a:cs typeface="ＭＳ 明朝" panose="02020609040205080304" pitchFamily="17" charset="-128"/>
                        </a:rPr>
                        <a:t>地盤調査</a:t>
                      </a:r>
                      <a:endParaRPr lang="ja-JP" sz="1200" dirty="0">
                        <a:solidFill>
                          <a:schemeClr val="tx1"/>
                        </a:solidFill>
                        <a:effectLst/>
                        <a:latin typeface="Meiryo UI" panose="020B0604030504040204" pitchFamily="50" charset="-128"/>
                        <a:ea typeface="Meiryo UI" panose="020B0604030504040204" pitchFamily="50" charset="-128"/>
                        <a:cs typeface="ＭＳ 明朝" panose="02020609040205080304" pitchFamily="17" charset="-128"/>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hangingPunct="0">
                        <a:buNone/>
                      </a:pPr>
                      <a:r>
                        <a:rPr lang="ja-JP" altLang="en-US" sz="1200" dirty="0">
                          <a:solidFill>
                            <a:schemeClr val="tx1"/>
                          </a:solidFill>
                          <a:effectLst/>
                          <a:latin typeface="Meiryo UI" panose="020B0604030504040204" pitchFamily="50" charset="-128"/>
                          <a:ea typeface="Meiryo UI" panose="020B0604030504040204" pitchFamily="50" charset="-128"/>
                          <a:cs typeface="ＭＳ 明朝" panose="02020609040205080304" pitchFamily="17" charset="-128"/>
                        </a:rPr>
                        <a:t>ボーリング費、サンプリング費、原位置試験費　等</a:t>
                      </a:r>
                      <a:endParaRPr lang="ja-JP" sz="1200" dirty="0">
                        <a:solidFill>
                          <a:schemeClr val="tx1"/>
                        </a:solidFill>
                        <a:effectLst/>
                        <a:latin typeface="Meiryo UI" panose="020B0604030504040204" pitchFamily="50" charset="-128"/>
                        <a:ea typeface="Meiryo UI" panose="020B0604030504040204" pitchFamily="50" charset="-128"/>
                        <a:cs typeface="ＭＳ 明朝" panose="02020609040205080304" pitchFamily="17" charset="-128"/>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hangingPunct="0">
                        <a:buNone/>
                      </a:pPr>
                      <a:r>
                        <a:rPr lang="en-US" altLang="ja-JP" sz="1200" dirty="0">
                          <a:solidFill>
                            <a:schemeClr val="tx1"/>
                          </a:solidFill>
                          <a:effectLst/>
                          <a:latin typeface="Meiryo UI" panose="020B0604030504040204" pitchFamily="50" charset="-128"/>
                          <a:ea typeface="Meiryo UI" panose="020B0604030504040204" pitchFamily="50" charset="-128"/>
                          <a:cs typeface="ＭＳ 明朝" panose="02020609040205080304" pitchFamily="17" charset="-128"/>
                        </a:rPr>
                        <a:t>3</a:t>
                      </a:r>
                      <a:r>
                        <a:rPr lang="en-US" sz="1200" dirty="0">
                          <a:solidFill>
                            <a:schemeClr val="tx1"/>
                          </a:solidFill>
                          <a:effectLst/>
                          <a:latin typeface="Meiryo UI" panose="020B0604030504040204" pitchFamily="50" charset="-128"/>
                          <a:ea typeface="Meiryo UI" panose="020B0604030504040204" pitchFamily="50" charset="-128"/>
                          <a:cs typeface="ＭＳ 明朝" panose="02020609040205080304" pitchFamily="17" charset="-128"/>
                        </a:rPr>
                        <a:t>/</a:t>
                      </a:r>
                      <a:r>
                        <a:rPr lang="en-US" altLang="ja-JP" sz="1200" dirty="0">
                          <a:solidFill>
                            <a:schemeClr val="tx1"/>
                          </a:solidFill>
                          <a:effectLst/>
                          <a:latin typeface="Meiryo UI" panose="020B0604030504040204" pitchFamily="50" charset="-128"/>
                          <a:ea typeface="Meiryo UI" panose="020B0604030504040204" pitchFamily="50" charset="-128"/>
                          <a:cs typeface="ＭＳ 明朝" panose="02020609040205080304" pitchFamily="17" charset="-128"/>
                        </a:rPr>
                        <a:t>4</a:t>
                      </a:r>
                      <a:r>
                        <a:rPr lang="ja-JP" sz="1200" dirty="0">
                          <a:solidFill>
                            <a:schemeClr val="tx1"/>
                          </a:solidFill>
                          <a:effectLst/>
                          <a:latin typeface="Meiryo UI" panose="020B0604030504040204" pitchFamily="50" charset="-128"/>
                          <a:ea typeface="Meiryo UI" panose="020B0604030504040204" pitchFamily="50" charset="-128"/>
                          <a:cs typeface="ＭＳ 明朝" panose="02020609040205080304" pitchFamily="17" charset="-128"/>
                        </a:rPr>
                        <a:t>以内</a:t>
                      </a:r>
                      <a:r>
                        <a:rPr lang="ja-JP" altLang="en-US" sz="1200" dirty="0">
                          <a:solidFill>
                            <a:schemeClr val="tx1"/>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sz="1200" dirty="0">
                          <a:solidFill>
                            <a:schemeClr val="tx1"/>
                          </a:solidFill>
                          <a:effectLst/>
                          <a:latin typeface="Meiryo UI" panose="020B0604030504040204" pitchFamily="50" charset="-128"/>
                          <a:ea typeface="Meiryo UI" panose="020B0604030504040204" pitchFamily="50" charset="-128"/>
                          <a:cs typeface="ＭＳ 明朝" panose="02020609040205080304" pitchFamily="17" charset="-128"/>
                        </a:rPr>
                        <a:t>上限</a:t>
                      </a:r>
                      <a:r>
                        <a:rPr lang="en-US" altLang="ja-JP" sz="1200" dirty="0">
                          <a:solidFill>
                            <a:schemeClr val="tx1"/>
                          </a:solidFill>
                          <a:effectLst/>
                          <a:latin typeface="Meiryo UI" panose="020B0604030504040204" pitchFamily="50" charset="-128"/>
                          <a:ea typeface="Meiryo UI" panose="020B0604030504040204" pitchFamily="50" charset="-128"/>
                          <a:cs typeface="ＭＳ 明朝" panose="02020609040205080304" pitchFamily="17" charset="-128"/>
                        </a:rPr>
                        <a:t>1,500</a:t>
                      </a:r>
                      <a:r>
                        <a:rPr lang="ja-JP" sz="1200" dirty="0">
                          <a:solidFill>
                            <a:schemeClr val="tx1"/>
                          </a:solidFill>
                          <a:effectLst/>
                          <a:latin typeface="Meiryo UI" panose="020B0604030504040204" pitchFamily="50" charset="-128"/>
                          <a:ea typeface="Meiryo UI" panose="020B0604030504040204" pitchFamily="50" charset="-128"/>
                          <a:cs typeface="ＭＳ 明朝" panose="02020609040205080304" pitchFamily="17" charset="-128"/>
                        </a:rPr>
                        <a:t>万円</a:t>
                      </a: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653779"/>
                  </a:ext>
                </a:extLst>
              </a:tr>
            </a:tbl>
          </a:graphicData>
        </a:graphic>
      </p:graphicFrame>
      <p:sp>
        <p:nvSpPr>
          <p:cNvPr id="20" name="テキスト ボックス 19">
            <a:extLst>
              <a:ext uri="{FF2B5EF4-FFF2-40B4-BE49-F238E27FC236}">
                <a16:creationId xmlns:a16="http://schemas.microsoft.com/office/drawing/2014/main" id="{F2C208AA-EB44-BCC0-45CC-D562C83E2A25}"/>
              </a:ext>
            </a:extLst>
          </p:cNvPr>
          <p:cNvSpPr txBox="1"/>
          <p:nvPr/>
        </p:nvSpPr>
        <p:spPr>
          <a:xfrm>
            <a:off x="520956" y="5572207"/>
            <a:ext cx="868736" cy="187705"/>
          </a:xfrm>
          <a:prstGeom prst="rect">
            <a:avLst/>
          </a:prstGeom>
          <a:noFill/>
        </p:spPr>
        <p:txBody>
          <a:bodyPr wrap="square" lIns="0" tIns="0" rIns="0" bIns="0" rtlCol="0" anchor="ctr" anchorCtr="1">
            <a:spAutoFit/>
          </a:bodyPr>
          <a:lstStyle/>
          <a:p>
            <a:pPr marL="87313" marR="0" lvl="0" indent="-87313" defTabSz="914400" rtl="0" eaLnBrk="1" fontAlgn="auto" latinLnBrk="0" hangingPunct="1">
              <a:lnSpc>
                <a:spcPct val="100000"/>
              </a:lnSpc>
              <a:spcBef>
                <a:spcPts val="0"/>
              </a:spcBef>
              <a:spcAft>
                <a:spcPts val="0"/>
              </a:spcAft>
              <a:buClrTx/>
              <a:buSzTx/>
              <a:buFontTx/>
              <a:buNone/>
              <a:tabLst/>
              <a:defRPr/>
            </a:pP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補助内容</a:t>
            </a:r>
            <a:r>
              <a:rPr lang="en-US" altLang="ja-JP" sz="1200" dirty="0">
                <a:latin typeface="Meiryo UI" pitchFamily="50" charset="-128"/>
                <a:ea typeface="Meiryo UI" pitchFamily="50" charset="-128"/>
                <a:cs typeface="Meiryo UI" pitchFamily="50" charset="-128"/>
              </a:rPr>
              <a:t>〉</a:t>
            </a:r>
            <a:r>
              <a:rPr kumimoji="1" lang="ja-JP" altLang="en-US" sz="12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 </a:t>
            </a:r>
            <a:endParaRPr kumimoji="1" lang="en-US" altLang="ja-JP" sz="1200" b="0" i="0" u="none" strike="noStrike" kern="1200" cap="none" spc="0" normalizeH="0" baseline="0" noProof="0" dirty="0">
              <a:ln>
                <a:noFill/>
              </a:ln>
              <a:effectLst/>
              <a:uLnTx/>
              <a:uFillTx/>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42780068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角丸四角形 13">
            <a:extLst>
              <a:ext uri="{FF2B5EF4-FFF2-40B4-BE49-F238E27FC236}">
                <a16:creationId xmlns:a16="http://schemas.microsoft.com/office/drawing/2014/main" id="{C20B4C2A-51BD-43AF-BFE5-0E9B6C8A0A1D}"/>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pic>
        <p:nvPicPr>
          <p:cNvPr id="2" name="図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250030" y="940920"/>
            <a:ext cx="3550793" cy="5088653"/>
          </a:xfrm>
          <a:prstGeom prst="rect">
            <a:avLst/>
          </a:prstGeom>
        </p:spPr>
      </p:pic>
      <p:sp>
        <p:nvSpPr>
          <p:cNvPr id="39" name="角丸四角形 38"/>
          <p:cNvSpPr/>
          <p:nvPr/>
        </p:nvSpPr>
        <p:spPr>
          <a:xfrm>
            <a:off x="223200" y="687600"/>
            <a:ext cx="2311854"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下水熱普及促進事業</a:t>
            </a:r>
          </a:p>
        </p:txBody>
      </p:sp>
      <p:pic>
        <p:nvPicPr>
          <p:cNvPr id="16" name="Picture 4" descr="000986040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2513" y="4745605"/>
            <a:ext cx="4699827" cy="1886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テキスト ボックス 21"/>
          <p:cNvSpPr txBox="1"/>
          <p:nvPr/>
        </p:nvSpPr>
        <p:spPr>
          <a:xfrm>
            <a:off x="2856788" y="716245"/>
            <a:ext cx="974195" cy="369332"/>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p>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endParaRPr lang="en-US" altLang="zh-TW" sz="1200" dirty="0">
              <a:latin typeface="Meiryo UI" pitchFamily="50" charset="-128"/>
              <a:ea typeface="Meiryo UI" pitchFamily="50" charset="-128"/>
              <a:cs typeface="Meiryo UI" pitchFamily="50" charset="-128"/>
            </a:endParaRPr>
          </a:p>
        </p:txBody>
      </p:sp>
      <p:sp>
        <p:nvSpPr>
          <p:cNvPr id="15" name="テキスト ボックス 14"/>
          <p:cNvSpPr txBox="1"/>
          <p:nvPr/>
        </p:nvSpPr>
        <p:spPr>
          <a:xfrm>
            <a:off x="6909807" y="1103601"/>
            <a:ext cx="2277451" cy="307777"/>
          </a:xfrm>
          <a:prstGeom prst="rect">
            <a:avLst/>
          </a:prstGeom>
          <a:solidFill>
            <a:schemeClr val="bg1"/>
          </a:solidFill>
        </p:spPr>
        <p:txBody>
          <a:bodyPr wrap="square" rtlCol="0" anchor="ctr">
            <a:spAutoFit/>
          </a:bodyPr>
          <a:lstStyle/>
          <a:p>
            <a:pPr marL="177800" indent="-177800" algn="ctr">
              <a:spcBef>
                <a:spcPct val="0"/>
              </a:spcBef>
            </a:pPr>
            <a:r>
              <a:rPr lang="ja-JP" altLang="en-US" sz="1400" b="1" dirty="0">
                <a:solidFill>
                  <a:srgbClr val="000000"/>
                </a:solidFill>
                <a:latin typeface="Meiryo UI" pitchFamily="50" charset="-128"/>
                <a:ea typeface="Meiryo UI" pitchFamily="50" charset="-128"/>
                <a:cs typeface="Meiryo UI" pitchFamily="50" charset="-128"/>
              </a:rPr>
              <a:t>下水熱ポテンシャルマップ</a:t>
            </a:r>
          </a:p>
        </p:txBody>
      </p:sp>
      <p:pic>
        <p:nvPicPr>
          <p:cNvPr id="17" name="Picture 3" descr="D:\takatay\Desktop\キャプチャ.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845863" y="5483359"/>
            <a:ext cx="1894122" cy="997136"/>
          </a:xfrm>
          <a:prstGeom prst="rect">
            <a:avLst/>
          </a:prstGeom>
          <a:noFill/>
          <a:extLst>
            <a:ext uri="{909E8E84-426E-40DD-AFC4-6F175D3DCCD1}">
              <a14:hiddenFill xmlns:a14="http://schemas.microsoft.com/office/drawing/2010/main">
                <a:solidFill>
                  <a:srgbClr val="FFFFFF"/>
                </a:solidFill>
              </a14:hiddenFill>
            </a:ext>
          </a:extLst>
        </p:spPr>
      </p:pic>
      <p:sp>
        <p:nvSpPr>
          <p:cNvPr id="24" name="テキスト ボックス 23"/>
          <p:cNvSpPr txBox="1"/>
          <p:nvPr/>
        </p:nvSpPr>
        <p:spPr>
          <a:xfrm>
            <a:off x="194816" y="4019472"/>
            <a:ext cx="3967461" cy="892552"/>
          </a:xfrm>
          <a:prstGeom prst="rect">
            <a:avLst/>
          </a:prstGeom>
          <a:noFill/>
        </p:spPr>
        <p:txBody>
          <a:bodyPr wrap="square" rtlCol="0">
            <a:spAutoFit/>
          </a:bodyPr>
          <a:lstStyle/>
          <a:p>
            <a:pPr marL="177800" indent="-177800">
              <a:spcBef>
                <a:spcPct val="0"/>
              </a:spcBef>
            </a:pPr>
            <a:r>
              <a:rPr lang="ja-JP" altLang="en-US" sz="1300" dirty="0">
                <a:latin typeface="Meiryo UI" pitchFamily="50" charset="-128"/>
                <a:ea typeface="Meiryo UI" pitchFamily="50" charset="-128"/>
                <a:cs typeface="Meiryo UI" pitchFamily="50" charset="-128"/>
              </a:rPr>
              <a:t>◆ホテル、百貨店、病院など熱需要の多い業界団体・事</a:t>
            </a:r>
            <a:endParaRPr lang="en-US" altLang="ja-JP" sz="1300" dirty="0">
              <a:latin typeface="Meiryo UI" pitchFamily="50" charset="-128"/>
              <a:ea typeface="Meiryo UI" pitchFamily="50" charset="-128"/>
              <a:cs typeface="Meiryo UI" pitchFamily="50" charset="-128"/>
            </a:endParaRPr>
          </a:p>
          <a:p>
            <a:pPr marL="177800" indent="-177800">
              <a:spcBef>
                <a:spcPct val="0"/>
              </a:spcBef>
            </a:pPr>
            <a:r>
              <a:rPr lang="ja-JP" altLang="en-US" sz="1300" dirty="0">
                <a:latin typeface="Meiryo UI" pitchFamily="50" charset="-128"/>
                <a:ea typeface="Meiryo UI" pitchFamily="50" charset="-128"/>
                <a:cs typeface="Meiryo UI" pitchFamily="50" charset="-128"/>
              </a:rPr>
              <a:t>　業者やデベロッパー、ゼネコン等に対し、下水熱の利用を</a:t>
            </a:r>
            <a:endParaRPr lang="en-US" altLang="ja-JP" sz="1300" dirty="0">
              <a:latin typeface="Meiryo UI" pitchFamily="50" charset="-128"/>
              <a:ea typeface="Meiryo UI" pitchFamily="50" charset="-128"/>
              <a:cs typeface="Meiryo UI" pitchFamily="50" charset="-128"/>
            </a:endParaRPr>
          </a:p>
          <a:p>
            <a:pPr marL="177800" indent="-177800">
              <a:spcBef>
                <a:spcPct val="0"/>
              </a:spcBef>
            </a:pPr>
            <a:r>
              <a:rPr lang="ja-JP" altLang="en-US" sz="1300" dirty="0">
                <a:latin typeface="Meiryo UI" pitchFamily="50" charset="-128"/>
                <a:ea typeface="Meiryo UI" pitchFamily="50" charset="-128"/>
                <a:cs typeface="Meiryo UI" pitchFamily="50" charset="-128"/>
              </a:rPr>
              <a:t>　働きかけるなど、関係機関と連携しながら導入促進を図</a:t>
            </a:r>
            <a:endParaRPr lang="en-US" altLang="ja-JP" sz="1300" dirty="0">
              <a:latin typeface="Meiryo UI" pitchFamily="50" charset="-128"/>
              <a:ea typeface="Meiryo UI" pitchFamily="50" charset="-128"/>
              <a:cs typeface="Meiryo UI" pitchFamily="50" charset="-128"/>
            </a:endParaRPr>
          </a:p>
          <a:p>
            <a:pPr marL="177800" indent="-177800">
              <a:spcBef>
                <a:spcPct val="0"/>
              </a:spcBef>
            </a:pPr>
            <a:r>
              <a:rPr lang="ja-JP" altLang="en-US" sz="1300" dirty="0">
                <a:latin typeface="Meiryo UI" pitchFamily="50" charset="-128"/>
                <a:ea typeface="Meiryo UI" pitchFamily="50" charset="-128"/>
                <a:cs typeface="Meiryo UI" pitchFamily="50" charset="-128"/>
              </a:rPr>
              <a:t>　ります。</a:t>
            </a:r>
            <a:endParaRPr lang="en-US" altLang="ja-JP" sz="1300" dirty="0">
              <a:latin typeface="Meiryo UI" pitchFamily="50" charset="-128"/>
              <a:ea typeface="Meiryo UI" pitchFamily="50" charset="-128"/>
              <a:cs typeface="Meiryo UI" pitchFamily="50" charset="-128"/>
            </a:endParaRPr>
          </a:p>
        </p:txBody>
      </p:sp>
      <p:pic>
        <p:nvPicPr>
          <p:cNvPr id="10" name="図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81340" y="1646582"/>
            <a:ext cx="3520005" cy="3265442"/>
          </a:xfrm>
          <a:prstGeom prst="rect">
            <a:avLst/>
          </a:prstGeom>
          <a:ln>
            <a:solidFill>
              <a:schemeClr val="tx1"/>
            </a:solidFill>
          </a:ln>
        </p:spPr>
      </p:pic>
      <p:sp>
        <p:nvSpPr>
          <p:cNvPr id="11" name="正方形/長方形 10"/>
          <p:cNvSpPr/>
          <p:nvPr/>
        </p:nvSpPr>
        <p:spPr>
          <a:xfrm>
            <a:off x="7957794" y="3180690"/>
            <a:ext cx="745867" cy="805218"/>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cxnSp>
        <p:nvCxnSpPr>
          <p:cNvPr id="13" name="直線コネクタ 12"/>
          <p:cNvCxnSpPr/>
          <p:nvPr/>
        </p:nvCxnSpPr>
        <p:spPr>
          <a:xfrm flipH="1" flipV="1">
            <a:off x="7701345" y="1821393"/>
            <a:ext cx="252245" cy="1534110"/>
          </a:xfrm>
          <a:prstGeom prst="line">
            <a:avLst/>
          </a:prstGeom>
        </p:spPr>
        <p:style>
          <a:lnRef idx="1">
            <a:schemeClr val="dk1"/>
          </a:lnRef>
          <a:fillRef idx="0">
            <a:schemeClr val="dk1"/>
          </a:fillRef>
          <a:effectRef idx="0">
            <a:schemeClr val="dk1"/>
          </a:effectRef>
          <a:fontRef idx="minor">
            <a:schemeClr val="tx1"/>
          </a:fontRef>
        </p:style>
      </p:cxnSp>
      <p:cxnSp>
        <p:nvCxnSpPr>
          <p:cNvPr id="26" name="直線コネクタ 25"/>
          <p:cNvCxnSpPr/>
          <p:nvPr/>
        </p:nvCxnSpPr>
        <p:spPr>
          <a:xfrm flipH="1">
            <a:off x="7721574" y="4148919"/>
            <a:ext cx="232019" cy="937916"/>
          </a:xfrm>
          <a:prstGeom prst="line">
            <a:avLst/>
          </a:prstGeom>
        </p:spPr>
        <p:style>
          <a:lnRef idx="1">
            <a:schemeClr val="dk1"/>
          </a:lnRef>
          <a:fillRef idx="0">
            <a:schemeClr val="dk1"/>
          </a:fillRef>
          <a:effectRef idx="0">
            <a:schemeClr val="dk1"/>
          </a:effectRef>
          <a:fontRef idx="minor">
            <a:schemeClr val="tx1"/>
          </a:fontRef>
        </p:style>
      </p:cxnSp>
      <p:grpSp>
        <p:nvGrpSpPr>
          <p:cNvPr id="3" name="グループ化 2"/>
          <p:cNvGrpSpPr/>
          <p:nvPr/>
        </p:nvGrpSpPr>
        <p:grpSpPr>
          <a:xfrm>
            <a:off x="175927" y="1239173"/>
            <a:ext cx="4953000" cy="1482996"/>
            <a:chOff x="175927" y="1239173"/>
            <a:chExt cx="4953000" cy="1482996"/>
          </a:xfrm>
        </p:grpSpPr>
        <p:sp>
          <p:nvSpPr>
            <p:cNvPr id="20" name="テキスト ボックス 19"/>
            <p:cNvSpPr txBox="1"/>
            <p:nvPr/>
          </p:nvSpPr>
          <p:spPr>
            <a:xfrm>
              <a:off x="194816" y="1239173"/>
              <a:ext cx="4004651" cy="1292662"/>
            </a:xfrm>
            <a:prstGeom prst="rect">
              <a:avLst/>
            </a:prstGeom>
            <a:noFill/>
          </p:spPr>
          <p:txBody>
            <a:bodyPr wrap="square" rtlCol="0">
              <a:spAutoFit/>
            </a:bodyPr>
            <a:lstStyle/>
            <a:p>
              <a:pPr marL="177800" indent="-177800" algn="just">
                <a:spcBef>
                  <a:spcPct val="0"/>
                </a:spcBef>
              </a:pPr>
              <a:r>
                <a:rPr lang="ja-JP" altLang="en-US" sz="1300" dirty="0">
                  <a:latin typeface="Meiryo UI" pitchFamily="50" charset="-128"/>
                  <a:ea typeface="Meiryo UI" pitchFamily="50" charset="-128"/>
                  <a:cs typeface="Meiryo UI" pitchFamily="50" charset="-128"/>
                </a:rPr>
                <a:t>◆都市部での賦存量が多く、近年国の規制緩和も進む</a:t>
              </a:r>
              <a:endParaRPr lang="en-US" altLang="ja-JP" sz="1300" dirty="0">
                <a:latin typeface="Meiryo UI" pitchFamily="50" charset="-128"/>
                <a:ea typeface="Meiryo UI" pitchFamily="50" charset="-128"/>
                <a:cs typeface="Meiryo UI" pitchFamily="50" charset="-128"/>
              </a:endParaRPr>
            </a:p>
            <a:p>
              <a:pPr marL="177800" indent="-177800" algn="just">
                <a:spcBef>
                  <a:spcPct val="0"/>
                </a:spcBef>
              </a:pPr>
              <a:r>
                <a:rPr lang="ja-JP" altLang="en-US" sz="1300" dirty="0">
                  <a:latin typeface="Meiryo UI" pitchFamily="50" charset="-128"/>
                  <a:ea typeface="Meiryo UI" pitchFamily="50" charset="-128"/>
                  <a:cs typeface="Meiryo UI" pitchFamily="50" charset="-128"/>
                </a:rPr>
                <a:t>　下水熱利用の普及を促進するため、大阪府が所管</a:t>
              </a:r>
              <a:endParaRPr lang="en-US" altLang="ja-JP" sz="1300" dirty="0">
                <a:latin typeface="Meiryo UI" pitchFamily="50" charset="-128"/>
                <a:ea typeface="Meiryo UI" pitchFamily="50" charset="-128"/>
                <a:cs typeface="Meiryo UI" pitchFamily="50" charset="-128"/>
              </a:endParaRPr>
            </a:p>
            <a:p>
              <a:pPr marL="177800" indent="-177800" algn="just">
                <a:spcBef>
                  <a:spcPct val="0"/>
                </a:spcBef>
              </a:pPr>
              <a:r>
                <a:rPr lang="ja-JP" altLang="en-US" sz="1300" dirty="0">
                  <a:latin typeface="Meiryo UI" pitchFamily="50" charset="-128"/>
                  <a:ea typeface="Meiryo UI" pitchFamily="50" charset="-128"/>
                  <a:cs typeface="Meiryo UI" pitchFamily="50" charset="-128"/>
                </a:rPr>
                <a:t>　する流域下水道及び大阪市の公共下水道における</a:t>
              </a:r>
              <a:endParaRPr lang="en-US" altLang="ja-JP" sz="1300" dirty="0">
                <a:latin typeface="Meiryo UI" pitchFamily="50" charset="-128"/>
                <a:ea typeface="Meiryo UI" pitchFamily="50" charset="-128"/>
                <a:cs typeface="Meiryo UI" pitchFamily="50" charset="-128"/>
              </a:endParaRPr>
            </a:p>
            <a:p>
              <a:pPr marL="177800" indent="-177800" algn="just">
                <a:spcBef>
                  <a:spcPct val="0"/>
                </a:spcBef>
              </a:pPr>
              <a:r>
                <a:rPr lang="ja-JP" altLang="en-US" sz="1300" dirty="0">
                  <a:latin typeface="Meiryo UI" pitchFamily="50" charset="-128"/>
                  <a:ea typeface="Meiryo UI" pitchFamily="50" charset="-128"/>
                  <a:cs typeface="Meiryo UI" pitchFamily="50" charset="-128"/>
                </a:rPr>
                <a:t>　下水熱ポテンシャルマップ（下水熱の賦存量や存在</a:t>
              </a:r>
              <a:endParaRPr lang="en-US" altLang="ja-JP" sz="1300" dirty="0">
                <a:latin typeface="Meiryo UI" pitchFamily="50" charset="-128"/>
                <a:ea typeface="Meiryo UI" pitchFamily="50" charset="-128"/>
                <a:cs typeface="Meiryo UI" pitchFamily="50" charset="-128"/>
              </a:endParaRPr>
            </a:p>
            <a:p>
              <a:pPr marL="177800" indent="-177800" algn="just">
                <a:spcBef>
                  <a:spcPct val="0"/>
                </a:spcBef>
              </a:pPr>
              <a:r>
                <a:rPr lang="ja-JP" altLang="en-US" sz="1300" dirty="0">
                  <a:latin typeface="Meiryo UI" pitchFamily="50" charset="-128"/>
                  <a:ea typeface="Meiryo UI" pitchFamily="50" charset="-128"/>
                  <a:cs typeface="Meiryo UI" pitchFamily="50" charset="-128"/>
                </a:rPr>
                <a:t>　位置を容易に把握できる地図情報）を作成し、</a:t>
              </a:r>
              <a:r>
                <a:rPr lang="en-US" altLang="ja-JP" sz="1300" dirty="0">
                  <a:latin typeface="Meiryo UI" pitchFamily="50" charset="-128"/>
                  <a:ea typeface="Meiryo UI" pitchFamily="50" charset="-128"/>
                  <a:cs typeface="Meiryo UI" pitchFamily="50" charset="-128"/>
                </a:rPr>
                <a:t>HP</a:t>
              </a:r>
              <a:r>
                <a:rPr lang="ja-JP" altLang="en-US" sz="1300" dirty="0">
                  <a:latin typeface="Meiryo UI" pitchFamily="50" charset="-128"/>
                  <a:ea typeface="Meiryo UI" pitchFamily="50" charset="-128"/>
                  <a:cs typeface="Meiryo UI" pitchFamily="50" charset="-128"/>
                </a:rPr>
                <a:t>上</a:t>
              </a:r>
              <a:endParaRPr lang="en-US" altLang="ja-JP" sz="1300" dirty="0">
                <a:latin typeface="Meiryo UI" pitchFamily="50" charset="-128"/>
                <a:ea typeface="Meiryo UI" pitchFamily="50" charset="-128"/>
                <a:cs typeface="Meiryo UI" pitchFamily="50" charset="-128"/>
              </a:endParaRPr>
            </a:p>
            <a:p>
              <a:pPr marL="177800" indent="-177800" algn="just">
                <a:spcBef>
                  <a:spcPct val="0"/>
                </a:spcBef>
              </a:pPr>
              <a:r>
                <a:rPr lang="ja-JP" altLang="en-US" sz="1300" dirty="0">
                  <a:latin typeface="Meiryo UI" pitchFamily="50" charset="-128"/>
                  <a:ea typeface="Meiryo UI" pitchFamily="50" charset="-128"/>
                  <a:cs typeface="Meiryo UI" pitchFamily="50" charset="-128"/>
                </a:rPr>
                <a:t>　で公開しています。</a:t>
              </a:r>
              <a:endParaRPr lang="en-US" altLang="ja-JP" sz="1300" dirty="0">
                <a:latin typeface="Meiryo UI" pitchFamily="50" charset="-128"/>
                <a:ea typeface="Meiryo UI" pitchFamily="50" charset="-128"/>
                <a:cs typeface="Meiryo UI" pitchFamily="50" charset="-128"/>
              </a:endParaRPr>
            </a:p>
          </p:txBody>
        </p:sp>
        <p:sp>
          <p:nvSpPr>
            <p:cNvPr id="4" name="正方形/長方形 3"/>
            <p:cNvSpPr/>
            <p:nvPr/>
          </p:nvSpPr>
          <p:spPr>
            <a:xfrm>
              <a:off x="175927" y="2445170"/>
              <a:ext cx="4953000" cy="276999"/>
            </a:xfrm>
            <a:prstGeom prst="rect">
              <a:avLst/>
            </a:prstGeom>
          </p:spPr>
          <p:txBody>
            <a:bodyPr>
              <a:spAutoFit/>
            </a:bodyPr>
            <a:lstStyle/>
            <a:p>
              <a:pPr marL="177800" lvl="0" indent="-177800">
                <a:spcBef>
                  <a:spcPct val="0"/>
                </a:spcBef>
              </a:pPr>
              <a:r>
                <a:rPr lang="ja-JP" altLang="en-US" sz="1200" dirty="0">
                  <a:latin typeface="Meiryo UI" pitchFamily="50" charset="-128"/>
                  <a:ea typeface="Meiryo UI" pitchFamily="50" charset="-128"/>
                  <a:cs typeface="Meiryo UI" pitchFamily="50" charset="-128"/>
                </a:rPr>
                <a:t>（大阪府は</a:t>
              </a:r>
              <a:r>
                <a:rPr lang="en-US" altLang="ja-JP" sz="1200" dirty="0">
                  <a:latin typeface="Meiryo UI" pitchFamily="50" charset="-128"/>
                  <a:ea typeface="Meiryo UI" pitchFamily="50" charset="-128"/>
                  <a:cs typeface="Meiryo UI" pitchFamily="50" charset="-128"/>
                </a:rPr>
                <a:t>2017</a:t>
              </a:r>
              <a:r>
                <a:rPr lang="ja-JP" altLang="en-US" sz="1200" dirty="0">
                  <a:latin typeface="Meiryo UI" pitchFamily="50" charset="-128"/>
                  <a:ea typeface="Meiryo UI" pitchFamily="50" charset="-128"/>
                  <a:cs typeface="Meiryo UI" pitchFamily="50" charset="-128"/>
                </a:rPr>
                <a:t>年度、大阪市は</a:t>
              </a:r>
              <a:r>
                <a:rPr lang="en-US" altLang="ja-JP" sz="1200" dirty="0">
                  <a:latin typeface="Meiryo UI" pitchFamily="50" charset="-128"/>
                  <a:ea typeface="Meiryo UI" pitchFamily="50" charset="-128"/>
                  <a:cs typeface="Meiryo UI" pitchFamily="50" charset="-128"/>
                </a:rPr>
                <a:t>2018</a:t>
              </a:r>
              <a:r>
                <a:rPr lang="ja-JP" altLang="en-US" sz="1200" dirty="0">
                  <a:latin typeface="Meiryo UI" pitchFamily="50" charset="-128"/>
                  <a:ea typeface="Meiryo UI" pitchFamily="50" charset="-128"/>
                  <a:cs typeface="Meiryo UI" pitchFamily="50" charset="-128"/>
                </a:rPr>
                <a:t>年度に公開）</a:t>
              </a:r>
              <a:endParaRPr lang="ja-JP" altLang="en-US" sz="1600" dirty="0"/>
            </a:p>
          </p:txBody>
        </p:sp>
      </p:grpSp>
      <p:grpSp>
        <p:nvGrpSpPr>
          <p:cNvPr id="5" name="グループ化 4"/>
          <p:cNvGrpSpPr/>
          <p:nvPr/>
        </p:nvGrpSpPr>
        <p:grpSpPr>
          <a:xfrm>
            <a:off x="175927" y="2709769"/>
            <a:ext cx="4953000" cy="1293171"/>
            <a:chOff x="175927" y="2811604"/>
            <a:chExt cx="4953000" cy="1293171"/>
          </a:xfrm>
        </p:grpSpPr>
        <p:sp>
          <p:nvSpPr>
            <p:cNvPr id="21" name="テキスト ボックス 20"/>
            <p:cNvSpPr txBox="1"/>
            <p:nvPr/>
          </p:nvSpPr>
          <p:spPr>
            <a:xfrm>
              <a:off x="194816" y="2811604"/>
              <a:ext cx="4000168" cy="892552"/>
            </a:xfrm>
            <a:prstGeom prst="rect">
              <a:avLst/>
            </a:prstGeom>
            <a:noFill/>
          </p:spPr>
          <p:txBody>
            <a:bodyPr wrap="square" rtlCol="0">
              <a:spAutoFit/>
            </a:bodyPr>
            <a:lstStyle/>
            <a:p>
              <a:pPr marL="177800" indent="-177800">
                <a:spcBef>
                  <a:spcPct val="0"/>
                </a:spcBef>
              </a:pPr>
              <a:r>
                <a:rPr lang="ja-JP" altLang="en-US" sz="1300" dirty="0">
                  <a:latin typeface="Meiryo UI" pitchFamily="50" charset="-128"/>
                  <a:ea typeface="Meiryo UI" pitchFamily="50" charset="-128"/>
                  <a:cs typeface="Meiryo UI" pitchFamily="50" charset="-128"/>
                </a:rPr>
                <a:t>◆また、まちづくりの構想段階や、民間事業者による空調・</a:t>
              </a:r>
              <a:endParaRPr lang="en-US" altLang="ja-JP" sz="1300" dirty="0">
                <a:latin typeface="Meiryo UI" pitchFamily="50" charset="-128"/>
                <a:ea typeface="Meiryo UI" pitchFamily="50" charset="-128"/>
                <a:cs typeface="Meiryo UI" pitchFamily="50" charset="-128"/>
              </a:endParaRPr>
            </a:p>
            <a:p>
              <a:pPr marL="177800" indent="-177800">
                <a:spcBef>
                  <a:spcPct val="0"/>
                </a:spcBef>
              </a:pPr>
              <a:r>
                <a:rPr lang="ja-JP" altLang="en-US" sz="1300" dirty="0">
                  <a:latin typeface="Meiryo UI" pitchFamily="50" charset="-128"/>
                  <a:ea typeface="Meiryo UI" pitchFamily="50" charset="-128"/>
                  <a:cs typeface="Meiryo UI" pitchFamily="50" charset="-128"/>
                </a:rPr>
                <a:t>　給湯設備改修にあわせた下水熱利用の検討が可能と</a:t>
              </a:r>
              <a:endParaRPr lang="en-US" altLang="ja-JP" sz="1300" dirty="0">
                <a:latin typeface="Meiryo UI" pitchFamily="50" charset="-128"/>
                <a:ea typeface="Meiryo UI" pitchFamily="50" charset="-128"/>
                <a:cs typeface="Meiryo UI" pitchFamily="50" charset="-128"/>
              </a:endParaRPr>
            </a:p>
            <a:p>
              <a:pPr marL="177800" indent="-177800">
                <a:spcBef>
                  <a:spcPct val="0"/>
                </a:spcBef>
              </a:pPr>
              <a:r>
                <a:rPr lang="ja-JP" altLang="en-US" sz="1300" dirty="0">
                  <a:latin typeface="Meiryo UI" pitchFamily="50" charset="-128"/>
                  <a:ea typeface="Meiryo UI" pitchFamily="50" charset="-128"/>
                  <a:cs typeface="Meiryo UI" pitchFamily="50" charset="-128"/>
                </a:rPr>
                <a:t>　なるよう、条例改正</a:t>
              </a:r>
              <a:r>
                <a:rPr lang="en-US" altLang="ja-JP" sz="1300" dirty="0">
                  <a:latin typeface="Meiryo UI" pitchFamily="50" charset="-128"/>
                  <a:ea typeface="Meiryo UI" pitchFamily="50" charset="-128"/>
                  <a:cs typeface="Meiryo UI" pitchFamily="50" charset="-128"/>
                </a:rPr>
                <a:t>※</a:t>
              </a:r>
              <a:r>
                <a:rPr lang="ja-JP" altLang="en-US" sz="1300" dirty="0">
                  <a:latin typeface="Meiryo UI" pitchFamily="50" charset="-128"/>
                  <a:ea typeface="Meiryo UI" pitchFamily="50" charset="-128"/>
                  <a:cs typeface="Meiryo UI" pitchFamily="50" charset="-128"/>
                </a:rPr>
                <a:t>を行い、民間事業者等の熱需要</a:t>
              </a:r>
              <a:endParaRPr lang="en-US" altLang="ja-JP" sz="1300" dirty="0">
                <a:latin typeface="Meiryo UI" pitchFamily="50" charset="-128"/>
                <a:ea typeface="Meiryo UI" pitchFamily="50" charset="-128"/>
                <a:cs typeface="Meiryo UI" pitchFamily="50" charset="-128"/>
              </a:endParaRPr>
            </a:p>
            <a:p>
              <a:pPr marL="177800" indent="-177800">
                <a:spcBef>
                  <a:spcPct val="0"/>
                </a:spcBef>
              </a:pPr>
              <a:r>
                <a:rPr lang="ja-JP" altLang="en-US" sz="1300" dirty="0">
                  <a:latin typeface="Meiryo UI" pitchFamily="50" charset="-128"/>
                  <a:ea typeface="Meiryo UI" pitchFamily="50" charset="-128"/>
                  <a:cs typeface="Meiryo UI" pitchFamily="50" charset="-128"/>
                </a:rPr>
                <a:t>　者が下水熱を利用する場合の手続きを規定しました。</a:t>
              </a:r>
              <a:endParaRPr lang="en-US" altLang="ja-JP" sz="1300" dirty="0">
                <a:latin typeface="Meiryo UI" pitchFamily="50" charset="-128"/>
                <a:ea typeface="Meiryo UI" pitchFamily="50" charset="-128"/>
                <a:cs typeface="Meiryo UI" pitchFamily="50" charset="-128"/>
              </a:endParaRPr>
            </a:p>
          </p:txBody>
        </p:sp>
        <p:sp>
          <p:nvSpPr>
            <p:cNvPr id="27" name="正方形/長方形 26"/>
            <p:cNvSpPr/>
            <p:nvPr/>
          </p:nvSpPr>
          <p:spPr>
            <a:xfrm>
              <a:off x="175927" y="3643110"/>
              <a:ext cx="4953000" cy="461665"/>
            </a:xfrm>
            <a:prstGeom prst="rect">
              <a:avLst/>
            </a:prstGeom>
          </p:spPr>
          <p:txBody>
            <a:bodyPr>
              <a:spAutoFit/>
            </a:bodyPr>
            <a:lstStyle/>
            <a:p>
              <a:pPr marL="177800" lvl="0" indent="-177800">
                <a:spcBef>
                  <a:spcPct val="0"/>
                </a:spcBef>
              </a:pP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大阪府流域下水道の管理に関する条例は</a:t>
              </a:r>
              <a:r>
                <a:rPr lang="en-US" altLang="ja-JP" sz="1200" dirty="0">
                  <a:latin typeface="Meiryo UI" pitchFamily="50" charset="-128"/>
                  <a:ea typeface="Meiryo UI" pitchFamily="50" charset="-128"/>
                  <a:cs typeface="Meiryo UI" pitchFamily="50" charset="-128"/>
                </a:rPr>
                <a:t>2017</a:t>
              </a:r>
              <a:r>
                <a:rPr lang="ja-JP" altLang="en-US" sz="1200" dirty="0">
                  <a:latin typeface="Meiryo UI" pitchFamily="50" charset="-128"/>
                  <a:ea typeface="Meiryo UI" pitchFamily="50" charset="-128"/>
                  <a:cs typeface="Meiryo UI" pitchFamily="50" charset="-128"/>
                </a:rPr>
                <a:t>年３月に、</a:t>
              </a:r>
              <a:endParaRPr lang="en-US" altLang="ja-JP" sz="1200" dirty="0">
                <a:latin typeface="Meiryo UI" pitchFamily="50" charset="-128"/>
                <a:ea typeface="Meiryo UI" pitchFamily="50" charset="-128"/>
                <a:cs typeface="Meiryo UI" pitchFamily="50" charset="-128"/>
              </a:endParaRPr>
            </a:p>
            <a:p>
              <a:pPr marL="177800" lvl="0" indent="-177800">
                <a:spcBef>
                  <a:spcPct val="0"/>
                </a:spcBef>
              </a:pPr>
              <a:r>
                <a:rPr lang="ja-JP" altLang="en-US" sz="1200" dirty="0">
                  <a:latin typeface="Meiryo UI" pitchFamily="50" charset="-128"/>
                  <a:ea typeface="Meiryo UI" pitchFamily="50" charset="-128"/>
                  <a:cs typeface="Meiryo UI" pitchFamily="50" charset="-128"/>
                </a:rPr>
                <a:t>   大阪市下水道条例は</a:t>
              </a:r>
              <a:r>
                <a:rPr lang="en-US" altLang="ja-JP" sz="1200" dirty="0">
                  <a:latin typeface="Meiryo UI" pitchFamily="50" charset="-128"/>
                  <a:ea typeface="Meiryo UI" pitchFamily="50" charset="-128"/>
                  <a:cs typeface="Meiryo UI" pitchFamily="50" charset="-128"/>
                </a:rPr>
                <a:t>2018</a:t>
              </a:r>
              <a:r>
                <a:rPr lang="ja-JP" altLang="en-US" sz="1200" dirty="0">
                  <a:latin typeface="Meiryo UI" pitchFamily="50" charset="-128"/>
                  <a:ea typeface="Meiryo UI" pitchFamily="50" charset="-128"/>
                  <a:cs typeface="Meiryo UI" pitchFamily="50" charset="-128"/>
                </a:rPr>
                <a:t>年３月に改正</a:t>
              </a:r>
              <a:endParaRPr lang="ja-JP" altLang="en-US" sz="1600" dirty="0"/>
            </a:p>
          </p:txBody>
        </p:sp>
      </p:grpSp>
      <p:sp>
        <p:nvSpPr>
          <p:cNvPr id="29" name="テキスト ボックス 28"/>
          <p:cNvSpPr txBox="1"/>
          <p:nvPr/>
        </p:nvSpPr>
        <p:spPr>
          <a:xfrm>
            <a:off x="1280117" y="4835532"/>
            <a:ext cx="1468672" cy="276999"/>
          </a:xfrm>
          <a:prstGeom prst="rect">
            <a:avLst/>
          </a:prstGeom>
          <a:solidFill>
            <a:schemeClr val="tx2"/>
          </a:solidFill>
          <a:ln w="31750">
            <a:noFill/>
          </a:ln>
        </p:spPr>
        <p:txBody>
          <a:bodyPr wrap="none" rtlCol="0">
            <a:spAutoFit/>
          </a:bodyPr>
          <a:lstStyle/>
          <a:p>
            <a:pPr lvl="0">
              <a:defRPr/>
            </a:pPr>
            <a:r>
              <a:rPr lang="ja-JP" altLang="en-US" sz="1200" b="1" kern="100" dirty="0">
                <a:solidFill>
                  <a:prstClr val="white"/>
                </a:solidFill>
                <a:latin typeface="Meiryo UI" panose="020B0604030504040204" pitchFamily="50" charset="-128"/>
                <a:ea typeface="Meiryo UI" panose="020B0604030504040204" pitchFamily="50" charset="-128"/>
                <a:cs typeface="メイリオ" pitchFamily="50" charset="-128"/>
              </a:rPr>
              <a:t>下水熱利用イメージ</a:t>
            </a:r>
          </a:p>
        </p:txBody>
      </p:sp>
      <p:sp>
        <p:nvSpPr>
          <p:cNvPr id="25" name="テキスト ボックス 24"/>
          <p:cNvSpPr txBox="1"/>
          <p:nvPr/>
        </p:nvSpPr>
        <p:spPr>
          <a:xfrm>
            <a:off x="4021950" y="1618793"/>
            <a:ext cx="1102214" cy="292388"/>
          </a:xfrm>
          <a:prstGeom prst="rect">
            <a:avLst/>
          </a:prstGeom>
          <a:noFill/>
        </p:spPr>
        <p:txBody>
          <a:bodyPr wrap="square" rtlCol="0" anchor="ctr">
            <a:spAutoFit/>
          </a:bodyPr>
          <a:lstStyle/>
          <a:p>
            <a:pPr marL="177800" indent="-177800" algn="ctr">
              <a:spcBef>
                <a:spcPct val="0"/>
              </a:spcBef>
            </a:pPr>
            <a:r>
              <a:rPr lang="ja-JP" altLang="en-US" sz="1300" b="1" dirty="0">
                <a:solidFill>
                  <a:srgbClr val="000000"/>
                </a:solidFill>
                <a:latin typeface="Meiryo UI" pitchFamily="50" charset="-128"/>
                <a:ea typeface="Meiryo UI" pitchFamily="50" charset="-128"/>
                <a:cs typeface="Meiryo UI" pitchFamily="50" charset="-128"/>
              </a:rPr>
              <a:t>大阪市域</a:t>
            </a:r>
          </a:p>
        </p:txBody>
      </p:sp>
      <p:sp>
        <p:nvSpPr>
          <p:cNvPr id="44" name="Text Box 2"/>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46"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47"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48"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31" name="円/楕円 30">
            <a:extLst>
              <a:ext uri="{FF2B5EF4-FFF2-40B4-BE49-F238E27FC236}">
                <a16:creationId xmlns:a16="http://schemas.microsoft.com/office/drawing/2014/main" id="{B6F055CE-3545-4FBB-BF36-F419523CB2E8}"/>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21</a:t>
            </a:fld>
            <a:endParaRPr lang="en-US" altLang="ja-JP" sz="11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790212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角丸四角形 13">
            <a:extLst>
              <a:ext uri="{FF2B5EF4-FFF2-40B4-BE49-F238E27FC236}">
                <a16:creationId xmlns:a16="http://schemas.microsoft.com/office/drawing/2014/main" id="{D394F139-D496-44D3-AAE4-A39D082FC987}"/>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21" name="角丸四角形 20"/>
          <p:cNvSpPr/>
          <p:nvPr/>
        </p:nvSpPr>
        <p:spPr>
          <a:xfrm>
            <a:off x="223200" y="687600"/>
            <a:ext cx="4027699"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ごみ焼却施設における発電及び余熱利用</a:t>
            </a:r>
          </a:p>
        </p:txBody>
      </p:sp>
      <p:grpSp>
        <p:nvGrpSpPr>
          <p:cNvPr id="2" name="グループ化 1"/>
          <p:cNvGrpSpPr/>
          <p:nvPr/>
        </p:nvGrpSpPr>
        <p:grpSpPr>
          <a:xfrm>
            <a:off x="4701587" y="2892248"/>
            <a:ext cx="4551444" cy="1506724"/>
            <a:chOff x="4906095" y="2824542"/>
            <a:chExt cx="4551444" cy="1506724"/>
          </a:xfrm>
        </p:grpSpPr>
        <p:pic>
          <p:nvPicPr>
            <p:cNvPr id="15" name="Picture 12" descr="フリー素材、建物">
              <a:hlinkClick r:id="rId3"/>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509780" y="3053328"/>
              <a:ext cx="11715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324"/>
            <p:cNvGrpSpPr>
              <a:grpSpLocks/>
            </p:cNvGrpSpPr>
            <p:nvPr/>
          </p:nvGrpSpPr>
          <p:grpSpPr bwMode="auto">
            <a:xfrm>
              <a:off x="8246630" y="3389878"/>
              <a:ext cx="1101725" cy="695325"/>
              <a:chOff x="2448" y="3072"/>
              <a:chExt cx="1104" cy="624"/>
            </a:xfrm>
          </p:grpSpPr>
          <p:sp>
            <p:nvSpPr>
              <p:cNvPr id="17" name="Freeform 325"/>
              <p:cNvSpPr>
                <a:spLocks/>
              </p:cNvSpPr>
              <p:nvPr/>
            </p:nvSpPr>
            <p:spPr bwMode="auto">
              <a:xfrm>
                <a:off x="2448" y="3072"/>
                <a:ext cx="1104" cy="624"/>
              </a:xfrm>
              <a:custGeom>
                <a:avLst/>
                <a:gdLst>
                  <a:gd name="T0" fmla="*/ 0 w 1104"/>
                  <a:gd name="T1" fmla="*/ 576 h 624"/>
                  <a:gd name="T2" fmla="*/ 0 w 1104"/>
                  <a:gd name="T3" fmla="*/ 384 h 624"/>
                  <a:gd name="T4" fmla="*/ 144 w 1104"/>
                  <a:gd name="T5" fmla="*/ 240 h 624"/>
                  <a:gd name="T6" fmla="*/ 144 w 1104"/>
                  <a:gd name="T7" fmla="*/ 336 h 624"/>
                  <a:gd name="T8" fmla="*/ 336 w 1104"/>
                  <a:gd name="T9" fmla="*/ 144 h 624"/>
                  <a:gd name="T10" fmla="*/ 336 w 1104"/>
                  <a:gd name="T11" fmla="*/ 240 h 624"/>
                  <a:gd name="T12" fmla="*/ 528 w 1104"/>
                  <a:gd name="T13" fmla="*/ 96 h 624"/>
                  <a:gd name="T14" fmla="*/ 528 w 1104"/>
                  <a:gd name="T15" fmla="*/ 192 h 624"/>
                  <a:gd name="T16" fmla="*/ 768 w 1104"/>
                  <a:gd name="T17" fmla="*/ 0 h 624"/>
                  <a:gd name="T18" fmla="*/ 1104 w 1104"/>
                  <a:gd name="T19" fmla="*/ 336 h 624"/>
                  <a:gd name="T20" fmla="*/ 1104 w 1104"/>
                  <a:gd name="T21" fmla="*/ 528 h 624"/>
                  <a:gd name="T22" fmla="*/ 768 w 1104"/>
                  <a:gd name="T23" fmla="*/ 624 h 624"/>
                  <a:gd name="T24" fmla="*/ 0 w 1104"/>
                  <a:gd name="T25" fmla="*/ 576 h 6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04" h="624">
                    <a:moveTo>
                      <a:pt x="0" y="576"/>
                    </a:moveTo>
                    <a:lnTo>
                      <a:pt x="0" y="384"/>
                    </a:lnTo>
                    <a:lnTo>
                      <a:pt x="144" y="240"/>
                    </a:lnTo>
                    <a:lnTo>
                      <a:pt x="144" y="336"/>
                    </a:lnTo>
                    <a:lnTo>
                      <a:pt x="336" y="144"/>
                    </a:lnTo>
                    <a:lnTo>
                      <a:pt x="336" y="240"/>
                    </a:lnTo>
                    <a:lnTo>
                      <a:pt x="528" y="96"/>
                    </a:lnTo>
                    <a:lnTo>
                      <a:pt x="528" y="192"/>
                    </a:lnTo>
                    <a:lnTo>
                      <a:pt x="768" y="0"/>
                    </a:lnTo>
                    <a:lnTo>
                      <a:pt x="1104" y="336"/>
                    </a:lnTo>
                    <a:lnTo>
                      <a:pt x="1104" y="528"/>
                    </a:lnTo>
                    <a:lnTo>
                      <a:pt x="768" y="624"/>
                    </a:lnTo>
                    <a:lnTo>
                      <a:pt x="0" y="576"/>
                    </a:lnTo>
                    <a:close/>
                  </a:path>
                </a:pathLst>
              </a:custGeom>
              <a:solidFill>
                <a:schemeClr val="bg1"/>
              </a:solidFill>
              <a:ln w="19050" cmpd="sng">
                <a:solidFill>
                  <a:schemeClr val="tx1"/>
                </a:solidFill>
                <a:round/>
                <a:headEnd/>
                <a:tailEnd/>
              </a:ln>
            </p:spPr>
            <p:txBody>
              <a:bodyPr wrap="none" anchor="ctr"/>
              <a:lstStyle/>
              <a:p>
                <a:endParaRPr lang="ja-JP" altLang="en-US" dirty="0">
                  <a:solidFill>
                    <a:prstClr val="black"/>
                  </a:solidFill>
                </a:endParaRPr>
              </a:p>
            </p:txBody>
          </p:sp>
          <p:sp>
            <p:nvSpPr>
              <p:cNvPr id="18" name="Line 326"/>
              <p:cNvSpPr>
                <a:spLocks noChangeShapeType="1"/>
              </p:cNvSpPr>
              <p:nvPr/>
            </p:nvSpPr>
            <p:spPr bwMode="auto">
              <a:xfrm>
                <a:off x="3216" y="3072"/>
                <a:ext cx="0" cy="62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dirty="0">
                  <a:solidFill>
                    <a:prstClr val="black"/>
                  </a:solidFill>
                </a:endParaRPr>
              </a:p>
            </p:txBody>
          </p:sp>
          <p:sp>
            <p:nvSpPr>
              <p:cNvPr id="19" name="Freeform 327"/>
              <p:cNvSpPr>
                <a:spLocks/>
              </p:cNvSpPr>
              <p:nvPr/>
            </p:nvSpPr>
            <p:spPr bwMode="auto">
              <a:xfrm>
                <a:off x="3074" y="3492"/>
                <a:ext cx="78" cy="196"/>
              </a:xfrm>
              <a:custGeom>
                <a:avLst/>
                <a:gdLst>
                  <a:gd name="T0" fmla="*/ 0 w 78"/>
                  <a:gd name="T1" fmla="*/ 10 h 196"/>
                  <a:gd name="T2" fmla="*/ 78 w 78"/>
                  <a:gd name="T3" fmla="*/ 0 h 196"/>
                  <a:gd name="T4" fmla="*/ 78 w 78"/>
                  <a:gd name="T5" fmla="*/ 196 h 196"/>
                  <a:gd name="T6" fmla="*/ 0 w 78"/>
                  <a:gd name="T7" fmla="*/ 192 h 196"/>
                  <a:gd name="T8" fmla="*/ 0 w 78"/>
                  <a:gd name="T9" fmla="*/ 10 h 1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196">
                    <a:moveTo>
                      <a:pt x="0" y="10"/>
                    </a:moveTo>
                    <a:lnTo>
                      <a:pt x="78" y="0"/>
                    </a:lnTo>
                    <a:lnTo>
                      <a:pt x="78" y="196"/>
                    </a:lnTo>
                    <a:lnTo>
                      <a:pt x="0" y="192"/>
                    </a:lnTo>
                    <a:lnTo>
                      <a:pt x="0" y="10"/>
                    </a:lnTo>
                    <a:close/>
                  </a:path>
                </a:pathLst>
              </a:custGeom>
              <a:solidFill>
                <a:schemeClr val="bg1"/>
              </a:solidFill>
              <a:ln w="19050" cmpd="sng">
                <a:solidFill>
                  <a:schemeClr val="tx1"/>
                </a:solidFill>
                <a:round/>
                <a:headEnd/>
                <a:tailEnd/>
              </a:ln>
            </p:spPr>
            <p:txBody>
              <a:bodyPr wrap="none" anchor="ctr"/>
              <a:lstStyle/>
              <a:p>
                <a:endParaRPr lang="ja-JP" altLang="en-US" dirty="0">
                  <a:solidFill>
                    <a:prstClr val="black"/>
                  </a:solidFill>
                </a:endParaRPr>
              </a:p>
            </p:txBody>
          </p:sp>
          <p:sp>
            <p:nvSpPr>
              <p:cNvPr id="26" name="Freeform 328"/>
              <p:cNvSpPr>
                <a:spLocks/>
              </p:cNvSpPr>
              <p:nvPr/>
            </p:nvSpPr>
            <p:spPr bwMode="auto">
              <a:xfrm>
                <a:off x="2736" y="3504"/>
                <a:ext cx="78" cy="168"/>
              </a:xfrm>
              <a:custGeom>
                <a:avLst/>
                <a:gdLst>
                  <a:gd name="T0" fmla="*/ 0 w 78"/>
                  <a:gd name="T1" fmla="*/ 7 h 168"/>
                  <a:gd name="T2" fmla="*/ 78 w 78"/>
                  <a:gd name="T3" fmla="*/ 0 h 168"/>
                  <a:gd name="T4" fmla="*/ 78 w 78"/>
                  <a:gd name="T5" fmla="*/ 168 h 168"/>
                  <a:gd name="T6" fmla="*/ 2 w 78"/>
                  <a:gd name="T7" fmla="*/ 162 h 168"/>
                  <a:gd name="T8" fmla="*/ 0 w 78"/>
                  <a:gd name="T9" fmla="*/ 7 h 1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168">
                    <a:moveTo>
                      <a:pt x="0" y="7"/>
                    </a:moveTo>
                    <a:lnTo>
                      <a:pt x="78" y="0"/>
                    </a:lnTo>
                    <a:lnTo>
                      <a:pt x="78" y="168"/>
                    </a:lnTo>
                    <a:lnTo>
                      <a:pt x="2" y="162"/>
                    </a:lnTo>
                    <a:lnTo>
                      <a:pt x="0" y="7"/>
                    </a:lnTo>
                    <a:close/>
                  </a:path>
                </a:pathLst>
              </a:custGeom>
              <a:solidFill>
                <a:schemeClr val="bg1"/>
              </a:solidFill>
              <a:ln w="19050" cmpd="sng">
                <a:solidFill>
                  <a:schemeClr val="tx1"/>
                </a:solidFill>
                <a:round/>
                <a:headEnd/>
                <a:tailEnd/>
              </a:ln>
            </p:spPr>
            <p:txBody>
              <a:bodyPr wrap="none" anchor="ctr"/>
              <a:lstStyle/>
              <a:p>
                <a:endParaRPr lang="ja-JP" altLang="en-US" dirty="0">
                  <a:solidFill>
                    <a:prstClr val="black"/>
                  </a:solidFill>
                </a:endParaRPr>
              </a:p>
            </p:txBody>
          </p:sp>
          <p:sp>
            <p:nvSpPr>
              <p:cNvPr id="27" name="Freeform 329"/>
              <p:cNvSpPr>
                <a:spLocks/>
              </p:cNvSpPr>
              <p:nvPr/>
            </p:nvSpPr>
            <p:spPr bwMode="auto">
              <a:xfrm>
                <a:off x="3072" y="3294"/>
                <a:ext cx="86" cy="65"/>
              </a:xfrm>
              <a:custGeom>
                <a:avLst/>
                <a:gdLst>
                  <a:gd name="T0" fmla="*/ 0 w 86"/>
                  <a:gd name="T1" fmla="*/ 20 h 65"/>
                  <a:gd name="T2" fmla="*/ 84 w 86"/>
                  <a:gd name="T3" fmla="*/ 0 h 65"/>
                  <a:gd name="T4" fmla="*/ 86 w 86"/>
                  <a:gd name="T5" fmla="*/ 44 h 65"/>
                  <a:gd name="T6" fmla="*/ 0 w 86"/>
                  <a:gd name="T7" fmla="*/ 65 h 65"/>
                  <a:gd name="T8" fmla="*/ 0 w 86"/>
                  <a:gd name="T9" fmla="*/ 20 h 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65">
                    <a:moveTo>
                      <a:pt x="0" y="20"/>
                    </a:moveTo>
                    <a:lnTo>
                      <a:pt x="84" y="0"/>
                    </a:lnTo>
                    <a:lnTo>
                      <a:pt x="86" y="44"/>
                    </a:lnTo>
                    <a:lnTo>
                      <a:pt x="0" y="65"/>
                    </a:lnTo>
                    <a:lnTo>
                      <a:pt x="0" y="20"/>
                    </a:lnTo>
                    <a:close/>
                  </a:path>
                </a:pathLst>
              </a:custGeom>
              <a:solidFill>
                <a:schemeClr val="bg1"/>
              </a:solidFill>
              <a:ln w="19050" cmpd="sng">
                <a:solidFill>
                  <a:schemeClr val="tx1"/>
                </a:solidFill>
                <a:round/>
                <a:headEnd/>
                <a:tailEnd/>
              </a:ln>
            </p:spPr>
            <p:txBody>
              <a:bodyPr wrap="none" anchor="ctr"/>
              <a:lstStyle/>
              <a:p>
                <a:endParaRPr lang="ja-JP" altLang="en-US" dirty="0">
                  <a:solidFill>
                    <a:prstClr val="black"/>
                  </a:solidFill>
                </a:endParaRPr>
              </a:p>
            </p:txBody>
          </p:sp>
          <p:sp>
            <p:nvSpPr>
              <p:cNvPr id="30" name="Freeform 330"/>
              <p:cNvSpPr>
                <a:spLocks/>
              </p:cNvSpPr>
              <p:nvPr/>
            </p:nvSpPr>
            <p:spPr bwMode="auto">
              <a:xfrm>
                <a:off x="2844" y="3350"/>
                <a:ext cx="78" cy="48"/>
              </a:xfrm>
              <a:custGeom>
                <a:avLst/>
                <a:gdLst>
                  <a:gd name="T0" fmla="*/ 2 w 78"/>
                  <a:gd name="T1" fmla="*/ 12 h 48"/>
                  <a:gd name="T2" fmla="*/ 78 w 78"/>
                  <a:gd name="T3" fmla="*/ 0 h 48"/>
                  <a:gd name="T4" fmla="*/ 78 w 78"/>
                  <a:gd name="T5" fmla="*/ 36 h 48"/>
                  <a:gd name="T6" fmla="*/ 0 w 78"/>
                  <a:gd name="T7" fmla="*/ 48 h 48"/>
                  <a:gd name="T8" fmla="*/ 2 w 78"/>
                  <a:gd name="T9" fmla="*/ 12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48">
                    <a:moveTo>
                      <a:pt x="2" y="12"/>
                    </a:moveTo>
                    <a:lnTo>
                      <a:pt x="78" y="0"/>
                    </a:lnTo>
                    <a:lnTo>
                      <a:pt x="78" y="36"/>
                    </a:lnTo>
                    <a:lnTo>
                      <a:pt x="0" y="48"/>
                    </a:lnTo>
                    <a:lnTo>
                      <a:pt x="2" y="12"/>
                    </a:lnTo>
                    <a:close/>
                  </a:path>
                </a:pathLst>
              </a:custGeom>
              <a:solidFill>
                <a:schemeClr val="bg1"/>
              </a:solidFill>
              <a:ln w="19050" cmpd="sng">
                <a:solidFill>
                  <a:schemeClr val="tx1"/>
                </a:solidFill>
                <a:round/>
                <a:headEnd/>
                <a:tailEnd/>
              </a:ln>
            </p:spPr>
            <p:txBody>
              <a:bodyPr wrap="none" anchor="ctr"/>
              <a:lstStyle/>
              <a:p>
                <a:endParaRPr lang="ja-JP" altLang="en-US" dirty="0">
                  <a:solidFill>
                    <a:prstClr val="black"/>
                  </a:solidFill>
                </a:endParaRPr>
              </a:p>
            </p:txBody>
          </p:sp>
          <p:sp>
            <p:nvSpPr>
              <p:cNvPr id="31" name="Freeform 331"/>
              <p:cNvSpPr>
                <a:spLocks/>
              </p:cNvSpPr>
              <p:nvPr/>
            </p:nvSpPr>
            <p:spPr bwMode="auto">
              <a:xfrm>
                <a:off x="2660" y="3388"/>
                <a:ext cx="84" cy="42"/>
              </a:xfrm>
              <a:custGeom>
                <a:avLst/>
                <a:gdLst>
                  <a:gd name="T0" fmla="*/ 0 w 84"/>
                  <a:gd name="T1" fmla="*/ 12 h 42"/>
                  <a:gd name="T2" fmla="*/ 84 w 84"/>
                  <a:gd name="T3" fmla="*/ 0 h 42"/>
                  <a:gd name="T4" fmla="*/ 84 w 84"/>
                  <a:gd name="T5" fmla="*/ 32 h 42"/>
                  <a:gd name="T6" fmla="*/ 0 w 84"/>
                  <a:gd name="T7" fmla="*/ 42 h 42"/>
                  <a:gd name="T8" fmla="*/ 0 w 84"/>
                  <a:gd name="T9" fmla="*/ 12 h 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 h="42">
                    <a:moveTo>
                      <a:pt x="0" y="12"/>
                    </a:moveTo>
                    <a:lnTo>
                      <a:pt x="84" y="0"/>
                    </a:lnTo>
                    <a:lnTo>
                      <a:pt x="84" y="32"/>
                    </a:lnTo>
                    <a:lnTo>
                      <a:pt x="0" y="42"/>
                    </a:lnTo>
                    <a:lnTo>
                      <a:pt x="0" y="12"/>
                    </a:lnTo>
                    <a:close/>
                  </a:path>
                </a:pathLst>
              </a:custGeom>
              <a:solidFill>
                <a:schemeClr val="bg1"/>
              </a:solidFill>
              <a:ln w="19050" cmpd="sng">
                <a:solidFill>
                  <a:schemeClr val="tx1"/>
                </a:solidFill>
                <a:round/>
                <a:headEnd/>
                <a:tailEnd/>
              </a:ln>
            </p:spPr>
            <p:txBody>
              <a:bodyPr wrap="none" anchor="ctr"/>
              <a:lstStyle/>
              <a:p>
                <a:endParaRPr lang="ja-JP" altLang="en-US" dirty="0">
                  <a:solidFill>
                    <a:prstClr val="black"/>
                  </a:solidFill>
                </a:endParaRPr>
              </a:p>
            </p:txBody>
          </p:sp>
          <p:sp>
            <p:nvSpPr>
              <p:cNvPr id="32" name="Freeform 332"/>
              <p:cNvSpPr>
                <a:spLocks/>
              </p:cNvSpPr>
              <p:nvPr/>
            </p:nvSpPr>
            <p:spPr bwMode="auto">
              <a:xfrm>
                <a:off x="2528" y="3420"/>
                <a:ext cx="54" cy="38"/>
              </a:xfrm>
              <a:custGeom>
                <a:avLst/>
                <a:gdLst>
                  <a:gd name="T0" fmla="*/ 2 w 54"/>
                  <a:gd name="T1" fmla="*/ 12 h 38"/>
                  <a:gd name="T2" fmla="*/ 52 w 54"/>
                  <a:gd name="T3" fmla="*/ 0 h 38"/>
                  <a:gd name="T4" fmla="*/ 54 w 54"/>
                  <a:gd name="T5" fmla="*/ 34 h 38"/>
                  <a:gd name="T6" fmla="*/ 0 w 54"/>
                  <a:gd name="T7" fmla="*/ 38 h 38"/>
                  <a:gd name="T8" fmla="*/ 2 w 54"/>
                  <a:gd name="T9" fmla="*/ 12 h 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38">
                    <a:moveTo>
                      <a:pt x="2" y="12"/>
                    </a:moveTo>
                    <a:lnTo>
                      <a:pt x="52" y="0"/>
                    </a:lnTo>
                    <a:lnTo>
                      <a:pt x="54" y="34"/>
                    </a:lnTo>
                    <a:lnTo>
                      <a:pt x="0" y="38"/>
                    </a:lnTo>
                    <a:lnTo>
                      <a:pt x="2" y="12"/>
                    </a:lnTo>
                    <a:close/>
                  </a:path>
                </a:pathLst>
              </a:custGeom>
              <a:solidFill>
                <a:schemeClr val="bg1"/>
              </a:solidFill>
              <a:ln w="19050" cmpd="sng">
                <a:solidFill>
                  <a:schemeClr val="tx1"/>
                </a:solidFill>
                <a:round/>
                <a:headEnd/>
                <a:tailEnd/>
              </a:ln>
            </p:spPr>
            <p:txBody>
              <a:bodyPr wrap="none" anchor="ctr"/>
              <a:lstStyle/>
              <a:p>
                <a:endParaRPr lang="ja-JP" altLang="en-US" dirty="0">
                  <a:solidFill>
                    <a:prstClr val="black"/>
                  </a:solidFill>
                </a:endParaRPr>
              </a:p>
            </p:txBody>
          </p:sp>
          <p:sp>
            <p:nvSpPr>
              <p:cNvPr id="33" name="Freeform 333"/>
              <p:cNvSpPr>
                <a:spLocks/>
              </p:cNvSpPr>
              <p:nvPr/>
            </p:nvSpPr>
            <p:spPr bwMode="auto">
              <a:xfrm>
                <a:off x="2490" y="3566"/>
                <a:ext cx="204" cy="38"/>
              </a:xfrm>
              <a:custGeom>
                <a:avLst/>
                <a:gdLst>
                  <a:gd name="T0" fmla="*/ 0 w 204"/>
                  <a:gd name="T1" fmla="*/ 8 h 38"/>
                  <a:gd name="T2" fmla="*/ 204 w 204"/>
                  <a:gd name="T3" fmla="*/ 0 h 38"/>
                  <a:gd name="T4" fmla="*/ 204 w 204"/>
                  <a:gd name="T5" fmla="*/ 26 h 38"/>
                  <a:gd name="T6" fmla="*/ 0 w 204"/>
                  <a:gd name="T7" fmla="*/ 38 h 38"/>
                  <a:gd name="T8" fmla="*/ 0 w 204"/>
                  <a:gd name="T9" fmla="*/ 8 h 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4" h="38">
                    <a:moveTo>
                      <a:pt x="0" y="8"/>
                    </a:moveTo>
                    <a:lnTo>
                      <a:pt x="204" y="0"/>
                    </a:lnTo>
                    <a:lnTo>
                      <a:pt x="204" y="26"/>
                    </a:lnTo>
                    <a:lnTo>
                      <a:pt x="0" y="38"/>
                    </a:lnTo>
                    <a:lnTo>
                      <a:pt x="0" y="8"/>
                    </a:lnTo>
                    <a:close/>
                  </a:path>
                </a:pathLst>
              </a:custGeom>
              <a:solidFill>
                <a:schemeClr val="bg1"/>
              </a:solidFill>
              <a:ln w="19050" cmpd="sng">
                <a:solidFill>
                  <a:schemeClr val="tx1"/>
                </a:solidFill>
                <a:round/>
                <a:headEnd/>
                <a:tailEnd/>
              </a:ln>
            </p:spPr>
            <p:txBody>
              <a:bodyPr wrap="none" anchor="ctr"/>
              <a:lstStyle/>
              <a:p>
                <a:endParaRPr lang="ja-JP" altLang="en-US" dirty="0">
                  <a:solidFill>
                    <a:prstClr val="black"/>
                  </a:solidFill>
                </a:endParaRPr>
              </a:p>
            </p:txBody>
          </p:sp>
          <p:sp>
            <p:nvSpPr>
              <p:cNvPr id="34" name="Freeform 334"/>
              <p:cNvSpPr>
                <a:spLocks/>
              </p:cNvSpPr>
              <p:nvPr/>
            </p:nvSpPr>
            <p:spPr bwMode="auto">
              <a:xfrm>
                <a:off x="2832" y="3552"/>
                <a:ext cx="78" cy="48"/>
              </a:xfrm>
              <a:custGeom>
                <a:avLst/>
                <a:gdLst>
                  <a:gd name="T0" fmla="*/ 0 w 78"/>
                  <a:gd name="T1" fmla="*/ 0 h 196"/>
                  <a:gd name="T2" fmla="*/ 78 w 78"/>
                  <a:gd name="T3" fmla="*/ 0 h 196"/>
                  <a:gd name="T4" fmla="*/ 78 w 78"/>
                  <a:gd name="T5" fmla="*/ 0 h 196"/>
                  <a:gd name="T6" fmla="*/ 0 w 78"/>
                  <a:gd name="T7" fmla="*/ 0 h 196"/>
                  <a:gd name="T8" fmla="*/ 0 w 78"/>
                  <a:gd name="T9" fmla="*/ 0 h 1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196">
                    <a:moveTo>
                      <a:pt x="0" y="10"/>
                    </a:moveTo>
                    <a:lnTo>
                      <a:pt x="78" y="0"/>
                    </a:lnTo>
                    <a:lnTo>
                      <a:pt x="78" y="196"/>
                    </a:lnTo>
                    <a:lnTo>
                      <a:pt x="0" y="192"/>
                    </a:lnTo>
                    <a:lnTo>
                      <a:pt x="0" y="10"/>
                    </a:lnTo>
                    <a:close/>
                  </a:path>
                </a:pathLst>
              </a:custGeom>
              <a:solidFill>
                <a:schemeClr val="bg1"/>
              </a:solidFill>
              <a:ln w="19050" cmpd="sng">
                <a:solidFill>
                  <a:schemeClr val="tx1"/>
                </a:solidFill>
                <a:round/>
                <a:headEnd/>
                <a:tailEnd/>
              </a:ln>
            </p:spPr>
            <p:txBody>
              <a:bodyPr wrap="none" anchor="ctr"/>
              <a:lstStyle/>
              <a:p>
                <a:endParaRPr lang="ja-JP" altLang="en-US" dirty="0">
                  <a:solidFill>
                    <a:prstClr val="black"/>
                  </a:solidFill>
                </a:endParaRPr>
              </a:p>
            </p:txBody>
          </p:sp>
          <p:sp>
            <p:nvSpPr>
              <p:cNvPr id="35" name="Freeform 335"/>
              <p:cNvSpPr>
                <a:spLocks/>
              </p:cNvSpPr>
              <p:nvPr/>
            </p:nvSpPr>
            <p:spPr bwMode="auto">
              <a:xfrm>
                <a:off x="3364" y="3540"/>
                <a:ext cx="158" cy="32"/>
              </a:xfrm>
              <a:custGeom>
                <a:avLst/>
                <a:gdLst>
                  <a:gd name="T0" fmla="*/ 0 w 158"/>
                  <a:gd name="T1" fmla="*/ 0 h 32"/>
                  <a:gd name="T2" fmla="*/ 158 w 158"/>
                  <a:gd name="T3" fmla="*/ 12 h 32"/>
                  <a:gd name="T4" fmla="*/ 158 w 158"/>
                  <a:gd name="T5" fmla="*/ 32 h 32"/>
                  <a:gd name="T6" fmla="*/ 0 w 158"/>
                  <a:gd name="T7" fmla="*/ 30 h 32"/>
                  <a:gd name="T8" fmla="*/ 0 w 158"/>
                  <a:gd name="T9" fmla="*/ 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 h="32">
                    <a:moveTo>
                      <a:pt x="0" y="0"/>
                    </a:moveTo>
                    <a:lnTo>
                      <a:pt x="158" y="12"/>
                    </a:lnTo>
                    <a:lnTo>
                      <a:pt x="158" y="32"/>
                    </a:lnTo>
                    <a:lnTo>
                      <a:pt x="0" y="30"/>
                    </a:lnTo>
                    <a:lnTo>
                      <a:pt x="0" y="0"/>
                    </a:lnTo>
                    <a:close/>
                  </a:path>
                </a:pathLst>
              </a:custGeom>
              <a:solidFill>
                <a:schemeClr val="bg1"/>
              </a:solidFill>
              <a:ln w="19050" cmpd="sng">
                <a:solidFill>
                  <a:schemeClr val="tx1"/>
                </a:solidFill>
                <a:round/>
                <a:headEnd/>
                <a:tailEnd/>
              </a:ln>
            </p:spPr>
            <p:txBody>
              <a:bodyPr wrap="none" anchor="ctr"/>
              <a:lstStyle/>
              <a:p>
                <a:endParaRPr lang="ja-JP" altLang="en-US" dirty="0">
                  <a:solidFill>
                    <a:prstClr val="black"/>
                  </a:solidFill>
                </a:endParaRPr>
              </a:p>
            </p:txBody>
          </p:sp>
          <p:sp>
            <p:nvSpPr>
              <p:cNvPr id="36" name="Freeform 336"/>
              <p:cNvSpPr>
                <a:spLocks/>
              </p:cNvSpPr>
              <p:nvPr/>
            </p:nvSpPr>
            <p:spPr bwMode="auto">
              <a:xfrm>
                <a:off x="3264" y="3266"/>
                <a:ext cx="256" cy="196"/>
              </a:xfrm>
              <a:custGeom>
                <a:avLst/>
                <a:gdLst>
                  <a:gd name="T0" fmla="*/ 0 w 256"/>
                  <a:gd name="T1" fmla="*/ 0 h 196"/>
                  <a:gd name="T2" fmla="*/ 256 w 256"/>
                  <a:gd name="T3" fmla="*/ 168 h 196"/>
                  <a:gd name="T4" fmla="*/ 254 w 256"/>
                  <a:gd name="T5" fmla="*/ 196 h 196"/>
                  <a:gd name="T6" fmla="*/ 0 w 256"/>
                  <a:gd name="T7" fmla="*/ 45 h 196"/>
                  <a:gd name="T8" fmla="*/ 0 w 256"/>
                  <a:gd name="T9" fmla="*/ 0 h 1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6" h="196">
                    <a:moveTo>
                      <a:pt x="0" y="0"/>
                    </a:moveTo>
                    <a:lnTo>
                      <a:pt x="256" y="168"/>
                    </a:lnTo>
                    <a:lnTo>
                      <a:pt x="254" y="196"/>
                    </a:lnTo>
                    <a:lnTo>
                      <a:pt x="0" y="45"/>
                    </a:lnTo>
                    <a:lnTo>
                      <a:pt x="0" y="0"/>
                    </a:lnTo>
                    <a:close/>
                  </a:path>
                </a:pathLst>
              </a:custGeom>
              <a:solidFill>
                <a:schemeClr val="bg1"/>
              </a:solidFill>
              <a:ln w="19050" cmpd="sng">
                <a:solidFill>
                  <a:schemeClr val="tx1"/>
                </a:solidFill>
                <a:round/>
                <a:headEnd/>
                <a:tailEnd/>
              </a:ln>
            </p:spPr>
            <p:txBody>
              <a:bodyPr wrap="none" anchor="ctr"/>
              <a:lstStyle/>
              <a:p>
                <a:endParaRPr lang="ja-JP" altLang="en-US" dirty="0">
                  <a:solidFill>
                    <a:prstClr val="black"/>
                  </a:solidFill>
                </a:endParaRPr>
              </a:p>
            </p:txBody>
          </p:sp>
          <p:sp>
            <p:nvSpPr>
              <p:cNvPr id="37" name="Freeform 337"/>
              <p:cNvSpPr>
                <a:spLocks/>
              </p:cNvSpPr>
              <p:nvPr/>
            </p:nvSpPr>
            <p:spPr bwMode="auto">
              <a:xfrm>
                <a:off x="3276" y="3480"/>
                <a:ext cx="58" cy="196"/>
              </a:xfrm>
              <a:custGeom>
                <a:avLst/>
                <a:gdLst>
                  <a:gd name="T0" fmla="*/ 0 w 58"/>
                  <a:gd name="T1" fmla="*/ 0 h 196"/>
                  <a:gd name="T2" fmla="*/ 58 w 58"/>
                  <a:gd name="T3" fmla="*/ 8 h 196"/>
                  <a:gd name="T4" fmla="*/ 58 w 58"/>
                  <a:gd name="T5" fmla="*/ 182 h 196"/>
                  <a:gd name="T6" fmla="*/ 0 w 58"/>
                  <a:gd name="T7" fmla="*/ 196 h 196"/>
                  <a:gd name="T8" fmla="*/ 0 w 58"/>
                  <a:gd name="T9" fmla="*/ 0 h 1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 h="196">
                    <a:moveTo>
                      <a:pt x="0" y="0"/>
                    </a:moveTo>
                    <a:lnTo>
                      <a:pt x="58" y="8"/>
                    </a:lnTo>
                    <a:lnTo>
                      <a:pt x="58" y="182"/>
                    </a:lnTo>
                    <a:lnTo>
                      <a:pt x="0" y="196"/>
                    </a:lnTo>
                    <a:lnTo>
                      <a:pt x="0" y="0"/>
                    </a:lnTo>
                    <a:close/>
                  </a:path>
                </a:pathLst>
              </a:custGeom>
              <a:solidFill>
                <a:schemeClr val="bg1"/>
              </a:solidFill>
              <a:ln w="19050" cmpd="sng">
                <a:solidFill>
                  <a:schemeClr val="tx1"/>
                </a:solidFill>
                <a:round/>
                <a:headEnd/>
                <a:tailEnd/>
              </a:ln>
            </p:spPr>
            <p:txBody>
              <a:bodyPr wrap="none" anchor="ctr"/>
              <a:lstStyle/>
              <a:p>
                <a:endParaRPr lang="ja-JP" altLang="en-US" dirty="0">
                  <a:solidFill>
                    <a:prstClr val="black"/>
                  </a:solidFill>
                </a:endParaRPr>
              </a:p>
            </p:txBody>
          </p:sp>
        </p:grpSp>
        <p:sp>
          <p:nvSpPr>
            <p:cNvPr id="39" name="角丸四角形 38"/>
            <p:cNvSpPr/>
            <p:nvPr/>
          </p:nvSpPr>
          <p:spPr>
            <a:xfrm>
              <a:off x="6308293" y="3691503"/>
              <a:ext cx="652462" cy="415925"/>
            </a:xfrm>
            <a:prstGeom prst="roundRect">
              <a:avLst/>
            </a:prstGeom>
            <a:solidFill>
              <a:srgbClr val="FFCCFF"/>
            </a:solidFill>
            <a:ln>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00" dirty="0">
                  <a:solidFill>
                    <a:srgbClr val="FF0000"/>
                  </a:solidFill>
                  <a:latin typeface="HG丸ｺﾞｼｯｸM-PRO" panose="020F0600000000000000" pitchFamily="50" charset="-128"/>
                  <a:ea typeface="HG丸ｺﾞｼｯｸM-PRO" panose="020F0600000000000000" pitchFamily="50" charset="-128"/>
                </a:rPr>
                <a:t>焼却炉排熱</a:t>
              </a:r>
            </a:p>
          </p:txBody>
        </p:sp>
        <p:sp>
          <p:nvSpPr>
            <p:cNvPr id="40" name="正方形/長方形 39"/>
            <p:cNvSpPr/>
            <p:nvPr/>
          </p:nvSpPr>
          <p:spPr>
            <a:xfrm>
              <a:off x="8260564" y="4085203"/>
              <a:ext cx="1196975" cy="244475"/>
            </a:xfrm>
            <a:prstGeom prst="rect">
              <a:avLst/>
            </a:prstGeom>
            <a:noFill/>
            <a:ln>
              <a:no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algn="ctr">
                <a:defRPr/>
              </a:pPr>
              <a:r>
                <a:rPr lang="ja-JP" altLang="en-US" sz="1000" dirty="0">
                  <a:solidFill>
                    <a:prstClr val="black"/>
                  </a:solidFill>
                  <a:latin typeface="HG丸ｺﾞｼｯｸM-PRO" panose="020F0600000000000000" pitchFamily="50" charset="-128"/>
                  <a:ea typeface="HG丸ｺﾞｼｯｸM-PRO" panose="020F0600000000000000" pitchFamily="50" charset="-128"/>
                </a:rPr>
                <a:t>周辺施設（工場等）</a:t>
              </a:r>
            </a:p>
          </p:txBody>
        </p:sp>
        <p:sp>
          <p:nvSpPr>
            <p:cNvPr id="41" name="角丸四角形 40"/>
            <p:cNvSpPr/>
            <p:nvPr/>
          </p:nvSpPr>
          <p:spPr>
            <a:xfrm>
              <a:off x="6308293" y="3075553"/>
              <a:ext cx="652462" cy="338138"/>
            </a:xfrm>
            <a:prstGeom prst="roundRect">
              <a:avLst/>
            </a:prstGeom>
            <a:solidFill>
              <a:schemeClr val="accent6">
                <a:lumMod val="20000"/>
                <a:lumOff val="80000"/>
              </a:schemeClr>
            </a:solidFill>
            <a:ln>
              <a:solidFill>
                <a:schemeClr val="accent6">
                  <a:lumMod val="60000"/>
                  <a:lumOff val="40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00" dirty="0">
                  <a:solidFill>
                    <a:srgbClr val="F79646"/>
                  </a:solidFill>
                  <a:latin typeface="HG丸ｺﾞｼｯｸM-PRO" panose="020F0600000000000000" pitchFamily="50" charset="-128"/>
                  <a:ea typeface="HG丸ｺﾞｼｯｸM-PRO" panose="020F0600000000000000" pitchFamily="50" charset="-128"/>
                </a:rPr>
                <a:t>発電機</a:t>
              </a:r>
            </a:p>
          </p:txBody>
        </p:sp>
        <p:cxnSp>
          <p:nvCxnSpPr>
            <p:cNvPr id="42" name="直線矢印コネクタ 41"/>
            <p:cNvCxnSpPr>
              <a:stCxn id="39" idx="0"/>
              <a:endCxn id="41" idx="2"/>
            </p:cNvCxnSpPr>
            <p:nvPr/>
          </p:nvCxnSpPr>
          <p:spPr>
            <a:xfrm flipV="1">
              <a:off x="6633730" y="3413691"/>
              <a:ext cx="0" cy="27781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直線矢印コネクタ 42"/>
            <p:cNvCxnSpPr>
              <a:stCxn id="41" idx="1"/>
              <a:endCxn id="44" idx="3"/>
            </p:cNvCxnSpPr>
            <p:nvPr/>
          </p:nvCxnSpPr>
          <p:spPr>
            <a:xfrm flipH="1" flipV="1">
              <a:off x="5889193" y="3242241"/>
              <a:ext cx="419100" cy="1587"/>
            </a:xfrm>
            <a:prstGeom prst="straightConnector1">
              <a:avLst/>
            </a:prstGeom>
            <a:ln>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44" name="角丸四角形 43"/>
            <p:cNvSpPr/>
            <p:nvPr/>
          </p:nvSpPr>
          <p:spPr>
            <a:xfrm>
              <a:off x="5097030" y="3086666"/>
              <a:ext cx="792163" cy="312737"/>
            </a:xfrm>
            <a:prstGeom prst="roundRect">
              <a:avLst/>
            </a:prstGeom>
            <a:noFill/>
            <a:ln>
              <a:solidFill>
                <a:schemeClr val="accent6">
                  <a:lumMod val="60000"/>
                  <a:lumOff val="40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00" dirty="0">
                  <a:solidFill>
                    <a:srgbClr val="F79646"/>
                  </a:solidFill>
                  <a:latin typeface="HG丸ｺﾞｼｯｸM-PRO" panose="020F0600000000000000" pitchFamily="50" charset="-128"/>
                  <a:ea typeface="HG丸ｺﾞｼｯｸM-PRO" panose="020F0600000000000000" pitchFamily="50" charset="-128"/>
                </a:rPr>
                <a:t>場内利用</a:t>
              </a:r>
              <a:endParaRPr lang="en-US" altLang="ja-JP" sz="1000" dirty="0">
                <a:solidFill>
                  <a:srgbClr val="F79646"/>
                </a:solidFill>
                <a:latin typeface="HG丸ｺﾞｼｯｸM-PRO" panose="020F0600000000000000" pitchFamily="50" charset="-128"/>
                <a:ea typeface="HG丸ｺﾞｼｯｸM-PRO" panose="020F0600000000000000" pitchFamily="50" charset="-128"/>
              </a:endParaRPr>
            </a:p>
            <a:p>
              <a:pPr algn="ctr">
                <a:defRPr/>
              </a:pPr>
              <a:r>
                <a:rPr lang="ja-JP" altLang="en-US" sz="1000" dirty="0">
                  <a:solidFill>
                    <a:srgbClr val="F79646"/>
                  </a:solidFill>
                  <a:latin typeface="HG丸ｺﾞｼｯｸM-PRO" panose="020F0600000000000000" pitchFamily="50" charset="-128"/>
                  <a:ea typeface="HG丸ｺﾞｼｯｸM-PRO" panose="020F0600000000000000" pitchFamily="50" charset="-128"/>
                </a:rPr>
                <a:t>（電気）</a:t>
              </a:r>
            </a:p>
          </p:txBody>
        </p:sp>
        <p:cxnSp>
          <p:nvCxnSpPr>
            <p:cNvPr id="45" name="直線矢印コネクタ 44"/>
            <p:cNvCxnSpPr>
              <a:endCxn id="46" idx="3"/>
            </p:cNvCxnSpPr>
            <p:nvPr/>
          </p:nvCxnSpPr>
          <p:spPr>
            <a:xfrm flipH="1">
              <a:off x="5901893" y="3878828"/>
              <a:ext cx="419100" cy="127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6" name="角丸四角形 45"/>
            <p:cNvSpPr/>
            <p:nvPr/>
          </p:nvSpPr>
          <p:spPr>
            <a:xfrm>
              <a:off x="5109730" y="3734366"/>
              <a:ext cx="792163" cy="312737"/>
            </a:xfrm>
            <a:prstGeom prst="roundRect">
              <a:avLst/>
            </a:prstGeom>
            <a:noFill/>
            <a:ln>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00" dirty="0">
                  <a:solidFill>
                    <a:srgbClr val="FF0000"/>
                  </a:solidFill>
                  <a:latin typeface="HG丸ｺﾞｼｯｸM-PRO" panose="020F0600000000000000" pitchFamily="50" charset="-128"/>
                  <a:ea typeface="HG丸ｺﾞｼｯｸM-PRO" panose="020F0600000000000000" pitchFamily="50" charset="-128"/>
                </a:rPr>
                <a:t>場内利用</a:t>
              </a:r>
              <a:endParaRPr lang="en-US" altLang="ja-JP" sz="1000" dirty="0">
                <a:solidFill>
                  <a:srgbClr val="FF0000"/>
                </a:solidFill>
                <a:latin typeface="HG丸ｺﾞｼｯｸM-PRO" panose="020F0600000000000000" pitchFamily="50" charset="-128"/>
                <a:ea typeface="HG丸ｺﾞｼｯｸM-PRO" panose="020F0600000000000000" pitchFamily="50" charset="-128"/>
              </a:endParaRPr>
            </a:p>
            <a:p>
              <a:pPr algn="ctr">
                <a:defRPr/>
              </a:pPr>
              <a:r>
                <a:rPr lang="ja-JP" altLang="en-US" sz="1000" dirty="0">
                  <a:solidFill>
                    <a:srgbClr val="FF0000"/>
                  </a:solidFill>
                  <a:latin typeface="HG丸ｺﾞｼｯｸM-PRO" panose="020F0600000000000000" pitchFamily="50" charset="-128"/>
                  <a:ea typeface="HG丸ｺﾞｼｯｸM-PRO" panose="020F0600000000000000" pitchFamily="50" charset="-128"/>
                </a:rPr>
                <a:t>（熱）</a:t>
              </a:r>
            </a:p>
          </p:txBody>
        </p:sp>
        <p:sp>
          <p:nvSpPr>
            <p:cNvPr id="47" name="角丸四角形 46"/>
            <p:cNvSpPr/>
            <p:nvPr/>
          </p:nvSpPr>
          <p:spPr>
            <a:xfrm>
              <a:off x="7186180" y="2956491"/>
              <a:ext cx="790575" cy="312737"/>
            </a:xfrm>
            <a:prstGeom prst="roundRect">
              <a:avLst/>
            </a:prstGeom>
            <a:noFill/>
            <a:ln>
              <a:noFill/>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000" dirty="0">
                  <a:solidFill>
                    <a:srgbClr val="F79646"/>
                  </a:solidFill>
                  <a:latin typeface="HG丸ｺﾞｼｯｸM-PRO" panose="020F0600000000000000" pitchFamily="50" charset="-128"/>
                  <a:ea typeface="HG丸ｺﾞｼｯｸM-PRO" panose="020F0600000000000000" pitchFamily="50" charset="-128"/>
                </a:rPr>
                <a:t>売電</a:t>
              </a:r>
            </a:p>
          </p:txBody>
        </p:sp>
        <p:cxnSp>
          <p:nvCxnSpPr>
            <p:cNvPr id="48" name="直線矢印コネクタ 47"/>
            <p:cNvCxnSpPr>
              <a:stCxn id="41" idx="3"/>
            </p:cNvCxnSpPr>
            <p:nvPr/>
          </p:nvCxnSpPr>
          <p:spPr>
            <a:xfrm flipV="1">
              <a:off x="6960755" y="3242241"/>
              <a:ext cx="817563" cy="1587"/>
            </a:xfrm>
            <a:prstGeom prst="straightConnector1">
              <a:avLst/>
            </a:prstGeom>
            <a:ln>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9" name="直線矢印コネクタ 48"/>
            <p:cNvCxnSpPr>
              <a:stCxn id="39" idx="3"/>
            </p:cNvCxnSpPr>
            <p:nvPr/>
          </p:nvCxnSpPr>
          <p:spPr>
            <a:xfrm>
              <a:off x="6960755" y="3899466"/>
              <a:ext cx="1190625" cy="158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0" name="正方形/長方形 49"/>
            <p:cNvSpPr/>
            <p:nvPr/>
          </p:nvSpPr>
          <p:spPr>
            <a:xfrm>
              <a:off x="5634885" y="4110603"/>
              <a:ext cx="898290" cy="220663"/>
            </a:xfrm>
            <a:prstGeom prst="rect">
              <a:avLst/>
            </a:prstGeom>
            <a:noFill/>
            <a:ln>
              <a:no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algn="ctr">
                <a:defRPr/>
              </a:pPr>
              <a:r>
                <a:rPr lang="ja-JP" altLang="en-US" sz="1000" dirty="0">
                  <a:solidFill>
                    <a:prstClr val="black"/>
                  </a:solidFill>
                  <a:latin typeface="HG丸ｺﾞｼｯｸM-PRO" panose="020F0600000000000000" pitchFamily="50" charset="-128"/>
                  <a:ea typeface="HG丸ｺﾞｼｯｸM-PRO" panose="020F0600000000000000" pitchFamily="50" charset="-128"/>
                </a:rPr>
                <a:t>ごみ焼却施設</a:t>
              </a:r>
            </a:p>
          </p:txBody>
        </p:sp>
        <p:sp>
          <p:nvSpPr>
            <p:cNvPr id="51" name="角丸四角形 50"/>
            <p:cNvSpPr/>
            <p:nvPr/>
          </p:nvSpPr>
          <p:spPr>
            <a:xfrm>
              <a:off x="7160780" y="3604191"/>
              <a:ext cx="792163" cy="312737"/>
            </a:xfrm>
            <a:prstGeom prst="roundRect">
              <a:avLst/>
            </a:prstGeom>
            <a:noFill/>
            <a:ln>
              <a:noFill/>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00" dirty="0">
                  <a:solidFill>
                    <a:srgbClr val="FF0000"/>
                  </a:solidFill>
                  <a:latin typeface="HG丸ｺﾞｼｯｸM-PRO" panose="020F0600000000000000" pitchFamily="50" charset="-128"/>
                  <a:ea typeface="HG丸ｺﾞｼｯｸM-PRO" panose="020F0600000000000000" pitchFamily="50" charset="-128"/>
                </a:rPr>
                <a:t>熱融通</a:t>
              </a:r>
            </a:p>
          </p:txBody>
        </p:sp>
        <p:grpSp>
          <p:nvGrpSpPr>
            <p:cNvPr id="52" name="Group 121"/>
            <p:cNvGrpSpPr>
              <a:grpSpLocks/>
            </p:cNvGrpSpPr>
            <p:nvPr/>
          </p:nvGrpSpPr>
          <p:grpSpPr bwMode="auto">
            <a:xfrm>
              <a:off x="7778318" y="2945378"/>
              <a:ext cx="271462" cy="611188"/>
              <a:chOff x="2725" y="1968"/>
              <a:chExt cx="683" cy="1089"/>
            </a:xfrm>
          </p:grpSpPr>
          <p:sp>
            <p:nvSpPr>
              <p:cNvPr id="53" name="Freeform 122"/>
              <p:cNvSpPr>
                <a:spLocks/>
              </p:cNvSpPr>
              <p:nvPr/>
            </p:nvSpPr>
            <p:spPr bwMode="auto">
              <a:xfrm>
                <a:off x="3051" y="1968"/>
                <a:ext cx="309" cy="105"/>
              </a:xfrm>
              <a:custGeom>
                <a:avLst/>
                <a:gdLst>
                  <a:gd name="T0" fmla="*/ 0 w 1248"/>
                  <a:gd name="T1" fmla="*/ 0 h 384"/>
                  <a:gd name="T2" fmla="*/ 0 w 1248"/>
                  <a:gd name="T3" fmla="*/ 0 h 384"/>
                  <a:gd name="T4" fmla="*/ 0 w 1248"/>
                  <a:gd name="T5" fmla="*/ 0 h 384"/>
                  <a:gd name="T6" fmla="*/ 0 60000 65536"/>
                  <a:gd name="T7" fmla="*/ 0 60000 65536"/>
                  <a:gd name="T8" fmla="*/ 0 60000 65536"/>
                </a:gdLst>
                <a:ahLst/>
                <a:cxnLst>
                  <a:cxn ang="T6">
                    <a:pos x="T0" y="T1"/>
                  </a:cxn>
                  <a:cxn ang="T7">
                    <a:pos x="T2" y="T3"/>
                  </a:cxn>
                  <a:cxn ang="T8">
                    <a:pos x="T4" y="T5"/>
                  </a:cxn>
                </a:cxnLst>
                <a:rect l="0" t="0" r="r" b="b"/>
                <a:pathLst>
                  <a:path w="1248" h="384">
                    <a:moveTo>
                      <a:pt x="0" y="384"/>
                    </a:moveTo>
                    <a:cubicBezTo>
                      <a:pt x="110" y="354"/>
                      <a:pt x="452" y="268"/>
                      <a:pt x="660" y="204"/>
                    </a:cubicBezTo>
                    <a:cubicBezTo>
                      <a:pt x="868" y="140"/>
                      <a:pt x="1125" y="43"/>
                      <a:pt x="1248" y="0"/>
                    </a:cubicBezTo>
                  </a:path>
                </a:pathLst>
              </a:custGeom>
              <a:noFill/>
              <a:ln w="9525">
                <a:solidFill>
                  <a:schemeClr val="tx1"/>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ja-JP" altLang="en-US" dirty="0">
                  <a:solidFill>
                    <a:prstClr val="black"/>
                  </a:solidFill>
                </a:endParaRPr>
              </a:p>
            </p:txBody>
          </p:sp>
          <p:sp>
            <p:nvSpPr>
              <p:cNvPr id="54" name="Freeform 123"/>
              <p:cNvSpPr>
                <a:spLocks/>
              </p:cNvSpPr>
              <p:nvPr/>
            </p:nvSpPr>
            <p:spPr bwMode="auto">
              <a:xfrm>
                <a:off x="2735" y="2073"/>
                <a:ext cx="311" cy="64"/>
              </a:xfrm>
              <a:custGeom>
                <a:avLst/>
                <a:gdLst>
                  <a:gd name="T0" fmla="*/ 0 w 1248"/>
                  <a:gd name="T1" fmla="*/ 0 h 384"/>
                  <a:gd name="T2" fmla="*/ 0 w 1248"/>
                  <a:gd name="T3" fmla="*/ 0 h 384"/>
                  <a:gd name="T4" fmla="*/ 0 w 1248"/>
                  <a:gd name="T5" fmla="*/ 0 h 384"/>
                  <a:gd name="T6" fmla="*/ 0 60000 65536"/>
                  <a:gd name="T7" fmla="*/ 0 60000 65536"/>
                  <a:gd name="T8" fmla="*/ 0 60000 65536"/>
                </a:gdLst>
                <a:ahLst/>
                <a:cxnLst>
                  <a:cxn ang="T6">
                    <a:pos x="T0" y="T1"/>
                  </a:cxn>
                  <a:cxn ang="T7">
                    <a:pos x="T2" y="T3"/>
                  </a:cxn>
                  <a:cxn ang="T8">
                    <a:pos x="T4" y="T5"/>
                  </a:cxn>
                </a:cxnLst>
                <a:rect l="0" t="0" r="r" b="b"/>
                <a:pathLst>
                  <a:path w="1248" h="384">
                    <a:moveTo>
                      <a:pt x="0" y="384"/>
                    </a:moveTo>
                    <a:cubicBezTo>
                      <a:pt x="110" y="354"/>
                      <a:pt x="452" y="268"/>
                      <a:pt x="660" y="204"/>
                    </a:cubicBezTo>
                    <a:cubicBezTo>
                      <a:pt x="868" y="140"/>
                      <a:pt x="1125" y="43"/>
                      <a:pt x="1248" y="0"/>
                    </a:cubicBezTo>
                  </a:path>
                </a:pathLst>
              </a:custGeom>
              <a:noFill/>
              <a:ln w="9525">
                <a:solidFill>
                  <a:schemeClr val="tx1"/>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ja-JP" altLang="en-US" dirty="0">
                  <a:solidFill>
                    <a:prstClr val="black"/>
                  </a:solidFill>
                </a:endParaRPr>
              </a:p>
            </p:txBody>
          </p:sp>
          <p:sp>
            <p:nvSpPr>
              <p:cNvPr id="55" name="Freeform 124"/>
              <p:cNvSpPr>
                <a:spLocks/>
              </p:cNvSpPr>
              <p:nvPr/>
            </p:nvSpPr>
            <p:spPr bwMode="auto">
              <a:xfrm>
                <a:off x="2725" y="2269"/>
                <a:ext cx="169" cy="64"/>
              </a:xfrm>
              <a:custGeom>
                <a:avLst/>
                <a:gdLst>
                  <a:gd name="T0" fmla="*/ 0 w 1248"/>
                  <a:gd name="T1" fmla="*/ 0 h 384"/>
                  <a:gd name="T2" fmla="*/ 0 w 1248"/>
                  <a:gd name="T3" fmla="*/ 0 h 384"/>
                  <a:gd name="T4" fmla="*/ 0 w 1248"/>
                  <a:gd name="T5" fmla="*/ 0 h 384"/>
                  <a:gd name="T6" fmla="*/ 0 60000 65536"/>
                  <a:gd name="T7" fmla="*/ 0 60000 65536"/>
                  <a:gd name="T8" fmla="*/ 0 60000 65536"/>
                </a:gdLst>
                <a:ahLst/>
                <a:cxnLst>
                  <a:cxn ang="T6">
                    <a:pos x="T0" y="T1"/>
                  </a:cxn>
                  <a:cxn ang="T7">
                    <a:pos x="T2" y="T3"/>
                  </a:cxn>
                  <a:cxn ang="T8">
                    <a:pos x="T4" y="T5"/>
                  </a:cxn>
                </a:cxnLst>
                <a:rect l="0" t="0" r="r" b="b"/>
                <a:pathLst>
                  <a:path w="1248" h="384">
                    <a:moveTo>
                      <a:pt x="0" y="384"/>
                    </a:moveTo>
                    <a:cubicBezTo>
                      <a:pt x="110" y="354"/>
                      <a:pt x="452" y="268"/>
                      <a:pt x="660" y="204"/>
                    </a:cubicBezTo>
                    <a:cubicBezTo>
                      <a:pt x="868" y="140"/>
                      <a:pt x="1125" y="43"/>
                      <a:pt x="1248" y="0"/>
                    </a:cubicBezTo>
                  </a:path>
                </a:pathLst>
              </a:custGeom>
              <a:noFill/>
              <a:ln w="9525">
                <a:solidFill>
                  <a:schemeClr val="tx1"/>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ja-JP" altLang="en-US" dirty="0">
                  <a:solidFill>
                    <a:prstClr val="black"/>
                  </a:solidFill>
                </a:endParaRPr>
              </a:p>
            </p:txBody>
          </p:sp>
          <p:sp>
            <p:nvSpPr>
              <p:cNvPr id="56" name="Freeform 125"/>
              <p:cNvSpPr>
                <a:spLocks/>
              </p:cNvSpPr>
              <p:nvPr/>
            </p:nvSpPr>
            <p:spPr bwMode="auto">
              <a:xfrm>
                <a:off x="2730" y="2537"/>
                <a:ext cx="142" cy="67"/>
              </a:xfrm>
              <a:custGeom>
                <a:avLst/>
                <a:gdLst>
                  <a:gd name="T0" fmla="*/ 0 w 1248"/>
                  <a:gd name="T1" fmla="*/ 0 h 384"/>
                  <a:gd name="T2" fmla="*/ 0 w 1248"/>
                  <a:gd name="T3" fmla="*/ 0 h 384"/>
                  <a:gd name="T4" fmla="*/ 0 w 1248"/>
                  <a:gd name="T5" fmla="*/ 0 h 384"/>
                  <a:gd name="T6" fmla="*/ 0 60000 65536"/>
                  <a:gd name="T7" fmla="*/ 0 60000 65536"/>
                  <a:gd name="T8" fmla="*/ 0 60000 65536"/>
                </a:gdLst>
                <a:ahLst/>
                <a:cxnLst>
                  <a:cxn ang="T6">
                    <a:pos x="T0" y="T1"/>
                  </a:cxn>
                  <a:cxn ang="T7">
                    <a:pos x="T2" y="T3"/>
                  </a:cxn>
                  <a:cxn ang="T8">
                    <a:pos x="T4" y="T5"/>
                  </a:cxn>
                </a:cxnLst>
                <a:rect l="0" t="0" r="r" b="b"/>
                <a:pathLst>
                  <a:path w="1248" h="384">
                    <a:moveTo>
                      <a:pt x="0" y="384"/>
                    </a:moveTo>
                    <a:cubicBezTo>
                      <a:pt x="110" y="354"/>
                      <a:pt x="452" y="268"/>
                      <a:pt x="660" y="204"/>
                    </a:cubicBezTo>
                    <a:cubicBezTo>
                      <a:pt x="868" y="140"/>
                      <a:pt x="1125" y="43"/>
                      <a:pt x="1248" y="0"/>
                    </a:cubicBezTo>
                  </a:path>
                </a:pathLst>
              </a:custGeom>
              <a:noFill/>
              <a:ln w="9525">
                <a:solidFill>
                  <a:schemeClr val="tx1"/>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ja-JP" altLang="en-US" dirty="0">
                  <a:solidFill>
                    <a:prstClr val="black"/>
                  </a:solidFill>
                </a:endParaRPr>
              </a:p>
            </p:txBody>
          </p:sp>
          <p:sp>
            <p:nvSpPr>
              <p:cNvPr id="57" name="Freeform 126"/>
              <p:cNvSpPr>
                <a:spLocks/>
              </p:cNvSpPr>
              <p:nvPr/>
            </p:nvSpPr>
            <p:spPr bwMode="auto">
              <a:xfrm>
                <a:off x="2745" y="2811"/>
                <a:ext cx="84" cy="34"/>
              </a:xfrm>
              <a:custGeom>
                <a:avLst/>
                <a:gdLst>
                  <a:gd name="T0" fmla="*/ 0 w 1248"/>
                  <a:gd name="T1" fmla="*/ 0 h 384"/>
                  <a:gd name="T2" fmla="*/ 0 w 1248"/>
                  <a:gd name="T3" fmla="*/ 0 h 384"/>
                  <a:gd name="T4" fmla="*/ 0 w 1248"/>
                  <a:gd name="T5" fmla="*/ 0 h 384"/>
                  <a:gd name="T6" fmla="*/ 0 60000 65536"/>
                  <a:gd name="T7" fmla="*/ 0 60000 65536"/>
                  <a:gd name="T8" fmla="*/ 0 60000 65536"/>
                </a:gdLst>
                <a:ahLst/>
                <a:cxnLst>
                  <a:cxn ang="T6">
                    <a:pos x="T0" y="T1"/>
                  </a:cxn>
                  <a:cxn ang="T7">
                    <a:pos x="T2" y="T3"/>
                  </a:cxn>
                  <a:cxn ang="T8">
                    <a:pos x="T4" y="T5"/>
                  </a:cxn>
                </a:cxnLst>
                <a:rect l="0" t="0" r="r" b="b"/>
                <a:pathLst>
                  <a:path w="1248" h="384">
                    <a:moveTo>
                      <a:pt x="0" y="384"/>
                    </a:moveTo>
                    <a:cubicBezTo>
                      <a:pt x="110" y="354"/>
                      <a:pt x="452" y="268"/>
                      <a:pt x="660" y="204"/>
                    </a:cubicBezTo>
                    <a:cubicBezTo>
                      <a:pt x="868" y="140"/>
                      <a:pt x="1125" y="43"/>
                      <a:pt x="1248" y="0"/>
                    </a:cubicBezTo>
                  </a:path>
                </a:pathLst>
              </a:custGeom>
              <a:noFill/>
              <a:ln w="9525">
                <a:solidFill>
                  <a:schemeClr val="tx1"/>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ja-JP" altLang="en-US" dirty="0">
                  <a:solidFill>
                    <a:prstClr val="black"/>
                  </a:solidFill>
                </a:endParaRPr>
              </a:p>
            </p:txBody>
          </p:sp>
          <p:sp>
            <p:nvSpPr>
              <p:cNvPr id="58" name="Freeform 127"/>
              <p:cNvSpPr>
                <a:spLocks/>
              </p:cNvSpPr>
              <p:nvPr/>
            </p:nvSpPr>
            <p:spPr bwMode="auto">
              <a:xfrm>
                <a:off x="2889" y="2112"/>
                <a:ext cx="471" cy="162"/>
              </a:xfrm>
              <a:custGeom>
                <a:avLst/>
                <a:gdLst>
                  <a:gd name="T0" fmla="*/ 0 w 1248"/>
                  <a:gd name="T1" fmla="*/ 0 h 384"/>
                  <a:gd name="T2" fmla="*/ 0 w 1248"/>
                  <a:gd name="T3" fmla="*/ 0 h 384"/>
                  <a:gd name="T4" fmla="*/ 0 w 1248"/>
                  <a:gd name="T5" fmla="*/ 0 h 384"/>
                  <a:gd name="T6" fmla="*/ 0 60000 65536"/>
                  <a:gd name="T7" fmla="*/ 0 60000 65536"/>
                  <a:gd name="T8" fmla="*/ 0 60000 65536"/>
                </a:gdLst>
                <a:ahLst/>
                <a:cxnLst>
                  <a:cxn ang="T6">
                    <a:pos x="T0" y="T1"/>
                  </a:cxn>
                  <a:cxn ang="T7">
                    <a:pos x="T2" y="T3"/>
                  </a:cxn>
                  <a:cxn ang="T8">
                    <a:pos x="T4" y="T5"/>
                  </a:cxn>
                </a:cxnLst>
                <a:rect l="0" t="0" r="r" b="b"/>
                <a:pathLst>
                  <a:path w="1248" h="384">
                    <a:moveTo>
                      <a:pt x="0" y="384"/>
                    </a:moveTo>
                    <a:cubicBezTo>
                      <a:pt x="110" y="354"/>
                      <a:pt x="452" y="268"/>
                      <a:pt x="660" y="204"/>
                    </a:cubicBezTo>
                    <a:cubicBezTo>
                      <a:pt x="868" y="140"/>
                      <a:pt x="1125" y="43"/>
                      <a:pt x="1248" y="0"/>
                    </a:cubicBezTo>
                  </a:path>
                </a:pathLst>
              </a:custGeom>
              <a:noFill/>
              <a:ln w="9525">
                <a:solidFill>
                  <a:schemeClr val="tx1"/>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ja-JP" altLang="en-US" dirty="0">
                  <a:solidFill>
                    <a:prstClr val="black"/>
                  </a:solidFill>
                </a:endParaRPr>
              </a:p>
            </p:txBody>
          </p:sp>
          <p:sp>
            <p:nvSpPr>
              <p:cNvPr id="59" name="Freeform 128"/>
              <p:cNvSpPr>
                <a:spLocks/>
              </p:cNvSpPr>
              <p:nvPr/>
            </p:nvSpPr>
            <p:spPr bwMode="auto">
              <a:xfrm>
                <a:off x="2872" y="2352"/>
                <a:ext cx="488" cy="191"/>
              </a:xfrm>
              <a:custGeom>
                <a:avLst/>
                <a:gdLst>
                  <a:gd name="T0" fmla="*/ 0 w 1248"/>
                  <a:gd name="T1" fmla="*/ 0 h 384"/>
                  <a:gd name="T2" fmla="*/ 0 w 1248"/>
                  <a:gd name="T3" fmla="*/ 0 h 384"/>
                  <a:gd name="T4" fmla="*/ 0 w 1248"/>
                  <a:gd name="T5" fmla="*/ 0 h 384"/>
                  <a:gd name="T6" fmla="*/ 0 60000 65536"/>
                  <a:gd name="T7" fmla="*/ 0 60000 65536"/>
                  <a:gd name="T8" fmla="*/ 0 60000 65536"/>
                </a:gdLst>
                <a:ahLst/>
                <a:cxnLst>
                  <a:cxn ang="T6">
                    <a:pos x="T0" y="T1"/>
                  </a:cxn>
                  <a:cxn ang="T7">
                    <a:pos x="T2" y="T3"/>
                  </a:cxn>
                  <a:cxn ang="T8">
                    <a:pos x="T4" y="T5"/>
                  </a:cxn>
                </a:cxnLst>
                <a:rect l="0" t="0" r="r" b="b"/>
                <a:pathLst>
                  <a:path w="1248" h="384">
                    <a:moveTo>
                      <a:pt x="0" y="384"/>
                    </a:moveTo>
                    <a:cubicBezTo>
                      <a:pt x="110" y="354"/>
                      <a:pt x="452" y="268"/>
                      <a:pt x="660" y="204"/>
                    </a:cubicBezTo>
                    <a:cubicBezTo>
                      <a:pt x="868" y="140"/>
                      <a:pt x="1125" y="43"/>
                      <a:pt x="1248" y="0"/>
                    </a:cubicBezTo>
                  </a:path>
                </a:pathLst>
              </a:custGeom>
              <a:noFill/>
              <a:ln w="9525">
                <a:solidFill>
                  <a:schemeClr val="tx1"/>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ja-JP" altLang="en-US" dirty="0">
                  <a:solidFill>
                    <a:prstClr val="black"/>
                  </a:solidFill>
                </a:endParaRPr>
              </a:p>
            </p:txBody>
          </p:sp>
          <p:sp>
            <p:nvSpPr>
              <p:cNvPr id="60" name="Freeform 129"/>
              <p:cNvSpPr>
                <a:spLocks/>
              </p:cNvSpPr>
              <p:nvPr/>
            </p:nvSpPr>
            <p:spPr bwMode="auto">
              <a:xfrm>
                <a:off x="2825" y="2640"/>
                <a:ext cx="583" cy="160"/>
              </a:xfrm>
              <a:custGeom>
                <a:avLst/>
                <a:gdLst>
                  <a:gd name="T0" fmla="*/ 0 w 1248"/>
                  <a:gd name="T1" fmla="*/ 0 h 384"/>
                  <a:gd name="T2" fmla="*/ 0 w 1248"/>
                  <a:gd name="T3" fmla="*/ 0 h 384"/>
                  <a:gd name="T4" fmla="*/ 1 w 1248"/>
                  <a:gd name="T5" fmla="*/ 0 h 384"/>
                  <a:gd name="T6" fmla="*/ 0 60000 65536"/>
                  <a:gd name="T7" fmla="*/ 0 60000 65536"/>
                  <a:gd name="T8" fmla="*/ 0 60000 65536"/>
                </a:gdLst>
                <a:ahLst/>
                <a:cxnLst>
                  <a:cxn ang="T6">
                    <a:pos x="T0" y="T1"/>
                  </a:cxn>
                  <a:cxn ang="T7">
                    <a:pos x="T2" y="T3"/>
                  </a:cxn>
                  <a:cxn ang="T8">
                    <a:pos x="T4" y="T5"/>
                  </a:cxn>
                </a:cxnLst>
                <a:rect l="0" t="0" r="r" b="b"/>
                <a:pathLst>
                  <a:path w="1248" h="384">
                    <a:moveTo>
                      <a:pt x="0" y="384"/>
                    </a:moveTo>
                    <a:cubicBezTo>
                      <a:pt x="110" y="354"/>
                      <a:pt x="452" y="268"/>
                      <a:pt x="660" y="204"/>
                    </a:cubicBezTo>
                    <a:cubicBezTo>
                      <a:pt x="868" y="140"/>
                      <a:pt x="1125" y="43"/>
                      <a:pt x="1248" y="0"/>
                    </a:cubicBezTo>
                  </a:path>
                </a:pathLst>
              </a:custGeom>
              <a:noFill/>
              <a:ln w="9525">
                <a:solidFill>
                  <a:schemeClr val="tx1"/>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ja-JP" altLang="en-US" dirty="0">
                  <a:solidFill>
                    <a:prstClr val="black"/>
                  </a:solidFill>
                </a:endParaRPr>
              </a:p>
            </p:txBody>
          </p:sp>
          <p:sp>
            <p:nvSpPr>
              <p:cNvPr id="61" name="Freeform 130"/>
              <p:cNvSpPr>
                <a:spLocks/>
              </p:cNvSpPr>
              <p:nvPr/>
            </p:nvSpPr>
            <p:spPr bwMode="auto">
              <a:xfrm>
                <a:off x="3237" y="2208"/>
                <a:ext cx="171" cy="48"/>
              </a:xfrm>
              <a:custGeom>
                <a:avLst/>
                <a:gdLst>
                  <a:gd name="T0" fmla="*/ 0 w 1248"/>
                  <a:gd name="T1" fmla="*/ 0 h 384"/>
                  <a:gd name="T2" fmla="*/ 0 w 1248"/>
                  <a:gd name="T3" fmla="*/ 0 h 384"/>
                  <a:gd name="T4" fmla="*/ 0 w 1248"/>
                  <a:gd name="T5" fmla="*/ 0 h 384"/>
                  <a:gd name="T6" fmla="*/ 0 60000 65536"/>
                  <a:gd name="T7" fmla="*/ 0 60000 65536"/>
                  <a:gd name="T8" fmla="*/ 0 60000 65536"/>
                </a:gdLst>
                <a:ahLst/>
                <a:cxnLst>
                  <a:cxn ang="T6">
                    <a:pos x="T0" y="T1"/>
                  </a:cxn>
                  <a:cxn ang="T7">
                    <a:pos x="T2" y="T3"/>
                  </a:cxn>
                  <a:cxn ang="T8">
                    <a:pos x="T4" y="T5"/>
                  </a:cxn>
                </a:cxnLst>
                <a:rect l="0" t="0" r="r" b="b"/>
                <a:pathLst>
                  <a:path w="1248" h="384">
                    <a:moveTo>
                      <a:pt x="0" y="384"/>
                    </a:moveTo>
                    <a:cubicBezTo>
                      <a:pt x="110" y="354"/>
                      <a:pt x="452" y="268"/>
                      <a:pt x="660" y="204"/>
                    </a:cubicBezTo>
                    <a:cubicBezTo>
                      <a:pt x="868" y="140"/>
                      <a:pt x="1125" y="43"/>
                      <a:pt x="1248" y="0"/>
                    </a:cubicBezTo>
                  </a:path>
                </a:pathLst>
              </a:custGeom>
              <a:noFill/>
              <a:ln w="9525">
                <a:solidFill>
                  <a:schemeClr val="tx1"/>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ja-JP" altLang="en-US" dirty="0">
                  <a:solidFill>
                    <a:prstClr val="black"/>
                  </a:solidFill>
                </a:endParaRPr>
              </a:p>
            </p:txBody>
          </p:sp>
          <p:sp>
            <p:nvSpPr>
              <p:cNvPr id="62" name="Freeform 131"/>
              <p:cNvSpPr>
                <a:spLocks/>
              </p:cNvSpPr>
              <p:nvPr/>
            </p:nvSpPr>
            <p:spPr bwMode="auto">
              <a:xfrm>
                <a:off x="3277" y="2496"/>
                <a:ext cx="131" cy="48"/>
              </a:xfrm>
              <a:custGeom>
                <a:avLst/>
                <a:gdLst>
                  <a:gd name="T0" fmla="*/ 0 w 1248"/>
                  <a:gd name="T1" fmla="*/ 0 h 384"/>
                  <a:gd name="T2" fmla="*/ 0 w 1248"/>
                  <a:gd name="T3" fmla="*/ 0 h 384"/>
                  <a:gd name="T4" fmla="*/ 0 w 1248"/>
                  <a:gd name="T5" fmla="*/ 0 h 384"/>
                  <a:gd name="T6" fmla="*/ 0 60000 65536"/>
                  <a:gd name="T7" fmla="*/ 0 60000 65536"/>
                  <a:gd name="T8" fmla="*/ 0 60000 65536"/>
                </a:gdLst>
                <a:ahLst/>
                <a:cxnLst>
                  <a:cxn ang="T6">
                    <a:pos x="T0" y="T1"/>
                  </a:cxn>
                  <a:cxn ang="T7">
                    <a:pos x="T2" y="T3"/>
                  </a:cxn>
                  <a:cxn ang="T8">
                    <a:pos x="T4" y="T5"/>
                  </a:cxn>
                </a:cxnLst>
                <a:rect l="0" t="0" r="r" b="b"/>
                <a:pathLst>
                  <a:path w="1248" h="384">
                    <a:moveTo>
                      <a:pt x="0" y="384"/>
                    </a:moveTo>
                    <a:cubicBezTo>
                      <a:pt x="110" y="354"/>
                      <a:pt x="452" y="268"/>
                      <a:pt x="660" y="204"/>
                    </a:cubicBezTo>
                    <a:cubicBezTo>
                      <a:pt x="868" y="140"/>
                      <a:pt x="1125" y="43"/>
                      <a:pt x="1248" y="0"/>
                    </a:cubicBezTo>
                  </a:path>
                </a:pathLst>
              </a:custGeom>
              <a:noFill/>
              <a:ln w="9525">
                <a:solidFill>
                  <a:schemeClr val="tx1"/>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ja-JP" altLang="en-US" dirty="0">
                  <a:solidFill>
                    <a:prstClr val="black"/>
                  </a:solidFill>
                </a:endParaRPr>
              </a:p>
            </p:txBody>
          </p:sp>
          <p:sp>
            <p:nvSpPr>
              <p:cNvPr id="63" name="Freeform 132"/>
              <p:cNvSpPr>
                <a:spLocks/>
              </p:cNvSpPr>
              <p:nvPr/>
            </p:nvSpPr>
            <p:spPr bwMode="auto">
              <a:xfrm>
                <a:off x="3290" y="2736"/>
                <a:ext cx="118" cy="48"/>
              </a:xfrm>
              <a:custGeom>
                <a:avLst/>
                <a:gdLst>
                  <a:gd name="T0" fmla="*/ 0 w 1248"/>
                  <a:gd name="T1" fmla="*/ 0 h 384"/>
                  <a:gd name="T2" fmla="*/ 0 w 1248"/>
                  <a:gd name="T3" fmla="*/ 0 h 384"/>
                  <a:gd name="T4" fmla="*/ 0 w 1248"/>
                  <a:gd name="T5" fmla="*/ 0 h 384"/>
                  <a:gd name="T6" fmla="*/ 0 60000 65536"/>
                  <a:gd name="T7" fmla="*/ 0 60000 65536"/>
                  <a:gd name="T8" fmla="*/ 0 60000 65536"/>
                </a:gdLst>
                <a:ahLst/>
                <a:cxnLst>
                  <a:cxn ang="T6">
                    <a:pos x="T0" y="T1"/>
                  </a:cxn>
                  <a:cxn ang="T7">
                    <a:pos x="T2" y="T3"/>
                  </a:cxn>
                  <a:cxn ang="T8">
                    <a:pos x="T4" y="T5"/>
                  </a:cxn>
                </a:cxnLst>
                <a:rect l="0" t="0" r="r" b="b"/>
                <a:pathLst>
                  <a:path w="1248" h="384">
                    <a:moveTo>
                      <a:pt x="0" y="384"/>
                    </a:moveTo>
                    <a:cubicBezTo>
                      <a:pt x="110" y="354"/>
                      <a:pt x="452" y="268"/>
                      <a:pt x="660" y="204"/>
                    </a:cubicBezTo>
                    <a:cubicBezTo>
                      <a:pt x="868" y="140"/>
                      <a:pt x="1125" y="43"/>
                      <a:pt x="1248" y="0"/>
                    </a:cubicBezTo>
                  </a:path>
                </a:pathLst>
              </a:custGeom>
              <a:noFill/>
              <a:ln w="9525">
                <a:solidFill>
                  <a:schemeClr val="tx1"/>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ja-JP" altLang="en-US" dirty="0">
                  <a:solidFill>
                    <a:prstClr val="black"/>
                  </a:solidFill>
                </a:endParaRPr>
              </a:p>
            </p:txBody>
          </p:sp>
          <p:grpSp>
            <p:nvGrpSpPr>
              <p:cNvPr id="64" name="Group 133"/>
              <p:cNvGrpSpPr>
                <a:grpSpLocks/>
              </p:cNvGrpSpPr>
              <p:nvPr/>
            </p:nvGrpSpPr>
            <p:grpSpPr bwMode="auto">
              <a:xfrm>
                <a:off x="2832" y="2064"/>
                <a:ext cx="465" cy="993"/>
                <a:chOff x="1700" y="1620"/>
                <a:chExt cx="791" cy="1452"/>
              </a:xfrm>
            </p:grpSpPr>
            <p:sp>
              <p:nvSpPr>
                <p:cNvPr id="65" name="図形 262"/>
                <p:cNvSpPr>
                  <a:spLocks/>
                </p:cNvSpPr>
                <p:nvPr/>
              </p:nvSpPr>
              <p:spPr bwMode="auto">
                <a:xfrm>
                  <a:off x="1700" y="1620"/>
                  <a:ext cx="791" cy="1452"/>
                </a:xfrm>
                <a:custGeom>
                  <a:avLst/>
                  <a:gdLst>
                    <a:gd name="T0" fmla="*/ 685 w 791"/>
                    <a:gd name="T1" fmla="*/ 1452 h 1452"/>
                    <a:gd name="T2" fmla="*/ 672 w 791"/>
                    <a:gd name="T3" fmla="*/ 1262 h 1452"/>
                    <a:gd name="T4" fmla="*/ 791 w 791"/>
                    <a:gd name="T5" fmla="*/ 1062 h 1452"/>
                    <a:gd name="T6" fmla="*/ 645 w 791"/>
                    <a:gd name="T7" fmla="*/ 1053 h 1452"/>
                    <a:gd name="T8" fmla="*/ 609 w 791"/>
                    <a:gd name="T9" fmla="*/ 871 h 1452"/>
                    <a:gd name="T10" fmla="*/ 772 w 791"/>
                    <a:gd name="T11" fmla="*/ 689 h 1452"/>
                    <a:gd name="T12" fmla="*/ 572 w 791"/>
                    <a:gd name="T13" fmla="*/ 689 h 1452"/>
                    <a:gd name="T14" fmla="*/ 545 w 791"/>
                    <a:gd name="T15" fmla="*/ 517 h 1452"/>
                    <a:gd name="T16" fmla="*/ 672 w 791"/>
                    <a:gd name="T17" fmla="*/ 298 h 1452"/>
                    <a:gd name="T18" fmla="*/ 505 w 791"/>
                    <a:gd name="T19" fmla="*/ 296 h 1452"/>
                    <a:gd name="T20" fmla="*/ 368 w 791"/>
                    <a:gd name="T21" fmla="*/ 0 h 1452"/>
                    <a:gd name="T22" fmla="*/ 262 w 791"/>
                    <a:gd name="T23" fmla="*/ 296 h 1452"/>
                    <a:gd name="T24" fmla="*/ 109 w 791"/>
                    <a:gd name="T25" fmla="*/ 298 h 1452"/>
                    <a:gd name="T26" fmla="*/ 254 w 791"/>
                    <a:gd name="T27" fmla="*/ 535 h 1452"/>
                    <a:gd name="T28" fmla="*/ 245 w 791"/>
                    <a:gd name="T29" fmla="*/ 689 h 1452"/>
                    <a:gd name="T30" fmla="*/ 63 w 791"/>
                    <a:gd name="T31" fmla="*/ 689 h 1452"/>
                    <a:gd name="T32" fmla="*/ 209 w 791"/>
                    <a:gd name="T33" fmla="*/ 862 h 1452"/>
                    <a:gd name="T34" fmla="*/ 182 w 791"/>
                    <a:gd name="T35" fmla="*/ 1062 h 1452"/>
                    <a:gd name="T36" fmla="*/ 0 w 791"/>
                    <a:gd name="T37" fmla="*/ 1062 h 1452"/>
                    <a:gd name="T38" fmla="*/ 136 w 791"/>
                    <a:gd name="T39" fmla="*/ 1262 h 1452"/>
                    <a:gd name="T40" fmla="*/ 109 w 791"/>
                    <a:gd name="T41" fmla="*/ 1452 h 1452"/>
                    <a:gd name="T42" fmla="*/ 376 w 791"/>
                    <a:gd name="T43" fmla="*/ 1264 h 1452"/>
                    <a:gd name="T44" fmla="*/ 685 w 791"/>
                    <a:gd name="T45" fmla="*/ 1452 h 145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791" h="1452">
                      <a:moveTo>
                        <a:pt x="685" y="1452"/>
                      </a:moveTo>
                      <a:lnTo>
                        <a:pt x="672" y="1262"/>
                      </a:lnTo>
                      <a:lnTo>
                        <a:pt x="791" y="1062"/>
                      </a:lnTo>
                      <a:lnTo>
                        <a:pt x="645" y="1053"/>
                      </a:lnTo>
                      <a:lnTo>
                        <a:pt x="609" y="871"/>
                      </a:lnTo>
                      <a:lnTo>
                        <a:pt x="772" y="689"/>
                      </a:lnTo>
                      <a:lnTo>
                        <a:pt x="572" y="689"/>
                      </a:lnTo>
                      <a:lnTo>
                        <a:pt x="545" y="517"/>
                      </a:lnTo>
                      <a:lnTo>
                        <a:pt x="672" y="298"/>
                      </a:lnTo>
                      <a:lnTo>
                        <a:pt x="505" y="296"/>
                      </a:lnTo>
                      <a:lnTo>
                        <a:pt x="368" y="0"/>
                      </a:lnTo>
                      <a:lnTo>
                        <a:pt x="262" y="296"/>
                      </a:lnTo>
                      <a:lnTo>
                        <a:pt x="109" y="298"/>
                      </a:lnTo>
                      <a:lnTo>
                        <a:pt x="254" y="535"/>
                      </a:lnTo>
                      <a:lnTo>
                        <a:pt x="245" y="689"/>
                      </a:lnTo>
                      <a:lnTo>
                        <a:pt x="63" y="689"/>
                      </a:lnTo>
                      <a:lnTo>
                        <a:pt x="209" y="862"/>
                      </a:lnTo>
                      <a:lnTo>
                        <a:pt x="182" y="1062"/>
                      </a:lnTo>
                      <a:lnTo>
                        <a:pt x="0" y="1062"/>
                      </a:lnTo>
                      <a:lnTo>
                        <a:pt x="136" y="1262"/>
                      </a:lnTo>
                      <a:lnTo>
                        <a:pt x="109" y="1452"/>
                      </a:lnTo>
                      <a:lnTo>
                        <a:pt x="376" y="1264"/>
                      </a:lnTo>
                      <a:lnTo>
                        <a:pt x="685" y="1452"/>
                      </a:lnTo>
                      <a:close/>
                    </a:path>
                  </a:pathLst>
                </a:custGeom>
                <a:solidFill>
                  <a:schemeClr val="bg1"/>
                </a:solidFill>
                <a:ln w="19050" cap="flat" cmpd="sng">
                  <a:solidFill>
                    <a:schemeClr val="tx1"/>
                  </a:solidFill>
                  <a:prstDash val="solid"/>
                  <a:round/>
                  <a:headEnd/>
                  <a:tailEnd/>
                </a:ln>
              </p:spPr>
              <p:txBody>
                <a:bodyPr/>
                <a:lstStyle/>
                <a:p>
                  <a:endParaRPr lang="ja-JP" altLang="en-US" dirty="0">
                    <a:solidFill>
                      <a:prstClr val="black"/>
                    </a:solidFill>
                  </a:endParaRPr>
                </a:p>
              </p:txBody>
            </p:sp>
            <p:sp>
              <p:nvSpPr>
                <p:cNvPr id="66" name="図形 263"/>
                <p:cNvSpPr>
                  <a:spLocks/>
                </p:cNvSpPr>
                <p:nvPr/>
              </p:nvSpPr>
              <p:spPr bwMode="auto">
                <a:xfrm>
                  <a:off x="1856" y="2673"/>
                  <a:ext cx="512" cy="207"/>
                </a:xfrm>
                <a:custGeom>
                  <a:avLst/>
                  <a:gdLst>
                    <a:gd name="T0" fmla="*/ 512 w 512"/>
                    <a:gd name="T1" fmla="*/ 207 h 207"/>
                    <a:gd name="T2" fmla="*/ 0 w 512"/>
                    <a:gd name="T3" fmla="*/ 206 h 207"/>
                    <a:gd name="T4" fmla="*/ 26 w 512"/>
                    <a:gd name="T5" fmla="*/ 0 h 207"/>
                    <a:gd name="T6" fmla="*/ 480 w 512"/>
                    <a:gd name="T7" fmla="*/ 0 h 207"/>
                    <a:gd name="T8" fmla="*/ 512 w 512"/>
                    <a:gd name="T9" fmla="*/ 207 h 2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2" h="207">
                      <a:moveTo>
                        <a:pt x="512" y="207"/>
                      </a:moveTo>
                      <a:lnTo>
                        <a:pt x="0" y="206"/>
                      </a:lnTo>
                      <a:lnTo>
                        <a:pt x="26" y="0"/>
                      </a:lnTo>
                      <a:lnTo>
                        <a:pt x="480" y="0"/>
                      </a:lnTo>
                      <a:lnTo>
                        <a:pt x="512" y="207"/>
                      </a:lnTo>
                      <a:close/>
                    </a:path>
                  </a:pathLst>
                </a:custGeom>
                <a:noFill/>
                <a:ln w="19050" cap="flat" cmpd="sng">
                  <a:solidFill>
                    <a:schemeClr val="tx1"/>
                  </a:solidFill>
                  <a:prstDash val="solid"/>
                  <a:round/>
                  <a:headEnd/>
                  <a:tailEnd/>
                </a:ln>
                <a:extLst>
                  <a:ext uri="{909E8E84-426E-40DD-AFC4-6F175D3DCCD1}">
                    <a14:hiddenFill xmlns:a14="http://schemas.microsoft.com/office/drawing/2010/main">
                      <a:solidFill>
                        <a:schemeClr val="bg1"/>
                      </a:solidFill>
                    </a14:hiddenFill>
                  </a:ext>
                </a:extLst>
              </p:spPr>
              <p:txBody>
                <a:bodyPr/>
                <a:lstStyle/>
                <a:p>
                  <a:endParaRPr lang="ja-JP" altLang="en-US" dirty="0">
                    <a:solidFill>
                      <a:prstClr val="black"/>
                    </a:solidFill>
                  </a:endParaRPr>
                </a:p>
              </p:txBody>
            </p:sp>
            <p:sp>
              <p:nvSpPr>
                <p:cNvPr id="67" name="図形 264"/>
                <p:cNvSpPr>
                  <a:spLocks/>
                </p:cNvSpPr>
                <p:nvPr/>
              </p:nvSpPr>
              <p:spPr bwMode="auto">
                <a:xfrm>
                  <a:off x="1900" y="2309"/>
                  <a:ext cx="397" cy="178"/>
                </a:xfrm>
                <a:custGeom>
                  <a:avLst/>
                  <a:gdLst>
                    <a:gd name="T0" fmla="*/ 397 w 397"/>
                    <a:gd name="T1" fmla="*/ 178 h 178"/>
                    <a:gd name="T2" fmla="*/ 0 w 397"/>
                    <a:gd name="T3" fmla="*/ 178 h 178"/>
                    <a:gd name="T4" fmla="*/ 36 w 397"/>
                    <a:gd name="T5" fmla="*/ 0 h 178"/>
                    <a:gd name="T6" fmla="*/ 382 w 397"/>
                    <a:gd name="T7" fmla="*/ 0 h 178"/>
                    <a:gd name="T8" fmla="*/ 397 w 397"/>
                    <a:gd name="T9" fmla="*/ 178 h 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7" h="178">
                      <a:moveTo>
                        <a:pt x="397" y="178"/>
                      </a:moveTo>
                      <a:lnTo>
                        <a:pt x="0" y="178"/>
                      </a:lnTo>
                      <a:lnTo>
                        <a:pt x="36" y="0"/>
                      </a:lnTo>
                      <a:lnTo>
                        <a:pt x="382" y="0"/>
                      </a:lnTo>
                      <a:lnTo>
                        <a:pt x="397" y="178"/>
                      </a:lnTo>
                      <a:close/>
                    </a:path>
                  </a:pathLst>
                </a:custGeom>
                <a:noFill/>
                <a:ln w="19050" cap="flat" cmpd="sng">
                  <a:solidFill>
                    <a:schemeClr val="tx1"/>
                  </a:solidFill>
                  <a:prstDash val="solid"/>
                  <a:round/>
                  <a:headEnd/>
                  <a:tailEnd/>
                </a:ln>
                <a:extLst>
                  <a:ext uri="{909E8E84-426E-40DD-AFC4-6F175D3DCCD1}">
                    <a14:hiddenFill xmlns:a14="http://schemas.microsoft.com/office/drawing/2010/main">
                      <a:solidFill>
                        <a:schemeClr val="bg1"/>
                      </a:solidFill>
                    </a14:hiddenFill>
                  </a:ext>
                </a:extLst>
              </p:spPr>
              <p:txBody>
                <a:bodyPr/>
                <a:lstStyle/>
                <a:p>
                  <a:endParaRPr lang="ja-JP" altLang="en-US" dirty="0">
                    <a:solidFill>
                      <a:prstClr val="black"/>
                    </a:solidFill>
                  </a:endParaRPr>
                </a:p>
              </p:txBody>
            </p:sp>
            <p:sp>
              <p:nvSpPr>
                <p:cNvPr id="68" name="図形 265"/>
                <p:cNvSpPr>
                  <a:spLocks/>
                </p:cNvSpPr>
                <p:nvPr/>
              </p:nvSpPr>
              <p:spPr bwMode="auto">
                <a:xfrm>
                  <a:off x="1942" y="1918"/>
                  <a:ext cx="294" cy="228"/>
                </a:xfrm>
                <a:custGeom>
                  <a:avLst/>
                  <a:gdLst>
                    <a:gd name="T0" fmla="*/ 294 w 294"/>
                    <a:gd name="T1" fmla="*/ 228 h 228"/>
                    <a:gd name="T2" fmla="*/ 0 w 294"/>
                    <a:gd name="T3" fmla="*/ 225 h 228"/>
                    <a:gd name="T4" fmla="*/ 31 w 294"/>
                    <a:gd name="T5" fmla="*/ 0 h 228"/>
                    <a:gd name="T6" fmla="*/ 276 w 294"/>
                    <a:gd name="T7" fmla="*/ 0 h 228"/>
                    <a:gd name="T8" fmla="*/ 294 w 294"/>
                    <a:gd name="T9" fmla="*/ 228 h 2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4" h="228">
                      <a:moveTo>
                        <a:pt x="294" y="228"/>
                      </a:moveTo>
                      <a:lnTo>
                        <a:pt x="0" y="225"/>
                      </a:lnTo>
                      <a:lnTo>
                        <a:pt x="31" y="0"/>
                      </a:lnTo>
                      <a:lnTo>
                        <a:pt x="276" y="0"/>
                      </a:lnTo>
                      <a:lnTo>
                        <a:pt x="294" y="228"/>
                      </a:lnTo>
                      <a:close/>
                    </a:path>
                  </a:pathLst>
                </a:custGeom>
                <a:solidFill>
                  <a:schemeClr val="bg1"/>
                </a:solidFill>
                <a:ln w="19050" cap="flat" cmpd="sng">
                  <a:solidFill>
                    <a:schemeClr val="tx1"/>
                  </a:solidFill>
                  <a:prstDash val="solid"/>
                  <a:round/>
                  <a:headEnd/>
                  <a:tailEnd/>
                </a:ln>
              </p:spPr>
              <p:txBody>
                <a:bodyPr/>
                <a:lstStyle/>
                <a:p>
                  <a:endParaRPr lang="ja-JP" altLang="en-US" dirty="0">
                    <a:solidFill>
                      <a:prstClr val="black"/>
                    </a:solidFill>
                  </a:endParaRPr>
                </a:p>
              </p:txBody>
            </p:sp>
            <p:sp>
              <p:nvSpPr>
                <p:cNvPr id="69" name="図形 267"/>
                <p:cNvSpPr>
                  <a:spLocks/>
                </p:cNvSpPr>
                <p:nvPr/>
              </p:nvSpPr>
              <p:spPr bwMode="auto">
                <a:xfrm>
                  <a:off x="1883" y="1923"/>
                  <a:ext cx="475" cy="961"/>
                </a:xfrm>
                <a:custGeom>
                  <a:avLst/>
                  <a:gdLst>
                    <a:gd name="T0" fmla="*/ 7 w 648"/>
                    <a:gd name="T1" fmla="*/ 0 h 1596"/>
                    <a:gd name="T2" fmla="*/ 29 w 648"/>
                    <a:gd name="T3" fmla="*/ 4 h 1596"/>
                    <a:gd name="T4" fmla="*/ 4 w 648"/>
                    <a:gd name="T5" fmla="*/ 7 h 1596"/>
                    <a:gd name="T6" fmla="*/ 34 w 648"/>
                    <a:gd name="T7" fmla="*/ 10 h 1596"/>
                    <a:gd name="T8" fmla="*/ 0 w 648"/>
                    <a:gd name="T9" fmla="*/ 13 h 1596"/>
                    <a:gd name="T10" fmla="*/ 40 w 648"/>
                    <a:gd name="T11" fmla="*/ 17 h 15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8" h="1596">
                      <a:moveTo>
                        <a:pt x="108" y="0"/>
                      </a:moveTo>
                      <a:lnTo>
                        <a:pt x="465" y="374"/>
                      </a:lnTo>
                      <a:lnTo>
                        <a:pt x="72" y="660"/>
                      </a:lnTo>
                      <a:lnTo>
                        <a:pt x="552" y="936"/>
                      </a:lnTo>
                      <a:lnTo>
                        <a:pt x="0" y="1260"/>
                      </a:lnTo>
                      <a:lnTo>
                        <a:pt x="648" y="1596"/>
                      </a:lnTo>
                    </a:path>
                  </a:pathLst>
                </a:custGeom>
                <a:noFill/>
                <a:ln w="19050" cap="flat" cmpd="sng">
                  <a:solidFill>
                    <a:schemeClr val="tx1"/>
                  </a:solidFill>
                  <a:prstDash val="solid"/>
                  <a:round/>
                  <a:headEnd/>
                  <a:tailEnd/>
                </a:ln>
                <a:extLst>
                  <a:ext uri="{909E8E84-426E-40DD-AFC4-6F175D3DCCD1}">
                    <a14:hiddenFill xmlns:a14="http://schemas.microsoft.com/office/drawing/2010/main">
                      <a:solidFill>
                        <a:schemeClr val="bg1"/>
                      </a:solidFill>
                    </a14:hiddenFill>
                  </a:ext>
                </a:extLst>
              </p:spPr>
              <p:txBody>
                <a:bodyPr/>
                <a:lstStyle/>
                <a:p>
                  <a:endParaRPr lang="ja-JP" altLang="en-US" dirty="0">
                    <a:solidFill>
                      <a:prstClr val="black"/>
                    </a:solidFill>
                  </a:endParaRPr>
                </a:p>
              </p:txBody>
            </p:sp>
            <p:sp>
              <p:nvSpPr>
                <p:cNvPr id="70" name="図形 266"/>
                <p:cNvSpPr>
                  <a:spLocks/>
                </p:cNvSpPr>
                <p:nvPr/>
              </p:nvSpPr>
              <p:spPr bwMode="auto">
                <a:xfrm>
                  <a:off x="1865" y="1916"/>
                  <a:ext cx="467" cy="961"/>
                </a:xfrm>
                <a:custGeom>
                  <a:avLst/>
                  <a:gdLst>
                    <a:gd name="T0" fmla="*/ 29 w 636"/>
                    <a:gd name="T1" fmla="*/ 0 h 1596"/>
                    <a:gd name="T2" fmla="*/ 6 w 636"/>
                    <a:gd name="T3" fmla="*/ 4 h 1596"/>
                    <a:gd name="T4" fmla="*/ 34 w 636"/>
                    <a:gd name="T5" fmla="*/ 7 h 1596"/>
                    <a:gd name="T6" fmla="*/ 4 w 636"/>
                    <a:gd name="T7" fmla="*/ 10 h 1596"/>
                    <a:gd name="T8" fmla="*/ 40 w 636"/>
                    <a:gd name="T9" fmla="*/ 13 h 1596"/>
                    <a:gd name="T10" fmla="*/ 0 w 636"/>
                    <a:gd name="T11" fmla="*/ 17 h 15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6" h="1596">
                      <a:moveTo>
                        <a:pt x="462" y="0"/>
                      </a:moveTo>
                      <a:lnTo>
                        <a:pt x="96" y="384"/>
                      </a:lnTo>
                      <a:lnTo>
                        <a:pt x="552" y="660"/>
                      </a:lnTo>
                      <a:lnTo>
                        <a:pt x="60" y="936"/>
                      </a:lnTo>
                      <a:lnTo>
                        <a:pt x="636" y="1272"/>
                      </a:lnTo>
                      <a:lnTo>
                        <a:pt x="0" y="1596"/>
                      </a:lnTo>
                    </a:path>
                  </a:pathLst>
                </a:custGeom>
                <a:noFill/>
                <a:ln w="19050" cap="flat" cmpd="sng">
                  <a:solidFill>
                    <a:schemeClr val="tx1"/>
                  </a:solidFill>
                  <a:prstDash val="solid"/>
                  <a:round/>
                  <a:headEnd/>
                  <a:tailEnd/>
                </a:ln>
                <a:extLst>
                  <a:ext uri="{909E8E84-426E-40DD-AFC4-6F175D3DCCD1}">
                    <a14:hiddenFill xmlns:a14="http://schemas.microsoft.com/office/drawing/2010/main">
                      <a:solidFill>
                        <a:schemeClr val="bg1"/>
                      </a:solidFill>
                    </a14:hiddenFill>
                  </a:ext>
                </a:extLst>
              </p:spPr>
              <p:txBody>
                <a:bodyPr/>
                <a:lstStyle/>
                <a:p>
                  <a:endParaRPr lang="ja-JP" altLang="en-US" dirty="0">
                    <a:solidFill>
                      <a:prstClr val="black"/>
                    </a:solidFill>
                  </a:endParaRPr>
                </a:p>
              </p:txBody>
            </p:sp>
          </p:grpSp>
        </p:grpSp>
        <p:cxnSp>
          <p:nvCxnSpPr>
            <p:cNvPr id="72" name="直線矢印コネクタ 71"/>
            <p:cNvCxnSpPr/>
            <p:nvPr/>
          </p:nvCxnSpPr>
          <p:spPr>
            <a:xfrm>
              <a:off x="6960755" y="3367653"/>
              <a:ext cx="1190625" cy="45243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5" name="テキスト ボックス 10"/>
            <p:cNvSpPr txBox="1">
              <a:spLocks noChangeArrowheads="1"/>
            </p:cNvSpPr>
            <p:nvPr/>
          </p:nvSpPr>
          <p:spPr bwMode="auto">
            <a:xfrm>
              <a:off x="4906095" y="2824542"/>
              <a:ext cx="1414898" cy="162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1">
              <a:spAutoFit/>
            </a:bodyPr>
            <a:lstStyle>
              <a:lvl1pPr eaLnBrk="0" hangingPunct="0">
                <a:defRPr kumimoji="1" sz="1200" b="1" i="1">
                  <a:solidFill>
                    <a:schemeClr val="tx1"/>
                  </a:solidFill>
                  <a:latin typeface="Arial" charset="0"/>
                  <a:ea typeface="ＭＳ Ｐゴシック" charset="-128"/>
                </a:defRPr>
              </a:lvl1pPr>
              <a:lvl2pPr marL="742950" indent="-285750" eaLnBrk="0" hangingPunct="0">
                <a:defRPr kumimoji="1" sz="1200" b="1" i="1">
                  <a:solidFill>
                    <a:schemeClr val="tx1"/>
                  </a:solidFill>
                  <a:latin typeface="Arial" charset="0"/>
                  <a:ea typeface="ＭＳ Ｐゴシック" charset="-128"/>
                </a:defRPr>
              </a:lvl2pPr>
              <a:lvl3pPr marL="1143000" indent="-228600" eaLnBrk="0" hangingPunct="0">
                <a:defRPr kumimoji="1" sz="1200" b="1" i="1">
                  <a:solidFill>
                    <a:schemeClr val="tx1"/>
                  </a:solidFill>
                  <a:latin typeface="Arial" charset="0"/>
                  <a:ea typeface="ＭＳ Ｐゴシック" charset="-128"/>
                </a:defRPr>
              </a:lvl3pPr>
              <a:lvl4pPr marL="1600200" indent="-228600" eaLnBrk="0" hangingPunct="0">
                <a:defRPr kumimoji="1" sz="1200" b="1" i="1">
                  <a:solidFill>
                    <a:schemeClr val="tx1"/>
                  </a:solidFill>
                  <a:latin typeface="Arial" charset="0"/>
                  <a:ea typeface="ＭＳ Ｐゴシック" charset="-128"/>
                </a:defRPr>
              </a:lvl4pPr>
              <a:lvl5pPr marL="2057400" indent="-228600" eaLnBrk="0" hangingPunct="0">
                <a:defRPr kumimoji="1" sz="1200" b="1" i="1">
                  <a:solidFill>
                    <a:schemeClr val="tx1"/>
                  </a:solidFill>
                  <a:latin typeface="Arial" charset="0"/>
                  <a:ea typeface="ＭＳ Ｐゴシック" charset="-128"/>
                </a:defRPr>
              </a:lvl5pPr>
              <a:lvl6pPr marL="2514600" indent="-228600" eaLnBrk="0" fontAlgn="base" hangingPunct="0">
                <a:spcBef>
                  <a:spcPct val="50000"/>
                </a:spcBef>
                <a:spcAft>
                  <a:spcPct val="0"/>
                </a:spcAft>
                <a:defRPr kumimoji="1" sz="1200" b="1" i="1">
                  <a:solidFill>
                    <a:schemeClr val="tx1"/>
                  </a:solidFill>
                  <a:latin typeface="Arial" charset="0"/>
                  <a:ea typeface="ＭＳ Ｐゴシック" charset="-128"/>
                </a:defRPr>
              </a:lvl6pPr>
              <a:lvl7pPr marL="2971800" indent="-228600" eaLnBrk="0" fontAlgn="base" hangingPunct="0">
                <a:spcBef>
                  <a:spcPct val="50000"/>
                </a:spcBef>
                <a:spcAft>
                  <a:spcPct val="0"/>
                </a:spcAft>
                <a:defRPr kumimoji="1" sz="1200" b="1" i="1">
                  <a:solidFill>
                    <a:schemeClr val="tx1"/>
                  </a:solidFill>
                  <a:latin typeface="Arial" charset="0"/>
                  <a:ea typeface="ＭＳ Ｐゴシック" charset="-128"/>
                </a:defRPr>
              </a:lvl7pPr>
              <a:lvl8pPr marL="3429000" indent="-228600" eaLnBrk="0" fontAlgn="base" hangingPunct="0">
                <a:spcBef>
                  <a:spcPct val="50000"/>
                </a:spcBef>
                <a:spcAft>
                  <a:spcPct val="0"/>
                </a:spcAft>
                <a:defRPr kumimoji="1" sz="1200" b="1" i="1">
                  <a:solidFill>
                    <a:schemeClr val="tx1"/>
                  </a:solidFill>
                  <a:latin typeface="Arial" charset="0"/>
                  <a:ea typeface="ＭＳ Ｐゴシック" charset="-128"/>
                </a:defRPr>
              </a:lvl8pPr>
              <a:lvl9pPr marL="3886200" indent="-228600" eaLnBrk="0" fontAlgn="base" hangingPunct="0">
                <a:spcBef>
                  <a:spcPct val="50000"/>
                </a:spcBef>
                <a:spcAft>
                  <a:spcPct val="0"/>
                </a:spcAft>
                <a:defRPr kumimoji="1" sz="1200" b="1" i="1">
                  <a:solidFill>
                    <a:schemeClr val="tx1"/>
                  </a:solidFill>
                  <a:latin typeface="Arial" charset="0"/>
                  <a:ea typeface="ＭＳ Ｐゴシック" charset="-128"/>
                </a:defRPr>
              </a:lvl9pPr>
            </a:lstStyle>
            <a:p>
              <a:pPr eaLnBrk="1" hangingPunct="1">
                <a:defRPr/>
              </a:pPr>
              <a:r>
                <a:rPr lang="ja-JP" altLang="en-US" sz="1050" b="0" i="0" dirty="0">
                  <a:latin typeface="ＭＳ Ｐゴシック" charset="-128"/>
                  <a:ea typeface="Meiryo UI" pitchFamily="50" charset="-128"/>
                  <a:cs typeface="Meiryo UI" pitchFamily="50" charset="-128"/>
                </a:rPr>
                <a:t>余熱利用イメージ</a:t>
              </a:r>
              <a:endParaRPr lang="en-US" altLang="ja-JP" sz="1050" b="0" i="0" dirty="0">
                <a:latin typeface="ＭＳ Ｐゴシック" charset="-128"/>
                <a:ea typeface="Meiryo UI" pitchFamily="50" charset="-128"/>
                <a:cs typeface="Meiryo UI" pitchFamily="50" charset="-128"/>
              </a:endParaRPr>
            </a:p>
          </p:txBody>
        </p:sp>
      </p:grpSp>
      <p:sp>
        <p:nvSpPr>
          <p:cNvPr id="77" name="テキスト ボックス 76"/>
          <p:cNvSpPr txBox="1"/>
          <p:nvPr/>
        </p:nvSpPr>
        <p:spPr>
          <a:xfrm>
            <a:off x="1285977" y="4480291"/>
            <a:ext cx="5083110" cy="292388"/>
          </a:xfrm>
          <a:prstGeom prst="rect">
            <a:avLst/>
          </a:prstGeom>
          <a:noFill/>
        </p:spPr>
        <p:txBody>
          <a:bodyPr wrap="square" rtlCol="0">
            <a:spAutoFit/>
          </a:bodyPr>
          <a:lstStyle/>
          <a:p>
            <a:pPr marL="87313" indent="-87313"/>
            <a:r>
              <a:rPr lang="ja-JP" altLang="en-US" sz="1300" dirty="0">
                <a:latin typeface="Meiryo UI" pitchFamily="50" charset="-128"/>
                <a:ea typeface="Meiryo UI" pitchFamily="50" charset="-128"/>
                <a:cs typeface="Meiryo UI" pitchFamily="50" charset="-128"/>
              </a:rPr>
              <a:t>＜発電及び余熱利用の具体例：大阪広域環境施設組合の取組＞</a:t>
            </a:r>
            <a:endParaRPr lang="en-US" altLang="ja-JP" sz="1300" dirty="0">
              <a:latin typeface="Meiryo UI" pitchFamily="50" charset="-128"/>
              <a:ea typeface="Meiryo UI" pitchFamily="50" charset="-128"/>
              <a:cs typeface="Meiryo UI" pitchFamily="50" charset="-128"/>
            </a:endParaRPr>
          </a:p>
        </p:txBody>
      </p:sp>
      <p:sp>
        <p:nvSpPr>
          <p:cNvPr id="74" name="テキスト ボックス 73"/>
          <p:cNvSpPr txBox="1"/>
          <p:nvPr/>
        </p:nvSpPr>
        <p:spPr>
          <a:xfrm>
            <a:off x="4412394" y="711474"/>
            <a:ext cx="4848717" cy="369332"/>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p>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　</a:t>
            </a:r>
            <a:endParaRPr lang="en-US" altLang="zh-TW" sz="1200" dirty="0">
              <a:latin typeface="Meiryo UI" pitchFamily="50" charset="-128"/>
              <a:ea typeface="Meiryo UI" pitchFamily="50" charset="-128"/>
              <a:cs typeface="Meiryo UI" pitchFamily="50" charset="-128"/>
            </a:endParaRPr>
          </a:p>
        </p:txBody>
      </p:sp>
      <p:sp>
        <p:nvSpPr>
          <p:cNvPr id="79" name="正方形/長方形 78"/>
          <p:cNvSpPr/>
          <p:nvPr/>
        </p:nvSpPr>
        <p:spPr>
          <a:xfrm>
            <a:off x="3047543" y="3930943"/>
            <a:ext cx="1410643" cy="338554"/>
          </a:xfrm>
          <a:prstGeom prst="rect">
            <a:avLst/>
          </a:prstGeom>
        </p:spPr>
        <p:txBody>
          <a:bodyPr wrap="none" lIns="0" tIns="0" rIns="0" bIns="0" anchor="ctr" anchorCtr="1">
            <a:spAutoFit/>
          </a:bodyPr>
          <a:lstStyle/>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大阪広域環境施設組合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東淀工場</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80" name="図 7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7113" y="2892248"/>
            <a:ext cx="2152744" cy="1466705"/>
          </a:xfrm>
          <a:prstGeom prst="rect">
            <a:avLst/>
          </a:prstGeom>
        </p:spPr>
      </p:pic>
      <p:sp>
        <p:nvSpPr>
          <p:cNvPr id="76" name="Text Box 2"/>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95"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97"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82" name="Text Box 2">
            <a:extLst>
              <a:ext uri="{FF2B5EF4-FFF2-40B4-BE49-F238E27FC236}">
                <a16:creationId xmlns:a16="http://schemas.microsoft.com/office/drawing/2014/main" id="{E8894721-C4CB-4651-A242-8F7931A0BBE8}"/>
              </a:ext>
            </a:extLst>
          </p:cNvPr>
          <p:cNvSpPr txBox="1">
            <a:spLocks noChangeArrowheads="1"/>
          </p:cNvSpPr>
          <p:nvPr/>
        </p:nvSpPr>
        <p:spPr bwMode="auto">
          <a:xfrm>
            <a:off x="49608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83" name="円/楕円 30">
            <a:extLst>
              <a:ext uri="{FF2B5EF4-FFF2-40B4-BE49-F238E27FC236}">
                <a16:creationId xmlns:a16="http://schemas.microsoft.com/office/drawing/2014/main" id="{366FEA09-76F6-4463-B2DA-C1312B8AB2B9}"/>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22</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73" name="テキスト ボックス 72"/>
          <p:cNvSpPr txBox="1"/>
          <p:nvPr/>
        </p:nvSpPr>
        <p:spPr>
          <a:xfrm>
            <a:off x="272478" y="1183565"/>
            <a:ext cx="9324835" cy="1569660"/>
          </a:xfrm>
          <a:prstGeom prst="rect">
            <a:avLst/>
          </a:prstGeom>
          <a:noFill/>
        </p:spPr>
        <p:txBody>
          <a:bodyPr wrap="square" rtlCol="0">
            <a:spAutoFit/>
          </a:bodyPr>
          <a:lstStyle/>
          <a:p>
            <a:pPr marL="87313" indent="-87313"/>
            <a:r>
              <a:rPr lang="ja-JP" altLang="en-US" sz="1300" dirty="0">
                <a:latin typeface="Meiryo UI" pitchFamily="50" charset="-128"/>
                <a:ea typeface="Meiryo UI" pitchFamily="50" charset="-128"/>
                <a:cs typeface="Meiryo UI" pitchFamily="50" charset="-128"/>
              </a:rPr>
              <a:t>◆府内のごみ焼却施設では、余熱を発電や暖房・給湯に利用することにより、ごみ処理のランニングコストの低減を図るなど、廃棄物エネルギーの有効利用を行っています。大阪府では、市町村等への情報提供等を通じて、ごみ焼却施設における余熱の有効利用を促進しています。</a:t>
            </a:r>
            <a:endParaRPr lang="en-US" altLang="ja-JP" sz="1300" dirty="0">
              <a:latin typeface="Meiryo UI" pitchFamily="50" charset="-128"/>
              <a:ea typeface="Meiryo UI" pitchFamily="50" charset="-128"/>
              <a:cs typeface="Meiryo UI" pitchFamily="50" charset="-128"/>
            </a:endParaRPr>
          </a:p>
          <a:p>
            <a:pPr marL="450850" lvl="1" indent="-285750">
              <a:buFont typeface="Wingdings" panose="05000000000000000000" pitchFamily="2" charset="2"/>
              <a:buChar char="Ø"/>
            </a:pPr>
            <a:r>
              <a:rPr lang="ja-JP" altLang="en-US" sz="1100" dirty="0">
                <a:latin typeface="Meiryo UI" pitchFamily="50" charset="-128"/>
                <a:ea typeface="Meiryo UI" pitchFamily="50" charset="-128"/>
                <a:cs typeface="Meiryo UI" pitchFamily="50" charset="-128"/>
              </a:rPr>
              <a:t>焼却時に発生する余熱については、蒸気・温水・電力に変えて施設内で自家消費するほか、周辺施設への供給や電力会社への売電など、様々な形で活用することができます。</a:t>
            </a:r>
          </a:p>
          <a:p>
            <a:pPr marL="450850" lvl="1" indent="-285750">
              <a:buFont typeface="Wingdings" panose="05000000000000000000" pitchFamily="2" charset="2"/>
              <a:buChar char="Ø"/>
            </a:pPr>
            <a:r>
              <a:rPr lang="ja-JP" altLang="en-US" sz="1100" dirty="0">
                <a:latin typeface="Meiryo UI" pitchFamily="50" charset="-128"/>
                <a:ea typeface="Meiryo UI" pitchFamily="50" charset="-128"/>
                <a:cs typeface="Meiryo UI" pitchFamily="50" charset="-128"/>
              </a:rPr>
              <a:t>府内におけるごみ焼却施設は</a:t>
            </a:r>
            <a:r>
              <a:rPr lang="en-US" altLang="ja-JP" sz="1100" dirty="0">
                <a:latin typeface="Meiryo UI" pitchFamily="50" charset="-128"/>
                <a:ea typeface="Meiryo UI" pitchFamily="50" charset="-128"/>
                <a:cs typeface="Meiryo UI" pitchFamily="50" charset="-128"/>
              </a:rPr>
              <a:t>34</a:t>
            </a:r>
            <a:r>
              <a:rPr lang="ja-JP" altLang="en-US" sz="1100" dirty="0">
                <a:latin typeface="Meiryo UI" pitchFamily="50" charset="-128"/>
                <a:ea typeface="Meiryo UI" pitchFamily="50" charset="-128"/>
                <a:cs typeface="Meiryo UI" pitchFamily="50" charset="-128"/>
              </a:rPr>
              <a:t>施設があり、発電を行っているものが</a:t>
            </a:r>
            <a:r>
              <a:rPr lang="en-US" altLang="ja-JP" sz="1100" dirty="0">
                <a:latin typeface="Meiryo UI" pitchFamily="50" charset="-128"/>
                <a:ea typeface="Meiryo UI" pitchFamily="50" charset="-128"/>
                <a:cs typeface="Meiryo UI" pitchFamily="50" charset="-128"/>
              </a:rPr>
              <a:t>26</a:t>
            </a:r>
            <a:r>
              <a:rPr lang="ja-JP" altLang="en-US" sz="1100" dirty="0">
                <a:latin typeface="Meiryo UI" pitchFamily="50" charset="-128"/>
                <a:ea typeface="Meiryo UI" pitchFamily="50" charset="-128"/>
                <a:cs typeface="Meiryo UI" pitchFamily="50" charset="-128"/>
              </a:rPr>
              <a:t>施設（</a:t>
            </a:r>
            <a:r>
              <a:rPr lang="en-US" altLang="ja-JP" sz="1100" dirty="0">
                <a:latin typeface="Meiryo UI" pitchFamily="50" charset="-128"/>
                <a:ea typeface="Meiryo UI" pitchFamily="50" charset="-128"/>
                <a:cs typeface="Meiryo UI" pitchFamily="50" charset="-128"/>
              </a:rPr>
              <a:t>10MW</a:t>
            </a:r>
            <a:r>
              <a:rPr lang="ja-JP" altLang="en-US" sz="1100" dirty="0">
                <a:latin typeface="Meiryo UI" pitchFamily="50" charset="-128"/>
                <a:ea typeface="Meiryo UI" pitchFamily="50" charset="-128"/>
                <a:cs typeface="Meiryo UI" pitchFamily="50" charset="-128"/>
              </a:rPr>
              <a:t>級は</a:t>
            </a:r>
            <a:r>
              <a:rPr lang="en-US" altLang="ja-JP" sz="1100" dirty="0">
                <a:latin typeface="Meiryo UI" pitchFamily="50" charset="-128"/>
                <a:ea typeface="Meiryo UI" pitchFamily="50" charset="-128"/>
                <a:cs typeface="Meiryo UI" pitchFamily="50" charset="-128"/>
              </a:rPr>
              <a:t>13</a:t>
            </a:r>
            <a:r>
              <a:rPr lang="ja-JP" altLang="en-US" sz="1100" dirty="0">
                <a:latin typeface="Meiryo UI" pitchFamily="50" charset="-128"/>
                <a:ea typeface="Meiryo UI" pitchFamily="50" charset="-128"/>
                <a:cs typeface="Meiryo UI" pitchFamily="50" charset="-128"/>
              </a:rPr>
              <a:t>施設）、うち民間事業者へ売電しているものが</a:t>
            </a:r>
            <a:r>
              <a:rPr lang="en-US" altLang="ja-JP" sz="1100" dirty="0">
                <a:latin typeface="Meiryo UI" pitchFamily="50" charset="-128"/>
                <a:ea typeface="Meiryo UI" pitchFamily="50" charset="-128"/>
                <a:cs typeface="Meiryo UI" pitchFamily="50" charset="-128"/>
              </a:rPr>
              <a:t>24</a:t>
            </a:r>
            <a:r>
              <a:rPr lang="ja-JP" altLang="en-US" sz="1100" dirty="0">
                <a:latin typeface="Meiryo UI" pitchFamily="50" charset="-128"/>
                <a:ea typeface="Meiryo UI" pitchFamily="50" charset="-128"/>
                <a:cs typeface="Meiryo UI" pitchFamily="50" charset="-128"/>
              </a:rPr>
              <a:t>施設、周辺の外部施設に熱供給を行っているものが</a:t>
            </a:r>
            <a:r>
              <a:rPr lang="en-US" altLang="ja-JP" sz="1100" dirty="0">
                <a:latin typeface="Meiryo UI" pitchFamily="50" charset="-128"/>
                <a:ea typeface="Meiryo UI" pitchFamily="50" charset="-128"/>
                <a:cs typeface="Meiryo UI" pitchFamily="50" charset="-128"/>
              </a:rPr>
              <a:t>9</a:t>
            </a:r>
            <a:r>
              <a:rPr lang="ja-JP" altLang="en-US" sz="1100" dirty="0">
                <a:latin typeface="Meiryo UI" pitchFamily="50" charset="-128"/>
                <a:ea typeface="Meiryo UI" pitchFamily="50" charset="-128"/>
                <a:cs typeface="Meiryo UI" pitchFamily="50" charset="-128"/>
              </a:rPr>
              <a:t>施設あります。（</a:t>
            </a:r>
            <a:r>
              <a:rPr lang="en-US" altLang="ja-JP" sz="1100" dirty="0">
                <a:latin typeface="Meiryo UI" pitchFamily="50" charset="-128"/>
                <a:ea typeface="Meiryo UI" pitchFamily="50" charset="-128"/>
                <a:cs typeface="Meiryo UI" pitchFamily="50" charset="-128"/>
              </a:rPr>
              <a:t>2024</a:t>
            </a:r>
            <a:r>
              <a:rPr lang="ja-JP" altLang="en-US" sz="1100" dirty="0">
                <a:latin typeface="Meiryo UI" pitchFamily="50" charset="-128"/>
                <a:ea typeface="Meiryo UI" pitchFamily="50" charset="-128"/>
                <a:cs typeface="Meiryo UI" pitchFamily="50" charset="-128"/>
              </a:rPr>
              <a:t>年度末時点）</a:t>
            </a:r>
            <a:endParaRPr lang="en-US" altLang="ja-JP" sz="1300" dirty="0">
              <a:latin typeface="Meiryo UI" pitchFamily="50" charset="-128"/>
              <a:ea typeface="Meiryo UI" pitchFamily="50" charset="-128"/>
              <a:cs typeface="Meiryo UI" pitchFamily="50" charset="-128"/>
            </a:endParaRPr>
          </a:p>
          <a:p>
            <a:pPr marL="87313" indent="-87313"/>
            <a:endParaRPr lang="en-US" altLang="ja-JP" sz="1300" dirty="0">
              <a:latin typeface="Meiryo UI" pitchFamily="50" charset="-128"/>
              <a:ea typeface="Meiryo UI" pitchFamily="50" charset="-128"/>
              <a:cs typeface="Meiryo UI" pitchFamily="50" charset="-128"/>
            </a:endParaRPr>
          </a:p>
          <a:p>
            <a:pPr lvl="0">
              <a:spcBef>
                <a:spcPct val="0"/>
              </a:spcBef>
              <a:defRPr/>
            </a:pPr>
            <a:r>
              <a:rPr lang="ja-JP" altLang="en-US" sz="1300" dirty="0">
                <a:latin typeface="Meiryo UI" pitchFamily="50" charset="-128"/>
                <a:ea typeface="Meiryo UI" pitchFamily="50" charset="-128"/>
                <a:cs typeface="Meiryo UI" pitchFamily="50" charset="-128"/>
              </a:rPr>
              <a:t>◆大阪市では、大阪広域環境施設組合と連携し、焼却余熱による発電などのエネルギーの有効利用を進めています。</a:t>
            </a:r>
            <a:endParaRPr lang="en-US" altLang="ja-JP" sz="1050" dirty="0">
              <a:latin typeface="Meiryo UI" pitchFamily="50" charset="-128"/>
              <a:ea typeface="Meiryo UI" pitchFamily="50" charset="-128"/>
              <a:cs typeface="Meiryo UI" pitchFamily="50" charset="-128"/>
            </a:endParaRPr>
          </a:p>
        </p:txBody>
      </p:sp>
      <p:graphicFrame>
        <p:nvGraphicFramePr>
          <p:cNvPr id="84" name="表 83"/>
          <p:cNvGraphicFramePr>
            <a:graphicFrameLocks noGrp="1"/>
          </p:cNvGraphicFramePr>
          <p:nvPr>
            <p:extLst>
              <p:ext uri="{D42A27DB-BD31-4B8C-83A1-F6EECF244321}">
                <p14:modId xmlns:p14="http://schemas.microsoft.com/office/powerpoint/2010/main" val="3284335368"/>
              </p:ext>
            </p:extLst>
          </p:nvPr>
        </p:nvGraphicFramePr>
        <p:xfrm>
          <a:off x="1504094" y="4763303"/>
          <a:ext cx="5791968" cy="1563225"/>
        </p:xfrm>
        <a:graphic>
          <a:graphicData uri="http://schemas.openxmlformats.org/drawingml/2006/table">
            <a:tbl>
              <a:tblPr firstRow="1" firstCol="1" bandRow="1"/>
              <a:tblGrid>
                <a:gridCol w="857859">
                  <a:extLst>
                    <a:ext uri="{9D8B030D-6E8A-4147-A177-3AD203B41FA5}">
                      <a16:colId xmlns:a16="http://schemas.microsoft.com/office/drawing/2014/main" val="20000"/>
                    </a:ext>
                  </a:extLst>
                </a:gridCol>
                <a:gridCol w="1086971">
                  <a:extLst>
                    <a:ext uri="{9D8B030D-6E8A-4147-A177-3AD203B41FA5}">
                      <a16:colId xmlns:a16="http://schemas.microsoft.com/office/drawing/2014/main" val="20001"/>
                    </a:ext>
                  </a:extLst>
                </a:gridCol>
                <a:gridCol w="1184760">
                  <a:extLst>
                    <a:ext uri="{9D8B030D-6E8A-4147-A177-3AD203B41FA5}">
                      <a16:colId xmlns:a16="http://schemas.microsoft.com/office/drawing/2014/main" val="20002"/>
                    </a:ext>
                  </a:extLst>
                </a:gridCol>
                <a:gridCol w="2662378">
                  <a:extLst>
                    <a:ext uri="{9D8B030D-6E8A-4147-A177-3AD203B41FA5}">
                      <a16:colId xmlns:a16="http://schemas.microsoft.com/office/drawing/2014/main" val="20003"/>
                    </a:ext>
                  </a:extLst>
                </a:gridCol>
              </a:tblGrid>
              <a:tr h="210203">
                <a:tc>
                  <a:txBody>
                    <a:bodyPr/>
                    <a:lstStyle/>
                    <a:p>
                      <a:pPr algn="ctr">
                        <a:spcAft>
                          <a:spcPts val="0"/>
                        </a:spcAft>
                      </a:pP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名称</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spcAft>
                          <a:spcPts val="0"/>
                        </a:spcAft>
                      </a:pP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規模</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spcAft>
                          <a:spcPts val="0"/>
                        </a:spcAft>
                      </a:pP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建設期間</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spcAft>
                          <a:spcPts val="0"/>
                        </a:spcAft>
                      </a:pPr>
                      <a:r>
                        <a:rPr lang="ja-JP" altLang="en-US" sz="900" kern="0" dirty="0">
                          <a:solidFill>
                            <a:schemeClr val="tx1"/>
                          </a:solidFill>
                          <a:effectLst/>
                          <a:latin typeface="Meiryo UI" panose="020B0604030504040204" pitchFamily="50" charset="-128"/>
                          <a:ea typeface="Meiryo UI" panose="020B0604030504040204" pitchFamily="50" charset="-128"/>
                          <a:cs typeface="ＭＳ Ｐゴシック"/>
                        </a:rPr>
                        <a:t>発電及び</a:t>
                      </a: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余熱利用</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0"/>
                  </a:ext>
                </a:extLst>
              </a:tr>
              <a:tr h="210203">
                <a:tc>
                  <a:txBody>
                    <a:bodyPr/>
                    <a:lstStyle/>
                    <a:p>
                      <a:pPr algn="ctr">
                        <a:spcAft>
                          <a:spcPts val="0"/>
                        </a:spcAft>
                      </a:pP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西淀工場</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latin typeface="Meiryo UI" panose="020B0604030504040204" pitchFamily="50" charset="-128"/>
                          <a:ea typeface="Meiryo UI" panose="020B0604030504040204" pitchFamily="50" charset="-128"/>
                          <a:cs typeface="ＭＳ Ｐゴシック"/>
                        </a:rPr>
                        <a:t>300t/</a:t>
                      </a: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日　２基</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900" kern="0" dirty="0">
                          <a:solidFill>
                            <a:schemeClr val="tx1"/>
                          </a:solidFill>
                          <a:effectLst/>
                          <a:latin typeface="Meiryo UI" panose="020B0604030504040204" pitchFamily="50" charset="-128"/>
                          <a:ea typeface="Meiryo UI" panose="020B0604030504040204" pitchFamily="50" charset="-128"/>
                          <a:cs typeface="ＭＳ Ｐゴシック"/>
                        </a:rPr>
                        <a:t>1990</a:t>
                      </a: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a:t>
                      </a:r>
                      <a:r>
                        <a:rPr lang="en-US" altLang="ja-JP" sz="900" kern="0" dirty="0">
                          <a:solidFill>
                            <a:schemeClr val="tx1"/>
                          </a:solidFill>
                          <a:effectLst/>
                          <a:latin typeface="Meiryo UI" panose="020B0604030504040204" pitchFamily="50" charset="-128"/>
                          <a:ea typeface="Meiryo UI" panose="020B0604030504040204" pitchFamily="50" charset="-128"/>
                          <a:cs typeface="ＭＳ Ｐゴシック"/>
                        </a:rPr>
                        <a:t>1994</a:t>
                      </a: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年度</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発電</a:t>
                      </a:r>
                      <a:r>
                        <a:rPr lang="en-US" sz="900" kern="0" dirty="0">
                          <a:solidFill>
                            <a:schemeClr val="tx1"/>
                          </a:solidFill>
                          <a:effectLst/>
                          <a:latin typeface="Meiryo UI" panose="020B0604030504040204" pitchFamily="50" charset="-128"/>
                          <a:ea typeface="Meiryo UI" panose="020B0604030504040204" pitchFamily="50" charset="-128"/>
                          <a:cs typeface="ＭＳ Ｐゴシック"/>
                        </a:rPr>
                        <a:t>(14,500kW)</a:t>
                      </a:r>
                      <a:r>
                        <a:rPr lang="ja-JP" altLang="en-US" sz="900" kern="0" dirty="0">
                          <a:solidFill>
                            <a:schemeClr val="tx1"/>
                          </a:solidFill>
                          <a:effectLst/>
                          <a:latin typeface="Meiryo UI" panose="020B0604030504040204" pitchFamily="50" charset="-128"/>
                          <a:ea typeface="Meiryo UI" panose="020B0604030504040204" pitchFamily="50" charset="-128"/>
                          <a:cs typeface="ＭＳ Ｐゴシック"/>
                        </a:rPr>
                        <a:t>、屋内プールに</a:t>
                      </a: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送電</a:t>
                      </a:r>
                      <a:r>
                        <a:rPr lang="ja-JP" altLang="en-US" sz="900" kern="0" dirty="0">
                          <a:solidFill>
                            <a:schemeClr val="tx1"/>
                          </a:solidFill>
                          <a:effectLst/>
                          <a:latin typeface="Meiryo UI" panose="020B0604030504040204" pitchFamily="50" charset="-128"/>
                          <a:ea typeface="Meiryo UI" panose="020B0604030504040204" pitchFamily="50" charset="-128"/>
                          <a:cs typeface="ＭＳ Ｐゴシック"/>
                        </a:rPr>
                        <a:t>・蒸気供給</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02007">
                <a:tc>
                  <a:txBody>
                    <a:bodyPr/>
                    <a:lstStyle/>
                    <a:p>
                      <a:pPr algn="ctr">
                        <a:spcAft>
                          <a:spcPts val="0"/>
                        </a:spcAft>
                      </a:pP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八尾工場</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latin typeface="Meiryo UI" panose="020B0604030504040204" pitchFamily="50" charset="-128"/>
                          <a:ea typeface="Meiryo UI" panose="020B0604030504040204" pitchFamily="50" charset="-128"/>
                          <a:cs typeface="ＭＳ Ｐゴシック"/>
                        </a:rPr>
                        <a:t>300t/</a:t>
                      </a: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日　２基</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900" kern="0" dirty="0">
                          <a:solidFill>
                            <a:schemeClr val="tx1"/>
                          </a:solidFill>
                          <a:effectLst/>
                          <a:latin typeface="Meiryo UI" panose="020B0604030504040204" pitchFamily="50" charset="-128"/>
                          <a:ea typeface="Meiryo UI" panose="020B0604030504040204" pitchFamily="50" charset="-128"/>
                          <a:cs typeface="ＭＳ Ｐゴシック"/>
                        </a:rPr>
                        <a:t>1991</a:t>
                      </a: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a:t>
                      </a:r>
                      <a:r>
                        <a:rPr lang="en-US" altLang="ja-JP" sz="900" kern="0" dirty="0">
                          <a:solidFill>
                            <a:schemeClr val="tx1"/>
                          </a:solidFill>
                          <a:effectLst/>
                          <a:latin typeface="Meiryo UI" panose="020B0604030504040204" pitchFamily="50" charset="-128"/>
                          <a:ea typeface="Meiryo UI" panose="020B0604030504040204" pitchFamily="50" charset="-128"/>
                          <a:cs typeface="ＭＳ Ｐゴシック"/>
                        </a:rPr>
                        <a:t>1994</a:t>
                      </a: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年度</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ja-JP" altLang="ja-JP" sz="900" kern="0" dirty="0">
                          <a:solidFill>
                            <a:schemeClr val="tx1"/>
                          </a:solidFill>
                          <a:effectLst/>
                          <a:latin typeface="Meiryo UI" panose="020B0604030504040204" pitchFamily="50" charset="-128"/>
                          <a:ea typeface="Meiryo UI" panose="020B0604030504040204" pitchFamily="50" charset="-128"/>
                          <a:cs typeface="ＭＳ Ｐゴシック"/>
                        </a:rPr>
                        <a:t>発電</a:t>
                      </a:r>
                      <a:r>
                        <a:rPr lang="en-US" altLang="ja-JP" sz="900" kern="0" dirty="0">
                          <a:solidFill>
                            <a:schemeClr val="tx1"/>
                          </a:solidFill>
                          <a:effectLst/>
                          <a:latin typeface="Meiryo UI" panose="020B0604030504040204" pitchFamily="50" charset="-128"/>
                          <a:ea typeface="Meiryo UI" panose="020B0604030504040204" pitchFamily="50" charset="-128"/>
                          <a:cs typeface="ＭＳ Ｐゴシック"/>
                        </a:rPr>
                        <a:t>(</a:t>
                      </a:r>
                      <a:r>
                        <a:rPr lang="en-US" altLang="ja-JP" sz="900" strike="noStrike" kern="0" dirty="0">
                          <a:solidFill>
                            <a:schemeClr val="tx1"/>
                          </a:solidFill>
                          <a:effectLst/>
                          <a:latin typeface="Meiryo UI" panose="020B0604030504040204" pitchFamily="50" charset="-128"/>
                          <a:ea typeface="Meiryo UI" panose="020B0604030504040204" pitchFamily="50" charset="-128"/>
                          <a:cs typeface="ＭＳ Ｐゴシック"/>
                        </a:rPr>
                        <a:t>12,800</a:t>
                      </a:r>
                      <a:r>
                        <a:rPr lang="en-US" altLang="ja-JP" sz="900" strike="noStrike" kern="0" baseline="0" dirty="0">
                          <a:solidFill>
                            <a:schemeClr val="tx1"/>
                          </a:solidFill>
                          <a:effectLst/>
                          <a:latin typeface="Meiryo UI" panose="020B0604030504040204" pitchFamily="50" charset="-128"/>
                          <a:ea typeface="Meiryo UI" panose="020B0604030504040204" pitchFamily="50" charset="-128"/>
                          <a:cs typeface="ＭＳ Ｐゴシック"/>
                        </a:rPr>
                        <a:t>kW</a:t>
                      </a:r>
                      <a:r>
                        <a:rPr lang="en-US" altLang="ja-JP" sz="900" kern="0" dirty="0">
                          <a:solidFill>
                            <a:schemeClr val="tx1"/>
                          </a:solidFill>
                          <a:effectLst/>
                          <a:latin typeface="Meiryo UI" panose="020B0604030504040204" pitchFamily="50" charset="-128"/>
                          <a:ea typeface="Meiryo UI" panose="020B0604030504040204" pitchFamily="50" charset="-128"/>
                          <a:cs typeface="ＭＳ Ｐゴシック"/>
                        </a:rPr>
                        <a:t>)</a:t>
                      </a:r>
                      <a:r>
                        <a:rPr lang="ja-JP" altLang="en-US" sz="900" kern="0" dirty="0" err="1">
                          <a:solidFill>
                            <a:schemeClr val="tx1"/>
                          </a:solidFill>
                          <a:effectLst/>
                          <a:latin typeface="Meiryo UI" panose="020B0604030504040204" pitchFamily="50" charset="-128"/>
                          <a:ea typeface="Meiryo UI" panose="020B0604030504040204" pitchFamily="50" charset="-128"/>
                          <a:cs typeface="ＭＳ Ｐゴシック"/>
                        </a:rPr>
                        <a:t>、</a:t>
                      </a:r>
                      <a:r>
                        <a:rPr lang="ja-JP" altLang="ja-JP" sz="900" kern="0" dirty="0">
                          <a:solidFill>
                            <a:schemeClr val="tx1"/>
                          </a:solidFill>
                          <a:effectLst/>
                          <a:latin typeface="Meiryo UI" panose="020B0604030504040204" pitchFamily="50" charset="-128"/>
                          <a:ea typeface="Meiryo UI" panose="020B0604030504040204" pitchFamily="50" charset="-128"/>
                          <a:cs typeface="ＭＳ Ｐゴシック"/>
                        </a:rPr>
                        <a:t>衛生処理場に送電</a:t>
                      </a:r>
                      <a:r>
                        <a:rPr lang="ja-JP" altLang="en-US" sz="900" kern="0" dirty="0">
                          <a:solidFill>
                            <a:schemeClr val="tx1"/>
                          </a:solidFill>
                          <a:effectLst/>
                          <a:latin typeface="Meiryo UI" panose="020B0604030504040204" pitchFamily="50" charset="-128"/>
                          <a:ea typeface="Meiryo UI" panose="020B0604030504040204" pitchFamily="50" charset="-128"/>
                          <a:cs typeface="ＭＳ Ｐゴシック"/>
                        </a:rPr>
                        <a:t>、屋内プールに蒸気供給</a:t>
                      </a:r>
                      <a:endParaRPr lang="ja-JP" alt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10203">
                <a:tc>
                  <a:txBody>
                    <a:bodyPr/>
                    <a:lstStyle/>
                    <a:p>
                      <a:pPr algn="ctr">
                        <a:spcAft>
                          <a:spcPts val="0"/>
                        </a:spcAft>
                      </a:pP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舞洲工場</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latin typeface="Meiryo UI" panose="020B0604030504040204" pitchFamily="50" charset="-128"/>
                          <a:ea typeface="Meiryo UI" panose="020B0604030504040204" pitchFamily="50" charset="-128"/>
                          <a:cs typeface="ＭＳ Ｐゴシック"/>
                        </a:rPr>
                        <a:t>450t/</a:t>
                      </a: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日　２基</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900" kern="0" dirty="0">
                          <a:solidFill>
                            <a:schemeClr val="tx1"/>
                          </a:solidFill>
                          <a:effectLst/>
                          <a:latin typeface="Meiryo UI" panose="020B0604030504040204" pitchFamily="50" charset="-128"/>
                          <a:ea typeface="Meiryo UI" panose="020B0604030504040204" pitchFamily="50" charset="-128"/>
                          <a:cs typeface="ＭＳ Ｐゴシック"/>
                        </a:rPr>
                        <a:t>1996</a:t>
                      </a: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a:t>
                      </a:r>
                      <a:r>
                        <a:rPr lang="en-US" altLang="ja-JP" sz="900" kern="0" dirty="0">
                          <a:solidFill>
                            <a:schemeClr val="tx1"/>
                          </a:solidFill>
                          <a:effectLst/>
                          <a:latin typeface="Meiryo UI" panose="020B0604030504040204" pitchFamily="50" charset="-128"/>
                          <a:ea typeface="Meiryo UI" panose="020B0604030504040204" pitchFamily="50" charset="-128"/>
                          <a:cs typeface="ＭＳ Ｐゴシック"/>
                        </a:rPr>
                        <a:t>2001</a:t>
                      </a: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年度</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発電</a:t>
                      </a:r>
                      <a:r>
                        <a:rPr lang="en-US" sz="900" kern="0" dirty="0">
                          <a:solidFill>
                            <a:schemeClr val="tx1"/>
                          </a:solidFill>
                          <a:effectLst/>
                          <a:latin typeface="Meiryo UI" panose="020B0604030504040204" pitchFamily="50" charset="-128"/>
                          <a:ea typeface="Meiryo UI" panose="020B0604030504040204" pitchFamily="50" charset="-128"/>
                          <a:cs typeface="ＭＳ Ｐゴシック"/>
                        </a:rPr>
                        <a:t>(32,000kW)</a:t>
                      </a:r>
                      <a:r>
                        <a:rPr lang="ja-JP" altLang="en-US" sz="900" kern="0" dirty="0">
                          <a:solidFill>
                            <a:schemeClr val="tx1"/>
                          </a:solidFill>
                          <a:effectLst/>
                          <a:latin typeface="Meiryo UI" panose="020B0604030504040204" pitchFamily="50" charset="-128"/>
                          <a:ea typeface="Meiryo UI" panose="020B0604030504040204" pitchFamily="50" charset="-128"/>
                          <a:cs typeface="ＭＳ Ｐゴシック"/>
                        </a:rPr>
                        <a:t>、下水汚泥処理場に蒸気供給</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10203">
                <a:tc>
                  <a:txBody>
                    <a:bodyPr/>
                    <a:lstStyle/>
                    <a:p>
                      <a:pPr algn="ctr">
                        <a:spcAft>
                          <a:spcPts val="0"/>
                        </a:spcAft>
                      </a:pP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平野工場</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latin typeface="Meiryo UI" panose="020B0604030504040204" pitchFamily="50" charset="-128"/>
                          <a:ea typeface="Meiryo UI" panose="020B0604030504040204" pitchFamily="50" charset="-128"/>
                          <a:cs typeface="ＭＳ Ｐゴシック"/>
                        </a:rPr>
                        <a:t>450t/</a:t>
                      </a: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日　２基</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900" kern="0" dirty="0">
                          <a:solidFill>
                            <a:schemeClr val="tx1"/>
                          </a:solidFill>
                          <a:effectLst/>
                          <a:latin typeface="Meiryo UI" panose="020B0604030504040204" pitchFamily="50" charset="-128"/>
                          <a:ea typeface="Meiryo UI" panose="020B0604030504040204" pitchFamily="50" charset="-128"/>
                          <a:cs typeface="ＭＳ Ｐゴシック"/>
                        </a:rPr>
                        <a:t>1998</a:t>
                      </a: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a:t>
                      </a:r>
                      <a:r>
                        <a:rPr lang="en-US" altLang="ja-JP" sz="900" kern="0" dirty="0">
                          <a:solidFill>
                            <a:schemeClr val="tx1"/>
                          </a:solidFill>
                          <a:effectLst/>
                          <a:latin typeface="Meiryo UI" panose="020B0604030504040204" pitchFamily="50" charset="-128"/>
                          <a:ea typeface="Meiryo UI" panose="020B0604030504040204" pitchFamily="50" charset="-128"/>
                          <a:cs typeface="ＭＳ Ｐゴシック"/>
                        </a:rPr>
                        <a:t>2002</a:t>
                      </a: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年度</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発電</a:t>
                      </a:r>
                      <a:r>
                        <a:rPr lang="en-US" sz="900" kern="0" dirty="0">
                          <a:solidFill>
                            <a:schemeClr val="tx1"/>
                          </a:solidFill>
                          <a:effectLst/>
                          <a:latin typeface="Meiryo UI" panose="020B0604030504040204" pitchFamily="50" charset="-128"/>
                          <a:ea typeface="Meiryo UI" panose="020B0604030504040204" pitchFamily="50" charset="-128"/>
                          <a:cs typeface="ＭＳ Ｐゴシック"/>
                        </a:rPr>
                        <a:t>(27,400kW)</a:t>
                      </a:r>
                      <a:endParaRPr lang="ja-JP" sz="1100" strike="noStrike"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10203">
                <a:tc>
                  <a:txBody>
                    <a:bodyPr/>
                    <a:lstStyle/>
                    <a:p>
                      <a:pPr algn="ctr">
                        <a:spcAft>
                          <a:spcPts val="0"/>
                        </a:spcAft>
                      </a:pP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東淀工場</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latin typeface="Meiryo UI" panose="020B0604030504040204" pitchFamily="50" charset="-128"/>
                          <a:ea typeface="Meiryo UI" panose="020B0604030504040204" pitchFamily="50" charset="-128"/>
                          <a:cs typeface="ＭＳ Ｐゴシック"/>
                        </a:rPr>
                        <a:t>200t/</a:t>
                      </a: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日　２基</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900" kern="0" dirty="0">
                          <a:solidFill>
                            <a:schemeClr val="tx1"/>
                          </a:solidFill>
                          <a:effectLst/>
                          <a:latin typeface="Meiryo UI" panose="020B0604030504040204" pitchFamily="50" charset="-128"/>
                          <a:ea typeface="Meiryo UI" panose="020B0604030504040204" pitchFamily="50" charset="-128"/>
                          <a:cs typeface="ＭＳ Ｐゴシック"/>
                        </a:rPr>
                        <a:t>2005</a:t>
                      </a: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a:t>
                      </a:r>
                      <a:r>
                        <a:rPr lang="en-US" altLang="ja-JP" sz="900" kern="0" dirty="0">
                          <a:solidFill>
                            <a:schemeClr val="tx1"/>
                          </a:solidFill>
                          <a:effectLst/>
                          <a:latin typeface="Meiryo UI" panose="020B0604030504040204" pitchFamily="50" charset="-128"/>
                          <a:ea typeface="Meiryo UI" panose="020B0604030504040204" pitchFamily="50" charset="-128"/>
                          <a:cs typeface="ＭＳ Ｐゴシック"/>
                        </a:rPr>
                        <a:t>2009</a:t>
                      </a: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年度</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ja-JP" sz="900" kern="0" dirty="0">
                          <a:solidFill>
                            <a:schemeClr val="tx1"/>
                          </a:solidFill>
                          <a:effectLst/>
                          <a:latin typeface="Meiryo UI" panose="020B0604030504040204" pitchFamily="50" charset="-128"/>
                          <a:ea typeface="Meiryo UI" panose="020B0604030504040204" pitchFamily="50" charset="-128"/>
                          <a:cs typeface="ＭＳ Ｐゴシック"/>
                        </a:rPr>
                        <a:t>発電</a:t>
                      </a:r>
                      <a:r>
                        <a:rPr lang="en-US" sz="900" kern="0" dirty="0">
                          <a:solidFill>
                            <a:schemeClr val="tx1"/>
                          </a:solidFill>
                          <a:effectLst/>
                          <a:latin typeface="Meiryo UI" panose="020B0604030504040204" pitchFamily="50" charset="-128"/>
                          <a:ea typeface="Meiryo UI" panose="020B0604030504040204" pitchFamily="50" charset="-128"/>
                          <a:cs typeface="ＭＳ Ｐゴシック"/>
                        </a:rPr>
                        <a:t>(10,000kW)</a:t>
                      </a:r>
                      <a:endParaRPr lang="ja-JP" sz="11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10203">
                <a:tc>
                  <a:txBody>
                    <a:bodyPr/>
                    <a:lstStyle/>
                    <a:p>
                      <a:pPr algn="ctr">
                        <a:spcAft>
                          <a:spcPts val="0"/>
                        </a:spcAft>
                      </a:pPr>
                      <a:r>
                        <a:rPr lang="ja-JP" altLang="en-US" sz="900" kern="100" dirty="0">
                          <a:solidFill>
                            <a:schemeClr val="tx1"/>
                          </a:solidFill>
                          <a:effectLst/>
                          <a:latin typeface="Meiryo UI" panose="020B0604030504040204" pitchFamily="50" charset="-128"/>
                          <a:ea typeface="Meiryo UI" panose="020B0604030504040204" pitchFamily="50" charset="-128"/>
                          <a:cs typeface="Times New Roman"/>
                        </a:rPr>
                        <a:t>住之江工場</a:t>
                      </a:r>
                      <a:endParaRPr lang="ja-JP" sz="900" kern="100" dirty="0">
                        <a:solidFill>
                          <a:schemeClr val="tx1"/>
                        </a:solidFill>
                        <a:effectLst/>
                        <a:latin typeface="Meiryo UI" panose="020B0604030504040204" pitchFamily="50" charset="-128"/>
                        <a:ea typeface="Meiryo UI" panose="020B0604030504040204" pitchFamily="50" charset="-128"/>
                        <a:cs typeface="Times New Roman"/>
                      </a:endParaRP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900" kern="100" dirty="0">
                          <a:solidFill>
                            <a:schemeClr val="tx1"/>
                          </a:solidFill>
                          <a:effectLst/>
                          <a:latin typeface="Meiryo UI" panose="020B0604030504040204" pitchFamily="50" charset="-128"/>
                          <a:ea typeface="Meiryo UI" panose="020B0604030504040204" pitchFamily="50" charset="-128"/>
                          <a:cs typeface="Times New Roman"/>
                        </a:rPr>
                        <a:t>200t/</a:t>
                      </a:r>
                      <a:r>
                        <a:rPr lang="ja-JP" altLang="en-US" sz="900" kern="100" dirty="0">
                          <a:solidFill>
                            <a:schemeClr val="tx1"/>
                          </a:solidFill>
                          <a:effectLst/>
                          <a:latin typeface="Meiryo UI" panose="020B0604030504040204" pitchFamily="50" charset="-128"/>
                          <a:ea typeface="Meiryo UI" panose="020B0604030504040204" pitchFamily="50" charset="-128"/>
                          <a:cs typeface="Times New Roman"/>
                        </a:rPr>
                        <a:t>日　２基</a:t>
                      </a: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900" kern="100" dirty="0">
                          <a:solidFill>
                            <a:schemeClr val="tx1"/>
                          </a:solidFill>
                          <a:effectLst/>
                          <a:latin typeface="Meiryo UI" panose="020B0604030504040204" pitchFamily="50" charset="-128"/>
                          <a:ea typeface="Meiryo UI" panose="020B0604030504040204" pitchFamily="50" charset="-128"/>
                          <a:cs typeface="Times New Roman"/>
                        </a:rPr>
                        <a:t>2018</a:t>
                      </a:r>
                      <a:r>
                        <a:rPr lang="ja-JP" altLang="en-US" sz="900" kern="100" dirty="0">
                          <a:solidFill>
                            <a:schemeClr val="tx1"/>
                          </a:solidFill>
                          <a:effectLst/>
                          <a:latin typeface="Meiryo UI" panose="020B0604030504040204" pitchFamily="50" charset="-128"/>
                          <a:ea typeface="Meiryo UI" panose="020B0604030504040204" pitchFamily="50" charset="-128"/>
                          <a:cs typeface="Times New Roman"/>
                        </a:rPr>
                        <a:t>～</a:t>
                      </a:r>
                      <a:r>
                        <a:rPr lang="en-US" altLang="ja-JP" sz="900" kern="100" dirty="0">
                          <a:solidFill>
                            <a:schemeClr val="tx1"/>
                          </a:solidFill>
                          <a:effectLst/>
                          <a:latin typeface="Meiryo UI" panose="020B0604030504040204" pitchFamily="50" charset="-128"/>
                          <a:ea typeface="Meiryo UI" panose="020B0604030504040204" pitchFamily="50" charset="-128"/>
                          <a:cs typeface="Times New Roman"/>
                        </a:rPr>
                        <a:t>2022</a:t>
                      </a:r>
                      <a:r>
                        <a:rPr lang="ja-JP" altLang="en-US" sz="900" kern="100" dirty="0">
                          <a:solidFill>
                            <a:schemeClr val="tx1"/>
                          </a:solidFill>
                          <a:effectLst/>
                          <a:latin typeface="Meiryo UI" panose="020B0604030504040204" pitchFamily="50" charset="-128"/>
                          <a:ea typeface="Meiryo UI" panose="020B0604030504040204" pitchFamily="50" charset="-128"/>
                          <a:cs typeface="Times New Roman"/>
                        </a:rPr>
                        <a:t>年度</a:t>
                      </a: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ja-JP" altLang="en-US" sz="900" kern="100" dirty="0">
                          <a:solidFill>
                            <a:schemeClr val="tx1"/>
                          </a:solidFill>
                          <a:effectLst/>
                          <a:latin typeface="Meiryo UI" panose="020B0604030504040204" pitchFamily="50" charset="-128"/>
                          <a:ea typeface="Meiryo UI" panose="020B0604030504040204" pitchFamily="50" charset="-128"/>
                          <a:cs typeface="Times New Roman"/>
                        </a:rPr>
                        <a:t>発電</a:t>
                      </a:r>
                      <a:r>
                        <a:rPr lang="en-US" altLang="ja-JP" sz="900" kern="100" dirty="0">
                          <a:solidFill>
                            <a:schemeClr val="tx1"/>
                          </a:solidFill>
                          <a:effectLst/>
                          <a:latin typeface="Meiryo UI" panose="020B0604030504040204" pitchFamily="50" charset="-128"/>
                          <a:ea typeface="Meiryo UI" panose="020B0604030504040204" pitchFamily="50" charset="-128"/>
                          <a:cs typeface="Times New Roman"/>
                        </a:rPr>
                        <a:t>(11,300kW)</a:t>
                      </a:r>
                    </a:p>
                  </a:txBody>
                  <a:tcPr marL="55867" marR="558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0476355"/>
                  </a:ext>
                </a:extLst>
              </a:tr>
            </a:tbl>
          </a:graphicData>
        </a:graphic>
      </p:graphicFrame>
      <p:sp>
        <p:nvSpPr>
          <p:cNvPr id="85" name="正方形/長方形 84"/>
          <p:cNvSpPr/>
          <p:nvPr/>
        </p:nvSpPr>
        <p:spPr>
          <a:xfrm>
            <a:off x="1707356" y="6343962"/>
            <a:ext cx="4714660" cy="442000"/>
          </a:xfrm>
          <a:prstGeom prst="rect">
            <a:avLst/>
          </a:prstGeom>
          <a:noFill/>
          <a:ln w="9525">
            <a:noFill/>
            <a:prstDash val="dash"/>
          </a:ln>
        </p:spPr>
        <p:style>
          <a:lnRef idx="2">
            <a:schemeClr val="accent1"/>
          </a:lnRef>
          <a:fillRef idx="1">
            <a:schemeClr val="lt1"/>
          </a:fillRef>
          <a:effectRef idx="0">
            <a:schemeClr val="accent1"/>
          </a:effectRef>
          <a:fontRef idx="minor">
            <a:schemeClr val="dk1"/>
          </a:fontRef>
        </p:style>
        <p:txBody>
          <a:bodyPr lIns="0" rIns="0" rtlCol="0" anchor="t" anchorCtr="0"/>
          <a:lstStyle/>
          <a:p>
            <a:pPr marL="87313" indent="-87313"/>
            <a:r>
              <a:rPr lang="ja-JP" altLang="en-US" sz="1100" dirty="0">
                <a:solidFill>
                  <a:schemeClr val="tx1"/>
                </a:solidFill>
                <a:latin typeface="Meiryo UI" pitchFamily="50" charset="-128"/>
                <a:ea typeface="Meiryo UI" pitchFamily="50" charset="-128"/>
                <a:cs typeface="Meiryo UI" pitchFamily="50" charset="-128"/>
              </a:rPr>
              <a:t>鶴見工場　 ：</a:t>
            </a:r>
            <a:r>
              <a:rPr lang="en-US" altLang="ja-JP" sz="1100" dirty="0">
                <a:solidFill>
                  <a:schemeClr val="tx1"/>
                </a:solidFill>
                <a:latin typeface="Meiryo UI" pitchFamily="50" charset="-128"/>
                <a:ea typeface="Meiryo UI" pitchFamily="50" charset="-128"/>
                <a:cs typeface="Meiryo UI" pitchFamily="50" charset="-128"/>
              </a:rPr>
              <a:t>2023</a:t>
            </a:r>
            <a:r>
              <a:rPr lang="ja-JP" altLang="en-US" sz="1100" dirty="0">
                <a:solidFill>
                  <a:schemeClr val="tx1"/>
                </a:solidFill>
                <a:latin typeface="Meiryo UI" pitchFamily="50" charset="-128"/>
                <a:ea typeface="Meiryo UI" pitchFamily="50" charset="-128"/>
                <a:cs typeface="Meiryo UI" pitchFamily="50" charset="-128"/>
              </a:rPr>
              <a:t>年３月、建替えのため、休止</a:t>
            </a:r>
            <a:endParaRPr lang="en-US" altLang="ja-JP" sz="1100" strike="sngStrike" dirty="0">
              <a:solidFill>
                <a:schemeClr val="tx1"/>
              </a:solidFill>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10132356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角丸四角形 26"/>
          <p:cNvSpPr/>
          <p:nvPr/>
        </p:nvSpPr>
        <p:spPr>
          <a:xfrm>
            <a:off x="39600" y="563605"/>
            <a:ext cx="9804311" cy="3364298"/>
          </a:xfrm>
          <a:prstGeom prst="roundRect">
            <a:avLst>
              <a:gd name="adj" fmla="val 1002"/>
            </a:avLst>
          </a:prstGeom>
          <a:ln w="25400">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latin typeface="Meiryo UI" pitchFamily="50" charset="-128"/>
              <a:ea typeface="Meiryo UI" pitchFamily="50" charset="-128"/>
              <a:cs typeface="Meiryo UI" pitchFamily="50" charset="-128"/>
            </a:endParaRPr>
          </a:p>
        </p:txBody>
      </p:sp>
      <p:sp>
        <p:nvSpPr>
          <p:cNvPr id="30" name="角丸四角形 29"/>
          <p:cNvSpPr/>
          <p:nvPr/>
        </p:nvSpPr>
        <p:spPr>
          <a:xfrm>
            <a:off x="223200" y="687600"/>
            <a:ext cx="4896544"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下水処理場における消化ガスを活用したバイオマス発電</a:t>
            </a:r>
          </a:p>
        </p:txBody>
      </p:sp>
      <p:sp>
        <p:nvSpPr>
          <p:cNvPr id="32" name="テキスト ボックス 31"/>
          <p:cNvSpPr txBox="1"/>
          <p:nvPr/>
        </p:nvSpPr>
        <p:spPr>
          <a:xfrm>
            <a:off x="47118" y="1188756"/>
            <a:ext cx="4961767" cy="492443"/>
          </a:xfrm>
          <a:prstGeom prst="rect">
            <a:avLst/>
          </a:prstGeom>
          <a:noFill/>
        </p:spPr>
        <p:txBody>
          <a:bodyPr wrap="square" rtlCol="0">
            <a:spAutoFit/>
          </a:bodyPr>
          <a:lstStyle/>
          <a:p>
            <a:pPr marL="87313" indent="-87313"/>
            <a:r>
              <a:rPr lang="ja-JP" altLang="en-US" sz="1300" dirty="0">
                <a:latin typeface="Meiryo UI" pitchFamily="50" charset="-128"/>
                <a:ea typeface="Meiryo UI" pitchFamily="50" charset="-128"/>
                <a:cs typeface="Meiryo UI" pitchFamily="50" charset="-128"/>
              </a:rPr>
              <a:t>◆下水汚泥の処理過程で発生する消化ガスを燃料とした発電等により、下水処理場における未利用エネルギーの有効活用に取り組みます。</a:t>
            </a:r>
          </a:p>
        </p:txBody>
      </p:sp>
      <p:sp>
        <p:nvSpPr>
          <p:cNvPr id="34" name="テキスト ボックス 33"/>
          <p:cNvSpPr txBox="1"/>
          <p:nvPr/>
        </p:nvSpPr>
        <p:spPr>
          <a:xfrm>
            <a:off x="6422016" y="3673986"/>
            <a:ext cx="2212002" cy="261610"/>
          </a:xfrm>
          <a:prstGeom prst="rect">
            <a:avLst/>
          </a:prstGeom>
          <a:noFill/>
        </p:spPr>
        <p:txBody>
          <a:bodyPr wrap="square" rtlCol="0">
            <a:spAutoFit/>
          </a:bodyPr>
          <a:lstStyle/>
          <a:p>
            <a:pPr marL="87313" indent="-87313"/>
            <a:r>
              <a:rPr kumimoji="1" lang="ja-JP" altLang="en-US" sz="1100" dirty="0">
                <a:latin typeface="Meiryo UI" pitchFamily="50" charset="-128"/>
                <a:ea typeface="Meiryo UI" pitchFamily="50" charset="-128"/>
                <a:cs typeface="Meiryo UI" pitchFamily="50" charset="-128"/>
              </a:rPr>
              <a:t>津守下水処理場におけるイメージ図</a:t>
            </a:r>
          </a:p>
        </p:txBody>
      </p:sp>
      <p:graphicFrame>
        <p:nvGraphicFramePr>
          <p:cNvPr id="12" name="表 11"/>
          <p:cNvGraphicFramePr>
            <a:graphicFrameLocks noGrp="1"/>
          </p:cNvGraphicFramePr>
          <p:nvPr/>
        </p:nvGraphicFramePr>
        <p:xfrm>
          <a:off x="695738" y="1954417"/>
          <a:ext cx="3887610" cy="1872000"/>
        </p:xfrm>
        <a:graphic>
          <a:graphicData uri="http://schemas.openxmlformats.org/drawingml/2006/table">
            <a:tbl>
              <a:tblPr/>
              <a:tblGrid>
                <a:gridCol w="1267900">
                  <a:extLst>
                    <a:ext uri="{9D8B030D-6E8A-4147-A177-3AD203B41FA5}">
                      <a16:colId xmlns:a16="http://schemas.microsoft.com/office/drawing/2014/main" val="20000"/>
                    </a:ext>
                  </a:extLst>
                </a:gridCol>
                <a:gridCol w="991675">
                  <a:extLst>
                    <a:ext uri="{9D8B030D-6E8A-4147-A177-3AD203B41FA5}">
                      <a16:colId xmlns:a16="http://schemas.microsoft.com/office/drawing/2014/main" val="20001"/>
                    </a:ext>
                  </a:extLst>
                </a:gridCol>
                <a:gridCol w="664650">
                  <a:extLst>
                    <a:ext uri="{9D8B030D-6E8A-4147-A177-3AD203B41FA5}">
                      <a16:colId xmlns:a16="http://schemas.microsoft.com/office/drawing/2014/main" val="20002"/>
                    </a:ext>
                  </a:extLst>
                </a:gridCol>
                <a:gridCol w="963385">
                  <a:extLst>
                    <a:ext uri="{9D8B030D-6E8A-4147-A177-3AD203B41FA5}">
                      <a16:colId xmlns:a16="http://schemas.microsoft.com/office/drawing/2014/main" val="20003"/>
                    </a:ext>
                  </a:extLst>
                </a:gridCol>
              </a:tblGrid>
              <a:tr h="234000">
                <a:tc>
                  <a:txBody>
                    <a:bodyPr/>
                    <a:lstStyle/>
                    <a:p>
                      <a:pPr algn="ctr" rtl="0" fontAlgn="ct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施設名</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ct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所在地</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ct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発電能力</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ctr"/>
                      <a:r>
                        <a:rPr lang="zh-TW"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発電開始</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0"/>
                  </a:ext>
                </a:extLst>
              </a:tr>
              <a:tr h="234000">
                <a:tc>
                  <a:txBody>
                    <a:bodyPr/>
                    <a:lstStyle/>
                    <a:p>
                      <a:pPr algn="ctr" rtl="0" fontAlgn="ct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中浜下水処理場</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6">
                  <a:txBody>
                    <a:bodyPr/>
                    <a:lstStyle/>
                    <a:p>
                      <a:pPr algn="ctr" rtl="0" fontAlgn="ct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大阪市</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1,200kW</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1995</a:t>
                      </a: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年</a:t>
                      </a:r>
                      <a:r>
                        <a:rPr lang="en-US" altLang="ja-JP"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4</a:t>
                      </a: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月</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34000">
                <a:tc>
                  <a:txBody>
                    <a:bodyPr/>
                    <a:lstStyle/>
                    <a:p>
                      <a:pPr algn="ctr" rtl="0" fontAlgn="ctr"/>
                      <a:r>
                        <a:rPr lang="zh-TW"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津守下水処理場</a:t>
                      </a:r>
                      <a:endPar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ctr" rtl="0" fontAlgn="ctr"/>
                      <a:endPar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2,819kW</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2007</a:t>
                      </a: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年</a:t>
                      </a:r>
                      <a:r>
                        <a:rPr lang="en-US" altLang="ja-JP"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9</a:t>
                      </a: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月 </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34000">
                <a:tc>
                  <a:txBody>
                    <a:bodyPr/>
                    <a:lstStyle/>
                    <a:p>
                      <a:pPr algn="ctr" rtl="0" fontAlgn="ctr"/>
                      <a:r>
                        <a:rPr lang="zh-TW"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大野下水処理場</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ctr" rtl="0" fontAlgn="ctr"/>
                      <a:endPar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750kW</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2016</a:t>
                      </a: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年</a:t>
                      </a:r>
                      <a:r>
                        <a:rPr lang="en-US" altLang="ja-JP"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8</a:t>
                      </a: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月</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34000">
                <a:tc>
                  <a:txBody>
                    <a:bodyPr/>
                    <a:lstStyle/>
                    <a:p>
                      <a:pPr algn="ctr" rtl="0" fontAlgn="ctr"/>
                      <a:r>
                        <a:rPr lang="zh-TW"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海老江下水処理場</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ctr" rtl="0" fontAlgn="ctr"/>
                      <a:endPar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750kW</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2016</a:t>
                      </a: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年</a:t>
                      </a:r>
                      <a:r>
                        <a:rPr lang="en-US" altLang="ja-JP"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11</a:t>
                      </a: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月</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34000">
                <a:tc>
                  <a:txBody>
                    <a:bodyPr/>
                    <a:lstStyle/>
                    <a:p>
                      <a:pPr algn="ctr" rtl="0" fontAlgn="ctr"/>
                      <a:r>
                        <a:rPr lang="zh-TW"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放出下水処理場 </a:t>
                      </a:r>
                      <a:endParaRPr lang="zh-CN"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ctr" rtl="0" fontAlgn="ctr"/>
                      <a:endPar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1,320kW</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2017</a:t>
                      </a: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年</a:t>
                      </a:r>
                      <a:r>
                        <a:rPr lang="en-US" altLang="ja-JP"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4</a:t>
                      </a: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月</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34000">
                <a:tc>
                  <a:txBody>
                    <a:bodyPr/>
                    <a:lstStyle/>
                    <a:p>
                      <a:pPr algn="ctr" rtl="0" fontAlgn="ctr"/>
                      <a:r>
                        <a:rPr lang="zh-TW"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住之江下水処理場</a:t>
                      </a:r>
                      <a:endPar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ctr" rtl="0" fontAlgn="ctr"/>
                      <a:endPar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1,320kW</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2017</a:t>
                      </a: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年</a:t>
                      </a:r>
                      <a:r>
                        <a:rPr lang="en-US" altLang="ja-JP"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a:t>
                      </a: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月</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34000">
                <a:tc>
                  <a:txBody>
                    <a:bodyPr/>
                    <a:lstStyle/>
                    <a:p>
                      <a:pPr algn="ctr" rtl="0" fontAlgn="ct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原田水みらいセンター</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豊中市・伊丹市</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1,000kW</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2017</a:t>
                      </a:r>
                      <a:r>
                        <a:rPr lang="ja-JP" altLang="en-US" sz="11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年４月</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4595577"/>
                  </a:ext>
                </a:extLst>
              </a:tr>
            </a:tbl>
          </a:graphicData>
        </a:graphic>
      </p:graphicFrame>
      <p:sp>
        <p:nvSpPr>
          <p:cNvPr id="13" name="テキスト ボックス 12"/>
          <p:cNvSpPr txBox="1"/>
          <p:nvPr/>
        </p:nvSpPr>
        <p:spPr>
          <a:xfrm>
            <a:off x="5238439" y="692771"/>
            <a:ext cx="1304948" cy="369332"/>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p>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endParaRPr lang="en-US" altLang="zh-TW" sz="1200" dirty="0">
              <a:latin typeface="Meiryo UI" pitchFamily="50" charset="-128"/>
              <a:ea typeface="Meiryo UI" pitchFamily="50" charset="-128"/>
              <a:cs typeface="Meiryo UI" pitchFamily="50" charset="-128"/>
            </a:endParaRPr>
          </a:p>
        </p:txBody>
      </p:sp>
      <p:sp>
        <p:nvSpPr>
          <p:cNvPr id="16" name="角丸四角形 15"/>
          <p:cNvSpPr/>
          <p:nvPr/>
        </p:nvSpPr>
        <p:spPr>
          <a:xfrm>
            <a:off x="38335" y="3991415"/>
            <a:ext cx="9820548" cy="2791918"/>
          </a:xfrm>
          <a:prstGeom prst="roundRect">
            <a:avLst>
              <a:gd name="adj" fmla="val 1002"/>
            </a:avLst>
          </a:prstGeom>
          <a:ln w="25400">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rgbClr val="FF0000"/>
              </a:solidFill>
              <a:latin typeface="Meiryo UI" pitchFamily="50" charset="-128"/>
              <a:ea typeface="Meiryo UI" pitchFamily="50" charset="-128"/>
              <a:cs typeface="Meiryo UI" pitchFamily="50" charset="-128"/>
            </a:endParaRPr>
          </a:p>
        </p:txBody>
      </p:sp>
      <p:sp>
        <p:nvSpPr>
          <p:cNvPr id="17" name="テキスト ボックス 22"/>
          <p:cNvSpPr txBox="1">
            <a:spLocks noChangeArrowheads="1"/>
          </p:cNvSpPr>
          <p:nvPr/>
        </p:nvSpPr>
        <p:spPr bwMode="auto">
          <a:xfrm>
            <a:off x="47118" y="4725635"/>
            <a:ext cx="4754928"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87313" indent="-87313"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r>
              <a:rPr lang="ja-JP" altLang="en-US" sz="1300" dirty="0">
                <a:latin typeface="Meiryo UI" pitchFamily="50" charset="-128"/>
                <a:ea typeface="Meiryo UI" pitchFamily="50" charset="-128"/>
                <a:cs typeface="Meiryo UI" pitchFamily="50" charset="-128"/>
              </a:rPr>
              <a:t>◆平野下水処理場では、下水処理の最終過程で発生する生成物</a:t>
            </a:r>
            <a:endParaRPr lang="en-US" altLang="ja-JP" sz="1300" dirty="0">
              <a:latin typeface="Meiryo UI" pitchFamily="50" charset="-128"/>
              <a:ea typeface="Meiryo UI" pitchFamily="50" charset="-128"/>
              <a:cs typeface="Meiryo UI" pitchFamily="50" charset="-128"/>
            </a:endParaRPr>
          </a:p>
          <a:p>
            <a:pPr eaLnBrk="1" hangingPunct="1"/>
            <a:r>
              <a:rPr lang="ja-JP" altLang="en-US" sz="1300" dirty="0">
                <a:latin typeface="Meiryo UI" pitchFamily="50" charset="-128"/>
                <a:ea typeface="Meiryo UI" pitchFamily="50" charset="-128"/>
                <a:cs typeface="Meiryo UI" pitchFamily="50" charset="-128"/>
              </a:rPr>
              <a:t>　</a:t>
            </a:r>
            <a:r>
              <a:rPr lang="en-US" altLang="ja-JP" sz="1300" dirty="0">
                <a:latin typeface="Meiryo UI" pitchFamily="50" charset="-128"/>
                <a:ea typeface="Meiryo UI" pitchFamily="50" charset="-128"/>
                <a:cs typeface="Meiryo UI" pitchFamily="50" charset="-128"/>
              </a:rPr>
              <a:t>(</a:t>
            </a:r>
            <a:r>
              <a:rPr lang="ja-JP" altLang="en-US" sz="1300" dirty="0">
                <a:latin typeface="Meiryo UI" pitchFamily="50" charset="-128"/>
                <a:ea typeface="Meiryo UI" pitchFamily="50" charset="-128"/>
                <a:cs typeface="Meiryo UI" pitchFamily="50" charset="-128"/>
              </a:rPr>
              <a:t>最終生成物</a:t>
            </a:r>
            <a:r>
              <a:rPr lang="en-US" altLang="ja-JP" sz="1300" dirty="0">
                <a:latin typeface="Meiryo UI" pitchFamily="50" charset="-128"/>
                <a:ea typeface="Meiryo UI" pitchFamily="50" charset="-128"/>
                <a:cs typeface="Meiryo UI" pitchFamily="50" charset="-128"/>
              </a:rPr>
              <a:t>)</a:t>
            </a:r>
            <a:r>
              <a:rPr lang="ja-JP" altLang="en-US" sz="1300" dirty="0">
                <a:latin typeface="Meiryo UI" pitchFamily="50" charset="-128"/>
                <a:ea typeface="Meiryo UI" pitchFamily="50" charset="-128"/>
                <a:cs typeface="Meiryo UI" pitchFamily="50" charset="-128"/>
              </a:rPr>
              <a:t>の有効利用を図るため、下水汚泥を炭化燃料化し、</a:t>
            </a:r>
            <a:endParaRPr lang="en-US" altLang="ja-JP" sz="1300" dirty="0">
              <a:latin typeface="Meiryo UI" pitchFamily="50" charset="-128"/>
              <a:ea typeface="Meiryo UI" pitchFamily="50" charset="-128"/>
              <a:cs typeface="Meiryo UI" pitchFamily="50" charset="-128"/>
            </a:endParaRPr>
          </a:p>
          <a:p>
            <a:pPr eaLnBrk="1" hangingPunct="1"/>
            <a:r>
              <a:rPr lang="ja-JP" altLang="en-US" sz="1300" dirty="0">
                <a:latin typeface="Meiryo UI" pitchFamily="50" charset="-128"/>
                <a:ea typeface="Meiryo UI" pitchFamily="50" charset="-128"/>
                <a:cs typeface="Meiryo UI" pitchFamily="50" charset="-128"/>
              </a:rPr>
              <a:t>　石炭火力発電所において、石炭代替燃料としての全量有効利用に</a:t>
            </a:r>
            <a:endParaRPr lang="en-US" altLang="ja-JP" sz="1300" dirty="0">
              <a:latin typeface="Meiryo UI" pitchFamily="50" charset="-128"/>
              <a:ea typeface="Meiryo UI" pitchFamily="50" charset="-128"/>
              <a:cs typeface="Meiryo UI" pitchFamily="50" charset="-128"/>
            </a:endParaRPr>
          </a:p>
          <a:p>
            <a:pPr eaLnBrk="1" hangingPunct="1"/>
            <a:r>
              <a:rPr lang="ja-JP" altLang="en-US" sz="1300" dirty="0">
                <a:latin typeface="Meiryo UI" pitchFamily="50" charset="-128"/>
                <a:ea typeface="Meiryo UI" pitchFamily="50" charset="-128"/>
                <a:cs typeface="Meiryo UI" pitchFamily="50" charset="-128"/>
              </a:rPr>
              <a:t>　取り組みます。</a:t>
            </a:r>
            <a:endParaRPr lang="en-US" altLang="ja-JP" sz="1300" dirty="0">
              <a:latin typeface="Meiryo UI" pitchFamily="50" charset="-128"/>
              <a:ea typeface="Meiryo UI" pitchFamily="50" charset="-128"/>
              <a:cs typeface="Meiryo UI" pitchFamily="50" charset="-128"/>
            </a:endParaRPr>
          </a:p>
        </p:txBody>
      </p:sp>
      <p:sp>
        <p:nvSpPr>
          <p:cNvPr id="18" name="角丸四角形 17"/>
          <p:cNvSpPr/>
          <p:nvPr/>
        </p:nvSpPr>
        <p:spPr>
          <a:xfrm>
            <a:off x="223200" y="4162962"/>
            <a:ext cx="3238765"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ja-JP" altLang="en-US" sz="1600" b="1" dirty="0">
                <a:solidFill>
                  <a:schemeClr val="tx1"/>
                </a:solidFill>
                <a:latin typeface="Meiryo UI" pitchFamily="50" charset="-128"/>
                <a:ea typeface="Meiryo UI" pitchFamily="50" charset="-128"/>
                <a:cs typeface="Meiryo UI" pitchFamily="50" charset="-128"/>
              </a:rPr>
              <a:t>下水処理場汚泥固形燃料化事業</a:t>
            </a:r>
          </a:p>
        </p:txBody>
      </p:sp>
      <p:sp>
        <p:nvSpPr>
          <p:cNvPr id="23" name="テキスト ボックス 22"/>
          <p:cNvSpPr txBox="1"/>
          <p:nvPr/>
        </p:nvSpPr>
        <p:spPr>
          <a:xfrm>
            <a:off x="3762310" y="4253585"/>
            <a:ext cx="752653" cy="184666"/>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endParaRPr lang="ja-JP" altLang="en-US" sz="1200" strike="sngStrike" dirty="0">
              <a:latin typeface="Meiryo UI" pitchFamily="50" charset="-128"/>
              <a:ea typeface="Meiryo UI" pitchFamily="50" charset="-128"/>
              <a:cs typeface="Meiryo UI" pitchFamily="50" charset="-128"/>
            </a:endParaRPr>
          </a:p>
        </p:txBody>
      </p:sp>
      <p:sp>
        <p:nvSpPr>
          <p:cNvPr id="28" name="テキスト ボックス 27"/>
          <p:cNvSpPr txBox="1"/>
          <p:nvPr/>
        </p:nvSpPr>
        <p:spPr>
          <a:xfrm>
            <a:off x="220167" y="1681199"/>
            <a:ext cx="2870964" cy="292388"/>
          </a:xfrm>
          <a:prstGeom prst="rect">
            <a:avLst/>
          </a:prstGeom>
          <a:noFill/>
        </p:spPr>
        <p:txBody>
          <a:bodyPr wrap="square" rtlCol="0">
            <a:spAutoFit/>
          </a:bodyPr>
          <a:lstStyle/>
          <a:p>
            <a:pPr marL="87313" indent="-87313"/>
            <a:r>
              <a:rPr lang="ja-JP" altLang="en-US" sz="1300" b="1" dirty="0">
                <a:latin typeface="Meiryo UI" pitchFamily="50" charset="-128"/>
                <a:ea typeface="Meiryo UI" pitchFamily="50" charset="-128"/>
                <a:cs typeface="Meiryo UI" pitchFamily="50" charset="-128"/>
              </a:rPr>
              <a:t>＜導入事例＞</a:t>
            </a:r>
            <a:endParaRPr lang="en-US" altLang="ja-JP" sz="1300" b="1" dirty="0">
              <a:latin typeface="Meiryo UI" pitchFamily="50" charset="-128"/>
              <a:ea typeface="Meiryo UI" pitchFamily="50" charset="-128"/>
              <a:cs typeface="Meiryo UI" pitchFamily="50" charset="-128"/>
            </a:endParaRPr>
          </a:p>
        </p:txBody>
      </p:sp>
      <p:sp>
        <p:nvSpPr>
          <p:cNvPr id="35" name="テキスト ボックス 34"/>
          <p:cNvSpPr txBox="1"/>
          <p:nvPr/>
        </p:nvSpPr>
        <p:spPr>
          <a:xfrm>
            <a:off x="200472" y="5664713"/>
            <a:ext cx="1126052"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＜大阪市実績＞</a:t>
            </a:r>
            <a:endParaRPr lang="en-US" altLang="ja-JP" sz="1000" dirty="0">
              <a:latin typeface="Meiryo UI" pitchFamily="50" charset="-128"/>
              <a:ea typeface="Meiryo UI" pitchFamily="50" charset="-128"/>
              <a:cs typeface="Meiryo UI" pitchFamily="50" charset="-128"/>
            </a:endParaRPr>
          </a:p>
        </p:txBody>
      </p:sp>
      <p:sp>
        <p:nvSpPr>
          <p:cNvPr id="36" name="テキスト ボックス 35"/>
          <p:cNvSpPr txBox="1"/>
          <p:nvPr/>
        </p:nvSpPr>
        <p:spPr>
          <a:xfrm>
            <a:off x="404383" y="6478548"/>
            <a:ext cx="2129327" cy="246221"/>
          </a:xfrm>
          <a:prstGeom prst="rect">
            <a:avLst/>
          </a:prstGeom>
          <a:noFill/>
        </p:spPr>
        <p:txBody>
          <a:bodyPr wrap="square" rtlCol="0">
            <a:spAutoFit/>
          </a:bodyPr>
          <a:lstStyle/>
          <a:p>
            <a:pPr marL="87313" indent="-87313"/>
            <a:r>
              <a:rPr lang="en-US" altLang="ja-JP" sz="1000" dirty="0">
                <a:latin typeface="Meiryo UI" pitchFamily="50" charset="-128"/>
                <a:ea typeface="Meiryo UI" pitchFamily="50" charset="-128"/>
                <a:cs typeface="Meiryo UI" pitchFamily="50" charset="-128"/>
              </a:rPr>
              <a:t>2014</a:t>
            </a:r>
            <a:r>
              <a:rPr lang="ja-JP" altLang="en-US" sz="1000" dirty="0">
                <a:latin typeface="Meiryo UI" pitchFamily="50" charset="-128"/>
                <a:ea typeface="Meiryo UI" pitchFamily="50" charset="-128"/>
                <a:cs typeface="Meiryo UI" pitchFamily="50" charset="-128"/>
              </a:rPr>
              <a:t>年度に運営・維持管理開始</a:t>
            </a:r>
          </a:p>
        </p:txBody>
      </p:sp>
      <p:sp>
        <p:nvSpPr>
          <p:cNvPr id="37" name="テキスト ボックス 36"/>
          <p:cNvSpPr txBox="1"/>
          <p:nvPr/>
        </p:nvSpPr>
        <p:spPr>
          <a:xfrm>
            <a:off x="3460307" y="5664068"/>
            <a:ext cx="705605" cy="246222"/>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（年度）</a:t>
            </a:r>
            <a:endParaRPr lang="en-US" altLang="ja-JP" sz="1000" dirty="0">
              <a:latin typeface="Meiryo UI" pitchFamily="50" charset="-128"/>
              <a:ea typeface="Meiryo UI" pitchFamily="50" charset="-128"/>
              <a:cs typeface="Meiryo UI" pitchFamily="50" charset="-128"/>
            </a:endParaRPr>
          </a:p>
        </p:txBody>
      </p:sp>
      <p:sp>
        <p:nvSpPr>
          <p:cNvPr id="48" name="Text Box 2"/>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49"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51"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29" name="Text Box 2">
            <a:extLst>
              <a:ext uri="{FF2B5EF4-FFF2-40B4-BE49-F238E27FC236}">
                <a16:creationId xmlns:a16="http://schemas.microsoft.com/office/drawing/2014/main" id="{09E30ED0-451F-4C95-AC0A-427A8B7688C0}"/>
              </a:ext>
            </a:extLst>
          </p:cNvPr>
          <p:cNvSpPr txBox="1">
            <a:spLocks noChangeArrowheads="1"/>
          </p:cNvSpPr>
          <p:nvPr/>
        </p:nvSpPr>
        <p:spPr bwMode="auto">
          <a:xfrm>
            <a:off x="49608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38" name="円/楕円 30">
            <a:extLst>
              <a:ext uri="{FF2B5EF4-FFF2-40B4-BE49-F238E27FC236}">
                <a16:creationId xmlns:a16="http://schemas.microsoft.com/office/drawing/2014/main" id="{7ACE1825-4351-4F48-BFE6-CFE13B36E0FD}"/>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23</a:t>
            </a:fld>
            <a:endParaRPr lang="en-US" altLang="ja-JP" sz="1100" b="1" dirty="0">
              <a:solidFill>
                <a:schemeClr val="bg1"/>
              </a:solidFill>
              <a:latin typeface="Meiryo UI" panose="020B0604030504040204" pitchFamily="50" charset="-128"/>
              <a:ea typeface="Meiryo UI" panose="020B0604030504040204" pitchFamily="50" charset="-128"/>
            </a:endParaRPr>
          </a:p>
        </p:txBody>
      </p:sp>
      <p:graphicFrame>
        <p:nvGraphicFramePr>
          <p:cNvPr id="26" name="表 25">
            <a:extLst>
              <a:ext uri="{FF2B5EF4-FFF2-40B4-BE49-F238E27FC236}">
                <a16:creationId xmlns:a16="http://schemas.microsoft.com/office/drawing/2014/main" id="{C6E39856-D6CD-4D9D-83E0-5B3AB58C2228}"/>
              </a:ext>
            </a:extLst>
          </p:cNvPr>
          <p:cNvGraphicFramePr>
            <a:graphicFrameLocks noGrp="1"/>
          </p:cNvGraphicFramePr>
          <p:nvPr>
            <p:extLst>
              <p:ext uri="{D42A27DB-BD31-4B8C-83A1-F6EECF244321}">
                <p14:modId xmlns:p14="http://schemas.microsoft.com/office/powerpoint/2010/main" val="1545527838"/>
              </p:ext>
            </p:extLst>
          </p:nvPr>
        </p:nvGraphicFramePr>
        <p:xfrm>
          <a:off x="524836" y="5869843"/>
          <a:ext cx="3543474" cy="640080"/>
        </p:xfrm>
        <a:graphic>
          <a:graphicData uri="http://schemas.openxmlformats.org/drawingml/2006/table">
            <a:tbl>
              <a:tblPr firstRow="1" bandRow="1">
                <a:tableStyleId>{5940675A-B579-460E-94D1-54222C63F5DA}</a:tableStyleId>
              </a:tblPr>
              <a:tblGrid>
                <a:gridCol w="839889">
                  <a:extLst>
                    <a:ext uri="{9D8B030D-6E8A-4147-A177-3AD203B41FA5}">
                      <a16:colId xmlns:a16="http://schemas.microsoft.com/office/drawing/2014/main" val="3757262113"/>
                    </a:ext>
                  </a:extLst>
                </a:gridCol>
                <a:gridCol w="548952">
                  <a:extLst>
                    <a:ext uri="{9D8B030D-6E8A-4147-A177-3AD203B41FA5}">
                      <a16:colId xmlns:a16="http://schemas.microsoft.com/office/drawing/2014/main" val="1555019360"/>
                    </a:ext>
                  </a:extLst>
                </a:gridCol>
                <a:gridCol w="548951">
                  <a:extLst>
                    <a:ext uri="{9D8B030D-6E8A-4147-A177-3AD203B41FA5}">
                      <a16:colId xmlns:a16="http://schemas.microsoft.com/office/drawing/2014/main" val="4015490920"/>
                    </a:ext>
                  </a:extLst>
                </a:gridCol>
                <a:gridCol w="535227">
                  <a:extLst>
                    <a:ext uri="{9D8B030D-6E8A-4147-A177-3AD203B41FA5}">
                      <a16:colId xmlns:a16="http://schemas.microsoft.com/office/drawing/2014/main" val="3716742055"/>
                    </a:ext>
                  </a:extLst>
                </a:gridCol>
                <a:gridCol w="548952">
                  <a:extLst>
                    <a:ext uri="{9D8B030D-6E8A-4147-A177-3AD203B41FA5}">
                      <a16:colId xmlns:a16="http://schemas.microsoft.com/office/drawing/2014/main" val="486832928"/>
                    </a:ext>
                  </a:extLst>
                </a:gridCol>
                <a:gridCol w="521503">
                  <a:extLst>
                    <a:ext uri="{9D8B030D-6E8A-4147-A177-3AD203B41FA5}">
                      <a16:colId xmlns:a16="http://schemas.microsoft.com/office/drawing/2014/main" val="1385857853"/>
                    </a:ext>
                  </a:extLst>
                </a:gridCol>
              </a:tblGrid>
              <a:tr h="180000">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2020</a:t>
                      </a:r>
                      <a:endParaRPr kumimoji="1" lang="ja-JP" altLang="en-US" sz="900" strike="sngStrike" baseline="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2021</a:t>
                      </a:r>
                      <a:endParaRPr kumimoji="1" lang="ja-JP" altLang="en-US" sz="900" strike="sngStrike" baseline="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2022</a:t>
                      </a:r>
                      <a:endParaRPr kumimoji="1" lang="ja-JP" altLang="en-US" sz="900" strike="sngStrike" baseline="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2023</a:t>
                      </a:r>
                      <a:endParaRPr kumimoji="1" lang="ja-JP" altLang="en-US" sz="900" strike="sngStrike" baseline="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2024</a:t>
                      </a:r>
                      <a:endParaRPr kumimoji="1" lang="ja-JP" altLang="en-US" sz="900" strike="sngStrike" baseline="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extLst>
                  <a:ext uri="{0D108BD9-81ED-4DB2-BD59-A6C34878D82A}">
                    <a16:rowId xmlns:a16="http://schemas.microsoft.com/office/drawing/2014/main" val="1405712737"/>
                  </a:ext>
                </a:extLst>
              </a:tr>
              <a:tr h="18000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生成量</a:t>
                      </a:r>
                      <a:endParaRPr kumimoji="1" lang="en-US" altLang="ja-JP" sz="1000" dirty="0">
                        <a:solidFill>
                          <a:schemeClr val="tx1"/>
                        </a:solidFill>
                        <a:latin typeface="Meiryo UI" panose="020B0604030504040204" pitchFamily="50" charset="-128"/>
                        <a:ea typeface="Meiryo UI" panose="020B0604030504040204" pitchFamily="50" charset="-128"/>
                      </a:endParaRPr>
                    </a:p>
                    <a:p>
                      <a:pPr algn="ctr"/>
                      <a:r>
                        <a:rPr kumimoji="1" lang="en-US" altLang="ja-JP" sz="1000" dirty="0">
                          <a:solidFill>
                            <a:schemeClr val="tx1"/>
                          </a:solidFill>
                          <a:latin typeface="Meiryo UI" panose="020B0604030504040204" pitchFamily="50" charset="-128"/>
                          <a:ea typeface="Meiryo UI" panose="020B0604030504040204" pitchFamily="50" charset="-128"/>
                        </a:rPr>
                        <a:t>(t/</a:t>
                      </a:r>
                      <a:r>
                        <a:rPr kumimoji="1" lang="ja-JP" altLang="en-US" sz="1000" dirty="0">
                          <a:solidFill>
                            <a:schemeClr val="tx1"/>
                          </a:solidFill>
                          <a:latin typeface="Meiryo UI" panose="020B0604030504040204" pitchFamily="50" charset="-128"/>
                          <a:ea typeface="Meiryo UI" panose="020B0604030504040204" pitchFamily="50" charset="-128"/>
                        </a:rPr>
                        <a:t>年</a:t>
                      </a:r>
                      <a:r>
                        <a:rPr kumimoji="1" lang="en-US" altLang="ja-JP" sz="1000" dirty="0">
                          <a:solidFill>
                            <a:schemeClr val="tx1"/>
                          </a:solidFill>
                          <a:latin typeface="Meiryo UI" panose="020B0604030504040204" pitchFamily="50" charset="-128"/>
                          <a:ea typeface="Meiryo UI" panose="020B0604030504040204" pitchFamily="50" charset="-128"/>
                        </a:rPr>
                        <a:t>)</a:t>
                      </a:r>
                    </a:p>
                  </a:txBody>
                  <a:tcP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6,952</a:t>
                      </a:r>
                      <a:endParaRPr kumimoji="1" lang="en-US" altLang="ja-JP" sz="900" strike="sngStrike" baseline="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rPr>
                        <a:t>7,302</a:t>
                      </a:r>
                      <a:endParaRPr kumimoji="1" lang="en-US" altLang="ja-JP" sz="900" strike="sngStrike" baseline="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rPr>
                        <a:t>4,862</a:t>
                      </a:r>
                      <a:endParaRPr kumimoji="1" lang="en-US" altLang="ja-JP" sz="900" strike="sngStrike" baseline="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rPr>
                        <a:t>5,364</a:t>
                      </a:r>
                      <a:endParaRPr kumimoji="1" lang="en-US" altLang="ja-JP" sz="900" strike="sngStrike" baseline="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rPr>
                        <a:t>7,344</a:t>
                      </a:r>
                      <a:endParaRPr kumimoji="1" lang="en-US" altLang="ja-JP" sz="900" strike="sngStrike" baseline="0"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124491204"/>
                  </a:ext>
                </a:extLst>
              </a:tr>
            </a:tbl>
          </a:graphicData>
        </a:graphic>
      </p:graphicFrame>
      <p:pic>
        <p:nvPicPr>
          <p:cNvPr id="2" name="図 1">
            <a:extLst>
              <a:ext uri="{FF2B5EF4-FFF2-40B4-BE49-F238E27FC236}">
                <a16:creationId xmlns:a16="http://schemas.microsoft.com/office/drawing/2014/main" id="{9C27F161-2E0F-4D5C-A928-9525A2A2775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09156" y="1056707"/>
            <a:ext cx="4523624" cy="2664183"/>
          </a:xfrm>
          <a:prstGeom prst="rect">
            <a:avLst/>
          </a:prstGeom>
        </p:spPr>
      </p:pic>
      <p:pic>
        <p:nvPicPr>
          <p:cNvPr id="5" name="図 4">
            <a:extLst>
              <a:ext uri="{FF2B5EF4-FFF2-40B4-BE49-F238E27FC236}">
                <a16:creationId xmlns:a16="http://schemas.microsoft.com/office/drawing/2014/main" id="{5E826D0F-0C9C-48D6-BCCC-37A896931E5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48496" y="4449583"/>
            <a:ext cx="4999153" cy="2152075"/>
          </a:xfrm>
          <a:prstGeom prst="rect">
            <a:avLst/>
          </a:prstGeom>
        </p:spPr>
      </p:pic>
    </p:spTree>
    <p:extLst>
      <p:ext uri="{BB962C8B-B14F-4D97-AF65-F5344CB8AC3E}">
        <p14:creationId xmlns:p14="http://schemas.microsoft.com/office/powerpoint/2010/main" val="33189407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51658" y="546076"/>
            <a:ext cx="5447930" cy="6219729"/>
          </a:xfrm>
          <a:prstGeom prst="roundRect">
            <a:avLst>
              <a:gd name="adj" fmla="val 1002"/>
            </a:avLst>
          </a:prstGeom>
          <a:ln w="25400">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latin typeface="Meiryo UI" pitchFamily="50" charset="-128"/>
              <a:ea typeface="Meiryo UI" pitchFamily="50" charset="-128"/>
              <a:cs typeface="Meiryo UI" pitchFamily="50" charset="-128"/>
            </a:endParaRPr>
          </a:p>
        </p:txBody>
      </p:sp>
      <p:sp>
        <p:nvSpPr>
          <p:cNvPr id="15" name="角丸四角形 14"/>
          <p:cNvSpPr/>
          <p:nvPr/>
        </p:nvSpPr>
        <p:spPr>
          <a:xfrm>
            <a:off x="219969" y="687600"/>
            <a:ext cx="3094454"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上水道施設における小水力発電</a:t>
            </a:r>
          </a:p>
        </p:txBody>
      </p:sp>
      <p:sp>
        <p:nvSpPr>
          <p:cNvPr id="17" name="テキスト ボックス 16"/>
          <p:cNvSpPr txBox="1"/>
          <p:nvPr/>
        </p:nvSpPr>
        <p:spPr>
          <a:xfrm>
            <a:off x="148035" y="1226786"/>
            <a:ext cx="5307314" cy="692497"/>
          </a:xfrm>
          <a:prstGeom prst="rect">
            <a:avLst/>
          </a:prstGeom>
          <a:noFill/>
        </p:spPr>
        <p:txBody>
          <a:bodyPr wrap="square" rtlCol="0">
            <a:spAutoFit/>
          </a:bodyPr>
          <a:lstStyle/>
          <a:p>
            <a:pPr marL="88900" indent="-88900"/>
            <a:r>
              <a:rPr lang="ja-JP" altLang="en-US" sz="1300" dirty="0">
                <a:latin typeface="Meiryo UI" pitchFamily="50" charset="-128"/>
                <a:ea typeface="Meiryo UI" pitchFamily="50" charset="-128"/>
                <a:cs typeface="Meiryo UI" pitchFamily="50" charset="-128"/>
              </a:rPr>
              <a:t>◆</a:t>
            </a:r>
            <a:r>
              <a:rPr lang="ja-JP" altLang="ja-JP" sz="1300" dirty="0">
                <a:latin typeface="Meiryo UI" pitchFamily="50" charset="-128"/>
                <a:ea typeface="Meiryo UI" pitchFamily="50" charset="-128"/>
                <a:cs typeface="Meiryo UI" pitchFamily="50" charset="-128"/>
              </a:rPr>
              <a:t>配水</a:t>
            </a:r>
            <a:r>
              <a:rPr lang="ja-JP" altLang="en-US" sz="1300" dirty="0">
                <a:latin typeface="Meiryo UI" pitchFamily="50" charset="-128"/>
                <a:ea typeface="Meiryo UI" pitchFamily="50" charset="-128"/>
                <a:cs typeface="Meiryo UI" pitchFamily="50" charset="-128"/>
              </a:rPr>
              <a:t>場やポンプ場などの</a:t>
            </a:r>
            <a:r>
              <a:rPr lang="ja-JP" altLang="ja-JP" sz="1300" dirty="0">
                <a:latin typeface="Meiryo UI" pitchFamily="50" charset="-128"/>
                <a:ea typeface="Meiryo UI" pitchFamily="50" charset="-128"/>
                <a:cs typeface="Meiryo UI" pitchFamily="50" charset="-128"/>
              </a:rPr>
              <a:t>流入水の残存水圧を活用した小水力発電設備の</a:t>
            </a:r>
            <a:endParaRPr lang="en-US" altLang="ja-JP" sz="1300" dirty="0">
              <a:latin typeface="Meiryo UI" pitchFamily="50" charset="-128"/>
              <a:ea typeface="Meiryo UI" pitchFamily="50" charset="-128"/>
              <a:cs typeface="Meiryo UI" pitchFamily="50" charset="-128"/>
            </a:endParaRPr>
          </a:p>
          <a:p>
            <a:pPr marL="88900" indent="-88900"/>
            <a:r>
              <a:rPr lang="en-US" altLang="ja-JP" sz="1300" dirty="0">
                <a:latin typeface="Meiryo UI" pitchFamily="50" charset="-128"/>
                <a:ea typeface="Meiryo UI" pitchFamily="50" charset="-128"/>
                <a:cs typeface="Meiryo UI" pitchFamily="50" charset="-128"/>
              </a:rPr>
              <a:t>  </a:t>
            </a:r>
            <a:r>
              <a:rPr lang="ja-JP" altLang="ja-JP" sz="1300" dirty="0">
                <a:latin typeface="Meiryo UI" pitchFamily="50" charset="-128"/>
                <a:ea typeface="Meiryo UI" pitchFamily="50" charset="-128"/>
                <a:cs typeface="Meiryo UI" pitchFamily="50" charset="-128"/>
              </a:rPr>
              <a:t>導入を進め、未利用エネルギーの有効活用に取り組</a:t>
            </a:r>
            <a:r>
              <a:rPr lang="ja-JP" altLang="en-US" sz="1300" dirty="0">
                <a:latin typeface="Meiryo UI" pitchFamily="50" charset="-128"/>
                <a:ea typeface="Meiryo UI" pitchFamily="50" charset="-128"/>
                <a:cs typeface="Meiryo UI" pitchFamily="50" charset="-128"/>
              </a:rPr>
              <a:t>みます。</a:t>
            </a:r>
            <a:endParaRPr lang="en-US" altLang="ja-JP" sz="1300" dirty="0">
              <a:latin typeface="Meiryo UI" pitchFamily="50" charset="-128"/>
              <a:ea typeface="Meiryo UI" pitchFamily="50" charset="-128"/>
              <a:cs typeface="Meiryo UI" pitchFamily="50" charset="-128"/>
            </a:endParaRPr>
          </a:p>
          <a:p>
            <a:pPr marL="88900" indent="-88900"/>
            <a:r>
              <a:rPr lang="ja-JP" altLang="en-US" sz="1300" dirty="0">
                <a:latin typeface="Meiryo UI" pitchFamily="50" charset="-128"/>
                <a:ea typeface="Meiryo UI" pitchFamily="50" charset="-128"/>
                <a:cs typeface="Meiryo UI" pitchFamily="50" charset="-128"/>
              </a:rPr>
              <a:t>　 また、市町村施設についても、設備導入に向けた助言・支援を行います。</a:t>
            </a:r>
            <a:endParaRPr kumimoji="1" lang="ja-JP" altLang="en-US" sz="900" dirty="0">
              <a:latin typeface="Meiryo UI" pitchFamily="50" charset="-128"/>
              <a:ea typeface="Meiryo UI" pitchFamily="50" charset="-128"/>
              <a:cs typeface="Meiryo UI" pitchFamily="50" charset="-128"/>
            </a:endParaRPr>
          </a:p>
        </p:txBody>
      </p:sp>
      <p:sp>
        <p:nvSpPr>
          <p:cNvPr id="19" name="テキスト ボックス 34"/>
          <p:cNvSpPr txBox="1">
            <a:spLocks noChangeArrowheads="1"/>
          </p:cNvSpPr>
          <p:nvPr/>
        </p:nvSpPr>
        <p:spPr bwMode="auto">
          <a:xfrm>
            <a:off x="215663" y="2019046"/>
            <a:ext cx="5149595"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87313" indent="-87313"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r>
              <a:rPr lang="en-US" altLang="ja-JP" sz="1100" dirty="0">
                <a:latin typeface="Meiryo UI" pitchFamily="50" charset="-128"/>
                <a:ea typeface="Meiryo UI" pitchFamily="50" charset="-128"/>
                <a:cs typeface="Meiryo UI" pitchFamily="50" charset="-128"/>
              </a:rPr>
              <a:t>※</a:t>
            </a:r>
            <a:r>
              <a:rPr lang="ja-JP" altLang="en-US" sz="1100" dirty="0">
                <a:latin typeface="Meiryo UI" pitchFamily="50" charset="-128"/>
                <a:ea typeface="Meiryo UI" pitchFamily="50" charset="-128"/>
                <a:cs typeface="Meiryo UI" pitchFamily="50" charset="-128"/>
              </a:rPr>
              <a:t>小水力発電</a:t>
            </a:r>
            <a:endParaRPr lang="en-US" altLang="ja-JP" sz="1100" dirty="0">
              <a:latin typeface="Meiryo UI" pitchFamily="50" charset="-128"/>
              <a:ea typeface="Meiryo UI" pitchFamily="50" charset="-128"/>
              <a:cs typeface="Meiryo UI" pitchFamily="50" charset="-128"/>
            </a:endParaRPr>
          </a:p>
          <a:p>
            <a:pPr eaLnBrk="1" hangingPunct="1"/>
            <a:r>
              <a:rPr lang="ja-JP" altLang="en-US" sz="1100" dirty="0">
                <a:latin typeface="Meiryo UI" pitchFamily="50" charset="-128"/>
                <a:ea typeface="Meiryo UI" pitchFamily="50" charset="-128"/>
                <a:cs typeface="Meiryo UI" pitchFamily="50" charset="-128"/>
              </a:rPr>
              <a:t>　ダムのような大規模な施設を使用せず、小河川・用水路・水道施設などの落差や残存水圧を利用して行う小規模な水力発電のことです。</a:t>
            </a:r>
          </a:p>
        </p:txBody>
      </p:sp>
      <p:sp>
        <p:nvSpPr>
          <p:cNvPr id="24" name="テキスト ボックス 23"/>
          <p:cNvSpPr txBox="1"/>
          <p:nvPr/>
        </p:nvSpPr>
        <p:spPr>
          <a:xfrm>
            <a:off x="3428791" y="709519"/>
            <a:ext cx="1396660" cy="369332"/>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　</a:t>
            </a:r>
            <a:endParaRPr lang="en-US" altLang="zh-TW" sz="1200" dirty="0">
              <a:latin typeface="Meiryo UI" pitchFamily="50" charset="-128"/>
              <a:ea typeface="Meiryo UI" pitchFamily="50" charset="-128"/>
              <a:cs typeface="Meiryo UI" pitchFamily="50" charset="-128"/>
            </a:endParaRPr>
          </a:p>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　</a:t>
            </a:r>
            <a:endParaRPr lang="ja-JP" altLang="en-US" sz="1200" strike="sngStrike" dirty="0">
              <a:latin typeface="Meiryo UI" pitchFamily="50" charset="-128"/>
              <a:ea typeface="Meiryo UI" pitchFamily="50" charset="-128"/>
              <a:cs typeface="Meiryo UI" pitchFamily="50" charset="-128"/>
            </a:endParaRPr>
          </a:p>
        </p:txBody>
      </p:sp>
      <p:sp>
        <p:nvSpPr>
          <p:cNvPr id="27" name="角丸四角形 26"/>
          <p:cNvSpPr/>
          <p:nvPr/>
        </p:nvSpPr>
        <p:spPr>
          <a:xfrm>
            <a:off x="5576478" y="558272"/>
            <a:ext cx="4290521" cy="2943293"/>
          </a:xfrm>
          <a:prstGeom prst="roundRect">
            <a:avLst>
              <a:gd name="adj" fmla="val 1002"/>
            </a:avLst>
          </a:prstGeom>
          <a:ln w="25400">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latin typeface="Meiryo UI" pitchFamily="50" charset="-128"/>
              <a:ea typeface="Meiryo UI" pitchFamily="50" charset="-128"/>
              <a:cs typeface="Meiryo UI" pitchFamily="50" charset="-128"/>
            </a:endParaRPr>
          </a:p>
        </p:txBody>
      </p:sp>
      <p:sp>
        <p:nvSpPr>
          <p:cNvPr id="28" name="角丸四角形 27"/>
          <p:cNvSpPr/>
          <p:nvPr/>
        </p:nvSpPr>
        <p:spPr>
          <a:xfrm>
            <a:off x="5665516" y="626827"/>
            <a:ext cx="3448673"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ダムにおける小水力発電の導入</a:t>
            </a:r>
            <a:endParaRPr lang="ja-JP" altLang="en-US" sz="1600" b="1" dirty="0">
              <a:solidFill>
                <a:srgbClr val="0070C0"/>
              </a:solidFill>
              <a:latin typeface="Meiryo UI" pitchFamily="50" charset="-128"/>
              <a:ea typeface="Meiryo UI" pitchFamily="50" charset="-128"/>
              <a:cs typeface="Meiryo UI" pitchFamily="50" charset="-128"/>
            </a:endParaRPr>
          </a:p>
        </p:txBody>
      </p:sp>
      <p:sp>
        <p:nvSpPr>
          <p:cNvPr id="29" name="テキスト ボックス 28"/>
          <p:cNvSpPr txBox="1">
            <a:spLocks noChangeArrowheads="1"/>
          </p:cNvSpPr>
          <p:nvPr/>
        </p:nvSpPr>
        <p:spPr bwMode="auto">
          <a:xfrm>
            <a:off x="6104554" y="3253440"/>
            <a:ext cx="1618264"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r>
              <a:rPr lang="ja-JP" altLang="en-US" sz="1050" b="0" i="0" dirty="0">
                <a:latin typeface="Meiryo UI" pitchFamily="50" charset="-128"/>
                <a:ea typeface="Meiryo UI" pitchFamily="50" charset="-128"/>
                <a:cs typeface="Meiryo UI" pitchFamily="50" charset="-128"/>
              </a:rPr>
              <a:t>安威川ダム完成予想図</a:t>
            </a:r>
            <a:r>
              <a:rPr lang="ja-JP" altLang="en-US" sz="1000" b="0" i="0" dirty="0">
                <a:latin typeface="Meiryo UI" pitchFamily="50" charset="-128"/>
                <a:ea typeface="Meiryo UI" pitchFamily="50" charset="-128"/>
                <a:cs typeface="Meiryo UI" pitchFamily="50" charset="-128"/>
              </a:rPr>
              <a:t>　</a:t>
            </a:r>
            <a:endParaRPr lang="en-US" altLang="ja-JP" sz="600" b="0" i="0" dirty="0">
              <a:latin typeface="Meiryo UI" pitchFamily="50" charset="-128"/>
              <a:ea typeface="Meiryo UI" pitchFamily="50" charset="-128"/>
              <a:cs typeface="Meiryo UI" pitchFamily="50" charset="-128"/>
            </a:endParaRPr>
          </a:p>
        </p:txBody>
      </p:sp>
      <p:sp>
        <p:nvSpPr>
          <p:cNvPr id="30" name="テキスト ボックス 28"/>
          <p:cNvSpPr txBox="1">
            <a:spLocks noChangeArrowheads="1"/>
          </p:cNvSpPr>
          <p:nvPr/>
        </p:nvSpPr>
        <p:spPr bwMode="auto">
          <a:xfrm>
            <a:off x="5566206" y="965089"/>
            <a:ext cx="4353071" cy="109260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r>
              <a:rPr lang="ja-JP" altLang="en-US" b="0" i="0" dirty="0">
                <a:latin typeface="Meiryo UI" pitchFamily="50" charset="-128"/>
                <a:ea typeface="Meiryo UI" pitchFamily="50" charset="-128"/>
                <a:cs typeface="Meiryo UI" pitchFamily="50" charset="-128"/>
              </a:rPr>
              <a:t>◆安威川ダムの建設において、小水力発電を導入します。</a:t>
            </a:r>
            <a:endParaRPr lang="en-US" altLang="ja-JP" b="0" i="0" dirty="0">
              <a:latin typeface="Meiryo UI" pitchFamily="50" charset="-128"/>
              <a:ea typeface="Meiryo UI" pitchFamily="50" charset="-128"/>
              <a:cs typeface="Meiryo UI" pitchFamily="50" charset="-128"/>
            </a:endParaRPr>
          </a:p>
          <a:p>
            <a:pPr marL="87313" indent="-87313"/>
            <a:r>
              <a:rPr lang="ja-JP" altLang="en-US" b="0" i="0" dirty="0">
                <a:latin typeface="Meiryo UI" pitchFamily="50" charset="-128"/>
                <a:ea typeface="Meiryo UI" pitchFamily="50" charset="-128"/>
                <a:cs typeface="Meiryo UI" pitchFamily="50" charset="-128"/>
              </a:rPr>
              <a:t>　ダムの貯水位（落差）と河川維持放流水を利用した小水力発電施設です。発電により得られた電力は、安威川ダム管理所にてダムの運用管理として自家消費し、余剰電力は売電を行います。</a:t>
            </a:r>
            <a:endParaRPr lang="en-US" altLang="ja-JP" b="0" i="0" dirty="0">
              <a:latin typeface="Meiryo UI" pitchFamily="50" charset="-128"/>
              <a:ea typeface="Meiryo UI" pitchFamily="50" charset="-128"/>
              <a:cs typeface="Meiryo UI" pitchFamily="50" charset="-128"/>
            </a:endParaRPr>
          </a:p>
        </p:txBody>
      </p:sp>
      <p:pic>
        <p:nvPicPr>
          <p:cNvPr id="32" name="図 3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06684" y="2072321"/>
            <a:ext cx="2013868" cy="1219782"/>
          </a:xfrm>
          <a:prstGeom prst="rect">
            <a:avLst/>
          </a:prstGeom>
        </p:spPr>
      </p:pic>
      <p:sp>
        <p:nvSpPr>
          <p:cNvPr id="33" name="テキスト ボックス 32"/>
          <p:cNvSpPr txBox="1"/>
          <p:nvPr/>
        </p:nvSpPr>
        <p:spPr>
          <a:xfrm>
            <a:off x="8847047" y="749422"/>
            <a:ext cx="1209360" cy="184666"/>
          </a:xfrm>
          <a:prstGeom prst="rect">
            <a:avLst/>
          </a:prstGeom>
          <a:noFill/>
        </p:spPr>
        <p:txBody>
          <a:bodyPr wrap="square" lIns="0" tIns="0" rIns="0" bIns="0" rtlCol="0" anchor="ctr" anchorCtr="1">
            <a:spAutoFit/>
          </a:bodyPr>
          <a:lstStyle/>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a:t>
            </a:r>
            <a:r>
              <a:rPr kumimoji="1" lang="ja-JP" altLang="en-US" sz="12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府事業</a:t>
            </a:r>
            <a:r>
              <a:rPr kumimoji="1" lang="en-US" altLang="ja-JP" sz="12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a:t>
            </a:r>
          </a:p>
        </p:txBody>
      </p:sp>
      <p:sp>
        <p:nvSpPr>
          <p:cNvPr id="20" name="角丸四角形 19"/>
          <p:cNvSpPr/>
          <p:nvPr/>
        </p:nvSpPr>
        <p:spPr>
          <a:xfrm>
            <a:off x="5589359" y="3598001"/>
            <a:ext cx="4277640" cy="3190665"/>
          </a:xfrm>
          <a:prstGeom prst="roundRect">
            <a:avLst>
              <a:gd name="adj" fmla="val 1002"/>
            </a:avLst>
          </a:prstGeom>
          <a:ln w="25400">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21" name="角丸四角形 20"/>
          <p:cNvSpPr/>
          <p:nvPr/>
        </p:nvSpPr>
        <p:spPr>
          <a:xfrm>
            <a:off x="5677671" y="3681493"/>
            <a:ext cx="3256654"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prstClr val="black"/>
                </a:solidFill>
                <a:latin typeface="Meiryo UI" pitchFamily="50" charset="-128"/>
                <a:ea typeface="Meiryo UI" pitchFamily="50" charset="-128"/>
                <a:cs typeface="Meiryo UI" pitchFamily="50" charset="-128"/>
              </a:rPr>
              <a:t>太陽熱エネルギーの利用促進</a:t>
            </a:r>
          </a:p>
        </p:txBody>
      </p:sp>
      <p:sp>
        <p:nvSpPr>
          <p:cNvPr id="26" name="テキスト ボックス 25"/>
          <p:cNvSpPr txBox="1"/>
          <p:nvPr/>
        </p:nvSpPr>
        <p:spPr>
          <a:xfrm>
            <a:off x="8783459" y="3809297"/>
            <a:ext cx="1221750" cy="184666"/>
          </a:xfrm>
          <a:prstGeom prst="rect">
            <a:avLst/>
          </a:prstGeom>
          <a:noFill/>
        </p:spPr>
        <p:txBody>
          <a:bodyPr wrap="square" lIns="0" tIns="0" rIns="0" bIns="0" rtlCol="0" anchor="ctr" anchorCtr="1">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endParaRPr lang="ja-JP" altLang="en-US" sz="1200" dirty="0">
              <a:latin typeface="Meiryo UI" pitchFamily="50" charset="-128"/>
              <a:ea typeface="Meiryo UI" pitchFamily="50" charset="-128"/>
              <a:cs typeface="Meiryo UI" pitchFamily="50" charset="-128"/>
            </a:endParaRPr>
          </a:p>
        </p:txBody>
      </p:sp>
      <p:sp>
        <p:nvSpPr>
          <p:cNvPr id="34" name="テキスト ボックス 28"/>
          <p:cNvSpPr txBox="1">
            <a:spLocks noChangeArrowheads="1"/>
          </p:cNvSpPr>
          <p:nvPr/>
        </p:nvSpPr>
        <p:spPr bwMode="auto">
          <a:xfrm>
            <a:off x="5688839" y="6348975"/>
            <a:ext cx="193371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lgn="ctr"/>
            <a:r>
              <a:rPr lang="ja-JP" altLang="en-US" sz="1000" b="0" i="0" dirty="0">
                <a:solidFill>
                  <a:prstClr val="black"/>
                </a:solidFill>
                <a:latin typeface="Meiryo UI" pitchFamily="50" charset="-128"/>
                <a:ea typeface="Meiryo UI" pitchFamily="50" charset="-128"/>
                <a:cs typeface="Meiryo UI" pitchFamily="50" charset="-128"/>
              </a:rPr>
              <a:t>茨木高校の太陽熱集熱器</a:t>
            </a:r>
            <a:endParaRPr lang="en-US" altLang="ja-JP" sz="600" b="0" i="0" dirty="0">
              <a:solidFill>
                <a:prstClr val="black"/>
              </a:solidFill>
              <a:latin typeface="Meiryo UI" pitchFamily="50" charset="-128"/>
              <a:ea typeface="Meiryo UI" pitchFamily="50" charset="-128"/>
              <a:cs typeface="Meiryo UI" pitchFamily="50" charset="-128"/>
            </a:endParaRPr>
          </a:p>
        </p:txBody>
      </p:sp>
      <p:sp>
        <p:nvSpPr>
          <p:cNvPr id="35" name="テキスト ボックス 28"/>
          <p:cNvSpPr txBox="1">
            <a:spLocks noChangeArrowheads="1"/>
          </p:cNvSpPr>
          <p:nvPr/>
        </p:nvSpPr>
        <p:spPr bwMode="auto">
          <a:xfrm>
            <a:off x="5665516" y="4041763"/>
            <a:ext cx="4008438"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r>
              <a:rPr lang="ja-JP" altLang="en-US" b="0" i="0" dirty="0">
                <a:latin typeface="Meiryo UI" pitchFamily="50" charset="-128"/>
                <a:ea typeface="Meiryo UI" pitchFamily="50" charset="-128"/>
                <a:cs typeface="Meiryo UI" pitchFamily="50" charset="-128"/>
              </a:rPr>
              <a:t>◆府立茨木高校では、民間団体の資金</a:t>
            </a:r>
            <a:r>
              <a:rPr lang="en-US" altLang="ja-JP" b="0" i="0" dirty="0">
                <a:latin typeface="Meiryo UI" pitchFamily="50" charset="-128"/>
                <a:ea typeface="Meiryo UI" pitchFamily="50" charset="-128"/>
                <a:cs typeface="Meiryo UI" pitchFamily="50" charset="-128"/>
              </a:rPr>
              <a:t>(</a:t>
            </a:r>
            <a:r>
              <a:rPr lang="ja-JP" altLang="en-US" b="0" i="0" dirty="0">
                <a:latin typeface="Meiryo UI" pitchFamily="50" charset="-128"/>
                <a:ea typeface="Meiryo UI" pitchFamily="50" charset="-128"/>
                <a:cs typeface="Meiryo UI" pitchFamily="50" charset="-128"/>
              </a:rPr>
              <a:t>一般社団法人新エネルギー導入促進協議会の補助金活用</a:t>
            </a:r>
            <a:r>
              <a:rPr lang="en-US" altLang="ja-JP" b="0" i="0" dirty="0">
                <a:latin typeface="Meiryo UI" pitchFamily="50" charset="-128"/>
                <a:ea typeface="Meiryo UI" pitchFamily="50" charset="-128"/>
                <a:cs typeface="Meiryo UI" pitchFamily="50" charset="-128"/>
              </a:rPr>
              <a:t>)</a:t>
            </a:r>
            <a:r>
              <a:rPr lang="ja-JP" altLang="en-US" b="0" i="0" dirty="0">
                <a:latin typeface="Meiryo UI" pitchFamily="50" charset="-128"/>
                <a:ea typeface="Meiryo UI" pitchFamily="50" charset="-128"/>
                <a:cs typeface="Meiryo UI" pitchFamily="50" charset="-128"/>
              </a:rPr>
              <a:t>により、校舎屋上に太陽熱集熱器を設置し、太陽熱エネルギーを活用して室内プールの昇温を行っています。</a:t>
            </a:r>
            <a:endParaRPr lang="en-US" altLang="ja-JP" b="0" i="0" dirty="0">
              <a:latin typeface="Meiryo UI" pitchFamily="50" charset="-128"/>
              <a:ea typeface="Meiryo UI" pitchFamily="50" charset="-128"/>
              <a:cs typeface="Meiryo UI" pitchFamily="50" charset="-128"/>
            </a:endParaRPr>
          </a:p>
        </p:txBody>
      </p:sp>
      <p:pic>
        <p:nvPicPr>
          <p:cNvPr id="36" name="図 3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59123" y="5152114"/>
            <a:ext cx="1593149" cy="1180534"/>
          </a:xfrm>
          <a:prstGeom prst="rect">
            <a:avLst/>
          </a:prstGeom>
        </p:spPr>
      </p:pic>
      <p:sp>
        <p:nvSpPr>
          <p:cNvPr id="55" name="大かっこ 54"/>
          <p:cNvSpPr/>
          <p:nvPr/>
        </p:nvSpPr>
        <p:spPr>
          <a:xfrm>
            <a:off x="7914775" y="2630298"/>
            <a:ext cx="1771006" cy="590688"/>
          </a:xfrm>
          <a:prstGeom prst="bracketPair">
            <a:avLst/>
          </a:prstGeom>
          <a:noFill/>
          <a:ln w="9525">
            <a:solidFill>
              <a:schemeClr val="accent6">
                <a:lumMod val="75000"/>
              </a:schemeClr>
            </a:solidFill>
            <a:prstDash val="solid"/>
          </a:ln>
        </p:spPr>
        <p:style>
          <a:lnRef idx="2">
            <a:schemeClr val="accent1"/>
          </a:lnRef>
          <a:fillRef idx="1">
            <a:schemeClr val="lt1"/>
          </a:fillRef>
          <a:effectRef idx="0">
            <a:schemeClr val="accent1"/>
          </a:effectRef>
          <a:fontRef idx="minor">
            <a:schemeClr val="dk1"/>
          </a:fontRef>
        </p:style>
        <p:txBody>
          <a:bodyPr lIns="0" rIns="0" rtlCol="0" anchor="ctr"/>
          <a:lstStyle/>
          <a:p>
            <a:r>
              <a:rPr lang="en-US" altLang="ja-JP" sz="1050" dirty="0">
                <a:solidFill>
                  <a:schemeClr val="tx1"/>
                </a:solidFill>
                <a:latin typeface="Meiryo UI" pitchFamily="50" charset="-128"/>
                <a:ea typeface="Meiryo UI" pitchFamily="50" charset="-128"/>
                <a:cs typeface="Meiryo UI" pitchFamily="50" charset="-128"/>
              </a:rPr>
              <a:t> 2026</a:t>
            </a:r>
            <a:r>
              <a:rPr lang="ja-JP" altLang="en-US" sz="1050" dirty="0">
                <a:solidFill>
                  <a:schemeClr val="tx1"/>
                </a:solidFill>
                <a:latin typeface="Meiryo UI" pitchFamily="50" charset="-128"/>
                <a:ea typeface="Meiryo UI" pitchFamily="50" charset="-128"/>
                <a:cs typeface="Meiryo UI" pitchFamily="50" charset="-128"/>
              </a:rPr>
              <a:t>年</a:t>
            </a:r>
            <a:r>
              <a:rPr lang="en-US" altLang="ja-JP" sz="1050" dirty="0">
                <a:solidFill>
                  <a:schemeClr val="tx1"/>
                </a:solidFill>
                <a:latin typeface="Meiryo UI" pitchFamily="50" charset="-128"/>
                <a:ea typeface="Meiryo UI" pitchFamily="50" charset="-128"/>
                <a:cs typeface="Meiryo UI" pitchFamily="50" charset="-128"/>
              </a:rPr>
              <a:t>5</a:t>
            </a:r>
            <a:r>
              <a:rPr lang="ja-JP" altLang="en-US" sz="1050" dirty="0">
                <a:solidFill>
                  <a:schemeClr val="tx1"/>
                </a:solidFill>
                <a:latin typeface="Meiryo UI" pitchFamily="50" charset="-128"/>
                <a:ea typeface="Meiryo UI" pitchFamily="50" charset="-128"/>
                <a:cs typeface="Meiryo UI" pitchFamily="50" charset="-128"/>
              </a:rPr>
              <a:t>月　共用開始予定</a:t>
            </a:r>
            <a:endParaRPr lang="en-US" altLang="ja-JP" sz="1050" dirty="0">
              <a:solidFill>
                <a:schemeClr val="tx1"/>
              </a:solidFill>
              <a:latin typeface="Meiryo UI" pitchFamily="50" charset="-128"/>
              <a:ea typeface="Meiryo UI" pitchFamily="50" charset="-128"/>
              <a:cs typeface="Meiryo UI" pitchFamily="50" charset="-128"/>
            </a:endParaRPr>
          </a:p>
          <a:p>
            <a:r>
              <a:rPr lang="ja-JP" altLang="en-US" sz="1050" dirty="0">
                <a:solidFill>
                  <a:schemeClr val="tx1"/>
                </a:solidFill>
                <a:latin typeface="Meiryo UI" pitchFamily="50" charset="-128"/>
                <a:ea typeface="Meiryo UI" pitchFamily="50" charset="-128"/>
                <a:cs typeface="Meiryo UI" pitchFamily="50" charset="-128"/>
              </a:rPr>
              <a:t>　　　　計画出力</a:t>
            </a:r>
            <a:r>
              <a:rPr lang="en-US" altLang="ja-JP" sz="1050" dirty="0">
                <a:solidFill>
                  <a:schemeClr val="tx1"/>
                </a:solidFill>
                <a:latin typeface="Meiryo UI" pitchFamily="50" charset="-128"/>
                <a:ea typeface="Meiryo UI" pitchFamily="50" charset="-128"/>
                <a:cs typeface="Meiryo UI" pitchFamily="50" charset="-128"/>
              </a:rPr>
              <a:t>170kW</a:t>
            </a:r>
          </a:p>
        </p:txBody>
      </p:sp>
      <p:sp>
        <p:nvSpPr>
          <p:cNvPr id="53" name="Text Box 2"/>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56"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57"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58"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37" name="円/楕円 30">
            <a:extLst>
              <a:ext uri="{FF2B5EF4-FFF2-40B4-BE49-F238E27FC236}">
                <a16:creationId xmlns:a16="http://schemas.microsoft.com/office/drawing/2014/main" id="{FDAB13AF-4DC1-428C-854B-D0EE72635FF9}"/>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24</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31" name="正方形/長方形 30"/>
          <p:cNvSpPr/>
          <p:nvPr/>
        </p:nvSpPr>
        <p:spPr>
          <a:xfrm>
            <a:off x="3255136" y="4369480"/>
            <a:ext cx="1261884" cy="253916"/>
          </a:xfrm>
          <a:prstGeom prst="rect">
            <a:avLst/>
          </a:prstGeom>
        </p:spPr>
        <p:txBody>
          <a:bodyPr wrap="none">
            <a:spAutoFit/>
          </a:bodyPr>
          <a:lstStyle/>
          <a:p>
            <a:r>
              <a:rPr lang="ja-JP" altLang="en-US" sz="1050" dirty="0">
                <a:latin typeface="Meiryo UI" panose="020B0604030504040204" pitchFamily="50" charset="-128"/>
                <a:ea typeface="Meiryo UI" panose="020B0604030504040204" pitchFamily="50" charset="-128"/>
                <a:cs typeface="Meiryo UI" panose="020B0604030504040204" pitchFamily="50" charset="-128"/>
              </a:rPr>
              <a:t>咲洲</a:t>
            </a:r>
            <a:r>
              <a:rPr lang="ja-JP" altLang="ja-JP" sz="1050" dirty="0">
                <a:latin typeface="Meiryo UI" panose="020B0604030504040204" pitchFamily="50" charset="-128"/>
                <a:ea typeface="Meiryo UI" panose="020B0604030504040204" pitchFamily="50" charset="-128"/>
                <a:cs typeface="Meiryo UI" panose="020B0604030504040204" pitchFamily="50" charset="-128"/>
              </a:rPr>
              <a:t>水力発電</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設備</a:t>
            </a:r>
            <a:endParaRPr lang="en-US" altLang="ja-JP" sz="105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38" name="図 3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88355" y="2957688"/>
            <a:ext cx="2291645" cy="1434571"/>
          </a:xfrm>
          <a:prstGeom prst="rect">
            <a:avLst/>
          </a:prstGeom>
        </p:spPr>
      </p:pic>
      <p:pic>
        <p:nvPicPr>
          <p:cNvPr id="40" name="図 3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0219" y="2786242"/>
            <a:ext cx="2453034" cy="1790503"/>
          </a:xfrm>
          <a:prstGeom prst="rect">
            <a:avLst/>
          </a:prstGeom>
        </p:spPr>
      </p:pic>
      <p:sp>
        <p:nvSpPr>
          <p:cNvPr id="43" name="正方形/長方形 42"/>
          <p:cNvSpPr/>
          <p:nvPr/>
        </p:nvSpPr>
        <p:spPr>
          <a:xfrm>
            <a:off x="7654336" y="4906368"/>
            <a:ext cx="1961247" cy="1732557"/>
          </a:xfrm>
          <a:prstGeom prst="rect">
            <a:avLst/>
          </a:prstGeom>
          <a:noFill/>
          <a:ln w="9525">
            <a:solidFill>
              <a:schemeClr val="accent6">
                <a:lumMod val="75000"/>
              </a:schemeClr>
            </a:solidFill>
            <a:prstDash val="dash"/>
          </a:ln>
        </p:spPr>
        <p:style>
          <a:lnRef idx="2">
            <a:schemeClr val="accent1"/>
          </a:lnRef>
          <a:fillRef idx="1">
            <a:schemeClr val="lt1"/>
          </a:fillRef>
          <a:effectRef idx="0">
            <a:schemeClr val="accent1"/>
          </a:effectRef>
          <a:fontRef idx="minor">
            <a:schemeClr val="dk1"/>
          </a:fontRef>
        </p:style>
        <p:txBody>
          <a:bodyPr lIns="0" rIns="0" rtlCol="0" anchor="t" anchorCtr="0"/>
          <a:lstStyle/>
          <a:p>
            <a:pPr>
              <a:lnSpc>
                <a:spcPts val="1000"/>
              </a:lnSpc>
            </a:pPr>
            <a:r>
              <a:rPr lang="ja-JP" altLang="en-US" sz="900" dirty="0">
                <a:solidFill>
                  <a:schemeClr val="tx1"/>
                </a:solidFill>
                <a:latin typeface="Meiryo UI" pitchFamily="50" charset="-128"/>
                <a:ea typeface="Meiryo UI" pitchFamily="50" charset="-128"/>
                <a:cs typeface="Meiryo UI" pitchFamily="50" charset="-128"/>
              </a:rPr>
              <a:t>■取得熱量実績（直近</a:t>
            </a:r>
            <a:r>
              <a:rPr lang="en-US" altLang="ja-JP" sz="900" dirty="0">
                <a:solidFill>
                  <a:schemeClr val="tx1"/>
                </a:solidFill>
                <a:latin typeface="Meiryo UI" pitchFamily="50" charset="-128"/>
                <a:ea typeface="Meiryo UI" pitchFamily="50" charset="-128"/>
                <a:cs typeface="Meiryo UI" pitchFamily="50" charset="-128"/>
              </a:rPr>
              <a:t>5</a:t>
            </a:r>
            <a:r>
              <a:rPr lang="ja-JP" altLang="en-US" sz="900" dirty="0">
                <a:solidFill>
                  <a:schemeClr val="tx1"/>
                </a:solidFill>
                <a:latin typeface="Meiryo UI" pitchFamily="50" charset="-128"/>
                <a:ea typeface="Meiryo UI" pitchFamily="50" charset="-128"/>
                <a:cs typeface="Meiryo UI" pitchFamily="50" charset="-128"/>
              </a:rPr>
              <a:t>ヵ年）</a:t>
            </a:r>
            <a:endParaRPr lang="en-US" altLang="ja-JP" sz="900" dirty="0">
              <a:solidFill>
                <a:schemeClr val="tx1"/>
              </a:solidFill>
              <a:latin typeface="Meiryo UI" pitchFamily="50" charset="-128"/>
              <a:ea typeface="Meiryo UI" pitchFamily="50" charset="-128"/>
              <a:cs typeface="Meiryo UI" pitchFamily="50" charset="-128"/>
            </a:endParaRPr>
          </a:p>
          <a:p>
            <a:pPr>
              <a:lnSpc>
                <a:spcPts val="1000"/>
              </a:lnSpc>
            </a:pPr>
            <a:r>
              <a:rPr lang="en-US" altLang="zh-TW" sz="900" dirty="0">
                <a:solidFill>
                  <a:schemeClr val="tx1"/>
                </a:solidFill>
                <a:latin typeface="Meiryo UI" pitchFamily="50" charset="-128"/>
                <a:ea typeface="Meiryo UI" pitchFamily="50" charset="-128"/>
                <a:cs typeface="Meiryo UI" pitchFamily="50" charset="-128"/>
              </a:rPr>
              <a:t>2015</a:t>
            </a:r>
            <a:r>
              <a:rPr lang="zh-TW" altLang="en-US" sz="900" dirty="0">
                <a:solidFill>
                  <a:schemeClr val="tx1"/>
                </a:solidFill>
                <a:latin typeface="Meiryo UI" pitchFamily="50" charset="-128"/>
                <a:ea typeface="Meiryo UI" pitchFamily="50" charset="-128"/>
                <a:cs typeface="Meiryo UI" pitchFamily="50" charset="-128"/>
              </a:rPr>
              <a:t>年</a:t>
            </a:r>
            <a:r>
              <a:rPr lang="en-US" altLang="zh-TW" sz="900" dirty="0">
                <a:solidFill>
                  <a:schemeClr val="tx1"/>
                </a:solidFill>
                <a:latin typeface="Meiryo UI" pitchFamily="50" charset="-128"/>
                <a:ea typeface="Meiryo UI" pitchFamily="50" charset="-128"/>
                <a:cs typeface="Meiryo UI" pitchFamily="50" charset="-128"/>
              </a:rPr>
              <a:t>3</a:t>
            </a:r>
            <a:r>
              <a:rPr lang="zh-TW" altLang="en-US" sz="900" dirty="0">
                <a:solidFill>
                  <a:schemeClr val="tx1"/>
                </a:solidFill>
                <a:latin typeface="Meiryo UI" pitchFamily="50" charset="-128"/>
                <a:ea typeface="Meiryo UI" pitchFamily="50" charset="-128"/>
                <a:cs typeface="Meiryo UI" pitchFamily="50" charset="-128"/>
              </a:rPr>
              <a:t>月～　供給開始</a:t>
            </a:r>
            <a:endParaRPr lang="en-US" altLang="zh-TW" sz="900" dirty="0">
              <a:solidFill>
                <a:schemeClr val="tx1"/>
              </a:solidFill>
              <a:latin typeface="Meiryo UI" pitchFamily="50" charset="-128"/>
              <a:ea typeface="Meiryo UI" pitchFamily="50" charset="-128"/>
              <a:cs typeface="Meiryo UI" pitchFamily="50" charset="-128"/>
            </a:endParaRPr>
          </a:p>
          <a:p>
            <a:pPr>
              <a:lnSpc>
                <a:spcPts val="1000"/>
              </a:lnSpc>
            </a:pPr>
            <a:endParaRPr lang="en-US" altLang="ja-JP" sz="900" dirty="0">
              <a:solidFill>
                <a:schemeClr val="tx1"/>
              </a:solidFill>
              <a:latin typeface="Meiryo UI" pitchFamily="50" charset="-128"/>
              <a:ea typeface="Meiryo UI" pitchFamily="50" charset="-128"/>
              <a:cs typeface="Meiryo UI" pitchFamily="50" charset="-128"/>
            </a:endParaRPr>
          </a:p>
          <a:p>
            <a:pPr>
              <a:lnSpc>
                <a:spcPts val="1000"/>
              </a:lnSpc>
            </a:pPr>
            <a:r>
              <a:rPr lang="ja-JP" altLang="en-US" sz="900" dirty="0">
                <a:solidFill>
                  <a:schemeClr val="tx1"/>
                </a:solidFill>
                <a:latin typeface="Meiryo UI" pitchFamily="50" charset="-128"/>
                <a:ea typeface="Meiryo UI" pitchFamily="50" charset="-128"/>
                <a:cs typeface="Meiryo UI" pitchFamily="50" charset="-128"/>
              </a:rPr>
              <a:t>＜</a:t>
            </a:r>
            <a:r>
              <a:rPr lang="en-US" altLang="ja-JP" sz="900" dirty="0">
                <a:solidFill>
                  <a:schemeClr val="tx1"/>
                </a:solidFill>
                <a:latin typeface="Meiryo UI" pitchFamily="50" charset="-128"/>
                <a:ea typeface="Meiryo UI" pitchFamily="50" charset="-128"/>
                <a:cs typeface="Meiryo UI" pitchFamily="50" charset="-128"/>
              </a:rPr>
              <a:t>2020</a:t>
            </a:r>
            <a:r>
              <a:rPr lang="ja-JP" altLang="en-US" sz="900" dirty="0">
                <a:solidFill>
                  <a:schemeClr val="tx1"/>
                </a:solidFill>
                <a:latin typeface="Meiryo UI" pitchFamily="50" charset="-128"/>
                <a:ea typeface="Meiryo UI" pitchFamily="50" charset="-128"/>
                <a:cs typeface="Meiryo UI" pitchFamily="50" charset="-128"/>
              </a:rPr>
              <a:t>年度（</a:t>
            </a:r>
            <a:r>
              <a:rPr lang="en-US" altLang="ja-JP" sz="900" dirty="0">
                <a:solidFill>
                  <a:schemeClr val="tx1"/>
                </a:solidFill>
                <a:latin typeface="Meiryo UI" pitchFamily="50" charset="-128"/>
                <a:ea typeface="Meiryo UI" pitchFamily="50" charset="-128"/>
                <a:cs typeface="Meiryo UI" pitchFamily="50" charset="-128"/>
              </a:rPr>
              <a:t>11</a:t>
            </a:r>
            <a:r>
              <a:rPr lang="ja-JP" altLang="en-US" sz="900" dirty="0">
                <a:solidFill>
                  <a:schemeClr val="tx1"/>
                </a:solidFill>
                <a:latin typeface="Meiryo UI" pitchFamily="50" charset="-128"/>
                <a:ea typeface="Meiryo UI" pitchFamily="50" charset="-128"/>
                <a:cs typeface="Meiryo UI" pitchFamily="50" charset="-128"/>
              </a:rPr>
              <a:t>月～</a:t>
            </a:r>
            <a:r>
              <a:rPr lang="en-US" altLang="ja-JP" sz="900" dirty="0">
                <a:solidFill>
                  <a:schemeClr val="tx1"/>
                </a:solidFill>
                <a:latin typeface="Meiryo UI" pitchFamily="50" charset="-128"/>
                <a:ea typeface="Meiryo UI" pitchFamily="50" charset="-128"/>
                <a:cs typeface="Meiryo UI" pitchFamily="50" charset="-128"/>
              </a:rPr>
              <a:t>2</a:t>
            </a:r>
            <a:r>
              <a:rPr lang="ja-JP" altLang="en-US" sz="900" dirty="0">
                <a:solidFill>
                  <a:schemeClr val="tx1"/>
                </a:solidFill>
                <a:latin typeface="Meiryo UI" pitchFamily="50" charset="-128"/>
                <a:ea typeface="Meiryo UI" pitchFamily="50" charset="-128"/>
                <a:cs typeface="Meiryo UI" pitchFamily="50" charset="-128"/>
              </a:rPr>
              <a:t>月は停止） ＞</a:t>
            </a:r>
            <a:endParaRPr lang="en-US" altLang="ja-JP" sz="900" dirty="0">
              <a:solidFill>
                <a:schemeClr val="tx1"/>
              </a:solidFill>
              <a:latin typeface="Meiryo UI" pitchFamily="50" charset="-128"/>
              <a:ea typeface="Meiryo UI" pitchFamily="50" charset="-128"/>
              <a:cs typeface="Meiryo UI" pitchFamily="50" charset="-128"/>
            </a:endParaRPr>
          </a:p>
          <a:p>
            <a:pPr>
              <a:lnSpc>
                <a:spcPts val="1000"/>
              </a:lnSpc>
            </a:pPr>
            <a:r>
              <a:rPr lang="ja-JP" altLang="en-US" sz="900" dirty="0">
                <a:solidFill>
                  <a:schemeClr val="tx1"/>
                </a:solidFill>
                <a:latin typeface="Meiryo UI" pitchFamily="50" charset="-128"/>
                <a:ea typeface="Meiryo UI" pitchFamily="50" charset="-128"/>
                <a:cs typeface="Meiryo UI" pitchFamily="50" charset="-128"/>
              </a:rPr>
              <a:t>　　・</a:t>
            </a:r>
            <a:r>
              <a:rPr lang="en-US" altLang="ja-JP" sz="900" dirty="0">
                <a:solidFill>
                  <a:schemeClr val="tx1"/>
                </a:solidFill>
                <a:latin typeface="Meiryo UI" pitchFamily="50" charset="-128"/>
                <a:ea typeface="Meiryo UI" pitchFamily="50" charset="-128"/>
                <a:cs typeface="Meiryo UI" pitchFamily="50" charset="-128"/>
              </a:rPr>
              <a:t>101MWh</a:t>
            </a:r>
          </a:p>
          <a:p>
            <a:pPr>
              <a:lnSpc>
                <a:spcPts val="1000"/>
              </a:lnSpc>
            </a:pPr>
            <a:r>
              <a:rPr lang="ja-JP" altLang="en-US" sz="900" dirty="0">
                <a:solidFill>
                  <a:schemeClr val="tx1"/>
                </a:solidFill>
                <a:latin typeface="Meiryo UI" pitchFamily="50" charset="-128"/>
                <a:ea typeface="Meiryo UI" pitchFamily="50" charset="-128"/>
                <a:cs typeface="Meiryo UI" pitchFamily="50" charset="-128"/>
              </a:rPr>
              <a:t>＜</a:t>
            </a:r>
            <a:r>
              <a:rPr lang="en-US" altLang="ja-JP" sz="900" dirty="0">
                <a:solidFill>
                  <a:schemeClr val="tx1"/>
                </a:solidFill>
                <a:latin typeface="Meiryo UI" pitchFamily="50" charset="-128"/>
                <a:ea typeface="Meiryo UI" pitchFamily="50" charset="-128"/>
                <a:cs typeface="Meiryo UI" pitchFamily="50" charset="-128"/>
              </a:rPr>
              <a:t>2021</a:t>
            </a:r>
            <a:r>
              <a:rPr lang="ja-JP" altLang="en-US" sz="900" dirty="0">
                <a:solidFill>
                  <a:schemeClr val="tx1"/>
                </a:solidFill>
                <a:latin typeface="Meiryo UI" pitchFamily="50" charset="-128"/>
                <a:ea typeface="Meiryo UI" pitchFamily="50" charset="-128"/>
                <a:cs typeface="Meiryo UI" pitchFamily="50" charset="-128"/>
              </a:rPr>
              <a:t>年度（</a:t>
            </a:r>
            <a:r>
              <a:rPr lang="en-US" altLang="ja-JP" sz="900" dirty="0">
                <a:solidFill>
                  <a:schemeClr val="tx1"/>
                </a:solidFill>
                <a:latin typeface="Meiryo UI" pitchFamily="50" charset="-128"/>
                <a:ea typeface="Meiryo UI" pitchFamily="50" charset="-128"/>
                <a:cs typeface="Meiryo UI" pitchFamily="50" charset="-128"/>
              </a:rPr>
              <a:t>11</a:t>
            </a:r>
            <a:r>
              <a:rPr lang="ja-JP" altLang="en-US" sz="900" dirty="0">
                <a:solidFill>
                  <a:schemeClr val="tx1"/>
                </a:solidFill>
                <a:latin typeface="Meiryo UI" pitchFamily="50" charset="-128"/>
                <a:ea typeface="Meiryo UI" pitchFamily="50" charset="-128"/>
                <a:cs typeface="Meiryo UI" pitchFamily="50" charset="-128"/>
              </a:rPr>
              <a:t>月～</a:t>
            </a:r>
            <a:r>
              <a:rPr lang="en-US" altLang="ja-JP" sz="900" dirty="0">
                <a:solidFill>
                  <a:schemeClr val="tx1"/>
                </a:solidFill>
                <a:latin typeface="Meiryo UI" pitchFamily="50" charset="-128"/>
                <a:ea typeface="Meiryo UI" pitchFamily="50" charset="-128"/>
                <a:cs typeface="Meiryo UI" pitchFamily="50" charset="-128"/>
              </a:rPr>
              <a:t>2</a:t>
            </a:r>
            <a:r>
              <a:rPr lang="ja-JP" altLang="en-US" sz="900" dirty="0">
                <a:solidFill>
                  <a:schemeClr val="tx1"/>
                </a:solidFill>
                <a:latin typeface="Meiryo UI" pitchFamily="50" charset="-128"/>
                <a:ea typeface="Meiryo UI" pitchFamily="50" charset="-128"/>
                <a:cs typeface="Meiryo UI" pitchFamily="50" charset="-128"/>
              </a:rPr>
              <a:t>月は停止） ＞</a:t>
            </a:r>
          </a:p>
          <a:p>
            <a:pPr>
              <a:lnSpc>
                <a:spcPts val="1000"/>
              </a:lnSpc>
            </a:pPr>
            <a:r>
              <a:rPr lang="ja-JP" altLang="en-US" sz="900" dirty="0">
                <a:solidFill>
                  <a:schemeClr val="tx1"/>
                </a:solidFill>
                <a:latin typeface="Meiryo UI" pitchFamily="50" charset="-128"/>
                <a:ea typeface="Meiryo UI" pitchFamily="50" charset="-128"/>
                <a:cs typeface="Meiryo UI" pitchFamily="50" charset="-128"/>
              </a:rPr>
              <a:t>　　・</a:t>
            </a:r>
            <a:r>
              <a:rPr lang="en-US" altLang="ja-JP" sz="900" dirty="0">
                <a:solidFill>
                  <a:schemeClr val="tx1"/>
                </a:solidFill>
                <a:latin typeface="Meiryo UI" pitchFamily="50" charset="-128"/>
                <a:ea typeface="Meiryo UI" pitchFamily="50" charset="-128"/>
                <a:cs typeface="Meiryo UI" pitchFamily="50" charset="-128"/>
              </a:rPr>
              <a:t>124MWh</a:t>
            </a:r>
          </a:p>
          <a:p>
            <a:pPr>
              <a:lnSpc>
                <a:spcPts val="1000"/>
              </a:lnSpc>
            </a:pPr>
            <a:r>
              <a:rPr lang="ja-JP" altLang="en-US" sz="900" dirty="0">
                <a:solidFill>
                  <a:schemeClr val="tx1"/>
                </a:solidFill>
                <a:latin typeface="Meiryo UI" pitchFamily="50" charset="-128"/>
                <a:ea typeface="Meiryo UI" pitchFamily="50" charset="-128"/>
                <a:cs typeface="Meiryo UI" pitchFamily="50" charset="-128"/>
              </a:rPr>
              <a:t>＜</a:t>
            </a:r>
            <a:r>
              <a:rPr lang="en-US" altLang="ja-JP" sz="900" dirty="0">
                <a:solidFill>
                  <a:schemeClr val="tx1"/>
                </a:solidFill>
                <a:latin typeface="Meiryo UI" pitchFamily="50" charset="-128"/>
                <a:ea typeface="Meiryo UI" pitchFamily="50" charset="-128"/>
                <a:cs typeface="Meiryo UI" pitchFamily="50" charset="-128"/>
              </a:rPr>
              <a:t>2022</a:t>
            </a:r>
            <a:r>
              <a:rPr lang="ja-JP" altLang="en-US" sz="900" dirty="0">
                <a:solidFill>
                  <a:schemeClr val="tx1"/>
                </a:solidFill>
                <a:latin typeface="Meiryo UI" pitchFamily="50" charset="-128"/>
                <a:ea typeface="Meiryo UI" pitchFamily="50" charset="-128"/>
                <a:cs typeface="Meiryo UI" pitchFamily="50" charset="-128"/>
              </a:rPr>
              <a:t>年度（</a:t>
            </a:r>
            <a:r>
              <a:rPr lang="en-US" altLang="ja-JP" sz="900" dirty="0">
                <a:solidFill>
                  <a:schemeClr val="tx1"/>
                </a:solidFill>
                <a:latin typeface="Meiryo UI" pitchFamily="50" charset="-128"/>
                <a:ea typeface="Meiryo UI" pitchFamily="50" charset="-128"/>
                <a:cs typeface="Meiryo UI" pitchFamily="50" charset="-128"/>
              </a:rPr>
              <a:t>11</a:t>
            </a:r>
            <a:r>
              <a:rPr lang="ja-JP" altLang="en-US" sz="900" dirty="0">
                <a:solidFill>
                  <a:schemeClr val="tx1"/>
                </a:solidFill>
                <a:latin typeface="Meiryo UI" pitchFamily="50" charset="-128"/>
                <a:ea typeface="Meiryo UI" pitchFamily="50" charset="-128"/>
                <a:cs typeface="Meiryo UI" pitchFamily="50" charset="-128"/>
              </a:rPr>
              <a:t>月～</a:t>
            </a:r>
            <a:r>
              <a:rPr lang="en-US" altLang="ja-JP" sz="900" dirty="0">
                <a:solidFill>
                  <a:schemeClr val="tx1"/>
                </a:solidFill>
                <a:latin typeface="Meiryo UI" pitchFamily="50" charset="-128"/>
                <a:ea typeface="Meiryo UI" pitchFamily="50" charset="-128"/>
                <a:cs typeface="Meiryo UI" pitchFamily="50" charset="-128"/>
              </a:rPr>
              <a:t>2</a:t>
            </a:r>
            <a:r>
              <a:rPr lang="ja-JP" altLang="en-US" sz="900" dirty="0">
                <a:solidFill>
                  <a:schemeClr val="tx1"/>
                </a:solidFill>
                <a:latin typeface="Meiryo UI" pitchFamily="50" charset="-128"/>
                <a:ea typeface="Meiryo UI" pitchFamily="50" charset="-128"/>
                <a:cs typeface="Meiryo UI" pitchFamily="50" charset="-128"/>
              </a:rPr>
              <a:t>月は停止） ＞</a:t>
            </a:r>
          </a:p>
          <a:p>
            <a:pPr>
              <a:lnSpc>
                <a:spcPts val="1000"/>
              </a:lnSpc>
            </a:pPr>
            <a:r>
              <a:rPr lang="ja-JP" altLang="en-US" sz="900" dirty="0">
                <a:solidFill>
                  <a:schemeClr val="tx1"/>
                </a:solidFill>
                <a:latin typeface="Meiryo UI" pitchFamily="50" charset="-128"/>
                <a:ea typeface="Meiryo UI" pitchFamily="50" charset="-128"/>
                <a:cs typeface="Meiryo UI" pitchFamily="50" charset="-128"/>
              </a:rPr>
              <a:t>　　・</a:t>
            </a:r>
            <a:r>
              <a:rPr lang="en-US" altLang="ja-JP" sz="900" dirty="0">
                <a:solidFill>
                  <a:schemeClr val="tx1"/>
                </a:solidFill>
                <a:latin typeface="Meiryo UI" pitchFamily="50" charset="-128"/>
                <a:ea typeface="Meiryo UI" pitchFamily="50" charset="-128"/>
                <a:cs typeface="Meiryo UI" pitchFamily="50" charset="-128"/>
              </a:rPr>
              <a:t>109MWh</a:t>
            </a:r>
          </a:p>
          <a:p>
            <a:pPr>
              <a:lnSpc>
                <a:spcPts val="1000"/>
              </a:lnSpc>
            </a:pPr>
            <a:r>
              <a:rPr lang="ja-JP" altLang="en-US" sz="900" dirty="0">
                <a:solidFill>
                  <a:schemeClr val="tx1"/>
                </a:solidFill>
                <a:latin typeface="Meiryo UI" pitchFamily="50" charset="-128"/>
                <a:ea typeface="Meiryo UI" pitchFamily="50" charset="-128"/>
                <a:cs typeface="Meiryo UI" pitchFamily="50" charset="-128"/>
              </a:rPr>
              <a:t>＜</a:t>
            </a:r>
            <a:r>
              <a:rPr lang="en-US" altLang="ja-JP" sz="900" dirty="0">
                <a:solidFill>
                  <a:schemeClr val="tx1"/>
                </a:solidFill>
                <a:latin typeface="Meiryo UI" pitchFamily="50" charset="-128"/>
                <a:ea typeface="Meiryo UI" pitchFamily="50" charset="-128"/>
                <a:cs typeface="Meiryo UI" pitchFamily="50" charset="-128"/>
              </a:rPr>
              <a:t>2023</a:t>
            </a:r>
            <a:r>
              <a:rPr lang="ja-JP" altLang="en-US" sz="900" dirty="0">
                <a:solidFill>
                  <a:schemeClr val="tx1"/>
                </a:solidFill>
                <a:latin typeface="Meiryo UI" pitchFamily="50" charset="-128"/>
                <a:ea typeface="Meiryo UI" pitchFamily="50" charset="-128"/>
                <a:cs typeface="Meiryo UI" pitchFamily="50" charset="-128"/>
              </a:rPr>
              <a:t>年度（</a:t>
            </a:r>
            <a:r>
              <a:rPr lang="en-US" altLang="ja-JP" sz="900" dirty="0">
                <a:solidFill>
                  <a:schemeClr val="tx1"/>
                </a:solidFill>
                <a:latin typeface="Meiryo UI" pitchFamily="50" charset="-128"/>
                <a:ea typeface="Meiryo UI" pitchFamily="50" charset="-128"/>
                <a:cs typeface="Meiryo UI" pitchFamily="50" charset="-128"/>
              </a:rPr>
              <a:t>11</a:t>
            </a:r>
            <a:r>
              <a:rPr lang="ja-JP" altLang="en-US" sz="900" dirty="0">
                <a:solidFill>
                  <a:schemeClr val="tx1"/>
                </a:solidFill>
                <a:latin typeface="Meiryo UI" pitchFamily="50" charset="-128"/>
                <a:ea typeface="Meiryo UI" pitchFamily="50" charset="-128"/>
                <a:cs typeface="Meiryo UI" pitchFamily="50" charset="-128"/>
              </a:rPr>
              <a:t>月～</a:t>
            </a:r>
            <a:r>
              <a:rPr lang="en-US" altLang="ja-JP" sz="900" dirty="0">
                <a:solidFill>
                  <a:schemeClr val="tx1"/>
                </a:solidFill>
                <a:latin typeface="Meiryo UI" pitchFamily="50" charset="-128"/>
                <a:ea typeface="Meiryo UI" pitchFamily="50" charset="-128"/>
                <a:cs typeface="Meiryo UI" pitchFamily="50" charset="-128"/>
              </a:rPr>
              <a:t>2</a:t>
            </a:r>
            <a:r>
              <a:rPr lang="ja-JP" altLang="en-US" sz="900" dirty="0">
                <a:solidFill>
                  <a:schemeClr val="tx1"/>
                </a:solidFill>
                <a:latin typeface="Meiryo UI" pitchFamily="50" charset="-128"/>
                <a:ea typeface="Meiryo UI" pitchFamily="50" charset="-128"/>
                <a:cs typeface="Meiryo UI" pitchFamily="50" charset="-128"/>
              </a:rPr>
              <a:t>月は停止）＞</a:t>
            </a:r>
            <a:endParaRPr lang="en-US" altLang="ja-JP" sz="900" dirty="0">
              <a:solidFill>
                <a:schemeClr val="tx1"/>
              </a:solidFill>
              <a:latin typeface="Meiryo UI" pitchFamily="50" charset="-128"/>
              <a:ea typeface="Meiryo UI" pitchFamily="50" charset="-128"/>
              <a:cs typeface="Meiryo UI" pitchFamily="50" charset="-128"/>
            </a:endParaRPr>
          </a:p>
          <a:p>
            <a:pPr>
              <a:lnSpc>
                <a:spcPts val="1000"/>
              </a:lnSpc>
            </a:pPr>
            <a:r>
              <a:rPr lang="ja-JP" altLang="en-US" sz="900" dirty="0">
                <a:solidFill>
                  <a:schemeClr val="tx1"/>
                </a:solidFill>
                <a:latin typeface="Meiryo UI" pitchFamily="50" charset="-128"/>
                <a:ea typeface="Meiryo UI" pitchFamily="50" charset="-128"/>
                <a:cs typeface="Meiryo UI" pitchFamily="50" charset="-128"/>
              </a:rPr>
              <a:t>　　・</a:t>
            </a:r>
            <a:r>
              <a:rPr lang="en-US" altLang="ja-JP" sz="900" dirty="0">
                <a:solidFill>
                  <a:schemeClr val="tx1"/>
                </a:solidFill>
                <a:latin typeface="Meiryo UI" pitchFamily="50" charset="-128"/>
                <a:ea typeface="Meiryo UI" pitchFamily="50" charset="-128"/>
                <a:cs typeface="Meiryo UI" pitchFamily="50" charset="-128"/>
              </a:rPr>
              <a:t>100MWh</a:t>
            </a:r>
          </a:p>
          <a:p>
            <a:pPr>
              <a:lnSpc>
                <a:spcPts val="1000"/>
              </a:lnSpc>
            </a:pPr>
            <a:r>
              <a:rPr lang="ja-JP" altLang="en-US" sz="900" dirty="0">
                <a:solidFill>
                  <a:schemeClr val="tx1"/>
                </a:solidFill>
                <a:latin typeface="Meiryo UI" pitchFamily="50" charset="-128"/>
                <a:ea typeface="Meiryo UI" pitchFamily="50" charset="-128"/>
                <a:cs typeface="Meiryo UI" pitchFamily="50" charset="-128"/>
              </a:rPr>
              <a:t>＜</a:t>
            </a:r>
            <a:r>
              <a:rPr lang="en-US" altLang="ja-JP" sz="900" dirty="0">
                <a:solidFill>
                  <a:schemeClr val="tx1"/>
                </a:solidFill>
                <a:latin typeface="Meiryo UI" pitchFamily="50" charset="-128"/>
                <a:ea typeface="Meiryo UI" pitchFamily="50" charset="-128"/>
                <a:cs typeface="Meiryo UI" pitchFamily="50" charset="-128"/>
              </a:rPr>
              <a:t>2024</a:t>
            </a:r>
            <a:r>
              <a:rPr lang="ja-JP" altLang="en-US" sz="900" dirty="0">
                <a:solidFill>
                  <a:schemeClr val="tx1"/>
                </a:solidFill>
                <a:latin typeface="Meiryo UI" pitchFamily="50" charset="-128"/>
                <a:ea typeface="Meiryo UI" pitchFamily="50" charset="-128"/>
                <a:cs typeface="Meiryo UI" pitchFamily="50" charset="-128"/>
              </a:rPr>
              <a:t>年度（</a:t>
            </a:r>
            <a:r>
              <a:rPr lang="en-US" altLang="ja-JP" sz="900" dirty="0">
                <a:solidFill>
                  <a:schemeClr val="tx1"/>
                </a:solidFill>
                <a:latin typeface="Meiryo UI" pitchFamily="50" charset="-128"/>
                <a:ea typeface="Meiryo UI" pitchFamily="50" charset="-128"/>
                <a:cs typeface="Meiryo UI" pitchFamily="50" charset="-128"/>
              </a:rPr>
              <a:t>11</a:t>
            </a:r>
            <a:r>
              <a:rPr lang="ja-JP" altLang="en-US" sz="900" dirty="0">
                <a:solidFill>
                  <a:schemeClr val="tx1"/>
                </a:solidFill>
                <a:latin typeface="Meiryo UI" pitchFamily="50" charset="-128"/>
                <a:ea typeface="Meiryo UI" pitchFamily="50" charset="-128"/>
                <a:cs typeface="Meiryo UI" pitchFamily="50" charset="-128"/>
              </a:rPr>
              <a:t>月～</a:t>
            </a:r>
            <a:r>
              <a:rPr lang="en-US" altLang="ja-JP" sz="900" dirty="0">
                <a:solidFill>
                  <a:schemeClr val="tx1"/>
                </a:solidFill>
                <a:latin typeface="Meiryo UI" pitchFamily="50" charset="-128"/>
                <a:ea typeface="Meiryo UI" pitchFamily="50" charset="-128"/>
                <a:cs typeface="Meiryo UI" pitchFamily="50" charset="-128"/>
              </a:rPr>
              <a:t>2</a:t>
            </a:r>
            <a:r>
              <a:rPr lang="ja-JP" altLang="en-US" sz="900" dirty="0">
                <a:solidFill>
                  <a:schemeClr val="tx1"/>
                </a:solidFill>
                <a:latin typeface="Meiryo UI" pitchFamily="50" charset="-128"/>
                <a:ea typeface="Meiryo UI" pitchFamily="50" charset="-128"/>
                <a:cs typeface="Meiryo UI" pitchFamily="50" charset="-128"/>
              </a:rPr>
              <a:t>月は停止）＞</a:t>
            </a:r>
          </a:p>
          <a:p>
            <a:pPr>
              <a:lnSpc>
                <a:spcPts val="1000"/>
              </a:lnSpc>
            </a:pPr>
            <a:r>
              <a:rPr lang="ja-JP" altLang="en-US" sz="900" dirty="0">
                <a:solidFill>
                  <a:schemeClr val="tx1"/>
                </a:solidFill>
                <a:latin typeface="Meiryo UI" pitchFamily="50" charset="-128"/>
                <a:ea typeface="Meiryo UI" pitchFamily="50" charset="-128"/>
                <a:cs typeface="Meiryo UI" pitchFamily="50" charset="-128"/>
              </a:rPr>
              <a:t>　　・</a:t>
            </a:r>
            <a:r>
              <a:rPr lang="en-US" altLang="ja-JP" sz="900" dirty="0">
                <a:solidFill>
                  <a:schemeClr val="tx1"/>
                </a:solidFill>
                <a:latin typeface="Meiryo UI" pitchFamily="50" charset="-128"/>
                <a:ea typeface="Meiryo UI" pitchFamily="50" charset="-128"/>
                <a:cs typeface="Meiryo UI" pitchFamily="50" charset="-128"/>
              </a:rPr>
              <a:t>96MWh</a:t>
            </a:r>
          </a:p>
        </p:txBody>
      </p:sp>
      <p:sp>
        <p:nvSpPr>
          <p:cNvPr id="39" name="正方形/長方形 38">
            <a:extLst>
              <a:ext uri="{FF2B5EF4-FFF2-40B4-BE49-F238E27FC236}">
                <a16:creationId xmlns:a16="http://schemas.microsoft.com/office/drawing/2014/main" id="{8F274980-19CB-4862-95A7-8B1A5848E421}"/>
              </a:ext>
            </a:extLst>
          </p:cNvPr>
          <p:cNvSpPr/>
          <p:nvPr/>
        </p:nvSpPr>
        <p:spPr>
          <a:xfrm>
            <a:off x="148035" y="4670821"/>
            <a:ext cx="5302044" cy="2089672"/>
          </a:xfrm>
          <a:prstGeom prst="rect">
            <a:avLst/>
          </a:prstGeom>
          <a:noFill/>
          <a:ln w="9525">
            <a:solidFill>
              <a:schemeClr val="accent6">
                <a:lumMod val="75000"/>
              </a:schemeClr>
            </a:solidFill>
            <a:prstDash val="dash"/>
          </a:ln>
        </p:spPr>
        <p:style>
          <a:lnRef idx="2">
            <a:schemeClr val="accent1"/>
          </a:lnRef>
          <a:fillRef idx="1">
            <a:schemeClr val="lt1"/>
          </a:fillRef>
          <a:effectRef idx="0">
            <a:schemeClr val="accent1"/>
          </a:effectRef>
          <a:fontRef idx="minor">
            <a:schemeClr val="dk1"/>
          </a:fontRef>
        </p:style>
        <p:txBody>
          <a:bodyPr lIns="72000" rIns="0" rtlCol="0" anchor="t" anchorCtr="0"/>
          <a:lstStyle/>
          <a:p>
            <a:pPr marL="87313" indent="-87313"/>
            <a:r>
              <a:rPr lang="ja-JP" altLang="en-US" sz="1000" dirty="0">
                <a:solidFill>
                  <a:schemeClr val="tx1"/>
                </a:solidFill>
                <a:latin typeface="Meiryo UI" pitchFamily="50" charset="-128"/>
                <a:ea typeface="Meiryo UI" pitchFamily="50" charset="-128"/>
                <a:cs typeface="Meiryo UI" pitchFamily="50" charset="-128"/>
              </a:rPr>
              <a:t>■導入実績（</a:t>
            </a:r>
            <a:r>
              <a:rPr lang="en-US" altLang="ja-JP" sz="1000" dirty="0">
                <a:solidFill>
                  <a:schemeClr val="tx1"/>
                </a:solidFill>
                <a:latin typeface="Meiryo UI" pitchFamily="50" charset="-128"/>
                <a:ea typeface="Meiryo UI" pitchFamily="50" charset="-128"/>
                <a:cs typeface="Meiryo UI" pitchFamily="50" charset="-128"/>
              </a:rPr>
              <a:t>2018</a:t>
            </a:r>
            <a:r>
              <a:rPr lang="ja-JP" altLang="en-US" sz="1000" dirty="0">
                <a:solidFill>
                  <a:schemeClr val="tx1"/>
                </a:solidFill>
                <a:latin typeface="Meiryo UI" pitchFamily="50" charset="-128"/>
                <a:ea typeface="Meiryo UI" pitchFamily="50" charset="-128"/>
                <a:cs typeface="Meiryo UI" pitchFamily="50" charset="-128"/>
              </a:rPr>
              <a:t>年度以降）</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a:t>
            </a:r>
            <a:r>
              <a:rPr lang="en-US" altLang="ja-JP" sz="1000" dirty="0">
                <a:solidFill>
                  <a:schemeClr val="tx1"/>
                </a:solidFill>
                <a:latin typeface="Meiryo UI" pitchFamily="50" charset="-128"/>
                <a:ea typeface="Meiryo UI" pitchFamily="50" charset="-128"/>
                <a:cs typeface="Meiryo UI" pitchFamily="50" charset="-128"/>
              </a:rPr>
              <a:t>2018</a:t>
            </a:r>
            <a:r>
              <a:rPr lang="ja-JP" altLang="en-US" sz="1000" dirty="0">
                <a:solidFill>
                  <a:schemeClr val="tx1"/>
                </a:solidFill>
                <a:latin typeface="Meiryo UI" pitchFamily="50" charset="-128"/>
                <a:ea typeface="Meiryo UI" pitchFamily="50" charset="-128"/>
                <a:cs typeface="Meiryo UI" pitchFamily="50" charset="-128"/>
              </a:rPr>
              <a:t>年度＞</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　・咲洲配水場（大阪市）　</a:t>
            </a:r>
            <a:r>
              <a:rPr lang="en-US" altLang="ja-JP" sz="1000" dirty="0">
                <a:solidFill>
                  <a:schemeClr val="tx1"/>
                </a:solidFill>
                <a:latin typeface="Meiryo UI" pitchFamily="50" charset="-128"/>
                <a:ea typeface="Meiryo UI" pitchFamily="50" charset="-128"/>
                <a:cs typeface="Meiryo UI" pitchFamily="50" charset="-128"/>
              </a:rPr>
              <a:t>43KW</a:t>
            </a:r>
          </a:p>
          <a:p>
            <a:pPr marL="87313" indent="-87313"/>
            <a:r>
              <a:rPr lang="ja-JP" altLang="en-US" sz="1000" dirty="0">
                <a:solidFill>
                  <a:schemeClr val="tx1"/>
                </a:solidFill>
                <a:latin typeface="Meiryo UI" pitchFamily="50" charset="-128"/>
                <a:ea typeface="Meiryo UI" pitchFamily="50" charset="-128"/>
                <a:cs typeface="Meiryo UI" pitchFamily="50" charset="-128"/>
              </a:rPr>
              <a:t>　・陶器配水処理場（堺市）　 </a:t>
            </a:r>
            <a:r>
              <a:rPr lang="en-US" altLang="ja-JP" sz="1000" dirty="0">
                <a:solidFill>
                  <a:schemeClr val="tx1"/>
                </a:solidFill>
                <a:latin typeface="Meiryo UI" pitchFamily="50" charset="-128"/>
                <a:ea typeface="Meiryo UI" pitchFamily="50" charset="-128"/>
                <a:cs typeface="Meiryo UI" pitchFamily="50" charset="-128"/>
              </a:rPr>
              <a:t>90kW</a:t>
            </a:r>
          </a:p>
          <a:p>
            <a:pPr marL="87313" indent="-87313"/>
            <a:r>
              <a:rPr lang="ja-JP" altLang="en-US" sz="1000" dirty="0">
                <a:solidFill>
                  <a:schemeClr val="tx1"/>
                </a:solidFill>
                <a:latin typeface="Meiryo UI" pitchFamily="50" charset="-128"/>
                <a:ea typeface="Meiryo UI" pitchFamily="50" charset="-128"/>
                <a:cs typeface="Meiryo UI" pitchFamily="50" charset="-128"/>
              </a:rPr>
              <a:t>＜</a:t>
            </a:r>
            <a:r>
              <a:rPr lang="en-US" altLang="ja-JP" sz="1000" dirty="0">
                <a:solidFill>
                  <a:schemeClr val="tx1"/>
                </a:solidFill>
                <a:latin typeface="Meiryo UI" pitchFamily="50" charset="-128"/>
                <a:ea typeface="Meiryo UI" pitchFamily="50" charset="-128"/>
                <a:cs typeface="Meiryo UI" pitchFamily="50" charset="-128"/>
              </a:rPr>
              <a:t>2019</a:t>
            </a:r>
            <a:r>
              <a:rPr lang="ja-JP" altLang="en-US" sz="1000" dirty="0">
                <a:solidFill>
                  <a:schemeClr val="tx1"/>
                </a:solidFill>
                <a:latin typeface="Meiryo UI" pitchFamily="50" charset="-128"/>
                <a:ea typeface="Meiryo UI" pitchFamily="50" charset="-128"/>
                <a:cs typeface="Meiryo UI" pitchFamily="50" charset="-128"/>
              </a:rPr>
              <a:t>年度＞</a:t>
            </a:r>
            <a:endParaRPr lang="en-US" altLang="ja-JP" sz="1000" dirty="0">
              <a:solidFill>
                <a:schemeClr val="tx1"/>
              </a:solidFill>
              <a:latin typeface="Meiryo UI" pitchFamily="50" charset="-128"/>
              <a:ea typeface="Meiryo UI" pitchFamily="50" charset="-128"/>
              <a:cs typeface="Meiryo UI" pitchFamily="50" charset="-128"/>
            </a:endParaRPr>
          </a:p>
          <a:p>
            <a:r>
              <a:rPr lang="ja-JP" altLang="en-US" sz="1000" dirty="0">
                <a:solidFill>
                  <a:schemeClr val="tx1"/>
                </a:solidFill>
                <a:latin typeface="Meiryo UI" pitchFamily="50" charset="-128"/>
                <a:ea typeface="Meiryo UI" pitchFamily="50" charset="-128"/>
                <a:cs typeface="Meiryo UI" pitchFamily="50" charset="-128"/>
              </a:rPr>
              <a:t>　・佐井寺配水場（吹田市）　 </a:t>
            </a:r>
            <a:r>
              <a:rPr lang="en-US" altLang="ja-JP" sz="1000" dirty="0">
                <a:solidFill>
                  <a:schemeClr val="tx1"/>
                </a:solidFill>
                <a:latin typeface="Meiryo UI" pitchFamily="50" charset="-128"/>
                <a:ea typeface="Meiryo UI" pitchFamily="50" charset="-128"/>
                <a:cs typeface="Meiryo UI" pitchFamily="50" charset="-128"/>
              </a:rPr>
              <a:t>22.8kW</a:t>
            </a:r>
          </a:p>
          <a:p>
            <a:r>
              <a:rPr lang="ja-JP" altLang="en-US" sz="1000" dirty="0">
                <a:solidFill>
                  <a:schemeClr val="tx1"/>
                </a:solidFill>
                <a:latin typeface="Meiryo UI" pitchFamily="50" charset="-128"/>
                <a:ea typeface="Meiryo UI" pitchFamily="50" charset="-128"/>
                <a:cs typeface="Meiryo UI" pitchFamily="50" charset="-128"/>
              </a:rPr>
              <a:t>　・村野浄水場（大阪広域水道企業団）</a:t>
            </a:r>
            <a:r>
              <a:rPr lang="en-US" altLang="ja-JP" sz="1000" dirty="0">
                <a:solidFill>
                  <a:schemeClr val="tx1"/>
                </a:solidFill>
                <a:latin typeface="Meiryo UI" pitchFamily="50" charset="-128"/>
                <a:ea typeface="Meiryo UI" pitchFamily="50" charset="-128"/>
                <a:cs typeface="Meiryo UI" pitchFamily="50" charset="-128"/>
              </a:rPr>
              <a:t>200kW</a:t>
            </a:r>
          </a:p>
          <a:p>
            <a:pPr marL="87313" indent="-87313"/>
            <a:r>
              <a:rPr lang="ja-JP" altLang="en-US" sz="1000" dirty="0">
                <a:solidFill>
                  <a:schemeClr val="tx1"/>
                </a:solidFill>
                <a:latin typeface="Meiryo UI" pitchFamily="50" charset="-128"/>
                <a:ea typeface="Meiryo UI" pitchFamily="50" charset="-128"/>
                <a:cs typeface="Meiryo UI" pitchFamily="50" charset="-128"/>
              </a:rPr>
              <a:t>＜</a:t>
            </a:r>
            <a:r>
              <a:rPr lang="en-US" altLang="ja-JP" sz="1000" dirty="0">
                <a:solidFill>
                  <a:schemeClr val="tx1"/>
                </a:solidFill>
                <a:latin typeface="Meiryo UI" pitchFamily="50" charset="-128"/>
                <a:ea typeface="Meiryo UI" pitchFamily="50" charset="-128"/>
                <a:cs typeface="Meiryo UI" pitchFamily="50" charset="-128"/>
              </a:rPr>
              <a:t>2020</a:t>
            </a:r>
            <a:r>
              <a:rPr lang="ja-JP" altLang="en-US" sz="1000" dirty="0">
                <a:solidFill>
                  <a:schemeClr val="tx1"/>
                </a:solidFill>
                <a:latin typeface="Meiryo UI" pitchFamily="50" charset="-128"/>
                <a:ea typeface="Meiryo UI" pitchFamily="50" charset="-128"/>
                <a:cs typeface="Meiryo UI" pitchFamily="50" charset="-128"/>
              </a:rPr>
              <a:t>年度＞</a:t>
            </a:r>
            <a:endParaRPr lang="en-US" altLang="ja-JP" sz="1000" dirty="0">
              <a:solidFill>
                <a:schemeClr val="tx1"/>
              </a:solidFill>
              <a:latin typeface="Meiryo UI" pitchFamily="50" charset="-128"/>
              <a:ea typeface="Meiryo UI" pitchFamily="50" charset="-128"/>
              <a:cs typeface="Meiryo UI" pitchFamily="50" charset="-128"/>
            </a:endParaRPr>
          </a:p>
          <a:p>
            <a:r>
              <a:rPr lang="ja-JP" altLang="en-US" sz="1000" dirty="0">
                <a:solidFill>
                  <a:schemeClr val="tx1"/>
                </a:solidFill>
                <a:latin typeface="Meiryo UI" pitchFamily="50" charset="-128"/>
                <a:ea typeface="Meiryo UI" pitchFamily="50" charset="-128"/>
                <a:cs typeface="Meiryo UI" pitchFamily="50" charset="-128"/>
              </a:rPr>
              <a:t>　・</a:t>
            </a:r>
            <a:r>
              <a:rPr lang="zh-TW" altLang="en-US" sz="1000" dirty="0">
                <a:solidFill>
                  <a:schemeClr val="tx1"/>
                </a:solidFill>
                <a:latin typeface="Meiryo UI" pitchFamily="50" charset="-128"/>
                <a:ea typeface="Meiryo UI" pitchFamily="50" charset="-128"/>
                <a:cs typeface="Meiryo UI" pitchFamily="50" charset="-128"/>
              </a:rPr>
              <a:t>上原減圧水槽</a:t>
            </a:r>
            <a:r>
              <a:rPr lang="ja-JP" altLang="en-US" sz="1000" dirty="0">
                <a:solidFill>
                  <a:schemeClr val="tx1"/>
                </a:solidFill>
                <a:latin typeface="Meiryo UI" pitchFamily="50" charset="-128"/>
                <a:ea typeface="Meiryo UI" pitchFamily="50" charset="-128"/>
                <a:cs typeface="Meiryo UI" pitchFamily="50" charset="-128"/>
              </a:rPr>
              <a:t>（富田林市）</a:t>
            </a:r>
            <a:r>
              <a:rPr lang="en-US" altLang="ja-JP" sz="1000" dirty="0">
                <a:solidFill>
                  <a:schemeClr val="tx1"/>
                </a:solidFill>
                <a:latin typeface="Meiryo UI" pitchFamily="50" charset="-128"/>
                <a:ea typeface="Meiryo UI" pitchFamily="50" charset="-128"/>
                <a:cs typeface="Meiryo UI" pitchFamily="50" charset="-128"/>
              </a:rPr>
              <a:t>41.5kW</a:t>
            </a:r>
          </a:p>
          <a:p>
            <a:endParaRPr lang="en-US" altLang="ja-JP" sz="1000" dirty="0">
              <a:solidFill>
                <a:schemeClr val="tx1"/>
              </a:solidFill>
              <a:latin typeface="Meiryo UI" pitchFamily="50" charset="-128"/>
              <a:ea typeface="Meiryo UI" pitchFamily="50" charset="-128"/>
              <a:cs typeface="Meiryo UI" pitchFamily="50" charset="-128"/>
            </a:endParaRPr>
          </a:p>
          <a:p>
            <a:pPr fontAlgn="auto">
              <a:spcBef>
                <a:spcPts val="0"/>
              </a:spcBef>
              <a:spcAft>
                <a:spcPts val="0"/>
              </a:spcAft>
              <a:defRPr/>
            </a:pPr>
            <a:endParaRPr lang="en-US" altLang="ja-JP" sz="1000" dirty="0">
              <a:solidFill>
                <a:schemeClr val="tx1"/>
              </a:solidFill>
              <a:latin typeface="Meiryo UI" pitchFamily="50" charset="-128"/>
              <a:ea typeface="Meiryo UI" pitchFamily="50" charset="-128"/>
              <a:cs typeface="Meiryo UI" pitchFamily="50" charset="-128"/>
            </a:endParaRPr>
          </a:p>
        </p:txBody>
      </p:sp>
      <p:sp>
        <p:nvSpPr>
          <p:cNvPr id="41" name="正方形/長方形 40">
            <a:extLst>
              <a:ext uri="{FF2B5EF4-FFF2-40B4-BE49-F238E27FC236}">
                <a16:creationId xmlns:a16="http://schemas.microsoft.com/office/drawing/2014/main" id="{BE839C27-C7CD-4EC9-823B-E340EC4561B3}"/>
              </a:ext>
            </a:extLst>
          </p:cNvPr>
          <p:cNvSpPr/>
          <p:nvPr/>
        </p:nvSpPr>
        <p:spPr>
          <a:xfrm>
            <a:off x="2845678" y="4687666"/>
            <a:ext cx="2743014" cy="2072827"/>
          </a:xfrm>
          <a:prstGeom prst="rect">
            <a:avLst/>
          </a:prstGeom>
          <a:noFill/>
          <a:ln w="9525">
            <a:noFill/>
            <a:prstDash val="dash"/>
          </a:ln>
        </p:spPr>
        <p:style>
          <a:lnRef idx="2">
            <a:schemeClr val="accent1"/>
          </a:lnRef>
          <a:fillRef idx="1">
            <a:schemeClr val="lt1"/>
          </a:fillRef>
          <a:effectRef idx="0">
            <a:schemeClr val="accent1"/>
          </a:effectRef>
          <a:fontRef idx="minor">
            <a:schemeClr val="dk1"/>
          </a:fontRef>
        </p:style>
        <p:txBody>
          <a:bodyPr lIns="0" rIns="0" rtlCol="0" anchor="t" anchorCtr="0"/>
          <a:lstStyle/>
          <a:p>
            <a:r>
              <a:rPr lang="ja-JP" altLang="en-US" sz="1000" dirty="0">
                <a:solidFill>
                  <a:schemeClr val="tx1"/>
                </a:solidFill>
                <a:latin typeface="Meiryo UI" pitchFamily="50" charset="-128"/>
                <a:ea typeface="Meiryo UI" pitchFamily="50" charset="-128"/>
                <a:cs typeface="Meiryo UI" pitchFamily="50" charset="-128"/>
              </a:rPr>
              <a:t>＜</a:t>
            </a:r>
            <a:r>
              <a:rPr lang="en-US" altLang="ja-JP" sz="1000" dirty="0">
                <a:solidFill>
                  <a:schemeClr val="tx1"/>
                </a:solidFill>
                <a:latin typeface="Meiryo UI" pitchFamily="50" charset="-128"/>
                <a:ea typeface="Meiryo UI" pitchFamily="50" charset="-128"/>
                <a:cs typeface="Meiryo UI" pitchFamily="50" charset="-128"/>
              </a:rPr>
              <a:t>2021</a:t>
            </a:r>
            <a:r>
              <a:rPr lang="ja-JP" altLang="en-US" sz="1000" dirty="0">
                <a:solidFill>
                  <a:schemeClr val="tx1"/>
                </a:solidFill>
                <a:latin typeface="Meiryo UI" pitchFamily="50" charset="-128"/>
                <a:ea typeface="Meiryo UI" pitchFamily="50" charset="-128"/>
                <a:cs typeface="Meiryo UI" pitchFamily="50" charset="-128"/>
              </a:rPr>
              <a:t>年度＞</a:t>
            </a:r>
            <a:endParaRPr lang="en-US" altLang="ja-JP" sz="1000" dirty="0">
              <a:solidFill>
                <a:schemeClr val="tx1"/>
              </a:solidFill>
              <a:latin typeface="Meiryo UI" pitchFamily="50" charset="-128"/>
              <a:ea typeface="Meiryo UI" pitchFamily="50" charset="-128"/>
              <a:cs typeface="Meiryo UI" pitchFamily="50" charset="-128"/>
            </a:endParaRPr>
          </a:p>
          <a:p>
            <a:r>
              <a:rPr lang="ja-JP" altLang="en-US" sz="1000" dirty="0">
                <a:solidFill>
                  <a:schemeClr val="tx1"/>
                </a:solidFill>
                <a:latin typeface="Meiryo UI" pitchFamily="50" charset="-128"/>
                <a:ea typeface="Meiryo UI" pitchFamily="50" charset="-128"/>
                <a:cs typeface="Meiryo UI" pitchFamily="50" charset="-128"/>
              </a:rPr>
              <a:t>　・楠根配水場（寝屋川市）　 </a:t>
            </a:r>
            <a:r>
              <a:rPr lang="en-US" altLang="ja-JP" sz="1000" dirty="0">
                <a:solidFill>
                  <a:schemeClr val="tx1"/>
                </a:solidFill>
                <a:latin typeface="Meiryo UI" pitchFamily="50" charset="-128"/>
                <a:ea typeface="Meiryo UI" pitchFamily="50" charset="-128"/>
                <a:cs typeface="Meiryo UI" pitchFamily="50" charset="-128"/>
              </a:rPr>
              <a:t>97kW</a:t>
            </a:r>
          </a:p>
          <a:p>
            <a:r>
              <a:rPr lang="ja-JP" altLang="en-US" sz="1000" dirty="0">
                <a:solidFill>
                  <a:schemeClr val="tx1"/>
                </a:solidFill>
                <a:latin typeface="Meiryo UI" pitchFamily="50" charset="-128"/>
                <a:ea typeface="Meiryo UI" pitchFamily="50" charset="-128"/>
                <a:cs typeface="Meiryo UI" pitchFamily="50" charset="-128"/>
              </a:rPr>
              <a:t>　・水走配水場（東大阪市）　</a:t>
            </a:r>
            <a:r>
              <a:rPr lang="en-US" altLang="ja-JP" sz="1000" dirty="0">
                <a:solidFill>
                  <a:schemeClr val="tx1"/>
                </a:solidFill>
                <a:latin typeface="Meiryo UI" pitchFamily="50" charset="-128"/>
                <a:ea typeface="Meiryo UI" pitchFamily="50" charset="-128"/>
                <a:cs typeface="Meiryo UI" pitchFamily="50" charset="-128"/>
              </a:rPr>
              <a:t>57.5kW</a:t>
            </a:r>
          </a:p>
          <a:p>
            <a:r>
              <a:rPr lang="ja-JP" altLang="en-US" sz="1000" dirty="0">
                <a:solidFill>
                  <a:schemeClr val="tx1"/>
                </a:solidFill>
                <a:latin typeface="Meiryo UI" pitchFamily="50" charset="-128"/>
                <a:ea typeface="Meiryo UI" pitchFamily="50" charset="-128"/>
                <a:cs typeface="Meiryo UI" pitchFamily="50" charset="-128"/>
              </a:rPr>
              <a:t>　・金剛東配水池（富田林市）</a:t>
            </a:r>
            <a:r>
              <a:rPr lang="en-US" altLang="ja-JP" sz="1000" dirty="0">
                <a:solidFill>
                  <a:schemeClr val="tx1"/>
                </a:solidFill>
                <a:latin typeface="Meiryo UI" pitchFamily="50" charset="-128"/>
                <a:ea typeface="Meiryo UI" pitchFamily="50" charset="-128"/>
                <a:cs typeface="Meiryo UI" pitchFamily="50" charset="-128"/>
              </a:rPr>
              <a:t>19.9kW</a:t>
            </a:r>
          </a:p>
          <a:p>
            <a:r>
              <a:rPr lang="ja-JP" altLang="en-US" sz="1000" dirty="0">
                <a:solidFill>
                  <a:schemeClr val="tx1"/>
                </a:solidFill>
                <a:latin typeface="Meiryo UI" pitchFamily="50" charset="-128"/>
                <a:ea typeface="Meiryo UI" pitchFamily="50" charset="-128"/>
                <a:cs typeface="Meiryo UI" pitchFamily="50" charset="-128"/>
              </a:rPr>
              <a:t>　・野畑配水場（豊中市）　</a:t>
            </a:r>
            <a:r>
              <a:rPr lang="en-US" altLang="ja-JP" sz="1000" dirty="0">
                <a:solidFill>
                  <a:schemeClr val="tx1"/>
                </a:solidFill>
                <a:latin typeface="Meiryo UI" pitchFamily="50" charset="-128"/>
                <a:ea typeface="Meiryo UI" pitchFamily="50" charset="-128"/>
                <a:cs typeface="Meiryo UI" pitchFamily="50" charset="-128"/>
              </a:rPr>
              <a:t>47kW</a:t>
            </a:r>
          </a:p>
          <a:p>
            <a:r>
              <a:rPr lang="ja-JP" altLang="en-US" sz="1000" dirty="0">
                <a:solidFill>
                  <a:schemeClr val="tx1"/>
                </a:solidFill>
                <a:latin typeface="Meiryo UI" pitchFamily="50" charset="-128"/>
                <a:ea typeface="Meiryo UI" pitchFamily="50" charset="-128"/>
                <a:cs typeface="Meiryo UI" pitchFamily="50" charset="-128"/>
              </a:rPr>
              <a:t>　・高安受水場（八尾市）</a:t>
            </a:r>
            <a:r>
              <a:rPr lang="en-US" altLang="ja-JP" sz="1000" dirty="0">
                <a:solidFill>
                  <a:schemeClr val="tx1"/>
                </a:solidFill>
                <a:latin typeface="Meiryo UI" pitchFamily="50" charset="-128"/>
                <a:ea typeface="Meiryo UI" pitchFamily="50" charset="-128"/>
                <a:cs typeface="Meiryo UI" pitchFamily="50" charset="-128"/>
              </a:rPr>
              <a:t> 121.6kW</a:t>
            </a:r>
          </a:p>
          <a:p>
            <a:r>
              <a:rPr lang="en-US" altLang="ja-JP" sz="1000" dirty="0">
                <a:solidFill>
                  <a:schemeClr val="tx1"/>
                </a:solidFill>
                <a:latin typeface="Meiryo UI" pitchFamily="50" charset="-128"/>
                <a:ea typeface="Meiryo UI" pitchFamily="50" charset="-128"/>
                <a:cs typeface="Meiryo UI" pitchFamily="50" charset="-128"/>
              </a:rPr>
              <a:t>&lt;2022</a:t>
            </a:r>
            <a:r>
              <a:rPr lang="ja-JP" altLang="en-US" sz="1000" dirty="0">
                <a:solidFill>
                  <a:schemeClr val="tx1"/>
                </a:solidFill>
                <a:latin typeface="Meiryo UI" pitchFamily="50" charset="-128"/>
                <a:ea typeface="Meiryo UI" pitchFamily="50" charset="-128"/>
                <a:cs typeface="Meiryo UI" pitchFamily="50" charset="-128"/>
              </a:rPr>
              <a:t>年度</a:t>
            </a:r>
            <a:r>
              <a:rPr lang="en-US" altLang="ja-JP" sz="1000" dirty="0">
                <a:solidFill>
                  <a:schemeClr val="tx1"/>
                </a:solidFill>
                <a:latin typeface="Meiryo UI" pitchFamily="50" charset="-128"/>
                <a:ea typeface="Meiryo UI" pitchFamily="50" charset="-128"/>
                <a:cs typeface="Meiryo UI" pitchFamily="50" charset="-128"/>
              </a:rPr>
              <a:t>&gt;</a:t>
            </a:r>
          </a:p>
          <a:p>
            <a:r>
              <a:rPr lang="ja-JP" altLang="en-US" sz="1000" dirty="0">
                <a:solidFill>
                  <a:schemeClr val="tx1"/>
                </a:solidFill>
                <a:latin typeface="Meiryo UI" pitchFamily="50" charset="-128"/>
                <a:ea typeface="Meiryo UI" pitchFamily="50" charset="-128"/>
                <a:cs typeface="Meiryo UI" pitchFamily="50" charset="-128"/>
              </a:rPr>
              <a:t>　・津雲配水場（吹田市）　</a:t>
            </a:r>
            <a:r>
              <a:rPr lang="en-US" altLang="ja-JP" sz="1000" dirty="0">
                <a:solidFill>
                  <a:schemeClr val="tx1"/>
                </a:solidFill>
                <a:latin typeface="Meiryo UI" pitchFamily="50" charset="-128"/>
                <a:ea typeface="Meiryo UI" pitchFamily="50" charset="-128"/>
                <a:cs typeface="Meiryo UI" pitchFamily="50" charset="-128"/>
              </a:rPr>
              <a:t>25kW</a:t>
            </a:r>
          </a:p>
          <a:p>
            <a:r>
              <a:rPr lang="ja-JP" altLang="en-US" sz="1000" dirty="0">
                <a:solidFill>
                  <a:schemeClr val="tx1"/>
                </a:solidFill>
                <a:latin typeface="Meiryo UI" pitchFamily="50" charset="-128"/>
                <a:ea typeface="Meiryo UI" pitchFamily="50" charset="-128"/>
                <a:cs typeface="Meiryo UI" pitchFamily="50" charset="-128"/>
              </a:rPr>
              <a:t>　・光明配水場（岸和田市）</a:t>
            </a:r>
            <a:r>
              <a:rPr lang="en-US" altLang="ja-JP" sz="1000" dirty="0">
                <a:solidFill>
                  <a:schemeClr val="tx1"/>
                </a:solidFill>
                <a:latin typeface="Meiryo UI" pitchFamily="50" charset="-128"/>
                <a:ea typeface="Meiryo UI" pitchFamily="50" charset="-128"/>
                <a:cs typeface="Meiryo UI" pitchFamily="50" charset="-128"/>
              </a:rPr>
              <a:t>22kW</a:t>
            </a:r>
          </a:p>
          <a:p>
            <a:r>
              <a:rPr lang="ja-JP" altLang="en-US" sz="1000" dirty="0">
                <a:solidFill>
                  <a:schemeClr val="tx1"/>
                </a:solidFill>
                <a:latin typeface="Meiryo UI" pitchFamily="50" charset="-128"/>
                <a:ea typeface="Meiryo UI" pitchFamily="50" charset="-128"/>
                <a:cs typeface="Meiryo UI" pitchFamily="50" charset="-128"/>
              </a:rPr>
              <a:t>　・和泉浄水場（</a:t>
            </a:r>
            <a:r>
              <a:rPr lang="zh-TW" altLang="en-US" sz="1000" dirty="0">
                <a:solidFill>
                  <a:schemeClr val="tx1"/>
                </a:solidFill>
                <a:latin typeface="Meiryo UI" pitchFamily="50" charset="-128"/>
                <a:ea typeface="Meiryo UI" pitchFamily="50" charset="-128"/>
                <a:cs typeface="Meiryo UI" pitchFamily="50" charset="-128"/>
              </a:rPr>
              <a:t>大阪広域水道企業団</a:t>
            </a:r>
            <a:r>
              <a:rPr lang="ja-JP" altLang="en-US" sz="1000" dirty="0">
                <a:solidFill>
                  <a:schemeClr val="tx1"/>
                </a:solidFill>
                <a:latin typeface="Meiryo UI" pitchFamily="50" charset="-128"/>
                <a:ea typeface="Meiryo UI" pitchFamily="50" charset="-128"/>
                <a:cs typeface="Meiryo UI" pitchFamily="50" charset="-128"/>
              </a:rPr>
              <a:t>）</a:t>
            </a:r>
            <a:r>
              <a:rPr lang="en-US" altLang="ja-JP" sz="1000" dirty="0">
                <a:solidFill>
                  <a:schemeClr val="tx1"/>
                </a:solidFill>
                <a:latin typeface="Meiryo UI" pitchFamily="50" charset="-128"/>
                <a:ea typeface="Meiryo UI" pitchFamily="50" charset="-128"/>
                <a:cs typeface="Meiryo UI" pitchFamily="50" charset="-128"/>
              </a:rPr>
              <a:t>45kW</a:t>
            </a:r>
          </a:p>
          <a:p>
            <a:r>
              <a:rPr lang="en-US" altLang="ja-JP" sz="1000" dirty="0">
                <a:solidFill>
                  <a:schemeClr val="tx1"/>
                </a:solidFill>
                <a:latin typeface="Meiryo UI" pitchFamily="50" charset="-128"/>
                <a:ea typeface="Meiryo UI" pitchFamily="50" charset="-128"/>
                <a:cs typeface="Meiryo UI" pitchFamily="50" charset="-128"/>
              </a:rPr>
              <a:t>&lt;2024</a:t>
            </a:r>
            <a:r>
              <a:rPr lang="ja-JP" altLang="en-US" sz="1000" dirty="0">
                <a:solidFill>
                  <a:schemeClr val="tx1"/>
                </a:solidFill>
                <a:latin typeface="Meiryo UI" pitchFamily="50" charset="-128"/>
                <a:ea typeface="Meiryo UI" pitchFamily="50" charset="-128"/>
                <a:cs typeface="Meiryo UI" pitchFamily="50" charset="-128"/>
              </a:rPr>
              <a:t>年度</a:t>
            </a:r>
            <a:r>
              <a:rPr lang="en-US" altLang="ja-JP" sz="1000" dirty="0">
                <a:solidFill>
                  <a:schemeClr val="tx1"/>
                </a:solidFill>
                <a:latin typeface="Meiryo UI" pitchFamily="50" charset="-128"/>
                <a:ea typeface="Meiryo UI" pitchFamily="50" charset="-128"/>
                <a:cs typeface="Meiryo UI" pitchFamily="50" charset="-128"/>
              </a:rPr>
              <a:t>&gt;</a:t>
            </a:r>
          </a:p>
          <a:p>
            <a:r>
              <a:rPr lang="ja-JP" altLang="en-US" sz="1000" dirty="0">
                <a:solidFill>
                  <a:schemeClr val="tx1"/>
                </a:solidFill>
                <a:latin typeface="Meiryo UI" pitchFamily="50" charset="-128"/>
                <a:ea typeface="Meiryo UI" pitchFamily="50" charset="-128"/>
                <a:cs typeface="Meiryo UI" pitchFamily="50" charset="-128"/>
              </a:rPr>
              <a:t>　・片山浄水所（吹田市）　</a:t>
            </a:r>
            <a:r>
              <a:rPr lang="en-US" altLang="ja-JP" sz="1000" dirty="0">
                <a:solidFill>
                  <a:schemeClr val="tx1"/>
                </a:solidFill>
                <a:latin typeface="Meiryo UI" pitchFamily="50" charset="-128"/>
                <a:ea typeface="Meiryo UI" pitchFamily="50" charset="-128"/>
                <a:cs typeface="Meiryo UI" pitchFamily="50" charset="-128"/>
              </a:rPr>
              <a:t>44kW</a:t>
            </a:r>
          </a:p>
          <a:p>
            <a:r>
              <a:rPr lang="ja-JP" altLang="en-US" sz="1000" dirty="0">
                <a:solidFill>
                  <a:schemeClr val="tx1"/>
                </a:solidFill>
                <a:latin typeface="Meiryo UI" pitchFamily="50" charset="-128"/>
                <a:ea typeface="Meiryo UI" pitchFamily="50" charset="-128"/>
                <a:cs typeface="Meiryo UI" pitchFamily="50" charset="-128"/>
              </a:rPr>
              <a:t>　・西穂積配水所（茨木市）</a:t>
            </a:r>
            <a:r>
              <a:rPr lang="en-US" altLang="ja-JP" sz="1000" dirty="0">
                <a:solidFill>
                  <a:schemeClr val="tx1"/>
                </a:solidFill>
                <a:latin typeface="Meiryo UI" pitchFamily="50" charset="-128"/>
                <a:ea typeface="Meiryo UI" pitchFamily="50" charset="-128"/>
                <a:cs typeface="Meiryo UI" pitchFamily="50" charset="-128"/>
              </a:rPr>
              <a:t>25</a:t>
            </a:r>
            <a:r>
              <a:rPr kumimoji="1" lang="en-US" altLang="ja-JP" sz="1000" b="0"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kW</a:t>
            </a:r>
          </a:p>
          <a:p>
            <a:endParaRPr lang="en-US" altLang="ja-JP" sz="1000" dirty="0">
              <a:solidFill>
                <a:schemeClr val="tx1"/>
              </a:solidFill>
              <a:latin typeface="Meiryo UI" pitchFamily="50" charset="-128"/>
              <a:ea typeface="Meiryo UI" pitchFamily="50" charset="-128"/>
              <a:cs typeface="Meiryo UI" pitchFamily="50" charset="-128"/>
            </a:endParaRPr>
          </a:p>
          <a:p>
            <a:endParaRPr lang="en-US" altLang="ja-JP" sz="1000" dirty="0">
              <a:solidFill>
                <a:schemeClr val="tx1"/>
              </a:solidFill>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5400017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角丸四角形 13">
            <a:extLst>
              <a:ext uri="{FF2B5EF4-FFF2-40B4-BE49-F238E27FC236}">
                <a16:creationId xmlns:a16="http://schemas.microsoft.com/office/drawing/2014/main" id="{D92C8A1C-BF84-46DC-B94F-F81AF54DA0E7}"/>
              </a:ext>
            </a:extLst>
          </p:cNvPr>
          <p:cNvSpPr/>
          <p:nvPr/>
        </p:nvSpPr>
        <p:spPr>
          <a:xfrm>
            <a:off x="39000" y="543940"/>
            <a:ext cx="9828000" cy="4578666"/>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6" name="角丸四角形 5"/>
          <p:cNvSpPr/>
          <p:nvPr/>
        </p:nvSpPr>
        <p:spPr>
          <a:xfrm>
            <a:off x="223200" y="687600"/>
            <a:ext cx="3132000"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再エネ電力調達マッチング事業</a:t>
            </a:r>
            <a:endPar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9" name="テキスト ボックス 27"/>
          <p:cNvSpPr txBox="1">
            <a:spLocks noChangeArrowheads="1"/>
          </p:cNvSpPr>
          <p:nvPr/>
        </p:nvSpPr>
        <p:spPr bwMode="auto">
          <a:xfrm>
            <a:off x="158756" y="1098564"/>
            <a:ext cx="4249283" cy="1400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95250" indent="-95250" algn="just" eaLnBrk="1" hangingPunct="1"/>
            <a:r>
              <a:rPr lang="ja-JP" altLang="en-US" b="0" i="0" dirty="0">
                <a:latin typeface="Meiryo UI" pitchFamily="50" charset="-128"/>
                <a:ea typeface="Meiryo UI" pitchFamily="50" charset="-128"/>
                <a:cs typeface="Meiryo UI" pitchFamily="50" charset="-128"/>
              </a:rPr>
              <a:t>◆大阪府内に所在する事業者における</a:t>
            </a:r>
            <a:r>
              <a:rPr lang="en-US" altLang="ja-JP" b="0" i="0" dirty="0">
                <a:latin typeface="Meiryo UI" pitchFamily="50" charset="-128"/>
                <a:ea typeface="Meiryo UI" pitchFamily="50" charset="-128"/>
                <a:cs typeface="Meiryo UI" pitchFamily="50" charset="-128"/>
              </a:rPr>
              <a:t>RE100</a:t>
            </a:r>
            <a:r>
              <a:rPr lang="ja-JP" altLang="en-US" b="0" i="0" dirty="0">
                <a:latin typeface="Meiryo UI" pitchFamily="50" charset="-128"/>
                <a:ea typeface="Meiryo UI" pitchFamily="50" charset="-128"/>
                <a:cs typeface="Meiryo UI" pitchFamily="50" charset="-128"/>
              </a:rPr>
              <a:t>等の取組を支援するため、府と協定を締結した支援事業者が、再生可能エネルギー</a:t>
            </a:r>
            <a:r>
              <a:rPr lang="en-US" altLang="ja-JP" b="0" i="0" dirty="0">
                <a:latin typeface="Meiryo UI" pitchFamily="50" charset="-128"/>
                <a:ea typeface="Meiryo UI" pitchFamily="50" charset="-128"/>
                <a:cs typeface="Meiryo UI" pitchFamily="50" charset="-128"/>
              </a:rPr>
              <a:t>100</a:t>
            </a:r>
            <a:r>
              <a:rPr lang="ja-JP" altLang="en-US" b="0" i="0" dirty="0">
                <a:latin typeface="Meiryo UI" pitchFamily="50" charset="-128"/>
                <a:ea typeface="Meiryo UI" pitchFamily="50" charset="-128"/>
                <a:cs typeface="Meiryo UI" pitchFamily="50" charset="-128"/>
              </a:rPr>
              <a:t>％電力を利用する府内の事業者の掘り起こしを行い、全国の再エネ発電事業者とのマッチングを促進することにより、需要家が再エネ電力を選べる環境づくりを進めるとともに、エネルギーの大消費地である大阪として、より広域的な再生可能エネルギーの普及拡大につなげていきます。</a:t>
            </a:r>
            <a:endParaRPr lang="en-US" altLang="ja-JP" b="0" i="0" dirty="0">
              <a:latin typeface="Meiryo UI" pitchFamily="50" charset="-128"/>
              <a:ea typeface="Meiryo UI" pitchFamily="50" charset="-128"/>
              <a:cs typeface="Meiryo UI" pitchFamily="50" charset="-128"/>
            </a:endParaRPr>
          </a:p>
        </p:txBody>
      </p:sp>
      <p:sp>
        <p:nvSpPr>
          <p:cNvPr id="50" name="AutoShape 6"/>
          <p:cNvSpPr>
            <a:spLocks noChangeArrowheads="1"/>
          </p:cNvSpPr>
          <p:nvPr/>
        </p:nvSpPr>
        <p:spPr bwMode="auto">
          <a:xfrm>
            <a:off x="159969" y="3242568"/>
            <a:ext cx="4320063" cy="1246495"/>
          </a:xfrm>
          <a:prstGeom prst="flowChartProcess">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80975" indent="-180975">
              <a:lnSpc>
                <a:spcPts val="1500"/>
              </a:lnSpc>
              <a:spcBef>
                <a:spcPct val="0"/>
              </a:spcBef>
            </a:pPr>
            <a:r>
              <a:rPr lang="ja-JP" altLang="en-US" sz="1300" dirty="0">
                <a:latin typeface="Meiryo UI" panose="020B0604030504040204" pitchFamily="50" charset="-128"/>
                <a:ea typeface="Meiryo UI" panose="020B0604030504040204" pitchFamily="50" charset="-128"/>
              </a:rPr>
              <a:t>①再エネ</a:t>
            </a:r>
            <a:r>
              <a:rPr lang="en-US" altLang="ja-JP" sz="1300" dirty="0">
                <a:latin typeface="Meiryo UI" panose="020B0604030504040204" pitchFamily="50" charset="-128"/>
                <a:ea typeface="Meiryo UI" panose="020B0604030504040204" pitchFamily="50" charset="-128"/>
              </a:rPr>
              <a:t>100</a:t>
            </a:r>
            <a:r>
              <a:rPr lang="ja-JP" altLang="en-US" sz="1300" dirty="0">
                <a:latin typeface="Meiryo UI" panose="020B0604030504040204" pitchFamily="50" charset="-128"/>
                <a:ea typeface="Meiryo UI" panose="020B0604030504040204" pitchFamily="50" charset="-128"/>
              </a:rPr>
              <a:t>％電力の利用により</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CO</a:t>
            </a:r>
            <a:r>
              <a:rPr lang="en-US" altLang="ja-JP" sz="1300" baseline="-25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300" dirty="0">
                <a:latin typeface="Meiryo UI" panose="020B0604030504040204" pitchFamily="50" charset="-128"/>
                <a:ea typeface="Meiryo UI" panose="020B0604030504040204" pitchFamily="50" charset="-128"/>
              </a:rPr>
              <a:t>排出量がゼロになります。</a:t>
            </a:r>
            <a:endParaRPr lang="en-US" altLang="ja-JP" sz="1300" dirty="0">
              <a:latin typeface="Meiryo UI" panose="020B0604030504040204" pitchFamily="50" charset="-128"/>
              <a:ea typeface="Meiryo UI" panose="020B0604030504040204" pitchFamily="50" charset="-128"/>
            </a:endParaRPr>
          </a:p>
          <a:p>
            <a:pPr marL="180975" indent="-180975">
              <a:lnSpc>
                <a:spcPts val="1500"/>
              </a:lnSpc>
              <a:spcBef>
                <a:spcPct val="0"/>
              </a:spcBef>
            </a:pPr>
            <a:r>
              <a:rPr lang="ja-JP" altLang="en-US" sz="1300" dirty="0">
                <a:latin typeface="Meiryo UI" panose="020B0604030504040204" pitchFamily="50" charset="-128"/>
                <a:ea typeface="Meiryo UI" panose="020B0604030504040204" pitchFamily="50" charset="-128"/>
              </a:rPr>
              <a:t>②電力の産地証明により電源がわかり、選択できます。</a:t>
            </a:r>
          </a:p>
          <a:p>
            <a:pPr marL="180975" indent="-180975">
              <a:lnSpc>
                <a:spcPts val="1500"/>
              </a:lnSpc>
              <a:spcBef>
                <a:spcPct val="0"/>
              </a:spcBef>
            </a:pPr>
            <a:r>
              <a:rPr lang="ja-JP" altLang="en-US" sz="1300" dirty="0">
                <a:latin typeface="Meiryo UI" panose="020B0604030504040204" pitchFamily="50" charset="-128"/>
                <a:ea typeface="Meiryo UI" panose="020B0604030504040204" pitchFamily="50" charset="-128"/>
              </a:rPr>
              <a:t>③カーボンニュートラル経営、</a:t>
            </a:r>
            <a:r>
              <a:rPr lang="en-US" altLang="ja-JP" sz="1300" dirty="0">
                <a:latin typeface="Meiryo UI" panose="020B0604030504040204" pitchFamily="50" charset="-128"/>
                <a:ea typeface="Meiryo UI" panose="020B0604030504040204" pitchFamily="50" charset="-128"/>
              </a:rPr>
              <a:t>SDGs</a:t>
            </a:r>
            <a:r>
              <a:rPr lang="ja-JP" altLang="en-US" sz="1300" dirty="0" err="1">
                <a:latin typeface="Meiryo UI" panose="020B0604030504040204" pitchFamily="50" charset="-128"/>
                <a:ea typeface="Meiryo UI" panose="020B0604030504040204" pitchFamily="50" charset="-128"/>
              </a:rPr>
              <a:t>への</a:t>
            </a:r>
            <a:r>
              <a:rPr lang="ja-JP" altLang="en-US" sz="1300" dirty="0">
                <a:latin typeface="Meiryo UI" panose="020B0604030504040204" pitchFamily="50" charset="-128"/>
                <a:ea typeface="Meiryo UI" panose="020B0604030504040204" pitchFamily="50" charset="-128"/>
              </a:rPr>
              <a:t>貢献で企業価値向上につながります。</a:t>
            </a:r>
            <a:endParaRPr lang="en-US" altLang="ja-JP" sz="1300" dirty="0">
              <a:latin typeface="Meiryo UI" panose="020B0604030504040204" pitchFamily="50" charset="-128"/>
              <a:ea typeface="Meiryo UI" panose="020B0604030504040204" pitchFamily="50" charset="-128"/>
            </a:endParaRPr>
          </a:p>
          <a:p>
            <a:pPr marL="180975" indent="-180975">
              <a:lnSpc>
                <a:spcPts val="1500"/>
              </a:lnSpc>
              <a:spcBef>
                <a:spcPct val="0"/>
              </a:spcBef>
            </a:pPr>
            <a:r>
              <a:rPr lang="ja-JP" altLang="en-US" sz="1300" dirty="0">
                <a:latin typeface="Meiryo UI" panose="020B0604030504040204" pitchFamily="50" charset="-128"/>
                <a:ea typeface="Meiryo UI" panose="020B0604030504040204" pitchFamily="50" charset="-128"/>
              </a:rPr>
              <a:t>④本事業を通じて脱炭素化に積極的に取り組んでいる事業者を応援するため認定証を発行します。（希望制）</a:t>
            </a:r>
            <a:endParaRPr lang="en-US" altLang="ja-JP" sz="1300" dirty="0">
              <a:latin typeface="Meiryo UI" panose="020B0604030504040204" pitchFamily="50" charset="-128"/>
              <a:ea typeface="Meiryo UI" panose="020B0604030504040204" pitchFamily="50" charset="-128"/>
            </a:endParaRPr>
          </a:p>
        </p:txBody>
      </p:sp>
      <p:sp>
        <p:nvSpPr>
          <p:cNvPr id="2" name="正方形/長方形 1"/>
          <p:cNvSpPr/>
          <p:nvPr/>
        </p:nvSpPr>
        <p:spPr>
          <a:xfrm>
            <a:off x="225947" y="4952024"/>
            <a:ext cx="4182092" cy="921619"/>
          </a:xfrm>
          <a:prstGeom prst="rect">
            <a:avLst/>
          </a:prstGeom>
          <a:noFill/>
          <a:ln w="31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54663" y="3017963"/>
            <a:ext cx="1887725" cy="292388"/>
          </a:xfrm>
          <a:prstGeom prst="rect">
            <a:avLst/>
          </a:prstGeom>
          <a:noFill/>
          <a:ln>
            <a:noFill/>
            <a:prstDash val="solid"/>
          </a:ln>
        </p:spPr>
        <p:txBody>
          <a:bodyPr wrap="square" rtlCol="0">
            <a:spAutoFit/>
          </a:bodyPr>
          <a:lstStyle/>
          <a:p>
            <a:r>
              <a:rPr kumimoji="1" lang="ja-JP" altLang="en-US" sz="1300" dirty="0">
                <a:latin typeface="Meiryo UI" panose="020B0604030504040204" pitchFamily="50" charset="-128"/>
                <a:ea typeface="Meiryo UI" panose="020B0604030504040204" pitchFamily="50" charset="-128"/>
              </a:rPr>
              <a:t>＜本事業のポイント＞</a:t>
            </a:r>
          </a:p>
        </p:txBody>
      </p:sp>
      <p:sp>
        <p:nvSpPr>
          <p:cNvPr id="20" name="正方形/長方形 19"/>
          <p:cNvSpPr/>
          <p:nvPr/>
        </p:nvSpPr>
        <p:spPr>
          <a:xfrm>
            <a:off x="2948992" y="756357"/>
            <a:ext cx="3852523" cy="184666"/>
          </a:xfrm>
          <a:prstGeom prst="rect">
            <a:avLst/>
          </a:prstGeom>
        </p:spPr>
        <p:txBody>
          <a:bodyPr wrap="square" lIns="0" tIns="0" rIns="0" bIns="0" anchor="ctr" anchorCtr="1">
            <a:spAutoFit/>
          </a:bodyPr>
          <a:lstStyle/>
          <a:p>
            <a:pPr marL="95250" indent="-95250"/>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おおさかスマートエネルギーセンター事業</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0" name="正方形/長方形 29"/>
          <p:cNvSpPr/>
          <p:nvPr/>
        </p:nvSpPr>
        <p:spPr>
          <a:xfrm>
            <a:off x="214867" y="2529141"/>
            <a:ext cx="4418887" cy="415498"/>
          </a:xfrm>
          <a:prstGeom prst="rect">
            <a:avLst/>
          </a:prstGeom>
          <a:ln w="9525">
            <a:noFill/>
            <a:prstDash val="dash"/>
          </a:ln>
        </p:spPr>
        <p:style>
          <a:lnRef idx="2">
            <a:schemeClr val="accent1"/>
          </a:lnRef>
          <a:fillRef idx="1">
            <a:schemeClr val="lt1"/>
          </a:fillRef>
          <a:effectRef idx="0">
            <a:schemeClr val="accent1"/>
          </a:effectRef>
          <a:fontRef idx="minor">
            <a:schemeClr val="dk1"/>
          </a:fontRef>
        </p:style>
        <p:txBody>
          <a:bodyPr wrap="square" lIns="36000" rIns="36000" rtlCol="0" anchor="ctr">
            <a:spAutoFit/>
          </a:bodyPr>
          <a:lstStyle/>
          <a:p>
            <a:pPr marL="87313" indent="-87313"/>
            <a:r>
              <a:rPr lang="en-US" altLang="ja-JP" sz="1050" dirty="0">
                <a:solidFill>
                  <a:schemeClr val="tx1"/>
                </a:solidFill>
                <a:latin typeface="Meiryo UI" pitchFamily="50" charset="-128"/>
                <a:ea typeface="Meiryo UI" pitchFamily="50" charset="-128"/>
                <a:cs typeface="Meiryo UI" pitchFamily="50" charset="-128"/>
              </a:rPr>
              <a:t>※RE100</a:t>
            </a:r>
            <a:r>
              <a:rPr lang="ja-JP" altLang="en-US" sz="1050" dirty="0">
                <a:solidFill>
                  <a:schemeClr val="tx1"/>
                </a:solidFill>
                <a:latin typeface="Meiryo UI" pitchFamily="50" charset="-128"/>
                <a:ea typeface="Meiryo UI" pitchFamily="50" charset="-128"/>
                <a:cs typeface="Meiryo UI" pitchFamily="50" charset="-128"/>
              </a:rPr>
              <a:t>とは企業が自らの事業の使用電力を</a:t>
            </a:r>
            <a:r>
              <a:rPr lang="en-US" altLang="ja-JP" sz="1050" dirty="0">
                <a:solidFill>
                  <a:schemeClr val="tx1"/>
                </a:solidFill>
                <a:latin typeface="Meiryo UI" pitchFamily="50" charset="-128"/>
                <a:ea typeface="Meiryo UI" pitchFamily="50" charset="-128"/>
                <a:cs typeface="Meiryo UI" pitchFamily="50" charset="-128"/>
              </a:rPr>
              <a:t>100</a:t>
            </a:r>
            <a:r>
              <a:rPr lang="ja-JP" altLang="en-US" sz="1050" dirty="0">
                <a:solidFill>
                  <a:schemeClr val="tx1"/>
                </a:solidFill>
                <a:latin typeface="Meiryo UI" pitchFamily="50" charset="-128"/>
                <a:ea typeface="Meiryo UI" pitchFamily="50" charset="-128"/>
                <a:cs typeface="Meiryo UI" pitchFamily="50" charset="-128"/>
              </a:rPr>
              <a:t>％再エネで賄うことを目指す</a:t>
            </a:r>
            <a:endParaRPr lang="en-US" altLang="ja-JP" sz="1050" dirty="0">
              <a:solidFill>
                <a:schemeClr val="tx1"/>
              </a:solidFill>
              <a:latin typeface="Meiryo UI" pitchFamily="50" charset="-128"/>
              <a:ea typeface="Meiryo UI" pitchFamily="50" charset="-128"/>
              <a:cs typeface="Meiryo UI" pitchFamily="50" charset="-128"/>
            </a:endParaRPr>
          </a:p>
          <a:p>
            <a:pPr marL="87313" indent="-87313"/>
            <a:r>
              <a:rPr lang="ja-JP" altLang="en-US" sz="1050" dirty="0">
                <a:solidFill>
                  <a:schemeClr val="tx1"/>
                </a:solidFill>
                <a:latin typeface="Meiryo UI" pitchFamily="50" charset="-128"/>
                <a:ea typeface="Meiryo UI" pitchFamily="50" charset="-128"/>
                <a:cs typeface="Meiryo UI" pitchFamily="50" charset="-128"/>
              </a:rPr>
              <a:t>　　国際的なイニシアティブです。</a:t>
            </a:r>
          </a:p>
        </p:txBody>
      </p:sp>
      <p:pic>
        <p:nvPicPr>
          <p:cNvPr id="79" name="図 7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257" y="1071829"/>
            <a:ext cx="3241885" cy="1721766"/>
          </a:xfrm>
          <a:prstGeom prst="rect">
            <a:avLst/>
          </a:prstGeom>
        </p:spPr>
      </p:pic>
      <p:sp>
        <p:nvSpPr>
          <p:cNvPr id="77" name="テキスト ボックス 76"/>
          <p:cNvSpPr txBox="1"/>
          <p:nvPr/>
        </p:nvSpPr>
        <p:spPr>
          <a:xfrm>
            <a:off x="7806333" y="2214903"/>
            <a:ext cx="2060668" cy="600164"/>
          </a:xfrm>
          <a:prstGeom prst="rect">
            <a:avLst/>
          </a:prstGeom>
          <a:noFill/>
        </p:spPr>
        <p:txBody>
          <a:bodyPr wrap="square" rtlCol="0">
            <a:spAutoFit/>
          </a:bodyPr>
          <a:lstStyle/>
          <a:p>
            <a:pPr lvl="0">
              <a:defRPr/>
            </a:pPr>
            <a:r>
              <a:rPr lang="ja-JP" altLang="en-US" sz="1100" b="1" kern="100" dirty="0">
                <a:latin typeface="Meiryo UI" panose="020B0604030504040204" pitchFamily="50" charset="-128"/>
                <a:ea typeface="Meiryo UI" panose="020B0604030504040204" pitchFamily="50" charset="-128"/>
                <a:cs typeface="メイリオ" pitchFamily="50" charset="-128"/>
              </a:rPr>
              <a:t>＜福島県浪江町との再エネの活用を通じた連携協定締結＞</a:t>
            </a:r>
            <a:endParaRPr lang="en-US" altLang="ja-JP" sz="1100" b="1" kern="100" dirty="0">
              <a:latin typeface="Meiryo UI" panose="020B0604030504040204" pitchFamily="50" charset="-128"/>
              <a:ea typeface="Meiryo UI" panose="020B0604030504040204" pitchFamily="50" charset="-128"/>
              <a:cs typeface="メイリオ" pitchFamily="50" charset="-128"/>
            </a:endParaRPr>
          </a:p>
          <a:p>
            <a:pPr lvl="0">
              <a:defRPr/>
            </a:pPr>
            <a:r>
              <a:rPr lang="ja-JP" altLang="en-US" sz="1100" b="1" kern="100" dirty="0">
                <a:latin typeface="Meiryo UI" panose="020B0604030504040204" pitchFamily="50" charset="-128"/>
                <a:ea typeface="Meiryo UI" panose="020B0604030504040204" pitchFamily="50" charset="-128"/>
                <a:cs typeface="メイリオ" pitchFamily="50" charset="-128"/>
              </a:rPr>
              <a:t> </a:t>
            </a:r>
            <a:r>
              <a:rPr lang="en-US" altLang="ja-JP" sz="1000" b="1" kern="100" dirty="0">
                <a:latin typeface="Meiryo UI" panose="020B0604030504040204" pitchFamily="50" charset="-128"/>
                <a:ea typeface="Meiryo UI" panose="020B0604030504040204" pitchFamily="50" charset="-128"/>
                <a:cs typeface="メイリオ" pitchFamily="50" charset="-128"/>
              </a:rPr>
              <a:t>(</a:t>
            </a:r>
            <a:r>
              <a:rPr kumimoji="1" lang="en-US" altLang="ja-JP" sz="1000" b="1"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メイリオ" pitchFamily="50" charset="-128"/>
              </a:rPr>
              <a:t>2021</a:t>
            </a:r>
            <a:r>
              <a:rPr kumimoji="1" lang="ja-JP" altLang="en-US" sz="1000" b="1"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メイリオ" pitchFamily="50" charset="-128"/>
              </a:rPr>
              <a:t>年</a:t>
            </a:r>
            <a:r>
              <a:rPr kumimoji="1" lang="en-US" altLang="ja-JP" sz="1000" b="1"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メイリオ" pitchFamily="50" charset="-128"/>
              </a:rPr>
              <a:t>3</a:t>
            </a:r>
            <a:r>
              <a:rPr kumimoji="1" lang="ja-JP" altLang="en-US" sz="1000" b="1"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メイリオ" pitchFamily="50" charset="-128"/>
              </a:rPr>
              <a:t>月</a:t>
            </a:r>
            <a:r>
              <a:rPr lang="en-US" altLang="ja-JP" sz="1000" b="1" kern="100" dirty="0">
                <a:latin typeface="Meiryo UI" panose="020B0604030504040204" pitchFamily="50" charset="-128"/>
                <a:ea typeface="Meiryo UI" panose="020B0604030504040204" pitchFamily="50" charset="-128"/>
                <a:cs typeface="メイリオ" pitchFamily="50" charset="-128"/>
              </a:rPr>
              <a:t>)</a:t>
            </a:r>
            <a:r>
              <a:rPr lang="ja-JP" altLang="en-US" sz="1000" b="1" kern="100" dirty="0">
                <a:latin typeface="Meiryo UI" panose="020B0604030504040204" pitchFamily="50" charset="-128"/>
                <a:ea typeface="Meiryo UI" panose="020B0604030504040204" pitchFamily="50" charset="-128"/>
                <a:cs typeface="メイリオ" pitchFamily="50" charset="-128"/>
              </a:rPr>
              <a:t>　</a:t>
            </a:r>
            <a:endParaRPr kumimoji="1" lang="ja-JP" altLang="en-US" sz="10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メイリオ" pitchFamily="50" charset="-128"/>
            </a:endParaRPr>
          </a:p>
        </p:txBody>
      </p:sp>
      <p:pic>
        <p:nvPicPr>
          <p:cNvPr id="80" name="図 7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87921" y="1061049"/>
            <a:ext cx="1835745" cy="1092909"/>
          </a:xfrm>
          <a:prstGeom prst="rect">
            <a:avLst/>
          </a:prstGeom>
        </p:spPr>
      </p:pic>
      <p:sp>
        <p:nvSpPr>
          <p:cNvPr id="84" name="角丸四角形 83"/>
          <p:cNvSpPr/>
          <p:nvPr/>
        </p:nvSpPr>
        <p:spPr>
          <a:xfrm>
            <a:off x="4756061" y="4154613"/>
            <a:ext cx="4293848" cy="856606"/>
          </a:xfrm>
          <a:prstGeom prst="roundRect">
            <a:avLst>
              <a:gd name="adj" fmla="val 0"/>
            </a:avLst>
          </a:prstGeom>
          <a:noFill/>
          <a:ln w="9525">
            <a:solidFill>
              <a:schemeClr val="accent6">
                <a:lumMod val="75000"/>
              </a:schemeClr>
            </a:solidFill>
            <a:prstDash val="dash"/>
          </a:ln>
        </p:spPr>
        <p:style>
          <a:lnRef idx="2">
            <a:schemeClr val="accent1"/>
          </a:lnRef>
          <a:fillRef idx="1">
            <a:schemeClr val="lt1"/>
          </a:fillRef>
          <a:effectRef idx="0">
            <a:schemeClr val="accent1"/>
          </a:effectRef>
          <a:fontRef idx="minor">
            <a:schemeClr val="dk1"/>
          </a:fontRef>
        </p:style>
        <p:txBody>
          <a:bodyPr lIns="0" rIns="0" anchor="ctr"/>
          <a:lstStyle/>
          <a:p>
            <a:pPr marL="87313" indent="-87313">
              <a:defRPr/>
            </a:pPr>
            <a:r>
              <a:rPr lang="ja-JP" altLang="en-US" sz="1200" dirty="0">
                <a:solidFill>
                  <a:schemeClr val="tx1"/>
                </a:solidFill>
                <a:latin typeface="Meiryo UI" pitchFamily="50" charset="-128"/>
                <a:ea typeface="Meiryo UI" pitchFamily="50" charset="-128"/>
                <a:cs typeface="Meiryo UI" pitchFamily="50" charset="-128"/>
              </a:rPr>
              <a:t>　＜実績＞需要家</a:t>
            </a:r>
            <a:r>
              <a:rPr lang="en-US" altLang="ja-JP" sz="1200" dirty="0">
                <a:solidFill>
                  <a:schemeClr val="tx1"/>
                </a:solidFill>
                <a:latin typeface="Meiryo UI" pitchFamily="50" charset="-128"/>
                <a:ea typeface="Meiryo UI" pitchFamily="50" charset="-128"/>
                <a:cs typeface="Meiryo UI" pitchFamily="50" charset="-128"/>
              </a:rPr>
              <a:t>32</a:t>
            </a:r>
            <a:r>
              <a:rPr lang="ja-JP" altLang="en-US" sz="1200" dirty="0">
                <a:solidFill>
                  <a:schemeClr val="tx1"/>
                </a:solidFill>
                <a:latin typeface="Meiryo UI" pitchFamily="50" charset="-128"/>
                <a:ea typeface="Meiryo UI" pitchFamily="50" charset="-128"/>
                <a:cs typeface="Meiryo UI" pitchFamily="50" charset="-128"/>
              </a:rPr>
              <a:t>者　計</a:t>
            </a:r>
            <a:r>
              <a:rPr lang="en-US" altLang="ja-JP" sz="1200" dirty="0">
                <a:solidFill>
                  <a:schemeClr val="tx1"/>
                </a:solidFill>
                <a:latin typeface="Meiryo UI" pitchFamily="50" charset="-128"/>
                <a:ea typeface="Meiryo UI" pitchFamily="50" charset="-128"/>
                <a:cs typeface="Meiryo UI" pitchFamily="50" charset="-128"/>
              </a:rPr>
              <a:t>55</a:t>
            </a:r>
            <a:r>
              <a:rPr lang="ja-JP" altLang="en-US" sz="1200" dirty="0">
                <a:solidFill>
                  <a:schemeClr val="tx1"/>
                </a:solidFill>
                <a:latin typeface="Meiryo UI" pitchFamily="50" charset="-128"/>
                <a:ea typeface="Meiryo UI" pitchFamily="50" charset="-128"/>
                <a:cs typeface="Meiryo UI" pitchFamily="50" charset="-128"/>
              </a:rPr>
              <a:t>施設、発電事業者</a:t>
            </a:r>
            <a:r>
              <a:rPr lang="en-US" altLang="ja-JP" sz="1200" dirty="0">
                <a:solidFill>
                  <a:schemeClr val="tx1"/>
                </a:solidFill>
                <a:latin typeface="Meiryo UI" pitchFamily="50" charset="-128"/>
                <a:ea typeface="Meiryo UI" pitchFamily="50" charset="-128"/>
                <a:cs typeface="Meiryo UI" pitchFamily="50" charset="-128"/>
              </a:rPr>
              <a:t>15</a:t>
            </a:r>
            <a:r>
              <a:rPr lang="ja-JP" altLang="en-US" sz="1200" dirty="0">
                <a:solidFill>
                  <a:schemeClr val="tx1"/>
                </a:solidFill>
                <a:latin typeface="Meiryo UI" pitchFamily="50" charset="-128"/>
                <a:ea typeface="Meiryo UI" pitchFamily="50" charset="-128"/>
                <a:cs typeface="Meiryo UI" pitchFamily="50" charset="-128"/>
              </a:rPr>
              <a:t>者</a:t>
            </a:r>
            <a:endParaRPr lang="en-US" altLang="ja-JP" sz="1200" dirty="0">
              <a:solidFill>
                <a:schemeClr val="tx1"/>
              </a:solidFill>
              <a:latin typeface="Meiryo UI" pitchFamily="50" charset="-128"/>
              <a:ea typeface="Meiryo UI" pitchFamily="50" charset="-128"/>
              <a:cs typeface="Meiryo UI" pitchFamily="50" charset="-128"/>
            </a:endParaRPr>
          </a:p>
          <a:p>
            <a:pPr marL="87313" indent="-87313">
              <a:defRPr/>
            </a:pPr>
            <a:endParaRPr lang="en-US" altLang="ja-JP" sz="1200" dirty="0">
              <a:solidFill>
                <a:schemeClr val="tx1"/>
              </a:solidFill>
              <a:latin typeface="Meiryo UI" pitchFamily="50" charset="-128"/>
              <a:ea typeface="Meiryo UI" pitchFamily="50" charset="-128"/>
              <a:cs typeface="Meiryo UI" pitchFamily="50" charset="-128"/>
            </a:endParaRPr>
          </a:p>
          <a:p>
            <a:pPr marL="87313" indent="-87313">
              <a:defRPr/>
            </a:pPr>
            <a:endParaRPr lang="en-US" altLang="ja-JP" sz="1200" dirty="0">
              <a:solidFill>
                <a:schemeClr val="tx1"/>
              </a:solidFill>
              <a:highlight>
                <a:srgbClr val="00FFFF"/>
              </a:highlight>
              <a:latin typeface="Meiryo UI" pitchFamily="50" charset="-128"/>
              <a:ea typeface="Meiryo UI" pitchFamily="50" charset="-128"/>
              <a:cs typeface="Meiryo UI" pitchFamily="50" charset="-128"/>
            </a:endParaRPr>
          </a:p>
          <a:p>
            <a:pPr marL="87313" indent="-87313">
              <a:defRPr/>
            </a:pPr>
            <a:r>
              <a:rPr lang="ja-JP" altLang="en-US" sz="1200" dirty="0">
                <a:solidFill>
                  <a:schemeClr val="tx1"/>
                </a:solidFill>
                <a:latin typeface="Meiryo UI" pitchFamily="50" charset="-128"/>
                <a:ea typeface="Meiryo UI" pitchFamily="50" charset="-128"/>
                <a:cs typeface="Meiryo UI" pitchFamily="50" charset="-128"/>
              </a:rPr>
              <a:t>　</a:t>
            </a:r>
            <a:endParaRPr lang="en-US" altLang="ja-JP" sz="1200" strike="sngStrike" dirty="0">
              <a:solidFill>
                <a:schemeClr val="tx1"/>
              </a:solidFill>
              <a:latin typeface="Meiryo UI" pitchFamily="50" charset="-128"/>
              <a:ea typeface="Meiryo UI" pitchFamily="50" charset="-128"/>
              <a:cs typeface="Meiryo UI" pitchFamily="50" charset="-128"/>
            </a:endParaRPr>
          </a:p>
        </p:txBody>
      </p:sp>
      <p:sp>
        <p:nvSpPr>
          <p:cNvPr id="85" name="角丸四角形 84"/>
          <p:cNvSpPr/>
          <p:nvPr/>
        </p:nvSpPr>
        <p:spPr>
          <a:xfrm>
            <a:off x="4756061" y="2880956"/>
            <a:ext cx="4293848" cy="1215717"/>
          </a:xfrm>
          <a:prstGeom prst="roundRect">
            <a:avLst>
              <a:gd name="adj" fmla="val 0"/>
            </a:avLst>
          </a:prstGeom>
          <a:noFill/>
          <a:ln w="9525">
            <a:solidFill>
              <a:schemeClr val="accent6">
                <a:lumMod val="75000"/>
              </a:schemeClr>
            </a:solidFill>
            <a:prstDash val="dash"/>
          </a:ln>
        </p:spPr>
        <p:style>
          <a:lnRef idx="2">
            <a:schemeClr val="accent1"/>
          </a:lnRef>
          <a:fillRef idx="1">
            <a:schemeClr val="lt1"/>
          </a:fillRef>
          <a:effectRef idx="0">
            <a:schemeClr val="accent1"/>
          </a:effectRef>
          <a:fontRef idx="minor">
            <a:schemeClr val="dk1"/>
          </a:fontRef>
        </p:style>
        <p:txBody>
          <a:bodyPr lIns="0" rIns="0" anchor="ctr">
            <a:spAutoFit/>
          </a:bodyPr>
          <a:lstStyle/>
          <a:p>
            <a:pPr marL="87313" indent="-87313">
              <a:defRPr/>
            </a:pPr>
            <a:r>
              <a:rPr lang="ja-JP" altLang="en-US" sz="1200" dirty="0">
                <a:solidFill>
                  <a:schemeClr val="tx1"/>
                </a:solidFill>
                <a:latin typeface="Meiryo UI" pitchFamily="50" charset="-128"/>
                <a:ea typeface="Meiryo UI" pitchFamily="50" charset="-128"/>
                <a:cs typeface="Meiryo UI" pitchFamily="50" charset="-128"/>
              </a:rPr>
              <a:t> ＜産地証明付再エネ</a:t>
            </a:r>
            <a:r>
              <a:rPr lang="en-US" altLang="ja-JP" sz="1200" dirty="0">
                <a:solidFill>
                  <a:schemeClr val="tx1"/>
                </a:solidFill>
                <a:latin typeface="Meiryo UI" pitchFamily="50" charset="-128"/>
                <a:ea typeface="Meiryo UI" pitchFamily="50" charset="-128"/>
                <a:cs typeface="Meiryo UI" pitchFamily="50" charset="-128"/>
              </a:rPr>
              <a:t>100</a:t>
            </a:r>
            <a:r>
              <a:rPr lang="ja-JP" altLang="en-US" sz="1200" dirty="0">
                <a:solidFill>
                  <a:schemeClr val="tx1"/>
                </a:solidFill>
                <a:latin typeface="Meiryo UI" pitchFamily="50" charset="-128"/>
                <a:ea typeface="Meiryo UI" pitchFamily="50" charset="-128"/>
                <a:cs typeface="Meiryo UI" pitchFamily="50" charset="-128"/>
              </a:rPr>
              <a:t>％電力＞</a:t>
            </a:r>
            <a:endParaRPr lang="en-US" altLang="ja-JP" sz="1200" dirty="0">
              <a:solidFill>
                <a:schemeClr val="tx1"/>
              </a:solidFill>
              <a:latin typeface="Meiryo UI" pitchFamily="50" charset="-128"/>
              <a:ea typeface="Meiryo UI" pitchFamily="50" charset="-128"/>
              <a:cs typeface="Meiryo UI" pitchFamily="50" charset="-128"/>
            </a:endParaRPr>
          </a:p>
          <a:p>
            <a:pPr marL="87313" indent="-87313">
              <a:defRPr/>
            </a:pPr>
            <a:endParaRPr lang="en-US" altLang="ja-JP" sz="400" dirty="0">
              <a:solidFill>
                <a:schemeClr val="tx1"/>
              </a:solidFill>
              <a:latin typeface="Meiryo UI" pitchFamily="50" charset="-128"/>
              <a:ea typeface="Meiryo UI" pitchFamily="50" charset="-128"/>
              <a:cs typeface="Meiryo UI" pitchFamily="50" charset="-128"/>
            </a:endParaRPr>
          </a:p>
          <a:p>
            <a:pPr marL="95250" indent="-95250"/>
            <a:r>
              <a:rPr lang="ja-JP" altLang="en-US" sz="1200" dirty="0">
                <a:latin typeface="Meiryo UI" pitchFamily="50" charset="-128"/>
                <a:ea typeface="Meiryo UI" pitchFamily="50" charset="-128"/>
                <a:cs typeface="Meiryo UI" pitchFamily="50" charset="-128"/>
              </a:rPr>
              <a:t> ①非化石証書等</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を付けた</a:t>
            </a:r>
            <a:r>
              <a:rPr lang="en-US" altLang="ja-JP" sz="1200" dirty="0">
                <a:latin typeface="Meiryo UI" pitchFamily="50" charset="-128"/>
                <a:ea typeface="Meiryo UI" pitchFamily="50" charset="-128"/>
                <a:cs typeface="Meiryo UI" pitchFamily="50" charset="-128"/>
              </a:rPr>
              <a:t>FIT</a:t>
            </a:r>
            <a:r>
              <a:rPr lang="ja-JP" altLang="en-US" sz="1200" dirty="0">
                <a:latin typeface="Meiryo UI" pitchFamily="50" charset="-128"/>
                <a:ea typeface="Meiryo UI" pitchFamily="50" charset="-128"/>
                <a:cs typeface="Meiryo UI" pitchFamily="50" charset="-128"/>
              </a:rPr>
              <a:t>電力</a:t>
            </a:r>
            <a:r>
              <a:rPr lang="en-US" altLang="ja-JP" sz="1200" dirty="0">
                <a:latin typeface="Meiryo UI" pitchFamily="50" charset="-128"/>
                <a:ea typeface="Meiryo UI" pitchFamily="50" charset="-128"/>
                <a:cs typeface="Meiryo UI" pitchFamily="50" charset="-128"/>
              </a:rPr>
              <a:t>100</a:t>
            </a:r>
            <a:r>
              <a:rPr lang="ja-JP" altLang="en-US" sz="1200" dirty="0">
                <a:latin typeface="Meiryo UI" pitchFamily="50" charset="-128"/>
                <a:ea typeface="Meiryo UI" pitchFamily="50" charset="-128"/>
                <a:cs typeface="Meiryo UI" pitchFamily="50" charset="-128"/>
              </a:rPr>
              <a:t>％の電力</a:t>
            </a:r>
            <a:endParaRPr lang="en-US" altLang="ja-JP" sz="1200" dirty="0">
              <a:latin typeface="Meiryo UI" pitchFamily="50" charset="-128"/>
              <a:ea typeface="Meiryo UI" pitchFamily="50" charset="-128"/>
              <a:cs typeface="Meiryo UI" pitchFamily="50" charset="-128"/>
            </a:endParaRPr>
          </a:p>
          <a:p>
            <a:pPr marL="95250" indent="-95250"/>
            <a:r>
              <a:rPr lang="en-US" altLang="ja-JP" sz="1050" dirty="0">
                <a:latin typeface="Meiryo UI" pitchFamily="50" charset="-128"/>
                <a:ea typeface="Meiryo UI" pitchFamily="50" charset="-128"/>
                <a:cs typeface="Meiryo UI" pitchFamily="50" charset="-128"/>
              </a:rPr>
              <a:t>  </a:t>
            </a:r>
            <a:r>
              <a:rPr lang="ja-JP" altLang="en-US" sz="1050" dirty="0">
                <a:latin typeface="Meiryo UI" pitchFamily="50" charset="-128"/>
                <a:ea typeface="Meiryo UI" pitchFamily="50" charset="-128"/>
                <a:cs typeface="Meiryo UI" pitchFamily="50" charset="-128"/>
              </a:rPr>
              <a:t>　　　　　</a:t>
            </a:r>
            <a:r>
              <a:rPr lang="en-US" altLang="ja-JP" sz="1050" dirty="0">
                <a:latin typeface="Meiryo UI" pitchFamily="50" charset="-128"/>
                <a:ea typeface="Meiryo UI" pitchFamily="50" charset="-128"/>
                <a:cs typeface="Meiryo UI" pitchFamily="50" charset="-128"/>
              </a:rPr>
              <a:t>※</a:t>
            </a:r>
            <a:r>
              <a:rPr lang="ja-JP" altLang="en-US" sz="1050" dirty="0">
                <a:latin typeface="Meiryo UI" pitchFamily="50" charset="-128"/>
                <a:ea typeface="Meiryo UI" pitchFamily="50" charset="-128"/>
                <a:cs typeface="Meiryo UI" pitchFamily="50" charset="-128"/>
              </a:rPr>
              <a:t>トラッキング付非化石証書</a:t>
            </a:r>
            <a:r>
              <a:rPr lang="en-US" altLang="ja-JP" sz="1050" dirty="0">
                <a:latin typeface="Meiryo UI" pitchFamily="50" charset="-128"/>
                <a:ea typeface="Meiryo UI" pitchFamily="50" charset="-128"/>
                <a:cs typeface="Meiryo UI" pitchFamily="50" charset="-128"/>
              </a:rPr>
              <a:t>(</a:t>
            </a:r>
            <a:r>
              <a:rPr lang="ja-JP" altLang="en-US" sz="1050" dirty="0">
                <a:latin typeface="Meiryo UI" pitchFamily="50" charset="-128"/>
                <a:ea typeface="Meiryo UI" pitchFamily="50" charset="-128"/>
                <a:cs typeface="Meiryo UI" pitchFamily="50" charset="-128"/>
              </a:rPr>
              <a:t>再エネ指定</a:t>
            </a:r>
            <a:r>
              <a:rPr lang="en-US" altLang="ja-JP" sz="1050" dirty="0">
                <a:latin typeface="Meiryo UI" pitchFamily="50" charset="-128"/>
                <a:ea typeface="Meiryo UI" pitchFamily="50" charset="-128"/>
                <a:cs typeface="Meiryo UI" pitchFamily="50" charset="-128"/>
              </a:rPr>
              <a:t>)</a:t>
            </a:r>
            <a:r>
              <a:rPr lang="ja-JP" altLang="en-US" sz="1050" dirty="0" err="1">
                <a:latin typeface="Meiryo UI" pitchFamily="50" charset="-128"/>
                <a:ea typeface="Meiryo UI" pitchFamily="50" charset="-128"/>
                <a:cs typeface="Meiryo UI" pitchFamily="50" charset="-128"/>
              </a:rPr>
              <a:t>、</a:t>
            </a:r>
            <a:r>
              <a:rPr lang="ja-JP" altLang="en-US" sz="1050" dirty="0">
                <a:latin typeface="Meiryo UI" pitchFamily="50" charset="-128"/>
                <a:ea typeface="Meiryo UI" pitchFamily="50" charset="-128"/>
                <a:cs typeface="Meiryo UI" pitchFamily="50" charset="-128"/>
              </a:rPr>
              <a:t>グリーン電力証書</a:t>
            </a:r>
            <a:endParaRPr lang="en-US" altLang="ja-JP" sz="1050" dirty="0">
              <a:latin typeface="Meiryo UI" pitchFamily="50" charset="-128"/>
              <a:ea typeface="Meiryo UI" pitchFamily="50" charset="-128"/>
              <a:cs typeface="Meiryo UI" pitchFamily="50" charset="-128"/>
            </a:endParaRPr>
          </a:p>
          <a:p>
            <a:pPr marL="95250" indent="-95250"/>
            <a:r>
              <a:rPr lang="ja-JP" altLang="en-US" sz="1050" dirty="0">
                <a:latin typeface="Meiryo UI" pitchFamily="50" charset="-128"/>
                <a:ea typeface="Meiryo UI" pitchFamily="50" charset="-128"/>
                <a:cs typeface="Meiryo UI" pitchFamily="50" charset="-128"/>
              </a:rPr>
              <a:t>　　　　　　　　又は再エネ電力由来</a:t>
            </a:r>
            <a:r>
              <a:rPr lang="en-US" altLang="ja-JP" sz="1050" dirty="0">
                <a:latin typeface="Meiryo UI" pitchFamily="50" charset="-128"/>
                <a:ea typeface="Meiryo UI" pitchFamily="50" charset="-128"/>
                <a:cs typeface="Meiryo UI" pitchFamily="50" charset="-128"/>
              </a:rPr>
              <a:t>J-</a:t>
            </a:r>
            <a:r>
              <a:rPr lang="ja-JP" altLang="en-US" sz="1050" dirty="0">
                <a:latin typeface="Meiryo UI" pitchFamily="50" charset="-128"/>
                <a:ea typeface="Meiryo UI" pitchFamily="50" charset="-128"/>
                <a:cs typeface="Meiryo UI" pitchFamily="50" charset="-128"/>
              </a:rPr>
              <a:t>クレジット</a:t>
            </a:r>
            <a:endParaRPr lang="en-US" altLang="ja-JP" sz="1050" dirty="0">
              <a:latin typeface="Meiryo UI" pitchFamily="50" charset="-128"/>
              <a:ea typeface="Meiryo UI" pitchFamily="50" charset="-128"/>
              <a:cs typeface="Meiryo UI" pitchFamily="50" charset="-128"/>
            </a:endParaRPr>
          </a:p>
          <a:p>
            <a:pPr marL="95250" indent="-95250"/>
            <a:r>
              <a:rPr lang="en-US" altLang="ja-JP" sz="1200" dirty="0">
                <a:latin typeface="Meiryo UI" pitchFamily="50" charset="-128"/>
                <a:ea typeface="Meiryo UI" pitchFamily="50" charset="-128"/>
                <a:cs typeface="Meiryo UI" pitchFamily="50" charset="-128"/>
              </a:rPr>
              <a:t> </a:t>
            </a:r>
            <a:r>
              <a:rPr lang="ja-JP" altLang="en-US" sz="1200" dirty="0">
                <a:latin typeface="Meiryo UI" pitchFamily="50" charset="-128"/>
                <a:ea typeface="Meiryo UI" pitchFamily="50" charset="-128"/>
                <a:cs typeface="Meiryo UI" pitchFamily="50" charset="-128"/>
              </a:rPr>
              <a:t>②自らもしくは相対取引によって取得した再エネ指定の非</a:t>
            </a:r>
            <a:r>
              <a:rPr lang="en-US" altLang="ja-JP" sz="1200" dirty="0">
                <a:latin typeface="Meiryo UI" pitchFamily="50" charset="-128"/>
                <a:ea typeface="Meiryo UI" pitchFamily="50" charset="-128"/>
                <a:cs typeface="Meiryo UI" pitchFamily="50" charset="-128"/>
              </a:rPr>
              <a:t>FIT</a:t>
            </a:r>
            <a:r>
              <a:rPr lang="ja-JP" altLang="en-US" sz="1200" dirty="0">
                <a:latin typeface="Meiryo UI" pitchFamily="50" charset="-128"/>
                <a:ea typeface="Meiryo UI" pitchFamily="50" charset="-128"/>
                <a:cs typeface="Meiryo UI" pitchFamily="50" charset="-128"/>
              </a:rPr>
              <a:t>非化石</a:t>
            </a:r>
            <a:endParaRPr lang="en-US" altLang="ja-JP" sz="1200" dirty="0">
              <a:latin typeface="Meiryo UI" pitchFamily="50" charset="-128"/>
              <a:ea typeface="Meiryo UI" pitchFamily="50" charset="-128"/>
              <a:cs typeface="Meiryo UI" pitchFamily="50" charset="-128"/>
            </a:endParaRPr>
          </a:p>
          <a:p>
            <a:pPr marL="95250" indent="-95250"/>
            <a:r>
              <a:rPr lang="ja-JP" altLang="en-US" sz="1200" dirty="0">
                <a:latin typeface="Meiryo UI" pitchFamily="50" charset="-128"/>
                <a:ea typeface="Meiryo UI" pitchFamily="50" charset="-128"/>
                <a:cs typeface="Meiryo UI" pitchFamily="50" charset="-128"/>
              </a:rPr>
              <a:t>　　証書を付けた非</a:t>
            </a:r>
            <a:r>
              <a:rPr lang="en-US" altLang="ja-JP" sz="1200" dirty="0">
                <a:latin typeface="Meiryo UI" pitchFamily="50" charset="-128"/>
                <a:ea typeface="Meiryo UI" pitchFamily="50" charset="-128"/>
                <a:cs typeface="Meiryo UI" pitchFamily="50" charset="-128"/>
              </a:rPr>
              <a:t>FIT</a:t>
            </a:r>
            <a:r>
              <a:rPr lang="ja-JP" altLang="en-US" sz="1200" dirty="0">
                <a:latin typeface="Meiryo UI" pitchFamily="50" charset="-128"/>
                <a:ea typeface="Meiryo UI" pitchFamily="50" charset="-128"/>
                <a:cs typeface="Meiryo UI" pitchFamily="50" charset="-128"/>
              </a:rPr>
              <a:t>電力</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再エネ由来</a:t>
            </a:r>
            <a:r>
              <a:rPr lang="en-US" altLang="ja-JP" sz="1200" dirty="0">
                <a:latin typeface="Meiryo UI" pitchFamily="50" charset="-128"/>
                <a:ea typeface="Meiryo UI" pitchFamily="50" charset="-128"/>
                <a:cs typeface="Meiryo UI" pitchFamily="50" charset="-128"/>
              </a:rPr>
              <a:t>)100%</a:t>
            </a:r>
            <a:r>
              <a:rPr lang="ja-JP" altLang="en-US" sz="1200" dirty="0">
                <a:latin typeface="Meiryo UI" pitchFamily="50" charset="-128"/>
                <a:ea typeface="Meiryo UI" pitchFamily="50" charset="-128"/>
                <a:cs typeface="Meiryo UI" pitchFamily="50" charset="-128"/>
              </a:rPr>
              <a:t>の電力</a:t>
            </a:r>
            <a:endParaRPr lang="en-US" altLang="ja-JP" sz="1200" dirty="0">
              <a:solidFill>
                <a:schemeClr val="tx1"/>
              </a:solidFill>
              <a:latin typeface="Meiryo UI" pitchFamily="50" charset="-128"/>
              <a:ea typeface="Meiryo UI" pitchFamily="50" charset="-128"/>
              <a:cs typeface="Meiryo UI" pitchFamily="50" charset="-128"/>
            </a:endParaRPr>
          </a:p>
        </p:txBody>
      </p:sp>
      <p:sp>
        <p:nvSpPr>
          <p:cNvPr id="31" name="Text Box 2"/>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33" name="Text Box 2"/>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graphicFrame>
        <p:nvGraphicFramePr>
          <p:cNvPr id="21" name="表 20">
            <a:extLst>
              <a:ext uri="{FF2B5EF4-FFF2-40B4-BE49-F238E27FC236}">
                <a16:creationId xmlns:a16="http://schemas.microsoft.com/office/drawing/2014/main" id="{F4B4DCA1-BACA-4CC7-8923-8DE26F93210E}"/>
              </a:ext>
            </a:extLst>
          </p:cNvPr>
          <p:cNvGraphicFramePr>
            <a:graphicFrameLocks noGrp="1"/>
          </p:cNvGraphicFramePr>
          <p:nvPr>
            <p:extLst>
              <p:ext uri="{D42A27DB-BD31-4B8C-83A1-F6EECF244321}">
                <p14:modId xmlns:p14="http://schemas.microsoft.com/office/powerpoint/2010/main" val="1668011142"/>
              </p:ext>
            </p:extLst>
          </p:nvPr>
        </p:nvGraphicFramePr>
        <p:xfrm>
          <a:off x="5074968" y="4470132"/>
          <a:ext cx="3656033" cy="487680"/>
        </p:xfrm>
        <a:graphic>
          <a:graphicData uri="http://schemas.openxmlformats.org/drawingml/2006/table">
            <a:tbl>
              <a:tblPr firstRow="1" bandRow="1">
                <a:tableStyleId>{5940675A-B579-460E-94D1-54222C63F5DA}</a:tableStyleId>
              </a:tblPr>
              <a:tblGrid>
                <a:gridCol w="818625">
                  <a:extLst>
                    <a:ext uri="{9D8B030D-6E8A-4147-A177-3AD203B41FA5}">
                      <a16:colId xmlns:a16="http://schemas.microsoft.com/office/drawing/2014/main" val="3757262113"/>
                    </a:ext>
                  </a:extLst>
                </a:gridCol>
                <a:gridCol w="609693">
                  <a:extLst>
                    <a:ext uri="{9D8B030D-6E8A-4147-A177-3AD203B41FA5}">
                      <a16:colId xmlns:a16="http://schemas.microsoft.com/office/drawing/2014/main" val="695311743"/>
                    </a:ext>
                  </a:extLst>
                </a:gridCol>
                <a:gridCol w="633381">
                  <a:extLst>
                    <a:ext uri="{9D8B030D-6E8A-4147-A177-3AD203B41FA5}">
                      <a16:colId xmlns:a16="http://schemas.microsoft.com/office/drawing/2014/main" val="1076712916"/>
                    </a:ext>
                  </a:extLst>
                </a:gridCol>
                <a:gridCol w="524853">
                  <a:extLst>
                    <a:ext uri="{9D8B030D-6E8A-4147-A177-3AD203B41FA5}">
                      <a16:colId xmlns:a16="http://schemas.microsoft.com/office/drawing/2014/main" val="954918409"/>
                    </a:ext>
                  </a:extLst>
                </a:gridCol>
                <a:gridCol w="543269">
                  <a:extLst>
                    <a:ext uri="{9D8B030D-6E8A-4147-A177-3AD203B41FA5}">
                      <a16:colId xmlns:a16="http://schemas.microsoft.com/office/drawing/2014/main" val="4079800623"/>
                    </a:ext>
                  </a:extLst>
                </a:gridCol>
                <a:gridCol w="526212">
                  <a:extLst>
                    <a:ext uri="{9D8B030D-6E8A-4147-A177-3AD203B41FA5}">
                      <a16:colId xmlns:a16="http://schemas.microsoft.com/office/drawing/2014/main" val="2944114210"/>
                    </a:ext>
                  </a:extLst>
                </a:gridCol>
              </a:tblGrid>
              <a:tr h="180000">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2023</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2025</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extLst>
                  <a:ext uri="{0D108BD9-81ED-4DB2-BD59-A6C34878D82A}">
                    <a16:rowId xmlns:a16="http://schemas.microsoft.com/office/drawing/2014/main" val="1405712737"/>
                  </a:ext>
                </a:extLst>
              </a:tr>
              <a:tr h="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マッチング数</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000" strike="noStrike" baseline="0" dirty="0">
                          <a:solidFill>
                            <a:schemeClr val="tx1"/>
                          </a:solidFill>
                          <a:latin typeface="Meiryo UI" panose="020B0604030504040204" pitchFamily="50" charset="-128"/>
                          <a:ea typeface="Meiryo UI" panose="020B0604030504040204" pitchFamily="50" charset="-128"/>
                        </a:rPr>
                        <a:t>19</a:t>
                      </a:r>
                    </a:p>
                  </a:txBody>
                  <a:tcPr anchor="ctr"/>
                </a:tc>
                <a:tc>
                  <a:txBody>
                    <a:bodyPr/>
                    <a:lstStyle/>
                    <a:p>
                      <a:pPr algn="ctr"/>
                      <a:r>
                        <a:rPr kumimoji="1" lang="en-US" altLang="ja-JP" sz="1000" strike="noStrike" baseline="0" dirty="0">
                          <a:solidFill>
                            <a:schemeClr val="tx1"/>
                          </a:solidFill>
                          <a:latin typeface="Meiryo UI" panose="020B0604030504040204" pitchFamily="50" charset="-128"/>
                          <a:ea typeface="Meiryo UI" panose="020B0604030504040204" pitchFamily="50" charset="-128"/>
                        </a:rPr>
                        <a:t>1</a:t>
                      </a:r>
                    </a:p>
                  </a:txBody>
                  <a:tcPr anchor="ctr"/>
                </a:tc>
                <a:tc>
                  <a:txBody>
                    <a:bodyPr/>
                    <a:lstStyle/>
                    <a:p>
                      <a:pPr algn="ctr"/>
                      <a:r>
                        <a:rPr kumimoji="1" lang="en-US" altLang="ja-JP" sz="1000" strike="noStrike" baseline="0" dirty="0">
                          <a:solidFill>
                            <a:schemeClr val="tx1"/>
                          </a:solidFill>
                          <a:latin typeface="Meiryo UI" panose="020B0604030504040204" pitchFamily="50" charset="-128"/>
                          <a:ea typeface="Meiryo UI" panose="020B0604030504040204" pitchFamily="50" charset="-128"/>
                        </a:rPr>
                        <a:t>8</a:t>
                      </a:r>
                    </a:p>
                  </a:txBody>
                  <a:tcPr anchor="ctr"/>
                </a:tc>
                <a:tc>
                  <a:txBody>
                    <a:bodyPr/>
                    <a:lstStyle/>
                    <a:p>
                      <a:pPr algn="ctr"/>
                      <a:r>
                        <a:rPr kumimoji="1" lang="ja-JP" altLang="en-US" sz="1000" strike="noStrike" baseline="0" dirty="0">
                          <a:solidFill>
                            <a:schemeClr val="tx1"/>
                          </a:solidFill>
                          <a:latin typeface="Meiryo UI" panose="020B0604030504040204" pitchFamily="50" charset="-128"/>
                          <a:ea typeface="Meiryo UI" panose="020B0604030504040204" pitchFamily="50" charset="-128"/>
                        </a:rPr>
                        <a:t>９</a:t>
                      </a:r>
                      <a:endParaRPr kumimoji="1" lang="en-US" altLang="ja-JP" sz="1000" strike="noStrike" baseline="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baseline="0" dirty="0">
                          <a:solidFill>
                            <a:schemeClr val="tx1"/>
                          </a:solidFill>
                          <a:latin typeface="Meiryo UI" panose="020B0604030504040204" pitchFamily="50" charset="-128"/>
                          <a:ea typeface="Meiryo UI" panose="020B0604030504040204" pitchFamily="50" charset="-128"/>
                        </a:rPr>
                        <a:t>0</a:t>
                      </a:r>
                    </a:p>
                  </a:txBody>
                  <a:tcPr anchor="ctr"/>
                </a:tc>
                <a:extLst>
                  <a:ext uri="{0D108BD9-81ED-4DB2-BD59-A6C34878D82A}">
                    <a16:rowId xmlns:a16="http://schemas.microsoft.com/office/drawing/2014/main" val="2124491204"/>
                  </a:ext>
                </a:extLst>
              </a:tr>
            </a:tbl>
          </a:graphicData>
        </a:graphic>
      </p:graphicFrame>
      <p:sp>
        <p:nvSpPr>
          <p:cNvPr id="24" name="角丸四角形 44">
            <a:extLst>
              <a:ext uri="{FF2B5EF4-FFF2-40B4-BE49-F238E27FC236}">
                <a16:creationId xmlns:a16="http://schemas.microsoft.com/office/drawing/2014/main" id="{DBC98321-9129-48A7-B709-07E83CC7638A}"/>
              </a:ext>
            </a:extLst>
          </p:cNvPr>
          <p:cNvSpPr/>
          <p:nvPr/>
        </p:nvSpPr>
        <p:spPr>
          <a:xfrm>
            <a:off x="38334" y="5195930"/>
            <a:ext cx="9828000" cy="1587402"/>
          </a:xfrm>
          <a:prstGeom prst="roundRect">
            <a:avLst>
              <a:gd name="adj" fmla="val 2417"/>
            </a:avLst>
          </a:prstGeom>
          <a:noFill/>
          <a:ln w="25400">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969">
              <a:solidFill>
                <a:srgbClr val="FF0000"/>
              </a:solidFill>
              <a:latin typeface="Meiryo UI" pitchFamily="50" charset="-128"/>
              <a:ea typeface="Meiryo UI" pitchFamily="50" charset="-128"/>
              <a:cs typeface="Meiryo UI" pitchFamily="50" charset="-128"/>
            </a:endParaRPr>
          </a:p>
        </p:txBody>
      </p:sp>
      <p:sp>
        <p:nvSpPr>
          <p:cNvPr id="25" name="角丸四角形 26">
            <a:extLst>
              <a:ext uri="{FF2B5EF4-FFF2-40B4-BE49-F238E27FC236}">
                <a16:creationId xmlns:a16="http://schemas.microsoft.com/office/drawing/2014/main" id="{B565F366-5F5C-43AA-9655-295DCBFAC6C0}"/>
              </a:ext>
            </a:extLst>
          </p:cNvPr>
          <p:cNvSpPr/>
          <p:nvPr/>
        </p:nvSpPr>
        <p:spPr>
          <a:xfrm>
            <a:off x="173314" y="5243567"/>
            <a:ext cx="3808370"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小売電気事業者による報告制度</a:t>
            </a:r>
          </a:p>
        </p:txBody>
      </p:sp>
      <p:sp>
        <p:nvSpPr>
          <p:cNvPr id="26" name="テキスト ボックス 28">
            <a:extLst>
              <a:ext uri="{FF2B5EF4-FFF2-40B4-BE49-F238E27FC236}">
                <a16:creationId xmlns:a16="http://schemas.microsoft.com/office/drawing/2014/main" id="{CC17355C-56B2-4638-AC3D-04ECDD36D629}"/>
              </a:ext>
            </a:extLst>
          </p:cNvPr>
          <p:cNvSpPr txBox="1">
            <a:spLocks noChangeArrowheads="1"/>
          </p:cNvSpPr>
          <p:nvPr/>
        </p:nvSpPr>
        <p:spPr bwMode="auto">
          <a:xfrm>
            <a:off x="441941" y="5677230"/>
            <a:ext cx="8866623" cy="100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eaLnBrk="1" hangingPunct="1"/>
            <a:r>
              <a:rPr lang="ja-JP" altLang="en-US" b="0" i="0" dirty="0">
                <a:latin typeface="Meiryo UI" pitchFamily="50" charset="-128"/>
                <a:ea typeface="Meiryo UI" pitchFamily="50" charset="-128"/>
                <a:cs typeface="Meiryo UI" pitchFamily="50" charset="-128"/>
              </a:rPr>
              <a:t>◆令和</a:t>
            </a:r>
            <a:r>
              <a:rPr lang="en-US" altLang="ja-JP" b="0" i="0" dirty="0">
                <a:latin typeface="Meiryo UI" pitchFamily="50" charset="-128"/>
                <a:ea typeface="Meiryo UI" pitchFamily="50" charset="-128"/>
                <a:cs typeface="Meiryo UI" pitchFamily="50" charset="-128"/>
              </a:rPr>
              <a:t>5</a:t>
            </a:r>
            <a:r>
              <a:rPr lang="ja-JP" altLang="en-US" b="0" i="0" dirty="0">
                <a:latin typeface="Meiryo UI" pitchFamily="50" charset="-128"/>
                <a:ea typeface="Meiryo UI" pitchFamily="50" charset="-128"/>
                <a:cs typeface="Meiryo UI" pitchFamily="50" charset="-128"/>
              </a:rPr>
              <a:t>年度から、大阪府気候変動対策の推進に関する条例に基づき、再生可能エネルギーの供給拡大を目的に、小売電気事業者に対して、小売供給を行う電気に係る排出係数の低減及び再生可能エネルギーの供給拡大に関する計画・目標等を記載する対策</a:t>
            </a:r>
            <a:endParaRPr lang="en-US" altLang="ja-JP" b="0" i="0" dirty="0">
              <a:latin typeface="Meiryo UI" pitchFamily="50" charset="-128"/>
              <a:ea typeface="Meiryo UI" pitchFamily="50" charset="-128"/>
              <a:cs typeface="Meiryo UI" pitchFamily="50" charset="-128"/>
            </a:endParaRPr>
          </a:p>
          <a:p>
            <a:pPr marL="87313" indent="-87313" eaLnBrk="1" hangingPunct="1"/>
            <a:r>
              <a:rPr lang="ja-JP" altLang="en-US" b="0" i="0" dirty="0">
                <a:latin typeface="Meiryo UI" pitchFamily="50" charset="-128"/>
                <a:ea typeface="Meiryo UI" pitchFamily="50" charset="-128"/>
                <a:cs typeface="Meiryo UI" pitchFamily="50" charset="-128"/>
              </a:rPr>
              <a:t>　計画書・実績報告書の提出を義務付ける制度の運用を開始しています。</a:t>
            </a:r>
            <a:endParaRPr lang="en-US" altLang="ja-JP" b="0" i="0" dirty="0">
              <a:latin typeface="Meiryo UI" pitchFamily="50" charset="-128"/>
              <a:ea typeface="Meiryo UI" pitchFamily="50" charset="-128"/>
              <a:cs typeface="Meiryo UI" pitchFamily="50" charset="-128"/>
            </a:endParaRPr>
          </a:p>
          <a:p>
            <a:pPr marL="87313" indent="-87313" eaLnBrk="1" hangingPunct="1"/>
            <a:r>
              <a:rPr lang="ja-JP" altLang="en-US" b="0" i="0" dirty="0">
                <a:latin typeface="Meiryo UI" pitchFamily="50" charset="-128"/>
                <a:ea typeface="Meiryo UI" pitchFamily="50" charset="-128"/>
                <a:cs typeface="Meiryo UI" pitchFamily="50" charset="-128"/>
              </a:rPr>
              <a:t>◆令和７年度は</a:t>
            </a:r>
            <a:r>
              <a:rPr lang="en-US" altLang="ja-JP" b="0" i="0" dirty="0">
                <a:latin typeface="Meiryo UI" pitchFamily="50" charset="-128"/>
                <a:ea typeface="Meiryo UI" pitchFamily="50" charset="-128"/>
                <a:cs typeface="Meiryo UI" pitchFamily="50" charset="-128"/>
              </a:rPr>
              <a:t>45</a:t>
            </a:r>
            <a:r>
              <a:rPr lang="ja-JP" altLang="en-US" b="0" i="0" dirty="0">
                <a:latin typeface="Meiryo UI" pitchFamily="50" charset="-128"/>
                <a:ea typeface="Meiryo UI" pitchFamily="50" charset="-128"/>
                <a:cs typeface="Meiryo UI" pitchFamily="50" charset="-128"/>
              </a:rPr>
              <a:t>社の小売電気事業者から対策計画書の届出と、</a:t>
            </a:r>
            <a:r>
              <a:rPr lang="en-US" altLang="ja-JP" b="0" i="0" dirty="0">
                <a:latin typeface="Meiryo UI" pitchFamily="50" charset="-128"/>
                <a:ea typeface="Meiryo UI" pitchFamily="50" charset="-128"/>
                <a:cs typeface="Meiryo UI" pitchFamily="50" charset="-128"/>
              </a:rPr>
              <a:t>37</a:t>
            </a:r>
            <a:r>
              <a:rPr lang="ja-JP" altLang="en-US" b="0" i="0" dirty="0">
                <a:latin typeface="Meiryo UI" pitchFamily="50" charset="-128"/>
                <a:ea typeface="Meiryo UI" pitchFamily="50" charset="-128"/>
                <a:cs typeface="Meiryo UI" pitchFamily="50" charset="-128"/>
              </a:rPr>
              <a:t>社から実績報告書の届出があり、府</a:t>
            </a:r>
            <a:r>
              <a:rPr lang="en-US" altLang="ja-JP" b="0" i="0" dirty="0">
                <a:latin typeface="Meiryo UI" pitchFamily="50" charset="-128"/>
                <a:ea typeface="Meiryo UI" pitchFamily="50" charset="-128"/>
                <a:cs typeface="Meiryo UI" pitchFamily="50" charset="-128"/>
              </a:rPr>
              <a:t>HP</a:t>
            </a:r>
            <a:r>
              <a:rPr lang="ja-JP" altLang="en-US" b="0" i="0" dirty="0">
                <a:latin typeface="Meiryo UI" pitchFamily="50" charset="-128"/>
                <a:ea typeface="Meiryo UI" pitchFamily="50" charset="-128"/>
                <a:cs typeface="Meiryo UI" pitchFamily="50" charset="-128"/>
              </a:rPr>
              <a:t>に各社の対策計画書・実績報告書や再エネ電気メニューの情報を公開しています。次年度以降も、本制度の運用を適切に行います。</a:t>
            </a:r>
            <a:endParaRPr lang="en-US" altLang="ja-JP" b="0" i="0" strike="sngStrike" dirty="0">
              <a:latin typeface="Meiryo UI" pitchFamily="50" charset="-128"/>
              <a:ea typeface="Meiryo UI" pitchFamily="50" charset="-128"/>
              <a:cs typeface="Meiryo UI" pitchFamily="50" charset="-128"/>
            </a:endParaRPr>
          </a:p>
        </p:txBody>
      </p:sp>
      <p:sp>
        <p:nvSpPr>
          <p:cNvPr id="27" name="テキスト ボックス 26">
            <a:extLst>
              <a:ext uri="{FF2B5EF4-FFF2-40B4-BE49-F238E27FC236}">
                <a16:creationId xmlns:a16="http://schemas.microsoft.com/office/drawing/2014/main" id="{DACB6F33-EB9F-4CFE-83CE-253D656F5835}"/>
              </a:ext>
            </a:extLst>
          </p:cNvPr>
          <p:cNvSpPr txBox="1"/>
          <p:nvPr/>
        </p:nvSpPr>
        <p:spPr>
          <a:xfrm>
            <a:off x="3525397" y="5317535"/>
            <a:ext cx="1909269" cy="184666"/>
          </a:xfrm>
          <a:prstGeom prst="rect">
            <a:avLst/>
          </a:prstGeom>
          <a:noFill/>
        </p:spPr>
        <p:txBody>
          <a:bodyPr wrap="square" lIns="0" tIns="0" rIns="0" bIns="0" rtlCol="0" anchor="ctr" anchorCtr="1">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　</a:t>
            </a:r>
          </a:p>
        </p:txBody>
      </p:sp>
      <p:sp>
        <p:nvSpPr>
          <p:cNvPr id="32" name="Text Box 2">
            <a:extLst>
              <a:ext uri="{FF2B5EF4-FFF2-40B4-BE49-F238E27FC236}">
                <a16:creationId xmlns:a16="http://schemas.microsoft.com/office/drawing/2014/main" id="{8134C9CA-B28B-45CE-9B5D-14031204F614}"/>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34" name="Text Box 2">
            <a:extLst>
              <a:ext uri="{FF2B5EF4-FFF2-40B4-BE49-F238E27FC236}">
                <a16:creationId xmlns:a16="http://schemas.microsoft.com/office/drawing/2014/main" id="{576FDF42-CD41-4842-BEFB-E441CAD184B9}"/>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22" name="円/楕円 30">
            <a:extLst>
              <a:ext uri="{FF2B5EF4-FFF2-40B4-BE49-F238E27FC236}">
                <a16:creationId xmlns:a16="http://schemas.microsoft.com/office/drawing/2014/main" id="{DEBA5BFD-B35E-440B-BF48-BECE3297BB70}"/>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25</a:t>
            </a:fld>
            <a:endParaRPr lang="en-US" altLang="ja-JP" sz="11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785926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角丸四角形 22"/>
          <p:cNvSpPr/>
          <p:nvPr/>
        </p:nvSpPr>
        <p:spPr>
          <a:xfrm>
            <a:off x="38334" y="555211"/>
            <a:ext cx="9828665" cy="3847477"/>
          </a:xfrm>
          <a:prstGeom prst="roundRect">
            <a:avLst>
              <a:gd name="adj" fmla="val 2595"/>
            </a:avLst>
          </a:prstGeom>
          <a:ln w="25400">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969">
              <a:solidFill>
                <a:schemeClr val="tx1"/>
              </a:solidFill>
              <a:latin typeface="Meiryo UI" pitchFamily="50" charset="-128"/>
              <a:ea typeface="Meiryo UI" pitchFamily="50" charset="-128"/>
              <a:cs typeface="Meiryo UI" pitchFamily="50" charset="-128"/>
            </a:endParaRPr>
          </a:p>
        </p:txBody>
      </p:sp>
      <p:sp>
        <p:nvSpPr>
          <p:cNvPr id="24" name="角丸四角形 23"/>
          <p:cNvSpPr/>
          <p:nvPr/>
        </p:nvSpPr>
        <p:spPr>
          <a:xfrm>
            <a:off x="259361" y="628608"/>
            <a:ext cx="4603471"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477" b="1" dirty="0">
                <a:solidFill>
                  <a:schemeClr val="tx1"/>
                </a:solidFill>
                <a:latin typeface="Meiryo UI" pitchFamily="50" charset="-128"/>
                <a:ea typeface="Meiryo UI" pitchFamily="50" charset="-128"/>
                <a:cs typeface="Meiryo UI" pitchFamily="50" charset="-128"/>
              </a:rPr>
              <a:t>府・市有施設における再生可能エネルギー電気の調達</a:t>
            </a:r>
          </a:p>
        </p:txBody>
      </p:sp>
      <p:pic>
        <p:nvPicPr>
          <p:cNvPr id="41" name="図 4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07066" y="2687621"/>
            <a:ext cx="1773432" cy="1228668"/>
          </a:xfrm>
          <a:prstGeom prst="rect">
            <a:avLst/>
          </a:prstGeom>
        </p:spPr>
      </p:pic>
      <p:pic>
        <p:nvPicPr>
          <p:cNvPr id="42" name="図 4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18922" y="2677939"/>
            <a:ext cx="1645920" cy="1234440"/>
          </a:xfrm>
          <a:prstGeom prst="rect">
            <a:avLst/>
          </a:prstGeom>
        </p:spPr>
      </p:pic>
      <p:sp>
        <p:nvSpPr>
          <p:cNvPr id="43" name="テキスト ボックス 42"/>
          <p:cNvSpPr txBox="1"/>
          <p:nvPr/>
        </p:nvSpPr>
        <p:spPr>
          <a:xfrm>
            <a:off x="6141518" y="3936299"/>
            <a:ext cx="904529" cy="248530"/>
          </a:xfrm>
          <a:prstGeom prst="rect">
            <a:avLst/>
          </a:prstGeom>
          <a:noFill/>
        </p:spPr>
        <p:txBody>
          <a:bodyPr wrap="square" rtlCol="0">
            <a:spAutoFit/>
          </a:bodyPr>
          <a:lstStyle/>
          <a:p>
            <a:r>
              <a:rPr lang="ja-JP" altLang="en-US" sz="1015">
                <a:latin typeface="Meiryo UI" panose="020B0604030504040204" pitchFamily="50" charset="-128"/>
                <a:ea typeface="Meiryo UI" panose="020B0604030504040204" pitchFamily="50" charset="-128"/>
              </a:rPr>
              <a:t>大阪府庁舎</a:t>
            </a:r>
          </a:p>
        </p:txBody>
      </p:sp>
      <p:sp>
        <p:nvSpPr>
          <p:cNvPr id="44" name="テキスト ボックス 43"/>
          <p:cNvSpPr txBox="1"/>
          <p:nvPr/>
        </p:nvSpPr>
        <p:spPr>
          <a:xfrm>
            <a:off x="7989618" y="3936299"/>
            <a:ext cx="904529" cy="248530"/>
          </a:xfrm>
          <a:prstGeom prst="rect">
            <a:avLst/>
          </a:prstGeom>
          <a:noFill/>
        </p:spPr>
        <p:txBody>
          <a:bodyPr wrap="square" rtlCol="0">
            <a:spAutoFit/>
          </a:bodyPr>
          <a:lstStyle/>
          <a:p>
            <a:r>
              <a:rPr lang="ja-JP" altLang="en-US" sz="1015">
                <a:latin typeface="Meiryo UI" panose="020B0604030504040204" pitchFamily="50" charset="-128"/>
                <a:ea typeface="Meiryo UI" panose="020B0604030504040204" pitchFamily="50" charset="-128"/>
              </a:rPr>
              <a:t>大阪市庁舎</a:t>
            </a:r>
          </a:p>
        </p:txBody>
      </p:sp>
      <p:sp>
        <p:nvSpPr>
          <p:cNvPr id="45" name="角丸四角形 44"/>
          <p:cNvSpPr/>
          <p:nvPr/>
        </p:nvSpPr>
        <p:spPr>
          <a:xfrm>
            <a:off x="38334" y="4471329"/>
            <a:ext cx="9828000" cy="2312004"/>
          </a:xfrm>
          <a:prstGeom prst="roundRect">
            <a:avLst>
              <a:gd name="adj" fmla="val 2417"/>
            </a:avLst>
          </a:prstGeom>
          <a:ln w="25400">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969">
              <a:solidFill>
                <a:srgbClr val="FF0000"/>
              </a:solidFill>
              <a:latin typeface="Meiryo UI" pitchFamily="50" charset="-128"/>
              <a:ea typeface="Meiryo UI" pitchFamily="50" charset="-128"/>
              <a:cs typeface="Meiryo UI" pitchFamily="50" charset="-128"/>
            </a:endParaRPr>
          </a:p>
        </p:txBody>
      </p:sp>
      <p:sp>
        <p:nvSpPr>
          <p:cNvPr id="46" name="テキスト ボックス 28"/>
          <p:cNvSpPr txBox="1">
            <a:spLocks noChangeArrowheads="1"/>
          </p:cNvSpPr>
          <p:nvPr/>
        </p:nvSpPr>
        <p:spPr bwMode="auto">
          <a:xfrm>
            <a:off x="299490" y="5079009"/>
            <a:ext cx="93203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76202" indent="-76202"/>
            <a:r>
              <a:rPr lang="ja-JP" altLang="en-US" sz="1200" dirty="0">
                <a:latin typeface="Meiryo UI" pitchFamily="50" charset="-128"/>
                <a:ea typeface="Meiryo UI" pitchFamily="50" charset="-128"/>
                <a:cs typeface="Meiryo UI" pitchFamily="50" charset="-128"/>
              </a:rPr>
              <a:t>◆再生可能エネルギー電気の調達を、府内事業者や市町村等の幅広い取組みとして展開していくため、再エネ</a:t>
            </a:r>
            <a:r>
              <a:rPr lang="en-US" altLang="ja-JP" sz="1200" dirty="0">
                <a:latin typeface="Meiryo UI" pitchFamily="50" charset="-128"/>
                <a:ea typeface="Meiryo UI" pitchFamily="50" charset="-128"/>
                <a:cs typeface="Meiryo UI" pitchFamily="50" charset="-128"/>
              </a:rPr>
              <a:t>100</a:t>
            </a:r>
            <a:r>
              <a:rPr lang="ja-JP" altLang="en-US" sz="1200" dirty="0">
                <a:latin typeface="Meiryo UI" pitchFamily="50" charset="-128"/>
                <a:ea typeface="Meiryo UI" pitchFamily="50" charset="-128"/>
                <a:cs typeface="Meiryo UI" pitchFamily="50" charset="-128"/>
              </a:rPr>
              <a:t>％に向けた取組みを支援する「再エネ</a:t>
            </a:r>
            <a:r>
              <a:rPr lang="en-US" altLang="ja-JP" sz="1200" dirty="0">
                <a:latin typeface="Meiryo UI" pitchFamily="50" charset="-128"/>
                <a:ea typeface="Meiryo UI" pitchFamily="50" charset="-128"/>
                <a:cs typeface="Meiryo UI" pitchFamily="50" charset="-128"/>
              </a:rPr>
              <a:t>100</a:t>
            </a:r>
            <a:r>
              <a:rPr lang="ja-JP" altLang="en-US" sz="1200" dirty="0">
                <a:latin typeface="Meiryo UI" pitchFamily="50" charset="-128"/>
                <a:ea typeface="Meiryo UI" pitchFamily="50" charset="-128"/>
                <a:cs typeface="Meiryo UI" pitchFamily="50" charset="-128"/>
              </a:rPr>
              <a:t>宣言 </a:t>
            </a:r>
            <a:r>
              <a:rPr lang="en-US" altLang="ja-JP" sz="1200" dirty="0">
                <a:latin typeface="Meiryo UI" pitchFamily="50" charset="-128"/>
                <a:ea typeface="Meiryo UI" pitchFamily="50" charset="-128"/>
                <a:cs typeface="Meiryo UI" pitchFamily="50" charset="-128"/>
              </a:rPr>
              <a:t>RE Action</a:t>
            </a:r>
            <a:r>
              <a:rPr lang="ja-JP" altLang="en-US" sz="1200" dirty="0">
                <a:latin typeface="Meiryo UI" pitchFamily="50" charset="-128"/>
                <a:ea typeface="Meiryo UI" pitchFamily="50" charset="-128"/>
                <a:cs typeface="Meiryo UI" pitchFamily="50" charset="-128"/>
              </a:rPr>
              <a:t>」の趣旨に賛同し、大阪府・大阪市は、</a:t>
            </a:r>
            <a:r>
              <a:rPr lang="en-US" altLang="ja-JP" sz="1200" dirty="0">
                <a:latin typeface="Meiryo UI" pitchFamily="50" charset="-128"/>
                <a:ea typeface="Meiryo UI" pitchFamily="50" charset="-128"/>
                <a:cs typeface="Meiryo UI" pitchFamily="50" charset="-128"/>
              </a:rPr>
              <a:t>2021</a:t>
            </a:r>
            <a:r>
              <a:rPr lang="ja-JP" altLang="en-US" sz="1200" dirty="0">
                <a:latin typeface="Meiryo UI" pitchFamily="50" charset="-128"/>
                <a:ea typeface="Meiryo UI" pitchFamily="50" charset="-128"/>
                <a:cs typeface="Meiryo UI" pitchFamily="50" charset="-128"/>
              </a:rPr>
              <a:t>年３月</a:t>
            </a:r>
            <a:r>
              <a:rPr lang="en-US" altLang="ja-JP" sz="1200" dirty="0">
                <a:latin typeface="Meiryo UI" pitchFamily="50" charset="-128"/>
                <a:ea typeface="Meiryo UI" pitchFamily="50" charset="-128"/>
                <a:cs typeface="Meiryo UI" pitchFamily="50" charset="-128"/>
              </a:rPr>
              <a:t>31</a:t>
            </a:r>
            <a:r>
              <a:rPr lang="ja-JP" altLang="en-US" sz="1200" dirty="0">
                <a:latin typeface="Meiryo UI" pitchFamily="50" charset="-128"/>
                <a:ea typeface="Meiryo UI" pitchFamily="50" charset="-128"/>
                <a:cs typeface="Meiryo UI" pitchFamily="50" charset="-128"/>
              </a:rPr>
              <a:t>日付けでアンバサダーに就任しました。</a:t>
            </a:r>
          </a:p>
          <a:p>
            <a:pPr marL="76202" indent="-76202"/>
            <a:r>
              <a:rPr lang="ja-JP" altLang="en-US" sz="1200" dirty="0">
                <a:latin typeface="Meiryo UI" pitchFamily="50" charset="-128"/>
                <a:ea typeface="Meiryo UI" pitchFamily="50" charset="-128"/>
                <a:cs typeface="Meiryo UI" pitchFamily="50" charset="-128"/>
              </a:rPr>
              <a:t>　　アンバサダーとして、関係団体等との交流・連携などを通じ、府内事業者等による再生可能エネルギー電気の導入の効果的な促進に取り組んでいます。</a:t>
            </a:r>
            <a:endParaRPr lang="en-US" altLang="ja-JP" sz="1200" dirty="0">
              <a:latin typeface="Meiryo UI" pitchFamily="50" charset="-128"/>
              <a:ea typeface="Meiryo UI" pitchFamily="50" charset="-128"/>
              <a:cs typeface="Meiryo UI" pitchFamily="50" charset="-128"/>
            </a:endParaRPr>
          </a:p>
        </p:txBody>
      </p:sp>
      <p:sp>
        <p:nvSpPr>
          <p:cNvPr id="50" name="角丸四角形 49"/>
          <p:cNvSpPr/>
          <p:nvPr/>
        </p:nvSpPr>
        <p:spPr>
          <a:xfrm>
            <a:off x="223200" y="4550291"/>
            <a:ext cx="3350502"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477" b="1" dirty="0">
                <a:solidFill>
                  <a:schemeClr val="tx1"/>
                </a:solidFill>
                <a:latin typeface="Meiryo UI" pitchFamily="50" charset="-128"/>
                <a:ea typeface="Meiryo UI" pitchFamily="50" charset="-128"/>
                <a:cs typeface="Meiryo UI" pitchFamily="50" charset="-128"/>
              </a:rPr>
              <a:t>再生可能エネルギー電気の調達の促進</a:t>
            </a:r>
          </a:p>
        </p:txBody>
      </p:sp>
      <p:sp>
        <p:nvSpPr>
          <p:cNvPr id="51" name="テキスト ボックス 50"/>
          <p:cNvSpPr txBox="1"/>
          <p:nvPr/>
        </p:nvSpPr>
        <p:spPr>
          <a:xfrm>
            <a:off x="3779195" y="4572400"/>
            <a:ext cx="1289225" cy="340991"/>
          </a:xfrm>
          <a:prstGeom prst="rect">
            <a:avLst/>
          </a:prstGeom>
          <a:noFill/>
        </p:spPr>
        <p:txBody>
          <a:bodyPr wrap="square" lIns="0" tIns="0" rIns="0" bIns="0" rtlCol="0" anchor="ctr" anchorCtr="0">
            <a:spAutoFit/>
          </a:bodyPr>
          <a:lstStyle/>
          <a:p>
            <a:pPr marL="80599" indent="-80599"/>
            <a:r>
              <a:rPr lang="en-US" altLang="ja-JP" sz="1108" dirty="0">
                <a:latin typeface="Meiryo UI" pitchFamily="50" charset="-128"/>
                <a:ea typeface="Meiryo UI" pitchFamily="50" charset="-128"/>
                <a:cs typeface="Meiryo UI" pitchFamily="50" charset="-128"/>
              </a:rPr>
              <a:t>【</a:t>
            </a:r>
            <a:r>
              <a:rPr lang="ja-JP" altLang="en-US" sz="1108" dirty="0">
                <a:latin typeface="Meiryo UI" pitchFamily="50" charset="-128"/>
                <a:ea typeface="Meiryo UI" pitchFamily="50" charset="-128"/>
                <a:cs typeface="Meiryo UI" pitchFamily="50" charset="-128"/>
              </a:rPr>
              <a:t>府事業</a:t>
            </a:r>
            <a:r>
              <a:rPr lang="en-US" altLang="ja-JP" sz="1108" dirty="0">
                <a:latin typeface="Meiryo UI" pitchFamily="50" charset="-128"/>
                <a:ea typeface="Meiryo UI" pitchFamily="50" charset="-128"/>
                <a:cs typeface="Meiryo UI" pitchFamily="50" charset="-128"/>
              </a:rPr>
              <a:t>】</a:t>
            </a:r>
            <a:r>
              <a:rPr lang="ja-JP" altLang="en-US" sz="1108" dirty="0">
                <a:latin typeface="Meiryo UI" pitchFamily="50" charset="-128"/>
                <a:ea typeface="Meiryo UI" pitchFamily="50" charset="-128"/>
                <a:cs typeface="Meiryo UI" pitchFamily="50" charset="-128"/>
              </a:rPr>
              <a:t>　</a:t>
            </a:r>
            <a:endParaRPr lang="en-US" altLang="zh-TW" sz="1108" dirty="0">
              <a:latin typeface="Meiryo UI" pitchFamily="50" charset="-128"/>
              <a:ea typeface="Meiryo UI" pitchFamily="50" charset="-128"/>
              <a:cs typeface="Meiryo UI" pitchFamily="50" charset="-128"/>
            </a:endParaRPr>
          </a:p>
          <a:p>
            <a:pPr marL="80599" indent="-80599"/>
            <a:r>
              <a:rPr lang="en-US" altLang="ja-JP" sz="1108" dirty="0">
                <a:latin typeface="Meiryo UI" pitchFamily="50" charset="-128"/>
                <a:ea typeface="Meiryo UI" pitchFamily="50" charset="-128"/>
                <a:cs typeface="Meiryo UI" pitchFamily="50" charset="-128"/>
              </a:rPr>
              <a:t>【</a:t>
            </a:r>
            <a:r>
              <a:rPr lang="ja-JP" altLang="en-US" sz="1108" dirty="0">
                <a:latin typeface="Meiryo UI" pitchFamily="50" charset="-128"/>
                <a:ea typeface="Meiryo UI" pitchFamily="50" charset="-128"/>
                <a:cs typeface="Meiryo UI" pitchFamily="50" charset="-128"/>
              </a:rPr>
              <a:t>市事業</a:t>
            </a:r>
            <a:r>
              <a:rPr lang="en-US" altLang="ja-JP" sz="1108" dirty="0">
                <a:latin typeface="Meiryo UI" pitchFamily="50" charset="-128"/>
                <a:ea typeface="Meiryo UI" pitchFamily="50" charset="-128"/>
                <a:cs typeface="Meiryo UI" pitchFamily="50" charset="-128"/>
              </a:rPr>
              <a:t>】</a:t>
            </a:r>
            <a:r>
              <a:rPr lang="ja-JP" altLang="en-US" sz="1108" dirty="0">
                <a:latin typeface="Meiryo UI" pitchFamily="50" charset="-128"/>
                <a:ea typeface="Meiryo UI" pitchFamily="50" charset="-128"/>
                <a:cs typeface="Meiryo UI" pitchFamily="50" charset="-128"/>
              </a:rPr>
              <a:t>　</a:t>
            </a:r>
            <a:endParaRPr lang="ja-JP" altLang="en-US" sz="1108" strike="sngStrike" dirty="0">
              <a:latin typeface="Meiryo UI" pitchFamily="50" charset="-128"/>
              <a:ea typeface="Meiryo UI" pitchFamily="50" charset="-128"/>
              <a:cs typeface="Meiryo UI" pitchFamily="50" charset="-128"/>
            </a:endParaRPr>
          </a:p>
        </p:txBody>
      </p:sp>
      <p:pic>
        <p:nvPicPr>
          <p:cNvPr id="52" name="図 51">
            <a:extLst>
              <a:ext uri="{FF2B5EF4-FFF2-40B4-BE49-F238E27FC236}">
                <a16:creationId xmlns:a16="http://schemas.microsoft.com/office/drawing/2014/main" id="{656D2135-BA57-4DFB-BCA3-30C1024BA75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974582" y="4542265"/>
            <a:ext cx="2045716" cy="572801"/>
          </a:xfrm>
          <a:prstGeom prst="rect">
            <a:avLst/>
          </a:prstGeom>
        </p:spPr>
      </p:pic>
      <p:sp>
        <p:nvSpPr>
          <p:cNvPr id="28" name="テキスト ボックス 27">
            <a:extLst>
              <a:ext uri="{FF2B5EF4-FFF2-40B4-BE49-F238E27FC236}">
                <a16:creationId xmlns:a16="http://schemas.microsoft.com/office/drawing/2014/main" id="{5AC3E2B5-EE98-48B9-89D8-4F2D364156DC}"/>
              </a:ext>
            </a:extLst>
          </p:cNvPr>
          <p:cNvSpPr txBox="1">
            <a:spLocks noChangeArrowheads="1"/>
          </p:cNvSpPr>
          <p:nvPr/>
        </p:nvSpPr>
        <p:spPr bwMode="auto">
          <a:xfrm>
            <a:off x="341342" y="994623"/>
            <a:ext cx="9238324" cy="1793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4406" tIns="42203" rIns="84406" bIns="42203" anchor="t">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0010" indent="-80010" eaLnBrk="1" hangingPunct="1">
              <a:spcAft>
                <a:spcPts val="554"/>
              </a:spcAft>
            </a:pPr>
            <a:r>
              <a:rPr lang="ja-JP" altLang="en-US" sz="1200" b="0" i="0" dirty="0">
                <a:latin typeface="Meiryo UI"/>
                <a:ea typeface="Meiryo UI"/>
                <a:cs typeface="Meiryo UI" pitchFamily="50" charset="-128"/>
              </a:rPr>
              <a:t>◆府域における再生可能エネルギーの利用率を向上させるため、大阪府・大阪市の率先行動として、府・市有施設における再生可能エネルギー電気の調達を推進します。</a:t>
            </a:r>
            <a:endParaRPr lang="en-US" altLang="ja-JP" sz="1200" b="0" i="0" dirty="0">
              <a:latin typeface="Meiryo UI"/>
              <a:ea typeface="Meiryo UI"/>
              <a:cs typeface="Meiryo UI" pitchFamily="50" charset="-128"/>
            </a:endParaRPr>
          </a:p>
          <a:p>
            <a:pPr marL="80010" indent="-80010" eaLnBrk="1" hangingPunct="1">
              <a:spcAft>
                <a:spcPts val="554"/>
              </a:spcAft>
            </a:pPr>
            <a:r>
              <a:rPr lang="ja-JP" altLang="en-US" sz="1200" b="0" i="0" dirty="0">
                <a:latin typeface="Meiryo UI"/>
                <a:ea typeface="Meiryo UI"/>
                <a:cs typeface="Meiryo UI" pitchFamily="50" charset="-128"/>
              </a:rPr>
              <a:t>◆大阪府では、</a:t>
            </a:r>
            <a:r>
              <a:rPr lang="en-US" altLang="ja-JP" sz="1200" b="0" i="0" dirty="0">
                <a:latin typeface="Meiryo UI"/>
                <a:ea typeface="Meiryo UI"/>
                <a:cs typeface="Meiryo UI" pitchFamily="50" charset="-128"/>
              </a:rPr>
              <a:t> </a:t>
            </a:r>
            <a:r>
              <a:rPr lang="ja-JP" altLang="en-US" sz="1200" b="0" i="0" dirty="0">
                <a:latin typeface="Meiryo UI"/>
                <a:ea typeface="Meiryo UI"/>
                <a:cs typeface="Meiryo UI" pitchFamily="50" charset="-128"/>
              </a:rPr>
              <a:t>庁舎等で使用する電気を順次再エネ</a:t>
            </a:r>
            <a:r>
              <a:rPr lang="en-US" altLang="ja-JP" sz="1200" b="0" i="0" dirty="0">
                <a:latin typeface="Meiryo UI"/>
                <a:ea typeface="Meiryo UI"/>
                <a:cs typeface="Meiryo UI" pitchFamily="50" charset="-128"/>
              </a:rPr>
              <a:t>100</a:t>
            </a:r>
            <a:r>
              <a:rPr lang="ja-JP" altLang="en-US" sz="1200" b="0" i="0" dirty="0">
                <a:latin typeface="Meiryo UI"/>
                <a:ea typeface="Meiryo UI"/>
                <a:cs typeface="Meiryo UI" pitchFamily="50" charset="-128"/>
              </a:rPr>
              <a:t>％電気に切り替えることをめざし、</a:t>
            </a:r>
            <a:r>
              <a:rPr lang="en-US" altLang="ja-JP" sz="1200" b="0" i="0" dirty="0">
                <a:latin typeface="Meiryo UI"/>
                <a:ea typeface="Meiryo UI"/>
                <a:cs typeface="Meiryo UI" pitchFamily="50" charset="-128"/>
              </a:rPr>
              <a:t>2021</a:t>
            </a:r>
            <a:r>
              <a:rPr lang="ja-JP" altLang="en-US" sz="1200" b="0" i="0" dirty="0">
                <a:latin typeface="Meiryo UI"/>
                <a:ea typeface="Meiryo UI"/>
                <a:cs typeface="Meiryo UI" pitchFamily="50" charset="-128"/>
              </a:rPr>
              <a:t>年度から大手前庁舎での再エネ100％電気の調達を開始しています。</a:t>
            </a:r>
            <a:r>
              <a:rPr lang="en-US" altLang="ja-JP" sz="1200" b="0" i="0" dirty="0">
                <a:latin typeface="Meiryo UI"/>
                <a:ea typeface="Meiryo UI"/>
                <a:cs typeface="Meiryo UI" pitchFamily="50" charset="-128"/>
              </a:rPr>
              <a:t>2026</a:t>
            </a:r>
            <a:r>
              <a:rPr lang="ja-JP" altLang="en-US" sz="1200" b="0" i="0" dirty="0">
                <a:latin typeface="Meiryo UI"/>
                <a:ea typeface="Meiryo UI"/>
                <a:cs typeface="Meiryo UI" pitchFamily="50" charset="-128"/>
              </a:rPr>
              <a:t>年度は、大手前庁舎及び環境農林水産部出先機関等の計</a:t>
            </a:r>
            <a:r>
              <a:rPr lang="en-US" altLang="ja-JP" sz="1200" b="0" i="0" dirty="0">
                <a:latin typeface="Meiryo UI"/>
                <a:ea typeface="Meiryo UI"/>
                <a:cs typeface="Meiryo UI" pitchFamily="50" charset="-128"/>
              </a:rPr>
              <a:t>11</a:t>
            </a:r>
            <a:r>
              <a:rPr lang="ja-JP" altLang="en-US" sz="1200" b="0" i="0" dirty="0">
                <a:latin typeface="Meiryo UI"/>
                <a:ea typeface="Meiryo UI"/>
                <a:cs typeface="Meiryo UI" pitchFamily="50" charset="-128"/>
              </a:rPr>
              <a:t>施設において、再エネ</a:t>
            </a:r>
            <a:r>
              <a:rPr lang="en-US" altLang="ja-JP" sz="1200" b="0" i="0" dirty="0">
                <a:latin typeface="Meiryo UI"/>
                <a:ea typeface="Meiryo UI"/>
                <a:cs typeface="Meiryo UI" pitchFamily="50" charset="-128"/>
              </a:rPr>
              <a:t>100%</a:t>
            </a:r>
            <a:r>
              <a:rPr lang="ja-JP" altLang="en-US" sz="1200" b="0" i="0" dirty="0">
                <a:latin typeface="Meiryo UI"/>
                <a:ea typeface="Meiryo UI"/>
                <a:cs typeface="Meiryo UI" pitchFamily="50" charset="-128"/>
              </a:rPr>
              <a:t>電気を調達します。</a:t>
            </a:r>
            <a:endParaRPr lang="en-US" altLang="ja-JP" sz="1200" b="0" i="0" dirty="0">
              <a:latin typeface="Meiryo UI"/>
              <a:ea typeface="Meiryo UI"/>
              <a:cs typeface="Meiryo UI" pitchFamily="50" charset="-128"/>
            </a:endParaRPr>
          </a:p>
          <a:p>
            <a:pPr marL="80010" indent="-80010" eaLnBrk="1" hangingPunct="1">
              <a:spcAft>
                <a:spcPts val="554"/>
              </a:spcAft>
            </a:pPr>
            <a:r>
              <a:rPr lang="ja-JP" altLang="en-US" sz="1200" b="0" i="0" dirty="0">
                <a:latin typeface="Meiryo UI"/>
                <a:ea typeface="Meiryo UI"/>
                <a:cs typeface="Meiryo UI" pitchFamily="50" charset="-128"/>
              </a:rPr>
              <a:t>◆大阪市では、庁舎等で使用する電気の再エネ比率の段階的向上をめざし、</a:t>
            </a:r>
            <a:r>
              <a:rPr lang="en-US" altLang="ja-JP" sz="1200" b="0" i="0" dirty="0">
                <a:latin typeface="Meiryo UI"/>
                <a:ea typeface="Meiryo UI"/>
                <a:cs typeface="Meiryo UI" pitchFamily="50" charset="-128"/>
              </a:rPr>
              <a:t> 2021</a:t>
            </a:r>
            <a:r>
              <a:rPr lang="ja-JP" altLang="en-US" sz="1200" b="0" i="0" dirty="0">
                <a:latin typeface="Meiryo UI"/>
                <a:ea typeface="Meiryo UI"/>
                <a:cs typeface="Meiryo UI" pitchFamily="50" charset="-128"/>
              </a:rPr>
              <a:t>年度から再エネ</a:t>
            </a:r>
            <a:r>
              <a:rPr lang="en-US" altLang="ja-JP" sz="1200" b="0" i="0" dirty="0">
                <a:latin typeface="Meiryo UI"/>
                <a:ea typeface="Meiryo UI"/>
                <a:cs typeface="Meiryo UI" pitchFamily="50" charset="-128"/>
              </a:rPr>
              <a:t>100</a:t>
            </a:r>
            <a:r>
              <a:rPr lang="ja-JP" altLang="en-US" sz="1200" b="0" i="0" dirty="0">
                <a:latin typeface="Meiryo UI"/>
                <a:ea typeface="Meiryo UI"/>
                <a:cs typeface="Meiryo UI" pitchFamily="50" charset="-128"/>
              </a:rPr>
              <a:t>％電気の導入を順次実施しています。</a:t>
            </a:r>
            <a:r>
              <a:rPr lang="en-US" altLang="ja-JP" sz="1200" b="0" i="0" dirty="0">
                <a:latin typeface="Meiryo UI"/>
                <a:ea typeface="Meiryo UI"/>
                <a:cs typeface="Meiryo UI" pitchFamily="50" charset="-128"/>
              </a:rPr>
              <a:t>2024</a:t>
            </a:r>
            <a:r>
              <a:rPr lang="ja-JP" altLang="en-US" sz="1200" b="0" i="0" dirty="0">
                <a:latin typeface="Meiryo UI"/>
                <a:ea typeface="Meiryo UI"/>
                <a:cs typeface="Meiryo UI" pitchFamily="50" charset="-128"/>
              </a:rPr>
              <a:t>年４月からごみ焼却余熱を活用し発電した電力の余剰分を、自己託送により市役所本庁舎を含む市有</a:t>
            </a:r>
            <a:r>
              <a:rPr lang="en-US" altLang="ja-JP" sz="1200" b="0" i="0" dirty="0">
                <a:latin typeface="Meiryo UI"/>
                <a:ea typeface="Meiryo UI"/>
                <a:cs typeface="Meiryo UI" pitchFamily="50" charset="-128"/>
              </a:rPr>
              <a:t>110</a:t>
            </a:r>
            <a:r>
              <a:rPr lang="ja-JP" altLang="en-US" sz="1200" b="0" i="0" dirty="0">
                <a:latin typeface="Meiryo UI"/>
                <a:ea typeface="Meiryo UI"/>
                <a:cs typeface="Meiryo UI" pitchFamily="50" charset="-128"/>
              </a:rPr>
              <a:t>施設に供給し、不足分についても再生可能エネルギー</a:t>
            </a:r>
            <a:r>
              <a:rPr lang="en-US" altLang="ja-JP" sz="1200" b="0" i="0" dirty="0">
                <a:latin typeface="Meiryo UI"/>
                <a:ea typeface="Meiryo UI"/>
                <a:cs typeface="Meiryo UI" pitchFamily="50" charset="-128"/>
              </a:rPr>
              <a:t>100%</a:t>
            </a:r>
            <a:r>
              <a:rPr lang="ja-JP" altLang="en-US" sz="1200" b="0" i="0" dirty="0">
                <a:latin typeface="Meiryo UI"/>
                <a:ea typeface="Meiryo UI"/>
                <a:cs typeface="Meiryo UI" pitchFamily="50" charset="-128"/>
              </a:rPr>
              <a:t>電力の導入を開始しました。　</a:t>
            </a:r>
            <a:endParaRPr lang="en-US" altLang="ja-JP" sz="1200" b="0" i="0" dirty="0">
              <a:latin typeface="Meiryo UI"/>
              <a:ea typeface="Meiryo UI"/>
              <a:cs typeface="Meiryo UI" pitchFamily="50" charset="-128"/>
            </a:endParaRPr>
          </a:p>
          <a:p>
            <a:pPr marL="80010" indent="-80010" eaLnBrk="1" hangingPunct="1">
              <a:spcAft>
                <a:spcPts val="554"/>
              </a:spcAft>
            </a:pPr>
            <a:r>
              <a:rPr lang="ja-JP" altLang="en-US" sz="1200" b="0" i="0" dirty="0">
                <a:latin typeface="Meiryo UI" pitchFamily="50" charset="-128"/>
                <a:ea typeface="Meiryo UI" pitchFamily="50" charset="-128"/>
                <a:cs typeface="Meiryo UI" pitchFamily="50" charset="-128"/>
              </a:rPr>
              <a:t>＜</a:t>
            </a:r>
            <a:r>
              <a:rPr lang="en-US" altLang="ja-JP" sz="1200" b="0" i="0" dirty="0">
                <a:latin typeface="Meiryo UI" pitchFamily="50" charset="-128"/>
                <a:ea typeface="Meiryo UI" pitchFamily="50" charset="-128"/>
                <a:cs typeface="Meiryo UI" pitchFamily="50" charset="-128"/>
              </a:rPr>
              <a:t>2024</a:t>
            </a:r>
            <a:r>
              <a:rPr lang="ja-JP" altLang="en-US" sz="1200" b="0" i="0" dirty="0">
                <a:latin typeface="Meiryo UI" pitchFamily="50" charset="-128"/>
                <a:ea typeface="Meiryo UI" pitchFamily="50" charset="-128"/>
                <a:cs typeface="Meiryo UI" pitchFamily="50" charset="-128"/>
              </a:rPr>
              <a:t>年度実績＞　</a:t>
            </a:r>
            <a:endParaRPr lang="en-US" altLang="ja-JP" sz="1200" b="0" i="0" dirty="0">
              <a:latin typeface="Meiryo UI" pitchFamily="50" charset="-128"/>
              <a:ea typeface="Meiryo UI" pitchFamily="50" charset="-128"/>
              <a:cs typeface="Meiryo UI" pitchFamily="50" charset="-128"/>
            </a:endParaRPr>
          </a:p>
        </p:txBody>
      </p:sp>
      <p:sp>
        <p:nvSpPr>
          <p:cNvPr id="21" name="テキスト ボックス 28"/>
          <p:cNvSpPr txBox="1">
            <a:spLocks noChangeArrowheads="1"/>
          </p:cNvSpPr>
          <p:nvPr/>
        </p:nvSpPr>
        <p:spPr bwMode="auto">
          <a:xfrm>
            <a:off x="670520" y="5804734"/>
            <a:ext cx="8654455" cy="830997"/>
          </a:xfrm>
          <a:prstGeom prst="rect">
            <a:avLst/>
          </a:prstGeom>
          <a:noFill/>
          <a:ln w="9525">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76202" indent="-76202"/>
            <a:r>
              <a:rPr lang="ja-JP" altLang="en-US" sz="1200" dirty="0">
                <a:latin typeface="Meiryo UI" pitchFamily="50" charset="-128"/>
                <a:ea typeface="Meiryo UI" pitchFamily="50" charset="-128"/>
                <a:cs typeface="Meiryo UI" pitchFamily="50" charset="-128"/>
              </a:rPr>
              <a:t>＜大阪府の取組み＞</a:t>
            </a:r>
            <a:endParaRPr lang="en-US" altLang="ja-JP" sz="1200" dirty="0">
              <a:latin typeface="Meiryo UI" pitchFamily="50" charset="-128"/>
              <a:ea typeface="Meiryo UI" pitchFamily="50" charset="-128"/>
              <a:cs typeface="Meiryo UI" pitchFamily="50" charset="-128"/>
            </a:endParaRPr>
          </a:p>
          <a:p>
            <a:pPr marL="76202" indent="-76202"/>
            <a:r>
              <a:rPr lang="ja-JP" altLang="en-US" sz="1200" dirty="0">
                <a:latin typeface="Meiryo UI" pitchFamily="50" charset="-128"/>
                <a:ea typeface="Meiryo UI" pitchFamily="50" charset="-128"/>
                <a:cs typeface="Meiryo UI" pitchFamily="50" charset="-128"/>
              </a:rPr>
              <a:t>　　</a:t>
            </a:r>
            <a:r>
              <a:rPr lang="en-US" altLang="ja-JP" sz="1200" dirty="0">
                <a:latin typeface="Meiryo UI" pitchFamily="50" charset="-128"/>
                <a:ea typeface="Meiryo UI" pitchFamily="50" charset="-128"/>
                <a:cs typeface="Meiryo UI" pitchFamily="50" charset="-128"/>
              </a:rPr>
              <a:t>KDDI</a:t>
            </a:r>
            <a:r>
              <a:rPr lang="ja-JP" altLang="en-US" sz="1200" dirty="0">
                <a:latin typeface="Meiryo UI" pitchFamily="50" charset="-128"/>
                <a:ea typeface="Meiryo UI" pitchFamily="50" charset="-128"/>
                <a:cs typeface="Meiryo UI" pitchFamily="50" charset="-128"/>
              </a:rPr>
              <a:t>株式会社と締結した包括連携協定に基づき、</a:t>
            </a:r>
            <a:r>
              <a:rPr lang="en-US" altLang="ja-JP" sz="1200" dirty="0">
                <a:latin typeface="Meiryo UI" pitchFamily="50" charset="-128"/>
                <a:ea typeface="Meiryo UI" pitchFamily="50" charset="-128"/>
                <a:cs typeface="Meiryo UI" pitchFamily="50" charset="-128"/>
              </a:rPr>
              <a:t>au</a:t>
            </a:r>
            <a:r>
              <a:rPr lang="ja-JP" altLang="en-US" sz="1200" dirty="0">
                <a:latin typeface="Meiryo UI" pitchFamily="50" charset="-128"/>
                <a:ea typeface="Meiryo UI" pitchFamily="50" charset="-128"/>
                <a:cs typeface="Meiryo UI" pitchFamily="50" charset="-128"/>
              </a:rPr>
              <a:t>エネルギー＆ライフ株式会社が</a:t>
            </a:r>
            <a:endParaRPr lang="en-US" altLang="ja-JP" sz="1200" dirty="0">
              <a:latin typeface="Meiryo UI" pitchFamily="50" charset="-128"/>
              <a:ea typeface="Meiryo UI" pitchFamily="50" charset="-128"/>
              <a:cs typeface="Meiryo UI" pitchFamily="50" charset="-128"/>
            </a:endParaRPr>
          </a:p>
          <a:p>
            <a:pPr marL="76202" indent="-76202"/>
            <a:r>
              <a:rPr lang="ja-JP" altLang="en-US" sz="1200" dirty="0">
                <a:latin typeface="Meiryo UI" pitchFamily="50" charset="-128"/>
                <a:ea typeface="Meiryo UI" pitchFamily="50" charset="-128"/>
                <a:cs typeface="Meiryo UI" pitchFamily="50" charset="-128"/>
              </a:rPr>
              <a:t>再生可能エネルギーを実質</a:t>
            </a:r>
            <a:r>
              <a:rPr lang="en-US" altLang="ja-JP" sz="1200" dirty="0">
                <a:latin typeface="Meiryo UI" pitchFamily="50" charset="-128"/>
                <a:ea typeface="Meiryo UI" pitchFamily="50" charset="-128"/>
                <a:cs typeface="Meiryo UI" pitchFamily="50" charset="-128"/>
              </a:rPr>
              <a:t>100</a:t>
            </a:r>
            <a:r>
              <a:rPr lang="ja-JP" altLang="en-US" sz="1200" dirty="0">
                <a:latin typeface="Meiryo UI" pitchFamily="50" charset="-128"/>
                <a:ea typeface="Meiryo UI" pitchFamily="50" charset="-128"/>
                <a:cs typeface="Meiryo UI" pitchFamily="50" charset="-128"/>
              </a:rPr>
              <a:t>％使用した電気プラン「おおさか</a:t>
            </a:r>
            <a:r>
              <a:rPr lang="en-US" altLang="ja-JP" sz="1200" dirty="0">
                <a:latin typeface="Meiryo UI" pitchFamily="50" charset="-128"/>
                <a:ea typeface="Meiryo UI" pitchFamily="50" charset="-128"/>
                <a:cs typeface="Meiryo UI" pitchFamily="50" charset="-128"/>
              </a:rPr>
              <a:t>eco</a:t>
            </a:r>
            <a:r>
              <a:rPr lang="ja-JP" altLang="en-US" sz="1200" dirty="0">
                <a:latin typeface="Meiryo UI" pitchFamily="50" charset="-128"/>
                <a:ea typeface="Meiryo UI" pitchFamily="50" charset="-128"/>
                <a:cs typeface="Meiryo UI" pitchFamily="50" charset="-128"/>
              </a:rPr>
              <a:t>でんき」を</a:t>
            </a:r>
            <a:r>
              <a:rPr lang="en-US" altLang="ja-JP" sz="1200" dirty="0">
                <a:latin typeface="Meiryo UI" pitchFamily="50" charset="-128"/>
                <a:ea typeface="Meiryo UI" pitchFamily="50" charset="-128"/>
                <a:cs typeface="Meiryo UI" pitchFamily="50" charset="-128"/>
              </a:rPr>
              <a:t>2023</a:t>
            </a:r>
            <a:r>
              <a:rPr lang="ja-JP" altLang="en-US" sz="1200" dirty="0">
                <a:latin typeface="Meiryo UI" pitchFamily="50" charset="-128"/>
                <a:ea typeface="Meiryo UI" pitchFamily="50" charset="-128"/>
                <a:cs typeface="Meiryo UI" pitchFamily="50" charset="-128"/>
              </a:rPr>
              <a:t>年</a:t>
            </a:r>
            <a:r>
              <a:rPr lang="en-US" altLang="ja-JP" sz="1200" dirty="0">
                <a:latin typeface="Meiryo UI" pitchFamily="50" charset="-128"/>
                <a:ea typeface="Meiryo UI" pitchFamily="50" charset="-128"/>
                <a:cs typeface="Meiryo UI" pitchFamily="50" charset="-128"/>
              </a:rPr>
              <a:t>2</a:t>
            </a:r>
            <a:r>
              <a:rPr lang="ja-JP" altLang="en-US" sz="1200" dirty="0">
                <a:latin typeface="Meiryo UI" pitchFamily="50" charset="-128"/>
                <a:ea typeface="Meiryo UI" pitchFamily="50" charset="-128"/>
                <a:cs typeface="Meiryo UI" pitchFamily="50" charset="-128"/>
              </a:rPr>
              <a:t>月末</a:t>
            </a:r>
            <a:endParaRPr lang="en-US" altLang="ja-JP" sz="1200" dirty="0">
              <a:latin typeface="Meiryo UI" pitchFamily="50" charset="-128"/>
              <a:ea typeface="Meiryo UI" pitchFamily="50" charset="-128"/>
              <a:cs typeface="Meiryo UI" pitchFamily="50" charset="-128"/>
            </a:endParaRPr>
          </a:p>
          <a:p>
            <a:pPr marL="76202" indent="-76202"/>
            <a:r>
              <a:rPr lang="ja-JP" altLang="en-US" sz="1200" dirty="0">
                <a:latin typeface="Meiryo UI" pitchFamily="50" charset="-128"/>
                <a:ea typeface="Meiryo UI" pitchFamily="50" charset="-128"/>
                <a:cs typeface="Meiryo UI" pitchFamily="50" charset="-128"/>
              </a:rPr>
              <a:t>から提供しています。このプランの電気料金の一部は「大阪府環境保全基金」に寄附されます。</a:t>
            </a:r>
            <a:endParaRPr lang="en-US" altLang="ja-JP" sz="1200" dirty="0">
              <a:latin typeface="Meiryo UI" pitchFamily="50" charset="-128"/>
              <a:ea typeface="Meiryo UI" pitchFamily="50" charset="-128"/>
              <a:cs typeface="Meiryo UI" pitchFamily="50" charset="-128"/>
            </a:endParaRPr>
          </a:p>
        </p:txBody>
      </p:sp>
      <p:pic>
        <p:nvPicPr>
          <p:cNvPr id="2" name="図 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86044" y="5957727"/>
            <a:ext cx="2211447" cy="552862"/>
          </a:xfrm>
          <a:prstGeom prst="rect">
            <a:avLst/>
          </a:prstGeom>
        </p:spPr>
      </p:pic>
      <p:graphicFrame>
        <p:nvGraphicFramePr>
          <p:cNvPr id="5" name="表 5">
            <a:extLst>
              <a:ext uri="{FF2B5EF4-FFF2-40B4-BE49-F238E27FC236}">
                <a16:creationId xmlns:a16="http://schemas.microsoft.com/office/drawing/2014/main" id="{ABAC6BE9-D416-4061-9EE1-C7D4BBE84E45}"/>
              </a:ext>
            </a:extLst>
          </p:cNvPr>
          <p:cNvGraphicFramePr>
            <a:graphicFrameLocks noGrp="1"/>
          </p:cNvGraphicFramePr>
          <p:nvPr>
            <p:extLst>
              <p:ext uri="{D42A27DB-BD31-4B8C-83A1-F6EECF244321}">
                <p14:modId xmlns:p14="http://schemas.microsoft.com/office/powerpoint/2010/main" val="2859765695"/>
              </p:ext>
            </p:extLst>
          </p:nvPr>
        </p:nvGraphicFramePr>
        <p:xfrm>
          <a:off x="559805" y="2745026"/>
          <a:ext cx="4684254" cy="1615440"/>
        </p:xfrm>
        <a:graphic>
          <a:graphicData uri="http://schemas.openxmlformats.org/drawingml/2006/table">
            <a:tbl>
              <a:tblPr firstRow="1" bandRow="1">
                <a:tableStyleId>{E8B1032C-EA38-4F05-BA0D-38AFFFC7BED3}</a:tableStyleId>
              </a:tblPr>
              <a:tblGrid>
                <a:gridCol w="693656">
                  <a:extLst>
                    <a:ext uri="{9D8B030D-6E8A-4147-A177-3AD203B41FA5}">
                      <a16:colId xmlns:a16="http://schemas.microsoft.com/office/drawing/2014/main" val="513345204"/>
                    </a:ext>
                  </a:extLst>
                </a:gridCol>
                <a:gridCol w="2792342">
                  <a:extLst>
                    <a:ext uri="{9D8B030D-6E8A-4147-A177-3AD203B41FA5}">
                      <a16:colId xmlns:a16="http://schemas.microsoft.com/office/drawing/2014/main" val="3496724507"/>
                    </a:ext>
                  </a:extLst>
                </a:gridCol>
                <a:gridCol w="1198256">
                  <a:extLst>
                    <a:ext uri="{9D8B030D-6E8A-4147-A177-3AD203B41FA5}">
                      <a16:colId xmlns:a16="http://schemas.microsoft.com/office/drawing/2014/main" val="607240552"/>
                    </a:ext>
                  </a:extLst>
                </a:gridCol>
              </a:tblGrid>
              <a:tr h="213783">
                <a:tc>
                  <a:txBody>
                    <a:bodyPr/>
                    <a:lstStyle/>
                    <a:p>
                      <a:endParaRPr kumimoji="1" lang="ja-JP" altLang="en-US" sz="1100" dirty="0">
                        <a:latin typeface="Meiryo UI" panose="020B0604030504040204" pitchFamily="50" charset="-128"/>
                        <a:ea typeface="Meiryo UI" panose="020B0604030504040204" pitchFamily="50" charset="-128"/>
                      </a:endParaRPr>
                    </a:p>
                  </a:txBody>
                  <a:tcPr>
                    <a:solidFill>
                      <a:schemeClr val="accent6">
                        <a:lumMod val="20000"/>
                        <a:lumOff val="80000"/>
                      </a:schemeClr>
                    </a:solidFill>
                  </a:tcPr>
                </a:tc>
                <a:tc>
                  <a:txBody>
                    <a:bodyPr/>
                    <a:lstStyle/>
                    <a:p>
                      <a:pPr algn="ctr"/>
                      <a:r>
                        <a:rPr kumimoji="1" lang="ja-JP" altLang="en-US" sz="1100" b="0" dirty="0">
                          <a:latin typeface="Meiryo UI" panose="020B0604030504040204" pitchFamily="50" charset="-128"/>
                          <a:ea typeface="Meiryo UI" panose="020B0604030504040204" pitchFamily="50" charset="-128"/>
                        </a:rPr>
                        <a:t>対象施設</a:t>
                      </a:r>
                    </a:p>
                  </a:txBody>
                  <a:tcPr anchor="ctr">
                    <a:solidFill>
                      <a:schemeClr val="accent6">
                        <a:lumMod val="20000"/>
                        <a:lumOff val="80000"/>
                      </a:schemeClr>
                    </a:solidFill>
                  </a:tcPr>
                </a:tc>
                <a:tc>
                  <a:txBody>
                    <a:bodyPr/>
                    <a:lstStyle/>
                    <a:p>
                      <a:pPr algn="ctr"/>
                      <a:r>
                        <a:rPr kumimoji="1" lang="ja-JP" altLang="en-US" sz="1100" b="0" dirty="0">
                          <a:latin typeface="Meiryo UI" panose="020B0604030504040204" pitchFamily="50" charset="-128"/>
                          <a:ea typeface="Meiryo UI" panose="020B0604030504040204" pitchFamily="50" charset="-128"/>
                        </a:rPr>
                        <a:t>二酸化炭素排出削減効果</a:t>
                      </a:r>
                    </a:p>
                  </a:txBody>
                  <a:tcPr>
                    <a:solidFill>
                      <a:schemeClr val="accent6">
                        <a:lumMod val="20000"/>
                        <a:lumOff val="80000"/>
                      </a:schemeClr>
                    </a:solidFill>
                  </a:tcPr>
                </a:tc>
                <a:extLst>
                  <a:ext uri="{0D108BD9-81ED-4DB2-BD59-A6C34878D82A}">
                    <a16:rowId xmlns:a16="http://schemas.microsoft.com/office/drawing/2014/main" val="3813794954"/>
                  </a:ext>
                </a:extLst>
              </a:tr>
              <a:tr h="213783">
                <a:tc>
                  <a:txBody>
                    <a:bodyPr/>
                    <a:lstStyle/>
                    <a:p>
                      <a:pPr algn="ctr"/>
                      <a:r>
                        <a:rPr kumimoji="1" lang="ja-JP" altLang="en-US" sz="1100" dirty="0">
                          <a:latin typeface="Meiryo UI" panose="020B0604030504040204" pitchFamily="50" charset="-128"/>
                          <a:ea typeface="Meiryo UI" panose="020B0604030504040204" pitchFamily="50" charset="-128"/>
                        </a:rPr>
                        <a:t>大阪府</a:t>
                      </a:r>
                    </a:p>
                  </a:txBody>
                  <a:tcPr anchor="ctr">
                    <a:noFill/>
                  </a:tcPr>
                </a:tc>
                <a:tc>
                  <a:txBody>
                    <a:bodyPr/>
                    <a:lstStyle/>
                    <a:p>
                      <a:r>
                        <a:rPr lang="ja-JP" altLang="en-US" sz="1100" b="0" i="0" dirty="0">
                          <a:latin typeface="Meiryo UI" pitchFamily="50" charset="-128"/>
                          <a:ea typeface="Meiryo UI" pitchFamily="50" charset="-128"/>
                          <a:cs typeface="Meiryo UI" pitchFamily="50" charset="-128"/>
                        </a:rPr>
                        <a:t>大手前庁舎（本館、別館、分館６号館等）</a:t>
                      </a:r>
                      <a:endParaRPr lang="en-US" altLang="ja-JP" sz="1100" b="0" i="0" dirty="0">
                        <a:latin typeface="Meiryo UI" pitchFamily="50" charset="-128"/>
                        <a:ea typeface="Meiryo UI" pitchFamily="50" charset="-128"/>
                        <a:cs typeface="Meiryo UI" pitchFamily="50" charset="-128"/>
                      </a:endParaRPr>
                    </a:p>
                    <a:p>
                      <a:r>
                        <a:rPr kumimoji="1" lang="zh-TW" altLang="en-US" sz="1100" dirty="0">
                          <a:solidFill>
                            <a:schemeClr val="tx1"/>
                          </a:solidFill>
                          <a:latin typeface="Meiryo UI" panose="020B0604030504040204" pitchFamily="50" charset="-128"/>
                          <a:ea typeface="Meiryo UI" panose="020B0604030504040204" pitchFamily="50" charset="-128"/>
                        </a:rPr>
                        <a:t>環境農林水産部出先機関等</a:t>
                      </a:r>
                      <a:r>
                        <a:rPr kumimoji="1" lang="ja-JP" altLang="en-US" sz="1100" dirty="0">
                          <a:solidFill>
                            <a:schemeClr val="tx1"/>
                          </a:solidFill>
                          <a:latin typeface="Meiryo UI" panose="020B0604030504040204" pitchFamily="50" charset="-128"/>
                          <a:ea typeface="Meiryo UI" panose="020B0604030504040204" pitchFamily="50" charset="-128"/>
                        </a:rPr>
                        <a:t>３施設</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府民の森</a:t>
                      </a:r>
                      <a:r>
                        <a:rPr kumimoji="1" lang="en-US" altLang="ja-JP" sz="1100" dirty="0">
                          <a:solidFill>
                            <a:schemeClr val="tx1"/>
                          </a:solidFill>
                          <a:latin typeface="Meiryo UI" panose="020B0604030504040204" pitchFamily="50" charset="-128"/>
                          <a:ea typeface="Meiryo UI" panose="020B0604030504040204" pitchFamily="50" charset="-128"/>
                        </a:rPr>
                        <a:t>4</a:t>
                      </a:r>
                      <a:r>
                        <a:rPr kumimoji="1" lang="ja-JP" altLang="en-US" sz="1100" dirty="0">
                          <a:solidFill>
                            <a:schemeClr val="tx1"/>
                          </a:solidFill>
                          <a:latin typeface="Meiryo UI" panose="020B0604030504040204" pitchFamily="50" charset="-128"/>
                          <a:ea typeface="Meiryo UI" panose="020B0604030504040204" pitchFamily="50" charset="-128"/>
                        </a:rPr>
                        <a:t>園地</a:t>
                      </a:r>
                    </a:p>
                  </a:txBody>
                  <a:tcPr anchor="ctr">
                    <a:noFill/>
                  </a:tcPr>
                </a:tc>
                <a:tc>
                  <a:txBody>
                    <a:bodyPr/>
                    <a:lstStyle/>
                    <a:p>
                      <a:pPr algn="ctr"/>
                      <a:r>
                        <a:rPr kumimoji="1" lang="ja-JP" altLang="en-US" sz="1100" dirty="0">
                          <a:latin typeface="Meiryo UI" panose="020B0604030504040204" pitchFamily="50" charset="-128"/>
                          <a:ea typeface="Meiryo UI" panose="020B0604030504040204" pitchFamily="50" charset="-128"/>
                        </a:rPr>
                        <a:t>約</a:t>
                      </a:r>
                      <a:r>
                        <a:rPr kumimoji="1" lang="en-US" altLang="ja-JP" sz="1100" dirty="0">
                          <a:solidFill>
                            <a:schemeClr val="tx1"/>
                          </a:solidFill>
                          <a:latin typeface="Meiryo UI" panose="020B0604030504040204" pitchFamily="50" charset="-128"/>
                          <a:ea typeface="Meiryo UI" panose="020B0604030504040204" pitchFamily="50" charset="-128"/>
                        </a:rPr>
                        <a:t>2,000</a:t>
                      </a:r>
                      <a:r>
                        <a:rPr kumimoji="1" lang="ja-JP" altLang="en-US" sz="1100" dirty="0">
                          <a:latin typeface="Meiryo UI" panose="020B0604030504040204" pitchFamily="50" charset="-128"/>
                          <a:ea typeface="Meiryo UI" panose="020B0604030504040204" pitchFamily="50" charset="-128"/>
                        </a:rPr>
                        <a:t>トン</a:t>
                      </a:r>
                    </a:p>
                  </a:txBody>
                  <a:tcPr anchor="ctr">
                    <a:noFill/>
                  </a:tcPr>
                </a:tc>
                <a:extLst>
                  <a:ext uri="{0D108BD9-81ED-4DB2-BD59-A6C34878D82A}">
                    <a16:rowId xmlns:a16="http://schemas.microsoft.com/office/drawing/2014/main" val="2492131399"/>
                  </a:ext>
                </a:extLst>
              </a:tr>
              <a:tr h="213783">
                <a:tc>
                  <a:txBody>
                    <a:bodyPr/>
                    <a:lstStyle/>
                    <a:p>
                      <a:pPr algn="ctr"/>
                      <a:r>
                        <a:rPr kumimoji="1" lang="ja-JP" altLang="en-US" sz="1100" dirty="0">
                          <a:latin typeface="Meiryo UI" panose="020B0604030504040204" pitchFamily="50" charset="-128"/>
                          <a:ea typeface="Meiryo UI" panose="020B0604030504040204" pitchFamily="50" charset="-128"/>
                        </a:rPr>
                        <a:t>大阪市</a:t>
                      </a:r>
                    </a:p>
                  </a:txBody>
                  <a:tcPr anchor="ctr">
                    <a:noFill/>
                  </a:tcPr>
                </a:tc>
                <a:tc>
                  <a:txBody>
                    <a:bodyPr/>
                    <a:lstStyle/>
                    <a:p>
                      <a:pPr marL="0" indent="0" eaLnBrk="1" hangingPunct="1">
                        <a:buFont typeface="Arial" panose="020B0604020202020204" pitchFamily="34" charset="0"/>
                        <a:buNone/>
                      </a:pPr>
                      <a:r>
                        <a:rPr lang="ja-JP" altLang="en-US" sz="1100" b="0" i="0" dirty="0">
                          <a:solidFill>
                            <a:schemeClr val="tx1"/>
                          </a:solidFill>
                          <a:latin typeface="Meiryo UI" pitchFamily="50" charset="-128"/>
                          <a:ea typeface="Meiryo UI" pitchFamily="50" charset="-128"/>
                          <a:cs typeface="Meiryo UI" pitchFamily="50" charset="-128"/>
                        </a:rPr>
                        <a:t>市有</a:t>
                      </a:r>
                      <a:r>
                        <a:rPr lang="en-US" altLang="ja-JP" sz="1100" b="0" i="0" dirty="0">
                          <a:solidFill>
                            <a:schemeClr val="tx1"/>
                          </a:solidFill>
                          <a:latin typeface="Meiryo UI" pitchFamily="50" charset="-128"/>
                          <a:ea typeface="Meiryo UI" pitchFamily="50" charset="-128"/>
                          <a:cs typeface="Meiryo UI" pitchFamily="50" charset="-128"/>
                        </a:rPr>
                        <a:t>110</a:t>
                      </a:r>
                      <a:r>
                        <a:rPr lang="ja-JP" altLang="en-US" sz="1100" b="0" i="0" dirty="0">
                          <a:solidFill>
                            <a:schemeClr val="tx1"/>
                          </a:solidFill>
                          <a:latin typeface="Meiryo UI" pitchFamily="50" charset="-128"/>
                          <a:ea typeface="Meiryo UI" pitchFamily="50" charset="-128"/>
                          <a:cs typeface="Meiryo UI" pitchFamily="50" charset="-128"/>
                        </a:rPr>
                        <a:t>施設（市役所本庁舎、区役所等）</a:t>
                      </a:r>
                      <a:endParaRPr lang="en-US" altLang="ja-JP" sz="1100" b="0" i="0" dirty="0">
                        <a:solidFill>
                          <a:schemeClr val="tx1"/>
                        </a:solidFill>
                        <a:latin typeface="Meiryo UI" pitchFamily="50" charset="-128"/>
                        <a:ea typeface="Meiryo UI" pitchFamily="50" charset="-128"/>
                        <a:cs typeface="Meiryo UI" pitchFamily="50" charset="-128"/>
                      </a:endParaRPr>
                    </a:p>
                    <a:p>
                      <a:pPr marL="0" indent="0" eaLnBrk="1" hangingPunct="1">
                        <a:buFont typeface="Arial" panose="020B0604020202020204" pitchFamily="34" charset="0"/>
                        <a:buNone/>
                      </a:pPr>
                      <a:r>
                        <a:rPr lang="ja-JP" altLang="en-US" sz="1100" b="0" i="0" dirty="0">
                          <a:solidFill>
                            <a:schemeClr val="tx1"/>
                          </a:solidFill>
                          <a:latin typeface="Meiryo UI" pitchFamily="50" charset="-128"/>
                          <a:ea typeface="Meiryo UI" pitchFamily="50" charset="-128"/>
                          <a:cs typeface="Meiryo UI" pitchFamily="50" charset="-128"/>
                        </a:rPr>
                        <a:t>水道局（水道記念館等）</a:t>
                      </a:r>
                      <a:r>
                        <a:rPr lang="en-US" altLang="ja-JP" sz="1100" b="0" i="0" dirty="0">
                          <a:solidFill>
                            <a:schemeClr val="tx1"/>
                          </a:solidFill>
                          <a:latin typeface="Meiryo UI" pitchFamily="50" charset="-128"/>
                          <a:ea typeface="Meiryo UI" pitchFamily="50" charset="-128"/>
                          <a:cs typeface="Meiryo UI" pitchFamily="50" charset="-128"/>
                        </a:rPr>
                        <a:t>8</a:t>
                      </a:r>
                      <a:r>
                        <a:rPr lang="ja-JP" altLang="en-US" sz="1100" b="0" i="0" dirty="0">
                          <a:solidFill>
                            <a:schemeClr val="tx1"/>
                          </a:solidFill>
                          <a:latin typeface="Meiryo UI" pitchFamily="50" charset="-128"/>
                          <a:ea typeface="Meiryo UI" pitchFamily="50" charset="-128"/>
                          <a:cs typeface="Meiryo UI" pitchFamily="50" charset="-128"/>
                        </a:rPr>
                        <a:t>施設</a:t>
                      </a:r>
                      <a:endParaRPr lang="en-US" altLang="ja-JP" sz="1100" b="0" i="0" dirty="0">
                        <a:solidFill>
                          <a:schemeClr val="tx1"/>
                        </a:solidFill>
                        <a:latin typeface="Meiryo UI" pitchFamily="50" charset="-128"/>
                        <a:ea typeface="Meiryo UI" pitchFamily="50" charset="-128"/>
                        <a:cs typeface="Meiryo UI" pitchFamily="50" charset="-128"/>
                      </a:endParaRPr>
                    </a:p>
                    <a:p>
                      <a:pPr marL="0" indent="0" eaLnBrk="1" hangingPunct="1">
                        <a:buFont typeface="Arial" panose="020B0604020202020204" pitchFamily="34" charset="0"/>
                        <a:buNone/>
                      </a:pPr>
                      <a:r>
                        <a:rPr lang="ja-JP" altLang="en-US" sz="1100" b="0" i="0" dirty="0">
                          <a:solidFill>
                            <a:schemeClr val="tx1"/>
                          </a:solidFill>
                          <a:latin typeface="Meiryo UI" pitchFamily="50" charset="-128"/>
                          <a:ea typeface="Meiryo UI" pitchFamily="50" charset="-128"/>
                          <a:cs typeface="Meiryo UI" pitchFamily="50" charset="-128"/>
                        </a:rPr>
                        <a:t>ほか、工営所、公園等</a:t>
                      </a:r>
                      <a:r>
                        <a:rPr lang="ja-JP" altLang="en-US" sz="1100" b="0" i="0" strike="noStrike" dirty="0">
                          <a:solidFill>
                            <a:schemeClr val="tx1"/>
                          </a:solidFill>
                          <a:latin typeface="Meiryo UI" pitchFamily="50" charset="-128"/>
                          <a:ea typeface="Meiryo UI" pitchFamily="50" charset="-128"/>
                          <a:cs typeface="Meiryo UI" pitchFamily="50" charset="-128"/>
                        </a:rPr>
                        <a:t>４</a:t>
                      </a:r>
                      <a:r>
                        <a:rPr lang="ja-JP" altLang="en-US" sz="1100" b="0" i="0" dirty="0">
                          <a:solidFill>
                            <a:schemeClr val="tx1"/>
                          </a:solidFill>
                          <a:latin typeface="Meiryo UI" pitchFamily="50" charset="-128"/>
                          <a:ea typeface="Meiryo UI" pitchFamily="50" charset="-128"/>
                          <a:cs typeface="Meiryo UI" pitchFamily="50" charset="-128"/>
                        </a:rPr>
                        <a:t>施設</a:t>
                      </a:r>
                      <a:endParaRPr lang="en-US" altLang="ja-JP" sz="1100" b="0" i="0" dirty="0">
                        <a:solidFill>
                          <a:schemeClr val="tx1"/>
                        </a:solidFill>
                        <a:latin typeface="Meiryo UI" pitchFamily="50" charset="-128"/>
                        <a:ea typeface="Meiryo UI" pitchFamily="50" charset="-128"/>
                        <a:cs typeface="Meiryo UI" pitchFamily="50" charset="-128"/>
                      </a:endParaRPr>
                    </a:p>
                  </a:txBody>
                  <a:tcPr anchor="ctr">
                    <a:noFill/>
                  </a:tcPr>
                </a:tc>
                <a:tc>
                  <a:txBody>
                    <a:bodyPr/>
                    <a:lstStyle/>
                    <a:p>
                      <a:pPr algn="ctr"/>
                      <a:r>
                        <a:rPr kumimoji="1" lang="ja-JP" altLang="en-US" sz="1100" dirty="0">
                          <a:solidFill>
                            <a:schemeClr val="tx1"/>
                          </a:solidFill>
                          <a:latin typeface="Meiryo UI" panose="020B0604030504040204" pitchFamily="50" charset="-128"/>
                          <a:ea typeface="Meiryo UI" panose="020B0604030504040204" pitchFamily="50" charset="-128"/>
                        </a:rPr>
                        <a:t>約</a:t>
                      </a:r>
                      <a:r>
                        <a:rPr kumimoji="1" lang="en-US" altLang="ja-JP" sz="1100" dirty="0">
                          <a:solidFill>
                            <a:schemeClr val="tx1"/>
                          </a:solidFill>
                          <a:latin typeface="Meiryo UI" panose="020B0604030504040204" pitchFamily="50" charset="-128"/>
                          <a:ea typeface="Meiryo UI" panose="020B0604030504040204" pitchFamily="50" charset="-128"/>
                        </a:rPr>
                        <a:t>16,300</a:t>
                      </a:r>
                      <a:r>
                        <a:rPr kumimoji="1" lang="ja-JP" altLang="en-US" sz="1100" dirty="0">
                          <a:solidFill>
                            <a:schemeClr val="tx1"/>
                          </a:solidFill>
                          <a:latin typeface="Meiryo UI" panose="020B0604030504040204" pitchFamily="50" charset="-128"/>
                          <a:ea typeface="Meiryo UI" panose="020B0604030504040204" pitchFamily="50" charset="-128"/>
                        </a:rPr>
                        <a:t>トン</a:t>
                      </a:r>
                    </a:p>
                  </a:txBody>
                  <a:tcPr anchor="ctr">
                    <a:noFill/>
                  </a:tcPr>
                </a:tc>
                <a:extLst>
                  <a:ext uri="{0D108BD9-81ED-4DB2-BD59-A6C34878D82A}">
                    <a16:rowId xmlns:a16="http://schemas.microsoft.com/office/drawing/2014/main" val="221621301"/>
                  </a:ext>
                </a:extLst>
              </a:tr>
            </a:tbl>
          </a:graphicData>
        </a:graphic>
      </p:graphicFrame>
      <p:sp>
        <p:nvSpPr>
          <p:cNvPr id="31" name="Text Box 2">
            <a:extLst>
              <a:ext uri="{FF2B5EF4-FFF2-40B4-BE49-F238E27FC236}">
                <a16:creationId xmlns:a16="http://schemas.microsoft.com/office/drawing/2014/main" id="{424F65AD-C207-45CC-9F98-008108CB562B}"/>
              </a:ext>
            </a:extLst>
          </p:cNvPr>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32" name="Text Box 2">
            <a:extLst>
              <a:ext uri="{FF2B5EF4-FFF2-40B4-BE49-F238E27FC236}">
                <a16:creationId xmlns:a16="http://schemas.microsoft.com/office/drawing/2014/main" id="{F6A9D78A-7EBA-4DE5-A038-84D6265238C6}"/>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33" name="Text Box 2">
            <a:extLst>
              <a:ext uri="{FF2B5EF4-FFF2-40B4-BE49-F238E27FC236}">
                <a16:creationId xmlns:a16="http://schemas.microsoft.com/office/drawing/2014/main" id="{EEF1697C-D3D3-4E91-8453-691ED6B00FE5}"/>
              </a:ext>
            </a:extLst>
          </p:cNvPr>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34" name="Text Box 2">
            <a:extLst>
              <a:ext uri="{FF2B5EF4-FFF2-40B4-BE49-F238E27FC236}">
                <a16:creationId xmlns:a16="http://schemas.microsoft.com/office/drawing/2014/main" id="{C92387CB-4E15-4200-B91C-AD2A4CABD519}"/>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35" name="円/楕円 30">
            <a:extLst>
              <a:ext uri="{FF2B5EF4-FFF2-40B4-BE49-F238E27FC236}">
                <a16:creationId xmlns:a16="http://schemas.microsoft.com/office/drawing/2014/main" id="{5D7D364C-2142-44BB-9271-6CC4DD290C6A}"/>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26</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25" name="テキスト ボックス 24">
            <a:extLst>
              <a:ext uri="{FF2B5EF4-FFF2-40B4-BE49-F238E27FC236}">
                <a16:creationId xmlns:a16="http://schemas.microsoft.com/office/drawing/2014/main" id="{2173908C-687C-4716-B4BB-4374ECEE22CC}"/>
              </a:ext>
            </a:extLst>
          </p:cNvPr>
          <p:cNvSpPr txBox="1"/>
          <p:nvPr/>
        </p:nvSpPr>
        <p:spPr>
          <a:xfrm>
            <a:off x="4959642" y="625709"/>
            <a:ext cx="974195" cy="369332"/>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p>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endParaRPr lang="en-US" altLang="zh-TW" sz="1200" dirty="0">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1676230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角丸四角形 13">
            <a:extLst>
              <a:ext uri="{FF2B5EF4-FFF2-40B4-BE49-F238E27FC236}">
                <a16:creationId xmlns:a16="http://schemas.microsoft.com/office/drawing/2014/main" id="{64471313-7282-494B-B574-E53789B3345D}"/>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5" name="角丸四角形 4"/>
          <p:cNvSpPr/>
          <p:nvPr/>
        </p:nvSpPr>
        <p:spPr>
          <a:xfrm>
            <a:off x="223200" y="687600"/>
            <a:ext cx="3240000" cy="340677"/>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省エネ・省</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CO</a:t>
            </a:r>
            <a:r>
              <a:rPr lang="en-US" altLang="ja-JP" sz="1600" b="1" baseline="-25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600" b="1" dirty="0">
                <a:solidFill>
                  <a:schemeClr val="tx1"/>
                </a:solidFill>
                <a:latin typeface="Meiryo UI" pitchFamily="50" charset="-128"/>
                <a:ea typeface="Meiryo UI" pitchFamily="50" charset="-128"/>
                <a:cs typeface="Meiryo UI" pitchFamily="50" charset="-128"/>
              </a:rPr>
              <a:t>のアドバイス</a:t>
            </a:r>
            <a:endParaRPr lang="ja-JP" altLang="en-US" sz="1600" dirty="0">
              <a:solidFill>
                <a:schemeClr val="tx1"/>
              </a:solidFill>
              <a:latin typeface="Meiryo UI" pitchFamily="50" charset="-128"/>
              <a:ea typeface="Meiryo UI" pitchFamily="50" charset="-128"/>
              <a:cs typeface="Meiryo UI" pitchFamily="50" charset="-128"/>
            </a:endParaRPr>
          </a:p>
        </p:txBody>
      </p:sp>
      <p:sp>
        <p:nvSpPr>
          <p:cNvPr id="13" name="テキスト ボックス 28"/>
          <p:cNvSpPr txBox="1">
            <a:spLocks noChangeArrowheads="1"/>
          </p:cNvSpPr>
          <p:nvPr/>
        </p:nvSpPr>
        <p:spPr bwMode="auto">
          <a:xfrm>
            <a:off x="220253" y="4624970"/>
            <a:ext cx="9612672"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eaLnBrk="1" hangingPunct="1"/>
            <a:r>
              <a:rPr lang="ja-JP" altLang="en-US" b="0" i="0" dirty="0">
                <a:latin typeface="Meiryo UI" pitchFamily="50" charset="-128"/>
                <a:ea typeface="Meiryo UI" pitchFamily="50" charset="-128"/>
                <a:cs typeface="Meiryo UI" pitchFamily="50" charset="-128"/>
              </a:rPr>
              <a:t>◆省エネの専門機関が実施する省エネ診断と連携して、中小事業者等への利用促進を図ります。</a:t>
            </a:r>
          </a:p>
        </p:txBody>
      </p:sp>
      <p:grpSp>
        <p:nvGrpSpPr>
          <p:cNvPr id="2" name="グループ化 1"/>
          <p:cNvGrpSpPr/>
          <p:nvPr/>
        </p:nvGrpSpPr>
        <p:grpSpPr>
          <a:xfrm>
            <a:off x="207992" y="4884507"/>
            <a:ext cx="4320019" cy="1527149"/>
            <a:chOff x="3787705" y="5080133"/>
            <a:chExt cx="3508587" cy="1527149"/>
          </a:xfrm>
        </p:grpSpPr>
        <p:sp>
          <p:nvSpPr>
            <p:cNvPr id="16" name="テキスト ボックス 136"/>
            <p:cNvSpPr txBox="1"/>
            <p:nvPr/>
          </p:nvSpPr>
          <p:spPr>
            <a:xfrm>
              <a:off x="3787705" y="5080133"/>
              <a:ext cx="1574643" cy="261610"/>
            </a:xfrm>
            <a:prstGeom prst="rect">
              <a:avLst/>
            </a:prstGeom>
            <a:noFill/>
          </p:spPr>
          <p:txBody>
            <a:bodyPr wrap="square" rtlCol="0">
              <a:spAutoFit/>
            </a:bodyPr>
            <a:lstStyle/>
            <a:p>
              <a:r>
                <a:rPr lang="ja-JP" altLang="en-US" sz="1100" dirty="0">
                  <a:latin typeface="Meiryo UI" pitchFamily="50" charset="-128"/>
                  <a:ea typeface="Meiryo UI" pitchFamily="50" charset="-128"/>
                  <a:cs typeface="Meiryo UI" pitchFamily="50" charset="-128"/>
                </a:rPr>
                <a:t>＜省エネ診断のフロー＞</a:t>
              </a:r>
            </a:p>
          </p:txBody>
        </p:sp>
        <p:sp>
          <p:nvSpPr>
            <p:cNvPr id="17" name="角丸四角形 16"/>
            <p:cNvSpPr/>
            <p:nvPr/>
          </p:nvSpPr>
          <p:spPr>
            <a:xfrm>
              <a:off x="3787705" y="5335471"/>
              <a:ext cx="1191034" cy="325777"/>
            </a:xfrm>
            <a:prstGeom prst="round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100" dirty="0">
                  <a:solidFill>
                    <a:schemeClr val="tx1"/>
                  </a:solidFill>
                  <a:latin typeface="Meiryo UI" pitchFamily="50" charset="-128"/>
                  <a:ea typeface="Meiryo UI" pitchFamily="50" charset="-128"/>
                  <a:cs typeface="Meiryo UI" pitchFamily="50" charset="-128"/>
                </a:rPr>
                <a:t>申込・入金</a:t>
              </a:r>
              <a:r>
                <a:rPr lang="en-US" altLang="ja-JP" sz="1100" dirty="0">
                  <a:solidFill>
                    <a:schemeClr val="tx1"/>
                  </a:solidFill>
                  <a:latin typeface="Meiryo UI" pitchFamily="50" charset="-128"/>
                  <a:ea typeface="Meiryo UI" pitchFamily="50" charset="-128"/>
                  <a:cs typeface="Meiryo UI" pitchFamily="50" charset="-128"/>
                </a:rPr>
                <a:t>※</a:t>
              </a:r>
              <a:r>
                <a:rPr lang="ja-JP" altLang="en-US" sz="1100" dirty="0">
                  <a:solidFill>
                    <a:schemeClr val="tx1"/>
                  </a:solidFill>
                  <a:latin typeface="Meiryo UI" pitchFamily="50" charset="-128"/>
                  <a:ea typeface="Meiryo UI" pitchFamily="50" charset="-128"/>
                  <a:cs typeface="Meiryo UI" pitchFamily="50" charset="-128"/>
                </a:rPr>
                <a:t>・</a:t>
              </a:r>
              <a:endParaRPr lang="en-US" altLang="ja-JP" sz="1100" dirty="0">
                <a:solidFill>
                  <a:schemeClr val="tx1"/>
                </a:solidFill>
                <a:latin typeface="Meiryo UI" pitchFamily="50" charset="-128"/>
                <a:ea typeface="Meiryo UI" pitchFamily="50" charset="-128"/>
                <a:cs typeface="Meiryo UI" pitchFamily="50" charset="-128"/>
              </a:endParaRPr>
            </a:p>
            <a:p>
              <a:pPr algn="ctr"/>
              <a:r>
                <a:rPr lang="ja-JP" altLang="en-US" sz="1100" dirty="0">
                  <a:solidFill>
                    <a:schemeClr val="tx1"/>
                  </a:solidFill>
                  <a:latin typeface="Meiryo UI" pitchFamily="50" charset="-128"/>
                  <a:ea typeface="Meiryo UI" pitchFamily="50" charset="-128"/>
                  <a:cs typeface="Meiryo UI" pitchFamily="50" charset="-128"/>
                </a:rPr>
                <a:t>事前調査</a:t>
              </a:r>
            </a:p>
          </p:txBody>
        </p:sp>
        <p:sp>
          <p:nvSpPr>
            <p:cNvPr id="18" name="角丸四角形 17"/>
            <p:cNvSpPr/>
            <p:nvPr/>
          </p:nvSpPr>
          <p:spPr>
            <a:xfrm>
              <a:off x="3787705" y="5877272"/>
              <a:ext cx="1191034" cy="270706"/>
            </a:xfrm>
            <a:prstGeom prst="round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100" dirty="0">
                  <a:solidFill>
                    <a:schemeClr val="tx1"/>
                  </a:solidFill>
                  <a:latin typeface="Meiryo UI" pitchFamily="50" charset="-128"/>
                  <a:ea typeface="Meiryo UI" pitchFamily="50" charset="-128"/>
                  <a:cs typeface="Meiryo UI" pitchFamily="50" charset="-128"/>
                </a:rPr>
                <a:t>現地診断</a:t>
              </a:r>
            </a:p>
          </p:txBody>
        </p:sp>
        <p:cxnSp>
          <p:nvCxnSpPr>
            <p:cNvPr id="19" name="直線矢印コネクタ 18"/>
            <p:cNvCxnSpPr>
              <a:stCxn id="17" idx="2"/>
              <a:endCxn id="18" idx="0"/>
            </p:cNvCxnSpPr>
            <p:nvPr/>
          </p:nvCxnSpPr>
          <p:spPr>
            <a:xfrm>
              <a:off x="4383222" y="5661248"/>
              <a:ext cx="0"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テキスト ボックス 136"/>
            <p:cNvSpPr txBox="1"/>
            <p:nvPr/>
          </p:nvSpPr>
          <p:spPr>
            <a:xfrm>
              <a:off x="4928191" y="5333275"/>
              <a:ext cx="1278479" cy="400110"/>
            </a:xfrm>
            <a:prstGeom prst="rect">
              <a:avLst/>
            </a:prstGeom>
            <a:noFill/>
          </p:spPr>
          <p:txBody>
            <a:bodyPr wrap="square" rtlCol="0">
              <a:spAutoFit/>
            </a:bodyPr>
            <a:lstStyle/>
            <a:p>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エネルギー使用量、</a:t>
              </a:r>
              <a:endParaRPr lang="en-US" altLang="ja-JP" sz="1000" dirty="0">
                <a:latin typeface="Meiryo UI" pitchFamily="50" charset="-128"/>
                <a:ea typeface="Meiryo UI" pitchFamily="50" charset="-128"/>
                <a:cs typeface="Meiryo UI" pitchFamily="50" charset="-128"/>
              </a:endParaRPr>
            </a:p>
            <a:p>
              <a:r>
                <a:rPr lang="ja-JP" altLang="en-US" sz="1000" dirty="0">
                  <a:latin typeface="Meiryo UI" pitchFamily="50" charset="-128"/>
                  <a:ea typeface="Meiryo UI" pitchFamily="50" charset="-128"/>
                  <a:cs typeface="Meiryo UI" pitchFamily="50" charset="-128"/>
                </a:rPr>
                <a:t>　設備などの現況</a:t>
              </a:r>
              <a:r>
                <a:rPr lang="en-US" altLang="ja-JP" sz="1000" dirty="0">
                  <a:latin typeface="Meiryo UI" pitchFamily="50" charset="-128"/>
                  <a:ea typeface="Meiryo UI" pitchFamily="50" charset="-128"/>
                  <a:cs typeface="Meiryo UI" pitchFamily="50" charset="-128"/>
                </a:rPr>
                <a:t>)</a:t>
              </a:r>
            </a:p>
          </p:txBody>
        </p:sp>
        <p:sp>
          <p:nvSpPr>
            <p:cNvPr id="26" name="テキスト ボックス 136"/>
            <p:cNvSpPr txBox="1"/>
            <p:nvPr/>
          </p:nvSpPr>
          <p:spPr>
            <a:xfrm>
              <a:off x="4985407" y="6351131"/>
              <a:ext cx="1361401" cy="246221"/>
            </a:xfrm>
            <a:prstGeom prst="rect">
              <a:avLst/>
            </a:prstGeom>
            <a:noFill/>
          </p:spPr>
          <p:txBody>
            <a:bodyPr wrap="square" rtlCol="0">
              <a:spAutoFit/>
            </a:bodyPr>
            <a:lstStyle/>
            <a:p>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提案項目の説明</a:t>
              </a:r>
              <a:r>
                <a:rPr lang="en-US" altLang="ja-JP" sz="1000" dirty="0">
                  <a:latin typeface="Meiryo UI" pitchFamily="50" charset="-128"/>
                  <a:ea typeface="Meiryo UI" pitchFamily="50" charset="-128"/>
                  <a:cs typeface="Meiryo UI" pitchFamily="50" charset="-128"/>
                </a:rPr>
                <a:t>)</a:t>
              </a:r>
            </a:p>
          </p:txBody>
        </p:sp>
        <p:sp>
          <p:nvSpPr>
            <p:cNvPr id="40" name="角丸四角形 39"/>
            <p:cNvSpPr/>
            <p:nvPr/>
          </p:nvSpPr>
          <p:spPr>
            <a:xfrm>
              <a:off x="3787705" y="6336576"/>
              <a:ext cx="1191034" cy="270706"/>
            </a:xfrm>
            <a:prstGeom prst="round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100" dirty="0">
                  <a:solidFill>
                    <a:schemeClr val="tx1"/>
                  </a:solidFill>
                  <a:latin typeface="Meiryo UI" pitchFamily="50" charset="-128"/>
                  <a:ea typeface="Meiryo UI" pitchFamily="50" charset="-128"/>
                  <a:cs typeface="Meiryo UI" pitchFamily="50" charset="-128"/>
                </a:rPr>
                <a:t>診断結果説明会</a:t>
              </a:r>
            </a:p>
          </p:txBody>
        </p:sp>
        <p:cxnSp>
          <p:nvCxnSpPr>
            <p:cNvPr id="41" name="直線矢印コネクタ 40"/>
            <p:cNvCxnSpPr>
              <a:stCxn id="18" idx="2"/>
            </p:cNvCxnSpPr>
            <p:nvPr/>
          </p:nvCxnSpPr>
          <p:spPr>
            <a:xfrm>
              <a:off x="4383221" y="6147978"/>
              <a:ext cx="0" cy="1885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5" name="テキスト ボックス 136"/>
            <p:cNvSpPr txBox="1"/>
            <p:nvPr/>
          </p:nvSpPr>
          <p:spPr>
            <a:xfrm>
              <a:off x="4978739" y="5877272"/>
              <a:ext cx="2317553" cy="246221"/>
            </a:xfrm>
            <a:prstGeom prst="rect">
              <a:avLst/>
            </a:prstGeom>
            <a:noFill/>
          </p:spPr>
          <p:txBody>
            <a:bodyPr wrap="square" rtlCol="0">
              <a:spAutoFit/>
            </a:bodyPr>
            <a:lstStyle/>
            <a:p>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診断員が訪問</a:t>
              </a:r>
              <a:r>
                <a:rPr lang="en-US" altLang="ja-JP" sz="1000" dirty="0">
                  <a:latin typeface="Meiryo UI" pitchFamily="50" charset="-128"/>
                  <a:ea typeface="Meiryo UI" pitchFamily="50" charset="-128"/>
                  <a:cs typeface="Meiryo UI" pitchFamily="50" charset="-128"/>
                </a:rPr>
                <a:t>)</a:t>
              </a:r>
            </a:p>
          </p:txBody>
        </p:sp>
        <p:sp>
          <p:nvSpPr>
            <p:cNvPr id="46" name="テキスト ボックス 136"/>
            <p:cNvSpPr txBox="1"/>
            <p:nvPr/>
          </p:nvSpPr>
          <p:spPr>
            <a:xfrm>
              <a:off x="4884648" y="6090355"/>
              <a:ext cx="1462158" cy="246221"/>
            </a:xfrm>
            <a:prstGeom prst="rect">
              <a:avLst/>
            </a:prstGeom>
            <a:noFill/>
          </p:spPr>
          <p:txBody>
            <a:bodyPr wrap="square" rtlCol="0">
              <a:spAutoFit/>
            </a:bodyPr>
            <a:lstStyle/>
            <a:p>
              <a:r>
                <a:rPr lang="ja-JP" altLang="en-US" sz="1000" dirty="0">
                  <a:latin typeface="Meiryo UI" pitchFamily="50" charset="-128"/>
                  <a:ea typeface="Meiryo UI" pitchFamily="50" charset="-128"/>
                  <a:cs typeface="Meiryo UI" pitchFamily="50" charset="-128"/>
                </a:rPr>
                <a:t>　＜約</a:t>
              </a:r>
              <a:r>
                <a:rPr lang="en-US" altLang="ja-JP" sz="1000" dirty="0">
                  <a:latin typeface="Meiryo UI" pitchFamily="50" charset="-128"/>
                  <a:ea typeface="Meiryo UI" pitchFamily="50" charset="-128"/>
                  <a:cs typeface="Meiryo UI" pitchFamily="50" charset="-128"/>
                </a:rPr>
                <a:t>1</a:t>
              </a:r>
              <a:r>
                <a:rPr lang="ja-JP" altLang="en-US" sz="1000" dirty="0">
                  <a:latin typeface="Meiryo UI" pitchFamily="50" charset="-128"/>
                  <a:ea typeface="Meiryo UI" pitchFamily="50" charset="-128"/>
                  <a:cs typeface="Meiryo UI" pitchFamily="50" charset="-128"/>
                </a:rPr>
                <a:t>か月＞</a:t>
              </a:r>
              <a:endParaRPr lang="en-US" altLang="ja-JP" sz="1000" dirty="0">
                <a:latin typeface="Meiryo UI" pitchFamily="50" charset="-128"/>
                <a:ea typeface="Meiryo UI" pitchFamily="50" charset="-128"/>
                <a:cs typeface="Meiryo UI" pitchFamily="50" charset="-128"/>
              </a:endParaRPr>
            </a:p>
          </p:txBody>
        </p:sp>
      </p:grpSp>
      <p:sp>
        <p:nvSpPr>
          <p:cNvPr id="6" name="テキスト ボックス 5"/>
          <p:cNvSpPr txBox="1"/>
          <p:nvPr/>
        </p:nvSpPr>
        <p:spPr>
          <a:xfrm>
            <a:off x="8739647" y="3215293"/>
            <a:ext cx="1009833" cy="169277"/>
          </a:xfrm>
          <a:prstGeom prst="rect">
            <a:avLst/>
          </a:prstGeom>
          <a:noFill/>
        </p:spPr>
        <p:txBody>
          <a:bodyPr wrap="square" lIns="0" tIns="0" rIns="0" bIns="0" rtlCol="0" anchor="ctr" anchorCtr="0">
            <a:spAutoFit/>
          </a:bodyPr>
          <a:lstStyle/>
          <a:p>
            <a:pPr algn="ctr"/>
            <a:r>
              <a:rPr lang="ja-JP" altLang="en-US" sz="1100" dirty="0">
                <a:latin typeface="Meiryo UI" panose="020B0604030504040204" pitchFamily="50" charset="-128"/>
                <a:ea typeface="Meiryo UI" panose="020B0604030504040204" pitchFamily="50" charset="-128"/>
                <a:cs typeface="Meiryo UI" panose="020B0604030504040204" pitchFamily="50" charset="-128"/>
              </a:rPr>
              <a:t>セミナーの様子</a:t>
            </a:r>
          </a:p>
        </p:txBody>
      </p:sp>
      <p:sp>
        <p:nvSpPr>
          <p:cNvPr id="36" name="テキスト ボックス 35"/>
          <p:cNvSpPr txBox="1"/>
          <p:nvPr/>
        </p:nvSpPr>
        <p:spPr>
          <a:xfrm>
            <a:off x="8594142" y="4138039"/>
            <a:ext cx="1174492" cy="338554"/>
          </a:xfrm>
          <a:prstGeom prst="rect">
            <a:avLst/>
          </a:prstGeom>
          <a:noFill/>
        </p:spPr>
        <p:txBody>
          <a:bodyPr wrap="square" lIns="0" tIns="0" rIns="0" bIns="0" rtlCol="0" anchor="ctr" anchorCtr="0">
            <a:spAutoFit/>
          </a:bodyPr>
          <a:lstStyle/>
          <a:p>
            <a:pPr algn="ctr"/>
            <a:r>
              <a:rPr lang="ja-JP" altLang="en-US" sz="1100" dirty="0">
                <a:latin typeface="Meiryo UI" panose="020B0604030504040204" pitchFamily="50" charset="-128"/>
                <a:ea typeface="Meiryo UI" panose="020B0604030504040204" pitchFamily="50" charset="-128"/>
                <a:cs typeface="Meiryo UI" panose="020B0604030504040204" pitchFamily="50" charset="-128"/>
              </a:rPr>
              <a:t>啓発イベント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00" dirty="0">
                <a:latin typeface="Meiryo UI" panose="020B0604030504040204" pitchFamily="50" charset="-128"/>
                <a:ea typeface="Meiryo UI" panose="020B0604030504040204" pitchFamily="50" charset="-128"/>
                <a:cs typeface="Meiryo UI" panose="020B0604030504040204" pitchFamily="50" charset="-128"/>
              </a:rPr>
              <a:t>出展の様子</a:t>
            </a:r>
          </a:p>
        </p:txBody>
      </p:sp>
      <p:pic>
        <p:nvPicPr>
          <p:cNvPr id="10" name="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31035" y="5035558"/>
            <a:ext cx="1385138" cy="951799"/>
          </a:xfrm>
          <a:prstGeom prst="rect">
            <a:avLst/>
          </a:prstGeom>
        </p:spPr>
      </p:pic>
      <p:pic>
        <p:nvPicPr>
          <p:cNvPr id="11" name="図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03775" y="3727818"/>
            <a:ext cx="1603138" cy="1019417"/>
          </a:xfrm>
          <a:prstGeom prst="rect">
            <a:avLst/>
          </a:prstGeom>
        </p:spPr>
      </p:pic>
      <p:pic>
        <p:nvPicPr>
          <p:cNvPr id="7" name="図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03775" y="2538484"/>
            <a:ext cx="1603138" cy="1081536"/>
          </a:xfrm>
          <a:prstGeom prst="rect">
            <a:avLst/>
          </a:prstGeom>
        </p:spPr>
      </p:pic>
      <p:sp>
        <p:nvSpPr>
          <p:cNvPr id="43" name="テキスト ボックス 42"/>
          <p:cNvSpPr txBox="1"/>
          <p:nvPr/>
        </p:nvSpPr>
        <p:spPr>
          <a:xfrm>
            <a:off x="2972651" y="6010996"/>
            <a:ext cx="1195521" cy="169277"/>
          </a:xfrm>
          <a:prstGeom prst="rect">
            <a:avLst/>
          </a:prstGeom>
          <a:noFill/>
        </p:spPr>
        <p:txBody>
          <a:bodyPr wrap="square" lIns="0" tIns="0" rIns="0" bIns="0" rtlCol="0" anchor="ctr" anchorCtr="0">
            <a:spAutoFit/>
          </a:bodyPr>
          <a:lstStyle/>
          <a:p>
            <a:pPr algn="ctr"/>
            <a:r>
              <a:rPr lang="ja-JP" altLang="en-US" sz="1100" dirty="0">
                <a:latin typeface="Meiryo UI" panose="020B0604030504040204" pitchFamily="50" charset="-128"/>
                <a:ea typeface="Meiryo UI" panose="020B0604030504040204" pitchFamily="50" charset="-128"/>
                <a:cs typeface="Meiryo UI" panose="020B0604030504040204" pitchFamily="50" charset="-128"/>
              </a:rPr>
              <a:t>省エネ診断の様子</a:t>
            </a:r>
          </a:p>
        </p:txBody>
      </p:sp>
      <p:sp>
        <p:nvSpPr>
          <p:cNvPr id="42" name="テキスト ボックス 41"/>
          <p:cNvSpPr txBox="1"/>
          <p:nvPr/>
        </p:nvSpPr>
        <p:spPr>
          <a:xfrm>
            <a:off x="5026589" y="2078295"/>
            <a:ext cx="739545"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（年度）</a:t>
            </a:r>
            <a:endParaRPr lang="en-US" altLang="ja-JP" sz="1000" dirty="0">
              <a:latin typeface="Meiryo UI" pitchFamily="50" charset="-128"/>
              <a:ea typeface="Meiryo UI" pitchFamily="50" charset="-128"/>
              <a:cs typeface="Meiryo UI" pitchFamily="50" charset="-128"/>
            </a:endParaRPr>
          </a:p>
        </p:txBody>
      </p:sp>
      <p:sp>
        <p:nvSpPr>
          <p:cNvPr id="44" name="テキスト ボックス 43"/>
          <p:cNvSpPr txBox="1"/>
          <p:nvPr/>
        </p:nvSpPr>
        <p:spPr>
          <a:xfrm>
            <a:off x="213026" y="2121385"/>
            <a:ext cx="1263517"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＜実績＞</a:t>
            </a:r>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再掲</a:t>
            </a:r>
            <a:r>
              <a:rPr lang="en-US" altLang="ja-JP" sz="1000" dirty="0">
                <a:latin typeface="Meiryo UI" pitchFamily="50" charset="-128"/>
                <a:ea typeface="Meiryo UI" pitchFamily="50" charset="-128"/>
                <a:cs typeface="Meiryo UI" pitchFamily="50" charset="-128"/>
              </a:rPr>
              <a:t>】</a:t>
            </a:r>
            <a:endParaRPr lang="ja-JP" altLang="en-US" sz="1000" strike="sngStrike" dirty="0">
              <a:solidFill>
                <a:srgbClr val="FF0000"/>
              </a:solidFill>
              <a:latin typeface="Meiryo UI" pitchFamily="50" charset="-128"/>
              <a:ea typeface="Meiryo UI" pitchFamily="50" charset="-128"/>
              <a:cs typeface="Meiryo UI" pitchFamily="50" charset="-128"/>
            </a:endParaRPr>
          </a:p>
        </p:txBody>
      </p:sp>
      <p:sp>
        <p:nvSpPr>
          <p:cNvPr id="48" name="テキスト ボックス 47"/>
          <p:cNvSpPr txBox="1"/>
          <p:nvPr/>
        </p:nvSpPr>
        <p:spPr>
          <a:xfrm>
            <a:off x="8386844" y="5075728"/>
            <a:ext cx="705605" cy="246222"/>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（年度）</a:t>
            </a:r>
            <a:endParaRPr lang="en-US" altLang="ja-JP" sz="1000" dirty="0">
              <a:latin typeface="Meiryo UI" pitchFamily="50" charset="-128"/>
              <a:ea typeface="Meiryo UI" pitchFamily="50" charset="-128"/>
              <a:cs typeface="Meiryo UI" pitchFamily="50" charset="-128"/>
            </a:endParaRPr>
          </a:p>
        </p:txBody>
      </p:sp>
      <p:sp>
        <p:nvSpPr>
          <p:cNvPr id="49" name="テキスト ボックス 48"/>
          <p:cNvSpPr txBox="1"/>
          <p:nvPr/>
        </p:nvSpPr>
        <p:spPr>
          <a:xfrm>
            <a:off x="4900405" y="5110125"/>
            <a:ext cx="759492"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＜実績＞</a:t>
            </a:r>
          </a:p>
        </p:txBody>
      </p:sp>
      <p:sp>
        <p:nvSpPr>
          <p:cNvPr id="38" name="正方形/長方形 37"/>
          <p:cNvSpPr/>
          <p:nvPr/>
        </p:nvSpPr>
        <p:spPr>
          <a:xfrm>
            <a:off x="3448284" y="775244"/>
            <a:ext cx="2856989" cy="184666"/>
          </a:xfrm>
          <a:prstGeom prst="rect">
            <a:avLst/>
          </a:prstGeom>
        </p:spPr>
        <p:txBody>
          <a:bodyPr wrap="square" lIns="0" tIns="0" rIns="0" bIns="0" anchor="ctr" anchorCtr="1">
            <a:spAutoFit/>
          </a:bodyPr>
          <a:lstStyle/>
          <a:p>
            <a:pPr marL="95250" indent="-95250"/>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おおさかスマートエネルギーセンター事業</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テキスト ボックス 50"/>
          <p:cNvSpPr txBox="1"/>
          <p:nvPr/>
        </p:nvSpPr>
        <p:spPr>
          <a:xfrm>
            <a:off x="2908449" y="6204906"/>
            <a:ext cx="1619562" cy="246221"/>
          </a:xfrm>
          <a:prstGeom prst="rect">
            <a:avLst/>
          </a:prstGeom>
          <a:noFill/>
        </p:spPr>
        <p:txBody>
          <a:bodyPr wrap="square" lIns="0" tIns="0" rIns="0" bIns="0" rtlCol="0" anchor="ctr" anchorCtr="0">
            <a:spAutoFit/>
          </a:bodyPr>
          <a:lstStyle/>
          <a:p>
            <a:r>
              <a:rPr lang="ja-JP" altLang="en-US" sz="800" dirty="0">
                <a:latin typeface="Meiryo UI" panose="020B0604030504040204" pitchFamily="50" charset="-128"/>
                <a:ea typeface="Meiryo UI" panose="020B0604030504040204" pitchFamily="50" charset="-128"/>
                <a:cs typeface="Meiryo UI" panose="020B0604030504040204" pitchFamily="50" charset="-128"/>
              </a:rPr>
              <a:t>写真提供：</a:t>
            </a:r>
            <a:r>
              <a:rPr lang="ja-JP" altLang="en-US" sz="800" dirty="0">
                <a:latin typeface="Meiryo UI" panose="020B0604030504040204" pitchFamily="50" charset="-128"/>
                <a:ea typeface="Meiryo UI" panose="020B0604030504040204" pitchFamily="50" charset="-128"/>
                <a:cs typeface="Meiryo UI" panose="020B0604030504040204" pitchFamily="50" charset="-128"/>
                <a:sym typeface="Wingdings" panose="05000000000000000000" pitchFamily="2" charset="2"/>
              </a:rPr>
              <a:t>（地独）大阪府立環境</a:t>
            </a:r>
            <a:endParaRPr lang="en-US" altLang="ja-JP" sz="800" dirty="0">
              <a:latin typeface="Meiryo UI" panose="020B0604030504040204" pitchFamily="50" charset="-128"/>
              <a:ea typeface="Meiryo UI" panose="020B0604030504040204" pitchFamily="50" charset="-128"/>
              <a:cs typeface="Meiryo UI" panose="020B0604030504040204" pitchFamily="50" charset="-128"/>
              <a:sym typeface="Wingdings" panose="05000000000000000000" pitchFamily="2" charset="2"/>
            </a:endParaRPr>
          </a:p>
          <a:p>
            <a:r>
              <a:rPr lang="ja-JP" altLang="en-US" sz="800" dirty="0">
                <a:latin typeface="Meiryo UI" panose="020B0604030504040204" pitchFamily="50" charset="-128"/>
                <a:ea typeface="Meiryo UI" panose="020B0604030504040204" pitchFamily="50" charset="-128"/>
                <a:cs typeface="Meiryo UI" panose="020B0604030504040204" pitchFamily="50" charset="-128"/>
                <a:sym typeface="Wingdings" panose="05000000000000000000" pitchFamily="2" charset="2"/>
              </a:rPr>
              <a:t>　　　　 　　　　農林水産総合研究所</a:t>
            </a:r>
            <a:endParaRPr lang="ja-JP" altLang="en-US" sz="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4"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65"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67"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69" name="Text Box 2"/>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50" name="円/楕円 30">
            <a:extLst>
              <a:ext uri="{FF2B5EF4-FFF2-40B4-BE49-F238E27FC236}">
                <a16:creationId xmlns:a16="http://schemas.microsoft.com/office/drawing/2014/main" id="{EEE47212-552D-4BF2-A62A-DF41584437E5}"/>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27</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39" name="角丸四角形 22">
            <a:extLst>
              <a:ext uri="{FF2B5EF4-FFF2-40B4-BE49-F238E27FC236}">
                <a16:creationId xmlns:a16="http://schemas.microsoft.com/office/drawing/2014/main" id="{FCA2A932-22F1-4D43-B03D-7BFD6FDC5C54}"/>
              </a:ext>
            </a:extLst>
          </p:cNvPr>
          <p:cNvSpPr/>
          <p:nvPr/>
        </p:nvSpPr>
        <p:spPr>
          <a:xfrm>
            <a:off x="290148" y="4332962"/>
            <a:ext cx="2232000" cy="309600"/>
          </a:xfrm>
          <a:prstGeom prst="roundRect">
            <a:avLst>
              <a:gd name="adj" fmla="val 0"/>
            </a:avLst>
          </a:prstGeom>
          <a:solidFill>
            <a:srgbClr val="0492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省エネ診断の利用促進</a:t>
            </a:r>
          </a:p>
        </p:txBody>
      </p:sp>
      <p:sp>
        <p:nvSpPr>
          <p:cNvPr id="54" name="テキスト ボックス 28"/>
          <p:cNvSpPr txBox="1">
            <a:spLocks noChangeArrowheads="1"/>
          </p:cNvSpPr>
          <p:nvPr/>
        </p:nvSpPr>
        <p:spPr bwMode="auto">
          <a:xfrm>
            <a:off x="122763" y="1112225"/>
            <a:ext cx="9313845"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lgn="just" eaLnBrk="1" hangingPunct="1"/>
            <a:r>
              <a:rPr lang="ja-JP" altLang="en-US" b="0" i="0" dirty="0">
                <a:latin typeface="Meiryo UI" pitchFamily="50" charset="-128"/>
                <a:ea typeface="Meiryo UI" pitchFamily="50" charset="-128"/>
                <a:cs typeface="Meiryo UI" pitchFamily="50" charset="-128"/>
              </a:rPr>
              <a:t>◆中小事業者に対して、省エネ診断の利用促進、エネルギーマネジメントシステム（</a:t>
            </a:r>
            <a:r>
              <a:rPr lang="en-US" altLang="ja-JP" b="0" i="0" dirty="0">
                <a:latin typeface="Meiryo UI" pitchFamily="50" charset="-128"/>
                <a:ea typeface="Meiryo UI" pitchFamily="50" charset="-128"/>
                <a:cs typeface="Meiryo UI" pitchFamily="50" charset="-128"/>
              </a:rPr>
              <a:t>EMS)</a:t>
            </a:r>
            <a:r>
              <a:rPr lang="ja-JP" altLang="en-US" b="0" i="0" dirty="0">
                <a:latin typeface="Meiryo UI" pitchFamily="50" charset="-128"/>
                <a:ea typeface="Meiryo UI" pitchFamily="50" charset="-128"/>
                <a:cs typeface="Meiryo UI" pitchFamily="50" charset="-128"/>
              </a:rPr>
              <a:t>によるエネルギーの「見える化」の普及などを中心とした、省エネ･省</a:t>
            </a:r>
            <a:r>
              <a:rPr lang="en-US" altLang="ja-JP" b="0" i="0" dirty="0">
                <a:latin typeface="Meiryo UI" panose="020B0604030504040204" pitchFamily="50" charset="-128"/>
                <a:ea typeface="Meiryo UI" panose="020B0604030504040204" pitchFamily="50" charset="-128"/>
                <a:cs typeface="Meiryo UI" panose="020B0604030504040204" pitchFamily="50" charset="-128"/>
              </a:rPr>
              <a:t>CO</a:t>
            </a:r>
            <a:r>
              <a:rPr lang="en-US" altLang="ja-JP" b="0" i="0" baseline="-25000" dirty="0">
                <a:latin typeface="Meiryo UI" panose="020B0604030504040204" pitchFamily="50" charset="-128"/>
                <a:ea typeface="Meiryo UI" panose="020B0604030504040204" pitchFamily="50" charset="-128"/>
                <a:cs typeface="Meiryo UI" panose="020B0604030504040204" pitchFamily="50" charset="-128"/>
              </a:rPr>
              <a:t>2</a:t>
            </a:r>
            <a:r>
              <a:rPr lang="ja-JP" altLang="en-US" b="0" i="0" dirty="0">
                <a:latin typeface="Meiryo UI" pitchFamily="50" charset="-128"/>
                <a:ea typeface="Meiryo UI" pitchFamily="50" charset="-128"/>
                <a:cs typeface="Meiryo UI" pitchFamily="50" charset="-128"/>
              </a:rPr>
              <a:t>のアドバイスを行います。</a:t>
            </a:r>
            <a:endParaRPr lang="en-US" altLang="ja-JP" b="0" i="0" dirty="0">
              <a:latin typeface="Meiryo UI" pitchFamily="50" charset="-128"/>
              <a:ea typeface="Meiryo UI" pitchFamily="50" charset="-128"/>
              <a:cs typeface="Meiryo UI" pitchFamily="50" charset="-128"/>
            </a:endParaRPr>
          </a:p>
          <a:p>
            <a:pPr marL="87313" indent="-87313" algn="just" eaLnBrk="1" hangingPunct="1"/>
            <a:r>
              <a:rPr lang="ja-JP" altLang="en-US" b="0" i="0" dirty="0">
                <a:latin typeface="Meiryo UI" pitchFamily="50" charset="-128"/>
                <a:ea typeface="Meiryo UI" pitchFamily="50" charset="-128"/>
                <a:cs typeface="Meiryo UI" pitchFamily="50" charset="-128"/>
              </a:rPr>
              <a:t>◆また、セミナーの開催やホームページによる省エネ技術等の情報発信、商工会議所・商工会等の事業者支援機関や業界団体と連携した 省エネ施策の周知・</a:t>
            </a:r>
            <a:r>
              <a:rPr lang="en-US" altLang="ja-JP" b="0" i="0" dirty="0">
                <a:latin typeface="Meiryo UI" pitchFamily="50" charset="-128"/>
                <a:ea typeface="Meiryo UI" pitchFamily="50" charset="-128"/>
                <a:cs typeface="Meiryo UI" pitchFamily="50" charset="-128"/>
              </a:rPr>
              <a:t>PR</a:t>
            </a:r>
            <a:r>
              <a:rPr lang="ja-JP" altLang="en-US" b="0" i="0" dirty="0">
                <a:latin typeface="Meiryo UI" pitchFamily="50" charset="-128"/>
                <a:ea typeface="Meiryo UI" pitchFamily="50" charset="-128"/>
                <a:cs typeface="Meiryo UI" pitchFamily="50" charset="-128"/>
              </a:rPr>
              <a:t>を行います。</a:t>
            </a:r>
            <a:endParaRPr lang="en-US" altLang="ja-JP" b="0" i="0" dirty="0">
              <a:latin typeface="Meiryo UI" pitchFamily="50" charset="-128"/>
              <a:ea typeface="Meiryo UI" pitchFamily="50" charset="-128"/>
              <a:cs typeface="Meiryo UI" pitchFamily="50" charset="-128"/>
            </a:endParaRPr>
          </a:p>
          <a:p>
            <a:pPr marL="87313" indent="-87313" algn="just" eaLnBrk="1" hangingPunct="1"/>
            <a:r>
              <a:rPr lang="ja-JP" altLang="en-US" b="0" i="0" dirty="0">
                <a:latin typeface="Meiryo UI" pitchFamily="50" charset="-128"/>
                <a:ea typeface="Meiryo UI" pitchFamily="50" charset="-128"/>
                <a:cs typeface="Meiryo UI" pitchFamily="50" charset="-128"/>
              </a:rPr>
              <a:t>◆さらに啓発イベントへの出展や、中小事業者を対象とした出前講座の実施等により、省エネ・省</a:t>
            </a:r>
            <a:r>
              <a:rPr lang="en-US" altLang="ja-JP" b="0" i="0" dirty="0">
                <a:latin typeface="Meiryo UI" panose="020B0604030504040204" pitchFamily="50" charset="-128"/>
                <a:ea typeface="Meiryo UI" panose="020B0604030504040204" pitchFamily="50" charset="-128"/>
                <a:cs typeface="Meiryo UI" panose="020B0604030504040204" pitchFamily="50" charset="-128"/>
              </a:rPr>
              <a:t>CO</a:t>
            </a:r>
            <a:r>
              <a:rPr lang="en-US" altLang="ja-JP" b="0" i="0" baseline="-25000" dirty="0">
                <a:latin typeface="Meiryo UI" panose="020B0604030504040204" pitchFamily="50" charset="-128"/>
                <a:ea typeface="Meiryo UI" panose="020B0604030504040204" pitchFamily="50" charset="-128"/>
                <a:cs typeface="Meiryo UI" panose="020B0604030504040204" pitchFamily="50" charset="-128"/>
              </a:rPr>
              <a:t>2</a:t>
            </a:r>
            <a:r>
              <a:rPr lang="ja-JP" altLang="en-US" b="0" i="0" dirty="0">
                <a:latin typeface="Meiryo UI" pitchFamily="50" charset="-128"/>
                <a:ea typeface="Meiryo UI" pitchFamily="50" charset="-128"/>
                <a:cs typeface="Meiryo UI" pitchFamily="50" charset="-128"/>
              </a:rPr>
              <a:t>の取組みの普及促進を図ります。</a:t>
            </a:r>
            <a:endParaRPr lang="en-US" altLang="ja-JP" b="0" i="0" dirty="0">
              <a:latin typeface="Meiryo UI" pitchFamily="50" charset="-128"/>
              <a:ea typeface="Meiryo UI" pitchFamily="50" charset="-128"/>
              <a:cs typeface="Meiryo UI" pitchFamily="50" charset="-128"/>
            </a:endParaRPr>
          </a:p>
        </p:txBody>
      </p:sp>
      <p:sp>
        <p:nvSpPr>
          <p:cNvPr id="57" name="テキスト ボックス 28">
            <a:extLst>
              <a:ext uri="{FF2B5EF4-FFF2-40B4-BE49-F238E27FC236}">
                <a16:creationId xmlns:a16="http://schemas.microsoft.com/office/drawing/2014/main" id="{22909DBA-2FEA-40FD-9143-7F89C743F551}"/>
              </a:ext>
            </a:extLst>
          </p:cNvPr>
          <p:cNvSpPr txBox="1">
            <a:spLocks noChangeArrowheads="1"/>
          </p:cNvSpPr>
          <p:nvPr/>
        </p:nvSpPr>
        <p:spPr bwMode="auto">
          <a:xfrm>
            <a:off x="263977" y="6496293"/>
            <a:ext cx="4513672"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r>
              <a:rPr lang="ja-JP" altLang="en-US" sz="1050" b="0" i="0" dirty="0">
                <a:effectLst/>
                <a:latin typeface="Meiryo" panose="020B0604030504040204" pitchFamily="50" charset="-128"/>
                <a:ea typeface="Meiryo" panose="020B0604030504040204" pitchFamily="50" charset="-128"/>
              </a:rPr>
              <a:t> </a:t>
            </a:r>
            <a:r>
              <a:rPr lang="en-US" altLang="ja-JP" sz="1050" b="0" i="0" u="none" dirty="0">
                <a:solidFill>
                  <a:srgbClr val="000000"/>
                </a:solidFill>
                <a:effectLst/>
                <a:latin typeface="Meiryo UI" panose="020B0604030504040204" pitchFamily="50" charset="-128"/>
              </a:rPr>
              <a:t>※</a:t>
            </a:r>
            <a:r>
              <a:rPr lang="ja-JP" altLang="ja-JP" sz="1050" b="0" i="0" u="none" dirty="0">
                <a:solidFill>
                  <a:srgbClr val="000000"/>
                </a:solidFill>
                <a:effectLst/>
                <a:ea typeface="Meiryo UI" panose="020B0604030504040204" pitchFamily="50" charset="-128"/>
              </a:rPr>
              <a:t>受診費用の一部負担が必要な場合があります</a:t>
            </a:r>
            <a:endParaRPr lang="ja-JP" altLang="en-US" sz="1050" dirty="0"/>
          </a:p>
        </p:txBody>
      </p:sp>
      <p:sp>
        <p:nvSpPr>
          <p:cNvPr id="47" name="テキスト ボックス 46">
            <a:extLst>
              <a:ext uri="{FF2B5EF4-FFF2-40B4-BE49-F238E27FC236}">
                <a16:creationId xmlns:a16="http://schemas.microsoft.com/office/drawing/2014/main" id="{E92B5BD6-E026-465B-B9A3-AC9AFD633CE7}"/>
              </a:ext>
            </a:extLst>
          </p:cNvPr>
          <p:cNvSpPr txBox="1"/>
          <p:nvPr/>
        </p:nvSpPr>
        <p:spPr>
          <a:xfrm>
            <a:off x="4794864" y="4241541"/>
            <a:ext cx="1872612" cy="246221"/>
          </a:xfrm>
          <a:prstGeom prst="rect">
            <a:avLst/>
          </a:prstGeom>
          <a:noFill/>
        </p:spPr>
        <p:txBody>
          <a:bodyPr wrap="square" rtlCol="0">
            <a:spAutoFit/>
          </a:bodyPr>
          <a:lstStyle/>
          <a:p>
            <a:pPr marL="87313" indent="-87313"/>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カッコ内は大阪市内の件数</a:t>
            </a:r>
          </a:p>
        </p:txBody>
      </p:sp>
      <p:graphicFrame>
        <p:nvGraphicFramePr>
          <p:cNvPr id="53" name="表 52">
            <a:extLst>
              <a:ext uri="{FF2B5EF4-FFF2-40B4-BE49-F238E27FC236}">
                <a16:creationId xmlns:a16="http://schemas.microsoft.com/office/drawing/2014/main" id="{C8BB7106-1051-4A95-A9D4-9E9A2B24AD33}"/>
              </a:ext>
            </a:extLst>
          </p:cNvPr>
          <p:cNvGraphicFramePr>
            <a:graphicFrameLocks noGrp="1"/>
          </p:cNvGraphicFramePr>
          <p:nvPr>
            <p:extLst>
              <p:ext uri="{D42A27DB-BD31-4B8C-83A1-F6EECF244321}">
                <p14:modId xmlns:p14="http://schemas.microsoft.com/office/powerpoint/2010/main" val="2221659800"/>
              </p:ext>
            </p:extLst>
          </p:nvPr>
        </p:nvGraphicFramePr>
        <p:xfrm>
          <a:off x="4946400" y="5368962"/>
          <a:ext cx="3994875" cy="883920"/>
        </p:xfrm>
        <a:graphic>
          <a:graphicData uri="http://schemas.openxmlformats.org/drawingml/2006/table">
            <a:tbl>
              <a:tblPr firstRow="1" bandRow="1">
                <a:tableStyleId>{5940675A-B579-460E-94D1-54222C63F5DA}</a:tableStyleId>
              </a:tblPr>
              <a:tblGrid>
                <a:gridCol w="1310862">
                  <a:extLst>
                    <a:ext uri="{9D8B030D-6E8A-4147-A177-3AD203B41FA5}">
                      <a16:colId xmlns:a16="http://schemas.microsoft.com/office/drawing/2014/main" val="3757262113"/>
                    </a:ext>
                  </a:extLst>
                </a:gridCol>
                <a:gridCol w="505672">
                  <a:extLst>
                    <a:ext uri="{9D8B030D-6E8A-4147-A177-3AD203B41FA5}">
                      <a16:colId xmlns:a16="http://schemas.microsoft.com/office/drawing/2014/main" val="2618750137"/>
                    </a:ext>
                  </a:extLst>
                </a:gridCol>
                <a:gridCol w="519938">
                  <a:extLst>
                    <a:ext uri="{9D8B030D-6E8A-4147-A177-3AD203B41FA5}">
                      <a16:colId xmlns:a16="http://schemas.microsoft.com/office/drawing/2014/main" val="1666818466"/>
                    </a:ext>
                  </a:extLst>
                </a:gridCol>
                <a:gridCol w="565365">
                  <a:extLst>
                    <a:ext uri="{9D8B030D-6E8A-4147-A177-3AD203B41FA5}">
                      <a16:colId xmlns:a16="http://schemas.microsoft.com/office/drawing/2014/main" val="2198168420"/>
                    </a:ext>
                  </a:extLst>
                </a:gridCol>
                <a:gridCol w="546519">
                  <a:extLst>
                    <a:ext uri="{9D8B030D-6E8A-4147-A177-3AD203B41FA5}">
                      <a16:colId xmlns:a16="http://schemas.microsoft.com/office/drawing/2014/main" val="453634957"/>
                    </a:ext>
                  </a:extLst>
                </a:gridCol>
                <a:gridCol w="546519">
                  <a:extLst>
                    <a:ext uri="{9D8B030D-6E8A-4147-A177-3AD203B41FA5}">
                      <a16:colId xmlns:a16="http://schemas.microsoft.com/office/drawing/2014/main" val="831463144"/>
                    </a:ext>
                  </a:extLst>
                </a:gridCol>
              </a:tblGrid>
              <a:tr h="180000">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2022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2023</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2025</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extLst>
                  <a:ext uri="{0D108BD9-81ED-4DB2-BD59-A6C34878D82A}">
                    <a16:rowId xmlns:a16="http://schemas.microsoft.com/office/drawing/2014/main" val="1405712737"/>
                  </a:ext>
                </a:extLst>
              </a:tr>
              <a:tr h="18000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診断件数</a:t>
                      </a:r>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件</a:t>
                      </a:r>
                      <a:r>
                        <a:rPr kumimoji="1" lang="en-US" altLang="ja-JP" sz="1000" dirty="0">
                          <a:solidFill>
                            <a:schemeClr val="tx1"/>
                          </a:solidFill>
                          <a:latin typeface="Meiryo UI" panose="020B0604030504040204" pitchFamily="50" charset="-128"/>
                          <a:ea typeface="Meiryo UI" panose="020B0604030504040204" pitchFamily="50" charset="-128"/>
                        </a:rPr>
                        <a:t>)</a:t>
                      </a:r>
                    </a:p>
                  </a:txBody>
                  <a:tcPr>
                    <a:lnB w="12700" cap="flat" cmpd="sng" algn="ctr">
                      <a:solidFill>
                        <a:schemeClr val="tx1"/>
                      </a:solidFill>
                      <a:prstDash val="solid"/>
                      <a:round/>
                      <a:headEnd type="none" w="med" len="med"/>
                      <a:tailEnd type="none" w="med" len="med"/>
                    </a:lnB>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10</a:t>
                      </a:r>
                    </a:p>
                  </a:txBody>
                  <a:tcPr anchor="ctr">
                    <a:lnB w="12700" cap="flat" cmpd="sng" algn="ctr">
                      <a:solidFill>
                        <a:schemeClr val="tx1"/>
                      </a:solidFill>
                      <a:prstDash val="solid"/>
                      <a:round/>
                      <a:headEnd type="none" w="med" len="med"/>
                      <a:tailEnd type="none" w="med" len="med"/>
                    </a:lnB>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11</a:t>
                      </a:r>
                    </a:p>
                  </a:txBody>
                  <a:tcPr anchor="ctr">
                    <a:lnB w="12700" cap="flat" cmpd="sng" algn="ctr">
                      <a:solidFill>
                        <a:schemeClr val="tx1"/>
                      </a:solidFill>
                      <a:prstDash val="solid"/>
                      <a:round/>
                      <a:headEnd type="none" w="med" len="med"/>
                      <a:tailEnd type="none" w="med" len="med"/>
                    </a:lnB>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12</a:t>
                      </a:r>
                    </a:p>
                  </a:txBody>
                  <a:tcPr anchor="ctr">
                    <a:lnB w="12700" cap="flat" cmpd="sng" algn="ctr">
                      <a:solidFill>
                        <a:schemeClr val="tx1"/>
                      </a:solidFill>
                      <a:prstDash val="solid"/>
                      <a:round/>
                      <a:headEnd type="none" w="med" len="med"/>
                      <a:tailEnd type="none" w="med" len="med"/>
                    </a:lnB>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5</a:t>
                      </a:r>
                    </a:p>
                  </a:txBody>
                  <a:tcPr anchor="ctr">
                    <a:lnB w="12700" cap="flat" cmpd="sng" algn="ctr">
                      <a:solidFill>
                        <a:schemeClr val="tx1"/>
                      </a:solidFill>
                      <a:prstDash val="solid"/>
                      <a:round/>
                      <a:headEnd type="none" w="med" len="med"/>
                      <a:tailEnd type="none" w="med" len="med"/>
                    </a:lnB>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6</a:t>
                      </a: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7902178"/>
                  </a:ext>
                </a:extLst>
              </a:tr>
              <a:tr h="18000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電力消費削減</a:t>
                      </a:r>
                      <a:endParaRPr kumimoji="1" lang="en-US" altLang="ja-JP" sz="1000" dirty="0">
                        <a:solidFill>
                          <a:schemeClr val="tx1"/>
                        </a:solidFill>
                        <a:latin typeface="Meiryo UI" panose="020B0604030504040204" pitchFamily="50" charset="-128"/>
                        <a:ea typeface="Meiryo UI" panose="020B0604030504040204" pitchFamily="50" charset="-128"/>
                      </a:endParaRPr>
                    </a:p>
                    <a:p>
                      <a:pPr algn="ctr"/>
                      <a:r>
                        <a:rPr kumimoji="1" lang="ja-JP" altLang="en-US" sz="1000" dirty="0">
                          <a:solidFill>
                            <a:schemeClr val="tx1"/>
                          </a:solidFill>
                          <a:latin typeface="Meiryo UI" panose="020B0604030504040204" pitchFamily="50" charset="-128"/>
                          <a:ea typeface="Meiryo UI" panose="020B0604030504040204" pitchFamily="50" charset="-128"/>
                        </a:rPr>
                        <a:t>提案量</a:t>
                      </a:r>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万</a:t>
                      </a:r>
                      <a:r>
                        <a:rPr kumimoji="1" lang="en-US" altLang="ja-JP" sz="1000" dirty="0">
                          <a:solidFill>
                            <a:schemeClr val="tx1"/>
                          </a:solidFill>
                          <a:latin typeface="Meiryo UI" panose="020B0604030504040204" pitchFamily="50" charset="-128"/>
                          <a:ea typeface="Meiryo UI" panose="020B0604030504040204" pitchFamily="50" charset="-128"/>
                        </a:rPr>
                        <a:t>kWh/</a:t>
                      </a:r>
                      <a:r>
                        <a:rPr kumimoji="1" lang="ja-JP" altLang="en-US" sz="1000" dirty="0">
                          <a:solidFill>
                            <a:schemeClr val="tx1"/>
                          </a:solidFill>
                          <a:latin typeface="Meiryo UI" panose="020B0604030504040204" pitchFamily="50" charset="-128"/>
                          <a:ea typeface="Meiryo UI" panose="020B0604030504040204" pitchFamily="50" charset="-128"/>
                        </a:rPr>
                        <a:t>年</a:t>
                      </a:r>
                      <a:r>
                        <a:rPr kumimoji="1" lang="en-US" altLang="ja-JP" sz="1000" dirty="0">
                          <a:solidFill>
                            <a:schemeClr val="tx1"/>
                          </a:solidFill>
                          <a:latin typeface="Meiryo UI" panose="020B0604030504040204" pitchFamily="50" charset="-128"/>
                          <a:ea typeface="Meiryo UI" panose="020B0604030504040204" pitchFamily="50" charset="-128"/>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136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77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57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41643912"/>
                  </a:ext>
                </a:extLst>
              </a:tr>
            </a:tbl>
          </a:graphicData>
        </a:graphic>
      </p:graphicFrame>
      <p:graphicFrame>
        <p:nvGraphicFramePr>
          <p:cNvPr id="55" name="表 54">
            <a:extLst>
              <a:ext uri="{FF2B5EF4-FFF2-40B4-BE49-F238E27FC236}">
                <a16:creationId xmlns:a16="http://schemas.microsoft.com/office/drawing/2014/main" id="{AFC2D4C7-C868-4AE3-B424-39639AC6A1DA}"/>
              </a:ext>
            </a:extLst>
          </p:cNvPr>
          <p:cNvGraphicFramePr>
            <a:graphicFrameLocks noGrp="1"/>
          </p:cNvGraphicFramePr>
          <p:nvPr>
            <p:extLst>
              <p:ext uri="{D42A27DB-BD31-4B8C-83A1-F6EECF244321}">
                <p14:modId xmlns:p14="http://schemas.microsoft.com/office/powerpoint/2010/main" val="153240408"/>
              </p:ext>
            </p:extLst>
          </p:nvPr>
        </p:nvGraphicFramePr>
        <p:xfrm>
          <a:off x="370371" y="2360702"/>
          <a:ext cx="5344208" cy="1835741"/>
        </p:xfrm>
        <a:graphic>
          <a:graphicData uri="http://schemas.openxmlformats.org/drawingml/2006/table">
            <a:tbl>
              <a:tblPr firstRow="1" bandRow="1">
                <a:tableStyleId>{5940675A-B579-460E-94D1-54222C63F5DA}</a:tableStyleId>
              </a:tblPr>
              <a:tblGrid>
                <a:gridCol w="1466780">
                  <a:extLst>
                    <a:ext uri="{9D8B030D-6E8A-4147-A177-3AD203B41FA5}">
                      <a16:colId xmlns:a16="http://schemas.microsoft.com/office/drawing/2014/main" val="3757262113"/>
                    </a:ext>
                  </a:extLst>
                </a:gridCol>
                <a:gridCol w="842431">
                  <a:extLst>
                    <a:ext uri="{9D8B030D-6E8A-4147-A177-3AD203B41FA5}">
                      <a16:colId xmlns:a16="http://schemas.microsoft.com/office/drawing/2014/main" val="1997961853"/>
                    </a:ext>
                  </a:extLst>
                </a:gridCol>
                <a:gridCol w="792877">
                  <a:extLst>
                    <a:ext uri="{9D8B030D-6E8A-4147-A177-3AD203B41FA5}">
                      <a16:colId xmlns:a16="http://schemas.microsoft.com/office/drawing/2014/main" val="2309687551"/>
                    </a:ext>
                  </a:extLst>
                </a:gridCol>
                <a:gridCol w="726803">
                  <a:extLst>
                    <a:ext uri="{9D8B030D-6E8A-4147-A177-3AD203B41FA5}">
                      <a16:colId xmlns:a16="http://schemas.microsoft.com/office/drawing/2014/main" val="3560172282"/>
                    </a:ext>
                  </a:extLst>
                </a:gridCol>
                <a:gridCol w="756042">
                  <a:extLst>
                    <a:ext uri="{9D8B030D-6E8A-4147-A177-3AD203B41FA5}">
                      <a16:colId xmlns:a16="http://schemas.microsoft.com/office/drawing/2014/main" val="2392371139"/>
                    </a:ext>
                  </a:extLst>
                </a:gridCol>
                <a:gridCol w="759275">
                  <a:extLst>
                    <a:ext uri="{9D8B030D-6E8A-4147-A177-3AD203B41FA5}">
                      <a16:colId xmlns:a16="http://schemas.microsoft.com/office/drawing/2014/main" val="804935326"/>
                    </a:ext>
                  </a:extLst>
                </a:gridCol>
              </a:tblGrid>
              <a:tr h="0">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2023</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2024</a:t>
                      </a: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2025</a:t>
                      </a:r>
                    </a:p>
                  </a:txBody>
                  <a:tcPr anchor="ctr">
                    <a:solidFill>
                      <a:schemeClr val="accent6">
                        <a:lumMod val="40000"/>
                        <a:lumOff val="60000"/>
                      </a:schemeClr>
                    </a:solidFill>
                  </a:tcPr>
                </a:tc>
                <a:extLst>
                  <a:ext uri="{0D108BD9-81ED-4DB2-BD59-A6C34878D82A}">
                    <a16:rowId xmlns:a16="http://schemas.microsoft.com/office/drawing/2014/main" val="1405712737"/>
                  </a:ext>
                </a:extLst>
              </a:tr>
              <a:tr h="385134">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セミナー開催、講演（回）</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14</a:t>
                      </a:r>
                    </a:p>
                    <a:p>
                      <a:pPr algn="ct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14</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42</a:t>
                      </a:r>
                    </a:p>
                    <a:p>
                      <a:pPr algn="ct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21</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42</a:t>
                      </a:r>
                    </a:p>
                    <a:p>
                      <a:pPr algn="ctr"/>
                      <a:r>
                        <a:rPr kumimoji="1" lang="ja-JP" altLang="en-US" sz="1000" strike="noStrike" dirty="0">
                          <a:solidFill>
                            <a:schemeClr val="tx1"/>
                          </a:solidFill>
                          <a:latin typeface="Meiryo UI" panose="020B0604030504040204" pitchFamily="50" charset="-128"/>
                          <a:ea typeface="Meiryo UI" panose="020B0604030504040204" pitchFamily="50" charset="-128"/>
                        </a:rPr>
                        <a:t>（</a:t>
                      </a:r>
                      <a:r>
                        <a:rPr kumimoji="1" lang="en-US" altLang="ja-JP" sz="1000" strike="noStrike" dirty="0">
                          <a:solidFill>
                            <a:schemeClr val="tx1"/>
                          </a:solidFill>
                          <a:latin typeface="Meiryo UI" panose="020B0604030504040204" pitchFamily="50" charset="-128"/>
                          <a:ea typeface="Meiryo UI" panose="020B0604030504040204" pitchFamily="50" charset="-128"/>
                        </a:rPr>
                        <a:t>17</a:t>
                      </a:r>
                      <a:r>
                        <a:rPr kumimoji="1" lang="ja-JP" altLang="en-US" sz="1000" strike="noStrike" dirty="0">
                          <a:solidFill>
                            <a:schemeClr val="tx1"/>
                          </a:solidFill>
                          <a:latin typeface="Meiryo UI" panose="020B0604030504040204" pitchFamily="50" charset="-128"/>
                          <a:ea typeface="Meiryo UI" panose="020B0604030504040204" pitchFamily="50" charset="-128"/>
                        </a:rPr>
                        <a:t>）</a:t>
                      </a:r>
                      <a:endParaRPr kumimoji="1" lang="en-US" altLang="ja-JP" sz="1000" strike="noStrike"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45</a:t>
                      </a:r>
                    </a:p>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(27)</a:t>
                      </a: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31</a:t>
                      </a:r>
                    </a:p>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(13)</a:t>
                      </a:r>
                    </a:p>
                  </a:txBody>
                  <a:tcPr anchor="ctr"/>
                </a:tc>
                <a:extLst>
                  <a:ext uri="{0D108BD9-81ED-4DB2-BD59-A6C34878D82A}">
                    <a16:rowId xmlns:a16="http://schemas.microsoft.com/office/drawing/2014/main" val="2124491204"/>
                  </a:ext>
                </a:extLst>
              </a:tr>
              <a:tr h="436382">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啓発イベントへの出展（回）</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a:t>
                      </a:r>
                    </a:p>
                    <a:p>
                      <a:pPr algn="ct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1</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3</a:t>
                      </a:r>
                    </a:p>
                    <a:p>
                      <a:pPr algn="ct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2</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3</a:t>
                      </a:r>
                    </a:p>
                    <a:p>
                      <a:pPr algn="ct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3</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4</a:t>
                      </a:r>
                    </a:p>
                    <a:p>
                      <a:pPr algn="ctr"/>
                      <a:r>
                        <a:rPr kumimoji="1" lang="en-US" altLang="ja-JP" sz="1000" dirty="0">
                          <a:solidFill>
                            <a:schemeClr val="tx1"/>
                          </a:solidFill>
                          <a:latin typeface="Meiryo UI" panose="020B0604030504040204" pitchFamily="50" charset="-128"/>
                          <a:ea typeface="Meiryo UI" panose="020B0604030504040204" pitchFamily="50" charset="-128"/>
                        </a:rPr>
                        <a:t>(4)</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3</a:t>
                      </a:r>
                    </a:p>
                    <a:p>
                      <a:pPr algn="ctr"/>
                      <a:r>
                        <a:rPr kumimoji="1" lang="en-US" altLang="ja-JP" sz="1000" dirty="0">
                          <a:solidFill>
                            <a:schemeClr val="tx1"/>
                          </a:solidFill>
                          <a:latin typeface="Meiryo UI" panose="020B0604030504040204" pitchFamily="50" charset="-128"/>
                          <a:ea typeface="Meiryo UI" panose="020B0604030504040204" pitchFamily="50" charset="-128"/>
                        </a:rPr>
                        <a:t>(3)</a:t>
                      </a:r>
                    </a:p>
                  </a:txBody>
                  <a:tcPr anchor="ctr"/>
                </a:tc>
                <a:extLst>
                  <a:ext uri="{0D108BD9-81ED-4DB2-BD59-A6C34878D82A}">
                    <a16:rowId xmlns:a16="http://schemas.microsoft.com/office/drawing/2014/main" val="3741643912"/>
                  </a:ext>
                </a:extLst>
              </a:tr>
              <a:tr h="400573">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事業者・団体訪問（回）</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399</a:t>
                      </a:r>
                    </a:p>
                    <a:p>
                      <a:pPr algn="ct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165</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498</a:t>
                      </a:r>
                    </a:p>
                    <a:p>
                      <a:pPr algn="ct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186</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35</a:t>
                      </a:r>
                    </a:p>
                    <a:p>
                      <a:pPr algn="ctr"/>
                      <a:r>
                        <a:rPr kumimoji="1" lang="ja-JP" altLang="en-US" sz="1000" strike="noStrike" dirty="0">
                          <a:solidFill>
                            <a:schemeClr val="tx1"/>
                          </a:solidFill>
                          <a:latin typeface="Meiryo UI" panose="020B0604030504040204" pitchFamily="50" charset="-128"/>
                          <a:ea typeface="Meiryo UI" panose="020B0604030504040204" pitchFamily="50" charset="-128"/>
                        </a:rPr>
                        <a:t>（</a:t>
                      </a:r>
                      <a:r>
                        <a:rPr kumimoji="1" lang="en-US" altLang="ja-JP" sz="1000" strike="noStrike" dirty="0">
                          <a:solidFill>
                            <a:schemeClr val="tx1"/>
                          </a:solidFill>
                          <a:latin typeface="Meiryo UI" panose="020B0604030504040204" pitchFamily="50" charset="-128"/>
                          <a:ea typeface="Meiryo UI" panose="020B0604030504040204" pitchFamily="50" charset="-128"/>
                        </a:rPr>
                        <a:t>19</a:t>
                      </a:r>
                      <a:r>
                        <a:rPr kumimoji="1" lang="ja-JP" altLang="en-US" sz="1000" strike="noStrike" dirty="0">
                          <a:solidFill>
                            <a:schemeClr val="tx1"/>
                          </a:solidFill>
                          <a:latin typeface="Meiryo UI" panose="020B0604030504040204" pitchFamily="50" charset="-128"/>
                          <a:ea typeface="Meiryo UI" panose="020B0604030504040204" pitchFamily="50" charset="-128"/>
                        </a:rPr>
                        <a:t>）</a:t>
                      </a:r>
                      <a:endParaRPr kumimoji="1" lang="en-US" altLang="ja-JP" sz="1000" strike="noStrike"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93</a:t>
                      </a:r>
                      <a:br>
                        <a:rPr kumimoji="1" lang="en-US" altLang="ja-JP" sz="1000" strike="noStrike" dirty="0">
                          <a:solidFill>
                            <a:schemeClr val="tx1"/>
                          </a:solidFill>
                          <a:latin typeface="Meiryo UI" panose="020B0604030504040204" pitchFamily="50" charset="-128"/>
                          <a:ea typeface="Meiryo UI" panose="020B0604030504040204" pitchFamily="50" charset="-128"/>
                        </a:rPr>
                      </a:br>
                      <a:r>
                        <a:rPr kumimoji="1" lang="en-US" altLang="ja-JP" sz="1000" strike="noStrike" dirty="0">
                          <a:solidFill>
                            <a:schemeClr val="tx1"/>
                          </a:solidFill>
                          <a:latin typeface="Meiryo UI" panose="020B0604030504040204" pitchFamily="50" charset="-128"/>
                          <a:ea typeface="Meiryo UI" panose="020B0604030504040204" pitchFamily="50" charset="-128"/>
                        </a:rPr>
                        <a:t>(52)</a:t>
                      </a: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114</a:t>
                      </a:r>
                      <a:br>
                        <a:rPr kumimoji="1" lang="en-US" altLang="ja-JP" sz="1000" strike="noStrike" dirty="0">
                          <a:solidFill>
                            <a:schemeClr val="tx1"/>
                          </a:solidFill>
                          <a:latin typeface="Meiryo UI" panose="020B0604030504040204" pitchFamily="50" charset="-128"/>
                          <a:ea typeface="Meiryo UI" panose="020B0604030504040204" pitchFamily="50" charset="-128"/>
                        </a:rPr>
                      </a:br>
                      <a:r>
                        <a:rPr kumimoji="1" lang="en-US" altLang="ja-JP" sz="1000" strike="noStrike" dirty="0">
                          <a:solidFill>
                            <a:schemeClr val="tx1"/>
                          </a:solidFill>
                          <a:latin typeface="Meiryo UI" panose="020B0604030504040204" pitchFamily="50" charset="-128"/>
                          <a:ea typeface="Meiryo UI" panose="020B0604030504040204" pitchFamily="50" charset="-128"/>
                        </a:rPr>
                        <a:t>(80)</a:t>
                      </a:r>
                    </a:p>
                  </a:txBody>
                  <a:tcPr anchor="ctr"/>
                </a:tc>
                <a:extLst>
                  <a:ext uri="{0D108BD9-81ED-4DB2-BD59-A6C34878D82A}">
                    <a16:rowId xmlns:a16="http://schemas.microsoft.com/office/drawing/2014/main" val="3492500959"/>
                  </a:ext>
                </a:extLst>
              </a:tr>
              <a:tr h="358706">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チラシ配布（部）</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1,154,864</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25,017</a:t>
                      </a: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21,550</a:t>
                      </a: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14,275</a:t>
                      </a: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110,413</a:t>
                      </a:r>
                    </a:p>
                  </a:txBody>
                  <a:tcPr anchor="ctr"/>
                </a:tc>
                <a:extLst>
                  <a:ext uri="{0D108BD9-81ED-4DB2-BD59-A6C34878D82A}">
                    <a16:rowId xmlns:a16="http://schemas.microsoft.com/office/drawing/2014/main" val="4236387690"/>
                  </a:ext>
                </a:extLst>
              </a:tr>
            </a:tbl>
          </a:graphicData>
        </a:graphic>
      </p:graphicFrame>
    </p:spTree>
    <p:extLst>
      <p:ext uri="{BB962C8B-B14F-4D97-AF65-F5344CB8AC3E}">
        <p14:creationId xmlns:p14="http://schemas.microsoft.com/office/powerpoint/2010/main" val="2852242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角丸四角形 13">
            <a:extLst>
              <a:ext uri="{FF2B5EF4-FFF2-40B4-BE49-F238E27FC236}">
                <a16:creationId xmlns:a16="http://schemas.microsoft.com/office/drawing/2014/main" id="{99EE21EA-B26A-4200-AFC2-1527CFC8F6C8}"/>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30" name="角丸四角形 29"/>
          <p:cNvSpPr/>
          <p:nvPr/>
        </p:nvSpPr>
        <p:spPr>
          <a:xfrm>
            <a:off x="223200" y="687600"/>
            <a:ext cx="3768508"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省エネコストカットまるごとサポート事業</a:t>
            </a:r>
            <a:endPar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5" name="テキスト ボックス 28"/>
          <p:cNvSpPr txBox="1">
            <a:spLocks noChangeArrowheads="1"/>
          </p:cNvSpPr>
          <p:nvPr/>
        </p:nvSpPr>
        <p:spPr bwMode="auto">
          <a:xfrm>
            <a:off x="214530" y="1334036"/>
            <a:ext cx="4468048"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eaLnBrk="1" hangingPunct="1"/>
            <a:r>
              <a:rPr lang="ja-JP" altLang="en-US" b="0" i="0" dirty="0">
                <a:latin typeface="Meiryo UI" pitchFamily="50" charset="-128"/>
                <a:ea typeface="Meiryo UI" pitchFamily="50" charset="-128"/>
                <a:cs typeface="Meiryo UI" pitchFamily="50" charset="-128"/>
              </a:rPr>
              <a:t>◆「省エネでコストを削減し、経営基盤を強化したい」と考えている</a:t>
            </a:r>
            <a:endParaRPr lang="en-US" altLang="ja-JP" b="0" i="0" dirty="0">
              <a:latin typeface="Meiryo UI" pitchFamily="50" charset="-128"/>
              <a:ea typeface="Meiryo UI" pitchFamily="50" charset="-128"/>
              <a:cs typeface="Meiryo UI" pitchFamily="50" charset="-128"/>
            </a:endParaRPr>
          </a:p>
          <a:p>
            <a:pPr marL="87313" indent="-87313" eaLnBrk="1" hangingPunct="1"/>
            <a:r>
              <a:rPr lang="ja-JP" altLang="en-US" b="0" i="0" dirty="0">
                <a:latin typeface="Meiryo UI" pitchFamily="50" charset="-128"/>
                <a:ea typeface="Meiryo UI" pitchFamily="50" charset="-128"/>
                <a:cs typeface="Meiryo UI" pitchFamily="50" charset="-128"/>
              </a:rPr>
              <a:t>　中小事業者を支援するため、省エネを実行するまでのプロセスの</a:t>
            </a:r>
            <a:endParaRPr lang="en-US" altLang="ja-JP" b="0" i="0" dirty="0">
              <a:latin typeface="Meiryo UI" pitchFamily="50" charset="-128"/>
              <a:ea typeface="Meiryo UI" pitchFamily="50" charset="-128"/>
              <a:cs typeface="Meiryo UI" pitchFamily="50" charset="-128"/>
            </a:endParaRPr>
          </a:p>
          <a:p>
            <a:pPr marL="87313" indent="-87313" eaLnBrk="1" hangingPunct="1"/>
            <a:r>
              <a:rPr lang="ja-JP" altLang="en-US" b="0" i="0" dirty="0">
                <a:latin typeface="Meiryo UI" pitchFamily="50" charset="-128"/>
                <a:ea typeface="Meiryo UI" pitchFamily="50" charset="-128"/>
                <a:cs typeface="Meiryo UI" pitchFamily="50" charset="-128"/>
              </a:rPr>
              <a:t>　最初から最後までを切れ目なくサポートする事業を行っています。</a:t>
            </a:r>
          </a:p>
        </p:txBody>
      </p:sp>
      <p:sp>
        <p:nvSpPr>
          <p:cNvPr id="16" name="テキスト ボックス 28"/>
          <p:cNvSpPr txBox="1">
            <a:spLocks noChangeArrowheads="1"/>
          </p:cNvSpPr>
          <p:nvPr/>
        </p:nvSpPr>
        <p:spPr bwMode="auto">
          <a:xfrm>
            <a:off x="214530" y="2054062"/>
            <a:ext cx="451603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eaLnBrk="1" hangingPunct="1"/>
            <a:r>
              <a:rPr lang="ja-JP" altLang="en-US" b="0" i="0" dirty="0">
                <a:latin typeface="Meiryo UI" panose="020B0604030504040204" pitchFamily="50" charset="-128"/>
                <a:ea typeface="Meiryo UI" panose="020B0604030504040204" pitchFamily="50" charset="-128"/>
                <a:cs typeface="Meiryo UI" panose="020B0604030504040204" pitchFamily="50" charset="-128"/>
              </a:rPr>
              <a:t>◆サポートは、経済産業省「地域エネルギー利用最適化・省エネルギー診断拡充事業」の省エネお助け隊と連携して行います。</a:t>
            </a:r>
          </a:p>
        </p:txBody>
      </p:sp>
      <p:sp>
        <p:nvSpPr>
          <p:cNvPr id="73" name="テキスト ボックス 28"/>
          <p:cNvSpPr txBox="1">
            <a:spLocks noChangeArrowheads="1"/>
          </p:cNvSpPr>
          <p:nvPr/>
        </p:nvSpPr>
        <p:spPr bwMode="auto">
          <a:xfrm>
            <a:off x="214530" y="5424535"/>
            <a:ext cx="135362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eaLnBrk="1" hangingPunct="1"/>
            <a:r>
              <a:rPr lang="ja-JP" altLang="en-US" sz="1600" i="0" dirty="0">
                <a:latin typeface="Meiryo UI" panose="020B0604030504040204" pitchFamily="50" charset="-128"/>
                <a:ea typeface="Meiryo UI" panose="020B0604030504040204" pitchFamily="50" charset="-128"/>
                <a:cs typeface="Meiryo UI" panose="020B0604030504040204" pitchFamily="50" charset="-128"/>
              </a:rPr>
              <a:t>サポート内容</a:t>
            </a:r>
          </a:p>
        </p:txBody>
      </p:sp>
      <p:grpSp>
        <p:nvGrpSpPr>
          <p:cNvPr id="3" name="グループ化 2"/>
          <p:cNvGrpSpPr/>
          <p:nvPr/>
        </p:nvGrpSpPr>
        <p:grpSpPr>
          <a:xfrm>
            <a:off x="322776" y="3115128"/>
            <a:ext cx="4787078" cy="2113806"/>
            <a:chOff x="461614" y="2863501"/>
            <a:chExt cx="5356931" cy="2365433"/>
          </a:xfrm>
        </p:grpSpPr>
        <p:sp>
          <p:nvSpPr>
            <p:cNvPr id="17" name="正方形/長方形 16"/>
            <p:cNvSpPr/>
            <p:nvPr/>
          </p:nvSpPr>
          <p:spPr>
            <a:xfrm>
              <a:off x="461614" y="2913077"/>
              <a:ext cx="1844076" cy="9978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600" b="1" dirty="0">
                  <a:latin typeface="Meiryo UI" panose="020B0604030504040204" pitchFamily="50" charset="-128"/>
                  <a:ea typeface="Meiryo UI" panose="020B0604030504040204" pitchFamily="50" charset="-128"/>
                </a:rPr>
                <a:t>中小</a:t>
              </a:r>
              <a:endParaRPr kumimoji="1" lang="en-US" altLang="ja-JP" sz="2600" b="1" dirty="0">
                <a:latin typeface="Meiryo UI" panose="020B0604030504040204" pitchFamily="50" charset="-128"/>
                <a:ea typeface="Meiryo UI" panose="020B0604030504040204" pitchFamily="50" charset="-128"/>
              </a:endParaRPr>
            </a:p>
            <a:p>
              <a:pPr algn="ctr"/>
              <a:r>
                <a:rPr kumimoji="1" lang="ja-JP" altLang="en-US" sz="2600" b="1" dirty="0">
                  <a:latin typeface="Meiryo UI" panose="020B0604030504040204" pitchFamily="50" charset="-128"/>
                  <a:ea typeface="Meiryo UI" panose="020B0604030504040204" pitchFamily="50" charset="-128"/>
                </a:rPr>
                <a:t>事業者</a:t>
              </a:r>
            </a:p>
          </p:txBody>
        </p:sp>
        <p:sp>
          <p:nvSpPr>
            <p:cNvPr id="60" name="角丸四角形 59"/>
            <p:cNvSpPr/>
            <p:nvPr/>
          </p:nvSpPr>
          <p:spPr>
            <a:xfrm>
              <a:off x="3081840" y="3027901"/>
              <a:ext cx="2643717" cy="83376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solidFill>
                    <a:schemeClr val="bg1"/>
                  </a:solidFill>
                  <a:latin typeface="Meiryo UI" panose="020B0604030504040204" pitchFamily="50" charset="-128"/>
                  <a:ea typeface="Meiryo UI" panose="020B0604030504040204" pitchFamily="50" charset="-128"/>
                </a:rPr>
                <a:t>おおさかスマート</a:t>
              </a:r>
              <a:endParaRPr kumimoji="1" lang="en-US" altLang="ja-JP" sz="2000" b="1" dirty="0">
                <a:solidFill>
                  <a:schemeClr val="bg1"/>
                </a:solidFill>
                <a:latin typeface="Meiryo UI" panose="020B0604030504040204" pitchFamily="50" charset="-128"/>
                <a:ea typeface="Meiryo UI" panose="020B0604030504040204" pitchFamily="50" charset="-128"/>
              </a:endParaRPr>
            </a:p>
            <a:p>
              <a:pPr algn="ctr"/>
              <a:r>
                <a:rPr kumimoji="1" lang="ja-JP" altLang="en-US" sz="2000" b="1" dirty="0">
                  <a:solidFill>
                    <a:schemeClr val="bg1"/>
                  </a:solidFill>
                  <a:latin typeface="Meiryo UI" panose="020B0604030504040204" pitchFamily="50" charset="-128"/>
                  <a:ea typeface="Meiryo UI" panose="020B0604030504040204" pitchFamily="50" charset="-128"/>
                </a:rPr>
                <a:t>エネルギーセンター</a:t>
              </a:r>
            </a:p>
          </p:txBody>
        </p:sp>
        <p:sp>
          <p:nvSpPr>
            <p:cNvPr id="61" name="角丸四角形 60"/>
            <p:cNvSpPr/>
            <p:nvPr/>
          </p:nvSpPr>
          <p:spPr>
            <a:xfrm>
              <a:off x="1127807" y="4732633"/>
              <a:ext cx="3864280" cy="496301"/>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600" b="1" dirty="0">
                  <a:solidFill>
                    <a:schemeClr val="bg1"/>
                  </a:solidFill>
                  <a:latin typeface="Meiryo UI" panose="020B0604030504040204" pitchFamily="50" charset="-128"/>
                  <a:ea typeface="Meiryo UI" panose="020B0604030504040204" pitchFamily="50" charset="-128"/>
                </a:rPr>
                <a:t>省エネお助け隊</a:t>
              </a:r>
            </a:p>
          </p:txBody>
        </p:sp>
        <p:sp>
          <p:nvSpPr>
            <p:cNvPr id="67" name="正方形/長方形 66"/>
            <p:cNvSpPr/>
            <p:nvPr/>
          </p:nvSpPr>
          <p:spPr>
            <a:xfrm>
              <a:off x="2351161" y="2863501"/>
              <a:ext cx="971660" cy="4953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chemeClr val="tx1"/>
                  </a:solidFill>
                  <a:latin typeface="Meiryo UI" panose="020B0604030504040204" pitchFamily="50" charset="-128"/>
                  <a:ea typeface="Meiryo UI" panose="020B0604030504040204" pitchFamily="50" charset="-128"/>
                </a:rPr>
                <a:t>申込み</a:t>
              </a:r>
            </a:p>
          </p:txBody>
        </p:sp>
        <p:sp>
          <p:nvSpPr>
            <p:cNvPr id="68" name="下矢印 67"/>
            <p:cNvSpPr/>
            <p:nvPr/>
          </p:nvSpPr>
          <p:spPr>
            <a:xfrm rot="16200000">
              <a:off x="2519806" y="3035010"/>
              <a:ext cx="347918" cy="776150"/>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5" name="下矢印 74"/>
            <p:cNvSpPr/>
            <p:nvPr/>
          </p:nvSpPr>
          <p:spPr>
            <a:xfrm>
              <a:off x="3671994" y="3861670"/>
              <a:ext cx="347918" cy="870962"/>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2" name="上下矢印 1"/>
            <p:cNvSpPr/>
            <p:nvPr/>
          </p:nvSpPr>
          <p:spPr>
            <a:xfrm>
              <a:off x="4473120" y="3854583"/>
              <a:ext cx="322941" cy="878049"/>
            </a:xfrm>
            <a:prstGeom prst="up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7" name="正方形/長方形 76"/>
            <p:cNvSpPr/>
            <p:nvPr/>
          </p:nvSpPr>
          <p:spPr>
            <a:xfrm>
              <a:off x="4776514" y="4018357"/>
              <a:ext cx="1042031" cy="4953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chemeClr val="tx1"/>
                  </a:solidFill>
                  <a:latin typeface="Meiryo UI" panose="020B0604030504040204" pitchFamily="50" charset="-128"/>
                  <a:ea typeface="Meiryo UI" panose="020B0604030504040204" pitchFamily="50" charset="-128"/>
                </a:rPr>
                <a:t>覚書締結</a:t>
              </a:r>
            </a:p>
          </p:txBody>
        </p:sp>
        <p:sp>
          <p:nvSpPr>
            <p:cNvPr id="78" name="正方形/長方形 77"/>
            <p:cNvSpPr/>
            <p:nvPr/>
          </p:nvSpPr>
          <p:spPr>
            <a:xfrm>
              <a:off x="2874293" y="4018357"/>
              <a:ext cx="971660" cy="4953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サポート</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lang="ja-JP" altLang="en-US" sz="1400" b="1" dirty="0">
                  <a:solidFill>
                    <a:schemeClr val="tx1"/>
                  </a:solidFill>
                  <a:latin typeface="Meiryo UI" panose="020B0604030504040204" pitchFamily="50" charset="-128"/>
                  <a:ea typeface="Meiryo UI" panose="020B0604030504040204" pitchFamily="50" charset="-128"/>
                </a:rPr>
                <a:t>依頼</a:t>
              </a:r>
              <a:endParaRPr kumimoji="1" lang="ja-JP" altLang="en-US" sz="1400" b="1" dirty="0">
                <a:solidFill>
                  <a:schemeClr val="tx1"/>
                </a:solidFill>
                <a:latin typeface="Meiryo UI" panose="020B0604030504040204" pitchFamily="50" charset="-128"/>
                <a:ea typeface="Meiryo UI" panose="020B0604030504040204" pitchFamily="50" charset="-128"/>
              </a:endParaRPr>
            </a:p>
          </p:txBody>
        </p:sp>
        <p:sp>
          <p:nvSpPr>
            <p:cNvPr id="79" name="下矢印 78"/>
            <p:cNvSpPr/>
            <p:nvPr/>
          </p:nvSpPr>
          <p:spPr>
            <a:xfrm rot="10800000">
              <a:off x="1525442" y="3910944"/>
              <a:ext cx="347918" cy="821688"/>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80" name="正方形/長方形 79"/>
            <p:cNvSpPr/>
            <p:nvPr/>
          </p:nvSpPr>
          <p:spPr>
            <a:xfrm>
              <a:off x="615313" y="4018357"/>
              <a:ext cx="971660" cy="4953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省エネ</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サポート</a:t>
              </a:r>
            </a:p>
          </p:txBody>
        </p:sp>
      </p:grpSp>
      <p:sp>
        <p:nvSpPr>
          <p:cNvPr id="81" name="テキスト ボックス 28"/>
          <p:cNvSpPr txBox="1">
            <a:spLocks noChangeArrowheads="1"/>
          </p:cNvSpPr>
          <p:nvPr/>
        </p:nvSpPr>
        <p:spPr bwMode="auto">
          <a:xfrm>
            <a:off x="371144" y="5738520"/>
            <a:ext cx="6420233" cy="584775"/>
          </a:xfrm>
          <a:prstGeom prst="rect">
            <a:avLst/>
          </a:prstGeom>
          <a:noFill/>
          <a:ln w="9525">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eaLnBrk="1" hangingPunct="1"/>
            <a:r>
              <a:rPr lang="ja-JP" altLang="en-US" sz="1600" i="0" dirty="0">
                <a:latin typeface="Meiryo UI" panose="020B0604030504040204" pitchFamily="50" charset="-128"/>
                <a:ea typeface="Meiryo UI" panose="020B0604030504040204" pitchFamily="50" charset="-128"/>
                <a:cs typeface="Meiryo UI" panose="020B0604030504040204" pitchFamily="50" charset="-128"/>
              </a:rPr>
              <a:t>　省エネ診断や、省エネの実施計画策定から実施体制の整備、運用改善や</a:t>
            </a:r>
            <a:endParaRPr lang="en-US" altLang="ja-JP" sz="1600" i="0" dirty="0">
              <a:latin typeface="Meiryo UI" panose="020B0604030504040204" pitchFamily="50" charset="-128"/>
              <a:ea typeface="Meiryo UI" panose="020B0604030504040204" pitchFamily="50" charset="-128"/>
              <a:cs typeface="Meiryo UI" panose="020B0604030504040204" pitchFamily="50" charset="-128"/>
            </a:endParaRPr>
          </a:p>
          <a:p>
            <a:pPr marL="87313" indent="-87313" eaLnBrk="1" hangingPunct="1"/>
            <a:r>
              <a:rPr lang="ja-JP" altLang="en-US" sz="1600" i="0" dirty="0">
                <a:latin typeface="Meiryo UI" panose="020B0604030504040204" pitchFamily="50" charset="-128"/>
                <a:ea typeface="Meiryo UI" panose="020B0604030504040204" pitchFamily="50" charset="-128"/>
                <a:cs typeface="Meiryo UI" panose="020B0604030504040204" pitchFamily="50" charset="-128"/>
              </a:rPr>
              <a:t>設備更新、実施計画の見直しまで、経営面も含めた一貫したサポート</a:t>
            </a:r>
          </a:p>
        </p:txBody>
      </p:sp>
      <p:sp>
        <p:nvSpPr>
          <p:cNvPr id="121" name="正方形/長方形 120"/>
          <p:cNvSpPr/>
          <p:nvPr/>
        </p:nvSpPr>
        <p:spPr>
          <a:xfrm>
            <a:off x="5358203" y="1917504"/>
            <a:ext cx="4177919" cy="2229630"/>
          </a:xfrm>
          <a:prstGeom prst="rect">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82" name="テキスト ボックス 81"/>
          <p:cNvSpPr txBox="1"/>
          <p:nvPr/>
        </p:nvSpPr>
        <p:spPr>
          <a:xfrm>
            <a:off x="5518395" y="1685179"/>
            <a:ext cx="1479066" cy="301855"/>
          </a:xfrm>
          <a:prstGeom prst="rect">
            <a:avLst/>
          </a:prstGeom>
          <a:solidFill>
            <a:schemeClr val="bg1"/>
          </a:solidFill>
          <a:ln>
            <a:solidFill>
              <a:schemeClr val="tx1"/>
            </a:solidFill>
          </a:ln>
        </p:spPr>
        <p:txBody>
          <a:bodyPr wrap="square" lIns="72000" tIns="36000" rIns="72000" bIns="36000" rtlCol="0" anchor="ctr">
            <a:spAutoFit/>
          </a:bodyPr>
          <a:lstStyle/>
          <a:p>
            <a:pPr algn="ctr"/>
            <a:r>
              <a:rPr kumimoji="1"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事業の流れ</a:t>
            </a:r>
            <a:r>
              <a:rPr kumimoji="1" lang="en-US" altLang="ja-JP" sz="1200" b="1" dirty="0">
                <a:latin typeface="Meiryo UI" panose="020B0604030504040204" pitchFamily="50" charset="-128"/>
                <a:ea typeface="Meiryo UI" panose="020B0604030504040204" pitchFamily="50" charset="-128"/>
              </a:rPr>
              <a:t>】</a:t>
            </a:r>
            <a:endParaRPr kumimoji="1" lang="ja-JP" altLang="en-US" sz="1200" b="1" dirty="0">
              <a:latin typeface="Meiryo UI" panose="020B0604030504040204" pitchFamily="50" charset="-128"/>
              <a:ea typeface="Meiryo UI" panose="020B0604030504040204" pitchFamily="50" charset="-128"/>
            </a:endParaRPr>
          </a:p>
        </p:txBody>
      </p:sp>
      <p:sp>
        <p:nvSpPr>
          <p:cNvPr id="31" name="正方形/長方形 30"/>
          <p:cNvSpPr/>
          <p:nvPr/>
        </p:nvSpPr>
        <p:spPr>
          <a:xfrm>
            <a:off x="3759943" y="780998"/>
            <a:ext cx="3687220" cy="184666"/>
          </a:xfrm>
          <a:prstGeom prst="rect">
            <a:avLst/>
          </a:prstGeom>
        </p:spPr>
        <p:txBody>
          <a:bodyPr wrap="square" lIns="0" tIns="0" rIns="0" bIns="0" anchor="ctr" anchorCtr="1">
            <a:spAutoFit/>
          </a:bodyPr>
          <a:lstStyle/>
          <a:p>
            <a:pPr marL="95250" indent="-95250"/>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おおさかスマートエネルギーセンター事業</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200" strike="sngStrike"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0"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51"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52" name="Text Box 2"/>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53"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35" name="円/楕円 30">
            <a:extLst>
              <a:ext uri="{FF2B5EF4-FFF2-40B4-BE49-F238E27FC236}">
                <a16:creationId xmlns:a16="http://schemas.microsoft.com/office/drawing/2014/main" id="{F1E6BD7B-CDA5-4705-915A-B0A281EEE7A1}"/>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28</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34" name="正方形/長方形 33"/>
          <p:cNvSpPr/>
          <p:nvPr/>
        </p:nvSpPr>
        <p:spPr>
          <a:xfrm>
            <a:off x="7430160" y="4224739"/>
            <a:ext cx="2068980" cy="2427731"/>
          </a:xfrm>
          <a:prstGeom prst="rect">
            <a:avLst/>
          </a:prstGeom>
          <a:noFill/>
          <a:ln w="9525">
            <a:solidFill>
              <a:schemeClr val="accent6">
                <a:lumMod val="75000"/>
              </a:schemeClr>
            </a:solidFill>
            <a:prstDash val="dash"/>
          </a:ln>
        </p:spPr>
        <p:style>
          <a:lnRef idx="2">
            <a:schemeClr val="accent1"/>
          </a:lnRef>
          <a:fillRef idx="1">
            <a:schemeClr val="lt1"/>
          </a:fillRef>
          <a:effectRef idx="0">
            <a:schemeClr val="accent1"/>
          </a:effectRef>
          <a:fontRef idx="minor">
            <a:schemeClr val="dk1"/>
          </a:fontRef>
        </p:style>
        <p:txBody>
          <a:bodyPr lIns="72000" rIns="0" rtlCol="0" anchor="ctr"/>
          <a:lstStyle/>
          <a:p>
            <a:pPr marL="87313" indent="-87313"/>
            <a:r>
              <a:rPr lang="ja-JP" altLang="en-US" sz="1000" dirty="0">
                <a:solidFill>
                  <a:schemeClr val="tx1"/>
                </a:solidFill>
                <a:latin typeface="Meiryo UI" pitchFamily="50" charset="-128"/>
                <a:ea typeface="Meiryo UI" pitchFamily="50" charset="-128"/>
                <a:cs typeface="Meiryo UI" pitchFamily="50" charset="-128"/>
              </a:rPr>
              <a:t>＜</a:t>
            </a:r>
            <a:r>
              <a:rPr lang="en-US" altLang="ja-JP" sz="1000" dirty="0">
                <a:solidFill>
                  <a:schemeClr val="tx1"/>
                </a:solidFill>
                <a:latin typeface="Meiryo UI" pitchFamily="50" charset="-128"/>
                <a:ea typeface="Meiryo UI" pitchFamily="50" charset="-128"/>
                <a:cs typeface="Meiryo UI" pitchFamily="50" charset="-128"/>
              </a:rPr>
              <a:t>2021</a:t>
            </a:r>
            <a:r>
              <a:rPr lang="ja-JP" altLang="en-US" sz="1000" dirty="0">
                <a:solidFill>
                  <a:schemeClr val="tx1"/>
                </a:solidFill>
                <a:latin typeface="Meiryo UI" pitchFamily="50" charset="-128"/>
                <a:ea typeface="Meiryo UI" pitchFamily="50" charset="-128"/>
                <a:cs typeface="Meiryo UI" pitchFamily="50" charset="-128"/>
              </a:rPr>
              <a:t>年度実績＞</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　・プラットフォーム事業者　</a:t>
            </a:r>
            <a:r>
              <a:rPr lang="en-US" altLang="ja-JP" sz="1000" dirty="0">
                <a:solidFill>
                  <a:schemeClr val="tx1"/>
                </a:solidFill>
                <a:latin typeface="Meiryo UI" pitchFamily="50" charset="-128"/>
                <a:ea typeface="Meiryo UI" pitchFamily="50" charset="-128"/>
                <a:cs typeface="Meiryo UI" pitchFamily="50" charset="-128"/>
              </a:rPr>
              <a:t>3</a:t>
            </a:r>
            <a:r>
              <a:rPr lang="ja-JP" altLang="en-US" sz="1000" dirty="0">
                <a:solidFill>
                  <a:schemeClr val="tx1"/>
                </a:solidFill>
                <a:latin typeface="Meiryo UI" pitchFamily="50" charset="-128"/>
                <a:ea typeface="Meiryo UI" pitchFamily="50" charset="-128"/>
                <a:cs typeface="Meiryo UI" pitchFamily="50" charset="-128"/>
              </a:rPr>
              <a:t>者</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　・実施件数　</a:t>
            </a:r>
            <a:r>
              <a:rPr lang="en-US" altLang="ja-JP" sz="1000" dirty="0">
                <a:solidFill>
                  <a:schemeClr val="tx1"/>
                </a:solidFill>
                <a:latin typeface="Meiryo UI" pitchFamily="50" charset="-128"/>
                <a:ea typeface="Meiryo UI" pitchFamily="50" charset="-128"/>
                <a:cs typeface="Meiryo UI" pitchFamily="50" charset="-128"/>
              </a:rPr>
              <a:t>41</a:t>
            </a:r>
            <a:r>
              <a:rPr lang="ja-JP" altLang="en-US" sz="1000" dirty="0">
                <a:solidFill>
                  <a:schemeClr val="tx1"/>
                </a:solidFill>
                <a:latin typeface="Meiryo UI" pitchFamily="50" charset="-128"/>
                <a:ea typeface="Meiryo UI" pitchFamily="50" charset="-128"/>
                <a:cs typeface="Meiryo UI" pitchFamily="50" charset="-128"/>
              </a:rPr>
              <a:t>件</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a:t>
            </a:r>
            <a:r>
              <a:rPr lang="en-US" altLang="ja-JP" sz="1000" dirty="0">
                <a:solidFill>
                  <a:schemeClr val="tx1"/>
                </a:solidFill>
                <a:latin typeface="Meiryo UI" pitchFamily="50" charset="-128"/>
                <a:ea typeface="Meiryo UI" pitchFamily="50" charset="-128"/>
                <a:cs typeface="Meiryo UI" pitchFamily="50" charset="-128"/>
              </a:rPr>
              <a:t>2022</a:t>
            </a:r>
            <a:r>
              <a:rPr lang="ja-JP" altLang="en-US" sz="1000" dirty="0">
                <a:solidFill>
                  <a:schemeClr val="tx1"/>
                </a:solidFill>
                <a:latin typeface="Meiryo UI" pitchFamily="50" charset="-128"/>
                <a:ea typeface="Meiryo UI" pitchFamily="50" charset="-128"/>
                <a:cs typeface="Meiryo UI" pitchFamily="50" charset="-128"/>
              </a:rPr>
              <a:t>年度実績＞</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　・プラットフォーム事業者　</a:t>
            </a:r>
            <a:r>
              <a:rPr lang="en-US" altLang="ja-JP" sz="1000" dirty="0">
                <a:solidFill>
                  <a:schemeClr val="tx1"/>
                </a:solidFill>
                <a:latin typeface="Meiryo UI" pitchFamily="50" charset="-128"/>
                <a:ea typeface="Meiryo UI" pitchFamily="50" charset="-128"/>
                <a:cs typeface="Meiryo UI" pitchFamily="50" charset="-128"/>
              </a:rPr>
              <a:t>4</a:t>
            </a:r>
            <a:r>
              <a:rPr lang="ja-JP" altLang="en-US" sz="1000" dirty="0">
                <a:solidFill>
                  <a:schemeClr val="tx1"/>
                </a:solidFill>
                <a:latin typeface="Meiryo UI" pitchFamily="50" charset="-128"/>
                <a:ea typeface="Meiryo UI" pitchFamily="50" charset="-128"/>
                <a:cs typeface="Meiryo UI" pitchFamily="50" charset="-128"/>
              </a:rPr>
              <a:t>者</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　・実施件数　</a:t>
            </a:r>
            <a:r>
              <a:rPr lang="en-US" altLang="ja-JP" sz="1000" dirty="0">
                <a:solidFill>
                  <a:schemeClr val="tx1"/>
                </a:solidFill>
                <a:latin typeface="Meiryo UI" pitchFamily="50" charset="-128"/>
                <a:ea typeface="Meiryo UI" pitchFamily="50" charset="-128"/>
                <a:cs typeface="Meiryo UI" pitchFamily="50" charset="-128"/>
              </a:rPr>
              <a:t>33</a:t>
            </a:r>
            <a:r>
              <a:rPr lang="ja-JP" altLang="en-US" sz="1000" dirty="0">
                <a:solidFill>
                  <a:schemeClr val="tx1"/>
                </a:solidFill>
                <a:latin typeface="Meiryo UI" pitchFamily="50" charset="-128"/>
                <a:ea typeface="Meiryo UI" pitchFamily="50" charset="-128"/>
                <a:cs typeface="Meiryo UI" pitchFamily="50" charset="-128"/>
              </a:rPr>
              <a:t>件</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a:t>
            </a:r>
            <a:r>
              <a:rPr lang="en-US" altLang="ja-JP" sz="1000" dirty="0">
                <a:solidFill>
                  <a:schemeClr val="tx1"/>
                </a:solidFill>
                <a:latin typeface="Meiryo UI" pitchFamily="50" charset="-128"/>
                <a:ea typeface="Meiryo UI" pitchFamily="50" charset="-128"/>
                <a:cs typeface="Meiryo UI" pitchFamily="50" charset="-128"/>
              </a:rPr>
              <a:t>2023</a:t>
            </a:r>
            <a:r>
              <a:rPr lang="ja-JP" altLang="en-US" sz="1000" dirty="0">
                <a:solidFill>
                  <a:schemeClr val="tx1"/>
                </a:solidFill>
                <a:latin typeface="Meiryo UI" pitchFamily="50" charset="-128"/>
                <a:ea typeface="Meiryo UI" pitchFamily="50" charset="-128"/>
                <a:cs typeface="Meiryo UI" pitchFamily="50" charset="-128"/>
              </a:rPr>
              <a:t>年度実績＞</a:t>
            </a:r>
          </a:p>
          <a:p>
            <a:pPr marL="87313" indent="-87313"/>
            <a:r>
              <a:rPr lang="ja-JP" altLang="en-US" sz="1000" dirty="0">
                <a:solidFill>
                  <a:schemeClr val="tx1"/>
                </a:solidFill>
                <a:latin typeface="Meiryo UI" pitchFamily="50" charset="-128"/>
                <a:ea typeface="Meiryo UI" pitchFamily="50" charset="-128"/>
                <a:cs typeface="Meiryo UI" pitchFamily="50" charset="-128"/>
              </a:rPr>
              <a:t>　・プラットフォーム事業者　</a:t>
            </a:r>
            <a:r>
              <a:rPr lang="en-US" altLang="ja-JP" sz="1000" dirty="0">
                <a:solidFill>
                  <a:schemeClr val="tx1"/>
                </a:solidFill>
                <a:latin typeface="Meiryo UI" pitchFamily="50" charset="-128"/>
                <a:ea typeface="Meiryo UI" pitchFamily="50" charset="-128"/>
                <a:cs typeface="Meiryo UI" pitchFamily="50" charset="-128"/>
              </a:rPr>
              <a:t>5</a:t>
            </a:r>
            <a:r>
              <a:rPr lang="ja-JP" altLang="en-US" sz="1000" dirty="0">
                <a:solidFill>
                  <a:schemeClr val="tx1"/>
                </a:solidFill>
                <a:latin typeface="Meiryo UI" pitchFamily="50" charset="-128"/>
                <a:ea typeface="Meiryo UI" pitchFamily="50" charset="-128"/>
                <a:cs typeface="Meiryo UI" pitchFamily="50" charset="-128"/>
              </a:rPr>
              <a:t>者</a:t>
            </a:r>
          </a:p>
          <a:p>
            <a:pPr marL="87313" indent="-87313"/>
            <a:r>
              <a:rPr lang="ja-JP" altLang="en-US" sz="1000" dirty="0">
                <a:solidFill>
                  <a:schemeClr val="tx1"/>
                </a:solidFill>
                <a:latin typeface="Meiryo UI" pitchFamily="50" charset="-128"/>
                <a:ea typeface="Meiryo UI" pitchFamily="50" charset="-128"/>
                <a:cs typeface="Meiryo UI" pitchFamily="50" charset="-128"/>
              </a:rPr>
              <a:t>　・実施件数　</a:t>
            </a:r>
            <a:r>
              <a:rPr lang="en-US" altLang="ja-JP" sz="1000" dirty="0">
                <a:solidFill>
                  <a:schemeClr val="tx1"/>
                </a:solidFill>
                <a:latin typeface="Meiryo UI" pitchFamily="50" charset="-128"/>
                <a:ea typeface="Meiryo UI" pitchFamily="50" charset="-128"/>
                <a:cs typeface="Meiryo UI" pitchFamily="50" charset="-128"/>
              </a:rPr>
              <a:t>20</a:t>
            </a:r>
            <a:r>
              <a:rPr lang="ja-JP" altLang="en-US" sz="1000" dirty="0">
                <a:solidFill>
                  <a:schemeClr val="tx1"/>
                </a:solidFill>
                <a:latin typeface="Meiryo UI" pitchFamily="50" charset="-128"/>
                <a:ea typeface="Meiryo UI" pitchFamily="50" charset="-128"/>
                <a:cs typeface="Meiryo UI" pitchFamily="50" charset="-128"/>
              </a:rPr>
              <a:t>件</a:t>
            </a:r>
          </a:p>
          <a:p>
            <a:pPr marL="87313" indent="-87313"/>
            <a:r>
              <a:rPr lang="ja-JP" altLang="en-US" sz="1000" dirty="0">
                <a:solidFill>
                  <a:schemeClr val="tx1"/>
                </a:solidFill>
                <a:latin typeface="Meiryo UI" pitchFamily="50" charset="-128"/>
                <a:ea typeface="Meiryo UI" pitchFamily="50" charset="-128"/>
                <a:cs typeface="Meiryo UI" pitchFamily="50" charset="-128"/>
              </a:rPr>
              <a:t>＜</a:t>
            </a:r>
            <a:r>
              <a:rPr lang="en-US" altLang="ja-JP" sz="1000" dirty="0">
                <a:solidFill>
                  <a:schemeClr val="tx1"/>
                </a:solidFill>
                <a:latin typeface="Meiryo UI" pitchFamily="50" charset="-128"/>
                <a:ea typeface="Meiryo UI" pitchFamily="50" charset="-128"/>
                <a:cs typeface="Meiryo UI" pitchFamily="50" charset="-128"/>
              </a:rPr>
              <a:t>2024</a:t>
            </a:r>
            <a:r>
              <a:rPr lang="ja-JP" altLang="en-US" sz="1000" dirty="0">
                <a:solidFill>
                  <a:schemeClr val="tx1"/>
                </a:solidFill>
                <a:latin typeface="Meiryo UI" pitchFamily="50" charset="-128"/>
                <a:ea typeface="Meiryo UI" pitchFamily="50" charset="-128"/>
                <a:cs typeface="Meiryo UI" pitchFamily="50" charset="-128"/>
              </a:rPr>
              <a:t>年度実績＞</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　・プラットフォーム事業者　</a:t>
            </a:r>
            <a:r>
              <a:rPr lang="en-US" altLang="ja-JP" sz="1000" dirty="0">
                <a:solidFill>
                  <a:schemeClr val="tx1"/>
                </a:solidFill>
                <a:latin typeface="Meiryo UI" pitchFamily="50" charset="-128"/>
                <a:ea typeface="Meiryo UI" pitchFamily="50" charset="-128"/>
                <a:cs typeface="Meiryo UI" pitchFamily="50" charset="-128"/>
              </a:rPr>
              <a:t>5</a:t>
            </a:r>
            <a:r>
              <a:rPr lang="ja-JP" altLang="en-US" sz="1000" dirty="0">
                <a:solidFill>
                  <a:schemeClr val="tx1"/>
                </a:solidFill>
                <a:latin typeface="Meiryo UI" pitchFamily="50" charset="-128"/>
                <a:ea typeface="Meiryo UI" pitchFamily="50" charset="-128"/>
                <a:cs typeface="Meiryo UI" pitchFamily="50" charset="-128"/>
              </a:rPr>
              <a:t>者</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　・実施件数　</a:t>
            </a:r>
            <a:r>
              <a:rPr lang="en-US" altLang="ja-JP" sz="1000" dirty="0">
                <a:solidFill>
                  <a:schemeClr val="tx1"/>
                </a:solidFill>
                <a:latin typeface="Meiryo UI" pitchFamily="50" charset="-128"/>
                <a:ea typeface="Meiryo UI" pitchFamily="50" charset="-128"/>
                <a:cs typeface="Meiryo UI" pitchFamily="50" charset="-128"/>
              </a:rPr>
              <a:t>11</a:t>
            </a:r>
            <a:r>
              <a:rPr lang="ja-JP" altLang="en-US" sz="1000" dirty="0">
                <a:solidFill>
                  <a:schemeClr val="tx1"/>
                </a:solidFill>
                <a:latin typeface="Meiryo UI" pitchFamily="50" charset="-128"/>
                <a:ea typeface="Meiryo UI" pitchFamily="50" charset="-128"/>
                <a:cs typeface="Meiryo UI" pitchFamily="50" charset="-128"/>
              </a:rPr>
              <a:t>件</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a:t>
            </a:r>
            <a:r>
              <a:rPr lang="en-US" altLang="ja-JP" sz="1000" dirty="0">
                <a:solidFill>
                  <a:schemeClr val="tx1"/>
                </a:solidFill>
                <a:latin typeface="Meiryo UI" pitchFamily="50" charset="-128"/>
                <a:ea typeface="Meiryo UI" pitchFamily="50" charset="-128"/>
                <a:cs typeface="Meiryo UI" pitchFamily="50" charset="-128"/>
              </a:rPr>
              <a:t>2025</a:t>
            </a:r>
            <a:r>
              <a:rPr lang="ja-JP" altLang="en-US" sz="1000" dirty="0">
                <a:solidFill>
                  <a:schemeClr val="tx1"/>
                </a:solidFill>
                <a:latin typeface="Meiryo UI" pitchFamily="50" charset="-128"/>
                <a:ea typeface="Meiryo UI" pitchFamily="50" charset="-128"/>
                <a:cs typeface="Meiryo UI" pitchFamily="50" charset="-128"/>
              </a:rPr>
              <a:t>年度実績＞</a:t>
            </a:r>
          </a:p>
          <a:p>
            <a:pPr marL="87313" indent="-87313"/>
            <a:r>
              <a:rPr lang="ja-JP" altLang="en-US" sz="1000" dirty="0">
                <a:solidFill>
                  <a:schemeClr val="tx1"/>
                </a:solidFill>
                <a:latin typeface="Meiryo UI" pitchFamily="50" charset="-128"/>
                <a:ea typeface="Meiryo UI" pitchFamily="50" charset="-128"/>
                <a:cs typeface="Meiryo UI" pitchFamily="50" charset="-128"/>
              </a:rPr>
              <a:t>　・プラットフォーム事業者　</a:t>
            </a:r>
            <a:r>
              <a:rPr lang="en-US" altLang="ja-JP" sz="1000" dirty="0">
                <a:solidFill>
                  <a:schemeClr val="tx1"/>
                </a:solidFill>
                <a:latin typeface="Meiryo UI" pitchFamily="50" charset="-128"/>
                <a:ea typeface="Meiryo UI" pitchFamily="50" charset="-128"/>
                <a:cs typeface="Meiryo UI" pitchFamily="50" charset="-128"/>
              </a:rPr>
              <a:t>4</a:t>
            </a:r>
            <a:r>
              <a:rPr lang="ja-JP" altLang="en-US" sz="1000" dirty="0">
                <a:solidFill>
                  <a:schemeClr val="tx1"/>
                </a:solidFill>
                <a:latin typeface="Meiryo UI" pitchFamily="50" charset="-128"/>
                <a:ea typeface="Meiryo UI" pitchFamily="50" charset="-128"/>
                <a:cs typeface="Meiryo UI" pitchFamily="50" charset="-128"/>
              </a:rPr>
              <a:t>者</a:t>
            </a:r>
          </a:p>
          <a:p>
            <a:pPr marL="87313" indent="-87313"/>
            <a:r>
              <a:rPr lang="ja-JP" altLang="en-US" sz="1000" dirty="0">
                <a:solidFill>
                  <a:schemeClr val="tx1"/>
                </a:solidFill>
                <a:latin typeface="Meiryo UI" pitchFamily="50" charset="-128"/>
                <a:ea typeface="Meiryo UI" pitchFamily="50" charset="-128"/>
                <a:cs typeface="Meiryo UI" pitchFamily="50" charset="-128"/>
              </a:rPr>
              <a:t>　・実施件数　 </a:t>
            </a:r>
            <a:r>
              <a:rPr lang="en-US" altLang="ja-JP" sz="1000" dirty="0">
                <a:solidFill>
                  <a:schemeClr val="tx1"/>
                </a:solidFill>
                <a:latin typeface="Meiryo UI" pitchFamily="50" charset="-128"/>
                <a:ea typeface="Meiryo UI" pitchFamily="50" charset="-128"/>
                <a:cs typeface="Meiryo UI" pitchFamily="50" charset="-128"/>
              </a:rPr>
              <a:t>2</a:t>
            </a:r>
            <a:r>
              <a:rPr lang="ja-JP" altLang="en-US" sz="1000" dirty="0">
                <a:solidFill>
                  <a:schemeClr val="tx1"/>
                </a:solidFill>
                <a:latin typeface="Meiryo UI" pitchFamily="50" charset="-128"/>
                <a:ea typeface="Meiryo UI" pitchFamily="50" charset="-128"/>
                <a:cs typeface="Meiryo UI" pitchFamily="50" charset="-128"/>
              </a:rPr>
              <a:t>件</a:t>
            </a:r>
          </a:p>
        </p:txBody>
      </p:sp>
      <p:pic>
        <p:nvPicPr>
          <p:cNvPr id="33" name="図 32">
            <a:extLst>
              <a:ext uri="{FF2B5EF4-FFF2-40B4-BE49-F238E27FC236}">
                <a16:creationId xmlns:a16="http://schemas.microsoft.com/office/drawing/2014/main" id="{D359EAA7-1804-4B03-9866-732B3112880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5540" y="2160739"/>
            <a:ext cx="4097477" cy="1291854"/>
          </a:xfrm>
          <a:prstGeom prst="rect">
            <a:avLst/>
          </a:prstGeom>
        </p:spPr>
      </p:pic>
      <p:pic>
        <p:nvPicPr>
          <p:cNvPr id="4" name="図 3">
            <a:extLst>
              <a:ext uri="{FF2B5EF4-FFF2-40B4-BE49-F238E27FC236}">
                <a16:creationId xmlns:a16="http://schemas.microsoft.com/office/drawing/2014/main" id="{3B1E8726-6CD3-4589-BA56-5FEF43FB11C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48882" y="3472569"/>
            <a:ext cx="4021880" cy="636477"/>
          </a:xfrm>
          <a:prstGeom prst="rect">
            <a:avLst/>
          </a:prstGeom>
        </p:spPr>
      </p:pic>
    </p:spTree>
    <p:extLst>
      <p:ext uri="{BB962C8B-B14F-4D97-AF65-F5344CB8AC3E}">
        <p14:creationId xmlns:p14="http://schemas.microsoft.com/office/powerpoint/2010/main" val="3565874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角丸四角形 63"/>
          <p:cNvSpPr/>
          <p:nvPr/>
        </p:nvSpPr>
        <p:spPr>
          <a:xfrm>
            <a:off x="227214" y="2929108"/>
            <a:ext cx="9451572" cy="3818055"/>
          </a:xfrm>
          <a:prstGeom prst="roundRect">
            <a:avLst>
              <a:gd name="adj" fmla="val 0"/>
            </a:avLst>
          </a:prstGeom>
        </p:spPr>
        <p:style>
          <a:lnRef idx="1">
            <a:schemeClr val="accent5"/>
          </a:lnRef>
          <a:fillRef idx="2">
            <a:schemeClr val="accent5"/>
          </a:fillRef>
          <a:effectRef idx="1">
            <a:schemeClr val="accent5"/>
          </a:effectRef>
          <a:fontRef idx="minor">
            <a:schemeClr val="dk1"/>
          </a:fontRef>
        </p:style>
        <p:txBody>
          <a:bodyPr rtlCol="0" anchor="ctr"/>
          <a:lstStyle/>
          <a:p>
            <a:endParaRPr kumimoji="1" lang="ja-JP" altLang="en-US" dirty="0"/>
          </a:p>
        </p:txBody>
      </p:sp>
      <p:sp>
        <p:nvSpPr>
          <p:cNvPr id="3" name="二等辺三角形 2">
            <a:extLst>
              <a:ext uri="{FF2B5EF4-FFF2-40B4-BE49-F238E27FC236}">
                <a16:creationId xmlns:a16="http://schemas.microsoft.com/office/drawing/2014/main" id="{F623263A-CCDE-46CE-9F44-D23945C1DDF7}"/>
              </a:ext>
            </a:extLst>
          </p:cNvPr>
          <p:cNvSpPr/>
          <p:nvPr/>
        </p:nvSpPr>
        <p:spPr>
          <a:xfrm rot="10800000">
            <a:off x="1196931" y="5406435"/>
            <a:ext cx="4320000" cy="215999"/>
          </a:xfrm>
          <a:prstGeom prst="triangle">
            <a:avLst/>
          </a:prstGeom>
          <a:gradFill flip="none" rotWithShape="1">
            <a:lin ang="5400000" scaled="0"/>
            <a:tileRect/>
          </a:gradFill>
          <a:ln>
            <a:noFill/>
          </a:ln>
          <a:effectLst/>
        </p:spPr>
        <p:style>
          <a:lnRef idx="1">
            <a:schemeClr val="accent2"/>
          </a:lnRef>
          <a:fillRef idx="2">
            <a:schemeClr val="accent2"/>
          </a:fillRef>
          <a:effectRef idx="1">
            <a:schemeClr val="accent2"/>
          </a:effectRef>
          <a:fontRef idx="minor">
            <a:schemeClr val="dk1"/>
          </a:fontRef>
        </p:style>
        <p:txBody>
          <a:bodyPr rot="0" spcFirstLastPara="0" vert="horz" wrap="square" lIns="91440" tIns="0" rIns="91440" bIns="0" numCol="1" spcCol="0" rtlCol="0" fromWordArt="0" anchor="ctr" anchorCtr="0" forceAA="0" compatLnSpc="1">
            <a:prstTxWarp prst="textNoShape">
              <a:avLst/>
            </a:prstTxWarp>
            <a:noAutofit/>
          </a:bodyPr>
          <a:lstStyle/>
          <a:p>
            <a:pPr algn="ctr"/>
            <a:endParaRPr kumimoji="1" lang="ja-JP" altLang="en-US" b="1" dirty="0">
              <a:solidFill>
                <a:schemeClr val="tx1"/>
              </a:solidFill>
              <a:effectLst/>
              <a:latin typeface="Meiryo UI" pitchFamily="50" charset="-128"/>
              <a:ea typeface="Meiryo UI" pitchFamily="50" charset="-128"/>
              <a:cs typeface="Meiryo UI" pitchFamily="50" charset="-128"/>
            </a:endParaRPr>
          </a:p>
        </p:txBody>
      </p:sp>
      <p:sp>
        <p:nvSpPr>
          <p:cNvPr id="75" name="角丸四角形 74"/>
          <p:cNvSpPr/>
          <p:nvPr/>
        </p:nvSpPr>
        <p:spPr>
          <a:xfrm>
            <a:off x="930858" y="3602563"/>
            <a:ext cx="4852149" cy="648000"/>
          </a:xfrm>
          <a:prstGeom prst="roundRect">
            <a:avLst/>
          </a:prstGeom>
          <a:ln/>
        </p:spPr>
        <p:style>
          <a:lnRef idx="1">
            <a:schemeClr val="accent1"/>
          </a:lnRef>
          <a:fillRef idx="2">
            <a:schemeClr val="accent1"/>
          </a:fillRef>
          <a:effectRef idx="1">
            <a:schemeClr val="accent1"/>
          </a:effectRef>
          <a:fontRef idx="minor">
            <a:schemeClr val="dk1"/>
          </a:fontRef>
        </p:style>
        <p:txBody>
          <a:bodyPr rot="0" spcFirstLastPara="0" vert="horz" wrap="square" lIns="91440" tIns="0" rIns="91440" bIns="0" numCol="1" spcCol="0" rtlCol="0" fromWordArt="0" anchor="ctr" anchorCtr="0" forceAA="0" compatLnSpc="1">
            <a:prstTxWarp prst="textNoShape">
              <a:avLst/>
            </a:prstTxWarp>
            <a:noAutofit/>
          </a:bodyPr>
          <a:lstStyle/>
          <a:p>
            <a:pPr algn="ctr">
              <a:spcAft>
                <a:spcPts val="300"/>
              </a:spcAft>
            </a:pPr>
            <a:r>
              <a:rPr lang="ja-JP" altLang="en-US" b="1" dirty="0">
                <a:solidFill>
                  <a:schemeClr val="tx1"/>
                </a:solidFill>
                <a:latin typeface="Meiryo UI" pitchFamily="50" charset="-128"/>
                <a:ea typeface="Meiryo UI" pitchFamily="50" charset="-128"/>
                <a:cs typeface="Meiryo UI" pitchFamily="50" charset="-128"/>
              </a:rPr>
              <a:t>大阪府市エネルギー政策審議会</a:t>
            </a:r>
            <a:r>
              <a:rPr lang="ja-JP" altLang="ja-JP" b="1" dirty="0">
                <a:solidFill>
                  <a:schemeClr val="tx1"/>
                </a:solidFill>
                <a:latin typeface="Meiryo UI" pitchFamily="50" charset="-128"/>
                <a:ea typeface="Meiryo UI" pitchFamily="50" charset="-128"/>
                <a:cs typeface="Meiryo UI" pitchFamily="50" charset="-128"/>
              </a:rPr>
              <a:t>答申</a:t>
            </a:r>
            <a:endParaRPr lang="en-US" altLang="ja-JP" b="1" dirty="0">
              <a:solidFill>
                <a:schemeClr val="tx1"/>
              </a:solidFill>
              <a:latin typeface="Meiryo UI" pitchFamily="50" charset="-128"/>
              <a:ea typeface="Meiryo UI" pitchFamily="50" charset="-128"/>
              <a:cs typeface="Meiryo UI" pitchFamily="50" charset="-128"/>
            </a:endParaRPr>
          </a:p>
          <a:p>
            <a:pPr algn="ctr">
              <a:spcAft>
                <a:spcPts val="0"/>
              </a:spcAft>
            </a:pPr>
            <a:r>
              <a:rPr lang="ja-JP" altLang="en-US" sz="1400" dirty="0">
                <a:solidFill>
                  <a:schemeClr val="tx1"/>
                </a:solidFill>
                <a:latin typeface="Meiryo UI" pitchFamily="50" charset="-128"/>
                <a:ea typeface="Meiryo UI" pitchFamily="50" charset="-128"/>
                <a:cs typeface="Meiryo UI" pitchFamily="50" charset="-128"/>
              </a:rPr>
              <a:t>「今後の大阪府・大阪市によるエネルギー政策のあり方について」</a:t>
            </a:r>
            <a:endParaRPr lang="ja-JP" altLang="ja-JP" sz="1400" dirty="0">
              <a:solidFill>
                <a:schemeClr val="tx1"/>
              </a:solidFill>
              <a:latin typeface="Meiryo UI" pitchFamily="50" charset="-128"/>
              <a:ea typeface="Meiryo UI" pitchFamily="50" charset="-128"/>
              <a:cs typeface="Meiryo UI" pitchFamily="50" charset="-128"/>
            </a:endParaRPr>
          </a:p>
        </p:txBody>
      </p:sp>
      <p:sp>
        <p:nvSpPr>
          <p:cNvPr id="4" name="Text Box 2"/>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アクションプログラムの位置づけ</a:t>
            </a:r>
            <a:endParaRPr lang="ja-JP" sz="3600" dirty="0">
              <a:solidFill>
                <a:schemeClr val="bg1"/>
              </a:solidFill>
              <a:ea typeface="HGP創英角ｺﾞｼｯｸUB" pitchFamily="50" charset="-128"/>
              <a:cs typeface="ＭＳ Ｐゴシック" charset="-128"/>
            </a:endParaRPr>
          </a:p>
        </p:txBody>
      </p:sp>
      <p:sp>
        <p:nvSpPr>
          <p:cNvPr id="62" name="角丸四角形 61"/>
          <p:cNvSpPr/>
          <p:nvPr/>
        </p:nvSpPr>
        <p:spPr>
          <a:xfrm>
            <a:off x="124690" y="631462"/>
            <a:ext cx="9656619" cy="2149197"/>
          </a:xfrm>
          <a:prstGeom prst="roundRect">
            <a:avLst>
              <a:gd name="adj" fmla="val 8764"/>
            </a:avLst>
          </a:prstGeom>
          <a:ln>
            <a:solidFill>
              <a:srgbClr val="33CF7D"/>
            </a:solidFill>
          </a:ln>
        </p:spPr>
        <p:style>
          <a:lnRef idx="2">
            <a:schemeClr val="accent5"/>
          </a:lnRef>
          <a:fillRef idx="1">
            <a:schemeClr val="lt1"/>
          </a:fillRef>
          <a:effectRef idx="0">
            <a:schemeClr val="accent5"/>
          </a:effectRef>
          <a:fontRef idx="minor">
            <a:schemeClr val="dk1"/>
          </a:fontRef>
        </p:style>
        <p:txBody>
          <a:bodyPr rtlCol="0" anchor="t">
            <a:noAutofit/>
          </a:bodyPr>
          <a:lstStyle/>
          <a:p>
            <a:pPr algn="just"/>
            <a:r>
              <a:rPr lang="ja-JP" altLang="en-US" b="1" dirty="0">
                <a:solidFill>
                  <a:schemeClr val="tx1"/>
                </a:solidFill>
                <a:latin typeface="Meiryo UI" pitchFamily="50" charset="-128"/>
                <a:ea typeface="Meiryo UI" pitchFamily="50" charset="-128"/>
                <a:cs typeface="Meiryo UI" pitchFamily="50" charset="-128"/>
              </a:rPr>
              <a:t>　大阪府・大阪市では、大阪府市エネルギー政策審議会の答申を踏まえ、大阪の成長や府民の</a:t>
            </a:r>
            <a:br>
              <a:rPr lang="en-US" altLang="ja-JP" b="1" dirty="0">
                <a:solidFill>
                  <a:schemeClr val="tx1"/>
                </a:solidFill>
                <a:latin typeface="Meiryo UI" pitchFamily="50" charset="-128"/>
                <a:ea typeface="Meiryo UI" pitchFamily="50" charset="-128"/>
                <a:cs typeface="Meiryo UI" pitchFamily="50" charset="-128"/>
              </a:rPr>
            </a:br>
            <a:r>
              <a:rPr lang="ja-JP" altLang="en-US" b="1" dirty="0">
                <a:solidFill>
                  <a:schemeClr val="tx1"/>
                </a:solidFill>
                <a:latin typeface="Meiryo UI" pitchFamily="50" charset="-128"/>
                <a:ea typeface="Meiryo UI" pitchFamily="50" charset="-128"/>
                <a:cs typeface="Meiryo UI" pitchFamily="50" charset="-128"/>
              </a:rPr>
              <a:t>安全・安心な暮らしを実現する、脱炭素化時代の「新たなエネルギー社会」の構築を先導していくため、</a:t>
            </a:r>
            <a:r>
              <a:rPr lang="en-US" altLang="ja-JP" b="1" dirty="0">
                <a:solidFill>
                  <a:schemeClr val="tx1"/>
                </a:solidFill>
                <a:latin typeface="Meiryo UI" pitchFamily="50" charset="-128"/>
                <a:ea typeface="Meiryo UI" pitchFamily="50" charset="-128"/>
                <a:cs typeface="Meiryo UI" pitchFamily="50" charset="-128"/>
              </a:rPr>
              <a:t>2030</a:t>
            </a:r>
            <a:r>
              <a:rPr lang="ja-JP" altLang="en-US" b="1" dirty="0">
                <a:solidFill>
                  <a:schemeClr val="tx1"/>
                </a:solidFill>
                <a:latin typeface="Meiryo UI" pitchFamily="50" charset="-128"/>
                <a:ea typeface="Meiryo UI" pitchFamily="50" charset="-128"/>
                <a:cs typeface="Meiryo UI" pitchFamily="50" charset="-128"/>
              </a:rPr>
              <a:t>年度までに大阪府・大阪市が一体となって実施するエネルギー関連の取組みの方向性を示した「おおさかスマートエネルギープラン」 （以下「プラン」という。）を</a:t>
            </a:r>
            <a:r>
              <a:rPr lang="en-US" altLang="ja-JP" b="1" dirty="0">
                <a:solidFill>
                  <a:schemeClr val="tx1"/>
                </a:solidFill>
                <a:latin typeface="Meiryo UI" pitchFamily="50" charset="-128"/>
                <a:ea typeface="Meiryo UI" pitchFamily="50" charset="-128"/>
                <a:cs typeface="Meiryo UI" pitchFamily="50" charset="-128"/>
              </a:rPr>
              <a:t>2021</a:t>
            </a:r>
            <a:r>
              <a:rPr lang="ja-JP" altLang="en-US" b="1" dirty="0">
                <a:solidFill>
                  <a:schemeClr val="tx1"/>
                </a:solidFill>
                <a:latin typeface="Meiryo UI" pitchFamily="50" charset="-128"/>
                <a:ea typeface="Meiryo UI" pitchFamily="50" charset="-128"/>
                <a:cs typeface="Meiryo UI" pitchFamily="50" charset="-128"/>
              </a:rPr>
              <a:t>年</a:t>
            </a:r>
            <a:r>
              <a:rPr lang="en-US" altLang="ja-JP" b="1" dirty="0">
                <a:solidFill>
                  <a:schemeClr val="tx1"/>
                </a:solidFill>
                <a:latin typeface="Meiryo UI" pitchFamily="50" charset="-128"/>
                <a:ea typeface="Meiryo UI" pitchFamily="50" charset="-128"/>
                <a:cs typeface="Meiryo UI" pitchFamily="50" charset="-128"/>
              </a:rPr>
              <a:t>3</a:t>
            </a:r>
            <a:r>
              <a:rPr lang="ja-JP" altLang="en-US" b="1" dirty="0">
                <a:solidFill>
                  <a:schemeClr val="tx1"/>
                </a:solidFill>
                <a:latin typeface="Meiryo UI" pitchFamily="50" charset="-128"/>
                <a:ea typeface="Meiryo UI" pitchFamily="50" charset="-128"/>
                <a:cs typeface="Meiryo UI" pitchFamily="50" charset="-128"/>
              </a:rPr>
              <a:t>月に策定しました。</a:t>
            </a:r>
            <a:endParaRPr lang="en-US" altLang="ja-JP" b="1" dirty="0">
              <a:solidFill>
                <a:schemeClr val="tx1"/>
              </a:solidFill>
              <a:latin typeface="Meiryo UI" pitchFamily="50" charset="-128"/>
              <a:ea typeface="Meiryo UI" pitchFamily="50" charset="-128"/>
              <a:cs typeface="Meiryo UI" pitchFamily="50" charset="-128"/>
            </a:endParaRPr>
          </a:p>
          <a:p>
            <a:pPr algn="just"/>
            <a:r>
              <a:rPr lang="ja-JP" altLang="en-US" b="1" dirty="0">
                <a:solidFill>
                  <a:schemeClr val="tx1"/>
                </a:solidFill>
                <a:latin typeface="Meiryo UI" pitchFamily="50" charset="-128"/>
                <a:ea typeface="Meiryo UI" pitchFamily="50" charset="-128"/>
                <a:cs typeface="Meiryo UI" pitchFamily="50" charset="-128"/>
              </a:rPr>
              <a:t>　本施策事業集（アクションプログラム）は、プランに基づき、エネルギー政策を効果的に推進していくために、</a:t>
            </a:r>
            <a:r>
              <a:rPr lang="en-US" altLang="ja-JP" b="1" dirty="0">
                <a:solidFill>
                  <a:schemeClr val="tx1"/>
                </a:solidFill>
                <a:latin typeface="Meiryo UI" pitchFamily="50" charset="-128"/>
                <a:ea typeface="Meiryo UI" pitchFamily="50" charset="-128"/>
                <a:cs typeface="Meiryo UI" pitchFamily="50" charset="-128"/>
              </a:rPr>
              <a:t>2026</a:t>
            </a:r>
            <a:r>
              <a:rPr lang="ja-JP" altLang="en-US" b="1" dirty="0">
                <a:solidFill>
                  <a:schemeClr val="tx1"/>
                </a:solidFill>
                <a:latin typeface="Meiryo UI" pitchFamily="50" charset="-128"/>
                <a:ea typeface="Meiryo UI" pitchFamily="50" charset="-128"/>
                <a:cs typeface="Meiryo UI" pitchFamily="50" charset="-128"/>
              </a:rPr>
              <a:t>年度に大阪府・大阪市が実施するエネルギー関連の施策・事業を取りまとめて公表するものです。</a:t>
            </a:r>
          </a:p>
        </p:txBody>
      </p:sp>
      <p:sp>
        <p:nvSpPr>
          <p:cNvPr id="68" name="角丸四角形 67"/>
          <p:cNvSpPr/>
          <p:nvPr/>
        </p:nvSpPr>
        <p:spPr>
          <a:xfrm>
            <a:off x="492972" y="5644803"/>
            <a:ext cx="5737335" cy="972000"/>
          </a:xfrm>
          <a:prstGeom prst="roundRect">
            <a:avLst/>
          </a:prstGeom>
          <a:ln/>
        </p:spPr>
        <p:style>
          <a:lnRef idx="1">
            <a:schemeClr val="accent2"/>
          </a:lnRef>
          <a:fillRef idx="2">
            <a:schemeClr val="accent2"/>
          </a:fillRef>
          <a:effectRef idx="1">
            <a:schemeClr val="accent2"/>
          </a:effectRef>
          <a:fontRef idx="minor">
            <a:schemeClr val="dk1"/>
          </a:fontRef>
        </p:style>
        <p:txBody>
          <a:bodyPr rot="0" spcFirstLastPara="0" vert="horz" wrap="square" lIns="91440" tIns="0" rIns="91440" bIns="0" numCol="1" spcCol="0" rtlCol="0" fromWordArt="0" anchor="ctr" anchorCtr="0" forceAA="0" compatLnSpc="1">
            <a:prstTxWarp prst="textNoShape">
              <a:avLst/>
            </a:prstTxWarp>
            <a:noAutofit/>
          </a:bodyPr>
          <a:lstStyle/>
          <a:p>
            <a:pPr algn="ctr"/>
            <a:r>
              <a:rPr lang="ja-JP" altLang="en-US" b="1" dirty="0">
                <a:solidFill>
                  <a:schemeClr val="tx1"/>
                </a:solidFill>
                <a:effectLst/>
                <a:latin typeface="Meiryo UI" pitchFamily="50" charset="-128"/>
                <a:ea typeface="Meiryo UI" pitchFamily="50" charset="-128"/>
                <a:cs typeface="Meiryo UI" pitchFamily="50" charset="-128"/>
              </a:rPr>
              <a:t>大阪府・大阪市で取り組む</a:t>
            </a:r>
            <a:r>
              <a:rPr lang="ja-JP" b="1" dirty="0">
                <a:solidFill>
                  <a:schemeClr val="tx1"/>
                </a:solidFill>
                <a:effectLst/>
                <a:latin typeface="Meiryo UI" pitchFamily="50" charset="-128"/>
                <a:ea typeface="Meiryo UI" pitchFamily="50" charset="-128"/>
                <a:cs typeface="Meiryo UI" pitchFamily="50" charset="-128"/>
              </a:rPr>
              <a:t>エネルギー関連の施策</a:t>
            </a:r>
            <a:r>
              <a:rPr lang="ja-JP" altLang="en-US" b="1" dirty="0">
                <a:solidFill>
                  <a:schemeClr val="tx1"/>
                </a:solidFill>
                <a:effectLst/>
                <a:latin typeface="Meiryo UI" pitchFamily="50" charset="-128"/>
                <a:ea typeface="Meiryo UI" pitchFamily="50" charset="-128"/>
                <a:cs typeface="Meiryo UI" pitchFamily="50" charset="-128"/>
              </a:rPr>
              <a:t>事業</a:t>
            </a:r>
            <a:r>
              <a:rPr lang="ja-JP" b="1" dirty="0">
                <a:solidFill>
                  <a:schemeClr val="tx1"/>
                </a:solidFill>
                <a:effectLst/>
                <a:latin typeface="Meiryo UI" pitchFamily="50" charset="-128"/>
                <a:ea typeface="Meiryo UI" pitchFamily="50" charset="-128"/>
                <a:cs typeface="Meiryo UI" pitchFamily="50" charset="-128"/>
              </a:rPr>
              <a:t>集</a:t>
            </a:r>
            <a:endParaRPr lang="en-US" altLang="ja-JP" b="1" dirty="0">
              <a:solidFill>
                <a:schemeClr val="tx1"/>
              </a:solidFill>
              <a:effectLst/>
              <a:latin typeface="Meiryo UI" pitchFamily="50" charset="-128"/>
              <a:ea typeface="Meiryo UI" pitchFamily="50" charset="-128"/>
              <a:cs typeface="Meiryo UI" pitchFamily="50" charset="-128"/>
            </a:endParaRPr>
          </a:p>
          <a:p>
            <a:pPr algn="ctr">
              <a:spcAft>
                <a:spcPts val="300"/>
              </a:spcAft>
            </a:pPr>
            <a:r>
              <a:rPr lang="ja-JP" altLang="en-US" b="1" dirty="0">
                <a:solidFill>
                  <a:schemeClr val="tx1"/>
                </a:solidFill>
                <a:effectLst/>
                <a:latin typeface="Meiryo UI" pitchFamily="50" charset="-128"/>
                <a:ea typeface="Meiryo UI" pitchFamily="50" charset="-128"/>
                <a:cs typeface="Meiryo UI" pitchFamily="50" charset="-128"/>
              </a:rPr>
              <a:t>（単年度アクションプログラム</a:t>
            </a:r>
            <a:r>
              <a:rPr lang="ja-JP" altLang="en-US" b="1" dirty="0">
                <a:solidFill>
                  <a:schemeClr val="tx1"/>
                </a:solidFill>
                <a:latin typeface="Meiryo UI" pitchFamily="50" charset="-128"/>
                <a:ea typeface="Meiryo UI" pitchFamily="50" charset="-128"/>
                <a:cs typeface="Meiryo UI" pitchFamily="50" charset="-128"/>
              </a:rPr>
              <a:t>）</a:t>
            </a:r>
          </a:p>
          <a:p>
            <a:pPr algn="ctr"/>
            <a:r>
              <a:rPr lang="ja-JP" altLang="en-US" sz="1600" dirty="0">
                <a:solidFill>
                  <a:schemeClr val="tx1"/>
                </a:solidFill>
                <a:latin typeface="Meiryo UI" pitchFamily="50" charset="-128"/>
                <a:ea typeface="Meiryo UI" pitchFamily="50" charset="-128"/>
                <a:cs typeface="Meiryo UI" pitchFamily="50" charset="-128"/>
              </a:rPr>
              <a:t>（毎年度実施する施策･事業の提示）</a:t>
            </a:r>
          </a:p>
        </p:txBody>
      </p:sp>
      <p:sp>
        <p:nvSpPr>
          <p:cNvPr id="74" name="角丸四角形 73"/>
          <p:cNvSpPr/>
          <p:nvPr/>
        </p:nvSpPr>
        <p:spPr>
          <a:xfrm>
            <a:off x="656931" y="4523985"/>
            <a:ext cx="5400000" cy="756000"/>
          </a:xfrm>
          <a:prstGeom prst="roundRect">
            <a:avLst/>
          </a:prstGeom>
          <a:ln/>
        </p:spPr>
        <p:style>
          <a:lnRef idx="1">
            <a:schemeClr val="accent6"/>
          </a:lnRef>
          <a:fillRef idx="2">
            <a:schemeClr val="accent6"/>
          </a:fillRef>
          <a:effectRef idx="1">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300"/>
              </a:spcAft>
            </a:pPr>
            <a:r>
              <a:rPr lang="ja-JP" altLang="en-US" b="1" dirty="0">
                <a:solidFill>
                  <a:schemeClr val="tx1"/>
                </a:solidFill>
                <a:effectLst/>
                <a:latin typeface="Meiryo UI" pitchFamily="50" charset="-128"/>
                <a:ea typeface="Meiryo UI" pitchFamily="50" charset="-128"/>
                <a:cs typeface="Meiryo UI" pitchFamily="50" charset="-128"/>
              </a:rPr>
              <a:t>おおさかスマート</a:t>
            </a:r>
            <a:r>
              <a:rPr lang="ja-JP" b="1" dirty="0">
                <a:solidFill>
                  <a:schemeClr val="tx1"/>
                </a:solidFill>
                <a:effectLst/>
                <a:latin typeface="Meiryo UI" pitchFamily="50" charset="-128"/>
                <a:ea typeface="Meiryo UI" pitchFamily="50" charset="-128"/>
                <a:cs typeface="Meiryo UI" pitchFamily="50" charset="-128"/>
              </a:rPr>
              <a:t>エネルギープラン</a:t>
            </a:r>
            <a:endParaRPr lang="en-US" altLang="ja-JP" b="1" dirty="0">
              <a:solidFill>
                <a:schemeClr val="tx1"/>
              </a:solidFill>
              <a:effectLst/>
              <a:latin typeface="Meiryo UI" pitchFamily="50" charset="-128"/>
              <a:ea typeface="Meiryo UI" pitchFamily="50" charset="-128"/>
              <a:cs typeface="Meiryo UI" pitchFamily="50" charset="-128"/>
            </a:endParaRPr>
          </a:p>
          <a:p>
            <a:pPr algn="ctr">
              <a:spcAft>
                <a:spcPts val="0"/>
              </a:spcAft>
            </a:pPr>
            <a:r>
              <a:rPr lang="ja-JP" altLang="en-US" sz="1600" dirty="0">
                <a:solidFill>
                  <a:schemeClr val="tx1"/>
                </a:solidFill>
                <a:latin typeface="Meiryo UI" pitchFamily="50" charset="-128"/>
                <a:ea typeface="Meiryo UI" pitchFamily="50" charset="-128"/>
                <a:cs typeface="Meiryo UI" pitchFamily="50" charset="-128"/>
              </a:rPr>
              <a:t>（行政としてのエネルギー関連の取組みの方向性）</a:t>
            </a:r>
          </a:p>
        </p:txBody>
      </p:sp>
      <p:sp>
        <p:nvSpPr>
          <p:cNvPr id="93" name="正方形/長方形 92"/>
          <p:cNvSpPr>
            <a:spLocks/>
          </p:cNvSpPr>
          <p:nvPr/>
        </p:nvSpPr>
        <p:spPr>
          <a:xfrm>
            <a:off x="2492932" y="3048799"/>
            <a:ext cx="1728000" cy="360000"/>
          </a:xfrm>
          <a:prstGeom prst="rect">
            <a:avLst/>
          </a:prstGeom>
          <a:solidFill>
            <a:schemeClr val="accent6">
              <a:lumMod val="75000"/>
            </a:schemeClr>
          </a:solidFill>
          <a:ln w="12700" cap="flat" cmpd="sng" algn="ctr">
            <a:noFill/>
            <a:prstDash val="solid"/>
          </a:ln>
          <a:effectLst/>
        </p:spPr>
        <p:txBody>
          <a:bodyPr wrap="square" lIns="72000" tIns="36000" rIns="72000" bIns="36000" anchor="ctr" anchorCtr="0">
            <a:noAutofit/>
          </a:bodyPr>
          <a:lstStyle>
            <a:defPPr>
              <a:defRPr lang="ja-JP"/>
            </a:defPPr>
            <a:lvl1pPr algn="l" rtl="0" fontAlgn="base">
              <a:spcBef>
                <a:spcPct val="0"/>
              </a:spcBef>
              <a:spcAft>
                <a:spcPct val="0"/>
              </a:spcAft>
              <a:defRPr kumimoji="1" kern="1200">
                <a:solidFill>
                  <a:schemeClr val="lt1"/>
                </a:solidFill>
                <a:latin typeface="+mn-lt"/>
                <a:ea typeface="+mn-ea"/>
                <a:cs typeface="+mn-cs"/>
              </a:defRPr>
            </a:lvl1pPr>
            <a:lvl2pPr marL="457200" algn="l" rtl="0" fontAlgn="base">
              <a:spcBef>
                <a:spcPct val="0"/>
              </a:spcBef>
              <a:spcAft>
                <a:spcPct val="0"/>
              </a:spcAft>
              <a:defRPr kumimoji="1" kern="1200">
                <a:solidFill>
                  <a:schemeClr val="lt1"/>
                </a:solidFill>
                <a:latin typeface="+mn-lt"/>
                <a:ea typeface="+mn-ea"/>
                <a:cs typeface="+mn-cs"/>
              </a:defRPr>
            </a:lvl2pPr>
            <a:lvl3pPr marL="914400" algn="l" rtl="0" fontAlgn="base">
              <a:spcBef>
                <a:spcPct val="0"/>
              </a:spcBef>
              <a:spcAft>
                <a:spcPct val="0"/>
              </a:spcAft>
              <a:defRPr kumimoji="1" kern="1200">
                <a:solidFill>
                  <a:schemeClr val="lt1"/>
                </a:solidFill>
                <a:latin typeface="+mn-lt"/>
                <a:ea typeface="+mn-ea"/>
                <a:cs typeface="+mn-cs"/>
              </a:defRPr>
            </a:lvl3pPr>
            <a:lvl4pPr marL="1371600" algn="l" rtl="0" fontAlgn="base">
              <a:spcBef>
                <a:spcPct val="0"/>
              </a:spcBef>
              <a:spcAft>
                <a:spcPct val="0"/>
              </a:spcAft>
              <a:defRPr kumimoji="1" kern="1200">
                <a:solidFill>
                  <a:schemeClr val="lt1"/>
                </a:solidFill>
                <a:latin typeface="+mn-lt"/>
                <a:ea typeface="+mn-ea"/>
                <a:cs typeface="+mn-cs"/>
              </a:defRPr>
            </a:lvl4pPr>
            <a:lvl5pPr marL="1828800" algn="l"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algn="ctr">
              <a:spcBef>
                <a:spcPts val="0"/>
              </a:spcBef>
              <a:spcAft>
                <a:spcPts val="0"/>
              </a:spcAft>
              <a:defRPr/>
            </a:pPr>
            <a:r>
              <a:rPr lang="ja-JP" altLang="en-US" sz="16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大阪府・大阪市</a:t>
            </a:r>
            <a:endParaRPr lang="en-US" altLang="ja-JP" sz="16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94" name="正方形/長方形 93"/>
          <p:cNvSpPr>
            <a:spLocks/>
          </p:cNvSpPr>
          <p:nvPr/>
        </p:nvSpPr>
        <p:spPr>
          <a:xfrm>
            <a:off x="7379141" y="3048799"/>
            <a:ext cx="1728000" cy="360000"/>
          </a:xfrm>
          <a:prstGeom prst="rect">
            <a:avLst/>
          </a:prstGeom>
          <a:solidFill>
            <a:schemeClr val="accent6">
              <a:lumMod val="75000"/>
            </a:schemeClr>
          </a:solidFill>
          <a:ln w="12700" cap="flat" cmpd="sng" algn="ctr">
            <a:noFill/>
            <a:prstDash val="solid"/>
          </a:ln>
          <a:effectLst/>
        </p:spPr>
        <p:txBody>
          <a:bodyPr wrap="square" lIns="72000" tIns="36000" rIns="72000" bIns="36000" anchor="ctr" anchorCtr="0">
            <a:noAutofit/>
          </a:bodyPr>
          <a:lstStyle>
            <a:defPPr>
              <a:defRPr lang="ja-JP"/>
            </a:defPPr>
            <a:lvl1pPr algn="l" rtl="0" fontAlgn="base">
              <a:spcBef>
                <a:spcPct val="0"/>
              </a:spcBef>
              <a:spcAft>
                <a:spcPct val="0"/>
              </a:spcAft>
              <a:defRPr kumimoji="1" kern="1200">
                <a:solidFill>
                  <a:schemeClr val="lt1"/>
                </a:solidFill>
                <a:latin typeface="+mn-lt"/>
                <a:ea typeface="+mn-ea"/>
                <a:cs typeface="+mn-cs"/>
              </a:defRPr>
            </a:lvl1pPr>
            <a:lvl2pPr marL="457200" algn="l" rtl="0" fontAlgn="base">
              <a:spcBef>
                <a:spcPct val="0"/>
              </a:spcBef>
              <a:spcAft>
                <a:spcPct val="0"/>
              </a:spcAft>
              <a:defRPr kumimoji="1" kern="1200">
                <a:solidFill>
                  <a:schemeClr val="lt1"/>
                </a:solidFill>
                <a:latin typeface="+mn-lt"/>
                <a:ea typeface="+mn-ea"/>
                <a:cs typeface="+mn-cs"/>
              </a:defRPr>
            </a:lvl2pPr>
            <a:lvl3pPr marL="914400" algn="l" rtl="0" fontAlgn="base">
              <a:spcBef>
                <a:spcPct val="0"/>
              </a:spcBef>
              <a:spcAft>
                <a:spcPct val="0"/>
              </a:spcAft>
              <a:defRPr kumimoji="1" kern="1200">
                <a:solidFill>
                  <a:schemeClr val="lt1"/>
                </a:solidFill>
                <a:latin typeface="+mn-lt"/>
                <a:ea typeface="+mn-ea"/>
                <a:cs typeface="+mn-cs"/>
              </a:defRPr>
            </a:lvl3pPr>
            <a:lvl4pPr marL="1371600" algn="l" rtl="0" fontAlgn="base">
              <a:spcBef>
                <a:spcPct val="0"/>
              </a:spcBef>
              <a:spcAft>
                <a:spcPct val="0"/>
              </a:spcAft>
              <a:defRPr kumimoji="1" kern="1200">
                <a:solidFill>
                  <a:schemeClr val="lt1"/>
                </a:solidFill>
                <a:latin typeface="+mn-lt"/>
                <a:ea typeface="+mn-ea"/>
                <a:cs typeface="+mn-cs"/>
              </a:defRPr>
            </a:lvl4pPr>
            <a:lvl5pPr marL="1828800" algn="l"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algn="ctr">
              <a:spcBef>
                <a:spcPts val="0"/>
              </a:spcBef>
              <a:spcAft>
                <a:spcPts val="0"/>
              </a:spcAft>
              <a:defRPr/>
            </a:pPr>
            <a:r>
              <a:rPr lang="ja-JP" altLang="en-US" sz="16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国</a:t>
            </a:r>
            <a:endParaRPr lang="en-US" altLang="ja-JP" sz="16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上矢印 1"/>
          <p:cNvSpPr/>
          <p:nvPr/>
        </p:nvSpPr>
        <p:spPr>
          <a:xfrm rot="10800000">
            <a:off x="2492932" y="4277389"/>
            <a:ext cx="1728000" cy="224150"/>
          </a:xfrm>
          <a:prstGeom prst="upArrow">
            <a:avLst>
              <a:gd name="adj1" fmla="val 47387"/>
              <a:gd name="adj2" fmla="val 7325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5" name="角丸四角形 94"/>
          <p:cNvSpPr/>
          <p:nvPr/>
        </p:nvSpPr>
        <p:spPr>
          <a:xfrm>
            <a:off x="492972" y="3529580"/>
            <a:ext cx="5737335" cy="1847083"/>
          </a:xfrm>
          <a:prstGeom prst="roundRect">
            <a:avLst>
              <a:gd name="adj" fmla="val 9977"/>
            </a:avLst>
          </a:prstGeom>
          <a:noFill/>
          <a:ln>
            <a:solidFill>
              <a:schemeClr val="accent6">
                <a:lumMod val="75000"/>
              </a:schemeClr>
            </a:solidFill>
            <a:prstDash val="dash"/>
          </a:ln>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600"/>
              </a:spcAft>
            </a:pPr>
            <a:endParaRPr lang="ja-JP" altLang="en-US" sz="1600" dirty="0">
              <a:solidFill>
                <a:schemeClr val="tx1"/>
              </a:solidFill>
              <a:latin typeface="Meiryo UI" pitchFamily="50" charset="-128"/>
              <a:ea typeface="Meiryo UI" pitchFamily="50" charset="-128"/>
              <a:cs typeface="Meiryo UI" pitchFamily="50" charset="-128"/>
            </a:endParaRPr>
          </a:p>
        </p:txBody>
      </p:sp>
      <p:sp>
        <p:nvSpPr>
          <p:cNvPr id="6" name="大かっこ 5"/>
          <p:cNvSpPr/>
          <p:nvPr/>
        </p:nvSpPr>
        <p:spPr>
          <a:xfrm>
            <a:off x="6289919" y="5590803"/>
            <a:ext cx="3301545" cy="1080000"/>
          </a:xfrm>
          <a:prstGeom prst="bracketPair">
            <a:avLst>
              <a:gd name="adj" fmla="val 0"/>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marL="171450" indent="-171450">
              <a:buFont typeface="Meiryo UI" panose="020B0604030504040204" pitchFamily="50" charset="-128"/>
              <a:buChar char="※"/>
            </a:pPr>
            <a:r>
              <a:rPr lang="ja-JP" altLang="en-US" sz="1200" dirty="0">
                <a:latin typeface="Meiryo UI" panose="020B0604030504040204" pitchFamily="50" charset="-128"/>
                <a:ea typeface="Meiryo UI" panose="020B0604030504040204" pitchFamily="50" charset="-128"/>
              </a:rPr>
              <a:t>毎年度実施する施策･事業の概要、新規･継続の別、実施主体、予算額、過年度の実績などを府民や事業者のみなさまにわかりやすくお示しします。</a:t>
            </a:r>
          </a:p>
        </p:txBody>
      </p:sp>
      <p:sp>
        <p:nvSpPr>
          <p:cNvPr id="70" name="角丸四角形 69"/>
          <p:cNvSpPr/>
          <p:nvPr/>
        </p:nvSpPr>
        <p:spPr>
          <a:xfrm>
            <a:off x="7040953" y="4165120"/>
            <a:ext cx="2404377" cy="576000"/>
          </a:xfrm>
          <a:prstGeom prst="roundRect">
            <a:avLst/>
          </a:prstGeom>
          <a:ln/>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ja-JP" b="1" dirty="0">
                <a:solidFill>
                  <a:schemeClr val="tx1"/>
                </a:solidFill>
                <a:effectLst/>
                <a:latin typeface="Meiryo UI" pitchFamily="50" charset="-128"/>
                <a:ea typeface="Meiryo UI" pitchFamily="50" charset="-128"/>
                <a:cs typeface="Meiryo UI" pitchFamily="50" charset="-128"/>
              </a:rPr>
              <a:t>エネルギー基本計画</a:t>
            </a:r>
            <a:endParaRPr lang="ja-JP" sz="2400" b="1" dirty="0">
              <a:solidFill>
                <a:schemeClr val="tx1"/>
              </a:solidFill>
              <a:effectLst/>
              <a:latin typeface="Meiryo UI" pitchFamily="50" charset="-128"/>
              <a:ea typeface="Meiryo UI" pitchFamily="50" charset="-128"/>
              <a:cs typeface="Meiryo UI" pitchFamily="50" charset="-128"/>
            </a:endParaRPr>
          </a:p>
        </p:txBody>
      </p:sp>
      <p:cxnSp>
        <p:nvCxnSpPr>
          <p:cNvPr id="18" name="直線矢印コネクタ 17">
            <a:extLst>
              <a:ext uri="{FF2B5EF4-FFF2-40B4-BE49-F238E27FC236}">
                <a16:creationId xmlns:a16="http://schemas.microsoft.com/office/drawing/2014/main" id="{3FE87B74-8389-466E-A08C-233B1D717AEC}"/>
              </a:ext>
            </a:extLst>
          </p:cNvPr>
          <p:cNvCxnSpPr>
            <a:cxnSpLocks/>
            <a:stCxn id="70" idx="1"/>
            <a:endCxn id="95" idx="3"/>
          </p:cNvCxnSpPr>
          <p:nvPr/>
        </p:nvCxnSpPr>
        <p:spPr>
          <a:xfrm flipH="1">
            <a:off x="6230307" y="4453120"/>
            <a:ext cx="810646" cy="2"/>
          </a:xfrm>
          <a:prstGeom prst="straightConnector1">
            <a:avLst/>
          </a:prstGeom>
          <a:ln w="19050">
            <a:solidFill>
              <a:schemeClr val="accent6">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9" name="円/楕円 30">
            <a:extLst>
              <a:ext uri="{FF2B5EF4-FFF2-40B4-BE49-F238E27FC236}">
                <a16:creationId xmlns:a16="http://schemas.microsoft.com/office/drawing/2014/main" id="{A65EAE1D-47F4-4175-A7D2-1B4400282AD1}"/>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2</a:t>
            </a:fld>
            <a:endParaRPr lang="en-US" altLang="ja-JP" sz="11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466644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角丸四角形 13">
            <a:extLst>
              <a:ext uri="{FF2B5EF4-FFF2-40B4-BE49-F238E27FC236}">
                <a16:creationId xmlns:a16="http://schemas.microsoft.com/office/drawing/2014/main" id="{2F888386-DDD1-44EC-A9D9-132231B42854}"/>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144" name="正方形/長方形 143"/>
          <p:cNvSpPr/>
          <p:nvPr/>
        </p:nvSpPr>
        <p:spPr>
          <a:xfrm>
            <a:off x="401875" y="2752843"/>
            <a:ext cx="2384597" cy="3981128"/>
          </a:xfrm>
          <a:prstGeom prst="rect">
            <a:avLst/>
          </a:prstGeom>
          <a:solidFill>
            <a:srgbClr val="ABF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13" name="正方形/長方形 12"/>
          <p:cNvSpPr/>
          <p:nvPr/>
        </p:nvSpPr>
        <p:spPr>
          <a:xfrm>
            <a:off x="3903988" y="2752843"/>
            <a:ext cx="5693325" cy="2300985"/>
          </a:xfrm>
          <a:prstGeom prst="rect">
            <a:avLst/>
          </a:prstGeom>
          <a:solidFill>
            <a:srgbClr val="FF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16" name="角丸四角形 15"/>
          <p:cNvSpPr/>
          <p:nvPr/>
        </p:nvSpPr>
        <p:spPr>
          <a:xfrm>
            <a:off x="223201" y="687600"/>
            <a:ext cx="2405700"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エネマネ普及促進事業</a:t>
            </a:r>
            <a:endParaRPr lang="ja-JP" altLang="en-US" sz="1600" strike="sngStrike" dirty="0">
              <a:solidFill>
                <a:schemeClr val="tx1"/>
              </a:solidFill>
              <a:latin typeface="Meiryo UI" pitchFamily="50" charset="-128"/>
              <a:ea typeface="Meiryo UI" pitchFamily="50" charset="-128"/>
              <a:cs typeface="Meiryo UI" pitchFamily="50" charset="-128"/>
            </a:endParaRPr>
          </a:p>
        </p:txBody>
      </p:sp>
      <p:sp>
        <p:nvSpPr>
          <p:cNvPr id="52" name="テキスト ボックス 51"/>
          <p:cNvSpPr txBox="1">
            <a:spLocks noChangeArrowheads="1"/>
          </p:cNvSpPr>
          <p:nvPr/>
        </p:nvSpPr>
        <p:spPr bwMode="auto">
          <a:xfrm>
            <a:off x="321443" y="2101334"/>
            <a:ext cx="3957630" cy="400110"/>
          </a:xfrm>
          <a:prstGeom prst="rect">
            <a:avLst/>
          </a:prstGeom>
          <a:noFill/>
          <a:ln w="9525">
            <a:solidFill>
              <a:schemeClr val="accent6">
                <a:lumMod val="7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631825" indent="-631825" eaLnBrk="1" hangingPunct="1"/>
            <a:r>
              <a:rPr lang="en-US" altLang="ja-JP" sz="1000" b="0" i="0" dirty="0">
                <a:latin typeface="Meiryo UI" pitchFamily="50" charset="-128"/>
                <a:ea typeface="Meiryo UI" pitchFamily="50" charset="-128"/>
                <a:cs typeface="Meiryo UI" pitchFamily="50" charset="-128"/>
              </a:rPr>
              <a:t>※EMS</a:t>
            </a:r>
            <a:r>
              <a:rPr lang="ja-JP" altLang="en-US" sz="1000" b="0" i="0" dirty="0">
                <a:latin typeface="Meiryo UI" pitchFamily="50" charset="-128"/>
                <a:ea typeface="Meiryo UI" pitchFamily="50" charset="-128"/>
                <a:cs typeface="Meiryo UI" pitchFamily="50" charset="-128"/>
              </a:rPr>
              <a:t>（エネルギーマネジメントシステム）とは</a:t>
            </a:r>
            <a:endParaRPr lang="en-US" altLang="ja-JP" sz="1000" b="0" i="0" dirty="0">
              <a:latin typeface="Meiryo UI" pitchFamily="50" charset="-128"/>
              <a:ea typeface="Meiryo UI" pitchFamily="50" charset="-128"/>
              <a:cs typeface="Meiryo UI" pitchFamily="50" charset="-128"/>
            </a:endParaRPr>
          </a:p>
          <a:p>
            <a:pPr marL="631825" indent="-631825" eaLnBrk="1" hangingPunct="1"/>
            <a:r>
              <a:rPr lang="ja-JP" altLang="en-US" sz="1000" b="0" i="0" dirty="0">
                <a:latin typeface="Meiryo UI" pitchFamily="50" charset="-128"/>
                <a:ea typeface="Meiryo UI" pitchFamily="50" charset="-128"/>
                <a:cs typeface="Meiryo UI" pitchFamily="50" charset="-128"/>
              </a:rPr>
              <a:t>　建物等のエネルギーの使用状況等を「見える化」し、データを蓄積する機器</a:t>
            </a:r>
            <a:endParaRPr lang="ja-JP" altLang="en-US" sz="800" b="0" i="0" dirty="0">
              <a:latin typeface="Meiryo UI" pitchFamily="50" charset="-128"/>
              <a:ea typeface="Meiryo UI" pitchFamily="50" charset="-128"/>
              <a:cs typeface="Meiryo UI" pitchFamily="50" charset="-128"/>
            </a:endParaRPr>
          </a:p>
        </p:txBody>
      </p:sp>
      <p:sp>
        <p:nvSpPr>
          <p:cNvPr id="106" name="テキスト ボックス 72"/>
          <p:cNvSpPr txBox="1">
            <a:spLocks noChangeArrowheads="1"/>
          </p:cNvSpPr>
          <p:nvPr/>
        </p:nvSpPr>
        <p:spPr bwMode="auto">
          <a:xfrm>
            <a:off x="477892" y="2865885"/>
            <a:ext cx="2232561" cy="553998"/>
          </a:xfrm>
          <a:prstGeom prst="rect">
            <a:avLst/>
          </a:prstGeom>
          <a:solidFill>
            <a:schemeClr val="bg1"/>
          </a:solidFill>
          <a:ln>
            <a:solidFill>
              <a:schemeClr val="tx1"/>
            </a:solid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r>
              <a:rPr lang="ja-JP" altLang="en-US" sz="1500" b="1" dirty="0">
                <a:latin typeface="Meiryo UI" panose="020B0604030504040204" pitchFamily="50" charset="-128"/>
                <a:ea typeface="Meiryo UI" panose="020B0604030504040204" pitchFamily="50" charset="-128"/>
              </a:rPr>
              <a:t>おおさかエネマネ</a:t>
            </a:r>
            <a:endParaRPr lang="en-US" altLang="ja-JP" sz="1500" b="1" dirty="0">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500" b="1" dirty="0">
                <a:latin typeface="Meiryo UI" panose="020B0604030504040204" pitchFamily="50" charset="-128"/>
                <a:ea typeface="Meiryo UI" panose="020B0604030504040204" pitchFamily="50" charset="-128"/>
              </a:rPr>
              <a:t>普及促進事業者</a:t>
            </a:r>
          </a:p>
        </p:txBody>
      </p:sp>
      <p:sp>
        <p:nvSpPr>
          <p:cNvPr id="62" name="テキスト ボックス 61"/>
          <p:cNvSpPr txBox="1"/>
          <p:nvPr/>
        </p:nvSpPr>
        <p:spPr>
          <a:xfrm>
            <a:off x="438512" y="5153642"/>
            <a:ext cx="1420723" cy="276999"/>
          </a:xfrm>
          <a:prstGeom prst="rect">
            <a:avLst/>
          </a:prstGeom>
          <a:noFill/>
          <a:ln>
            <a:noFill/>
          </a:ln>
        </p:spPr>
        <p:txBody>
          <a:bodyPr wrap="square" rtlCol="0">
            <a:spAutoFit/>
          </a:bodyPr>
          <a:lstStyle/>
          <a:p>
            <a:pPr algn="ct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省エネサポート</a:t>
            </a:r>
            <a:r>
              <a:rPr lang="en-US" altLang="ja-JP" sz="1200" b="1" dirty="0">
                <a:solidFill>
                  <a:prstClr val="black"/>
                </a:solidFill>
                <a:latin typeface="Meiryo UI" panose="020B0604030504040204" pitchFamily="50" charset="-128"/>
                <a:ea typeface="Meiryo UI" panose="020B0604030504040204" pitchFamily="50" charset="-128"/>
              </a:rPr>
              <a:t>】</a:t>
            </a:r>
          </a:p>
        </p:txBody>
      </p:sp>
      <p:sp>
        <p:nvSpPr>
          <p:cNvPr id="129" name="テキスト ボックス 128"/>
          <p:cNvSpPr txBox="1"/>
          <p:nvPr/>
        </p:nvSpPr>
        <p:spPr>
          <a:xfrm>
            <a:off x="523429" y="6381399"/>
            <a:ext cx="2209799" cy="261610"/>
          </a:xfrm>
          <a:prstGeom prst="rect">
            <a:avLst/>
          </a:prstGeom>
          <a:noFill/>
        </p:spPr>
        <p:txBody>
          <a:bodyPr wrap="square" rtlCol="0">
            <a:spAutoFit/>
          </a:bodyPr>
          <a:lstStyle/>
          <a:p>
            <a:pPr algn="ctr"/>
            <a:r>
              <a:rPr lang="ja-JP" altLang="en-US" sz="1100" spc="-150" dirty="0">
                <a:solidFill>
                  <a:prstClr val="black"/>
                </a:solidFill>
                <a:latin typeface="Meiryo UI" panose="020B0604030504040204" pitchFamily="50" charset="-128"/>
                <a:ea typeface="Meiryo UI" panose="020B0604030504040204" pitchFamily="50" charset="-128"/>
              </a:rPr>
              <a:t>・現況分析による省エネ提案</a:t>
            </a:r>
          </a:p>
        </p:txBody>
      </p:sp>
      <p:grpSp>
        <p:nvGrpSpPr>
          <p:cNvPr id="38" name="グループ化 37"/>
          <p:cNvGrpSpPr/>
          <p:nvPr/>
        </p:nvGrpSpPr>
        <p:grpSpPr>
          <a:xfrm>
            <a:off x="928367" y="3891737"/>
            <a:ext cx="1493778" cy="615154"/>
            <a:chOff x="1090974" y="4012193"/>
            <a:chExt cx="1552174" cy="642667"/>
          </a:xfrm>
        </p:grpSpPr>
        <p:grpSp>
          <p:nvGrpSpPr>
            <p:cNvPr id="66" name="グループ化 65"/>
            <p:cNvGrpSpPr/>
            <p:nvPr/>
          </p:nvGrpSpPr>
          <p:grpSpPr>
            <a:xfrm>
              <a:off x="1090974" y="4012581"/>
              <a:ext cx="1226523" cy="636660"/>
              <a:chOff x="1190364" y="1898118"/>
              <a:chExt cx="736837" cy="448629"/>
            </a:xfrm>
          </p:grpSpPr>
          <p:pic>
            <p:nvPicPr>
              <p:cNvPr id="67" name="図 66" descr="折れ線グラフのアイコン素材　その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190364" y="1898118"/>
                <a:ext cx="728697" cy="441490"/>
              </a:xfrm>
              <a:prstGeom prst="rect">
                <a:avLst/>
              </a:prstGeom>
              <a:noFill/>
              <a:extLst>
                <a:ext uri="{909E8E84-426E-40DD-AFC4-6F175D3DCCD1}">
                  <a14:hiddenFill xmlns:a14="http://schemas.microsoft.com/office/drawing/2010/main">
                    <a:solidFill>
                      <a:srgbClr val="FFFFFF"/>
                    </a:solidFill>
                  </a14:hiddenFill>
                </a:ext>
              </a:extLst>
            </p:spPr>
          </p:pic>
          <p:sp>
            <p:nvSpPr>
              <p:cNvPr id="69" name="正方形/長方形 68"/>
              <p:cNvSpPr/>
              <p:nvPr/>
            </p:nvSpPr>
            <p:spPr>
              <a:xfrm>
                <a:off x="1201966" y="1898118"/>
                <a:ext cx="725235" cy="448629"/>
              </a:xfrm>
              <a:prstGeom prst="rect">
                <a:avLst/>
              </a:prstGeom>
              <a:noFill/>
              <a:ln w="53975">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endParaRPr kumimoji="1" lang="ja-JP" altLang="en-US">
                  <a:latin typeface="Meiryo UI" panose="020B0604030504040204" pitchFamily="50" charset="-128"/>
                  <a:ea typeface="Meiryo UI" panose="020B0604030504040204" pitchFamily="50" charset="-128"/>
                </a:endParaRPr>
              </a:p>
            </p:txBody>
          </p:sp>
        </p:grpSp>
        <p:grpSp>
          <p:nvGrpSpPr>
            <p:cNvPr id="2" name="グループ化 1"/>
            <p:cNvGrpSpPr/>
            <p:nvPr/>
          </p:nvGrpSpPr>
          <p:grpSpPr>
            <a:xfrm>
              <a:off x="2021842" y="4012193"/>
              <a:ext cx="621306" cy="642667"/>
              <a:chOff x="2876709" y="5443102"/>
              <a:chExt cx="822029" cy="875637"/>
            </a:xfrm>
          </p:grpSpPr>
          <p:cxnSp>
            <p:nvCxnSpPr>
              <p:cNvPr id="71" name="直線コネクタ 70"/>
              <p:cNvCxnSpPr/>
              <p:nvPr/>
            </p:nvCxnSpPr>
            <p:spPr>
              <a:xfrm>
                <a:off x="3293906" y="5979996"/>
                <a:ext cx="209291" cy="274852"/>
              </a:xfrm>
              <a:prstGeom prst="line">
                <a:avLst/>
              </a:prstGeom>
              <a:ln w="107950" cmpd="sng">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72" name="直線コネクタ 71"/>
              <p:cNvCxnSpPr/>
              <p:nvPr/>
            </p:nvCxnSpPr>
            <p:spPr>
              <a:xfrm>
                <a:off x="3337002" y="5980091"/>
                <a:ext cx="157853" cy="21179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3" name="円/楕円 72"/>
              <p:cNvSpPr/>
              <p:nvPr/>
            </p:nvSpPr>
            <p:spPr>
              <a:xfrm rot="19790235">
                <a:off x="2876709" y="5496797"/>
                <a:ext cx="560385" cy="515088"/>
              </a:xfrm>
              <a:prstGeom prst="ellipse">
                <a:avLst/>
              </a:prstGeom>
              <a:noFill/>
              <a:ln w="63500">
                <a:solidFill>
                  <a:schemeClr val="accent6">
                    <a:lumMod val="75000"/>
                  </a:scheme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latin typeface="Meiryo UI" panose="020B0604030504040204" pitchFamily="50" charset="-128"/>
                  <a:ea typeface="Meiryo UI" panose="020B0604030504040204" pitchFamily="50" charset="-128"/>
                </a:endParaRPr>
              </a:p>
            </p:txBody>
          </p:sp>
          <p:sp>
            <p:nvSpPr>
              <p:cNvPr id="74" name="正方形/長方形 73"/>
              <p:cNvSpPr/>
              <p:nvPr/>
            </p:nvSpPr>
            <p:spPr>
              <a:xfrm rot="19545840">
                <a:off x="3371418" y="6160688"/>
                <a:ext cx="222741" cy="158051"/>
              </a:xfrm>
              <a:prstGeom prst="rect">
                <a:avLst/>
              </a:prstGeom>
              <a:solidFill>
                <a:schemeClr val="tx1">
                  <a:lumMod val="75000"/>
                  <a:lumOff val="2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latin typeface="Meiryo UI" panose="020B0604030504040204" pitchFamily="50" charset="-128"/>
                  <a:ea typeface="Meiryo UI" panose="020B0604030504040204" pitchFamily="50" charset="-128"/>
                </a:endParaRPr>
              </a:p>
            </p:txBody>
          </p:sp>
          <p:grpSp>
            <p:nvGrpSpPr>
              <p:cNvPr id="75" name="グループ化 74"/>
              <p:cNvGrpSpPr/>
              <p:nvPr/>
            </p:nvGrpSpPr>
            <p:grpSpPr>
              <a:xfrm rot="5181576">
                <a:off x="3350555" y="5618410"/>
                <a:ext cx="523492" cy="172875"/>
                <a:chOff x="443168" y="55236"/>
                <a:chExt cx="345299" cy="152948"/>
              </a:xfrm>
            </p:grpSpPr>
            <p:cxnSp>
              <p:nvCxnSpPr>
                <p:cNvPr id="76" name="直線コネクタ 75"/>
                <p:cNvCxnSpPr/>
                <p:nvPr/>
              </p:nvCxnSpPr>
              <p:spPr>
                <a:xfrm>
                  <a:off x="443168" y="91157"/>
                  <a:ext cx="90649" cy="11702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直線コネクタ 76"/>
                <p:cNvCxnSpPr/>
                <p:nvPr/>
              </p:nvCxnSpPr>
              <p:spPr>
                <a:xfrm>
                  <a:off x="618936" y="55236"/>
                  <a:ext cx="22662" cy="1154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直線コネクタ 77"/>
                <p:cNvCxnSpPr/>
                <p:nvPr/>
              </p:nvCxnSpPr>
              <p:spPr>
                <a:xfrm flipH="1">
                  <a:off x="751278" y="64466"/>
                  <a:ext cx="37189" cy="11259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sp>
        <p:nvSpPr>
          <p:cNvPr id="130" name="テキスト ボックス 129"/>
          <p:cNvSpPr txBox="1"/>
          <p:nvPr/>
        </p:nvSpPr>
        <p:spPr>
          <a:xfrm>
            <a:off x="644846" y="4533183"/>
            <a:ext cx="1898654" cy="430887"/>
          </a:xfrm>
          <a:prstGeom prst="rect">
            <a:avLst/>
          </a:prstGeom>
          <a:noFill/>
        </p:spPr>
        <p:txBody>
          <a:bodyPr wrap="square" rtlCol="0">
            <a:spAutoFit/>
          </a:bodyPr>
          <a:lstStyle/>
          <a:p>
            <a:pPr algn="ctr"/>
            <a:r>
              <a:rPr lang="ja-JP" altLang="en-US" sz="1100" dirty="0">
                <a:solidFill>
                  <a:prstClr val="black"/>
                </a:solidFill>
                <a:latin typeface="Meiryo UI" panose="020B0604030504040204" pitchFamily="50" charset="-128"/>
                <a:ea typeface="Meiryo UI" panose="020B0604030504040204" pitchFamily="50" charset="-128"/>
              </a:rPr>
              <a:t>・エネルギー使用状況を</a:t>
            </a:r>
            <a:endParaRPr lang="en-US" altLang="ja-JP" sz="1100" dirty="0">
              <a:solidFill>
                <a:prstClr val="black"/>
              </a:solidFill>
              <a:latin typeface="Meiryo UI" panose="020B0604030504040204" pitchFamily="50" charset="-128"/>
              <a:ea typeface="Meiryo UI" panose="020B0604030504040204" pitchFamily="50" charset="-128"/>
            </a:endParaRPr>
          </a:p>
          <a:p>
            <a:pPr algn="ctr"/>
            <a:r>
              <a:rPr lang="ja-JP" altLang="en-US" sz="1100" dirty="0">
                <a:solidFill>
                  <a:prstClr val="black"/>
                </a:solidFill>
                <a:latin typeface="Meiryo UI" panose="020B0604030504040204" pitchFamily="50" charset="-128"/>
                <a:ea typeface="Meiryo UI" panose="020B0604030504040204" pitchFamily="50" charset="-128"/>
              </a:rPr>
              <a:t>「見える化」、データ蓄積</a:t>
            </a:r>
          </a:p>
        </p:txBody>
      </p:sp>
      <p:pic>
        <p:nvPicPr>
          <p:cNvPr id="22" name="Picture 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085" y="3303708"/>
            <a:ext cx="870887" cy="116613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05" name="テキスト ボックス 71"/>
          <p:cNvSpPr txBox="1">
            <a:spLocks noChangeArrowheads="1"/>
          </p:cNvSpPr>
          <p:nvPr/>
        </p:nvSpPr>
        <p:spPr bwMode="auto">
          <a:xfrm>
            <a:off x="4916780" y="2866814"/>
            <a:ext cx="3768489" cy="323165"/>
          </a:xfrm>
          <a:prstGeom prst="rect">
            <a:avLst/>
          </a:prstGeom>
          <a:solidFill>
            <a:schemeClr val="bg1"/>
          </a:solidFill>
          <a:ln>
            <a:solidFill>
              <a:schemeClr val="tx1"/>
            </a:solid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r>
              <a:rPr lang="ja-JP" altLang="en-US" sz="1500" b="1" dirty="0">
                <a:solidFill>
                  <a:prstClr val="black"/>
                </a:solidFill>
                <a:latin typeface="Meiryo UI" panose="020B0604030504040204" pitchFamily="50" charset="-128"/>
                <a:ea typeface="Meiryo UI" panose="020B0604030504040204" pitchFamily="50" charset="-128"/>
              </a:rPr>
              <a:t>おおさかスマートエネルギーセンター</a:t>
            </a:r>
          </a:p>
        </p:txBody>
      </p:sp>
      <p:sp>
        <p:nvSpPr>
          <p:cNvPr id="153" name="テキスト ボックス 152"/>
          <p:cNvSpPr txBox="1"/>
          <p:nvPr/>
        </p:nvSpPr>
        <p:spPr>
          <a:xfrm>
            <a:off x="4018629" y="4551900"/>
            <a:ext cx="2019566" cy="430887"/>
          </a:xfrm>
          <a:prstGeom prst="rect">
            <a:avLst/>
          </a:prstGeom>
          <a:noFill/>
        </p:spPr>
        <p:txBody>
          <a:bodyPr wrap="square" rtlCol="0">
            <a:spAutoFit/>
          </a:bodyPr>
          <a:lstStyle/>
          <a:p>
            <a:pPr algn="ctr"/>
            <a:r>
              <a:rPr lang="ja-JP" altLang="en-US" sz="1100" dirty="0">
                <a:latin typeface="Meiryo UI" panose="020B0604030504040204" pitchFamily="50" charset="-128"/>
                <a:ea typeface="Meiryo UI" panose="020B0604030504040204" pitchFamily="50" charset="-128"/>
              </a:rPr>
              <a:t>・事例集、リーフレット等</a:t>
            </a:r>
            <a:br>
              <a:rPr lang="en-US" altLang="ja-JP" sz="1100" dirty="0">
                <a:latin typeface="Meiryo UI" panose="020B0604030504040204" pitchFamily="50" charset="-128"/>
                <a:ea typeface="Meiryo UI" panose="020B0604030504040204" pitchFamily="50" charset="-128"/>
              </a:rPr>
            </a:br>
            <a:r>
              <a:rPr lang="ja-JP" altLang="en-US" sz="1100" dirty="0">
                <a:latin typeface="Meiryo UI" panose="020B0604030504040204" pitchFamily="50" charset="-128"/>
                <a:ea typeface="Meiryo UI" panose="020B0604030504040204" pitchFamily="50" charset="-128"/>
              </a:rPr>
              <a:t>配布による啓発</a:t>
            </a:r>
          </a:p>
        </p:txBody>
      </p:sp>
      <p:sp>
        <p:nvSpPr>
          <p:cNvPr id="154" name="テキスト ボックス 153"/>
          <p:cNvSpPr txBox="1"/>
          <p:nvPr/>
        </p:nvSpPr>
        <p:spPr>
          <a:xfrm>
            <a:off x="5950138" y="4551900"/>
            <a:ext cx="1800609" cy="430887"/>
          </a:xfrm>
          <a:prstGeom prst="rect">
            <a:avLst/>
          </a:prstGeom>
          <a:noFill/>
        </p:spPr>
        <p:txBody>
          <a:bodyPr wrap="square" rtlCol="0">
            <a:spAutoFit/>
          </a:bodyPr>
          <a:lstStyle/>
          <a:p>
            <a:pPr algn="ctr"/>
            <a:r>
              <a:rPr lang="ja-JP" altLang="en-US" sz="1100" dirty="0">
                <a:solidFill>
                  <a:prstClr val="black"/>
                </a:solidFill>
                <a:latin typeface="Meiryo UI" panose="020B0604030504040204" pitchFamily="50" charset="-128"/>
                <a:ea typeface="Meiryo UI" panose="020B0604030504040204" pitchFamily="50" charset="-128"/>
              </a:rPr>
              <a:t>・省エネセミナーを開催し、</a:t>
            </a:r>
            <a:endParaRPr lang="en-US" altLang="ja-JP" sz="1100" dirty="0">
              <a:solidFill>
                <a:prstClr val="black"/>
              </a:solidFill>
              <a:latin typeface="Meiryo UI" panose="020B0604030504040204" pitchFamily="50" charset="-128"/>
              <a:ea typeface="Meiryo UI" panose="020B0604030504040204" pitchFamily="50" charset="-128"/>
            </a:endParaRPr>
          </a:p>
          <a:p>
            <a:pPr algn="ctr"/>
            <a:r>
              <a:rPr lang="ja-JP" altLang="en-US" sz="1100" dirty="0">
                <a:solidFill>
                  <a:prstClr val="black"/>
                </a:solidFill>
                <a:latin typeface="Meiryo UI" panose="020B0604030504040204" pitchFamily="50" charset="-128"/>
                <a:ea typeface="Meiryo UI" panose="020B0604030504040204" pitchFamily="50" charset="-128"/>
              </a:rPr>
              <a:t>導入事例等講演</a:t>
            </a:r>
          </a:p>
        </p:txBody>
      </p:sp>
      <p:sp>
        <p:nvSpPr>
          <p:cNvPr id="155" name="テキスト ボックス 154"/>
          <p:cNvSpPr txBox="1"/>
          <p:nvPr/>
        </p:nvSpPr>
        <p:spPr>
          <a:xfrm>
            <a:off x="7750747" y="4551900"/>
            <a:ext cx="1668994" cy="430887"/>
          </a:xfrm>
          <a:prstGeom prst="rect">
            <a:avLst/>
          </a:prstGeom>
          <a:noFill/>
        </p:spPr>
        <p:txBody>
          <a:bodyPr wrap="square" rtlCol="0">
            <a:spAutoFit/>
          </a:bodyPr>
          <a:lstStyle/>
          <a:p>
            <a:pPr algn="ctr"/>
            <a:r>
              <a:rPr lang="ja-JP" altLang="en-US" sz="1100" dirty="0">
                <a:solidFill>
                  <a:prstClr val="black"/>
                </a:solidFill>
                <a:latin typeface="Meiryo UI" panose="020B0604030504040204" pitchFamily="50" charset="-128"/>
                <a:ea typeface="Meiryo UI" panose="020B0604030504040204" pitchFamily="50" charset="-128"/>
              </a:rPr>
              <a:t>・業界団体総会等で</a:t>
            </a:r>
            <a:endParaRPr lang="en-US" altLang="ja-JP" sz="1100" dirty="0">
              <a:solidFill>
                <a:prstClr val="black"/>
              </a:solidFill>
              <a:latin typeface="Meiryo UI" panose="020B0604030504040204" pitchFamily="50" charset="-128"/>
              <a:ea typeface="Meiryo UI" panose="020B0604030504040204" pitchFamily="50" charset="-128"/>
            </a:endParaRPr>
          </a:p>
          <a:p>
            <a:pPr algn="ctr"/>
            <a:r>
              <a:rPr lang="ja-JP" altLang="en-US" sz="1100" dirty="0">
                <a:solidFill>
                  <a:prstClr val="black"/>
                </a:solidFill>
                <a:latin typeface="Meiryo UI" panose="020B0604030504040204" pitchFamily="50" charset="-128"/>
                <a:ea typeface="Meiryo UI" panose="020B0604030504040204" pitchFamily="50" charset="-128"/>
              </a:rPr>
              <a:t>削減効果等説明</a:t>
            </a:r>
          </a:p>
        </p:txBody>
      </p:sp>
      <p:sp>
        <p:nvSpPr>
          <p:cNvPr id="23" name="正方形/長方形 22"/>
          <p:cNvSpPr/>
          <p:nvPr/>
        </p:nvSpPr>
        <p:spPr>
          <a:xfrm>
            <a:off x="3903987" y="5536496"/>
            <a:ext cx="5693325" cy="1197473"/>
          </a:xfrm>
          <a:prstGeom prst="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157" name="テキスト ボックス 71"/>
          <p:cNvSpPr txBox="1">
            <a:spLocks noChangeArrowheads="1"/>
          </p:cNvSpPr>
          <p:nvPr/>
        </p:nvSpPr>
        <p:spPr bwMode="auto">
          <a:xfrm>
            <a:off x="4146111" y="6285044"/>
            <a:ext cx="1906060" cy="323165"/>
          </a:xfrm>
          <a:prstGeom prst="rect">
            <a:avLst/>
          </a:prstGeom>
          <a:solidFill>
            <a:schemeClr val="bg1"/>
          </a:solidFill>
          <a:ln w="9525">
            <a:solidFill>
              <a:srgbClr val="000000"/>
            </a:solidFill>
            <a:miter lim="800000"/>
            <a:headEnd/>
            <a:tailEnd/>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r>
              <a:rPr lang="ja-JP" altLang="en-US" sz="1500" b="1" spc="300" dirty="0">
                <a:solidFill>
                  <a:prstClr val="black"/>
                </a:solidFill>
                <a:latin typeface="Meiryo UI" panose="020B0604030504040204" pitchFamily="50" charset="-128"/>
                <a:ea typeface="Meiryo UI" panose="020B0604030504040204" pitchFamily="50" charset="-128"/>
              </a:rPr>
              <a:t>中小事業者等</a:t>
            </a:r>
          </a:p>
        </p:txBody>
      </p:sp>
      <p:sp>
        <p:nvSpPr>
          <p:cNvPr id="158" name="テキスト ボックス 103"/>
          <p:cNvSpPr txBox="1">
            <a:spLocks noChangeArrowheads="1"/>
          </p:cNvSpPr>
          <p:nvPr/>
        </p:nvSpPr>
        <p:spPr bwMode="auto">
          <a:xfrm>
            <a:off x="2744107" y="4214537"/>
            <a:ext cx="149347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None/>
            </a:pPr>
            <a:r>
              <a:rPr lang="ja-JP" altLang="en-US" sz="1000" dirty="0">
                <a:solidFill>
                  <a:prstClr val="black"/>
                </a:solidFill>
                <a:latin typeface="Meiryo UI" panose="020B0604030504040204" pitchFamily="50" charset="-128"/>
                <a:ea typeface="Meiryo UI" panose="020B0604030504040204" pitchFamily="50" charset="-128"/>
              </a:rPr>
              <a:t>・登録</a:t>
            </a:r>
            <a:endParaRPr lang="en-US" altLang="ja-JP" sz="1000" dirty="0">
              <a:solidFill>
                <a:prstClr val="black"/>
              </a:solidFill>
              <a:latin typeface="Meiryo UI" panose="020B0604030504040204" pitchFamily="50" charset="-128"/>
              <a:ea typeface="Meiryo UI" panose="020B0604030504040204" pitchFamily="50" charset="-128"/>
            </a:endParaRPr>
          </a:p>
          <a:p>
            <a:pPr eaLnBrk="1" hangingPunct="1">
              <a:spcBef>
                <a:spcPct val="0"/>
              </a:spcBef>
              <a:buNone/>
            </a:pPr>
            <a:r>
              <a:rPr lang="ja-JP" altLang="en-US" sz="1000" dirty="0">
                <a:solidFill>
                  <a:prstClr val="black"/>
                </a:solidFill>
                <a:latin typeface="Meiryo UI" panose="020B0604030504040204" pitchFamily="50" charset="-128"/>
                <a:ea typeface="Meiryo UI" panose="020B0604030504040204" pitchFamily="50" charset="-128"/>
              </a:rPr>
              <a:t>・実績報告　</a:t>
            </a:r>
            <a:endParaRPr lang="en-US" altLang="ja-JP" sz="1000" dirty="0">
              <a:solidFill>
                <a:prstClr val="black"/>
              </a:solidFill>
              <a:latin typeface="Meiryo UI" panose="020B0604030504040204" pitchFamily="50" charset="-128"/>
              <a:ea typeface="Meiryo UI" panose="020B0604030504040204" pitchFamily="50" charset="-128"/>
            </a:endParaRPr>
          </a:p>
          <a:p>
            <a:pPr eaLnBrk="1" hangingPunct="1">
              <a:spcBef>
                <a:spcPct val="0"/>
              </a:spcBef>
              <a:buFontTx/>
              <a:buNone/>
            </a:pPr>
            <a:r>
              <a:rPr lang="ja-JP" altLang="en-US" sz="1000" dirty="0">
                <a:solidFill>
                  <a:prstClr val="black"/>
                </a:solidFill>
                <a:latin typeface="Meiryo UI" panose="020B0604030504040204" pitchFamily="50" charset="-128"/>
                <a:ea typeface="Meiryo UI" panose="020B0604030504040204" pitchFamily="50" charset="-128"/>
              </a:rPr>
              <a:t>・導入事例提供</a:t>
            </a:r>
            <a:endParaRPr lang="en-US" altLang="ja-JP" sz="1000" dirty="0">
              <a:solidFill>
                <a:prstClr val="black"/>
              </a:solidFill>
              <a:latin typeface="Meiryo UI" panose="020B0604030504040204" pitchFamily="50" charset="-128"/>
              <a:ea typeface="Meiryo UI" panose="020B0604030504040204" pitchFamily="50" charset="-128"/>
            </a:endParaRPr>
          </a:p>
          <a:p>
            <a:pPr eaLnBrk="1" hangingPunct="1">
              <a:spcBef>
                <a:spcPct val="0"/>
              </a:spcBef>
              <a:buFontTx/>
              <a:buNone/>
            </a:pPr>
            <a:r>
              <a:rPr lang="ja-JP" altLang="en-US" sz="1000" dirty="0">
                <a:solidFill>
                  <a:prstClr val="black"/>
                </a:solidFill>
                <a:latin typeface="Meiryo UI" panose="020B0604030504040204" pitchFamily="50" charset="-128"/>
                <a:ea typeface="Meiryo UI" panose="020B0604030504040204" pitchFamily="50" charset="-128"/>
              </a:rPr>
              <a:t>　　</a:t>
            </a:r>
          </a:p>
        </p:txBody>
      </p:sp>
      <p:sp>
        <p:nvSpPr>
          <p:cNvPr id="161" name="テキスト ボックス 99"/>
          <p:cNvSpPr txBox="1">
            <a:spLocks noChangeArrowheads="1"/>
          </p:cNvSpPr>
          <p:nvPr/>
        </p:nvSpPr>
        <p:spPr bwMode="auto">
          <a:xfrm>
            <a:off x="2897625" y="5224382"/>
            <a:ext cx="180518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000" dirty="0">
                <a:solidFill>
                  <a:srgbClr val="000000"/>
                </a:solidFill>
                <a:latin typeface="Meiryo UI" panose="020B0604030504040204" pitchFamily="50" charset="-128"/>
                <a:ea typeface="Meiryo UI" panose="020B0604030504040204" pitchFamily="50" charset="-128"/>
              </a:rPr>
              <a:t>・提案、営業</a:t>
            </a:r>
            <a:endParaRPr lang="en-US" altLang="ja-JP" sz="1000" dirty="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r>
              <a:rPr lang="ja-JP" altLang="en-US" sz="1000" dirty="0">
                <a:solidFill>
                  <a:srgbClr val="000000"/>
                </a:solidFill>
                <a:latin typeface="Meiryo UI" panose="020B0604030504040204" pitchFamily="50" charset="-128"/>
                <a:ea typeface="Meiryo UI" panose="020B0604030504040204" pitchFamily="50" charset="-128"/>
              </a:rPr>
              <a:t>・サービス提供</a:t>
            </a:r>
            <a:endParaRPr lang="en-US" altLang="ja-JP" sz="1000" dirty="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000" dirty="0">
              <a:solidFill>
                <a:srgbClr val="000000"/>
              </a:solidFill>
              <a:latin typeface="Meiryo UI" panose="020B0604030504040204" pitchFamily="50" charset="-128"/>
              <a:ea typeface="Meiryo UI" panose="020B0604030504040204" pitchFamily="50" charset="-128"/>
            </a:endParaRPr>
          </a:p>
        </p:txBody>
      </p:sp>
      <p:cxnSp>
        <p:nvCxnSpPr>
          <p:cNvPr id="25" name="直線矢印コネクタ 24"/>
          <p:cNvCxnSpPr/>
          <p:nvPr/>
        </p:nvCxnSpPr>
        <p:spPr>
          <a:xfrm flipH="1">
            <a:off x="2759047" y="3377059"/>
            <a:ext cx="1093669" cy="330304"/>
          </a:xfrm>
          <a:prstGeom prst="straightConnector1">
            <a:avLst/>
          </a:prstGeom>
          <a:ln w="66675">
            <a:solidFill>
              <a:srgbClr val="FF00FF"/>
            </a:solidFill>
            <a:tailEnd type="triangle" w="lg" len="med"/>
          </a:ln>
        </p:spPr>
        <p:style>
          <a:lnRef idx="1">
            <a:schemeClr val="accent1"/>
          </a:lnRef>
          <a:fillRef idx="0">
            <a:schemeClr val="accent1"/>
          </a:fillRef>
          <a:effectRef idx="0">
            <a:schemeClr val="accent1"/>
          </a:effectRef>
          <a:fontRef idx="minor">
            <a:schemeClr val="tx1"/>
          </a:fontRef>
        </p:style>
      </p:cxnSp>
      <p:sp>
        <p:nvSpPr>
          <p:cNvPr id="163" name="テキスト ボックス 103"/>
          <p:cNvSpPr txBox="1">
            <a:spLocks noChangeArrowheads="1"/>
          </p:cNvSpPr>
          <p:nvPr/>
        </p:nvSpPr>
        <p:spPr bwMode="auto">
          <a:xfrm>
            <a:off x="2724816" y="2937461"/>
            <a:ext cx="149347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000" dirty="0">
                <a:solidFill>
                  <a:prstClr val="black"/>
                </a:solidFill>
                <a:latin typeface="Meiryo UI" panose="020B0604030504040204" pitchFamily="50" charset="-128"/>
                <a:ea typeface="Meiryo UI" panose="020B0604030504040204" pitchFamily="50" charset="-128"/>
              </a:rPr>
              <a:t>　・啓発資料提供</a:t>
            </a:r>
            <a:endParaRPr lang="en-US" altLang="ja-JP" sz="1000" dirty="0">
              <a:solidFill>
                <a:prstClr val="black"/>
              </a:solidFill>
              <a:latin typeface="Meiryo UI" panose="020B0604030504040204" pitchFamily="50" charset="-128"/>
              <a:ea typeface="Meiryo UI" panose="020B0604030504040204" pitchFamily="50" charset="-128"/>
            </a:endParaRPr>
          </a:p>
          <a:p>
            <a:pPr eaLnBrk="1" hangingPunct="1">
              <a:spcBef>
                <a:spcPct val="0"/>
              </a:spcBef>
              <a:buFontTx/>
              <a:buNone/>
            </a:pPr>
            <a:r>
              <a:rPr lang="ja-JP" altLang="en-US" sz="1000" dirty="0">
                <a:solidFill>
                  <a:prstClr val="black"/>
                </a:solidFill>
                <a:latin typeface="Meiryo UI" panose="020B0604030504040204" pitchFamily="50" charset="-128"/>
                <a:ea typeface="Meiryo UI" panose="020B0604030504040204" pitchFamily="50" charset="-128"/>
              </a:rPr>
              <a:t>　・事業広報</a:t>
            </a:r>
            <a:endParaRPr lang="en-US" altLang="ja-JP" sz="1000" dirty="0">
              <a:solidFill>
                <a:prstClr val="black"/>
              </a:solidFill>
              <a:latin typeface="Meiryo UI" panose="020B0604030504040204" pitchFamily="50" charset="-128"/>
              <a:ea typeface="Meiryo UI" panose="020B0604030504040204" pitchFamily="50" charset="-128"/>
            </a:endParaRPr>
          </a:p>
        </p:txBody>
      </p:sp>
      <p:cxnSp>
        <p:nvCxnSpPr>
          <p:cNvPr id="164" name="直線矢印コネクタ 163"/>
          <p:cNvCxnSpPr/>
          <p:nvPr/>
        </p:nvCxnSpPr>
        <p:spPr>
          <a:xfrm flipV="1">
            <a:off x="2821535" y="3851551"/>
            <a:ext cx="978684" cy="345259"/>
          </a:xfrm>
          <a:prstGeom prst="straightConnector1">
            <a:avLst/>
          </a:prstGeom>
          <a:ln w="66675">
            <a:solidFill>
              <a:srgbClr val="0099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65" name="直線矢印コネクタ 164"/>
          <p:cNvCxnSpPr/>
          <p:nvPr/>
        </p:nvCxnSpPr>
        <p:spPr>
          <a:xfrm>
            <a:off x="2812588" y="5558495"/>
            <a:ext cx="1145730" cy="413411"/>
          </a:xfrm>
          <a:prstGeom prst="straightConnector1">
            <a:avLst/>
          </a:prstGeom>
          <a:ln w="66675">
            <a:solidFill>
              <a:srgbClr val="0099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66" name="直線矢印コネクタ 165"/>
          <p:cNvCxnSpPr/>
          <p:nvPr/>
        </p:nvCxnSpPr>
        <p:spPr>
          <a:xfrm flipH="1" flipV="1">
            <a:off x="2821535" y="5951635"/>
            <a:ext cx="1162638" cy="367086"/>
          </a:xfrm>
          <a:prstGeom prst="straightConnector1">
            <a:avLst/>
          </a:prstGeom>
          <a:ln w="66675">
            <a:solidFill>
              <a:srgbClr val="0000FF"/>
            </a:solidFill>
            <a:tailEnd type="triangle" w="lg" len="med"/>
          </a:ln>
        </p:spPr>
        <p:style>
          <a:lnRef idx="1">
            <a:schemeClr val="accent1"/>
          </a:lnRef>
          <a:fillRef idx="0">
            <a:schemeClr val="accent1"/>
          </a:fillRef>
          <a:effectRef idx="0">
            <a:schemeClr val="accent1"/>
          </a:effectRef>
          <a:fontRef idx="minor">
            <a:schemeClr val="tx1"/>
          </a:fontRef>
        </p:style>
      </p:cxnSp>
      <p:sp>
        <p:nvSpPr>
          <p:cNvPr id="167" name="テキスト ボックス 99"/>
          <p:cNvSpPr txBox="1">
            <a:spLocks noChangeArrowheads="1"/>
          </p:cNvSpPr>
          <p:nvPr/>
        </p:nvSpPr>
        <p:spPr bwMode="auto">
          <a:xfrm>
            <a:off x="2866917" y="6293946"/>
            <a:ext cx="180518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000" dirty="0">
                <a:solidFill>
                  <a:srgbClr val="000000"/>
                </a:solidFill>
                <a:latin typeface="Meiryo UI" panose="020B0604030504040204" pitchFamily="50" charset="-128"/>
                <a:ea typeface="Meiryo UI" panose="020B0604030504040204" pitchFamily="50" charset="-128"/>
              </a:rPr>
              <a:t>・サポート依頼</a:t>
            </a:r>
            <a:endParaRPr lang="en-US" altLang="ja-JP" sz="1000" dirty="0">
              <a:solidFill>
                <a:srgbClr val="000000"/>
              </a:solidFill>
              <a:latin typeface="Meiryo UI" panose="020B0604030504040204" pitchFamily="50" charset="-128"/>
              <a:ea typeface="Meiryo UI" panose="020B0604030504040204" pitchFamily="50" charset="-128"/>
            </a:endParaRPr>
          </a:p>
        </p:txBody>
      </p:sp>
      <p:cxnSp>
        <p:nvCxnSpPr>
          <p:cNvPr id="168" name="直線矢印コネクタ 167"/>
          <p:cNvCxnSpPr/>
          <p:nvPr/>
        </p:nvCxnSpPr>
        <p:spPr>
          <a:xfrm>
            <a:off x="4923051" y="5038495"/>
            <a:ext cx="10886" cy="563347"/>
          </a:xfrm>
          <a:prstGeom prst="straightConnector1">
            <a:avLst/>
          </a:prstGeom>
          <a:ln w="66675">
            <a:solidFill>
              <a:srgbClr val="FF00FF"/>
            </a:solidFill>
            <a:tailEnd type="triangle" w="lg" len="med"/>
          </a:ln>
        </p:spPr>
        <p:style>
          <a:lnRef idx="1">
            <a:schemeClr val="accent1"/>
          </a:lnRef>
          <a:fillRef idx="0">
            <a:schemeClr val="accent1"/>
          </a:fillRef>
          <a:effectRef idx="0">
            <a:schemeClr val="accent1"/>
          </a:effectRef>
          <a:fontRef idx="minor">
            <a:schemeClr val="tx1"/>
          </a:fontRef>
        </p:style>
      </p:cxnSp>
      <p:sp>
        <p:nvSpPr>
          <p:cNvPr id="169" name="テキスト ボックス 99"/>
          <p:cNvSpPr txBox="1">
            <a:spLocks noChangeArrowheads="1"/>
          </p:cNvSpPr>
          <p:nvPr/>
        </p:nvSpPr>
        <p:spPr bwMode="auto">
          <a:xfrm>
            <a:off x="5014298" y="5106975"/>
            <a:ext cx="105274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000" dirty="0">
                <a:solidFill>
                  <a:srgbClr val="000000"/>
                </a:solidFill>
                <a:latin typeface="Meiryo UI" panose="020B0604030504040204" pitchFamily="50" charset="-128"/>
                <a:ea typeface="Meiryo UI" panose="020B0604030504040204" pitchFamily="50" charset="-128"/>
              </a:rPr>
              <a:t>・普及啓発</a:t>
            </a:r>
            <a:endParaRPr lang="en-US" altLang="ja-JP" sz="1000" dirty="0">
              <a:solidFill>
                <a:srgbClr val="000000"/>
              </a:solidFill>
              <a:latin typeface="Meiryo UI" panose="020B0604030504040204" pitchFamily="50" charset="-128"/>
              <a:ea typeface="Meiryo UI" panose="020B0604030504040204" pitchFamily="50" charset="-128"/>
            </a:endParaRPr>
          </a:p>
        </p:txBody>
      </p:sp>
      <p:cxnSp>
        <p:nvCxnSpPr>
          <p:cNvPr id="170" name="直線矢印コネクタ 169"/>
          <p:cNvCxnSpPr/>
          <p:nvPr/>
        </p:nvCxnSpPr>
        <p:spPr>
          <a:xfrm flipV="1">
            <a:off x="6951751" y="4980682"/>
            <a:ext cx="0" cy="577813"/>
          </a:xfrm>
          <a:prstGeom prst="straightConnector1">
            <a:avLst/>
          </a:prstGeom>
          <a:ln w="66675">
            <a:solidFill>
              <a:srgbClr val="0000FF"/>
            </a:solidFill>
            <a:tailEnd type="triangle" w="lg" len="med"/>
          </a:ln>
        </p:spPr>
        <p:style>
          <a:lnRef idx="1">
            <a:schemeClr val="accent1"/>
          </a:lnRef>
          <a:fillRef idx="0">
            <a:schemeClr val="accent1"/>
          </a:fillRef>
          <a:effectRef idx="0">
            <a:schemeClr val="accent1"/>
          </a:effectRef>
          <a:fontRef idx="minor">
            <a:schemeClr val="tx1"/>
          </a:fontRef>
        </p:style>
      </p:cxnSp>
      <p:sp>
        <p:nvSpPr>
          <p:cNvPr id="171" name="テキスト ボックス 99"/>
          <p:cNvSpPr txBox="1">
            <a:spLocks noChangeArrowheads="1"/>
          </p:cNvSpPr>
          <p:nvPr/>
        </p:nvSpPr>
        <p:spPr bwMode="auto">
          <a:xfrm>
            <a:off x="7013745" y="5251641"/>
            <a:ext cx="14740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000" dirty="0">
                <a:solidFill>
                  <a:srgbClr val="000000"/>
                </a:solidFill>
                <a:latin typeface="Meiryo UI" panose="020B0604030504040204" pitchFamily="50" charset="-128"/>
                <a:ea typeface="Meiryo UI" panose="020B0604030504040204" pitchFamily="50" charset="-128"/>
              </a:rPr>
              <a:t>・相談</a:t>
            </a:r>
            <a:endParaRPr lang="en-US" altLang="ja-JP" sz="1000" dirty="0">
              <a:solidFill>
                <a:srgbClr val="000000"/>
              </a:solidFill>
              <a:latin typeface="Meiryo UI" panose="020B0604030504040204" pitchFamily="50" charset="-128"/>
              <a:ea typeface="Meiryo UI" panose="020B0604030504040204" pitchFamily="50" charset="-128"/>
            </a:endParaRPr>
          </a:p>
        </p:txBody>
      </p:sp>
      <p:sp>
        <p:nvSpPr>
          <p:cNvPr id="172" name="テキスト ボックス 171"/>
          <p:cNvSpPr txBox="1"/>
          <p:nvPr/>
        </p:nvSpPr>
        <p:spPr>
          <a:xfrm>
            <a:off x="5866123" y="5898877"/>
            <a:ext cx="1668994" cy="430887"/>
          </a:xfrm>
          <a:prstGeom prst="rect">
            <a:avLst/>
          </a:prstGeom>
          <a:noFill/>
        </p:spPr>
        <p:txBody>
          <a:bodyPr wrap="square" rtlCol="0">
            <a:spAutoFit/>
          </a:bodyPr>
          <a:lstStyle/>
          <a:p>
            <a:pPr algn="ctr"/>
            <a:r>
              <a:rPr lang="ja-JP" altLang="en-US" sz="1100" dirty="0">
                <a:latin typeface="Meiryo UI" panose="020B0604030504040204" pitchFamily="50" charset="-128"/>
                <a:ea typeface="Meiryo UI" panose="020B0604030504040204" pitchFamily="50" charset="-128"/>
              </a:rPr>
              <a:t>・</a:t>
            </a:r>
            <a:r>
              <a:rPr lang="en-US" altLang="ja-JP" sz="1100" dirty="0">
                <a:latin typeface="Meiryo UI" panose="020B0604030504040204" pitchFamily="50" charset="-128"/>
                <a:ea typeface="Meiryo UI" panose="020B0604030504040204" pitchFamily="50" charset="-128"/>
              </a:rPr>
              <a:t>EMS</a:t>
            </a:r>
            <a:r>
              <a:rPr lang="ja-JP" altLang="en-US" sz="1100" dirty="0">
                <a:latin typeface="Meiryo UI" panose="020B0604030504040204" pitchFamily="50" charset="-128"/>
                <a:ea typeface="Meiryo UI" panose="020B0604030504040204" pitchFamily="50" charset="-128"/>
              </a:rPr>
              <a:t>導入による</a:t>
            </a:r>
            <a:endParaRPr lang="en-US" altLang="ja-JP" sz="1100" dirty="0">
              <a:latin typeface="Meiryo UI" panose="020B0604030504040204" pitchFamily="50" charset="-128"/>
              <a:ea typeface="Meiryo UI" panose="020B0604030504040204" pitchFamily="50" charset="-128"/>
            </a:endParaRPr>
          </a:p>
          <a:p>
            <a:pPr algn="ctr"/>
            <a:r>
              <a:rPr lang="ja-JP" altLang="en-US" sz="1100" dirty="0">
                <a:latin typeface="Meiryo UI" panose="020B0604030504040204" pitchFamily="50" charset="-128"/>
                <a:ea typeface="Meiryo UI" panose="020B0604030504040204" pitchFamily="50" charset="-128"/>
              </a:rPr>
              <a:t>電力需要の最適化</a:t>
            </a:r>
            <a:endParaRPr lang="ja-JP" altLang="en-US" sz="1100" strike="sngStrike" dirty="0">
              <a:latin typeface="Meiryo UI" panose="020B0604030504040204" pitchFamily="50" charset="-128"/>
              <a:ea typeface="Meiryo UI" panose="020B0604030504040204" pitchFamily="50" charset="-128"/>
            </a:endParaRPr>
          </a:p>
        </p:txBody>
      </p:sp>
      <p:sp>
        <p:nvSpPr>
          <p:cNvPr id="37" name="正方形/長方形 36"/>
          <p:cNvSpPr/>
          <p:nvPr/>
        </p:nvSpPr>
        <p:spPr>
          <a:xfrm>
            <a:off x="7515212" y="5601842"/>
            <a:ext cx="1806928" cy="108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grpSp>
        <p:nvGrpSpPr>
          <p:cNvPr id="39" name="グループ化 38"/>
          <p:cNvGrpSpPr>
            <a:grpSpLocks noChangeAspect="1"/>
          </p:cNvGrpSpPr>
          <p:nvPr/>
        </p:nvGrpSpPr>
        <p:grpSpPr>
          <a:xfrm>
            <a:off x="7310037" y="5614146"/>
            <a:ext cx="2051661" cy="1150093"/>
            <a:chOff x="4674941" y="6552844"/>
            <a:chExt cx="2826295" cy="1584325"/>
          </a:xfrm>
        </p:grpSpPr>
        <p:pic>
          <p:nvPicPr>
            <p:cNvPr id="40"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50136" y="6552844"/>
              <a:ext cx="2451100"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 name="角丸四角形 40"/>
            <p:cNvSpPr/>
            <p:nvPr/>
          </p:nvSpPr>
          <p:spPr>
            <a:xfrm rot="19878094">
              <a:off x="5773901" y="7125180"/>
              <a:ext cx="1414590" cy="290838"/>
            </a:xfrm>
            <a:prstGeom prst="roundRect">
              <a:avLst>
                <a:gd name="adj" fmla="val 40430"/>
              </a:avLst>
            </a:prstGeom>
            <a:noFill/>
            <a:ln w="19050">
              <a:solidFill>
                <a:srgbClr val="F54DE9"/>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Meiryo UI" panose="020B0604030504040204" pitchFamily="50" charset="-128"/>
                <a:ea typeface="Meiryo UI" panose="020B0604030504040204" pitchFamily="50" charset="-128"/>
              </a:endParaRPr>
            </a:p>
          </p:txBody>
        </p:sp>
        <p:sp>
          <p:nvSpPr>
            <p:cNvPr id="42" name="テキスト ボックス 41"/>
            <p:cNvSpPr txBox="1"/>
            <p:nvPr/>
          </p:nvSpPr>
          <p:spPr>
            <a:xfrm>
              <a:off x="4903954" y="7003073"/>
              <a:ext cx="1501484" cy="300704"/>
            </a:xfrm>
            <a:prstGeom prst="rect">
              <a:avLst/>
            </a:prstGeom>
            <a:noFill/>
          </p:spPr>
          <p:txBody>
            <a:bodyPr wrap="square" lIns="94256" tIns="47128" rIns="94256" bIns="47128" rtlCol="0">
              <a:spAutoFit/>
            </a:bodyPr>
            <a:lstStyle/>
            <a:p>
              <a:r>
                <a:rPr lang="ja-JP" altLang="en-US" sz="800" dirty="0">
                  <a:solidFill>
                    <a:srgbClr val="F54DE9"/>
                  </a:solidFill>
                  <a:latin typeface="Meiryo UI" panose="020B0604030504040204" pitchFamily="50" charset="-128"/>
                  <a:ea typeface="Meiryo UI" panose="020B0604030504040204" pitchFamily="50" charset="-128"/>
                </a:rPr>
                <a:t>電気使用量の抑制</a:t>
              </a:r>
              <a:endParaRPr lang="en-US" altLang="ja-JP" sz="800" dirty="0">
                <a:solidFill>
                  <a:srgbClr val="F54DE9"/>
                </a:solidFill>
                <a:latin typeface="Meiryo UI" panose="020B0604030504040204" pitchFamily="50" charset="-128"/>
                <a:ea typeface="Meiryo UI" panose="020B0604030504040204" pitchFamily="50" charset="-128"/>
              </a:endParaRPr>
            </a:p>
          </p:txBody>
        </p:sp>
        <p:sp>
          <p:nvSpPr>
            <p:cNvPr id="43" name="テキスト ボックス 42"/>
            <p:cNvSpPr txBox="1"/>
            <p:nvPr/>
          </p:nvSpPr>
          <p:spPr>
            <a:xfrm>
              <a:off x="4674941" y="6631304"/>
              <a:ext cx="1830230" cy="300704"/>
            </a:xfrm>
            <a:prstGeom prst="rect">
              <a:avLst/>
            </a:prstGeom>
            <a:noFill/>
          </p:spPr>
          <p:txBody>
            <a:bodyPr wrap="square" lIns="94256" tIns="47128" rIns="94256" bIns="47128" rtlCol="0">
              <a:spAutoFit/>
            </a:bodyPr>
            <a:lstStyle/>
            <a:p>
              <a:r>
                <a:rPr lang="ja-JP" altLang="en-US" sz="800" dirty="0">
                  <a:solidFill>
                    <a:srgbClr val="029405"/>
                  </a:solidFill>
                  <a:latin typeface="Meiryo UI" panose="020B0604030504040204" pitchFamily="50" charset="-128"/>
                  <a:ea typeface="Meiryo UI" panose="020B0604030504040204" pitchFamily="50" charset="-128"/>
                </a:rPr>
                <a:t>　　契約電力の抑制</a:t>
              </a:r>
              <a:endParaRPr lang="en-US" altLang="ja-JP" sz="800" dirty="0">
                <a:solidFill>
                  <a:srgbClr val="029405"/>
                </a:solidFill>
                <a:latin typeface="Meiryo UI" panose="020B0604030504040204" pitchFamily="50" charset="-128"/>
                <a:ea typeface="Meiryo UI" panose="020B0604030504040204" pitchFamily="50" charset="-128"/>
              </a:endParaRPr>
            </a:p>
          </p:txBody>
        </p:sp>
        <p:cxnSp>
          <p:nvCxnSpPr>
            <p:cNvPr id="44" name="直線コネクタ 43"/>
            <p:cNvCxnSpPr/>
            <p:nvPr/>
          </p:nvCxnSpPr>
          <p:spPr>
            <a:xfrm flipH="1">
              <a:off x="6152418" y="6676840"/>
              <a:ext cx="497788" cy="0"/>
            </a:xfrm>
            <a:prstGeom prst="line">
              <a:avLst/>
            </a:prstGeom>
            <a:ln w="19050">
              <a:solidFill>
                <a:srgbClr val="029405"/>
              </a:solidFill>
              <a:prstDash val="sysDot"/>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p:nvPr/>
          </p:nvCxnSpPr>
          <p:spPr>
            <a:xfrm flipH="1">
              <a:off x="6152418" y="6838022"/>
              <a:ext cx="497788" cy="0"/>
            </a:xfrm>
            <a:prstGeom prst="line">
              <a:avLst/>
            </a:prstGeom>
            <a:ln w="19050">
              <a:solidFill>
                <a:srgbClr val="029405"/>
              </a:solidFill>
              <a:prstDash val="sysDot"/>
            </a:ln>
          </p:spPr>
          <p:style>
            <a:lnRef idx="1">
              <a:schemeClr val="accent1"/>
            </a:lnRef>
            <a:fillRef idx="0">
              <a:schemeClr val="accent1"/>
            </a:fillRef>
            <a:effectRef idx="0">
              <a:schemeClr val="accent1"/>
            </a:effectRef>
            <a:fontRef idx="minor">
              <a:schemeClr val="tx1"/>
            </a:fontRef>
          </p:style>
        </p:cxnSp>
        <p:cxnSp>
          <p:nvCxnSpPr>
            <p:cNvPr id="46" name="直線矢印コネクタ 45"/>
            <p:cNvCxnSpPr/>
            <p:nvPr/>
          </p:nvCxnSpPr>
          <p:spPr>
            <a:xfrm>
              <a:off x="6216475" y="6676840"/>
              <a:ext cx="0" cy="172752"/>
            </a:xfrm>
            <a:prstGeom prst="straightConnector1">
              <a:avLst/>
            </a:prstGeom>
            <a:ln w="15875">
              <a:solidFill>
                <a:srgbClr val="00B050"/>
              </a:solidFill>
              <a:prstDash val="sysDot"/>
              <a:tailEnd type="arrow" w="sm" len="sm"/>
            </a:ln>
          </p:spPr>
          <p:style>
            <a:lnRef idx="1">
              <a:schemeClr val="accent1"/>
            </a:lnRef>
            <a:fillRef idx="0">
              <a:schemeClr val="accent1"/>
            </a:fillRef>
            <a:effectRef idx="0">
              <a:schemeClr val="accent1"/>
            </a:effectRef>
            <a:fontRef idx="minor">
              <a:schemeClr val="tx1"/>
            </a:fontRef>
          </p:style>
        </p:cxnSp>
      </p:grpSp>
      <p:grpSp>
        <p:nvGrpSpPr>
          <p:cNvPr id="48" name="グループ化 47"/>
          <p:cNvGrpSpPr/>
          <p:nvPr/>
        </p:nvGrpSpPr>
        <p:grpSpPr>
          <a:xfrm>
            <a:off x="7948058" y="3203395"/>
            <a:ext cx="1412060" cy="1378523"/>
            <a:chOff x="7760700" y="3105469"/>
            <a:chExt cx="1412060" cy="1378523"/>
          </a:xfrm>
        </p:grpSpPr>
        <p:pic>
          <p:nvPicPr>
            <p:cNvPr id="1039" name="Picture 15" descr="http://4.bp.blogspot.com/-v-d7JYMZJn0/VvKZKMuZhzI/AAAAAAAA5FQ/p8m3U0QRZ8kI8mbkOv0uMEZrwT7F5Baiw/s800/seminor_woman.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760700" y="3105469"/>
              <a:ext cx="1412060" cy="137852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E:\LIB\エネルギー政策課\◇04＿事業\01_スマC\09  調査・回答\H29照会\01 企画照会関係\29 アクションプログラム\水野作業用\プレゼン内容.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994558" y="3382949"/>
              <a:ext cx="597348" cy="468000"/>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テキスト ボックス 5"/>
          <p:cNvSpPr txBox="1"/>
          <p:nvPr/>
        </p:nvSpPr>
        <p:spPr>
          <a:xfrm>
            <a:off x="468330" y="3639605"/>
            <a:ext cx="1292569" cy="276999"/>
          </a:xfrm>
          <a:prstGeom prst="rect">
            <a:avLst/>
          </a:prstGeom>
          <a:noFill/>
          <a:ln>
            <a:noFill/>
          </a:ln>
        </p:spPr>
        <p:txBody>
          <a:bodyPr wrap="square" rtlCol="0">
            <a:spAutoFit/>
          </a:bodyPr>
          <a:lstStyle/>
          <a:p>
            <a:pPr algn="ctr"/>
            <a:r>
              <a:rPr lang="en-US" altLang="ja-JP" sz="1200" b="1" dirty="0">
                <a:latin typeface="Meiryo UI" panose="020B0604030504040204" pitchFamily="50" charset="-128"/>
                <a:ea typeface="Meiryo UI" panose="020B0604030504040204" pitchFamily="50" charset="-128"/>
              </a:rPr>
              <a:t>【EMS </a:t>
            </a:r>
            <a:r>
              <a:rPr lang="ja-JP" altLang="en-US" sz="1200" b="1" dirty="0">
                <a:latin typeface="Meiryo UI" panose="020B0604030504040204" pitchFamily="50" charset="-128"/>
                <a:ea typeface="Meiryo UI" panose="020B0604030504040204" pitchFamily="50" charset="-128"/>
              </a:rPr>
              <a:t>の提供</a:t>
            </a:r>
            <a:r>
              <a:rPr lang="en-US" altLang="ja-JP" sz="1200" b="1" dirty="0">
                <a:latin typeface="Meiryo UI" panose="020B0604030504040204" pitchFamily="50" charset="-128"/>
                <a:ea typeface="Meiryo UI" panose="020B0604030504040204" pitchFamily="50" charset="-128"/>
              </a:rPr>
              <a:t>】</a:t>
            </a:r>
            <a:endParaRPr lang="ja-JP" altLang="en-US" sz="1200" b="1" dirty="0">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928367" y="5104648"/>
            <a:ext cx="1488164" cy="1235478"/>
            <a:chOff x="578621" y="4890414"/>
            <a:chExt cx="1488164" cy="1235478"/>
          </a:xfrm>
        </p:grpSpPr>
        <p:grpSp>
          <p:nvGrpSpPr>
            <p:cNvPr id="19" name="グループ化 18"/>
            <p:cNvGrpSpPr/>
            <p:nvPr/>
          </p:nvGrpSpPr>
          <p:grpSpPr>
            <a:xfrm>
              <a:off x="578621" y="5077908"/>
              <a:ext cx="1488164" cy="1047984"/>
              <a:chOff x="2220739" y="3528838"/>
              <a:chExt cx="1255545" cy="984289"/>
            </a:xfrm>
          </p:grpSpPr>
          <p:pic>
            <p:nvPicPr>
              <p:cNvPr id="12" name="Picture 2" descr="E:\LIB\エネルギー政策課\◇04＿事業\01_スマC\09  調査・回答\H29照会\01 企画照会関係\29 アクションプログラム\水野作業用\絶命.png"/>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2220739" y="3528838"/>
                <a:ext cx="1255545" cy="984289"/>
              </a:xfrm>
              <a:prstGeom prst="rect">
                <a:avLst/>
              </a:prstGeom>
              <a:noFill/>
              <a:extLst>
                <a:ext uri="{909E8E84-426E-40DD-AFC4-6F175D3DCCD1}">
                  <a14:hiddenFill xmlns:a14="http://schemas.microsoft.com/office/drawing/2010/main">
                    <a:solidFill>
                      <a:srgbClr val="FFFFFF"/>
                    </a:solidFill>
                  </a14:hiddenFill>
                </a:ext>
              </a:extLst>
            </p:spPr>
          </p:pic>
          <p:pic>
            <p:nvPicPr>
              <p:cNvPr id="131" name="図 130"/>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325751" y="3796399"/>
                <a:ext cx="680349" cy="522386"/>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103" name="正方形/長方形 102"/>
            <p:cNvSpPr/>
            <p:nvPr/>
          </p:nvSpPr>
          <p:spPr>
            <a:xfrm>
              <a:off x="1501491" y="5173936"/>
              <a:ext cx="561614" cy="780421"/>
            </a:xfrm>
            <a:prstGeom prst="rect">
              <a:avLst/>
            </a:prstGeom>
            <a:solidFill>
              <a:srgbClr val="ABF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pic>
          <p:nvPicPr>
            <p:cNvPr id="102" name="図 101"/>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1361645" y="4890414"/>
              <a:ext cx="627433" cy="1201468"/>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08" name="直線矢印コネクタ 107"/>
          <p:cNvCxnSpPr/>
          <p:nvPr/>
        </p:nvCxnSpPr>
        <p:spPr>
          <a:xfrm>
            <a:off x="5780939" y="5038495"/>
            <a:ext cx="0" cy="1254687"/>
          </a:xfrm>
          <a:prstGeom prst="straightConnector1">
            <a:avLst/>
          </a:prstGeom>
          <a:ln w="66675">
            <a:solidFill>
              <a:srgbClr val="FF00FF"/>
            </a:solidFill>
            <a:tailEnd type="triangle" w="lg" len="med"/>
          </a:ln>
        </p:spPr>
        <p:style>
          <a:lnRef idx="1">
            <a:schemeClr val="accent1"/>
          </a:lnRef>
          <a:fillRef idx="0">
            <a:schemeClr val="accent1"/>
          </a:fillRef>
          <a:effectRef idx="0">
            <a:schemeClr val="accent1"/>
          </a:effectRef>
          <a:fontRef idx="minor">
            <a:schemeClr val="tx1"/>
          </a:fontRef>
        </p:style>
      </p:cxnSp>
      <p:grpSp>
        <p:nvGrpSpPr>
          <p:cNvPr id="31" name="グループ化 30"/>
          <p:cNvGrpSpPr/>
          <p:nvPr/>
        </p:nvGrpSpPr>
        <p:grpSpPr>
          <a:xfrm>
            <a:off x="4555874" y="5949513"/>
            <a:ext cx="543267" cy="360000"/>
            <a:chOff x="-1287260" y="2897870"/>
            <a:chExt cx="543267" cy="360000"/>
          </a:xfrm>
        </p:grpSpPr>
        <p:cxnSp>
          <p:nvCxnSpPr>
            <p:cNvPr id="114" name="直線矢印コネクタ 113"/>
            <p:cNvCxnSpPr/>
            <p:nvPr/>
          </p:nvCxnSpPr>
          <p:spPr>
            <a:xfrm>
              <a:off x="-743993" y="2897870"/>
              <a:ext cx="0" cy="360000"/>
            </a:xfrm>
            <a:prstGeom prst="straightConnector1">
              <a:avLst/>
            </a:prstGeom>
            <a:ln w="25400">
              <a:solidFill>
                <a:schemeClr val="accent6">
                  <a:lumMod val="75000"/>
                </a:schemeClr>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115" name="直線矢印コネクタ 114"/>
            <p:cNvCxnSpPr/>
            <p:nvPr/>
          </p:nvCxnSpPr>
          <p:spPr>
            <a:xfrm>
              <a:off x="-1015921" y="2897870"/>
              <a:ext cx="0" cy="360000"/>
            </a:xfrm>
            <a:prstGeom prst="straightConnector1">
              <a:avLst/>
            </a:prstGeom>
            <a:ln w="25400">
              <a:solidFill>
                <a:schemeClr val="accent6">
                  <a:lumMod val="75000"/>
                </a:schemeClr>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116" name="直線矢印コネクタ 115"/>
            <p:cNvCxnSpPr/>
            <p:nvPr/>
          </p:nvCxnSpPr>
          <p:spPr>
            <a:xfrm>
              <a:off x="-1287260" y="2897870"/>
              <a:ext cx="0" cy="360000"/>
            </a:xfrm>
            <a:prstGeom prst="straightConnector1">
              <a:avLst/>
            </a:prstGeom>
            <a:ln w="25400">
              <a:solidFill>
                <a:schemeClr val="accent6">
                  <a:lumMod val="75000"/>
                </a:schemeClr>
              </a:solidFill>
              <a:prstDash val="sysDot"/>
              <a:tailEnd type="stealth" w="lg" len="lg"/>
            </a:ln>
          </p:spPr>
          <p:style>
            <a:lnRef idx="1">
              <a:schemeClr val="accent1"/>
            </a:lnRef>
            <a:fillRef idx="0">
              <a:schemeClr val="accent1"/>
            </a:fillRef>
            <a:effectRef idx="0">
              <a:schemeClr val="accent1"/>
            </a:effectRef>
            <a:fontRef idx="minor">
              <a:schemeClr val="tx1"/>
            </a:fontRef>
          </p:style>
        </p:cxnSp>
      </p:grpSp>
      <p:sp>
        <p:nvSpPr>
          <p:cNvPr id="96" name="AutoShape 187"/>
          <p:cNvSpPr>
            <a:spLocks noChangeArrowheads="1"/>
          </p:cNvSpPr>
          <p:nvPr/>
        </p:nvSpPr>
        <p:spPr bwMode="auto">
          <a:xfrm>
            <a:off x="4212898" y="5632939"/>
            <a:ext cx="1302281" cy="357545"/>
          </a:xfrm>
          <a:prstGeom prst="roundRect">
            <a:avLst>
              <a:gd name="adj" fmla="val 16667"/>
            </a:avLst>
          </a:prstGeom>
          <a:solidFill>
            <a:schemeClr val="tx2">
              <a:lumMod val="75000"/>
            </a:schemeClr>
          </a:solidFill>
          <a:ln w="19050">
            <a:solidFill>
              <a:schemeClr val="tx2">
                <a:lumMod val="40000"/>
                <a:lumOff val="60000"/>
              </a:schemeClr>
            </a:solidFill>
            <a:round/>
            <a:headEnd/>
            <a:tailEnd/>
          </a:ln>
          <a:effectLst/>
        </p:spPr>
        <p:txBody>
          <a:bodyPr wrap="square" anchor="ctr">
            <a:spAutoFit/>
          </a:bodyPr>
          <a:lstStyle>
            <a:lvl1pPr defTabSz="962025" eaLnBrk="0" hangingPunct="0">
              <a:spcBef>
                <a:spcPct val="20000"/>
              </a:spcBef>
              <a:buChar char="•"/>
              <a:defRPr kumimoji="1" sz="3200">
                <a:solidFill>
                  <a:schemeClr val="tx1"/>
                </a:solidFill>
                <a:latin typeface="Arial" charset="0"/>
                <a:ea typeface="ＭＳ Ｐゴシック" charset="-128"/>
              </a:defRPr>
            </a:lvl1pPr>
            <a:lvl2pPr marL="742950" indent="-285750" defTabSz="962025" eaLnBrk="0" hangingPunct="0">
              <a:spcBef>
                <a:spcPct val="20000"/>
              </a:spcBef>
              <a:buChar char="–"/>
              <a:defRPr kumimoji="1" sz="2800">
                <a:solidFill>
                  <a:schemeClr val="tx1"/>
                </a:solidFill>
                <a:latin typeface="Arial" charset="0"/>
                <a:ea typeface="ＭＳ Ｐゴシック" charset="-128"/>
              </a:defRPr>
            </a:lvl2pPr>
            <a:lvl3pPr marL="1143000" indent="-228600" defTabSz="962025" eaLnBrk="0" hangingPunct="0">
              <a:spcBef>
                <a:spcPct val="20000"/>
              </a:spcBef>
              <a:buChar char="•"/>
              <a:defRPr kumimoji="1" sz="2400">
                <a:solidFill>
                  <a:schemeClr val="tx1"/>
                </a:solidFill>
                <a:latin typeface="Arial" charset="0"/>
                <a:ea typeface="ＭＳ Ｐゴシック" charset="-128"/>
              </a:defRPr>
            </a:lvl3pPr>
            <a:lvl4pPr marL="1600200" indent="-228600" defTabSz="962025" eaLnBrk="0" hangingPunct="0">
              <a:spcBef>
                <a:spcPct val="20000"/>
              </a:spcBef>
              <a:buChar char="–"/>
              <a:defRPr kumimoji="1" sz="2000">
                <a:solidFill>
                  <a:schemeClr val="tx1"/>
                </a:solidFill>
                <a:latin typeface="Arial" charset="0"/>
                <a:ea typeface="ＭＳ Ｐゴシック" charset="-128"/>
              </a:defRPr>
            </a:lvl4pPr>
            <a:lvl5pPr marL="2057400" indent="-228600" defTabSz="962025" eaLnBrk="0" hangingPunct="0">
              <a:spcBef>
                <a:spcPct val="20000"/>
              </a:spcBef>
              <a:buChar char="»"/>
              <a:defRPr kumimoji="1" sz="2000">
                <a:solidFill>
                  <a:schemeClr val="tx1"/>
                </a:solidFill>
                <a:latin typeface="Arial" charset="0"/>
                <a:ea typeface="ＭＳ Ｐゴシック" charset="-128"/>
              </a:defRPr>
            </a:lvl5pPr>
            <a:lvl6pPr marL="2514600" indent="-228600" defTabSz="962025"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defTabSz="962025"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defTabSz="962025"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defTabSz="962025"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r>
              <a:rPr lang="ja-JP" altLang="en-US" sz="1500" spc="300" dirty="0">
                <a:solidFill>
                  <a:schemeClr val="bg1"/>
                </a:solidFill>
                <a:latin typeface="Meiryo UI" panose="020B0604030504040204" pitchFamily="50" charset="-128"/>
                <a:ea typeface="Meiryo UI" panose="020B0604030504040204" pitchFamily="50" charset="-128"/>
                <a:cs typeface="メイリオ" panose="020B0604030504040204" pitchFamily="50" charset="-128"/>
              </a:rPr>
              <a:t>業界団体</a:t>
            </a:r>
          </a:p>
        </p:txBody>
      </p:sp>
      <p:pic>
        <p:nvPicPr>
          <p:cNvPr id="4" name="図 3"/>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958067" y="3354877"/>
            <a:ext cx="922242" cy="1218922"/>
          </a:xfrm>
          <a:prstGeom prst="rect">
            <a:avLst/>
          </a:prstGeom>
          <a:ln>
            <a:solidFill>
              <a:schemeClr val="tx1"/>
            </a:solidFill>
          </a:ln>
        </p:spPr>
      </p:pic>
      <p:pic>
        <p:nvPicPr>
          <p:cNvPr id="1031" name="Picture 7"/>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4057592" y="3259729"/>
            <a:ext cx="917461" cy="122242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83" name="テキスト ボックス 82"/>
          <p:cNvSpPr txBox="1"/>
          <p:nvPr/>
        </p:nvSpPr>
        <p:spPr>
          <a:xfrm>
            <a:off x="4702813" y="1682731"/>
            <a:ext cx="759492"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＜実績＞</a:t>
            </a:r>
          </a:p>
        </p:txBody>
      </p:sp>
      <p:sp>
        <p:nvSpPr>
          <p:cNvPr id="84" name="テキスト ボックス 83"/>
          <p:cNvSpPr txBox="1"/>
          <p:nvPr/>
        </p:nvSpPr>
        <p:spPr>
          <a:xfrm>
            <a:off x="8745241" y="1690150"/>
            <a:ext cx="705605" cy="246222"/>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（年度）</a:t>
            </a:r>
            <a:endParaRPr lang="en-US" altLang="ja-JP" sz="1000" dirty="0">
              <a:latin typeface="Meiryo UI" pitchFamily="50" charset="-128"/>
              <a:ea typeface="Meiryo UI" pitchFamily="50" charset="-128"/>
              <a:cs typeface="Meiryo UI" pitchFamily="50" charset="-128"/>
            </a:endParaRPr>
          </a:p>
        </p:txBody>
      </p:sp>
      <p:sp>
        <p:nvSpPr>
          <p:cNvPr id="81" name="正方形/長方形 80"/>
          <p:cNvSpPr/>
          <p:nvPr/>
        </p:nvSpPr>
        <p:spPr>
          <a:xfrm>
            <a:off x="3994456" y="782783"/>
            <a:ext cx="3906509" cy="184666"/>
          </a:xfrm>
          <a:prstGeom prst="rect">
            <a:avLst/>
          </a:prstGeom>
        </p:spPr>
        <p:txBody>
          <a:bodyPr wrap="square" lIns="0" tIns="0" rIns="0" bIns="0" anchor="ctr" anchorCtr="1">
            <a:spAutoFit/>
          </a:bodyPr>
          <a:lstStyle/>
          <a:p>
            <a:pPr marL="95250" indent="-95250"/>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おおさかスマートエネルギーセンター事業</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200" strike="sngStrike"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98"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99"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100" name="Text Box 2"/>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101"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86" name="円/楕円 30">
            <a:extLst>
              <a:ext uri="{FF2B5EF4-FFF2-40B4-BE49-F238E27FC236}">
                <a16:creationId xmlns:a16="http://schemas.microsoft.com/office/drawing/2014/main" id="{CD52A21B-B022-4D1E-A011-CD1A262D54FF}"/>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29</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82" name="テキスト ボックス 28"/>
          <p:cNvSpPr txBox="1">
            <a:spLocks noChangeArrowheads="1"/>
          </p:cNvSpPr>
          <p:nvPr/>
        </p:nvSpPr>
        <p:spPr bwMode="auto">
          <a:xfrm>
            <a:off x="207979" y="1057880"/>
            <a:ext cx="8059213"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lgn="just" eaLnBrk="1" hangingPunct="1"/>
            <a:r>
              <a:rPr lang="ja-JP" altLang="en-US" b="0" i="0" dirty="0">
                <a:latin typeface="Meiryo UI" pitchFamily="50" charset="-128"/>
                <a:ea typeface="Meiryo UI" pitchFamily="50" charset="-128"/>
                <a:cs typeface="Meiryo UI" pitchFamily="50" charset="-128"/>
              </a:rPr>
              <a:t>◆需要家（中小事業者等）の省エネを促すため、電気の需要の最適化や省エネの具体的な方法を提案する事業者を、「おおさかエネマネ普及促進事業者」として登録し、需要家と登録事業者のマッチングを図ります。</a:t>
            </a:r>
            <a:endParaRPr lang="en-US" altLang="ja-JP" b="0" i="0" dirty="0">
              <a:latin typeface="Meiryo UI" pitchFamily="50" charset="-128"/>
              <a:ea typeface="Meiryo UI" pitchFamily="50" charset="-128"/>
              <a:cs typeface="Meiryo UI" pitchFamily="50" charset="-128"/>
            </a:endParaRPr>
          </a:p>
          <a:p>
            <a:pPr marL="86400" indent="-86400" algn="just" eaLnBrk="1" hangingPunct="1"/>
            <a:r>
              <a:rPr lang="ja-JP" altLang="en-US" b="0" i="0" dirty="0">
                <a:latin typeface="Meiryo UI" pitchFamily="50" charset="-128"/>
                <a:ea typeface="Meiryo UI" pitchFamily="50" charset="-128"/>
                <a:cs typeface="Meiryo UI" pitchFamily="50" charset="-128"/>
              </a:rPr>
              <a:t>◆</a:t>
            </a:r>
            <a:r>
              <a:rPr lang="en-US" altLang="ja-JP" b="0" i="0" dirty="0">
                <a:latin typeface="Meiryo UI" pitchFamily="50" charset="-128"/>
                <a:ea typeface="Meiryo UI" pitchFamily="50" charset="-128"/>
                <a:cs typeface="Meiryo UI" pitchFamily="50" charset="-128"/>
              </a:rPr>
              <a:t>EMS</a:t>
            </a:r>
            <a:r>
              <a:rPr lang="ja-JP" altLang="en-US" b="0" i="0" dirty="0">
                <a:latin typeface="Meiryo UI" pitchFamily="50" charset="-128"/>
                <a:ea typeface="Meiryo UI" pitchFamily="50" charset="-128"/>
                <a:cs typeface="Meiryo UI" pitchFamily="50" charset="-128"/>
              </a:rPr>
              <a:t>を活用した省エネの取組みを広く周知することで、</a:t>
            </a:r>
            <a:r>
              <a:rPr lang="en-US" altLang="ja-JP" b="0" i="0" dirty="0">
                <a:latin typeface="Meiryo UI" pitchFamily="50" charset="-128"/>
                <a:ea typeface="Meiryo UI" pitchFamily="50" charset="-128"/>
                <a:cs typeface="Meiryo UI" pitchFamily="50" charset="-128"/>
              </a:rPr>
              <a:t>EMS</a:t>
            </a:r>
            <a:r>
              <a:rPr lang="ja-JP" altLang="en-US" b="0" i="0" dirty="0">
                <a:latin typeface="Meiryo UI" pitchFamily="50" charset="-128"/>
                <a:ea typeface="Meiryo UI" pitchFamily="50" charset="-128"/>
                <a:cs typeface="Meiryo UI" pitchFamily="50" charset="-128"/>
              </a:rPr>
              <a:t>の普及促進を図り、 中小事業者の省エネにつなげます。</a:t>
            </a:r>
            <a:endParaRPr lang="en-US" altLang="ja-JP" b="0" i="0" dirty="0">
              <a:latin typeface="Meiryo UI" pitchFamily="50" charset="-128"/>
              <a:ea typeface="Meiryo UI" pitchFamily="50" charset="-128"/>
              <a:cs typeface="Meiryo UI" pitchFamily="50" charset="-128"/>
            </a:endParaRPr>
          </a:p>
        </p:txBody>
      </p:sp>
      <p:graphicFrame>
        <p:nvGraphicFramePr>
          <p:cNvPr id="85" name="表 84">
            <a:extLst>
              <a:ext uri="{FF2B5EF4-FFF2-40B4-BE49-F238E27FC236}">
                <a16:creationId xmlns:a16="http://schemas.microsoft.com/office/drawing/2014/main" id="{0705EECA-B512-4F84-A78A-F272AF4B0968}"/>
              </a:ext>
            </a:extLst>
          </p:cNvPr>
          <p:cNvGraphicFramePr>
            <a:graphicFrameLocks noGrp="1"/>
          </p:cNvGraphicFramePr>
          <p:nvPr>
            <p:extLst>
              <p:ext uri="{D42A27DB-BD31-4B8C-83A1-F6EECF244321}">
                <p14:modId xmlns:p14="http://schemas.microsoft.com/office/powerpoint/2010/main" val="1195856616"/>
              </p:ext>
            </p:extLst>
          </p:nvPr>
        </p:nvGraphicFramePr>
        <p:xfrm>
          <a:off x="4799275" y="1921533"/>
          <a:ext cx="4522864" cy="775424"/>
        </p:xfrm>
        <a:graphic>
          <a:graphicData uri="http://schemas.openxmlformats.org/drawingml/2006/table">
            <a:tbl>
              <a:tblPr firstRow="1" bandRow="1">
                <a:tableStyleId>{5940675A-B579-460E-94D1-54222C63F5DA}</a:tableStyleId>
              </a:tblPr>
              <a:tblGrid>
                <a:gridCol w="1262129">
                  <a:extLst>
                    <a:ext uri="{9D8B030D-6E8A-4147-A177-3AD203B41FA5}">
                      <a16:colId xmlns:a16="http://schemas.microsoft.com/office/drawing/2014/main" val="3757262113"/>
                    </a:ext>
                  </a:extLst>
                </a:gridCol>
                <a:gridCol w="652147">
                  <a:extLst>
                    <a:ext uri="{9D8B030D-6E8A-4147-A177-3AD203B41FA5}">
                      <a16:colId xmlns:a16="http://schemas.microsoft.com/office/drawing/2014/main" val="4015490920"/>
                    </a:ext>
                  </a:extLst>
                </a:gridCol>
                <a:gridCol w="652147">
                  <a:extLst>
                    <a:ext uri="{9D8B030D-6E8A-4147-A177-3AD203B41FA5}">
                      <a16:colId xmlns:a16="http://schemas.microsoft.com/office/drawing/2014/main" val="1071083203"/>
                    </a:ext>
                  </a:extLst>
                </a:gridCol>
                <a:gridCol w="652147">
                  <a:extLst>
                    <a:ext uri="{9D8B030D-6E8A-4147-A177-3AD203B41FA5}">
                      <a16:colId xmlns:a16="http://schemas.microsoft.com/office/drawing/2014/main" val="4262546453"/>
                    </a:ext>
                  </a:extLst>
                </a:gridCol>
                <a:gridCol w="652147">
                  <a:extLst>
                    <a:ext uri="{9D8B030D-6E8A-4147-A177-3AD203B41FA5}">
                      <a16:colId xmlns:a16="http://schemas.microsoft.com/office/drawing/2014/main" val="1789819433"/>
                    </a:ext>
                  </a:extLst>
                </a:gridCol>
                <a:gridCol w="652147">
                  <a:extLst>
                    <a:ext uri="{9D8B030D-6E8A-4147-A177-3AD203B41FA5}">
                      <a16:colId xmlns:a16="http://schemas.microsoft.com/office/drawing/2014/main" val="650408882"/>
                    </a:ext>
                  </a:extLst>
                </a:gridCol>
              </a:tblGrid>
              <a:tr h="214902">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2023</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2025</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extLst>
                  <a:ext uri="{0D108BD9-81ED-4DB2-BD59-A6C34878D82A}">
                    <a16:rowId xmlns:a16="http://schemas.microsoft.com/office/drawing/2014/main" val="1405712737"/>
                  </a:ext>
                </a:extLst>
              </a:tr>
              <a:tr h="287744">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登録事業者数</a:t>
                      </a:r>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社</a:t>
                      </a:r>
                      <a:r>
                        <a:rPr kumimoji="1" lang="en-US" altLang="ja-JP" sz="1000" dirty="0">
                          <a:solidFill>
                            <a:schemeClr val="tx1"/>
                          </a:solidFill>
                          <a:latin typeface="Meiryo UI" panose="020B0604030504040204" pitchFamily="50" charset="-128"/>
                          <a:ea typeface="Meiryo UI" panose="020B0604030504040204" pitchFamily="50" charset="-128"/>
                        </a:rPr>
                        <a:t>)</a:t>
                      </a:r>
                    </a:p>
                  </a:txBody>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19</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18</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17</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17</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16</a:t>
                      </a:r>
                    </a:p>
                  </a:txBody>
                  <a:tcPr anchor="ctr"/>
                </a:tc>
                <a:extLst>
                  <a:ext uri="{0D108BD9-81ED-4DB2-BD59-A6C34878D82A}">
                    <a16:rowId xmlns:a16="http://schemas.microsoft.com/office/drawing/2014/main" val="2124491204"/>
                  </a:ext>
                </a:extLst>
              </a:tr>
              <a:tr h="18000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提案件数（件</a:t>
                      </a:r>
                      <a:r>
                        <a:rPr kumimoji="1" lang="en-US" altLang="ja-JP" sz="1000" dirty="0">
                          <a:solidFill>
                            <a:schemeClr val="tx1"/>
                          </a:solidFill>
                          <a:latin typeface="Meiryo UI" panose="020B0604030504040204" pitchFamily="50" charset="-128"/>
                          <a:ea typeface="Meiryo UI" panose="020B0604030504040204" pitchFamily="50" charset="-128"/>
                        </a:rPr>
                        <a:t>)</a:t>
                      </a:r>
                    </a:p>
                  </a:txBody>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89</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93</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64</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95</a:t>
                      </a:r>
                    </a:p>
                  </a:txBody>
                  <a:tcPr anchor="ct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集計中</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741643912"/>
                  </a:ext>
                </a:extLst>
              </a:tr>
            </a:tbl>
          </a:graphicData>
        </a:graphic>
      </p:graphicFrame>
    </p:spTree>
    <p:extLst>
      <p:ext uri="{BB962C8B-B14F-4D97-AF65-F5344CB8AC3E}">
        <p14:creationId xmlns:p14="http://schemas.microsoft.com/office/powerpoint/2010/main" val="33454632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角丸四角形 13">
            <a:extLst>
              <a:ext uri="{FF2B5EF4-FFF2-40B4-BE49-F238E27FC236}">
                <a16:creationId xmlns:a16="http://schemas.microsoft.com/office/drawing/2014/main" id="{42031604-D57A-4E1B-904E-B3203747D2CE}"/>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52" name="テキスト ボックス 27"/>
          <p:cNvSpPr txBox="1">
            <a:spLocks noChangeArrowheads="1"/>
          </p:cNvSpPr>
          <p:nvPr/>
        </p:nvSpPr>
        <p:spPr bwMode="auto">
          <a:xfrm>
            <a:off x="469459" y="1779408"/>
            <a:ext cx="849630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eaLnBrk="1" hangingPunct="1">
              <a:spcBef>
                <a:spcPts val="300"/>
              </a:spcBef>
            </a:pPr>
            <a:r>
              <a:rPr lang="ja-JP" altLang="en-US" sz="1400" b="0" i="0" dirty="0">
                <a:latin typeface="Meiryo UI" panose="020B0604030504040204" pitchFamily="50" charset="-128"/>
                <a:ea typeface="Meiryo UI" panose="020B0604030504040204" pitchFamily="50" charset="-128"/>
              </a:rPr>
              <a:t>中小事業者の経営の脱炭素化と電気料金の削減による経営力強化を後押しするため、事業者におけるエネルギー消費割合の多い空調機の高効率化に対する支援を行います。</a:t>
            </a:r>
          </a:p>
        </p:txBody>
      </p:sp>
      <p:sp>
        <p:nvSpPr>
          <p:cNvPr id="53" name="角丸四角形 52"/>
          <p:cNvSpPr/>
          <p:nvPr/>
        </p:nvSpPr>
        <p:spPr>
          <a:xfrm>
            <a:off x="223200" y="687600"/>
            <a:ext cx="4369062"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1600" b="1" dirty="0">
                <a:solidFill>
                  <a:schemeClr val="tx1"/>
                </a:solidFill>
                <a:latin typeface="Meiryo UI" pitchFamily="50" charset="-128"/>
                <a:ea typeface="Meiryo UI" pitchFamily="50" charset="-128"/>
                <a:cs typeface="Meiryo UI" pitchFamily="50" charset="-128"/>
              </a:rPr>
              <a:t>中小事業者</a:t>
            </a:r>
            <a:r>
              <a:rPr lang="ja-JP" altLang="en-US" sz="1600" b="1" dirty="0">
                <a:solidFill>
                  <a:schemeClr val="tx1"/>
                </a:solidFill>
                <a:latin typeface="Meiryo UI" pitchFamily="50" charset="-128"/>
                <a:ea typeface="Meiryo UI" pitchFamily="50" charset="-128"/>
                <a:cs typeface="Meiryo UI" pitchFamily="50" charset="-128"/>
              </a:rPr>
              <a:t>高効率空調機導入支援</a:t>
            </a:r>
            <a:r>
              <a:rPr lang="zh-TW" altLang="en-US" sz="1600" b="1" dirty="0">
                <a:solidFill>
                  <a:schemeClr val="tx1"/>
                </a:solidFill>
                <a:latin typeface="Meiryo UI" pitchFamily="50" charset="-128"/>
                <a:ea typeface="Meiryo UI" pitchFamily="50" charset="-128"/>
                <a:cs typeface="Meiryo UI" pitchFamily="50" charset="-128"/>
              </a:rPr>
              <a:t>事業</a:t>
            </a:r>
            <a:endParaRPr lang="ja-JP" altLang="en-US" sz="1600" b="1" dirty="0">
              <a:solidFill>
                <a:schemeClr val="tx1"/>
              </a:solidFill>
              <a:latin typeface="Meiryo UI" pitchFamily="50" charset="-128"/>
              <a:ea typeface="Meiryo UI" pitchFamily="50" charset="-128"/>
              <a:cs typeface="Meiryo UI" pitchFamily="50" charset="-128"/>
            </a:endParaRPr>
          </a:p>
        </p:txBody>
      </p:sp>
      <p:sp>
        <p:nvSpPr>
          <p:cNvPr id="9" name="AutoShape 2">
            <a:extLst>
              <a:ext uri="{FF2B5EF4-FFF2-40B4-BE49-F238E27FC236}">
                <a16:creationId xmlns:a16="http://schemas.microsoft.com/office/drawing/2014/main" id="{31B3ED2C-459D-48B8-A14C-8C237B488502}"/>
              </a:ext>
            </a:extLst>
          </p:cNvPr>
          <p:cNvSpPr>
            <a:spLocks noChangeArrowheads="1"/>
          </p:cNvSpPr>
          <p:nvPr/>
        </p:nvSpPr>
        <p:spPr bwMode="auto">
          <a:xfrm>
            <a:off x="77788" y="1747372"/>
            <a:ext cx="9748837" cy="763588"/>
          </a:xfrm>
          <a:prstGeom prst="flowChartProcess">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dirty="0"/>
          </a:p>
        </p:txBody>
      </p:sp>
      <p:sp>
        <p:nvSpPr>
          <p:cNvPr id="41" name="Text Box 2"/>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27" name="Text Box 2">
            <a:extLst>
              <a:ext uri="{FF2B5EF4-FFF2-40B4-BE49-F238E27FC236}">
                <a16:creationId xmlns:a16="http://schemas.microsoft.com/office/drawing/2014/main" id="{54272628-67D0-4599-81B3-D3B1E6E86B1D}"/>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29" name="Text Box 2">
            <a:extLst>
              <a:ext uri="{FF2B5EF4-FFF2-40B4-BE49-F238E27FC236}">
                <a16:creationId xmlns:a16="http://schemas.microsoft.com/office/drawing/2014/main" id="{24923CE8-359A-4E7F-8D5E-B22E4DC8EC74}"/>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32" name="テキスト ボックス 27"/>
          <p:cNvSpPr txBox="1">
            <a:spLocks noChangeArrowheads="1"/>
          </p:cNvSpPr>
          <p:nvPr/>
        </p:nvSpPr>
        <p:spPr bwMode="auto">
          <a:xfrm>
            <a:off x="547862" y="2972435"/>
            <a:ext cx="885113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a:spcBef>
                <a:spcPct val="0"/>
              </a:spcBef>
            </a:pPr>
            <a:r>
              <a:rPr lang="ja-JP" altLang="en-US" sz="1400" b="0" i="0" dirty="0">
                <a:latin typeface="Meiryo UI" panose="020B0604030504040204" pitchFamily="50" charset="-128"/>
                <a:ea typeface="Meiryo UI" panose="020B0604030504040204" pitchFamily="50" charset="-128"/>
              </a:rPr>
              <a:t>中小事業者が既存の空調機を高効率空調機へ更新するための設備費及び工事関連費の一部を補助します。</a:t>
            </a:r>
            <a:endParaRPr lang="en-US" altLang="ja-JP" sz="1400" b="0" i="0" dirty="0">
              <a:latin typeface="Meiryo UI" panose="020B0604030504040204" pitchFamily="50" charset="-128"/>
              <a:ea typeface="Meiryo UI" panose="020B0604030504040204" pitchFamily="50" charset="-128"/>
            </a:endParaRPr>
          </a:p>
        </p:txBody>
      </p:sp>
      <p:sp>
        <p:nvSpPr>
          <p:cNvPr id="7" name="AutoShape 2" descr="配管工のイラスト"/>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50" name="正方形/長方形 49"/>
          <p:cNvSpPr/>
          <p:nvPr/>
        </p:nvSpPr>
        <p:spPr bwMode="auto">
          <a:xfrm>
            <a:off x="256734" y="3677637"/>
            <a:ext cx="8340725" cy="2626360"/>
          </a:xfrm>
          <a:prstGeom prst="rect">
            <a:avLst/>
          </a:prstGeom>
        </p:spPr>
        <p:txBody>
          <a:bodyPr wrap="square" tIns="0" bIns="0">
            <a:spAutoFit/>
          </a:bodyPr>
          <a:lstStyle/>
          <a:p>
            <a:pPr>
              <a:lnSpc>
                <a:spcPts val="1000"/>
              </a:lnSpc>
              <a:defRPr/>
            </a:pPr>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a:p>
            <a:pPr>
              <a:lnSpc>
                <a:spcPts val="1000"/>
              </a:lnSpc>
              <a:defRPr/>
            </a:pPr>
            <a:endParaRPr lang="en-US" altLang="ja-JP" sz="1400" b="1" dirty="0">
              <a:latin typeface="Meiryo UI" panose="020B0604030504040204" pitchFamily="50" charset="-128"/>
              <a:ea typeface="Meiryo UI" panose="020B0604030504040204" pitchFamily="50" charset="-128"/>
            </a:endParaRPr>
          </a:p>
          <a:p>
            <a:pPr marL="266700" indent="-266700">
              <a:defRPr/>
            </a:pPr>
            <a:r>
              <a:rPr lang="ja-JP" altLang="en-US" sz="1400" dirty="0">
                <a:latin typeface="Meiryo UI" panose="020B0604030504040204" pitchFamily="50" charset="-128"/>
                <a:ea typeface="Meiryo UI" panose="020B0604030504040204" pitchFamily="50" charset="-128"/>
              </a:rPr>
              <a:t>（１）補助対象者</a:t>
            </a:r>
          </a:p>
          <a:p>
            <a:pPr marL="266700" indent="-266700">
              <a:defRPr/>
            </a:pPr>
            <a:r>
              <a:rPr lang="ja-JP" altLang="en-US" sz="1400" dirty="0">
                <a:latin typeface="Meiryo UI" panose="020B0604030504040204" pitchFamily="50" charset="-128"/>
                <a:ea typeface="Meiryo UI" panose="020B0604030504040204" pitchFamily="50" charset="-128"/>
              </a:rPr>
              <a:t>　　　府内の工場・事業場において既存の空調機を高効率空調機へ更新する中小事業者</a:t>
            </a:r>
          </a:p>
          <a:p>
            <a:pPr marL="266700" indent="-266700">
              <a:defRPr/>
            </a:pPr>
            <a:r>
              <a:rPr lang="ja-JP" altLang="en-US" sz="1400" dirty="0">
                <a:latin typeface="Meiryo UI" panose="020B0604030504040204" pitchFamily="50" charset="-128"/>
                <a:ea typeface="Meiryo UI" panose="020B0604030504040204" pitchFamily="50" charset="-128"/>
              </a:rPr>
              <a:t>　　 （中小企業者、医療・社会福祉・学校法人、個人事業主等。リースで取得する場合も可）</a:t>
            </a:r>
          </a:p>
          <a:p>
            <a:pPr marL="266700" indent="-266700">
              <a:defRPr/>
            </a:pPr>
            <a:endParaRPr lang="ja-JP" altLang="en-US" sz="1400" dirty="0">
              <a:latin typeface="Meiryo UI" panose="020B0604030504040204" pitchFamily="50" charset="-128"/>
              <a:ea typeface="Meiryo UI" panose="020B0604030504040204" pitchFamily="50" charset="-128"/>
            </a:endParaRPr>
          </a:p>
          <a:p>
            <a:pPr marL="266700" indent="-266700">
              <a:defRPr/>
            </a:pPr>
            <a:r>
              <a:rPr lang="ja-JP" altLang="en-US" sz="1400" dirty="0">
                <a:latin typeface="Meiryo UI" panose="020B0604030504040204" pitchFamily="50" charset="-128"/>
                <a:ea typeface="Meiryo UI" panose="020B0604030504040204" pitchFamily="50" charset="-128"/>
              </a:rPr>
              <a:t>（２）補助対象経費</a:t>
            </a:r>
          </a:p>
          <a:p>
            <a:pPr marL="266700" indent="-266700">
              <a:defRPr/>
            </a:pPr>
            <a:r>
              <a:rPr lang="ja-JP" altLang="en-US" sz="1400" dirty="0">
                <a:latin typeface="Meiryo UI" panose="020B0604030504040204" pitchFamily="50" charset="-128"/>
                <a:ea typeface="Meiryo UI" panose="020B0604030504040204" pitchFamily="50" charset="-128"/>
              </a:rPr>
              <a:t>　　　・ 高効率空調機の購入に要する費用</a:t>
            </a:r>
          </a:p>
          <a:p>
            <a:pPr marL="266700" indent="-266700">
              <a:defRPr/>
            </a:pPr>
            <a:r>
              <a:rPr lang="ja-JP" altLang="en-US" sz="1400" dirty="0">
                <a:latin typeface="Meiryo UI" panose="020B0604030504040204" pitchFamily="50" charset="-128"/>
                <a:ea typeface="Meiryo UI" panose="020B0604030504040204" pitchFamily="50" charset="-128"/>
              </a:rPr>
              <a:t>         </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運転リモコン、防振架台、落下防止部品などの付帯設備を含む</a:t>
            </a:r>
            <a:r>
              <a:rPr lang="en-US" altLang="ja-JP" sz="1400" dirty="0">
                <a:latin typeface="Meiryo UI" panose="020B0604030504040204" pitchFamily="50" charset="-128"/>
                <a:ea typeface="Meiryo UI" panose="020B0604030504040204" pitchFamily="50" charset="-128"/>
              </a:rPr>
              <a:t>)</a:t>
            </a:r>
          </a:p>
          <a:p>
            <a:pPr marL="266700" indent="-266700">
              <a:defRPr/>
            </a:pPr>
            <a:r>
              <a:rPr lang="ja-JP" altLang="en-US" sz="1400" dirty="0">
                <a:latin typeface="Meiryo UI" panose="020B0604030504040204" pitchFamily="50" charset="-128"/>
                <a:ea typeface="Meiryo UI" panose="020B0604030504040204" pitchFamily="50" charset="-128"/>
              </a:rPr>
              <a:t>　　　・ 補助事業の実施に不可欠な設計、工事、既存の空調機の撤去・処分に要する費用</a:t>
            </a:r>
            <a:endParaRPr lang="en-US" altLang="ja-JP" sz="1400" dirty="0">
              <a:latin typeface="Meiryo UI" panose="020B0604030504040204" pitchFamily="50" charset="-128"/>
              <a:ea typeface="Meiryo UI" panose="020B0604030504040204" pitchFamily="50" charset="-128"/>
            </a:endParaRPr>
          </a:p>
          <a:p>
            <a:pPr marL="266700" indent="-266700">
              <a:defRPr/>
            </a:pPr>
            <a:endParaRPr lang="en-US" altLang="ja-JP" sz="1400" dirty="0">
              <a:latin typeface="Meiryo UI" panose="020B0604030504040204" pitchFamily="50" charset="-128"/>
              <a:ea typeface="Meiryo UI" panose="020B0604030504040204" pitchFamily="50" charset="-128"/>
            </a:endParaRPr>
          </a:p>
          <a:p>
            <a:pPr marL="266700" indent="-266700">
              <a:defRPr/>
            </a:pPr>
            <a:r>
              <a:rPr lang="ja-JP" altLang="en-US" sz="1400" dirty="0">
                <a:latin typeface="Meiryo UI" panose="020B0604030504040204" pitchFamily="50" charset="-128"/>
                <a:ea typeface="Meiryo UI" panose="020B0604030504040204" pitchFamily="50" charset="-128"/>
              </a:rPr>
              <a:t>（３）補助額</a:t>
            </a:r>
          </a:p>
          <a:p>
            <a:pPr marL="266700" indent="-266700">
              <a:defRPr/>
            </a:pPr>
            <a:r>
              <a:rPr lang="ja-JP" altLang="en-US" sz="1400" b="0" i="0" dirty="0">
                <a:latin typeface="Meiryo UI" panose="020B0604030504040204" pitchFamily="50" charset="-128"/>
                <a:ea typeface="Meiryo UI" panose="020B0604030504040204" pitchFamily="50" charset="-128"/>
              </a:rPr>
              <a:t>　　　補助率　　</a:t>
            </a:r>
            <a:r>
              <a:rPr lang="ja-JP" altLang="en-US" sz="1400" dirty="0">
                <a:latin typeface="Meiryo UI" panose="020B0604030504040204" pitchFamily="50" charset="-128"/>
                <a:ea typeface="Meiryo UI" panose="020B0604030504040204" pitchFamily="50" charset="-128"/>
              </a:rPr>
              <a:t>１</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２（補助上限額：</a:t>
            </a:r>
            <a:r>
              <a:rPr lang="en-US" altLang="ja-JP" sz="1400" dirty="0">
                <a:latin typeface="Meiryo UI" panose="020B0604030504040204" pitchFamily="50" charset="-128"/>
                <a:ea typeface="Meiryo UI" panose="020B0604030504040204" pitchFamily="50" charset="-128"/>
              </a:rPr>
              <a:t>500</a:t>
            </a:r>
            <a:r>
              <a:rPr lang="ja-JP" altLang="en-US" sz="1400" dirty="0">
                <a:latin typeface="Meiryo UI" panose="020B0604030504040204" pitchFamily="50" charset="-128"/>
                <a:ea typeface="Meiryo UI" panose="020B0604030504040204" pitchFamily="50" charset="-128"/>
              </a:rPr>
              <a:t>万円　補助下限額：</a:t>
            </a:r>
            <a:r>
              <a:rPr lang="en-US" altLang="ja-JP" sz="1400" dirty="0">
                <a:latin typeface="Meiryo UI" panose="020B0604030504040204" pitchFamily="50" charset="-128"/>
                <a:ea typeface="Meiryo UI" panose="020B0604030504040204" pitchFamily="50" charset="-128"/>
              </a:rPr>
              <a:t>20</a:t>
            </a:r>
            <a:r>
              <a:rPr lang="ja-JP" altLang="en-US" sz="1400" dirty="0">
                <a:latin typeface="Meiryo UI" panose="020B0604030504040204" pitchFamily="50" charset="-128"/>
                <a:ea typeface="Meiryo UI" panose="020B0604030504040204" pitchFamily="50" charset="-128"/>
              </a:rPr>
              <a:t>万円）</a:t>
            </a:r>
          </a:p>
        </p:txBody>
      </p:sp>
      <p:grpSp>
        <p:nvGrpSpPr>
          <p:cNvPr id="35" name="グループ化 34"/>
          <p:cNvGrpSpPr/>
          <p:nvPr/>
        </p:nvGrpSpPr>
        <p:grpSpPr>
          <a:xfrm>
            <a:off x="258642" y="1322830"/>
            <a:ext cx="1316158" cy="353569"/>
            <a:chOff x="8028309" y="5129882"/>
            <a:chExt cx="944488" cy="260412"/>
          </a:xfrm>
        </p:grpSpPr>
        <p:sp>
          <p:nvSpPr>
            <p:cNvPr id="36" name="角丸四角形 35"/>
            <p:cNvSpPr/>
            <p:nvPr/>
          </p:nvSpPr>
          <p:spPr>
            <a:xfrm>
              <a:off x="8072697" y="5174270"/>
              <a:ext cx="900100" cy="216024"/>
            </a:xfrm>
            <a:prstGeom prst="round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dirty="0">
                <a:solidFill>
                  <a:schemeClr val="tx1"/>
                </a:solidFill>
                <a:latin typeface="Meiryo UI" panose="020B0604030504040204" pitchFamily="50" charset="-128"/>
                <a:ea typeface="Meiryo UI" panose="020B0604030504040204" pitchFamily="50" charset="-128"/>
              </a:endParaRPr>
            </a:p>
          </p:txBody>
        </p:sp>
        <p:sp>
          <p:nvSpPr>
            <p:cNvPr id="37" name="角丸四角形 36"/>
            <p:cNvSpPr/>
            <p:nvPr/>
          </p:nvSpPr>
          <p:spPr>
            <a:xfrm>
              <a:off x="8028309" y="5129882"/>
              <a:ext cx="900100" cy="216024"/>
            </a:xfrm>
            <a:prstGeom prst="roundRect">
              <a:avLst/>
            </a:prstGeom>
            <a:solidFill>
              <a:schemeClr val="bg1"/>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目　的</a:t>
              </a:r>
            </a:p>
          </p:txBody>
        </p:sp>
      </p:grpSp>
      <p:grpSp>
        <p:nvGrpSpPr>
          <p:cNvPr id="38" name="グループ化 37"/>
          <p:cNvGrpSpPr/>
          <p:nvPr/>
        </p:nvGrpSpPr>
        <p:grpSpPr>
          <a:xfrm>
            <a:off x="258642" y="2478530"/>
            <a:ext cx="1265357" cy="353569"/>
            <a:chOff x="8028309" y="5129882"/>
            <a:chExt cx="944488" cy="260412"/>
          </a:xfrm>
        </p:grpSpPr>
        <p:sp>
          <p:nvSpPr>
            <p:cNvPr id="39" name="角丸四角形 38"/>
            <p:cNvSpPr/>
            <p:nvPr/>
          </p:nvSpPr>
          <p:spPr>
            <a:xfrm>
              <a:off x="8072697" y="5174270"/>
              <a:ext cx="900100" cy="216024"/>
            </a:xfrm>
            <a:prstGeom prst="round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dirty="0">
                <a:solidFill>
                  <a:schemeClr val="tx1"/>
                </a:solidFill>
                <a:latin typeface="Meiryo UI" panose="020B0604030504040204" pitchFamily="50" charset="-128"/>
                <a:ea typeface="Meiryo UI" panose="020B0604030504040204" pitchFamily="50" charset="-128"/>
              </a:endParaRPr>
            </a:p>
          </p:txBody>
        </p:sp>
        <p:sp>
          <p:nvSpPr>
            <p:cNvPr id="40" name="角丸四角形 39"/>
            <p:cNvSpPr/>
            <p:nvPr/>
          </p:nvSpPr>
          <p:spPr>
            <a:xfrm>
              <a:off x="8028309" y="5129882"/>
              <a:ext cx="900100" cy="216024"/>
            </a:xfrm>
            <a:prstGeom prst="roundRect">
              <a:avLst/>
            </a:prstGeom>
            <a:solidFill>
              <a:schemeClr val="bg1"/>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事業概要</a:t>
              </a:r>
            </a:p>
          </p:txBody>
        </p:sp>
      </p:grpSp>
      <p:grpSp>
        <p:nvGrpSpPr>
          <p:cNvPr id="42" name="グループ化 41"/>
          <p:cNvGrpSpPr/>
          <p:nvPr/>
        </p:nvGrpSpPr>
        <p:grpSpPr>
          <a:xfrm>
            <a:off x="254000" y="3519931"/>
            <a:ext cx="1265357" cy="353569"/>
            <a:chOff x="8028309" y="5129882"/>
            <a:chExt cx="944488" cy="260412"/>
          </a:xfrm>
        </p:grpSpPr>
        <p:sp>
          <p:nvSpPr>
            <p:cNvPr id="43" name="角丸四角形 42"/>
            <p:cNvSpPr/>
            <p:nvPr/>
          </p:nvSpPr>
          <p:spPr>
            <a:xfrm>
              <a:off x="8072697" y="5174270"/>
              <a:ext cx="900100" cy="216024"/>
            </a:xfrm>
            <a:prstGeom prst="round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dirty="0">
                <a:solidFill>
                  <a:schemeClr val="tx1"/>
                </a:solidFill>
                <a:latin typeface="Meiryo UI" panose="020B0604030504040204" pitchFamily="50" charset="-128"/>
                <a:ea typeface="Meiryo UI" panose="020B0604030504040204" pitchFamily="50" charset="-128"/>
              </a:endParaRPr>
            </a:p>
          </p:txBody>
        </p:sp>
        <p:sp>
          <p:nvSpPr>
            <p:cNvPr id="44" name="角丸四角形 43"/>
            <p:cNvSpPr/>
            <p:nvPr/>
          </p:nvSpPr>
          <p:spPr>
            <a:xfrm>
              <a:off x="8028309" y="5129882"/>
              <a:ext cx="900100" cy="216024"/>
            </a:xfrm>
            <a:prstGeom prst="roundRect">
              <a:avLst/>
            </a:prstGeom>
            <a:solidFill>
              <a:schemeClr val="bg1"/>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補助内容</a:t>
              </a:r>
            </a:p>
          </p:txBody>
        </p:sp>
      </p:grpSp>
      <p:sp>
        <p:nvSpPr>
          <p:cNvPr id="26" name="円/楕円 30">
            <a:extLst>
              <a:ext uri="{FF2B5EF4-FFF2-40B4-BE49-F238E27FC236}">
                <a16:creationId xmlns:a16="http://schemas.microsoft.com/office/drawing/2014/main" id="{A00608F8-863C-4510-9ED1-DD5F4E903432}"/>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30</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4" name="左中かっこ 21">
            <a:extLst>
              <a:ext uri="{FF2B5EF4-FFF2-40B4-BE49-F238E27FC236}">
                <a16:creationId xmlns:a16="http://schemas.microsoft.com/office/drawing/2014/main" id="{8BC5A5CF-8B8C-478E-B507-0B887A382749}"/>
              </a:ext>
            </a:extLst>
          </p:cNvPr>
          <p:cNvSpPr>
            <a:spLocks noChangeAspect="1"/>
          </p:cNvSpPr>
          <p:nvPr/>
        </p:nvSpPr>
        <p:spPr bwMode="auto">
          <a:xfrm rot="8960625">
            <a:off x="8715651" y="4117336"/>
            <a:ext cx="193675" cy="1187450"/>
          </a:xfrm>
          <a:prstGeom prst="leftBrace">
            <a:avLst>
              <a:gd name="adj1" fmla="val 53279"/>
              <a:gd name="adj2" fmla="val 49866"/>
            </a:avLst>
          </a:prstGeom>
          <a:noFill/>
          <a:ln w="6350"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 name="Rectangle 4">
            <a:extLst>
              <a:ext uri="{FF2B5EF4-FFF2-40B4-BE49-F238E27FC236}">
                <a16:creationId xmlns:a16="http://schemas.microsoft.com/office/drawing/2014/main" id="{4564E63C-213A-4E04-9325-CAEA996BFE2F}"/>
              </a:ext>
            </a:extLst>
          </p:cNvPr>
          <p:cNvSpPr>
            <a:spLocks noChangeArrowheads="1"/>
          </p:cNvSpPr>
          <p:nvPr/>
        </p:nvSpPr>
        <p:spPr bwMode="auto">
          <a:xfrm>
            <a:off x="8947348" y="4508240"/>
            <a:ext cx="903287" cy="277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prstDash val="dash"/>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74295" tIns="8890" rIns="74295" bIns="889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空調 </a:t>
            </a:r>
            <a:r>
              <a:rPr kumimoji="0" lang="en-US" altLang="ja-JP" sz="1000" b="0" i="0" u="none" strike="noStrike" cap="none" normalizeH="0" baseline="0" dirty="0">
                <a:ln>
                  <a:noFill/>
                </a:ln>
                <a:effectLst/>
                <a:latin typeface="HG丸ｺﾞｼｯｸM-PRO" panose="020F0600000000000000" pitchFamily="50" charset="-128"/>
                <a:ea typeface="HG丸ｺﾞｼｯｸM-PRO" panose="020F0600000000000000" pitchFamily="50" charset="-128"/>
              </a:rPr>
              <a:t>30</a:t>
            </a:r>
            <a:r>
              <a:rPr kumimoji="0" lang="en-US" altLang="ja-JP" sz="10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6" name="テキスト ボックス 30">
            <a:extLst>
              <a:ext uri="{FF2B5EF4-FFF2-40B4-BE49-F238E27FC236}">
                <a16:creationId xmlns:a16="http://schemas.microsoft.com/office/drawing/2014/main" id="{CA7189C2-128F-4FE0-BF7C-DF2A2F837C47}"/>
              </a:ext>
            </a:extLst>
          </p:cNvPr>
          <p:cNvSpPr txBox="1">
            <a:spLocks noChangeArrowheads="1"/>
          </p:cNvSpPr>
          <p:nvPr/>
        </p:nvSpPr>
        <p:spPr bwMode="auto">
          <a:xfrm>
            <a:off x="6941924" y="6019275"/>
            <a:ext cx="2917786"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effectLst/>
                <a:latin typeface="HG丸ｺﾞｼｯｸM-PRO" panose="020F0600000000000000" pitchFamily="50" charset="-128"/>
                <a:ea typeface="HG丸ｺﾞｼｯｸM-PRO" panose="020F0600000000000000" pitchFamily="50" charset="-128"/>
              </a:rPr>
              <a:t>業務部門の用途別エネルギー消費割合</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effectLst/>
                <a:latin typeface="HG丸ｺﾞｼｯｸM-PRO" panose="020F0600000000000000" pitchFamily="50" charset="-128"/>
                <a:ea typeface="HG丸ｺﾞｼｯｸM-PRO" panose="020F0600000000000000" pitchFamily="50" charset="-128"/>
              </a:rPr>
              <a:t>（出典）「エネルギー白書</a:t>
            </a:r>
            <a:r>
              <a:rPr kumimoji="0" lang="en-US" altLang="ja-JP" sz="900" b="0" i="0" u="none" strike="noStrike" cap="none" normalizeH="0" baseline="0" dirty="0">
                <a:ln>
                  <a:noFill/>
                </a:ln>
                <a:effectLst/>
                <a:latin typeface="HG丸ｺﾞｼｯｸM-PRO" panose="020F0600000000000000" pitchFamily="50" charset="-128"/>
                <a:ea typeface="HG丸ｺﾞｼｯｸM-PRO" panose="020F0600000000000000" pitchFamily="50" charset="-128"/>
              </a:rPr>
              <a:t>2025</a:t>
            </a:r>
            <a:r>
              <a:rPr kumimoji="0" lang="ja-JP" altLang="en-US" sz="900" b="0" i="0" u="none" strike="noStrike" cap="none" normalizeH="0" baseline="0" dirty="0">
                <a:ln>
                  <a:noFill/>
                </a:ln>
                <a:effectLst/>
                <a:latin typeface="HG丸ｺﾞｼｯｸM-PRO" panose="020F0600000000000000" pitchFamily="50" charset="-128"/>
                <a:ea typeface="HG丸ｺﾞｼｯｸM-PRO" panose="020F0600000000000000" pitchFamily="50" charset="-128"/>
              </a:rPr>
              <a:t>」より大阪府作成</a:t>
            </a:r>
            <a:endParaRPr kumimoji="0" lang="ja-JP" altLang="ja-JP" sz="1800" b="0" i="0" u="none" strike="noStrike" cap="none" normalizeH="0" baseline="0" dirty="0">
              <a:ln>
                <a:noFill/>
              </a:ln>
              <a:effectLst/>
              <a:latin typeface="Arial" panose="020B0604020202020204" pitchFamily="34" charset="0"/>
            </a:endParaRPr>
          </a:p>
        </p:txBody>
      </p:sp>
      <p:sp>
        <p:nvSpPr>
          <p:cNvPr id="30" name="Text Box 2">
            <a:extLst>
              <a:ext uri="{FF2B5EF4-FFF2-40B4-BE49-F238E27FC236}">
                <a16:creationId xmlns:a16="http://schemas.microsoft.com/office/drawing/2014/main" id="{7ECC9232-84EF-49C2-A4F6-27F7CAA70E1B}"/>
              </a:ext>
            </a:extLst>
          </p:cNvPr>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31" name="正方形/長方形 30">
            <a:extLst>
              <a:ext uri="{FF2B5EF4-FFF2-40B4-BE49-F238E27FC236}">
                <a16:creationId xmlns:a16="http://schemas.microsoft.com/office/drawing/2014/main" id="{5897CCE8-5F7E-4188-868E-7CED622698D8}"/>
              </a:ext>
            </a:extLst>
          </p:cNvPr>
          <p:cNvSpPr/>
          <p:nvPr/>
        </p:nvSpPr>
        <p:spPr>
          <a:xfrm>
            <a:off x="4673600" y="773508"/>
            <a:ext cx="3081068" cy="184666"/>
          </a:xfrm>
          <a:prstGeom prst="rect">
            <a:avLst/>
          </a:prstGeom>
        </p:spPr>
        <p:txBody>
          <a:bodyPr wrap="square" lIns="0" tIns="0" rIns="0" bIns="0" anchor="ctr" anchorCtr="1">
            <a:spAutoFit/>
          </a:bodyPr>
          <a:lstStyle/>
          <a:p>
            <a:pPr marL="95250" indent="-95250"/>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おおさかスマートエネルギセンター事業</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正方形/長方形 33">
            <a:extLst>
              <a:ext uri="{FF2B5EF4-FFF2-40B4-BE49-F238E27FC236}">
                <a16:creationId xmlns:a16="http://schemas.microsoft.com/office/drawing/2014/main" id="{C1F15EB6-48FA-4140-92D9-45A5406E3824}"/>
              </a:ext>
            </a:extLst>
          </p:cNvPr>
          <p:cNvSpPr/>
          <p:nvPr/>
        </p:nvSpPr>
        <p:spPr>
          <a:xfrm>
            <a:off x="4673600" y="977268"/>
            <a:ext cx="3081068" cy="184666"/>
          </a:xfrm>
          <a:prstGeom prst="rect">
            <a:avLst/>
          </a:prstGeom>
        </p:spPr>
        <p:txBody>
          <a:bodyPr wrap="square" lIns="0" tIns="0" rIns="0" bIns="0" anchor="ctr" anchorCtr="1">
            <a:spAutoFit/>
          </a:bodyPr>
          <a:lstStyle/>
          <a:p>
            <a:pPr marL="95250" indent="-95250"/>
            <a:r>
              <a:rPr lang="ja-JP" altLang="en-US" sz="1200" dirty="0">
                <a:latin typeface="Meiryo UI" panose="020B0604030504040204" pitchFamily="50" charset="-128"/>
                <a:ea typeface="Meiryo UI" panose="020B0604030504040204" pitchFamily="50" charset="-128"/>
                <a:cs typeface="Meiryo UI" panose="020B0604030504040204" pitchFamily="50" charset="-128"/>
              </a:rPr>
              <a:t>＜府事業＞（予算</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2,292,178</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千円）</a:t>
            </a:r>
          </a:p>
        </p:txBody>
      </p:sp>
      <p:pic>
        <p:nvPicPr>
          <p:cNvPr id="2" name="図 1">
            <a:extLst>
              <a:ext uri="{FF2B5EF4-FFF2-40B4-BE49-F238E27FC236}">
                <a16:creationId xmlns:a16="http://schemas.microsoft.com/office/drawing/2014/main" id="{A61ED49B-305A-49D8-B202-09F1BF2A620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4271" t="5926" r="2258" b="10366"/>
          <a:stretch/>
        </p:blipFill>
        <p:spPr>
          <a:xfrm>
            <a:off x="6366933" y="4150936"/>
            <a:ext cx="3344334" cy="1868339"/>
          </a:xfrm>
          <a:prstGeom prst="rect">
            <a:avLst/>
          </a:prstGeom>
        </p:spPr>
      </p:pic>
    </p:spTree>
    <p:extLst>
      <p:ext uri="{BB962C8B-B14F-4D97-AF65-F5344CB8AC3E}">
        <p14:creationId xmlns:p14="http://schemas.microsoft.com/office/powerpoint/2010/main" val="13408442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角丸四角形 13">
            <a:extLst>
              <a:ext uri="{FF2B5EF4-FFF2-40B4-BE49-F238E27FC236}">
                <a16:creationId xmlns:a16="http://schemas.microsoft.com/office/drawing/2014/main" id="{29F63C7A-2D1E-4BDC-B63A-D66E315D8617}"/>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endParaRPr>
          </a:p>
        </p:txBody>
      </p:sp>
      <p:sp>
        <p:nvSpPr>
          <p:cNvPr id="53" name="角丸四角形 52"/>
          <p:cNvSpPr/>
          <p:nvPr/>
        </p:nvSpPr>
        <p:spPr>
          <a:xfrm>
            <a:off x="223200" y="687600"/>
            <a:ext cx="5022568"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中小事業者の</a:t>
            </a:r>
            <a:r>
              <a:rPr kumimoji="1" lang="ja-JP" altLang="en-US" sz="1600" b="1"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rPr>
              <a:t>脱炭素に係る自主的取組</a:t>
            </a:r>
            <a:r>
              <a:rPr kumimoji="1" lang="ja-JP" altLang="en-US" sz="1600" b="1"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支援事業</a:t>
            </a:r>
          </a:p>
        </p:txBody>
      </p:sp>
      <p:sp>
        <p:nvSpPr>
          <p:cNvPr id="9" name="AutoShape 2">
            <a:extLst>
              <a:ext uri="{FF2B5EF4-FFF2-40B4-BE49-F238E27FC236}">
                <a16:creationId xmlns:a16="http://schemas.microsoft.com/office/drawing/2014/main" id="{31B3ED2C-459D-48B8-A14C-8C237B488502}"/>
              </a:ext>
            </a:extLst>
          </p:cNvPr>
          <p:cNvSpPr>
            <a:spLocks noChangeArrowheads="1"/>
          </p:cNvSpPr>
          <p:nvPr/>
        </p:nvSpPr>
        <p:spPr bwMode="auto">
          <a:xfrm>
            <a:off x="77788" y="1747372"/>
            <a:ext cx="9748837" cy="763588"/>
          </a:xfrm>
          <a:prstGeom prst="flowChartProcess">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
        <p:nvSpPr>
          <p:cNvPr id="41" name="Text Box 2"/>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marR="0" lvl="0" indent="-263525"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④</a:t>
            </a:r>
            <a:r>
              <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産業振興と企業の成長</a:t>
            </a:r>
          </a:p>
        </p:txBody>
      </p:sp>
      <p:sp>
        <p:nvSpPr>
          <p:cNvPr id="27" name="Text Box 2">
            <a:extLst>
              <a:ext uri="{FF2B5EF4-FFF2-40B4-BE49-F238E27FC236}">
                <a16:creationId xmlns:a16="http://schemas.microsoft.com/office/drawing/2014/main" id="{54272628-67D0-4599-81B3-D3B1E6E86B1D}"/>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marR="0" lvl="0" indent="-263525"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①</a:t>
            </a:r>
            <a:r>
              <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再生可能エネルギー</a:t>
            </a:r>
          </a:p>
        </p:txBody>
      </p:sp>
      <p:sp>
        <p:nvSpPr>
          <p:cNvPr id="29" name="Text Box 2">
            <a:extLst>
              <a:ext uri="{FF2B5EF4-FFF2-40B4-BE49-F238E27FC236}">
                <a16:creationId xmlns:a16="http://schemas.microsoft.com/office/drawing/2014/main" id="{24923CE8-359A-4E7F-8D5E-B22E4DC8EC74}"/>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marR="0" lvl="0" indent="-263525"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③	レジリエンス・需給調整力</a:t>
            </a:r>
          </a:p>
        </p:txBody>
      </p:sp>
      <p:sp>
        <p:nvSpPr>
          <p:cNvPr id="32" name="テキスト ボックス 27"/>
          <p:cNvSpPr txBox="1">
            <a:spLocks noChangeArrowheads="1"/>
          </p:cNvSpPr>
          <p:nvPr/>
        </p:nvSpPr>
        <p:spPr bwMode="auto">
          <a:xfrm>
            <a:off x="447235" y="3069407"/>
            <a:ext cx="85931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0" marR="0" lvl="0" indent="0" algn="l" defTabSz="914400" rtl="0" eaLnBrk="0" fontAlgn="auto" latinLnBrk="0" hangingPunct="0">
              <a:lnSpc>
                <a:spcPct val="100000"/>
              </a:lnSpc>
              <a:spcBef>
                <a:spcPct val="0"/>
              </a:spcBef>
              <a:spcAft>
                <a:spcPts val="0"/>
              </a:spcAft>
              <a:buClrTx/>
              <a:buSzTx/>
              <a:buFontTx/>
              <a:buNone/>
              <a:tabLst/>
              <a:defRPr/>
            </a:pPr>
            <a:r>
              <a:rPr kumimoji="1" lang="ja-JP" altLang="en-US" sz="1400" b="0" i="1"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脱炭素経営宣言及び対策計画書の届出を行った中小事業者が、対策計画に基づき実施する再エネ・省エネ設備の導入等の効果的な取組を支援するため、府が補助を行うとともに、その取組事例を広く発信します。</a:t>
            </a:r>
          </a:p>
          <a:p>
            <a:pPr marL="0" marR="0" lvl="0" indent="0" algn="l" defTabSz="914400" rtl="0" eaLnBrk="0" fontAlgn="auto" latinLnBrk="0" hangingPunct="0">
              <a:lnSpc>
                <a:spcPct val="100000"/>
              </a:lnSpc>
              <a:spcBef>
                <a:spcPct val="0"/>
              </a:spcBef>
              <a:spcAft>
                <a:spcPts val="0"/>
              </a:spcAft>
              <a:buClrTx/>
              <a:buSzTx/>
              <a:buFontTx/>
              <a:buNone/>
              <a:tabLst/>
              <a:defRPr/>
            </a:pPr>
            <a:r>
              <a:rPr kumimoji="1" lang="ja-JP" altLang="en-US" sz="1400" b="0" i="1"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補助金額あたりの</a:t>
            </a:r>
            <a:r>
              <a:rPr kumimoji="1" lang="en-US" altLang="ja-JP" sz="1400" b="0" i="1"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CO</a:t>
            </a:r>
            <a:r>
              <a:rPr kumimoji="1" lang="en-US" altLang="ja-JP" sz="1400" b="0" i="1" u="none" strike="noStrike" kern="1200" cap="none" spc="0" normalizeH="0" baseline="-25000" noProof="0" dirty="0">
                <a:ln>
                  <a:noFill/>
                </a:ln>
                <a:effectLst/>
                <a:uLnTx/>
                <a:uFillTx/>
                <a:latin typeface="Meiryo UI" panose="020B0604030504040204" pitchFamily="50" charset="-128"/>
                <a:ea typeface="Meiryo UI" panose="020B0604030504040204" pitchFamily="50" charset="-128"/>
                <a:cs typeface="+mn-cs"/>
              </a:rPr>
              <a:t>2</a:t>
            </a:r>
            <a:r>
              <a:rPr kumimoji="1" lang="ja-JP" altLang="en-US" sz="1400" b="0" i="1"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排出削減量が多い事業を優先して交付決定を行います。</a:t>
            </a:r>
            <a:endParaRPr kumimoji="1" lang="en-US" altLang="ja-JP" sz="1400" b="0" i="1"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sp>
        <p:nvSpPr>
          <p:cNvPr id="7" name="AutoShape 2" descr="配管工のイラスト"/>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34" name="円/楕円 30">
            <a:extLst>
              <a:ext uri="{FF2B5EF4-FFF2-40B4-BE49-F238E27FC236}">
                <a16:creationId xmlns:a16="http://schemas.microsoft.com/office/drawing/2014/main" id="{A00608F8-863C-4510-9ED1-DD5F4E903432}"/>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3C58204E-6C2D-44F4-8690-47DA0312A894}" type="slidenum">
              <a:rPr kumimoji="1" lang="ja-JP" altLang="en-US" sz="1100" b="1" i="0" u="none" strike="noStrike" kern="1200" cap="none" spc="0" normalizeH="0" baseline="0" noProof="0" smtClean="0">
                <a:ln>
                  <a:noFill/>
                </a:ln>
                <a:solidFill>
                  <a:prstClr val="white"/>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31</a:t>
            </a:fld>
            <a:endParaRPr kumimoji="1" lang="en-US" altLang="ja-JP" sz="11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nvGrpSpPr>
          <p:cNvPr id="35" name="グループ化 34">
            <a:extLst>
              <a:ext uri="{FF2B5EF4-FFF2-40B4-BE49-F238E27FC236}">
                <a16:creationId xmlns:a16="http://schemas.microsoft.com/office/drawing/2014/main" id="{422455AF-D1A7-48EA-95C1-28EDD199872F}"/>
              </a:ext>
            </a:extLst>
          </p:cNvPr>
          <p:cNvGrpSpPr/>
          <p:nvPr/>
        </p:nvGrpSpPr>
        <p:grpSpPr>
          <a:xfrm>
            <a:off x="215900" y="1322830"/>
            <a:ext cx="1316158" cy="353569"/>
            <a:chOff x="8028309" y="5129882"/>
            <a:chExt cx="944488" cy="260412"/>
          </a:xfrm>
        </p:grpSpPr>
        <p:sp>
          <p:nvSpPr>
            <p:cNvPr id="36" name="角丸四角形 35">
              <a:extLst>
                <a:ext uri="{FF2B5EF4-FFF2-40B4-BE49-F238E27FC236}">
                  <a16:creationId xmlns:a16="http://schemas.microsoft.com/office/drawing/2014/main" id="{77DD34F7-A523-447D-844E-45D7ED4A64D9}"/>
                </a:ext>
              </a:extLst>
            </p:cNvPr>
            <p:cNvSpPr/>
            <p:nvPr/>
          </p:nvSpPr>
          <p:spPr>
            <a:xfrm>
              <a:off x="8072697" y="5174270"/>
              <a:ext cx="900100" cy="216024"/>
            </a:xfrm>
            <a:prstGeom prst="round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7" name="角丸四角形 36">
              <a:extLst>
                <a:ext uri="{FF2B5EF4-FFF2-40B4-BE49-F238E27FC236}">
                  <a16:creationId xmlns:a16="http://schemas.microsoft.com/office/drawing/2014/main" id="{8CAC5D6F-AA3C-4105-BED9-C0AF5D1A7C3C}"/>
                </a:ext>
              </a:extLst>
            </p:cNvPr>
            <p:cNvSpPr/>
            <p:nvPr/>
          </p:nvSpPr>
          <p:spPr>
            <a:xfrm>
              <a:off x="8028309" y="5129882"/>
              <a:ext cx="900100" cy="216024"/>
            </a:xfrm>
            <a:prstGeom prst="roundRect">
              <a:avLst/>
            </a:prstGeom>
            <a:solidFill>
              <a:schemeClr val="bg1"/>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目　的</a:t>
              </a:r>
            </a:p>
          </p:txBody>
        </p:sp>
      </p:grpSp>
      <p:grpSp>
        <p:nvGrpSpPr>
          <p:cNvPr id="38" name="グループ化 37">
            <a:extLst>
              <a:ext uri="{FF2B5EF4-FFF2-40B4-BE49-F238E27FC236}">
                <a16:creationId xmlns:a16="http://schemas.microsoft.com/office/drawing/2014/main" id="{F4C920DA-91D7-433D-8896-BDA2E414C940}"/>
              </a:ext>
            </a:extLst>
          </p:cNvPr>
          <p:cNvGrpSpPr/>
          <p:nvPr/>
        </p:nvGrpSpPr>
        <p:grpSpPr>
          <a:xfrm>
            <a:off x="215900" y="2632492"/>
            <a:ext cx="1265357" cy="353545"/>
            <a:chOff x="8028309" y="5129899"/>
            <a:chExt cx="944488" cy="260395"/>
          </a:xfrm>
        </p:grpSpPr>
        <p:sp>
          <p:nvSpPr>
            <p:cNvPr id="39" name="角丸四角形 38">
              <a:extLst>
                <a:ext uri="{FF2B5EF4-FFF2-40B4-BE49-F238E27FC236}">
                  <a16:creationId xmlns:a16="http://schemas.microsoft.com/office/drawing/2014/main" id="{295106A7-52CD-4E68-AEDA-027B9023A928}"/>
                </a:ext>
              </a:extLst>
            </p:cNvPr>
            <p:cNvSpPr/>
            <p:nvPr/>
          </p:nvSpPr>
          <p:spPr>
            <a:xfrm>
              <a:off x="8072697" y="5174270"/>
              <a:ext cx="900100" cy="216024"/>
            </a:xfrm>
            <a:prstGeom prst="round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0" name="角丸四角形 39">
              <a:extLst>
                <a:ext uri="{FF2B5EF4-FFF2-40B4-BE49-F238E27FC236}">
                  <a16:creationId xmlns:a16="http://schemas.microsoft.com/office/drawing/2014/main" id="{FC50A078-B09B-4DBA-9F07-B4692022F22D}"/>
                </a:ext>
              </a:extLst>
            </p:cNvPr>
            <p:cNvSpPr/>
            <p:nvPr/>
          </p:nvSpPr>
          <p:spPr>
            <a:xfrm>
              <a:off x="8028309" y="5129899"/>
              <a:ext cx="900100" cy="216024"/>
            </a:xfrm>
            <a:prstGeom prst="roundRect">
              <a:avLst/>
            </a:prstGeom>
            <a:solidFill>
              <a:schemeClr val="bg1"/>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事業概要</a:t>
              </a:r>
            </a:p>
          </p:txBody>
        </p:sp>
      </p:grpSp>
      <p:grpSp>
        <p:nvGrpSpPr>
          <p:cNvPr id="42" name="グループ化 41">
            <a:extLst>
              <a:ext uri="{FF2B5EF4-FFF2-40B4-BE49-F238E27FC236}">
                <a16:creationId xmlns:a16="http://schemas.microsoft.com/office/drawing/2014/main" id="{AC505428-967F-47AA-81D1-F5ECB5975C49}"/>
              </a:ext>
            </a:extLst>
          </p:cNvPr>
          <p:cNvGrpSpPr/>
          <p:nvPr/>
        </p:nvGrpSpPr>
        <p:grpSpPr>
          <a:xfrm>
            <a:off x="215900" y="3837909"/>
            <a:ext cx="1265357" cy="353569"/>
            <a:chOff x="8028309" y="5129882"/>
            <a:chExt cx="944488" cy="260412"/>
          </a:xfrm>
        </p:grpSpPr>
        <p:sp>
          <p:nvSpPr>
            <p:cNvPr id="43" name="角丸四角形 42">
              <a:extLst>
                <a:ext uri="{FF2B5EF4-FFF2-40B4-BE49-F238E27FC236}">
                  <a16:creationId xmlns:a16="http://schemas.microsoft.com/office/drawing/2014/main" id="{FDBE7661-F24C-4A68-B297-B3F46E30CB32}"/>
                </a:ext>
              </a:extLst>
            </p:cNvPr>
            <p:cNvSpPr/>
            <p:nvPr/>
          </p:nvSpPr>
          <p:spPr>
            <a:xfrm>
              <a:off x="8072697" y="5174270"/>
              <a:ext cx="900100" cy="216024"/>
            </a:xfrm>
            <a:prstGeom prst="round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4" name="角丸四角形 43">
              <a:extLst>
                <a:ext uri="{FF2B5EF4-FFF2-40B4-BE49-F238E27FC236}">
                  <a16:creationId xmlns:a16="http://schemas.microsoft.com/office/drawing/2014/main" id="{BF1C1548-290C-4F21-9356-7C90DB8831B3}"/>
                </a:ext>
              </a:extLst>
            </p:cNvPr>
            <p:cNvSpPr/>
            <p:nvPr/>
          </p:nvSpPr>
          <p:spPr>
            <a:xfrm>
              <a:off x="8028309" y="5129882"/>
              <a:ext cx="900100" cy="216024"/>
            </a:xfrm>
            <a:prstGeom prst="roundRect">
              <a:avLst/>
            </a:prstGeom>
            <a:solidFill>
              <a:schemeClr val="bg1"/>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補助内容</a:t>
              </a:r>
            </a:p>
          </p:txBody>
        </p:sp>
      </p:grpSp>
      <p:sp>
        <p:nvSpPr>
          <p:cNvPr id="45" name="正方形/長方形 44">
            <a:extLst>
              <a:ext uri="{FF2B5EF4-FFF2-40B4-BE49-F238E27FC236}">
                <a16:creationId xmlns:a16="http://schemas.microsoft.com/office/drawing/2014/main" id="{87972C30-3013-45DE-B63B-FDAF442B6ED8}"/>
              </a:ext>
            </a:extLst>
          </p:cNvPr>
          <p:cNvSpPr/>
          <p:nvPr/>
        </p:nvSpPr>
        <p:spPr bwMode="auto">
          <a:xfrm>
            <a:off x="226263" y="4147626"/>
            <a:ext cx="8340725" cy="1851789"/>
          </a:xfrm>
          <a:prstGeom prst="rect">
            <a:avLst/>
          </a:prstGeom>
        </p:spPr>
        <p:txBody>
          <a:bodyPr wrap="square" tIns="0" bIns="0">
            <a:spAutoFit/>
          </a:bodyPr>
          <a:lstStyle/>
          <a:p>
            <a:pPr marL="0" marR="0" lvl="0" indent="0" algn="l" defTabSz="914400" rtl="0" eaLnBrk="1" fontAlgn="auto" latinLnBrk="0" hangingPunct="1">
              <a:lnSpc>
                <a:spcPts val="1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（１）補助対象者</a:t>
            </a:r>
          </a:p>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府内に事業所を有し、府に届け出た対策計画書に基づき省エネ設備更新等を行う中小事業者</a:t>
            </a:r>
          </a:p>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（中小企業者、医療・社会福祉・学校法人、個人事業主等。リースや</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PPA</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で取得する場合も可）</a:t>
            </a:r>
          </a:p>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（２）補助対象設備</a:t>
            </a:r>
          </a:p>
          <a:p>
            <a:pPr marL="266700" marR="0" lvl="0" indent="-266700" algn="l" defTabSz="914400" rtl="0" eaLnBrk="1" fontAlgn="auto" latinLnBrk="0" hangingPunct="1">
              <a:lnSpc>
                <a:spcPct val="100000"/>
              </a:lnSpc>
              <a:spcBef>
                <a:spcPts val="0"/>
              </a:spcBef>
              <a:spcAft>
                <a:spcPts val="0"/>
              </a:spcAft>
              <a:buClrTx/>
              <a:buSzTx/>
              <a:buFontTx/>
              <a:buNone/>
              <a:tabLst>
                <a:tab pos="1524000" algn="l"/>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省エネ設備</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生産設備</a:t>
            </a:r>
            <a:r>
              <a:rPr kumimoji="1" lang="ja-JP" altLang="en-US"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、ユーティリティ設備（照明設備、空調設備を除く）</a:t>
            </a:r>
            <a:endParaRPr kumimoji="1" lang="en-US" altLang="ja-JP"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algn="l" defTabSz="914400" rtl="0" eaLnBrk="1" fontAlgn="auto" latinLnBrk="0" hangingPunct="1">
              <a:lnSpc>
                <a:spcPct val="100000"/>
              </a:lnSpc>
              <a:spcBef>
                <a:spcPts val="0"/>
              </a:spcBef>
              <a:spcAft>
                <a:spcPts val="0"/>
              </a:spcAft>
              <a:buClrTx/>
              <a:buSzTx/>
              <a:buFontTx/>
              <a:buNone/>
              <a:tabLst>
                <a:tab pos="1524000" algn="l"/>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再エネ設備　　　太陽光パネル</a:t>
            </a:r>
            <a:endParaRPr kumimoji="1" lang="en-US" altLang="ja-JP" sz="1400" b="0" i="0" u="none" strike="sng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66700" marR="0" lvl="0" indent="-266700" algn="l" defTabSz="914400" rtl="0" eaLnBrk="1" fontAlgn="auto" latinLnBrk="0" hangingPunct="1">
              <a:lnSpc>
                <a:spcPct val="100000"/>
              </a:lnSpc>
              <a:spcBef>
                <a:spcPts val="0"/>
              </a:spcBef>
              <a:spcAft>
                <a:spcPts val="0"/>
              </a:spcAft>
              <a:buClrTx/>
              <a:buSzTx/>
              <a:buFontTx/>
              <a:buNone/>
              <a:tabLst>
                <a:tab pos="1524000" algn="l"/>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（３）補助額</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6700" marR="0" lvl="0" indent="-266700" algn="l" defTabSz="914400" rtl="0" eaLnBrk="1" fontAlgn="auto" latinLnBrk="0" hangingPunct="1">
              <a:lnSpc>
                <a:spcPct val="100000"/>
              </a:lnSpc>
              <a:spcBef>
                <a:spcPts val="0"/>
              </a:spcBef>
              <a:spcAft>
                <a:spcPts val="0"/>
              </a:spcAft>
              <a:buClrTx/>
              <a:buSzTx/>
              <a:buFontTx/>
              <a:buNone/>
              <a:tabLst>
                <a:tab pos="1524000" algn="l"/>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設備費の１</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３（補助上限額：</a:t>
            </a:r>
            <a:r>
              <a:rPr kumimoji="1" lang="en-US" altLang="ja-JP"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200</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6" name="テキスト ボックス 27">
            <a:extLst>
              <a:ext uri="{FF2B5EF4-FFF2-40B4-BE49-F238E27FC236}">
                <a16:creationId xmlns:a16="http://schemas.microsoft.com/office/drawing/2014/main" id="{F825D8E9-3F93-4E80-A363-505448B21669}"/>
              </a:ext>
            </a:extLst>
          </p:cNvPr>
          <p:cNvSpPr txBox="1">
            <a:spLocks noChangeArrowheads="1"/>
          </p:cNvSpPr>
          <p:nvPr/>
        </p:nvSpPr>
        <p:spPr bwMode="auto">
          <a:xfrm>
            <a:off x="447235" y="1761927"/>
            <a:ext cx="8593137" cy="7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0" marR="0" lvl="0" indent="0" algn="l" defTabSz="914400" rtl="0" eaLnBrk="1" fontAlgn="auto" latinLnBrk="0" hangingPunct="1">
              <a:lnSpc>
                <a:spcPts val="1400"/>
              </a:lnSpc>
              <a:spcBef>
                <a:spcPts val="0"/>
              </a:spcBef>
              <a:spcAft>
                <a:spcPts val="1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大阪府気候変動対策の推進に関する条例に基づく対策計画書届出制度において、中小事業者（特定事業者を除く）に自律的な取組を促すため、</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年度から対策計画書を任意で提出することができるようになりました。</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400"/>
              </a:lnSpc>
              <a:spcBef>
                <a:spcPts val="0"/>
              </a:spcBef>
              <a:spcAft>
                <a:spcPts val="10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中小事業者の脱炭素に関する取組への意欲をより一層高め、自主的な取組を加速化させることにより府域の温室効果ガスの削減を図ります。</a:t>
            </a:r>
            <a:endParaRPr kumimoji="1" lang="en-US" altLang="ja-JP"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pic>
        <p:nvPicPr>
          <p:cNvPr id="55" name="図 24"/>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02625" y="5274250"/>
            <a:ext cx="481012"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テキスト ボックス 51"/>
          <p:cNvSpPr txBox="1">
            <a:spLocks noChangeArrowheads="1"/>
          </p:cNvSpPr>
          <p:nvPr/>
        </p:nvSpPr>
        <p:spPr bwMode="auto">
          <a:xfrm>
            <a:off x="8158162" y="5796537"/>
            <a:ext cx="8001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rPr>
              <a:t>冷凍冷蔵機器</a:t>
            </a:r>
          </a:p>
        </p:txBody>
      </p:sp>
      <p:sp>
        <p:nvSpPr>
          <p:cNvPr id="59" name="テキスト ボックス 53"/>
          <p:cNvSpPr txBox="1">
            <a:spLocks noChangeArrowheads="1"/>
          </p:cNvSpPr>
          <p:nvPr/>
        </p:nvSpPr>
        <p:spPr bwMode="auto">
          <a:xfrm>
            <a:off x="8229600" y="6456937"/>
            <a:ext cx="6969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射出成型機</a:t>
            </a:r>
          </a:p>
        </p:txBody>
      </p:sp>
      <p:sp>
        <p:nvSpPr>
          <p:cNvPr id="61" name="角丸四角形 60"/>
          <p:cNvSpPr/>
          <p:nvPr/>
        </p:nvSpPr>
        <p:spPr>
          <a:xfrm>
            <a:off x="6616700" y="5128200"/>
            <a:ext cx="2641600" cy="1584325"/>
          </a:xfrm>
          <a:prstGeom prst="roundRect">
            <a:avLst>
              <a:gd name="adj" fmla="val 12348"/>
            </a:avLst>
          </a:prstGeom>
          <a:noFill/>
          <a:ln w="1270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68" name="横巻き 67"/>
          <p:cNvSpPr/>
          <p:nvPr/>
        </p:nvSpPr>
        <p:spPr>
          <a:xfrm>
            <a:off x="7267575" y="4996437"/>
            <a:ext cx="1370012" cy="287338"/>
          </a:xfrm>
          <a:prstGeom prst="horizontalScroll">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補助対象設備（例）</a:t>
            </a:r>
          </a:p>
        </p:txBody>
      </p:sp>
      <p:pic>
        <p:nvPicPr>
          <p:cNvPr id="69" name="図 2"/>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8158162" y="6025137"/>
            <a:ext cx="819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図 1"/>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059000" y="5344100"/>
            <a:ext cx="977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テキスト ボックス 30"/>
          <p:cNvSpPr txBox="1">
            <a:spLocks noChangeArrowheads="1"/>
          </p:cNvSpPr>
          <p:nvPr/>
        </p:nvSpPr>
        <p:spPr bwMode="auto">
          <a:xfrm>
            <a:off x="6970100" y="5782250"/>
            <a:ext cx="833438"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コンプレッサー</a:t>
            </a:r>
          </a:p>
        </p:txBody>
      </p:sp>
      <p:sp>
        <p:nvSpPr>
          <p:cNvPr id="47" name="Text Box 2">
            <a:extLst>
              <a:ext uri="{FF2B5EF4-FFF2-40B4-BE49-F238E27FC236}">
                <a16:creationId xmlns:a16="http://schemas.microsoft.com/office/drawing/2014/main" id="{EDE9A9E3-F3EE-447A-98BD-0084BD7BEA11}"/>
              </a:ext>
            </a:extLst>
          </p:cNvPr>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marR="0" lvl="0" indent="-263525"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②</a:t>
            </a:r>
            <a:r>
              <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エネルギー効率の向上</a:t>
            </a:r>
          </a:p>
        </p:txBody>
      </p:sp>
      <p:sp>
        <p:nvSpPr>
          <p:cNvPr id="50" name="正方形/長方形 49">
            <a:extLst>
              <a:ext uri="{FF2B5EF4-FFF2-40B4-BE49-F238E27FC236}">
                <a16:creationId xmlns:a16="http://schemas.microsoft.com/office/drawing/2014/main" id="{7D839F2F-2854-43F3-AC6B-9DA442A75062}"/>
              </a:ext>
            </a:extLst>
          </p:cNvPr>
          <p:cNvSpPr/>
          <p:nvPr/>
        </p:nvSpPr>
        <p:spPr>
          <a:xfrm>
            <a:off x="5221557" y="755318"/>
            <a:ext cx="3081068" cy="184666"/>
          </a:xfrm>
          <a:prstGeom prst="rect">
            <a:avLst/>
          </a:prstGeom>
        </p:spPr>
        <p:txBody>
          <a:bodyPr wrap="square" lIns="0" tIns="0" rIns="0" bIns="0" anchor="ctr" anchorCtr="1">
            <a:spAutoFit/>
          </a:bodyPr>
          <a:lstStyle/>
          <a:p>
            <a:pPr marL="95250" marR="0" lvl="0" indent="-9525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おおさかスマートエネルギセンター事業</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正方形/長方形 50">
            <a:extLst>
              <a:ext uri="{FF2B5EF4-FFF2-40B4-BE49-F238E27FC236}">
                <a16:creationId xmlns:a16="http://schemas.microsoft.com/office/drawing/2014/main" id="{A219B3DC-8176-4621-854C-2E4B9F40B1D5}"/>
              </a:ext>
            </a:extLst>
          </p:cNvPr>
          <p:cNvSpPr/>
          <p:nvPr/>
        </p:nvSpPr>
        <p:spPr>
          <a:xfrm>
            <a:off x="5527661" y="960543"/>
            <a:ext cx="2331346" cy="184666"/>
          </a:xfrm>
          <a:prstGeom prst="rect">
            <a:avLst/>
          </a:prstGeom>
        </p:spPr>
        <p:txBody>
          <a:bodyPr wrap="square" lIns="0" tIns="0" rIns="0" bIns="0" anchor="ctr" anchorCtr="1">
            <a:spAutoFit/>
          </a:bodyPr>
          <a:lstStyle/>
          <a:p>
            <a:pPr marL="95250" marR="0" lvl="0" indent="-9525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＜府事業＞（予算</a:t>
            </a:r>
            <a:r>
              <a:rPr kumimoji="1" lang="en-US" altLang="ja-JP" sz="12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20,000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千円）</a:t>
            </a:r>
          </a:p>
        </p:txBody>
      </p:sp>
      <p:pic>
        <p:nvPicPr>
          <p:cNvPr id="54" name="図 3">
            <a:extLst>
              <a:ext uri="{FF2B5EF4-FFF2-40B4-BE49-F238E27FC236}">
                <a16:creationId xmlns:a16="http://schemas.microsoft.com/office/drawing/2014/main" id="{85005151-572A-46CB-8EBC-10CFD40EB014}"/>
              </a:ext>
            </a:extLst>
          </p:cNvPr>
          <p:cNvPicPr>
            <a:picLocks noChangeAspect="1"/>
          </p:cNvPicPr>
          <p:nvPr/>
        </p:nvPicPr>
        <p:blipFill>
          <a:blip r:embed="rId6" cstate="screen">
            <a:extLst>
              <a:ext uri="{28A0092B-C50C-407E-A947-70E740481C1C}">
                <a14:useLocalDpi xmlns:a14="http://schemas.microsoft.com/office/drawing/2010/main"/>
              </a:ext>
            </a:extLst>
          </a:blip>
          <a:srcRect r="43031"/>
          <a:stretch>
            <a:fillRect/>
          </a:stretch>
        </p:blipFill>
        <p:spPr bwMode="auto">
          <a:xfrm>
            <a:off x="7096665" y="6036644"/>
            <a:ext cx="524235" cy="543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テキスト ボックス 51">
            <a:extLst>
              <a:ext uri="{FF2B5EF4-FFF2-40B4-BE49-F238E27FC236}">
                <a16:creationId xmlns:a16="http://schemas.microsoft.com/office/drawing/2014/main" id="{C5767224-2470-49BF-A799-14FDEBDDB6C0}"/>
              </a:ext>
            </a:extLst>
          </p:cNvPr>
          <p:cNvSpPr txBox="1">
            <a:spLocks noChangeArrowheads="1"/>
          </p:cNvSpPr>
          <p:nvPr/>
        </p:nvSpPr>
        <p:spPr bwMode="auto">
          <a:xfrm>
            <a:off x="7036717" y="6456937"/>
            <a:ext cx="79380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844083" rtl="0" eaLnBrk="0" fontAlgn="base" latinLnBrk="0" hangingPunct="0">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effectLst/>
                <a:uLnTx/>
                <a:uFillTx/>
                <a:latin typeface="Arial" panose="020B0604020202020204" pitchFamily="34" charset="0"/>
                <a:ea typeface="ＭＳ Ｐゴシック" panose="020B0600070205080204" pitchFamily="50" charset="-128"/>
                <a:cs typeface="+mn-cs"/>
              </a:rPr>
              <a:t>太陽光パネル</a:t>
            </a:r>
          </a:p>
        </p:txBody>
      </p:sp>
    </p:spTree>
    <p:extLst>
      <p:ext uri="{BB962C8B-B14F-4D97-AF65-F5344CB8AC3E}">
        <p14:creationId xmlns:p14="http://schemas.microsoft.com/office/powerpoint/2010/main" val="30394280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Box 2">
            <a:extLst>
              <a:ext uri="{FF2B5EF4-FFF2-40B4-BE49-F238E27FC236}">
                <a16:creationId xmlns:a16="http://schemas.microsoft.com/office/drawing/2014/main" id="{36C5BC5F-8ED5-4223-8778-5A108728EA4A}"/>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marR="0" lvl="0" indent="-263525"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①</a:t>
            </a:r>
            <a:r>
              <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再生可能エネルギー</a:t>
            </a:r>
          </a:p>
        </p:txBody>
      </p:sp>
      <p:sp>
        <p:nvSpPr>
          <p:cNvPr id="27" name="角丸四角形 13">
            <a:extLst>
              <a:ext uri="{FF2B5EF4-FFF2-40B4-BE49-F238E27FC236}">
                <a16:creationId xmlns:a16="http://schemas.microsoft.com/office/drawing/2014/main" id="{CD55D2FD-51E5-4B39-B05A-0841B412EF2C}"/>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26"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rgbClr val="05BC57"/>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31"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3" name="テキスト ボックス 2">
            <a:extLst>
              <a:ext uri="{FF2B5EF4-FFF2-40B4-BE49-F238E27FC236}">
                <a16:creationId xmlns:a16="http://schemas.microsoft.com/office/drawing/2014/main" id="{FEEDA21F-A209-8220-A7B5-65C87B5CDE3A}"/>
              </a:ext>
            </a:extLst>
          </p:cNvPr>
          <p:cNvSpPr txBox="1"/>
          <p:nvPr/>
        </p:nvSpPr>
        <p:spPr>
          <a:xfrm>
            <a:off x="5038686" y="815674"/>
            <a:ext cx="2933922" cy="184666"/>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 （予算</a:t>
            </a:r>
            <a:r>
              <a:rPr lang="en-US" altLang="ja-JP" sz="1200" dirty="0">
                <a:latin typeface="Meiryo UI" pitchFamily="50" charset="-128"/>
                <a:ea typeface="Meiryo UI" pitchFamily="50" charset="-128"/>
                <a:cs typeface="Meiryo UI" pitchFamily="50" charset="-128"/>
              </a:rPr>
              <a:t>259,096</a:t>
            </a:r>
            <a:r>
              <a:rPr lang="ja-JP" altLang="en-US" sz="1200" dirty="0">
                <a:latin typeface="Meiryo UI" pitchFamily="50" charset="-128"/>
                <a:ea typeface="Meiryo UI" pitchFamily="50" charset="-128"/>
                <a:cs typeface="Meiryo UI" pitchFamily="50" charset="-128"/>
              </a:rPr>
              <a:t>千円）</a:t>
            </a:r>
            <a:r>
              <a:rPr lang="en-US" altLang="ja-JP" sz="1200" dirty="0">
                <a:latin typeface="Meiryo UI" pitchFamily="50" charset="-128"/>
                <a:ea typeface="Meiryo UI" pitchFamily="50" charset="-128"/>
                <a:cs typeface="Meiryo UI" pitchFamily="50" charset="-128"/>
              </a:rPr>
              <a:t> </a:t>
            </a:r>
            <a:endParaRPr lang="en-US" altLang="zh-TW" sz="1200" dirty="0">
              <a:latin typeface="Meiryo UI" pitchFamily="50" charset="-128"/>
              <a:ea typeface="Meiryo UI" pitchFamily="50" charset="-128"/>
              <a:cs typeface="Meiryo UI" pitchFamily="50" charset="-128"/>
            </a:endParaRPr>
          </a:p>
        </p:txBody>
      </p:sp>
      <p:sp>
        <p:nvSpPr>
          <p:cNvPr id="2" name="テキスト ボックス 27">
            <a:extLst>
              <a:ext uri="{FF2B5EF4-FFF2-40B4-BE49-F238E27FC236}">
                <a16:creationId xmlns:a16="http://schemas.microsoft.com/office/drawing/2014/main" id="{5E93189A-FEAB-6851-896F-37B957064021}"/>
              </a:ext>
            </a:extLst>
          </p:cNvPr>
          <p:cNvSpPr txBox="1">
            <a:spLocks noChangeArrowheads="1"/>
          </p:cNvSpPr>
          <p:nvPr/>
        </p:nvSpPr>
        <p:spPr bwMode="auto">
          <a:xfrm>
            <a:off x="154007" y="1288609"/>
            <a:ext cx="9435888"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95250" indent="-95250" eaLnBrk="1" hangingPunct="1"/>
            <a:r>
              <a:rPr lang="ja-JP" altLang="en-US" sz="1600" b="0" i="0" dirty="0">
                <a:latin typeface="Meiryo UI" pitchFamily="50" charset="-128"/>
                <a:ea typeface="Meiryo UI" pitchFamily="50" charset="-128"/>
                <a:cs typeface="Meiryo UI" pitchFamily="50" charset="-128"/>
              </a:rPr>
              <a:t> ◆</a:t>
            </a:r>
            <a:r>
              <a:rPr lang="ja-JP" altLang="ja-JP" sz="1400" b="0" i="0" dirty="0">
                <a:latin typeface="Meiryo UI"/>
                <a:ea typeface="Meiryo UI"/>
              </a:rPr>
              <a:t> 「大阪市地球温暖化対策実行計画</a:t>
            </a:r>
            <a:r>
              <a:rPr lang="en-US" altLang="ja-JP" sz="1400" b="0" i="0" dirty="0">
                <a:latin typeface="Meiryo UI"/>
                <a:ea typeface="Meiryo UI"/>
              </a:rPr>
              <a:t>〔</a:t>
            </a:r>
            <a:r>
              <a:rPr lang="ja-JP" altLang="ja-JP" sz="1400" b="0" i="0" dirty="0">
                <a:latin typeface="Meiryo UI"/>
                <a:ea typeface="Meiryo UI"/>
              </a:rPr>
              <a:t>区域施策編</a:t>
            </a:r>
            <a:r>
              <a:rPr lang="en-US" altLang="ja-JP" sz="1400" b="0" i="0" dirty="0">
                <a:latin typeface="Meiryo UI"/>
                <a:ea typeface="Meiryo UI"/>
              </a:rPr>
              <a:t>〕</a:t>
            </a:r>
            <a:r>
              <a:rPr lang="ja-JP" altLang="ja-JP" sz="1400" b="0" i="0" dirty="0">
                <a:latin typeface="Meiryo UI"/>
                <a:ea typeface="Meiryo UI"/>
              </a:rPr>
              <a:t>に基づき取り組む「</a:t>
            </a:r>
            <a:r>
              <a:rPr lang="en-US" altLang="ja-JP" sz="1400" b="0" i="0" dirty="0">
                <a:latin typeface="Meiryo UI"/>
                <a:ea typeface="Meiryo UI"/>
              </a:rPr>
              <a:t>2030</a:t>
            </a:r>
            <a:r>
              <a:rPr lang="ja-JP" altLang="ja-JP" sz="1400" b="0" i="0" dirty="0">
                <a:latin typeface="Meiryo UI"/>
                <a:ea typeface="Meiryo UI"/>
              </a:rPr>
              <a:t>年度目標に向けた新たな脱炭素化の推進事業（ネクストグリーンプロジェクト）」として、中小企業等に対して、国の事業を</a:t>
            </a:r>
            <a:r>
              <a:rPr lang="ja-JP" altLang="en-US" sz="1400" b="0" i="0" dirty="0">
                <a:latin typeface="Meiryo UI"/>
                <a:ea typeface="Meiryo UI"/>
              </a:rPr>
              <a:t>活用した</a:t>
            </a:r>
            <a:r>
              <a:rPr lang="ja-JP" altLang="ja-JP" sz="1400" b="0" i="0" dirty="0">
                <a:latin typeface="Meiryo UI"/>
                <a:ea typeface="Meiryo UI"/>
              </a:rPr>
              <a:t>省エネルギー診断の受診費用のうち、事業者の自己負担分を補助するとともに</a:t>
            </a:r>
            <a:r>
              <a:rPr lang="ja-JP" altLang="en-US" sz="1400" b="0" i="0" dirty="0">
                <a:latin typeface="Meiryo UI"/>
                <a:ea typeface="Meiryo UI"/>
              </a:rPr>
              <a:t>、</a:t>
            </a:r>
            <a:r>
              <a:rPr lang="ja-JP" altLang="ja-JP" sz="1400" b="0" i="0" dirty="0">
                <a:latin typeface="Meiryo UI"/>
                <a:ea typeface="Meiryo UI"/>
              </a:rPr>
              <a:t>省エネ性能の高い設備等の導入にかかる費用の一部を補助します。なお、</a:t>
            </a:r>
            <a:r>
              <a:rPr lang="ja-JP" altLang="en-US" sz="1400" b="0" i="0" dirty="0">
                <a:latin typeface="Meiryo UI"/>
                <a:ea typeface="Meiryo UI"/>
              </a:rPr>
              <a:t>省エネ性能の高い特定の設備等については、</a:t>
            </a:r>
            <a:r>
              <a:rPr lang="ja-JP" altLang="ja-JP" sz="1400" b="0" i="0" dirty="0">
                <a:latin typeface="Meiryo UI"/>
                <a:ea typeface="Meiryo UI"/>
              </a:rPr>
              <a:t>国の補助事業の交付決定を受けた者を対象に上乗せ補助支援を実施</a:t>
            </a:r>
            <a:r>
              <a:rPr lang="ja-JP" altLang="en-US" sz="1400" b="0" i="0" dirty="0">
                <a:latin typeface="Meiryo UI"/>
                <a:ea typeface="Meiryo UI"/>
              </a:rPr>
              <a:t>します</a:t>
            </a:r>
            <a:r>
              <a:rPr lang="ja-JP" altLang="ja-JP" sz="1400" b="0" i="0" dirty="0">
                <a:latin typeface="Meiryo UI"/>
                <a:ea typeface="Meiryo UI"/>
              </a:rPr>
              <a:t>。</a:t>
            </a:r>
            <a:endParaRPr lang="ja-JP" altLang="en-US" sz="1400" b="0" i="0" dirty="0">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1A5729E2-09D5-3E91-0338-10C0989A9A49}"/>
              </a:ext>
            </a:extLst>
          </p:cNvPr>
          <p:cNvSpPr txBox="1"/>
          <p:nvPr/>
        </p:nvSpPr>
        <p:spPr>
          <a:xfrm>
            <a:off x="2232568" y="2469430"/>
            <a:ext cx="5833641" cy="3824965"/>
          </a:xfrm>
          <a:prstGeom prst="rect">
            <a:avLst/>
          </a:prstGeom>
          <a:noFill/>
          <a:ln>
            <a:solidFill>
              <a:schemeClr val="accent6">
                <a:lumMod val="75000"/>
              </a:schemeClr>
            </a:solidFill>
            <a:prstDash val="dash"/>
          </a:ln>
        </p:spPr>
        <p:txBody>
          <a:bodyPr wrap="square" rtlCol="0">
            <a:noAutofit/>
          </a:bodyPr>
          <a:lstStyle/>
          <a:p>
            <a:pPr marL="87313" indent="-87313">
              <a:spcAft>
                <a:spcPts val="300"/>
              </a:spcAft>
            </a:pPr>
            <a:r>
              <a:rPr lang="ja-JP" altLang="en-US" sz="1050" dirty="0">
                <a:latin typeface="Meiryo UI" pitchFamily="50" charset="-128"/>
                <a:ea typeface="Meiryo UI" pitchFamily="50" charset="-128"/>
                <a:cs typeface="Meiryo UI" pitchFamily="50" charset="-128"/>
              </a:rPr>
              <a:t>＜補助内容＞</a:t>
            </a:r>
            <a:endParaRPr lang="en-US" altLang="ja-JP" sz="1050" dirty="0">
              <a:latin typeface="Meiryo UI" pitchFamily="50" charset="-128"/>
              <a:ea typeface="Meiryo UI" pitchFamily="50" charset="-128"/>
              <a:cs typeface="Meiryo UI" pitchFamily="50" charset="-128"/>
            </a:endParaRPr>
          </a:p>
          <a:p>
            <a:pPr marL="87313" indent="-87313">
              <a:spcAft>
                <a:spcPts val="300"/>
              </a:spcAft>
            </a:pPr>
            <a:endParaRPr lang="en-US" altLang="ja-JP" sz="1050" dirty="0">
              <a:latin typeface="Meiryo UI" pitchFamily="50" charset="-128"/>
              <a:ea typeface="Meiryo UI" pitchFamily="50" charset="-128"/>
              <a:cs typeface="Meiryo UI" pitchFamily="50" charset="-128"/>
            </a:endParaRPr>
          </a:p>
        </p:txBody>
      </p:sp>
      <p:sp>
        <p:nvSpPr>
          <p:cNvPr id="14" name="角丸四角形 52">
            <a:extLst>
              <a:ext uri="{FF2B5EF4-FFF2-40B4-BE49-F238E27FC236}">
                <a16:creationId xmlns:a16="http://schemas.microsoft.com/office/drawing/2014/main" id="{7F1A29DE-29E2-2F77-88E4-75695AEBD97A}"/>
              </a:ext>
            </a:extLst>
          </p:cNvPr>
          <p:cNvSpPr/>
          <p:nvPr/>
        </p:nvSpPr>
        <p:spPr>
          <a:xfrm>
            <a:off x="173974" y="763125"/>
            <a:ext cx="4693341"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中小企業の省エネ・省</a:t>
            </a:r>
            <a:r>
              <a:rPr lang="en-US" altLang="ja-JP" sz="1600" b="1" dirty="0">
                <a:solidFill>
                  <a:schemeClr val="tx1"/>
                </a:solidFill>
                <a:latin typeface="Meiryo UI" pitchFamily="50" charset="-128"/>
                <a:ea typeface="Meiryo UI" pitchFamily="50" charset="-128"/>
                <a:cs typeface="Meiryo UI" pitchFamily="50" charset="-128"/>
              </a:rPr>
              <a:t>CO</a:t>
            </a:r>
            <a:r>
              <a:rPr lang="en-US" altLang="ja-JP" sz="1600" b="1" baseline="-25000" dirty="0">
                <a:solidFill>
                  <a:schemeClr val="tx1"/>
                </a:solidFill>
                <a:latin typeface="Meiryo UI" pitchFamily="50" charset="-128"/>
                <a:ea typeface="Meiryo UI" pitchFamily="50" charset="-128"/>
                <a:cs typeface="Meiryo UI" pitchFamily="50" charset="-128"/>
              </a:rPr>
              <a:t>2</a:t>
            </a:r>
            <a:r>
              <a:rPr lang="ja-JP" altLang="en-US" sz="1600" b="1" dirty="0">
                <a:solidFill>
                  <a:schemeClr val="tx1"/>
                </a:solidFill>
                <a:latin typeface="Meiryo UI" pitchFamily="50" charset="-128"/>
                <a:ea typeface="Meiryo UI" pitchFamily="50" charset="-128"/>
                <a:cs typeface="Meiryo UI" pitchFamily="50" charset="-128"/>
              </a:rPr>
              <a:t>加速化支援事業</a:t>
            </a:r>
            <a:endParaRPr lang="zh-CN" altLang="en-US" sz="1600" b="1" dirty="0">
              <a:solidFill>
                <a:schemeClr val="tx1"/>
              </a:solidFill>
              <a:latin typeface="Meiryo UI" pitchFamily="50" charset="-128"/>
              <a:ea typeface="Meiryo UI" pitchFamily="50" charset="-128"/>
              <a:cs typeface="Meiryo UI" pitchFamily="50" charset="-128"/>
            </a:endParaRPr>
          </a:p>
        </p:txBody>
      </p:sp>
      <p:pic>
        <p:nvPicPr>
          <p:cNvPr id="22" name="図 21" descr="アイコン が含まれている画像&#10;&#10;AI によって生成されたコンテンツは間違っている可能性があります。">
            <a:extLst>
              <a:ext uri="{FF2B5EF4-FFF2-40B4-BE49-F238E27FC236}">
                <a16:creationId xmlns:a16="http://schemas.microsoft.com/office/drawing/2014/main" id="{AA5EC588-2C5B-023E-DDAF-C8A2A24FD42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329543" y="4403127"/>
            <a:ext cx="1639689" cy="1520748"/>
          </a:xfrm>
          <a:prstGeom prst="rect">
            <a:avLst/>
          </a:prstGeom>
        </p:spPr>
      </p:pic>
      <p:sp>
        <p:nvSpPr>
          <p:cNvPr id="24" name="テキスト ボックス 23">
            <a:extLst>
              <a:ext uri="{FF2B5EF4-FFF2-40B4-BE49-F238E27FC236}">
                <a16:creationId xmlns:a16="http://schemas.microsoft.com/office/drawing/2014/main" id="{DA55A6D8-7490-A4B9-8B65-38558A28B8B5}"/>
              </a:ext>
            </a:extLst>
          </p:cNvPr>
          <p:cNvSpPr txBox="1"/>
          <p:nvPr/>
        </p:nvSpPr>
        <p:spPr>
          <a:xfrm>
            <a:off x="4198263" y="5924388"/>
            <a:ext cx="2109723" cy="338554"/>
          </a:xfrm>
          <a:prstGeom prst="rect">
            <a:avLst/>
          </a:prstGeom>
          <a:noFill/>
        </p:spPr>
        <p:txBody>
          <a:bodyPr wrap="square" rtlCol="0">
            <a:spAutoFit/>
          </a:bodyPr>
          <a:lstStyle/>
          <a:p>
            <a:pPr algn="ctr"/>
            <a:r>
              <a:rPr lang="ja-JP" altLang="ja-JP" sz="800" dirty="0">
                <a:latin typeface="Meiryo UI" panose="020B0604030504040204" pitchFamily="50" charset="-128"/>
                <a:ea typeface="Meiryo UI" panose="020B0604030504040204" pitchFamily="50" charset="-128"/>
              </a:rPr>
              <a:t>省エネ設備例：高効率空調機</a:t>
            </a:r>
            <a:br>
              <a:rPr lang="en-US" altLang="ja-JP" sz="800" dirty="0">
                <a:latin typeface="Meiryo UI" panose="020B0604030504040204" pitchFamily="50" charset="-128"/>
                <a:ea typeface="Meiryo UI" panose="020B0604030504040204" pitchFamily="50" charset="-128"/>
              </a:rPr>
            </a:br>
            <a:r>
              <a:rPr lang="ja-JP" altLang="ja-JP" sz="800" dirty="0">
                <a:latin typeface="Meiryo UI" panose="020B0604030504040204" pitchFamily="50" charset="-128"/>
                <a:ea typeface="Meiryo UI" panose="020B0604030504040204" pitchFamily="50" charset="-128"/>
              </a:rPr>
              <a:t>（出典</a:t>
            </a:r>
            <a:r>
              <a:rPr lang="en-US" altLang="ja-JP" sz="800" dirty="0">
                <a:latin typeface="Meiryo UI" panose="020B0604030504040204" pitchFamily="50" charset="-128"/>
                <a:ea typeface="Meiryo UI" panose="020B0604030504040204" pitchFamily="50" charset="-128"/>
              </a:rPr>
              <a:t>:</a:t>
            </a:r>
            <a:r>
              <a:rPr lang="ja-JP" altLang="ja-JP" sz="800" dirty="0">
                <a:latin typeface="Meiryo UI" panose="020B0604030504040204" pitchFamily="50" charset="-128"/>
                <a:ea typeface="Meiryo UI" panose="020B0604030504040204" pitchFamily="50" charset="-128"/>
              </a:rPr>
              <a:t>一財ヒートポンプ・蓄熱センター）</a:t>
            </a:r>
          </a:p>
        </p:txBody>
      </p:sp>
      <p:graphicFrame>
        <p:nvGraphicFramePr>
          <p:cNvPr id="47" name="表 46">
            <a:extLst>
              <a:ext uri="{FF2B5EF4-FFF2-40B4-BE49-F238E27FC236}">
                <a16:creationId xmlns:a16="http://schemas.microsoft.com/office/drawing/2014/main" id="{D4528BAB-54F0-0446-1953-652467E810AF}"/>
              </a:ext>
            </a:extLst>
          </p:cNvPr>
          <p:cNvGraphicFramePr>
            <a:graphicFrameLocks noGrp="1"/>
          </p:cNvGraphicFramePr>
          <p:nvPr>
            <p:extLst>
              <p:ext uri="{D42A27DB-BD31-4B8C-83A1-F6EECF244321}">
                <p14:modId xmlns:p14="http://schemas.microsoft.com/office/powerpoint/2010/main" val="651036982"/>
              </p:ext>
            </p:extLst>
          </p:nvPr>
        </p:nvGraphicFramePr>
        <p:xfrm>
          <a:off x="2900256" y="2769632"/>
          <a:ext cx="4644718" cy="1488527"/>
        </p:xfrm>
        <a:graphic>
          <a:graphicData uri="http://schemas.openxmlformats.org/drawingml/2006/table">
            <a:tbl>
              <a:tblPr/>
              <a:tblGrid>
                <a:gridCol w="2243557">
                  <a:extLst>
                    <a:ext uri="{9D8B030D-6E8A-4147-A177-3AD203B41FA5}">
                      <a16:colId xmlns:a16="http://schemas.microsoft.com/office/drawing/2014/main" val="689879437"/>
                    </a:ext>
                  </a:extLst>
                </a:gridCol>
                <a:gridCol w="2401161">
                  <a:extLst>
                    <a:ext uri="{9D8B030D-6E8A-4147-A177-3AD203B41FA5}">
                      <a16:colId xmlns:a16="http://schemas.microsoft.com/office/drawing/2014/main" val="1907020905"/>
                    </a:ext>
                  </a:extLst>
                </a:gridCol>
              </a:tblGrid>
              <a:tr h="417917">
                <a:tc>
                  <a:txBody>
                    <a:bodyPr/>
                    <a:lstStyle/>
                    <a:p>
                      <a:pPr algn="ctr" fontAlgn="ct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補助対象経費</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補助率、補助金額</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（国の補助率又は補助金額）</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96230262"/>
                  </a:ext>
                </a:extLst>
              </a:tr>
              <a:tr h="445026">
                <a:tc>
                  <a:txBody>
                    <a:bodyPr/>
                    <a:lstStyle/>
                    <a:p>
                      <a:pPr algn="ctr" fontAlgn="ct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省エネルギー診断受診に係る経費</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自己負担分の</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10/10</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上限５万円</a:t>
                      </a:r>
                    </a:p>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（９</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/10</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653779"/>
                  </a:ext>
                </a:extLst>
              </a:tr>
              <a:tr h="445026">
                <a:tc>
                  <a:txBody>
                    <a:bodyPr/>
                    <a:lstStyle/>
                    <a:p>
                      <a:pPr algn="ctr" fontAlgn="ct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省エネ性能の高い特定の設備の</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導入に係る設備費</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対象経費の１</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３、</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上限</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300</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万円</a:t>
                      </a:r>
                    </a:p>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（１</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３以内、上限１億円）</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8428063"/>
                  </a:ext>
                </a:extLst>
              </a:tr>
            </a:tbl>
          </a:graphicData>
        </a:graphic>
      </p:graphicFrame>
      <p:sp>
        <p:nvSpPr>
          <p:cNvPr id="33" name="円/楕円 30">
            <a:extLst>
              <a:ext uri="{FF2B5EF4-FFF2-40B4-BE49-F238E27FC236}">
                <a16:creationId xmlns:a16="http://schemas.microsoft.com/office/drawing/2014/main" id="{28B2953D-E932-4058-929D-8B07957B5BDF}"/>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32</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6" name="星 12 60">
            <a:extLst>
              <a:ext uri="{FF2B5EF4-FFF2-40B4-BE49-F238E27FC236}">
                <a16:creationId xmlns:a16="http://schemas.microsoft.com/office/drawing/2014/main" id="{7E0926AE-1928-A24D-7BC5-EA115858DBB4}"/>
              </a:ext>
            </a:extLst>
          </p:cNvPr>
          <p:cNvSpPr/>
          <p:nvPr/>
        </p:nvSpPr>
        <p:spPr>
          <a:xfrm>
            <a:off x="38334" y="634940"/>
            <a:ext cx="655069" cy="576064"/>
          </a:xfrm>
          <a:prstGeom prst="star12">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23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新</a:t>
            </a:r>
          </a:p>
        </p:txBody>
      </p:sp>
      <p:sp>
        <p:nvSpPr>
          <p:cNvPr id="29" name="Text Box 2">
            <a:extLst>
              <a:ext uri="{FF2B5EF4-FFF2-40B4-BE49-F238E27FC236}">
                <a16:creationId xmlns:a16="http://schemas.microsoft.com/office/drawing/2014/main" id="{A8C8E784-D70E-4134-A3E8-84BC526CF7F1}"/>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marR="0" lvl="0" indent="-263525"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③	レジリエンス・需給調整力</a:t>
            </a:r>
          </a:p>
        </p:txBody>
      </p:sp>
    </p:spTree>
    <p:extLst>
      <p:ext uri="{BB962C8B-B14F-4D97-AF65-F5344CB8AC3E}">
        <p14:creationId xmlns:p14="http://schemas.microsoft.com/office/powerpoint/2010/main" val="30523544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角丸四角形 13">
            <a:extLst>
              <a:ext uri="{FF2B5EF4-FFF2-40B4-BE49-F238E27FC236}">
                <a16:creationId xmlns:a16="http://schemas.microsoft.com/office/drawing/2014/main" id="{F3ED25D1-62D8-4B66-80E7-16732586C951}"/>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26" name="テキスト ボックス 25"/>
          <p:cNvSpPr txBox="1"/>
          <p:nvPr/>
        </p:nvSpPr>
        <p:spPr>
          <a:xfrm>
            <a:off x="929486" y="4029033"/>
            <a:ext cx="2914419"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　　　＜受賞事業者数・受賞建築物数＞</a:t>
            </a:r>
            <a:endParaRPr lang="en-US" altLang="ja-JP" sz="1000" strike="sngStrike" dirty="0">
              <a:latin typeface="Meiryo UI" pitchFamily="50" charset="-128"/>
              <a:ea typeface="Meiryo UI" pitchFamily="50" charset="-128"/>
              <a:cs typeface="Meiryo UI" pitchFamily="50" charset="-128"/>
            </a:endParaRPr>
          </a:p>
        </p:txBody>
      </p:sp>
      <p:sp>
        <p:nvSpPr>
          <p:cNvPr id="34" name="テキスト ボックス 33"/>
          <p:cNvSpPr txBox="1"/>
          <p:nvPr/>
        </p:nvSpPr>
        <p:spPr>
          <a:xfrm>
            <a:off x="7518690" y="4027899"/>
            <a:ext cx="705605" cy="246222"/>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（年度）</a:t>
            </a:r>
            <a:endParaRPr lang="en-US" altLang="ja-JP" sz="1000" dirty="0">
              <a:latin typeface="Meiryo UI" pitchFamily="50" charset="-128"/>
              <a:ea typeface="Meiryo UI" pitchFamily="50" charset="-128"/>
              <a:cs typeface="Meiryo UI" pitchFamily="50" charset="-128"/>
            </a:endParaRPr>
          </a:p>
        </p:txBody>
      </p:sp>
      <p:sp>
        <p:nvSpPr>
          <p:cNvPr id="41" name="テキスト ボックス 40"/>
          <p:cNvSpPr txBox="1"/>
          <p:nvPr/>
        </p:nvSpPr>
        <p:spPr>
          <a:xfrm>
            <a:off x="3148611" y="821466"/>
            <a:ext cx="826051" cy="184666"/>
          </a:xfrm>
          <a:prstGeom prst="rect">
            <a:avLst/>
          </a:prstGeom>
          <a:noFill/>
        </p:spPr>
        <p:txBody>
          <a:bodyPr wrap="square" lIns="0" tIns="0" rIns="0" bIns="0" rtlCol="0" anchor="ctr" anchorCtr="1">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endParaRPr lang="ja-JP" altLang="en-US" sz="1200" dirty="0">
              <a:latin typeface="Meiryo UI" pitchFamily="50" charset="-128"/>
              <a:ea typeface="Meiryo UI" pitchFamily="50" charset="-128"/>
              <a:cs typeface="Meiryo UI" pitchFamily="50" charset="-128"/>
            </a:endParaRPr>
          </a:p>
        </p:txBody>
      </p:sp>
      <p:sp>
        <p:nvSpPr>
          <p:cNvPr id="57" name="角丸四角形 56"/>
          <p:cNvSpPr/>
          <p:nvPr/>
        </p:nvSpPr>
        <p:spPr>
          <a:xfrm>
            <a:off x="404488" y="687600"/>
            <a:ext cx="2744123"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おおさか気候変動対策賞</a:t>
            </a:r>
            <a:endParaRPr lang="en-US" altLang="ja-JP" sz="1600" b="1" dirty="0">
              <a:solidFill>
                <a:schemeClr val="tx1"/>
              </a:solidFill>
              <a:latin typeface="Meiryo UI" pitchFamily="50" charset="-128"/>
              <a:ea typeface="Meiryo UI" pitchFamily="50" charset="-128"/>
              <a:cs typeface="Meiryo UI" pitchFamily="50" charset="-128"/>
            </a:endParaRPr>
          </a:p>
        </p:txBody>
      </p:sp>
      <p:sp>
        <p:nvSpPr>
          <p:cNvPr id="58"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59"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60" name="Text Box 2"/>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61"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21" name="テキスト ボックス 20"/>
          <p:cNvSpPr txBox="1"/>
          <p:nvPr/>
        </p:nvSpPr>
        <p:spPr>
          <a:xfrm>
            <a:off x="1292740" y="6304168"/>
            <a:ext cx="5922487" cy="400110"/>
          </a:xfrm>
          <a:prstGeom prst="rect">
            <a:avLst/>
          </a:prstGeom>
          <a:noFill/>
        </p:spPr>
        <p:txBody>
          <a:bodyPr wrap="square" rtlCol="0">
            <a:spAutoFit/>
          </a:bodyPr>
          <a:lstStyle/>
          <a:p>
            <a:pPr marL="87313" indent="-87313"/>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　大阪府気候変動対策推進条例に基づく届出の評価結果が優秀な成績であった事業者を表彰するもの</a:t>
            </a:r>
            <a:endParaRPr lang="en-US" altLang="ja-JP" sz="1000" dirty="0">
              <a:latin typeface="Meiryo UI" pitchFamily="50" charset="-128"/>
              <a:ea typeface="Meiryo UI" pitchFamily="50" charset="-128"/>
              <a:cs typeface="Meiryo UI" pitchFamily="50" charset="-128"/>
            </a:endParaRPr>
          </a:p>
          <a:p>
            <a:pPr marL="87313" indent="-87313"/>
            <a:r>
              <a:rPr lang="ja-JP" altLang="en-US" sz="1000" dirty="0">
                <a:latin typeface="Meiryo UI" pitchFamily="50" charset="-128"/>
                <a:ea typeface="Meiryo UI" pitchFamily="50" charset="-128"/>
                <a:cs typeface="Meiryo UI" pitchFamily="50" charset="-128"/>
              </a:rPr>
              <a:t>　　</a:t>
            </a:r>
            <a:r>
              <a:rPr lang="en-US" altLang="ja-JP" sz="1000" dirty="0">
                <a:latin typeface="Meiryo UI" pitchFamily="50" charset="-128"/>
                <a:ea typeface="Meiryo UI" pitchFamily="50" charset="-128"/>
                <a:cs typeface="Meiryo UI" pitchFamily="50" charset="-128"/>
              </a:rPr>
              <a:t>2024</a:t>
            </a:r>
            <a:r>
              <a:rPr lang="ja-JP" altLang="en-US" sz="1000" dirty="0">
                <a:latin typeface="Meiryo UI" pitchFamily="50" charset="-128"/>
                <a:ea typeface="Meiryo UI" pitchFamily="50" charset="-128"/>
                <a:cs typeface="Meiryo UI" pitchFamily="50" charset="-128"/>
              </a:rPr>
              <a:t>年度からは条例改正後の審査基準による評価</a:t>
            </a:r>
          </a:p>
        </p:txBody>
      </p:sp>
      <p:sp>
        <p:nvSpPr>
          <p:cNvPr id="31" name="テキスト ボックス 30"/>
          <p:cNvSpPr txBox="1"/>
          <p:nvPr/>
        </p:nvSpPr>
        <p:spPr>
          <a:xfrm>
            <a:off x="1973022" y="3627789"/>
            <a:ext cx="6052460" cy="400110"/>
          </a:xfrm>
          <a:prstGeom prst="rect">
            <a:avLst/>
          </a:prstGeom>
          <a:noFill/>
        </p:spPr>
        <p:txBody>
          <a:bodyPr wrap="square" rtlCol="0">
            <a:spAutoFit/>
          </a:bodyPr>
          <a:lstStyle/>
          <a:p>
            <a:pPr marL="87313" indent="-87313"/>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緩和分野</a:t>
            </a:r>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　阪急電鉄株式会社　様　　　　　　　　　　　　　　　　　  </a:t>
            </a:r>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適応分野</a:t>
            </a:r>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　パナソニック健康保険組合</a:t>
            </a:r>
            <a:endParaRPr lang="en-US" altLang="ja-JP" sz="1000" dirty="0">
              <a:latin typeface="Meiryo UI" pitchFamily="50" charset="-128"/>
              <a:ea typeface="Meiryo UI" pitchFamily="50" charset="-128"/>
              <a:cs typeface="Meiryo UI" pitchFamily="50" charset="-128"/>
            </a:endParaRPr>
          </a:p>
          <a:p>
            <a:pPr marL="87313" indent="-87313"/>
            <a:r>
              <a:rPr lang="ja-JP" altLang="en-US" sz="1000" dirty="0">
                <a:latin typeface="Meiryo UI" pitchFamily="50" charset="-128"/>
                <a:ea typeface="Meiryo UI" pitchFamily="50" charset="-128"/>
                <a:cs typeface="Meiryo UI" pitchFamily="50" charset="-128"/>
              </a:rPr>
              <a:t>　　　　　　　　 阪神電気鉄道株式会社　様　　　　　　　　　   　　　　　　　　　　　　　松下記念病院　様 </a:t>
            </a:r>
            <a:endParaRPr lang="en-US" altLang="ja-JP" sz="1000" dirty="0">
              <a:latin typeface="Meiryo UI" pitchFamily="50" charset="-128"/>
              <a:ea typeface="Meiryo UI" pitchFamily="50" charset="-128"/>
              <a:cs typeface="Meiryo UI" pitchFamily="50" charset="-128"/>
            </a:endParaRPr>
          </a:p>
        </p:txBody>
      </p:sp>
      <p:sp>
        <p:nvSpPr>
          <p:cNvPr id="22" name="円/楕円 30">
            <a:extLst>
              <a:ext uri="{FF2B5EF4-FFF2-40B4-BE49-F238E27FC236}">
                <a16:creationId xmlns:a16="http://schemas.microsoft.com/office/drawing/2014/main" id="{6B98D608-39FF-4891-A5A2-41DF9D7D4268}"/>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33</a:t>
            </a:fld>
            <a:endParaRPr lang="en-US" altLang="ja-JP" sz="1100" b="1" dirty="0">
              <a:solidFill>
                <a:schemeClr val="bg1"/>
              </a:solidFill>
              <a:latin typeface="Meiryo UI" panose="020B0604030504040204" pitchFamily="50" charset="-128"/>
              <a:ea typeface="Meiryo UI" panose="020B0604030504040204" pitchFamily="50" charset="-128"/>
            </a:endParaRPr>
          </a:p>
        </p:txBody>
      </p:sp>
      <p:graphicFrame>
        <p:nvGraphicFramePr>
          <p:cNvPr id="24" name="表 23">
            <a:extLst>
              <a:ext uri="{FF2B5EF4-FFF2-40B4-BE49-F238E27FC236}">
                <a16:creationId xmlns:a16="http://schemas.microsoft.com/office/drawing/2014/main" id="{DE00BFBB-1059-4981-890E-A5A0A477E5B2}"/>
              </a:ext>
            </a:extLst>
          </p:cNvPr>
          <p:cNvGraphicFramePr>
            <a:graphicFrameLocks noGrp="1"/>
          </p:cNvGraphicFramePr>
          <p:nvPr>
            <p:extLst>
              <p:ext uri="{D42A27DB-BD31-4B8C-83A1-F6EECF244321}">
                <p14:modId xmlns:p14="http://schemas.microsoft.com/office/powerpoint/2010/main" val="4034786182"/>
              </p:ext>
            </p:extLst>
          </p:nvPr>
        </p:nvGraphicFramePr>
        <p:xfrm>
          <a:off x="1301573" y="4266093"/>
          <a:ext cx="6906010" cy="2032050"/>
        </p:xfrm>
        <a:graphic>
          <a:graphicData uri="http://schemas.openxmlformats.org/drawingml/2006/table">
            <a:tbl>
              <a:tblPr firstRow="1" bandRow="1">
                <a:tableStyleId>{5940675A-B579-460E-94D1-54222C63F5DA}</a:tableStyleId>
              </a:tblPr>
              <a:tblGrid>
                <a:gridCol w="2232000">
                  <a:extLst>
                    <a:ext uri="{9D8B030D-6E8A-4147-A177-3AD203B41FA5}">
                      <a16:colId xmlns:a16="http://schemas.microsoft.com/office/drawing/2014/main" val="3757262113"/>
                    </a:ext>
                  </a:extLst>
                </a:gridCol>
                <a:gridCol w="467401">
                  <a:extLst>
                    <a:ext uri="{9D8B030D-6E8A-4147-A177-3AD203B41FA5}">
                      <a16:colId xmlns:a16="http://schemas.microsoft.com/office/drawing/2014/main" val="2115108600"/>
                    </a:ext>
                  </a:extLst>
                </a:gridCol>
                <a:gridCol w="467401">
                  <a:extLst>
                    <a:ext uri="{9D8B030D-6E8A-4147-A177-3AD203B41FA5}">
                      <a16:colId xmlns:a16="http://schemas.microsoft.com/office/drawing/2014/main" val="514042610"/>
                    </a:ext>
                  </a:extLst>
                </a:gridCol>
                <a:gridCol w="467401">
                  <a:extLst>
                    <a:ext uri="{9D8B030D-6E8A-4147-A177-3AD203B41FA5}">
                      <a16:colId xmlns:a16="http://schemas.microsoft.com/office/drawing/2014/main" val="4033826965"/>
                    </a:ext>
                  </a:extLst>
                </a:gridCol>
                <a:gridCol w="467401">
                  <a:extLst>
                    <a:ext uri="{9D8B030D-6E8A-4147-A177-3AD203B41FA5}">
                      <a16:colId xmlns:a16="http://schemas.microsoft.com/office/drawing/2014/main" val="2686511744"/>
                    </a:ext>
                  </a:extLst>
                </a:gridCol>
                <a:gridCol w="467401">
                  <a:extLst>
                    <a:ext uri="{9D8B030D-6E8A-4147-A177-3AD203B41FA5}">
                      <a16:colId xmlns:a16="http://schemas.microsoft.com/office/drawing/2014/main" val="614545342"/>
                    </a:ext>
                  </a:extLst>
                </a:gridCol>
                <a:gridCol w="467401">
                  <a:extLst>
                    <a:ext uri="{9D8B030D-6E8A-4147-A177-3AD203B41FA5}">
                      <a16:colId xmlns:a16="http://schemas.microsoft.com/office/drawing/2014/main" val="2790705799"/>
                    </a:ext>
                  </a:extLst>
                </a:gridCol>
                <a:gridCol w="467401">
                  <a:extLst>
                    <a:ext uri="{9D8B030D-6E8A-4147-A177-3AD203B41FA5}">
                      <a16:colId xmlns:a16="http://schemas.microsoft.com/office/drawing/2014/main" val="1562340775"/>
                    </a:ext>
                  </a:extLst>
                </a:gridCol>
                <a:gridCol w="467401">
                  <a:extLst>
                    <a:ext uri="{9D8B030D-6E8A-4147-A177-3AD203B41FA5}">
                      <a16:colId xmlns:a16="http://schemas.microsoft.com/office/drawing/2014/main" val="87130896"/>
                    </a:ext>
                  </a:extLst>
                </a:gridCol>
                <a:gridCol w="467401">
                  <a:extLst>
                    <a:ext uri="{9D8B030D-6E8A-4147-A177-3AD203B41FA5}">
                      <a16:colId xmlns:a16="http://schemas.microsoft.com/office/drawing/2014/main" val="961084714"/>
                    </a:ext>
                  </a:extLst>
                </a:gridCol>
                <a:gridCol w="467401">
                  <a:extLst>
                    <a:ext uri="{9D8B030D-6E8A-4147-A177-3AD203B41FA5}">
                      <a16:colId xmlns:a16="http://schemas.microsoft.com/office/drawing/2014/main" val="2286144951"/>
                    </a:ext>
                  </a:extLst>
                </a:gridCol>
              </a:tblGrid>
              <a:tr h="278460">
                <a:tc rowSpan="2">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90981" marR="90981" marT="45490" marB="45490">
                    <a:solidFill>
                      <a:schemeClr val="accent6">
                        <a:lumMod val="40000"/>
                        <a:lumOff val="60000"/>
                      </a:schemeClr>
                    </a:solidFill>
                  </a:tcPr>
                </a:tc>
                <a:tc gridSpan="2">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2021</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90981" marR="90981" marT="45490" marB="45490" anchor="ctr">
                    <a:solidFill>
                      <a:schemeClr val="accent6">
                        <a:lumMod val="40000"/>
                        <a:lumOff val="60000"/>
                      </a:schemeClr>
                    </a:solidFill>
                  </a:tcPr>
                </a:tc>
                <a:tc hMerge="1">
                  <a:txBody>
                    <a:bodyPr/>
                    <a:lstStyle/>
                    <a:p>
                      <a:pPr algn="ct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gridSpan="2">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2022</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90981" marR="90981" marT="45490" marB="45490" anchor="ctr">
                    <a:solidFill>
                      <a:schemeClr val="accent6">
                        <a:lumMod val="40000"/>
                        <a:lumOff val="60000"/>
                      </a:schemeClr>
                    </a:solidFill>
                  </a:tcPr>
                </a:tc>
                <a:tc hMerge="1">
                  <a:txBody>
                    <a:bodyPr/>
                    <a:lstStyle/>
                    <a:p>
                      <a:pPr algn="ct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gridSpan="2">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2023</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90981" marR="90981" marT="45490" marB="45490" anchor="ctr">
                    <a:solidFill>
                      <a:schemeClr val="accent6">
                        <a:lumMod val="40000"/>
                        <a:lumOff val="60000"/>
                      </a:schemeClr>
                    </a:solidFill>
                  </a:tcPr>
                </a:tc>
                <a:tc hMerge="1">
                  <a:txBody>
                    <a:bodyPr/>
                    <a:lstStyle/>
                    <a:p>
                      <a:pPr algn="ct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gridSpan="2">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2024</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90981" marR="90981" marT="45490" marB="45490" anchor="ctr">
                    <a:solidFill>
                      <a:schemeClr val="accent6">
                        <a:lumMod val="40000"/>
                        <a:lumOff val="60000"/>
                      </a:schemeClr>
                    </a:solidFill>
                  </a:tcPr>
                </a:tc>
                <a:tc hMerge="1">
                  <a:txBody>
                    <a:bodyPr/>
                    <a:lstStyle/>
                    <a:p>
                      <a:pPr algn="ct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gridSpan="2">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2025</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90981" marR="90981" marT="45490" marB="45490" anchor="ctr">
                    <a:solidFill>
                      <a:schemeClr val="accent6">
                        <a:lumMod val="40000"/>
                        <a:lumOff val="60000"/>
                      </a:schemeClr>
                    </a:solidFill>
                  </a:tcPr>
                </a:tc>
                <a:tc hMerge="1">
                  <a:txBody>
                    <a:bodyPr/>
                    <a:lstStyle/>
                    <a:p>
                      <a:pPr algn="ct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90981" marR="90981" marT="45490" marB="45490" anchor="ctr">
                    <a:solidFill>
                      <a:schemeClr val="accent6">
                        <a:lumMod val="40000"/>
                        <a:lumOff val="60000"/>
                      </a:schemeClr>
                    </a:solidFill>
                  </a:tcPr>
                </a:tc>
                <a:extLst>
                  <a:ext uri="{0D108BD9-81ED-4DB2-BD59-A6C34878D82A}">
                    <a16:rowId xmlns:a16="http://schemas.microsoft.com/office/drawing/2014/main" val="1405712737"/>
                  </a:ext>
                </a:extLst>
              </a:tr>
              <a:tr h="238250">
                <a:tc vMerge="1">
                  <a:txBody>
                    <a:bodyPr/>
                    <a:lstStyle/>
                    <a:p>
                      <a:pPr algn="ct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緩和</a:t>
                      </a:r>
                    </a:p>
                  </a:txBody>
                  <a:tcPr marL="89190" marR="89190" marT="44595" marB="44595" anchor="ctr">
                    <a:noFill/>
                  </a:tcP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適応</a:t>
                      </a:r>
                    </a:p>
                  </a:txBody>
                  <a:tcPr marL="89190" marR="89190" marT="44595" marB="44595" anchor="ctr">
                    <a:noFill/>
                  </a:tcP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緩和</a:t>
                      </a:r>
                    </a:p>
                  </a:txBody>
                  <a:tcPr marL="89190" marR="89190" marT="44595" marB="44595" anchor="ctr">
                    <a:noFill/>
                  </a:tcP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適応</a:t>
                      </a:r>
                    </a:p>
                  </a:txBody>
                  <a:tcPr marL="89190" marR="89190" marT="44595" marB="44595" anchor="ctr">
                    <a:noFill/>
                  </a:tcP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緩和</a:t>
                      </a:r>
                    </a:p>
                  </a:txBody>
                  <a:tcPr marL="89190" marR="89190" marT="44595" marB="44595" anchor="ctr">
                    <a:noFill/>
                  </a:tcP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適応</a:t>
                      </a:r>
                    </a:p>
                  </a:txBody>
                  <a:tcPr marL="89190" marR="89190" marT="44595" marB="44595" anchor="ctr">
                    <a:noFill/>
                  </a:tcP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緩和</a:t>
                      </a:r>
                    </a:p>
                  </a:txBody>
                  <a:tcPr marL="89190" marR="89190" marT="44595" marB="44595" anchor="ctr">
                    <a:noFill/>
                  </a:tcP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適応</a:t>
                      </a:r>
                    </a:p>
                  </a:txBody>
                  <a:tcPr marL="89190" marR="89190" marT="44595" marB="44595" anchor="ctr">
                    <a:noFill/>
                  </a:tcP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緩和</a:t>
                      </a:r>
                    </a:p>
                  </a:txBody>
                  <a:tcPr marL="89190" marR="89190" marT="44595" marB="44595" anchor="ctr">
                    <a:noFill/>
                  </a:tcP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適応</a:t>
                      </a:r>
                    </a:p>
                  </a:txBody>
                  <a:tcPr marL="89190" marR="89190" marT="44595" marB="44595" anchor="ctr">
                    <a:noFill/>
                  </a:tcPr>
                </a:tc>
                <a:extLst>
                  <a:ext uri="{0D108BD9-81ED-4DB2-BD59-A6C34878D82A}">
                    <a16:rowId xmlns:a16="http://schemas.microsoft.com/office/drawing/2014/main" val="416572950"/>
                  </a:ext>
                </a:extLst>
              </a:tr>
              <a:tr h="25200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知事賞（公募型部門）</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a:t>
                      </a:r>
                      <a:endParaRPr kumimoji="1" lang="ja-JP" altLang="en-US" sz="1000" strike="sngStrike"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a:t>
                      </a:r>
                      <a:endParaRPr kumimoji="1" lang="ja-JP" altLang="en-US" sz="1000" strike="sngStrike"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0</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0</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extLst>
                  <a:ext uri="{0D108BD9-81ED-4DB2-BD59-A6C34878D82A}">
                    <a16:rowId xmlns:a16="http://schemas.microsoft.com/office/drawing/2014/main" val="2124491204"/>
                  </a:ext>
                </a:extLst>
              </a:tr>
              <a:tr h="25200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優秀賞（公募型部門）</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a:t>
                      </a:r>
                      <a:endParaRPr kumimoji="1" lang="ja-JP" altLang="en-US" sz="1000" strike="sngStrike"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a:t>
                      </a:r>
                      <a:endParaRPr kumimoji="1" lang="ja-JP" altLang="en-US" sz="1000" strike="sngStrike"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a:t>
                      </a:r>
                      <a:endParaRPr kumimoji="1" lang="ja-JP" altLang="en-US" sz="1000" strike="sngStrike"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0</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noFill/>
                  </a:tcPr>
                </a:tc>
                <a:extLst>
                  <a:ext uri="{0D108BD9-81ED-4DB2-BD59-A6C34878D82A}">
                    <a16:rowId xmlns:a16="http://schemas.microsoft.com/office/drawing/2014/main" val="1066627992"/>
                  </a:ext>
                </a:extLst>
              </a:tr>
              <a:tr h="25200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特別賞（公募型部門）</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a:t>
                      </a:r>
                      <a:endParaRPr kumimoji="1" lang="ja-JP" altLang="en-US" sz="1000" strike="sngStrike"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０</a:t>
                      </a:r>
                    </a:p>
                  </a:txBody>
                  <a:tcPr marL="89190" marR="89190" marT="44595" marB="44595" anchor="ctr">
                    <a:lnBlToTr w="12700" cap="flat" cmpd="sng" algn="ctr">
                      <a:noFill/>
                      <a:prstDash val="solid"/>
                      <a:round/>
                      <a:headEnd type="none" w="med" len="med"/>
                      <a:tailEnd type="none" w="med" len="med"/>
                    </a:lnBlToTr>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0</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6</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0</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0</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0</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0</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extLst>
                  <a:ext uri="{0D108BD9-81ED-4DB2-BD59-A6C34878D82A}">
                    <a16:rowId xmlns:a16="http://schemas.microsoft.com/office/drawing/2014/main" val="208053307"/>
                  </a:ext>
                </a:extLst>
              </a:tr>
              <a:tr h="25200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特別賞（届出の評価結果に基づく）</a:t>
                      </a:r>
                      <a:r>
                        <a:rPr kumimoji="1" lang="en-US" altLang="ja-JP" sz="1000" dirty="0">
                          <a:solidFill>
                            <a:schemeClr val="tx1"/>
                          </a:solidFill>
                          <a:latin typeface="Meiryo UI" panose="020B0604030504040204" pitchFamily="50" charset="-128"/>
                          <a:ea typeface="Meiryo UI" panose="020B0604030504040204" pitchFamily="50" charset="-128"/>
                        </a:rPr>
                        <a:t>※</a:t>
                      </a:r>
                      <a:endParaRPr kumimoji="1" lang="en-US" altLang="ja-JP" sz="1000" strike="sngStrike" dirty="0">
                        <a:solidFill>
                          <a:schemeClr val="tx1"/>
                        </a:solidFill>
                        <a:latin typeface="Meiryo UI" panose="020B0604030504040204" pitchFamily="50" charset="-128"/>
                        <a:ea typeface="Meiryo UI" panose="020B0604030504040204" pitchFamily="50" charset="-128"/>
                      </a:endParaRPr>
                    </a:p>
                  </a:txBody>
                  <a:tcPr marL="89190" marR="89190" marT="44595" marB="44595" anchor="ctr"/>
                </a:tc>
                <a:tc gridSpan="2">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９</a:t>
                      </a:r>
                    </a:p>
                  </a:txBody>
                  <a:tcPr marL="89190" marR="89190" marT="44595" marB="44595" anchor="ctr">
                    <a:lnBlToTr w="12700" cap="flat" cmpd="sng" algn="ctr">
                      <a:noFill/>
                      <a:prstDash val="solid"/>
                      <a:round/>
                      <a:headEnd type="none" w="med" len="med"/>
                      <a:tailEnd type="none" w="med" len="med"/>
                    </a:lnBlToTr>
                  </a:tcPr>
                </a:tc>
                <a:tc hMerge="1">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gridSpan="2">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２</a:t>
                      </a:r>
                    </a:p>
                  </a:txBody>
                  <a:tcPr marL="89190" marR="89190" marT="44595" marB="44595" anchor="ctr">
                    <a:lnBlToTr w="12700" cap="flat" cmpd="sng" algn="ctr">
                      <a:noFill/>
                      <a:prstDash val="solid"/>
                      <a:round/>
                      <a:headEnd type="none" w="med" len="med"/>
                      <a:tailEnd type="none" w="med" len="med"/>
                    </a:lnBlToTr>
                  </a:tcPr>
                </a:tc>
                <a:tc hMerge="1">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gridSpan="2">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0</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hMerge="1">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gridSpan="2">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64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hMerge="1">
                  <a:txBody>
                    <a:bodyPr/>
                    <a:lstStyle/>
                    <a:p>
                      <a:pPr algn="ctr"/>
                      <a:endParaRPr kumimoji="1" lang="ja-JP" altLang="en-US" sz="1000" dirty="0">
                        <a:solidFill>
                          <a:srgbClr val="FF0000"/>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gridSpan="2">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68</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hMerge="1">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extLst>
                  <a:ext uri="{0D108BD9-81ED-4DB2-BD59-A6C34878D82A}">
                    <a16:rowId xmlns:a16="http://schemas.microsoft.com/office/drawing/2014/main" val="3743851851"/>
                  </a:ext>
                </a:extLst>
              </a:tr>
              <a:tr h="252000">
                <a:tc>
                  <a:txBody>
                    <a:bodyPr/>
                    <a:lstStyle/>
                    <a:p>
                      <a:pPr algn="ctr"/>
                      <a:r>
                        <a:rPr kumimoji="1" lang="ja-JP" altLang="en-US" sz="1000" strike="noStrike" dirty="0">
                          <a:solidFill>
                            <a:schemeClr val="tx1"/>
                          </a:solidFill>
                          <a:latin typeface="Meiryo UI" panose="020B0604030504040204" pitchFamily="50" charset="-128"/>
                          <a:ea typeface="Meiryo UI" panose="020B0604030504040204" pitchFamily="50" charset="-128"/>
                        </a:rPr>
                        <a:t>特別賞（</a:t>
                      </a:r>
                      <a:r>
                        <a:rPr kumimoji="1" lang="en-US" altLang="ja-JP" sz="1000" strike="noStrike" dirty="0">
                          <a:solidFill>
                            <a:schemeClr val="tx1"/>
                          </a:solidFill>
                          <a:latin typeface="Meiryo UI" panose="020B0604030504040204" pitchFamily="50" charset="-128"/>
                          <a:ea typeface="Meiryo UI" panose="020B0604030504040204" pitchFamily="50" charset="-128"/>
                        </a:rPr>
                        <a:t>ZEV</a:t>
                      </a:r>
                      <a:r>
                        <a:rPr kumimoji="1" lang="ja-JP" altLang="en-US" sz="1000" strike="noStrike" dirty="0">
                          <a:solidFill>
                            <a:schemeClr val="tx1"/>
                          </a:solidFill>
                          <a:latin typeface="Meiryo UI" panose="020B0604030504040204" pitchFamily="50" charset="-128"/>
                          <a:ea typeface="Meiryo UI" panose="020B0604030504040204" pitchFamily="50" charset="-128"/>
                        </a:rPr>
                        <a:t>普及ディーラー賞）</a:t>
                      </a:r>
                      <a:endParaRPr kumimoji="1" lang="en-US" altLang="ja-JP" sz="1000" strike="noStrike" dirty="0">
                        <a:solidFill>
                          <a:schemeClr val="tx1"/>
                        </a:solidFill>
                        <a:latin typeface="Meiryo UI" panose="020B0604030504040204" pitchFamily="50" charset="-128"/>
                        <a:ea typeface="Meiryo UI" panose="020B0604030504040204" pitchFamily="50" charset="-128"/>
                      </a:endParaRPr>
                    </a:p>
                  </a:txBody>
                  <a:tcPr marL="89190" marR="89190" marT="44595" marB="44595" anchor="ctr"/>
                </a:tc>
                <a:tc gridSpan="2">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hMerge="1">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gridSpan="2">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hMerge="1">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gridSpan="2">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hMerge="1">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gridSpan="2">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hMerge="1">
                  <a:txBody>
                    <a:bodyPr/>
                    <a:lstStyle/>
                    <a:p>
                      <a:pPr algn="ctr"/>
                      <a:endParaRPr kumimoji="1" lang="ja-JP" altLang="en-US" sz="1000" dirty="0">
                        <a:solidFill>
                          <a:srgbClr val="FF0000"/>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gridSpan="2">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１</a:t>
                      </a:r>
                    </a:p>
                  </a:txBody>
                  <a:tcPr marL="89190" marR="89190" marT="44595" marB="44595" anchor="ctr">
                    <a:lnBlToTr w="12700" cap="flat" cmpd="sng" algn="ctr">
                      <a:noFill/>
                      <a:prstDash val="solid"/>
                      <a:round/>
                      <a:headEnd type="none" w="med" len="med"/>
                      <a:tailEnd type="none" w="med" len="med"/>
                    </a:lnBlToTr>
                  </a:tcPr>
                </a:tc>
                <a:tc hMerge="1">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extLst>
                  <a:ext uri="{0D108BD9-81ED-4DB2-BD59-A6C34878D82A}">
                    <a16:rowId xmlns:a16="http://schemas.microsoft.com/office/drawing/2014/main" val="3211759666"/>
                  </a:ext>
                </a:extLst>
              </a:tr>
              <a:tr h="252000">
                <a:tc>
                  <a:txBody>
                    <a:bodyPr/>
                    <a:lstStyle/>
                    <a:p>
                      <a:pPr algn="ctr"/>
                      <a:r>
                        <a:rPr kumimoji="1" lang="ja-JP" altLang="en-US" sz="1000" strike="noStrike" dirty="0">
                          <a:solidFill>
                            <a:schemeClr val="tx1"/>
                          </a:solidFill>
                          <a:latin typeface="Meiryo UI" panose="020B0604030504040204" pitchFamily="50" charset="-128"/>
                          <a:ea typeface="Meiryo UI" panose="020B0604030504040204" pitchFamily="50" charset="-128"/>
                        </a:rPr>
                        <a:t>特別賞（“涼”デザイン建築賞）</a:t>
                      </a:r>
                      <a:endParaRPr kumimoji="1" lang="en-US" altLang="ja-JP" sz="1000" strike="noStrike" dirty="0">
                        <a:solidFill>
                          <a:schemeClr val="tx1"/>
                        </a:solidFill>
                        <a:latin typeface="Meiryo UI" panose="020B0604030504040204" pitchFamily="50" charset="-128"/>
                        <a:ea typeface="Meiryo UI" panose="020B0604030504040204" pitchFamily="50" charset="-128"/>
                      </a:endParaRPr>
                    </a:p>
                  </a:txBody>
                  <a:tcPr marL="89190" marR="89190" marT="44595" marB="44595" anchor="ctr"/>
                </a:tc>
                <a:tc gridSpan="2">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5</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hMerge="1">
                  <a:txBody>
                    <a:bodyPr/>
                    <a:lstStyle/>
                    <a:p>
                      <a:endParaRPr kumimoji="1" lang="ja-JP" altLang="en-US"/>
                    </a:p>
                  </a:txBody>
                  <a:tcPr/>
                </a:tc>
                <a:tc gridSpan="2">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6</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hMerge="1">
                  <a:txBody>
                    <a:bodyPr/>
                    <a:lstStyle/>
                    <a:p>
                      <a:endParaRPr kumimoji="1" lang="ja-JP" altLang="en-US"/>
                    </a:p>
                  </a:txBody>
                  <a:tcPr/>
                </a:tc>
                <a:tc gridSpan="2">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8</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hMerge="1">
                  <a:txBody>
                    <a:bodyPr/>
                    <a:lstStyle/>
                    <a:p>
                      <a:endParaRPr kumimoji="1" lang="ja-JP" altLang="en-US"/>
                    </a:p>
                  </a:txBody>
                  <a:tcPr/>
                </a:tc>
                <a:tc gridSpan="2">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5</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tc hMerge="1">
                  <a:txBody>
                    <a:bodyPr/>
                    <a:lstStyle/>
                    <a:p>
                      <a:endParaRPr kumimoji="1" lang="ja-JP" altLang="en-US"/>
                    </a:p>
                  </a:txBody>
                  <a:tcPr/>
                </a:tc>
                <a:tc gridSpan="2">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５</a:t>
                      </a:r>
                    </a:p>
                  </a:txBody>
                  <a:tcPr marL="89190" marR="89190" marT="44595" marB="44595" anchor="ctr">
                    <a:lnBlToTr w="12700" cap="flat" cmpd="sng" algn="ctr">
                      <a:noFill/>
                      <a:prstDash val="solid"/>
                      <a:round/>
                      <a:headEnd type="none" w="med" len="med"/>
                      <a:tailEnd type="none" w="med" len="med"/>
                    </a:lnBlToTr>
                  </a:tcPr>
                </a:tc>
                <a:tc hMerge="1">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89190" marR="89190" marT="44595" marB="44595" anchor="ctr">
                    <a:lnBlToTr w="12700" cap="flat" cmpd="sng" algn="ctr">
                      <a:noFill/>
                      <a:prstDash val="solid"/>
                      <a:round/>
                      <a:headEnd type="none" w="med" len="med"/>
                      <a:tailEnd type="none" w="med" len="med"/>
                    </a:lnBlToTr>
                  </a:tcPr>
                </a:tc>
                <a:extLst>
                  <a:ext uri="{0D108BD9-81ED-4DB2-BD59-A6C34878D82A}">
                    <a16:rowId xmlns:a16="http://schemas.microsoft.com/office/drawing/2014/main" val="368258554"/>
                  </a:ext>
                </a:extLst>
              </a:tr>
            </a:tbl>
          </a:graphicData>
        </a:graphic>
      </p:graphicFrame>
      <p:sp>
        <p:nvSpPr>
          <p:cNvPr id="17" name="テキスト ボックス 28">
            <a:extLst>
              <a:ext uri="{FF2B5EF4-FFF2-40B4-BE49-F238E27FC236}">
                <a16:creationId xmlns:a16="http://schemas.microsoft.com/office/drawing/2014/main" id="{D1510629-A478-4095-A350-5E28E1275910}"/>
              </a:ext>
            </a:extLst>
          </p:cNvPr>
          <p:cNvSpPr txBox="1">
            <a:spLocks noChangeArrowheads="1"/>
          </p:cNvSpPr>
          <p:nvPr/>
        </p:nvSpPr>
        <p:spPr bwMode="auto">
          <a:xfrm>
            <a:off x="404488" y="1132589"/>
            <a:ext cx="87664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r>
              <a:rPr lang="ja-JP" altLang="en-US" b="0" i="0" dirty="0">
                <a:latin typeface="Meiryo UI" panose="020B0604030504040204" pitchFamily="50" charset="-128"/>
                <a:ea typeface="Meiryo UI" panose="020B0604030504040204" pitchFamily="50" charset="-128"/>
              </a:rPr>
              <a:t>◆事業活動における気候変動の緩和及び気候変動への適応並びに電気の需要の最適化又は建築物の環境配慮に関し、他の模範となる特に優れた取組みを表彰し、広く周知することで、事業者による積極的な気候変動対策の促進を図ります。</a:t>
            </a:r>
            <a:endParaRPr lang="ja-JP" altLang="ja-JP" b="0" i="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77D25FDE-6CBA-48CB-9B17-2025548F1242}"/>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13000" contrast="-8000"/>
                    </a14:imgEffect>
                  </a14:imgLayer>
                </a14:imgProps>
              </a:ext>
              <a:ext uri="{28A0092B-C50C-407E-A947-70E740481C1C}">
                <a14:useLocalDpi xmlns:a14="http://schemas.microsoft.com/office/drawing/2010/main"/>
              </a:ext>
            </a:extLst>
          </a:blip>
          <a:srcRect/>
          <a:stretch/>
        </p:blipFill>
        <p:spPr>
          <a:xfrm>
            <a:off x="5222958" y="1780505"/>
            <a:ext cx="3163103" cy="1850353"/>
          </a:xfrm>
          <a:prstGeom prst="rect">
            <a:avLst/>
          </a:prstGeom>
        </p:spPr>
      </p:pic>
      <p:pic>
        <p:nvPicPr>
          <p:cNvPr id="8" name="図 7">
            <a:extLst>
              <a:ext uri="{FF2B5EF4-FFF2-40B4-BE49-F238E27FC236}">
                <a16:creationId xmlns:a16="http://schemas.microsoft.com/office/drawing/2014/main" id="{2BDB2E1A-F633-479F-AA1E-8A87DB49ED90}"/>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rightnessContrast bright="13000" contrast="-6000"/>
                    </a14:imgEffect>
                  </a14:imgLayer>
                </a14:imgProps>
              </a:ext>
              <a:ext uri="{28A0092B-C50C-407E-A947-70E740481C1C}">
                <a14:useLocalDpi xmlns:a14="http://schemas.microsoft.com/office/drawing/2010/main"/>
              </a:ext>
            </a:extLst>
          </a:blip>
          <a:srcRect/>
          <a:stretch/>
        </p:blipFill>
        <p:spPr>
          <a:xfrm>
            <a:off x="1735986" y="1780505"/>
            <a:ext cx="3138919" cy="1844680"/>
          </a:xfrm>
          <a:prstGeom prst="rect">
            <a:avLst/>
          </a:prstGeom>
        </p:spPr>
      </p:pic>
      <p:sp>
        <p:nvSpPr>
          <p:cNvPr id="28" name="テキスト ボックス 27">
            <a:extLst>
              <a:ext uri="{FF2B5EF4-FFF2-40B4-BE49-F238E27FC236}">
                <a16:creationId xmlns:a16="http://schemas.microsoft.com/office/drawing/2014/main" id="{5604DCB9-E18C-4ED3-B404-C5BB9DF7347E}"/>
              </a:ext>
            </a:extLst>
          </p:cNvPr>
          <p:cNvSpPr txBox="1"/>
          <p:nvPr/>
        </p:nvSpPr>
        <p:spPr>
          <a:xfrm>
            <a:off x="1156938" y="1566581"/>
            <a:ext cx="2335238"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a:t>
            </a:r>
            <a:r>
              <a:rPr lang="en-US" altLang="ja-JP" sz="1000" dirty="0">
                <a:latin typeface="Meiryo UI" pitchFamily="50" charset="-128"/>
                <a:ea typeface="Meiryo UI" pitchFamily="50" charset="-128"/>
                <a:cs typeface="Meiryo UI" pitchFamily="50" charset="-128"/>
              </a:rPr>
              <a:t>2025</a:t>
            </a:r>
            <a:r>
              <a:rPr lang="ja-JP" altLang="en-US" sz="1000" dirty="0">
                <a:latin typeface="Meiryo UI" pitchFamily="50" charset="-128"/>
                <a:ea typeface="Meiryo UI" pitchFamily="50" charset="-128"/>
                <a:cs typeface="Meiryo UI" pitchFamily="50" charset="-128"/>
              </a:rPr>
              <a:t>年度　大阪府知事賞受賞者＞</a:t>
            </a:r>
            <a:endParaRPr lang="en-US" altLang="ja-JP" sz="1000" dirty="0">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3542813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角丸四角形 13">
            <a:extLst>
              <a:ext uri="{FF2B5EF4-FFF2-40B4-BE49-F238E27FC236}">
                <a16:creationId xmlns:a16="http://schemas.microsoft.com/office/drawing/2014/main" id="{639CDD86-F8BF-4118-862F-EF73CBCAB27D}"/>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19" name="角丸四角形 18"/>
          <p:cNvSpPr/>
          <p:nvPr/>
        </p:nvSpPr>
        <p:spPr>
          <a:xfrm>
            <a:off x="223200" y="687600"/>
            <a:ext cx="3393327"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pitchFamily="50" charset="-128"/>
                <a:ea typeface="Meiryo UI" pitchFamily="50" charset="-128"/>
                <a:cs typeface="Meiryo UI" pitchFamily="50" charset="-128"/>
              </a:rPr>
              <a:t>大阪府・大阪市の施設等の</a:t>
            </a:r>
            <a:r>
              <a:rPr kumimoji="1" lang="en-US" altLang="ja-JP" sz="1600" b="1" i="0" u="none" strike="noStrike" kern="1200" cap="none" spc="0" normalizeH="0" baseline="0" noProof="0">
                <a:ln>
                  <a:noFill/>
                </a:ln>
                <a:solidFill>
                  <a:prstClr val="black"/>
                </a:solidFill>
                <a:effectLst/>
                <a:uLnTx/>
                <a:uFillTx/>
                <a:latin typeface="Meiryo UI" pitchFamily="50" charset="-128"/>
                <a:ea typeface="Meiryo UI" pitchFamily="50" charset="-128"/>
                <a:cs typeface="Meiryo UI" pitchFamily="50" charset="-128"/>
              </a:rPr>
              <a:t>LED</a:t>
            </a:r>
            <a:r>
              <a:rPr kumimoji="1" lang="ja-JP" altLang="en-US" sz="1600" b="1" i="0" u="none" strike="noStrike" kern="1200" cap="none" spc="0" normalizeH="0" baseline="0" noProof="0">
                <a:ln>
                  <a:noFill/>
                </a:ln>
                <a:solidFill>
                  <a:prstClr val="black"/>
                </a:solidFill>
                <a:effectLst/>
                <a:uLnTx/>
                <a:uFillTx/>
                <a:latin typeface="Meiryo UI" pitchFamily="50" charset="-128"/>
                <a:ea typeface="Meiryo UI" pitchFamily="50" charset="-128"/>
                <a:cs typeface="Meiryo UI" pitchFamily="50" charset="-128"/>
              </a:rPr>
              <a:t>化</a:t>
            </a:r>
            <a:endParaRPr kumimoji="1" lang="ja-JP" altLang="en-US" sz="1600" b="1"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endParaRPr>
          </a:p>
        </p:txBody>
      </p:sp>
      <p:pic>
        <p:nvPicPr>
          <p:cNvPr id="15" name="図 1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451420" y="3452598"/>
            <a:ext cx="4303992" cy="2693970"/>
          </a:xfrm>
          <a:prstGeom prst="rect">
            <a:avLst/>
          </a:prstGeom>
        </p:spPr>
      </p:pic>
      <p:sp>
        <p:nvSpPr>
          <p:cNvPr id="25" name="テキスト ボックス 24"/>
          <p:cNvSpPr txBox="1"/>
          <p:nvPr/>
        </p:nvSpPr>
        <p:spPr>
          <a:xfrm>
            <a:off x="142287" y="3387080"/>
            <a:ext cx="1147529" cy="246221"/>
          </a:xfrm>
          <a:prstGeom prst="rect">
            <a:avLst/>
          </a:prstGeom>
          <a:noFill/>
        </p:spPr>
        <p:txBody>
          <a:bodyPr wrap="square" rtlCol="0">
            <a:spAutoFit/>
          </a:bodyPr>
          <a:lstStyle/>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＜大阪府実績＞</a:t>
            </a:r>
          </a:p>
        </p:txBody>
      </p:sp>
      <p:sp>
        <p:nvSpPr>
          <p:cNvPr id="26" name="テキスト ボックス 25"/>
          <p:cNvSpPr txBox="1"/>
          <p:nvPr/>
        </p:nvSpPr>
        <p:spPr>
          <a:xfrm>
            <a:off x="4869447" y="3389720"/>
            <a:ext cx="812684" cy="246221"/>
          </a:xfrm>
          <a:prstGeom prst="rect">
            <a:avLst/>
          </a:prstGeom>
          <a:noFill/>
        </p:spPr>
        <p:txBody>
          <a:bodyPr wrap="square" rtlCol="0">
            <a:spAutoFit/>
          </a:bodyPr>
          <a:lstStyle/>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（年度）</a:t>
            </a:r>
            <a:endParaRPr kumimoji="1" lang="en-US" altLang="ja-JP" sz="10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endParaRPr>
          </a:p>
        </p:txBody>
      </p:sp>
      <p:sp>
        <p:nvSpPr>
          <p:cNvPr id="43"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44"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45"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46"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27" name="円/楕円 30">
            <a:extLst>
              <a:ext uri="{FF2B5EF4-FFF2-40B4-BE49-F238E27FC236}">
                <a16:creationId xmlns:a16="http://schemas.microsoft.com/office/drawing/2014/main" id="{C8F5EE28-5769-4769-86DC-C22A4C92DD49}"/>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34</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28" name="テキスト ボックス 27"/>
          <p:cNvSpPr txBox="1"/>
          <p:nvPr/>
        </p:nvSpPr>
        <p:spPr>
          <a:xfrm>
            <a:off x="3761037" y="888474"/>
            <a:ext cx="4687909" cy="184666"/>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（予算</a:t>
            </a:r>
            <a:r>
              <a:rPr lang="en-US" altLang="ja-JP" sz="1200" dirty="0">
                <a:latin typeface="Meiryo UI" pitchFamily="50" charset="-128"/>
                <a:ea typeface="Meiryo UI" pitchFamily="50" charset="-128"/>
                <a:cs typeface="Meiryo UI" pitchFamily="50" charset="-128"/>
              </a:rPr>
              <a:t>259,603</a:t>
            </a:r>
            <a:r>
              <a:rPr lang="ja-JP" altLang="en-US" sz="1200" dirty="0">
                <a:latin typeface="Meiryo UI" pitchFamily="50" charset="-128"/>
                <a:ea typeface="Meiryo UI" pitchFamily="50" charset="-128"/>
                <a:cs typeface="Meiryo UI" pitchFamily="50" charset="-128"/>
              </a:rPr>
              <a:t>千円）</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道路照明のリースに係るもの</a:t>
            </a:r>
            <a:endParaRPr lang="en-US" altLang="ja-JP" sz="1200" dirty="0">
              <a:latin typeface="Meiryo UI" pitchFamily="50" charset="-128"/>
              <a:ea typeface="Meiryo UI" pitchFamily="50" charset="-128"/>
              <a:cs typeface="Meiryo UI" pitchFamily="50" charset="-128"/>
            </a:endParaRPr>
          </a:p>
        </p:txBody>
      </p:sp>
      <p:sp>
        <p:nvSpPr>
          <p:cNvPr id="29" name="テキスト ボックス 28"/>
          <p:cNvSpPr txBox="1"/>
          <p:nvPr/>
        </p:nvSpPr>
        <p:spPr>
          <a:xfrm>
            <a:off x="4921800" y="4522569"/>
            <a:ext cx="705605" cy="246222"/>
          </a:xfrm>
          <a:prstGeom prst="rect">
            <a:avLst/>
          </a:prstGeom>
          <a:noFill/>
        </p:spPr>
        <p:txBody>
          <a:bodyPr wrap="square" rtlCol="0">
            <a:spAutoFit/>
          </a:bodyPr>
          <a:lstStyle/>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（年度）</a:t>
            </a:r>
            <a:endParaRPr kumimoji="1" lang="en-US" altLang="ja-JP" sz="10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endParaRPr>
          </a:p>
        </p:txBody>
      </p:sp>
      <p:graphicFrame>
        <p:nvGraphicFramePr>
          <p:cNvPr id="32" name="表 31"/>
          <p:cNvGraphicFramePr>
            <a:graphicFrameLocks noGrp="1"/>
          </p:cNvGraphicFramePr>
          <p:nvPr>
            <p:extLst>
              <p:ext uri="{D42A27DB-BD31-4B8C-83A1-F6EECF244321}">
                <p14:modId xmlns:p14="http://schemas.microsoft.com/office/powerpoint/2010/main" val="1166522504"/>
              </p:ext>
            </p:extLst>
          </p:nvPr>
        </p:nvGraphicFramePr>
        <p:xfrm>
          <a:off x="223200" y="4771506"/>
          <a:ext cx="5320350" cy="640080"/>
        </p:xfrm>
        <a:graphic>
          <a:graphicData uri="http://schemas.openxmlformats.org/drawingml/2006/table">
            <a:tbl>
              <a:tblPr firstRow="1" bandRow="1">
                <a:tableStyleId>{5940675A-B579-460E-94D1-54222C63F5DA}</a:tableStyleId>
              </a:tblPr>
              <a:tblGrid>
                <a:gridCol w="1468440">
                  <a:extLst>
                    <a:ext uri="{9D8B030D-6E8A-4147-A177-3AD203B41FA5}">
                      <a16:colId xmlns:a16="http://schemas.microsoft.com/office/drawing/2014/main" val="3757262113"/>
                    </a:ext>
                  </a:extLst>
                </a:gridCol>
                <a:gridCol w="788670">
                  <a:extLst>
                    <a:ext uri="{9D8B030D-6E8A-4147-A177-3AD203B41FA5}">
                      <a16:colId xmlns:a16="http://schemas.microsoft.com/office/drawing/2014/main" val="346158796"/>
                    </a:ext>
                  </a:extLst>
                </a:gridCol>
                <a:gridCol w="822960">
                  <a:extLst>
                    <a:ext uri="{9D8B030D-6E8A-4147-A177-3AD203B41FA5}">
                      <a16:colId xmlns:a16="http://schemas.microsoft.com/office/drawing/2014/main" val="1555019360"/>
                    </a:ext>
                  </a:extLst>
                </a:gridCol>
                <a:gridCol w="742950">
                  <a:extLst>
                    <a:ext uri="{9D8B030D-6E8A-4147-A177-3AD203B41FA5}">
                      <a16:colId xmlns:a16="http://schemas.microsoft.com/office/drawing/2014/main" val="2622963625"/>
                    </a:ext>
                  </a:extLst>
                </a:gridCol>
                <a:gridCol w="685800">
                  <a:extLst>
                    <a:ext uri="{9D8B030D-6E8A-4147-A177-3AD203B41FA5}">
                      <a16:colId xmlns:a16="http://schemas.microsoft.com/office/drawing/2014/main" val="424232405"/>
                    </a:ext>
                  </a:extLst>
                </a:gridCol>
                <a:gridCol w="811530">
                  <a:extLst>
                    <a:ext uri="{9D8B030D-6E8A-4147-A177-3AD203B41FA5}">
                      <a16:colId xmlns:a16="http://schemas.microsoft.com/office/drawing/2014/main" val="4190371480"/>
                    </a:ext>
                  </a:extLst>
                </a:gridCol>
              </a:tblGrid>
              <a:tr h="0">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2020</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2021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strike="noStrike" baseline="0" dirty="0">
                          <a:solidFill>
                            <a:schemeClr val="tx1"/>
                          </a:solidFill>
                          <a:latin typeface="Meiryo UI" panose="020B0604030504040204" pitchFamily="50" charset="-128"/>
                          <a:ea typeface="Meiryo UI" panose="020B0604030504040204" pitchFamily="50" charset="-128"/>
                        </a:rPr>
                        <a:t>2023</a:t>
                      </a:r>
                    </a:p>
                  </a:txBody>
                  <a:tcPr anchor="ctr">
                    <a:solidFill>
                      <a:schemeClr val="accent6">
                        <a:lumMod val="40000"/>
                        <a:lumOff val="60000"/>
                      </a:schemeClr>
                    </a:solidFill>
                  </a:tcPr>
                </a:tc>
                <a:tc>
                  <a:txBody>
                    <a:bodyPr/>
                    <a:lstStyle/>
                    <a:p>
                      <a:pPr algn="ctr"/>
                      <a:r>
                        <a:rPr kumimoji="1" lang="en-US" altLang="ja-JP" sz="1000" strike="noStrike" baseline="0" dirty="0">
                          <a:solidFill>
                            <a:schemeClr val="tx1"/>
                          </a:solidFill>
                          <a:latin typeface="Meiryo UI" panose="020B0604030504040204" pitchFamily="50" charset="-128"/>
                          <a:ea typeface="Meiryo UI" panose="020B0604030504040204" pitchFamily="50" charset="-128"/>
                        </a:rPr>
                        <a:t>2024</a:t>
                      </a:r>
                      <a:endParaRPr kumimoji="1" lang="ja-JP" altLang="en-US" sz="1000" strike="noStrike" baseline="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extLst>
                  <a:ext uri="{0D108BD9-81ED-4DB2-BD59-A6C34878D82A}">
                    <a16:rowId xmlns:a16="http://schemas.microsoft.com/office/drawing/2014/main" val="1405712737"/>
                  </a:ext>
                </a:extLst>
              </a:tr>
              <a:tr h="18000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道路照明の電力削減</a:t>
                      </a:r>
                      <a:endParaRPr kumimoji="1" lang="en-US" altLang="ja-JP" sz="1000" dirty="0">
                        <a:solidFill>
                          <a:schemeClr val="tx1"/>
                        </a:solidFill>
                        <a:latin typeface="Meiryo UI" panose="020B0604030504040204" pitchFamily="50" charset="-128"/>
                        <a:ea typeface="Meiryo UI" panose="020B0604030504040204" pitchFamily="50" charset="-128"/>
                      </a:endParaRPr>
                    </a:p>
                    <a:p>
                      <a:pPr algn="ctr"/>
                      <a:r>
                        <a:rPr kumimoji="1" lang="ja-JP" altLang="en-US" sz="1000" dirty="0">
                          <a:solidFill>
                            <a:schemeClr val="tx1"/>
                          </a:solidFill>
                          <a:latin typeface="Meiryo UI" panose="020B0604030504040204" pitchFamily="50" charset="-128"/>
                          <a:ea typeface="Meiryo UI" panose="020B0604030504040204" pitchFamily="50" charset="-128"/>
                        </a:rPr>
                        <a:t>累計</a:t>
                      </a:r>
                      <a:r>
                        <a:rPr kumimoji="1" lang="en-US" altLang="ja-JP" sz="1000" dirty="0">
                          <a:solidFill>
                            <a:schemeClr val="tx1"/>
                          </a:solidFill>
                          <a:latin typeface="Meiryo UI" panose="020B0604030504040204" pitchFamily="50" charset="-128"/>
                          <a:ea typeface="Meiryo UI" panose="020B0604030504040204" pitchFamily="50" charset="-128"/>
                        </a:rPr>
                        <a:t>(kW)</a:t>
                      </a:r>
                    </a:p>
                  </a:txBody>
                  <a:tcPr anchor="ctr">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6,379</a:t>
                      </a:r>
                    </a:p>
                  </a:txBody>
                  <a:tcPr anchor="ctr">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6,730</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6,922</a:t>
                      </a:r>
                    </a:p>
                  </a:txBody>
                  <a:tcPr anchor="ctr">
                    <a:lnB w="12700" cap="flat" cmpd="sng" algn="ctr">
                      <a:solidFill>
                        <a:schemeClr val="tx1"/>
                      </a:solidFill>
                      <a:prstDash val="solid"/>
                      <a:round/>
                      <a:headEnd type="none" w="med" len="med"/>
                      <a:tailEnd type="none" w="med" len="med"/>
                    </a:lnB>
                  </a:tcPr>
                </a:tc>
                <a:tc>
                  <a:txBody>
                    <a:bodyPr/>
                    <a:lstStyle/>
                    <a:p>
                      <a:pPr algn="ctr"/>
                      <a:r>
                        <a:rPr kumimoji="1" lang="en-US" altLang="ja-JP" sz="1000" strike="noStrike" baseline="0" dirty="0">
                          <a:solidFill>
                            <a:schemeClr val="tx1"/>
                          </a:solidFill>
                          <a:latin typeface="Meiryo UI" panose="020B0604030504040204" pitchFamily="50" charset="-128"/>
                          <a:ea typeface="Meiryo UI" panose="020B0604030504040204" pitchFamily="50" charset="-128"/>
                        </a:rPr>
                        <a:t>7,037</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strike="noStrike" baseline="0" dirty="0">
                          <a:solidFill>
                            <a:schemeClr val="tx1"/>
                          </a:solidFill>
                          <a:latin typeface="Meiryo UI" panose="020B0604030504040204" pitchFamily="50" charset="-128"/>
                          <a:ea typeface="Meiryo UI" panose="020B0604030504040204" pitchFamily="50" charset="-128"/>
                        </a:rPr>
                        <a:t>7,169</a:t>
                      </a:r>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4491204"/>
                  </a:ext>
                </a:extLst>
              </a:tr>
            </a:tbl>
          </a:graphicData>
        </a:graphic>
      </p:graphicFrame>
      <p:sp>
        <p:nvSpPr>
          <p:cNvPr id="33" name="テキスト ボックス 32"/>
          <p:cNvSpPr txBox="1"/>
          <p:nvPr/>
        </p:nvSpPr>
        <p:spPr>
          <a:xfrm>
            <a:off x="156312" y="4522570"/>
            <a:ext cx="4619376" cy="246221"/>
          </a:xfrm>
          <a:prstGeom prst="rect">
            <a:avLst/>
          </a:prstGeom>
          <a:noFill/>
        </p:spPr>
        <p:txBody>
          <a:bodyPr wrap="square" rtlCol="0">
            <a:spAutoFit/>
          </a:bodyPr>
          <a:lstStyle/>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＜大阪市実績＞道路照明・公園照明・市営駐車場場内照</a:t>
            </a:r>
            <a:r>
              <a:rPr kumimoji="1" lang="ja-JP" altLang="en-US" sz="10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明</a:t>
            </a:r>
            <a:r>
              <a:rPr kumimoji="1" lang="ja-JP" altLang="en-US" sz="1000" b="0" i="0" u="none" kern="1200" cap="none" spc="0" normalizeH="0" baseline="0" noProof="0" dirty="0">
                <a:ln>
                  <a:noFill/>
                </a:ln>
                <a:effectLst/>
                <a:uLnTx/>
                <a:uFillTx/>
                <a:latin typeface="Meiryo UI" pitchFamily="50" charset="-128"/>
                <a:ea typeface="Meiryo UI" pitchFamily="50" charset="-128"/>
                <a:cs typeface="Meiryo UI" pitchFamily="50" charset="-128"/>
              </a:rPr>
              <a:t>の</a:t>
            </a:r>
            <a:r>
              <a:rPr kumimoji="1" lang="ja-JP" altLang="en-US" sz="10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導</a:t>
            </a:r>
            <a:r>
              <a:rPr kumimoji="1" lang="ja-JP" altLang="en-US" sz="10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入実績</a:t>
            </a:r>
          </a:p>
        </p:txBody>
      </p:sp>
      <p:sp>
        <p:nvSpPr>
          <p:cNvPr id="24" name="テキスト ボックス 23">
            <a:extLst>
              <a:ext uri="{FF2B5EF4-FFF2-40B4-BE49-F238E27FC236}">
                <a16:creationId xmlns:a16="http://schemas.microsoft.com/office/drawing/2014/main" id="{82B03643-9BB7-4CC6-B9F2-034967C224C2}"/>
              </a:ext>
            </a:extLst>
          </p:cNvPr>
          <p:cNvSpPr txBox="1"/>
          <p:nvPr/>
        </p:nvSpPr>
        <p:spPr>
          <a:xfrm>
            <a:off x="260607" y="1228985"/>
            <a:ext cx="9319060" cy="1492716"/>
          </a:xfrm>
          <a:prstGeom prst="rect">
            <a:avLst/>
          </a:prstGeom>
          <a:noFill/>
        </p:spPr>
        <p:txBody>
          <a:bodyPr wrap="square" rtlCol="0">
            <a:spAutoFit/>
          </a:bodyPr>
          <a:lstStyle/>
          <a:p>
            <a:pPr marL="87313" lvl="0" indent="-87313" algn="just">
              <a:defRPr/>
            </a:pP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◆大阪府で</a:t>
            </a:r>
            <a:r>
              <a:rPr lang="ja-JP" altLang="en-US" sz="1300" dirty="0">
                <a:latin typeface="Meiryo UI" pitchFamily="50" charset="-128"/>
                <a:ea typeface="Meiryo UI" pitchFamily="50" charset="-128"/>
                <a:cs typeface="Meiryo UI" pitchFamily="50" charset="-128"/>
              </a:rPr>
              <a:t>は、</a:t>
            </a: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交通信号機の</a:t>
            </a:r>
            <a:r>
              <a:rPr kumimoji="1" lang="en-US" altLang="ja-JP"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LED</a:t>
            </a: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化をさらに進めます。</a:t>
            </a:r>
            <a:endParaRPr kumimoji="1" lang="en-US" altLang="ja-JP"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endParaRPr>
          </a:p>
          <a:p>
            <a:pPr marL="87313" lvl="0" indent="-87313" algn="just">
              <a:defRPr/>
            </a:pP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　 また、</a:t>
            </a:r>
            <a:r>
              <a:rPr kumimoji="1" lang="en-US" altLang="ja-JP"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ESCO</a:t>
            </a: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事業において</a:t>
            </a:r>
            <a:r>
              <a:rPr kumimoji="1" lang="en-US" altLang="ja-JP"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LED</a:t>
            </a: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化を進めるとともに、その他の施設等についても、増設や更新時に、導入</a:t>
            </a:r>
            <a:r>
              <a:rPr lang="ja-JP" altLang="en-US" sz="1300" dirty="0">
                <a:latin typeface="Meiryo UI" pitchFamily="50" charset="-128"/>
                <a:ea typeface="Meiryo UI" pitchFamily="50" charset="-128"/>
                <a:cs typeface="Meiryo UI" pitchFamily="50" charset="-128"/>
              </a:rPr>
              <a:t>しています</a:t>
            </a: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a:t>
            </a:r>
            <a:endParaRPr kumimoji="1" lang="en-US" altLang="ja-JP"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endParaRPr>
          </a:p>
          <a:p>
            <a:pPr marL="87313" lvl="0" indent="-87313" algn="just">
              <a:defRPr/>
            </a:pPr>
            <a:r>
              <a:rPr lang="ja-JP" altLang="en-US" sz="1300" dirty="0">
                <a:latin typeface="Meiryo UI" pitchFamily="50" charset="-128"/>
                <a:ea typeface="Meiryo UI" pitchFamily="50" charset="-128"/>
                <a:cs typeface="Meiryo UI" pitchFamily="50" charset="-128"/>
              </a:rPr>
              <a:t>　　</a:t>
            </a:r>
            <a:endParaRPr kumimoji="1" lang="en-US" altLang="ja-JP"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endParaRPr>
          </a:p>
          <a:p>
            <a:pPr marL="87313" lvl="0" indent="-87313" algn="just">
              <a:defRPr/>
            </a:pP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◆大阪市では、道路照明や公園照明の増設、更新等に併せて順次</a:t>
            </a:r>
            <a:r>
              <a:rPr kumimoji="1" lang="en-US" altLang="ja-JP"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LED</a:t>
            </a: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照明灯への改良を実施するとともに</a:t>
            </a:r>
            <a:r>
              <a:rPr lang="ja-JP" altLang="en-US" sz="1300" dirty="0">
                <a:latin typeface="Meiryo UI" pitchFamily="50" charset="-128"/>
                <a:ea typeface="Meiryo UI" pitchFamily="50" charset="-128"/>
                <a:cs typeface="Meiryo UI" pitchFamily="50" charset="-128"/>
              </a:rPr>
              <a:t>、その他</a:t>
            </a: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の市有施設についても増設・更新時に</a:t>
            </a:r>
            <a:r>
              <a:rPr kumimoji="1" lang="en-US" altLang="ja-JP"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LED</a:t>
            </a:r>
            <a:r>
              <a:rPr lang="ja-JP" altLang="en-US" sz="1300" dirty="0">
                <a:latin typeface="Meiryo UI" pitchFamily="50" charset="-128"/>
                <a:ea typeface="Meiryo UI" pitchFamily="50" charset="-128"/>
                <a:cs typeface="Meiryo UI" pitchFamily="50" charset="-128"/>
              </a:rPr>
              <a:t>　</a:t>
            </a: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照明を導入しています</a:t>
            </a:r>
            <a:r>
              <a:rPr lang="ja-JP" altLang="en-US" sz="1300" dirty="0">
                <a:latin typeface="Meiryo UI" pitchFamily="50" charset="-128"/>
                <a:ea typeface="Meiryo UI" pitchFamily="50" charset="-128"/>
                <a:cs typeface="Meiryo UI" pitchFamily="50" charset="-128"/>
              </a:rPr>
              <a:t>。</a:t>
            </a:r>
            <a:endParaRPr lang="en-US" altLang="ja-JP" sz="1300" dirty="0">
              <a:latin typeface="Meiryo UI" pitchFamily="50" charset="-128"/>
              <a:ea typeface="Meiryo UI" pitchFamily="50" charset="-128"/>
              <a:cs typeface="Meiryo UI" pitchFamily="50" charset="-128"/>
            </a:endParaRPr>
          </a:p>
          <a:p>
            <a:pPr marL="87313" lvl="0" indent="-87313" algn="just">
              <a:defRPr/>
            </a:pP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　　</a:t>
            </a:r>
            <a:r>
              <a:rPr lang="ja-JP" altLang="en-US" sz="1300" dirty="0">
                <a:latin typeface="Meiryo UI" pitchFamily="50" charset="-128"/>
                <a:ea typeface="Meiryo UI" pitchFamily="50" charset="-128"/>
                <a:cs typeface="Meiryo UI" pitchFamily="50" charset="-128"/>
              </a:rPr>
              <a:t>なお、本庁舎については、令和５・６年度に事務室の大部分において導入が完了し、令和</a:t>
            </a:r>
            <a:r>
              <a:rPr lang="en-US" altLang="ja-JP" sz="1300" dirty="0">
                <a:latin typeface="Meiryo UI" pitchFamily="50" charset="-128"/>
                <a:ea typeface="Meiryo UI" pitchFamily="50" charset="-128"/>
                <a:cs typeface="Meiryo UI" pitchFamily="50" charset="-128"/>
              </a:rPr>
              <a:t>8</a:t>
            </a:r>
            <a:r>
              <a:rPr lang="ja-JP" altLang="en-US" sz="1300" dirty="0">
                <a:latin typeface="Meiryo UI" pitchFamily="50" charset="-128"/>
                <a:ea typeface="Meiryo UI" pitchFamily="50" charset="-128"/>
                <a:cs typeface="Meiryo UI" pitchFamily="50" charset="-128"/>
              </a:rPr>
              <a:t>年度中に残りの事務室及び共用部分等への導入が完了する見込みです。</a:t>
            </a:r>
            <a:endParaRPr kumimoji="1" lang="ja-JP" altLang="en-US" sz="1300" b="0" i="0" u="none" kern="1200" cap="none" spc="0" normalizeH="0" noProof="0" dirty="0">
              <a:ln>
                <a:noFill/>
              </a:ln>
              <a:effectLst/>
              <a:uLnTx/>
              <a:uFillTx/>
              <a:latin typeface="Meiryo UI" pitchFamily="50" charset="-128"/>
              <a:ea typeface="Meiryo UI" pitchFamily="50" charset="-128"/>
              <a:cs typeface="Meiryo UI" pitchFamily="50" charset="-128"/>
            </a:endParaRPr>
          </a:p>
        </p:txBody>
      </p:sp>
      <p:sp>
        <p:nvSpPr>
          <p:cNvPr id="23" name="テキスト ボックス 22">
            <a:extLst>
              <a:ext uri="{FF2B5EF4-FFF2-40B4-BE49-F238E27FC236}">
                <a16:creationId xmlns:a16="http://schemas.microsoft.com/office/drawing/2014/main" id="{8A527E20-57D5-4FC9-9B1B-2C4757162235}"/>
              </a:ext>
            </a:extLst>
          </p:cNvPr>
          <p:cNvSpPr txBox="1"/>
          <p:nvPr/>
        </p:nvSpPr>
        <p:spPr>
          <a:xfrm>
            <a:off x="3761037" y="690515"/>
            <a:ext cx="4968000" cy="184666"/>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（予算</a:t>
            </a:r>
            <a:r>
              <a:rPr lang="en-US" altLang="ja-JP" sz="1200" dirty="0">
                <a:latin typeface="Meiryo UI" pitchFamily="50" charset="-128"/>
                <a:ea typeface="Meiryo UI" pitchFamily="50" charset="-128"/>
                <a:cs typeface="Meiryo UI" pitchFamily="50" charset="-128"/>
              </a:rPr>
              <a:t>2,786,968</a:t>
            </a:r>
            <a:r>
              <a:rPr lang="ja-JP" altLang="en-US" sz="1200" dirty="0">
                <a:latin typeface="Meiryo UI" pitchFamily="50" charset="-128"/>
                <a:ea typeface="Meiryo UI" pitchFamily="50" charset="-128"/>
                <a:cs typeface="Meiryo UI" pitchFamily="50" charset="-128"/>
              </a:rPr>
              <a:t>千円）</a:t>
            </a:r>
          </a:p>
        </p:txBody>
      </p:sp>
      <p:graphicFrame>
        <p:nvGraphicFramePr>
          <p:cNvPr id="21" name="表 20">
            <a:extLst>
              <a:ext uri="{FF2B5EF4-FFF2-40B4-BE49-F238E27FC236}">
                <a16:creationId xmlns:a16="http://schemas.microsoft.com/office/drawing/2014/main" id="{37DF1B1F-DFD3-4983-B41F-7EECA13AE3B6}"/>
              </a:ext>
            </a:extLst>
          </p:cNvPr>
          <p:cNvGraphicFramePr>
            <a:graphicFrameLocks noGrp="1"/>
          </p:cNvGraphicFramePr>
          <p:nvPr>
            <p:extLst>
              <p:ext uri="{D42A27DB-BD31-4B8C-83A1-F6EECF244321}">
                <p14:modId xmlns:p14="http://schemas.microsoft.com/office/powerpoint/2010/main" val="2851017137"/>
              </p:ext>
            </p:extLst>
          </p:nvPr>
        </p:nvGraphicFramePr>
        <p:xfrm>
          <a:off x="223200" y="3625800"/>
          <a:ext cx="5274731" cy="609600"/>
        </p:xfrm>
        <a:graphic>
          <a:graphicData uri="http://schemas.openxmlformats.org/drawingml/2006/table">
            <a:tbl>
              <a:tblPr firstRow="1" bandRow="1">
                <a:tableStyleId>{5940675A-B579-460E-94D1-54222C63F5DA}</a:tableStyleId>
              </a:tblPr>
              <a:tblGrid>
                <a:gridCol w="1474890">
                  <a:extLst>
                    <a:ext uri="{9D8B030D-6E8A-4147-A177-3AD203B41FA5}">
                      <a16:colId xmlns:a16="http://schemas.microsoft.com/office/drawing/2014/main" val="3757262113"/>
                    </a:ext>
                  </a:extLst>
                </a:gridCol>
                <a:gridCol w="829733">
                  <a:extLst>
                    <a:ext uri="{9D8B030D-6E8A-4147-A177-3AD203B41FA5}">
                      <a16:colId xmlns:a16="http://schemas.microsoft.com/office/drawing/2014/main" val="2622963625"/>
                    </a:ext>
                  </a:extLst>
                </a:gridCol>
                <a:gridCol w="821267">
                  <a:extLst>
                    <a:ext uri="{9D8B030D-6E8A-4147-A177-3AD203B41FA5}">
                      <a16:colId xmlns:a16="http://schemas.microsoft.com/office/drawing/2014/main" val="466284076"/>
                    </a:ext>
                  </a:extLst>
                </a:gridCol>
                <a:gridCol w="753533">
                  <a:extLst>
                    <a:ext uri="{9D8B030D-6E8A-4147-A177-3AD203B41FA5}">
                      <a16:colId xmlns:a16="http://schemas.microsoft.com/office/drawing/2014/main" val="3133944964"/>
                    </a:ext>
                  </a:extLst>
                </a:gridCol>
                <a:gridCol w="711200">
                  <a:extLst>
                    <a:ext uri="{9D8B030D-6E8A-4147-A177-3AD203B41FA5}">
                      <a16:colId xmlns:a16="http://schemas.microsoft.com/office/drawing/2014/main" val="1886261298"/>
                    </a:ext>
                  </a:extLst>
                </a:gridCol>
                <a:gridCol w="684108">
                  <a:extLst>
                    <a:ext uri="{9D8B030D-6E8A-4147-A177-3AD203B41FA5}">
                      <a16:colId xmlns:a16="http://schemas.microsoft.com/office/drawing/2014/main" val="260434110"/>
                    </a:ext>
                  </a:extLst>
                </a:gridCol>
              </a:tblGrid>
              <a:tr h="232876">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2020</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2023</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a:solidFill>
                            <a:schemeClr val="tx1"/>
                          </a:solidFill>
                          <a:latin typeface="Meiryo UI" panose="020B0604030504040204" pitchFamily="50" charset="-128"/>
                          <a:ea typeface="Meiryo UI" panose="020B0604030504040204" pitchFamily="50" charset="-128"/>
                        </a:rPr>
                        <a:t>2024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extLst>
                  <a:ext uri="{0D108BD9-81ED-4DB2-BD59-A6C34878D82A}">
                    <a16:rowId xmlns:a16="http://schemas.microsoft.com/office/drawing/2014/main" val="1405712737"/>
                  </a:ext>
                </a:extLst>
              </a:tr>
              <a:tr h="180000">
                <a:tc>
                  <a:txBody>
                    <a:bodyPr/>
                    <a:lstStyle/>
                    <a:p>
                      <a:pPr algn="ctr"/>
                      <a:r>
                        <a:rPr kumimoji="1" lang="ja-JP" altLang="en-US" sz="900" dirty="0">
                          <a:solidFill>
                            <a:schemeClr val="tx1"/>
                          </a:solidFill>
                          <a:latin typeface="Meiryo UI" panose="020B0604030504040204" pitchFamily="50" charset="-128"/>
                          <a:ea typeface="Meiryo UI" panose="020B0604030504040204" pitchFamily="50" charset="-128"/>
                        </a:rPr>
                        <a:t>交通信号機の</a:t>
                      </a:r>
                      <a:endParaRPr kumimoji="1" lang="en-US" altLang="ja-JP" sz="900" dirty="0">
                        <a:solidFill>
                          <a:schemeClr val="tx1"/>
                        </a:solidFill>
                        <a:latin typeface="Meiryo UI" panose="020B0604030504040204" pitchFamily="50" charset="-128"/>
                        <a:ea typeface="Meiryo UI" panose="020B0604030504040204" pitchFamily="50" charset="-128"/>
                      </a:endParaRPr>
                    </a:p>
                    <a:p>
                      <a:pPr algn="ctr"/>
                      <a:r>
                        <a:rPr kumimoji="1" lang="en-US" altLang="ja-JP" sz="900" dirty="0">
                          <a:solidFill>
                            <a:schemeClr val="tx1"/>
                          </a:solidFill>
                          <a:latin typeface="Meiryo UI" panose="020B0604030504040204" pitchFamily="50" charset="-128"/>
                          <a:ea typeface="Meiryo UI" panose="020B0604030504040204" pitchFamily="50" charset="-128"/>
                        </a:rPr>
                        <a:t>LED</a:t>
                      </a:r>
                      <a:r>
                        <a:rPr kumimoji="1" lang="ja-JP" altLang="en-US" sz="900" dirty="0">
                          <a:solidFill>
                            <a:schemeClr val="tx1"/>
                          </a:solidFill>
                          <a:latin typeface="Meiryo UI" panose="020B0604030504040204" pitchFamily="50" charset="-128"/>
                          <a:ea typeface="Meiryo UI" panose="020B0604030504040204" pitchFamily="50" charset="-128"/>
                        </a:rPr>
                        <a:t>化</a:t>
                      </a:r>
                      <a:r>
                        <a:rPr kumimoji="1" lang="en-US" altLang="ja-JP" sz="900" dirty="0">
                          <a:solidFill>
                            <a:schemeClr val="tx1"/>
                          </a:solidFill>
                          <a:latin typeface="Meiryo UI" panose="020B0604030504040204" pitchFamily="50" charset="-128"/>
                          <a:ea typeface="Meiryo UI" panose="020B0604030504040204" pitchFamily="50" charset="-128"/>
                        </a:rPr>
                        <a:t>(</a:t>
                      </a:r>
                      <a:r>
                        <a:rPr kumimoji="1" lang="ja-JP" altLang="en-US" sz="900" dirty="0">
                          <a:solidFill>
                            <a:schemeClr val="tx1"/>
                          </a:solidFill>
                          <a:latin typeface="Meiryo UI" panose="020B0604030504040204" pitchFamily="50" charset="-128"/>
                          <a:ea typeface="Meiryo UI" panose="020B0604030504040204" pitchFamily="50" charset="-128"/>
                        </a:rPr>
                        <a:t>灯</a:t>
                      </a:r>
                      <a:r>
                        <a:rPr kumimoji="1" lang="en-US" altLang="ja-JP" sz="900" dirty="0">
                          <a:solidFill>
                            <a:schemeClr val="tx1"/>
                          </a:solidFill>
                          <a:latin typeface="Meiryo UI" panose="020B0604030504040204" pitchFamily="50" charset="-128"/>
                          <a:ea typeface="Meiryo UI" panose="020B0604030504040204" pitchFamily="50" charset="-128"/>
                        </a:rPr>
                        <a:t>)</a:t>
                      </a:r>
                    </a:p>
                  </a:txBody>
                  <a:tcPr anchor="ctr">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6,911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3,887</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2,272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7,782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8,689</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65209097"/>
                  </a:ext>
                </a:extLst>
              </a:tr>
            </a:tbl>
          </a:graphicData>
        </a:graphic>
      </p:graphicFrame>
    </p:spTree>
    <p:extLst>
      <p:ext uri="{BB962C8B-B14F-4D97-AF65-F5344CB8AC3E}">
        <p14:creationId xmlns:p14="http://schemas.microsoft.com/office/powerpoint/2010/main" val="42100321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441CA2A0-763C-4B76-A3C6-656C74FD3CBF}"/>
              </a:ext>
            </a:extLst>
          </p:cNvPr>
          <p:cNvSpPr txBox="1"/>
          <p:nvPr/>
        </p:nvSpPr>
        <p:spPr>
          <a:xfrm>
            <a:off x="250027" y="2379664"/>
            <a:ext cx="9192202" cy="4295455"/>
          </a:xfrm>
          <a:prstGeom prst="rect">
            <a:avLst/>
          </a:prstGeom>
          <a:noFill/>
          <a:ln>
            <a:solidFill>
              <a:schemeClr val="accent6">
                <a:lumMod val="75000"/>
              </a:schemeClr>
            </a:solidFill>
            <a:prstDash val="dash"/>
          </a:ln>
        </p:spPr>
        <p:txBody>
          <a:bodyPr wrap="square" rtlCol="0">
            <a:noAutofit/>
          </a:bodyPr>
          <a:lstStyle/>
          <a:p>
            <a:pPr marL="87313" indent="-87313">
              <a:spcAft>
                <a:spcPts val="300"/>
              </a:spcAft>
            </a:pPr>
            <a:r>
              <a:rPr lang="ja-JP" altLang="en-US" sz="1400" dirty="0">
                <a:latin typeface="Meiryo UI" pitchFamily="50" charset="-128"/>
                <a:ea typeface="Meiryo UI" pitchFamily="50" charset="-128"/>
                <a:cs typeface="Meiryo UI" pitchFamily="50" charset="-128"/>
              </a:rPr>
              <a:t>＜補助内容＞</a:t>
            </a:r>
            <a:endParaRPr lang="en-US" altLang="ja-JP" sz="1400" dirty="0">
              <a:latin typeface="Meiryo UI" pitchFamily="50" charset="-128"/>
              <a:ea typeface="Meiryo UI" pitchFamily="50" charset="-128"/>
              <a:cs typeface="Meiryo UI" pitchFamily="50" charset="-128"/>
            </a:endParaRPr>
          </a:p>
          <a:p>
            <a:pPr marL="87313" indent="-87313">
              <a:spcAft>
                <a:spcPts val="300"/>
              </a:spcAft>
            </a:pPr>
            <a:endParaRPr lang="en-US" altLang="ja-JP" sz="1050" dirty="0">
              <a:latin typeface="Meiryo UI" pitchFamily="50" charset="-128"/>
              <a:ea typeface="Meiryo UI" pitchFamily="50" charset="-128"/>
              <a:cs typeface="Meiryo UI" pitchFamily="50" charset="-128"/>
            </a:endParaRPr>
          </a:p>
        </p:txBody>
      </p:sp>
      <p:sp>
        <p:nvSpPr>
          <p:cNvPr id="16" name="角丸四角形 13">
            <a:extLst>
              <a:ext uri="{FF2B5EF4-FFF2-40B4-BE49-F238E27FC236}">
                <a16:creationId xmlns:a16="http://schemas.microsoft.com/office/drawing/2014/main" id="{88D5F2EB-92A9-496B-B42F-A4C88DFEFDC3}"/>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23" name="Text Box 2"/>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25" name="Text Box 2"/>
          <p:cNvSpPr txBox="1">
            <a:spLocks noChangeArrowheads="1"/>
          </p:cNvSpPr>
          <p:nvPr/>
        </p:nvSpPr>
        <p:spPr bwMode="auto">
          <a:xfrm>
            <a:off x="49608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26"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31"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33" name="円/楕円 30">
            <a:extLst>
              <a:ext uri="{FF2B5EF4-FFF2-40B4-BE49-F238E27FC236}">
                <a16:creationId xmlns:a16="http://schemas.microsoft.com/office/drawing/2014/main" id="{28B2953D-E932-4058-929D-8B07957B5BDF}"/>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35</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19" name="角丸四角形 52">
            <a:extLst>
              <a:ext uri="{FF2B5EF4-FFF2-40B4-BE49-F238E27FC236}">
                <a16:creationId xmlns:a16="http://schemas.microsoft.com/office/drawing/2014/main" id="{B479064E-8E6E-4506-AC4E-002B42764DD0}"/>
              </a:ext>
            </a:extLst>
          </p:cNvPr>
          <p:cNvSpPr/>
          <p:nvPr/>
        </p:nvSpPr>
        <p:spPr>
          <a:xfrm>
            <a:off x="475328" y="745948"/>
            <a:ext cx="3163218"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住宅の脱炭素化促進事業</a:t>
            </a:r>
            <a:endParaRPr lang="zh-CN" altLang="en-US" sz="1600" b="1" dirty="0">
              <a:solidFill>
                <a:schemeClr val="tx1"/>
              </a:solidFill>
              <a:latin typeface="Meiryo UI" pitchFamily="50" charset="-128"/>
              <a:ea typeface="Meiryo UI" pitchFamily="50" charset="-128"/>
              <a:cs typeface="Meiryo UI" pitchFamily="50" charset="-128"/>
            </a:endParaRPr>
          </a:p>
        </p:txBody>
      </p:sp>
      <p:sp>
        <p:nvSpPr>
          <p:cNvPr id="18" name="星 12 60">
            <a:extLst>
              <a:ext uri="{FF2B5EF4-FFF2-40B4-BE49-F238E27FC236}">
                <a16:creationId xmlns:a16="http://schemas.microsoft.com/office/drawing/2014/main" id="{87B96177-649C-489B-A9B6-580DF11C2B48}"/>
              </a:ext>
            </a:extLst>
          </p:cNvPr>
          <p:cNvSpPr/>
          <p:nvPr/>
        </p:nvSpPr>
        <p:spPr>
          <a:xfrm>
            <a:off x="147127" y="639940"/>
            <a:ext cx="655069" cy="576064"/>
          </a:xfrm>
          <a:prstGeom prst="star12">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23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新</a:t>
            </a:r>
          </a:p>
        </p:txBody>
      </p:sp>
      <p:graphicFrame>
        <p:nvGraphicFramePr>
          <p:cNvPr id="20" name="表 19">
            <a:extLst>
              <a:ext uri="{FF2B5EF4-FFF2-40B4-BE49-F238E27FC236}">
                <a16:creationId xmlns:a16="http://schemas.microsoft.com/office/drawing/2014/main" id="{4B7B69C1-7818-4DE6-9624-39EFB9E31216}"/>
              </a:ext>
            </a:extLst>
          </p:cNvPr>
          <p:cNvGraphicFramePr>
            <a:graphicFrameLocks noGrp="1"/>
          </p:cNvGraphicFramePr>
          <p:nvPr>
            <p:extLst>
              <p:ext uri="{D42A27DB-BD31-4B8C-83A1-F6EECF244321}">
                <p14:modId xmlns:p14="http://schemas.microsoft.com/office/powerpoint/2010/main" val="3444586258"/>
              </p:ext>
            </p:extLst>
          </p:nvPr>
        </p:nvGraphicFramePr>
        <p:xfrm>
          <a:off x="475327" y="2876911"/>
          <a:ext cx="6187242" cy="2568210"/>
        </p:xfrm>
        <a:graphic>
          <a:graphicData uri="http://schemas.openxmlformats.org/drawingml/2006/table">
            <a:tbl>
              <a:tblPr/>
              <a:tblGrid>
                <a:gridCol w="3474304">
                  <a:extLst>
                    <a:ext uri="{9D8B030D-6E8A-4147-A177-3AD203B41FA5}">
                      <a16:colId xmlns:a16="http://schemas.microsoft.com/office/drawing/2014/main" val="689879437"/>
                    </a:ext>
                  </a:extLst>
                </a:gridCol>
                <a:gridCol w="2712938">
                  <a:extLst>
                    <a:ext uri="{9D8B030D-6E8A-4147-A177-3AD203B41FA5}">
                      <a16:colId xmlns:a16="http://schemas.microsoft.com/office/drawing/2014/main" val="1907020905"/>
                    </a:ext>
                  </a:extLst>
                </a:gridCol>
              </a:tblGrid>
              <a:tr h="335800">
                <a:tc>
                  <a:txBody>
                    <a:bodyPr/>
                    <a:lstStyle/>
                    <a:p>
                      <a:pPr algn="ctr" fontAlgn="ct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補助対象経費</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補助率、補助金額</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96230262"/>
                  </a:ext>
                </a:extLst>
              </a:tr>
              <a:tr h="591587">
                <a:tc>
                  <a:txBody>
                    <a:bodyPr/>
                    <a:lstStyle/>
                    <a:p>
                      <a:pPr algn="l" hangingPunct="0">
                        <a:buNone/>
                      </a:pPr>
                      <a:r>
                        <a:rPr 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既存住宅の開口部（窓ガラス・サッシ等）の断熱改修に</a:t>
                      </a:r>
                      <a:r>
                        <a:rPr lang="ja-JP" alt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係る経費</a:t>
                      </a:r>
                      <a:endParaRPr 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hangingPunct="0">
                        <a:buNone/>
                      </a:pPr>
                      <a:r>
                        <a:rPr 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1/3</a:t>
                      </a:r>
                      <a:r>
                        <a:rPr 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以内</a:t>
                      </a:r>
                      <a:endParaRPr lang="en-US" alt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endParaRPr>
                    </a:p>
                    <a:p>
                      <a:pPr algn="ctr" hangingPunct="0">
                        <a:buNone/>
                      </a:pPr>
                      <a:r>
                        <a:rPr lang="ja-JP" alt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上限</a:t>
                      </a:r>
                      <a:r>
                        <a:rPr 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10</a:t>
                      </a:r>
                      <a:r>
                        <a:rPr lang="ja-JP" alt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万円）</a:t>
                      </a:r>
                      <a:endParaRPr 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653779"/>
                  </a:ext>
                </a:extLst>
              </a:tr>
              <a:tr h="522761">
                <a:tc>
                  <a:txBody>
                    <a:bodyPr/>
                    <a:lstStyle/>
                    <a:p>
                      <a:pPr algn="l" hangingPunct="0">
                        <a:buNone/>
                      </a:pPr>
                      <a:r>
                        <a:rPr 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高効率給湯器の導入に</a:t>
                      </a:r>
                      <a:r>
                        <a:rPr lang="ja-JP" alt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係</a:t>
                      </a:r>
                      <a:r>
                        <a:rPr 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る経費</a:t>
                      </a: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hangingPunct="0">
                        <a:buNone/>
                      </a:pPr>
                      <a:r>
                        <a:rPr 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3</a:t>
                      </a:r>
                      <a:r>
                        <a:rPr lang="ja-JP" alt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万</a:t>
                      </a:r>
                      <a:r>
                        <a:rPr 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円</a:t>
                      </a:r>
                      <a:r>
                        <a:rPr 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台</a:t>
                      </a:r>
                      <a:r>
                        <a:rPr lang="ja-JP" alt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あたり</a:t>
                      </a:r>
                      <a:endParaRPr 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8428063"/>
                  </a:ext>
                </a:extLst>
              </a:tr>
              <a:tr h="522761">
                <a:tc>
                  <a:txBody>
                    <a:bodyPr/>
                    <a:lstStyle/>
                    <a:p>
                      <a:pPr algn="l" hangingPunct="0">
                        <a:buNone/>
                      </a:pPr>
                      <a:r>
                        <a:rPr lang="ja-JP" alt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賃貸集合住宅における小型省エネルギー型給湯器の導入に係る経費</a:t>
                      </a: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hangingPunct="0">
                        <a:buNone/>
                      </a:pPr>
                      <a:r>
                        <a:rPr lang="ja-JP" alt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３万円</a:t>
                      </a:r>
                      <a:r>
                        <a:rPr lang="en-US" alt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alt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台あたり</a:t>
                      </a: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4059288"/>
                  </a:ext>
                </a:extLst>
              </a:tr>
              <a:tr h="595301">
                <a:tc>
                  <a:txBody>
                    <a:bodyPr/>
                    <a:lstStyle/>
                    <a:p>
                      <a:pPr algn="l" hangingPunct="0">
                        <a:buNone/>
                      </a:pPr>
                      <a:r>
                        <a:rPr 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家庭用蓄電システムの</a:t>
                      </a:r>
                      <a:r>
                        <a:rPr lang="ja-JP" alt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導入に係る経</a:t>
                      </a:r>
                      <a:r>
                        <a:rPr 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費</a:t>
                      </a: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hangingPunct="0">
                        <a:buNone/>
                      </a:pPr>
                      <a:r>
                        <a:rPr 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3</a:t>
                      </a:r>
                      <a:r>
                        <a:rPr lang="ja-JP" alt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万</a:t>
                      </a:r>
                      <a:r>
                        <a:rPr 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円</a:t>
                      </a:r>
                      <a:r>
                        <a:rPr 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/kWh</a:t>
                      </a:r>
                      <a:r>
                        <a:rPr 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あたり</a:t>
                      </a:r>
                      <a:endParaRPr lang="en-US" alt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endParaRPr>
                    </a:p>
                    <a:p>
                      <a:pPr algn="ctr" hangingPunct="0">
                        <a:buNone/>
                      </a:pPr>
                      <a:r>
                        <a:rPr lang="ja-JP" alt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a:t>
                      </a:r>
                      <a:r>
                        <a:rPr 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上限</a:t>
                      </a:r>
                      <a:r>
                        <a:rPr 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30</a:t>
                      </a:r>
                      <a:r>
                        <a:rPr 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万円</a:t>
                      </a:r>
                      <a:r>
                        <a:rPr lang="ja-JP" altLang="en-US"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rPr>
                        <a:t>）</a:t>
                      </a:r>
                      <a:endParaRPr lang="ja-JP" sz="1200" dirty="0">
                        <a:solidFill>
                          <a:srgbClr val="000000"/>
                        </a:solidFill>
                        <a:effectLst/>
                        <a:latin typeface="Meiryo UI" panose="020B0604030504040204" pitchFamily="50" charset="-128"/>
                        <a:ea typeface="Meiryo UI" panose="020B0604030504040204" pitchFamily="50" charset="-128"/>
                        <a:cs typeface="ＭＳ 明朝" panose="02020609040205080304" pitchFamily="17" charset="-128"/>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447876"/>
                  </a:ext>
                </a:extLst>
              </a:tr>
            </a:tbl>
          </a:graphicData>
        </a:graphic>
      </p:graphicFrame>
      <p:sp>
        <p:nvSpPr>
          <p:cNvPr id="21" name="テキスト ボックス 27">
            <a:extLst>
              <a:ext uri="{FF2B5EF4-FFF2-40B4-BE49-F238E27FC236}">
                <a16:creationId xmlns:a16="http://schemas.microsoft.com/office/drawing/2014/main" id="{5B51EC8C-03E8-4C42-BFB5-539DD250A2E9}"/>
              </a:ext>
            </a:extLst>
          </p:cNvPr>
          <p:cNvSpPr txBox="1">
            <a:spLocks noChangeArrowheads="1"/>
          </p:cNvSpPr>
          <p:nvPr/>
        </p:nvSpPr>
        <p:spPr bwMode="auto">
          <a:xfrm>
            <a:off x="365867" y="1318555"/>
            <a:ext cx="9150665"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95250" indent="-95250" eaLnBrk="1" hangingPunct="1"/>
            <a:r>
              <a:rPr lang="ja-JP" altLang="en-US" sz="1600" b="0" i="0" dirty="0">
                <a:latin typeface="Meiryo UI" pitchFamily="50" charset="-128"/>
                <a:ea typeface="Meiryo UI" pitchFamily="50" charset="-128"/>
                <a:cs typeface="Meiryo UI" pitchFamily="50" charset="-128"/>
              </a:rPr>
              <a:t> ◆</a:t>
            </a:r>
            <a:r>
              <a:rPr lang="ja-JP" altLang="ja-JP" sz="1400" b="0" i="0" dirty="0">
                <a:latin typeface="Meiryo UI"/>
                <a:ea typeface="Meiryo UI"/>
              </a:rPr>
              <a:t> 「大阪市地球温暖化対策実行計画</a:t>
            </a:r>
            <a:r>
              <a:rPr lang="en-US" altLang="ja-JP" sz="1400" b="0" i="0" dirty="0">
                <a:latin typeface="Meiryo UI"/>
                <a:ea typeface="Meiryo UI"/>
              </a:rPr>
              <a:t>〔</a:t>
            </a:r>
            <a:r>
              <a:rPr lang="ja-JP" altLang="ja-JP" sz="1400" b="0" i="0" dirty="0">
                <a:latin typeface="Meiryo UI"/>
                <a:ea typeface="Meiryo UI"/>
              </a:rPr>
              <a:t>区域施策編</a:t>
            </a:r>
            <a:r>
              <a:rPr lang="en-US" altLang="ja-JP" sz="1400" b="0" i="0" dirty="0">
                <a:latin typeface="Meiryo UI"/>
                <a:ea typeface="Meiryo UI"/>
              </a:rPr>
              <a:t>〕</a:t>
            </a:r>
            <a:r>
              <a:rPr lang="ja-JP" altLang="ja-JP" sz="1400" b="0" i="0" dirty="0">
                <a:latin typeface="Meiryo UI"/>
                <a:ea typeface="Meiryo UI"/>
              </a:rPr>
              <a:t>に基づき取り組む「</a:t>
            </a:r>
            <a:r>
              <a:rPr lang="en-US" altLang="ja-JP" sz="1400" b="0" i="0" dirty="0">
                <a:latin typeface="Meiryo UI"/>
                <a:ea typeface="Meiryo UI"/>
              </a:rPr>
              <a:t>2030</a:t>
            </a:r>
            <a:r>
              <a:rPr lang="ja-JP" altLang="ja-JP" sz="1400" b="0" i="0" dirty="0">
                <a:latin typeface="Meiryo UI"/>
                <a:ea typeface="Meiryo UI"/>
              </a:rPr>
              <a:t>年度目標に向けた新たな脱炭素化の推進事業（ネクストグリーンプロジェクト）」として、市内の住宅等に対して、高い断熱性能を備えた窓やドアの改修、高効率給湯器、蓄電システム等の導入に係る経費の一部を補助します。なお、国の補助事業の交付決定を受けた者を対象に上乗せ補助を実施します。</a:t>
            </a:r>
            <a:endParaRPr lang="en-US" altLang="ja-JP" sz="1400" b="0" i="0" dirty="0">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6C701FAA-73CF-4EF2-9FAA-7599391AF6B8}"/>
              </a:ext>
            </a:extLst>
          </p:cNvPr>
          <p:cNvSpPr txBox="1"/>
          <p:nvPr/>
        </p:nvSpPr>
        <p:spPr>
          <a:xfrm>
            <a:off x="3966747" y="824000"/>
            <a:ext cx="2933922" cy="184666"/>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 （予算</a:t>
            </a:r>
            <a:r>
              <a:rPr lang="en-US" altLang="ja-JP" sz="1200" dirty="0">
                <a:latin typeface="Meiryo UI" pitchFamily="50" charset="-128"/>
                <a:ea typeface="Meiryo UI" pitchFamily="50" charset="-128"/>
                <a:cs typeface="Meiryo UI" pitchFamily="50" charset="-128"/>
              </a:rPr>
              <a:t>516,757</a:t>
            </a:r>
            <a:r>
              <a:rPr lang="ja-JP" altLang="en-US" sz="1200" dirty="0">
                <a:latin typeface="Meiryo UI" pitchFamily="50" charset="-128"/>
                <a:ea typeface="Meiryo UI" pitchFamily="50" charset="-128"/>
                <a:cs typeface="Meiryo UI" pitchFamily="50" charset="-128"/>
              </a:rPr>
              <a:t>千円）</a:t>
            </a:r>
            <a:r>
              <a:rPr lang="en-US" altLang="ja-JP" sz="1200" dirty="0">
                <a:latin typeface="Meiryo UI" pitchFamily="50" charset="-128"/>
                <a:ea typeface="Meiryo UI" pitchFamily="50" charset="-128"/>
                <a:cs typeface="Meiryo UI" pitchFamily="50" charset="-128"/>
              </a:rPr>
              <a:t> </a:t>
            </a:r>
            <a:endParaRPr lang="en-US" altLang="zh-TW" sz="1200" dirty="0">
              <a:latin typeface="Meiryo UI" pitchFamily="50" charset="-128"/>
              <a:ea typeface="Meiryo UI" pitchFamily="50" charset="-128"/>
              <a:cs typeface="Meiryo UI" pitchFamily="50" charset="-128"/>
            </a:endParaRPr>
          </a:p>
        </p:txBody>
      </p:sp>
      <p:sp>
        <p:nvSpPr>
          <p:cNvPr id="14" name="テキスト ボックス 13">
            <a:extLst>
              <a:ext uri="{FF2B5EF4-FFF2-40B4-BE49-F238E27FC236}">
                <a16:creationId xmlns:a16="http://schemas.microsoft.com/office/drawing/2014/main" id="{F5F709D8-5125-42E5-92B3-54B96932D79D}"/>
              </a:ext>
            </a:extLst>
          </p:cNvPr>
          <p:cNvSpPr txBox="1"/>
          <p:nvPr/>
        </p:nvSpPr>
        <p:spPr>
          <a:xfrm>
            <a:off x="365867" y="5539445"/>
            <a:ext cx="3272679" cy="246221"/>
          </a:xfrm>
          <a:prstGeom prst="rect">
            <a:avLst/>
          </a:prstGeom>
          <a:noFill/>
        </p:spPr>
        <p:txBody>
          <a:bodyPr wrap="square">
            <a:spAutoFit/>
          </a:bodyPr>
          <a:lstStyle/>
          <a:p>
            <a:pPr algn="r" fontAlgn="ctr"/>
            <a:r>
              <a:rPr lang="ja-JP" altLang="en-US" sz="1000" b="0" i="0" u="none" strike="noStrike" dirty="0">
                <a:effectLst/>
                <a:latin typeface="Meiryo UI" panose="020B0604030504040204" pitchFamily="50" charset="-128"/>
                <a:ea typeface="Meiryo UI" panose="020B0604030504040204" pitchFamily="50" charset="-128"/>
              </a:rPr>
              <a:t>（注）詳細については、国の補助事業内容が確定次第決定</a:t>
            </a:r>
            <a:endParaRPr lang="en-US" altLang="ja-JP" sz="1000" b="0" i="0" u="none" strike="noStrike" dirty="0">
              <a:effectLst/>
              <a:latin typeface="Meiryo UI" panose="020B0604030504040204" pitchFamily="50" charset="-128"/>
              <a:ea typeface="Meiryo UI" panose="020B0604030504040204" pitchFamily="50" charset="-128"/>
            </a:endParaRPr>
          </a:p>
        </p:txBody>
      </p:sp>
      <p:pic>
        <p:nvPicPr>
          <p:cNvPr id="17" name="Picture 2">
            <a:extLst>
              <a:ext uri="{FF2B5EF4-FFF2-40B4-BE49-F238E27FC236}">
                <a16:creationId xmlns:a16="http://schemas.microsoft.com/office/drawing/2014/main" id="{5A044745-5AB7-4826-8F3E-0C858CCCB12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087340" y="2584350"/>
            <a:ext cx="1943041" cy="194304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a:extLst>
              <a:ext uri="{FF2B5EF4-FFF2-40B4-BE49-F238E27FC236}">
                <a16:creationId xmlns:a16="http://schemas.microsoft.com/office/drawing/2014/main" id="{DFA47D85-B86A-4B3C-B389-D652F915163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087340" y="4643492"/>
            <a:ext cx="1943041" cy="1943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3211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13">
            <a:extLst>
              <a:ext uri="{FF2B5EF4-FFF2-40B4-BE49-F238E27FC236}">
                <a16:creationId xmlns:a16="http://schemas.microsoft.com/office/drawing/2014/main" id="{88D5F2EB-92A9-496B-B42F-A4C88DFEFDC3}"/>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23" name="Text Box 2"/>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25" name="Text Box 2"/>
          <p:cNvSpPr txBox="1">
            <a:spLocks noChangeArrowheads="1"/>
          </p:cNvSpPr>
          <p:nvPr/>
        </p:nvSpPr>
        <p:spPr bwMode="auto">
          <a:xfrm>
            <a:off x="49608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26"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31"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33" name="円/楕円 30">
            <a:extLst>
              <a:ext uri="{FF2B5EF4-FFF2-40B4-BE49-F238E27FC236}">
                <a16:creationId xmlns:a16="http://schemas.microsoft.com/office/drawing/2014/main" id="{28B2953D-E932-4058-929D-8B07957B5BDF}"/>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36</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FEEDA21F-A209-8220-A7B5-65C87B5CDE3A}"/>
              </a:ext>
            </a:extLst>
          </p:cNvPr>
          <p:cNvSpPr txBox="1"/>
          <p:nvPr/>
        </p:nvSpPr>
        <p:spPr>
          <a:xfrm>
            <a:off x="3493839" y="716774"/>
            <a:ext cx="2933922" cy="184666"/>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 （予算</a:t>
            </a:r>
            <a:r>
              <a:rPr lang="en-US" altLang="ja-JP" sz="1200" dirty="0">
                <a:latin typeface="Meiryo UI" pitchFamily="50" charset="-128"/>
                <a:ea typeface="Meiryo UI" pitchFamily="50" charset="-128"/>
                <a:cs typeface="Meiryo UI" pitchFamily="50" charset="-128"/>
              </a:rPr>
              <a:t>155,136</a:t>
            </a:r>
            <a:r>
              <a:rPr lang="ja-JP" altLang="en-US" sz="1200" dirty="0">
                <a:latin typeface="Meiryo UI" pitchFamily="50" charset="-128"/>
                <a:ea typeface="Meiryo UI" pitchFamily="50" charset="-128"/>
                <a:cs typeface="Meiryo UI" pitchFamily="50" charset="-128"/>
              </a:rPr>
              <a:t>千円）</a:t>
            </a:r>
            <a:r>
              <a:rPr lang="en-US" altLang="ja-JP" sz="1200" dirty="0">
                <a:latin typeface="Meiryo UI" pitchFamily="50" charset="-128"/>
                <a:ea typeface="Meiryo UI" pitchFamily="50" charset="-128"/>
                <a:cs typeface="Meiryo UI" pitchFamily="50" charset="-128"/>
              </a:rPr>
              <a:t> </a:t>
            </a:r>
            <a:endParaRPr lang="en-US" altLang="zh-TW" sz="1200" dirty="0">
              <a:latin typeface="Meiryo UI" pitchFamily="50" charset="-128"/>
              <a:ea typeface="Meiryo UI" pitchFamily="50" charset="-128"/>
              <a:cs typeface="Meiryo UI" pitchFamily="50" charset="-128"/>
            </a:endParaRPr>
          </a:p>
        </p:txBody>
      </p:sp>
      <p:sp>
        <p:nvSpPr>
          <p:cNvPr id="5" name="角丸四角形 52">
            <a:extLst>
              <a:ext uri="{FF2B5EF4-FFF2-40B4-BE49-F238E27FC236}">
                <a16:creationId xmlns:a16="http://schemas.microsoft.com/office/drawing/2014/main" id="{8B121D49-01F5-8FDB-2516-6075A51E8F3E}"/>
              </a:ext>
            </a:extLst>
          </p:cNvPr>
          <p:cNvSpPr/>
          <p:nvPr/>
        </p:nvSpPr>
        <p:spPr>
          <a:xfrm>
            <a:off x="180020" y="634833"/>
            <a:ext cx="3115901"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住宅省エネ改修促進事業</a:t>
            </a:r>
            <a:endParaRPr lang="zh-CN" altLang="en-US" sz="1600" b="1" dirty="0">
              <a:solidFill>
                <a:schemeClr val="tx1"/>
              </a:solidFill>
              <a:latin typeface="Meiryo UI" pitchFamily="50" charset="-128"/>
              <a:ea typeface="Meiryo UI" pitchFamily="50" charset="-128"/>
              <a:cs typeface="Meiryo UI" pitchFamily="50" charset="-128"/>
            </a:endParaRPr>
          </a:p>
        </p:txBody>
      </p:sp>
      <p:sp>
        <p:nvSpPr>
          <p:cNvPr id="2" name="テキスト ボックス 27">
            <a:extLst>
              <a:ext uri="{FF2B5EF4-FFF2-40B4-BE49-F238E27FC236}">
                <a16:creationId xmlns:a16="http://schemas.microsoft.com/office/drawing/2014/main" id="{5E93189A-FEAB-6851-896F-37B957064021}"/>
              </a:ext>
            </a:extLst>
          </p:cNvPr>
          <p:cNvSpPr txBox="1">
            <a:spLocks noChangeArrowheads="1"/>
          </p:cNvSpPr>
          <p:nvPr/>
        </p:nvSpPr>
        <p:spPr bwMode="auto">
          <a:xfrm>
            <a:off x="135967" y="1113753"/>
            <a:ext cx="9456684" cy="68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95250" indent="-95250" eaLnBrk="1" hangingPunct="1"/>
            <a:r>
              <a:rPr lang="ja-JP" altLang="en-US" sz="1600" b="0" i="0" dirty="0">
                <a:latin typeface="Meiryo UI" pitchFamily="50" charset="-128"/>
                <a:ea typeface="Meiryo UI" pitchFamily="50" charset="-128"/>
                <a:cs typeface="Meiryo UI" pitchFamily="50" charset="-128"/>
              </a:rPr>
              <a:t> ◆目的</a:t>
            </a:r>
            <a:endParaRPr lang="en-US" altLang="ja-JP" sz="1600" b="0" i="0" dirty="0">
              <a:latin typeface="Meiryo UI" pitchFamily="50" charset="-128"/>
              <a:ea typeface="Meiryo UI" pitchFamily="50" charset="-128"/>
              <a:cs typeface="Meiryo UI" pitchFamily="50" charset="-128"/>
            </a:endParaRPr>
          </a:p>
          <a:p>
            <a:pPr eaLnBrk="1" hangingPunct="1">
              <a:lnSpc>
                <a:spcPts val="1400"/>
              </a:lnSpc>
              <a:spcBef>
                <a:spcPts val="300"/>
              </a:spcBef>
              <a:buFontTx/>
              <a:buNone/>
            </a:pPr>
            <a:r>
              <a:rPr lang="ja-JP" altLang="en-US" sz="1400" b="0" i="0" dirty="0">
                <a:latin typeface="Meiryo UI" panose="020B0604030504040204" pitchFamily="50" charset="-128"/>
                <a:ea typeface="Meiryo UI" panose="020B0604030504040204" pitchFamily="50" charset="-128"/>
              </a:rPr>
              <a:t>　カーボンニュートラルの実現に向け、既存住宅の省エネルギー性能を向上する改修工事費等を補助することにより、住宅ストックの省エネ　</a:t>
            </a:r>
            <a:endParaRPr lang="en-US" altLang="ja-JP" sz="1400" b="0" i="0" dirty="0">
              <a:latin typeface="Meiryo UI" panose="020B0604030504040204" pitchFamily="50" charset="-128"/>
              <a:ea typeface="Meiryo UI" panose="020B0604030504040204" pitchFamily="50" charset="-128"/>
            </a:endParaRPr>
          </a:p>
          <a:p>
            <a:pPr eaLnBrk="1" hangingPunct="1">
              <a:lnSpc>
                <a:spcPts val="1400"/>
              </a:lnSpc>
              <a:spcBef>
                <a:spcPts val="300"/>
              </a:spcBef>
              <a:buFontTx/>
              <a:buNone/>
            </a:pPr>
            <a:r>
              <a:rPr lang="ja-JP" altLang="en-US" sz="1400" b="0" i="0" dirty="0">
                <a:latin typeface="Meiryo UI" panose="020B0604030504040204" pitchFamily="50" charset="-128"/>
                <a:ea typeface="Meiryo UI" panose="020B0604030504040204" pitchFamily="50" charset="-128"/>
              </a:rPr>
              <a:t>　化を促進します。</a:t>
            </a:r>
          </a:p>
        </p:txBody>
      </p:sp>
      <p:sp>
        <p:nvSpPr>
          <p:cNvPr id="4" name="テキスト ボックス 27">
            <a:extLst>
              <a:ext uri="{FF2B5EF4-FFF2-40B4-BE49-F238E27FC236}">
                <a16:creationId xmlns:a16="http://schemas.microsoft.com/office/drawing/2014/main" id="{27C67655-3D2C-CA3A-E843-AA6E1AECC5F8}"/>
              </a:ext>
            </a:extLst>
          </p:cNvPr>
          <p:cNvSpPr txBox="1">
            <a:spLocks noChangeArrowheads="1"/>
          </p:cNvSpPr>
          <p:nvPr/>
        </p:nvSpPr>
        <p:spPr bwMode="auto">
          <a:xfrm>
            <a:off x="122982" y="1896811"/>
            <a:ext cx="949770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95250" indent="-95250" eaLnBrk="1" hangingPunct="1"/>
            <a:r>
              <a:rPr lang="ja-JP" altLang="en-US" sz="1600" b="0" i="0" dirty="0">
                <a:latin typeface="Meiryo UI" pitchFamily="50" charset="-128"/>
                <a:ea typeface="Meiryo UI" pitchFamily="50" charset="-128"/>
                <a:cs typeface="Meiryo UI" pitchFamily="50" charset="-128"/>
              </a:rPr>
              <a:t> ◆事業概要</a:t>
            </a:r>
            <a:endParaRPr lang="en-US" altLang="ja-JP" sz="1600" b="0" i="0" dirty="0">
              <a:latin typeface="Meiryo UI" pitchFamily="50" charset="-128"/>
              <a:ea typeface="Meiryo UI" pitchFamily="50" charset="-128"/>
              <a:cs typeface="Meiryo UI" pitchFamily="50" charset="-128"/>
            </a:endParaRPr>
          </a:p>
          <a:p>
            <a:pPr>
              <a:spcBef>
                <a:spcPct val="0"/>
              </a:spcBef>
            </a:pPr>
            <a:r>
              <a:rPr lang="ja-JP" altLang="en-US" sz="1400" b="0" dirty="0">
                <a:latin typeface="Meiryo UI" panose="020B0604030504040204" pitchFamily="50" charset="-128"/>
                <a:ea typeface="Meiryo UI" panose="020B0604030504040204" pitchFamily="50" charset="-128"/>
              </a:rPr>
              <a:t>　既存の住宅における開口部（外気に接する窓又はドア）、躯体等（天井、屋根、外壁又は床）、設備等の省エネ改修工事に要す　</a:t>
            </a:r>
            <a:endParaRPr lang="en-US" altLang="ja-JP" sz="1400" b="0" dirty="0">
              <a:latin typeface="Meiryo UI" panose="020B0604030504040204" pitchFamily="50" charset="-128"/>
              <a:ea typeface="Meiryo UI" panose="020B0604030504040204" pitchFamily="50" charset="-128"/>
            </a:endParaRPr>
          </a:p>
          <a:p>
            <a:pPr>
              <a:spcBef>
                <a:spcPct val="0"/>
              </a:spcBef>
            </a:pPr>
            <a:r>
              <a:rPr lang="ja-JP" altLang="en-US" sz="1400" b="0" dirty="0">
                <a:latin typeface="Meiryo UI" panose="020B0604030504040204" pitchFamily="50" charset="-128"/>
                <a:ea typeface="Meiryo UI" panose="020B0604030504040204" pitchFamily="50" charset="-128"/>
              </a:rPr>
              <a:t>　る費用の一部を補助します。</a:t>
            </a:r>
            <a:endParaRPr lang="en-US" altLang="ja-JP" sz="1400" b="0"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9FE2C988-742C-DE6A-52AB-27EFCA20B999}"/>
              </a:ext>
            </a:extLst>
          </p:cNvPr>
          <p:cNvSpPr/>
          <p:nvPr/>
        </p:nvSpPr>
        <p:spPr bwMode="auto">
          <a:xfrm>
            <a:off x="174607" y="2707601"/>
            <a:ext cx="7306670" cy="3703578"/>
          </a:xfrm>
          <a:prstGeom prst="rect">
            <a:avLst/>
          </a:prstGeom>
        </p:spPr>
        <p:txBody>
          <a:bodyPr wrap="square" tIns="0" bIns="0">
            <a:spAutoFit/>
          </a:bodyPr>
          <a:lstStyle/>
          <a:p>
            <a:pPr>
              <a:lnSpc>
                <a:spcPts val="1000"/>
              </a:lnSpc>
              <a:defRPr/>
            </a:pPr>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a:p>
            <a:pPr>
              <a:lnSpc>
                <a:spcPts val="1000"/>
              </a:lnSpc>
              <a:defRPr/>
            </a:pPr>
            <a:r>
              <a:rPr lang="en-US" altLang="ja-JP" sz="1400" b="1" dirty="0">
                <a:latin typeface="Meiryo UI" panose="020B0604030504040204" pitchFamily="50" charset="-128"/>
                <a:ea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rPr>
              <a:t>補助内容</a:t>
            </a:r>
            <a:r>
              <a:rPr lang="en-US" altLang="ja-JP" sz="1400" b="1" dirty="0">
                <a:latin typeface="Meiryo UI" panose="020B0604030504040204" pitchFamily="50" charset="-128"/>
                <a:ea typeface="Meiryo UI" panose="020B0604030504040204" pitchFamily="50" charset="-128"/>
              </a:rPr>
              <a:t>】</a:t>
            </a:r>
          </a:p>
          <a:p>
            <a:pPr marL="266700" indent="-266700">
              <a:defRPr/>
            </a:pPr>
            <a:r>
              <a:rPr lang="ja-JP" altLang="en-US" sz="1400" dirty="0">
                <a:latin typeface="Meiryo UI" panose="020B0604030504040204" pitchFamily="50" charset="-128"/>
                <a:ea typeface="Meiryo UI" panose="020B0604030504040204" pitchFamily="50" charset="-128"/>
              </a:rPr>
              <a:t>　　■補助対象者　　　</a:t>
            </a:r>
            <a:endParaRPr lang="en-US" altLang="ja-JP" sz="1400" dirty="0">
              <a:latin typeface="Meiryo UI" panose="020B0604030504040204" pitchFamily="50" charset="-128"/>
              <a:ea typeface="Meiryo UI" panose="020B0604030504040204" pitchFamily="50" charset="-128"/>
            </a:endParaRPr>
          </a:p>
          <a:p>
            <a:pPr marL="266700" indent="-266700">
              <a:defRPr/>
            </a:pPr>
            <a:r>
              <a:rPr lang="ja-JP" altLang="en-US" sz="1400" dirty="0">
                <a:latin typeface="Meiryo UI" panose="020B0604030504040204" pitchFamily="50" charset="-128"/>
                <a:ea typeface="Meiryo UI" panose="020B0604030504040204" pitchFamily="50" charset="-128"/>
              </a:rPr>
              <a:t>　　 　・既存の戸建・共同住宅の所有者</a:t>
            </a:r>
          </a:p>
          <a:p>
            <a:pPr marL="266700" indent="-266700">
              <a:defRPr/>
            </a:pPr>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a:p>
            <a:pPr marL="266700" indent="-266700">
              <a:defRPr/>
            </a:pPr>
            <a:r>
              <a:rPr lang="ja-JP" altLang="en-US" sz="1400" dirty="0">
                <a:latin typeface="Meiryo UI" panose="020B0604030504040204" pitchFamily="50" charset="-128"/>
                <a:ea typeface="Meiryo UI" panose="020B0604030504040204" pitchFamily="50" charset="-128"/>
              </a:rPr>
              <a:t>　　■補助対象事業費</a:t>
            </a:r>
            <a:endParaRPr lang="en-US" altLang="ja-JP" sz="1400" dirty="0">
              <a:latin typeface="Meiryo UI" panose="020B0604030504040204" pitchFamily="50" charset="-128"/>
              <a:ea typeface="Meiryo UI" panose="020B0604030504040204" pitchFamily="50" charset="-128"/>
            </a:endParaRPr>
          </a:p>
          <a:p>
            <a:pPr marL="266700" indent="-266700">
              <a:defRPr/>
            </a:pPr>
            <a:r>
              <a:rPr lang="ja-JP" altLang="en-US" sz="1400" dirty="0">
                <a:latin typeface="Meiryo UI" panose="020B0604030504040204" pitchFamily="50" charset="-128"/>
                <a:ea typeface="Meiryo UI" panose="020B0604030504040204" pitchFamily="50" charset="-128"/>
              </a:rPr>
              <a:t>　　　〇省エネ設計等</a:t>
            </a:r>
            <a:endParaRPr lang="en-US" altLang="ja-JP" sz="1400" dirty="0">
              <a:latin typeface="Meiryo UI" panose="020B0604030504040204" pitchFamily="50" charset="-128"/>
              <a:ea typeface="Meiryo UI" panose="020B0604030504040204" pitchFamily="50" charset="-128"/>
            </a:endParaRPr>
          </a:p>
          <a:p>
            <a:pPr marL="266700" indent="-266700">
              <a:defRPr/>
            </a:pPr>
            <a:r>
              <a:rPr lang="ja-JP" altLang="en-US" sz="1400" dirty="0">
                <a:latin typeface="Meiryo UI" panose="020B0604030504040204" pitchFamily="50" charset="-128"/>
                <a:ea typeface="Meiryo UI" panose="020B0604030504040204" pitchFamily="50" charset="-128"/>
              </a:rPr>
              <a:t>　　　　・省エネ改修を行うために必要な調査・設計・計画等にかかる費用</a:t>
            </a:r>
          </a:p>
          <a:p>
            <a:pPr marL="266700" indent="-266700">
              <a:defRPr/>
            </a:pPr>
            <a:r>
              <a:rPr lang="ja-JP" altLang="en-US" sz="1400" dirty="0">
                <a:latin typeface="Meiryo UI" panose="020B0604030504040204" pitchFamily="50" charset="-128"/>
                <a:ea typeface="Meiryo UI" panose="020B0604030504040204" pitchFamily="50" charset="-128"/>
              </a:rPr>
              <a:t>　　　　・改修設計内容について</a:t>
            </a:r>
            <a:r>
              <a:rPr lang="en-US" altLang="ja-JP" sz="1400" dirty="0">
                <a:latin typeface="Meiryo UI" panose="020B0604030504040204" pitchFamily="50" charset="-128"/>
                <a:ea typeface="Meiryo UI" panose="020B0604030504040204" pitchFamily="50" charset="-128"/>
              </a:rPr>
              <a:t>BELS </a:t>
            </a:r>
            <a:r>
              <a:rPr lang="ja-JP" altLang="en-US" sz="1400" dirty="0">
                <a:latin typeface="Meiryo UI" panose="020B0604030504040204" pitchFamily="50" charset="-128"/>
                <a:ea typeface="Meiryo UI" panose="020B0604030504040204" pitchFamily="50" charset="-128"/>
              </a:rPr>
              <a:t>等の評価・認証を受けるために必要な費用</a:t>
            </a:r>
            <a:endParaRPr lang="en-US" altLang="ja-JP" sz="1400" dirty="0">
              <a:latin typeface="Meiryo UI" panose="020B0604030504040204" pitchFamily="50" charset="-128"/>
              <a:ea typeface="Meiryo UI" panose="020B0604030504040204" pitchFamily="50" charset="-128"/>
            </a:endParaRPr>
          </a:p>
          <a:p>
            <a:pPr marL="266700" indent="-266700">
              <a:defRPr/>
            </a:pPr>
            <a:r>
              <a:rPr lang="ja-JP" altLang="en-US" sz="1400" dirty="0">
                <a:latin typeface="Meiryo UI" panose="020B0604030504040204" pitchFamily="50" charset="-128"/>
                <a:ea typeface="Meiryo UI" panose="020B0604030504040204" pitchFamily="50" charset="-128"/>
              </a:rPr>
              <a:t>　　　〇省エネ改修工事</a:t>
            </a:r>
            <a:endParaRPr lang="en-US" altLang="ja-JP" sz="1400" dirty="0">
              <a:latin typeface="Meiryo UI" panose="020B0604030504040204" pitchFamily="50" charset="-128"/>
              <a:ea typeface="Meiryo UI" panose="020B0604030504040204" pitchFamily="50" charset="-128"/>
            </a:endParaRPr>
          </a:p>
          <a:p>
            <a:pPr marL="266700" indent="-266700">
              <a:defRPr/>
            </a:pPr>
            <a:r>
              <a:rPr lang="ja-JP" altLang="en-US" sz="1400" dirty="0">
                <a:latin typeface="Meiryo UI" panose="020B0604030504040204" pitchFamily="50" charset="-128"/>
                <a:ea typeface="Meiryo UI" panose="020B0604030504040204" pitchFamily="50" charset="-128"/>
              </a:rPr>
              <a:t>　　　　・開口部（外気に接する窓又はドア）の断熱改修工事にかかる費用</a:t>
            </a:r>
          </a:p>
          <a:p>
            <a:pPr marL="266700" indent="-266700">
              <a:defRPr/>
            </a:pPr>
            <a:r>
              <a:rPr lang="ja-JP" altLang="en-US" sz="1400" dirty="0">
                <a:latin typeface="Meiryo UI" panose="020B0604030504040204" pitchFamily="50" charset="-128"/>
                <a:ea typeface="Meiryo UI" panose="020B0604030504040204" pitchFamily="50" charset="-128"/>
              </a:rPr>
              <a:t>　　　　・躯体等（天井、屋根、外壁又は床）の断熱改修工事にかかる費用</a:t>
            </a:r>
          </a:p>
          <a:p>
            <a:pPr marL="266700" indent="-266700">
              <a:defRPr/>
            </a:pPr>
            <a:r>
              <a:rPr lang="ja-JP" altLang="en-US" sz="1400" dirty="0">
                <a:latin typeface="Meiryo UI" panose="020B0604030504040204" pitchFamily="50" charset="-128"/>
                <a:ea typeface="Meiryo UI" panose="020B0604030504040204" pitchFamily="50" charset="-128"/>
              </a:rPr>
              <a:t>　　　　・以下の設備の効率化工事にかかる費用</a:t>
            </a:r>
          </a:p>
          <a:p>
            <a:pPr marL="266700" indent="-266700">
              <a:defRPr/>
            </a:pPr>
            <a:r>
              <a:rPr lang="ja-JP" altLang="en-US" sz="1400" dirty="0">
                <a:latin typeface="Meiryo UI" panose="020B0604030504040204" pitchFamily="50" charset="-128"/>
                <a:ea typeface="Meiryo UI" panose="020B0604030504040204" pitchFamily="50" charset="-128"/>
              </a:rPr>
              <a:t>　　　　　　太陽熱利用システム、高断熱浴槽、高効率給湯機、節湯水栓、</a:t>
            </a:r>
          </a:p>
          <a:p>
            <a:pPr marL="266700" indent="-266700">
              <a:defRPr/>
            </a:pPr>
            <a:r>
              <a:rPr lang="ja-JP" altLang="en-US" sz="1400" dirty="0">
                <a:latin typeface="Meiryo UI" panose="020B0604030504040204" pitchFamily="50" charset="-128"/>
                <a:ea typeface="Meiryo UI" panose="020B0604030504040204" pitchFamily="50" charset="-128"/>
              </a:rPr>
              <a:t>　　　　　　コージェネレーション設備、蓄電池、</a:t>
            </a:r>
            <a:r>
              <a:rPr lang="en-US" altLang="ja-JP" sz="1400" dirty="0">
                <a:latin typeface="Meiryo UI" panose="020B0604030504040204" pitchFamily="50" charset="-128"/>
                <a:ea typeface="Meiryo UI" panose="020B0604030504040204" pitchFamily="50" charset="-128"/>
              </a:rPr>
              <a:t>LED </a:t>
            </a:r>
            <a:r>
              <a:rPr lang="ja-JP" altLang="en-US" sz="1400" dirty="0">
                <a:latin typeface="Meiryo UI" panose="020B0604030504040204" pitchFamily="50" charset="-128"/>
                <a:ea typeface="Meiryo UI" panose="020B0604030504040204" pitchFamily="50" charset="-128"/>
              </a:rPr>
              <a:t>照明</a:t>
            </a:r>
          </a:p>
          <a:p>
            <a:pPr marL="266700" indent="-266700">
              <a:defRPr/>
            </a:pPr>
            <a:r>
              <a:rPr lang="ja-JP" altLang="en-US" sz="1400" dirty="0">
                <a:latin typeface="Meiryo UI" panose="020B0604030504040204" pitchFamily="50" charset="-128"/>
                <a:ea typeface="Meiryo UI" panose="020B0604030504040204" pitchFamily="50" charset="-128"/>
              </a:rPr>
              <a:t>　　　　・構造補強工事にかかる費用</a:t>
            </a:r>
          </a:p>
          <a:p>
            <a:pPr marL="266700" indent="-266700">
              <a:defRPr/>
            </a:pPr>
            <a:r>
              <a:rPr lang="ja-JP" altLang="en-US" sz="1400" dirty="0">
                <a:latin typeface="Meiryo UI" panose="020B0604030504040204" pitchFamily="50" charset="-128"/>
                <a:ea typeface="Meiryo UI" panose="020B0604030504040204" pitchFamily="50" charset="-128"/>
              </a:rPr>
              <a:t>　　　　　（</a:t>
            </a:r>
            <a:r>
              <a:rPr lang="en-US" altLang="ja-JP" sz="1400" dirty="0">
                <a:latin typeface="Meiryo UI" panose="020B0604030504040204" pitchFamily="50" charset="-128"/>
                <a:ea typeface="Meiryo UI" panose="020B0604030504040204" pitchFamily="50" charset="-128"/>
              </a:rPr>
              <a:t>ZEH </a:t>
            </a:r>
            <a:r>
              <a:rPr lang="ja-JP" altLang="en-US" sz="1400" dirty="0">
                <a:latin typeface="Meiryo UI" panose="020B0604030504040204" pitchFamily="50" charset="-128"/>
                <a:ea typeface="Meiryo UI" panose="020B0604030504040204" pitchFamily="50" charset="-128"/>
              </a:rPr>
              <a:t>水準に相当する全体改修を行う場合に限る）　　   </a:t>
            </a:r>
            <a:endParaRPr lang="en-US" altLang="ja-JP" sz="1400" dirty="0">
              <a:latin typeface="Meiryo UI" panose="020B0604030504040204" pitchFamily="50" charset="-128"/>
              <a:ea typeface="Meiryo UI" panose="020B0604030504040204" pitchFamily="50" charset="-128"/>
            </a:endParaRPr>
          </a:p>
          <a:p>
            <a:pPr marL="266700" indent="-266700">
              <a:defRPr/>
            </a:pPr>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EAC7EE6B-8286-BA18-CD44-6E3F5DF9060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61649" y="4015815"/>
            <a:ext cx="2731213" cy="2500824"/>
          </a:xfrm>
          <a:prstGeom prst="rect">
            <a:avLst/>
          </a:prstGeom>
        </p:spPr>
      </p:pic>
      <p:graphicFrame>
        <p:nvGraphicFramePr>
          <p:cNvPr id="9" name="表 8">
            <a:extLst>
              <a:ext uri="{FF2B5EF4-FFF2-40B4-BE49-F238E27FC236}">
                <a16:creationId xmlns:a16="http://schemas.microsoft.com/office/drawing/2014/main" id="{B525921E-1CB3-E8E0-4027-297241C2E4B3}"/>
              </a:ext>
            </a:extLst>
          </p:cNvPr>
          <p:cNvGraphicFramePr>
            <a:graphicFrameLocks noGrp="1"/>
          </p:cNvGraphicFramePr>
          <p:nvPr/>
        </p:nvGraphicFramePr>
        <p:xfrm>
          <a:off x="5221233" y="3120628"/>
          <a:ext cx="4399451" cy="801046"/>
        </p:xfrm>
        <a:graphic>
          <a:graphicData uri="http://schemas.openxmlformats.org/drawingml/2006/table">
            <a:tbl>
              <a:tblPr/>
              <a:tblGrid>
                <a:gridCol w="2247759">
                  <a:extLst>
                    <a:ext uri="{9D8B030D-6E8A-4147-A177-3AD203B41FA5}">
                      <a16:colId xmlns:a16="http://schemas.microsoft.com/office/drawing/2014/main" val="1416852224"/>
                    </a:ext>
                  </a:extLst>
                </a:gridCol>
                <a:gridCol w="806016">
                  <a:extLst>
                    <a:ext uri="{9D8B030D-6E8A-4147-A177-3AD203B41FA5}">
                      <a16:colId xmlns:a16="http://schemas.microsoft.com/office/drawing/2014/main" val="689879437"/>
                    </a:ext>
                  </a:extLst>
                </a:gridCol>
                <a:gridCol w="1345676">
                  <a:extLst>
                    <a:ext uri="{9D8B030D-6E8A-4147-A177-3AD203B41FA5}">
                      <a16:colId xmlns:a16="http://schemas.microsoft.com/office/drawing/2014/main" val="1907020905"/>
                    </a:ext>
                  </a:extLst>
                </a:gridCol>
              </a:tblGrid>
              <a:tr h="342754">
                <a:tc>
                  <a:txBody>
                    <a:bodyPr/>
                    <a:lstStyle/>
                    <a:p>
                      <a:pPr algn="ctr" fontAlgn="ctr"/>
                      <a:r>
                        <a:rPr lang="ja-JP" altLang="en-US" sz="1400" b="0" i="0" u="none" strike="noStrike" dirty="0">
                          <a:solidFill>
                            <a:schemeClr val="tx1"/>
                          </a:solidFill>
                          <a:effectLst/>
                          <a:latin typeface="游ゴシック Medium" panose="020B0500000000000000" pitchFamily="50" charset="-128"/>
                          <a:ea typeface="游ゴシック Medium" panose="020B0500000000000000" pitchFamily="50" charset="-128"/>
                        </a:rPr>
                        <a:t>改修後の住戸の省エネ性能</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ja-JP" altLang="en-US" sz="1400" b="0" i="0" u="none" strike="noStrike" dirty="0">
                          <a:solidFill>
                            <a:schemeClr val="tx1"/>
                          </a:solidFill>
                          <a:effectLst/>
                          <a:latin typeface="游ゴシック Medium" panose="020B0500000000000000" pitchFamily="50" charset="-128"/>
                          <a:ea typeface="游ゴシック Medium" panose="020B0500000000000000" pitchFamily="50" charset="-128"/>
                        </a:rPr>
                        <a:t>補助率</a:t>
                      </a:r>
                      <a:endParaRPr lang="en-US" altLang="ja-JP" sz="1400" b="0" i="0" u="none" strike="noStrike" dirty="0">
                        <a:solidFill>
                          <a:schemeClr val="tx1"/>
                        </a:solidFill>
                        <a:effectLst/>
                        <a:latin typeface="游ゴシック Medium" panose="020B0500000000000000" pitchFamily="50" charset="-128"/>
                        <a:ea typeface="游ゴシック Medium" panose="020B05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ja-JP" altLang="en-US" sz="1400" b="0" i="0" u="none" strike="noStrike" dirty="0">
                          <a:solidFill>
                            <a:schemeClr val="tx1"/>
                          </a:solidFill>
                          <a:effectLst/>
                          <a:latin typeface="游ゴシック Medium" panose="020B0500000000000000" pitchFamily="50" charset="-128"/>
                          <a:ea typeface="游ゴシック Medium" panose="020B0500000000000000" pitchFamily="50" charset="-128"/>
                        </a:rPr>
                        <a:t>補助限度額</a:t>
                      </a:r>
                      <a:endParaRPr lang="en-US" altLang="ja-JP" sz="1400" b="0" i="0" u="none" strike="noStrike" dirty="0">
                        <a:solidFill>
                          <a:schemeClr val="tx1"/>
                        </a:solidFill>
                        <a:effectLst/>
                        <a:latin typeface="游ゴシック Medium" panose="020B0500000000000000" pitchFamily="50" charset="-128"/>
                        <a:ea typeface="游ゴシック Medium" panose="020B05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096230262"/>
                  </a:ext>
                </a:extLst>
              </a:tr>
              <a:tr h="229146">
                <a:tc>
                  <a:txBody>
                    <a:bodyPr/>
                    <a:lstStyle/>
                    <a:p>
                      <a:pPr algn="ctr" fontAlgn="ctr"/>
                      <a:r>
                        <a:rPr lang="ja-JP" altLang="en-US" sz="1400" b="0" i="0" u="none" strike="noStrike" dirty="0">
                          <a:solidFill>
                            <a:schemeClr val="tx1"/>
                          </a:solidFill>
                          <a:effectLst/>
                          <a:latin typeface="游ゴシック Medium" panose="020B0500000000000000" pitchFamily="50" charset="-128"/>
                          <a:ea typeface="游ゴシック Medium" panose="020B0500000000000000" pitchFamily="50" charset="-128"/>
                        </a:rPr>
                        <a:t>省エネ基準レベル</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400" b="0" i="0" u="none" strike="noStrike" dirty="0">
                          <a:solidFill>
                            <a:schemeClr val="tx1"/>
                          </a:solidFill>
                          <a:effectLst/>
                          <a:latin typeface="游ゴシック Medium" panose="020B0500000000000000" pitchFamily="50" charset="-128"/>
                          <a:ea typeface="游ゴシック Medium" panose="020B0500000000000000" pitchFamily="50" charset="-128"/>
                        </a:rPr>
                        <a:t>２／５</a:t>
                      </a:r>
                      <a:endParaRPr lang="en-US" altLang="ja-JP" sz="1400" b="0" i="0" u="none" strike="noStrike" dirty="0">
                        <a:solidFill>
                          <a:schemeClr val="tx1"/>
                        </a:solidFill>
                        <a:effectLst/>
                        <a:latin typeface="游ゴシック Medium" panose="020B0500000000000000" pitchFamily="50" charset="-128"/>
                        <a:ea typeface="游ゴシック Medium" panose="020B05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400" b="0" i="0" u="none" strike="noStrike" dirty="0">
                          <a:solidFill>
                            <a:schemeClr val="tx1"/>
                          </a:solidFill>
                          <a:effectLst/>
                          <a:latin typeface="游ゴシック Medium" panose="020B0500000000000000" pitchFamily="50" charset="-128"/>
                          <a:ea typeface="游ゴシック Medium" panose="020B0500000000000000" pitchFamily="50" charset="-128"/>
                        </a:rPr>
                        <a:t>３０万円／戸</a:t>
                      </a:r>
                      <a:endParaRPr lang="en-US" altLang="ja-JP" sz="1400" b="0" i="0" u="none" strike="noStrike" dirty="0">
                        <a:solidFill>
                          <a:schemeClr val="tx1"/>
                        </a:solidFill>
                        <a:effectLst/>
                        <a:latin typeface="游ゴシック Medium" panose="020B0500000000000000" pitchFamily="50" charset="-128"/>
                        <a:ea typeface="游ゴシック Medium" panose="020B05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653779"/>
                  </a:ext>
                </a:extLst>
              </a:tr>
              <a:tr h="229146">
                <a:tc>
                  <a:txBody>
                    <a:bodyPr/>
                    <a:lstStyle/>
                    <a:p>
                      <a:pPr algn="ctr" fontAlgn="ctr"/>
                      <a:r>
                        <a:rPr lang="ja-JP" altLang="en-US" sz="1400" b="0" i="0" u="none" strike="noStrike" dirty="0">
                          <a:solidFill>
                            <a:schemeClr val="tx1"/>
                          </a:solidFill>
                          <a:effectLst/>
                          <a:latin typeface="游ゴシック Medium" panose="020B0500000000000000" pitchFamily="50" charset="-128"/>
                          <a:ea typeface="游ゴシック Medium" panose="020B0500000000000000" pitchFamily="50" charset="-128"/>
                        </a:rPr>
                        <a:t>ＺＥＨレベル</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400" b="0" i="0" u="none" strike="noStrike" dirty="0">
                          <a:solidFill>
                            <a:schemeClr val="tx1"/>
                          </a:solidFill>
                          <a:effectLst/>
                          <a:latin typeface="游ゴシック Medium" panose="020B0500000000000000" pitchFamily="50" charset="-128"/>
                          <a:ea typeface="游ゴシック Medium" panose="020B0500000000000000" pitchFamily="50" charset="-128"/>
                        </a:rPr>
                        <a:t>４／５</a:t>
                      </a:r>
                      <a:endParaRPr lang="en-US" altLang="ja-JP" sz="1400" b="0" i="0" u="none" strike="noStrike" dirty="0">
                        <a:solidFill>
                          <a:schemeClr val="tx1"/>
                        </a:solidFill>
                        <a:effectLst/>
                        <a:latin typeface="游ゴシック Medium" panose="020B0500000000000000" pitchFamily="50" charset="-128"/>
                        <a:ea typeface="游ゴシック Medium" panose="020B05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400" b="0" i="0" u="none" strike="noStrike" dirty="0">
                          <a:solidFill>
                            <a:schemeClr val="tx1"/>
                          </a:solidFill>
                          <a:effectLst/>
                          <a:latin typeface="游ゴシック Medium" panose="020B0500000000000000" pitchFamily="50" charset="-128"/>
                          <a:ea typeface="游ゴシック Medium" panose="020B0500000000000000" pitchFamily="50" charset="-128"/>
                        </a:rPr>
                        <a:t>７０万円／戸</a:t>
                      </a:r>
                      <a:endParaRPr lang="en-US" altLang="ja-JP" sz="1400" b="0" i="0" u="none" strike="noStrike" dirty="0">
                        <a:solidFill>
                          <a:schemeClr val="tx1"/>
                        </a:solidFill>
                        <a:effectLst/>
                        <a:latin typeface="游ゴシック Medium" panose="020B0500000000000000" pitchFamily="50" charset="-128"/>
                        <a:ea typeface="游ゴシック Medium" panose="020B05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8428063"/>
                  </a:ext>
                </a:extLst>
              </a:tr>
            </a:tbl>
          </a:graphicData>
        </a:graphic>
      </p:graphicFrame>
      <p:sp>
        <p:nvSpPr>
          <p:cNvPr id="12" name="正方形/長方形 11">
            <a:extLst>
              <a:ext uri="{FF2B5EF4-FFF2-40B4-BE49-F238E27FC236}">
                <a16:creationId xmlns:a16="http://schemas.microsoft.com/office/drawing/2014/main" id="{14C7413F-2E01-AA25-89C3-222B861540BE}"/>
              </a:ext>
            </a:extLst>
          </p:cNvPr>
          <p:cNvSpPr/>
          <p:nvPr/>
        </p:nvSpPr>
        <p:spPr bwMode="auto">
          <a:xfrm>
            <a:off x="5004987" y="2855448"/>
            <a:ext cx="2728444" cy="260071"/>
          </a:xfrm>
          <a:prstGeom prst="rect">
            <a:avLst/>
          </a:prstGeom>
        </p:spPr>
        <p:txBody>
          <a:bodyPr wrap="square" tIns="0" bIns="0">
            <a:spAutoFit/>
          </a:bodyPr>
          <a:lstStyle/>
          <a:p>
            <a:pPr>
              <a:lnSpc>
                <a:spcPts val="1000"/>
              </a:lnSpc>
              <a:defRPr/>
            </a:pPr>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a:p>
            <a:pPr>
              <a:lnSpc>
                <a:spcPts val="1000"/>
              </a:lnSpc>
              <a:defRPr/>
            </a:pPr>
            <a:r>
              <a:rPr kumimoji="1" lang="ja-JP" altLang="ja-JP" sz="1400" kern="1200" dirty="0">
                <a:solidFill>
                  <a:srgbClr val="000000"/>
                </a:solidFill>
                <a:effectLst/>
                <a:latin typeface="Meiryo UI" panose="020B0604030504040204" pitchFamily="50" charset="-128"/>
                <a:ea typeface="Meiryo UI" panose="020B0604030504040204" pitchFamily="50" charset="-128"/>
                <a:cs typeface="+mn-cs"/>
              </a:rPr>
              <a:t>■補助率・補助限度額　　</a:t>
            </a:r>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912062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角丸四角形 13">
            <a:extLst>
              <a:ext uri="{FF2B5EF4-FFF2-40B4-BE49-F238E27FC236}">
                <a16:creationId xmlns:a16="http://schemas.microsoft.com/office/drawing/2014/main" id="{59A20611-86F2-4EB7-8782-EEF3380CC30E}"/>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pic>
        <p:nvPicPr>
          <p:cNvPr id="7" name="図 6">
            <a:extLst>
              <a:ext uri="{FF2B5EF4-FFF2-40B4-BE49-F238E27FC236}">
                <a16:creationId xmlns:a16="http://schemas.microsoft.com/office/drawing/2014/main" id="{8CEE8FBD-0167-469C-B5A2-8DD2751F54A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96214" y="3531036"/>
            <a:ext cx="2308874" cy="1336999"/>
          </a:xfrm>
          <a:prstGeom prst="rect">
            <a:avLst/>
          </a:prstGeom>
        </p:spPr>
      </p:pic>
      <p:sp>
        <p:nvSpPr>
          <p:cNvPr id="41" name="正方形/長方形 40"/>
          <p:cNvSpPr/>
          <p:nvPr/>
        </p:nvSpPr>
        <p:spPr>
          <a:xfrm>
            <a:off x="188419" y="2653303"/>
            <a:ext cx="6141190" cy="553998"/>
          </a:xfrm>
          <a:prstGeom prst="rect">
            <a:avLst/>
          </a:prstGeom>
          <a:ln w="9525">
            <a:solidFill>
              <a:schemeClr val="accent6">
                <a:lumMod val="75000"/>
              </a:schemeClr>
            </a:solidFill>
            <a:prstDash val="dash"/>
          </a:ln>
        </p:spPr>
        <p:style>
          <a:lnRef idx="2">
            <a:schemeClr val="accent1"/>
          </a:lnRef>
          <a:fillRef idx="1">
            <a:schemeClr val="lt1"/>
          </a:fillRef>
          <a:effectRef idx="0">
            <a:schemeClr val="accent1"/>
          </a:effectRef>
          <a:fontRef idx="minor">
            <a:schemeClr val="dk1"/>
          </a:fontRef>
        </p:style>
        <p:txBody>
          <a:bodyPr wrap="square" lIns="36000" rIns="36000" rtlCol="0" anchor="ctr">
            <a:spAutoFit/>
          </a:bodyPr>
          <a:lstStyle/>
          <a:p>
            <a:pPr marL="87313" indent="-87313"/>
            <a:r>
              <a:rPr lang="en-US" altLang="ja-JP" sz="1000" dirty="0">
                <a:solidFill>
                  <a:schemeClr val="tx1"/>
                </a:solidFill>
                <a:latin typeface="Meiryo UI" pitchFamily="50" charset="-128"/>
                <a:ea typeface="Meiryo UI" pitchFamily="50" charset="-128"/>
                <a:cs typeface="Meiryo UI" pitchFamily="50" charset="-128"/>
              </a:rPr>
              <a:t>※</a:t>
            </a:r>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ZEH</a:t>
            </a:r>
            <a:r>
              <a:rPr lang="ja-JP" altLang="en-US" sz="1000" dirty="0">
                <a:solidFill>
                  <a:schemeClr val="tx1"/>
                </a:solidFill>
                <a:latin typeface="Meiryo UI" pitchFamily="50" charset="-128"/>
                <a:ea typeface="Meiryo UI" pitchFamily="50" charset="-128"/>
                <a:cs typeface="Meiryo UI" pitchFamily="50" charset="-128"/>
              </a:rPr>
              <a:t>（ゼッチ：ネット・ゼロ・エネルギー・ハウス）とは</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en-US" altLang="ja-JP" sz="1000" dirty="0">
                <a:solidFill>
                  <a:schemeClr val="tx1"/>
                </a:solidFill>
                <a:latin typeface="Meiryo UI" pitchFamily="50" charset="-128"/>
                <a:ea typeface="Meiryo UI" pitchFamily="50" charset="-128"/>
                <a:cs typeface="Meiryo UI" pitchFamily="50" charset="-128"/>
              </a:rPr>
              <a:t>      </a:t>
            </a:r>
            <a:r>
              <a:rPr lang="ja-JP" altLang="en-US" sz="1000" dirty="0">
                <a:solidFill>
                  <a:schemeClr val="tx1"/>
                </a:solidFill>
                <a:latin typeface="Meiryo UI" pitchFamily="50" charset="-128"/>
                <a:ea typeface="Meiryo UI" pitchFamily="50" charset="-128"/>
                <a:cs typeface="Meiryo UI" pitchFamily="50" charset="-128"/>
              </a:rPr>
              <a:t>快適な室内環境を保ちながら、住宅の高断熱化と各種高効率設備によりできるだけ省エネした上で、</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　　家庭で</a:t>
            </a:r>
            <a:r>
              <a:rPr lang="en-US" altLang="ja-JP" sz="1000" dirty="0">
                <a:solidFill>
                  <a:schemeClr val="tx1"/>
                </a:solidFill>
                <a:latin typeface="Meiryo UI" pitchFamily="50" charset="-128"/>
                <a:ea typeface="Meiryo UI" pitchFamily="50" charset="-128"/>
                <a:cs typeface="Meiryo UI" pitchFamily="50" charset="-128"/>
              </a:rPr>
              <a:t>1</a:t>
            </a:r>
            <a:r>
              <a:rPr lang="ja-JP" altLang="en-US" sz="1000" dirty="0">
                <a:solidFill>
                  <a:schemeClr val="tx1"/>
                </a:solidFill>
                <a:latin typeface="Meiryo UI" pitchFamily="50" charset="-128"/>
                <a:ea typeface="Meiryo UI" pitchFamily="50" charset="-128"/>
                <a:cs typeface="Meiryo UI" pitchFamily="50" charset="-128"/>
              </a:rPr>
              <a:t>年間に消費するエネルギー量を太陽光発電などで創ることで、正味（ネット）で概ねゼロとなる住宅のことです。</a:t>
            </a:r>
            <a:endParaRPr lang="en-US" altLang="ja-JP" sz="1000" dirty="0">
              <a:solidFill>
                <a:schemeClr val="tx1"/>
              </a:solidFill>
              <a:latin typeface="Meiryo UI" pitchFamily="50" charset="-128"/>
              <a:ea typeface="Meiryo UI" pitchFamily="50" charset="-128"/>
              <a:cs typeface="Meiryo UI" pitchFamily="50" charset="-128"/>
            </a:endParaRPr>
          </a:p>
        </p:txBody>
      </p:sp>
      <p:sp>
        <p:nvSpPr>
          <p:cNvPr id="48" name="テキスト ボックス 47"/>
          <p:cNvSpPr txBox="1"/>
          <p:nvPr/>
        </p:nvSpPr>
        <p:spPr>
          <a:xfrm>
            <a:off x="230984" y="1322002"/>
            <a:ext cx="5584238" cy="1200329"/>
          </a:xfrm>
          <a:prstGeom prst="rect">
            <a:avLst/>
          </a:prstGeom>
          <a:noFill/>
        </p:spPr>
        <p:txBody>
          <a:bodyPr wrap="square" lIns="0" tIns="0" rIns="0" bIns="0" rtlCol="0" anchor="ctr" anchorCtr="0">
            <a:spAutoFit/>
          </a:bodyPr>
          <a:lstStyle/>
          <a:p>
            <a:pPr marL="182563" indent="-182563">
              <a:defRPr/>
            </a:pPr>
            <a:r>
              <a:rPr lang="ja-JP" altLang="en-US" sz="1300" dirty="0">
                <a:latin typeface="Meiryo UI" pitchFamily="50" charset="-128"/>
                <a:ea typeface="Meiryo UI" pitchFamily="50" charset="-128"/>
                <a:cs typeface="Meiryo UI" pitchFamily="50" charset="-128"/>
              </a:rPr>
              <a:t>◆</a:t>
            </a:r>
            <a:r>
              <a:rPr lang="en-US" altLang="ja-JP" sz="1300" dirty="0">
                <a:latin typeface="Meiryo UI" pitchFamily="50" charset="-128"/>
                <a:ea typeface="Meiryo UI" pitchFamily="50" charset="-128"/>
                <a:cs typeface="Meiryo UI" pitchFamily="50" charset="-128"/>
              </a:rPr>
              <a:t>ZEH※</a:t>
            </a:r>
            <a:r>
              <a:rPr lang="ja-JP" altLang="en-US" sz="1300" dirty="0">
                <a:latin typeface="Meiryo UI" pitchFamily="50" charset="-128"/>
                <a:ea typeface="Meiryo UI" pitchFamily="50" charset="-128"/>
                <a:cs typeface="Meiryo UI" pitchFamily="50" charset="-128"/>
              </a:rPr>
              <a:t>の普及促進に向け、府民に</a:t>
            </a:r>
            <a:r>
              <a:rPr lang="en-US" altLang="ja-JP" sz="1300" dirty="0">
                <a:latin typeface="Meiryo UI" pitchFamily="50" charset="-128"/>
                <a:ea typeface="Meiryo UI" pitchFamily="50" charset="-128"/>
                <a:cs typeface="Meiryo UI" pitchFamily="50" charset="-128"/>
              </a:rPr>
              <a:t>ZEH</a:t>
            </a:r>
            <a:r>
              <a:rPr lang="ja-JP" altLang="en-US" sz="1300" dirty="0">
                <a:latin typeface="Meiryo UI" pitchFamily="50" charset="-128"/>
                <a:ea typeface="Meiryo UI" pitchFamily="50" charset="-128"/>
                <a:cs typeface="Meiryo UI" pitchFamily="50" charset="-128"/>
              </a:rPr>
              <a:t>の良さを伝えるため、</a:t>
            </a:r>
            <a:endParaRPr lang="en-US" altLang="ja-JP" sz="1300" dirty="0">
              <a:latin typeface="Meiryo UI" pitchFamily="50" charset="-128"/>
              <a:ea typeface="Meiryo UI" pitchFamily="50" charset="-128"/>
              <a:cs typeface="Meiryo UI" pitchFamily="50" charset="-128"/>
            </a:endParaRPr>
          </a:p>
          <a:p>
            <a:pPr marL="182563" indent="-182563">
              <a:defRPr/>
            </a:pPr>
            <a:r>
              <a:rPr lang="ja-JP" altLang="en-US" sz="1300" dirty="0">
                <a:latin typeface="Meiryo UI" pitchFamily="50" charset="-128"/>
                <a:ea typeface="Meiryo UI" pitchFamily="50" charset="-128"/>
                <a:cs typeface="Meiryo UI" pitchFamily="50" charset="-128"/>
              </a:rPr>
              <a:t>　 府内住宅展示場等において</a:t>
            </a:r>
            <a:r>
              <a:rPr lang="en-US" altLang="ja-JP" sz="1300" dirty="0">
                <a:latin typeface="Meiryo UI" pitchFamily="50" charset="-128"/>
                <a:ea typeface="Meiryo UI" pitchFamily="50" charset="-128"/>
                <a:cs typeface="Meiryo UI" pitchFamily="50" charset="-128"/>
              </a:rPr>
              <a:t>ZEH</a:t>
            </a:r>
            <a:r>
              <a:rPr lang="ja-JP" altLang="en-US" sz="1300" dirty="0">
                <a:latin typeface="Meiryo UI" pitchFamily="50" charset="-128"/>
                <a:ea typeface="Meiryo UI" pitchFamily="50" charset="-128"/>
                <a:cs typeface="Meiryo UI" pitchFamily="50" charset="-128"/>
              </a:rPr>
              <a:t>に関するリーフレットの配布などを行っています。</a:t>
            </a:r>
            <a:endParaRPr lang="en-US" altLang="ja-JP" sz="1300" dirty="0">
              <a:latin typeface="Meiryo UI" pitchFamily="50" charset="-128"/>
              <a:ea typeface="Meiryo UI" pitchFamily="50" charset="-128"/>
              <a:cs typeface="Meiryo UI" pitchFamily="50" charset="-128"/>
            </a:endParaRPr>
          </a:p>
          <a:p>
            <a:pPr marL="182563" indent="-182563">
              <a:defRPr/>
            </a:pPr>
            <a:r>
              <a:rPr lang="ja-JP" altLang="en-US" sz="1300" dirty="0">
                <a:latin typeface="Meiryo UI" pitchFamily="50" charset="-128"/>
                <a:ea typeface="Meiryo UI" pitchFamily="50" charset="-128"/>
                <a:cs typeface="Meiryo UI" pitchFamily="50" charset="-128"/>
              </a:rPr>
              <a:t>　　また、</a:t>
            </a:r>
            <a:r>
              <a:rPr lang="en-US" altLang="ja-JP" sz="1300" dirty="0">
                <a:latin typeface="Meiryo UI" pitchFamily="50" charset="-128"/>
                <a:ea typeface="Meiryo UI" pitchFamily="50" charset="-128"/>
                <a:cs typeface="Meiryo UI" pitchFamily="50" charset="-128"/>
              </a:rPr>
              <a:t> ZEH</a:t>
            </a:r>
            <a:r>
              <a:rPr lang="ja-JP" altLang="en-US" sz="1300" dirty="0">
                <a:latin typeface="Meiryo UI" pitchFamily="50" charset="-128"/>
                <a:ea typeface="Meiryo UI" pitchFamily="50" charset="-128"/>
                <a:cs typeface="Meiryo UI" pitchFamily="50" charset="-128"/>
              </a:rPr>
              <a:t>の良さをわかりやすく紹介する動画を公開しています。</a:t>
            </a:r>
            <a:endParaRPr lang="en-US" altLang="ja-JP" sz="1300" strike="sngStrike" dirty="0">
              <a:latin typeface="Meiryo UI" pitchFamily="50" charset="-128"/>
              <a:ea typeface="Meiryo UI" pitchFamily="50" charset="-128"/>
              <a:cs typeface="Meiryo UI" pitchFamily="50" charset="-128"/>
            </a:endParaRPr>
          </a:p>
          <a:p>
            <a:pPr marL="182563" indent="-182563">
              <a:defRPr/>
            </a:pPr>
            <a:endParaRPr lang="en-US" altLang="ja-JP" sz="1300" strike="sngStrike" dirty="0">
              <a:latin typeface="Meiryo UI" pitchFamily="50" charset="-128"/>
              <a:ea typeface="Meiryo UI" pitchFamily="50" charset="-128"/>
              <a:cs typeface="Meiryo UI" pitchFamily="50" charset="-128"/>
            </a:endParaRPr>
          </a:p>
          <a:p>
            <a:pPr marL="182563" indent="-182563">
              <a:defRPr/>
            </a:pPr>
            <a:r>
              <a:rPr lang="ja-JP" altLang="en-US" sz="1300" dirty="0">
                <a:latin typeface="Meiryo UI" pitchFamily="50" charset="-128"/>
                <a:ea typeface="Meiryo UI" pitchFamily="50" charset="-128"/>
                <a:cs typeface="Meiryo UI" pitchFamily="50" charset="-128"/>
              </a:rPr>
              <a:t>◆</a:t>
            </a:r>
            <a:r>
              <a:rPr lang="en-US" altLang="ja-JP" sz="1300" dirty="0">
                <a:latin typeface="Meiryo UI" pitchFamily="50" charset="-128"/>
                <a:ea typeface="Meiryo UI" pitchFamily="50" charset="-128"/>
                <a:cs typeface="Meiryo UI" pitchFamily="50" charset="-128"/>
              </a:rPr>
              <a:t>ZEH</a:t>
            </a:r>
            <a:r>
              <a:rPr lang="ja-JP" altLang="en-US" sz="1300" dirty="0">
                <a:latin typeface="Meiryo UI" pitchFamily="50" charset="-128"/>
                <a:ea typeface="Meiryo UI" pitchFamily="50" charset="-128"/>
                <a:cs typeface="Meiryo UI" pitchFamily="50" charset="-128"/>
              </a:rPr>
              <a:t>の良さを体感してもらうためにハウスメーカー等の</a:t>
            </a:r>
            <a:endParaRPr lang="en-US" altLang="ja-JP" sz="1300" dirty="0">
              <a:latin typeface="Meiryo UI" pitchFamily="50" charset="-128"/>
              <a:ea typeface="Meiryo UI" pitchFamily="50" charset="-128"/>
              <a:cs typeface="Meiryo UI" pitchFamily="50" charset="-128"/>
            </a:endParaRPr>
          </a:p>
          <a:p>
            <a:pPr marL="182563" indent="-182563">
              <a:defRPr/>
            </a:pPr>
            <a:r>
              <a:rPr lang="ja-JP" altLang="en-US" sz="1300" dirty="0">
                <a:latin typeface="Meiryo UI" pitchFamily="50" charset="-128"/>
                <a:ea typeface="Meiryo UI" pitchFamily="50" charset="-128"/>
                <a:cs typeface="Meiryo UI" pitchFamily="50" charset="-128"/>
              </a:rPr>
              <a:t>　 モデルハウスやショールームにおいて宿泊体験・お試し体感事業を実施しています。</a:t>
            </a:r>
            <a:endParaRPr lang="en-US" altLang="ja-JP" sz="1300" dirty="0">
              <a:latin typeface="Meiryo UI" pitchFamily="50" charset="-128"/>
              <a:ea typeface="Meiryo UI" pitchFamily="50" charset="-128"/>
              <a:cs typeface="Meiryo UI" pitchFamily="50" charset="-128"/>
            </a:endParaRPr>
          </a:p>
        </p:txBody>
      </p:sp>
      <p:sp>
        <p:nvSpPr>
          <p:cNvPr id="25" name="正方形/長方形 24"/>
          <p:cNvSpPr/>
          <p:nvPr/>
        </p:nvSpPr>
        <p:spPr>
          <a:xfrm>
            <a:off x="2778037" y="776355"/>
            <a:ext cx="4096660" cy="184666"/>
          </a:xfrm>
          <a:prstGeom prst="rect">
            <a:avLst/>
          </a:prstGeom>
        </p:spPr>
        <p:txBody>
          <a:bodyPr wrap="square" lIns="0" tIns="0" rIns="0" bIns="0" anchor="ctr" anchorCtr="1">
            <a:spAutoFit/>
          </a:bodyPr>
          <a:lstStyle/>
          <a:p>
            <a:pPr marL="95250" indent="-95250"/>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おおさかスマートエネルギーセンター事業</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200" strike="sngStrike"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4" name="Text Box 2"/>
          <p:cNvSpPr txBox="1">
            <a:spLocks noChangeArrowheads="1"/>
          </p:cNvSpPr>
          <p:nvPr/>
        </p:nvSpPr>
        <p:spPr bwMode="auto">
          <a:xfrm>
            <a:off x="0" y="0"/>
            <a:ext cx="2466000" cy="486000"/>
          </a:xfrm>
          <a:prstGeom prst="rect">
            <a:avLst/>
          </a:prstGeom>
          <a:solidFill>
            <a:srgbClr val="00B050"/>
          </a:solidFill>
          <a:ln>
            <a:noFill/>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45" name="Text Box 2"/>
          <p:cNvSpPr txBox="1">
            <a:spLocks noChangeArrowheads="1"/>
          </p:cNvSpPr>
          <p:nvPr/>
        </p:nvSpPr>
        <p:spPr bwMode="auto">
          <a:xfrm>
            <a:off x="2480400" y="0"/>
            <a:ext cx="2466000" cy="486000"/>
          </a:xfrm>
          <a:prstGeom prst="rect">
            <a:avLst/>
          </a:prstGeom>
          <a:solidFill>
            <a:srgbClr val="00B050"/>
          </a:solidFill>
          <a:ln>
            <a:noFill/>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49" name="Text Box 2"/>
          <p:cNvSpPr txBox="1">
            <a:spLocks noChangeArrowheads="1"/>
          </p:cNvSpPr>
          <p:nvPr/>
        </p:nvSpPr>
        <p:spPr bwMode="auto">
          <a:xfrm>
            <a:off x="4960800" y="0"/>
            <a:ext cx="2466000" cy="486000"/>
          </a:xfrm>
          <a:prstGeom prst="rect">
            <a:avLst/>
          </a:prstGeom>
          <a:solidFill>
            <a:srgbClr val="00B050"/>
          </a:solidFill>
          <a:ln>
            <a:noFill/>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50"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noFill/>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grpSp>
        <p:nvGrpSpPr>
          <p:cNvPr id="51" name="グループ化 50">
            <a:extLst>
              <a:ext uri="{FF2B5EF4-FFF2-40B4-BE49-F238E27FC236}">
                <a16:creationId xmlns:a16="http://schemas.microsoft.com/office/drawing/2014/main" id="{08DD9A1A-CC01-4E36-A6A7-205A8AAC2041}"/>
              </a:ext>
            </a:extLst>
          </p:cNvPr>
          <p:cNvGrpSpPr/>
          <p:nvPr/>
        </p:nvGrpSpPr>
        <p:grpSpPr>
          <a:xfrm>
            <a:off x="5742659" y="1010574"/>
            <a:ext cx="4039506" cy="2663395"/>
            <a:chOff x="292120" y="4610595"/>
            <a:chExt cx="3242992" cy="1999364"/>
          </a:xfrm>
        </p:grpSpPr>
        <p:pic>
          <p:nvPicPr>
            <p:cNvPr id="52" name="Picture 2">
              <a:extLst>
                <a:ext uri="{FF2B5EF4-FFF2-40B4-BE49-F238E27FC236}">
                  <a16:creationId xmlns:a16="http://schemas.microsoft.com/office/drawing/2014/main" id="{F6168AF5-5385-4A04-9DB8-2B9D7095180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71255" y="4642708"/>
              <a:ext cx="2555936" cy="19672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 name="太陽 52">
              <a:extLst>
                <a:ext uri="{FF2B5EF4-FFF2-40B4-BE49-F238E27FC236}">
                  <a16:creationId xmlns:a16="http://schemas.microsoft.com/office/drawing/2014/main" id="{DAF72BC7-3947-4DAB-B7C5-682405E028CD}"/>
                </a:ext>
              </a:extLst>
            </p:cNvPr>
            <p:cNvSpPr/>
            <p:nvPr/>
          </p:nvSpPr>
          <p:spPr>
            <a:xfrm>
              <a:off x="450745" y="4791748"/>
              <a:ext cx="534770" cy="561558"/>
            </a:xfrm>
            <a:prstGeom prst="sun">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36669" rIns="0" bIns="36669" rtlCol="0" anchor="ctr">
              <a:spAutoFit/>
            </a:bodyPr>
            <a:lstStyle/>
            <a:p>
              <a:pPr algn="ctr"/>
              <a:endParaRPr lang="ja-JP" altLang="en-US" sz="2037" dirty="0">
                <a:ln w="0">
                  <a:solidFill>
                    <a:schemeClr val="bg1"/>
                  </a:solidFill>
                </a:ln>
                <a:effectLst>
                  <a:outerShdw blurRad="50800" dist="38100" dir="5400000" algn="t" rotWithShape="0">
                    <a:schemeClr val="tx2">
                      <a:lumMod val="50000"/>
                      <a:alpha val="70000"/>
                    </a:schemeClr>
                  </a:outerShdw>
                </a:effectLst>
                <a:latin typeface="Meiryo UI" panose="020B0604030504040204" pitchFamily="50" charset="-128"/>
                <a:ea typeface="Meiryo UI" panose="020B0604030504040204" pitchFamily="50" charset="-128"/>
                <a:cs typeface="Meiryo UI" panose="020B0604030504040204" pitchFamily="50" charset="-128"/>
              </a:endParaRPr>
            </a:p>
          </p:txBody>
        </p:sp>
        <p:pic>
          <p:nvPicPr>
            <p:cNvPr id="54" name="Picture 10">
              <a:extLst>
                <a:ext uri="{FF2B5EF4-FFF2-40B4-BE49-F238E27FC236}">
                  <a16:creationId xmlns:a16="http://schemas.microsoft.com/office/drawing/2014/main" id="{B9259986-5729-4D3B-873F-5DDE735EFBB7}"/>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8130" y="5452304"/>
              <a:ext cx="381660" cy="126328"/>
            </a:xfrm>
            <a:prstGeom prst="rect">
              <a:avLst/>
            </a:prstGeom>
            <a:solidFill>
              <a:schemeClr val="accent6">
                <a:lumMod val="20000"/>
                <a:lumOff val="80000"/>
              </a:schemeClr>
            </a:solidFill>
            <a:ln>
              <a:noFill/>
            </a:ln>
          </p:spPr>
        </p:pic>
        <p:grpSp>
          <p:nvGrpSpPr>
            <p:cNvPr id="55" name="グループ化 54">
              <a:extLst>
                <a:ext uri="{FF2B5EF4-FFF2-40B4-BE49-F238E27FC236}">
                  <a16:creationId xmlns:a16="http://schemas.microsoft.com/office/drawing/2014/main" id="{6F14A849-5DE6-46F1-B3F2-097E601F1F0B}"/>
                </a:ext>
              </a:extLst>
            </p:cNvPr>
            <p:cNvGrpSpPr>
              <a:grpSpLocks/>
            </p:cNvGrpSpPr>
            <p:nvPr/>
          </p:nvGrpSpPr>
          <p:grpSpPr>
            <a:xfrm rot="20141219">
              <a:off x="3147106" y="5006594"/>
              <a:ext cx="281879" cy="91243"/>
              <a:chOff x="344486" y="-842897"/>
              <a:chExt cx="1440167" cy="2855140"/>
            </a:xfrm>
            <a:solidFill>
              <a:schemeClr val="accent6">
                <a:lumMod val="20000"/>
                <a:lumOff val="80000"/>
              </a:schemeClr>
            </a:solidFill>
            <a:scene3d>
              <a:camera prst="orthographicFront">
                <a:rot lat="0" lon="0" rev="600000"/>
              </a:camera>
              <a:lightRig rig="threePt" dir="t"/>
            </a:scene3d>
          </p:grpSpPr>
          <p:sp>
            <p:nvSpPr>
              <p:cNvPr id="59" name="山形 30">
                <a:extLst>
                  <a:ext uri="{FF2B5EF4-FFF2-40B4-BE49-F238E27FC236}">
                    <a16:creationId xmlns:a16="http://schemas.microsoft.com/office/drawing/2014/main" id="{C4A48B16-E7AC-4209-89EE-BCEF631EF543}"/>
                  </a:ext>
                </a:extLst>
              </p:cNvPr>
              <p:cNvSpPr/>
              <p:nvPr/>
            </p:nvSpPr>
            <p:spPr>
              <a:xfrm>
                <a:off x="992558" y="-842897"/>
                <a:ext cx="359999" cy="2855133"/>
              </a:xfrm>
              <a:prstGeom prst="chevron">
                <a:avLst/>
              </a:prstGeom>
              <a:grpFill/>
              <a:ln w="19050">
                <a:solidFill>
                  <a:srgbClr val="FAA906"/>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669" rIns="0" bIns="36669" numCol="1" spcCol="0" rtlCol="0" fromWordArt="0" anchor="ctr" anchorCtr="0" forceAA="0" compatLnSpc="1">
                <a:prstTxWarp prst="textNoShape">
                  <a:avLst/>
                </a:prstTxWarp>
                <a:spAutoFit/>
              </a:bodyPr>
              <a:lstStyle/>
              <a:p>
                <a:pPr algn="ctr"/>
                <a:endParaRPr lang="ja-JP" altLang="en-US" sz="2037" dirty="0">
                  <a:ln w="0">
                    <a:solidFill>
                      <a:schemeClr val="bg1"/>
                    </a:solidFill>
                  </a:ln>
                  <a:solidFill>
                    <a:schemeClr val="tx1"/>
                  </a:solidFill>
                  <a:effectLst>
                    <a:outerShdw blurRad="50800" dist="38100" dir="5400000" algn="t" rotWithShape="0">
                      <a:schemeClr val="tx2">
                        <a:lumMod val="50000"/>
                        <a:alpha val="70000"/>
                      </a:schemeClr>
                    </a:outerShdw>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山形 31">
                <a:extLst>
                  <a:ext uri="{FF2B5EF4-FFF2-40B4-BE49-F238E27FC236}">
                    <a16:creationId xmlns:a16="http://schemas.microsoft.com/office/drawing/2014/main" id="{400AB68E-08B7-4699-B936-E2C26528CBFA}"/>
                  </a:ext>
                </a:extLst>
              </p:cNvPr>
              <p:cNvSpPr/>
              <p:nvPr/>
            </p:nvSpPr>
            <p:spPr>
              <a:xfrm>
                <a:off x="632519" y="-842890"/>
                <a:ext cx="359999" cy="2855133"/>
              </a:xfrm>
              <a:prstGeom prst="chevron">
                <a:avLst/>
              </a:prstGeom>
              <a:grpFill/>
              <a:ln w="19050">
                <a:solidFill>
                  <a:srgbClr val="FAA906"/>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669" rIns="0" bIns="36669" numCol="1" spcCol="0" rtlCol="0" fromWordArt="0" anchor="ctr" anchorCtr="0" forceAA="0" compatLnSpc="1">
                <a:prstTxWarp prst="textNoShape">
                  <a:avLst/>
                </a:prstTxWarp>
                <a:spAutoFit/>
              </a:bodyPr>
              <a:lstStyle/>
              <a:p>
                <a:pPr algn="ctr"/>
                <a:endParaRPr lang="ja-JP" altLang="en-US" sz="2037" dirty="0">
                  <a:ln w="0">
                    <a:solidFill>
                      <a:schemeClr val="bg1"/>
                    </a:solidFill>
                  </a:ln>
                  <a:solidFill>
                    <a:schemeClr val="tx1"/>
                  </a:solidFill>
                  <a:effectLst>
                    <a:outerShdw blurRad="50800" dist="38100" dir="5400000" algn="t" rotWithShape="0">
                      <a:schemeClr val="tx2">
                        <a:lumMod val="50000"/>
                        <a:alpha val="70000"/>
                      </a:schemeClr>
                    </a:outerShdw>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山形 32">
                <a:extLst>
                  <a:ext uri="{FF2B5EF4-FFF2-40B4-BE49-F238E27FC236}">
                    <a16:creationId xmlns:a16="http://schemas.microsoft.com/office/drawing/2014/main" id="{9C85B018-670A-4CBB-86CA-E9EAFEC6387D}"/>
                  </a:ext>
                </a:extLst>
              </p:cNvPr>
              <p:cNvSpPr/>
              <p:nvPr/>
            </p:nvSpPr>
            <p:spPr>
              <a:xfrm>
                <a:off x="344486" y="-842894"/>
                <a:ext cx="359999" cy="2855133"/>
              </a:xfrm>
              <a:prstGeom prst="chevron">
                <a:avLst/>
              </a:prstGeom>
              <a:grpFill/>
              <a:ln w="19050">
                <a:solidFill>
                  <a:srgbClr val="FAA906"/>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669" rIns="0" bIns="36669" numCol="1" spcCol="0" rtlCol="0" fromWordArt="0" anchor="ctr" anchorCtr="0" forceAA="0" compatLnSpc="1">
                <a:prstTxWarp prst="textNoShape">
                  <a:avLst/>
                </a:prstTxWarp>
                <a:spAutoFit/>
              </a:bodyPr>
              <a:lstStyle/>
              <a:p>
                <a:pPr algn="ctr"/>
                <a:endParaRPr lang="ja-JP" altLang="en-US" sz="2037" dirty="0">
                  <a:ln w="0">
                    <a:solidFill>
                      <a:schemeClr val="bg1"/>
                    </a:solidFill>
                  </a:ln>
                  <a:solidFill>
                    <a:schemeClr val="tx1"/>
                  </a:solidFill>
                  <a:effectLst>
                    <a:outerShdw blurRad="50800" dist="38100" dir="5400000" algn="t" rotWithShape="0">
                      <a:schemeClr val="tx2">
                        <a:lumMod val="50000"/>
                        <a:alpha val="70000"/>
                      </a:schemeClr>
                    </a:outerShdw>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山形 33">
                <a:extLst>
                  <a:ext uri="{FF2B5EF4-FFF2-40B4-BE49-F238E27FC236}">
                    <a16:creationId xmlns:a16="http://schemas.microsoft.com/office/drawing/2014/main" id="{E2FB983B-A277-4CC3-A131-AE6F91B40D2E}"/>
                  </a:ext>
                </a:extLst>
              </p:cNvPr>
              <p:cNvSpPr/>
              <p:nvPr/>
            </p:nvSpPr>
            <p:spPr>
              <a:xfrm>
                <a:off x="1424653" y="-842893"/>
                <a:ext cx="360000" cy="2855133"/>
              </a:xfrm>
              <a:prstGeom prst="chevron">
                <a:avLst/>
              </a:prstGeom>
              <a:grpFill/>
              <a:ln w="19050">
                <a:solidFill>
                  <a:srgbClr val="FAA906"/>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669" rIns="0" bIns="36669" numCol="1" spcCol="0" rtlCol="0" fromWordArt="0" anchor="ctr" anchorCtr="0" forceAA="0" compatLnSpc="1">
                <a:prstTxWarp prst="textNoShape">
                  <a:avLst/>
                </a:prstTxWarp>
                <a:spAutoFit/>
              </a:bodyPr>
              <a:lstStyle/>
              <a:p>
                <a:pPr algn="ctr"/>
                <a:endParaRPr lang="ja-JP" altLang="en-US" sz="2037" dirty="0">
                  <a:ln w="0">
                    <a:solidFill>
                      <a:schemeClr val="bg1"/>
                    </a:solidFill>
                  </a:ln>
                  <a:solidFill>
                    <a:schemeClr val="tx1"/>
                  </a:solidFill>
                  <a:effectLst>
                    <a:outerShdw blurRad="50800" dist="38100" dir="5400000" algn="t" rotWithShape="0">
                      <a:schemeClr val="tx2">
                        <a:lumMod val="50000"/>
                        <a:alpha val="70000"/>
                      </a:schemeClr>
                    </a:outerShdw>
                  </a:effectLst>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56" name="右矢印 34">
              <a:extLst>
                <a:ext uri="{FF2B5EF4-FFF2-40B4-BE49-F238E27FC236}">
                  <a16:creationId xmlns:a16="http://schemas.microsoft.com/office/drawing/2014/main" id="{3C9911FB-FEBA-4B60-9297-9C2CBCD1B520}"/>
                </a:ext>
              </a:extLst>
            </p:cNvPr>
            <p:cNvSpPr>
              <a:spLocks noChangeAspect="1"/>
            </p:cNvSpPr>
            <p:nvPr/>
          </p:nvSpPr>
          <p:spPr>
            <a:xfrm>
              <a:off x="2358342" y="4718138"/>
              <a:ext cx="328460" cy="251848"/>
            </a:xfrm>
            <a:prstGeom prst="rightArrow">
              <a:avLst>
                <a:gd name="adj1" fmla="val 32827"/>
                <a:gd name="adj2" fmla="val 35454"/>
              </a:avLst>
            </a:prstGeom>
            <a:solidFill>
              <a:srgbClr val="FFFF99"/>
            </a:solidFill>
            <a:ln w="28575">
              <a:solidFill>
                <a:srgbClr val="FFC000"/>
              </a:solidFill>
            </a:ln>
            <a:effectLst/>
            <a:scene3d>
              <a:camera prst="orthographicFront">
                <a:rot lat="0" lon="0" rev="180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669" rIns="0" bIns="36669" numCol="1" spcCol="0" rtlCol="0" fromWordArt="0" anchor="ctr" anchorCtr="0" forceAA="0" compatLnSpc="1">
              <a:prstTxWarp prst="textNoShape">
                <a:avLst/>
              </a:prstTxWarp>
              <a:spAutoFit/>
            </a:bodyPr>
            <a:lstStyle/>
            <a:p>
              <a:pPr algn="ctr"/>
              <a:endParaRPr lang="ja-JP" altLang="en-US" sz="2037" dirty="0">
                <a:ln w="0">
                  <a:solidFill>
                    <a:schemeClr val="bg1"/>
                  </a:solidFill>
                </a:ln>
                <a:effectLst>
                  <a:outerShdw blurRad="50800" dist="38100" dir="5400000" algn="t" rotWithShape="0">
                    <a:schemeClr val="tx2">
                      <a:lumMod val="50000"/>
                      <a:alpha val="70000"/>
                    </a:schemeClr>
                  </a:outerShdw>
                </a:effectLst>
                <a:latin typeface="Meiryo UI" panose="020B0604030504040204" pitchFamily="50" charset="-128"/>
                <a:ea typeface="Meiryo UI" panose="020B0604030504040204" pitchFamily="50" charset="-128"/>
                <a:cs typeface="Meiryo UI" panose="020B0604030504040204" pitchFamily="50" charset="-128"/>
              </a:endParaRPr>
            </a:p>
          </p:txBody>
        </p:sp>
        <p:pic>
          <p:nvPicPr>
            <p:cNvPr id="57" name="Picture 9">
              <a:extLst>
                <a:ext uri="{FF2B5EF4-FFF2-40B4-BE49-F238E27FC236}">
                  <a16:creationId xmlns:a16="http://schemas.microsoft.com/office/drawing/2014/main" id="{B638D918-0868-49BF-AFF3-A9821F91BF8C}"/>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977721" y="5478683"/>
              <a:ext cx="557391" cy="1998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8" name="正方形/長方形 57">
              <a:extLst>
                <a:ext uri="{FF2B5EF4-FFF2-40B4-BE49-F238E27FC236}">
                  <a16:creationId xmlns:a16="http://schemas.microsoft.com/office/drawing/2014/main" id="{24773601-86C1-473D-A328-6837BCE7E168}"/>
                </a:ext>
              </a:extLst>
            </p:cNvPr>
            <p:cNvSpPr/>
            <p:nvPr/>
          </p:nvSpPr>
          <p:spPr>
            <a:xfrm>
              <a:off x="292120" y="4610595"/>
              <a:ext cx="1310331" cy="144470"/>
            </a:xfrm>
            <a:prstGeom prst="rect">
              <a:avLst/>
            </a:prstGeom>
          </p:spPr>
          <p:txBody>
            <a:bodyPr wrap="square" lIns="0" tIns="0" rIns="0" bIns="0" anchor="ctr" anchorCtr="1">
              <a:spAutoFit/>
            </a:bodyPr>
            <a:lstStyle/>
            <a:p>
              <a:pPr marL="95250" indent="-95250"/>
              <a:r>
                <a:rPr lang="en-US" altLang="ja-JP" sz="1200" dirty="0">
                  <a:latin typeface="Meiryo UI" panose="020B0604030504040204" pitchFamily="50" charset="-128"/>
                  <a:ea typeface="Meiryo UI" panose="020B0604030504040204" pitchFamily="50" charset="-128"/>
                  <a:cs typeface="Meiryo UI" panose="020B0604030504040204" pitchFamily="50" charset="-128"/>
                </a:rPr>
                <a:t>【ZEH</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のイメージ</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6" name="角丸四角形 5"/>
          <p:cNvSpPr/>
          <p:nvPr/>
        </p:nvSpPr>
        <p:spPr>
          <a:xfrm>
            <a:off x="223200" y="687600"/>
            <a:ext cx="3169912"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altLang="ja-JP" sz="1600" b="1" dirty="0">
                <a:solidFill>
                  <a:schemeClr val="tx1"/>
                </a:solidFill>
                <a:latin typeface="Meiryo UI" pitchFamily="50" charset="-128"/>
                <a:ea typeface="Meiryo UI" pitchFamily="50" charset="-128"/>
                <a:cs typeface="Meiryo UI" pitchFamily="50" charset="-128"/>
              </a:rPr>
              <a:t>ZEH</a:t>
            </a:r>
            <a:r>
              <a:rPr lang="ja-JP" altLang="en-US" sz="1600" b="1" dirty="0">
                <a:solidFill>
                  <a:schemeClr val="tx1"/>
                </a:solidFill>
                <a:latin typeface="Meiryo UI" pitchFamily="50" charset="-128"/>
                <a:ea typeface="Meiryo UI" pitchFamily="50" charset="-128"/>
                <a:cs typeface="Meiryo UI" pitchFamily="50" charset="-128"/>
              </a:rPr>
              <a:t>（ゼッチ）普及啓発事業</a:t>
            </a:r>
            <a:endParaRPr lang="ja-JP" altLang="en-US" sz="1600" dirty="0">
              <a:solidFill>
                <a:schemeClr val="tx1"/>
              </a:solidFill>
              <a:latin typeface="Meiryo UI" pitchFamily="50" charset="-128"/>
              <a:ea typeface="Meiryo UI" pitchFamily="50" charset="-128"/>
              <a:cs typeface="Meiryo UI" pitchFamily="50" charset="-128"/>
            </a:endParaRPr>
          </a:p>
        </p:txBody>
      </p:sp>
      <p:sp>
        <p:nvSpPr>
          <p:cNvPr id="35" name="テキスト ボックス 34">
            <a:extLst>
              <a:ext uri="{FF2B5EF4-FFF2-40B4-BE49-F238E27FC236}">
                <a16:creationId xmlns:a16="http://schemas.microsoft.com/office/drawing/2014/main" id="{C9FE7E93-2188-4012-9DD6-A7BD9875919B}"/>
              </a:ext>
            </a:extLst>
          </p:cNvPr>
          <p:cNvSpPr txBox="1"/>
          <p:nvPr/>
        </p:nvSpPr>
        <p:spPr>
          <a:xfrm>
            <a:off x="3943584" y="3307657"/>
            <a:ext cx="1539191" cy="261610"/>
          </a:xfrm>
          <a:prstGeom prst="rect">
            <a:avLst/>
          </a:prstGeom>
          <a:solidFill>
            <a:schemeClr val="tx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メイリオ" pitchFamily="50" charset="-128"/>
              </a:rPr>
              <a:t>ZEH</a:t>
            </a:r>
            <a:r>
              <a:rPr kumimoji="1" lang="ja-JP" altLang="en-US" sz="1100" b="1" i="0" u="none" strike="noStrike" kern="1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メイリオ" pitchFamily="50" charset="-128"/>
              </a:rPr>
              <a:t>パンフレットの作成</a:t>
            </a:r>
            <a:endParaRPr kumimoji="1" lang="ja-JP" altLang="en-US" sz="11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メイリオ" pitchFamily="50" charset="-128"/>
            </a:endParaRPr>
          </a:p>
        </p:txBody>
      </p:sp>
      <p:graphicFrame>
        <p:nvGraphicFramePr>
          <p:cNvPr id="63" name="表 62">
            <a:extLst>
              <a:ext uri="{FF2B5EF4-FFF2-40B4-BE49-F238E27FC236}">
                <a16:creationId xmlns:a16="http://schemas.microsoft.com/office/drawing/2014/main" id="{8F7DBB14-55AB-4863-BD16-B563B9956FF7}"/>
              </a:ext>
            </a:extLst>
          </p:cNvPr>
          <p:cNvGraphicFramePr>
            <a:graphicFrameLocks noGrp="1"/>
          </p:cNvGraphicFramePr>
          <p:nvPr>
            <p:extLst>
              <p:ext uri="{D42A27DB-BD31-4B8C-83A1-F6EECF244321}">
                <p14:modId xmlns:p14="http://schemas.microsoft.com/office/powerpoint/2010/main" val="3220532698"/>
              </p:ext>
            </p:extLst>
          </p:nvPr>
        </p:nvGraphicFramePr>
        <p:xfrm>
          <a:off x="2778037" y="5923302"/>
          <a:ext cx="3633470" cy="685800"/>
        </p:xfrm>
        <a:graphic>
          <a:graphicData uri="http://schemas.openxmlformats.org/drawingml/2006/table">
            <a:tbl>
              <a:tblPr firstRow="1" bandRow="1">
                <a:tableStyleId>{5940675A-B579-460E-94D1-54222C63F5DA}</a:tableStyleId>
              </a:tblPr>
              <a:tblGrid>
                <a:gridCol w="1005685">
                  <a:extLst>
                    <a:ext uri="{9D8B030D-6E8A-4147-A177-3AD203B41FA5}">
                      <a16:colId xmlns:a16="http://schemas.microsoft.com/office/drawing/2014/main" val="3757262113"/>
                    </a:ext>
                  </a:extLst>
                </a:gridCol>
                <a:gridCol w="525557">
                  <a:extLst>
                    <a:ext uri="{9D8B030D-6E8A-4147-A177-3AD203B41FA5}">
                      <a16:colId xmlns:a16="http://schemas.microsoft.com/office/drawing/2014/main" val="3771941092"/>
                    </a:ext>
                  </a:extLst>
                </a:gridCol>
                <a:gridCol w="525557">
                  <a:extLst>
                    <a:ext uri="{9D8B030D-6E8A-4147-A177-3AD203B41FA5}">
                      <a16:colId xmlns:a16="http://schemas.microsoft.com/office/drawing/2014/main" val="3859621758"/>
                    </a:ext>
                  </a:extLst>
                </a:gridCol>
                <a:gridCol w="525557">
                  <a:extLst>
                    <a:ext uri="{9D8B030D-6E8A-4147-A177-3AD203B41FA5}">
                      <a16:colId xmlns:a16="http://schemas.microsoft.com/office/drawing/2014/main" val="2662523600"/>
                    </a:ext>
                  </a:extLst>
                </a:gridCol>
                <a:gridCol w="525557">
                  <a:extLst>
                    <a:ext uri="{9D8B030D-6E8A-4147-A177-3AD203B41FA5}">
                      <a16:colId xmlns:a16="http://schemas.microsoft.com/office/drawing/2014/main" val="2632436300"/>
                    </a:ext>
                  </a:extLst>
                </a:gridCol>
                <a:gridCol w="525557">
                  <a:extLst>
                    <a:ext uri="{9D8B030D-6E8A-4147-A177-3AD203B41FA5}">
                      <a16:colId xmlns:a16="http://schemas.microsoft.com/office/drawing/2014/main" val="1568732627"/>
                    </a:ext>
                  </a:extLst>
                </a:gridCol>
              </a:tblGrid>
              <a:tr h="0">
                <a:tc>
                  <a:txBody>
                    <a:bodyPr/>
                    <a:lstStyle/>
                    <a:p>
                      <a:pPr algn="ctr"/>
                      <a:r>
                        <a:rPr kumimoji="1" lang="ja-JP" altLang="en-US" sz="900" dirty="0">
                          <a:solidFill>
                            <a:schemeClr val="tx1"/>
                          </a:solidFill>
                          <a:latin typeface="Meiryo UI" panose="020B0604030504040204" pitchFamily="50" charset="-128"/>
                          <a:ea typeface="Meiryo UI" panose="020B0604030504040204" pitchFamily="50" charset="-128"/>
                        </a:rPr>
                        <a:t>年度</a:t>
                      </a:r>
                    </a:p>
                  </a:txBody>
                  <a:tcPr anchor="ctr">
                    <a:solidFill>
                      <a:schemeClr val="accent6">
                        <a:lumMod val="40000"/>
                        <a:lumOff val="60000"/>
                      </a:schemeClr>
                    </a:solidFill>
                  </a:tcP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2021</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2022</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2023</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2024</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2025</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extLst>
                  <a:ext uri="{0D108BD9-81ED-4DB2-BD59-A6C34878D82A}">
                    <a16:rowId xmlns:a16="http://schemas.microsoft.com/office/drawing/2014/main" val="1405712737"/>
                  </a:ext>
                </a:extLst>
              </a:tr>
              <a:tr h="117986">
                <a:tc>
                  <a:txBody>
                    <a:bodyPr/>
                    <a:lstStyle/>
                    <a:p>
                      <a:pPr algn="ctr"/>
                      <a:r>
                        <a:rPr kumimoji="1" lang="ja-JP" altLang="en-US" sz="900" dirty="0">
                          <a:solidFill>
                            <a:schemeClr val="tx1"/>
                          </a:solidFill>
                          <a:latin typeface="Meiryo UI" panose="020B0604030504040204" pitchFamily="50" charset="-128"/>
                          <a:ea typeface="Meiryo UI" panose="020B0604030504040204" pitchFamily="50" charset="-128"/>
                        </a:rPr>
                        <a:t>宿泊体験箇所数</a:t>
                      </a:r>
                    </a:p>
                  </a:txBody>
                  <a:tcP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4</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6</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6</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8</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8</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124491204"/>
                  </a:ext>
                </a:extLst>
              </a:tr>
              <a:tr h="0">
                <a:tc>
                  <a:txBody>
                    <a:bodyPr/>
                    <a:lstStyle/>
                    <a:p>
                      <a:pPr algn="ctr"/>
                      <a:r>
                        <a:rPr kumimoji="1" lang="ja-JP" altLang="en-US" sz="900" dirty="0">
                          <a:solidFill>
                            <a:schemeClr val="tx1"/>
                          </a:solidFill>
                          <a:latin typeface="Meiryo UI" panose="020B0604030504040204" pitchFamily="50" charset="-128"/>
                          <a:ea typeface="Meiryo UI" panose="020B0604030504040204" pitchFamily="50" charset="-128"/>
                        </a:rPr>
                        <a:t>宿泊体験件数</a:t>
                      </a:r>
                    </a:p>
                  </a:txBody>
                  <a:tcP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11</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19</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25</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34</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37</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035270845"/>
                  </a:ext>
                </a:extLst>
              </a:tr>
            </a:tbl>
          </a:graphicData>
        </a:graphic>
      </p:graphicFrame>
      <p:sp>
        <p:nvSpPr>
          <p:cNvPr id="64" name="テキスト ボックス 63">
            <a:extLst>
              <a:ext uri="{FF2B5EF4-FFF2-40B4-BE49-F238E27FC236}">
                <a16:creationId xmlns:a16="http://schemas.microsoft.com/office/drawing/2014/main" id="{89C38BC4-A66A-439B-99AD-B34002CD932E}"/>
              </a:ext>
            </a:extLst>
          </p:cNvPr>
          <p:cNvSpPr txBox="1"/>
          <p:nvPr/>
        </p:nvSpPr>
        <p:spPr>
          <a:xfrm>
            <a:off x="2668868" y="5623205"/>
            <a:ext cx="2813907"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a:t>
            </a:r>
            <a:r>
              <a:rPr lang="en-US" altLang="ja-JP" sz="1000" dirty="0">
                <a:latin typeface="Meiryo UI" pitchFamily="50" charset="-128"/>
                <a:ea typeface="Meiryo UI" pitchFamily="50" charset="-128"/>
                <a:cs typeface="Meiryo UI" pitchFamily="50" charset="-128"/>
              </a:rPr>
              <a:t>ZEH</a:t>
            </a:r>
            <a:r>
              <a:rPr lang="ja-JP" altLang="en-US" sz="1000" dirty="0">
                <a:latin typeface="Meiryo UI" pitchFamily="50" charset="-128"/>
                <a:ea typeface="Meiryo UI" pitchFamily="50" charset="-128"/>
                <a:cs typeface="Meiryo UI" pitchFamily="50" charset="-128"/>
              </a:rPr>
              <a:t>宿泊体験事業</a:t>
            </a:r>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実績</a:t>
            </a:r>
            <a:r>
              <a:rPr lang="en-US" altLang="ja-JP" sz="1000" dirty="0">
                <a:latin typeface="Meiryo UI" pitchFamily="50" charset="-128"/>
                <a:ea typeface="Meiryo UI" pitchFamily="50" charset="-128"/>
                <a:cs typeface="Meiryo UI" pitchFamily="50" charset="-128"/>
              </a:rPr>
              <a:t>)</a:t>
            </a:r>
          </a:p>
        </p:txBody>
      </p:sp>
      <p:pic>
        <p:nvPicPr>
          <p:cNvPr id="67" name="図 66">
            <a:extLst>
              <a:ext uri="{FF2B5EF4-FFF2-40B4-BE49-F238E27FC236}">
                <a16:creationId xmlns:a16="http://schemas.microsoft.com/office/drawing/2014/main" id="{8C5611E7-47ED-407E-9E4B-8A07B565424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18881" y="5224112"/>
            <a:ext cx="2250131" cy="1499786"/>
          </a:xfrm>
          <a:prstGeom prst="rect">
            <a:avLst/>
          </a:prstGeom>
        </p:spPr>
      </p:pic>
      <p:sp>
        <p:nvSpPr>
          <p:cNvPr id="66" name="テキスト ボックス 65">
            <a:extLst>
              <a:ext uri="{FF2B5EF4-FFF2-40B4-BE49-F238E27FC236}">
                <a16:creationId xmlns:a16="http://schemas.microsoft.com/office/drawing/2014/main" id="{38961CE2-8F4C-4FE2-A9F4-DF5FD2A94920}"/>
              </a:ext>
            </a:extLst>
          </p:cNvPr>
          <p:cNvSpPr txBox="1"/>
          <p:nvPr/>
        </p:nvSpPr>
        <p:spPr>
          <a:xfrm>
            <a:off x="291978" y="4971164"/>
            <a:ext cx="2308631" cy="261610"/>
          </a:xfrm>
          <a:prstGeom prst="rect">
            <a:avLst/>
          </a:prstGeom>
          <a:solidFill>
            <a:schemeClr val="tx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メイリオ" pitchFamily="50" charset="-128"/>
              </a:rPr>
              <a:t>ZEH</a:t>
            </a:r>
            <a:r>
              <a:rPr kumimoji="1" lang="ja-JP" altLang="en-US" sz="1100" b="1" i="0" u="none" strike="noStrike" kern="1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メイリオ" pitchFamily="50" charset="-128"/>
              </a:rPr>
              <a:t>お試し体感事業の実施</a:t>
            </a:r>
            <a:endParaRPr kumimoji="1" lang="ja-JP" altLang="en-US" sz="11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メイリオ" pitchFamily="50" charset="-128"/>
            </a:endParaRPr>
          </a:p>
        </p:txBody>
      </p:sp>
      <p:sp>
        <p:nvSpPr>
          <p:cNvPr id="37" name="テキスト ボックス 36">
            <a:extLst>
              <a:ext uri="{FF2B5EF4-FFF2-40B4-BE49-F238E27FC236}">
                <a16:creationId xmlns:a16="http://schemas.microsoft.com/office/drawing/2014/main" id="{34163915-621B-42A6-95BA-477A0FEDE4AF}"/>
              </a:ext>
            </a:extLst>
          </p:cNvPr>
          <p:cNvSpPr txBox="1"/>
          <p:nvPr/>
        </p:nvSpPr>
        <p:spPr>
          <a:xfrm>
            <a:off x="296304" y="3310234"/>
            <a:ext cx="2308631" cy="261610"/>
          </a:xfrm>
          <a:prstGeom prst="rect">
            <a:avLst/>
          </a:prstGeom>
          <a:solidFill>
            <a:schemeClr val="tx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100" b="1" kern="100" dirty="0">
                <a:solidFill>
                  <a:schemeClr val="bg1"/>
                </a:solidFill>
                <a:latin typeface="Meiryo UI" panose="020B0604030504040204" pitchFamily="50" charset="-128"/>
                <a:ea typeface="Meiryo UI" panose="020B0604030504040204" pitchFamily="50" charset="-128"/>
                <a:cs typeface="メイリオ" pitchFamily="50" charset="-128"/>
              </a:rPr>
              <a:t>イベント出展の</a:t>
            </a:r>
            <a:r>
              <a:rPr lang="ja-JP" altLang="en-US" sz="1100" b="1" kern="100" dirty="0">
                <a:solidFill>
                  <a:prstClr val="white"/>
                </a:solidFill>
                <a:latin typeface="Meiryo UI" panose="020B0604030504040204" pitchFamily="50" charset="-128"/>
                <a:ea typeface="Meiryo UI" panose="020B0604030504040204" pitchFamily="50" charset="-128"/>
                <a:cs typeface="メイリオ" pitchFamily="50" charset="-128"/>
              </a:rPr>
              <a:t>様子</a:t>
            </a:r>
            <a:endParaRPr kumimoji="1" lang="ja-JP" altLang="en-US" sz="11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メイリオ" pitchFamily="50" charset="-128"/>
            </a:endParaRPr>
          </a:p>
        </p:txBody>
      </p:sp>
      <p:sp>
        <p:nvSpPr>
          <p:cNvPr id="69" name="正方形/長方形 68">
            <a:extLst>
              <a:ext uri="{FF2B5EF4-FFF2-40B4-BE49-F238E27FC236}">
                <a16:creationId xmlns:a16="http://schemas.microsoft.com/office/drawing/2014/main" id="{E0E9DEDD-7C22-4BDE-BF5F-05B7495E249A}"/>
              </a:ext>
            </a:extLst>
          </p:cNvPr>
          <p:cNvSpPr/>
          <p:nvPr/>
        </p:nvSpPr>
        <p:spPr>
          <a:xfrm>
            <a:off x="6986175" y="3618349"/>
            <a:ext cx="2710273" cy="781571"/>
          </a:xfrm>
          <a:prstGeom prst="rect">
            <a:avLst/>
          </a:prstGeom>
          <a:noFill/>
          <a:ln w="9525">
            <a:solidFill>
              <a:schemeClr val="accent6">
                <a:lumMod val="75000"/>
              </a:schemeClr>
            </a:solidFill>
            <a:prstDash val="dash"/>
          </a:ln>
          <a:effectLst/>
        </p:spPr>
        <p:style>
          <a:lnRef idx="1">
            <a:schemeClr val="accent2"/>
          </a:lnRef>
          <a:fillRef idx="2">
            <a:schemeClr val="accent2"/>
          </a:fillRef>
          <a:effectRef idx="1">
            <a:schemeClr val="accent2"/>
          </a:effectRef>
          <a:fontRef idx="minor">
            <a:schemeClr val="dk1"/>
          </a:fontRef>
        </p:style>
        <p:txBody>
          <a:bodyPr rot="0" spcFirstLastPara="0" vert="horz" wrap="square" lIns="91440" tIns="0" rIns="91440" bIns="0" numCol="1" spcCol="0" rtlCol="0" fromWordArt="0" anchor="ctr" anchorCtr="0" forceAA="0" compatLnSpc="1">
            <a:prstTxWarp prst="textNoShape">
              <a:avLst/>
            </a:prstTxWarp>
            <a:noAutofit/>
          </a:bodyPr>
          <a:lstStyle/>
          <a:p>
            <a:pPr algn="ctr"/>
            <a:endParaRPr kumimoji="1" lang="ja-JP" altLang="en-US" b="1" dirty="0">
              <a:solidFill>
                <a:schemeClr val="tx1"/>
              </a:solidFill>
              <a:effectLst/>
              <a:latin typeface="Meiryo UI" pitchFamily="50" charset="-128"/>
              <a:ea typeface="Meiryo UI" pitchFamily="50" charset="-128"/>
              <a:cs typeface="Meiryo UI" pitchFamily="50" charset="-128"/>
            </a:endParaRPr>
          </a:p>
        </p:txBody>
      </p:sp>
      <p:sp>
        <p:nvSpPr>
          <p:cNvPr id="36" name="正方形/長方形 35">
            <a:extLst>
              <a:ext uri="{FF2B5EF4-FFF2-40B4-BE49-F238E27FC236}">
                <a16:creationId xmlns:a16="http://schemas.microsoft.com/office/drawing/2014/main" id="{9E426120-C9E5-41BA-AD0B-0F74EEF6F4E5}"/>
              </a:ext>
            </a:extLst>
          </p:cNvPr>
          <p:cNvSpPr/>
          <p:nvPr/>
        </p:nvSpPr>
        <p:spPr>
          <a:xfrm>
            <a:off x="6937732" y="5647663"/>
            <a:ext cx="2901551" cy="1061829"/>
          </a:xfrm>
          <a:prstGeom prst="rect">
            <a:avLst/>
          </a:prstGeom>
          <a:noFill/>
          <a:ln w="9525">
            <a:noFill/>
            <a:prstDash val="dash"/>
          </a:ln>
        </p:spPr>
        <p:style>
          <a:lnRef idx="2">
            <a:schemeClr val="accent1"/>
          </a:lnRef>
          <a:fillRef idx="1">
            <a:schemeClr val="lt1"/>
          </a:fillRef>
          <a:effectRef idx="0">
            <a:schemeClr val="accent1"/>
          </a:effectRef>
          <a:fontRef idx="minor">
            <a:schemeClr val="dk1"/>
          </a:fontRef>
        </p:style>
        <p:txBody>
          <a:bodyPr wrap="square" lIns="36000" rIns="36000" rtlCol="0" anchor="ctr">
            <a:spAutoFit/>
          </a:bodyPr>
          <a:lstStyle/>
          <a:p>
            <a:pPr marL="87313" indent="-87313"/>
            <a:r>
              <a:rPr lang="ja-JP" altLang="en-US" sz="900" dirty="0">
                <a:solidFill>
                  <a:schemeClr val="tx1"/>
                </a:solidFill>
                <a:latin typeface="Meiryo UI" pitchFamily="50" charset="-128"/>
                <a:ea typeface="Meiryo UI" pitchFamily="50" charset="-128"/>
                <a:cs typeface="Meiryo UI" pitchFamily="50" charset="-128"/>
              </a:rPr>
              <a:t>　■協力事業者（</a:t>
            </a:r>
            <a:r>
              <a:rPr lang="en-US" altLang="ja-JP" sz="900" dirty="0">
                <a:solidFill>
                  <a:schemeClr val="tx1"/>
                </a:solidFill>
                <a:latin typeface="Meiryo UI" pitchFamily="50" charset="-128"/>
                <a:ea typeface="Meiryo UI" pitchFamily="50" charset="-128"/>
                <a:cs typeface="Meiryo UI" pitchFamily="50" charset="-128"/>
              </a:rPr>
              <a:t>2026</a:t>
            </a:r>
            <a:r>
              <a:rPr lang="ja-JP" altLang="en-US" sz="900" dirty="0">
                <a:solidFill>
                  <a:schemeClr val="tx1"/>
                </a:solidFill>
                <a:latin typeface="Meiryo UI" pitchFamily="50" charset="-128"/>
                <a:ea typeface="Meiryo UI" pitchFamily="50" charset="-128"/>
                <a:cs typeface="Meiryo UI" pitchFamily="50" charset="-128"/>
              </a:rPr>
              <a:t>年</a:t>
            </a:r>
            <a:r>
              <a:rPr lang="en-US" altLang="ja-JP" sz="900" dirty="0">
                <a:solidFill>
                  <a:schemeClr val="tx1"/>
                </a:solidFill>
                <a:latin typeface="Meiryo UI" pitchFamily="50" charset="-128"/>
                <a:ea typeface="Meiryo UI" pitchFamily="50" charset="-128"/>
                <a:cs typeface="Meiryo UI" pitchFamily="50" charset="-128"/>
              </a:rPr>
              <a:t>3</a:t>
            </a:r>
            <a:r>
              <a:rPr lang="ja-JP" altLang="en-US" sz="900" dirty="0">
                <a:solidFill>
                  <a:schemeClr val="tx1"/>
                </a:solidFill>
                <a:latin typeface="Meiryo UI" pitchFamily="50" charset="-128"/>
                <a:ea typeface="Meiryo UI" pitchFamily="50" charset="-128"/>
                <a:cs typeface="Meiryo UI" pitchFamily="50" charset="-128"/>
              </a:rPr>
              <a:t>月時点）</a:t>
            </a:r>
            <a:endParaRPr lang="en-US" altLang="ja-JP" sz="900" dirty="0">
              <a:solidFill>
                <a:schemeClr val="tx1"/>
              </a:solidFill>
              <a:latin typeface="Meiryo UI" pitchFamily="50" charset="-128"/>
              <a:ea typeface="Meiryo UI" pitchFamily="50" charset="-128"/>
              <a:cs typeface="Meiryo UI" pitchFamily="50" charset="-128"/>
            </a:endParaRPr>
          </a:p>
          <a:p>
            <a:pPr marL="87313" indent="-87313"/>
            <a:r>
              <a:rPr lang="ja-JP" altLang="en-US" sz="900" dirty="0">
                <a:solidFill>
                  <a:schemeClr val="tx1"/>
                </a:solidFill>
                <a:latin typeface="Meiryo UI" pitchFamily="50" charset="-128"/>
                <a:ea typeface="Meiryo UI" pitchFamily="50" charset="-128"/>
                <a:cs typeface="Meiryo UI" pitchFamily="50" charset="-128"/>
              </a:rPr>
              <a:t>　１．株式会社ケーアイ・シー</a:t>
            </a:r>
          </a:p>
          <a:p>
            <a:pPr marL="87313" indent="-87313"/>
            <a:r>
              <a:rPr lang="ja-JP" altLang="en-US" sz="900" dirty="0">
                <a:solidFill>
                  <a:schemeClr val="tx1"/>
                </a:solidFill>
                <a:latin typeface="Meiryo UI" pitchFamily="50" charset="-128"/>
                <a:ea typeface="Meiryo UI" pitchFamily="50" charset="-128"/>
                <a:cs typeface="Meiryo UI" pitchFamily="50" charset="-128"/>
              </a:rPr>
              <a:t>　２．小林住宅株式会社</a:t>
            </a:r>
          </a:p>
          <a:p>
            <a:pPr marL="87313" indent="-87313"/>
            <a:r>
              <a:rPr lang="ja-JP" altLang="en-US" sz="900" dirty="0">
                <a:solidFill>
                  <a:schemeClr val="tx1"/>
                </a:solidFill>
                <a:latin typeface="Meiryo UI" pitchFamily="50" charset="-128"/>
                <a:ea typeface="Meiryo UI" pitchFamily="50" charset="-128"/>
                <a:cs typeface="Meiryo UI" pitchFamily="50" charset="-128"/>
              </a:rPr>
              <a:t>　３．株式会社創建</a:t>
            </a:r>
          </a:p>
          <a:p>
            <a:pPr marL="87313" indent="-87313"/>
            <a:r>
              <a:rPr lang="ja-JP" altLang="en-US" sz="900" dirty="0">
                <a:solidFill>
                  <a:schemeClr val="tx1"/>
                </a:solidFill>
                <a:latin typeface="Meiryo UI" pitchFamily="50" charset="-128"/>
                <a:ea typeface="Meiryo UI" pitchFamily="50" charset="-128"/>
                <a:cs typeface="Meiryo UI" pitchFamily="50" charset="-128"/>
              </a:rPr>
              <a:t>　４．八尾トーヨー住器株式会社</a:t>
            </a:r>
          </a:p>
          <a:p>
            <a:pPr marL="87313" indent="-87313"/>
            <a:r>
              <a:rPr lang="ja-JP" altLang="en-US" sz="900" dirty="0">
                <a:solidFill>
                  <a:schemeClr val="tx1"/>
                </a:solidFill>
                <a:latin typeface="Meiryo UI" pitchFamily="50" charset="-128"/>
                <a:ea typeface="Meiryo UI" pitchFamily="50" charset="-128"/>
                <a:cs typeface="Meiryo UI" pitchFamily="50" charset="-128"/>
              </a:rPr>
              <a:t>　５．ヤマト住建株式会社</a:t>
            </a:r>
            <a:endParaRPr lang="en-US" altLang="ja-JP" sz="900" dirty="0">
              <a:solidFill>
                <a:schemeClr val="tx1"/>
              </a:solidFill>
              <a:latin typeface="Meiryo UI" pitchFamily="50" charset="-128"/>
              <a:ea typeface="Meiryo UI" pitchFamily="50" charset="-128"/>
              <a:cs typeface="Meiryo UI" pitchFamily="50" charset="-128"/>
            </a:endParaRPr>
          </a:p>
          <a:p>
            <a:pPr marL="87313" indent="-87313"/>
            <a:r>
              <a:rPr lang="ja-JP" altLang="en-US" sz="900" dirty="0">
                <a:solidFill>
                  <a:schemeClr val="tx1"/>
                </a:solidFill>
                <a:latin typeface="Meiryo UI" pitchFamily="50" charset="-128"/>
                <a:ea typeface="Meiryo UI" pitchFamily="50" charset="-128"/>
                <a:cs typeface="Meiryo UI" pitchFamily="50" charset="-128"/>
              </a:rPr>
              <a:t>  ６．株式会社吉村一建設</a:t>
            </a:r>
            <a:endParaRPr lang="en-US" altLang="ja-JP" sz="900" dirty="0">
              <a:solidFill>
                <a:schemeClr val="tx1"/>
              </a:solidFill>
              <a:latin typeface="Meiryo UI" pitchFamily="50" charset="-128"/>
              <a:ea typeface="Meiryo UI" pitchFamily="50" charset="-128"/>
              <a:cs typeface="Meiryo UI" pitchFamily="50" charset="-128"/>
            </a:endParaRPr>
          </a:p>
        </p:txBody>
      </p:sp>
      <p:sp>
        <p:nvSpPr>
          <p:cNvPr id="39" name="テキスト ボックス 38">
            <a:extLst>
              <a:ext uri="{FF2B5EF4-FFF2-40B4-BE49-F238E27FC236}">
                <a16:creationId xmlns:a16="http://schemas.microsoft.com/office/drawing/2014/main" id="{77BBCB2A-323D-4AE5-9B5F-937782A42186}"/>
              </a:ext>
            </a:extLst>
          </p:cNvPr>
          <p:cNvSpPr txBox="1"/>
          <p:nvPr/>
        </p:nvSpPr>
        <p:spPr>
          <a:xfrm>
            <a:off x="6898487" y="3634717"/>
            <a:ext cx="2144723" cy="769441"/>
          </a:xfrm>
          <a:prstGeom prst="rect">
            <a:avLst/>
          </a:prstGeom>
          <a:noFill/>
        </p:spPr>
        <p:txBody>
          <a:bodyPr wrap="square">
            <a:spAutoFit/>
          </a:bodyPr>
          <a:lstStyle/>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a:t>
            </a:r>
            <a:r>
              <a:rPr kumimoji="1" lang="en-US" altLang="ja-JP" sz="1100" b="0" i="0" u="none" kern="1200" cap="none" spc="0" normalizeH="0" baseline="0" noProof="0" dirty="0">
                <a:ln>
                  <a:noFill/>
                </a:ln>
                <a:effectLst/>
                <a:uLnTx/>
                <a:uFillTx/>
                <a:latin typeface="Meiryo UI" pitchFamily="50" charset="-128"/>
                <a:ea typeface="Meiryo UI" pitchFamily="50" charset="-128"/>
                <a:cs typeface="Meiryo UI" pitchFamily="50" charset="-128"/>
              </a:rPr>
              <a:t>2025</a:t>
            </a:r>
            <a:r>
              <a:rPr kumimoji="1" lang="ja-JP" altLang="en-US" sz="11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年度実績＞</a:t>
            </a:r>
            <a:endParaRPr kumimoji="1" lang="en-US" altLang="ja-JP" sz="1100" b="0" i="0" u="none" strike="noStrike" kern="1200" cap="none" spc="0" normalizeH="0" baseline="0" noProof="0" dirty="0">
              <a:ln>
                <a:noFill/>
              </a:ln>
              <a:effectLst/>
              <a:uLnTx/>
              <a:uFillTx/>
              <a:latin typeface="Meiryo UI" pitchFamily="50" charset="-128"/>
              <a:ea typeface="Meiryo UI" pitchFamily="50" charset="-128"/>
              <a:cs typeface="Meiryo UI" pitchFamily="50" charset="-128"/>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　・</a:t>
            </a:r>
            <a:r>
              <a:rPr kumimoji="1" lang="en-US" altLang="ja-JP" sz="11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ZEH</a:t>
            </a:r>
            <a:r>
              <a:rPr lang="ja-JP" altLang="en-US" sz="1100" dirty="0">
                <a:latin typeface="Meiryo UI" pitchFamily="50" charset="-128"/>
                <a:ea typeface="Meiryo UI" pitchFamily="50" charset="-128"/>
                <a:cs typeface="Meiryo UI" pitchFamily="50" charset="-128"/>
              </a:rPr>
              <a:t>パンフレット</a:t>
            </a:r>
            <a:r>
              <a:rPr kumimoji="1" lang="ja-JP" altLang="en-US" sz="11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の</a:t>
            </a:r>
            <a:r>
              <a:rPr lang="ja-JP" altLang="en-US" sz="1100" dirty="0">
                <a:latin typeface="Meiryo UI" pitchFamily="50" charset="-128"/>
                <a:ea typeface="Meiryo UI" pitchFamily="50" charset="-128"/>
                <a:cs typeface="Meiryo UI" pitchFamily="50" charset="-128"/>
              </a:rPr>
              <a:t>更新・</a:t>
            </a:r>
            <a:r>
              <a:rPr kumimoji="1" lang="ja-JP" altLang="en-US" sz="11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作成</a:t>
            </a:r>
            <a:endParaRPr kumimoji="1" lang="en-US" altLang="ja-JP" sz="1100" b="0" i="0" u="none" strike="noStrike" kern="1200" cap="none" spc="0" normalizeH="0" baseline="0" noProof="0" dirty="0">
              <a:ln>
                <a:noFill/>
              </a:ln>
              <a:effectLst/>
              <a:uLnTx/>
              <a:uFillTx/>
              <a:latin typeface="Meiryo UI" pitchFamily="50" charset="-128"/>
              <a:ea typeface="Meiryo UI" pitchFamily="50" charset="-128"/>
              <a:cs typeface="Meiryo UI" pitchFamily="50" charset="-128"/>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　・イベント出展</a:t>
            </a:r>
            <a:r>
              <a:rPr kumimoji="1" lang="en-US" altLang="ja-JP" sz="11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a:t>
            </a:r>
            <a:r>
              <a:rPr kumimoji="1" lang="ja-JP" altLang="en-US" sz="11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３回</a:t>
            </a:r>
            <a:r>
              <a:rPr kumimoji="1" lang="en-US" altLang="ja-JP" sz="11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a:t>
            </a:r>
          </a:p>
          <a:p>
            <a:pPr marL="87313" marR="0" lvl="0" indent="-87313" algn="l" defTabSz="914400" rtl="0" eaLnBrk="1" fontAlgn="auto" latinLnBrk="0" hangingPunct="1">
              <a:lnSpc>
                <a:spcPct val="100000"/>
              </a:lnSpc>
              <a:spcBef>
                <a:spcPts val="0"/>
              </a:spcBef>
              <a:spcAft>
                <a:spcPts val="0"/>
              </a:spcAft>
              <a:buClrTx/>
              <a:buSzTx/>
              <a:buFontTx/>
              <a:buNone/>
              <a:tabLst/>
              <a:defRPr/>
            </a:pPr>
            <a:r>
              <a:rPr lang="ja-JP" altLang="en-US" sz="1100" dirty="0">
                <a:latin typeface="Meiryo UI" pitchFamily="50" charset="-128"/>
                <a:ea typeface="Meiryo UI" pitchFamily="50" charset="-128"/>
              </a:rPr>
              <a:t>　・工務店向けセミナー実施</a:t>
            </a:r>
            <a:r>
              <a:rPr lang="en-US" altLang="ja-JP" sz="1100" dirty="0">
                <a:latin typeface="Meiryo UI" pitchFamily="50" charset="-128"/>
                <a:ea typeface="Meiryo UI" pitchFamily="50" charset="-128"/>
              </a:rPr>
              <a:t>(</a:t>
            </a:r>
            <a:r>
              <a:rPr lang="ja-JP" altLang="en-US" sz="1100" dirty="0">
                <a:latin typeface="Meiryo UI" pitchFamily="50" charset="-128"/>
                <a:ea typeface="Meiryo UI" pitchFamily="50" charset="-128"/>
              </a:rPr>
              <a:t>１回</a:t>
            </a:r>
            <a:r>
              <a:rPr lang="en-US" altLang="ja-JP" sz="1100" dirty="0">
                <a:latin typeface="Meiryo UI" pitchFamily="50" charset="-128"/>
                <a:ea typeface="Meiryo UI" pitchFamily="50" charset="-128"/>
              </a:rPr>
              <a:t>)</a:t>
            </a:r>
            <a:endParaRPr lang="ja-JP" altLang="en-US" sz="1100" dirty="0">
              <a:latin typeface="Meiryo UI" pitchFamily="50" charset="-128"/>
              <a:ea typeface="Meiryo UI" pitchFamily="50" charset="-128"/>
            </a:endParaRPr>
          </a:p>
        </p:txBody>
      </p:sp>
      <p:sp>
        <p:nvSpPr>
          <p:cNvPr id="40" name="正方形/長方形 39">
            <a:extLst>
              <a:ext uri="{FF2B5EF4-FFF2-40B4-BE49-F238E27FC236}">
                <a16:creationId xmlns:a16="http://schemas.microsoft.com/office/drawing/2014/main" id="{9304D8CE-88CE-4CC6-BE90-E536AE643A27}"/>
              </a:ext>
            </a:extLst>
          </p:cNvPr>
          <p:cNvSpPr/>
          <p:nvPr/>
        </p:nvSpPr>
        <p:spPr>
          <a:xfrm>
            <a:off x="6986175" y="4453654"/>
            <a:ext cx="3012000" cy="1169551"/>
          </a:xfrm>
          <a:prstGeom prst="rect">
            <a:avLst/>
          </a:prstGeom>
          <a:noFill/>
          <a:ln w="9525">
            <a:noFill/>
            <a:prstDash val="dash"/>
          </a:ln>
        </p:spPr>
        <p:style>
          <a:lnRef idx="2">
            <a:schemeClr val="accent1"/>
          </a:lnRef>
          <a:fillRef idx="1">
            <a:schemeClr val="lt1"/>
          </a:fillRef>
          <a:effectRef idx="0">
            <a:schemeClr val="accent1"/>
          </a:effectRef>
          <a:fontRef idx="minor">
            <a:schemeClr val="dk1"/>
          </a:fontRef>
        </p:style>
        <p:txBody>
          <a:bodyPr wrap="square" lIns="36000" rIns="36000" rtlCol="0" anchor="ctr">
            <a:spAutoFit/>
          </a:bodyPr>
          <a:lstStyle/>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rPr>
              <a:t>■お試し体感事業協力事業者（</a:t>
            </a:r>
            <a:r>
              <a:rPr kumimoji="1" lang="en-US" altLang="ja-JP" sz="1000" b="0"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rPr>
              <a:t>2026</a:t>
            </a:r>
            <a:r>
              <a:rPr kumimoji="1" lang="ja-JP" altLang="en-US" sz="1000" b="0"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rPr>
              <a:t>年</a:t>
            </a:r>
            <a:r>
              <a:rPr lang="en-US" altLang="ja-JP" sz="1000" dirty="0">
                <a:solidFill>
                  <a:schemeClr val="tx1"/>
                </a:solidFill>
                <a:latin typeface="Meiryo UI" pitchFamily="50" charset="-128"/>
                <a:ea typeface="Meiryo UI" pitchFamily="50" charset="-128"/>
                <a:cs typeface="Meiryo UI" pitchFamily="50" charset="-128"/>
              </a:rPr>
              <a:t>3</a:t>
            </a:r>
            <a:r>
              <a:rPr kumimoji="1" lang="ja-JP" altLang="en-US" sz="1000" b="0"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rPr>
              <a:t>月時点）</a:t>
            </a:r>
            <a:endParaRPr kumimoji="1" lang="en-US" altLang="ja-JP" sz="1000" b="0"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endParaRPr>
          </a:p>
          <a:p>
            <a:pPr marL="87313" indent="-87313"/>
            <a:r>
              <a:rPr kumimoji="1" lang="ja-JP" altLang="en-US" sz="1000" b="0"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rPr>
              <a:t>１</a:t>
            </a:r>
            <a:r>
              <a:rPr lang="ja-JP" altLang="en-US" sz="1000" dirty="0">
                <a:solidFill>
                  <a:schemeClr val="tx1"/>
                </a:solidFill>
                <a:latin typeface="Meiryo UI" pitchFamily="50" charset="-128"/>
                <a:ea typeface="Meiryo UI" pitchFamily="50" charset="-128"/>
                <a:cs typeface="Meiryo UI" pitchFamily="50" charset="-128"/>
              </a:rPr>
              <a:t>．株式会社一条工務店</a:t>
            </a:r>
            <a:endParaRPr kumimoji="1" lang="en-US" altLang="ja-JP" sz="1000" b="0"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２．株式会社ケーアイ・シー</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３．八尾トーヨー住器株式会社</a:t>
            </a:r>
            <a:endParaRPr kumimoji="1" lang="ja-JP" altLang="en-US" sz="1000" b="0"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endParaRPr>
          </a:p>
          <a:p>
            <a:pPr marL="87313" indent="-87313"/>
            <a:r>
              <a:rPr kumimoji="1" lang="ja-JP" altLang="en-US" sz="1000" b="0"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rPr>
              <a:t>４．</a:t>
            </a:r>
            <a:r>
              <a:rPr lang="ja-JP" altLang="en-US" sz="1000" dirty="0">
                <a:solidFill>
                  <a:schemeClr val="tx1"/>
                </a:solidFill>
                <a:latin typeface="Meiryo UI" pitchFamily="50" charset="-128"/>
                <a:ea typeface="Meiryo UI" pitchFamily="50" charset="-128"/>
                <a:cs typeface="Meiryo UI" pitchFamily="50" charset="-128"/>
              </a:rPr>
              <a:t>ヤマト住建株式会社</a:t>
            </a:r>
          </a:p>
          <a:p>
            <a:pPr marL="87313" indent="-87313"/>
            <a:r>
              <a:rPr kumimoji="1" lang="ja-JP" altLang="en-US" sz="1000" b="0"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rPr>
              <a:t>５．</a:t>
            </a:r>
            <a:r>
              <a:rPr lang="ja-JP" altLang="en-US" sz="1000" dirty="0">
                <a:solidFill>
                  <a:schemeClr val="tx1"/>
                </a:solidFill>
                <a:latin typeface="Meiryo UI" pitchFamily="50" charset="-128"/>
                <a:ea typeface="Meiryo UI" pitchFamily="50" charset="-128"/>
                <a:cs typeface="Meiryo UI" pitchFamily="50" charset="-128"/>
              </a:rPr>
              <a:t>株式会社</a:t>
            </a:r>
            <a:r>
              <a:rPr lang="en-US" altLang="ja-JP" sz="1000" dirty="0">
                <a:solidFill>
                  <a:schemeClr val="tx1"/>
                </a:solidFill>
                <a:latin typeface="Meiryo UI" pitchFamily="50" charset="-128"/>
                <a:ea typeface="Meiryo UI" pitchFamily="50" charset="-128"/>
                <a:cs typeface="Meiryo UI" pitchFamily="50" charset="-128"/>
              </a:rPr>
              <a:t>LIXIL</a:t>
            </a:r>
            <a:endParaRPr kumimoji="1" lang="en-US" altLang="ja-JP" sz="1000" b="0"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lang="ja-JP" altLang="en-US" sz="1000" dirty="0">
                <a:solidFill>
                  <a:schemeClr val="tx1"/>
                </a:solidFill>
                <a:latin typeface="Meiryo UI" pitchFamily="50" charset="-128"/>
                <a:ea typeface="Meiryo UI" pitchFamily="50" charset="-128"/>
                <a:cs typeface="Meiryo UI" pitchFamily="50" charset="-128"/>
              </a:rPr>
              <a:t>　　　実績：体感個所数</a:t>
            </a:r>
            <a:r>
              <a:rPr lang="en-US" altLang="ja-JP" sz="1000" dirty="0">
                <a:solidFill>
                  <a:schemeClr val="tx1"/>
                </a:solidFill>
                <a:latin typeface="Meiryo UI" pitchFamily="50" charset="-128"/>
                <a:ea typeface="Meiryo UI" pitchFamily="50" charset="-128"/>
                <a:cs typeface="Meiryo UI" pitchFamily="50" charset="-128"/>
              </a:rPr>
              <a:t>9</a:t>
            </a:r>
            <a:r>
              <a:rPr lang="ja-JP" altLang="en-US" sz="1000" dirty="0">
                <a:solidFill>
                  <a:schemeClr val="tx1"/>
                </a:solidFill>
                <a:latin typeface="Meiryo UI" pitchFamily="50" charset="-128"/>
                <a:ea typeface="Meiryo UI" pitchFamily="50" charset="-128"/>
                <a:cs typeface="Meiryo UI" pitchFamily="50" charset="-128"/>
              </a:rPr>
              <a:t>か所</a:t>
            </a:r>
            <a:endParaRPr kumimoji="1" lang="en-US" altLang="ja-JP" sz="1000" b="0"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endParaRPr>
          </a:p>
        </p:txBody>
      </p:sp>
      <p:pic>
        <p:nvPicPr>
          <p:cNvPr id="3" name="図 2">
            <a:extLst>
              <a:ext uri="{FF2B5EF4-FFF2-40B4-BE49-F238E27FC236}">
                <a16:creationId xmlns:a16="http://schemas.microsoft.com/office/drawing/2014/main" id="{022F0824-CBBB-4CBF-B830-FCA2F288165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364432" y="3552936"/>
            <a:ext cx="2813907" cy="1979321"/>
          </a:xfrm>
          <a:prstGeom prst="rect">
            <a:avLst/>
          </a:prstGeom>
        </p:spPr>
      </p:pic>
      <p:sp>
        <p:nvSpPr>
          <p:cNvPr id="43" name="正方形/長方形 42">
            <a:extLst>
              <a:ext uri="{FF2B5EF4-FFF2-40B4-BE49-F238E27FC236}">
                <a16:creationId xmlns:a16="http://schemas.microsoft.com/office/drawing/2014/main" id="{18BC52C5-844E-426C-B61D-C679F286C7D4}"/>
              </a:ext>
            </a:extLst>
          </p:cNvPr>
          <p:cNvSpPr/>
          <p:nvPr/>
        </p:nvSpPr>
        <p:spPr>
          <a:xfrm>
            <a:off x="6992808" y="4446737"/>
            <a:ext cx="2710273" cy="1176468"/>
          </a:xfrm>
          <a:prstGeom prst="rect">
            <a:avLst/>
          </a:prstGeom>
          <a:noFill/>
          <a:ln w="9525">
            <a:solidFill>
              <a:schemeClr val="accent6">
                <a:lumMod val="75000"/>
              </a:schemeClr>
            </a:solidFill>
            <a:prstDash val="dash"/>
          </a:ln>
          <a:effectLst/>
        </p:spPr>
        <p:style>
          <a:lnRef idx="1">
            <a:schemeClr val="accent2"/>
          </a:lnRef>
          <a:fillRef idx="2">
            <a:schemeClr val="accent2"/>
          </a:fillRef>
          <a:effectRef idx="1">
            <a:schemeClr val="accent2"/>
          </a:effectRef>
          <a:fontRef idx="minor">
            <a:schemeClr val="dk1"/>
          </a:fontRef>
        </p:style>
        <p:txBody>
          <a:bodyPr rot="0" spcFirstLastPara="0" vert="horz" wrap="square" lIns="91440" tIns="0" rIns="91440" bIns="0" numCol="1" spcCol="0" rtlCol="0" fromWordArt="0" anchor="ctr" anchorCtr="0" forceAA="0" compatLnSpc="1">
            <a:prstTxWarp prst="textNoShape">
              <a:avLst/>
            </a:prstTxWarp>
            <a:noAutofit/>
          </a:bodyPr>
          <a:lstStyle/>
          <a:p>
            <a:pPr algn="ctr"/>
            <a:endParaRPr kumimoji="1" lang="ja-JP" altLang="en-US" b="1" dirty="0">
              <a:solidFill>
                <a:schemeClr val="tx1"/>
              </a:solidFill>
              <a:effectLst/>
              <a:latin typeface="Meiryo UI" pitchFamily="50" charset="-128"/>
              <a:ea typeface="Meiryo UI" pitchFamily="50" charset="-128"/>
              <a:cs typeface="Meiryo UI" pitchFamily="50" charset="-128"/>
            </a:endParaRPr>
          </a:p>
        </p:txBody>
      </p:sp>
      <p:sp>
        <p:nvSpPr>
          <p:cNvPr id="46" name="正方形/長方形 45">
            <a:extLst>
              <a:ext uri="{FF2B5EF4-FFF2-40B4-BE49-F238E27FC236}">
                <a16:creationId xmlns:a16="http://schemas.microsoft.com/office/drawing/2014/main" id="{88B46893-9612-48DC-BB0C-375D6C86F2E9}"/>
              </a:ext>
            </a:extLst>
          </p:cNvPr>
          <p:cNvSpPr/>
          <p:nvPr/>
        </p:nvSpPr>
        <p:spPr>
          <a:xfrm>
            <a:off x="2668868" y="5670022"/>
            <a:ext cx="7032340" cy="1039470"/>
          </a:xfrm>
          <a:prstGeom prst="rect">
            <a:avLst/>
          </a:prstGeom>
          <a:noFill/>
          <a:ln w="9525">
            <a:solidFill>
              <a:schemeClr val="accent6">
                <a:lumMod val="75000"/>
              </a:schemeClr>
            </a:solidFill>
            <a:prstDash val="dash"/>
          </a:ln>
          <a:effectLst/>
        </p:spPr>
        <p:style>
          <a:lnRef idx="1">
            <a:schemeClr val="accent2"/>
          </a:lnRef>
          <a:fillRef idx="2">
            <a:schemeClr val="accent2"/>
          </a:fillRef>
          <a:effectRef idx="1">
            <a:schemeClr val="accent2"/>
          </a:effectRef>
          <a:fontRef idx="minor">
            <a:schemeClr val="dk1"/>
          </a:fontRef>
        </p:style>
        <p:txBody>
          <a:bodyPr rot="0" spcFirstLastPara="0" vert="horz" wrap="square" lIns="91440" tIns="0" rIns="91440" bIns="0" numCol="1" spcCol="0" rtlCol="0" fromWordArt="0" anchor="ctr" anchorCtr="0" forceAA="0" compatLnSpc="1">
            <a:prstTxWarp prst="textNoShape">
              <a:avLst/>
            </a:prstTxWarp>
            <a:noAutofit/>
          </a:bodyPr>
          <a:lstStyle/>
          <a:p>
            <a:pPr algn="ctr"/>
            <a:endParaRPr kumimoji="1" lang="ja-JP" altLang="en-US" b="1" dirty="0">
              <a:solidFill>
                <a:schemeClr val="tx1"/>
              </a:solidFill>
              <a:effectLst/>
              <a:latin typeface="Meiryo UI" pitchFamily="50" charset="-128"/>
              <a:ea typeface="Meiryo UI" pitchFamily="50" charset="-128"/>
              <a:cs typeface="Meiryo UI" pitchFamily="50" charset="-128"/>
            </a:endParaRPr>
          </a:p>
        </p:txBody>
      </p:sp>
      <p:sp>
        <p:nvSpPr>
          <p:cNvPr id="34" name="円/楕円 30">
            <a:extLst>
              <a:ext uri="{FF2B5EF4-FFF2-40B4-BE49-F238E27FC236}">
                <a16:creationId xmlns:a16="http://schemas.microsoft.com/office/drawing/2014/main" id="{54EE06EE-BDA7-4330-B120-BFD12E744ED2}"/>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37</a:t>
            </a:fld>
            <a:endParaRPr lang="en-US" altLang="ja-JP" sz="11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26991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角丸四角形 13">
            <a:extLst>
              <a:ext uri="{FF2B5EF4-FFF2-40B4-BE49-F238E27FC236}">
                <a16:creationId xmlns:a16="http://schemas.microsoft.com/office/drawing/2014/main" id="{C1E8D2B0-E86C-41A2-8D9C-819167F22727}"/>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23" name="Text Box 2"/>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25" name="Text Box 2"/>
          <p:cNvSpPr txBox="1">
            <a:spLocks noChangeArrowheads="1"/>
          </p:cNvSpPr>
          <p:nvPr/>
        </p:nvSpPr>
        <p:spPr bwMode="auto">
          <a:xfrm>
            <a:off x="49608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26"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31"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33" name="円/楕円 30">
            <a:extLst>
              <a:ext uri="{FF2B5EF4-FFF2-40B4-BE49-F238E27FC236}">
                <a16:creationId xmlns:a16="http://schemas.microsoft.com/office/drawing/2014/main" id="{28B2953D-E932-4058-929D-8B07957B5BDF}"/>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38</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24" name="角丸四角形 31">
            <a:extLst>
              <a:ext uri="{FF2B5EF4-FFF2-40B4-BE49-F238E27FC236}">
                <a16:creationId xmlns:a16="http://schemas.microsoft.com/office/drawing/2014/main" id="{F598DFFB-A1B2-4CF3-906F-D6CF9D710856}"/>
              </a:ext>
            </a:extLst>
          </p:cNvPr>
          <p:cNvSpPr/>
          <p:nvPr/>
        </p:nvSpPr>
        <p:spPr>
          <a:xfrm>
            <a:off x="223200" y="687600"/>
            <a:ext cx="4645426" cy="34243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defPPr>
              <a:defRPr lang="ja-JP"/>
            </a:defPPr>
            <a:lvl1pPr marL="0" algn="l" defTabSz="914400" rtl="0" eaLnBrk="1" latinLnBrk="0" hangingPunct="1">
              <a:defRPr kumimoji="1" sz="1800" kern="1200">
                <a:solidFill>
                  <a:schemeClr val="dk1"/>
                </a:solidFill>
                <a:latin typeface="+mn-lt"/>
                <a:ea typeface="+mn-ea"/>
                <a:cs typeface="+mn-cs"/>
              </a:defRPr>
            </a:lvl1pPr>
            <a:lvl2pPr marL="457200" algn="l" defTabSz="914400" rtl="0" eaLnBrk="1" latinLnBrk="0" hangingPunct="1">
              <a:defRPr kumimoji="1" sz="1800" kern="1200">
                <a:solidFill>
                  <a:schemeClr val="dk1"/>
                </a:solidFill>
                <a:latin typeface="+mn-lt"/>
                <a:ea typeface="+mn-ea"/>
                <a:cs typeface="+mn-cs"/>
              </a:defRPr>
            </a:lvl2pPr>
            <a:lvl3pPr marL="914400" algn="l" defTabSz="914400" rtl="0" eaLnBrk="1" latinLnBrk="0" hangingPunct="1">
              <a:defRPr kumimoji="1" sz="1800" kern="1200">
                <a:solidFill>
                  <a:schemeClr val="dk1"/>
                </a:solidFill>
                <a:latin typeface="+mn-lt"/>
                <a:ea typeface="+mn-ea"/>
                <a:cs typeface="+mn-cs"/>
              </a:defRPr>
            </a:lvl3pPr>
            <a:lvl4pPr marL="1371600" algn="l" defTabSz="914400" rtl="0" eaLnBrk="1" latinLnBrk="0" hangingPunct="1">
              <a:defRPr kumimoji="1" sz="1800" kern="1200">
                <a:solidFill>
                  <a:schemeClr val="dk1"/>
                </a:solidFill>
                <a:latin typeface="+mn-lt"/>
                <a:ea typeface="+mn-ea"/>
                <a:cs typeface="+mn-cs"/>
              </a:defRPr>
            </a:lvl4pPr>
            <a:lvl5pPr marL="1828800" algn="l" defTabSz="914400" rtl="0" eaLnBrk="1" latinLnBrk="0" hangingPunct="1">
              <a:defRPr kumimoji="1" sz="1800" kern="1200">
                <a:solidFill>
                  <a:schemeClr val="dk1"/>
                </a:solidFill>
                <a:latin typeface="+mn-lt"/>
                <a:ea typeface="+mn-ea"/>
                <a:cs typeface="+mn-cs"/>
              </a:defRPr>
            </a:lvl5pPr>
            <a:lvl6pPr marL="2286000" algn="l" defTabSz="914400" rtl="0" eaLnBrk="1" latinLnBrk="0" hangingPunct="1">
              <a:defRPr kumimoji="1" sz="1800" kern="1200">
                <a:solidFill>
                  <a:schemeClr val="dk1"/>
                </a:solidFill>
                <a:latin typeface="+mn-lt"/>
                <a:ea typeface="+mn-ea"/>
                <a:cs typeface="+mn-cs"/>
              </a:defRPr>
            </a:lvl6pPr>
            <a:lvl7pPr marL="2743200" algn="l" defTabSz="914400" rtl="0" eaLnBrk="1" latinLnBrk="0" hangingPunct="1">
              <a:defRPr kumimoji="1" sz="1800" kern="1200">
                <a:solidFill>
                  <a:schemeClr val="dk1"/>
                </a:solidFill>
                <a:latin typeface="+mn-lt"/>
                <a:ea typeface="+mn-ea"/>
                <a:cs typeface="+mn-cs"/>
              </a:defRPr>
            </a:lvl7pPr>
            <a:lvl8pPr marL="3200400" algn="l" defTabSz="914400" rtl="0" eaLnBrk="1" latinLnBrk="0" hangingPunct="1">
              <a:defRPr kumimoji="1" sz="1800" kern="1200">
                <a:solidFill>
                  <a:schemeClr val="dk1"/>
                </a:solidFill>
                <a:latin typeface="+mn-lt"/>
                <a:ea typeface="+mn-ea"/>
                <a:cs typeface="+mn-cs"/>
              </a:defRPr>
            </a:lvl8pPr>
            <a:lvl9pPr marL="3657600" algn="l" defTabSz="914400" rtl="0" eaLnBrk="1" latinLnBrk="0" hangingPunct="1">
              <a:defRPr kumimoji="1" sz="1800" kern="1200">
                <a:solidFill>
                  <a:schemeClr val="dk1"/>
                </a:solidFill>
                <a:latin typeface="+mn-lt"/>
                <a:ea typeface="+mn-ea"/>
                <a:cs typeface="+mn-cs"/>
              </a:defRPr>
            </a:lvl9pPr>
          </a:lstStyle>
          <a:p>
            <a:pPr algn="ctr"/>
            <a:r>
              <a:rPr lang="ja-JP" altLang="en-US" sz="1600" b="1" dirty="0">
                <a:solidFill>
                  <a:schemeClr val="tx1"/>
                </a:solidFill>
                <a:latin typeface="Meiryo UI" pitchFamily="50" charset="-128"/>
                <a:ea typeface="Meiryo UI" pitchFamily="50" charset="-128"/>
                <a:cs typeface="Meiryo UI" pitchFamily="50" charset="-128"/>
              </a:rPr>
              <a:t>府有建築物・市設建築物の</a:t>
            </a:r>
            <a:r>
              <a:rPr lang="en-US" altLang="ja-JP" sz="1600" b="1" dirty="0">
                <a:solidFill>
                  <a:schemeClr val="tx1"/>
                </a:solidFill>
                <a:latin typeface="Meiryo UI" pitchFamily="50" charset="-128"/>
                <a:ea typeface="Meiryo UI" pitchFamily="50" charset="-128"/>
                <a:cs typeface="Meiryo UI" pitchFamily="50" charset="-128"/>
              </a:rPr>
              <a:t>ZEB</a:t>
            </a:r>
            <a:r>
              <a:rPr lang="ja-JP" altLang="en-US" sz="1600" b="1" dirty="0">
                <a:solidFill>
                  <a:schemeClr val="tx1"/>
                </a:solidFill>
                <a:latin typeface="Meiryo UI" pitchFamily="50" charset="-128"/>
                <a:ea typeface="Meiryo UI" pitchFamily="50" charset="-128"/>
                <a:cs typeface="Meiryo UI" pitchFamily="50" charset="-128"/>
              </a:rPr>
              <a:t>化に向けた検討</a:t>
            </a:r>
            <a:endParaRPr lang="en-US" altLang="ja-JP" sz="1600" b="1" dirty="0">
              <a:solidFill>
                <a:schemeClr val="tx1"/>
              </a:solidFill>
              <a:latin typeface="Meiryo UI" pitchFamily="50" charset="-128"/>
              <a:ea typeface="Meiryo UI" pitchFamily="50" charset="-128"/>
              <a:cs typeface="Meiryo UI" pitchFamily="50" charset="-128"/>
            </a:endParaRPr>
          </a:p>
        </p:txBody>
      </p:sp>
      <p:sp>
        <p:nvSpPr>
          <p:cNvPr id="32" name="正方形/長方形 31">
            <a:extLst>
              <a:ext uri="{FF2B5EF4-FFF2-40B4-BE49-F238E27FC236}">
                <a16:creationId xmlns:a16="http://schemas.microsoft.com/office/drawing/2014/main" id="{C4E6C9E5-8D5C-461E-BB52-50ABEDC9790E}"/>
              </a:ext>
            </a:extLst>
          </p:cNvPr>
          <p:cNvSpPr/>
          <p:nvPr/>
        </p:nvSpPr>
        <p:spPr>
          <a:xfrm>
            <a:off x="1233000" y="3206750"/>
            <a:ext cx="7240910" cy="642858"/>
          </a:xfrm>
          <a:prstGeom prst="rect">
            <a:avLst/>
          </a:prstGeom>
          <a:noFill/>
          <a:ln w="9525">
            <a:solidFill>
              <a:schemeClr val="accent6">
                <a:lumMod val="75000"/>
              </a:schemeClr>
            </a:solidFill>
            <a:prstDash val="dash"/>
          </a:ln>
        </p:spPr>
        <p:style>
          <a:lnRef idx="2">
            <a:schemeClr val="accent1"/>
          </a:lnRef>
          <a:fillRef idx="1">
            <a:schemeClr val="lt1"/>
          </a:fillRef>
          <a:effectRef idx="0">
            <a:schemeClr val="accent1"/>
          </a:effectRef>
          <a:fontRef idx="minor">
            <a:schemeClr val="dk1"/>
          </a:fontRef>
        </p:style>
        <p:txBody>
          <a:bodyPr lIns="36000" rIns="36000" rtlCol="0" anchor="ctr"/>
          <a:lstStyle>
            <a:defPPr>
              <a:defRPr lang="ja-JP"/>
            </a:defPPr>
            <a:lvl1pPr marL="0" algn="l" defTabSz="914400" rtl="0" eaLnBrk="1" latinLnBrk="0" hangingPunct="1">
              <a:defRPr kumimoji="1" sz="1800" kern="1200">
                <a:solidFill>
                  <a:schemeClr val="dk1"/>
                </a:solidFill>
                <a:latin typeface="+mn-lt"/>
                <a:ea typeface="+mn-ea"/>
                <a:cs typeface="+mn-cs"/>
              </a:defRPr>
            </a:lvl1pPr>
            <a:lvl2pPr marL="457200" algn="l" defTabSz="914400" rtl="0" eaLnBrk="1" latinLnBrk="0" hangingPunct="1">
              <a:defRPr kumimoji="1" sz="1800" kern="1200">
                <a:solidFill>
                  <a:schemeClr val="dk1"/>
                </a:solidFill>
                <a:latin typeface="+mn-lt"/>
                <a:ea typeface="+mn-ea"/>
                <a:cs typeface="+mn-cs"/>
              </a:defRPr>
            </a:lvl2pPr>
            <a:lvl3pPr marL="914400" algn="l" defTabSz="914400" rtl="0" eaLnBrk="1" latinLnBrk="0" hangingPunct="1">
              <a:defRPr kumimoji="1" sz="1800" kern="1200">
                <a:solidFill>
                  <a:schemeClr val="dk1"/>
                </a:solidFill>
                <a:latin typeface="+mn-lt"/>
                <a:ea typeface="+mn-ea"/>
                <a:cs typeface="+mn-cs"/>
              </a:defRPr>
            </a:lvl3pPr>
            <a:lvl4pPr marL="1371600" algn="l" defTabSz="914400" rtl="0" eaLnBrk="1" latinLnBrk="0" hangingPunct="1">
              <a:defRPr kumimoji="1" sz="1800" kern="1200">
                <a:solidFill>
                  <a:schemeClr val="dk1"/>
                </a:solidFill>
                <a:latin typeface="+mn-lt"/>
                <a:ea typeface="+mn-ea"/>
                <a:cs typeface="+mn-cs"/>
              </a:defRPr>
            </a:lvl4pPr>
            <a:lvl5pPr marL="1828800" algn="l" defTabSz="914400" rtl="0" eaLnBrk="1" latinLnBrk="0" hangingPunct="1">
              <a:defRPr kumimoji="1" sz="1800" kern="1200">
                <a:solidFill>
                  <a:schemeClr val="dk1"/>
                </a:solidFill>
                <a:latin typeface="+mn-lt"/>
                <a:ea typeface="+mn-ea"/>
                <a:cs typeface="+mn-cs"/>
              </a:defRPr>
            </a:lvl5pPr>
            <a:lvl6pPr marL="2286000" algn="l" defTabSz="914400" rtl="0" eaLnBrk="1" latinLnBrk="0" hangingPunct="1">
              <a:defRPr kumimoji="1" sz="1800" kern="1200">
                <a:solidFill>
                  <a:schemeClr val="dk1"/>
                </a:solidFill>
                <a:latin typeface="+mn-lt"/>
                <a:ea typeface="+mn-ea"/>
                <a:cs typeface="+mn-cs"/>
              </a:defRPr>
            </a:lvl6pPr>
            <a:lvl7pPr marL="2743200" algn="l" defTabSz="914400" rtl="0" eaLnBrk="1" latinLnBrk="0" hangingPunct="1">
              <a:defRPr kumimoji="1" sz="1800" kern="1200">
                <a:solidFill>
                  <a:schemeClr val="dk1"/>
                </a:solidFill>
                <a:latin typeface="+mn-lt"/>
                <a:ea typeface="+mn-ea"/>
                <a:cs typeface="+mn-cs"/>
              </a:defRPr>
            </a:lvl7pPr>
            <a:lvl8pPr marL="3200400" algn="l" defTabSz="914400" rtl="0" eaLnBrk="1" latinLnBrk="0" hangingPunct="1">
              <a:defRPr kumimoji="1" sz="1800" kern="1200">
                <a:solidFill>
                  <a:schemeClr val="dk1"/>
                </a:solidFill>
                <a:latin typeface="+mn-lt"/>
                <a:ea typeface="+mn-ea"/>
                <a:cs typeface="+mn-cs"/>
              </a:defRPr>
            </a:lvl8pPr>
            <a:lvl9pPr marL="3657600" algn="l" defTabSz="914400" rtl="0" eaLnBrk="1" latinLnBrk="0" hangingPunct="1">
              <a:defRPr kumimoji="1" sz="1800" kern="1200">
                <a:solidFill>
                  <a:schemeClr val="dk1"/>
                </a:solidFill>
                <a:latin typeface="+mn-lt"/>
                <a:ea typeface="+mn-ea"/>
                <a:cs typeface="+mn-cs"/>
              </a:defRPr>
            </a:lvl9pPr>
          </a:lstStyle>
          <a:p>
            <a:pPr marL="87313" indent="-87313"/>
            <a:r>
              <a:rPr lang="en-US" altLang="ja-JP" sz="1000" dirty="0">
                <a:solidFill>
                  <a:schemeClr val="tx1"/>
                </a:solidFill>
                <a:latin typeface="Meiryo UI" pitchFamily="50" charset="-128"/>
                <a:ea typeface="Meiryo UI" pitchFamily="50" charset="-128"/>
                <a:cs typeface="Meiryo UI" pitchFamily="50" charset="-128"/>
              </a:rPr>
              <a:t>※</a:t>
            </a:r>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ZEB</a:t>
            </a:r>
            <a:r>
              <a:rPr lang="ja-JP" altLang="en-US" sz="1000" dirty="0">
                <a:solidFill>
                  <a:schemeClr val="tx1"/>
                </a:solidFill>
                <a:latin typeface="Meiryo UI" pitchFamily="50" charset="-128"/>
                <a:ea typeface="Meiryo UI" pitchFamily="50" charset="-128"/>
                <a:cs typeface="Meiryo UI" pitchFamily="50" charset="-128"/>
              </a:rPr>
              <a:t>（ゼブ：ネット・ゼロ・エネルギー・ビル）とは</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　　</a:t>
            </a:r>
            <a:r>
              <a:rPr lang="ja-JP" altLang="en-US" sz="1000" dirty="0">
                <a:solidFill>
                  <a:schemeClr val="tx1"/>
                </a:solidFill>
                <a:latin typeface="Meiryo UI" panose="020B0604030504040204" pitchFamily="50" charset="-128"/>
                <a:ea typeface="Meiryo UI" panose="020B0604030504040204" pitchFamily="50" charset="-128"/>
              </a:rPr>
              <a:t>快適な室内環境を保ちながら、高断熱化・日射遮蔽、自然エネルギー利用、高効率設備により、できる限りの省エネルギーに努め、太陽光発電等によりエネルギーを創ることで、年間で消費する建築物のエネルギー量が大幅に削減されている建築物のことです。</a:t>
            </a:r>
            <a:endParaRPr lang="en-US" altLang="ja-JP" sz="1000" dirty="0">
              <a:solidFill>
                <a:schemeClr val="tx1"/>
              </a:solidFill>
              <a:latin typeface="Meiryo UI" pitchFamily="50" charset="-128"/>
              <a:ea typeface="Meiryo UI" pitchFamily="50" charset="-128"/>
              <a:cs typeface="Meiryo UI" pitchFamily="50" charset="-128"/>
            </a:endParaRPr>
          </a:p>
        </p:txBody>
      </p:sp>
      <p:sp>
        <p:nvSpPr>
          <p:cNvPr id="50" name="正方形/長方形 49">
            <a:extLst>
              <a:ext uri="{FF2B5EF4-FFF2-40B4-BE49-F238E27FC236}">
                <a16:creationId xmlns:a16="http://schemas.microsoft.com/office/drawing/2014/main" id="{821B38D0-55A4-46F0-8273-A531EA40F652}"/>
              </a:ext>
            </a:extLst>
          </p:cNvPr>
          <p:cNvSpPr/>
          <p:nvPr/>
        </p:nvSpPr>
        <p:spPr>
          <a:xfrm>
            <a:off x="4960800" y="904649"/>
            <a:ext cx="1128542" cy="188697"/>
          </a:xfrm>
          <a:prstGeom prst="rect">
            <a:avLst/>
          </a:prstGeom>
        </p:spPr>
        <p:txBody>
          <a:bodyPr wrap="square" lIns="0" tIns="0" rIns="0" bIns="0" anchor="ctr" anchorCtr="1">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95250" indent="-95250" algn="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市事業</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p>
        </p:txBody>
      </p:sp>
      <p:sp>
        <p:nvSpPr>
          <p:cNvPr id="51" name="正方形/長方形 50">
            <a:extLst>
              <a:ext uri="{FF2B5EF4-FFF2-40B4-BE49-F238E27FC236}">
                <a16:creationId xmlns:a16="http://schemas.microsoft.com/office/drawing/2014/main" id="{216FA493-0DD7-4A12-99A7-53776EA42D33}"/>
              </a:ext>
            </a:extLst>
          </p:cNvPr>
          <p:cNvSpPr/>
          <p:nvPr/>
        </p:nvSpPr>
        <p:spPr>
          <a:xfrm>
            <a:off x="5259504" y="1384938"/>
            <a:ext cx="4140000" cy="1800493"/>
          </a:xfrm>
          <a:prstGeom prst="rect">
            <a:avLst/>
          </a:prstGeom>
          <a:noFill/>
        </p:spPr>
        <p:txBody>
          <a:bodyPr wrap="square" lIns="0" tIns="0" rIns="0" bIns="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95250" indent="-95250" algn="just"/>
            <a:r>
              <a:rPr lang="ja-JP" altLang="en-US" sz="1300" dirty="0">
                <a:latin typeface="Meiryo UI" panose="020B0604030504040204" pitchFamily="50" charset="-128"/>
                <a:ea typeface="Meiryo UI" panose="020B0604030504040204" pitchFamily="50" charset="-128"/>
                <a:cs typeface="Meiryo UI" panose="020B0604030504040204" pitchFamily="50" charset="-128"/>
              </a:rPr>
              <a:t>◆ 大阪市</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95250" indent="-95250" algn="just"/>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市設建築物への</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ZEB</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率先導入に向け、今後予定する新築建築物については、原則</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ZEB Oriented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相当以上をめざし、</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2022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月に</a:t>
            </a:r>
            <a:r>
              <a:rPr lang="zh-CN" altLang="en-US" sz="1300" dirty="0">
                <a:latin typeface="Meiryo UI" panose="020B0604030504040204" pitchFamily="50" charset="-128"/>
                <a:ea typeface="Meiryo UI" panose="020B0604030504040204" pitchFamily="50" charset="-128"/>
                <a:cs typeface="Meiryo UI" panose="020B0604030504040204" pitchFamily="50" charset="-128"/>
              </a:rPr>
              <a:t>大阪市地球温暖化対策実行計画</a:t>
            </a:r>
            <a:r>
              <a:rPr lang="en-US" altLang="zh-CN" sz="1300" dirty="0">
                <a:latin typeface="Meiryo UI" panose="020B0604030504040204" pitchFamily="50" charset="-128"/>
                <a:ea typeface="Meiryo UI" panose="020B0604030504040204" pitchFamily="50" charset="-128"/>
                <a:cs typeface="Meiryo UI" panose="020B0604030504040204" pitchFamily="50" charset="-128"/>
              </a:rPr>
              <a:t>〔</a:t>
            </a:r>
            <a:r>
              <a:rPr lang="zh-CN" altLang="en-US" sz="1300" dirty="0">
                <a:latin typeface="Meiryo UI" panose="020B0604030504040204" pitchFamily="50" charset="-128"/>
                <a:ea typeface="Meiryo UI" panose="020B0604030504040204" pitchFamily="50" charset="-128"/>
                <a:cs typeface="Meiryo UI" panose="020B0604030504040204" pitchFamily="50" charset="-128"/>
              </a:rPr>
              <a:t>事務事業編</a:t>
            </a:r>
            <a:r>
              <a:rPr lang="en-US" altLang="zh-CN"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を改定しました。</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95250" indent="-95250" algn="just"/>
            <a:r>
              <a:rPr lang="ja-JP" altLang="en-US" sz="1300" dirty="0">
                <a:latin typeface="Meiryo UI" panose="020B0604030504040204" pitchFamily="50" charset="-128"/>
                <a:ea typeface="Meiryo UI" panose="020B0604030504040204" pitchFamily="50" charset="-128"/>
                <a:cs typeface="Meiryo UI" panose="020B0604030504040204" pitchFamily="50" charset="-128"/>
              </a:rPr>
              <a:t>　　令和６年４月に開校した中之島小中一貫校では、本市初となる</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ZEB Oriented</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の認証を取得しました。</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95250" indent="-95250" algn="just"/>
            <a:r>
              <a:rPr lang="ja-JP" altLang="en-US" sz="1300" dirty="0">
                <a:latin typeface="Meiryo UI" panose="020B0604030504040204" pitchFamily="50" charset="-128"/>
                <a:ea typeface="Meiryo UI" panose="020B0604030504040204" pitchFamily="50" charset="-128"/>
                <a:cs typeface="Meiryo UI" panose="020B0604030504040204" pitchFamily="50" charset="-128"/>
              </a:rPr>
              <a:t>　　また、既設建築物の</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ZEB</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化に向けても引き続き検討を進めます。</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正方形/長方形 36">
            <a:extLst>
              <a:ext uri="{FF2B5EF4-FFF2-40B4-BE49-F238E27FC236}">
                <a16:creationId xmlns:a16="http://schemas.microsoft.com/office/drawing/2014/main" id="{14DC6351-5DF0-4CE6-93D3-1B9834027866}"/>
              </a:ext>
            </a:extLst>
          </p:cNvPr>
          <p:cNvSpPr/>
          <p:nvPr/>
        </p:nvSpPr>
        <p:spPr>
          <a:xfrm>
            <a:off x="4960800" y="708765"/>
            <a:ext cx="1128542" cy="188697"/>
          </a:xfrm>
          <a:prstGeom prst="rect">
            <a:avLst/>
          </a:prstGeom>
        </p:spPr>
        <p:txBody>
          <a:bodyPr wrap="square" lIns="0" tIns="0" rIns="0" bIns="0" anchor="ctr" anchorCtr="1">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95250" indent="-95250" algn="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府事業</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p>
        </p:txBody>
      </p:sp>
      <p:sp>
        <p:nvSpPr>
          <p:cNvPr id="38" name="正方形/長方形 37">
            <a:extLst>
              <a:ext uri="{FF2B5EF4-FFF2-40B4-BE49-F238E27FC236}">
                <a16:creationId xmlns:a16="http://schemas.microsoft.com/office/drawing/2014/main" id="{5455958D-54BA-48F9-9759-467567D10FC2}"/>
              </a:ext>
            </a:extLst>
          </p:cNvPr>
          <p:cNvSpPr/>
          <p:nvPr/>
        </p:nvSpPr>
        <p:spPr>
          <a:xfrm>
            <a:off x="417227" y="1384938"/>
            <a:ext cx="4140000" cy="1400383"/>
          </a:xfrm>
          <a:prstGeom prst="rect">
            <a:avLst/>
          </a:prstGeom>
          <a:noFill/>
        </p:spPr>
        <p:txBody>
          <a:bodyPr wrap="square" lIns="0" tIns="0" rIns="0" bIns="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95250" indent="-95250" algn="just"/>
            <a:r>
              <a:rPr lang="ja-JP" altLang="en-US" sz="1300" dirty="0">
                <a:latin typeface="Meiryo UI" panose="020B0604030504040204" pitchFamily="50" charset="-128"/>
                <a:ea typeface="Meiryo UI" panose="020B0604030504040204" pitchFamily="50" charset="-128"/>
                <a:cs typeface="Meiryo UI" panose="020B0604030504040204" pitchFamily="50" charset="-128"/>
              </a:rPr>
              <a:t>◆ 大阪府</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95250" indent="-95250" algn="just"/>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府有建築物の</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ZEB</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化の推進に向け、今後、新築</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建替えを含む</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計画に着手する際のエネルギー消費性能は、原則</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ZEB Ready</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を目指し、</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2023</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年７月に大阪府地球温暖化対策実行計画</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事務事業編</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を改定しました。</a:t>
            </a:r>
          </a:p>
          <a:p>
            <a:pPr marL="95250" indent="-95250" algn="just"/>
            <a:r>
              <a:rPr lang="ja-JP" altLang="en-US" sz="1300" dirty="0">
                <a:latin typeface="Meiryo UI" panose="020B0604030504040204" pitchFamily="50" charset="-128"/>
                <a:ea typeface="Meiryo UI" panose="020B0604030504040204" pitchFamily="50" charset="-128"/>
                <a:cs typeface="Meiryo UI" panose="020B0604030504040204" pitchFamily="50" charset="-128"/>
              </a:rPr>
              <a:t>　　また、既設建築物の</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ZEB</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化について、西大阪治水事務所にて、本府初となる</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ZEB Ready</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の認証を取得しました。</a:t>
            </a:r>
            <a:endParaRPr lang="en-US" altLang="ja-JP" sz="1300" strike="sngStrike"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0" name="テキスト ボックス 34">
            <a:extLst>
              <a:ext uri="{FF2B5EF4-FFF2-40B4-BE49-F238E27FC236}">
                <a16:creationId xmlns:a16="http://schemas.microsoft.com/office/drawing/2014/main" id="{4BA25F36-AE31-4364-AB42-720ECC8CAE4E}"/>
              </a:ext>
            </a:extLst>
          </p:cNvPr>
          <p:cNvSpPr txBox="1"/>
          <p:nvPr/>
        </p:nvSpPr>
        <p:spPr>
          <a:xfrm>
            <a:off x="3389638" y="6344618"/>
            <a:ext cx="3409315" cy="198120"/>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ctr"/>
            <a:r>
              <a:rPr lang="ja-JP" sz="1000" kern="100" dirty="0">
                <a:effectLst/>
                <a:latin typeface="Meiryo UI" panose="020B0604030504040204" pitchFamily="50" charset="-128"/>
                <a:ea typeface="Meiryo UI" panose="020B0604030504040204" pitchFamily="50" charset="-128"/>
                <a:cs typeface="Times New Roman" panose="02020603050405020304" pitchFamily="18" charset="0"/>
              </a:rPr>
              <a:t>図　</a:t>
            </a:r>
            <a:r>
              <a:rPr lang="en-US" sz="1000" kern="100" dirty="0">
                <a:effectLst/>
                <a:latin typeface="Meiryo UI" panose="020B0604030504040204" pitchFamily="50" charset="-128"/>
                <a:ea typeface="Meiryo UI" panose="020B0604030504040204" pitchFamily="50" charset="-128"/>
                <a:cs typeface="Times New Roman" panose="02020603050405020304" pitchFamily="18" charset="0"/>
              </a:rPr>
              <a:t>ZEB</a:t>
            </a:r>
            <a:r>
              <a:rPr lang="ja-JP" sz="1000" kern="100" dirty="0">
                <a:effectLst/>
                <a:latin typeface="Meiryo UI" panose="020B0604030504040204" pitchFamily="50" charset="-128"/>
                <a:ea typeface="Meiryo UI" panose="020B0604030504040204" pitchFamily="50" charset="-128"/>
                <a:cs typeface="Times New Roman" panose="02020603050405020304" pitchFamily="18" charset="0"/>
              </a:rPr>
              <a:t>の定義　（出典：環境省</a:t>
            </a:r>
            <a:r>
              <a:rPr lang="en-US" sz="1000" kern="100" dirty="0">
                <a:effectLst/>
                <a:latin typeface="Meiryo UI" panose="020B0604030504040204" pitchFamily="50" charset="-128"/>
                <a:ea typeface="Meiryo UI" panose="020B0604030504040204" pitchFamily="50" charset="-128"/>
                <a:cs typeface="Times New Roman" panose="02020603050405020304" pitchFamily="18" charset="0"/>
              </a:rPr>
              <a:t>ZEB PORTAL</a:t>
            </a:r>
            <a:r>
              <a:rPr lang="ja-JP" sz="100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nvGrpSpPr>
          <p:cNvPr id="6" name="グループ化 5">
            <a:extLst>
              <a:ext uri="{FF2B5EF4-FFF2-40B4-BE49-F238E27FC236}">
                <a16:creationId xmlns:a16="http://schemas.microsoft.com/office/drawing/2014/main" id="{A32DE461-1505-42C3-9967-C50ACA8F8381}"/>
              </a:ext>
            </a:extLst>
          </p:cNvPr>
          <p:cNvGrpSpPr/>
          <p:nvPr/>
        </p:nvGrpSpPr>
        <p:grpSpPr>
          <a:xfrm>
            <a:off x="197215" y="4076657"/>
            <a:ext cx="9472162" cy="2268907"/>
            <a:chOff x="650944" y="6303591"/>
            <a:chExt cx="15787124" cy="4147750"/>
          </a:xfrm>
        </p:grpSpPr>
        <p:pic>
          <p:nvPicPr>
            <p:cNvPr id="3" name="図 2">
              <a:extLst>
                <a:ext uri="{FF2B5EF4-FFF2-40B4-BE49-F238E27FC236}">
                  <a16:creationId xmlns:a16="http://schemas.microsoft.com/office/drawing/2014/main" id="{73448E55-0E6C-43B2-A621-8AD24F58688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0944" y="6303591"/>
              <a:ext cx="7897327" cy="3953427"/>
            </a:xfrm>
            <a:prstGeom prst="rect">
              <a:avLst/>
            </a:prstGeom>
          </p:spPr>
        </p:pic>
        <p:pic>
          <p:nvPicPr>
            <p:cNvPr id="5" name="図 4">
              <a:extLst>
                <a:ext uri="{FF2B5EF4-FFF2-40B4-BE49-F238E27FC236}">
                  <a16:creationId xmlns:a16="http://schemas.microsoft.com/office/drawing/2014/main" id="{51C30F82-C523-416B-86DC-76F1FB483F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02636" y="6402651"/>
              <a:ext cx="7935432" cy="4048690"/>
            </a:xfrm>
            <a:prstGeom prst="rect">
              <a:avLst/>
            </a:prstGeom>
          </p:spPr>
        </p:pic>
      </p:grpSp>
      <p:sp>
        <p:nvSpPr>
          <p:cNvPr id="41" name="テキスト ボックス 40">
            <a:extLst>
              <a:ext uri="{FF2B5EF4-FFF2-40B4-BE49-F238E27FC236}">
                <a16:creationId xmlns:a16="http://schemas.microsoft.com/office/drawing/2014/main" id="{C249FE1B-5C8F-4325-A704-E5A7CFD068AF}"/>
              </a:ext>
            </a:extLst>
          </p:cNvPr>
          <p:cNvSpPr txBox="1"/>
          <p:nvPr/>
        </p:nvSpPr>
        <p:spPr>
          <a:xfrm>
            <a:off x="170469" y="3843400"/>
            <a:ext cx="1351400" cy="253916"/>
          </a:xfrm>
          <a:prstGeom prst="rect">
            <a:avLst/>
          </a:prstGeom>
          <a:noFill/>
        </p:spPr>
        <p:txBody>
          <a:bodyPr wrap="square" rtlCol="0">
            <a:spAutoFit/>
          </a:bodyPr>
          <a:lstStyle/>
          <a:p>
            <a:r>
              <a:rPr kumimoji="1" lang="ja-JP" altLang="en-US" sz="1050" b="1" dirty="0">
                <a:latin typeface="Meiryo UI" panose="020B0604030504040204" pitchFamily="50" charset="-128"/>
                <a:ea typeface="Meiryo UI" panose="020B0604030504040204" pitchFamily="50" charset="-128"/>
              </a:rPr>
              <a:t>＜</a:t>
            </a:r>
            <a:r>
              <a:rPr kumimoji="1" lang="en-US" altLang="ja-JP" sz="1050" b="1" dirty="0">
                <a:latin typeface="Meiryo UI" panose="020B0604030504040204" pitchFamily="50" charset="-128"/>
                <a:ea typeface="Meiryo UI" panose="020B0604030504040204" pitchFamily="50" charset="-128"/>
              </a:rPr>
              <a:t>ZEB</a:t>
            </a:r>
            <a:r>
              <a:rPr kumimoji="1" lang="ja-JP" altLang="en-US" sz="1050" b="1" dirty="0">
                <a:latin typeface="Meiryo UI" panose="020B0604030504040204" pitchFamily="50" charset="-128"/>
                <a:ea typeface="Meiryo UI" panose="020B0604030504040204" pitchFamily="50" charset="-128"/>
              </a:rPr>
              <a:t>の定義＞</a:t>
            </a:r>
          </a:p>
        </p:txBody>
      </p:sp>
    </p:spTree>
    <p:extLst>
      <p:ext uri="{BB962C8B-B14F-4D97-AF65-F5344CB8AC3E}">
        <p14:creationId xmlns:p14="http://schemas.microsoft.com/office/powerpoint/2010/main" val="145147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角丸四角形 61"/>
          <p:cNvSpPr/>
          <p:nvPr/>
        </p:nvSpPr>
        <p:spPr>
          <a:xfrm>
            <a:off x="126000" y="631462"/>
            <a:ext cx="9655200" cy="1577340"/>
          </a:xfrm>
          <a:prstGeom prst="roundRect">
            <a:avLst>
              <a:gd name="adj" fmla="val 11499"/>
            </a:avLst>
          </a:prstGeom>
          <a:ln>
            <a:solidFill>
              <a:srgbClr val="33CF7D"/>
            </a:solidFill>
          </a:ln>
        </p:spPr>
        <p:style>
          <a:lnRef idx="2">
            <a:schemeClr val="accent5"/>
          </a:lnRef>
          <a:fillRef idx="1">
            <a:schemeClr val="lt1"/>
          </a:fillRef>
          <a:effectRef idx="0">
            <a:schemeClr val="accent5"/>
          </a:effectRef>
          <a:fontRef idx="minor">
            <a:schemeClr val="dk1"/>
          </a:fontRef>
        </p:style>
        <p:txBody>
          <a:bodyPr rtlCol="0" anchor="t">
            <a:spAutoFit/>
          </a:bodyPr>
          <a:lstStyle/>
          <a:p>
            <a:pPr algn="just"/>
            <a:r>
              <a:rPr lang="ja-JP" altLang="en-US" b="1" dirty="0">
                <a:solidFill>
                  <a:schemeClr val="tx1"/>
                </a:solidFill>
                <a:latin typeface="Meiryo UI" pitchFamily="50" charset="-128"/>
                <a:ea typeface="Meiryo UI" pitchFamily="50" charset="-128"/>
                <a:cs typeface="Meiryo UI" pitchFamily="50" charset="-128"/>
              </a:rPr>
              <a:t>　プランでは、大消費地・大阪における再生可能エネルギーの利用率を倍増するとともに、大阪の成長につながるエネルギー効率の向上を実現することをめざして、</a:t>
            </a:r>
            <a:r>
              <a:rPr lang="en-US" altLang="ja-JP" b="1" dirty="0">
                <a:solidFill>
                  <a:schemeClr val="tx1"/>
                </a:solidFill>
                <a:latin typeface="Meiryo UI" pitchFamily="50" charset="-128"/>
                <a:ea typeface="Meiryo UI" pitchFamily="50" charset="-128"/>
                <a:cs typeface="Meiryo UI" pitchFamily="50" charset="-128"/>
              </a:rPr>
              <a:t>3</a:t>
            </a:r>
            <a:r>
              <a:rPr lang="ja-JP" altLang="en-US" b="1" dirty="0" err="1">
                <a:solidFill>
                  <a:schemeClr val="tx1"/>
                </a:solidFill>
                <a:latin typeface="Meiryo UI" pitchFamily="50" charset="-128"/>
                <a:ea typeface="Meiryo UI" pitchFamily="50" charset="-128"/>
                <a:cs typeface="Meiryo UI" pitchFamily="50" charset="-128"/>
              </a:rPr>
              <a:t>つの</a:t>
            </a:r>
            <a:r>
              <a:rPr lang="ja-JP" altLang="en-US" b="1" dirty="0">
                <a:solidFill>
                  <a:schemeClr val="tx1"/>
                </a:solidFill>
                <a:latin typeface="Meiryo UI" pitchFamily="50" charset="-128"/>
                <a:ea typeface="Meiryo UI" pitchFamily="50" charset="-128"/>
                <a:cs typeface="Meiryo UI" pitchFamily="50" charset="-128"/>
              </a:rPr>
              <a:t>目標を設定しています。</a:t>
            </a:r>
            <a:endParaRPr lang="en-US" altLang="ja-JP" b="1" dirty="0">
              <a:solidFill>
                <a:schemeClr val="tx1"/>
              </a:solidFill>
              <a:latin typeface="Meiryo UI" pitchFamily="50" charset="-128"/>
              <a:ea typeface="Meiryo UI" pitchFamily="50" charset="-128"/>
              <a:cs typeface="Meiryo UI" pitchFamily="50" charset="-128"/>
            </a:endParaRPr>
          </a:p>
          <a:p>
            <a:pPr algn="just"/>
            <a:r>
              <a:rPr lang="ja-JP" altLang="en-US" b="1" dirty="0">
                <a:solidFill>
                  <a:schemeClr val="tx1"/>
                </a:solidFill>
                <a:latin typeface="Meiryo UI" pitchFamily="50" charset="-128"/>
                <a:ea typeface="Meiryo UI" pitchFamily="50" charset="-128"/>
                <a:cs typeface="Meiryo UI" pitchFamily="50" charset="-128"/>
              </a:rPr>
              <a:t>　プランの目標に対する進捗状況については、毎年度末時点における状況を把握して、大阪府及び　大阪市のホームページにおいて公表します。また、各施策・事業については、その取組状況を個別に把握し、毎年度、</a:t>
            </a:r>
            <a:r>
              <a:rPr lang="en-US" altLang="ja-JP" b="1" dirty="0">
                <a:solidFill>
                  <a:schemeClr val="tx1"/>
                </a:solidFill>
                <a:latin typeface="Meiryo UI" pitchFamily="50" charset="-128"/>
                <a:ea typeface="Meiryo UI" pitchFamily="50" charset="-128"/>
                <a:cs typeface="Meiryo UI" pitchFamily="50" charset="-128"/>
              </a:rPr>
              <a:t>PDCA</a:t>
            </a:r>
            <a:r>
              <a:rPr lang="ja-JP" altLang="en-US" b="1" dirty="0">
                <a:solidFill>
                  <a:schemeClr val="tx1"/>
                </a:solidFill>
                <a:latin typeface="Meiryo UI" pitchFamily="50" charset="-128"/>
                <a:ea typeface="Meiryo UI" pitchFamily="50" charset="-128"/>
                <a:cs typeface="Meiryo UI" pitchFamily="50" charset="-128"/>
              </a:rPr>
              <a:t>サイクルにより進行管理します。</a:t>
            </a:r>
          </a:p>
        </p:txBody>
      </p:sp>
      <p:sp>
        <p:nvSpPr>
          <p:cNvPr id="4" name="Text Box 2"/>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プランの目標と進行管理</a:t>
            </a:r>
            <a:endParaRPr lang="ja-JP" sz="3600" dirty="0">
              <a:solidFill>
                <a:schemeClr val="bg1"/>
              </a:solidFill>
              <a:ea typeface="HGP創英角ｺﾞｼｯｸUB" pitchFamily="50" charset="-128"/>
              <a:cs typeface="ＭＳ Ｐゴシック" charset="-128"/>
            </a:endParaRPr>
          </a:p>
        </p:txBody>
      </p:sp>
      <p:sp>
        <p:nvSpPr>
          <p:cNvPr id="189" name="正方形/長方形 188"/>
          <p:cNvSpPr>
            <a:spLocks/>
          </p:cNvSpPr>
          <p:nvPr/>
        </p:nvSpPr>
        <p:spPr>
          <a:xfrm>
            <a:off x="5213257" y="2856799"/>
            <a:ext cx="2160000" cy="1188000"/>
          </a:xfrm>
          <a:prstGeom prst="rect">
            <a:avLst/>
          </a:prstGeom>
          <a:solidFill>
            <a:schemeClr val="bg2"/>
          </a:solidFill>
          <a:ln w="12700" cap="flat" cmpd="sng" algn="ctr">
            <a:noFill/>
            <a:prstDash val="solid"/>
          </a:ln>
          <a:effectLst/>
        </p:spPr>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lt1"/>
                </a:solidFill>
                <a:latin typeface="+mn-lt"/>
                <a:ea typeface="+mn-ea"/>
                <a:cs typeface="+mn-cs"/>
              </a:defRPr>
            </a:lvl1pPr>
            <a:lvl2pPr marL="457200" algn="l" rtl="0" fontAlgn="base">
              <a:spcBef>
                <a:spcPct val="0"/>
              </a:spcBef>
              <a:spcAft>
                <a:spcPct val="0"/>
              </a:spcAft>
              <a:defRPr kumimoji="1" kern="1200">
                <a:solidFill>
                  <a:schemeClr val="lt1"/>
                </a:solidFill>
                <a:latin typeface="+mn-lt"/>
                <a:ea typeface="+mn-ea"/>
                <a:cs typeface="+mn-cs"/>
              </a:defRPr>
            </a:lvl2pPr>
            <a:lvl3pPr marL="914400" algn="l" rtl="0" fontAlgn="base">
              <a:spcBef>
                <a:spcPct val="0"/>
              </a:spcBef>
              <a:spcAft>
                <a:spcPct val="0"/>
              </a:spcAft>
              <a:defRPr kumimoji="1" kern="1200">
                <a:solidFill>
                  <a:schemeClr val="lt1"/>
                </a:solidFill>
                <a:latin typeface="+mn-lt"/>
                <a:ea typeface="+mn-ea"/>
                <a:cs typeface="+mn-cs"/>
              </a:defRPr>
            </a:lvl3pPr>
            <a:lvl4pPr marL="1371600" algn="l" rtl="0" fontAlgn="base">
              <a:spcBef>
                <a:spcPct val="0"/>
              </a:spcBef>
              <a:spcAft>
                <a:spcPct val="0"/>
              </a:spcAft>
              <a:defRPr kumimoji="1" kern="1200">
                <a:solidFill>
                  <a:schemeClr val="lt1"/>
                </a:solidFill>
                <a:latin typeface="+mn-lt"/>
                <a:ea typeface="+mn-ea"/>
                <a:cs typeface="+mn-cs"/>
              </a:defRPr>
            </a:lvl4pPr>
            <a:lvl5pPr marL="1828800" algn="l"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marL="0" marR="0" lvl="0" indent="0" algn="ctr" defTabSz="914400" rtl="0" eaLnBrk="1" fontAlgn="base" latinLnBrk="0" hangingPunct="1">
              <a:spcBef>
                <a:spcPts val="0"/>
              </a:spcBef>
              <a:spcAft>
                <a:spcPts val="0"/>
              </a:spcAft>
              <a:buClrTx/>
              <a:buSzTx/>
              <a:buFontTx/>
              <a:buNone/>
              <a:tabLst/>
              <a:defRPr/>
            </a:pPr>
            <a:r>
              <a:rPr kumimoji="1" lang="en-US" altLang="ja-JP" sz="2000" b="1" i="0" u="none" strike="noStrike" kern="120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250</a:t>
            </a:r>
            <a:r>
              <a:rPr kumimoji="1" lang="ja-JP" altLang="en-US" sz="2000" b="1" i="0" u="none" strike="noStrike" kern="120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a:t>
            </a:r>
            <a:r>
              <a:rPr kumimoji="1" lang="en-US" altLang="ja-JP" sz="2000" b="1" i="0" u="none" strike="noStrike" kern="120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kW</a:t>
            </a:r>
            <a:r>
              <a:rPr kumimoji="1" lang="ja-JP" altLang="en-US" sz="2000" b="1" i="0" u="none" strike="noStrike" kern="120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以上</a:t>
            </a:r>
            <a:endParaRPr kumimoji="1" lang="en-US" altLang="ja-JP" sz="2000" b="1" i="0" u="none" strike="noStrike" kern="1200" cap="none" spc="0" normalizeH="0" baseline="30000" noProof="0" dirty="0">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90" name="正方形/長方形 189"/>
          <p:cNvSpPr>
            <a:spLocks/>
          </p:cNvSpPr>
          <p:nvPr/>
        </p:nvSpPr>
        <p:spPr>
          <a:xfrm>
            <a:off x="5213257" y="4112346"/>
            <a:ext cx="2160000" cy="1188000"/>
          </a:xfrm>
          <a:prstGeom prst="rect">
            <a:avLst/>
          </a:prstGeom>
          <a:solidFill>
            <a:schemeClr val="bg2"/>
          </a:solidFill>
          <a:ln w="12700" cap="flat" cmpd="sng" algn="ctr">
            <a:noFill/>
            <a:prstDash val="solid"/>
          </a:ln>
          <a:effectLst/>
        </p:spPr>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lt1"/>
                </a:solidFill>
                <a:latin typeface="+mn-lt"/>
                <a:ea typeface="+mn-ea"/>
                <a:cs typeface="+mn-cs"/>
              </a:defRPr>
            </a:lvl1pPr>
            <a:lvl2pPr marL="457200" algn="l" rtl="0" fontAlgn="base">
              <a:spcBef>
                <a:spcPct val="0"/>
              </a:spcBef>
              <a:spcAft>
                <a:spcPct val="0"/>
              </a:spcAft>
              <a:defRPr kumimoji="1" kern="1200">
                <a:solidFill>
                  <a:schemeClr val="lt1"/>
                </a:solidFill>
                <a:latin typeface="+mn-lt"/>
                <a:ea typeface="+mn-ea"/>
                <a:cs typeface="+mn-cs"/>
              </a:defRPr>
            </a:lvl2pPr>
            <a:lvl3pPr marL="914400" algn="l" rtl="0" fontAlgn="base">
              <a:spcBef>
                <a:spcPct val="0"/>
              </a:spcBef>
              <a:spcAft>
                <a:spcPct val="0"/>
              </a:spcAft>
              <a:defRPr kumimoji="1" kern="1200">
                <a:solidFill>
                  <a:schemeClr val="lt1"/>
                </a:solidFill>
                <a:latin typeface="+mn-lt"/>
                <a:ea typeface="+mn-ea"/>
                <a:cs typeface="+mn-cs"/>
              </a:defRPr>
            </a:lvl3pPr>
            <a:lvl4pPr marL="1371600" algn="l" rtl="0" fontAlgn="base">
              <a:spcBef>
                <a:spcPct val="0"/>
              </a:spcBef>
              <a:spcAft>
                <a:spcPct val="0"/>
              </a:spcAft>
              <a:defRPr kumimoji="1" kern="1200">
                <a:solidFill>
                  <a:schemeClr val="lt1"/>
                </a:solidFill>
                <a:latin typeface="+mn-lt"/>
                <a:ea typeface="+mn-ea"/>
                <a:cs typeface="+mn-cs"/>
              </a:defRPr>
            </a:lvl4pPr>
            <a:lvl5pPr marL="1828800" algn="l"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marL="0" marR="0" lvl="0" indent="0" algn="ctr" defTabSz="914400" rtl="0" eaLnBrk="1" fontAlgn="base" latinLnBrk="0" hangingPunct="1">
              <a:spcBef>
                <a:spcPts val="0"/>
              </a:spcBef>
              <a:spcAft>
                <a:spcPts val="0"/>
              </a:spcAft>
              <a:buClrTx/>
              <a:buSzTx/>
              <a:buFontTx/>
              <a:buNone/>
              <a:tabLst/>
              <a:defRPr/>
            </a:pPr>
            <a:r>
              <a:rPr kumimoji="1" lang="en-US" altLang="ja-JP" sz="2000" b="1" i="0" u="none" strike="noStrike" kern="120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35%</a:t>
            </a:r>
            <a:r>
              <a:rPr kumimoji="1" lang="ja-JP" altLang="en-US" sz="2000" b="1" i="0" u="none" strike="noStrike" kern="120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以上</a:t>
            </a:r>
            <a:endParaRPr kumimoji="1" lang="en-US" altLang="ja-JP" sz="1400" b="0" i="0" u="none" strike="noStrike" kern="120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91" name="正方形/長方形 190"/>
          <p:cNvSpPr>
            <a:spLocks/>
          </p:cNvSpPr>
          <p:nvPr/>
        </p:nvSpPr>
        <p:spPr>
          <a:xfrm>
            <a:off x="5213257" y="5364830"/>
            <a:ext cx="2160000" cy="1188000"/>
          </a:xfrm>
          <a:prstGeom prst="rect">
            <a:avLst/>
          </a:prstGeom>
          <a:solidFill>
            <a:schemeClr val="bg2"/>
          </a:solidFill>
          <a:ln w="12700" cap="flat" cmpd="sng" algn="ctr">
            <a:noFill/>
            <a:prstDash val="solid"/>
          </a:ln>
          <a:effectLst/>
        </p:spPr>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lt1"/>
                </a:solidFill>
                <a:latin typeface="+mn-lt"/>
                <a:ea typeface="+mn-ea"/>
                <a:cs typeface="+mn-cs"/>
              </a:defRPr>
            </a:lvl1pPr>
            <a:lvl2pPr marL="457200" algn="l" rtl="0" fontAlgn="base">
              <a:spcBef>
                <a:spcPct val="0"/>
              </a:spcBef>
              <a:spcAft>
                <a:spcPct val="0"/>
              </a:spcAft>
              <a:defRPr kumimoji="1" kern="1200">
                <a:solidFill>
                  <a:schemeClr val="lt1"/>
                </a:solidFill>
                <a:latin typeface="+mn-lt"/>
                <a:ea typeface="+mn-ea"/>
                <a:cs typeface="+mn-cs"/>
              </a:defRPr>
            </a:lvl2pPr>
            <a:lvl3pPr marL="914400" algn="l" rtl="0" fontAlgn="base">
              <a:spcBef>
                <a:spcPct val="0"/>
              </a:spcBef>
              <a:spcAft>
                <a:spcPct val="0"/>
              </a:spcAft>
              <a:defRPr kumimoji="1" kern="1200">
                <a:solidFill>
                  <a:schemeClr val="lt1"/>
                </a:solidFill>
                <a:latin typeface="+mn-lt"/>
                <a:ea typeface="+mn-ea"/>
                <a:cs typeface="+mn-cs"/>
              </a:defRPr>
            </a:lvl3pPr>
            <a:lvl4pPr marL="1371600" algn="l" rtl="0" fontAlgn="base">
              <a:spcBef>
                <a:spcPct val="0"/>
              </a:spcBef>
              <a:spcAft>
                <a:spcPct val="0"/>
              </a:spcAft>
              <a:defRPr kumimoji="1" kern="1200">
                <a:solidFill>
                  <a:schemeClr val="lt1"/>
                </a:solidFill>
                <a:latin typeface="+mn-lt"/>
                <a:ea typeface="+mn-ea"/>
                <a:cs typeface="+mn-cs"/>
              </a:defRPr>
            </a:lvl4pPr>
            <a:lvl5pPr marL="1828800" algn="l"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marL="0" marR="0" lvl="0" indent="0" algn="ctr" defTabSz="914400" rtl="0" eaLnBrk="1" fontAlgn="base" latinLnBrk="0" hangingPunct="1">
              <a:spcBef>
                <a:spcPts val="0"/>
              </a:spcBef>
              <a:spcAft>
                <a:spcPts val="0"/>
              </a:spcAft>
              <a:buClrTx/>
              <a:buSzTx/>
              <a:buFontTx/>
              <a:buNone/>
              <a:tabLst/>
              <a:defRPr/>
            </a:pPr>
            <a:r>
              <a:rPr kumimoji="1" lang="en-US" altLang="ja-JP" sz="2000" b="1" i="0" u="none" strike="noStrike" kern="120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40%</a:t>
            </a:r>
            <a:r>
              <a:rPr kumimoji="1" lang="ja-JP" altLang="en-US" sz="2000" b="1" i="0" u="none" strike="noStrike" kern="120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以上改善</a:t>
            </a:r>
            <a:endParaRPr kumimoji="1" lang="en-US" altLang="ja-JP" sz="2000" b="1" i="0" u="none" strike="noStrike" kern="120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base" latinLnBrk="0" hangingPunct="1">
              <a:spcBef>
                <a:spcPts val="0"/>
              </a:spcBef>
              <a:spcAft>
                <a:spcPts val="0"/>
              </a:spcAft>
              <a:buClrTx/>
              <a:buSzTx/>
              <a:buFontTx/>
              <a:buNone/>
              <a:tabLst/>
              <a:defRPr/>
            </a:pPr>
            <a:r>
              <a:rPr kumimoji="1" lang="ja-JP" altLang="en-US" sz="1600" b="0" i="0" u="none" strike="noStrike" kern="120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2012</a:t>
            </a:r>
            <a:r>
              <a:rPr kumimoji="1" lang="ja-JP" altLang="en-US" sz="1600" b="0" i="0" u="none" strike="noStrike" kern="120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年度⽐）</a:t>
            </a:r>
            <a:endParaRPr kumimoji="1" lang="en-US" altLang="ja-JP" sz="1600" b="0" i="0" u="none" strike="noStrike" kern="120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95" name="正方形/長方形 194">
            <a:extLst>
              <a:ext uri="{FF2B5EF4-FFF2-40B4-BE49-F238E27FC236}">
                <a16:creationId xmlns:a16="http://schemas.microsoft.com/office/drawing/2014/main" id="{0323F430-62E0-4F5D-9D43-FE8707677491}"/>
              </a:ext>
            </a:extLst>
          </p:cNvPr>
          <p:cNvSpPr/>
          <p:nvPr/>
        </p:nvSpPr>
        <p:spPr>
          <a:xfrm>
            <a:off x="225628" y="2863231"/>
            <a:ext cx="4870414" cy="1188000"/>
          </a:xfrm>
          <a:prstGeom prst="rect">
            <a:avLst/>
          </a:prstGeom>
          <a:solidFill>
            <a:schemeClr val="bg2"/>
          </a:solidFill>
          <a:ln w="12700" cap="flat" cmpd="sng" algn="ctr">
            <a:noFill/>
            <a:prstDash val="solid"/>
            <a:miter lim="800000"/>
          </a:ln>
          <a:effectLst/>
        </p:spPr>
        <p:txBody>
          <a:bodyPr lIns="0" tIns="36000" rIns="0" bIns="36000" rtlCol="0" anchor="ctr">
            <a:noAutofit/>
          </a:bodyPr>
          <a:lstStyle/>
          <a:p>
            <a:pPr marL="0" marR="0" lvl="0" indent="0" algn="ctr" defTabSz="914400" eaLnBrk="1" fontAlgn="auto" latinLnBrk="0" hangingPunct="1">
              <a:spcBef>
                <a:spcPts val="0"/>
              </a:spcBef>
              <a:spcAft>
                <a:spcPts val="0"/>
              </a:spcAft>
              <a:buClrTx/>
              <a:buSzTx/>
              <a:buFontTx/>
              <a:buNone/>
              <a:tabLst/>
              <a:defRPr/>
            </a:pPr>
            <a:r>
              <a:rPr lang="ja-JP" altLang="en-US" sz="2000" b="1" kern="0" dirty="0">
                <a:solidFill>
                  <a:prstClr val="black"/>
                </a:solidFill>
                <a:latin typeface="Meiryo UI" panose="020B0604030504040204" pitchFamily="50" charset="-128"/>
                <a:ea typeface="Meiryo UI" panose="020B0604030504040204" pitchFamily="50" charset="-128"/>
                <a:cs typeface="メイリオ" pitchFamily="50" charset="-128"/>
              </a:rPr>
              <a:t>自立・</a:t>
            </a:r>
            <a:r>
              <a:rPr kumimoji="0" lang="ja-JP" altLang="en-US" sz="2000" b="1" i="0" u="none" strike="noStrike" kern="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メイリオ" pitchFamily="50" charset="-128"/>
              </a:rPr>
              <a:t>分散型エネルギー導入量</a:t>
            </a:r>
            <a:endParaRPr kumimoji="0" lang="en-US" altLang="ja-JP" sz="2000" b="0" i="0" u="none" strike="noStrike" kern="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メイリオ" pitchFamily="50" charset="-128"/>
            </a:endParaRPr>
          </a:p>
          <a:p>
            <a:pPr marL="0" marR="0" lvl="0" indent="0" algn="ctr" defTabSz="914400" eaLnBrk="1" fontAlgn="auto" latinLnBrk="0" hangingPunct="1">
              <a:spcBef>
                <a:spcPts val="0"/>
              </a:spcBef>
              <a:spcAft>
                <a:spcPts val="0"/>
              </a:spcAft>
              <a:buClrTx/>
              <a:buSzTx/>
              <a:buFontTx/>
              <a:buNone/>
              <a:tabLst/>
              <a:defRPr/>
            </a:pPr>
            <a:r>
              <a:rPr kumimoji="0" lang="ja-JP" altLang="en-US" sz="1600" b="0" i="0" u="none" strike="noStrike" kern="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メイリオ" pitchFamily="50" charset="-128"/>
              </a:rPr>
              <a:t>（太陽光発電、燃料電池、廃棄物発電等導入量）</a:t>
            </a:r>
          </a:p>
        </p:txBody>
      </p:sp>
      <p:sp>
        <p:nvSpPr>
          <p:cNvPr id="196" name="正方形/長方形 195">
            <a:extLst>
              <a:ext uri="{FF2B5EF4-FFF2-40B4-BE49-F238E27FC236}">
                <a16:creationId xmlns:a16="http://schemas.microsoft.com/office/drawing/2014/main" id="{0323F430-62E0-4F5D-9D43-FE8707677491}"/>
              </a:ext>
            </a:extLst>
          </p:cNvPr>
          <p:cNvSpPr/>
          <p:nvPr/>
        </p:nvSpPr>
        <p:spPr>
          <a:xfrm>
            <a:off x="225628" y="4115715"/>
            <a:ext cx="4870414" cy="1188000"/>
          </a:xfrm>
          <a:prstGeom prst="rect">
            <a:avLst/>
          </a:prstGeom>
          <a:solidFill>
            <a:schemeClr val="bg2"/>
          </a:solidFill>
          <a:ln w="12700" cap="flat" cmpd="sng" algn="ctr">
            <a:noFill/>
            <a:prstDash val="solid"/>
            <a:miter lim="800000"/>
          </a:ln>
          <a:effectLst/>
        </p:spPr>
        <p:txBody>
          <a:bodyPr lIns="0" tIns="36000" rIns="0" bIns="36000" rtlCol="0" anchor="ctr">
            <a:noAutofit/>
          </a:bodyPr>
          <a:lstStyle/>
          <a:p>
            <a:pPr marL="0" marR="0" lvl="0" indent="0" algn="ctr" defTabSz="914400" eaLnBrk="1" fontAlgn="auto" latinLnBrk="0" hangingPunct="1">
              <a:spcBef>
                <a:spcPts val="0"/>
              </a:spcBef>
              <a:spcAft>
                <a:spcPts val="0"/>
              </a:spcAft>
              <a:buClrTx/>
              <a:buSzTx/>
              <a:buFontTx/>
              <a:buNone/>
              <a:tabLst/>
              <a:defRPr/>
            </a:pPr>
            <a:r>
              <a:rPr kumimoji="0" lang="ja-JP" altLang="en-US" sz="2000" b="1" i="0" u="none" strike="noStrike" kern="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メイリオ" pitchFamily="50" charset="-128"/>
              </a:rPr>
              <a:t>再エネ利用率</a:t>
            </a:r>
          </a:p>
          <a:p>
            <a:pPr marL="0" marR="0" lvl="0" indent="0" algn="ctr" defTabSz="914400" eaLnBrk="1" fontAlgn="auto" latinLnBrk="0" hangingPunct="1">
              <a:spcBef>
                <a:spcPts val="0"/>
              </a:spcBef>
              <a:spcAft>
                <a:spcPts val="0"/>
              </a:spcAft>
              <a:buClrTx/>
              <a:buSzTx/>
              <a:buFontTx/>
              <a:buNone/>
              <a:tabLst/>
              <a:defRPr/>
            </a:pPr>
            <a:r>
              <a:rPr kumimoji="0" lang="ja-JP" altLang="en-US" sz="1600" b="0" i="0" u="none" strike="noStrike" kern="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メイリオ" pitchFamily="50" charset="-128"/>
              </a:rPr>
              <a:t>（電力需要量に占める再生可能エネルギー利用率）</a:t>
            </a:r>
          </a:p>
        </p:txBody>
      </p:sp>
      <p:sp>
        <p:nvSpPr>
          <p:cNvPr id="197" name="正方形/長方形 196">
            <a:extLst>
              <a:ext uri="{FF2B5EF4-FFF2-40B4-BE49-F238E27FC236}">
                <a16:creationId xmlns:a16="http://schemas.microsoft.com/office/drawing/2014/main" id="{0323F430-62E0-4F5D-9D43-FE8707677491}"/>
              </a:ext>
            </a:extLst>
          </p:cNvPr>
          <p:cNvSpPr/>
          <p:nvPr/>
        </p:nvSpPr>
        <p:spPr>
          <a:xfrm>
            <a:off x="225628" y="5364830"/>
            <a:ext cx="4870414" cy="1188000"/>
          </a:xfrm>
          <a:prstGeom prst="rect">
            <a:avLst/>
          </a:prstGeom>
          <a:solidFill>
            <a:schemeClr val="bg2"/>
          </a:solidFill>
          <a:ln w="12700" cap="flat" cmpd="sng" algn="ctr">
            <a:noFill/>
            <a:prstDash val="solid"/>
            <a:miter lim="800000"/>
          </a:ln>
          <a:effectLst/>
        </p:spPr>
        <p:txBody>
          <a:bodyPr lIns="0" tIns="36000" rIns="0" bIns="36000" rtlCol="0" anchor="ctr">
            <a:noAutofit/>
          </a:bodyPr>
          <a:lstStyle/>
          <a:p>
            <a:pPr marL="0" marR="0" lvl="0" indent="0" algn="ctr" defTabSz="914400" eaLnBrk="1" fontAlgn="auto" latinLnBrk="0" hangingPunct="1">
              <a:spcBef>
                <a:spcPts val="0"/>
              </a:spcBef>
              <a:spcAft>
                <a:spcPts val="0"/>
              </a:spcAft>
              <a:buClrTx/>
              <a:buSzTx/>
              <a:buFontTx/>
              <a:buNone/>
              <a:tabLst/>
              <a:defRPr/>
            </a:pPr>
            <a:r>
              <a:rPr kumimoji="0" lang="ja-JP" altLang="en-US" sz="2000" b="1" i="0" u="none" strike="noStrike" kern="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メイリオ" pitchFamily="50" charset="-128"/>
              </a:rPr>
              <a:t>エネルギー利用効率</a:t>
            </a:r>
          </a:p>
          <a:p>
            <a:pPr marL="0" marR="0" lvl="0" indent="0" algn="ctr" defTabSz="914400" eaLnBrk="1" fontAlgn="auto" latinLnBrk="0" hangingPunct="1">
              <a:spcBef>
                <a:spcPts val="0"/>
              </a:spcBef>
              <a:spcAft>
                <a:spcPts val="0"/>
              </a:spcAft>
              <a:buClrTx/>
              <a:buSzTx/>
              <a:buFontTx/>
              <a:buNone/>
              <a:tabLst/>
              <a:defRPr/>
            </a:pPr>
            <a:r>
              <a:rPr kumimoji="0" lang="ja-JP" altLang="en-US" sz="1600" b="0" i="0" u="none" strike="noStrike" kern="0" cap="none" spc="0" normalizeH="0" baseline="0" noProof="0" dirty="0">
                <a:solidFill>
                  <a:prstClr val="black"/>
                </a:solidFill>
                <a:effectLst/>
                <a:uLnTx/>
                <a:uFillTx/>
                <a:latin typeface="Meiryo UI" panose="020B0604030504040204" pitchFamily="50" charset="-128"/>
                <a:ea typeface="Meiryo UI" panose="020B0604030504040204" pitchFamily="50" charset="-128"/>
                <a:cs typeface="メイリオ" pitchFamily="50" charset="-128"/>
              </a:rPr>
              <a:t>（府内総生産あたりのエネルギー消費量）</a:t>
            </a:r>
          </a:p>
        </p:txBody>
      </p:sp>
      <p:sp>
        <p:nvSpPr>
          <p:cNvPr id="198" name="正方形/長方形 197"/>
          <p:cNvSpPr>
            <a:spLocks/>
          </p:cNvSpPr>
          <p:nvPr/>
        </p:nvSpPr>
        <p:spPr>
          <a:xfrm>
            <a:off x="225628" y="2357252"/>
            <a:ext cx="7147629" cy="432000"/>
          </a:xfrm>
          <a:prstGeom prst="rect">
            <a:avLst/>
          </a:prstGeom>
          <a:solidFill>
            <a:srgbClr val="9BBB59">
              <a:lumMod val="75000"/>
            </a:srgbClr>
          </a:solidFill>
          <a:ln w="12700" cap="flat" cmpd="sng" algn="ctr">
            <a:noFill/>
            <a:prstDash val="solid"/>
          </a:ln>
          <a:effectLst/>
        </p:spPr>
        <p:txBody>
          <a:bodyPr wrap="square" lIns="72000" tIns="36000" rIns="72000" bIns="36000" anchor="ctr" anchorCtr="0">
            <a:noAutofit/>
          </a:bodyPr>
          <a:lstStyle>
            <a:defPPr>
              <a:defRPr lang="ja-JP"/>
            </a:defPPr>
            <a:lvl1pPr algn="l" rtl="0" fontAlgn="base">
              <a:spcBef>
                <a:spcPct val="0"/>
              </a:spcBef>
              <a:spcAft>
                <a:spcPct val="0"/>
              </a:spcAft>
              <a:defRPr kumimoji="1" kern="1200">
                <a:solidFill>
                  <a:schemeClr val="lt1"/>
                </a:solidFill>
                <a:latin typeface="+mn-lt"/>
                <a:ea typeface="+mn-ea"/>
                <a:cs typeface="+mn-cs"/>
              </a:defRPr>
            </a:lvl1pPr>
            <a:lvl2pPr marL="457200" algn="l" rtl="0" fontAlgn="base">
              <a:spcBef>
                <a:spcPct val="0"/>
              </a:spcBef>
              <a:spcAft>
                <a:spcPct val="0"/>
              </a:spcAft>
              <a:defRPr kumimoji="1" kern="1200">
                <a:solidFill>
                  <a:schemeClr val="lt1"/>
                </a:solidFill>
                <a:latin typeface="+mn-lt"/>
                <a:ea typeface="+mn-ea"/>
                <a:cs typeface="+mn-cs"/>
              </a:defRPr>
            </a:lvl2pPr>
            <a:lvl3pPr marL="914400" algn="l" rtl="0" fontAlgn="base">
              <a:spcBef>
                <a:spcPct val="0"/>
              </a:spcBef>
              <a:spcAft>
                <a:spcPct val="0"/>
              </a:spcAft>
              <a:defRPr kumimoji="1" kern="1200">
                <a:solidFill>
                  <a:schemeClr val="lt1"/>
                </a:solidFill>
                <a:latin typeface="+mn-lt"/>
                <a:ea typeface="+mn-ea"/>
                <a:cs typeface="+mn-cs"/>
              </a:defRPr>
            </a:lvl3pPr>
            <a:lvl4pPr marL="1371600" algn="l" rtl="0" fontAlgn="base">
              <a:spcBef>
                <a:spcPct val="0"/>
              </a:spcBef>
              <a:spcAft>
                <a:spcPct val="0"/>
              </a:spcAft>
              <a:defRPr kumimoji="1" kern="1200">
                <a:solidFill>
                  <a:schemeClr val="lt1"/>
                </a:solidFill>
                <a:latin typeface="+mn-lt"/>
                <a:ea typeface="+mn-ea"/>
                <a:cs typeface="+mn-cs"/>
              </a:defRPr>
            </a:lvl4pPr>
            <a:lvl5pPr marL="1828800" algn="l"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lvl="0" algn="ctr">
              <a:spcBef>
                <a:spcPts val="0"/>
              </a:spcBef>
              <a:spcAft>
                <a:spcPts val="0"/>
              </a:spcAft>
              <a:defRPr/>
            </a:pPr>
            <a:r>
              <a:rPr kumimoji="1" lang="ja-JP" altLang="en-US" sz="2000" b="1" i="0" u="none" strike="noStrike" kern="1200" cap="none" spc="0" normalizeH="0" baseline="0" noProof="0" dirty="0">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目標（</a:t>
            </a:r>
            <a:r>
              <a:rPr lang="en-US" altLang="ja-JP" sz="20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2030</a:t>
            </a:r>
            <a:r>
              <a:rPr lang="ja-JP" altLang="en-US" sz="20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年度）</a:t>
            </a:r>
            <a:endParaRPr kumimoji="1" lang="en-US" altLang="ja-JP" sz="2000" b="1" i="0" u="none" strike="noStrike" kern="1200" cap="none" spc="0" normalizeH="0" baseline="0" noProof="0" dirty="0">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正方形/長方形 33"/>
          <p:cNvSpPr>
            <a:spLocks/>
          </p:cNvSpPr>
          <p:nvPr/>
        </p:nvSpPr>
        <p:spPr>
          <a:xfrm>
            <a:off x="7490473" y="2357252"/>
            <a:ext cx="2160000" cy="432000"/>
          </a:xfrm>
          <a:prstGeom prst="rect">
            <a:avLst/>
          </a:prstGeom>
          <a:solidFill>
            <a:srgbClr val="9BBB59">
              <a:lumMod val="75000"/>
            </a:srgbClr>
          </a:solidFill>
          <a:ln w="12700" cap="flat" cmpd="sng" algn="ctr">
            <a:noFill/>
            <a:prstDash val="solid"/>
          </a:ln>
          <a:effectLst/>
        </p:spPr>
        <p:txBody>
          <a:bodyPr wrap="square" lIns="72000" tIns="36000" rIns="72000" bIns="36000" anchor="ctr" anchorCtr="0">
            <a:noAutofit/>
          </a:bodyPr>
          <a:lstStyle>
            <a:defPPr>
              <a:defRPr lang="ja-JP"/>
            </a:defPPr>
            <a:lvl1pPr algn="l" rtl="0" fontAlgn="base">
              <a:spcBef>
                <a:spcPct val="0"/>
              </a:spcBef>
              <a:spcAft>
                <a:spcPct val="0"/>
              </a:spcAft>
              <a:defRPr kumimoji="1" kern="1200">
                <a:solidFill>
                  <a:schemeClr val="lt1"/>
                </a:solidFill>
                <a:latin typeface="+mn-lt"/>
                <a:ea typeface="+mn-ea"/>
                <a:cs typeface="+mn-cs"/>
              </a:defRPr>
            </a:lvl1pPr>
            <a:lvl2pPr marL="457200" algn="l" rtl="0" fontAlgn="base">
              <a:spcBef>
                <a:spcPct val="0"/>
              </a:spcBef>
              <a:spcAft>
                <a:spcPct val="0"/>
              </a:spcAft>
              <a:defRPr kumimoji="1" kern="1200">
                <a:solidFill>
                  <a:schemeClr val="lt1"/>
                </a:solidFill>
                <a:latin typeface="+mn-lt"/>
                <a:ea typeface="+mn-ea"/>
                <a:cs typeface="+mn-cs"/>
              </a:defRPr>
            </a:lvl2pPr>
            <a:lvl3pPr marL="914400" algn="l" rtl="0" fontAlgn="base">
              <a:spcBef>
                <a:spcPct val="0"/>
              </a:spcBef>
              <a:spcAft>
                <a:spcPct val="0"/>
              </a:spcAft>
              <a:defRPr kumimoji="1" kern="1200">
                <a:solidFill>
                  <a:schemeClr val="lt1"/>
                </a:solidFill>
                <a:latin typeface="+mn-lt"/>
                <a:ea typeface="+mn-ea"/>
                <a:cs typeface="+mn-cs"/>
              </a:defRPr>
            </a:lvl3pPr>
            <a:lvl4pPr marL="1371600" algn="l" rtl="0" fontAlgn="base">
              <a:spcBef>
                <a:spcPct val="0"/>
              </a:spcBef>
              <a:spcAft>
                <a:spcPct val="0"/>
              </a:spcAft>
              <a:defRPr kumimoji="1" kern="1200">
                <a:solidFill>
                  <a:schemeClr val="lt1"/>
                </a:solidFill>
                <a:latin typeface="+mn-lt"/>
                <a:ea typeface="+mn-ea"/>
                <a:cs typeface="+mn-cs"/>
              </a:defRPr>
            </a:lvl4pPr>
            <a:lvl5pPr marL="1828800" algn="l"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lvl="0" algn="ctr">
              <a:spcBef>
                <a:spcPts val="0"/>
              </a:spcBef>
              <a:spcAft>
                <a:spcPts val="0"/>
              </a:spcAft>
              <a:defRPr/>
            </a:pPr>
            <a:r>
              <a:rPr kumimoji="1" lang="ja-JP" altLang="en-US" sz="2000" b="1" i="0" u="none" strike="noStrike" kern="1200" cap="none" spc="0" normalizeH="0" baseline="0" noProof="0" dirty="0">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現状</a:t>
            </a:r>
            <a:endParaRPr kumimoji="1" lang="en-US" altLang="ja-JP" sz="2000" b="1" i="0" u="none" strike="noStrike" kern="1200" cap="none" spc="0" normalizeH="0" baseline="0" noProof="0" dirty="0">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円/楕円 30">
            <a:extLst>
              <a:ext uri="{FF2B5EF4-FFF2-40B4-BE49-F238E27FC236}">
                <a16:creationId xmlns:a16="http://schemas.microsoft.com/office/drawing/2014/main" id="{562624EB-09B3-4457-9278-E7FD12E9F543}"/>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3</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16" name="正方形/長方形 15"/>
          <p:cNvSpPr>
            <a:spLocks/>
          </p:cNvSpPr>
          <p:nvPr/>
        </p:nvSpPr>
        <p:spPr>
          <a:xfrm>
            <a:off x="7490472" y="2856799"/>
            <a:ext cx="2160000" cy="1188000"/>
          </a:xfrm>
          <a:prstGeom prst="rect">
            <a:avLst/>
          </a:prstGeom>
          <a:solidFill>
            <a:schemeClr val="bg2"/>
          </a:solidFill>
          <a:ln w="12700" cap="flat" cmpd="sng" algn="ctr">
            <a:noFill/>
            <a:prstDash val="solid"/>
          </a:ln>
          <a:effectLst/>
        </p:spPr>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lt1"/>
                </a:solidFill>
                <a:latin typeface="+mn-lt"/>
                <a:ea typeface="+mn-ea"/>
                <a:cs typeface="+mn-cs"/>
              </a:defRPr>
            </a:lvl1pPr>
            <a:lvl2pPr marL="457200" algn="l" rtl="0" fontAlgn="base">
              <a:spcBef>
                <a:spcPct val="0"/>
              </a:spcBef>
              <a:spcAft>
                <a:spcPct val="0"/>
              </a:spcAft>
              <a:defRPr kumimoji="1" kern="1200">
                <a:solidFill>
                  <a:schemeClr val="lt1"/>
                </a:solidFill>
                <a:latin typeface="+mn-lt"/>
                <a:ea typeface="+mn-ea"/>
                <a:cs typeface="+mn-cs"/>
              </a:defRPr>
            </a:lvl2pPr>
            <a:lvl3pPr marL="914400" algn="l" rtl="0" fontAlgn="base">
              <a:spcBef>
                <a:spcPct val="0"/>
              </a:spcBef>
              <a:spcAft>
                <a:spcPct val="0"/>
              </a:spcAft>
              <a:defRPr kumimoji="1" kern="1200">
                <a:solidFill>
                  <a:schemeClr val="lt1"/>
                </a:solidFill>
                <a:latin typeface="+mn-lt"/>
                <a:ea typeface="+mn-ea"/>
                <a:cs typeface="+mn-cs"/>
              </a:defRPr>
            </a:lvl3pPr>
            <a:lvl4pPr marL="1371600" algn="l" rtl="0" fontAlgn="base">
              <a:spcBef>
                <a:spcPct val="0"/>
              </a:spcBef>
              <a:spcAft>
                <a:spcPct val="0"/>
              </a:spcAft>
              <a:defRPr kumimoji="1" kern="1200">
                <a:solidFill>
                  <a:schemeClr val="lt1"/>
                </a:solidFill>
                <a:latin typeface="+mn-lt"/>
                <a:ea typeface="+mn-ea"/>
                <a:cs typeface="+mn-cs"/>
              </a:defRPr>
            </a:lvl4pPr>
            <a:lvl5pPr marL="1828800" algn="l"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lvl="0" algn="ctr">
              <a:spcBef>
                <a:spcPts val="0"/>
              </a:spcBef>
              <a:spcAft>
                <a:spcPts val="0"/>
              </a:spcAft>
              <a:defRPr/>
            </a:pPr>
            <a:endParaRPr lang="en-US" altLang="ja-JP" sz="16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base" latinLnBrk="0" hangingPunct="1">
              <a:spcBef>
                <a:spcPts val="0"/>
              </a:spcBef>
              <a:spcAft>
                <a:spcPts val="0"/>
              </a:spcAft>
              <a:buClrTx/>
              <a:buSzTx/>
              <a:buFontTx/>
              <a:buNone/>
              <a:tabLst/>
              <a:defRPr/>
            </a:pPr>
            <a:r>
              <a:rPr lang="en-US" altLang="ja-JP" sz="2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209.6</a:t>
            </a:r>
            <a:r>
              <a:rPr lang="ja-JP" altLang="en-US" sz="2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万</a:t>
            </a:r>
            <a:r>
              <a:rPr lang="en-US" altLang="ja-JP" sz="2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kW</a:t>
            </a:r>
            <a:endParaRPr kumimoji="1" lang="en-US" altLang="ja-JP" sz="2000" b="1" i="0" u="none" strike="noStrike" kern="1200" cap="none" spc="0" normalizeH="0" baseline="0" noProof="0" dirty="0">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914400" rtl="0" eaLnBrk="1" fontAlgn="base" latinLnBrk="0" hangingPunct="1">
              <a:spcBef>
                <a:spcPts val="0"/>
              </a:spcBef>
              <a:spcAft>
                <a:spcPts val="0"/>
              </a:spcAft>
              <a:buClrTx/>
              <a:buSzTx/>
              <a:buFontTx/>
              <a:buNone/>
              <a:tabLst/>
              <a:defRPr/>
            </a:pPr>
            <a:r>
              <a:rPr kumimoji="1" lang="ja-JP" altLang="en-US" sz="1600" i="0" u="none" strike="noStrike" kern="1200" cap="none" spc="0" normalizeH="0" noProof="0" dirty="0">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i="0" u="none" strike="noStrike" kern="1200" cap="none" spc="0" normalizeH="0" noProof="0" dirty="0">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i="0" u="none" strike="noStrike" kern="1200" cap="none" spc="0" normalizeH="0" noProof="0" dirty="0">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年度）</a:t>
            </a:r>
            <a:endParaRPr kumimoji="1" lang="en-US" altLang="ja-JP" sz="1600" i="0" u="none" strike="noStrike" kern="1200" cap="none" spc="0" normalizeH="0" noProof="0" dirty="0">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正方形/長方形 16"/>
          <p:cNvSpPr>
            <a:spLocks/>
          </p:cNvSpPr>
          <p:nvPr/>
        </p:nvSpPr>
        <p:spPr>
          <a:xfrm>
            <a:off x="7490473" y="4112346"/>
            <a:ext cx="2160000" cy="1188000"/>
          </a:xfrm>
          <a:prstGeom prst="rect">
            <a:avLst/>
          </a:prstGeom>
          <a:solidFill>
            <a:schemeClr val="bg2"/>
          </a:solidFill>
          <a:ln w="12700" cap="flat" cmpd="sng" algn="ctr">
            <a:noFill/>
            <a:prstDash val="solid"/>
          </a:ln>
          <a:effectLst/>
        </p:spPr>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lt1"/>
                </a:solidFill>
                <a:latin typeface="+mn-lt"/>
                <a:ea typeface="+mn-ea"/>
                <a:cs typeface="+mn-cs"/>
              </a:defRPr>
            </a:lvl1pPr>
            <a:lvl2pPr marL="457200" algn="l" rtl="0" fontAlgn="base">
              <a:spcBef>
                <a:spcPct val="0"/>
              </a:spcBef>
              <a:spcAft>
                <a:spcPct val="0"/>
              </a:spcAft>
              <a:defRPr kumimoji="1" kern="1200">
                <a:solidFill>
                  <a:schemeClr val="lt1"/>
                </a:solidFill>
                <a:latin typeface="+mn-lt"/>
                <a:ea typeface="+mn-ea"/>
                <a:cs typeface="+mn-cs"/>
              </a:defRPr>
            </a:lvl2pPr>
            <a:lvl3pPr marL="914400" algn="l" rtl="0" fontAlgn="base">
              <a:spcBef>
                <a:spcPct val="0"/>
              </a:spcBef>
              <a:spcAft>
                <a:spcPct val="0"/>
              </a:spcAft>
              <a:defRPr kumimoji="1" kern="1200">
                <a:solidFill>
                  <a:schemeClr val="lt1"/>
                </a:solidFill>
                <a:latin typeface="+mn-lt"/>
                <a:ea typeface="+mn-ea"/>
                <a:cs typeface="+mn-cs"/>
              </a:defRPr>
            </a:lvl3pPr>
            <a:lvl4pPr marL="1371600" algn="l" rtl="0" fontAlgn="base">
              <a:spcBef>
                <a:spcPct val="0"/>
              </a:spcBef>
              <a:spcAft>
                <a:spcPct val="0"/>
              </a:spcAft>
              <a:defRPr kumimoji="1" kern="1200">
                <a:solidFill>
                  <a:schemeClr val="lt1"/>
                </a:solidFill>
                <a:latin typeface="+mn-lt"/>
                <a:ea typeface="+mn-ea"/>
                <a:cs typeface="+mn-cs"/>
              </a:defRPr>
            </a:lvl4pPr>
            <a:lvl5pPr marL="1828800" algn="l"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lvl="0" algn="ctr">
              <a:spcBef>
                <a:spcPts val="0"/>
              </a:spcBef>
              <a:spcAft>
                <a:spcPts val="0"/>
              </a:spcAft>
              <a:defRPr/>
            </a:pPr>
            <a:endParaRPr lang="en-US" altLang="ja-JP" sz="16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base" latinLnBrk="0" hangingPunct="1">
              <a:spcBef>
                <a:spcPts val="0"/>
              </a:spcBef>
              <a:spcAft>
                <a:spcPts val="0"/>
              </a:spcAft>
              <a:buClrTx/>
              <a:buSzTx/>
              <a:buFontTx/>
              <a:buNone/>
              <a:tabLst/>
              <a:defRPr/>
            </a:pPr>
            <a:r>
              <a:rPr lang="en-US" altLang="ja-JP" sz="2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19.0%</a:t>
            </a:r>
            <a:endParaRPr kumimoji="1" lang="en-US" altLang="ja-JP" sz="2000" b="1" i="0" u="none" strike="noStrike" kern="1200" cap="none" spc="0" normalizeH="0" baseline="0" noProof="0" dirty="0">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lvl="0" algn="r">
              <a:spcBef>
                <a:spcPts val="0"/>
              </a:spcBef>
              <a:spcAft>
                <a:spcPts val="0"/>
              </a:spcAft>
              <a:defRPr/>
            </a:pPr>
            <a:r>
              <a:rPr lang="ja-JP" altLang="en-US" sz="16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2024</a:t>
            </a:r>
            <a:r>
              <a:rPr lang="ja-JP" altLang="en-US" sz="16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年度）</a:t>
            </a:r>
            <a:endParaRPr lang="en-US" altLang="ja-JP" sz="16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正方形/長方形 18"/>
          <p:cNvSpPr>
            <a:spLocks/>
          </p:cNvSpPr>
          <p:nvPr/>
        </p:nvSpPr>
        <p:spPr>
          <a:xfrm>
            <a:off x="7490473" y="5364830"/>
            <a:ext cx="2160000" cy="1188000"/>
          </a:xfrm>
          <a:prstGeom prst="rect">
            <a:avLst/>
          </a:prstGeom>
          <a:solidFill>
            <a:schemeClr val="bg2"/>
          </a:solidFill>
          <a:ln w="12700" cap="flat" cmpd="sng" algn="ctr">
            <a:noFill/>
            <a:prstDash val="solid"/>
          </a:ln>
          <a:effectLst/>
        </p:spPr>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lt1"/>
                </a:solidFill>
                <a:latin typeface="+mn-lt"/>
                <a:ea typeface="+mn-ea"/>
                <a:cs typeface="+mn-cs"/>
              </a:defRPr>
            </a:lvl1pPr>
            <a:lvl2pPr marL="457200" algn="l" rtl="0" fontAlgn="base">
              <a:spcBef>
                <a:spcPct val="0"/>
              </a:spcBef>
              <a:spcAft>
                <a:spcPct val="0"/>
              </a:spcAft>
              <a:defRPr kumimoji="1" kern="1200">
                <a:solidFill>
                  <a:schemeClr val="lt1"/>
                </a:solidFill>
                <a:latin typeface="+mn-lt"/>
                <a:ea typeface="+mn-ea"/>
                <a:cs typeface="+mn-cs"/>
              </a:defRPr>
            </a:lvl2pPr>
            <a:lvl3pPr marL="914400" algn="l" rtl="0" fontAlgn="base">
              <a:spcBef>
                <a:spcPct val="0"/>
              </a:spcBef>
              <a:spcAft>
                <a:spcPct val="0"/>
              </a:spcAft>
              <a:defRPr kumimoji="1" kern="1200">
                <a:solidFill>
                  <a:schemeClr val="lt1"/>
                </a:solidFill>
                <a:latin typeface="+mn-lt"/>
                <a:ea typeface="+mn-ea"/>
                <a:cs typeface="+mn-cs"/>
              </a:defRPr>
            </a:lvl3pPr>
            <a:lvl4pPr marL="1371600" algn="l" rtl="0" fontAlgn="base">
              <a:spcBef>
                <a:spcPct val="0"/>
              </a:spcBef>
              <a:spcAft>
                <a:spcPct val="0"/>
              </a:spcAft>
              <a:defRPr kumimoji="1" kern="1200">
                <a:solidFill>
                  <a:schemeClr val="lt1"/>
                </a:solidFill>
                <a:latin typeface="+mn-lt"/>
                <a:ea typeface="+mn-ea"/>
                <a:cs typeface="+mn-cs"/>
              </a:defRPr>
            </a:lvl4pPr>
            <a:lvl5pPr marL="1828800" algn="l"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lvl="0" algn="ctr">
              <a:spcBef>
                <a:spcPts val="0"/>
              </a:spcBef>
              <a:spcAft>
                <a:spcPts val="0"/>
              </a:spcAft>
              <a:defRPr/>
            </a:pPr>
            <a:endParaRPr kumimoji="1" lang="en-US" altLang="ja-JP" sz="1600" b="1" i="0" u="none" strike="noStrike" kern="1200" cap="none" spc="0" normalizeH="0" baseline="0" noProof="0" dirty="0">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base" latinLnBrk="0" hangingPunct="1">
              <a:spcBef>
                <a:spcPts val="0"/>
              </a:spcBef>
              <a:spcAft>
                <a:spcPts val="0"/>
              </a:spcAft>
              <a:buClrTx/>
              <a:buSzTx/>
              <a:buFontTx/>
              <a:buNone/>
              <a:tabLst/>
              <a:defRPr/>
            </a:pPr>
            <a:r>
              <a:rPr kumimoji="1" lang="en-US" altLang="ja-JP" sz="2000" b="1" i="0" u="none" strike="noStrike" kern="1200" cap="none" spc="0" normalizeH="0" baseline="0" noProof="0" dirty="0">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19.9%</a:t>
            </a:r>
            <a:r>
              <a:rPr kumimoji="1" lang="ja-JP" altLang="en-US" sz="2000" b="1" i="0" u="none" strike="noStrike" kern="1200" cap="none" spc="0" normalizeH="0" baseline="0" noProof="0" dirty="0">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改善</a:t>
            </a:r>
            <a:endParaRPr kumimoji="1" lang="en-US" altLang="ja-JP" sz="2000" b="1" i="0" u="none" strike="noStrike" kern="1200" cap="none" spc="0" normalizeH="0" baseline="0" noProof="0" dirty="0">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base" latinLnBrk="0" hangingPunct="1">
              <a:spcBef>
                <a:spcPts val="0"/>
              </a:spcBef>
              <a:spcAft>
                <a:spcPts val="0"/>
              </a:spcAft>
              <a:buClrTx/>
              <a:buSzTx/>
              <a:buFontTx/>
              <a:buNone/>
              <a:tabLst/>
              <a:defRPr/>
            </a:pPr>
            <a:r>
              <a:rPr kumimoji="1" lang="ja-JP" altLang="en-US" sz="1600" b="0" i="0" u="none" strike="noStrike" kern="1200" cap="none" spc="0" normalizeH="0" baseline="0" noProof="0" dirty="0">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2012</a:t>
            </a:r>
            <a:r>
              <a:rPr kumimoji="1" lang="ja-JP" altLang="en-US" sz="1600" b="0" i="0" u="none" strike="noStrike" kern="1200" cap="none" spc="0" normalizeH="0" baseline="0" noProof="0" dirty="0">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年度⽐）</a:t>
            </a:r>
            <a:endParaRPr kumimoji="1" lang="en-US" altLang="ja-JP" sz="1600" b="0" i="0" u="none" strike="noStrike" kern="1200" cap="none" spc="0" normalizeH="0" baseline="0" noProof="0" dirty="0">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algn="r">
              <a:spcBef>
                <a:spcPts val="0"/>
              </a:spcBef>
              <a:spcAft>
                <a:spcPts val="0"/>
              </a:spcAft>
              <a:defRPr/>
            </a:pPr>
            <a:r>
              <a:rPr lang="ja-JP" altLang="en-US" sz="16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2022</a:t>
            </a:r>
            <a:r>
              <a:rPr lang="ja-JP" altLang="en-US" sz="16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年度）</a:t>
            </a:r>
            <a:endParaRPr lang="en-US" altLang="ja-JP"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7691488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角丸四角形 47">
            <a:extLst>
              <a:ext uri="{FF2B5EF4-FFF2-40B4-BE49-F238E27FC236}">
                <a16:creationId xmlns:a16="http://schemas.microsoft.com/office/drawing/2014/main" id="{2E8534B6-41EC-452A-BF49-E8CC4A83B779}"/>
              </a:ext>
            </a:extLst>
          </p:cNvPr>
          <p:cNvSpPr/>
          <p:nvPr/>
        </p:nvSpPr>
        <p:spPr>
          <a:xfrm>
            <a:off x="38334" y="565199"/>
            <a:ext cx="9828666" cy="6091239"/>
          </a:xfrm>
          <a:prstGeom prst="roundRect">
            <a:avLst>
              <a:gd name="adj" fmla="val 2026"/>
            </a:avLst>
          </a:prstGeom>
          <a:noFill/>
          <a:ln w="25400">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31"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4" name="テキスト ボックス 3">
            <a:extLst>
              <a:ext uri="{FF2B5EF4-FFF2-40B4-BE49-F238E27FC236}">
                <a16:creationId xmlns:a16="http://schemas.microsoft.com/office/drawing/2014/main" id="{2A7AE03F-3EEF-9240-71D3-69C1EB442727}"/>
              </a:ext>
            </a:extLst>
          </p:cNvPr>
          <p:cNvSpPr txBox="1"/>
          <p:nvPr/>
        </p:nvSpPr>
        <p:spPr>
          <a:xfrm>
            <a:off x="773185" y="1300105"/>
            <a:ext cx="8419975" cy="892552"/>
          </a:xfrm>
          <a:prstGeom prst="rect">
            <a:avLst/>
          </a:prstGeom>
          <a:noFill/>
        </p:spPr>
        <p:txBody>
          <a:bodyPr wrap="square" rtlCol="0">
            <a:spAutoFit/>
          </a:bodyPr>
          <a:lstStyle/>
          <a:p>
            <a:pPr marL="87313" indent="-87313"/>
            <a:r>
              <a:rPr lang="ja-JP" altLang="en-US" sz="1300" dirty="0">
                <a:latin typeface="Meiryo UI" pitchFamily="50" charset="-128"/>
                <a:ea typeface="Meiryo UI" pitchFamily="50" charset="-128"/>
                <a:cs typeface="Meiryo UI" pitchFamily="50" charset="-128"/>
              </a:rPr>
              <a:t>◆本市のメインストリートである御堂筋において、脱炭素先行地域づくりの交付金を活用しながら</a:t>
            </a:r>
            <a:r>
              <a:rPr lang="en-US" altLang="ja-JP" sz="1300" dirty="0">
                <a:latin typeface="Meiryo UI" pitchFamily="50" charset="-128"/>
                <a:ea typeface="Meiryo UI" pitchFamily="50" charset="-128"/>
                <a:cs typeface="Meiryo UI" pitchFamily="50" charset="-128"/>
              </a:rPr>
              <a:t>ZEB</a:t>
            </a:r>
            <a:r>
              <a:rPr lang="ja-JP" altLang="en-US" sz="1300" dirty="0">
                <a:latin typeface="Meiryo UI" pitchFamily="50" charset="-128"/>
                <a:ea typeface="Meiryo UI" pitchFamily="50" charset="-128"/>
                <a:cs typeface="Meiryo UI" pitchFamily="50" charset="-128"/>
              </a:rPr>
              <a:t>化や空調更新などの省エネと、地域間連携による再エネ電力の導入等に官民連携して取り組み、業務ビルにおける電力消費に伴う</a:t>
            </a:r>
            <a:r>
              <a:rPr lang="en-US" altLang="ja-JP" sz="1300" dirty="0">
                <a:latin typeface="Meiryo UI" pitchFamily="50" charset="-128"/>
                <a:ea typeface="Meiryo UI" pitchFamily="50" charset="-128"/>
                <a:cs typeface="Meiryo UI" pitchFamily="50" charset="-128"/>
              </a:rPr>
              <a:t>CO</a:t>
            </a:r>
            <a:r>
              <a:rPr lang="en-US" altLang="ja-JP" sz="1300" baseline="-25000" dirty="0">
                <a:latin typeface="Meiryo UI" pitchFamily="50" charset="-128"/>
                <a:ea typeface="Meiryo UI" pitchFamily="50" charset="-128"/>
                <a:cs typeface="Meiryo UI" pitchFamily="50" charset="-128"/>
              </a:rPr>
              <a:t>2</a:t>
            </a:r>
            <a:r>
              <a:rPr lang="ja-JP" altLang="en-US" sz="1300" dirty="0">
                <a:latin typeface="Meiryo UI" pitchFamily="50" charset="-128"/>
                <a:ea typeface="Meiryo UI" pitchFamily="50" charset="-128"/>
                <a:cs typeface="Meiryo UI" pitchFamily="50" charset="-128"/>
              </a:rPr>
              <a:t>排出実質ゼロをめざすとともに、道路空間の再編とレジリエンスの向上を統合的に推進し、カーボンニュートラルなビジネス地区の形成を図っています。</a:t>
            </a:r>
            <a:endParaRPr lang="en-US" altLang="ja-JP" sz="1300" dirty="0">
              <a:latin typeface="Meiryo UI" pitchFamily="50" charset="-128"/>
              <a:ea typeface="Meiryo UI" pitchFamily="50" charset="-128"/>
              <a:cs typeface="Meiryo UI" pitchFamily="50" charset="-128"/>
            </a:endParaRPr>
          </a:p>
        </p:txBody>
      </p:sp>
      <p:sp>
        <p:nvSpPr>
          <p:cNvPr id="5" name="角丸四角形 52">
            <a:extLst>
              <a:ext uri="{FF2B5EF4-FFF2-40B4-BE49-F238E27FC236}">
                <a16:creationId xmlns:a16="http://schemas.microsoft.com/office/drawing/2014/main" id="{8B121D49-01F5-8FDB-2516-6075A51E8F3E}"/>
              </a:ext>
            </a:extLst>
          </p:cNvPr>
          <p:cNvSpPr/>
          <p:nvPr/>
        </p:nvSpPr>
        <p:spPr>
          <a:xfrm>
            <a:off x="223200" y="687600"/>
            <a:ext cx="2677847"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1600" b="1" dirty="0">
                <a:solidFill>
                  <a:schemeClr val="tx1"/>
                </a:solidFill>
                <a:latin typeface="Meiryo UI" pitchFamily="50" charset="-128"/>
                <a:ea typeface="Meiryo UI" pitchFamily="50" charset="-128"/>
                <a:cs typeface="Meiryo UI" pitchFamily="50" charset="-128"/>
              </a:rPr>
              <a:t>脱炭素先行地域</a:t>
            </a:r>
            <a:r>
              <a:rPr lang="ja-JP" altLang="en-US" sz="1600" b="1" dirty="0">
                <a:solidFill>
                  <a:schemeClr val="tx1"/>
                </a:solidFill>
                <a:latin typeface="Meiryo UI" pitchFamily="50" charset="-128"/>
                <a:ea typeface="Meiryo UI" pitchFamily="50" charset="-128"/>
                <a:cs typeface="Meiryo UI" pitchFamily="50" charset="-128"/>
              </a:rPr>
              <a:t>づくり事業</a:t>
            </a:r>
            <a:endParaRPr lang="zh-CN" altLang="en-US" sz="1600" b="1" dirty="0">
              <a:solidFill>
                <a:schemeClr val="tx1"/>
              </a:solidFill>
              <a:latin typeface="Meiryo UI" pitchFamily="50" charset="-128"/>
              <a:ea typeface="Meiryo UI" pitchFamily="50" charset="-128"/>
              <a:cs typeface="Meiryo UI" pitchFamily="50" charset="-128"/>
            </a:endParaRPr>
          </a:p>
        </p:txBody>
      </p:sp>
      <p:sp>
        <p:nvSpPr>
          <p:cNvPr id="28" name="Text Box 2">
            <a:extLst>
              <a:ext uri="{FF2B5EF4-FFF2-40B4-BE49-F238E27FC236}">
                <a16:creationId xmlns:a16="http://schemas.microsoft.com/office/drawing/2014/main" id="{9EFF770F-9BCA-4197-861E-C9F482F9674B}"/>
              </a:ext>
            </a:extLst>
          </p:cNvPr>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29" name="Text Box 2">
            <a:extLst>
              <a:ext uri="{FF2B5EF4-FFF2-40B4-BE49-F238E27FC236}">
                <a16:creationId xmlns:a16="http://schemas.microsoft.com/office/drawing/2014/main" id="{D0C08D89-5156-438C-9CCD-0168BEA15C21}"/>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33" name="円/楕円 30">
            <a:extLst>
              <a:ext uri="{FF2B5EF4-FFF2-40B4-BE49-F238E27FC236}">
                <a16:creationId xmlns:a16="http://schemas.microsoft.com/office/drawing/2014/main" id="{28B2953D-E932-4058-929D-8B07957B5BDF}"/>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39</a:t>
            </a:fld>
            <a:endParaRPr lang="en-US" altLang="ja-JP" sz="1100" b="1" dirty="0">
              <a:solidFill>
                <a:schemeClr val="bg1"/>
              </a:solidFill>
              <a:latin typeface="Meiryo UI" panose="020B0604030504040204" pitchFamily="50" charset="-128"/>
              <a:ea typeface="Meiryo UI" panose="020B0604030504040204" pitchFamily="50" charset="-128"/>
            </a:endParaRPr>
          </a:p>
        </p:txBody>
      </p:sp>
      <p:pic>
        <p:nvPicPr>
          <p:cNvPr id="36" name="図 35">
            <a:extLst>
              <a:ext uri="{FF2B5EF4-FFF2-40B4-BE49-F238E27FC236}">
                <a16:creationId xmlns:a16="http://schemas.microsoft.com/office/drawing/2014/main" id="{EBD12A14-81E1-4168-9767-59BE81F21B1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40248" y="2927563"/>
            <a:ext cx="5935699" cy="2912798"/>
          </a:xfrm>
          <a:prstGeom prst="rect">
            <a:avLst/>
          </a:prstGeom>
        </p:spPr>
      </p:pic>
      <p:pic>
        <p:nvPicPr>
          <p:cNvPr id="37" name="図 36">
            <a:extLst>
              <a:ext uri="{FF2B5EF4-FFF2-40B4-BE49-F238E27FC236}">
                <a16:creationId xmlns:a16="http://schemas.microsoft.com/office/drawing/2014/main" id="{5100097A-0A5E-4230-9BEE-78354ABFB83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6588" y="2927563"/>
            <a:ext cx="4235211" cy="2912798"/>
          </a:xfrm>
          <a:prstGeom prst="rect">
            <a:avLst/>
          </a:prstGeom>
        </p:spPr>
      </p:pic>
      <p:sp>
        <p:nvSpPr>
          <p:cNvPr id="38" name="テキスト ボックス 37">
            <a:extLst>
              <a:ext uri="{FF2B5EF4-FFF2-40B4-BE49-F238E27FC236}">
                <a16:creationId xmlns:a16="http://schemas.microsoft.com/office/drawing/2014/main" id="{C92494F2-81FE-4024-95FF-84CFED1E1825}"/>
              </a:ext>
            </a:extLst>
          </p:cNvPr>
          <p:cNvSpPr txBox="1"/>
          <p:nvPr/>
        </p:nvSpPr>
        <p:spPr>
          <a:xfrm>
            <a:off x="1701657" y="5973309"/>
            <a:ext cx="1557485" cy="230832"/>
          </a:xfrm>
          <a:prstGeom prst="rect">
            <a:avLst/>
          </a:prstGeom>
          <a:noFill/>
        </p:spPr>
        <p:txBody>
          <a:bodyPr wrap="square">
            <a:spAutoFit/>
          </a:bodyPr>
          <a:lstStyle/>
          <a:p>
            <a:r>
              <a:rPr lang="ja-JP" altLang="ja-JP" sz="900" dirty="0">
                <a:effectLst/>
                <a:ea typeface="游ゴシック" panose="020B0400000000000000" pitchFamily="50" charset="-128"/>
                <a:cs typeface="ＭＳ Ｐゴシック" panose="020B0600070205080204" pitchFamily="50" charset="-128"/>
              </a:rPr>
              <a:t>提供：大成建設株式会社</a:t>
            </a:r>
            <a:endParaRPr lang="ja-JP" altLang="en-US" sz="900" dirty="0"/>
          </a:p>
        </p:txBody>
      </p:sp>
      <p:sp>
        <p:nvSpPr>
          <p:cNvPr id="39" name="テキスト ボックス 38">
            <a:extLst>
              <a:ext uri="{FF2B5EF4-FFF2-40B4-BE49-F238E27FC236}">
                <a16:creationId xmlns:a16="http://schemas.microsoft.com/office/drawing/2014/main" id="{C21D7B3F-9788-4250-AE1E-51E30258CB27}"/>
              </a:ext>
            </a:extLst>
          </p:cNvPr>
          <p:cNvSpPr txBox="1"/>
          <p:nvPr/>
        </p:nvSpPr>
        <p:spPr>
          <a:xfrm>
            <a:off x="3079969" y="769275"/>
            <a:ext cx="3700788" cy="184666"/>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 （予算</a:t>
            </a:r>
            <a:r>
              <a:rPr lang="en-US" altLang="ja-JP" sz="1200" dirty="0">
                <a:latin typeface="Meiryo UI" pitchFamily="50" charset="-128"/>
                <a:ea typeface="Meiryo UI" pitchFamily="50" charset="-128"/>
                <a:cs typeface="Meiryo UI" pitchFamily="50" charset="-128"/>
              </a:rPr>
              <a:t>703,773</a:t>
            </a:r>
            <a:r>
              <a:rPr lang="ja-JP" altLang="en-US" sz="1200" dirty="0">
                <a:latin typeface="Meiryo UI" pitchFamily="50" charset="-128"/>
                <a:ea typeface="Meiryo UI" pitchFamily="50" charset="-128"/>
                <a:cs typeface="Meiryo UI" pitchFamily="50" charset="-128"/>
              </a:rPr>
              <a:t>千円）</a:t>
            </a:r>
            <a:r>
              <a:rPr lang="en-US" altLang="ja-JP" sz="1200" dirty="0">
                <a:latin typeface="Meiryo UI" pitchFamily="50" charset="-128"/>
                <a:ea typeface="Meiryo UI" pitchFamily="50" charset="-128"/>
                <a:cs typeface="Meiryo UI" pitchFamily="50" charset="-128"/>
              </a:rPr>
              <a:t> </a:t>
            </a:r>
            <a:endParaRPr lang="en-US" altLang="zh-TW" sz="1200" dirty="0">
              <a:latin typeface="Meiryo UI" pitchFamily="50" charset="-128"/>
              <a:ea typeface="Meiryo UI" pitchFamily="50" charset="-128"/>
              <a:cs typeface="Meiryo UI" pitchFamily="50" charset="-128"/>
            </a:endParaRPr>
          </a:p>
        </p:txBody>
      </p:sp>
      <p:sp>
        <p:nvSpPr>
          <p:cNvPr id="14" name="Text Box 2">
            <a:extLst>
              <a:ext uri="{FF2B5EF4-FFF2-40B4-BE49-F238E27FC236}">
                <a16:creationId xmlns:a16="http://schemas.microsoft.com/office/drawing/2014/main" id="{EE619FA4-0BF2-4EA2-9CED-5280C50C9670}"/>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Tree>
    <p:extLst>
      <p:ext uri="{BB962C8B-B14F-4D97-AF65-F5344CB8AC3E}">
        <p14:creationId xmlns:p14="http://schemas.microsoft.com/office/powerpoint/2010/main" val="4064566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角丸四角形 13">
            <a:extLst>
              <a:ext uri="{FF2B5EF4-FFF2-40B4-BE49-F238E27FC236}">
                <a16:creationId xmlns:a16="http://schemas.microsoft.com/office/drawing/2014/main" id="{37FDCF3D-34CD-4ADA-9DD5-405DF97374FC}"/>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29" name="角丸四角形 28"/>
          <p:cNvSpPr/>
          <p:nvPr/>
        </p:nvSpPr>
        <p:spPr>
          <a:xfrm>
            <a:off x="166765" y="754671"/>
            <a:ext cx="2772000"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建築物の環境配慮制度</a:t>
            </a:r>
            <a:endParaRPr lang="en-US" altLang="ja-JP" sz="1600" b="1" strike="sngStrike" dirty="0">
              <a:solidFill>
                <a:schemeClr val="tx1"/>
              </a:solidFill>
              <a:latin typeface="Meiryo UI" pitchFamily="50" charset="-128"/>
              <a:ea typeface="Meiryo UI" pitchFamily="50" charset="-128"/>
              <a:cs typeface="Meiryo UI" pitchFamily="50" charset="-128"/>
            </a:endParaRPr>
          </a:p>
        </p:txBody>
      </p:sp>
      <p:sp>
        <p:nvSpPr>
          <p:cNvPr id="38" name="テキスト ボックス 28"/>
          <p:cNvSpPr txBox="1">
            <a:spLocks noChangeArrowheads="1"/>
          </p:cNvSpPr>
          <p:nvPr/>
        </p:nvSpPr>
        <p:spPr bwMode="auto">
          <a:xfrm>
            <a:off x="238437" y="1292887"/>
            <a:ext cx="512039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lgn="just" eaLnBrk="1" hangingPunct="1"/>
            <a:r>
              <a:rPr lang="ja-JP" altLang="en-US" b="0" i="0" dirty="0">
                <a:latin typeface="Meiryo UI" pitchFamily="50" charset="-128"/>
                <a:ea typeface="Meiryo UI" pitchFamily="50" charset="-128"/>
                <a:cs typeface="Meiryo UI" pitchFamily="50" charset="-128"/>
              </a:rPr>
              <a:t>◆建築物の延べ面積（増改築の場合は増改築の延べ面積）が</a:t>
            </a:r>
            <a:r>
              <a:rPr lang="en-US" altLang="ja-JP" b="0" i="0" dirty="0">
                <a:latin typeface="Meiryo UI" pitchFamily="50" charset="-128"/>
                <a:ea typeface="Meiryo UI" pitchFamily="50" charset="-128"/>
                <a:cs typeface="Meiryo UI" pitchFamily="50" charset="-128"/>
              </a:rPr>
              <a:t>2,000㎡</a:t>
            </a:r>
            <a:r>
              <a:rPr lang="ja-JP" altLang="en-US" b="0" i="0" dirty="0">
                <a:latin typeface="Meiryo UI" pitchFamily="50" charset="-128"/>
                <a:ea typeface="Meiryo UI" pitchFamily="50" charset="-128"/>
                <a:cs typeface="Meiryo UI" pitchFamily="50" charset="-128"/>
              </a:rPr>
              <a:t>以上の建築物を新築又は増改築しようとする者（特定建築主）に対し、</a:t>
            </a:r>
            <a:r>
              <a:rPr lang="en-US" altLang="ja-JP" b="0" i="0" dirty="0">
                <a:latin typeface="Meiryo UI" panose="020B0604030504040204" pitchFamily="50" charset="-128"/>
                <a:ea typeface="Meiryo UI" panose="020B0604030504040204" pitchFamily="50" charset="-128"/>
                <a:cs typeface="Meiryo UI" panose="020B0604030504040204" pitchFamily="50" charset="-128"/>
              </a:rPr>
              <a:t> CO</a:t>
            </a:r>
            <a:r>
              <a:rPr lang="en-US" altLang="ja-JP" b="0" i="0" baseline="-25000" dirty="0">
                <a:latin typeface="Meiryo UI" panose="020B0604030504040204" pitchFamily="50" charset="-128"/>
                <a:ea typeface="Meiryo UI" panose="020B0604030504040204" pitchFamily="50" charset="-128"/>
                <a:cs typeface="Meiryo UI" panose="020B0604030504040204" pitchFamily="50" charset="-128"/>
              </a:rPr>
              <a:t>2</a:t>
            </a:r>
            <a:r>
              <a:rPr lang="ja-JP" altLang="en-US" b="0" i="0" dirty="0">
                <a:latin typeface="Meiryo UI" pitchFamily="50" charset="-128"/>
                <a:ea typeface="Meiryo UI" pitchFamily="50" charset="-128"/>
                <a:cs typeface="Meiryo UI" pitchFamily="50" charset="-128"/>
              </a:rPr>
              <a:t>削減･省エネ対策等の建築物の環境配慮のための計画書の届出や太陽光発電設備等の再生可能エネルギー利用設備の導入検討を義務化しています。</a:t>
            </a:r>
            <a:endParaRPr lang="en-US" altLang="ja-JP" b="0" i="0" dirty="0">
              <a:latin typeface="Meiryo UI" pitchFamily="50" charset="-128"/>
              <a:ea typeface="Meiryo UI" pitchFamily="50" charset="-128"/>
              <a:cs typeface="Meiryo UI" pitchFamily="50" charset="-128"/>
            </a:endParaRPr>
          </a:p>
          <a:p>
            <a:pPr marL="87313" indent="-87313" algn="just" eaLnBrk="1" hangingPunct="1">
              <a:spcAft>
                <a:spcPts val="600"/>
              </a:spcAft>
            </a:pPr>
            <a:r>
              <a:rPr lang="ja-JP" altLang="en-US" sz="1100" b="0" i="0" dirty="0">
                <a:latin typeface="Meiryo UI" pitchFamily="50" charset="-128"/>
                <a:ea typeface="Meiryo UI" pitchFamily="50" charset="-128"/>
                <a:cs typeface="Meiryo UI" pitchFamily="50" charset="-128"/>
              </a:rPr>
              <a:t>（再生可能エネルギー検討義務については、大阪府・大阪市とも</a:t>
            </a:r>
            <a:r>
              <a:rPr lang="en-US" altLang="ja-JP" sz="1100" b="0" i="0" dirty="0">
                <a:latin typeface="Meiryo UI" pitchFamily="50" charset="-128"/>
                <a:ea typeface="Meiryo UI" pitchFamily="50" charset="-128"/>
                <a:cs typeface="Meiryo UI" pitchFamily="50" charset="-128"/>
              </a:rPr>
              <a:t>2015</a:t>
            </a:r>
            <a:r>
              <a:rPr lang="ja-JP" altLang="en-US" sz="1100" b="0" i="0" dirty="0">
                <a:latin typeface="Meiryo UI" pitchFamily="50" charset="-128"/>
                <a:ea typeface="Meiryo UI" pitchFamily="50" charset="-128"/>
                <a:cs typeface="Meiryo UI" pitchFamily="50" charset="-128"/>
              </a:rPr>
              <a:t>年</a:t>
            </a:r>
            <a:r>
              <a:rPr lang="en-US" altLang="ja-JP" sz="1100" b="0" i="0" dirty="0">
                <a:latin typeface="Meiryo UI" pitchFamily="50" charset="-128"/>
                <a:ea typeface="Meiryo UI" pitchFamily="50" charset="-128"/>
                <a:cs typeface="Meiryo UI" pitchFamily="50" charset="-128"/>
              </a:rPr>
              <a:t>4</a:t>
            </a:r>
            <a:r>
              <a:rPr lang="ja-JP" altLang="en-US" sz="1100" b="0" i="0" dirty="0">
                <a:latin typeface="Meiryo UI" pitchFamily="50" charset="-128"/>
                <a:ea typeface="Meiryo UI" pitchFamily="50" charset="-128"/>
                <a:cs typeface="Meiryo UI" pitchFamily="50" charset="-128"/>
              </a:rPr>
              <a:t>月</a:t>
            </a:r>
            <a:r>
              <a:rPr lang="en-US" altLang="ja-JP" sz="1100" b="0" i="0" dirty="0">
                <a:latin typeface="Meiryo UI" pitchFamily="50" charset="-128"/>
                <a:ea typeface="Meiryo UI" pitchFamily="50" charset="-128"/>
                <a:cs typeface="Meiryo UI" pitchFamily="50" charset="-128"/>
              </a:rPr>
              <a:t>1</a:t>
            </a:r>
            <a:r>
              <a:rPr lang="ja-JP" altLang="en-US" sz="1100" b="0" i="0" dirty="0">
                <a:latin typeface="Meiryo UI" pitchFamily="50" charset="-128"/>
                <a:ea typeface="Meiryo UI" pitchFamily="50" charset="-128"/>
                <a:cs typeface="Meiryo UI" pitchFamily="50" charset="-128"/>
              </a:rPr>
              <a:t>日施行</a:t>
            </a:r>
            <a:r>
              <a:rPr lang="en-US" altLang="ja-JP" sz="1100" b="0" i="0" dirty="0">
                <a:latin typeface="Meiryo UI" pitchFamily="50" charset="-128"/>
                <a:ea typeface="Meiryo UI" pitchFamily="50" charset="-128"/>
                <a:cs typeface="Meiryo UI" pitchFamily="50" charset="-128"/>
              </a:rPr>
              <a:t>)</a:t>
            </a:r>
            <a:r>
              <a:rPr lang="ja-JP" altLang="en-US" sz="1100" b="0" i="0" dirty="0">
                <a:latin typeface="Meiryo UI" pitchFamily="50" charset="-128"/>
                <a:ea typeface="Meiryo UI" pitchFamily="50" charset="-128"/>
                <a:cs typeface="Meiryo UI" pitchFamily="50" charset="-128"/>
              </a:rPr>
              <a:t>　</a:t>
            </a:r>
            <a:endParaRPr lang="en-US" altLang="ja-JP" sz="1100" b="0" i="0" dirty="0">
              <a:latin typeface="Meiryo UI" pitchFamily="50" charset="-128"/>
              <a:ea typeface="Meiryo UI" pitchFamily="50" charset="-128"/>
              <a:cs typeface="Meiryo UI" pitchFamily="50" charset="-128"/>
            </a:endParaRPr>
          </a:p>
          <a:p>
            <a:pPr marL="87313" indent="-87313" algn="just" eaLnBrk="1" hangingPunct="1"/>
            <a:r>
              <a:rPr lang="ja-JP" altLang="en-US" b="0" i="0" dirty="0">
                <a:latin typeface="Meiryo UI" pitchFamily="50" charset="-128"/>
                <a:ea typeface="Meiryo UI" pitchFamily="50" charset="-128"/>
                <a:cs typeface="Meiryo UI" pitchFamily="50" charset="-128"/>
              </a:rPr>
              <a:t>　　さらに、特に優れた取組を行った建築物については、大阪府・大阪市が「おおさか環境にやさしい建築賞」として表彰しています。</a:t>
            </a:r>
            <a:r>
              <a:rPr lang="ja-JP" altLang="en-US" sz="1400" b="0" i="0" dirty="0">
                <a:latin typeface="Meiryo UI" pitchFamily="50" charset="-128"/>
                <a:ea typeface="Meiryo UI" pitchFamily="50" charset="-128"/>
                <a:cs typeface="Meiryo UI" pitchFamily="50" charset="-128"/>
              </a:rPr>
              <a:t>　</a:t>
            </a:r>
            <a:endParaRPr lang="en-US" altLang="ja-JP" sz="1400" b="0" i="0" dirty="0">
              <a:latin typeface="Meiryo UI" pitchFamily="50" charset="-128"/>
              <a:ea typeface="Meiryo UI" pitchFamily="50" charset="-128"/>
              <a:cs typeface="Meiryo UI" pitchFamily="50" charset="-128"/>
            </a:endParaRPr>
          </a:p>
        </p:txBody>
      </p:sp>
      <p:sp>
        <p:nvSpPr>
          <p:cNvPr id="36" name="テキスト ボックス 28"/>
          <p:cNvSpPr txBox="1">
            <a:spLocks noChangeArrowheads="1"/>
          </p:cNvSpPr>
          <p:nvPr/>
        </p:nvSpPr>
        <p:spPr bwMode="auto">
          <a:xfrm>
            <a:off x="224746" y="4385018"/>
            <a:ext cx="4861706"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eaLnBrk="1" hangingPunct="1"/>
            <a:r>
              <a:rPr lang="ja-JP" altLang="en-US" b="0" i="0" dirty="0">
                <a:latin typeface="Meiryo UI" pitchFamily="50" charset="-128"/>
                <a:ea typeface="Meiryo UI" pitchFamily="50" charset="-128"/>
                <a:cs typeface="Meiryo UI" pitchFamily="50" charset="-128"/>
              </a:rPr>
              <a:t>◆建築物環境性能表示を、当該建築物の販売等における一定の広告及び工事現場へ表示することを義務化しています。</a:t>
            </a:r>
            <a:endParaRPr lang="en-US" altLang="ja-JP" b="0" i="0" dirty="0">
              <a:latin typeface="Meiryo UI" pitchFamily="50" charset="-128"/>
              <a:ea typeface="Meiryo UI" pitchFamily="50" charset="-128"/>
              <a:cs typeface="Meiryo UI" pitchFamily="50" charset="-128"/>
            </a:endParaRPr>
          </a:p>
          <a:p>
            <a:pPr marL="87313" indent="-87313" eaLnBrk="1" hangingPunct="1"/>
            <a:r>
              <a:rPr lang="ja-JP" altLang="en-US" sz="1100" b="0" i="0" dirty="0">
                <a:latin typeface="Meiryo UI" pitchFamily="50" charset="-128"/>
                <a:ea typeface="Meiryo UI" pitchFamily="50" charset="-128"/>
                <a:cs typeface="Meiryo UI" pitchFamily="50" charset="-128"/>
              </a:rPr>
              <a:t>　（工事現場への表示については、大阪府・大阪市とも</a:t>
            </a:r>
            <a:r>
              <a:rPr lang="en-US" altLang="ja-JP" sz="1100" b="0" i="0" dirty="0">
                <a:latin typeface="Meiryo UI" pitchFamily="50" charset="-128"/>
                <a:ea typeface="Meiryo UI" pitchFamily="50" charset="-128"/>
                <a:cs typeface="Meiryo UI" pitchFamily="50" charset="-128"/>
              </a:rPr>
              <a:t>2018</a:t>
            </a:r>
            <a:r>
              <a:rPr lang="ja-JP" altLang="en-US" sz="1100" b="0" i="0" dirty="0">
                <a:latin typeface="Meiryo UI" pitchFamily="50" charset="-128"/>
                <a:ea typeface="Meiryo UI" pitchFamily="50" charset="-128"/>
                <a:cs typeface="Meiryo UI" pitchFamily="50" charset="-128"/>
              </a:rPr>
              <a:t>年</a:t>
            </a:r>
            <a:r>
              <a:rPr lang="en-US" altLang="ja-JP" sz="1100" b="0" i="0" dirty="0">
                <a:latin typeface="Meiryo UI" pitchFamily="50" charset="-128"/>
                <a:ea typeface="Meiryo UI" pitchFamily="50" charset="-128"/>
                <a:cs typeface="Meiryo UI" pitchFamily="50" charset="-128"/>
              </a:rPr>
              <a:t>4</a:t>
            </a:r>
            <a:r>
              <a:rPr lang="ja-JP" altLang="en-US" sz="1100" b="0" i="0" dirty="0">
                <a:latin typeface="Meiryo UI" pitchFamily="50" charset="-128"/>
                <a:ea typeface="Meiryo UI" pitchFamily="50" charset="-128"/>
                <a:cs typeface="Meiryo UI" pitchFamily="50" charset="-128"/>
              </a:rPr>
              <a:t>月</a:t>
            </a:r>
            <a:r>
              <a:rPr lang="en-US" altLang="ja-JP" sz="1100" b="0" i="0" dirty="0">
                <a:latin typeface="Meiryo UI" pitchFamily="50" charset="-128"/>
                <a:ea typeface="Meiryo UI" pitchFamily="50" charset="-128"/>
                <a:cs typeface="Meiryo UI" pitchFamily="50" charset="-128"/>
              </a:rPr>
              <a:t>1</a:t>
            </a:r>
            <a:r>
              <a:rPr lang="ja-JP" altLang="en-US" sz="1100" b="0" i="0" dirty="0">
                <a:latin typeface="Meiryo UI" pitchFamily="50" charset="-128"/>
                <a:ea typeface="Meiryo UI" pitchFamily="50" charset="-128"/>
                <a:cs typeface="Meiryo UI" pitchFamily="50" charset="-128"/>
              </a:rPr>
              <a:t>日施行</a:t>
            </a:r>
            <a:r>
              <a:rPr lang="en-US" altLang="ja-JP" sz="1100" b="0" i="0" dirty="0">
                <a:latin typeface="Meiryo UI" pitchFamily="50" charset="-128"/>
                <a:ea typeface="Meiryo UI" pitchFamily="50" charset="-128"/>
                <a:cs typeface="Meiryo UI" pitchFamily="50" charset="-128"/>
              </a:rPr>
              <a:t>)</a:t>
            </a:r>
            <a:endParaRPr lang="en-US" altLang="ja-JP" sz="1800" b="0" i="0" dirty="0">
              <a:latin typeface="Meiryo UI" pitchFamily="50" charset="-128"/>
              <a:ea typeface="Meiryo UI" pitchFamily="50" charset="-128"/>
              <a:cs typeface="Meiryo UI" pitchFamily="50" charset="-128"/>
            </a:endParaRPr>
          </a:p>
        </p:txBody>
      </p:sp>
      <p:sp>
        <p:nvSpPr>
          <p:cNvPr id="46" name="正方形/長方形 45"/>
          <p:cNvSpPr/>
          <p:nvPr/>
        </p:nvSpPr>
        <p:spPr>
          <a:xfrm>
            <a:off x="5222780" y="4332162"/>
            <a:ext cx="4339519" cy="2232493"/>
          </a:xfrm>
          <a:prstGeom prst="rect">
            <a:avLst/>
          </a:prstGeom>
          <a:noFill/>
          <a:ln w="9525">
            <a:solidFill>
              <a:schemeClr val="accent6">
                <a:lumMod val="75000"/>
              </a:schemeClr>
            </a:solidFill>
            <a:prstDash val="dash"/>
          </a:ln>
        </p:spPr>
        <p:style>
          <a:lnRef idx="2">
            <a:schemeClr val="accent1"/>
          </a:lnRef>
          <a:fillRef idx="1">
            <a:schemeClr val="lt1"/>
          </a:fillRef>
          <a:effectRef idx="0">
            <a:schemeClr val="accent1"/>
          </a:effectRef>
          <a:fontRef idx="minor">
            <a:schemeClr val="dk1"/>
          </a:fontRef>
        </p:style>
        <p:txBody>
          <a:bodyPr lIns="0" rIns="0" rtlCol="0" anchor="t" anchorCtr="0"/>
          <a:lstStyle/>
          <a:p>
            <a:pPr marL="87313" indent="-87313"/>
            <a:endParaRPr lang="en-US" altLang="ja-JP" sz="800" dirty="0">
              <a:solidFill>
                <a:schemeClr val="tx1"/>
              </a:solidFill>
              <a:latin typeface="Meiryo UI" pitchFamily="50" charset="-128"/>
              <a:ea typeface="Meiryo UI" pitchFamily="50" charset="-128"/>
              <a:cs typeface="Meiryo UI" pitchFamily="50" charset="-128"/>
            </a:endParaRPr>
          </a:p>
          <a:p>
            <a:pPr marL="87313" indent="-87313"/>
            <a:endParaRPr lang="en-US" altLang="ja-JP" sz="800" dirty="0">
              <a:solidFill>
                <a:schemeClr val="tx1"/>
              </a:solidFill>
              <a:latin typeface="Meiryo UI" pitchFamily="50" charset="-128"/>
              <a:ea typeface="Meiryo UI" pitchFamily="50" charset="-128"/>
              <a:cs typeface="Meiryo UI" pitchFamily="50" charset="-128"/>
            </a:endParaRPr>
          </a:p>
          <a:p>
            <a:pPr marL="87313" indent="-87313"/>
            <a:endParaRPr lang="en-US" altLang="ja-JP" sz="800" dirty="0">
              <a:solidFill>
                <a:schemeClr val="tx1"/>
              </a:solidFill>
              <a:latin typeface="Meiryo UI" pitchFamily="50" charset="-128"/>
              <a:ea typeface="Meiryo UI" pitchFamily="50" charset="-128"/>
              <a:cs typeface="Meiryo UI" pitchFamily="50" charset="-128"/>
            </a:endParaRPr>
          </a:p>
          <a:p>
            <a:pPr marL="87313" indent="-87313"/>
            <a:endParaRPr lang="en-US" altLang="ja-JP" sz="800" dirty="0">
              <a:solidFill>
                <a:schemeClr val="tx1"/>
              </a:solidFill>
              <a:latin typeface="Meiryo UI" pitchFamily="50" charset="-128"/>
              <a:ea typeface="Meiryo UI" pitchFamily="50" charset="-128"/>
              <a:cs typeface="Meiryo UI" pitchFamily="50" charset="-128"/>
            </a:endParaRPr>
          </a:p>
          <a:p>
            <a:pPr marL="87313" indent="-87313"/>
            <a:endParaRPr lang="en-US" altLang="ja-JP" sz="800" dirty="0">
              <a:solidFill>
                <a:schemeClr val="tx1"/>
              </a:solidFill>
              <a:latin typeface="Meiryo UI" pitchFamily="50" charset="-128"/>
              <a:ea typeface="Meiryo UI" pitchFamily="50" charset="-128"/>
              <a:cs typeface="Meiryo UI" pitchFamily="50" charset="-128"/>
            </a:endParaRPr>
          </a:p>
          <a:p>
            <a:pPr marL="87313" indent="-87313"/>
            <a:endParaRPr lang="en-US" altLang="ja-JP" sz="800" dirty="0">
              <a:solidFill>
                <a:schemeClr val="tx1"/>
              </a:solidFill>
              <a:latin typeface="Meiryo UI" pitchFamily="50" charset="-128"/>
              <a:ea typeface="Meiryo UI" pitchFamily="50" charset="-128"/>
              <a:cs typeface="Meiryo UI" pitchFamily="50" charset="-128"/>
            </a:endParaRPr>
          </a:p>
          <a:p>
            <a:pPr marL="87313" indent="-87313"/>
            <a:endParaRPr lang="en-US" altLang="ja-JP" sz="800" dirty="0">
              <a:solidFill>
                <a:schemeClr val="tx1"/>
              </a:solidFill>
              <a:latin typeface="Meiryo UI" pitchFamily="50" charset="-128"/>
              <a:ea typeface="Meiryo UI" pitchFamily="50" charset="-128"/>
              <a:cs typeface="Meiryo UI" pitchFamily="50" charset="-128"/>
            </a:endParaRPr>
          </a:p>
          <a:p>
            <a:pPr marL="87313" indent="-87313"/>
            <a:endParaRPr lang="en-US" altLang="ja-JP" sz="800" dirty="0">
              <a:solidFill>
                <a:schemeClr val="tx1"/>
              </a:solidFill>
              <a:latin typeface="Meiryo UI" pitchFamily="50" charset="-128"/>
              <a:ea typeface="Meiryo UI" pitchFamily="50" charset="-128"/>
              <a:cs typeface="Meiryo UI" pitchFamily="50" charset="-128"/>
            </a:endParaRPr>
          </a:p>
          <a:p>
            <a:pPr marL="87313" indent="-87313"/>
            <a:endParaRPr lang="en-US" altLang="ja-JP" sz="800" dirty="0">
              <a:solidFill>
                <a:schemeClr val="tx1"/>
              </a:solidFill>
              <a:latin typeface="Meiryo UI" pitchFamily="50" charset="-128"/>
              <a:ea typeface="Meiryo UI" pitchFamily="50" charset="-128"/>
              <a:cs typeface="Meiryo UI" pitchFamily="50" charset="-128"/>
            </a:endParaRPr>
          </a:p>
          <a:p>
            <a:pPr marL="87313" indent="-87313"/>
            <a:endParaRPr lang="en-US" altLang="ja-JP" sz="800" dirty="0">
              <a:solidFill>
                <a:schemeClr val="tx1"/>
              </a:solidFill>
              <a:latin typeface="Meiryo UI" pitchFamily="50" charset="-128"/>
              <a:ea typeface="Meiryo UI" pitchFamily="50" charset="-128"/>
              <a:cs typeface="Meiryo UI" pitchFamily="50" charset="-128"/>
            </a:endParaRPr>
          </a:p>
          <a:p>
            <a:pPr marL="87313" indent="-87313"/>
            <a:endParaRPr lang="en-US" altLang="ja-JP" sz="800" dirty="0">
              <a:solidFill>
                <a:schemeClr val="tx1"/>
              </a:solidFill>
              <a:latin typeface="Meiryo UI" pitchFamily="50" charset="-128"/>
              <a:ea typeface="Meiryo UI" pitchFamily="50" charset="-128"/>
              <a:cs typeface="Meiryo UI" pitchFamily="50" charset="-128"/>
            </a:endParaRPr>
          </a:p>
          <a:p>
            <a:pPr marL="87313" indent="-87313"/>
            <a:endParaRPr lang="en-US" altLang="ja-JP" sz="800" dirty="0">
              <a:solidFill>
                <a:schemeClr val="tx1"/>
              </a:solidFill>
              <a:latin typeface="Meiryo UI" pitchFamily="50" charset="-128"/>
              <a:ea typeface="Meiryo UI" pitchFamily="50" charset="-128"/>
              <a:cs typeface="Meiryo UI" pitchFamily="50" charset="-128"/>
            </a:endParaRPr>
          </a:p>
          <a:p>
            <a:pPr marL="87313" indent="-87313"/>
            <a:endParaRPr lang="en-US" altLang="ja-JP" sz="5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（注</a:t>
            </a:r>
            <a:r>
              <a:rPr lang="en-US" altLang="ja-JP" sz="1000" dirty="0">
                <a:solidFill>
                  <a:schemeClr val="tx1"/>
                </a:solidFill>
                <a:latin typeface="Meiryo UI" pitchFamily="50" charset="-128"/>
                <a:ea typeface="Meiryo UI" pitchFamily="50" charset="-128"/>
                <a:cs typeface="Meiryo UI" pitchFamily="50" charset="-128"/>
              </a:rPr>
              <a:t>1</a:t>
            </a:r>
            <a:r>
              <a:rPr lang="ja-JP" altLang="en-US" sz="1000" dirty="0">
                <a:solidFill>
                  <a:schemeClr val="tx1"/>
                </a:solidFill>
                <a:latin typeface="Meiryo UI" pitchFamily="50" charset="-128"/>
                <a:ea typeface="Meiryo UI" pitchFamily="50" charset="-128"/>
                <a:cs typeface="Meiryo UI" pitchFamily="50" charset="-128"/>
              </a:rPr>
              <a:t>）上記の届出件数には、延べ面積</a:t>
            </a:r>
            <a:r>
              <a:rPr lang="en-US" altLang="ja-JP" sz="1000" dirty="0">
                <a:solidFill>
                  <a:schemeClr val="tx1"/>
                </a:solidFill>
                <a:latin typeface="Meiryo UI" pitchFamily="50" charset="-128"/>
                <a:ea typeface="Meiryo UI" pitchFamily="50" charset="-128"/>
                <a:cs typeface="Meiryo UI" pitchFamily="50" charset="-128"/>
              </a:rPr>
              <a:t>2,000</a:t>
            </a:r>
            <a:r>
              <a:rPr lang="ja-JP" altLang="en-US" sz="1000" dirty="0">
                <a:solidFill>
                  <a:schemeClr val="tx1"/>
                </a:solidFill>
                <a:latin typeface="Meiryo UI" pitchFamily="50" charset="-128"/>
                <a:ea typeface="Meiryo UI" pitchFamily="50" charset="-128"/>
                <a:cs typeface="Meiryo UI" pitchFamily="50" charset="-128"/>
              </a:rPr>
              <a:t>㎡未満の新築または増改築の任意</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en-US" altLang="ja-JP" sz="1000" dirty="0">
                <a:solidFill>
                  <a:schemeClr val="tx1"/>
                </a:solidFill>
                <a:latin typeface="Meiryo UI" pitchFamily="50" charset="-128"/>
                <a:ea typeface="Meiryo UI" pitchFamily="50" charset="-128"/>
                <a:cs typeface="Meiryo UI" pitchFamily="50" charset="-128"/>
              </a:rPr>
              <a:t>         </a:t>
            </a:r>
            <a:r>
              <a:rPr lang="ja-JP" altLang="en-US" sz="1000" dirty="0">
                <a:solidFill>
                  <a:schemeClr val="tx1"/>
                </a:solidFill>
                <a:latin typeface="Meiryo UI" pitchFamily="50" charset="-128"/>
                <a:ea typeface="Meiryo UI" pitchFamily="50" charset="-128"/>
                <a:cs typeface="Meiryo UI" pitchFamily="50" charset="-128"/>
              </a:rPr>
              <a:t>  届出も含む。　</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（注</a:t>
            </a:r>
            <a:r>
              <a:rPr lang="en-US" altLang="ja-JP" sz="1000" dirty="0">
                <a:solidFill>
                  <a:schemeClr val="tx1"/>
                </a:solidFill>
                <a:latin typeface="Meiryo UI" pitchFamily="50" charset="-128"/>
                <a:ea typeface="Meiryo UI" pitchFamily="50" charset="-128"/>
                <a:cs typeface="Meiryo UI" pitchFamily="50" charset="-128"/>
              </a:rPr>
              <a:t>2</a:t>
            </a:r>
            <a:r>
              <a:rPr lang="ja-JP" altLang="en-US" sz="1000" dirty="0">
                <a:solidFill>
                  <a:schemeClr val="tx1"/>
                </a:solidFill>
                <a:latin typeface="Meiryo UI" pitchFamily="50" charset="-128"/>
                <a:ea typeface="Meiryo UI" pitchFamily="50" charset="-128"/>
                <a:cs typeface="Meiryo UI" pitchFamily="50" charset="-128"/>
              </a:rPr>
              <a:t>）表彰は、前年度に完成した建築物で環境性能の評価が高いものの中から選</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en-US" altLang="ja-JP" sz="1000" dirty="0">
                <a:solidFill>
                  <a:schemeClr val="tx1"/>
                </a:solidFill>
                <a:latin typeface="Meiryo UI" pitchFamily="50" charset="-128"/>
                <a:ea typeface="Meiryo UI" pitchFamily="50" charset="-128"/>
                <a:cs typeface="Meiryo UI" pitchFamily="50" charset="-128"/>
              </a:rPr>
              <a:t>           </a:t>
            </a:r>
            <a:r>
              <a:rPr lang="ja-JP" altLang="en-US" sz="1000" dirty="0">
                <a:solidFill>
                  <a:schemeClr val="tx1"/>
                </a:solidFill>
                <a:latin typeface="Meiryo UI" pitchFamily="50" charset="-128"/>
                <a:ea typeface="Meiryo UI" pitchFamily="50" charset="-128"/>
                <a:cs typeface="Meiryo UI" pitchFamily="50" charset="-128"/>
              </a:rPr>
              <a:t>考するため、 届出年度と表彰年度は異なる。</a:t>
            </a:r>
            <a:endParaRPr lang="en-US" altLang="ja-JP" sz="1000" dirty="0">
              <a:solidFill>
                <a:schemeClr val="tx1"/>
              </a:solidFill>
              <a:latin typeface="Meiryo UI" pitchFamily="50" charset="-128"/>
              <a:ea typeface="Meiryo UI" pitchFamily="50" charset="-128"/>
              <a:cs typeface="Meiryo UI" pitchFamily="50" charset="-128"/>
            </a:endParaRPr>
          </a:p>
        </p:txBody>
      </p:sp>
      <p:sp>
        <p:nvSpPr>
          <p:cNvPr id="23" name="テキスト ボックス 22"/>
          <p:cNvSpPr txBox="1"/>
          <p:nvPr/>
        </p:nvSpPr>
        <p:spPr>
          <a:xfrm>
            <a:off x="8932785" y="4329352"/>
            <a:ext cx="705605" cy="246222"/>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（年度）</a:t>
            </a:r>
            <a:endParaRPr lang="en-US" altLang="ja-JP" sz="1000" dirty="0">
              <a:latin typeface="Meiryo UI" pitchFamily="50" charset="-128"/>
              <a:ea typeface="Meiryo UI" pitchFamily="50" charset="-128"/>
              <a:cs typeface="Meiryo UI" pitchFamily="50" charset="-128"/>
            </a:endParaRPr>
          </a:p>
        </p:txBody>
      </p:sp>
      <p:sp>
        <p:nvSpPr>
          <p:cNvPr id="24" name="テキスト ボックス 23"/>
          <p:cNvSpPr txBox="1"/>
          <p:nvPr/>
        </p:nvSpPr>
        <p:spPr>
          <a:xfrm>
            <a:off x="5381206" y="4341529"/>
            <a:ext cx="1807716"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＜大阪府・大阪市実績＞</a:t>
            </a:r>
            <a:endParaRPr lang="en-US" altLang="ja-JP" sz="1000" dirty="0">
              <a:latin typeface="Meiryo UI" pitchFamily="50" charset="-128"/>
              <a:ea typeface="Meiryo UI" pitchFamily="50" charset="-128"/>
              <a:cs typeface="Meiryo UI" pitchFamily="50" charset="-128"/>
            </a:endParaRPr>
          </a:p>
        </p:txBody>
      </p:sp>
      <p:sp>
        <p:nvSpPr>
          <p:cNvPr id="25" name="テキスト ボックス 24"/>
          <p:cNvSpPr txBox="1"/>
          <p:nvPr/>
        </p:nvSpPr>
        <p:spPr>
          <a:xfrm>
            <a:off x="5520504" y="2182310"/>
            <a:ext cx="1908000" cy="553998"/>
          </a:xfrm>
          <a:prstGeom prst="rect">
            <a:avLst/>
          </a:prstGeom>
          <a:noFill/>
        </p:spPr>
        <p:txBody>
          <a:bodyPr wrap="square" lIns="0" rIns="0" rtlCol="0">
            <a:spAutoFit/>
          </a:bodyPr>
          <a:lstStyle/>
          <a:p>
            <a:pPr marL="87313" indent="-87313"/>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大阪府知事賞</a:t>
            </a:r>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　</a:t>
            </a:r>
            <a:endParaRPr lang="en-US" altLang="ja-JP" sz="1000" strike="dblStrike" dirty="0">
              <a:latin typeface="Meiryo UI" pitchFamily="50" charset="-128"/>
              <a:ea typeface="Meiryo UI" pitchFamily="50" charset="-128"/>
              <a:cs typeface="Meiryo UI" pitchFamily="50" charset="-128"/>
            </a:endParaRPr>
          </a:p>
          <a:p>
            <a:pPr marL="87313" indent="-87313"/>
            <a:r>
              <a:rPr lang="ja-JP" altLang="en-US" sz="1000" dirty="0">
                <a:latin typeface="Meiryo UI" pitchFamily="50" charset="-128"/>
                <a:ea typeface="Meiryo UI" pitchFamily="50" charset="-128"/>
                <a:cs typeface="Meiryo UI" pitchFamily="50" charset="-128"/>
              </a:rPr>
              <a:t>パナソニック ホールディングス株式会社</a:t>
            </a:r>
            <a:endParaRPr lang="en-US" altLang="ja-JP" sz="1000" dirty="0">
              <a:latin typeface="Meiryo UI" pitchFamily="50" charset="-128"/>
              <a:ea typeface="Meiryo UI" pitchFamily="50" charset="-128"/>
              <a:cs typeface="Meiryo UI" pitchFamily="50" charset="-128"/>
            </a:endParaRPr>
          </a:p>
          <a:p>
            <a:pPr marL="87313" indent="-87313" algn="r"/>
            <a:r>
              <a:rPr lang="ja-JP" altLang="en-US" sz="1000" dirty="0">
                <a:latin typeface="Meiryo UI" pitchFamily="50" charset="-128"/>
                <a:ea typeface="Meiryo UI" pitchFamily="50" charset="-128"/>
                <a:cs typeface="Meiryo UI" pitchFamily="50" charset="-128"/>
              </a:rPr>
              <a:t>技術部門西門真新棟</a:t>
            </a:r>
            <a:endParaRPr lang="en-US" altLang="ja-JP" sz="1000" dirty="0">
              <a:latin typeface="Meiryo UI" pitchFamily="50" charset="-128"/>
              <a:ea typeface="Meiryo UI" pitchFamily="50" charset="-128"/>
              <a:cs typeface="Meiryo UI" pitchFamily="50" charset="-128"/>
            </a:endParaRPr>
          </a:p>
        </p:txBody>
      </p:sp>
      <p:sp>
        <p:nvSpPr>
          <p:cNvPr id="31" name="テキスト ボックス 30"/>
          <p:cNvSpPr txBox="1"/>
          <p:nvPr/>
        </p:nvSpPr>
        <p:spPr>
          <a:xfrm>
            <a:off x="6097689" y="2717625"/>
            <a:ext cx="3053356" cy="234286"/>
          </a:xfrm>
          <a:prstGeom prst="rect">
            <a:avLst/>
          </a:prstGeom>
          <a:noFill/>
          <a:ln>
            <a:noFill/>
          </a:ln>
        </p:spPr>
        <p:txBody>
          <a:bodyPr wrap="square" lIns="36000" tIns="36000" rIns="36000" bIns="36000" rtlCol="0">
            <a:spAutoFit/>
          </a:bodyPr>
          <a:lstStyle/>
          <a:p>
            <a:pPr marL="87313" indent="-87313"/>
            <a:r>
              <a:rPr lang="ja-JP" altLang="en-US" sz="1050" dirty="0">
                <a:latin typeface="Meiryo UI" pitchFamily="50" charset="-128"/>
                <a:ea typeface="Meiryo UI" pitchFamily="50" charset="-128"/>
                <a:cs typeface="Meiryo UI" pitchFamily="50" charset="-128"/>
              </a:rPr>
              <a:t>＜</a:t>
            </a:r>
            <a:r>
              <a:rPr lang="en-US" altLang="ja-JP" sz="1050" dirty="0">
                <a:latin typeface="Meiryo UI" pitchFamily="50" charset="-128"/>
                <a:ea typeface="Meiryo UI" pitchFamily="50" charset="-128"/>
                <a:cs typeface="Meiryo UI" pitchFamily="50" charset="-128"/>
              </a:rPr>
              <a:t>2025</a:t>
            </a:r>
            <a:r>
              <a:rPr lang="ja-JP" altLang="en-US" sz="1050" dirty="0">
                <a:latin typeface="Meiryo UI" pitchFamily="50" charset="-128"/>
                <a:ea typeface="Meiryo UI" pitchFamily="50" charset="-128"/>
                <a:cs typeface="Meiryo UI" pitchFamily="50" charset="-128"/>
              </a:rPr>
              <a:t>年度　おおさか環境にやさしい建築賞＞</a:t>
            </a:r>
            <a:endParaRPr lang="en-US" altLang="ja-JP" sz="1050" dirty="0">
              <a:latin typeface="Meiryo UI" pitchFamily="50" charset="-128"/>
              <a:ea typeface="Meiryo UI" pitchFamily="50" charset="-128"/>
              <a:cs typeface="Meiryo UI" pitchFamily="50" charset="-128"/>
            </a:endParaRPr>
          </a:p>
        </p:txBody>
      </p:sp>
      <p:sp>
        <p:nvSpPr>
          <p:cNvPr id="33" name="テキスト ボックス 32"/>
          <p:cNvSpPr txBox="1"/>
          <p:nvPr/>
        </p:nvSpPr>
        <p:spPr>
          <a:xfrm>
            <a:off x="7675018" y="2185811"/>
            <a:ext cx="1990824" cy="477054"/>
          </a:xfrm>
          <a:prstGeom prst="rect">
            <a:avLst/>
          </a:prstGeom>
          <a:noFill/>
        </p:spPr>
        <p:txBody>
          <a:bodyPr wrap="square" rtlCol="0">
            <a:spAutoFit/>
          </a:bodyPr>
          <a:lstStyle/>
          <a:p>
            <a:pPr marL="87313" indent="-87313"/>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大阪市長賞</a:t>
            </a:r>
            <a:r>
              <a:rPr lang="en-US" altLang="ja-JP" sz="1000" dirty="0">
                <a:latin typeface="Meiryo UI" pitchFamily="50" charset="-128"/>
                <a:ea typeface="Meiryo UI" pitchFamily="50" charset="-128"/>
                <a:cs typeface="Meiryo UI" pitchFamily="50" charset="-128"/>
              </a:rPr>
              <a:t>】</a:t>
            </a:r>
            <a:r>
              <a:rPr lang="ja-JP" altLang="en-US" sz="1000" dirty="0">
                <a:latin typeface="Meiryo UI" pitchFamily="50" charset="-128"/>
                <a:ea typeface="Meiryo UI" pitchFamily="50" charset="-128"/>
                <a:cs typeface="Meiryo UI" pitchFamily="50" charset="-128"/>
              </a:rPr>
              <a:t>　</a:t>
            </a:r>
            <a:endParaRPr lang="en-US" altLang="ja-JP" sz="1000" strike="sngStrike" dirty="0">
              <a:latin typeface="Meiryo UI" pitchFamily="50" charset="-128"/>
              <a:ea typeface="Meiryo UI" pitchFamily="50" charset="-128"/>
              <a:cs typeface="Meiryo UI" pitchFamily="50" charset="-128"/>
            </a:endParaRPr>
          </a:p>
          <a:p>
            <a:pPr marL="87313" indent="-87313">
              <a:spcBef>
                <a:spcPts val="600"/>
              </a:spcBef>
            </a:pPr>
            <a:r>
              <a:rPr lang="ja-JP" altLang="en-US" sz="1000" dirty="0">
                <a:latin typeface="Meiryo UI" pitchFamily="50" charset="-128"/>
                <a:ea typeface="Meiryo UI" pitchFamily="50" charset="-128"/>
                <a:cs typeface="Meiryo UI" pitchFamily="50" charset="-128"/>
              </a:rPr>
              <a:t>グラングリーン大阪　北館・南館・</a:t>
            </a:r>
            <a:r>
              <a:rPr lang="en-US" altLang="ja-JP" sz="1000" dirty="0">
                <a:latin typeface="Meiryo UI" pitchFamily="50" charset="-128"/>
                <a:ea typeface="Meiryo UI" pitchFamily="50" charset="-128"/>
                <a:cs typeface="Meiryo UI" pitchFamily="50" charset="-128"/>
              </a:rPr>
              <a:t>VS.</a:t>
            </a:r>
          </a:p>
        </p:txBody>
      </p:sp>
      <p:sp>
        <p:nvSpPr>
          <p:cNvPr id="55" name="Text Box 2"/>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56"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68" name="Text Box 2"/>
          <p:cNvSpPr txBox="1">
            <a:spLocks noChangeArrowheads="1"/>
          </p:cNvSpPr>
          <p:nvPr/>
        </p:nvSpPr>
        <p:spPr bwMode="auto">
          <a:xfrm>
            <a:off x="49608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72"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35" name="円/楕円 30">
            <a:extLst>
              <a:ext uri="{FF2B5EF4-FFF2-40B4-BE49-F238E27FC236}">
                <a16:creationId xmlns:a16="http://schemas.microsoft.com/office/drawing/2014/main" id="{C86231E5-7417-4FB1-AB07-037B24676DF1}"/>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40</a:t>
            </a:fld>
            <a:endParaRPr lang="en-US" altLang="ja-JP" sz="1100" b="1" dirty="0">
              <a:solidFill>
                <a:schemeClr val="bg1"/>
              </a:solidFill>
              <a:latin typeface="Meiryo UI" panose="020B0604030504040204" pitchFamily="50" charset="-128"/>
              <a:ea typeface="Meiryo UI" panose="020B0604030504040204" pitchFamily="50" charset="-128"/>
            </a:endParaRPr>
          </a:p>
        </p:txBody>
      </p:sp>
      <p:graphicFrame>
        <p:nvGraphicFramePr>
          <p:cNvPr id="43" name="表 42"/>
          <p:cNvGraphicFramePr>
            <a:graphicFrameLocks noGrp="1"/>
          </p:cNvGraphicFramePr>
          <p:nvPr>
            <p:extLst>
              <p:ext uri="{D42A27DB-BD31-4B8C-83A1-F6EECF244321}">
                <p14:modId xmlns:p14="http://schemas.microsoft.com/office/powerpoint/2010/main" val="2557996684"/>
              </p:ext>
            </p:extLst>
          </p:nvPr>
        </p:nvGraphicFramePr>
        <p:xfrm>
          <a:off x="5495437" y="4578216"/>
          <a:ext cx="3954807" cy="1280160"/>
        </p:xfrm>
        <a:graphic>
          <a:graphicData uri="http://schemas.openxmlformats.org/drawingml/2006/table">
            <a:tbl>
              <a:tblPr firstRow="1" bandRow="1">
                <a:tableStyleId>{5940675A-B579-460E-94D1-54222C63F5DA}</a:tableStyleId>
              </a:tblPr>
              <a:tblGrid>
                <a:gridCol w="806622">
                  <a:extLst>
                    <a:ext uri="{9D8B030D-6E8A-4147-A177-3AD203B41FA5}">
                      <a16:colId xmlns:a16="http://schemas.microsoft.com/office/drawing/2014/main" val="2090161232"/>
                    </a:ext>
                  </a:extLst>
                </a:gridCol>
                <a:gridCol w="568594">
                  <a:extLst>
                    <a:ext uri="{9D8B030D-6E8A-4147-A177-3AD203B41FA5}">
                      <a16:colId xmlns:a16="http://schemas.microsoft.com/office/drawing/2014/main" val="2460188512"/>
                    </a:ext>
                  </a:extLst>
                </a:gridCol>
                <a:gridCol w="509087">
                  <a:extLst>
                    <a:ext uri="{9D8B030D-6E8A-4147-A177-3AD203B41FA5}">
                      <a16:colId xmlns:a16="http://schemas.microsoft.com/office/drawing/2014/main" val="2562341190"/>
                    </a:ext>
                  </a:extLst>
                </a:gridCol>
                <a:gridCol w="543243">
                  <a:extLst>
                    <a:ext uri="{9D8B030D-6E8A-4147-A177-3AD203B41FA5}">
                      <a16:colId xmlns:a16="http://schemas.microsoft.com/office/drawing/2014/main" val="812667615"/>
                    </a:ext>
                  </a:extLst>
                </a:gridCol>
                <a:gridCol w="509087">
                  <a:extLst>
                    <a:ext uri="{9D8B030D-6E8A-4147-A177-3AD203B41FA5}">
                      <a16:colId xmlns:a16="http://schemas.microsoft.com/office/drawing/2014/main" val="1187545978"/>
                    </a:ext>
                  </a:extLst>
                </a:gridCol>
                <a:gridCol w="509087">
                  <a:extLst>
                    <a:ext uri="{9D8B030D-6E8A-4147-A177-3AD203B41FA5}">
                      <a16:colId xmlns:a16="http://schemas.microsoft.com/office/drawing/2014/main" val="2269340133"/>
                    </a:ext>
                  </a:extLst>
                </a:gridCol>
                <a:gridCol w="509087">
                  <a:extLst>
                    <a:ext uri="{9D8B030D-6E8A-4147-A177-3AD203B41FA5}">
                      <a16:colId xmlns:a16="http://schemas.microsoft.com/office/drawing/2014/main" val="643555311"/>
                    </a:ext>
                  </a:extLst>
                </a:gridCol>
              </a:tblGrid>
              <a:tr h="232876">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2020</a:t>
                      </a:r>
                      <a:endParaRPr kumimoji="1" lang="ja-JP" altLang="en-US" sz="1000" strike="sngStrike"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2021</a:t>
                      </a:r>
                      <a:endParaRPr kumimoji="1" lang="ja-JP" altLang="en-US" sz="1000" strike="sngStrike"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2022</a:t>
                      </a:r>
                      <a:endParaRPr kumimoji="1" lang="ja-JP" altLang="en-US" sz="1000" strike="sngStrike"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2023</a:t>
                      </a:r>
                      <a:endParaRPr kumimoji="1" lang="ja-JP" altLang="en-US" sz="1000" strike="sngStrike"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2024</a:t>
                      </a:r>
                      <a:endParaRPr kumimoji="1" lang="ja-JP" altLang="en-US" sz="1000" strike="sngStrike"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extLst>
                  <a:ext uri="{0D108BD9-81ED-4DB2-BD59-A6C34878D82A}">
                    <a16:rowId xmlns:a16="http://schemas.microsoft.com/office/drawing/2014/main" val="3425774941"/>
                  </a:ext>
                </a:extLst>
              </a:tr>
              <a:tr h="180000">
                <a:tc rowSpan="2">
                  <a:txBody>
                    <a:bodyPr/>
                    <a:lstStyle/>
                    <a:p>
                      <a:r>
                        <a:rPr lang="ja-JP" altLang="en-US" sz="1000" dirty="0">
                          <a:solidFill>
                            <a:schemeClr val="tx1"/>
                          </a:solidFill>
                          <a:latin typeface="Meiryo UI" panose="020B0604030504040204" pitchFamily="50" charset="-128"/>
                          <a:ea typeface="Meiryo UI" panose="020B0604030504040204" pitchFamily="50" charset="-128"/>
                        </a:rPr>
                        <a:t>計画書</a:t>
                      </a:r>
                      <a:endParaRPr lang="en-US" altLang="ja-JP" sz="1000" dirty="0">
                        <a:solidFill>
                          <a:schemeClr val="tx1"/>
                        </a:solidFill>
                        <a:latin typeface="Meiryo UI" panose="020B0604030504040204" pitchFamily="50" charset="-128"/>
                        <a:ea typeface="Meiryo UI" panose="020B0604030504040204" pitchFamily="50" charset="-128"/>
                      </a:endParaRPr>
                    </a:p>
                    <a:p>
                      <a:r>
                        <a:rPr lang="ja-JP" altLang="en-US" sz="1000" dirty="0">
                          <a:solidFill>
                            <a:schemeClr val="tx1"/>
                          </a:solidFill>
                          <a:latin typeface="Meiryo UI" panose="020B0604030504040204" pitchFamily="50" charset="-128"/>
                          <a:ea typeface="Meiryo UI" panose="020B0604030504040204" pitchFamily="50" charset="-128"/>
                        </a:rPr>
                        <a:t>届出件数</a:t>
                      </a:r>
                      <a:r>
                        <a:rPr lang="en-US" altLang="ja-JP" sz="1000" dirty="0">
                          <a:solidFill>
                            <a:schemeClr val="tx1"/>
                          </a:solidFill>
                          <a:latin typeface="Meiryo UI" panose="020B0604030504040204" pitchFamily="50" charset="-128"/>
                          <a:ea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rPr>
                        <a:t>件</a:t>
                      </a:r>
                      <a:r>
                        <a:rPr lang="en-US" altLang="ja-JP" sz="1000" dirty="0">
                          <a:solidFill>
                            <a:schemeClr val="tx1"/>
                          </a:solidFill>
                          <a:latin typeface="Meiryo UI" panose="020B0604030504040204" pitchFamily="50" charset="-128"/>
                          <a:ea typeface="Meiryo UI" panose="020B0604030504040204" pitchFamily="50" charset="-128"/>
                        </a:rPr>
                        <a:t>)</a:t>
                      </a:r>
                      <a:endParaRPr lang="ja-JP" altLang="en-US"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r>
                        <a:rPr lang="ja-JP" altLang="en-US" sz="1000" dirty="0">
                          <a:solidFill>
                            <a:schemeClr val="tx1"/>
                          </a:solidFill>
                          <a:latin typeface="Meiryo UI" panose="020B0604030504040204" pitchFamily="50" charset="-128"/>
                          <a:ea typeface="Meiryo UI" panose="020B0604030504040204" pitchFamily="50" charset="-128"/>
                        </a:rPr>
                        <a:t>大阪府</a:t>
                      </a:r>
                    </a:p>
                  </a:txBody>
                  <a:tcPr anchor="ctr">
                    <a:lnB w="3175" cap="flat" cmpd="sng" algn="ctr">
                      <a:solidFill>
                        <a:schemeClr val="tx1"/>
                      </a:solidFill>
                      <a:prstDash val="dash"/>
                      <a:round/>
                      <a:headEnd type="none" w="med" len="med"/>
                      <a:tailEnd type="none" w="med" len="med"/>
                    </a:lnB>
                  </a:tcPr>
                </a:tc>
                <a:tc>
                  <a:txBody>
                    <a:bodyPr/>
                    <a:lstStyle/>
                    <a:p>
                      <a:pPr algn="ctr"/>
                      <a:r>
                        <a:rPr kumimoji="1" lang="en-US" altLang="ja-JP" sz="800" dirty="0">
                          <a:solidFill>
                            <a:schemeClr val="tx1"/>
                          </a:solidFill>
                          <a:latin typeface="Meiryo UI" panose="020B0604030504040204" pitchFamily="50" charset="-128"/>
                          <a:ea typeface="Meiryo UI" panose="020B0604030504040204" pitchFamily="50" charset="-128"/>
                        </a:rPr>
                        <a:t>197</a:t>
                      </a:r>
                    </a:p>
                  </a:txBody>
                  <a:tcPr anchor="ctr">
                    <a:lnB w="3175" cap="flat" cmpd="sng" algn="ctr">
                      <a:solidFill>
                        <a:schemeClr val="tx1"/>
                      </a:solidFill>
                      <a:prstDash val="dash"/>
                      <a:round/>
                      <a:headEnd type="none" w="med" len="med"/>
                      <a:tailEnd type="none" w="med" len="med"/>
                    </a:lnB>
                  </a:tcPr>
                </a:tc>
                <a:tc>
                  <a:txBody>
                    <a:bodyPr/>
                    <a:lstStyle/>
                    <a:p>
                      <a:pPr algn="ctr"/>
                      <a:r>
                        <a:rPr kumimoji="1" lang="en-US" altLang="ja-JP" sz="800" dirty="0">
                          <a:solidFill>
                            <a:schemeClr val="tx1"/>
                          </a:solidFill>
                          <a:latin typeface="Meiryo UI" panose="020B0604030504040204" pitchFamily="50" charset="-128"/>
                          <a:ea typeface="Meiryo UI" panose="020B0604030504040204" pitchFamily="50" charset="-128"/>
                        </a:rPr>
                        <a:t>166</a:t>
                      </a:r>
                    </a:p>
                  </a:txBody>
                  <a:tcPr anchor="ctr">
                    <a:lnB w="3175" cap="flat" cmpd="sng" algn="ctr">
                      <a:solidFill>
                        <a:schemeClr val="tx1"/>
                      </a:solidFill>
                      <a:prstDash val="dash"/>
                      <a:round/>
                      <a:headEnd type="none" w="med" len="med"/>
                      <a:tailEnd type="none" w="med" len="med"/>
                    </a:lnB>
                  </a:tcPr>
                </a:tc>
                <a:tc>
                  <a:txBody>
                    <a:bodyPr/>
                    <a:lstStyle/>
                    <a:p>
                      <a:pPr algn="ctr"/>
                      <a:r>
                        <a:rPr kumimoji="1" lang="en-US" altLang="ja-JP" sz="800" dirty="0">
                          <a:solidFill>
                            <a:schemeClr val="tx1"/>
                          </a:solidFill>
                          <a:latin typeface="Meiryo UI" panose="020B0604030504040204" pitchFamily="50" charset="-128"/>
                          <a:ea typeface="Meiryo UI" panose="020B0604030504040204" pitchFamily="50" charset="-128"/>
                        </a:rPr>
                        <a:t>220</a:t>
                      </a:r>
                    </a:p>
                  </a:txBody>
                  <a:tcPr anchor="ctr">
                    <a:lnB w="3175" cap="flat" cmpd="sng" algn="ctr">
                      <a:solidFill>
                        <a:schemeClr val="tx1"/>
                      </a:solidFill>
                      <a:prstDash val="dash"/>
                      <a:round/>
                      <a:headEnd type="none" w="med" len="med"/>
                      <a:tailEnd type="none" w="med" len="med"/>
                    </a:lnB>
                    <a:noFill/>
                  </a:tcPr>
                </a:tc>
                <a:tc>
                  <a:txBody>
                    <a:bodyPr/>
                    <a:lstStyle/>
                    <a:p>
                      <a:pPr algn="ctr"/>
                      <a:r>
                        <a:rPr kumimoji="1" lang="en-US" altLang="ja-JP" sz="800" strike="noStrike" dirty="0">
                          <a:solidFill>
                            <a:schemeClr val="tx1"/>
                          </a:solidFill>
                          <a:latin typeface="Meiryo UI" panose="020B0604030504040204" pitchFamily="50" charset="-128"/>
                          <a:ea typeface="Meiryo UI" panose="020B0604030504040204" pitchFamily="50" charset="-128"/>
                        </a:rPr>
                        <a:t>192</a:t>
                      </a:r>
                    </a:p>
                  </a:txBody>
                  <a:tcPr anchor="ctr">
                    <a:lnB w="3175" cap="flat" cmpd="sng" algn="ctr">
                      <a:solidFill>
                        <a:schemeClr val="tx1"/>
                      </a:solidFill>
                      <a:prstDash val="dash"/>
                      <a:round/>
                      <a:headEnd type="none" w="med" len="med"/>
                      <a:tailEnd type="none" w="med" len="med"/>
                    </a:lnB>
                    <a:noFill/>
                  </a:tcPr>
                </a:tc>
                <a:tc>
                  <a:txBody>
                    <a:bodyPr/>
                    <a:lstStyle/>
                    <a:p>
                      <a:pPr algn="ctr"/>
                      <a:r>
                        <a:rPr kumimoji="1" lang="en-US" altLang="ja-JP" sz="800" strike="noStrike" dirty="0">
                          <a:solidFill>
                            <a:schemeClr val="tx1"/>
                          </a:solidFill>
                          <a:latin typeface="Meiryo UI" panose="020B0604030504040204" pitchFamily="50" charset="-128"/>
                          <a:ea typeface="Meiryo UI" panose="020B0604030504040204" pitchFamily="50" charset="-128"/>
                        </a:rPr>
                        <a:t>164</a:t>
                      </a:r>
                    </a:p>
                  </a:txBody>
                  <a:tcPr anchor="ctr">
                    <a:lnB w="3175" cap="flat" cmpd="sng" algn="ctr">
                      <a:solidFill>
                        <a:schemeClr val="tx1"/>
                      </a:solidFill>
                      <a:prstDash val="dash"/>
                      <a:round/>
                      <a:headEnd type="none" w="med" len="med"/>
                      <a:tailEnd type="none" w="med" len="med"/>
                    </a:lnB>
                    <a:noFill/>
                  </a:tcPr>
                </a:tc>
                <a:extLst>
                  <a:ext uri="{0D108BD9-81ED-4DB2-BD59-A6C34878D82A}">
                    <a16:rowId xmlns:a16="http://schemas.microsoft.com/office/drawing/2014/main" val="3270804678"/>
                  </a:ext>
                </a:extLst>
              </a:tr>
              <a:tr h="180000">
                <a:tc vMerge="1">
                  <a:txBody>
                    <a:bodyPr/>
                    <a:lstStyle/>
                    <a:p>
                      <a:endParaRPr lang="ja-JP" altLang="en-US" sz="1000" dirty="0">
                        <a:latin typeface="Meiryo UI" panose="020B0604030504040204" pitchFamily="50" charset="-128"/>
                        <a:ea typeface="Meiryo UI" panose="020B0604030504040204" pitchFamily="50" charset="-128"/>
                      </a:endParaRPr>
                    </a:p>
                  </a:txBody>
                  <a:tcPr anchor="ctr"/>
                </a:tc>
                <a:tc>
                  <a:txBody>
                    <a:bodyPr/>
                    <a:lstStyle/>
                    <a:p>
                      <a:r>
                        <a:rPr lang="ja-JP" altLang="en-US" sz="1000" dirty="0">
                          <a:solidFill>
                            <a:schemeClr val="tx1"/>
                          </a:solidFill>
                          <a:latin typeface="Meiryo UI" panose="020B0604030504040204" pitchFamily="50" charset="-128"/>
                          <a:ea typeface="Meiryo UI" panose="020B0604030504040204" pitchFamily="50" charset="-128"/>
                        </a:rPr>
                        <a:t>大阪市</a:t>
                      </a:r>
                    </a:p>
                  </a:txBody>
                  <a:tcPr anchor="ctr">
                    <a:lnT w="3175" cap="flat" cmpd="sng" algn="ctr">
                      <a:solidFill>
                        <a:schemeClr val="tx1"/>
                      </a:solidFill>
                      <a:prstDash val="dash"/>
                      <a:round/>
                      <a:headEnd type="none" w="med" len="med"/>
                      <a:tailEnd type="none" w="med" len="med"/>
                    </a:lnT>
                  </a:tcPr>
                </a:tc>
                <a:tc>
                  <a:txBody>
                    <a:bodyPr/>
                    <a:lstStyle/>
                    <a:p>
                      <a:pPr algn="ctr"/>
                      <a:r>
                        <a:rPr kumimoji="1" lang="en-US" altLang="ja-JP" sz="800" dirty="0">
                          <a:solidFill>
                            <a:schemeClr val="tx1"/>
                          </a:solidFill>
                          <a:latin typeface="Meiryo UI" panose="020B0604030504040204" pitchFamily="50" charset="-128"/>
                          <a:ea typeface="Meiryo UI" panose="020B0604030504040204" pitchFamily="50" charset="-128"/>
                        </a:rPr>
                        <a:t>241</a:t>
                      </a:r>
                    </a:p>
                  </a:txBody>
                  <a:tcPr anchor="ctr">
                    <a:lnT w="3175" cap="flat" cmpd="sng" algn="ctr">
                      <a:solidFill>
                        <a:schemeClr val="tx1"/>
                      </a:solidFill>
                      <a:prstDash val="dash"/>
                      <a:round/>
                      <a:headEnd type="none" w="med" len="med"/>
                      <a:tailEnd type="none" w="med" len="med"/>
                    </a:lnT>
                  </a:tcPr>
                </a:tc>
                <a:tc>
                  <a:txBody>
                    <a:bodyPr/>
                    <a:lstStyle/>
                    <a:p>
                      <a:pPr algn="ctr"/>
                      <a:r>
                        <a:rPr kumimoji="1" lang="en-US" altLang="ja-JP" sz="800" dirty="0">
                          <a:solidFill>
                            <a:schemeClr val="tx1"/>
                          </a:solidFill>
                          <a:latin typeface="Meiryo UI" panose="020B0604030504040204" pitchFamily="50" charset="-128"/>
                          <a:ea typeface="Meiryo UI" panose="020B0604030504040204" pitchFamily="50" charset="-128"/>
                        </a:rPr>
                        <a:t>246</a:t>
                      </a:r>
                    </a:p>
                  </a:txBody>
                  <a:tcPr anchor="ctr">
                    <a:lnT w="3175" cap="flat" cmpd="sng" algn="ctr">
                      <a:solidFill>
                        <a:schemeClr val="tx1"/>
                      </a:solidFill>
                      <a:prstDash val="dash"/>
                      <a:round/>
                      <a:headEnd type="none" w="med" len="med"/>
                      <a:tailEnd type="none" w="med" len="med"/>
                    </a:lnT>
                  </a:tcPr>
                </a:tc>
                <a:tc>
                  <a:txBody>
                    <a:bodyPr/>
                    <a:lstStyle/>
                    <a:p>
                      <a:pPr algn="ctr"/>
                      <a:r>
                        <a:rPr kumimoji="1" lang="en-US" altLang="ja-JP" sz="800" dirty="0">
                          <a:solidFill>
                            <a:schemeClr val="tx1"/>
                          </a:solidFill>
                          <a:latin typeface="Meiryo UI" panose="020B0604030504040204" pitchFamily="50" charset="-128"/>
                          <a:ea typeface="Meiryo UI" panose="020B0604030504040204" pitchFamily="50" charset="-128"/>
                        </a:rPr>
                        <a:t>285</a:t>
                      </a:r>
                    </a:p>
                  </a:txBody>
                  <a:tcPr anchor="ctr">
                    <a:lnT w="3175" cap="flat" cmpd="sng" algn="ctr">
                      <a:solidFill>
                        <a:schemeClr val="tx1"/>
                      </a:solidFill>
                      <a:prstDash val="dash"/>
                      <a:round/>
                      <a:headEnd type="none" w="med" len="med"/>
                      <a:tailEnd type="none" w="med" len="med"/>
                    </a:lnT>
                    <a:noFill/>
                  </a:tcPr>
                </a:tc>
                <a:tc>
                  <a:txBody>
                    <a:bodyPr/>
                    <a:lstStyle/>
                    <a:p>
                      <a:pPr algn="ctr"/>
                      <a:r>
                        <a:rPr kumimoji="1" lang="en-US" altLang="ja-JP" sz="800" dirty="0">
                          <a:solidFill>
                            <a:schemeClr val="tx1"/>
                          </a:solidFill>
                          <a:latin typeface="Meiryo UI" panose="020B0604030504040204" pitchFamily="50" charset="-128"/>
                          <a:ea typeface="Meiryo UI" panose="020B0604030504040204" pitchFamily="50" charset="-128"/>
                        </a:rPr>
                        <a:t>229</a:t>
                      </a:r>
                    </a:p>
                  </a:txBody>
                  <a:tcPr anchor="ctr">
                    <a:lnT w="3175" cap="flat" cmpd="sng" algn="ctr">
                      <a:solidFill>
                        <a:schemeClr val="tx1"/>
                      </a:solidFill>
                      <a:prstDash val="dash"/>
                      <a:round/>
                      <a:headEnd type="none" w="med" len="med"/>
                      <a:tailEnd type="none" w="med" len="med"/>
                    </a:lnT>
                    <a:noFill/>
                  </a:tcPr>
                </a:tc>
                <a:tc>
                  <a:txBody>
                    <a:bodyPr/>
                    <a:lstStyle/>
                    <a:p>
                      <a:pPr algn="ctr"/>
                      <a:r>
                        <a:rPr kumimoji="1" lang="en-US" altLang="ja-JP" sz="800" dirty="0">
                          <a:solidFill>
                            <a:schemeClr val="tx1"/>
                          </a:solidFill>
                          <a:latin typeface="Meiryo UI" panose="020B0604030504040204" pitchFamily="50" charset="-128"/>
                          <a:ea typeface="Meiryo UI" panose="020B0604030504040204" pitchFamily="50" charset="-128"/>
                        </a:rPr>
                        <a:t>266</a:t>
                      </a:r>
                    </a:p>
                  </a:txBody>
                  <a:tcPr anchor="ctr">
                    <a:lnT w="3175" cap="flat" cmpd="sng" algn="ctr">
                      <a:solidFill>
                        <a:schemeClr val="tx1"/>
                      </a:solidFill>
                      <a:prstDash val="dash"/>
                      <a:round/>
                      <a:headEnd type="none" w="med" len="med"/>
                      <a:tailEnd type="none" w="med" len="med"/>
                    </a:lnT>
                    <a:noFill/>
                  </a:tcPr>
                </a:tc>
                <a:extLst>
                  <a:ext uri="{0D108BD9-81ED-4DB2-BD59-A6C34878D82A}">
                    <a16:rowId xmlns:a16="http://schemas.microsoft.com/office/drawing/2014/main" val="165070324"/>
                  </a:ext>
                </a:extLst>
              </a:tr>
              <a:tr h="180000">
                <a:tc rowSpan="2">
                  <a:txBody>
                    <a:bodyPr/>
                    <a:lstStyle/>
                    <a:p>
                      <a:r>
                        <a:rPr lang="ja-JP" altLang="en-US" sz="1000" dirty="0">
                          <a:solidFill>
                            <a:schemeClr val="tx1"/>
                          </a:solidFill>
                          <a:latin typeface="Meiryo UI" panose="020B0604030504040204" pitchFamily="50" charset="-128"/>
                          <a:ea typeface="Meiryo UI" panose="020B0604030504040204" pitchFamily="50" charset="-128"/>
                        </a:rPr>
                        <a:t>表彰</a:t>
                      </a:r>
                      <a:endParaRPr lang="en-US" altLang="ja-JP" sz="1000" dirty="0">
                        <a:solidFill>
                          <a:schemeClr val="tx1"/>
                        </a:solidFill>
                        <a:latin typeface="Meiryo UI" panose="020B0604030504040204" pitchFamily="50" charset="-128"/>
                        <a:ea typeface="Meiryo UI" panose="020B0604030504040204" pitchFamily="50" charset="-128"/>
                      </a:endParaRPr>
                    </a:p>
                    <a:p>
                      <a:r>
                        <a:rPr lang="ja-JP" altLang="en-US" sz="1000" dirty="0">
                          <a:solidFill>
                            <a:schemeClr val="tx1"/>
                          </a:solidFill>
                          <a:latin typeface="Meiryo UI" panose="020B0604030504040204" pitchFamily="50" charset="-128"/>
                          <a:ea typeface="Meiryo UI" panose="020B0604030504040204" pitchFamily="50" charset="-128"/>
                        </a:rPr>
                        <a:t>件数</a:t>
                      </a:r>
                      <a:r>
                        <a:rPr lang="en-US" altLang="ja-JP" sz="1000" dirty="0">
                          <a:solidFill>
                            <a:schemeClr val="tx1"/>
                          </a:solidFill>
                          <a:latin typeface="Meiryo UI" panose="020B0604030504040204" pitchFamily="50" charset="-128"/>
                          <a:ea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rPr>
                        <a:t>件</a:t>
                      </a:r>
                      <a:r>
                        <a:rPr lang="en-US" altLang="ja-JP" sz="1000" dirty="0">
                          <a:solidFill>
                            <a:schemeClr val="tx1"/>
                          </a:solidFill>
                          <a:latin typeface="Meiryo UI" panose="020B0604030504040204" pitchFamily="50" charset="-128"/>
                          <a:ea typeface="Meiryo UI" panose="020B0604030504040204" pitchFamily="50" charset="-128"/>
                        </a:rPr>
                        <a:t>)</a:t>
                      </a:r>
                      <a:endParaRPr lang="ja-JP" altLang="en-US"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r>
                        <a:rPr lang="ja-JP" altLang="en-US" sz="1000" dirty="0">
                          <a:solidFill>
                            <a:schemeClr val="tx1"/>
                          </a:solidFill>
                          <a:latin typeface="Meiryo UI" panose="020B0604030504040204" pitchFamily="50" charset="-128"/>
                          <a:ea typeface="Meiryo UI" panose="020B0604030504040204" pitchFamily="50" charset="-128"/>
                        </a:rPr>
                        <a:t>大阪府</a:t>
                      </a:r>
                    </a:p>
                  </a:txBody>
                  <a:tcPr anchor="ctr">
                    <a:lnB w="3175" cap="flat" cmpd="sng" algn="ctr">
                      <a:solidFill>
                        <a:schemeClr val="tx1"/>
                      </a:solidFill>
                      <a:prstDash val="dash"/>
                      <a:round/>
                      <a:headEnd type="none" w="med" len="med"/>
                      <a:tailEnd type="none" w="med" len="med"/>
                    </a:lnB>
                  </a:tcPr>
                </a:tc>
                <a:tc>
                  <a:txBody>
                    <a:bodyPr/>
                    <a:lstStyle/>
                    <a:p>
                      <a:pPr algn="ctr"/>
                      <a:r>
                        <a:rPr kumimoji="1" lang="en-US" altLang="ja-JP" sz="800" strike="noStrike" dirty="0">
                          <a:solidFill>
                            <a:schemeClr val="tx1"/>
                          </a:solidFill>
                          <a:latin typeface="Meiryo UI" panose="020B0604030504040204" pitchFamily="50" charset="-128"/>
                          <a:ea typeface="Meiryo UI" panose="020B0604030504040204" pitchFamily="50" charset="-128"/>
                        </a:rPr>
                        <a:t>5</a:t>
                      </a:r>
                      <a:endParaRPr kumimoji="1" lang="en-US" altLang="ja-JP" sz="800" strike="sngStrike" dirty="0">
                        <a:solidFill>
                          <a:schemeClr val="tx1"/>
                        </a:solidFill>
                        <a:latin typeface="Meiryo UI" panose="020B0604030504040204" pitchFamily="50" charset="-128"/>
                        <a:ea typeface="Meiryo UI" panose="020B0604030504040204" pitchFamily="50" charset="-128"/>
                      </a:endParaRPr>
                    </a:p>
                  </a:txBody>
                  <a:tcPr anchor="ctr">
                    <a:lnB w="3175" cap="flat" cmpd="sng" algn="ctr">
                      <a:solidFill>
                        <a:schemeClr val="tx1"/>
                      </a:solidFill>
                      <a:prstDash val="dash"/>
                      <a:round/>
                      <a:headEnd type="none" w="med" len="med"/>
                      <a:tailEnd type="none" w="med" len="med"/>
                    </a:lnB>
                  </a:tcPr>
                </a:tc>
                <a:tc>
                  <a:txBody>
                    <a:bodyPr/>
                    <a:lstStyle/>
                    <a:p>
                      <a:pPr algn="ctr"/>
                      <a:r>
                        <a:rPr kumimoji="1" lang="en-US" altLang="ja-JP" sz="800" dirty="0">
                          <a:solidFill>
                            <a:schemeClr val="tx1"/>
                          </a:solidFill>
                          <a:latin typeface="Meiryo UI" panose="020B0604030504040204" pitchFamily="50" charset="-128"/>
                          <a:ea typeface="Meiryo UI" panose="020B0604030504040204" pitchFamily="50" charset="-128"/>
                        </a:rPr>
                        <a:t>7</a:t>
                      </a:r>
                      <a:endParaRPr kumimoji="1" lang="en-US" altLang="ja-JP" sz="800" strike="sngStrike" dirty="0">
                        <a:solidFill>
                          <a:schemeClr val="tx1"/>
                        </a:solidFill>
                        <a:latin typeface="Meiryo UI" panose="020B0604030504040204" pitchFamily="50" charset="-128"/>
                        <a:ea typeface="Meiryo UI" panose="020B0604030504040204" pitchFamily="50" charset="-128"/>
                      </a:endParaRPr>
                    </a:p>
                  </a:txBody>
                  <a:tcPr anchor="ctr">
                    <a:lnB w="3175" cap="flat" cmpd="sng" algn="ctr">
                      <a:solidFill>
                        <a:schemeClr val="tx1"/>
                      </a:solidFill>
                      <a:prstDash val="dash"/>
                      <a:round/>
                      <a:headEnd type="none" w="med" len="med"/>
                      <a:tailEnd type="none" w="med" len="med"/>
                    </a:lnB>
                  </a:tcPr>
                </a:tc>
                <a:tc>
                  <a:txBody>
                    <a:bodyPr/>
                    <a:lstStyle/>
                    <a:p>
                      <a:pPr algn="ctr"/>
                      <a:r>
                        <a:rPr kumimoji="1" lang="en-US" altLang="ja-JP" sz="800" dirty="0">
                          <a:solidFill>
                            <a:schemeClr val="tx1"/>
                          </a:solidFill>
                          <a:latin typeface="Meiryo UI" panose="020B0604030504040204" pitchFamily="50" charset="-128"/>
                          <a:ea typeface="Meiryo UI" panose="020B0604030504040204" pitchFamily="50" charset="-128"/>
                        </a:rPr>
                        <a:t>5</a:t>
                      </a:r>
                      <a:endParaRPr kumimoji="1" lang="en-US" altLang="ja-JP" sz="800" strike="sngStrike" dirty="0">
                        <a:solidFill>
                          <a:schemeClr val="tx1"/>
                        </a:solidFill>
                        <a:latin typeface="Meiryo UI" panose="020B0604030504040204" pitchFamily="50" charset="-128"/>
                        <a:ea typeface="Meiryo UI" panose="020B0604030504040204" pitchFamily="50" charset="-128"/>
                      </a:endParaRPr>
                    </a:p>
                  </a:txBody>
                  <a:tcPr anchor="ctr">
                    <a:lnB w="3175" cap="flat" cmpd="sng" algn="ctr">
                      <a:solidFill>
                        <a:schemeClr val="tx1"/>
                      </a:solidFill>
                      <a:prstDash val="dash"/>
                      <a:round/>
                      <a:headEnd type="none" w="med" len="med"/>
                      <a:tailEnd type="none" w="med" len="med"/>
                    </a:lnB>
                    <a:noFill/>
                  </a:tcPr>
                </a:tc>
                <a:tc>
                  <a:txBody>
                    <a:bodyPr/>
                    <a:lstStyle/>
                    <a:p>
                      <a:pPr algn="ctr"/>
                      <a:r>
                        <a:rPr kumimoji="1" lang="en-US" altLang="ja-JP" sz="800" dirty="0">
                          <a:solidFill>
                            <a:schemeClr val="tx1"/>
                          </a:solidFill>
                          <a:latin typeface="Meiryo UI" panose="020B0604030504040204" pitchFamily="50" charset="-128"/>
                          <a:ea typeface="Meiryo UI" panose="020B0604030504040204" pitchFamily="50" charset="-128"/>
                        </a:rPr>
                        <a:t>5</a:t>
                      </a:r>
                      <a:endParaRPr kumimoji="1" lang="en-US" altLang="ja-JP" sz="800" strike="sngStrike" dirty="0">
                        <a:solidFill>
                          <a:schemeClr val="tx1"/>
                        </a:solidFill>
                        <a:latin typeface="Meiryo UI" panose="020B0604030504040204" pitchFamily="50" charset="-128"/>
                        <a:ea typeface="Meiryo UI" panose="020B0604030504040204" pitchFamily="50" charset="-128"/>
                      </a:endParaRPr>
                    </a:p>
                  </a:txBody>
                  <a:tcPr anchor="ctr">
                    <a:lnB w="3175" cap="flat" cmpd="sng" algn="ctr">
                      <a:solidFill>
                        <a:schemeClr val="tx1"/>
                      </a:solidFill>
                      <a:prstDash val="dash"/>
                      <a:round/>
                      <a:headEnd type="none" w="med" len="med"/>
                      <a:tailEnd type="none" w="med" len="med"/>
                    </a:lnB>
                    <a:noFill/>
                  </a:tcPr>
                </a:tc>
                <a:tc>
                  <a:txBody>
                    <a:bodyPr/>
                    <a:lstStyle/>
                    <a:p>
                      <a:pPr algn="ctr"/>
                      <a:r>
                        <a:rPr kumimoji="1" lang="en-US" altLang="ja-JP" sz="800" dirty="0">
                          <a:solidFill>
                            <a:schemeClr val="tx1"/>
                          </a:solidFill>
                          <a:latin typeface="Meiryo UI" panose="020B0604030504040204" pitchFamily="50" charset="-128"/>
                          <a:ea typeface="Meiryo UI" panose="020B0604030504040204" pitchFamily="50" charset="-128"/>
                        </a:rPr>
                        <a:t>5</a:t>
                      </a:r>
                      <a:endParaRPr kumimoji="1" lang="en-US" altLang="ja-JP" sz="800" strike="sngStrike" dirty="0">
                        <a:solidFill>
                          <a:schemeClr val="tx1"/>
                        </a:solidFill>
                        <a:latin typeface="Meiryo UI" panose="020B0604030504040204" pitchFamily="50" charset="-128"/>
                        <a:ea typeface="Meiryo UI" panose="020B0604030504040204" pitchFamily="50" charset="-128"/>
                      </a:endParaRPr>
                    </a:p>
                  </a:txBody>
                  <a:tcPr anchor="ctr">
                    <a:lnB w="3175" cap="flat" cmpd="sng" algn="ctr">
                      <a:solidFill>
                        <a:schemeClr val="tx1"/>
                      </a:solidFill>
                      <a:prstDash val="dash"/>
                      <a:round/>
                      <a:headEnd type="none" w="med" len="med"/>
                      <a:tailEnd type="none" w="med" len="med"/>
                    </a:lnB>
                    <a:noFill/>
                  </a:tcPr>
                </a:tc>
                <a:extLst>
                  <a:ext uri="{0D108BD9-81ED-4DB2-BD59-A6C34878D82A}">
                    <a16:rowId xmlns:a16="http://schemas.microsoft.com/office/drawing/2014/main" val="787658283"/>
                  </a:ext>
                </a:extLst>
              </a:tr>
              <a:tr h="0">
                <a:tc vMerge="1">
                  <a:txBody>
                    <a:bodyPr/>
                    <a:lstStyle/>
                    <a:p>
                      <a:endParaRPr lang="ja-JP" altLang="en-US" sz="1000" dirty="0">
                        <a:latin typeface="Meiryo UI" panose="020B0604030504040204" pitchFamily="50" charset="-128"/>
                        <a:ea typeface="Meiryo UI" panose="020B0604030504040204" pitchFamily="50" charset="-128"/>
                      </a:endParaRPr>
                    </a:p>
                  </a:txBody>
                  <a:tcPr anchor="ctr"/>
                </a:tc>
                <a:tc>
                  <a:txBody>
                    <a:bodyPr/>
                    <a:lstStyle/>
                    <a:p>
                      <a:r>
                        <a:rPr lang="ja-JP" altLang="en-US" sz="1000" dirty="0">
                          <a:solidFill>
                            <a:schemeClr val="tx1"/>
                          </a:solidFill>
                          <a:latin typeface="Meiryo UI" panose="020B0604030504040204" pitchFamily="50" charset="-128"/>
                          <a:ea typeface="Meiryo UI" panose="020B0604030504040204" pitchFamily="50" charset="-128"/>
                        </a:rPr>
                        <a:t>大阪市</a:t>
                      </a:r>
                    </a:p>
                  </a:txBody>
                  <a:tcPr anchor="ctr">
                    <a:lnT w="3175" cap="flat" cmpd="sng" algn="ctr">
                      <a:solidFill>
                        <a:schemeClr val="tx1"/>
                      </a:solidFill>
                      <a:prstDash val="dash"/>
                      <a:round/>
                      <a:headEnd type="none" w="med" len="med"/>
                      <a:tailEnd type="none" w="med" len="med"/>
                    </a:lnT>
                  </a:tcPr>
                </a:tc>
                <a:tc>
                  <a:txBody>
                    <a:bodyPr/>
                    <a:lstStyle/>
                    <a:p>
                      <a:pPr algn="ctr"/>
                      <a:r>
                        <a:rPr kumimoji="1" lang="en-US" altLang="ja-JP" sz="800" dirty="0">
                          <a:solidFill>
                            <a:schemeClr val="tx1"/>
                          </a:solidFill>
                          <a:latin typeface="Meiryo UI" panose="020B0604030504040204" pitchFamily="50" charset="-128"/>
                          <a:ea typeface="Meiryo UI" panose="020B0604030504040204" pitchFamily="50" charset="-128"/>
                        </a:rPr>
                        <a:t>5</a:t>
                      </a:r>
                      <a:endParaRPr kumimoji="1" lang="en-US" altLang="ja-JP" sz="800" strike="sngStrike" dirty="0">
                        <a:solidFill>
                          <a:schemeClr val="tx1"/>
                        </a:solidFill>
                        <a:latin typeface="Meiryo UI" panose="020B0604030504040204" pitchFamily="50" charset="-128"/>
                        <a:ea typeface="Meiryo UI" panose="020B0604030504040204" pitchFamily="50" charset="-128"/>
                      </a:endParaRPr>
                    </a:p>
                  </a:txBody>
                  <a:tcPr anchor="ctr">
                    <a:lnT w="3175" cap="flat" cmpd="sng" algn="ctr">
                      <a:solidFill>
                        <a:schemeClr val="tx1"/>
                      </a:solidFill>
                      <a:prstDash val="dash"/>
                      <a:round/>
                      <a:headEnd type="none" w="med" len="med"/>
                      <a:tailEnd type="none" w="med" len="med"/>
                    </a:lnT>
                  </a:tcPr>
                </a:tc>
                <a:tc>
                  <a:txBody>
                    <a:bodyPr/>
                    <a:lstStyle/>
                    <a:p>
                      <a:pPr algn="ctr"/>
                      <a:r>
                        <a:rPr kumimoji="1" lang="en-US" altLang="ja-JP" sz="800" dirty="0">
                          <a:solidFill>
                            <a:schemeClr val="tx1"/>
                          </a:solidFill>
                          <a:latin typeface="Meiryo UI" panose="020B0604030504040204" pitchFamily="50" charset="-128"/>
                          <a:ea typeface="Meiryo UI" panose="020B0604030504040204" pitchFamily="50" charset="-128"/>
                        </a:rPr>
                        <a:t>5</a:t>
                      </a:r>
                      <a:endParaRPr kumimoji="1" lang="en-US" altLang="ja-JP" sz="800" strike="sngStrike" dirty="0">
                        <a:solidFill>
                          <a:schemeClr val="tx1"/>
                        </a:solidFill>
                        <a:latin typeface="Meiryo UI" panose="020B0604030504040204" pitchFamily="50" charset="-128"/>
                        <a:ea typeface="Meiryo UI" panose="020B0604030504040204" pitchFamily="50" charset="-128"/>
                      </a:endParaRPr>
                    </a:p>
                  </a:txBody>
                  <a:tcPr anchor="ctr">
                    <a:lnT w="3175" cap="flat" cmpd="sng" algn="ctr">
                      <a:solidFill>
                        <a:schemeClr val="tx1"/>
                      </a:solidFill>
                      <a:prstDash val="dash"/>
                      <a:round/>
                      <a:headEnd type="none" w="med" len="med"/>
                      <a:tailEnd type="none" w="med" len="med"/>
                    </a:lnT>
                  </a:tcPr>
                </a:tc>
                <a:tc>
                  <a:txBody>
                    <a:bodyPr/>
                    <a:lstStyle/>
                    <a:p>
                      <a:pPr algn="ctr"/>
                      <a:r>
                        <a:rPr kumimoji="1" lang="en-US" altLang="ja-JP" sz="800" dirty="0">
                          <a:solidFill>
                            <a:schemeClr val="tx1"/>
                          </a:solidFill>
                          <a:latin typeface="Meiryo UI" panose="020B0604030504040204" pitchFamily="50" charset="-128"/>
                          <a:ea typeface="Meiryo UI" panose="020B0604030504040204" pitchFamily="50" charset="-128"/>
                        </a:rPr>
                        <a:t>5</a:t>
                      </a:r>
                      <a:endParaRPr kumimoji="1" lang="en-US" altLang="ja-JP" sz="800" strike="sngStrike" dirty="0">
                        <a:solidFill>
                          <a:schemeClr val="tx1"/>
                        </a:solidFill>
                        <a:latin typeface="Meiryo UI" panose="020B0604030504040204" pitchFamily="50" charset="-128"/>
                        <a:ea typeface="Meiryo UI" panose="020B0604030504040204" pitchFamily="50" charset="-128"/>
                      </a:endParaRPr>
                    </a:p>
                  </a:txBody>
                  <a:tcPr anchor="ctr">
                    <a:lnT w="3175" cap="flat" cmpd="sng" algn="ctr">
                      <a:solidFill>
                        <a:schemeClr val="tx1"/>
                      </a:solidFill>
                      <a:prstDash val="dash"/>
                      <a:round/>
                      <a:headEnd type="none" w="med" len="med"/>
                      <a:tailEnd type="none" w="med" len="med"/>
                    </a:lnT>
                    <a:noFill/>
                  </a:tcPr>
                </a:tc>
                <a:tc>
                  <a:txBody>
                    <a:bodyPr/>
                    <a:lstStyle/>
                    <a:p>
                      <a:pPr algn="ctr"/>
                      <a:r>
                        <a:rPr kumimoji="1" lang="en-US" altLang="ja-JP" sz="800" dirty="0">
                          <a:solidFill>
                            <a:schemeClr val="tx1"/>
                          </a:solidFill>
                          <a:latin typeface="Meiryo UI" panose="020B0604030504040204" pitchFamily="50" charset="-128"/>
                          <a:ea typeface="Meiryo UI" panose="020B0604030504040204" pitchFamily="50" charset="-128"/>
                        </a:rPr>
                        <a:t>3</a:t>
                      </a:r>
                      <a:endParaRPr kumimoji="1" lang="en-US" altLang="ja-JP" sz="800" strike="sngStrike" dirty="0">
                        <a:solidFill>
                          <a:schemeClr val="tx1"/>
                        </a:solidFill>
                        <a:latin typeface="Meiryo UI" panose="020B0604030504040204" pitchFamily="50" charset="-128"/>
                        <a:ea typeface="Meiryo UI" panose="020B0604030504040204" pitchFamily="50" charset="-128"/>
                      </a:endParaRPr>
                    </a:p>
                  </a:txBody>
                  <a:tcPr anchor="ctr">
                    <a:lnT w="3175" cap="flat" cmpd="sng" algn="ctr">
                      <a:solidFill>
                        <a:schemeClr val="tx1"/>
                      </a:solidFill>
                      <a:prstDash val="dash"/>
                      <a:round/>
                      <a:headEnd type="none" w="med" len="med"/>
                      <a:tailEnd type="none" w="med" len="med"/>
                    </a:lnT>
                    <a:noFill/>
                  </a:tcPr>
                </a:tc>
                <a:tc>
                  <a:txBody>
                    <a:bodyPr/>
                    <a:lstStyle/>
                    <a:p>
                      <a:pPr algn="ctr"/>
                      <a:r>
                        <a:rPr kumimoji="1" lang="en-US" altLang="ja-JP" sz="800" dirty="0">
                          <a:solidFill>
                            <a:schemeClr val="tx1"/>
                          </a:solidFill>
                          <a:latin typeface="Meiryo UI" panose="020B0604030504040204" pitchFamily="50" charset="-128"/>
                          <a:ea typeface="Meiryo UI" panose="020B0604030504040204" pitchFamily="50" charset="-128"/>
                        </a:rPr>
                        <a:t>3</a:t>
                      </a:r>
                      <a:endParaRPr kumimoji="1" lang="en-US" altLang="ja-JP" sz="800" strike="sngStrike" dirty="0">
                        <a:solidFill>
                          <a:schemeClr val="tx1"/>
                        </a:solidFill>
                        <a:latin typeface="Meiryo UI" panose="020B0604030504040204" pitchFamily="50" charset="-128"/>
                        <a:ea typeface="Meiryo UI" panose="020B0604030504040204" pitchFamily="50" charset="-128"/>
                      </a:endParaRPr>
                    </a:p>
                  </a:txBody>
                  <a:tcPr anchor="ctr">
                    <a:lnT w="3175" cap="flat" cmpd="sng" algn="ctr">
                      <a:solidFill>
                        <a:schemeClr val="tx1"/>
                      </a:solidFill>
                      <a:prstDash val="dash"/>
                      <a:round/>
                      <a:headEnd type="none" w="med" len="med"/>
                      <a:tailEnd type="none" w="med" len="med"/>
                    </a:lnT>
                    <a:noFill/>
                  </a:tcPr>
                </a:tc>
                <a:extLst>
                  <a:ext uri="{0D108BD9-81ED-4DB2-BD59-A6C34878D82A}">
                    <a16:rowId xmlns:a16="http://schemas.microsoft.com/office/drawing/2014/main" val="1873115719"/>
                  </a:ext>
                </a:extLst>
              </a:tr>
            </a:tbl>
          </a:graphicData>
        </a:graphic>
      </p:graphicFrame>
      <p:sp>
        <p:nvSpPr>
          <p:cNvPr id="54" name="テキスト ボックス 53"/>
          <p:cNvSpPr txBox="1"/>
          <p:nvPr/>
        </p:nvSpPr>
        <p:spPr>
          <a:xfrm>
            <a:off x="2888392" y="741417"/>
            <a:ext cx="2729268" cy="369332"/>
          </a:xfrm>
          <a:prstGeom prst="rect">
            <a:avLst/>
          </a:prstGeom>
          <a:noFill/>
        </p:spPr>
        <p:txBody>
          <a:bodyPr wrap="square" lIns="0" tIns="0" rIns="0" bIns="0" rtlCol="0" anchor="ctr" anchorCtr="1">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r>
              <a:rPr lang="zh-TW" altLang="en-US"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予算</a:t>
            </a:r>
            <a:r>
              <a:rPr lang="en-US" altLang="ja-JP" sz="1200" dirty="0">
                <a:latin typeface="Meiryo UI" pitchFamily="50" charset="-128"/>
                <a:ea typeface="Meiryo UI" pitchFamily="50" charset="-128"/>
                <a:cs typeface="Meiryo UI" pitchFamily="50" charset="-128"/>
              </a:rPr>
              <a:t>4,970</a:t>
            </a:r>
            <a:r>
              <a:rPr lang="zh-TW" altLang="en-US" sz="1200" dirty="0">
                <a:latin typeface="Meiryo UI" pitchFamily="50" charset="-128"/>
                <a:ea typeface="Meiryo UI" pitchFamily="50" charset="-128"/>
                <a:cs typeface="Meiryo UI" pitchFamily="50" charset="-128"/>
              </a:rPr>
              <a:t>千円</a:t>
            </a:r>
            <a:r>
              <a:rPr lang="ja-JP" altLang="en-US" sz="1200" dirty="0">
                <a:latin typeface="Meiryo UI" pitchFamily="50" charset="-128"/>
                <a:ea typeface="Meiryo UI" pitchFamily="50" charset="-128"/>
                <a:cs typeface="Meiryo UI" pitchFamily="50" charset="-128"/>
              </a:rPr>
              <a:t>の内数</a:t>
            </a:r>
            <a:r>
              <a:rPr lang="zh-TW" altLang="en-US" sz="1200" dirty="0">
                <a:latin typeface="Meiryo UI" pitchFamily="50" charset="-128"/>
                <a:ea typeface="Meiryo UI" pitchFamily="50" charset="-128"/>
                <a:cs typeface="Meiryo UI" pitchFamily="50" charset="-128"/>
              </a:rPr>
              <a:t>）</a:t>
            </a:r>
            <a:endParaRPr lang="en-US" altLang="zh-TW" sz="1200" dirty="0">
              <a:latin typeface="Meiryo UI" pitchFamily="50" charset="-128"/>
              <a:ea typeface="Meiryo UI" pitchFamily="50" charset="-128"/>
              <a:cs typeface="Meiryo UI" pitchFamily="50" charset="-128"/>
            </a:endParaRPr>
          </a:p>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（予算</a:t>
            </a:r>
            <a:r>
              <a:rPr lang="en-US" altLang="ja-JP" sz="1200" dirty="0">
                <a:latin typeface="Meiryo UI" pitchFamily="50" charset="-128"/>
                <a:ea typeface="Meiryo UI" pitchFamily="50" charset="-128"/>
                <a:cs typeface="Meiryo UI" pitchFamily="50" charset="-128"/>
              </a:rPr>
              <a:t>608</a:t>
            </a:r>
            <a:r>
              <a:rPr lang="ja-JP" altLang="en-US" sz="1200" dirty="0">
                <a:latin typeface="Meiryo UI" pitchFamily="50" charset="-128"/>
                <a:ea typeface="Meiryo UI" pitchFamily="50" charset="-128"/>
                <a:cs typeface="Meiryo UI" pitchFamily="50" charset="-128"/>
              </a:rPr>
              <a:t>千円）</a:t>
            </a:r>
          </a:p>
        </p:txBody>
      </p:sp>
      <p:sp>
        <p:nvSpPr>
          <p:cNvPr id="53" name="テキスト ボックス 28"/>
          <p:cNvSpPr txBox="1">
            <a:spLocks noChangeArrowheads="1"/>
          </p:cNvSpPr>
          <p:nvPr/>
        </p:nvSpPr>
        <p:spPr bwMode="auto">
          <a:xfrm>
            <a:off x="224746" y="5218296"/>
            <a:ext cx="4758255"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eaLnBrk="1" hangingPunct="1"/>
            <a:r>
              <a:rPr lang="ja-JP" altLang="en-US" b="0" i="0" dirty="0">
                <a:latin typeface="Meiryo UI" pitchFamily="50" charset="-128"/>
                <a:ea typeface="Meiryo UI" pitchFamily="50" charset="-128"/>
                <a:cs typeface="Meiryo UI" pitchFamily="50" charset="-128"/>
              </a:rPr>
              <a:t>◆非住宅部分の床面積が</a:t>
            </a:r>
            <a:r>
              <a:rPr lang="en-US" altLang="ja-JP" b="0" i="0" dirty="0">
                <a:latin typeface="Meiryo UI" pitchFamily="50" charset="-128"/>
                <a:ea typeface="Meiryo UI" pitchFamily="50" charset="-128"/>
                <a:cs typeface="Meiryo UI" pitchFamily="50" charset="-128"/>
              </a:rPr>
              <a:t>2,000㎡</a:t>
            </a:r>
            <a:r>
              <a:rPr lang="ja-JP" altLang="en-US" b="0" i="0" dirty="0">
                <a:latin typeface="Meiryo UI" pitchFamily="50" charset="-128"/>
                <a:ea typeface="Meiryo UI" pitchFamily="50" charset="-128"/>
                <a:cs typeface="Meiryo UI" pitchFamily="50" charset="-128"/>
              </a:rPr>
              <a:t>以上の建築物を新築又は増改築しようとする者に対し、当該建築物を「建築物のエネルギー消費性能の向上等に関する法律（建築物省エネ法）」で定める外皮性能基準に適合させることを義務化しています。</a:t>
            </a:r>
            <a:endParaRPr lang="en-US" altLang="ja-JP" b="0" i="0" dirty="0">
              <a:latin typeface="Meiryo UI" pitchFamily="50" charset="-128"/>
              <a:ea typeface="Meiryo UI" pitchFamily="50" charset="-128"/>
              <a:cs typeface="Meiryo UI" pitchFamily="50" charset="-128"/>
            </a:endParaRPr>
          </a:p>
          <a:p>
            <a:pPr marL="87313" indent="-87313" eaLnBrk="1" hangingPunct="1"/>
            <a:r>
              <a:rPr lang="ja-JP" altLang="en-US" sz="1000" b="0" i="0" dirty="0">
                <a:latin typeface="Meiryo UI" pitchFamily="50" charset="-128"/>
                <a:ea typeface="Meiryo UI" pitchFamily="50" charset="-128"/>
                <a:cs typeface="Meiryo UI" pitchFamily="50" charset="-128"/>
              </a:rPr>
              <a:t>　（大阪府・大阪市とも</a:t>
            </a:r>
            <a:r>
              <a:rPr lang="en-US" altLang="ja-JP" sz="1000" b="0" i="0" dirty="0">
                <a:latin typeface="Meiryo UI" pitchFamily="50" charset="-128"/>
                <a:ea typeface="Meiryo UI" pitchFamily="50" charset="-128"/>
                <a:cs typeface="Meiryo UI" pitchFamily="50" charset="-128"/>
              </a:rPr>
              <a:t>2015</a:t>
            </a:r>
            <a:r>
              <a:rPr lang="ja-JP" altLang="en-US" sz="1000" b="0" i="0" dirty="0">
                <a:latin typeface="Meiryo UI" pitchFamily="50" charset="-128"/>
                <a:ea typeface="Meiryo UI" pitchFamily="50" charset="-128"/>
                <a:cs typeface="Meiryo UI" pitchFamily="50" charset="-128"/>
              </a:rPr>
              <a:t>年</a:t>
            </a:r>
            <a:r>
              <a:rPr lang="en-US" altLang="ja-JP" sz="1000" b="0" i="0" dirty="0">
                <a:latin typeface="Meiryo UI" pitchFamily="50" charset="-128"/>
                <a:ea typeface="Meiryo UI" pitchFamily="50" charset="-128"/>
                <a:cs typeface="Meiryo UI" pitchFamily="50" charset="-128"/>
              </a:rPr>
              <a:t>4</a:t>
            </a:r>
            <a:r>
              <a:rPr lang="ja-JP" altLang="en-US" sz="1000" b="0" i="0" dirty="0">
                <a:latin typeface="Meiryo UI" pitchFamily="50" charset="-128"/>
                <a:ea typeface="Meiryo UI" pitchFamily="50" charset="-128"/>
                <a:cs typeface="Meiryo UI" pitchFamily="50" charset="-128"/>
              </a:rPr>
              <a:t>月</a:t>
            </a:r>
            <a:r>
              <a:rPr lang="en-US" altLang="ja-JP" sz="1000" b="0" i="0" dirty="0">
                <a:latin typeface="Meiryo UI" pitchFamily="50" charset="-128"/>
                <a:ea typeface="Meiryo UI" pitchFamily="50" charset="-128"/>
                <a:cs typeface="Meiryo UI" pitchFamily="50" charset="-128"/>
              </a:rPr>
              <a:t>1</a:t>
            </a:r>
            <a:r>
              <a:rPr lang="ja-JP" altLang="en-US" sz="1000" b="0" i="0" dirty="0">
                <a:latin typeface="Meiryo UI" pitchFamily="50" charset="-128"/>
                <a:ea typeface="Meiryo UI" pitchFamily="50" charset="-128"/>
                <a:cs typeface="Meiryo UI" pitchFamily="50" charset="-128"/>
              </a:rPr>
              <a:t>日施行・</a:t>
            </a:r>
            <a:r>
              <a:rPr lang="en-US" altLang="ja-JP" sz="1000" b="0" i="0" dirty="0">
                <a:latin typeface="Meiryo UI" pitchFamily="50" charset="-128"/>
                <a:ea typeface="Meiryo UI" pitchFamily="50" charset="-128"/>
                <a:cs typeface="Meiryo UI" pitchFamily="50" charset="-128"/>
              </a:rPr>
              <a:t>2018</a:t>
            </a:r>
            <a:r>
              <a:rPr lang="ja-JP" altLang="en-US" sz="1000" b="0" i="0" dirty="0">
                <a:latin typeface="Meiryo UI" pitchFamily="50" charset="-128"/>
                <a:ea typeface="Meiryo UI" pitchFamily="50" charset="-128"/>
                <a:cs typeface="Meiryo UI" pitchFamily="50" charset="-128"/>
              </a:rPr>
              <a:t>年</a:t>
            </a:r>
            <a:r>
              <a:rPr lang="en-US" altLang="ja-JP" sz="1000" b="0" i="0" dirty="0">
                <a:latin typeface="Meiryo UI" pitchFamily="50" charset="-128"/>
                <a:ea typeface="Meiryo UI" pitchFamily="50" charset="-128"/>
                <a:cs typeface="Meiryo UI" pitchFamily="50" charset="-128"/>
              </a:rPr>
              <a:t>4</a:t>
            </a:r>
            <a:r>
              <a:rPr lang="ja-JP" altLang="en-US" sz="1000" b="0" i="0" dirty="0">
                <a:latin typeface="Meiryo UI" pitchFamily="50" charset="-128"/>
                <a:ea typeface="Meiryo UI" pitchFamily="50" charset="-128"/>
                <a:cs typeface="Meiryo UI" pitchFamily="50" charset="-128"/>
              </a:rPr>
              <a:t>月</a:t>
            </a:r>
            <a:r>
              <a:rPr lang="en-US" altLang="ja-JP" sz="1000" b="0" i="0" dirty="0">
                <a:latin typeface="Meiryo UI" pitchFamily="50" charset="-128"/>
                <a:ea typeface="Meiryo UI" pitchFamily="50" charset="-128"/>
                <a:cs typeface="Meiryo UI" pitchFamily="50" charset="-128"/>
              </a:rPr>
              <a:t>1</a:t>
            </a:r>
            <a:r>
              <a:rPr lang="ja-JP" altLang="en-US" sz="1000" b="0" i="0" dirty="0">
                <a:latin typeface="Meiryo UI" pitchFamily="50" charset="-128"/>
                <a:ea typeface="Meiryo UI" pitchFamily="50" charset="-128"/>
                <a:cs typeface="Meiryo UI" pitchFamily="50" charset="-128"/>
              </a:rPr>
              <a:t>日対象拡大</a:t>
            </a:r>
            <a:r>
              <a:rPr lang="en-US" altLang="ja-JP" sz="1000" b="0" i="0" dirty="0">
                <a:latin typeface="Meiryo UI" pitchFamily="50" charset="-128"/>
                <a:ea typeface="Meiryo UI" pitchFamily="50" charset="-128"/>
                <a:cs typeface="Meiryo UI" pitchFamily="50" charset="-128"/>
              </a:rPr>
              <a:t>)</a:t>
            </a:r>
            <a:endParaRPr lang="ja-JP" altLang="en-US" sz="1000" b="0" i="0" dirty="0">
              <a:latin typeface="Meiryo UI" pitchFamily="50" charset="-128"/>
              <a:ea typeface="Meiryo UI" pitchFamily="50" charset="-128"/>
              <a:cs typeface="Meiryo UI" pitchFamily="50" charset="-128"/>
            </a:endParaRPr>
          </a:p>
        </p:txBody>
      </p:sp>
      <p:sp>
        <p:nvSpPr>
          <p:cNvPr id="37" name="テキスト ボックス 36">
            <a:extLst>
              <a:ext uri="{FF2B5EF4-FFF2-40B4-BE49-F238E27FC236}">
                <a16:creationId xmlns:a16="http://schemas.microsoft.com/office/drawing/2014/main" id="{C210D373-3DE2-4F88-A037-621F124CDFC4}"/>
              </a:ext>
            </a:extLst>
          </p:cNvPr>
          <p:cNvSpPr txBox="1"/>
          <p:nvPr/>
        </p:nvSpPr>
        <p:spPr>
          <a:xfrm>
            <a:off x="5617660" y="4021515"/>
            <a:ext cx="1914218" cy="261610"/>
          </a:xfrm>
          <a:prstGeom prst="rect">
            <a:avLst/>
          </a:prstGeom>
          <a:noFill/>
        </p:spPr>
        <p:txBody>
          <a:bodyPr wrap="square" rtlCol="0">
            <a:spAutoFit/>
          </a:bodyPr>
          <a:lstStyle/>
          <a:p>
            <a:pPr marL="87313" indent="-87313"/>
            <a:r>
              <a:rPr lang="zh-TW" altLang="en-US" sz="1050" dirty="0">
                <a:solidFill>
                  <a:prstClr val="black"/>
                </a:solidFill>
                <a:latin typeface="Meiryo UI" pitchFamily="50" charset="-128"/>
                <a:ea typeface="Meiryo UI" pitchFamily="50" charset="-128"/>
                <a:cs typeface="Meiryo UI" pitchFamily="50" charset="-128"/>
              </a:rPr>
              <a:t>大阪府建築物環境性能表示</a:t>
            </a:r>
            <a:endParaRPr lang="ja-JP" altLang="en-US" sz="1050" dirty="0">
              <a:solidFill>
                <a:prstClr val="black"/>
              </a:solidFill>
              <a:latin typeface="Meiryo UI" pitchFamily="50" charset="-128"/>
              <a:ea typeface="Meiryo UI" pitchFamily="50" charset="-128"/>
              <a:cs typeface="Meiryo UI" pitchFamily="50" charset="-128"/>
            </a:endParaRPr>
          </a:p>
        </p:txBody>
      </p:sp>
      <p:sp>
        <p:nvSpPr>
          <p:cNvPr id="42" name="テキスト ボックス 41">
            <a:extLst>
              <a:ext uri="{FF2B5EF4-FFF2-40B4-BE49-F238E27FC236}">
                <a16:creationId xmlns:a16="http://schemas.microsoft.com/office/drawing/2014/main" id="{3B5B5375-9D89-4F0B-89C0-8541B17229FA}"/>
              </a:ext>
            </a:extLst>
          </p:cNvPr>
          <p:cNvSpPr txBox="1"/>
          <p:nvPr/>
        </p:nvSpPr>
        <p:spPr>
          <a:xfrm>
            <a:off x="7667402" y="4028697"/>
            <a:ext cx="1800000" cy="261610"/>
          </a:xfrm>
          <a:prstGeom prst="rect">
            <a:avLst/>
          </a:prstGeom>
          <a:noFill/>
        </p:spPr>
        <p:txBody>
          <a:bodyPr wrap="square" rtlCol="0">
            <a:spAutoFit/>
          </a:bodyPr>
          <a:lstStyle/>
          <a:p>
            <a:pPr marL="87313" indent="-87313"/>
            <a:r>
              <a:rPr lang="zh-TW" altLang="en-US" sz="1050" dirty="0">
                <a:solidFill>
                  <a:prstClr val="black"/>
                </a:solidFill>
                <a:latin typeface="Meiryo UI" pitchFamily="50" charset="-128"/>
                <a:ea typeface="Meiryo UI" pitchFamily="50" charset="-128"/>
                <a:cs typeface="Meiryo UI" pitchFamily="50" charset="-128"/>
              </a:rPr>
              <a:t>大阪</a:t>
            </a:r>
            <a:r>
              <a:rPr lang="ja-JP" altLang="en-US" sz="1050" dirty="0">
                <a:solidFill>
                  <a:prstClr val="black"/>
                </a:solidFill>
                <a:latin typeface="Meiryo UI" pitchFamily="50" charset="-128"/>
                <a:ea typeface="Meiryo UI" pitchFamily="50" charset="-128"/>
                <a:cs typeface="Meiryo UI" pitchFamily="50" charset="-128"/>
              </a:rPr>
              <a:t>市</a:t>
            </a:r>
            <a:r>
              <a:rPr lang="zh-TW" altLang="en-US" sz="1050" dirty="0">
                <a:solidFill>
                  <a:prstClr val="black"/>
                </a:solidFill>
                <a:latin typeface="Meiryo UI" pitchFamily="50" charset="-128"/>
                <a:ea typeface="Meiryo UI" pitchFamily="50" charset="-128"/>
                <a:cs typeface="Meiryo UI" pitchFamily="50" charset="-128"/>
              </a:rPr>
              <a:t>建築物環境性能表示</a:t>
            </a:r>
            <a:endParaRPr lang="ja-JP" altLang="en-US" sz="1050" dirty="0">
              <a:solidFill>
                <a:prstClr val="black"/>
              </a:solidFill>
              <a:latin typeface="Meiryo UI" pitchFamily="50" charset="-128"/>
              <a:ea typeface="Meiryo UI" pitchFamily="50" charset="-128"/>
              <a:cs typeface="Meiryo UI" pitchFamily="50" charset="-128"/>
            </a:endParaRPr>
          </a:p>
        </p:txBody>
      </p:sp>
      <p:grpSp>
        <p:nvGrpSpPr>
          <p:cNvPr id="57" name="グループ化 56">
            <a:extLst>
              <a:ext uri="{FF2B5EF4-FFF2-40B4-BE49-F238E27FC236}">
                <a16:creationId xmlns:a16="http://schemas.microsoft.com/office/drawing/2014/main" id="{77EE8B35-25A2-46B0-95E2-736AAA2D0CA6}"/>
              </a:ext>
            </a:extLst>
          </p:cNvPr>
          <p:cNvGrpSpPr>
            <a:grpSpLocks noChangeAspect="1"/>
          </p:cNvGrpSpPr>
          <p:nvPr/>
        </p:nvGrpSpPr>
        <p:grpSpPr>
          <a:xfrm>
            <a:off x="7678776" y="2979656"/>
            <a:ext cx="1788626" cy="1094532"/>
            <a:chOff x="0" y="0"/>
            <a:chExt cx="2552700" cy="1562100"/>
          </a:xfrm>
        </p:grpSpPr>
        <p:pic>
          <p:nvPicPr>
            <p:cNvPr id="58" name="図 57">
              <a:extLst>
                <a:ext uri="{FF2B5EF4-FFF2-40B4-BE49-F238E27FC236}">
                  <a16:creationId xmlns:a16="http://schemas.microsoft.com/office/drawing/2014/main" id="{8C049362-3358-4C8D-8996-F889737B1F7B}"/>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2552700" cy="1562100"/>
            </a:xfrm>
            <a:prstGeom prst="rect">
              <a:avLst/>
            </a:prstGeom>
            <a:noFill/>
            <a:ln>
              <a:noFill/>
            </a:ln>
          </p:spPr>
        </p:pic>
        <p:pic>
          <p:nvPicPr>
            <p:cNvPr id="60" name="図 59">
              <a:extLst>
                <a:ext uri="{FF2B5EF4-FFF2-40B4-BE49-F238E27FC236}">
                  <a16:creationId xmlns:a16="http://schemas.microsoft.com/office/drawing/2014/main" id="{216F639E-49C3-43A5-8D67-F52193C9536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0071" y="590549"/>
              <a:ext cx="1744980" cy="708660"/>
            </a:xfrm>
            <a:prstGeom prst="rect">
              <a:avLst/>
            </a:prstGeom>
            <a:noFill/>
            <a:ln>
              <a:noFill/>
            </a:ln>
          </p:spPr>
        </p:pic>
        <p:pic>
          <p:nvPicPr>
            <p:cNvPr id="61" name="図 60">
              <a:extLst>
                <a:ext uri="{FF2B5EF4-FFF2-40B4-BE49-F238E27FC236}">
                  <a16:creationId xmlns:a16="http://schemas.microsoft.com/office/drawing/2014/main" id="{C809525E-4F1C-41E4-970A-4EDABDB129CD}"/>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922020" y="457200"/>
              <a:ext cx="958850" cy="939799"/>
            </a:xfrm>
            <a:prstGeom prst="rect">
              <a:avLst/>
            </a:prstGeom>
            <a:noFill/>
            <a:ln>
              <a:noFill/>
            </a:ln>
          </p:spPr>
        </p:pic>
        <p:pic>
          <p:nvPicPr>
            <p:cNvPr id="62" name="図 61">
              <a:extLst>
                <a:ext uri="{FF2B5EF4-FFF2-40B4-BE49-F238E27FC236}">
                  <a16:creationId xmlns:a16="http://schemas.microsoft.com/office/drawing/2014/main" id="{D6253EFF-9901-4DBE-B0A9-954F4D3F8675}"/>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293620" y="438150"/>
              <a:ext cx="205740" cy="904875"/>
            </a:xfrm>
            <a:prstGeom prst="rect">
              <a:avLst/>
            </a:prstGeom>
            <a:noFill/>
            <a:ln>
              <a:noFill/>
            </a:ln>
          </p:spPr>
        </p:pic>
        <p:pic>
          <p:nvPicPr>
            <p:cNvPr id="63" name="図 62">
              <a:extLst>
                <a:ext uri="{FF2B5EF4-FFF2-40B4-BE49-F238E27FC236}">
                  <a16:creationId xmlns:a16="http://schemas.microsoft.com/office/drawing/2014/main" id="{2A705318-C882-499E-A8D3-F94E5876AE3F}"/>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10490" y="1348740"/>
              <a:ext cx="2057400" cy="57150"/>
            </a:xfrm>
            <a:prstGeom prst="rect">
              <a:avLst/>
            </a:prstGeom>
            <a:noFill/>
            <a:ln>
              <a:noFill/>
            </a:ln>
          </p:spPr>
        </p:pic>
        <p:pic>
          <p:nvPicPr>
            <p:cNvPr id="64" name="図 63">
              <a:extLst>
                <a:ext uri="{FF2B5EF4-FFF2-40B4-BE49-F238E27FC236}">
                  <a16:creationId xmlns:a16="http://schemas.microsoft.com/office/drawing/2014/main" id="{662E31DC-C89E-4C16-9499-1C8B9B2B84CD}"/>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76200" y="1055370"/>
              <a:ext cx="480060" cy="186690"/>
            </a:xfrm>
            <a:prstGeom prst="rect">
              <a:avLst/>
            </a:prstGeom>
            <a:noFill/>
            <a:ln>
              <a:noFill/>
            </a:ln>
          </p:spPr>
        </p:pic>
        <p:pic>
          <p:nvPicPr>
            <p:cNvPr id="65" name="図 64">
              <a:extLst>
                <a:ext uri="{FF2B5EF4-FFF2-40B4-BE49-F238E27FC236}">
                  <a16:creationId xmlns:a16="http://schemas.microsoft.com/office/drawing/2014/main" id="{2D7DEE92-5312-4577-8D2C-67B8FA96C669}"/>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929640" y="156210"/>
              <a:ext cx="1588135" cy="348615"/>
            </a:xfrm>
            <a:prstGeom prst="rect">
              <a:avLst/>
            </a:prstGeom>
            <a:noFill/>
            <a:ln>
              <a:noFill/>
            </a:ln>
          </p:spPr>
        </p:pic>
        <p:pic>
          <p:nvPicPr>
            <p:cNvPr id="66" name="図 65">
              <a:extLst>
                <a:ext uri="{FF2B5EF4-FFF2-40B4-BE49-F238E27FC236}">
                  <a16:creationId xmlns:a16="http://schemas.microsoft.com/office/drawing/2014/main" id="{BB19B12F-7F2B-483D-BC92-A08D7BD89913}"/>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1463040" y="1440180"/>
              <a:ext cx="895985" cy="97790"/>
            </a:xfrm>
            <a:prstGeom prst="rect">
              <a:avLst/>
            </a:prstGeom>
            <a:noFill/>
            <a:ln>
              <a:noFill/>
            </a:ln>
          </p:spPr>
        </p:pic>
      </p:grpSp>
      <p:sp>
        <p:nvSpPr>
          <p:cNvPr id="47" name="テキスト ボックス 28">
            <a:extLst>
              <a:ext uri="{FF2B5EF4-FFF2-40B4-BE49-F238E27FC236}">
                <a16:creationId xmlns:a16="http://schemas.microsoft.com/office/drawing/2014/main" id="{2FAC7D98-E829-4AB8-A9F6-FC519E17E392}"/>
              </a:ext>
            </a:extLst>
          </p:cNvPr>
          <p:cNvSpPr txBox="1">
            <a:spLocks noChangeArrowheads="1"/>
          </p:cNvSpPr>
          <p:nvPr/>
        </p:nvSpPr>
        <p:spPr bwMode="auto">
          <a:xfrm>
            <a:off x="243178" y="3098814"/>
            <a:ext cx="5053025"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eaLnBrk="1" hangingPunct="1"/>
            <a:r>
              <a:rPr lang="ja-JP" altLang="en-US" sz="1800" b="0" i="0" dirty="0">
                <a:latin typeface="Meiryo UI" pitchFamily="50" charset="-128"/>
                <a:ea typeface="Meiryo UI" pitchFamily="50" charset="-128"/>
                <a:cs typeface="Meiryo UI" pitchFamily="50" charset="-128"/>
              </a:rPr>
              <a:t>　</a:t>
            </a:r>
            <a:r>
              <a:rPr lang="ja-JP" altLang="en-US" b="0" i="0" dirty="0">
                <a:latin typeface="Meiryo UI" pitchFamily="50" charset="-128"/>
                <a:ea typeface="Meiryo UI" pitchFamily="50" charset="-128"/>
                <a:cs typeface="Meiryo UI" pitchFamily="50" charset="-128"/>
              </a:rPr>
              <a:t>また、大阪府ではヒートアイランド現象の緩和に関し、特に優れた取組を行った建築物を「おおさか気候変動対策賞特別賞（愛称：“涼”デザイン建築賞）」として表彰しており、</a:t>
            </a:r>
            <a:r>
              <a:rPr lang="en-US" altLang="ja-JP" b="0" i="0" dirty="0">
                <a:latin typeface="Meiryo UI" pitchFamily="50" charset="-128"/>
                <a:ea typeface="Meiryo UI" pitchFamily="50" charset="-128"/>
                <a:cs typeface="Meiryo UI" pitchFamily="50" charset="-128"/>
              </a:rPr>
              <a:t>2024</a:t>
            </a:r>
            <a:r>
              <a:rPr lang="ja-JP" altLang="en-US" b="0" i="0" dirty="0">
                <a:latin typeface="Meiryo UI" pitchFamily="50" charset="-128"/>
                <a:ea typeface="Meiryo UI" pitchFamily="50" charset="-128"/>
                <a:cs typeface="Meiryo UI" pitchFamily="50" charset="-128"/>
              </a:rPr>
              <a:t>年度からはこの賞の中に、</a:t>
            </a:r>
            <a:r>
              <a:rPr lang="en-US" altLang="ja-JP" b="0" i="0" dirty="0">
                <a:latin typeface="Meiryo UI" pitchFamily="50" charset="-128"/>
                <a:ea typeface="Meiryo UI" pitchFamily="50" charset="-128"/>
                <a:cs typeface="Meiryo UI" pitchFamily="50" charset="-128"/>
              </a:rPr>
              <a:t>ZEH</a:t>
            </a:r>
            <a:r>
              <a:rPr lang="ja-JP" altLang="en-US" b="0" i="0" dirty="0">
                <a:latin typeface="Meiryo UI" pitchFamily="50" charset="-128"/>
                <a:ea typeface="Meiryo UI" pitchFamily="50" charset="-128"/>
                <a:cs typeface="Meiryo UI" pitchFamily="50" charset="-128"/>
              </a:rPr>
              <a:t>・</a:t>
            </a:r>
            <a:r>
              <a:rPr lang="en-US" altLang="ja-JP" b="0" i="0" dirty="0">
                <a:latin typeface="Meiryo UI" pitchFamily="50" charset="-128"/>
                <a:ea typeface="Meiryo UI" pitchFamily="50" charset="-128"/>
                <a:cs typeface="Meiryo UI" pitchFamily="50" charset="-128"/>
              </a:rPr>
              <a:t>ZEB</a:t>
            </a:r>
            <a:r>
              <a:rPr lang="ja-JP" altLang="en-US" b="0" i="0" dirty="0">
                <a:latin typeface="Meiryo UI" pitchFamily="50" charset="-128"/>
                <a:ea typeface="Meiryo UI" pitchFamily="50" charset="-128"/>
                <a:cs typeface="Meiryo UI" pitchFamily="50" charset="-128"/>
              </a:rPr>
              <a:t>の実現を評価する「“涼”デザイン建築賞</a:t>
            </a:r>
            <a:r>
              <a:rPr lang="en-US" altLang="ja-JP" b="0" i="0" dirty="0">
                <a:latin typeface="Meiryo UI" pitchFamily="50" charset="-128"/>
                <a:ea typeface="Meiryo UI" pitchFamily="50" charset="-128"/>
                <a:cs typeface="Meiryo UI" pitchFamily="50" charset="-128"/>
              </a:rPr>
              <a:t>-ZEH-M Style-</a:t>
            </a:r>
            <a:r>
              <a:rPr lang="ja-JP" altLang="en-US" b="0" i="0" dirty="0">
                <a:latin typeface="Meiryo UI" pitchFamily="50" charset="-128"/>
                <a:ea typeface="Meiryo UI" pitchFamily="50" charset="-128"/>
                <a:cs typeface="Meiryo UI" pitchFamily="50" charset="-128"/>
              </a:rPr>
              <a:t>」「“涼”デザイン建築賞</a:t>
            </a:r>
            <a:r>
              <a:rPr lang="en-US" altLang="ja-JP" b="0" i="0" dirty="0">
                <a:latin typeface="Meiryo UI" pitchFamily="50" charset="-128"/>
                <a:ea typeface="Meiryo UI" pitchFamily="50" charset="-128"/>
                <a:cs typeface="Meiryo UI" pitchFamily="50" charset="-128"/>
              </a:rPr>
              <a:t>-ZEB Style-</a:t>
            </a:r>
            <a:r>
              <a:rPr lang="ja-JP" altLang="en-US" b="0" i="0" dirty="0">
                <a:latin typeface="Meiryo UI" pitchFamily="50" charset="-128"/>
                <a:ea typeface="Meiryo UI" pitchFamily="50" charset="-128"/>
                <a:cs typeface="Meiryo UI" pitchFamily="50" charset="-128"/>
              </a:rPr>
              <a:t>」を新たに創設して表彰しています。</a:t>
            </a:r>
            <a:endParaRPr lang="ja-JP" altLang="en-US" sz="1000" b="0" i="0" dirty="0">
              <a:latin typeface="Meiryo UI" pitchFamily="50" charset="-128"/>
              <a:ea typeface="Meiryo UI" pitchFamily="50" charset="-128"/>
              <a:cs typeface="Meiryo UI" pitchFamily="50" charset="-128"/>
            </a:endParaRPr>
          </a:p>
        </p:txBody>
      </p:sp>
      <p:pic>
        <p:nvPicPr>
          <p:cNvPr id="1026" name="図 4" descr="建物, 市, 草, 屋外 が含まれている画像&#10;&#10;自動的に生成された説明">
            <a:extLst>
              <a:ext uri="{FF2B5EF4-FFF2-40B4-BE49-F238E27FC236}">
                <a16:creationId xmlns:a16="http://schemas.microsoft.com/office/drawing/2014/main" id="{5049AB6D-1AEB-45E0-BB12-AD64C0FEFD2E}"/>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7568819" y="741417"/>
            <a:ext cx="219513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図 40">
            <a:extLst>
              <a:ext uri="{FF2B5EF4-FFF2-40B4-BE49-F238E27FC236}">
                <a16:creationId xmlns:a16="http://schemas.microsoft.com/office/drawing/2014/main" id="{14A9D1F6-28C3-4882-9A59-4FE37BF6D2F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583209" y="2973177"/>
            <a:ext cx="1788626" cy="1101011"/>
          </a:xfrm>
          <a:prstGeom prst="rect">
            <a:avLst/>
          </a:prstGeom>
        </p:spPr>
      </p:pic>
      <p:pic>
        <p:nvPicPr>
          <p:cNvPr id="44" name="図 43">
            <a:extLst>
              <a:ext uri="{FF2B5EF4-FFF2-40B4-BE49-F238E27FC236}">
                <a16:creationId xmlns:a16="http://schemas.microsoft.com/office/drawing/2014/main" id="{4DFDEF74-1CA0-4C0E-B239-10B83C4E7109}"/>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5503438" y="745628"/>
            <a:ext cx="1972060" cy="1440000"/>
          </a:xfrm>
          <a:prstGeom prst="rect">
            <a:avLst/>
          </a:prstGeom>
        </p:spPr>
      </p:pic>
    </p:spTree>
    <p:extLst>
      <p:ext uri="{BB962C8B-B14F-4D97-AF65-F5344CB8AC3E}">
        <p14:creationId xmlns:p14="http://schemas.microsoft.com/office/powerpoint/2010/main" val="4133358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角丸四角形 13">
            <a:extLst>
              <a:ext uri="{FF2B5EF4-FFF2-40B4-BE49-F238E27FC236}">
                <a16:creationId xmlns:a16="http://schemas.microsoft.com/office/drawing/2014/main" id="{99ADFE26-B97F-41DB-926D-F0397D0EDB3A}"/>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23" name="Text Box 2"/>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25" name="Text Box 2"/>
          <p:cNvSpPr txBox="1">
            <a:spLocks noChangeArrowheads="1"/>
          </p:cNvSpPr>
          <p:nvPr/>
        </p:nvSpPr>
        <p:spPr bwMode="auto">
          <a:xfrm>
            <a:off x="49608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26"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31"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33" name="円/楕円 30">
            <a:extLst>
              <a:ext uri="{FF2B5EF4-FFF2-40B4-BE49-F238E27FC236}">
                <a16:creationId xmlns:a16="http://schemas.microsoft.com/office/drawing/2014/main" id="{28B2953D-E932-4058-929D-8B07957B5BDF}"/>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41</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081CCF1B-1DC6-4423-ABF4-7FBDD8CF978B}"/>
              </a:ext>
            </a:extLst>
          </p:cNvPr>
          <p:cNvSpPr txBox="1"/>
          <p:nvPr/>
        </p:nvSpPr>
        <p:spPr>
          <a:xfrm>
            <a:off x="3352800" y="831511"/>
            <a:ext cx="2729268" cy="184666"/>
          </a:xfrm>
          <a:prstGeom prst="rect">
            <a:avLst/>
          </a:prstGeom>
          <a:noFill/>
        </p:spPr>
        <p:txBody>
          <a:bodyPr wrap="square" lIns="0" tIns="0" rIns="0" bIns="0" rtlCol="0" anchor="ctr" anchorCtr="1">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r>
              <a:rPr lang="zh-TW" altLang="en-US"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予算</a:t>
            </a:r>
            <a:r>
              <a:rPr lang="en-US" altLang="ja-JP" sz="1200" dirty="0">
                <a:latin typeface="Meiryo UI" pitchFamily="50" charset="-128"/>
                <a:ea typeface="Meiryo UI" pitchFamily="50" charset="-128"/>
                <a:cs typeface="Meiryo UI" pitchFamily="50" charset="-128"/>
              </a:rPr>
              <a:t>4,970</a:t>
            </a:r>
            <a:r>
              <a:rPr lang="zh-TW" altLang="en-US" sz="1200" dirty="0">
                <a:latin typeface="Meiryo UI" pitchFamily="50" charset="-128"/>
                <a:ea typeface="Meiryo UI" pitchFamily="50" charset="-128"/>
                <a:cs typeface="Meiryo UI" pitchFamily="50" charset="-128"/>
              </a:rPr>
              <a:t>千円</a:t>
            </a:r>
            <a:r>
              <a:rPr lang="ja-JP" altLang="en-US" sz="1200" dirty="0">
                <a:latin typeface="Meiryo UI" pitchFamily="50" charset="-128"/>
                <a:ea typeface="Meiryo UI" pitchFamily="50" charset="-128"/>
                <a:cs typeface="Meiryo UI" pitchFamily="50" charset="-128"/>
              </a:rPr>
              <a:t>の内数</a:t>
            </a:r>
            <a:r>
              <a:rPr lang="zh-TW" altLang="en-US" sz="1200" dirty="0">
                <a:latin typeface="Meiryo UI" pitchFamily="50" charset="-128"/>
                <a:ea typeface="Meiryo UI" pitchFamily="50" charset="-128"/>
                <a:cs typeface="Meiryo UI" pitchFamily="50" charset="-128"/>
              </a:rPr>
              <a:t>）</a:t>
            </a:r>
            <a:endParaRPr lang="en-US" altLang="zh-TW" sz="1200" dirty="0">
              <a:latin typeface="Meiryo UI" pitchFamily="50" charset="-128"/>
              <a:ea typeface="Meiryo UI" pitchFamily="50" charset="-128"/>
              <a:cs typeface="Meiryo UI" pitchFamily="50" charset="-128"/>
            </a:endParaRPr>
          </a:p>
        </p:txBody>
      </p:sp>
      <p:sp>
        <p:nvSpPr>
          <p:cNvPr id="28" name="テキスト ボックス 27">
            <a:extLst>
              <a:ext uri="{FF2B5EF4-FFF2-40B4-BE49-F238E27FC236}">
                <a16:creationId xmlns:a16="http://schemas.microsoft.com/office/drawing/2014/main" id="{784CD142-D284-44CF-86A0-A743E70D07C5}"/>
              </a:ext>
            </a:extLst>
          </p:cNvPr>
          <p:cNvSpPr txBox="1"/>
          <p:nvPr/>
        </p:nvSpPr>
        <p:spPr>
          <a:xfrm>
            <a:off x="323238" y="1294299"/>
            <a:ext cx="8945614" cy="502702"/>
          </a:xfrm>
          <a:prstGeom prst="rect">
            <a:avLst/>
          </a:prstGeom>
          <a:noFill/>
        </p:spPr>
        <p:txBody>
          <a:bodyPr wrap="square" lIns="91440" tIns="45720" rIns="91440" bIns="45720" rtlCol="0" anchor="t">
            <a:spAutoFit/>
          </a:bodyPr>
          <a:lstStyle/>
          <a:p>
            <a:pPr marL="179705" indent="-179705">
              <a:lnSpc>
                <a:spcPts val="1600"/>
              </a:lnSpc>
            </a:pPr>
            <a:r>
              <a:rPr lang="ja-JP" altLang="en-US" sz="1600" dirty="0">
                <a:latin typeface="Meiryo UI" panose="020B0604030504040204" pitchFamily="50" charset="-128"/>
                <a:ea typeface="Meiryo UI" panose="020B0604030504040204" pitchFamily="50" charset="-128"/>
                <a:cs typeface="Calibri"/>
              </a:rPr>
              <a:t>◆「省エネ住宅・建築物の普及啓発の協力に関する協定」を締結した</a:t>
            </a:r>
            <a:r>
              <a:rPr lang="zh-TW" altLang="en-US" sz="1600" dirty="0">
                <a:latin typeface="Meiryo UI" panose="020B0604030504040204" pitchFamily="50" charset="-128"/>
                <a:ea typeface="Meiryo UI" panose="020B0604030504040204" pitchFamily="50" charset="-128"/>
                <a:cs typeface="Calibri"/>
              </a:rPr>
              <a:t>在阪建築関係</a:t>
            </a:r>
            <a:r>
              <a:rPr lang="en-US" altLang="zh-TW" sz="1600" dirty="0">
                <a:latin typeface="Meiryo UI" panose="020B0604030504040204" pitchFamily="50" charset="-128"/>
                <a:ea typeface="Meiryo UI" panose="020B0604030504040204" pitchFamily="50" charset="-128"/>
                <a:cs typeface="Calibri"/>
              </a:rPr>
              <a:t>4</a:t>
            </a:r>
            <a:r>
              <a:rPr lang="zh-TW" altLang="en-US" sz="1600" dirty="0">
                <a:latin typeface="Meiryo UI" panose="020B0604030504040204" pitchFamily="50" charset="-128"/>
                <a:ea typeface="Meiryo UI" panose="020B0604030504040204" pitchFamily="50" charset="-128"/>
                <a:cs typeface="Calibri"/>
              </a:rPr>
              <a:t>団体</a:t>
            </a:r>
            <a:r>
              <a:rPr lang="en-US" altLang="ja-JP" sz="1600" baseline="30000" dirty="0">
                <a:latin typeface="Meiryo UI" panose="020B0604030504040204" pitchFamily="50" charset="-128"/>
                <a:ea typeface="Meiryo UI" panose="020B0604030504040204" pitchFamily="50" charset="-128"/>
                <a:cs typeface="Calibri"/>
              </a:rPr>
              <a:t>※</a:t>
            </a:r>
            <a:r>
              <a:rPr lang="ja-JP" altLang="en-US" sz="1600" dirty="0">
                <a:latin typeface="Meiryo UI" panose="020B0604030504040204" pitchFamily="50" charset="-128"/>
                <a:ea typeface="Meiryo UI" panose="020B0604030504040204" pitchFamily="50" charset="-128"/>
                <a:cs typeface="Calibri"/>
              </a:rPr>
              <a:t>等と連携し、</a:t>
            </a:r>
            <a:r>
              <a:rPr lang="en-US" altLang="ja-JP" sz="1600" dirty="0">
                <a:latin typeface="Meiryo UI" panose="020B0604030504040204" pitchFamily="50" charset="-128"/>
                <a:ea typeface="Meiryo UI" panose="020B0604030504040204" pitchFamily="50" charset="-128"/>
                <a:cs typeface="Calibri"/>
              </a:rPr>
              <a:t>ZEH</a:t>
            </a:r>
            <a:r>
              <a:rPr lang="ja-JP" altLang="en-US" sz="1600" dirty="0">
                <a:latin typeface="Meiryo UI" panose="020B0604030504040204" pitchFamily="50" charset="-128"/>
                <a:ea typeface="Meiryo UI" panose="020B0604030504040204" pitchFamily="50" charset="-128"/>
                <a:cs typeface="Calibri"/>
              </a:rPr>
              <a:t>・</a:t>
            </a:r>
            <a:r>
              <a:rPr lang="en-US" altLang="ja-JP" sz="1600" dirty="0">
                <a:latin typeface="Meiryo UI" panose="020B0604030504040204" pitchFamily="50" charset="-128"/>
                <a:ea typeface="Meiryo UI" panose="020B0604030504040204" pitchFamily="50" charset="-128"/>
                <a:cs typeface="Calibri"/>
              </a:rPr>
              <a:t>ZEB</a:t>
            </a:r>
            <a:r>
              <a:rPr lang="ja-JP" altLang="en-US" sz="1600" dirty="0">
                <a:latin typeface="Meiryo UI" panose="020B0604030504040204" pitchFamily="50" charset="-128"/>
                <a:ea typeface="Meiryo UI" panose="020B0604030504040204" pitchFamily="50" charset="-128"/>
                <a:cs typeface="Calibri"/>
              </a:rPr>
              <a:t>普及に向け、啓発ツール作成やイベント開催などを実施します。</a:t>
            </a:r>
            <a:endParaRPr lang="ja-JP" sz="1600" dirty="0">
              <a:latin typeface="Meiryo UI" panose="020B0604030504040204" pitchFamily="50" charset="-128"/>
              <a:ea typeface="Meiryo UI" panose="020B0604030504040204" pitchFamily="50" charset="-128"/>
              <a:cs typeface="Calibri"/>
            </a:endParaRPr>
          </a:p>
        </p:txBody>
      </p:sp>
      <p:sp>
        <p:nvSpPr>
          <p:cNvPr id="50" name="正方形/長方形 49">
            <a:extLst>
              <a:ext uri="{FF2B5EF4-FFF2-40B4-BE49-F238E27FC236}">
                <a16:creationId xmlns:a16="http://schemas.microsoft.com/office/drawing/2014/main" id="{5B944418-6CF5-4C17-BD5B-DA2503F55000}"/>
              </a:ext>
            </a:extLst>
          </p:cNvPr>
          <p:cNvSpPr/>
          <p:nvPr/>
        </p:nvSpPr>
        <p:spPr bwMode="auto">
          <a:xfrm>
            <a:off x="359827" y="1984302"/>
            <a:ext cx="3723442" cy="4738562"/>
          </a:xfrm>
          <a:prstGeom prst="rect">
            <a:avLst/>
          </a:prstGeom>
          <a:noFill/>
          <a:ln w="38100" cap="rnd" cmpd="thickThin">
            <a:solidFill>
              <a:srgbClr val="0000FF"/>
            </a:solidFill>
            <a:roun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1" lang="en-US" altLang="ja-JP"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テキスト ボックス 50">
            <a:extLst>
              <a:ext uri="{FF2B5EF4-FFF2-40B4-BE49-F238E27FC236}">
                <a16:creationId xmlns:a16="http://schemas.microsoft.com/office/drawing/2014/main" id="{216733FC-6C8F-4A16-BBE8-88A86D82A633}"/>
              </a:ext>
            </a:extLst>
          </p:cNvPr>
          <p:cNvSpPr txBox="1"/>
          <p:nvPr/>
        </p:nvSpPr>
        <p:spPr>
          <a:xfrm>
            <a:off x="2440639" y="1711903"/>
            <a:ext cx="7506322" cy="230832"/>
          </a:xfrm>
          <a:prstGeom prst="rect">
            <a:avLst/>
          </a:prstGeom>
          <a:noFill/>
        </p:spPr>
        <p:txBody>
          <a:bodyPr wrap="square">
            <a:spAutoFit/>
          </a:bodyPr>
          <a:lstStyle/>
          <a:p>
            <a:pPr defTabSz="180000"/>
            <a:r>
              <a:rPr lang="en-US" altLang="ja-JP" sz="900" dirty="0">
                <a:latin typeface="Meiryo UI" panose="020B0604030504040204" pitchFamily="50" charset="-128"/>
                <a:ea typeface="Meiryo UI" panose="020B0604030504040204" pitchFamily="50" charset="-128"/>
                <a:cs typeface="Calibri"/>
              </a:rPr>
              <a:t>※</a:t>
            </a:r>
            <a:r>
              <a:rPr lang="ja-JP" altLang="en-US" sz="900" dirty="0">
                <a:latin typeface="Meiryo UI" panose="020B0604030504040204" pitchFamily="50" charset="-128"/>
                <a:ea typeface="Meiryo UI" panose="020B0604030504040204" pitchFamily="50" charset="-128"/>
                <a:cs typeface="Calibri"/>
              </a:rPr>
              <a:t>在阪建築関係</a:t>
            </a:r>
            <a:r>
              <a:rPr lang="en-US" altLang="ja-JP" sz="900" dirty="0">
                <a:latin typeface="Meiryo UI" panose="020B0604030504040204" pitchFamily="50" charset="-128"/>
                <a:ea typeface="Meiryo UI" panose="020B0604030504040204" pitchFamily="50" charset="-128"/>
                <a:cs typeface="Calibri"/>
              </a:rPr>
              <a:t>4</a:t>
            </a:r>
            <a:r>
              <a:rPr lang="ja-JP" altLang="en-US" sz="900" dirty="0">
                <a:latin typeface="Meiryo UI" panose="020B0604030504040204" pitchFamily="50" charset="-128"/>
                <a:ea typeface="Meiryo UI" panose="020B0604030504040204" pitchFamily="50" charset="-128"/>
                <a:cs typeface="Calibri"/>
              </a:rPr>
              <a:t>団体：</a:t>
            </a:r>
            <a:r>
              <a:rPr lang="en-US" altLang="ja-JP" sz="900" dirty="0">
                <a:latin typeface="Meiryo UI" panose="020B0604030504040204" pitchFamily="50" charset="-128"/>
                <a:ea typeface="Meiryo UI" panose="020B0604030504040204" pitchFamily="50" charset="-128"/>
              </a:rPr>
              <a:t>	(</a:t>
            </a:r>
            <a:r>
              <a:rPr lang="ja-JP" altLang="en-US" sz="900" dirty="0">
                <a:latin typeface="Meiryo UI" panose="020B0604030504040204" pitchFamily="50" charset="-128"/>
                <a:ea typeface="Meiryo UI" panose="020B0604030504040204" pitchFamily="50" charset="-128"/>
              </a:rPr>
              <a:t>公社</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大阪府建築士会　　</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一社</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大阪府建築士事務所協会 </a:t>
            </a:r>
            <a:r>
              <a:rPr lang="en-US" altLang="ja-JP" sz="900" dirty="0">
                <a:latin typeface="Meiryo UI" panose="020B0604030504040204" pitchFamily="50" charset="-128"/>
                <a:ea typeface="Meiryo UI" panose="020B0604030504040204" pitchFamily="50" charset="-128"/>
              </a:rPr>
              <a:t>	(</a:t>
            </a:r>
            <a:r>
              <a:rPr lang="ja-JP" altLang="en-US" sz="900" dirty="0">
                <a:latin typeface="Meiryo UI" panose="020B0604030504040204" pitchFamily="50" charset="-128"/>
                <a:ea typeface="Meiryo UI" panose="020B0604030504040204" pitchFamily="50" charset="-128"/>
              </a:rPr>
              <a:t>公社</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日本建築家協会近畿支部</a:t>
            </a:r>
            <a:r>
              <a:rPr lang="en-US" altLang="ja-JP" sz="900" dirty="0">
                <a:latin typeface="Meiryo UI" panose="020B0604030504040204" pitchFamily="50" charset="-128"/>
                <a:ea typeface="Meiryo UI" panose="020B0604030504040204" pitchFamily="50" charset="-128"/>
              </a:rPr>
              <a:t>	</a:t>
            </a:r>
            <a:r>
              <a:rPr lang="ja-JP" altLang="en-US" sz="900" dirty="0">
                <a:latin typeface="Meiryo UI" panose="020B0604030504040204" pitchFamily="50" charset="-128"/>
                <a:ea typeface="Meiryo UI" panose="020B0604030504040204" pitchFamily="50" charset="-128"/>
              </a:rPr>
              <a:t> </a:t>
            </a:r>
            <a:r>
              <a:rPr lang="en-US" altLang="ja-JP" sz="900" dirty="0">
                <a:latin typeface="Meiryo UI" panose="020B0604030504040204" pitchFamily="50" charset="-128"/>
                <a:ea typeface="Meiryo UI" panose="020B0604030504040204" pitchFamily="50" charset="-128"/>
              </a:rPr>
              <a:t>	(</a:t>
            </a:r>
            <a:r>
              <a:rPr lang="ja-JP" altLang="en-US" sz="900" dirty="0">
                <a:latin typeface="Meiryo UI" panose="020B0604030504040204" pitchFamily="50" charset="-128"/>
                <a:ea typeface="Meiryo UI" panose="020B0604030504040204" pitchFamily="50" charset="-128"/>
              </a:rPr>
              <a:t>一社</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日本建築協会</a:t>
            </a:r>
          </a:p>
        </p:txBody>
      </p:sp>
      <p:sp>
        <p:nvSpPr>
          <p:cNvPr id="41" name="角丸四角形 28">
            <a:extLst>
              <a:ext uri="{FF2B5EF4-FFF2-40B4-BE49-F238E27FC236}">
                <a16:creationId xmlns:a16="http://schemas.microsoft.com/office/drawing/2014/main" id="{3A5AD689-C935-45EE-A2B5-017B3CCFE927}"/>
              </a:ext>
            </a:extLst>
          </p:cNvPr>
          <p:cNvSpPr/>
          <p:nvPr/>
        </p:nvSpPr>
        <p:spPr>
          <a:xfrm>
            <a:off x="174673" y="728492"/>
            <a:ext cx="3178127"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1600" b="1" i="0" dirty="0">
                <a:solidFill>
                  <a:schemeClr val="tx1"/>
                </a:solidFill>
                <a:effectLst/>
                <a:latin typeface="Meiryo UI" panose="020B0604030504040204" pitchFamily="50" charset="-128"/>
                <a:ea typeface="Meiryo UI" panose="020B0604030504040204" pitchFamily="50" charset="-128"/>
              </a:rPr>
              <a:t>建築物環境</a:t>
            </a:r>
            <a:r>
              <a:rPr lang="ja-JP" altLang="en-US" sz="1600" b="1" i="0" dirty="0">
                <a:solidFill>
                  <a:schemeClr val="tx1"/>
                </a:solidFill>
                <a:effectLst/>
                <a:latin typeface="Meiryo UI" panose="020B0604030504040204" pitchFamily="50" charset="-128"/>
                <a:ea typeface="Meiryo UI" panose="020B0604030504040204" pitchFamily="50" charset="-128"/>
              </a:rPr>
              <a:t>配慮制度</a:t>
            </a:r>
            <a:r>
              <a:rPr lang="zh-TW" altLang="en-US" sz="1600" b="1" i="0" dirty="0">
                <a:solidFill>
                  <a:schemeClr val="tx1"/>
                </a:solidFill>
                <a:effectLst/>
                <a:latin typeface="Meiryo UI" panose="020B0604030504040204" pitchFamily="50" charset="-128"/>
                <a:ea typeface="Meiryo UI" panose="020B0604030504040204" pitchFamily="50" charset="-128"/>
              </a:rPr>
              <a:t>推進事業</a:t>
            </a:r>
            <a:endParaRPr lang="ja-JP" altLang="en-US" sz="1600" b="1" dirty="0">
              <a:solidFill>
                <a:schemeClr val="tx1"/>
              </a:solidFill>
              <a:latin typeface="Meiryo UI" pitchFamily="50" charset="-128"/>
              <a:ea typeface="Meiryo UI" pitchFamily="50" charset="-128"/>
              <a:cs typeface="Meiryo UI" pitchFamily="50" charset="-128"/>
            </a:endParaRPr>
          </a:p>
        </p:txBody>
      </p:sp>
      <p:sp>
        <p:nvSpPr>
          <p:cNvPr id="36" name="テキスト ボックス 35">
            <a:extLst>
              <a:ext uri="{FF2B5EF4-FFF2-40B4-BE49-F238E27FC236}">
                <a16:creationId xmlns:a16="http://schemas.microsoft.com/office/drawing/2014/main" id="{656BF485-1916-412E-A5A5-9573878B8B85}"/>
              </a:ext>
            </a:extLst>
          </p:cNvPr>
          <p:cNvSpPr txBox="1"/>
          <p:nvPr/>
        </p:nvSpPr>
        <p:spPr>
          <a:xfrm>
            <a:off x="363880" y="1999370"/>
            <a:ext cx="3606953" cy="477054"/>
          </a:xfrm>
          <a:prstGeom prst="rect">
            <a:avLst/>
          </a:prstGeom>
          <a:noFill/>
        </p:spPr>
        <p:txBody>
          <a:bodyPr wrap="square" lIns="91440" tIns="45720" rIns="91440" bIns="45720" rtlCol="0" anchor="t">
            <a:spAutoFit/>
          </a:bodyPr>
          <a:lstStyle/>
          <a:p>
            <a:r>
              <a:rPr lang="ja-JP" altLang="en-US" sz="1300" dirty="0">
                <a:latin typeface="Meiryo UI" panose="020B0604030504040204" pitchFamily="50" charset="-128"/>
                <a:ea typeface="Meiryo UI" panose="020B0604030504040204" pitchFamily="50" charset="-128"/>
                <a:cs typeface="Calibri"/>
              </a:rPr>
              <a:t>■</a:t>
            </a:r>
            <a:r>
              <a:rPr lang="en-US" altLang="ja-JP" sz="1300" dirty="0">
                <a:latin typeface="Meiryo UI" panose="020B0604030504040204" pitchFamily="50" charset="-128"/>
                <a:ea typeface="Meiryo UI" panose="020B0604030504040204" pitchFamily="50" charset="-128"/>
                <a:cs typeface="Calibri"/>
              </a:rPr>
              <a:t>ZEH</a:t>
            </a:r>
            <a:r>
              <a:rPr lang="ja-JP" altLang="en-US" sz="1300" dirty="0">
                <a:latin typeface="Meiryo UI" panose="020B0604030504040204" pitchFamily="50" charset="-128"/>
                <a:ea typeface="Meiryo UI" panose="020B0604030504040204" pitchFamily="50" charset="-128"/>
                <a:cs typeface="Calibri"/>
              </a:rPr>
              <a:t>、</a:t>
            </a:r>
            <a:r>
              <a:rPr lang="en-US" altLang="ja-JP" sz="1300" dirty="0">
                <a:latin typeface="Meiryo UI" panose="020B0604030504040204" pitchFamily="50" charset="-128"/>
                <a:ea typeface="Meiryo UI" panose="020B0604030504040204" pitchFamily="50" charset="-128"/>
                <a:cs typeface="Calibri"/>
              </a:rPr>
              <a:t>ZEB</a:t>
            </a:r>
            <a:r>
              <a:rPr lang="ja-JP" altLang="en-US" sz="1300" dirty="0">
                <a:latin typeface="Meiryo UI" panose="020B0604030504040204" pitchFamily="50" charset="-128"/>
                <a:ea typeface="Meiryo UI" panose="020B0604030504040204" pitchFamily="50" charset="-128"/>
                <a:cs typeface="Calibri"/>
              </a:rPr>
              <a:t>普及に向けた啓発ツールの作成</a:t>
            </a:r>
            <a:endParaRPr lang="en-US" altLang="ja-JP" sz="1300" dirty="0">
              <a:latin typeface="Meiryo UI" panose="020B0604030504040204" pitchFamily="50" charset="-128"/>
              <a:ea typeface="Meiryo UI" panose="020B0604030504040204" pitchFamily="50" charset="-128"/>
              <a:cs typeface="Calibri"/>
            </a:endParaRPr>
          </a:p>
          <a:p>
            <a:r>
              <a:rPr lang="en-US" altLang="ja-JP" sz="1050" dirty="0">
                <a:latin typeface="Meiryo UI" panose="020B0604030504040204" pitchFamily="50" charset="-128"/>
                <a:ea typeface="Meiryo UI" panose="020B0604030504040204" pitchFamily="50" charset="-128"/>
                <a:cs typeface="Calibri"/>
              </a:rPr>
              <a:t> </a:t>
            </a:r>
            <a:r>
              <a:rPr lang="ja-JP" altLang="en-US" sz="1200" dirty="0">
                <a:latin typeface="Meiryo UI" panose="020B0604030504040204" pitchFamily="50" charset="-128"/>
                <a:ea typeface="Meiryo UI" panose="020B0604030504040204" pitchFamily="50" charset="-128"/>
                <a:cs typeface="Calibri"/>
              </a:rPr>
              <a:t>　≪これまでの作成ツール≫</a:t>
            </a:r>
            <a:endParaRPr lang="en-US" altLang="ja-JP" sz="1200" dirty="0">
              <a:latin typeface="Meiryo UI" panose="020B0604030504040204" pitchFamily="50" charset="-128"/>
              <a:ea typeface="Meiryo UI" panose="020B0604030504040204" pitchFamily="50" charset="-128"/>
              <a:cs typeface="Calibri"/>
            </a:endParaRPr>
          </a:p>
        </p:txBody>
      </p:sp>
      <p:sp>
        <p:nvSpPr>
          <p:cNvPr id="43" name="テキスト ボックス 48">
            <a:extLst>
              <a:ext uri="{FF2B5EF4-FFF2-40B4-BE49-F238E27FC236}">
                <a16:creationId xmlns:a16="http://schemas.microsoft.com/office/drawing/2014/main" id="{C985CF29-2A1A-4D9E-AF02-C38CF954FDD2}"/>
              </a:ext>
            </a:extLst>
          </p:cNvPr>
          <p:cNvSpPr txBox="1"/>
          <p:nvPr/>
        </p:nvSpPr>
        <p:spPr>
          <a:xfrm>
            <a:off x="85747" y="6283487"/>
            <a:ext cx="2538022" cy="376437"/>
          </a:xfrm>
          <a:prstGeom prst="rect">
            <a:avLst/>
          </a:prstGeom>
          <a:noFill/>
        </p:spPr>
        <p:txBody>
          <a:bodyPr wrap="square" tIns="0" bIns="0" rtlCol="0" anchor="ctr" anchorCtr="0">
            <a:noAutofit/>
          </a:bodyPr>
          <a:lstStyle/>
          <a:p>
            <a:pPr indent="63500" algn="ct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大阪府内における</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indent="63500" algn="ct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ZEB</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を実現した建築物の事例集</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indent="63500" algn="ctr"/>
            <a:r>
              <a:rPr lang="en-US" altLang="ja-JP" sz="8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800" kern="100" dirty="0">
                <a:effectLst/>
                <a:latin typeface="Meiryo UI" panose="020B0604030504040204" pitchFamily="50" charset="-128"/>
                <a:ea typeface="Meiryo UI" panose="020B0604030504040204" pitchFamily="50" charset="-128"/>
                <a:cs typeface="Times New Roman" panose="02020603050405020304" pitchFamily="18" charset="0"/>
              </a:rPr>
              <a:t>在阪建築関係</a:t>
            </a:r>
            <a:r>
              <a:rPr lang="en-US" altLang="ja-JP" sz="800" kern="100" dirty="0">
                <a:effectLst/>
                <a:latin typeface="Meiryo UI" panose="020B0604030504040204" pitchFamily="50" charset="-128"/>
                <a:ea typeface="Meiryo UI" panose="020B0604030504040204" pitchFamily="50" charset="-128"/>
                <a:cs typeface="Times New Roman" panose="02020603050405020304" pitchFamily="18" charset="0"/>
              </a:rPr>
              <a:t>4</a:t>
            </a:r>
            <a:r>
              <a:rPr lang="ja-JP" altLang="en-US" sz="800" kern="100" dirty="0">
                <a:effectLst/>
                <a:latin typeface="Meiryo UI" panose="020B0604030504040204" pitchFamily="50" charset="-128"/>
                <a:ea typeface="Meiryo UI" panose="020B0604030504040204" pitchFamily="50" charset="-128"/>
                <a:cs typeface="Times New Roman" panose="02020603050405020304" pitchFamily="18" charset="0"/>
              </a:rPr>
              <a:t>団体と連携</a:t>
            </a:r>
            <a:endParaRPr lang="ja-JP" sz="8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44" name="Picture 2">
            <a:extLst>
              <a:ext uri="{FF2B5EF4-FFF2-40B4-BE49-F238E27FC236}">
                <a16:creationId xmlns:a16="http://schemas.microsoft.com/office/drawing/2014/main" id="{DAB55AC9-210A-4358-8CAC-6CC953871C7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96639" y="4486567"/>
            <a:ext cx="1224000" cy="1739369"/>
          </a:xfrm>
          <a:prstGeom prst="rect">
            <a:avLst/>
          </a:prstGeom>
          <a:noFill/>
          <a:extLst>
            <a:ext uri="{909E8E84-426E-40DD-AFC4-6F175D3DCCD1}">
              <a14:hiddenFill xmlns:a14="http://schemas.microsoft.com/office/drawing/2010/main">
                <a:solidFill>
                  <a:srgbClr val="FFFFFF"/>
                </a:solidFill>
              </a14:hiddenFill>
            </a:ext>
          </a:extLst>
        </p:spPr>
      </p:pic>
      <p:sp>
        <p:nvSpPr>
          <p:cNvPr id="46" name="テキスト ボックス 48">
            <a:extLst>
              <a:ext uri="{FF2B5EF4-FFF2-40B4-BE49-F238E27FC236}">
                <a16:creationId xmlns:a16="http://schemas.microsoft.com/office/drawing/2014/main" id="{D20D6D7D-7999-4917-A25F-E66EC5C522FC}"/>
              </a:ext>
            </a:extLst>
          </p:cNvPr>
          <p:cNvSpPr txBox="1"/>
          <p:nvPr/>
        </p:nvSpPr>
        <p:spPr>
          <a:xfrm>
            <a:off x="1635812" y="6177873"/>
            <a:ext cx="2836172" cy="599372"/>
          </a:xfrm>
          <a:prstGeom prst="rect">
            <a:avLst/>
          </a:prstGeom>
          <a:noFill/>
        </p:spPr>
        <p:txBody>
          <a:bodyPr wrap="square" tIns="0" bIns="0" rtlCol="0" anchor="ctr" anchorCtr="0">
            <a:noAutofit/>
          </a:bodyPr>
          <a:lstStyle/>
          <a:p>
            <a:pPr indent="63500" algn="ct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大阪府住宅断熱性能「見える化」ツール</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indent="63500" algn="ct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（愛称</a:t>
            </a: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エコミエル</a:t>
            </a: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indent="63500" algn="ctr"/>
            <a:r>
              <a:rPr lang="en-US" altLang="ja-JP" sz="8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800" kern="100" dirty="0">
                <a:effectLst/>
                <a:latin typeface="Meiryo UI" panose="020B0604030504040204" pitchFamily="50" charset="-128"/>
                <a:ea typeface="Meiryo UI" panose="020B0604030504040204" pitchFamily="50" charset="-128"/>
                <a:cs typeface="Times New Roman" panose="02020603050405020304" pitchFamily="18" charset="0"/>
              </a:rPr>
              <a:t>在阪建築関係</a:t>
            </a:r>
            <a:r>
              <a:rPr lang="en-US" altLang="ja-JP" sz="800" kern="100" dirty="0">
                <a:effectLst/>
                <a:latin typeface="Meiryo UI" panose="020B0604030504040204" pitchFamily="50" charset="-128"/>
                <a:ea typeface="Meiryo UI" panose="020B0604030504040204" pitchFamily="50" charset="-128"/>
                <a:cs typeface="Times New Roman" panose="02020603050405020304" pitchFamily="18" charset="0"/>
              </a:rPr>
              <a:t>4</a:t>
            </a:r>
            <a:r>
              <a:rPr lang="ja-JP" altLang="en-US" sz="800" kern="100" dirty="0">
                <a:effectLst/>
                <a:latin typeface="Meiryo UI" panose="020B0604030504040204" pitchFamily="50" charset="-128"/>
                <a:ea typeface="Meiryo UI" panose="020B0604030504040204" pitchFamily="50" charset="-128"/>
                <a:cs typeface="Times New Roman" panose="02020603050405020304" pitchFamily="18" charset="0"/>
              </a:rPr>
              <a:t>団体と連携</a:t>
            </a:r>
            <a:endParaRPr lang="ja-JP" altLang="ja-JP" sz="8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57" name="テキスト ボックス 48">
            <a:extLst>
              <a:ext uri="{FF2B5EF4-FFF2-40B4-BE49-F238E27FC236}">
                <a16:creationId xmlns:a16="http://schemas.microsoft.com/office/drawing/2014/main" id="{6EB368F9-3E24-49E9-8A07-75AC7D0ED2E8}"/>
              </a:ext>
            </a:extLst>
          </p:cNvPr>
          <p:cNvSpPr txBox="1"/>
          <p:nvPr/>
        </p:nvSpPr>
        <p:spPr>
          <a:xfrm>
            <a:off x="803063" y="4198436"/>
            <a:ext cx="1217576" cy="266700"/>
          </a:xfrm>
          <a:prstGeom prst="rect">
            <a:avLst/>
          </a:prstGeom>
          <a:noFill/>
        </p:spPr>
        <p:txBody>
          <a:bodyPr wrap="square" tIns="0" bIns="0" rtlCol="0" anchor="ctr" anchorCtr="0">
            <a:noAutofit/>
          </a:bodyPr>
          <a:lstStyle/>
          <a:p>
            <a:pPr indent="63500" algn="l"/>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省エネ住宅啓発チラシ</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テキスト ボックス 48">
            <a:extLst>
              <a:ext uri="{FF2B5EF4-FFF2-40B4-BE49-F238E27FC236}">
                <a16:creationId xmlns:a16="http://schemas.microsoft.com/office/drawing/2014/main" id="{8F3E3138-4476-4D55-9076-43E5A0D0B84D}"/>
              </a:ext>
            </a:extLst>
          </p:cNvPr>
          <p:cNvSpPr txBox="1"/>
          <p:nvPr/>
        </p:nvSpPr>
        <p:spPr>
          <a:xfrm>
            <a:off x="2263200" y="4203117"/>
            <a:ext cx="1600112" cy="266700"/>
          </a:xfrm>
          <a:prstGeom prst="rect">
            <a:avLst/>
          </a:prstGeom>
          <a:noFill/>
        </p:spPr>
        <p:txBody>
          <a:bodyPr wrap="square" tIns="0" bIns="0" rtlCol="0" anchor="ctr" anchorCtr="0">
            <a:noAutofit/>
          </a:bodyPr>
          <a:lstStyle/>
          <a:p>
            <a:pPr indent="63500" algn="l"/>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省エネ住宅リフォームパンフレット</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67" name="テキスト ボックス 48">
            <a:extLst>
              <a:ext uri="{FF2B5EF4-FFF2-40B4-BE49-F238E27FC236}">
                <a16:creationId xmlns:a16="http://schemas.microsoft.com/office/drawing/2014/main" id="{6C03C0B6-7A54-43AA-8357-D30BD686DD25}"/>
              </a:ext>
            </a:extLst>
          </p:cNvPr>
          <p:cNvSpPr txBox="1"/>
          <p:nvPr/>
        </p:nvSpPr>
        <p:spPr>
          <a:xfrm>
            <a:off x="6657448" y="4614424"/>
            <a:ext cx="2933355" cy="180000"/>
          </a:xfrm>
          <a:prstGeom prst="rect">
            <a:avLst/>
          </a:prstGeom>
          <a:noFill/>
        </p:spPr>
        <p:txBody>
          <a:bodyPr wrap="square" tIns="0" bIns="0" rtlCol="0" anchor="ctr" anchorCtr="0">
            <a:noAutofit/>
          </a:bodyPr>
          <a:lstStyle/>
          <a:p>
            <a:pPr indent="63500" algn="ct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省エネ住宅普及・啓発イベント</a:t>
            </a: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(R</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７開催</a:t>
            </a: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a:t>
            </a:r>
            <a:endParaRPr lang="ja-JP" sz="8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68" name="テキスト ボックス 67">
            <a:extLst>
              <a:ext uri="{FF2B5EF4-FFF2-40B4-BE49-F238E27FC236}">
                <a16:creationId xmlns:a16="http://schemas.microsoft.com/office/drawing/2014/main" id="{A03897AF-9F13-440D-85AC-EE29AB983E5F}"/>
              </a:ext>
            </a:extLst>
          </p:cNvPr>
          <p:cNvSpPr txBox="1"/>
          <p:nvPr/>
        </p:nvSpPr>
        <p:spPr>
          <a:xfrm>
            <a:off x="4267482" y="2006253"/>
            <a:ext cx="3606953" cy="292388"/>
          </a:xfrm>
          <a:prstGeom prst="rect">
            <a:avLst/>
          </a:prstGeom>
          <a:noFill/>
        </p:spPr>
        <p:txBody>
          <a:bodyPr wrap="square" lIns="91440" tIns="45720" rIns="91440" bIns="45720" rtlCol="0" anchor="t">
            <a:spAutoFit/>
          </a:bodyPr>
          <a:lstStyle/>
          <a:p>
            <a:r>
              <a:rPr lang="ja-JP" altLang="en-US" sz="1300" dirty="0">
                <a:latin typeface="Meiryo UI" panose="020B0604030504040204" pitchFamily="50" charset="-128"/>
                <a:ea typeface="Meiryo UI" panose="020B0604030504040204" pitchFamily="50" charset="-128"/>
                <a:cs typeface="Calibri"/>
              </a:rPr>
              <a:t>■</a:t>
            </a:r>
            <a:r>
              <a:rPr lang="en-US" altLang="ja-JP" sz="1300" dirty="0">
                <a:latin typeface="Meiryo UI" panose="020B0604030504040204" pitchFamily="50" charset="-128"/>
                <a:ea typeface="Meiryo UI" panose="020B0604030504040204" pitchFamily="50" charset="-128"/>
                <a:cs typeface="Calibri"/>
              </a:rPr>
              <a:t>ZEH</a:t>
            </a:r>
            <a:r>
              <a:rPr lang="ja-JP" altLang="en-US" sz="1300" dirty="0">
                <a:latin typeface="Meiryo UI" panose="020B0604030504040204" pitchFamily="50" charset="-128"/>
                <a:ea typeface="Meiryo UI" panose="020B0604030504040204" pitchFamily="50" charset="-128"/>
                <a:cs typeface="Calibri"/>
              </a:rPr>
              <a:t>・</a:t>
            </a:r>
            <a:r>
              <a:rPr lang="en-US" altLang="ja-JP" sz="1300" dirty="0">
                <a:latin typeface="Meiryo UI" panose="020B0604030504040204" pitchFamily="50" charset="-128"/>
                <a:ea typeface="Meiryo UI" panose="020B0604030504040204" pitchFamily="50" charset="-128"/>
                <a:cs typeface="Calibri"/>
              </a:rPr>
              <a:t>ZEB</a:t>
            </a:r>
            <a:r>
              <a:rPr lang="ja-JP" altLang="en-US" sz="1300" dirty="0">
                <a:latin typeface="Meiryo UI" panose="020B0604030504040204" pitchFamily="50" charset="-128"/>
                <a:ea typeface="Meiryo UI" panose="020B0604030504040204" pitchFamily="50" charset="-128"/>
                <a:cs typeface="Calibri"/>
              </a:rPr>
              <a:t>普及に向けたイベントの開催</a:t>
            </a:r>
            <a:endParaRPr lang="en-US" altLang="ja-JP" sz="1300" dirty="0">
              <a:latin typeface="Meiryo UI" panose="020B0604030504040204" pitchFamily="50" charset="-128"/>
              <a:ea typeface="Meiryo UI" panose="020B0604030504040204" pitchFamily="50" charset="-128"/>
              <a:cs typeface="Calibri"/>
            </a:endParaRPr>
          </a:p>
        </p:txBody>
      </p:sp>
      <p:sp>
        <p:nvSpPr>
          <p:cNvPr id="69" name="テキスト ボックス 48">
            <a:extLst>
              <a:ext uri="{FF2B5EF4-FFF2-40B4-BE49-F238E27FC236}">
                <a16:creationId xmlns:a16="http://schemas.microsoft.com/office/drawing/2014/main" id="{5EE106A9-9A47-459B-9072-062E2D4CAF94}"/>
              </a:ext>
            </a:extLst>
          </p:cNvPr>
          <p:cNvSpPr txBox="1"/>
          <p:nvPr/>
        </p:nvSpPr>
        <p:spPr>
          <a:xfrm>
            <a:off x="4178254" y="6448653"/>
            <a:ext cx="2538022" cy="180000"/>
          </a:xfrm>
          <a:prstGeom prst="rect">
            <a:avLst/>
          </a:prstGeom>
          <a:noFill/>
        </p:spPr>
        <p:txBody>
          <a:bodyPr wrap="square" tIns="0" bIns="0" rtlCol="0" anchor="ctr" anchorCtr="0">
            <a:noAutofit/>
          </a:bodyPr>
          <a:lstStyle/>
          <a:p>
            <a:pPr indent="63500" algn="ct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環境にやさしい建築シンポジウム </a:t>
            </a: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(R</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７開催</a:t>
            </a: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a:t>
            </a:r>
          </a:p>
        </p:txBody>
      </p:sp>
      <p:sp>
        <p:nvSpPr>
          <p:cNvPr id="70" name="テキスト ボックス 48">
            <a:extLst>
              <a:ext uri="{FF2B5EF4-FFF2-40B4-BE49-F238E27FC236}">
                <a16:creationId xmlns:a16="http://schemas.microsoft.com/office/drawing/2014/main" id="{865E98E0-56A4-46B3-B086-ECA28BD3B295}"/>
              </a:ext>
            </a:extLst>
          </p:cNvPr>
          <p:cNvSpPr txBox="1"/>
          <p:nvPr/>
        </p:nvSpPr>
        <p:spPr>
          <a:xfrm>
            <a:off x="6769301" y="6361317"/>
            <a:ext cx="2664000" cy="266700"/>
          </a:xfrm>
          <a:prstGeom prst="rect">
            <a:avLst/>
          </a:prstGeom>
          <a:noFill/>
        </p:spPr>
        <p:txBody>
          <a:bodyPr wrap="square" tIns="0" bIns="0" rtlCol="0" anchor="ctr" anchorCtr="0">
            <a:noAutofit/>
          </a:bodyPr>
          <a:lstStyle/>
          <a:p>
            <a:pPr indent="63500" algn="ct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省エネ住宅・非住宅向けイベント</a:t>
            </a: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(R</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７開催</a:t>
            </a: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a:t>
            </a:r>
          </a:p>
          <a:p>
            <a:pPr indent="63500" algn="ctr">
              <a:spcBef>
                <a:spcPts val="200"/>
              </a:spcBef>
            </a:pPr>
            <a:r>
              <a:rPr lang="en-US" altLang="ja-JP" sz="8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800" kern="100" dirty="0">
                <a:effectLst/>
                <a:latin typeface="Meiryo UI" panose="020B0604030504040204" pitchFamily="50" charset="-128"/>
                <a:ea typeface="Meiryo UI" panose="020B0604030504040204" pitchFamily="50" charset="-128"/>
                <a:cs typeface="Times New Roman" panose="02020603050405020304" pitchFamily="18" charset="0"/>
              </a:rPr>
              <a:t>（一社）大阪府建築士事務所協会主催イベントに出展</a:t>
            </a:r>
            <a:endParaRPr lang="ja-JP" sz="8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71" name="正方形/長方形 70">
            <a:extLst>
              <a:ext uri="{FF2B5EF4-FFF2-40B4-BE49-F238E27FC236}">
                <a16:creationId xmlns:a16="http://schemas.microsoft.com/office/drawing/2014/main" id="{BAE9D50E-D1A6-49F5-ADD8-6A80B140EEFB}"/>
              </a:ext>
            </a:extLst>
          </p:cNvPr>
          <p:cNvSpPr/>
          <p:nvPr/>
        </p:nvSpPr>
        <p:spPr bwMode="auto">
          <a:xfrm>
            <a:off x="4241489" y="1984301"/>
            <a:ext cx="5247333" cy="4738562"/>
          </a:xfrm>
          <a:prstGeom prst="rect">
            <a:avLst/>
          </a:prstGeom>
          <a:noFill/>
          <a:ln w="38100" cap="rnd" cmpd="thickThin">
            <a:solidFill>
              <a:srgbClr val="0000FF"/>
            </a:solidFill>
            <a:roun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1" lang="en-US" altLang="ja-JP"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72" name="図 71">
            <a:extLst>
              <a:ext uri="{FF2B5EF4-FFF2-40B4-BE49-F238E27FC236}">
                <a16:creationId xmlns:a16="http://schemas.microsoft.com/office/drawing/2014/main" id="{2B09D58A-4AF7-4162-A219-560C97A1926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81036" y="2307207"/>
            <a:ext cx="2340000" cy="2004848"/>
          </a:xfrm>
          <a:prstGeom prst="rect">
            <a:avLst/>
          </a:prstGeom>
        </p:spPr>
      </p:pic>
      <p:pic>
        <p:nvPicPr>
          <p:cNvPr id="73" name="図 72">
            <a:extLst>
              <a:ext uri="{FF2B5EF4-FFF2-40B4-BE49-F238E27FC236}">
                <a16:creationId xmlns:a16="http://schemas.microsoft.com/office/drawing/2014/main" id="{D1F99679-F1C4-4590-9C2C-67AA86C0112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25855" y="4449694"/>
            <a:ext cx="2340000" cy="1998959"/>
          </a:xfrm>
          <a:prstGeom prst="rect">
            <a:avLst/>
          </a:prstGeom>
        </p:spPr>
      </p:pic>
      <p:pic>
        <p:nvPicPr>
          <p:cNvPr id="74" name="図 73">
            <a:extLst>
              <a:ext uri="{FF2B5EF4-FFF2-40B4-BE49-F238E27FC236}">
                <a16:creationId xmlns:a16="http://schemas.microsoft.com/office/drawing/2014/main" id="{0E9FEFBF-E0A9-4248-996D-8B3F5426813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01230" y="3745449"/>
            <a:ext cx="1548000" cy="870750"/>
          </a:xfrm>
          <a:prstGeom prst="rect">
            <a:avLst/>
          </a:prstGeom>
        </p:spPr>
      </p:pic>
      <p:pic>
        <p:nvPicPr>
          <p:cNvPr id="75" name="図 74">
            <a:extLst>
              <a:ext uri="{FF2B5EF4-FFF2-40B4-BE49-F238E27FC236}">
                <a16:creationId xmlns:a16="http://schemas.microsoft.com/office/drawing/2014/main" id="{63FA64E8-DE8F-4A26-8456-3642519FAEF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rot="5400000">
            <a:off x="5552837" y="4716924"/>
            <a:ext cx="882869" cy="1254938"/>
          </a:xfrm>
          <a:prstGeom prst="rect">
            <a:avLst/>
          </a:prstGeom>
        </p:spPr>
      </p:pic>
      <p:pic>
        <p:nvPicPr>
          <p:cNvPr id="76" name="図 75">
            <a:extLst>
              <a:ext uri="{FF2B5EF4-FFF2-40B4-BE49-F238E27FC236}">
                <a16:creationId xmlns:a16="http://schemas.microsoft.com/office/drawing/2014/main" id="{EB99B29E-97A7-4F0F-B004-8A89A1B1F67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793069" y="5862693"/>
            <a:ext cx="828000" cy="568385"/>
          </a:xfrm>
          <a:prstGeom prst="rect">
            <a:avLst/>
          </a:prstGeom>
        </p:spPr>
      </p:pic>
      <p:pic>
        <p:nvPicPr>
          <p:cNvPr id="77" name="図 76">
            <a:extLst>
              <a:ext uri="{FF2B5EF4-FFF2-40B4-BE49-F238E27FC236}">
                <a16:creationId xmlns:a16="http://schemas.microsoft.com/office/drawing/2014/main" id="{D58FF8FA-3B67-45F8-8286-156311E9E9D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801230" y="2297671"/>
            <a:ext cx="2448000" cy="1379213"/>
          </a:xfrm>
          <a:prstGeom prst="rect">
            <a:avLst/>
          </a:prstGeom>
        </p:spPr>
      </p:pic>
      <p:grpSp>
        <p:nvGrpSpPr>
          <p:cNvPr id="79" name="グループ化 78">
            <a:extLst>
              <a:ext uri="{FF2B5EF4-FFF2-40B4-BE49-F238E27FC236}">
                <a16:creationId xmlns:a16="http://schemas.microsoft.com/office/drawing/2014/main" id="{2F42324A-B9B4-4750-AD2B-F8CD80483F11}"/>
              </a:ext>
            </a:extLst>
          </p:cNvPr>
          <p:cNvGrpSpPr/>
          <p:nvPr/>
        </p:nvGrpSpPr>
        <p:grpSpPr>
          <a:xfrm>
            <a:off x="8351986" y="3801440"/>
            <a:ext cx="1100840" cy="768533"/>
            <a:chOff x="7106896" y="6126791"/>
            <a:chExt cx="1892147" cy="768533"/>
          </a:xfrm>
        </p:grpSpPr>
        <p:sp>
          <p:nvSpPr>
            <p:cNvPr id="80" name="角丸四角形 27">
              <a:extLst>
                <a:ext uri="{FF2B5EF4-FFF2-40B4-BE49-F238E27FC236}">
                  <a16:creationId xmlns:a16="http://schemas.microsoft.com/office/drawing/2014/main" id="{93B391B0-BFE7-42A4-AB36-7D520BB39861}"/>
                </a:ext>
              </a:extLst>
            </p:cNvPr>
            <p:cNvSpPr/>
            <p:nvPr/>
          </p:nvSpPr>
          <p:spPr>
            <a:xfrm>
              <a:off x="7170829" y="6139802"/>
              <a:ext cx="1828214" cy="755522"/>
            </a:xfrm>
            <a:prstGeom prst="roundRect">
              <a:avLst/>
            </a:prstGeom>
            <a:solidFill>
              <a:srgbClr val="F8CBA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正方形/長方形 80">
              <a:extLst>
                <a:ext uri="{FF2B5EF4-FFF2-40B4-BE49-F238E27FC236}">
                  <a16:creationId xmlns:a16="http://schemas.microsoft.com/office/drawing/2014/main" id="{75C91CF5-743F-43A8-A22E-8DDD9FF00990}"/>
                </a:ext>
              </a:extLst>
            </p:cNvPr>
            <p:cNvSpPr/>
            <p:nvPr/>
          </p:nvSpPr>
          <p:spPr>
            <a:xfrm>
              <a:off x="7106896" y="6126791"/>
              <a:ext cx="1892142" cy="7666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dirty="0">
                  <a:solidFill>
                    <a:schemeClr val="tx1"/>
                  </a:solidFill>
                  <a:latin typeface="Meiryo UI" panose="020B0604030504040204" pitchFamily="50" charset="-128"/>
                  <a:ea typeface="Meiryo UI" panose="020B0604030504040204" pitchFamily="50" charset="-128"/>
                </a:rPr>
                <a:t>大阪府住宅断熱性能「見える化」ツール</a:t>
              </a:r>
              <a:endParaRPr kumimoji="1" lang="en-US" altLang="ja-JP" sz="800" dirty="0">
                <a:solidFill>
                  <a:schemeClr val="tx1"/>
                </a:solidFill>
                <a:latin typeface="Meiryo UI" panose="020B0604030504040204" pitchFamily="50" charset="-128"/>
                <a:ea typeface="Meiryo UI" panose="020B0604030504040204" pitchFamily="50" charset="-128"/>
              </a:endParaRPr>
            </a:p>
            <a:p>
              <a:pPr algn="ctr"/>
              <a:r>
                <a:rPr kumimoji="1" lang="ja-JP" altLang="en-US" sz="800" dirty="0">
                  <a:solidFill>
                    <a:schemeClr val="tx1"/>
                  </a:solidFill>
                  <a:latin typeface="Meiryo UI" panose="020B0604030504040204" pitchFamily="50" charset="-128"/>
                  <a:ea typeface="Meiryo UI" panose="020B0604030504040204" pitchFamily="50" charset="-128"/>
                </a:rPr>
                <a:t>「エコミエル」</a:t>
              </a:r>
              <a:endParaRPr kumimoji="1"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の</a:t>
              </a:r>
              <a:r>
                <a:rPr kumimoji="1" lang="ja-JP" altLang="en-US" sz="800" dirty="0">
                  <a:solidFill>
                    <a:schemeClr val="tx1"/>
                  </a:solidFill>
                  <a:latin typeface="Meiryo UI" panose="020B0604030504040204" pitchFamily="50" charset="-128"/>
                  <a:ea typeface="Meiryo UI" panose="020B0604030504040204" pitchFamily="50" charset="-128"/>
                </a:rPr>
                <a:t>体験ブース設置</a:t>
              </a:r>
              <a:endParaRPr kumimoji="1" lang="en-US" altLang="ja-JP" sz="800" dirty="0">
                <a:solidFill>
                  <a:schemeClr val="tx1"/>
                </a:solidFill>
                <a:latin typeface="Meiryo UI" panose="020B0604030504040204" pitchFamily="50" charset="-128"/>
                <a:ea typeface="Meiryo UI" panose="020B0604030504040204" pitchFamily="50" charset="-128"/>
              </a:endParaRPr>
            </a:p>
          </p:txBody>
        </p:sp>
      </p:grpSp>
      <p:pic>
        <p:nvPicPr>
          <p:cNvPr id="4" name="図 3">
            <a:extLst>
              <a:ext uri="{FF2B5EF4-FFF2-40B4-BE49-F238E27FC236}">
                <a16:creationId xmlns:a16="http://schemas.microsoft.com/office/drawing/2014/main" id="{09937A91-B3C9-4E76-837A-FC76D6BD4B6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439567" y="4489079"/>
            <a:ext cx="1224000" cy="1762873"/>
          </a:xfrm>
          <a:prstGeom prst="rect">
            <a:avLst/>
          </a:prstGeom>
        </p:spPr>
      </p:pic>
      <p:pic>
        <p:nvPicPr>
          <p:cNvPr id="5" name="図 4">
            <a:extLst>
              <a:ext uri="{FF2B5EF4-FFF2-40B4-BE49-F238E27FC236}">
                <a16:creationId xmlns:a16="http://schemas.microsoft.com/office/drawing/2014/main" id="{9066612D-2F0B-4B6A-8A8C-049D2C08A10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96639" y="2448508"/>
            <a:ext cx="1224000" cy="1740336"/>
          </a:xfrm>
          <a:prstGeom prst="rect">
            <a:avLst/>
          </a:prstGeom>
        </p:spPr>
      </p:pic>
      <p:pic>
        <p:nvPicPr>
          <p:cNvPr id="9" name="図 8">
            <a:extLst>
              <a:ext uri="{FF2B5EF4-FFF2-40B4-BE49-F238E27FC236}">
                <a16:creationId xmlns:a16="http://schemas.microsoft.com/office/drawing/2014/main" id="{6EA71943-ED28-45CC-AFE4-20A037AD7331}"/>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403567" y="2473814"/>
            <a:ext cx="1296000" cy="1731604"/>
          </a:xfrm>
          <a:prstGeom prst="rect">
            <a:avLst/>
          </a:prstGeom>
        </p:spPr>
      </p:pic>
      <p:pic>
        <p:nvPicPr>
          <p:cNvPr id="3" name="図 2">
            <a:extLst>
              <a:ext uri="{FF2B5EF4-FFF2-40B4-BE49-F238E27FC236}">
                <a16:creationId xmlns:a16="http://schemas.microsoft.com/office/drawing/2014/main" id="{BD328DE0-8037-4040-A1AF-D76BF4DB46C6}"/>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7209189" y="4848920"/>
            <a:ext cx="1943428" cy="1457900"/>
          </a:xfrm>
          <a:prstGeom prst="rect">
            <a:avLst/>
          </a:prstGeom>
        </p:spPr>
      </p:pic>
    </p:spTree>
    <p:extLst>
      <p:ext uri="{BB962C8B-B14F-4D97-AF65-F5344CB8AC3E}">
        <p14:creationId xmlns:p14="http://schemas.microsoft.com/office/powerpoint/2010/main" val="8445849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角丸四角形 13">
            <a:extLst>
              <a:ext uri="{FF2B5EF4-FFF2-40B4-BE49-F238E27FC236}">
                <a16:creationId xmlns:a16="http://schemas.microsoft.com/office/drawing/2014/main" id="{F3ED25D1-62D8-4B66-80E7-16732586C951}"/>
              </a:ext>
            </a:extLst>
          </p:cNvPr>
          <p:cNvSpPr/>
          <p:nvPr/>
        </p:nvSpPr>
        <p:spPr>
          <a:xfrm>
            <a:off x="39000" y="563605"/>
            <a:ext cx="9828000" cy="3758356"/>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41" name="テキスト ボックス 40"/>
          <p:cNvSpPr txBox="1"/>
          <p:nvPr/>
        </p:nvSpPr>
        <p:spPr>
          <a:xfrm>
            <a:off x="5706455" y="787544"/>
            <a:ext cx="2466000" cy="184666"/>
          </a:xfrm>
          <a:prstGeom prst="rect">
            <a:avLst/>
          </a:prstGeom>
          <a:noFill/>
        </p:spPr>
        <p:txBody>
          <a:bodyPr wrap="square" lIns="0" tIns="0" rIns="0" bIns="0" rtlCol="0" anchor="ctr" anchorCtr="1">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r>
              <a:rPr lang="zh-TW" altLang="en-US"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予算</a:t>
            </a:r>
            <a:r>
              <a:rPr lang="en-US" altLang="ja-JP" sz="1200" dirty="0">
                <a:latin typeface="Meiryo UI" pitchFamily="50" charset="-128"/>
                <a:ea typeface="Meiryo UI" pitchFamily="50" charset="-128"/>
                <a:cs typeface="Meiryo UI" pitchFamily="50" charset="-128"/>
              </a:rPr>
              <a:t>7,325</a:t>
            </a:r>
            <a:r>
              <a:rPr lang="zh-TW" altLang="en-US" sz="1200" dirty="0">
                <a:latin typeface="Meiryo UI" pitchFamily="50" charset="-128"/>
                <a:ea typeface="Meiryo UI" pitchFamily="50" charset="-128"/>
                <a:cs typeface="Meiryo UI" pitchFamily="50" charset="-128"/>
              </a:rPr>
              <a:t>千円）</a:t>
            </a:r>
            <a:endParaRPr lang="en-US" altLang="zh-TW" sz="1200" dirty="0">
              <a:latin typeface="Meiryo UI" pitchFamily="50" charset="-128"/>
              <a:ea typeface="Meiryo UI" pitchFamily="50" charset="-128"/>
              <a:cs typeface="Meiryo UI" pitchFamily="50" charset="-128"/>
            </a:endParaRPr>
          </a:p>
        </p:txBody>
      </p:sp>
      <p:pic>
        <p:nvPicPr>
          <p:cNvPr id="25" name="図 24">
            <a:extLst>
              <a:ext uri="{FF2B5EF4-FFF2-40B4-BE49-F238E27FC236}">
                <a16:creationId xmlns:a16="http://schemas.microsoft.com/office/drawing/2014/main" id="{CF01F2F3-671F-41B6-A9FF-11268273F82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97396" y="1502856"/>
            <a:ext cx="1759129" cy="1149426"/>
          </a:xfrm>
          <a:prstGeom prst="rect">
            <a:avLst/>
          </a:prstGeom>
        </p:spPr>
      </p:pic>
      <p:sp>
        <p:nvSpPr>
          <p:cNvPr id="2" name="テキスト ボックス 1">
            <a:extLst>
              <a:ext uri="{FF2B5EF4-FFF2-40B4-BE49-F238E27FC236}">
                <a16:creationId xmlns:a16="http://schemas.microsoft.com/office/drawing/2014/main" id="{7C3A377D-C5B4-4928-814F-EB2CE89C79B4}"/>
              </a:ext>
            </a:extLst>
          </p:cNvPr>
          <p:cNvSpPr txBox="1"/>
          <p:nvPr/>
        </p:nvSpPr>
        <p:spPr>
          <a:xfrm>
            <a:off x="65180" y="2160521"/>
            <a:ext cx="5346750" cy="1846659"/>
          </a:xfrm>
          <a:prstGeom prst="rect">
            <a:avLst/>
          </a:prstGeom>
          <a:noFill/>
        </p:spPr>
        <p:txBody>
          <a:bodyPr wrap="square" rtlCol="0">
            <a:spAutoFit/>
          </a:bodyPr>
          <a:lstStyle/>
          <a:p>
            <a:pPr marL="165886" indent="-165886" defTabSz="844083" eaLnBrk="0" fontAlgn="base" hangingPunct="0">
              <a:spcBef>
                <a:spcPct val="0"/>
              </a:spcBef>
              <a:spcAft>
                <a:spcPct val="0"/>
              </a:spcAft>
              <a:defRPr/>
            </a:pPr>
            <a:r>
              <a:rPr lang="ja-JP" altLang="en-US" sz="1300" b="0" i="0" dirty="0">
                <a:latin typeface="Meiryo UI" panose="020B0604030504040204" pitchFamily="50" charset="-128"/>
                <a:ea typeface="Meiryo UI" panose="020B0604030504040204" pitchFamily="50" charset="-128"/>
              </a:rPr>
              <a:t>　＜過年度実績＞</a:t>
            </a:r>
            <a:endParaRPr lang="en-US" altLang="ja-JP" sz="1300" b="0" i="0" dirty="0">
              <a:latin typeface="Meiryo UI" panose="020B0604030504040204" pitchFamily="50" charset="-128"/>
              <a:ea typeface="Meiryo UI" panose="020B0604030504040204" pitchFamily="50" charset="-128"/>
            </a:endParaRPr>
          </a:p>
          <a:p>
            <a:pPr marL="165886" indent="-165886" defTabSz="844083" eaLnBrk="0" fontAlgn="base" hangingPunct="0">
              <a:spcBef>
                <a:spcPts val="600"/>
              </a:spcBef>
              <a:spcAft>
                <a:spcPct val="0"/>
              </a:spcAft>
              <a:defRPr/>
            </a:pPr>
            <a:r>
              <a:rPr lang="ja-JP" altLang="en-US" sz="1300" b="0" i="0" dirty="0">
                <a:latin typeface="Meiryo UI" panose="020B0604030504040204" pitchFamily="50" charset="-128"/>
                <a:ea typeface="Meiryo UI" panose="020B0604030504040204" pitchFamily="50" charset="-128"/>
              </a:rPr>
              <a:t>（令和６年度）</a:t>
            </a:r>
            <a:endParaRPr lang="en-US" altLang="ja-JP" sz="1300" b="0" i="0" dirty="0">
              <a:latin typeface="Meiryo UI" panose="020B0604030504040204" pitchFamily="50" charset="-128"/>
              <a:ea typeface="Meiryo UI" panose="020B0604030504040204" pitchFamily="50" charset="-128"/>
            </a:endParaRPr>
          </a:p>
          <a:p>
            <a:pPr marL="165886" indent="-165886" defTabSz="844083" eaLnBrk="0" fontAlgn="base" hangingPunct="0">
              <a:spcBef>
                <a:spcPct val="0"/>
              </a:spcBef>
              <a:spcAft>
                <a:spcPct val="0"/>
              </a:spcAft>
              <a:defRPr/>
            </a:pPr>
            <a:r>
              <a:rPr lang="ja-JP" altLang="en-US" sz="1300" dirty="0">
                <a:solidFill>
                  <a:srgbClr val="000000"/>
                </a:solidFill>
                <a:latin typeface="Meiryo UI" panose="020B0604030504040204" pitchFamily="50" charset="-128"/>
                <a:ea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rPr>
              <a:t>・住宅省エネ化の検討機会の創出、理解向上に向け、断熱化による効果を</a:t>
            </a:r>
            <a:endParaRPr lang="en-US" altLang="ja-JP" sz="1300" dirty="0">
              <a:latin typeface="Meiryo UI" panose="020B0604030504040204" pitchFamily="50" charset="-128"/>
              <a:ea typeface="Meiryo UI" panose="020B0604030504040204" pitchFamily="50" charset="-128"/>
            </a:endParaRPr>
          </a:p>
          <a:p>
            <a:pPr marL="165886" indent="-165886" defTabSz="844083" eaLnBrk="0" fontAlgn="base" hangingPunct="0">
              <a:spcBef>
                <a:spcPct val="0"/>
              </a:spcBef>
              <a:spcAft>
                <a:spcPct val="0"/>
              </a:spcAft>
              <a:defRPr/>
            </a:pPr>
            <a:r>
              <a:rPr lang="ja-JP" altLang="en-US" sz="1300" dirty="0">
                <a:latin typeface="Meiryo UI" panose="020B0604030504040204" pitchFamily="50" charset="-128"/>
                <a:ea typeface="Meiryo UI" panose="020B0604030504040204" pitchFamily="50" charset="-128"/>
              </a:rPr>
              <a:t>　 わかりやすく見える化できる住宅断熱性能可視化シミュレーションツール</a:t>
            </a:r>
            <a:endParaRPr lang="en-US" altLang="ja-JP" sz="1300" dirty="0">
              <a:latin typeface="Meiryo UI" panose="020B0604030504040204" pitchFamily="50" charset="-128"/>
              <a:ea typeface="Meiryo UI" panose="020B0604030504040204" pitchFamily="50" charset="-128"/>
            </a:endParaRPr>
          </a:p>
          <a:p>
            <a:pPr marL="165886" indent="-165886" defTabSz="844083" eaLnBrk="0" fontAlgn="base" hangingPunct="0">
              <a:spcBef>
                <a:spcPct val="0"/>
              </a:spcBef>
              <a:spcAft>
                <a:spcPct val="0"/>
              </a:spcAft>
              <a:defRPr/>
            </a:pPr>
            <a:r>
              <a:rPr lang="ja-JP" altLang="en-US" sz="1300" dirty="0">
                <a:latin typeface="Meiryo UI" panose="020B0604030504040204" pitchFamily="50" charset="-128"/>
                <a:ea typeface="Meiryo UI" panose="020B0604030504040204" pitchFamily="50" charset="-128"/>
              </a:rPr>
              <a:t>  （愛称「エコミエル」）を開発。</a:t>
            </a:r>
            <a:endParaRPr lang="en-US" altLang="ja-JP" sz="1300" dirty="0">
              <a:latin typeface="Meiryo UI" panose="020B0604030504040204" pitchFamily="50" charset="-128"/>
              <a:ea typeface="Meiryo UI" panose="020B0604030504040204" pitchFamily="50" charset="-128"/>
            </a:endParaRPr>
          </a:p>
          <a:p>
            <a:pPr marL="165886" indent="-165886" defTabSz="844083" eaLnBrk="0" fontAlgn="base" hangingPunct="0">
              <a:spcBef>
                <a:spcPts val="600"/>
              </a:spcBef>
              <a:spcAft>
                <a:spcPct val="0"/>
              </a:spcAft>
              <a:defRPr/>
            </a:pPr>
            <a:r>
              <a:rPr lang="ja-JP" altLang="en-US" sz="1300" dirty="0">
                <a:latin typeface="Meiryo UI" panose="020B0604030504040204" pitchFamily="50" charset="-128"/>
                <a:ea typeface="Meiryo UI" panose="020B0604030504040204" pitchFamily="50" charset="-128"/>
              </a:rPr>
              <a:t>（令和７年度）</a:t>
            </a:r>
            <a:endParaRPr lang="en-US" altLang="ja-JP" sz="1300" dirty="0">
              <a:latin typeface="Meiryo UI" panose="020B0604030504040204" pitchFamily="50" charset="-128"/>
              <a:ea typeface="Meiryo UI" panose="020B0604030504040204" pitchFamily="50" charset="-128"/>
            </a:endParaRPr>
          </a:p>
          <a:p>
            <a:pPr marL="165886" indent="-165886" defTabSz="844083" eaLnBrk="0" fontAlgn="base" hangingPunct="0">
              <a:spcBef>
                <a:spcPct val="0"/>
              </a:spcBef>
              <a:spcAft>
                <a:spcPct val="0"/>
              </a:spcAft>
              <a:defRPr/>
            </a:pPr>
            <a:r>
              <a:rPr lang="ja-JP" altLang="en-US" sz="1300" dirty="0">
                <a:latin typeface="Meiryo UI" panose="020B0604030504040204" pitchFamily="50" charset="-128"/>
                <a:ea typeface="Meiryo UI" panose="020B0604030504040204" pitchFamily="50" charset="-128"/>
              </a:rPr>
              <a:t>　・在阪建築関係４団体と連携し、ツールの周知を図るとともに、住宅イベント等で体験会を実施するなど、ツールの普及に向けた取組を実施。</a:t>
            </a:r>
            <a:endParaRPr lang="en-US" altLang="ja-JP" sz="1300" dirty="0">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E9634DE6-0943-470E-AFA9-1C77461887C5}"/>
              </a:ext>
            </a:extLst>
          </p:cNvPr>
          <p:cNvSpPr/>
          <p:nvPr/>
        </p:nvSpPr>
        <p:spPr bwMode="auto">
          <a:xfrm>
            <a:off x="165341" y="2160521"/>
            <a:ext cx="5209117" cy="1936149"/>
          </a:xfrm>
          <a:prstGeom prst="rect">
            <a:avLst/>
          </a:prstGeom>
          <a:noFill/>
          <a:ln w="25400" cap="rnd" cmpd="thickThin">
            <a:solidFill>
              <a:srgbClr val="123EDE"/>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1" lang="en-US" altLang="ja-JP"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角丸四角形 56">
            <a:extLst>
              <a:ext uri="{FF2B5EF4-FFF2-40B4-BE49-F238E27FC236}">
                <a16:creationId xmlns:a16="http://schemas.microsoft.com/office/drawing/2014/main" id="{D060845E-1A21-48B4-A0C6-4A58F6999A63}"/>
              </a:ext>
            </a:extLst>
          </p:cNvPr>
          <p:cNvSpPr/>
          <p:nvPr/>
        </p:nvSpPr>
        <p:spPr>
          <a:xfrm>
            <a:off x="324083" y="686269"/>
            <a:ext cx="5529697"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ツール普及に向けた住宅断熱改修の効果検証モデル事業</a:t>
            </a:r>
            <a:endParaRPr lang="en-US" altLang="ja-JP" sz="1600" b="1" dirty="0">
              <a:solidFill>
                <a:schemeClr val="tx1"/>
              </a:solidFill>
              <a:latin typeface="Meiryo UI" pitchFamily="50" charset="-128"/>
              <a:ea typeface="Meiryo UI" pitchFamily="50" charset="-128"/>
              <a:cs typeface="Meiryo UI" pitchFamily="50" charset="-128"/>
            </a:endParaRPr>
          </a:p>
        </p:txBody>
      </p:sp>
      <p:sp>
        <p:nvSpPr>
          <p:cNvPr id="21" name="角丸四角形 56">
            <a:extLst>
              <a:ext uri="{FF2B5EF4-FFF2-40B4-BE49-F238E27FC236}">
                <a16:creationId xmlns:a16="http://schemas.microsoft.com/office/drawing/2014/main" id="{F74468CF-2364-45D0-A8A6-99009294B33A}"/>
              </a:ext>
            </a:extLst>
          </p:cNvPr>
          <p:cNvSpPr/>
          <p:nvPr/>
        </p:nvSpPr>
        <p:spPr>
          <a:xfrm>
            <a:off x="277181" y="4513477"/>
            <a:ext cx="5238744"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建築物への再エネ導入促進に向けた調査・検討業務</a:t>
            </a:r>
            <a:endParaRPr lang="en-US" altLang="ja-JP" sz="1600" b="1" dirty="0">
              <a:solidFill>
                <a:schemeClr val="tx1"/>
              </a:solidFill>
              <a:latin typeface="Meiryo UI" pitchFamily="50" charset="-128"/>
              <a:ea typeface="Meiryo UI" pitchFamily="50" charset="-128"/>
              <a:cs typeface="Meiryo UI" pitchFamily="50" charset="-128"/>
            </a:endParaRPr>
          </a:p>
        </p:txBody>
      </p:sp>
      <p:sp>
        <p:nvSpPr>
          <p:cNvPr id="26" name="テキスト ボックス 25">
            <a:extLst>
              <a:ext uri="{FF2B5EF4-FFF2-40B4-BE49-F238E27FC236}">
                <a16:creationId xmlns:a16="http://schemas.microsoft.com/office/drawing/2014/main" id="{7B56271A-E5CC-4330-AE4D-2C813A6C7291}"/>
              </a:ext>
            </a:extLst>
          </p:cNvPr>
          <p:cNvSpPr txBox="1"/>
          <p:nvPr/>
        </p:nvSpPr>
        <p:spPr>
          <a:xfrm>
            <a:off x="5497396" y="4614376"/>
            <a:ext cx="2466000" cy="184666"/>
          </a:xfrm>
          <a:prstGeom prst="rect">
            <a:avLst/>
          </a:prstGeom>
          <a:noFill/>
        </p:spPr>
        <p:txBody>
          <a:bodyPr wrap="square" lIns="0" tIns="0" rIns="0" bIns="0" rtlCol="0" anchor="ctr" anchorCtr="1">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r>
              <a:rPr lang="zh-TW" altLang="en-US"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予算</a:t>
            </a:r>
            <a:r>
              <a:rPr lang="en-US" altLang="ja-JP" sz="1200" dirty="0">
                <a:latin typeface="Meiryo UI" pitchFamily="50" charset="-128"/>
                <a:ea typeface="Meiryo UI" pitchFamily="50" charset="-128"/>
                <a:cs typeface="Meiryo UI" pitchFamily="50" charset="-128"/>
              </a:rPr>
              <a:t>12,571</a:t>
            </a:r>
            <a:r>
              <a:rPr lang="zh-TW" altLang="en-US" sz="1200" dirty="0">
                <a:latin typeface="Meiryo UI" pitchFamily="50" charset="-128"/>
                <a:ea typeface="Meiryo UI" pitchFamily="50" charset="-128"/>
                <a:cs typeface="Meiryo UI" pitchFamily="50" charset="-128"/>
              </a:rPr>
              <a:t>千円）</a:t>
            </a:r>
            <a:endParaRPr lang="en-US" altLang="zh-TW" sz="1200" dirty="0">
              <a:latin typeface="Meiryo UI" pitchFamily="50" charset="-128"/>
              <a:ea typeface="Meiryo UI" pitchFamily="50" charset="-128"/>
              <a:cs typeface="Meiryo UI" pitchFamily="50" charset="-128"/>
            </a:endParaRPr>
          </a:p>
        </p:txBody>
      </p:sp>
      <p:sp>
        <p:nvSpPr>
          <p:cNvPr id="28" name="テキスト ボックス 28">
            <a:extLst>
              <a:ext uri="{FF2B5EF4-FFF2-40B4-BE49-F238E27FC236}">
                <a16:creationId xmlns:a16="http://schemas.microsoft.com/office/drawing/2014/main" id="{B7D5C08B-F123-4B7A-A0AC-3FBAF42E8B39}"/>
              </a:ext>
            </a:extLst>
          </p:cNvPr>
          <p:cNvSpPr txBox="1">
            <a:spLocks noChangeArrowheads="1"/>
          </p:cNvSpPr>
          <p:nvPr/>
        </p:nvSpPr>
        <p:spPr bwMode="auto">
          <a:xfrm>
            <a:off x="165341" y="5170219"/>
            <a:ext cx="957395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r>
              <a:rPr lang="ja-JP" altLang="en-US" b="0" i="0" dirty="0">
                <a:latin typeface="Meiryo UI" panose="020B0604030504040204" pitchFamily="50" charset="-128"/>
                <a:ea typeface="Meiryo UI" panose="020B0604030504040204" pitchFamily="50" charset="-128"/>
              </a:rPr>
              <a:t>　◆建築物分野においての脱炭素化を一層促進するため、建築物の省エネ化の推進にあわせて、建築物への再生可能エネルギー設備の導入強化</a:t>
            </a:r>
            <a:endParaRPr lang="en-US" altLang="ja-JP" b="0" i="0" dirty="0">
              <a:latin typeface="Meiryo UI" panose="020B0604030504040204" pitchFamily="50" charset="-128"/>
              <a:ea typeface="Meiryo UI" panose="020B0604030504040204" pitchFamily="50" charset="-128"/>
            </a:endParaRPr>
          </a:p>
          <a:p>
            <a:r>
              <a:rPr lang="en-US" altLang="ja-JP" b="0" i="0" dirty="0">
                <a:latin typeface="Meiryo UI" panose="020B0604030504040204" pitchFamily="50" charset="-128"/>
                <a:ea typeface="Meiryo UI" panose="020B0604030504040204" pitchFamily="50" charset="-128"/>
              </a:rPr>
              <a:t>     </a:t>
            </a:r>
            <a:r>
              <a:rPr lang="ja-JP" altLang="en-US" b="0" i="0" dirty="0">
                <a:latin typeface="Meiryo UI" panose="020B0604030504040204" pitchFamily="50" charset="-128"/>
                <a:ea typeface="Meiryo UI" panose="020B0604030504040204" pitchFamily="50" charset="-128"/>
              </a:rPr>
              <a:t>を図るための制度の構築に向けた調査・検討を行います。</a:t>
            </a:r>
            <a:endParaRPr lang="en-US" altLang="ja-JP" b="0" i="0" dirty="0">
              <a:latin typeface="Meiryo UI" panose="020B0604030504040204" pitchFamily="50" charset="-128"/>
              <a:ea typeface="Meiryo UI" panose="020B0604030504040204" pitchFamily="50" charset="-128"/>
            </a:endParaRPr>
          </a:p>
          <a:p>
            <a:endParaRPr lang="en-US" altLang="ja-JP" b="0" i="0" dirty="0">
              <a:latin typeface="Meiryo UI" panose="020B0604030504040204" pitchFamily="50" charset="-128"/>
              <a:ea typeface="Meiryo UI" panose="020B0604030504040204" pitchFamily="50" charset="-128"/>
            </a:endParaRPr>
          </a:p>
          <a:p>
            <a:r>
              <a:rPr lang="ja-JP" altLang="en-US" b="0" i="0" dirty="0">
                <a:latin typeface="Meiryo UI" panose="020B0604030504040204" pitchFamily="50" charset="-128"/>
                <a:ea typeface="Meiryo UI" panose="020B0604030504040204" pitchFamily="50" charset="-128"/>
              </a:rPr>
              <a:t>　＜事業概要＞</a:t>
            </a:r>
            <a:endParaRPr lang="en-US" altLang="ja-JP" b="0" i="0" dirty="0">
              <a:latin typeface="Meiryo UI" panose="020B0604030504040204" pitchFamily="50" charset="-128"/>
              <a:ea typeface="Meiryo UI" panose="020B0604030504040204" pitchFamily="50" charset="-128"/>
            </a:endParaRPr>
          </a:p>
          <a:p>
            <a:r>
              <a:rPr lang="ja-JP" altLang="en-US" b="0" i="0" dirty="0">
                <a:latin typeface="Meiryo UI" panose="020B0604030504040204" pitchFamily="50" charset="-128"/>
                <a:ea typeface="Meiryo UI" panose="020B0604030504040204" pitchFamily="50" charset="-128"/>
              </a:rPr>
              <a:t>　　建築物への再生可能エネルギー設備の導入強化を図るための制度の構築を目指し、制度の対象・範囲等の設定のための調査・分析、制度化 </a:t>
            </a:r>
            <a:endParaRPr lang="en-US" altLang="ja-JP" b="0" i="0" dirty="0">
              <a:latin typeface="Meiryo UI" panose="020B0604030504040204" pitchFamily="50" charset="-128"/>
              <a:ea typeface="Meiryo UI" panose="020B0604030504040204" pitchFamily="50" charset="-128"/>
            </a:endParaRPr>
          </a:p>
          <a:p>
            <a:r>
              <a:rPr lang="en-US" altLang="ja-JP" b="0" i="0" dirty="0">
                <a:latin typeface="Meiryo UI" panose="020B0604030504040204" pitchFamily="50" charset="-128"/>
                <a:ea typeface="Meiryo UI" panose="020B0604030504040204" pitchFamily="50" charset="-128"/>
              </a:rPr>
              <a:t>  </a:t>
            </a:r>
            <a:r>
              <a:rPr lang="ja-JP" altLang="en-US" b="0" i="0" dirty="0">
                <a:latin typeface="Meiryo UI" panose="020B0604030504040204" pitchFamily="50" charset="-128"/>
                <a:ea typeface="Meiryo UI" panose="020B0604030504040204" pitchFamily="50" charset="-128"/>
              </a:rPr>
              <a:t>による建築物への再生可能エネルギー設備導入容量やＣＯ</a:t>
            </a:r>
            <a:r>
              <a:rPr lang="ja-JP" altLang="en-US" sz="800" b="0" i="0" dirty="0">
                <a:latin typeface="Meiryo UI" panose="020B0604030504040204" pitchFamily="50" charset="-128"/>
                <a:ea typeface="Meiryo UI" panose="020B0604030504040204" pitchFamily="50" charset="-128"/>
              </a:rPr>
              <a:t>２</a:t>
            </a:r>
            <a:r>
              <a:rPr lang="ja-JP" altLang="en-US" b="0" i="0" dirty="0">
                <a:latin typeface="Meiryo UI" panose="020B0604030504040204" pitchFamily="50" charset="-128"/>
                <a:ea typeface="Meiryo UI" panose="020B0604030504040204" pitchFamily="50" charset="-128"/>
              </a:rPr>
              <a:t>排出削減量等の効果の算出、制度案の方向性の検討等を行います。</a:t>
            </a:r>
            <a:endParaRPr lang="en-US" altLang="ja-JP" b="0" i="0" dirty="0">
              <a:latin typeface="Meiryo UI" panose="020B0604030504040204" pitchFamily="50" charset="-128"/>
              <a:ea typeface="Meiryo UI" panose="020B0604030504040204" pitchFamily="50" charset="-128"/>
            </a:endParaRPr>
          </a:p>
        </p:txBody>
      </p:sp>
      <p:sp>
        <p:nvSpPr>
          <p:cNvPr id="31" name="Text Box 2">
            <a:extLst>
              <a:ext uri="{FF2B5EF4-FFF2-40B4-BE49-F238E27FC236}">
                <a16:creationId xmlns:a16="http://schemas.microsoft.com/office/drawing/2014/main" id="{C2CFAD5F-E259-4931-A1D1-431FBA8B088B}"/>
              </a:ext>
            </a:extLst>
          </p:cNvPr>
          <p:cNvSpPr txBox="1">
            <a:spLocks noChangeArrowheads="1"/>
          </p:cNvSpPr>
          <p:nvPr/>
        </p:nvSpPr>
        <p:spPr bwMode="auto">
          <a:xfrm>
            <a:off x="4960800" y="-14294"/>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32" name="Text Box 2">
            <a:extLst>
              <a:ext uri="{FF2B5EF4-FFF2-40B4-BE49-F238E27FC236}">
                <a16:creationId xmlns:a16="http://schemas.microsoft.com/office/drawing/2014/main" id="{AB0EF18B-DA45-4B74-A767-BCD675CA6313}"/>
              </a:ext>
            </a:extLst>
          </p:cNvPr>
          <p:cNvSpPr txBox="1">
            <a:spLocks noChangeArrowheads="1"/>
          </p:cNvSpPr>
          <p:nvPr/>
        </p:nvSpPr>
        <p:spPr bwMode="auto">
          <a:xfrm>
            <a:off x="7440000" y="-14294"/>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pic>
        <p:nvPicPr>
          <p:cNvPr id="22" name="図 21">
            <a:extLst>
              <a:ext uri="{FF2B5EF4-FFF2-40B4-BE49-F238E27FC236}">
                <a16:creationId xmlns:a16="http://schemas.microsoft.com/office/drawing/2014/main" id="{2E1AA97B-40E5-4FF1-875F-CDFB6FAC7F1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341991" y="1167233"/>
            <a:ext cx="2340000" cy="2977290"/>
          </a:xfrm>
          <a:prstGeom prst="rect">
            <a:avLst/>
          </a:prstGeom>
        </p:spPr>
      </p:pic>
      <p:pic>
        <p:nvPicPr>
          <p:cNvPr id="27" name="Picture 2" descr="矢印画像素材（透過・単品・1000px×300px）／著作権フリー | タドワークス">
            <a:extLst>
              <a:ext uri="{FF2B5EF4-FFF2-40B4-BE49-F238E27FC236}">
                <a16:creationId xmlns:a16="http://schemas.microsoft.com/office/drawing/2014/main" id="{E6816E16-936A-4F0E-9509-6651F3C476A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21117864">
            <a:off x="6610775" y="2140454"/>
            <a:ext cx="920224" cy="292154"/>
          </a:xfrm>
          <a:prstGeom prst="rect">
            <a:avLst/>
          </a:prstGeom>
          <a:noFill/>
          <a:extLst>
            <a:ext uri="{909E8E84-426E-40DD-AFC4-6F175D3DCCD1}">
              <a14:hiddenFill xmlns:a14="http://schemas.microsoft.com/office/drawing/2010/main">
                <a:solidFill>
                  <a:srgbClr val="FFFFFF"/>
                </a:solidFill>
              </a14:hiddenFill>
            </a:ext>
          </a:extLst>
        </p:spPr>
      </p:pic>
      <p:pic>
        <p:nvPicPr>
          <p:cNvPr id="33" name="図 32">
            <a:extLst>
              <a:ext uri="{FF2B5EF4-FFF2-40B4-BE49-F238E27FC236}">
                <a16:creationId xmlns:a16="http://schemas.microsoft.com/office/drawing/2014/main" id="{EC1ED8D6-497C-4F8D-A954-EDF14B00280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916452" y="2683662"/>
            <a:ext cx="1260000" cy="1196213"/>
          </a:xfrm>
          <a:prstGeom prst="rect">
            <a:avLst/>
          </a:prstGeom>
        </p:spPr>
      </p:pic>
      <p:sp>
        <p:nvSpPr>
          <p:cNvPr id="23" name="角丸四角形 13">
            <a:extLst>
              <a:ext uri="{FF2B5EF4-FFF2-40B4-BE49-F238E27FC236}">
                <a16:creationId xmlns:a16="http://schemas.microsoft.com/office/drawing/2014/main" id="{7B298DE7-7B5B-4BC4-85CB-46098C14FECF}"/>
              </a:ext>
            </a:extLst>
          </p:cNvPr>
          <p:cNvSpPr/>
          <p:nvPr/>
        </p:nvSpPr>
        <p:spPr>
          <a:xfrm>
            <a:off x="32400" y="4379656"/>
            <a:ext cx="9828000" cy="2391634"/>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36" name="円/楕円 30">
            <a:extLst>
              <a:ext uri="{FF2B5EF4-FFF2-40B4-BE49-F238E27FC236}">
                <a16:creationId xmlns:a16="http://schemas.microsoft.com/office/drawing/2014/main" id="{236BA7B5-A3B6-418E-9C7E-C49463F07587}"/>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42</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37" name="星 12 60">
            <a:extLst>
              <a:ext uri="{FF2B5EF4-FFF2-40B4-BE49-F238E27FC236}">
                <a16:creationId xmlns:a16="http://schemas.microsoft.com/office/drawing/2014/main" id="{54B48450-1C19-43ED-A277-629324821D56}"/>
              </a:ext>
            </a:extLst>
          </p:cNvPr>
          <p:cNvSpPr/>
          <p:nvPr/>
        </p:nvSpPr>
        <p:spPr>
          <a:xfrm>
            <a:off x="38999" y="4413860"/>
            <a:ext cx="655069" cy="576064"/>
          </a:xfrm>
          <a:prstGeom prst="star12">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23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新</a:t>
            </a:r>
          </a:p>
        </p:txBody>
      </p:sp>
      <p:sp>
        <p:nvSpPr>
          <p:cNvPr id="38" name="星 12 60">
            <a:extLst>
              <a:ext uri="{FF2B5EF4-FFF2-40B4-BE49-F238E27FC236}">
                <a16:creationId xmlns:a16="http://schemas.microsoft.com/office/drawing/2014/main" id="{816E1067-C699-4C03-AFF3-229606658A71}"/>
              </a:ext>
            </a:extLst>
          </p:cNvPr>
          <p:cNvSpPr/>
          <p:nvPr/>
        </p:nvSpPr>
        <p:spPr>
          <a:xfrm>
            <a:off x="39000" y="584569"/>
            <a:ext cx="655069" cy="576064"/>
          </a:xfrm>
          <a:prstGeom prst="star12">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23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新</a:t>
            </a:r>
          </a:p>
        </p:txBody>
      </p:sp>
      <p:sp>
        <p:nvSpPr>
          <p:cNvPr id="39" name="Text Box 2">
            <a:extLst>
              <a:ext uri="{FF2B5EF4-FFF2-40B4-BE49-F238E27FC236}">
                <a16:creationId xmlns:a16="http://schemas.microsoft.com/office/drawing/2014/main" id="{E4AA6E9F-A34A-43B9-A410-3FA446C8EF8E}"/>
              </a:ext>
            </a:extLst>
          </p:cNvPr>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40" name="Text Box 2">
            <a:extLst>
              <a:ext uri="{FF2B5EF4-FFF2-40B4-BE49-F238E27FC236}">
                <a16:creationId xmlns:a16="http://schemas.microsoft.com/office/drawing/2014/main" id="{102D068E-2034-4D21-AD77-0580383830EA}"/>
              </a:ext>
            </a:extLst>
          </p:cNvPr>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17" name="テキスト ボックス 28">
            <a:extLst>
              <a:ext uri="{FF2B5EF4-FFF2-40B4-BE49-F238E27FC236}">
                <a16:creationId xmlns:a16="http://schemas.microsoft.com/office/drawing/2014/main" id="{D1510629-A478-4095-A350-5E28E1275910}"/>
              </a:ext>
            </a:extLst>
          </p:cNvPr>
          <p:cNvSpPr txBox="1">
            <a:spLocks noChangeArrowheads="1"/>
          </p:cNvSpPr>
          <p:nvPr/>
        </p:nvSpPr>
        <p:spPr bwMode="auto">
          <a:xfrm>
            <a:off x="277181" y="1318550"/>
            <a:ext cx="534675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r>
              <a:rPr lang="ja-JP" altLang="en-US" b="0" i="0" dirty="0">
                <a:latin typeface="Meiryo UI" panose="020B0604030504040204" pitchFamily="50" charset="-128"/>
                <a:ea typeface="Meiryo UI" panose="020B0604030504040204" pitchFamily="50" charset="-128"/>
              </a:rPr>
              <a:t>◆令和</a:t>
            </a:r>
            <a:r>
              <a:rPr lang="en-US" altLang="ja-JP" b="0" i="0" dirty="0">
                <a:latin typeface="Meiryo UI" panose="020B0604030504040204" pitchFamily="50" charset="-128"/>
                <a:ea typeface="Meiryo UI" panose="020B0604030504040204" pitchFamily="50" charset="-128"/>
              </a:rPr>
              <a:t>6</a:t>
            </a:r>
            <a:r>
              <a:rPr lang="ja-JP" altLang="en-US" b="0" i="0" dirty="0">
                <a:latin typeface="Meiryo UI" panose="020B0604030504040204" pitchFamily="50" charset="-128"/>
                <a:ea typeface="Meiryo UI" panose="020B0604030504040204" pitchFamily="50" charset="-128"/>
              </a:rPr>
              <a:t>年度に開発した住宅断熱性能「見える化」ツール（愛称「エコミエル」）の</a:t>
            </a:r>
            <a:endParaRPr lang="en-US" altLang="ja-JP" b="0" i="0" dirty="0">
              <a:latin typeface="Meiryo UI" panose="020B0604030504040204" pitchFamily="50" charset="-128"/>
              <a:ea typeface="Meiryo UI" panose="020B0604030504040204" pitchFamily="50" charset="-128"/>
            </a:endParaRPr>
          </a:p>
          <a:p>
            <a:r>
              <a:rPr lang="en-US" altLang="ja-JP" b="0" i="0" dirty="0">
                <a:latin typeface="Meiryo UI" panose="020B0604030504040204" pitchFamily="50" charset="-128"/>
                <a:ea typeface="Meiryo UI" panose="020B0604030504040204" pitchFamily="50" charset="-128"/>
              </a:rPr>
              <a:t>  </a:t>
            </a:r>
            <a:r>
              <a:rPr lang="ja-JP" altLang="en-US" b="0" i="0" dirty="0">
                <a:latin typeface="Meiryo UI" panose="020B0604030504040204" pitchFamily="50" charset="-128"/>
                <a:ea typeface="Meiryo UI" panose="020B0604030504040204" pitchFamily="50" charset="-128"/>
              </a:rPr>
              <a:t>一層の普及拡大を図るため、実際の施工事例（モデルケース）を用いたツールの</a:t>
            </a:r>
            <a:endParaRPr lang="en-US" altLang="ja-JP" b="0" i="0" dirty="0">
              <a:latin typeface="Meiryo UI" panose="020B0604030504040204" pitchFamily="50" charset="-128"/>
              <a:ea typeface="Meiryo UI" panose="020B0604030504040204" pitchFamily="50" charset="-128"/>
            </a:endParaRPr>
          </a:p>
          <a:p>
            <a:r>
              <a:rPr lang="en-US" altLang="ja-JP" b="0" i="0" dirty="0">
                <a:latin typeface="Meiryo UI" panose="020B0604030504040204" pitchFamily="50" charset="-128"/>
                <a:ea typeface="Meiryo UI" panose="020B0604030504040204" pitchFamily="50" charset="-128"/>
              </a:rPr>
              <a:t>  </a:t>
            </a:r>
            <a:r>
              <a:rPr lang="ja-JP" altLang="en-US" b="0" i="0" dirty="0">
                <a:latin typeface="Meiryo UI" panose="020B0604030504040204" pitchFamily="50" charset="-128"/>
                <a:ea typeface="Meiryo UI" panose="020B0604030504040204" pitchFamily="50" charset="-128"/>
              </a:rPr>
              <a:t>精度検証や断熱化による効果の測定を行います。</a:t>
            </a:r>
            <a:endParaRPr lang="ja-JP" altLang="en-US" b="0" i="0" strike="sngStrike"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49650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角丸四角形 13">
            <a:extLst>
              <a:ext uri="{FF2B5EF4-FFF2-40B4-BE49-F238E27FC236}">
                <a16:creationId xmlns:a16="http://schemas.microsoft.com/office/drawing/2014/main" id="{6FD2A923-E8A2-4010-BFA2-95C6B7B0E028}"/>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29" name="Text Box 2"/>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30"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31" name="Text Box 2"/>
          <p:cNvSpPr txBox="1">
            <a:spLocks noChangeArrowheads="1"/>
          </p:cNvSpPr>
          <p:nvPr/>
        </p:nvSpPr>
        <p:spPr bwMode="auto">
          <a:xfrm>
            <a:off x="49608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32"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19" name="角丸四角形 18"/>
          <p:cNvSpPr/>
          <p:nvPr/>
        </p:nvSpPr>
        <p:spPr>
          <a:xfrm>
            <a:off x="134955" y="629397"/>
            <a:ext cx="5703021"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prstClr val="black"/>
                </a:solidFill>
                <a:latin typeface="Meiryo UI" pitchFamily="50" charset="-128"/>
                <a:ea typeface="Meiryo UI" pitchFamily="50" charset="-128"/>
                <a:cs typeface="Meiryo UI" pitchFamily="50" charset="-128"/>
              </a:rPr>
              <a:t>大阪府・大阪市が所有する建築物における</a:t>
            </a:r>
            <a:r>
              <a:rPr lang="en-US" altLang="ja-JP" sz="1600" b="1" dirty="0">
                <a:solidFill>
                  <a:prstClr val="black"/>
                </a:solidFill>
                <a:latin typeface="Meiryo UI" pitchFamily="50" charset="-128"/>
                <a:ea typeface="Meiryo UI" pitchFamily="50" charset="-128"/>
                <a:cs typeface="Meiryo UI" pitchFamily="50" charset="-128"/>
              </a:rPr>
              <a:t>ESCO</a:t>
            </a:r>
            <a:r>
              <a:rPr lang="ja-JP" altLang="en-US" sz="1600" b="1" dirty="0">
                <a:solidFill>
                  <a:prstClr val="black"/>
                </a:solidFill>
                <a:latin typeface="Meiryo UI" pitchFamily="50" charset="-128"/>
                <a:ea typeface="Meiryo UI" pitchFamily="50" charset="-128"/>
                <a:cs typeface="Meiryo UI" pitchFamily="50" charset="-128"/>
              </a:rPr>
              <a:t>事業の導入</a:t>
            </a:r>
          </a:p>
        </p:txBody>
      </p:sp>
      <p:sp>
        <p:nvSpPr>
          <p:cNvPr id="20" name="テキスト ボックス 28"/>
          <p:cNvSpPr txBox="1">
            <a:spLocks noChangeArrowheads="1"/>
          </p:cNvSpPr>
          <p:nvPr/>
        </p:nvSpPr>
        <p:spPr bwMode="auto">
          <a:xfrm>
            <a:off x="93928" y="999625"/>
            <a:ext cx="9800039"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eaLnBrk="1" hangingPunct="1"/>
            <a:r>
              <a:rPr lang="ja-JP" altLang="en-US" b="0" i="0" dirty="0">
                <a:latin typeface="Meiryo UI" pitchFamily="50" charset="-128"/>
                <a:ea typeface="Meiryo UI" pitchFamily="50" charset="-128"/>
                <a:cs typeface="Meiryo UI" pitchFamily="50" charset="-128"/>
              </a:rPr>
              <a:t>◆既存建築物の省エネ改修を行う「</a:t>
            </a:r>
            <a:r>
              <a:rPr lang="en-US" altLang="ja-JP" b="0" i="0" dirty="0">
                <a:latin typeface="Meiryo UI" pitchFamily="50" charset="-128"/>
                <a:ea typeface="Meiryo UI" pitchFamily="50" charset="-128"/>
                <a:cs typeface="Meiryo UI" pitchFamily="50" charset="-128"/>
              </a:rPr>
              <a:t>ESCO</a:t>
            </a:r>
            <a:r>
              <a:rPr lang="ja-JP" altLang="en-US" b="0" i="0" dirty="0">
                <a:latin typeface="Meiryo UI" pitchFamily="50" charset="-128"/>
                <a:ea typeface="Meiryo UI" pitchFamily="50" charset="-128"/>
                <a:cs typeface="Meiryo UI" pitchFamily="50" charset="-128"/>
              </a:rPr>
              <a:t>事業」を大阪府・大阪市が所有する建築物に導入し、省エネルギー化を図ります。</a:t>
            </a:r>
            <a:endParaRPr lang="en-US" altLang="ja-JP" b="0" i="0" dirty="0">
              <a:latin typeface="Meiryo UI" pitchFamily="50" charset="-128"/>
              <a:ea typeface="Meiryo UI" pitchFamily="50" charset="-128"/>
              <a:cs typeface="Meiryo UI" pitchFamily="50" charset="-128"/>
            </a:endParaRPr>
          </a:p>
          <a:p>
            <a:pPr marL="87313" indent="-87313" eaLnBrk="1" hangingPunct="1"/>
            <a:r>
              <a:rPr lang="ja-JP" altLang="en-US" b="0" i="0" dirty="0">
                <a:latin typeface="Meiryo UI" pitchFamily="50" charset="-128"/>
                <a:ea typeface="Meiryo UI" pitchFamily="50" charset="-128"/>
                <a:cs typeface="Meiryo UI" pitchFamily="50" charset="-128"/>
              </a:rPr>
              <a:t>　</a:t>
            </a:r>
            <a:r>
              <a:rPr lang="en-US" altLang="ja-JP" b="0" i="0" dirty="0">
                <a:latin typeface="Meiryo UI" pitchFamily="50" charset="-128"/>
                <a:ea typeface="Meiryo UI" pitchFamily="50" charset="-128"/>
                <a:cs typeface="Meiryo UI" pitchFamily="50" charset="-128"/>
              </a:rPr>
              <a:t>2026</a:t>
            </a:r>
            <a:r>
              <a:rPr lang="ja-JP" altLang="en-US" b="0" i="0" dirty="0">
                <a:latin typeface="Meiryo UI" pitchFamily="50" charset="-128"/>
                <a:ea typeface="Meiryo UI" pitchFamily="50" charset="-128"/>
                <a:cs typeface="Meiryo UI" pitchFamily="50" charset="-128"/>
              </a:rPr>
              <a:t>年度は、府立高等学校・支援学校計</a:t>
            </a:r>
            <a:r>
              <a:rPr lang="en-US" altLang="ja-JP" b="0" i="0" dirty="0">
                <a:latin typeface="Meiryo UI" pitchFamily="50" charset="-128"/>
                <a:ea typeface="Meiryo UI" pitchFamily="50" charset="-128"/>
                <a:cs typeface="Meiryo UI" pitchFamily="50" charset="-128"/>
              </a:rPr>
              <a:t>28</a:t>
            </a:r>
            <a:r>
              <a:rPr lang="ja-JP" altLang="en-US" b="0" i="0" dirty="0">
                <a:latin typeface="Meiryo UI" pitchFamily="50" charset="-128"/>
                <a:ea typeface="Meiryo UI" pitchFamily="50" charset="-128"/>
                <a:cs typeface="Meiryo UI" pitchFamily="50" charset="-128"/>
              </a:rPr>
              <a:t>校、子ども家庭センター</a:t>
            </a:r>
            <a:r>
              <a:rPr lang="en-US" altLang="ja-JP" b="0" i="0" dirty="0">
                <a:latin typeface="Meiryo UI" pitchFamily="50" charset="-128"/>
                <a:ea typeface="Meiryo UI" pitchFamily="50" charset="-128"/>
                <a:cs typeface="Meiryo UI" pitchFamily="50" charset="-128"/>
              </a:rPr>
              <a:t>2</a:t>
            </a:r>
            <a:r>
              <a:rPr lang="ja-JP" altLang="en-US" b="0" i="0" dirty="0">
                <a:latin typeface="Meiryo UI" pitchFamily="50" charset="-128"/>
                <a:ea typeface="Meiryo UI" pitchFamily="50" charset="-128"/>
                <a:cs typeface="Meiryo UI" pitchFamily="50" charset="-128"/>
              </a:rPr>
              <a:t>施設、中河内府民センタービル、大阪市西成区役所で、</a:t>
            </a:r>
            <a:r>
              <a:rPr lang="en-US" altLang="ja-JP" b="0" i="0" dirty="0">
                <a:latin typeface="Meiryo UI" pitchFamily="50" charset="-128"/>
                <a:ea typeface="Meiryo UI" pitchFamily="50" charset="-128"/>
                <a:cs typeface="Meiryo UI" pitchFamily="50" charset="-128"/>
              </a:rPr>
              <a:t>ESCO</a:t>
            </a:r>
            <a:r>
              <a:rPr lang="ja-JP" altLang="en-US" b="0" i="0" dirty="0">
                <a:latin typeface="Meiryo UI" pitchFamily="50" charset="-128"/>
                <a:ea typeface="Meiryo UI" pitchFamily="50" charset="-128"/>
                <a:cs typeface="Meiryo UI" pitchFamily="50" charset="-128"/>
              </a:rPr>
              <a:t>事業を開始する予定です。</a:t>
            </a:r>
            <a:endParaRPr lang="en-US" altLang="ja-JP" b="0" i="0" dirty="0">
              <a:latin typeface="Meiryo UI" pitchFamily="50" charset="-128"/>
              <a:ea typeface="Meiryo UI" pitchFamily="50" charset="-128"/>
              <a:cs typeface="Meiryo UI" pitchFamily="50" charset="-128"/>
            </a:endParaRPr>
          </a:p>
        </p:txBody>
      </p:sp>
      <p:pic>
        <p:nvPicPr>
          <p:cNvPr id="21" name="図 2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94919" y="1730069"/>
            <a:ext cx="3540086" cy="2145236"/>
          </a:xfrm>
          <a:prstGeom prst="rect">
            <a:avLst/>
          </a:prstGeom>
        </p:spPr>
      </p:pic>
      <p:pic>
        <p:nvPicPr>
          <p:cNvPr id="22" name="図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9396" y="2249086"/>
            <a:ext cx="4602381" cy="4536000"/>
          </a:xfrm>
          <a:prstGeom prst="rect">
            <a:avLst/>
          </a:prstGeom>
        </p:spPr>
      </p:pic>
      <p:sp>
        <p:nvSpPr>
          <p:cNvPr id="24" name="テキスト ボックス 28"/>
          <p:cNvSpPr txBox="1">
            <a:spLocks noChangeArrowheads="1"/>
          </p:cNvSpPr>
          <p:nvPr/>
        </p:nvSpPr>
        <p:spPr bwMode="auto">
          <a:xfrm>
            <a:off x="373571" y="1661356"/>
            <a:ext cx="5303334" cy="553998"/>
          </a:xfrm>
          <a:prstGeom prst="rect">
            <a:avLst/>
          </a:prstGeom>
          <a:noFill/>
          <a:ln w="9525">
            <a:solidFill>
              <a:schemeClr val="accent6">
                <a:lumMod val="7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358775" indent="-358775" eaLnBrk="1" hangingPunct="1"/>
            <a:r>
              <a:rPr lang="en-US" altLang="ja-JP" sz="1000" b="0" i="0" dirty="0">
                <a:solidFill>
                  <a:prstClr val="black"/>
                </a:solidFill>
                <a:latin typeface="Meiryo UI" pitchFamily="50" charset="-128"/>
                <a:ea typeface="Meiryo UI" pitchFamily="50" charset="-128"/>
                <a:cs typeface="Meiryo UI" pitchFamily="50" charset="-128"/>
              </a:rPr>
              <a:t>ESCO</a:t>
            </a:r>
            <a:r>
              <a:rPr lang="ja-JP" altLang="en-US" sz="1000" b="0" i="0" dirty="0">
                <a:solidFill>
                  <a:prstClr val="black"/>
                </a:solidFill>
                <a:latin typeface="Meiryo UI" pitchFamily="50" charset="-128"/>
                <a:ea typeface="Meiryo UI" pitchFamily="50" charset="-128"/>
                <a:cs typeface="Meiryo UI" pitchFamily="50" charset="-128"/>
              </a:rPr>
              <a:t>事業とは（</a:t>
            </a:r>
            <a:r>
              <a:rPr lang="en-US" altLang="ja-JP" sz="1000" b="0" i="0" dirty="0">
                <a:solidFill>
                  <a:prstClr val="black"/>
                </a:solidFill>
                <a:latin typeface="Meiryo UI" pitchFamily="50" charset="-128"/>
                <a:ea typeface="Meiryo UI" pitchFamily="50" charset="-128"/>
                <a:cs typeface="Meiryo UI" pitchFamily="50" charset="-128"/>
              </a:rPr>
              <a:t>ESCO</a:t>
            </a:r>
            <a:r>
              <a:rPr lang="ja-JP" altLang="en-US" sz="1000" b="0" i="0" dirty="0">
                <a:solidFill>
                  <a:prstClr val="black"/>
                </a:solidFill>
                <a:latin typeface="Meiryo UI" pitchFamily="50" charset="-128"/>
                <a:ea typeface="Meiryo UI" pitchFamily="50" charset="-128"/>
                <a:cs typeface="Meiryo UI" pitchFamily="50" charset="-128"/>
              </a:rPr>
              <a:t>は</a:t>
            </a:r>
            <a:r>
              <a:rPr lang="en-US" altLang="ja-JP" sz="1000" b="0" i="0" dirty="0">
                <a:solidFill>
                  <a:prstClr val="black"/>
                </a:solidFill>
                <a:latin typeface="Meiryo UI" pitchFamily="50" charset="-128"/>
                <a:ea typeface="Meiryo UI" pitchFamily="50" charset="-128"/>
                <a:cs typeface="Meiryo UI" pitchFamily="50" charset="-128"/>
              </a:rPr>
              <a:t>Energy Service Company</a:t>
            </a:r>
            <a:r>
              <a:rPr lang="ja-JP" altLang="en-US" sz="1000" b="0" i="0" dirty="0">
                <a:solidFill>
                  <a:prstClr val="black"/>
                </a:solidFill>
                <a:latin typeface="Meiryo UI" pitchFamily="50" charset="-128"/>
                <a:ea typeface="Meiryo UI" pitchFamily="50" charset="-128"/>
                <a:cs typeface="Meiryo UI" pitchFamily="50" charset="-128"/>
              </a:rPr>
              <a:t>の略）</a:t>
            </a:r>
            <a:endParaRPr lang="en-US" altLang="ja-JP" sz="1000" b="0" i="0" dirty="0">
              <a:solidFill>
                <a:prstClr val="black"/>
              </a:solidFill>
              <a:latin typeface="Meiryo UI" pitchFamily="50" charset="-128"/>
              <a:ea typeface="Meiryo UI" pitchFamily="50" charset="-128"/>
              <a:cs typeface="Meiryo UI" pitchFamily="50" charset="-128"/>
            </a:endParaRPr>
          </a:p>
          <a:p>
            <a:pPr marL="358775" indent="-358775" eaLnBrk="1" hangingPunct="1"/>
            <a:r>
              <a:rPr lang="ja-JP" altLang="en-US" sz="1000" b="0" i="0" dirty="0">
                <a:solidFill>
                  <a:prstClr val="black"/>
                </a:solidFill>
                <a:latin typeface="Meiryo UI" pitchFamily="50" charset="-128"/>
                <a:ea typeface="Meiryo UI" pitchFamily="50" charset="-128"/>
                <a:cs typeface="Meiryo UI" pitchFamily="50" charset="-128"/>
              </a:rPr>
              <a:t>　民間の資金やノウハウを活用して既存ビル等を省エネ改修し、省エネルギー化による光熱水費の</a:t>
            </a:r>
            <a:endParaRPr lang="en-US" altLang="ja-JP" sz="1000" b="0" i="0" dirty="0">
              <a:solidFill>
                <a:prstClr val="black"/>
              </a:solidFill>
              <a:latin typeface="Meiryo UI" pitchFamily="50" charset="-128"/>
              <a:ea typeface="Meiryo UI" pitchFamily="50" charset="-128"/>
              <a:cs typeface="Meiryo UI" pitchFamily="50" charset="-128"/>
            </a:endParaRPr>
          </a:p>
          <a:p>
            <a:pPr marL="358775" indent="-358775" eaLnBrk="1" hangingPunct="1"/>
            <a:r>
              <a:rPr lang="ja-JP" altLang="en-US" sz="1000" b="0" i="0" dirty="0">
                <a:solidFill>
                  <a:prstClr val="black"/>
                </a:solidFill>
                <a:latin typeface="Meiryo UI" pitchFamily="50" charset="-128"/>
                <a:ea typeface="Meiryo UI" pitchFamily="50" charset="-128"/>
                <a:cs typeface="Meiryo UI" pitchFamily="50" charset="-128"/>
              </a:rPr>
              <a:t>削減分で改修工事にかかる経費等を償還し、残余を施設所有者と</a:t>
            </a:r>
            <a:r>
              <a:rPr lang="en-US" altLang="ja-JP" sz="1000" b="0" i="0" dirty="0">
                <a:solidFill>
                  <a:prstClr val="black"/>
                </a:solidFill>
                <a:latin typeface="Meiryo UI" pitchFamily="50" charset="-128"/>
                <a:ea typeface="Meiryo UI" pitchFamily="50" charset="-128"/>
                <a:cs typeface="Meiryo UI" pitchFamily="50" charset="-128"/>
              </a:rPr>
              <a:t>ESCO</a:t>
            </a:r>
            <a:r>
              <a:rPr lang="ja-JP" altLang="en-US" sz="1000" b="0" i="0" dirty="0">
                <a:solidFill>
                  <a:prstClr val="black"/>
                </a:solidFill>
                <a:latin typeface="Meiryo UI" pitchFamily="50" charset="-128"/>
                <a:ea typeface="Meiryo UI" pitchFamily="50" charset="-128"/>
                <a:cs typeface="Meiryo UI" pitchFamily="50" charset="-128"/>
              </a:rPr>
              <a:t>事業者の利益とする事業。</a:t>
            </a:r>
            <a:endParaRPr lang="en-US" altLang="ja-JP" sz="1000" b="0" i="0" dirty="0">
              <a:solidFill>
                <a:prstClr val="black"/>
              </a:solidFill>
              <a:latin typeface="Meiryo UI" pitchFamily="50" charset="-128"/>
              <a:ea typeface="Meiryo UI" pitchFamily="50" charset="-128"/>
              <a:cs typeface="Meiryo UI" pitchFamily="50" charset="-128"/>
            </a:endParaRPr>
          </a:p>
        </p:txBody>
      </p:sp>
      <p:sp>
        <p:nvSpPr>
          <p:cNvPr id="17" name="テキスト ボックス 16"/>
          <p:cNvSpPr txBox="1"/>
          <p:nvPr/>
        </p:nvSpPr>
        <p:spPr>
          <a:xfrm>
            <a:off x="5988949" y="660437"/>
            <a:ext cx="3713097" cy="369332"/>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（予算</a:t>
            </a:r>
            <a:r>
              <a:rPr lang="en-US" altLang="ja-JP" sz="1200" dirty="0">
                <a:latin typeface="Meiryo UI" pitchFamily="50" charset="-128"/>
                <a:ea typeface="Meiryo UI" pitchFamily="50" charset="-128"/>
                <a:cs typeface="Meiryo UI" pitchFamily="50" charset="-128"/>
              </a:rPr>
              <a:t>1,040</a:t>
            </a:r>
            <a:r>
              <a:rPr lang="ja-JP" altLang="en-US" sz="1200" dirty="0">
                <a:latin typeface="Meiryo UI" pitchFamily="50" charset="-128"/>
                <a:ea typeface="Meiryo UI" pitchFamily="50" charset="-128"/>
                <a:cs typeface="Meiryo UI" pitchFamily="50" charset="-128"/>
              </a:rPr>
              <a:t>千円）</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公募費用等</a:t>
            </a:r>
            <a:endParaRPr lang="en-US" altLang="ja-JP" sz="1200" dirty="0">
              <a:latin typeface="Meiryo UI" pitchFamily="50" charset="-128"/>
              <a:ea typeface="Meiryo UI" pitchFamily="50" charset="-128"/>
              <a:cs typeface="Meiryo UI" pitchFamily="50" charset="-128"/>
            </a:endParaRPr>
          </a:p>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（予算</a:t>
            </a:r>
            <a:r>
              <a:rPr lang="en-US" altLang="ja-JP" sz="1200" dirty="0">
                <a:latin typeface="Meiryo UI" pitchFamily="50" charset="-128"/>
                <a:ea typeface="Meiryo UI" pitchFamily="50" charset="-128"/>
                <a:cs typeface="Meiryo UI" pitchFamily="50" charset="-128"/>
              </a:rPr>
              <a:t>234</a:t>
            </a:r>
            <a:r>
              <a:rPr lang="ja-JP" altLang="en-US" sz="1200" dirty="0">
                <a:latin typeface="Meiryo UI" pitchFamily="50" charset="-128"/>
                <a:ea typeface="Meiryo UI" pitchFamily="50" charset="-128"/>
                <a:cs typeface="Meiryo UI" pitchFamily="50" charset="-128"/>
              </a:rPr>
              <a:t>千円）　 </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公募費用等　　　　　　　</a:t>
            </a:r>
          </a:p>
        </p:txBody>
      </p:sp>
      <p:sp>
        <p:nvSpPr>
          <p:cNvPr id="28" name="正方形/長方形 27"/>
          <p:cNvSpPr/>
          <p:nvPr/>
        </p:nvSpPr>
        <p:spPr>
          <a:xfrm>
            <a:off x="7276563" y="3991061"/>
            <a:ext cx="2524002" cy="2053603"/>
          </a:xfrm>
          <a:prstGeom prst="rect">
            <a:avLst/>
          </a:prstGeom>
          <a:ln w="9525">
            <a:solidFill>
              <a:schemeClr val="tx1"/>
            </a:solidFill>
            <a:prstDash val="dash"/>
          </a:ln>
        </p:spPr>
        <p:style>
          <a:lnRef idx="2">
            <a:schemeClr val="accent1"/>
          </a:lnRef>
          <a:fillRef idx="1">
            <a:schemeClr val="lt1"/>
          </a:fillRef>
          <a:effectRef idx="0">
            <a:schemeClr val="accent1"/>
          </a:effectRef>
          <a:fontRef idx="minor">
            <a:schemeClr val="dk1"/>
          </a:fontRef>
        </p:style>
        <p:txBody>
          <a:bodyPr lIns="0" rIns="0" rtlCol="0" anchor="t"/>
          <a:lstStyle/>
          <a:p>
            <a:pPr marL="87313" lvl="0" indent="-87313"/>
            <a:r>
              <a:rPr lang="ja-JP" altLang="en-US" sz="1000" dirty="0">
                <a:solidFill>
                  <a:schemeClr val="tx1"/>
                </a:solidFill>
                <a:latin typeface="Meiryo UI" pitchFamily="50" charset="-128"/>
                <a:ea typeface="Meiryo UI" pitchFamily="50" charset="-128"/>
                <a:cs typeface="Meiryo UI" pitchFamily="50" charset="-128"/>
              </a:rPr>
              <a:t>（大阪府）</a:t>
            </a:r>
            <a:endParaRPr lang="en-US" altLang="ja-JP" sz="1000" strike="sngStrike" dirty="0">
              <a:solidFill>
                <a:schemeClr val="tx1"/>
              </a:solidFill>
              <a:latin typeface="Meiryo UI" pitchFamily="50" charset="-128"/>
              <a:ea typeface="Meiryo UI" pitchFamily="50" charset="-128"/>
              <a:cs typeface="Meiryo UI" pitchFamily="50" charset="-128"/>
            </a:endParaRPr>
          </a:p>
          <a:p>
            <a:pPr marL="87313" lvl="0" indent="-87313"/>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2021</a:t>
            </a:r>
            <a:r>
              <a:rPr lang="ja-JP" altLang="en-US" sz="1000" dirty="0">
                <a:solidFill>
                  <a:schemeClr val="tx1"/>
                </a:solidFill>
                <a:latin typeface="Meiryo UI" pitchFamily="50" charset="-128"/>
                <a:ea typeface="Meiryo UI" pitchFamily="50" charset="-128"/>
                <a:cs typeface="Meiryo UI" pitchFamily="50" charset="-128"/>
              </a:rPr>
              <a:t>年度実績＞</a:t>
            </a:r>
            <a:endParaRPr lang="en-US" altLang="ja-JP" sz="1000" dirty="0">
              <a:solidFill>
                <a:schemeClr val="tx1"/>
              </a:solidFill>
              <a:latin typeface="Meiryo UI" pitchFamily="50" charset="-128"/>
              <a:ea typeface="Meiryo UI" pitchFamily="50" charset="-128"/>
              <a:cs typeface="Meiryo UI" pitchFamily="50" charset="-128"/>
            </a:endParaRPr>
          </a:p>
          <a:p>
            <a:pPr marL="87313" lvl="0" indent="-87313"/>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2</a:t>
            </a:r>
            <a:r>
              <a:rPr lang="ja-JP" altLang="en-US" sz="1000" dirty="0">
                <a:solidFill>
                  <a:schemeClr val="tx1"/>
                </a:solidFill>
                <a:latin typeface="Meiryo UI" pitchFamily="50" charset="-128"/>
                <a:ea typeface="Meiryo UI" pitchFamily="50" charset="-128"/>
                <a:cs typeface="Meiryo UI" pitchFamily="50" charset="-128"/>
              </a:rPr>
              <a:t>施設（事務庁舎）</a:t>
            </a:r>
            <a:endParaRPr lang="en-US" altLang="ja-JP" sz="1000" dirty="0">
              <a:solidFill>
                <a:schemeClr val="tx1"/>
              </a:solidFill>
              <a:latin typeface="Meiryo UI" pitchFamily="50" charset="-128"/>
              <a:ea typeface="Meiryo UI" pitchFamily="50" charset="-128"/>
              <a:cs typeface="Meiryo UI" pitchFamily="50" charset="-128"/>
            </a:endParaRPr>
          </a:p>
          <a:p>
            <a:pPr marL="87313" lvl="0" indent="-87313"/>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2022</a:t>
            </a:r>
            <a:r>
              <a:rPr lang="ja-JP" altLang="en-US" sz="1000" dirty="0">
                <a:solidFill>
                  <a:schemeClr val="tx1"/>
                </a:solidFill>
                <a:latin typeface="Meiryo UI" pitchFamily="50" charset="-128"/>
                <a:ea typeface="Meiryo UI" pitchFamily="50" charset="-128"/>
                <a:cs typeface="Meiryo UI" pitchFamily="50" charset="-128"/>
              </a:rPr>
              <a:t>年度実績＞</a:t>
            </a:r>
            <a:endParaRPr lang="en-US" altLang="ja-JP" sz="1000" dirty="0">
              <a:solidFill>
                <a:schemeClr val="tx1"/>
              </a:solidFill>
              <a:latin typeface="Meiryo UI" pitchFamily="50" charset="-128"/>
              <a:ea typeface="Meiryo UI" pitchFamily="50" charset="-128"/>
              <a:cs typeface="Meiryo UI" pitchFamily="50" charset="-128"/>
            </a:endParaRPr>
          </a:p>
          <a:p>
            <a:pPr marL="87313" lvl="0" indent="-87313"/>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1</a:t>
            </a:r>
            <a:r>
              <a:rPr lang="ja-JP" altLang="en-US" sz="1000" dirty="0">
                <a:solidFill>
                  <a:schemeClr val="tx1"/>
                </a:solidFill>
                <a:latin typeface="Meiryo UI" pitchFamily="50" charset="-128"/>
                <a:ea typeface="Meiryo UI" pitchFamily="50" charset="-128"/>
                <a:cs typeface="Meiryo UI" pitchFamily="50" charset="-128"/>
              </a:rPr>
              <a:t>施設（警察）</a:t>
            </a:r>
            <a:endParaRPr lang="en-US" altLang="ja-JP" sz="1000" dirty="0">
              <a:solidFill>
                <a:schemeClr val="tx1"/>
              </a:solidFill>
              <a:latin typeface="Meiryo UI" pitchFamily="50" charset="-128"/>
              <a:ea typeface="Meiryo UI" pitchFamily="50" charset="-128"/>
              <a:cs typeface="Meiryo UI" pitchFamily="50" charset="-128"/>
            </a:endParaRPr>
          </a:p>
          <a:p>
            <a:pPr marL="87313" lvl="0" indent="-87313"/>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2023</a:t>
            </a:r>
            <a:r>
              <a:rPr lang="ja-JP" altLang="en-US" sz="1000" dirty="0">
                <a:solidFill>
                  <a:schemeClr val="tx1"/>
                </a:solidFill>
                <a:latin typeface="Meiryo UI" pitchFamily="50" charset="-128"/>
                <a:ea typeface="Meiryo UI" pitchFamily="50" charset="-128"/>
                <a:cs typeface="Meiryo UI" pitchFamily="50" charset="-128"/>
              </a:rPr>
              <a:t>年度実績＞</a:t>
            </a:r>
            <a:endParaRPr lang="en-US" altLang="ja-JP" sz="1000" dirty="0">
              <a:solidFill>
                <a:schemeClr val="tx1"/>
              </a:solidFill>
              <a:latin typeface="Meiryo UI" pitchFamily="50" charset="-128"/>
              <a:ea typeface="Meiryo UI" pitchFamily="50" charset="-128"/>
              <a:cs typeface="Meiryo UI" pitchFamily="50" charset="-128"/>
            </a:endParaRPr>
          </a:p>
          <a:p>
            <a:pPr marL="87313" lvl="0" indent="-87313"/>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5</a:t>
            </a:r>
            <a:r>
              <a:rPr lang="ja-JP" altLang="en-US" sz="1000" dirty="0">
                <a:solidFill>
                  <a:schemeClr val="tx1"/>
                </a:solidFill>
                <a:latin typeface="Meiryo UI" pitchFamily="50" charset="-128"/>
                <a:ea typeface="Meiryo UI" pitchFamily="50" charset="-128"/>
                <a:cs typeface="Meiryo UI" pitchFamily="50" charset="-128"/>
              </a:rPr>
              <a:t>施設（事務庁舎他）</a:t>
            </a:r>
            <a:endParaRPr lang="en-US" altLang="ja-JP" sz="1000" dirty="0">
              <a:solidFill>
                <a:schemeClr val="tx1"/>
              </a:solidFill>
              <a:latin typeface="Meiryo UI" pitchFamily="50" charset="-128"/>
              <a:ea typeface="Meiryo UI" pitchFamily="50" charset="-128"/>
              <a:cs typeface="Meiryo UI" pitchFamily="50" charset="-128"/>
            </a:endParaRPr>
          </a:p>
          <a:p>
            <a:pPr marL="87313" lvl="0" indent="-87313"/>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2024</a:t>
            </a:r>
            <a:r>
              <a:rPr lang="ja-JP" altLang="en-US" sz="1000" dirty="0">
                <a:solidFill>
                  <a:schemeClr val="tx1"/>
                </a:solidFill>
                <a:latin typeface="Meiryo UI" pitchFamily="50" charset="-128"/>
                <a:ea typeface="Meiryo UI" pitchFamily="50" charset="-128"/>
                <a:cs typeface="Meiryo UI" pitchFamily="50" charset="-128"/>
              </a:rPr>
              <a:t>年度実績＞</a:t>
            </a:r>
            <a:endParaRPr lang="en-US" altLang="ja-JP" sz="1000" dirty="0">
              <a:solidFill>
                <a:schemeClr val="tx1"/>
              </a:solidFill>
              <a:latin typeface="Meiryo UI" pitchFamily="50" charset="-128"/>
              <a:ea typeface="Meiryo UI" pitchFamily="50" charset="-128"/>
              <a:cs typeface="Meiryo UI" pitchFamily="50" charset="-128"/>
            </a:endParaRPr>
          </a:p>
          <a:p>
            <a:pPr marL="87313" lvl="0" indent="-87313"/>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3</a:t>
            </a:r>
            <a:r>
              <a:rPr lang="ja-JP" altLang="en-US" sz="1000" dirty="0">
                <a:solidFill>
                  <a:schemeClr val="tx1"/>
                </a:solidFill>
                <a:latin typeface="Meiryo UI" pitchFamily="50" charset="-128"/>
                <a:ea typeface="Meiryo UI" pitchFamily="50" charset="-128"/>
                <a:cs typeface="Meiryo UI" pitchFamily="50" charset="-128"/>
              </a:rPr>
              <a:t>施設（</a:t>
            </a:r>
            <a:r>
              <a:rPr lang="zh-TW" altLang="en-US" sz="1000" dirty="0">
                <a:solidFill>
                  <a:schemeClr val="tx1"/>
                </a:solidFill>
                <a:latin typeface="Meiryo UI" pitchFamily="50" charset="-128"/>
                <a:ea typeface="Meiryo UI" pitchFamily="50" charset="-128"/>
                <a:cs typeface="Meiryo UI" pitchFamily="50" charset="-128"/>
              </a:rPr>
              <a:t>高等職業技術専門校</a:t>
            </a:r>
            <a:r>
              <a:rPr lang="ja-JP" altLang="en-US" sz="1000" dirty="0">
                <a:solidFill>
                  <a:schemeClr val="tx1"/>
                </a:solidFill>
                <a:latin typeface="Meiryo UI" pitchFamily="50" charset="-128"/>
                <a:ea typeface="Meiryo UI" pitchFamily="50" charset="-128"/>
                <a:cs typeface="Meiryo UI" pitchFamily="50" charset="-128"/>
              </a:rPr>
              <a:t>他）</a:t>
            </a:r>
            <a:endParaRPr lang="en-US" altLang="ja-JP" sz="1000" dirty="0">
              <a:solidFill>
                <a:schemeClr val="tx1"/>
              </a:solidFill>
              <a:latin typeface="Meiryo UI" pitchFamily="50" charset="-128"/>
              <a:ea typeface="Meiryo UI" pitchFamily="50" charset="-128"/>
              <a:cs typeface="Meiryo UI" pitchFamily="50" charset="-128"/>
            </a:endParaRPr>
          </a:p>
          <a:p>
            <a:pPr marL="87313" lvl="0" indent="-87313"/>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2025</a:t>
            </a:r>
            <a:r>
              <a:rPr lang="ja-JP" altLang="en-US" sz="1000" dirty="0">
                <a:solidFill>
                  <a:schemeClr val="tx1"/>
                </a:solidFill>
                <a:latin typeface="Meiryo UI" pitchFamily="50" charset="-128"/>
                <a:ea typeface="Meiryo UI" pitchFamily="50" charset="-128"/>
                <a:cs typeface="Meiryo UI" pitchFamily="50" charset="-128"/>
              </a:rPr>
              <a:t>年度実績＞</a:t>
            </a:r>
            <a:endParaRPr lang="en-US" altLang="ja-JP" sz="1000" dirty="0">
              <a:solidFill>
                <a:schemeClr val="tx1"/>
              </a:solidFill>
              <a:latin typeface="Meiryo UI" pitchFamily="50" charset="-128"/>
              <a:ea typeface="Meiryo UI" pitchFamily="50" charset="-128"/>
              <a:cs typeface="Meiryo UI" pitchFamily="50" charset="-128"/>
            </a:endParaRPr>
          </a:p>
          <a:p>
            <a:pPr marL="87313" lvl="0" indent="-87313"/>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34</a:t>
            </a:r>
            <a:r>
              <a:rPr lang="ja-JP" altLang="en-US" sz="1000" dirty="0">
                <a:solidFill>
                  <a:schemeClr val="tx1"/>
                </a:solidFill>
                <a:latin typeface="Meiryo UI" pitchFamily="50" charset="-128"/>
                <a:ea typeface="Meiryo UI" pitchFamily="50" charset="-128"/>
                <a:cs typeface="Meiryo UI" pitchFamily="50" charset="-128"/>
              </a:rPr>
              <a:t>施設（高等学校、事務庁舎他）</a:t>
            </a:r>
            <a:endParaRPr lang="en-US" altLang="ja-JP" sz="1000" dirty="0">
              <a:solidFill>
                <a:schemeClr val="tx1"/>
              </a:solidFill>
              <a:latin typeface="Meiryo UI" pitchFamily="50" charset="-128"/>
              <a:ea typeface="Meiryo UI" pitchFamily="50" charset="-128"/>
              <a:cs typeface="Meiryo UI" pitchFamily="50" charset="-128"/>
            </a:endParaRPr>
          </a:p>
          <a:p>
            <a:pPr marL="87313" lvl="0" indent="-87313"/>
            <a:endParaRPr lang="en-US" altLang="ja-JP" sz="1000" dirty="0">
              <a:solidFill>
                <a:schemeClr val="tx1"/>
              </a:solidFill>
              <a:latin typeface="Meiryo UI" pitchFamily="50" charset="-128"/>
              <a:ea typeface="Meiryo UI" pitchFamily="50" charset="-128"/>
              <a:cs typeface="Meiryo UI" pitchFamily="50" charset="-128"/>
            </a:endParaRPr>
          </a:p>
        </p:txBody>
      </p:sp>
      <p:sp>
        <p:nvSpPr>
          <p:cNvPr id="23" name="円/楕円 30">
            <a:extLst>
              <a:ext uri="{FF2B5EF4-FFF2-40B4-BE49-F238E27FC236}">
                <a16:creationId xmlns:a16="http://schemas.microsoft.com/office/drawing/2014/main" id="{487F891C-9B71-43F1-BA4E-35AD179C129E}"/>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43</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AF0E08A7-DDF6-4060-9DB4-5DA32D9AAD68}"/>
              </a:ext>
            </a:extLst>
          </p:cNvPr>
          <p:cNvSpPr/>
          <p:nvPr/>
        </p:nvSpPr>
        <p:spPr>
          <a:xfrm>
            <a:off x="4743267" y="3991062"/>
            <a:ext cx="2469144" cy="2053603"/>
          </a:xfrm>
          <a:prstGeom prst="rect">
            <a:avLst/>
          </a:prstGeom>
          <a:noFill/>
          <a:ln w="9525">
            <a:solidFill>
              <a:schemeClr val="tx1"/>
            </a:solidFill>
            <a:prstDash val="dash"/>
          </a:ln>
        </p:spPr>
        <p:style>
          <a:lnRef idx="2">
            <a:schemeClr val="accent1"/>
          </a:lnRef>
          <a:fillRef idx="1">
            <a:schemeClr val="lt1"/>
          </a:fillRef>
          <a:effectRef idx="0">
            <a:schemeClr val="accent1"/>
          </a:effectRef>
          <a:fontRef idx="minor">
            <a:schemeClr val="dk1"/>
          </a:fontRef>
        </p:style>
        <p:txBody>
          <a:bodyPr lIns="0" rIns="0" rtlCol="0" anchor="t" anchorCtr="0"/>
          <a:lstStyle/>
          <a:p>
            <a:pPr marL="87313" indent="-87313"/>
            <a:r>
              <a:rPr lang="ja-JP" altLang="en-US" sz="1000" dirty="0">
                <a:solidFill>
                  <a:schemeClr val="tx1"/>
                </a:solidFill>
                <a:latin typeface="Meiryo UI" pitchFamily="50" charset="-128"/>
                <a:ea typeface="Meiryo UI" pitchFamily="50" charset="-128"/>
                <a:cs typeface="Meiryo UI" pitchFamily="50" charset="-128"/>
              </a:rPr>
              <a:t>（大阪市）</a:t>
            </a:r>
            <a:endParaRPr lang="en-US" altLang="ja-JP" sz="1000" strike="sngStrike"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rgbClr val="FF0000"/>
                </a:solidFill>
                <a:latin typeface="Meiryo UI" pitchFamily="50" charset="-128"/>
                <a:ea typeface="Meiryo UI" pitchFamily="50" charset="-128"/>
                <a:cs typeface="Meiryo UI" pitchFamily="50" charset="-128"/>
              </a:rPr>
              <a:t>　</a:t>
            </a:r>
            <a:r>
              <a:rPr lang="ja-JP" altLang="en-US" sz="1000" dirty="0">
                <a:solidFill>
                  <a:schemeClr val="tx1"/>
                </a:solidFill>
                <a:latin typeface="Meiryo UI" pitchFamily="50" charset="-128"/>
                <a:ea typeface="Meiryo UI" pitchFamily="50" charset="-128"/>
                <a:cs typeface="Meiryo UI" pitchFamily="50" charset="-128"/>
              </a:rPr>
              <a:t>＜</a:t>
            </a:r>
            <a:r>
              <a:rPr lang="en-US" altLang="ja-JP" sz="1000" dirty="0">
                <a:solidFill>
                  <a:schemeClr val="tx1"/>
                </a:solidFill>
                <a:latin typeface="Meiryo UI" pitchFamily="50" charset="-128"/>
                <a:ea typeface="Meiryo UI" pitchFamily="50" charset="-128"/>
                <a:cs typeface="Meiryo UI" pitchFamily="50" charset="-128"/>
              </a:rPr>
              <a:t>2021</a:t>
            </a:r>
            <a:r>
              <a:rPr lang="ja-JP" altLang="en-US" sz="1000" dirty="0">
                <a:solidFill>
                  <a:schemeClr val="tx1"/>
                </a:solidFill>
                <a:latin typeface="Meiryo UI" pitchFamily="50" charset="-128"/>
                <a:ea typeface="Meiryo UI" pitchFamily="50" charset="-128"/>
                <a:cs typeface="Meiryo UI" pitchFamily="50" charset="-128"/>
              </a:rPr>
              <a:t>年度実績＞</a:t>
            </a:r>
            <a:endParaRPr lang="en-US" altLang="ja-JP" sz="1000" dirty="0">
              <a:solidFill>
                <a:schemeClr val="tx1"/>
              </a:solidFill>
              <a:latin typeface="Meiryo UI" pitchFamily="50" charset="-128"/>
              <a:ea typeface="Meiryo UI" pitchFamily="50" charset="-128"/>
              <a:cs typeface="Meiryo UI" pitchFamily="50" charset="-128"/>
            </a:endParaRPr>
          </a:p>
          <a:p>
            <a:pPr marL="266700" indent="-266700"/>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4</a:t>
            </a:r>
            <a:r>
              <a:rPr lang="ja-JP" altLang="en-US" sz="1000" dirty="0">
                <a:solidFill>
                  <a:schemeClr val="tx1"/>
                </a:solidFill>
                <a:latin typeface="Meiryo UI" pitchFamily="50" charset="-128"/>
                <a:ea typeface="Meiryo UI" pitchFamily="50" charset="-128"/>
                <a:cs typeface="Meiryo UI" pitchFamily="50" charset="-128"/>
              </a:rPr>
              <a:t>施設（区役所、環境事業センター）</a:t>
            </a:r>
            <a:endParaRPr lang="en-US" altLang="ja-JP" sz="1000" dirty="0">
              <a:solidFill>
                <a:schemeClr val="tx1"/>
              </a:solidFill>
              <a:latin typeface="Meiryo UI" pitchFamily="50" charset="-128"/>
              <a:ea typeface="Meiryo UI" pitchFamily="50" charset="-128"/>
              <a:cs typeface="Meiryo UI" pitchFamily="50" charset="-128"/>
            </a:endParaRPr>
          </a:p>
          <a:p>
            <a:pPr marL="266700" indent="-266700"/>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2022</a:t>
            </a:r>
            <a:r>
              <a:rPr lang="ja-JP" altLang="en-US" sz="1000" dirty="0">
                <a:solidFill>
                  <a:schemeClr val="tx1"/>
                </a:solidFill>
                <a:latin typeface="Meiryo UI" pitchFamily="50" charset="-128"/>
                <a:ea typeface="Meiryo UI" pitchFamily="50" charset="-128"/>
                <a:cs typeface="Meiryo UI" pitchFamily="50" charset="-128"/>
              </a:rPr>
              <a:t>年度実績＞</a:t>
            </a:r>
            <a:endParaRPr lang="en-US" altLang="ja-JP" sz="1000" dirty="0">
              <a:solidFill>
                <a:schemeClr val="tx1"/>
              </a:solidFill>
              <a:latin typeface="Meiryo UI" pitchFamily="50" charset="-128"/>
              <a:ea typeface="Meiryo UI" pitchFamily="50" charset="-128"/>
              <a:cs typeface="Meiryo UI" pitchFamily="50" charset="-128"/>
            </a:endParaRPr>
          </a:p>
          <a:p>
            <a:pPr marL="266700" indent="-266700"/>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3</a:t>
            </a:r>
            <a:r>
              <a:rPr lang="ja-JP" altLang="en-US" sz="1000" dirty="0">
                <a:solidFill>
                  <a:schemeClr val="tx1"/>
                </a:solidFill>
                <a:latin typeface="Meiryo UI" pitchFamily="50" charset="-128"/>
                <a:ea typeface="Meiryo UI" pitchFamily="50" charset="-128"/>
                <a:cs typeface="Meiryo UI" pitchFamily="50" charset="-128"/>
              </a:rPr>
              <a:t>施設（区役所）</a:t>
            </a:r>
            <a:endParaRPr lang="en-US" altLang="ja-JP" sz="1000" dirty="0">
              <a:solidFill>
                <a:schemeClr val="tx1"/>
              </a:solidFill>
              <a:latin typeface="Meiryo UI" pitchFamily="50" charset="-128"/>
              <a:ea typeface="Meiryo UI" pitchFamily="50" charset="-128"/>
              <a:cs typeface="Meiryo UI" pitchFamily="50" charset="-128"/>
            </a:endParaRPr>
          </a:p>
          <a:p>
            <a:pPr marL="266700" indent="-266700"/>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2023</a:t>
            </a:r>
            <a:r>
              <a:rPr lang="ja-JP" altLang="en-US" sz="1000" dirty="0">
                <a:solidFill>
                  <a:schemeClr val="tx1"/>
                </a:solidFill>
                <a:latin typeface="Meiryo UI" pitchFamily="50" charset="-128"/>
                <a:ea typeface="Meiryo UI" pitchFamily="50" charset="-128"/>
                <a:cs typeface="Meiryo UI" pitchFamily="50" charset="-128"/>
              </a:rPr>
              <a:t>年度実績＞</a:t>
            </a:r>
            <a:endParaRPr lang="en-US" altLang="ja-JP" sz="1000" dirty="0">
              <a:solidFill>
                <a:schemeClr val="tx1"/>
              </a:solidFill>
              <a:latin typeface="Meiryo UI" pitchFamily="50" charset="-128"/>
              <a:ea typeface="Meiryo UI" pitchFamily="50" charset="-128"/>
              <a:cs typeface="Meiryo UI" pitchFamily="50" charset="-128"/>
            </a:endParaRPr>
          </a:p>
          <a:p>
            <a:pPr marL="266700" indent="-266700"/>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15</a:t>
            </a:r>
            <a:r>
              <a:rPr lang="ja-JP" altLang="en-US" sz="1000" dirty="0">
                <a:solidFill>
                  <a:schemeClr val="tx1"/>
                </a:solidFill>
                <a:latin typeface="Meiryo UI" pitchFamily="50" charset="-128"/>
                <a:ea typeface="Meiryo UI" pitchFamily="50" charset="-128"/>
                <a:cs typeface="Meiryo UI" pitchFamily="50" charset="-128"/>
              </a:rPr>
              <a:t>施設（区役所、区民センター、保健福祉センター、事務庁舎、環境学習施設、国際環境施設、港湾事務所、消防署）</a:t>
            </a:r>
            <a:endParaRPr lang="en-US" altLang="ja-JP" sz="1000" dirty="0">
              <a:solidFill>
                <a:schemeClr val="tx1"/>
              </a:solidFill>
              <a:latin typeface="Meiryo UI" pitchFamily="50" charset="-128"/>
              <a:ea typeface="Meiryo UI" pitchFamily="50" charset="-128"/>
              <a:cs typeface="Meiryo UI" pitchFamily="50" charset="-128"/>
            </a:endParaRPr>
          </a:p>
          <a:p>
            <a:pPr marL="266700" indent="-266700"/>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2024</a:t>
            </a:r>
            <a:r>
              <a:rPr lang="ja-JP" altLang="en-US" sz="1000" dirty="0">
                <a:solidFill>
                  <a:schemeClr val="tx1"/>
                </a:solidFill>
                <a:latin typeface="Meiryo UI" pitchFamily="50" charset="-128"/>
                <a:ea typeface="Meiryo UI" pitchFamily="50" charset="-128"/>
                <a:cs typeface="Meiryo UI" pitchFamily="50" charset="-128"/>
              </a:rPr>
              <a:t>年度実績＞</a:t>
            </a:r>
            <a:endParaRPr lang="en-US" altLang="ja-JP" sz="1000" dirty="0">
              <a:solidFill>
                <a:schemeClr val="tx1"/>
              </a:solidFill>
              <a:latin typeface="Meiryo UI" pitchFamily="50" charset="-128"/>
              <a:ea typeface="Meiryo UI" pitchFamily="50" charset="-128"/>
              <a:cs typeface="Meiryo UI" pitchFamily="50" charset="-128"/>
            </a:endParaRPr>
          </a:p>
          <a:p>
            <a:pPr marL="266700" indent="-266700"/>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392</a:t>
            </a:r>
            <a:r>
              <a:rPr lang="ja-JP" altLang="en-US" sz="1000" dirty="0">
                <a:solidFill>
                  <a:schemeClr val="tx1"/>
                </a:solidFill>
                <a:latin typeface="Meiryo UI" pitchFamily="50" charset="-128"/>
                <a:ea typeface="Meiryo UI" pitchFamily="50" charset="-128"/>
                <a:cs typeface="Meiryo UI" pitchFamily="50" charset="-128"/>
              </a:rPr>
              <a:t>施設（小中学校）</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2025</a:t>
            </a:r>
            <a:r>
              <a:rPr lang="ja-JP" altLang="en-US" sz="1000" dirty="0">
                <a:solidFill>
                  <a:schemeClr val="tx1"/>
                </a:solidFill>
                <a:latin typeface="Meiryo UI" pitchFamily="50" charset="-128"/>
                <a:ea typeface="Meiryo UI" pitchFamily="50" charset="-128"/>
                <a:cs typeface="Meiryo UI" pitchFamily="50" charset="-128"/>
              </a:rPr>
              <a:t>年度実績＞</a:t>
            </a:r>
            <a:endParaRPr lang="en-US" altLang="ja-JP" sz="1000" dirty="0">
              <a:solidFill>
                <a:schemeClr val="tx1"/>
              </a:solidFill>
              <a:latin typeface="Meiryo UI" pitchFamily="50" charset="-128"/>
              <a:ea typeface="Meiryo UI" pitchFamily="50" charset="-128"/>
              <a:cs typeface="Meiryo UI" pitchFamily="50" charset="-128"/>
            </a:endParaRPr>
          </a:p>
          <a:p>
            <a:pPr marL="266700" indent="-266700"/>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 1</a:t>
            </a:r>
            <a:r>
              <a:rPr lang="ja-JP" altLang="en-US" sz="1000" dirty="0">
                <a:solidFill>
                  <a:schemeClr val="tx1"/>
                </a:solidFill>
                <a:latin typeface="Meiryo UI" pitchFamily="50" charset="-128"/>
                <a:ea typeface="Meiryo UI" pitchFamily="50" charset="-128"/>
                <a:cs typeface="Meiryo UI" pitchFamily="50" charset="-128"/>
              </a:rPr>
              <a:t>施設（区役所）</a:t>
            </a:r>
            <a:endParaRPr lang="en-US" altLang="ja-JP" sz="1000" dirty="0">
              <a:solidFill>
                <a:schemeClr val="tx1"/>
              </a:solidFill>
              <a:latin typeface="Meiryo UI" pitchFamily="50" charset="-128"/>
              <a:ea typeface="Meiryo UI" pitchFamily="50" charset="-128"/>
              <a:cs typeface="Meiryo UI" pitchFamily="50" charset="-128"/>
            </a:endParaRPr>
          </a:p>
          <a:p>
            <a:pPr marL="266700" indent="-266700"/>
            <a:endParaRPr lang="en-US" altLang="ja-JP" sz="1000" dirty="0">
              <a:solidFill>
                <a:schemeClr val="tx1"/>
              </a:solidFill>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3686114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角丸四角形 13">
            <a:extLst>
              <a:ext uri="{FF2B5EF4-FFF2-40B4-BE49-F238E27FC236}">
                <a16:creationId xmlns:a16="http://schemas.microsoft.com/office/drawing/2014/main" id="{5033B2F9-AD18-492F-BA2A-4EC5890A9AC4}"/>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15" name="角丸四角形 14"/>
          <p:cNvSpPr/>
          <p:nvPr/>
        </p:nvSpPr>
        <p:spPr>
          <a:xfrm>
            <a:off x="223200" y="687600"/>
            <a:ext cx="3016630" cy="340421"/>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prstClr val="black"/>
                </a:solidFill>
                <a:latin typeface="Meiryo UI" pitchFamily="50" charset="-128"/>
                <a:ea typeface="Meiryo UI" pitchFamily="50" charset="-128"/>
                <a:cs typeface="Meiryo UI" pitchFamily="50" charset="-128"/>
              </a:rPr>
              <a:t>エネルギー面的利用促進事業</a:t>
            </a:r>
          </a:p>
        </p:txBody>
      </p:sp>
      <p:sp>
        <p:nvSpPr>
          <p:cNvPr id="30" name="テキスト ボックス 29"/>
          <p:cNvSpPr txBox="1"/>
          <p:nvPr/>
        </p:nvSpPr>
        <p:spPr>
          <a:xfrm>
            <a:off x="307289" y="2462556"/>
            <a:ext cx="9180000" cy="492443"/>
          </a:xfrm>
          <a:prstGeom prst="rect">
            <a:avLst/>
          </a:prstGeom>
          <a:noFill/>
        </p:spPr>
        <p:txBody>
          <a:bodyPr wrap="square" rtlCol="0">
            <a:spAutoFit/>
          </a:bodyPr>
          <a:lstStyle/>
          <a:p>
            <a:pPr marL="86400" indent="-86400" algn="just"/>
            <a:r>
              <a:rPr lang="ja-JP" altLang="en-US" sz="1300" dirty="0">
                <a:latin typeface="Meiryo UI" panose="020B0604030504040204" pitchFamily="50" charset="-128"/>
                <a:ea typeface="Meiryo UI" panose="020B0604030504040204" pitchFamily="50" charset="-128"/>
                <a:cs typeface="Microsoft Himalaya" panose="01010100010101010101" pitchFamily="2" charset="0"/>
              </a:rPr>
              <a:t>◆大阪市では、</a:t>
            </a:r>
            <a:r>
              <a:rPr lang="ja-JP" altLang="ja-JP" sz="1300" dirty="0">
                <a:latin typeface="Meiryo UI" panose="020B0604030504040204" pitchFamily="50" charset="-128"/>
                <a:ea typeface="Meiryo UI" panose="020B0604030504040204" pitchFamily="50" charset="-128"/>
              </a:rPr>
              <a:t>業務集積地区である船場地区をモデルエリア</a:t>
            </a:r>
            <a:r>
              <a:rPr lang="ja-JP" altLang="en-US" sz="1300" dirty="0">
                <a:latin typeface="Meiryo UI" panose="020B0604030504040204" pitchFamily="50" charset="-128"/>
                <a:ea typeface="Meiryo UI" panose="020B0604030504040204" pitchFamily="50" charset="-128"/>
              </a:rPr>
              <a:t>に</a:t>
            </a:r>
            <a:r>
              <a:rPr lang="ja-JP" altLang="ja-JP" sz="1300" dirty="0">
                <a:latin typeface="Meiryo UI" panose="020B0604030504040204" pitchFamily="50" charset="-128"/>
                <a:ea typeface="Meiryo UI" panose="020B0604030504040204" pitchFamily="50" charset="-128"/>
              </a:rPr>
              <a:t>、エネルギー面的利用</a:t>
            </a:r>
            <a:r>
              <a:rPr lang="ja-JP" altLang="en-US" sz="1300" dirty="0">
                <a:latin typeface="Meiryo UI" panose="020B0604030504040204" pitchFamily="50" charset="-128"/>
                <a:ea typeface="Meiryo UI" panose="020B0604030504040204" pitchFamily="50" charset="-128"/>
              </a:rPr>
              <a:t>の推進に取り組んでいます。エネルギー面的利用の導入を促進するため、地域プラットフォームと連携した普及啓発等に取り組みます。</a:t>
            </a:r>
            <a:endParaRPr lang="en-US" altLang="ja-JP" sz="1300" strike="sngStrike" dirty="0">
              <a:latin typeface="Meiryo UI" panose="020B0604030504040204" pitchFamily="50" charset="-128"/>
              <a:ea typeface="Meiryo UI" panose="020B0604030504040204" pitchFamily="50" charset="-128"/>
              <a:cs typeface="Microsoft Himalaya" panose="01010100010101010101" pitchFamily="2" charset="0"/>
            </a:endParaRPr>
          </a:p>
        </p:txBody>
      </p:sp>
      <p:pic>
        <p:nvPicPr>
          <p:cNvPr id="39" name="図 104"/>
          <p:cNvPicPr>
            <a:picLocks noChangeAspect="1" noChangeArrowheads="1"/>
          </p:cNvPicPr>
          <p:nvPr/>
        </p:nvPicPr>
        <p:blipFill>
          <a:blip r:embed="rId3" cstate="email">
            <a:extLst>
              <a:ext uri="{28A0092B-C50C-407E-A947-70E740481C1C}">
                <a14:useLocalDpi xmlns:a14="http://schemas.microsoft.com/office/drawing/2010/main"/>
              </a:ext>
            </a:extLst>
          </a:blip>
          <a:srcRect l="12263" r="6314" b="16121"/>
          <a:stretch>
            <a:fillRect/>
          </a:stretch>
        </p:blipFill>
        <p:spPr bwMode="auto">
          <a:xfrm>
            <a:off x="419764" y="3640929"/>
            <a:ext cx="2625748" cy="1755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正方形/長方形 44"/>
          <p:cNvSpPr/>
          <p:nvPr/>
        </p:nvSpPr>
        <p:spPr>
          <a:xfrm>
            <a:off x="113885" y="5459894"/>
            <a:ext cx="3167431" cy="261610"/>
          </a:xfrm>
          <a:prstGeom prst="rect">
            <a:avLst/>
          </a:prstGeom>
        </p:spPr>
        <p:txBody>
          <a:bodyPr wrap="square">
            <a:spAutoFit/>
          </a:bodyPr>
          <a:lstStyle/>
          <a:p>
            <a:pPr lvl="0" algn="just" eaLnBrk="0" fontAlgn="base" hangingPunct="0">
              <a:spcBef>
                <a:spcPct val="0"/>
              </a:spcBef>
              <a:spcAft>
                <a:spcPct val="0"/>
              </a:spcAft>
            </a:pPr>
            <a:r>
              <a:rPr kumimoji="0" lang="en-US" altLang="ja-JP" sz="1100" dirty="0">
                <a:latin typeface="Meiryo UI" panose="020B0604030504040204" pitchFamily="50" charset="-128"/>
                <a:ea typeface="Meiryo UI" panose="020B0604030504040204" pitchFamily="50" charset="-128"/>
              </a:rPr>
              <a:t>【</a:t>
            </a:r>
            <a:r>
              <a:rPr kumimoji="0" lang="ja-JP" altLang="en-US" sz="1100" dirty="0">
                <a:latin typeface="Meiryo UI" panose="020B0604030504040204" pitchFamily="50" charset="-128"/>
                <a:ea typeface="Meiryo UI" panose="020B0604030504040204" pitchFamily="50" charset="-128"/>
              </a:rPr>
              <a:t>地下空間を活用したエネルギー面的利用のイメージ</a:t>
            </a:r>
            <a:r>
              <a:rPr kumimoji="0" lang="en-US" altLang="ja-JP" sz="1100" dirty="0">
                <a:latin typeface="Meiryo UI" panose="020B0604030504040204" pitchFamily="50" charset="-128"/>
                <a:ea typeface="Meiryo UI" panose="020B0604030504040204" pitchFamily="50" charset="-128"/>
              </a:rPr>
              <a:t>】</a:t>
            </a:r>
            <a:endParaRPr kumimoji="0" lang="ja-JP" altLang="ja-JP" sz="1100" dirty="0">
              <a:latin typeface="Meiryo UI" panose="020B0604030504040204" pitchFamily="50" charset="-128"/>
              <a:ea typeface="Meiryo UI" panose="020B0604030504040204" pitchFamily="50" charset="-128"/>
            </a:endParaRPr>
          </a:p>
        </p:txBody>
      </p:sp>
      <p:sp>
        <p:nvSpPr>
          <p:cNvPr id="20" name="テキスト ボックス 19"/>
          <p:cNvSpPr txBox="1"/>
          <p:nvPr/>
        </p:nvSpPr>
        <p:spPr>
          <a:xfrm>
            <a:off x="307289" y="1254533"/>
            <a:ext cx="9180000" cy="1208023"/>
          </a:xfrm>
          <a:prstGeom prst="rect">
            <a:avLst/>
          </a:prstGeom>
          <a:noFill/>
        </p:spPr>
        <p:txBody>
          <a:bodyPr wrap="square" rtlCol="0">
            <a:spAutoFit/>
          </a:bodyPr>
          <a:lstStyle/>
          <a:p>
            <a:pPr marL="86400" indent="-86400" algn="just"/>
            <a:r>
              <a:rPr lang="ja-JP" altLang="en-US" sz="1300" dirty="0">
                <a:latin typeface="Meiryo UI" panose="020B0604030504040204" pitchFamily="50" charset="-128"/>
                <a:ea typeface="Meiryo UI" panose="020B0604030504040204" pitchFamily="50" charset="-128"/>
                <a:cs typeface="Microsoft Himalaya" panose="01010100010101010101" pitchFamily="2" charset="0"/>
              </a:rPr>
              <a:t>◆エネルギーの面的利用については、太陽光発電や</a:t>
            </a:r>
            <a:r>
              <a:rPr lang="ja-JP" altLang="ja-JP" sz="1300" dirty="0">
                <a:latin typeface="Meiryo UI" panose="020B0604030504040204" pitchFamily="50" charset="-128"/>
                <a:ea typeface="Meiryo UI" panose="020B0604030504040204" pitchFamily="50" charset="-128"/>
                <a:cs typeface="Microsoft Himalaya" panose="01010100010101010101" pitchFamily="2" charset="0"/>
              </a:rPr>
              <a:t>コージェネレーション（熱電併給）システム</a:t>
            </a:r>
            <a:r>
              <a:rPr lang="ja-JP" altLang="en-US" sz="1300" dirty="0">
                <a:latin typeface="Meiryo UI" panose="020B0604030504040204" pitchFamily="50" charset="-128"/>
                <a:ea typeface="Meiryo UI" panose="020B0604030504040204" pitchFamily="50" charset="-128"/>
                <a:cs typeface="Microsoft Himalaya" panose="01010100010101010101" pitchFamily="2" charset="0"/>
              </a:rPr>
              <a:t>、</a:t>
            </a:r>
            <a:r>
              <a:rPr lang="ja-JP" altLang="ja-JP" sz="1300" dirty="0">
                <a:latin typeface="Meiryo UI" panose="020B0604030504040204" pitchFamily="50" charset="-128"/>
                <a:ea typeface="Meiryo UI" panose="020B0604030504040204" pitchFamily="50" charset="-128"/>
                <a:cs typeface="Microsoft Himalaya" panose="01010100010101010101" pitchFamily="2" charset="0"/>
              </a:rPr>
              <a:t>水素エネルギーをはじめとする分散型電源を導入し、エネルギーの使用形態の異なる施設や建物間など面的な広がりを持ったエリアをネットワーク化し、エネルギー融通・共同利用を行うことで、エネルギー効率の向上、コスト低減と災害時のセキュリティ向上を同時に実現すること</a:t>
            </a:r>
            <a:r>
              <a:rPr lang="ja-JP" altLang="en-US" sz="1300" dirty="0">
                <a:latin typeface="Meiryo UI" panose="020B0604030504040204" pitchFamily="50" charset="-128"/>
                <a:ea typeface="Meiryo UI" panose="020B0604030504040204" pitchFamily="50" charset="-128"/>
                <a:cs typeface="Microsoft Himalaya" panose="01010100010101010101" pitchFamily="2" charset="0"/>
              </a:rPr>
              <a:t>が可能になります。</a:t>
            </a:r>
            <a:endParaRPr lang="en-US" altLang="ja-JP" sz="1300" dirty="0">
              <a:latin typeface="Meiryo UI" panose="020B0604030504040204" pitchFamily="50" charset="-128"/>
              <a:ea typeface="Meiryo UI" panose="020B0604030504040204" pitchFamily="50" charset="-128"/>
              <a:cs typeface="Microsoft Himalaya" panose="01010100010101010101" pitchFamily="2" charset="0"/>
            </a:endParaRPr>
          </a:p>
          <a:p>
            <a:pPr marL="86400" indent="-86400" algn="just">
              <a:lnSpc>
                <a:spcPts val="900"/>
              </a:lnSpc>
            </a:pPr>
            <a:endParaRPr lang="en-US" altLang="ja-JP" sz="1300" dirty="0">
              <a:latin typeface="Meiryo UI" panose="020B0604030504040204" pitchFamily="50" charset="-128"/>
              <a:ea typeface="Meiryo UI" panose="020B0604030504040204" pitchFamily="50" charset="-128"/>
              <a:cs typeface="Microsoft Himalaya" panose="01010100010101010101" pitchFamily="2" charset="0"/>
            </a:endParaRPr>
          </a:p>
          <a:p>
            <a:pPr marL="86400" indent="-86400" algn="just"/>
            <a:r>
              <a:rPr lang="ja-JP" altLang="en-US" sz="1300" dirty="0">
                <a:latin typeface="Meiryo UI" panose="020B0604030504040204" pitchFamily="50" charset="-128"/>
                <a:ea typeface="Meiryo UI" panose="020B0604030504040204" pitchFamily="50" charset="-128"/>
                <a:cs typeface="Microsoft Himalaya" panose="01010100010101010101" pitchFamily="2" charset="0"/>
              </a:rPr>
              <a:t>◆大阪府では、新たなスマートコミュニティの府域での実現に向け、市町村や民間事業者等に対する情報提供や技術的助言など様々な支援を実施します。</a:t>
            </a:r>
            <a:endParaRPr lang="en-US" altLang="ja-JP" sz="1300" dirty="0">
              <a:latin typeface="Meiryo UI" panose="020B0604030504040204" pitchFamily="50" charset="-128"/>
              <a:ea typeface="Meiryo UI" panose="020B0604030504040204" pitchFamily="50" charset="-128"/>
              <a:cs typeface="Microsoft Himalaya" panose="01010100010101010101" pitchFamily="2" charset="0"/>
            </a:endParaRPr>
          </a:p>
        </p:txBody>
      </p:sp>
      <p:pic>
        <p:nvPicPr>
          <p:cNvPr id="2" name="図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81316" y="3469836"/>
            <a:ext cx="2704407" cy="2225926"/>
          </a:xfrm>
          <a:prstGeom prst="rect">
            <a:avLst/>
          </a:prstGeom>
        </p:spPr>
      </p:pic>
      <p:sp>
        <p:nvSpPr>
          <p:cNvPr id="21" name="テキスト ボックス 20"/>
          <p:cNvSpPr txBox="1"/>
          <p:nvPr/>
        </p:nvSpPr>
        <p:spPr>
          <a:xfrm>
            <a:off x="1732638" y="6155683"/>
            <a:ext cx="2739256" cy="253916"/>
          </a:xfrm>
          <a:prstGeom prst="rect">
            <a:avLst/>
          </a:prstGeom>
          <a:noFill/>
        </p:spPr>
        <p:txBody>
          <a:bodyPr wrap="square" rtlCol="0">
            <a:spAutoFit/>
          </a:bodyPr>
          <a:lstStyle/>
          <a:p>
            <a:pPr marL="177800" indent="-177800"/>
            <a:r>
              <a:rPr lang="ja-JP" altLang="en-US" sz="1050" dirty="0">
                <a:latin typeface="Meiryo UI" panose="020B0604030504040204" pitchFamily="50" charset="-128"/>
                <a:ea typeface="Meiryo UI" panose="020B0604030504040204" pitchFamily="50" charset="-128"/>
                <a:cs typeface="Microsoft Himalaya" panose="01010100010101010101" pitchFamily="2" charset="0"/>
              </a:rPr>
              <a:t>引用元：経済産業省　資源エネルギー庁ＨＰ</a:t>
            </a:r>
            <a:endParaRPr lang="en-US" altLang="ja-JP" sz="1050" dirty="0">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22" name="正方形/長方形 21"/>
          <p:cNvSpPr/>
          <p:nvPr/>
        </p:nvSpPr>
        <p:spPr>
          <a:xfrm>
            <a:off x="3753337" y="5797242"/>
            <a:ext cx="1875866" cy="268851"/>
          </a:xfrm>
          <a:prstGeom prst="rect">
            <a:avLst/>
          </a:prstGeom>
        </p:spPr>
        <p:txBody>
          <a:bodyPr wrap="square">
            <a:spAutoFit/>
          </a:bodyPr>
          <a:lstStyle/>
          <a:p>
            <a:pPr lvl="0" algn="just" eaLnBrk="0" fontAlgn="base" hangingPunct="0">
              <a:spcBef>
                <a:spcPct val="0"/>
              </a:spcBef>
              <a:spcAft>
                <a:spcPct val="0"/>
              </a:spcAft>
            </a:pPr>
            <a:r>
              <a:rPr kumimoji="0" lang="en-US" altLang="ja-JP" sz="1100" dirty="0">
                <a:latin typeface="Meiryo UI" panose="020B0604030504040204" pitchFamily="50" charset="-128"/>
                <a:ea typeface="Meiryo UI" panose="020B0604030504040204" pitchFamily="50" charset="-128"/>
              </a:rPr>
              <a:t>【</a:t>
            </a:r>
            <a:r>
              <a:rPr kumimoji="0" lang="ja-JP" altLang="en-US" sz="1100" dirty="0">
                <a:latin typeface="Meiryo UI" panose="020B0604030504040204" pitchFamily="50" charset="-128"/>
                <a:ea typeface="Meiryo UI" panose="020B0604030504040204" pitchFamily="50" charset="-128"/>
              </a:rPr>
              <a:t>スマートコミュニティのイメージ</a:t>
            </a:r>
            <a:r>
              <a:rPr kumimoji="0" lang="en-US" altLang="ja-JP" sz="1100" dirty="0">
                <a:latin typeface="Meiryo UI" panose="020B0604030504040204" pitchFamily="50" charset="-128"/>
                <a:ea typeface="Meiryo UI" panose="020B0604030504040204" pitchFamily="50" charset="-128"/>
              </a:rPr>
              <a:t>】</a:t>
            </a:r>
            <a:endParaRPr kumimoji="0" lang="ja-JP" altLang="ja-JP" sz="1100" dirty="0">
              <a:latin typeface="Meiryo UI" panose="020B0604030504040204" pitchFamily="50" charset="-128"/>
              <a:ea typeface="Meiryo UI" panose="020B0604030504040204" pitchFamily="50" charset="-128"/>
            </a:endParaRPr>
          </a:p>
        </p:txBody>
      </p:sp>
      <p:sp>
        <p:nvSpPr>
          <p:cNvPr id="19" name="テキスト ボックス 18"/>
          <p:cNvSpPr txBox="1"/>
          <p:nvPr/>
        </p:nvSpPr>
        <p:spPr>
          <a:xfrm>
            <a:off x="3332016" y="696109"/>
            <a:ext cx="1359254" cy="369332"/>
          </a:xfrm>
          <a:prstGeom prst="rect">
            <a:avLst/>
          </a:prstGeom>
          <a:noFill/>
        </p:spPr>
        <p:txBody>
          <a:bodyPr wrap="square" lIns="0" tIns="0" rIns="0" bIns="0" rtlCol="0" anchor="ctr" anchorCtr="1">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p>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endParaRPr lang="zh-TW" altLang="en-US" sz="1200" dirty="0">
              <a:latin typeface="Meiryo UI" pitchFamily="50" charset="-128"/>
              <a:ea typeface="Meiryo UI" pitchFamily="50" charset="-128"/>
              <a:cs typeface="Meiryo UI" pitchFamily="50" charset="-128"/>
            </a:endParaRPr>
          </a:p>
        </p:txBody>
      </p:sp>
      <p:sp>
        <p:nvSpPr>
          <p:cNvPr id="27"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28"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29" name="Text Box 2"/>
          <p:cNvSpPr txBox="1">
            <a:spLocks noChangeArrowheads="1"/>
          </p:cNvSpPr>
          <p:nvPr/>
        </p:nvSpPr>
        <p:spPr bwMode="auto">
          <a:xfrm>
            <a:off x="49608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31"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25" name="正方形/長方形 24"/>
          <p:cNvSpPr/>
          <p:nvPr/>
        </p:nvSpPr>
        <p:spPr>
          <a:xfrm>
            <a:off x="6267198" y="3389254"/>
            <a:ext cx="3428020" cy="3264958"/>
          </a:xfrm>
          <a:prstGeom prst="rect">
            <a:avLst/>
          </a:prstGeom>
          <a:noFill/>
          <a:ln w="9525">
            <a:solidFill>
              <a:schemeClr val="accent6">
                <a:lumMod val="75000"/>
              </a:schemeClr>
            </a:solidFill>
            <a:prstDash val="dash"/>
          </a:ln>
        </p:spPr>
        <p:style>
          <a:lnRef idx="2">
            <a:schemeClr val="accent1"/>
          </a:lnRef>
          <a:fillRef idx="1">
            <a:schemeClr val="lt1"/>
          </a:fillRef>
          <a:effectRef idx="0">
            <a:schemeClr val="accent1"/>
          </a:effectRef>
          <a:fontRef idx="minor">
            <a:schemeClr val="dk1"/>
          </a:fontRef>
        </p:style>
        <p:txBody>
          <a:bodyPr lIns="72000" rIns="0" rtlCol="0" anchor="t" anchorCtr="0"/>
          <a:lstStyle/>
          <a:p>
            <a:pPr marL="87313" indent="-87313" algn="just"/>
            <a:r>
              <a:rPr lang="ja-JP" altLang="en-US" sz="1000" dirty="0">
                <a:solidFill>
                  <a:schemeClr val="tx1"/>
                </a:solidFill>
                <a:latin typeface="Meiryo UI" pitchFamily="50" charset="-128"/>
                <a:ea typeface="Meiryo UI" pitchFamily="50" charset="-128"/>
                <a:cs typeface="Meiryo UI" pitchFamily="50" charset="-128"/>
              </a:rPr>
              <a:t>（大阪市実績）</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lgn="just"/>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2015</a:t>
            </a:r>
            <a:r>
              <a:rPr lang="ja-JP" altLang="en-US" sz="1000" dirty="0">
                <a:solidFill>
                  <a:schemeClr val="tx1"/>
                </a:solidFill>
                <a:latin typeface="Meiryo UI" pitchFamily="50" charset="-128"/>
                <a:ea typeface="Meiryo UI" pitchFamily="50" charset="-128"/>
                <a:cs typeface="Meiryo UI" pitchFamily="50" charset="-128"/>
              </a:rPr>
              <a:t>年度＞</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lgn="just"/>
            <a:r>
              <a:rPr lang="ja-JP" altLang="en-US" sz="1000" dirty="0">
                <a:solidFill>
                  <a:schemeClr val="tx1"/>
                </a:solidFill>
                <a:latin typeface="Meiryo UI" pitchFamily="50" charset="-128"/>
                <a:ea typeface="Meiryo UI" pitchFamily="50" charset="-128"/>
                <a:cs typeface="Meiryo UI" pitchFamily="50" charset="-128"/>
              </a:rPr>
              <a:t>　　・船場地区における分散型エネルギーの導入目標の設定</a:t>
            </a:r>
          </a:p>
          <a:p>
            <a:pPr marL="87313" indent="-87313" algn="just"/>
            <a:r>
              <a:rPr lang="ja-JP" altLang="en-US" sz="1000" dirty="0">
                <a:solidFill>
                  <a:schemeClr val="tx1"/>
                </a:solidFill>
                <a:latin typeface="Meiryo UI" pitchFamily="50" charset="-128"/>
                <a:ea typeface="Meiryo UI" pitchFamily="50" charset="-128"/>
                <a:cs typeface="Meiryo UI" pitchFamily="50" charset="-128"/>
              </a:rPr>
              <a:t>　　・エネルギー面的利用の導入効果の検討</a:t>
            </a:r>
          </a:p>
          <a:p>
            <a:pPr marL="87313" indent="-87313" algn="just"/>
            <a:r>
              <a:rPr lang="ja-JP" altLang="en-US" sz="1000" dirty="0">
                <a:solidFill>
                  <a:schemeClr val="tx1"/>
                </a:solidFill>
                <a:latin typeface="Meiryo UI" pitchFamily="50" charset="-128"/>
                <a:ea typeface="Meiryo UI" pitchFamily="50" charset="-128"/>
                <a:cs typeface="Meiryo UI" pitchFamily="50" charset="-128"/>
              </a:rPr>
              <a:t>　　・エネルギー面的利用促進に向けた課題の整理</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lgn="just"/>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2016</a:t>
            </a:r>
            <a:r>
              <a:rPr lang="ja-JP" altLang="en-US" sz="1000" dirty="0">
                <a:solidFill>
                  <a:schemeClr val="tx1"/>
                </a:solidFill>
                <a:latin typeface="Meiryo UI" pitchFamily="50" charset="-128"/>
                <a:ea typeface="Meiryo UI" pitchFamily="50" charset="-128"/>
                <a:cs typeface="Meiryo UI" pitchFamily="50" charset="-128"/>
              </a:rPr>
              <a:t>年度＞</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lgn="just"/>
            <a:r>
              <a:rPr lang="ja-JP" altLang="en-US" sz="1000" dirty="0">
                <a:solidFill>
                  <a:schemeClr val="tx1"/>
                </a:solidFill>
                <a:latin typeface="Meiryo UI" pitchFamily="50" charset="-128"/>
                <a:ea typeface="Meiryo UI" pitchFamily="50" charset="-128"/>
                <a:cs typeface="Meiryo UI" pitchFamily="50" charset="-128"/>
              </a:rPr>
              <a:t>　　・規模別の面的利用事業採算性の検討</a:t>
            </a:r>
          </a:p>
          <a:p>
            <a:pPr marL="87313" indent="-87313" algn="just"/>
            <a:r>
              <a:rPr lang="ja-JP" altLang="en-US" sz="1000" dirty="0">
                <a:solidFill>
                  <a:schemeClr val="tx1"/>
                </a:solidFill>
                <a:latin typeface="Meiryo UI" pitchFamily="50" charset="-128"/>
                <a:ea typeface="Meiryo UI" pitchFamily="50" charset="-128"/>
                <a:cs typeface="Meiryo UI" pitchFamily="50" charset="-128"/>
              </a:rPr>
              <a:t>　　・小規模インナー街区のエネルギーモデルの検討</a:t>
            </a:r>
          </a:p>
          <a:p>
            <a:pPr marL="87313" indent="-87313" algn="just"/>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2017</a:t>
            </a:r>
            <a:r>
              <a:rPr lang="ja-JP" altLang="en-US" sz="1000" dirty="0">
                <a:solidFill>
                  <a:schemeClr val="tx1"/>
                </a:solidFill>
                <a:latin typeface="Meiryo UI" pitchFamily="50" charset="-128"/>
                <a:ea typeface="Meiryo UI" pitchFamily="50" charset="-128"/>
                <a:cs typeface="Meiryo UI" pitchFamily="50" charset="-128"/>
              </a:rPr>
              <a:t>年度＞</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lgn="just"/>
            <a:r>
              <a:rPr lang="ja-JP" altLang="en-US" sz="1000" dirty="0">
                <a:solidFill>
                  <a:schemeClr val="tx1"/>
                </a:solidFill>
                <a:latin typeface="Meiryo UI" pitchFamily="50" charset="-128"/>
                <a:ea typeface="Meiryo UI" pitchFamily="50" charset="-128"/>
                <a:cs typeface="Meiryo UI" pitchFamily="50" charset="-128"/>
              </a:rPr>
              <a:t>　　・面的利用の事業採算性評価の簡易試算ツールの作成</a:t>
            </a:r>
          </a:p>
          <a:p>
            <a:pPr marL="87313" indent="-87313" algn="just"/>
            <a:r>
              <a:rPr lang="ja-JP" altLang="en-US" sz="1000" dirty="0">
                <a:solidFill>
                  <a:schemeClr val="tx1"/>
                </a:solidFill>
                <a:latin typeface="Meiryo UI" pitchFamily="50" charset="-128"/>
                <a:ea typeface="Meiryo UI" pitchFamily="50" charset="-128"/>
                <a:cs typeface="Meiryo UI" pitchFamily="50" charset="-128"/>
              </a:rPr>
              <a:t>　　・面的利用についての情報やインセンティブをまとめた促進</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lgn="just"/>
            <a:r>
              <a:rPr lang="ja-JP" altLang="en-US" sz="1000" dirty="0">
                <a:solidFill>
                  <a:schemeClr val="tx1"/>
                </a:solidFill>
                <a:latin typeface="Meiryo UI" pitchFamily="50" charset="-128"/>
                <a:ea typeface="Meiryo UI" pitchFamily="50" charset="-128"/>
                <a:cs typeface="Meiryo UI" pitchFamily="50" charset="-128"/>
              </a:rPr>
              <a:t> 　　 制度案の検討</a:t>
            </a:r>
          </a:p>
          <a:p>
            <a:pPr algn="just"/>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2018</a:t>
            </a:r>
            <a:r>
              <a:rPr lang="ja-JP" altLang="en-US" sz="1000" dirty="0">
                <a:solidFill>
                  <a:schemeClr val="tx1"/>
                </a:solidFill>
                <a:latin typeface="Meiryo UI" pitchFamily="50" charset="-128"/>
                <a:ea typeface="Meiryo UI" pitchFamily="50" charset="-128"/>
                <a:cs typeface="Meiryo UI" pitchFamily="50" charset="-128"/>
              </a:rPr>
              <a:t>年度＞</a:t>
            </a:r>
            <a:endParaRPr lang="en-US" altLang="ja-JP" sz="1000" dirty="0">
              <a:solidFill>
                <a:schemeClr val="tx1"/>
              </a:solidFill>
              <a:latin typeface="Meiryo UI" pitchFamily="50" charset="-128"/>
              <a:ea typeface="Meiryo UI" pitchFamily="50" charset="-128"/>
              <a:cs typeface="Meiryo UI" pitchFamily="50" charset="-128"/>
            </a:endParaRPr>
          </a:p>
          <a:p>
            <a:pPr marL="86400" indent="-86400" algn="just"/>
            <a:r>
              <a:rPr lang="ja-JP" altLang="en-US" sz="1000" dirty="0">
                <a:solidFill>
                  <a:schemeClr val="tx1"/>
                </a:solidFill>
                <a:latin typeface="Meiryo UI" pitchFamily="50" charset="-128"/>
                <a:ea typeface="Meiryo UI" pitchFamily="50" charset="-128"/>
                <a:cs typeface="Meiryo UI" pitchFamily="50" charset="-128"/>
              </a:rPr>
              <a:t>　　・地下鉄等の既存地下空間を活用したエネルギー面的</a:t>
            </a:r>
            <a:endParaRPr lang="en-US" altLang="ja-JP" sz="1000" dirty="0">
              <a:solidFill>
                <a:schemeClr val="tx1"/>
              </a:solidFill>
              <a:latin typeface="Meiryo UI" pitchFamily="50" charset="-128"/>
              <a:ea typeface="Meiryo UI" pitchFamily="50" charset="-128"/>
              <a:cs typeface="Meiryo UI" pitchFamily="50" charset="-128"/>
            </a:endParaRPr>
          </a:p>
          <a:p>
            <a:pPr marL="86400" indent="-86400" algn="just"/>
            <a:r>
              <a:rPr lang="ja-JP" altLang="en-US" sz="1000" dirty="0">
                <a:solidFill>
                  <a:schemeClr val="tx1"/>
                </a:solidFill>
                <a:latin typeface="Meiryo UI" pitchFamily="50" charset="-128"/>
                <a:ea typeface="Meiryo UI" pitchFamily="50" charset="-128"/>
                <a:cs typeface="Meiryo UI" pitchFamily="50" charset="-128"/>
              </a:rPr>
              <a:t>　　  利用の事業化可能性調査</a:t>
            </a:r>
            <a:endParaRPr lang="en-US" altLang="ja-JP" sz="1000" dirty="0">
              <a:solidFill>
                <a:schemeClr val="tx1"/>
              </a:solidFill>
              <a:latin typeface="Meiryo UI" pitchFamily="50" charset="-128"/>
              <a:ea typeface="Meiryo UI" pitchFamily="50" charset="-128"/>
              <a:cs typeface="Meiryo UI" pitchFamily="50" charset="-128"/>
            </a:endParaRPr>
          </a:p>
          <a:p>
            <a:pPr algn="just"/>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2019</a:t>
            </a:r>
            <a:r>
              <a:rPr lang="ja-JP" altLang="en-US" sz="1000" dirty="0">
                <a:solidFill>
                  <a:schemeClr val="tx1"/>
                </a:solidFill>
                <a:latin typeface="Meiryo UI" pitchFamily="50" charset="-128"/>
                <a:ea typeface="Meiryo UI" pitchFamily="50" charset="-128"/>
                <a:cs typeface="Meiryo UI" pitchFamily="50" charset="-128"/>
              </a:rPr>
              <a:t>年度＞</a:t>
            </a:r>
            <a:endParaRPr lang="en-US" altLang="ja-JP" sz="1000" dirty="0">
              <a:solidFill>
                <a:schemeClr val="tx1"/>
              </a:solidFill>
              <a:latin typeface="Meiryo UI" pitchFamily="50" charset="-128"/>
              <a:ea typeface="Meiryo UI" pitchFamily="50" charset="-128"/>
              <a:cs typeface="Meiryo UI" pitchFamily="50" charset="-128"/>
            </a:endParaRPr>
          </a:p>
          <a:p>
            <a:pPr algn="just"/>
            <a:r>
              <a:rPr lang="ja-JP" altLang="en-US" sz="1000" dirty="0">
                <a:solidFill>
                  <a:schemeClr val="tx1"/>
                </a:solidFill>
                <a:latin typeface="Meiryo UI" pitchFamily="50" charset="-128"/>
                <a:ea typeface="Meiryo UI" pitchFamily="50" charset="-128"/>
                <a:cs typeface="Meiryo UI" pitchFamily="50" charset="-128"/>
              </a:rPr>
              <a:t>　　・淀屋橋駅東・西地区で都市計画にエネルギー面的利用を</a:t>
            </a:r>
            <a:endParaRPr lang="en-US" altLang="ja-JP" sz="1000" dirty="0">
              <a:solidFill>
                <a:schemeClr val="tx1"/>
              </a:solidFill>
              <a:latin typeface="Meiryo UI" pitchFamily="50" charset="-128"/>
              <a:ea typeface="Meiryo UI" pitchFamily="50" charset="-128"/>
              <a:cs typeface="Meiryo UI" pitchFamily="50" charset="-128"/>
            </a:endParaRPr>
          </a:p>
          <a:p>
            <a:pPr algn="just"/>
            <a:r>
              <a:rPr lang="ja-JP" altLang="en-US" sz="1000" dirty="0">
                <a:solidFill>
                  <a:schemeClr val="tx1"/>
                </a:solidFill>
                <a:latin typeface="Meiryo UI" pitchFamily="50" charset="-128"/>
                <a:ea typeface="Meiryo UI" pitchFamily="50" charset="-128"/>
                <a:cs typeface="Meiryo UI" pitchFamily="50" charset="-128"/>
              </a:rPr>
              <a:t>　　　位置づけ</a:t>
            </a:r>
          </a:p>
          <a:p>
            <a:pPr algn="just"/>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2020</a:t>
            </a:r>
            <a:r>
              <a:rPr lang="ja-JP" altLang="en-US" sz="1000" dirty="0">
                <a:solidFill>
                  <a:schemeClr val="tx1"/>
                </a:solidFill>
                <a:latin typeface="Meiryo UI" pitchFamily="50" charset="-128"/>
                <a:ea typeface="Meiryo UI" pitchFamily="50" charset="-128"/>
                <a:cs typeface="Meiryo UI" pitchFamily="50" charset="-128"/>
              </a:rPr>
              <a:t>年度＞</a:t>
            </a:r>
            <a:endParaRPr lang="en-US" altLang="ja-JP" sz="1000" dirty="0">
              <a:solidFill>
                <a:schemeClr val="tx1"/>
              </a:solidFill>
              <a:latin typeface="Meiryo UI" pitchFamily="50" charset="-128"/>
              <a:ea typeface="Meiryo UI" pitchFamily="50" charset="-128"/>
              <a:cs typeface="Meiryo UI" pitchFamily="50" charset="-128"/>
            </a:endParaRPr>
          </a:p>
          <a:p>
            <a:pPr algn="just"/>
            <a:r>
              <a:rPr lang="ja-JP" altLang="en-US" sz="1000" dirty="0">
                <a:solidFill>
                  <a:schemeClr val="tx1"/>
                </a:solidFill>
                <a:latin typeface="Meiryo UI" pitchFamily="50" charset="-128"/>
                <a:ea typeface="Meiryo UI" pitchFamily="50" charset="-128"/>
                <a:cs typeface="Meiryo UI" pitchFamily="50" charset="-128"/>
              </a:rPr>
              <a:t>　　・御堂筋周辺地域都市再生安全確保計画において非常用</a:t>
            </a:r>
            <a:endParaRPr lang="en-US" altLang="ja-JP" sz="1000" dirty="0">
              <a:solidFill>
                <a:schemeClr val="tx1"/>
              </a:solidFill>
              <a:latin typeface="Meiryo UI" pitchFamily="50" charset="-128"/>
              <a:ea typeface="Meiryo UI" pitchFamily="50" charset="-128"/>
              <a:cs typeface="Meiryo UI" pitchFamily="50" charset="-128"/>
            </a:endParaRPr>
          </a:p>
          <a:p>
            <a:pPr indent="211138" algn="just"/>
            <a:r>
              <a:rPr lang="ja-JP" altLang="en-US" sz="1000" dirty="0">
                <a:solidFill>
                  <a:schemeClr val="tx1"/>
                </a:solidFill>
                <a:latin typeface="Meiryo UI" pitchFamily="50" charset="-128"/>
                <a:ea typeface="Meiryo UI" pitchFamily="50" charset="-128"/>
                <a:cs typeface="Meiryo UI" pitchFamily="50" charset="-128"/>
              </a:rPr>
              <a:t> 電気等供給施設としてＣＧＳ等を位置づけ</a:t>
            </a:r>
            <a:endParaRPr lang="en-US" altLang="ja-JP" sz="1000" dirty="0">
              <a:solidFill>
                <a:schemeClr val="tx1"/>
              </a:solidFill>
              <a:latin typeface="Meiryo UI" pitchFamily="50" charset="-128"/>
              <a:ea typeface="Meiryo UI" pitchFamily="50" charset="-128"/>
              <a:cs typeface="Meiryo UI" pitchFamily="50" charset="-128"/>
            </a:endParaRPr>
          </a:p>
        </p:txBody>
      </p:sp>
      <p:sp>
        <p:nvSpPr>
          <p:cNvPr id="24" name="円/楕円 30">
            <a:extLst>
              <a:ext uri="{FF2B5EF4-FFF2-40B4-BE49-F238E27FC236}">
                <a16:creationId xmlns:a16="http://schemas.microsoft.com/office/drawing/2014/main" id="{DEDC0735-1726-4E6D-91C6-67CC9310E771}"/>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44</a:t>
            </a:fld>
            <a:endParaRPr lang="en-US" altLang="ja-JP" sz="11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049139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角丸四角形 13">
            <a:extLst>
              <a:ext uri="{FF2B5EF4-FFF2-40B4-BE49-F238E27FC236}">
                <a16:creationId xmlns:a16="http://schemas.microsoft.com/office/drawing/2014/main" id="{609D5631-C311-43C3-BBB4-E47930AF4FE2}"/>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52" name="テキスト ボックス 2"/>
          <p:cNvSpPr txBox="1">
            <a:spLocks noChangeArrowheads="1"/>
          </p:cNvSpPr>
          <p:nvPr/>
        </p:nvSpPr>
        <p:spPr bwMode="auto">
          <a:xfrm>
            <a:off x="5236763" y="3590867"/>
            <a:ext cx="4378036"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marL="92075" indent="-92075" algn="just" eaLnBrk="1" hangingPunct="1"/>
            <a:r>
              <a:rPr lang="ja-JP" altLang="en-US" sz="1300" dirty="0">
                <a:latin typeface="Meiryo UI" pitchFamily="50" charset="-128"/>
                <a:ea typeface="Meiryo UI" pitchFamily="50" charset="-128"/>
                <a:cs typeface="Meiryo UI" pitchFamily="50" charset="-128"/>
              </a:rPr>
              <a:t>◆事業者等に対して、民間企業や団体等が実施する省エネ関連の情報をホームページ等で広く発信し、再生可能エネルギー、省エネに関する知識向上を図ります。</a:t>
            </a:r>
            <a:endParaRPr lang="en-US" altLang="ja-JP" sz="1300" dirty="0">
              <a:latin typeface="Meiryo UI" pitchFamily="50" charset="-128"/>
              <a:ea typeface="Meiryo UI" pitchFamily="50" charset="-128"/>
              <a:cs typeface="Meiryo UI" pitchFamily="50" charset="-128"/>
            </a:endParaRPr>
          </a:p>
          <a:p>
            <a:pPr marL="216000" indent="-457200" eaLnBrk="1" hangingPunct="1"/>
            <a:r>
              <a:rPr lang="ja-JP" altLang="en-US" sz="1300" dirty="0">
                <a:latin typeface="Meiryo UI" pitchFamily="50" charset="-128"/>
                <a:ea typeface="Meiryo UI" pitchFamily="50" charset="-128"/>
                <a:cs typeface="Meiryo UI" pitchFamily="50" charset="-128"/>
              </a:rPr>
              <a:t>◆また、要望に応じて出前講座の実施・支援を行います。</a:t>
            </a:r>
            <a:endParaRPr lang="en-US" altLang="ja-JP" sz="1300" dirty="0">
              <a:latin typeface="Meiryo UI" pitchFamily="50" charset="-128"/>
              <a:ea typeface="Meiryo UI" pitchFamily="50" charset="-128"/>
              <a:cs typeface="Meiryo UI" pitchFamily="50" charset="-128"/>
            </a:endParaRPr>
          </a:p>
        </p:txBody>
      </p:sp>
      <p:sp>
        <p:nvSpPr>
          <p:cNvPr id="30" name="角丸四角形 29"/>
          <p:cNvSpPr/>
          <p:nvPr/>
        </p:nvSpPr>
        <p:spPr>
          <a:xfrm>
            <a:off x="223200" y="687600"/>
            <a:ext cx="3369141"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prstClr val="black"/>
                </a:solidFill>
                <a:latin typeface="Meiryo UI" pitchFamily="50" charset="-128"/>
                <a:ea typeface="Meiryo UI" pitchFamily="50" charset="-128"/>
                <a:cs typeface="Meiryo UI" pitchFamily="50" charset="-128"/>
              </a:rPr>
              <a:t>省エネ等に係る普及啓発の実施</a:t>
            </a:r>
            <a:endParaRPr lang="ja-JP" altLang="en-US" sz="1600" dirty="0">
              <a:solidFill>
                <a:prstClr val="black"/>
              </a:solidFill>
              <a:latin typeface="Meiryo UI" pitchFamily="50" charset="-128"/>
              <a:ea typeface="Meiryo UI" pitchFamily="50" charset="-128"/>
              <a:cs typeface="Meiryo UI" pitchFamily="50" charset="-128"/>
            </a:endParaRPr>
          </a:p>
        </p:txBody>
      </p:sp>
      <p:sp>
        <p:nvSpPr>
          <p:cNvPr id="57" name="テキスト ボックス 56"/>
          <p:cNvSpPr txBox="1"/>
          <p:nvPr/>
        </p:nvSpPr>
        <p:spPr>
          <a:xfrm>
            <a:off x="5325383" y="5706417"/>
            <a:ext cx="881232"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＜実績＞</a:t>
            </a:r>
          </a:p>
        </p:txBody>
      </p:sp>
      <p:sp>
        <p:nvSpPr>
          <p:cNvPr id="58" name="テキスト ボックス 57"/>
          <p:cNvSpPr txBox="1"/>
          <p:nvPr/>
        </p:nvSpPr>
        <p:spPr>
          <a:xfrm>
            <a:off x="8814675" y="5714268"/>
            <a:ext cx="705605" cy="246222"/>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（年度）</a:t>
            </a:r>
            <a:endParaRPr lang="en-US" altLang="ja-JP" sz="1000" dirty="0">
              <a:latin typeface="Meiryo UI" pitchFamily="50" charset="-128"/>
              <a:ea typeface="Meiryo UI" pitchFamily="50" charset="-128"/>
              <a:cs typeface="Meiryo UI" pitchFamily="50" charset="-128"/>
            </a:endParaRPr>
          </a:p>
        </p:txBody>
      </p:sp>
      <p:sp>
        <p:nvSpPr>
          <p:cNvPr id="29" name="正方形/長方形 28"/>
          <p:cNvSpPr/>
          <p:nvPr/>
        </p:nvSpPr>
        <p:spPr>
          <a:xfrm>
            <a:off x="3729530" y="774942"/>
            <a:ext cx="2561145" cy="184666"/>
          </a:xfrm>
          <a:prstGeom prst="rect">
            <a:avLst/>
          </a:prstGeom>
        </p:spPr>
        <p:txBody>
          <a:bodyPr wrap="square" lIns="0" tIns="0" rIns="0" bIns="0" anchor="ctr" anchorCtr="1">
            <a:spAutoFit/>
          </a:bodyPr>
          <a:lstStyle/>
          <a:p>
            <a:pPr marL="95250" indent="-95250"/>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おおさかスマートエネルギーセンター事業</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65" name="テキスト ボックス 28"/>
          <p:cNvSpPr txBox="1">
            <a:spLocks noChangeArrowheads="1"/>
          </p:cNvSpPr>
          <p:nvPr/>
        </p:nvSpPr>
        <p:spPr bwMode="auto">
          <a:xfrm>
            <a:off x="175015" y="1511769"/>
            <a:ext cx="4356000"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lgn="just" eaLnBrk="1" hangingPunct="1"/>
            <a:r>
              <a:rPr lang="ja-JP" altLang="en-US" b="0" i="0" dirty="0">
                <a:latin typeface="Meiryo UI" pitchFamily="50" charset="-128"/>
                <a:ea typeface="Meiryo UI" pitchFamily="50" charset="-128"/>
                <a:cs typeface="Meiryo UI" pitchFamily="50" charset="-128"/>
              </a:rPr>
              <a:t>◆事業者等の省エネ推進をサポートするため、市町村や商工会議所・商工会等と連携して、事業者団体等で実施するセミナー等へ無料で講師を派遣します。</a:t>
            </a:r>
          </a:p>
        </p:txBody>
      </p:sp>
      <p:sp>
        <p:nvSpPr>
          <p:cNvPr id="67" name="右矢印 66"/>
          <p:cNvSpPr/>
          <p:nvPr/>
        </p:nvSpPr>
        <p:spPr>
          <a:xfrm rot="5400000">
            <a:off x="2435626" y="3235366"/>
            <a:ext cx="410181" cy="1672433"/>
          </a:xfrm>
          <a:prstGeom prst="rightArrow">
            <a:avLst>
              <a:gd name="adj1" fmla="val 50000"/>
              <a:gd name="adj2" fmla="val 42963"/>
            </a:avLst>
          </a:prstGeom>
          <a:solidFill>
            <a:srgbClr val="FDFF97"/>
          </a:solidFill>
          <a:ln w="38100">
            <a:solidFill>
              <a:schemeClr val="accent6">
                <a:lumMod val="75000"/>
              </a:schemeClr>
            </a:solidFill>
          </a:ln>
          <a:effectLst>
            <a:outerShdw blurRad="50800" dist="381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講師の派遣</a:t>
            </a:r>
          </a:p>
        </p:txBody>
      </p:sp>
      <p:grpSp>
        <p:nvGrpSpPr>
          <p:cNvPr id="68" name="グループ化 67"/>
          <p:cNvGrpSpPr/>
          <p:nvPr/>
        </p:nvGrpSpPr>
        <p:grpSpPr>
          <a:xfrm>
            <a:off x="966931" y="2365113"/>
            <a:ext cx="3132003" cy="1467537"/>
            <a:chOff x="5303411" y="2790652"/>
            <a:chExt cx="2730529" cy="1279422"/>
          </a:xfrm>
        </p:grpSpPr>
        <p:pic>
          <p:nvPicPr>
            <p:cNvPr id="69" name="Picture 4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5671783" y="3115002"/>
              <a:ext cx="488644" cy="658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 name="Picture 2" descr="C:\Program Files\Microsoft Office\MEDIA\CAGCAT10\j0300520.gif"/>
            <p:cNvPicPr>
              <a:picLocks noChangeAspect="1" noChangeArrowheads="1" noCrop="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84860" y="3152166"/>
              <a:ext cx="750807" cy="596025"/>
            </a:xfrm>
            <a:prstGeom prst="rect">
              <a:avLst/>
            </a:prstGeom>
            <a:noFill/>
            <a:extLst>
              <a:ext uri="{909E8E84-426E-40DD-AFC4-6F175D3DCCD1}">
                <a14:hiddenFill xmlns:a14="http://schemas.microsoft.com/office/drawing/2010/main">
                  <a:solidFill>
                    <a:srgbClr val="FFFFFF"/>
                  </a:solidFill>
                </a14:hiddenFill>
              </a:ext>
            </a:extLst>
          </p:spPr>
        </p:pic>
        <p:cxnSp>
          <p:nvCxnSpPr>
            <p:cNvPr id="71" name="直線矢印コネクタ 70"/>
            <p:cNvCxnSpPr/>
            <p:nvPr/>
          </p:nvCxnSpPr>
          <p:spPr>
            <a:xfrm>
              <a:off x="6339563" y="3133526"/>
              <a:ext cx="0" cy="587824"/>
            </a:xfrm>
            <a:prstGeom prst="straightConnector1">
              <a:avLst/>
            </a:prstGeom>
            <a:ln w="50800">
              <a:solidFill>
                <a:schemeClr val="accent6">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72" name="雲 71"/>
            <p:cNvSpPr/>
            <p:nvPr/>
          </p:nvSpPr>
          <p:spPr>
            <a:xfrm>
              <a:off x="6428081" y="3139782"/>
              <a:ext cx="524882" cy="574487"/>
            </a:xfrm>
            <a:prstGeom prst="cloud">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rPr>
                <a:t>連携</a:t>
              </a:r>
            </a:p>
          </p:txBody>
        </p:sp>
        <p:sp>
          <p:nvSpPr>
            <p:cNvPr id="73" name="角丸四角形 72"/>
            <p:cNvSpPr/>
            <p:nvPr/>
          </p:nvSpPr>
          <p:spPr>
            <a:xfrm>
              <a:off x="5303413" y="2790652"/>
              <a:ext cx="2730527" cy="345710"/>
            </a:xfrm>
            <a:prstGeom prst="roundRect">
              <a:avLst/>
            </a:prstGeom>
            <a:solidFill>
              <a:schemeClr val="bg1">
                <a:alpha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cs typeface="ＭＳ Ｐゴシック"/>
                </a:rPr>
                <a:t>市町村、商工会議所・商工会等</a:t>
              </a:r>
              <a:endParaRPr lang="en-US" altLang="ja-JP" sz="1200" dirty="0">
                <a:solidFill>
                  <a:schemeClr val="tx1"/>
                </a:solidFill>
                <a:latin typeface="Meiryo UI" panose="020B0604030504040204" pitchFamily="50" charset="-128"/>
                <a:ea typeface="Meiryo UI" panose="020B0604030504040204" pitchFamily="50" charset="-128"/>
                <a:cs typeface="ＭＳ Ｐゴシック"/>
              </a:endParaRPr>
            </a:p>
          </p:txBody>
        </p:sp>
        <p:sp>
          <p:nvSpPr>
            <p:cNvPr id="74" name="角丸四角形 73"/>
            <p:cNvSpPr/>
            <p:nvPr/>
          </p:nvSpPr>
          <p:spPr>
            <a:xfrm>
              <a:off x="5303411" y="3763075"/>
              <a:ext cx="2730527" cy="306999"/>
            </a:xfrm>
            <a:prstGeom prst="roundRect">
              <a:avLst/>
            </a:prstGeom>
            <a:solidFill>
              <a:schemeClr val="bg1">
                <a:alpha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latin typeface="Meiryo UI" panose="020B0604030504040204" pitchFamily="50" charset="-128"/>
                  <a:ea typeface="Meiryo UI" panose="020B0604030504040204" pitchFamily="50" charset="-128"/>
                  <a:cs typeface="Times New Roman"/>
                </a:rPr>
                <a:t>おおさかスマートエネルギーセンター</a:t>
              </a:r>
              <a:endParaRPr lang="ja-JP" altLang="en-US" sz="1200" dirty="0">
                <a:solidFill>
                  <a:schemeClr val="tx1"/>
                </a:solidFill>
                <a:latin typeface="Meiryo UI" panose="020B0604030504040204" pitchFamily="50" charset="-128"/>
                <a:ea typeface="Meiryo UI" panose="020B0604030504040204" pitchFamily="50" charset="-128"/>
                <a:cs typeface="ＭＳ Ｐゴシック"/>
              </a:endParaRPr>
            </a:p>
          </p:txBody>
        </p:sp>
      </p:grpSp>
      <p:grpSp>
        <p:nvGrpSpPr>
          <p:cNvPr id="75" name="グループ化 74"/>
          <p:cNvGrpSpPr/>
          <p:nvPr/>
        </p:nvGrpSpPr>
        <p:grpSpPr>
          <a:xfrm>
            <a:off x="1479306" y="4157895"/>
            <a:ext cx="2122760" cy="1399214"/>
            <a:chOff x="8949437" y="5315299"/>
            <a:chExt cx="1857147" cy="1224136"/>
          </a:xfrm>
        </p:grpSpPr>
        <p:pic>
          <p:nvPicPr>
            <p:cNvPr id="76" name="Picture 34"/>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auto">
            <a:xfrm>
              <a:off x="9453807" y="5461291"/>
              <a:ext cx="615774" cy="534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 name="Picture 13" descr="http://t1.gstatic.com/images?q=tbn:ANd9GcTCT7AL87_D87uORuAyDrbuBcsNV_fiNvrIi1zzBgW-hg8f-fOIcw"/>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8982932" y="5315299"/>
              <a:ext cx="428482" cy="697978"/>
            </a:xfrm>
            <a:prstGeom prst="rect">
              <a:avLst/>
            </a:prstGeom>
            <a:noFill/>
            <a:extLst>
              <a:ext uri="{909E8E84-426E-40DD-AFC4-6F175D3DCCD1}">
                <a14:hiddenFill xmlns:a14="http://schemas.microsoft.com/office/drawing/2010/main">
                  <a:solidFill>
                    <a:srgbClr val="FFFFFF"/>
                  </a:solidFill>
                </a14:hiddenFill>
              </a:ext>
            </a:extLst>
          </p:spPr>
        </p:pic>
        <p:sp>
          <p:nvSpPr>
            <p:cNvPr id="78" name="角丸四角形 77"/>
            <p:cNvSpPr/>
            <p:nvPr/>
          </p:nvSpPr>
          <p:spPr>
            <a:xfrm>
              <a:off x="8949437" y="6079837"/>
              <a:ext cx="1857147" cy="459598"/>
            </a:xfrm>
            <a:prstGeom prst="round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rgbClr val="000000"/>
                  </a:solidFill>
                  <a:latin typeface="Meiryo UI" panose="020B0604030504040204" pitchFamily="50" charset="-128"/>
                  <a:ea typeface="Meiryo UI" panose="020B0604030504040204" pitchFamily="50" charset="-128"/>
                  <a:cs typeface="Times New Roman"/>
                </a:rPr>
                <a:t>事業者団体などの</a:t>
              </a:r>
              <a:endParaRPr lang="en-US" altLang="ja-JP" sz="1200" dirty="0">
                <a:solidFill>
                  <a:srgbClr val="000000"/>
                </a:solidFill>
                <a:latin typeface="Meiryo UI" panose="020B0604030504040204" pitchFamily="50" charset="-128"/>
                <a:ea typeface="Meiryo UI" panose="020B0604030504040204" pitchFamily="50" charset="-128"/>
                <a:cs typeface="Times New Roman"/>
              </a:endParaRPr>
            </a:p>
            <a:p>
              <a:pPr algn="ctr"/>
              <a:r>
                <a:rPr lang="ja-JP" altLang="en-US" sz="1200" dirty="0">
                  <a:solidFill>
                    <a:srgbClr val="000000"/>
                  </a:solidFill>
                  <a:latin typeface="Meiryo UI" panose="020B0604030504040204" pitchFamily="50" charset="-128"/>
                  <a:ea typeface="Meiryo UI" panose="020B0604030504040204" pitchFamily="50" charset="-128"/>
                  <a:cs typeface="Times New Roman"/>
                </a:rPr>
                <a:t>会議、セミナー、勉強会</a:t>
              </a:r>
              <a:endParaRPr lang="ja-JP" altLang="en-US" sz="1200" dirty="0">
                <a:solidFill>
                  <a:prstClr val="white"/>
                </a:solidFill>
                <a:latin typeface="Meiryo UI" panose="020B0604030504040204" pitchFamily="50" charset="-128"/>
                <a:ea typeface="Meiryo UI" panose="020B0604030504040204" pitchFamily="50" charset="-128"/>
                <a:cs typeface="ＭＳ Ｐゴシック"/>
              </a:endParaRPr>
            </a:p>
          </p:txBody>
        </p:sp>
        <p:pic>
          <p:nvPicPr>
            <p:cNvPr id="79" name="Picture 31"/>
            <p:cNvPicPr>
              <a:picLocks noChangeAspect="1"/>
            </p:cNvPicPr>
            <p:nvPr/>
          </p:nvPicPr>
          <p:blipFill rotWithShape="1">
            <a:blip r:embed="rId7" cstate="screen">
              <a:extLst>
                <a:ext uri="{28A0092B-C50C-407E-A947-70E740481C1C}">
                  <a14:useLocalDpi xmlns:a14="http://schemas.microsoft.com/office/drawing/2010/main"/>
                </a:ext>
              </a:extLst>
            </a:blip>
            <a:srcRect l="-1"/>
            <a:stretch/>
          </p:blipFill>
          <p:spPr bwMode="auto">
            <a:xfrm>
              <a:off x="10108530" y="5433901"/>
              <a:ext cx="647850" cy="572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80" name="テキスト ボックス 79"/>
          <p:cNvSpPr txBox="1"/>
          <p:nvPr/>
        </p:nvSpPr>
        <p:spPr>
          <a:xfrm>
            <a:off x="369551" y="5723691"/>
            <a:ext cx="759492"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＜実績＞</a:t>
            </a:r>
          </a:p>
        </p:txBody>
      </p:sp>
      <p:sp>
        <p:nvSpPr>
          <p:cNvPr id="81" name="テキスト ボックス 80"/>
          <p:cNvSpPr txBox="1"/>
          <p:nvPr/>
        </p:nvSpPr>
        <p:spPr>
          <a:xfrm>
            <a:off x="3908442" y="5709984"/>
            <a:ext cx="705605" cy="246222"/>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（年度）</a:t>
            </a:r>
            <a:endParaRPr lang="en-US" altLang="ja-JP" sz="1000" dirty="0">
              <a:latin typeface="Meiryo UI" pitchFamily="50" charset="-128"/>
              <a:ea typeface="Meiryo UI" pitchFamily="50" charset="-128"/>
              <a:cs typeface="Meiryo UI" pitchFamily="50" charset="-128"/>
            </a:endParaRPr>
          </a:p>
        </p:txBody>
      </p:sp>
      <p:sp>
        <p:nvSpPr>
          <p:cNvPr id="60"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61"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86"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88" name="Text Box 2"/>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48" name="円/楕円 30">
            <a:extLst>
              <a:ext uri="{FF2B5EF4-FFF2-40B4-BE49-F238E27FC236}">
                <a16:creationId xmlns:a16="http://schemas.microsoft.com/office/drawing/2014/main" id="{A00608F8-863C-4510-9ED1-DD5F4E903432}"/>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45</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46" name="角丸四角形 22">
            <a:extLst>
              <a:ext uri="{FF2B5EF4-FFF2-40B4-BE49-F238E27FC236}">
                <a16:creationId xmlns:a16="http://schemas.microsoft.com/office/drawing/2014/main" id="{7DD3D94C-5945-4902-AF5C-D3BA22FC6591}"/>
              </a:ext>
            </a:extLst>
          </p:cNvPr>
          <p:cNvSpPr/>
          <p:nvPr/>
        </p:nvSpPr>
        <p:spPr>
          <a:xfrm>
            <a:off x="5325904" y="3245106"/>
            <a:ext cx="4356000" cy="307777"/>
          </a:xfrm>
          <a:prstGeom prst="roundRect">
            <a:avLst>
              <a:gd name="adj" fmla="val 0"/>
            </a:avLst>
          </a:prstGeom>
          <a:solidFill>
            <a:srgbClr val="04924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省エネに関する情報発信及び出前講座等の実施</a:t>
            </a:r>
          </a:p>
        </p:txBody>
      </p:sp>
      <p:sp>
        <p:nvSpPr>
          <p:cNvPr id="50" name="角丸四角形 22">
            <a:extLst>
              <a:ext uri="{FF2B5EF4-FFF2-40B4-BE49-F238E27FC236}">
                <a16:creationId xmlns:a16="http://schemas.microsoft.com/office/drawing/2014/main" id="{7919D43F-9B09-43F9-B0FF-A5092037843B}"/>
              </a:ext>
            </a:extLst>
          </p:cNvPr>
          <p:cNvSpPr/>
          <p:nvPr/>
        </p:nvSpPr>
        <p:spPr>
          <a:xfrm>
            <a:off x="237573" y="1174143"/>
            <a:ext cx="2403144" cy="307777"/>
          </a:xfrm>
          <a:prstGeom prst="roundRect">
            <a:avLst>
              <a:gd name="adj" fmla="val 0"/>
            </a:avLst>
          </a:prstGeom>
          <a:solidFill>
            <a:srgbClr val="04924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省エネにかかる講師等の派遣</a:t>
            </a:r>
          </a:p>
        </p:txBody>
      </p:sp>
      <p:graphicFrame>
        <p:nvGraphicFramePr>
          <p:cNvPr id="51" name="表 50">
            <a:extLst>
              <a:ext uri="{FF2B5EF4-FFF2-40B4-BE49-F238E27FC236}">
                <a16:creationId xmlns:a16="http://schemas.microsoft.com/office/drawing/2014/main" id="{A5E05A4A-C71F-43F7-A2C9-150D2848BC12}"/>
              </a:ext>
            </a:extLst>
          </p:cNvPr>
          <p:cNvGraphicFramePr>
            <a:graphicFrameLocks noGrp="1"/>
          </p:cNvGraphicFramePr>
          <p:nvPr>
            <p:extLst>
              <p:ext uri="{D42A27DB-BD31-4B8C-83A1-F6EECF244321}">
                <p14:modId xmlns:p14="http://schemas.microsoft.com/office/powerpoint/2010/main" val="58089343"/>
              </p:ext>
            </p:extLst>
          </p:nvPr>
        </p:nvGraphicFramePr>
        <p:xfrm>
          <a:off x="5362097" y="5942816"/>
          <a:ext cx="4092696" cy="640080"/>
        </p:xfrm>
        <a:graphic>
          <a:graphicData uri="http://schemas.openxmlformats.org/drawingml/2006/table">
            <a:tbl>
              <a:tblPr firstRow="1" bandRow="1">
                <a:tableStyleId>{5940675A-B579-460E-94D1-54222C63F5DA}</a:tableStyleId>
              </a:tblPr>
              <a:tblGrid>
                <a:gridCol w="1106841">
                  <a:extLst>
                    <a:ext uri="{9D8B030D-6E8A-4147-A177-3AD203B41FA5}">
                      <a16:colId xmlns:a16="http://schemas.microsoft.com/office/drawing/2014/main" val="2288716498"/>
                    </a:ext>
                  </a:extLst>
                </a:gridCol>
                <a:gridCol w="585096">
                  <a:extLst>
                    <a:ext uri="{9D8B030D-6E8A-4147-A177-3AD203B41FA5}">
                      <a16:colId xmlns:a16="http://schemas.microsoft.com/office/drawing/2014/main" val="1555019360"/>
                    </a:ext>
                  </a:extLst>
                </a:gridCol>
                <a:gridCol w="600239">
                  <a:extLst>
                    <a:ext uri="{9D8B030D-6E8A-4147-A177-3AD203B41FA5}">
                      <a16:colId xmlns:a16="http://schemas.microsoft.com/office/drawing/2014/main" val="4015490920"/>
                    </a:ext>
                  </a:extLst>
                </a:gridCol>
                <a:gridCol w="606392">
                  <a:extLst>
                    <a:ext uri="{9D8B030D-6E8A-4147-A177-3AD203B41FA5}">
                      <a16:colId xmlns:a16="http://schemas.microsoft.com/office/drawing/2014/main" val="1463359338"/>
                    </a:ext>
                  </a:extLst>
                </a:gridCol>
                <a:gridCol w="600240">
                  <a:extLst>
                    <a:ext uri="{9D8B030D-6E8A-4147-A177-3AD203B41FA5}">
                      <a16:colId xmlns:a16="http://schemas.microsoft.com/office/drawing/2014/main" val="1979502651"/>
                    </a:ext>
                  </a:extLst>
                </a:gridCol>
                <a:gridCol w="593888">
                  <a:extLst>
                    <a:ext uri="{9D8B030D-6E8A-4147-A177-3AD203B41FA5}">
                      <a16:colId xmlns:a16="http://schemas.microsoft.com/office/drawing/2014/main" val="1126929236"/>
                    </a:ext>
                  </a:extLst>
                </a:gridCol>
              </a:tblGrid>
              <a:tr h="228704">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2023</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2025</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extLst>
                  <a:ext uri="{0D108BD9-81ED-4DB2-BD59-A6C34878D82A}">
                    <a16:rowId xmlns:a16="http://schemas.microsoft.com/office/drawing/2014/main" val="1405712737"/>
                  </a:ext>
                </a:extLst>
              </a:tr>
              <a:tr h="371645">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事業者向け出前講座の実施数</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0</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0</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0</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0</a:t>
                      </a:r>
                    </a:p>
                  </a:txBody>
                  <a:tcPr anchor="ctr"/>
                </a:tc>
                <a:extLst>
                  <a:ext uri="{0D108BD9-81ED-4DB2-BD59-A6C34878D82A}">
                    <a16:rowId xmlns:a16="http://schemas.microsoft.com/office/drawing/2014/main" val="3511198865"/>
                  </a:ext>
                </a:extLst>
              </a:tr>
            </a:tbl>
          </a:graphicData>
        </a:graphic>
      </p:graphicFrame>
      <p:graphicFrame>
        <p:nvGraphicFramePr>
          <p:cNvPr id="53" name="表 52">
            <a:extLst>
              <a:ext uri="{FF2B5EF4-FFF2-40B4-BE49-F238E27FC236}">
                <a16:creationId xmlns:a16="http://schemas.microsoft.com/office/drawing/2014/main" id="{B2C5EFF5-D462-45E4-BCC2-C6AF453D4577}"/>
              </a:ext>
            </a:extLst>
          </p:cNvPr>
          <p:cNvGraphicFramePr>
            <a:graphicFrameLocks noGrp="1"/>
          </p:cNvGraphicFramePr>
          <p:nvPr>
            <p:extLst>
              <p:ext uri="{D42A27DB-BD31-4B8C-83A1-F6EECF244321}">
                <p14:modId xmlns:p14="http://schemas.microsoft.com/office/powerpoint/2010/main" val="509728391"/>
              </p:ext>
            </p:extLst>
          </p:nvPr>
        </p:nvGraphicFramePr>
        <p:xfrm>
          <a:off x="397631" y="5955490"/>
          <a:ext cx="4216416" cy="640080"/>
        </p:xfrm>
        <a:graphic>
          <a:graphicData uri="http://schemas.openxmlformats.org/drawingml/2006/table">
            <a:tbl>
              <a:tblPr firstRow="1" bandRow="1">
                <a:tableStyleId>{5940675A-B579-460E-94D1-54222C63F5DA}</a:tableStyleId>
              </a:tblPr>
              <a:tblGrid>
                <a:gridCol w="796416">
                  <a:extLst>
                    <a:ext uri="{9D8B030D-6E8A-4147-A177-3AD203B41FA5}">
                      <a16:colId xmlns:a16="http://schemas.microsoft.com/office/drawing/2014/main" val="3757262113"/>
                    </a:ext>
                  </a:extLst>
                </a:gridCol>
                <a:gridCol w="684000">
                  <a:extLst>
                    <a:ext uri="{9D8B030D-6E8A-4147-A177-3AD203B41FA5}">
                      <a16:colId xmlns:a16="http://schemas.microsoft.com/office/drawing/2014/main" val="4015490920"/>
                    </a:ext>
                  </a:extLst>
                </a:gridCol>
                <a:gridCol w="684000">
                  <a:extLst>
                    <a:ext uri="{9D8B030D-6E8A-4147-A177-3AD203B41FA5}">
                      <a16:colId xmlns:a16="http://schemas.microsoft.com/office/drawing/2014/main" val="1898150037"/>
                    </a:ext>
                  </a:extLst>
                </a:gridCol>
                <a:gridCol w="684000">
                  <a:extLst>
                    <a:ext uri="{9D8B030D-6E8A-4147-A177-3AD203B41FA5}">
                      <a16:colId xmlns:a16="http://schemas.microsoft.com/office/drawing/2014/main" val="855992706"/>
                    </a:ext>
                  </a:extLst>
                </a:gridCol>
                <a:gridCol w="684000">
                  <a:extLst>
                    <a:ext uri="{9D8B030D-6E8A-4147-A177-3AD203B41FA5}">
                      <a16:colId xmlns:a16="http://schemas.microsoft.com/office/drawing/2014/main" val="1773956588"/>
                    </a:ext>
                  </a:extLst>
                </a:gridCol>
                <a:gridCol w="684000">
                  <a:extLst>
                    <a:ext uri="{9D8B030D-6E8A-4147-A177-3AD203B41FA5}">
                      <a16:colId xmlns:a16="http://schemas.microsoft.com/office/drawing/2014/main" val="3322587353"/>
                    </a:ext>
                  </a:extLst>
                </a:gridCol>
              </a:tblGrid>
              <a:tr h="215263">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2023</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2025</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extLst>
                  <a:ext uri="{0D108BD9-81ED-4DB2-BD59-A6C34878D82A}">
                    <a16:rowId xmlns:a16="http://schemas.microsoft.com/office/drawing/2014/main" val="1405712737"/>
                  </a:ext>
                </a:extLst>
              </a:tr>
              <a:tr h="304076">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講師の派遣</a:t>
                      </a:r>
                      <a:endParaRPr kumimoji="1" lang="en-US" altLang="ja-JP" sz="1000" dirty="0">
                        <a:solidFill>
                          <a:schemeClr val="tx1"/>
                        </a:solidFill>
                        <a:latin typeface="Meiryo UI" panose="020B0604030504040204" pitchFamily="50" charset="-128"/>
                        <a:ea typeface="Meiryo UI" panose="020B0604030504040204" pitchFamily="50" charset="-128"/>
                      </a:endParaRPr>
                    </a:p>
                    <a:p>
                      <a:pPr algn="ctr"/>
                      <a:r>
                        <a:rPr kumimoji="1" lang="ja-JP" altLang="en-US" sz="1000" dirty="0">
                          <a:solidFill>
                            <a:schemeClr val="tx1"/>
                          </a:solidFill>
                          <a:latin typeface="Meiryo UI" panose="020B0604030504040204" pitchFamily="50" charset="-128"/>
                          <a:ea typeface="Meiryo UI" panose="020B0604030504040204" pitchFamily="50" charset="-128"/>
                        </a:rPr>
                        <a:t>回数</a:t>
                      </a:r>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回</a:t>
                      </a:r>
                      <a:r>
                        <a:rPr kumimoji="1" lang="en-US" altLang="ja-JP" sz="1000" dirty="0">
                          <a:solidFill>
                            <a:schemeClr val="tx1"/>
                          </a:solidFill>
                          <a:latin typeface="Meiryo UI" panose="020B0604030504040204" pitchFamily="50" charset="-128"/>
                          <a:ea typeface="Meiryo UI" panose="020B0604030504040204" pitchFamily="50" charset="-128"/>
                        </a:rPr>
                        <a:t>)</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12</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33</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33</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34</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26</a:t>
                      </a:r>
                    </a:p>
                  </a:txBody>
                  <a:tcPr anchor="ctr"/>
                </a:tc>
                <a:extLst>
                  <a:ext uri="{0D108BD9-81ED-4DB2-BD59-A6C34878D82A}">
                    <a16:rowId xmlns:a16="http://schemas.microsoft.com/office/drawing/2014/main" val="2124491204"/>
                  </a:ext>
                </a:extLst>
              </a:tr>
            </a:tbl>
          </a:graphicData>
        </a:graphic>
      </p:graphicFrame>
      <p:sp>
        <p:nvSpPr>
          <p:cNvPr id="54" name="角丸四角形 22">
            <a:extLst>
              <a:ext uri="{FF2B5EF4-FFF2-40B4-BE49-F238E27FC236}">
                <a16:creationId xmlns:a16="http://schemas.microsoft.com/office/drawing/2014/main" id="{5174FCE4-C149-479A-9BA3-6153F1F759AB}"/>
              </a:ext>
            </a:extLst>
          </p:cNvPr>
          <p:cNvSpPr/>
          <p:nvPr/>
        </p:nvSpPr>
        <p:spPr>
          <a:xfrm>
            <a:off x="5329611" y="1203992"/>
            <a:ext cx="2403144" cy="307777"/>
          </a:xfrm>
          <a:prstGeom prst="roundRect">
            <a:avLst>
              <a:gd name="adj" fmla="val 0"/>
            </a:avLst>
          </a:prstGeom>
          <a:solidFill>
            <a:srgbClr val="04924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省エネセミナーの開催</a:t>
            </a:r>
          </a:p>
        </p:txBody>
      </p:sp>
      <p:sp>
        <p:nvSpPr>
          <p:cNvPr id="56" name="テキスト ボックス 28">
            <a:extLst>
              <a:ext uri="{FF2B5EF4-FFF2-40B4-BE49-F238E27FC236}">
                <a16:creationId xmlns:a16="http://schemas.microsoft.com/office/drawing/2014/main" id="{204957AA-0030-41D9-9D5F-DB7D77A2030C}"/>
              </a:ext>
            </a:extLst>
          </p:cNvPr>
          <p:cNvSpPr txBox="1">
            <a:spLocks noChangeArrowheads="1"/>
          </p:cNvSpPr>
          <p:nvPr/>
        </p:nvSpPr>
        <p:spPr bwMode="auto">
          <a:xfrm>
            <a:off x="5248192" y="1554190"/>
            <a:ext cx="4482793"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lgn="just" eaLnBrk="1" hangingPunct="1"/>
            <a:r>
              <a:rPr lang="ja-JP" altLang="en-US" b="0" i="0" dirty="0">
                <a:latin typeface="Meiryo UI" pitchFamily="50" charset="-128"/>
                <a:ea typeface="Meiryo UI" pitchFamily="50" charset="-128"/>
                <a:cs typeface="Meiryo UI" pitchFamily="50" charset="-128"/>
              </a:rPr>
              <a:t>◆脱炭素に取り組む中小事業者の掘り起こしを行うため、関係団体と連携し、業種や設備に応じた省エネのポイントなどをご紹介する省エネセミナーを開催します。</a:t>
            </a:r>
            <a:endParaRPr lang="en-US" altLang="ja-JP" b="0" i="0" dirty="0">
              <a:latin typeface="Meiryo UI" pitchFamily="50" charset="-128"/>
              <a:ea typeface="Meiryo UI" pitchFamily="50" charset="-128"/>
              <a:cs typeface="Meiryo UI" pitchFamily="50" charset="-128"/>
            </a:endParaRPr>
          </a:p>
        </p:txBody>
      </p:sp>
      <p:pic>
        <p:nvPicPr>
          <p:cNvPr id="59" name="図 58">
            <a:extLst>
              <a:ext uri="{FF2B5EF4-FFF2-40B4-BE49-F238E27FC236}">
                <a16:creationId xmlns:a16="http://schemas.microsoft.com/office/drawing/2014/main" id="{3ECAF519-B4A5-44F2-AD44-78F70DBC34BA}"/>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6753584" y="4649891"/>
            <a:ext cx="1338568" cy="1033674"/>
          </a:xfrm>
          <a:prstGeom prst="rect">
            <a:avLst/>
          </a:prstGeom>
        </p:spPr>
      </p:pic>
      <p:sp>
        <p:nvSpPr>
          <p:cNvPr id="66" name="テキスト ボックス 65">
            <a:extLst>
              <a:ext uri="{FF2B5EF4-FFF2-40B4-BE49-F238E27FC236}">
                <a16:creationId xmlns:a16="http://schemas.microsoft.com/office/drawing/2014/main" id="{82436C9B-F0B8-4727-BA48-0DC41CF60856}"/>
              </a:ext>
            </a:extLst>
          </p:cNvPr>
          <p:cNvSpPr txBox="1"/>
          <p:nvPr/>
        </p:nvSpPr>
        <p:spPr>
          <a:xfrm>
            <a:off x="6917951" y="5678300"/>
            <a:ext cx="1009833" cy="169277"/>
          </a:xfrm>
          <a:prstGeom prst="rect">
            <a:avLst/>
          </a:prstGeom>
          <a:noFill/>
        </p:spPr>
        <p:txBody>
          <a:bodyPr wrap="square" lIns="0" tIns="0" rIns="0" bIns="0" rtlCol="0" anchor="ctr" anchorCtr="0">
            <a:spAutoFit/>
          </a:bodyPr>
          <a:lstStyle/>
          <a:p>
            <a:pPr algn="ctr"/>
            <a:r>
              <a:rPr lang="ja-JP" altLang="en-US" sz="1100" dirty="0">
                <a:latin typeface="Meiryo UI" panose="020B0604030504040204" pitchFamily="50" charset="-128"/>
                <a:ea typeface="Meiryo UI" panose="020B0604030504040204" pitchFamily="50" charset="-128"/>
                <a:cs typeface="Meiryo UI" panose="020B0604030504040204" pitchFamily="50" charset="-128"/>
              </a:rPr>
              <a:t>出前講座の様子</a:t>
            </a:r>
          </a:p>
        </p:txBody>
      </p:sp>
      <p:sp>
        <p:nvSpPr>
          <p:cNvPr id="37" name="テキスト ボックス 28">
            <a:extLst>
              <a:ext uri="{FF2B5EF4-FFF2-40B4-BE49-F238E27FC236}">
                <a16:creationId xmlns:a16="http://schemas.microsoft.com/office/drawing/2014/main" id="{E70216FE-0081-4384-88F9-4613AD3D90D7}"/>
              </a:ext>
            </a:extLst>
          </p:cNvPr>
          <p:cNvSpPr txBox="1">
            <a:spLocks noChangeArrowheads="1"/>
          </p:cNvSpPr>
          <p:nvPr/>
        </p:nvSpPr>
        <p:spPr bwMode="auto">
          <a:xfrm>
            <a:off x="5368279" y="2377055"/>
            <a:ext cx="435600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lgn="just" eaLnBrk="1" hangingPunct="1"/>
            <a:r>
              <a:rPr lang="ja-JP" altLang="en-US" sz="1000" b="0" i="0" dirty="0">
                <a:latin typeface="Meiryo UI" pitchFamily="50" charset="-128"/>
                <a:ea typeface="Meiryo UI" pitchFamily="50" charset="-128"/>
                <a:cs typeface="Meiryo UI" pitchFamily="50" charset="-128"/>
              </a:rPr>
              <a:t>＜</a:t>
            </a:r>
            <a:r>
              <a:rPr lang="en-US" altLang="ja-JP" sz="1000" b="0" i="0" dirty="0">
                <a:latin typeface="Meiryo UI" pitchFamily="50" charset="-128"/>
                <a:ea typeface="Meiryo UI" pitchFamily="50" charset="-128"/>
                <a:cs typeface="Meiryo UI" pitchFamily="50" charset="-128"/>
              </a:rPr>
              <a:t>2025</a:t>
            </a:r>
            <a:r>
              <a:rPr lang="ja-JP" altLang="en-US" sz="1000" b="0" i="0" dirty="0">
                <a:latin typeface="Meiryo UI" pitchFamily="50" charset="-128"/>
                <a:ea typeface="Meiryo UI" pitchFamily="50" charset="-128"/>
                <a:cs typeface="Meiryo UI" pitchFamily="50" charset="-128"/>
              </a:rPr>
              <a:t>実績＞</a:t>
            </a:r>
            <a:r>
              <a:rPr lang="ja-JP" altLang="en-US" sz="1100" b="0" i="0" dirty="0">
                <a:latin typeface="Meiryo UI" pitchFamily="50" charset="-128"/>
                <a:ea typeface="Meiryo UI" pitchFamily="50" charset="-128"/>
                <a:cs typeface="Meiryo UI" pitchFamily="50" charset="-128"/>
              </a:rPr>
              <a:t>省エネ・省</a:t>
            </a:r>
            <a:r>
              <a:rPr lang="en-US" altLang="ja-JP" sz="1100" b="0" i="0" dirty="0">
                <a:latin typeface="Meiryo UI" pitchFamily="50" charset="-128"/>
                <a:ea typeface="Meiryo UI" pitchFamily="50" charset="-128"/>
                <a:cs typeface="Meiryo UI" pitchFamily="50" charset="-128"/>
              </a:rPr>
              <a:t>CO</a:t>
            </a:r>
            <a:r>
              <a:rPr lang="en-US" altLang="ja-JP" sz="1100" b="0" i="0" baseline="-25000" dirty="0">
                <a:latin typeface="Meiryo UI" pitchFamily="50" charset="-128"/>
                <a:ea typeface="Meiryo UI" pitchFamily="50" charset="-128"/>
                <a:cs typeface="Meiryo UI" pitchFamily="50" charset="-128"/>
              </a:rPr>
              <a:t>2</a:t>
            </a:r>
            <a:r>
              <a:rPr lang="ja-JP" altLang="en-US" sz="1100" b="0" i="0" dirty="0">
                <a:latin typeface="Meiryo UI" pitchFamily="50" charset="-128"/>
                <a:ea typeface="Meiryo UI" pitchFamily="50" charset="-128"/>
                <a:cs typeface="Meiryo UI" pitchFamily="50" charset="-128"/>
              </a:rPr>
              <a:t>セミナー　</a:t>
            </a:r>
            <a:r>
              <a:rPr lang="en-US" altLang="ja-JP" sz="1100" b="0" i="0" dirty="0">
                <a:latin typeface="Meiryo UI" pitchFamily="50" charset="-128"/>
                <a:ea typeface="Meiryo UI" pitchFamily="50" charset="-128"/>
                <a:cs typeface="Meiryo UI" pitchFamily="50" charset="-128"/>
              </a:rPr>
              <a:t>2</a:t>
            </a:r>
            <a:r>
              <a:rPr lang="ja-JP" altLang="en-US" sz="1100" b="0" i="0" dirty="0">
                <a:latin typeface="Meiryo UI" pitchFamily="50" charset="-128"/>
                <a:ea typeface="Meiryo UI" pitchFamily="50" charset="-128"/>
                <a:cs typeface="Meiryo UI" pitchFamily="50" charset="-128"/>
              </a:rPr>
              <a:t>回</a:t>
            </a:r>
            <a:endParaRPr lang="en-US" altLang="ja-JP" sz="1100" b="0" i="0" dirty="0">
              <a:latin typeface="Meiryo UI" pitchFamily="50" charset="-128"/>
              <a:ea typeface="Meiryo UI" pitchFamily="50" charset="-128"/>
              <a:cs typeface="Meiryo UI" pitchFamily="50" charset="-128"/>
            </a:endParaRPr>
          </a:p>
          <a:p>
            <a:pPr marL="87313" indent="-87313" algn="just" eaLnBrk="1" hangingPunct="1"/>
            <a:r>
              <a:rPr lang="ja-JP" altLang="en-US" sz="1100" b="0" i="0" dirty="0">
                <a:latin typeface="Meiryo UI" pitchFamily="50" charset="-128"/>
                <a:ea typeface="Meiryo UI" pitchFamily="50" charset="-128"/>
                <a:cs typeface="Meiryo UI" pitchFamily="50" charset="-128"/>
              </a:rPr>
              <a:t>　　　　　　　　　脱炭素経営に係る補助金等活用セミナー　</a:t>
            </a:r>
            <a:r>
              <a:rPr lang="en-US" altLang="ja-JP" sz="1100" b="0" i="0" dirty="0">
                <a:latin typeface="Meiryo UI" pitchFamily="50" charset="-128"/>
                <a:ea typeface="Meiryo UI" pitchFamily="50" charset="-128"/>
                <a:cs typeface="Meiryo UI" pitchFamily="50" charset="-128"/>
              </a:rPr>
              <a:t>1</a:t>
            </a:r>
            <a:r>
              <a:rPr lang="ja-JP" altLang="en-US" sz="1100" b="0" i="0" dirty="0">
                <a:latin typeface="Meiryo UI" pitchFamily="50" charset="-128"/>
                <a:ea typeface="Meiryo UI" pitchFamily="50" charset="-128"/>
                <a:cs typeface="Meiryo UI" pitchFamily="50" charset="-128"/>
              </a:rPr>
              <a:t>回</a:t>
            </a:r>
            <a:endParaRPr lang="en-US" altLang="ja-JP" sz="1100" b="0" i="0" dirty="0">
              <a:latin typeface="Meiryo UI" pitchFamily="50" charset="-128"/>
              <a:ea typeface="Meiryo UI" pitchFamily="50" charset="-128"/>
              <a:cs typeface="Meiryo UI" pitchFamily="50" charset="-128"/>
            </a:endParaRPr>
          </a:p>
          <a:p>
            <a:pPr marL="87313" indent="-87313" algn="just" eaLnBrk="1" hangingPunct="1"/>
            <a:r>
              <a:rPr lang="ja-JP" altLang="en-US" sz="1100" b="0" i="0" dirty="0">
                <a:latin typeface="Meiryo UI" pitchFamily="50" charset="-128"/>
                <a:ea typeface="Meiryo UI" pitchFamily="50" charset="-128"/>
                <a:cs typeface="Meiryo UI" pitchFamily="50" charset="-128"/>
              </a:rPr>
              <a:t>　　　　　　　　　</a:t>
            </a:r>
            <a:endParaRPr lang="ja-JP" altLang="en-US" sz="1000" b="0" i="0" dirty="0">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28952542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角丸四角形 13">
            <a:extLst>
              <a:ext uri="{FF2B5EF4-FFF2-40B4-BE49-F238E27FC236}">
                <a16:creationId xmlns:a16="http://schemas.microsoft.com/office/drawing/2014/main" id="{C15DBEB6-3634-4748-ACC0-81B1DCFE2544}"/>
              </a:ext>
            </a:extLst>
          </p:cNvPr>
          <p:cNvSpPr/>
          <p:nvPr/>
        </p:nvSpPr>
        <p:spPr>
          <a:xfrm>
            <a:off x="39000" y="563605"/>
            <a:ext cx="9828000" cy="4435375"/>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73" name="角丸四角形 72"/>
          <p:cNvSpPr/>
          <p:nvPr/>
        </p:nvSpPr>
        <p:spPr>
          <a:xfrm>
            <a:off x="223200" y="687600"/>
            <a:ext cx="2771097"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prstClr val="black"/>
                </a:solidFill>
                <a:latin typeface="Meiryo UI" pitchFamily="50" charset="-128"/>
                <a:ea typeface="Meiryo UI" pitchFamily="50" charset="-128"/>
                <a:cs typeface="Meiryo UI" pitchFamily="50" charset="-128"/>
              </a:rPr>
              <a:t>省エネ行動の普及啓発事業</a:t>
            </a:r>
          </a:p>
        </p:txBody>
      </p:sp>
      <p:sp>
        <p:nvSpPr>
          <p:cNvPr id="18" name="テキスト ボックス 17"/>
          <p:cNvSpPr txBox="1"/>
          <p:nvPr/>
        </p:nvSpPr>
        <p:spPr>
          <a:xfrm>
            <a:off x="3053289" y="745307"/>
            <a:ext cx="2558850" cy="262829"/>
          </a:xfrm>
          <a:prstGeom prst="rect">
            <a:avLst/>
          </a:prstGeom>
          <a:noFill/>
        </p:spPr>
        <p:txBody>
          <a:bodyPr wrap="square" rtlCol="0">
            <a:spAutoFit/>
          </a:bodyPr>
          <a:lstStyle/>
          <a:p>
            <a:pPr marL="80599" indent="-80599"/>
            <a:r>
              <a:rPr lang="en-US" altLang="ja-JP" sz="1108" dirty="0">
                <a:latin typeface="Meiryo UI" pitchFamily="50" charset="-128"/>
                <a:ea typeface="Meiryo UI" pitchFamily="50" charset="-128"/>
                <a:cs typeface="Meiryo UI" pitchFamily="50" charset="-128"/>
              </a:rPr>
              <a:t>【</a:t>
            </a:r>
            <a:r>
              <a:rPr lang="ja-JP" altLang="en-US" sz="1108" dirty="0">
                <a:latin typeface="Meiryo UI" pitchFamily="50" charset="-128"/>
                <a:ea typeface="Meiryo UI" pitchFamily="50" charset="-128"/>
                <a:cs typeface="Meiryo UI" pitchFamily="50" charset="-128"/>
              </a:rPr>
              <a:t>府事業</a:t>
            </a:r>
            <a:r>
              <a:rPr lang="en-US" altLang="ja-JP" sz="1108" dirty="0">
                <a:latin typeface="Meiryo UI" pitchFamily="50" charset="-128"/>
                <a:ea typeface="Meiryo UI" pitchFamily="50" charset="-128"/>
                <a:cs typeface="Meiryo UI" pitchFamily="50" charset="-128"/>
              </a:rPr>
              <a:t>】</a:t>
            </a:r>
            <a:r>
              <a:rPr lang="ja-JP" altLang="en-US" sz="1108" dirty="0">
                <a:latin typeface="Meiryo UI" pitchFamily="50" charset="-128"/>
                <a:ea typeface="Meiryo UI" pitchFamily="50" charset="-128"/>
                <a:cs typeface="Meiryo UI" pitchFamily="50" charset="-128"/>
              </a:rPr>
              <a:t>（予算</a:t>
            </a:r>
            <a:r>
              <a:rPr lang="en-US" altLang="ja-JP" sz="1108" dirty="0">
                <a:latin typeface="Meiryo UI" pitchFamily="50" charset="-128"/>
                <a:ea typeface="Meiryo UI" pitchFamily="50" charset="-128"/>
                <a:cs typeface="Meiryo UI" pitchFamily="50" charset="-128"/>
              </a:rPr>
              <a:t>392</a:t>
            </a:r>
            <a:r>
              <a:rPr lang="ja-JP" altLang="en-US" sz="1108" dirty="0">
                <a:latin typeface="Meiryo UI" pitchFamily="50" charset="-128"/>
                <a:ea typeface="Meiryo UI" pitchFamily="50" charset="-128"/>
                <a:cs typeface="Meiryo UI" pitchFamily="50" charset="-128"/>
              </a:rPr>
              <a:t>千円）</a:t>
            </a:r>
            <a:endParaRPr lang="en-US" altLang="ja-JP" sz="1108" dirty="0">
              <a:latin typeface="Meiryo UI" pitchFamily="50" charset="-128"/>
              <a:ea typeface="Meiryo UI" pitchFamily="50" charset="-128"/>
              <a:cs typeface="Meiryo UI" pitchFamily="50" charset="-128"/>
            </a:endParaRPr>
          </a:p>
        </p:txBody>
      </p:sp>
      <p:sp>
        <p:nvSpPr>
          <p:cNvPr id="25" name="テキスト ボックス 24"/>
          <p:cNvSpPr txBox="1"/>
          <p:nvPr/>
        </p:nvSpPr>
        <p:spPr>
          <a:xfrm>
            <a:off x="997214" y="3521172"/>
            <a:ext cx="1656419" cy="284052"/>
          </a:xfrm>
          <a:prstGeom prst="rect">
            <a:avLst/>
          </a:prstGeom>
          <a:noFill/>
        </p:spPr>
        <p:txBody>
          <a:bodyPr wrap="square" lIns="0" tIns="0" rIns="0" bIns="0" rtlCol="0" anchor="ctr" anchorCtr="1">
            <a:spAutoFit/>
          </a:bodyPr>
          <a:lstStyle/>
          <a:p>
            <a:pPr marL="80599" indent="-80599" algn="ctr"/>
            <a:r>
              <a:rPr lang="ja-JP" altLang="en-US" sz="923" dirty="0">
                <a:solidFill>
                  <a:prstClr val="black"/>
                </a:solidFill>
                <a:latin typeface="Meiryo UI" pitchFamily="50" charset="-128"/>
                <a:ea typeface="Meiryo UI" pitchFamily="50" charset="-128"/>
                <a:cs typeface="Meiryo UI" pitchFamily="50" charset="-128"/>
              </a:rPr>
              <a:t>地球温暖化防止活動推進員 </a:t>
            </a:r>
          </a:p>
          <a:p>
            <a:pPr marL="80599" indent="-80599" algn="ctr"/>
            <a:r>
              <a:rPr lang="ja-JP" altLang="en-US" sz="923" dirty="0">
                <a:solidFill>
                  <a:prstClr val="black"/>
                </a:solidFill>
                <a:latin typeface="Meiryo UI" pitchFamily="50" charset="-128"/>
                <a:ea typeface="Meiryo UI" pitchFamily="50" charset="-128"/>
                <a:cs typeface="Meiryo UI" pitchFamily="50" charset="-128"/>
              </a:rPr>
              <a:t>委嘱式の様子</a:t>
            </a:r>
          </a:p>
        </p:txBody>
      </p:sp>
      <p:sp>
        <p:nvSpPr>
          <p:cNvPr id="28" name="テキスト ボックス 27"/>
          <p:cNvSpPr txBox="1"/>
          <p:nvPr/>
        </p:nvSpPr>
        <p:spPr>
          <a:xfrm>
            <a:off x="6700878" y="3570133"/>
            <a:ext cx="1656419" cy="284052"/>
          </a:xfrm>
          <a:prstGeom prst="rect">
            <a:avLst/>
          </a:prstGeom>
          <a:noFill/>
        </p:spPr>
        <p:txBody>
          <a:bodyPr wrap="square" lIns="0" tIns="0" rIns="0" bIns="0" rtlCol="0" anchor="ctr" anchorCtr="1">
            <a:spAutoFit/>
          </a:bodyPr>
          <a:lstStyle/>
          <a:p>
            <a:pPr marL="80599" indent="-80599" algn="ctr"/>
            <a:r>
              <a:rPr lang="ja-JP" altLang="en-US" sz="923" dirty="0">
                <a:solidFill>
                  <a:prstClr val="black"/>
                </a:solidFill>
                <a:latin typeface="Meiryo UI" pitchFamily="50" charset="-128"/>
                <a:ea typeface="Meiryo UI" pitchFamily="50" charset="-128"/>
                <a:cs typeface="Meiryo UI" pitchFamily="50" charset="-128"/>
              </a:rPr>
              <a:t>地球温暖化防止活動推進員 </a:t>
            </a:r>
          </a:p>
          <a:p>
            <a:pPr marL="80599" indent="-80599" algn="ctr"/>
            <a:r>
              <a:rPr lang="ja-JP" altLang="en-US" sz="923" dirty="0">
                <a:solidFill>
                  <a:prstClr val="black"/>
                </a:solidFill>
                <a:latin typeface="Meiryo UI" pitchFamily="50" charset="-128"/>
                <a:ea typeface="Meiryo UI" pitchFamily="50" charset="-128"/>
                <a:cs typeface="Meiryo UI" pitchFamily="50" charset="-128"/>
              </a:rPr>
              <a:t>研修会の様子</a:t>
            </a:r>
          </a:p>
        </p:txBody>
      </p:sp>
      <p:sp>
        <p:nvSpPr>
          <p:cNvPr id="29" name="テキスト ボックス 28"/>
          <p:cNvSpPr txBox="1"/>
          <p:nvPr/>
        </p:nvSpPr>
        <p:spPr>
          <a:xfrm>
            <a:off x="3762959" y="3548910"/>
            <a:ext cx="1656419" cy="284052"/>
          </a:xfrm>
          <a:prstGeom prst="rect">
            <a:avLst/>
          </a:prstGeom>
          <a:noFill/>
        </p:spPr>
        <p:txBody>
          <a:bodyPr wrap="square" lIns="0" tIns="0" rIns="0" bIns="0" rtlCol="0" anchor="ctr" anchorCtr="1">
            <a:spAutoFit/>
          </a:bodyPr>
          <a:lstStyle/>
          <a:p>
            <a:pPr marL="80599" indent="-80599" algn="ctr"/>
            <a:r>
              <a:rPr lang="ja-JP" altLang="en-US" sz="923" dirty="0">
                <a:solidFill>
                  <a:prstClr val="black"/>
                </a:solidFill>
                <a:latin typeface="Meiryo UI" pitchFamily="50" charset="-128"/>
                <a:ea typeface="Meiryo UI" pitchFamily="50" charset="-128"/>
                <a:cs typeface="Meiryo UI" pitchFamily="50" charset="-128"/>
              </a:rPr>
              <a:t>地球温暖化防止活動推進員 </a:t>
            </a:r>
          </a:p>
          <a:p>
            <a:pPr marL="80599" indent="-80599" algn="ctr"/>
            <a:r>
              <a:rPr lang="ja-JP" altLang="en-US" sz="923" dirty="0">
                <a:solidFill>
                  <a:prstClr val="black"/>
                </a:solidFill>
                <a:latin typeface="Meiryo UI" pitchFamily="50" charset="-128"/>
                <a:ea typeface="Meiryo UI" pitchFamily="50" charset="-128"/>
                <a:cs typeface="Meiryo UI" pitchFamily="50" charset="-128"/>
              </a:rPr>
              <a:t>出前講座の様子</a:t>
            </a:r>
            <a:endParaRPr lang="ja-JP" altLang="en-US" sz="923" dirty="0">
              <a:solidFill>
                <a:srgbClr val="FF0000"/>
              </a:solidFill>
              <a:latin typeface="Meiryo UI" pitchFamily="50" charset="-128"/>
              <a:ea typeface="Meiryo UI" pitchFamily="50" charset="-128"/>
              <a:cs typeface="Meiryo UI" pitchFamily="50" charset="-128"/>
            </a:endParaRPr>
          </a:p>
        </p:txBody>
      </p:sp>
      <p:sp>
        <p:nvSpPr>
          <p:cNvPr id="31" name="テキスト ボックス 28">
            <a:extLst>
              <a:ext uri="{FF2B5EF4-FFF2-40B4-BE49-F238E27FC236}">
                <a16:creationId xmlns:a16="http://schemas.microsoft.com/office/drawing/2014/main" id="{79AB85FD-39D8-4A1F-A8AE-B1E6100AE981}"/>
              </a:ext>
            </a:extLst>
          </p:cNvPr>
          <p:cNvSpPr txBox="1">
            <a:spLocks noChangeArrowheads="1"/>
          </p:cNvSpPr>
          <p:nvPr/>
        </p:nvSpPr>
        <p:spPr bwMode="auto">
          <a:xfrm>
            <a:off x="267458" y="1219975"/>
            <a:ext cx="9398031"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0599" indent="-80599" algn="just" eaLnBrk="1" hangingPunct="1"/>
            <a:r>
              <a:rPr lang="ja-JP" altLang="en-US" b="0" i="0" dirty="0">
                <a:latin typeface="Meiryo UI" pitchFamily="50" charset="-128"/>
                <a:ea typeface="Meiryo UI" pitchFamily="50" charset="-128"/>
                <a:cs typeface="Meiryo UI" pitchFamily="50" charset="-128"/>
              </a:rPr>
              <a:t>◆大阪府では、ホームページ</a:t>
            </a:r>
            <a:r>
              <a:rPr lang="en-US" altLang="ja-JP" b="0" i="0" dirty="0">
                <a:latin typeface="Meiryo UI" pitchFamily="50" charset="-128"/>
                <a:ea typeface="Meiryo UI" pitchFamily="50" charset="-128"/>
                <a:cs typeface="Meiryo UI" pitchFamily="50" charset="-128"/>
              </a:rPr>
              <a:t>『</a:t>
            </a:r>
            <a:r>
              <a:rPr lang="ja-JP" altLang="en-US" b="0" i="0" dirty="0">
                <a:latin typeface="Meiryo UI" pitchFamily="50" charset="-128"/>
                <a:ea typeface="Meiryo UI" pitchFamily="50" charset="-128"/>
                <a:cs typeface="Meiryo UI" pitchFamily="50" charset="-128"/>
              </a:rPr>
              <a:t>省エネ生活のすすめ</a:t>
            </a:r>
            <a:r>
              <a:rPr lang="en-US" altLang="ja-JP" b="0" i="0" dirty="0">
                <a:latin typeface="Meiryo UI" pitchFamily="50" charset="-128"/>
                <a:ea typeface="Meiryo UI" pitchFamily="50" charset="-128"/>
                <a:cs typeface="Meiryo UI" pitchFamily="50" charset="-128"/>
              </a:rPr>
              <a:t>』</a:t>
            </a:r>
            <a:r>
              <a:rPr lang="ja-JP" altLang="en-US" b="0" i="0" dirty="0">
                <a:latin typeface="Meiryo UI" pitchFamily="50" charset="-128"/>
                <a:ea typeface="Meiryo UI" pitchFamily="50" charset="-128"/>
                <a:cs typeface="Meiryo UI" pitchFamily="50" charset="-128"/>
              </a:rPr>
              <a:t>による省エネ行動メニュー等の情報発信に加え、グリーン購入の普及活動を実施します。</a:t>
            </a:r>
            <a:endParaRPr lang="en-US" altLang="ja-JP" b="0" i="0" dirty="0">
              <a:latin typeface="Meiryo UI" pitchFamily="50" charset="-128"/>
              <a:ea typeface="Meiryo UI" pitchFamily="50" charset="-128"/>
              <a:cs typeface="Meiryo UI" pitchFamily="50" charset="-128"/>
            </a:endParaRPr>
          </a:p>
          <a:p>
            <a:pPr marL="80599" indent="-80599" algn="just" eaLnBrk="1" hangingPunct="1"/>
            <a:r>
              <a:rPr lang="ja-JP" altLang="en-US" b="0" i="0" dirty="0">
                <a:latin typeface="Meiryo UI" pitchFamily="50" charset="-128"/>
                <a:ea typeface="Meiryo UI" pitchFamily="50" charset="-128"/>
                <a:cs typeface="Meiryo UI" pitchFamily="50" charset="-128"/>
              </a:rPr>
              <a:t>　　また、大阪府地球温暖化防止活動推進センター、市町村と連携して「家庭エコ診断」等による家庭における取組支援や、地域の環境啓発の　</a:t>
            </a:r>
            <a:endParaRPr lang="en-US" altLang="ja-JP" b="0" i="0" dirty="0">
              <a:latin typeface="Meiryo UI" pitchFamily="50" charset="-128"/>
              <a:ea typeface="Meiryo UI" pitchFamily="50" charset="-128"/>
              <a:cs typeface="Meiryo UI" pitchFamily="50" charset="-128"/>
            </a:endParaRPr>
          </a:p>
          <a:p>
            <a:pPr marL="80599" indent="-80599" algn="just" eaLnBrk="1" hangingPunct="1"/>
            <a:r>
              <a:rPr lang="ja-JP" altLang="en-US" b="0" i="0" dirty="0">
                <a:latin typeface="Meiryo UI" pitchFamily="50" charset="-128"/>
                <a:ea typeface="Meiryo UI" pitchFamily="50" charset="-128"/>
                <a:cs typeface="Meiryo UI" pitchFamily="50" charset="-128"/>
              </a:rPr>
              <a:t>　活動を担う地球温暖化防止活動推進員の活動支援に取り組むなど、広く府民に省エネ行動を働きかけていきます。</a:t>
            </a:r>
          </a:p>
        </p:txBody>
      </p:sp>
      <p:sp>
        <p:nvSpPr>
          <p:cNvPr id="3" name="テキスト ボックス 2">
            <a:extLst>
              <a:ext uri="{FF2B5EF4-FFF2-40B4-BE49-F238E27FC236}">
                <a16:creationId xmlns:a16="http://schemas.microsoft.com/office/drawing/2014/main" id="{4F65B59C-DC2F-4AC9-A742-426E80C689DB}"/>
              </a:ext>
            </a:extLst>
          </p:cNvPr>
          <p:cNvSpPr txBox="1"/>
          <p:nvPr/>
        </p:nvSpPr>
        <p:spPr>
          <a:xfrm>
            <a:off x="5833327" y="4431003"/>
            <a:ext cx="3001143" cy="461665"/>
          </a:xfrm>
          <a:prstGeom prst="rect">
            <a:avLst/>
          </a:prstGeom>
          <a:noFill/>
        </p:spPr>
        <p:txBody>
          <a:bodyPr wrap="square" rtlCol="0">
            <a:spAutoFit/>
          </a:bodyPr>
          <a:lstStyle/>
          <a:p>
            <a:r>
              <a:rPr lang="en-US" altLang="ja-JP" sz="800" dirty="0">
                <a:latin typeface="Meiryo UI" panose="020B0604030504040204" pitchFamily="50" charset="-128"/>
                <a:ea typeface="Meiryo UI" panose="020B0604030504040204" pitchFamily="50" charset="-128"/>
              </a:rPr>
              <a:t>※1</a:t>
            </a:r>
            <a:r>
              <a:rPr lang="ja-JP" altLang="en-US" sz="800" dirty="0">
                <a:latin typeface="Meiryo UI" panose="020B0604030504040204" pitchFamily="50" charset="-128"/>
                <a:ea typeface="Meiryo UI" panose="020B0604030504040204" pitchFamily="50" charset="-128"/>
              </a:rPr>
              <a:t>　</a:t>
            </a:r>
            <a:r>
              <a:rPr lang="ja-JP" altLang="en-US" sz="800" dirty="0">
                <a:latin typeface="Meiryo UI" pitchFamily="50" charset="-128"/>
                <a:ea typeface="Meiryo UI" pitchFamily="50" charset="-128"/>
                <a:cs typeface="Meiryo UI" pitchFamily="50" charset="-128"/>
              </a:rPr>
              <a:t>家庭の省エネ・エコライフスタイル推進強化事業を含む</a:t>
            </a:r>
            <a:endParaRPr lang="en-US" altLang="ja-JP" sz="800" dirty="0">
              <a:latin typeface="Meiryo UI" pitchFamily="50" charset="-128"/>
              <a:ea typeface="Meiryo UI" pitchFamily="50" charset="-128"/>
              <a:cs typeface="Meiryo UI" pitchFamily="50" charset="-128"/>
            </a:endParaRPr>
          </a:p>
          <a:p>
            <a:r>
              <a:rPr lang="en-US" altLang="ja-JP" sz="800" dirty="0">
                <a:latin typeface="Meiryo UI" pitchFamily="50" charset="-128"/>
                <a:ea typeface="Meiryo UI" pitchFamily="50" charset="-128"/>
              </a:rPr>
              <a:t>※2</a:t>
            </a:r>
            <a:r>
              <a:rPr lang="ja-JP" altLang="en-US" sz="800" dirty="0">
                <a:latin typeface="Meiryo UI" pitchFamily="50" charset="-128"/>
                <a:ea typeface="Meiryo UI" pitchFamily="50" charset="-128"/>
              </a:rPr>
              <a:t>　地球温暖化防止活動推進員機能強化事業</a:t>
            </a:r>
            <a:endParaRPr lang="en-US" altLang="ja-JP" sz="800" strike="sngStrike" dirty="0">
              <a:latin typeface="Meiryo UI" pitchFamily="50" charset="-128"/>
              <a:ea typeface="Meiryo UI" pitchFamily="50" charset="-128"/>
            </a:endParaRPr>
          </a:p>
          <a:p>
            <a:r>
              <a:rPr lang="en-US" altLang="zh-TW" sz="800" dirty="0">
                <a:latin typeface="Meiryo UI" pitchFamily="50" charset="-128"/>
                <a:ea typeface="Meiryo UI" pitchFamily="50" charset="-128"/>
              </a:rPr>
              <a:t>※3</a:t>
            </a:r>
            <a:r>
              <a:rPr lang="zh-TW" altLang="en-US" sz="800" dirty="0">
                <a:latin typeface="Meiryo UI" pitchFamily="50" charset="-128"/>
                <a:ea typeface="Meiryo UI" pitchFamily="50" charset="-128"/>
              </a:rPr>
              <a:t>　地球温暖化防止活動推進員機能強化事業</a:t>
            </a:r>
            <a:r>
              <a:rPr lang="ja-JP" altLang="en-US" sz="800" dirty="0">
                <a:latin typeface="Meiryo UI" pitchFamily="50" charset="-128"/>
                <a:ea typeface="Meiryo UI" pitchFamily="50" charset="-128"/>
              </a:rPr>
              <a:t>を含む</a:t>
            </a:r>
          </a:p>
        </p:txBody>
      </p:sp>
      <p:sp>
        <p:nvSpPr>
          <p:cNvPr id="19"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20"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21" name="Text Box 2"/>
          <p:cNvSpPr txBox="1">
            <a:spLocks noChangeArrowheads="1"/>
          </p:cNvSpPr>
          <p:nvPr/>
        </p:nvSpPr>
        <p:spPr bwMode="auto">
          <a:xfrm>
            <a:off x="49608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23"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pic>
        <p:nvPicPr>
          <p:cNvPr id="22" name="図 21">
            <a:extLst>
              <a:ext uri="{FF2B5EF4-FFF2-40B4-BE49-F238E27FC236}">
                <a16:creationId xmlns:a16="http://schemas.microsoft.com/office/drawing/2014/main" id="{D6061DB4-A563-4F79-8270-F03D8906F63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80007" y="2016949"/>
            <a:ext cx="2090834" cy="1383964"/>
          </a:xfrm>
          <a:prstGeom prst="rect">
            <a:avLst/>
          </a:prstGeom>
        </p:spPr>
      </p:pic>
      <p:pic>
        <p:nvPicPr>
          <p:cNvPr id="34" name="図 33">
            <a:extLst>
              <a:ext uri="{FF2B5EF4-FFF2-40B4-BE49-F238E27FC236}">
                <a16:creationId xmlns:a16="http://schemas.microsoft.com/office/drawing/2014/main" id="{5583799E-6EE6-4647-A4A8-F486EDDE55D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518638" y="1946251"/>
            <a:ext cx="1863561" cy="1482749"/>
          </a:xfrm>
          <a:prstGeom prst="rect">
            <a:avLst/>
          </a:prstGeom>
        </p:spPr>
      </p:pic>
      <p:pic>
        <p:nvPicPr>
          <p:cNvPr id="35" name="図 34">
            <a:extLst>
              <a:ext uri="{FF2B5EF4-FFF2-40B4-BE49-F238E27FC236}">
                <a16:creationId xmlns:a16="http://schemas.microsoft.com/office/drawing/2014/main" id="{ECB94136-EB31-4DB3-93DC-B86F425EDB6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762959" y="1958970"/>
            <a:ext cx="1863561" cy="1492290"/>
          </a:xfrm>
          <a:prstGeom prst="rect">
            <a:avLst/>
          </a:prstGeom>
        </p:spPr>
      </p:pic>
      <p:graphicFrame>
        <p:nvGraphicFramePr>
          <p:cNvPr id="27" name="表 26">
            <a:extLst>
              <a:ext uri="{FF2B5EF4-FFF2-40B4-BE49-F238E27FC236}">
                <a16:creationId xmlns:a16="http://schemas.microsoft.com/office/drawing/2014/main" id="{B5D57C9D-3608-4E92-B8ED-2C3124CCD6EC}"/>
              </a:ext>
            </a:extLst>
          </p:cNvPr>
          <p:cNvGraphicFramePr>
            <a:graphicFrameLocks noGrp="1"/>
          </p:cNvGraphicFramePr>
          <p:nvPr>
            <p:extLst>
              <p:ext uri="{D42A27DB-BD31-4B8C-83A1-F6EECF244321}">
                <p14:modId xmlns:p14="http://schemas.microsoft.com/office/powerpoint/2010/main" val="1662472131"/>
              </p:ext>
            </p:extLst>
          </p:nvPr>
        </p:nvGraphicFramePr>
        <p:xfrm>
          <a:off x="767475" y="3958563"/>
          <a:ext cx="4966268" cy="944880"/>
        </p:xfrm>
        <a:graphic>
          <a:graphicData uri="http://schemas.openxmlformats.org/drawingml/2006/table">
            <a:tbl>
              <a:tblPr firstRow="1" bandRow="1">
                <a:tableStyleId>{5940675A-B579-460E-94D1-54222C63F5DA}</a:tableStyleId>
              </a:tblPr>
              <a:tblGrid>
                <a:gridCol w="1343092">
                  <a:extLst>
                    <a:ext uri="{9D8B030D-6E8A-4147-A177-3AD203B41FA5}">
                      <a16:colId xmlns:a16="http://schemas.microsoft.com/office/drawing/2014/main" val="2288716498"/>
                    </a:ext>
                  </a:extLst>
                </a:gridCol>
                <a:gridCol w="709983">
                  <a:extLst>
                    <a:ext uri="{9D8B030D-6E8A-4147-A177-3AD203B41FA5}">
                      <a16:colId xmlns:a16="http://schemas.microsoft.com/office/drawing/2014/main" val="1555019360"/>
                    </a:ext>
                  </a:extLst>
                </a:gridCol>
                <a:gridCol w="728358">
                  <a:extLst>
                    <a:ext uri="{9D8B030D-6E8A-4147-A177-3AD203B41FA5}">
                      <a16:colId xmlns:a16="http://schemas.microsoft.com/office/drawing/2014/main" val="4015490920"/>
                    </a:ext>
                  </a:extLst>
                </a:gridCol>
                <a:gridCol w="735824">
                  <a:extLst>
                    <a:ext uri="{9D8B030D-6E8A-4147-A177-3AD203B41FA5}">
                      <a16:colId xmlns:a16="http://schemas.microsoft.com/office/drawing/2014/main" val="1463359338"/>
                    </a:ext>
                  </a:extLst>
                </a:gridCol>
                <a:gridCol w="728359">
                  <a:extLst>
                    <a:ext uri="{9D8B030D-6E8A-4147-A177-3AD203B41FA5}">
                      <a16:colId xmlns:a16="http://schemas.microsoft.com/office/drawing/2014/main" val="1979502651"/>
                    </a:ext>
                  </a:extLst>
                </a:gridCol>
                <a:gridCol w="720652">
                  <a:extLst>
                    <a:ext uri="{9D8B030D-6E8A-4147-A177-3AD203B41FA5}">
                      <a16:colId xmlns:a16="http://schemas.microsoft.com/office/drawing/2014/main" val="1126929236"/>
                    </a:ext>
                  </a:extLst>
                </a:gridCol>
              </a:tblGrid>
              <a:tr h="228704">
                <a:tc>
                  <a:txBody>
                    <a:bodyPr/>
                    <a:lstStyle/>
                    <a:p>
                      <a:pPr algn="ctr"/>
                      <a:endParaRPr kumimoji="1" lang="ja-JP" altLang="en-US" sz="1000" dirty="0">
                        <a:solidFill>
                          <a:schemeClr val="tx1"/>
                        </a:solidFill>
                        <a:highlight>
                          <a:srgbClr val="FFFF00"/>
                        </a:highlight>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2023</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2025</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extLst>
                  <a:ext uri="{0D108BD9-81ED-4DB2-BD59-A6C34878D82A}">
                    <a16:rowId xmlns:a16="http://schemas.microsoft.com/office/drawing/2014/main" val="1405712737"/>
                  </a:ext>
                </a:extLst>
              </a:tr>
              <a:tr h="371645">
                <a:tc>
                  <a:txBody>
                    <a:bodyPr/>
                    <a:lstStyle/>
                    <a:p>
                      <a:pPr algn="ctr"/>
                      <a:r>
                        <a:rPr lang="ja-JP" altLang="en-US" sz="1000" dirty="0">
                          <a:solidFill>
                            <a:schemeClr val="tx1"/>
                          </a:solidFill>
                          <a:latin typeface="Meiryo UI" pitchFamily="50" charset="-128"/>
                          <a:ea typeface="Meiryo UI" pitchFamily="50" charset="-128"/>
                          <a:cs typeface="Meiryo UI" pitchFamily="50" charset="-128"/>
                        </a:rPr>
                        <a:t>地球温暖化防止活動推進員に対する</a:t>
                      </a:r>
                      <a:endParaRPr lang="en-US" altLang="ja-JP" sz="1000" dirty="0">
                        <a:solidFill>
                          <a:schemeClr val="tx1"/>
                        </a:solidFill>
                        <a:latin typeface="Meiryo UI" pitchFamily="50" charset="-128"/>
                        <a:ea typeface="Meiryo UI" pitchFamily="50" charset="-128"/>
                        <a:cs typeface="Meiryo UI" pitchFamily="50" charset="-128"/>
                      </a:endParaRPr>
                    </a:p>
                    <a:p>
                      <a:pPr algn="ctr"/>
                      <a:r>
                        <a:rPr lang="ja-JP" altLang="en-US" sz="1000" dirty="0">
                          <a:solidFill>
                            <a:schemeClr val="tx1"/>
                          </a:solidFill>
                          <a:latin typeface="Meiryo UI" pitchFamily="50" charset="-128"/>
                          <a:ea typeface="Meiryo UI" pitchFamily="50" charset="-128"/>
                          <a:cs typeface="Meiryo UI" pitchFamily="50" charset="-128"/>
                        </a:rPr>
                        <a:t>研修会（回）</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5</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00" dirty="0">
                          <a:solidFill>
                            <a:schemeClr val="tx1"/>
                          </a:solidFill>
                          <a:latin typeface="Meiryo UI" pitchFamily="50" charset="-128"/>
                          <a:ea typeface="Meiryo UI" pitchFamily="50" charset="-128"/>
                          <a:cs typeface="Meiryo UI" pitchFamily="50" charset="-128"/>
                        </a:rPr>
                        <a:t>※1</a:t>
                      </a:r>
                    </a:p>
                    <a:p>
                      <a:pPr algn="ct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endParaRPr kumimoji="1" lang="en-US" altLang="ja-JP" sz="1000" dirty="0">
                        <a:solidFill>
                          <a:schemeClr val="tx1"/>
                        </a:solidFill>
                        <a:latin typeface="Meiryo UI" panose="020B0604030504040204" pitchFamily="50" charset="-128"/>
                        <a:ea typeface="Meiryo UI" panose="020B0604030504040204" pitchFamily="50" charset="-128"/>
                      </a:endParaRPr>
                    </a:p>
                    <a:p>
                      <a:pPr algn="ctr"/>
                      <a:r>
                        <a:rPr kumimoji="1" lang="en-US" altLang="ja-JP" sz="1000" dirty="0">
                          <a:solidFill>
                            <a:schemeClr val="tx1"/>
                          </a:solidFill>
                          <a:latin typeface="Meiryo UI" panose="020B0604030504040204" pitchFamily="50" charset="-128"/>
                          <a:ea typeface="Meiryo UI" panose="020B0604030504040204" pitchFamily="50" charset="-128"/>
                        </a:rPr>
                        <a:t>3</a:t>
                      </a:r>
                    </a:p>
                    <a:p>
                      <a:pPr algn="ctr"/>
                      <a:r>
                        <a:rPr lang="en-US" altLang="ja-JP" sz="1000" dirty="0">
                          <a:solidFill>
                            <a:schemeClr val="tx1"/>
                          </a:solidFill>
                          <a:latin typeface="Meiryo UI" pitchFamily="50" charset="-128"/>
                          <a:ea typeface="Meiryo UI" pitchFamily="50" charset="-128"/>
                          <a:cs typeface="Meiryo UI" pitchFamily="50" charset="-128"/>
                        </a:rPr>
                        <a:t>※2</a:t>
                      </a:r>
                    </a:p>
                    <a:p>
                      <a:pPr algn="ct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endParaRPr kumimoji="1" lang="en-US" altLang="ja-JP" sz="1000" dirty="0">
                        <a:solidFill>
                          <a:schemeClr val="tx1"/>
                        </a:solidFill>
                        <a:latin typeface="Meiryo UI" panose="020B0604030504040204" pitchFamily="50" charset="-128"/>
                        <a:ea typeface="Meiryo UI" panose="020B0604030504040204" pitchFamily="50" charset="-128"/>
                      </a:endParaRPr>
                    </a:p>
                    <a:p>
                      <a:pPr algn="ctr"/>
                      <a:r>
                        <a:rPr kumimoji="1" lang="en-US" altLang="ja-JP" sz="1000" dirty="0">
                          <a:solidFill>
                            <a:schemeClr val="tx1"/>
                          </a:solidFill>
                          <a:latin typeface="Meiryo UI" panose="020B0604030504040204" pitchFamily="50" charset="-128"/>
                          <a:ea typeface="Meiryo UI" panose="020B0604030504040204" pitchFamily="50" charset="-128"/>
                        </a:rPr>
                        <a:t>4</a:t>
                      </a:r>
                    </a:p>
                    <a:p>
                      <a:pPr algn="ctr"/>
                      <a:r>
                        <a:rPr lang="en-US" altLang="ja-JP" sz="1000" dirty="0">
                          <a:solidFill>
                            <a:schemeClr val="tx1"/>
                          </a:solidFill>
                          <a:latin typeface="Meiryo UI" pitchFamily="50" charset="-128"/>
                          <a:ea typeface="Meiryo UI" pitchFamily="50" charset="-128"/>
                          <a:cs typeface="Meiryo UI" pitchFamily="50" charset="-128"/>
                        </a:rPr>
                        <a:t>※3</a:t>
                      </a:r>
                    </a:p>
                    <a:p>
                      <a:pPr algn="ct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a:t>
                      </a:r>
                    </a:p>
                    <a:p>
                      <a:pPr algn="ct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3</a:t>
                      </a:r>
                    </a:p>
                    <a:p>
                      <a:pPr algn="ct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511198865"/>
                  </a:ext>
                </a:extLst>
              </a:tr>
            </a:tbl>
          </a:graphicData>
        </a:graphic>
      </p:graphicFrame>
      <p:sp>
        <p:nvSpPr>
          <p:cNvPr id="30" name="角丸四角形 49">
            <a:extLst>
              <a:ext uri="{FF2B5EF4-FFF2-40B4-BE49-F238E27FC236}">
                <a16:creationId xmlns:a16="http://schemas.microsoft.com/office/drawing/2014/main" id="{0038F300-5D64-4A1A-9EE2-4807849239D7}"/>
              </a:ext>
            </a:extLst>
          </p:cNvPr>
          <p:cNvSpPr/>
          <p:nvPr/>
        </p:nvSpPr>
        <p:spPr>
          <a:xfrm>
            <a:off x="92007" y="5140113"/>
            <a:ext cx="9737585" cy="1545822"/>
          </a:xfrm>
          <a:prstGeom prst="roundRect">
            <a:avLst>
              <a:gd name="adj" fmla="val 1002"/>
            </a:avLst>
          </a:prstGeom>
          <a:ln w="25400">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36" name="角丸四角形 52">
            <a:extLst>
              <a:ext uri="{FF2B5EF4-FFF2-40B4-BE49-F238E27FC236}">
                <a16:creationId xmlns:a16="http://schemas.microsoft.com/office/drawing/2014/main" id="{C7B33059-4804-4036-AA6D-EE0267C62551}"/>
              </a:ext>
            </a:extLst>
          </p:cNvPr>
          <p:cNvSpPr/>
          <p:nvPr/>
        </p:nvSpPr>
        <p:spPr>
          <a:xfrm>
            <a:off x="267460" y="5253330"/>
            <a:ext cx="3592363"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1600" b="1" dirty="0">
                <a:solidFill>
                  <a:schemeClr val="tx1"/>
                </a:solidFill>
                <a:latin typeface="Meiryo UI" pitchFamily="50" charset="-128"/>
                <a:ea typeface="Meiryo UI" pitchFamily="50" charset="-128"/>
                <a:cs typeface="Meiryo UI" pitchFamily="50" charset="-128"/>
              </a:rPr>
              <a:t>脱炭素化普及啓発促進事業</a:t>
            </a:r>
            <a:endParaRPr lang="zh-CN" altLang="en-US" sz="1600" b="1" dirty="0">
              <a:solidFill>
                <a:schemeClr val="tx1"/>
              </a:solidFill>
              <a:latin typeface="Meiryo UI" pitchFamily="50" charset="-128"/>
              <a:ea typeface="Meiryo UI" pitchFamily="50" charset="-128"/>
              <a:cs typeface="Meiryo UI" pitchFamily="50" charset="-128"/>
            </a:endParaRPr>
          </a:p>
        </p:txBody>
      </p:sp>
      <p:sp>
        <p:nvSpPr>
          <p:cNvPr id="37" name="テキスト ボックス 36">
            <a:extLst>
              <a:ext uri="{FF2B5EF4-FFF2-40B4-BE49-F238E27FC236}">
                <a16:creationId xmlns:a16="http://schemas.microsoft.com/office/drawing/2014/main" id="{A24DF146-2A2A-4EE2-A8A4-588CAC442462}"/>
              </a:ext>
            </a:extLst>
          </p:cNvPr>
          <p:cNvSpPr txBox="1"/>
          <p:nvPr/>
        </p:nvSpPr>
        <p:spPr>
          <a:xfrm>
            <a:off x="4139170" y="5340566"/>
            <a:ext cx="2933922" cy="184666"/>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 （予算</a:t>
            </a:r>
            <a:r>
              <a:rPr lang="en-US" altLang="ja-JP" sz="1200" dirty="0">
                <a:latin typeface="Meiryo UI" pitchFamily="50" charset="-128"/>
                <a:ea typeface="Meiryo UI" pitchFamily="50" charset="-128"/>
                <a:cs typeface="Meiryo UI" pitchFamily="50" charset="-128"/>
              </a:rPr>
              <a:t>4,000</a:t>
            </a:r>
            <a:r>
              <a:rPr lang="ja-JP" altLang="en-US" sz="1200" dirty="0">
                <a:latin typeface="Meiryo UI" pitchFamily="50" charset="-128"/>
                <a:ea typeface="Meiryo UI" pitchFamily="50" charset="-128"/>
                <a:cs typeface="Meiryo UI" pitchFamily="50" charset="-128"/>
              </a:rPr>
              <a:t>千円）</a:t>
            </a:r>
            <a:r>
              <a:rPr lang="en-US" altLang="ja-JP" sz="1200" dirty="0">
                <a:latin typeface="Meiryo UI" pitchFamily="50" charset="-128"/>
                <a:ea typeface="Meiryo UI" pitchFamily="50" charset="-128"/>
                <a:cs typeface="Meiryo UI" pitchFamily="50" charset="-128"/>
              </a:rPr>
              <a:t> </a:t>
            </a:r>
            <a:endParaRPr lang="en-US" altLang="zh-TW" sz="1200" dirty="0">
              <a:latin typeface="Meiryo UI" pitchFamily="50" charset="-128"/>
              <a:ea typeface="Meiryo UI" pitchFamily="50" charset="-128"/>
              <a:cs typeface="Meiryo UI" pitchFamily="50" charset="-128"/>
            </a:endParaRPr>
          </a:p>
        </p:txBody>
      </p:sp>
      <p:sp>
        <p:nvSpPr>
          <p:cNvPr id="38" name="テキスト ボックス 27">
            <a:extLst>
              <a:ext uri="{FF2B5EF4-FFF2-40B4-BE49-F238E27FC236}">
                <a16:creationId xmlns:a16="http://schemas.microsoft.com/office/drawing/2014/main" id="{BC68F326-8074-4CCC-A6D5-1C9B31818DAF}"/>
              </a:ext>
            </a:extLst>
          </p:cNvPr>
          <p:cNvSpPr txBox="1">
            <a:spLocks noChangeArrowheads="1"/>
          </p:cNvSpPr>
          <p:nvPr/>
        </p:nvSpPr>
        <p:spPr bwMode="auto">
          <a:xfrm>
            <a:off x="225770" y="5861633"/>
            <a:ext cx="94978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95250" indent="-95250" eaLnBrk="1" hangingPunct="1"/>
            <a:r>
              <a:rPr lang="ja-JP" altLang="en-US" b="0" i="0" dirty="0">
                <a:latin typeface="Meiryo UI" pitchFamily="50" charset="-128"/>
                <a:ea typeface="Meiryo UI" pitchFamily="50" charset="-128"/>
                <a:cs typeface="Meiryo UI" pitchFamily="50" charset="-128"/>
              </a:rPr>
              <a:t> ◆市民・事業者の脱炭素意識の向上、環境配慮行動の促進を図ることを目的に、補助事業に関する知識や情報等を提供するセミナーを</a:t>
            </a:r>
            <a:endParaRPr lang="en-US" altLang="ja-JP" b="0" i="0" dirty="0">
              <a:latin typeface="Meiryo UI" pitchFamily="50" charset="-128"/>
              <a:ea typeface="Meiryo UI" pitchFamily="50" charset="-128"/>
              <a:cs typeface="Meiryo UI" pitchFamily="50" charset="-128"/>
            </a:endParaRPr>
          </a:p>
          <a:p>
            <a:pPr marL="95250" indent="-95250" eaLnBrk="1" hangingPunct="1"/>
            <a:r>
              <a:rPr lang="ja-JP" altLang="en-US" b="0" i="0" dirty="0">
                <a:latin typeface="Meiryo UI" pitchFamily="50" charset="-128"/>
                <a:ea typeface="Meiryo UI" pitchFamily="50" charset="-128"/>
                <a:cs typeface="Meiryo UI" pitchFamily="50" charset="-128"/>
              </a:rPr>
              <a:t>　　開催します。</a:t>
            </a:r>
            <a:endParaRPr lang="en-US" altLang="ja-JP" b="0" i="0" dirty="0">
              <a:latin typeface="Meiryo UI" panose="020B0604030504040204" pitchFamily="50" charset="-128"/>
              <a:ea typeface="Meiryo UI" panose="020B0604030504040204" pitchFamily="50" charset="-128"/>
            </a:endParaRPr>
          </a:p>
        </p:txBody>
      </p:sp>
      <p:sp>
        <p:nvSpPr>
          <p:cNvPr id="39" name="星 12 60">
            <a:extLst>
              <a:ext uri="{FF2B5EF4-FFF2-40B4-BE49-F238E27FC236}">
                <a16:creationId xmlns:a16="http://schemas.microsoft.com/office/drawing/2014/main" id="{53879F3E-6CE5-45D9-8795-2495AEF22006}"/>
              </a:ext>
            </a:extLst>
          </p:cNvPr>
          <p:cNvSpPr/>
          <p:nvPr/>
        </p:nvSpPr>
        <p:spPr>
          <a:xfrm>
            <a:off x="124938" y="5144867"/>
            <a:ext cx="655069" cy="576064"/>
          </a:xfrm>
          <a:prstGeom prst="star12">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23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新</a:t>
            </a:r>
          </a:p>
        </p:txBody>
      </p:sp>
      <p:sp>
        <p:nvSpPr>
          <p:cNvPr id="33" name="円/楕円 30">
            <a:extLst>
              <a:ext uri="{FF2B5EF4-FFF2-40B4-BE49-F238E27FC236}">
                <a16:creationId xmlns:a16="http://schemas.microsoft.com/office/drawing/2014/main" id="{9B8A7109-EE16-416E-9E16-0EBA0A06DD64}"/>
              </a:ext>
            </a:extLst>
          </p:cNvPr>
          <p:cNvSpPr/>
          <p:nvPr/>
        </p:nvSpPr>
        <p:spPr>
          <a:xfrm>
            <a:off x="9579666" y="6538637"/>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46</a:t>
            </a:fld>
            <a:endParaRPr lang="en-US" altLang="ja-JP" sz="11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56923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角丸四角形 13">
            <a:extLst>
              <a:ext uri="{FF2B5EF4-FFF2-40B4-BE49-F238E27FC236}">
                <a16:creationId xmlns:a16="http://schemas.microsoft.com/office/drawing/2014/main" id="{D5834B05-F175-4D63-B08C-36D926333895}"/>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73" name="角丸四角形 72"/>
          <p:cNvSpPr/>
          <p:nvPr/>
        </p:nvSpPr>
        <p:spPr>
          <a:xfrm>
            <a:off x="223200" y="687600"/>
            <a:ext cx="2848966"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prstClr val="black"/>
                </a:solidFill>
                <a:latin typeface="Meiryo UI" pitchFamily="50" charset="-128"/>
                <a:ea typeface="Meiryo UI" pitchFamily="50" charset="-128"/>
                <a:cs typeface="Meiryo UI" pitchFamily="50" charset="-128"/>
              </a:rPr>
              <a:t>省エネ行動の環境学習の推進</a:t>
            </a:r>
          </a:p>
        </p:txBody>
      </p:sp>
      <p:sp>
        <p:nvSpPr>
          <p:cNvPr id="23" name="テキスト ボックス 28"/>
          <p:cNvSpPr txBox="1">
            <a:spLocks noChangeArrowheads="1"/>
          </p:cNvSpPr>
          <p:nvPr/>
        </p:nvSpPr>
        <p:spPr bwMode="auto">
          <a:xfrm>
            <a:off x="242149" y="4176385"/>
            <a:ext cx="7704000" cy="856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lgn="just" eaLnBrk="1" hangingPunct="1">
              <a:lnSpc>
                <a:spcPts val="2000"/>
              </a:lnSpc>
            </a:pPr>
            <a:r>
              <a:rPr lang="ja-JP" altLang="en-US" b="0" i="0" dirty="0">
                <a:latin typeface="Meiryo UI" pitchFamily="50" charset="-128"/>
                <a:ea typeface="Meiryo UI" pitchFamily="50" charset="-128"/>
                <a:cs typeface="Meiryo UI" pitchFamily="50" charset="-128"/>
              </a:rPr>
              <a:t>◆環境学習講座・イベント</a:t>
            </a:r>
            <a:endParaRPr lang="en-US" altLang="ja-JP" b="0" i="0" dirty="0">
              <a:latin typeface="Meiryo UI" pitchFamily="50" charset="-128"/>
              <a:ea typeface="Meiryo UI" pitchFamily="50" charset="-128"/>
              <a:cs typeface="Meiryo UI" pitchFamily="50" charset="-128"/>
            </a:endParaRPr>
          </a:p>
          <a:p>
            <a:pPr marL="87313" indent="-87313" algn="just" eaLnBrk="1" hangingPunct="1"/>
            <a:r>
              <a:rPr lang="ja-JP" altLang="en-US" b="0" i="0" dirty="0">
                <a:latin typeface="Meiryo UI" pitchFamily="50" charset="-128"/>
                <a:ea typeface="Meiryo UI" pitchFamily="50" charset="-128"/>
                <a:cs typeface="Meiryo UI" pitchFamily="50" charset="-128"/>
              </a:rPr>
              <a:t> 　大阪市では、一人ひとりの環境問題に関する理解を深め、自ら実践行動できる意識を育むため、普段の生活の中で取り組むことができる環境保全に関する知識を身につける講座やイベントの実施、「なにわエコ会議」と連携した普及啓発活動等を通じて、環境に配慮したライフスタイルへの変革を促しています</a:t>
            </a:r>
            <a:r>
              <a:rPr lang="ja-JP" altLang="en-US" b="0" i="0" dirty="0">
                <a:latin typeface="Meiryo UI" panose="020B0604030504040204" pitchFamily="50" charset="-128"/>
                <a:ea typeface="Meiryo UI" panose="020B0604030504040204" pitchFamily="50" charset="-128"/>
              </a:rPr>
              <a:t>。</a:t>
            </a:r>
            <a:endParaRPr lang="en-US" altLang="ja-JP" b="0" i="0" dirty="0">
              <a:latin typeface="Meiryo UI" pitchFamily="50" charset="-128"/>
              <a:ea typeface="Meiryo UI" pitchFamily="50" charset="-128"/>
              <a:cs typeface="Meiryo UI" pitchFamily="50" charset="-128"/>
            </a:endParaRPr>
          </a:p>
        </p:txBody>
      </p:sp>
      <p:sp>
        <p:nvSpPr>
          <p:cNvPr id="16" name="テキスト ボックス 15"/>
          <p:cNvSpPr txBox="1"/>
          <p:nvPr/>
        </p:nvSpPr>
        <p:spPr>
          <a:xfrm>
            <a:off x="338861" y="1845959"/>
            <a:ext cx="2781727"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＜大阪市実績＞配付部数</a:t>
            </a:r>
            <a:endParaRPr lang="ja-JP" altLang="en-US" sz="1000" dirty="0">
              <a:solidFill>
                <a:srgbClr val="FF0000"/>
              </a:solidFill>
              <a:latin typeface="Meiryo UI" pitchFamily="50" charset="-128"/>
              <a:ea typeface="Meiryo UI" pitchFamily="50" charset="-128"/>
              <a:cs typeface="Meiryo UI" pitchFamily="50" charset="-128"/>
            </a:endParaRPr>
          </a:p>
        </p:txBody>
      </p:sp>
      <p:sp>
        <p:nvSpPr>
          <p:cNvPr id="17" name="テキスト ボックス 16"/>
          <p:cNvSpPr txBox="1"/>
          <p:nvPr/>
        </p:nvSpPr>
        <p:spPr>
          <a:xfrm>
            <a:off x="5102420" y="1851421"/>
            <a:ext cx="705605" cy="246222"/>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（年度）</a:t>
            </a:r>
            <a:endParaRPr lang="en-US" altLang="ja-JP" sz="1000" dirty="0">
              <a:latin typeface="Meiryo UI" pitchFamily="50" charset="-128"/>
              <a:ea typeface="Meiryo UI" pitchFamily="50" charset="-128"/>
              <a:cs typeface="Meiryo UI" pitchFamily="50" charset="-128"/>
            </a:endParaRPr>
          </a:p>
        </p:txBody>
      </p:sp>
      <p:sp>
        <p:nvSpPr>
          <p:cNvPr id="19" name="テキスト ボックス 18"/>
          <p:cNvSpPr txBox="1"/>
          <p:nvPr/>
        </p:nvSpPr>
        <p:spPr>
          <a:xfrm>
            <a:off x="341069" y="5008396"/>
            <a:ext cx="2613228"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＜大阪市実績＞参加人数・来場者数（名）</a:t>
            </a:r>
          </a:p>
        </p:txBody>
      </p:sp>
      <p:sp>
        <p:nvSpPr>
          <p:cNvPr id="20" name="テキスト ボックス 19"/>
          <p:cNvSpPr txBox="1"/>
          <p:nvPr/>
        </p:nvSpPr>
        <p:spPr>
          <a:xfrm>
            <a:off x="5234102" y="5014947"/>
            <a:ext cx="705605" cy="246222"/>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（年度）</a:t>
            </a:r>
            <a:endParaRPr lang="en-US" altLang="ja-JP" sz="1000" dirty="0">
              <a:latin typeface="Meiryo UI" pitchFamily="50" charset="-128"/>
              <a:ea typeface="Meiryo UI" pitchFamily="50" charset="-128"/>
              <a:cs typeface="Meiryo UI" pitchFamily="50" charset="-128"/>
            </a:endParaRPr>
          </a:p>
        </p:txBody>
      </p:sp>
      <p:sp>
        <p:nvSpPr>
          <p:cNvPr id="24" name="テキスト ボックス 34"/>
          <p:cNvSpPr txBox="1"/>
          <p:nvPr/>
        </p:nvSpPr>
        <p:spPr>
          <a:xfrm>
            <a:off x="8100621" y="3488652"/>
            <a:ext cx="1448690" cy="169277"/>
          </a:xfrm>
          <a:prstGeom prst="rect">
            <a:avLst/>
          </a:prstGeom>
          <a:noFill/>
        </p:spPr>
        <p:txBody>
          <a:bodyPr wrap="square" lIns="0" tIns="0" rIns="0" bIns="0" rtlCol="0" anchor="ctr" anchorCtr="1">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87313" indent="-87313" algn="ctr"/>
            <a:r>
              <a:rPr lang="ja-JP" altLang="en-US" sz="1100" dirty="0">
                <a:solidFill>
                  <a:prstClr val="black"/>
                </a:solidFill>
                <a:latin typeface="Meiryo UI" pitchFamily="50" charset="-128"/>
                <a:ea typeface="Meiryo UI" pitchFamily="50" charset="-128"/>
                <a:cs typeface="Meiryo UI" pitchFamily="50" charset="-128"/>
              </a:rPr>
              <a:t>副読本「おおさか環境科」 </a:t>
            </a:r>
          </a:p>
        </p:txBody>
      </p:sp>
      <p:sp>
        <p:nvSpPr>
          <p:cNvPr id="31" name="テキスト ボックス 28">
            <a:extLst>
              <a:ext uri="{FF2B5EF4-FFF2-40B4-BE49-F238E27FC236}">
                <a16:creationId xmlns:a16="http://schemas.microsoft.com/office/drawing/2014/main" id="{61E4E103-3A86-4637-9050-E0B49D44F785}"/>
              </a:ext>
            </a:extLst>
          </p:cNvPr>
          <p:cNvSpPr txBox="1">
            <a:spLocks noChangeArrowheads="1"/>
          </p:cNvSpPr>
          <p:nvPr/>
        </p:nvSpPr>
        <p:spPr bwMode="auto">
          <a:xfrm>
            <a:off x="242815" y="3563465"/>
            <a:ext cx="7778346"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algn="just"/>
            <a:r>
              <a:rPr lang="ja-JP" altLang="en-US" b="0" i="0" dirty="0">
                <a:latin typeface="Meiryo UI" pitchFamily="50" charset="-128"/>
                <a:ea typeface="Meiryo UI" pitchFamily="50" charset="-128"/>
                <a:cs typeface="Meiryo UI" pitchFamily="50" charset="-128"/>
              </a:rPr>
              <a:t>◆情報発信</a:t>
            </a:r>
            <a:endParaRPr lang="en-US" altLang="ja-JP" b="0" i="0" dirty="0">
              <a:latin typeface="Meiryo UI" pitchFamily="50" charset="-128"/>
              <a:ea typeface="Meiryo UI" pitchFamily="50" charset="-128"/>
              <a:cs typeface="Meiryo UI" pitchFamily="50" charset="-128"/>
            </a:endParaRPr>
          </a:p>
          <a:p>
            <a:pPr marL="86400" indent="-86400" algn="just"/>
            <a:r>
              <a:rPr lang="ja-JP" altLang="en-US" b="0" i="0" dirty="0">
                <a:latin typeface="Meiryo UI" pitchFamily="50" charset="-128"/>
                <a:ea typeface="Meiryo UI" pitchFamily="50" charset="-128"/>
                <a:cs typeface="Meiryo UI" pitchFamily="50" charset="-128"/>
              </a:rPr>
              <a:t>　　大阪市の環境施策について広く市民に周知するため環境白書のほか、環境学習情報サイト「なにわエコスタイル」などインターネットや</a:t>
            </a:r>
            <a:r>
              <a:rPr lang="en-US" altLang="ja-JP" b="0" i="0" dirty="0">
                <a:latin typeface="Meiryo UI" pitchFamily="50" charset="-128"/>
                <a:ea typeface="Meiryo UI" pitchFamily="50" charset="-128"/>
                <a:cs typeface="Meiryo UI" pitchFamily="50" charset="-128"/>
              </a:rPr>
              <a:t>SNS</a:t>
            </a:r>
            <a:r>
              <a:rPr lang="ja-JP" altLang="en-US" b="0" i="0" dirty="0">
                <a:latin typeface="Meiryo UI" pitchFamily="50" charset="-128"/>
                <a:ea typeface="Meiryo UI" pitchFamily="50" charset="-128"/>
                <a:cs typeface="Meiryo UI" pitchFamily="50" charset="-128"/>
              </a:rPr>
              <a:t>を活用し、環境に関する情報をわかりやすく発信しています。</a:t>
            </a:r>
            <a:endParaRPr lang="en-US" altLang="ja-JP" b="0" i="0" dirty="0">
              <a:solidFill>
                <a:srgbClr val="FF0000"/>
              </a:solidFill>
              <a:latin typeface="Meiryo UI" pitchFamily="50" charset="-128"/>
              <a:ea typeface="Meiryo UI" pitchFamily="50" charset="-128"/>
              <a:cs typeface="Meiryo UI" pitchFamily="50" charset="-128"/>
            </a:endParaRPr>
          </a:p>
        </p:txBody>
      </p:sp>
      <p:sp>
        <p:nvSpPr>
          <p:cNvPr id="42" name="テキスト ボックス 28"/>
          <p:cNvSpPr txBox="1">
            <a:spLocks noChangeArrowheads="1"/>
          </p:cNvSpPr>
          <p:nvPr/>
        </p:nvSpPr>
        <p:spPr bwMode="auto">
          <a:xfrm>
            <a:off x="242815" y="1153938"/>
            <a:ext cx="7459514"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algn="just"/>
            <a:r>
              <a:rPr lang="ja-JP" altLang="en-US" b="0" i="0" dirty="0">
                <a:latin typeface="Meiryo UI" pitchFamily="50" charset="-128"/>
                <a:ea typeface="Meiryo UI" pitchFamily="50" charset="-128"/>
                <a:cs typeface="Meiryo UI" pitchFamily="50" charset="-128"/>
              </a:rPr>
              <a:t>◆おおさか環境科</a:t>
            </a:r>
            <a:endParaRPr lang="en-US" altLang="ja-JP" b="0" i="0" dirty="0">
              <a:latin typeface="Meiryo UI" pitchFamily="50" charset="-128"/>
              <a:ea typeface="Meiryo UI" pitchFamily="50" charset="-128"/>
              <a:cs typeface="Meiryo UI" pitchFamily="50" charset="-128"/>
            </a:endParaRPr>
          </a:p>
          <a:p>
            <a:pPr algn="just"/>
            <a:r>
              <a:rPr lang="en-US" altLang="ja-JP" b="0" i="0" dirty="0">
                <a:latin typeface="Meiryo UI" pitchFamily="50" charset="-128"/>
                <a:ea typeface="Meiryo UI" pitchFamily="50" charset="-128"/>
                <a:cs typeface="Meiryo UI" pitchFamily="50" charset="-128"/>
              </a:rPr>
              <a:t>    </a:t>
            </a:r>
            <a:r>
              <a:rPr lang="ja-JP" altLang="en-US" b="0" i="0" dirty="0">
                <a:latin typeface="Meiryo UI" pitchFamily="50" charset="-128"/>
                <a:ea typeface="Meiryo UI" pitchFamily="50" charset="-128"/>
                <a:cs typeface="Meiryo UI" pitchFamily="50" charset="-128"/>
              </a:rPr>
              <a:t>大阪市では、地球温暖化、生物多様性、ごみ減量、都市環境保全など、持続可能な社会づくりに向けた環境教育の充実に向け、小中学校等の授業で使用するための副読本「おおさか環境科」を作成しています。</a:t>
            </a:r>
            <a:endParaRPr lang="en-US" altLang="ja-JP" b="0" i="0" dirty="0">
              <a:latin typeface="Meiryo UI" pitchFamily="50" charset="-128"/>
              <a:ea typeface="Meiryo UI" pitchFamily="50" charset="-128"/>
              <a:cs typeface="Meiryo UI" pitchFamily="50" charset="-128"/>
            </a:endParaRPr>
          </a:p>
        </p:txBody>
      </p:sp>
      <p:sp>
        <p:nvSpPr>
          <p:cNvPr id="29"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a:solidFill>
                  <a:prstClr val="white"/>
                </a:solidFill>
                <a:latin typeface="Meiryo UI" panose="020B0604030504040204" pitchFamily="50" charset="-128"/>
                <a:ea typeface="Meiryo UI" panose="020B0604030504040204" pitchFamily="50" charset="-128"/>
              </a:rPr>
              <a:t>①</a:t>
            </a:r>
            <a:r>
              <a:rPr lang="en-US" altLang="ja-JP" sz="1600" b="1">
                <a:solidFill>
                  <a:prstClr val="white"/>
                </a:solidFill>
                <a:latin typeface="Meiryo UI" panose="020B0604030504040204" pitchFamily="50" charset="-128"/>
                <a:ea typeface="Meiryo UI" panose="020B0604030504040204" pitchFamily="50" charset="-128"/>
              </a:rPr>
              <a:t>	</a:t>
            </a:r>
            <a:r>
              <a:rPr lang="ja-JP" altLang="en-US" sz="1600" b="1">
                <a:solidFill>
                  <a:prstClr val="white"/>
                </a:solidFill>
                <a:latin typeface="Meiryo UI" panose="020B0604030504040204" pitchFamily="50" charset="-128"/>
                <a:ea typeface="Meiryo UI" panose="020B0604030504040204" pitchFamily="50" charset="-128"/>
              </a:rPr>
              <a:t>再生可能エネルギー</a:t>
            </a:r>
          </a:p>
        </p:txBody>
      </p:sp>
      <p:sp>
        <p:nvSpPr>
          <p:cNvPr id="41"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a:solidFill>
                  <a:prstClr val="white"/>
                </a:solidFill>
                <a:latin typeface="Meiryo UI" panose="020B0604030504040204" pitchFamily="50" charset="-128"/>
                <a:ea typeface="Meiryo UI" panose="020B0604030504040204" pitchFamily="50" charset="-128"/>
              </a:rPr>
              <a:t>②</a:t>
            </a:r>
            <a:r>
              <a:rPr lang="en-US" altLang="ja-JP" sz="1600" b="1">
                <a:solidFill>
                  <a:prstClr val="white"/>
                </a:solidFill>
                <a:latin typeface="Meiryo UI" panose="020B0604030504040204" pitchFamily="50" charset="-128"/>
                <a:ea typeface="Meiryo UI" panose="020B0604030504040204" pitchFamily="50" charset="-128"/>
              </a:rPr>
              <a:t>	</a:t>
            </a:r>
            <a:r>
              <a:rPr lang="ja-JP" altLang="en-US" sz="1600" b="1">
                <a:solidFill>
                  <a:prstClr val="white"/>
                </a:solidFill>
                <a:latin typeface="Meiryo UI" panose="020B0604030504040204" pitchFamily="50" charset="-128"/>
                <a:ea typeface="Meiryo UI" panose="020B0604030504040204" pitchFamily="50" charset="-128"/>
              </a:rPr>
              <a:t>エネルギー効率の向上</a:t>
            </a:r>
          </a:p>
        </p:txBody>
      </p:sp>
      <p:sp>
        <p:nvSpPr>
          <p:cNvPr id="43"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a:solidFill>
                  <a:prstClr val="white"/>
                </a:solidFill>
                <a:latin typeface="Meiryo UI" panose="020B0604030504040204" pitchFamily="50" charset="-128"/>
                <a:ea typeface="Meiryo UI" panose="020B0604030504040204" pitchFamily="50" charset="-128"/>
              </a:rPr>
              <a:t>③	レジリエンス・需給調整力</a:t>
            </a:r>
          </a:p>
        </p:txBody>
      </p:sp>
      <p:sp>
        <p:nvSpPr>
          <p:cNvPr id="44"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a:solidFill>
                  <a:prstClr val="white"/>
                </a:solidFill>
                <a:latin typeface="Meiryo UI" panose="020B0604030504040204" pitchFamily="50" charset="-128"/>
                <a:ea typeface="Meiryo UI" panose="020B0604030504040204" pitchFamily="50" charset="-128"/>
              </a:rPr>
              <a:t>④</a:t>
            </a:r>
            <a:r>
              <a:rPr lang="en-US" altLang="ja-JP" sz="1600" b="1">
                <a:solidFill>
                  <a:prstClr val="white"/>
                </a:solidFill>
                <a:latin typeface="Meiryo UI" panose="020B0604030504040204" pitchFamily="50" charset="-128"/>
                <a:ea typeface="Meiryo UI" panose="020B0604030504040204" pitchFamily="50" charset="-128"/>
              </a:rPr>
              <a:t>	</a:t>
            </a:r>
            <a:r>
              <a:rPr lang="ja-JP" altLang="en-US" sz="1600" b="1">
                <a:solidFill>
                  <a:prstClr val="white"/>
                </a:solidFill>
                <a:latin typeface="Meiryo UI" panose="020B0604030504040204" pitchFamily="50" charset="-128"/>
                <a:ea typeface="Meiryo UI" panose="020B0604030504040204" pitchFamily="50" charset="-128"/>
              </a:rPr>
              <a:t>産業振興と企業の成長</a:t>
            </a:r>
          </a:p>
        </p:txBody>
      </p:sp>
      <p:sp>
        <p:nvSpPr>
          <p:cNvPr id="26" name="円/楕円 30">
            <a:extLst>
              <a:ext uri="{FF2B5EF4-FFF2-40B4-BE49-F238E27FC236}">
                <a16:creationId xmlns:a16="http://schemas.microsoft.com/office/drawing/2014/main" id="{91BF8CB8-B855-49E9-B8C8-5E35F4C05AA7}"/>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r>
              <a:rPr lang="en-US" altLang="ja-JP" sz="1100" b="1" dirty="0">
                <a:solidFill>
                  <a:schemeClr val="bg1"/>
                </a:solidFill>
                <a:latin typeface="Meiryo UI" panose="020B0604030504040204" pitchFamily="50" charset="-128"/>
                <a:ea typeface="Meiryo UI" panose="020B0604030504040204" pitchFamily="50" charset="-128"/>
              </a:rPr>
              <a:t>47</a:t>
            </a:r>
          </a:p>
        </p:txBody>
      </p:sp>
      <p:sp>
        <p:nvSpPr>
          <p:cNvPr id="33" name="テキスト ボックス 32">
            <a:extLst>
              <a:ext uri="{FF2B5EF4-FFF2-40B4-BE49-F238E27FC236}">
                <a16:creationId xmlns:a16="http://schemas.microsoft.com/office/drawing/2014/main" id="{FB4BB0E7-9927-490E-8FCA-F9110EFF5135}"/>
              </a:ext>
            </a:extLst>
          </p:cNvPr>
          <p:cNvSpPr txBox="1"/>
          <p:nvPr/>
        </p:nvSpPr>
        <p:spPr>
          <a:xfrm>
            <a:off x="6154831" y="5938273"/>
            <a:ext cx="1941342" cy="400110"/>
          </a:xfrm>
          <a:prstGeom prst="rect">
            <a:avLst/>
          </a:prstGeom>
          <a:noFill/>
        </p:spPr>
        <p:txBody>
          <a:bodyPr wrap="square" lIns="91440" tIns="45720" rIns="91440" bIns="45720" rtlCol="0" anchor="t">
            <a:spAutoFit/>
          </a:bodyPr>
          <a:lstStyle/>
          <a:p>
            <a:pPr marL="86995" indent="-86995"/>
            <a:r>
              <a:rPr lang="en-US" altLang="ja-JP" sz="1000" dirty="0">
                <a:latin typeface="Meiryo UI"/>
                <a:ea typeface="Meiryo UI"/>
                <a:cs typeface="Meiryo UI" pitchFamily="50" charset="-128"/>
              </a:rPr>
              <a:t>(※1)</a:t>
            </a:r>
            <a:r>
              <a:rPr lang="ja-JP" altLang="en-US" sz="1000" dirty="0">
                <a:latin typeface="Meiryo UI"/>
                <a:ea typeface="Meiryo UI"/>
                <a:cs typeface="Meiryo UI" pitchFamily="50" charset="-128"/>
              </a:rPr>
              <a:t>オンライン開催</a:t>
            </a:r>
            <a:endParaRPr lang="en-US" altLang="ja-JP" sz="1000" dirty="0">
              <a:latin typeface="Meiryo UI"/>
              <a:ea typeface="Meiryo UI"/>
              <a:cs typeface="Meiryo UI" pitchFamily="50" charset="-128"/>
            </a:endParaRPr>
          </a:p>
          <a:p>
            <a:pPr marL="86995" indent="-86995"/>
            <a:r>
              <a:rPr lang="ja-JP" altLang="en-US" sz="1000" dirty="0">
                <a:latin typeface="Meiryo UI"/>
                <a:ea typeface="Meiryo UI"/>
                <a:cs typeface="Meiryo UI" pitchFamily="50" charset="-128"/>
              </a:rPr>
              <a:t>　　　　アクセス数：</a:t>
            </a:r>
            <a:r>
              <a:rPr lang="en-US" altLang="ja-JP" sz="1000" dirty="0">
                <a:latin typeface="Meiryo UI"/>
                <a:ea typeface="Meiryo UI"/>
                <a:cs typeface="Meiryo UI" pitchFamily="50" charset="-128"/>
              </a:rPr>
              <a:t>6,676</a:t>
            </a:r>
            <a:endParaRPr lang="ja-JP" dirty="0">
              <a:latin typeface="Meiryo UI"/>
              <a:ea typeface="Meiryo UI"/>
            </a:endParaRPr>
          </a:p>
        </p:txBody>
      </p:sp>
      <p:sp>
        <p:nvSpPr>
          <p:cNvPr id="34" name="テキスト ボックス 33">
            <a:extLst>
              <a:ext uri="{FF2B5EF4-FFF2-40B4-BE49-F238E27FC236}">
                <a16:creationId xmlns:a16="http://schemas.microsoft.com/office/drawing/2014/main" id="{FB4BB0E7-9927-490E-8FCA-F9110EFF5135}"/>
              </a:ext>
            </a:extLst>
          </p:cNvPr>
          <p:cNvSpPr txBox="1"/>
          <p:nvPr/>
        </p:nvSpPr>
        <p:spPr>
          <a:xfrm>
            <a:off x="6154831" y="6352512"/>
            <a:ext cx="1941342" cy="400110"/>
          </a:xfrm>
          <a:prstGeom prst="rect">
            <a:avLst/>
          </a:prstGeom>
          <a:noFill/>
        </p:spPr>
        <p:txBody>
          <a:bodyPr wrap="square" lIns="91440" tIns="45720" rIns="91440" bIns="45720" rtlCol="0" anchor="t">
            <a:spAutoFit/>
          </a:bodyPr>
          <a:lstStyle/>
          <a:p>
            <a:pPr marL="86995" indent="-86995"/>
            <a:r>
              <a:rPr lang="en-US" altLang="ja-JP" sz="1000">
                <a:latin typeface="Meiryo UI"/>
                <a:ea typeface="Meiryo UI"/>
                <a:cs typeface="Meiryo UI" pitchFamily="50" charset="-128"/>
              </a:rPr>
              <a:t>(※2)</a:t>
            </a:r>
            <a:r>
              <a:rPr lang="ja-JP" altLang="en-US" sz="1000">
                <a:latin typeface="Meiryo UI"/>
                <a:ea typeface="Meiryo UI"/>
                <a:cs typeface="Meiryo UI" pitchFamily="50" charset="-128"/>
              </a:rPr>
              <a:t>オンラインからの参加</a:t>
            </a:r>
            <a:endParaRPr lang="en-US" altLang="ja-JP" sz="1000">
              <a:latin typeface="Meiryo UI"/>
              <a:ea typeface="Meiryo UI"/>
              <a:cs typeface="Meiryo UI" pitchFamily="50" charset="-128"/>
            </a:endParaRPr>
          </a:p>
          <a:p>
            <a:pPr marL="86995" indent="-86995"/>
            <a:r>
              <a:rPr lang="ja-JP" altLang="en-US" sz="1000">
                <a:latin typeface="Meiryo UI"/>
                <a:ea typeface="Meiryo UI"/>
                <a:cs typeface="Meiryo UI" pitchFamily="50" charset="-128"/>
              </a:rPr>
              <a:t>　　　　アクセス数：</a:t>
            </a:r>
            <a:r>
              <a:rPr lang="en-US" altLang="ja-JP" sz="1000">
                <a:latin typeface="Meiryo UI"/>
                <a:ea typeface="Meiryo UI"/>
                <a:cs typeface="Meiryo UI" pitchFamily="50" charset="-128"/>
              </a:rPr>
              <a:t>5,332</a:t>
            </a:r>
            <a:endParaRPr lang="ja-JP">
              <a:latin typeface="Meiryo UI"/>
              <a:ea typeface="Meiryo UI"/>
            </a:endParaRPr>
          </a:p>
        </p:txBody>
      </p:sp>
      <p:sp>
        <p:nvSpPr>
          <p:cNvPr id="37" name="テキスト ボックス 36">
            <a:extLst>
              <a:ext uri="{FF2B5EF4-FFF2-40B4-BE49-F238E27FC236}">
                <a16:creationId xmlns:a16="http://schemas.microsoft.com/office/drawing/2014/main" id="{A285B70E-04D4-4F68-91E1-A7885931F245}"/>
              </a:ext>
            </a:extLst>
          </p:cNvPr>
          <p:cNvSpPr txBox="1"/>
          <p:nvPr/>
        </p:nvSpPr>
        <p:spPr>
          <a:xfrm>
            <a:off x="3307864" y="751355"/>
            <a:ext cx="4294719" cy="276999"/>
          </a:xfrm>
          <a:prstGeom prst="rect">
            <a:avLst/>
          </a:prstGeom>
          <a:noFill/>
        </p:spPr>
        <p:txBody>
          <a:bodyPr wrap="square" rtlCol="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（予算</a:t>
            </a:r>
            <a:r>
              <a:rPr lang="en-US" altLang="ja-JP" sz="1200" dirty="0">
                <a:latin typeface="Meiryo UI" pitchFamily="50" charset="-128"/>
                <a:ea typeface="Meiryo UI" pitchFamily="50" charset="-128"/>
                <a:cs typeface="Meiryo UI" pitchFamily="50" charset="-128"/>
              </a:rPr>
              <a:t>6,312</a:t>
            </a:r>
            <a:r>
              <a:rPr lang="ja-JP" altLang="en-US" sz="1200" dirty="0">
                <a:latin typeface="Meiryo UI" pitchFamily="50" charset="-128"/>
                <a:ea typeface="Meiryo UI" pitchFamily="50" charset="-128"/>
                <a:cs typeface="Meiryo UI" pitchFamily="50" charset="-128"/>
              </a:rPr>
              <a:t>千円）　</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おおさか環境科のみ</a:t>
            </a:r>
          </a:p>
        </p:txBody>
      </p:sp>
      <p:sp>
        <p:nvSpPr>
          <p:cNvPr id="35" name="テキスト ボックス 34">
            <a:extLst>
              <a:ext uri="{FF2B5EF4-FFF2-40B4-BE49-F238E27FC236}">
                <a16:creationId xmlns:a16="http://schemas.microsoft.com/office/drawing/2014/main" id="{0D8AE487-CE1C-0152-9FA9-18BCCC56892B}"/>
              </a:ext>
            </a:extLst>
          </p:cNvPr>
          <p:cNvSpPr txBox="1"/>
          <p:nvPr/>
        </p:nvSpPr>
        <p:spPr>
          <a:xfrm>
            <a:off x="7625131" y="5938273"/>
            <a:ext cx="1941342" cy="400110"/>
          </a:xfrm>
          <a:prstGeom prst="rect">
            <a:avLst/>
          </a:prstGeom>
          <a:noFill/>
        </p:spPr>
        <p:txBody>
          <a:bodyPr wrap="square" lIns="91440" tIns="45720" rIns="91440" bIns="45720" rtlCol="0" anchor="t">
            <a:spAutoFit/>
          </a:bodyPr>
          <a:lstStyle/>
          <a:p>
            <a:pPr marL="86995" indent="-86995"/>
            <a:r>
              <a:rPr lang="en-US" altLang="ja-JP" sz="1000">
                <a:latin typeface="Meiryo UI"/>
                <a:ea typeface="Meiryo UI"/>
                <a:cs typeface="Meiryo UI" pitchFamily="50" charset="-128"/>
              </a:rPr>
              <a:t>(※３)</a:t>
            </a:r>
            <a:r>
              <a:rPr lang="ja-JP" altLang="en-US" sz="1000">
                <a:latin typeface="Meiryo UI"/>
                <a:ea typeface="Meiryo UI"/>
                <a:cs typeface="Meiryo UI" pitchFamily="50" charset="-128"/>
              </a:rPr>
              <a:t>オンラインからの参加</a:t>
            </a:r>
            <a:endParaRPr lang="en-US" altLang="ja-JP" sz="1000">
              <a:latin typeface="Meiryo UI"/>
              <a:ea typeface="Meiryo UI"/>
              <a:cs typeface="Meiryo UI" pitchFamily="50" charset="-128"/>
            </a:endParaRPr>
          </a:p>
          <a:p>
            <a:pPr marL="86995" indent="-86995"/>
            <a:r>
              <a:rPr lang="ja-JP" altLang="en-US" sz="1000">
                <a:latin typeface="Meiryo UI"/>
                <a:ea typeface="Meiryo UI"/>
                <a:cs typeface="Meiryo UI" pitchFamily="50" charset="-128"/>
              </a:rPr>
              <a:t>　　　　アクセス数：8</a:t>
            </a:r>
            <a:r>
              <a:rPr lang="en-US" altLang="ja-JP" sz="1000">
                <a:latin typeface="Meiryo UI"/>
                <a:ea typeface="Meiryo UI"/>
                <a:cs typeface="Meiryo UI" pitchFamily="50" charset="-128"/>
              </a:rPr>
              <a:t>,</a:t>
            </a:r>
            <a:r>
              <a:rPr lang="ja-JP" altLang="en-US" sz="1000">
                <a:latin typeface="Meiryo UI"/>
                <a:ea typeface="Meiryo UI"/>
                <a:cs typeface="Meiryo UI" pitchFamily="50" charset="-128"/>
              </a:rPr>
              <a:t>097</a:t>
            </a:r>
            <a:endParaRPr lang="en-US" altLang="ja-JP" sz="1000">
              <a:latin typeface="Meiryo UI"/>
              <a:ea typeface="Meiryo UI"/>
            </a:endParaRPr>
          </a:p>
        </p:txBody>
      </p:sp>
      <p:sp>
        <p:nvSpPr>
          <p:cNvPr id="3" name="テキスト ボックス 2">
            <a:extLst>
              <a:ext uri="{FF2B5EF4-FFF2-40B4-BE49-F238E27FC236}">
                <a16:creationId xmlns:a16="http://schemas.microsoft.com/office/drawing/2014/main" id="{142B5D17-F26E-E9A1-85EC-5FBE5E0DF3A9}"/>
              </a:ext>
            </a:extLst>
          </p:cNvPr>
          <p:cNvSpPr txBox="1"/>
          <p:nvPr/>
        </p:nvSpPr>
        <p:spPr>
          <a:xfrm>
            <a:off x="7702329" y="6391972"/>
            <a:ext cx="1941342" cy="400110"/>
          </a:xfrm>
          <a:prstGeom prst="rect">
            <a:avLst/>
          </a:prstGeom>
          <a:noFill/>
        </p:spPr>
        <p:txBody>
          <a:bodyPr wrap="square" lIns="91440" tIns="45720" rIns="91440" bIns="45720" rtlCol="0" anchor="t">
            <a:spAutoFit/>
          </a:bodyPr>
          <a:lstStyle/>
          <a:p>
            <a:pPr marL="86995" indent="-86995"/>
            <a:r>
              <a:rPr lang="en-US" altLang="ja-JP" sz="1000" dirty="0">
                <a:latin typeface="Meiryo UI"/>
                <a:ea typeface="Meiryo UI"/>
                <a:cs typeface="Meiryo UI" pitchFamily="50" charset="-128"/>
              </a:rPr>
              <a:t>(※</a:t>
            </a:r>
            <a:r>
              <a:rPr lang="ja-JP" altLang="en-US" sz="1000" dirty="0">
                <a:latin typeface="Meiryo UI"/>
                <a:ea typeface="Meiryo UI"/>
                <a:cs typeface="Meiryo UI" pitchFamily="50" charset="-128"/>
              </a:rPr>
              <a:t>４</a:t>
            </a:r>
            <a:r>
              <a:rPr lang="en-US" altLang="ja-JP" sz="1000" dirty="0">
                <a:latin typeface="Meiryo UI"/>
                <a:ea typeface="Meiryo UI"/>
                <a:cs typeface="Meiryo UI" pitchFamily="50" charset="-128"/>
              </a:rPr>
              <a:t>)</a:t>
            </a:r>
            <a:r>
              <a:rPr lang="ja-JP" altLang="en-US" sz="1000" dirty="0">
                <a:latin typeface="Meiryo UI"/>
                <a:ea typeface="Meiryo UI"/>
                <a:cs typeface="Meiryo UI" pitchFamily="50" charset="-128"/>
              </a:rPr>
              <a:t>オンラインからの参加</a:t>
            </a:r>
            <a:endParaRPr lang="en-US" altLang="ja-JP" sz="1000" dirty="0">
              <a:latin typeface="Meiryo UI"/>
              <a:ea typeface="Meiryo UI"/>
              <a:cs typeface="Meiryo UI" pitchFamily="50" charset="-128"/>
            </a:endParaRPr>
          </a:p>
          <a:p>
            <a:pPr marL="86995" indent="-86995"/>
            <a:r>
              <a:rPr lang="ja-JP" altLang="en-US" sz="1000" dirty="0">
                <a:latin typeface="Meiryo UI"/>
                <a:ea typeface="Meiryo UI"/>
                <a:cs typeface="Meiryo UI" pitchFamily="50" charset="-128"/>
              </a:rPr>
              <a:t>　　　　アクセス数：</a:t>
            </a:r>
            <a:r>
              <a:rPr lang="en-US" altLang="ja-JP" sz="1000" dirty="0">
                <a:latin typeface="Meiryo UI"/>
                <a:ea typeface="Meiryo UI"/>
                <a:cs typeface="Meiryo UI" pitchFamily="50" charset="-128"/>
              </a:rPr>
              <a:t>7,</a:t>
            </a:r>
            <a:r>
              <a:rPr lang="ja-JP" altLang="en-US" sz="1000" dirty="0">
                <a:latin typeface="Meiryo UI"/>
                <a:ea typeface="Meiryo UI"/>
                <a:cs typeface="Meiryo UI" pitchFamily="50" charset="-128"/>
              </a:rPr>
              <a:t>0</a:t>
            </a:r>
            <a:r>
              <a:rPr lang="en-US" altLang="ja-JP" sz="1000" dirty="0">
                <a:latin typeface="Meiryo UI"/>
                <a:ea typeface="Meiryo UI"/>
                <a:cs typeface="Meiryo UI" pitchFamily="50" charset="-128"/>
              </a:rPr>
              <a:t>00</a:t>
            </a:r>
            <a:endParaRPr lang="en-US" altLang="ja-JP" sz="1000" dirty="0">
              <a:latin typeface="Meiryo UI"/>
              <a:ea typeface="Meiryo UI"/>
            </a:endParaRPr>
          </a:p>
        </p:txBody>
      </p:sp>
      <p:graphicFrame>
        <p:nvGraphicFramePr>
          <p:cNvPr id="4" name="表 3">
            <a:extLst>
              <a:ext uri="{FF2B5EF4-FFF2-40B4-BE49-F238E27FC236}">
                <a16:creationId xmlns:a16="http://schemas.microsoft.com/office/drawing/2014/main" id="{18DD5FB3-D979-FE52-543C-43F3569B4C4D}"/>
              </a:ext>
            </a:extLst>
          </p:cNvPr>
          <p:cNvGraphicFramePr>
            <a:graphicFrameLocks noGrp="1"/>
          </p:cNvGraphicFramePr>
          <p:nvPr>
            <p:extLst>
              <p:ext uri="{D42A27DB-BD31-4B8C-83A1-F6EECF244321}">
                <p14:modId xmlns:p14="http://schemas.microsoft.com/office/powerpoint/2010/main" val="473934369"/>
              </p:ext>
            </p:extLst>
          </p:nvPr>
        </p:nvGraphicFramePr>
        <p:xfrm>
          <a:off x="339527" y="2079435"/>
          <a:ext cx="5325840" cy="1341922"/>
        </p:xfrm>
        <a:graphic>
          <a:graphicData uri="http://schemas.openxmlformats.org/drawingml/2006/table">
            <a:tbl>
              <a:tblPr firstRow="1" bandRow="1">
                <a:tableStyleId>{5940675A-B579-460E-94D1-54222C63F5DA}</a:tableStyleId>
              </a:tblPr>
              <a:tblGrid>
                <a:gridCol w="1415462">
                  <a:extLst>
                    <a:ext uri="{9D8B030D-6E8A-4147-A177-3AD203B41FA5}">
                      <a16:colId xmlns:a16="http://schemas.microsoft.com/office/drawing/2014/main" val="3757262113"/>
                    </a:ext>
                  </a:extLst>
                </a:gridCol>
                <a:gridCol w="780339">
                  <a:extLst>
                    <a:ext uri="{9D8B030D-6E8A-4147-A177-3AD203B41FA5}">
                      <a16:colId xmlns:a16="http://schemas.microsoft.com/office/drawing/2014/main" val="2027108342"/>
                    </a:ext>
                  </a:extLst>
                </a:gridCol>
                <a:gridCol w="780339">
                  <a:extLst>
                    <a:ext uri="{9D8B030D-6E8A-4147-A177-3AD203B41FA5}">
                      <a16:colId xmlns:a16="http://schemas.microsoft.com/office/drawing/2014/main" val="346158796"/>
                    </a:ext>
                  </a:extLst>
                </a:gridCol>
                <a:gridCol w="789022">
                  <a:extLst>
                    <a:ext uri="{9D8B030D-6E8A-4147-A177-3AD203B41FA5}">
                      <a16:colId xmlns:a16="http://schemas.microsoft.com/office/drawing/2014/main" val="1555019360"/>
                    </a:ext>
                  </a:extLst>
                </a:gridCol>
                <a:gridCol w="780339">
                  <a:extLst>
                    <a:ext uri="{9D8B030D-6E8A-4147-A177-3AD203B41FA5}">
                      <a16:colId xmlns:a16="http://schemas.microsoft.com/office/drawing/2014/main" val="2409476277"/>
                    </a:ext>
                  </a:extLst>
                </a:gridCol>
                <a:gridCol w="780339">
                  <a:extLst>
                    <a:ext uri="{9D8B030D-6E8A-4147-A177-3AD203B41FA5}">
                      <a16:colId xmlns:a16="http://schemas.microsoft.com/office/drawing/2014/main" val="51359082"/>
                    </a:ext>
                  </a:extLst>
                </a:gridCol>
              </a:tblGrid>
              <a:tr h="279019">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2021</a:t>
                      </a:r>
                    </a:p>
                  </a:txBody>
                  <a:tcPr anchor="ctr">
                    <a:solidFill>
                      <a:schemeClr val="accent6">
                        <a:lumMod val="40000"/>
                        <a:lumOff val="60000"/>
                      </a:schemeClr>
                    </a:solidFill>
                  </a:tcPr>
                </a:tc>
                <a:tc>
                  <a:txBody>
                    <a:bodyPr/>
                    <a:lstStyle/>
                    <a:p>
                      <a:pPr algn="ctr"/>
                      <a:r>
                        <a:rPr kumimoji="1" lang="en-US" altLang="ja-JP" sz="1000" u="none" strike="noStrike" dirty="0">
                          <a:solidFill>
                            <a:schemeClr val="tx1"/>
                          </a:solidFill>
                          <a:latin typeface="Meiryo UI" panose="020B0604030504040204" pitchFamily="50" charset="-128"/>
                          <a:ea typeface="Meiryo UI" panose="020B0604030504040204" pitchFamily="50" charset="-128"/>
                        </a:rPr>
                        <a:t>2022</a:t>
                      </a:r>
                    </a:p>
                  </a:txBody>
                  <a:tcPr anchor="ctr">
                    <a:solidFill>
                      <a:schemeClr val="accent6">
                        <a:lumMod val="40000"/>
                        <a:lumOff val="60000"/>
                      </a:schemeClr>
                    </a:solidFill>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2023</a:t>
                      </a:r>
                    </a:p>
                  </a:txBody>
                  <a:tcPr anchor="ctr">
                    <a:solidFill>
                      <a:schemeClr val="accent6">
                        <a:lumMod val="40000"/>
                        <a:lumOff val="60000"/>
                      </a:schemeClr>
                    </a:solidFill>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2024</a:t>
                      </a:r>
                    </a:p>
                  </a:txBody>
                  <a:tcPr anchor="ctr">
                    <a:solidFill>
                      <a:schemeClr val="accent6">
                        <a:lumMod val="40000"/>
                        <a:lumOff val="60000"/>
                      </a:schemeClr>
                    </a:solidFill>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2025</a:t>
                      </a:r>
                    </a:p>
                  </a:txBody>
                  <a:tcPr anchor="ctr">
                    <a:solidFill>
                      <a:schemeClr val="accent6">
                        <a:lumMod val="40000"/>
                        <a:lumOff val="60000"/>
                      </a:schemeClr>
                    </a:solidFill>
                  </a:tcPr>
                </a:tc>
                <a:extLst>
                  <a:ext uri="{0D108BD9-81ED-4DB2-BD59-A6C34878D82A}">
                    <a16:rowId xmlns:a16="http://schemas.microsoft.com/office/drawing/2014/main" val="1405712737"/>
                  </a:ext>
                </a:extLst>
              </a:tr>
              <a:tr h="354301">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小学校</a:t>
                      </a:r>
                      <a:r>
                        <a:rPr kumimoji="1" lang="en-US" altLang="ja-JP" sz="1000" dirty="0">
                          <a:solidFill>
                            <a:schemeClr val="tx1"/>
                          </a:solidFill>
                          <a:latin typeface="Meiryo UI" panose="020B0604030504040204" pitchFamily="50" charset="-128"/>
                          <a:ea typeface="Meiryo UI" panose="020B0604030504040204" pitchFamily="50" charset="-128"/>
                        </a:rPr>
                        <a:t>3</a:t>
                      </a: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4</a:t>
                      </a:r>
                      <a:r>
                        <a:rPr kumimoji="1" lang="ja-JP" altLang="en-US" sz="1000" dirty="0">
                          <a:solidFill>
                            <a:schemeClr val="tx1"/>
                          </a:solidFill>
                          <a:latin typeface="Meiryo UI" panose="020B0604030504040204" pitchFamily="50" charset="-128"/>
                          <a:ea typeface="Meiryo UI" panose="020B0604030504040204" pitchFamily="50" charset="-128"/>
                        </a:rPr>
                        <a:t>年生用</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kern="1200" dirty="0">
                          <a:solidFill>
                            <a:schemeClr val="tx1"/>
                          </a:solidFill>
                          <a:effectLst/>
                          <a:latin typeface="Meiryo UI" panose="020B0604030504040204" pitchFamily="50" charset="-128"/>
                          <a:ea typeface="Meiryo UI" panose="020B0604030504040204" pitchFamily="50" charset="-128"/>
                          <a:cs typeface="+mn-cs"/>
                        </a:rPr>
                        <a:t>21,078</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20,486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20,666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20,630</a:t>
                      </a:r>
                      <a:endParaRPr kumimoji="1" lang="en-US" altLang="ja-JP" sz="1000" strike="sngStrike"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strike="noStrike" dirty="0">
                          <a:solidFill>
                            <a:schemeClr val="tx1"/>
                          </a:solidFill>
                          <a:latin typeface="Meiryo UI" panose="020B0604030504040204" pitchFamily="50" charset="-128"/>
                          <a:ea typeface="Meiryo UI" panose="020B0604030504040204" pitchFamily="50" charset="-128"/>
                        </a:rPr>
                        <a:t>20,409</a:t>
                      </a:r>
                    </a:p>
                  </a:txBody>
                  <a:tcPr anchor="ctr"/>
                </a:tc>
                <a:extLst>
                  <a:ext uri="{0D108BD9-81ED-4DB2-BD59-A6C34878D82A}">
                    <a16:rowId xmlns:a16="http://schemas.microsoft.com/office/drawing/2014/main" val="2124491204"/>
                  </a:ext>
                </a:extLst>
              </a:tr>
              <a:tr h="354301">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小学校</a:t>
                      </a:r>
                      <a:r>
                        <a:rPr kumimoji="1" lang="en-US" altLang="ja-JP" sz="1000" dirty="0">
                          <a:solidFill>
                            <a:schemeClr val="tx1"/>
                          </a:solidFill>
                          <a:latin typeface="Meiryo UI" panose="020B0604030504040204" pitchFamily="50" charset="-128"/>
                          <a:ea typeface="Meiryo UI" panose="020B0604030504040204" pitchFamily="50" charset="-128"/>
                        </a:rPr>
                        <a:t>5</a:t>
                      </a: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6</a:t>
                      </a:r>
                      <a:r>
                        <a:rPr kumimoji="1" lang="ja-JP" altLang="en-US" sz="1000" dirty="0">
                          <a:solidFill>
                            <a:schemeClr val="tx1"/>
                          </a:solidFill>
                          <a:latin typeface="Meiryo UI" panose="020B0604030504040204" pitchFamily="50" charset="-128"/>
                          <a:ea typeface="Meiryo UI" panose="020B0604030504040204" pitchFamily="50" charset="-128"/>
                        </a:rPr>
                        <a:t>年生用</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kern="1200" dirty="0">
                          <a:solidFill>
                            <a:schemeClr val="tx1"/>
                          </a:solidFill>
                          <a:effectLst/>
                          <a:latin typeface="Meiryo UI" panose="020B0604030504040204" pitchFamily="50" charset="-128"/>
                          <a:ea typeface="Meiryo UI" panose="020B0604030504040204" pitchFamily="50" charset="-128"/>
                          <a:cs typeface="+mn-cs"/>
                        </a:rPr>
                        <a:t>20,515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kern="1200" dirty="0">
                          <a:solidFill>
                            <a:schemeClr val="tx1"/>
                          </a:solidFill>
                          <a:effectLst/>
                          <a:latin typeface="Meiryo UI" panose="020B0604030504040204" pitchFamily="50" charset="-128"/>
                          <a:ea typeface="Meiryo UI" panose="020B0604030504040204" pitchFamily="50" charset="-128"/>
                          <a:cs typeface="+mn-cs"/>
                        </a:rPr>
                        <a:t>20,075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kern="1200" dirty="0">
                          <a:solidFill>
                            <a:schemeClr val="tx1"/>
                          </a:solidFill>
                          <a:effectLst/>
                          <a:latin typeface="Meiryo UI" panose="020B0604030504040204" pitchFamily="50" charset="-128"/>
                          <a:ea typeface="Meiryo UI" panose="020B0604030504040204" pitchFamily="50" charset="-128"/>
                          <a:cs typeface="+mn-cs"/>
                        </a:rPr>
                        <a:t>20,242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kern="1200" dirty="0">
                          <a:solidFill>
                            <a:schemeClr val="tx1"/>
                          </a:solidFill>
                          <a:effectLst/>
                          <a:latin typeface="Meiryo UI" panose="020B0604030504040204" pitchFamily="50" charset="-128"/>
                          <a:ea typeface="Meiryo UI" panose="020B0604030504040204" pitchFamily="50" charset="-128"/>
                          <a:cs typeface="+mn-cs"/>
                        </a:rPr>
                        <a:t>20,256</a:t>
                      </a:r>
                      <a:endParaRPr kumimoji="1" lang="en-US" altLang="ja-JP" sz="1000" b="0" i="0" strike="sngStrike" kern="1200" dirty="0">
                        <a:solidFill>
                          <a:schemeClr val="tx1"/>
                        </a:solidFill>
                        <a:effectLst/>
                        <a:latin typeface="Meiryo UI" panose="020B0604030504040204" pitchFamily="50" charset="-128"/>
                        <a:ea typeface="Meiryo UI" panose="020B0604030504040204" pitchFamily="50" charset="-128"/>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strike="noStrike" kern="1200" dirty="0">
                          <a:solidFill>
                            <a:schemeClr val="tx1"/>
                          </a:solidFill>
                          <a:effectLst/>
                          <a:latin typeface="Meiryo UI" panose="020B0604030504040204" pitchFamily="50" charset="-128"/>
                          <a:ea typeface="Meiryo UI" panose="020B0604030504040204" pitchFamily="50" charset="-128"/>
                          <a:cs typeface="+mn-cs"/>
                        </a:rPr>
                        <a:t>20,265</a:t>
                      </a:r>
                    </a:p>
                  </a:txBody>
                  <a:tcPr anchor="ctr"/>
                </a:tc>
                <a:extLst>
                  <a:ext uri="{0D108BD9-81ED-4DB2-BD59-A6C34878D82A}">
                    <a16:rowId xmlns:a16="http://schemas.microsoft.com/office/drawing/2014/main" val="1130586514"/>
                  </a:ext>
                </a:extLst>
              </a:tr>
              <a:tr h="354301">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中学校用</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18,657</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17,999</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18,784</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18,810</a:t>
                      </a:r>
                      <a:endParaRPr kumimoji="1" lang="ja-JP" altLang="en-US" sz="1000" strike="sngStrike"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18,927</a:t>
                      </a:r>
                      <a:endParaRPr kumimoji="1" lang="ja-JP" altLang="en-US" sz="1000" strike="noStrike"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048255114"/>
                  </a:ext>
                </a:extLst>
              </a:tr>
            </a:tbl>
          </a:graphicData>
        </a:graphic>
      </p:graphicFrame>
      <p:graphicFrame>
        <p:nvGraphicFramePr>
          <p:cNvPr id="5" name="表 4">
            <a:extLst>
              <a:ext uri="{FF2B5EF4-FFF2-40B4-BE49-F238E27FC236}">
                <a16:creationId xmlns:a16="http://schemas.microsoft.com/office/drawing/2014/main" id="{180BB9D0-CBDB-5932-5878-79FBFD57B351}"/>
              </a:ext>
            </a:extLst>
          </p:cNvPr>
          <p:cNvGraphicFramePr>
            <a:graphicFrameLocks noGrp="1"/>
          </p:cNvGraphicFramePr>
          <p:nvPr>
            <p:extLst>
              <p:ext uri="{D42A27DB-BD31-4B8C-83A1-F6EECF244321}">
                <p14:modId xmlns:p14="http://schemas.microsoft.com/office/powerpoint/2010/main" val="1241473051"/>
              </p:ext>
            </p:extLst>
          </p:nvPr>
        </p:nvGraphicFramePr>
        <p:xfrm>
          <a:off x="339527" y="5229982"/>
          <a:ext cx="5527909" cy="1432560"/>
        </p:xfrm>
        <a:graphic>
          <a:graphicData uri="http://schemas.openxmlformats.org/drawingml/2006/table">
            <a:tbl>
              <a:tblPr firstRow="1" bandRow="1">
                <a:tableStyleId>{5940675A-B579-460E-94D1-54222C63F5DA}</a:tableStyleId>
              </a:tblPr>
              <a:tblGrid>
                <a:gridCol w="1355729">
                  <a:extLst>
                    <a:ext uri="{9D8B030D-6E8A-4147-A177-3AD203B41FA5}">
                      <a16:colId xmlns:a16="http://schemas.microsoft.com/office/drawing/2014/main" val="3757262113"/>
                    </a:ext>
                  </a:extLst>
                </a:gridCol>
                <a:gridCol w="674045">
                  <a:extLst>
                    <a:ext uri="{9D8B030D-6E8A-4147-A177-3AD203B41FA5}">
                      <a16:colId xmlns:a16="http://schemas.microsoft.com/office/drawing/2014/main" val="4015490920"/>
                    </a:ext>
                  </a:extLst>
                </a:gridCol>
                <a:gridCol w="674045">
                  <a:extLst>
                    <a:ext uri="{9D8B030D-6E8A-4147-A177-3AD203B41FA5}">
                      <a16:colId xmlns:a16="http://schemas.microsoft.com/office/drawing/2014/main" val="69189745"/>
                    </a:ext>
                  </a:extLst>
                </a:gridCol>
                <a:gridCol w="674045">
                  <a:extLst>
                    <a:ext uri="{9D8B030D-6E8A-4147-A177-3AD203B41FA5}">
                      <a16:colId xmlns:a16="http://schemas.microsoft.com/office/drawing/2014/main" val="189663947"/>
                    </a:ext>
                  </a:extLst>
                </a:gridCol>
                <a:gridCol w="674045">
                  <a:extLst>
                    <a:ext uri="{9D8B030D-6E8A-4147-A177-3AD203B41FA5}">
                      <a16:colId xmlns:a16="http://schemas.microsoft.com/office/drawing/2014/main" val="2669058858"/>
                    </a:ext>
                  </a:extLst>
                </a:gridCol>
                <a:gridCol w="720000">
                  <a:extLst>
                    <a:ext uri="{9D8B030D-6E8A-4147-A177-3AD203B41FA5}">
                      <a16:colId xmlns:a16="http://schemas.microsoft.com/office/drawing/2014/main" val="1508969053"/>
                    </a:ext>
                  </a:extLst>
                </a:gridCol>
                <a:gridCol w="756000">
                  <a:extLst>
                    <a:ext uri="{9D8B030D-6E8A-4147-A177-3AD203B41FA5}">
                      <a16:colId xmlns:a16="http://schemas.microsoft.com/office/drawing/2014/main" val="1843824644"/>
                    </a:ext>
                  </a:extLst>
                </a:gridCol>
              </a:tblGrid>
              <a:tr h="0">
                <a:tc>
                  <a:txBody>
                    <a:bodyPr/>
                    <a:lstStyle/>
                    <a:p>
                      <a:pPr algn="ctr"/>
                      <a:endParaRPr kumimoji="1" lang="ja-JP" altLang="en-US" sz="100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2020</a:t>
                      </a: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2022</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lang="en-US" altLang="ja-JP" sz="1000" dirty="0">
                          <a:solidFill>
                            <a:schemeClr val="tx1"/>
                          </a:solidFill>
                          <a:latin typeface="Meiryo UI"/>
                          <a:ea typeface="Meiryo UI"/>
                        </a:rPr>
                        <a:t>2023</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2025</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extLst>
                  <a:ext uri="{0D108BD9-81ED-4DB2-BD59-A6C34878D82A}">
                    <a16:rowId xmlns:a16="http://schemas.microsoft.com/office/drawing/2014/main" val="1405712737"/>
                  </a:ext>
                </a:extLst>
              </a:tr>
              <a:tr h="215149">
                <a:tc>
                  <a:txBody>
                    <a:bodyPr/>
                    <a:lstStyle/>
                    <a:p>
                      <a:pPr algn="ctr"/>
                      <a:r>
                        <a:rPr kumimoji="1" lang="ja-JP" altLang="en-US" sz="1000">
                          <a:solidFill>
                            <a:schemeClr val="tx1"/>
                          </a:solidFill>
                          <a:latin typeface="Meiryo UI" panose="020B0604030504040204" pitchFamily="50" charset="-128"/>
                          <a:ea typeface="Meiryo UI" panose="020B0604030504040204" pitchFamily="50" charset="-128"/>
                        </a:rPr>
                        <a:t>省エネ関連講座</a:t>
                      </a:r>
                      <a:endParaRPr kumimoji="1" lang="en-US" altLang="ja-JP" sz="1000">
                        <a:solidFill>
                          <a:schemeClr val="tx1"/>
                        </a:solidFill>
                        <a:latin typeface="Meiryo UI" panose="020B0604030504040204" pitchFamily="50" charset="-128"/>
                        <a:ea typeface="Meiryo UI" panose="020B0604030504040204" pitchFamily="50" charset="-128"/>
                      </a:endParaRPr>
                    </a:p>
                    <a:p>
                      <a:pPr algn="ctr"/>
                      <a:r>
                        <a:rPr kumimoji="1" lang="ja-JP" altLang="en-US" sz="1000">
                          <a:solidFill>
                            <a:schemeClr val="tx1"/>
                          </a:solidFill>
                          <a:latin typeface="Meiryo UI" panose="020B0604030504040204" pitchFamily="50" charset="-128"/>
                          <a:ea typeface="Meiryo UI" panose="020B0604030504040204" pitchFamily="50" charset="-128"/>
                        </a:rPr>
                        <a:t>開催</a:t>
                      </a:r>
                      <a:endParaRPr kumimoji="1" lang="en-US" altLang="ja-JP" sz="100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185</a:t>
                      </a:r>
                    </a:p>
                  </a:txBody>
                  <a:tcPr anchor="ctr"/>
                </a:tc>
                <a:tc>
                  <a:txBody>
                    <a:bodyPr/>
                    <a:lstStyle/>
                    <a:p>
                      <a:pPr algn="ctr"/>
                      <a:r>
                        <a:rPr lang="en-US" altLang="ja-JP" sz="1000" dirty="0">
                          <a:solidFill>
                            <a:schemeClr val="tx1"/>
                          </a:solidFill>
                          <a:latin typeface="Meiryo UI"/>
                          <a:ea typeface="Meiryo UI"/>
                        </a:rPr>
                        <a:t>77</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358</a:t>
                      </a:r>
                    </a:p>
                  </a:txBody>
                  <a:tcPr anchor="ctr"/>
                </a:tc>
                <a:tc>
                  <a:txBody>
                    <a:bodyPr/>
                    <a:lstStyle/>
                    <a:p>
                      <a:pPr algn="ctr"/>
                      <a:r>
                        <a:rPr kumimoji="1" lang="en-US" altLang="ja-JP" sz="1000" dirty="0">
                          <a:solidFill>
                            <a:schemeClr val="tx1"/>
                          </a:solidFill>
                          <a:latin typeface="Meiryo UI"/>
                          <a:ea typeface="Meiryo UI"/>
                        </a:rPr>
                        <a:t>270</a:t>
                      </a:r>
                    </a:p>
                  </a:txBody>
                  <a:tcPr anchor="ctr"/>
                </a:tc>
                <a:tc>
                  <a:txBody>
                    <a:bodyPr/>
                    <a:lstStyle/>
                    <a:p>
                      <a:pPr algn="ctr"/>
                      <a:r>
                        <a:rPr kumimoji="1" lang="en-US" altLang="ja-JP" sz="1000" dirty="0">
                          <a:solidFill>
                            <a:schemeClr val="tx1"/>
                          </a:solidFill>
                          <a:latin typeface="Meiryo UI"/>
                          <a:ea typeface="Meiryo UI"/>
                        </a:rPr>
                        <a:t>90</a:t>
                      </a:r>
                    </a:p>
                  </a:txBody>
                  <a:tcPr anchor="ctr"/>
                </a:tc>
                <a:tc>
                  <a:txBody>
                    <a:bodyPr/>
                    <a:lstStyle/>
                    <a:p>
                      <a:pPr algn="ctr"/>
                      <a:r>
                        <a:rPr kumimoji="1" lang="en-US" altLang="ja-JP" sz="1000" dirty="0">
                          <a:solidFill>
                            <a:schemeClr val="tx1"/>
                          </a:solidFill>
                          <a:latin typeface="Meiryo UI"/>
                          <a:ea typeface="Meiryo UI"/>
                        </a:rPr>
                        <a:t>0</a:t>
                      </a:r>
                    </a:p>
                  </a:txBody>
                  <a:tcPr anchor="ctr"/>
                </a:tc>
                <a:extLst>
                  <a:ext uri="{0D108BD9-81ED-4DB2-BD59-A6C34878D82A}">
                    <a16:rowId xmlns:a16="http://schemas.microsoft.com/office/drawing/2014/main" val="2124491204"/>
                  </a:ext>
                </a:extLst>
              </a:tr>
              <a:tr h="350020">
                <a:tc>
                  <a:txBody>
                    <a:bodyPr/>
                    <a:lstStyle/>
                    <a:p>
                      <a:pPr algn="ctr"/>
                      <a:r>
                        <a:rPr kumimoji="1" lang="ja-JP" altLang="en-US" sz="1000">
                          <a:solidFill>
                            <a:schemeClr val="tx1"/>
                          </a:solidFill>
                          <a:latin typeface="Meiryo UI" panose="020B0604030504040204" pitchFamily="50" charset="-128"/>
                          <a:ea typeface="Meiryo UI" panose="020B0604030504040204" pitchFamily="50" charset="-128"/>
                        </a:rPr>
                        <a:t>なにわエコ会議による</a:t>
                      </a:r>
                      <a:endParaRPr kumimoji="1" lang="en-US" altLang="ja-JP" sz="1000">
                        <a:solidFill>
                          <a:schemeClr val="tx1"/>
                        </a:solidFill>
                        <a:latin typeface="Meiryo UI" panose="020B0604030504040204" pitchFamily="50" charset="-128"/>
                        <a:ea typeface="Meiryo UI" panose="020B0604030504040204" pitchFamily="50" charset="-128"/>
                      </a:endParaRPr>
                    </a:p>
                    <a:p>
                      <a:pPr algn="ctr"/>
                      <a:r>
                        <a:rPr kumimoji="1" lang="ja-JP" altLang="en-US" sz="1000">
                          <a:solidFill>
                            <a:schemeClr val="tx1"/>
                          </a:solidFill>
                          <a:latin typeface="Meiryo UI" panose="020B0604030504040204" pitchFamily="50" charset="-128"/>
                          <a:ea typeface="Meiryo UI" panose="020B0604030504040204" pitchFamily="50" charset="-128"/>
                        </a:rPr>
                        <a:t>普及啓発活動</a:t>
                      </a:r>
                    </a:p>
                  </a:txBody>
                  <a:tcPr anchor="ct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約</a:t>
                      </a:r>
                      <a:r>
                        <a:rPr kumimoji="1" lang="en-US" altLang="ja-JP" sz="1000" dirty="0">
                          <a:solidFill>
                            <a:schemeClr val="tx1"/>
                          </a:solidFill>
                          <a:latin typeface="Meiryo UI" panose="020B0604030504040204" pitchFamily="50" charset="-128"/>
                          <a:ea typeface="Meiryo UI" panose="020B0604030504040204" pitchFamily="50" charset="-128"/>
                        </a:rPr>
                        <a:t>1,800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b="0" i="0" u="none" strike="noStrike" noProof="0" dirty="0">
                          <a:solidFill>
                            <a:schemeClr val="tx1"/>
                          </a:solidFill>
                          <a:latin typeface="Meiryo UI"/>
                          <a:ea typeface="Meiryo UI"/>
                        </a:rPr>
                        <a:t>約</a:t>
                      </a:r>
                      <a:r>
                        <a:rPr lang="en-US" altLang="ja-JP" sz="1000" b="0" i="0" u="none" strike="noStrike" noProof="0" dirty="0">
                          <a:solidFill>
                            <a:schemeClr val="tx1"/>
                          </a:solidFill>
                          <a:latin typeface="Meiryo UI"/>
                          <a:ea typeface="Meiryo UI"/>
                        </a:rPr>
                        <a:t>2,3</a:t>
                      </a:r>
                      <a:r>
                        <a:rPr lang="en-US" altLang="ja-JP" sz="1000" b="0" i="0" u="none" strike="noStrike" noProof="0" dirty="0">
                          <a:solidFill>
                            <a:schemeClr val="tx1"/>
                          </a:solidFill>
                          <a:latin typeface="Meiryo UI"/>
                        </a:rPr>
                        <a:t>00</a:t>
                      </a:r>
                      <a:endParaRPr kumimoji="1" lang="ja-JP" altLang="en-US" sz="1000" dirty="0">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strike="noStrike" dirty="0">
                          <a:solidFill>
                            <a:schemeClr val="tx1"/>
                          </a:solidFill>
                          <a:latin typeface="Meiryo UI" panose="020B0604030504040204" pitchFamily="50" charset="-128"/>
                          <a:ea typeface="Meiryo UI" panose="020B0604030504040204" pitchFamily="50" charset="-128"/>
                        </a:rPr>
                        <a:t>約</a:t>
                      </a:r>
                      <a:r>
                        <a:rPr kumimoji="1" lang="en-US" altLang="ja-JP" sz="1000" strike="noStrike" dirty="0">
                          <a:solidFill>
                            <a:schemeClr val="tx1"/>
                          </a:solidFill>
                          <a:latin typeface="Meiryo UI" panose="020B0604030504040204" pitchFamily="50" charset="-128"/>
                          <a:ea typeface="Meiryo UI" panose="020B0604030504040204" pitchFamily="50" charset="-128"/>
                        </a:rPr>
                        <a:t>2,300</a:t>
                      </a:r>
                      <a:endParaRPr kumimoji="1" lang="ja-JP" altLang="en-US" sz="1000" strike="sngStrike"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strike="noStrike" dirty="0">
                          <a:solidFill>
                            <a:schemeClr val="tx1"/>
                          </a:solidFill>
                          <a:latin typeface="Meiryo UI" panose="020B0604030504040204" pitchFamily="50" charset="-128"/>
                          <a:ea typeface="Meiryo UI" panose="020B0604030504040204" pitchFamily="50" charset="-128"/>
                        </a:rPr>
                        <a:t>約</a:t>
                      </a:r>
                      <a:r>
                        <a:rPr kumimoji="1" lang="en-US" altLang="ja-JP" sz="1000" strike="noStrike" dirty="0">
                          <a:solidFill>
                            <a:schemeClr val="tx1"/>
                          </a:solidFill>
                          <a:latin typeface="Meiryo UI" panose="020B0604030504040204" pitchFamily="50" charset="-128"/>
                          <a:ea typeface="Meiryo UI" panose="020B0604030504040204" pitchFamily="50" charset="-128"/>
                        </a:rPr>
                        <a:t>3,000</a:t>
                      </a:r>
                      <a:endParaRPr kumimoji="1" lang="ja-JP" altLang="en-US" sz="1000" strike="sngStrike"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strike="noStrike" dirty="0">
                          <a:solidFill>
                            <a:schemeClr val="tx1"/>
                          </a:solidFill>
                          <a:latin typeface="Meiryo UI" panose="020B0604030504040204" pitchFamily="50" charset="-128"/>
                          <a:ea typeface="Meiryo UI" panose="020B0604030504040204" pitchFamily="50" charset="-128"/>
                        </a:rPr>
                        <a:t>約</a:t>
                      </a:r>
                      <a:r>
                        <a:rPr kumimoji="1" lang="en-US" altLang="ja-JP" sz="1000" strike="noStrike" dirty="0">
                          <a:solidFill>
                            <a:schemeClr val="tx1"/>
                          </a:solidFill>
                          <a:latin typeface="Meiryo UI" panose="020B0604030504040204" pitchFamily="50" charset="-128"/>
                          <a:ea typeface="Meiryo UI" panose="020B0604030504040204" pitchFamily="50" charset="-128"/>
                        </a:rPr>
                        <a:t>2,900</a:t>
                      </a:r>
                      <a:endParaRPr kumimoji="1" lang="ja-JP" altLang="en-US" sz="1000" strike="noStrike"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strike="noStrike" dirty="0">
                          <a:solidFill>
                            <a:schemeClr val="tx1"/>
                          </a:solidFill>
                          <a:latin typeface="Meiryo UI" panose="020B0604030504040204" pitchFamily="50" charset="-128"/>
                          <a:ea typeface="Meiryo UI" panose="020B0604030504040204" pitchFamily="50" charset="-128"/>
                        </a:rPr>
                        <a:t>ー</a:t>
                      </a:r>
                    </a:p>
                  </a:txBody>
                  <a:tcPr anchor="ctr"/>
                </a:tc>
                <a:extLst>
                  <a:ext uri="{0D108BD9-81ED-4DB2-BD59-A6C34878D82A}">
                    <a16:rowId xmlns:a16="http://schemas.microsoft.com/office/drawing/2014/main" val="1130586514"/>
                  </a:ext>
                </a:extLst>
              </a:tr>
              <a:tr h="202957">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ECO</a:t>
                      </a:r>
                      <a:r>
                        <a:rPr kumimoji="1" lang="ja-JP" altLang="en-US" sz="1000" dirty="0">
                          <a:solidFill>
                            <a:schemeClr val="tx1"/>
                          </a:solidFill>
                          <a:latin typeface="Meiryo UI" panose="020B0604030504040204" pitchFamily="50" charset="-128"/>
                          <a:ea typeface="Meiryo UI" panose="020B0604030504040204" pitchFamily="50" charset="-128"/>
                        </a:rPr>
                        <a:t>縁日</a:t>
                      </a:r>
                    </a:p>
                  </a:txBody>
                  <a:tcPr anchor="ctr"/>
                </a:tc>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※1</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6,754</a:t>
                      </a:r>
                    </a:p>
                    <a:p>
                      <a:pPr algn="ctr"/>
                      <a:r>
                        <a:rPr kumimoji="1" lang="en-US" altLang="ja-JP" sz="1000" dirty="0">
                          <a:solidFill>
                            <a:schemeClr val="tx1"/>
                          </a:solidFill>
                          <a:latin typeface="Meiryo UI" panose="020B0604030504040204" pitchFamily="50" charset="-128"/>
                          <a:ea typeface="Meiryo UI" panose="020B0604030504040204" pitchFamily="50" charset="-128"/>
                        </a:rPr>
                        <a:t>(※2)</a:t>
                      </a:r>
                    </a:p>
                  </a:txBody>
                  <a:tcPr anchor="ctr">
                    <a:noFill/>
                  </a:tcPr>
                </a:tc>
                <a:tc>
                  <a:txBody>
                    <a:bodyPr/>
                    <a:lstStyle/>
                    <a:p>
                      <a:pPr algn="ctr"/>
                      <a:r>
                        <a:rPr lang="en-US" altLang="ja-JP" sz="1000" dirty="0">
                          <a:solidFill>
                            <a:schemeClr val="tx1"/>
                          </a:solidFill>
                          <a:latin typeface="Meiryo UI"/>
                          <a:ea typeface="Meiryo UI"/>
                        </a:rPr>
                        <a:t>7,719</a:t>
                      </a:r>
                    </a:p>
                    <a:p>
                      <a:pPr lvl="0" algn="ctr">
                        <a:buNone/>
                      </a:pPr>
                      <a:r>
                        <a:rPr lang="en-US" altLang="ja-JP" sz="1000" dirty="0">
                          <a:solidFill>
                            <a:schemeClr val="tx1"/>
                          </a:solidFill>
                          <a:latin typeface="Meiryo UI"/>
                          <a:ea typeface="Meiryo UI"/>
                        </a:rPr>
                        <a:t>(※３)</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noFill/>
                  </a:tcPr>
                </a:tc>
                <a:tc>
                  <a:txBody>
                    <a:bodyPr/>
                    <a:lstStyle/>
                    <a:p>
                      <a:pPr lvl="0" algn="ctr">
                        <a:buNone/>
                      </a:pPr>
                      <a:r>
                        <a:rPr lang="en-US" altLang="ja-JP" sz="1000" dirty="0">
                          <a:solidFill>
                            <a:schemeClr val="tx1"/>
                          </a:solidFill>
                          <a:latin typeface="Meiryo UI"/>
                          <a:ea typeface="Meiryo UI"/>
                        </a:rPr>
                        <a:t>5,689</a:t>
                      </a:r>
                      <a:r>
                        <a:rPr lang="ja-JP" altLang="en-US" sz="900" dirty="0">
                          <a:solidFill>
                            <a:schemeClr val="tx1"/>
                          </a:solidFill>
                          <a:latin typeface="Meiryo UI"/>
                          <a:ea typeface="Meiryo UI"/>
                        </a:rPr>
                        <a:t>（</a:t>
                      </a:r>
                      <a:r>
                        <a:rPr lang="en-US" altLang="ja-JP" sz="900" dirty="0">
                          <a:solidFill>
                            <a:schemeClr val="tx1"/>
                          </a:solidFill>
                          <a:latin typeface="Meiryo UI"/>
                          <a:ea typeface="Meiryo UI"/>
                        </a:rPr>
                        <a:t>※</a:t>
                      </a:r>
                      <a:r>
                        <a:rPr lang="ja-JP" altLang="en-US" sz="900" dirty="0">
                          <a:solidFill>
                            <a:schemeClr val="tx1"/>
                          </a:solidFill>
                          <a:latin typeface="Meiryo UI"/>
                          <a:ea typeface="Meiryo UI"/>
                        </a:rPr>
                        <a:t>４）</a:t>
                      </a:r>
                      <a:endParaRPr lang="en-US" altLang="ja-JP" sz="1000" dirty="0">
                        <a:solidFill>
                          <a:schemeClr val="tx1"/>
                        </a:solidFill>
                        <a:latin typeface="Meiryo UI"/>
                        <a:ea typeface="Meiryo UI"/>
                      </a:endParaRPr>
                    </a:p>
                  </a:txBody>
                  <a:tcPr anchor="ctr">
                    <a:noFill/>
                  </a:tcPr>
                </a:tc>
                <a:tc>
                  <a:txBody>
                    <a:bodyPr/>
                    <a:lstStyle/>
                    <a:p>
                      <a:pPr lvl="0" algn="ctr">
                        <a:buNone/>
                      </a:pPr>
                      <a:r>
                        <a:rPr lang="en-US" altLang="ja-JP" sz="1000" dirty="0">
                          <a:solidFill>
                            <a:schemeClr val="tx1"/>
                          </a:solidFill>
                          <a:latin typeface="Meiryo UI"/>
                          <a:ea typeface="Meiryo UI"/>
                        </a:rPr>
                        <a:t>6,369</a:t>
                      </a:r>
                    </a:p>
                  </a:txBody>
                  <a:tcPr anchor="ctr">
                    <a:noFill/>
                  </a:tcPr>
                </a:tc>
                <a:tc>
                  <a:txBody>
                    <a:bodyPr/>
                    <a:lstStyle/>
                    <a:p>
                      <a:pPr lvl="0" algn="ctr">
                        <a:buNone/>
                      </a:pPr>
                      <a:r>
                        <a:rPr lang="en-US" altLang="ja-JP" sz="1000" dirty="0">
                          <a:solidFill>
                            <a:schemeClr val="tx1"/>
                          </a:solidFill>
                          <a:latin typeface="Meiryo UI"/>
                          <a:ea typeface="Meiryo UI"/>
                        </a:rPr>
                        <a:t>5,062</a:t>
                      </a:r>
                    </a:p>
                  </a:txBody>
                  <a:tcPr anchor="ctr">
                    <a:noFill/>
                  </a:tcPr>
                </a:tc>
                <a:extLst>
                  <a:ext uri="{0D108BD9-81ED-4DB2-BD59-A6C34878D82A}">
                    <a16:rowId xmlns:a16="http://schemas.microsoft.com/office/drawing/2014/main" val="2048255114"/>
                  </a:ext>
                </a:extLst>
              </a:tr>
            </a:tbl>
          </a:graphicData>
        </a:graphic>
      </p:graphicFrame>
      <p:pic>
        <p:nvPicPr>
          <p:cNvPr id="25" name="図 24">
            <a:extLst>
              <a:ext uri="{FF2B5EF4-FFF2-40B4-BE49-F238E27FC236}">
                <a16:creationId xmlns:a16="http://schemas.microsoft.com/office/drawing/2014/main" id="{E4024290-8D80-42A8-9B2F-76BE33CA3C1D}"/>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8096173" y="1310930"/>
            <a:ext cx="1413488" cy="1998881"/>
          </a:xfrm>
          <a:prstGeom prst="rect">
            <a:avLst/>
          </a:prstGeom>
        </p:spPr>
      </p:pic>
    </p:spTree>
    <p:extLst>
      <p:ext uri="{BB962C8B-B14F-4D97-AF65-F5344CB8AC3E}">
        <p14:creationId xmlns:p14="http://schemas.microsoft.com/office/powerpoint/2010/main" val="7380296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角丸四角形 31">
            <a:extLst>
              <a:ext uri="{FF2B5EF4-FFF2-40B4-BE49-F238E27FC236}">
                <a16:creationId xmlns:a16="http://schemas.microsoft.com/office/drawing/2014/main" id="{F4574A99-CE6F-4930-806F-E015E56E8C4C}"/>
              </a:ext>
            </a:extLst>
          </p:cNvPr>
          <p:cNvSpPr/>
          <p:nvPr/>
        </p:nvSpPr>
        <p:spPr>
          <a:xfrm>
            <a:off x="36862" y="3884022"/>
            <a:ext cx="9828000" cy="2899311"/>
          </a:xfrm>
          <a:prstGeom prst="roundRect">
            <a:avLst>
              <a:gd name="adj" fmla="val 2662"/>
            </a:avLst>
          </a:prstGeom>
          <a:noFill/>
          <a:ln w="25400">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050" dirty="0">
              <a:solidFill>
                <a:schemeClr val="tx1"/>
              </a:solidFill>
              <a:latin typeface="Meiryo UI" pitchFamily="50" charset="-128"/>
              <a:ea typeface="Meiryo UI" pitchFamily="50" charset="-128"/>
              <a:cs typeface="Meiryo UI" pitchFamily="50" charset="-128"/>
            </a:endParaRPr>
          </a:p>
        </p:txBody>
      </p:sp>
      <p:sp>
        <p:nvSpPr>
          <p:cNvPr id="42" name="テキスト ボックス 28"/>
          <p:cNvSpPr txBox="1">
            <a:spLocks noChangeArrowheads="1"/>
          </p:cNvSpPr>
          <p:nvPr/>
        </p:nvSpPr>
        <p:spPr bwMode="auto">
          <a:xfrm>
            <a:off x="242813" y="1313089"/>
            <a:ext cx="9530853" cy="243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algn="just"/>
            <a:r>
              <a:rPr lang="ja-JP" altLang="en-US" b="0" i="0" dirty="0">
                <a:latin typeface="Meiryo UI" pitchFamily="50" charset="-128"/>
                <a:ea typeface="Meiryo UI" pitchFamily="50" charset="-128"/>
                <a:cs typeface="Meiryo UI" pitchFamily="50" charset="-128"/>
              </a:rPr>
              <a:t>◆</a:t>
            </a:r>
            <a:r>
              <a:rPr lang="ja-JP" altLang="ja-JP" b="0" i="0" dirty="0">
                <a:effectLst/>
                <a:latin typeface="Meiryo UI" panose="020B0604030504040204" pitchFamily="50" charset="-128"/>
                <a:ea typeface="Meiryo UI" panose="020B0604030504040204" pitchFamily="50" charset="-128"/>
                <a:cs typeface="ＭＳ Ｐゴシック" panose="020B0600070205080204" pitchFamily="50" charset="-128"/>
              </a:rPr>
              <a:t>高等学校等における環境学習の充実に向け、事業者が提供可能な学習コンテンツ等の情報を集約したデジタルカタログについて、</a:t>
            </a:r>
            <a:endParaRPr lang="en-US" altLang="ja-JP" b="0" i="0" dirty="0">
              <a:effectLst/>
              <a:latin typeface="Meiryo UI" panose="020B0604030504040204" pitchFamily="50" charset="-128"/>
              <a:ea typeface="Meiryo UI" panose="020B0604030504040204" pitchFamily="50" charset="-128"/>
              <a:cs typeface="ＭＳ Ｐゴシック" panose="020B0600070205080204" pitchFamily="50" charset="-128"/>
            </a:endParaRPr>
          </a:p>
          <a:p>
            <a:pPr algn="just"/>
            <a:r>
              <a:rPr lang="ja-JP" altLang="en-US" b="0" i="0" dirty="0">
                <a:effectLst/>
                <a:latin typeface="Meiryo UI" panose="020B0604030504040204" pitchFamily="50" charset="-128"/>
                <a:ea typeface="Meiryo UI" panose="020B0604030504040204" pitchFamily="50" charset="-128"/>
                <a:cs typeface="ＭＳ Ｐゴシック" panose="020B0600070205080204" pitchFamily="50" charset="-128"/>
              </a:rPr>
              <a:t>　 </a:t>
            </a:r>
            <a:r>
              <a:rPr lang="ja-JP" altLang="ja-JP" b="0" i="0" dirty="0">
                <a:effectLst/>
                <a:latin typeface="Meiryo UI" panose="020B0604030504040204" pitchFamily="50" charset="-128"/>
                <a:ea typeface="Meiryo UI" panose="020B0604030504040204" pitchFamily="50" charset="-128"/>
                <a:cs typeface="ＭＳ Ｐゴシック" panose="020B0600070205080204" pitchFamily="50" charset="-128"/>
              </a:rPr>
              <a:t>新たな事業者の開拓・掲載や高校生や担当教員からのヒアリング結果に基づく内容の充実、マッチング事例の紹介などを実施</a:t>
            </a:r>
            <a:r>
              <a:rPr lang="ja-JP" altLang="en-US" b="0" i="0" dirty="0">
                <a:effectLst/>
                <a:latin typeface="Meiryo UI" panose="020B0604030504040204" pitchFamily="50" charset="-128"/>
                <a:ea typeface="Meiryo UI" panose="020B0604030504040204" pitchFamily="50" charset="-128"/>
                <a:cs typeface="ＭＳ Ｐゴシック" panose="020B0600070205080204" pitchFamily="50" charset="-128"/>
              </a:rPr>
              <a:t>します</a:t>
            </a:r>
            <a:r>
              <a:rPr lang="ja-JP" altLang="ja-JP" b="0" i="0" dirty="0">
                <a:effectLst/>
                <a:latin typeface="Meiryo UI" panose="020B0604030504040204" pitchFamily="50" charset="-128"/>
                <a:ea typeface="Meiryo UI" panose="020B0604030504040204" pitchFamily="50" charset="-128"/>
                <a:cs typeface="ＭＳ Ｐゴシック" panose="020B0600070205080204" pitchFamily="50" charset="-128"/>
              </a:rPr>
              <a:t>。</a:t>
            </a:r>
            <a:r>
              <a:rPr lang="en-US" altLang="ja-JP" dirty="0">
                <a:effectLst/>
                <a:latin typeface="游ゴシック" panose="020B0400000000000000" pitchFamily="50" charset="-128"/>
                <a:ea typeface="游ゴシック" panose="020B0400000000000000" pitchFamily="50" charset="-128"/>
                <a:cs typeface="ＭＳ Ｐゴシック" panose="020B0600070205080204" pitchFamily="50" charset="-128"/>
              </a:rPr>
              <a:t> </a:t>
            </a:r>
            <a:endParaRPr lang="ja-JP" altLang="ja-JP" dirty="0">
              <a:effectLst/>
              <a:latin typeface="游ゴシック" panose="020B0400000000000000" pitchFamily="50" charset="-128"/>
              <a:ea typeface="游ゴシック" panose="020B0400000000000000" pitchFamily="50" charset="-128"/>
              <a:cs typeface="ＭＳ Ｐゴシック" panose="020B0600070205080204" pitchFamily="50" charset="-128"/>
            </a:endParaRPr>
          </a:p>
          <a:p>
            <a:pPr marL="177800" indent="-177800" algn="just"/>
            <a:endParaRPr lang="en-US" altLang="ja-JP" b="0" i="0" dirty="0">
              <a:latin typeface="Meiryo UI" pitchFamily="50" charset="-128"/>
              <a:ea typeface="Meiryo UI" pitchFamily="50" charset="-128"/>
              <a:cs typeface="Meiryo UI" pitchFamily="50" charset="-128"/>
            </a:endParaRPr>
          </a:p>
          <a:p>
            <a:pPr marL="177800" indent="-177800" algn="just"/>
            <a:r>
              <a:rPr lang="ja-JP" altLang="en-US" b="0" i="0" dirty="0">
                <a:latin typeface="Meiryo UI" pitchFamily="50" charset="-128"/>
                <a:ea typeface="Meiryo UI" pitchFamily="50" charset="-128"/>
                <a:cs typeface="Meiryo UI" pitchFamily="50" charset="-128"/>
              </a:rPr>
              <a:t>＜事業概要＞</a:t>
            </a:r>
            <a:endParaRPr lang="en-US" altLang="ja-JP" b="0" i="0" dirty="0">
              <a:latin typeface="Meiryo UI" pitchFamily="50" charset="-128"/>
              <a:ea typeface="Meiryo UI" pitchFamily="50" charset="-128"/>
              <a:cs typeface="Meiryo UI" pitchFamily="50" charset="-128"/>
            </a:endParaRPr>
          </a:p>
          <a:p>
            <a:pPr marL="177800" indent="-177800" algn="just"/>
            <a:r>
              <a:rPr lang="ja-JP" altLang="en-US" b="0" i="0" dirty="0">
                <a:latin typeface="Meiryo UI" pitchFamily="50" charset="-128"/>
                <a:ea typeface="Meiryo UI" pitchFamily="50" charset="-128"/>
                <a:cs typeface="Meiryo UI" pitchFamily="50" charset="-128"/>
              </a:rPr>
              <a:t>高校との連携が見込まれる事業者を対象に、事業者の提供可能なコンテンツを調査し、リスト化したうえでデジタルカタログを作成</a:t>
            </a:r>
          </a:p>
          <a:p>
            <a:pPr marL="177800" indent="-177800" algn="just"/>
            <a:r>
              <a:rPr lang="ja-JP" altLang="en-US" b="0" i="0" dirty="0">
                <a:latin typeface="Meiryo UI" pitchFamily="50" charset="-128"/>
                <a:ea typeface="Meiryo UI" pitchFamily="50" charset="-128"/>
                <a:cs typeface="Meiryo UI" pitchFamily="50" charset="-128"/>
              </a:rPr>
              <a:t>対象事業者：豊かな環境づくり大阪府民会議会員事業者、おおさか環境賞受賞者、脱炭素経営宣言事業者 等</a:t>
            </a:r>
          </a:p>
          <a:p>
            <a:pPr marL="177800" indent="-177800" algn="just"/>
            <a:r>
              <a:rPr lang="ja-JP" altLang="en-US" b="0" i="0" dirty="0">
                <a:latin typeface="Meiryo UI" pitchFamily="50" charset="-128"/>
                <a:ea typeface="Meiryo UI" pitchFamily="50" charset="-128"/>
                <a:cs typeface="Meiryo UI" pitchFamily="50" charset="-128"/>
              </a:rPr>
              <a:t>カタログ掲載内容（イメージ）：</a:t>
            </a:r>
          </a:p>
          <a:p>
            <a:pPr marL="177800" indent="-3175" algn="just"/>
            <a:r>
              <a:rPr lang="ja-JP" altLang="en-US" b="0" i="0" dirty="0">
                <a:latin typeface="Meiryo UI" pitchFamily="50" charset="-128"/>
                <a:ea typeface="Meiryo UI" pitchFamily="50" charset="-128"/>
                <a:cs typeface="Meiryo UI" pitchFamily="50" charset="-128"/>
              </a:rPr>
              <a:t>・事業活動の概要</a:t>
            </a:r>
            <a:endParaRPr lang="en-US" altLang="ja-JP" b="0" i="0" dirty="0">
              <a:latin typeface="Meiryo UI" pitchFamily="50" charset="-128"/>
              <a:ea typeface="Meiryo UI" pitchFamily="50" charset="-128"/>
              <a:cs typeface="Meiryo UI" pitchFamily="50" charset="-128"/>
            </a:endParaRPr>
          </a:p>
          <a:p>
            <a:pPr marL="177800" indent="-3175" algn="just"/>
            <a:r>
              <a:rPr lang="ja-JP" altLang="en-US" b="0" i="0" dirty="0">
                <a:latin typeface="Meiryo UI" pitchFamily="50" charset="-128"/>
                <a:ea typeface="Meiryo UI" pitchFamily="50" charset="-128"/>
                <a:cs typeface="Meiryo UI" pitchFamily="50" charset="-128"/>
              </a:rPr>
              <a:t>・事業者が実施する環境分野での取組</a:t>
            </a:r>
            <a:endParaRPr lang="en-US" altLang="ja-JP" b="0" i="0" dirty="0">
              <a:latin typeface="Meiryo UI" pitchFamily="50" charset="-128"/>
              <a:ea typeface="Meiryo UI" pitchFamily="50" charset="-128"/>
              <a:cs typeface="Meiryo UI" pitchFamily="50" charset="-128"/>
            </a:endParaRPr>
          </a:p>
          <a:p>
            <a:pPr marL="177800" indent="-3175" algn="just"/>
            <a:r>
              <a:rPr lang="ja-JP" altLang="en-US" b="0" i="0" dirty="0">
                <a:latin typeface="Meiryo UI" pitchFamily="50" charset="-128"/>
                <a:ea typeface="Meiryo UI" pitchFamily="50" charset="-128"/>
                <a:cs typeface="Meiryo UI" pitchFamily="50" charset="-128"/>
              </a:rPr>
              <a:t>・事業者が高校生と一緒に取り組みたいこと、高校生に求めるアイデア</a:t>
            </a:r>
            <a:endParaRPr lang="en-US" altLang="ja-JP" b="0" i="0" dirty="0">
              <a:latin typeface="Meiryo UI" pitchFamily="50" charset="-128"/>
              <a:ea typeface="Meiryo UI" pitchFamily="50" charset="-128"/>
              <a:cs typeface="Meiryo UI" pitchFamily="50" charset="-128"/>
            </a:endParaRPr>
          </a:p>
          <a:p>
            <a:pPr marL="177800" indent="-3175" algn="just"/>
            <a:r>
              <a:rPr lang="ja-JP" altLang="en-US" b="0" i="0" dirty="0">
                <a:latin typeface="Meiryo UI" pitchFamily="50" charset="-128"/>
                <a:ea typeface="Meiryo UI" pitchFamily="50" charset="-128"/>
                <a:cs typeface="Meiryo UI" pitchFamily="50" charset="-128"/>
              </a:rPr>
              <a:t>・事業者が高校生に提供できるコンテンツ</a:t>
            </a:r>
            <a:endParaRPr lang="en-US" altLang="ja-JP" b="0" i="0" dirty="0">
              <a:latin typeface="Meiryo UI" pitchFamily="50" charset="-128"/>
              <a:ea typeface="Meiryo UI" pitchFamily="50" charset="-128"/>
              <a:cs typeface="Meiryo UI" pitchFamily="50" charset="-128"/>
            </a:endParaRPr>
          </a:p>
          <a:p>
            <a:pPr marL="177800" indent="-3175" algn="just"/>
            <a:r>
              <a:rPr lang="ja-JP" altLang="en-US" b="0" i="0" dirty="0">
                <a:latin typeface="Meiryo UI" pitchFamily="50" charset="-128"/>
                <a:ea typeface="Meiryo UI" pitchFamily="50" charset="-128"/>
                <a:cs typeface="Meiryo UI" pitchFamily="50" charset="-128"/>
              </a:rPr>
              <a:t>（環境学習に関する基本講座・出前講座、工場・研究施設見学、探究・実験のフォローアップ　等）等</a:t>
            </a:r>
            <a:endParaRPr lang="en-US" altLang="ja-JP" b="0" i="0" dirty="0">
              <a:latin typeface="Meiryo UI" pitchFamily="50" charset="-128"/>
              <a:ea typeface="Meiryo UI" pitchFamily="50" charset="-128"/>
              <a:cs typeface="Meiryo UI" pitchFamily="50" charset="-128"/>
            </a:endParaRPr>
          </a:p>
        </p:txBody>
      </p:sp>
      <p:sp>
        <p:nvSpPr>
          <p:cNvPr id="73" name="角丸四角形 72"/>
          <p:cNvSpPr/>
          <p:nvPr/>
        </p:nvSpPr>
        <p:spPr>
          <a:xfrm>
            <a:off x="389482" y="824931"/>
            <a:ext cx="3146700"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prstClr val="black"/>
                </a:solidFill>
                <a:latin typeface="Meiryo UI" pitchFamily="50" charset="-128"/>
                <a:ea typeface="Meiryo UI" pitchFamily="50" charset="-128"/>
                <a:cs typeface="Meiryo UI" pitchFamily="50" charset="-128"/>
              </a:rPr>
              <a:t>高校生の環境活動推進事業</a:t>
            </a:r>
          </a:p>
        </p:txBody>
      </p:sp>
      <p:sp>
        <p:nvSpPr>
          <p:cNvPr id="29"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a:solidFill>
                  <a:prstClr val="white"/>
                </a:solidFill>
                <a:latin typeface="Meiryo UI" panose="020B0604030504040204" pitchFamily="50" charset="-128"/>
                <a:ea typeface="Meiryo UI" panose="020B0604030504040204" pitchFamily="50" charset="-128"/>
              </a:rPr>
              <a:t>①</a:t>
            </a:r>
            <a:r>
              <a:rPr lang="en-US" altLang="ja-JP" sz="1600" b="1">
                <a:solidFill>
                  <a:prstClr val="white"/>
                </a:solidFill>
                <a:latin typeface="Meiryo UI" panose="020B0604030504040204" pitchFamily="50" charset="-128"/>
                <a:ea typeface="Meiryo UI" panose="020B0604030504040204" pitchFamily="50" charset="-128"/>
              </a:rPr>
              <a:t>	</a:t>
            </a:r>
            <a:r>
              <a:rPr lang="ja-JP" altLang="en-US" sz="1600" b="1">
                <a:solidFill>
                  <a:prstClr val="white"/>
                </a:solidFill>
                <a:latin typeface="Meiryo UI" panose="020B0604030504040204" pitchFamily="50" charset="-128"/>
                <a:ea typeface="Meiryo UI" panose="020B0604030504040204" pitchFamily="50" charset="-128"/>
              </a:rPr>
              <a:t>再生可能エネルギー</a:t>
            </a:r>
          </a:p>
        </p:txBody>
      </p:sp>
      <p:sp>
        <p:nvSpPr>
          <p:cNvPr id="41"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43"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a:solidFill>
                  <a:prstClr val="white"/>
                </a:solidFill>
                <a:latin typeface="Meiryo UI" panose="020B0604030504040204" pitchFamily="50" charset="-128"/>
                <a:ea typeface="Meiryo UI" panose="020B0604030504040204" pitchFamily="50" charset="-128"/>
              </a:rPr>
              <a:t>③	レジリエンス・需給調整力</a:t>
            </a:r>
          </a:p>
        </p:txBody>
      </p:sp>
      <p:sp>
        <p:nvSpPr>
          <p:cNvPr id="44"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a:solidFill>
                  <a:prstClr val="white"/>
                </a:solidFill>
                <a:latin typeface="Meiryo UI" panose="020B0604030504040204" pitchFamily="50" charset="-128"/>
                <a:ea typeface="Meiryo UI" panose="020B0604030504040204" pitchFamily="50" charset="-128"/>
              </a:rPr>
              <a:t>④</a:t>
            </a:r>
            <a:r>
              <a:rPr lang="en-US" altLang="ja-JP" sz="1600" b="1">
                <a:solidFill>
                  <a:prstClr val="white"/>
                </a:solidFill>
                <a:latin typeface="Meiryo UI" panose="020B0604030504040204" pitchFamily="50" charset="-128"/>
                <a:ea typeface="Meiryo UI" panose="020B0604030504040204" pitchFamily="50" charset="-128"/>
              </a:rPr>
              <a:t>	</a:t>
            </a:r>
            <a:r>
              <a:rPr lang="ja-JP" altLang="en-US" sz="1600" b="1">
                <a:solidFill>
                  <a:prstClr val="white"/>
                </a:solidFill>
                <a:latin typeface="Meiryo UI" panose="020B0604030504040204" pitchFamily="50" charset="-128"/>
                <a:ea typeface="Meiryo UI" panose="020B0604030504040204" pitchFamily="50" charset="-128"/>
              </a:rPr>
              <a:t>産業振興と企業の成長</a:t>
            </a:r>
          </a:p>
        </p:txBody>
      </p:sp>
      <p:sp>
        <p:nvSpPr>
          <p:cNvPr id="26" name="円/楕円 30">
            <a:extLst>
              <a:ext uri="{FF2B5EF4-FFF2-40B4-BE49-F238E27FC236}">
                <a16:creationId xmlns:a16="http://schemas.microsoft.com/office/drawing/2014/main" id="{91BF8CB8-B855-49E9-B8C8-5E35F4C05AA7}"/>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48</a:t>
            </a:fld>
            <a:endParaRPr lang="en-US" altLang="ja-JP" sz="1100" b="1">
              <a:solidFill>
                <a:schemeClr val="bg1"/>
              </a:solidFill>
              <a:latin typeface="Meiryo UI" panose="020B0604030504040204" pitchFamily="50" charset="-128"/>
              <a:ea typeface="Meiryo UI" panose="020B0604030504040204" pitchFamily="50" charset="-128"/>
            </a:endParaRPr>
          </a:p>
        </p:txBody>
      </p:sp>
      <p:sp>
        <p:nvSpPr>
          <p:cNvPr id="37" name="テキスト ボックス 36">
            <a:extLst>
              <a:ext uri="{FF2B5EF4-FFF2-40B4-BE49-F238E27FC236}">
                <a16:creationId xmlns:a16="http://schemas.microsoft.com/office/drawing/2014/main" id="{A285B70E-04D4-4F68-91E1-A7885931F245}"/>
              </a:ext>
            </a:extLst>
          </p:cNvPr>
          <p:cNvSpPr txBox="1"/>
          <p:nvPr/>
        </p:nvSpPr>
        <p:spPr>
          <a:xfrm>
            <a:off x="3536182" y="898741"/>
            <a:ext cx="4294719" cy="276999"/>
          </a:xfrm>
          <a:prstGeom prst="rect">
            <a:avLst/>
          </a:prstGeom>
          <a:noFill/>
        </p:spPr>
        <p:txBody>
          <a:bodyPr wrap="square" rtlCol="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（予算</a:t>
            </a:r>
            <a:r>
              <a:rPr lang="en-US" altLang="ja-JP" sz="1200" dirty="0">
                <a:latin typeface="Meiryo UI" pitchFamily="50" charset="-128"/>
                <a:ea typeface="Meiryo UI" pitchFamily="50" charset="-128"/>
                <a:cs typeface="Meiryo UI" pitchFamily="50" charset="-128"/>
              </a:rPr>
              <a:t>4,848</a:t>
            </a:r>
            <a:r>
              <a:rPr lang="ja-JP" altLang="en-US" sz="1200" dirty="0">
                <a:latin typeface="Meiryo UI" pitchFamily="50" charset="-128"/>
                <a:ea typeface="Meiryo UI" pitchFamily="50" charset="-128"/>
                <a:cs typeface="Meiryo UI" pitchFamily="50" charset="-128"/>
              </a:rPr>
              <a:t>千円）</a:t>
            </a:r>
          </a:p>
        </p:txBody>
      </p:sp>
      <p:sp>
        <p:nvSpPr>
          <p:cNvPr id="30" name="テキスト ボックス 28">
            <a:extLst>
              <a:ext uri="{FF2B5EF4-FFF2-40B4-BE49-F238E27FC236}">
                <a16:creationId xmlns:a16="http://schemas.microsoft.com/office/drawing/2014/main" id="{77CD39A0-DA2F-42B7-8FCE-D1636E2BF6DF}"/>
              </a:ext>
            </a:extLst>
          </p:cNvPr>
          <p:cNvSpPr txBox="1">
            <a:spLocks noChangeArrowheads="1"/>
          </p:cNvSpPr>
          <p:nvPr/>
        </p:nvSpPr>
        <p:spPr bwMode="auto">
          <a:xfrm>
            <a:off x="242814" y="4545002"/>
            <a:ext cx="9423700"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177800" indent="-177800" algn="just"/>
            <a:r>
              <a:rPr lang="ja-JP" altLang="en-US" b="0" i="0" dirty="0">
                <a:latin typeface="Meiryo UI" pitchFamily="50" charset="-128"/>
                <a:ea typeface="Meiryo UI" pitchFamily="50" charset="-128"/>
                <a:cs typeface="Meiryo UI" pitchFamily="50" charset="-128"/>
              </a:rPr>
              <a:t>◆幼児期からの省エネやリサイクルなどの環境配慮行動の習慣化を図るため、環境観の育成につながる環境教育のノウハウをもつ保育者を育成する研修会を実施します。 </a:t>
            </a:r>
            <a:endParaRPr lang="en-US" altLang="ja-JP" b="0" i="0" dirty="0">
              <a:latin typeface="Meiryo UI" pitchFamily="50" charset="-128"/>
              <a:ea typeface="Meiryo UI" pitchFamily="50" charset="-128"/>
              <a:cs typeface="Meiryo UI" pitchFamily="50" charset="-128"/>
            </a:endParaRPr>
          </a:p>
          <a:p>
            <a:pPr marL="177800" indent="-177800" algn="just"/>
            <a:endParaRPr lang="en-US" altLang="ja-JP" b="0" i="0" dirty="0">
              <a:latin typeface="Meiryo UI" pitchFamily="50" charset="-128"/>
              <a:ea typeface="Meiryo UI" pitchFamily="50" charset="-128"/>
              <a:cs typeface="Meiryo UI" pitchFamily="50" charset="-128"/>
            </a:endParaRPr>
          </a:p>
          <a:p>
            <a:pPr marL="177800" indent="-177800" algn="just"/>
            <a:r>
              <a:rPr lang="ja-JP" altLang="en-US" b="0" i="0" dirty="0">
                <a:latin typeface="Meiryo UI" pitchFamily="50" charset="-128"/>
                <a:ea typeface="Meiryo UI" pitchFamily="50" charset="-128"/>
                <a:cs typeface="Meiryo UI" pitchFamily="50" charset="-128"/>
              </a:rPr>
              <a:t>＜研修概要＞</a:t>
            </a:r>
            <a:endParaRPr lang="en-US" altLang="ja-JP" b="0" i="0" dirty="0">
              <a:latin typeface="Meiryo UI" pitchFamily="50" charset="-128"/>
              <a:ea typeface="Meiryo UI" pitchFamily="50" charset="-128"/>
              <a:cs typeface="Meiryo UI" pitchFamily="50" charset="-128"/>
            </a:endParaRPr>
          </a:p>
          <a:p>
            <a:pPr marL="177800" indent="-177800" algn="just"/>
            <a:r>
              <a:rPr lang="ja-JP" altLang="en-US" b="0" i="0" dirty="0">
                <a:latin typeface="Meiryo UI" pitchFamily="50" charset="-128"/>
                <a:ea typeface="Meiryo UI" pitchFamily="50" charset="-128"/>
                <a:cs typeface="Meiryo UI" pitchFamily="50" charset="-128"/>
              </a:rPr>
              <a:t>対象：府内幼稚園等（幼稚園、保育所、認定子ども園等）の保育者</a:t>
            </a:r>
            <a:r>
              <a:rPr lang="en-US" altLang="ja-JP" b="0" i="0" dirty="0">
                <a:latin typeface="Meiryo UI" pitchFamily="50" charset="-128"/>
                <a:ea typeface="Meiryo UI" pitchFamily="50" charset="-128"/>
                <a:cs typeface="Meiryo UI" pitchFamily="50" charset="-128"/>
              </a:rPr>
              <a:t>50</a:t>
            </a:r>
            <a:r>
              <a:rPr lang="ja-JP" altLang="en-US" b="0" i="0" dirty="0">
                <a:latin typeface="Meiryo UI" pitchFamily="50" charset="-128"/>
                <a:ea typeface="Meiryo UI" pitchFamily="50" charset="-128"/>
                <a:cs typeface="Meiryo UI" pitchFamily="50" charset="-128"/>
              </a:rPr>
              <a:t>名</a:t>
            </a:r>
            <a:endParaRPr lang="en-US" altLang="ja-JP" b="0" i="0" dirty="0">
              <a:latin typeface="Meiryo UI" pitchFamily="50" charset="-128"/>
              <a:ea typeface="Meiryo UI" pitchFamily="50" charset="-128"/>
              <a:cs typeface="Meiryo UI" pitchFamily="50" charset="-128"/>
            </a:endParaRPr>
          </a:p>
          <a:p>
            <a:pPr marL="177800" indent="-177800" algn="just"/>
            <a:r>
              <a:rPr lang="ja-JP" altLang="en-US" b="0" i="0" dirty="0">
                <a:latin typeface="Meiryo UI" pitchFamily="50" charset="-128"/>
                <a:ea typeface="Meiryo UI" pitchFamily="50" charset="-128"/>
                <a:cs typeface="Meiryo UI" pitchFamily="50" charset="-128"/>
              </a:rPr>
              <a:t>内容：</a:t>
            </a:r>
            <a:endParaRPr lang="en-US" altLang="ja-JP" b="0" i="0" dirty="0">
              <a:latin typeface="Meiryo UI" pitchFamily="50" charset="-128"/>
              <a:ea typeface="Meiryo UI" pitchFamily="50" charset="-128"/>
              <a:cs typeface="Meiryo UI" pitchFamily="50" charset="-128"/>
            </a:endParaRPr>
          </a:p>
          <a:p>
            <a:pPr marL="177800" indent="-3175" algn="just"/>
            <a:r>
              <a:rPr lang="ja-JP" altLang="en-US" b="0" i="0" dirty="0">
                <a:latin typeface="Meiryo UI" pitchFamily="50" charset="-128"/>
                <a:ea typeface="Meiryo UI" pitchFamily="50" charset="-128"/>
                <a:cs typeface="Meiryo UI" pitchFamily="50" charset="-128"/>
              </a:rPr>
              <a:t>①持続可能な社会の創り手を育む教育（</a:t>
            </a:r>
            <a:r>
              <a:rPr lang="en-US" altLang="ja-JP" b="0" i="0" dirty="0">
                <a:latin typeface="Meiryo UI" pitchFamily="50" charset="-128"/>
                <a:ea typeface="Meiryo UI" pitchFamily="50" charset="-128"/>
                <a:cs typeface="Meiryo UI" pitchFamily="50" charset="-128"/>
              </a:rPr>
              <a:t>ESD</a:t>
            </a:r>
            <a:r>
              <a:rPr lang="ja-JP" altLang="en-US" b="0" i="0" dirty="0">
                <a:latin typeface="Meiryo UI" pitchFamily="50" charset="-128"/>
                <a:ea typeface="Meiryo UI" pitchFamily="50" charset="-128"/>
                <a:cs typeface="Meiryo UI" pitchFamily="50" charset="-128"/>
              </a:rPr>
              <a:t>）の概念を理解し、省エネやリサイクルなど生活に密着した幼児の環境配慮行動につながる</a:t>
            </a:r>
            <a:endParaRPr lang="en-US" altLang="ja-JP" b="0" i="0" dirty="0">
              <a:latin typeface="Meiryo UI" pitchFamily="50" charset="-128"/>
              <a:ea typeface="Meiryo UI" pitchFamily="50" charset="-128"/>
              <a:cs typeface="Meiryo UI" pitchFamily="50" charset="-128"/>
            </a:endParaRPr>
          </a:p>
          <a:p>
            <a:pPr marL="177800" indent="-3175" algn="just"/>
            <a:r>
              <a:rPr lang="ja-JP" altLang="en-US" b="0" i="0" dirty="0">
                <a:latin typeface="Meiryo UI" pitchFamily="50" charset="-128"/>
                <a:ea typeface="Meiryo UI" pitchFamily="50" charset="-128"/>
                <a:cs typeface="Meiryo UI" pitchFamily="50" charset="-128"/>
              </a:rPr>
              <a:t>　 保育技術を身に着ける研修会①の実施</a:t>
            </a:r>
          </a:p>
          <a:p>
            <a:pPr marL="177800" indent="-3175" algn="just"/>
            <a:r>
              <a:rPr lang="ja-JP" altLang="en-US" b="0" i="0" dirty="0">
                <a:latin typeface="Meiryo UI" pitchFamily="50" charset="-128"/>
                <a:ea typeface="Meiryo UI" pitchFamily="50" charset="-128"/>
                <a:cs typeface="Meiryo UI" pitchFamily="50" charset="-128"/>
              </a:rPr>
              <a:t>②研修会①に参加した保育者は、ノウハウを自園に持ち帰り、自園の保育者と共有したうえで、一定期間、自園で実践</a:t>
            </a:r>
          </a:p>
          <a:p>
            <a:pPr marL="177800" indent="-3175" algn="just"/>
            <a:r>
              <a:rPr lang="ja-JP" altLang="en-US" b="0" i="0" dirty="0">
                <a:latin typeface="Meiryo UI" pitchFamily="50" charset="-128"/>
                <a:ea typeface="Meiryo UI" pitchFamily="50" charset="-128"/>
                <a:cs typeface="Meiryo UI" pitchFamily="50" charset="-128"/>
              </a:rPr>
              <a:t>③自園での実践で得られた取組成果や課題を共有する研修会②を実施し、対応策についての議論や取組のブラッシュアップ等を実施</a:t>
            </a:r>
            <a:endParaRPr lang="en-US" altLang="ja-JP" b="0" i="0" dirty="0">
              <a:latin typeface="Meiryo UI" pitchFamily="50" charset="-128"/>
              <a:ea typeface="Meiryo UI" pitchFamily="50" charset="-128"/>
              <a:cs typeface="Meiryo UI" pitchFamily="50" charset="-128"/>
            </a:endParaRPr>
          </a:p>
        </p:txBody>
      </p:sp>
      <p:sp>
        <p:nvSpPr>
          <p:cNvPr id="36" name="角丸四角形 72">
            <a:extLst>
              <a:ext uri="{FF2B5EF4-FFF2-40B4-BE49-F238E27FC236}">
                <a16:creationId xmlns:a16="http://schemas.microsoft.com/office/drawing/2014/main" id="{CE47DD16-2286-45CA-8D62-4EE8FEB6C529}"/>
              </a:ext>
            </a:extLst>
          </p:cNvPr>
          <p:cNvSpPr/>
          <p:nvPr/>
        </p:nvSpPr>
        <p:spPr>
          <a:xfrm>
            <a:off x="427582" y="4039850"/>
            <a:ext cx="3146700"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1600" b="1" dirty="0">
                <a:solidFill>
                  <a:prstClr val="black"/>
                </a:solidFill>
                <a:latin typeface="Meiryo UI" pitchFamily="50" charset="-128"/>
                <a:ea typeface="Meiryo UI" pitchFamily="50" charset="-128"/>
                <a:cs typeface="Meiryo UI" pitchFamily="50" charset="-128"/>
              </a:rPr>
              <a:t>幼児環境教育実践者育成事業</a:t>
            </a:r>
            <a:endParaRPr lang="ja-JP" altLang="en-US" sz="1600" b="1" dirty="0">
              <a:solidFill>
                <a:prstClr val="black"/>
              </a:solidFill>
              <a:latin typeface="Meiryo UI" pitchFamily="50" charset="-128"/>
              <a:ea typeface="Meiryo UI" pitchFamily="50" charset="-128"/>
              <a:cs typeface="Meiryo UI" pitchFamily="50" charset="-128"/>
            </a:endParaRPr>
          </a:p>
        </p:txBody>
      </p:sp>
      <p:sp>
        <p:nvSpPr>
          <p:cNvPr id="38" name="テキスト ボックス 37">
            <a:extLst>
              <a:ext uri="{FF2B5EF4-FFF2-40B4-BE49-F238E27FC236}">
                <a16:creationId xmlns:a16="http://schemas.microsoft.com/office/drawing/2014/main" id="{8FA71725-8114-4713-85CC-76FF153CB153}"/>
              </a:ext>
            </a:extLst>
          </p:cNvPr>
          <p:cNvSpPr txBox="1"/>
          <p:nvPr/>
        </p:nvSpPr>
        <p:spPr>
          <a:xfrm>
            <a:off x="3597142" y="4130654"/>
            <a:ext cx="4294719" cy="276999"/>
          </a:xfrm>
          <a:prstGeom prst="rect">
            <a:avLst/>
          </a:prstGeom>
          <a:noFill/>
        </p:spPr>
        <p:txBody>
          <a:bodyPr wrap="square" rtlCol="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（予算</a:t>
            </a:r>
            <a:r>
              <a:rPr lang="en-US" altLang="ja-JP" sz="1200" dirty="0">
                <a:latin typeface="Meiryo UI" pitchFamily="50" charset="-128"/>
                <a:ea typeface="Meiryo UI" pitchFamily="50" charset="-128"/>
                <a:cs typeface="Meiryo UI" pitchFamily="50" charset="-128"/>
              </a:rPr>
              <a:t>489</a:t>
            </a:r>
            <a:r>
              <a:rPr lang="ja-JP" altLang="en-US" sz="1200" dirty="0">
                <a:latin typeface="Meiryo UI" pitchFamily="50" charset="-128"/>
                <a:ea typeface="Meiryo UI" pitchFamily="50" charset="-128"/>
                <a:cs typeface="Meiryo UI" pitchFamily="50" charset="-128"/>
              </a:rPr>
              <a:t>千円）</a:t>
            </a:r>
          </a:p>
        </p:txBody>
      </p:sp>
      <p:sp>
        <p:nvSpPr>
          <p:cNvPr id="40" name="角丸四角形 31">
            <a:extLst>
              <a:ext uri="{FF2B5EF4-FFF2-40B4-BE49-F238E27FC236}">
                <a16:creationId xmlns:a16="http://schemas.microsoft.com/office/drawing/2014/main" id="{2B6DDC4A-920E-4278-905F-5485A6609274}"/>
              </a:ext>
            </a:extLst>
          </p:cNvPr>
          <p:cNvSpPr/>
          <p:nvPr/>
        </p:nvSpPr>
        <p:spPr>
          <a:xfrm>
            <a:off x="36863" y="563606"/>
            <a:ext cx="9828000" cy="3200516"/>
          </a:xfrm>
          <a:prstGeom prst="roundRect">
            <a:avLst>
              <a:gd name="adj" fmla="val 1904"/>
            </a:avLst>
          </a:prstGeom>
          <a:noFill/>
          <a:ln w="25400">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050" dirty="0">
              <a:solidFill>
                <a:schemeClr val="tx1"/>
              </a:solidFill>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3180436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2D33A972-E5AF-469B-8D9F-A20EAA3545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6477" y="780859"/>
            <a:ext cx="4293917" cy="2592000"/>
          </a:xfrm>
          <a:prstGeom prst="rect">
            <a:avLst/>
          </a:prstGeom>
        </p:spPr>
      </p:pic>
      <p:sp>
        <p:nvSpPr>
          <p:cNvPr id="4" name="Text Box 2">
            <a:extLst>
              <a:ext uri="{FF2B5EF4-FFF2-40B4-BE49-F238E27FC236}">
                <a16:creationId xmlns:a16="http://schemas.microsoft.com/office/drawing/2014/main" id="{A435EA7D-43E8-4B17-94CB-973FF0C3E56A}"/>
              </a:ext>
            </a:extLst>
          </p:cNvPr>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プランの目標と進行管理</a:t>
            </a:r>
            <a:endParaRPr lang="ja-JP" altLang="ja-JP" sz="3600" dirty="0">
              <a:solidFill>
                <a:schemeClr val="bg1"/>
              </a:solidFill>
              <a:ea typeface="HGP創英角ｺﾞｼｯｸUB" pitchFamily="50" charset="-128"/>
              <a:cs typeface="ＭＳ Ｐゴシック" charset="-128"/>
            </a:endParaRPr>
          </a:p>
        </p:txBody>
      </p:sp>
      <p:sp>
        <p:nvSpPr>
          <p:cNvPr id="27" name="円/楕円 30">
            <a:extLst>
              <a:ext uri="{FF2B5EF4-FFF2-40B4-BE49-F238E27FC236}">
                <a16:creationId xmlns:a16="http://schemas.microsoft.com/office/drawing/2014/main" id="{4521D132-1720-447E-9241-116230B33706}"/>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4</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1"/>
          <p:cNvSpPr txBox="1"/>
          <p:nvPr/>
        </p:nvSpPr>
        <p:spPr>
          <a:xfrm>
            <a:off x="174498" y="3343800"/>
            <a:ext cx="4546266" cy="241980"/>
          </a:xfrm>
          <a:prstGeom prst="rect">
            <a:avLst/>
          </a:prstGeom>
          <a:solidFill>
            <a:srgbClr val="CCFF99">
              <a:alpha val="50000"/>
            </a:srgbClr>
          </a:solidFill>
        </p:spPr>
        <p:txBody>
          <a:bodyPr wrap="square" lIns="36000" tIns="36000" rIns="36000" bIns="36000" rtlCol="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dirty="0">
                <a:latin typeface="Meiryo UI" panose="020B0604030504040204" pitchFamily="50" charset="-128"/>
                <a:ea typeface="Meiryo UI" panose="020B0604030504040204" pitchFamily="50" charset="-128"/>
              </a:rPr>
              <a:t>太陽光発電の増加等により、</a:t>
            </a:r>
            <a:r>
              <a:rPr lang="en-US" altLang="ja-JP" dirty="0">
                <a:latin typeface="Meiryo UI" panose="020B0604030504040204" pitchFamily="50" charset="-128"/>
                <a:ea typeface="Meiryo UI" panose="020B0604030504040204" pitchFamily="50" charset="-128"/>
              </a:rPr>
              <a:t>2024</a:t>
            </a:r>
            <a:r>
              <a:rPr lang="ja-JP" altLang="en-US" dirty="0">
                <a:latin typeface="Meiryo UI" panose="020B0604030504040204" pitchFamily="50" charset="-128"/>
                <a:ea typeface="Meiryo UI" panose="020B0604030504040204" pitchFamily="50" charset="-128"/>
              </a:rPr>
              <a:t>年度は前年度より約</a:t>
            </a:r>
            <a:r>
              <a:rPr lang="en-US" altLang="ja-JP" dirty="0">
                <a:latin typeface="Meiryo UI" panose="020B0604030504040204" pitchFamily="50" charset="-128"/>
                <a:ea typeface="Meiryo UI" panose="020B0604030504040204" pitchFamily="50" charset="-128"/>
              </a:rPr>
              <a:t>3</a:t>
            </a:r>
            <a:r>
              <a:rPr lang="ja-JP" altLang="en-US" dirty="0">
                <a:latin typeface="Meiryo UI" panose="020B0604030504040204" pitchFamily="50" charset="-128"/>
                <a:ea typeface="Meiryo UI" panose="020B0604030504040204" pitchFamily="50" charset="-128"/>
              </a:rPr>
              <a:t>万</a:t>
            </a:r>
            <a:r>
              <a:rPr lang="en-US" altLang="ja-JP" dirty="0">
                <a:latin typeface="Meiryo UI" panose="020B0604030504040204" pitchFamily="50" charset="-128"/>
                <a:ea typeface="Meiryo UI" panose="020B0604030504040204" pitchFamily="50" charset="-128"/>
              </a:rPr>
              <a:t>kW</a:t>
            </a:r>
            <a:r>
              <a:rPr lang="ja-JP" altLang="en-US" dirty="0">
                <a:latin typeface="Meiryo UI" panose="020B0604030504040204" pitchFamily="50" charset="-128"/>
                <a:ea typeface="Meiryo UI" panose="020B0604030504040204" pitchFamily="50" charset="-128"/>
              </a:rPr>
              <a:t>増加しています。</a:t>
            </a:r>
            <a:endParaRPr lang="en-US" altLang="ja-JP" dirty="0">
              <a:latin typeface="Meiryo UI" panose="020B0604030504040204" pitchFamily="50" charset="-128"/>
              <a:ea typeface="Meiryo UI" panose="020B0604030504040204" pitchFamily="50" charset="-128"/>
            </a:endParaRPr>
          </a:p>
        </p:txBody>
      </p:sp>
      <p:sp>
        <p:nvSpPr>
          <p:cNvPr id="10" name="テキスト ボックス 1"/>
          <p:cNvSpPr txBox="1"/>
          <p:nvPr/>
        </p:nvSpPr>
        <p:spPr>
          <a:xfrm>
            <a:off x="5440077" y="3343800"/>
            <a:ext cx="3744587" cy="241980"/>
          </a:xfrm>
          <a:prstGeom prst="rect">
            <a:avLst/>
          </a:prstGeom>
          <a:solidFill>
            <a:srgbClr val="CCFF99">
              <a:alpha val="50000"/>
            </a:srgbClr>
          </a:solidFill>
        </p:spPr>
        <p:txBody>
          <a:bodyPr wrap="square" lIns="36000" tIns="36000" rIns="36000" bIns="36000" rtlCol="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ja-JP" dirty="0">
                <a:latin typeface="Meiryo UI" panose="020B0604030504040204" pitchFamily="50" charset="-128"/>
                <a:ea typeface="Meiryo UI" panose="020B0604030504040204" pitchFamily="50" charset="-128"/>
              </a:rPr>
              <a:t>2022</a:t>
            </a:r>
            <a:r>
              <a:rPr lang="ja-JP" altLang="en-US" dirty="0">
                <a:latin typeface="Meiryo UI" panose="020B0604030504040204" pitchFamily="50" charset="-128"/>
                <a:ea typeface="Meiryo UI" panose="020B0604030504040204" pitchFamily="50" charset="-128"/>
              </a:rPr>
              <a:t>年度は前年度より</a:t>
            </a:r>
            <a:r>
              <a:rPr lang="en-US" altLang="ja-JP" dirty="0">
                <a:latin typeface="Meiryo UI" panose="020B0604030504040204" pitchFamily="50" charset="-128"/>
                <a:ea typeface="Meiryo UI" panose="020B0604030504040204" pitchFamily="50" charset="-128"/>
              </a:rPr>
              <a:t>4.4</a:t>
            </a:r>
            <a:r>
              <a:rPr lang="ja-JP" altLang="en-US" dirty="0">
                <a:latin typeface="Meiryo UI" panose="020B0604030504040204" pitchFamily="50" charset="-128"/>
                <a:ea typeface="Meiryo UI" panose="020B0604030504040204" pitchFamily="50" charset="-128"/>
              </a:rPr>
              <a:t>ポイント増加しています。</a:t>
            </a:r>
            <a:r>
              <a:rPr lang="en-US" altLang="ja-JP" dirty="0">
                <a:latin typeface="Meiryo UI" panose="020B0604030504040204" pitchFamily="50" charset="-128"/>
                <a:ea typeface="Meiryo UI" panose="020B0604030504040204" pitchFamily="50" charset="-128"/>
              </a:rPr>
              <a:t>	</a:t>
            </a:r>
          </a:p>
        </p:txBody>
      </p:sp>
      <p:sp>
        <p:nvSpPr>
          <p:cNvPr id="2" name="テキスト ボックス 1"/>
          <p:cNvSpPr txBox="1"/>
          <p:nvPr/>
        </p:nvSpPr>
        <p:spPr>
          <a:xfrm>
            <a:off x="8990481" y="782807"/>
            <a:ext cx="793811" cy="276999"/>
          </a:xfrm>
          <a:prstGeom prst="rect">
            <a:avLst/>
          </a:prstGeom>
          <a:noFill/>
        </p:spPr>
        <p:txBody>
          <a:bodyPr wrap="square" rtlCol="0">
            <a:spAutoFit/>
          </a:bodyPr>
          <a:lstStyle/>
          <a:p>
            <a:r>
              <a:rPr kumimoji="1" lang="ja-JP" altLang="en-US" sz="1200" dirty="0">
                <a:solidFill>
                  <a:schemeClr val="tx1">
                    <a:lumMod val="65000"/>
                    <a:lumOff val="35000"/>
                  </a:schemeClr>
                </a:solidFill>
                <a:latin typeface="+mn-ea"/>
              </a:rPr>
              <a:t>目標</a:t>
            </a:r>
          </a:p>
        </p:txBody>
      </p:sp>
      <p:sp>
        <p:nvSpPr>
          <p:cNvPr id="18" name="テキスト ボックス 17"/>
          <p:cNvSpPr txBox="1"/>
          <p:nvPr/>
        </p:nvSpPr>
        <p:spPr>
          <a:xfrm>
            <a:off x="4013937" y="740233"/>
            <a:ext cx="793811" cy="276999"/>
          </a:xfrm>
          <a:prstGeom prst="rect">
            <a:avLst/>
          </a:prstGeom>
          <a:noFill/>
        </p:spPr>
        <p:txBody>
          <a:bodyPr wrap="square" rtlCol="0">
            <a:spAutoFit/>
          </a:bodyPr>
          <a:lstStyle/>
          <a:p>
            <a:r>
              <a:rPr kumimoji="1" lang="ja-JP" altLang="en-US" sz="1200" dirty="0">
                <a:solidFill>
                  <a:schemeClr val="tx1">
                    <a:lumMod val="65000"/>
                    <a:lumOff val="35000"/>
                  </a:schemeClr>
                </a:solidFill>
                <a:latin typeface="+mn-ea"/>
              </a:rPr>
              <a:t>目標</a:t>
            </a:r>
          </a:p>
        </p:txBody>
      </p:sp>
      <p:sp>
        <p:nvSpPr>
          <p:cNvPr id="22" name="テキスト ボックス 21">
            <a:extLst>
              <a:ext uri="{FF2B5EF4-FFF2-40B4-BE49-F238E27FC236}">
                <a16:creationId xmlns:a16="http://schemas.microsoft.com/office/drawing/2014/main" id="{E52434D8-2C37-4354-B537-BEA2EFC41B48}"/>
              </a:ext>
            </a:extLst>
          </p:cNvPr>
          <p:cNvSpPr txBox="1"/>
          <p:nvPr/>
        </p:nvSpPr>
        <p:spPr>
          <a:xfrm>
            <a:off x="5567284" y="4127190"/>
            <a:ext cx="3946450" cy="2492990"/>
          </a:xfrm>
          <a:prstGeom prst="rect">
            <a:avLst/>
          </a:prstGeom>
          <a:noFill/>
          <a:ln w="3175">
            <a:solidFill>
              <a:schemeClr val="bg1">
                <a:lumMod val="50000"/>
              </a:schemeClr>
            </a:solidFill>
            <a:prstDash val="dash"/>
          </a:ln>
        </p:spPr>
        <p:txBody>
          <a:bodyPr wrap="square">
            <a:spAutoFit/>
          </a:bodyPr>
          <a:lstStyle/>
          <a:p>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自立・分散型エネルギー導入量</a:t>
            </a:r>
            <a:r>
              <a:rPr lang="en-US" altLang="ja-JP" sz="1200" dirty="0">
                <a:latin typeface="Meiryo UI" panose="020B0604030504040204" pitchFamily="50" charset="-128"/>
                <a:ea typeface="Meiryo UI" panose="020B0604030504040204" pitchFamily="50" charset="-128"/>
              </a:rPr>
              <a:t>】</a:t>
            </a:r>
          </a:p>
          <a:p>
            <a:pPr algn="just"/>
            <a:r>
              <a:rPr lang="ja-JP" altLang="en-US" sz="1200" dirty="0">
                <a:latin typeface="Meiryo UI" panose="020B0604030504040204" pitchFamily="50" charset="-128"/>
                <a:ea typeface="Meiryo UI" panose="020B0604030504040204" pitchFamily="50" charset="-128"/>
              </a:rPr>
              <a:t>　府域に設置・導入されている、太陽光発電、燃料電池、</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コージェネレーション、廃棄物発電、小水力発電の発電出力の</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合計を表しています。</a:t>
            </a:r>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再エネ利用率</a:t>
            </a:r>
            <a:r>
              <a:rPr lang="en-US" altLang="ja-JP" sz="1200" dirty="0">
                <a:latin typeface="Meiryo UI" panose="020B0604030504040204" pitchFamily="50" charset="-128"/>
                <a:ea typeface="Meiryo UI" panose="020B0604030504040204" pitchFamily="50" charset="-128"/>
              </a:rPr>
              <a:t>】</a:t>
            </a:r>
          </a:p>
          <a:p>
            <a:r>
              <a:rPr lang="ja-JP" altLang="en-US" sz="1200" dirty="0">
                <a:latin typeface="Meiryo UI" panose="020B0604030504040204" pitchFamily="50" charset="-128"/>
                <a:ea typeface="Meiryo UI" panose="020B0604030504040204" pitchFamily="50" charset="-128"/>
              </a:rPr>
              <a:t>　府域の電力需要量に占める再生可能エネルギー電気の割合を示しています。</a:t>
            </a:r>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エネルギー利用効率</a:t>
            </a:r>
            <a:r>
              <a:rPr lang="en-US" altLang="ja-JP" sz="1200" dirty="0">
                <a:latin typeface="Meiryo UI" panose="020B0604030504040204" pitchFamily="50" charset="-128"/>
                <a:ea typeface="Meiryo UI" panose="020B0604030504040204" pitchFamily="50" charset="-128"/>
              </a:rPr>
              <a:t>】</a:t>
            </a:r>
          </a:p>
          <a:p>
            <a:r>
              <a:rPr lang="ja-JP" altLang="en-US" sz="1200" dirty="0">
                <a:latin typeface="Meiryo UI" panose="020B0604030504040204" pitchFamily="50" charset="-128"/>
                <a:ea typeface="Meiryo UI" panose="020B0604030504040204" pitchFamily="50" charset="-128"/>
              </a:rPr>
              <a:t>　一定の府内総生産を産出するために使用したエネルギーの量から算定します。上のグラフでは、</a:t>
            </a:r>
            <a:r>
              <a:rPr lang="en-US" altLang="ja-JP" sz="1200" dirty="0">
                <a:latin typeface="Meiryo UI" panose="020B0604030504040204" pitchFamily="50" charset="-128"/>
                <a:ea typeface="Meiryo UI" panose="020B0604030504040204" pitchFamily="50" charset="-128"/>
              </a:rPr>
              <a:t>2012</a:t>
            </a:r>
            <a:r>
              <a:rPr lang="ja-JP" altLang="en-US" sz="1200" dirty="0">
                <a:latin typeface="Meiryo UI" panose="020B0604030504040204" pitchFamily="50" charset="-128"/>
                <a:ea typeface="Meiryo UI" panose="020B0604030504040204" pitchFamily="50" charset="-128"/>
              </a:rPr>
              <a:t>年度を基準とした改善率を示しています。</a:t>
            </a:r>
            <a:endParaRPr lang="en-US" altLang="ja-JP" sz="1200" dirty="0">
              <a:latin typeface="Meiryo UI" panose="020B0604030504040204" pitchFamily="50" charset="-128"/>
              <a:ea typeface="Meiryo UI" panose="020B0604030504040204" pitchFamily="50" charset="-128"/>
            </a:endParaRPr>
          </a:p>
        </p:txBody>
      </p:sp>
      <p:cxnSp>
        <p:nvCxnSpPr>
          <p:cNvPr id="16" name="直線コネクタ 15">
            <a:extLst>
              <a:ext uri="{FF2B5EF4-FFF2-40B4-BE49-F238E27FC236}">
                <a16:creationId xmlns:a16="http://schemas.microsoft.com/office/drawing/2014/main" id="{B6B8D355-20F5-4F23-B6C2-191D46D0189F}"/>
              </a:ext>
            </a:extLst>
          </p:cNvPr>
          <p:cNvCxnSpPr/>
          <p:nvPr/>
        </p:nvCxnSpPr>
        <p:spPr>
          <a:xfrm flipH="1">
            <a:off x="0" y="3757671"/>
            <a:ext cx="9906000" cy="0"/>
          </a:xfrm>
          <a:prstGeom prst="line">
            <a:avLst/>
          </a:prstGeom>
          <a:ln w="3175">
            <a:prstDash val="dash"/>
          </a:ln>
        </p:spPr>
        <p:style>
          <a:lnRef idx="1">
            <a:schemeClr val="accent3"/>
          </a:lnRef>
          <a:fillRef idx="0">
            <a:schemeClr val="accent3"/>
          </a:fillRef>
          <a:effectRef idx="0">
            <a:schemeClr val="accent3"/>
          </a:effectRef>
          <a:fontRef idx="minor">
            <a:schemeClr val="tx1"/>
          </a:fontRef>
        </p:style>
      </p:cxnSp>
      <p:cxnSp>
        <p:nvCxnSpPr>
          <p:cNvPr id="17" name="直線コネクタ 16">
            <a:extLst>
              <a:ext uri="{FF2B5EF4-FFF2-40B4-BE49-F238E27FC236}">
                <a16:creationId xmlns:a16="http://schemas.microsoft.com/office/drawing/2014/main" id="{CCE69685-50D0-47F5-BDA3-C4037FB8A215}"/>
              </a:ext>
            </a:extLst>
          </p:cNvPr>
          <p:cNvCxnSpPr>
            <a:cxnSpLocks/>
          </p:cNvCxnSpPr>
          <p:nvPr/>
        </p:nvCxnSpPr>
        <p:spPr>
          <a:xfrm>
            <a:off x="4948042" y="536737"/>
            <a:ext cx="0" cy="6321263"/>
          </a:xfrm>
          <a:prstGeom prst="line">
            <a:avLst/>
          </a:prstGeom>
          <a:ln w="3175">
            <a:prstDash val="dash"/>
          </a:ln>
        </p:spPr>
        <p:style>
          <a:lnRef idx="1">
            <a:schemeClr val="accent3"/>
          </a:lnRef>
          <a:fillRef idx="0">
            <a:schemeClr val="accent3"/>
          </a:fillRef>
          <a:effectRef idx="0">
            <a:schemeClr val="accent3"/>
          </a:effectRef>
          <a:fontRef idx="minor">
            <a:schemeClr val="tx1"/>
          </a:fontRef>
        </p:style>
      </p:cxnSp>
      <p:sp>
        <p:nvSpPr>
          <p:cNvPr id="20" name="テキスト ボックス 19">
            <a:extLst>
              <a:ext uri="{FF2B5EF4-FFF2-40B4-BE49-F238E27FC236}">
                <a16:creationId xmlns:a16="http://schemas.microsoft.com/office/drawing/2014/main" id="{4961F8FC-55D7-42F2-AAEC-03AA79EE59E2}"/>
              </a:ext>
            </a:extLst>
          </p:cNvPr>
          <p:cNvSpPr txBox="1"/>
          <p:nvPr/>
        </p:nvSpPr>
        <p:spPr>
          <a:xfrm>
            <a:off x="79305" y="749708"/>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万</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kW]</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3" name="テキスト ボックス 22">
            <a:extLst>
              <a:ext uri="{FF2B5EF4-FFF2-40B4-BE49-F238E27FC236}">
                <a16:creationId xmlns:a16="http://schemas.microsoft.com/office/drawing/2014/main" id="{E099849F-714E-4D46-9DCA-F32385820C98}"/>
              </a:ext>
            </a:extLst>
          </p:cNvPr>
          <p:cNvSpPr txBox="1"/>
          <p:nvPr/>
        </p:nvSpPr>
        <p:spPr>
          <a:xfrm>
            <a:off x="5062693" y="782807"/>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4" name="テキスト ボックス 1"/>
          <p:cNvSpPr txBox="1"/>
          <p:nvPr/>
        </p:nvSpPr>
        <p:spPr>
          <a:xfrm>
            <a:off x="206477" y="6129086"/>
            <a:ext cx="4514286" cy="226591"/>
          </a:xfrm>
          <a:prstGeom prst="rect">
            <a:avLst/>
          </a:prstGeom>
          <a:solidFill>
            <a:srgbClr val="CCFF99">
              <a:alpha val="50000"/>
            </a:srgbClr>
          </a:solidFill>
        </p:spPr>
        <p:txBody>
          <a:bodyPr wrap="square" lIns="36000" tIns="36000" rIns="36000" bIns="36000" rtlCol="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ja-JP" sz="1000" dirty="0">
                <a:latin typeface="Meiryo UI" panose="020B0604030504040204" pitchFamily="50" charset="-128"/>
                <a:ea typeface="Meiryo UI" panose="020B0604030504040204" pitchFamily="50" charset="-128"/>
              </a:rPr>
              <a:t>2024</a:t>
            </a:r>
            <a:r>
              <a:rPr lang="ja-JP" altLang="en-US" sz="1000" dirty="0">
                <a:latin typeface="Meiryo UI" panose="020B0604030504040204" pitchFamily="50" charset="-128"/>
                <a:ea typeface="Meiryo UI" panose="020B0604030504040204" pitchFamily="50" charset="-128"/>
              </a:rPr>
              <a:t>年度は前年度より</a:t>
            </a:r>
            <a:r>
              <a:rPr lang="en-US" altLang="ja-JP" sz="1000" dirty="0">
                <a:latin typeface="Meiryo UI" panose="020B0604030504040204" pitchFamily="50" charset="-128"/>
                <a:ea typeface="Meiryo UI" panose="020B0604030504040204" pitchFamily="50" charset="-128"/>
              </a:rPr>
              <a:t>2.0</a:t>
            </a:r>
            <a:r>
              <a:rPr lang="ja-JP" altLang="en-US" sz="1000" dirty="0">
                <a:latin typeface="Meiryo UI" panose="020B0604030504040204" pitchFamily="50" charset="-128"/>
                <a:ea typeface="Meiryo UI" panose="020B0604030504040204" pitchFamily="50" charset="-128"/>
              </a:rPr>
              <a:t>ポイント減少しています。</a:t>
            </a:r>
          </a:p>
        </p:txBody>
      </p:sp>
      <p:sp>
        <p:nvSpPr>
          <p:cNvPr id="21" name="テキスト ボックス 20">
            <a:extLst>
              <a:ext uri="{FF2B5EF4-FFF2-40B4-BE49-F238E27FC236}">
                <a16:creationId xmlns:a16="http://schemas.microsoft.com/office/drawing/2014/main" id="{D39740C5-1564-4CE7-8737-30EB9CA77CB0}"/>
              </a:ext>
            </a:extLst>
          </p:cNvPr>
          <p:cNvSpPr txBox="1"/>
          <p:nvPr/>
        </p:nvSpPr>
        <p:spPr>
          <a:xfrm>
            <a:off x="153719" y="3975531"/>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19" name="テキスト ボックス 18"/>
          <p:cNvSpPr txBox="1"/>
          <p:nvPr/>
        </p:nvSpPr>
        <p:spPr>
          <a:xfrm>
            <a:off x="3926952" y="3900352"/>
            <a:ext cx="793811" cy="276999"/>
          </a:xfrm>
          <a:prstGeom prst="rect">
            <a:avLst/>
          </a:prstGeom>
          <a:noFill/>
        </p:spPr>
        <p:txBody>
          <a:bodyPr wrap="square" rtlCol="0">
            <a:spAutoFit/>
          </a:bodyPr>
          <a:lstStyle/>
          <a:p>
            <a:r>
              <a:rPr kumimoji="1" lang="ja-JP" altLang="en-US" sz="1200" dirty="0">
                <a:solidFill>
                  <a:schemeClr val="tx1">
                    <a:lumMod val="65000"/>
                    <a:lumOff val="35000"/>
                  </a:schemeClr>
                </a:solidFill>
                <a:latin typeface="+mn-ea"/>
              </a:rPr>
              <a:t>目標</a:t>
            </a:r>
          </a:p>
        </p:txBody>
      </p:sp>
      <p:sp>
        <p:nvSpPr>
          <p:cNvPr id="25" name="テキスト ボックス 24">
            <a:extLst>
              <a:ext uri="{FF2B5EF4-FFF2-40B4-BE49-F238E27FC236}">
                <a16:creationId xmlns:a16="http://schemas.microsoft.com/office/drawing/2014/main" id="{ADEA6F63-415B-46E5-9D99-7890992B1913}"/>
              </a:ext>
            </a:extLst>
          </p:cNvPr>
          <p:cNvSpPr txBox="1"/>
          <p:nvPr/>
        </p:nvSpPr>
        <p:spPr>
          <a:xfrm>
            <a:off x="4376479" y="3066801"/>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9" name="テキスト ボックス 28">
            <a:extLst>
              <a:ext uri="{FF2B5EF4-FFF2-40B4-BE49-F238E27FC236}">
                <a16:creationId xmlns:a16="http://schemas.microsoft.com/office/drawing/2014/main" id="{9DDAAA9F-80EA-4A30-A60C-9534BE48C64F}"/>
              </a:ext>
            </a:extLst>
          </p:cNvPr>
          <p:cNvSpPr txBox="1"/>
          <p:nvPr/>
        </p:nvSpPr>
        <p:spPr>
          <a:xfrm>
            <a:off x="9279792" y="3059121"/>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32" name="テキスト ボックス 31">
            <a:extLst>
              <a:ext uri="{FF2B5EF4-FFF2-40B4-BE49-F238E27FC236}">
                <a16:creationId xmlns:a16="http://schemas.microsoft.com/office/drawing/2014/main" id="{8F1E0F01-66A2-46EB-BDEA-6566C510A7A5}"/>
              </a:ext>
            </a:extLst>
          </p:cNvPr>
          <p:cNvSpPr txBox="1"/>
          <p:nvPr/>
        </p:nvSpPr>
        <p:spPr>
          <a:xfrm>
            <a:off x="4323857" y="5872425"/>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33" name="テキスト ボックス 32">
            <a:extLst>
              <a:ext uri="{FF2B5EF4-FFF2-40B4-BE49-F238E27FC236}">
                <a16:creationId xmlns:a16="http://schemas.microsoft.com/office/drawing/2014/main" id="{85512DDB-CD6C-4563-8B88-57B9BEE717DC}"/>
              </a:ext>
            </a:extLst>
          </p:cNvPr>
          <p:cNvSpPr txBox="1"/>
          <p:nvPr/>
        </p:nvSpPr>
        <p:spPr>
          <a:xfrm>
            <a:off x="146096" y="6358330"/>
            <a:ext cx="4414677" cy="461665"/>
          </a:xfrm>
          <a:prstGeom prst="rect">
            <a:avLst/>
          </a:prstGeom>
          <a:noFill/>
          <a:ln>
            <a:noFill/>
          </a:ln>
        </p:spPr>
        <p:txBody>
          <a:bodyPr wrap="square">
            <a:spAutoFit/>
          </a:bodyPr>
          <a:lstStyle/>
          <a:p>
            <a:r>
              <a:rPr lang="en-US" altLang="ja-JP" sz="800" dirty="0">
                <a:latin typeface="Meiryo UI" panose="020B0604030504040204" pitchFamily="50" charset="-128"/>
                <a:ea typeface="Meiryo UI" panose="020B0604030504040204" pitchFamily="50" charset="-128"/>
              </a:rPr>
              <a:t>※2018</a:t>
            </a:r>
            <a:r>
              <a:rPr lang="ja-JP" altLang="en-US" sz="800" dirty="0">
                <a:latin typeface="Meiryo UI" panose="020B0604030504040204" pitchFamily="50" charset="-128"/>
                <a:ea typeface="Meiryo UI" panose="020B0604030504040204" pitchFamily="50" charset="-128"/>
              </a:rPr>
              <a:t>年度から把握開始</a:t>
            </a:r>
            <a:endParaRPr lang="en-US" altLang="ja-JP" sz="800" dirty="0">
              <a:latin typeface="Meiryo UI" panose="020B0604030504040204" pitchFamily="50" charset="-128"/>
              <a:ea typeface="Meiryo UI" panose="020B0604030504040204" pitchFamily="50" charset="-128"/>
            </a:endParaRPr>
          </a:p>
          <a:p>
            <a:r>
              <a:rPr lang="en-US" altLang="ja-JP" sz="800" dirty="0">
                <a:latin typeface="Meiryo UI" panose="020B0604030504040204" pitchFamily="50" charset="-128"/>
                <a:ea typeface="Meiryo UI" panose="020B0604030504040204" pitchFamily="50" charset="-128"/>
              </a:rPr>
              <a:t>※2018</a:t>
            </a:r>
            <a:r>
              <a:rPr lang="ja-JP" altLang="en-US" sz="800" dirty="0">
                <a:latin typeface="Meiryo UI" panose="020B0604030504040204" pitchFamily="50" charset="-128"/>
                <a:ea typeface="Meiryo UI" panose="020B0604030504040204" pitchFamily="50" charset="-128"/>
              </a:rPr>
              <a:t>～</a:t>
            </a:r>
            <a:r>
              <a:rPr lang="en-US" altLang="ja-JP" sz="800" dirty="0">
                <a:latin typeface="Meiryo UI" panose="020B0604030504040204" pitchFamily="50" charset="-128"/>
                <a:ea typeface="Meiryo UI" panose="020B0604030504040204" pitchFamily="50" charset="-128"/>
              </a:rPr>
              <a:t>2021</a:t>
            </a:r>
            <a:r>
              <a:rPr lang="ja-JP" altLang="en-US" sz="800" dirty="0">
                <a:latin typeface="Meiryo UI" panose="020B0604030504040204" pitchFamily="50" charset="-128"/>
                <a:ea typeface="Meiryo UI" panose="020B0604030504040204" pitchFamily="50" charset="-128"/>
              </a:rPr>
              <a:t>年度：従来の計上方法（小売電気事業者の電源構成等から再エネ販売量を推計）</a:t>
            </a:r>
            <a:endParaRPr lang="en-US" altLang="ja-JP" sz="800" dirty="0">
              <a:latin typeface="Meiryo UI" panose="020B0604030504040204" pitchFamily="50" charset="-128"/>
              <a:ea typeface="Meiryo UI" panose="020B0604030504040204" pitchFamily="50" charset="-128"/>
            </a:endParaRPr>
          </a:p>
          <a:p>
            <a:r>
              <a:rPr lang="en-US" altLang="ja-JP" sz="800" dirty="0">
                <a:latin typeface="Meiryo UI" panose="020B0604030504040204" pitchFamily="50" charset="-128"/>
                <a:ea typeface="Meiryo UI" panose="020B0604030504040204" pitchFamily="50" charset="-128"/>
              </a:rPr>
              <a:t>※2022</a:t>
            </a:r>
            <a:r>
              <a:rPr lang="ja-JP" altLang="en-US" sz="800" dirty="0">
                <a:latin typeface="Meiryo UI" panose="020B0604030504040204" pitchFamily="50" charset="-128"/>
                <a:ea typeface="Meiryo UI" panose="020B0604030504040204" pitchFamily="50" charset="-128"/>
              </a:rPr>
              <a:t>年度～：府条例に基づく小売電気事業者の届出による再エネ販売量等から算定</a:t>
            </a:r>
            <a:endParaRPr lang="en-US" altLang="ja-JP" sz="80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FF16810C-C51B-4BD0-ADA5-41687946EB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88337" y="740233"/>
            <a:ext cx="4427763" cy="2700000"/>
          </a:xfrm>
          <a:prstGeom prst="rect">
            <a:avLst/>
          </a:prstGeom>
        </p:spPr>
      </p:pic>
      <p:pic>
        <p:nvPicPr>
          <p:cNvPr id="5" name="図 4">
            <a:extLst>
              <a:ext uri="{FF2B5EF4-FFF2-40B4-BE49-F238E27FC236}">
                <a16:creationId xmlns:a16="http://schemas.microsoft.com/office/drawing/2014/main" id="{6F37C340-0BA4-4F16-8626-E3ADB7F00A14}"/>
              </a:ext>
            </a:extLst>
          </p:cNvPr>
          <p:cNvPicPr>
            <a:picLocks noChangeAspect="1"/>
          </p:cNvPicPr>
          <p:nvPr/>
        </p:nvPicPr>
        <p:blipFill>
          <a:blip r:embed="rId5"/>
          <a:stretch>
            <a:fillRect/>
          </a:stretch>
        </p:blipFill>
        <p:spPr>
          <a:xfrm>
            <a:off x="206477" y="3944839"/>
            <a:ext cx="4218910" cy="2268000"/>
          </a:xfrm>
          <a:prstGeom prst="rect">
            <a:avLst/>
          </a:prstGeom>
        </p:spPr>
      </p:pic>
    </p:spTree>
    <p:extLst>
      <p:ext uri="{BB962C8B-B14F-4D97-AF65-F5344CB8AC3E}">
        <p14:creationId xmlns:p14="http://schemas.microsoft.com/office/powerpoint/2010/main" val="10254797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角丸四角形 13">
            <a:extLst>
              <a:ext uri="{FF2B5EF4-FFF2-40B4-BE49-F238E27FC236}">
                <a16:creationId xmlns:a16="http://schemas.microsoft.com/office/drawing/2014/main" id="{174C8571-36B9-4623-8C64-B1A05D806666}"/>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49"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54"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56"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59"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28" name="角丸四角形 27"/>
          <p:cNvSpPr/>
          <p:nvPr/>
        </p:nvSpPr>
        <p:spPr>
          <a:xfrm>
            <a:off x="194324" y="724739"/>
            <a:ext cx="3089455"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環境パートナーシップの推進</a:t>
            </a:r>
          </a:p>
        </p:txBody>
      </p:sp>
      <p:sp>
        <p:nvSpPr>
          <p:cNvPr id="35" name="テキスト ボックス 34"/>
          <p:cNvSpPr txBox="1"/>
          <p:nvPr/>
        </p:nvSpPr>
        <p:spPr>
          <a:xfrm>
            <a:off x="275559" y="4233060"/>
            <a:ext cx="1222649"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＜大阪市実績＞</a:t>
            </a:r>
          </a:p>
        </p:txBody>
      </p:sp>
      <p:sp>
        <p:nvSpPr>
          <p:cNvPr id="37" name="テキスト ボックス 36"/>
          <p:cNvSpPr txBox="1"/>
          <p:nvPr/>
        </p:nvSpPr>
        <p:spPr>
          <a:xfrm>
            <a:off x="4532991" y="4195075"/>
            <a:ext cx="705605" cy="246222"/>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（年度）</a:t>
            </a:r>
            <a:endParaRPr lang="en-US" altLang="ja-JP" sz="1000" dirty="0">
              <a:latin typeface="Meiryo UI" pitchFamily="50" charset="-128"/>
              <a:ea typeface="Meiryo UI" pitchFamily="50" charset="-128"/>
              <a:cs typeface="Meiryo UI" pitchFamily="50" charset="-128"/>
            </a:endParaRPr>
          </a:p>
        </p:txBody>
      </p:sp>
      <p:sp>
        <p:nvSpPr>
          <p:cNvPr id="40" name="テキスト ボックス 39"/>
          <p:cNvSpPr txBox="1"/>
          <p:nvPr/>
        </p:nvSpPr>
        <p:spPr>
          <a:xfrm>
            <a:off x="3398482" y="822199"/>
            <a:ext cx="2908128" cy="276999"/>
          </a:xfrm>
          <a:prstGeom prst="rect">
            <a:avLst/>
          </a:prstGeom>
          <a:noFill/>
        </p:spPr>
        <p:txBody>
          <a:bodyPr wrap="square" rtlCol="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a:t>
            </a:r>
            <a:r>
              <a:rPr lang="ja-JP" altLang="en-US" sz="1200" dirty="0">
                <a:latin typeface="Meiryo UI"/>
                <a:ea typeface="Meiryo UI"/>
                <a:cs typeface="Meiryo UI" pitchFamily="50" charset="-128"/>
              </a:rPr>
              <a:t>予算</a:t>
            </a:r>
            <a:r>
              <a:rPr lang="en-US" altLang="ja-JP" sz="1200" dirty="0">
                <a:latin typeface="Meiryo UI"/>
                <a:ea typeface="Meiryo UI"/>
                <a:cs typeface="Meiryo UI" pitchFamily="50" charset="-128"/>
              </a:rPr>
              <a:t>77,813</a:t>
            </a:r>
            <a:r>
              <a:rPr lang="ja-JP" altLang="en-US" sz="1200" dirty="0">
                <a:latin typeface="Meiryo UI"/>
                <a:ea typeface="Meiryo UI"/>
                <a:cs typeface="Meiryo UI" pitchFamily="50" charset="-128"/>
              </a:rPr>
              <a:t>千円</a:t>
            </a:r>
            <a:r>
              <a:rPr lang="ja-JP" altLang="en-US" sz="1200" dirty="0">
                <a:latin typeface="Meiryo UI" pitchFamily="50" charset="-128"/>
                <a:ea typeface="Meiryo UI" pitchFamily="50" charset="-128"/>
                <a:cs typeface="Meiryo UI" pitchFamily="50" charset="-128"/>
              </a:rPr>
              <a:t>）</a:t>
            </a:r>
            <a:endParaRPr lang="en-US" altLang="ja-JP" sz="1200" dirty="0">
              <a:latin typeface="Meiryo UI" pitchFamily="50" charset="-128"/>
              <a:ea typeface="Meiryo UI" pitchFamily="50" charset="-128"/>
              <a:cs typeface="Meiryo UI" pitchFamily="50" charset="-128"/>
            </a:endParaRPr>
          </a:p>
        </p:txBody>
      </p:sp>
      <p:pic>
        <p:nvPicPr>
          <p:cNvPr id="43" name="図 42">
            <a:extLst>
              <a:ext uri="{FF2B5EF4-FFF2-40B4-BE49-F238E27FC236}">
                <a16:creationId xmlns:a16="http://schemas.microsoft.com/office/drawing/2014/main" id="{F5E4F5D6-828D-4549-8706-B874F6DDE02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828182" y="4457934"/>
            <a:ext cx="1885329" cy="1389722"/>
          </a:xfrm>
          <a:prstGeom prst="rect">
            <a:avLst/>
          </a:prstGeom>
        </p:spPr>
      </p:pic>
      <p:sp>
        <p:nvSpPr>
          <p:cNvPr id="44" name="Rectangle 3">
            <a:extLst>
              <a:ext uri="{FF2B5EF4-FFF2-40B4-BE49-F238E27FC236}">
                <a16:creationId xmlns:a16="http://schemas.microsoft.com/office/drawing/2014/main" id="{8F35C572-756F-45C1-98FE-EA082C3814C6}"/>
              </a:ext>
            </a:extLst>
          </p:cNvPr>
          <p:cNvSpPr>
            <a:spLocks noChangeArrowheads="1"/>
          </p:cNvSpPr>
          <p:nvPr/>
        </p:nvSpPr>
        <p:spPr bwMode="auto">
          <a:xfrm>
            <a:off x="6109227" y="5818580"/>
            <a:ext cx="1316973" cy="282992"/>
          </a:xfrm>
          <a:prstGeom prst="rect">
            <a:avLst/>
          </a:prstGeom>
          <a:noFill/>
          <a:ln>
            <a:noFill/>
          </a:ln>
        </p:spPr>
        <p:txBody>
          <a:bodyPr vert="horz" wrap="square" lIns="74295" tIns="8890" rIns="74295" bIns="8890" numCol="1" anchor="ctr" anchorCtr="0" compatLnSpc="1">
            <a:prstTxWarp prst="textNoShape">
              <a:avLst/>
            </a:prstTxWarp>
          </a:bodyPr>
          <a:lstStyle/>
          <a:p>
            <a:pPr fontAlgn="base">
              <a:spcBef>
                <a:spcPct val="0"/>
              </a:spcBef>
              <a:spcAft>
                <a:spcPts val="600"/>
              </a:spcAft>
            </a:pPr>
            <a:r>
              <a:rPr lang="ja-JP" altLang="en-US" sz="1050" dirty="0">
                <a:latin typeface="Meiryo UI" panose="020B0604030504040204" pitchFamily="50" charset="-128"/>
                <a:ea typeface="Meiryo UI" panose="020B0604030504040204" pitchFamily="50" charset="-128"/>
                <a:cs typeface="ＭＳ Ｐゴシック" pitchFamily="50" charset="-128"/>
              </a:rPr>
              <a:t>なにわ</a:t>
            </a:r>
            <a:r>
              <a:rPr lang="en-US" altLang="ja-JP" sz="1050" dirty="0">
                <a:latin typeface="Meiryo UI" panose="020B0604030504040204" pitchFamily="50" charset="-128"/>
                <a:ea typeface="Meiryo UI" panose="020B0604030504040204" pitchFamily="50" charset="-128"/>
                <a:cs typeface="ＭＳ Ｐゴシック" pitchFamily="50" charset="-128"/>
              </a:rPr>
              <a:t>ECO</a:t>
            </a:r>
            <a:r>
              <a:rPr lang="ja-JP" altLang="en-US" sz="1050" dirty="0">
                <a:latin typeface="Meiryo UI" panose="020B0604030504040204" pitchFamily="50" charset="-128"/>
                <a:ea typeface="Meiryo UI" panose="020B0604030504040204" pitchFamily="50" charset="-128"/>
                <a:cs typeface="ＭＳ Ｐゴシック" pitchFamily="50" charset="-128"/>
              </a:rPr>
              <a:t>スクエア</a:t>
            </a:r>
          </a:p>
        </p:txBody>
      </p:sp>
      <p:sp>
        <p:nvSpPr>
          <p:cNvPr id="45" name="円/楕円 30">
            <a:extLst>
              <a:ext uri="{FF2B5EF4-FFF2-40B4-BE49-F238E27FC236}">
                <a16:creationId xmlns:a16="http://schemas.microsoft.com/office/drawing/2014/main" id="{4E5945E3-A33E-47B9-A631-762010C64FCC}"/>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49</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3" name="テキスト ボックス 2"/>
          <p:cNvSpPr txBox="1"/>
          <p:nvPr/>
        </p:nvSpPr>
        <p:spPr>
          <a:xfrm>
            <a:off x="7858344" y="5847656"/>
            <a:ext cx="2146852" cy="253916"/>
          </a:xfrm>
          <a:prstGeom prst="rect">
            <a:avLst/>
          </a:prstGeom>
          <a:noFill/>
        </p:spPr>
        <p:txBody>
          <a:bodyPr wrap="square" rtlCol="0">
            <a:spAutoFit/>
          </a:bodyPr>
          <a:lstStyle/>
          <a:p>
            <a:pPr lvl="0" fontAlgn="base">
              <a:spcBef>
                <a:spcPct val="0"/>
              </a:spcBef>
              <a:spcAft>
                <a:spcPct val="0"/>
              </a:spcAft>
            </a:pPr>
            <a:r>
              <a:rPr lang="ja-JP" altLang="en-US" sz="1050" dirty="0">
                <a:latin typeface="Meiryo UI" panose="020B0604030504040204" pitchFamily="50" charset="-128"/>
                <a:ea typeface="Meiryo UI" panose="020B0604030504040204" pitchFamily="50" charset="-128"/>
                <a:cs typeface="ＭＳ Ｐゴシック" pitchFamily="50" charset="-128"/>
              </a:rPr>
              <a:t>環境活動団体の活動の様子</a:t>
            </a:r>
          </a:p>
        </p:txBody>
      </p:sp>
      <p:pic>
        <p:nvPicPr>
          <p:cNvPr id="20" name="図 19">
            <a:extLst>
              <a:ext uri="{FF2B5EF4-FFF2-40B4-BE49-F238E27FC236}">
                <a16:creationId xmlns:a16="http://schemas.microsoft.com/office/drawing/2014/main" id="{00000000-0008-0000-0000-00000300000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42449" y="4463520"/>
            <a:ext cx="2082710" cy="1388473"/>
          </a:xfrm>
          <a:prstGeom prst="rect">
            <a:avLst/>
          </a:prstGeom>
        </p:spPr>
      </p:pic>
      <p:graphicFrame>
        <p:nvGraphicFramePr>
          <p:cNvPr id="18" name="表 17">
            <a:extLst>
              <a:ext uri="{FF2B5EF4-FFF2-40B4-BE49-F238E27FC236}">
                <a16:creationId xmlns:a16="http://schemas.microsoft.com/office/drawing/2014/main" id="{CB877B09-9FF6-4ABA-A7E4-ACBC3A3FBAE6}"/>
              </a:ext>
            </a:extLst>
          </p:cNvPr>
          <p:cNvGraphicFramePr>
            <a:graphicFrameLocks noGrp="1"/>
          </p:cNvGraphicFramePr>
          <p:nvPr>
            <p:extLst>
              <p:ext uri="{D42A27DB-BD31-4B8C-83A1-F6EECF244321}">
                <p14:modId xmlns:p14="http://schemas.microsoft.com/office/powerpoint/2010/main" val="3407951691"/>
              </p:ext>
            </p:extLst>
          </p:nvPr>
        </p:nvGraphicFramePr>
        <p:xfrm>
          <a:off x="348983" y="4462705"/>
          <a:ext cx="4714556" cy="1887412"/>
        </p:xfrm>
        <a:graphic>
          <a:graphicData uri="http://schemas.openxmlformats.org/drawingml/2006/table">
            <a:tbl>
              <a:tblPr firstRow="1" bandRow="1">
                <a:tableStyleId>{5940675A-B579-460E-94D1-54222C63F5DA}</a:tableStyleId>
              </a:tblPr>
              <a:tblGrid>
                <a:gridCol w="1387361">
                  <a:extLst>
                    <a:ext uri="{9D8B030D-6E8A-4147-A177-3AD203B41FA5}">
                      <a16:colId xmlns:a16="http://schemas.microsoft.com/office/drawing/2014/main" val="3757262113"/>
                    </a:ext>
                  </a:extLst>
                </a:gridCol>
                <a:gridCol w="665439">
                  <a:extLst>
                    <a:ext uri="{9D8B030D-6E8A-4147-A177-3AD203B41FA5}">
                      <a16:colId xmlns:a16="http://schemas.microsoft.com/office/drawing/2014/main" val="2912898455"/>
                    </a:ext>
                  </a:extLst>
                </a:gridCol>
                <a:gridCol w="665439">
                  <a:extLst>
                    <a:ext uri="{9D8B030D-6E8A-4147-A177-3AD203B41FA5}">
                      <a16:colId xmlns:a16="http://schemas.microsoft.com/office/drawing/2014/main" val="4015490920"/>
                    </a:ext>
                  </a:extLst>
                </a:gridCol>
                <a:gridCol w="665439">
                  <a:extLst>
                    <a:ext uri="{9D8B030D-6E8A-4147-A177-3AD203B41FA5}">
                      <a16:colId xmlns:a16="http://schemas.microsoft.com/office/drawing/2014/main" val="802875695"/>
                    </a:ext>
                  </a:extLst>
                </a:gridCol>
                <a:gridCol w="665439">
                  <a:extLst>
                    <a:ext uri="{9D8B030D-6E8A-4147-A177-3AD203B41FA5}">
                      <a16:colId xmlns:a16="http://schemas.microsoft.com/office/drawing/2014/main" val="1048699491"/>
                    </a:ext>
                  </a:extLst>
                </a:gridCol>
                <a:gridCol w="665439">
                  <a:extLst>
                    <a:ext uri="{9D8B030D-6E8A-4147-A177-3AD203B41FA5}">
                      <a16:colId xmlns:a16="http://schemas.microsoft.com/office/drawing/2014/main" val="1210008544"/>
                    </a:ext>
                  </a:extLst>
                </a:gridCol>
              </a:tblGrid>
              <a:tr h="218575">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2021</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2022</a:t>
                      </a: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2023</a:t>
                      </a: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2024</a:t>
                      </a: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2025</a:t>
                      </a:r>
                    </a:p>
                  </a:txBody>
                  <a:tcPr anchor="ctr">
                    <a:solidFill>
                      <a:schemeClr val="accent6">
                        <a:lumMod val="40000"/>
                        <a:lumOff val="60000"/>
                      </a:schemeClr>
                    </a:solidFill>
                  </a:tcPr>
                </a:tc>
                <a:extLst>
                  <a:ext uri="{0D108BD9-81ED-4DB2-BD59-A6C34878D82A}">
                    <a16:rowId xmlns:a16="http://schemas.microsoft.com/office/drawing/2014/main" val="1405712737"/>
                  </a:ext>
                </a:extLst>
              </a:tr>
              <a:tr h="395496">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エコボランティア</a:t>
                      </a:r>
                      <a:endParaRPr kumimoji="1" lang="en-US" altLang="ja-JP" sz="1000" dirty="0">
                        <a:solidFill>
                          <a:schemeClr val="tx1"/>
                        </a:solidFill>
                        <a:latin typeface="Meiryo UI" panose="020B0604030504040204" pitchFamily="50" charset="-128"/>
                        <a:ea typeface="Meiryo UI" panose="020B0604030504040204" pitchFamily="50" charset="-128"/>
                      </a:endParaRPr>
                    </a:p>
                    <a:p>
                      <a:pPr algn="ctr"/>
                      <a:r>
                        <a:rPr kumimoji="1" lang="ja-JP" altLang="en-US" sz="1000" dirty="0">
                          <a:solidFill>
                            <a:schemeClr val="tx1"/>
                          </a:solidFill>
                          <a:latin typeface="Meiryo UI" panose="020B0604030504040204" pitchFamily="50" charset="-128"/>
                          <a:ea typeface="Meiryo UI" panose="020B0604030504040204" pitchFamily="50" charset="-128"/>
                        </a:rPr>
                        <a:t>登録人数</a:t>
                      </a:r>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人</a:t>
                      </a:r>
                      <a:r>
                        <a:rPr kumimoji="1" lang="en-US" altLang="ja-JP" sz="1000" dirty="0">
                          <a:solidFill>
                            <a:schemeClr val="tx1"/>
                          </a:solidFill>
                          <a:latin typeface="Meiryo UI" panose="020B0604030504040204" pitchFamily="50" charset="-128"/>
                          <a:ea typeface="Meiryo UI" panose="020B0604030504040204" pitchFamily="50" charset="-128"/>
                        </a:rPr>
                        <a:t>)</a:t>
                      </a:r>
                    </a:p>
                  </a:txBody>
                  <a:tcPr anchor="ctr"/>
                </a:tc>
                <a:tc>
                  <a:txBody>
                    <a:bodyPr/>
                    <a:lstStyle/>
                    <a:p>
                      <a:pPr algn="ctr"/>
                      <a:r>
                        <a:rPr kumimoji="1" lang="en-US" altLang="ja-JP" sz="1000">
                          <a:solidFill>
                            <a:schemeClr val="tx1"/>
                          </a:solidFill>
                          <a:latin typeface="Meiryo UI" panose="020B0604030504040204" pitchFamily="50" charset="-128"/>
                          <a:ea typeface="Meiryo UI" panose="020B0604030504040204" pitchFamily="50" charset="-128"/>
                        </a:rPr>
                        <a:t>232</a:t>
                      </a: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241</a:t>
                      </a: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164</a:t>
                      </a:r>
                    </a:p>
                  </a:txBody>
                  <a:tcPr anchor="ctr">
                    <a:noFill/>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94</a:t>
                      </a:r>
                    </a:p>
                  </a:txBody>
                  <a:tcPr anchor="ctr">
                    <a:noFill/>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114</a:t>
                      </a:r>
                    </a:p>
                  </a:txBody>
                  <a:tcPr anchor="ctr">
                    <a:noFill/>
                  </a:tcPr>
                </a:tc>
                <a:extLst>
                  <a:ext uri="{0D108BD9-81ED-4DB2-BD59-A6C34878D82A}">
                    <a16:rowId xmlns:a16="http://schemas.microsoft.com/office/drawing/2014/main" val="2124491204"/>
                  </a:ext>
                </a:extLst>
              </a:tr>
              <a:tr h="547609">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おおさか環境ネットワーク</a:t>
                      </a:r>
                      <a:endParaRPr kumimoji="1" lang="en-US" altLang="ja-JP" sz="1000" dirty="0">
                        <a:solidFill>
                          <a:schemeClr val="tx1"/>
                        </a:solidFill>
                        <a:latin typeface="Meiryo UI" panose="020B0604030504040204" pitchFamily="50" charset="-128"/>
                        <a:ea typeface="Meiryo UI" panose="020B0604030504040204" pitchFamily="50" charset="-128"/>
                      </a:endParaRPr>
                    </a:p>
                    <a:p>
                      <a:pPr algn="ctr"/>
                      <a:r>
                        <a:rPr kumimoji="1" lang="ja-JP" altLang="en-US" sz="1000" dirty="0">
                          <a:solidFill>
                            <a:schemeClr val="tx1"/>
                          </a:solidFill>
                          <a:latin typeface="Meiryo UI" panose="020B0604030504040204" pitchFamily="50" charset="-128"/>
                          <a:ea typeface="Meiryo UI" panose="020B0604030504040204" pitchFamily="50" charset="-128"/>
                        </a:rPr>
                        <a:t>会議の開催</a:t>
                      </a:r>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回</a:t>
                      </a:r>
                      <a:r>
                        <a:rPr kumimoji="1" lang="en-US" altLang="ja-JP" sz="1000" dirty="0">
                          <a:solidFill>
                            <a:schemeClr val="tx1"/>
                          </a:solidFill>
                          <a:latin typeface="Meiryo UI" panose="020B0604030504040204" pitchFamily="50" charset="-128"/>
                          <a:ea typeface="Meiryo UI" panose="020B0604030504040204" pitchFamily="50" charset="-128"/>
                        </a:rPr>
                        <a:t>)</a:t>
                      </a:r>
                    </a:p>
                  </a:txBody>
                  <a:tcPr anchor="ct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8</a:t>
                      </a:r>
                    </a:p>
                  </a:txBody>
                  <a:tcPr anchor="ctr"/>
                </a:tc>
                <a:tc>
                  <a:txBody>
                    <a:bodyPr/>
                    <a:lstStyle/>
                    <a:p>
                      <a:pPr algn="ctr"/>
                      <a:r>
                        <a:rPr kumimoji="1" lang="en-US" altLang="ja-JP" sz="1000" strike="noStrike" baseline="0">
                          <a:solidFill>
                            <a:schemeClr val="tx1"/>
                          </a:solidFill>
                          <a:latin typeface="Meiryo UI" panose="020B0604030504040204" pitchFamily="50" charset="-128"/>
                          <a:ea typeface="Meiryo UI" panose="020B0604030504040204" pitchFamily="50" charset="-128"/>
                        </a:rPr>
                        <a:t>5</a:t>
                      </a:r>
                      <a:endParaRPr kumimoji="1" lang="en-US" altLang="ja-JP" sz="1000" strike="noStrike">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5</a:t>
                      </a:r>
                      <a:endParaRPr kumimoji="1" lang="en-US" altLang="ja-JP" sz="1000" strike="sngStrike"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strike="noStrike" dirty="0">
                          <a:solidFill>
                            <a:schemeClr val="tx1"/>
                          </a:solidFill>
                          <a:latin typeface="Meiryo UI" panose="020B0604030504040204" pitchFamily="50" charset="-128"/>
                          <a:ea typeface="Meiryo UI" panose="020B0604030504040204" pitchFamily="50" charset="-128"/>
                        </a:rPr>
                        <a:t> 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strike="noStrike" dirty="0">
                          <a:solidFill>
                            <a:schemeClr val="tx1"/>
                          </a:solidFill>
                          <a:latin typeface="Meiryo UI" panose="020B0604030504040204" pitchFamily="50" charset="-128"/>
                          <a:ea typeface="Meiryo UI" panose="020B0604030504040204" pitchFamily="50" charset="-128"/>
                        </a:rPr>
                        <a:t> </a:t>
                      </a:r>
                      <a:r>
                        <a:rPr kumimoji="1" lang="ja-JP" altLang="en-US" sz="1000" strike="noStrike" dirty="0">
                          <a:solidFill>
                            <a:schemeClr val="tx1"/>
                          </a:solidFill>
                          <a:latin typeface="Meiryo UI" panose="020B0604030504040204" pitchFamily="50" charset="-128"/>
                          <a:ea typeface="Meiryo UI" panose="020B0604030504040204" pitchFamily="50" charset="-128"/>
                        </a:rPr>
                        <a:t>５</a:t>
                      </a:r>
                      <a:endParaRPr kumimoji="1" lang="en-US" altLang="ja-JP" sz="1000" strike="noStrike"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130586514"/>
                  </a:ext>
                </a:extLst>
              </a:tr>
              <a:tr h="699723">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なにわエコ会議を通じて</a:t>
                      </a:r>
                      <a:endParaRPr kumimoji="1" lang="en-US" altLang="ja-JP" sz="1000" dirty="0">
                        <a:solidFill>
                          <a:schemeClr val="tx1"/>
                        </a:solidFill>
                        <a:latin typeface="Meiryo UI" panose="020B0604030504040204" pitchFamily="50" charset="-128"/>
                        <a:ea typeface="Meiryo UI" panose="020B0604030504040204" pitchFamily="50" charset="-128"/>
                      </a:endParaRPr>
                    </a:p>
                    <a:p>
                      <a:pPr algn="ctr"/>
                      <a:r>
                        <a:rPr kumimoji="1" lang="ja-JP" altLang="en-US" sz="1000" dirty="0">
                          <a:solidFill>
                            <a:schemeClr val="tx1"/>
                          </a:solidFill>
                          <a:latin typeface="Meiryo UI" panose="020B0604030504040204" pitchFamily="50" charset="-128"/>
                          <a:ea typeface="Meiryo UI" panose="020B0604030504040204" pitchFamily="50" charset="-128"/>
                        </a:rPr>
                        <a:t>協働した取組件数</a:t>
                      </a:r>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件</a:t>
                      </a:r>
                      <a:r>
                        <a:rPr kumimoji="1" lang="en-US" altLang="ja-JP" sz="1000" dirty="0">
                          <a:solidFill>
                            <a:schemeClr val="tx1"/>
                          </a:solidFill>
                          <a:latin typeface="Meiryo UI" panose="020B0604030504040204" pitchFamily="50" charset="-128"/>
                          <a:ea typeface="Meiryo UI" panose="020B0604030504040204" pitchFamily="50" charset="-128"/>
                        </a:rPr>
                        <a:t>)</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dirty="0">
                          <a:solidFill>
                            <a:schemeClr val="tx1"/>
                          </a:solidFill>
                          <a:latin typeface="Meiryo UI"/>
                          <a:ea typeface="Meiryo UI"/>
                        </a:rPr>
                        <a:t>58</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64</a:t>
                      </a:r>
                    </a:p>
                  </a:txBody>
                  <a:tcPr anchor="ct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69</a:t>
                      </a:r>
                    </a:p>
                  </a:txBody>
                  <a:tcPr anchor="ctr">
                    <a:noFill/>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53</a:t>
                      </a:r>
                    </a:p>
                  </a:txBody>
                  <a:tcPr anchor="ctr">
                    <a:noFill/>
                  </a:tcPr>
                </a:tc>
                <a:tc>
                  <a:txBody>
                    <a:bodyPr/>
                    <a:lstStyle/>
                    <a:p>
                      <a:pPr algn="ctr"/>
                      <a:r>
                        <a:rPr kumimoji="1" lang="ja-JP" altLang="en-US" sz="1000" strike="noStrike" dirty="0">
                          <a:solidFill>
                            <a:schemeClr val="tx1"/>
                          </a:solidFill>
                          <a:latin typeface="Meiryo UI" panose="020B0604030504040204" pitchFamily="50" charset="-128"/>
                          <a:ea typeface="Meiryo UI" panose="020B0604030504040204" pitchFamily="50" charset="-128"/>
                        </a:rPr>
                        <a:t>ー</a:t>
                      </a:r>
                      <a:endParaRPr kumimoji="1" lang="en-US" altLang="ja-JP" sz="1000" strike="noStrike" dirty="0">
                        <a:solidFill>
                          <a:schemeClr val="tx1"/>
                        </a:solidFill>
                        <a:latin typeface="Meiryo UI" panose="020B0604030504040204" pitchFamily="50" charset="-128"/>
                        <a:ea typeface="Meiryo UI" panose="020B0604030504040204" pitchFamily="50" charset="-128"/>
                      </a:endParaRPr>
                    </a:p>
                  </a:txBody>
                  <a:tcPr anchor="ctr">
                    <a:noFill/>
                  </a:tcPr>
                </a:tc>
                <a:extLst>
                  <a:ext uri="{0D108BD9-81ED-4DB2-BD59-A6C34878D82A}">
                    <a16:rowId xmlns:a16="http://schemas.microsoft.com/office/drawing/2014/main" val="2048255114"/>
                  </a:ext>
                </a:extLst>
              </a:tr>
            </a:tbl>
          </a:graphicData>
        </a:graphic>
      </p:graphicFrame>
      <p:sp>
        <p:nvSpPr>
          <p:cNvPr id="21" name="テキスト ボックス 28">
            <a:extLst>
              <a:ext uri="{FF2B5EF4-FFF2-40B4-BE49-F238E27FC236}">
                <a16:creationId xmlns:a16="http://schemas.microsoft.com/office/drawing/2014/main" id="{7F06EB46-0A5B-4C30-AF58-5BF120FB93D8}"/>
              </a:ext>
            </a:extLst>
          </p:cNvPr>
          <p:cNvSpPr txBox="1">
            <a:spLocks noChangeArrowheads="1"/>
          </p:cNvSpPr>
          <p:nvPr/>
        </p:nvSpPr>
        <p:spPr bwMode="auto">
          <a:xfrm>
            <a:off x="275559" y="1179124"/>
            <a:ext cx="9042574"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lgn="just" eaLnBrk="1" hangingPunct="1"/>
            <a:r>
              <a:rPr lang="ja-JP" altLang="en-US" b="0" i="0" dirty="0">
                <a:latin typeface="Meiryo UI" panose="020B0604030504040204" pitchFamily="50" charset="-128"/>
                <a:ea typeface="Meiryo UI" panose="020B0604030504040204" pitchFamily="50" charset="-128"/>
                <a:cs typeface="Meiryo UI" pitchFamily="50" charset="-128"/>
              </a:rPr>
              <a:t>◆なにわ</a:t>
            </a:r>
            <a:r>
              <a:rPr lang="en-US" altLang="ja-JP" b="0" i="0" dirty="0">
                <a:latin typeface="Meiryo UI" panose="020B0604030504040204" pitchFamily="50" charset="-128"/>
                <a:ea typeface="Meiryo UI" panose="020B0604030504040204" pitchFamily="50" charset="-128"/>
                <a:cs typeface="Meiryo UI" pitchFamily="50" charset="-128"/>
              </a:rPr>
              <a:t>ECO</a:t>
            </a:r>
            <a:r>
              <a:rPr lang="ja-JP" altLang="en-US" b="0" i="0" dirty="0">
                <a:latin typeface="Meiryo UI" panose="020B0604030504040204" pitchFamily="50" charset="-128"/>
                <a:ea typeface="Meiryo UI" panose="020B0604030504040204" pitchFamily="50" charset="-128"/>
                <a:cs typeface="Meiryo UI" pitchFamily="50" charset="-128"/>
              </a:rPr>
              <a:t>スクエア</a:t>
            </a:r>
            <a:endParaRPr lang="en-US" altLang="ja-JP" b="0" i="0" dirty="0">
              <a:latin typeface="Meiryo UI" panose="020B0604030504040204" pitchFamily="50" charset="-128"/>
              <a:ea typeface="Meiryo UI" panose="020B0604030504040204" pitchFamily="50" charset="-128"/>
              <a:cs typeface="Meiryo UI" pitchFamily="50" charset="-128"/>
            </a:endParaRPr>
          </a:p>
          <a:p>
            <a:pPr marL="87313" indent="-87313" algn="just" eaLnBrk="1" hangingPunct="1"/>
            <a:r>
              <a:rPr lang="ja-JP" altLang="en-US" b="0" i="0" dirty="0">
                <a:latin typeface="Meiryo UI" pitchFamily="50" charset="-128"/>
                <a:ea typeface="Meiryo UI" pitchFamily="50" charset="-128"/>
                <a:cs typeface="Meiryo UI" pitchFamily="50" charset="-128"/>
              </a:rPr>
              <a:t>　　環境活動推進施設（愛称：なにわ</a:t>
            </a:r>
            <a:r>
              <a:rPr lang="en-US" altLang="ja-JP" b="0" i="0" dirty="0">
                <a:latin typeface="Meiryo UI" pitchFamily="50" charset="-128"/>
                <a:ea typeface="Meiryo UI" pitchFamily="50" charset="-128"/>
                <a:cs typeface="Meiryo UI" pitchFamily="50" charset="-128"/>
              </a:rPr>
              <a:t>ECO</a:t>
            </a:r>
            <a:r>
              <a:rPr lang="ja-JP" altLang="en-US" b="0" i="0" dirty="0">
                <a:latin typeface="Meiryo UI" pitchFamily="50" charset="-128"/>
                <a:ea typeface="Meiryo UI" pitchFamily="50" charset="-128"/>
                <a:cs typeface="Meiryo UI" pitchFamily="50" charset="-128"/>
              </a:rPr>
              <a:t>スクエア）を運営し、環境活動団体で構成されるおおさか環境ネットワークや大阪市エコボランティア等の活動の場として提供しています。</a:t>
            </a:r>
            <a:endParaRPr lang="en-US" altLang="ja-JP" b="0" i="0" dirty="0">
              <a:latin typeface="Meiryo UI" pitchFamily="50" charset="-128"/>
              <a:ea typeface="Meiryo UI" pitchFamily="50" charset="-128"/>
              <a:cs typeface="Meiryo UI" pitchFamily="50" charset="-128"/>
            </a:endParaRPr>
          </a:p>
          <a:p>
            <a:pPr marL="87313" indent="-87313" algn="just" eaLnBrk="1" hangingPunct="1"/>
            <a:endParaRPr lang="en-US" altLang="ja-JP" b="0" i="0" dirty="0">
              <a:latin typeface="Meiryo UI" pitchFamily="50" charset="-128"/>
              <a:ea typeface="Meiryo UI" pitchFamily="50" charset="-128"/>
              <a:cs typeface="Meiryo UI" pitchFamily="50" charset="-128"/>
            </a:endParaRPr>
          </a:p>
          <a:p>
            <a:pPr marL="87313" indent="-87313" algn="just" eaLnBrk="1" hangingPunct="1"/>
            <a:r>
              <a:rPr lang="ja-JP" altLang="en-US" b="0" i="0" dirty="0">
                <a:latin typeface="Meiryo UI" pitchFamily="50" charset="-128"/>
                <a:ea typeface="Meiryo UI" pitchFamily="50" charset="-128"/>
                <a:cs typeface="Meiryo UI" pitchFamily="50" charset="-128"/>
              </a:rPr>
              <a:t>◆大阪市エコボランティア</a:t>
            </a:r>
            <a:endParaRPr lang="en-US" altLang="ja-JP" b="0" i="0" dirty="0">
              <a:latin typeface="Meiryo UI" pitchFamily="50" charset="-128"/>
              <a:ea typeface="Meiryo UI" pitchFamily="50" charset="-128"/>
              <a:cs typeface="Meiryo UI" pitchFamily="50" charset="-128"/>
            </a:endParaRPr>
          </a:p>
          <a:p>
            <a:pPr marL="87313" indent="-87313" algn="just" eaLnBrk="1" hangingPunct="1"/>
            <a:r>
              <a:rPr lang="ja-JP" altLang="en-US" b="0" i="0" dirty="0">
                <a:latin typeface="Meiryo UI" panose="020B0604030504040204" pitchFamily="50" charset="-128"/>
                <a:ea typeface="Meiryo UI" panose="020B0604030504040204" pitchFamily="50" charset="-128"/>
              </a:rPr>
              <a:t>　　大阪市エコボランティア登録制度を運用し、環境保全活動のリーダーとなる大阪市エコボランティアと協働して環境問題の解決に向けた様々な活動を推進しています。</a:t>
            </a:r>
            <a:endParaRPr lang="en-US" altLang="ja-JP" b="0" i="0" dirty="0">
              <a:latin typeface="Meiryo UI" panose="020B0604030504040204" pitchFamily="50" charset="-128"/>
              <a:ea typeface="Meiryo UI" panose="020B0604030504040204" pitchFamily="50" charset="-128"/>
            </a:endParaRPr>
          </a:p>
          <a:p>
            <a:pPr marL="87313" indent="-87313" algn="just" eaLnBrk="1" hangingPunct="1"/>
            <a:endParaRPr lang="en-US" altLang="ja-JP" b="0" i="0" dirty="0">
              <a:latin typeface="Meiryo UI" panose="020B0604030504040204" pitchFamily="50" charset="-128"/>
              <a:ea typeface="Meiryo UI" panose="020B0604030504040204" pitchFamily="50" charset="-128"/>
            </a:endParaRPr>
          </a:p>
          <a:p>
            <a:pPr marL="87313" indent="-87313" algn="just" eaLnBrk="1" hangingPunct="1"/>
            <a:r>
              <a:rPr lang="ja-JP" altLang="en-US" b="0" i="0" dirty="0">
                <a:latin typeface="Meiryo UI" panose="020B0604030504040204" pitchFamily="50" charset="-128"/>
                <a:ea typeface="Meiryo UI" panose="020B0604030504040204" pitchFamily="50" charset="-128"/>
              </a:rPr>
              <a:t>◆ネットワーク（おおさか環境ネットワーク、生物多様性に関するネットワーク）</a:t>
            </a:r>
          </a:p>
          <a:p>
            <a:pPr marL="87313" indent="-87313" algn="just" eaLnBrk="1" hangingPunct="1"/>
            <a:r>
              <a:rPr lang="ja-JP" altLang="en-US" b="0" i="0" dirty="0">
                <a:latin typeface="Meiryo UI" pitchFamily="50" charset="-128"/>
                <a:ea typeface="Meiryo UI" pitchFamily="50" charset="-128"/>
                <a:cs typeface="Meiryo UI" pitchFamily="50" charset="-128"/>
              </a:rPr>
              <a:t>　　環境活動を行う団体・</a:t>
            </a:r>
            <a:r>
              <a:rPr lang="en-US" altLang="ja-JP" b="0" i="0" dirty="0">
                <a:latin typeface="Meiryo UI" pitchFamily="50" charset="-128"/>
                <a:ea typeface="Meiryo UI" pitchFamily="50" charset="-128"/>
                <a:cs typeface="Meiryo UI" pitchFamily="50" charset="-128"/>
              </a:rPr>
              <a:t>NPO</a:t>
            </a:r>
            <a:r>
              <a:rPr lang="ja-JP" altLang="en-US" b="0" i="0" dirty="0">
                <a:latin typeface="Meiryo UI" pitchFamily="50" charset="-128"/>
                <a:ea typeface="Meiryo UI" pitchFamily="50" charset="-128"/>
                <a:cs typeface="Meiryo UI" pitchFamily="50" charset="-128"/>
              </a:rPr>
              <a:t>・企業や生物多様性に関する様々な主体が集い、連携を図り、ネットワーク構築をめざすとともに、各主体が行う活動が地域で広がるよう各主体が行う取組みの情報共有や連携強化を目的とした会議を開催しています。</a:t>
            </a:r>
            <a:endParaRPr lang="en-US" altLang="ja-JP" b="0" i="0" dirty="0">
              <a:latin typeface="Meiryo UI" pitchFamily="50" charset="-128"/>
              <a:ea typeface="Meiryo UI" pitchFamily="50" charset="-128"/>
              <a:cs typeface="Meiryo UI" pitchFamily="50" charset="-128"/>
            </a:endParaRPr>
          </a:p>
          <a:p>
            <a:pPr marL="87313" indent="-87313" algn="just" eaLnBrk="1" hangingPunct="1"/>
            <a:endParaRPr lang="en-US" altLang="ja-JP" b="0" i="0" dirty="0">
              <a:latin typeface="Meiryo UI" pitchFamily="50" charset="-128"/>
              <a:ea typeface="Meiryo UI" pitchFamily="50" charset="-128"/>
              <a:cs typeface="Meiryo UI" pitchFamily="50" charset="-128"/>
            </a:endParaRPr>
          </a:p>
          <a:p>
            <a:pPr marL="87313" indent="-87313" algn="just" eaLnBrk="1" hangingPunct="1"/>
            <a:r>
              <a:rPr lang="ja-JP" altLang="en-US" b="0" i="0" dirty="0">
                <a:latin typeface="Meiryo UI" pitchFamily="50" charset="-128"/>
                <a:ea typeface="Meiryo UI" pitchFamily="50" charset="-128"/>
              </a:rPr>
              <a:t>◆なにわエコ会議</a:t>
            </a:r>
            <a:endParaRPr lang="en-US" altLang="ja-JP" b="0" i="0" dirty="0">
              <a:latin typeface="Meiryo UI" pitchFamily="50" charset="-128"/>
              <a:ea typeface="Meiryo UI" pitchFamily="50" charset="-128"/>
            </a:endParaRPr>
          </a:p>
          <a:p>
            <a:pPr marL="87313" indent="-87313" algn="just" eaLnBrk="1" hangingPunct="1"/>
            <a:r>
              <a:rPr lang="ja-JP" altLang="en-US" b="0" i="0" dirty="0">
                <a:latin typeface="Meiryo UI" panose="020B0604030504040204" pitchFamily="50" charset="-128"/>
                <a:ea typeface="Meiryo UI" panose="020B0604030504040204" pitchFamily="50" charset="-128"/>
              </a:rPr>
              <a:t>　　市民、環境</a:t>
            </a:r>
            <a:r>
              <a:rPr lang="en-US" altLang="ja-JP" b="0" i="0" dirty="0">
                <a:latin typeface="Meiryo UI" panose="020B0604030504040204" pitchFamily="50" charset="-128"/>
                <a:ea typeface="Meiryo UI" panose="020B0604030504040204" pitchFamily="50" charset="-128"/>
              </a:rPr>
              <a:t>NGO/NPO</a:t>
            </a:r>
            <a:r>
              <a:rPr lang="ja-JP" altLang="en-US" b="0" i="0" dirty="0">
                <a:latin typeface="Meiryo UI" panose="020B0604030504040204" pitchFamily="50" charset="-128"/>
                <a:ea typeface="Meiryo UI" panose="020B0604030504040204" pitchFamily="50" charset="-128"/>
              </a:rPr>
              <a:t>、事業者と行政との協働の枠組み「なにわエコ会議」を通じて、地球温暖化対策をはじめ、さまざまな</a:t>
            </a:r>
            <a:r>
              <a:rPr lang="ja-JP" altLang="en-US" b="0" i="0" dirty="0">
                <a:latin typeface="Meiryo UI" pitchFamily="50" charset="-128"/>
                <a:ea typeface="Meiryo UI" pitchFamily="50" charset="-128"/>
                <a:cs typeface="Meiryo UI" pitchFamily="50" charset="-128"/>
              </a:rPr>
              <a:t>環境問題の解決に取り組んでいます。</a:t>
            </a:r>
          </a:p>
        </p:txBody>
      </p:sp>
    </p:spTree>
    <p:extLst>
      <p:ext uri="{BB962C8B-B14F-4D97-AF65-F5344CB8AC3E}">
        <p14:creationId xmlns:p14="http://schemas.microsoft.com/office/powerpoint/2010/main" val="4185429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角丸四角形 13">
            <a:extLst>
              <a:ext uri="{FF2B5EF4-FFF2-40B4-BE49-F238E27FC236}">
                <a16:creationId xmlns:a16="http://schemas.microsoft.com/office/drawing/2014/main" id="{3F2EF128-1226-49D8-8940-819E2D0EC3EA}"/>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35" name="テキスト ボックス 34"/>
          <p:cNvSpPr txBox="1"/>
          <p:nvPr/>
        </p:nvSpPr>
        <p:spPr>
          <a:xfrm>
            <a:off x="255659" y="1444773"/>
            <a:ext cx="7164000" cy="2539157"/>
          </a:xfrm>
          <a:prstGeom prst="rect">
            <a:avLst/>
          </a:prstGeom>
          <a:noFill/>
        </p:spPr>
        <p:txBody>
          <a:bodyPr wrap="square" rtlCol="0">
            <a:spAutoFit/>
          </a:bodyPr>
          <a:lstStyle/>
          <a:p>
            <a:pPr marL="80599" indent="-80599" algn="just"/>
            <a:r>
              <a:rPr lang="ja-JP" altLang="en-US" sz="1300" dirty="0">
                <a:latin typeface="Meiryo UI" pitchFamily="50" charset="-128"/>
                <a:ea typeface="Meiryo UI" pitchFamily="50" charset="-128"/>
                <a:cs typeface="Meiryo UI" pitchFamily="50" charset="-128"/>
              </a:rPr>
              <a:t>◆大阪府は、気候変動が危機的状況にあることを踏まえ、府域における</a:t>
            </a:r>
            <a:r>
              <a:rPr lang="en-US" altLang="ja-JP" sz="1300" dirty="0">
                <a:latin typeface="Meiryo UI" pitchFamily="50" charset="-128"/>
                <a:ea typeface="Meiryo UI" pitchFamily="50" charset="-128"/>
                <a:cs typeface="Meiryo UI" pitchFamily="50" charset="-128"/>
              </a:rPr>
              <a:t>2050</a:t>
            </a:r>
            <a:r>
              <a:rPr lang="ja-JP" altLang="en-US" sz="1300" dirty="0">
                <a:latin typeface="Meiryo UI" pitchFamily="50" charset="-128"/>
                <a:ea typeface="Meiryo UI" pitchFamily="50" charset="-128"/>
                <a:cs typeface="Meiryo UI" pitchFamily="50" charset="-128"/>
              </a:rPr>
              <a:t>年二酸化炭素排出量実質ゼロをめざして、府庁自らが率先して温室効果ガスの排出削減に取り組むため、「ふちょう温室効果ガス削減アクションプラン（大阪府地球温暖化対策実行計画（事務事業編））（</a:t>
            </a:r>
            <a:r>
              <a:rPr lang="en-US" altLang="ja-JP" sz="1300" dirty="0">
                <a:latin typeface="Meiryo UI" pitchFamily="50" charset="-128"/>
                <a:ea typeface="Meiryo UI" pitchFamily="50" charset="-128"/>
                <a:cs typeface="Meiryo UI" pitchFamily="50" charset="-128"/>
              </a:rPr>
              <a:t>2026</a:t>
            </a:r>
            <a:r>
              <a:rPr lang="ja-JP" altLang="en-US" sz="1300" dirty="0">
                <a:latin typeface="Meiryo UI" pitchFamily="50" charset="-128"/>
                <a:ea typeface="Meiryo UI" pitchFamily="50" charset="-128"/>
                <a:cs typeface="Meiryo UI" pitchFamily="50" charset="-128"/>
              </a:rPr>
              <a:t>年３月改定）」を策定しています。</a:t>
            </a:r>
            <a:endParaRPr lang="en-US" altLang="ja-JP" sz="1300" dirty="0">
              <a:latin typeface="Meiryo UI" pitchFamily="50" charset="-128"/>
              <a:ea typeface="Meiryo UI" pitchFamily="50" charset="-128"/>
              <a:cs typeface="Meiryo UI" pitchFamily="50" charset="-128"/>
            </a:endParaRPr>
          </a:p>
          <a:p>
            <a:pPr marL="80599" indent="-80599" algn="just"/>
            <a:endParaRPr lang="en-US" altLang="ja-JP" sz="800" dirty="0">
              <a:latin typeface="Meiryo UI" pitchFamily="50" charset="-128"/>
              <a:ea typeface="Meiryo UI" pitchFamily="50" charset="-128"/>
              <a:cs typeface="Meiryo UI" pitchFamily="50" charset="-128"/>
            </a:endParaRPr>
          </a:p>
          <a:p>
            <a:pPr marL="80599" indent="-80599" algn="just"/>
            <a:r>
              <a:rPr lang="ja-JP" altLang="en-US" sz="1300" dirty="0">
                <a:latin typeface="Meiryo UI" pitchFamily="50" charset="-128"/>
                <a:ea typeface="Meiryo UI" pitchFamily="50" charset="-128"/>
                <a:cs typeface="Meiryo UI" pitchFamily="50" charset="-128"/>
              </a:rPr>
              <a:t>＜計画期間＞　</a:t>
            </a:r>
            <a:r>
              <a:rPr lang="en-US" altLang="ja-JP" sz="1300" dirty="0">
                <a:latin typeface="Meiryo UI" pitchFamily="50" charset="-128"/>
                <a:ea typeface="Meiryo UI" pitchFamily="50" charset="-128"/>
                <a:cs typeface="Meiryo UI" pitchFamily="50" charset="-128"/>
              </a:rPr>
              <a:t>2040</a:t>
            </a:r>
            <a:r>
              <a:rPr lang="ja-JP" altLang="en-US" sz="1300" dirty="0">
                <a:latin typeface="Meiryo UI" pitchFamily="50" charset="-128"/>
                <a:ea typeface="Meiryo UI" pitchFamily="50" charset="-128"/>
                <a:cs typeface="Meiryo UI" pitchFamily="50" charset="-128"/>
              </a:rPr>
              <a:t>年度まで</a:t>
            </a:r>
            <a:endParaRPr lang="en-US" altLang="ja-JP" sz="1300" dirty="0">
              <a:latin typeface="Meiryo UI" pitchFamily="50" charset="-128"/>
              <a:ea typeface="Meiryo UI" pitchFamily="50" charset="-128"/>
              <a:cs typeface="Meiryo UI" pitchFamily="50" charset="-128"/>
            </a:endParaRPr>
          </a:p>
          <a:p>
            <a:pPr marL="80599" indent="-80599" algn="just"/>
            <a:endParaRPr lang="en-US" altLang="ja-JP" sz="800" dirty="0">
              <a:latin typeface="Meiryo UI" pitchFamily="50" charset="-128"/>
              <a:ea typeface="Meiryo UI" pitchFamily="50" charset="-128"/>
              <a:cs typeface="Meiryo UI" pitchFamily="50" charset="-128"/>
            </a:endParaRPr>
          </a:p>
          <a:p>
            <a:pPr marL="80599" indent="-80599" algn="just"/>
            <a:r>
              <a:rPr lang="ja-JP" altLang="en-US" sz="1300" dirty="0">
                <a:latin typeface="Meiryo UI" pitchFamily="50" charset="-128"/>
                <a:ea typeface="Meiryo UI" pitchFamily="50" charset="-128"/>
                <a:cs typeface="Meiryo UI" pitchFamily="50" charset="-128"/>
              </a:rPr>
              <a:t>＜削減目標＞　温室効果ガス排出量（</a:t>
            </a:r>
            <a:r>
              <a:rPr lang="en-US" altLang="ja-JP" sz="1300" dirty="0">
                <a:latin typeface="Meiryo UI" pitchFamily="50" charset="-128"/>
                <a:ea typeface="Meiryo UI" pitchFamily="50" charset="-128"/>
                <a:cs typeface="Meiryo UI" pitchFamily="50" charset="-128"/>
              </a:rPr>
              <a:t>2013</a:t>
            </a:r>
            <a:r>
              <a:rPr lang="ja-JP" altLang="en-US" sz="1300" dirty="0">
                <a:latin typeface="Meiryo UI" pitchFamily="50" charset="-128"/>
                <a:ea typeface="Meiryo UI" pitchFamily="50" charset="-128"/>
                <a:cs typeface="Meiryo UI" pitchFamily="50" charset="-128"/>
              </a:rPr>
              <a:t>年度比）</a:t>
            </a:r>
            <a:endParaRPr lang="en-US" altLang="ja-JP" sz="1300" strike="sngStrike" dirty="0">
              <a:latin typeface="Meiryo UI" pitchFamily="50" charset="-128"/>
              <a:ea typeface="Meiryo UI" pitchFamily="50" charset="-128"/>
              <a:cs typeface="Meiryo UI" pitchFamily="50" charset="-128"/>
            </a:endParaRPr>
          </a:p>
          <a:p>
            <a:pPr marL="80599" indent="-80599" algn="just"/>
            <a:r>
              <a:rPr lang="ja-JP" altLang="en-US" sz="1300" dirty="0">
                <a:latin typeface="Meiryo UI" pitchFamily="50" charset="-128"/>
                <a:ea typeface="Meiryo UI" pitchFamily="50" charset="-128"/>
                <a:cs typeface="Meiryo UI" pitchFamily="50" charset="-128"/>
              </a:rPr>
              <a:t>　　　　　　　　　　</a:t>
            </a:r>
            <a:r>
              <a:rPr lang="en-US" altLang="ja-JP" sz="1300" dirty="0">
                <a:latin typeface="Meiryo UI" pitchFamily="50" charset="-128"/>
                <a:ea typeface="Meiryo UI" pitchFamily="50" charset="-128"/>
                <a:cs typeface="Meiryo UI" pitchFamily="50" charset="-128"/>
              </a:rPr>
              <a:t>2030</a:t>
            </a:r>
            <a:r>
              <a:rPr lang="ja-JP" altLang="en-US" sz="1300" dirty="0">
                <a:latin typeface="Meiryo UI" pitchFamily="50" charset="-128"/>
                <a:ea typeface="Meiryo UI" pitchFamily="50" charset="-128"/>
                <a:cs typeface="Meiryo UI" pitchFamily="50" charset="-128"/>
              </a:rPr>
              <a:t>年度</a:t>
            </a:r>
            <a:r>
              <a:rPr lang="zh-TW" altLang="en-US" sz="1300" dirty="0">
                <a:latin typeface="Meiryo UI" pitchFamily="50" charset="-128"/>
                <a:ea typeface="Meiryo UI" pitchFamily="50" charset="-128"/>
                <a:cs typeface="Meiryo UI" pitchFamily="50" charset="-128"/>
              </a:rPr>
              <a:t>　</a:t>
            </a:r>
            <a:r>
              <a:rPr lang="en-US" altLang="zh-TW" sz="1300" dirty="0">
                <a:latin typeface="Meiryo UI" pitchFamily="50" charset="-128"/>
                <a:ea typeface="Meiryo UI" pitchFamily="50" charset="-128"/>
                <a:cs typeface="Meiryo UI" pitchFamily="50" charset="-128"/>
              </a:rPr>
              <a:t>53</a:t>
            </a:r>
            <a:r>
              <a:rPr lang="zh-TW" altLang="en-US" sz="1300" dirty="0">
                <a:latin typeface="Meiryo UI" pitchFamily="50" charset="-128"/>
                <a:ea typeface="Meiryo UI" pitchFamily="50" charset="-128"/>
                <a:cs typeface="Meiryo UI" pitchFamily="50" charset="-128"/>
              </a:rPr>
              <a:t>％削減</a:t>
            </a:r>
            <a:r>
              <a:rPr lang="ja-JP" altLang="en-US" sz="1300" dirty="0">
                <a:latin typeface="Meiryo UI" pitchFamily="50" charset="-128"/>
                <a:ea typeface="Meiryo UI" pitchFamily="50" charset="-128"/>
                <a:cs typeface="Meiryo UI" pitchFamily="50" charset="-128"/>
              </a:rPr>
              <a:t>　　</a:t>
            </a:r>
            <a:r>
              <a:rPr lang="ja-JP" altLang="en-US" sz="1050" kern="100" dirty="0">
                <a:latin typeface="+mn-ea"/>
                <a:ea typeface="Meiryo UI" pitchFamily="50" charset="-128"/>
                <a:cs typeface="Times New Roman" panose="02020603050405020304" pitchFamily="18" charset="0"/>
              </a:rPr>
              <a:t>（</a:t>
            </a:r>
            <a:r>
              <a:rPr lang="ja-JP" altLang="en-US" sz="1050" kern="100" dirty="0">
                <a:latin typeface="+mn-ea"/>
                <a:cs typeface="Times New Roman" panose="02020603050405020304" pitchFamily="18" charset="0"/>
              </a:rPr>
              <a:t>電気の排出係数を国の計画に合わせて変更）</a:t>
            </a:r>
            <a:endParaRPr lang="zh-TW" altLang="en-US" sz="1050" kern="100" dirty="0">
              <a:latin typeface="+mn-ea"/>
              <a:cs typeface="Times New Roman" panose="02020603050405020304" pitchFamily="18" charset="0"/>
            </a:endParaRPr>
          </a:p>
          <a:p>
            <a:pPr marL="80599" indent="-80599" algn="just"/>
            <a:r>
              <a:rPr lang="ja-JP" altLang="en-US" sz="1300" dirty="0">
                <a:latin typeface="Meiryo UI" pitchFamily="50" charset="-128"/>
                <a:ea typeface="Meiryo UI" pitchFamily="50" charset="-128"/>
                <a:cs typeface="Meiryo UI" pitchFamily="50" charset="-128"/>
              </a:rPr>
              <a:t>　　　　　　　　　　</a:t>
            </a:r>
            <a:r>
              <a:rPr lang="en-US" altLang="zh-TW" sz="1300" dirty="0">
                <a:latin typeface="Meiryo UI" pitchFamily="50" charset="-128"/>
                <a:ea typeface="Meiryo UI" pitchFamily="50" charset="-128"/>
                <a:cs typeface="Meiryo UI" pitchFamily="50" charset="-128"/>
              </a:rPr>
              <a:t>2035</a:t>
            </a:r>
            <a:r>
              <a:rPr lang="zh-TW" altLang="en-US" sz="1300" dirty="0">
                <a:latin typeface="Meiryo UI" pitchFamily="50" charset="-128"/>
                <a:ea typeface="Meiryo UI" pitchFamily="50" charset="-128"/>
                <a:cs typeface="Meiryo UI" pitchFamily="50" charset="-128"/>
              </a:rPr>
              <a:t>年度　</a:t>
            </a:r>
            <a:r>
              <a:rPr lang="en-US" altLang="zh-TW" sz="1300" dirty="0">
                <a:latin typeface="Meiryo UI" pitchFamily="50" charset="-128"/>
                <a:ea typeface="Meiryo UI" pitchFamily="50" charset="-128"/>
                <a:cs typeface="Meiryo UI" pitchFamily="50" charset="-128"/>
              </a:rPr>
              <a:t>68</a:t>
            </a:r>
            <a:r>
              <a:rPr lang="zh-TW" altLang="en-US" sz="1300" dirty="0">
                <a:latin typeface="Meiryo UI" pitchFamily="50" charset="-128"/>
                <a:ea typeface="Meiryo UI" pitchFamily="50" charset="-128"/>
                <a:cs typeface="Meiryo UI" pitchFamily="50" charset="-128"/>
              </a:rPr>
              <a:t>％削減</a:t>
            </a:r>
          </a:p>
          <a:p>
            <a:pPr marL="80599" indent="-80599" algn="just"/>
            <a:r>
              <a:rPr lang="ja-JP" altLang="en-US" sz="1300" dirty="0">
                <a:latin typeface="Meiryo UI" pitchFamily="50" charset="-128"/>
                <a:ea typeface="Meiryo UI" pitchFamily="50" charset="-128"/>
                <a:cs typeface="Meiryo UI" pitchFamily="50" charset="-128"/>
              </a:rPr>
              <a:t>　　　　　　　　　　</a:t>
            </a:r>
            <a:r>
              <a:rPr lang="en-US" altLang="zh-TW" sz="1300" dirty="0">
                <a:latin typeface="Meiryo UI" pitchFamily="50" charset="-128"/>
                <a:ea typeface="Meiryo UI" pitchFamily="50" charset="-128"/>
                <a:cs typeface="Meiryo UI" pitchFamily="50" charset="-128"/>
              </a:rPr>
              <a:t>2040</a:t>
            </a:r>
            <a:r>
              <a:rPr lang="zh-TW" altLang="en-US" sz="1300" dirty="0">
                <a:latin typeface="Meiryo UI" pitchFamily="50" charset="-128"/>
                <a:ea typeface="Meiryo UI" pitchFamily="50" charset="-128"/>
                <a:cs typeface="Meiryo UI" pitchFamily="50" charset="-128"/>
              </a:rPr>
              <a:t>年度　</a:t>
            </a:r>
            <a:r>
              <a:rPr lang="en-US" altLang="zh-TW" sz="1300" dirty="0">
                <a:latin typeface="Meiryo UI" pitchFamily="50" charset="-128"/>
                <a:ea typeface="Meiryo UI" pitchFamily="50" charset="-128"/>
                <a:cs typeface="Meiryo UI" pitchFamily="50" charset="-128"/>
              </a:rPr>
              <a:t>82</a:t>
            </a:r>
            <a:r>
              <a:rPr lang="zh-TW" altLang="en-US" sz="1300" dirty="0">
                <a:latin typeface="Meiryo UI" pitchFamily="50" charset="-128"/>
                <a:ea typeface="Meiryo UI" pitchFamily="50" charset="-128"/>
                <a:cs typeface="Meiryo UI" pitchFamily="50" charset="-128"/>
              </a:rPr>
              <a:t>％削減</a:t>
            </a:r>
          </a:p>
          <a:p>
            <a:pPr marL="80599" indent="-80599" algn="just"/>
            <a:r>
              <a:rPr lang="ja-JP" altLang="en-US" sz="1300" strike="sngStrike" dirty="0">
                <a:latin typeface="Meiryo UI" pitchFamily="50" charset="-128"/>
                <a:ea typeface="Meiryo UI" pitchFamily="50" charset="-128"/>
                <a:cs typeface="Meiryo UI" pitchFamily="50" charset="-128"/>
              </a:rPr>
              <a:t>　　　　　　　　　</a:t>
            </a:r>
            <a:endParaRPr lang="en-US" altLang="ja-JP" sz="800" dirty="0">
              <a:latin typeface="Meiryo UI" pitchFamily="50" charset="-128"/>
              <a:ea typeface="Meiryo UI" pitchFamily="50" charset="-128"/>
              <a:cs typeface="Meiryo UI" pitchFamily="50" charset="-128"/>
            </a:endParaRPr>
          </a:p>
          <a:p>
            <a:pPr marL="80599" indent="-80599" algn="just"/>
            <a:r>
              <a:rPr lang="ja-JP" altLang="en-US" sz="1300" dirty="0">
                <a:latin typeface="Meiryo UI" pitchFamily="50" charset="-128"/>
                <a:ea typeface="Meiryo UI" pitchFamily="50" charset="-128"/>
                <a:cs typeface="Meiryo UI" pitchFamily="50" charset="-128"/>
              </a:rPr>
              <a:t>＜重点的に取り組む柱と主な取組み＞　</a:t>
            </a:r>
          </a:p>
        </p:txBody>
      </p:sp>
      <p:sp>
        <p:nvSpPr>
          <p:cNvPr id="43" name="テキスト ボックス 42"/>
          <p:cNvSpPr txBox="1"/>
          <p:nvPr/>
        </p:nvSpPr>
        <p:spPr>
          <a:xfrm>
            <a:off x="2607733" y="740532"/>
            <a:ext cx="975285" cy="184666"/>
          </a:xfrm>
          <a:prstGeom prst="rect">
            <a:avLst/>
          </a:prstGeom>
          <a:noFill/>
        </p:spPr>
        <p:txBody>
          <a:bodyPr wrap="square" lIns="0" tIns="0" rIns="0" bIns="0" rtlCol="0" anchor="ctr" anchorCtr="1">
            <a:spAutoFit/>
          </a:bodyPr>
          <a:lstStyle/>
          <a:p>
            <a:pPr marL="80599" indent="-80599"/>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endParaRPr lang="ja-JP" altLang="en-US" sz="1200" dirty="0">
              <a:latin typeface="Meiryo UI" pitchFamily="50" charset="-128"/>
              <a:ea typeface="Meiryo UI" pitchFamily="50" charset="-128"/>
              <a:cs typeface="Meiryo UI" pitchFamily="50" charset="-128"/>
            </a:endParaRPr>
          </a:p>
        </p:txBody>
      </p:sp>
      <p:sp>
        <p:nvSpPr>
          <p:cNvPr id="20" name="角丸四角形 19"/>
          <p:cNvSpPr/>
          <p:nvPr/>
        </p:nvSpPr>
        <p:spPr>
          <a:xfrm>
            <a:off x="223200" y="661865"/>
            <a:ext cx="2052000"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prstClr val="black"/>
                </a:solidFill>
                <a:latin typeface="Meiryo UI" pitchFamily="50" charset="-128"/>
                <a:ea typeface="Meiryo UI" pitchFamily="50" charset="-128"/>
                <a:cs typeface="Meiryo UI" pitchFamily="50" charset="-128"/>
              </a:rPr>
              <a:t>府庁の率先行動</a:t>
            </a:r>
            <a:endParaRPr lang="ja-JP" altLang="en-US" sz="1600" dirty="0">
              <a:solidFill>
                <a:prstClr val="black"/>
              </a:solidFill>
              <a:latin typeface="Meiryo UI" pitchFamily="50" charset="-128"/>
              <a:ea typeface="Meiryo UI" pitchFamily="50" charset="-128"/>
              <a:cs typeface="Meiryo UI" pitchFamily="50" charset="-128"/>
            </a:endParaRPr>
          </a:p>
        </p:txBody>
      </p:sp>
      <p:pic>
        <p:nvPicPr>
          <p:cNvPr id="22" name="図 2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29575" y="4434164"/>
            <a:ext cx="3990325" cy="1476000"/>
          </a:xfrm>
          <a:prstGeom prst="rect">
            <a:avLst/>
          </a:prstGeom>
        </p:spPr>
      </p:pic>
      <p:sp>
        <p:nvSpPr>
          <p:cNvPr id="23" name="テキスト ボックス 40"/>
          <p:cNvSpPr txBox="1"/>
          <p:nvPr/>
        </p:nvSpPr>
        <p:spPr>
          <a:xfrm>
            <a:off x="5808323" y="5975799"/>
            <a:ext cx="3644051" cy="343721"/>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ctr">
              <a:spcAft>
                <a:spcPts val="0"/>
              </a:spcAft>
            </a:pPr>
            <a:r>
              <a:rPr lang="ja-JP" altLang="en-US" sz="12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照明を使用する執務室面積の最適化のイメージ</a:t>
            </a:r>
          </a:p>
        </p:txBody>
      </p:sp>
      <p:sp>
        <p:nvSpPr>
          <p:cNvPr id="25" name="テキスト ボックス 40"/>
          <p:cNvSpPr txBox="1"/>
          <p:nvPr/>
        </p:nvSpPr>
        <p:spPr>
          <a:xfrm>
            <a:off x="7096698" y="3643656"/>
            <a:ext cx="2788734" cy="373417"/>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ctr">
              <a:spcAft>
                <a:spcPts val="0"/>
              </a:spcAft>
            </a:pPr>
            <a:r>
              <a:rPr lang="ja-JP" altLang="en-US" sz="11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ふちょう温室効果ガス削減アクションプラン</a:t>
            </a:r>
            <a:endParaRPr lang="en-US" altLang="ja-JP" sz="11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algn="ctr"/>
            <a:r>
              <a:rPr lang="ja-JP" altLang="en-US" sz="11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en-US" altLang="ja-JP" sz="11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2021</a:t>
            </a:r>
            <a:r>
              <a:rPr lang="ja-JP" altLang="en-US" sz="11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年３月策定　</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2026</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年３月改定</a:t>
            </a:r>
            <a:r>
              <a:rPr lang="ja-JP" altLang="en-US" sz="11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endParaRPr lang="en-US" altLang="ja-JP" sz="11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graphicFrame>
        <p:nvGraphicFramePr>
          <p:cNvPr id="4" name="表 3"/>
          <p:cNvGraphicFramePr>
            <a:graphicFrameLocks noGrp="1"/>
          </p:cNvGraphicFramePr>
          <p:nvPr>
            <p:extLst>
              <p:ext uri="{D42A27DB-BD31-4B8C-83A1-F6EECF244321}">
                <p14:modId xmlns:p14="http://schemas.microsoft.com/office/powerpoint/2010/main" val="1138661832"/>
              </p:ext>
            </p:extLst>
          </p:nvPr>
        </p:nvGraphicFramePr>
        <p:xfrm>
          <a:off x="372630" y="3978529"/>
          <a:ext cx="5209845" cy="1767840"/>
        </p:xfrm>
        <a:graphic>
          <a:graphicData uri="http://schemas.openxmlformats.org/drawingml/2006/table">
            <a:tbl>
              <a:tblPr firstRow="1" bandRow="1">
                <a:tableStyleId>{5C22544A-7EE6-4342-B048-85BDC9FD1C3A}</a:tableStyleId>
              </a:tblPr>
              <a:tblGrid>
                <a:gridCol w="1916104">
                  <a:extLst>
                    <a:ext uri="{9D8B030D-6E8A-4147-A177-3AD203B41FA5}">
                      <a16:colId xmlns:a16="http://schemas.microsoft.com/office/drawing/2014/main" val="2131509618"/>
                    </a:ext>
                  </a:extLst>
                </a:gridCol>
                <a:gridCol w="3293741">
                  <a:extLst>
                    <a:ext uri="{9D8B030D-6E8A-4147-A177-3AD203B41FA5}">
                      <a16:colId xmlns:a16="http://schemas.microsoft.com/office/drawing/2014/main" val="962157657"/>
                    </a:ext>
                  </a:extLst>
                </a:gridCol>
              </a:tblGrid>
              <a:tr h="245745">
                <a:tc>
                  <a:txBody>
                    <a:bodyPr/>
                    <a:lstStyle/>
                    <a:p>
                      <a:pPr algn="ctr"/>
                      <a:r>
                        <a:rPr kumimoji="1" lang="ja-JP" altLang="en-US" sz="1600" dirty="0">
                          <a:latin typeface="Meiryo UI" panose="020B0604030504040204" pitchFamily="50" charset="-128"/>
                          <a:ea typeface="Meiryo UI" panose="020B0604030504040204" pitchFamily="50" charset="-128"/>
                        </a:rPr>
                        <a:t>重点的な柱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kumimoji="1" lang="ja-JP" altLang="en-US" sz="1600" dirty="0">
                          <a:latin typeface="Meiryo UI" panose="020B0604030504040204" pitchFamily="50" charset="-128"/>
                          <a:ea typeface="Meiryo UI" panose="020B0604030504040204" pitchFamily="50" charset="-128"/>
                        </a:rPr>
                        <a:t>主な取組み</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916888237"/>
                  </a:ext>
                </a:extLst>
              </a:tr>
              <a:tr h="2453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dirty="0">
                          <a:latin typeface="Meiryo UI" panose="020B0604030504040204" pitchFamily="50" charset="-128"/>
                          <a:ea typeface="Meiryo UI" panose="020B0604030504040204" pitchFamily="50" charset="-128"/>
                        </a:rPr>
                        <a:t>　　省エネ・創エネ</a:t>
                      </a:r>
                      <a:endParaRPr lang="ja-JP" altLang="en-US" sz="1400" dirty="0">
                        <a:latin typeface="Meiryo UI" pitchFamily="50" charset="-128"/>
                        <a:ea typeface="Meiryo UI" pitchFamily="50" charset="-128"/>
                        <a:cs typeface="Meiryo UI"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80599" indent="-80599" algn="l"/>
                      <a:r>
                        <a:rPr lang="ja-JP" altLang="en-US" sz="1200" dirty="0">
                          <a:latin typeface="Meiryo UI" panose="020B0604030504040204" pitchFamily="50" charset="-128"/>
                          <a:ea typeface="Meiryo UI" panose="020B0604030504040204" pitchFamily="50" charset="-128"/>
                        </a:rPr>
                        <a:t>・ゼロエミッション車の優先導入など公用車の電動化</a:t>
                      </a:r>
                    </a:p>
                    <a:p>
                      <a:pPr marL="80599" indent="-80599" algn="l"/>
                      <a:r>
                        <a:rPr lang="ja-JP" altLang="en-US" sz="1200" dirty="0">
                          <a:latin typeface="Meiryo UI" panose="020B0604030504040204" pitchFamily="50" charset="-128"/>
                          <a:ea typeface="Meiryo UI" panose="020B0604030504040204" pitchFamily="50" charset="-128"/>
                        </a:rPr>
                        <a:t>・新築</a:t>
                      </a:r>
                      <a:r>
                        <a:rPr lang="ja-JP" altLang="en-US" sz="1200" dirty="0">
                          <a:solidFill>
                            <a:schemeClr val="tx1"/>
                          </a:solidFill>
                          <a:latin typeface="Meiryo UI" panose="020B0604030504040204" pitchFamily="50" charset="-128"/>
                          <a:ea typeface="Meiryo UI" panose="020B0604030504040204" pitchFamily="50" charset="-128"/>
                        </a:rPr>
                        <a:t>・増改築における</a:t>
                      </a:r>
                      <a:r>
                        <a:rPr lang="ja-JP" altLang="en-US" sz="1200" dirty="0">
                          <a:latin typeface="Meiryo UI" panose="020B0604030504040204" pitchFamily="50" charset="-128"/>
                          <a:ea typeface="Meiryo UI" panose="020B0604030504040204" pitchFamily="50" charset="-128"/>
                        </a:rPr>
                        <a:t>建築物の</a:t>
                      </a:r>
                      <a:r>
                        <a:rPr lang="en-US" altLang="ja-JP" sz="1200" dirty="0">
                          <a:latin typeface="Meiryo UI" panose="020B0604030504040204" pitchFamily="50" charset="-128"/>
                          <a:ea typeface="Meiryo UI" panose="020B0604030504040204" pitchFamily="50" charset="-128"/>
                        </a:rPr>
                        <a:t>ZEB</a:t>
                      </a:r>
                      <a:r>
                        <a:rPr lang="ja-JP" altLang="en-US" sz="1200" dirty="0">
                          <a:latin typeface="Meiryo UI" panose="020B0604030504040204" pitchFamily="50" charset="-128"/>
                          <a:ea typeface="Meiryo UI" panose="020B0604030504040204" pitchFamily="50" charset="-128"/>
                        </a:rPr>
                        <a:t>化　など</a:t>
                      </a:r>
                      <a:endParaRPr lang="ja-JP" altLang="en-US" sz="1200" dirty="0">
                        <a:latin typeface="Meiryo UI" pitchFamily="50" charset="-128"/>
                        <a:ea typeface="Meiryo UI" pitchFamily="50" charset="-128"/>
                        <a:cs typeface="Meiryo UI"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414315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dirty="0">
                          <a:latin typeface="Meiryo UI" panose="020B0604030504040204" pitchFamily="50" charset="-128"/>
                          <a:ea typeface="Meiryo UI" panose="020B0604030504040204" pitchFamily="50" charset="-128"/>
                        </a:rPr>
                        <a:t>　　</a:t>
                      </a:r>
                      <a:r>
                        <a:rPr lang="ja-JP" altLang="en-US" sz="1400" baseline="0" dirty="0">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環境に配慮した</a:t>
                      </a:r>
                      <a:endParaRPr lang="en-US" altLang="ja-JP" sz="1400" dirty="0">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dirty="0">
                          <a:latin typeface="Meiryo UI" panose="020B0604030504040204" pitchFamily="50" charset="-128"/>
                          <a:ea typeface="Meiryo UI" panose="020B0604030504040204" pitchFamily="50" charset="-128"/>
                        </a:rPr>
                        <a:t>電気の調達</a:t>
                      </a:r>
                      <a:endParaRPr lang="ja-JP" altLang="en-US" sz="1400" dirty="0">
                        <a:latin typeface="Meiryo UI" pitchFamily="50" charset="-128"/>
                        <a:ea typeface="Meiryo UI" pitchFamily="50" charset="-128"/>
                        <a:cs typeface="Meiryo UI"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80599" indent="-80599" algn="l"/>
                      <a:r>
                        <a:rPr lang="ja-JP" altLang="en-US" sz="1200" dirty="0">
                          <a:latin typeface="Meiryo UI" panose="020B0604030504040204" pitchFamily="50" charset="-128"/>
                          <a:ea typeface="Meiryo UI" panose="020B0604030504040204" pitchFamily="50" charset="-128"/>
                        </a:rPr>
                        <a:t>・再生可能エネルギー</a:t>
                      </a:r>
                      <a:r>
                        <a:rPr lang="en-US" altLang="ja-JP" sz="1200" dirty="0">
                          <a:latin typeface="Meiryo UI" panose="020B0604030504040204" pitchFamily="50" charset="-128"/>
                          <a:ea typeface="Meiryo UI" panose="020B0604030504040204" pitchFamily="50" charset="-128"/>
                        </a:rPr>
                        <a:t>100</a:t>
                      </a:r>
                      <a:r>
                        <a:rPr lang="ja-JP" altLang="en-US" sz="1200" dirty="0">
                          <a:latin typeface="Meiryo UI" panose="020B0604030504040204" pitchFamily="50" charset="-128"/>
                          <a:ea typeface="Meiryo UI" panose="020B0604030504040204" pitchFamily="50" charset="-128"/>
                        </a:rPr>
                        <a:t>％電気の調達</a:t>
                      </a:r>
                    </a:p>
                    <a:p>
                      <a:pPr marL="80599" indent="-80599" algn="l"/>
                      <a:r>
                        <a:rPr lang="ja-JP" altLang="en-US" sz="1200" dirty="0">
                          <a:latin typeface="Meiryo UI" panose="020B0604030504040204" pitchFamily="50" charset="-128"/>
                          <a:ea typeface="Meiryo UI" panose="020B0604030504040204" pitchFamily="50" charset="-128"/>
                        </a:rPr>
                        <a:t>・再生可能エネルギー</a:t>
                      </a:r>
                      <a:r>
                        <a:rPr lang="ja-JP" altLang="en-US" sz="1200" dirty="0">
                          <a:solidFill>
                            <a:schemeClr val="tx1"/>
                          </a:solidFill>
                          <a:latin typeface="Meiryo UI" panose="020B0604030504040204" pitchFamily="50" charset="-128"/>
                          <a:ea typeface="Meiryo UI" panose="020B0604030504040204" pitchFamily="50" charset="-128"/>
                        </a:rPr>
                        <a:t>設備の</a:t>
                      </a:r>
                      <a:r>
                        <a:rPr lang="ja-JP" altLang="en-US" sz="1200" dirty="0">
                          <a:latin typeface="Meiryo UI" panose="020B0604030504040204" pitchFamily="50" charset="-128"/>
                          <a:ea typeface="Meiryo UI" panose="020B0604030504040204" pitchFamily="50" charset="-128"/>
                        </a:rPr>
                        <a:t>導入拡大　など</a:t>
                      </a:r>
                      <a:endParaRPr lang="ja-JP" altLang="en-US" sz="1200" dirty="0">
                        <a:latin typeface="Meiryo UI" pitchFamily="50" charset="-128"/>
                        <a:ea typeface="Meiryo UI" pitchFamily="50" charset="-128"/>
                        <a:cs typeface="Meiryo UI"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2549640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　　エネルギー効率を</a:t>
                      </a:r>
                      <a:endParaRPr lang="en-US" altLang="ja-JP" sz="1200" dirty="0">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　　　意識した働き方改革</a:t>
                      </a:r>
                      <a:endParaRPr lang="ja-JP" altLang="en-US" sz="1200" dirty="0">
                        <a:latin typeface="Meiryo UI" pitchFamily="50" charset="-128"/>
                        <a:ea typeface="Meiryo UI" pitchFamily="50" charset="-128"/>
                        <a:cs typeface="Meiryo UI"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80599" indent="-80599" algn="l"/>
                      <a:r>
                        <a:rPr lang="ja-JP" altLang="en-US" sz="1200" dirty="0">
                          <a:latin typeface="Meiryo UI" panose="020B0604030504040204" pitchFamily="50" charset="-128"/>
                          <a:ea typeface="Meiryo UI" panose="020B0604030504040204" pitchFamily="50" charset="-128"/>
                        </a:rPr>
                        <a:t>・効果的なテレワーク・ウェブ会議の推進</a:t>
                      </a:r>
                    </a:p>
                    <a:p>
                      <a:pPr marL="80599" indent="-80599" algn="l"/>
                      <a:r>
                        <a:rPr lang="ja-JP" altLang="en-US" sz="1200" dirty="0">
                          <a:latin typeface="Meiryo UI" panose="020B0604030504040204" pitchFamily="50" charset="-128"/>
                          <a:ea typeface="Meiryo UI" panose="020B0604030504040204" pitchFamily="50" charset="-128"/>
                        </a:rPr>
                        <a:t>・ペーパーレスの徹底　など</a:t>
                      </a:r>
                      <a:endParaRPr lang="ja-JP" altLang="en-US" sz="1200" dirty="0">
                        <a:latin typeface="Meiryo UI" pitchFamily="50" charset="-128"/>
                        <a:ea typeface="Meiryo UI" pitchFamily="50" charset="-128"/>
                        <a:cs typeface="Meiryo UI"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56495820"/>
                  </a:ext>
                </a:extLst>
              </a:tr>
            </a:tbl>
          </a:graphicData>
        </a:graphic>
      </p:graphicFrame>
      <p:pic>
        <p:nvPicPr>
          <p:cNvPr id="5" name="図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6238" y="4386476"/>
            <a:ext cx="342857" cy="333333"/>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238" y="4873585"/>
            <a:ext cx="342857" cy="333333"/>
          </a:xfrm>
          <a:prstGeom prst="rect">
            <a:avLst/>
          </a:prstGeom>
        </p:spPr>
      </p:pic>
      <p:pic>
        <p:nvPicPr>
          <p:cNvPr id="7" name="図 6"/>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56238" y="5360694"/>
            <a:ext cx="342857" cy="333333"/>
          </a:xfrm>
          <a:prstGeom prst="rect">
            <a:avLst/>
          </a:prstGeom>
        </p:spPr>
      </p:pic>
      <p:grpSp>
        <p:nvGrpSpPr>
          <p:cNvPr id="2" name="グループ化 1">
            <a:extLst>
              <a:ext uri="{FF2B5EF4-FFF2-40B4-BE49-F238E27FC236}">
                <a16:creationId xmlns:a16="http://schemas.microsoft.com/office/drawing/2014/main" id="{ECC23045-0782-41ED-B3DF-948BE4F8F6E6}"/>
              </a:ext>
            </a:extLst>
          </p:cNvPr>
          <p:cNvGrpSpPr/>
          <p:nvPr/>
        </p:nvGrpSpPr>
        <p:grpSpPr>
          <a:xfrm>
            <a:off x="255659" y="5747983"/>
            <a:ext cx="5312820" cy="1092607"/>
            <a:chOff x="255659" y="5671780"/>
            <a:chExt cx="5312820" cy="1092607"/>
          </a:xfrm>
        </p:grpSpPr>
        <p:pic>
          <p:nvPicPr>
            <p:cNvPr id="31" name="図 30"/>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7762" y="5711899"/>
              <a:ext cx="259200" cy="252000"/>
            </a:xfrm>
            <a:prstGeom prst="rect">
              <a:avLst/>
            </a:prstGeom>
          </p:spPr>
        </p:pic>
        <p:sp>
          <p:nvSpPr>
            <p:cNvPr id="29" name="テキスト ボックス 28"/>
            <p:cNvSpPr txBox="1"/>
            <p:nvPr/>
          </p:nvSpPr>
          <p:spPr>
            <a:xfrm>
              <a:off x="255659" y="5671780"/>
              <a:ext cx="5312820" cy="1092607"/>
            </a:xfrm>
            <a:prstGeom prst="rect">
              <a:avLst/>
            </a:prstGeom>
            <a:noFill/>
          </p:spPr>
          <p:txBody>
            <a:bodyPr wrap="square" rtlCol="0">
              <a:spAutoFit/>
            </a:bodyPr>
            <a:lstStyle/>
            <a:p>
              <a:pPr marL="80599" indent="-80599" algn="just"/>
              <a:r>
                <a:rPr lang="ja-JP" altLang="en-US" sz="1300" dirty="0">
                  <a:latin typeface="Meiryo UI" pitchFamily="50" charset="-128"/>
                  <a:ea typeface="Meiryo UI" pitchFamily="50" charset="-128"/>
                  <a:cs typeface="Meiryo UI" pitchFamily="50" charset="-128"/>
                </a:rPr>
                <a:t>◆　　　として設定している「エネルギー効率を意識した働き方改革」については、テレワーク（在宅勤務、サテライトオフィスの利用）やウェブ会議などを積極的に実施し、テレワークの推進にあたっては、空調・照明を使用する執務室面積の最適化やフリーアドレスの推進等、省エネルギー効果を得るための対策をまとめたマニュアルを作成し、活用を推進していくことを記載しています。</a:t>
              </a:r>
              <a:endParaRPr lang="en-US" altLang="ja-JP" sz="1300" dirty="0">
                <a:latin typeface="Meiryo UI" pitchFamily="50" charset="-128"/>
                <a:ea typeface="Meiryo UI" pitchFamily="50" charset="-128"/>
                <a:cs typeface="Meiryo UI" pitchFamily="50" charset="-128"/>
              </a:endParaRPr>
            </a:p>
          </p:txBody>
        </p:sp>
      </p:grpSp>
      <p:sp>
        <p:nvSpPr>
          <p:cNvPr id="33"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34"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36"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37"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26" name="円/楕円 30">
            <a:extLst>
              <a:ext uri="{FF2B5EF4-FFF2-40B4-BE49-F238E27FC236}">
                <a16:creationId xmlns:a16="http://schemas.microsoft.com/office/drawing/2014/main" id="{D9EA9694-0644-4C66-9891-8F38AA15DB2D}"/>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50</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28" name="角丸四角形 22">
            <a:extLst>
              <a:ext uri="{FF2B5EF4-FFF2-40B4-BE49-F238E27FC236}">
                <a16:creationId xmlns:a16="http://schemas.microsoft.com/office/drawing/2014/main" id="{F4E0189D-B78D-421B-8DA5-CA2654B74958}"/>
              </a:ext>
            </a:extLst>
          </p:cNvPr>
          <p:cNvSpPr/>
          <p:nvPr/>
        </p:nvSpPr>
        <p:spPr>
          <a:xfrm>
            <a:off x="351592" y="1111631"/>
            <a:ext cx="3336526" cy="307777"/>
          </a:xfrm>
          <a:prstGeom prst="roundRect">
            <a:avLst>
              <a:gd name="adj" fmla="val 0"/>
            </a:avLst>
          </a:prstGeom>
          <a:solidFill>
            <a:srgbClr val="0492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エネルギー効率を高める働き方の推進など</a:t>
            </a:r>
          </a:p>
        </p:txBody>
      </p:sp>
      <p:grpSp>
        <p:nvGrpSpPr>
          <p:cNvPr id="12" name="グループ化 11">
            <a:extLst>
              <a:ext uri="{FF2B5EF4-FFF2-40B4-BE49-F238E27FC236}">
                <a16:creationId xmlns:a16="http://schemas.microsoft.com/office/drawing/2014/main" id="{98B69377-53D9-4282-907D-7ABB95EB2F18}"/>
              </a:ext>
            </a:extLst>
          </p:cNvPr>
          <p:cNvGrpSpPr/>
          <p:nvPr/>
        </p:nvGrpSpPr>
        <p:grpSpPr>
          <a:xfrm>
            <a:off x="3275935" y="3087193"/>
            <a:ext cx="4258325" cy="577081"/>
            <a:chOff x="3275935" y="3087193"/>
            <a:chExt cx="4258325" cy="577081"/>
          </a:xfrm>
        </p:grpSpPr>
        <p:sp>
          <p:nvSpPr>
            <p:cNvPr id="10" name="テキスト ボックス 9">
              <a:extLst>
                <a:ext uri="{FF2B5EF4-FFF2-40B4-BE49-F238E27FC236}">
                  <a16:creationId xmlns:a16="http://schemas.microsoft.com/office/drawing/2014/main" id="{81AEA4FF-3A00-42FB-953C-48D42C468E09}"/>
                </a:ext>
              </a:extLst>
            </p:cNvPr>
            <p:cNvSpPr txBox="1"/>
            <p:nvPr/>
          </p:nvSpPr>
          <p:spPr>
            <a:xfrm>
              <a:off x="3276600" y="3087193"/>
              <a:ext cx="4257660" cy="577081"/>
            </a:xfrm>
            <a:prstGeom prst="rect">
              <a:avLst/>
            </a:prstGeom>
            <a:noFill/>
          </p:spPr>
          <p:txBody>
            <a:bodyPr wrap="square" rtlCol="0">
              <a:spAutoFit/>
            </a:bodyPr>
            <a:lstStyle/>
            <a:p>
              <a:r>
                <a:rPr lang="en-US" altLang="ja-JP" sz="1050" kern="100" dirty="0">
                  <a:effectLst/>
                  <a:latin typeface="+mn-ea"/>
                  <a:cs typeface="Times New Roman" panose="02020603050405020304" pitchFamily="18" charset="0"/>
                </a:rPr>
                <a:t>2035</a:t>
              </a:r>
              <a:r>
                <a:rPr lang="ja-JP" altLang="ja-JP" sz="1050" kern="100" dirty="0">
                  <a:effectLst/>
                  <a:latin typeface="+mn-ea"/>
                  <a:cs typeface="Times New Roman" panose="02020603050405020304" pitchFamily="18" charset="0"/>
                </a:rPr>
                <a:t>年度、</a:t>
              </a:r>
              <a:r>
                <a:rPr lang="en-US" altLang="ja-JP" sz="1050" kern="100" dirty="0">
                  <a:effectLst/>
                  <a:latin typeface="+mn-ea"/>
                  <a:cs typeface="Times New Roman" panose="02020603050405020304" pitchFamily="18" charset="0"/>
                </a:rPr>
                <a:t>2040</a:t>
              </a:r>
              <a:r>
                <a:rPr lang="ja-JP" altLang="ja-JP" sz="1050" kern="100" dirty="0">
                  <a:effectLst/>
                  <a:latin typeface="+mn-ea"/>
                  <a:cs typeface="Times New Roman" panose="02020603050405020304" pitchFamily="18" charset="0"/>
                </a:rPr>
                <a:t>年度目標は、</a:t>
              </a:r>
              <a:r>
                <a:rPr lang="en-US" altLang="ja-JP" sz="1050" kern="100" dirty="0">
                  <a:effectLst/>
                  <a:latin typeface="+mn-ea"/>
                  <a:cs typeface="Times New Roman" panose="02020603050405020304" pitchFamily="18" charset="0"/>
                </a:rPr>
                <a:t>2050</a:t>
              </a:r>
              <a:r>
                <a:rPr lang="ja-JP" altLang="ja-JP" sz="1050" kern="100" dirty="0">
                  <a:effectLst/>
                  <a:latin typeface="+mn-ea"/>
                  <a:cs typeface="Times New Roman" panose="02020603050405020304" pitchFamily="18" charset="0"/>
                </a:rPr>
                <a:t>年ネット・ゼロ実現に向けた</a:t>
              </a:r>
              <a:endParaRPr lang="en-US" altLang="ja-JP" sz="1050" kern="100" dirty="0">
                <a:effectLst/>
                <a:latin typeface="+mn-ea"/>
                <a:cs typeface="Times New Roman" panose="02020603050405020304" pitchFamily="18" charset="0"/>
              </a:endParaRPr>
            </a:p>
            <a:p>
              <a:r>
                <a:rPr lang="ja-JP" altLang="ja-JP" sz="1050" kern="100" dirty="0">
                  <a:effectLst/>
                  <a:latin typeface="+mn-ea"/>
                  <a:cs typeface="Times New Roman" panose="02020603050405020304" pitchFamily="18" charset="0"/>
                </a:rPr>
                <a:t>直線的な経路上に設定した国目標を参考に、長期的な目標として</a:t>
              </a:r>
              <a:endParaRPr lang="ja-JP" altLang="en-US" sz="1050" kern="100" dirty="0">
                <a:effectLst/>
                <a:latin typeface="+mn-ea"/>
                <a:cs typeface="Times New Roman" panose="02020603050405020304" pitchFamily="18" charset="0"/>
              </a:endParaRPr>
            </a:p>
            <a:p>
              <a:r>
                <a:rPr lang="ja-JP" altLang="ja-JP" sz="1050" kern="100" dirty="0">
                  <a:effectLst/>
                  <a:latin typeface="+mn-ea"/>
                  <a:cs typeface="Times New Roman" panose="02020603050405020304" pitchFamily="18" charset="0"/>
                </a:rPr>
                <a:t>設定したものであって、社会状況等を踏まえ柔軟に見直す。</a:t>
              </a:r>
            </a:p>
          </p:txBody>
        </p:sp>
        <p:sp>
          <p:nvSpPr>
            <p:cNvPr id="11" name="大かっこ 10">
              <a:extLst>
                <a:ext uri="{FF2B5EF4-FFF2-40B4-BE49-F238E27FC236}">
                  <a16:creationId xmlns:a16="http://schemas.microsoft.com/office/drawing/2014/main" id="{7BCB31F4-E4AE-4E34-9D17-0944B8E36D32}"/>
                </a:ext>
              </a:extLst>
            </p:cNvPr>
            <p:cNvSpPr/>
            <p:nvPr/>
          </p:nvSpPr>
          <p:spPr>
            <a:xfrm>
              <a:off x="3275935" y="3158067"/>
              <a:ext cx="3820763" cy="465666"/>
            </a:xfrm>
            <a:prstGeom prst="bracketPair">
              <a:avLst/>
            </a:prstGeom>
            <a:ln>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grpSp>
      <p:pic>
        <p:nvPicPr>
          <p:cNvPr id="27" name="図 26">
            <a:extLst>
              <a:ext uri="{FF2B5EF4-FFF2-40B4-BE49-F238E27FC236}">
                <a16:creationId xmlns:a16="http://schemas.microsoft.com/office/drawing/2014/main" id="{114B1642-3327-4341-AA7B-7D928843335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532008" y="818430"/>
            <a:ext cx="1918114" cy="2742565"/>
          </a:xfrm>
          <a:prstGeom prst="rect">
            <a:avLst/>
          </a:prstGeom>
          <a:ln w="3175">
            <a:solidFill>
              <a:schemeClr val="tx1"/>
            </a:solidFill>
          </a:ln>
        </p:spPr>
      </p:pic>
    </p:spTree>
    <p:extLst>
      <p:ext uri="{BB962C8B-B14F-4D97-AF65-F5344CB8AC3E}">
        <p14:creationId xmlns:p14="http://schemas.microsoft.com/office/powerpoint/2010/main" val="17581191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角丸四角形 13">
            <a:extLst>
              <a:ext uri="{FF2B5EF4-FFF2-40B4-BE49-F238E27FC236}">
                <a16:creationId xmlns:a16="http://schemas.microsoft.com/office/drawing/2014/main" id="{E23F2194-9B45-4591-845B-A84D12B8629D}"/>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7" name="テキスト ボックス 6"/>
          <p:cNvSpPr txBox="1"/>
          <p:nvPr/>
        </p:nvSpPr>
        <p:spPr>
          <a:xfrm>
            <a:off x="4548922" y="3698768"/>
            <a:ext cx="2376000" cy="261610"/>
          </a:xfrm>
          <a:prstGeom prst="rect">
            <a:avLst/>
          </a:prstGeom>
          <a:noFill/>
        </p:spPr>
        <p:txBody>
          <a:bodyPr wrap="square" rtlCol="0">
            <a:spAutoFit/>
          </a:bodyPr>
          <a:lstStyle/>
          <a:p>
            <a:pPr algn="just"/>
            <a:r>
              <a:rPr kumimoji="1" lang="ja-JP" altLang="en-US" sz="1100" dirty="0">
                <a:latin typeface="Meiryo UI" panose="020B0604030504040204" pitchFamily="50" charset="-128"/>
                <a:ea typeface="Meiryo UI" panose="020B0604030504040204" pitchFamily="50" charset="-128"/>
              </a:rPr>
              <a:t>　</a:t>
            </a:r>
            <a:endParaRPr kumimoji="1" lang="en-US" altLang="ja-JP" sz="1100" strike="sngStrike" dirty="0">
              <a:solidFill>
                <a:srgbClr val="FF0000"/>
              </a:solidFill>
              <a:latin typeface="Meiryo UI" panose="020B0604030504040204" pitchFamily="50" charset="-128"/>
              <a:ea typeface="Meiryo UI" panose="020B0604030504040204" pitchFamily="50" charset="-128"/>
            </a:endParaRPr>
          </a:p>
        </p:txBody>
      </p:sp>
      <p:sp>
        <p:nvSpPr>
          <p:cNvPr id="33" name="正方形/長方形 32">
            <a:extLst>
              <a:ext uri="{FF2B5EF4-FFF2-40B4-BE49-F238E27FC236}">
                <a16:creationId xmlns:a16="http://schemas.microsoft.com/office/drawing/2014/main" id="{2E792A36-200C-4D53-8378-0FB4800F7FD5}"/>
              </a:ext>
            </a:extLst>
          </p:cNvPr>
          <p:cNvSpPr/>
          <p:nvPr/>
        </p:nvSpPr>
        <p:spPr>
          <a:xfrm>
            <a:off x="2606400" y="766267"/>
            <a:ext cx="1029643" cy="184666"/>
          </a:xfrm>
          <a:prstGeom prst="rect">
            <a:avLst/>
          </a:prstGeom>
        </p:spPr>
        <p:txBody>
          <a:bodyPr wrap="square" lIns="0" tIns="0" rIns="0" bIns="0" anchor="ctr" anchorCtr="1">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95253" indent="-95253"/>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市事業</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200" strike="sngStrike"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フローチャート: 代替処理 8"/>
          <p:cNvSpPr/>
          <p:nvPr/>
        </p:nvSpPr>
        <p:spPr>
          <a:xfrm>
            <a:off x="5257800" y="3184141"/>
            <a:ext cx="4425000" cy="3311192"/>
          </a:xfrm>
          <a:prstGeom prst="flowChartAlternateProcess">
            <a:avLst/>
          </a:prstGeom>
          <a:solidFill>
            <a:schemeClr val="bg1"/>
          </a:solidFill>
          <a:ln w="317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100" b="1">
              <a:solidFill>
                <a:schemeClr val="tx1"/>
              </a:solidFill>
              <a:latin typeface="Meiryo UI" panose="020B0604030504040204" pitchFamily="50" charset="-128"/>
              <a:ea typeface="Meiryo UI" panose="020B0604030504040204" pitchFamily="50" charset="-128"/>
            </a:endParaRPr>
          </a:p>
        </p:txBody>
      </p:sp>
      <p:sp>
        <p:nvSpPr>
          <p:cNvPr id="40" name="角丸四角形 39"/>
          <p:cNvSpPr/>
          <p:nvPr/>
        </p:nvSpPr>
        <p:spPr>
          <a:xfrm>
            <a:off x="223200" y="687600"/>
            <a:ext cx="2052000" cy="342000"/>
          </a:xfrm>
          <a:prstGeom prst="roundRect">
            <a:avLst>
              <a:gd name="adj" fmla="val 50000"/>
            </a:avLst>
          </a:prstGeom>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600" b="1" kern="0" dirty="0">
                <a:solidFill>
                  <a:prstClr val="black"/>
                </a:solidFill>
                <a:latin typeface="Meiryo UI" pitchFamily="50" charset="-128"/>
                <a:ea typeface="Meiryo UI" pitchFamily="50" charset="-128"/>
                <a:cs typeface="Meiryo UI" pitchFamily="50" charset="-128"/>
              </a:rPr>
              <a:t>市</a:t>
            </a:r>
            <a:r>
              <a:rPr kumimoji="1" lang="ja-JP" altLang="en-US" sz="1600" b="1" i="0" u="none" strike="noStrike" kern="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の率先行動</a:t>
            </a:r>
            <a:endParaRPr kumimoji="1" lang="ja-JP" altLang="en-US" sz="1600" b="0" i="0" u="none" strike="noStrike" kern="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endParaRPr>
          </a:p>
        </p:txBody>
      </p:sp>
      <p:sp>
        <p:nvSpPr>
          <p:cNvPr id="10" name="フローチャート: 代替処理 9"/>
          <p:cNvSpPr/>
          <p:nvPr/>
        </p:nvSpPr>
        <p:spPr>
          <a:xfrm>
            <a:off x="6481859" y="2951579"/>
            <a:ext cx="1888682" cy="360637"/>
          </a:xfrm>
          <a:prstGeom prst="flowChartAlternateProcess">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ja-JP" sz="1300" b="1" kern="100" dirty="0">
                <a:latin typeface="Meiryo UI" panose="020B0604030504040204" pitchFamily="50" charset="-128"/>
                <a:ea typeface="Meiryo UI" panose="020B0604030504040204" pitchFamily="50" charset="-128"/>
                <a:cs typeface="Times New Roman" panose="02020603050405020304" pitchFamily="18" charset="0"/>
              </a:rPr>
              <a:t>国産木材の利用拡大</a:t>
            </a:r>
            <a:endParaRPr kumimoji="1" lang="ja-JP" altLang="en-US" sz="1300" dirty="0"/>
          </a:p>
        </p:txBody>
      </p:sp>
      <p:sp>
        <p:nvSpPr>
          <p:cNvPr id="46" name="テキスト ボックス 45"/>
          <p:cNvSpPr txBox="1"/>
          <p:nvPr/>
        </p:nvSpPr>
        <p:spPr>
          <a:xfrm>
            <a:off x="5502774" y="3418301"/>
            <a:ext cx="3894471" cy="1107996"/>
          </a:xfrm>
          <a:prstGeom prst="rect">
            <a:avLst/>
          </a:prstGeom>
          <a:noFill/>
        </p:spPr>
        <p:txBody>
          <a:bodyPr wrap="square" rtlCol="0">
            <a:spAutoFit/>
          </a:bodyPr>
          <a:lstStyle/>
          <a:p>
            <a:pPr algn="just"/>
            <a:r>
              <a:rPr kumimoji="1" lang="ja-JP" altLang="en-US" sz="1050" dirty="0">
                <a:latin typeface="Meiryo UI" panose="020B0604030504040204" pitchFamily="50" charset="-128"/>
                <a:ea typeface="Meiryo UI" panose="020B0604030504040204" pitchFamily="50" charset="-128"/>
              </a:rPr>
              <a:t>　</a:t>
            </a:r>
            <a:r>
              <a:rPr lang="ja-JP" altLang="en-US" sz="1050" dirty="0">
                <a:latin typeface="Meiryo UI" panose="020B0604030504040204" pitchFamily="50" charset="-128"/>
                <a:ea typeface="Meiryo UI" panose="020B0604030504040204" pitchFamily="50" charset="-128"/>
              </a:rPr>
              <a:t>木材を使うことは、二酸化炭素の貯蔵、排出抑制を通じて、地球温暖化防止にも貢献します。</a:t>
            </a:r>
            <a:endParaRPr lang="en-US" altLang="ja-JP" sz="1050" dirty="0">
              <a:latin typeface="Meiryo UI" panose="020B0604030504040204" pitchFamily="50" charset="-128"/>
              <a:ea typeface="Meiryo UI" panose="020B0604030504040204" pitchFamily="50" charset="-128"/>
            </a:endParaRPr>
          </a:p>
          <a:p>
            <a:pPr algn="just"/>
            <a:r>
              <a:rPr kumimoji="1" lang="ja-JP" altLang="en-US" sz="1050" dirty="0">
                <a:latin typeface="Meiryo UI" panose="020B0604030504040204" pitchFamily="50" charset="-128"/>
                <a:ea typeface="Meiryo UI" panose="020B0604030504040204" pitchFamily="50" charset="-128"/>
              </a:rPr>
              <a:t>　</a:t>
            </a:r>
            <a:r>
              <a:rPr lang="ja-JP" altLang="en-US" sz="1050" dirty="0">
                <a:latin typeface="Meiryo UI" panose="020B0604030504040204" pitchFamily="50" charset="-128"/>
                <a:ea typeface="Meiryo UI" panose="020B0604030504040204" pitchFamily="50" charset="-128"/>
              </a:rPr>
              <a:t>また、木材は、鉄やアルミニウムと比べ、製造や加工に必要なエネルギーが少なくてすむため、これらの資材の代わりに木材を使えば、その分だけ省エネルギーにつながります。</a:t>
            </a:r>
            <a:endParaRPr lang="en-US" altLang="ja-JP" sz="1050" dirty="0">
              <a:latin typeface="Meiryo UI" panose="020B0604030504040204" pitchFamily="50" charset="-128"/>
              <a:ea typeface="Meiryo UI" panose="020B0604030504040204" pitchFamily="50" charset="-128"/>
            </a:endParaRPr>
          </a:p>
          <a:p>
            <a:pPr algn="just"/>
            <a:endParaRPr kumimoji="1" lang="en-US" altLang="ja-JP" sz="300" dirty="0">
              <a:latin typeface="Meiryo UI" panose="020B0604030504040204" pitchFamily="50" charset="-128"/>
              <a:ea typeface="Meiryo UI" panose="020B0604030504040204" pitchFamily="50" charset="-128"/>
            </a:endParaRPr>
          </a:p>
          <a:p>
            <a:pPr algn="just"/>
            <a:r>
              <a:rPr kumimoji="1" lang="ja-JP" altLang="en-US" sz="1050" dirty="0">
                <a:latin typeface="Meiryo UI" panose="020B0604030504040204" pitchFamily="50" charset="-128"/>
                <a:ea typeface="Meiryo UI" panose="020B0604030504040204" pitchFamily="50" charset="-128"/>
              </a:rPr>
              <a:t>　森林環境譲与税を活用し、国産木材の利用を積極的に推進します。</a:t>
            </a:r>
            <a:endParaRPr kumimoji="1" lang="en-US" altLang="ja-JP" sz="1050" dirty="0">
              <a:latin typeface="Meiryo UI" panose="020B0604030504040204" pitchFamily="50" charset="-128"/>
              <a:ea typeface="Meiryo UI" panose="020B0604030504040204" pitchFamily="50" charset="-128"/>
            </a:endParaRPr>
          </a:p>
        </p:txBody>
      </p:sp>
      <p:pic>
        <p:nvPicPr>
          <p:cNvPr id="48" name="図 4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91618" y="4670425"/>
            <a:ext cx="1705627" cy="1287166"/>
          </a:xfrm>
          <a:prstGeom prst="rect">
            <a:avLst/>
          </a:prstGeom>
          <a:effectLst/>
        </p:spPr>
      </p:pic>
      <p:sp>
        <p:nvSpPr>
          <p:cNvPr id="49" name="テキスト ボックス 48"/>
          <p:cNvSpPr txBox="1"/>
          <p:nvPr/>
        </p:nvSpPr>
        <p:spPr>
          <a:xfrm>
            <a:off x="8199590" y="6029158"/>
            <a:ext cx="946819" cy="369332"/>
          </a:xfrm>
          <a:prstGeom prst="rect">
            <a:avLst/>
          </a:prstGeom>
          <a:noFill/>
        </p:spPr>
        <p:txBody>
          <a:bodyPr wrap="square" rtlCol="0">
            <a:spAutoFit/>
          </a:bodyPr>
          <a:lstStyle/>
          <a:p>
            <a:r>
              <a:rPr lang="ja-JP" altLang="en-US" sz="900" kern="2000" dirty="0">
                <a:latin typeface="Meiryo UI" panose="020B0604030504040204" pitchFamily="50" charset="-128"/>
                <a:ea typeface="Meiryo UI" panose="020B0604030504040204" pitchFamily="50" charset="-128"/>
              </a:rPr>
              <a:t>保育所での木製品の整備</a:t>
            </a:r>
            <a:endParaRPr kumimoji="1" lang="ja-JP" altLang="en-US" sz="900" strike="sngStrike" dirty="0">
              <a:latin typeface="Meiryo UI" panose="020B0604030504040204" pitchFamily="50" charset="-128"/>
              <a:ea typeface="Meiryo UI" panose="020B0604030504040204" pitchFamily="50" charset="-128"/>
            </a:endParaRPr>
          </a:p>
        </p:txBody>
      </p:sp>
      <p:sp>
        <p:nvSpPr>
          <p:cNvPr id="37" name="Text Box 2">
            <a:extLst>
              <a:ext uri="{FF2B5EF4-FFF2-40B4-BE49-F238E27FC236}">
                <a16:creationId xmlns:a16="http://schemas.microsoft.com/office/drawing/2014/main" id="{793E6BBE-F398-4D1B-806A-40A78A67A4E0}"/>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a:solidFill>
                  <a:prstClr val="white"/>
                </a:solidFill>
                <a:latin typeface="Meiryo UI" panose="020B0604030504040204" pitchFamily="50" charset="-128"/>
                <a:ea typeface="Meiryo UI" panose="020B0604030504040204" pitchFamily="50" charset="-128"/>
              </a:rPr>
              <a:t>①</a:t>
            </a:r>
            <a:r>
              <a:rPr lang="en-US" altLang="ja-JP" sz="1600" b="1">
                <a:solidFill>
                  <a:prstClr val="white"/>
                </a:solidFill>
                <a:latin typeface="Meiryo UI" panose="020B0604030504040204" pitchFamily="50" charset="-128"/>
                <a:ea typeface="Meiryo UI" panose="020B0604030504040204" pitchFamily="50" charset="-128"/>
              </a:rPr>
              <a:t>	</a:t>
            </a:r>
            <a:r>
              <a:rPr lang="ja-JP" altLang="en-US" sz="1600" b="1">
                <a:solidFill>
                  <a:prstClr val="white"/>
                </a:solidFill>
                <a:latin typeface="Meiryo UI" panose="020B0604030504040204" pitchFamily="50" charset="-128"/>
                <a:ea typeface="Meiryo UI" panose="020B0604030504040204" pitchFamily="50" charset="-128"/>
              </a:rPr>
              <a:t>再生可能エネルギー</a:t>
            </a:r>
          </a:p>
        </p:txBody>
      </p:sp>
      <p:sp>
        <p:nvSpPr>
          <p:cNvPr id="38" name="Text Box 2">
            <a:extLst>
              <a:ext uri="{FF2B5EF4-FFF2-40B4-BE49-F238E27FC236}">
                <a16:creationId xmlns:a16="http://schemas.microsoft.com/office/drawing/2014/main" id="{6C22866A-B04B-4B95-9593-700C4B371F33}"/>
              </a:ext>
            </a:extLst>
          </p:cNvPr>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50" name="Text Box 2">
            <a:extLst>
              <a:ext uri="{FF2B5EF4-FFF2-40B4-BE49-F238E27FC236}">
                <a16:creationId xmlns:a16="http://schemas.microsoft.com/office/drawing/2014/main" id="{245518AF-E194-446A-BC68-4DF271FA6C8B}"/>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a:solidFill>
                  <a:prstClr val="white"/>
                </a:solidFill>
                <a:latin typeface="Meiryo UI" panose="020B0604030504040204" pitchFamily="50" charset="-128"/>
                <a:ea typeface="Meiryo UI" panose="020B0604030504040204" pitchFamily="50" charset="-128"/>
              </a:rPr>
              <a:t>③	レジリエンス・需給調整力</a:t>
            </a:r>
          </a:p>
        </p:txBody>
      </p:sp>
      <p:sp>
        <p:nvSpPr>
          <p:cNvPr id="51" name="Text Box 2">
            <a:extLst>
              <a:ext uri="{FF2B5EF4-FFF2-40B4-BE49-F238E27FC236}">
                <a16:creationId xmlns:a16="http://schemas.microsoft.com/office/drawing/2014/main" id="{830020AD-09C5-470B-96CE-F7489C9C26BE}"/>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a:solidFill>
                  <a:prstClr val="white"/>
                </a:solidFill>
                <a:latin typeface="Meiryo UI" panose="020B0604030504040204" pitchFamily="50" charset="-128"/>
                <a:ea typeface="Meiryo UI" panose="020B0604030504040204" pitchFamily="50" charset="-128"/>
              </a:rPr>
              <a:t>④</a:t>
            </a:r>
            <a:r>
              <a:rPr lang="en-US" altLang="ja-JP" sz="1600" b="1">
                <a:solidFill>
                  <a:prstClr val="white"/>
                </a:solidFill>
                <a:latin typeface="Meiryo UI" panose="020B0604030504040204" pitchFamily="50" charset="-128"/>
                <a:ea typeface="Meiryo UI" panose="020B0604030504040204" pitchFamily="50" charset="-128"/>
              </a:rPr>
              <a:t>	</a:t>
            </a:r>
            <a:r>
              <a:rPr lang="ja-JP" altLang="en-US" sz="1600" b="1">
                <a:solidFill>
                  <a:prstClr val="white"/>
                </a:solidFill>
                <a:latin typeface="Meiryo UI" panose="020B0604030504040204" pitchFamily="50" charset="-128"/>
                <a:ea typeface="Meiryo UI" panose="020B0604030504040204" pitchFamily="50" charset="-128"/>
              </a:rPr>
              <a:t>産業振興と企業の成長</a:t>
            </a:r>
          </a:p>
        </p:txBody>
      </p:sp>
      <p:sp>
        <p:nvSpPr>
          <p:cNvPr id="25" name="円/楕円 30">
            <a:extLst>
              <a:ext uri="{FF2B5EF4-FFF2-40B4-BE49-F238E27FC236}">
                <a16:creationId xmlns:a16="http://schemas.microsoft.com/office/drawing/2014/main" id="{C53604A0-87F7-4960-99A7-E7D3858C60B0}"/>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51</a:t>
            </a:fld>
            <a:endParaRPr lang="en-US" altLang="ja-JP" sz="1100" b="1">
              <a:solidFill>
                <a:schemeClr val="bg1"/>
              </a:solidFill>
              <a:latin typeface="Meiryo UI" panose="020B0604030504040204" pitchFamily="50" charset="-128"/>
              <a:ea typeface="Meiryo UI" panose="020B0604030504040204" pitchFamily="50" charset="-128"/>
            </a:endParaRPr>
          </a:p>
        </p:txBody>
      </p:sp>
      <p:pic>
        <p:nvPicPr>
          <p:cNvPr id="26" name="図 25"/>
          <p:cNvPicPr/>
          <p:nvPr/>
        </p:nvPicPr>
        <p:blipFill>
          <a:blip r:embed="rId4" cstate="email">
            <a:extLst>
              <a:ext uri="{28A0092B-C50C-407E-A947-70E740481C1C}">
                <a14:useLocalDpi xmlns:a14="http://schemas.microsoft.com/office/drawing/2010/main"/>
              </a:ext>
            </a:extLst>
          </a:blip>
          <a:srcRect/>
          <a:stretch>
            <a:fillRect/>
          </a:stretch>
        </p:blipFill>
        <p:spPr bwMode="auto">
          <a:xfrm>
            <a:off x="5366897" y="4661529"/>
            <a:ext cx="2045826" cy="1200177"/>
          </a:xfrm>
          <a:prstGeom prst="rect">
            <a:avLst/>
          </a:prstGeom>
          <a:noFill/>
          <a:ln>
            <a:noFill/>
          </a:ln>
        </p:spPr>
      </p:pic>
      <p:sp>
        <p:nvSpPr>
          <p:cNvPr id="28" name="テキスト ボックス 27"/>
          <p:cNvSpPr txBox="1"/>
          <p:nvPr/>
        </p:nvSpPr>
        <p:spPr>
          <a:xfrm>
            <a:off x="5502773" y="5964564"/>
            <a:ext cx="1783199" cy="369332"/>
          </a:xfrm>
          <a:prstGeom prst="rect">
            <a:avLst/>
          </a:prstGeom>
          <a:noFill/>
        </p:spPr>
        <p:txBody>
          <a:bodyPr wrap="square" rtlCol="0">
            <a:spAutoFit/>
          </a:bodyPr>
          <a:lstStyle/>
          <a:p>
            <a:r>
              <a:rPr lang="ja-JP" altLang="en-US" sz="900" kern="2000" dirty="0">
                <a:latin typeface="Meiryo UI" panose="020B0604030504040204" pitchFamily="50" charset="-128"/>
                <a:ea typeface="Meiryo UI" panose="020B0604030504040204" pitchFamily="50" charset="-128"/>
              </a:rPr>
              <a:t>国産木材を活用した什器の設置（大阪市立中央図書館）</a:t>
            </a:r>
            <a:endParaRPr lang="en-US" altLang="ja-JP" sz="900" kern="2000" dirty="0">
              <a:latin typeface="Meiryo UI" panose="020B0604030504040204" pitchFamily="50" charset="-128"/>
              <a:ea typeface="Meiryo UI" panose="020B0604030504040204" pitchFamily="50" charset="-128"/>
            </a:endParaRPr>
          </a:p>
        </p:txBody>
      </p:sp>
      <p:sp>
        <p:nvSpPr>
          <p:cNvPr id="23" name="テキスト ボックス 22">
            <a:extLst>
              <a:ext uri="{FF2B5EF4-FFF2-40B4-BE49-F238E27FC236}">
                <a16:creationId xmlns:a16="http://schemas.microsoft.com/office/drawing/2014/main" id="{7337B2E0-2F72-4E0A-9BDE-6E52BFD0DEF8}"/>
              </a:ext>
            </a:extLst>
          </p:cNvPr>
          <p:cNvSpPr txBox="1"/>
          <p:nvPr/>
        </p:nvSpPr>
        <p:spPr>
          <a:xfrm>
            <a:off x="154941" y="1423592"/>
            <a:ext cx="9215934" cy="1184940"/>
          </a:xfrm>
          <a:prstGeom prst="rect">
            <a:avLst/>
          </a:prstGeom>
          <a:noFill/>
        </p:spPr>
        <p:txBody>
          <a:bodyPr wrap="square" rtlCol="0">
            <a:spAutoFit/>
          </a:bodyPr>
          <a:lstStyle/>
          <a:p>
            <a:pPr marL="80601" indent="-80601" algn="just"/>
            <a:r>
              <a:rPr lang="ja-JP" altLang="en-US" sz="1300" dirty="0">
                <a:latin typeface="Meiryo UI" pitchFamily="50" charset="-128"/>
                <a:ea typeface="Meiryo UI" pitchFamily="50" charset="-128"/>
                <a:cs typeface="Meiryo UI" pitchFamily="50" charset="-128"/>
              </a:rPr>
              <a:t>◆大阪市は、市民、事業者に先んじて温室効果ガス排出量削減の取組を率先垂範し、市域における</a:t>
            </a:r>
            <a:r>
              <a:rPr lang="en-US" altLang="ja-JP" sz="1300" dirty="0">
                <a:latin typeface="Meiryo UI" pitchFamily="50" charset="-128"/>
                <a:ea typeface="Meiryo UI" pitchFamily="50" charset="-128"/>
                <a:cs typeface="Meiryo UI" pitchFamily="50" charset="-128"/>
              </a:rPr>
              <a:t>2050</a:t>
            </a:r>
            <a:r>
              <a:rPr lang="ja-JP" altLang="en-US" sz="1300" dirty="0">
                <a:latin typeface="Meiryo UI" pitchFamily="50" charset="-128"/>
                <a:ea typeface="Meiryo UI" pitchFamily="50" charset="-128"/>
                <a:cs typeface="Meiryo UI" pitchFamily="50" charset="-128"/>
              </a:rPr>
              <a:t>年温室効果ガス排出量実質ゼロをめざして地球温暖化対策をより一層推進するために、</a:t>
            </a:r>
            <a:r>
              <a:rPr lang="en-US" altLang="ja-JP" sz="1300" dirty="0">
                <a:latin typeface="Meiryo UI" pitchFamily="50" charset="-128"/>
                <a:ea typeface="Meiryo UI" pitchFamily="50" charset="-128"/>
                <a:cs typeface="Meiryo UI" pitchFamily="50" charset="-128"/>
              </a:rPr>
              <a:t> 2022</a:t>
            </a:r>
            <a:r>
              <a:rPr lang="ja-JP" altLang="en-US" sz="1300" dirty="0">
                <a:latin typeface="Meiryo UI" pitchFamily="50" charset="-128"/>
                <a:ea typeface="Meiryo UI" pitchFamily="50" charset="-128"/>
                <a:cs typeface="Meiryo UI" pitchFamily="50" charset="-128"/>
              </a:rPr>
              <a:t>年</a:t>
            </a:r>
            <a:r>
              <a:rPr lang="en-US" altLang="ja-JP" sz="1300" dirty="0">
                <a:latin typeface="Meiryo UI" pitchFamily="50" charset="-128"/>
                <a:ea typeface="Meiryo UI" pitchFamily="50" charset="-128"/>
                <a:cs typeface="Meiryo UI" pitchFamily="50" charset="-128"/>
              </a:rPr>
              <a:t>10</a:t>
            </a:r>
            <a:r>
              <a:rPr lang="ja-JP" altLang="en-US" sz="1300" dirty="0">
                <a:latin typeface="Meiryo UI" pitchFamily="50" charset="-128"/>
                <a:ea typeface="Meiryo UI" pitchFamily="50" charset="-128"/>
                <a:cs typeface="Meiryo UI" pitchFamily="50" charset="-128"/>
              </a:rPr>
              <a:t>月に新たな削減目標などを設定した</a:t>
            </a:r>
            <a:r>
              <a:rPr lang="zh-TW" altLang="en-US" sz="1300" dirty="0">
                <a:latin typeface="Meiryo UI" pitchFamily="50" charset="-128"/>
                <a:ea typeface="Meiryo UI" pitchFamily="50" charset="-128"/>
                <a:cs typeface="Meiryo UI" pitchFamily="50" charset="-128"/>
              </a:rPr>
              <a:t>「大阪市地球温暖化対策実行計画</a:t>
            </a:r>
            <a:r>
              <a:rPr lang="en-US" altLang="zh-TW" sz="1300" dirty="0">
                <a:latin typeface="Meiryo UI" pitchFamily="50" charset="-128"/>
                <a:ea typeface="Meiryo UI" pitchFamily="50" charset="-128"/>
                <a:cs typeface="Meiryo UI" pitchFamily="50" charset="-128"/>
              </a:rPr>
              <a:t>〔</a:t>
            </a:r>
            <a:r>
              <a:rPr lang="zh-TW" altLang="en-US" sz="1300" dirty="0">
                <a:latin typeface="Meiryo UI" pitchFamily="50" charset="-128"/>
                <a:ea typeface="Meiryo UI" pitchFamily="50" charset="-128"/>
                <a:cs typeface="Meiryo UI" pitchFamily="50" charset="-128"/>
              </a:rPr>
              <a:t>事務事業編</a:t>
            </a:r>
            <a:r>
              <a:rPr lang="en-US" altLang="zh-TW" sz="1300" dirty="0">
                <a:latin typeface="Meiryo UI" pitchFamily="50" charset="-128"/>
                <a:ea typeface="Meiryo UI" pitchFamily="50" charset="-128"/>
                <a:cs typeface="Meiryo UI" pitchFamily="50" charset="-128"/>
              </a:rPr>
              <a:t>〕</a:t>
            </a:r>
            <a:r>
              <a:rPr lang="ja-JP" altLang="en-US" sz="1300" dirty="0">
                <a:latin typeface="Meiryo UI" pitchFamily="50" charset="-128"/>
                <a:ea typeface="Meiryo UI" pitchFamily="50" charset="-128"/>
                <a:cs typeface="Meiryo UI" pitchFamily="50" charset="-128"/>
              </a:rPr>
              <a:t>（改定計画）</a:t>
            </a:r>
            <a:r>
              <a:rPr lang="zh-TW" altLang="en-US" sz="1300" dirty="0">
                <a:latin typeface="Meiryo UI" pitchFamily="50" charset="-128"/>
                <a:ea typeface="Meiryo UI" pitchFamily="50" charset="-128"/>
                <a:cs typeface="Meiryo UI" pitchFamily="50" charset="-128"/>
              </a:rPr>
              <a:t>」</a:t>
            </a:r>
            <a:r>
              <a:rPr lang="ja-JP" altLang="en-US" sz="1300" dirty="0">
                <a:latin typeface="Meiryo UI" pitchFamily="50" charset="-128"/>
                <a:ea typeface="Meiryo UI" pitchFamily="50" charset="-128"/>
                <a:cs typeface="Meiryo UI" pitchFamily="50" charset="-128"/>
              </a:rPr>
              <a:t>を策定し、</a:t>
            </a:r>
            <a:r>
              <a:rPr lang="en-US" altLang="ja-JP" sz="1300" dirty="0">
                <a:latin typeface="Meiryo UI" pitchFamily="50" charset="-128"/>
                <a:ea typeface="Meiryo UI" pitchFamily="50" charset="-128"/>
                <a:cs typeface="Meiryo UI" pitchFamily="50" charset="-128"/>
              </a:rPr>
              <a:t>2024</a:t>
            </a:r>
            <a:r>
              <a:rPr lang="ja-JP" altLang="en-US" sz="1300" dirty="0">
                <a:latin typeface="Meiryo UI" pitchFamily="50" charset="-128"/>
                <a:ea typeface="Meiryo UI" pitchFamily="50" charset="-128"/>
                <a:cs typeface="Meiryo UI" pitchFamily="50" charset="-128"/>
              </a:rPr>
              <a:t>年</a:t>
            </a:r>
            <a:r>
              <a:rPr lang="en-US" altLang="ja-JP" sz="1300" dirty="0">
                <a:latin typeface="Meiryo UI" pitchFamily="50" charset="-128"/>
                <a:ea typeface="Meiryo UI" pitchFamily="50" charset="-128"/>
                <a:cs typeface="Meiryo UI" pitchFamily="50" charset="-128"/>
              </a:rPr>
              <a:t>3</a:t>
            </a:r>
            <a:r>
              <a:rPr lang="ja-JP" altLang="en-US" sz="1300" dirty="0">
                <a:latin typeface="Meiryo UI" pitchFamily="50" charset="-128"/>
                <a:ea typeface="Meiryo UI" pitchFamily="50" charset="-128"/>
                <a:cs typeface="Meiryo UI" pitchFamily="50" charset="-128"/>
              </a:rPr>
              <a:t>月及び</a:t>
            </a:r>
            <a:r>
              <a:rPr lang="en-US" altLang="ja-JP" sz="1300" dirty="0">
                <a:latin typeface="Meiryo UI" pitchFamily="50" charset="-128"/>
                <a:ea typeface="Meiryo UI" pitchFamily="50" charset="-128"/>
                <a:cs typeface="Meiryo UI" pitchFamily="50" charset="-128"/>
              </a:rPr>
              <a:t>2026</a:t>
            </a:r>
            <a:r>
              <a:rPr lang="ja-JP" altLang="en-US" sz="1300" dirty="0">
                <a:latin typeface="Meiryo UI" pitchFamily="50" charset="-128"/>
                <a:ea typeface="Meiryo UI" pitchFamily="50" charset="-128"/>
                <a:cs typeface="Meiryo UI" pitchFamily="50" charset="-128"/>
              </a:rPr>
              <a:t>年</a:t>
            </a:r>
            <a:r>
              <a:rPr lang="en-US" altLang="ja-JP" sz="1300" dirty="0">
                <a:latin typeface="Meiryo UI" pitchFamily="50" charset="-128"/>
                <a:ea typeface="Meiryo UI" pitchFamily="50" charset="-128"/>
                <a:cs typeface="Meiryo UI" pitchFamily="50" charset="-128"/>
              </a:rPr>
              <a:t>3</a:t>
            </a:r>
            <a:r>
              <a:rPr lang="ja-JP" altLang="en-US" sz="1300" dirty="0">
                <a:latin typeface="Meiryo UI" pitchFamily="50" charset="-128"/>
                <a:ea typeface="Meiryo UI" pitchFamily="50" charset="-128"/>
                <a:cs typeface="Meiryo UI" pitchFamily="50" charset="-128"/>
              </a:rPr>
              <a:t>月に一部改訂を実施しました。</a:t>
            </a:r>
            <a:endParaRPr lang="en-US" altLang="ja-JP" sz="1300" dirty="0">
              <a:latin typeface="Meiryo UI" pitchFamily="50" charset="-128"/>
              <a:ea typeface="Meiryo UI" pitchFamily="50" charset="-128"/>
              <a:cs typeface="Meiryo UI" pitchFamily="50" charset="-128"/>
            </a:endParaRPr>
          </a:p>
          <a:p>
            <a:pPr marL="80601" indent="-80601" algn="just"/>
            <a:endParaRPr lang="en-US" altLang="ja-JP" sz="600" dirty="0">
              <a:latin typeface="Meiryo UI" pitchFamily="50" charset="-128"/>
              <a:ea typeface="Meiryo UI" pitchFamily="50" charset="-128"/>
              <a:cs typeface="Meiryo UI" pitchFamily="50" charset="-128"/>
            </a:endParaRPr>
          </a:p>
          <a:p>
            <a:pPr marL="80601" indent="-80601" algn="just"/>
            <a:r>
              <a:rPr lang="ja-JP" altLang="en-US" sz="1300" dirty="0">
                <a:latin typeface="Meiryo UI" pitchFamily="50" charset="-128"/>
                <a:ea typeface="Meiryo UI" pitchFamily="50" charset="-128"/>
                <a:cs typeface="Meiryo UI" pitchFamily="50" charset="-128"/>
              </a:rPr>
              <a:t>＜計画期間＞　</a:t>
            </a:r>
            <a:r>
              <a:rPr lang="en-US" altLang="ja-JP" sz="1300" dirty="0">
                <a:latin typeface="Meiryo UI" pitchFamily="50" charset="-128"/>
                <a:ea typeface="Meiryo UI" pitchFamily="50" charset="-128"/>
                <a:cs typeface="Meiryo UI" pitchFamily="50" charset="-128"/>
              </a:rPr>
              <a:t>2021</a:t>
            </a:r>
            <a:r>
              <a:rPr lang="ja-JP" altLang="en-US" sz="1300" dirty="0">
                <a:latin typeface="Meiryo UI" pitchFamily="50" charset="-128"/>
                <a:ea typeface="Meiryo UI" pitchFamily="50" charset="-128"/>
                <a:cs typeface="Meiryo UI" pitchFamily="50" charset="-128"/>
              </a:rPr>
              <a:t>年度から</a:t>
            </a:r>
            <a:r>
              <a:rPr lang="en-US" altLang="ja-JP" sz="1300" dirty="0">
                <a:latin typeface="Meiryo UI" pitchFamily="50" charset="-128"/>
                <a:ea typeface="Meiryo UI" pitchFamily="50" charset="-128"/>
                <a:cs typeface="Meiryo UI" pitchFamily="50" charset="-128"/>
              </a:rPr>
              <a:t>2030</a:t>
            </a:r>
            <a:r>
              <a:rPr lang="ja-JP" altLang="en-US" sz="1300" dirty="0">
                <a:latin typeface="Meiryo UI" pitchFamily="50" charset="-128"/>
                <a:ea typeface="Meiryo UI" pitchFamily="50" charset="-128"/>
                <a:cs typeface="Meiryo UI" pitchFamily="50" charset="-128"/>
              </a:rPr>
              <a:t>年度まで</a:t>
            </a:r>
            <a:endParaRPr lang="en-US" altLang="ja-JP" sz="1300" dirty="0">
              <a:latin typeface="Meiryo UI" pitchFamily="50" charset="-128"/>
              <a:ea typeface="Meiryo UI" pitchFamily="50" charset="-128"/>
              <a:cs typeface="Meiryo UI" pitchFamily="50" charset="-128"/>
            </a:endParaRPr>
          </a:p>
          <a:p>
            <a:pPr marL="80601" indent="-80601" algn="just"/>
            <a:r>
              <a:rPr lang="ja-JP" altLang="en-US" sz="1300" dirty="0">
                <a:latin typeface="Meiryo UI" pitchFamily="50" charset="-128"/>
                <a:ea typeface="Meiryo UI" pitchFamily="50" charset="-128"/>
                <a:cs typeface="Meiryo UI" pitchFamily="50" charset="-128"/>
              </a:rPr>
              <a:t>＜削減目標＞　</a:t>
            </a:r>
            <a:r>
              <a:rPr lang="en-US" altLang="ja-JP" sz="1300" dirty="0">
                <a:latin typeface="Meiryo UI" pitchFamily="50" charset="-128"/>
                <a:ea typeface="Meiryo UI" pitchFamily="50" charset="-128"/>
                <a:cs typeface="Meiryo UI" pitchFamily="50" charset="-128"/>
              </a:rPr>
              <a:t>2030</a:t>
            </a:r>
            <a:r>
              <a:rPr lang="ja-JP" altLang="en-US" sz="1300" dirty="0">
                <a:latin typeface="Meiryo UI" pitchFamily="50" charset="-128"/>
                <a:ea typeface="Meiryo UI" pitchFamily="50" charset="-128"/>
                <a:cs typeface="Meiryo UI" pitchFamily="50" charset="-128"/>
              </a:rPr>
              <a:t>年度における温室効果ガス削減目標（</a:t>
            </a:r>
            <a:r>
              <a:rPr lang="en-US" altLang="ja-JP" sz="1300" dirty="0">
                <a:latin typeface="Meiryo UI" pitchFamily="50" charset="-128"/>
                <a:ea typeface="Meiryo UI" pitchFamily="50" charset="-128"/>
                <a:cs typeface="Meiryo UI" pitchFamily="50" charset="-128"/>
              </a:rPr>
              <a:t>2013</a:t>
            </a:r>
            <a:r>
              <a:rPr lang="ja-JP" altLang="en-US" sz="1300" dirty="0">
                <a:latin typeface="Meiryo UI" pitchFamily="50" charset="-128"/>
                <a:ea typeface="Meiryo UI" pitchFamily="50" charset="-128"/>
                <a:cs typeface="Meiryo UI" pitchFamily="50" charset="-128"/>
              </a:rPr>
              <a:t>年度比）</a:t>
            </a:r>
            <a:endParaRPr lang="en-US" altLang="ja-JP" sz="1300" strike="sngStrike" dirty="0">
              <a:latin typeface="Meiryo UI" pitchFamily="50" charset="-128"/>
              <a:ea typeface="Meiryo UI" pitchFamily="50" charset="-128"/>
              <a:cs typeface="Meiryo UI" pitchFamily="50" charset="-128"/>
            </a:endParaRPr>
          </a:p>
        </p:txBody>
      </p:sp>
      <p:sp>
        <p:nvSpPr>
          <p:cNvPr id="24" name="角丸四角形 22">
            <a:extLst>
              <a:ext uri="{FF2B5EF4-FFF2-40B4-BE49-F238E27FC236}">
                <a16:creationId xmlns:a16="http://schemas.microsoft.com/office/drawing/2014/main" id="{9A7EDA95-086B-4575-AD61-BE6FBFB080C2}"/>
              </a:ext>
            </a:extLst>
          </p:cNvPr>
          <p:cNvSpPr/>
          <p:nvPr/>
        </p:nvSpPr>
        <p:spPr>
          <a:xfrm>
            <a:off x="255867" y="1109871"/>
            <a:ext cx="4129913" cy="307777"/>
          </a:xfrm>
          <a:prstGeom prst="roundRect">
            <a:avLst>
              <a:gd name="adj" fmla="val 0"/>
            </a:avLst>
          </a:prstGeom>
          <a:solidFill>
            <a:srgbClr val="04924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公共施設における省エネルギー・省</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CO</a:t>
            </a:r>
            <a:r>
              <a:rPr lang="en-US" altLang="ja-JP" sz="1400" b="1" baseline="-25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化の推進など</a:t>
            </a:r>
          </a:p>
        </p:txBody>
      </p:sp>
      <p:graphicFrame>
        <p:nvGraphicFramePr>
          <p:cNvPr id="29" name="表 28">
            <a:extLst>
              <a:ext uri="{FF2B5EF4-FFF2-40B4-BE49-F238E27FC236}">
                <a16:creationId xmlns:a16="http://schemas.microsoft.com/office/drawing/2014/main" id="{4D99EA9B-17CE-45EA-A88C-9F50738F6052}"/>
              </a:ext>
            </a:extLst>
          </p:cNvPr>
          <p:cNvGraphicFramePr>
            <a:graphicFrameLocks noGrp="1"/>
          </p:cNvGraphicFramePr>
          <p:nvPr>
            <p:extLst>
              <p:ext uri="{D42A27DB-BD31-4B8C-83A1-F6EECF244321}">
                <p14:modId xmlns:p14="http://schemas.microsoft.com/office/powerpoint/2010/main" val="1537858236"/>
              </p:ext>
            </p:extLst>
          </p:nvPr>
        </p:nvGraphicFramePr>
        <p:xfrm>
          <a:off x="247129" y="3312216"/>
          <a:ext cx="4886962" cy="3373854"/>
        </p:xfrm>
        <a:graphic>
          <a:graphicData uri="http://schemas.openxmlformats.org/drawingml/2006/table">
            <a:tbl>
              <a:tblPr firstRow="1" bandRow="1">
                <a:tableStyleId>{5C22544A-7EE6-4342-B048-85BDC9FD1C3A}</a:tableStyleId>
              </a:tblPr>
              <a:tblGrid>
                <a:gridCol w="1696770">
                  <a:extLst>
                    <a:ext uri="{9D8B030D-6E8A-4147-A177-3AD203B41FA5}">
                      <a16:colId xmlns:a16="http://schemas.microsoft.com/office/drawing/2014/main" val="2131509618"/>
                    </a:ext>
                  </a:extLst>
                </a:gridCol>
                <a:gridCol w="3190192">
                  <a:extLst>
                    <a:ext uri="{9D8B030D-6E8A-4147-A177-3AD203B41FA5}">
                      <a16:colId xmlns:a16="http://schemas.microsoft.com/office/drawing/2014/main" val="962157657"/>
                    </a:ext>
                  </a:extLst>
                </a:gridCol>
              </a:tblGrid>
              <a:tr h="316408">
                <a:tc>
                  <a:txBody>
                    <a:bodyPr/>
                    <a:lstStyle/>
                    <a:p>
                      <a:pPr algn="ctr"/>
                      <a:r>
                        <a:rPr kumimoji="1" lang="ja-JP" altLang="en-US" sz="1400" dirty="0">
                          <a:latin typeface="Meiryo UI" panose="020B0604030504040204" pitchFamily="50" charset="-128"/>
                          <a:ea typeface="Meiryo UI" panose="020B0604030504040204" pitchFamily="50" charset="-128"/>
                        </a:rPr>
                        <a:t>基本方針</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kumimoji="1" lang="ja-JP" altLang="en-US" sz="1400" dirty="0">
                          <a:latin typeface="Meiryo UI" panose="020B0604030504040204" pitchFamily="50" charset="-128"/>
                          <a:ea typeface="Meiryo UI" panose="020B0604030504040204" pitchFamily="50" charset="-128"/>
                        </a:rPr>
                        <a:t>主な取組み</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916888237"/>
                  </a:ext>
                </a:extLst>
              </a:tr>
              <a:tr h="839008">
                <a:tc>
                  <a:txBody>
                    <a:bodyPr/>
                    <a:lstStyle/>
                    <a:p>
                      <a:pPr algn="l">
                        <a:lnSpc>
                          <a:spcPts val="1200"/>
                        </a:lnSpc>
                        <a:spcAft>
                          <a:spcPts val="0"/>
                        </a:spcAft>
                      </a:pPr>
                      <a:r>
                        <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公共施設における</a:t>
                      </a:r>
                    </a:p>
                    <a:p>
                      <a:pPr algn="l">
                        <a:lnSpc>
                          <a:spcPts val="1200"/>
                        </a:lnSpc>
                        <a:spcAft>
                          <a:spcPts val="0"/>
                        </a:spcAft>
                      </a:pPr>
                      <a:r>
                        <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省エネルギー・</a:t>
                      </a:r>
                    </a:p>
                    <a:p>
                      <a:pPr algn="l">
                        <a:lnSpc>
                          <a:spcPts val="1200"/>
                        </a:lnSpc>
                        <a:spcAft>
                          <a:spcPts val="0"/>
                        </a:spcAft>
                      </a:pPr>
                      <a:r>
                        <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省</a:t>
                      </a:r>
                      <a:r>
                        <a:rPr lang="en-US"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CO</a:t>
                      </a:r>
                      <a:r>
                        <a:rPr lang="en-US" sz="1200" kern="100" baseline="-250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2</a:t>
                      </a:r>
                      <a:r>
                        <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化の推進</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ts val="1200"/>
                        </a:lnSpc>
                        <a:spcAft>
                          <a:spcPts val="0"/>
                        </a:spcAft>
                      </a:pPr>
                      <a:r>
                        <a:rPr lang="ja-JP" altLang="en-US" sz="11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・市有施設の省エネ性能の向上</a:t>
                      </a:r>
                      <a:r>
                        <a:rPr lang="en-US" altLang="ja-JP" sz="11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1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新築建築物の</a:t>
                      </a:r>
                      <a:endParaRPr lang="en-US" altLang="ja-JP" sz="11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algn="just">
                        <a:lnSpc>
                          <a:spcPts val="1200"/>
                        </a:lnSpc>
                        <a:spcAft>
                          <a:spcPts val="0"/>
                        </a:spcAft>
                      </a:pPr>
                      <a:r>
                        <a:rPr lang="ja-JP" altLang="en-US" sz="11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ZEB</a:t>
                      </a:r>
                      <a:r>
                        <a:rPr lang="ja-JP" altLang="en-US" sz="11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化の推進等</a:t>
                      </a:r>
                      <a:r>
                        <a:rPr lang="en-US" altLang="ja-JP" sz="11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p>
                    <a:p>
                      <a:pPr algn="just">
                        <a:lnSpc>
                          <a:spcPts val="1200"/>
                        </a:lnSpc>
                        <a:spcAft>
                          <a:spcPts val="0"/>
                        </a:spcAft>
                      </a:pPr>
                      <a:r>
                        <a:rPr lang="ja-JP" sz="11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1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全市有施設への</a:t>
                      </a:r>
                      <a:r>
                        <a:rPr lang="en-US" sz="11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LED</a:t>
                      </a:r>
                      <a:r>
                        <a:rPr lang="ja-JP" sz="11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照明の導入</a:t>
                      </a:r>
                      <a:r>
                        <a:rPr lang="ja-JP" altLang="en-US" sz="11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徹底</a:t>
                      </a:r>
                      <a:endParaRPr lang="en-US" altLang="ja-JP" sz="11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algn="just">
                        <a:lnSpc>
                          <a:spcPts val="1200"/>
                        </a:lnSpc>
                        <a:spcAft>
                          <a:spcPts val="0"/>
                        </a:spcAft>
                      </a:pPr>
                      <a:r>
                        <a:rPr lang="ja-JP" altLang="en-US" sz="1100" b="0" strike="noStrike"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1100" b="0" strike="noStrike"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ESCO</a:t>
                      </a:r>
                      <a:r>
                        <a:rPr lang="ja-JP" altLang="en-US" sz="1100" b="0" strike="noStrike"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事業の実施拡大</a:t>
                      </a:r>
                      <a:endParaRPr lang="en-US" altLang="ja-JP" sz="1100" b="0" strike="noStrike"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algn="just">
                        <a:lnSpc>
                          <a:spcPts val="1200"/>
                        </a:lnSpc>
                        <a:spcAft>
                          <a:spcPts val="0"/>
                        </a:spcAft>
                      </a:pPr>
                      <a:r>
                        <a:rPr lang="ja-JP" altLang="en-US"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・国産木材の利用拡大　</a:t>
                      </a:r>
                      <a:r>
                        <a:rPr 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など</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4143153"/>
                  </a:ext>
                </a:extLst>
              </a:tr>
              <a:tr h="491851">
                <a:tc>
                  <a:txBody>
                    <a:bodyPr/>
                    <a:lstStyle/>
                    <a:p>
                      <a:pPr algn="just">
                        <a:lnSpc>
                          <a:spcPts val="1200"/>
                        </a:lnSpc>
                        <a:spcAft>
                          <a:spcPts val="0"/>
                        </a:spcAft>
                      </a:pPr>
                      <a:r>
                        <a:rPr lang="ja-JP" sz="1200" kern="10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再生可能エネルギー</a:t>
                      </a:r>
                    </a:p>
                    <a:p>
                      <a:pPr algn="just">
                        <a:lnSpc>
                          <a:spcPts val="1200"/>
                        </a:lnSpc>
                        <a:spcAft>
                          <a:spcPts val="0"/>
                        </a:spcAft>
                      </a:pPr>
                      <a:r>
                        <a:rPr lang="ja-JP" sz="1200" kern="10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の導入拡大の推進</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00330" indent="-100330" algn="just">
                        <a:lnSpc>
                          <a:spcPts val="1200"/>
                        </a:lnSpc>
                        <a:spcAft>
                          <a:spcPts val="0"/>
                        </a:spcAft>
                      </a:pPr>
                      <a:r>
                        <a:rPr lang="ja-JP" altLang="en-US"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・太陽光発電の導入拡大</a:t>
                      </a:r>
                      <a:endParaRPr lang="en-US" alt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100330" indent="-100330" algn="just">
                        <a:lnSpc>
                          <a:spcPts val="1200"/>
                        </a:lnSpc>
                        <a:spcAft>
                          <a:spcPts val="0"/>
                        </a:spcAft>
                      </a:pPr>
                      <a:r>
                        <a:rPr 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・再生可能エネルギー電力の</a:t>
                      </a:r>
                      <a:r>
                        <a:rPr lang="ja-JP" altLang="en-US"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導入拡大</a:t>
                      </a:r>
                      <a:endParaRPr lang="en-US" alt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100330" indent="-100330" algn="just">
                        <a:lnSpc>
                          <a:spcPts val="1200"/>
                        </a:lnSpc>
                        <a:spcAft>
                          <a:spcPts val="0"/>
                        </a:spcAft>
                      </a:pPr>
                      <a:r>
                        <a:rPr lang="ja-JP" altLang="en-US"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・未利用エネルギーのさらなる有効活用　など</a:t>
                      </a:r>
                      <a:endParaRPr 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25496402"/>
                  </a:ext>
                </a:extLst>
              </a:tr>
              <a:tr h="553191">
                <a:tc>
                  <a:txBody>
                    <a:bodyPr/>
                    <a:lstStyle/>
                    <a:p>
                      <a:pPr algn="just">
                        <a:lnSpc>
                          <a:spcPts val="1200"/>
                        </a:lnSpc>
                        <a:spcAft>
                          <a:spcPts val="0"/>
                        </a:spcAft>
                      </a:pPr>
                      <a:r>
                        <a:rPr lang="ja-JP" altLang="en-US" sz="1200" kern="10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移動の脱炭素化</a:t>
                      </a:r>
                      <a:r>
                        <a:rPr lang="ja-JP" sz="1200" kern="10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の推進</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00330" indent="-100330" algn="just">
                        <a:lnSpc>
                          <a:spcPts val="1200"/>
                        </a:lnSpc>
                        <a:spcAft>
                          <a:spcPts val="0"/>
                        </a:spcAft>
                      </a:pPr>
                      <a:r>
                        <a:rPr 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・公用車への次世代自動車の導入</a:t>
                      </a:r>
                    </a:p>
                    <a:p>
                      <a:pPr marL="100330" indent="-100330" algn="just">
                        <a:lnSpc>
                          <a:spcPts val="1200"/>
                        </a:lnSpc>
                        <a:spcAft>
                          <a:spcPts val="0"/>
                        </a:spcAft>
                      </a:pPr>
                      <a:r>
                        <a:rPr 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・乗用車への</a:t>
                      </a:r>
                      <a:r>
                        <a:rPr lang="en-US"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EV</a:t>
                      </a:r>
                      <a:r>
                        <a:rPr 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等の導入</a:t>
                      </a:r>
                      <a:endParaRPr lang="en-US" alt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100330" indent="-100330" algn="just">
                        <a:lnSpc>
                          <a:spcPts val="1200"/>
                        </a:lnSpc>
                        <a:spcAft>
                          <a:spcPts val="0"/>
                        </a:spcAft>
                      </a:pPr>
                      <a:r>
                        <a:rPr lang="ja-JP" altLang="en-US"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・河川敷清掃業務で使用する船舶への電動船の導入</a:t>
                      </a:r>
                      <a:endParaRPr 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56495820"/>
                  </a:ext>
                </a:extLst>
              </a:tr>
              <a:tr h="401265">
                <a:tc>
                  <a:txBody>
                    <a:bodyPr/>
                    <a:lstStyle/>
                    <a:p>
                      <a:pPr algn="just">
                        <a:lnSpc>
                          <a:spcPts val="1200"/>
                        </a:lnSpc>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ごみの減量・</a:t>
                      </a:r>
                    </a:p>
                    <a:p>
                      <a:pPr algn="just">
                        <a:lnSpc>
                          <a:spcPts val="1200"/>
                        </a:lnSpc>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リサイクルの推進</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00330" indent="-100330" algn="just">
                        <a:lnSpc>
                          <a:spcPts val="1200"/>
                        </a:lnSpc>
                        <a:spcAft>
                          <a:spcPts val="0"/>
                        </a:spcAft>
                      </a:pPr>
                      <a:r>
                        <a:rPr 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・プラスチックごみの削減</a:t>
                      </a:r>
                    </a:p>
                    <a:p>
                      <a:pPr marL="100330" indent="-100330" algn="just">
                        <a:lnSpc>
                          <a:spcPts val="1200"/>
                        </a:lnSpc>
                        <a:spcAft>
                          <a:spcPts val="0"/>
                        </a:spcAft>
                      </a:pPr>
                      <a:r>
                        <a:rPr 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・ごみ焼却量の減量化　など</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49308811"/>
                  </a:ext>
                </a:extLst>
              </a:tr>
              <a:tr h="772131">
                <a:tc>
                  <a:txBody>
                    <a:bodyPr/>
                    <a:lstStyle/>
                    <a:p>
                      <a:pPr algn="just">
                        <a:lnSpc>
                          <a:spcPts val="1200"/>
                        </a:lnSpc>
                        <a:spcAft>
                          <a:spcPts val="0"/>
                        </a:spcAft>
                      </a:pPr>
                      <a:r>
                        <a:rPr lang="ja-JP" sz="1200" kern="100">
                          <a:effectLst/>
                          <a:latin typeface="Meiryo UI" panose="020B0604030504040204" pitchFamily="50" charset="-128"/>
                          <a:ea typeface="Meiryo UI" panose="020B0604030504040204" pitchFamily="50" charset="-128"/>
                          <a:cs typeface="Times New Roman" panose="02020603050405020304" pitchFamily="18" charset="0"/>
                        </a:rPr>
                        <a:t>職員による</a:t>
                      </a:r>
                    </a:p>
                    <a:p>
                      <a:pPr algn="just">
                        <a:lnSpc>
                          <a:spcPts val="1200"/>
                        </a:lnSpc>
                        <a:spcAft>
                          <a:spcPts val="0"/>
                        </a:spcAft>
                      </a:pPr>
                      <a:r>
                        <a:rPr lang="ja-JP" sz="1200" kern="100">
                          <a:effectLst/>
                          <a:latin typeface="Meiryo UI" panose="020B0604030504040204" pitchFamily="50" charset="-128"/>
                          <a:ea typeface="Meiryo UI" panose="020B0604030504040204" pitchFamily="50" charset="-128"/>
                          <a:cs typeface="Times New Roman" panose="02020603050405020304" pitchFamily="18" charset="0"/>
                        </a:rPr>
                        <a:t>環境マネジメントの徹底</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01600" indent="-101600" algn="just">
                        <a:lnSpc>
                          <a:spcPts val="1200"/>
                        </a:lnSpc>
                        <a:spcAft>
                          <a:spcPts val="0"/>
                        </a:spcAft>
                      </a:pPr>
                      <a:r>
                        <a:rPr 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・各所属における取組目標の設定</a:t>
                      </a:r>
                      <a:endParaRPr lang="en-US" alt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101600" indent="-101600" algn="just">
                        <a:lnSpc>
                          <a:spcPts val="1200"/>
                        </a:lnSpc>
                        <a:spcAft>
                          <a:spcPts val="0"/>
                        </a:spcAft>
                      </a:pPr>
                      <a:r>
                        <a:rPr lang="ja-JP" altLang="en-US"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・研修の実施による意識啓発と環境に配慮した取組の推進</a:t>
                      </a:r>
                      <a:endParaRPr 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101600" indent="-101600" algn="just">
                        <a:lnSpc>
                          <a:spcPts val="1200"/>
                        </a:lnSpc>
                        <a:spcAft>
                          <a:spcPts val="0"/>
                        </a:spcAft>
                      </a:pPr>
                      <a:r>
                        <a:rPr 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・適切な運用確認</a:t>
                      </a:r>
                      <a:r>
                        <a:rPr lang="ja-JP" altLang="en-US"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の</a:t>
                      </a:r>
                      <a:r>
                        <a:rPr 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ための監視・測定</a:t>
                      </a:r>
                      <a:endParaRPr lang="en-US" alt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101600" indent="-101600" algn="just">
                        <a:lnSpc>
                          <a:spcPts val="1200"/>
                        </a:lnSpc>
                        <a:spcAft>
                          <a:spcPts val="0"/>
                        </a:spcAft>
                      </a:pPr>
                      <a:r>
                        <a:rPr lang="ja-JP" altLang="en-US"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・必要に応じた見直し　など</a:t>
                      </a:r>
                      <a:endParaRPr 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76017203"/>
                  </a:ext>
                </a:extLst>
              </a:tr>
            </a:tbl>
          </a:graphicData>
        </a:graphic>
      </p:graphicFrame>
      <p:sp>
        <p:nvSpPr>
          <p:cNvPr id="32" name="正方形/長方形 31">
            <a:extLst>
              <a:ext uri="{FF2B5EF4-FFF2-40B4-BE49-F238E27FC236}">
                <a16:creationId xmlns:a16="http://schemas.microsoft.com/office/drawing/2014/main" id="{3066EE42-3074-4BA1-BDA7-7DBA26C188AA}"/>
              </a:ext>
            </a:extLst>
          </p:cNvPr>
          <p:cNvSpPr/>
          <p:nvPr/>
        </p:nvSpPr>
        <p:spPr>
          <a:xfrm>
            <a:off x="290877" y="2604311"/>
            <a:ext cx="5062359" cy="430887"/>
          </a:xfrm>
          <a:prstGeom prst="rect">
            <a:avLst/>
          </a:prstGeom>
        </p:spPr>
        <p:txBody>
          <a:bodyPr wrap="square">
            <a:spAutoFit/>
          </a:bodyPr>
          <a:lstStyle/>
          <a:p>
            <a:pPr marL="80601" indent="-80601" algn="just"/>
            <a:r>
              <a:rPr lang="ja-JP" altLang="en-US" sz="1100" dirty="0">
                <a:latin typeface="Meiryo UI" pitchFamily="50" charset="-128"/>
                <a:ea typeface="Meiryo UI" pitchFamily="50" charset="-128"/>
                <a:cs typeface="Meiryo UI" pitchFamily="50" charset="-128"/>
              </a:rPr>
              <a:t>目標① 大阪市事務事業（大阪広域環境施設組合を除く）　</a:t>
            </a:r>
            <a:r>
              <a:rPr lang="en-US" altLang="ja-JP" sz="1100" dirty="0">
                <a:latin typeface="Meiryo UI" pitchFamily="50" charset="-128"/>
                <a:ea typeface="Meiryo UI" pitchFamily="50" charset="-128"/>
                <a:cs typeface="Meiryo UI" pitchFamily="50" charset="-128"/>
              </a:rPr>
              <a:t>50</a:t>
            </a:r>
            <a:r>
              <a:rPr lang="ja-JP" altLang="en-US" sz="1100" dirty="0">
                <a:latin typeface="Meiryo UI" pitchFamily="50" charset="-128"/>
                <a:ea typeface="Meiryo UI" pitchFamily="50" charset="-128"/>
                <a:cs typeface="Meiryo UI" pitchFamily="50" charset="-128"/>
              </a:rPr>
              <a:t>％を上回る削減</a:t>
            </a:r>
            <a:endParaRPr lang="en-US" altLang="ja-JP" sz="1100" dirty="0">
              <a:latin typeface="Meiryo UI" pitchFamily="50" charset="-128"/>
              <a:ea typeface="Meiryo UI" pitchFamily="50" charset="-128"/>
              <a:cs typeface="Meiryo UI" pitchFamily="50" charset="-128"/>
            </a:endParaRPr>
          </a:p>
          <a:p>
            <a:pPr marL="80601" indent="-80601" algn="just"/>
            <a:r>
              <a:rPr lang="ja-JP" altLang="en-US" sz="1100" dirty="0">
                <a:latin typeface="Meiryo UI" pitchFamily="50" charset="-128"/>
                <a:ea typeface="Meiryo UI" pitchFamily="50" charset="-128"/>
                <a:cs typeface="Meiryo UI" pitchFamily="50" charset="-128"/>
              </a:rPr>
              <a:t>目標② 大阪市及び大阪広域環境施設組合の事務事業　　</a:t>
            </a:r>
            <a:r>
              <a:rPr lang="en-US" altLang="ja-JP" sz="1100" dirty="0">
                <a:latin typeface="Meiryo UI" pitchFamily="50" charset="-128"/>
                <a:ea typeface="Meiryo UI" pitchFamily="50" charset="-128"/>
                <a:cs typeface="Meiryo UI" pitchFamily="50" charset="-128"/>
              </a:rPr>
              <a:t>34.5</a:t>
            </a:r>
            <a:r>
              <a:rPr lang="ja-JP" altLang="en-US" sz="1100" dirty="0">
                <a:latin typeface="Meiryo UI" pitchFamily="50" charset="-128"/>
                <a:ea typeface="Meiryo UI" pitchFamily="50" charset="-128"/>
                <a:cs typeface="Meiryo UI" pitchFamily="50" charset="-128"/>
              </a:rPr>
              <a:t>％を上回る削減</a:t>
            </a:r>
            <a:endParaRPr lang="en-US" altLang="ja-JP" sz="1100" dirty="0">
              <a:latin typeface="Meiryo UI" pitchFamily="50" charset="-128"/>
              <a:ea typeface="Meiryo UI" pitchFamily="50" charset="-128"/>
              <a:cs typeface="Meiryo UI" pitchFamily="50" charset="-128"/>
            </a:endParaRPr>
          </a:p>
        </p:txBody>
      </p:sp>
      <p:sp>
        <p:nvSpPr>
          <p:cNvPr id="34" name="正方形/長方形 33">
            <a:extLst>
              <a:ext uri="{FF2B5EF4-FFF2-40B4-BE49-F238E27FC236}">
                <a16:creationId xmlns:a16="http://schemas.microsoft.com/office/drawing/2014/main" id="{B30534ED-339C-4D55-AC47-6B29A3A04DED}"/>
              </a:ext>
            </a:extLst>
          </p:cNvPr>
          <p:cNvSpPr/>
          <p:nvPr/>
        </p:nvSpPr>
        <p:spPr>
          <a:xfrm>
            <a:off x="223200" y="3015493"/>
            <a:ext cx="3286477" cy="292388"/>
          </a:xfrm>
          <a:prstGeom prst="rect">
            <a:avLst/>
          </a:prstGeom>
        </p:spPr>
        <p:txBody>
          <a:bodyPr wrap="none">
            <a:spAutoFit/>
          </a:bodyPr>
          <a:lstStyle/>
          <a:p>
            <a:pPr marL="80601" indent="-80601" algn="just"/>
            <a:r>
              <a:rPr lang="ja-JP" altLang="en-US" sz="1300" dirty="0">
                <a:latin typeface="Meiryo UI" pitchFamily="50" charset="-128"/>
                <a:ea typeface="Meiryo UI" pitchFamily="50" charset="-128"/>
                <a:cs typeface="Meiryo UI" pitchFamily="50" charset="-128"/>
              </a:rPr>
              <a:t>＜目標達成のための基本方針と主な取組み＞</a:t>
            </a:r>
            <a:endParaRPr lang="en-US" altLang="ja-JP" sz="1300" dirty="0">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18258914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角丸四角形 13">
            <a:extLst>
              <a:ext uri="{FF2B5EF4-FFF2-40B4-BE49-F238E27FC236}">
                <a16:creationId xmlns:a16="http://schemas.microsoft.com/office/drawing/2014/main" id="{8172696C-C05B-42FB-AECB-0D2A242749B1}"/>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46" name="角丸四角形 45"/>
          <p:cNvSpPr/>
          <p:nvPr/>
        </p:nvSpPr>
        <p:spPr>
          <a:xfrm>
            <a:off x="223200" y="687600"/>
            <a:ext cx="4023294"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prstClr val="black"/>
                </a:solidFill>
                <a:latin typeface="Meiryo UI" pitchFamily="50" charset="-128"/>
                <a:ea typeface="Meiryo UI" pitchFamily="50" charset="-128"/>
                <a:cs typeface="Meiryo UI" pitchFamily="50" charset="-128"/>
              </a:rPr>
              <a:t>民間資金を活用したエネルギー施策の推進</a:t>
            </a:r>
          </a:p>
        </p:txBody>
      </p:sp>
      <p:sp>
        <p:nvSpPr>
          <p:cNvPr id="18" name="テキスト ボックス 17"/>
          <p:cNvSpPr txBox="1"/>
          <p:nvPr/>
        </p:nvSpPr>
        <p:spPr>
          <a:xfrm>
            <a:off x="4511841" y="709406"/>
            <a:ext cx="3830273" cy="369332"/>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p>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endParaRPr lang="en-US" altLang="zh-TW" sz="1200" dirty="0">
              <a:latin typeface="Meiryo UI" pitchFamily="50" charset="-128"/>
              <a:ea typeface="Meiryo UI" pitchFamily="50" charset="-128"/>
              <a:cs typeface="Meiryo UI" pitchFamily="50" charset="-128"/>
            </a:endParaRPr>
          </a:p>
        </p:txBody>
      </p:sp>
      <p:sp>
        <p:nvSpPr>
          <p:cNvPr id="57"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58"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60"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28" name="Text Box 2">
            <a:extLst>
              <a:ext uri="{FF2B5EF4-FFF2-40B4-BE49-F238E27FC236}">
                <a16:creationId xmlns:a16="http://schemas.microsoft.com/office/drawing/2014/main" id="{C6F1C934-42D8-4378-8AEA-91E443CEDBDD}"/>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37" name="テキスト ボックス 36"/>
          <p:cNvSpPr txBox="1"/>
          <p:nvPr/>
        </p:nvSpPr>
        <p:spPr>
          <a:xfrm>
            <a:off x="4782903" y="1618232"/>
            <a:ext cx="4991573" cy="692497"/>
          </a:xfrm>
          <a:prstGeom prst="rect">
            <a:avLst/>
          </a:prstGeom>
          <a:noFill/>
        </p:spPr>
        <p:txBody>
          <a:bodyPr wrap="square" rtlCol="0">
            <a:spAutoFit/>
          </a:bodyPr>
          <a:lstStyle/>
          <a:p>
            <a:pPr marL="87313" indent="-87313"/>
            <a:r>
              <a:rPr lang="ja-JP" altLang="en-US" sz="1300" dirty="0">
                <a:latin typeface="Meiryo UI" pitchFamily="50" charset="-128"/>
                <a:ea typeface="Meiryo UI" pitchFamily="50" charset="-128"/>
                <a:cs typeface="Meiryo UI" pitchFamily="50" charset="-128"/>
              </a:rPr>
              <a:t>◆大阪府は、</a:t>
            </a:r>
            <a:r>
              <a:rPr lang="en-US" altLang="ja-JP" sz="1300" dirty="0">
                <a:latin typeface="Meiryo UI" pitchFamily="50" charset="-128"/>
                <a:ea typeface="Meiryo UI" pitchFamily="50" charset="-128"/>
                <a:cs typeface="Meiryo UI" pitchFamily="50" charset="-128"/>
              </a:rPr>
              <a:t>2015</a:t>
            </a:r>
            <a:r>
              <a:rPr lang="ja-JP" altLang="en-US" sz="1300" dirty="0">
                <a:latin typeface="Meiryo UI" pitchFamily="50" charset="-128"/>
                <a:ea typeface="Meiryo UI" pitchFamily="50" charset="-128"/>
                <a:cs typeface="Meiryo UI" pitchFamily="50" charset="-128"/>
              </a:rPr>
              <a:t>年度から企業からの協賛により、小学校</a:t>
            </a:r>
            <a:r>
              <a:rPr lang="en-US" altLang="ja-JP" sz="1300" dirty="0">
                <a:latin typeface="Meiryo UI" pitchFamily="50" charset="-128"/>
                <a:ea typeface="Meiryo UI" pitchFamily="50" charset="-128"/>
                <a:cs typeface="Meiryo UI" pitchFamily="50" charset="-128"/>
              </a:rPr>
              <a:t>5</a:t>
            </a:r>
            <a:r>
              <a:rPr lang="ja-JP" altLang="en-US" sz="1300" dirty="0">
                <a:latin typeface="Meiryo UI" pitchFamily="50" charset="-128"/>
                <a:ea typeface="Meiryo UI" pitchFamily="50" charset="-128"/>
                <a:cs typeface="Meiryo UI" pitchFamily="50" charset="-128"/>
              </a:rPr>
              <a:t>年生向けにエネルギー・環境教育に関する冊子を作成し、府内の小学校に配布し、授業等で活用いただいています。</a:t>
            </a:r>
            <a:r>
              <a:rPr lang="ja-JP" altLang="en-US" sz="1100" dirty="0">
                <a:latin typeface="Meiryo UI" pitchFamily="50" charset="-128"/>
                <a:ea typeface="Meiryo UI" pitchFamily="50" charset="-128"/>
                <a:cs typeface="Meiryo UI" pitchFamily="50" charset="-128"/>
              </a:rPr>
              <a:t>（大阪市を除く）</a:t>
            </a:r>
            <a:endParaRPr lang="en-US" altLang="ja-JP" sz="1300" dirty="0">
              <a:latin typeface="Meiryo UI" pitchFamily="50" charset="-128"/>
              <a:ea typeface="Meiryo UI" pitchFamily="50" charset="-128"/>
              <a:cs typeface="Meiryo UI" pitchFamily="50" charset="-128"/>
            </a:endParaRPr>
          </a:p>
        </p:txBody>
      </p:sp>
      <p:sp>
        <p:nvSpPr>
          <p:cNvPr id="38" name="円/楕円 30">
            <a:extLst>
              <a:ext uri="{FF2B5EF4-FFF2-40B4-BE49-F238E27FC236}">
                <a16:creationId xmlns:a16="http://schemas.microsoft.com/office/drawing/2014/main" id="{F4DEEA9D-0154-46AC-8DEB-D51BCB39C57D}"/>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52</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40" name="角丸四角形 22">
            <a:extLst>
              <a:ext uri="{FF2B5EF4-FFF2-40B4-BE49-F238E27FC236}">
                <a16:creationId xmlns:a16="http://schemas.microsoft.com/office/drawing/2014/main" id="{BFA0B2B9-0C9D-416F-8A6F-831BA73AB406}"/>
              </a:ext>
            </a:extLst>
          </p:cNvPr>
          <p:cNvSpPr/>
          <p:nvPr/>
        </p:nvSpPr>
        <p:spPr>
          <a:xfrm>
            <a:off x="4867046" y="1251623"/>
            <a:ext cx="4129913" cy="307777"/>
          </a:xfrm>
          <a:prstGeom prst="roundRect">
            <a:avLst>
              <a:gd name="adj" fmla="val 0"/>
            </a:avLst>
          </a:prstGeom>
          <a:solidFill>
            <a:srgbClr val="04924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企業の協賛によるエネルギー・環境教育冊子の作成</a:t>
            </a:r>
          </a:p>
        </p:txBody>
      </p:sp>
      <p:sp>
        <p:nvSpPr>
          <p:cNvPr id="56" name="正方形/長方形 55"/>
          <p:cNvSpPr/>
          <p:nvPr/>
        </p:nvSpPr>
        <p:spPr>
          <a:xfrm>
            <a:off x="4977844" y="2243336"/>
            <a:ext cx="2883691" cy="292387"/>
          </a:xfrm>
          <a:prstGeom prst="rect">
            <a:avLst/>
          </a:prstGeom>
          <a:noFill/>
          <a:ln w="9525">
            <a:noFill/>
            <a:prstDash val="dash"/>
          </a:ln>
        </p:spPr>
        <p:style>
          <a:lnRef idx="2">
            <a:schemeClr val="accent1"/>
          </a:lnRef>
          <a:fillRef idx="1">
            <a:schemeClr val="lt1"/>
          </a:fillRef>
          <a:effectRef idx="0">
            <a:schemeClr val="accent1"/>
          </a:effectRef>
          <a:fontRef idx="minor">
            <a:schemeClr val="dk1"/>
          </a:fontRef>
        </p:style>
        <p:txBody>
          <a:bodyPr lIns="0" rIns="0" rtlCol="0" anchor="t"/>
          <a:lstStyle/>
          <a:p>
            <a:r>
              <a:rPr lang="en-US" altLang="ja-JP" sz="1050" dirty="0">
                <a:solidFill>
                  <a:schemeClr val="tx1"/>
                </a:solidFill>
                <a:latin typeface="Meiryo UI" pitchFamily="50" charset="-128"/>
                <a:ea typeface="Meiryo UI" pitchFamily="50" charset="-128"/>
                <a:cs typeface="Meiryo UI" pitchFamily="50" charset="-128"/>
              </a:rPr>
              <a:t>※2026</a:t>
            </a:r>
            <a:r>
              <a:rPr lang="ja-JP" altLang="en-US" sz="1050" dirty="0">
                <a:solidFill>
                  <a:schemeClr val="tx1"/>
                </a:solidFill>
                <a:latin typeface="Meiryo UI" pitchFamily="50" charset="-128"/>
                <a:ea typeface="Meiryo UI" pitchFamily="50" charset="-128"/>
                <a:cs typeface="Meiryo UI" pitchFamily="50" charset="-128"/>
              </a:rPr>
              <a:t>年度：各</a:t>
            </a:r>
            <a:r>
              <a:rPr lang="en-US" altLang="ja-JP" sz="1050" dirty="0">
                <a:solidFill>
                  <a:schemeClr val="tx1"/>
                </a:solidFill>
                <a:latin typeface="Meiryo UI" pitchFamily="50" charset="-128"/>
                <a:ea typeface="Meiryo UI" pitchFamily="50" charset="-128"/>
                <a:cs typeface="Meiryo UI" pitchFamily="50" charset="-128"/>
              </a:rPr>
              <a:t>6</a:t>
            </a:r>
            <a:r>
              <a:rPr lang="ja-JP" altLang="en-US" sz="1050" dirty="0">
                <a:solidFill>
                  <a:schemeClr val="tx1"/>
                </a:solidFill>
                <a:latin typeface="Meiryo UI" pitchFamily="50" charset="-128"/>
                <a:ea typeface="Meiryo UI" pitchFamily="50" charset="-128"/>
                <a:cs typeface="Meiryo UI" pitchFamily="50" charset="-128"/>
              </a:rPr>
              <a:t>万部作成</a:t>
            </a:r>
            <a:endParaRPr lang="en-US" altLang="ja-JP" sz="1050" dirty="0">
              <a:solidFill>
                <a:schemeClr val="tx1"/>
              </a:solidFill>
              <a:latin typeface="Meiryo UI" pitchFamily="50" charset="-128"/>
              <a:ea typeface="Meiryo UI" pitchFamily="50" charset="-128"/>
              <a:cs typeface="Meiryo UI" pitchFamily="50" charset="-128"/>
            </a:endParaRPr>
          </a:p>
        </p:txBody>
      </p:sp>
      <p:sp>
        <p:nvSpPr>
          <p:cNvPr id="30" name="角丸四角形 22">
            <a:extLst>
              <a:ext uri="{FF2B5EF4-FFF2-40B4-BE49-F238E27FC236}">
                <a16:creationId xmlns:a16="http://schemas.microsoft.com/office/drawing/2014/main" id="{D75DD3FD-9649-4AC1-A838-1F3FE46A9883}"/>
              </a:ext>
            </a:extLst>
          </p:cNvPr>
          <p:cNvSpPr/>
          <p:nvPr/>
        </p:nvSpPr>
        <p:spPr>
          <a:xfrm>
            <a:off x="245160" y="1174503"/>
            <a:ext cx="3006244" cy="307777"/>
          </a:xfrm>
          <a:prstGeom prst="roundRect">
            <a:avLst>
              <a:gd name="adj" fmla="val 0"/>
            </a:avLst>
          </a:prstGeom>
          <a:solidFill>
            <a:srgbClr val="04924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企業との連携による環境学習の推進</a:t>
            </a:r>
          </a:p>
        </p:txBody>
      </p:sp>
      <p:sp>
        <p:nvSpPr>
          <p:cNvPr id="42" name="正方形/長方形 41">
            <a:extLst>
              <a:ext uri="{FF2B5EF4-FFF2-40B4-BE49-F238E27FC236}">
                <a16:creationId xmlns:a16="http://schemas.microsoft.com/office/drawing/2014/main" id="{1BCCFB63-86F8-4984-A77A-6F3D39AD5F11}"/>
              </a:ext>
            </a:extLst>
          </p:cNvPr>
          <p:cNvSpPr/>
          <p:nvPr/>
        </p:nvSpPr>
        <p:spPr>
          <a:xfrm>
            <a:off x="260921" y="2422695"/>
            <a:ext cx="2853557" cy="1786650"/>
          </a:xfrm>
          <a:prstGeom prst="rect">
            <a:avLst/>
          </a:prstGeom>
          <a:noFill/>
          <a:ln w="9525">
            <a:noFill/>
            <a:prstDash val="dash"/>
          </a:ln>
        </p:spPr>
        <p:style>
          <a:lnRef idx="2">
            <a:schemeClr val="accent1"/>
          </a:lnRef>
          <a:fillRef idx="1">
            <a:schemeClr val="lt1"/>
          </a:fillRef>
          <a:effectRef idx="0">
            <a:schemeClr val="accent1"/>
          </a:effectRef>
          <a:fontRef idx="minor">
            <a:schemeClr val="dk1"/>
          </a:fontRef>
        </p:style>
        <p:txBody>
          <a:bodyPr lIns="0" rIns="0" rtlCol="0" anchor="t"/>
          <a:lstStyle/>
          <a:p>
            <a:r>
              <a:rPr lang="ja-JP" altLang="en-US" sz="1100" dirty="0">
                <a:solidFill>
                  <a:schemeClr val="tx1"/>
                </a:solidFill>
                <a:latin typeface="Meiryo UI" pitchFamily="50" charset="-128"/>
                <a:ea typeface="Meiryo UI" pitchFamily="50" charset="-128"/>
                <a:cs typeface="Meiryo UI" pitchFamily="50" charset="-128"/>
              </a:rPr>
              <a:t>＜大阪市＞</a:t>
            </a:r>
            <a:endParaRPr lang="en-US" altLang="ja-JP" sz="1100" dirty="0">
              <a:solidFill>
                <a:schemeClr val="tx1"/>
              </a:solidFill>
              <a:latin typeface="Meiryo UI" pitchFamily="50" charset="-128"/>
              <a:ea typeface="Meiryo UI" pitchFamily="50" charset="-128"/>
              <a:cs typeface="Meiryo UI" pitchFamily="50" charset="-128"/>
            </a:endParaRPr>
          </a:p>
          <a:p>
            <a:r>
              <a:rPr lang="ja-JP" altLang="en-US" sz="1100" dirty="0">
                <a:solidFill>
                  <a:schemeClr val="tx1"/>
                </a:solidFill>
                <a:latin typeface="Meiryo UI" pitchFamily="50" charset="-128"/>
                <a:ea typeface="Meiryo UI" pitchFamily="50" charset="-128"/>
                <a:cs typeface="Meiryo UI" pitchFamily="50" charset="-128"/>
              </a:rPr>
              <a:t>　</a:t>
            </a:r>
            <a:r>
              <a:rPr lang="en-US" altLang="ja-JP" sz="1100" dirty="0">
                <a:solidFill>
                  <a:schemeClr val="tx1"/>
                </a:solidFill>
                <a:latin typeface="Meiryo UI" pitchFamily="50" charset="-128"/>
                <a:ea typeface="Meiryo UI" pitchFamily="50" charset="-128"/>
                <a:cs typeface="Meiryo UI" pitchFamily="50" charset="-128"/>
              </a:rPr>
              <a:t>2022</a:t>
            </a:r>
            <a:r>
              <a:rPr lang="ja-JP" altLang="en-US" sz="1100" dirty="0">
                <a:solidFill>
                  <a:schemeClr val="tx1"/>
                </a:solidFill>
                <a:latin typeface="Meiryo UI" pitchFamily="50" charset="-128"/>
                <a:ea typeface="Meiryo UI" pitchFamily="50" charset="-128"/>
                <a:cs typeface="Meiryo UI" pitchFamily="50" charset="-128"/>
              </a:rPr>
              <a:t>年</a:t>
            </a:r>
            <a:r>
              <a:rPr lang="en-US" altLang="ja-JP" sz="1100" dirty="0">
                <a:solidFill>
                  <a:schemeClr val="tx1"/>
                </a:solidFill>
                <a:latin typeface="Meiryo UI" pitchFamily="50" charset="-128"/>
                <a:ea typeface="Meiryo UI" pitchFamily="50" charset="-128"/>
                <a:cs typeface="Meiryo UI" pitchFamily="50" charset="-128"/>
              </a:rPr>
              <a:t>4</a:t>
            </a:r>
            <a:r>
              <a:rPr lang="ja-JP" altLang="en-US" sz="1100" dirty="0">
                <a:solidFill>
                  <a:schemeClr val="tx1"/>
                </a:solidFill>
                <a:latin typeface="Meiryo UI" pitchFamily="50" charset="-128"/>
                <a:ea typeface="Meiryo UI" pitchFamily="50" charset="-128"/>
                <a:cs typeface="Meiryo UI" pitchFamily="50" charset="-128"/>
              </a:rPr>
              <a:t>月協定締結。</a:t>
            </a:r>
            <a:endParaRPr lang="en-US" altLang="ja-JP" sz="1100" dirty="0">
              <a:solidFill>
                <a:schemeClr val="tx1"/>
              </a:solidFill>
              <a:latin typeface="Meiryo UI" pitchFamily="50" charset="-128"/>
              <a:ea typeface="Meiryo UI" pitchFamily="50" charset="-128"/>
              <a:cs typeface="Meiryo UI" pitchFamily="50" charset="-128"/>
            </a:endParaRPr>
          </a:p>
          <a:p>
            <a:r>
              <a:rPr lang="ja-JP" altLang="en-US" sz="1100" dirty="0">
                <a:solidFill>
                  <a:schemeClr val="tx1"/>
                </a:solidFill>
                <a:latin typeface="Meiryo UI" pitchFamily="50" charset="-128"/>
                <a:ea typeface="Meiryo UI" pitchFamily="50" charset="-128"/>
                <a:cs typeface="Meiryo UI" pitchFamily="50" charset="-128"/>
              </a:rPr>
              <a:t>　大阪市立小学校の全児童へ配布（</a:t>
            </a:r>
            <a:r>
              <a:rPr lang="en-US" altLang="ja-JP" sz="1100" dirty="0">
                <a:solidFill>
                  <a:schemeClr val="tx1"/>
                </a:solidFill>
                <a:latin typeface="Meiryo UI" pitchFamily="50" charset="-128"/>
                <a:ea typeface="Meiryo UI" pitchFamily="50" charset="-128"/>
                <a:cs typeface="Meiryo UI" pitchFamily="50" charset="-128"/>
              </a:rPr>
              <a:t>12</a:t>
            </a:r>
            <a:r>
              <a:rPr lang="ja-JP" altLang="en-US" sz="1100" dirty="0">
                <a:solidFill>
                  <a:schemeClr val="tx1"/>
                </a:solidFill>
                <a:latin typeface="Meiryo UI" pitchFamily="50" charset="-128"/>
                <a:ea typeface="Meiryo UI" pitchFamily="50" charset="-128"/>
                <a:cs typeface="Meiryo UI" pitchFamily="50" charset="-128"/>
              </a:rPr>
              <a:t>万部）。</a:t>
            </a:r>
            <a:br>
              <a:rPr lang="en-US" altLang="ja-JP" sz="1100" dirty="0">
                <a:solidFill>
                  <a:schemeClr val="tx1"/>
                </a:solidFill>
                <a:latin typeface="Meiryo UI" pitchFamily="50" charset="-128"/>
                <a:ea typeface="Meiryo UI" pitchFamily="50" charset="-128"/>
                <a:cs typeface="Meiryo UI" pitchFamily="50" charset="-128"/>
              </a:rPr>
            </a:br>
            <a:r>
              <a:rPr lang="ja-JP" altLang="en-US" sz="1100" dirty="0">
                <a:solidFill>
                  <a:schemeClr val="tx1"/>
                </a:solidFill>
                <a:latin typeface="Meiryo UI" pitchFamily="50" charset="-128"/>
                <a:ea typeface="Meiryo UI" pitchFamily="50" charset="-128"/>
                <a:cs typeface="Meiryo UI" pitchFamily="50" charset="-128"/>
              </a:rPr>
              <a:t>　（</a:t>
            </a:r>
            <a:r>
              <a:rPr lang="en-US" altLang="ja-JP" sz="1100" dirty="0">
                <a:solidFill>
                  <a:schemeClr val="tx1"/>
                </a:solidFill>
                <a:latin typeface="Meiryo UI" pitchFamily="50" charset="-128"/>
                <a:ea typeface="Meiryo UI" pitchFamily="50" charset="-128"/>
                <a:cs typeface="Meiryo UI" pitchFamily="50" charset="-128"/>
              </a:rPr>
              <a:t>2022</a:t>
            </a:r>
            <a:r>
              <a:rPr lang="ja-JP" altLang="en-US" sz="1100" dirty="0">
                <a:solidFill>
                  <a:schemeClr val="tx1"/>
                </a:solidFill>
                <a:latin typeface="Meiryo UI" pitchFamily="50" charset="-128"/>
                <a:ea typeface="Meiryo UI" pitchFamily="50" charset="-128"/>
                <a:cs typeface="Meiryo UI" pitchFamily="50" charset="-128"/>
              </a:rPr>
              <a:t>年</a:t>
            </a:r>
            <a:r>
              <a:rPr lang="en-US" altLang="ja-JP" sz="1100" dirty="0">
                <a:solidFill>
                  <a:schemeClr val="tx1"/>
                </a:solidFill>
                <a:latin typeface="Meiryo UI" pitchFamily="50" charset="-128"/>
                <a:ea typeface="Meiryo UI" pitchFamily="50" charset="-128"/>
                <a:cs typeface="Meiryo UI" pitchFamily="50" charset="-128"/>
              </a:rPr>
              <a:t>4</a:t>
            </a:r>
            <a:r>
              <a:rPr lang="ja-JP" altLang="en-US" sz="1100" dirty="0">
                <a:solidFill>
                  <a:schemeClr val="tx1"/>
                </a:solidFill>
                <a:latin typeface="Meiryo UI" pitchFamily="50" charset="-128"/>
                <a:ea typeface="Meiryo UI" pitchFamily="50" charset="-128"/>
                <a:cs typeface="Meiryo UI" pitchFamily="50" charset="-128"/>
              </a:rPr>
              <a:t>月～）</a:t>
            </a:r>
            <a:endParaRPr lang="en-US" altLang="ja-JP" sz="1100" dirty="0">
              <a:solidFill>
                <a:schemeClr val="tx1"/>
              </a:solidFill>
              <a:latin typeface="Meiryo UI" pitchFamily="50" charset="-128"/>
              <a:ea typeface="Meiryo UI" pitchFamily="50" charset="-128"/>
              <a:cs typeface="Meiryo UI" pitchFamily="50" charset="-128"/>
            </a:endParaRPr>
          </a:p>
          <a:p>
            <a:endParaRPr lang="en-US" altLang="ja-JP" sz="1100" dirty="0">
              <a:solidFill>
                <a:schemeClr val="tx1"/>
              </a:solidFill>
              <a:latin typeface="Meiryo UI" pitchFamily="50" charset="-128"/>
              <a:ea typeface="Meiryo UI" pitchFamily="50" charset="-128"/>
              <a:cs typeface="Meiryo UI" pitchFamily="50" charset="-128"/>
            </a:endParaRPr>
          </a:p>
          <a:p>
            <a:r>
              <a:rPr lang="ja-JP" altLang="en-US" sz="1100" dirty="0">
                <a:solidFill>
                  <a:schemeClr val="tx1"/>
                </a:solidFill>
                <a:latin typeface="Meiryo UI" pitchFamily="50" charset="-128"/>
                <a:ea typeface="Meiryo UI" pitchFamily="50" charset="-128"/>
                <a:cs typeface="Meiryo UI" pitchFamily="50" charset="-128"/>
              </a:rPr>
              <a:t>＜大阪府＞</a:t>
            </a:r>
            <a:endParaRPr lang="en-US" altLang="ja-JP" sz="1100" dirty="0">
              <a:solidFill>
                <a:schemeClr val="tx1"/>
              </a:solidFill>
              <a:latin typeface="Meiryo UI" pitchFamily="50" charset="-128"/>
              <a:ea typeface="Meiryo UI" pitchFamily="50" charset="-128"/>
              <a:cs typeface="Meiryo UI" pitchFamily="50" charset="-128"/>
            </a:endParaRPr>
          </a:p>
          <a:p>
            <a:r>
              <a:rPr lang="ja-JP" altLang="en-US" sz="1100" dirty="0">
                <a:solidFill>
                  <a:schemeClr val="tx1"/>
                </a:solidFill>
                <a:latin typeface="Meiryo UI" pitchFamily="50" charset="-128"/>
                <a:ea typeface="Meiryo UI" pitchFamily="50" charset="-128"/>
                <a:cs typeface="Meiryo UI" pitchFamily="50" charset="-128"/>
              </a:rPr>
              <a:t>　</a:t>
            </a:r>
            <a:r>
              <a:rPr lang="en-US" altLang="ja-JP" sz="1100" dirty="0">
                <a:solidFill>
                  <a:schemeClr val="tx1"/>
                </a:solidFill>
                <a:latin typeface="Meiryo UI" pitchFamily="50" charset="-128"/>
                <a:ea typeface="Meiryo UI" pitchFamily="50" charset="-128"/>
                <a:cs typeface="Meiryo UI" pitchFamily="50" charset="-128"/>
              </a:rPr>
              <a:t>2024</a:t>
            </a:r>
            <a:r>
              <a:rPr lang="ja-JP" altLang="en-US" sz="1100" dirty="0">
                <a:solidFill>
                  <a:schemeClr val="tx1"/>
                </a:solidFill>
                <a:latin typeface="Meiryo UI" pitchFamily="50" charset="-128"/>
                <a:ea typeface="Meiryo UI" pitchFamily="50" charset="-128"/>
                <a:cs typeface="Meiryo UI" pitchFamily="50" charset="-128"/>
              </a:rPr>
              <a:t>年</a:t>
            </a:r>
            <a:r>
              <a:rPr lang="en-US" altLang="ja-JP" sz="1100" dirty="0">
                <a:solidFill>
                  <a:schemeClr val="tx1"/>
                </a:solidFill>
                <a:latin typeface="Meiryo UI" pitchFamily="50" charset="-128"/>
                <a:ea typeface="Meiryo UI" pitchFamily="50" charset="-128"/>
                <a:cs typeface="Meiryo UI" pitchFamily="50" charset="-128"/>
              </a:rPr>
              <a:t>2</a:t>
            </a:r>
            <a:r>
              <a:rPr lang="ja-JP" altLang="en-US" sz="1100" dirty="0">
                <a:solidFill>
                  <a:schemeClr val="tx1"/>
                </a:solidFill>
                <a:latin typeface="Meiryo UI" pitchFamily="50" charset="-128"/>
                <a:ea typeface="Meiryo UI" pitchFamily="50" charset="-128"/>
                <a:cs typeface="Meiryo UI" pitchFamily="50" charset="-128"/>
              </a:rPr>
              <a:t>月協定締結。</a:t>
            </a:r>
            <a:endParaRPr lang="en-US" altLang="ja-JP" sz="1100" dirty="0">
              <a:solidFill>
                <a:schemeClr val="tx1"/>
              </a:solidFill>
              <a:latin typeface="Meiryo UI" pitchFamily="50" charset="-128"/>
              <a:ea typeface="Meiryo UI" pitchFamily="50" charset="-128"/>
              <a:cs typeface="Meiryo UI" pitchFamily="50" charset="-128"/>
            </a:endParaRPr>
          </a:p>
          <a:p>
            <a:r>
              <a:rPr lang="ja-JP" altLang="en-US" sz="1100" dirty="0">
                <a:solidFill>
                  <a:schemeClr val="tx1"/>
                </a:solidFill>
                <a:latin typeface="Meiryo UI" pitchFamily="50" charset="-128"/>
                <a:ea typeface="Meiryo UI" pitchFamily="50" charset="-128"/>
                <a:cs typeface="Meiryo UI" pitchFamily="50" charset="-128"/>
              </a:rPr>
              <a:t>　府内市町村立小学校、府立支援学校小学部、</a:t>
            </a:r>
            <a:endParaRPr lang="en-US" altLang="ja-JP" sz="1100" dirty="0">
              <a:solidFill>
                <a:schemeClr val="tx1"/>
              </a:solidFill>
              <a:latin typeface="Meiryo UI" pitchFamily="50" charset="-128"/>
              <a:ea typeface="Meiryo UI" pitchFamily="50" charset="-128"/>
              <a:cs typeface="Meiryo UI" pitchFamily="50" charset="-128"/>
            </a:endParaRPr>
          </a:p>
          <a:p>
            <a:r>
              <a:rPr lang="ja-JP" altLang="en-US" sz="1100" dirty="0">
                <a:solidFill>
                  <a:schemeClr val="tx1"/>
                </a:solidFill>
                <a:latin typeface="Meiryo UI" pitchFamily="50" charset="-128"/>
                <a:ea typeface="Meiryo UI" pitchFamily="50" charset="-128"/>
                <a:cs typeface="Meiryo UI" pitchFamily="50" charset="-128"/>
              </a:rPr>
              <a:t>　私立小学校、国立小学校の全児童へ配布</a:t>
            </a:r>
            <a:endParaRPr lang="en-US" altLang="ja-JP" sz="1100" dirty="0">
              <a:solidFill>
                <a:schemeClr val="tx1"/>
              </a:solidFill>
              <a:latin typeface="Meiryo UI" pitchFamily="50" charset="-128"/>
              <a:ea typeface="Meiryo UI" pitchFamily="50" charset="-128"/>
              <a:cs typeface="Meiryo UI" pitchFamily="50" charset="-128"/>
            </a:endParaRPr>
          </a:p>
          <a:p>
            <a:r>
              <a:rPr lang="ja-JP" altLang="en-US" sz="1100" dirty="0">
                <a:solidFill>
                  <a:schemeClr val="tx1"/>
                </a:solidFill>
                <a:latin typeface="Meiryo UI" pitchFamily="50" charset="-128"/>
                <a:ea typeface="Meiryo UI" pitchFamily="50" charset="-128"/>
                <a:cs typeface="Meiryo UI" pitchFamily="50" charset="-128"/>
              </a:rPr>
              <a:t>（</a:t>
            </a:r>
            <a:r>
              <a:rPr lang="en-US" altLang="ja-JP" sz="1100" dirty="0">
                <a:solidFill>
                  <a:schemeClr val="tx1"/>
                </a:solidFill>
                <a:latin typeface="Meiryo UI" pitchFamily="50" charset="-128"/>
                <a:ea typeface="Meiryo UI" pitchFamily="50" charset="-128"/>
                <a:cs typeface="Meiryo UI" pitchFamily="50" charset="-128"/>
              </a:rPr>
              <a:t>30</a:t>
            </a:r>
            <a:r>
              <a:rPr lang="ja-JP" altLang="en-US" sz="1100" dirty="0">
                <a:solidFill>
                  <a:schemeClr val="tx1"/>
                </a:solidFill>
                <a:latin typeface="Meiryo UI" pitchFamily="50" charset="-128"/>
                <a:ea typeface="Meiryo UI" pitchFamily="50" charset="-128"/>
                <a:cs typeface="Meiryo UI" pitchFamily="50" charset="-128"/>
              </a:rPr>
              <a:t>万部） 。（</a:t>
            </a:r>
            <a:r>
              <a:rPr lang="en-US" altLang="ja-JP" sz="1100" dirty="0">
                <a:solidFill>
                  <a:schemeClr val="tx1"/>
                </a:solidFill>
                <a:latin typeface="Meiryo UI" pitchFamily="50" charset="-128"/>
                <a:ea typeface="Meiryo UI" pitchFamily="50" charset="-128"/>
                <a:cs typeface="Meiryo UI" pitchFamily="50" charset="-128"/>
              </a:rPr>
              <a:t>2024</a:t>
            </a:r>
            <a:r>
              <a:rPr lang="ja-JP" altLang="en-US" sz="1100" dirty="0">
                <a:solidFill>
                  <a:schemeClr val="tx1"/>
                </a:solidFill>
                <a:latin typeface="Meiryo UI" pitchFamily="50" charset="-128"/>
                <a:ea typeface="Meiryo UI" pitchFamily="50" charset="-128"/>
                <a:cs typeface="Meiryo UI" pitchFamily="50" charset="-128"/>
              </a:rPr>
              <a:t>年</a:t>
            </a:r>
            <a:r>
              <a:rPr lang="en-US" altLang="ja-JP" sz="1100" dirty="0">
                <a:solidFill>
                  <a:schemeClr val="tx1"/>
                </a:solidFill>
                <a:latin typeface="Meiryo UI" pitchFamily="50" charset="-128"/>
                <a:ea typeface="Meiryo UI" pitchFamily="50" charset="-128"/>
                <a:cs typeface="Meiryo UI" pitchFamily="50" charset="-128"/>
              </a:rPr>
              <a:t>4</a:t>
            </a:r>
            <a:r>
              <a:rPr lang="ja-JP" altLang="en-US" sz="1100" dirty="0">
                <a:solidFill>
                  <a:schemeClr val="tx1"/>
                </a:solidFill>
                <a:latin typeface="Meiryo UI" pitchFamily="50" charset="-128"/>
                <a:ea typeface="Meiryo UI" pitchFamily="50" charset="-128"/>
                <a:cs typeface="Meiryo UI" pitchFamily="50" charset="-128"/>
              </a:rPr>
              <a:t>月～）</a:t>
            </a:r>
            <a:endParaRPr lang="en-US" altLang="ja-JP" sz="1100" dirty="0">
              <a:solidFill>
                <a:schemeClr val="tx1"/>
              </a:solidFill>
              <a:latin typeface="Meiryo UI" pitchFamily="50" charset="-128"/>
              <a:ea typeface="Meiryo UI" pitchFamily="50" charset="-128"/>
              <a:cs typeface="Meiryo UI" pitchFamily="50" charset="-128"/>
            </a:endParaRPr>
          </a:p>
        </p:txBody>
      </p:sp>
      <p:sp>
        <p:nvSpPr>
          <p:cNvPr id="43" name="テキスト ボックス 42">
            <a:extLst>
              <a:ext uri="{FF2B5EF4-FFF2-40B4-BE49-F238E27FC236}">
                <a16:creationId xmlns:a16="http://schemas.microsoft.com/office/drawing/2014/main" id="{B3432268-14D8-402B-A5F8-5A711C59F74C}"/>
              </a:ext>
            </a:extLst>
          </p:cNvPr>
          <p:cNvSpPr txBox="1"/>
          <p:nvPr/>
        </p:nvSpPr>
        <p:spPr>
          <a:xfrm>
            <a:off x="119743" y="5188899"/>
            <a:ext cx="5163457" cy="692497"/>
          </a:xfrm>
          <a:prstGeom prst="rect">
            <a:avLst/>
          </a:prstGeom>
          <a:noFill/>
        </p:spPr>
        <p:txBody>
          <a:bodyPr wrap="square" rtlCol="0">
            <a:spAutoFit/>
          </a:bodyPr>
          <a:lstStyle/>
          <a:p>
            <a:pPr marL="87313" indent="-87313" algn="just"/>
            <a:r>
              <a:rPr lang="ja-JP" altLang="en-US" sz="1300" dirty="0">
                <a:solidFill>
                  <a:prstClr val="black"/>
                </a:solidFill>
                <a:latin typeface="Meiryo UI" pitchFamily="50" charset="-128"/>
                <a:ea typeface="Meiryo UI" pitchFamily="50" charset="-128"/>
                <a:cs typeface="Meiryo UI" pitchFamily="50" charset="-128"/>
              </a:rPr>
              <a:t>・「おおさかスマートエネルギーセンター」が実施する事業の趣旨に賛同頂いた金融機関から、府・市の環境・エネルギー関連施策を支援するために、預入金額の一部を寄附いただいています。</a:t>
            </a:r>
            <a:endParaRPr lang="en-US" altLang="ja-JP" sz="1300" dirty="0">
              <a:solidFill>
                <a:prstClr val="black"/>
              </a:solidFill>
              <a:latin typeface="Meiryo UI" pitchFamily="50" charset="-128"/>
              <a:ea typeface="Meiryo UI" pitchFamily="50" charset="-128"/>
              <a:cs typeface="Meiryo UI" pitchFamily="50" charset="-128"/>
            </a:endParaRPr>
          </a:p>
        </p:txBody>
      </p:sp>
      <p:sp>
        <p:nvSpPr>
          <p:cNvPr id="59" name="テキスト ボックス 58">
            <a:extLst>
              <a:ext uri="{FF2B5EF4-FFF2-40B4-BE49-F238E27FC236}">
                <a16:creationId xmlns:a16="http://schemas.microsoft.com/office/drawing/2014/main" id="{C0F4A359-2ADE-454F-96A7-A181894CFA57}"/>
              </a:ext>
            </a:extLst>
          </p:cNvPr>
          <p:cNvSpPr txBox="1"/>
          <p:nvPr/>
        </p:nvSpPr>
        <p:spPr>
          <a:xfrm>
            <a:off x="119743" y="4843861"/>
            <a:ext cx="7069376" cy="292388"/>
          </a:xfrm>
          <a:prstGeom prst="rect">
            <a:avLst/>
          </a:prstGeom>
          <a:noFill/>
        </p:spPr>
        <p:txBody>
          <a:bodyPr wrap="square" rtlCol="0">
            <a:spAutoFit/>
          </a:bodyPr>
          <a:lstStyle/>
          <a:p>
            <a:pPr marL="87313" indent="-87313" algn="just"/>
            <a:r>
              <a:rPr lang="ja-JP" altLang="en-US" sz="1300" dirty="0">
                <a:latin typeface="Meiryo UI" pitchFamily="50" charset="-128"/>
                <a:ea typeface="Meiryo UI" pitchFamily="50" charset="-128"/>
                <a:cs typeface="Meiryo UI" pitchFamily="50" charset="-128"/>
              </a:rPr>
              <a:t>◆大阪府・大阪市は、金融機関からいただいた寄附を活用して、エネルギー施策を推進します。</a:t>
            </a:r>
          </a:p>
        </p:txBody>
      </p:sp>
      <p:sp>
        <p:nvSpPr>
          <p:cNvPr id="61" name="角丸四角形 22">
            <a:extLst>
              <a:ext uri="{FF2B5EF4-FFF2-40B4-BE49-F238E27FC236}">
                <a16:creationId xmlns:a16="http://schemas.microsoft.com/office/drawing/2014/main" id="{3E0A7F2F-D00D-494E-A420-50ECEA15A641}"/>
              </a:ext>
            </a:extLst>
          </p:cNvPr>
          <p:cNvSpPr/>
          <p:nvPr/>
        </p:nvSpPr>
        <p:spPr>
          <a:xfrm>
            <a:off x="245160" y="4483434"/>
            <a:ext cx="3276000" cy="307777"/>
          </a:xfrm>
          <a:prstGeom prst="roundRect">
            <a:avLst>
              <a:gd name="adj" fmla="val 0"/>
            </a:avLst>
          </a:prstGeom>
          <a:solidFill>
            <a:srgbClr val="04924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金融機関の寄附を活用した施策の推進</a:t>
            </a:r>
          </a:p>
        </p:txBody>
      </p:sp>
      <p:sp>
        <p:nvSpPr>
          <p:cNvPr id="62" name="テキスト ボックス 61">
            <a:extLst>
              <a:ext uri="{FF2B5EF4-FFF2-40B4-BE49-F238E27FC236}">
                <a16:creationId xmlns:a16="http://schemas.microsoft.com/office/drawing/2014/main" id="{E9F043E9-4365-4E3E-81F1-59850A677739}"/>
              </a:ext>
            </a:extLst>
          </p:cNvPr>
          <p:cNvSpPr txBox="1"/>
          <p:nvPr/>
        </p:nvSpPr>
        <p:spPr>
          <a:xfrm>
            <a:off x="5204149" y="5635076"/>
            <a:ext cx="4140000"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＜大阪府・大阪市実績＞寄付額（千円）　</a:t>
            </a:r>
            <a:endParaRPr lang="en-US" altLang="ja-JP" sz="1000" strike="sngStrike" dirty="0">
              <a:solidFill>
                <a:srgbClr val="FF0000"/>
              </a:solidFill>
              <a:latin typeface="Meiryo UI" pitchFamily="50" charset="-128"/>
              <a:ea typeface="Meiryo UI" pitchFamily="50" charset="-128"/>
              <a:cs typeface="Meiryo UI" pitchFamily="50" charset="-128"/>
            </a:endParaRPr>
          </a:p>
        </p:txBody>
      </p:sp>
      <p:sp>
        <p:nvSpPr>
          <p:cNvPr id="63" name="テキスト ボックス 62">
            <a:extLst>
              <a:ext uri="{FF2B5EF4-FFF2-40B4-BE49-F238E27FC236}">
                <a16:creationId xmlns:a16="http://schemas.microsoft.com/office/drawing/2014/main" id="{DAB61527-FB07-464E-B8E0-19AA5954DAD9}"/>
              </a:ext>
            </a:extLst>
          </p:cNvPr>
          <p:cNvSpPr txBox="1"/>
          <p:nvPr/>
        </p:nvSpPr>
        <p:spPr>
          <a:xfrm>
            <a:off x="8991346" y="5630970"/>
            <a:ext cx="705605" cy="246222"/>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（年度）</a:t>
            </a:r>
            <a:endParaRPr lang="en-US" altLang="ja-JP" sz="1000" dirty="0">
              <a:latin typeface="Meiryo UI" pitchFamily="50" charset="-128"/>
              <a:ea typeface="Meiryo UI" pitchFamily="50" charset="-128"/>
              <a:cs typeface="Meiryo UI" pitchFamily="50" charset="-128"/>
            </a:endParaRPr>
          </a:p>
        </p:txBody>
      </p:sp>
      <p:graphicFrame>
        <p:nvGraphicFramePr>
          <p:cNvPr id="64" name="表 63">
            <a:extLst>
              <a:ext uri="{FF2B5EF4-FFF2-40B4-BE49-F238E27FC236}">
                <a16:creationId xmlns:a16="http://schemas.microsoft.com/office/drawing/2014/main" id="{2771CF44-0D30-46B9-B1B6-C4C599808797}"/>
              </a:ext>
            </a:extLst>
          </p:cNvPr>
          <p:cNvGraphicFramePr>
            <a:graphicFrameLocks noGrp="1"/>
          </p:cNvGraphicFramePr>
          <p:nvPr>
            <p:extLst>
              <p:ext uri="{D42A27DB-BD31-4B8C-83A1-F6EECF244321}">
                <p14:modId xmlns:p14="http://schemas.microsoft.com/office/powerpoint/2010/main" val="3388630173"/>
              </p:ext>
            </p:extLst>
          </p:nvPr>
        </p:nvGraphicFramePr>
        <p:xfrm>
          <a:off x="5283200" y="5865464"/>
          <a:ext cx="4296466" cy="644186"/>
        </p:xfrm>
        <a:graphic>
          <a:graphicData uri="http://schemas.openxmlformats.org/drawingml/2006/table">
            <a:tbl>
              <a:tblPr firstRow="1" bandRow="1">
                <a:tableStyleId>{5940675A-B579-460E-94D1-54222C63F5DA}</a:tableStyleId>
              </a:tblPr>
              <a:tblGrid>
                <a:gridCol w="1529581">
                  <a:extLst>
                    <a:ext uri="{9D8B030D-6E8A-4147-A177-3AD203B41FA5}">
                      <a16:colId xmlns:a16="http://schemas.microsoft.com/office/drawing/2014/main" val="3757262113"/>
                    </a:ext>
                  </a:extLst>
                </a:gridCol>
                <a:gridCol w="553377">
                  <a:extLst>
                    <a:ext uri="{9D8B030D-6E8A-4147-A177-3AD203B41FA5}">
                      <a16:colId xmlns:a16="http://schemas.microsoft.com/office/drawing/2014/main" val="2240862183"/>
                    </a:ext>
                  </a:extLst>
                </a:gridCol>
                <a:gridCol w="553377">
                  <a:extLst>
                    <a:ext uri="{9D8B030D-6E8A-4147-A177-3AD203B41FA5}">
                      <a16:colId xmlns:a16="http://schemas.microsoft.com/office/drawing/2014/main" val="2466458162"/>
                    </a:ext>
                  </a:extLst>
                </a:gridCol>
                <a:gridCol w="553377">
                  <a:extLst>
                    <a:ext uri="{9D8B030D-6E8A-4147-A177-3AD203B41FA5}">
                      <a16:colId xmlns:a16="http://schemas.microsoft.com/office/drawing/2014/main" val="2248088369"/>
                    </a:ext>
                  </a:extLst>
                </a:gridCol>
                <a:gridCol w="553377">
                  <a:extLst>
                    <a:ext uri="{9D8B030D-6E8A-4147-A177-3AD203B41FA5}">
                      <a16:colId xmlns:a16="http://schemas.microsoft.com/office/drawing/2014/main" val="1857581303"/>
                    </a:ext>
                  </a:extLst>
                </a:gridCol>
                <a:gridCol w="553377">
                  <a:extLst>
                    <a:ext uri="{9D8B030D-6E8A-4147-A177-3AD203B41FA5}">
                      <a16:colId xmlns:a16="http://schemas.microsoft.com/office/drawing/2014/main" val="2371916436"/>
                    </a:ext>
                  </a:extLst>
                </a:gridCol>
              </a:tblGrid>
              <a:tr h="217763">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2021</a:t>
                      </a: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2022</a:t>
                      </a: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2023</a:t>
                      </a: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2024</a:t>
                      </a:r>
                    </a:p>
                  </a:txBody>
                  <a:tcPr anchor="ctr">
                    <a:solidFill>
                      <a:schemeClr val="accent6">
                        <a:lumMod val="40000"/>
                        <a:lumOff val="60000"/>
                      </a:schemeClr>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2025</a:t>
                      </a:r>
                    </a:p>
                  </a:txBody>
                  <a:tcPr anchor="ctr">
                    <a:solidFill>
                      <a:schemeClr val="accent6">
                        <a:lumMod val="40000"/>
                        <a:lumOff val="60000"/>
                      </a:schemeClr>
                    </a:solidFill>
                  </a:tcPr>
                </a:tc>
                <a:extLst>
                  <a:ext uri="{0D108BD9-81ED-4DB2-BD59-A6C34878D82A}">
                    <a16:rowId xmlns:a16="http://schemas.microsoft.com/office/drawing/2014/main" val="1405712737"/>
                  </a:ext>
                </a:extLst>
              </a:tr>
              <a:tr h="400346">
                <a:tc>
                  <a:txBody>
                    <a:bodyPr/>
                    <a:lstStyle/>
                    <a:p>
                      <a:pPr algn="ctr"/>
                      <a:r>
                        <a:rPr kumimoji="1" lang="ja-JP" altLang="en-US" sz="900" strike="noStrike" dirty="0">
                          <a:solidFill>
                            <a:schemeClr val="tx1"/>
                          </a:solidFill>
                          <a:latin typeface="Meiryo UI" panose="020B0604030504040204" pitchFamily="50" charset="-128"/>
                          <a:ea typeface="Meiryo UI" panose="020B0604030504040204" pitchFamily="50" charset="-128"/>
                        </a:rPr>
                        <a:t>（株）</a:t>
                      </a:r>
                      <a:r>
                        <a:rPr kumimoji="1" lang="ja-JP" altLang="en-US" sz="900" dirty="0">
                          <a:solidFill>
                            <a:schemeClr val="tx1"/>
                          </a:solidFill>
                          <a:latin typeface="Meiryo UI" panose="020B0604030504040204" pitchFamily="50" charset="-128"/>
                          <a:ea typeface="Meiryo UI" panose="020B0604030504040204" pitchFamily="50" charset="-128"/>
                        </a:rPr>
                        <a:t>関西</a:t>
                      </a:r>
                      <a:r>
                        <a:rPr kumimoji="1" lang="ja-JP" altLang="en-US" sz="900" strike="noStrike" dirty="0">
                          <a:solidFill>
                            <a:schemeClr val="tx1"/>
                          </a:solidFill>
                          <a:latin typeface="Meiryo UI" panose="020B0604030504040204" pitchFamily="50" charset="-128"/>
                          <a:ea typeface="Meiryo UI" panose="020B0604030504040204" pitchFamily="50" charset="-128"/>
                        </a:rPr>
                        <a:t>みらい</a:t>
                      </a:r>
                      <a:r>
                        <a:rPr kumimoji="1" lang="ja-JP" altLang="en-US" sz="900" dirty="0">
                          <a:solidFill>
                            <a:schemeClr val="tx1"/>
                          </a:solidFill>
                          <a:latin typeface="Meiryo UI" panose="020B0604030504040204" pitchFamily="50" charset="-128"/>
                          <a:ea typeface="Meiryo UI" panose="020B0604030504040204" pitchFamily="50" charset="-128"/>
                        </a:rPr>
                        <a:t>銀行</a:t>
                      </a:r>
                      <a:r>
                        <a:rPr kumimoji="1" lang="en-US" altLang="ja-JP" sz="900" dirty="0">
                          <a:solidFill>
                            <a:schemeClr val="tx1"/>
                          </a:solidFill>
                          <a:latin typeface="Meiryo UI" panose="020B0604030504040204" pitchFamily="50" charset="-128"/>
                          <a:ea typeface="Meiryo UI" panose="020B0604030504040204" pitchFamily="50" charset="-128"/>
                        </a:rPr>
                        <a:t>※</a:t>
                      </a:r>
                    </a:p>
                    <a:p>
                      <a:pPr algn="ctr"/>
                      <a:r>
                        <a:rPr kumimoji="1" lang="en-US" altLang="ja-JP" sz="900" dirty="0">
                          <a:solidFill>
                            <a:schemeClr val="tx1"/>
                          </a:solidFill>
                          <a:latin typeface="Meiryo UI" panose="020B0604030504040204" pitchFamily="50" charset="-128"/>
                          <a:ea typeface="Meiryo UI" panose="020B0604030504040204" pitchFamily="50" charset="-128"/>
                        </a:rPr>
                        <a:t>eco</a:t>
                      </a:r>
                      <a:r>
                        <a:rPr kumimoji="1" lang="ja-JP" altLang="en-US" sz="900" dirty="0">
                          <a:solidFill>
                            <a:schemeClr val="tx1"/>
                          </a:solidFill>
                          <a:latin typeface="Meiryo UI" panose="020B0604030504040204" pitchFamily="50" charset="-128"/>
                          <a:ea typeface="Meiryo UI" panose="020B0604030504040204" pitchFamily="50" charset="-128"/>
                        </a:rPr>
                        <a:t>定期預金等</a:t>
                      </a:r>
                      <a:endParaRPr kumimoji="1" lang="en-US" altLang="ja-JP" sz="900" dirty="0">
                        <a:solidFill>
                          <a:schemeClr val="tx1"/>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1,000</a:t>
                      </a:r>
                    </a:p>
                  </a:txBody>
                  <a:tcPr anchor="ct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1,140</a:t>
                      </a:r>
                    </a:p>
                  </a:txBody>
                  <a:tcPr anchor="ct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1,280</a:t>
                      </a:r>
                    </a:p>
                  </a:txBody>
                  <a:tcPr anchor="ct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800</a:t>
                      </a:r>
                    </a:p>
                  </a:txBody>
                  <a:tcPr anchor="ct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748</a:t>
                      </a:r>
                    </a:p>
                  </a:txBody>
                  <a:tcPr anchor="ctr"/>
                </a:tc>
                <a:extLst>
                  <a:ext uri="{0D108BD9-81ED-4DB2-BD59-A6C34878D82A}">
                    <a16:rowId xmlns:a16="http://schemas.microsoft.com/office/drawing/2014/main" val="2124491204"/>
                  </a:ext>
                </a:extLst>
              </a:tr>
            </a:tbl>
          </a:graphicData>
        </a:graphic>
      </p:graphicFrame>
      <p:sp>
        <p:nvSpPr>
          <p:cNvPr id="65" name="テキスト ボックス 64">
            <a:extLst>
              <a:ext uri="{FF2B5EF4-FFF2-40B4-BE49-F238E27FC236}">
                <a16:creationId xmlns:a16="http://schemas.microsoft.com/office/drawing/2014/main" id="{ACCEB3CD-3E82-4177-8FE9-C13F5CEB14CA}"/>
              </a:ext>
            </a:extLst>
          </p:cNvPr>
          <p:cNvSpPr txBox="1"/>
          <p:nvPr/>
        </p:nvSpPr>
        <p:spPr>
          <a:xfrm>
            <a:off x="5573317" y="6500679"/>
            <a:ext cx="2419252" cy="215444"/>
          </a:xfrm>
          <a:prstGeom prst="rect">
            <a:avLst/>
          </a:prstGeom>
          <a:noFill/>
        </p:spPr>
        <p:txBody>
          <a:bodyPr wrap="none" rtlCol="0">
            <a:spAutoFit/>
          </a:bodyPr>
          <a:lstStyle/>
          <a:p>
            <a:r>
              <a:rPr lang="en-US" altLang="ja-JP" sz="800" dirty="0">
                <a:latin typeface="Meiryo UI" panose="020B0604030504040204" pitchFamily="50" charset="-128"/>
                <a:ea typeface="Meiryo UI" panose="020B0604030504040204" pitchFamily="50" charset="-128"/>
              </a:rPr>
              <a:t>※2019</a:t>
            </a:r>
            <a:r>
              <a:rPr lang="ja-JP" altLang="en-US" sz="800" dirty="0">
                <a:latin typeface="Meiryo UI" panose="020B0604030504040204" pitchFamily="50" charset="-128"/>
                <a:ea typeface="Meiryo UI" panose="020B0604030504040204" pitchFamily="50" charset="-128"/>
              </a:rPr>
              <a:t>年</a:t>
            </a:r>
            <a:r>
              <a:rPr lang="en-US" altLang="ja-JP" sz="800" dirty="0">
                <a:latin typeface="Meiryo UI" panose="020B0604030504040204" pitchFamily="50" charset="-128"/>
                <a:ea typeface="Meiryo UI" panose="020B0604030504040204" pitchFamily="50" charset="-128"/>
              </a:rPr>
              <a:t>4</a:t>
            </a:r>
            <a:r>
              <a:rPr lang="ja-JP" altLang="en-US" sz="800" dirty="0">
                <a:latin typeface="Meiryo UI" panose="020B0604030504040204" pitchFamily="50" charset="-128"/>
                <a:ea typeface="Meiryo UI" panose="020B0604030504040204" pitchFamily="50" charset="-128"/>
              </a:rPr>
              <a:t>月</a:t>
            </a:r>
            <a:r>
              <a:rPr lang="en-US" altLang="ja-JP" sz="800" dirty="0">
                <a:latin typeface="Meiryo UI" panose="020B0604030504040204" pitchFamily="50" charset="-128"/>
                <a:ea typeface="Meiryo UI" panose="020B0604030504040204" pitchFamily="50" charset="-128"/>
              </a:rPr>
              <a:t>1</a:t>
            </a:r>
            <a:r>
              <a:rPr lang="ja-JP" altLang="en-US" sz="800" dirty="0">
                <a:latin typeface="Meiryo UI" panose="020B0604030504040204" pitchFamily="50" charset="-128"/>
                <a:ea typeface="Meiryo UI" panose="020B0604030504040204" pitchFamily="50" charset="-128"/>
              </a:rPr>
              <a:t>日より関西アーバン銀行から行名変更</a:t>
            </a:r>
            <a:endParaRPr lang="en-US" altLang="ja-JP" sz="800" dirty="0">
              <a:latin typeface="Meiryo UI" panose="020B0604030504040204" pitchFamily="50" charset="-128"/>
              <a:ea typeface="Meiryo UI" panose="020B0604030504040204" pitchFamily="50" charset="-128"/>
            </a:endParaRPr>
          </a:p>
        </p:txBody>
      </p:sp>
      <p:sp>
        <p:nvSpPr>
          <p:cNvPr id="66" name="テキスト ボックス 65">
            <a:extLst>
              <a:ext uri="{FF2B5EF4-FFF2-40B4-BE49-F238E27FC236}">
                <a16:creationId xmlns:a16="http://schemas.microsoft.com/office/drawing/2014/main" id="{F96C2AF2-5334-4A47-8491-B1EAE2E92552}"/>
              </a:ext>
            </a:extLst>
          </p:cNvPr>
          <p:cNvSpPr txBox="1"/>
          <p:nvPr/>
        </p:nvSpPr>
        <p:spPr>
          <a:xfrm>
            <a:off x="151187" y="5816199"/>
            <a:ext cx="5132013" cy="892552"/>
          </a:xfrm>
          <a:prstGeom prst="rect">
            <a:avLst/>
          </a:prstGeom>
          <a:noFill/>
        </p:spPr>
        <p:txBody>
          <a:bodyPr wrap="square" rtlCol="0">
            <a:spAutoFit/>
          </a:bodyPr>
          <a:lstStyle/>
          <a:p>
            <a:pPr marL="87313" indent="-87313" algn="just"/>
            <a:r>
              <a:rPr lang="ja-JP" altLang="en-US" sz="1300" dirty="0">
                <a:latin typeface="Meiryo UI" pitchFamily="50" charset="-128"/>
                <a:ea typeface="Meiryo UI" pitchFamily="50" charset="-128"/>
                <a:cs typeface="Meiryo UI" pitchFamily="50" charset="-128"/>
              </a:rPr>
              <a:t>・大阪市は、大規模太陽光発電事業「大阪ひかりの森プロジェクト」の参画企業である金融機関から、大阪市の環境保全に関する知識の普及及びその他環境創造施策推進事業を支援するために、預入金額の一部を寄附いただきました。</a:t>
            </a:r>
            <a:endParaRPr lang="en-US" altLang="ja-JP" sz="1300" dirty="0">
              <a:latin typeface="Meiryo UI" pitchFamily="50" charset="-128"/>
              <a:ea typeface="Meiryo UI" pitchFamily="50" charset="-128"/>
              <a:cs typeface="Meiryo UI" pitchFamily="50" charset="-128"/>
            </a:endParaRPr>
          </a:p>
        </p:txBody>
      </p:sp>
      <p:sp>
        <p:nvSpPr>
          <p:cNvPr id="29" name="正方形/長方形 28">
            <a:extLst>
              <a:ext uri="{FF2B5EF4-FFF2-40B4-BE49-F238E27FC236}">
                <a16:creationId xmlns:a16="http://schemas.microsoft.com/office/drawing/2014/main" id="{9F404364-D899-468F-A30E-1496563942A6}"/>
              </a:ext>
            </a:extLst>
          </p:cNvPr>
          <p:cNvSpPr/>
          <p:nvPr/>
        </p:nvSpPr>
        <p:spPr>
          <a:xfrm>
            <a:off x="7778616" y="2520990"/>
            <a:ext cx="1995860" cy="2171251"/>
          </a:xfrm>
          <a:prstGeom prst="rect">
            <a:avLst/>
          </a:prstGeom>
          <a:noFill/>
          <a:ln w="9525">
            <a:noFill/>
            <a:prstDash val="dash"/>
          </a:ln>
        </p:spPr>
        <p:style>
          <a:lnRef idx="2">
            <a:schemeClr val="accent1"/>
          </a:lnRef>
          <a:fillRef idx="1">
            <a:schemeClr val="lt1"/>
          </a:fillRef>
          <a:effectRef idx="0">
            <a:schemeClr val="accent1"/>
          </a:effectRef>
          <a:fontRef idx="minor">
            <a:schemeClr val="dk1"/>
          </a:fontRef>
        </p:style>
        <p:txBody>
          <a:bodyPr lIns="0" rIns="0" rtlCol="0" anchor="t"/>
          <a:lstStyle/>
          <a:p>
            <a:pPr algn="just"/>
            <a:r>
              <a:rPr lang="en-US" altLang="ja-JP" sz="1050" dirty="0">
                <a:solidFill>
                  <a:schemeClr val="tx1"/>
                </a:solidFill>
                <a:latin typeface="Meiryo UI" pitchFamily="50" charset="-128"/>
                <a:ea typeface="Meiryo UI" pitchFamily="50" charset="-128"/>
                <a:cs typeface="Meiryo UI" pitchFamily="50" charset="-128"/>
              </a:rPr>
              <a:t>2026</a:t>
            </a:r>
            <a:r>
              <a:rPr lang="ja-JP" altLang="en-US" sz="1050" dirty="0">
                <a:solidFill>
                  <a:schemeClr val="tx1"/>
                </a:solidFill>
                <a:latin typeface="Meiryo UI" pitchFamily="50" charset="-128"/>
                <a:ea typeface="Meiryo UI" pitchFamily="50" charset="-128"/>
                <a:cs typeface="Meiryo UI" pitchFamily="50" charset="-128"/>
              </a:rPr>
              <a:t>年度協賛企業</a:t>
            </a:r>
            <a:endParaRPr lang="en-US" altLang="ja-JP" sz="1050" dirty="0">
              <a:solidFill>
                <a:schemeClr val="tx1"/>
              </a:solidFill>
              <a:latin typeface="Meiryo UI" pitchFamily="50" charset="-128"/>
              <a:ea typeface="Meiryo UI" pitchFamily="50" charset="-128"/>
              <a:cs typeface="Meiryo UI" pitchFamily="50" charset="-128"/>
            </a:endParaRPr>
          </a:p>
          <a:p>
            <a:pPr algn="just"/>
            <a:r>
              <a:rPr lang="ja-JP" altLang="en-US" sz="1050" dirty="0">
                <a:solidFill>
                  <a:schemeClr val="tx1"/>
                </a:solidFill>
                <a:latin typeface="Meiryo UI" pitchFamily="50" charset="-128"/>
                <a:ea typeface="Meiryo UI" pitchFamily="50" charset="-128"/>
                <a:cs typeface="Meiryo UI" pitchFamily="50" charset="-128"/>
              </a:rPr>
              <a:t>（</a:t>
            </a:r>
            <a:r>
              <a:rPr lang="en-US" altLang="ja-JP" sz="1050" dirty="0">
                <a:solidFill>
                  <a:schemeClr val="tx1"/>
                </a:solidFill>
                <a:latin typeface="Meiryo UI" pitchFamily="50" charset="-128"/>
                <a:ea typeface="Meiryo UI" pitchFamily="50" charset="-128"/>
                <a:cs typeface="Meiryo UI" pitchFamily="50" charset="-128"/>
              </a:rPr>
              <a:t>12</a:t>
            </a:r>
            <a:r>
              <a:rPr lang="ja-JP" altLang="en-US" sz="1050" dirty="0">
                <a:solidFill>
                  <a:schemeClr val="tx1"/>
                </a:solidFill>
                <a:latin typeface="Meiryo UI" pitchFamily="50" charset="-128"/>
                <a:ea typeface="Meiryo UI" pitchFamily="50" charset="-128"/>
                <a:cs typeface="Meiryo UI" pitchFamily="50" charset="-128"/>
              </a:rPr>
              <a:t>社）</a:t>
            </a:r>
            <a:endParaRPr lang="en-US" altLang="ja-JP" sz="1050" dirty="0">
              <a:solidFill>
                <a:schemeClr val="tx1"/>
              </a:solidFill>
              <a:latin typeface="Meiryo UI" pitchFamily="50" charset="-128"/>
              <a:ea typeface="Meiryo UI" pitchFamily="50" charset="-128"/>
              <a:cs typeface="Meiryo UI" pitchFamily="50" charset="-128"/>
            </a:endParaRPr>
          </a:p>
          <a:p>
            <a:pPr algn="just"/>
            <a:r>
              <a:rPr lang="ja-JP" altLang="en-US" sz="1050" dirty="0">
                <a:solidFill>
                  <a:schemeClr val="tx1"/>
                </a:solidFill>
                <a:latin typeface="Meiryo UI" pitchFamily="50" charset="-128"/>
                <a:ea typeface="Meiryo UI" pitchFamily="50" charset="-128"/>
                <a:cs typeface="Meiryo UI" pitchFamily="50" charset="-128"/>
              </a:rPr>
              <a:t>＜温暖化編＞</a:t>
            </a:r>
            <a:endParaRPr lang="en-US" altLang="ja-JP" sz="1050" dirty="0">
              <a:solidFill>
                <a:schemeClr val="tx1"/>
              </a:solidFill>
              <a:latin typeface="Meiryo UI" pitchFamily="50" charset="-128"/>
              <a:ea typeface="Meiryo UI" pitchFamily="50" charset="-128"/>
              <a:cs typeface="Meiryo UI" pitchFamily="50" charset="-128"/>
            </a:endParaRPr>
          </a:p>
          <a:p>
            <a:pPr algn="just"/>
            <a:r>
              <a:rPr lang="ja-JP" altLang="en-US" sz="1050" dirty="0">
                <a:solidFill>
                  <a:schemeClr val="tx1"/>
                </a:solidFill>
                <a:latin typeface="Meiryo UI" pitchFamily="50" charset="-128"/>
                <a:ea typeface="Meiryo UI" pitchFamily="50" charset="-128"/>
                <a:cs typeface="Meiryo UI" pitchFamily="50" charset="-128"/>
              </a:rPr>
              <a:t>アストラゼネカ㈱、大阪いずみ市民生活協同組合、大阪ガス㈱、</a:t>
            </a:r>
            <a:endParaRPr lang="en-US" altLang="ja-JP" sz="1050" dirty="0">
              <a:solidFill>
                <a:schemeClr val="tx1"/>
              </a:solidFill>
              <a:latin typeface="Meiryo UI" pitchFamily="50" charset="-128"/>
              <a:ea typeface="Meiryo UI" pitchFamily="50" charset="-128"/>
              <a:cs typeface="Meiryo UI" pitchFamily="50" charset="-128"/>
            </a:endParaRPr>
          </a:p>
          <a:p>
            <a:pPr algn="just"/>
            <a:r>
              <a:rPr lang="ja-JP" altLang="en-US" sz="1050" dirty="0">
                <a:solidFill>
                  <a:schemeClr val="tx1"/>
                </a:solidFill>
                <a:latin typeface="Meiryo UI" pitchFamily="50" charset="-128"/>
                <a:ea typeface="Meiryo UI" pitchFamily="50" charset="-128"/>
                <a:cs typeface="Meiryo UI" pitchFamily="50" charset="-128"/>
              </a:rPr>
              <a:t>関西電力㈱、ゴウダ㈱、積水ハウス㈱、大和ハウス工業㈱ 、西日本旅客鉄道㈱</a:t>
            </a:r>
            <a:endParaRPr lang="en-US" altLang="ja-JP" sz="1050" dirty="0">
              <a:solidFill>
                <a:schemeClr val="tx1"/>
              </a:solidFill>
              <a:latin typeface="Meiryo UI" pitchFamily="50" charset="-128"/>
              <a:ea typeface="Meiryo UI" pitchFamily="50" charset="-128"/>
              <a:cs typeface="Meiryo UI" pitchFamily="50" charset="-128"/>
            </a:endParaRPr>
          </a:p>
          <a:p>
            <a:pPr algn="just"/>
            <a:r>
              <a:rPr lang="ja-JP" altLang="en-US" sz="1050" dirty="0">
                <a:solidFill>
                  <a:schemeClr val="tx1"/>
                </a:solidFill>
                <a:latin typeface="Meiryo UI" pitchFamily="50" charset="-128"/>
                <a:ea typeface="Meiryo UI" pitchFamily="50" charset="-128"/>
                <a:cs typeface="Meiryo UI" pitchFamily="50" charset="-128"/>
              </a:rPr>
              <a:t>＜プラごみ編＞</a:t>
            </a:r>
            <a:endParaRPr lang="en-US" altLang="ja-JP" sz="1050" dirty="0">
              <a:solidFill>
                <a:schemeClr val="tx1"/>
              </a:solidFill>
              <a:latin typeface="Meiryo UI" pitchFamily="50" charset="-128"/>
              <a:ea typeface="Meiryo UI" pitchFamily="50" charset="-128"/>
              <a:cs typeface="Meiryo UI" pitchFamily="50" charset="-128"/>
            </a:endParaRPr>
          </a:p>
          <a:p>
            <a:pPr algn="just"/>
            <a:r>
              <a:rPr lang="ja-JP" altLang="en-US" sz="1050" dirty="0">
                <a:solidFill>
                  <a:schemeClr val="tx1"/>
                </a:solidFill>
                <a:latin typeface="Meiryo UI" pitchFamily="50" charset="-128"/>
                <a:ea typeface="Meiryo UI" pitchFamily="50" charset="-128"/>
                <a:cs typeface="Meiryo UI" pitchFamily="50" charset="-128"/>
              </a:rPr>
              <a:t>㈱</a:t>
            </a:r>
            <a:r>
              <a:rPr lang="en-US" altLang="ja-JP" sz="1050" dirty="0">
                <a:solidFill>
                  <a:schemeClr val="tx1"/>
                </a:solidFill>
                <a:latin typeface="Meiryo UI" pitchFamily="50" charset="-128"/>
                <a:ea typeface="Meiryo UI" pitchFamily="50" charset="-128"/>
                <a:cs typeface="Meiryo UI" pitchFamily="50" charset="-128"/>
              </a:rPr>
              <a:t>OSG</a:t>
            </a:r>
            <a:r>
              <a:rPr lang="ja-JP" altLang="en-US" sz="1050" dirty="0">
                <a:solidFill>
                  <a:schemeClr val="tx1"/>
                </a:solidFill>
                <a:latin typeface="Meiryo UI" pitchFamily="50" charset="-128"/>
                <a:ea typeface="Meiryo UI" pitchFamily="50" charset="-128"/>
                <a:cs typeface="Meiryo UI" pitchFamily="50" charset="-128"/>
              </a:rPr>
              <a:t>コーポレーション、川上産業㈱、（一社）全国清涼飲料連合会、</a:t>
            </a:r>
            <a:r>
              <a:rPr lang="en-US" altLang="ja-JP" sz="1050" dirty="0">
                <a:solidFill>
                  <a:schemeClr val="tx1"/>
                </a:solidFill>
                <a:latin typeface="Meiryo UI" pitchFamily="50" charset="-128"/>
                <a:ea typeface="Meiryo UI" pitchFamily="50" charset="-128"/>
                <a:cs typeface="Meiryo UI" pitchFamily="50" charset="-128"/>
              </a:rPr>
              <a:t>BRITA</a:t>
            </a:r>
            <a:r>
              <a:rPr lang="ja-JP" altLang="en-US" sz="1050" dirty="0">
                <a:solidFill>
                  <a:schemeClr val="tx1"/>
                </a:solidFill>
                <a:latin typeface="Meiryo UI" pitchFamily="50" charset="-128"/>
                <a:ea typeface="Meiryo UI" pitchFamily="50" charset="-128"/>
                <a:cs typeface="Meiryo UI" pitchFamily="50" charset="-128"/>
              </a:rPr>
              <a:t> </a:t>
            </a:r>
            <a:r>
              <a:rPr lang="en-US" altLang="ja-JP" sz="1050" dirty="0">
                <a:solidFill>
                  <a:schemeClr val="tx1"/>
                </a:solidFill>
                <a:latin typeface="Meiryo UI" pitchFamily="50" charset="-128"/>
                <a:ea typeface="Meiryo UI" pitchFamily="50" charset="-128"/>
                <a:cs typeface="Meiryo UI" pitchFamily="50" charset="-128"/>
              </a:rPr>
              <a:t>Japan</a:t>
            </a:r>
            <a:r>
              <a:rPr lang="ja-JP" altLang="en-US" sz="1050" dirty="0">
                <a:solidFill>
                  <a:schemeClr val="tx1"/>
                </a:solidFill>
                <a:latin typeface="Meiryo UI" pitchFamily="50" charset="-128"/>
                <a:ea typeface="Meiryo UI" pitchFamily="50" charset="-128"/>
                <a:cs typeface="Meiryo UI" pitchFamily="50" charset="-128"/>
              </a:rPr>
              <a:t>㈱</a:t>
            </a:r>
            <a:endParaRPr lang="en-US" altLang="ja-JP" sz="1050" strike="sngStrike" dirty="0">
              <a:solidFill>
                <a:schemeClr val="tx1"/>
              </a:solidFill>
              <a:latin typeface="Meiryo UI" pitchFamily="50" charset="-128"/>
              <a:ea typeface="Meiryo UI" pitchFamily="50" charset="-128"/>
              <a:cs typeface="Meiryo UI" pitchFamily="50" charset="-128"/>
            </a:endParaRPr>
          </a:p>
        </p:txBody>
      </p:sp>
      <p:pic>
        <p:nvPicPr>
          <p:cNvPr id="3" name="図 2">
            <a:extLst>
              <a:ext uri="{FF2B5EF4-FFF2-40B4-BE49-F238E27FC236}">
                <a16:creationId xmlns:a16="http://schemas.microsoft.com/office/drawing/2014/main" id="{A6F47698-227E-4ABF-9B76-A1908C55321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81229" y="2577558"/>
            <a:ext cx="1293483" cy="1820877"/>
          </a:xfrm>
          <a:prstGeom prst="rect">
            <a:avLst/>
          </a:prstGeom>
          <a:ln w="3175">
            <a:solidFill>
              <a:schemeClr val="tx1"/>
            </a:solidFill>
          </a:ln>
        </p:spPr>
      </p:pic>
      <p:pic>
        <p:nvPicPr>
          <p:cNvPr id="32" name="図 31">
            <a:extLst>
              <a:ext uri="{FF2B5EF4-FFF2-40B4-BE49-F238E27FC236}">
                <a16:creationId xmlns:a16="http://schemas.microsoft.com/office/drawing/2014/main" id="{59FBBD08-B0D7-4D04-BF28-4A80D8CA2B8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93170" y="2571990"/>
            <a:ext cx="1302431" cy="1845111"/>
          </a:xfrm>
          <a:prstGeom prst="rect">
            <a:avLst/>
          </a:prstGeom>
        </p:spPr>
      </p:pic>
      <p:pic>
        <p:nvPicPr>
          <p:cNvPr id="34" name="図 33">
            <a:extLst>
              <a:ext uri="{FF2B5EF4-FFF2-40B4-BE49-F238E27FC236}">
                <a16:creationId xmlns:a16="http://schemas.microsoft.com/office/drawing/2014/main" id="{345E51E9-682A-4B94-AA7B-32402A95695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56707" y="2571990"/>
            <a:ext cx="1306273" cy="1845111"/>
          </a:xfrm>
          <a:prstGeom prst="rect">
            <a:avLst/>
          </a:prstGeom>
        </p:spPr>
      </p:pic>
      <p:sp>
        <p:nvSpPr>
          <p:cNvPr id="35" name="テキスト ボックス 28">
            <a:extLst>
              <a:ext uri="{FF2B5EF4-FFF2-40B4-BE49-F238E27FC236}">
                <a16:creationId xmlns:a16="http://schemas.microsoft.com/office/drawing/2014/main" id="{FC603291-2754-4FDE-8765-90EC01D40C3E}"/>
              </a:ext>
            </a:extLst>
          </p:cNvPr>
          <p:cNvSpPr txBox="1">
            <a:spLocks noChangeArrowheads="1"/>
          </p:cNvSpPr>
          <p:nvPr/>
        </p:nvSpPr>
        <p:spPr bwMode="auto">
          <a:xfrm>
            <a:off x="226194" y="1568124"/>
            <a:ext cx="4636014"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8900" indent="-88900" algn="just"/>
            <a:r>
              <a:rPr lang="ja-JP" altLang="en-US" b="0" i="0" dirty="0">
                <a:latin typeface="Meiryo UI" pitchFamily="50" charset="-128"/>
                <a:ea typeface="Meiryo UI" pitchFamily="50" charset="-128"/>
                <a:cs typeface="Meiryo UI" pitchFamily="50" charset="-128"/>
              </a:rPr>
              <a:t>◆</a:t>
            </a:r>
            <a:r>
              <a:rPr lang="ja-JP" altLang="ja-JP" b="0" i="0" dirty="0">
                <a:latin typeface="Meiryo UI" pitchFamily="50" charset="-128"/>
                <a:ea typeface="Meiryo UI" pitchFamily="50" charset="-128"/>
                <a:cs typeface="Meiryo UI" pitchFamily="50" charset="-128"/>
              </a:rPr>
              <a:t>大阪市</a:t>
            </a:r>
            <a:r>
              <a:rPr lang="ja-JP" altLang="en-US" b="0" i="0" dirty="0">
                <a:latin typeface="Meiryo UI" pitchFamily="50" charset="-128"/>
                <a:ea typeface="Meiryo UI" pitchFamily="50" charset="-128"/>
                <a:cs typeface="Meiryo UI" pitchFamily="50" charset="-128"/>
              </a:rPr>
              <a:t>・大阪府は、株式会社アドバコムと連携協定を締結し、</a:t>
            </a:r>
            <a:endParaRPr lang="en-US" altLang="ja-JP" b="0" i="0" dirty="0">
              <a:latin typeface="Meiryo UI" pitchFamily="50" charset="-128"/>
              <a:ea typeface="Meiryo UI" pitchFamily="50" charset="-128"/>
              <a:cs typeface="Meiryo UI" pitchFamily="50" charset="-128"/>
            </a:endParaRPr>
          </a:p>
          <a:p>
            <a:pPr marL="88900" indent="-88900" algn="just"/>
            <a:r>
              <a:rPr lang="ja-JP" altLang="en-US" b="0" i="0" dirty="0">
                <a:latin typeface="Meiryo UI" pitchFamily="50" charset="-128"/>
                <a:ea typeface="Meiryo UI" pitchFamily="50" charset="-128"/>
                <a:cs typeface="Meiryo UI" pitchFamily="50" charset="-128"/>
              </a:rPr>
              <a:t>　子ども向け環境情報紙「エコチル」を８月を除き毎月配布しています。</a:t>
            </a:r>
            <a:endParaRPr lang="en-US" altLang="ja-JP" b="0" i="0" dirty="0">
              <a:latin typeface="Meiryo UI" pitchFamily="50" charset="-128"/>
              <a:ea typeface="Meiryo UI" pitchFamily="50" charset="-128"/>
              <a:cs typeface="Meiryo UI" pitchFamily="50" charset="-128"/>
            </a:endParaRPr>
          </a:p>
          <a:p>
            <a:pPr marL="88900" indent="-88900"/>
            <a:r>
              <a:rPr lang="ja-JP" altLang="en-US" b="0" i="0" dirty="0">
                <a:latin typeface="Meiryo UI" pitchFamily="50" charset="-128"/>
                <a:ea typeface="Meiryo UI" pitchFamily="50" charset="-128"/>
              </a:rPr>
              <a:t>　 地球環境問題やエネルギーについて理解を深めるとともに、学校や</a:t>
            </a:r>
            <a:endParaRPr lang="en-US" altLang="ja-JP" b="0" i="0" dirty="0">
              <a:latin typeface="Meiryo UI" pitchFamily="50" charset="-128"/>
              <a:ea typeface="Meiryo UI" pitchFamily="50" charset="-128"/>
            </a:endParaRPr>
          </a:p>
          <a:p>
            <a:pPr marL="88900" indent="-88900"/>
            <a:r>
              <a:rPr lang="ja-JP" altLang="en-US" b="0" i="0" dirty="0">
                <a:latin typeface="Meiryo UI" pitchFamily="50" charset="-128"/>
                <a:ea typeface="Meiryo UI" pitchFamily="50" charset="-128"/>
              </a:rPr>
              <a:t>　家庭など日常生活の中でエコライフの浸透を図っています。</a:t>
            </a:r>
            <a:endParaRPr lang="en-US" altLang="ja-JP" b="0" i="0" dirty="0">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36899835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テキスト ボックス 30"/>
          <p:cNvSpPr txBox="1"/>
          <p:nvPr/>
        </p:nvSpPr>
        <p:spPr>
          <a:xfrm>
            <a:off x="100124" y="4336546"/>
            <a:ext cx="1415883" cy="261610"/>
          </a:xfrm>
          <a:prstGeom prst="rect">
            <a:avLst/>
          </a:prstGeom>
          <a:noFill/>
        </p:spPr>
        <p:txBody>
          <a:bodyPr wrap="square" rtlCol="0">
            <a:spAutoFit/>
          </a:bodyPr>
          <a:lstStyle/>
          <a:p>
            <a:pPr marL="87313" indent="-87313" algn="ctr"/>
            <a:r>
              <a:rPr lang="ja-JP" altLang="en-US" sz="1100" dirty="0">
                <a:latin typeface="Meiryo UI" pitchFamily="50" charset="-128"/>
                <a:ea typeface="Meiryo UI" pitchFamily="50" charset="-128"/>
                <a:cs typeface="Meiryo UI" pitchFamily="50" charset="-128"/>
              </a:rPr>
              <a:t>大阪産業創造館</a:t>
            </a:r>
          </a:p>
        </p:txBody>
      </p:sp>
      <p:sp>
        <p:nvSpPr>
          <p:cNvPr id="39" name="角丸四角形 38"/>
          <p:cNvSpPr/>
          <p:nvPr/>
        </p:nvSpPr>
        <p:spPr>
          <a:xfrm>
            <a:off x="38334" y="565200"/>
            <a:ext cx="5008533" cy="6219728"/>
          </a:xfrm>
          <a:prstGeom prst="roundRect">
            <a:avLst>
              <a:gd name="adj" fmla="val 1002"/>
            </a:avLst>
          </a:prstGeom>
          <a:noFill/>
          <a:ln w="25400">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pic>
        <p:nvPicPr>
          <p:cNvPr id="42" name="図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39035" y="2238344"/>
            <a:ext cx="1338063" cy="1948922"/>
          </a:xfrm>
          <a:prstGeom prst="rect">
            <a:avLst/>
          </a:prstGeom>
          <a:ln>
            <a:noFill/>
          </a:ln>
        </p:spPr>
      </p:pic>
      <p:sp>
        <p:nvSpPr>
          <p:cNvPr id="43" name="テキスト ボックス 32"/>
          <p:cNvSpPr txBox="1"/>
          <p:nvPr/>
        </p:nvSpPr>
        <p:spPr>
          <a:xfrm>
            <a:off x="100124" y="1375790"/>
            <a:ext cx="4762581" cy="692497"/>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87313" indent="-87313" algn="just"/>
            <a:r>
              <a:rPr lang="ja-JP" altLang="en-US" sz="1300" dirty="0">
                <a:latin typeface="Meiryo UI" pitchFamily="50" charset="-128"/>
                <a:ea typeface="Meiryo UI" pitchFamily="50" charset="-128"/>
                <a:cs typeface="Meiryo UI" pitchFamily="50" charset="-128"/>
              </a:rPr>
              <a:t>◆産業創造館において、中小企業向けの経営相談として、エネルギー管理士などの専門家による相談対応（無料）等の実施により、中小企業の省エネによるコスト削減の取組みを支援します。</a:t>
            </a:r>
            <a:endParaRPr lang="ja-JP" altLang="en-US" sz="1050" dirty="0">
              <a:latin typeface="Meiryo UI" pitchFamily="50" charset="-128"/>
              <a:ea typeface="Meiryo UI" pitchFamily="50" charset="-128"/>
              <a:cs typeface="Meiryo UI" pitchFamily="50" charset="-128"/>
            </a:endParaRPr>
          </a:p>
        </p:txBody>
      </p:sp>
      <p:sp>
        <p:nvSpPr>
          <p:cNvPr id="44" name="角丸四角形 43"/>
          <p:cNvSpPr/>
          <p:nvPr/>
        </p:nvSpPr>
        <p:spPr>
          <a:xfrm>
            <a:off x="223200" y="687600"/>
            <a:ext cx="4398518"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産業創造館における中小企業向け専門家相談</a:t>
            </a:r>
          </a:p>
        </p:txBody>
      </p:sp>
      <p:sp>
        <p:nvSpPr>
          <p:cNvPr id="29" name="テキスト ボックス 28"/>
          <p:cNvSpPr txBox="1"/>
          <p:nvPr/>
        </p:nvSpPr>
        <p:spPr>
          <a:xfrm>
            <a:off x="4154557" y="1156560"/>
            <a:ext cx="916632" cy="184666"/>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endParaRPr lang="ja-JP" altLang="en-US" sz="1200" strike="sngStrike" dirty="0">
              <a:latin typeface="Meiryo UI" pitchFamily="50" charset="-128"/>
              <a:ea typeface="Meiryo UI" pitchFamily="50" charset="-128"/>
              <a:cs typeface="Meiryo UI" pitchFamily="50" charset="-128"/>
            </a:endParaRPr>
          </a:p>
        </p:txBody>
      </p:sp>
      <p:sp>
        <p:nvSpPr>
          <p:cNvPr id="14" name="テキスト ボックス 13"/>
          <p:cNvSpPr txBox="1"/>
          <p:nvPr/>
        </p:nvSpPr>
        <p:spPr>
          <a:xfrm>
            <a:off x="1715310" y="4334845"/>
            <a:ext cx="1224136" cy="261610"/>
          </a:xfrm>
          <a:prstGeom prst="rect">
            <a:avLst/>
          </a:prstGeom>
          <a:noFill/>
        </p:spPr>
        <p:txBody>
          <a:bodyPr wrap="square" rtlCol="0">
            <a:spAutoFit/>
          </a:bodyPr>
          <a:lstStyle/>
          <a:p>
            <a:pPr marL="87313" indent="-87313" algn="ctr"/>
            <a:r>
              <a:rPr lang="ja-JP" altLang="en-US" sz="1100" dirty="0">
                <a:latin typeface="Meiryo UI" pitchFamily="50" charset="-128"/>
                <a:ea typeface="Meiryo UI" pitchFamily="50" charset="-128"/>
                <a:cs typeface="Meiryo UI" pitchFamily="50" charset="-128"/>
              </a:rPr>
              <a:t>経営相談室チラシ</a:t>
            </a:r>
          </a:p>
        </p:txBody>
      </p:sp>
      <p:pic>
        <p:nvPicPr>
          <p:cNvPr id="2" name="図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38749" y="2753445"/>
            <a:ext cx="1865874" cy="1399406"/>
          </a:xfrm>
          <a:prstGeom prst="rect">
            <a:avLst/>
          </a:prstGeom>
          <a:ln w="38100">
            <a:noFill/>
          </a:ln>
        </p:spPr>
      </p:pic>
      <p:sp>
        <p:nvSpPr>
          <p:cNvPr id="15" name="テキスト ボックス 14"/>
          <p:cNvSpPr txBox="1"/>
          <p:nvPr/>
        </p:nvSpPr>
        <p:spPr>
          <a:xfrm>
            <a:off x="3392733" y="4334845"/>
            <a:ext cx="1224136" cy="261610"/>
          </a:xfrm>
          <a:prstGeom prst="rect">
            <a:avLst/>
          </a:prstGeom>
          <a:noFill/>
        </p:spPr>
        <p:txBody>
          <a:bodyPr wrap="square" rtlCol="0">
            <a:spAutoFit/>
          </a:bodyPr>
          <a:lstStyle/>
          <a:p>
            <a:pPr marL="87313" indent="-87313" algn="ctr"/>
            <a:r>
              <a:rPr lang="ja-JP" altLang="en-US" sz="1100" dirty="0">
                <a:latin typeface="Meiryo UI" pitchFamily="50" charset="-128"/>
                <a:ea typeface="Meiryo UI" pitchFamily="50" charset="-128"/>
                <a:cs typeface="Meiryo UI" pitchFamily="50" charset="-128"/>
              </a:rPr>
              <a:t>専門家相談</a:t>
            </a:r>
          </a:p>
        </p:txBody>
      </p:sp>
      <p:sp>
        <p:nvSpPr>
          <p:cNvPr id="16" name="角丸四角形 15"/>
          <p:cNvSpPr/>
          <p:nvPr/>
        </p:nvSpPr>
        <p:spPr>
          <a:xfrm>
            <a:off x="5292167" y="687600"/>
            <a:ext cx="3153570"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altLang="ja-JP" sz="1600" b="1" dirty="0">
                <a:solidFill>
                  <a:schemeClr val="tx1"/>
                </a:solidFill>
                <a:latin typeface="Meiryo UI" pitchFamily="50" charset="-128"/>
                <a:ea typeface="Meiryo UI" pitchFamily="50" charset="-128"/>
                <a:cs typeface="Meiryo UI" pitchFamily="50" charset="-128"/>
              </a:rPr>
              <a:t>ATC</a:t>
            </a:r>
            <a:r>
              <a:rPr lang="ja-JP" altLang="en-US" sz="1600" b="1" dirty="0">
                <a:solidFill>
                  <a:schemeClr val="tx1"/>
                </a:solidFill>
                <a:latin typeface="Meiryo UI" pitchFamily="50" charset="-128"/>
                <a:ea typeface="Meiryo UI" pitchFamily="50" charset="-128"/>
                <a:cs typeface="Meiryo UI" pitchFamily="50" charset="-128"/>
              </a:rPr>
              <a:t>グリーンエコプラザの運営等</a:t>
            </a:r>
          </a:p>
        </p:txBody>
      </p:sp>
      <p:sp>
        <p:nvSpPr>
          <p:cNvPr id="17" name="テキスト ボックス 16"/>
          <p:cNvSpPr txBox="1"/>
          <p:nvPr/>
        </p:nvSpPr>
        <p:spPr>
          <a:xfrm>
            <a:off x="6603802" y="4309529"/>
            <a:ext cx="1663259" cy="261610"/>
          </a:xfrm>
          <a:prstGeom prst="rect">
            <a:avLst/>
          </a:prstGeom>
          <a:noFill/>
        </p:spPr>
        <p:txBody>
          <a:bodyPr wrap="square" rtlCol="0">
            <a:spAutoFit/>
          </a:bodyPr>
          <a:lstStyle/>
          <a:p>
            <a:pPr marL="87313" indent="-87313" algn="ctr"/>
            <a:r>
              <a:rPr lang="en-US" altLang="ja-JP" sz="1100" dirty="0">
                <a:latin typeface="Meiryo UI" pitchFamily="50" charset="-128"/>
                <a:ea typeface="Meiryo UI" pitchFamily="50" charset="-128"/>
                <a:cs typeface="Meiryo UI" pitchFamily="50" charset="-128"/>
              </a:rPr>
              <a:t>ATC</a:t>
            </a:r>
            <a:r>
              <a:rPr lang="ja-JP" altLang="en-US" sz="1100" dirty="0">
                <a:latin typeface="Meiryo UI" pitchFamily="50" charset="-128"/>
                <a:ea typeface="Meiryo UI" pitchFamily="50" charset="-128"/>
                <a:cs typeface="Meiryo UI" pitchFamily="50" charset="-128"/>
              </a:rPr>
              <a:t>グリーンエコプラザ</a:t>
            </a:r>
          </a:p>
        </p:txBody>
      </p:sp>
      <p:sp>
        <p:nvSpPr>
          <p:cNvPr id="18" name="角丸四角形 17"/>
          <p:cNvSpPr/>
          <p:nvPr/>
        </p:nvSpPr>
        <p:spPr>
          <a:xfrm>
            <a:off x="5132776" y="565200"/>
            <a:ext cx="4734224" cy="6219728"/>
          </a:xfrm>
          <a:prstGeom prst="roundRect">
            <a:avLst>
              <a:gd name="adj" fmla="val 1002"/>
            </a:avLst>
          </a:prstGeom>
          <a:noFill/>
          <a:ln w="25400">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19" name="テキスト ボックス 18"/>
          <p:cNvSpPr txBox="1"/>
          <p:nvPr/>
        </p:nvSpPr>
        <p:spPr>
          <a:xfrm>
            <a:off x="5152257" y="1318791"/>
            <a:ext cx="4566350" cy="1092607"/>
          </a:xfrm>
          <a:prstGeom prst="rect">
            <a:avLst/>
          </a:prstGeom>
          <a:noFill/>
        </p:spPr>
        <p:txBody>
          <a:bodyPr wrap="square" rtlCol="0">
            <a:spAutoFit/>
          </a:bodyPr>
          <a:lstStyle/>
          <a:p>
            <a:pPr marL="87313" indent="-87313" algn="just"/>
            <a:r>
              <a:rPr lang="ja-JP" altLang="en-US" sz="1300" dirty="0">
                <a:latin typeface="Meiryo UI" pitchFamily="50" charset="-128"/>
                <a:ea typeface="Meiryo UI" pitchFamily="50" charset="-128"/>
                <a:cs typeface="Meiryo UI" pitchFamily="50" charset="-128"/>
              </a:rPr>
              <a:t>◆アジア太平洋トレードセンターに環境ビジネス展示場「大阪環境産業振興センター（通称：おおさかＡＴＣグリーンエコプラザ）」を設置し、「環境・エネルギー分野」に関する企業の関連製品・技術の展示の場および最新の環境ビジネスの情報を提供することで、産業の育成・振興を図ります。</a:t>
            </a:r>
            <a:endParaRPr lang="ja-JP" altLang="en-US" sz="1050" dirty="0">
              <a:latin typeface="Meiryo UI" pitchFamily="50" charset="-128"/>
              <a:ea typeface="Meiryo UI" pitchFamily="50" charset="-128"/>
              <a:cs typeface="Meiryo UI" pitchFamily="50" charset="-128"/>
            </a:endParaRPr>
          </a:p>
        </p:txBody>
      </p:sp>
      <p:sp>
        <p:nvSpPr>
          <p:cNvPr id="20" name="テキスト ボックス 19"/>
          <p:cNvSpPr txBox="1"/>
          <p:nvPr/>
        </p:nvSpPr>
        <p:spPr>
          <a:xfrm>
            <a:off x="8573824" y="823033"/>
            <a:ext cx="1005841" cy="184666"/>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　</a:t>
            </a:r>
            <a:endParaRPr lang="ja-JP" altLang="en-US" sz="1200" strike="sngStrike" dirty="0">
              <a:latin typeface="Meiryo UI" pitchFamily="50" charset="-128"/>
              <a:ea typeface="Meiryo UI" pitchFamily="50" charset="-128"/>
              <a:cs typeface="Meiryo UI" pitchFamily="50" charset="-128"/>
            </a:endParaRPr>
          </a:p>
        </p:txBody>
      </p:sp>
      <p:pic>
        <p:nvPicPr>
          <p:cNvPr id="22" name="図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68669" y="2681088"/>
            <a:ext cx="2144289" cy="1608217"/>
          </a:xfrm>
          <a:prstGeom prst="rect">
            <a:avLst/>
          </a:prstGeom>
        </p:spPr>
      </p:pic>
      <p:pic>
        <p:nvPicPr>
          <p:cNvPr id="23" name="図 2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51369" y="2681087"/>
            <a:ext cx="2144289" cy="1608217"/>
          </a:xfrm>
          <a:prstGeom prst="rect">
            <a:avLst/>
          </a:prstGeom>
          <a:ln w="38100">
            <a:noFill/>
          </a:ln>
        </p:spPr>
      </p:pic>
      <p:sp>
        <p:nvSpPr>
          <p:cNvPr id="27" name="テキスト ボックス 26"/>
          <p:cNvSpPr txBox="1"/>
          <p:nvPr/>
        </p:nvSpPr>
        <p:spPr>
          <a:xfrm>
            <a:off x="329142" y="4740534"/>
            <a:ext cx="1807716"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＜大阪市実績＞</a:t>
            </a:r>
            <a:endParaRPr lang="en-US" altLang="ja-JP" sz="1000" dirty="0">
              <a:latin typeface="Meiryo UI" pitchFamily="50" charset="-128"/>
              <a:ea typeface="Meiryo UI" pitchFamily="50" charset="-128"/>
              <a:cs typeface="Meiryo UI" pitchFamily="50" charset="-128"/>
            </a:endParaRPr>
          </a:p>
        </p:txBody>
      </p:sp>
      <p:sp>
        <p:nvSpPr>
          <p:cNvPr id="28" name="テキスト ボックス 27"/>
          <p:cNvSpPr txBox="1"/>
          <p:nvPr/>
        </p:nvSpPr>
        <p:spPr>
          <a:xfrm>
            <a:off x="4011374" y="4750894"/>
            <a:ext cx="705605" cy="246222"/>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（年度）</a:t>
            </a:r>
            <a:endParaRPr lang="en-US" altLang="ja-JP" sz="1000" dirty="0">
              <a:latin typeface="Meiryo UI" pitchFamily="50" charset="-128"/>
              <a:ea typeface="Meiryo UI" pitchFamily="50" charset="-128"/>
              <a:cs typeface="Meiryo UI" pitchFamily="50" charset="-128"/>
            </a:endParaRPr>
          </a:p>
        </p:txBody>
      </p:sp>
      <p:sp>
        <p:nvSpPr>
          <p:cNvPr id="33" name="テキスト ボックス 32"/>
          <p:cNvSpPr txBox="1"/>
          <p:nvPr/>
        </p:nvSpPr>
        <p:spPr>
          <a:xfrm>
            <a:off x="5258766" y="4740535"/>
            <a:ext cx="1155778"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＜大阪市実績＞</a:t>
            </a:r>
            <a:endParaRPr lang="en-US" altLang="ja-JP" sz="1000" dirty="0">
              <a:latin typeface="Meiryo UI" pitchFamily="50" charset="-128"/>
              <a:ea typeface="Meiryo UI" pitchFamily="50" charset="-128"/>
              <a:cs typeface="Meiryo UI" pitchFamily="50" charset="-128"/>
            </a:endParaRPr>
          </a:p>
        </p:txBody>
      </p:sp>
      <p:sp>
        <p:nvSpPr>
          <p:cNvPr id="52"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53"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54" name="Text Box 2"/>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55"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30" name="円/楕円 30">
            <a:extLst>
              <a:ext uri="{FF2B5EF4-FFF2-40B4-BE49-F238E27FC236}">
                <a16:creationId xmlns:a16="http://schemas.microsoft.com/office/drawing/2014/main" id="{C13457F3-0483-4EC7-B950-06E6F27EA706}"/>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53</a:t>
            </a:fld>
            <a:endParaRPr lang="en-US" altLang="ja-JP" sz="1100" b="1" dirty="0">
              <a:solidFill>
                <a:schemeClr val="bg1"/>
              </a:solidFill>
              <a:latin typeface="Meiryo UI" panose="020B0604030504040204" pitchFamily="50" charset="-128"/>
              <a:ea typeface="Meiryo UI" panose="020B0604030504040204" pitchFamily="50" charset="-128"/>
            </a:endParaRPr>
          </a:p>
        </p:txBody>
      </p:sp>
      <p:graphicFrame>
        <p:nvGraphicFramePr>
          <p:cNvPr id="35" name="表 34">
            <a:extLst>
              <a:ext uri="{FF2B5EF4-FFF2-40B4-BE49-F238E27FC236}">
                <a16:creationId xmlns:a16="http://schemas.microsoft.com/office/drawing/2014/main" id="{A980146D-66DA-4A6E-BA7C-A53E63243749}"/>
              </a:ext>
            </a:extLst>
          </p:cNvPr>
          <p:cNvGraphicFramePr>
            <a:graphicFrameLocks noGrp="1"/>
          </p:cNvGraphicFramePr>
          <p:nvPr>
            <p:extLst>
              <p:ext uri="{D42A27DB-BD31-4B8C-83A1-F6EECF244321}">
                <p14:modId xmlns:p14="http://schemas.microsoft.com/office/powerpoint/2010/main" val="1003220610"/>
              </p:ext>
            </p:extLst>
          </p:nvPr>
        </p:nvGraphicFramePr>
        <p:xfrm>
          <a:off x="395240" y="5001429"/>
          <a:ext cx="4221631" cy="1301696"/>
        </p:xfrm>
        <a:graphic>
          <a:graphicData uri="http://schemas.openxmlformats.org/drawingml/2006/table">
            <a:tbl>
              <a:tblPr firstRow="1" bandRow="1">
                <a:tableStyleId>{5940675A-B579-460E-94D1-54222C63F5DA}</a:tableStyleId>
              </a:tblPr>
              <a:tblGrid>
                <a:gridCol w="1279981">
                  <a:extLst>
                    <a:ext uri="{9D8B030D-6E8A-4147-A177-3AD203B41FA5}">
                      <a16:colId xmlns:a16="http://schemas.microsoft.com/office/drawing/2014/main" val="3757262113"/>
                    </a:ext>
                  </a:extLst>
                </a:gridCol>
                <a:gridCol w="588330">
                  <a:extLst>
                    <a:ext uri="{9D8B030D-6E8A-4147-A177-3AD203B41FA5}">
                      <a16:colId xmlns:a16="http://schemas.microsoft.com/office/drawing/2014/main" val="2622963625"/>
                    </a:ext>
                  </a:extLst>
                </a:gridCol>
                <a:gridCol w="588330">
                  <a:extLst>
                    <a:ext uri="{9D8B030D-6E8A-4147-A177-3AD203B41FA5}">
                      <a16:colId xmlns:a16="http://schemas.microsoft.com/office/drawing/2014/main" val="1804630760"/>
                    </a:ext>
                  </a:extLst>
                </a:gridCol>
                <a:gridCol w="588330">
                  <a:extLst>
                    <a:ext uri="{9D8B030D-6E8A-4147-A177-3AD203B41FA5}">
                      <a16:colId xmlns:a16="http://schemas.microsoft.com/office/drawing/2014/main" val="4127224024"/>
                    </a:ext>
                  </a:extLst>
                </a:gridCol>
                <a:gridCol w="588330">
                  <a:extLst>
                    <a:ext uri="{9D8B030D-6E8A-4147-A177-3AD203B41FA5}">
                      <a16:colId xmlns:a16="http://schemas.microsoft.com/office/drawing/2014/main" val="3894204560"/>
                    </a:ext>
                  </a:extLst>
                </a:gridCol>
                <a:gridCol w="588330">
                  <a:extLst>
                    <a:ext uri="{9D8B030D-6E8A-4147-A177-3AD203B41FA5}">
                      <a16:colId xmlns:a16="http://schemas.microsoft.com/office/drawing/2014/main" val="3645930254"/>
                    </a:ext>
                  </a:extLst>
                </a:gridCol>
              </a:tblGrid>
              <a:tr h="232876">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kumimoji="1" lang="en-US" altLang="ja-JP" sz="1100" dirty="0">
                          <a:solidFill>
                            <a:schemeClr val="tx1"/>
                          </a:solidFill>
                          <a:latin typeface="Meiryo UI" panose="020B0604030504040204" pitchFamily="50" charset="-128"/>
                          <a:ea typeface="Meiryo UI" panose="020B0604030504040204" pitchFamily="50" charset="-128"/>
                        </a:rPr>
                        <a:t>2021</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0" marR="0" marT="94708" marB="9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kumimoji="1" lang="en-US" altLang="ja-JP" sz="1100" dirty="0">
                          <a:solidFill>
                            <a:schemeClr val="tx1"/>
                          </a:solidFill>
                          <a:latin typeface="Meiryo UI" panose="020B0604030504040204" pitchFamily="50" charset="-128"/>
                          <a:ea typeface="Meiryo UI" panose="020B0604030504040204" pitchFamily="50" charset="-128"/>
                        </a:rPr>
                        <a:t>2022</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0" marR="0" marT="94708" marB="9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kumimoji="1" lang="en-US" altLang="ja-JP" sz="1100" dirty="0">
                          <a:solidFill>
                            <a:schemeClr val="tx1"/>
                          </a:solidFill>
                          <a:latin typeface="Meiryo UI" panose="020B0604030504040204" pitchFamily="50" charset="-128"/>
                          <a:ea typeface="Meiryo UI" panose="020B0604030504040204" pitchFamily="50" charset="-128"/>
                        </a:rPr>
                        <a:t>2023</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0" marR="0" marT="94708" marB="9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kumimoji="1" lang="en-US" altLang="ja-JP" sz="1100" dirty="0">
                          <a:solidFill>
                            <a:schemeClr val="tx1"/>
                          </a:solidFill>
                          <a:latin typeface="Meiryo UI" panose="020B0604030504040204" pitchFamily="50" charset="-128"/>
                          <a:ea typeface="Meiryo UI" panose="020B0604030504040204" pitchFamily="50" charset="-128"/>
                        </a:rPr>
                        <a:t>2024</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0" marR="0" marT="94708" marB="9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kumimoji="1" lang="en-US" altLang="ja-JP" sz="1100" dirty="0">
                          <a:solidFill>
                            <a:schemeClr val="tx1"/>
                          </a:solidFill>
                          <a:latin typeface="Meiryo UI" panose="020B0604030504040204" pitchFamily="50" charset="-128"/>
                          <a:ea typeface="Meiryo UI" panose="020B0604030504040204" pitchFamily="50" charset="-128"/>
                        </a:rPr>
                        <a:t>2025</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0" marR="0" marT="94708" marB="9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405712737"/>
                  </a:ext>
                </a:extLst>
              </a:tr>
              <a:tr h="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経営相談室に省エネ診断士などの専門家を配置</a:t>
                      </a:r>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名</a:t>
                      </a:r>
                      <a:r>
                        <a:rPr kumimoji="1" lang="en-US" altLang="ja-JP" sz="1000" dirty="0">
                          <a:solidFill>
                            <a:schemeClr val="tx1"/>
                          </a:solidFill>
                          <a:latin typeface="Meiryo UI" panose="020B0604030504040204" pitchFamily="50" charset="-128"/>
                          <a:ea typeface="Meiryo UI" panose="020B0604030504040204" pitchFamily="50" charset="-128"/>
                        </a:rPr>
                        <a:t>)</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100" baseline="0" dirty="0">
                          <a:solidFill>
                            <a:schemeClr val="tx1"/>
                          </a:solidFill>
                          <a:latin typeface="Meiryo UI" panose="020B0604030504040204" pitchFamily="50" charset="-128"/>
                          <a:ea typeface="Meiryo UI" panose="020B0604030504040204" pitchFamily="50" charset="-128"/>
                        </a:rPr>
                        <a:t>２</a:t>
                      </a:r>
                    </a:p>
                  </a:txBody>
                  <a:tcPr marL="189416" marR="189416" marT="94708" marB="9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100" baseline="0" dirty="0">
                          <a:solidFill>
                            <a:schemeClr val="tx1"/>
                          </a:solidFill>
                          <a:latin typeface="Meiryo UI" panose="020B0604030504040204" pitchFamily="50" charset="-128"/>
                          <a:ea typeface="Meiryo UI" panose="020B0604030504040204" pitchFamily="50" charset="-128"/>
                        </a:rPr>
                        <a:t>２</a:t>
                      </a:r>
                    </a:p>
                  </a:txBody>
                  <a:tcPr marL="189416" marR="189416" marT="94708" marB="9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100" baseline="0" dirty="0">
                          <a:solidFill>
                            <a:schemeClr val="tx1"/>
                          </a:solidFill>
                          <a:latin typeface="Meiryo UI" panose="020B0604030504040204" pitchFamily="50" charset="-128"/>
                          <a:ea typeface="Meiryo UI" panose="020B0604030504040204" pitchFamily="50" charset="-128"/>
                        </a:rPr>
                        <a:t>2</a:t>
                      </a:r>
                      <a:endParaRPr kumimoji="1" lang="ja-JP" altLang="en-US" sz="1100" baseline="0" dirty="0">
                        <a:solidFill>
                          <a:schemeClr val="tx1"/>
                        </a:solidFill>
                        <a:latin typeface="Meiryo UI" panose="020B0604030504040204" pitchFamily="50" charset="-128"/>
                        <a:ea typeface="Meiryo UI" panose="020B0604030504040204" pitchFamily="50" charset="-128"/>
                      </a:endParaRPr>
                    </a:p>
                  </a:txBody>
                  <a:tcPr marL="189416" marR="189416" marT="94708" marB="9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100" baseline="0" dirty="0">
                          <a:solidFill>
                            <a:schemeClr val="tx1"/>
                          </a:solidFill>
                          <a:latin typeface="Meiryo UI" panose="020B0604030504040204" pitchFamily="50" charset="-128"/>
                          <a:ea typeface="Meiryo UI" panose="020B0604030504040204" pitchFamily="50" charset="-128"/>
                        </a:rPr>
                        <a:t>4</a:t>
                      </a:r>
                      <a:endParaRPr kumimoji="1" lang="ja-JP" altLang="en-US" sz="1100" baseline="0" dirty="0">
                        <a:solidFill>
                          <a:schemeClr val="tx1"/>
                        </a:solidFill>
                        <a:latin typeface="Meiryo UI" panose="020B0604030504040204" pitchFamily="50" charset="-128"/>
                        <a:ea typeface="Meiryo UI" panose="020B0604030504040204" pitchFamily="50" charset="-128"/>
                      </a:endParaRPr>
                    </a:p>
                  </a:txBody>
                  <a:tcPr marL="189416" marR="189416" marT="94708" marB="9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100" baseline="0" dirty="0">
                          <a:solidFill>
                            <a:schemeClr val="tx1"/>
                          </a:solidFill>
                          <a:latin typeface="Meiryo UI" panose="020B0604030504040204" pitchFamily="50" charset="-128"/>
                          <a:ea typeface="Meiryo UI" panose="020B0604030504040204" pitchFamily="50" charset="-128"/>
                        </a:rPr>
                        <a:t>3</a:t>
                      </a:r>
                      <a:endParaRPr kumimoji="1" lang="ja-JP" altLang="en-US" sz="1100" baseline="0" dirty="0">
                        <a:solidFill>
                          <a:schemeClr val="tx1"/>
                        </a:solidFill>
                        <a:latin typeface="Meiryo UI" panose="020B0604030504040204" pitchFamily="50" charset="-128"/>
                        <a:ea typeface="Meiryo UI" panose="020B0604030504040204" pitchFamily="50" charset="-128"/>
                      </a:endParaRPr>
                    </a:p>
                  </a:txBody>
                  <a:tcPr marL="189416" marR="189416" marT="94708" marB="9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4491204"/>
                  </a:ext>
                </a:extLst>
              </a:tr>
              <a:tr h="396000">
                <a:tc>
                  <a:txBody>
                    <a:bodyPr/>
                    <a:lstStyle/>
                    <a:p>
                      <a:pPr algn="ctr"/>
                      <a:r>
                        <a:rPr kumimoji="1" lang="ja-JP" altLang="en-US" sz="1000" strike="noStrike" baseline="0" dirty="0">
                          <a:solidFill>
                            <a:schemeClr val="tx1"/>
                          </a:solidFill>
                          <a:latin typeface="Meiryo UI" panose="020B0604030504040204" pitchFamily="50" charset="-128"/>
                          <a:ea typeface="Meiryo UI" panose="020B0604030504040204" pitchFamily="50" charset="-128"/>
                        </a:rPr>
                        <a:t>相談件数</a:t>
                      </a:r>
                      <a:endParaRPr kumimoji="1" lang="en-US" altLang="ja-JP" sz="1000" strike="noStrike" baseline="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100" strike="noStrike" dirty="0">
                          <a:solidFill>
                            <a:schemeClr val="tx1"/>
                          </a:solidFill>
                          <a:latin typeface="Meiryo UI" panose="020B0604030504040204" pitchFamily="50" charset="-128"/>
                          <a:ea typeface="Meiryo UI" panose="020B0604030504040204" pitchFamily="50" charset="-128"/>
                        </a:rPr>
                        <a:t>４</a:t>
                      </a:r>
                    </a:p>
                  </a:txBody>
                  <a:tcPr marL="189416" marR="189416" marT="94708" marB="9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noFill/>
                      <a:prstDash val="solid"/>
                      <a:round/>
                      <a:headEnd type="none" w="med" len="med"/>
                      <a:tailEnd type="none" w="med" len="med"/>
                    </a:lnBlToTr>
                  </a:tcPr>
                </a:tc>
                <a:tc>
                  <a:txBody>
                    <a:bodyPr/>
                    <a:lstStyle/>
                    <a:p>
                      <a:pPr algn="ctr"/>
                      <a:r>
                        <a:rPr kumimoji="1" lang="ja-JP" altLang="en-US" sz="1100" dirty="0">
                          <a:solidFill>
                            <a:schemeClr val="tx1"/>
                          </a:solidFill>
                          <a:latin typeface="Meiryo UI" panose="020B0604030504040204" pitchFamily="50" charset="-128"/>
                          <a:ea typeface="Meiryo UI" panose="020B0604030504040204" pitchFamily="50" charset="-128"/>
                        </a:rPr>
                        <a:t>０</a:t>
                      </a:r>
                    </a:p>
                  </a:txBody>
                  <a:tcPr marL="189416" marR="189416" marT="94708" marB="9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noFill/>
                      <a:prstDash val="solid"/>
                      <a:round/>
                      <a:headEnd type="none" w="med" len="med"/>
                      <a:tailEnd type="none" w="med" len="med"/>
                    </a:lnBlToTr>
                  </a:tcPr>
                </a:tc>
                <a:tc>
                  <a:txBody>
                    <a:bodyPr/>
                    <a:lstStyle/>
                    <a:p>
                      <a:pPr algn="ctr"/>
                      <a:r>
                        <a:rPr kumimoji="1" lang="en-US" altLang="ja-JP" sz="1100" dirty="0">
                          <a:solidFill>
                            <a:schemeClr val="tx1"/>
                          </a:solidFill>
                          <a:latin typeface="Meiryo UI" panose="020B0604030504040204" pitchFamily="50" charset="-128"/>
                          <a:ea typeface="Meiryo UI" panose="020B0604030504040204" pitchFamily="50" charset="-128"/>
                        </a:rPr>
                        <a:t>0</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189416" marR="189416" marT="94708" marB="9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noFill/>
                      <a:prstDash val="solid"/>
                      <a:round/>
                      <a:headEnd type="none" w="med" len="med"/>
                      <a:tailEnd type="none" w="med" len="med"/>
                    </a:lnBlToTr>
                  </a:tcPr>
                </a:tc>
                <a:tc>
                  <a:txBody>
                    <a:bodyPr/>
                    <a:lstStyle/>
                    <a:p>
                      <a:pPr algn="ctr"/>
                      <a:r>
                        <a:rPr kumimoji="1" lang="en-US" altLang="ja-JP" sz="1100" dirty="0">
                          <a:solidFill>
                            <a:schemeClr val="tx1"/>
                          </a:solidFill>
                          <a:latin typeface="Meiryo UI" panose="020B0604030504040204" pitchFamily="50" charset="-128"/>
                          <a:ea typeface="Meiryo UI" panose="020B0604030504040204" pitchFamily="50" charset="-128"/>
                        </a:rPr>
                        <a:t>2</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189416" marR="189416" marT="94708" marB="9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noFill/>
                  </a:tcPr>
                </a:tc>
                <a:tc>
                  <a:txBody>
                    <a:bodyPr/>
                    <a:lstStyle/>
                    <a:p>
                      <a:pPr algn="ctr"/>
                      <a:r>
                        <a:rPr kumimoji="1" lang="en-US" altLang="ja-JP" sz="1100" dirty="0">
                          <a:solidFill>
                            <a:schemeClr val="tx1"/>
                          </a:solidFill>
                          <a:latin typeface="Meiryo UI" panose="020B0604030504040204" pitchFamily="50" charset="-128"/>
                          <a:ea typeface="Meiryo UI" panose="020B0604030504040204" pitchFamily="50" charset="-128"/>
                        </a:rPr>
                        <a:t>3</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189416" marR="189416" marT="94708" marB="9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noFill/>
                  </a:tcPr>
                </a:tc>
                <a:extLst>
                  <a:ext uri="{0D108BD9-81ED-4DB2-BD59-A6C34878D82A}">
                    <a16:rowId xmlns:a16="http://schemas.microsoft.com/office/drawing/2014/main" val="1392830107"/>
                  </a:ext>
                </a:extLst>
              </a:tr>
            </a:tbl>
          </a:graphicData>
        </a:graphic>
      </p:graphicFrame>
      <p:pic>
        <p:nvPicPr>
          <p:cNvPr id="32" name="図 3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612991" y="2255490"/>
            <a:ext cx="1387347" cy="1929229"/>
          </a:xfrm>
          <a:prstGeom prst="rect">
            <a:avLst/>
          </a:prstGeom>
          <a:ln w="57150">
            <a:noFill/>
          </a:ln>
        </p:spPr>
      </p:pic>
      <p:graphicFrame>
        <p:nvGraphicFramePr>
          <p:cNvPr id="37" name="表 36"/>
          <p:cNvGraphicFramePr>
            <a:graphicFrameLocks noGrp="1"/>
          </p:cNvGraphicFramePr>
          <p:nvPr>
            <p:extLst>
              <p:ext uri="{D42A27DB-BD31-4B8C-83A1-F6EECF244321}">
                <p14:modId xmlns:p14="http://schemas.microsoft.com/office/powerpoint/2010/main" val="324244560"/>
              </p:ext>
            </p:extLst>
          </p:nvPr>
        </p:nvGraphicFramePr>
        <p:xfrm>
          <a:off x="5314455" y="4974056"/>
          <a:ext cx="4128906" cy="1036320"/>
        </p:xfrm>
        <a:graphic>
          <a:graphicData uri="http://schemas.openxmlformats.org/drawingml/2006/table">
            <a:tbl>
              <a:tblPr firstRow="1" bandRow="1">
                <a:tableStyleId>{5940675A-B579-460E-94D1-54222C63F5DA}</a:tableStyleId>
              </a:tblPr>
              <a:tblGrid>
                <a:gridCol w="998406">
                  <a:extLst>
                    <a:ext uri="{9D8B030D-6E8A-4147-A177-3AD203B41FA5}">
                      <a16:colId xmlns:a16="http://schemas.microsoft.com/office/drawing/2014/main" val="3757262113"/>
                    </a:ext>
                  </a:extLst>
                </a:gridCol>
                <a:gridCol w="626100">
                  <a:extLst>
                    <a:ext uri="{9D8B030D-6E8A-4147-A177-3AD203B41FA5}">
                      <a16:colId xmlns:a16="http://schemas.microsoft.com/office/drawing/2014/main" val="3454114473"/>
                    </a:ext>
                  </a:extLst>
                </a:gridCol>
                <a:gridCol w="626100">
                  <a:extLst>
                    <a:ext uri="{9D8B030D-6E8A-4147-A177-3AD203B41FA5}">
                      <a16:colId xmlns:a16="http://schemas.microsoft.com/office/drawing/2014/main" val="2027108342"/>
                    </a:ext>
                  </a:extLst>
                </a:gridCol>
                <a:gridCol w="626100">
                  <a:extLst>
                    <a:ext uri="{9D8B030D-6E8A-4147-A177-3AD203B41FA5}">
                      <a16:colId xmlns:a16="http://schemas.microsoft.com/office/drawing/2014/main" val="346158796"/>
                    </a:ext>
                  </a:extLst>
                </a:gridCol>
                <a:gridCol w="626100">
                  <a:extLst>
                    <a:ext uri="{9D8B030D-6E8A-4147-A177-3AD203B41FA5}">
                      <a16:colId xmlns:a16="http://schemas.microsoft.com/office/drawing/2014/main" val="1555019360"/>
                    </a:ext>
                  </a:extLst>
                </a:gridCol>
                <a:gridCol w="626100">
                  <a:extLst>
                    <a:ext uri="{9D8B030D-6E8A-4147-A177-3AD203B41FA5}">
                      <a16:colId xmlns:a16="http://schemas.microsoft.com/office/drawing/2014/main" val="242358636"/>
                    </a:ext>
                  </a:extLst>
                </a:gridCol>
              </a:tblGrid>
              <a:tr h="122605">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2021</a:t>
                      </a:r>
                      <a:endParaRPr kumimoji="1" lang="ja-JP" altLang="en-US" sz="1000" strike="sngStrike"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2022</a:t>
                      </a:r>
                      <a:endParaRPr kumimoji="1" lang="ja-JP" altLang="en-US" sz="1000" strike="sngStrike"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2023</a:t>
                      </a:r>
                      <a:endParaRPr kumimoji="1" lang="ja-JP" altLang="en-US" sz="1000" strike="noStrike"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2024</a:t>
                      </a:r>
                      <a:endParaRPr kumimoji="1" lang="ja-JP" altLang="en-US" sz="1000" strike="noStrike"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2025</a:t>
                      </a:r>
                      <a:endParaRPr kumimoji="1" lang="ja-JP" altLang="en-US" sz="1000" strike="noStrike"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405712737"/>
                  </a:ext>
                </a:extLst>
              </a:tr>
              <a:tr h="18000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出展企業 </a:t>
                      </a:r>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社</a:t>
                      </a:r>
                      <a:r>
                        <a:rPr kumimoji="1" lang="en-US" altLang="ja-JP" sz="1000" dirty="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105</a:t>
                      </a:r>
                      <a:endParaRPr kumimoji="1" lang="ja-JP" altLang="en-US" sz="1000" strike="noStrike"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110</a:t>
                      </a:r>
                      <a:endParaRPr kumimoji="1" lang="ja-JP" altLang="en-US" sz="1000" strike="noStrike"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120</a:t>
                      </a:r>
                      <a:endParaRPr kumimoji="1" lang="ja-JP" altLang="en-US" sz="1000" strike="noStrike"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128</a:t>
                      </a:r>
                      <a:endParaRPr kumimoji="1" lang="ja-JP" altLang="en-US" sz="1000" strike="noStrike"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126</a:t>
                      </a:r>
                      <a:endParaRPr kumimoji="1" lang="ja-JP" altLang="en-US" sz="1000" strike="noStrike"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4491204"/>
                  </a:ext>
                </a:extLst>
              </a:tr>
              <a:tr h="18000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環境</a:t>
                      </a:r>
                      <a:endParaRPr kumimoji="1" lang="en-US" altLang="ja-JP" sz="1000" dirty="0">
                        <a:solidFill>
                          <a:schemeClr val="tx1"/>
                        </a:solidFill>
                        <a:latin typeface="Meiryo UI" panose="020B0604030504040204" pitchFamily="50" charset="-128"/>
                        <a:ea typeface="Meiryo UI" panose="020B0604030504040204" pitchFamily="50" charset="-128"/>
                      </a:endParaRPr>
                    </a:p>
                    <a:p>
                      <a:pPr algn="ctr"/>
                      <a:r>
                        <a:rPr kumimoji="1" lang="ja-JP" altLang="en-US" sz="1000" dirty="0">
                          <a:solidFill>
                            <a:schemeClr val="tx1"/>
                          </a:solidFill>
                          <a:latin typeface="Meiryo UI" panose="020B0604030504040204" pitchFamily="50" charset="-128"/>
                          <a:ea typeface="Meiryo UI" panose="020B0604030504040204" pitchFamily="50" charset="-128"/>
                        </a:rPr>
                        <a:t>ビジネス</a:t>
                      </a:r>
                      <a:endParaRPr kumimoji="1" lang="en-US" altLang="ja-JP" sz="1000" dirty="0">
                        <a:solidFill>
                          <a:schemeClr val="tx1"/>
                        </a:solidFill>
                        <a:latin typeface="Meiryo UI" panose="020B0604030504040204" pitchFamily="50" charset="-128"/>
                        <a:ea typeface="Meiryo UI" panose="020B0604030504040204" pitchFamily="50" charset="-128"/>
                      </a:endParaRPr>
                    </a:p>
                    <a:p>
                      <a:pPr algn="ctr"/>
                      <a:r>
                        <a:rPr kumimoji="1" lang="ja-JP" altLang="en-US" sz="1000" dirty="0">
                          <a:solidFill>
                            <a:schemeClr val="tx1"/>
                          </a:solidFill>
                          <a:latin typeface="Meiryo UI" panose="020B0604030504040204" pitchFamily="50" charset="-128"/>
                          <a:ea typeface="Meiryo UI" panose="020B0604030504040204" pitchFamily="50" charset="-128"/>
                        </a:rPr>
                        <a:t>セミナー </a:t>
                      </a:r>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回</a:t>
                      </a:r>
                      <a:r>
                        <a:rPr kumimoji="1" lang="en-US" altLang="ja-JP" sz="1000" dirty="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52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48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6627992"/>
                  </a:ext>
                </a:extLst>
              </a:tr>
            </a:tbl>
          </a:graphicData>
        </a:graphic>
      </p:graphicFrame>
      <p:sp>
        <p:nvSpPr>
          <p:cNvPr id="40" name="テキスト ボックス 39">
            <a:extLst>
              <a:ext uri="{FF2B5EF4-FFF2-40B4-BE49-F238E27FC236}">
                <a16:creationId xmlns:a16="http://schemas.microsoft.com/office/drawing/2014/main" id="{D604A775-3B00-44A9-9973-7B1C9C817791}"/>
              </a:ext>
            </a:extLst>
          </p:cNvPr>
          <p:cNvSpPr txBox="1"/>
          <p:nvPr/>
        </p:nvSpPr>
        <p:spPr>
          <a:xfrm>
            <a:off x="8823665" y="4727833"/>
            <a:ext cx="705605" cy="246222"/>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（年度）</a:t>
            </a:r>
            <a:endParaRPr lang="en-US" altLang="ja-JP" sz="1000" dirty="0">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4938433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角丸四角形 13">
            <a:extLst>
              <a:ext uri="{FF2B5EF4-FFF2-40B4-BE49-F238E27FC236}">
                <a16:creationId xmlns:a16="http://schemas.microsoft.com/office/drawing/2014/main" id="{0FAA886A-6331-44C9-B274-746A40AD2361}"/>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49"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54"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56"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59"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28" name="角丸四角形 27"/>
          <p:cNvSpPr/>
          <p:nvPr/>
        </p:nvSpPr>
        <p:spPr>
          <a:xfrm>
            <a:off x="223200" y="883395"/>
            <a:ext cx="4962944"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おおさかカーボンフットプリントプロジェクト普及促進事業</a:t>
            </a:r>
          </a:p>
        </p:txBody>
      </p:sp>
      <p:sp>
        <p:nvSpPr>
          <p:cNvPr id="33" name="テキスト ボックス 28"/>
          <p:cNvSpPr txBox="1">
            <a:spLocks noChangeArrowheads="1"/>
          </p:cNvSpPr>
          <p:nvPr/>
        </p:nvSpPr>
        <p:spPr bwMode="auto">
          <a:xfrm>
            <a:off x="323341" y="1648860"/>
            <a:ext cx="9372202"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285750" indent="-285750" algn="just" eaLnBrk="1" hangingPunct="1">
              <a:buFont typeface="Wingdings" panose="05000000000000000000" pitchFamily="2" charset="2"/>
              <a:buChar char="u"/>
            </a:pPr>
            <a:r>
              <a:rPr lang="ja-JP" altLang="en-US" b="0" i="0" dirty="0">
                <a:latin typeface="Meiryo UI" pitchFamily="50" charset="-128"/>
                <a:ea typeface="Meiryo UI" pitchFamily="50" charset="-128"/>
                <a:cs typeface="Meiryo UI" pitchFamily="50" charset="-128"/>
              </a:rPr>
              <a:t>生産者・農業団体向けの脱炭素社会の実現のためには、府民一人ひとりが脱炭素を意識したライフスタイルに移行することが重要であり、とりわけ、消費者の日々の消費行動は身近な選択行動であるため、脱炭素に寄与する商品・サービスの選択を促すことが必要です。</a:t>
            </a:r>
            <a:endParaRPr lang="en-US" altLang="ja-JP" b="0" i="0" dirty="0">
              <a:latin typeface="Meiryo UI" pitchFamily="50" charset="-128"/>
              <a:ea typeface="Meiryo UI" pitchFamily="50" charset="-128"/>
              <a:cs typeface="Meiryo UI" pitchFamily="50" charset="-128"/>
            </a:endParaRPr>
          </a:p>
          <a:p>
            <a:pPr marL="180975" indent="-180975" algn="just" eaLnBrk="1" hangingPunct="1"/>
            <a:endParaRPr lang="en-US" altLang="ja-JP" b="0" i="0" dirty="0">
              <a:latin typeface="Meiryo UI" pitchFamily="50" charset="-128"/>
              <a:ea typeface="Meiryo UI" pitchFamily="50" charset="-128"/>
              <a:cs typeface="Meiryo UI" pitchFamily="50" charset="-128"/>
            </a:endParaRPr>
          </a:p>
          <a:p>
            <a:pPr marL="285750" indent="-285750" algn="just" eaLnBrk="1" hangingPunct="1">
              <a:buFont typeface="Wingdings" panose="05000000000000000000" pitchFamily="2" charset="2"/>
              <a:buChar char="u"/>
            </a:pPr>
            <a:r>
              <a:rPr lang="ja-JP" altLang="en-US" b="0" i="0" dirty="0">
                <a:latin typeface="Meiryo UI" pitchFamily="50" charset="-128"/>
                <a:ea typeface="Meiryo UI" pitchFamily="50" charset="-128"/>
                <a:cs typeface="Meiryo UI" pitchFamily="50" charset="-128"/>
              </a:rPr>
              <a:t>府民が脱炭素に寄与する商品・サービスを選択できる環境を創出するため、より多くの事業者が商品の温室効果ガス（</a:t>
            </a:r>
            <a:r>
              <a:rPr lang="en-US" altLang="ja-JP" b="0" i="0" dirty="0">
                <a:latin typeface="Meiryo UI" pitchFamily="50" charset="-128"/>
                <a:ea typeface="Meiryo UI" pitchFamily="50" charset="-128"/>
                <a:cs typeface="Meiryo UI" pitchFamily="50" charset="-128"/>
              </a:rPr>
              <a:t>GHG</a:t>
            </a:r>
            <a:r>
              <a:rPr lang="ja-JP" altLang="en-US" b="0" i="0" dirty="0">
                <a:latin typeface="Meiryo UI" pitchFamily="50" charset="-128"/>
                <a:ea typeface="Meiryo UI" pitchFamily="50" charset="-128"/>
                <a:cs typeface="Meiryo UI" pitchFamily="50" charset="-128"/>
              </a:rPr>
              <a:t>）排出量を見える化し、カーボンフットプリント（</a:t>
            </a:r>
            <a:r>
              <a:rPr lang="en-US" altLang="ja-JP" b="0" i="0" dirty="0">
                <a:latin typeface="Meiryo UI" pitchFamily="50" charset="-128"/>
                <a:ea typeface="Meiryo UI" pitchFamily="50" charset="-128"/>
                <a:cs typeface="Meiryo UI" pitchFamily="50" charset="-128"/>
              </a:rPr>
              <a:t>CFP</a:t>
            </a:r>
            <a:r>
              <a:rPr lang="ja-JP" altLang="en-US" b="0" i="0" dirty="0">
                <a:latin typeface="Meiryo UI" pitchFamily="50" charset="-128"/>
                <a:ea typeface="Meiryo UI" pitchFamily="50" charset="-128"/>
                <a:cs typeface="Meiryo UI" pitchFamily="50" charset="-128"/>
              </a:rPr>
              <a:t>）等が表示された商品が店舗等で多く陳列されることにより、府民の</a:t>
            </a:r>
            <a:r>
              <a:rPr lang="en-US" altLang="ja-JP" b="0" i="0" dirty="0">
                <a:latin typeface="Meiryo UI" pitchFamily="50" charset="-128"/>
                <a:ea typeface="Meiryo UI" pitchFamily="50" charset="-128"/>
                <a:cs typeface="Meiryo UI" pitchFamily="50" charset="-128"/>
              </a:rPr>
              <a:t>CFP</a:t>
            </a:r>
            <a:r>
              <a:rPr lang="ja-JP" altLang="en-US" b="0" i="0" dirty="0">
                <a:latin typeface="Meiryo UI" pitchFamily="50" charset="-128"/>
                <a:ea typeface="Meiryo UI" pitchFamily="50" charset="-128"/>
                <a:cs typeface="Meiryo UI" pitchFamily="50" charset="-128"/>
              </a:rPr>
              <a:t>認知と脱炭素消費行動の促進を図るとともに、事業者の自発的な算定表示の取組の機運を醸成し、広く</a:t>
            </a:r>
            <a:r>
              <a:rPr lang="en-US" altLang="ja-JP" b="0" i="0" dirty="0">
                <a:latin typeface="Meiryo UI" pitchFamily="50" charset="-128"/>
                <a:ea typeface="Meiryo UI" pitchFamily="50" charset="-128"/>
                <a:cs typeface="Meiryo UI" pitchFamily="50" charset="-128"/>
              </a:rPr>
              <a:t>CFP</a:t>
            </a:r>
            <a:r>
              <a:rPr lang="ja-JP" altLang="en-US" b="0" i="0" dirty="0">
                <a:latin typeface="Meiryo UI" pitchFamily="50" charset="-128"/>
                <a:ea typeface="Meiryo UI" pitchFamily="50" charset="-128"/>
                <a:cs typeface="Meiryo UI" pitchFamily="50" charset="-128"/>
              </a:rPr>
              <a:t>表示が浸透する社会の構築を目指します。</a:t>
            </a:r>
            <a:endParaRPr lang="en-US" altLang="ja-JP" b="0" i="0" dirty="0">
              <a:latin typeface="Meiryo UI" pitchFamily="50" charset="-128"/>
              <a:ea typeface="Meiryo UI" pitchFamily="50" charset="-128"/>
              <a:cs typeface="Meiryo UI" pitchFamily="50" charset="-128"/>
            </a:endParaRPr>
          </a:p>
          <a:p>
            <a:pPr marL="180975" indent="-180975" algn="just" eaLnBrk="1" hangingPunct="1"/>
            <a:endParaRPr lang="en-US" altLang="ja-JP" b="0" i="0" dirty="0">
              <a:latin typeface="Meiryo UI" pitchFamily="50" charset="-128"/>
              <a:ea typeface="Meiryo UI" pitchFamily="50" charset="-128"/>
              <a:cs typeface="Meiryo UI" pitchFamily="50" charset="-128"/>
            </a:endParaRPr>
          </a:p>
          <a:p>
            <a:pPr marL="180975" indent="-180975" algn="just" eaLnBrk="1" hangingPunct="1"/>
            <a:r>
              <a:rPr lang="ja-JP" altLang="en-US" b="0" i="0" dirty="0">
                <a:latin typeface="Meiryo UI" pitchFamily="50" charset="-128"/>
                <a:ea typeface="Meiryo UI" pitchFamily="50" charset="-128"/>
                <a:cs typeface="Meiryo UI" pitchFamily="50" charset="-128"/>
              </a:rPr>
              <a:t>（事業概要）</a:t>
            </a:r>
            <a:endParaRPr lang="en-US" altLang="ja-JP" b="0" i="0" dirty="0">
              <a:latin typeface="Meiryo UI" pitchFamily="50" charset="-128"/>
              <a:ea typeface="Meiryo UI" pitchFamily="50" charset="-128"/>
              <a:cs typeface="Meiryo UI" pitchFamily="50" charset="-128"/>
            </a:endParaRPr>
          </a:p>
          <a:p>
            <a:pPr marL="285750" indent="-144000" algn="just" eaLnBrk="1" hangingPunct="1">
              <a:buFont typeface="Arial" panose="020B0604020202020204" pitchFamily="34" charset="0"/>
              <a:buChar char="•"/>
            </a:pPr>
            <a:r>
              <a:rPr lang="ja-JP" altLang="en-US" b="0" i="0" dirty="0">
                <a:latin typeface="Meiryo UI" pitchFamily="50" charset="-128"/>
                <a:ea typeface="Meiryo UI" pitchFamily="50" charset="-128"/>
                <a:cs typeface="Meiryo UI" pitchFamily="50" charset="-128"/>
              </a:rPr>
              <a:t>大阪産</a:t>
            </a:r>
            <a:r>
              <a:rPr lang="en-US" altLang="ja-JP" b="0" i="0" dirty="0">
                <a:latin typeface="Meiryo UI" pitchFamily="50" charset="-128"/>
                <a:ea typeface="Meiryo UI" pitchFamily="50" charset="-128"/>
                <a:cs typeface="Meiryo UI" pitchFamily="50" charset="-128"/>
              </a:rPr>
              <a:t>(</a:t>
            </a:r>
            <a:r>
              <a:rPr lang="ja-JP" altLang="en-US" b="0" i="0" dirty="0">
                <a:latin typeface="Meiryo UI" pitchFamily="50" charset="-128"/>
                <a:ea typeface="Meiryo UI" pitchFamily="50" charset="-128"/>
                <a:cs typeface="Meiryo UI" pitchFamily="50" charset="-128"/>
              </a:rPr>
              <a:t>もん</a:t>
            </a:r>
            <a:r>
              <a:rPr lang="en-US" altLang="ja-JP" b="0" i="0" dirty="0">
                <a:latin typeface="Meiryo UI" pitchFamily="50" charset="-128"/>
                <a:ea typeface="Meiryo UI" pitchFamily="50" charset="-128"/>
                <a:cs typeface="Meiryo UI" pitchFamily="50" charset="-128"/>
              </a:rPr>
              <a:t>)</a:t>
            </a:r>
            <a:r>
              <a:rPr lang="ja-JP" altLang="en-US" b="0" i="0" dirty="0">
                <a:latin typeface="Meiryo UI" pitchFamily="50" charset="-128"/>
                <a:ea typeface="Meiryo UI" pitchFamily="50" charset="-128"/>
                <a:cs typeface="Meiryo UI" pitchFamily="50" charset="-128"/>
              </a:rPr>
              <a:t>生産者等による大阪版</a:t>
            </a:r>
            <a:r>
              <a:rPr lang="en-US" altLang="ja-JP" b="0" i="0" dirty="0">
                <a:latin typeface="Meiryo UI" pitchFamily="50" charset="-128"/>
                <a:ea typeface="Meiryo UI" pitchFamily="50" charset="-128"/>
                <a:cs typeface="Meiryo UI" pitchFamily="50" charset="-128"/>
              </a:rPr>
              <a:t>CFP</a:t>
            </a:r>
            <a:r>
              <a:rPr lang="ja-JP" altLang="en-US" b="0" i="0" dirty="0">
                <a:latin typeface="Meiryo UI" pitchFamily="50" charset="-128"/>
                <a:ea typeface="Meiryo UI" pitchFamily="50" charset="-128"/>
                <a:cs typeface="Meiryo UI" pitchFamily="50" charset="-128"/>
              </a:rPr>
              <a:t>の算定・表示の支援・促進</a:t>
            </a:r>
            <a:endParaRPr lang="en-US" altLang="ja-JP" b="0" i="0" dirty="0">
              <a:latin typeface="Meiryo UI" pitchFamily="50" charset="-128"/>
              <a:ea typeface="Meiryo UI" pitchFamily="50" charset="-128"/>
              <a:cs typeface="Meiryo UI" pitchFamily="50" charset="-128"/>
            </a:endParaRPr>
          </a:p>
          <a:p>
            <a:pPr marL="285750" indent="-144000" algn="just" eaLnBrk="1" hangingPunct="1">
              <a:buFont typeface="Arial" panose="020B0604020202020204" pitchFamily="34" charset="0"/>
              <a:buChar char="•"/>
            </a:pPr>
            <a:r>
              <a:rPr lang="ja-JP" altLang="en-US" b="0" i="0" dirty="0">
                <a:latin typeface="Meiryo UI" pitchFamily="50" charset="-128"/>
                <a:ea typeface="Meiryo UI" pitchFamily="50" charset="-128"/>
                <a:cs typeface="Meiryo UI" pitchFamily="50" charset="-128"/>
              </a:rPr>
              <a:t>民間事業者と連携した</a:t>
            </a:r>
            <a:r>
              <a:rPr lang="en-US" altLang="ja-JP" b="0" i="0" dirty="0">
                <a:latin typeface="Meiryo UI" pitchFamily="50" charset="-128"/>
                <a:ea typeface="Meiryo UI" pitchFamily="50" charset="-128"/>
                <a:cs typeface="Meiryo UI" pitchFamily="50" charset="-128"/>
              </a:rPr>
              <a:t>CFP</a:t>
            </a:r>
            <a:r>
              <a:rPr lang="ja-JP" altLang="en-US" b="0" i="0" dirty="0">
                <a:latin typeface="Meiryo UI" pitchFamily="50" charset="-128"/>
                <a:ea typeface="Meiryo UI" pitchFamily="50" charset="-128"/>
                <a:cs typeface="Meiryo UI" pitchFamily="50" charset="-128"/>
              </a:rPr>
              <a:t>表示のキャンペーン展開や</a:t>
            </a:r>
            <a:r>
              <a:rPr lang="en-US" altLang="ja-JP" b="0" i="0" dirty="0">
                <a:latin typeface="Meiryo UI" pitchFamily="50" charset="-128"/>
                <a:ea typeface="Meiryo UI" pitchFamily="50" charset="-128"/>
                <a:cs typeface="Meiryo UI" pitchFamily="50" charset="-128"/>
              </a:rPr>
              <a:t>CFP</a:t>
            </a:r>
            <a:r>
              <a:rPr lang="ja-JP" altLang="en-US" b="0" i="0" dirty="0">
                <a:latin typeface="Meiryo UI" pitchFamily="50" charset="-128"/>
                <a:ea typeface="Meiryo UI" pitchFamily="50" charset="-128"/>
                <a:cs typeface="Meiryo UI" pitchFamily="50" charset="-128"/>
              </a:rPr>
              <a:t>算定製品等に関する情報発信など、「おおさか</a:t>
            </a:r>
            <a:r>
              <a:rPr lang="en-US" altLang="ja-JP" b="0" i="0" dirty="0">
                <a:latin typeface="Meiryo UI" pitchFamily="50" charset="-128"/>
                <a:ea typeface="Meiryo UI" pitchFamily="50" charset="-128"/>
                <a:cs typeface="Meiryo UI" pitchFamily="50" charset="-128"/>
              </a:rPr>
              <a:t>CFP</a:t>
            </a:r>
            <a:r>
              <a:rPr lang="ja-JP" altLang="en-US" b="0" i="0" dirty="0">
                <a:latin typeface="Meiryo UI" pitchFamily="50" charset="-128"/>
                <a:ea typeface="Meiryo UI" pitchFamily="50" charset="-128"/>
                <a:cs typeface="Meiryo UI" pitchFamily="50" charset="-128"/>
              </a:rPr>
              <a:t>プロジェクト」の実施による</a:t>
            </a:r>
            <a:r>
              <a:rPr lang="en-US" altLang="ja-JP" b="0" i="0" dirty="0">
                <a:latin typeface="Meiryo UI" pitchFamily="50" charset="-128"/>
                <a:ea typeface="Meiryo UI" pitchFamily="50" charset="-128"/>
                <a:cs typeface="Meiryo UI" pitchFamily="50" charset="-128"/>
              </a:rPr>
              <a:t>CFP</a:t>
            </a:r>
            <a:r>
              <a:rPr lang="ja-JP" altLang="en-US" b="0" i="0" dirty="0">
                <a:latin typeface="Meiryo UI" pitchFamily="50" charset="-128"/>
                <a:ea typeface="Meiryo UI" pitchFamily="50" charset="-128"/>
                <a:cs typeface="Meiryo UI" pitchFamily="50" charset="-128"/>
              </a:rPr>
              <a:t>露出の“場”の拡大（累計</a:t>
            </a:r>
            <a:r>
              <a:rPr lang="en-US" altLang="ja-JP" b="0" i="0" dirty="0">
                <a:latin typeface="Meiryo UI" pitchFamily="50" charset="-128"/>
                <a:ea typeface="Meiryo UI" pitchFamily="50" charset="-128"/>
                <a:cs typeface="Meiryo UI" pitchFamily="50" charset="-128"/>
              </a:rPr>
              <a:t>1,000</a:t>
            </a:r>
            <a:r>
              <a:rPr lang="ja-JP" altLang="en-US" b="0" i="0" dirty="0">
                <a:latin typeface="Meiryo UI" pitchFamily="50" charset="-128"/>
                <a:ea typeface="Meiryo UI" pitchFamily="50" charset="-128"/>
                <a:cs typeface="Meiryo UI" pitchFamily="50" charset="-128"/>
              </a:rPr>
              <a:t>品目及び</a:t>
            </a:r>
            <a:r>
              <a:rPr lang="en-US" altLang="ja-JP" b="0" i="0" dirty="0">
                <a:latin typeface="Meiryo UI" pitchFamily="50" charset="-128"/>
                <a:ea typeface="Meiryo UI" pitchFamily="50" charset="-128"/>
                <a:cs typeface="Meiryo UI" pitchFamily="50" charset="-128"/>
              </a:rPr>
              <a:t>300</a:t>
            </a:r>
            <a:r>
              <a:rPr lang="ja-JP" altLang="en-US" b="0" i="0" dirty="0">
                <a:latin typeface="Meiryo UI" pitchFamily="50" charset="-128"/>
                <a:ea typeface="Meiryo UI" pitchFamily="50" charset="-128"/>
                <a:cs typeface="Meiryo UI" pitchFamily="50" charset="-128"/>
              </a:rPr>
              <a:t>か所以上での表示）</a:t>
            </a:r>
            <a:endParaRPr lang="en-US" altLang="ja-JP" b="0" i="0" strike="sngStrike" dirty="0">
              <a:latin typeface="Meiryo UI" pitchFamily="50" charset="-128"/>
              <a:ea typeface="Meiryo UI" pitchFamily="50" charset="-128"/>
              <a:cs typeface="Meiryo UI" pitchFamily="50" charset="-128"/>
            </a:endParaRPr>
          </a:p>
          <a:p>
            <a:pPr marL="180975" indent="-180975" algn="just" eaLnBrk="1" hangingPunct="1"/>
            <a:endParaRPr lang="ja-JP" altLang="en-US" b="0" i="0" dirty="0">
              <a:latin typeface="Meiryo UI" pitchFamily="50" charset="-128"/>
              <a:ea typeface="Meiryo UI" pitchFamily="50" charset="-128"/>
              <a:cs typeface="Meiryo UI" pitchFamily="50" charset="-128"/>
            </a:endParaRPr>
          </a:p>
        </p:txBody>
      </p:sp>
      <p:sp>
        <p:nvSpPr>
          <p:cNvPr id="40" name="テキスト ボックス 39"/>
          <p:cNvSpPr txBox="1"/>
          <p:nvPr/>
        </p:nvSpPr>
        <p:spPr>
          <a:xfrm>
            <a:off x="5216876" y="961390"/>
            <a:ext cx="2908128" cy="276999"/>
          </a:xfrm>
          <a:prstGeom prst="rect">
            <a:avLst/>
          </a:prstGeom>
          <a:noFill/>
        </p:spPr>
        <p:txBody>
          <a:bodyPr wrap="square" rtlCol="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a:t>
            </a:r>
            <a:r>
              <a:rPr lang="ja-JP" altLang="en-US" sz="1200" dirty="0">
                <a:latin typeface="Meiryo UI"/>
                <a:ea typeface="Meiryo UI"/>
                <a:cs typeface="Meiryo UI" pitchFamily="50" charset="-128"/>
              </a:rPr>
              <a:t>予算</a:t>
            </a:r>
            <a:r>
              <a:rPr lang="en-US" altLang="ja-JP" sz="1200" dirty="0">
                <a:latin typeface="Meiryo UI"/>
                <a:ea typeface="Meiryo UI"/>
                <a:cs typeface="Meiryo UI" pitchFamily="50" charset="-128"/>
              </a:rPr>
              <a:t>23,466</a:t>
            </a:r>
            <a:r>
              <a:rPr lang="ja-JP" altLang="en-US" sz="1200" dirty="0">
                <a:latin typeface="Meiryo UI"/>
                <a:ea typeface="Meiryo UI"/>
                <a:cs typeface="Meiryo UI" pitchFamily="50" charset="-128"/>
              </a:rPr>
              <a:t>千円</a:t>
            </a:r>
            <a:r>
              <a:rPr lang="ja-JP" altLang="en-US" sz="1200" dirty="0">
                <a:latin typeface="Meiryo UI" pitchFamily="50" charset="-128"/>
                <a:ea typeface="Meiryo UI" pitchFamily="50" charset="-128"/>
                <a:cs typeface="Meiryo UI" pitchFamily="50" charset="-128"/>
              </a:rPr>
              <a:t>）</a:t>
            </a:r>
            <a:endParaRPr lang="en-US" altLang="ja-JP" sz="1200" dirty="0">
              <a:latin typeface="Meiryo UI" pitchFamily="50" charset="-128"/>
              <a:ea typeface="Meiryo UI" pitchFamily="50" charset="-128"/>
              <a:cs typeface="Meiryo UI" pitchFamily="50" charset="-128"/>
            </a:endParaRPr>
          </a:p>
        </p:txBody>
      </p:sp>
      <p:sp>
        <p:nvSpPr>
          <p:cNvPr id="45" name="円/楕円 30">
            <a:extLst>
              <a:ext uri="{FF2B5EF4-FFF2-40B4-BE49-F238E27FC236}">
                <a16:creationId xmlns:a16="http://schemas.microsoft.com/office/drawing/2014/main" id="{4E5945E3-A33E-47B9-A631-762010C64FCC}"/>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54</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69" name="テキスト ボックス 68">
            <a:extLst>
              <a:ext uri="{FF2B5EF4-FFF2-40B4-BE49-F238E27FC236}">
                <a16:creationId xmlns:a16="http://schemas.microsoft.com/office/drawing/2014/main" id="{A88840A5-C13F-41DB-8E63-5B749351E113}"/>
              </a:ext>
            </a:extLst>
          </p:cNvPr>
          <p:cNvSpPr txBox="1"/>
          <p:nvPr/>
        </p:nvSpPr>
        <p:spPr>
          <a:xfrm>
            <a:off x="1936137" y="6408745"/>
            <a:ext cx="1034935" cy="261610"/>
          </a:xfrm>
          <a:prstGeom prst="rect">
            <a:avLst/>
          </a:prstGeom>
          <a:noFill/>
        </p:spPr>
        <p:txBody>
          <a:bodyPr wrap="square" rtlCol="0">
            <a:spAutoFit/>
          </a:bodyPr>
          <a:lstStyle/>
          <a:p>
            <a:pPr lvl="0" algn="ctr" fontAlgn="base">
              <a:spcBef>
                <a:spcPct val="0"/>
              </a:spcBef>
              <a:spcAft>
                <a:spcPct val="0"/>
              </a:spcAft>
            </a:pPr>
            <a:r>
              <a:rPr lang="en-US" altLang="ja-JP" sz="1100" dirty="0">
                <a:latin typeface="Meiryo UI" panose="020B0604030504040204" pitchFamily="50" charset="-128"/>
                <a:ea typeface="Meiryo UI" panose="020B0604030504040204" pitchFamily="50" charset="-128"/>
                <a:cs typeface="ＭＳ Ｐゴシック" pitchFamily="50" charset="-128"/>
              </a:rPr>
              <a:t>CFP</a:t>
            </a:r>
            <a:r>
              <a:rPr lang="ja-JP" altLang="en-US" sz="1100" dirty="0">
                <a:latin typeface="Meiryo UI" panose="020B0604030504040204" pitchFamily="50" charset="-128"/>
                <a:ea typeface="Meiryo UI" panose="020B0604030504040204" pitchFamily="50" charset="-128"/>
                <a:cs typeface="ＭＳ Ｐゴシック" pitchFamily="50" charset="-128"/>
              </a:rPr>
              <a:t>イメージ図</a:t>
            </a:r>
          </a:p>
        </p:txBody>
      </p:sp>
      <p:pic>
        <p:nvPicPr>
          <p:cNvPr id="4" name="図 3">
            <a:extLst>
              <a:ext uri="{FF2B5EF4-FFF2-40B4-BE49-F238E27FC236}">
                <a16:creationId xmlns:a16="http://schemas.microsoft.com/office/drawing/2014/main" id="{7A1AF643-5955-45D4-A0FA-EFCA9FF6FC1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5069" y="4267766"/>
            <a:ext cx="4126795" cy="2083766"/>
          </a:xfrm>
          <a:prstGeom prst="rect">
            <a:avLst/>
          </a:prstGeom>
        </p:spPr>
      </p:pic>
      <p:pic>
        <p:nvPicPr>
          <p:cNvPr id="6" name="図 5">
            <a:extLst>
              <a:ext uri="{FF2B5EF4-FFF2-40B4-BE49-F238E27FC236}">
                <a16:creationId xmlns:a16="http://schemas.microsoft.com/office/drawing/2014/main" id="{67E00536-2171-4E0D-B77C-5293C99A884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09442" y="4242292"/>
            <a:ext cx="2014389" cy="2083766"/>
          </a:xfrm>
          <a:prstGeom prst="rect">
            <a:avLst/>
          </a:prstGeom>
        </p:spPr>
      </p:pic>
      <p:sp>
        <p:nvSpPr>
          <p:cNvPr id="47" name="テキスト ボックス 46">
            <a:extLst>
              <a:ext uri="{FF2B5EF4-FFF2-40B4-BE49-F238E27FC236}">
                <a16:creationId xmlns:a16="http://schemas.microsoft.com/office/drawing/2014/main" id="{85147C47-7214-40C8-B9AB-CD9E25FB55D0}"/>
              </a:ext>
            </a:extLst>
          </p:cNvPr>
          <p:cNvSpPr txBox="1"/>
          <p:nvPr/>
        </p:nvSpPr>
        <p:spPr>
          <a:xfrm>
            <a:off x="4826979" y="6403663"/>
            <a:ext cx="2379313" cy="261610"/>
          </a:xfrm>
          <a:prstGeom prst="rect">
            <a:avLst/>
          </a:prstGeom>
          <a:noFill/>
        </p:spPr>
        <p:txBody>
          <a:bodyPr wrap="square" rtlCol="0">
            <a:spAutoFit/>
          </a:bodyPr>
          <a:lstStyle/>
          <a:p>
            <a:pPr lvl="0" algn="ctr" fontAlgn="base">
              <a:spcBef>
                <a:spcPct val="0"/>
              </a:spcBef>
              <a:spcAft>
                <a:spcPct val="0"/>
              </a:spcAft>
            </a:pPr>
            <a:r>
              <a:rPr lang="ja-JP" altLang="en-US" sz="1100" dirty="0">
                <a:latin typeface="Meiryo UI" panose="020B0604030504040204" pitchFamily="50" charset="-128"/>
                <a:ea typeface="Meiryo UI" panose="020B0604030504040204" pitchFamily="50" charset="-128"/>
                <a:cs typeface="ＭＳ Ｐゴシック" pitchFamily="50" charset="-128"/>
              </a:rPr>
              <a:t>大阪版</a:t>
            </a:r>
            <a:r>
              <a:rPr lang="en-US" altLang="ja-JP" sz="1100" dirty="0">
                <a:latin typeface="Meiryo UI" panose="020B0604030504040204" pitchFamily="50" charset="-128"/>
                <a:ea typeface="Meiryo UI" panose="020B0604030504040204" pitchFamily="50" charset="-128"/>
                <a:cs typeface="ＭＳ Ｐゴシック" pitchFamily="50" charset="-128"/>
              </a:rPr>
              <a:t>CFP</a:t>
            </a:r>
            <a:r>
              <a:rPr lang="ja-JP" altLang="en-US" sz="1100" dirty="0">
                <a:latin typeface="Meiryo UI" panose="020B0604030504040204" pitchFamily="50" charset="-128"/>
                <a:ea typeface="Meiryo UI" panose="020B0604030504040204" pitchFamily="50" charset="-128"/>
                <a:cs typeface="ＭＳ Ｐゴシック" pitchFamily="50" charset="-128"/>
              </a:rPr>
              <a:t>ラベル</a:t>
            </a:r>
          </a:p>
        </p:txBody>
      </p:sp>
      <p:pic>
        <p:nvPicPr>
          <p:cNvPr id="3" name="図 2">
            <a:extLst>
              <a:ext uri="{FF2B5EF4-FFF2-40B4-BE49-F238E27FC236}">
                <a16:creationId xmlns:a16="http://schemas.microsoft.com/office/drawing/2014/main" id="{D57CBD55-97EC-4821-9144-EDB2872BD5B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89292" y="4242291"/>
            <a:ext cx="2028760" cy="2027406"/>
          </a:xfrm>
          <a:prstGeom prst="rect">
            <a:avLst/>
          </a:prstGeom>
          <a:ln>
            <a:solidFill>
              <a:schemeClr val="tx1"/>
            </a:solidFill>
          </a:ln>
        </p:spPr>
      </p:pic>
      <p:sp>
        <p:nvSpPr>
          <p:cNvPr id="18" name="テキスト ボックス 17">
            <a:extLst>
              <a:ext uri="{FF2B5EF4-FFF2-40B4-BE49-F238E27FC236}">
                <a16:creationId xmlns:a16="http://schemas.microsoft.com/office/drawing/2014/main" id="{12C8272D-79FD-4C82-935A-8083935DA5A5}"/>
              </a:ext>
            </a:extLst>
          </p:cNvPr>
          <p:cNvSpPr txBox="1"/>
          <p:nvPr/>
        </p:nvSpPr>
        <p:spPr>
          <a:xfrm>
            <a:off x="7200353" y="6403663"/>
            <a:ext cx="2379313" cy="261610"/>
          </a:xfrm>
          <a:prstGeom prst="rect">
            <a:avLst/>
          </a:prstGeom>
          <a:noFill/>
        </p:spPr>
        <p:txBody>
          <a:bodyPr wrap="square" rtlCol="0">
            <a:spAutoFit/>
          </a:bodyPr>
          <a:lstStyle/>
          <a:p>
            <a:pPr lvl="0" algn="ctr" fontAlgn="base">
              <a:spcBef>
                <a:spcPct val="0"/>
              </a:spcBef>
              <a:spcAft>
                <a:spcPct val="0"/>
              </a:spcAft>
            </a:pPr>
            <a:r>
              <a:rPr lang="ja-JP" altLang="en-US" sz="1100" dirty="0">
                <a:latin typeface="Meiryo UI" panose="020B0604030504040204" pitchFamily="50" charset="-128"/>
                <a:ea typeface="Meiryo UI" panose="020B0604030504040204" pitchFamily="50" charset="-128"/>
                <a:cs typeface="ＭＳ Ｐゴシック" pitchFamily="50" charset="-128"/>
              </a:rPr>
              <a:t>おおさか</a:t>
            </a:r>
            <a:r>
              <a:rPr lang="en-US" altLang="ja-JP" sz="1100" dirty="0">
                <a:latin typeface="Meiryo UI" panose="020B0604030504040204" pitchFamily="50" charset="-128"/>
                <a:ea typeface="Meiryo UI" panose="020B0604030504040204" pitchFamily="50" charset="-128"/>
                <a:cs typeface="ＭＳ Ｐゴシック" pitchFamily="50" charset="-128"/>
              </a:rPr>
              <a:t>CFP</a:t>
            </a:r>
            <a:r>
              <a:rPr lang="ja-JP" altLang="en-US" sz="1100" dirty="0">
                <a:latin typeface="Meiryo UI" panose="020B0604030504040204" pitchFamily="50" charset="-128"/>
                <a:ea typeface="Meiryo UI" panose="020B0604030504040204" pitchFamily="50" charset="-128"/>
                <a:cs typeface="ＭＳ Ｐゴシック" pitchFamily="50" charset="-128"/>
              </a:rPr>
              <a:t>プロジェクトロゴ</a:t>
            </a:r>
          </a:p>
        </p:txBody>
      </p:sp>
    </p:spTree>
    <p:extLst>
      <p:ext uri="{BB962C8B-B14F-4D97-AF65-F5344CB8AC3E}">
        <p14:creationId xmlns:p14="http://schemas.microsoft.com/office/powerpoint/2010/main" val="36100778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角丸四角形 19"/>
          <p:cNvSpPr/>
          <p:nvPr/>
        </p:nvSpPr>
        <p:spPr>
          <a:xfrm>
            <a:off x="38334" y="573687"/>
            <a:ext cx="9827999" cy="3116043"/>
          </a:xfrm>
          <a:prstGeom prst="roundRect">
            <a:avLst>
              <a:gd name="adj" fmla="val 1956"/>
            </a:avLst>
          </a:prstGeom>
          <a:ln w="25400">
            <a:solidFill>
              <a:srgbClr val="05BC57"/>
            </a:solidFill>
          </a:ln>
        </p:spPr>
        <p:style>
          <a:lnRef idx="2">
            <a:schemeClr val="accent1"/>
          </a:lnRef>
          <a:fillRef idx="1">
            <a:schemeClr val="lt1"/>
          </a:fillRef>
          <a:effectRef idx="0">
            <a:schemeClr val="accent1"/>
          </a:effectRef>
          <a:fontRef idx="minor">
            <a:schemeClr val="dk1"/>
          </a:fontRef>
        </p:style>
        <p:txBody>
          <a:bodyPr anchor="ctr"/>
          <a:lstStyle/>
          <a:p>
            <a:pPr>
              <a:defRPr/>
            </a:pPr>
            <a:endParaRPr lang="ja-JP" altLang="en-US" sz="1100" dirty="0">
              <a:solidFill>
                <a:schemeClr val="tx1"/>
              </a:solidFill>
              <a:latin typeface="Meiryo UI" pitchFamily="50" charset="-128"/>
              <a:ea typeface="Meiryo UI" pitchFamily="50" charset="-128"/>
              <a:cs typeface="Meiryo UI" pitchFamily="50" charset="-128"/>
            </a:endParaRPr>
          </a:p>
        </p:txBody>
      </p:sp>
      <p:sp>
        <p:nvSpPr>
          <p:cNvPr id="21" name="角丸四角形 20"/>
          <p:cNvSpPr/>
          <p:nvPr/>
        </p:nvSpPr>
        <p:spPr>
          <a:xfrm>
            <a:off x="223199" y="732604"/>
            <a:ext cx="4671442"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zh-TW" sz="1400" b="1" i="0" u="none" strike="sngStrike" kern="1200" cap="none" spc="0" normalizeH="0" baseline="0" noProof="0" dirty="0">
              <a:ln>
                <a:noFill/>
              </a:ln>
              <a:solidFill>
                <a:srgbClr val="FF0000"/>
              </a:solidFill>
              <a:effectLst/>
              <a:uLnTx/>
              <a:uFillTx/>
              <a:latin typeface="Meiryo UI" pitchFamily="50" charset="-128"/>
              <a:ea typeface="Meiryo UI" pitchFamily="50" charset="-128"/>
              <a:cs typeface="Meiryo UI" pitchFamily="50" charset="-128"/>
            </a:endParaRPr>
          </a:p>
          <a:p>
            <a:pPr algn="ctr">
              <a:defRPr/>
            </a:pPr>
            <a:r>
              <a:rPr kumimoji="1" lang="ja-JP" altLang="en-US" sz="1600" b="1"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rPr>
              <a:t>脱炭素経営促進に向けた支援基盤構築事業</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endParaRPr>
          </a:p>
        </p:txBody>
      </p:sp>
      <p:sp>
        <p:nvSpPr>
          <p:cNvPr id="22" name="テキスト ボックス 21"/>
          <p:cNvSpPr txBox="1"/>
          <p:nvPr/>
        </p:nvSpPr>
        <p:spPr>
          <a:xfrm>
            <a:off x="4700498" y="809254"/>
            <a:ext cx="2986604" cy="184666"/>
          </a:xfrm>
          <a:prstGeom prst="rect">
            <a:avLst/>
          </a:prstGeom>
          <a:noFill/>
        </p:spPr>
        <p:txBody>
          <a:bodyPr wrap="square" lIns="0" tIns="0" rIns="0" bIns="0" rtlCol="0" anchor="ctr" anchorCtr="1">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　（予算</a:t>
            </a:r>
            <a:r>
              <a:rPr kumimoji="1" lang="en-US" altLang="ja-JP" sz="12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14,990</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千円）</a:t>
            </a:r>
            <a:endParaRPr lang="en-US" altLang="ja-JP" sz="1200" strike="sngStrike"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4"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24792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45" name="Text Box 2"/>
          <p:cNvSpPr txBox="1">
            <a:spLocks noChangeArrowheads="1"/>
          </p:cNvSpPr>
          <p:nvPr/>
        </p:nvSpPr>
        <p:spPr bwMode="auto">
          <a:xfrm>
            <a:off x="49608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30" name="Text Box 2"/>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25"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pic>
        <p:nvPicPr>
          <p:cNvPr id="3" name="図 2">
            <a:extLst>
              <a:ext uri="{FF2B5EF4-FFF2-40B4-BE49-F238E27FC236}">
                <a16:creationId xmlns:a16="http://schemas.microsoft.com/office/drawing/2014/main" id="{16AC8CBD-7F11-407A-A9CD-73FCDEEDBD4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625086" y="4632884"/>
            <a:ext cx="2745757" cy="1470443"/>
          </a:xfrm>
          <a:prstGeom prst="rect">
            <a:avLst/>
          </a:prstGeom>
        </p:spPr>
      </p:pic>
      <p:sp>
        <p:nvSpPr>
          <p:cNvPr id="23" name="正方形/長方形 22">
            <a:extLst>
              <a:ext uri="{FF2B5EF4-FFF2-40B4-BE49-F238E27FC236}">
                <a16:creationId xmlns:a16="http://schemas.microsoft.com/office/drawing/2014/main" id="{F03DB83F-246E-4FFC-84D3-EE470B2C0D5A}"/>
              </a:ext>
            </a:extLst>
          </p:cNvPr>
          <p:cNvSpPr/>
          <p:nvPr/>
        </p:nvSpPr>
        <p:spPr>
          <a:xfrm>
            <a:off x="6510765" y="6119823"/>
            <a:ext cx="1871216" cy="22121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ロゴマーク</a:t>
            </a:r>
          </a:p>
        </p:txBody>
      </p:sp>
      <p:sp>
        <p:nvSpPr>
          <p:cNvPr id="19" name="正方形/長方形 18">
            <a:extLst>
              <a:ext uri="{FF2B5EF4-FFF2-40B4-BE49-F238E27FC236}">
                <a16:creationId xmlns:a16="http://schemas.microsoft.com/office/drawing/2014/main" id="{8A016277-EF45-4CEB-B08B-8FC21C67F61F}"/>
              </a:ext>
            </a:extLst>
          </p:cNvPr>
          <p:cNvSpPr/>
          <p:nvPr/>
        </p:nvSpPr>
        <p:spPr>
          <a:xfrm>
            <a:off x="6730697" y="3278267"/>
            <a:ext cx="1871216" cy="22121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事業スキーム</a:t>
            </a:r>
            <a:endPar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テキスト ボックス 28">
            <a:extLst>
              <a:ext uri="{FF2B5EF4-FFF2-40B4-BE49-F238E27FC236}">
                <a16:creationId xmlns:a16="http://schemas.microsoft.com/office/drawing/2014/main" id="{E417BCCD-9496-417B-A56F-A904C3A2ADDD}"/>
              </a:ext>
            </a:extLst>
          </p:cNvPr>
          <p:cNvSpPr txBox="1">
            <a:spLocks noChangeArrowheads="1"/>
          </p:cNvSpPr>
          <p:nvPr/>
        </p:nvSpPr>
        <p:spPr bwMode="auto">
          <a:xfrm>
            <a:off x="178317" y="1431743"/>
            <a:ext cx="5418916" cy="189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179388" marR="0" lvl="0" indent="-179388" algn="l" defTabSz="914400" rtl="0" eaLnBrk="0" fontAlgn="auto" latinLnBrk="0" hangingPunct="0">
              <a:lnSpc>
                <a:spcPct val="100000"/>
              </a:lnSpc>
              <a:spcBef>
                <a:spcPts val="0"/>
              </a:spcBef>
              <a:spcAft>
                <a:spcPts val="0"/>
              </a:spcAft>
              <a:buClrTx/>
              <a:buSzTx/>
              <a:buFontTx/>
              <a:buNone/>
              <a:tabLst/>
              <a:defRPr/>
            </a:pPr>
            <a:r>
              <a:rPr lang="ja-JP" altLang="en-US" sz="1200" b="0" i="0" dirty="0">
                <a:latin typeface="Meiryo UI" pitchFamily="50" charset="-128"/>
                <a:ea typeface="Meiryo UI" pitchFamily="50" charset="-128"/>
                <a:cs typeface="Meiryo UI" pitchFamily="50" charset="-128"/>
              </a:rPr>
              <a:t>◆</a:t>
            </a:r>
            <a:r>
              <a:rPr kumimoji="1" lang="ja-JP" altLang="en-US" sz="1200" b="0" i="0" u="none" strike="noStrike" kern="1200" cap="none" spc="0" normalizeH="0" baseline="0" noProof="0" dirty="0">
                <a:ln>
                  <a:noFill/>
                </a:ln>
                <a:solidFill>
                  <a:srgbClr val="FF0000"/>
                </a:solidFill>
                <a:effectLst/>
                <a:uLnTx/>
                <a:uFillTx/>
                <a:latin typeface="Meiryo UI" pitchFamily="50" charset="-128"/>
                <a:ea typeface="Meiryo UI" pitchFamily="50" charset="-128"/>
                <a:cs typeface="Meiryo UI" pitchFamily="50" charset="-128"/>
              </a:rPr>
              <a:t>　</a:t>
            </a:r>
            <a:r>
              <a:rPr kumimoji="1" lang="ja-JP" altLang="en-US"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府内の脱炭素経営支援体制の基盤を構築し、脱炭素経営を支援する関係機関との密接な連携を行うとともに、脱炭素経営相談対応や</a:t>
            </a:r>
            <a:r>
              <a:rPr kumimoji="1" lang="en-US" altLang="ja-JP"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CO₂</a:t>
            </a:r>
            <a:r>
              <a:rPr kumimoji="1" lang="ja-JP" altLang="en-US"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排出量の可視化支援等、府内事業者の取組状況に応じた支援メニューの提供や伴走支援を実施します。</a:t>
            </a:r>
          </a:p>
          <a:p>
            <a:pPr marL="179388" marR="0" lvl="0" indent="-179388" algn="l" defTabSz="914400" rtl="0" eaLnBrk="0" fontAlgn="auto" latinLnBrk="0" hangingPunct="0">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　　　また、脱炭素経営宣言登録制度の継続的な運用や、宣言事業者等を対象とした脱炭素経営スクール（連続型講座）の実施、</a:t>
            </a:r>
            <a:r>
              <a:rPr kumimoji="1" lang="en-US" altLang="ja-JP"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2025</a:t>
            </a:r>
            <a:r>
              <a:rPr kumimoji="1" lang="ja-JP" altLang="en-US"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年度に構築した</a:t>
            </a:r>
            <a:r>
              <a:rPr kumimoji="1" lang="en-US" altLang="ja-JP"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SLL</a:t>
            </a:r>
            <a:r>
              <a:rPr kumimoji="1" lang="ja-JP" altLang="en-US"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制度の活用促進により、中小事業者における脱炭素の取組のさらなる加速化を図ります。</a:t>
            </a:r>
            <a:r>
              <a:rPr kumimoji="1" lang="ja-JP" altLang="en-US"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endParaRPr lang="en-US" altLang="ja-JP" b="0" i="0" dirty="0">
              <a:latin typeface="Meiryo UI" pitchFamily="50" charset="-128"/>
              <a:ea typeface="Meiryo UI" pitchFamily="50" charset="-128"/>
            </a:endParaRPr>
          </a:p>
          <a:p>
            <a:pPr marL="179388" indent="-179388"/>
            <a:r>
              <a:rPr lang="ja-JP" altLang="en-US" b="0" i="0" dirty="0">
                <a:latin typeface="Meiryo UI" panose="020B0604030504040204" pitchFamily="50" charset="-128"/>
                <a:ea typeface="Meiryo UI" panose="020B0604030504040204" pitchFamily="50" charset="-128"/>
              </a:rPr>
              <a:t>　　　</a:t>
            </a:r>
            <a:endParaRPr lang="ja-JP" altLang="en-US" b="0" i="0" strike="sngStrike" dirty="0">
              <a:latin typeface="Meiryo UI" pitchFamily="50" charset="-128"/>
              <a:ea typeface="Meiryo UI" pitchFamily="50" charset="-128"/>
              <a:cs typeface="Meiryo UI" pitchFamily="50" charset="-128"/>
            </a:endParaRPr>
          </a:p>
        </p:txBody>
      </p:sp>
      <p:sp>
        <p:nvSpPr>
          <p:cNvPr id="29" name="正方形/長方形 28">
            <a:extLst>
              <a:ext uri="{FF2B5EF4-FFF2-40B4-BE49-F238E27FC236}">
                <a16:creationId xmlns:a16="http://schemas.microsoft.com/office/drawing/2014/main" id="{D74CBF49-A53A-49DE-8B57-37B770E6D8D1}"/>
              </a:ext>
            </a:extLst>
          </p:cNvPr>
          <p:cNvSpPr/>
          <p:nvPr/>
        </p:nvSpPr>
        <p:spPr>
          <a:xfrm>
            <a:off x="178317" y="4494360"/>
            <a:ext cx="6446769" cy="1292662"/>
          </a:xfrm>
          <a:prstGeom prst="rect">
            <a:avLst/>
          </a:prstGeom>
        </p:spPr>
        <p:txBody>
          <a:bodyPr wrap="square">
            <a:spAutoFit/>
          </a:bodyPr>
          <a:lstStyle/>
          <a:p>
            <a:pPr marL="179388" indent="-179388"/>
            <a:r>
              <a:rPr lang="ja-JP" altLang="en-US" sz="1300" dirty="0">
                <a:latin typeface="Meiryo UI" pitchFamily="50" charset="-128"/>
                <a:ea typeface="Meiryo UI" pitchFamily="50" charset="-128"/>
                <a:cs typeface="Meiryo UI" pitchFamily="50" charset="-128"/>
              </a:rPr>
              <a:t>◆</a:t>
            </a:r>
            <a:r>
              <a:rPr lang="en-US" altLang="ja-JP" sz="1300" dirty="0">
                <a:latin typeface="Meiryo UI" pitchFamily="50" charset="-128"/>
                <a:ea typeface="Meiryo UI" pitchFamily="50" charset="-128"/>
                <a:cs typeface="Meiryo UI" pitchFamily="50" charset="-128"/>
              </a:rPr>
              <a:t>CO₂</a:t>
            </a:r>
            <a:r>
              <a:rPr lang="ja-JP" altLang="en-US" sz="1300" dirty="0">
                <a:latin typeface="Meiryo UI" pitchFamily="50" charset="-128"/>
                <a:ea typeface="Meiryo UI" pitchFamily="50" charset="-128"/>
                <a:cs typeface="Meiryo UI" pitchFamily="50" charset="-128"/>
              </a:rPr>
              <a:t>排出が少ない商品・サービスを購入時におおさか</a:t>
            </a:r>
            <a:r>
              <a:rPr lang="en-US" altLang="ja-JP" sz="1300" dirty="0">
                <a:latin typeface="Meiryo UI" pitchFamily="50" charset="-128"/>
                <a:ea typeface="Meiryo UI" pitchFamily="50" charset="-128"/>
                <a:cs typeface="Meiryo UI" pitchFamily="50" charset="-128"/>
              </a:rPr>
              <a:t>CO₂CO₂</a:t>
            </a:r>
            <a:r>
              <a:rPr lang="ja-JP" altLang="en-US" sz="1300" dirty="0">
                <a:latin typeface="Meiryo UI" pitchFamily="50" charset="-128"/>
                <a:ea typeface="Meiryo UI" pitchFamily="50" charset="-128"/>
                <a:cs typeface="Meiryo UI" pitchFamily="50" charset="-128"/>
              </a:rPr>
              <a:t>ポイント＋を付与する事業者の取組が円滑に進むように、脱炭素ポイント制度の周知・</a:t>
            </a:r>
            <a:r>
              <a:rPr lang="en-US" altLang="ja-JP" sz="1300" dirty="0">
                <a:latin typeface="Meiryo UI" pitchFamily="50" charset="-128"/>
                <a:ea typeface="Meiryo UI" pitchFamily="50" charset="-128"/>
                <a:cs typeface="Meiryo UI" pitchFamily="50" charset="-128"/>
              </a:rPr>
              <a:t>PR</a:t>
            </a:r>
            <a:r>
              <a:rPr lang="ja-JP" altLang="en-US" sz="1300" dirty="0">
                <a:latin typeface="Meiryo UI" pitchFamily="50" charset="-128"/>
                <a:ea typeface="Meiryo UI" pitchFamily="50" charset="-128"/>
                <a:cs typeface="Meiryo UI" pitchFamily="50" charset="-128"/>
              </a:rPr>
              <a:t>を実施します。</a:t>
            </a:r>
          </a:p>
          <a:p>
            <a:pPr marL="179388" indent="-179388"/>
            <a:r>
              <a:rPr lang="ja-JP" altLang="en-US" sz="1300" dirty="0">
                <a:latin typeface="Meiryo UI" pitchFamily="50" charset="-128"/>
                <a:ea typeface="Meiryo UI" pitchFamily="50" charset="-128"/>
                <a:cs typeface="Meiryo UI" pitchFamily="50" charset="-128"/>
              </a:rPr>
              <a:t>   　また、小売事業者等から構成される「おおさか</a:t>
            </a:r>
            <a:r>
              <a:rPr lang="en-US" altLang="ja-JP" sz="1300" dirty="0">
                <a:latin typeface="Meiryo UI" pitchFamily="50" charset="-128"/>
                <a:ea typeface="Meiryo UI" pitchFamily="50" charset="-128"/>
                <a:cs typeface="Meiryo UI" pitchFamily="50" charset="-128"/>
              </a:rPr>
              <a:t>CO₂CO₂</a:t>
            </a:r>
            <a:r>
              <a:rPr lang="ja-JP" altLang="en-US" sz="1300" dirty="0">
                <a:latin typeface="Meiryo UI" pitchFamily="50" charset="-128"/>
                <a:ea typeface="Meiryo UI" pitchFamily="50" charset="-128"/>
                <a:cs typeface="Meiryo UI" pitchFamily="50" charset="-128"/>
              </a:rPr>
              <a:t>ポイント連絡協議会」と連携を図りながら、幅広い業種・業態の事業者がポイント付与を行う際に役立つ「おおさか</a:t>
            </a:r>
            <a:r>
              <a:rPr lang="en-US" altLang="ja-JP" sz="1300" dirty="0">
                <a:latin typeface="Meiryo UI" pitchFamily="50" charset="-128"/>
                <a:ea typeface="Meiryo UI" pitchFamily="50" charset="-128"/>
                <a:cs typeface="Meiryo UI" pitchFamily="50" charset="-128"/>
              </a:rPr>
              <a:t>CO₂CO₂</a:t>
            </a:r>
            <a:r>
              <a:rPr lang="ja-JP" altLang="en-US" sz="1300" dirty="0">
                <a:latin typeface="Meiryo UI" pitchFamily="50" charset="-128"/>
                <a:ea typeface="Meiryo UI" pitchFamily="50" charset="-128"/>
                <a:cs typeface="Meiryo UI" pitchFamily="50" charset="-128"/>
              </a:rPr>
              <a:t>ポイント＋に関するガイドライン」を活用し、制度の普及拡大を図ります。</a:t>
            </a:r>
            <a:endParaRPr lang="en-US" altLang="ja-JP" sz="1300" dirty="0">
              <a:latin typeface="Meiryo UI" pitchFamily="50" charset="-128"/>
              <a:ea typeface="Meiryo UI" pitchFamily="50" charset="-128"/>
              <a:cs typeface="Meiryo UI" pitchFamily="50" charset="-128"/>
            </a:endParaRPr>
          </a:p>
          <a:p>
            <a:pPr marL="179388" indent="-179388"/>
            <a:endParaRPr lang="en-US" altLang="ja-JP" sz="1300" dirty="0">
              <a:latin typeface="Meiryo UI" pitchFamily="50" charset="-128"/>
              <a:ea typeface="Meiryo UI" pitchFamily="50" charset="-128"/>
              <a:cs typeface="Meiryo UI" pitchFamily="50" charset="-128"/>
            </a:endParaRPr>
          </a:p>
        </p:txBody>
      </p:sp>
      <p:sp>
        <p:nvSpPr>
          <p:cNvPr id="31" name="正方形/長方形 30">
            <a:extLst>
              <a:ext uri="{FF2B5EF4-FFF2-40B4-BE49-F238E27FC236}">
                <a16:creationId xmlns:a16="http://schemas.microsoft.com/office/drawing/2014/main" id="{ED854162-9B64-454F-8849-2BAE5D070960}"/>
              </a:ext>
            </a:extLst>
          </p:cNvPr>
          <p:cNvSpPr/>
          <p:nvPr/>
        </p:nvSpPr>
        <p:spPr>
          <a:xfrm>
            <a:off x="7172068" y="3996763"/>
            <a:ext cx="2744919" cy="184666"/>
          </a:xfrm>
          <a:prstGeom prst="rect">
            <a:avLst/>
          </a:prstGeom>
        </p:spPr>
        <p:txBody>
          <a:bodyPr wrap="square" lIns="0" tIns="0" rIns="0" bIns="0" anchor="ctr" anchorCtr="1">
            <a:spAutoFit/>
          </a:bodyPr>
          <a:lstStyle/>
          <a:p>
            <a:pPr algn="ctr"/>
            <a:r>
              <a:rPr lang="en-US" altLang="zh-TW" sz="1200" dirty="0">
                <a:latin typeface="Meiryo UI" panose="020B0604030504040204" pitchFamily="50" charset="-128"/>
                <a:ea typeface="Meiryo UI" panose="020B0604030504040204" pitchFamily="50" charset="-128"/>
                <a:cs typeface="Meiryo UI" panose="020B0604030504040204" pitchFamily="50" charset="-128"/>
              </a:rPr>
              <a:t>【</a:t>
            </a:r>
            <a:r>
              <a:rPr lang="zh-TW" altLang="en-US" sz="1200" dirty="0">
                <a:latin typeface="Meiryo UI" panose="020B0604030504040204" pitchFamily="50" charset="-128"/>
                <a:ea typeface="Meiryo UI" panose="020B0604030504040204" pitchFamily="50" charset="-128"/>
                <a:cs typeface="Meiryo UI" panose="020B0604030504040204" pitchFamily="50" charset="-128"/>
              </a:rPr>
              <a:t>府事業</a:t>
            </a:r>
            <a:r>
              <a:rPr lang="en-US" altLang="zh-TW"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　（予算</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4,244</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千円）</a:t>
            </a:r>
            <a:endParaRPr lang="en-US" altLang="ja-JP" sz="1200" strike="sngStrike"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角丸四角形 15">
            <a:extLst>
              <a:ext uri="{FF2B5EF4-FFF2-40B4-BE49-F238E27FC236}">
                <a16:creationId xmlns:a16="http://schemas.microsoft.com/office/drawing/2014/main" id="{EC7D61C9-EDE3-4256-AF30-74AAAB329226}"/>
              </a:ext>
            </a:extLst>
          </p:cNvPr>
          <p:cNvSpPr/>
          <p:nvPr/>
        </p:nvSpPr>
        <p:spPr>
          <a:xfrm>
            <a:off x="223200" y="3918096"/>
            <a:ext cx="7203600"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ja-JP" altLang="en-US" sz="1600" b="1" dirty="0">
                <a:solidFill>
                  <a:schemeClr val="tx1"/>
                </a:solidFill>
                <a:latin typeface="Meiryo UI" pitchFamily="50" charset="-128"/>
                <a:ea typeface="Meiryo UI" pitchFamily="50" charset="-128"/>
                <a:cs typeface="Meiryo UI" pitchFamily="50" charset="-128"/>
              </a:rPr>
              <a:t>環境配慮消費行動促進に向けたおおさか</a:t>
            </a:r>
            <a:r>
              <a:rPr lang="en-US" altLang="ja-JP" sz="1600" b="1" dirty="0">
                <a:solidFill>
                  <a:schemeClr val="tx1"/>
                </a:solidFill>
                <a:latin typeface="Meiryo UI" pitchFamily="50" charset="-128"/>
                <a:ea typeface="Meiryo UI" pitchFamily="50" charset="-128"/>
                <a:cs typeface="Meiryo UI" pitchFamily="50" charset="-128"/>
              </a:rPr>
              <a:t>CO₂CO₂</a:t>
            </a:r>
            <a:r>
              <a:rPr lang="ja-JP" altLang="en-US" sz="1600" b="1" dirty="0">
                <a:solidFill>
                  <a:schemeClr val="tx1"/>
                </a:solidFill>
                <a:latin typeface="Meiryo UI" pitchFamily="50" charset="-128"/>
                <a:ea typeface="Meiryo UI" pitchFamily="50" charset="-128"/>
                <a:cs typeface="Meiryo UI" pitchFamily="50" charset="-128"/>
              </a:rPr>
              <a:t>（コツコツ）ポイント普及事業</a:t>
            </a:r>
          </a:p>
        </p:txBody>
      </p:sp>
      <p:sp>
        <p:nvSpPr>
          <p:cNvPr id="36" name="角丸四角形 1">
            <a:extLst>
              <a:ext uri="{FF2B5EF4-FFF2-40B4-BE49-F238E27FC236}">
                <a16:creationId xmlns:a16="http://schemas.microsoft.com/office/drawing/2014/main" id="{D31D2136-B55E-4DC2-9322-75C7F1E1A133}"/>
              </a:ext>
            </a:extLst>
          </p:cNvPr>
          <p:cNvSpPr/>
          <p:nvPr/>
        </p:nvSpPr>
        <p:spPr>
          <a:xfrm>
            <a:off x="38334" y="3771130"/>
            <a:ext cx="9827998" cy="3012203"/>
          </a:xfrm>
          <a:prstGeom prst="roundRect">
            <a:avLst>
              <a:gd name="adj" fmla="val 1961"/>
            </a:avLst>
          </a:prstGeom>
          <a:noFill/>
          <a:ln w="25400">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pic>
        <p:nvPicPr>
          <p:cNvPr id="24" name="図 23">
            <a:extLst>
              <a:ext uri="{FF2B5EF4-FFF2-40B4-BE49-F238E27FC236}">
                <a16:creationId xmlns:a16="http://schemas.microsoft.com/office/drawing/2014/main" id="{56D11CAB-5D4E-44B9-B029-04AA3F71612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65205" y="1357878"/>
            <a:ext cx="3960568" cy="1751151"/>
          </a:xfrm>
          <a:prstGeom prst="rect">
            <a:avLst/>
          </a:prstGeom>
        </p:spPr>
      </p:pic>
      <p:sp>
        <p:nvSpPr>
          <p:cNvPr id="39" name="円/楕円 30">
            <a:extLst>
              <a:ext uri="{FF2B5EF4-FFF2-40B4-BE49-F238E27FC236}">
                <a16:creationId xmlns:a16="http://schemas.microsoft.com/office/drawing/2014/main" id="{4880AF80-BE69-4C42-AFC1-C4AD586D124A}"/>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55</a:t>
            </a:fld>
            <a:endParaRPr lang="en-US" altLang="ja-JP" sz="11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41383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角丸四角形 13">
            <a:extLst>
              <a:ext uri="{FF2B5EF4-FFF2-40B4-BE49-F238E27FC236}">
                <a16:creationId xmlns:a16="http://schemas.microsoft.com/office/drawing/2014/main" id="{0C8A137C-7899-42BC-9820-CFBCA4852C0B}"/>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52" name="テキスト ボックス 51"/>
          <p:cNvSpPr txBox="1"/>
          <p:nvPr/>
        </p:nvSpPr>
        <p:spPr>
          <a:xfrm>
            <a:off x="5391125" y="2264668"/>
            <a:ext cx="4063282" cy="738664"/>
          </a:xfrm>
          <a:prstGeom prst="rect">
            <a:avLst/>
          </a:prstGeom>
          <a:noFill/>
        </p:spPr>
        <p:txBody>
          <a:bodyPr wrap="square" rtlCol="0">
            <a:spAutoFit/>
          </a:bodyPr>
          <a:lstStyle/>
          <a:p>
            <a:pPr algn="just"/>
            <a:r>
              <a:rPr lang="ja-JP" altLang="en-US" sz="1400" dirty="0">
                <a:latin typeface="Meiryo UI" panose="020B0604030504040204" pitchFamily="50" charset="-128"/>
                <a:ea typeface="Meiryo UI" panose="020B0604030504040204" pitchFamily="50" charset="-128"/>
              </a:rPr>
              <a:t>点在する設備をＩｏＴにより一括制御し、電力需給を調整することで、あたかも</a:t>
            </a:r>
            <a:r>
              <a:rPr lang="en-US" altLang="ja-JP" sz="1400" dirty="0">
                <a:latin typeface="Meiryo UI" panose="020B0604030504040204" pitchFamily="50" charset="-128"/>
                <a:ea typeface="Meiryo UI" panose="020B0604030504040204" pitchFamily="50" charset="-128"/>
              </a:rPr>
              <a:t>1</a:t>
            </a:r>
            <a:r>
              <a:rPr lang="ja-JP" altLang="en-US" sz="1400" dirty="0" err="1">
                <a:latin typeface="Meiryo UI" panose="020B0604030504040204" pitchFamily="50" charset="-128"/>
                <a:ea typeface="Meiryo UI" panose="020B0604030504040204" pitchFamily="50" charset="-128"/>
              </a:rPr>
              <a:t>つの</a:t>
            </a:r>
            <a:r>
              <a:rPr lang="ja-JP" altLang="en-US" sz="1400" dirty="0">
                <a:latin typeface="Meiryo UI" panose="020B0604030504040204" pitchFamily="50" charset="-128"/>
                <a:ea typeface="Meiryo UI" panose="020B0604030504040204" pitchFamily="50" charset="-128"/>
              </a:rPr>
              <a:t>発電所（仮想発電所）のように機能させる仕組みです。</a:t>
            </a:r>
          </a:p>
        </p:txBody>
      </p:sp>
      <p:sp>
        <p:nvSpPr>
          <p:cNvPr id="53" name="テキスト ボックス 52"/>
          <p:cNvSpPr txBox="1"/>
          <p:nvPr/>
        </p:nvSpPr>
        <p:spPr>
          <a:xfrm>
            <a:off x="5102617" y="2022444"/>
            <a:ext cx="4488728" cy="338554"/>
          </a:xfrm>
          <a:prstGeom prst="rect">
            <a:avLst/>
          </a:prstGeom>
          <a:noFill/>
        </p:spPr>
        <p:txBody>
          <a:bodyPr wrap="none" rtlCol="0">
            <a:spAutoFit/>
          </a:bodyPr>
          <a:lstStyle/>
          <a:p>
            <a:pPr algn="ctr"/>
            <a:r>
              <a:rPr lang="en-US" altLang="ja-JP" sz="1600" b="1" dirty="0">
                <a:latin typeface="Meiryo UI" panose="020B0604030504040204" pitchFamily="50" charset="-128"/>
                <a:ea typeface="Meiryo UI" panose="020B0604030504040204" pitchFamily="50" charset="-128"/>
              </a:rPr>
              <a:t>※VPP</a:t>
            </a:r>
            <a:r>
              <a:rPr lang="ja-JP" altLang="en-US" sz="1600" b="1" dirty="0">
                <a:latin typeface="Meiryo UI" panose="020B0604030504040204" pitchFamily="50" charset="-128"/>
                <a:ea typeface="Meiryo UI" panose="020B0604030504040204" pitchFamily="50" charset="-128"/>
              </a:rPr>
              <a:t>（バーチャルパワープラント：仮想発電所）</a:t>
            </a:r>
            <a:endParaRPr lang="en-US" altLang="ja-JP" sz="1600" b="1" dirty="0">
              <a:latin typeface="Meiryo UI" panose="020B0604030504040204" pitchFamily="50" charset="-128"/>
              <a:ea typeface="Meiryo UI" panose="020B0604030504040204" pitchFamily="50" charset="-128"/>
            </a:endParaRPr>
          </a:p>
        </p:txBody>
      </p:sp>
      <p:sp>
        <p:nvSpPr>
          <p:cNvPr id="54" name="下矢印 53"/>
          <p:cNvSpPr/>
          <p:nvPr/>
        </p:nvSpPr>
        <p:spPr>
          <a:xfrm>
            <a:off x="6645346" y="2979399"/>
            <a:ext cx="1331259" cy="266157"/>
          </a:xfrm>
          <a:prstGeom prst="down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Meiryo UI" panose="020B0604030504040204" pitchFamily="50" charset="-128"/>
              <a:ea typeface="Meiryo UI" panose="020B0604030504040204" pitchFamily="50" charset="-128"/>
            </a:endParaRPr>
          </a:p>
        </p:txBody>
      </p:sp>
      <p:sp>
        <p:nvSpPr>
          <p:cNvPr id="42" name="角丸四角形 41"/>
          <p:cNvSpPr/>
          <p:nvPr/>
        </p:nvSpPr>
        <p:spPr>
          <a:xfrm>
            <a:off x="223200" y="687600"/>
            <a:ext cx="5231941"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en-US" altLang="ja-JP" sz="1400" b="1" dirty="0">
              <a:solidFill>
                <a:schemeClr val="tx1"/>
              </a:solidFill>
              <a:latin typeface="Meiryo UI" pitchFamily="50" charset="-128"/>
              <a:ea typeface="Meiryo UI" pitchFamily="50" charset="-128"/>
              <a:cs typeface="Meiryo UI" pitchFamily="50" charset="-128"/>
            </a:endParaRPr>
          </a:p>
          <a:p>
            <a:pPr algn="ctr">
              <a:defRPr/>
            </a:pPr>
            <a:r>
              <a:rPr lang="ja-JP" altLang="en-US" sz="1600" b="1" dirty="0">
                <a:solidFill>
                  <a:schemeClr val="tx1"/>
                </a:solidFill>
                <a:latin typeface="Meiryo UI" pitchFamily="50" charset="-128"/>
                <a:ea typeface="Meiryo UI" pitchFamily="50" charset="-128"/>
                <a:cs typeface="Meiryo UI" pitchFamily="50" charset="-128"/>
              </a:rPr>
              <a:t>バーチャルパワープラント（</a:t>
            </a:r>
            <a:r>
              <a:rPr lang="en-US" altLang="ja-JP" sz="1600" b="1" dirty="0">
                <a:solidFill>
                  <a:schemeClr val="tx1"/>
                </a:solidFill>
                <a:latin typeface="Meiryo UI" pitchFamily="50" charset="-128"/>
                <a:ea typeface="Meiryo UI" pitchFamily="50" charset="-128"/>
                <a:cs typeface="Meiryo UI" pitchFamily="50" charset="-128"/>
              </a:rPr>
              <a:t>VPP</a:t>
            </a:r>
            <a:r>
              <a:rPr lang="ja-JP" altLang="en-US" sz="1600" b="1" dirty="0">
                <a:solidFill>
                  <a:schemeClr val="tx1"/>
                </a:solidFill>
                <a:latin typeface="Meiryo UI" pitchFamily="50" charset="-128"/>
                <a:ea typeface="Meiryo UI" pitchFamily="50" charset="-128"/>
                <a:cs typeface="Meiryo UI" pitchFamily="50" charset="-128"/>
              </a:rPr>
              <a:t>）構築に向けた調査・検討</a:t>
            </a:r>
          </a:p>
          <a:p>
            <a:pPr algn="ctr">
              <a:defRPr/>
            </a:pPr>
            <a:endParaRPr lang="ja-JP" altLang="en-US" sz="1400" b="1" dirty="0">
              <a:solidFill>
                <a:schemeClr val="tx1"/>
              </a:solidFill>
              <a:latin typeface="Meiryo UI" pitchFamily="50" charset="-128"/>
              <a:ea typeface="Meiryo UI" pitchFamily="50" charset="-128"/>
              <a:cs typeface="Meiryo UI" pitchFamily="50" charset="-128"/>
            </a:endParaRPr>
          </a:p>
        </p:txBody>
      </p:sp>
      <p:grpSp>
        <p:nvGrpSpPr>
          <p:cNvPr id="58" name="グループ化 57"/>
          <p:cNvGrpSpPr/>
          <p:nvPr/>
        </p:nvGrpSpPr>
        <p:grpSpPr>
          <a:xfrm>
            <a:off x="182245" y="2561288"/>
            <a:ext cx="4437092" cy="2484738"/>
            <a:chOff x="518302" y="4150336"/>
            <a:chExt cx="4437092" cy="2484738"/>
          </a:xfrm>
        </p:grpSpPr>
        <p:sp>
          <p:nvSpPr>
            <p:cNvPr id="59" name="円/楕円 58"/>
            <p:cNvSpPr/>
            <p:nvPr/>
          </p:nvSpPr>
          <p:spPr>
            <a:xfrm rot="10200000">
              <a:off x="980225" y="4212251"/>
              <a:ext cx="3627927" cy="2011079"/>
            </a:xfrm>
            <a:prstGeom prst="ellipse">
              <a:avLst/>
            </a:prstGeom>
            <a:noFill/>
            <a:ln w="19050">
              <a:solidFill>
                <a:schemeClr val="accent1">
                  <a:shade val="5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Meiryo UI" panose="020B0604030504040204" pitchFamily="50" charset="-128"/>
                <a:ea typeface="Meiryo UI" panose="020B0604030504040204" pitchFamily="50" charset="-128"/>
              </a:endParaRPr>
            </a:p>
          </p:txBody>
        </p:sp>
        <p:pic>
          <p:nvPicPr>
            <p:cNvPr id="60" name="図 5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1275" y="5158219"/>
              <a:ext cx="551330" cy="667541"/>
            </a:xfrm>
            <a:prstGeom prst="rect">
              <a:avLst/>
            </a:prstGeom>
          </p:spPr>
        </p:pic>
        <p:pic>
          <p:nvPicPr>
            <p:cNvPr id="61" name="図 6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22664" y="4777800"/>
              <a:ext cx="642959" cy="642959"/>
            </a:xfrm>
            <a:prstGeom prst="rect">
              <a:avLst/>
            </a:prstGeom>
          </p:spPr>
        </p:pic>
        <p:cxnSp>
          <p:nvCxnSpPr>
            <p:cNvPr id="62" name="直線コネクタ 61"/>
            <p:cNvCxnSpPr/>
            <p:nvPr/>
          </p:nvCxnSpPr>
          <p:spPr>
            <a:xfrm>
              <a:off x="1930410" y="4665033"/>
              <a:ext cx="551913" cy="248803"/>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直線コネクタ 62"/>
            <p:cNvCxnSpPr/>
            <p:nvPr/>
          </p:nvCxnSpPr>
          <p:spPr>
            <a:xfrm flipV="1">
              <a:off x="3177841" y="4371569"/>
              <a:ext cx="549126" cy="557133"/>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直線コネクタ 63"/>
            <p:cNvCxnSpPr/>
            <p:nvPr/>
          </p:nvCxnSpPr>
          <p:spPr>
            <a:xfrm>
              <a:off x="3205964" y="5126174"/>
              <a:ext cx="1611372" cy="215252"/>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直線コネクタ 64"/>
            <p:cNvCxnSpPr/>
            <p:nvPr/>
          </p:nvCxnSpPr>
          <p:spPr>
            <a:xfrm flipH="1">
              <a:off x="2114919" y="5416764"/>
              <a:ext cx="535886" cy="605226"/>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直線コネクタ 67"/>
            <p:cNvCxnSpPr>
              <a:stCxn id="60" idx="3"/>
            </p:cNvCxnSpPr>
            <p:nvPr/>
          </p:nvCxnSpPr>
          <p:spPr>
            <a:xfrm flipV="1">
              <a:off x="1302605" y="5217791"/>
              <a:ext cx="1152277" cy="274199"/>
            </a:xfrm>
            <a:prstGeom prst="line">
              <a:avLst/>
            </a:prstGeom>
          </p:spPr>
          <p:style>
            <a:lnRef idx="1">
              <a:schemeClr val="accent1"/>
            </a:lnRef>
            <a:fillRef idx="0">
              <a:schemeClr val="accent1"/>
            </a:fillRef>
            <a:effectRef idx="0">
              <a:schemeClr val="accent1"/>
            </a:effectRef>
            <a:fontRef idx="minor">
              <a:schemeClr val="tx1"/>
            </a:fontRef>
          </p:style>
        </p:cxnSp>
        <p:sp>
          <p:nvSpPr>
            <p:cNvPr id="69" name="テキスト ボックス 68"/>
            <p:cNvSpPr txBox="1"/>
            <p:nvPr/>
          </p:nvSpPr>
          <p:spPr>
            <a:xfrm>
              <a:off x="2159046" y="5420759"/>
              <a:ext cx="1184940" cy="276999"/>
            </a:xfrm>
            <a:prstGeom prst="rect">
              <a:avLst/>
            </a:prstGeom>
            <a:noFill/>
          </p:spPr>
          <p:txBody>
            <a:bodyPr wrap="none" rtlCol="0">
              <a:spAutoFit/>
            </a:bodyPr>
            <a:lstStyle/>
            <a:p>
              <a:r>
                <a:rPr lang="ja-JP" altLang="en-US" sz="1200" dirty="0">
                  <a:solidFill>
                    <a:prstClr val="black"/>
                  </a:solidFill>
                  <a:latin typeface="Meiryo UI" panose="020B0604030504040204" pitchFamily="50" charset="-128"/>
                  <a:ea typeface="Meiryo UI" panose="020B0604030504040204" pitchFamily="50" charset="-128"/>
                </a:rPr>
                <a:t>需給調整・制御</a:t>
              </a:r>
            </a:p>
          </p:txBody>
        </p:sp>
        <p:sp>
          <p:nvSpPr>
            <p:cNvPr id="70" name="テキスト ボックス 69"/>
            <p:cNvSpPr txBox="1"/>
            <p:nvPr/>
          </p:nvSpPr>
          <p:spPr>
            <a:xfrm>
              <a:off x="518302" y="5810065"/>
              <a:ext cx="846707" cy="276999"/>
            </a:xfrm>
            <a:prstGeom prst="rect">
              <a:avLst/>
            </a:prstGeom>
            <a:noFill/>
          </p:spPr>
          <p:txBody>
            <a:bodyPr wrap="none" rtlCol="0">
              <a:spAutoFit/>
            </a:bodyPr>
            <a:lstStyle/>
            <a:p>
              <a:r>
                <a:rPr lang="ja-JP" altLang="en-US" sz="1200" dirty="0">
                  <a:solidFill>
                    <a:prstClr val="black"/>
                  </a:solidFill>
                  <a:latin typeface="Meiryo UI" panose="020B0604030504040204" pitchFamily="50" charset="-128"/>
                  <a:ea typeface="Meiryo UI" panose="020B0604030504040204" pitchFamily="50" charset="-128"/>
                </a:rPr>
                <a:t>オフィスビル</a:t>
              </a:r>
            </a:p>
          </p:txBody>
        </p:sp>
        <p:sp>
          <p:nvSpPr>
            <p:cNvPr id="71" name="テキスト ボックス 70"/>
            <p:cNvSpPr txBox="1"/>
            <p:nvPr/>
          </p:nvSpPr>
          <p:spPr>
            <a:xfrm>
              <a:off x="3778270" y="6261817"/>
              <a:ext cx="492443" cy="276999"/>
            </a:xfrm>
            <a:prstGeom prst="rect">
              <a:avLst/>
            </a:prstGeom>
            <a:noFill/>
          </p:spPr>
          <p:txBody>
            <a:bodyPr wrap="none" rtlCol="0">
              <a:spAutoFit/>
            </a:bodyPr>
            <a:lstStyle/>
            <a:p>
              <a:r>
                <a:rPr lang="ja-JP" altLang="en-US" sz="1200" dirty="0">
                  <a:solidFill>
                    <a:prstClr val="black"/>
                  </a:solidFill>
                  <a:latin typeface="Meiryo UI" panose="020B0604030504040204" pitchFamily="50" charset="-128"/>
                  <a:ea typeface="Meiryo UI" panose="020B0604030504040204" pitchFamily="50" charset="-128"/>
                </a:rPr>
                <a:t>住宅</a:t>
              </a:r>
            </a:p>
          </p:txBody>
        </p:sp>
        <p:sp>
          <p:nvSpPr>
            <p:cNvPr id="72" name="テキスト ボックス 71"/>
            <p:cNvSpPr txBox="1"/>
            <p:nvPr/>
          </p:nvSpPr>
          <p:spPr>
            <a:xfrm>
              <a:off x="3520078" y="4462088"/>
              <a:ext cx="954107" cy="276999"/>
            </a:xfrm>
            <a:prstGeom prst="rect">
              <a:avLst/>
            </a:prstGeom>
            <a:noFill/>
          </p:spPr>
          <p:txBody>
            <a:bodyPr wrap="none" rtlCol="0">
              <a:spAutoFit/>
            </a:bodyPr>
            <a:lstStyle/>
            <a:p>
              <a:r>
                <a:rPr lang="ja-JP" altLang="en-US" sz="1200" dirty="0">
                  <a:solidFill>
                    <a:prstClr val="black"/>
                  </a:solidFill>
                  <a:latin typeface="Meiryo UI" panose="020B0604030504040204" pitchFamily="50" charset="-128"/>
                  <a:ea typeface="Meiryo UI" panose="020B0604030504040204" pitchFamily="50" charset="-128"/>
                </a:rPr>
                <a:t>電気自動車</a:t>
              </a:r>
            </a:p>
          </p:txBody>
        </p:sp>
        <p:sp>
          <p:nvSpPr>
            <p:cNvPr id="74" name="テキスト ボックス 73"/>
            <p:cNvSpPr txBox="1"/>
            <p:nvPr/>
          </p:nvSpPr>
          <p:spPr>
            <a:xfrm>
              <a:off x="4309063" y="5473616"/>
              <a:ext cx="646331" cy="276999"/>
            </a:xfrm>
            <a:prstGeom prst="rect">
              <a:avLst/>
            </a:prstGeom>
            <a:noFill/>
          </p:spPr>
          <p:txBody>
            <a:bodyPr wrap="none" rtlCol="0">
              <a:spAutoFit/>
            </a:bodyPr>
            <a:lstStyle/>
            <a:p>
              <a:r>
                <a:rPr lang="ja-JP" altLang="en-US" sz="1200" dirty="0">
                  <a:solidFill>
                    <a:prstClr val="black"/>
                  </a:solidFill>
                  <a:latin typeface="Meiryo UI" panose="020B0604030504040204" pitchFamily="50" charset="-128"/>
                  <a:ea typeface="Meiryo UI" panose="020B0604030504040204" pitchFamily="50" charset="-128"/>
                </a:rPr>
                <a:t>蓄電池</a:t>
              </a:r>
            </a:p>
          </p:txBody>
        </p:sp>
        <p:sp>
          <p:nvSpPr>
            <p:cNvPr id="75" name="テキスト ボックス 74"/>
            <p:cNvSpPr txBox="1"/>
            <p:nvPr/>
          </p:nvSpPr>
          <p:spPr>
            <a:xfrm>
              <a:off x="655383" y="4150336"/>
              <a:ext cx="954107" cy="276999"/>
            </a:xfrm>
            <a:prstGeom prst="rect">
              <a:avLst/>
            </a:prstGeom>
            <a:noFill/>
          </p:spPr>
          <p:txBody>
            <a:bodyPr wrap="none" rtlCol="0">
              <a:spAutoFit/>
            </a:bodyPr>
            <a:lstStyle/>
            <a:p>
              <a:r>
                <a:rPr lang="ja-JP" altLang="en-US" sz="1200" dirty="0">
                  <a:solidFill>
                    <a:prstClr val="black"/>
                  </a:solidFill>
                  <a:latin typeface="Meiryo UI" panose="020B0604030504040204" pitchFamily="50" charset="-128"/>
                  <a:ea typeface="Meiryo UI" panose="020B0604030504040204" pitchFamily="50" charset="-128"/>
                </a:rPr>
                <a:t>太陽光発電</a:t>
              </a:r>
            </a:p>
          </p:txBody>
        </p:sp>
        <p:cxnSp>
          <p:nvCxnSpPr>
            <p:cNvPr id="76" name="直線コネクタ 75"/>
            <p:cNvCxnSpPr/>
            <p:nvPr/>
          </p:nvCxnSpPr>
          <p:spPr>
            <a:xfrm>
              <a:off x="3125282" y="5416764"/>
              <a:ext cx="377291" cy="531800"/>
            </a:xfrm>
            <a:prstGeom prst="line">
              <a:avLst/>
            </a:prstGeom>
          </p:spPr>
          <p:style>
            <a:lnRef idx="1">
              <a:schemeClr val="accent1"/>
            </a:lnRef>
            <a:fillRef idx="0">
              <a:schemeClr val="accent1"/>
            </a:fillRef>
            <a:effectRef idx="0">
              <a:schemeClr val="accent1"/>
            </a:effectRef>
            <a:fontRef idx="minor">
              <a:schemeClr val="tx1"/>
            </a:fontRef>
          </p:style>
        </p:cxnSp>
        <p:sp>
          <p:nvSpPr>
            <p:cNvPr id="77" name="テキスト ボックス 76"/>
            <p:cNvSpPr txBox="1"/>
            <p:nvPr/>
          </p:nvSpPr>
          <p:spPr>
            <a:xfrm>
              <a:off x="2111366" y="6358075"/>
              <a:ext cx="492443" cy="276999"/>
            </a:xfrm>
            <a:prstGeom prst="rect">
              <a:avLst/>
            </a:prstGeom>
            <a:noFill/>
          </p:spPr>
          <p:txBody>
            <a:bodyPr wrap="none" rtlCol="0">
              <a:spAutoFit/>
            </a:bodyPr>
            <a:lstStyle/>
            <a:p>
              <a:r>
                <a:rPr lang="ja-JP" altLang="en-US" sz="1200" dirty="0">
                  <a:solidFill>
                    <a:prstClr val="black"/>
                  </a:solidFill>
                  <a:latin typeface="Meiryo UI" panose="020B0604030504040204" pitchFamily="50" charset="-128"/>
                  <a:ea typeface="Meiryo UI" panose="020B0604030504040204" pitchFamily="50" charset="-128"/>
                </a:rPr>
                <a:t>工場</a:t>
              </a:r>
            </a:p>
          </p:txBody>
        </p:sp>
      </p:grpSp>
      <p:pic>
        <p:nvPicPr>
          <p:cNvPr id="78" name="図 7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8735" y="2868950"/>
            <a:ext cx="975618" cy="414070"/>
          </a:xfrm>
          <a:prstGeom prst="rect">
            <a:avLst/>
          </a:prstGeom>
        </p:spPr>
      </p:pic>
      <p:pic>
        <p:nvPicPr>
          <p:cNvPr id="79" name="図 7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879602" y="3326207"/>
            <a:ext cx="739735" cy="553768"/>
          </a:xfrm>
          <a:prstGeom prst="rect">
            <a:avLst/>
          </a:prstGeom>
        </p:spPr>
      </p:pic>
      <p:pic>
        <p:nvPicPr>
          <p:cNvPr id="80" name="図 7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957441" y="2317599"/>
            <a:ext cx="969545" cy="434125"/>
          </a:xfrm>
          <a:prstGeom prst="rect">
            <a:avLst/>
          </a:prstGeom>
        </p:spPr>
      </p:pic>
      <p:pic>
        <p:nvPicPr>
          <p:cNvPr id="81" name="図 8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475131" y="4248665"/>
            <a:ext cx="555364" cy="572955"/>
          </a:xfrm>
          <a:prstGeom prst="rect">
            <a:avLst/>
          </a:prstGeom>
        </p:spPr>
      </p:pic>
      <p:pic>
        <p:nvPicPr>
          <p:cNvPr id="82" name="図 8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932402" y="4205277"/>
            <a:ext cx="586975" cy="586975"/>
          </a:xfrm>
          <a:prstGeom prst="rect">
            <a:avLst/>
          </a:prstGeom>
        </p:spPr>
      </p:pic>
      <p:pic>
        <p:nvPicPr>
          <p:cNvPr id="84" name="図 8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880532" y="2229783"/>
            <a:ext cx="659126" cy="628988"/>
          </a:xfrm>
          <a:prstGeom prst="rect">
            <a:avLst/>
          </a:prstGeom>
        </p:spPr>
      </p:pic>
      <p:sp>
        <p:nvSpPr>
          <p:cNvPr id="85" name="テキスト ボックス 84"/>
          <p:cNvSpPr txBox="1"/>
          <p:nvPr/>
        </p:nvSpPr>
        <p:spPr>
          <a:xfrm>
            <a:off x="1419795" y="2120350"/>
            <a:ext cx="646331" cy="276999"/>
          </a:xfrm>
          <a:prstGeom prst="rect">
            <a:avLst/>
          </a:prstGeom>
          <a:noFill/>
        </p:spPr>
        <p:txBody>
          <a:bodyPr wrap="none" rtlCol="0">
            <a:spAutoFit/>
          </a:bodyPr>
          <a:lstStyle/>
          <a:p>
            <a:r>
              <a:rPr kumimoji="1" lang="ja-JP" altLang="en-US" sz="1200" dirty="0">
                <a:latin typeface="Meiryo UI" panose="020B0604030504040204" pitchFamily="50" charset="-128"/>
                <a:ea typeface="Meiryo UI" panose="020B0604030504040204" pitchFamily="50" charset="-128"/>
              </a:rPr>
              <a:t>鉄道駅</a:t>
            </a:r>
          </a:p>
        </p:txBody>
      </p:sp>
      <p:cxnSp>
        <p:nvCxnSpPr>
          <p:cNvPr id="86" name="直線コネクタ 85"/>
          <p:cNvCxnSpPr>
            <a:stCxn id="84" idx="2"/>
          </p:cNvCxnSpPr>
          <p:nvPr/>
        </p:nvCxnSpPr>
        <p:spPr>
          <a:xfrm>
            <a:off x="2210095" y="2858771"/>
            <a:ext cx="222817" cy="233414"/>
          </a:xfrm>
          <a:prstGeom prst="line">
            <a:avLst/>
          </a:prstGeom>
        </p:spPr>
        <p:style>
          <a:lnRef idx="1">
            <a:schemeClr val="accent1"/>
          </a:lnRef>
          <a:fillRef idx="0">
            <a:schemeClr val="accent1"/>
          </a:fillRef>
          <a:effectRef idx="0">
            <a:schemeClr val="accent1"/>
          </a:effectRef>
          <a:fontRef idx="minor">
            <a:schemeClr val="tx1"/>
          </a:fontRef>
        </p:style>
      </p:cxnSp>
      <p:sp>
        <p:nvSpPr>
          <p:cNvPr id="48" name="正方形/長方形 47"/>
          <p:cNvSpPr/>
          <p:nvPr/>
        </p:nvSpPr>
        <p:spPr>
          <a:xfrm>
            <a:off x="217072" y="5161494"/>
            <a:ext cx="4152197" cy="1384995"/>
          </a:xfrm>
          <a:prstGeom prst="rect">
            <a:avLst/>
          </a:prstGeom>
          <a:noFill/>
          <a:ln w="9525">
            <a:solidFill>
              <a:schemeClr val="accent6">
                <a:lumMod val="75000"/>
              </a:schemeClr>
            </a:solidFill>
            <a:prstDash val="dash"/>
          </a:ln>
        </p:spPr>
        <p:style>
          <a:lnRef idx="2">
            <a:schemeClr val="accent1"/>
          </a:lnRef>
          <a:fillRef idx="1">
            <a:schemeClr val="lt1"/>
          </a:fillRef>
          <a:effectRef idx="0">
            <a:schemeClr val="accent1"/>
          </a:effectRef>
          <a:fontRef idx="minor">
            <a:schemeClr val="dk1"/>
          </a:fontRef>
        </p:style>
        <p:txBody>
          <a:bodyPr lIns="72000" tIns="0" rIns="36000" bIns="0" rtlCol="0" anchor="ctr">
            <a:spAutoFit/>
          </a:bodyPr>
          <a:lstStyle/>
          <a:p>
            <a:pPr algn="just"/>
            <a:r>
              <a:rPr lang="ja-JP" altLang="en-US" sz="1000" dirty="0">
                <a:solidFill>
                  <a:schemeClr val="tx1"/>
                </a:solidFill>
                <a:latin typeface="Meiryo UI" pitchFamily="50" charset="-128"/>
                <a:ea typeface="Meiryo UI" pitchFamily="50" charset="-128"/>
                <a:cs typeface="Meiryo UI" pitchFamily="50" charset="-128"/>
              </a:rPr>
              <a:t>（大阪府）</a:t>
            </a:r>
            <a:endParaRPr lang="en-US" altLang="ja-JP" sz="1000" dirty="0">
              <a:solidFill>
                <a:schemeClr val="tx1"/>
              </a:solidFill>
              <a:latin typeface="Meiryo UI" pitchFamily="50" charset="-128"/>
              <a:ea typeface="Meiryo UI" pitchFamily="50" charset="-128"/>
              <a:cs typeface="Meiryo UI" pitchFamily="50" charset="-128"/>
            </a:endParaRPr>
          </a:p>
          <a:p>
            <a:pPr algn="just"/>
            <a:r>
              <a:rPr lang="en-US" altLang="ja-JP" sz="1000" dirty="0">
                <a:solidFill>
                  <a:schemeClr val="tx1"/>
                </a:solidFill>
                <a:latin typeface="Meiryo UI" pitchFamily="50" charset="-128"/>
                <a:ea typeface="Meiryo UI" pitchFamily="50" charset="-128"/>
                <a:cs typeface="Meiryo UI" pitchFamily="50" charset="-128"/>
              </a:rPr>
              <a:t>&lt;</a:t>
            </a:r>
            <a:r>
              <a:rPr lang="ja-JP" altLang="en-US" sz="1000" dirty="0">
                <a:solidFill>
                  <a:schemeClr val="tx1"/>
                </a:solidFill>
                <a:latin typeface="Meiryo UI" pitchFamily="50" charset="-128"/>
                <a:ea typeface="Meiryo UI" pitchFamily="50" charset="-128"/>
                <a:cs typeface="Meiryo UI" pitchFamily="50" charset="-128"/>
              </a:rPr>
              <a:t>水道事業における</a:t>
            </a:r>
            <a:r>
              <a:rPr lang="en-US" altLang="ja-JP" sz="1000" dirty="0">
                <a:solidFill>
                  <a:schemeClr val="tx1"/>
                </a:solidFill>
                <a:latin typeface="Meiryo UI" pitchFamily="50" charset="-128"/>
                <a:ea typeface="Meiryo UI" pitchFamily="50" charset="-128"/>
                <a:cs typeface="Meiryo UI" pitchFamily="50" charset="-128"/>
              </a:rPr>
              <a:t>VPP</a:t>
            </a:r>
            <a:r>
              <a:rPr lang="ja-JP" altLang="en-US" sz="1000" dirty="0">
                <a:solidFill>
                  <a:schemeClr val="tx1"/>
                </a:solidFill>
                <a:latin typeface="Meiryo UI" pitchFamily="50" charset="-128"/>
                <a:ea typeface="Meiryo UI" pitchFamily="50" charset="-128"/>
                <a:cs typeface="Meiryo UI" pitchFamily="50" charset="-128"/>
              </a:rPr>
              <a:t>サービス導入の可能性検討＞</a:t>
            </a:r>
            <a:endParaRPr lang="en-US" altLang="ja-JP" sz="1000" dirty="0">
              <a:solidFill>
                <a:schemeClr val="tx1"/>
              </a:solidFill>
              <a:latin typeface="Meiryo UI" pitchFamily="50" charset="-128"/>
              <a:ea typeface="Meiryo UI" pitchFamily="50" charset="-128"/>
              <a:cs typeface="Meiryo UI" pitchFamily="50" charset="-128"/>
            </a:endParaRPr>
          </a:p>
          <a:p>
            <a:pPr marL="86400" indent="-86400" algn="just"/>
            <a:r>
              <a:rPr lang="en-US" altLang="ja-JP" sz="1000" dirty="0">
                <a:solidFill>
                  <a:schemeClr val="tx1"/>
                </a:solidFill>
                <a:latin typeface="Meiryo UI" pitchFamily="50" charset="-128"/>
                <a:ea typeface="Meiryo UI" pitchFamily="50" charset="-128"/>
                <a:cs typeface="Meiryo UI" pitchFamily="50" charset="-128"/>
              </a:rPr>
              <a:t>◆2016</a:t>
            </a:r>
            <a:r>
              <a:rPr lang="ja-JP" altLang="en-US" sz="1000" dirty="0">
                <a:solidFill>
                  <a:schemeClr val="tx1"/>
                </a:solidFill>
                <a:latin typeface="Meiryo UI" pitchFamily="50" charset="-128"/>
                <a:ea typeface="Meiryo UI" pitchFamily="50" charset="-128"/>
                <a:cs typeface="Meiryo UI" pitchFamily="50" charset="-128"/>
              </a:rPr>
              <a:t>年度に実施した上下水道の浄水池等のバッファを活用したエネルギーマネジメントシステムに関する事業化調査（</a:t>
            </a:r>
            <a:r>
              <a:rPr lang="en-US" altLang="ja-JP" sz="1000" dirty="0">
                <a:solidFill>
                  <a:schemeClr val="tx1"/>
                </a:solidFill>
                <a:latin typeface="Meiryo UI" pitchFamily="50" charset="-128"/>
                <a:ea typeface="Meiryo UI" pitchFamily="50" charset="-128"/>
                <a:cs typeface="Meiryo UI" pitchFamily="50" charset="-128"/>
              </a:rPr>
              <a:t>FS</a:t>
            </a:r>
            <a:r>
              <a:rPr lang="ja-JP" altLang="en-US" sz="1000" dirty="0">
                <a:solidFill>
                  <a:schemeClr val="tx1"/>
                </a:solidFill>
                <a:latin typeface="Meiryo UI" pitchFamily="50" charset="-128"/>
                <a:ea typeface="Meiryo UI" pitchFamily="50" charset="-128"/>
                <a:cs typeface="Meiryo UI" pitchFamily="50" charset="-128"/>
              </a:rPr>
              <a:t>）を踏まえ、</a:t>
            </a:r>
            <a:r>
              <a:rPr lang="en-US" altLang="ja-JP" sz="1000" dirty="0">
                <a:solidFill>
                  <a:schemeClr val="tx1"/>
                </a:solidFill>
                <a:latin typeface="Meiryo UI" pitchFamily="50" charset="-128"/>
                <a:ea typeface="Meiryo UI" pitchFamily="50" charset="-128"/>
                <a:cs typeface="Meiryo UI" pitchFamily="50" charset="-128"/>
              </a:rPr>
              <a:t>2017</a:t>
            </a:r>
            <a:r>
              <a:rPr lang="ja-JP" altLang="en-US" sz="1000" dirty="0">
                <a:solidFill>
                  <a:schemeClr val="tx1"/>
                </a:solidFill>
                <a:latin typeface="Meiryo UI" pitchFamily="50" charset="-128"/>
                <a:ea typeface="Meiryo UI" pitchFamily="50" charset="-128"/>
                <a:cs typeface="Meiryo UI" pitchFamily="50" charset="-128"/>
              </a:rPr>
              <a:t>年度及び</a:t>
            </a:r>
            <a:r>
              <a:rPr lang="en-US" altLang="ja-JP" sz="1000" dirty="0">
                <a:solidFill>
                  <a:schemeClr val="tx1"/>
                </a:solidFill>
                <a:latin typeface="Meiryo UI" pitchFamily="50" charset="-128"/>
                <a:ea typeface="Meiryo UI" pitchFamily="50" charset="-128"/>
                <a:cs typeface="Meiryo UI" pitchFamily="50" charset="-128"/>
              </a:rPr>
              <a:t>2018</a:t>
            </a:r>
            <a:r>
              <a:rPr lang="ja-JP" altLang="en-US" sz="1000" dirty="0">
                <a:solidFill>
                  <a:schemeClr val="tx1"/>
                </a:solidFill>
                <a:latin typeface="Meiryo UI" pitchFamily="50" charset="-128"/>
                <a:ea typeface="Meiryo UI" pitchFamily="50" charset="-128"/>
                <a:cs typeface="Meiryo UI" pitchFamily="50" charset="-128"/>
              </a:rPr>
              <a:t>年度は、具体的な実用性の検証を目指して、上水道のポンプ稼働時間のシフトによる電力需給調整能力や必要なシステムについて検討。</a:t>
            </a:r>
            <a:r>
              <a:rPr lang="en-US" altLang="ja-JP" sz="1000" dirty="0">
                <a:solidFill>
                  <a:schemeClr val="tx1"/>
                </a:solidFill>
                <a:latin typeface="Meiryo UI" pitchFamily="50" charset="-128"/>
                <a:ea typeface="Meiryo UI" pitchFamily="50" charset="-128"/>
                <a:cs typeface="Meiryo UI" pitchFamily="50" charset="-128"/>
              </a:rPr>
              <a:t>2019</a:t>
            </a:r>
            <a:r>
              <a:rPr lang="ja-JP" altLang="en-US" sz="1000" dirty="0">
                <a:solidFill>
                  <a:schemeClr val="tx1"/>
                </a:solidFill>
                <a:latin typeface="Meiryo UI" pitchFamily="50" charset="-128"/>
                <a:ea typeface="Meiryo UI" pitchFamily="50" charset="-128"/>
                <a:cs typeface="Meiryo UI" pitchFamily="50" charset="-128"/>
              </a:rPr>
              <a:t>年度、</a:t>
            </a:r>
            <a:r>
              <a:rPr lang="en-US" altLang="ja-JP" sz="1000" dirty="0">
                <a:solidFill>
                  <a:schemeClr val="tx1"/>
                </a:solidFill>
                <a:latin typeface="Meiryo UI" pitchFamily="50" charset="-128"/>
                <a:ea typeface="Meiryo UI" pitchFamily="50" charset="-128"/>
                <a:cs typeface="Meiryo UI" pitchFamily="50" charset="-128"/>
              </a:rPr>
              <a:t>2020</a:t>
            </a:r>
            <a:r>
              <a:rPr lang="ja-JP" altLang="en-US" sz="1000" dirty="0">
                <a:solidFill>
                  <a:schemeClr val="tx1"/>
                </a:solidFill>
                <a:latin typeface="Meiryo UI" pitchFamily="50" charset="-128"/>
                <a:ea typeface="Meiryo UI" pitchFamily="50" charset="-128"/>
                <a:cs typeface="Meiryo UI" pitchFamily="50" charset="-128"/>
              </a:rPr>
              <a:t>年度は事業者及び浄水場と連携し、実証実験を実施</a:t>
            </a:r>
            <a:endParaRPr lang="en-US" altLang="ja-JP" sz="1000" dirty="0">
              <a:solidFill>
                <a:schemeClr val="tx1"/>
              </a:solidFill>
              <a:latin typeface="Meiryo UI" pitchFamily="50" charset="-128"/>
              <a:ea typeface="Meiryo UI" pitchFamily="50" charset="-128"/>
              <a:cs typeface="Meiryo UI" pitchFamily="50" charset="-128"/>
            </a:endParaRPr>
          </a:p>
          <a:p>
            <a:pPr marL="86400" indent="-86400" algn="just"/>
            <a:r>
              <a:rPr lang="ja-JP" altLang="en-US" sz="1000" dirty="0">
                <a:solidFill>
                  <a:schemeClr val="tx1"/>
                </a:solidFill>
                <a:uFill>
                  <a:solidFill>
                    <a:srgbClr val="00FF00"/>
                  </a:solidFill>
                </a:uFill>
                <a:latin typeface="Meiryo UI" pitchFamily="50" charset="-128"/>
                <a:ea typeface="Meiryo UI" pitchFamily="50" charset="-128"/>
                <a:cs typeface="Meiryo UI" pitchFamily="50" charset="-128"/>
              </a:rPr>
              <a:t>◆</a:t>
            </a:r>
            <a:r>
              <a:rPr lang="en-US" altLang="ja-JP" sz="1000" dirty="0">
                <a:solidFill>
                  <a:schemeClr val="tx1"/>
                </a:solidFill>
                <a:uFill>
                  <a:solidFill>
                    <a:srgbClr val="00FF00"/>
                  </a:solidFill>
                </a:uFill>
                <a:latin typeface="Meiryo UI" pitchFamily="50" charset="-128"/>
                <a:ea typeface="Meiryo UI" pitchFamily="50" charset="-128"/>
                <a:cs typeface="Meiryo UI" pitchFamily="50" charset="-128"/>
              </a:rPr>
              <a:t>2021</a:t>
            </a:r>
            <a:r>
              <a:rPr lang="ja-JP" altLang="en-US" sz="1000" dirty="0">
                <a:solidFill>
                  <a:schemeClr val="tx1"/>
                </a:solidFill>
                <a:uFill>
                  <a:solidFill>
                    <a:srgbClr val="00FF00"/>
                  </a:solidFill>
                </a:uFill>
                <a:latin typeface="Meiryo UI" pitchFamily="50" charset="-128"/>
                <a:ea typeface="Meiryo UI" pitchFamily="50" charset="-128"/>
                <a:cs typeface="Meiryo UI" pitchFamily="50" charset="-128"/>
              </a:rPr>
              <a:t>年度は、水道事業における</a:t>
            </a:r>
            <a:r>
              <a:rPr lang="en-US" altLang="ja-JP" sz="1000" dirty="0">
                <a:solidFill>
                  <a:schemeClr val="tx1"/>
                </a:solidFill>
                <a:uFill>
                  <a:solidFill>
                    <a:srgbClr val="00FF00"/>
                  </a:solidFill>
                </a:uFill>
                <a:latin typeface="Meiryo UI" pitchFamily="50" charset="-128"/>
                <a:ea typeface="Meiryo UI" pitchFamily="50" charset="-128"/>
                <a:cs typeface="Meiryo UI" pitchFamily="50" charset="-128"/>
              </a:rPr>
              <a:t>VPP</a:t>
            </a:r>
            <a:r>
              <a:rPr lang="ja-JP" altLang="en-US" sz="1000" dirty="0">
                <a:solidFill>
                  <a:schemeClr val="tx1"/>
                </a:solidFill>
                <a:uFill>
                  <a:solidFill>
                    <a:srgbClr val="00FF00"/>
                  </a:solidFill>
                </a:uFill>
                <a:latin typeface="Meiryo UI" pitchFamily="50" charset="-128"/>
                <a:ea typeface="Meiryo UI" pitchFamily="50" charset="-128"/>
                <a:cs typeface="Meiryo UI" pitchFamily="50" charset="-128"/>
              </a:rPr>
              <a:t>導入事例をおおさかスマートエネルギー 協議会にて紹介</a:t>
            </a:r>
            <a:endParaRPr lang="en-US" altLang="ja-JP" sz="1000" dirty="0">
              <a:solidFill>
                <a:schemeClr val="tx1"/>
              </a:solidFill>
              <a:uFill>
                <a:solidFill>
                  <a:srgbClr val="00FF00"/>
                </a:solidFill>
              </a:uFill>
              <a:latin typeface="Meiryo UI" pitchFamily="50" charset="-128"/>
              <a:ea typeface="Meiryo UI" pitchFamily="50" charset="-128"/>
              <a:cs typeface="Meiryo UI" pitchFamily="50" charset="-128"/>
            </a:endParaRPr>
          </a:p>
        </p:txBody>
      </p:sp>
      <p:sp>
        <p:nvSpPr>
          <p:cNvPr id="43" name="テキスト ボックス 42"/>
          <p:cNvSpPr txBox="1"/>
          <p:nvPr/>
        </p:nvSpPr>
        <p:spPr>
          <a:xfrm>
            <a:off x="110978" y="1068994"/>
            <a:ext cx="9518566" cy="969496"/>
          </a:xfrm>
          <a:prstGeom prst="rect">
            <a:avLst/>
          </a:prstGeom>
          <a:noFill/>
        </p:spPr>
        <p:txBody>
          <a:bodyPr wrap="square" rtlCol="0">
            <a:spAutoFit/>
          </a:bodyPr>
          <a:lstStyle/>
          <a:p>
            <a:pPr marL="86400" indent="-86400" algn="just"/>
            <a:r>
              <a:rPr lang="ja-JP" altLang="en-US" sz="1300" dirty="0">
                <a:latin typeface="Meiryo UI" pitchFamily="50" charset="-128"/>
                <a:ea typeface="Meiryo UI" pitchFamily="50" charset="-128"/>
                <a:cs typeface="Meiryo UI" pitchFamily="50" charset="-128"/>
              </a:rPr>
              <a:t>◆</a:t>
            </a:r>
            <a:r>
              <a:rPr lang="ja-JP" altLang="en-US" sz="1300" dirty="0">
                <a:latin typeface="Meiryo UI" panose="020B0604030504040204" pitchFamily="50" charset="-128"/>
                <a:ea typeface="Meiryo UI" panose="020B0604030504040204" pitchFamily="50" charset="-128"/>
              </a:rPr>
              <a:t>既存のリソースを活用し、需給逼迫時や電力調達価格上昇時には電力需要を抑制、再生可能エネルギーの電力余剰時には電力需要を創出し、エリア単位における地域のエネルギー需要の平準化に資するエネルギーの面的利用の取組みを推進します。</a:t>
            </a:r>
            <a:endParaRPr lang="en-US" altLang="ja-JP" sz="1300" dirty="0">
              <a:latin typeface="Meiryo UI" pitchFamily="50" charset="-128"/>
              <a:ea typeface="Meiryo UI" pitchFamily="50" charset="-128"/>
              <a:cs typeface="Meiryo UI" pitchFamily="50" charset="-128"/>
            </a:endParaRPr>
          </a:p>
          <a:p>
            <a:pPr marL="86400" indent="-86400" algn="just">
              <a:spcBef>
                <a:spcPts val="600"/>
              </a:spcBef>
            </a:pPr>
            <a:r>
              <a:rPr lang="ja-JP" altLang="en-US" sz="1300" dirty="0">
                <a:latin typeface="Meiryo UI" pitchFamily="50" charset="-128"/>
                <a:ea typeface="Meiryo UI" pitchFamily="50" charset="-128"/>
                <a:cs typeface="Meiryo UI" pitchFamily="50" charset="-128"/>
              </a:rPr>
              <a:t>◆</a:t>
            </a:r>
            <a:r>
              <a:rPr lang="ja-JP" altLang="en-US" sz="1300" dirty="0">
                <a:latin typeface="Meiryo UI" panose="020B0604030504040204" pitchFamily="50" charset="-128"/>
                <a:ea typeface="Meiryo UI" panose="020B0604030504040204" pitchFamily="50" charset="-128"/>
              </a:rPr>
              <a:t>府施設･市施設にネガワット</a:t>
            </a:r>
            <a:r>
              <a:rPr lang="en-US" altLang="ja-JP" sz="1300" dirty="0">
                <a:latin typeface="Meiryo UI" panose="020B0604030504040204" pitchFamily="50" charset="-128"/>
                <a:ea typeface="Meiryo UI" panose="020B0604030504040204" pitchFamily="50" charset="-128"/>
              </a:rPr>
              <a:t>※</a:t>
            </a:r>
            <a:r>
              <a:rPr lang="ja-JP" altLang="en-US" sz="1300" dirty="0">
                <a:latin typeface="Meiryo UI" panose="020B0604030504040204" pitchFamily="50" charset="-128"/>
                <a:ea typeface="Meiryo UI" panose="020B0604030504040204" pitchFamily="50" charset="-128"/>
              </a:rPr>
              <a:t>取引の普及拡大を促進します。</a:t>
            </a:r>
            <a:endParaRPr lang="en-US" altLang="ja-JP" sz="1300" dirty="0">
              <a:latin typeface="Meiryo UI" panose="020B0604030504040204" pitchFamily="50" charset="-128"/>
              <a:ea typeface="Meiryo UI" panose="020B0604030504040204" pitchFamily="50" charset="-128"/>
            </a:endParaRPr>
          </a:p>
          <a:p>
            <a:pPr marL="86400" indent="-86400" algn="just"/>
            <a:r>
              <a:rPr lang="ja-JP" altLang="en-US" sz="1300" dirty="0">
                <a:latin typeface="Meiryo UI" panose="020B0604030504040204" pitchFamily="50" charset="-128"/>
                <a:ea typeface="Meiryo UI" panose="020B0604030504040204" pitchFamily="50" charset="-128"/>
              </a:rPr>
              <a:t>　（</a:t>
            </a:r>
            <a:r>
              <a:rPr lang="en-US" altLang="ja-JP" sz="1300" dirty="0">
                <a:latin typeface="Meiryo UI" panose="020B0604030504040204" pitchFamily="50" charset="-128"/>
                <a:ea typeface="Meiryo UI" panose="020B0604030504040204" pitchFamily="50" charset="-128"/>
              </a:rPr>
              <a:t>※</a:t>
            </a:r>
            <a:r>
              <a:rPr lang="ja-JP" altLang="en-US" sz="1300" dirty="0">
                <a:latin typeface="Meiryo UI" panose="020B0604030504040204" pitchFamily="50" charset="-128"/>
                <a:ea typeface="Meiryo UI" panose="020B0604030504040204" pitchFamily="50" charset="-128"/>
              </a:rPr>
              <a:t>ネガワット：需要家が節電や自家発電によって需要量を減らした分を発電したとみなすことです。）</a:t>
            </a:r>
            <a:endParaRPr lang="en-US" altLang="ja-JP" sz="1300" dirty="0">
              <a:latin typeface="Meiryo UI" panose="020B0604030504040204" pitchFamily="50" charset="-128"/>
              <a:ea typeface="Meiryo UI" panose="020B0604030504040204" pitchFamily="50" charset="-128"/>
            </a:endParaRPr>
          </a:p>
        </p:txBody>
      </p:sp>
      <p:sp>
        <p:nvSpPr>
          <p:cNvPr id="41" name="テキスト ボックス 40"/>
          <p:cNvSpPr txBox="1"/>
          <p:nvPr/>
        </p:nvSpPr>
        <p:spPr>
          <a:xfrm>
            <a:off x="5378386" y="669292"/>
            <a:ext cx="1439857" cy="369332"/>
          </a:xfrm>
          <a:prstGeom prst="rect">
            <a:avLst/>
          </a:prstGeom>
          <a:noFill/>
        </p:spPr>
        <p:txBody>
          <a:bodyPr wrap="square" lIns="0" tIns="0" rIns="0" bIns="0" rtlCol="0" anchor="ctr" anchorCtr="1">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p>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　</a:t>
            </a:r>
            <a:endParaRPr lang="en-US" altLang="ja-JP" sz="1200" dirty="0">
              <a:latin typeface="Meiryo UI" pitchFamily="50" charset="-128"/>
              <a:ea typeface="Meiryo UI" pitchFamily="50" charset="-128"/>
              <a:cs typeface="Meiryo UI" pitchFamily="50" charset="-128"/>
            </a:endParaRPr>
          </a:p>
        </p:txBody>
      </p:sp>
      <p:sp>
        <p:nvSpPr>
          <p:cNvPr id="87"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88"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89" name="Text Box 2"/>
          <p:cNvSpPr txBox="1">
            <a:spLocks noChangeArrowheads="1"/>
          </p:cNvSpPr>
          <p:nvPr/>
        </p:nvSpPr>
        <p:spPr bwMode="auto">
          <a:xfrm>
            <a:off x="49608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90"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44" name="正方形/長方形 43"/>
          <p:cNvSpPr/>
          <p:nvPr/>
        </p:nvSpPr>
        <p:spPr>
          <a:xfrm>
            <a:off x="4652228" y="3934142"/>
            <a:ext cx="4977316" cy="2821942"/>
          </a:xfrm>
          <a:prstGeom prst="rect">
            <a:avLst/>
          </a:prstGeom>
          <a:noFill/>
          <a:ln w="9525">
            <a:solidFill>
              <a:schemeClr val="accent6">
                <a:lumMod val="75000"/>
              </a:schemeClr>
            </a:solidFill>
            <a:prstDash val="dash"/>
          </a:ln>
        </p:spPr>
        <p:style>
          <a:lnRef idx="2">
            <a:schemeClr val="accent1"/>
          </a:lnRef>
          <a:fillRef idx="1">
            <a:schemeClr val="lt1"/>
          </a:fillRef>
          <a:effectRef idx="0">
            <a:schemeClr val="accent1"/>
          </a:effectRef>
          <a:fontRef idx="minor">
            <a:schemeClr val="dk1"/>
          </a:fontRef>
        </p:style>
        <p:txBody>
          <a:bodyPr lIns="36000" rIns="36000" rtlCol="0" anchor="t" anchorCtr="0"/>
          <a:lstStyle/>
          <a:p>
            <a:pPr marL="87313" indent="-87313" algn="just"/>
            <a:r>
              <a:rPr lang="ja-JP" altLang="en-US" sz="1000" dirty="0">
                <a:solidFill>
                  <a:schemeClr val="tx1"/>
                </a:solidFill>
                <a:latin typeface="Meiryo UI" pitchFamily="50" charset="-128"/>
                <a:ea typeface="Meiryo UI" pitchFamily="50" charset="-128"/>
                <a:cs typeface="Meiryo UI" pitchFamily="50" charset="-128"/>
              </a:rPr>
              <a:t>（大阪市）</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lgn="just"/>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2017</a:t>
            </a:r>
            <a:r>
              <a:rPr lang="ja-JP" altLang="en-US" sz="1000" dirty="0">
                <a:solidFill>
                  <a:schemeClr val="tx1"/>
                </a:solidFill>
                <a:latin typeface="Meiryo UI" pitchFamily="50" charset="-128"/>
                <a:ea typeface="Meiryo UI" pitchFamily="50" charset="-128"/>
                <a:cs typeface="Meiryo UI" pitchFamily="50" charset="-128"/>
              </a:rPr>
              <a:t>年度実績＞</a:t>
            </a:r>
            <a:endParaRPr lang="en-US" altLang="ja-JP" sz="1000" dirty="0">
              <a:solidFill>
                <a:schemeClr val="tx1"/>
              </a:solidFill>
              <a:latin typeface="Meiryo UI" pitchFamily="50" charset="-128"/>
              <a:ea typeface="Meiryo UI" pitchFamily="50" charset="-128"/>
              <a:cs typeface="Meiryo UI" pitchFamily="50" charset="-128"/>
            </a:endParaRPr>
          </a:p>
          <a:p>
            <a:pPr marL="86400" indent="-86400" algn="just"/>
            <a:r>
              <a:rPr lang="ja-JP" altLang="en-US" sz="1000" dirty="0">
                <a:solidFill>
                  <a:schemeClr val="tx1"/>
                </a:solidFill>
                <a:latin typeface="Meiryo UI" pitchFamily="50" charset="-128"/>
                <a:ea typeface="Meiryo UI" pitchFamily="50" charset="-128"/>
                <a:cs typeface="Meiryo UI" pitchFamily="50" charset="-128"/>
              </a:rPr>
              <a:t>◆経済産業省の「</a:t>
            </a:r>
            <a:r>
              <a:rPr lang="en-US" altLang="ja-JP" sz="1000" dirty="0">
                <a:solidFill>
                  <a:schemeClr val="tx1"/>
                </a:solidFill>
                <a:latin typeface="Meiryo UI" pitchFamily="50" charset="-128"/>
                <a:ea typeface="Meiryo UI" pitchFamily="50" charset="-128"/>
                <a:cs typeface="Meiryo UI" pitchFamily="50" charset="-128"/>
              </a:rPr>
              <a:t>2017</a:t>
            </a:r>
            <a:r>
              <a:rPr lang="ja-JP" altLang="en-US" sz="1000" dirty="0">
                <a:solidFill>
                  <a:schemeClr val="tx1"/>
                </a:solidFill>
                <a:latin typeface="Meiryo UI" pitchFamily="50" charset="-128"/>
                <a:ea typeface="Meiryo UI" pitchFamily="50" charset="-128"/>
                <a:cs typeface="Meiryo UI" pitchFamily="50" charset="-128"/>
              </a:rPr>
              <a:t>年度地域の特性を活かしたエネルギーの地産地消促進事業費補助⾦」を活用し、蓄熱槽やコージェネレーションシステム等の市有施設の既存設備の電⼒需給調整ポテンシャルの推計、調整⼒取引の事業化可能性の調査を実施し、市有施設の既存設備を活⽤した電⼒需給調整⼒の供出について検討</a:t>
            </a:r>
            <a:endParaRPr lang="en-US" altLang="ja-JP" sz="1000" dirty="0">
              <a:solidFill>
                <a:schemeClr val="tx1"/>
              </a:solidFill>
              <a:latin typeface="Meiryo UI" pitchFamily="50" charset="-128"/>
              <a:ea typeface="Meiryo UI" pitchFamily="50" charset="-128"/>
              <a:cs typeface="Meiryo UI" pitchFamily="50" charset="-128"/>
            </a:endParaRPr>
          </a:p>
          <a:p>
            <a:pPr algn="just"/>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2018</a:t>
            </a:r>
            <a:r>
              <a:rPr lang="ja-JP" altLang="en-US" sz="1000" dirty="0">
                <a:solidFill>
                  <a:schemeClr val="tx1"/>
                </a:solidFill>
                <a:latin typeface="Meiryo UI" pitchFamily="50" charset="-128"/>
                <a:ea typeface="Meiryo UI" pitchFamily="50" charset="-128"/>
                <a:cs typeface="Meiryo UI" pitchFamily="50" charset="-128"/>
              </a:rPr>
              <a:t>年度実績＞</a:t>
            </a:r>
            <a:endParaRPr lang="en-US" altLang="ja-JP" sz="1000" dirty="0">
              <a:solidFill>
                <a:schemeClr val="tx1"/>
              </a:solidFill>
              <a:latin typeface="Meiryo UI" pitchFamily="50" charset="-128"/>
              <a:ea typeface="Meiryo UI" pitchFamily="50" charset="-128"/>
              <a:cs typeface="Meiryo UI" pitchFamily="50" charset="-128"/>
            </a:endParaRPr>
          </a:p>
          <a:p>
            <a:pPr marL="86400" indent="-86400" algn="just"/>
            <a:r>
              <a:rPr lang="ja-JP" altLang="en-US" sz="1000" dirty="0">
                <a:solidFill>
                  <a:schemeClr val="tx1"/>
                </a:solidFill>
                <a:latin typeface="Meiryo UI" pitchFamily="50" charset="-128"/>
                <a:ea typeface="Meiryo UI" pitchFamily="50" charset="-128"/>
                <a:cs typeface="Meiryo UI" pitchFamily="50" charset="-128"/>
              </a:rPr>
              <a:t>◆再生可能エネルギーの導入拡大や温室効果ガス削減効果だけでなく、電源確保による防災性向上や、ピークカットによるエネルギーコスト削減等の価値をトータルに考慮してメリットのあるスキームを検討するため、「平成</a:t>
            </a:r>
            <a:r>
              <a:rPr lang="en-US" altLang="ja-JP" sz="1000" dirty="0">
                <a:solidFill>
                  <a:schemeClr val="tx1"/>
                </a:solidFill>
                <a:latin typeface="Meiryo UI" pitchFamily="50" charset="-128"/>
                <a:ea typeface="Meiryo UI" pitchFamily="50" charset="-128"/>
                <a:cs typeface="Meiryo UI" pitchFamily="50" charset="-128"/>
              </a:rPr>
              <a:t>30</a:t>
            </a:r>
            <a:r>
              <a:rPr lang="ja-JP" altLang="en-US" sz="1000" dirty="0">
                <a:solidFill>
                  <a:schemeClr val="tx1"/>
                </a:solidFill>
                <a:latin typeface="Meiryo UI" pitchFamily="50" charset="-128"/>
                <a:ea typeface="Meiryo UI" pitchFamily="50" charset="-128"/>
                <a:cs typeface="Meiryo UI" pitchFamily="50" charset="-128"/>
              </a:rPr>
              <a:t>年度市有施設を中心とした</a:t>
            </a:r>
            <a:r>
              <a:rPr lang="en-US" altLang="ja-JP" sz="1000" dirty="0">
                <a:solidFill>
                  <a:schemeClr val="tx1"/>
                </a:solidFill>
                <a:latin typeface="Meiryo UI" pitchFamily="50" charset="-128"/>
                <a:ea typeface="Meiryo UI" pitchFamily="50" charset="-128"/>
                <a:cs typeface="Meiryo UI" pitchFamily="50" charset="-128"/>
              </a:rPr>
              <a:t>VPP</a:t>
            </a:r>
            <a:r>
              <a:rPr lang="ja-JP" altLang="en-US" sz="1000" dirty="0">
                <a:solidFill>
                  <a:schemeClr val="tx1"/>
                </a:solidFill>
                <a:latin typeface="Meiryo UI" pitchFamily="50" charset="-128"/>
                <a:ea typeface="Meiryo UI" pitchFamily="50" charset="-128"/>
                <a:cs typeface="Meiryo UI" pitchFamily="50" charset="-128"/>
              </a:rPr>
              <a:t>構築に向けた調査事業」を実施し、①市有施設における</a:t>
            </a:r>
            <a:r>
              <a:rPr lang="en-US" altLang="ja-JP" sz="1000" dirty="0">
                <a:solidFill>
                  <a:schemeClr val="tx1"/>
                </a:solidFill>
                <a:latin typeface="Meiryo UI" pitchFamily="50" charset="-128"/>
                <a:ea typeface="Meiryo UI" pitchFamily="50" charset="-128"/>
                <a:cs typeface="Meiryo UI" pitchFamily="50" charset="-128"/>
              </a:rPr>
              <a:t>VPP</a:t>
            </a:r>
            <a:r>
              <a:rPr lang="ja-JP" altLang="en-US" sz="1000" dirty="0">
                <a:solidFill>
                  <a:schemeClr val="tx1"/>
                </a:solidFill>
                <a:latin typeface="Meiryo UI" pitchFamily="50" charset="-128"/>
                <a:ea typeface="Meiryo UI" pitchFamily="50" charset="-128"/>
                <a:cs typeface="Meiryo UI" pitchFamily="50" charset="-128"/>
              </a:rPr>
              <a:t>リソースの調査、②市有施設における蓄電池等の新規導入可能性調査、③電力利用の最適化に向けたスキームの検討を実施</a:t>
            </a:r>
            <a:endParaRPr lang="en-US" altLang="ja-JP" sz="1000" dirty="0">
              <a:solidFill>
                <a:schemeClr val="tx1"/>
              </a:solidFill>
              <a:latin typeface="Meiryo UI" pitchFamily="50" charset="-128"/>
              <a:ea typeface="Meiryo UI" pitchFamily="50" charset="-128"/>
              <a:cs typeface="Meiryo UI" pitchFamily="50" charset="-128"/>
            </a:endParaRPr>
          </a:p>
          <a:p>
            <a:pPr algn="just"/>
            <a:r>
              <a:rPr lang="ja-JP" altLang="en-US" sz="1000" dirty="0">
                <a:solidFill>
                  <a:schemeClr val="tx1"/>
                </a:solidFill>
                <a:latin typeface="Meiryo UI" pitchFamily="50" charset="-128"/>
                <a:ea typeface="Meiryo UI" pitchFamily="50" charset="-128"/>
              </a:rPr>
              <a:t>＜</a:t>
            </a:r>
            <a:r>
              <a:rPr lang="en-US" altLang="ja-JP" sz="1000" dirty="0">
                <a:solidFill>
                  <a:schemeClr val="tx1"/>
                </a:solidFill>
                <a:latin typeface="Meiryo UI" pitchFamily="50" charset="-128"/>
                <a:ea typeface="Meiryo UI" pitchFamily="50" charset="-128"/>
              </a:rPr>
              <a:t>2020</a:t>
            </a:r>
            <a:r>
              <a:rPr lang="ja-JP" altLang="en-US" sz="1000" dirty="0">
                <a:solidFill>
                  <a:schemeClr val="tx1"/>
                </a:solidFill>
                <a:latin typeface="Meiryo UI" pitchFamily="50" charset="-128"/>
                <a:ea typeface="Meiryo UI" pitchFamily="50" charset="-128"/>
              </a:rPr>
              <a:t>年度実績＞</a:t>
            </a:r>
            <a:endParaRPr lang="en-US" altLang="ja-JP" sz="1000" dirty="0">
              <a:solidFill>
                <a:schemeClr val="tx1"/>
              </a:solidFill>
              <a:latin typeface="Meiryo UI" panose="020B0604030504040204" pitchFamily="50" charset="-128"/>
              <a:ea typeface="Meiryo UI" panose="020B0604030504040204" pitchFamily="50" charset="-128"/>
            </a:endParaRPr>
          </a:p>
          <a:p>
            <a:pPr marL="86400" indent="-86400" algn="just"/>
            <a:r>
              <a:rPr lang="ja-JP" altLang="en-US" sz="1000" dirty="0">
                <a:solidFill>
                  <a:schemeClr val="tx1"/>
                </a:solidFill>
                <a:latin typeface="Meiryo UI" pitchFamily="50" charset="-128"/>
                <a:ea typeface="Meiryo UI" pitchFamily="50" charset="-128"/>
                <a:cs typeface="Meiryo UI" pitchFamily="50" charset="-128"/>
              </a:rPr>
              <a:t>◆民間事業者と浪速区役所をフィールドとした、デマンドレスポンス指令対応によるデマンド削減効果の検証等を実施</a:t>
            </a:r>
            <a:endParaRPr lang="en-US" altLang="ja-JP" sz="1000" dirty="0">
              <a:solidFill>
                <a:schemeClr val="tx1"/>
              </a:solidFill>
              <a:latin typeface="Meiryo UI" pitchFamily="50" charset="-128"/>
              <a:ea typeface="Meiryo UI" pitchFamily="50" charset="-128"/>
              <a:cs typeface="Meiryo UI" pitchFamily="50" charset="-128"/>
            </a:endParaRPr>
          </a:p>
          <a:p>
            <a:pPr algn="just"/>
            <a:r>
              <a:rPr lang="en-US" altLang="ja-JP" sz="1000" dirty="0">
                <a:solidFill>
                  <a:schemeClr val="tx1"/>
                </a:solidFill>
                <a:latin typeface="Meiryo UI" pitchFamily="50" charset="-128"/>
                <a:ea typeface="Meiryo UI" pitchFamily="50" charset="-128"/>
                <a:cs typeface="Meiryo UI" pitchFamily="50" charset="-128"/>
              </a:rPr>
              <a:t>&lt;2021</a:t>
            </a:r>
            <a:r>
              <a:rPr lang="ja-JP" altLang="en-US" sz="1000" dirty="0">
                <a:solidFill>
                  <a:schemeClr val="tx1"/>
                </a:solidFill>
                <a:latin typeface="Meiryo UI" pitchFamily="50" charset="-128"/>
                <a:ea typeface="Meiryo UI" pitchFamily="50" charset="-128"/>
                <a:cs typeface="Meiryo UI" pitchFamily="50" charset="-128"/>
              </a:rPr>
              <a:t>年度～</a:t>
            </a:r>
            <a:r>
              <a:rPr lang="en-US" altLang="ja-JP" sz="1000" dirty="0">
                <a:solidFill>
                  <a:schemeClr val="tx1"/>
                </a:solidFill>
                <a:latin typeface="Meiryo UI" pitchFamily="50" charset="-128"/>
                <a:ea typeface="Meiryo UI" pitchFamily="50" charset="-128"/>
                <a:cs typeface="Meiryo UI" pitchFamily="50" charset="-128"/>
              </a:rPr>
              <a:t>2025</a:t>
            </a:r>
            <a:r>
              <a:rPr lang="ja-JP" altLang="en-US" sz="1000" dirty="0">
                <a:solidFill>
                  <a:schemeClr val="tx1"/>
                </a:solidFill>
                <a:latin typeface="Meiryo UI" pitchFamily="50" charset="-128"/>
                <a:ea typeface="Meiryo UI" pitchFamily="50" charset="-128"/>
                <a:cs typeface="Meiryo UI" pitchFamily="50" charset="-128"/>
              </a:rPr>
              <a:t>年度実績＞</a:t>
            </a:r>
          </a:p>
          <a:p>
            <a:pPr marL="86400" indent="-86400" algn="just"/>
            <a:r>
              <a:rPr lang="ja-JP" altLang="en-US" sz="1000" dirty="0">
                <a:solidFill>
                  <a:schemeClr val="tx1"/>
                </a:solidFill>
                <a:latin typeface="Meiryo UI" pitchFamily="50" charset="-128"/>
                <a:ea typeface="Meiryo UI" pitchFamily="50" charset="-128"/>
                <a:cs typeface="Meiryo UI" pitchFamily="50" charset="-128"/>
              </a:rPr>
              <a:t>◆電力需要の抑制や創出ができる電気自動車及び充放電設備の導入、需給調整の効果検証及び給電デモ等による普及啓発</a:t>
            </a:r>
          </a:p>
          <a:p>
            <a:pPr algn="just"/>
            <a:endParaRPr lang="en-US" altLang="ja-JP" sz="1000" dirty="0">
              <a:solidFill>
                <a:schemeClr val="tx1"/>
              </a:solidFill>
              <a:latin typeface="Meiryo UI" pitchFamily="50" charset="-128"/>
              <a:ea typeface="Meiryo UI" pitchFamily="50" charset="-128"/>
              <a:cs typeface="Meiryo UI" pitchFamily="50" charset="-128"/>
            </a:endParaRPr>
          </a:p>
        </p:txBody>
      </p:sp>
      <p:sp>
        <p:nvSpPr>
          <p:cNvPr id="55" name="正方形/長方形 54"/>
          <p:cNvSpPr/>
          <p:nvPr/>
        </p:nvSpPr>
        <p:spPr>
          <a:xfrm>
            <a:off x="5349818" y="3286453"/>
            <a:ext cx="3744000" cy="8191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600" dirty="0">
                <a:solidFill>
                  <a:prstClr val="white"/>
                </a:solidFill>
                <a:latin typeface="Meiryo UI" panose="020B0604030504040204" pitchFamily="50" charset="-128"/>
                <a:ea typeface="Meiryo UI" panose="020B0604030504040204" pitchFamily="50" charset="-128"/>
              </a:rPr>
              <a:t>○最適な需給制御による省エネ・省</a:t>
            </a:r>
            <a:r>
              <a:rPr lang="en-US" altLang="ja-JP" sz="1600" dirty="0">
                <a:solidFill>
                  <a:prstClr val="white"/>
                </a:solidFill>
                <a:latin typeface="Meiryo UI" panose="020B0604030504040204" pitchFamily="50" charset="-128"/>
                <a:ea typeface="Meiryo UI" panose="020B0604030504040204" pitchFamily="50" charset="-128"/>
              </a:rPr>
              <a:t>CO</a:t>
            </a:r>
            <a:r>
              <a:rPr lang="en-US" altLang="ja-JP" sz="1600" baseline="-25000" dirty="0">
                <a:solidFill>
                  <a:prstClr val="white"/>
                </a:solidFill>
                <a:latin typeface="Meiryo UI" panose="020B0604030504040204" pitchFamily="50" charset="-128"/>
                <a:ea typeface="Meiryo UI" panose="020B0604030504040204" pitchFamily="50" charset="-128"/>
              </a:rPr>
              <a:t>2</a:t>
            </a:r>
          </a:p>
          <a:p>
            <a:r>
              <a:rPr lang="ja-JP" altLang="en-US" sz="1600" dirty="0">
                <a:solidFill>
                  <a:prstClr val="white"/>
                </a:solidFill>
                <a:latin typeface="Meiryo UI" panose="020B0604030504040204" pitchFamily="50" charset="-128"/>
                <a:ea typeface="Meiryo UI" panose="020B0604030504040204" pitchFamily="50" charset="-128"/>
              </a:rPr>
              <a:t>○需給調整力の増強により、再エネ電源の</a:t>
            </a:r>
            <a:endParaRPr lang="en-US" altLang="ja-JP" sz="1600" dirty="0">
              <a:solidFill>
                <a:prstClr val="white"/>
              </a:solidFill>
              <a:latin typeface="Meiryo UI" panose="020B0604030504040204" pitchFamily="50" charset="-128"/>
              <a:ea typeface="Meiryo UI" panose="020B0604030504040204" pitchFamily="50" charset="-128"/>
            </a:endParaRPr>
          </a:p>
          <a:p>
            <a:r>
              <a:rPr lang="ja-JP" altLang="en-US" sz="1600" dirty="0">
                <a:solidFill>
                  <a:prstClr val="white"/>
                </a:solidFill>
                <a:latin typeface="Meiryo UI" panose="020B0604030504040204" pitchFamily="50" charset="-128"/>
                <a:ea typeface="Meiryo UI" panose="020B0604030504040204" pitchFamily="50" charset="-128"/>
              </a:rPr>
              <a:t>　さらなる導入を可能に</a:t>
            </a:r>
            <a:endParaRPr lang="en-US" altLang="ja-JP" sz="1600" dirty="0">
              <a:solidFill>
                <a:prstClr val="white"/>
              </a:solidFill>
              <a:latin typeface="Meiryo UI" panose="020B0604030504040204" pitchFamily="50" charset="-128"/>
              <a:ea typeface="Meiryo UI" panose="020B0604030504040204" pitchFamily="50" charset="-128"/>
            </a:endParaRPr>
          </a:p>
          <a:p>
            <a:endParaRPr lang="ja-JP" altLang="en-US" sz="1600" dirty="0">
              <a:solidFill>
                <a:prstClr val="white"/>
              </a:solidFill>
              <a:latin typeface="Meiryo UI" panose="020B0604030504040204" pitchFamily="50" charset="-128"/>
              <a:ea typeface="Meiryo UI" panose="020B0604030504040204" pitchFamily="50" charset="-128"/>
            </a:endParaRPr>
          </a:p>
        </p:txBody>
      </p:sp>
      <p:sp>
        <p:nvSpPr>
          <p:cNvPr id="45" name="円/楕円 30">
            <a:extLst>
              <a:ext uri="{FF2B5EF4-FFF2-40B4-BE49-F238E27FC236}">
                <a16:creationId xmlns:a16="http://schemas.microsoft.com/office/drawing/2014/main" id="{DB1DD46F-2A30-4991-914D-CB6834A98368}"/>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56</a:t>
            </a:fld>
            <a:endParaRPr lang="en-US" altLang="ja-JP" sz="11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134556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角丸四角形 13">
            <a:extLst>
              <a:ext uri="{FF2B5EF4-FFF2-40B4-BE49-F238E27FC236}">
                <a16:creationId xmlns:a16="http://schemas.microsoft.com/office/drawing/2014/main" id="{01102FF1-5892-4AC1-BA7A-AFAA88A49AAD}"/>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25" name="正方形/長方形 24">
            <a:extLst>
              <a:ext uri="{FF2B5EF4-FFF2-40B4-BE49-F238E27FC236}">
                <a16:creationId xmlns:a16="http://schemas.microsoft.com/office/drawing/2014/main" id="{B67467DF-0421-42CD-B61C-6E651A4BCB60}"/>
              </a:ext>
            </a:extLst>
          </p:cNvPr>
          <p:cNvSpPr/>
          <p:nvPr/>
        </p:nvSpPr>
        <p:spPr>
          <a:xfrm>
            <a:off x="5606414" y="778929"/>
            <a:ext cx="818745" cy="184666"/>
          </a:xfrm>
          <a:prstGeom prst="rect">
            <a:avLst/>
          </a:prstGeom>
        </p:spPr>
        <p:txBody>
          <a:bodyPr wrap="square" lIns="0" tIns="0" rIns="0" bIns="0" anchor="ctr" anchorCtr="1">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95250" indent="-95250" algn="ct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市事業</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strike="sngStrike"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角丸四角形 31">
            <a:extLst>
              <a:ext uri="{FF2B5EF4-FFF2-40B4-BE49-F238E27FC236}">
                <a16:creationId xmlns:a16="http://schemas.microsoft.com/office/drawing/2014/main" id="{5752F179-B264-4AB3-8304-4D5FCB1B9C5A}"/>
              </a:ext>
            </a:extLst>
          </p:cNvPr>
          <p:cNvSpPr/>
          <p:nvPr/>
        </p:nvSpPr>
        <p:spPr>
          <a:xfrm>
            <a:off x="223200" y="687600"/>
            <a:ext cx="5336868" cy="34243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defPPr>
              <a:defRPr lang="ja-JP"/>
            </a:defPPr>
            <a:lvl1pPr marL="0" algn="l" defTabSz="914400" rtl="0" eaLnBrk="1" latinLnBrk="0" hangingPunct="1">
              <a:defRPr kumimoji="1" sz="1800" kern="1200">
                <a:solidFill>
                  <a:schemeClr val="dk1"/>
                </a:solidFill>
                <a:latin typeface="+mn-lt"/>
                <a:ea typeface="+mn-ea"/>
                <a:cs typeface="+mn-cs"/>
              </a:defRPr>
            </a:lvl1pPr>
            <a:lvl2pPr marL="457200" algn="l" defTabSz="914400" rtl="0" eaLnBrk="1" latinLnBrk="0" hangingPunct="1">
              <a:defRPr kumimoji="1" sz="1800" kern="1200">
                <a:solidFill>
                  <a:schemeClr val="dk1"/>
                </a:solidFill>
                <a:latin typeface="+mn-lt"/>
                <a:ea typeface="+mn-ea"/>
                <a:cs typeface="+mn-cs"/>
              </a:defRPr>
            </a:lvl2pPr>
            <a:lvl3pPr marL="914400" algn="l" defTabSz="914400" rtl="0" eaLnBrk="1" latinLnBrk="0" hangingPunct="1">
              <a:defRPr kumimoji="1" sz="1800" kern="1200">
                <a:solidFill>
                  <a:schemeClr val="dk1"/>
                </a:solidFill>
                <a:latin typeface="+mn-lt"/>
                <a:ea typeface="+mn-ea"/>
                <a:cs typeface="+mn-cs"/>
              </a:defRPr>
            </a:lvl3pPr>
            <a:lvl4pPr marL="1371600" algn="l" defTabSz="914400" rtl="0" eaLnBrk="1" latinLnBrk="0" hangingPunct="1">
              <a:defRPr kumimoji="1" sz="1800" kern="1200">
                <a:solidFill>
                  <a:schemeClr val="dk1"/>
                </a:solidFill>
                <a:latin typeface="+mn-lt"/>
                <a:ea typeface="+mn-ea"/>
                <a:cs typeface="+mn-cs"/>
              </a:defRPr>
            </a:lvl4pPr>
            <a:lvl5pPr marL="1828800" algn="l" defTabSz="914400" rtl="0" eaLnBrk="1" latinLnBrk="0" hangingPunct="1">
              <a:defRPr kumimoji="1" sz="1800" kern="1200">
                <a:solidFill>
                  <a:schemeClr val="dk1"/>
                </a:solidFill>
                <a:latin typeface="+mn-lt"/>
                <a:ea typeface="+mn-ea"/>
                <a:cs typeface="+mn-cs"/>
              </a:defRPr>
            </a:lvl5pPr>
            <a:lvl6pPr marL="2286000" algn="l" defTabSz="914400" rtl="0" eaLnBrk="1" latinLnBrk="0" hangingPunct="1">
              <a:defRPr kumimoji="1" sz="1800" kern="1200">
                <a:solidFill>
                  <a:schemeClr val="dk1"/>
                </a:solidFill>
                <a:latin typeface="+mn-lt"/>
                <a:ea typeface="+mn-ea"/>
                <a:cs typeface="+mn-cs"/>
              </a:defRPr>
            </a:lvl6pPr>
            <a:lvl7pPr marL="2743200" algn="l" defTabSz="914400" rtl="0" eaLnBrk="1" latinLnBrk="0" hangingPunct="1">
              <a:defRPr kumimoji="1" sz="1800" kern="1200">
                <a:solidFill>
                  <a:schemeClr val="dk1"/>
                </a:solidFill>
                <a:latin typeface="+mn-lt"/>
                <a:ea typeface="+mn-ea"/>
                <a:cs typeface="+mn-cs"/>
              </a:defRPr>
            </a:lvl7pPr>
            <a:lvl8pPr marL="3200400" algn="l" defTabSz="914400" rtl="0" eaLnBrk="1" latinLnBrk="0" hangingPunct="1">
              <a:defRPr kumimoji="1" sz="1800" kern="1200">
                <a:solidFill>
                  <a:schemeClr val="dk1"/>
                </a:solidFill>
                <a:latin typeface="+mn-lt"/>
                <a:ea typeface="+mn-ea"/>
                <a:cs typeface="+mn-cs"/>
              </a:defRPr>
            </a:lvl8pPr>
            <a:lvl9pPr marL="3657600" algn="l" defTabSz="914400" rtl="0" eaLnBrk="1" latinLnBrk="0" hangingPunct="1">
              <a:defRPr kumimoji="1" sz="1800" kern="1200">
                <a:solidFill>
                  <a:schemeClr val="dk1"/>
                </a:solidFill>
                <a:latin typeface="+mn-lt"/>
                <a:ea typeface="+mn-ea"/>
                <a:cs typeface="+mn-cs"/>
              </a:defRPr>
            </a:lvl9pPr>
          </a:lstStyle>
          <a:p>
            <a:pPr algn="ctr"/>
            <a:r>
              <a:rPr lang="en-US" altLang="ja-JP" sz="1600" b="1" dirty="0">
                <a:solidFill>
                  <a:schemeClr val="tx1"/>
                </a:solidFill>
                <a:latin typeface="Meiryo UI" pitchFamily="50" charset="-128"/>
                <a:ea typeface="Meiryo UI" pitchFamily="50" charset="-128"/>
                <a:cs typeface="Meiryo UI" pitchFamily="50" charset="-128"/>
              </a:rPr>
              <a:t>V2X</a:t>
            </a:r>
            <a:r>
              <a:rPr lang="ja-JP" altLang="en-US" sz="1600" b="1" dirty="0">
                <a:solidFill>
                  <a:schemeClr val="tx1"/>
                </a:solidFill>
                <a:latin typeface="Meiryo UI" pitchFamily="50" charset="-128"/>
                <a:ea typeface="Meiryo UI" pitchFamily="50" charset="-128"/>
                <a:cs typeface="Meiryo UI" pitchFamily="50" charset="-128"/>
              </a:rPr>
              <a:t>による電力需給調整力の強化等に係る普及促進事業</a:t>
            </a:r>
            <a:endParaRPr lang="en-US" altLang="ja-JP" sz="1600" b="1" dirty="0">
              <a:solidFill>
                <a:schemeClr val="tx1"/>
              </a:solidFill>
              <a:latin typeface="Meiryo UI" pitchFamily="50" charset="-128"/>
              <a:ea typeface="Meiryo UI" pitchFamily="50" charset="-128"/>
              <a:cs typeface="Meiryo UI" pitchFamily="50" charset="-128"/>
            </a:endParaRPr>
          </a:p>
        </p:txBody>
      </p:sp>
      <p:sp>
        <p:nvSpPr>
          <p:cNvPr id="4" name="正方形/長方形 3"/>
          <p:cNvSpPr/>
          <p:nvPr/>
        </p:nvSpPr>
        <p:spPr>
          <a:xfrm>
            <a:off x="207589" y="1223777"/>
            <a:ext cx="6192000" cy="1092607"/>
          </a:xfrm>
          <a:prstGeom prst="rect">
            <a:avLst/>
          </a:prstGeom>
        </p:spPr>
        <p:txBody>
          <a:bodyPr wrap="square">
            <a:spAutoFit/>
          </a:bodyPr>
          <a:lstStyle/>
          <a:p>
            <a:pPr marL="86400" indent="-86400" algn="just"/>
            <a:r>
              <a:rPr lang="ja-JP" altLang="en-US" sz="1300" dirty="0">
                <a:latin typeface="Meiryo UI" panose="020B0604030504040204" pitchFamily="50" charset="-128"/>
                <a:ea typeface="Meiryo UI" panose="020B0604030504040204" pitchFamily="50" charset="-128"/>
              </a:rPr>
              <a:t>◆電力ひっ迫時に電気自動車の蓄電池から市有施設へ電力供給することや太陽光発電の余剰電力を電気自動車に充電するといった電力需給調整を目的に、</a:t>
            </a:r>
            <a:r>
              <a:rPr lang="en-US" altLang="ja-JP" sz="1300" dirty="0">
                <a:latin typeface="Meiryo UI" panose="020B0604030504040204" pitchFamily="50" charset="-128"/>
                <a:ea typeface="Meiryo UI" panose="020B0604030504040204" pitchFamily="50" charset="-128"/>
              </a:rPr>
              <a:t>2021</a:t>
            </a:r>
            <a:r>
              <a:rPr lang="ja-JP" altLang="en-US" sz="1300" dirty="0">
                <a:latin typeface="Meiryo UI" panose="020B0604030504040204" pitchFamily="50" charset="-128"/>
                <a:ea typeface="Meiryo UI" panose="020B0604030504040204" pitchFamily="50" charset="-128"/>
              </a:rPr>
              <a:t>年度に生野区役所に</a:t>
            </a:r>
            <a:r>
              <a:rPr lang="en-US" altLang="ja-JP" sz="1300" dirty="0">
                <a:latin typeface="Meiryo UI" panose="020B0604030504040204" pitchFamily="50" charset="-128"/>
                <a:ea typeface="Meiryo UI" panose="020B0604030504040204" pitchFamily="50" charset="-128"/>
              </a:rPr>
              <a:t>V2X</a:t>
            </a:r>
            <a:r>
              <a:rPr lang="ja-JP" altLang="en-US" sz="1300" dirty="0">
                <a:latin typeface="Meiryo UI" panose="020B0604030504040204" pitchFamily="50" charset="-128"/>
                <a:ea typeface="Meiryo UI" panose="020B0604030504040204" pitchFamily="50" charset="-128"/>
              </a:rPr>
              <a:t>モデル事例を構築しました。</a:t>
            </a:r>
            <a:endParaRPr lang="en-US" altLang="ja-JP" sz="1300" dirty="0">
              <a:latin typeface="Meiryo UI" panose="020B0604030504040204" pitchFamily="50" charset="-128"/>
              <a:ea typeface="Meiryo UI" panose="020B0604030504040204" pitchFamily="50" charset="-128"/>
            </a:endParaRPr>
          </a:p>
          <a:p>
            <a:pPr marL="86400" indent="-86400" algn="just"/>
            <a:r>
              <a:rPr lang="ja-JP" altLang="en-US" sz="1300" dirty="0">
                <a:latin typeface="Meiryo UI" panose="020B0604030504040204" pitchFamily="50" charset="-128"/>
                <a:ea typeface="Meiryo UI" panose="020B0604030504040204" pitchFamily="50" charset="-128"/>
              </a:rPr>
              <a:t>◆さらに、この効果を広めることで市民・事業者での導入を促進し、電力需給調整力とレジリエンスを強化した安全・安心な暮らしを実現する新たなエネルギー社会の構築をめざします。</a:t>
            </a:r>
          </a:p>
        </p:txBody>
      </p:sp>
      <p:sp>
        <p:nvSpPr>
          <p:cNvPr id="22" name="正方形/長方形 21">
            <a:extLst>
              <a:ext uri="{FF2B5EF4-FFF2-40B4-BE49-F238E27FC236}">
                <a16:creationId xmlns:a16="http://schemas.microsoft.com/office/drawing/2014/main" id="{C4E6C9E5-8D5C-461E-BB52-50ABEDC9790E}"/>
              </a:ext>
            </a:extLst>
          </p:cNvPr>
          <p:cNvSpPr/>
          <p:nvPr/>
        </p:nvSpPr>
        <p:spPr>
          <a:xfrm>
            <a:off x="423974" y="2567347"/>
            <a:ext cx="5796000" cy="747228"/>
          </a:xfrm>
          <a:prstGeom prst="rect">
            <a:avLst/>
          </a:prstGeom>
          <a:noFill/>
          <a:ln w="9525">
            <a:solidFill>
              <a:schemeClr val="accent6">
                <a:lumMod val="75000"/>
              </a:schemeClr>
            </a:solidFill>
            <a:prstDash val="dash"/>
          </a:ln>
        </p:spPr>
        <p:style>
          <a:lnRef idx="2">
            <a:schemeClr val="accent1"/>
          </a:lnRef>
          <a:fillRef idx="1">
            <a:schemeClr val="lt1"/>
          </a:fillRef>
          <a:effectRef idx="0">
            <a:schemeClr val="accent1"/>
          </a:effectRef>
          <a:fontRef idx="minor">
            <a:schemeClr val="dk1"/>
          </a:fontRef>
        </p:style>
        <p:txBody>
          <a:bodyPr lIns="36000" rIns="36000" rtlCol="0" anchor="ctr"/>
          <a:lstStyle>
            <a:defPPr>
              <a:defRPr lang="ja-JP"/>
            </a:defPPr>
            <a:lvl1pPr marL="0" algn="l" defTabSz="914400" rtl="0" eaLnBrk="1" latinLnBrk="0" hangingPunct="1">
              <a:defRPr kumimoji="1" sz="1800" kern="1200">
                <a:solidFill>
                  <a:schemeClr val="dk1"/>
                </a:solidFill>
                <a:latin typeface="+mn-lt"/>
                <a:ea typeface="+mn-ea"/>
                <a:cs typeface="+mn-cs"/>
              </a:defRPr>
            </a:lvl1pPr>
            <a:lvl2pPr marL="457200" algn="l" defTabSz="914400" rtl="0" eaLnBrk="1" latinLnBrk="0" hangingPunct="1">
              <a:defRPr kumimoji="1" sz="1800" kern="1200">
                <a:solidFill>
                  <a:schemeClr val="dk1"/>
                </a:solidFill>
                <a:latin typeface="+mn-lt"/>
                <a:ea typeface="+mn-ea"/>
                <a:cs typeface="+mn-cs"/>
              </a:defRPr>
            </a:lvl2pPr>
            <a:lvl3pPr marL="914400" algn="l" defTabSz="914400" rtl="0" eaLnBrk="1" latinLnBrk="0" hangingPunct="1">
              <a:defRPr kumimoji="1" sz="1800" kern="1200">
                <a:solidFill>
                  <a:schemeClr val="dk1"/>
                </a:solidFill>
                <a:latin typeface="+mn-lt"/>
                <a:ea typeface="+mn-ea"/>
                <a:cs typeface="+mn-cs"/>
              </a:defRPr>
            </a:lvl3pPr>
            <a:lvl4pPr marL="1371600" algn="l" defTabSz="914400" rtl="0" eaLnBrk="1" latinLnBrk="0" hangingPunct="1">
              <a:defRPr kumimoji="1" sz="1800" kern="1200">
                <a:solidFill>
                  <a:schemeClr val="dk1"/>
                </a:solidFill>
                <a:latin typeface="+mn-lt"/>
                <a:ea typeface="+mn-ea"/>
                <a:cs typeface="+mn-cs"/>
              </a:defRPr>
            </a:lvl4pPr>
            <a:lvl5pPr marL="1828800" algn="l" defTabSz="914400" rtl="0" eaLnBrk="1" latinLnBrk="0" hangingPunct="1">
              <a:defRPr kumimoji="1" sz="1800" kern="1200">
                <a:solidFill>
                  <a:schemeClr val="dk1"/>
                </a:solidFill>
                <a:latin typeface="+mn-lt"/>
                <a:ea typeface="+mn-ea"/>
                <a:cs typeface="+mn-cs"/>
              </a:defRPr>
            </a:lvl5pPr>
            <a:lvl6pPr marL="2286000" algn="l" defTabSz="914400" rtl="0" eaLnBrk="1" latinLnBrk="0" hangingPunct="1">
              <a:defRPr kumimoji="1" sz="1800" kern="1200">
                <a:solidFill>
                  <a:schemeClr val="dk1"/>
                </a:solidFill>
                <a:latin typeface="+mn-lt"/>
                <a:ea typeface="+mn-ea"/>
                <a:cs typeface="+mn-cs"/>
              </a:defRPr>
            </a:lvl6pPr>
            <a:lvl7pPr marL="2743200" algn="l" defTabSz="914400" rtl="0" eaLnBrk="1" latinLnBrk="0" hangingPunct="1">
              <a:defRPr kumimoji="1" sz="1800" kern="1200">
                <a:solidFill>
                  <a:schemeClr val="dk1"/>
                </a:solidFill>
                <a:latin typeface="+mn-lt"/>
                <a:ea typeface="+mn-ea"/>
                <a:cs typeface="+mn-cs"/>
              </a:defRPr>
            </a:lvl7pPr>
            <a:lvl8pPr marL="3200400" algn="l" defTabSz="914400" rtl="0" eaLnBrk="1" latinLnBrk="0" hangingPunct="1">
              <a:defRPr kumimoji="1" sz="1800" kern="1200">
                <a:solidFill>
                  <a:schemeClr val="dk1"/>
                </a:solidFill>
                <a:latin typeface="+mn-lt"/>
                <a:ea typeface="+mn-ea"/>
                <a:cs typeface="+mn-cs"/>
              </a:defRPr>
            </a:lvl8pPr>
            <a:lvl9pPr marL="3657600" algn="l" defTabSz="914400" rtl="0" eaLnBrk="1" latinLnBrk="0" hangingPunct="1">
              <a:defRPr kumimoji="1" sz="1800" kern="1200">
                <a:solidFill>
                  <a:schemeClr val="dk1"/>
                </a:solidFill>
                <a:latin typeface="+mn-lt"/>
                <a:ea typeface="+mn-ea"/>
                <a:cs typeface="+mn-cs"/>
              </a:defRPr>
            </a:lvl9pPr>
          </a:lstStyle>
          <a:p>
            <a:pPr marL="87313" indent="-87313" algn="just"/>
            <a:r>
              <a:rPr lang="en-US" altLang="ja-JP" sz="1000" dirty="0">
                <a:solidFill>
                  <a:schemeClr val="tx1"/>
                </a:solidFill>
                <a:latin typeface="Meiryo UI" pitchFamily="50" charset="-128"/>
                <a:ea typeface="Meiryo UI" pitchFamily="50" charset="-128"/>
                <a:cs typeface="Meiryo UI" pitchFamily="50" charset="-128"/>
              </a:rPr>
              <a:t>※</a:t>
            </a:r>
            <a:r>
              <a:rPr lang="ja-JP" altLang="en-US" sz="1000" dirty="0">
                <a:solidFill>
                  <a:schemeClr val="tx1"/>
                </a:solidFill>
                <a:latin typeface="Meiryo UI" pitchFamily="50" charset="-128"/>
                <a:ea typeface="Meiryo UI" pitchFamily="50" charset="-128"/>
                <a:cs typeface="Meiryo UI" pitchFamily="50" charset="-128"/>
              </a:rPr>
              <a:t>　</a:t>
            </a:r>
            <a:r>
              <a:rPr lang="en-US" altLang="ja-JP" sz="1000" dirty="0">
                <a:solidFill>
                  <a:schemeClr val="tx1"/>
                </a:solidFill>
                <a:latin typeface="Meiryo UI" pitchFamily="50" charset="-128"/>
                <a:ea typeface="Meiryo UI" pitchFamily="50" charset="-128"/>
                <a:cs typeface="Meiryo UI" pitchFamily="50" charset="-128"/>
              </a:rPr>
              <a:t>V2X</a:t>
            </a:r>
            <a:r>
              <a:rPr lang="ja-JP" altLang="en-US" sz="1000" dirty="0">
                <a:solidFill>
                  <a:schemeClr val="tx1"/>
                </a:solidFill>
                <a:latin typeface="Meiryo UI" pitchFamily="50" charset="-128"/>
                <a:ea typeface="Meiryo UI" pitchFamily="50" charset="-128"/>
                <a:cs typeface="Meiryo UI" pitchFamily="50" charset="-128"/>
              </a:rPr>
              <a:t>（</a:t>
            </a:r>
            <a:r>
              <a:rPr lang="en-US" altLang="ja-JP" sz="1000" dirty="0">
                <a:solidFill>
                  <a:schemeClr val="tx1"/>
                </a:solidFill>
                <a:latin typeface="Meiryo UI" pitchFamily="50" charset="-128"/>
                <a:ea typeface="Meiryo UI" pitchFamily="50" charset="-128"/>
                <a:cs typeface="Meiryo UI" pitchFamily="50" charset="-128"/>
              </a:rPr>
              <a:t>Vehicle to X</a:t>
            </a:r>
            <a:r>
              <a:rPr lang="ja-JP" altLang="en-US" sz="1000" dirty="0">
                <a:solidFill>
                  <a:schemeClr val="tx1"/>
                </a:solidFill>
                <a:latin typeface="Meiryo UI" pitchFamily="50" charset="-128"/>
                <a:ea typeface="Meiryo UI" pitchFamily="50" charset="-128"/>
                <a:cs typeface="Meiryo UI" pitchFamily="50" charset="-128"/>
              </a:rPr>
              <a:t>（</a:t>
            </a:r>
            <a:r>
              <a:rPr lang="en-US" altLang="ja-JP" sz="1000" dirty="0">
                <a:solidFill>
                  <a:schemeClr val="tx1"/>
                </a:solidFill>
                <a:latin typeface="Meiryo UI" pitchFamily="50" charset="-128"/>
                <a:ea typeface="Meiryo UI" pitchFamily="50" charset="-128"/>
                <a:cs typeface="Meiryo UI" pitchFamily="50" charset="-128"/>
              </a:rPr>
              <a:t>Everything</a:t>
            </a:r>
            <a:r>
              <a:rPr lang="ja-JP" altLang="en-US" sz="1000" dirty="0">
                <a:solidFill>
                  <a:schemeClr val="tx1"/>
                </a:solidFill>
                <a:latin typeface="Meiryo UI" pitchFamily="50" charset="-128"/>
                <a:ea typeface="Meiryo UI" pitchFamily="50" charset="-128"/>
                <a:cs typeface="Meiryo UI" pitchFamily="50" charset="-128"/>
              </a:rPr>
              <a:t>）</a:t>
            </a:r>
            <a:r>
              <a:rPr lang="en-US" altLang="ja-JP" sz="1000" dirty="0">
                <a:solidFill>
                  <a:schemeClr val="tx1"/>
                </a:solidFill>
                <a:latin typeface="Meiryo UI" pitchFamily="50" charset="-128"/>
                <a:ea typeface="Meiryo UI" pitchFamily="50" charset="-128"/>
                <a:cs typeface="Meiryo UI" pitchFamily="50" charset="-128"/>
              </a:rPr>
              <a:t>)</a:t>
            </a:r>
            <a:r>
              <a:rPr lang="ja-JP" altLang="en-US" sz="1000" dirty="0">
                <a:solidFill>
                  <a:schemeClr val="tx1"/>
                </a:solidFill>
                <a:latin typeface="Meiryo UI" pitchFamily="50" charset="-128"/>
                <a:ea typeface="Meiryo UI" pitchFamily="50" charset="-128"/>
                <a:cs typeface="Meiryo UI" pitchFamily="50" charset="-128"/>
              </a:rPr>
              <a:t>とは</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lgn="just"/>
            <a:r>
              <a:rPr lang="ja-JP" altLang="en-US" sz="1000" dirty="0">
                <a:solidFill>
                  <a:schemeClr val="tx1"/>
                </a:solidFill>
                <a:latin typeface="Meiryo UI" pitchFamily="50" charset="-128"/>
                <a:ea typeface="Meiryo UI" pitchFamily="50" charset="-128"/>
                <a:cs typeface="Meiryo UI" pitchFamily="50" charset="-128"/>
              </a:rPr>
              <a:t>　　</a:t>
            </a:r>
            <a:r>
              <a:rPr lang="ja-JP" altLang="en-US" sz="1000" dirty="0">
                <a:solidFill>
                  <a:schemeClr val="tx1"/>
                </a:solidFill>
                <a:latin typeface="Meiryo UI" panose="020B0604030504040204" pitchFamily="50" charset="-128"/>
                <a:ea typeface="Meiryo UI" panose="020B0604030504040204" pitchFamily="50" charset="-128"/>
              </a:rPr>
              <a:t>電気自動車（</a:t>
            </a:r>
            <a:r>
              <a:rPr lang="en-US" altLang="ja-JP" sz="1000" dirty="0">
                <a:solidFill>
                  <a:schemeClr val="tx1"/>
                </a:solidFill>
                <a:latin typeface="Meiryo UI" panose="020B0604030504040204" pitchFamily="50" charset="-128"/>
                <a:ea typeface="Meiryo UI" panose="020B0604030504040204" pitchFamily="50" charset="-128"/>
              </a:rPr>
              <a:t>EV</a:t>
            </a:r>
            <a:r>
              <a:rPr lang="ja-JP" altLang="en-US" sz="1000" dirty="0">
                <a:solidFill>
                  <a:schemeClr val="tx1"/>
                </a:solidFill>
                <a:latin typeface="Meiryo UI" panose="020B0604030504040204" pitchFamily="50" charset="-128"/>
                <a:ea typeface="Meiryo UI" panose="020B0604030504040204" pitchFamily="50" charset="-128"/>
              </a:rPr>
              <a:t>）・プラグインハイブリッドカー（</a:t>
            </a:r>
            <a:r>
              <a:rPr lang="en-US" altLang="ja-JP" sz="1000" dirty="0">
                <a:solidFill>
                  <a:schemeClr val="tx1"/>
                </a:solidFill>
                <a:latin typeface="Meiryo UI" panose="020B0604030504040204" pitchFamily="50" charset="-128"/>
                <a:ea typeface="Meiryo UI" panose="020B0604030504040204" pitchFamily="50" charset="-128"/>
              </a:rPr>
              <a:t>PHV</a:t>
            </a:r>
            <a:r>
              <a:rPr lang="ja-JP" altLang="en-US" sz="1000" dirty="0">
                <a:solidFill>
                  <a:schemeClr val="tx1"/>
                </a:solidFill>
                <a:latin typeface="Meiryo UI" panose="020B0604030504040204" pitchFamily="50" charset="-128"/>
                <a:ea typeface="Meiryo UI" panose="020B0604030504040204" pitchFamily="50" charset="-128"/>
              </a:rPr>
              <a:t>）・燃料電池車（</a:t>
            </a:r>
            <a:r>
              <a:rPr lang="en-US" altLang="ja-JP" sz="1000" dirty="0">
                <a:solidFill>
                  <a:schemeClr val="tx1"/>
                </a:solidFill>
                <a:latin typeface="Meiryo UI" panose="020B0604030504040204" pitchFamily="50" charset="-128"/>
                <a:ea typeface="Meiryo UI" panose="020B0604030504040204" pitchFamily="50" charset="-128"/>
              </a:rPr>
              <a:t>FCV</a:t>
            </a:r>
            <a:r>
              <a:rPr lang="ja-JP" altLang="en-US" sz="1000" dirty="0">
                <a:solidFill>
                  <a:schemeClr val="tx1"/>
                </a:solidFill>
                <a:latin typeface="Meiryo UI" panose="020B0604030504040204" pitchFamily="50" charset="-128"/>
                <a:ea typeface="Meiryo UI" panose="020B0604030504040204" pitchFamily="50" charset="-128"/>
              </a:rPr>
              <a:t>）などの蓄電池をもつ自動車と、住宅・ビル・電力網等（</a:t>
            </a:r>
            <a:r>
              <a:rPr lang="en-US" altLang="ja-JP" sz="1000" dirty="0">
                <a:solidFill>
                  <a:schemeClr val="tx1"/>
                </a:solidFill>
                <a:latin typeface="Meiryo UI" pitchFamily="50" charset="-128"/>
                <a:ea typeface="Meiryo UI" pitchFamily="50" charset="-128"/>
                <a:cs typeface="Meiryo UI" pitchFamily="50" charset="-128"/>
              </a:rPr>
              <a:t>Everything</a:t>
            </a:r>
            <a:r>
              <a:rPr lang="ja-JP" altLang="en-US" sz="1000" dirty="0">
                <a:solidFill>
                  <a:schemeClr val="tx1"/>
                </a:solidFill>
                <a:latin typeface="Meiryo UI" panose="020B0604030504040204" pitchFamily="50" charset="-128"/>
                <a:ea typeface="Meiryo UI" panose="020B0604030504040204" pitchFamily="50" charset="-128"/>
              </a:rPr>
              <a:t>）の間で電力の相互供給を行う技術やシステムの総称。住宅</a:t>
            </a:r>
            <a:r>
              <a:rPr lang="en-US" altLang="ja-JP" sz="1000" dirty="0">
                <a:solidFill>
                  <a:schemeClr val="tx1"/>
                </a:solidFill>
                <a:latin typeface="Meiryo UI" panose="020B0604030504040204" pitchFamily="50" charset="-128"/>
                <a:ea typeface="Meiryo UI" panose="020B0604030504040204" pitchFamily="50" charset="-128"/>
              </a:rPr>
              <a:t>(Home)</a:t>
            </a:r>
            <a:r>
              <a:rPr lang="ja-JP" altLang="en-US" sz="1000" dirty="0">
                <a:solidFill>
                  <a:schemeClr val="tx1"/>
                </a:solidFill>
                <a:latin typeface="Meiryo UI" panose="020B0604030504040204" pitchFamily="50" charset="-128"/>
                <a:ea typeface="Meiryo UI" panose="020B0604030504040204" pitchFamily="50" charset="-128"/>
              </a:rPr>
              <a:t>を対象とする</a:t>
            </a:r>
            <a:r>
              <a:rPr lang="en-US" altLang="ja-JP" sz="1000" dirty="0">
                <a:solidFill>
                  <a:schemeClr val="tx1"/>
                </a:solidFill>
                <a:latin typeface="Meiryo UI" panose="020B0604030504040204" pitchFamily="50" charset="-128"/>
                <a:ea typeface="Meiryo UI" panose="020B0604030504040204" pitchFamily="50" charset="-128"/>
              </a:rPr>
              <a:t>V2H</a:t>
            </a:r>
            <a:r>
              <a:rPr lang="ja-JP" altLang="en-US" sz="1000" dirty="0">
                <a:solidFill>
                  <a:schemeClr val="tx1"/>
                </a:solidFill>
                <a:latin typeface="Meiryo UI" panose="020B0604030504040204" pitchFamily="50" charset="-128"/>
                <a:ea typeface="Meiryo UI" panose="020B0604030504040204" pitchFamily="50" charset="-128"/>
              </a:rPr>
              <a:t>、ビル</a:t>
            </a:r>
            <a:r>
              <a:rPr lang="en-US" altLang="ja-JP" sz="1000" dirty="0">
                <a:solidFill>
                  <a:schemeClr val="tx1"/>
                </a:solidFill>
                <a:latin typeface="Meiryo UI" panose="020B0604030504040204" pitchFamily="50" charset="-128"/>
                <a:ea typeface="Meiryo UI" panose="020B0604030504040204" pitchFamily="50" charset="-128"/>
              </a:rPr>
              <a:t>(Building)</a:t>
            </a:r>
            <a:r>
              <a:rPr lang="ja-JP" altLang="en-US" sz="1000" dirty="0">
                <a:solidFill>
                  <a:schemeClr val="tx1"/>
                </a:solidFill>
                <a:latin typeface="Meiryo UI" panose="020B0604030504040204" pitchFamily="50" charset="-128"/>
                <a:ea typeface="Meiryo UI" panose="020B0604030504040204" pitchFamily="50" charset="-128"/>
              </a:rPr>
              <a:t>を対象とする</a:t>
            </a:r>
            <a:r>
              <a:rPr lang="en-US" altLang="ja-JP" sz="1000" dirty="0">
                <a:solidFill>
                  <a:schemeClr val="tx1"/>
                </a:solidFill>
                <a:latin typeface="Meiryo UI" panose="020B0604030504040204" pitchFamily="50" charset="-128"/>
                <a:ea typeface="Meiryo UI" panose="020B0604030504040204" pitchFamily="50" charset="-128"/>
              </a:rPr>
              <a:t>V2B</a:t>
            </a:r>
            <a:r>
              <a:rPr lang="ja-JP" altLang="en-US" sz="1000" dirty="0">
                <a:solidFill>
                  <a:schemeClr val="tx1"/>
                </a:solidFill>
                <a:latin typeface="Meiryo UI" panose="020B0604030504040204" pitchFamily="50" charset="-128"/>
                <a:ea typeface="Meiryo UI" panose="020B0604030504040204" pitchFamily="50" charset="-128"/>
              </a:rPr>
              <a:t>、電力網</a:t>
            </a:r>
            <a:r>
              <a:rPr lang="en-US" altLang="ja-JP" sz="1000" dirty="0">
                <a:solidFill>
                  <a:schemeClr val="tx1"/>
                </a:solidFill>
                <a:latin typeface="Meiryo UI" panose="020B0604030504040204" pitchFamily="50" charset="-128"/>
                <a:ea typeface="Meiryo UI" panose="020B0604030504040204" pitchFamily="50" charset="-128"/>
              </a:rPr>
              <a:t>(Grid)</a:t>
            </a:r>
            <a:r>
              <a:rPr lang="ja-JP" altLang="en-US" sz="1000" dirty="0">
                <a:solidFill>
                  <a:schemeClr val="tx1"/>
                </a:solidFill>
                <a:latin typeface="Meiryo UI" panose="020B0604030504040204" pitchFamily="50" charset="-128"/>
                <a:ea typeface="Meiryo UI" panose="020B0604030504040204" pitchFamily="50" charset="-128"/>
              </a:rPr>
              <a:t>を対象とする</a:t>
            </a:r>
            <a:r>
              <a:rPr lang="en-US" altLang="ja-JP" sz="1000" dirty="0">
                <a:solidFill>
                  <a:schemeClr val="tx1"/>
                </a:solidFill>
                <a:latin typeface="Meiryo UI" panose="020B0604030504040204" pitchFamily="50" charset="-128"/>
                <a:ea typeface="Meiryo UI" panose="020B0604030504040204" pitchFamily="50" charset="-128"/>
              </a:rPr>
              <a:t>V2G</a:t>
            </a:r>
            <a:r>
              <a:rPr lang="ja-JP" altLang="en-US" sz="1000" dirty="0">
                <a:solidFill>
                  <a:schemeClr val="tx1"/>
                </a:solidFill>
                <a:latin typeface="Meiryo UI" panose="020B0604030504040204" pitchFamily="50" charset="-128"/>
                <a:ea typeface="Meiryo UI" panose="020B0604030504040204" pitchFamily="50" charset="-128"/>
              </a:rPr>
              <a:t>などがあります。</a:t>
            </a:r>
            <a:endParaRPr lang="en-US" altLang="ja-JP" sz="1000" dirty="0">
              <a:solidFill>
                <a:schemeClr val="tx1"/>
              </a:solidFill>
              <a:latin typeface="Meiryo UI" pitchFamily="50" charset="-128"/>
              <a:ea typeface="Meiryo UI" pitchFamily="50" charset="-128"/>
              <a:cs typeface="Meiryo UI" pitchFamily="50" charset="-128"/>
            </a:endParaRPr>
          </a:p>
        </p:txBody>
      </p:sp>
      <p:sp>
        <p:nvSpPr>
          <p:cNvPr id="47"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48" name="Text Box 2"/>
          <p:cNvSpPr txBox="1">
            <a:spLocks noChangeArrowheads="1"/>
          </p:cNvSpPr>
          <p:nvPr/>
        </p:nvSpPr>
        <p:spPr bwMode="auto">
          <a:xfrm>
            <a:off x="24804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50" name="Text Box 2"/>
          <p:cNvSpPr txBox="1">
            <a:spLocks noChangeArrowheads="1"/>
          </p:cNvSpPr>
          <p:nvPr/>
        </p:nvSpPr>
        <p:spPr bwMode="auto">
          <a:xfrm>
            <a:off x="49608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51"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35" name="円/楕円 30">
            <a:extLst>
              <a:ext uri="{FF2B5EF4-FFF2-40B4-BE49-F238E27FC236}">
                <a16:creationId xmlns:a16="http://schemas.microsoft.com/office/drawing/2014/main" id="{9B8A7109-EE16-416E-9E16-0EBA0A06DD64}"/>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57</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45" name="Rectangle 3">
            <a:extLst>
              <a:ext uri="{FF2B5EF4-FFF2-40B4-BE49-F238E27FC236}">
                <a16:creationId xmlns:a16="http://schemas.microsoft.com/office/drawing/2014/main" id="{1F422D12-09F5-41D5-B89B-EFB774775D0A}"/>
              </a:ext>
            </a:extLst>
          </p:cNvPr>
          <p:cNvSpPr>
            <a:spLocks noChangeArrowheads="1"/>
          </p:cNvSpPr>
          <p:nvPr/>
        </p:nvSpPr>
        <p:spPr bwMode="auto">
          <a:xfrm>
            <a:off x="582122" y="6478840"/>
            <a:ext cx="1898278" cy="190034"/>
          </a:xfrm>
          <a:prstGeom prst="rect">
            <a:avLst/>
          </a:prstGeom>
          <a:noFill/>
          <a:ln>
            <a:noFill/>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i="0" u="none" strike="noStrike" cap="none" normalizeH="0" baseline="0" dirty="0">
                <a:ln>
                  <a:noFill/>
                </a:ln>
                <a:effectLst/>
                <a:latin typeface="Meiryo UI" panose="020B0604030504040204" pitchFamily="50" charset="-128"/>
                <a:ea typeface="Meiryo UI" panose="020B0604030504040204" pitchFamily="50" charset="-128"/>
                <a:cs typeface="ＭＳ Ｐゴシック" pitchFamily="50" charset="-128"/>
              </a:rPr>
              <a:t>V2X</a:t>
            </a:r>
            <a:r>
              <a:rPr lang="ja-JP" altLang="en-US" sz="1100" dirty="0">
                <a:latin typeface="Meiryo UI" panose="020B0604030504040204" pitchFamily="50" charset="-128"/>
                <a:ea typeface="Meiryo UI" panose="020B0604030504040204" pitchFamily="50" charset="-128"/>
                <a:cs typeface="ＭＳ Ｐゴシック" pitchFamily="50" charset="-128"/>
              </a:rPr>
              <a:t>設備</a:t>
            </a:r>
            <a:endParaRPr kumimoji="1" lang="en-US" altLang="ja-JP" sz="1100" i="0" u="none" strike="noStrike" cap="none" normalizeH="0" baseline="0" dirty="0">
              <a:ln>
                <a:noFill/>
              </a:ln>
              <a:effectLst/>
              <a:latin typeface="Meiryo UI" panose="020B0604030504040204" pitchFamily="50" charset="-128"/>
              <a:ea typeface="Meiryo UI" panose="020B0604030504040204" pitchFamily="50" charset="-128"/>
              <a:cs typeface="ＭＳ Ｐゴシック" pitchFamily="50" charset="-128"/>
            </a:endParaRPr>
          </a:p>
        </p:txBody>
      </p:sp>
      <p:pic>
        <p:nvPicPr>
          <p:cNvPr id="14" name="図 13" descr="建物, 人, 荷物, 民衆 が含まれている画像&#10;&#10;自動的に生成された説明">
            <a:extLst>
              <a:ext uri="{FF2B5EF4-FFF2-40B4-BE49-F238E27FC236}">
                <a16:creationId xmlns:a16="http://schemas.microsoft.com/office/drawing/2014/main" id="{BFEDFC94-85E9-BE66-7C9A-7097ACB219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68148" y="4688849"/>
            <a:ext cx="2383428" cy="1786563"/>
          </a:xfrm>
          <a:prstGeom prst="rect">
            <a:avLst/>
          </a:prstGeom>
        </p:spPr>
      </p:pic>
      <p:pic>
        <p:nvPicPr>
          <p:cNvPr id="17" name="図 16">
            <a:extLst>
              <a:ext uri="{FF2B5EF4-FFF2-40B4-BE49-F238E27FC236}">
                <a16:creationId xmlns:a16="http://schemas.microsoft.com/office/drawing/2014/main" id="{C521C7C0-A1B9-0473-7D0A-5857E00722BC}"/>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saturation sat="94000"/>
                    </a14:imgEffect>
                  </a14:imgLayer>
                </a14:imgProps>
              </a:ext>
              <a:ext uri="{28A0092B-C50C-407E-A947-70E740481C1C}">
                <a14:useLocalDpi xmlns:a14="http://schemas.microsoft.com/office/drawing/2010/main"/>
              </a:ext>
            </a:extLst>
          </a:blip>
          <a:srcRect/>
          <a:stretch/>
        </p:blipFill>
        <p:spPr bwMode="auto">
          <a:xfrm>
            <a:off x="3456226" y="4727770"/>
            <a:ext cx="2479243" cy="1771707"/>
          </a:xfrm>
          <a:prstGeom prst="rect">
            <a:avLst/>
          </a:prstGeom>
          <a:noFill/>
          <a:ln>
            <a:noFill/>
          </a:ln>
          <a:extLst>
            <a:ext uri="{53640926-AAD7-44D8-BBD7-CCE9431645EC}">
              <a14:shadowObscured xmlns:a14="http://schemas.microsoft.com/office/drawing/2010/main"/>
            </a:ext>
          </a:extLst>
        </p:spPr>
      </p:pic>
      <p:pic>
        <p:nvPicPr>
          <p:cNvPr id="21" name="図 20">
            <a:extLst>
              <a:ext uri="{FF2B5EF4-FFF2-40B4-BE49-F238E27FC236}">
                <a16:creationId xmlns:a16="http://schemas.microsoft.com/office/drawing/2014/main" id="{96CF461F-B6AD-4981-670B-87440FD9B3E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4850" y="4716886"/>
            <a:ext cx="2358276" cy="1768708"/>
          </a:xfrm>
          <a:prstGeom prst="rect">
            <a:avLst/>
          </a:prstGeom>
        </p:spPr>
      </p:pic>
      <p:sp>
        <p:nvSpPr>
          <p:cNvPr id="37" name="Rectangle 3">
            <a:extLst>
              <a:ext uri="{FF2B5EF4-FFF2-40B4-BE49-F238E27FC236}">
                <a16:creationId xmlns:a16="http://schemas.microsoft.com/office/drawing/2014/main" id="{86B3C5B7-7DFE-4C4D-0FFE-C08859993EF8}"/>
              </a:ext>
            </a:extLst>
          </p:cNvPr>
          <p:cNvSpPr>
            <a:spLocks noChangeArrowheads="1"/>
          </p:cNvSpPr>
          <p:nvPr/>
        </p:nvSpPr>
        <p:spPr bwMode="auto">
          <a:xfrm>
            <a:off x="6606279" y="6499477"/>
            <a:ext cx="2907166" cy="227264"/>
          </a:xfrm>
          <a:prstGeom prst="rect">
            <a:avLst/>
          </a:prstGeom>
          <a:noFill/>
          <a:ln>
            <a:noFill/>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i="0" u="none" strike="noStrike" cap="none" normalizeH="0" baseline="0" dirty="0">
                <a:ln>
                  <a:noFill/>
                </a:ln>
                <a:effectLst/>
                <a:latin typeface="Meiryo UI" panose="020B0604030504040204" pitchFamily="50" charset="-128"/>
                <a:ea typeface="Meiryo UI" panose="020B0604030504040204" pitchFamily="50" charset="-128"/>
                <a:cs typeface="ＭＳ Ｐゴシック" pitchFamily="50" charset="-128"/>
              </a:rPr>
              <a:t>電気</a:t>
            </a:r>
            <a:r>
              <a:rPr lang="ja-JP" altLang="en-US" sz="1100" dirty="0">
                <a:latin typeface="Meiryo UI" panose="020B0604030504040204" pitchFamily="50" charset="-128"/>
                <a:ea typeface="Meiryo UI" panose="020B0604030504040204" pitchFamily="50" charset="-128"/>
                <a:cs typeface="ＭＳ Ｐゴシック" pitchFamily="50" charset="-128"/>
              </a:rPr>
              <a:t>自動車（</a:t>
            </a:r>
            <a:r>
              <a:rPr lang="en-US" altLang="ja-JP" sz="1100" dirty="0">
                <a:latin typeface="Meiryo UI" panose="020B0604030504040204" pitchFamily="50" charset="-128"/>
                <a:ea typeface="Meiryo UI" panose="020B0604030504040204" pitchFamily="50" charset="-128"/>
                <a:cs typeface="ＭＳ Ｐゴシック" pitchFamily="50" charset="-128"/>
              </a:rPr>
              <a:t>EV</a:t>
            </a:r>
            <a:r>
              <a:rPr lang="ja-JP" altLang="en-US" sz="1100" dirty="0">
                <a:latin typeface="Meiryo UI" panose="020B0604030504040204" pitchFamily="50" charset="-128"/>
                <a:ea typeface="Meiryo UI" panose="020B0604030504040204" pitchFamily="50" charset="-128"/>
                <a:cs typeface="ＭＳ Ｐゴシック" pitchFamily="50" charset="-128"/>
              </a:rPr>
              <a:t>）から電気を給電</a:t>
            </a:r>
            <a:endParaRPr kumimoji="1" lang="en-US" altLang="ja-JP" sz="1100" i="0" u="none" strike="noStrike" cap="none" normalizeH="0" baseline="0" dirty="0">
              <a:ln>
                <a:noFill/>
              </a:ln>
              <a:effectLst/>
              <a:latin typeface="Meiryo UI" panose="020B0604030504040204" pitchFamily="50" charset="-128"/>
              <a:ea typeface="Meiryo UI" panose="020B0604030504040204" pitchFamily="50" charset="-128"/>
              <a:cs typeface="ＭＳ Ｐゴシック" pitchFamily="50" charset="-128"/>
            </a:endParaRPr>
          </a:p>
        </p:txBody>
      </p:sp>
      <p:sp>
        <p:nvSpPr>
          <p:cNvPr id="63" name="Rectangle 3">
            <a:extLst>
              <a:ext uri="{FF2B5EF4-FFF2-40B4-BE49-F238E27FC236}">
                <a16:creationId xmlns:a16="http://schemas.microsoft.com/office/drawing/2014/main" id="{419AB9C2-05C4-CF8B-7318-88E9A23AB2AB}"/>
              </a:ext>
            </a:extLst>
          </p:cNvPr>
          <p:cNvSpPr>
            <a:spLocks noChangeArrowheads="1"/>
          </p:cNvSpPr>
          <p:nvPr/>
        </p:nvSpPr>
        <p:spPr bwMode="auto">
          <a:xfrm>
            <a:off x="3225804" y="6490586"/>
            <a:ext cx="2907166" cy="189691"/>
          </a:xfrm>
          <a:prstGeom prst="rect">
            <a:avLst/>
          </a:prstGeom>
          <a:noFill/>
          <a:ln>
            <a:noFill/>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ja-JP" altLang="en-US" sz="1100" dirty="0">
                <a:latin typeface="Meiryo UI" panose="020B0604030504040204" pitchFamily="50" charset="-128"/>
                <a:ea typeface="Meiryo UI" panose="020B0604030504040204" pitchFamily="50" charset="-128"/>
                <a:cs typeface="ＭＳ Ｐゴシック" pitchFamily="50" charset="-128"/>
              </a:rPr>
              <a:t>燃料電池自動車（</a:t>
            </a:r>
            <a:r>
              <a:rPr lang="en-US" altLang="ja-JP" sz="1100" dirty="0">
                <a:latin typeface="Meiryo UI" panose="020B0604030504040204" pitchFamily="50" charset="-128"/>
                <a:ea typeface="Meiryo UI" panose="020B0604030504040204" pitchFamily="50" charset="-128"/>
                <a:cs typeface="ＭＳ Ｐゴシック" pitchFamily="50" charset="-128"/>
              </a:rPr>
              <a:t>FCV</a:t>
            </a:r>
            <a:r>
              <a:rPr lang="ja-JP" altLang="en-US" sz="1100" dirty="0">
                <a:latin typeface="Meiryo UI" panose="020B0604030504040204" pitchFamily="50" charset="-128"/>
                <a:ea typeface="Meiryo UI" panose="020B0604030504040204" pitchFamily="50" charset="-128"/>
                <a:cs typeface="ＭＳ Ｐゴシック" pitchFamily="50" charset="-128"/>
              </a:rPr>
              <a:t>）から電気を給電</a:t>
            </a:r>
            <a:endParaRPr kumimoji="1" lang="en-US" altLang="ja-JP" sz="1100" i="0" u="none" strike="noStrike" cap="none" normalizeH="0" baseline="0" dirty="0">
              <a:ln>
                <a:noFill/>
              </a:ln>
              <a:effectLst/>
              <a:latin typeface="Meiryo UI" panose="020B0604030504040204" pitchFamily="50" charset="-128"/>
              <a:ea typeface="Meiryo UI" panose="020B0604030504040204" pitchFamily="50" charset="-128"/>
              <a:cs typeface="ＭＳ Ｐゴシック" pitchFamily="50" charset="-128"/>
            </a:endParaRPr>
          </a:p>
        </p:txBody>
      </p:sp>
      <p:sp>
        <p:nvSpPr>
          <p:cNvPr id="54" name="正方形/長方形 53"/>
          <p:cNvSpPr/>
          <p:nvPr/>
        </p:nvSpPr>
        <p:spPr>
          <a:xfrm>
            <a:off x="6343658" y="1198746"/>
            <a:ext cx="3375652" cy="3213928"/>
          </a:xfrm>
          <a:prstGeom prst="rect">
            <a:avLst/>
          </a:prstGeom>
          <a:solidFill>
            <a:schemeClr val="bg1"/>
          </a:solidFill>
          <a:ln>
            <a:noFill/>
          </a:ln>
        </p:spPr>
        <p:style>
          <a:lnRef idx="1">
            <a:schemeClr val="accent2"/>
          </a:lnRef>
          <a:fillRef idx="2">
            <a:schemeClr val="accent2"/>
          </a:fillRef>
          <a:effectRef idx="1">
            <a:schemeClr val="accent2"/>
          </a:effectRef>
          <a:fontRef idx="minor">
            <a:schemeClr val="dk1"/>
          </a:fontRef>
        </p:style>
        <p:txBody>
          <a:bodyPr rot="0" spcFirstLastPara="0" vert="horz" wrap="square" lIns="91440" tIns="0" rIns="91440" bIns="0" numCol="1" spcCol="0" rtlCol="0" fromWordArt="0" anchor="ctr" anchorCtr="0" forceAA="0" compatLnSpc="1">
            <a:prstTxWarp prst="textNoShape">
              <a:avLst/>
            </a:prstTxWarp>
            <a:noAutofit/>
          </a:bodyPr>
          <a:lstStyle/>
          <a:p>
            <a:pPr algn="ctr"/>
            <a:endParaRPr kumimoji="1" lang="ja-JP" altLang="en-US" b="1" dirty="0">
              <a:solidFill>
                <a:schemeClr val="tx1"/>
              </a:solidFill>
              <a:effectLst/>
              <a:latin typeface="Meiryo UI" pitchFamily="50" charset="-128"/>
              <a:ea typeface="Meiryo UI" pitchFamily="50" charset="-128"/>
              <a:cs typeface="Meiryo UI" pitchFamily="50" charset="-128"/>
            </a:endParaRPr>
          </a:p>
        </p:txBody>
      </p:sp>
      <p:sp>
        <p:nvSpPr>
          <p:cNvPr id="55" name="正方形/長方形 54"/>
          <p:cNvSpPr/>
          <p:nvPr/>
        </p:nvSpPr>
        <p:spPr>
          <a:xfrm>
            <a:off x="6343658" y="1198746"/>
            <a:ext cx="3375652" cy="3213928"/>
          </a:xfrm>
          <a:prstGeom prst="rect">
            <a:avLst/>
          </a:prstGeom>
          <a:solidFill>
            <a:schemeClr val="bg1"/>
          </a:solidFill>
          <a:ln>
            <a:noFill/>
          </a:ln>
        </p:spPr>
        <p:style>
          <a:lnRef idx="1">
            <a:schemeClr val="accent2"/>
          </a:lnRef>
          <a:fillRef idx="2">
            <a:schemeClr val="accent2"/>
          </a:fillRef>
          <a:effectRef idx="1">
            <a:schemeClr val="accent2"/>
          </a:effectRef>
          <a:fontRef idx="minor">
            <a:schemeClr val="dk1"/>
          </a:fontRef>
        </p:style>
        <p:txBody>
          <a:bodyPr rot="0" spcFirstLastPara="0" vert="horz" wrap="square" lIns="91440" tIns="0" rIns="91440" bIns="0" numCol="1" spcCol="0" rtlCol="0" fromWordArt="0" anchor="ctr" anchorCtr="0" forceAA="0" compatLnSpc="1">
            <a:prstTxWarp prst="textNoShape">
              <a:avLst/>
            </a:prstTxWarp>
            <a:noAutofit/>
          </a:bodyPr>
          <a:lstStyle/>
          <a:p>
            <a:pPr algn="ctr"/>
            <a:endParaRPr kumimoji="1" lang="ja-JP" altLang="en-US" b="1" dirty="0">
              <a:solidFill>
                <a:schemeClr val="tx1"/>
              </a:solidFill>
              <a:effectLst/>
              <a:latin typeface="Meiryo UI" pitchFamily="50" charset="-128"/>
              <a:ea typeface="Meiryo UI" pitchFamily="50" charset="-128"/>
              <a:cs typeface="Meiryo UI" pitchFamily="50" charset="-128"/>
            </a:endParaRPr>
          </a:p>
        </p:txBody>
      </p:sp>
      <p:pic>
        <p:nvPicPr>
          <p:cNvPr id="56" name="図 55"/>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072687" y="3041671"/>
            <a:ext cx="1523060" cy="544977"/>
          </a:xfrm>
          <a:prstGeom prst="rect">
            <a:avLst/>
          </a:prstGeom>
        </p:spPr>
      </p:pic>
      <p:sp>
        <p:nvSpPr>
          <p:cNvPr id="57" name="テキスト ボックス 56"/>
          <p:cNvSpPr txBox="1"/>
          <p:nvPr/>
        </p:nvSpPr>
        <p:spPr>
          <a:xfrm>
            <a:off x="8420710" y="3609127"/>
            <a:ext cx="1358064" cy="276999"/>
          </a:xfrm>
          <a:prstGeom prst="rect">
            <a:avLst/>
          </a:prstGeom>
          <a:noFill/>
        </p:spPr>
        <p:txBody>
          <a:bodyPr wrap="none" rtlCol="0">
            <a:spAutoFit/>
          </a:bodyPr>
          <a:lstStyle/>
          <a:p>
            <a:r>
              <a:rPr lang="ja-JP" altLang="en-US" sz="1200" dirty="0">
                <a:latin typeface="Meiryo UI" panose="020B0604030504040204" pitchFamily="50" charset="-128"/>
                <a:ea typeface="Meiryo UI" panose="020B0604030504040204" pitchFamily="50" charset="-128"/>
              </a:rPr>
              <a:t>避難所等での給電</a:t>
            </a:r>
          </a:p>
        </p:txBody>
      </p:sp>
      <p:sp>
        <p:nvSpPr>
          <p:cNvPr id="58" name="稲妻 57"/>
          <p:cNvSpPr/>
          <p:nvPr/>
        </p:nvSpPr>
        <p:spPr>
          <a:xfrm rot="9162688">
            <a:off x="7608322" y="3389813"/>
            <a:ext cx="391257" cy="256303"/>
          </a:xfrm>
          <a:prstGeom prst="lightningBolt">
            <a:avLst/>
          </a:prstGeom>
          <a:solidFill>
            <a:srgbClr val="FFFF00"/>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テキスト ボックス 58"/>
          <p:cNvSpPr txBox="1"/>
          <p:nvPr/>
        </p:nvSpPr>
        <p:spPr>
          <a:xfrm>
            <a:off x="7576790" y="3182442"/>
            <a:ext cx="305942" cy="213441"/>
          </a:xfrm>
          <a:prstGeom prst="rect">
            <a:avLst/>
          </a:prstGeom>
          <a:noFill/>
        </p:spPr>
        <p:txBody>
          <a:bodyPr wrap="none" rtlCol="0">
            <a:spAutoFit/>
          </a:bodyPr>
          <a:lstStyle/>
          <a:p>
            <a:r>
              <a:rPr lang="ja-JP" altLang="en-US" sz="1200" dirty="0">
                <a:latin typeface="Meiryo UI" panose="020B0604030504040204" pitchFamily="50" charset="-128"/>
                <a:ea typeface="Meiryo UI" panose="020B0604030504040204" pitchFamily="50" charset="-128"/>
              </a:rPr>
              <a:t>放電</a:t>
            </a:r>
          </a:p>
        </p:txBody>
      </p:sp>
      <p:sp>
        <p:nvSpPr>
          <p:cNvPr id="60" name="テキスト ボックス 59"/>
          <p:cNvSpPr txBox="1"/>
          <p:nvPr/>
        </p:nvSpPr>
        <p:spPr>
          <a:xfrm>
            <a:off x="6343658" y="3035761"/>
            <a:ext cx="592761" cy="213441"/>
          </a:xfrm>
          <a:prstGeom prst="rect">
            <a:avLst/>
          </a:prstGeom>
          <a:noFill/>
        </p:spPr>
        <p:txBody>
          <a:bodyPr wrap="none" rtlCol="0">
            <a:spAutoFit/>
          </a:bodyPr>
          <a:lstStyle/>
          <a:p>
            <a:r>
              <a:rPr lang="ja-JP" altLang="en-US" sz="1200" dirty="0">
                <a:latin typeface="Meiryo UI" panose="020B0604030504040204" pitchFamily="50" charset="-128"/>
                <a:ea typeface="Meiryo UI" panose="020B0604030504040204" pitchFamily="50" charset="-128"/>
              </a:rPr>
              <a:t>＜停電時＞</a:t>
            </a:r>
          </a:p>
        </p:txBody>
      </p:sp>
      <p:sp>
        <p:nvSpPr>
          <p:cNvPr id="61" name="下矢印 60"/>
          <p:cNvSpPr/>
          <p:nvPr/>
        </p:nvSpPr>
        <p:spPr>
          <a:xfrm>
            <a:off x="7666319" y="3817816"/>
            <a:ext cx="524143" cy="1568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p:cNvSpPr txBox="1"/>
          <p:nvPr/>
        </p:nvSpPr>
        <p:spPr>
          <a:xfrm>
            <a:off x="7188573" y="4006958"/>
            <a:ext cx="1534434" cy="201583"/>
          </a:xfrm>
          <a:prstGeom prst="rect">
            <a:avLst/>
          </a:prstGeom>
          <a:noFill/>
        </p:spPr>
        <p:txBody>
          <a:bodyPr wrap="square" rtlCol="0">
            <a:spAutoFit/>
          </a:bodyPr>
          <a:lstStyle/>
          <a:p>
            <a:pPr algn="ctr"/>
            <a:r>
              <a:rPr kumimoji="1" lang="ja-JP" altLang="en-US" sz="1100" dirty="0">
                <a:latin typeface="Meiryo UI" panose="020B0604030504040204" pitchFamily="50" charset="-128"/>
                <a:ea typeface="Meiryo UI" panose="020B0604030504040204" pitchFamily="50" charset="-128"/>
              </a:rPr>
              <a:t>レジリエンスの強化</a:t>
            </a:r>
          </a:p>
        </p:txBody>
      </p:sp>
      <p:pic>
        <p:nvPicPr>
          <p:cNvPr id="64" name="図 63"/>
          <p:cNvPicPr>
            <a:picLocks noChangeAspect="1"/>
          </p:cNvPicPr>
          <p:nvPr/>
        </p:nvPicPr>
        <p:blipFill rotWithShape="1">
          <a:blip r:embed="rId8" cstate="screen">
            <a:extLst>
              <a:ext uri="{28A0092B-C50C-407E-A947-70E740481C1C}">
                <a14:useLocalDpi xmlns:a14="http://schemas.microsoft.com/office/drawing/2010/main"/>
              </a:ext>
            </a:extLst>
          </a:blip>
          <a:srcRect b="-1089"/>
          <a:stretch/>
        </p:blipFill>
        <p:spPr>
          <a:xfrm>
            <a:off x="7919143" y="1895356"/>
            <a:ext cx="223965" cy="303593"/>
          </a:xfrm>
          <a:prstGeom prst="rect">
            <a:avLst/>
          </a:prstGeom>
        </p:spPr>
      </p:pic>
      <p:sp>
        <p:nvSpPr>
          <p:cNvPr id="65" name="テキスト ボックス 64"/>
          <p:cNvSpPr txBox="1"/>
          <p:nvPr/>
        </p:nvSpPr>
        <p:spPr>
          <a:xfrm>
            <a:off x="8239448" y="1741397"/>
            <a:ext cx="401548" cy="213441"/>
          </a:xfrm>
          <a:prstGeom prst="rect">
            <a:avLst/>
          </a:prstGeom>
          <a:noFill/>
        </p:spPr>
        <p:txBody>
          <a:bodyPr wrap="none" rtlCol="0">
            <a:spAutoFit/>
          </a:bodyPr>
          <a:lstStyle/>
          <a:p>
            <a:r>
              <a:rPr lang="ja-JP" altLang="en-US" sz="1200" dirty="0">
                <a:latin typeface="Meiryo UI" panose="020B0604030504040204" pitchFamily="50" charset="-128"/>
                <a:ea typeface="Meiryo UI" panose="020B0604030504040204" pitchFamily="50" charset="-128"/>
              </a:rPr>
              <a:t>充放電</a:t>
            </a:r>
          </a:p>
        </p:txBody>
      </p:sp>
      <p:sp>
        <p:nvSpPr>
          <p:cNvPr id="66" name="テキスト ボックス 65"/>
          <p:cNvSpPr txBox="1"/>
          <p:nvPr/>
        </p:nvSpPr>
        <p:spPr>
          <a:xfrm>
            <a:off x="8344334" y="2277239"/>
            <a:ext cx="861655" cy="213441"/>
          </a:xfrm>
          <a:prstGeom prst="rect">
            <a:avLst/>
          </a:prstGeom>
          <a:noFill/>
        </p:spPr>
        <p:txBody>
          <a:bodyPr wrap="none" rtlCol="0">
            <a:spAutoFit/>
          </a:bodyPr>
          <a:lstStyle/>
          <a:p>
            <a:r>
              <a:rPr lang="ja-JP" altLang="en-US" sz="1200" dirty="0">
                <a:latin typeface="Meiryo UI" panose="020B0604030504040204" pitchFamily="50" charset="-128"/>
                <a:ea typeface="Meiryo UI" panose="020B0604030504040204" pitchFamily="50" charset="-128"/>
              </a:rPr>
              <a:t>市有施設への給電</a:t>
            </a:r>
          </a:p>
        </p:txBody>
      </p:sp>
      <p:sp>
        <p:nvSpPr>
          <p:cNvPr id="68" name="テキスト ボックス 67"/>
          <p:cNvSpPr txBox="1"/>
          <p:nvPr/>
        </p:nvSpPr>
        <p:spPr>
          <a:xfrm>
            <a:off x="7602180" y="2088193"/>
            <a:ext cx="495163" cy="213441"/>
          </a:xfrm>
          <a:prstGeom prst="rect">
            <a:avLst/>
          </a:prstGeom>
          <a:noFill/>
        </p:spPr>
        <p:txBody>
          <a:bodyPr wrap="none" rtlCol="0">
            <a:spAutoFit/>
          </a:bodyPr>
          <a:lstStyle/>
          <a:p>
            <a:r>
              <a:rPr lang="en-US" altLang="ja-JP" sz="1200" dirty="0">
                <a:latin typeface="Meiryo UI" panose="020B0604030504040204" pitchFamily="50" charset="-128"/>
                <a:ea typeface="Meiryo UI" panose="020B0604030504040204" pitchFamily="50" charset="-128"/>
              </a:rPr>
              <a:t>V2X</a:t>
            </a:r>
            <a:r>
              <a:rPr lang="ja-JP" altLang="en-US" sz="1200" dirty="0">
                <a:latin typeface="Meiryo UI" panose="020B0604030504040204" pitchFamily="50" charset="-128"/>
                <a:ea typeface="Meiryo UI" panose="020B0604030504040204" pitchFamily="50" charset="-128"/>
              </a:rPr>
              <a:t>設備</a:t>
            </a:r>
          </a:p>
        </p:txBody>
      </p:sp>
      <p:grpSp>
        <p:nvGrpSpPr>
          <p:cNvPr id="71" name="グループ化 70"/>
          <p:cNvGrpSpPr/>
          <p:nvPr/>
        </p:nvGrpSpPr>
        <p:grpSpPr>
          <a:xfrm>
            <a:off x="6422143" y="1921452"/>
            <a:ext cx="1013728" cy="586022"/>
            <a:chOff x="10052851" y="1665984"/>
            <a:chExt cx="1631695" cy="760527"/>
          </a:xfrm>
        </p:grpSpPr>
        <p:sp>
          <p:nvSpPr>
            <p:cNvPr id="75" name="テキスト ボックス 74"/>
            <p:cNvSpPr txBox="1"/>
            <p:nvPr/>
          </p:nvSpPr>
          <p:spPr>
            <a:xfrm>
              <a:off x="10245999" y="2149512"/>
              <a:ext cx="954107" cy="276999"/>
            </a:xfrm>
            <a:prstGeom prst="rect">
              <a:avLst/>
            </a:prstGeom>
            <a:noFill/>
          </p:spPr>
          <p:txBody>
            <a:bodyPr wrap="none" rtlCol="0">
              <a:spAutoFit/>
            </a:bodyPr>
            <a:lstStyle/>
            <a:p>
              <a:r>
                <a:rPr lang="ja-JP" altLang="en-US" sz="1200" dirty="0">
                  <a:solidFill>
                    <a:prstClr val="black"/>
                  </a:solidFill>
                  <a:latin typeface="Meiryo UI" panose="020B0604030504040204" pitchFamily="50" charset="-128"/>
                  <a:ea typeface="Meiryo UI" panose="020B0604030504040204" pitchFamily="50" charset="-128"/>
                </a:rPr>
                <a:t>電気自動車</a:t>
              </a:r>
            </a:p>
          </p:txBody>
        </p:sp>
        <p:grpSp>
          <p:nvGrpSpPr>
            <p:cNvPr id="76" name="グループ化 75"/>
            <p:cNvGrpSpPr/>
            <p:nvPr/>
          </p:nvGrpSpPr>
          <p:grpSpPr>
            <a:xfrm>
              <a:off x="10052851" y="1665984"/>
              <a:ext cx="1631695" cy="491672"/>
              <a:chOff x="10035046" y="2880128"/>
              <a:chExt cx="1832473" cy="551169"/>
            </a:xfrm>
          </p:grpSpPr>
          <p:pic>
            <p:nvPicPr>
              <p:cNvPr id="77" name="図 76"/>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flipH="1">
                <a:off x="10035046" y="2880128"/>
                <a:ext cx="1384186" cy="551169"/>
              </a:xfrm>
              <a:prstGeom prst="rect">
                <a:avLst/>
              </a:prstGeom>
            </p:spPr>
          </p:pic>
          <p:pic>
            <p:nvPicPr>
              <p:cNvPr id="78" name="図 77"/>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1404315" y="3020641"/>
                <a:ext cx="463204" cy="212529"/>
              </a:xfrm>
              <a:prstGeom prst="rect">
                <a:avLst/>
              </a:prstGeom>
            </p:spPr>
          </p:pic>
        </p:grpSp>
      </p:grpSp>
      <p:sp>
        <p:nvSpPr>
          <p:cNvPr id="87" name="テキスト ボックス 86"/>
          <p:cNvSpPr txBox="1"/>
          <p:nvPr/>
        </p:nvSpPr>
        <p:spPr>
          <a:xfrm>
            <a:off x="7430726" y="1719739"/>
            <a:ext cx="305942" cy="213441"/>
          </a:xfrm>
          <a:prstGeom prst="rect">
            <a:avLst/>
          </a:prstGeom>
          <a:noFill/>
        </p:spPr>
        <p:txBody>
          <a:bodyPr wrap="none" rtlCol="0">
            <a:spAutoFit/>
          </a:bodyPr>
          <a:lstStyle/>
          <a:p>
            <a:r>
              <a:rPr lang="ja-JP" altLang="en-US" sz="1200" dirty="0">
                <a:latin typeface="Meiryo UI" panose="020B0604030504040204" pitchFamily="50" charset="-128"/>
                <a:ea typeface="Meiryo UI" panose="020B0604030504040204" pitchFamily="50" charset="-128"/>
              </a:rPr>
              <a:t>充電</a:t>
            </a:r>
          </a:p>
        </p:txBody>
      </p:sp>
      <p:pic>
        <p:nvPicPr>
          <p:cNvPr id="88" name="図 87"/>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944382" y="1721425"/>
            <a:ext cx="421971" cy="531159"/>
          </a:xfrm>
          <a:prstGeom prst="rect">
            <a:avLst/>
          </a:prstGeom>
        </p:spPr>
      </p:pic>
      <p:pic>
        <p:nvPicPr>
          <p:cNvPr id="92" name="図 91"/>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9012961" y="1592057"/>
            <a:ext cx="323288" cy="287923"/>
          </a:xfrm>
          <a:prstGeom prst="rect">
            <a:avLst/>
          </a:prstGeom>
        </p:spPr>
      </p:pic>
      <p:sp>
        <p:nvSpPr>
          <p:cNvPr id="93" name="テキスト ボックス 92"/>
          <p:cNvSpPr txBox="1"/>
          <p:nvPr/>
        </p:nvSpPr>
        <p:spPr>
          <a:xfrm>
            <a:off x="8742954" y="1281040"/>
            <a:ext cx="592761" cy="213441"/>
          </a:xfrm>
          <a:prstGeom prst="rect">
            <a:avLst/>
          </a:prstGeom>
          <a:noFill/>
        </p:spPr>
        <p:txBody>
          <a:bodyPr wrap="none" rtlCol="0">
            <a:spAutoFit/>
          </a:bodyPr>
          <a:lstStyle/>
          <a:p>
            <a:r>
              <a:rPr lang="ja-JP" altLang="en-US" sz="1200" dirty="0">
                <a:latin typeface="Meiryo UI" panose="020B0604030504040204" pitchFamily="50" charset="-128"/>
                <a:ea typeface="Meiryo UI" panose="020B0604030504040204" pitchFamily="50" charset="-128"/>
              </a:rPr>
              <a:t>太陽光発電</a:t>
            </a:r>
          </a:p>
        </p:txBody>
      </p:sp>
      <p:sp>
        <p:nvSpPr>
          <p:cNvPr id="98" name="下矢印 97"/>
          <p:cNvSpPr/>
          <p:nvPr/>
        </p:nvSpPr>
        <p:spPr>
          <a:xfrm>
            <a:off x="7649171" y="2457470"/>
            <a:ext cx="524143" cy="1568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テキスト ボックス 98"/>
          <p:cNvSpPr txBox="1"/>
          <p:nvPr/>
        </p:nvSpPr>
        <p:spPr>
          <a:xfrm>
            <a:off x="7127206" y="2629180"/>
            <a:ext cx="1670895" cy="261610"/>
          </a:xfrm>
          <a:prstGeom prst="rect">
            <a:avLst/>
          </a:prstGeom>
          <a:noFill/>
        </p:spPr>
        <p:txBody>
          <a:bodyPr wrap="square" rtlCol="0">
            <a:spAutoFit/>
          </a:bodyPr>
          <a:lstStyle/>
          <a:p>
            <a:pPr algn="ctr"/>
            <a:r>
              <a:rPr kumimoji="1" lang="ja-JP" altLang="en-US" sz="1100" dirty="0">
                <a:latin typeface="Meiryo UI" panose="020B0604030504040204" pitchFamily="50" charset="-128"/>
                <a:ea typeface="Meiryo UI" panose="020B0604030504040204" pitchFamily="50" charset="-128"/>
              </a:rPr>
              <a:t>電力需給調整力の強化</a:t>
            </a:r>
          </a:p>
        </p:txBody>
      </p:sp>
      <p:sp>
        <p:nvSpPr>
          <p:cNvPr id="104" name="テキスト ボックス 103"/>
          <p:cNvSpPr txBox="1"/>
          <p:nvPr/>
        </p:nvSpPr>
        <p:spPr>
          <a:xfrm>
            <a:off x="6407878" y="1503419"/>
            <a:ext cx="592761" cy="213441"/>
          </a:xfrm>
          <a:prstGeom prst="rect">
            <a:avLst/>
          </a:prstGeom>
          <a:noFill/>
        </p:spPr>
        <p:txBody>
          <a:bodyPr wrap="none" rtlCol="0">
            <a:spAutoFit/>
          </a:bodyPr>
          <a:lstStyle/>
          <a:p>
            <a:r>
              <a:rPr lang="ja-JP" altLang="en-US" sz="1200" dirty="0">
                <a:latin typeface="Meiryo UI" panose="020B0604030504040204" pitchFamily="50" charset="-128"/>
                <a:ea typeface="Meiryo UI" panose="020B0604030504040204" pitchFamily="50" charset="-128"/>
              </a:rPr>
              <a:t>＜平常時＞</a:t>
            </a:r>
          </a:p>
        </p:txBody>
      </p:sp>
      <p:grpSp>
        <p:nvGrpSpPr>
          <p:cNvPr id="111" name="グループ化 110"/>
          <p:cNvGrpSpPr/>
          <p:nvPr/>
        </p:nvGrpSpPr>
        <p:grpSpPr>
          <a:xfrm>
            <a:off x="6418669" y="3362216"/>
            <a:ext cx="1013728" cy="586022"/>
            <a:chOff x="10052851" y="1665984"/>
            <a:chExt cx="1631695" cy="760527"/>
          </a:xfrm>
        </p:grpSpPr>
        <p:sp>
          <p:nvSpPr>
            <p:cNvPr id="112" name="テキスト ボックス 111"/>
            <p:cNvSpPr txBox="1"/>
            <p:nvPr/>
          </p:nvSpPr>
          <p:spPr>
            <a:xfrm>
              <a:off x="10245999" y="2149512"/>
              <a:ext cx="954107" cy="276999"/>
            </a:xfrm>
            <a:prstGeom prst="rect">
              <a:avLst/>
            </a:prstGeom>
            <a:noFill/>
          </p:spPr>
          <p:txBody>
            <a:bodyPr wrap="none" rtlCol="0">
              <a:spAutoFit/>
            </a:bodyPr>
            <a:lstStyle/>
            <a:p>
              <a:r>
                <a:rPr lang="ja-JP" altLang="en-US" sz="1200" dirty="0">
                  <a:solidFill>
                    <a:prstClr val="black"/>
                  </a:solidFill>
                  <a:latin typeface="Meiryo UI" panose="020B0604030504040204" pitchFamily="50" charset="-128"/>
                  <a:ea typeface="Meiryo UI" panose="020B0604030504040204" pitchFamily="50" charset="-128"/>
                </a:rPr>
                <a:t>電気自動車</a:t>
              </a:r>
            </a:p>
          </p:txBody>
        </p:sp>
        <p:grpSp>
          <p:nvGrpSpPr>
            <p:cNvPr id="113" name="グループ化 112"/>
            <p:cNvGrpSpPr/>
            <p:nvPr/>
          </p:nvGrpSpPr>
          <p:grpSpPr>
            <a:xfrm>
              <a:off x="10052851" y="1665984"/>
              <a:ext cx="1631695" cy="491672"/>
              <a:chOff x="10035046" y="2880128"/>
              <a:chExt cx="1832473" cy="551169"/>
            </a:xfrm>
          </p:grpSpPr>
          <p:pic>
            <p:nvPicPr>
              <p:cNvPr id="114" name="図 11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flipH="1">
                <a:off x="10035046" y="2880128"/>
                <a:ext cx="1384186" cy="551169"/>
              </a:xfrm>
              <a:prstGeom prst="rect">
                <a:avLst/>
              </a:prstGeom>
            </p:spPr>
          </p:pic>
          <p:pic>
            <p:nvPicPr>
              <p:cNvPr id="115" name="図 114"/>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1404315" y="3020641"/>
                <a:ext cx="463204" cy="212529"/>
              </a:xfrm>
              <a:prstGeom prst="rect">
                <a:avLst/>
              </a:prstGeom>
            </p:spPr>
          </p:pic>
        </p:grpSp>
      </p:grpSp>
      <p:sp>
        <p:nvSpPr>
          <p:cNvPr id="116" name="稲妻 115"/>
          <p:cNvSpPr/>
          <p:nvPr/>
        </p:nvSpPr>
        <p:spPr>
          <a:xfrm rot="9162688">
            <a:off x="7431252" y="1893210"/>
            <a:ext cx="391257" cy="256303"/>
          </a:xfrm>
          <a:prstGeom prst="lightningBolt">
            <a:avLst/>
          </a:prstGeom>
          <a:solidFill>
            <a:srgbClr val="FFFF00"/>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 name="稲妻 116"/>
          <p:cNvSpPr/>
          <p:nvPr/>
        </p:nvSpPr>
        <p:spPr>
          <a:xfrm rot="9162688">
            <a:off x="8338516" y="1917320"/>
            <a:ext cx="391257" cy="256303"/>
          </a:xfrm>
          <a:prstGeom prst="lightningBolt">
            <a:avLst/>
          </a:prstGeom>
          <a:solidFill>
            <a:srgbClr val="FFFF00"/>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正方形/長方形 69">
            <a:extLst>
              <a:ext uri="{FF2B5EF4-FFF2-40B4-BE49-F238E27FC236}">
                <a16:creationId xmlns:a16="http://schemas.microsoft.com/office/drawing/2014/main" id="{9506EEF7-01DD-4990-82BD-B139F97A72FD}"/>
              </a:ext>
            </a:extLst>
          </p:cNvPr>
          <p:cNvSpPr/>
          <p:nvPr/>
        </p:nvSpPr>
        <p:spPr>
          <a:xfrm>
            <a:off x="337916" y="3499803"/>
            <a:ext cx="5930455" cy="1015663"/>
          </a:xfrm>
          <a:prstGeom prst="rect">
            <a:avLst/>
          </a:prstGeom>
          <a:noFill/>
          <a:ln w="9525">
            <a:solidFill>
              <a:schemeClr val="accent6">
                <a:lumMod val="75000"/>
              </a:schemeClr>
            </a:solidFill>
            <a:prstDash val="dash"/>
          </a:ln>
        </p:spPr>
        <p:style>
          <a:lnRef idx="2">
            <a:schemeClr val="accent1"/>
          </a:lnRef>
          <a:fillRef idx="1">
            <a:schemeClr val="lt1"/>
          </a:fillRef>
          <a:effectRef idx="0">
            <a:schemeClr val="accent1"/>
          </a:effectRef>
          <a:fontRef idx="minor">
            <a:schemeClr val="dk1"/>
          </a:fontRef>
        </p:style>
        <p:txBody>
          <a:bodyPr wrap="square" lIns="36000" rIns="36000" rtlCol="0" anchor="ctr">
            <a:spAutoFit/>
          </a:bodyPr>
          <a:lstStyle/>
          <a:p>
            <a:pPr marL="87313" indent="-87313"/>
            <a:r>
              <a:rPr lang="ja-JP" altLang="en-US" sz="1000" dirty="0">
                <a:solidFill>
                  <a:schemeClr val="tx1"/>
                </a:solidFill>
                <a:latin typeface="Meiryo UI" pitchFamily="50" charset="-128"/>
                <a:ea typeface="Meiryo UI" pitchFamily="50" charset="-128"/>
                <a:cs typeface="Meiryo UI" pitchFamily="50" charset="-128"/>
              </a:rPr>
              <a:t>＜</a:t>
            </a:r>
            <a:r>
              <a:rPr lang="en-US" altLang="ja-JP" sz="1000" dirty="0">
                <a:solidFill>
                  <a:schemeClr val="tx1"/>
                </a:solidFill>
                <a:latin typeface="Meiryo UI" pitchFamily="50" charset="-128"/>
                <a:ea typeface="Meiryo UI" pitchFamily="50" charset="-128"/>
                <a:cs typeface="Meiryo UI" pitchFamily="50" charset="-128"/>
              </a:rPr>
              <a:t>2021</a:t>
            </a:r>
            <a:r>
              <a:rPr lang="ja-JP" altLang="en-US" sz="1000" dirty="0">
                <a:solidFill>
                  <a:schemeClr val="tx1"/>
                </a:solidFill>
                <a:latin typeface="Meiryo UI" pitchFamily="50" charset="-128"/>
                <a:ea typeface="Meiryo UI" pitchFamily="50" charset="-128"/>
                <a:cs typeface="Meiryo UI" pitchFamily="50" charset="-128"/>
              </a:rPr>
              <a:t>年度実績＞</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　・生野区役所に</a:t>
            </a:r>
            <a:r>
              <a:rPr lang="en-US" altLang="ja-JP" sz="1000" dirty="0">
                <a:solidFill>
                  <a:schemeClr val="tx1"/>
                </a:solidFill>
                <a:latin typeface="Meiryo UI" panose="020B0604030504040204" pitchFamily="50" charset="-128"/>
                <a:ea typeface="Meiryo UI" panose="020B0604030504040204" pitchFamily="50" charset="-128"/>
                <a:cs typeface="Meiryo UI" pitchFamily="50" charset="-128"/>
              </a:rPr>
              <a:t>V2X</a:t>
            </a:r>
            <a:r>
              <a:rPr lang="ja-JP" altLang="en-US" sz="1000" dirty="0">
                <a:solidFill>
                  <a:schemeClr val="tx1"/>
                </a:solidFill>
                <a:latin typeface="Meiryo UI" panose="020B0604030504040204" pitchFamily="50" charset="-128"/>
                <a:ea typeface="Meiryo UI" panose="020B0604030504040204" pitchFamily="50" charset="-128"/>
                <a:cs typeface="Meiryo UI" pitchFamily="50" charset="-128"/>
              </a:rPr>
              <a:t>モデルを構築し、電気自動車の蓄電池を用いた</a:t>
            </a:r>
            <a:r>
              <a:rPr lang="en-US" altLang="ja-JP" sz="1000" dirty="0">
                <a:solidFill>
                  <a:schemeClr val="tx1"/>
                </a:solidFill>
                <a:latin typeface="Meiryo UI" panose="020B0604030504040204" pitchFamily="50" charset="-128"/>
                <a:ea typeface="Meiryo UI" panose="020B0604030504040204" pitchFamily="50" charset="-128"/>
                <a:cs typeface="Meiryo UI" pitchFamily="50" charset="-128"/>
              </a:rPr>
              <a:t>V2X</a:t>
            </a:r>
            <a:r>
              <a:rPr lang="ja-JP" altLang="en-US" sz="1000" dirty="0">
                <a:solidFill>
                  <a:schemeClr val="tx1"/>
                </a:solidFill>
                <a:latin typeface="Meiryo UI" panose="020B0604030504040204" pitchFamily="50" charset="-128"/>
                <a:ea typeface="Meiryo UI" panose="020B0604030504040204" pitchFamily="50" charset="-128"/>
                <a:cs typeface="Meiryo UI" pitchFamily="50" charset="-128"/>
              </a:rPr>
              <a:t>の実証試験を実施</a:t>
            </a:r>
            <a:endParaRPr lang="en-US" altLang="ja-JP" sz="1000" dirty="0">
              <a:solidFill>
                <a:schemeClr val="tx1"/>
              </a:solidFill>
              <a:latin typeface="Meiryo UI" panose="020B0604030504040204" pitchFamily="50" charset="-128"/>
              <a:ea typeface="Meiryo UI" panose="020B0604030504040204" pitchFamily="50" charset="-128"/>
              <a:cs typeface="Meiryo UI" pitchFamily="50" charset="-128"/>
            </a:endParaRPr>
          </a:p>
          <a:p>
            <a:pPr marL="87313" indent="-87313"/>
            <a:r>
              <a:rPr lang="ja-JP" altLang="en-US" sz="1000" dirty="0">
                <a:solidFill>
                  <a:schemeClr val="tx1"/>
                </a:solidFill>
                <a:latin typeface="Meiryo UI" panose="020B0604030504040204" pitchFamily="50" charset="-128"/>
                <a:ea typeface="Meiryo UI" panose="020B0604030504040204" pitchFamily="50" charset="-128"/>
                <a:cs typeface="Meiryo UI" pitchFamily="50" charset="-128"/>
              </a:rPr>
              <a:t>　・普及啓発用の動画（右</a:t>
            </a:r>
            <a:r>
              <a:rPr lang="en-US" altLang="ja-JP" sz="1000" dirty="0">
                <a:solidFill>
                  <a:schemeClr val="tx1"/>
                </a:solidFill>
                <a:latin typeface="Meiryo UI" panose="020B0604030504040204" pitchFamily="50" charset="-128"/>
                <a:ea typeface="Meiryo UI" panose="020B0604030504040204" pitchFamily="50" charset="-128"/>
                <a:cs typeface="Meiryo UI" pitchFamily="50" charset="-128"/>
              </a:rPr>
              <a:t>QR</a:t>
            </a:r>
            <a:r>
              <a:rPr lang="ja-JP" altLang="en-US" sz="1000" dirty="0">
                <a:solidFill>
                  <a:schemeClr val="tx1"/>
                </a:solidFill>
                <a:latin typeface="Meiryo UI" panose="020B0604030504040204" pitchFamily="50" charset="-128"/>
                <a:ea typeface="Meiryo UI" panose="020B0604030504040204" pitchFamily="50" charset="-128"/>
                <a:cs typeface="Meiryo UI" pitchFamily="50" charset="-128"/>
              </a:rPr>
              <a:t>コード）、リーフレットを製作</a:t>
            </a:r>
            <a:endParaRPr lang="en-US" altLang="ja-JP" sz="1000" dirty="0">
              <a:solidFill>
                <a:schemeClr val="tx1"/>
              </a:solidFill>
              <a:latin typeface="Meiryo UI" panose="020B0604030504040204" pitchFamily="50" charset="-128"/>
              <a:ea typeface="Meiryo UI" panose="020B0604030504040204" pitchFamily="50" charset="-128"/>
              <a:cs typeface="Meiryo UI" pitchFamily="50" charset="-128"/>
            </a:endParaRPr>
          </a:p>
          <a:p>
            <a:pPr marL="87313" indent="-87313"/>
            <a:r>
              <a:rPr lang="ja-JP" altLang="en-US" sz="1000" dirty="0">
                <a:solidFill>
                  <a:schemeClr val="tx1"/>
                </a:solidFill>
                <a:latin typeface="Meiryo UI" panose="020B0604030504040204" pitchFamily="50" charset="-128"/>
                <a:ea typeface="Meiryo UI" panose="020B0604030504040204" pitchFamily="50" charset="-128"/>
                <a:cs typeface="Meiryo UI" pitchFamily="50" charset="-128"/>
              </a:rPr>
              <a:t>＜</a:t>
            </a:r>
            <a:r>
              <a:rPr lang="en-US" altLang="ja-JP" sz="1000" dirty="0">
                <a:solidFill>
                  <a:schemeClr val="tx1"/>
                </a:solidFill>
                <a:latin typeface="Meiryo UI" pitchFamily="50" charset="-128"/>
                <a:ea typeface="Meiryo UI" pitchFamily="50" charset="-128"/>
                <a:cs typeface="Meiryo UI" pitchFamily="50" charset="-128"/>
              </a:rPr>
              <a:t>2022</a:t>
            </a:r>
            <a:r>
              <a:rPr lang="ja-JP" altLang="en-US" sz="1000" dirty="0">
                <a:solidFill>
                  <a:schemeClr val="tx1"/>
                </a:solidFill>
                <a:latin typeface="Meiryo UI" panose="020B0604030504040204" pitchFamily="50" charset="-128"/>
                <a:ea typeface="Meiryo UI" panose="020B0604030504040204" pitchFamily="50" charset="-128"/>
                <a:cs typeface="Meiryo UI" pitchFamily="50" charset="-128"/>
              </a:rPr>
              <a:t>年度～</a:t>
            </a:r>
            <a:r>
              <a:rPr lang="en-US" altLang="ja-JP" sz="1000" dirty="0">
                <a:solidFill>
                  <a:schemeClr val="tx1"/>
                </a:solidFill>
                <a:latin typeface="Meiryo UI" pitchFamily="50" charset="-128"/>
                <a:ea typeface="Meiryo UI" pitchFamily="50" charset="-128"/>
                <a:cs typeface="Meiryo UI" pitchFamily="50" charset="-128"/>
              </a:rPr>
              <a:t>2025</a:t>
            </a:r>
            <a:r>
              <a:rPr lang="ja-JP" altLang="en-US" sz="1000" dirty="0">
                <a:solidFill>
                  <a:schemeClr val="tx1"/>
                </a:solidFill>
                <a:latin typeface="Meiryo UI" panose="020B0604030504040204" pitchFamily="50" charset="-128"/>
                <a:ea typeface="Meiryo UI" panose="020B0604030504040204" pitchFamily="50" charset="-128"/>
                <a:cs typeface="Meiryo UI" pitchFamily="50" charset="-128"/>
              </a:rPr>
              <a:t>年度実績＞</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anose="020B0604030504040204" pitchFamily="50" charset="-128"/>
                <a:ea typeface="Meiryo UI" panose="020B0604030504040204" pitchFamily="50" charset="-128"/>
                <a:cs typeface="Meiryo UI" pitchFamily="50" charset="-128"/>
              </a:rPr>
              <a:t>　・地域の防災訓練やイベント等にて電気自動車や燃料電池自動車の蓄電池を用いた給電デモを実施</a:t>
            </a:r>
            <a:endParaRPr lang="en-US" altLang="ja-JP" sz="1000" dirty="0">
              <a:solidFill>
                <a:schemeClr val="tx1"/>
              </a:solidFill>
              <a:latin typeface="Meiryo UI" panose="020B0604030504040204" pitchFamily="50" charset="-128"/>
              <a:ea typeface="Meiryo UI" panose="020B0604030504040204" pitchFamily="50" charset="-128"/>
              <a:cs typeface="Meiryo UI" pitchFamily="50" charset="-128"/>
            </a:endParaRPr>
          </a:p>
          <a:p>
            <a:pPr marL="87313" indent="-87313"/>
            <a:r>
              <a:rPr lang="ja-JP" altLang="en-US" sz="1000" dirty="0">
                <a:solidFill>
                  <a:schemeClr val="tx1"/>
                </a:solidFill>
                <a:latin typeface="Meiryo UI" panose="020B0604030504040204" pitchFamily="50" charset="-128"/>
                <a:ea typeface="Meiryo UI" panose="020B0604030504040204" pitchFamily="50" charset="-128"/>
                <a:cs typeface="Meiryo UI" pitchFamily="50" charset="-128"/>
              </a:rPr>
              <a:t>　・普及啓発用のパネル、のぼりを製作</a:t>
            </a:r>
            <a:endParaRPr lang="en-US" altLang="ja-JP" sz="1000" dirty="0">
              <a:solidFill>
                <a:schemeClr val="tx1"/>
              </a:solidFill>
              <a:latin typeface="Meiryo UI" panose="020B0604030504040204" pitchFamily="50" charset="-128"/>
              <a:ea typeface="Meiryo UI" panose="020B0604030504040204" pitchFamily="50" charset="-128"/>
              <a:cs typeface="Meiryo UI" pitchFamily="50" charset="-128"/>
            </a:endParaRPr>
          </a:p>
        </p:txBody>
      </p:sp>
      <p:pic>
        <p:nvPicPr>
          <p:cNvPr id="72" name="図 71"/>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5637411" y="3861836"/>
            <a:ext cx="1233923" cy="612627"/>
          </a:xfrm>
          <a:prstGeom prst="rect">
            <a:avLst/>
          </a:prstGeom>
        </p:spPr>
      </p:pic>
      <p:sp>
        <p:nvSpPr>
          <p:cNvPr id="73" name="テキスト ボックス 72">
            <a:extLst>
              <a:ext uri="{FF2B5EF4-FFF2-40B4-BE49-F238E27FC236}">
                <a16:creationId xmlns:a16="http://schemas.microsoft.com/office/drawing/2014/main" id="{C9F3D3E3-6BD9-4B95-BCA5-1CA81CE1D034}"/>
              </a:ext>
            </a:extLst>
          </p:cNvPr>
          <p:cNvSpPr txBox="1"/>
          <p:nvPr/>
        </p:nvSpPr>
        <p:spPr>
          <a:xfrm>
            <a:off x="4795592" y="3497320"/>
            <a:ext cx="1908666" cy="415498"/>
          </a:xfrm>
          <a:prstGeom prst="rect">
            <a:avLst/>
          </a:prstGeom>
          <a:noFill/>
        </p:spPr>
        <p:txBody>
          <a:bodyPr wrap="square">
            <a:spAutoFit/>
          </a:bodyPr>
          <a:lstStyle/>
          <a:p>
            <a:pPr algn="ctr"/>
            <a:r>
              <a:rPr lang="en-US" altLang="ja-JP" sz="1050" dirty="0">
                <a:latin typeface="Meiryo UI" panose="020B0604030504040204" pitchFamily="50" charset="-128"/>
                <a:ea typeface="Meiryo UI" panose="020B0604030504040204" pitchFamily="50" charset="-128"/>
                <a:cs typeface="Meiryo UI" panose="020B0604030504040204" pitchFamily="50" charset="-128"/>
              </a:rPr>
              <a:t>V2X</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啓発動画は</a:t>
            </a:r>
            <a:endParaRPr lang="en-US" altLang="ja-JP" sz="1050"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50" dirty="0">
                <a:latin typeface="Meiryo UI" panose="020B0604030504040204" pitchFamily="50" charset="-128"/>
                <a:ea typeface="Meiryo UI" panose="020B0604030504040204" pitchFamily="50" charset="-128"/>
                <a:cs typeface="Meiryo UI" panose="020B0604030504040204" pitchFamily="50" charset="-128"/>
              </a:rPr>
              <a:t>こちら↓</a:t>
            </a:r>
          </a:p>
        </p:txBody>
      </p:sp>
    </p:spTree>
    <p:extLst>
      <p:ext uri="{BB962C8B-B14F-4D97-AF65-F5344CB8AC3E}">
        <p14:creationId xmlns:p14="http://schemas.microsoft.com/office/powerpoint/2010/main" val="14868499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角丸四角形 13">
            <a:extLst>
              <a:ext uri="{FF2B5EF4-FFF2-40B4-BE49-F238E27FC236}">
                <a16:creationId xmlns:a16="http://schemas.microsoft.com/office/drawing/2014/main" id="{A9C3A15E-6CB1-4048-85EC-0E227816DCDF}"/>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12" name="角丸四角形 11"/>
          <p:cNvSpPr/>
          <p:nvPr/>
        </p:nvSpPr>
        <p:spPr>
          <a:xfrm>
            <a:off x="223200" y="687600"/>
            <a:ext cx="7498304"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災害発生時における電力確保のための電気自動車・燃料電池自動車等の利活用促進</a:t>
            </a:r>
          </a:p>
        </p:txBody>
      </p:sp>
      <p:sp>
        <p:nvSpPr>
          <p:cNvPr id="35" name="テキスト ボックス 34"/>
          <p:cNvSpPr txBox="1"/>
          <p:nvPr/>
        </p:nvSpPr>
        <p:spPr>
          <a:xfrm>
            <a:off x="262326" y="1303976"/>
            <a:ext cx="9195573" cy="892552"/>
          </a:xfrm>
          <a:prstGeom prst="rect">
            <a:avLst/>
          </a:prstGeom>
          <a:noFill/>
        </p:spPr>
        <p:txBody>
          <a:bodyPr wrap="square" rtlCol="0">
            <a:spAutoFit/>
          </a:bodyPr>
          <a:lstStyle/>
          <a:p>
            <a:pPr marL="80599" indent="-80599" algn="just"/>
            <a:r>
              <a:rPr lang="ja-JP" altLang="en-US" sz="1300" dirty="0">
                <a:latin typeface="Meiryo UI" pitchFamily="50" charset="-128"/>
                <a:ea typeface="Meiryo UI" pitchFamily="50" charset="-128"/>
                <a:cs typeface="Meiryo UI" pitchFamily="50" charset="-128"/>
              </a:rPr>
              <a:t>◆</a:t>
            </a:r>
            <a:r>
              <a:rPr lang="en-US" altLang="ja-JP" sz="1300" dirty="0">
                <a:latin typeface="Meiryo UI" pitchFamily="50" charset="-128"/>
                <a:ea typeface="Meiryo UI" pitchFamily="50" charset="-128"/>
                <a:cs typeface="Meiryo UI" pitchFamily="50" charset="-128"/>
              </a:rPr>
              <a:t>2018</a:t>
            </a:r>
            <a:r>
              <a:rPr lang="ja-JP" altLang="en-US" sz="1300" dirty="0">
                <a:latin typeface="Meiryo UI" pitchFamily="50" charset="-128"/>
                <a:ea typeface="Meiryo UI" pitchFamily="50" charset="-128"/>
                <a:cs typeface="Meiryo UI" pitchFamily="50" charset="-128"/>
              </a:rPr>
              <a:t>年台風</a:t>
            </a:r>
            <a:r>
              <a:rPr lang="en-US" altLang="ja-JP" sz="1300" dirty="0">
                <a:latin typeface="Meiryo UI" pitchFamily="50" charset="-128"/>
                <a:ea typeface="Meiryo UI" pitchFamily="50" charset="-128"/>
                <a:cs typeface="Meiryo UI" pitchFamily="50" charset="-128"/>
              </a:rPr>
              <a:t>21</a:t>
            </a:r>
            <a:r>
              <a:rPr lang="ja-JP" altLang="en-US" sz="1300" dirty="0">
                <a:latin typeface="Meiryo UI" pitchFamily="50" charset="-128"/>
                <a:ea typeface="Meiryo UI" pitchFamily="50" charset="-128"/>
                <a:cs typeface="Meiryo UI" pitchFamily="50" charset="-128"/>
              </a:rPr>
              <a:t>号来襲時に停電が数日間続き、住民生活や事業活動に影響</a:t>
            </a:r>
            <a:endParaRPr lang="en-US" altLang="ja-JP" sz="1300" dirty="0">
              <a:latin typeface="Meiryo UI" pitchFamily="50" charset="-128"/>
              <a:ea typeface="Meiryo UI" pitchFamily="50" charset="-128"/>
              <a:cs typeface="Meiryo UI" pitchFamily="50" charset="-128"/>
            </a:endParaRPr>
          </a:p>
          <a:p>
            <a:pPr marL="80599" indent="-80599" algn="just"/>
            <a:r>
              <a:rPr lang="ja-JP" altLang="en-US" sz="1300" dirty="0">
                <a:latin typeface="Meiryo UI" pitchFamily="50" charset="-128"/>
                <a:ea typeface="Meiryo UI" pitchFamily="50" charset="-128"/>
                <a:cs typeface="Meiryo UI" pitchFamily="50" charset="-128"/>
              </a:rPr>
              <a:t>　が及んだところもあったため、災害時に電力を供給することができるゼロエミッション車</a:t>
            </a:r>
            <a:endParaRPr lang="en-US" altLang="ja-JP" sz="1300" dirty="0">
              <a:latin typeface="Meiryo UI" pitchFamily="50" charset="-128"/>
              <a:ea typeface="Meiryo UI" pitchFamily="50" charset="-128"/>
              <a:cs typeface="Meiryo UI" pitchFamily="50" charset="-128"/>
            </a:endParaRPr>
          </a:p>
          <a:p>
            <a:pPr marL="80599" indent="-80599" algn="just"/>
            <a:r>
              <a:rPr lang="ja-JP" altLang="en-US" sz="1300" dirty="0">
                <a:latin typeface="Meiryo UI" pitchFamily="50" charset="-128"/>
                <a:ea typeface="Meiryo UI" pitchFamily="50" charset="-128"/>
                <a:cs typeface="Meiryo UI" pitchFamily="50" charset="-128"/>
              </a:rPr>
              <a:t>（電気自動車（</a:t>
            </a:r>
            <a:r>
              <a:rPr lang="en-US" altLang="ja-JP" sz="1300" dirty="0">
                <a:latin typeface="Meiryo UI" pitchFamily="50" charset="-128"/>
                <a:ea typeface="Meiryo UI" pitchFamily="50" charset="-128"/>
                <a:cs typeface="Meiryo UI" pitchFamily="50" charset="-128"/>
              </a:rPr>
              <a:t>EV</a:t>
            </a:r>
            <a:r>
              <a:rPr lang="ja-JP" altLang="en-US" sz="1300" dirty="0">
                <a:latin typeface="Meiryo UI" pitchFamily="50" charset="-128"/>
                <a:ea typeface="Meiryo UI" pitchFamily="50" charset="-128"/>
                <a:cs typeface="Meiryo UI" pitchFamily="50" charset="-128"/>
              </a:rPr>
              <a:t>）・プラグインハイブリッド自動車（</a:t>
            </a:r>
            <a:r>
              <a:rPr lang="en-US" altLang="ja-JP" sz="1300" dirty="0">
                <a:latin typeface="Meiryo UI" pitchFamily="50" charset="-128"/>
                <a:ea typeface="Meiryo UI" pitchFamily="50" charset="-128"/>
                <a:cs typeface="Meiryo UI" pitchFamily="50" charset="-128"/>
              </a:rPr>
              <a:t>PHV</a:t>
            </a:r>
            <a:r>
              <a:rPr lang="ja-JP" altLang="en-US" sz="1300" dirty="0">
                <a:latin typeface="Meiryo UI" pitchFamily="50" charset="-128"/>
                <a:ea typeface="Meiryo UI" pitchFamily="50" charset="-128"/>
                <a:cs typeface="Meiryo UI" pitchFamily="50" charset="-128"/>
              </a:rPr>
              <a:t>）・燃料電池自動車</a:t>
            </a:r>
            <a:endParaRPr lang="en-US" altLang="ja-JP" sz="1300" dirty="0">
              <a:latin typeface="Meiryo UI" pitchFamily="50" charset="-128"/>
              <a:ea typeface="Meiryo UI" pitchFamily="50" charset="-128"/>
              <a:cs typeface="Meiryo UI" pitchFamily="50" charset="-128"/>
            </a:endParaRPr>
          </a:p>
          <a:p>
            <a:pPr marL="80599" indent="-80599" algn="just"/>
            <a:r>
              <a:rPr lang="ja-JP" altLang="en-US" sz="1300" dirty="0">
                <a:latin typeface="Meiryo UI" pitchFamily="50" charset="-128"/>
                <a:ea typeface="Meiryo UI" pitchFamily="50" charset="-128"/>
                <a:cs typeface="Meiryo UI" pitchFamily="50" charset="-128"/>
              </a:rPr>
              <a:t>（</a:t>
            </a:r>
            <a:r>
              <a:rPr lang="en-US" altLang="ja-JP" sz="1300" dirty="0">
                <a:latin typeface="Meiryo UI" pitchFamily="50" charset="-128"/>
                <a:ea typeface="Meiryo UI" pitchFamily="50" charset="-128"/>
                <a:cs typeface="Meiryo UI" pitchFamily="50" charset="-128"/>
              </a:rPr>
              <a:t>FCV</a:t>
            </a:r>
            <a:r>
              <a:rPr lang="ja-JP" altLang="en-US" sz="1300" dirty="0">
                <a:latin typeface="Meiryo UI" pitchFamily="50" charset="-128"/>
                <a:ea typeface="Meiryo UI" pitchFamily="50" charset="-128"/>
                <a:cs typeface="Meiryo UI" pitchFamily="50" charset="-128"/>
              </a:rPr>
              <a:t>）の総称。以下「</a:t>
            </a:r>
            <a:r>
              <a:rPr lang="en-US" altLang="ja-JP" sz="1300" dirty="0">
                <a:latin typeface="Meiryo UI" pitchFamily="50" charset="-128"/>
                <a:ea typeface="Meiryo UI" pitchFamily="50" charset="-128"/>
                <a:cs typeface="Meiryo UI" pitchFamily="50" charset="-128"/>
              </a:rPr>
              <a:t>ZEV</a:t>
            </a:r>
            <a:r>
              <a:rPr lang="ja-JP" altLang="en-US" sz="1300" dirty="0">
                <a:latin typeface="Meiryo UI" pitchFamily="50" charset="-128"/>
                <a:ea typeface="Meiryo UI" pitchFamily="50" charset="-128"/>
                <a:cs typeface="Meiryo UI" pitchFamily="50" charset="-128"/>
              </a:rPr>
              <a:t>」という。）の普及を促進しています。</a:t>
            </a:r>
          </a:p>
        </p:txBody>
      </p:sp>
      <p:sp>
        <p:nvSpPr>
          <p:cNvPr id="43" name="テキスト ボックス 42"/>
          <p:cNvSpPr txBox="1"/>
          <p:nvPr/>
        </p:nvSpPr>
        <p:spPr>
          <a:xfrm>
            <a:off x="7732331" y="800826"/>
            <a:ext cx="2175824" cy="184666"/>
          </a:xfrm>
          <a:prstGeom prst="rect">
            <a:avLst/>
          </a:prstGeom>
          <a:noFill/>
        </p:spPr>
        <p:txBody>
          <a:bodyPr wrap="square" lIns="0" tIns="0" rIns="0" bIns="0" rtlCol="0" anchor="ctr" anchorCtr="1">
            <a:spAutoFit/>
          </a:bodyPr>
          <a:lstStyle/>
          <a:p>
            <a:pPr marL="80599" indent="-80599"/>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（予算</a:t>
            </a:r>
            <a:r>
              <a:rPr lang="en-US" altLang="ja-JP" sz="1200" dirty="0">
                <a:latin typeface="Meiryo UI" pitchFamily="50" charset="-128"/>
                <a:ea typeface="Meiryo UI" pitchFamily="50" charset="-128"/>
                <a:cs typeface="Meiryo UI" pitchFamily="50" charset="-128"/>
              </a:rPr>
              <a:t>671,680</a:t>
            </a:r>
            <a:r>
              <a:rPr lang="ja-JP" altLang="en-US" sz="1200" dirty="0">
                <a:latin typeface="Meiryo UI" pitchFamily="50" charset="-128"/>
                <a:ea typeface="Meiryo UI" pitchFamily="50" charset="-128"/>
                <a:cs typeface="Meiryo UI" pitchFamily="50" charset="-128"/>
              </a:rPr>
              <a:t>千円）</a:t>
            </a:r>
          </a:p>
        </p:txBody>
      </p:sp>
      <p:sp>
        <p:nvSpPr>
          <p:cNvPr id="45" name="正方形/長方形 44"/>
          <p:cNvSpPr/>
          <p:nvPr/>
        </p:nvSpPr>
        <p:spPr>
          <a:xfrm>
            <a:off x="363055" y="2671634"/>
            <a:ext cx="7304082" cy="400110"/>
          </a:xfrm>
          <a:prstGeom prst="rect">
            <a:avLst/>
          </a:prstGeom>
          <a:ln w="9525">
            <a:solidFill>
              <a:schemeClr val="accent6">
                <a:lumMod val="75000"/>
              </a:schemeClr>
            </a:solidFill>
            <a:prstDash val="dash"/>
          </a:ln>
        </p:spPr>
        <p:style>
          <a:lnRef idx="2">
            <a:schemeClr val="accent1"/>
          </a:lnRef>
          <a:fillRef idx="1">
            <a:schemeClr val="lt1"/>
          </a:fillRef>
          <a:effectRef idx="0">
            <a:schemeClr val="accent1"/>
          </a:effectRef>
          <a:fontRef idx="minor">
            <a:schemeClr val="dk1"/>
          </a:fontRef>
        </p:style>
        <p:txBody>
          <a:bodyPr wrap="square" lIns="36000" rIns="36000" rtlCol="0" anchor="ctr">
            <a:spAutoFit/>
          </a:bodyPr>
          <a:lstStyle/>
          <a:p>
            <a:pPr marL="87313" indent="-87313"/>
            <a:r>
              <a:rPr lang="ja-JP" altLang="en-US" sz="1000" dirty="0">
                <a:solidFill>
                  <a:schemeClr val="tx1"/>
                </a:solidFill>
                <a:latin typeface="Meiryo UI" pitchFamily="50" charset="-128"/>
                <a:ea typeface="Meiryo UI" pitchFamily="50" charset="-128"/>
                <a:cs typeface="Meiryo UI" pitchFamily="50" charset="-128"/>
              </a:rPr>
              <a:t>＜</a:t>
            </a:r>
            <a:r>
              <a:rPr lang="en-US" altLang="ja-JP" sz="1000" dirty="0">
                <a:solidFill>
                  <a:schemeClr val="tx1"/>
                </a:solidFill>
                <a:latin typeface="Meiryo UI" pitchFamily="50" charset="-128"/>
                <a:ea typeface="Meiryo UI" pitchFamily="50" charset="-128"/>
                <a:cs typeface="Meiryo UI" pitchFamily="50" charset="-128"/>
              </a:rPr>
              <a:t>2025</a:t>
            </a:r>
            <a:r>
              <a:rPr lang="ja-JP" altLang="en-US" sz="1000" dirty="0">
                <a:solidFill>
                  <a:schemeClr val="tx1"/>
                </a:solidFill>
                <a:latin typeface="Meiryo UI" pitchFamily="50" charset="-128"/>
                <a:ea typeface="Meiryo UI" pitchFamily="50" charset="-128"/>
                <a:cs typeface="Meiryo UI" pitchFamily="50" charset="-128"/>
              </a:rPr>
              <a:t>年度実績＞</a:t>
            </a:r>
            <a:endParaRPr lang="en-US" altLang="ja-JP" sz="1000" dirty="0">
              <a:solidFill>
                <a:schemeClr val="tx1"/>
              </a:solidFill>
              <a:latin typeface="Meiryo UI" pitchFamily="50" charset="-128"/>
              <a:ea typeface="Meiryo UI" pitchFamily="50" charset="-128"/>
              <a:cs typeface="Meiryo UI" pitchFamily="50" charset="-128"/>
            </a:endParaRPr>
          </a:p>
          <a:p>
            <a:pPr marL="87313" indent="-87313"/>
            <a:r>
              <a:rPr lang="ja-JP" altLang="en-US" sz="1000" dirty="0">
                <a:solidFill>
                  <a:schemeClr val="tx1"/>
                </a:solidFill>
                <a:latin typeface="Meiryo UI" pitchFamily="50" charset="-128"/>
                <a:ea typeface="Meiryo UI" pitchFamily="50" charset="-128"/>
                <a:cs typeface="Meiryo UI" pitchFamily="50" charset="-128"/>
              </a:rPr>
              <a:t>・企業</a:t>
            </a:r>
            <a:r>
              <a:rPr lang="en-US" altLang="ja-JP" sz="1000" dirty="0">
                <a:solidFill>
                  <a:schemeClr val="tx1"/>
                </a:solidFill>
                <a:latin typeface="Meiryo UI" pitchFamily="50" charset="-128"/>
                <a:ea typeface="Meiryo UI" pitchFamily="50" charset="-128"/>
                <a:cs typeface="Meiryo UI" pitchFamily="50" charset="-128"/>
              </a:rPr>
              <a:t>BCP</a:t>
            </a:r>
            <a:r>
              <a:rPr lang="ja-JP" altLang="en-US" sz="1000" dirty="0">
                <a:solidFill>
                  <a:schemeClr val="tx1"/>
                </a:solidFill>
                <a:latin typeface="Meiryo UI" pitchFamily="50" charset="-128"/>
                <a:ea typeface="Meiryo UI" pitchFamily="50" charset="-128"/>
                <a:cs typeface="Meiryo UI" pitchFamily="50" charset="-128"/>
              </a:rPr>
              <a:t>セミナーや市町村イベント等における</a:t>
            </a:r>
            <a:r>
              <a:rPr lang="en-US" altLang="ja-JP" sz="1000" dirty="0">
                <a:solidFill>
                  <a:schemeClr val="tx1"/>
                </a:solidFill>
                <a:latin typeface="Meiryo UI" pitchFamily="50" charset="-128"/>
                <a:ea typeface="Meiryo UI" pitchFamily="50" charset="-128"/>
                <a:cs typeface="Meiryo UI" pitchFamily="50" charset="-128"/>
              </a:rPr>
              <a:t>ZEV</a:t>
            </a:r>
            <a:r>
              <a:rPr lang="ja-JP" altLang="en-US" sz="1000" dirty="0">
                <a:solidFill>
                  <a:schemeClr val="tx1"/>
                </a:solidFill>
                <a:latin typeface="Meiryo UI" pitchFamily="50" charset="-128"/>
                <a:ea typeface="Meiryo UI" pitchFamily="50" charset="-128"/>
                <a:cs typeface="Meiryo UI" pitchFamily="50" charset="-128"/>
              </a:rPr>
              <a:t>の展⽰・乗車体験会、給電機能の</a:t>
            </a:r>
            <a:r>
              <a:rPr lang="en-US" altLang="ja-JP" sz="1000" dirty="0">
                <a:solidFill>
                  <a:schemeClr val="tx1"/>
                </a:solidFill>
                <a:latin typeface="Meiryo UI" pitchFamily="50" charset="-128"/>
                <a:ea typeface="Meiryo UI" pitchFamily="50" charset="-128"/>
                <a:cs typeface="Meiryo UI" pitchFamily="50" charset="-128"/>
              </a:rPr>
              <a:t>PR</a:t>
            </a:r>
            <a:r>
              <a:rPr lang="ja-JP" altLang="en-US" sz="1000" dirty="0">
                <a:solidFill>
                  <a:schemeClr val="tx1"/>
                </a:solidFill>
                <a:latin typeface="Meiryo UI" pitchFamily="50" charset="-128"/>
                <a:ea typeface="Meiryo UI" pitchFamily="50" charset="-128"/>
                <a:cs typeface="Meiryo UI" pitchFamily="50" charset="-128"/>
              </a:rPr>
              <a:t>を実施</a:t>
            </a:r>
            <a:r>
              <a:rPr lang="en-US" altLang="ja-JP" sz="1000" dirty="0">
                <a:solidFill>
                  <a:schemeClr val="tx1"/>
                </a:solidFill>
                <a:latin typeface="Meiryo UI" pitchFamily="50" charset="-128"/>
                <a:ea typeface="Meiryo UI" pitchFamily="50" charset="-128"/>
                <a:cs typeface="Meiryo UI" pitchFamily="50" charset="-128"/>
              </a:rPr>
              <a:t>︓</a:t>
            </a:r>
            <a:r>
              <a:rPr lang="ja-JP" altLang="en-US" sz="1000" dirty="0">
                <a:solidFill>
                  <a:schemeClr val="tx1"/>
                </a:solidFill>
                <a:latin typeface="Meiryo UI" pitchFamily="50" charset="-128"/>
                <a:ea typeface="Meiryo UI" pitchFamily="50" charset="-128"/>
                <a:cs typeface="Meiryo UI" pitchFamily="50" charset="-128"/>
              </a:rPr>
              <a:t>９回（参考　</a:t>
            </a:r>
            <a:r>
              <a:rPr lang="en-US" altLang="ja-JP" sz="1000" dirty="0">
                <a:solidFill>
                  <a:schemeClr val="tx1"/>
                </a:solidFill>
                <a:latin typeface="Meiryo UI" pitchFamily="50" charset="-128"/>
                <a:ea typeface="Meiryo UI" pitchFamily="50" charset="-128"/>
                <a:cs typeface="Meiryo UI" pitchFamily="50" charset="-128"/>
              </a:rPr>
              <a:t>2024</a:t>
            </a:r>
            <a:r>
              <a:rPr lang="ja-JP" altLang="en-US" sz="1000" dirty="0">
                <a:solidFill>
                  <a:schemeClr val="tx1"/>
                </a:solidFill>
                <a:latin typeface="Meiryo UI" pitchFamily="50" charset="-128"/>
                <a:ea typeface="Meiryo UI" pitchFamily="50" charset="-128"/>
                <a:cs typeface="Meiryo UI" pitchFamily="50" charset="-128"/>
              </a:rPr>
              <a:t>年度：</a:t>
            </a:r>
            <a:r>
              <a:rPr lang="en-US" altLang="ja-JP" sz="1000" dirty="0">
                <a:solidFill>
                  <a:schemeClr val="tx1"/>
                </a:solidFill>
                <a:latin typeface="Meiryo UI" pitchFamily="50" charset="-128"/>
                <a:ea typeface="Meiryo UI" pitchFamily="50" charset="-128"/>
                <a:cs typeface="Meiryo UI" pitchFamily="50" charset="-128"/>
              </a:rPr>
              <a:t>10</a:t>
            </a:r>
            <a:r>
              <a:rPr lang="ja-JP" altLang="en-US" sz="1000" dirty="0">
                <a:solidFill>
                  <a:schemeClr val="tx1"/>
                </a:solidFill>
                <a:latin typeface="Meiryo UI" pitchFamily="50" charset="-128"/>
                <a:ea typeface="Meiryo UI" pitchFamily="50" charset="-128"/>
                <a:cs typeface="Meiryo UI" pitchFamily="50" charset="-128"/>
              </a:rPr>
              <a:t>回）</a:t>
            </a:r>
            <a:endParaRPr lang="en-US" altLang="ja-JP" sz="1000" strike="sngStrike" dirty="0">
              <a:solidFill>
                <a:schemeClr val="tx1"/>
              </a:solidFill>
              <a:latin typeface="Meiryo UI" pitchFamily="50" charset="-128"/>
              <a:ea typeface="Meiryo UI" pitchFamily="50" charset="-128"/>
              <a:cs typeface="Meiryo UI" pitchFamily="50" charset="-128"/>
            </a:endParaRPr>
          </a:p>
        </p:txBody>
      </p:sp>
      <p:sp>
        <p:nvSpPr>
          <p:cNvPr id="48" name="テキスト ボックス 47"/>
          <p:cNvSpPr txBox="1"/>
          <p:nvPr/>
        </p:nvSpPr>
        <p:spPr>
          <a:xfrm>
            <a:off x="5907009" y="1113214"/>
            <a:ext cx="4042299" cy="246221"/>
          </a:xfrm>
          <a:prstGeom prst="rect">
            <a:avLst/>
          </a:prstGeom>
          <a:noFill/>
        </p:spPr>
        <p:txBody>
          <a:bodyPr wrap="square" rtlCol="0">
            <a:spAutoFit/>
          </a:bodyPr>
          <a:lstStyle/>
          <a:p>
            <a:pPr marL="87313" indent="-87313"/>
            <a:r>
              <a:rPr lang="ja-JP" altLang="en-US" sz="1000" dirty="0">
                <a:latin typeface="Meiryo UI" pitchFamily="50" charset="-128"/>
                <a:ea typeface="Meiryo UI" pitchFamily="50" charset="-128"/>
                <a:cs typeface="Meiryo UI" pitchFamily="50" charset="-128"/>
              </a:rPr>
              <a:t>＜参考：府内の</a:t>
            </a:r>
            <a:r>
              <a:rPr lang="en-US" altLang="ja-JP" sz="1000" dirty="0">
                <a:latin typeface="Meiryo UI" pitchFamily="50" charset="-128"/>
                <a:ea typeface="Meiryo UI" pitchFamily="50" charset="-128"/>
                <a:cs typeface="Meiryo UI" pitchFamily="50" charset="-128"/>
              </a:rPr>
              <a:t>EV</a:t>
            </a:r>
            <a:r>
              <a:rPr lang="ja-JP" altLang="en-US" sz="1000" dirty="0">
                <a:latin typeface="Meiryo UI" pitchFamily="50" charset="-128"/>
                <a:ea typeface="Meiryo UI" pitchFamily="50" charset="-128"/>
                <a:cs typeface="Meiryo UI" pitchFamily="50" charset="-128"/>
              </a:rPr>
              <a:t>・</a:t>
            </a:r>
            <a:r>
              <a:rPr lang="en-US" altLang="ja-JP" sz="1000" dirty="0">
                <a:latin typeface="Meiryo UI" pitchFamily="50" charset="-128"/>
                <a:ea typeface="Meiryo UI" pitchFamily="50" charset="-128"/>
                <a:cs typeface="Meiryo UI" pitchFamily="50" charset="-128"/>
              </a:rPr>
              <a:t>FCV</a:t>
            </a:r>
            <a:r>
              <a:rPr lang="ja-JP" altLang="en-US" sz="1000" dirty="0">
                <a:latin typeface="Meiryo UI" pitchFamily="50" charset="-128"/>
                <a:ea typeface="Meiryo UI" pitchFamily="50" charset="-128"/>
                <a:cs typeface="Meiryo UI" pitchFamily="50" charset="-128"/>
              </a:rPr>
              <a:t>等普及台数＞   　　　　　　　　（年度末台数）</a:t>
            </a:r>
            <a:endParaRPr lang="en-US" altLang="ja-JP" sz="1000" dirty="0">
              <a:latin typeface="Meiryo UI" pitchFamily="50" charset="-128"/>
              <a:ea typeface="Meiryo UI" pitchFamily="50" charset="-128"/>
              <a:cs typeface="Meiryo UI" pitchFamily="50" charset="-128"/>
            </a:endParaRPr>
          </a:p>
        </p:txBody>
      </p:sp>
      <p:sp>
        <p:nvSpPr>
          <p:cNvPr id="49" name="テキスト ボックス 48"/>
          <p:cNvSpPr txBox="1"/>
          <p:nvPr/>
        </p:nvSpPr>
        <p:spPr>
          <a:xfrm>
            <a:off x="278504" y="5869273"/>
            <a:ext cx="6940056" cy="692497"/>
          </a:xfrm>
          <a:prstGeom prst="rect">
            <a:avLst/>
          </a:prstGeom>
          <a:noFill/>
        </p:spPr>
        <p:txBody>
          <a:bodyPr wrap="square" rtlCol="0">
            <a:spAutoFit/>
          </a:bodyPr>
          <a:lstStyle/>
          <a:p>
            <a:pPr marL="80599" indent="-80599" algn="just"/>
            <a:r>
              <a:rPr lang="ja-JP" altLang="en-US" sz="1300" dirty="0">
                <a:latin typeface="Meiryo UI" pitchFamily="50" charset="-128"/>
                <a:ea typeface="Meiryo UI" pitchFamily="50" charset="-128"/>
                <a:cs typeface="Meiryo UI" pitchFamily="50" charset="-128"/>
              </a:rPr>
              <a:t>◆自動車販売事業者、行政機関等で構成する「おおさか電動車協働普及サポートネット」において事業者と連携し、集合住宅の駐車場等に</a:t>
            </a:r>
            <a:r>
              <a:rPr lang="en-US" altLang="ja-JP" sz="1300" dirty="0">
                <a:latin typeface="Meiryo UI" pitchFamily="50" charset="-128"/>
                <a:ea typeface="Meiryo UI" pitchFamily="50" charset="-128"/>
                <a:cs typeface="Meiryo UI" pitchFamily="50" charset="-128"/>
              </a:rPr>
              <a:t>EV</a:t>
            </a:r>
            <a:r>
              <a:rPr lang="ja-JP" altLang="en-US" sz="1300" dirty="0">
                <a:latin typeface="Meiryo UI" pitchFamily="50" charset="-128"/>
                <a:ea typeface="Meiryo UI" pitchFamily="50" charset="-128"/>
                <a:cs typeface="Meiryo UI" pitchFamily="50" charset="-128"/>
              </a:rPr>
              <a:t>用充電設備の設置を促進するための説明会の開催や市町村等が実施する</a:t>
            </a:r>
            <a:r>
              <a:rPr lang="en-US" altLang="ja-JP" sz="1300" dirty="0">
                <a:latin typeface="Meiryo UI" pitchFamily="50" charset="-128"/>
                <a:ea typeface="Meiryo UI" pitchFamily="50" charset="-128"/>
                <a:cs typeface="Meiryo UI" pitchFamily="50" charset="-128"/>
              </a:rPr>
              <a:t>EV</a:t>
            </a:r>
            <a:r>
              <a:rPr lang="ja-JP" altLang="en-US" sz="1300" dirty="0">
                <a:latin typeface="Meiryo UI" pitchFamily="50" charset="-128"/>
                <a:ea typeface="Meiryo UI" pitchFamily="50" charset="-128"/>
                <a:cs typeface="Meiryo UI" pitchFamily="50" charset="-128"/>
              </a:rPr>
              <a:t>や</a:t>
            </a:r>
            <a:r>
              <a:rPr lang="en-US" altLang="ja-JP" sz="1300" dirty="0">
                <a:latin typeface="Meiryo UI" pitchFamily="50" charset="-128"/>
                <a:ea typeface="Meiryo UI" pitchFamily="50" charset="-128"/>
                <a:cs typeface="Meiryo UI" pitchFamily="50" charset="-128"/>
              </a:rPr>
              <a:t>FCV</a:t>
            </a:r>
            <a:r>
              <a:rPr lang="ja-JP" altLang="en-US" sz="1300" dirty="0">
                <a:latin typeface="Meiryo UI" pitchFamily="50" charset="-128"/>
                <a:ea typeface="Meiryo UI" pitchFamily="50" charset="-128"/>
                <a:cs typeface="Meiryo UI" pitchFamily="50" charset="-128"/>
              </a:rPr>
              <a:t>等の普及イベントの支援等の取組を実施します。</a:t>
            </a:r>
          </a:p>
        </p:txBody>
      </p:sp>
      <p:sp>
        <p:nvSpPr>
          <p:cNvPr id="51" name="テキスト ボックス 50"/>
          <p:cNvSpPr txBox="1"/>
          <p:nvPr/>
        </p:nvSpPr>
        <p:spPr>
          <a:xfrm>
            <a:off x="279031" y="2368859"/>
            <a:ext cx="7866524" cy="292388"/>
          </a:xfrm>
          <a:prstGeom prst="rect">
            <a:avLst/>
          </a:prstGeom>
          <a:noFill/>
        </p:spPr>
        <p:txBody>
          <a:bodyPr wrap="square" rtlCol="0">
            <a:spAutoFit/>
          </a:bodyPr>
          <a:lstStyle/>
          <a:p>
            <a:pPr marL="80599" indent="-80599" algn="just"/>
            <a:r>
              <a:rPr lang="ja-JP" altLang="en-US" sz="1300" dirty="0">
                <a:latin typeface="Meiryo UI" pitchFamily="50" charset="-128"/>
                <a:ea typeface="Meiryo UI" pitchFamily="50" charset="-128"/>
                <a:cs typeface="Meiryo UI" pitchFamily="50" charset="-128"/>
              </a:rPr>
              <a:t>◆イベント等において</a:t>
            </a:r>
            <a:r>
              <a:rPr lang="en-US" altLang="ja-JP" sz="1300" dirty="0">
                <a:latin typeface="Meiryo UI" pitchFamily="50" charset="-128"/>
                <a:ea typeface="Meiryo UI" pitchFamily="50" charset="-128"/>
                <a:cs typeface="Meiryo UI" pitchFamily="50" charset="-128"/>
              </a:rPr>
              <a:t>ZEV</a:t>
            </a:r>
            <a:r>
              <a:rPr lang="ja-JP" altLang="en-US" sz="1300" dirty="0">
                <a:latin typeface="Meiryo UI" pitchFamily="50" charset="-128"/>
                <a:ea typeface="Meiryo UI" pitchFamily="50" charset="-128"/>
                <a:cs typeface="Meiryo UI" pitchFamily="50" charset="-128"/>
              </a:rPr>
              <a:t>の展⽰・乗車体験会や、⾮常⽤電源としての給電機能の</a:t>
            </a:r>
            <a:r>
              <a:rPr lang="en-US" altLang="ja-JP" sz="1300" dirty="0">
                <a:latin typeface="Meiryo UI" pitchFamily="50" charset="-128"/>
                <a:ea typeface="Meiryo UI" pitchFamily="50" charset="-128"/>
                <a:cs typeface="Meiryo UI" pitchFamily="50" charset="-128"/>
              </a:rPr>
              <a:t>PR</a:t>
            </a:r>
            <a:r>
              <a:rPr lang="ja-JP" altLang="en-US" sz="1300" dirty="0">
                <a:latin typeface="Meiryo UI" pitchFamily="50" charset="-128"/>
                <a:ea typeface="Meiryo UI" pitchFamily="50" charset="-128"/>
                <a:cs typeface="Meiryo UI" pitchFamily="50" charset="-128"/>
              </a:rPr>
              <a:t>を⾏います。</a:t>
            </a:r>
          </a:p>
        </p:txBody>
      </p:sp>
      <p:sp>
        <p:nvSpPr>
          <p:cNvPr id="33"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38"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39" name="Text Box 2"/>
          <p:cNvSpPr txBox="1">
            <a:spLocks noChangeArrowheads="1"/>
          </p:cNvSpPr>
          <p:nvPr/>
        </p:nvSpPr>
        <p:spPr bwMode="auto">
          <a:xfrm>
            <a:off x="49608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40" name="Text Box 2"/>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31" name="Rectangle 285"/>
          <p:cNvSpPr>
            <a:spLocks noChangeArrowheads="1"/>
          </p:cNvSpPr>
          <p:nvPr/>
        </p:nvSpPr>
        <p:spPr bwMode="auto">
          <a:xfrm>
            <a:off x="7059675" y="6481287"/>
            <a:ext cx="1544803" cy="186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74295" tIns="8890" rIns="74295" bIns="8890" anchor="t" anchorCtr="0" upright="1">
            <a:noAutofit/>
          </a:bodyPr>
          <a:lstStyle/>
          <a:p>
            <a:pPr algn="ctr">
              <a:lnSpc>
                <a:spcPts val="1100"/>
              </a:lnSpc>
              <a:spcAft>
                <a:spcPts val="0"/>
              </a:spcAft>
            </a:pPr>
            <a:r>
              <a:rPr lang="ja-JP" altLang="en-US" sz="900" dirty="0">
                <a:latin typeface="Meiryo UI" pitchFamily="50" charset="-128"/>
                <a:ea typeface="Meiryo UI" pitchFamily="50" charset="-128"/>
                <a:cs typeface="Meiryo UI" pitchFamily="50" charset="-128"/>
              </a:rPr>
              <a:t>集合住宅向け説明会</a:t>
            </a:r>
            <a:endParaRPr lang="en-US" altLang="ja-JP" sz="900" dirty="0">
              <a:latin typeface="Meiryo UI" pitchFamily="50" charset="-128"/>
              <a:ea typeface="Meiryo UI" pitchFamily="50" charset="-128"/>
              <a:cs typeface="Meiryo UI" pitchFamily="50" charset="-128"/>
            </a:endParaRPr>
          </a:p>
        </p:txBody>
      </p:sp>
      <p:sp>
        <p:nvSpPr>
          <p:cNvPr id="24" name="円/楕円 30">
            <a:extLst>
              <a:ext uri="{FF2B5EF4-FFF2-40B4-BE49-F238E27FC236}">
                <a16:creationId xmlns:a16="http://schemas.microsoft.com/office/drawing/2014/main" id="{BF7B1F48-0681-4DF4-AC87-9B24EF5149C0}"/>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58</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8957E6B9-3292-49D6-B1A3-80A423996AD1}"/>
              </a:ext>
            </a:extLst>
          </p:cNvPr>
          <p:cNvSpPr txBox="1"/>
          <p:nvPr/>
        </p:nvSpPr>
        <p:spPr>
          <a:xfrm>
            <a:off x="268504" y="5085416"/>
            <a:ext cx="6968585" cy="692497"/>
          </a:xfrm>
          <a:prstGeom prst="rect">
            <a:avLst/>
          </a:prstGeom>
          <a:noFill/>
        </p:spPr>
        <p:txBody>
          <a:bodyPr wrap="square" rtlCol="0">
            <a:spAutoFit/>
          </a:bodyPr>
          <a:lstStyle/>
          <a:p>
            <a:pPr marL="79375" indent="-79375" algn="just"/>
            <a:r>
              <a:rPr lang="ja-JP" altLang="en-US" sz="1300" dirty="0">
                <a:latin typeface="Meiryo UI" pitchFamily="50" charset="-128"/>
                <a:ea typeface="Meiryo UI" pitchFamily="50" charset="-128"/>
                <a:cs typeface="Meiryo UI" pitchFamily="50" charset="-128"/>
              </a:rPr>
              <a:t>◆</a:t>
            </a:r>
            <a:r>
              <a:rPr lang="ja-JP" altLang="en-US" sz="1300" spc="-20" dirty="0">
                <a:latin typeface="Meiryo UI" panose="020B0604030504040204" pitchFamily="50" charset="-128"/>
                <a:ea typeface="Meiryo UI" panose="020B0604030504040204" pitchFamily="50" charset="-128"/>
              </a:rPr>
              <a:t>災害等による停電時に電源確保が強く求められる事業者（病院・介護事業者・学校等）に対し、</a:t>
            </a:r>
            <a:r>
              <a:rPr lang="en-US" altLang="ja-JP" sz="1300" spc="-20" dirty="0">
                <a:latin typeface="Meiryo UI" panose="020B0604030504040204" pitchFamily="50" charset="-128"/>
                <a:ea typeface="Meiryo UI" panose="020B0604030504040204" pitchFamily="50" charset="-128"/>
              </a:rPr>
              <a:t>ZEV</a:t>
            </a:r>
            <a:r>
              <a:rPr lang="ja-JP" altLang="en-US" sz="1300" dirty="0">
                <a:latin typeface="Meiryo UI" panose="020B0604030504040204" pitchFamily="50" charset="-128"/>
                <a:ea typeface="Meiryo UI" panose="020B0604030504040204" pitchFamily="50" charset="-128"/>
              </a:rPr>
              <a:t>の機能を効果的に活かすモデル事例として導入支援を行うとともに、その事例を広く周知することで中小事業者等の</a:t>
            </a:r>
            <a:r>
              <a:rPr lang="en-US" altLang="ja-JP" sz="1300" dirty="0">
                <a:latin typeface="Meiryo UI" panose="020B0604030504040204" pitchFamily="50" charset="-128"/>
                <a:ea typeface="Meiryo UI" panose="020B0604030504040204" pitchFamily="50" charset="-128"/>
              </a:rPr>
              <a:t>ZEV</a:t>
            </a:r>
            <a:r>
              <a:rPr lang="ja-JP" altLang="en-US" sz="1300" dirty="0">
                <a:latin typeface="Meiryo UI" panose="020B0604030504040204" pitchFamily="50" charset="-128"/>
                <a:ea typeface="Meiryo UI" panose="020B0604030504040204" pitchFamily="50" charset="-128"/>
              </a:rPr>
              <a:t>導入促進を図ります。</a:t>
            </a:r>
          </a:p>
        </p:txBody>
      </p:sp>
      <p:sp>
        <p:nvSpPr>
          <p:cNvPr id="25" name="テキスト ボックス 24">
            <a:extLst>
              <a:ext uri="{FF2B5EF4-FFF2-40B4-BE49-F238E27FC236}">
                <a16:creationId xmlns:a16="http://schemas.microsoft.com/office/drawing/2014/main" id="{C2CD4803-5AD6-480D-B59A-9C71EB1B8473}"/>
              </a:ext>
            </a:extLst>
          </p:cNvPr>
          <p:cNvSpPr txBox="1"/>
          <p:nvPr/>
        </p:nvSpPr>
        <p:spPr>
          <a:xfrm>
            <a:off x="279031" y="4431709"/>
            <a:ext cx="6980616" cy="492443"/>
          </a:xfrm>
          <a:prstGeom prst="rect">
            <a:avLst/>
          </a:prstGeom>
          <a:noFill/>
        </p:spPr>
        <p:txBody>
          <a:bodyPr wrap="square" rtlCol="0">
            <a:spAutoFit/>
          </a:bodyPr>
          <a:lstStyle/>
          <a:p>
            <a:pPr marL="80599" indent="-80599" algn="just"/>
            <a:r>
              <a:rPr lang="ja-JP" altLang="en-US" sz="1300" dirty="0">
                <a:latin typeface="Meiryo UI" pitchFamily="50" charset="-128"/>
                <a:ea typeface="Meiryo UI" pitchFamily="50" charset="-128"/>
                <a:cs typeface="Meiryo UI" pitchFamily="50" charset="-128"/>
              </a:rPr>
              <a:t>◆サステナブルツーリズムを掲げて、</a:t>
            </a:r>
            <a:r>
              <a:rPr lang="en-US" altLang="ja-JP" sz="1300" dirty="0">
                <a:latin typeface="Meiryo UI" pitchFamily="50" charset="-128"/>
                <a:ea typeface="Meiryo UI" pitchFamily="50" charset="-128"/>
                <a:cs typeface="Meiryo UI" pitchFamily="50" charset="-128"/>
              </a:rPr>
              <a:t>CO</a:t>
            </a:r>
            <a:r>
              <a:rPr lang="ja-JP" altLang="en-US" sz="1300" baseline="-25000" dirty="0">
                <a:latin typeface="Meiryo UI" pitchFamily="50" charset="-128"/>
                <a:ea typeface="Meiryo UI" pitchFamily="50" charset="-128"/>
                <a:cs typeface="Meiryo UI" pitchFamily="50" charset="-128"/>
              </a:rPr>
              <a:t>２</a:t>
            </a:r>
            <a:r>
              <a:rPr lang="ja-JP" altLang="en-US" sz="1300" dirty="0">
                <a:latin typeface="Meiryo UI" pitchFamily="50" charset="-128"/>
                <a:ea typeface="Meiryo UI" pitchFamily="50" charset="-128"/>
                <a:cs typeface="Meiryo UI" pitchFamily="50" charset="-128"/>
              </a:rPr>
              <a:t>排出量の少ない次世代燃料バスや</a:t>
            </a:r>
            <a:r>
              <a:rPr lang="en-US" altLang="ja-JP" sz="1300" dirty="0">
                <a:latin typeface="Meiryo UI" pitchFamily="50" charset="-128"/>
                <a:ea typeface="Meiryo UI" pitchFamily="50" charset="-128"/>
                <a:cs typeface="Meiryo UI" pitchFamily="50" charset="-128"/>
              </a:rPr>
              <a:t>ZEV</a:t>
            </a:r>
            <a:r>
              <a:rPr lang="ja-JP" altLang="en-US" sz="1300" dirty="0">
                <a:latin typeface="Meiryo UI" pitchFamily="50" charset="-128"/>
                <a:ea typeface="Meiryo UI" pitchFamily="50" charset="-128"/>
                <a:cs typeface="Meiryo UI" pitchFamily="50" charset="-128"/>
              </a:rPr>
              <a:t>（ゼロエミッション車）</a:t>
            </a:r>
            <a:endParaRPr lang="en-US" altLang="ja-JP" sz="1300" dirty="0">
              <a:latin typeface="Meiryo UI" pitchFamily="50" charset="-128"/>
              <a:ea typeface="Meiryo UI" pitchFamily="50" charset="-128"/>
              <a:cs typeface="Meiryo UI" pitchFamily="50" charset="-128"/>
            </a:endParaRPr>
          </a:p>
          <a:p>
            <a:pPr marL="80599" indent="-80599" algn="just"/>
            <a:r>
              <a:rPr lang="ja-JP" altLang="en-US" sz="1300" dirty="0">
                <a:latin typeface="Meiryo UI" pitchFamily="50" charset="-128"/>
                <a:ea typeface="Meiryo UI" pitchFamily="50" charset="-128"/>
                <a:cs typeface="Meiryo UI" pitchFamily="50" charset="-128"/>
              </a:rPr>
              <a:t>　等を活用する旅行会社等を支援することにより、観光客の移動における脱炭素化の取組を促進します。</a:t>
            </a:r>
            <a:endParaRPr lang="en-US" altLang="ja-JP" sz="1300" dirty="0">
              <a:latin typeface="Meiryo UI" pitchFamily="50" charset="-128"/>
              <a:ea typeface="Meiryo UI" pitchFamily="50" charset="-128"/>
              <a:cs typeface="Meiryo UI" pitchFamily="50" charset="-128"/>
            </a:endParaRPr>
          </a:p>
        </p:txBody>
      </p:sp>
      <p:sp>
        <p:nvSpPr>
          <p:cNvPr id="28" name="星 12 60">
            <a:extLst>
              <a:ext uri="{FF2B5EF4-FFF2-40B4-BE49-F238E27FC236}">
                <a16:creationId xmlns:a16="http://schemas.microsoft.com/office/drawing/2014/main" id="{FCDDA79A-AA4E-4343-BC16-93F8BADAC70A}"/>
              </a:ext>
            </a:extLst>
          </p:cNvPr>
          <p:cNvSpPr/>
          <p:nvPr/>
        </p:nvSpPr>
        <p:spPr>
          <a:xfrm>
            <a:off x="122885" y="3213094"/>
            <a:ext cx="480339" cy="422407"/>
          </a:xfrm>
          <a:prstGeom prst="star12">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20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新</a:t>
            </a:r>
          </a:p>
        </p:txBody>
      </p:sp>
      <p:sp>
        <p:nvSpPr>
          <p:cNvPr id="29" name="Rectangle 285">
            <a:extLst>
              <a:ext uri="{FF2B5EF4-FFF2-40B4-BE49-F238E27FC236}">
                <a16:creationId xmlns:a16="http://schemas.microsoft.com/office/drawing/2014/main" id="{5BA27FEC-F808-461E-A9FE-EFB03F66152E}"/>
              </a:ext>
            </a:extLst>
          </p:cNvPr>
          <p:cNvSpPr>
            <a:spLocks noChangeArrowheads="1"/>
          </p:cNvSpPr>
          <p:nvPr/>
        </p:nvSpPr>
        <p:spPr bwMode="auto">
          <a:xfrm>
            <a:off x="7954964" y="3354495"/>
            <a:ext cx="1640716" cy="214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74295" tIns="8890" rIns="74295" bIns="8890" anchor="t" anchorCtr="0" upright="1">
            <a:noAutofit/>
          </a:bodyPr>
          <a:lstStyle/>
          <a:p>
            <a:pPr algn="ctr">
              <a:lnSpc>
                <a:spcPts val="1100"/>
              </a:lnSpc>
              <a:spcAft>
                <a:spcPts val="0"/>
              </a:spcAft>
            </a:pPr>
            <a:r>
              <a:rPr lang="en-US" altLang="ja-JP" sz="900" dirty="0">
                <a:latin typeface="Meiryo UI" pitchFamily="50" charset="-128"/>
                <a:ea typeface="Meiryo UI" pitchFamily="50" charset="-128"/>
                <a:cs typeface="Meiryo UI" pitchFamily="50" charset="-128"/>
              </a:rPr>
              <a:t>ZEV</a:t>
            </a:r>
            <a:r>
              <a:rPr lang="ja-JP" altLang="en-US" sz="900" dirty="0">
                <a:latin typeface="Meiryo UI" pitchFamily="50" charset="-128"/>
                <a:ea typeface="Meiryo UI" pitchFamily="50" charset="-128"/>
                <a:cs typeface="Meiryo UI" pitchFamily="50" charset="-128"/>
              </a:rPr>
              <a:t>の展示・乗車体験会</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36" name="テキスト ボックス 35">
            <a:extLst>
              <a:ext uri="{FF2B5EF4-FFF2-40B4-BE49-F238E27FC236}">
                <a16:creationId xmlns:a16="http://schemas.microsoft.com/office/drawing/2014/main" id="{97E1A036-02CE-45A9-B455-7DA92AF93350}"/>
              </a:ext>
            </a:extLst>
          </p:cNvPr>
          <p:cNvSpPr txBox="1"/>
          <p:nvPr/>
        </p:nvSpPr>
        <p:spPr>
          <a:xfrm>
            <a:off x="279031" y="3569330"/>
            <a:ext cx="6980616" cy="692497"/>
          </a:xfrm>
          <a:prstGeom prst="rect">
            <a:avLst/>
          </a:prstGeom>
          <a:noFill/>
        </p:spPr>
        <p:txBody>
          <a:bodyPr wrap="square" rtlCol="0">
            <a:spAutoFit/>
          </a:bodyPr>
          <a:lstStyle/>
          <a:p>
            <a:pPr marL="87313" indent="-87313" algn="just"/>
            <a:r>
              <a:rPr lang="ja-JP" altLang="en-US" sz="1300" dirty="0">
                <a:latin typeface="Meiryo UI" pitchFamily="50" charset="-128"/>
                <a:ea typeface="Meiryo UI" pitchFamily="50" charset="-128"/>
                <a:cs typeface="Meiryo UI" pitchFamily="50" charset="-128"/>
              </a:rPr>
              <a:t>◆万博で披露され、府内事業者も開発に取り組む走行中ワイヤレス給電技術の実証や</a:t>
            </a:r>
            <a:r>
              <a:rPr lang="en-US" altLang="ja-JP" sz="1300" dirty="0">
                <a:latin typeface="Meiryo UI" pitchFamily="50" charset="-128"/>
                <a:ea typeface="Meiryo UI" pitchFamily="50" charset="-128"/>
                <a:cs typeface="Meiryo UI" pitchFamily="50" charset="-128"/>
              </a:rPr>
              <a:t>EV</a:t>
            </a:r>
            <a:r>
              <a:rPr lang="ja-JP" altLang="en-US" sz="1300" dirty="0">
                <a:latin typeface="Meiryo UI" pitchFamily="50" charset="-128"/>
                <a:ea typeface="Meiryo UI" pitchFamily="50" charset="-128"/>
                <a:cs typeface="Meiryo UI" pitchFamily="50" charset="-128"/>
              </a:rPr>
              <a:t>・</a:t>
            </a:r>
            <a:r>
              <a:rPr lang="en-US" altLang="ja-JP" sz="1300" dirty="0">
                <a:latin typeface="Meiryo UI" pitchFamily="50" charset="-128"/>
                <a:ea typeface="Meiryo UI" pitchFamily="50" charset="-128"/>
                <a:cs typeface="Meiryo UI" pitchFamily="50" charset="-128"/>
              </a:rPr>
              <a:t>FC</a:t>
            </a:r>
            <a:r>
              <a:rPr lang="ja-JP" altLang="en-US" sz="1300" dirty="0">
                <a:latin typeface="Meiryo UI" pitchFamily="50" charset="-128"/>
                <a:ea typeface="Meiryo UI" pitchFamily="50" charset="-128"/>
                <a:cs typeface="Meiryo UI" pitchFamily="50" charset="-128"/>
              </a:rPr>
              <a:t>トラックの　導入を支援し、その成果を広く発信することで府民や事業者のゼロエミッション車の導入に対する機運を醸成し、府域全域での脱炭素まちづくりの取組を拡大します。</a:t>
            </a:r>
          </a:p>
        </p:txBody>
      </p:sp>
      <p:sp>
        <p:nvSpPr>
          <p:cNvPr id="32" name="Rectangle 285">
            <a:extLst>
              <a:ext uri="{FF2B5EF4-FFF2-40B4-BE49-F238E27FC236}">
                <a16:creationId xmlns:a16="http://schemas.microsoft.com/office/drawing/2014/main" id="{24DAB6FF-E2B9-488C-8E68-355A98E445F6}"/>
              </a:ext>
            </a:extLst>
          </p:cNvPr>
          <p:cNvSpPr>
            <a:spLocks noChangeArrowheads="1"/>
          </p:cNvSpPr>
          <p:nvPr/>
        </p:nvSpPr>
        <p:spPr bwMode="auto">
          <a:xfrm>
            <a:off x="7315244" y="5117520"/>
            <a:ext cx="1163857" cy="186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74295" tIns="8890" rIns="74295" bIns="8890" anchor="t" anchorCtr="0" upright="1">
            <a:noAutofit/>
          </a:bodyPr>
          <a:lstStyle/>
          <a:p>
            <a:pPr algn="ctr">
              <a:lnSpc>
                <a:spcPts val="1100"/>
              </a:lnSpc>
              <a:spcAft>
                <a:spcPts val="0"/>
              </a:spcAft>
            </a:pPr>
            <a:r>
              <a:rPr lang="ja-JP" altLang="en-US" sz="900" kern="100" dirty="0">
                <a:latin typeface="Meiryo UI" pitchFamily="50" charset="-128"/>
                <a:ea typeface="Meiryo UI" pitchFamily="50" charset="-128"/>
                <a:cs typeface="Times New Roman" panose="02020603050405020304" pitchFamily="18" charset="0"/>
              </a:rPr>
              <a:t>走行中ワイヤレス給電</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7" name="図 6">
            <a:extLst>
              <a:ext uri="{FF2B5EF4-FFF2-40B4-BE49-F238E27FC236}">
                <a16:creationId xmlns:a16="http://schemas.microsoft.com/office/drawing/2014/main" id="{DC961428-4345-4D17-8616-B13A41C4717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40701" y="2321050"/>
            <a:ext cx="1333375" cy="1000031"/>
          </a:xfrm>
          <a:prstGeom prst="rect">
            <a:avLst/>
          </a:prstGeom>
        </p:spPr>
      </p:pic>
      <p:pic>
        <p:nvPicPr>
          <p:cNvPr id="37" name="図 36">
            <a:extLst>
              <a:ext uri="{FF2B5EF4-FFF2-40B4-BE49-F238E27FC236}">
                <a16:creationId xmlns:a16="http://schemas.microsoft.com/office/drawing/2014/main" id="{A320F38D-F558-4368-9E60-41D66FC55EF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05155" y="3585871"/>
            <a:ext cx="1140128" cy="1485379"/>
          </a:xfrm>
          <a:prstGeom prst="rect">
            <a:avLst/>
          </a:prstGeom>
        </p:spPr>
      </p:pic>
      <p:pic>
        <p:nvPicPr>
          <p:cNvPr id="42" name="図 1">
            <a:extLst>
              <a:ext uri="{FF2B5EF4-FFF2-40B4-BE49-F238E27FC236}">
                <a16:creationId xmlns:a16="http://schemas.microsoft.com/office/drawing/2014/main" id="{1C693823-893C-46D0-B3D5-73788960B3C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575440" y="4392672"/>
            <a:ext cx="1202938" cy="67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Rectangle 285">
            <a:extLst>
              <a:ext uri="{FF2B5EF4-FFF2-40B4-BE49-F238E27FC236}">
                <a16:creationId xmlns:a16="http://schemas.microsoft.com/office/drawing/2014/main" id="{DAC9BEAE-E0F7-4B22-833C-5DDDAA0C118C}"/>
              </a:ext>
            </a:extLst>
          </p:cNvPr>
          <p:cNvSpPr>
            <a:spLocks noChangeArrowheads="1"/>
          </p:cNvSpPr>
          <p:nvPr/>
        </p:nvSpPr>
        <p:spPr bwMode="auto">
          <a:xfrm>
            <a:off x="8547256" y="5156130"/>
            <a:ext cx="1163857" cy="186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74295" tIns="8890" rIns="74295" bIns="8890" anchor="t" anchorCtr="0" upright="1">
            <a:noAutofit/>
          </a:bodyPr>
          <a:lstStyle/>
          <a:p>
            <a:pPr algn="ctr">
              <a:lnSpc>
                <a:spcPts val="1100"/>
              </a:lnSpc>
              <a:spcAft>
                <a:spcPts val="0"/>
              </a:spcAft>
            </a:pPr>
            <a:r>
              <a:rPr lang="en-US" altLang="ja-JP" sz="900" kern="100" dirty="0">
                <a:latin typeface="Meiryo UI" pitchFamily="50" charset="-128"/>
                <a:ea typeface="Meiryo UI" pitchFamily="50" charset="-128"/>
                <a:cs typeface="Times New Roman" panose="02020603050405020304" pitchFamily="18" charset="0"/>
              </a:rPr>
              <a:t>EV</a:t>
            </a:r>
            <a:r>
              <a:rPr lang="ja-JP" altLang="en-US" sz="900" kern="100" dirty="0">
                <a:latin typeface="Meiryo UI" pitchFamily="50" charset="-128"/>
                <a:ea typeface="Meiryo UI" pitchFamily="50" charset="-128"/>
                <a:cs typeface="Times New Roman" panose="02020603050405020304" pitchFamily="18" charset="0"/>
              </a:rPr>
              <a:t>・</a:t>
            </a:r>
            <a:r>
              <a:rPr lang="en-US" altLang="ja-JP" sz="900" kern="100" dirty="0">
                <a:latin typeface="Meiryo UI" pitchFamily="50" charset="-128"/>
                <a:ea typeface="Meiryo UI" pitchFamily="50" charset="-128"/>
                <a:cs typeface="Times New Roman" panose="02020603050405020304" pitchFamily="18" charset="0"/>
              </a:rPr>
              <a:t>FC</a:t>
            </a:r>
            <a:r>
              <a:rPr lang="ja-JP" altLang="en-US" sz="900" kern="100" dirty="0">
                <a:latin typeface="Meiryo UI" pitchFamily="50" charset="-128"/>
                <a:ea typeface="Meiryo UI" pitchFamily="50" charset="-128"/>
                <a:cs typeface="Times New Roman" panose="02020603050405020304" pitchFamily="18" charset="0"/>
              </a:rPr>
              <a:t>トラック</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11" name="図 10">
            <a:extLst>
              <a:ext uri="{FF2B5EF4-FFF2-40B4-BE49-F238E27FC236}">
                <a16:creationId xmlns:a16="http://schemas.microsoft.com/office/drawing/2014/main" id="{2ECBF45F-60CD-403E-9589-EC89D493F64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556106" y="5498351"/>
            <a:ext cx="1242739" cy="932054"/>
          </a:xfrm>
          <a:prstGeom prst="rect">
            <a:avLst/>
          </a:prstGeom>
        </p:spPr>
      </p:pic>
      <p:sp>
        <p:nvSpPr>
          <p:cNvPr id="46" name="Rectangle 285">
            <a:extLst>
              <a:ext uri="{FF2B5EF4-FFF2-40B4-BE49-F238E27FC236}">
                <a16:creationId xmlns:a16="http://schemas.microsoft.com/office/drawing/2014/main" id="{F1A73884-D075-487E-B45C-E939AC93E0C7}"/>
              </a:ext>
            </a:extLst>
          </p:cNvPr>
          <p:cNvSpPr>
            <a:spLocks noChangeArrowheads="1"/>
          </p:cNvSpPr>
          <p:nvPr/>
        </p:nvSpPr>
        <p:spPr bwMode="auto">
          <a:xfrm>
            <a:off x="8404507" y="6453297"/>
            <a:ext cx="1544803" cy="42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74295" tIns="8890" rIns="74295" bIns="8890" anchor="t" anchorCtr="0" upright="1">
            <a:noAutofit/>
          </a:bodyPr>
          <a:lstStyle/>
          <a:p>
            <a:pPr algn="ctr">
              <a:lnSpc>
                <a:spcPts val="1100"/>
              </a:lnSpc>
              <a:spcAft>
                <a:spcPts val="0"/>
              </a:spcAft>
            </a:pPr>
            <a:endParaRPr lang="en-US" altLang="ja-JP" sz="900" kern="100" dirty="0">
              <a:solidFill>
                <a:srgbClr val="FF0000"/>
              </a:solidFill>
              <a:effectLst/>
              <a:highlight>
                <a:srgbClr val="FFFF00"/>
              </a:highlight>
              <a:latin typeface="Meiryo UI" pitchFamily="50" charset="-128"/>
              <a:ea typeface="Meiryo UI" pitchFamily="50" charset="-128"/>
              <a:cs typeface="Times New Roman" panose="02020603050405020304" pitchFamily="18" charset="0"/>
            </a:endParaRPr>
          </a:p>
        </p:txBody>
      </p:sp>
      <p:sp>
        <p:nvSpPr>
          <p:cNvPr id="47" name="Rectangle 285">
            <a:extLst>
              <a:ext uri="{FF2B5EF4-FFF2-40B4-BE49-F238E27FC236}">
                <a16:creationId xmlns:a16="http://schemas.microsoft.com/office/drawing/2014/main" id="{E9007992-076D-422B-9FFB-9E499044153E}"/>
              </a:ext>
            </a:extLst>
          </p:cNvPr>
          <p:cNvSpPr>
            <a:spLocks noChangeArrowheads="1"/>
          </p:cNvSpPr>
          <p:nvPr/>
        </p:nvSpPr>
        <p:spPr bwMode="auto">
          <a:xfrm>
            <a:off x="8385246" y="6462932"/>
            <a:ext cx="1544803" cy="197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74295" tIns="8890" rIns="74295" bIns="8890" anchor="t" anchorCtr="0" upright="1">
            <a:noAutofit/>
          </a:bodyPr>
          <a:lstStyle/>
          <a:p>
            <a:pPr algn="ctr">
              <a:lnSpc>
                <a:spcPts val="1100"/>
              </a:lnSpc>
              <a:spcAft>
                <a:spcPts val="0"/>
              </a:spcAft>
            </a:pPr>
            <a:r>
              <a:rPr lang="ja-JP" altLang="en-US" sz="900" dirty="0">
                <a:latin typeface="Meiryo UI" pitchFamily="50" charset="-128"/>
                <a:ea typeface="Meiryo UI" pitchFamily="50" charset="-128"/>
                <a:cs typeface="Meiryo UI" pitchFamily="50" charset="-128"/>
              </a:rPr>
              <a:t>イベントでの</a:t>
            </a:r>
            <a:r>
              <a:rPr lang="en-US" altLang="ja-JP" sz="900" dirty="0">
                <a:latin typeface="Meiryo UI" pitchFamily="50" charset="-128"/>
                <a:ea typeface="Meiryo UI" pitchFamily="50" charset="-128"/>
                <a:cs typeface="Meiryo UI" pitchFamily="50" charset="-128"/>
              </a:rPr>
              <a:t>PR</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3" name="図 2">
            <a:extLst>
              <a:ext uri="{FF2B5EF4-FFF2-40B4-BE49-F238E27FC236}">
                <a16:creationId xmlns:a16="http://schemas.microsoft.com/office/drawing/2014/main" id="{1A42E5B2-3B18-4A6C-AA96-17F83751A77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568343" y="3498849"/>
            <a:ext cx="1178610" cy="852881"/>
          </a:xfrm>
          <a:prstGeom prst="rect">
            <a:avLst/>
          </a:prstGeom>
        </p:spPr>
      </p:pic>
      <p:pic>
        <p:nvPicPr>
          <p:cNvPr id="2" name="図 1">
            <a:extLst>
              <a:ext uri="{FF2B5EF4-FFF2-40B4-BE49-F238E27FC236}">
                <a16:creationId xmlns:a16="http://schemas.microsoft.com/office/drawing/2014/main" id="{8848C2AE-D066-4A8F-A2E9-DE3504496755}"/>
              </a:ext>
            </a:extLst>
          </p:cNvPr>
          <p:cNvPicPr>
            <a:picLocks noChangeAspect="1"/>
          </p:cNvPicPr>
          <p:nvPr/>
        </p:nvPicPr>
        <p:blipFill>
          <a:blip r:embed="rId7"/>
          <a:stretch>
            <a:fillRect/>
          </a:stretch>
        </p:blipFill>
        <p:spPr>
          <a:xfrm>
            <a:off x="5989319" y="1336914"/>
            <a:ext cx="3809525" cy="967595"/>
          </a:xfrm>
          <a:prstGeom prst="rect">
            <a:avLst/>
          </a:prstGeom>
        </p:spPr>
      </p:pic>
      <p:pic>
        <p:nvPicPr>
          <p:cNvPr id="4" name="図 3">
            <a:extLst>
              <a:ext uri="{FF2B5EF4-FFF2-40B4-BE49-F238E27FC236}">
                <a16:creationId xmlns:a16="http://schemas.microsoft.com/office/drawing/2014/main" id="{775929CB-BD8F-43C4-987A-4FCB82E753D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220077" y="5495913"/>
            <a:ext cx="1267874" cy="950905"/>
          </a:xfrm>
          <a:prstGeom prst="rect">
            <a:avLst/>
          </a:prstGeom>
        </p:spPr>
      </p:pic>
    </p:spTree>
    <p:extLst>
      <p:ext uri="{BB962C8B-B14F-4D97-AF65-F5344CB8AC3E}">
        <p14:creationId xmlns:p14="http://schemas.microsoft.com/office/powerpoint/2010/main" val="3288840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対策の柱と取組方針　</a:t>
            </a:r>
            <a:endParaRPr lang="ja-JP" sz="3600" dirty="0">
              <a:solidFill>
                <a:schemeClr val="bg1"/>
              </a:solidFill>
              <a:ea typeface="HGP創英角ｺﾞｼｯｸUB" pitchFamily="50" charset="-128"/>
              <a:cs typeface="ＭＳ Ｐゴシック" charset="-128"/>
            </a:endParaRPr>
          </a:p>
        </p:txBody>
      </p:sp>
      <p:sp>
        <p:nvSpPr>
          <p:cNvPr id="5" name="角丸四角形 4"/>
          <p:cNvSpPr/>
          <p:nvPr/>
        </p:nvSpPr>
        <p:spPr>
          <a:xfrm>
            <a:off x="166257" y="1263545"/>
            <a:ext cx="9573487" cy="1232439"/>
          </a:xfrm>
          <a:prstGeom prst="roundRect">
            <a:avLst>
              <a:gd name="adj" fmla="val 0"/>
            </a:avLst>
          </a:prstGeom>
          <a:ln>
            <a:solidFill>
              <a:srgbClr val="33CF7D"/>
            </a:solidFill>
          </a:ln>
        </p:spPr>
        <p:style>
          <a:lnRef idx="2">
            <a:schemeClr val="accent5"/>
          </a:lnRef>
          <a:fillRef idx="1">
            <a:schemeClr val="lt1"/>
          </a:fillRef>
          <a:effectRef idx="0">
            <a:schemeClr val="accent5"/>
          </a:effectRef>
          <a:fontRef idx="minor">
            <a:schemeClr val="dk1"/>
          </a:fontRef>
        </p:style>
        <p:txBody>
          <a:bodyPr wrap="square" tIns="108000" rtlCol="0" anchor="t">
            <a:spAutoFit/>
          </a:bodyPr>
          <a:lstStyle/>
          <a:p>
            <a:pPr marL="263525" indent="-263525">
              <a:spcAft>
                <a:spcPts val="600"/>
              </a:spcAft>
            </a:pPr>
            <a:r>
              <a:rPr lang="ja-JP" altLang="en-US" b="1" u="sng" dirty="0">
                <a:solidFill>
                  <a:schemeClr val="tx1"/>
                </a:solidFill>
                <a:latin typeface="Meiryo UI" panose="020B0604030504040204" pitchFamily="50" charset="-128"/>
                <a:ea typeface="Meiryo UI" panose="020B0604030504040204" pitchFamily="50" charset="-128"/>
              </a:rPr>
              <a:t>①　再生可能エネルギーの普及拡大</a:t>
            </a:r>
          </a:p>
          <a:p>
            <a:pPr marL="285750" indent="-285750" algn="just">
              <a:spcBef>
                <a:spcPts val="300"/>
              </a:spcBef>
              <a:buFont typeface="Meiryo UI" panose="020B0604030504040204" pitchFamily="50" charset="-128"/>
              <a:buChar char="○"/>
            </a:pPr>
            <a:r>
              <a:rPr lang="ja-JP" altLang="en-US" sz="1400" dirty="0">
                <a:solidFill>
                  <a:schemeClr val="tx1"/>
                </a:solidFill>
                <a:latin typeface="Meiryo UI" pitchFamily="50" charset="-128"/>
                <a:ea typeface="Meiryo UI" pitchFamily="50" charset="-128"/>
                <a:cs typeface="Meiryo UI" pitchFamily="50" charset="-128"/>
              </a:rPr>
              <a:t>府域の導入ポテンシャルを考慮し、引き続き、太陽光発電の普及促進に力点を置き、その他の再生可能エネルギーも含めて、特に地域で需給一体的に活用されるものの普及促進の取組みを推進します。</a:t>
            </a:r>
            <a:endParaRPr lang="en-US" altLang="ja-JP" sz="1400" dirty="0">
              <a:solidFill>
                <a:schemeClr val="tx1"/>
              </a:solidFill>
              <a:latin typeface="Meiryo UI" pitchFamily="50" charset="-128"/>
              <a:ea typeface="Meiryo UI" pitchFamily="50" charset="-128"/>
              <a:cs typeface="Meiryo UI" pitchFamily="50" charset="-128"/>
            </a:endParaRPr>
          </a:p>
          <a:p>
            <a:pPr marL="285750" indent="-285750" algn="just">
              <a:spcBef>
                <a:spcPts val="300"/>
              </a:spcBef>
              <a:buFont typeface="Meiryo UI" panose="020B0604030504040204" pitchFamily="50" charset="-128"/>
              <a:buChar char="○"/>
            </a:pPr>
            <a:r>
              <a:rPr lang="ja-JP" altLang="en-US" sz="1400" dirty="0">
                <a:solidFill>
                  <a:schemeClr val="tx1"/>
                </a:solidFill>
                <a:latin typeface="Meiryo UI" pitchFamily="50" charset="-128"/>
                <a:ea typeface="Meiryo UI" pitchFamily="50" charset="-128"/>
                <a:cs typeface="Meiryo UI" pitchFamily="50" charset="-128"/>
              </a:rPr>
              <a:t>府域における再生可能エネルギーの需要の創出に向けた取組みを推進します。</a:t>
            </a:r>
          </a:p>
        </p:txBody>
      </p:sp>
      <p:sp>
        <p:nvSpPr>
          <p:cNvPr id="6" name="角丸四角形 5"/>
          <p:cNvSpPr/>
          <p:nvPr/>
        </p:nvSpPr>
        <p:spPr>
          <a:xfrm>
            <a:off x="138544" y="631462"/>
            <a:ext cx="9656619" cy="483632"/>
          </a:xfrm>
          <a:prstGeom prst="roundRect">
            <a:avLst>
              <a:gd name="adj" fmla="val 40860"/>
            </a:avLst>
          </a:prstGeom>
          <a:ln>
            <a:solidFill>
              <a:srgbClr val="33CF7D"/>
            </a:solidFill>
          </a:ln>
        </p:spPr>
        <p:style>
          <a:lnRef idx="2">
            <a:schemeClr val="accent5"/>
          </a:lnRef>
          <a:fillRef idx="1">
            <a:schemeClr val="lt1"/>
          </a:fillRef>
          <a:effectRef idx="0">
            <a:schemeClr val="accent5"/>
          </a:effectRef>
          <a:fontRef idx="minor">
            <a:schemeClr val="dk1"/>
          </a:fontRef>
        </p:style>
        <p:txBody>
          <a:bodyPr rtlCol="0" anchor="t">
            <a:spAutoFit/>
          </a:bodyPr>
          <a:lstStyle/>
          <a:p>
            <a:pPr algn="just"/>
            <a:r>
              <a:rPr lang="ja-JP" altLang="en-US" b="1" dirty="0">
                <a:solidFill>
                  <a:schemeClr val="tx1"/>
                </a:solidFill>
                <a:latin typeface="Meiryo UI" pitchFamily="50" charset="-128"/>
                <a:ea typeface="Meiryo UI" pitchFamily="50" charset="-128"/>
                <a:cs typeface="Meiryo UI" pitchFamily="50" charset="-128"/>
              </a:rPr>
              <a:t>　大阪府・大阪市では、プランに掲げた</a:t>
            </a:r>
            <a:r>
              <a:rPr lang="en-US" altLang="ja-JP" b="1" dirty="0">
                <a:solidFill>
                  <a:schemeClr val="tx1"/>
                </a:solidFill>
                <a:latin typeface="Meiryo UI" pitchFamily="50" charset="-128"/>
                <a:ea typeface="Meiryo UI" pitchFamily="50" charset="-128"/>
                <a:cs typeface="Meiryo UI" pitchFamily="50" charset="-128"/>
              </a:rPr>
              <a:t>4</a:t>
            </a:r>
            <a:r>
              <a:rPr lang="ja-JP" altLang="en-US" b="1" dirty="0" err="1">
                <a:solidFill>
                  <a:schemeClr val="tx1"/>
                </a:solidFill>
                <a:latin typeface="Meiryo UI" pitchFamily="50" charset="-128"/>
                <a:ea typeface="Meiryo UI" pitchFamily="50" charset="-128"/>
                <a:cs typeface="Meiryo UI" pitchFamily="50" charset="-128"/>
              </a:rPr>
              <a:t>つの</a:t>
            </a:r>
            <a:r>
              <a:rPr lang="ja-JP" altLang="en-US" b="1" dirty="0">
                <a:solidFill>
                  <a:schemeClr val="tx1"/>
                </a:solidFill>
                <a:latin typeface="Meiryo UI" pitchFamily="50" charset="-128"/>
                <a:ea typeface="Meiryo UI" pitchFamily="50" charset="-128"/>
                <a:cs typeface="Meiryo UI" pitchFamily="50" charset="-128"/>
              </a:rPr>
              <a:t>対策の柱の下、施策・事業の充実を図っていきます。</a:t>
            </a:r>
            <a:endParaRPr lang="en-US" altLang="ja-JP" b="1" dirty="0">
              <a:solidFill>
                <a:schemeClr val="tx1"/>
              </a:solidFill>
              <a:latin typeface="Meiryo UI" pitchFamily="50" charset="-128"/>
              <a:ea typeface="Meiryo UI" pitchFamily="50" charset="-128"/>
              <a:cs typeface="Meiryo UI" pitchFamily="50" charset="-128"/>
            </a:endParaRPr>
          </a:p>
        </p:txBody>
      </p:sp>
      <p:sp>
        <p:nvSpPr>
          <p:cNvPr id="20" name="角丸四角形 19"/>
          <p:cNvSpPr/>
          <p:nvPr/>
        </p:nvSpPr>
        <p:spPr>
          <a:xfrm>
            <a:off x="166256" y="2581764"/>
            <a:ext cx="9573488" cy="1447883"/>
          </a:xfrm>
          <a:prstGeom prst="roundRect">
            <a:avLst>
              <a:gd name="adj" fmla="val 0"/>
            </a:avLst>
          </a:prstGeom>
          <a:ln>
            <a:solidFill>
              <a:srgbClr val="33CF7D"/>
            </a:solidFill>
          </a:ln>
        </p:spPr>
        <p:style>
          <a:lnRef idx="2">
            <a:schemeClr val="accent5"/>
          </a:lnRef>
          <a:fillRef idx="1">
            <a:schemeClr val="lt1"/>
          </a:fillRef>
          <a:effectRef idx="0">
            <a:schemeClr val="accent5"/>
          </a:effectRef>
          <a:fontRef idx="minor">
            <a:schemeClr val="dk1"/>
          </a:fontRef>
        </p:style>
        <p:txBody>
          <a:bodyPr wrap="square" tIns="108000" rtlCol="0" anchor="t">
            <a:spAutoFit/>
          </a:bodyPr>
          <a:lstStyle/>
          <a:p>
            <a:pPr marL="263525" indent="-263525">
              <a:spcAft>
                <a:spcPts val="600"/>
              </a:spcAft>
            </a:pPr>
            <a:r>
              <a:rPr lang="ja-JP" altLang="en-US" b="1" u="sng" dirty="0">
                <a:solidFill>
                  <a:schemeClr val="tx1"/>
                </a:solidFill>
                <a:latin typeface="Meiryo UI" panose="020B0604030504040204" pitchFamily="50" charset="-128"/>
                <a:ea typeface="Meiryo UI" panose="020B0604030504040204" pitchFamily="50" charset="-128"/>
              </a:rPr>
              <a:t>②　エネルギー効率の向上</a:t>
            </a:r>
          </a:p>
          <a:p>
            <a:pPr marL="285750" lvl="0" indent="-285750" algn="just">
              <a:spcBef>
                <a:spcPts val="300"/>
              </a:spcBef>
              <a:buFont typeface="Meiryo UI" panose="020B0604030504040204" pitchFamily="50" charset="-128"/>
              <a:buChar char="○"/>
            </a:pPr>
            <a:r>
              <a:rPr lang="ja-JP" altLang="en-US" sz="1400" dirty="0">
                <a:solidFill>
                  <a:schemeClr val="tx1"/>
                </a:solidFill>
                <a:latin typeface="Meiryo UI" pitchFamily="50" charset="-128"/>
                <a:ea typeface="Meiryo UI" pitchFamily="50" charset="-128"/>
                <a:cs typeface="Meiryo UI" pitchFamily="50" charset="-128"/>
              </a:rPr>
              <a:t>エネルギー使用量等の「見える化」を推進するとともに、省エネルギー機器･設備の導入促進、住宅・建築物の省エネルギー化、</a:t>
            </a:r>
            <a:br>
              <a:rPr lang="en-US" altLang="ja-JP" sz="1400" dirty="0">
                <a:solidFill>
                  <a:schemeClr val="tx1"/>
                </a:solidFill>
                <a:latin typeface="Meiryo UI" pitchFamily="50" charset="-128"/>
                <a:ea typeface="Meiryo UI" pitchFamily="50" charset="-128"/>
                <a:cs typeface="Meiryo UI" pitchFamily="50" charset="-128"/>
              </a:rPr>
            </a:br>
            <a:r>
              <a:rPr lang="ja-JP" altLang="en-US" sz="1400" dirty="0">
                <a:solidFill>
                  <a:schemeClr val="tx1"/>
                </a:solidFill>
                <a:latin typeface="Meiryo UI" pitchFamily="50" charset="-128"/>
                <a:ea typeface="Meiryo UI" pitchFamily="50" charset="-128"/>
                <a:cs typeface="Meiryo UI" pitchFamily="50" charset="-128"/>
              </a:rPr>
              <a:t>エネルギーの面的利用の促進の取組みを推進します。</a:t>
            </a:r>
            <a:endParaRPr lang="en-US" altLang="ja-JP" sz="1400" dirty="0">
              <a:solidFill>
                <a:schemeClr val="tx1"/>
              </a:solidFill>
              <a:latin typeface="Meiryo UI" pitchFamily="50" charset="-128"/>
              <a:ea typeface="Meiryo UI" pitchFamily="50" charset="-128"/>
              <a:cs typeface="Meiryo UI" pitchFamily="50" charset="-128"/>
            </a:endParaRPr>
          </a:p>
          <a:p>
            <a:pPr marL="285750" indent="-285750" algn="just">
              <a:spcBef>
                <a:spcPts val="300"/>
              </a:spcBef>
              <a:buFont typeface="Meiryo UI" panose="020B0604030504040204" pitchFamily="50" charset="-128"/>
              <a:buChar char="○"/>
            </a:pPr>
            <a:r>
              <a:rPr lang="en-US" altLang="ja-JP" sz="1400" dirty="0">
                <a:solidFill>
                  <a:schemeClr val="tx1"/>
                </a:solidFill>
                <a:latin typeface="Meiryo UI" pitchFamily="50" charset="-128"/>
                <a:ea typeface="Meiryo UI" pitchFamily="50" charset="-128"/>
                <a:cs typeface="Meiryo UI" pitchFamily="50" charset="-128"/>
              </a:rPr>
              <a:t>AI</a:t>
            </a:r>
            <a:r>
              <a:rPr lang="ja-JP" altLang="en-US" sz="1400" dirty="0" err="1">
                <a:solidFill>
                  <a:schemeClr val="tx1"/>
                </a:solidFill>
                <a:latin typeface="Meiryo UI" pitchFamily="50" charset="-128"/>
                <a:ea typeface="Meiryo UI" pitchFamily="50" charset="-128"/>
                <a:cs typeface="Meiryo UI" pitchFamily="50" charset="-128"/>
              </a:rPr>
              <a:t>、</a:t>
            </a:r>
            <a:r>
              <a:rPr lang="en-US" altLang="ja-JP" sz="1400" dirty="0" err="1">
                <a:solidFill>
                  <a:schemeClr val="tx1"/>
                </a:solidFill>
                <a:latin typeface="Meiryo UI" pitchFamily="50" charset="-128"/>
                <a:ea typeface="Meiryo UI" pitchFamily="50" charset="-128"/>
                <a:cs typeface="Meiryo UI" pitchFamily="50" charset="-128"/>
              </a:rPr>
              <a:t>IoT</a:t>
            </a:r>
            <a:r>
              <a:rPr lang="ja-JP" altLang="en-US" sz="1400" dirty="0" err="1">
                <a:solidFill>
                  <a:schemeClr val="tx1"/>
                </a:solidFill>
                <a:latin typeface="Meiryo UI" pitchFamily="50" charset="-128"/>
                <a:ea typeface="Meiryo UI" pitchFamily="50" charset="-128"/>
                <a:cs typeface="Meiryo UI" pitchFamily="50" charset="-128"/>
              </a:rPr>
              <a:t>、</a:t>
            </a:r>
            <a:r>
              <a:rPr lang="ja-JP" altLang="en-US" sz="1400" dirty="0">
                <a:solidFill>
                  <a:schemeClr val="tx1"/>
                </a:solidFill>
                <a:latin typeface="Meiryo UI" pitchFamily="50" charset="-128"/>
                <a:ea typeface="Meiryo UI" pitchFamily="50" charset="-128"/>
                <a:cs typeface="Meiryo UI" pitchFamily="50" charset="-128"/>
              </a:rPr>
              <a:t>ビッグデータなどのデジタル技術やナッジなどの行動科学の知見も活用し、家庭や事業者にとってメリットのある情報提供や社会規範の形成により、豊かさを感じられる省エネ型ライフスタイル･ビジネススタイルへの転換に向けた取組みを推進します。</a:t>
            </a:r>
          </a:p>
        </p:txBody>
      </p:sp>
      <p:sp>
        <p:nvSpPr>
          <p:cNvPr id="22" name="角丸四角形 21"/>
          <p:cNvSpPr/>
          <p:nvPr/>
        </p:nvSpPr>
        <p:spPr>
          <a:xfrm>
            <a:off x="166256" y="4115427"/>
            <a:ext cx="9573488" cy="1447883"/>
          </a:xfrm>
          <a:prstGeom prst="roundRect">
            <a:avLst>
              <a:gd name="adj" fmla="val 0"/>
            </a:avLst>
          </a:prstGeom>
          <a:ln>
            <a:solidFill>
              <a:srgbClr val="33CF7D"/>
            </a:solidFill>
          </a:ln>
        </p:spPr>
        <p:style>
          <a:lnRef idx="2">
            <a:schemeClr val="accent5"/>
          </a:lnRef>
          <a:fillRef idx="1">
            <a:schemeClr val="lt1"/>
          </a:fillRef>
          <a:effectRef idx="0">
            <a:schemeClr val="accent5"/>
          </a:effectRef>
          <a:fontRef idx="minor">
            <a:schemeClr val="dk1"/>
          </a:fontRef>
        </p:style>
        <p:txBody>
          <a:bodyPr wrap="square" tIns="108000" rtlCol="0" anchor="t">
            <a:spAutoFit/>
          </a:bodyPr>
          <a:lstStyle/>
          <a:p>
            <a:pPr marL="263525" indent="-263525">
              <a:spcAft>
                <a:spcPts val="600"/>
              </a:spcAft>
            </a:pPr>
            <a:r>
              <a:rPr lang="ja-JP" altLang="en-US" b="1" u="sng" dirty="0">
                <a:solidFill>
                  <a:schemeClr val="tx1"/>
                </a:solidFill>
                <a:latin typeface="Meiryo UI" panose="020B0604030504040204" pitchFamily="50" charset="-128"/>
                <a:ea typeface="Meiryo UI" panose="020B0604030504040204" pitchFamily="50" charset="-128"/>
              </a:rPr>
              <a:t>③　レジリエンスと電力需給調整力の強化</a:t>
            </a:r>
            <a:endParaRPr lang="en-US" altLang="ja-JP" sz="1400" dirty="0">
              <a:solidFill>
                <a:schemeClr val="tx1"/>
              </a:solidFill>
              <a:latin typeface="Meiryo UI" pitchFamily="50" charset="-128"/>
              <a:ea typeface="Meiryo UI" pitchFamily="50" charset="-128"/>
              <a:cs typeface="Meiryo UI" pitchFamily="50" charset="-128"/>
            </a:endParaRPr>
          </a:p>
          <a:p>
            <a:pPr marL="285750" lvl="0" indent="-285750" algn="just">
              <a:spcBef>
                <a:spcPts val="300"/>
              </a:spcBef>
              <a:buFont typeface="Meiryo UI" panose="020B0604030504040204" pitchFamily="50" charset="-128"/>
              <a:buChar char="○"/>
            </a:pPr>
            <a:r>
              <a:rPr lang="ja-JP" altLang="en-US" sz="1400" dirty="0">
                <a:solidFill>
                  <a:schemeClr val="tx1"/>
                </a:solidFill>
                <a:latin typeface="Meiryo UI" pitchFamily="50" charset="-128"/>
                <a:ea typeface="Meiryo UI" pitchFamily="50" charset="-128"/>
                <a:cs typeface="Meiryo UI" pitchFamily="50" charset="-128"/>
              </a:rPr>
              <a:t>地域の脱炭素化とも調和のとれる災害に強い自立・分散型エネルギーシステムとしての太陽光発電、燃料電池を含めた</a:t>
            </a:r>
            <a:br>
              <a:rPr lang="en-US" altLang="ja-JP" sz="1400" dirty="0">
                <a:solidFill>
                  <a:schemeClr val="tx1"/>
                </a:solidFill>
                <a:latin typeface="Meiryo UI" pitchFamily="50" charset="-128"/>
                <a:ea typeface="Meiryo UI" pitchFamily="50" charset="-128"/>
                <a:cs typeface="Meiryo UI" pitchFamily="50" charset="-128"/>
              </a:rPr>
            </a:br>
            <a:r>
              <a:rPr lang="ja-JP" altLang="en-US" sz="1400" dirty="0">
                <a:solidFill>
                  <a:schemeClr val="tx1"/>
                </a:solidFill>
                <a:latin typeface="Meiryo UI" pitchFamily="50" charset="-128"/>
                <a:ea typeface="Meiryo UI" pitchFamily="50" charset="-128"/>
                <a:cs typeface="Meiryo UI" pitchFamily="50" charset="-128"/>
              </a:rPr>
              <a:t>コージェネレーション、蓄電池等の普及促進の取組みを推進します。</a:t>
            </a:r>
            <a:endParaRPr lang="en-US" altLang="ja-JP" sz="1400" dirty="0">
              <a:solidFill>
                <a:schemeClr val="tx1"/>
              </a:solidFill>
              <a:latin typeface="Meiryo UI" pitchFamily="50" charset="-128"/>
              <a:ea typeface="Meiryo UI" pitchFamily="50" charset="-128"/>
              <a:cs typeface="Meiryo UI" pitchFamily="50" charset="-128"/>
            </a:endParaRPr>
          </a:p>
          <a:p>
            <a:pPr marL="285750" indent="-285750" algn="just">
              <a:spcBef>
                <a:spcPts val="300"/>
              </a:spcBef>
              <a:buFont typeface="Meiryo UI" panose="020B0604030504040204" pitchFamily="50" charset="-128"/>
              <a:buChar char="○"/>
            </a:pPr>
            <a:r>
              <a:rPr lang="ja-JP" altLang="en-US" sz="1400" dirty="0">
                <a:solidFill>
                  <a:schemeClr val="tx1"/>
                </a:solidFill>
                <a:latin typeface="Meiryo UI" pitchFamily="50" charset="-128"/>
                <a:ea typeface="Meiryo UI" pitchFamily="50" charset="-128"/>
                <a:cs typeface="Meiryo UI" pitchFamily="50" charset="-128"/>
              </a:rPr>
              <a:t>エネルギー供給の効率化や安定化に寄与するデマンドレスポンス（</a:t>
            </a:r>
            <a:r>
              <a:rPr lang="en-US" altLang="ja-JP" sz="1400" dirty="0">
                <a:solidFill>
                  <a:schemeClr val="tx1"/>
                </a:solidFill>
                <a:latin typeface="Meiryo UI" pitchFamily="50" charset="-128"/>
                <a:ea typeface="Meiryo UI" pitchFamily="50" charset="-128"/>
                <a:cs typeface="Meiryo UI" pitchFamily="50" charset="-128"/>
              </a:rPr>
              <a:t>DR</a:t>
            </a:r>
            <a:r>
              <a:rPr lang="ja-JP" altLang="en-US" sz="1400" dirty="0">
                <a:solidFill>
                  <a:schemeClr val="tx1"/>
                </a:solidFill>
                <a:latin typeface="Meiryo UI" pitchFamily="50" charset="-128"/>
                <a:ea typeface="Meiryo UI" pitchFamily="50" charset="-128"/>
                <a:cs typeface="Meiryo UI" pitchFamily="50" charset="-128"/>
              </a:rPr>
              <a:t>）やバーチャルパワープラント（</a:t>
            </a:r>
            <a:r>
              <a:rPr lang="en-US" altLang="ja-JP" sz="1400" dirty="0">
                <a:solidFill>
                  <a:schemeClr val="tx1"/>
                </a:solidFill>
                <a:latin typeface="Meiryo UI" pitchFamily="50" charset="-128"/>
                <a:ea typeface="Meiryo UI" pitchFamily="50" charset="-128"/>
                <a:cs typeface="Meiryo UI" pitchFamily="50" charset="-128"/>
              </a:rPr>
              <a:t>VPP</a:t>
            </a:r>
            <a:r>
              <a:rPr lang="ja-JP" altLang="en-US" sz="1400" dirty="0">
                <a:solidFill>
                  <a:schemeClr val="tx1"/>
                </a:solidFill>
                <a:latin typeface="Meiryo UI" pitchFamily="50" charset="-128"/>
                <a:ea typeface="Meiryo UI" pitchFamily="50" charset="-128"/>
                <a:cs typeface="Meiryo UI" pitchFamily="50" charset="-128"/>
              </a:rPr>
              <a:t>）など電力需給調整力の強化に向けた取組みを促進します。</a:t>
            </a:r>
          </a:p>
        </p:txBody>
      </p:sp>
      <p:sp>
        <p:nvSpPr>
          <p:cNvPr id="24" name="角丸四角形 23"/>
          <p:cNvSpPr/>
          <p:nvPr/>
        </p:nvSpPr>
        <p:spPr>
          <a:xfrm>
            <a:off x="166256" y="5649089"/>
            <a:ext cx="9573488" cy="1016996"/>
          </a:xfrm>
          <a:prstGeom prst="roundRect">
            <a:avLst>
              <a:gd name="adj" fmla="val 0"/>
            </a:avLst>
          </a:prstGeom>
          <a:ln>
            <a:solidFill>
              <a:srgbClr val="33CF7D"/>
            </a:solidFill>
          </a:ln>
        </p:spPr>
        <p:style>
          <a:lnRef idx="2">
            <a:schemeClr val="accent5"/>
          </a:lnRef>
          <a:fillRef idx="1">
            <a:schemeClr val="lt1"/>
          </a:fillRef>
          <a:effectRef idx="0">
            <a:schemeClr val="accent5"/>
          </a:effectRef>
          <a:fontRef idx="minor">
            <a:schemeClr val="dk1"/>
          </a:fontRef>
        </p:style>
        <p:txBody>
          <a:bodyPr wrap="square" tIns="108000" rtlCol="0" anchor="t">
            <a:spAutoFit/>
          </a:bodyPr>
          <a:lstStyle/>
          <a:p>
            <a:pPr marL="263525" indent="-263525">
              <a:spcAft>
                <a:spcPts val="600"/>
              </a:spcAft>
            </a:pPr>
            <a:r>
              <a:rPr lang="ja-JP" altLang="en-US" b="1" u="sng" dirty="0">
                <a:solidFill>
                  <a:schemeClr val="tx1"/>
                </a:solidFill>
                <a:latin typeface="Meiryo UI" panose="020B0604030504040204" pitchFamily="50" charset="-128"/>
                <a:ea typeface="Meiryo UI" panose="020B0604030504040204" pitchFamily="50" charset="-128"/>
              </a:rPr>
              <a:t>④　エネルギー関連産業の振興とあらゆる分野の企業の持続的成長</a:t>
            </a:r>
          </a:p>
          <a:p>
            <a:pPr marL="285750" indent="-285750" algn="just">
              <a:spcBef>
                <a:spcPts val="300"/>
              </a:spcBef>
              <a:buFont typeface="Meiryo UI" panose="020B0604030504040204" pitchFamily="50" charset="-128"/>
              <a:buChar char="○"/>
            </a:pPr>
            <a:r>
              <a:rPr lang="ja-JP" altLang="en-US" sz="1400" dirty="0">
                <a:solidFill>
                  <a:schemeClr val="tx1"/>
                </a:solidFill>
                <a:latin typeface="Meiryo UI" pitchFamily="50" charset="-128"/>
                <a:ea typeface="Meiryo UI" pitchFamily="50" charset="-128"/>
                <a:cs typeface="Meiryo UI" pitchFamily="50" charset="-128"/>
              </a:rPr>
              <a:t>イノベーションの創出環境を整備するなど、蓄電池や水素をはじめとしたエネルギー関連産業の振興の取組みを推進します。</a:t>
            </a:r>
            <a:endParaRPr lang="en-US" altLang="ja-JP" sz="1400" dirty="0">
              <a:solidFill>
                <a:schemeClr val="tx1"/>
              </a:solidFill>
              <a:latin typeface="Meiryo UI" pitchFamily="50" charset="-128"/>
              <a:ea typeface="Meiryo UI" pitchFamily="50" charset="-128"/>
              <a:cs typeface="Meiryo UI" pitchFamily="50" charset="-128"/>
            </a:endParaRPr>
          </a:p>
          <a:p>
            <a:pPr marL="285750" indent="-285750" algn="just">
              <a:spcBef>
                <a:spcPts val="300"/>
              </a:spcBef>
              <a:buFont typeface="Meiryo UI" panose="020B0604030504040204" pitchFamily="50" charset="-128"/>
              <a:buChar char="○"/>
            </a:pPr>
            <a:r>
              <a:rPr lang="ja-JP" altLang="en-US" sz="1400" dirty="0">
                <a:solidFill>
                  <a:schemeClr val="tx1"/>
                </a:solidFill>
                <a:latin typeface="Meiryo UI" pitchFamily="50" charset="-128"/>
                <a:ea typeface="Meiryo UI" pitchFamily="50" charset="-128"/>
                <a:cs typeface="Meiryo UI" pitchFamily="50" charset="-128"/>
              </a:rPr>
              <a:t>再生可能エネルギーの調達など事業活動を通じた脱炭素化を進める中小企業等の支援の取組みを推進します。</a:t>
            </a:r>
          </a:p>
        </p:txBody>
      </p:sp>
      <p:sp>
        <p:nvSpPr>
          <p:cNvPr id="13" name="Text Box 2"/>
          <p:cNvSpPr txBox="1">
            <a:spLocks noChangeArrowheads="1"/>
          </p:cNvSpPr>
          <p:nvPr/>
        </p:nvSpPr>
        <p:spPr bwMode="auto">
          <a:xfrm>
            <a:off x="6967744" y="1263544"/>
            <a:ext cx="2772000" cy="468000"/>
          </a:xfrm>
          <a:prstGeom prst="rect">
            <a:avLst/>
          </a:prstGeom>
          <a:solidFill>
            <a:srgbClr val="00B050"/>
          </a:solidFill>
          <a:ln>
            <a:solidFill>
              <a:srgbClr val="00B050"/>
            </a:solidFill>
            <a:headEnd/>
            <a:tailEnd/>
          </a:ln>
        </p:spPr>
        <p:style>
          <a:lnRef idx="0">
            <a:schemeClr val="accent1"/>
          </a:lnRef>
          <a:fillRef idx="3">
            <a:schemeClr val="accent1"/>
          </a:fillRef>
          <a:effectRef idx="3">
            <a:schemeClr val="accent1"/>
          </a:effectRef>
          <a:fontRef idx="minor">
            <a:schemeClr val="lt1"/>
          </a:fontRef>
        </p:style>
        <p:txBody>
          <a:bodyPr wrap="square" lIns="72000" tIns="36000" rIns="72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14" name="Text Box 2"/>
          <p:cNvSpPr txBox="1">
            <a:spLocks noChangeArrowheads="1"/>
          </p:cNvSpPr>
          <p:nvPr/>
        </p:nvSpPr>
        <p:spPr bwMode="auto">
          <a:xfrm>
            <a:off x="6967744" y="2581764"/>
            <a:ext cx="2772000" cy="468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72000" tIns="36000" rIns="72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15" name="Text Box 2"/>
          <p:cNvSpPr txBox="1">
            <a:spLocks noChangeArrowheads="1"/>
          </p:cNvSpPr>
          <p:nvPr/>
        </p:nvSpPr>
        <p:spPr bwMode="auto">
          <a:xfrm>
            <a:off x="6967744" y="4115427"/>
            <a:ext cx="2772000" cy="468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72000" tIns="36000" rIns="72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16" name="Text Box 2"/>
          <p:cNvSpPr txBox="1">
            <a:spLocks noChangeArrowheads="1"/>
          </p:cNvSpPr>
          <p:nvPr/>
        </p:nvSpPr>
        <p:spPr bwMode="auto">
          <a:xfrm>
            <a:off x="6967744" y="5649090"/>
            <a:ext cx="2772000" cy="468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72000" tIns="36000" rIns="72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19" name="円/楕円 30">
            <a:extLst>
              <a:ext uri="{FF2B5EF4-FFF2-40B4-BE49-F238E27FC236}">
                <a16:creationId xmlns:a16="http://schemas.microsoft.com/office/drawing/2014/main" id="{E1577183-48F1-470D-9F94-68464EC30D79}"/>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5</a:t>
            </a:fld>
            <a:endParaRPr lang="en-US" altLang="ja-JP" sz="11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945313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角丸四角形 31">
            <a:extLst>
              <a:ext uri="{FF2B5EF4-FFF2-40B4-BE49-F238E27FC236}">
                <a16:creationId xmlns:a16="http://schemas.microsoft.com/office/drawing/2014/main" id="{A4DCD624-0B41-449B-9A37-C5088B56431B}"/>
              </a:ext>
            </a:extLst>
          </p:cNvPr>
          <p:cNvSpPr/>
          <p:nvPr/>
        </p:nvSpPr>
        <p:spPr>
          <a:xfrm>
            <a:off x="27272" y="5511876"/>
            <a:ext cx="9823855" cy="1291578"/>
          </a:xfrm>
          <a:prstGeom prst="roundRect">
            <a:avLst>
              <a:gd name="adj" fmla="val 1946"/>
            </a:avLst>
          </a:prstGeom>
          <a:ln w="25400">
            <a:solidFill>
              <a:srgbClr val="00B050"/>
            </a:solidFill>
          </a:ln>
        </p:spPr>
        <p:style>
          <a:lnRef idx="2">
            <a:schemeClr val="accent1"/>
          </a:lnRef>
          <a:fillRef idx="1">
            <a:schemeClr val="lt1"/>
          </a:fillRef>
          <a:effectRef idx="0">
            <a:schemeClr val="accent1"/>
          </a:effectRef>
          <a:fontRef idx="minor">
            <a:schemeClr val="dk1"/>
          </a:fontRef>
        </p:style>
        <p:txBody>
          <a:bodyPr anchor="ctr"/>
          <a:lstStyle/>
          <a:p>
            <a:pPr>
              <a:defRPr/>
            </a:pPr>
            <a:endParaRPr lang="ja-JP" altLang="en-US" sz="1100" dirty="0">
              <a:solidFill>
                <a:srgbClr val="FF0000"/>
              </a:solidFill>
              <a:latin typeface="Meiryo UI" pitchFamily="50" charset="-128"/>
              <a:ea typeface="Meiryo UI" pitchFamily="50" charset="-128"/>
              <a:cs typeface="Meiryo UI" pitchFamily="50" charset="-128"/>
            </a:endParaRPr>
          </a:p>
        </p:txBody>
      </p:sp>
      <p:sp>
        <p:nvSpPr>
          <p:cNvPr id="28" name="角丸四角形 13">
            <a:extLst>
              <a:ext uri="{FF2B5EF4-FFF2-40B4-BE49-F238E27FC236}">
                <a16:creationId xmlns:a16="http://schemas.microsoft.com/office/drawing/2014/main" id="{8C6FD872-5F8B-4375-8935-CC3F7F056C7D}"/>
              </a:ext>
            </a:extLst>
          </p:cNvPr>
          <p:cNvSpPr/>
          <p:nvPr/>
        </p:nvSpPr>
        <p:spPr>
          <a:xfrm>
            <a:off x="39000" y="563605"/>
            <a:ext cx="9828000" cy="4863801"/>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18" name="角丸四角形 17"/>
          <p:cNvSpPr/>
          <p:nvPr/>
        </p:nvSpPr>
        <p:spPr>
          <a:xfrm>
            <a:off x="223199" y="687599"/>
            <a:ext cx="5006918" cy="322324"/>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ja-JP" altLang="en-US" sz="1600" b="1" dirty="0">
                <a:solidFill>
                  <a:schemeClr val="tx1"/>
                </a:solidFill>
                <a:latin typeface="Meiryo UI" pitchFamily="50" charset="-128"/>
                <a:ea typeface="Meiryo UI" pitchFamily="50" charset="-128"/>
                <a:cs typeface="Meiryo UI" pitchFamily="50" charset="-128"/>
              </a:rPr>
              <a:t>燃料電池自動車の普及と水素ステーション整備の促進</a:t>
            </a:r>
          </a:p>
        </p:txBody>
      </p:sp>
      <p:sp>
        <p:nvSpPr>
          <p:cNvPr id="20" name="テキスト ボックス 28"/>
          <p:cNvSpPr txBox="1">
            <a:spLocks noChangeArrowheads="1"/>
          </p:cNvSpPr>
          <p:nvPr/>
        </p:nvSpPr>
        <p:spPr bwMode="auto">
          <a:xfrm>
            <a:off x="45395" y="1120739"/>
            <a:ext cx="5049403"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lgn="just" eaLnBrk="1" hangingPunct="1"/>
            <a:r>
              <a:rPr lang="ja-JP" altLang="en-US" b="0" i="0" dirty="0">
                <a:latin typeface="Meiryo UI" pitchFamily="50" charset="-128"/>
                <a:ea typeface="Meiryo UI" pitchFamily="50" charset="-128"/>
                <a:cs typeface="Meiryo UI" pitchFamily="50" charset="-128"/>
              </a:rPr>
              <a:t>◆</a:t>
            </a:r>
            <a:r>
              <a:rPr lang="ja-JP" altLang="en-US" sz="1200" b="0" i="0" dirty="0">
                <a:latin typeface="Meiryo UI" pitchFamily="50" charset="-128"/>
                <a:ea typeface="Meiryo UI" pitchFamily="50" charset="-128"/>
                <a:cs typeface="Meiryo UI" pitchFamily="50" charset="-128"/>
              </a:rPr>
              <a:t>大阪府・大阪市は、産学官で構成する「おおさか電動車協働普及サポートネット」において、燃料電池（</a:t>
            </a:r>
            <a:r>
              <a:rPr lang="en-US" altLang="ja-JP" sz="1200" b="0" i="0" dirty="0">
                <a:latin typeface="Meiryo UI" pitchFamily="50" charset="-128"/>
                <a:ea typeface="Meiryo UI" pitchFamily="50" charset="-128"/>
                <a:cs typeface="Meiryo UI" pitchFamily="50" charset="-128"/>
              </a:rPr>
              <a:t>FC</a:t>
            </a:r>
            <a:r>
              <a:rPr lang="ja-JP" altLang="en-US" sz="1200" b="0" i="0" dirty="0">
                <a:latin typeface="Meiryo UI" pitchFamily="50" charset="-128"/>
                <a:ea typeface="Meiryo UI" pitchFamily="50" charset="-128"/>
                <a:cs typeface="Meiryo UI" pitchFamily="50" charset="-128"/>
              </a:rPr>
              <a:t>）自動車の普及及び水素ステーション整備の促進に向け、サポートネットの構成団体と協力して取り組みます。　　　　　　　　　　　</a:t>
            </a:r>
            <a:r>
              <a:rPr lang="ja-JP" altLang="en-US" b="0" i="0" dirty="0">
                <a:latin typeface="Meiryo UI" pitchFamily="50" charset="-128"/>
                <a:ea typeface="Meiryo UI" pitchFamily="50" charset="-128"/>
                <a:cs typeface="Meiryo UI" pitchFamily="50" charset="-128"/>
              </a:rPr>
              <a:t>　</a:t>
            </a:r>
            <a:endParaRPr lang="en-US" altLang="ja-JP" b="0" i="0" dirty="0">
              <a:latin typeface="Meiryo UI" pitchFamily="50" charset="-128"/>
              <a:ea typeface="Meiryo UI" pitchFamily="50" charset="-128"/>
              <a:cs typeface="Meiryo UI" pitchFamily="50" charset="-128"/>
            </a:endParaRPr>
          </a:p>
        </p:txBody>
      </p:sp>
      <p:sp>
        <p:nvSpPr>
          <p:cNvPr id="26" name="角丸四角形 25"/>
          <p:cNvSpPr/>
          <p:nvPr/>
        </p:nvSpPr>
        <p:spPr>
          <a:xfrm>
            <a:off x="325267" y="4017822"/>
            <a:ext cx="1386298" cy="360041"/>
          </a:xfrm>
          <a:prstGeom prst="roundRect">
            <a:avLst>
              <a:gd name="adj" fmla="val 0"/>
            </a:avLst>
          </a:prstGeom>
          <a:noFill/>
          <a:ln w="6350">
            <a:noFill/>
          </a:ln>
          <a:effectLst/>
        </p:spPr>
        <p:style>
          <a:lnRef idx="1">
            <a:schemeClr val="accent1"/>
          </a:lnRef>
          <a:fillRef idx="2">
            <a:schemeClr val="accent1"/>
          </a:fillRef>
          <a:effectRef idx="1">
            <a:schemeClr val="accent1"/>
          </a:effectRef>
          <a:fontRef idx="minor">
            <a:schemeClr val="dk1"/>
          </a:fontRef>
        </p:style>
        <p:txBody>
          <a:bodyPr lIns="0" tIns="0" rIns="0" bIns="0" anchor="ctr"/>
          <a:lstStyle/>
          <a:p>
            <a:pPr>
              <a:defRPr/>
            </a:pPr>
            <a:r>
              <a:rPr lang="en-US" altLang="ja-JP" sz="1100" b="1" dirty="0">
                <a:solidFill>
                  <a:schemeClr val="tx1"/>
                </a:solidFill>
                <a:latin typeface="Meiryo UI" pitchFamily="50" charset="-128"/>
                <a:ea typeface="Meiryo UI" pitchFamily="50" charset="-128"/>
                <a:cs typeface="Meiryo UI" pitchFamily="50" charset="-128"/>
              </a:rPr>
              <a:t>【</a:t>
            </a:r>
            <a:r>
              <a:rPr lang="ja-JP" altLang="en-US" sz="1100" b="1" dirty="0">
                <a:solidFill>
                  <a:schemeClr val="tx1"/>
                </a:solidFill>
                <a:latin typeface="Meiryo UI" pitchFamily="50" charset="-128"/>
                <a:ea typeface="Meiryo UI" pitchFamily="50" charset="-128"/>
                <a:cs typeface="Meiryo UI" pitchFamily="50" charset="-128"/>
              </a:rPr>
              <a:t>取組内容</a:t>
            </a:r>
            <a:r>
              <a:rPr lang="en-US" altLang="ja-JP" sz="1100" b="1" dirty="0">
                <a:solidFill>
                  <a:schemeClr val="tx1"/>
                </a:solidFill>
                <a:latin typeface="Meiryo UI" pitchFamily="50" charset="-128"/>
                <a:ea typeface="Meiryo UI" pitchFamily="50" charset="-128"/>
                <a:cs typeface="Meiryo UI" pitchFamily="50" charset="-128"/>
              </a:rPr>
              <a:t>】</a:t>
            </a:r>
            <a:endParaRPr lang="ja-JP" altLang="en-US" sz="1100" b="1" dirty="0">
              <a:solidFill>
                <a:schemeClr val="tx1"/>
              </a:solidFill>
              <a:latin typeface="Meiryo UI" pitchFamily="50" charset="-128"/>
              <a:ea typeface="Meiryo UI" pitchFamily="50" charset="-128"/>
              <a:cs typeface="Meiryo UI" pitchFamily="50" charset="-128"/>
            </a:endParaRPr>
          </a:p>
        </p:txBody>
      </p:sp>
      <p:sp>
        <p:nvSpPr>
          <p:cNvPr id="27" name="角丸四角形 26"/>
          <p:cNvSpPr/>
          <p:nvPr/>
        </p:nvSpPr>
        <p:spPr>
          <a:xfrm>
            <a:off x="325267" y="4402617"/>
            <a:ext cx="1386298" cy="360041"/>
          </a:xfrm>
          <a:prstGeom prst="roundRect">
            <a:avLst>
              <a:gd name="adj" fmla="val 0"/>
            </a:avLst>
          </a:prstGeom>
          <a:solidFill>
            <a:schemeClr val="accent1">
              <a:lumMod val="20000"/>
              <a:lumOff val="80000"/>
            </a:schemeClr>
          </a:solidFill>
          <a:ln w="6350">
            <a:noFill/>
          </a:ln>
          <a:effectLst/>
        </p:spPr>
        <p:style>
          <a:lnRef idx="1">
            <a:schemeClr val="accent1"/>
          </a:lnRef>
          <a:fillRef idx="2">
            <a:schemeClr val="accent1"/>
          </a:fillRef>
          <a:effectRef idx="1">
            <a:schemeClr val="accent1"/>
          </a:effectRef>
          <a:fontRef idx="minor">
            <a:schemeClr val="dk1"/>
          </a:fontRef>
        </p:style>
        <p:txBody>
          <a:bodyPr lIns="0" tIns="0" rIns="0" bIns="0" anchor="ctr"/>
          <a:lstStyle/>
          <a:p>
            <a:pPr algn="ctr">
              <a:defRPr/>
            </a:pPr>
            <a:r>
              <a:rPr lang="ja-JP" altLang="en-US" sz="1100" b="1" dirty="0">
                <a:solidFill>
                  <a:schemeClr val="tx1"/>
                </a:solidFill>
                <a:latin typeface="Meiryo UI" pitchFamily="50" charset="-128"/>
                <a:ea typeface="Meiryo UI" pitchFamily="50" charset="-128"/>
                <a:cs typeface="Meiryo UI" pitchFamily="50" charset="-128"/>
              </a:rPr>
              <a:t>水素ステーション</a:t>
            </a:r>
            <a:endParaRPr lang="en-US" altLang="ja-JP" sz="1100" b="1" dirty="0">
              <a:solidFill>
                <a:schemeClr val="tx1"/>
              </a:solidFill>
              <a:latin typeface="Meiryo UI" pitchFamily="50" charset="-128"/>
              <a:ea typeface="Meiryo UI" pitchFamily="50" charset="-128"/>
              <a:cs typeface="Meiryo UI" pitchFamily="50" charset="-128"/>
            </a:endParaRPr>
          </a:p>
          <a:p>
            <a:pPr algn="ctr">
              <a:defRPr/>
            </a:pPr>
            <a:r>
              <a:rPr lang="ja-JP" altLang="en-US" sz="1100" b="1" dirty="0">
                <a:solidFill>
                  <a:schemeClr val="tx1"/>
                </a:solidFill>
                <a:latin typeface="Meiryo UI" pitchFamily="50" charset="-128"/>
                <a:ea typeface="Meiryo UI" pitchFamily="50" charset="-128"/>
                <a:cs typeface="Meiryo UI" pitchFamily="50" charset="-128"/>
              </a:rPr>
              <a:t>整備促進</a:t>
            </a:r>
          </a:p>
        </p:txBody>
      </p:sp>
      <p:sp>
        <p:nvSpPr>
          <p:cNvPr id="29" name="角丸四角形 28"/>
          <p:cNvSpPr/>
          <p:nvPr/>
        </p:nvSpPr>
        <p:spPr>
          <a:xfrm>
            <a:off x="326541" y="4941725"/>
            <a:ext cx="1386298" cy="360041"/>
          </a:xfrm>
          <a:prstGeom prst="roundRect">
            <a:avLst>
              <a:gd name="adj" fmla="val 0"/>
            </a:avLst>
          </a:prstGeom>
          <a:solidFill>
            <a:schemeClr val="accent1">
              <a:lumMod val="20000"/>
              <a:lumOff val="80000"/>
            </a:schemeClr>
          </a:solidFill>
          <a:ln w="6350">
            <a:noFill/>
          </a:ln>
          <a:effectLst/>
        </p:spPr>
        <p:style>
          <a:lnRef idx="1">
            <a:schemeClr val="accent1"/>
          </a:lnRef>
          <a:fillRef idx="2">
            <a:schemeClr val="accent1"/>
          </a:fillRef>
          <a:effectRef idx="1">
            <a:schemeClr val="accent1"/>
          </a:effectRef>
          <a:fontRef idx="minor">
            <a:schemeClr val="dk1"/>
          </a:fontRef>
        </p:style>
        <p:txBody>
          <a:bodyPr lIns="0" tIns="0" rIns="0" bIns="0" anchor="ctr"/>
          <a:lstStyle/>
          <a:p>
            <a:pPr algn="ctr">
              <a:defRPr/>
            </a:pP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社会環境の醸成</a:t>
            </a:r>
          </a:p>
        </p:txBody>
      </p:sp>
      <p:sp>
        <p:nvSpPr>
          <p:cNvPr id="33" name="Rectangle 3"/>
          <p:cNvSpPr>
            <a:spLocks noChangeArrowheads="1"/>
          </p:cNvSpPr>
          <p:nvPr/>
        </p:nvSpPr>
        <p:spPr bwMode="auto">
          <a:xfrm>
            <a:off x="1688905" y="4926665"/>
            <a:ext cx="3314085" cy="375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5139" tIns="33523" rIns="85139" bIns="33523" numCol="1" anchor="t" anchorCtr="0" compatLnSpc="1">
            <a:prstTxWarp prst="textNoShape">
              <a:avLst/>
            </a:prstTxWarp>
            <a:spAutoFit/>
          </a:bodyPr>
          <a:lstStyle>
            <a:lvl1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1pPr>
            <a:lvl2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2pPr>
            <a:lvl3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3pPr>
            <a:lvl4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4pPr>
            <a:lvl5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algn="just" eaLnBrk="0" hangingPunct="0">
              <a:lnSpc>
                <a:spcPts val="1200"/>
              </a:lnSpc>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水素ステーション併設の情報発信拠点において、府民・企業等への水素エネルギーの認知度向上に向け取り組みます。</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9" name="角丸四角形 38"/>
          <p:cNvSpPr/>
          <p:nvPr/>
        </p:nvSpPr>
        <p:spPr>
          <a:xfrm>
            <a:off x="1709198" y="4368225"/>
            <a:ext cx="3314085" cy="550365"/>
          </a:xfrm>
          <a:prstGeom prst="roundRect">
            <a:avLst>
              <a:gd name="adj" fmla="val 439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5149" tIns="42574" rIns="85149" bIns="42574" rtlCol="0" anchor="ctr"/>
          <a:lstStyle/>
          <a:p>
            <a:pPr algn="just">
              <a:lnSpc>
                <a:spcPts val="1200"/>
              </a:lnSpc>
            </a:pP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大阪府及び関係機関、府内市町村などの未利用地情報を集約し、ステーション整備事業者等へ情報提供し、府内でのステーション整備を促進します。</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9" name="タイトル 1"/>
          <p:cNvSpPr txBox="1">
            <a:spLocks/>
          </p:cNvSpPr>
          <p:nvPr/>
        </p:nvSpPr>
        <p:spPr bwMode="auto">
          <a:xfrm>
            <a:off x="215059" y="1788045"/>
            <a:ext cx="4710074" cy="2150081"/>
          </a:xfrm>
          <a:prstGeom prst="rect">
            <a:avLst/>
          </a:prstGeom>
          <a:solidFill>
            <a:schemeClr val="bg1"/>
          </a:solidFill>
          <a:ln w="9525">
            <a:solidFill>
              <a:srgbClr val="000000"/>
            </a:solidFill>
            <a:miter lim="800000"/>
            <a:headEnd/>
            <a:tailEnd/>
          </a:ln>
        </p:spPr>
        <p:txBody>
          <a:bodyPr vert="horz" wrap="square" lIns="0" tIns="33231" rIns="0" bIns="33231" numCol="1" anchor="ctr" anchorCtr="0" compatLnSpc="1">
            <a:prstTxWarp prst="textNoShape">
              <a:avLst/>
            </a:prstTxWarp>
          </a:bodyPr>
          <a:lstStyle>
            <a:lvl1pPr indent="114300"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1pPr>
            <a:lvl2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2pPr>
            <a:lvl3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3pPr>
            <a:lvl4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4pPr>
            <a:lvl5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algn="ctr">
              <a:lnSpc>
                <a:spcPts val="1015"/>
              </a:lnSpc>
            </a:pPr>
            <a:r>
              <a:rPr lang="ja-JP" altLang="en-US" sz="969" b="1" dirty="0">
                <a:latin typeface="Meiryo UI" panose="020B0604030504040204" pitchFamily="50" charset="-128"/>
                <a:ea typeface="Meiryo UI" panose="020B0604030504040204" pitchFamily="50" charset="-128"/>
                <a:cs typeface="Meiryo UI" panose="020B0604030504040204" pitchFamily="50" charset="-128"/>
              </a:rPr>
              <a:t>大阪府内における水素ステーションの整備目標と整備状況</a:t>
            </a:r>
            <a:endParaRPr lang="en-US" altLang="ja-JP" sz="969" b="1" dirty="0">
              <a:latin typeface="Meiryo UI" panose="020B0604030504040204" pitchFamily="50" charset="-128"/>
              <a:ea typeface="Meiryo UI" panose="020B0604030504040204" pitchFamily="50" charset="-128"/>
              <a:cs typeface="Meiryo UI" panose="020B0604030504040204" pitchFamily="50" charset="-128"/>
            </a:endParaRPr>
          </a:p>
          <a:p>
            <a:pPr>
              <a:lnSpc>
                <a:spcPts val="554"/>
              </a:lnSpc>
            </a:pPr>
            <a:endParaRPr lang="en-US" altLang="ja-JP" sz="969" dirty="0">
              <a:latin typeface="Meiryo UI" panose="020B0604030504040204" pitchFamily="50" charset="-128"/>
              <a:ea typeface="Meiryo UI" panose="020B0604030504040204" pitchFamily="50" charset="-128"/>
              <a:cs typeface="Meiryo UI" panose="020B0604030504040204" pitchFamily="50" charset="-128"/>
            </a:endParaRPr>
          </a:p>
          <a:p>
            <a:pPr>
              <a:lnSpc>
                <a:spcPts val="1108"/>
              </a:lnSpc>
            </a:pPr>
            <a:r>
              <a:rPr lang="ja-JP" altLang="en-US" sz="969" dirty="0">
                <a:latin typeface="Meiryo UI" panose="020B0604030504040204" pitchFamily="50" charset="-128"/>
                <a:ea typeface="Meiryo UI" panose="020B0604030504040204" pitchFamily="50" charset="-128"/>
                <a:cs typeface="Meiryo UI" panose="020B0604030504040204" pitchFamily="50" charset="-128"/>
              </a:rPr>
              <a:t>＜整備目標＞</a:t>
            </a:r>
            <a:endParaRPr lang="en-US" altLang="ja-JP" sz="969" dirty="0">
              <a:latin typeface="Meiryo UI" panose="020B0604030504040204" pitchFamily="50" charset="-128"/>
              <a:ea typeface="Meiryo UI" panose="020B0604030504040204" pitchFamily="50" charset="-128"/>
              <a:cs typeface="Meiryo UI" panose="020B0604030504040204" pitchFamily="50" charset="-128"/>
            </a:endParaRPr>
          </a:p>
          <a:p>
            <a:pPr>
              <a:lnSpc>
                <a:spcPts val="1108"/>
              </a:lnSpc>
            </a:pPr>
            <a:r>
              <a:rPr lang="ja-JP" altLang="en-US" sz="969" dirty="0">
                <a:latin typeface="Meiryo UI" panose="020B0604030504040204" pitchFamily="50" charset="-128"/>
                <a:ea typeface="Meiryo UI" panose="020B0604030504040204" pitchFamily="50" charset="-128"/>
                <a:cs typeface="Meiryo UI" panose="020B0604030504040204" pitchFamily="50" charset="-128"/>
              </a:rPr>
              <a:t>　　</a:t>
            </a:r>
            <a:r>
              <a:rPr lang="en-US" altLang="ja-JP" sz="969" dirty="0">
                <a:latin typeface="Meiryo UI" panose="020B0604030504040204" pitchFamily="50" charset="-128"/>
                <a:ea typeface="Meiryo UI" panose="020B0604030504040204" pitchFamily="50" charset="-128"/>
                <a:cs typeface="Meiryo UI" panose="020B0604030504040204" pitchFamily="50" charset="-128"/>
              </a:rPr>
              <a:t>2015</a:t>
            </a:r>
            <a:r>
              <a:rPr lang="ja-JP" altLang="en-US" sz="969" dirty="0">
                <a:latin typeface="Meiryo UI" panose="020B0604030504040204" pitchFamily="50" charset="-128"/>
                <a:ea typeface="Meiryo UI" panose="020B0604030504040204" pitchFamily="50" charset="-128"/>
                <a:cs typeface="Meiryo UI" panose="020B0604030504040204" pitchFamily="50" charset="-128"/>
              </a:rPr>
              <a:t>年度から３年間で９箇所</a:t>
            </a:r>
            <a:endParaRPr lang="en-US" altLang="ja-JP" sz="969" dirty="0">
              <a:latin typeface="Meiryo UI" panose="020B0604030504040204" pitchFamily="50" charset="-128"/>
              <a:ea typeface="Meiryo UI" panose="020B0604030504040204" pitchFamily="50" charset="-128"/>
              <a:cs typeface="Meiryo UI" panose="020B0604030504040204" pitchFamily="50" charset="-128"/>
            </a:endParaRPr>
          </a:p>
          <a:p>
            <a:pPr>
              <a:lnSpc>
                <a:spcPts val="554"/>
              </a:lnSpc>
            </a:pPr>
            <a:endParaRPr lang="en-US" altLang="ja-JP" sz="969" dirty="0">
              <a:latin typeface="Meiryo UI" panose="020B0604030504040204" pitchFamily="50" charset="-128"/>
              <a:ea typeface="Meiryo UI" panose="020B0604030504040204" pitchFamily="50" charset="-128"/>
              <a:cs typeface="Meiryo UI" panose="020B0604030504040204" pitchFamily="50" charset="-128"/>
            </a:endParaRPr>
          </a:p>
          <a:p>
            <a:pPr>
              <a:lnSpc>
                <a:spcPts val="1108"/>
              </a:lnSpc>
            </a:pPr>
            <a:r>
              <a:rPr lang="ja-JP" altLang="en-US" sz="969" dirty="0">
                <a:latin typeface="Meiryo UI" panose="020B0604030504040204" pitchFamily="50" charset="-128"/>
                <a:ea typeface="Meiryo UI" panose="020B0604030504040204" pitchFamily="50" charset="-128"/>
                <a:cs typeface="Meiryo UI" panose="020B0604030504040204" pitchFamily="50" charset="-128"/>
              </a:rPr>
              <a:t>＜整備状況＞</a:t>
            </a:r>
            <a:endParaRPr lang="en-US" altLang="ja-JP" sz="969" u="sng" dirty="0">
              <a:latin typeface="Meiryo UI" panose="020B0604030504040204" pitchFamily="50" charset="-128"/>
              <a:ea typeface="Meiryo UI" panose="020B0604030504040204" pitchFamily="50" charset="-128"/>
              <a:cs typeface="Meiryo UI" panose="020B0604030504040204" pitchFamily="50" charset="-128"/>
            </a:endParaRPr>
          </a:p>
          <a:p>
            <a:pPr marL="273050" indent="0"/>
            <a:endParaRPr lang="en-US" altLang="ja-JP" sz="969" strike="sngStrike"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450850" indent="-177800">
              <a:spcBef>
                <a:spcPts val="0"/>
              </a:spcBef>
              <a:buFont typeface="Wingdings" panose="05000000000000000000" pitchFamily="2" charset="2"/>
              <a:buChar char="Ø"/>
            </a:pPr>
            <a:r>
              <a:rPr lang="ja-JP" altLang="en-US" sz="969" dirty="0">
                <a:latin typeface="Meiryo UI" panose="020B0604030504040204" pitchFamily="50" charset="-128"/>
                <a:ea typeface="Meiryo UI" panose="020B0604030504040204" pitchFamily="50" charset="-128"/>
                <a:cs typeface="Meiryo UI" panose="020B0604030504040204" pitchFamily="50" charset="-128"/>
              </a:rPr>
              <a:t>田尻町：岩谷産業　</a:t>
            </a:r>
            <a:r>
              <a:rPr lang="en-US" altLang="ja-JP" sz="969" dirty="0">
                <a:latin typeface="Meiryo UI" panose="020B0604030504040204" pitchFamily="50" charset="-128"/>
                <a:ea typeface="Meiryo UI" panose="020B0604030504040204" pitchFamily="50" charset="-128"/>
                <a:cs typeface="Meiryo UI" panose="020B0604030504040204" pitchFamily="50" charset="-128"/>
              </a:rPr>
              <a:t>(</a:t>
            </a:r>
            <a:r>
              <a:rPr lang="ja-JP" altLang="ja-JP" sz="969" dirty="0">
                <a:latin typeface="Meiryo UI" panose="020B0604030504040204" pitchFamily="50" charset="-128"/>
                <a:ea typeface="Meiryo UI" panose="020B0604030504040204" pitchFamily="50" charset="-128"/>
                <a:cs typeface="Meiryo UI" panose="020B0604030504040204" pitchFamily="50" charset="-128"/>
              </a:rPr>
              <a:t>イワタニ水素ステーション</a:t>
            </a:r>
            <a:r>
              <a:rPr lang="en-US" altLang="ja-JP" sz="969" dirty="0">
                <a:latin typeface="Meiryo UI" panose="020B0604030504040204" pitchFamily="50" charset="-128"/>
                <a:ea typeface="Meiryo UI" panose="020B0604030504040204" pitchFamily="50" charset="-128"/>
                <a:cs typeface="Meiryo UI" panose="020B0604030504040204" pitchFamily="50" charset="-128"/>
              </a:rPr>
              <a:t> </a:t>
            </a:r>
            <a:r>
              <a:rPr lang="ja-JP" altLang="ja-JP" sz="969" dirty="0">
                <a:latin typeface="Meiryo UI" panose="020B0604030504040204" pitchFamily="50" charset="-128"/>
                <a:ea typeface="Meiryo UI" panose="020B0604030504040204" pitchFamily="50" charset="-128"/>
                <a:cs typeface="Meiryo UI" panose="020B0604030504040204" pitchFamily="50" charset="-128"/>
              </a:rPr>
              <a:t>関西国際空港</a:t>
            </a:r>
            <a:r>
              <a:rPr lang="ja-JP" altLang="en-US" sz="969"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969" dirty="0">
              <a:latin typeface="Meiryo UI" panose="020B0604030504040204" pitchFamily="50" charset="-128"/>
              <a:ea typeface="Meiryo UI" panose="020B0604030504040204" pitchFamily="50" charset="-128"/>
              <a:cs typeface="Meiryo UI" panose="020B0604030504040204" pitchFamily="50" charset="-128"/>
            </a:endParaRPr>
          </a:p>
          <a:p>
            <a:pPr marL="450850" indent="-177800">
              <a:buFont typeface="Wingdings" panose="05000000000000000000" pitchFamily="2" charset="2"/>
              <a:buChar char="Ø"/>
            </a:pPr>
            <a:r>
              <a:rPr lang="ja-JP" altLang="en-US" sz="969" dirty="0">
                <a:latin typeface="Meiryo UI" panose="020B0604030504040204" pitchFamily="50" charset="-128"/>
                <a:ea typeface="Meiryo UI" panose="020B0604030504040204" pitchFamily="50" charset="-128"/>
                <a:cs typeface="Meiryo UI" panose="020B0604030504040204" pitchFamily="50" charset="-128"/>
              </a:rPr>
              <a:t>茨木市：</a:t>
            </a:r>
            <a:r>
              <a:rPr lang="en-US" altLang="ja-JP" sz="969" dirty="0">
                <a:latin typeface="Meiryo UI" panose="020B0604030504040204" pitchFamily="50" charset="-128"/>
                <a:ea typeface="Meiryo UI" panose="020B0604030504040204" pitchFamily="50" charset="-128"/>
                <a:cs typeface="Meiryo UI" panose="020B0604030504040204" pitchFamily="50" charset="-128"/>
              </a:rPr>
              <a:t>JX</a:t>
            </a:r>
            <a:r>
              <a:rPr lang="ja-JP" altLang="en-US" sz="969" dirty="0">
                <a:latin typeface="Meiryo UI" panose="020B0604030504040204" pitchFamily="50" charset="-128"/>
                <a:ea typeface="Meiryo UI" panose="020B0604030504040204" pitchFamily="50" charset="-128"/>
                <a:cs typeface="Meiryo UI" panose="020B0604030504040204" pitchFamily="50" charset="-128"/>
              </a:rPr>
              <a:t>エネルギー（</a:t>
            </a:r>
            <a:r>
              <a:rPr lang="en-US" altLang="ja-JP" sz="969" dirty="0">
                <a:latin typeface="Meiryo UI" panose="020B0604030504040204" pitchFamily="50" charset="-128"/>
                <a:ea typeface="Meiryo UI" panose="020B0604030504040204" pitchFamily="50" charset="-128"/>
                <a:cs typeface="Meiryo UI" panose="020B0604030504040204" pitchFamily="50" charset="-128"/>
              </a:rPr>
              <a:t>ENEOS </a:t>
            </a:r>
            <a:r>
              <a:rPr lang="en-US" altLang="ja-JP" sz="969" dirty="0" err="1">
                <a:latin typeface="Meiryo UI" panose="020B0604030504040204" pitchFamily="50" charset="-128"/>
                <a:ea typeface="Meiryo UI" panose="020B0604030504040204" pitchFamily="50" charset="-128"/>
                <a:cs typeface="Meiryo UI" panose="020B0604030504040204" pitchFamily="50" charset="-128"/>
              </a:rPr>
              <a:t>Dr.Drive</a:t>
            </a:r>
            <a:r>
              <a:rPr lang="ja-JP" altLang="en-US" sz="969" dirty="0">
                <a:latin typeface="Meiryo UI" panose="020B0604030504040204" pitchFamily="50" charset="-128"/>
                <a:ea typeface="Meiryo UI" panose="020B0604030504040204" pitchFamily="50" charset="-128"/>
                <a:cs typeface="Meiryo UI" panose="020B0604030504040204" pitchFamily="50" charset="-128"/>
              </a:rPr>
              <a:t>セルフ茨木インター店）</a:t>
            </a:r>
            <a:endParaRPr lang="en-US" altLang="ja-JP" sz="969" dirty="0">
              <a:latin typeface="Meiryo UI" panose="020B0604030504040204" pitchFamily="50" charset="-128"/>
              <a:ea typeface="Meiryo UI" panose="020B0604030504040204" pitchFamily="50" charset="-128"/>
              <a:cs typeface="Meiryo UI" panose="020B0604030504040204" pitchFamily="50" charset="-128"/>
            </a:endParaRPr>
          </a:p>
          <a:p>
            <a:pPr marL="450850" indent="-177800">
              <a:buFont typeface="Wingdings" panose="05000000000000000000" pitchFamily="2" charset="2"/>
              <a:buChar char="Ø"/>
            </a:pPr>
            <a:r>
              <a:rPr lang="ja-JP" altLang="en-US" sz="969" dirty="0">
                <a:latin typeface="Meiryo UI" panose="020B0604030504040204" pitchFamily="50" charset="-128"/>
                <a:ea typeface="Meiryo UI" panose="020B0604030504040204" pitchFamily="50" charset="-128"/>
                <a:cs typeface="Meiryo UI" panose="020B0604030504040204" pitchFamily="50" charset="-128"/>
              </a:rPr>
              <a:t>大阪市城東区：岩谷産業（イワタニ水素ステーション 大阪森之宮）</a:t>
            </a:r>
            <a:endParaRPr lang="en-US" altLang="ja-JP" sz="969" dirty="0">
              <a:latin typeface="Meiryo UI" panose="020B0604030504040204" pitchFamily="50" charset="-128"/>
              <a:ea typeface="Meiryo UI" panose="020B0604030504040204" pitchFamily="50" charset="-128"/>
              <a:cs typeface="Meiryo UI" panose="020B0604030504040204" pitchFamily="50" charset="-128"/>
            </a:endParaRPr>
          </a:p>
          <a:p>
            <a:pPr marL="450850" indent="-177800">
              <a:buFont typeface="Wingdings" panose="05000000000000000000" pitchFamily="2" charset="2"/>
              <a:buChar char="Ø"/>
            </a:pPr>
            <a:r>
              <a:rPr lang="ja-JP" altLang="en-US" sz="969" dirty="0">
                <a:latin typeface="Meiryo UI" panose="020B0604030504040204" pitchFamily="50" charset="-128"/>
                <a:ea typeface="Meiryo UI" panose="020B0604030504040204" pitchFamily="50" charset="-128"/>
                <a:cs typeface="Meiryo UI" panose="020B0604030504040204" pitchFamily="50" charset="-128"/>
              </a:rPr>
              <a:t>大阪市中央区：岩谷産業（イワタニ水素ステーション 大阪本町</a:t>
            </a:r>
            <a:r>
              <a:rPr lang="en-US" altLang="ja-JP" sz="969" dirty="0">
                <a:latin typeface="Meiryo UI" panose="020B0604030504040204" pitchFamily="50" charset="-128"/>
                <a:ea typeface="Meiryo UI" panose="020B0604030504040204" pitchFamily="50" charset="-128"/>
                <a:cs typeface="Meiryo UI" panose="020B0604030504040204" pitchFamily="50" charset="-128"/>
              </a:rPr>
              <a:t>)</a:t>
            </a:r>
          </a:p>
          <a:p>
            <a:pPr marL="450850" indent="-177800">
              <a:buFont typeface="Wingdings" panose="05000000000000000000" pitchFamily="2" charset="2"/>
              <a:buChar char="Ø"/>
            </a:pPr>
            <a:r>
              <a:rPr lang="ja-JP" altLang="en-US" sz="969" dirty="0">
                <a:latin typeface="Meiryo UI" panose="020B0604030504040204" pitchFamily="50" charset="-128"/>
                <a:ea typeface="Meiryo UI" panose="020B0604030504040204" pitchFamily="50" charset="-128"/>
                <a:cs typeface="Meiryo UI" panose="020B0604030504040204" pitchFamily="50" charset="-128"/>
              </a:rPr>
              <a:t>大阪市住之江区：岩谷産業／岩谷瓦斯（イワタニ水素ステーション 大阪住之江）</a:t>
            </a:r>
            <a:endParaRPr lang="en-US" altLang="ja-JP" sz="969" dirty="0">
              <a:latin typeface="Meiryo UI" panose="020B0604030504040204" pitchFamily="50" charset="-128"/>
              <a:ea typeface="Meiryo UI" panose="020B0604030504040204" pitchFamily="50" charset="-128"/>
              <a:cs typeface="Meiryo UI" panose="020B0604030504040204" pitchFamily="50" charset="-128"/>
            </a:endParaRPr>
          </a:p>
          <a:p>
            <a:pPr marL="450850" indent="-177800">
              <a:buFont typeface="Wingdings" panose="05000000000000000000" pitchFamily="2" charset="2"/>
              <a:buChar char="Ø"/>
            </a:pPr>
            <a:r>
              <a:rPr lang="ja-JP" altLang="en-US" sz="969" dirty="0">
                <a:latin typeface="Meiryo UI" panose="020B0604030504040204" pitchFamily="50" charset="-128"/>
                <a:ea typeface="Meiryo UI" panose="020B0604030504040204" pitchFamily="50" charset="-128"/>
                <a:cs typeface="Meiryo UI" panose="020B0604030504040204" pitchFamily="50" charset="-128"/>
              </a:rPr>
              <a:t>豊中市：岩谷産業（イワタニ水素ステーション大阪伊丹空港）</a:t>
            </a:r>
            <a:endParaRPr lang="en-US" altLang="ja-JP" sz="969" dirty="0">
              <a:latin typeface="Meiryo UI" panose="020B0604030504040204" pitchFamily="50" charset="-128"/>
              <a:ea typeface="Meiryo UI" panose="020B0604030504040204" pitchFamily="50" charset="-128"/>
              <a:cs typeface="Meiryo UI" panose="020B0604030504040204" pitchFamily="50" charset="-128"/>
            </a:endParaRPr>
          </a:p>
          <a:p>
            <a:pPr marL="450850" indent="-177800">
              <a:buFont typeface="Wingdings" panose="05000000000000000000" pitchFamily="2" charset="2"/>
              <a:buChar char="Ø"/>
            </a:pPr>
            <a:r>
              <a:rPr lang="ja-JP" altLang="en-US" sz="969" dirty="0">
                <a:latin typeface="Meiryo UI" panose="020B0604030504040204" pitchFamily="50" charset="-128"/>
                <a:ea typeface="Meiryo UI" panose="020B0604030504040204" pitchFamily="50" charset="-128"/>
                <a:cs typeface="Meiryo UI" panose="020B0604030504040204" pitchFamily="50" charset="-128"/>
              </a:rPr>
              <a:t>堺市美原区：岩谷産業（イワタニ水素ステーション 堺美原）</a:t>
            </a:r>
            <a:endParaRPr lang="en-US" altLang="ja-JP" sz="969"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テキスト ボックス 50"/>
          <p:cNvSpPr txBox="1"/>
          <p:nvPr/>
        </p:nvSpPr>
        <p:spPr>
          <a:xfrm>
            <a:off x="2514398" y="2220910"/>
            <a:ext cx="2580399" cy="556362"/>
          </a:xfrm>
          <a:prstGeom prst="rect">
            <a:avLst/>
          </a:prstGeom>
          <a:noFill/>
        </p:spPr>
        <p:txBody>
          <a:bodyPr wrap="square" lIns="0" tIns="0" rIns="0" bIns="0" rtlCol="0" anchor="ctr" anchorCtr="0">
            <a:noAutofit/>
          </a:bodyPr>
          <a:lstStyle/>
          <a:p>
            <a:r>
              <a:rPr lang="ja-JP" altLang="en-US" sz="969" dirty="0">
                <a:latin typeface="Meiryo UI" panose="020B0604030504040204" pitchFamily="50" charset="-128"/>
                <a:ea typeface="Meiryo UI" panose="020B0604030504040204" pitchFamily="50" charset="-128"/>
                <a:cs typeface="Meiryo UI" panose="020B0604030504040204" pitchFamily="50" charset="-128"/>
              </a:rPr>
              <a:t>　</a:t>
            </a:r>
            <a:r>
              <a:rPr lang="en-US" altLang="ja-JP" sz="969" dirty="0">
                <a:latin typeface="Meiryo UI" panose="020B0604030504040204" pitchFamily="50" charset="-128"/>
                <a:ea typeface="Meiryo UI" panose="020B0604030504040204" pitchFamily="50" charset="-128"/>
                <a:cs typeface="Meiryo UI" panose="020B0604030504040204" pitchFamily="50" charset="-128"/>
              </a:rPr>
              <a:t>※</a:t>
            </a:r>
            <a:r>
              <a:rPr lang="ja-JP" altLang="en-US" sz="969" dirty="0">
                <a:latin typeface="Meiryo UI" panose="020B0604030504040204" pitchFamily="50" charset="-128"/>
                <a:ea typeface="Meiryo UI" panose="020B0604030504040204" pitchFamily="50" charset="-128"/>
                <a:cs typeface="Meiryo UI" panose="020B0604030504040204" pitchFamily="50" charset="-128"/>
              </a:rPr>
              <a:t>商用車分野への取組を重点化する</a:t>
            </a:r>
            <a:endParaRPr lang="en-US" altLang="ja-JP" sz="969"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969" dirty="0">
                <a:latin typeface="Meiryo UI" panose="020B0604030504040204" pitchFamily="50" charset="-128"/>
                <a:ea typeface="Meiryo UI" panose="020B0604030504040204" pitchFamily="50" charset="-128"/>
                <a:cs typeface="Meiryo UI" panose="020B0604030504040204" pitchFamily="50" charset="-128"/>
              </a:rPr>
              <a:t>　　国方針等を踏まえ、整備目標数を改定</a:t>
            </a:r>
            <a:endParaRPr lang="en-US" altLang="ja-JP" sz="969"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969" dirty="0">
                <a:latin typeface="Meiryo UI" panose="020B0604030504040204" pitchFamily="50" charset="-128"/>
                <a:ea typeface="Meiryo UI" panose="020B0604030504040204" pitchFamily="50" charset="-128"/>
                <a:cs typeface="Meiryo UI" panose="020B0604030504040204" pitchFamily="50" charset="-128"/>
              </a:rPr>
              <a:t>　　　⇒　</a:t>
            </a:r>
            <a:r>
              <a:rPr lang="en-US" altLang="ja-JP" sz="969" dirty="0">
                <a:latin typeface="Meiryo UI" panose="020B0604030504040204" pitchFamily="50" charset="-128"/>
                <a:ea typeface="Meiryo UI" panose="020B0604030504040204" pitchFamily="50" charset="-128"/>
                <a:cs typeface="Meiryo UI" panose="020B0604030504040204" pitchFamily="50" charset="-128"/>
              </a:rPr>
              <a:t>2035</a:t>
            </a:r>
            <a:r>
              <a:rPr lang="ja-JP" altLang="en-US" sz="969" dirty="0">
                <a:latin typeface="Meiryo UI" panose="020B0604030504040204" pitchFamily="50" charset="-128"/>
                <a:ea typeface="Meiryo UI" panose="020B0604030504040204" pitchFamily="50" charset="-128"/>
                <a:cs typeface="Meiryo UI" panose="020B0604030504040204" pitchFamily="50" charset="-128"/>
              </a:rPr>
              <a:t>年度目標を</a:t>
            </a:r>
            <a:r>
              <a:rPr lang="en-US" altLang="ja-JP" sz="969" dirty="0">
                <a:latin typeface="Meiryo UI" panose="020B0604030504040204" pitchFamily="50" charset="-128"/>
                <a:ea typeface="Meiryo UI" panose="020B0604030504040204" pitchFamily="50" charset="-128"/>
                <a:cs typeface="Meiryo UI" panose="020B0604030504040204" pitchFamily="50" charset="-128"/>
              </a:rPr>
              <a:t>60</a:t>
            </a:r>
            <a:r>
              <a:rPr lang="ja-JP" altLang="en-US" sz="969" dirty="0">
                <a:latin typeface="Meiryo UI" panose="020B0604030504040204" pitchFamily="50" charset="-128"/>
                <a:ea typeface="Meiryo UI" panose="020B0604030504040204" pitchFamily="50" charset="-128"/>
                <a:cs typeface="Meiryo UI" panose="020B0604030504040204" pitchFamily="50" charset="-128"/>
              </a:rPr>
              <a:t>箇所に設定</a:t>
            </a:r>
            <a:endParaRPr lang="en-US" altLang="ja-JP" sz="969"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969"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2" name="右矢印 51"/>
          <p:cNvSpPr/>
          <p:nvPr/>
        </p:nvSpPr>
        <p:spPr>
          <a:xfrm>
            <a:off x="2310649" y="2348933"/>
            <a:ext cx="132817" cy="29312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solidFill>
                <a:schemeClr val="tx1"/>
              </a:solidFill>
            </a:endParaRPr>
          </a:p>
        </p:txBody>
      </p:sp>
      <p:sp>
        <p:nvSpPr>
          <p:cNvPr id="50" name="テキスト ボックス 49"/>
          <p:cNvSpPr txBox="1"/>
          <p:nvPr/>
        </p:nvSpPr>
        <p:spPr>
          <a:xfrm>
            <a:off x="5123246" y="664095"/>
            <a:ext cx="2425312" cy="369332"/>
          </a:xfrm>
          <a:prstGeom prst="rect">
            <a:avLst/>
          </a:prstGeom>
          <a:noFill/>
        </p:spPr>
        <p:txBody>
          <a:bodyPr wrap="square" lIns="0" tIns="0" rIns="0" bIns="0" rtlCol="0" anchor="ctr" anchorCtr="1">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（予算</a:t>
            </a:r>
            <a:r>
              <a:rPr lang="en-US" altLang="ja-JP" sz="1200" dirty="0">
                <a:latin typeface="Meiryo UI" pitchFamily="50" charset="-128"/>
                <a:ea typeface="Meiryo UI" pitchFamily="50" charset="-128"/>
                <a:cs typeface="Meiryo UI" pitchFamily="50" charset="-128"/>
              </a:rPr>
              <a:t>489</a:t>
            </a:r>
            <a:r>
              <a:rPr lang="ja-JP" altLang="en-US" sz="1200" dirty="0">
                <a:latin typeface="Meiryo UI" pitchFamily="50" charset="-128"/>
                <a:ea typeface="Meiryo UI" pitchFamily="50" charset="-128"/>
                <a:cs typeface="Meiryo UI" pitchFamily="50" charset="-128"/>
              </a:rPr>
              <a:t>千円）</a:t>
            </a:r>
            <a:endParaRPr lang="en-US" altLang="ja-JP" sz="1200" dirty="0">
              <a:latin typeface="Meiryo UI" pitchFamily="50" charset="-128"/>
              <a:ea typeface="Meiryo UI" pitchFamily="50" charset="-128"/>
              <a:cs typeface="Meiryo UI" pitchFamily="50" charset="-128"/>
            </a:endParaRPr>
          </a:p>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p>
        </p:txBody>
      </p:sp>
      <p:sp>
        <p:nvSpPr>
          <p:cNvPr id="60"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61"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62" name="Text Box 2"/>
          <p:cNvSpPr txBox="1">
            <a:spLocks noChangeArrowheads="1"/>
          </p:cNvSpPr>
          <p:nvPr/>
        </p:nvSpPr>
        <p:spPr bwMode="auto">
          <a:xfrm>
            <a:off x="49608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63" name="Text Box 2"/>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31" name="円/楕円 30">
            <a:extLst>
              <a:ext uri="{FF2B5EF4-FFF2-40B4-BE49-F238E27FC236}">
                <a16:creationId xmlns:a16="http://schemas.microsoft.com/office/drawing/2014/main" id="{6E468C41-92F4-4AE8-B4F6-723CD51EAA17}"/>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59</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25" name="テキスト ボックス 28">
            <a:extLst>
              <a:ext uri="{FF2B5EF4-FFF2-40B4-BE49-F238E27FC236}">
                <a16:creationId xmlns:a16="http://schemas.microsoft.com/office/drawing/2014/main" id="{6AFE99B6-D279-422F-B654-351CA495092C}"/>
              </a:ext>
            </a:extLst>
          </p:cNvPr>
          <p:cNvSpPr txBox="1">
            <a:spLocks noChangeArrowheads="1"/>
          </p:cNvSpPr>
          <p:nvPr/>
        </p:nvSpPr>
        <p:spPr bwMode="auto">
          <a:xfrm>
            <a:off x="5023283" y="1094393"/>
            <a:ext cx="471007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lgn="just" eaLnBrk="1" hangingPunct="1"/>
            <a:r>
              <a:rPr lang="ja-JP" altLang="en-US" sz="1200" b="0" i="0" dirty="0">
                <a:latin typeface="Meiryo UI" pitchFamily="50" charset="-128"/>
                <a:ea typeface="Meiryo UI" pitchFamily="50" charset="-128"/>
                <a:cs typeface="Meiryo UI" pitchFamily="50" charset="-128"/>
              </a:rPr>
              <a:t>◆大阪府では、物流分野のカーボンニュートラル化や、輸送製品の環境価値の向上に向けて、関係者が連携して、府域における</a:t>
            </a:r>
            <a:r>
              <a:rPr lang="en-US" altLang="ja-JP" sz="1200" b="0" i="0" dirty="0">
                <a:latin typeface="Meiryo UI" pitchFamily="50" charset="-128"/>
                <a:ea typeface="Meiryo UI" pitchFamily="50" charset="-128"/>
                <a:cs typeface="Meiryo UI" pitchFamily="50" charset="-128"/>
              </a:rPr>
              <a:t>FC</a:t>
            </a:r>
            <a:r>
              <a:rPr lang="ja-JP" altLang="en-US" sz="1200" b="0" i="0" dirty="0">
                <a:latin typeface="Meiryo UI" pitchFamily="50" charset="-128"/>
                <a:ea typeface="Meiryo UI" pitchFamily="50" charset="-128"/>
                <a:cs typeface="Meiryo UI" pitchFamily="50" charset="-128"/>
              </a:rPr>
              <a:t>トラックなど</a:t>
            </a:r>
            <a:r>
              <a:rPr lang="en-US" altLang="ja-JP" sz="1200" b="0" i="0" dirty="0">
                <a:latin typeface="Meiryo UI" pitchFamily="50" charset="-128"/>
                <a:ea typeface="Meiryo UI" pitchFamily="50" charset="-128"/>
                <a:cs typeface="Meiryo UI" pitchFamily="50" charset="-128"/>
              </a:rPr>
              <a:t>FC</a:t>
            </a:r>
            <a:r>
              <a:rPr lang="ja-JP" altLang="en-US" sz="1200" b="0" i="0" dirty="0">
                <a:latin typeface="Meiryo UI" pitchFamily="50" charset="-128"/>
                <a:ea typeface="Meiryo UI" pitchFamily="50" charset="-128"/>
                <a:cs typeface="Meiryo UI" pitchFamily="50" charset="-128"/>
              </a:rPr>
              <a:t>商用車の導入拡大や、</a:t>
            </a:r>
            <a:r>
              <a:rPr lang="en-US" altLang="ja-JP" sz="1200" b="0" i="0" dirty="0">
                <a:latin typeface="Meiryo UI" pitchFamily="50" charset="-128"/>
                <a:ea typeface="Meiryo UI" pitchFamily="50" charset="-128"/>
                <a:cs typeface="Meiryo UI" pitchFamily="50" charset="-128"/>
              </a:rPr>
              <a:t>FC</a:t>
            </a:r>
            <a:r>
              <a:rPr lang="ja-JP" altLang="en-US" sz="1200" b="0" i="0" dirty="0">
                <a:latin typeface="Meiryo UI" pitchFamily="50" charset="-128"/>
                <a:ea typeface="Meiryo UI" pitchFamily="50" charset="-128"/>
                <a:cs typeface="Meiryo UI" pitchFamily="50" charset="-128"/>
              </a:rPr>
              <a:t>商用車に対応した水素ステーション整備を促進する上での課題や対応策、運用方策等について整理・検討等を行うことを目的に、令和</a:t>
            </a:r>
            <a:r>
              <a:rPr lang="en-US" altLang="ja-JP" sz="1200" b="0" i="0" dirty="0">
                <a:latin typeface="Meiryo UI" pitchFamily="50" charset="-128"/>
                <a:ea typeface="Meiryo UI" pitchFamily="50" charset="-128"/>
                <a:cs typeface="Meiryo UI" pitchFamily="50" charset="-128"/>
              </a:rPr>
              <a:t>7</a:t>
            </a:r>
            <a:r>
              <a:rPr lang="ja-JP" altLang="en-US" sz="1200" b="0" i="0" dirty="0">
                <a:latin typeface="Meiryo UI" pitchFamily="50" charset="-128"/>
                <a:ea typeface="Meiryo UI" pitchFamily="50" charset="-128"/>
                <a:cs typeface="Meiryo UI" pitchFamily="50" charset="-128"/>
              </a:rPr>
              <a:t>年</a:t>
            </a:r>
            <a:r>
              <a:rPr lang="en-US" altLang="ja-JP" sz="1200" b="0" i="0" dirty="0">
                <a:latin typeface="Meiryo UI" pitchFamily="50" charset="-128"/>
                <a:ea typeface="Meiryo UI" pitchFamily="50" charset="-128"/>
                <a:cs typeface="Meiryo UI" pitchFamily="50" charset="-128"/>
              </a:rPr>
              <a:t>1</a:t>
            </a:r>
            <a:r>
              <a:rPr lang="ja-JP" altLang="en-US" sz="1200" b="0" i="0" dirty="0">
                <a:latin typeface="Meiryo UI" pitchFamily="50" charset="-128"/>
                <a:ea typeface="Meiryo UI" pitchFamily="50" charset="-128"/>
                <a:cs typeface="Meiryo UI" pitchFamily="50" charset="-128"/>
              </a:rPr>
              <a:t>月</a:t>
            </a:r>
            <a:r>
              <a:rPr lang="en-US" altLang="ja-JP" sz="1200" b="0" i="0" dirty="0">
                <a:latin typeface="Meiryo UI" pitchFamily="50" charset="-128"/>
                <a:ea typeface="Meiryo UI" pitchFamily="50" charset="-128"/>
                <a:cs typeface="Meiryo UI" pitchFamily="50" charset="-128"/>
              </a:rPr>
              <a:t>30</a:t>
            </a:r>
            <a:r>
              <a:rPr lang="ja-JP" altLang="en-US" sz="1200" b="0" i="0" dirty="0">
                <a:latin typeface="Meiryo UI" pitchFamily="50" charset="-128"/>
                <a:ea typeface="Meiryo UI" pitchFamily="50" charset="-128"/>
                <a:cs typeface="Meiryo UI" pitchFamily="50" charset="-128"/>
              </a:rPr>
              <a:t>日に「おおさか水素ステーション整備促進協議会」を設置しました。</a:t>
            </a:r>
            <a:endParaRPr lang="en-US" altLang="ja-JP" sz="1200" b="0" i="0" dirty="0">
              <a:latin typeface="Meiryo UI" pitchFamily="50" charset="-128"/>
              <a:ea typeface="Meiryo UI" pitchFamily="50" charset="-128"/>
              <a:cs typeface="Meiryo UI" pitchFamily="50" charset="-128"/>
            </a:endParaRPr>
          </a:p>
        </p:txBody>
      </p:sp>
      <p:sp>
        <p:nvSpPr>
          <p:cNvPr id="32" name="テキスト ボックス 31">
            <a:extLst>
              <a:ext uri="{FF2B5EF4-FFF2-40B4-BE49-F238E27FC236}">
                <a16:creationId xmlns:a16="http://schemas.microsoft.com/office/drawing/2014/main" id="{767783CB-0862-434D-B600-2E90B8C041A2}"/>
              </a:ext>
            </a:extLst>
          </p:cNvPr>
          <p:cNvSpPr txBox="1"/>
          <p:nvPr/>
        </p:nvSpPr>
        <p:spPr>
          <a:xfrm>
            <a:off x="5101192" y="2213278"/>
            <a:ext cx="3820603" cy="1277273"/>
          </a:xfrm>
          <a:prstGeom prst="rect">
            <a:avLst/>
          </a:prstGeom>
          <a:noFill/>
        </p:spPr>
        <p:txBody>
          <a:bodyPr wrap="square">
            <a:spAutoFit/>
          </a:bodyPr>
          <a:lstStyle/>
          <a:p>
            <a:r>
              <a:rPr lang="ja-JP" altLang="en-US" sz="1100" dirty="0">
                <a:latin typeface="Meiryo UI" panose="020B0604030504040204" pitchFamily="50" charset="-128"/>
                <a:ea typeface="Meiryo UI" panose="020B0604030504040204" pitchFamily="50" charset="-128"/>
              </a:rPr>
              <a:t>○開催概要</a:t>
            </a:r>
            <a:endParaRPr lang="en-US" altLang="ja-JP" sz="11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＜第１回協議会＞　令和７年１月</a:t>
            </a:r>
            <a:r>
              <a:rPr lang="en-US" altLang="ja-JP" sz="1100" dirty="0">
                <a:latin typeface="Meiryo UI" panose="020B0604030504040204" pitchFamily="50" charset="-128"/>
                <a:ea typeface="Meiryo UI" panose="020B0604030504040204" pitchFamily="50" charset="-128"/>
              </a:rPr>
              <a:t>30</a:t>
            </a:r>
            <a:r>
              <a:rPr lang="ja-JP" altLang="en-US" sz="1100" dirty="0">
                <a:latin typeface="Meiryo UI" panose="020B0604030504040204" pitchFamily="50" charset="-128"/>
                <a:ea typeface="Meiryo UI" panose="020B0604030504040204" pitchFamily="50" charset="-128"/>
              </a:rPr>
              <a:t>日（木）</a:t>
            </a:r>
            <a:endParaRPr lang="en-US" altLang="ja-JP" sz="11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　　事業者等へのヒアリング結果を踏まえた主な検討事項案や全体の検討スケジュール、当面の進め方等について、意見交換。</a:t>
            </a:r>
            <a:endParaRPr lang="en-US" altLang="ja-JP" sz="11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＜第２回協議会＞</a:t>
            </a:r>
            <a:endParaRPr lang="en-US" altLang="ja-JP" sz="11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　　</a:t>
            </a:r>
            <a:r>
              <a:rPr lang="en-US" altLang="ja-JP" sz="1100" dirty="0">
                <a:latin typeface="Meiryo UI" panose="020B0604030504040204" pitchFamily="50" charset="-128"/>
                <a:ea typeface="Meiryo UI" panose="020B0604030504040204" pitchFamily="50" charset="-128"/>
              </a:rPr>
              <a:t>FC</a:t>
            </a:r>
            <a:r>
              <a:rPr lang="ja-JP" altLang="en-US" sz="1100" dirty="0">
                <a:latin typeface="Meiryo UI" panose="020B0604030504040204" pitchFamily="50" charset="-128"/>
                <a:ea typeface="Meiryo UI" panose="020B0604030504040204" pitchFamily="50" charset="-128"/>
              </a:rPr>
              <a:t>商用車の導入目標案や、今後の検討スケジュールを提示。</a:t>
            </a:r>
          </a:p>
          <a:p>
            <a:r>
              <a:rPr lang="ja-JP" altLang="en-US" sz="1100" dirty="0">
                <a:latin typeface="Meiryo UI" panose="020B0604030504040204" pitchFamily="50" charset="-128"/>
                <a:ea typeface="Meiryo UI" panose="020B0604030504040204" pitchFamily="50" charset="-128"/>
              </a:rPr>
              <a:t>　　府域における</a:t>
            </a:r>
            <a:r>
              <a:rPr lang="en-US" altLang="ja-JP" sz="1100" dirty="0">
                <a:latin typeface="Meiryo UI" panose="020B0604030504040204" pitchFamily="50" charset="-128"/>
                <a:ea typeface="Meiryo UI" panose="020B0604030504040204" pitchFamily="50" charset="-128"/>
              </a:rPr>
              <a:t>FC</a:t>
            </a:r>
            <a:r>
              <a:rPr lang="ja-JP" altLang="en-US" sz="1100" dirty="0">
                <a:latin typeface="Meiryo UI" panose="020B0604030504040204" pitchFamily="50" charset="-128"/>
                <a:ea typeface="Meiryo UI" panose="020B0604030504040204" pitchFamily="50" charset="-128"/>
              </a:rPr>
              <a:t>商用車の導入拡大に向けて議論。</a:t>
            </a:r>
            <a:endParaRPr lang="en-US" altLang="ja-JP" sz="1100"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E62C8865-5634-48AF-9F1A-0F3E16EB1AE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30117" y="4017822"/>
            <a:ext cx="2366230" cy="1277273"/>
          </a:xfrm>
          <a:prstGeom prst="rect">
            <a:avLst/>
          </a:prstGeom>
        </p:spPr>
      </p:pic>
      <p:pic>
        <p:nvPicPr>
          <p:cNvPr id="34" name="図 33">
            <a:extLst>
              <a:ext uri="{FF2B5EF4-FFF2-40B4-BE49-F238E27FC236}">
                <a16:creationId xmlns:a16="http://schemas.microsoft.com/office/drawing/2014/main" id="{A657E4B3-9BB3-4ABC-900E-50C90D920C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08535" y="3301903"/>
            <a:ext cx="1324821" cy="1808845"/>
          </a:xfrm>
          <a:prstGeom prst="rect">
            <a:avLst/>
          </a:prstGeom>
        </p:spPr>
      </p:pic>
      <p:sp>
        <p:nvSpPr>
          <p:cNvPr id="35" name="テキスト ボックス 34">
            <a:extLst>
              <a:ext uri="{FF2B5EF4-FFF2-40B4-BE49-F238E27FC236}">
                <a16:creationId xmlns:a16="http://schemas.microsoft.com/office/drawing/2014/main" id="{902D1C7A-6E37-4B14-8C81-B834955B8D0B}"/>
              </a:ext>
            </a:extLst>
          </p:cNvPr>
          <p:cNvSpPr txBox="1"/>
          <p:nvPr/>
        </p:nvSpPr>
        <p:spPr>
          <a:xfrm>
            <a:off x="7956485" y="5213791"/>
            <a:ext cx="1816643" cy="230832"/>
          </a:xfrm>
          <a:prstGeom prst="rect">
            <a:avLst/>
          </a:prstGeom>
          <a:noFill/>
          <a:ln>
            <a:noFill/>
          </a:ln>
        </p:spPr>
        <p:txBody>
          <a:bodyPr wrap="square" rtlCol="0">
            <a:spAutoFit/>
          </a:bodyPr>
          <a:lstStyle/>
          <a:p>
            <a:pPr algn="r"/>
            <a:r>
              <a:rPr kumimoji="1" lang="ja-JP" altLang="en-US" sz="900" dirty="0"/>
              <a:t>出典：第</a:t>
            </a:r>
            <a:r>
              <a:rPr lang="ja-JP" altLang="en-US" sz="900" dirty="0"/>
              <a:t>１</a:t>
            </a:r>
            <a:r>
              <a:rPr kumimoji="1" lang="ja-JP" altLang="en-US" sz="900" dirty="0"/>
              <a:t>回協議会資料抜粋</a:t>
            </a:r>
            <a:endParaRPr kumimoji="1" lang="en-US" altLang="ja-JP" sz="900" dirty="0"/>
          </a:p>
        </p:txBody>
      </p:sp>
      <p:sp>
        <p:nvSpPr>
          <p:cNvPr id="36" name="テキスト ボックス 35">
            <a:extLst>
              <a:ext uri="{FF2B5EF4-FFF2-40B4-BE49-F238E27FC236}">
                <a16:creationId xmlns:a16="http://schemas.microsoft.com/office/drawing/2014/main" id="{CEFAECDE-3C00-4E32-B986-43395A75B0C9}"/>
              </a:ext>
            </a:extLst>
          </p:cNvPr>
          <p:cNvSpPr txBox="1"/>
          <p:nvPr/>
        </p:nvSpPr>
        <p:spPr>
          <a:xfrm>
            <a:off x="7690219" y="5081815"/>
            <a:ext cx="2215781" cy="230832"/>
          </a:xfrm>
          <a:prstGeom prst="rect">
            <a:avLst/>
          </a:prstGeom>
          <a:noFill/>
          <a:ln>
            <a:noFill/>
          </a:ln>
        </p:spPr>
        <p:txBody>
          <a:bodyPr wrap="square" rtlCol="0">
            <a:spAutoFit/>
          </a:bodyPr>
          <a:lstStyle/>
          <a:p>
            <a:pPr algn="r"/>
            <a:r>
              <a:rPr lang="ja-JP" altLang="en-US" sz="900" dirty="0"/>
              <a:t>図：</a:t>
            </a:r>
            <a:r>
              <a:rPr kumimoji="1" lang="ja-JP" altLang="en-US" sz="900" dirty="0"/>
              <a:t>商用車が集中するエリアの解析データ</a:t>
            </a:r>
            <a:endParaRPr kumimoji="1" lang="en-US" altLang="ja-JP" sz="900" dirty="0"/>
          </a:p>
        </p:txBody>
      </p:sp>
      <p:sp>
        <p:nvSpPr>
          <p:cNvPr id="30" name="角丸四角形 53">
            <a:extLst>
              <a:ext uri="{FF2B5EF4-FFF2-40B4-BE49-F238E27FC236}">
                <a16:creationId xmlns:a16="http://schemas.microsoft.com/office/drawing/2014/main" id="{31DAEE3A-9F26-4A60-A61A-5AFD80D6B2FB}"/>
              </a:ext>
            </a:extLst>
          </p:cNvPr>
          <p:cNvSpPr/>
          <p:nvPr/>
        </p:nvSpPr>
        <p:spPr>
          <a:xfrm>
            <a:off x="223199" y="5580361"/>
            <a:ext cx="3751958"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ja-JP" altLang="en-US" sz="1600" b="1" dirty="0">
                <a:solidFill>
                  <a:schemeClr val="tx1"/>
                </a:solidFill>
                <a:latin typeface="Meiryo UI" pitchFamily="50" charset="-128"/>
                <a:ea typeface="Meiryo UI" pitchFamily="50" charset="-128"/>
                <a:cs typeface="Meiryo UI" pitchFamily="50" charset="-128"/>
              </a:rPr>
              <a:t>水素ステーション整備等支援事業</a:t>
            </a:r>
          </a:p>
        </p:txBody>
      </p:sp>
      <p:sp>
        <p:nvSpPr>
          <p:cNvPr id="38" name="テキスト ボックス 37">
            <a:extLst>
              <a:ext uri="{FF2B5EF4-FFF2-40B4-BE49-F238E27FC236}">
                <a16:creationId xmlns:a16="http://schemas.microsoft.com/office/drawing/2014/main" id="{18EDFE15-3383-4B41-B391-31EA96CA650C}"/>
              </a:ext>
            </a:extLst>
          </p:cNvPr>
          <p:cNvSpPr txBox="1"/>
          <p:nvPr/>
        </p:nvSpPr>
        <p:spPr>
          <a:xfrm>
            <a:off x="3975157" y="5658531"/>
            <a:ext cx="2534673" cy="184666"/>
          </a:xfrm>
          <a:prstGeom prst="rect">
            <a:avLst/>
          </a:prstGeom>
          <a:noFill/>
        </p:spPr>
        <p:txBody>
          <a:bodyPr wrap="square" lIns="0" tIns="0" rIns="0" bIns="0" rtlCol="0" anchor="ctr" anchorCtr="1">
            <a:spAutoFit/>
          </a:bodyPr>
          <a:lstStyle/>
          <a:p>
            <a:pPr marL="80599" indent="-80599"/>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r>
              <a:rPr lang="zh-TW" altLang="en-US"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予算</a:t>
            </a:r>
            <a:r>
              <a:rPr lang="en-US" altLang="ja-JP" sz="1200" dirty="0">
                <a:latin typeface="Meiryo UI" pitchFamily="50" charset="-128"/>
                <a:ea typeface="Meiryo UI" pitchFamily="50" charset="-128"/>
                <a:cs typeface="Meiryo UI" pitchFamily="50" charset="-128"/>
              </a:rPr>
              <a:t>51,383</a:t>
            </a:r>
            <a:r>
              <a:rPr lang="ja-JP" altLang="en-US" sz="1200" dirty="0">
                <a:latin typeface="Meiryo UI" pitchFamily="50" charset="-128"/>
                <a:ea typeface="Meiryo UI" pitchFamily="50" charset="-128"/>
                <a:cs typeface="Meiryo UI" pitchFamily="50" charset="-128"/>
              </a:rPr>
              <a:t>千円</a:t>
            </a:r>
            <a:r>
              <a:rPr lang="zh-TW" altLang="en-US" sz="1200" dirty="0">
                <a:latin typeface="Meiryo UI" pitchFamily="50" charset="-128"/>
                <a:ea typeface="Meiryo UI" pitchFamily="50" charset="-128"/>
                <a:cs typeface="Meiryo UI" pitchFamily="50" charset="-128"/>
              </a:rPr>
              <a:t>）</a:t>
            </a:r>
            <a:endParaRPr lang="ja-JP" altLang="en-US" sz="1200" dirty="0">
              <a:latin typeface="Meiryo UI" pitchFamily="50" charset="-128"/>
              <a:ea typeface="Meiryo UI" pitchFamily="50" charset="-128"/>
              <a:cs typeface="Meiryo UI" pitchFamily="50" charset="-128"/>
            </a:endParaRPr>
          </a:p>
        </p:txBody>
      </p:sp>
      <p:sp>
        <p:nvSpPr>
          <p:cNvPr id="40" name="テキスト ボックス 28">
            <a:extLst>
              <a:ext uri="{FF2B5EF4-FFF2-40B4-BE49-F238E27FC236}">
                <a16:creationId xmlns:a16="http://schemas.microsoft.com/office/drawing/2014/main" id="{1749C3A0-E17B-4077-AD1A-5F6D8F2DCE78}"/>
              </a:ext>
            </a:extLst>
          </p:cNvPr>
          <p:cNvSpPr txBox="1">
            <a:spLocks noChangeArrowheads="1"/>
          </p:cNvSpPr>
          <p:nvPr/>
        </p:nvSpPr>
        <p:spPr bwMode="auto">
          <a:xfrm>
            <a:off x="99337" y="5978163"/>
            <a:ext cx="965159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86400" indent="-86400" algn="just"/>
            <a:r>
              <a:rPr lang="ja-JP" altLang="en-US" sz="1200" dirty="0">
                <a:latin typeface="Meiryo UI" pitchFamily="50" charset="-128"/>
                <a:ea typeface="Meiryo UI" pitchFamily="50" charset="-128"/>
                <a:cs typeface="Meiryo UI" pitchFamily="50" charset="-128"/>
              </a:rPr>
              <a:t>◆</a:t>
            </a:r>
            <a:r>
              <a:rPr kumimoji="0" lang="en-US" altLang="ja-JP" sz="1200" b="0" i="0" u="none" strike="noStrike" cap="none" normalizeH="0" baseline="0" dirty="0">
                <a:ln>
                  <a:noFill/>
                </a:ln>
                <a:effectLst/>
                <a:latin typeface="Meiryo UI" panose="020B0604030504040204" pitchFamily="50" charset="-128"/>
                <a:ea typeface="Meiryo UI" panose="020B0604030504040204" pitchFamily="50" charset="-128"/>
                <a:cs typeface="Arial" panose="020B0604020202020204" pitchFamily="34" charset="0"/>
              </a:rPr>
              <a:t>FC</a:t>
            </a:r>
            <a:r>
              <a:rPr kumimoji="0" lang="ja-JP" altLang="en-US" sz="1200" b="0" i="0" u="none" strike="noStrike" cap="none" normalizeH="0" baseline="0" dirty="0">
                <a:ln>
                  <a:noFill/>
                </a:ln>
                <a:effectLst/>
                <a:latin typeface="Meiryo UI" panose="020B0604030504040204" pitchFamily="50" charset="-128"/>
                <a:ea typeface="Meiryo UI" panose="020B0604030504040204" pitchFamily="50" charset="-128"/>
                <a:cs typeface="Arial" panose="020B0604020202020204" pitchFamily="34" charset="0"/>
              </a:rPr>
              <a:t>商用車への水素充填機能を有する大型水素ステーションの整備や、物流拠点や工場等への地域の水素供給ネットワークの形成などマルチ利用を想定した水素ステーションの整備に向けた調査・設計・工事等に係る経費に対して支援を行います。</a:t>
            </a:r>
          </a:p>
          <a:p>
            <a:pPr marL="86400" indent="-86400" algn="just"/>
            <a:endParaRPr kumimoji="0" lang="en-US" altLang="ja-JP" sz="1200" dirty="0">
              <a:latin typeface="Meiryo UI" panose="020B0604030504040204" pitchFamily="50" charset="-128"/>
              <a:ea typeface="Meiryo UI" panose="020B0604030504040204" pitchFamily="50" charset="-128"/>
              <a:cs typeface="Arial" panose="020B0604020202020204" pitchFamily="34" charset="0"/>
            </a:endParaRPr>
          </a:p>
          <a:p>
            <a:pPr marL="86400" indent="-86400" algn="just"/>
            <a:r>
              <a:rPr kumimoji="0" lang="ja-JP" altLang="en-US" sz="1200" b="0" i="0" u="none" strike="noStrike" cap="none" normalizeH="0" baseline="0" dirty="0">
                <a:ln>
                  <a:noFill/>
                </a:ln>
                <a:effectLst/>
                <a:latin typeface="Meiryo UI" panose="020B0604030504040204" pitchFamily="50" charset="-128"/>
                <a:ea typeface="Meiryo UI" panose="020B0604030504040204" pitchFamily="50" charset="-128"/>
                <a:cs typeface="Arial" panose="020B0604020202020204" pitchFamily="34" charset="0"/>
              </a:rPr>
              <a:t>◆水素ステーションの故障発生時の</a:t>
            </a:r>
            <a:r>
              <a:rPr kumimoji="0" lang="ja-JP" altLang="en-US" sz="1200" dirty="0">
                <a:latin typeface="Meiryo UI" panose="020B0604030504040204" pitchFamily="50" charset="-128"/>
                <a:ea typeface="Meiryo UI" panose="020B0604030504040204" pitchFamily="50" charset="-128"/>
                <a:cs typeface="Arial" panose="020B0604020202020204" pitchFamily="34" charset="0"/>
              </a:rPr>
              <a:t>早期復旧や営業時間の拡大と</a:t>
            </a:r>
            <a:r>
              <a:rPr kumimoji="0" lang="ja-JP" altLang="en-US" sz="1200" b="0" i="0" u="none" strike="noStrike" cap="none" normalizeH="0" baseline="0" dirty="0">
                <a:ln>
                  <a:noFill/>
                </a:ln>
                <a:effectLst/>
                <a:latin typeface="Meiryo UI" panose="020B0604030504040204" pitchFamily="50" charset="-128"/>
                <a:ea typeface="Meiryo UI" panose="020B0604030504040204" pitchFamily="50" charset="-128"/>
                <a:cs typeface="Arial" panose="020B0604020202020204" pitchFamily="34" charset="0"/>
              </a:rPr>
              <a:t>いったユーザー目線に立った利便性の向上にかかる経費に対し、補助を行います。　</a:t>
            </a:r>
          </a:p>
        </p:txBody>
      </p:sp>
    </p:spTree>
    <p:extLst>
      <p:ext uri="{BB962C8B-B14F-4D97-AF65-F5344CB8AC3E}">
        <p14:creationId xmlns:p14="http://schemas.microsoft.com/office/powerpoint/2010/main" val="4236143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角丸四角形 13">
            <a:extLst>
              <a:ext uri="{FF2B5EF4-FFF2-40B4-BE49-F238E27FC236}">
                <a16:creationId xmlns:a16="http://schemas.microsoft.com/office/drawing/2014/main" id="{D5EA1231-C658-4CDE-8496-D44402748FFE}"/>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25" name="Text Box 2">
            <a:extLst>
              <a:ext uri="{FF2B5EF4-FFF2-40B4-BE49-F238E27FC236}">
                <a16:creationId xmlns:a16="http://schemas.microsoft.com/office/drawing/2014/main" id="{70540DF3-09F3-41FB-9671-34A1678A13C1}"/>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26" name="Text Box 2">
            <a:extLst>
              <a:ext uri="{FF2B5EF4-FFF2-40B4-BE49-F238E27FC236}">
                <a16:creationId xmlns:a16="http://schemas.microsoft.com/office/drawing/2014/main" id="{76021611-F0C5-4B31-8407-77E0E5CF5FCB}"/>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27" name="Text Box 2">
            <a:extLst>
              <a:ext uri="{FF2B5EF4-FFF2-40B4-BE49-F238E27FC236}">
                <a16:creationId xmlns:a16="http://schemas.microsoft.com/office/drawing/2014/main" id="{99306B74-3072-4800-BFE8-154186DA3C52}"/>
              </a:ext>
            </a:extLst>
          </p:cNvPr>
          <p:cNvSpPr txBox="1">
            <a:spLocks noChangeArrowheads="1"/>
          </p:cNvSpPr>
          <p:nvPr/>
        </p:nvSpPr>
        <p:spPr bwMode="auto">
          <a:xfrm>
            <a:off x="49608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28" name="Text Box 2">
            <a:extLst>
              <a:ext uri="{FF2B5EF4-FFF2-40B4-BE49-F238E27FC236}">
                <a16:creationId xmlns:a16="http://schemas.microsoft.com/office/drawing/2014/main" id="{451DAF22-51C9-4884-8BBC-4E046531E9E8}"/>
              </a:ext>
            </a:extLst>
          </p:cNvPr>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34" name="円/楕円 30">
            <a:extLst>
              <a:ext uri="{FF2B5EF4-FFF2-40B4-BE49-F238E27FC236}">
                <a16:creationId xmlns:a16="http://schemas.microsoft.com/office/drawing/2014/main" id="{BF7B1F48-0681-4DF4-AC87-9B24EF5149C0}"/>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60</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4221FD75-4B78-4C97-80E9-5BC8B2196DC3}"/>
              </a:ext>
            </a:extLst>
          </p:cNvPr>
          <p:cNvSpPr txBox="1"/>
          <p:nvPr/>
        </p:nvSpPr>
        <p:spPr>
          <a:xfrm>
            <a:off x="4574705" y="766266"/>
            <a:ext cx="892363" cy="184666"/>
          </a:xfrm>
          <a:prstGeom prst="rect">
            <a:avLst/>
          </a:prstGeom>
          <a:noFill/>
        </p:spPr>
        <p:txBody>
          <a:bodyPr wrap="square" lIns="0" tIns="0" rIns="0" bIns="0" rtlCol="0" anchor="ctr" anchorCtr="1">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endParaRPr lang="zh-TW" altLang="en-US" sz="1200" dirty="0">
              <a:latin typeface="Meiryo UI" pitchFamily="50" charset="-128"/>
              <a:ea typeface="Meiryo UI" pitchFamily="50" charset="-128"/>
              <a:cs typeface="Meiryo UI" pitchFamily="50" charset="-128"/>
            </a:endParaRPr>
          </a:p>
        </p:txBody>
      </p:sp>
      <p:sp>
        <p:nvSpPr>
          <p:cNvPr id="23" name="角丸四角形 17">
            <a:extLst>
              <a:ext uri="{FF2B5EF4-FFF2-40B4-BE49-F238E27FC236}">
                <a16:creationId xmlns:a16="http://schemas.microsoft.com/office/drawing/2014/main" id="{EBD0B78F-652B-4557-AA59-0395178A2FC5}"/>
              </a:ext>
            </a:extLst>
          </p:cNvPr>
          <p:cNvSpPr/>
          <p:nvPr/>
        </p:nvSpPr>
        <p:spPr>
          <a:xfrm>
            <a:off x="223200" y="687599"/>
            <a:ext cx="4338526"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ja-JP" altLang="en-US" sz="1600" b="1" dirty="0">
                <a:solidFill>
                  <a:schemeClr val="tx1"/>
                </a:solidFill>
                <a:latin typeface="Meiryo UI" pitchFamily="50" charset="-128"/>
                <a:ea typeface="Meiryo UI" pitchFamily="50" charset="-128"/>
                <a:cs typeface="Meiryo UI" pitchFamily="50" charset="-128"/>
              </a:rPr>
              <a:t>燃料電池自動車等の普及促進（市民等啓発）</a:t>
            </a:r>
          </a:p>
        </p:txBody>
      </p:sp>
      <p:sp>
        <p:nvSpPr>
          <p:cNvPr id="30" name="円/楕円 30">
            <a:extLst>
              <a:ext uri="{FF2B5EF4-FFF2-40B4-BE49-F238E27FC236}">
                <a16:creationId xmlns:a16="http://schemas.microsoft.com/office/drawing/2014/main" id="{BF7B1F48-0681-4DF4-AC87-9B24EF5149C0}"/>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60</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5FF998B6-C0B3-4327-8884-E6290BC1DD74}"/>
              </a:ext>
            </a:extLst>
          </p:cNvPr>
          <p:cNvSpPr txBox="1"/>
          <p:nvPr/>
        </p:nvSpPr>
        <p:spPr>
          <a:xfrm>
            <a:off x="5020887" y="1302974"/>
            <a:ext cx="4627848" cy="707886"/>
          </a:xfrm>
          <a:prstGeom prst="rect">
            <a:avLst/>
          </a:prstGeom>
          <a:noFill/>
        </p:spPr>
        <p:txBody>
          <a:bodyPr wrap="square">
            <a:spAutoFit/>
          </a:bodyPr>
          <a:lstStyle/>
          <a:p>
            <a:pPr algn="just"/>
            <a:r>
              <a:rPr lang="ja-JP" altLang="en-US" sz="1400" b="0" i="0" dirty="0">
                <a:latin typeface="Meiryo UI" pitchFamily="50" charset="-128"/>
                <a:ea typeface="Meiryo UI" pitchFamily="50" charset="-128"/>
                <a:cs typeface="Meiryo UI" pitchFamily="50" charset="-128"/>
              </a:rPr>
              <a:t>◆</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また、大阪市では、水素社会の実現に向けた社会受容性の向上のため、公用車として導入した燃料電池自動車を活用し、企業と連携した様々な機会を通じて、啓発イベントを実施しています。</a:t>
            </a:r>
          </a:p>
        </p:txBody>
      </p:sp>
      <p:pic>
        <p:nvPicPr>
          <p:cNvPr id="42" name="図 41">
            <a:extLst>
              <a:ext uri="{FF2B5EF4-FFF2-40B4-BE49-F238E27FC236}">
                <a16:creationId xmlns:a16="http://schemas.microsoft.com/office/drawing/2014/main" id="{A9FF3C43-7C65-40D9-96B5-A67E7896E30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10694" y="2991248"/>
            <a:ext cx="2761417" cy="1885552"/>
          </a:xfrm>
          <a:prstGeom prst="rect">
            <a:avLst/>
          </a:prstGeom>
        </p:spPr>
      </p:pic>
      <p:sp>
        <p:nvSpPr>
          <p:cNvPr id="43" name="テキスト ボックス 42">
            <a:extLst>
              <a:ext uri="{FF2B5EF4-FFF2-40B4-BE49-F238E27FC236}">
                <a16:creationId xmlns:a16="http://schemas.microsoft.com/office/drawing/2014/main" id="{913056E8-8F3F-4F24-9344-7F25D5782A84}"/>
              </a:ext>
            </a:extLst>
          </p:cNvPr>
          <p:cNvSpPr txBox="1"/>
          <p:nvPr/>
        </p:nvSpPr>
        <p:spPr>
          <a:xfrm>
            <a:off x="292687" y="5423097"/>
            <a:ext cx="4515425" cy="1015663"/>
          </a:xfrm>
          <a:prstGeom prst="rect">
            <a:avLst/>
          </a:prstGeom>
          <a:noFill/>
          <a:ln>
            <a:solidFill>
              <a:schemeClr val="tx1"/>
            </a:solidFill>
          </a:ln>
        </p:spPr>
        <p:txBody>
          <a:bodyPr wrap="square">
            <a:spAutoFit/>
          </a:bodyPr>
          <a:lstStyle/>
          <a:p>
            <a:pPr>
              <a:tabLst>
                <a:tab pos="1693783" algn="l"/>
              </a:tabLst>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連携協定に基づく取組事項</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a:tabLst>
                <a:tab pos="1693783" algn="l"/>
              </a:tabLst>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 ◆　水素社会の実現に向けた水素の社会受容性の向上に関する事項</a:t>
            </a:r>
          </a:p>
          <a:p>
            <a:pPr>
              <a:tabLst>
                <a:tab pos="1693783" algn="l"/>
              </a:tabLst>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 ◆　燃料電池自動車（</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FCV</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）等次世代自動車の普及促進に関する</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a:tabLst>
                <a:tab pos="1693783" algn="l"/>
              </a:tabLst>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　　　事項</a:t>
            </a:r>
          </a:p>
          <a:p>
            <a:pPr>
              <a:tabLst>
                <a:tab pos="1693783" algn="l"/>
              </a:tabLst>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 ◆　その他本協定の目的に沿う事項</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4" name="正方形/長方形 43">
            <a:extLst>
              <a:ext uri="{FF2B5EF4-FFF2-40B4-BE49-F238E27FC236}">
                <a16:creationId xmlns:a16="http://schemas.microsoft.com/office/drawing/2014/main" id="{60DDCEA6-51DB-47D2-AC9D-1FB0024B6D9B}"/>
              </a:ext>
            </a:extLst>
          </p:cNvPr>
          <p:cNvSpPr/>
          <p:nvPr/>
        </p:nvSpPr>
        <p:spPr>
          <a:xfrm>
            <a:off x="1089346" y="4876800"/>
            <a:ext cx="2296454" cy="32796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33" tIns="45717" rIns="91433" bIns="45717" anchor="ctr" anchorCtr="0">
            <a:noAutofit/>
          </a:bodyPr>
          <a:lstStyle/>
          <a:p>
            <a:pPr algn="ctr">
              <a:defRPr/>
            </a:pP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連携協定締結式の様子</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3" name="グループ化 2"/>
          <p:cNvGrpSpPr/>
          <p:nvPr/>
        </p:nvGrpSpPr>
        <p:grpSpPr>
          <a:xfrm>
            <a:off x="283703" y="1359747"/>
            <a:ext cx="4453397" cy="1425097"/>
            <a:chOff x="283704" y="1422377"/>
            <a:chExt cx="4320000" cy="1425097"/>
          </a:xfrm>
        </p:grpSpPr>
        <p:sp>
          <p:nvSpPr>
            <p:cNvPr id="45" name="テキスト ボックス 28"/>
            <p:cNvSpPr txBox="1">
              <a:spLocks noChangeArrowheads="1"/>
            </p:cNvSpPr>
            <p:nvPr/>
          </p:nvSpPr>
          <p:spPr bwMode="auto">
            <a:xfrm>
              <a:off x="283704" y="1422377"/>
              <a:ext cx="4320000" cy="100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lgn="just" eaLnBrk="1" hangingPunct="1"/>
              <a:r>
                <a:rPr lang="ja-JP" altLang="en-US" b="0" i="0" dirty="0">
                  <a:latin typeface="Meiryo UI" pitchFamily="50" charset="-128"/>
                  <a:ea typeface="Meiryo UI" pitchFamily="50" charset="-128"/>
                  <a:cs typeface="Meiryo UI" pitchFamily="50" charset="-128"/>
                </a:rPr>
                <a:t>◆大阪市は、水素社会の実現、燃料電池自動車（</a:t>
              </a:r>
              <a:r>
                <a:rPr lang="en-US" altLang="ja-JP" b="0" i="0" dirty="0">
                  <a:latin typeface="Meiryo UI" pitchFamily="50" charset="-128"/>
                  <a:ea typeface="Meiryo UI" pitchFamily="50" charset="-128"/>
                  <a:cs typeface="Meiryo UI" pitchFamily="50" charset="-128"/>
                </a:rPr>
                <a:t>FCV</a:t>
              </a:r>
              <a:r>
                <a:rPr lang="ja-JP" altLang="en-US" b="0" i="0" dirty="0">
                  <a:latin typeface="Meiryo UI" pitchFamily="50" charset="-128"/>
                  <a:ea typeface="Meiryo UI" pitchFamily="50" charset="-128"/>
                  <a:cs typeface="Meiryo UI" pitchFamily="50" charset="-128"/>
                </a:rPr>
                <a:t>）の普及促進をめざした取組を進め、新たなエネルギー都市の構築に貢献するため、大阪地区トヨタ各社と、エネルギー関連施策の推進に係る連携協定を</a:t>
              </a:r>
              <a:r>
                <a:rPr lang="en-US" altLang="ja-JP" b="0" i="0" dirty="0">
                  <a:latin typeface="Meiryo UI" panose="020B0604030504040204" pitchFamily="50" charset="-128"/>
                  <a:ea typeface="Meiryo UI" panose="020B0604030504040204" pitchFamily="50" charset="-128"/>
                </a:rPr>
                <a:t>2020</a:t>
              </a:r>
              <a:r>
                <a:rPr lang="ja-JP" altLang="en-US" b="0" i="0" dirty="0">
                  <a:latin typeface="Meiryo UI" pitchFamily="50" charset="-128"/>
                  <a:ea typeface="Meiryo UI" pitchFamily="50" charset="-128"/>
                  <a:cs typeface="Meiryo UI" pitchFamily="50" charset="-128"/>
                </a:rPr>
                <a:t>年</a:t>
              </a:r>
              <a:r>
                <a:rPr lang="en-US" altLang="ja-JP" b="0" i="0" dirty="0">
                  <a:latin typeface="Meiryo UI" pitchFamily="50" charset="-128"/>
                  <a:ea typeface="Meiryo UI" pitchFamily="50" charset="-128"/>
                  <a:cs typeface="Meiryo UI" pitchFamily="50" charset="-128"/>
                </a:rPr>
                <a:t>12</a:t>
              </a:r>
              <a:r>
                <a:rPr lang="ja-JP" altLang="en-US" b="0" i="0" dirty="0">
                  <a:latin typeface="Meiryo UI" pitchFamily="50" charset="-128"/>
                  <a:ea typeface="Meiryo UI" pitchFamily="50" charset="-128"/>
                  <a:cs typeface="Meiryo UI" pitchFamily="50" charset="-128"/>
                </a:rPr>
                <a:t>月に締結しました。</a:t>
              </a:r>
              <a:endParaRPr lang="en-US" altLang="ja-JP" b="0" i="0" dirty="0">
                <a:latin typeface="Meiryo UI" pitchFamily="50" charset="-128"/>
                <a:ea typeface="Meiryo UI" pitchFamily="50" charset="-128"/>
                <a:cs typeface="Meiryo UI" pitchFamily="50" charset="-128"/>
              </a:endParaRPr>
            </a:p>
            <a:p>
              <a:pPr marL="80599" indent="-80599" algn="just"/>
              <a:r>
                <a:rPr lang="ja-JP" altLang="en-US" b="0" i="0" dirty="0">
                  <a:latin typeface="Meiryo UI" pitchFamily="50" charset="-128"/>
                  <a:ea typeface="Meiryo UI" pitchFamily="50" charset="-128"/>
                  <a:cs typeface="Meiryo UI" pitchFamily="50" charset="-128"/>
                </a:rPr>
                <a:t>　　</a:t>
              </a:r>
              <a:endParaRPr lang="en-US" altLang="ja-JP" b="0" i="0" dirty="0">
                <a:latin typeface="Meiryo UI" pitchFamily="50" charset="-128"/>
                <a:ea typeface="Meiryo UI" pitchFamily="50" charset="-128"/>
                <a:cs typeface="Meiryo UI" pitchFamily="50" charset="-128"/>
              </a:endParaRPr>
            </a:p>
          </p:txBody>
        </p:sp>
        <p:sp>
          <p:nvSpPr>
            <p:cNvPr id="48" name="テキスト ボックス 28"/>
            <p:cNvSpPr txBox="1">
              <a:spLocks noChangeArrowheads="1"/>
            </p:cNvSpPr>
            <p:nvPr/>
          </p:nvSpPr>
          <p:spPr bwMode="auto">
            <a:xfrm>
              <a:off x="283704" y="2447364"/>
              <a:ext cx="432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lgn="just" eaLnBrk="1" hangingPunct="1"/>
              <a:r>
                <a:rPr lang="ja-JP" altLang="en-US" b="0" i="0" dirty="0">
                  <a:latin typeface="Meiryo UI" pitchFamily="50" charset="-128"/>
                  <a:ea typeface="Meiryo UI" pitchFamily="50" charset="-128"/>
                  <a:cs typeface="Meiryo UI" pitchFamily="50" charset="-128"/>
                </a:rPr>
                <a:t>　 この協定を活用して、水素社会の実現に向けた取組や次世代自動車の普及促進その他のエネルギー関連施策を推進しています。 </a:t>
              </a:r>
              <a:endParaRPr lang="en-US" altLang="ja-JP" b="0" i="0" dirty="0">
                <a:latin typeface="Meiryo UI" pitchFamily="50" charset="-128"/>
                <a:ea typeface="Meiryo UI" pitchFamily="50" charset="-128"/>
                <a:cs typeface="Meiryo UI" pitchFamily="50" charset="-128"/>
              </a:endParaRPr>
            </a:p>
          </p:txBody>
        </p:sp>
      </p:grpSp>
      <p:sp>
        <p:nvSpPr>
          <p:cNvPr id="21" name="テキスト ボックス 20">
            <a:extLst>
              <a:ext uri="{FF2B5EF4-FFF2-40B4-BE49-F238E27FC236}">
                <a16:creationId xmlns:a16="http://schemas.microsoft.com/office/drawing/2014/main" id="{C9F3D3E3-6BD9-4B95-BCA5-1CA81CE1D034}"/>
              </a:ext>
            </a:extLst>
          </p:cNvPr>
          <p:cNvSpPr txBox="1"/>
          <p:nvPr/>
        </p:nvSpPr>
        <p:spPr>
          <a:xfrm>
            <a:off x="5850419" y="4454918"/>
            <a:ext cx="3469372" cy="461665"/>
          </a:xfrm>
          <a:prstGeom prst="rect">
            <a:avLst/>
          </a:prstGeom>
          <a:noFill/>
        </p:spPr>
        <p:txBody>
          <a:bodyPr wrap="square">
            <a:spAutoFit/>
          </a:bodyPr>
          <a:lstStyle/>
          <a:p>
            <a:pPr algn="ctr"/>
            <a:r>
              <a:rPr lang="ja-JP" altLang="en-US" sz="1200" dirty="0">
                <a:latin typeface="Meiryo UI" panose="020B0604030504040204" pitchFamily="50" charset="-128"/>
                <a:ea typeface="Meiryo UI" panose="020B0604030504040204" pitchFamily="50" charset="-128"/>
                <a:cs typeface="Meiryo UI" panose="020B0604030504040204" pitchFamily="50" charset="-128"/>
              </a:rPr>
              <a:t>水素エネルギー啓発用</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200" dirty="0">
                <a:latin typeface="Meiryo UI" panose="020B0604030504040204" pitchFamily="50" charset="-128"/>
                <a:ea typeface="Meiryo UI" panose="020B0604030504040204" pitchFamily="50" charset="-128"/>
                <a:cs typeface="Meiryo UI" panose="020B0604030504040204" pitchFamily="50" charset="-128"/>
              </a:rPr>
              <a:t>動画（右上</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QR</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コード）・パンフレット・パネル等の制作</a:t>
            </a:r>
          </a:p>
        </p:txBody>
      </p:sp>
      <p:graphicFrame>
        <p:nvGraphicFramePr>
          <p:cNvPr id="31" name="オブジェクト 30"/>
          <p:cNvGraphicFramePr>
            <a:graphicFrameLocks noChangeAspect="1"/>
          </p:cNvGraphicFramePr>
          <p:nvPr/>
        </p:nvGraphicFramePr>
        <p:xfrm>
          <a:off x="5020887" y="5003955"/>
          <a:ext cx="1196133" cy="1692291"/>
        </p:xfrm>
        <a:graphic>
          <a:graphicData uri="http://schemas.openxmlformats.org/presentationml/2006/ole">
            <mc:AlternateContent xmlns:mc="http://schemas.openxmlformats.org/markup-compatibility/2006">
              <mc:Choice xmlns:v="urn:schemas-microsoft-com:vml" Requires="v">
                <p:oleObj spid="_x0000_s3460" name="Acrobat Document" r:id="rId4" imgW="8020012" imgH="11344216" progId="AcroExch.Document.DC">
                  <p:embed/>
                </p:oleObj>
              </mc:Choice>
              <mc:Fallback>
                <p:oleObj name="Acrobat Document" r:id="rId4" imgW="8020012" imgH="11344216" progId="AcroExch.Document.DC">
                  <p:embed/>
                  <p:pic>
                    <p:nvPicPr>
                      <p:cNvPr id="31" name="オブジェクト 30"/>
                      <p:cNvPicPr/>
                      <p:nvPr/>
                    </p:nvPicPr>
                    <p:blipFill>
                      <a:blip r:embed="rId5"/>
                      <a:stretch>
                        <a:fillRect/>
                      </a:stretch>
                    </p:blipFill>
                    <p:spPr>
                      <a:xfrm>
                        <a:off x="5020887" y="5003955"/>
                        <a:ext cx="1196133" cy="1692291"/>
                      </a:xfrm>
                      <a:prstGeom prst="rect">
                        <a:avLst/>
                      </a:prstGeom>
                      <a:ln>
                        <a:solidFill>
                          <a:schemeClr val="tx1"/>
                        </a:solidFill>
                      </a:ln>
                    </p:spPr>
                  </p:pic>
                </p:oleObj>
              </mc:Fallback>
            </mc:AlternateContent>
          </a:graphicData>
        </a:graphic>
      </p:graphicFrame>
      <p:graphicFrame>
        <p:nvGraphicFramePr>
          <p:cNvPr id="32" name="オブジェクト 31"/>
          <p:cNvGraphicFramePr>
            <a:graphicFrameLocks noChangeAspect="1"/>
          </p:cNvGraphicFramePr>
          <p:nvPr/>
        </p:nvGraphicFramePr>
        <p:xfrm>
          <a:off x="6303409" y="5112501"/>
          <a:ext cx="2033635" cy="1440000"/>
        </p:xfrm>
        <a:graphic>
          <a:graphicData uri="http://schemas.openxmlformats.org/presentationml/2006/ole">
            <mc:AlternateContent xmlns:mc="http://schemas.openxmlformats.org/markup-compatibility/2006">
              <mc:Choice xmlns:v="urn:schemas-microsoft-com:vml" Requires="v">
                <p:oleObj spid="_x0000_s3461" name="Acrobat Document" r:id="rId6" imgW="11324996" imgH="8019948" progId="AcroExch.Document.2017">
                  <p:embed/>
                </p:oleObj>
              </mc:Choice>
              <mc:Fallback>
                <p:oleObj name="Acrobat Document" r:id="rId6" imgW="11324996" imgH="8019948" progId="AcroExch.Document.2017">
                  <p:embed/>
                  <p:pic>
                    <p:nvPicPr>
                      <p:cNvPr id="32" name="オブジェクト 31"/>
                      <p:cNvPicPr/>
                      <p:nvPr/>
                    </p:nvPicPr>
                    <p:blipFill>
                      <a:blip r:embed="rId7"/>
                      <a:stretch>
                        <a:fillRect/>
                      </a:stretch>
                    </p:blipFill>
                    <p:spPr>
                      <a:xfrm>
                        <a:off x="6303409" y="5112501"/>
                        <a:ext cx="2033635" cy="1440000"/>
                      </a:xfrm>
                      <a:prstGeom prst="rect">
                        <a:avLst/>
                      </a:prstGeom>
                      <a:ln>
                        <a:solidFill>
                          <a:schemeClr val="tx1"/>
                        </a:solidFill>
                      </a:ln>
                    </p:spPr>
                  </p:pic>
                </p:oleObj>
              </mc:Fallback>
            </mc:AlternateContent>
          </a:graphicData>
        </a:graphic>
      </p:graphicFrame>
      <p:pic>
        <p:nvPicPr>
          <p:cNvPr id="5" name="図 4"/>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553657" y="5415736"/>
            <a:ext cx="1099139" cy="1099139"/>
          </a:xfrm>
          <a:prstGeom prst="rect">
            <a:avLst/>
          </a:prstGeom>
        </p:spPr>
      </p:pic>
      <p:sp>
        <p:nvSpPr>
          <p:cNvPr id="39" name="テキスト ボックス 38">
            <a:extLst>
              <a:ext uri="{FF2B5EF4-FFF2-40B4-BE49-F238E27FC236}">
                <a16:creationId xmlns:a16="http://schemas.microsoft.com/office/drawing/2014/main" id="{C9F3D3E3-6BD9-4B95-BCA5-1CA81CE1D034}"/>
              </a:ext>
            </a:extLst>
          </p:cNvPr>
          <p:cNvSpPr txBox="1"/>
          <p:nvPr/>
        </p:nvSpPr>
        <p:spPr>
          <a:xfrm>
            <a:off x="8111969" y="4901524"/>
            <a:ext cx="1908666" cy="461665"/>
          </a:xfrm>
          <a:prstGeom prst="rect">
            <a:avLst/>
          </a:prstGeom>
          <a:noFill/>
        </p:spPr>
        <p:txBody>
          <a:bodyPr wrap="square">
            <a:spAutoFit/>
          </a:bodyPr>
          <a:lstStyle/>
          <a:p>
            <a:pPr algn="ctr"/>
            <a:r>
              <a:rPr lang="ja-JP" altLang="en-US" sz="1200" dirty="0">
                <a:latin typeface="Meiryo UI" panose="020B0604030504040204" pitchFamily="50" charset="-128"/>
                <a:ea typeface="Meiryo UI" panose="020B0604030504040204" pitchFamily="50" charset="-128"/>
                <a:cs typeface="Meiryo UI" panose="020B0604030504040204" pitchFamily="50" charset="-128"/>
              </a:rPr>
              <a:t>水素啓発動画はこちら</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200" dirty="0">
                <a:latin typeface="Meiryo UI" panose="020B0604030504040204" pitchFamily="50" charset="-128"/>
                <a:ea typeface="Meiryo UI" panose="020B0604030504040204" pitchFamily="50" charset="-128"/>
                <a:cs typeface="Meiryo UI" panose="020B0604030504040204" pitchFamily="50" charset="-128"/>
              </a:rPr>
              <a:t>↓</a:t>
            </a:r>
          </a:p>
        </p:txBody>
      </p:sp>
      <p:pic>
        <p:nvPicPr>
          <p:cNvPr id="41" name="図 40" descr="屋外, 建物, 草, フィールド が含まれている画像&#10;&#10;自動的に生成された説明">
            <a:extLst>
              <a:ext uri="{FF2B5EF4-FFF2-40B4-BE49-F238E27FC236}">
                <a16:creationId xmlns:a16="http://schemas.microsoft.com/office/drawing/2014/main" id="{95340A89-46B3-4133-8681-50AD3C128F71}"/>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5033170" y="2503288"/>
            <a:ext cx="2201442" cy="1494484"/>
          </a:xfrm>
          <a:prstGeom prst="rect">
            <a:avLst/>
          </a:prstGeom>
        </p:spPr>
      </p:pic>
      <p:sp>
        <p:nvSpPr>
          <p:cNvPr id="50" name="テキスト ボックス 49">
            <a:extLst>
              <a:ext uri="{FF2B5EF4-FFF2-40B4-BE49-F238E27FC236}">
                <a16:creationId xmlns:a16="http://schemas.microsoft.com/office/drawing/2014/main" id="{D44B0CD4-B499-4CEB-AD41-C06BFA81C06E}"/>
              </a:ext>
            </a:extLst>
          </p:cNvPr>
          <p:cNvSpPr txBox="1"/>
          <p:nvPr/>
        </p:nvSpPr>
        <p:spPr>
          <a:xfrm>
            <a:off x="5266370" y="4031330"/>
            <a:ext cx="1908666" cy="276999"/>
          </a:xfrm>
          <a:prstGeom prst="rect">
            <a:avLst/>
          </a:prstGeom>
          <a:noFill/>
        </p:spPr>
        <p:txBody>
          <a:bodyPr wrap="square">
            <a:spAutoFit/>
          </a:bodyPr>
          <a:lstStyle/>
          <a:p>
            <a:pPr algn="ctr"/>
            <a:r>
              <a:rPr lang="ja-JP" altLang="en-US" sz="1200" dirty="0">
                <a:latin typeface="Meiryo UI" panose="020B0604030504040204" pitchFamily="50" charset="-128"/>
                <a:ea typeface="Meiryo UI" panose="020B0604030504040204" pitchFamily="50" charset="-128"/>
                <a:cs typeface="Meiryo UI" panose="020B0604030504040204" pitchFamily="50" charset="-128"/>
              </a:rPr>
              <a:t>ごみ減量フェスティバル</a:t>
            </a:r>
          </a:p>
        </p:txBody>
      </p:sp>
      <p:sp>
        <p:nvSpPr>
          <p:cNvPr id="51" name="テキスト ボックス 50">
            <a:extLst>
              <a:ext uri="{FF2B5EF4-FFF2-40B4-BE49-F238E27FC236}">
                <a16:creationId xmlns:a16="http://schemas.microsoft.com/office/drawing/2014/main" id="{1708EBAF-F340-4DD0-A316-B75208901E60}"/>
              </a:ext>
            </a:extLst>
          </p:cNvPr>
          <p:cNvSpPr txBox="1"/>
          <p:nvPr/>
        </p:nvSpPr>
        <p:spPr>
          <a:xfrm>
            <a:off x="5487726" y="2157369"/>
            <a:ext cx="3752987" cy="276999"/>
          </a:xfrm>
          <a:prstGeom prst="rect">
            <a:avLst/>
          </a:prstGeom>
          <a:noFill/>
        </p:spPr>
        <p:txBody>
          <a:bodyPr wrap="square" rtlCol="0">
            <a:spAutoFit/>
          </a:bodyPr>
          <a:lstStyle/>
          <a:p>
            <a:pPr algn="ctr"/>
            <a:r>
              <a:rPr lang="ja-JP" altLang="en-US" sz="1200" dirty="0">
                <a:latin typeface="Meiryo UI" panose="020B0604030504040204" pitchFamily="50" charset="-128"/>
                <a:ea typeface="Meiryo UI" panose="020B0604030504040204" pitchFamily="50" charset="-128"/>
              </a:rPr>
              <a:t>連携協定による</a:t>
            </a:r>
            <a:r>
              <a:rPr lang="en-US" altLang="ja-JP" sz="1200" dirty="0">
                <a:latin typeface="Meiryo UI" panose="020B0604030504040204" pitchFamily="50" charset="-128"/>
                <a:ea typeface="Meiryo UI" panose="020B0604030504040204" pitchFamily="50" charset="-128"/>
              </a:rPr>
              <a:t>FCV</a:t>
            </a:r>
            <a:r>
              <a:rPr lang="ja-JP" altLang="en-US" sz="1200" dirty="0">
                <a:latin typeface="Meiryo UI" panose="020B0604030504040204" pitchFamily="50" charset="-128"/>
                <a:ea typeface="Meiryo UI" panose="020B0604030504040204" pitchFamily="50" charset="-128"/>
              </a:rPr>
              <a:t>からの給電デモ</a:t>
            </a:r>
            <a:endParaRPr lang="en-US" altLang="ja-JP" sz="1200" dirty="0">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A1867D1-567B-6C23-9D8E-E338905BD125}"/>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575132" y="2503288"/>
            <a:ext cx="1960335" cy="1476550"/>
          </a:xfrm>
          <a:prstGeom prst="rect">
            <a:avLst/>
          </a:prstGeom>
        </p:spPr>
      </p:pic>
      <p:sp>
        <p:nvSpPr>
          <p:cNvPr id="6" name="テキスト ボックス 5">
            <a:extLst>
              <a:ext uri="{FF2B5EF4-FFF2-40B4-BE49-F238E27FC236}">
                <a16:creationId xmlns:a16="http://schemas.microsoft.com/office/drawing/2014/main" id="{75C5B8E1-BC11-5F55-2720-B89969FE0375}"/>
              </a:ext>
            </a:extLst>
          </p:cNvPr>
          <p:cNvSpPr txBox="1"/>
          <p:nvPr/>
        </p:nvSpPr>
        <p:spPr>
          <a:xfrm>
            <a:off x="7585105" y="3997772"/>
            <a:ext cx="1908666" cy="276999"/>
          </a:xfrm>
          <a:prstGeom prst="rect">
            <a:avLst/>
          </a:prstGeom>
          <a:noFill/>
        </p:spPr>
        <p:txBody>
          <a:bodyPr wrap="square">
            <a:spAutoFit/>
          </a:bodyPr>
          <a:lstStyle/>
          <a:p>
            <a:pPr algn="ctr"/>
            <a:r>
              <a:rPr lang="en-US" altLang="ja-JP" sz="1200" dirty="0">
                <a:latin typeface="Meiryo UI" panose="020B0604030504040204" pitchFamily="50" charset="-128"/>
                <a:ea typeface="Meiryo UI" panose="020B0604030504040204" pitchFamily="50" charset="-128"/>
                <a:cs typeface="Meiryo UI" panose="020B0604030504040204" pitchFamily="50" charset="-128"/>
              </a:rPr>
              <a:t>OSAKA</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光のルネサンス</a:t>
            </a:r>
          </a:p>
        </p:txBody>
      </p:sp>
    </p:spTree>
    <p:extLst>
      <p:ext uri="{BB962C8B-B14F-4D97-AF65-F5344CB8AC3E}">
        <p14:creationId xmlns:p14="http://schemas.microsoft.com/office/powerpoint/2010/main" val="5347139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角丸四角形 13">
            <a:extLst>
              <a:ext uri="{FF2B5EF4-FFF2-40B4-BE49-F238E27FC236}">
                <a16:creationId xmlns:a16="http://schemas.microsoft.com/office/drawing/2014/main" id="{B431483E-12A6-43EF-9E02-3FBDD325FD6C}"/>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19" name="テキスト ボックス 18"/>
          <p:cNvSpPr txBox="1">
            <a:spLocks noChangeArrowheads="1"/>
          </p:cNvSpPr>
          <p:nvPr/>
        </p:nvSpPr>
        <p:spPr bwMode="auto">
          <a:xfrm>
            <a:off x="8224298" y="3918195"/>
            <a:ext cx="1502555" cy="245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6751" indent="-86751" algn="ctr"/>
            <a:r>
              <a:rPr lang="ja-JP" altLang="en-US" sz="993" b="0" i="0" dirty="0">
                <a:latin typeface="Meiryo UI" pitchFamily="50" charset="-128"/>
                <a:ea typeface="Meiryo UI" pitchFamily="50" charset="-128"/>
                <a:cs typeface="Meiryo UI" pitchFamily="50" charset="-128"/>
              </a:rPr>
              <a:t>人工光合成研究センター　</a:t>
            </a:r>
            <a:endParaRPr lang="en-US" altLang="ja-JP" sz="993" b="0" i="0" dirty="0">
              <a:latin typeface="Meiryo UI" pitchFamily="50" charset="-128"/>
              <a:ea typeface="Meiryo UI" pitchFamily="50" charset="-128"/>
              <a:cs typeface="Meiryo UI" pitchFamily="50" charset="-128"/>
            </a:endParaRPr>
          </a:p>
        </p:txBody>
      </p:sp>
      <p:pic>
        <p:nvPicPr>
          <p:cNvPr id="6" name="図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03215" y="2247293"/>
            <a:ext cx="2453180" cy="1646656"/>
          </a:xfrm>
          <a:prstGeom prst="rect">
            <a:avLst/>
          </a:prstGeom>
        </p:spPr>
      </p:pic>
      <p:sp>
        <p:nvSpPr>
          <p:cNvPr id="13" name="テキスト ボックス 28"/>
          <p:cNvSpPr txBox="1">
            <a:spLocks noChangeArrowheads="1"/>
          </p:cNvSpPr>
          <p:nvPr/>
        </p:nvSpPr>
        <p:spPr bwMode="auto">
          <a:xfrm>
            <a:off x="210867" y="1841829"/>
            <a:ext cx="7891740" cy="397673"/>
          </a:xfrm>
          <a:prstGeom prst="rect">
            <a:avLst/>
          </a:prstGeom>
          <a:noFill/>
          <a:ln>
            <a:noFill/>
          </a:ln>
        </p:spPr>
        <p:txBody>
          <a:bodyPr wrap="square" lIns="0" tIns="0" rIns="0" bIns="0" anchor="ctr"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6751" indent="-86751" algn="just"/>
            <a:r>
              <a:rPr lang="ja-JP" altLang="en-US" sz="1292" b="0" i="0" dirty="0">
                <a:latin typeface="Meiryo UI" pitchFamily="50" charset="-128"/>
                <a:ea typeface="Meiryo UI" pitchFamily="50" charset="-128"/>
                <a:cs typeface="Meiryo UI" pitchFamily="50" charset="-128"/>
              </a:rPr>
              <a:t>◆大阪公立大学人工光合成研究センターでは</a:t>
            </a:r>
            <a:r>
              <a:rPr lang="en-US" altLang="ja-JP" sz="1292" b="0" i="0" dirty="0">
                <a:latin typeface="Meiryo UI" pitchFamily="50" charset="-128"/>
                <a:ea typeface="Meiryo UI" pitchFamily="50" charset="-128"/>
                <a:cs typeface="Meiryo UI" pitchFamily="50" charset="-128"/>
              </a:rPr>
              <a:t>2013</a:t>
            </a:r>
            <a:r>
              <a:rPr lang="ja-JP" altLang="en-US" sz="1292" b="0" i="0" dirty="0">
                <a:latin typeface="Meiryo UI" pitchFamily="50" charset="-128"/>
                <a:ea typeface="Meiryo UI" pitchFamily="50" charset="-128"/>
                <a:cs typeface="Meiryo UI" pitchFamily="50" charset="-128"/>
              </a:rPr>
              <a:t>年の開所以来、化学関連会社・自動車会社・ガス関連企業・</a:t>
            </a:r>
            <a:endParaRPr lang="en-US" altLang="ja-JP" sz="1292" b="0" i="0" dirty="0">
              <a:latin typeface="Meiryo UI" pitchFamily="50" charset="-128"/>
              <a:ea typeface="Meiryo UI" pitchFamily="50" charset="-128"/>
              <a:cs typeface="Meiryo UI" pitchFamily="50" charset="-128"/>
            </a:endParaRPr>
          </a:p>
          <a:p>
            <a:pPr marL="86751" indent="-86751" algn="just"/>
            <a:r>
              <a:rPr lang="ja-JP" altLang="en-US" sz="1292" b="0" i="0" dirty="0">
                <a:latin typeface="Meiryo UI" pitchFamily="50" charset="-128"/>
                <a:ea typeface="Meiryo UI" pitchFamily="50" charset="-128"/>
                <a:cs typeface="Meiryo UI" pitchFamily="50" charset="-128"/>
              </a:rPr>
              <a:t>　製鉄関連企業・住宅関連企業等、さらには海外の大学と人工光合成の実用化に向けた研究開発を推進しています。</a:t>
            </a:r>
            <a:endParaRPr lang="en-US" altLang="ja-JP" sz="1292" b="0" i="0" dirty="0">
              <a:latin typeface="Meiryo UI" pitchFamily="50" charset="-128"/>
              <a:ea typeface="Meiryo UI" pitchFamily="50" charset="-128"/>
              <a:cs typeface="Meiryo UI" pitchFamily="50" charset="-128"/>
            </a:endParaRPr>
          </a:p>
        </p:txBody>
      </p:sp>
      <p:sp>
        <p:nvSpPr>
          <p:cNvPr id="21" name="テキスト ボックス 28"/>
          <p:cNvSpPr txBox="1">
            <a:spLocks noChangeArrowheads="1"/>
          </p:cNvSpPr>
          <p:nvPr/>
        </p:nvSpPr>
        <p:spPr bwMode="auto">
          <a:xfrm>
            <a:off x="6912174" y="4704054"/>
            <a:ext cx="2814680" cy="2017925"/>
          </a:xfrm>
          <a:prstGeom prst="rect">
            <a:avLst/>
          </a:prstGeom>
          <a:noFill/>
          <a:ln>
            <a:noFill/>
          </a:ln>
        </p:spPr>
        <p:txBody>
          <a:bodyPr wrap="square" lIns="0" tIns="0" rIns="0" bIns="0" anchor="ctr"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algn="just"/>
            <a:r>
              <a:rPr lang="ja-JP" altLang="ja-JP" sz="1190" b="0" i="0" dirty="0">
                <a:latin typeface="Meiryo UI" panose="020B0604030504040204" pitchFamily="50" charset="-128"/>
                <a:ea typeface="Meiryo UI" panose="020B0604030504040204" pitchFamily="50" charset="-128"/>
              </a:rPr>
              <a:t>◆大阪公立大学人工光合成研究センターは</a:t>
            </a:r>
            <a:r>
              <a:rPr lang="en-US" altLang="ja-JP" sz="1190" b="0" i="0" dirty="0">
                <a:latin typeface="Meiryo UI" panose="020B0604030504040204" pitchFamily="50" charset="-128"/>
                <a:ea typeface="Meiryo UI" panose="020B0604030504040204" pitchFamily="50" charset="-128"/>
              </a:rPr>
              <a:t>2016</a:t>
            </a:r>
            <a:r>
              <a:rPr lang="ja-JP" altLang="ja-JP" sz="1190" b="0" i="0" dirty="0">
                <a:latin typeface="Meiryo UI" panose="020B0604030504040204" pitchFamily="50" charset="-128"/>
                <a:ea typeface="Meiryo UI" panose="020B0604030504040204" pitchFamily="50" charset="-128"/>
              </a:rPr>
              <a:t>年</a:t>
            </a:r>
            <a:r>
              <a:rPr lang="en-US" altLang="ja-JP" sz="1190" b="0" i="0" dirty="0">
                <a:latin typeface="Meiryo UI" panose="020B0604030504040204" pitchFamily="50" charset="-128"/>
                <a:ea typeface="Meiryo UI" panose="020B0604030504040204" pitchFamily="50" charset="-128"/>
              </a:rPr>
              <a:t>4</a:t>
            </a:r>
            <a:r>
              <a:rPr lang="ja-JP" altLang="ja-JP" sz="1190" b="0" i="0" dirty="0">
                <a:latin typeface="Meiryo UI" panose="020B0604030504040204" pitchFamily="50" charset="-128"/>
                <a:ea typeface="Meiryo UI" panose="020B0604030504040204" pitchFamily="50" charset="-128"/>
              </a:rPr>
              <a:t>月から</a:t>
            </a:r>
            <a:r>
              <a:rPr lang="en-US" altLang="ja-JP" sz="1190" b="0" i="0" dirty="0">
                <a:latin typeface="Meiryo UI" panose="020B0604030504040204" pitchFamily="50" charset="-128"/>
                <a:ea typeface="Meiryo UI" panose="020B0604030504040204" pitchFamily="50" charset="-128"/>
              </a:rPr>
              <a:t>6</a:t>
            </a:r>
            <a:r>
              <a:rPr lang="ja-JP" altLang="ja-JP" sz="1190" b="0" i="0" dirty="0">
                <a:latin typeface="Meiryo UI" panose="020B0604030504040204" pitchFamily="50" charset="-128"/>
                <a:ea typeface="Meiryo UI" panose="020B0604030504040204" pitchFamily="50" charset="-128"/>
              </a:rPr>
              <a:t>年間文部科学省共同利用・共同研究拠点「人工光合成研究拠点」として認定され、人工光合成に関する基礎研究と実用化へ向けた国際的な研究開発拠点として活動し、</a:t>
            </a:r>
            <a:r>
              <a:rPr lang="en-US" altLang="ja-JP" sz="1190" b="0" i="0" dirty="0">
                <a:latin typeface="Meiryo UI" panose="020B0604030504040204" pitchFamily="50" charset="-128"/>
                <a:ea typeface="Meiryo UI" panose="020B0604030504040204" pitchFamily="50" charset="-128"/>
              </a:rPr>
              <a:t>2022</a:t>
            </a:r>
            <a:r>
              <a:rPr lang="ja-JP" altLang="ja-JP" sz="1190" b="0" i="0" dirty="0">
                <a:latin typeface="Meiryo UI" panose="020B0604030504040204" pitchFamily="50" charset="-128"/>
                <a:ea typeface="Meiryo UI" panose="020B0604030504040204" pitchFamily="50" charset="-128"/>
              </a:rPr>
              <a:t>年</a:t>
            </a:r>
            <a:r>
              <a:rPr lang="en-US" altLang="ja-JP" sz="1190" b="0" i="0" dirty="0">
                <a:latin typeface="Meiryo UI" panose="020B0604030504040204" pitchFamily="50" charset="-128"/>
                <a:ea typeface="Meiryo UI" panose="020B0604030504040204" pitchFamily="50" charset="-128"/>
              </a:rPr>
              <a:t>4</a:t>
            </a:r>
            <a:r>
              <a:rPr lang="ja-JP" altLang="ja-JP" sz="1190" b="0" i="0" dirty="0">
                <a:latin typeface="Meiryo UI" panose="020B0604030504040204" pitchFamily="50" charset="-128"/>
                <a:ea typeface="Meiryo UI" panose="020B0604030504040204" pitchFamily="50" charset="-128"/>
              </a:rPr>
              <a:t>月からは拠点機能のさらなる強化</a:t>
            </a:r>
            <a:r>
              <a:rPr lang="ja-JP" altLang="en-US" sz="1190" b="0" i="0" dirty="0">
                <a:latin typeface="Meiryo UI" panose="020B0604030504040204" pitchFamily="50" charset="-128"/>
                <a:ea typeface="Meiryo UI" panose="020B0604030504040204" pitchFamily="50" charset="-128"/>
              </a:rPr>
              <a:t>を</a:t>
            </a:r>
            <a:r>
              <a:rPr lang="ja-JP" altLang="ja-JP" sz="1190" b="0" i="0" dirty="0">
                <a:latin typeface="Meiryo UI" panose="020B0604030504040204" pitchFamily="50" charset="-128"/>
                <a:ea typeface="Meiryo UI" panose="020B0604030504040204" pitchFamily="50" charset="-128"/>
              </a:rPr>
              <a:t>すべく北海道大学触媒科学研究所・国立研究開発法人産業技術総合研究所触媒化学融合研究センターとの「触媒科学計測共同研究拠点」の一機関として、さらに幅広い共同利用・共同研究活動を進めています。</a:t>
            </a:r>
            <a:endParaRPr lang="en-US" altLang="ja-JP" sz="1190" b="0" i="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角丸四角形 22">
            <a:extLst>
              <a:ext uri="{FF2B5EF4-FFF2-40B4-BE49-F238E27FC236}">
                <a16:creationId xmlns:a16="http://schemas.microsoft.com/office/drawing/2014/main" id="{AC490819-1C94-4134-BC0F-00B1140E9375}"/>
              </a:ext>
            </a:extLst>
          </p:cNvPr>
          <p:cNvSpPr/>
          <p:nvPr/>
        </p:nvSpPr>
        <p:spPr>
          <a:xfrm>
            <a:off x="242787" y="1507126"/>
            <a:ext cx="3515730" cy="307632"/>
          </a:xfrm>
          <a:prstGeom prst="roundRect">
            <a:avLst>
              <a:gd name="adj" fmla="val 0"/>
            </a:avLst>
          </a:prstGeom>
          <a:solidFill>
            <a:srgbClr val="0492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91"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民間企業との人工光合成に関する共同研究</a:t>
            </a:r>
          </a:p>
        </p:txBody>
      </p:sp>
      <p:sp>
        <p:nvSpPr>
          <p:cNvPr id="25" name="角丸四角形 22">
            <a:extLst>
              <a:ext uri="{FF2B5EF4-FFF2-40B4-BE49-F238E27FC236}">
                <a16:creationId xmlns:a16="http://schemas.microsoft.com/office/drawing/2014/main" id="{0E2FD441-233F-44D2-802B-C8898FA2FDFA}"/>
              </a:ext>
            </a:extLst>
          </p:cNvPr>
          <p:cNvSpPr/>
          <p:nvPr/>
        </p:nvSpPr>
        <p:spPr>
          <a:xfrm>
            <a:off x="7026066" y="4163327"/>
            <a:ext cx="2395132" cy="471685"/>
          </a:xfrm>
          <a:prstGeom prst="roundRect">
            <a:avLst>
              <a:gd name="adj" fmla="val 0"/>
            </a:avLst>
          </a:prstGeom>
          <a:solidFill>
            <a:srgbClr val="0492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91"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文部科学省共同利用・</a:t>
            </a:r>
          </a:p>
          <a:p>
            <a:pPr algn="ctr"/>
            <a:r>
              <a:rPr lang="ja-JP" altLang="en-US" sz="1391"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共同研究拠点としての活動</a:t>
            </a:r>
          </a:p>
        </p:txBody>
      </p:sp>
      <p:sp>
        <p:nvSpPr>
          <p:cNvPr id="18" name="円/楕円 30">
            <a:extLst>
              <a:ext uri="{FF2B5EF4-FFF2-40B4-BE49-F238E27FC236}">
                <a16:creationId xmlns:a16="http://schemas.microsoft.com/office/drawing/2014/main" id="{FDAB13AF-4DC1-428C-854B-D0EE72635FF9}"/>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61</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45FF103E-C865-4269-9B79-BAC18DE53BC4}"/>
              </a:ext>
            </a:extLst>
          </p:cNvPr>
          <p:cNvSpPr/>
          <p:nvPr/>
        </p:nvSpPr>
        <p:spPr>
          <a:xfrm>
            <a:off x="99674" y="2270170"/>
            <a:ext cx="6751826" cy="4468103"/>
          </a:xfrm>
          <a:prstGeom prst="rect">
            <a:avLst/>
          </a:prstGeom>
          <a:noFill/>
          <a:ln w="9525">
            <a:solidFill>
              <a:schemeClr val="accent6">
                <a:lumMod val="75000"/>
              </a:schemeClr>
            </a:solidFill>
            <a:prstDash val="dash"/>
          </a:ln>
        </p:spPr>
        <p:style>
          <a:lnRef idx="2">
            <a:schemeClr val="accent1"/>
          </a:lnRef>
          <a:fillRef idx="1">
            <a:schemeClr val="lt1"/>
          </a:fillRef>
          <a:effectRef idx="0">
            <a:schemeClr val="accent1"/>
          </a:effectRef>
          <a:fontRef idx="minor">
            <a:schemeClr val="dk1"/>
          </a:fontRef>
        </p:style>
        <p:txBody>
          <a:bodyPr wrap="square" lIns="71542" tIns="35771" rIns="0" bIns="0" rtlCol="0" anchor="t" anchorCtr="0">
            <a:spAutoFit/>
          </a:bodyPr>
          <a:lstStyle/>
          <a:p>
            <a:pPr marL="86745" indent="-86745">
              <a:defRPr/>
            </a:pPr>
            <a:r>
              <a:rPr lang="ja-JP" altLang="en-US" sz="800" dirty="0">
                <a:solidFill>
                  <a:schemeClr val="tx1"/>
                </a:solidFill>
                <a:latin typeface="Meiryo UI" pitchFamily="50" charset="-128"/>
                <a:ea typeface="Meiryo UI" pitchFamily="50" charset="-128"/>
                <a:cs typeface="Meiryo UI" pitchFamily="50" charset="-128"/>
              </a:rPr>
              <a:t>（大阪市実績）</a:t>
            </a:r>
            <a:endParaRPr lang="en-US" altLang="ja-JP" sz="800" dirty="0">
              <a:solidFill>
                <a:schemeClr val="tx1"/>
              </a:solidFill>
              <a:latin typeface="Meiryo UI" panose="020B0604030504040204" pitchFamily="50" charset="-128"/>
              <a:ea typeface="Meiryo UI" panose="020B0604030504040204" pitchFamily="50" charset="-128"/>
            </a:endParaRPr>
          </a:p>
          <a:p>
            <a:pPr marL="86745" indent="-86745">
              <a:defRPr/>
            </a:pPr>
            <a:r>
              <a:rPr lang="ja-JP" altLang="en-US" sz="800" dirty="0">
                <a:solidFill>
                  <a:schemeClr val="tx1"/>
                </a:solidFill>
                <a:latin typeface="Meiryo UI" pitchFamily="50" charset="-128"/>
                <a:ea typeface="Meiryo UI" pitchFamily="50" charset="-128"/>
                <a:cs typeface="Meiryo UI" pitchFamily="50" charset="-128"/>
              </a:rPr>
              <a:t>　　　・飯田グループホールディングス（株）による共同研究部門「水素エネルギー技術開発研究部門」・「水素エネルギー変換工学研究部門」</a:t>
            </a:r>
            <a:endParaRPr lang="en-US" altLang="ja-JP" sz="800" dirty="0">
              <a:solidFill>
                <a:schemeClr val="tx1"/>
              </a:solidFill>
              <a:latin typeface="Meiryo UI" pitchFamily="50" charset="-128"/>
              <a:ea typeface="Meiryo UI" pitchFamily="50" charset="-128"/>
              <a:cs typeface="Meiryo UI" pitchFamily="50" charset="-128"/>
            </a:endParaRPr>
          </a:p>
          <a:p>
            <a:pPr marL="86745" indent="-86745">
              <a:defRPr/>
            </a:pPr>
            <a:r>
              <a:rPr lang="ja-JP" altLang="en-US" sz="800" dirty="0">
                <a:solidFill>
                  <a:schemeClr val="tx1"/>
                </a:solidFill>
                <a:latin typeface="Meiryo UI" pitchFamily="50" charset="-128"/>
                <a:ea typeface="Meiryo UI" pitchFamily="50" charset="-128"/>
                <a:cs typeface="Meiryo UI" pitchFamily="50" charset="-128"/>
              </a:rPr>
              <a:t>　　　・</a:t>
            </a:r>
            <a:r>
              <a:rPr lang="zh-TW" altLang="en-US" sz="800" dirty="0">
                <a:solidFill>
                  <a:schemeClr val="tx1"/>
                </a:solidFill>
                <a:latin typeface="Meiryo UI" panose="020B0604030504040204" pitchFamily="50" charset="-128"/>
                <a:ea typeface="Meiryo UI" panose="020B0604030504040204" pitchFamily="50" charset="-128"/>
              </a:rPr>
              <a:t>日本製鉄</a:t>
            </a:r>
            <a:r>
              <a:rPr lang="ja-JP" altLang="en-US" sz="800" dirty="0">
                <a:solidFill>
                  <a:schemeClr val="tx1"/>
                </a:solidFill>
                <a:latin typeface="Meiryo UI" panose="020B0604030504040204" pitchFamily="50" charset="-128"/>
                <a:ea typeface="Meiryo UI" panose="020B0604030504040204" pitchFamily="50" charset="-128"/>
              </a:rPr>
              <a:t>（</a:t>
            </a:r>
            <a:r>
              <a:rPr lang="zh-TW" altLang="en-US" sz="800" dirty="0">
                <a:solidFill>
                  <a:schemeClr val="tx1"/>
                </a:solidFill>
                <a:latin typeface="Meiryo UI" panose="020B0604030504040204" pitchFamily="50" charset="-128"/>
                <a:ea typeface="Meiryo UI" panose="020B0604030504040204" pitchFamily="50" charset="-128"/>
              </a:rPr>
              <a:t>株</a:t>
            </a:r>
            <a:r>
              <a:rPr lang="ja-JP" altLang="en-US" sz="800" dirty="0">
                <a:solidFill>
                  <a:schemeClr val="tx1"/>
                </a:solidFill>
                <a:latin typeface="Meiryo UI" panose="020B0604030504040204" pitchFamily="50" charset="-128"/>
                <a:ea typeface="Meiryo UI" panose="020B0604030504040204" pitchFamily="50" charset="-128"/>
              </a:rPr>
              <a:t>）</a:t>
            </a:r>
            <a:r>
              <a:rPr lang="zh-TW" altLang="en-US" sz="800" dirty="0">
                <a:solidFill>
                  <a:schemeClr val="tx1"/>
                </a:solidFill>
                <a:latin typeface="Meiryo UI" panose="020B0604030504040204" pitchFamily="50" charset="-128"/>
                <a:ea typeface="Meiryo UI" panose="020B0604030504040204" pitchFamily="50" charset="-128"/>
              </a:rPr>
              <a:t>先端技術研究所</a:t>
            </a:r>
            <a:r>
              <a:rPr lang="ja-JP" altLang="en-US" sz="800" dirty="0">
                <a:solidFill>
                  <a:schemeClr val="tx1"/>
                </a:solidFill>
                <a:latin typeface="Meiryo UI" panose="020B0604030504040204" pitchFamily="50" charset="-128"/>
                <a:ea typeface="Meiryo UI" panose="020B0604030504040204" pitchFamily="50" charset="-128"/>
              </a:rPr>
              <a:t>・東北大学との共同研究「常圧二酸化炭素とジオールから脂肪族ポリカーボネートジオールの</a:t>
            </a:r>
            <a:br>
              <a:rPr lang="en-US" altLang="ja-JP" sz="800" dirty="0">
                <a:solidFill>
                  <a:schemeClr val="tx1"/>
                </a:solidFill>
                <a:latin typeface="Meiryo UI" panose="020B0604030504040204" pitchFamily="50" charset="-128"/>
                <a:ea typeface="Meiryo UI" panose="020B0604030504040204" pitchFamily="50" charset="-128"/>
              </a:rPr>
            </a:br>
            <a:r>
              <a:rPr lang="ja-JP" altLang="en-US" sz="800" dirty="0">
                <a:solidFill>
                  <a:schemeClr val="tx1"/>
                </a:solidFill>
                <a:latin typeface="Meiryo UI" panose="020B0604030504040204" pitchFamily="50" charset="-128"/>
                <a:ea typeface="Meiryo UI" panose="020B0604030504040204" pitchFamily="50" charset="-128"/>
              </a:rPr>
              <a:t>　　 直接合成を行う触媒プロセスの開発」</a:t>
            </a:r>
            <a:r>
              <a:rPr lang="ja-JP" altLang="en-US" sz="800" dirty="0">
                <a:solidFill>
                  <a:schemeClr val="tx1"/>
                </a:solidFill>
                <a:latin typeface="Meiryo UI" pitchFamily="50" charset="-128"/>
                <a:ea typeface="Meiryo UI" pitchFamily="50" charset="-128"/>
                <a:cs typeface="Meiryo UI" pitchFamily="50" charset="-128"/>
              </a:rPr>
              <a:t> （ ★１）</a:t>
            </a:r>
            <a:endParaRPr lang="en-US" altLang="ja-JP" sz="800" dirty="0">
              <a:solidFill>
                <a:schemeClr val="tx1"/>
              </a:solidFill>
              <a:latin typeface="Meiryo UI" pitchFamily="50" charset="-128"/>
              <a:ea typeface="Meiryo UI" pitchFamily="50" charset="-128"/>
              <a:cs typeface="Meiryo UI" pitchFamily="50" charset="-128"/>
            </a:endParaRPr>
          </a:p>
          <a:p>
            <a:pPr marL="86745" indent="-86745">
              <a:defRPr/>
            </a:pPr>
            <a:r>
              <a:rPr lang="ja-JP" altLang="en-US" sz="800" dirty="0">
                <a:solidFill>
                  <a:schemeClr val="tx1"/>
                </a:solidFill>
                <a:latin typeface="Meiryo UI" panose="020B0604030504040204" pitchFamily="50" charset="-128"/>
                <a:ea typeface="Meiryo UI" panose="020B0604030504040204" pitchFamily="50" charset="-128"/>
              </a:rPr>
              <a:t>　　　・国立台湾大学との国際共同研究「</a:t>
            </a:r>
            <a:r>
              <a:rPr lang="ja-JP" altLang="en-US" sz="800" dirty="0">
                <a:solidFill>
                  <a:schemeClr val="tx1"/>
                </a:solidFill>
                <a:latin typeface="メイリオ" panose="020B0604030504040204" pitchFamily="50" charset="-128"/>
                <a:ea typeface="メイリオ" panose="020B0604030504040204" pitchFamily="50" charset="-128"/>
              </a:rPr>
              <a:t>二酸化炭素利用のための光触媒・生体触媒複合材料の創製に関する国際共同研究」</a:t>
            </a:r>
            <a:endParaRPr lang="en-US" altLang="ja-JP" sz="800" dirty="0">
              <a:solidFill>
                <a:schemeClr val="tx1"/>
              </a:solidFill>
              <a:latin typeface="メイリオ" panose="020B0604030504040204" pitchFamily="50" charset="-128"/>
              <a:ea typeface="メイリオ" panose="020B0604030504040204" pitchFamily="50" charset="-128"/>
            </a:endParaRPr>
          </a:p>
          <a:p>
            <a:pPr marL="86745" indent="-86745">
              <a:defRPr/>
            </a:pPr>
            <a:r>
              <a:rPr lang="ja-JP" altLang="en-US" sz="800" dirty="0">
                <a:solidFill>
                  <a:schemeClr val="tx1"/>
                </a:solidFill>
                <a:latin typeface="メイリオ" panose="020B0604030504040204" pitchFamily="50" charset="-128"/>
                <a:ea typeface="メイリオ" panose="020B0604030504040204" pitchFamily="50" charset="-128"/>
              </a:rPr>
              <a:t>　  ・</a:t>
            </a:r>
            <a:r>
              <a:rPr lang="ja-JP" altLang="en-US" sz="800" dirty="0">
                <a:solidFill>
                  <a:schemeClr val="tx1"/>
                </a:solidFill>
                <a:latin typeface="Meiryo UI" panose="020B0604030504040204" pitchFamily="50" charset="-128"/>
                <a:ea typeface="Meiryo UI" panose="020B0604030504040204" pitchFamily="50" charset="-128"/>
              </a:rPr>
              <a:t>イタリアパドヴァ大学との国際共同研究「光触媒活性サイトその場分析法開発に関する国際共同研究」</a:t>
            </a:r>
            <a:endParaRPr lang="en-US" altLang="ja-JP" sz="800" dirty="0">
              <a:solidFill>
                <a:schemeClr val="tx1"/>
              </a:solidFill>
              <a:latin typeface="Meiryo UI" panose="020B0604030504040204" pitchFamily="50" charset="-128"/>
              <a:ea typeface="Meiryo UI" panose="020B0604030504040204" pitchFamily="50" charset="-128"/>
            </a:endParaRPr>
          </a:p>
          <a:p>
            <a:pPr marL="86745" indent="-86745">
              <a:defRPr/>
            </a:pPr>
            <a:r>
              <a:rPr lang="ja-JP" altLang="en-US" sz="800" dirty="0">
                <a:solidFill>
                  <a:schemeClr val="tx1"/>
                </a:solidFill>
                <a:latin typeface="Meiryo UI" pitchFamily="50" charset="-128"/>
                <a:ea typeface="Meiryo UI" pitchFamily="50" charset="-128"/>
                <a:cs typeface="Meiryo UI" pitchFamily="50" charset="-128"/>
              </a:rPr>
              <a:t>（★１ ）</a:t>
            </a:r>
            <a:r>
              <a:rPr lang="en-US" altLang="ja-JP" sz="800" dirty="0">
                <a:solidFill>
                  <a:schemeClr val="tx1"/>
                </a:solidFill>
                <a:latin typeface="Meiryo UI" pitchFamily="50" charset="-128"/>
                <a:ea typeface="Meiryo UI" pitchFamily="50" charset="-128"/>
                <a:cs typeface="Meiryo UI" pitchFamily="50" charset="-128"/>
              </a:rPr>
              <a:t>2021</a:t>
            </a:r>
            <a:r>
              <a:rPr lang="ja-JP" altLang="en-US" sz="800" dirty="0">
                <a:solidFill>
                  <a:schemeClr val="tx1"/>
                </a:solidFill>
                <a:latin typeface="Meiryo UI" pitchFamily="50" charset="-128"/>
                <a:ea typeface="Meiryo UI" pitchFamily="50" charset="-128"/>
                <a:cs typeface="Meiryo UI" pitchFamily="50" charset="-128"/>
              </a:rPr>
              <a:t>年</a:t>
            </a:r>
            <a:r>
              <a:rPr lang="en-US" altLang="ja-JP" sz="800" dirty="0">
                <a:solidFill>
                  <a:schemeClr val="tx1"/>
                </a:solidFill>
                <a:latin typeface="Meiryo UI" pitchFamily="50" charset="-128"/>
                <a:ea typeface="Meiryo UI" pitchFamily="50" charset="-128"/>
                <a:cs typeface="Meiryo UI" pitchFamily="50" charset="-128"/>
              </a:rPr>
              <a:t>7</a:t>
            </a:r>
            <a:r>
              <a:rPr lang="ja-JP" altLang="en-US" sz="800" dirty="0">
                <a:solidFill>
                  <a:schemeClr val="tx1"/>
                </a:solidFill>
                <a:latin typeface="Meiryo UI" pitchFamily="50" charset="-128"/>
                <a:ea typeface="Meiryo UI" pitchFamily="50" charset="-128"/>
                <a:cs typeface="Meiryo UI" pitchFamily="50" charset="-128"/>
              </a:rPr>
              <a:t>月</a:t>
            </a:r>
            <a:r>
              <a:rPr lang="ja-JP" altLang="en-US" sz="800" dirty="0">
                <a:solidFill>
                  <a:schemeClr val="tx1"/>
                </a:solidFill>
                <a:latin typeface="Meiryo UI" panose="020B0604030504040204" pitchFamily="50" charset="-128"/>
                <a:ea typeface="Meiryo UI" panose="020B0604030504040204" pitchFamily="50" charset="-128"/>
              </a:rPr>
              <a:t>プレスリリース</a:t>
            </a:r>
            <a:endParaRPr lang="en-US" altLang="ja-JP" sz="800" dirty="0">
              <a:solidFill>
                <a:schemeClr val="tx1"/>
              </a:solidFill>
              <a:latin typeface="Meiryo UI" panose="020B0604030504040204" pitchFamily="50" charset="-128"/>
              <a:ea typeface="Meiryo UI" panose="020B0604030504040204" pitchFamily="50" charset="-128"/>
            </a:endParaRPr>
          </a:p>
          <a:p>
            <a:pPr marL="197634" indent="-197634">
              <a:defRPr/>
            </a:pPr>
            <a:r>
              <a:rPr lang="ja-JP" altLang="en-US" sz="800" dirty="0">
                <a:solidFill>
                  <a:schemeClr val="tx1"/>
                </a:solidFill>
                <a:latin typeface="メイリオ" panose="020B0604030504040204" pitchFamily="50" charset="-128"/>
                <a:ea typeface="メイリオ" panose="020B0604030504040204" pitchFamily="50" charset="-128"/>
              </a:rPr>
              <a:t>＜</a:t>
            </a:r>
            <a:r>
              <a:rPr lang="en-US" altLang="ja-JP" sz="800" dirty="0">
                <a:solidFill>
                  <a:schemeClr val="tx1"/>
                </a:solidFill>
                <a:latin typeface="メイリオ" panose="020B0604030504040204" pitchFamily="50" charset="-128"/>
                <a:ea typeface="メイリオ" panose="020B0604030504040204" pitchFamily="50" charset="-128"/>
              </a:rPr>
              <a:t>2022</a:t>
            </a:r>
            <a:r>
              <a:rPr lang="ja-JP" altLang="en-US" sz="800" dirty="0">
                <a:solidFill>
                  <a:schemeClr val="tx1"/>
                </a:solidFill>
                <a:latin typeface="メイリオ" panose="020B0604030504040204" pitchFamily="50" charset="-128"/>
                <a:ea typeface="メイリオ" panose="020B0604030504040204" pitchFamily="50" charset="-128"/>
              </a:rPr>
              <a:t>年度＞</a:t>
            </a:r>
            <a:endParaRPr lang="en-US" altLang="ja-JP" sz="800" dirty="0">
              <a:solidFill>
                <a:schemeClr val="tx1"/>
              </a:solidFill>
              <a:latin typeface="メイリオ" panose="020B0604030504040204" pitchFamily="50" charset="-128"/>
              <a:ea typeface="メイリオ" panose="020B0604030504040204" pitchFamily="50" charset="-128"/>
            </a:endParaRPr>
          </a:p>
          <a:p>
            <a:pPr marL="86745" indent="-86745">
              <a:defRPr/>
            </a:pPr>
            <a:r>
              <a:rPr lang="ja-JP" altLang="en-US" sz="800" dirty="0">
                <a:solidFill>
                  <a:schemeClr val="tx1"/>
                </a:solidFill>
                <a:latin typeface="Meiryo UI" pitchFamily="50" charset="-128"/>
                <a:ea typeface="Meiryo UI" pitchFamily="50" charset="-128"/>
                <a:cs typeface="Meiryo UI" pitchFamily="50" charset="-128"/>
              </a:rPr>
              <a:t>　　　・飯田グループホールディングス（株）による共同研究部門「水素エネルギー技術開発研究部門」・「水素エネルギー変換工学研究部門」</a:t>
            </a:r>
            <a:endParaRPr lang="en-US" altLang="ja-JP" sz="800" dirty="0">
              <a:solidFill>
                <a:schemeClr val="tx1"/>
              </a:solidFill>
              <a:latin typeface="Meiryo UI" pitchFamily="50" charset="-128"/>
              <a:ea typeface="Meiryo UI" pitchFamily="50" charset="-128"/>
              <a:cs typeface="Meiryo UI" pitchFamily="50" charset="-128"/>
            </a:endParaRPr>
          </a:p>
          <a:p>
            <a:pPr marL="197634" indent="-197634">
              <a:defRPr/>
            </a:pPr>
            <a:r>
              <a:rPr lang="ja-JP" altLang="en-US" sz="800" dirty="0">
                <a:solidFill>
                  <a:schemeClr val="tx1"/>
                </a:solidFill>
                <a:latin typeface="Meiryo UI" panose="020B0604030504040204" pitchFamily="50" charset="-128"/>
                <a:ea typeface="Meiryo UI" panose="020B0604030504040204" pitchFamily="50" charset="-128"/>
              </a:rPr>
              <a:t>　　　・国立台湾大学との国際共同研究「</a:t>
            </a:r>
            <a:r>
              <a:rPr lang="ja-JP" altLang="en-US" sz="800" dirty="0">
                <a:solidFill>
                  <a:schemeClr val="tx1"/>
                </a:solidFill>
                <a:latin typeface="メイリオ" panose="020B0604030504040204" pitchFamily="50" charset="-128"/>
                <a:ea typeface="メイリオ" panose="020B0604030504040204" pitchFamily="50" charset="-128"/>
              </a:rPr>
              <a:t>二酸化炭素利用のための光触媒・生体触媒複合材料の創製に関する国際共同研究」</a:t>
            </a:r>
            <a:endParaRPr lang="en-US" altLang="ja-JP" sz="800" dirty="0">
              <a:solidFill>
                <a:schemeClr val="tx1"/>
              </a:solidFill>
              <a:latin typeface="メイリオ" panose="020B0604030504040204" pitchFamily="50" charset="-128"/>
              <a:ea typeface="メイリオ" panose="020B0604030504040204" pitchFamily="50" charset="-128"/>
            </a:endParaRPr>
          </a:p>
          <a:p>
            <a:pPr marL="197634" indent="-197634">
              <a:defRPr/>
            </a:pPr>
            <a:r>
              <a:rPr lang="ja-JP" altLang="en-US" sz="800" dirty="0">
                <a:solidFill>
                  <a:schemeClr val="tx1"/>
                </a:solidFill>
                <a:latin typeface="メイリオ" panose="020B0604030504040204" pitchFamily="50" charset="-128"/>
                <a:ea typeface="メイリオ" panose="020B0604030504040204" pitchFamily="50" charset="-128"/>
              </a:rPr>
              <a:t>　  ・</a:t>
            </a:r>
            <a:r>
              <a:rPr lang="ja-JP" altLang="en-US" sz="800" dirty="0">
                <a:solidFill>
                  <a:schemeClr val="tx1"/>
                </a:solidFill>
                <a:latin typeface="Meiryo UI" panose="020B0604030504040204" pitchFamily="50" charset="-128"/>
                <a:ea typeface="Meiryo UI" panose="020B0604030504040204" pitchFamily="50" charset="-128"/>
              </a:rPr>
              <a:t>イタリアパドヴァ大学との国際共同研究「光触媒活性サイトその場分析法開発に関する国際共同研究」</a:t>
            </a:r>
            <a:endParaRPr lang="en-US" altLang="ja-JP" sz="800" dirty="0">
              <a:solidFill>
                <a:schemeClr val="tx1"/>
              </a:solidFill>
              <a:latin typeface="Meiryo UI" panose="020B0604030504040204" pitchFamily="50" charset="-128"/>
              <a:ea typeface="Meiryo UI" panose="020B0604030504040204" pitchFamily="50" charset="-128"/>
            </a:endParaRPr>
          </a:p>
          <a:p>
            <a:pPr marL="197634" indent="-197634">
              <a:defRPr/>
            </a:pPr>
            <a:r>
              <a:rPr lang="en-US" altLang="ja-JP" sz="800" dirty="0">
                <a:solidFill>
                  <a:schemeClr val="tx1"/>
                </a:solidFill>
                <a:latin typeface="Meiryo UI" panose="020B0604030504040204" pitchFamily="50" charset="-128"/>
                <a:ea typeface="Meiryo UI" panose="020B0604030504040204" pitchFamily="50" charset="-128"/>
              </a:rPr>
              <a:t>      </a:t>
            </a:r>
            <a:r>
              <a:rPr lang="ja-JP" altLang="en-US" sz="800" dirty="0">
                <a:solidFill>
                  <a:schemeClr val="tx1"/>
                </a:solidFill>
                <a:latin typeface="Meiryo UI" panose="020B0604030504040204" pitchFamily="50" charset="-128"/>
                <a:ea typeface="Meiryo UI" panose="020B0604030504040204" pitchFamily="50" charset="-128"/>
              </a:rPr>
              <a:t>・</a:t>
            </a:r>
            <a:r>
              <a:rPr lang="ja-JP" altLang="ja-JP" sz="800" dirty="0">
                <a:solidFill>
                  <a:schemeClr val="tx1"/>
                </a:solidFill>
                <a:ea typeface="Meiryo UI" panose="020B0604030504040204" pitchFamily="50" charset="-128"/>
                <a:cs typeface="MeiryoUI"/>
              </a:rPr>
              <a:t>マンチェスターメトロポリタン大学燃料電池イノベーションセンターとの間で</a:t>
            </a:r>
            <a:r>
              <a:rPr lang="ja-JP" altLang="ja-JP" sz="800" dirty="0">
                <a:solidFill>
                  <a:schemeClr val="tx1"/>
                </a:solidFill>
                <a:ea typeface="Meiryo UI" panose="020B0604030504040204" pitchFamily="50" charset="-128"/>
                <a:cs typeface="Times New Roman" panose="02020603050405020304" pitchFamily="18" charset="0"/>
              </a:rPr>
              <a:t>再生可能エネルギーに関する国際交流締結に向けた取組み開始</a:t>
            </a:r>
            <a:endParaRPr lang="en-US" altLang="ja-JP" sz="800" dirty="0">
              <a:solidFill>
                <a:schemeClr val="tx1"/>
              </a:solidFill>
              <a:latin typeface="Meiryo UI" panose="020B0604030504040204" pitchFamily="50" charset="-128"/>
              <a:ea typeface="Meiryo UI" panose="020B0604030504040204" pitchFamily="50" charset="-128"/>
            </a:endParaRPr>
          </a:p>
          <a:p>
            <a:pPr marL="197634" indent="-197634">
              <a:defRPr/>
            </a:pPr>
            <a:r>
              <a:rPr lang="ja-JP" altLang="en-US" sz="800" dirty="0">
                <a:solidFill>
                  <a:schemeClr val="tx1"/>
                </a:solidFill>
                <a:latin typeface="メイリオ" panose="020B0604030504040204" pitchFamily="50" charset="-128"/>
                <a:ea typeface="メイリオ" panose="020B0604030504040204" pitchFamily="50" charset="-128"/>
              </a:rPr>
              <a:t>　  ・大成ロテック株式会社との共同研究</a:t>
            </a:r>
            <a:r>
              <a:rPr lang="ja-JP" altLang="en-US" sz="800" dirty="0">
                <a:solidFill>
                  <a:schemeClr val="tx1"/>
                </a:solidFill>
                <a:latin typeface="Meiryo UI" panose="020B0604030504040204" pitchFamily="50" charset="-128"/>
                <a:ea typeface="Meiryo UI" panose="020B0604030504040204" pitchFamily="50" charset="-128"/>
              </a:rPr>
              <a:t>「</a:t>
            </a:r>
            <a:r>
              <a:rPr lang="ja-JP" altLang="ja-JP" sz="8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路面太陽光発電と人工光合成を組み合わせた水素回収システムに関する研究</a:t>
            </a:r>
            <a:r>
              <a:rPr lang="ja-JP" altLang="en-US" sz="8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800" dirty="0">
                <a:solidFill>
                  <a:schemeClr val="tx1"/>
                </a:solidFill>
                <a:latin typeface="Meiryo UI" panose="020B0604030504040204" pitchFamily="50" charset="-128"/>
                <a:ea typeface="Meiryo UI" panose="020B0604030504040204" pitchFamily="50" charset="-128"/>
              </a:rPr>
              <a:t>　　　</a:t>
            </a:r>
            <a:endParaRPr lang="en-US" altLang="ja-JP" sz="800" dirty="0">
              <a:solidFill>
                <a:schemeClr val="tx1"/>
              </a:solidFill>
              <a:latin typeface="Meiryo UI" panose="020B0604030504040204" pitchFamily="50" charset="-128"/>
              <a:ea typeface="Meiryo UI" panose="020B0604030504040204" pitchFamily="50" charset="-128"/>
            </a:endParaRPr>
          </a:p>
          <a:p>
            <a:pPr marL="197634" indent="-197634">
              <a:defRPr/>
            </a:pPr>
            <a:r>
              <a:rPr lang="ja-JP" altLang="en-US" sz="800" dirty="0">
                <a:solidFill>
                  <a:schemeClr val="tx1"/>
                </a:solidFill>
                <a:latin typeface="メイリオ" panose="020B0604030504040204" pitchFamily="50" charset="-128"/>
                <a:ea typeface="メイリオ" panose="020B0604030504040204" pitchFamily="50" charset="-128"/>
              </a:rPr>
              <a:t>　  ・太陽光エネルギーと二酸化炭素から生分解性プラスチック原料製造可能な新たな人工光合成技術開発</a:t>
            </a:r>
            <a:r>
              <a:rPr lang="ja-JP" altLang="en-US" sz="800" dirty="0">
                <a:solidFill>
                  <a:schemeClr val="tx1"/>
                </a:solidFill>
                <a:latin typeface="Meiryo UI" pitchFamily="50" charset="-128"/>
                <a:ea typeface="Meiryo UI" pitchFamily="50" charset="-128"/>
                <a:cs typeface="Meiryo UI" pitchFamily="50" charset="-128"/>
              </a:rPr>
              <a:t>（★</a:t>
            </a:r>
            <a:r>
              <a:rPr lang="en-US" altLang="ja-JP" sz="800" dirty="0">
                <a:solidFill>
                  <a:schemeClr val="tx1"/>
                </a:solidFill>
                <a:latin typeface="Meiryo UI" pitchFamily="50" charset="-128"/>
                <a:ea typeface="Meiryo UI" pitchFamily="50" charset="-128"/>
                <a:cs typeface="Meiryo UI" pitchFamily="50" charset="-128"/>
              </a:rPr>
              <a:t>2</a:t>
            </a:r>
            <a:r>
              <a:rPr lang="ja-JP" altLang="en-US" sz="800" dirty="0">
                <a:solidFill>
                  <a:schemeClr val="tx1"/>
                </a:solidFill>
                <a:latin typeface="Meiryo UI" pitchFamily="50" charset="-128"/>
                <a:ea typeface="Meiryo UI" pitchFamily="50" charset="-128"/>
                <a:cs typeface="Meiryo UI" pitchFamily="50" charset="-128"/>
              </a:rPr>
              <a:t>）</a:t>
            </a:r>
            <a:endParaRPr lang="en-US" altLang="ja-JP" sz="800" dirty="0">
              <a:solidFill>
                <a:schemeClr val="tx1"/>
              </a:solidFill>
              <a:latin typeface="Meiryo UI" panose="020B0604030504040204" pitchFamily="50" charset="-128"/>
              <a:ea typeface="Meiryo UI" panose="020B0604030504040204" pitchFamily="50" charset="-128"/>
              <a:cs typeface="Meiryo UI" pitchFamily="50" charset="-128"/>
            </a:endParaRPr>
          </a:p>
          <a:p>
            <a:pPr marL="197634" indent="-197634">
              <a:defRPr/>
            </a:pPr>
            <a:r>
              <a:rPr lang="ja-JP" altLang="en-US" sz="800" dirty="0">
                <a:solidFill>
                  <a:schemeClr val="tx1"/>
                </a:solidFill>
                <a:latin typeface="Meiryo UI" pitchFamily="50" charset="-128"/>
                <a:ea typeface="Meiryo UI" pitchFamily="50" charset="-128"/>
                <a:cs typeface="Meiryo UI" pitchFamily="50" charset="-128"/>
              </a:rPr>
              <a:t>（★</a:t>
            </a:r>
            <a:r>
              <a:rPr lang="en-US" altLang="ja-JP" sz="800" dirty="0">
                <a:solidFill>
                  <a:schemeClr val="tx1"/>
                </a:solidFill>
                <a:latin typeface="Meiryo UI" pitchFamily="50" charset="-128"/>
                <a:ea typeface="Meiryo UI" pitchFamily="50" charset="-128"/>
                <a:cs typeface="Meiryo UI" pitchFamily="50" charset="-128"/>
              </a:rPr>
              <a:t>2</a:t>
            </a:r>
            <a:r>
              <a:rPr lang="ja-JP" altLang="en-US" sz="800" dirty="0">
                <a:solidFill>
                  <a:schemeClr val="tx1"/>
                </a:solidFill>
                <a:latin typeface="Meiryo UI" pitchFamily="50" charset="-128"/>
                <a:ea typeface="Meiryo UI" pitchFamily="50" charset="-128"/>
                <a:cs typeface="Meiryo UI" pitchFamily="50" charset="-128"/>
              </a:rPr>
              <a:t>）</a:t>
            </a:r>
            <a:r>
              <a:rPr lang="en-US" altLang="ja-JP" sz="800" dirty="0">
                <a:solidFill>
                  <a:schemeClr val="tx1"/>
                </a:solidFill>
                <a:latin typeface="Meiryo UI" pitchFamily="50" charset="-128"/>
                <a:ea typeface="Meiryo UI" pitchFamily="50" charset="-128"/>
                <a:cs typeface="Meiryo UI" pitchFamily="50" charset="-128"/>
              </a:rPr>
              <a:t>2022</a:t>
            </a:r>
            <a:r>
              <a:rPr lang="ja-JP" altLang="en-US" sz="800" dirty="0">
                <a:solidFill>
                  <a:schemeClr val="tx1"/>
                </a:solidFill>
                <a:latin typeface="Meiryo UI" pitchFamily="50" charset="-128"/>
                <a:ea typeface="Meiryo UI" pitchFamily="50" charset="-128"/>
                <a:cs typeface="Meiryo UI" pitchFamily="50" charset="-128"/>
              </a:rPr>
              <a:t>年７月・９月、</a:t>
            </a:r>
            <a:r>
              <a:rPr lang="en-US" altLang="ja-JP" sz="800" dirty="0">
                <a:solidFill>
                  <a:schemeClr val="tx1"/>
                </a:solidFill>
                <a:latin typeface="Meiryo UI" pitchFamily="50" charset="-128"/>
                <a:ea typeface="Meiryo UI" pitchFamily="50" charset="-128"/>
                <a:cs typeface="Meiryo UI" pitchFamily="50" charset="-128"/>
              </a:rPr>
              <a:t>2023</a:t>
            </a:r>
            <a:r>
              <a:rPr lang="ja-JP" altLang="en-US" sz="800" dirty="0">
                <a:solidFill>
                  <a:schemeClr val="tx1"/>
                </a:solidFill>
                <a:latin typeface="Meiryo UI" pitchFamily="50" charset="-128"/>
                <a:ea typeface="Meiryo UI" pitchFamily="50" charset="-128"/>
                <a:cs typeface="Meiryo UI" pitchFamily="50" charset="-128"/>
              </a:rPr>
              <a:t>年</a:t>
            </a:r>
            <a:r>
              <a:rPr lang="en-US" altLang="ja-JP" sz="800" dirty="0">
                <a:solidFill>
                  <a:schemeClr val="tx1"/>
                </a:solidFill>
                <a:latin typeface="Meiryo UI" pitchFamily="50" charset="-128"/>
                <a:ea typeface="Meiryo UI" pitchFamily="50" charset="-128"/>
                <a:cs typeface="Meiryo UI" pitchFamily="50" charset="-128"/>
              </a:rPr>
              <a:t>1</a:t>
            </a:r>
            <a:r>
              <a:rPr lang="ja-JP" altLang="en-US" sz="800" dirty="0">
                <a:solidFill>
                  <a:schemeClr val="tx1"/>
                </a:solidFill>
                <a:latin typeface="Meiryo UI" pitchFamily="50" charset="-128"/>
                <a:ea typeface="Meiryo UI" pitchFamily="50" charset="-128"/>
                <a:cs typeface="Meiryo UI" pitchFamily="50" charset="-128"/>
              </a:rPr>
              <a:t>月・３月プレスリリース</a:t>
            </a:r>
            <a:endParaRPr lang="en-US" altLang="ja-JP" sz="800" dirty="0">
              <a:solidFill>
                <a:schemeClr val="tx1"/>
              </a:solidFill>
              <a:latin typeface="Meiryo UI" pitchFamily="50" charset="-128"/>
              <a:ea typeface="Meiryo UI" pitchFamily="50" charset="-128"/>
              <a:cs typeface="Meiryo UI" pitchFamily="50" charset="-128"/>
            </a:endParaRPr>
          </a:p>
          <a:p>
            <a:pPr marL="197634" indent="-197634">
              <a:defRPr/>
            </a:pPr>
            <a:r>
              <a:rPr lang="ja-JP" altLang="en-US" sz="800" dirty="0">
                <a:solidFill>
                  <a:schemeClr val="tx1"/>
                </a:solidFill>
                <a:latin typeface="Meiryo UI" pitchFamily="50" charset="-128"/>
                <a:ea typeface="Meiryo UI" pitchFamily="50" charset="-128"/>
                <a:cs typeface="Meiryo UI" pitchFamily="50" charset="-128"/>
              </a:rPr>
              <a:t>＜</a:t>
            </a: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2023</a:t>
            </a:r>
            <a:r>
              <a:rPr lang="ja-JP" altLang="en-US" sz="800" dirty="0">
                <a:solidFill>
                  <a:schemeClr val="tx1"/>
                </a:solidFill>
                <a:latin typeface="Meiryo UI" pitchFamily="50" charset="-128"/>
                <a:ea typeface="Meiryo UI" pitchFamily="50" charset="-128"/>
                <a:cs typeface="Meiryo UI" pitchFamily="50" charset="-128"/>
              </a:rPr>
              <a:t>年度＞</a:t>
            </a:r>
            <a:endPar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197634" indent="-197634">
              <a:defRPr/>
            </a:pPr>
            <a:r>
              <a:rPr lang="ja-JP" altLang="en-US" sz="800" dirty="0">
                <a:solidFill>
                  <a:schemeClr val="tx1"/>
                </a:solidFill>
                <a:latin typeface="Meiryo UI" pitchFamily="50" charset="-128"/>
                <a:ea typeface="Meiryo UI" pitchFamily="50" charset="-128"/>
                <a:cs typeface="Meiryo UI" pitchFamily="50" charset="-128"/>
              </a:rPr>
              <a:t>　　　・飯田グループホールディングス（株）による共同研究部門「水素エネルギー技術開発研究部門」・「水素エネルギー変換工学研究部門」宮古島市での実証試験</a:t>
            </a:r>
            <a:endPar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197634" indent="-197634">
              <a:defRPr/>
            </a:pPr>
            <a:r>
              <a:rPr lang="ja-JP" altLang="en-US" sz="800" dirty="0">
                <a:solidFill>
                  <a:schemeClr val="tx1"/>
                </a:solidFill>
                <a:latin typeface="Meiryo UI" panose="020B0604030504040204" pitchFamily="50" charset="-128"/>
                <a:ea typeface="Meiryo UI" panose="020B0604030504040204" pitchFamily="50" charset="-128"/>
              </a:rPr>
              <a:t>　　　・国立台湾大学との国際共同研究「二酸化炭素利用のための光触媒・生体触媒複合材料の創製に関する国際共同研究」</a:t>
            </a:r>
            <a:endParaRPr lang="en-US" altLang="ja-JP" sz="800" dirty="0">
              <a:solidFill>
                <a:schemeClr val="tx1"/>
              </a:solidFill>
              <a:latin typeface="Meiryo UI" panose="020B0604030504040204" pitchFamily="50" charset="-128"/>
              <a:ea typeface="Meiryo UI" panose="020B0604030504040204" pitchFamily="50" charset="-128"/>
            </a:endParaRPr>
          </a:p>
          <a:p>
            <a:pPr marL="197634" indent="-197634">
              <a:defRPr/>
            </a:pPr>
            <a:r>
              <a:rPr lang="ja-JP" altLang="en-US" sz="800" dirty="0">
                <a:solidFill>
                  <a:schemeClr val="tx1"/>
                </a:solidFill>
                <a:latin typeface="Meiryo UI" panose="020B0604030504040204" pitchFamily="50" charset="-128"/>
                <a:ea typeface="Meiryo UI" panose="020B0604030504040204" pitchFamily="50" charset="-128"/>
              </a:rPr>
              <a:t>　  　・イタリアパドヴァ大学との国際共同研究「光触媒活性サイトその場分析法開発に関する国際共同研究」</a:t>
            </a:r>
            <a:endParaRPr lang="en-US" altLang="ja-JP" sz="800" dirty="0">
              <a:solidFill>
                <a:schemeClr val="tx1"/>
              </a:solidFill>
              <a:latin typeface="Meiryo UI" panose="020B0604030504040204" pitchFamily="50" charset="-128"/>
              <a:ea typeface="Meiryo UI" panose="020B0604030504040204" pitchFamily="50" charset="-128"/>
            </a:endParaRPr>
          </a:p>
          <a:p>
            <a:pPr marL="197634" indent="-197634">
              <a:defRPr/>
            </a:pPr>
            <a:r>
              <a:rPr lang="en-US" altLang="ja-JP" sz="800" dirty="0">
                <a:solidFill>
                  <a:schemeClr val="tx1"/>
                </a:solidFill>
                <a:latin typeface="Meiryo UI" panose="020B0604030504040204" pitchFamily="50" charset="-128"/>
                <a:ea typeface="Meiryo UI" panose="020B0604030504040204" pitchFamily="50" charset="-128"/>
              </a:rPr>
              <a:t>      </a:t>
            </a:r>
            <a:r>
              <a:rPr lang="ja-JP" altLang="en-US" sz="800" dirty="0">
                <a:solidFill>
                  <a:schemeClr val="tx1"/>
                </a:solidFill>
                <a:latin typeface="Meiryo UI" panose="020B0604030504040204" pitchFamily="50" charset="-128"/>
                <a:ea typeface="Meiryo UI" panose="020B0604030504040204" pitchFamily="50" charset="-128"/>
              </a:rPr>
              <a:t>・</a:t>
            </a:r>
            <a:r>
              <a:rPr lang="ja-JP" altLang="ja-JP" sz="800" dirty="0">
                <a:solidFill>
                  <a:schemeClr val="tx1"/>
                </a:solidFill>
                <a:latin typeface="Meiryo UI" panose="020B0604030504040204" pitchFamily="50" charset="-128"/>
                <a:ea typeface="Meiryo UI" panose="020B0604030504040204" pitchFamily="50" charset="-128"/>
                <a:cs typeface="MeiryoUI"/>
              </a:rPr>
              <a:t>マンチェスターメトロポリタン大学燃料電池イノベーションセンターとの間で</a:t>
            </a:r>
            <a:r>
              <a:rPr lang="ja-JP" altLang="ja-JP" sz="8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再生可能エネルギーに関する国際交流締結</a:t>
            </a:r>
            <a:r>
              <a:rPr lang="ja-JP" altLang="en-US" sz="8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・研究者間交流の実施</a:t>
            </a:r>
            <a:endParaRPr lang="en-US" altLang="ja-JP" sz="800" dirty="0">
              <a:solidFill>
                <a:schemeClr val="tx1"/>
              </a:solidFill>
              <a:latin typeface="Meiryo UI" panose="020B0604030504040204" pitchFamily="50" charset="-128"/>
              <a:ea typeface="Meiryo UI" panose="020B0604030504040204" pitchFamily="50" charset="-128"/>
            </a:endParaRPr>
          </a:p>
          <a:p>
            <a:pPr marL="197634" indent="-197634">
              <a:defRPr/>
            </a:pPr>
            <a:r>
              <a:rPr lang="ja-JP" altLang="en-US" sz="800" dirty="0">
                <a:solidFill>
                  <a:schemeClr val="tx1"/>
                </a:solidFill>
                <a:latin typeface="Meiryo UI" panose="020B0604030504040204" pitchFamily="50" charset="-128"/>
                <a:ea typeface="Meiryo UI" panose="020B0604030504040204" pitchFamily="50" charset="-128"/>
              </a:rPr>
              <a:t>　 　 ・太陽光エネルギーと二酸化炭素からエンジニアリングプラスチック原料製造可能な新たな人工光合成技術開発</a:t>
            </a:r>
            <a:r>
              <a:rPr lang="ja-JP" altLang="en-US" sz="800" dirty="0">
                <a:solidFill>
                  <a:schemeClr val="tx1"/>
                </a:solidFill>
                <a:latin typeface="Meiryo UI" pitchFamily="50" charset="-128"/>
                <a:ea typeface="Meiryo UI" pitchFamily="50" charset="-128"/>
                <a:cs typeface="Meiryo UI" pitchFamily="50" charset="-128"/>
              </a:rPr>
              <a:t>（★３）</a:t>
            </a:r>
            <a:endPar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197634" indent="-197634">
              <a:defRPr/>
            </a:pPr>
            <a:r>
              <a:rPr lang="ja-JP" altLang="en-US" sz="800" dirty="0">
                <a:solidFill>
                  <a:schemeClr val="tx1"/>
                </a:solidFill>
                <a:latin typeface="Meiryo UI" pitchFamily="50" charset="-128"/>
                <a:ea typeface="Meiryo UI" pitchFamily="50" charset="-128"/>
                <a:cs typeface="Meiryo UI" pitchFamily="50" charset="-128"/>
              </a:rPr>
              <a:t>（★３）</a:t>
            </a: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2024</a:t>
            </a:r>
            <a:r>
              <a:rPr lang="ja-JP" altLang="en-US" sz="800" dirty="0">
                <a:solidFill>
                  <a:schemeClr val="tx1"/>
                </a:solidFill>
                <a:latin typeface="Meiryo UI" pitchFamily="50" charset="-128"/>
                <a:ea typeface="Meiryo UI" pitchFamily="50" charset="-128"/>
                <a:cs typeface="Meiryo UI" pitchFamily="50" charset="-128"/>
              </a:rPr>
              <a:t>年</a:t>
            </a: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800" dirty="0">
                <a:solidFill>
                  <a:schemeClr val="tx1"/>
                </a:solidFill>
                <a:latin typeface="Meiryo UI" pitchFamily="50" charset="-128"/>
                <a:ea typeface="Meiryo UI" pitchFamily="50" charset="-128"/>
                <a:cs typeface="Meiryo UI" pitchFamily="50" charset="-128"/>
              </a:rPr>
              <a:t>月プレスリリース</a:t>
            </a:r>
            <a:endPar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197634" indent="-197634">
              <a:defRPr/>
            </a:pP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800" dirty="0">
                <a:solidFill>
                  <a:schemeClr val="tx1"/>
                </a:solidFill>
                <a:latin typeface="Meiryo UI" pitchFamily="50" charset="-128"/>
                <a:ea typeface="Meiryo UI" pitchFamily="50" charset="-128"/>
                <a:cs typeface="Meiryo UI" pitchFamily="50" charset="-128"/>
              </a:rPr>
              <a:t>2024</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年度＞</a:t>
            </a:r>
            <a:endPar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197634" indent="-197634">
              <a:defRPr/>
            </a:pP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・飯田グループホールディングス（株）による共同研究部門「水素エネルギー技術開発研究部門」・「水素エネルギー変換工学研究部門」宮古島市での実証試験</a:t>
            </a:r>
            <a:endPar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197634" indent="-197634">
              <a:defRPr/>
            </a:pP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・大阪・関西万博「飯田グループ</a:t>
            </a: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大阪公立大学共同出展館」での人工光合成技術の実証及び展示計画の実施（★</a:t>
            </a: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800" dirty="0">
              <a:solidFill>
                <a:schemeClr val="tx1"/>
              </a:solidFill>
              <a:latin typeface="Meiryo UI" pitchFamily="50" charset="-128"/>
              <a:ea typeface="Meiryo UI" pitchFamily="50" charset="-128"/>
              <a:cs typeface="Meiryo UI" pitchFamily="50" charset="-128"/>
            </a:endParaRPr>
          </a:p>
          <a:p>
            <a:pPr marL="197634" indent="-197634">
              <a:defRPr/>
            </a:pPr>
            <a:r>
              <a:rPr lang="ja-JP" altLang="en-US" sz="800" dirty="0">
                <a:solidFill>
                  <a:schemeClr val="tx1"/>
                </a:solidFill>
                <a:latin typeface="Meiryo UI" panose="020B0604030504040204" pitchFamily="50" charset="-128"/>
                <a:ea typeface="Meiryo UI" panose="020B0604030504040204" pitchFamily="50" charset="-128"/>
              </a:rPr>
              <a:t>　　　・国立台湾大学</a:t>
            </a:r>
            <a:r>
              <a:rPr lang="en-US" altLang="ja-JP" sz="800" dirty="0">
                <a:solidFill>
                  <a:schemeClr val="tx1"/>
                </a:solidFill>
                <a:latin typeface="Meiryo UI" panose="020B0604030504040204" pitchFamily="50" charset="-128"/>
                <a:ea typeface="Meiryo UI" panose="020B0604030504040204" pitchFamily="50" charset="-128"/>
              </a:rPr>
              <a:t>AIMAT</a:t>
            </a:r>
            <a:r>
              <a:rPr lang="ja-JP" altLang="en-US" sz="800" dirty="0">
                <a:solidFill>
                  <a:schemeClr val="tx1"/>
                </a:solidFill>
                <a:latin typeface="Meiryo UI" panose="020B0604030504040204" pitchFamily="50" charset="-128"/>
                <a:ea typeface="Meiryo UI" panose="020B0604030504040204" pitchFamily="50" charset="-128"/>
              </a:rPr>
              <a:t>内に国際共同研究推進のための共同実験室「</a:t>
            </a:r>
            <a:r>
              <a:rPr lang="en-US" altLang="ja-JP" sz="800" dirty="0">
                <a:solidFill>
                  <a:schemeClr val="tx1"/>
                </a:solidFill>
                <a:latin typeface="Meiryo UI" panose="020B0604030504040204" pitchFamily="50" charset="-128"/>
                <a:ea typeface="Meiryo UI" panose="020B0604030504040204" pitchFamily="50" charset="-128"/>
              </a:rPr>
              <a:t>Bule Energy Laboratory</a:t>
            </a:r>
            <a:r>
              <a:rPr lang="ja-JP" altLang="en-US" sz="800" dirty="0">
                <a:solidFill>
                  <a:schemeClr val="tx1"/>
                </a:solidFill>
                <a:latin typeface="Meiryo UI" panose="020B0604030504040204" pitchFamily="50" charset="-128"/>
                <a:ea typeface="Meiryo UI" panose="020B0604030504040204" pitchFamily="50" charset="-128"/>
              </a:rPr>
              <a:t>」を設置</a:t>
            </a:r>
            <a:endParaRPr lang="en-US" altLang="ja-JP" sz="800" dirty="0">
              <a:solidFill>
                <a:schemeClr val="tx1"/>
              </a:solidFill>
              <a:latin typeface="Meiryo UI" panose="020B0604030504040204" pitchFamily="50" charset="-128"/>
              <a:ea typeface="Meiryo UI" panose="020B0604030504040204" pitchFamily="50" charset="-128"/>
            </a:endParaRPr>
          </a:p>
          <a:p>
            <a:pPr marL="197634" indent="-197634">
              <a:defRPr/>
            </a:pPr>
            <a:r>
              <a:rPr lang="ja-JP" altLang="en-US" sz="800" dirty="0">
                <a:solidFill>
                  <a:schemeClr val="tx1"/>
                </a:solidFill>
                <a:latin typeface="Meiryo UI" panose="020B0604030504040204" pitchFamily="50" charset="-128"/>
                <a:ea typeface="Meiryo UI" panose="020B0604030504040204" pitchFamily="50" charset="-128"/>
              </a:rPr>
              <a:t>　  　・</a:t>
            </a:r>
            <a:r>
              <a:rPr lang="ja-JP" altLang="ja-JP" sz="800" dirty="0">
                <a:solidFill>
                  <a:schemeClr val="tx1"/>
                </a:solidFill>
                <a:latin typeface="Meiryo UI" panose="020B0604030504040204" pitchFamily="50" charset="-128"/>
                <a:ea typeface="Meiryo UI" panose="020B0604030504040204" pitchFamily="50" charset="-128"/>
                <a:cs typeface="MeiryoUI"/>
              </a:rPr>
              <a:t>マンチェスターメトロポリタン大学燃料電池イノベーションセンターとの間で</a:t>
            </a:r>
            <a:r>
              <a:rPr lang="ja-JP" altLang="ja-JP" sz="8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再生可能エネルギーに関する国際交流締結</a:t>
            </a:r>
            <a:r>
              <a:rPr lang="ja-JP" altLang="en-US" sz="8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に基づく研究者間交流の実施</a:t>
            </a:r>
            <a:endParaRPr lang="en-US" altLang="ja-JP" sz="800" dirty="0">
              <a:solidFill>
                <a:schemeClr val="tx1"/>
              </a:solidFill>
              <a:latin typeface="Meiryo UI" panose="020B0604030504040204" pitchFamily="50" charset="-128"/>
              <a:ea typeface="Meiryo UI" panose="020B0604030504040204" pitchFamily="50" charset="-128"/>
            </a:endParaRPr>
          </a:p>
          <a:p>
            <a:pPr marL="197634" indent="-197634">
              <a:defRPr/>
            </a:pPr>
            <a:r>
              <a:rPr lang="ja-JP" altLang="en-US" sz="800" dirty="0">
                <a:solidFill>
                  <a:schemeClr val="tx1"/>
                </a:solidFill>
                <a:latin typeface="Meiryo UI" panose="020B0604030504040204" pitchFamily="50" charset="-128"/>
                <a:ea typeface="Meiryo UI" panose="020B0604030504040204" pitchFamily="50" charset="-128"/>
              </a:rPr>
              <a:t>　 　 ・</a:t>
            </a:r>
            <a:r>
              <a:rPr lang="ja-JP" altLang="en-US" sz="800" i="0" dirty="0">
                <a:solidFill>
                  <a:schemeClr val="tx1"/>
                </a:solidFill>
                <a:effectLst/>
                <a:latin typeface="Meiryo UI" panose="020B0604030504040204" pitchFamily="50" charset="-128"/>
                <a:ea typeface="Meiryo UI" panose="020B0604030504040204" pitchFamily="50" charset="-128"/>
              </a:rPr>
              <a:t>バイオマス由来化合物とアンモニアから、生分解性ナイロンを生成する人工光合成技術を開発</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800" dirty="0">
              <a:solidFill>
                <a:schemeClr val="tx1"/>
              </a:solidFill>
              <a:latin typeface="Meiryo UI" pitchFamily="50" charset="-128"/>
              <a:ea typeface="Meiryo UI" pitchFamily="50" charset="-128"/>
              <a:cs typeface="Meiryo UI" pitchFamily="50" charset="-128"/>
            </a:endParaRPr>
          </a:p>
          <a:p>
            <a:pPr marL="197634" indent="-197634">
              <a:defRPr/>
            </a:pP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800" dirty="0">
                <a:solidFill>
                  <a:schemeClr val="tx1"/>
                </a:solidFill>
                <a:latin typeface="Meiryo UI" pitchFamily="50" charset="-128"/>
                <a:ea typeface="Meiryo UI" pitchFamily="50" charset="-128"/>
                <a:cs typeface="Meiryo UI" pitchFamily="50" charset="-128"/>
              </a:rPr>
              <a:t>2024</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a:t>
            </a: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月プレスリリース（★</a:t>
            </a: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800" dirty="0">
                <a:solidFill>
                  <a:schemeClr val="tx1"/>
                </a:solidFill>
                <a:latin typeface="Meiryo UI" pitchFamily="50" charset="-128"/>
                <a:ea typeface="Meiryo UI" pitchFamily="50" charset="-128"/>
                <a:cs typeface="Meiryo UI" pitchFamily="50" charset="-128"/>
              </a:rPr>
              <a:t> 2024</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a:t>
            </a: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12</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月プレスリリース</a:t>
            </a:r>
            <a:endPar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197634" indent="-197634">
              <a:defRPr/>
            </a:pP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800" dirty="0">
                <a:solidFill>
                  <a:schemeClr val="tx1"/>
                </a:solidFill>
                <a:latin typeface="Meiryo UI" pitchFamily="50" charset="-128"/>
                <a:ea typeface="Meiryo UI" pitchFamily="50" charset="-128"/>
                <a:cs typeface="Meiryo UI" pitchFamily="50" charset="-128"/>
              </a:rPr>
              <a:t>2025</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年度＞</a:t>
            </a:r>
            <a:endParaRPr lang="en-US" altLang="ja-JP" sz="800" dirty="0">
              <a:solidFill>
                <a:schemeClr val="tx1"/>
              </a:solidFill>
              <a:latin typeface="Meiryo UI" pitchFamily="50" charset="-128"/>
              <a:ea typeface="Meiryo UI" pitchFamily="50" charset="-128"/>
              <a:cs typeface="Meiryo UI" pitchFamily="50" charset="-128"/>
            </a:endParaRPr>
          </a:p>
          <a:p>
            <a:pPr marL="197634" indent="-197634">
              <a:defRPr/>
            </a:pPr>
            <a:r>
              <a:rPr lang="en-US" altLang="ja-JP" sz="800" dirty="0">
                <a:solidFill>
                  <a:schemeClr val="tx1"/>
                </a:solidFill>
                <a:latin typeface="Meiryo UI" pitchFamily="50" charset="-128"/>
                <a:ea typeface="Meiryo UI" pitchFamily="50" charset="-128"/>
                <a:cs typeface="Meiryo UI" pitchFamily="50" charset="-128"/>
              </a:rPr>
              <a:t>	</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・飯田グループホールディングス（株）による共同研究部門「水素エネルギー技術開発研究部門」・「水素エネルギー変換工学研究部門」宮古島市での実証試験</a:t>
            </a:r>
            <a:endParaRPr lang="en-US" altLang="ja-JP" sz="800" dirty="0">
              <a:solidFill>
                <a:schemeClr val="tx1"/>
              </a:solidFill>
              <a:latin typeface="Meiryo UI" pitchFamily="50" charset="-128"/>
              <a:ea typeface="Meiryo UI" pitchFamily="50" charset="-128"/>
              <a:cs typeface="Meiryo UI" pitchFamily="50" charset="-128"/>
            </a:endParaRPr>
          </a:p>
          <a:p>
            <a:pPr marL="197634" indent="-197634">
              <a:defRPr/>
            </a:pP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・大阪・関西万博「飯田グループ</a:t>
            </a:r>
            <a:r>
              <a:rPr lang="en-US" altLang="ja-JP" sz="800" dirty="0">
                <a:solidFill>
                  <a:schemeClr val="tx1"/>
                </a:solidFill>
                <a:latin typeface="Meiryo UI" pitchFamily="50" charset="-128"/>
                <a:ea typeface="Meiryo UI" pitchFamily="50" charset="-128"/>
                <a:cs typeface="Meiryo UI" pitchFamily="50" charset="-128"/>
              </a:rPr>
              <a:t>×</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大阪公立大学共同出展館」での人工光合成技術の実証・展示の実施（★</a:t>
            </a: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6</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800" dirty="0">
              <a:solidFill>
                <a:schemeClr val="tx1"/>
              </a:solidFill>
              <a:latin typeface="Meiryo UI" pitchFamily="50" charset="-128"/>
              <a:ea typeface="Meiryo UI" pitchFamily="50" charset="-128"/>
              <a:cs typeface="Meiryo UI" pitchFamily="50" charset="-128"/>
            </a:endParaRPr>
          </a:p>
          <a:p>
            <a:pPr marL="197634" indent="-197634">
              <a:defRPr/>
            </a:pPr>
            <a:r>
              <a:rPr lang="ja-JP" altLang="en-US" sz="800" dirty="0">
                <a:solidFill>
                  <a:schemeClr val="tx1"/>
                </a:solidFill>
                <a:latin typeface="Meiryo UI" panose="020B0604030504040204" pitchFamily="50" charset="-128"/>
                <a:ea typeface="Meiryo UI" panose="020B0604030504040204" pitchFamily="50" charset="-128"/>
              </a:rPr>
              <a:t>　　　・国立台湾大学</a:t>
            </a:r>
            <a:r>
              <a:rPr lang="en-US" altLang="ja-JP" sz="800" dirty="0">
                <a:solidFill>
                  <a:schemeClr val="tx1"/>
                </a:solidFill>
                <a:latin typeface="Meiryo UI" panose="020B0604030504040204" pitchFamily="50" charset="-128"/>
                <a:ea typeface="Meiryo UI" panose="020B0604030504040204" pitchFamily="50" charset="-128"/>
              </a:rPr>
              <a:t>AIMAT</a:t>
            </a:r>
            <a:r>
              <a:rPr lang="ja-JP" altLang="en-US" sz="800" dirty="0">
                <a:solidFill>
                  <a:schemeClr val="tx1"/>
                </a:solidFill>
                <a:latin typeface="Meiryo UI" panose="020B0604030504040204" pitchFamily="50" charset="-128"/>
                <a:ea typeface="Meiryo UI" panose="020B0604030504040204" pitchFamily="50" charset="-128"/>
              </a:rPr>
              <a:t>内に国際共同研究推進のための共同実験室「</a:t>
            </a:r>
            <a:r>
              <a:rPr lang="en-US" altLang="ja-JP" sz="800" dirty="0">
                <a:solidFill>
                  <a:schemeClr val="tx1"/>
                </a:solidFill>
                <a:latin typeface="Meiryo UI" panose="020B0604030504040204" pitchFamily="50" charset="-128"/>
                <a:ea typeface="Meiryo UI" panose="020B0604030504040204" pitchFamily="50" charset="-128"/>
              </a:rPr>
              <a:t>Bule Energy Laboratory</a:t>
            </a:r>
            <a:r>
              <a:rPr lang="ja-JP" altLang="en-US" sz="800" dirty="0">
                <a:solidFill>
                  <a:schemeClr val="tx1"/>
                </a:solidFill>
                <a:latin typeface="Meiryo UI" panose="020B0604030504040204" pitchFamily="50" charset="-128"/>
                <a:ea typeface="Meiryo UI" panose="020B0604030504040204" pitchFamily="50" charset="-128"/>
              </a:rPr>
              <a:t>」にて共同研究実施</a:t>
            </a:r>
            <a:endParaRPr lang="en-US" altLang="ja-JP" sz="800" dirty="0">
              <a:solidFill>
                <a:schemeClr val="tx1"/>
              </a:solidFill>
              <a:latin typeface="Meiryo UI" panose="020B0604030504040204" pitchFamily="50" charset="-128"/>
              <a:ea typeface="Meiryo UI" panose="020B0604030504040204" pitchFamily="50" charset="-128"/>
            </a:endParaRPr>
          </a:p>
          <a:p>
            <a:pPr marL="197634" indent="-197634">
              <a:defRPr/>
            </a:pPr>
            <a:r>
              <a:rPr lang="ja-JP" altLang="en-US" sz="800" dirty="0">
                <a:solidFill>
                  <a:schemeClr val="tx1"/>
                </a:solidFill>
                <a:latin typeface="Meiryo UI" panose="020B0604030504040204" pitchFamily="50" charset="-128"/>
                <a:ea typeface="Meiryo UI" panose="020B0604030504040204" pitchFamily="50" charset="-128"/>
              </a:rPr>
              <a:t>　  　・</a:t>
            </a:r>
            <a:r>
              <a:rPr lang="ja-JP" altLang="ja-JP" sz="800" dirty="0">
                <a:solidFill>
                  <a:schemeClr val="tx1"/>
                </a:solidFill>
                <a:latin typeface="Meiryo UI" panose="020B0604030504040204" pitchFamily="50" charset="-128"/>
                <a:ea typeface="Meiryo UI" panose="020B0604030504040204" pitchFamily="50" charset="-128"/>
                <a:cs typeface="MeiryoUI"/>
              </a:rPr>
              <a:t>マンチェスターメトロポリタン大学燃料電池イノベーションセンターとの間で</a:t>
            </a:r>
            <a:r>
              <a:rPr lang="ja-JP" altLang="ja-JP" sz="8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再生可能エネルギーに関する国際交流締結</a:t>
            </a:r>
            <a:r>
              <a:rPr lang="ja-JP" altLang="en-US" sz="8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に基づく研究者間交流の実施</a:t>
            </a:r>
            <a:endParaRPr lang="en-US" altLang="ja-JP" sz="800" dirty="0">
              <a:solidFill>
                <a:schemeClr val="tx1"/>
              </a:solidFill>
              <a:latin typeface="Meiryo UI" panose="020B0604030504040204" pitchFamily="50" charset="-128"/>
              <a:ea typeface="Meiryo UI" panose="020B0604030504040204" pitchFamily="50" charset="-128"/>
            </a:endParaRPr>
          </a:p>
          <a:p>
            <a:pPr marL="197634" indent="-197634">
              <a:defRPr/>
            </a:pP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800" dirty="0">
                <a:solidFill>
                  <a:schemeClr val="tx1"/>
                </a:solidFill>
                <a:latin typeface="Meiryo UI" pitchFamily="50" charset="-128"/>
                <a:ea typeface="Meiryo UI" pitchFamily="50" charset="-128"/>
                <a:cs typeface="Meiryo UI" pitchFamily="50" charset="-128"/>
              </a:rPr>
              <a:t>6</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800" dirty="0">
                <a:solidFill>
                  <a:schemeClr val="tx1"/>
                </a:solidFill>
                <a:latin typeface="Meiryo UI" pitchFamily="50" charset="-128"/>
                <a:ea typeface="Meiryo UI" pitchFamily="50" charset="-128"/>
                <a:cs typeface="Meiryo UI" pitchFamily="50" charset="-128"/>
              </a:rPr>
              <a:t>2025</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a:t>
            </a:r>
            <a:r>
              <a:rPr lang="en-US" altLang="ja-JP" sz="800" dirty="0">
                <a:solidFill>
                  <a:schemeClr val="tx1"/>
                </a:solidFill>
                <a:latin typeface="Meiryo UI" pitchFamily="50" charset="-128"/>
                <a:ea typeface="Meiryo UI" pitchFamily="50" charset="-128"/>
                <a:cs typeface="Meiryo UI" pitchFamily="50" charset="-128"/>
              </a:rPr>
              <a:t>4</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月テレビ東京・テレビ大阪モーニングサテライト大浜見聞録で紹介・６月</a:t>
            </a: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BS</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フジ　ガリレオ</a:t>
            </a: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X</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にて紹介</a:t>
            </a:r>
            <a:endParaRPr lang="en-US" altLang="ja-JP" sz="800" dirty="0">
              <a:solidFill>
                <a:schemeClr val="tx1"/>
              </a:solidFill>
              <a:latin typeface="Meiryo UI" pitchFamily="50" charset="-128"/>
              <a:ea typeface="Meiryo UI" pitchFamily="50" charset="-128"/>
              <a:cs typeface="Meiryo UI" pitchFamily="50" charset="-128"/>
            </a:endParaRPr>
          </a:p>
          <a:p>
            <a:pPr marL="197634" indent="-197634">
              <a:defRPr/>
            </a:pPr>
            <a:endParaRPr lang="en-US" altLang="ja-JP" sz="800" dirty="0">
              <a:solidFill>
                <a:schemeClr val="tx1"/>
              </a:solidFill>
              <a:latin typeface="Meiryo UI" pitchFamily="50" charset="-128"/>
              <a:ea typeface="Meiryo UI" pitchFamily="50" charset="-128"/>
              <a:cs typeface="Meiryo UI" pitchFamily="50" charset="-128"/>
            </a:endParaRPr>
          </a:p>
        </p:txBody>
      </p:sp>
      <p:sp>
        <p:nvSpPr>
          <p:cNvPr id="22" name="角丸四角形 21"/>
          <p:cNvSpPr/>
          <p:nvPr/>
        </p:nvSpPr>
        <p:spPr>
          <a:xfrm>
            <a:off x="242787" y="607096"/>
            <a:ext cx="4230569"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590" b="1" dirty="0">
                <a:solidFill>
                  <a:schemeClr val="tx1"/>
                </a:solidFill>
                <a:latin typeface="Meiryo UI" pitchFamily="50" charset="-128"/>
                <a:ea typeface="Meiryo UI" pitchFamily="50" charset="-128"/>
                <a:cs typeface="Meiryo UI" pitchFamily="50" charset="-128"/>
              </a:rPr>
              <a:t>人工光合成を用いた</a:t>
            </a:r>
            <a:r>
              <a:rPr lang="ja-JP" altLang="en-US" sz="1600" b="1" dirty="0">
                <a:solidFill>
                  <a:schemeClr val="tx1"/>
                </a:solidFill>
                <a:latin typeface="Meiryo UI" pitchFamily="50" charset="-128"/>
                <a:ea typeface="Meiryo UI" pitchFamily="50" charset="-128"/>
                <a:cs typeface="Meiryo UI" pitchFamily="50" charset="-128"/>
              </a:rPr>
              <a:t>新エネルギー</a:t>
            </a:r>
            <a:r>
              <a:rPr lang="ja-JP" altLang="en-US" sz="1590" b="1" dirty="0">
                <a:solidFill>
                  <a:schemeClr val="tx1"/>
                </a:solidFill>
                <a:latin typeface="Meiryo UI" pitchFamily="50" charset="-128"/>
                <a:ea typeface="Meiryo UI" pitchFamily="50" charset="-128"/>
                <a:cs typeface="Meiryo UI" pitchFamily="50" charset="-128"/>
              </a:rPr>
              <a:t>創出の推進</a:t>
            </a:r>
          </a:p>
        </p:txBody>
      </p:sp>
      <p:sp>
        <p:nvSpPr>
          <p:cNvPr id="24" name="テキスト ボックス 28"/>
          <p:cNvSpPr txBox="1">
            <a:spLocks noChangeArrowheads="1"/>
          </p:cNvSpPr>
          <p:nvPr/>
        </p:nvSpPr>
        <p:spPr bwMode="auto">
          <a:xfrm>
            <a:off x="210867" y="1037131"/>
            <a:ext cx="9203589" cy="397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6751" indent="-86751" algn="just"/>
            <a:r>
              <a:rPr lang="ja-JP" altLang="en-US" sz="1292" b="0" i="0" dirty="0">
                <a:latin typeface="Meiryo UI" pitchFamily="50" charset="-128"/>
                <a:ea typeface="Meiryo UI" pitchFamily="50" charset="-128"/>
                <a:cs typeface="Meiryo UI" pitchFamily="50" charset="-128"/>
              </a:rPr>
              <a:t>◆大阪公立大学では、産学官連携拠点として</a:t>
            </a:r>
            <a:r>
              <a:rPr lang="en-US" altLang="ja-JP" sz="1292" b="0" i="0" dirty="0">
                <a:latin typeface="Meiryo UI" pitchFamily="50" charset="-128"/>
                <a:ea typeface="Meiryo UI" pitchFamily="50" charset="-128"/>
                <a:cs typeface="Meiryo UI" pitchFamily="50" charset="-128"/>
              </a:rPr>
              <a:t>2013</a:t>
            </a:r>
            <a:r>
              <a:rPr lang="ja-JP" altLang="en-US" sz="1292" b="0" i="0" dirty="0">
                <a:latin typeface="Meiryo UI" pitchFamily="50" charset="-128"/>
                <a:ea typeface="Meiryo UI" pitchFamily="50" charset="-128"/>
                <a:cs typeface="Meiryo UI" pitchFamily="50" charset="-128"/>
              </a:rPr>
              <a:t>年</a:t>
            </a:r>
            <a:r>
              <a:rPr lang="en-US" altLang="ja-JP" sz="1292" b="0" i="0" dirty="0">
                <a:latin typeface="Meiryo UI" pitchFamily="50" charset="-128"/>
                <a:ea typeface="Meiryo UI" pitchFamily="50" charset="-128"/>
                <a:cs typeface="Meiryo UI" pitchFamily="50" charset="-128"/>
              </a:rPr>
              <a:t>6</a:t>
            </a:r>
            <a:r>
              <a:rPr lang="ja-JP" altLang="en-US" sz="1292" b="0" i="0" dirty="0">
                <a:latin typeface="Meiryo UI" pitchFamily="50" charset="-128"/>
                <a:ea typeface="Meiryo UI" pitchFamily="50" charset="-128"/>
                <a:cs typeface="Meiryo UI" pitchFamily="50" charset="-128"/>
              </a:rPr>
              <a:t>月に人工光合成研究センターを開設し、人工光合成を用いた次世代循環型新エネルギー（水素、メタノール等アルコール系燃料）や生分解性プラスチック材料製造の開発・実用化に向け取り組んでいます。</a:t>
            </a:r>
            <a:endParaRPr lang="en-US" altLang="ja-JP" sz="1292" b="0" i="0" dirty="0">
              <a:latin typeface="Meiryo UI" pitchFamily="50" charset="-128"/>
              <a:ea typeface="Meiryo UI" pitchFamily="50" charset="-128"/>
              <a:cs typeface="Meiryo UI" pitchFamily="50" charset="-128"/>
            </a:endParaRPr>
          </a:p>
        </p:txBody>
      </p:sp>
      <p:sp>
        <p:nvSpPr>
          <p:cNvPr id="27" name="テキスト ボックス 26">
            <a:extLst>
              <a:ext uri="{FF2B5EF4-FFF2-40B4-BE49-F238E27FC236}">
                <a16:creationId xmlns:a16="http://schemas.microsoft.com/office/drawing/2014/main" id="{394C796E-2DC9-478E-8B32-37B683F46CE3}"/>
              </a:ext>
            </a:extLst>
          </p:cNvPr>
          <p:cNvSpPr txBox="1"/>
          <p:nvPr/>
        </p:nvSpPr>
        <p:spPr>
          <a:xfrm>
            <a:off x="4243383" y="605419"/>
            <a:ext cx="1463964" cy="369332"/>
          </a:xfrm>
          <a:prstGeom prst="rect">
            <a:avLst/>
          </a:prstGeom>
          <a:noFill/>
        </p:spPr>
        <p:txBody>
          <a:bodyPr wrap="square" lIns="0" tIns="0" rIns="0" bIns="0" rtlCol="0" anchor="ctr" anchorCtr="1">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p>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p>
        </p:txBody>
      </p:sp>
      <p:sp>
        <p:nvSpPr>
          <p:cNvPr id="28" name="Text Box 2">
            <a:extLst>
              <a:ext uri="{FF2B5EF4-FFF2-40B4-BE49-F238E27FC236}">
                <a16:creationId xmlns:a16="http://schemas.microsoft.com/office/drawing/2014/main" id="{BD9A3419-B6E1-418C-A810-DF42B442B3F6}"/>
              </a:ext>
            </a:extLst>
          </p:cNvPr>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29" name="Text Box 2">
            <a:extLst>
              <a:ext uri="{FF2B5EF4-FFF2-40B4-BE49-F238E27FC236}">
                <a16:creationId xmlns:a16="http://schemas.microsoft.com/office/drawing/2014/main" id="{3537065E-881D-435A-9878-7DCD4550313E}"/>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30" name="Text Box 2">
            <a:extLst>
              <a:ext uri="{FF2B5EF4-FFF2-40B4-BE49-F238E27FC236}">
                <a16:creationId xmlns:a16="http://schemas.microsoft.com/office/drawing/2014/main" id="{F09D7D11-DD15-4C3E-A475-2D24584F5AE1}"/>
              </a:ext>
            </a:extLst>
          </p:cNvPr>
          <p:cNvSpPr txBox="1">
            <a:spLocks noChangeArrowheads="1"/>
          </p:cNvSpPr>
          <p:nvPr/>
        </p:nvSpPr>
        <p:spPr bwMode="auto">
          <a:xfrm>
            <a:off x="49608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
        <p:nvSpPr>
          <p:cNvPr id="31" name="Text Box 2">
            <a:extLst>
              <a:ext uri="{FF2B5EF4-FFF2-40B4-BE49-F238E27FC236}">
                <a16:creationId xmlns:a16="http://schemas.microsoft.com/office/drawing/2014/main" id="{78996833-F623-4C5A-A715-7DE22F25950D}"/>
              </a:ext>
            </a:extLst>
          </p:cNvPr>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Tree>
    <p:extLst>
      <p:ext uri="{BB962C8B-B14F-4D97-AF65-F5344CB8AC3E}">
        <p14:creationId xmlns:p14="http://schemas.microsoft.com/office/powerpoint/2010/main" val="11941047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角丸四角形 13">
            <a:extLst>
              <a:ext uri="{FF2B5EF4-FFF2-40B4-BE49-F238E27FC236}">
                <a16:creationId xmlns:a16="http://schemas.microsoft.com/office/drawing/2014/main" id="{9D29A5EE-CC42-4BB7-BE05-67F659D495F6}"/>
              </a:ext>
            </a:extLst>
          </p:cNvPr>
          <p:cNvSpPr/>
          <p:nvPr/>
        </p:nvSpPr>
        <p:spPr>
          <a:xfrm>
            <a:off x="39000" y="563604"/>
            <a:ext cx="9859379" cy="3765470"/>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endParaRPr>
          </a:p>
        </p:txBody>
      </p:sp>
      <p:sp>
        <p:nvSpPr>
          <p:cNvPr id="12" name="角丸四角形 11"/>
          <p:cNvSpPr/>
          <p:nvPr/>
        </p:nvSpPr>
        <p:spPr>
          <a:xfrm>
            <a:off x="206564" y="697272"/>
            <a:ext cx="4545272"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カーボンニュートラル技術ビジネス化推進事業</a:t>
            </a:r>
          </a:p>
        </p:txBody>
      </p:sp>
      <p:sp>
        <p:nvSpPr>
          <p:cNvPr id="35" name="テキスト ボックス 34"/>
          <p:cNvSpPr txBox="1"/>
          <p:nvPr/>
        </p:nvSpPr>
        <p:spPr>
          <a:xfrm>
            <a:off x="206323" y="1205085"/>
            <a:ext cx="9163273" cy="6924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◆「水素等」・「ペロブスカイト太陽電池・蓄電池」・「バイオものづくり」をはじめとする</a:t>
            </a:r>
            <a:r>
              <a:rPr kumimoji="1" lang="en-US" altLang="ja-JP"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CN</a:t>
            </a: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技術のビジネス化を加速させるため、全国初の</a:t>
            </a:r>
            <a:r>
              <a:rPr kumimoji="1" lang="en-US" altLang="ja-JP"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CN</a:t>
            </a: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に　</a:t>
            </a:r>
            <a:endParaRPr kumimoji="1" lang="en-US" altLang="ja-JP"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　 特化したビジネス化支援拠点「</a:t>
            </a:r>
            <a:r>
              <a:rPr kumimoji="1" lang="en-US" altLang="ja-JP"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CN</a:t>
            </a: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ビジネスベース」（令和７年７月開設）において、オープンイノベーションの促進によるチームビルディン</a:t>
            </a:r>
            <a:endParaRPr kumimoji="1" lang="en-US" altLang="ja-JP"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   </a:t>
            </a: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グの支援やビジネス化サポートを実施しています。</a:t>
            </a:r>
            <a:endParaRPr kumimoji="1" lang="ja-JP" altLang="en-US" sz="13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sp>
        <p:nvSpPr>
          <p:cNvPr id="43" name="テキスト ボックス 42"/>
          <p:cNvSpPr txBox="1"/>
          <p:nvPr/>
        </p:nvSpPr>
        <p:spPr>
          <a:xfrm>
            <a:off x="4751836" y="781847"/>
            <a:ext cx="2669093" cy="184666"/>
          </a:xfrm>
          <a:prstGeom prst="rect">
            <a:avLst/>
          </a:prstGeom>
          <a:noFill/>
        </p:spPr>
        <p:txBody>
          <a:bodyPr wrap="square" lIns="0" tIns="0" rIns="0" bIns="0" rtlCol="0" anchor="ctr" anchorCtr="1">
            <a:spAutoFit/>
          </a:bodyPr>
          <a:lstStyle/>
          <a:p>
            <a:pPr marL="80599" marR="0" lvl="0" indent="-80599"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a:t>
            </a:r>
            <a:r>
              <a:rPr kumimoji="1" lang="ja-JP" altLang="en-US" sz="12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府事業</a:t>
            </a:r>
            <a:r>
              <a:rPr kumimoji="1" lang="en-US" altLang="ja-JP" sz="12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a:t>
            </a:r>
            <a:r>
              <a:rPr kumimoji="1" lang="zh-TW" altLang="en-US" sz="12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a:t>
            </a:r>
            <a:r>
              <a:rPr kumimoji="1" lang="ja-JP" altLang="en-US" sz="12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予算</a:t>
            </a:r>
            <a:r>
              <a:rPr kumimoji="1" lang="en-US" altLang="ja-JP" sz="12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46,857</a:t>
            </a:r>
            <a:r>
              <a:rPr kumimoji="1" lang="ja-JP" altLang="en-US" sz="12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千円</a:t>
            </a:r>
            <a:r>
              <a:rPr kumimoji="1" lang="zh-TW" altLang="en-US" sz="12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a:t>
            </a:r>
            <a:endParaRPr kumimoji="1" lang="ja-JP" altLang="en-US" sz="12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endParaRPr>
          </a:p>
        </p:txBody>
      </p:sp>
      <p:sp>
        <p:nvSpPr>
          <p:cNvPr id="57"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marR="0" lvl="0" indent="-263525"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①</a:t>
            </a:r>
            <a:r>
              <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再生可能エネルギー</a:t>
            </a:r>
          </a:p>
        </p:txBody>
      </p:sp>
      <p:sp>
        <p:nvSpPr>
          <p:cNvPr id="58"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marR="0" lvl="0" indent="-263525"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②</a:t>
            </a:r>
            <a:r>
              <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エネルギー効率の向上</a:t>
            </a:r>
          </a:p>
        </p:txBody>
      </p:sp>
      <p:sp>
        <p:nvSpPr>
          <p:cNvPr id="60" name="Text Box 2"/>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marR="0" lvl="0" indent="-263525"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④</a:t>
            </a:r>
            <a:r>
              <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産業振興と企業の成長</a:t>
            </a:r>
          </a:p>
        </p:txBody>
      </p:sp>
      <p:sp>
        <p:nvSpPr>
          <p:cNvPr id="61" name="Text Box 2">
            <a:extLst>
              <a:ext uri="{FF2B5EF4-FFF2-40B4-BE49-F238E27FC236}">
                <a16:creationId xmlns:a16="http://schemas.microsoft.com/office/drawing/2014/main" id="{83FBA56B-3640-4C86-B76B-3205AD4D8A99}"/>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marR="0" lvl="0" indent="-263525"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③	レジリエンス・需給調整力</a:t>
            </a:r>
          </a:p>
        </p:txBody>
      </p:sp>
      <p:pic>
        <p:nvPicPr>
          <p:cNvPr id="38" name="図 37">
            <a:extLst>
              <a:ext uri="{FF2B5EF4-FFF2-40B4-BE49-F238E27FC236}">
                <a16:creationId xmlns:a16="http://schemas.microsoft.com/office/drawing/2014/main" id="{D9DCB0B9-05E3-4B84-B38D-077FF8B54E0A}"/>
              </a:ext>
            </a:extLst>
          </p:cNvPr>
          <p:cNvPicPr>
            <a:picLocks/>
          </p:cNvPicPr>
          <p:nvPr/>
        </p:nvPicPr>
        <p:blipFill>
          <a:blip r:embed="rId2" cstate="screen">
            <a:extLst>
              <a:ext uri="{28A0092B-C50C-407E-A947-70E740481C1C}">
                <a14:useLocalDpi xmlns:a14="http://schemas.microsoft.com/office/drawing/2010/main"/>
              </a:ext>
            </a:extLst>
          </a:blip>
          <a:srcRect/>
          <a:stretch>
            <a:fillRect/>
          </a:stretch>
        </p:blipFill>
        <p:spPr>
          <a:xfrm>
            <a:off x="8474587" y="3202437"/>
            <a:ext cx="1112279" cy="1010990"/>
          </a:xfrm>
          <a:prstGeom prst="rect">
            <a:avLst/>
          </a:prstGeom>
        </p:spPr>
      </p:pic>
      <p:sp>
        <p:nvSpPr>
          <p:cNvPr id="39" name="テキスト ボックス 38">
            <a:extLst>
              <a:ext uri="{FF2B5EF4-FFF2-40B4-BE49-F238E27FC236}">
                <a16:creationId xmlns:a16="http://schemas.microsoft.com/office/drawing/2014/main" id="{DF555F6A-E9F4-44F0-9A44-9672C51C41DA}"/>
              </a:ext>
            </a:extLst>
          </p:cNvPr>
          <p:cNvSpPr txBox="1"/>
          <p:nvPr/>
        </p:nvSpPr>
        <p:spPr>
          <a:xfrm>
            <a:off x="8254502" y="2766634"/>
            <a:ext cx="1553957"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WEB</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サイトはこちら</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p:txBody>
      </p:sp>
      <p:pic>
        <p:nvPicPr>
          <p:cNvPr id="2" name="図 1">
            <a:extLst>
              <a:ext uri="{FF2B5EF4-FFF2-40B4-BE49-F238E27FC236}">
                <a16:creationId xmlns:a16="http://schemas.microsoft.com/office/drawing/2014/main" id="{859F9EF4-5419-4D3C-9EB7-133D6F0448A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3588" y="2080907"/>
            <a:ext cx="5195801" cy="2085320"/>
          </a:xfrm>
          <a:prstGeom prst="rect">
            <a:avLst/>
          </a:prstGeom>
        </p:spPr>
      </p:pic>
      <p:sp>
        <p:nvSpPr>
          <p:cNvPr id="47" name="テキスト ボックス 46">
            <a:extLst>
              <a:ext uri="{FF2B5EF4-FFF2-40B4-BE49-F238E27FC236}">
                <a16:creationId xmlns:a16="http://schemas.microsoft.com/office/drawing/2014/main" id="{F1BDA1C9-022D-45D7-A416-848823DD4108}"/>
              </a:ext>
            </a:extLst>
          </p:cNvPr>
          <p:cNvSpPr txBox="1"/>
          <p:nvPr/>
        </p:nvSpPr>
        <p:spPr>
          <a:xfrm>
            <a:off x="6100982" y="2890919"/>
            <a:ext cx="1155778" cy="276999"/>
          </a:xfrm>
          <a:prstGeom prst="rect">
            <a:avLst/>
          </a:prstGeom>
          <a:noFill/>
        </p:spPr>
        <p:txBody>
          <a:bodyPr wrap="square" rtlCol="0">
            <a:spAutoFit/>
          </a:bodyPr>
          <a:lstStyle/>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＜実績＞</a:t>
            </a:r>
            <a:endParaRPr kumimoji="1" lang="en-US" altLang="ja-JP" sz="12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endParaRPr>
          </a:p>
        </p:txBody>
      </p:sp>
      <p:graphicFrame>
        <p:nvGraphicFramePr>
          <p:cNvPr id="50" name="表 49">
            <a:extLst>
              <a:ext uri="{FF2B5EF4-FFF2-40B4-BE49-F238E27FC236}">
                <a16:creationId xmlns:a16="http://schemas.microsoft.com/office/drawing/2014/main" id="{D5120986-83D1-4BD7-A918-BC4ADEAA70CE}"/>
              </a:ext>
            </a:extLst>
          </p:cNvPr>
          <p:cNvGraphicFramePr>
            <a:graphicFrameLocks noGrp="1"/>
          </p:cNvGraphicFramePr>
          <p:nvPr>
            <p:extLst>
              <p:ext uri="{D42A27DB-BD31-4B8C-83A1-F6EECF244321}">
                <p14:modId xmlns:p14="http://schemas.microsoft.com/office/powerpoint/2010/main" val="138105947"/>
              </p:ext>
            </p:extLst>
          </p:nvPr>
        </p:nvGraphicFramePr>
        <p:xfrm>
          <a:off x="6194128" y="3177107"/>
          <a:ext cx="1917486" cy="975360"/>
        </p:xfrm>
        <a:graphic>
          <a:graphicData uri="http://schemas.openxmlformats.org/drawingml/2006/table">
            <a:tbl>
              <a:tblPr firstRow="1" bandRow="1">
                <a:tableStyleId>{5940675A-B579-460E-94D1-54222C63F5DA}</a:tableStyleId>
              </a:tblPr>
              <a:tblGrid>
                <a:gridCol w="1178469">
                  <a:extLst>
                    <a:ext uri="{9D8B030D-6E8A-4147-A177-3AD203B41FA5}">
                      <a16:colId xmlns:a16="http://schemas.microsoft.com/office/drawing/2014/main" val="3757262113"/>
                    </a:ext>
                  </a:extLst>
                </a:gridCol>
                <a:gridCol w="739017">
                  <a:extLst>
                    <a:ext uri="{9D8B030D-6E8A-4147-A177-3AD203B41FA5}">
                      <a16:colId xmlns:a16="http://schemas.microsoft.com/office/drawing/2014/main" val="571156813"/>
                    </a:ext>
                  </a:extLst>
                </a:gridCol>
              </a:tblGrid>
              <a:tr h="238729">
                <a:tc>
                  <a:txBody>
                    <a:bodyPr/>
                    <a:lstStyle/>
                    <a:p>
                      <a:pPr algn="ct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kumimoji="1" lang="en-US" altLang="ja-JP" sz="1000" strike="noStrike" dirty="0">
                          <a:solidFill>
                            <a:schemeClr val="tx1"/>
                          </a:solidFill>
                          <a:latin typeface="Meiryo UI" panose="020B0604030504040204" pitchFamily="50" charset="-128"/>
                          <a:ea typeface="Meiryo UI" panose="020B0604030504040204" pitchFamily="50" charset="-128"/>
                        </a:rPr>
                        <a:t>2025</a:t>
                      </a:r>
                      <a:endParaRPr kumimoji="1" lang="ja-JP" altLang="en-US" sz="1000" strike="noStrike"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405712737"/>
                  </a:ext>
                </a:extLst>
              </a:tr>
              <a:tr h="18000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会員登録者数</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951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4491204"/>
                  </a:ext>
                </a:extLst>
              </a:tr>
              <a:tr h="18000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イベント実施回数 </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6627992"/>
                  </a:ext>
                </a:extLst>
              </a:tr>
              <a:tr h="180000">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技術相談件数</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9791288"/>
                  </a:ext>
                </a:extLst>
              </a:tr>
            </a:tbl>
          </a:graphicData>
        </a:graphic>
      </p:graphicFrame>
      <p:sp>
        <p:nvSpPr>
          <p:cNvPr id="55" name="テキスト ボックス 54">
            <a:extLst>
              <a:ext uri="{FF2B5EF4-FFF2-40B4-BE49-F238E27FC236}">
                <a16:creationId xmlns:a16="http://schemas.microsoft.com/office/drawing/2014/main" id="{CC8DBF08-2550-46F2-AFCF-050A603EBF9E}"/>
              </a:ext>
            </a:extLst>
          </p:cNvPr>
          <p:cNvSpPr txBox="1"/>
          <p:nvPr/>
        </p:nvSpPr>
        <p:spPr>
          <a:xfrm>
            <a:off x="7488418" y="2939630"/>
            <a:ext cx="726756" cy="246221"/>
          </a:xfrm>
          <a:prstGeom prst="rect">
            <a:avLst/>
          </a:prstGeom>
          <a:noFill/>
        </p:spPr>
        <p:txBody>
          <a:bodyPr wrap="square" rtlCol="0">
            <a:spAutoFit/>
          </a:bodyPr>
          <a:lstStyle/>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（年度）</a:t>
            </a:r>
            <a:endParaRPr kumimoji="1" lang="en-US" altLang="ja-JP" sz="10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endParaRPr>
          </a:p>
        </p:txBody>
      </p:sp>
      <p:grpSp>
        <p:nvGrpSpPr>
          <p:cNvPr id="24" name="グループ化 23">
            <a:extLst>
              <a:ext uri="{FF2B5EF4-FFF2-40B4-BE49-F238E27FC236}">
                <a16:creationId xmlns:a16="http://schemas.microsoft.com/office/drawing/2014/main" id="{75890A5F-03D8-41AF-8E50-C4663C19EE15}"/>
              </a:ext>
            </a:extLst>
          </p:cNvPr>
          <p:cNvGrpSpPr/>
          <p:nvPr/>
        </p:nvGrpSpPr>
        <p:grpSpPr>
          <a:xfrm>
            <a:off x="26372" y="4403703"/>
            <a:ext cx="9859379" cy="2379629"/>
            <a:chOff x="26373" y="3723334"/>
            <a:chExt cx="9828000" cy="3060000"/>
          </a:xfrm>
        </p:grpSpPr>
        <p:sp>
          <p:nvSpPr>
            <p:cNvPr id="25" name="角丸四角形 28">
              <a:extLst>
                <a:ext uri="{FF2B5EF4-FFF2-40B4-BE49-F238E27FC236}">
                  <a16:creationId xmlns:a16="http://schemas.microsoft.com/office/drawing/2014/main" id="{46EF71A8-4FDF-47ED-8DAD-00732B2AAB38}"/>
                </a:ext>
              </a:extLst>
            </p:cNvPr>
            <p:cNvSpPr/>
            <p:nvPr/>
          </p:nvSpPr>
          <p:spPr>
            <a:xfrm>
              <a:off x="26373" y="3723334"/>
              <a:ext cx="9828000" cy="3060000"/>
            </a:xfrm>
            <a:prstGeom prst="roundRect">
              <a:avLst>
                <a:gd name="adj" fmla="val 3833"/>
              </a:avLst>
            </a:prstGeom>
            <a:ln w="25400">
              <a:solidFill>
                <a:srgbClr val="00B050"/>
              </a:solidFill>
            </a:ln>
          </p:spPr>
          <p:style>
            <a:lnRef idx="2">
              <a:schemeClr val="accent1"/>
            </a:lnRef>
            <a:fillRef idx="1">
              <a:schemeClr val="lt1"/>
            </a:fillRef>
            <a:effectRef idx="0">
              <a:schemeClr val="accent1"/>
            </a:effectRef>
            <a:fontRef idx="minor">
              <a:schemeClr val="dk1"/>
            </a:fontRef>
          </p:style>
          <p:txBody>
            <a:bodyPr anchor="ctr"/>
            <a:lstStyle/>
            <a:p>
              <a:pPr>
                <a:defRPr/>
              </a:pPr>
              <a:endParaRPr lang="ja-JP" altLang="en-US" sz="1100" dirty="0">
                <a:solidFill>
                  <a:schemeClr val="tx1"/>
                </a:solidFill>
                <a:latin typeface="Meiryo UI" pitchFamily="50" charset="-128"/>
                <a:ea typeface="Meiryo UI" pitchFamily="50" charset="-128"/>
                <a:cs typeface="Meiryo UI" pitchFamily="50" charset="-128"/>
              </a:endParaRPr>
            </a:p>
          </p:txBody>
        </p:sp>
        <p:sp>
          <p:nvSpPr>
            <p:cNvPr id="26" name="角丸四角形 29">
              <a:extLst>
                <a:ext uri="{FF2B5EF4-FFF2-40B4-BE49-F238E27FC236}">
                  <a16:creationId xmlns:a16="http://schemas.microsoft.com/office/drawing/2014/main" id="{ED1C8C5F-AF34-4563-80DC-233A5D99897D}"/>
                </a:ext>
              </a:extLst>
            </p:cNvPr>
            <p:cNvSpPr/>
            <p:nvPr/>
          </p:nvSpPr>
          <p:spPr>
            <a:xfrm>
              <a:off x="205522" y="3886051"/>
              <a:ext cx="4886645" cy="439783"/>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万博を契機とした環境・エネルギー先進技術普及事業</a:t>
              </a:r>
            </a:p>
          </p:txBody>
        </p:sp>
        <p:sp>
          <p:nvSpPr>
            <p:cNvPr id="30" name="正方形/長方形 29">
              <a:extLst>
                <a:ext uri="{FF2B5EF4-FFF2-40B4-BE49-F238E27FC236}">
                  <a16:creationId xmlns:a16="http://schemas.microsoft.com/office/drawing/2014/main" id="{0B44BE7B-6103-4C34-A9AD-082446C9C379}"/>
                </a:ext>
              </a:extLst>
            </p:cNvPr>
            <p:cNvSpPr/>
            <p:nvPr/>
          </p:nvSpPr>
          <p:spPr>
            <a:xfrm>
              <a:off x="205522" y="4519374"/>
              <a:ext cx="6818394" cy="2176759"/>
            </a:xfrm>
            <a:prstGeom prst="rect">
              <a:avLst/>
            </a:prstGeom>
          </p:spPr>
          <p:txBody>
            <a:bodyPr wrap="square">
              <a:spAutoFit/>
            </a:bodyPr>
            <a:lstStyle/>
            <a:p>
              <a:pPr>
                <a:spcBef>
                  <a:spcPct val="0"/>
                </a:spcBef>
              </a:pPr>
              <a:r>
                <a:rPr lang="ja-JP" altLang="en-US" sz="1300" spc="-50" dirty="0">
                  <a:latin typeface="Meiryo UI" panose="020B0604030504040204" pitchFamily="50" charset="-128"/>
                  <a:ea typeface="Meiryo UI" panose="020B0604030504040204" pitchFamily="50" charset="-128"/>
                </a:rPr>
                <a:t>◆再エネ・省エネに係る先進技術の導入促進のため、普及啓発コンテンツなどを活用しイベント等で情報発信を行い普及拡大をめざします。</a:t>
              </a:r>
              <a:endParaRPr lang="en-US" altLang="ja-JP" sz="1300" spc="-50" dirty="0">
                <a:latin typeface="Meiryo UI" panose="020B0604030504040204" pitchFamily="50" charset="-128"/>
                <a:ea typeface="Meiryo UI" panose="020B0604030504040204" pitchFamily="50" charset="-128"/>
              </a:endParaRPr>
            </a:p>
            <a:p>
              <a:pPr>
                <a:spcBef>
                  <a:spcPct val="0"/>
                </a:spcBef>
              </a:pPr>
              <a:endParaRPr lang="en-US" altLang="ja-JP" sz="1300" spc="-50" dirty="0">
                <a:latin typeface="Meiryo UI" panose="020B0604030504040204" pitchFamily="50" charset="-128"/>
                <a:ea typeface="Meiryo UI" panose="020B0604030504040204" pitchFamily="50" charset="-128"/>
              </a:endParaRPr>
            </a:p>
            <a:p>
              <a:pPr>
                <a:spcBef>
                  <a:spcPct val="0"/>
                </a:spcBef>
              </a:pPr>
              <a:r>
                <a:rPr lang="ja-JP" altLang="en-US" sz="1300" spc="-50" dirty="0">
                  <a:latin typeface="Meiryo UI" panose="020B0604030504040204" pitchFamily="50" charset="-128"/>
                  <a:ea typeface="Meiryo UI" panose="020B0604030504040204" pitchFamily="50" charset="-128"/>
                </a:rPr>
                <a:t>（事業概要）</a:t>
              </a:r>
            </a:p>
            <a:p>
              <a:pPr>
                <a:spcBef>
                  <a:spcPct val="0"/>
                </a:spcBef>
              </a:pPr>
              <a:r>
                <a:rPr lang="ja-JP" altLang="en-US" sz="1300" spc="-50" dirty="0">
                  <a:latin typeface="Meiryo UI" panose="020B0604030504040204" pitchFamily="50" charset="-128"/>
                  <a:ea typeface="Meiryo UI" panose="020B0604030504040204" pitchFamily="50" charset="-128"/>
                </a:rPr>
                <a:t>・府民向けイベント等を通じた情報発信</a:t>
              </a:r>
            </a:p>
            <a:p>
              <a:pPr>
                <a:spcBef>
                  <a:spcPct val="0"/>
                </a:spcBef>
              </a:pPr>
              <a:r>
                <a:rPr lang="ja-JP" altLang="en-US" sz="1300" spc="-50" dirty="0">
                  <a:latin typeface="Meiryo UI" panose="020B0604030504040204" pitchFamily="50" charset="-128"/>
                  <a:ea typeface="Meiryo UI" panose="020B0604030504040204" pitchFamily="50" charset="-128"/>
                </a:rPr>
                <a:t>　軽量柔軟が特徴な「ペロブスカイト太陽電池」や建屋の屋根等に設置することで建物内の冷房エネルギー削減が見込まれる「放射冷却素材」等の先進技術や、バイオマス由来の原料や廃食用油等から製造される「持続可能な航空燃料</a:t>
              </a:r>
              <a:r>
                <a:rPr lang="en-US" altLang="ja-JP" sz="1300" spc="-50" dirty="0">
                  <a:latin typeface="Meiryo UI" panose="020B0604030504040204" pitchFamily="50" charset="-128"/>
                  <a:ea typeface="Meiryo UI" panose="020B0604030504040204" pitchFamily="50" charset="-128"/>
                </a:rPr>
                <a:t>(SAF)</a:t>
              </a:r>
              <a:r>
                <a:rPr lang="ja-JP" altLang="en-US" sz="1300" spc="-50" dirty="0">
                  <a:latin typeface="Meiryo UI" panose="020B0604030504040204" pitchFamily="50" charset="-128"/>
                  <a:ea typeface="Meiryo UI" panose="020B0604030504040204" pitchFamily="50" charset="-128"/>
                </a:rPr>
                <a:t>」などについて、イベント等での情報発信・普及啓発を行います。</a:t>
              </a:r>
            </a:p>
          </p:txBody>
        </p:sp>
        <p:sp>
          <p:nvSpPr>
            <p:cNvPr id="32" name="正方形/長方形 31">
              <a:extLst>
                <a:ext uri="{FF2B5EF4-FFF2-40B4-BE49-F238E27FC236}">
                  <a16:creationId xmlns:a16="http://schemas.microsoft.com/office/drawing/2014/main" id="{624E2184-D931-4C4C-8B71-A5E05AA5C739}"/>
                </a:ext>
              </a:extLst>
            </p:cNvPr>
            <p:cNvSpPr/>
            <p:nvPr/>
          </p:nvSpPr>
          <p:spPr>
            <a:xfrm>
              <a:off x="4950855" y="3982029"/>
              <a:ext cx="2812847" cy="237465"/>
            </a:xfrm>
            <a:prstGeom prst="rect">
              <a:avLst/>
            </a:prstGeom>
          </p:spPr>
          <p:txBody>
            <a:bodyPr wrap="square" lIns="0" tIns="0" rIns="0" bIns="0" anchor="ctr" anchorCtr="1">
              <a:spAutoFit/>
            </a:bodyPr>
            <a:lstStyle/>
            <a:p>
              <a:pPr marL="95250" indent="-95250"/>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府事業</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 （予算</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2,040</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千円）</a:t>
              </a:r>
            </a:p>
          </p:txBody>
        </p:sp>
        <p:pic>
          <p:nvPicPr>
            <p:cNvPr id="33" name="図 32">
              <a:extLst>
                <a:ext uri="{FF2B5EF4-FFF2-40B4-BE49-F238E27FC236}">
                  <a16:creationId xmlns:a16="http://schemas.microsoft.com/office/drawing/2014/main" id="{9204350E-68B1-4D06-82BF-0C948F0E6B4C}"/>
                </a:ext>
              </a:extLst>
            </p:cNvPr>
            <p:cNvPicPr>
              <a:picLocks noChangeAspect="1"/>
            </p:cNvPicPr>
            <p:nvPr/>
          </p:nvPicPr>
          <p:blipFill>
            <a:blip r:embed="rId4"/>
            <a:stretch>
              <a:fillRect/>
            </a:stretch>
          </p:blipFill>
          <p:spPr>
            <a:xfrm>
              <a:off x="7395772" y="4267476"/>
              <a:ext cx="2047522" cy="2056786"/>
            </a:xfrm>
            <a:prstGeom prst="rect">
              <a:avLst/>
            </a:prstGeom>
          </p:spPr>
        </p:pic>
        <p:sp>
          <p:nvSpPr>
            <p:cNvPr id="40" name="Text Box 5">
              <a:extLst>
                <a:ext uri="{FF2B5EF4-FFF2-40B4-BE49-F238E27FC236}">
                  <a16:creationId xmlns:a16="http://schemas.microsoft.com/office/drawing/2014/main" id="{6CBA5A23-6138-4EC8-B1EC-6BC82D39C360}"/>
                </a:ext>
              </a:extLst>
            </p:cNvPr>
            <p:cNvSpPr txBox="1">
              <a:spLocks noChangeArrowheads="1"/>
            </p:cNvSpPr>
            <p:nvPr/>
          </p:nvSpPr>
          <p:spPr bwMode="auto">
            <a:xfrm>
              <a:off x="7763701" y="6373963"/>
              <a:ext cx="1395996" cy="391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886" tIns="43443" rIns="86886" bIns="43443"/>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ts val="600"/>
                </a:spcBef>
                <a:buFontTx/>
                <a:buNone/>
              </a:pPr>
              <a:r>
                <a:rPr lang="en-US" altLang="ja-JP" sz="900" dirty="0">
                  <a:latin typeface="HGPｺﾞｼｯｸM" panose="020B0600000000000000" pitchFamily="50" charset="-128"/>
                  <a:ea typeface="HGPｺﾞｼｯｸM" panose="020B0600000000000000" pitchFamily="50" charset="-128"/>
                </a:rPr>
                <a:t>SAF</a:t>
              </a:r>
              <a:r>
                <a:rPr lang="ja-JP" altLang="en-US" sz="900" dirty="0">
                  <a:latin typeface="HGPｺﾞｼｯｸM" panose="020B0600000000000000" pitchFamily="50" charset="-128"/>
                  <a:ea typeface="HGPｺﾞｼｯｸM" panose="020B0600000000000000" pitchFamily="50" charset="-128"/>
                </a:rPr>
                <a:t>関係</a:t>
              </a:r>
              <a:br>
                <a:rPr lang="en-US" altLang="ja-JP" sz="900" dirty="0">
                  <a:latin typeface="HGPｺﾞｼｯｸM" panose="020B0600000000000000" pitchFamily="50" charset="-128"/>
                  <a:ea typeface="HGPｺﾞｼｯｸM" panose="020B0600000000000000" pitchFamily="50" charset="-128"/>
                </a:rPr>
              </a:br>
              <a:r>
                <a:rPr lang="en-US" altLang="ja-JP" sz="900" dirty="0">
                  <a:latin typeface="HGPｺﾞｼｯｸM" panose="020B0600000000000000" pitchFamily="50" charset="-128"/>
                  <a:ea typeface="HGPｺﾞｼｯｸM" panose="020B0600000000000000" pitchFamily="50" charset="-128"/>
                </a:rPr>
                <a:t>fly</a:t>
              </a:r>
              <a:r>
                <a:rPr lang="ja-JP" altLang="en-US" sz="900" dirty="0">
                  <a:latin typeface="HGPｺﾞｼｯｸM" panose="020B0600000000000000" pitchFamily="50" charset="-128"/>
                  <a:ea typeface="HGPｺﾞｼｯｸM" panose="020B0600000000000000" pitchFamily="50" charset="-128"/>
                </a:rPr>
                <a:t> </a:t>
              </a:r>
              <a:r>
                <a:rPr lang="en-US" altLang="ja-JP" sz="900" dirty="0">
                  <a:latin typeface="HGPｺﾞｼｯｸM" panose="020B0600000000000000" pitchFamily="50" charset="-128"/>
                  <a:ea typeface="HGPｺﾞｼｯｸM" panose="020B0600000000000000" pitchFamily="50" charset="-128"/>
                </a:rPr>
                <a:t>to</a:t>
              </a:r>
              <a:r>
                <a:rPr lang="ja-JP" altLang="en-US" sz="900" dirty="0">
                  <a:latin typeface="HGPｺﾞｼｯｸM" panose="020B0600000000000000" pitchFamily="50" charset="-128"/>
                  <a:ea typeface="HGPｺﾞｼｯｸM" panose="020B0600000000000000" pitchFamily="50" charset="-128"/>
                </a:rPr>
                <a:t> </a:t>
              </a:r>
              <a:r>
                <a:rPr lang="en-US" altLang="ja-JP" sz="900" dirty="0">
                  <a:latin typeface="HGPｺﾞｼｯｸM" panose="020B0600000000000000" pitchFamily="50" charset="-128"/>
                  <a:ea typeface="HGPｺﾞｼｯｸM" panose="020B0600000000000000" pitchFamily="50" charset="-128"/>
                </a:rPr>
                <a:t>fry</a:t>
              </a:r>
              <a:r>
                <a:rPr lang="ja-JP" altLang="en-US" sz="900" dirty="0">
                  <a:latin typeface="HGPｺﾞｼｯｸM" panose="020B0600000000000000" pitchFamily="50" charset="-128"/>
                  <a:ea typeface="HGPｺﾞｼｯｸM" panose="020B0600000000000000" pitchFamily="50" charset="-128"/>
                </a:rPr>
                <a:t>プロジェクト</a:t>
              </a:r>
              <a:endParaRPr lang="en-US" altLang="ja-JP" sz="900" dirty="0">
                <a:latin typeface="HGPｺﾞｼｯｸM" panose="020B0600000000000000" pitchFamily="50" charset="-128"/>
                <a:ea typeface="HGPｺﾞｼｯｸM" panose="020B0600000000000000" pitchFamily="50" charset="-128"/>
              </a:endParaRPr>
            </a:p>
          </p:txBody>
        </p:sp>
      </p:grpSp>
      <p:sp>
        <p:nvSpPr>
          <p:cNvPr id="29" name="円/楕円 30">
            <a:extLst>
              <a:ext uri="{FF2B5EF4-FFF2-40B4-BE49-F238E27FC236}">
                <a16:creationId xmlns:a16="http://schemas.microsoft.com/office/drawing/2014/main" id="{B8FFB98B-2676-4195-A3E0-994C77161E83}"/>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62</a:t>
            </a:fld>
            <a:endParaRPr lang="en-US" altLang="ja-JP" sz="11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480812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角丸四角形 31"/>
          <p:cNvSpPr/>
          <p:nvPr/>
        </p:nvSpPr>
        <p:spPr>
          <a:xfrm>
            <a:off x="73210" y="552560"/>
            <a:ext cx="9650456" cy="2630808"/>
          </a:xfrm>
          <a:prstGeom prst="roundRect">
            <a:avLst>
              <a:gd name="adj" fmla="val 1946"/>
            </a:avLst>
          </a:prstGeom>
          <a:ln w="25400">
            <a:solidFill>
              <a:srgbClr val="00B050"/>
            </a:solidFill>
          </a:ln>
        </p:spPr>
        <p:style>
          <a:lnRef idx="2">
            <a:schemeClr val="accent1"/>
          </a:lnRef>
          <a:fillRef idx="1">
            <a:schemeClr val="lt1"/>
          </a:fillRef>
          <a:effectRef idx="0">
            <a:schemeClr val="accent1"/>
          </a:effectRef>
          <a:fontRef idx="minor">
            <a:schemeClr val="dk1"/>
          </a:fontRef>
        </p:style>
        <p:txBody>
          <a:bodyPr anchor="ctr"/>
          <a:lstStyle/>
          <a:p>
            <a:pPr>
              <a:defRPr/>
            </a:pPr>
            <a:endParaRPr lang="ja-JP" altLang="en-US" sz="1100" dirty="0">
              <a:solidFill>
                <a:srgbClr val="FF0000"/>
              </a:solidFill>
              <a:latin typeface="Meiryo UI" pitchFamily="50" charset="-128"/>
              <a:ea typeface="Meiryo UI" pitchFamily="50" charset="-128"/>
              <a:cs typeface="Meiryo UI" pitchFamily="50" charset="-128"/>
            </a:endParaRPr>
          </a:p>
        </p:txBody>
      </p:sp>
      <p:sp>
        <p:nvSpPr>
          <p:cNvPr id="30" name="角丸四角形 29"/>
          <p:cNvSpPr/>
          <p:nvPr/>
        </p:nvSpPr>
        <p:spPr>
          <a:xfrm>
            <a:off x="426701" y="735872"/>
            <a:ext cx="3909326"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次世代型太陽電池普及促進事業</a:t>
            </a:r>
          </a:p>
        </p:txBody>
      </p:sp>
      <p:sp>
        <p:nvSpPr>
          <p:cNvPr id="41" name="円/楕円 30">
            <a:extLst>
              <a:ext uri="{FF2B5EF4-FFF2-40B4-BE49-F238E27FC236}">
                <a16:creationId xmlns:a16="http://schemas.microsoft.com/office/drawing/2014/main" id="{A98586B9-48F0-4124-B215-0BCE87E08B5F}"/>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63</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45" name="テキスト ボックス 28">
            <a:extLst>
              <a:ext uri="{FF2B5EF4-FFF2-40B4-BE49-F238E27FC236}">
                <a16:creationId xmlns:a16="http://schemas.microsoft.com/office/drawing/2014/main" id="{A4E19373-6EF7-40BB-B1BC-0AF089975A4E}"/>
              </a:ext>
            </a:extLst>
          </p:cNvPr>
          <p:cNvSpPr txBox="1">
            <a:spLocks noChangeArrowheads="1"/>
          </p:cNvSpPr>
          <p:nvPr/>
        </p:nvSpPr>
        <p:spPr bwMode="auto">
          <a:xfrm>
            <a:off x="182335" y="990310"/>
            <a:ext cx="6735408" cy="2292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86400" indent="-86400" algn="just"/>
            <a:endParaRPr lang="en-US" altLang="ja-JP" sz="1300" dirty="0">
              <a:solidFill>
                <a:srgbClr val="FF0000"/>
              </a:solidFill>
              <a:latin typeface="Meiryo UI" pitchFamily="50" charset="-128"/>
              <a:ea typeface="Meiryo UI" pitchFamily="50" charset="-128"/>
              <a:cs typeface="Meiryo UI" pitchFamily="50" charset="-128"/>
            </a:endParaRPr>
          </a:p>
          <a:p>
            <a:pPr marL="86400" indent="-86400" algn="just"/>
            <a:r>
              <a:rPr lang="ja-JP" altLang="en-US" sz="1300" dirty="0">
                <a:latin typeface="Meiryo UI" pitchFamily="50" charset="-128"/>
                <a:ea typeface="Meiryo UI" pitchFamily="50" charset="-128"/>
                <a:cs typeface="Meiryo UI" pitchFamily="50" charset="-128"/>
              </a:rPr>
              <a:t>　◆</a:t>
            </a:r>
            <a:r>
              <a:rPr kumimoji="0" lang="ja-JP" altLang="en-US" sz="1300" b="0" i="0" u="none" strike="noStrike" cap="none" normalizeH="0" baseline="0" dirty="0">
                <a:ln>
                  <a:noFill/>
                </a:ln>
                <a:effectLst/>
                <a:latin typeface="Meiryo UI" panose="020B0604030504040204" pitchFamily="50" charset="-128"/>
                <a:ea typeface="Meiryo UI" panose="020B0604030504040204" pitchFamily="50" charset="-128"/>
                <a:cs typeface="Arial" panose="020B0604020202020204" pitchFamily="34" charset="0"/>
              </a:rPr>
              <a:t>カーボンニュートラル達成に向け、柔軟・軽量な特性であり、都市部での再エネ導入拡大に資する</a:t>
            </a:r>
            <a:endParaRPr kumimoji="0" lang="en-US" altLang="ja-JP" sz="1300" b="0" i="0" u="none" strike="noStrike" cap="none" normalizeH="0" baseline="0" dirty="0">
              <a:ln>
                <a:noFill/>
              </a:ln>
              <a:effectLst/>
              <a:latin typeface="Meiryo UI" panose="020B0604030504040204" pitchFamily="50" charset="-128"/>
              <a:ea typeface="Meiryo UI" panose="020B0604030504040204" pitchFamily="50" charset="-128"/>
              <a:cs typeface="Arial" panose="020B0604020202020204" pitchFamily="34" charset="0"/>
            </a:endParaRPr>
          </a:p>
          <a:p>
            <a:pPr marL="86400" indent="-86400" algn="just"/>
            <a:r>
              <a:rPr kumimoji="0" lang="ja-JP" altLang="en-US" sz="1300" dirty="0">
                <a:latin typeface="Meiryo UI" panose="020B0604030504040204" pitchFamily="50" charset="-128"/>
                <a:ea typeface="Meiryo UI" panose="020B0604030504040204" pitchFamily="50" charset="-128"/>
                <a:cs typeface="Arial" panose="020B0604020202020204" pitchFamily="34" charset="0"/>
              </a:rPr>
              <a:t>　　</a:t>
            </a:r>
            <a:r>
              <a:rPr kumimoji="0" lang="ja-JP" altLang="en-US" sz="1300" b="0" i="0" u="none" strike="noStrike" cap="none" normalizeH="0" baseline="0" dirty="0">
                <a:ln>
                  <a:noFill/>
                </a:ln>
                <a:effectLst/>
                <a:latin typeface="Meiryo UI" panose="020B0604030504040204" pitchFamily="50" charset="-128"/>
                <a:ea typeface="Meiryo UI" panose="020B0604030504040204" pitchFamily="50" charset="-128"/>
                <a:cs typeface="Arial" panose="020B0604020202020204" pitchFamily="34" charset="0"/>
              </a:rPr>
              <a:t>技術と期待されるペロブスカイト太陽電池について、府有施設での導入促進を図り、情報発信を　</a:t>
            </a:r>
            <a:endParaRPr kumimoji="0" lang="en-US" altLang="ja-JP" sz="1300" b="0" i="0" u="none" strike="noStrike" cap="none" normalizeH="0" baseline="0" dirty="0">
              <a:ln>
                <a:noFill/>
              </a:ln>
              <a:effectLst/>
              <a:latin typeface="Meiryo UI" panose="020B0604030504040204" pitchFamily="50" charset="-128"/>
              <a:ea typeface="Meiryo UI" panose="020B0604030504040204" pitchFamily="50" charset="-128"/>
              <a:cs typeface="Arial" panose="020B0604020202020204" pitchFamily="34" charset="0"/>
            </a:endParaRPr>
          </a:p>
          <a:p>
            <a:pPr marL="86400" indent="-86400" algn="just"/>
            <a:r>
              <a:rPr kumimoji="0" lang="ja-JP" altLang="en-US" sz="1300" dirty="0">
                <a:latin typeface="Meiryo UI" panose="020B0604030504040204" pitchFamily="50" charset="-128"/>
                <a:ea typeface="Meiryo UI" panose="020B0604030504040204" pitchFamily="50" charset="-128"/>
                <a:cs typeface="Arial" panose="020B0604020202020204" pitchFamily="34" charset="0"/>
              </a:rPr>
              <a:t>　　</a:t>
            </a:r>
            <a:r>
              <a:rPr kumimoji="0" lang="ja-JP" altLang="en-US" sz="1300" b="0" i="0" u="none" strike="noStrike" cap="none" normalizeH="0" baseline="0" dirty="0">
                <a:ln>
                  <a:noFill/>
                </a:ln>
                <a:effectLst/>
                <a:latin typeface="Meiryo UI" panose="020B0604030504040204" pitchFamily="50" charset="-128"/>
                <a:ea typeface="Meiryo UI" panose="020B0604030504040204" pitchFamily="50" charset="-128"/>
                <a:cs typeface="Arial" panose="020B0604020202020204" pitchFamily="34" charset="0"/>
              </a:rPr>
              <a:t>行います。</a:t>
            </a:r>
            <a:endParaRPr kumimoji="0" lang="en-US" altLang="ja-JP" sz="1300" b="0" i="0" u="none" strike="noStrike" cap="none" normalizeH="0" baseline="0" dirty="0">
              <a:ln>
                <a:noFill/>
              </a:ln>
              <a:effectLst/>
              <a:latin typeface="Meiryo UI" panose="020B0604030504040204" pitchFamily="50" charset="-128"/>
              <a:ea typeface="Meiryo UI" panose="020B0604030504040204" pitchFamily="50" charset="-128"/>
              <a:cs typeface="Arial" panose="020B0604020202020204" pitchFamily="34" charset="0"/>
            </a:endParaRPr>
          </a:p>
          <a:p>
            <a:pPr marL="86400" indent="-86400" algn="just"/>
            <a:endParaRPr kumimoji="0" lang="en-US" altLang="ja-JP" sz="1300" dirty="0">
              <a:latin typeface="Meiryo UI" panose="020B0604030504040204" pitchFamily="50" charset="-128"/>
              <a:ea typeface="Meiryo UI" panose="020B0604030504040204" pitchFamily="50" charset="-128"/>
              <a:cs typeface="Arial" panose="020B0604020202020204" pitchFamily="34" charset="0"/>
            </a:endParaRPr>
          </a:p>
          <a:p>
            <a:pPr marL="86400" indent="-86400" algn="just"/>
            <a:r>
              <a:rPr kumimoji="0" lang="ja-JP" altLang="en-US" sz="1300" b="0" i="0" u="none" strike="noStrike" cap="none" normalizeH="0" baseline="0" dirty="0">
                <a:ln>
                  <a:noFill/>
                </a:ln>
                <a:effectLst/>
                <a:latin typeface="Meiryo UI" panose="020B0604030504040204" pitchFamily="50" charset="-128"/>
                <a:ea typeface="Meiryo UI" panose="020B0604030504040204" pitchFamily="50" charset="-128"/>
                <a:cs typeface="Arial" panose="020B0604020202020204" pitchFamily="34" charset="0"/>
              </a:rPr>
              <a:t>　（事業概要）</a:t>
            </a:r>
            <a:endParaRPr kumimoji="0" lang="en-US" altLang="ja-JP" sz="1300" b="0" i="0" u="none" strike="noStrike" cap="none" normalizeH="0" baseline="0" dirty="0">
              <a:ln>
                <a:noFill/>
              </a:ln>
              <a:effectLst/>
              <a:latin typeface="Meiryo UI" panose="020B0604030504040204" pitchFamily="50" charset="-128"/>
              <a:ea typeface="Meiryo UI" panose="020B0604030504040204" pitchFamily="50" charset="-128"/>
              <a:cs typeface="Arial" panose="020B0604020202020204" pitchFamily="34" charset="0"/>
            </a:endParaRPr>
          </a:p>
          <a:p>
            <a:pPr marL="86400" indent="-86400" algn="just"/>
            <a:r>
              <a:rPr kumimoji="0" lang="ja-JP" altLang="en-US" sz="1300" dirty="0">
                <a:latin typeface="Meiryo UI" panose="020B0604030504040204" pitchFamily="50" charset="-128"/>
                <a:ea typeface="Meiryo UI" panose="020B0604030504040204" pitchFamily="50" charset="-128"/>
                <a:cs typeface="Arial" panose="020B0604020202020204" pitchFamily="34" charset="0"/>
              </a:rPr>
              <a:t>　　・府有施設での率先導入及び</a:t>
            </a:r>
            <a:r>
              <a:rPr kumimoji="0" lang="zh-TW" altLang="en-US" sz="1300" dirty="0">
                <a:latin typeface="Meiryo UI" panose="020B0604030504040204" pitchFamily="50" charset="-128"/>
                <a:ea typeface="Meiryo UI" panose="020B0604030504040204" pitchFamily="50" charset="-128"/>
                <a:cs typeface="Arial" panose="020B0604020202020204" pitchFamily="34" charset="0"/>
              </a:rPr>
              <a:t>設置可能性調査</a:t>
            </a:r>
            <a:endParaRPr kumimoji="0" lang="ja-JP" altLang="en-US" sz="1300" dirty="0">
              <a:latin typeface="Meiryo UI" panose="020B0604030504040204" pitchFamily="50" charset="-128"/>
              <a:ea typeface="Meiryo UI" panose="020B0604030504040204" pitchFamily="50" charset="-128"/>
              <a:cs typeface="Arial" panose="020B0604020202020204" pitchFamily="34" charset="0"/>
            </a:endParaRPr>
          </a:p>
          <a:p>
            <a:pPr marL="86400" indent="-86400"/>
            <a:r>
              <a:rPr kumimoji="0" lang="ja-JP" altLang="en-US" sz="1300" dirty="0">
                <a:latin typeface="Meiryo UI" panose="020B0604030504040204" pitchFamily="50" charset="-128"/>
                <a:ea typeface="Meiryo UI" panose="020B0604030504040204" pitchFamily="50" charset="-128"/>
                <a:cs typeface="Arial" panose="020B0604020202020204" pitchFamily="34" charset="0"/>
              </a:rPr>
              <a:t>　　　災害対策上重要な府有施設等にペロブスカイト太陽電池や蓄電池を設置し、災害時の非常　</a:t>
            </a:r>
            <a:endParaRPr kumimoji="0" lang="en-US" altLang="ja-JP" sz="1300" dirty="0">
              <a:latin typeface="Meiryo UI" panose="020B0604030504040204" pitchFamily="50" charset="-128"/>
              <a:ea typeface="Meiryo UI" panose="020B0604030504040204" pitchFamily="50" charset="-128"/>
              <a:cs typeface="Arial" panose="020B0604020202020204" pitchFamily="34" charset="0"/>
            </a:endParaRPr>
          </a:p>
          <a:p>
            <a:pPr marL="86400" indent="-86400"/>
            <a:r>
              <a:rPr kumimoji="0" lang="ja-JP" altLang="en-US" sz="1300" dirty="0">
                <a:latin typeface="Meiryo UI" panose="020B0604030504040204" pitchFamily="50" charset="-128"/>
                <a:ea typeface="Meiryo UI" panose="020B0604030504040204" pitchFamily="50" charset="-128"/>
                <a:cs typeface="Arial" panose="020B0604020202020204" pitchFamily="34" charset="0"/>
              </a:rPr>
              <a:t>　　用電源等として利用すると共に情報発信・普及啓発を実施します。また、府有施設へのさらなる</a:t>
            </a:r>
            <a:endParaRPr kumimoji="0" lang="en-US" altLang="ja-JP" sz="1300" dirty="0">
              <a:latin typeface="Meiryo UI" panose="020B0604030504040204" pitchFamily="50" charset="-128"/>
              <a:ea typeface="Meiryo UI" panose="020B0604030504040204" pitchFamily="50" charset="-128"/>
              <a:cs typeface="Arial" panose="020B0604020202020204" pitchFamily="34" charset="0"/>
            </a:endParaRPr>
          </a:p>
          <a:p>
            <a:pPr marL="86400" indent="-86400"/>
            <a:r>
              <a:rPr kumimoji="0" lang="ja-JP" altLang="en-US" sz="1300" dirty="0">
                <a:latin typeface="Meiryo UI" panose="020B0604030504040204" pitchFamily="50" charset="-128"/>
                <a:ea typeface="Meiryo UI" panose="020B0604030504040204" pitchFamily="50" charset="-128"/>
                <a:cs typeface="Arial" panose="020B0604020202020204" pitchFamily="34" charset="0"/>
              </a:rPr>
              <a:t>　　導入促進に向け、設置可能性調査を実施します。</a:t>
            </a:r>
            <a:endParaRPr kumimoji="0" lang="en-US" altLang="ja-JP" sz="1300" dirty="0">
              <a:latin typeface="Meiryo UI" panose="020B0604030504040204" pitchFamily="50" charset="-128"/>
              <a:ea typeface="Meiryo UI" panose="020B0604030504040204" pitchFamily="50" charset="-128"/>
              <a:cs typeface="Arial" panose="020B0604020202020204" pitchFamily="34" charset="0"/>
            </a:endParaRPr>
          </a:p>
          <a:p>
            <a:pPr marL="86400" indent="-86400"/>
            <a:r>
              <a:rPr kumimoji="0" lang="ja-JP" altLang="en-US" sz="1300" dirty="0">
                <a:solidFill>
                  <a:srgbClr val="FF0000"/>
                </a:solidFill>
                <a:latin typeface="Meiryo UI" panose="020B0604030504040204" pitchFamily="50" charset="-128"/>
                <a:ea typeface="Meiryo UI" panose="020B0604030504040204" pitchFamily="50" charset="-128"/>
                <a:cs typeface="Arial" panose="020B0604020202020204" pitchFamily="34" charset="0"/>
              </a:rPr>
              <a:t>　　　</a:t>
            </a:r>
            <a:endParaRPr kumimoji="0" lang="en-US" altLang="ja-JP" sz="13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Arial" panose="020B0604020202020204" pitchFamily="34" charset="0"/>
            </a:endParaRPr>
          </a:p>
        </p:txBody>
      </p:sp>
      <p:sp>
        <p:nvSpPr>
          <p:cNvPr id="46" name="テキスト ボックス 45">
            <a:extLst>
              <a:ext uri="{FF2B5EF4-FFF2-40B4-BE49-F238E27FC236}">
                <a16:creationId xmlns:a16="http://schemas.microsoft.com/office/drawing/2014/main" id="{8B36769E-8B17-43BF-B18F-7F877190B157}"/>
              </a:ext>
            </a:extLst>
          </p:cNvPr>
          <p:cNvSpPr txBox="1"/>
          <p:nvPr/>
        </p:nvSpPr>
        <p:spPr>
          <a:xfrm>
            <a:off x="4336027" y="820345"/>
            <a:ext cx="2534673" cy="184666"/>
          </a:xfrm>
          <a:prstGeom prst="rect">
            <a:avLst/>
          </a:prstGeom>
          <a:noFill/>
        </p:spPr>
        <p:txBody>
          <a:bodyPr wrap="square" lIns="0" tIns="0" rIns="0" bIns="0" rtlCol="0" anchor="ctr" anchorCtr="1">
            <a:spAutoFit/>
          </a:bodyPr>
          <a:lstStyle/>
          <a:p>
            <a:pPr marL="80599" indent="-80599"/>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r>
              <a:rPr lang="zh-TW" altLang="en-US"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予算</a:t>
            </a:r>
            <a:r>
              <a:rPr lang="en-US" altLang="ja-JP" sz="1200" b="0" i="0" dirty="0">
                <a:effectLst/>
                <a:latin typeface="Meiryo" panose="020B0604030504040204" pitchFamily="50" charset="-128"/>
                <a:ea typeface="Meiryo" panose="020B0604030504040204" pitchFamily="50" charset="-128"/>
              </a:rPr>
              <a:t>236,036</a:t>
            </a:r>
            <a:r>
              <a:rPr lang="ja-JP" altLang="en-US" sz="1200" dirty="0">
                <a:latin typeface="Meiryo UI" pitchFamily="50" charset="-128"/>
                <a:ea typeface="Meiryo UI" pitchFamily="50" charset="-128"/>
                <a:cs typeface="Meiryo UI" pitchFamily="50" charset="-128"/>
              </a:rPr>
              <a:t>千円</a:t>
            </a:r>
            <a:r>
              <a:rPr lang="zh-TW" altLang="en-US" sz="1200" dirty="0">
                <a:latin typeface="Meiryo UI" pitchFamily="50" charset="-128"/>
                <a:ea typeface="Meiryo UI" pitchFamily="50" charset="-128"/>
                <a:cs typeface="Meiryo UI" pitchFamily="50" charset="-128"/>
              </a:rPr>
              <a:t>）</a:t>
            </a:r>
            <a:endParaRPr lang="ja-JP" altLang="en-US" sz="1200" dirty="0">
              <a:latin typeface="Meiryo UI" pitchFamily="50" charset="-128"/>
              <a:ea typeface="Meiryo UI" pitchFamily="50" charset="-128"/>
              <a:cs typeface="Meiryo UI" pitchFamily="50" charset="-128"/>
            </a:endParaRPr>
          </a:p>
        </p:txBody>
      </p:sp>
      <p:sp>
        <p:nvSpPr>
          <p:cNvPr id="18" name="Text Box 2">
            <a:extLst>
              <a:ext uri="{FF2B5EF4-FFF2-40B4-BE49-F238E27FC236}">
                <a16:creationId xmlns:a16="http://schemas.microsoft.com/office/drawing/2014/main" id="{CD600DE4-00AF-40D6-A538-18BEDFD08A48}"/>
              </a:ext>
            </a:extLst>
          </p:cNvPr>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19" name="Text Box 2">
            <a:extLst>
              <a:ext uri="{FF2B5EF4-FFF2-40B4-BE49-F238E27FC236}">
                <a16:creationId xmlns:a16="http://schemas.microsoft.com/office/drawing/2014/main" id="{EEF2A2E0-1B4C-4A1D-A074-217863EFBB6F}"/>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20" name="Text Box 2">
            <a:extLst>
              <a:ext uri="{FF2B5EF4-FFF2-40B4-BE49-F238E27FC236}">
                <a16:creationId xmlns:a16="http://schemas.microsoft.com/office/drawing/2014/main" id="{86AF79A9-F97E-4A9E-9B4B-39322A2847D9}"/>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21" name="Text Box 2">
            <a:extLst>
              <a:ext uri="{FF2B5EF4-FFF2-40B4-BE49-F238E27FC236}">
                <a16:creationId xmlns:a16="http://schemas.microsoft.com/office/drawing/2014/main" id="{F0118127-1D8C-4C08-9255-AAB68EF23184}"/>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14" name="角丸四角形 13">
            <a:extLst>
              <a:ext uri="{FF2B5EF4-FFF2-40B4-BE49-F238E27FC236}">
                <a16:creationId xmlns:a16="http://schemas.microsoft.com/office/drawing/2014/main" id="{E905CCBD-6B84-4AB2-8B09-04672ECE00D5}"/>
              </a:ext>
            </a:extLst>
          </p:cNvPr>
          <p:cNvSpPr/>
          <p:nvPr/>
        </p:nvSpPr>
        <p:spPr>
          <a:xfrm>
            <a:off x="91230" y="3261278"/>
            <a:ext cx="9632436" cy="1526997"/>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endParaRPr>
          </a:p>
        </p:txBody>
      </p:sp>
      <p:sp>
        <p:nvSpPr>
          <p:cNvPr id="15" name="角丸四角形 23">
            <a:extLst>
              <a:ext uri="{FF2B5EF4-FFF2-40B4-BE49-F238E27FC236}">
                <a16:creationId xmlns:a16="http://schemas.microsoft.com/office/drawing/2014/main" id="{A9E6CA34-1167-46C6-8B05-5846D75C9373}"/>
              </a:ext>
            </a:extLst>
          </p:cNvPr>
          <p:cNvSpPr/>
          <p:nvPr/>
        </p:nvSpPr>
        <p:spPr>
          <a:xfrm>
            <a:off x="541818" y="3391700"/>
            <a:ext cx="4603471"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itchFamily="50" charset="-128"/>
                <a:ea typeface="Meiryo UI" pitchFamily="50" charset="-128"/>
                <a:cs typeface="Meiryo UI" pitchFamily="50" charset="-128"/>
              </a:rPr>
              <a:t>ペロブスカイト太陽電池開発・実証支援事業</a:t>
            </a:r>
          </a:p>
        </p:txBody>
      </p:sp>
      <p:sp>
        <p:nvSpPr>
          <p:cNvPr id="17" name="テキスト ボックス 16">
            <a:extLst>
              <a:ext uri="{FF2B5EF4-FFF2-40B4-BE49-F238E27FC236}">
                <a16:creationId xmlns:a16="http://schemas.microsoft.com/office/drawing/2014/main" id="{28F9FC14-C9A1-4CB8-BA53-DB5AB39DF79E}"/>
              </a:ext>
            </a:extLst>
          </p:cNvPr>
          <p:cNvSpPr txBox="1"/>
          <p:nvPr/>
        </p:nvSpPr>
        <p:spPr>
          <a:xfrm>
            <a:off x="295907" y="3849440"/>
            <a:ext cx="9145273" cy="8925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◆ペロブスカイト太陽電池市場への府内中堅・中小企業の参入促進のため、要素技術を有する企業の先導的な参入モデル事例の創出に</a:t>
            </a:r>
            <a:endParaRPr kumimoji="1" lang="en-US" altLang="ja-JP"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300" dirty="0">
                <a:latin typeface="Meiryo UI" pitchFamily="50" charset="-128"/>
                <a:ea typeface="Meiryo UI" pitchFamily="50" charset="-128"/>
                <a:cs typeface="Meiryo UI" pitchFamily="50" charset="-128"/>
              </a:rPr>
              <a:t>　</a:t>
            </a:r>
            <a:r>
              <a:rPr kumimoji="1" lang="ja-JP" altLang="en-US"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向け、主要メーカーとのマッチングとともに、要素技術の開発・実証に係る経費の補助を行います。</a:t>
            </a:r>
            <a:endParaRPr kumimoji="1" lang="en-US" altLang="ja-JP"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endParaRPr>
          </a:p>
          <a:p>
            <a:pPr marR="0" lvl="0" algn="just" defTabSz="914400" rtl="0" eaLnBrk="1" fontAlgn="auto" latinLnBrk="0" hangingPunct="1">
              <a:lnSpc>
                <a:spcPct val="100000"/>
              </a:lnSpc>
              <a:spcBef>
                <a:spcPts val="0"/>
              </a:spcBef>
              <a:spcAft>
                <a:spcPts val="0"/>
              </a:spcAft>
              <a:buClrTx/>
              <a:buSzTx/>
              <a:buFontTx/>
              <a:buNone/>
              <a:tabLst/>
              <a:defRPr/>
            </a:pPr>
            <a:endParaRPr kumimoji="1" lang="en-US" altLang="ja-JP" sz="1300" b="0" i="0" u="none" strike="noStrike" kern="1200" cap="none" spc="0" normalizeH="0" baseline="0" noProof="0" dirty="0">
              <a:ln>
                <a:noFill/>
              </a:ln>
              <a:effectLst/>
              <a:uLnTx/>
              <a:uFillTx/>
              <a:latin typeface="Meiryo UI" pitchFamily="50" charset="-128"/>
              <a:ea typeface="Meiryo UI" pitchFamily="50" charset="-128"/>
              <a:cs typeface="Meiryo UI" pitchFamily="50"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0" cap="none" spc="0" normalizeH="0" baseline="0" noProof="0" dirty="0">
                <a:ln>
                  <a:noFill/>
                </a:ln>
                <a:effectLst/>
                <a:uLnTx/>
                <a:uFillTx/>
                <a:latin typeface="Meiryo UI" pitchFamily="50" charset="-128"/>
                <a:ea typeface="Meiryo UI" pitchFamily="50" charset="-128"/>
                <a:cs typeface="+mn-cs"/>
              </a:rPr>
              <a:t>　 補助額：</a:t>
            </a:r>
            <a:r>
              <a:rPr kumimoji="1" lang="en-US" altLang="ja-JP" sz="1300" b="0" i="0" u="none" strike="noStrike" kern="0" cap="none" spc="0" normalizeH="0" baseline="0" noProof="0" dirty="0">
                <a:ln>
                  <a:noFill/>
                </a:ln>
                <a:effectLst/>
                <a:uLnTx/>
                <a:uFillTx/>
                <a:latin typeface="Meiryo UI" pitchFamily="50" charset="-128"/>
                <a:ea typeface="Meiryo UI" pitchFamily="50" charset="-128"/>
                <a:cs typeface="+mn-cs"/>
              </a:rPr>
              <a:t>3,000</a:t>
            </a:r>
            <a:r>
              <a:rPr kumimoji="1" lang="ja-JP" altLang="en-US" sz="1300" b="0" i="0" u="none" strike="noStrike" kern="0" cap="none" spc="0" normalizeH="0" baseline="0" noProof="0" dirty="0">
                <a:ln>
                  <a:noFill/>
                </a:ln>
                <a:effectLst/>
                <a:uLnTx/>
                <a:uFillTx/>
                <a:latin typeface="Meiryo UI" pitchFamily="50" charset="-128"/>
                <a:ea typeface="Meiryo UI" pitchFamily="50" charset="-128"/>
                <a:cs typeface="+mn-cs"/>
              </a:rPr>
              <a:t>万円／件（上限）（補助率</a:t>
            </a:r>
            <a:r>
              <a:rPr kumimoji="1" lang="en-US" altLang="ja-JP" sz="1300" b="0" i="0" u="none" strike="noStrike" kern="0" cap="none" spc="0" normalizeH="0" baseline="0" noProof="0" dirty="0">
                <a:ln>
                  <a:noFill/>
                </a:ln>
                <a:effectLst/>
                <a:uLnTx/>
                <a:uFillTx/>
                <a:latin typeface="Meiryo UI" pitchFamily="50" charset="-128"/>
                <a:ea typeface="Meiryo UI" pitchFamily="50" charset="-128"/>
                <a:cs typeface="+mn-cs"/>
              </a:rPr>
              <a:t>1/2</a:t>
            </a:r>
            <a:r>
              <a:rPr kumimoji="1" lang="ja-JP" altLang="en-US" sz="1300" b="0" i="0" u="none" strike="noStrike" kern="0" cap="none" spc="0" normalizeH="0" baseline="0" noProof="0" dirty="0">
                <a:ln>
                  <a:noFill/>
                </a:ln>
                <a:effectLst/>
                <a:uLnTx/>
                <a:uFillTx/>
                <a:latin typeface="Meiryo UI" pitchFamily="50" charset="-128"/>
                <a:ea typeface="Meiryo UI" pitchFamily="50" charset="-128"/>
                <a:cs typeface="+mn-cs"/>
              </a:rPr>
              <a:t>）</a:t>
            </a:r>
          </a:p>
        </p:txBody>
      </p:sp>
      <p:sp>
        <p:nvSpPr>
          <p:cNvPr id="22" name="テキスト ボックス 21">
            <a:extLst>
              <a:ext uri="{FF2B5EF4-FFF2-40B4-BE49-F238E27FC236}">
                <a16:creationId xmlns:a16="http://schemas.microsoft.com/office/drawing/2014/main" id="{47A97895-268B-4400-B787-B0B96950719D}"/>
              </a:ext>
            </a:extLst>
          </p:cNvPr>
          <p:cNvSpPr txBox="1"/>
          <p:nvPr/>
        </p:nvSpPr>
        <p:spPr>
          <a:xfrm>
            <a:off x="5337221" y="3479577"/>
            <a:ext cx="1660099" cy="184666"/>
          </a:xfrm>
          <a:prstGeom prst="rect">
            <a:avLst/>
          </a:prstGeom>
          <a:noFill/>
        </p:spPr>
        <p:txBody>
          <a:bodyPr wrap="square" lIns="0" tIns="0" rIns="0" bIns="0" rtlCol="0" anchor="ctr" anchorCtr="0">
            <a:spAutoFit/>
          </a:bodyPr>
          <a:lstStyle/>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a:t>
            </a:r>
            <a:r>
              <a:rPr kumimoji="1" lang="ja-JP" altLang="en-US" sz="12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府事業</a:t>
            </a:r>
            <a:r>
              <a:rPr kumimoji="1" lang="en-US" altLang="ja-JP" sz="12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】150,138</a:t>
            </a:r>
            <a:r>
              <a:rPr kumimoji="1" lang="ja-JP" altLang="en-US" sz="1200" b="0" i="0" u="none" strike="noStrike" kern="1200" cap="none" spc="0" normalizeH="0" baseline="0" noProof="0" dirty="0">
                <a:ln>
                  <a:noFill/>
                </a:ln>
                <a:effectLst/>
                <a:uLnTx/>
                <a:uFillTx/>
                <a:latin typeface="Meiryo UI" pitchFamily="50" charset="-128"/>
                <a:ea typeface="Meiryo UI" pitchFamily="50" charset="-128"/>
                <a:cs typeface="Meiryo UI" pitchFamily="50" charset="-128"/>
              </a:rPr>
              <a:t>千円</a:t>
            </a:r>
            <a:endParaRPr kumimoji="1" lang="en-US" altLang="ja-JP" sz="1200" b="0" i="0" u="none" strike="noStrike" kern="1200" cap="none" spc="0" normalizeH="0" baseline="0" noProof="0" dirty="0">
              <a:ln>
                <a:noFill/>
              </a:ln>
              <a:effectLst/>
              <a:uLnTx/>
              <a:uFillTx/>
              <a:latin typeface="Meiryo UI" pitchFamily="50" charset="-128"/>
              <a:ea typeface="Meiryo UI" pitchFamily="50" charset="-128"/>
              <a:cs typeface="Meiryo UI" pitchFamily="50" charset="-128"/>
            </a:endParaRPr>
          </a:p>
        </p:txBody>
      </p:sp>
      <p:sp>
        <p:nvSpPr>
          <p:cNvPr id="4" name="テキスト ボックス 3">
            <a:extLst>
              <a:ext uri="{FF2B5EF4-FFF2-40B4-BE49-F238E27FC236}">
                <a16:creationId xmlns:a16="http://schemas.microsoft.com/office/drawing/2014/main" id="{47BBED35-A3B1-49FC-9CE2-219EA30E73C5}"/>
              </a:ext>
            </a:extLst>
          </p:cNvPr>
          <p:cNvSpPr txBox="1"/>
          <p:nvPr/>
        </p:nvSpPr>
        <p:spPr>
          <a:xfrm>
            <a:off x="6628487" y="6507845"/>
            <a:ext cx="3030518" cy="261610"/>
          </a:xfrm>
          <a:prstGeom prst="rect">
            <a:avLst/>
          </a:prstGeom>
          <a:no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rPr>
              <a:t>咲洲庁舎に設置されたペロブスカイト太陽電池</a:t>
            </a:r>
          </a:p>
        </p:txBody>
      </p:sp>
      <p:pic>
        <p:nvPicPr>
          <p:cNvPr id="5" name="図 4">
            <a:extLst>
              <a:ext uri="{FF2B5EF4-FFF2-40B4-BE49-F238E27FC236}">
                <a16:creationId xmlns:a16="http://schemas.microsoft.com/office/drawing/2014/main" id="{14CB844E-FF3F-434E-BCD9-0F24B21F1E2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17742" y="4866185"/>
            <a:ext cx="2085000" cy="1563750"/>
          </a:xfrm>
          <a:prstGeom prst="rect">
            <a:avLst/>
          </a:prstGeom>
        </p:spPr>
      </p:pic>
      <p:sp>
        <p:nvSpPr>
          <p:cNvPr id="6" name="テキスト ボックス 5">
            <a:extLst>
              <a:ext uri="{FF2B5EF4-FFF2-40B4-BE49-F238E27FC236}">
                <a16:creationId xmlns:a16="http://schemas.microsoft.com/office/drawing/2014/main" id="{72F943B0-A691-495E-9B44-C780BE24F46A}"/>
              </a:ext>
            </a:extLst>
          </p:cNvPr>
          <p:cNvSpPr txBox="1"/>
          <p:nvPr/>
        </p:nvSpPr>
        <p:spPr>
          <a:xfrm>
            <a:off x="142755" y="4827219"/>
            <a:ext cx="6325189" cy="1954381"/>
          </a:xfrm>
          <a:prstGeom prst="rect">
            <a:avLst/>
          </a:prstGeom>
          <a:noFill/>
          <a:ln w="28575">
            <a:solidFill>
              <a:srgbClr val="0070C0"/>
            </a:solidFill>
            <a:prstDash val="dashDot"/>
          </a:ln>
        </p:spPr>
        <p:txBody>
          <a:bodyPr wrap="square" rtlCol="0">
            <a:spAutoFit/>
          </a:bodyPr>
          <a:lstStyle/>
          <a:p>
            <a:endParaRPr kumimoji="1" lang="en-US" altLang="ja-JP" sz="1100" b="1" dirty="0">
              <a:latin typeface="Meiryo UI" panose="020B0604030504040204" pitchFamily="50" charset="-128"/>
              <a:ea typeface="Meiryo UI" panose="020B0604030504040204" pitchFamily="50" charset="-128"/>
            </a:endParaRPr>
          </a:p>
          <a:p>
            <a:r>
              <a:rPr kumimoji="1" lang="ja-JP" altLang="en-US" sz="1100" b="1" dirty="0">
                <a:latin typeface="Meiryo UI" panose="020B0604030504040204" pitchFamily="50" charset="-128"/>
                <a:ea typeface="Meiryo UI" panose="020B0604030504040204" pitchFamily="50" charset="-128"/>
              </a:rPr>
              <a:t>①　低コスト化が見込める</a:t>
            </a:r>
          </a:p>
          <a:p>
            <a:r>
              <a:rPr kumimoji="1" lang="ja-JP" altLang="en-US" sz="1100" dirty="0">
                <a:latin typeface="Meiryo UI" panose="020B0604030504040204" pitchFamily="50" charset="-128"/>
                <a:ea typeface="Meiryo UI" panose="020B0604030504040204" pitchFamily="50" charset="-128"/>
              </a:rPr>
              <a:t>ペロブスカイト太陽電池は、材料をフィルムなどに塗布・印刷して作ることができます。製造工程が少なく、大量生産ができるため、低コスト化が見込めます。</a:t>
            </a:r>
          </a:p>
          <a:p>
            <a:r>
              <a:rPr kumimoji="1" lang="ja-JP" altLang="en-US" sz="1100" b="1" dirty="0">
                <a:latin typeface="Meiryo UI" panose="020B0604030504040204" pitchFamily="50" charset="-128"/>
                <a:ea typeface="Meiryo UI" panose="020B0604030504040204" pitchFamily="50" charset="-128"/>
              </a:rPr>
              <a:t>②　軽くて柔軟</a:t>
            </a:r>
          </a:p>
          <a:p>
            <a:r>
              <a:rPr kumimoji="1" lang="ja-JP" altLang="en-US" sz="1100" dirty="0">
                <a:latin typeface="Meiryo UI" panose="020B0604030504040204" pitchFamily="50" charset="-128"/>
                <a:ea typeface="Meiryo UI" panose="020B0604030504040204" pitchFamily="50" charset="-128"/>
              </a:rPr>
              <a:t>シリコン系太陽電池が重くて厚みもあるのに対し、ペロブスカイト太陽電池は小さな結晶の集合体が膜になっているため、ペロブスカイト太陽電池のうち、フィルム型は折り曲げやゆがみに強く、軽量化が可能です。</a:t>
            </a:r>
          </a:p>
          <a:p>
            <a:r>
              <a:rPr kumimoji="1" lang="ja-JP" altLang="en-US" sz="1100" b="1" dirty="0">
                <a:latin typeface="Meiryo UI" panose="020B0604030504040204" pitchFamily="50" charset="-128"/>
                <a:ea typeface="Meiryo UI" panose="020B0604030504040204" pitchFamily="50" charset="-128"/>
              </a:rPr>
              <a:t>③　主要材料は日本が世界シェア第</a:t>
            </a:r>
            <a:r>
              <a:rPr kumimoji="1" lang="en-US" altLang="ja-JP" sz="1100" b="1" dirty="0">
                <a:latin typeface="Meiryo UI" panose="020B0604030504040204" pitchFamily="50" charset="-128"/>
                <a:ea typeface="Meiryo UI" panose="020B0604030504040204" pitchFamily="50" charset="-128"/>
              </a:rPr>
              <a:t>2</a:t>
            </a:r>
            <a:r>
              <a:rPr kumimoji="1" lang="ja-JP" altLang="en-US" sz="1100" b="1" dirty="0">
                <a:latin typeface="Meiryo UI" panose="020B0604030504040204" pitchFamily="50" charset="-128"/>
                <a:ea typeface="Meiryo UI" panose="020B0604030504040204" pitchFamily="50" charset="-128"/>
              </a:rPr>
              <a:t>位</a:t>
            </a:r>
          </a:p>
          <a:p>
            <a:r>
              <a:rPr kumimoji="1" lang="ja-JP" altLang="en-US" sz="1100" dirty="0">
                <a:latin typeface="Meiryo UI" panose="020B0604030504040204" pitchFamily="50" charset="-128"/>
                <a:ea typeface="Meiryo UI" panose="020B0604030504040204" pitchFamily="50" charset="-128"/>
              </a:rPr>
              <a:t>ペロブスカイト太陽電池の主な原料であるヨウ素は、日本の生産量が世界シェアの約</a:t>
            </a:r>
            <a:r>
              <a:rPr kumimoji="1" lang="en-US" altLang="ja-JP" sz="1100" dirty="0">
                <a:latin typeface="Meiryo UI" panose="020B0604030504040204" pitchFamily="50" charset="-128"/>
                <a:ea typeface="Meiryo UI" panose="020B0604030504040204" pitchFamily="50" charset="-128"/>
              </a:rPr>
              <a:t>3</a:t>
            </a:r>
            <a:r>
              <a:rPr kumimoji="1" lang="ja-JP" altLang="en-US" sz="1100" dirty="0">
                <a:latin typeface="Meiryo UI" panose="020B0604030504040204" pitchFamily="50" charset="-128"/>
                <a:ea typeface="Meiryo UI" panose="020B0604030504040204" pitchFamily="50" charset="-128"/>
              </a:rPr>
              <a:t>割を占めており、世界第</a:t>
            </a:r>
            <a:r>
              <a:rPr kumimoji="1" lang="en-US" altLang="ja-JP" sz="1100" dirty="0">
                <a:latin typeface="Meiryo UI" panose="020B0604030504040204" pitchFamily="50" charset="-128"/>
                <a:ea typeface="Meiryo UI" panose="020B0604030504040204" pitchFamily="50" charset="-128"/>
              </a:rPr>
              <a:t>2</a:t>
            </a:r>
            <a:r>
              <a:rPr kumimoji="1" lang="ja-JP" altLang="en-US" sz="1100" dirty="0">
                <a:latin typeface="Meiryo UI" panose="020B0604030504040204" pitchFamily="50" charset="-128"/>
                <a:ea typeface="Meiryo UI" panose="020B0604030504040204" pitchFamily="50" charset="-128"/>
              </a:rPr>
              <a:t>位です（第</a:t>
            </a:r>
            <a:r>
              <a:rPr kumimoji="1" lang="en-US" altLang="ja-JP" sz="1100" dirty="0">
                <a:latin typeface="Meiryo UI" panose="020B0604030504040204" pitchFamily="50" charset="-128"/>
                <a:ea typeface="Meiryo UI" panose="020B0604030504040204" pitchFamily="50" charset="-128"/>
              </a:rPr>
              <a:t>1</a:t>
            </a:r>
            <a:r>
              <a:rPr kumimoji="1" lang="ja-JP" altLang="en-US" sz="1100" dirty="0">
                <a:latin typeface="Meiryo UI" panose="020B0604030504040204" pitchFamily="50" charset="-128"/>
                <a:ea typeface="Meiryo UI" panose="020B0604030504040204" pitchFamily="50" charset="-128"/>
              </a:rPr>
              <a:t>位はチリで約</a:t>
            </a:r>
            <a:r>
              <a:rPr kumimoji="1" lang="en-US" altLang="ja-JP" sz="1100" dirty="0">
                <a:latin typeface="Meiryo UI" panose="020B0604030504040204" pitchFamily="50" charset="-128"/>
                <a:ea typeface="Meiryo UI" panose="020B0604030504040204" pitchFamily="50" charset="-128"/>
              </a:rPr>
              <a:t>6</a:t>
            </a:r>
            <a:r>
              <a:rPr kumimoji="1" lang="ja-JP" altLang="en-US" sz="1100" dirty="0">
                <a:latin typeface="Meiryo UI" panose="020B0604030504040204" pitchFamily="50" charset="-128"/>
                <a:ea typeface="Meiryo UI" panose="020B0604030504040204" pitchFamily="50" charset="-128"/>
              </a:rPr>
              <a:t>割）。そのため、サプライチェーンを他国に頼らずに安定して確保でき、経済安全保障の面でもメリットがあります。　　　　　　　　　　　　　　　　　　　　　　　　　（資源エネルギー庁</a:t>
            </a:r>
            <a:r>
              <a:rPr kumimoji="1" lang="en-US" altLang="ja-JP" sz="1100" dirty="0">
                <a:latin typeface="Meiryo UI" panose="020B0604030504040204" pitchFamily="50" charset="-128"/>
                <a:ea typeface="Meiryo UI" panose="020B0604030504040204" pitchFamily="50" charset="-128"/>
              </a:rPr>
              <a:t>HP</a:t>
            </a:r>
            <a:r>
              <a:rPr kumimoji="1" lang="ja-JP" altLang="en-US" sz="1100" dirty="0">
                <a:latin typeface="Meiryo UI" panose="020B0604030504040204" pitchFamily="50" charset="-128"/>
                <a:ea typeface="Meiryo UI" panose="020B0604030504040204" pitchFamily="50" charset="-128"/>
              </a:rPr>
              <a:t>より作成）</a:t>
            </a:r>
          </a:p>
        </p:txBody>
      </p:sp>
      <p:sp>
        <p:nvSpPr>
          <p:cNvPr id="7" name="四角形: 角を丸くする 6">
            <a:extLst>
              <a:ext uri="{FF2B5EF4-FFF2-40B4-BE49-F238E27FC236}">
                <a16:creationId xmlns:a16="http://schemas.microsoft.com/office/drawing/2014/main" id="{70B460BF-AB2D-4871-B22F-88172F71E03F}"/>
              </a:ext>
            </a:extLst>
          </p:cNvPr>
          <p:cNvSpPr/>
          <p:nvPr/>
        </p:nvSpPr>
        <p:spPr>
          <a:xfrm>
            <a:off x="1988251" y="4722458"/>
            <a:ext cx="2726786" cy="344164"/>
          </a:xfrm>
          <a:prstGeom prst="roundRect">
            <a:avLst/>
          </a:prstGeom>
          <a:ln/>
        </p:spPr>
        <p:style>
          <a:lnRef idx="1">
            <a:schemeClr val="accent1"/>
          </a:lnRef>
          <a:fillRef idx="2">
            <a:schemeClr val="accent1"/>
          </a:fillRef>
          <a:effectRef idx="1">
            <a:schemeClr val="accent1"/>
          </a:effectRef>
          <a:fontRef idx="minor">
            <a:schemeClr val="dk1"/>
          </a:fontRef>
        </p:style>
        <p:txBody>
          <a:bodyPr rot="0" spcFirstLastPara="0" vert="horz" wrap="square" lIns="91440" tIns="0" rIns="91440" bIns="0" numCol="1" spcCol="0" rtlCol="0" fromWordArt="0" anchor="ctr" anchorCtr="0" forceAA="0" compatLnSpc="1">
            <a:prstTxWarp prst="textNoShape">
              <a:avLst/>
            </a:prstTxWarp>
            <a:noAutofit/>
          </a:bodyPr>
          <a:lstStyle/>
          <a:p>
            <a:pPr algn="ctr"/>
            <a:r>
              <a:rPr kumimoji="1" lang="ja-JP" altLang="en-US" sz="1400" b="1" dirty="0">
                <a:solidFill>
                  <a:schemeClr val="tx1"/>
                </a:solidFill>
                <a:effectLst/>
                <a:latin typeface="Meiryo UI" pitchFamily="50" charset="-128"/>
                <a:ea typeface="Meiryo UI" pitchFamily="50" charset="-128"/>
                <a:cs typeface="Meiryo UI" pitchFamily="50" charset="-128"/>
              </a:rPr>
              <a:t>ペロブスカイト太陽電池の特長</a:t>
            </a:r>
          </a:p>
        </p:txBody>
      </p:sp>
      <p:pic>
        <p:nvPicPr>
          <p:cNvPr id="2" name="図 1">
            <a:extLst>
              <a:ext uri="{FF2B5EF4-FFF2-40B4-BE49-F238E27FC236}">
                <a16:creationId xmlns:a16="http://schemas.microsoft.com/office/drawing/2014/main" id="{673407EF-05E7-4068-B516-9D4BF88273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06334" y="655537"/>
            <a:ext cx="2847389" cy="2135542"/>
          </a:xfrm>
          <a:prstGeom prst="rect">
            <a:avLst/>
          </a:prstGeom>
        </p:spPr>
      </p:pic>
      <p:sp>
        <p:nvSpPr>
          <p:cNvPr id="3" name="テキスト ボックス 2">
            <a:extLst>
              <a:ext uri="{FF2B5EF4-FFF2-40B4-BE49-F238E27FC236}">
                <a16:creationId xmlns:a16="http://schemas.microsoft.com/office/drawing/2014/main" id="{6083C6F5-DD58-45BF-81BC-96EB14D8AFC0}"/>
              </a:ext>
            </a:extLst>
          </p:cNvPr>
          <p:cNvSpPr txBox="1"/>
          <p:nvPr/>
        </p:nvSpPr>
        <p:spPr>
          <a:xfrm>
            <a:off x="7063740" y="2791079"/>
            <a:ext cx="2377440" cy="261610"/>
          </a:xfrm>
          <a:prstGeom prst="rect">
            <a:avLst/>
          </a:prstGeom>
          <a:noFill/>
        </p:spPr>
        <p:txBody>
          <a:bodyPr wrap="square" rtlCol="0">
            <a:spAutoFit/>
          </a:bodyPr>
          <a:lstStyle/>
          <a:p>
            <a:pPr algn="ctr"/>
            <a:r>
              <a:rPr kumimoji="1" lang="ja-JP" altLang="en-US" sz="1100" dirty="0">
                <a:latin typeface="Meiryo UI" panose="020B0604030504040204" pitchFamily="50" charset="-128"/>
                <a:ea typeface="Meiryo UI" panose="020B0604030504040204" pitchFamily="50" charset="-128"/>
              </a:rPr>
              <a:t>フィルム型ペロブスカイト太陽電池</a:t>
            </a:r>
          </a:p>
        </p:txBody>
      </p:sp>
      <p:sp>
        <p:nvSpPr>
          <p:cNvPr id="25" name="星 12 60">
            <a:extLst>
              <a:ext uri="{FF2B5EF4-FFF2-40B4-BE49-F238E27FC236}">
                <a16:creationId xmlns:a16="http://schemas.microsoft.com/office/drawing/2014/main" id="{333BFFBE-F38E-4065-8CE3-935B4B6A34AC}"/>
              </a:ext>
            </a:extLst>
          </p:cNvPr>
          <p:cNvSpPr/>
          <p:nvPr/>
        </p:nvSpPr>
        <p:spPr>
          <a:xfrm>
            <a:off x="214284" y="641310"/>
            <a:ext cx="655069" cy="576064"/>
          </a:xfrm>
          <a:prstGeom prst="star12">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23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新</a:t>
            </a:r>
          </a:p>
        </p:txBody>
      </p:sp>
      <p:sp>
        <p:nvSpPr>
          <p:cNvPr id="26" name="星 12 60">
            <a:extLst>
              <a:ext uri="{FF2B5EF4-FFF2-40B4-BE49-F238E27FC236}">
                <a16:creationId xmlns:a16="http://schemas.microsoft.com/office/drawing/2014/main" id="{1D8EB7B4-E3CA-46CA-926B-1DA8F82F6773}"/>
              </a:ext>
            </a:extLst>
          </p:cNvPr>
          <p:cNvSpPr/>
          <p:nvPr/>
        </p:nvSpPr>
        <p:spPr>
          <a:xfrm>
            <a:off x="217091" y="3283991"/>
            <a:ext cx="655069" cy="576064"/>
          </a:xfrm>
          <a:prstGeom prst="star12">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23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新</a:t>
            </a:r>
          </a:p>
        </p:txBody>
      </p:sp>
    </p:spTree>
    <p:extLst>
      <p:ext uri="{BB962C8B-B14F-4D97-AF65-F5344CB8AC3E}">
        <p14:creationId xmlns:p14="http://schemas.microsoft.com/office/powerpoint/2010/main" val="4811902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4C541-99A5-1FD9-5011-4470E7873639}"/>
            </a:ext>
          </a:extLst>
        </p:cNvPr>
        <p:cNvGrpSpPr/>
        <p:nvPr/>
      </p:nvGrpSpPr>
      <p:grpSpPr>
        <a:xfrm>
          <a:off x="0" y="0"/>
          <a:ext cx="0" cy="0"/>
          <a:chOff x="0" y="0"/>
          <a:chExt cx="0" cy="0"/>
        </a:xfrm>
      </p:grpSpPr>
      <p:sp>
        <p:nvSpPr>
          <p:cNvPr id="18" name="角丸四角形 13">
            <a:extLst>
              <a:ext uri="{FF2B5EF4-FFF2-40B4-BE49-F238E27FC236}">
                <a16:creationId xmlns:a16="http://schemas.microsoft.com/office/drawing/2014/main" id="{D6AEC669-D2AD-AC09-6905-6BCBA64F7664}"/>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26" name="Text Box 2">
            <a:extLst>
              <a:ext uri="{FF2B5EF4-FFF2-40B4-BE49-F238E27FC236}">
                <a16:creationId xmlns:a16="http://schemas.microsoft.com/office/drawing/2014/main" id="{9ED9F757-3AED-8D99-D2FB-F24ED521AEEC}"/>
              </a:ext>
            </a:extLst>
          </p:cNvPr>
          <p:cNvSpPr txBox="1">
            <a:spLocks noChangeArrowheads="1"/>
          </p:cNvSpPr>
          <p:nvPr/>
        </p:nvSpPr>
        <p:spPr bwMode="auto">
          <a:xfrm>
            <a:off x="74400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33" name="円/楕円 30">
            <a:extLst>
              <a:ext uri="{FF2B5EF4-FFF2-40B4-BE49-F238E27FC236}">
                <a16:creationId xmlns:a16="http://schemas.microsoft.com/office/drawing/2014/main" id="{A5D51CF2-B297-E0E1-7A90-D551AC898FE8}"/>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64</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29" name="Text Box 2">
            <a:extLst>
              <a:ext uri="{FF2B5EF4-FFF2-40B4-BE49-F238E27FC236}">
                <a16:creationId xmlns:a16="http://schemas.microsoft.com/office/drawing/2014/main" id="{2299F073-6908-5A7A-F5C7-3EF1DA4EDECF}"/>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
        <p:nvSpPr>
          <p:cNvPr id="5" name="角丸四角形 52">
            <a:extLst>
              <a:ext uri="{FF2B5EF4-FFF2-40B4-BE49-F238E27FC236}">
                <a16:creationId xmlns:a16="http://schemas.microsoft.com/office/drawing/2014/main" id="{C16C7E94-762E-1B91-CD06-4FCDBD7203BB}"/>
              </a:ext>
            </a:extLst>
          </p:cNvPr>
          <p:cNvSpPr/>
          <p:nvPr/>
        </p:nvSpPr>
        <p:spPr>
          <a:xfrm>
            <a:off x="223200" y="762899"/>
            <a:ext cx="4428000"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ペロブスカイト太陽電池導入支援事業</a:t>
            </a:r>
            <a:endParaRPr lang="zh-CN" altLang="en-US" sz="1600" b="1" dirty="0">
              <a:solidFill>
                <a:schemeClr val="tx1"/>
              </a:solidFill>
              <a:latin typeface="Meiryo UI" pitchFamily="50" charset="-128"/>
              <a:ea typeface="Meiryo UI" pitchFamily="50" charset="-128"/>
              <a:cs typeface="Meiryo UI" pitchFamily="50" charset="-128"/>
            </a:endParaRPr>
          </a:p>
        </p:txBody>
      </p:sp>
      <p:sp>
        <p:nvSpPr>
          <p:cNvPr id="13" name="星 12 60">
            <a:extLst>
              <a:ext uri="{FF2B5EF4-FFF2-40B4-BE49-F238E27FC236}">
                <a16:creationId xmlns:a16="http://schemas.microsoft.com/office/drawing/2014/main" id="{E287A68C-EC0C-A656-3739-A730C22612C3}"/>
              </a:ext>
            </a:extLst>
          </p:cNvPr>
          <p:cNvSpPr/>
          <p:nvPr/>
        </p:nvSpPr>
        <p:spPr>
          <a:xfrm>
            <a:off x="114740" y="633857"/>
            <a:ext cx="655069" cy="576064"/>
          </a:xfrm>
          <a:prstGeom prst="star12">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23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新</a:t>
            </a:r>
          </a:p>
        </p:txBody>
      </p:sp>
      <p:sp>
        <p:nvSpPr>
          <p:cNvPr id="63" name="テキスト ボックス 62">
            <a:extLst>
              <a:ext uri="{FF2B5EF4-FFF2-40B4-BE49-F238E27FC236}">
                <a16:creationId xmlns:a16="http://schemas.microsoft.com/office/drawing/2014/main" id="{CA2C4A7A-D251-5889-4E20-0CEE465F1172}"/>
              </a:ext>
            </a:extLst>
          </p:cNvPr>
          <p:cNvSpPr txBox="1"/>
          <p:nvPr/>
        </p:nvSpPr>
        <p:spPr>
          <a:xfrm>
            <a:off x="349926" y="1313775"/>
            <a:ext cx="9556074" cy="692497"/>
          </a:xfrm>
          <a:prstGeom prst="rect">
            <a:avLst/>
          </a:prstGeom>
          <a:noFill/>
        </p:spPr>
        <p:txBody>
          <a:bodyPr wrap="square" rtlCol="0">
            <a:spAutoFit/>
          </a:bodyPr>
          <a:lstStyle/>
          <a:p>
            <a:pPr marL="87313" indent="-87313"/>
            <a:r>
              <a:rPr lang="ja-JP" altLang="en-US" sz="1300" dirty="0">
                <a:latin typeface="Meiryo UI" pitchFamily="50" charset="-128"/>
                <a:ea typeface="Meiryo UI" pitchFamily="50" charset="-128"/>
                <a:cs typeface="Meiryo UI" pitchFamily="50" charset="-128"/>
              </a:rPr>
              <a:t>◆軽量・柔軟を特徴とするペロブスカイト太陽電池の</a:t>
            </a:r>
            <a:r>
              <a:rPr lang="ja-JP" altLang="en-US" sz="1300" dirty="0">
                <a:effectLst/>
                <a:ea typeface="Meiryo UI" panose="020B0604030504040204" pitchFamily="50" charset="-128"/>
                <a:cs typeface="Times New Roman" panose="02020603050405020304" pitchFamily="18" charset="0"/>
              </a:rPr>
              <a:t>社会実装モデルを創出することで、市街地等の再エネの効率的な普及拡大に貢献します。</a:t>
            </a:r>
            <a:endParaRPr lang="en-US" altLang="ja-JP" sz="1300" dirty="0">
              <a:effectLst/>
              <a:ea typeface="Meiryo UI" panose="020B0604030504040204" pitchFamily="50" charset="-128"/>
              <a:cs typeface="Times New Roman" panose="02020603050405020304" pitchFamily="18" charset="0"/>
            </a:endParaRPr>
          </a:p>
          <a:p>
            <a:pPr marL="87313" indent="-87313"/>
            <a:r>
              <a:rPr lang="ja-JP" altLang="en-US" sz="1300" dirty="0">
                <a:ea typeface="Meiryo UI" panose="020B0604030504040204" pitchFamily="50" charset="-128"/>
                <a:cs typeface="Times New Roman" panose="02020603050405020304" pitchFamily="18" charset="0"/>
              </a:rPr>
              <a:t>◆民間企業による導入を対象に、国の補助に上乗せする形で市独自補助を実施することで相乗効果を高め、市場形成を加速させ早期の社会実装を実現します。</a:t>
            </a:r>
          </a:p>
        </p:txBody>
      </p:sp>
      <p:sp>
        <p:nvSpPr>
          <p:cNvPr id="64" name="テキスト ボックス 63">
            <a:extLst>
              <a:ext uri="{FF2B5EF4-FFF2-40B4-BE49-F238E27FC236}">
                <a16:creationId xmlns:a16="http://schemas.microsoft.com/office/drawing/2014/main" id="{807F6954-A665-C850-50BB-CA5774F63AC9}"/>
              </a:ext>
            </a:extLst>
          </p:cNvPr>
          <p:cNvSpPr txBox="1"/>
          <p:nvPr/>
        </p:nvSpPr>
        <p:spPr>
          <a:xfrm>
            <a:off x="5218305" y="853232"/>
            <a:ext cx="2166325" cy="184666"/>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 （予算</a:t>
            </a:r>
            <a:r>
              <a:rPr lang="en-US" altLang="ja-JP" sz="1200" dirty="0">
                <a:latin typeface="Meiryo UI" pitchFamily="50" charset="-128"/>
                <a:ea typeface="Meiryo UI" pitchFamily="50" charset="-128"/>
                <a:cs typeface="Meiryo UI" pitchFamily="50" charset="-128"/>
              </a:rPr>
              <a:t>12,000</a:t>
            </a:r>
            <a:r>
              <a:rPr lang="ja-JP" altLang="en-US" sz="1200" dirty="0">
                <a:latin typeface="Meiryo UI" pitchFamily="50" charset="-128"/>
                <a:ea typeface="Meiryo UI" pitchFamily="50" charset="-128"/>
                <a:cs typeface="Meiryo UI" pitchFamily="50" charset="-128"/>
              </a:rPr>
              <a:t>千円）</a:t>
            </a:r>
            <a:r>
              <a:rPr lang="en-US" altLang="ja-JP" sz="1200" dirty="0">
                <a:latin typeface="Meiryo UI" pitchFamily="50" charset="-128"/>
                <a:ea typeface="Meiryo UI" pitchFamily="50" charset="-128"/>
                <a:cs typeface="Meiryo UI" pitchFamily="50" charset="-128"/>
              </a:rPr>
              <a:t> </a:t>
            </a:r>
            <a:endParaRPr lang="en-US" altLang="zh-TW" sz="1200" dirty="0">
              <a:latin typeface="Meiryo UI" pitchFamily="50" charset="-128"/>
              <a:ea typeface="Meiryo UI" pitchFamily="50" charset="-128"/>
              <a:cs typeface="Meiryo UI" pitchFamily="50" charset="-128"/>
            </a:endParaRPr>
          </a:p>
        </p:txBody>
      </p:sp>
      <p:sp>
        <p:nvSpPr>
          <p:cNvPr id="6" name="テキスト ボックス 5">
            <a:extLst>
              <a:ext uri="{FF2B5EF4-FFF2-40B4-BE49-F238E27FC236}">
                <a16:creationId xmlns:a16="http://schemas.microsoft.com/office/drawing/2014/main" id="{98BBDC83-FBAF-AAD5-0A03-531AB8039D39}"/>
              </a:ext>
            </a:extLst>
          </p:cNvPr>
          <p:cNvSpPr txBox="1"/>
          <p:nvPr/>
        </p:nvSpPr>
        <p:spPr>
          <a:xfrm>
            <a:off x="6674040" y="4715421"/>
            <a:ext cx="1290432" cy="338554"/>
          </a:xfrm>
          <a:prstGeom prst="rect">
            <a:avLst/>
          </a:prstGeom>
          <a:solidFill>
            <a:srgbClr val="0070C0"/>
          </a:solidFill>
        </p:spPr>
        <p:txBody>
          <a:bodyPr wrap="square" rtlCol="0">
            <a:spAutoFit/>
          </a:bodyPr>
          <a:lstStyle/>
          <a:p>
            <a:r>
              <a:rPr kumimoji="1" lang="ja-JP" altLang="en-US" sz="1600" dirty="0">
                <a:solidFill>
                  <a:schemeClr val="bg1"/>
                </a:solidFill>
                <a:latin typeface="Meiryo UI" panose="020B0604030504040204" pitchFamily="50" charset="-128"/>
                <a:ea typeface="Meiryo UI" panose="020B0604030504040204" pitchFamily="50" charset="-128"/>
              </a:rPr>
              <a:t>製品イメージ</a:t>
            </a:r>
          </a:p>
        </p:txBody>
      </p:sp>
      <p:pic>
        <p:nvPicPr>
          <p:cNvPr id="9" name="図 8">
            <a:extLst>
              <a:ext uri="{FF2B5EF4-FFF2-40B4-BE49-F238E27FC236}">
                <a16:creationId xmlns:a16="http://schemas.microsoft.com/office/drawing/2014/main" id="{CB184F19-9379-B950-5346-30267AE48C88}"/>
              </a:ext>
            </a:extLst>
          </p:cNvPr>
          <p:cNvPicPr>
            <a:picLocks noChangeAspect="1"/>
          </p:cNvPicPr>
          <p:nvPr/>
        </p:nvPicPr>
        <p:blipFill>
          <a:blip r:embed="rId3"/>
          <a:stretch>
            <a:fillRect/>
          </a:stretch>
        </p:blipFill>
        <p:spPr>
          <a:xfrm>
            <a:off x="6968948" y="5103564"/>
            <a:ext cx="2148414" cy="1225129"/>
          </a:xfrm>
          <a:prstGeom prst="rect">
            <a:avLst/>
          </a:prstGeom>
        </p:spPr>
      </p:pic>
      <p:sp>
        <p:nvSpPr>
          <p:cNvPr id="12" name="テキスト ボックス 11">
            <a:extLst>
              <a:ext uri="{FF2B5EF4-FFF2-40B4-BE49-F238E27FC236}">
                <a16:creationId xmlns:a16="http://schemas.microsoft.com/office/drawing/2014/main" id="{7ACAD131-22DA-DE15-3EFC-AAC049BEEEE0}"/>
              </a:ext>
            </a:extLst>
          </p:cNvPr>
          <p:cNvSpPr txBox="1"/>
          <p:nvPr/>
        </p:nvSpPr>
        <p:spPr>
          <a:xfrm>
            <a:off x="7965138" y="4807754"/>
            <a:ext cx="1823678" cy="246221"/>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出典：資源エネルギー庁</a:t>
            </a:r>
            <a:r>
              <a:rPr kumimoji="1" lang="en-US" altLang="ja-JP" sz="1000" dirty="0">
                <a:latin typeface="Meiryo UI" panose="020B0604030504040204" pitchFamily="50" charset="-128"/>
                <a:ea typeface="Meiryo UI" panose="020B0604030504040204" pitchFamily="50" charset="-128"/>
              </a:rPr>
              <a:t>HP</a:t>
            </a:r>
            <a:endParaRPr kumimoji="1" lang="ja-JP" altLang="en-US" sz="1000" dirty="0">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CA3DA246-4507-9FE2-39E8-875DF41DBD3D}"/>
              </a:ext>
            </a:extLst>
          </p:cNvPr>
          <p:cNvSpPr txBox="1"/>
          <p:nvPr/>
        </p:nvSpPr>
        <p:spPr>
          <a:xfrm>
            <a:off x="7128302" y="6277588"/>
            <a:ext cx="2295281" cy="307777"/>
          </a:xfrm>
          <a:prstGeom prst="rect">
            <a:avLst/>
          </a:prstGeom>
          <a:noFill/>
        </p:spPr>
        <p:txBody>
          <a:bodyPr wrap="square" rtlCol="0">
            <a:spAutoFit/>
          </a:bodyPr>
          <a:lstStyle/>
          <a:p>
            <a:pPr algn="ctr"/>
            <a:r>
              <a:rPr kumimoji="1" lang="ja-JP" altLang="en-US" sz="1400" b="1" dirty="0">
                <a:latin typeface="Meiryo UI" panose="020B0604030504040204" pitchFamily="50" charset="-128"/>
                <a:ea typeface="Meiryo UI" panose="020B0604030504040204" pitchFamily="50" charset="-128"/>
              </a:rPr>
              <a:t>イメージ図（フィルム型）</a:t>
            </a:r>
          </a:p>
        </p:txBody>
      </p:sp>
      <p:sp>
        <p:nvSpPr>
          <p:cNvPr id="34" name="テキスト ボックス 33">
            <a:extLst>
              <a:ext uri="{FF2B5EF4-FFF2-40B4-BE49-F238E27FC236}">
                <a16:creationId xmlns:a16="http://schemas.microsoft.com/office/drawing/2014/main" id="{F94C91C0-AB07-056C-1C06-AEFDDC53C0E1}"/>
              </a:ext>
            </a:extLst>
          </p:cNvPr>
          <p:cNvSpPr txBox="1"/>
          <p:nvPr/>
        </p:nvSpPr>
        <p:spPr>
          <a:xfrm>
            <a:off x="1006705" y="4754658"/>
            <a:ext cx="5102997" cy="1169551"/>
          </a:xfrm>
          <a:prstGeom prst="rect">
            <a:avLst/>
          </a:prstGeom>
          <a:noFill/>
        </p:spPr>
        <p:txBody>
          <a:bodyPr wrap="square">
            <a:spAutoFit/>
          </a:bodyPr>
          <a:lstStyle/>
          <a:p>
            <a:r>
              <a:rPr lang="ja-JP" altLang="en-US" sz="1400" dirty="0"/>
              <a:t>・設置事例の蓄積と初期需要創出により、ペロブスカイト太陽電池の普及拡大に貢献できます。</a:t>
            </a:r>
            <a:endParaRPr lang="en-US" altLang="ja-JP" sz="1400" dirty="0"/>
          </a:p>
          <a:p>
            <a:r>
              <a:rPr lang="ja-JP" altLang="en-US" sz="1400" dirty="0"/>
              <a:t>・大阪市の市街地特性を活かした再エネ拡大により、市域の再エネ導入構造の転換が期待されます。</a:t>
            </a:r>
            <a:endParaRPr lang="en-US" altLang="ja-JP" sz="1400" dirty="0"/>
          </a:p>
          <a:p>
            <a:r>
              <a:rPr kumimoji="1" lang="ja-JP" altLang="en-US" sz="1400" dirty="0"/>
              <a:t>・温室効果ガス排出削減の大きな効果が期待できます。</a:t>
            </a:r>
          </a:p>
        </p:txBody>
      </p:sp>
      <p:sp>
        <p:nvSpPr>
          <p:cNvPr id="35" name="テキスト ボックス 34">
            <a:extLst>
              <a:ext uri="{FF2B5EF4-FFF2-40B4-BE49-F238E27FC236}">
                <a16:creationId xmlns:a16="http://schemas.microsoft.com/office/drawing/2014/main" id="{68BFC056-8FB7-4041-C8EF-25916F30F3A8}"/>
              </a:ext>
            </a:extLst>
          </p:cNvPr>
          <p:cNvSpPr txBox="1"/>
          <p:nvPr/>
        </p:nvSpPr>
        <p:spPr>
          <a:xfrm>
            <a:off x="1262924" y="4451088"/>
            <a:ext cx="2295280" cy="276999"/>
          </a:xfrm>
          <a:prstGeom prst="rect">
            <a:avLst/>
          </a:prstGeom>
          <a:solidFill>
            <a:schemeClr val="bg1">
              <a:lumMod val="85000"/>
            </a:schemeClr>
          </a:solidFill>
        </p:spPr>
        <p:txBody>
          <a:bodyPr wrap="square" rtlCol="0">
            <a:spAutoFit/>
          </a:bodyPr>
          <a:lstStyle/>
          <a:p>
            <a:pPr algn="ctr">
              <a:spcAft>
                <a:spcPts val="300"/>
              </a:spcAft>
            </a:pPr>
            <a:r>
              <a:rPr kumimoji="1" lang="ja-JP" altLang="en-US" sz="1200" dirty="0">
                <a:latin typeface="Meiryo UI" panose="020B0604030504040204" pitchFamily="50" charset="-128"/>
                <a:ea typeface="Meiryo UI" panose="020B0604030504040204" pitchFamily="50" charset="-128"/>
              </a:rPr>
              <a:t>導入により期待される効果</a:t>
            </a:r>
          </a:p>
        </p:txBody>
      </p:sp>
      <p:sp>
        <p:nvSpPr>
          <p:cNvPr id="36" name="正方形/長方形 35">
            <a:extLst>
              <a:ext uri="{FF2B5EF4-FFF2-40B4-BE49-F238E27FC236}">
                <a16:creationId xmlns:a16="http://schemas.microsoft.com/office/drawing/2014/main" id="{3994E16B-CC24-B0FF-2095-B132031D9F6A}"/>
              </a:ext>
            </a:extLst>
          </p:cNvPr>
          <p:cNvSpPr/>
          <p:nvPr/>
        </p:nvSpPr>
        <p:spPr>
          <a:xfrm>
            <a:off x="893667" y="4313522"/>
            <a:ext cx="5220615" cy="1797378"/>
          </a:xfrm>
          <a:prstGeom prst="rect">
            <a:avLst/>
          </a:prstGeom>
          <a:noFill/>
          <a:ln>
            <a:solidFill>
              <a:schemeClr val="accent5">
                <a:lumMod val="75000"/>
              </a:schemeClr>
            </a:solidFill>
            <a:prstDash val="solid"/>
          </a:ln>
        </p:spPr>
        <p:style>
          <a:lnRef idx="1">
            <a:schemeClr val="accent2"/>
          </a:lnRef>
          <a:fillRef idx="2">
            <a:schemeClr val="accent2"/>
          </a:fillRef>
          <a:effectRef idx="1">
            <a:schemeClr val="accent2"/>
          </a:effectRef>
          <a:fontRef idx="minor">
            <a:schemeClr val="dk1"/>
          </a:fontRef>
        </p:style>
        <p:txBody>
          <a:bodyPr rot="0" spcFirstLastPara="0" vert="horz" wrap="square" lIns="91440" tIns="0" rIns="91440" bIns="0" numCol="1" spcCol="0" rtlCol="0" fromWordArt="0" anchor="ctr" anchorCtr="0" forceAA="0" compatLnSpc="1">
            <a:prstTxWarp prst="textNoShape">
              <a:avLst/>
            </a:prstTxWarp>
            <a:noAutofit/>
          </a:bodyPr>
          <a:lstStyle/>
          <a:p>
            <a:pPr algn="ctr"/>
            <a:endParaRPr kumimoji="1" lang="ja-JP" altLang="en-US" b="1" dirty="0">
              <a:solidFill>
                <a:schemeClr val="tx1"/>
              </a:solidFill>
              <a:effectLst/>
              <a:latin typeface="Meiryo UI" pitchFamily="50" charset="-128"/>
              <a:ea typeface="Meiryo UI" pitchFamily="50" charset="-128"/>
              <a:cs typeface="Meiryo UI" pitchFamily="50" charset="-128"/>
            </a:endParaRPr>
          </a:p>
        </p:txBody>
      </p:sp>
      <p:graphicFrame>
        <p:nvGraphicFramePr>
          <p:cNvPr id="3" name="表 2">
            <a:extLst>
              <a:ext uri="{FF2B5EF4-FFF2-40B4-BE49-F238E27FC236}">
                <a16:creationId xmlns:a16="http://schemas.microsoft.com/office/drawing/2014/main" id="{A81D5D1B-9C1B-912B-90C4-F92D6116A880}"/>
              </a:ext>
            </a:extLst>
          </p:cNvPr>
          <p:cNvGraphicFramePr>
            <a:graphicFrameLocks noGrp="1"/>
          </p:cNvGraphicFramePr>
          <p:nvPr>
            <p:extLst>
              <p:ext uri="{D42A27DB-BD31-4B8C-83A1-F6EECF244321}">
                <p14:modId xmlns:p14="http://schemas.microsoft.com/office/powerpoint/2010/main" val="1445338101"/>
              </p:ext>
            </p:extLst>
          </p:nvPr>
        </p:nvGraphicFramePr>
        <p:xfrm>
          <a:off x="586113" y="2214900"/>
          <a:ext cx="7101796" cy="1346789"/>
        </p:xfrm>
        <a:graphic>
          <a:graphicData uri="http://schemas.openxmlformats.org/drawingml/2006/table">
            <a:tbl>
              <a:tblPr firstRow="1" bandRow="1">
                <a:tableStyleId>{5940675A-B579-460E-94D1-54222C63F5DA}</a:tableStyleId>
              </a:tblPr>
              <a:tblGrid>
                <a:gridCol w="1051292">
                  <a:extLst>
                    <a:ext uri="{9D8B030D-6E8A-4147-A177-3AD203B41FA5}">
                      <a16:colId xmlns:a16="http://schemas.microsoft.com/office/drawing/2014/main" val="51244821"/>
                    </a:ext>
                  </a:extLst>
                </a:gridCol>
                <a:gridCol w="6050504">
                  <a:extLst>
                    <a:ext uri="{9D8B030D-6E8A-4147-A177-3AD203B41FA5}">
                      <a16:colId xmlns:a16="http://schemas.microsoft.com/office/drawing/2014/main" val="3659606865"/>
                    </a:ext>
                  </a:extLst>
                </a:gridCol>
              </a:tblGrid>
              <a:tr h="185918">
                <a:tc>
                  <a:txBody>
                    <a:bodyPr/>
                    <a:lstStyle/>
                    <a:p>
                      <a:pPr algn="ctr"/>
                      <a:r>
                        <a:rPr kumimoji="1" lang="ja-JP" altLang="en-US" sz="1200" b="1" dirty="0">
                          <a:latin typeface="Meiryo UI" panose="020B0604030504040204" pitchFamily="50" charset="-128"/>
                          <a:ea typeface="Meiryo UI" panose="020B0604030504040204" pitchFamily="50" charset="-128"/>
                        </a:rPr>
                        <a:t>分類</a:t>
                      </a:r>
                    </a:p>
                  </a:txBody>
                  <a:tcPr anchor="ctr">
                    <a:solidFill>
                      <a:schemeClr val="accent4">
                        <a:lumMod val="20000"/>
                        <a:lumOff val="80000"/>
                      </a:schemeClr>
                    </a:solidFill>
                  </a:tcPr>
                </a:tc>
                <a:tc>
                  <a:txBody>
                    <a:bodyPr/>
                    <a:lstStyle/>
                    <a:p>
                      <a:pPr algn="ctr"/>
                      <a:r>
                        <a:rPr kumimoji="1" lang="ja-JP" altLang="en-US" sz="1200" b="1" dirty="0">
                          <a:solidFill>
                            <a:schemeClr val="tx1"/>
                          </a:solidFill>
                          <a:latin typeface="Meiryo UI" panose="020B0604030504040204" pitchFamily="50" charset="-128"/>
                          <a:ea typeface="Meiryo UI" panose="020B0604030504040204" pitchFamily="50" charset="-128"/>
                        </a:rPr>
                        <a:t>ペロブスカイト太陽電池導入支援事業</a:t>
                      </a:r>
                      <a:endParaRPr kumimoji="1" lang="en-US" altLang="ja-JP" sz="1200" b="1" dirty="0">
                        <a:solidFill>
                          <a:schemeClr val="tx1"/>
                        </a:solidFill>
                        <a:latin typeface="Meiryo UI" panose="020B0604030504040204" pitchFamily="50" charset="-128"/>
                        <a:ea typeface="Meiryo UI" panose="020B0604030504040204" pitchFamily="50" charset="-128"/>
                      </a:endParaRPr>
                    </a:p>
                  </a:txBody>
                  <a:tcPr anchor="ctr">
                    <a:solidFill>
                      <a:schemeClr val="accent4">
                        <a:lumMod val="20000"/>
                        <a:lumOff val="80000"/>
                      </a:schemeClr>
                    </a:solidFill>
                  </a:tcPr>
                </a:tc>
                <a:extLst>
                  <a:ext uri="{0D108BD9-81ED-4DB2-BD59-A6C34878D82A}">
                    <a16:rowId xmlns:a16="http://schemas.microsoft.com/office/drawing/2014/main" val="212032753"/>
                  </a:ext>
                </a:extLst>
              </a:tr>
              <a:tr h="128721">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補助対象</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r>
                        <a:rPr kumimoji="1" lang="ja-JP" altLang="en-US" sz="1200" b="1" u="sng" dirty="0">
                          <a:solidFill>
                            <a:schemeClr val="tx1"/>
                          </a:solidFill>
                          <a:latin typeface="Meiryo UI" panose="020B0604030504040204" pitchFamily="50" charset="-128"/>
                          <a:ea typeface="Meiryo UI" panose="020B0604030504040204" pitchFamily="50" charset="-128"/>
                        </a:rPr>
                        <a:t>フィルム型ペロブスカイト太陽電池</a:t>
                      </a:r>
                    </a:p>
                  </a:txBody>
                  <a:tcPr anchor="ctr"/>
                </a:tc>
                <a:extLst>
                  <a:ext uri="{0D108BD9-81ED-4DB2-BD59-A6C34878D82A}">
                    <a16:rowId xmlns:a16="http://schemas.microsoft.com/office/drawing/2014/main" val="986600086"/>
                  </a:ext>
                </a:extLst>
              </a:tr>
              <a:tr h="340949">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市補助額・率</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r>
                        <a:rPr kumimoji="1" lang="ja-JP" altLang="en-US" sz="1200" b="1" u="sng" dirty="0">
                          <a:solidFill>
                            <a:schemeClr val="tx1"/>
                          </a:solidFill>
                          <a:latin typeface="Meiryo UI" panose="020B0604030504040204" pitchFamily="50" charset="-128"/>
                          <a:ea typeface="Meiryo UI" panose="020B0604030504040204" pitchFamily="50" charset="-128"/>
                        </a:rPr>
                        <a:t>補助率：</a:t>
                      </a:r>
                      <a:r>
                        <a:rPr kumimoji="1" lang="en-US" altLang="ja-JP" sz="1200" b="1" u="sng" dirty="0">
                          <a:solidFill>
                            <a:schemeClr val="tx1"/>
                          </a:solidFill>
                          <a:latin typeface="Meiryo UI" panose="020B0604030504040204" pitchFamily="50" charset="-128"/>
                          <a:ea typeface="Meiryo UI" panose="020B0604030504040204" pitchFamily="50" charset="-128"/>
                        </a:rPr>
                        <a:t>1/6</a:t>
                      </a:r>
                      <a:r>
                        <a:rPr kumimoji="1" lang="ja-JP" altLang="en-US" sz="1200" b="1" u="sng" dirty="0">
                          <a:solidFill>
                            <a:schemeClr val="tx1"/>
                          </a:solidFill>
                          <a:latin typeface="Meiryo UI" panose="020B0604030504040204" pitchFamily="50" charset="-128"/>
                          <a:ea typeface="Meiryo UI" panose="020B0604030504040204" pitchFamily="50" charset="-128"/>
                        </a:rPr>
                        <a:t>、</a:t>
                      </a:r>
                      <a:r>
                        <a:rPr kumimoji="1" lang="en-US" altLang="ja-JP" sz="1200" b="1" u="sng" dirty="0">
                          <a:solidFill>
                            <a:schemeClr val="tx1"/>
                          </a:solidFill>
                          <a:latin typeface="Meiryo UI" panose="020B0604030504040204" pitchFamily="50" charset="-128"/>
                          <a:ea typeface="Meiryo UI" panose="020B0604030504040204" pitchFamily="50" charset="-128"/>
                        </a:rPr>
                        <a:t>1/8※</a:t>
                      </a:r>
                      <a:r>
                        <a:rPr kumimoji="1" lang="ja-JP" altLang="en-US" sz="1200" b="1" u="sng" dirty="0">
                          <a:solidFill>
                            <a:schemeClr val="tx1"/>
                          </a:solidFill>
                          <a:latin typeface="Meiryo UI" panose="020B0604030504040204" pitchFamily="50" charset="-128"/>
                          <a:ea typeface="Meiryo UI" panose="020B0604030504040204" pitchFamily="50" charset="-128"/>
                        </a:rPr>
                        <a:t>防災力の強化に資する等の一定の要件を満たすもの</a:t>
                      </a:r>
                    </a:p>
                  </a:txBody>
                  <a:tcPr anchor="ctr"/>
                </a:tc>
                <a:extLst>
                  <a:ext uri="{0D108BD9-81ED-4DB2-BD59-A6C34878D82A}">
                    <a16:rowId xmlns:a16="http://schemas.microsoft.com/office/drawing/2014/main" val="3240501659"/>
                  </a:ext>
                </a:extLst>
              </a:tr>
              <a:tr h="128721">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zh-TW" altLang="en-US" sz="1200" dirty="0">
                          <a:solidFill>
                            <a:schemeClr val="tx1"/>
                          </a:solidFill>
                          <a:latin typeface="Meiryo UI" panose="020B0604030504040204" pitchFamily="50" charset="-128"/>
                          <a:ea typeface="Meiryo UI" panose="020B0604030504040204" pitchFamily="50" charset="-128"/>
                        </a:rPr>
                        <a:t>事業費</a:t>
                      </a:r>
                    </a:p>
                  </a:txBody>
                  <a:tcPr anchor="ctr"/>
                </a:tc>
                <a:tc>
                  <a:txBody>
                    <a:bodyPr/>
                    <a:lstStyle/>
                    <a:p>
                      <a:r>
                        <a:rPr kumimoji="1" lang="ja-JP" altLang="en-US" sz="1200" b="1" u="sng" dirty="0">
                          <a:solidFill>
                            <a:schemeClr val="tx1"/>
                          </a:solidFill>
                          <a:latin typeface="Meiryo UI" panose="020B0604030504040204" pitchFamily="50" charset="-128"/>
                          <a:ea typeface="Meiryo UI" panose="020B0604030504040204" pitchFamily="50" charset="-128"/>
                        </a:rPr>
                        <a:t>令和</a:t>
                      </a:r>
                      <a:r>
                        <a:rPr kumimoji="1" lang="en-US" altLang="ja-JP" sz="1200" b="1" u="sng" dirty="0">
                          <a:solidFill>
                            <a:schemeClr val="tx1"/>
                          </a:solidFill>
                          <a:latin typeface="Meiryo UI" panose="020B0604030504040204" pitchFamily="50" charset="-128"/>
                          <a:ea typeface="Meiryo UI" panose="020B0604030504040204" pitchFamily="50" charset="-128"/>
                        </a:rPr>
                        <a:t>8</a:t>
                      </a:r>
                      <a:r>
                        <a:rPr kumimoji="1" lang="ja-JP" altLang="en-US" sz="1200" b="1" u="sng" dirty="0">
                          <a:solidFill>
                            <a:schemeClr val="tx1"/>
                          </a:solidFill>
                          <a:latin typeface="Meiryo UI" panose="020B0604030504040204" pitchFamily="50" charset="-128"/>
                          <a:ea typeface="Meiryo UI" panose="020B0604030504040204" pitchFamily="50" charset="-128"/>
                        </a:rPr>
                        <a:t>年度　</a:t>
                      </a:r>
                      <a:r>
                        <a:rPr kumimoji="1" lang="en-US" altLang="ja-JP" sz="1200" b="1" u="sng" dirty="0">
                          <a:solidFill>
                            <a:schemeClr val="tx1"/>
                          </a:solidFill>
                          <a:latin typeface="Meiryo UI" panose="020B0604030504040204" pitchFamily="50" charset="-128"/>
                          <a:ea typeface="Meiryo UI" panose="020B0604030504040204" pitchFamily="50" charset="-128"/>
                        </a:rPr>
                        <a:t>12,000</a:t>
                      </a:r>
                      <a:r>
                        <a:rPr kumimoji="1" lang="ja-JP" altLang="en-US" sz="1200" b="1" u="sng" dirty="0">
                          <a:solidFill>
                            <a:schemeClr val="tx1"/>
                          </a:solidFill>
                          <a:latin typeface="Meiryo UI" panose="020B0604030504040204" pitchFamily="50" charset="-128"/>
                          <a:ea typeface="Meiryo UI" panose="020B0604030504040204" pitchFamily="50" charset="-128"/>
                        </a:rPr>
                        <a:t>千円</a:t>
                      </a:r>
                      <a:r>
                        <a:rPr kumimoji="1" lang="en-US" altLang="ja-JP" sz="1200" b="1" u="sng" dirty="0">
                          <a:solidFill>
                            <a:schemeClr val="tx1"/>
                          </a:solidFill>
                          <a:latin typeface="Meiryo UI" panose="020B0604030504040204" pitchFamily="50" charset="-128"/>
                          <a:ea typeface="Meiryo UI" panose="020B0604030504040204" pitchFamily="50" charset="-128"/>
                        </a:rPr>
                        <a:t>/</a:t>
                      </a:r>
                      <a:r>
                        <a:rPr kumimoji="1" lang="ja-JP" altLang="en-US" sz="1200" b="1" u="sng" dirty="0">
                          <a:solidFill>
                            <a:schemeClr val="tx1"/>
                          </a:solidFill>
                          <a:latin typeface="Meiryo UI" panose="020B0604030504040204" pitchFamily="50" charset="-128"/>
                          <a:ea typeface="Meiryo UI" panose="020B0604030504040204" pitchFamily="50" charset="-128"/>
                        </a:rPr>
                        <a:t>年</a:t>
                      </a:r>
                      <a:endParaRPr kumimoji="1" lang="en-US" altLang="ja-JP" sz="1200" b="1"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導入費は、従来型パネルコストの</a:t>
                      </a:r>
                      <a:r>
                        <a:rPr kumimoji="1" lang="en-US" altLang="ja-JP" sz="1200" dirty="0">
                          <a:solidFill>
                            <a:schemeClr val="tx1"/>
                          </a:solidFill>
                          <a:latin typeface="Meiryo UI" panose="020B0604030504040204" pitchFamily="50" charset="-128"/>
                          <a:ea typeface="Meiryo UI" panose="020B0604030504040204" pitchFamily="50" charset="-128"/>
                        </a:rPr>
                        <a:t>3</a:t>
                      </a:r>
                      <a:r>
                        <a:rPr kumimoji="1" lang="ja-JP" altLang="en-US" sz="1200" dirty="0">
                          <a:solidFill>
                            <a:schemeClr val="tx1"/>
                          </a:solidFill>
                          <a:latin typeface="Meiryo UI" panose="020B0604030504040204" pitchFamily="50" charset="-128"/>
                          <a:ea typeface="Meiryo UI" panose="020B0604030504040204" pitchFamily="50" charset="-128"/>
                        </a:rPr>
                        <a:t>倍、施工費は現時点では同等（メーカ聞き取り）として試算</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070212644"/>
                  </a:ext>
                </a:extLst>
              </a:tr>
            </a:tbl>
          </a:graphicData>
        </a:graphic>
      </p:graphicFrame>
      <p:sp>
        <p:nvSpPr>
          <p:cNvPr id="22" name="Text Box 2">
            <a:extLst>
              <a:ext uri="{FF2B5EF4-FFF2-40B4-BE49-F238E27FC236}">
                <a16:creationId xmlns:a16="http://schemas.microsoft.com/office/drawing/2014/main" id="{61ADAEB2-6AF1-432D-9512-1C475AD1FAE5}"/>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23" name="Text Box 2">
            <a:extLst>
              <a:ext uri="{FF2B5EF4-FFF2-40B4-BE49-F238E27FC236}">
                <a16:creationId xmlns:a16="http://schemas.microsoft.com/office/drawing/2014/main" id="{82CFE076-D956-46AF-9C8E-BD589C5EBCE3}"/>
              </a:ext>
            </a:extLst>
          </p:cNvPr>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Tree>
    <p:extLst>
      <p:ext uri="{BB962C8B-B14F-4D97-AF65-F5344CB8AC3E}">
        <p14:creationId xmlns:p14="http://schemas.microsoft.com/office/powerpoint/2010/main" val="42903652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角丸四角形 13">
            <a:extLst>
              <a:ext uri="{FF2B5EF4-FFF2-40B4-BE49-F238E27FC236}">
                <a16:creationId xmlns:a16="http://schemas.microsoft.com/office/drawing/2014/main" id="{7C6CB2B6-E54C-4160-8FF6-EA5758119169}"/>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47" name="テキスト ボックス 28"/>
          <p:cNvSpPr txBox="1">
            <a:spLocks noChangeArrowheads="1"/>
          </p:cNvSpPr>
          <p:nvPr/>
        </p:nvSpPr>
        <p:spPr bwMode="auto">
          <a:xfrm>
            <a:off x="137605" y="1101083"/>
            <a:ext cx="9405559"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lgn="just" eaLnBrk="1" hangingPunct="1"/>
            <a:r>
              <a:rPr lang="ja-JP" altLang="en-US" b="0" i="0" dirty="0">
                <a:latin typeface="Meiryo UI" pitchFamily="50" charset="-128"/>
                <a:ea typeface="Meiryo UI" pitchFamily="50" charset="-128"/>
                <a:cs typeface="Meiryo UI" pitchFamily="50" charset="-128"/>
              </a:rPr>
              <a:t>◆</a:t>
            </a:r>
            <a:r>
              <a:rPr lang="en-US" altLang="ja-JP" b="0" i="0" dirty="0">
                <a:latin typeface="Meiryo UI" pitchFamily="50" charset="-128"/>
                <a:ea typeface="Meiryo UI" pitchFamily="50" charset="-128"/>
                <a:cs typeface="Meiryo UI" pitchFamily="50" charset="-128"/>
              </a:rPr>
              <a:t>2016</a:t>
            </a:r>
            <a:r>
              <a:rPr lang="ja-JP" altLang="en-US" b="0" i="0" dirty="0">
                <a:latin typeface="Meiryo UI" pitchFamily="50" charset="-128"/>
                <a:ea typeface="Meiryo UI" pitchFamily="50" charset="-128"/>
                <a:cs typeface="Meiryo UI" pitchFamily="50" charset="-128"/>
              </a:rPr>
              <a:t>年</a:t>
            </a:r>
            <a:r>
              <a:rPr lang="en-US" altLang="ja-JP" b="0" i="0" dirty="0">
                <a:latin typeface="Meiryo UI" pitchFamily="50" charset="-128"/>
                <a:ea typeface="Meiryo UI" pitchFamily="50" charset="-128"/>
                <a:cs typeface="Meiryo UI" pitchFamily="50" charset="-128"/>
              </a:rPr>
              <a:t>3</a:t>
            </a:r>
            <a:r>
              <a:rPr lang="ja-JP" altLang="en-US" b="0" i="0" dirty="0">
                <a:latin typeface="Meiryo UI" pitchFamily="50" charset="-128"/>
                <a:ea typeface="Meiryo UI" pitchFamily="50" charset="-128"/>
                <a:cs typeface="Meiryo UI" pitchFamily="50" charset="-128"/>
              </a:rPr>
              <a:t>月に策定した「</a:t>
            </a:r>
            <a:r>
              <a:rPr lang="en-US" altLang="ja-JP" b="0" i="0" dirty="0">
                <a:latin typeface="Meiryo UI" pitchFamily="50" charset="-128"/>
                <a:ea typeface="Meiryo UI" pitchFamily="50" charset="-128"/>
                <a:cs typeface="Meiryo UI" pitchFamily="50" charset="-128"/>
              </a:rPr>
              <a:t>H2Osaka</a:t>
            </a:r>
            <a:r>
              <a:rPr lang="ja-JP" altLang="en-US" b="0" i="0" dirty="0">
                <a:latin typeface="Meiryo UI" pitchFamily="50" charset="-128"/>
                <a:ea typeface="Meiryo UI" pitchFamily="50" charset="-128"/>
                <a:cs typeface="Meiryo UI" pitchFamily="50" charset="-128"/>
              </a:rPr>
              <a:t>ビジョン」のもと、産学官プラットフォームとして</a:t>
            </a:r>
            <a:r>
              <a:rPr lang="en-US" altLang="ja-JP" b="0" i="0" dirty="0">
                <a:latin typeface="Meiryo UI" pitchFamily="50" charset="-128"/>
                <a:ea typeface="Meiryo UI" pitchFamily="50" charset="-128"/>
                <a:cs typeface="Meiryo UI" pitchFamily="50" charset="-128"/>
              </a:rPr>
              <a:t>H2Osaka</a:t>
            </a:r>
            <a:r>
              <a:rPr lang="ja-JP" altLang="en-US" b="0" i="0" dirty="0">
                <a:latin typeface="Meiryo UI" pitchFamily="50" charset="-128"/>
                <a:ea typeface="Meiryo UI" pitchFamily="50" charset="-128"/>
                <a:cs typeface="Meiryo UI" pitchFamily="50" charset="-128"/>
              </a:rPr>
              <a:t>ビジョン推進会議を設置し</a:t>
            </a:r>
            <a:r>
              <a:rPr lang="ja-JP" altLang="en-US" b="0" dirty="0">
                <a:latin typeface="Meiryo UI" panose="020B0604030504040204" pitchFamily="50" charset="-128"/>
                <a:ea typeface="Meiryo UI" panose="020B0604030504040204" pitchFamily="50" charset="-128"/>
                <a:cs typeface="Meiryo UI" panose="020B0604030504040204" pitchFamily="50" charset="-128"/>
              </a:rPr>
              <a:t>水素関連事業の取組の方向性を明確化し、水素の需要拡大につながる新たな製品・サービスの実用化を促進することで、水素利用の幅の拡大を図ってきました。</a:t>
            </a:r>
            <a:endParaRPr lang="en-US" altLang="ja-JP" b="0" dirty="0">
              <a:latin typeface="Meiryo UI" panose="020B0604030504040204" pitchFamily="50" charset="-128"/>
              <a:ea typeface="Meiryo UI" panose="020B0604030504040204" pitchFamily="50" charset="-128"/>
              <a:cs typeface="Meiryo UI" panose="020B0604030504040204" pitchFamily="50" charset="-128"/>
            </a:endParaRPr>
          </a:p>
          <a:p>
            <a:pPr marL="87313" indent="-87313" algn="just" eaLnBrk="1" hangingPunct="1"/>
            <a:endParaRPr lang="en-US" altLang="ja-JP" b="0" dirty="0">
              <a:latin typeface="Meiryo UI" panose="020B0604030504040204" pitchFamily="50" charset="-128"/>
              <a:ea typeface="Meiryo UI" panose="020B0604030504040204" pitchFamily="50" charset="-128"/>
              <a:cs typeface="Meiryo UI" panose="020B0604030504040204" pitchFamily="50" charset="-128"/>
            </a:endParaRPr>
          </a:p>
          <a:p>
            <a:pPr marL="87313" indent="-87313" algn="just" eaLnBrk="1" hangingPunct="1"/>
            <a:r>
              <a:rPr lang="ja-JP" altLang="en-US" b="0" i="0" dirty="0">
                <a:latin typeface="Meiryo UI" pitchFamily="50" charset="-128"/>
                <a:ea typeface="Meiryo UI" pitchFamily="50" charset="-128"/>
                <a:cs typeface="Meiryo UI" pitchFamily="50" charset="-128"/>
              </a:rPr>
              <a:t>♦</a:t>
            </a:r>
            <a:r>
              <a:rPr lang="en-US" altLang="ja-JP" b="0" i="0" dirty="0">
                <a:latin typeface="Meiryo UI" pitchFamily="50" charset="-128"/>
                <a:ea typeface="Meiryo UI" pitchFamily="50" charset="-128"/>
                <a:cs typeface="Meiryo UI" pitchFamily="50" charset="-128"/>
              </a:rPr>
              <a:t>2025</a:t>
            </a:r>
            <a:r>
              <a:rPr lang="ja-JP" altLang="en-US" b="0" i="0" dirty="0">
                <a:latin typeface="Meiryo UI" pitchFamily="50" charset="-128"/>
                <a:ea typeface="Meiryo UI" pitchFamily="50" charset="-128"/>
                <a:cs typeface="Meiryo UI" pitchFamily="50" charset="-128"/>
              </a:rPr>
              <a:t>年大阪・関西万博では、会場をカーボンニュートラルなど未来社会を感じられる先端技術と社会システムを実装・実証する「未来社会のショーケース」をめざすことが基本計画に盛り込まれたこともあり、</a:t>
            </a:r>
            <a:r>
              <a:rPr lang="en-US" altLang="ja-JP" b="0" i="0" dirty="0">
                <a:latin typeface="Meiryo UI" pitchFamily="50" charset="-128"/>
                <a:ea typeface="Meiryo UI" pitchFamily="50" charset="-128"/>
                <a:cs typeface="Meiryo UI" pitchFamily="50" charset="-128"/>
              </a:rPr>
              <a:t>2025</a:t>
            </a:r>
            <a:r>
              <a:rPr lang="ja-JP" altLang="en-US" b="0" i="0" dirty="0">
                <a:latin typeface="Meiryo UI" pitchFamily="50" charset="-128"/>
                <a:ea typeface="Meiryo UI" pitchFamily="50" charset="-128"/>
                <a:cs typeface="Meiryo UI" pitchFamily="50" charset="-128"/>
              </a:rPr>
              <a:t>年大阪・関西万博を契機に、産学官が一体となって、水素利用の拡大に向けた取組をさらに推進するため、</a:t>
            </a:r>
            <a:r>
              <a:rPr lang="en-US" altLang="ja-JP" b="0" i="0" dirty="0">
                <a:latin typeface="Meiryo UI" pitchFamily="50" charset="-128"/>
                <a:ea typeface="Meiryo UI" pitchFamily="50" charset="-128"/>
                <a:cs typeface="Meiryo UI" pitchFamily="50" charset="-128"/>
              </a:rPr>
              <a:t>2022</a:t>
            </a:r>
            <a:r>
              <a:rPr lang="ja-JP" altLang="en-US" b="0" i="0" dirty="0">
                <a:latin typeface="Meiryo UI" pitchFamily="50" charset="-128"/>
                <a:ea typeface="Meiryo UI" pitchFamily="50" charset="-128"/>
                <a:cs typeface="Meiryo UI" pitchFamily="50" charset="-128"/>
              </a:rPr>
              <a:t>年５月、</a:t>
            </a:r>
            <a:r>
              <a:rPr lang="en-US" altLang="ja-JP" b="0" i="0" dirty="0">
                <a:latin typeface="Meiryo UI" pitchFamily="50" charset="-128"/>
                <a:ea typeface="Meiryo UI" pitchFamily="50" charset="-128"/>
                <a:cs typeface="Meiryo UI" pitchFamily="50" charset="-128"/>
              </a:rPr>
              <a:t>H2Osaka</a:t>
            </a:r>
            <a:r>
              <a:rPr lang="ja-JP" altLang="en-US" b="0" i="0" dirty="0">
                <a:latin typeface="Meiryo UI" pitchFamily="50" charset="-128"/>
                <a:ea typeface="Meiryo UI" pitchFamily="50" charset="-128"/>
                <a:cs typeface="Meiryo UI" pitchFamily="50" charset="-128"/>
              </a:rPr>
              <a:t>ビジョン推進会議として、「</a:t>
            </a:r>
            <a:r>
              <a:rPr lang="en-US" altLang="ja-JP" b="0" i="0" dirty="0">
                <a:latin typeface="Meiryo UI" pitchFamily="50" charset="-128"/>
                <a:ea typeface="Meiryo UI" pitchFamily="50" charset="-128"/>
                <a:cs typeface="Meiryo UI" pitchFamily="50" charset="-128"/>
              </a:rPr>
              <a:t>H2Osaka</a:t>
            </a:r>
            <a:r>
              <a:rPr lang="ja-JP" altLang="en-US" b="0" i="0" dirty="0">
                <a:latin typeface="Meiryo UI" pitchFamily="50" charset="-128"/>
                <a:ea typeface="Meiryo UI" pitchFamily="50" charset="-128"/>
                <a:cs typeface="Meiryo UI" pitchFamily="50" charset="-128"/>
              </a:rPr>
              <a:t>ビジョン</a:t>
            </a:r>
            <a:r>
              <a:rPr lang="en-US" altLang="ja-JP" b="0" i="0" dirty="0">
                <a:latin typeface="Meiryo UI" pitchFamily="50" charset="-128"/>
                <a:ea typeface="Meiryo UI" pitchFamily="50" charset="-128"/>
                <a:cs typeface="Meiryo UI" pitchFamily="50" charset="-128"/>
              </a:rPr>
              <a:t>2022</a:t>
            </a:r>
            <a:r>
              <a:rPr lang="ja-JP" altLang="en-US" b="0" i="0" dirty="0">
                <a:latin typeface="Meiryo UI" pitchFamily="50" charset="-128"/>
                <a:ea typeface="Meiryo UI" pitchFamily="50" charset="-128"/>
                <a:cs typeface="Meiryo UI" pitchFamily="50" charset="-128"/>
              </a:rPr>
              <a:t>」を策定しました。</a:t>
            </a:r>
            <a:endParaRPr lang="en-US" altLang="ja-JP" b="0" i="0" dirty="0">
              <a:latin typeface="Meiryo UI" pitchFamily="50" charset="-128"/>
              <a:ea typeface="Meiryo UI" pitchFamily="50" charset="-128"/>
              <a:cs typeface="Meiryo UI" pitchFamily="50" charset="-128"/>
            </a:endParaRPr>
          </a:p>
          <a:p>
            <a:pPr marL="87313" indent="-87313" algn="just" eaLnBrk="1" hangingPunct="1"/>
            <a:endParaRPr lang="en-US" altLang="ja-JP" b="0" i="0" dirty="0">
              <a:latin typeface="Meiryo UI" pitchFamily="50" charset="-128"/>
              <a:ea typeface="Meiryo UI" pitchFamily="50" charset="-128"/>
              <a:cs typeface="Meiryo UI" pitchFamily="50" charset="-128"/>
            </a:endParaRPr>
          </a:p>
          <a:p>
            <a:pPr marL="87313" indent="-87313" algn="just" eaLnBrk="1" hangingPunct="1"/>
            <a:r>
              <a:rPr lang="ja-JP" altLang="en-US" b="0" i="0" dirty="0">
                <a:latin typeface="Meiryo UI" pitchFamily="50" charset="-128"/>
                <a:ea typeface="Meiryo UI" pitchFamily="50" charset="-128"/>
                <a:cs typeface="Meiryo UI" pitchFamily="50" charset="-128"/>
              </a:rPr>
              <a:t>♦</a:t>
            </a:r>
            <a:r>
              <a:rPr lang="en-US" altLang="ja-JP" b="0" i="0" dirty="0">
                <a:latin typeface="Meiryo UI" pitchFamily="50" charset="-128"/>
                <a:ea typeface="Meiryo UI" pitchFamily="50" charset="-128"/>
                <a:cs typeface="Meiryo UI" pitchFamily="50" charset="-128"/>
              </a:rPr>
              <a:t>H2Osaka</a:t>
            </a:r>
            <a:r>
              <a:rPr lang="ja-JP" altLang="en-US" b="0" i="0" dirty="0">
                <a:latin typeface="Meiryo UI" pitchFamily="50" charset="-128"/>
                <a:ea typeface="Meiryo UI" pitchFamily="50" charset="-128"/>
                <a:cs typeface="Meiryo UI" pitchFamily="50" charset="-128"/>
              </a:rPr>
              <a:t>ビジョン推進会議を活用し、万博後の「セカンドステップ」に実施する取組みの具体化について検討を進めます。</a:t>
            </a:r>
            <a:endParaRPr lang="en-US" altLang="ja-JP" b="0" i="0" dirty="0">
              <a:latin typeface="Meiryo UI" pitchFamily="50" charset="-128"/>
              <a:ea typeface="Meiryo UI" pitchFamily="50" charset="-128"/>
              <a:cs typeface="Meiryo UI" pitchFamily="50" charset="-128"/>
            </a:endParaRPr>
          </a:p>
        </p:txBody>
      </p:sp>
      <p:grpSp>
        <p:nvGrpSpPr>
          <p:cNvPr id="6" name="グループ化 5"/>
          <p:cNvGrpSpPr/>
          <p:nvPr/>
        </p:nvGrpSpPr>
        <p:grpSpPr>
          <a:xfrm>
            <a:off x="336890" y="2938693"/>
            <a:ext cx="9012518" cy="944955"/>
            <a:chOff x="363963" y="2302849"/>
            <a:chExt cx="9012518" cy="944955"/>
          </a:xfrm>
        </p:grpSpPr>
        <p:sp>
          <p:nvSpPr>
            <p:cNvPr id="52" name="テキスト ボックス 51"/>
            <p:cNvSpPr txBox="1"/>
            <p:nvPr/>
          </p:nvSpPr>
          <p:spPr>
            <a:xfrm>
              <a:off x="3717793" y="2313700"/>
              <a:ext cx="2566854" cy="907450"/>
            </a:xfrm>
            <a:prstGeom prst="rect">
              <a:avLst/>
            </a:prstGeom>
            <a:solidFill>
              <a:srgbClr val="002060"/>
            </a:solidFill>
          </p:spPr>
          <p:txBody>
            <a:bodyPr wrap="square" lIns="0" tIns="72000" rIns="0" bIns="0" rtlCol="0" anchor="t" anchorCtr="0">
              <a:noAutofit/>
            </a:bodyPr>
            <a:lstStyle/>
            <a:p>
              <a:pPr algn="ctr"/>
              <a:r>
                <a:rPr lang="ja-JP" altLang="en-US" sz="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中小企業等の</a:t>
              </a:r>
              <a:endParaRPr lang="en-US" altLang="ja-JP" sz="12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参入促進</a:t>
              </a:r>
            </a:p>
          </p:txBody>
        </p:sp>
        <p:sp>
          <p:nvSpPr>
            <p:cNvPr id="53" name="右矢印 52"/>
            <p:cNvSpPr/>
            <p:nvPr/>
          </p:nvSpPr>
          <p:spPr bwMode="auto">
            <a:xfrm>
              <a:off x="3217306" y="2437571"/>
              <a:ext cx="401192" cy="807393"/>
            </a:xfrm>
            <a:prstGeom prst="rightArrow">
              <a:avLst>
                <a:gd name="adj1" fmla="val 43743"/>
                <a:gd name="adj2" fmla="val 62580"/>
              </a:avLst>
            </a:prstGeom>
            <a:solidFill>
              <a:schemeClr val="tx2">
                <a:lumMod val="40000"/>
                <a:lumOff val="60000"/>
              </a:schemeClr>
            </a:solidFill>
            <a:ln>
              <a:noFill/>
            </a:ln>
            <a:effectLst/>
          </p:spPr>
          <p:txBody>
            <a:bodyPr vert="horz" wrap="square" lIns="99903" tIns="49952" rIns="99903" bIns="49952" numCol="1" rtlCol="0" anchor="ctr" anchorCtr="0" compatLnSpc="1">
              <a:prstTxWarp prst="textNoShape">
                <a:avLst/>
              </a:prstTxWarp>
              <a:noAutofit/>
            </a:bodyPr>
            <a:lstStyle/>
            <a:p>
              <a:pPr algn="ctr" eaLnBrk="0" hangingPunct="0"/>
              <a:endParaRPr lang="ja-JP" altLang="en-US" sz="15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5" name="右矢印 54"/>
            <p:cNvSpPr/>
            <p:nvPr/>
          </p:nvSpPr>
          <p:spPr bwMode="auto">
            <a:xfrm>
              <a:off x="6441301" y="2440411"/>
              <a:ext cx="401192" cy="807393"/>
            </a:xfrm>
            <a:prstGeom prst="rightArrow">
              <a:avLst>
                <a:gd name="adj1" fmla="val 43743"/>
                <a:gd name="adj2" fmla="val 62580"/>
              </a:avLst>
            </a:prstGeom>
            <a:solidFill>
              <a:schemeClr val="tx2">
                <a:lumMod val="40000"/>
                <a:lumOff val="60000"/>
              </a:schemeClr>
            </a:solidFill>
            <a:ln>
              <a:noFill/>
            </a:ln>
            <a:effectLst/>
          </p:spPr>
          <p:txBody>
            <a:bodyPr vert="horz" wrap="square" lIns="99903" tIns="49952" rIns="99903" bIns="49952" numCol="1" rtlCol="0" anchor="ctr" anchorCtr="0" compatLnSpc="1">
              <a:prstTxWarp prst="textNoShape">
                <a:avLst/>
              </a:prstTxWarp>
              <a:noAutofit/>
            </a:bodyPr>
            <a:lstStyle/>
            <a:p>
              <a:pPr algn="ctr" eaLnBrk="0" hangingPunct="0"/>
              <a:endParaRPr lang="ja-JP" altLang="en-US" sz="15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6" name="角丸四角形 55"/>
            <p:cNvSpPr/>
            <p:nvPr/>
          </p:nvSpPr>
          <p:spPr bwMode="auto">
            <a:xfrm>
              <a:off x="3810585" y="2788995"/>
              <a:ext cx="2412000" cy="360000"/>
            </a:xfrm>
            <a:prstGeom prst="roundRect">
              <a:avLst>
                <a:gd name="adj" fmla="val 12765"/>
              </a:avLst>
            </a:prstGeom>
            <a:solidFill>
              <a:schemeClr val="bg1"/>
            </a:solidFill>
            <a:ln>
              <a:noFill/>
              <a:prstDash val="sysDash"/>
            </a:ln>
            <a:effectLst/>
          </p:spPr>
          <p:txBody>
            <a:bodyPr vert="horz" wrap="square" lIns="39341" tIns="0" rIns="39341" bIns="0" numCol="1" rtlCol="0" anchor="ctr" anchorCtr="0" compatLnSpc="1">
              <a:prstTxWarp prst="textNoShape">
                <a:avLst/>
              </a:prstTxWarp>
              <a:noAutofit/>
            </a:bodyPr>
            <a:lstStyle/>
            <a:p>
              <a:pPr algn="ctr" eaLnBrk="0" hangingPunct="0">
                <a:lnSpc>
                  <a:spcPts val="1100"/>
                </a:lnSpc>
              </a:pPr>
              <a:r>
                <a:rPr lang="ja-JP" altLang="en-US" sz="1000" dirty="0">
                  <a:solidFill>
                    <a:schemeClr val="tx2"/>
                  </a:solidFill>
                  <a:latin typeface="Meiryo UI" panose="020B0604030504040204" pitchFamily="50" charset="-128"/>
                  <a:ea typeface="Meiryo UI" panose="020B0604030504040204" pitchFamily="50" charset="-128"/>
                  <a:cs typeface="Meiryo UI" panose="020B0604030504040204" pitchFamily="50" charset="-128"/>
                </a:rPr>
                <a:t>水素エネルギー産業をけん引する事業者とのビジネスマッチングまできめ細かくサポート</a:t>
              </a:r>
            </a:p>
          </p:txBody>
        </p:sp>
        <p:sp>
          <p:nvSpPr>
            <p:cNvPr id="60" name="テキスト ボックス 59"/>
            <p:cNvSpPr txBox="1"/>
            <p:nvPr/>
          </p:nvSpPr>
          <p:spPr>
            <a:xfrm>
              <a:off x="363963" y="2302849"/>
              <a:ext cx="2727211" cy="907450"/>
            </a:xfrm>
            <a:prstGeom prst="rect">
              <a:avLst/>
            </a:prstGeom>
            <a:solidFill>
              <a:srgbClr val="002060"/>
            </a:solidFill>
          </p:spPr>
          <p:txBody>
            <a:bodyPr wrap="square" lIns="0" tIns="72000" rIns="0" bIns="0" rtlCol="0" anchor="t" anchorCtr="0">
              <a:noAutofit/>
            </a:bodyPr>
            <a:lstStyle/>
            <a:p>
              <a:pPr algn="ctr"/>
              <a:r>
                <a:rPr lang="ja-JP" altLang="en-US" sz="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新たな水素プロジェクト</a:t>
              </a:r>
              <a:endParaRPr lang="en-US" altLang="ja-JP" sz="12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の創出</a:t>
              </a:r>
            </a:p>
          </p:txBody>
        </p:sp>
        <p:sp>
          <p:nvSpPr>
            <p:cNvPr id="61" name="角丸四角形 60"/>
            <p:cNvSpPr/>
            <p:nvPr/>
          </p:nvSpPr>
          <p:spPr bwMode="auto">
            <a:xfrm>
              <a:off x="518974" y="2791756"/>
              <a:ext cx="2412000" cy="360000"/>
            </a:xfrm>
            <a:prstGeom prst="roundRect">
              <a:avLst/>
            </a:prstGeom>
            <a:solidFill>
              <a:schemeClr val="bg1"/>
            </a:solidFill>
            <a:ln>
              <a:noFill/>
              <a:prstDash val="sysDash"/>
            </a:ln>
            <a:effectLst/>
          </p:spPr>
          <p:txBody>
            <a:bodyPr vert="horz" wrap="square" lIns="39341" tIns="0" rIns="39341" bIns="0" numCol="1" rtlCol="0" anchor="ctr" anchorCtr="0" compatLnSpc="1">
              <a:prstTxWarp prst="textNoShape">
                <a:avLst/>
              </a:prstTxWarp>
              <a:noAutofit/>
            </a:bodyPr>
            <a:lstStyle/>
            <a:p>
              <a:pPr algn="ctr" eaLnBrk="0" hangingPunct="0">
                <a:lnSpc>
                  <a:spcPts val="1100"/>
                </a:lnSpc>
              </a:pPr>
              <a:r>
                <a:rPr lang="ja-JP" altLang="en-US" sz="1000" dirty="0">
                  <a:solidFill>
                    <a:schemeClr val="tx2"/>
                  </a:solidFill>
                  <a:latin typeface="Meiryo UI" panose="020B0604030504040204" pitchFamily="50" charset="-128"/>
                  <a:ea typeface="Meiryo UI" panose="020B0604030504040204" pitchFamily="50" charset="-128"/>
                  <a:cs typeface="Meiryo UI" panose="020B0604030504040204" pitchFamily="50" charset="-128"/>
                </a:rPr>
                <a:t>府内事業者の水素エネルギー産業への</a:t>
              </a:r>
              <a:endParaRPr lang="en-US" altLang="ja-JP" sz="1000" dirty="0">
                <a:solidFill>
                  <a:schemeClr val="tx2"/>
                </a:solidFill>
                <a:latin typeface="Meiryo UI" panose="020B0604030504040204" pitchFamily="50" charset="-128"/>
                <a:ea typeface="Meiryo UI" panose="020B0604030504040204" pitchFamily="50" charset="-128"/>
                <a:cs typeface="Meiryo UI" panose="020B0604030504040204" pitchFamily="50" charset="-128"/>
              </a:endParaRPr>
            </a:p>
            <a:p>
              <a:pPr algn="ctr" eaLnBrk="0" hangingPunct="0">
                <a:lnSpc>
                  <a:spcPts val="1100"/>
                </a:lnSpc>
              </a:pPr>
              <a:r>
                <a:rPr lang="ja-JP" altLang="en-US" sz="1000" dirty="0">
                  <a:solidFill>
                    <a:schemeClr val="tx2"/>
                  </a:solidFill>
                  <a:latin typeface="Meiryo UI" panose="020B0604030504040204" pitchFamily="50" charset="-128"/>
                  <a:ea typeface="Meiryo UI" panose="020B0604030504040204" pitchFamily="50" charset="-128"/>
                  <a:cs typeface="Meiryo UI" panose="020B0604030504040204" pitchFamily="50" charset="-128"/>
                </a:rPr>
                <a:t>参入意欲醸成</a:t>
              </a:r>
            </a:p>
          </p:txBody>
        </p:sp>
        <p:sp>
          <p:nvSpPr>
            <p:cNvPr id="62" name="角丸四角形 61"/>
            <p:cNvSpPr/>
            <p:nvPr/>
          </p:nvSpPr>
          <p:spPr>
            <a:xfrm>
              <a:off x="6999147" y="2376797"/>
              <a:ext cx="2377334" cy="844353"/>
            </a:xfrm>
            <a:prstGeom prst="roundRect">
              <a:avLst>
                <a:gd name="adj" fmla="val 20636"/>
              </a:avLst>
            </a:prstGeom>
            <a:solidFill>
              <a:srgbClr val="0070C0"/>
            </a:solidFill>
            <a:effectLst>
              <a:outerShdw blurRad="40000" dist="23000" dir="5400000" rotWithShape="0">
                <a:srgbClr val="000000">
                  <a:alpha val="35000"/>
                </a:srgbClr>
              </a:outerShdw>
            </a:effectLst>
          </p:spPr>
          <p:style>
            <a:lnRef idx="0">
              <a:schemeClr val="accent1"/>
            </a:lnRef>
            <a:fillRef idx="3">
              <a:schemeClr val="accent1"/>
            </a:fillRef>
            <a:effectRef idx="3">
              <a:schemeClr val="accent1"/>
            </a:effectRef>
            <a:fontRef idx="minor">
              <a:schemeClr val="lt1"/>
            </a:fontRef>
          </p:style>
          <p:txBody>
            <a:bodyPr wrap="square" lIns="0" tIns="0" rIns="0" bIns="0" anchor="ctr">
              <a:noAutofit/>
            </a:bodyPr>
            <a:lstStyle/>
            <a:p>
              <a:pPr algn="ctr" defTabSz="1458021">
                <a:defRPr/>
              </a:pPr>
              <a:r>
                <a:rPr lang="ja-JP" altLang="en-US" sz="1200" dirty="0">
                  <a:solidFill>
                    <a:schemeClr val="bg1"/>
                  </a:solidFill>
                  <a:latin typeface="Meiryo UI" pitchFamily="50" charset="-128"/>
                  <a:ea typeface="Meiryo UI" pitchFamily="50" charset="-128"/>
                  <a:cs typeface="Meiryo UI" pitchFamily="50" charset="-128"/>
                </a:rPr>
                <a:t>水素関連産業を</a:t>
              </a:r>
              <a:endParaRPr lang="en-US" altLang="ja-JP" sz="1200" dirty="0">
                <a:solidFill>
                  <a:schemeClr val="bg1"/>
                </a:solidFill>
                <a:latin typeface="Meiryo UI" pitchFamily="50" charset="-128"/>
                <a:ea typeface="Meiryo UI" pitchFamily="50" charset="-128"/>
                <a:cs typeface="Meiryo UI" pitchFamily="50" charset="-128"/>
              </a:endParaRPr>
            </a:p>
            <a:p>
              <a:pPr algn="ctr" defTabSz="1458021">
                <a:defRPr/>
              </a:pPr>
              <a:r>
                <a:rPr lang="ja-JP" altLang="en-US" sz="1200" dirty="0">
                  <a:solidFill>
                    <a:schemeClr val="bg1"/>
                  </a:solidFill>
                  <a:latin typeface="Meiryo UI" pitchFamily="50" charset="-128"/>
                  <a:ea typeface="Meiryo UI" pitchFamily="50" charset="-128"/>
                  <a:cs typeface="Meiryo UI" pitchFamily="50" charset="-128"/>
                </a:rPr>
                <a:t>大阪から発展</a:t>
              </a:r>
            </a:p>
          </p:txBody>
        </p:sp>
      </p:grpSp>
      <p:sp>
        <p:nvSpPr>
          <p:cNvPr id="81" name="正方形/長方形 80"/>
          <p:cNvSpPr/>
          <p:nvPr/>
        </p:nvSpPr>
        <p:spPr>
          <a:xfrm>
            <a:off x="200595" y="4289224"/>
            <a:ext cx="9385198" cy="2015344"/>
          </a:xfrm>
          <a:prstGeom prst="rect">
            <a:avLst/>
          </a:prstGeom>
          <a:solidFill>
            <a:srgbClr val="FFFF99"/>
          </a:solidFill>
          <a:ln>
            <a:solidFill>
              <a:schemeClr val="tx2">
                <a:lumMod val="75000"/>
              </a:schemeClr>
            </a:solidFill>
          </a:ln>
        </p:spPr>
        <p:style>
          <a:lnRef idx="2">
            <a:schemeClr val="dk1"/>
          </a:lnRef>
          <a:fillRef idx="1">
            <a:schemeClr val="lt1"/>
          </a:fillRef>
          <a:effectRef idx="0">
            <a:schemeClr val="dk1"/>
          </a:effectRef>
          <a:fontRef idx="minor">
            <a:schemeClr val="dk1"/>
          </a:fontRef>
        </p:style>
        <p:txBody>
          <a:bodyPr wrap="square" lIns="106616" tIns="0" rIns="216000" bIns="0" rtlCol="0" anchor="t" anchorCtr="0">
            <a:noAutofit/>
          </a:bodyPr>
          <a:lstStyle/>
          <a:p>
            <a:pPr marL="282121" indent="-282121">
              <a:spcAft>
                <a:spcPts val="592"/>
              </a:spcAft>
              <a:buFont typeface="Wingdings" panose="05000000000000000000" pitchFamily="2" charset="2"/>
              <a:buChar char="Ø"/>
              <a:defRPr/>
            </a:pPr>
            <a:endParaRPr lang="en-US" altLang="ja-JP" sz="8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spcAft>
                <a:spcPts val="592"/>
              </a:spcAft>
              <a:defRPr/>
            </a:pPr>
            <a:endParaRPr lang="en-US" altLang="ja-JP" sz="16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2" name="角丸四角形 81"/>
          <p:cNvSpPr/>
          <p:nvPr/>
        </p:nvSpPr>
        <p:spPr>
          <a:xfrm>
            <a:off x="512262" y="4370504"/>
            <a:ext cx="4317349" cy="412725"/>
          </a:xfrm>
          <a:prstGeom prst="roundRect">
            <a:avLst>
              <a:gd name="adj" fmla="val 23760"/>
            </a:avLst>
          </a:prstGeom>
          <a:solidFill>
            <a:srgbClr val="0070C0"/>
          </a:solidFill>
          <a:ln>
            <a:solidFill>
              <a:srgbClr val="0070C0"/>
            </a:solidFill>
          </a:ln>
        </p:spPr>
        <p:style>
          <a:lnRef idx="0">
            <a:schemeClr val="accent1"/>
          </a:lnRef>
          <a:fillRef idx="3">
            <a:schemeClr val="accent1"/>
          </a:fillRef>
          <a:effectRef idx="3">
            <a:schemeClr val="accent1"/>
          </a:effectRef>
          <a:fontRef idx="minor">
            <a:schemeClr val="lt1"/>
          </a:fontRef>
        </p:style>
        <p:txBody>
          <a:bodyPr lIns="59749" tIns="29875" rIns="59749" bIns="29875" anchor="t" anchorCtr="0"/>
          <a:lstStyle/>
          <a:p>
            <a:pPr algn="ctr" defTabSz="1334214">
              <a:defRPr/>
            </a:pPr>
            <a:endParaRPr lang="ja-JP" altLang="en-US" sz="12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1" name="角丸四角形 100"/>
          <p:cNvSpPr/>
          <p:nvPr/>
        </p:nvSpPr>
        <p:spPr>
          <a:xfrm>
            <a:off x="5261840" y="4367838"/>
            <a:ext cx="3787626" cy="424916"/>
          </a:xfrm>
          <a:prstGeom prst="roundRect">
            <a:avLst>
              <a:gd name="adj" fmla="val 17419"/>
            </a:avLst>
          </a:prstGeom>
          <a:solidFill>
            <a:srgbClr val="0070C0"/>
          </a:solidFill>
        </p:spPr>
        <p:style>
          <a:lnRef idx="0">
            <a:schemeClr val="accent1"/>
          </a:lnRef>
          <a:fillRef idx="3">
            <a:schemeClr val="accent1"/>
          </a:fillRef>
          <a:effectRef idx="3">
            <a:schemeClr val="accent1"/>
          </a:effectRef>
          <a:fontRef idx="minor">
            <a:schemeClr val="lt1"/>
          </a:fontRef>
        </p:style>
        <p:txBody>
          <a:bodyPr lIns="59749" tIns="29875" rIns="59749" bIns="29875" anchor="ctr"/>
          <a:lstStyle/>
          <a:p>
            <a:pPr algn="ctr" defTabSz="1334214">
              <a:defRPr/>
            </a:pPr>
            <a:endParaRPr lang="ja-JP" altLang="en-US" sz="1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2" name="サブタイトル 2"/>
          <p:cNvSpPr txBox="1">
            <a:spLocks/>
          </p:cNvSpPr>
          <p:nvPr/>
        </p:nvSpPr>
        <p:spPr>
          <a:xfrm>
            <a:off x="482760" y="5401058"/>
            <a:ext cx="4156475" cy="875864"/>
          </a:xfrm>
          <a:prstGeom prst="rect">
            <a:avLst/>
          </a:prstGeom>
          <a:noFill/>
          <a:ln>
            <a:noFill/>
            <a:prstDash val="solid"/>
          </a:ln>
        </p:spPr>
        <p:txBody>
          <a:bodyPr vert="horz" lIns="77138" tIns="0" rIns="77138" bIns="0" rtlCol="0" anchor="ctr" anchorCtr="0">
            <a:noAutofit/>
          </a:bodyPr>
          <a:lstStyle>
            <a:lvl1pPr marL="0" indent="0" algn="ctr" defTabSz="1280160" rtl="0" eaLnBrk="1" latinLnBrk="0" hangingPunct="1">
              <a:spcBef>
                <a:spcPct val="20000"/>
              </a:spcBef>
              <a:buFont typeface="Arial" panose="020B0604020202020204" pitchFamily="34" charset="0"/>
              <a:buNone/>
              <a:defRPr kumimoji="1" sz="4500" kern="1200">
                <a:solidFill>
                  <a:schemeClr val="tx1">
                    <a:tint val="75000"/>
                  </a:schemeClr>
                </a:solidFill>
                <a:latin typeface="+mn-lt"/>
                <a:ea typeface="+mn-ea"/>
                <a:cs typeface="+mn-cs"/>
              </a:defRPr>
            </a:lvl1pPr>
            <a:lvl2pPr marL="640080" indent="0" algn="ctr" defTabSz="1280160" rtl="0" eaLnBrk="1" latinLnBrk="0" hangingPunct="1">
              <a:spcBef>
                <a:spcPct val="20000"/>
              </a:spcBef>
              <a:buFont typeface="Arial" panose="020B0604020202020204" pitchFamily="34" charset="0"/>
              <a:buNone/>
              <a:defRPr kumimoji="1" sz="3900" kern="1200">
                <a:solidFill>
                  <a:schemeClr val="tx1">
                    <a:tint val="75000"/>
                  </a:schemeClr>
                </a:solidFill>
                <a:latin typeface="+mn-lt"/>
                <a:ea typeface="+mn-ea"/>
                <a:cs typeface="+mn-cs"/>
              </a:defRPr>
            </a:lvl2pPr>
            <a:lvl3pPr marL="1280160" indent="0" algn="ctr" defTabSz="1280160" rtl="0" eaLnBrk="1" latinLnBrk="0" hangingPunct="1">
              <a:spcBef>
                <a:spcPct val="20000"/>
              </a:spcBef>
              <a:buFont typeface="Arial" panose="020B0604020202020204" pitchFamily="34" charset="0"/>
              <a:buNone/>
              <a:defRPr kumimoji="1" sz="3400" kern="1200">
                <a:solidFill>
                  <a:schemeClr val="tx1">
                    <a:tint val="75000"/>
                  </a:schemeClr>
                </a:solidFill>
                <a:latin typeface="+mn-lt"/>
                <a:ea typeface="+mn-ea"/>
                <a:cs typeface="+mn-cs"/>
              </a:defRPr>
            </a:lvl3pPr>
            <a:lvl4pPr marL="1920240" indent="0" algn="ctr" defTabSz="128016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4pPr>
            <a:lvl5pPr marL="2560320" indent="0" algn="ctr" defTabSz="128016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5pPr>
            <a:lvl6pPr marL="3200400" indent="0" algn="ctr" defTabSz="128016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6pPr>
            <a:lvl7pPr marL="3840480" indent="0" algn="ctr" defTabSz="128016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7pPr>
            <a:lvl8pPr marL="4480560" indent="0" algn="ctr" defTabSz="128016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8pPr>
            <a:lvl9pPr marL="5120640" indent="0" algn="ctr" defTabSz="128016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9pPr>
          </a:lstStyle>
          <a:p>
            <a:pPr algn="l">
              <a:spcBef>
                <a:spcPts val="0"/>
              </a:spcBef>
            </a:pP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会　長</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公財</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地球環境産業技術研究機構</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(RITE)</a:t>
            </a:r>
          </a:p>
          <a:p>
            <a:pPr algn="l">
              <a:spcBef>
                <a:spcPts val="0"/>
              </a:spcBef>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システム研究グループリーダー・主席研究員　秋元　圭吾氏</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648000" indent="-648000" algn="l">
              <a:spcBef>
                <a:spcPts val="0"/>
              </a:spcBef>
            </a:pP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事務局</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大阪府産業創造課、大阪市環境施策課、</a:t>
            </a:r>
            <a:b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b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堺市環境エネルギー課</a:t>
            </a:r>
          </a:p>
          <a:p>
            <a:pPr algn="l">
              <a:spcBef>
                <a:spcPts val="0"/>
              </a:spcBef>
            </a:pPr>
            <a:endParaRPr lang="en-US" altLang="ja-JP" sz="13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0" name="角丸四角形 109"/>
          <p:cNvSpPr/>
          <p:nvPr/>
        </p:nvSpPr>
        <p:spPr>
          <a:xfrm>
            <a:off x="619100" y="4452454"/>
            <a:ext cx="4158643" cy="321499"/>
          </a:xfrm>
          <a:prstGeom prst="roundRect">
            <a:avLst>
              <a:gd name="adj" fmla="val 0"/>
            </a:avLst>
          </a:prstGeom>
          <a:noFill/>
        </p:spPr>
        <p:style>
          <a:lnRef idx="0">
            <a:schemeClr val="accent1"/>
          </a:lnRef>
          <a:fillRef idx="3">
            <a:schemeClr val="accent1"/>
          </a:fillRef>
          <a:effectRef idx="3">
            <a:schemeClr val="accent1"/>
          </a:effectRef>
          <a:fontRef idx="minor">
            <a:schemeClr val="lt1"/>
          </a:fontRef>
        </p:style>
        <p:txBody>
          <a:bodyPr lIns="59749" tIns="29875" rIns="59749" bIns="29875" anchor="t" anchorCtr="0"/>
          <a:lstStyle/>
          <a:p>
            <a:pPr defTabSz="1334214">
              <a:defRPr/>
            </a:pPr>
            <a:r>
              <a:rPr lang="ja-JP" altLang="en-US" sz="1200" b="1" dirty="0">
                <a:solidFill>
                  <a:schemeClr val="bg1"/>
                </a:solidFill>
                <a:latin typeface="Meiryo UI" pitchFamily="50" charset="-128"/>
                <a:ea typeface="Meiryo UI" pitchFamily="50" charset="-128"/>
                <a:cs typeface="Meiryo UI" pitchFamily="50" charset="-128"/>
              </a:rPr>
              <a:t>①産学官プラットフォーム　</a:t>
            </a:r>
            <a:r>
              <a:rPr lang="en-US" altLang="ja-JP" sz="1200" b="1" dirty="0">
                <a:solidFill>
                  <a:schemeClr val="bg1"/>
                </a:solidFill>
                <a:latin typeface="Meiryo UI" pitchFamily="50" charset="-128"/>
                <a:ea typeface="Meiryo UI" pitchFamily="50" charset="-128"/>
                <a:cs typeface="Meiryo UI" pitchFamily="50" charset="-128"/>
              </a:rPr>
              <a:t>H2Osaka</a:t>
            </a:r>
            <a:r>
              <a:rPr lang="ja-JP" altLang="en-US" sz="1200" b="1" dirty="0">
                <a:solidFill>
                  <a:schemeClr val="bg1"/>
                </a:solidFill>
                <a:latin typeface="Meiryo UI" pitchFamily="50" charset="-128"/>
                <a:ea typeface="Meiryo UI" pitchFamily="50" charset="-128"/>
                <a:cs typeface="Meiryo UI" pitchFamily="50" charset="-128"/>
              </a:rPr>
              <a:t>ビジョン推進会議の運営</a:t>
            </a:r>
          </a:p>
        </p:txBody>
      </p:sp>
      <p:sp>
        <p:nvSpPr>
          <p:cNvPr id="111" name="角丸四角形 110"/>
          <p:cNvSpPr/>
          <p:nvPr/>
        </p:nvSpPr>
        <p:spPr>
          <a:xfrm>
            <a:off x="5313708" y="4422893"/>
            <a:ext cx="3787988" cy="351060"/>
          </a:xfrm>
          <a:prstGeom prst="roundRect">
            <a:avLst>
              <a:gd name="adj" fmla="val 50000"/>
            </a:avLst>
          </a:prstGeom>
          <a:noFill/>
        </p:spPr>
        <p:style>
          <a:lnRef idx="0">
            <a:schemeClr val="accent1"/>
          </a:lnRef>
          <a:fillRef idx="3">
            <a:schemeClr val="accent1"/>
          </a:fillRef>
          <a:effectRef idx="3">
            <a:schemeClr val="accent1"/>
          </a:effectRef>
          <a:fontRef idx="minor">
            <a:schemeClr val="lt1"/>
          </a:fontRef>
        </p:style>
        <p:txBody>
          <a:bodyPr lIns="59749" tIns="29875" rIns="59749" bIns="29875" anchor="ctr"/>
          <a:lstStyle/>
          <a:p>
            <a:pPr defTabSz="1334214">
              <a:defRPr/>
            </a:pPr>
            <a:r>
              <a:rPr lang="ja-JP" altLang="en-US" sz="1200" b="1" dirty="0">
                <a:solidFill>
                  <a:schemeClr val="bg1"/>
                </a:solidFill>
                <a:latin typeface="Meiryo UI" pitchFamily="50" charset="-128"/>
                <a:ea typeface="Meiryo UI" pitchFamily="50" charset="-128"/>
                <a:cs typeface="Meiryo UI" pitchFamily="50" charset="-128"/>
              </a:rPr>
              <a:t>②正しい知識の普及と合理的な規制緩和の推進</a:t>
            </a:r>
          </a:p>
        </p:txBody>
      </p:sp>
      <p:sp>
        <p:nvSpPr>
          <p:cNvPr id="112" name="正方形/長方形 111"/>
          <p:cNvSpPr/>
          <p:nvPr/>
        </p:nvSpPr>
        <p:spPr>
          <a:xfrm>
            <a:off x="482760" y="4985384"/>
            <a:ext cx="9001000" cy="1113703"/>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endParaRPr>
          </a:p>
        </p:txBody>
      </p:sp>
      <p:sp>
        <p:nvSpPr>
          <p:cNvPr id="113" name="テキスト ボックス 112"/>
          <p:cNvSpPr txBox="1"/>
          <p:nvPr/>
        </p:nvSpPr>
        <p:spPr>
          <a:xfrm>
            <a:off x="3367733" y="4864124"/>
            <a:ext cx="2794950" cy="276999"/>
          </a:xfrm>
          <a:prstGeom prst="rect">
            <a:avLst/>
          </a:prstGeom>
          <a:solidFill>
            <a:srgbClr val="FFFF00"/>
          </a:solidFill>
          <a:ln w="38100">
            <a:solidFill>
              <a:srgbClr val="0070C0"/>
            </a:solidFill>
          </a:ln>
        </p:spPr>
        <p:txBody>
          <a:bodyPr wrap="square" rtlCol="0">
            <a:spAutoFit/>
          </a:bodyPr>
          <a:lstStyle/>
          <a:p>
            <a:pPr algn="ctr"/>
            <a:r>
              <a:rPr lang="en-US" altLang="ja-JP" sz="1200" dirty="0">
                <a:latin typeface="Meiryo UI" panose="020B0604030504040204" pitchFamily="50" charset="-128"/>
                <a:ea typeface="Meiryo UI" panose="020B0604030504040204" pitchFamily="50" charset="-128"/>
              </a:rPr>
              <a:t>H2Osaka</a:t>
            </a:r>
            <a:r>
              <a:rPr lang="ja-JP" altLang="en-US" sz="1200" dirty="0">
                <a:latin typeface="Meiryo UI" panose="020B0604030504040204" pitchFamily="50" charset="-128"/>
                <a:ea typeface="Meiryo UI" panose="020B0604030504040204" pitchFamily="50" charset="-128"/>
              </a:rPr>
              <a:t>ビジョン推進会議</a:t>
            </a:r>
          </a:p>
        </p:txBody>
      </p:sp>
      <p:sp>
        <p:nvSpPr>
          <p:cNvPr id="114" name="テキスト ボックス 28"/>
          <p:cNvSpPr txBox="1">
            <a:spLocks noChangeArrowheads="1"/>
          </p:cNvSpPr>
          <p:nvPr/>
        </p:nvSpPr>
        <p:spPr bwMode="auto">
          <a:xfrm>
            <a:off x="106123" y="3905745"/>
            <a:ext cx="916994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eaLnBrk="1" hangingPunct="1"/>
            <a:r>
              <a:rPr lang="ja-JP" altLang="en-US" sz="1200" b="0" i="0" dirty="0">
                <a:latin typeface="Meiryo UI" pitchFamily="50" charset="-128"/>
                <a:ea typeface="Meiryo UI" pitchFamily="50" charset="-128"/>
                <a:cs typeface="Meiryo UI" pitchFamily="50" charset="-128"/>
              </a:rPr>
              <a:t>◆以下の基本的な取組みについて、事業者と一体となって推進しています。</a:t>
            </a:r>
            <a:r>
              <a:rPr lang="en-US" altLang="ja-JP" sz="1200" b="0" i="0" dirty="0">
                <a:latin typeface="Meiryo UI" pitchFamily="50" charset="-128"/>
                <a:ea typeface="Meiryo UI" pitchFamily="50" charset="-128"/>
                <a:cs typeface="Meiryo UI" pitchFamily="50" charset="-128"/>
              </a:rPr>
              <a:t> </a:t>
            </a:r>
            <a:r>
              <a:rPr lang="ja-JP" altLang="en-US" sz="1200" b="0" i="0" dirty="0">
                <a:latin typeface="Meiryo UI" pitchFamily="50" charset="-128"/>
                <a:ea typeface="Meiryo UI" pitchFamily="50" charset="-128"/>
                <a:cs typeface="Meiryo UI" pitchFamily="50" charset="-128"/>
              </a:rPr>
              <a:t>　</a:t>
            </a:r>
            <a:endParaRPr lang="ja-JP" altLang="en-US" sz="1200" b="0" i="0" dirty="0">
              <a:solidFill>
                <a:srgbClr val="FF0000"/>
              </a:solidFill>
              <a:latin typeface="Meiryo UI" pitchFamily="50" charset="-128"/>
              <a:ea typeface="Meiryo UI" pitchFamily="50" charset="-128"/>
              <a:cs typeface="Meiryo UI" pitchFamily="50" charset="-128"/>
            </a:endParaRPr>
          </a:p>
        </p:txBody>
      </p:sp>
      <p:sp>
        <p:nvSpPr>
          <p:cNvPr id="5" name="テキスト ボックス 4"/>
          <p:cNvSpPr txBox="1"/>
          <p:nvPr/>
        </p:nvSpPr>
        <p:spPr>
          <a:xfrm>
            <a:off x="4700621" y="5517232"/>
            <a:ext cx="4752000" cy="430887"/>
          </a:xfrm>
          <a:prstGeom prst="rect">
            <a:avLst/>
          </a:prstGeom>
          <a:noFill/>
        </p:spPr>
        <p:txBody>
          <a:bodyPr wrap="square" rtlCol="0">
            <a:spAutoFit/>
          </a:bodyPr>
          <a:lstStyle/>
          <a:p>
            <a:r>
              <a:rPr lang="en-US" altLang="ja-JP" sz="1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構成団体</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　エネルギー供給、住宅、金融、水素アプリメーカー、次世代エネルギー</a:t>
            </a: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ビジネス関連、産業支援機関 等</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36</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団体</a:t>
            </a:r>
            <a:endParaRPr kumimoji="1" lang="ja-JP" altLang="en-US" sz="1100" dirty="0"/>
          </a:p>
        </p:txBody>
      </p:sp>
      <p:sp>
        <p:nvSpPr>
          <p:cNvPr id="7" name="テキスト ボックス 6"/>
          <p:cNvSpPr txBox="1"/>
          <p:nvPr/>
        </p:nvSpPr>
        <p:spPr>
          <a:xfrm>
            <a:off x="482760" y="5162539"/>
            <a:ext cx="8845549"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大阪府・大阪市・堺市が共同で、事業者間の交流やアイデア創出を図る産学官プラットフォームとして、運営しています。</a:t>
            </a:r>
            <a:endParaRPr kumimoji="1" lang="ja-JP" altLang="en-US" sz="1200" dirty="0">
              <a:latin typeface="Meiryo UI" panose="020B0604030504040204" pitchFamily="50" charset="-128"/>
              <a:ea typeface="Meiryo UI" panose="020B0604030504040204" pitchFamily="50" charset="-128"/>
            </a:endParaRPr>
          </a:p>
        </p:txBody>
      </p:sp>
      <p:sp>
        <p:nvSpPr>
          <p:cNvPr id="29" name="角丸四角形 28"/>
          <p:cNvSpPr/>
          <p:nvPr/>
        </p:nvSpPr>
        <p:spPr>
          <a:xfrm>
            <a:off x="223200" y="687600"/>
            <a:ext cx="4521966"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ja-JP" altLang="en-US" sz="1600" b="1" dirty="0">
                <a:solidFill>
                  <a:prstClr val="black"/>
                </a:solidFill>
                <a:latin typeface="Meiryo UI" pitchFamily="50" charset="-128"/>
                <a:ea typeface="Meiryo UI" pitchFamily="50" charset="-128"/>
                <a:cs typeface="Meiryo UI" pitchFamily="50" charset="-128"/>
              </a:rPr>
              <a:t>「</a:t>
            </a:r>
            <a:r>
              <a:rPr lang="en-US" altLang="ja-JP" sz="1600" b="1" dirty="0">
                <a:solidFill>
                  <a:prstClr val="black"/>
                </a:solidFill>
                <a:latin typeface="Meiryo UI" pitchFamily="50" charset="-128"/>
                <a:ea typeface="Meiryo UI" pitchFamily="50" charset="-128"/>
                <a:cs typeface="Meiryo UI" pitchFamily="50" charset="-128"/>
              </a:rPr>
              <a:t>H2Osaka</a:t>
            </a:r>
            <a:r>
              <a:rPr lang="ja-JP" altLang="en-US" sz="1600" b="1" dirty="0">
                <a:solidFill>
                  <a:prstClr val="black"/>
                </a:solidFill>
                <a:latin typeface="Meiryo UI" pitchFamily="50" charset="-128"/>
                <a:ea typeface="Meiryo UI" pitchFamily="50" charset="-128"/>
                <a:cs typeface="Meiryo UI" pitchFamily="50" charset="-128"/>
              </a:rPr>
              <a:t>ビジョン</a:t>
            </a:r>
            <a:r>
              <a:rPr lang="en-US" altLang="ja-JP" sz="1600" b="1" dirty="0">
                <a:solidFill>
                  <a:prstClr val="black"/>
                </a:solidFill>
                <a:latin typeface="Meiryo UI" pitchFamily="50" charset="-128"/>
                <a:ea typeface="Meiryo UI" pitchFamily="50" charset="-128"/>
                <a:cs typeface="Meiryo UI" pitchFamily="50" charset="-128"/>
              </a:rPr>
              <a:t>2022</a:t>
            </a:r>
            <a:r>
              <a:rPr lang="ja-JP" altLang="en-US" sz="1600" b="1" dirty="0">
                <a:solidFill>
                  <a:prstClr val="black"/>
                </a:solidFill>
                <a:latin typeface="Meiryo UI" pitchFamily="50" charset="-128"/>
                <a:ea typeface="Meiryo UI" pitchFamily="50" charset="-128"/>
                <a:cs typeface="Meiryo UI" pitchFamily="50" charset="-128"/>
              </a:rPr>
              <a:t>」に基づく取組の推進➀</a:t>
            </a:r>
          </a:p>
        </p:txBody>
      </p:sp>
      <p:sp>
        <p:nvSpPr>
          <p:cNvPr id="28" name="テキスト ボックス 27"/>
          <p:cNvSpPr txBox="1"/>
          <p:nvPr/>
        </p:nvSpPr>
        <p:spPr>
          <a:xfrm>
            <a:off x="4891106" y="694719"/>
            <a:ext cx="2349951" cy="427468"/>
          </a:xfrm>
          <a:prstGeom prst="rect">
            <a:avLst/>
          </a:prstGeom>
          <a:noFill/>
        </p:spPr>
        <p:txBody>
          <a:bodyPr wrap="square" lIns="0" tIns="0" rIns="0" bIns="0" rtlCol="0" anchor="t" anchorCtr="0">
            <a:no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府事業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（予算</a:t>
            </a:r>
            <a:r>
              <a:rPr lang="en-US" altLang="ja-JP" sz="1200" dirty="0">
                <a:latin typeface="Meiryo UI" pitchFamily="50" charset="-128"/>
                <a:ea typeface="Meiryo UI" pitchFamily="50" charset="-128"/>
                <a:cs typeface="Meiryo UI" pitchFamily="50" charset="-128"/>
              </a:rPr>
              <a:t>276</a:t>
            </a:r>
            <a:r>
              <a:rPr lang="ja-JP" altLang="en-US" sz="1200" dirty="0">
                <a:latin typeface="Meiryo UI" pitchFamily="50" charset="-128"/>
                <a:ea typeface="Meiryo UI" pitchFamily="50" charset="-128"/>
                <a:cs typeface="Meiryo UI" pitchFamily="50" charset="-128"/>
              </a:rPr>
              <a:t>千円）</a:t>
            </a:r>
            <a:endParaRPr lang="en-US" altLang="ja-JP" sz="1200" dirty="0">
              <a:latin typeface="Meiryo UI" pitchFamily="50" charset="-128"/>
              <a:ea typeface="Meiryo UI" pitchFamily="50" charset="-128"/>
              <a:cs typeface="Meiryo UI" pitchFamily="50" charset="-128"/>
            </a:endParaRPr>
          </a:p>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（予算</a:t>
            </a:r>
            <a:r>
              <a:rPr lang="en-US" altLang="ja-JP" sz="1200" dirty="0">
                <a:latin typeface="Meiryo UI" pitchFamily="50" charset="-128"/>
                <a:ea typeface="Meiryo UI" pitchFamily="50" charset="-128"/>
                <a:cs typeface="Meiryo UI" pitchFamily="50" charset="-128"/>
              </a:rPr>
              <a:t>311</a:t>
            </a:r>
            <a:r>
              <a:rPr lang="ja-JP" altLang="en-US" sz="1200" dirty="0">
                <a:latin typeface="Meiryo UI" pitchFamily="50" charset="-128"/>
                <a:ea typeface="Meiryo UI" pitchFamily="50" charset="-128"/>
                <a:cs typeface="Meiryo UI" pitchFamily="50" charset="-128"/>
              </a:rPr>
              <a:t>千円）</a:t>
            </a:r>
            <a:endParaRPr lang="en-US" altLang="ja-JP" sz="1200" dirty="0">
              <a:latin typeface="Meiryo UI" pitchFamily="50" charset="-128"/>
              <a:ea typeface="Meiryo UI" pitchFamily="50" charset="-128"/>
              <a:cs typeface="Meiryo UI" pitchFamily="50" charset="-128"/>
            </a:endParaRPr>
          </a:p>
        </p:txBody>
      </p:sp>
      <p:sp>
        <p:nvSpPr>
          <p:cNvPr id="32" name="円/楕円 30">
            <a:extLst>
              <a:ext uri="{FF2B5EF4-FFF2-40B4-BE49-F238E27FC236}">
                <a16:creationId xmlns:a16="http://schemas.microsoft.com/office/drawing/2014/main" id="{F5CD9A08-2330-4631-8463-E9CF7A80FAD9}"/>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65</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31" name="Text Box 2">
            <a:extLst>
              <a:ext uri="{FF2B5EF4-FFF2-40B4-BE49-F238E27FC236}">
                <a16:creationId xmlns:a16="http://schemas.microsoft.com/office/drawing/2014/main" id="{41EFC623-1D73-4379-AB51-488A99FA6ED9}"/>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33" name="Text Box 2">
            <a:extLst>
              <a:ext uri="{FF2B5EF4-FFF2-40B4-BE49-F238E27FC236}">
                <a16:creationId xmlns:a16="http://schemas.microsoft.com/office/drawing/2014/main" id="{8A3F7DEE-5B0E-4002-876A-EC40112D9884}"/>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34" name="Text Box 2">
            <a:extLst>
              <a:ext uri="{FF2B5EF4-FFF2-40B4-BE49-F238E27FC236}">
                <a16:creationId xmlns:a16="http://schemas.microsoft.com/office/drawing/2014/main" id="{06F5E358-C88A-462E-BF5F-A5DFA8018B0C}"/>
              </a:ext>
            </a:extLst>
          </p:cNvPr>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35" name="Text Box 2">
            <a:extLst>
              <a:ext uri="{FF2B5EF4-FFF2-40B4-BE49-F238E27FC236}">
                <a16:creationId xmlns:a16="http://schemas.microsoft.com/office/drawing/2014/main" id="{1483E9F7-172D-4350-819B-81E0FDD2E522}"/>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Tree>
    <p:extLst>
      <p:ext uri="{BB962C8B-B14F-4D97-AF65-F5344CB8AC3E}">
        <p14:creationId xmlns:p14="http://schemas.microsoft.com/office/powerpoint/2010/main" val="20805117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角丸四角形 13">
            <a:extLst>
              <a:ext uri="{FF2B5EF4-FFF2-40B4-BE49-F238E27FC236}">
                <a16:creationId xmlns:a16="http://schemas.microsoft.com/office/drawing/2014/main" id="{18280904-55B6-4D0A-8018-409FE8F648CE}"/>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2" name="正方形/長方形 1"/>
          <p:cNvSpPr/>
          <p:nvPr/>
        </p:nvSpPr>
        <p:spPr>
          <a:xfrm>
            <a:off x="4864545" y="1525303"/>
            <a:ext cx="4791281" cy="692497"/>
          </a:xfrm>
          <a:prstGeom prst="rect">
            <a:avLst/>
          </a:prstGeom>
        </p:spPr>
        <p:txBody>
          <a:bodyPr wrap="square">
            <a:spAutoFit/>
          </a:bodyPr>
          <a:lstStyle/>
          <a:p>
            <a:pPr marL="86400" indent="-86400" algn="just"/>
            <a:r>
              <a:rPr lang="ja-JP" altLang="en-US" sz="1300" dirty="0">
                <a:latin typeface="Meiryo UI" panose="020B0604030504040204" pitchFamily="50" charset="-128"/>
                <a:ea typeface="Meiryo UI" panose="020B0604030504040204" pitchFamily="50" charset="-128"/>
              </a:rPr>
              <a:t>◆水素エネルギーの需要拡大等につながるプロジェクトが複数展開されるよう、課題の調査や可能性の検討及び企業群のコーディネートにより、需要拡大につながる新たなプロジェクトの創出を目指します。</a:t>
            </a:r>
          </a:p>
        </p:txBody>
      </p:sp>
      <p:sp>
        <p:nvSpPr>
          <p:cNvPr id="22" name="角丸四角形 21"/>
          <p:cNvSpPr/>
          <p:nvPr/>
        </p:nvSpPr>
        <p:spPr>
          <a:xfrm>
            <a:off x="5037298" y="1125840"/>
            <a:ext cx="3613582" cy="309600"/>
          </a:xfrm>
          <a:prstGeom prst="roundRect">
            <a:avLst>
              <a:gd name="adj" fmla="val 0"/>
            </a:avLst>
          </a:prstGeom>
          <a:solidFill>
            <a:srgbClr val="0492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水素関連プロジェクト創出に向けた取組み</a:t>
            </a:r>
          </a:p>
        </p:txBody>
      </p:sp>
      <p:sp>
        <p:nvSpPr>
          <p:cNvPr id="23" name="角丸四角形 22"/>
          <p:cNvSpPr/>
          <p:nvPr/>
        </p:nvSpPr>
        <p:spPr>
          <a:xfrm>
            <a:off x="223210" y="1125840"/>
            <a:ext cx="3053607" cy="309600"/>
          </a:xfrm>
          <a:prstGeom prst="roundRect">
            <a:avLst>
              <a:gd name="adj" fmla="val 0"/>
            </a:avLst>
          </a:prstGeom>
          <a:solidFill>
            <a:srgbClr val="0492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水素に関する正しい知識の普及</a:t>
            </a:r>
          </a:p>
        </p:txBody>
      </p:sp>
      <p:sp>
        <p:nvSpPr>
          <p:cNvPr id="24" name="正方形/長方形 23"/>
          <p:cNvSpPr/>
          <p:nvPr/>
        </p:nvSpPr>
        <p:spPr>
          <a:xfrm>
            <a:off x="56477" y="1415900"/>
            <a:ext cx="4500000" cy="54037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33" tIns="45717" rIns="91433" bIns="45717" anchor="ctr" anchorCtr="0">
            <a:noAutofit/>
          </a:bodyPr>
          <a:lstStyle/>
          <a:p>
            <a:pPr marL="86400" indent="-86400" algn="just">
              <a:defRPr/>
            </a:pPr>
            <a:r>
              <a:rPr lang="ja-JP" altLang="en-US" sz="13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◆水素の社会受容性の向上を図るため、環境イベントの場を活用するほか、民間企業等との連携により普及啓発を実施します。</a:t>
            </a:r>
            <a:endParaRPr lang="en-US" altLang="ja-JP" sz="13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正方形/長方形 24"/>
          <p:cNvSpPr/>
          <p:nvPr/>
        </p:nvSpPr>
        <p:spPr>
          <a:xfrm>
            <a:off x="115766" y="4543302"/>
            <a:ext cx="4500000" cy="100735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33" tIns="45717" rIns="91433" bIns="45717" anchor="ctr" anchorCtr="0">
            <a:noAutofit/>
          </a:bodyPr>
          <a:lstStyle/>
          <a:p>
            <a:pPr marL="86400" indent="-86400" algn="just"/>
            <a:r>
              <a:rPr lang="ja-JP" altLang="ja-JP" sz="1300" dirty="0">
                <a:solidFill>
                  <a:schemeClr val="tx1"/>
                </a:solidFill>
                <a:latin typeface="Meiryo UI" panose="020B0604030504040204" pitchFamily="50" charset="-128"/>
                <a:ea typeface="Meiryo UI" panose="020B0604030504040204" pitchFamily="50" charset="-128"/>
              </a:rPr>
              <a:t>◆</a:t>
            </a:r>
            <a:r>
              <a:rPr lang="ja-JP" altLang="en-US" sz="1300" dirty="0">
                <a:solidFill>
                  <a:schemeClr val="tx1"/>
                </a:solidFill>
                <a:latin typeface="Meiryo UI" panose="020B0604030504040204" pitchFamily="50" charset="-128"/>
                <a:ea typeface="Meiryo UI" panose="020B0604030504040204" pitchFamily="50" charset="-128"/>
              </a:rPr>
              <a:t>大阪市では、</a:t>
            </a:r>
            <a:r>
              <a:rPr lang="ja-JP" altLang="ja-JP" sz="1300" dirty="0">
                <a:solidFill>
                  <a:schemeClr val="tx1"/>
                </a:solidFill>
                <a:latin typeface="Meiryo UI" panose="020B0604030504040204" pitchFamily="50" charset="-128"/>
                <a:ea typeface="Meiryo UI" panose="020B0604030504040204" pitchFamily="50" charset="-128"/>
              </a:rPr>
              <a:t>環境問題と水素エネルギーについての正しい理解の促進を目的として、</a:t>
            </a:r>
            <a:r>
              <a:rPr lang="ja-JP" altLang="en-US" sz="1300" dirty="0">
                <a:solidFill>
                  <a:schemeClr val="tx1"/>
                </a:solidFill>
                <a:latin typeface="Meiryo UI" panose="020B0604030504040204" pitchFamily="50" charset="-128"/>
                <a:ea typeface="Meiryo UI" panose="020B0604030504040204" pitchFamily="50" charset="-128"/>
              </a:rPr>
              <a:t>リーフレットを作成するとともに、</a:t>
            </a:r>
            <a:r>
              <a:rPr lang="ja-JP" altLang="ja-JP" sz="1300" dirty="0">
                <a:solidFill>
                  <a:schemeClr val="tx1"/>
                </a:solidFill>
                <a:latin typeface="Meiryo UI" panose="020B0604030504040204" pitchFamily="50" charset="-128"/>
                <a:ea typeface="Meiryo UI" panose="020B0604030504040204" pitchFamily="50" charset="-128"/>
              </a:rPr>
              <a:t>小中学校</a:t>
            </a:r>
            <a:r>
              <a:rPr lang="ja-JP" altLang="en-US" sz="1300" dirty="0">
                <a:solidFill>
                  <a:schemeClr val="tx1"/>
                </a:solidFill>
                <a:latin typeface="Meiryo UI" panose="020B0604030504040204" pitchFamily="50" charset="-128"/>
                <a:ea typeface="Meiryo UI" panose="020B0604030504040204" pitchFamily="50" charset="-128"/>
              </a:rPr>
              <a:t>等</a:t>
            </a:r>
            <a:r>
              <a:rPr lang="ja-JP" altLang="ja-JP" sz="1300" dirty="0">
                <a:solidFill>
                  <a:schemeClr val="tx1"/>
                </a:solidFill>
                <a:latin typeface="Meiryo UI" panose="020B0604030504040204" pitchFamily="50" charset="-128"/>
                <a:ea typeface="Meiryo UI" panose="020B0604030504040204" pitchFamily="50" charset="-128"/>
              </a:rPr>
              <a:t>を対象に</a:t>
            </a:r>
            <a:r>
              <a:rPr lang="ja-JP" altLang="en-US" sz="1300" dirty="0">
                <a:solidFill>
                  <a:schemeClr val="tx1"/>
                </a:solidFill>
                <a:latin typeface="Meiryo UI" panose="020B0604030504040204" pitchFamily="50" charset="-128"/>
                <a:ea typeface="Meiryo UI" panose="020B0604030504040204" pitchFamily="50" charset="-128"/>
              </a:rPr>
              <a:t>配付</a:t>
            </a:r>
            <a:r>
              <a:rPr lang="ja-JP" altLang="ja-JP" sz="1300" dirty="0">
                <a:solidFill>
                  <a:schemeClr val="tx1"/>
                </a:solidFill>
                <a:latin typeface="Meiryo UI" panose="020B0604030504040204" pitchFamily="50" charset="-128"/>
                <a:ea typeface="Meiryo UI" panose="020B0604030504040204" pitchFamily="50" charset="-128"/>
              </a:rPr>
              <a:t>している副読本「おおさか環境科」に水素・燃料電池に関して掲載</a:t>
            </a:r>
            <a:r>
              <a:rPr lang="ja-JP" altLang="en-US" sz="1300" dirty="0">
                <a:solidFill>
                  <a:schemeClr val="tx1"/>
                </a:solidFill>
                <a:latin typeface="Meiryo UI" panose="020B0604030504040204" pitchFamily="50" charset="-128"/>
                <a:ea typeface="Meiryo UI" panose="020B0604030504040204" pitchFamily="50" charset="-128"/>
              </a:rPr>
              <a:t>しています。</a:t>
            </a:r>
            <a:endParaRPr lang="ja-JP" altLang="ja-JP" sz="1300" dirty="0">
              <a:solidFill>
                <a:schemeClr val="tx1"/>
              </a:solidFill>
              <a:latin typeface="Meiryo UI" panose="020B0604030504040204" pitchFamily="50" charset="-128"/>
              <a:ea typeface="Meiryo UI" panose="020B0604030504040204" pitchFamily="50" charset="-128"/>
            </a:endParaRPr>
          </a:p>
        </p:txBody>
      </p:sp>
      <p:sp>
        <p:nvSpPr>
          <p:cNvPr id="37" name="正方形/長方形 36"/>
          <p:cNvSpPr/>
          <p:nvPr/>
        </p:nvSpPr>
        <p:spPr>
          <a:xfrm>
            <a:off x="223502" y="1846691"/>
            <a:ext cx="2258576" cy="32796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33" tIns="45717" rIns="91433" bIns="45717" anchor="ctr" anchorCtr="0">
            <a:noAutofit/>
          </a:bodyPr>
          <a:lstStyle/>
          <a:p>
            <a:pPr>
              <a:defRP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＜これまでの実施内容＞</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9" name="正方形/長方形 38"/>
          <p:cNvSpPr/>
          <p:nvPr/>
        </p:nvSpPr>
        <p:spPr>
          <a:xfrm>
            <a:off x="549927" y="4393714"/>
            <a:ext cx="1530247" cy="32796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33" tIns="45717" rIns="91433" bIns="45717" anchor="ctr" anchorCtr="0">
            <a:noAutofit/>
          </a:bodyPr>
          <a:lstStyle/>
          <a:p>
            <a:pPr>
              <a:defRPr/>
            </a:pP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メーカーによる水素教室</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0" name="正方形/長方形 39"/>
          <p:cNvSpPr/>
          <p:nvPr/>
        </p:nvSpPr>
        <p:spPr>
          <a:xfrm>
            <a:off x="2901605" y="3057396"/>
            <a:ext cx="1337702" cy="32796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33" tIns="45717" rIns="91433" bIns="45717" anchor="ctr" anchorCtr="0">
            <a:noAutofit/>
          </a:bodyPr>
          <a:lstStyle/>
          <a:p>
            <a:pPr>
              <a:defRPr/>
            </a:pPr>
            <a:r>
              <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FC</a:t>
            </a: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バス体験試乗会</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1" name="正方形/長方形 40"/>
          <p:cNvSpPr/>
          <p:nvPr/>
        </p:nvSpPr>
        <p:spPr>
          <a:xfrm>
            <a:off x="2913640" y="4405696"/>
            <a:ext cx="1337702" cy="32796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33" tIns="45717" rIns="91433" bIns="45717" anchor="ctr" anchorCtr="0">
            <a:noAutofit/>
          </a:bodyPr>
          <a:lstStyle/>
          <a:p>
            <a:pPr>
              <a:defRPr/>
            </a:pPr>
            <a:r>
              <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FCV</a:t>
            </a: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体験試乗会</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43" name="図 4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730532" y="2096103"/>
            <a:ext cx="1572762" cy="1036090"/>
          </a:xfrm>
          <a:prstGeom prst="rect">
            <a:avLst/>
          </a:prstGeom>
        </p:spPr>
      </p:pic>
      <p:pic>
        <p:nvPicPr>
          <p:cNvPr id="44" name="図 4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8589" y="3348768"/>
            <a:ext cx="1933383" cy="1058142"/>
          </a:xfrm>
          <a:prstGeom prst="rect">
            <a:avLst/>
          </a:prstGeom>
        </p:spPr>
      </p:pic>
      <p:pic>
        <p:nvPicPr>
          <p:cNvPr id="45" name="図 4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30532" y="3322381"/>
            <a:ext cx="1570927" cy="1124149"/>
          </a:xfrm>
          <a:prstGeom prst="rect">
            <a:avLst/>
          </a:prstGeom>
        </p:spPr>
      </p:pic>
      <p:pic>
        <p:nvPicPr>
          <p:cNvPr id="51" name="図 50"/>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34156" y="2096103"/>
            <a:ext cx="1533525" cy="1047122"/>
          </a:xfrm>
          <a:prstGeom prst="rect">
            <a:avLst/>
          </a:prstGeom>
        </p:spPr>
      </p:pic>
      <p:sp>
        <p:nvSpPr>
          <p:cNvPr id="52" name="正方形/長方形 51"/>
          <p:cNvSpPr/>
          <p:nvPr/>
        </p:nvSpPr>
        <p:spPr>
          <a:xfrm>
            <a:off x="265164" y="3065766"/>
            <a:ext cx="2296454" cy="32796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33" tIns="45717" rIns="91433" bIns="45717" anchor="ctr" anchorCtr="0">
            <a:noAutofit/>
          </a:bodyPr>
          <a:lstStyle/>
          <a:p>
            <a:pPr>
              <a:defRPr/>
            </a:pP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大阪地区トヨタ各社と連携協定を締結</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3" name="図 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22256" y="4134678"/>
            <a:ext cx="1728000" cy="1230335"/>
          </a:xfrm>
          <a:prstGeom prst="rect">
            <a:avLst/>
          </a:prstGeom>
          <a:ln>
            <a:noFill/>
          </a:ln>
        </p:spPr>
      </p:pic>
      <p:sp>
        <p:nvSpPr>
          <p:cNvPr id="5" name="テキスト ボックス 4"/>
          <p:cNvSpPr txBox="1"/>
          <p:nvPr/>
        </p:nvSpPr>
        <p:spPr>
          <a:xfrm>
            <a:off x="6997301" y="4200646"/>
            <a:ext cx="2376229" cy="646331"/>
          </a:xfrm>
          <a:prstGeom prst="rect">
            <a:avLst/>
          </a:prstGeom>
          <a:noFill/>
        </p:spPr>
        <p:txBody>
          <a:bodyPr wrap="square" rtlCol="0">
            <a:spAutoFit/>
          </a:bodyPr>
          <a:lstStyle/>
          <a:p>
            <a:pPr marL="86400" indent="-86400" algn="just"/>
            <a:r>
              <a:rPr lang="ja-JP" altLang="en-US" sz="1200" dirty="0">
                <a:latin typeface="Meiryo UI" panose="020B0604030504040204" pitchFamily="50" charset="-128"/>
                <a:ea typeface="Meiryo UI" panose="020B0604030504040204" pitchFamily="50" charset="-128"/>
              </a:rPr>
              <a:t>・実際の一般廃棄物を用いた水素生成につながる新たな熱分解ガス化改質システムの技術開発実証</a:t>
            </a:r>
            <a:endParaRPr kumimoji="1" lang="ja-JP" altLang="en-US" sz="1200" dirty="0">
              <a:latin typeface="Meiryo UI" panose="020B0604030504040204" pitchFamily="50" charset="-128"/>
              <a:ea typeface="Meiryo UI" panose="020B0604030504040204" pitchFamily="50" charset="-128"/>
            </a:endParaRPr>
          </a:p>
        </p:txBody>
      </p:sp>
      <p:sp>
        <p:nvSpPr>
          <p:cNvPr id="53" name="テキスト ボックス 52"/>
          <p:cNvSpPr txBox="1"/>
          <p:nvPr/>
        </p:nvSpPr>
        <p:spPr>
          <a:xfrm>
            <a:off x="5086310" y="5330129"/>
            <a:ext cx="3526577" cy="461665"/>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実証フィールド：</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大阪広域環境施設組合舞洲工場</a:t>
            </a:r>
            <a:endParaRPr kumimoji="1" lang="ja-JP" altLang="en-US" sz="1200" dirty="0">
              <a:latin typeface="Meiryo UI" panose="020B0604030504040204" pitchFamily="50" charset="-128"/>
              <a:ea typeface="Meiryo UI" panose="020B0604030504040204" pitchFamily="50" charset="-128"/>
            </a:endParaRPr>
          </a:p>
        </p:txBody>
      </p:sp>
      <p:sp>
        <p:nvSpPr>
          <p:cNvPr id="31" name="正方形/長方形 30"/>
          <p:cNvSpPr/>
          <p:nvPr/>
        </p:nvSpPr>
        <p:spPr>
          <a:xfrm>
            <a:off x="4783016" y="2520780"/>
            <a:ext cx="2258576" cy="32796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33" tIns="45717" rIns="91433" bIns="45717" anchor="ctr" anchorCtr="0">
            <a:noAutofit/>
          </a:bodyPr>
          <a:lstStyle/>
          <a:p>
            <a:pPr>
              <a:defRP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＜これまでの実施内容＞</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33"/>
          <p:cNvSpPr txBox="1"/>
          <p:nvPr/>
        </p:nvSpPr>
        <p:spPr>
          <a:xfrm>
            <a:off x="4883092" y="5914611"/>
            <a:ext cx="2679187" cy="646331"/>
          </a:xfrm>
          <a:prstGeom prst="rect">
            <a:avLst/>
          </a:prstGeom>
          <a:noFill/>
        </p:spPr>
        <p:txBody>
          <a:bodyPr wrap="square" rtlCol="0">
            <a:spAutoFit/>
          </a:bodyPr>
          <a:lstStyle/>
          <a:p>
            <a:pPr marL="86400" indent="-86400" algn="just"/>
            <a:r>
              <a:rPr lang="ja-JP" altLang="en-US" sz="1200" dirty="0">
                <a:latin typeface="Meiryo UI" panose="020B0604030504040204" pitchFamily="50" charset="-128"/>
                <a:ea typeface="Meiryo UI" panose="020B0604030504040204" pitchFamily="50" charset="-128"/>
              </a:rPr>
              <a:t>・バイオガス由来（下水等）水素による大阪市域地産地消モデル策定を目指した調査の実施</a:t>
            </a:r>
            <a:endParaRPr kumimoji="1" lang="ja-JP" altLang="en-US" sz="1200" dirty="0">
              <a:latin typeface="Meiryo UI" panose="020B0604030504040204" pitchFamily="50" charset="-128"/>
              <a:ea typeface="Meiryo UI" panose="020B0604030504040204" pitchFamily="50" charset="-128"/>
            </a:endParaRPr>
          </a:p>
        </p:txBody>
      </p:sp>
      <p:sp>
        <p:nvSpPr>
          <p:cNvPr id="46" name="テキスト ボックス 45"/>
          <p:cNvSpPr txBox="1"/>
          <p:nvPr/>
        </p:nvSpPr>
        <p:spPr>
          <a:xfrm>
            <a:off x="4883092" y="2838759"/>
            <a:ext cx="2376229" cy="1015663"/>
          </a:xfrm>
          <a:prstGeom prst="rect">
            <a:avLst/>
          </a:prstGeom>
          <a:noFill/>
        </p:spPr>
        <p:txBody>
          <a:bodyPr wrap="square" rtlCol="0">
            <a:spAutoFit/>
          </a:bodyPr>
          <a:lstStyle/>
          <a:p>
            <a:pPr marL="86400" indent="-86400" algn="just"/>
            <a:r>
              <a:rPr lang="ja-JP" altLang="en-US" sz="1200" dirty="0">
                <a:latin typeface="Meiryo UI" panose="020B0604030504040204" pitchFamily="50" charset="-128"/>
                <a:ea typeface="Meiryo UI" panose="020B0604030504040204" pitchFamily="50" charset="-128"/>
              </a:rPr>
              <a:t>・</a:t>
            </a:r>
            <a:r>
              <a:rPr lang="en-US" altLang="ja-JP" sz="1200" dirty="0">
                <a:solidFill>
                  <a:prstClr val="black"/>
                </a:solidFill>
                <a:latin typeface="Meiryo UI" pitchFamily="50" charset="-128"/>
                <a:ea typeface="Meiryo UI" pitchFamily="50" charset="-128"/>
                <a:cs typeface="Meiryo UI" pitchFamily="50" charset="-128"/>
              </a:rPr>
              <a:t>H2Osaka</a:t>
            </a:r>
            <a:r>
              <a:rPr lang="ja-JP" altLang="en-US" sz="1200" dirty="0">
                <a:latin typeface="Meiryo UI" pitchFamily="50" charset="-128"/>
                <a:ea typeface="Meiryo UI" pitchFamily="50" charset="-128"/>
                <a:cs typeface="Meiryo UI" pitchFamily="50" charset="-128"/>
              </a:rPr>
              <a:t>ビジョン推進</a:t>
            </a:r>
            <a:r>
              <a:rPr lang="ja-JP" altLang="en-US" sz="1200" dirty="0">
                <a:latin typeface="Meiryo UI" panose="020B0604030504040204" pitchFamily="50" charset="-128"/>
                <a:ea typeface="Meiryo UI" panose="020B0604030504040204" pitchFamily="50" charset="-128"/>
              </a:rPr>
              <a:t>会議として、水素利活用策／プロジェクト提案書をとりまとめ、公益社団法人</a:t>
            </a:r>
            <a:r>
              <a:rPr lang="en-US" altLang="ja-JP" sz="1200" dirty="0">
                <a:latin typeface="Meiryo UI" panose="020B0604030504040204" pitchFamily="50" charset="-128"/>
                <a:ea typeface="Meiryo UI" panose="020B0604030504040204" pitchFamily="50" charset="-128"/>
              </a:rPr>
              <a:t>2025</a:t>
            </a:r>
            <a:r>
              <a:rPr lang="ja-JP" altLang="en-US" sz="1200" dirty="0">
                <a:latin typeface="Meiryo UI" panose="020B0604030504040204" pitchFamily="50" charset="-128"/>
                <a:ea typeface="Meiryo UI" panose="020B0604030504040204" pitchFamily="50" charset="-128"/>
              </a:rPr>
              <a:t>年日本国際博覧会協会に提案</a:t>
            </a:r>
            <a:endParaRPr kumimoji="1" lang="ja-JP" altLang="en-US" sz="1200" dirty="0">
              <a:latin typeface="Meiryo UI" panose="020B0604030504040204" pitchFamily="50" charset="-128"/>
              <a:ea typeface="Meiryo UI" panose="020B0604030504040204" pitchFamily="50" charset="-128"/>
            </a:endParaRPr>
          </a:p>
        </p:txBody>
      </p:sp>
      <p:pic>
        <p:nvPicPr>
          <p:cNvPr id="4" name="図 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339416" y="2711386"/>
            <a:ext cx="1692000" cy="1269494"/>
          </a:xfrm>
          <a:prstGeom prst="rect">
            <a:avLst/>
          </a:prstGeom>
        </p:spPr>
      </p:pic>
      <p:sp>
        <p:nvSpPr>
          <p:cNvPr id="47" name="テキスト ボックス 46"/>
          <p:cNvSpPr txBox="1"/>
          <p:nvPr/>
        </p:nvSpPr>
        <p:spPr>
          <a:xfrm>
            <a:off x="7497737" y="3928349"/>
            <a:ext cx="2516327"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提案書手交の様子</a:t>
            </a:r>
            <a:endParaRPr kumimoji="1" lang="ja-JP" altLang="en-US" sz="1200" dirty="0">
              <a:latin typeface="Meiryo UI" panose="020B0604030504040204" pitchFamily="50" charset="-128"/>
              <a:ea typeface="Meiryo UI" panose="020B0604030504040204" pitchFamily="50" charset="-128"/>
            </a:endParaRPr>
          </a:p>
        </p:txBody>
      </p:sp>
      <p:pic>
        <p:nvPicPr>
          <p:cNvPr id="7" name="図 6"/>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723343" y="5776404"/>
            <a:ext cx="1548000" cy="817813"/>
          </a:xfrm>
          <a:prstGeom prst="rect">
            <a:avLst/>
          </a:prstGeom>
        </p:spPr>
      </p:pic>
      <p:sp>
        <p:nvSpPr>
          <p:cNvPr id="84" name="テキスト ボックス 83"/>
          <p:cNvSpPr txBox="1"/>
          <p:nvPr/>
        </p:nvSpPr>
        <p:spPr>
          <a:xfrm>
            <a:off x="7759378" y="6541625"/>
            <a:ext cx="2516327"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大阪市の下水処理場</a:t>
            </a:r>
            <a:endParaRPr kumimoji="1" lang="ja-JP" altLang="en-US" sz="1200" dirty="0">
              <a:latin typeface="Meiryo UI" panose="020B0604030504040204" pitchFamily="50" charset="-128"/>
              <a:ea typeface="Meiryo UI" panose="020B0604030504040204" pitchFamily="50" charset="-128"/>
            </a:endParaRPr>
          </a:p>
        </p:txBody>
      </p:sp>
      <p:sp>
        <p:nvSpPr>
          <p:cNvPr id="35" name="円/楕円 30">
            <a:extLst>
              <a:ext uri="{FF2B5EF4-FFF2-40B4-BE49-F238E27FC236}">
                <a16:creationId xmlns:a16="http://schemas.microsoft.com/office/drawing/2014/main" id="{F2207263-FEE5-41F5-B13E-42AB420461F2}"/>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66</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36" name="角丸四角形 35"/>
          <p:cNvSpPr/>
          <p:nvPr/>
        </p:nvSpPr>
        <p:spPr>
          <a:xfrm>
            <a:off x="223200" y="687600"/>
            <a:ext cx="4521966"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ja-JP" altLang="en-US" sz="1600" b="1" dirty="0">
                <a:solidFill>
                  <a:prstClr val="black"/>
                </a:solidFill>
                <a:latin typeface="Meiryo UI" pitchFamily="50" charset="-128"/>
                <a:ea typeface="Meiryo UI" pitchFamily="50" charset="-128"/>
                <a:cs typeface="Meiryo UI" pitchFamily="50" charset="-128"/>
              </a:rPr>
              <a:t>「</a:t>
            </a:r>
            <a:r>
              <a:rPr lang="en-US" altLang="ja-JP" sz="1600" b="1" dirty="0">
                <a:solidFill>
                  <a:prstClr val="black"/>
                </a:solidFill>
                <a:latin typeface="Meiryo UI" pitchFamily="50" charset="-128"/>
                <a:ea typeface="Meiryo UI" pitchFamily="50" charset="-128"/>
                <a:cs typeface="Meiryo UI" pitchFamily="50" charset="-128"/>
              </a:rPr>
              <a:t>H2Osaka</a:t>
            </a:r>
            <a:r>
              <a:rPr lang="ja-JP" altLang="en-US" sz="1600" b="1" dirty="0">
                <a:solidFill>
                  <a:prstClr val="black"/>
                </a:solidFill>
                <a:latin typeface="Meiryo UI" pitchFamily="50" charset="-128"/>
                <a:ea typeface="Meiryo UI" pitchFamily="50" charset="-128"/>
                <a:cs typeface="Meiryo UI" pitchFamily="50" charset="-128"/>
              </a:rPr>
              <a:t>ビジョン</a:t>
            </a:r>
            <a:r>
              <a:rPr lang="en-US" altLang="ja-JP" sz="1600" b="1" dirty="0">
                <a:solidFill>
                  <a:prstClr val="black"/>
                </a:solidFill>
                <a:latin typeface="Meiryo UI" pitchFamily="50" charset="-128"/>
                <a:ea typeface="Meiryo UI" pitchFamily="50" charset="-128"/>
                <a:cs typeface="Meiryo UI" pitchFamily="50" charset="-128"/>
              </a:rPr>
              <a:t>2022</a:t>
            </a:r>
            <a:r>
              <a:rPr lang="ja-JP" altLang="en-US" sz="1600" b="1" dirty="0">
                <a:solidFill>
                  <a:prstClr val="black"/>
                </a:solidFill>
                <a:latin typeface="Meiryo UI" pitchFamily="50" charset="-128"/>
                <a:ea typeface="Meiryo UI" pitchFamily="50" charset="-128"/>
                <a:cs typeface="Meiryo UI" pitchFamily="50" charset="-128"/>
              </a:rPr>
              <a:t>」に基づく取組の推進②</a:t>
            </a:r>
          </a:p>
        </p:txBody>
      </p:sp>
      <p:sp>
        <p:nvSpPr>
          <p:cNvPr id="38" name="テキスト ボックス 37"/>
          <p:cNvSpPr txBox="1"/>
          <p:nvPr/>
        </p:nvSpPr>
        <p:spPr>
          <a:xfrm>
            <a:off x="6997301" y="4825853"/>
            <a:ext cx="2658525" cy="646331"/>
          </a:xfrm>
          <a:prstGeom prst="rect">
            <a:avLst/>
          </a:prstGeom>
          <a:noFill/>
        </p:spPr>
        <p:txBody>
          <a:bodyPr wrap="square" rtlCol="0">
            <a:spAutoFit/>
          </a:bodyPr>
          <a:lstStyle/>
          <a:p>
            <a:pPr marL="86400" indent="-86400" algn="just"/>
            <a:r>
              <a:rPr lang="ja-JP" altLang="en-US" sz="1200" dirty="0">
                <a:latin typeface="Meiryo UI" panose="020B0604030504040204" pitchFamily="50" charset="-128"/>
                <a:ea typeface="Meiryo UI" panose="020B0604030504040204" pitchFamily="50" charset="-128"/>
              </a:rPr>
              <a:t>・再エネ由来水素と生ごみ由来バイオガスを活用したメタネーションによる水素サプライチェーン構築実証事業</a:t>
            </a:r>
            <a:endParaRPr kumimoji="1" lang="ja-JP" altLang="en-US" sz="1200" dirty="0">
              <a:latin typeface="Meiryo UI" panose="020B0604030504040204" pitchFamily="50" charset="-128"/>
              <a:ea typeface="Meiryo UI" panose="020B0604030504040204" pitchFamily="50" charset="-128"/>
            </a:endParaRPr>
          </a:p>
        </p:txBody>
      </p:sp>
      <p:graphicFrame>
        <p:nvGraphicFramePr>
          <p:cNvPr id="42" name="オブジェクト 41">
            <a:extLst>
              <a:ext uri="{FF2B5EF4-FFF2-40B4-BE49-F238E27FC236}">
                <a16:creationId xmlns:a16="http://schemas.microsoft.com/office/drawing/2014/main" id="{DF8B8770-530E-4CA8-B57D-2CF9EBC89A11}"/>
              </a:ext>
            </a:extLst>
          </p:cNvPr>
          <p:cNvGraphicFramePr>
            <a:graphicFrameLocks noChangeAspect="1"/>
          </p:cNvGraphicFramePr>
          <p:nvPr>
            <p:extLst>
              <p:ext uri="{D42A27DB-BD31-4B8C-83A1-F6EECF244321}">
                <p14:modId xmlns:p14="http://schemas.microsoft.com/office/powerpoint/2010/main" val="2819145149"/>
              </p:ext>
            </p:extLst>
          </p:nvPr>
        </p:nvGraphicFramePr>
        <p:xfrm>
          <a:off x="663721" y="5511870"/>
          <a:ext cx="1713350" cy="1213209"/>
        </p:xfrm>
        <a:graphic>
          <a:graphicData uri="http://schemas.openxmlformats.org/presentationml/2006/ole">
            <mc:AlternateContent xmlns:mc="http://schemas.openxmlformats.org/markup-compatibility/2006">
              <mc:Choice xmlns:v="urn:schemas-microsoft-com:vml" Requires="v">
                <p:oleObj spid="_x0000_s2343" name="Acrobat Document" r:id="rId10" imgW="11324996" imgH="8019948" progId="AcroExch.Document.DC">
                  <p:embed/>
                </p:oleObj>
              </mc:Choice>
              <mc:Fallback>
                <p:oleObj name="Acrobat Document" r:id="rId10" imgW="11324996" imgH="8019948" progId="AcroExch.Document.DC">
                  <p:embed/>
                  <p:pic>
                    <p:nvPicPr>
                      <p:cNvPr id="8" name="オブジェクト 7">
                        <a:extLst>
                          <a:ext uri="{FF2B5EF4-FFF2-40B4-BE49-F238E27FC236}">
                            <a16:creationId xmlns:a16="http://schemas.microsoft.com/office/drawing/2014/main" id="{78888D5F-C01C-02EF-6C2D-99E0EDFE433A}"/>
                          </a:ext>
                        </a:extLst>
                      </p:cNvPr>
                      <p:cNvPicPr/>
                      <p:nvPr/>
                    </p:nvPicPr>
                    <p:blipFill>
                      <a:blip r:embed="rId11"/>
                      <a:stretch>
                        <a:fillRect/>
                      </a:stretch>
                    </p:blipFill>
                    <p:spPr>
                      <a:xfrm>
                        <a:off x="663721" y="5511870"/>
                        <a:ext cx="1713350" cy="1213209"/>
                      </a:xfrm>
                      <a:prstGeom prst="rect">
                        <a:avLst/>
                      </a:prstGeom>
                      <a:ln>
                        <a:solidFill>
                          <a:schemeClr val="tx1"/>
                        </a:solidFill>
                      </a:ln>
                    </p:spPr>
                  </p:pic>
                </p:oleObj>
              </mc:Fallback>
            </mc:AlternateContent>
          </a:graphicData>
        </a:graphic>
      </p:graphicFrame>
      <p:pic>
        <p:nvPicPr>
          <p:cNvPr id="48" name="図 47">
            <a:extLst>
              <a:ext uri="{FF2B5EF4-FFF2-40B4-BE49-F238E27FC236}">
                <a16:creationId xmlns:a16="http://schemas.microsoft.com/office/drawing/2014/main" id="{9140BA31-1D7E-4CB5-9149-3CD59C2BEC0C}"/>
              </a:ext>
            </a:extLst>
          </p:cNvPr>
          <p:cNvPicPr>
            <a:picLocks noChangeAspect="1"/>
          </p:cNvPicPr>
          <p:nvPr/>
        </p:nvPicPr>
        <p:blipFill>
          <a:blip r:embed="rId12" cstate="email">
            <a:extLst>
              <a:ext uri="{28A0092B-C50C-407E-A947-70E740481C1C}">
                <a14:useLocalDpi xmlns:a14="http://schemas.microsoft.com/office/drawing/2010/main"/>
              </a:ext>
            </a:extLst>
          </a:blip>
          <a:srcRect/>
          <a:stretch/>
        </p:blipFill>
        <p:spPr>
          <a:xfrm>
            <a:off x="2897151" y="5395340"/>
            <a:ext cx="915858" cy="1295158"/>
          </a:xfrm>
          <a:prstGeom prst="rect">
            <a:avLst/>
          </a:prstGeom>
        </p:spPr>
      </p:pic>
      <p:sp>
        <p:nvSpPr>
          <p:cNvPr id="50" name="Text Box 2">
            <a:extLst>
              <a:ext uri="{FF2B5EF4-FFF2-40B4-BE49-F238E27FC236}">
                <a16:creationId xmlns:a16="http://schemas.microsoft.com/office/drawing/2014/main" id="{F62F94D0-709F-41C5-A5B8-4D066B230536}"/>
              </a:ext>
            </a:extLst>
          </p:cNvPr>
          <p:cNvSpPr txBox="1">
            <a:spLocks noChangeArrowheads="1"/>
          </p:cNvSpPr>
          <p:nvPr/>
        </p:nvSpPr>
        <p:spPr bwMode="auto">
          <a:xfrm>
            <a:off x="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58" name="Text Box 2">
            <a:extLst>
              <a:ext uri="{FF2B5EF4-FFF2-40B4-BE49-F238E27FC236}">
                <a16:creationId xmlns:a16="http://schemas.microsoft.com/office/drawing/2014/main" id="{BB0FC85D-A46C-4C90-AE45-A42029E9B9B0}"/>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59" name="Text Box 2">
            <a:extLst>
              <a:ext uri="{FF2B5EF4-FFF2-40B4-BE49-F238E27FC236}">
                <a16:creationId xmlns:a16="http://schemas.microsoft.com/office/drawing/2014/main" id="{647D57AA-5502-4C4B-BFDF-ACA7CA746A14}"/>
              </a:ext>
            </a:extLst>
          </p:cNvPr>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60" name="Text Box 2">
            <a:extLst>
              <a:ext uri="{FF2B5EF4-FFF2-40B4-BE49-F238E27FC236}">
                <a16:creationId xmlns:a16="http://schemas.microsoft.com/office/drawing/2014/main" id="{2BDB5106-5A5E-4480-96C0-96440585C879}"/>
              </a:ext>
            </a:extLst>
          </p:cNvPr>
          <p:cNvSpPr txBox="1">
            <a:spLocks noChangeArrowheads="1"/>
          </p:cNvSpPr>
          <p:nvPr/>
        </p:nvSpPr>
        <p:spPr bwMode="auto">
          <a:xfrm>
            <a:off x="4960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	レジリエンス・需給調整力</a:t>
            </a:r>
          </a:p>
        </p:txBody>
      </p:sp>
    </p:spTree>
    <p:extLst>
      <p:ext uri="{BB962C8B-B14F-4D97-AF65-F5344CB8AC3E}">
        <p14:creationId xmlns:p14="http://schemas.microsoft.com/office/powerpoint/2010/main" val="10548410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角丸四角形 13">
            <a:extLst>
              <a:ext uri="{FF2B5EF4-FFF2-40B4-BE49-F238E27FC236}">
                <a16:creationId xmlns:a16="http://schemas.microsoft.com/office/drawing/2014/main" id="{A772F854-E43A-43CB-8AD9-5CE7E996628E}"/>
              </a:ext>
            </a:extLst>
          </p:cNvPr>
          <p:cNvSpPr/>
          <p:nvPr/>
        </p:nvSpPr>
        <p:spPr>
          <a:xfrm>
            <a:off x="39000" y="563605"/>
            <a:ext cx="9828000" cy="6219728"/>
          </a:xfrm>
          <a:prstGeom prst="roundRect">
            <a:avLst>
              <a:gd name="adj" fmla="val 1002"/>
            </a:avLst>
          </a:prstGeom>
          <a:noFill/>
          <a:ln>
            <a:solidFill>
              <a:srgbClr val="05BC57"/>
            </a:solidFill>
          </a:ln>
        </p:spPr>
        <p:style>
          <a:lnRef idx="2">
            <a:schemeClr val="accent1"/>
          </a:lnRef>
          <a:fillRef idx="1">
            <a:schemeClr val="lt1"/>
          </a:fillRef>
          <a:effectRef idx="0">
            <a:schemeClr val="accent1"/>
          </a:effectRef>
          <a:fontRef idx="minor">
            <a:schemeClr val="dk1"/>
          </a:fontRef>
        </p:style>
        <p:txBody>
          <a:bodyPr rtlCol="0" anchor="ctr"/>
          <a:lstStyle/>
          <a:p>
            <a:endParaRPr lang="ja-JP" altLang="en-US" sz="1200" dirty="0">
              <a:solidFill>
                <a:schemeClr val="tx1"/>
              </a:solidFill>
              <a:latin typeface="Meiryo UI" pitchFamily="50" charset="-128"/>
              <a:ea typeface="Meiryo UI" pitchFamily="50" charset="-128"/>
              <a:cs typeface="Meiryo UI" pitchFamily="50" charset="-128"/>
            </a:endParaRPr>
          </a:p>
        </p:txBody>
      </p:sp>
      <p:sp>
        <p:nvSpPr>
          <p:cNvPr id="33" name="円/楕円 30">
            <a:extLst>
              <a:ext uri="{FF2B5EF4-FFF2-40B4-BE49-F238E27FC236}">
                <a16:creationId xmlns:a16="http://schemas.microsoft.com/office/drawing/2014/main" id="{28B2953D-E932-4058-929D-8B07957B5BDF}"/>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67</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6" name="角丸四角形 21">
            <a:extLst>
              <a:ext uri="{FF2B5EF4-FFF2-40B4-BE49-F238E27FC236}">
                <a16:creationId xmlns:a16="http://schemas.microsoft.com/office/drawing/2014/main" id="{B775C43F-BFEA-C881-408F-05F813346D82}"/>
              </a:ext>
            </a:extLst>
          </p:cNvPr>
          <p:cNvSpPr/>
          <p:nvPr/>
        </p:nvSpPr>
        <p:spPr>
          <a:xfrm>
            <a:off x="222427" y="753714"/>
            <a:ext cx="4864873" cy="3420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600" b="1" dirty="0">
                <a:solidFill>
                  <a:schemeClr val="tx1"/>
                </a:solidFill>
                <a:latin typeface="Meiryo UI" pitchFamily="50" charset="-128"/>
                <a:ea typeface="Meiryo UI" pitchFamily="50" charset="-128"/>
                <a:cs typeface="Meiryo UI" pitchFamily="50" charset="-128"/>
              </a:rPr>
              <a:t>新たな脱炭素技術の実証・事業化支援事業</a:t>
            </a:r>
          </a:p>
        </p:txBody>
      </p:sp>
      <p:sp>
        <p:nvSpPr>
          <p:cNvPr id="3" name="テキスト ボックス 2">
            <a:extLst>
              <a:ext uri="{FF2B5EF4-FFF2-40B4-BE49-F238E27FC236}">
                <a16:creationId xmlns:a16="http://schemas.microsoft.com/office/drawing/2014/main" id="{2F156EDB-7AC9-7224-950B-DF7F26CF638D}"/>
              </a:ext>
            </a:extLst>
          </p:cNvPr>
          <p:cNvSpPr txBox="1"/>
          <p:nvPr/>
        </p:nvSpPr>
        <p:spPr>
          <a:xfrm>
            <a:off x="5194216" y="846327"/>
            <a:ext cx="2466000" cy="184666"/>
          </a:xfrm>
          <a:prstGeom prst="rect">
            <a:avLst/>
          </a:prstGeom>
          <a:noFill/>
        </p:spPr>
        <p:txBody>
          <a:bodyPr wrap="square" lIns="0" tIns="0" rIns="0" bIns="0" rtlCol="0" anchor="ctr" anchorCtr="0">
            <a:spAutoFit/>
          </a:bodyPr>
          <a:lstStyle/>
          <a:p>
            <a:pPr marL="87313" indent="-87313"/>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市事業</a:t>
            </a:r>
            <a:r>
              <a:rPr lang="en-US" altLang="ja-JP" sz="1200" dirty="0">
                <a:latin typeface="Meiryo UI" pitchFamily="50" charset="-128"/>
                <a:ea typeface="Meiryo UI" pitchFamily="50" charset="-128"/>
                <a:cs typeface="Meiryo UI" pitchFamily="50" charset="-128"/>
              </a:rPr>
              <a:t>】</a:t>
            </a:r>
            <a:r>
              <a:rPr lang="ja-JP" altLang="en-US" sz="1200" dirty="0">
                <a:latin typeface="Meiryo UI" pitchFamily="50" charset="-128"/>
                <a:ea typeface="Meiryo UI" pitchFamily="50" charset="-128"/>
                <a:cs typeface="Meiryo UI" pitchFamily="50" charset="-128"/>
              </a:rPr>
              <a:t> （予算</a:t>
            </a:r>
            <a:r>
              <a:rPr lang="en-US" altLang="ja-JP" sz="1200" dirty="0">
                <a:latin typeface="Meiryo UI" pitchFamily="50" charset="-128"/>
                <a:ea typeface="Meiryo UI" pitchFamily="50" charset="-128"/>
                <a:cs typeface="Meiryo UI" pitchFamily="50" charset="-128"/>
              </a:rPr>
              <a:t>30,053</a:t>
            </a:r>
            <a:r>
              <a:rPr lang="ja-JP" altLang="en-US" sz="1200" dirty="0">
                <a:latin typeface="Meiryo UI" pitchFamily="50" charset="-128"/>
                <a:ea typeface="Meiryo UI" pitchFamily="50" charset="-128"/>
                <a:cs typeface="Meiryo UI" pitchFamily="50" charset="-128"/>
              </a:rPr>
              <a:t>千円）</a:t>
            </a:r>
            <a:r>
              <a:rPr lang="en-US" altLang="ja-JP" sz="1200" dirty="0">
                <a:latin typeface="Meiryo UI" pitchFamily="50" charset="-128"/>
                <a:ea typeface="Meiryo UI" pitchFamily="50" charset="-128"/>
                <a:cs typeface="Meiryo UI" pitchFamily="50" charset="-128"/>
              </a:rPr>
              <a:t> </a:t>
            </a:r>
            <a:endParaRPr lang="en-US" altLang="zh-TW" sz="1200" dirty="0">
              <a:latin typeface="Meiryo UI" pitchFamily="50" charset="-128"/>
              <a:ea typeface="Meiryo UI" pitchFamily="50" charset="-128"/>
              <a:cs typeface="Meiryo UI" pitchFamily="50" charset="-128"/>
            </a:endParaRPr>
          </a:p>
        </p:txBody>
      </p:sp>
      <p:sp>
        <p:nvSpPr>
          <p:cNvPr id="4" name="テキスト ボックス 3">
            <a:extLst>
              <a:ext uri="{FF2B5EF4-FFF2-40B4-BE49-F238E27FC236}">
                <a16:creationId xmlns:a16="http://schemas.microsoft.com/office/drawing/2014/main" id="{AA35BEA5-7BE2-93B1-AD02-403FB8487EB2}"/>
              </a:ext>
            </a:extLst>
          </p:cNvPr>
          <p:cNvSpPr txBox="1"/>
          <p:nvPr/>
        </p:nvSpPr>
        <p:spPr>
          <a:xfrm>
            <a:off x="291532" y="1220212"/>
            <a:ext cx="9221834" cy="1092607"/>
          </a:xfrm>
          <a:prstGeom prst="rect">
            <a:avLst/>
          </a:prstGeom>
          <a:noFill/>
        </p:spPr>
        <p:txBody>
          <a:bodyPr wrap="square" rtlCol="0">
            <a:spAutoFit/>
          </a:bodyPr>
          <a:lstStyle/>
          <a:p>
            <a:pPr marL="87313" indent="-87313"/>
            <a:r>
              <a:rPr lang="ja-JP" altLang="en-US" sz="1300" dirty="0">
                <a:latin typeface="Meiryo UI" pitchFamily="50" charset="-128"/>
                <a:ea typeface="Meiryo UI" pitchFamily="50" charset="-128"/>
                <a:cs typeface="Meiryo UI" pitchFamily="50" charset="-128"/>
              </a:rPr>
              <a:t>◆本市は屋上等への太陽光パネルの設置場所が限られるなど大都市特有の課題があり、また、都市部において有効な技術開発を民間の自主的な取組に委ねるだけでは十分に進まない状況です。</a:t>
            </a:r>
            <a:endParaRPr lang="en-US" altLang="ja-JP" sz="1300" dirty="0">
              <a:latin typeface="Meiryo UI" pitchFamily="50" charset="-128"/>
              <a:ea typeface="Meiryo UI" pitchFamily="50" charset="-128"/>
              <a:cs typeface="Meiryo UI" pitchFamily="50" charset="-128"/>
            </a:endParaRPr>
          </a:p>
          <a:p>
            <a:pPr marL="87313" indent="-87313"/>
            <a:endParaRPr lang="en-US" altLang="ja-JP" sz="1300" dirty="0">
              <a:latin typeface="Meiryo UI" pitchFamily="50" charset="-128"/>
              <a:ea typeface="Meiryo UI" pitchFamily="50" charset="-128"/>
              <a:cs typeface="Meiryo UI" pitchFamily="50" charset="-128"/>
            </a:endParaRPr>
          </a:p>
          <a:p>
            <a:pPr marL="87313" indent="-87313"/>
            <a:r>
              <a:rPr lang="ja-JP" altLang="en-US" sz="1300" dirty="0">
                <a:latin typeface="Meiryo UI" pitchFamily="50" charset="-128"/>
                <a:ea typeface="Meiryo UI" pitchFamily="50" charset="-128"/>
                <a:cs typeface="Times New Roman" panose="02020603050405020304" pitchFamily="18" charset="0"/>
              </a:rPr>
              <a:t>◆</a:t>
            </a:r>
            <a:r>
              <a:rPr lang="ja-JP" altLang="en-US" sz="1300" dirty="0">
                <a:ea typeface="Meiryo UI" panose="020B0604030504040204" pitchFamily="50" charset="-128"/>
                <a:cs typeface="Times New Roman" panose="02020603050405020304" pitchFamily="18" charset="0"/>
              </a:rPr>
              <a:t>開発レベルには達しているものの事業化に至っていない脱炭素技術のうち、本市の地域特性に適合した技術に関する実証費を補助することにより事業化を加速化させるとともに、情報発信による社会実装を後押しし、市域における普及拡大を図ります。</a:t>
            </a:r>
            <a:endParaRPr lang="en-US" altLang="ja-JP" sz="1300" dirty="0">
              <a:latin typeface="Meiryo UI" pitchFamily="50" charset="-128"/>
              <a:ea typeface="Meiryo UI" pitchFamily="50" charset="-128"/>
              <a:cs typeface="Meiryo UI" pitchFamily="50" charset="-128"/>
            </a:endParaRPr>
          </a:p>
        </p:txBody>
      </p:sp>
      <p:pic>
        <p:nvPicPr>
          <p:cNvPr id="5" name="図 4">
            <a:extLst>
              <a:ext uri="{FF2B5EF4-FFF2-40B4-BE49-F238E27FC236}">
                <a16:creationId xmlns:a16="http://schemas.microsoft.com/office/drawing/2014/main" id="{A81B9C9C-6C46-AA47-224F-00A066714BE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36287" y="2290290"/>
            <a:ext cx="4633425" cy="1666615"/>
          </a:xfrm>
          <a:prstGeom prst="rect">
            <a:avLst/>
          </a:prstGeom>
          <a:noFill/>
          <a:ln>
            <a:noFill/>
          </a:ln>
        </p:spPr>
      </p:pic>
      <p:sp>
        <p:nvSpPr>
          <p:cNvPr id="17" name="テキスト ボックス 16">
            <a:extLst>
              <a:ext uri="{FF2B5EF4-FFF2-40B4-BE49-F238E27FC236}">
                <a16:creationId xmlns:a16="http://schemas.microsoft.com/office/drawing/2014/main" id="{6B12E4BF-6B97-418F-1A5B-04C4F09A3B96}"/>
              </a:ext>
            </a:extLst>
          </p:cNvPr>
          <p:cNvSpPr txBox="1"/>
          <p:nvPr/>
        </p:nvSpPr>
        <p:spPr>
          <a:xfrm>
            <a:off x="4577570" y="4415666"/>
            <a:ext cx="5216670" cy="2092881"/>
          </a:xfrm>
          <a:prstGeom prst="rect">
            <a:avLst/>
          </a:prstGeom>
          <a:noFill/>
        </p:spPr>
        <p:txBody>
          <a:bodyPr wrap="square" rtlCol="0">
            <a:spAutoFit/>
          </a:bodyPr>
          <a:lstStyle/>
          <a:p>
            <a:pPr marL="87313" indent="-87313"/>
            <a:r>
              <a:rPr lang="en-US" altLang="ja-JP" sz="1300" dirty="0">
                <a:latin typeface="Meiryo UI" pitchFamily="50" charset="-128"/>
                <a:ea typeface="Meiryo UI" pitchFamily="50" charset="-128"/>
                <a:cs typeface="Meiryo UI" pitchFamily="50" charset="-128"/>
              </a:rPr>
              <a:t>〈</a:t>
            </a:r>
            <a:r>
              <a:rPr lang="ja-JP" altLang="en-US" sz="1300" dirty="0">
                <a:latin typeface="Meiryo UI" pitchFamily="50" charset="-128"/>
                <a:ea typeface="Meiryo UI" pitchFamily="50" charset="-128"/>
                <a:cs typeface="Meiryo UI" pitchFamily="50" charset="-128"/>
              </a:rPr>
              <a:t>対象者</a:t>
            </a:r>
            <a:r>
              <a:rPr lang="en-US" altLang="ja-JP" sz="1300" dirty="0">
                <a:latin typeface="Meiryo UI" pitchFamily="50" charset="-128"/>
                <a:ea typeface="Meiryo UI" pitchFamily="50" charset="-128"/>
                <a:cs typeface="Meiryo UI" pitchFamily="50" charset="-128"/>
              </a:rPr>
              <a:t>〉</a:t>
            </a:r>
          </a:p>
          <a:p>
            <a:pPr marL="87313" indent="-87313"/>
            <a:r>
              <a:rPr lang="ja-JP" altLang="en-US" sz="1300" dirty="0">
                <a:latin typeface="Meiryo UI" pitchFamily="50" charset="-128"/>
                <a:ea typeface="Meiryo UI" pitchFamily="50" charset="-128"/>
                <a:cs typeface="Meiryo UI" pitchFamily="50" charset="-128"/>
              </a:rPr>
              <a:t>市域において実証を行う者</a:t>
            </a:r>
            <a:endParaRPr lang="en-US" altLang="ja-JP" sz="1300" dirty="0">
              <a:latin typeface="Meiryo UI" pitchFamily="50" charset="-128"/>
              <a:ea typeface="Meiryo UI" pitchFamily="50" charset="-128"/>
              <a:cs typeface="Meiryo UI" pitchFamily="50" charset="-128"/>
            </a:endParaRPr>
          </a:p>
          <a:p>
            <a:pPr marL="87313" indent="-87313"/>
            <a:endParaRPr lang="en-US" altLang="ja-JP" sz="1300" dirty="0">
              <a:latin typeface="Meiryo UI" pitchFamily="50" charset="-128"/>
              <a:ea typeface="Meiryo UI" pitchFamily="50" charset="-128"/>
              <a:cs typeface="Meiryo UI" pitchFamily="50" charset="-128"/>
            </a:endParaRPr>
          </a:p>
          <a:p>
            <a:pPr marL="87313" indent="-87313"/>
            <a:r>
              <a:rPr lang="en-US" altLang="ja-JP" sz="1300" dirty="0">
                <a:latin typeface="Meiryo UI" pitchFamily="50" charset="-128"/>
                <a:ea typeface="Meiryo UI" pitchFamily="50" charset="-128"/>
                <a:cs typeface="Meiryo UI" pitchFamily="50" charset="-128"/>
              </a:rPr>
              <a:t>〈</a:t>
            </a:r>
            <a:r>
              <a:rPr lang="ja-JP" altLang="en-US" sz="1300" dirty="0">
                <a:latin typeface="Meiryo UI" pitchFamily="50" charset="-128"/>
                <a:ea typeface="Meiryo UI" pitchFamily="50" charset="-128"/>
                <a:cs typeface="Meiryo UI" pitchFamily="50" charset="-128"/>
              </a:rPr>
              <a:t>補助率</a:t>
            </a:r>
            <a:r>
              <a:rPr lang="en-US" altLang="ja-JP" sz="1300" dirty="0">
                <a:latin typeface="Meiryo UI" pitchFamily="50" charset="-128"/>
                <a:ea typeface="Meiryo UI" pitchFamily="50" charset="-128"/>
                <a:cs typeface="Meiryo UI" pitchFamily="50" charset="-128"/>
              </a:rPr>
              <a:t>〉</a:t>
            </a:r>
          </a:p>
          <a:p>
            <a:pPr marL="87313" indent="-87313"/>
            <a:r>
              <a:rPr lang="ja-JP" altLang="en-US" sz="1300" dirty="0">
                <a:latin typeface="Meiryo UI" pitchFamily="50" charset="-128"/>
                <a:ea typeface="Meiryo UI" pitchFamily="50" charset="-128"/>
                <a:cs typeface="Meiryo UI" pitchFamily="50" charset="-128"/>
              </a:rPr>
              <a:t>実証経費の</a:t>
            </a:r>
            <a:r>
              <a:rPr lang="en-US" altLang="ja-JP" sz="1300" dirty="0">
                <a:latin typeface="Meiryo UI" pitchFamily="50" charset="-128"/>
                <a:ea typeface="Meiryo UI" pitchFamily="50" charset="-128"/>
                <a:cs typeface="Meiryo UI" pitchFamily="50" charset="-128"/>
              </a:rPr>
              <a:t>2</a:t>
            </a:r>
            <a:r>
              <a:rPr lang="ja-JP" altLang="en-US" sz="1300" dirty="0">
                <a:latin typeface="Meiryo UI" pitchFamily="50" charset="-128"/>
                <a:ea typeface="Meiryo UI" pitchFamily="50" charset="-128"/>
                <a:cs typeface="Meiryo UI" pitchFamily="50" charset="-128"/>
              </a:rPr>
              <a:t>分の</a:t>
            </a:r>
            <a:r>
              <a:rPr lang="en-US" altLang="ja-JP" sz="1300" dirty="0">
                <a:latin typeface="Meiryo UI" pitchFamily="50" charset="-128"/>
                <a:ea typeface="Meiryo UI" pitchFamily="50" charset="-128"/>
                <a:cs typeface="Meiryo UI" pitchFamily="50" charset="-128"/>
              </a:rPr>
              <a:t>1</a:t>
            </a:r>
            <a:r>
              <a:rPr lang="ja-JP" altLang="en-US" sz="1300" dirty="0">
                <a:latin typeface="Meiryo UI" pitchFamily="50" charset="-128"/>
                <a:ea typeface="Meiryo UI" pitchFamily="50" charset="-128"/>
                <a:cs typeface="Meiryo UI" pitchFamily="50" charset="-128"/>
              </a:rPr>
              <a:t>、</a:t>
            </a:r>
            <a:r>
              <a:rPr lang="en-US" altLang="ja-JP" sz="1300" dirty="0">
                <a:latin typeface="Meiryo UI" pitchFamily="50" charset="-128"/>
                <a:ea typeface="Meiryo UI" pitchFamily="50" charset="-128"/>
                <a:cs typeface="Meiryo UI" pitchFamily="50" charset="-128"/>
              </a:rPr>
              <a:t>1</a:t>
            </a:r>
            <a:r>
              <a:rPr lang="ja-JP" altLang="en-US" sz="1300" dirty="0">
                <a:latin typeface="Meiryo UI" pitchFamily="50" charset="-128"/>
                <a:ea typeface="Meiryo UI" pitchFamily="50" charset="-128"/>
                <a:cs typeface="Meiryo UI" pitchFamily="50" charset="-128"/>
              </a:rPr>
              <a:t>件あたり上限</a:t>
            </a:r>
            <a:r>
              <a:rPr lang="en-US" altLang="ja-JP" sz="1300" dirty="0">
                <a:latin typeface="Meiryo UI" pitchFamily="50" charset="-128"/>
                <a:ea typeface="Meiryo UI" pitchFamily="50" charset="-128"/>
                <a:cs typeface="Meiryo UI" pitchFamily="50" charset="-128"/>
              </a:rPr>
              <a:t>1,000</a:t>
            </a:r>
            <a:r>
              <a:rPr lang="ja-JP" altLang="en-US" sz="1300" dirty="0">
                <a:latin typeface="Meiryo UI" pitchFamily="50" charset="-128"/>
                <a:ea typeface="Meiryo UI" pitchFamily="50" charset="-128"/>
                <a:cs typeface="Meiryo UI" pitchFamily="50" charset="-128"/>
              </a:rPr>
              <a:t>万円</a:t>
            </a:r>
            <a:endParaRPr lang="en-US" altLang="ja-JP" sz="1300" dirty="0">
              <a:latin typeface="Meiryo UI" pitchFamily="50" charset="-128"/>
              <a:ea typeface="Meiryo UI" pitchFamily="50" charset="-128"/>
              <a:cs typeface="Meiryo UI" pitchFamily="50" charset="-128"/>
            </a:endParaRPr>
          </a:p>
          <a:p>
            <a:pPr marL="87313" indent="-87313"/>
            <a:endParaRPr lang="en-US" altLang="ja-JP" sz="1300" dirty="0">
              <a:latin typeface="Meiryo UI" pitchFamily="50" charset="-128"/>
              <a:ea typeface="Meiryo UI" pitchFamily="50" charset="-128"/>
              <a:cs typeface="Meiryo UI" pitchFamily="50" charset="-128"/>
            </a:endParaRPr>
          </a:p>
          <a:p>
            <a:pPr marL="87313" indent="-87313"/>
            <a:r>
              <a:rPr lang="en-US" altLang="ja-JP" sz="1300" dirty="0">
                <a:latin typeface="Meiryo UI" pitchFamily="50" charset="-128"/>
                <a:ea typeface="Meiryo UI" pitchFamily="50" charset="-128"/>
                <a:cs typeface="Meiryo UI" pitchFamily="50" charset="-128"/>
              </a:rPr>
              <a:t>〈</a:t>
            </a:r>
            <a:r>
              <a:rPr lang="ja-JP" altLang="en-US" sz="1300" dirty="0">
                <a:latin typeface="Meiryo UI" pitchFamily="50" charset="-128"/>
                <a:ea typeface="Meiryo UI" pitchFamily="50" charset="-128"/>
                <a:cs typeface="Meiryo UI" pitchFamily="50" charset="-128"/>
              </a:rPr>
              <a:t>補助事業の実施期間</a:t>
            </a:r>
            <a:r>
              <a:rPr lang="en-US" altLang="ja-JP" sz="1300" dirty="0">
                <a:latin typeface="Meiryo UI" pitchFamily="50" charset="-128"/>
                <a:ea typeface="Meiryo UI" pitchFamily="50" charset="-128"/>
                <a:cs typeface="Meiryo UI" pitchFamily="50" charset="-128"/>
              </a:rPr>
              <a:t>〉</a:t>
            </a:r>
          </a:p>
          <a:p>
            <a:pPr marL="87313" indent="-87313"/>
            <a:r>
              <a:rPr lang="ja-JP" altLang="en-US" sz="1300" dirty="0">
                <a:latin typeface="Meiryo UI" pitchFamily="50" charset="-128"/>
                <a:ea typeface="Meiryo UI" pitchFamily="50" charset="-128"/>
                <a:cs typeface="Meiryo UI" pitchFamily="50" charset="-128"/>
              </a:rPr>
              <a:t>交付決定日から令和９年３月</a:t>
            </a:r>
            <a:r>
              <a:rPr lang="en-US" altLang="ja-JP" sz="1300" dirty="0">
                <a:latin typeface="Meiryo UI" pitchFamily="50" charset="-128"/>
                <a:ea typeface="Meiryo UI" pitchFamily="50" charset="-128"/>
                <a:cs typeface="Meiryo UI" pitchFamily="50" charset="-128"/>
              </a:rPr>
              <a:t>31</a:t>
            </a:r>
            <a:r>
              <a:rPr lang="ja-JP" altLang="en-US" sz="1300" dirty="0">
                <a:latin typeface="Meiryo UI" pitchFamily="50" charset="-128"/>
                <a:ea typeface="Meiryo UI" pitchFamily="50" charset="-128"/>
                <a:cs typeface="Meiryo UI" pitchFamily="50" charset="-128"/>
              </a:rPr>
              <a:t>日まで</a:t>
            </a:r>
            <a:endParaRPr lang="en-US" altLang="ja-JP" sz="1300" dirty="0">
              <a:latin typeface="Meiryo UI" pitchFamily="50" charset="-128"/>
              <a:ea typeface="Meiryo UI" pitchFamily="50" charset="-128"/>
              <a:cs typeface="Meiryo UI" pitchFamily="50" charset="-128"/>
            </a:endParaRPr>
          </a:p>
          <a:p>
            <a:pPr marL="87313" indent="-87313"/>
            <a:r>
              <a:rPr lang="en-US" altLang="ja-JP" sz="1300" dirty="0">
                <a:latin typeface="Meiryo UI" pitchFamily="50" charset="-128"/>
                <a:ea typeface="Meiryo UI" pitchFamily="50" charset="-128"/>
                <a:cs typeface="Meiryo UI" pitchFamily="50" charset="-128"/>
              </a:rPr>
              <a:t>※</a:t>
            </a:r>
            <a:r>
              <a:rPr lang="ja-JP" altLang="en-US" sz="1300" dirty="0">
                <a:latin typeface="Meiryo UI" pitchFamily="50" charset="-128"/>
                <a:ea typeface="Meiryo UI" pitchFamily="50" charset="-128"/>
                <a:cs typeface="Meiryo UI" pitchFamily="50" charset="-128"/>
              </a:rPr>
              <a:t>令和８年度から複数年度にわたり実施することを前提とした実証の申請も可能。なお、この場合、各年度において申請手続きが必要。</a:t>
            </a:r>
            <a:endParaRPr lang="en-US" altLang="ja-JP" sz="1300" dirty="0">
              <a:latin typeface="Meiryo UI" pitchFamily="50" charset="-128"/>
              <a:ea typeface="Meiryo UI" pitchFamily="50" charset="-128"/>
              <a:cs typeface="Meiryo UI" pitchFamily="50" charset="-128"/>
            </a:endParaRPr>
          </a:p>
        </p:txBody>
      </p:sp>
      <p:sp>
        <p:nvSpPr>
          <p:cNvPr id="26" name="角丸四角形 22">
            <a:extLst>
              <a:ext uri="{FF2B5EF4-FFF2-40B4-BE49-F238E27FC236}">
                <a16:creationId xmlns:a16="http://schemas.microsoft.com/office/drawing/2014/main" id="{4CB8D938-57CC-1189-8F4C-9B341ABC3272}"/>
              </a:ext>
            </a:extLst>
          </p:cNvPr>
          <p:cNvSpPr/>
          <p:nvPr/>
        </p:nvSpPr>
        <p:spPr>
          <a:xfrm>
            <a:off x="4585831" y="4078772"/>
            <a:ext cx="1002937" cy="336894"/>
          </a:xfrm>
          <a:prstGeom prst="roundRect">
            <a:avLst>
              <a:gd name="adj" fmla="val 0"/>
            </a:avLst>
          </a:prstGeom>
          <a:solidFill>
            <a:srgbClr val="0492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事業概要</a:t>
            </a:r>
          </a:p>
        </p:txBody>
      </p:sp>
      <p:sp>
        <p:nvSpPr>
          <p:cNvPr id="31" name="角丸四角形 22">
            <a:extLst>
              <a:ext uri="{FF2B5EF4-FFF2-40B4-BE49-F238E27FC236}">
                <a16:creationId xmlns:a16="http://schemas.microsoft.com/office/drawing/2014/main" id="{85EDC87B-AA43-1AEE-E7B2-21E10CC1C102}"/>
              </a:ext>
            </a:extLst>
          </p:cNvPr>
          <p:cNvSpPr/>
          <p:nvPr/>
        </p:nvSpPr>
        <p:spPr>
          <a:xfrm>
            <a:off x="442557" y="4078772"/>
            <a:ext cx="2208282" cy="336894"/>
          </a:xfrm>
          <a:prstGeom prst="roundRect">
            <a:avLst>
              <a:gd name="adj" fmla="val 0"/>
            </a:avLst>
          </a:prstGeom>
          <a:solidFill>
            <a:srgbClr val="0492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支援対象とする</a:t>
            </a:r>
            <a:r>
              <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実証</a:t>
            </a:r>
            <a:r>
              <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とは・・</a:t>
            </a:r>
          </a:p>
        </p:txBody>
      </p:sp>
      <p:sp>
        <p:nvSpPr>
          <p:cNvPr id="34" name="テキスト ボックス 33">
            <a:extLst>
              <a:ext uri="{FF2B5EF4-FFF2-40B4-BE49-F238E27FC236}">
                <a16:creationId xmlns:a16="http://schemas.microsoft.com/office/drawing/2014/main" id="{EA2CA51F-95FD-AB1C-0E28-B9A02C85109B}"/>
              </a:ext>
            </a:extLst>
          </p:cNvPr>
          <p:cNvSpPr txBox="1"/>
          <p:nvPr/>
        </p:nvSpPr>
        <p:spPr>
          <a:xfrm>
            <a:off x="357833" y="4507416"/>
            <a:ext cx="3960168" cy="692497"/>
          </a:xfrm>
          <a:prstGeom prst="rect">
            <a:avLst/>
          </a:prstGeom>
          <a:noFill/>
        </p:spPr>
        <p:txBody>
          <a:bodyPr wrap="square" rtlCol="0">
            <a:spAutoFit/>
          </a:bodyPr>
          <a:lstStyle/>
          <a:p>
            <a:pPr marL="87313" indent="-87313"/>
            <a:r>
              <a:rPr lang="ja-JP" altLang="en-US" sz="1300" dirty="0">
                <a:latin typeface="Meiryo UI" pitchFamily="50" charset="-128"/>
                <a:ea typeface="Meiryo UI" pitchFamily="50" charset="-128"/>
                <a:cs typeface="Meiryo UI" pitchFamily="50" charset="-128"/>
              </a:rPr>
              <a:t>◆既に開発された新たな脱炭素技術を対象として、事業化に向けて技術の課題抽出、試験運転・検証等を行うこと</a:t>
            </a:r>
            <a:endParaRPr lang="en-US" altLang="ja-JP" sz="1300" dirty="0">
              <a:latin typeface="Meiryo UI" pitchFamily="50" charset="-128"/>
              <a:ea typeface="Meiryo UI" pitchFamily="50" charset="-128"/>
              <a:cs typeface="Meiryo UI" pitchFamily="50" charset="-128"/>
            </a:endParaRPr>
          </a:p>
        </p:txBody>
      </p:sp>
      <p:grpSp>
        <p:nvGrpSpPr>
          <p:cNvPr id="36" name="グループ化 35">
            <a:extLst>
              <a:ext uri="{FF2B5EF4-FFF2-40B4-BE49-F238E27FC236}">
                <a16:creationId xmlns:a16="http://schemas.microsoft.com/office/drawing/2014/main" id="{2290C9B5-03B8-C7C5-4859-8F5FF6FB71B8}"/>
              </a:ext>
            </a:extLst>
          </p:cNvPr>
          <p:cNvGrpSpPr/>
          <p:nvPr/>
        </p:nvGrpSpPr>
        <p:grpSpPr>
          <a:xfrm>
            <a:off x="1063856" y="5191210"/>
            <a:ext cx="2712721" cy="955575"/>
            <a:chOff x="96217" y="826407"/>
            <a:chExt cx="2712721" cy="955575"/>
          </a:xfrm>
        </p:grpSpPr>
        <p:grpSp>
          <p:nvGrpSpPr>
            <p:cNvPr id="39" name="グループ化 38">
              <a:extLst>
                <a:ext uri="{FF2B5EF4-FFF2-40B4-BE49-F238E27FC236}">
                  <a16:creationId xmlns:a16="http://schemas.microsoft.com/office/drawing/2014/main" id="{2CAD1AFB-AA9F-790C-59C3-0382E83777A7}"/>
                </a:ext>
              </a:extLst>
            </p:cNvPr>
            <p:cNvGrpSpPr/>
            <p:nvPr/>
          </p:nvGrpSpPr>
          <p:grpSpPr>
            <a:xfrm>
              <a:off x="96217" y="826407"/>
              <a:ext cx="2712721" cy="404447"/>
              <a:chOff x="184638" y="861645"/>
              <a:chExt cx="2712721" cy="404447"/>
            </a:xfrm>
          </p:grpSpPr>
          <p:sp>
            <p:nvSpPr>
              <p:cNvPr id="42" name="矢印: 五方向 41">
                <a:extLst>
                  <a:ext uri="{FF2B5EF4-FFF2-40B4-BE49-F238E27FC236}">
                    <a16:creationId xmlns:a16="http://schemas.microsoft.com/office/drawing/2014/main" id="{174AB446-024E-AD4D-42F8-CCCC43881A36}"/>
                  </a:ext>
                </a:extLst>
              </p:cNvPr>
              <p:cNvSpPr/>
              <p:nvPr/>
            </p:nvSpPr>
            <p:spPr>
              <a:xfrm>
                <a:off x="184638" y="861647"/>
                <a:ext cx="879231" cy="404445"/>
              </a:xfrm>
              <a:prstGeom prst="homePlat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開発</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43" name="矢印: 山形 42">
                <a:extLst>
                  <a:ext uri="{FF2B5EF4-FFF2-40B4-BE49-F238E27FC236}">
                    <a16:creationId xmlns:a16="http://schemas.microsoft.com/office/drawing/2014/main" id="{5F17B557-5256-793C-4D12-0166D7FEAB4A}"/>
                  </a:ext>
                </a:extLst>
              </p:cNvPr>
              <p:cNvSpPr/>
              <p:nvPr/>
            </p:nvSpPr>
            <p:spPr>
              <a:xfrm>
                <a:off x="931984" y="861646"/>
                <a:ext cx="967156" cy="404445"/>
              </a:xfrm>
              <a:prstGeom prst="chevron">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実証</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44" name="矢印: 山形 43">
                <a:extLst>
                  <a:ext uri="{FF2B5EF4-FFF2-40B4-BE49-F238E27FC236}">
                    <a16:creationId xmlns:a16="http://schemas.microsoft.com/office/drawing/2014/main" id="{E2F22930-D5FA-D016-8844-18D2D55C5C5E}"/>
                  </a:ext>
                </a:extLst>
              </p:cNvPr>
              <p:cNvSpPr/>
              <p:nvPr/>
            </p:nvSpPr>
            <p:spPr>
              <a:xfrm>
                <a:off x="1770947" y="861645"/>
                <a:ext cx="1126412" cy="404445"/>
              </a:xfrm>
              <a:prstGeom prst="chevron">
                <a:avLst/>
              </a:prstGeom>
              <a:solidFill>
                <a:schemeClr val="accent2">
                  <a:lumMod val="60000"/>
                  <a:lumOff val="40000"/>
                </a:schemeClr>
              </a:solidFill>
              <a:ln w="15875">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事業</a:t>
                </a:r>
                <a:r>
                  <a:rPr kumimoji="1" lang="ja-JP" altLang="en-US" sz="1400" dirty="0">
                    <a:solidFill>
                      <a:schemeClr val="tx1"/>
                    </a:solidFill>
                    <a:latin typeface="Meiryo UI" panose="020B0604030504040204" pitchFamily="50" charset="-128"/>
                    <a:ea typeface="Meiryo UI" panose="020B0604030504040204" pitchFamily="50" charset="-128"/>
                  </a:rPr>
                  <a:t>化</a:t>
                </a:r>
              </a:p>
            </p:txBody>
          </p:sp>
        </p:grpSp>
        <p:sp>
          <p:nvSpPr>
            <p:cNvPr id="40" name="矢印: 上 39">
              <a:extLst>
                <a:ext uri="{FF2B5EF4-FFF2-40B4-BE49-F238E27FC236}">
                  <a16:creationId xmlns:a16="http://schemas.microsoft.com/office/drawing/2014/main" id="{08EFE59D-372B-7AF0-D100-EFC19E40A509}"/>
                </a:ext>
              </a:extLst>
            </p:cNvPr>
            <p:cNvSpPr/>
            <p:nvPr/>
          </p:nvSpPr>
          <p:spPr>
            <a:xfrm>
              <a:off x="1152557" y="1270014"/>
              <a:ext cx="394303" cy="182235"/>
            </a:xfrm>
            <a:prstGeom prst="upArrow">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C9FBC9BA-4E3D-B693-F965-9B845630CBD3}"/>
                </a:ext>
              </a:extLst>
            </p:cNvPr>
            <p:cNvSpPr txBox="1"/>
            <p:nvPr/>
          </p:nvSpPr>
          <p:spPr>
            <a:xfrm>
              <a:off x="932750" y="1474205"/>
              <a:ext cx="902811" cy="307777"/>
            </a:xfrm>
            <a:prstGeom prst="rect">
              <a:avLst/>
            </a:prstGeom>
            <a:noFill/>
          </p:spPr>
          <p:txBody>
            <a:bodyPr wrap="none" rtlCol="0">
              <a:spAutoFit/>
            </a:bodyPr>
            <a:lstStyle/>
            <a:p>
              <a:r>
                <a:rPr lang="ja-JP" altLang="en-US" sz="1400" u="sng" dirty="0">
                  <a:latin typeface="Meiryo UI" panose="020B0604030504040204" pitchFamily="50" charset="-128"/>
                  <a:ea typeface="Meiryo UI" panose="020B0604030504040204" pitchFamily="50" charset="-128"/>
                </a:rPr>
                <a:t>支援対象</a:t>
              </a:r>
              <a:endParaRPr kumimoji="1" lang="ja-JP" altLang="en-US" sz="1400" u="sng" dirty="0">
                <a:latin typeface="Meiryo UI" panose="020B0604030504040204" pitchFamily="50" charset="-128"/>
                <a:ea typeface="Meiryo UI" panose="020B0604030504040204" pitchFamily="50" charset="-128"/>
              </a:endParaRPr>
            </a:p>
          </p:txBody>
        </p:sp>
      </p:grpSp>
      <p:sp>
        <p:nvSpPr>
          <p:cNvPr id="27" name="Text Box 2">
            <a:extLst>
              <a:ext uri="{FF2B5EF4-FFF2-40B4-BE49-F238E27FC236}">
                <a16:creationId xmlns:a16="http://schemas.microsoft.com/office/drawing/2014/main" id="{631C618C-199C-477B-BDCF-A87B401F3B57}"/>
              </a:ext>
            </a:extLst>
          </p:cNvPr>
          <p:cNvSpPr txBox="1">
            <a:spLocks noChangeArrowheads="1"/>
          </p:cNvSpPr>
          <p:nvPr/>
        </p:nvSpPr>
        <p:spPr bwMode="auto">
          <a:xfrm>
            <a:off x="2479200" y="0"/>
            <a:ext cx="2466000" cy="486000"/>
          </a:xfrm>
          <a:prstGeom prst="rect">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②</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エネルギー効率の向上</a:t>
            </a:r>
          </a:p>
        </p:txBody>
      </p:sp>
      <p:sp>
        <p:nvSpPr>
          <p:cNvPr id="28" name="Text Box 2">
            <a:extLst>
              <a:ext uri="{FF2B5EF4-FFF2-40B4-BE49-F238E27FC236}">
                <a16:creationId xmlns:a16="http://schemas.microsoft.com/office/drawing/2014/main" id="{EB04557F-A548-4F05-A375-3568FEFD945A}"/>
              </a:ext>
            </a:extLst>
          </p:cNvPr>
          <p:cNvSpPr txBox="1">
            <a:spLocks noChangeArrowheads="1"/>
          </p:cNvSpPr>
          <p:nvPr/>
        </p:nvSpPr>
        <p:spPr bwMode="auto">
          <a:xfrm>
            <a:off x="74400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④</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産業振興と企業の成長</a:t>
            </a:r>
          </a:p>
        </p:txBody>
      </p:sp>
      <p:sp>
        <p:nvSpPr>
          <p:cNvPr id="23" name="Text Box 2">
            <a:extLst>
              <a:ext uri="{FF2B5EF4-FFF2-40B4-BE49-F238E27FC236}">
                <a16:creationId xmlns:a16="http://schemas.microsoft.com/office/drawing/2014/main" id="{850709FB-9C37-44C5-9A70-0721CD6DF6AC}"/>
              </a:ext>
            </a:extLst>
          </p:cNvPr>
          <p:cNvSpPr txBox="1">
            <a:spLocks noChangeArrowheads="1"/>
          </p:cNvSpPr>
          <p:nvPr/>
        </p:nvSpPr>
        <p:spPr bwMode="auto">
          <a:xfrm>
            <a:off x="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①</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再生可能エネルギー</a:t>
            </a:r>
          </a:p>
        </p:txBody>
      </p:sp>
      <p:sp>
        <p:nvSpPr>
          <p:cNvPr id="29" name="Text Box 2">
            <a:extLst>
              <a:ext uri="{FF2B5EF4-FFF2-40B4-BE49-F238E27FC236}">
                <a16:creationId xmlns:a16="http://schemas.microsoft.com/office/drawing/2014/main" id="{B31C6278-78B2-4EC2-A6CB-127BAC5C2C84}"/>
              </a:ext>
            </a:extLst>
          </p:cNvPr>
          <p:cNvSpPr txBox="1">
            <a:spLocks noChangeArrowheads="1"/>
          </p:cNvSpPr>
          <p:nvPr/>
        </p:nvSpPr>
        <p:spPr bwMode="auto">
          <a:xfrm>
            <a:off x="4960800" y="0"/>
            <a:ext cx="24660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algn="ctr"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③</a:t>
            </a:r>
            <a:r>
              <a:rPr lang="en-US" altLang="ja-JP" sz="1600" b="1" dirty="0">
                <a:solidFill>
                  <a:prstClr val="white"/>
                </a:solidFill>
                <a:latin typeface="Meiryo UI" panose="020B0604030504040204" pitchFamily="50" charset="-128"/>
                <a:ea typeface="Meiryo UI" panose="020B0604030504040204" pitchFamily="50" charset="-128"/>
              </a:rPr>
              <a:t>	</a:t>
            </a:r>
            <a:r>
              <a:rPr lang="ja-JP" altLang="en-US" sz="1600" b="1" dirty="0">
                <a:solidFill>
                  <a:prstClr val="white"/>
                </a:solidFill>
                <a:latin typeface="Meiryo UI" panose="020B0604030504040204" pitchFamily="50" charset="-128"/>
                <a:ea typeface="Meiryo UI" panose="020B0604030504040204" pitchFamily="50" charset="-128"/>
              </a:rPr>
              <a:t>レジリエンス・需給調整力</a:t>
            </a:r>
          </a:p>
        </p:txBody>
      </p:sp>
    </p:spTree>
    <p:extLst>
      <p:ext uri="{BB962C8B-B14F-4D97-AF65-F5344CB8AC3E}">
        <p14:creationId xmlns:p14="http://schemas.microsoft.com/office/powerpoint/2010/main" val="13314423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A435EA7D-43E8-4B17-94CB-973FF0C3E56A}"/>
              </a:ext>
            </a:extLst>
          </p:cNvPr>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取組の進捗状況</a:t>
            </a:r>
            <a:endParaRPr lang="ja-JP" sz="3600" dirty="0">
              <a:solidFill>
                <a:schemeClr val="bg1"/>
              </a:solidFill>
              <a:ea typeface="HGP創英角ｺﾞｼｯｸUB" pitchFamily="50" charset="-128"/>
              <a:cs typeface="ＭＳ Ｐゴシック" charset="-128"/>
            </a:endParaRPr>
          </a:p>
        </p:txBody>
      </p:sp>
      <p:sp>
        <p:nvSpPr>
          <p:cNvPr id="28" name="角丸四角形 27"/>
          <p:cNvSpPr/>
          <p:nvPr/>
        </p:nvSpPr>
        <p:spPr>
          <a:xfrm>
            <a:off x="124690" y="703699"/>
            <a:ext cx="9656619" cy="985838"/>
          </a:xfrm>
          <a:prstGeom prst="roundRect">
            <a:avLst>
              <a:gd name="adj" fmla="val 11499"/>
            </a:avLst>
          </a:prstGeom>
          <a:ln>
            <a:solidFill>
              <a:srgbClr val="33CF7D"/>
            </a:solidFill>
          </a:ln>
        </p:spPr>
        <p:style>
          <a:lnRef idx="2">
            <a:schemeClr val="accent5"/>
          </a:lnRef>
          <a:fillRef idx="1">
            <a:schemeClr val="lt1"/>
          </a:fillRef>
          <a:effectRef idx="0">
            <a:schemeClr val="accent5"/>
          </a:effectRef>
          <a:fontRef idx="minor">
            <a:schemeClr val="dk1"/>
          </a:fontRef>
        </p:style>
        <p:txBody>
          <a:bodyPr rtlCol="0" anchor="t">
            <a:spAutoFit/>
          </a:bodyPr>
          <a:lstStyle/>
          <a:p>
            <a:pPr algn="just"/>
            <a:r>
              <a:rPr lang="ja-JP" altLang="en-US" b="1" dirty="0">
                <a:solidFill>
                  <a:schemeClr val="tx1"/>
                </a:solidFill>
                <a:latin typeface="Meiryo UI" pitchFamily="50" charset="-128"/>
                <a:ea typeface="Meiryo UI" pitchFamily="50" charset="-128"/>
                <a:cs typeface="Meiryo UI" pitchFamily="50" charset="-128"/>
              </a:rPr>
              <a:t>　以降は、プランに基づく前年度のエネルギー関連の施策・事業の取組状況を対策の柱ごとに振り返るとともに、これまでの再エネ導入量などエネルギー関連の状況を複数の指標（サブ指標）を用いてお示しします。</a:t>
            </a:r>
            <a:endParaRPr lang="en-US" altLang="ja-JP" sz="1200" b="1" dirty="0">
              <a:solidFill>
                <a:schemeClr val="tx1"/>
              </a:solidFill>
              <a:latin typeface="Meiryo UI" pitchFamily="50" charset="-128"/>
              <a:ea typeface="Meiryo UI" pitchFamily="50" charset="-128"/>
              <a:cs typeface="Meiryo UI" pitchFamily="50" charset="-128"/>
            </a:endParaRPr>
          </a:p>
        </p:txBody>
      </p:sp>
      <p:graphicFrame>
        <p:nvGraphicFramePr>
          <p:cNvPr id="7" name="表 6"/>
          <p:cNvGraphicFramePr>
            <a:graphicFrameLocks noGrp="1"/>
          </p:cNvGraphicFramePr>
          <p:nvPr>
            <p:extLst>
              <p:ext uri="{D42A27DB-BD31-4B8C-83A1-F6EECF244321}">
                <p14:modId xmlns:p14="http://schemas.microsoft.com/office/powerpoint/2010/main" val="2623727442"/>
              </p:ext>
            </p:extLst>
          </p:nvPr>
        </p:nvGraphicFramePr>
        <p:xfrm>
          <a:off x="299517" y="2977246"/>
          <a:ext cx="4695306" cy="3701875"/>
        </p:xfrm>
        <a:graphic>
          <a:graphicData uri="http://schemas.openxmlformats.org/drawingml/2006/table">
            <a:tbl>
              <a:tblPr firstRow="1" bandRow="1">
                <a:tableStyleId>{912C8C85-51F0-491E-9774-3900AFEF0FD7}</a:tableStyleId>
              </a:tblPr>
              <a:tblGrid>
                <a:gridCol w="830580">
                  <a:extLst>
                    <a:ext uri="{9D8B030D-6E8A-4147-A177-3AD203B41FA5}">
                      <a16:colId xmlns:a16="http://schemas.microsoft.com/office/drawing/2014/main" val="986560480"/>
                    </a:ext>
                  </a:extLst>
                </a:gridCol>
                <a:gridCol w="3152032">
                  <a:extLst>
                    <a:ext uri="{9D8B030D-6E8A-4147-A177-3AD203B41FA5}">
                      <a16:colId xmlns:a16="http://schemas.microsoft.com/office/drawing/2014/main" val="29204403"/>
                    </a:ext>
                  </a:extLst>
                </a:gridCol>
                <a:gridCol w="712694">
                  <a:extLst>
                    <a:ext uri="{9D8B030D-6E8A-4147-A177-3AD203B41FA5}">
                      <a16:colId xmlns:a16="http://schemas.microsoft.com/office/drawing/2014/main" val="3734288352"/>
                    </a:ext>
                  </a:extLst>
                </a:gridCol>
              </a:tblGrid>
              <a:tr h="363998">
                <a:tc>
                  <a:txBody>
                    <a:bodyPr/>
                    <a:lstStyle/>
                    <a:p>
                      <a:pPr algn="ctr"/>
                      <a:r>
                        <a:rPr kumimoji="1" lang="ja-JP" altLang="en-US" sz="1200" dirty="0">
                          <a:latin typeface="Meiryo UI" panose="020B0604030504040204" pitchFamily="50" charset="-128"/>
                          <a:ea typeface="Meiryo UI" panose="020B0604030504040204" pitchFamily="50" charset="-128"/>
                        </a:rPr>
                        <a:t>関連する</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対策の柱</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solidFill>
                      <a:srgbClr val="00B050"/>
                    </a:solidFill>
                  </a:tcPr>
                </a:tc>
                <a:tc>
                  <a:txBody>
                    <a:bodyPr/>
                    <a:lstStyle/>
                    <a:p>
                      <a:pPr algn="ctr"/>
                      <a:r>
                        <a:rPr kumimoji="1" lang="ja-JP" altLang="en-US" sz="1200" dirty="0">
                          <a:latin typeface="Meiryo UI" panose="020B0604030504040204" pitchFamily="50" charset="-128"/>
                          <a:ea typeface="Meiryo UI" panose="020B0604030504040204" pitchFamily="50" charset="-128"/>
                        </a:rPr>
                        <a:t>エネルギー関連指標</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solidFill>
                      <a:srgbClr val="00B050"/>
                    </a:solidFill>
                  </a:tcPr>
                </a:tc>
                <a:tc>
                  <a:txBody>
                    <a:bodyPr/>
                    <a:lstStyle/>
                    <a:p>
                      <a:pPr algn="ctr"/>
                      <a:r>
                        <a:rPr kumimoji="1" lang="ja-JP" altLang="en-US" sz="1200" dirty="0">
                          <a:solidFill>
                            <a:schemeClr val="bg1"/>
                          </a:solidFill>
                          <a:latin typeface="Meiryo UI" panose="020B0604030504040204" pitchFamily="50" charset="-128"/>
                          <a:ea typeface="Meiryo UI" panose="020B0604030504040204" pitchFamily="50" charset="-128"/>
                        </a:rPr>
                        <a:t>スライド</a:t>
                      </a:r>
                      <a:endParaRPr kumimoji="1" lang="en-US" altLang="ja-JP" sz="1200" dirty="0">
                        <a:solidFill>
                          <a:schemeClr val="bg1"/>
                        </a:solidFill>
                        <a:latin typeface="Meiryo UI" panose="020B0604030504040204" pitchFamily="50" charset="-128"/>
                        <a:ea typeface="Meiryo UI" panose="020B0604030504040204" pitchFamily="50" charset="-128"/>
                      </a:endParaRPr>
                    </a:p>
                    <a:p>
                      <a:pPr algn="ctr"/>
                      <a:r>
                        <a:rPr kumimoji="1" lang="ja-JP" altLang="en-US" sz="1200" dirty="0">
                          <a:solidFill>
                            <a:schemeClr val="bg1"/>
                          </a:solidFill>
                          <a:latin typeface="Meiryo UI" panose="020B0604030504040204" pitchFamily="50" charset="-128"/>
                          <a:ea typeface="Meiryo UI" panose="020B0604030504040204" pitchFamily="50" charset="-128"/>
                        </a:rPr>
                        <a:t>番号</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solidFill>
                      <a:srgbClr val="00B050"/>
                    </a:solidFill>
                  </a:tcPr>
                </a:tc>
                <a:extLst>
                  <a:ext uri="{0D108BD9-81ED-4DB2-BD59-A6C34878D82A}">
                    <a16:rowId xmlns:a16="http://schemas.microsoft.com/office/drawing/2014/main" val="2123466409"/>
                  </a:ext>
                </a:extLst>
              </a:tr>
              <a:tr h="216000">
                <a:tc>
                  <a:txBody>
                    <a:bodyPr/>
                    <a:lstStyle/>
                    <a:p>
                      <a:pPr algn="l"/>
                      <a:r>
                        <a:rPr kumimoji="1" lang="ja-JP" altLang="en-US" sz="1300" dirty="0">
                          <a:latin typeface="Meiryo UI" panose="020B0604030504040204" pitchFamily="50" charset="-128"/>
                          <a:ea typeface="Meiryo UI" panose="020B0604030504040204" pitchFamily="50" charset="-128"/>
                        </a:rPr>
                        <a:t>①　 ③</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r>
                        <a:rPr kumimoji="1" lang="ja-JP" altLang="en-US" sz="1200" dirty="0">
                          <a:latin typeface="Meiryo UI" panose="020B0604030504040204" pitchFamily="50" charset="-128"/>
                          <a:ea typeface="Meiryo UI" panose="020B0604030504040204" pitchFamily="50" charset="-128"/>
                        </a:rPr>
                        <a:t>住宅用太陽光発電導入量</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algn="ctr"/>
                      <a:r>
                        <a:rPr kumimoji="1" lang="en-US" altLang="ja-JP" sz="1200" strike="noStrike" dirty="0">
                          <a:solidFill>
                            <a:schemeClr val="tx1"/>
                          </a:solidFill>
                          <a:latin typeface="Meiryo UI" panose="020B0604030504040204" pitchFamily="50" charset="-128"/>
                          <a:ea typeface="Meiryo UI" panose="020B0604030504040204" pitchFamily="50" charset="-128"/>
                        </a:rPr>
                        <a:t>70</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1819286642"/>
                  </a:ext>
                </a:extLst>
              </a:tr>
              <a:tr h="216000">
                <a:tc>
                  <a:txBody>
                    <a:bodyPr/>
                    <a:lstStyle/>
                    <a:p>
                      <a:pPr algn="l"/>
                      <a:r>
                        <a:rPr kumimoji="1" lang="ja-JP" altLang="en-US" sz="1300" dirty="0">
                          <a:latin typeface="Meiryo UI" panose="020B0604030504040204" pitchFamily="50" charset="-128"/>
                          <a:ea typeface="Meiryo UI" panose="020B0604030504040204" pitchFamily="50" charset="-128"/>
                        </a:rPr>
                        <a:t>①　 ③</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r>
                        <a:rPr kumimoji="1" lang="ja-JP" altLang="en-US" sz="1200" dirty="0">
                          <a:latin typeface="Meiryo UI" panose="020B0604030504040204" pitchFamily="50" charset="-128"/>
                          <a:ea typeface="Meiryo UI" panose="020B0604030504040204" pitchFamily="50" charset="-128"/>
                        </a:rPr>
                        <a:t>非住宅用太陽光発電導入量</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strike="noStrike" dirty="0">
                          <a:solidFill>
                            <a:schemeClr val="tx1"/>
                          </a:solidFill>
                          <a:latin typeface="Meiryo UI" panose="020B0604030504040204" pitchFamily="50" charset="-128"/>
                          <a:ea typeface="Meiryo UI" panose="020B0604030504040204" pitchFamily="50" charset="-128"/>
                        </a:rPr>
                        <a:t>70</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4041969439"/>
                  </a:ext>
                </a:extLst>
              </a:tr>
              <a:tr h="216000">
                <a:tc>
                  <a:txBody>
                    <a:bodyPr/>
                    <a:lstStyle/>
                    <a:p>
                      <a:pPr algn="l"/>
                      <a:r>
                        <a:rPr kumimoji="1" lang="ja-JP" altLang="en-US" sz="1300" dirty="0">
                          <a:latin typeface="Meiryo UI" panose="020B0604030504040204" pitchFamily="50" charset="-128"/>
                          <a:ea typeface="Meiryo UI" panose="020B0604030504040204" pitchFamily="50" charset="-128"/>
                        </a:rPr>
                        <a:t>①　 ③</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公共施設太陽光発電（自家消費分）導入量</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70</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570760047"/>
                  </a:ext>
                </a:extLst>
              </a:tr>
              <a:tr h="216000">
                <a:tc>
                  <a:txBody>
                    <a:bodyPr/>
                    <a:lstStyle/>
                    <a:p>
                      <a:pPr algn="l"/>
                      <a:r>
                        <a:rPr kumimoji="1" lang="ja-JP" altLang="en-US" sz="1300" dirty="0">
                          <a:latin typeface="Meiryo UI" panose="020B0604030504040204" pitchFamily="50" charset="-128"/>
                          <a:ea typeface="Meiryo UI" panose="020B0604030504040204" pitchFamily="50" charset="-128"/>
                        </a:rPr>
                        <a:t>①　 ③</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廃棄物発電導入量</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70</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2237004702"/>
                  </a:ext>
                </a:extLst>
              </a:tr>
              <a:tr h="216000">
                <a:tc>
                  <a:txBody>
                    <a:bodyPr/>
                    <a:lstStyle/>
                    <a:p>
                      <a:pPr algn="l"/>
                      <a:r>
                        <a:rPr kumimoji="1" lang="ja-JP" altLang="en-US" sz="1300" dirty="0">
                          <a:latin typeface="Meiryo UI" panose="020B0604030504040204" pitchFamily="50" charset="-128"/>
                          <a:ea typeface="Meiryo UI" panose="020B0604030504040204" pitchFamily="50" charset="-128"/>
                        </a:rPr>
                        <a:t>①　 ③</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小水力発電導入量</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71</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1201023341"/>
                  </a:ext>
                </a:extLst>
              </a:tr>
              <a:tr h="275393">
                <a:tc>
                  <a:txBody>
                    <a:bodyPr/>
                    <a:lstStyle/>
                    <a:p>
                      <a:pPr algn="l"/>
                      <a:r>
                        <a:rPr kumimoji="1" lang="ja-JP" altLang="en-US" sz="1300" dirty="0">
                          <a:latin typeface="Meiryo UI" panose="020B0604030504040204" pitchFamily="50" charset="-128"/>
                          <a:ea typeface="Meiryo UI" panose="020B0604030504040204" pitchFamily="50" charset="-128"/>
                        </a:rPr>
                        <a:t>①</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再生可能エネルギー電気利用量</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71</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920900897"/>
                  </a:ext>
                </a:extLst>
              </a:tr>
              <a:tr h="216000">
                <a:tc>
                  <a:txBody>
                    <a:bodyPr/>
                    <a:lstStyle/>
                    <a:p>
                      <a:pPr algn="l"/>
                      <a:r>
                        <a:rPr kumimoji="1" lang="ja-JP" altLang="en-US" sz="1300" dirty="0">
                          <a:latin typeface="Meiryo UI" panose="020B0604030504040204" pitchFamily="50" charset="-128"/>
                          <a:ea typeface="Meiryo UI" panose="020B0604030504040204" pitchFamily="50" charset="-128"/>
                        </a:rPr>
                        <a:t>① 　　</a:t>
                      </a:r>
                      <a:r>
                        <a:rPr kumimoji="1" lang="ja-JP" altLang="en-US" sz="1300" dirty="0">
                          <a:solidFill>
                            <a:schemeClr val="tx1"/>
                          </a:solidFill>
                          <a:latin typeface="Meiryo UI" panose="020B0604030504040204" pitchFamily="50" charset="-128"/>
                          <a:ea typeface="Meiryo UI" panose="020B0604030504040204" pitchFamily="50" charset="-128"/>
                        </a:rPr>
                        <a:t>④</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大阪に本社を有する再生可能エネルギー電気利用表明事業者数</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71</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140928339"/>
                  </a:ext>
                </a:extLst>
              </a:tr>
              <a:tr h="470995">
                <a:tc>
                  <a:txBody>
                    <a:bodyPr/>
                    <a:lstStyle/>
                    <a:p>
                      <a:pPr algn="l"/>
                      <a:r>
                        <a:rPr kumimoji="1" lang="en-US" altLang="ja-JP" sz="1300" dirty="0">
                          <a:latin typeface="Meiryo UI" panose="020B0604030504040204" pitchFamily="50" charset="-128"/>
                          <a:ea typeface="Meiryo UI" panose="020B0604030504040204" pitchFamily="50" charset="-128"/>
                        </a:rPr>
                        <a:t>   </a:t>
                      </a:r>
                      <a:r>
                        <a:rPr kumimoji="1" lang="ja-JP" altLang="en-US" sz="1300" dirty="0">
                          <a:latin typeface="Meiryo UI" panose="020B0604030504040204" pitchFamily="50" charset="-128"/>
                          <a:ea typeface="Meiryo UI" panose="020B0604030504040204" pitchFamily="50" charset="-128"/>
                        </a:rPr>
                        <a:t>②</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庁舎等において再生可能エネルギー電気を購入している府域の自治体数</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71</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3734943736"/>
                  </a:ext>
                </a:extLst>
              </a:tr>
              <a:tr h="216000">
                <a:tc>
                  <a:txBody>
                    <a:bodyPr/>
                    <a:lstStyle/>
                    <a:p>
                      <a:pPr algn="l"/>
                      <a:r>
                        <a:rPr kumimoji="1" lang="en-US" altLang="ja-JP" sz="1300" dirty="0">
                          <a:latin typeface="Meiryo UI" panose="020B0604030504040204" pitchFamily="50" charset="-128"/>
                          <a:ea typeface="Meiryo UI" panose="020B0604030504040204" pitchFamily="50" charset="-128"/>
                        </a:rPr>
                        <a:t>   </a:t>
                      </a:r>
                      <a:r>
                        <a:rPr kumimoji="1" lang="ja-JP" altLang="en-US" sz="1300" dirty="0">
                          <a:latin typeface="Meiryo UI" panose="020B0604030504040204" pitchFamily="50" charset="-128"/>
                          <a:ea typeface="Meiryo UI" panose="020B0604030504040204" pitchFamily="50" charset="-128"/>
                        </a:rPr>
                        <a:t>②</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r>
                        <a:rPr kumimoji="1" lang="ja-JP" altLang="en-US" sz="1100" dirty="0">
                          <a:latin typeface="Meiryo UI" panose="020B0604030504040204" pitchFamily="50" charset="-128"/>
                          <a:ea typeface="Meiryo UI" panose="020B0604030504040204" pitchFamily="50" charset="-128"/>
                        </a:rPr>
                        <a:t>府内総生産</a:t>
                      </a:r>
                      <a:r>
                        <a:rPr kumimoji="1" lang="en-US" altLang="ja-JP" sz="1100" dirty="0">
                          <a:latin typeface="Meiryo UI" panose="020B0604030504040204" pitchFamily="50" charset="-128"/>
                          <a:ea typeface="Meiryo UI" panose="020B0604030504040204" pitchFamily="50" charset="-128"/>
                        </a:rPr>
                        <a:t>(</a:t>
                      </a:r>
                      <a:r>
                        <a:rPr kumimoji="1" lang="ja-JP" altLang="en-US" sz="1100" dirty="0">
                          <a:latin typeface="Meiryo UI" panose="020B0604030504040204" pitchFamily="50" charset="-128"/>
                          <a:ea typeface="Meiryo UI" panose="020B0604030504040204" pitchFamily="50" charset="-128"/>
                        </a:rPr>
                        <a:t>製造業等</a:t>
                      </a:r>
                      <a:r>
                        <a:rPr kumimoji="1" lang="en-US" altLang="ja-JP" sz="1100" dirty="0">
                          <a:latin typeface="Meiryo UI" panose="020B0604030504040204" pitchFamily="50" charset="-128"/>
                          <a:ea typeface="Meiryo UI" panose="020B0604030504040204" pitchFamily="50" charset="-128"/>
                        </a:rPr>
                        <a:t>)</a:t>
                      </a:r>
                      <a:r>
                        <a:rPr kumimoji="1" lang="ja-JP" altLang="en-US" sz="1100" dirty="0">
                          <a:latin typeface="Meiryo UI" panose="020B0604030504040204" pitchFamily="50" charset="-128"/>
                          <a:ea typeface="Meiryo UI" panose="020B0604030504040204" pitchFamily="50" charset="-128"/>
                        </a:rPr>
                        <a:t>あたりのエネルギー消費量</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algn="ctr"/>
                      <a:r>
                        <a:rPr kumimoji="1" lang="en-US" altLang="ja-JP" sz="1200" strike="noStrike" dirty="0">
                          <a:solidFill>
                            <a:schemeClr val="tx1"/>
                          </a:solidFill>
                          <a:latin typeface="Meiryo UI" panose="020B0604030504040204" pitchFamily="50" charset="-128"/>
                          <a:ea typeface="Meiryo UI" panose="020B0604030504040204" pitchFamily="50" charset="-128"/>
                        </a:rPr>
                        <a:t>72</a:t>
                      </a:r>
                      <a:endParaRPr kumimoji="1" lang="ja-JP" altLang="en-US" sz="1200" strike="sngStrike" dirty="0">
                        <a:solidFill>
                          <a:schemeClr val="tx1"/>
                        </a:solidFill>
                        <a:latin typeface="Meiryo UI" panose="020B0604030504040204" pitchFamily="50" charset="-128"/>
                        <a:ea typeface="Meiryo UI" panose="020B0604030504040204" pitchFamily="50" charset="-128"/>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845131647"/>
                  </a:ext>
                </a:extLst>
              </a:tr>
              <a:tr h="216000">
                <a:tc>
                  <a:txBody>
                    <a:bodyPr/>
                    <a:lstStyle/>
                    <a:p>
                      <a:pPr algn="l"/>
                      <a:r>
                        <a:rPr kumimoji="1" lang="en-US" altLang="ja-JP" sz="1300" dirty="0">
                          <a:latin typeface="Meiryo UI" panose="020B0604030504040204" pitchFamily="50" charset="-128"/>
                          <a:ea typeface="Meiryo UI" panose="020B0604030504040204" pitchFamily="50" charset="-128"/>
                        </a:rPr>
                        <a:t>   </a:t>
                      </a:r>
                      <a:r>
                        <a:rPr kumimoji="1" lang="ja-JP" altLang="en-US" sz="1300" dirty="0">
                          <a:latin typeface="Meiryo UI" panose="020B0604030504040204" pitchFamily="50" charset="-128"/>
                          <a:ea typeface="Meiryo UI" panose="020B0604030504040204" pitchFamily="50" charset="-128"/>
                        </a:rPr>
                        <a:t>②</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府内総生産</a:t>
                      </a:r>
                      <a:r>
                        <a:rPr kumimoji="1" lang="en-US" altLang="ja-JP" sz="1100" dirty="0">
                          <a:latin typeface="Meiryo UI" panose="020B0604030504040204" pitchFamily="50" charset="-128"/>
                          <a:ea typeface="Meiryo UI" panose="020B0604030504040204" pitchFamily="50" charset="-128"/>
                        </a:rPr>
                        <a:t>(</a:t>
                      </a:r>
                      <a:r>
                        <a:rPr kumimoji="1" lang="ja-JP" altLang="en-US" sz="1100" dirty="0">
                          <a:latin typeface="Meiryo UI" panose="020B0604030504040204" pitchFamily="50" charset="-128"/>
                          <a:ea typeface="Meiryo UI" panose="020B0604030504040204" pitchFamily="50" charset="-128"/>
                        </a:rPr>
                        <a:t>第</a:t>
                      </a:r>
                      <a:r>
                        <a:rPr kumimoji="1" lang="en-US" altLang="ja-JP" sz="1100" dirty="0">
                          <a:latin typeface="Meiryo UI" panose="020B0604030504040204" pitchFamily="50" charset="-128"/>
                          <a:ea typeface="Meiryo UI" panose="020B0604030504040204" pitchFamily="50" charset="-128"/>
                        </a:rPr>
                        <a:t>3</a:t>
                      </a:r>
                      <a:r>
                        <a:rPr kumimoji="1" lang="ja-JP" altLang="en-US" sz="1100" dirty="0">
                          <a:latin typeface="Meiryo UI" panose="020B0604030504040204" pitchFamily="50" charset="-128"/>
                          <a:ea typeface="Meiryo UI" panose="020B0604030504040204" pitchFamily="50" charset="-128"/>
                        </a:rPr>
                        <a:t>次産業</a:t>
                      </a:r>
                      <a:r>
                        <a:rPr kumimoji="1" lang="en-US" altLang="ja-JP" sz="1100" dirty="0">
                          <a:latin typeface="Meiryo UI" panose="020B0604030504040204" pitchFamily="50" charset="-128"/>
                          <a:ea typeface="Meiryo UI" panose="020B0604030504040204" pitchFamily="50" charset="-128"/>
                        </a:rPr>
                        <a:t>)</a:t>
                      </a:r>
                      <a:r>
                        <a:rPr kumimoji="1" lang="ja-JP" altLang="en-US" sz="1100" dirty="0">
                          <a:latin typeface="Meiryo UI" panose="020B0604030504040204" pitchFamily="50" charset="-128"/>
                          <a:ea typeface="Meiryo UI" panose="020B0604030504040204" pitchFamily="50" charset="-128"/>
                        </a:rPr>
                        <a:t>あたりのエネルギー消費量</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algn="ctr"/>
                      <a:r>
                        <a:rPr kumimoji="1" lang="en-US" altLang="ja-JP" sz="1200" strike="noStrike" dirty="0">
                          <a:solidFill>
                            <a:schemeClr val="tx1"/>
                          </a:solidFill>
                          <a:latin typeface="Meiryo UI" panose="020B0604030504040204" pitchFamily="50" charset="-128"/>
                          <a:ea typeface="Meiryo UI" panose="020B0604030504040204" pitchFamily="50" charset="-128"/>
                        </a:rPr>
                        <a:t>72</a:t>
                      </a:r>
                      <a:endParaRPr kumimoji="1" lang="ja-JP" altLang="en-US" sz="1200" strike="sngStrike" dirty="0">
                        <a:solidFill>
                          <a:schemeClr val="tx1"/>
                        </a:solidFill>
                        <a:latin typeface="Meiryo UI" panose="020B0604030504040204" pitchFamily="50" charset="-128"/>
                        <a:ea typeface="Meiryo UI" panose="020B0604030504040204" pitchFamily="50" charset="-128"/>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398574251"/>
                  </a:ext>
                </a:extLst>
              </a:tr>
            </a:tbl>
          </a:graphicData>
        </a:graphic>
      </p:graphicFrame>
      <p:graphicFrame>
        <p:nvGraphicFramePr>
          <p:cNvPr id="55" name="表 54"/>
          <p:cNvGraphicFramePr>
            <a:graphicFrameLocks noGrp="1"/>
          </p:cNvGraphicFramePr>
          <p:nvPr>
            <p:extLst>
              <p:ext uri="{D42A27DB-BD31-4B8C-83A1-F6EECF244321}">
                <p14:modId xmlns:p14="http://schemas.microsoft.com/office/powerpoint/2010/main" val="1337588779"/>
              </p:ext>
            </p:extLst>
          </p:nvPr>
        </p:nvGraphicFramePr>
        <p:xfrm>
          <a:off x="5208537" y="2973077"/>
          <a:ext cx="4469740" cy="2773680"/>
        </p:xfrm>
        <a:graphic>
          <a:graphicData uri="http://schemas.openxmlformats.org/drawingml/2006/table">
            <a:tbl>
              <a:tblPr firstRow="1" bandRow="1">
                <a:tableStyleId>{912C8C85-51F0-491E-9774-3900AFEF0FD7}</a:tableStyleId>
              </a:tblPr>
              <a:tblGrid>
                <a:gridCol w="921291">
                  <a:extLst>
                    <a:ext uri="{9D8B030D-6E8A-4147-A177-3AD203B41FA5}">
                      <a16:colId xmlns:a16="http://schemas.microsoft.com/office/drawing/2014/main" val="986560480"/>
                    </a:ext>
                  </a:extLst>
                </a:gridCol>
                <a:gridCol w="2840217">
                  <a:extLst>
                    <a:ext uri="{9D8B030D-6E8A-4147-A177-3AD203B41FA5}">
                      <a16:colId xmlns:a16="http://schemas.microsoft.com/office/drawing/2014/main" val="29204403"/>
                    </a:ext>
                  </a:extLst>
                </a:gridCol>
                <a:gridCol w="708232">
                  <a:extLst>
                    <a:ext uri="{9D8B030D-6E8A-4147-A177-3AD203B41FA5}">
                      <a16:colId xmlns:a16="http://schemas.microsoft.com/office/drawing/2014/main" val="3734288352"/>
                    </a:ext>
                  </a:extLst>
                </a:gridCol>
              </a:tblGrid>
              <a:tr h="216000">
                <a:tc>
                  <a:txBody>
                    <a:bodyPr/>
                    <a:lstStyle/>
                    <a:p>
                      <a:pPr algn="ctr"/>
                      <a:r>
                        <a:rPr kumimoji="1" lang="ja-JP" altLang="en-US" sz="1200" dirty="0">
                          <a:latin typeface="Meiryo UI" panose="020B0604030504040204" pitchFamily="50" charset="-128"/>
                          <a:ea typeface="Meiryo UI" panose="020B0604030504040204" pitchFamily="50" charset="-128"/>
                        </a:rPr>
                        <a:t>関連する</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対策の柱</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solidFill>
                      <a:srgbClr val="00B050"/>
                    </a:solidFill>
                  </a:tcPr>
                </a:tc>
                <a:tc>
                  <a:txBody>
                    <a:bodyPr/>
                    <a:lstStyle/>
                    <a:p>
                      <a:pPr algn="ctr"/>
                      <a:r>
                        <a:rPr kumimoji="1" lang="ja-JP" altLang="en-US" sz="1200" dirty="0">
                          <a:latin typeface="Meiryo UI" panose="020B0604030504040204" pitchFamily="50" charset="-128"/>
                          <a:ea typeface="Meiryo UI" panose="020B0604030504040204" pitchFamily="50" charset="-128"/>
                        </a:rPr>
                        <a:t>エネルギー関連指標</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solidFill>
                      <a:srgbClr val="00B050"/>
                    </a:solidFill>
                  </a:tcPr>
                </a:tc>
                <a:tc>
                  <a:txBody>
                    <a:bodyPr/>
                    <a:lstStyle/>
                    <a:p>
                      <a:pPr algn="ctr"/>
                      <a:r>
                        <a:rPr kumimoji="1" lang="ja-JP" altLang="en-US" sz="1200" dirty="0">
                          <a:solidFill>
                            <a:schemeClr val="bg1"/>
                          </a:solidFill>
                          <a:latin typeface="Meiryo UI" panose="020B0604030504040204" pitchFamily="50" charset="-128"/>
                          <a:ea typeface="Meiryo UI" panose="020B0604030504040204" pitchFamily="50" charset="-128"/>
                        </a:rPr>
                        <a:t>スライド</a:t>
                      </a:r>
                      <a:endParaRPr kumimoji="1" lang="en-US" altLang="ja-JP" sz="1200" dirty="0">
                        <a:solidFill>
                          <a:schemeClr val="bg1"/>
                        </a:solidFill>
                        <a:latin typeface="Meiryo UI" panose="020B0604030504040204" pitchFamily="50" charset="-128"/>
                        <a:ea typeface="Meiryo UI" panose="020B0604030504040204" pitchFamily="50" charset="-128"/>
                      </a:endParaRPr>
                    </a:p>
                    <a:p>
                      <a:pPr algn="ctr"/>
                      <a:r>
                        <a:rPr kumimoji="1" lang="ja-JP" altLang="en-US" sz="1200" dirty="0">
                          <a:solidFill>
                            <a:schemeClr val="bg1"/>
                          </a:solidFill>
                          <a:latin typeface="Meiryo UI" panose="020B0604030504040204" pitchFamily="50" charset="-128"/>
                          <a:ea typeface="Meiryo UI" panose="020B0604030504040204" pitchFamily="50" charset="-128"/>
                        </a:rPr>
                        <a:t>番号</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solidFill>
                      <a:srgbClr val="00B050"/>
                    </a:solidFill>
                  </a:tcPr>
                </a:tc>
                <a:extLst>
                  <a:ext uri="{0D108BD9-81ED-4DB2-BD59-A6C34878D82A}">
                    <a16:rowId xmlns:a16="http://schemas.microsoft.com/office/drawing/2014/main" val="2123466409"/>
                  </a:ext>
                </a:extLst>
              </a:tr>
              <a:tr h="216000">
                <a:tc>
                  <a:txBody>
                    <a:bodyPr/>
                    <a:lstStyle/>
                    <a:p>
                      <a:pPr algn="l"/>
                      <a:r>
                        <a:rPr kumimoji="1" lang="ja-JP" altLang="en-US" sz="1300" dirty="0">
                          <a:latin typeface="Meiryo UI" panose="020B0604030504040204" pitchFamily="50" charset="-128"/>
                          <a:ea typeface="Meiryo UI" panose="020B0604030504040204" pitchFamily="50" charset="-128"/>
                        </a:rPr>
                        <a:t>　 ②</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rPr>
                        <a:t>世帯・</a:t>
                      </a:r>
                      <a:r>
                        <a:rPr kumimoji="1" lang="en-US" altLang="ja-JP" sz="1200" dirty="0">
                          <a:solidFill>
                            <a:schemeClr val="tx1"/>
                          </a:solidFill>
                          <a:latin typeface="Meiryo UI" panose="020B0604030504040204" pitchFamily="50" charset="-128"/>
                          <a:ea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rPr>
                        <a:t>人あたりのエネルギー消費量</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algn="ctr"/>
                      <a:r>
                        <a:rPr kumimoji="1" lang="en-US" altLang="ja-JP" sz="1200" strike="noStrike" dirty="0">
                          <a:solidFill>
                            <a:schemeClr val="tx1"/>
                          </a:solidFill>
                          <a:latin typeface="Meiryo UI" panose="020B0604030504040204" pitchFamily="50" charset="-128"/>
                          <a:ea typeface="Meiryo UI" panose="020B0604030504040204" pitchFamily="50" charset="-128"/>
                        </a:rPr>
                        <a:t>72</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2814142390"/>
                  </a:ext>
                </a:extLst>
              </a:tr>
              <a:tr h="216000">
                <a:tc>
                  <a:txBody>
                    <a:bodyPr/>
                    <a:lstStyle/>
                    <a:p>
                      <a:pPr algn="l"/>
                      <a:r>
                        <a:rPr kumimoji="1" lang="ja-JP" altLang="en-US" sz="1300" dirty="0">
                          <a:latin typeface="Meiryo UI" panose="020B0604030504040204" pitchFamily="50" charset="-128"/>
                          <a:ea typeface="Meiryo UI" panose="020B0604030504040204" pitchFamily="50" charset="-128"/>
                        </a:rPr>
                        <a:t>①②③</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非住宅建築物に占める新築</a:t>
                      </a:r>
                      <a:r>
                        <a:rPr kumimoji="1" lang="en-US" altLang="ja-JP" sz="1200" dirty="0">
                          <a:solidFill>
                            <a:schemeClr val="tx1"/>
                          </a:solidFill>
                          <a:latin typeface="Meiryo UI" panose="020B0604030504040204" pitchFamily="50" charset="-128"/>
                          <a:ea typeface="Meiryo UI" panose="020B0604030504040204" pitchFamily="50" charset="-128"/>
                        </a:rPr>
                        <a:t>ZEB</a:t>
                      </a:r>
                      <a:r>
                        <a:rPr kumimoji="1" lang="ja-JP" altLang="en-US" sz="1200" dirty="0">
                          <a:solidFill>
                            <a:schemeClr val="tx1"/>
                          </a:solidFill>
                          <a:latin typeface="Meiryo UI" panose="020B0604030504040204" pitchFamily="50" charset="-128"/>
                          <a:ea typeface="Meiryo UI" panose="020B0604030504040204" pitchFamily="50" charset="-128"/>
                        </a:rPr>
                        <a:t>の割合</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strike="noStrike" dirty="0">
                          <a:solidFill>
                            <a:schemeClr val="tx1"/>
                          </a:solidFill>
                          <a:latin typeface="Meiryo UI" panose="020B0604030504040204" pitchFamily="50" charset="-128"/>
                          <a:ea typeface="Meiryo UI" panose="020B0604030504040204" pitchFamily="50" charset="-128"/>
                        </a:rPr>
                        <a:t>72</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2037700447"/>
                  </a:ext>
                </a:extLst>
              </a:tr>
              <a:tr h="216000">
                <a:tc>
                  <a:txBody>
                    <a:bodyPr/>
                    <a:lstStyle/>
                    <a:p>
                      <a:r>
                        <a:rPr kumimoji="1" lang="ja-JP" altLang="en-US" sz="1300" dirty="0">
                          <a:latin typeface="Meiryo UI" panose="020B0604030504040204" pitchFamily="50" charset="-128"/>
                          <a:ea typeface="Meiryo UI" panose="020B0604030504040204" pitchFamily="50" charset="-128"/>
                        </a:rPr>
                        <a:t>①②③</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新築注文住宅に占める</a:t>
                      </a:r>
                      <a:r>
                        <a:rPr kumimoji="1" lang="en-US" altLang="ja-JP" sz="1200" dirty="0">
                          <a:solidFill>
                            <a:schemeClr val="tx1"/>
                          </a:solidFill>
                          <a:latin typeface="Meiryo UI" panose="020B0604030504040204" pitchFamily="50" charset="-128"/>
                          <a:ea typeface="Meiryo UI" panose="020B0604030504040204" pitchFamily="50" charset="-128"/>
                        </a:rPr>
                        <a:t>ZEH</a:t>
                      </a:r>
                      <a:r>
                        <a:rPr kumimoji="1" lang="ja-JP" altLang="en-US" sz="1200" dirty="0">
                          <a:solidFill>
                            <a:schemeClr val="tx1"/>
                          </a:solidFill>
                          <a:latin typeface="Meiryo UI" panose="020B0604030504040204" pitchFamily="50" charset="-128"/>
                          <a:ea typeface="Meiryo UI" panose="020B0604030504040204" pitchFamily="50" charset="-128"/>
                        </a:rPr>
                        <a:t>の割合</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73</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1819286642"/>
                  </a:ext>
                </a:extLst>
              </a:tr>
              <a:tr h="216000">
                <a:tc>
                  <a:txBody>
                    <a:bodyPr/>
                    <a:lstStyle/>
                    <a:p>
                      <a:r>
                        <a:rPr kumimoji="1" lang="ja-JP" altLang="en-US" sz="1300" dirty="0">
                          <a:latin typeface="Meiryo UI" panose="020B0604030504040204" pitchFamily="50" charset="-128"/>
                          <a:ea typeface="Meiryo UI" panose="020B0604030504040204" pitchFamily="50" charset="-128"/>
                        </a:rPr>
                        <a:t>　　　③④</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家庭用燃料電池導入量</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73</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4041969439"/>
                  </a:ext>
                </a:extLst>
              </a:tr>
              <a:tr h="216000">
                <a:tc>
                  <a:txBody>
                    <a:bodyPr/>
                    <a:lstStyle/>
                    <a:p>
                      <a:r>
                        <a:rPr kumimoji="1" lang="ja-JP" altLang="en-US" sz="1300" dirty="0">
                          <a:latin typeface="Meiryo UI" panose="020B0604030504040204" pitchFamily="50" charset="-128"/>
                          <a:ea typeface="Meiryo UI" panose="020B0604030504040204" pitchFamily="50" charset="-128"/>
                        </a:rPr>
                        <a:t>　 ②③　</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事業用コジェネレーション・燃料電池導入量</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73</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570760047"/>
                  </a:ext>
                </a:extLst>
              </a:tr>
              <a:tr h="216000">
                <a:tc>
                  <a:txBody>
                    <a:bodyPr/>
                    <a:lstStyle/>
                    <a:p>
                      <a:r>
                        <a:rPr kumimoji="1" lang="ja-JP" altLang="en-US" sz="1300" dirty="0">
                          <a:latin typeface="Meiryo UI" panose="020B0604030504040204" pitchFamily="50" charset="-128"/>
                          <a:ea typeface="Meiryo UI" panose="020B0604030504040204" pitchFamily="50" charset="-128"/>
                        </a:rPr>
                        <a:t>　　　③④</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電気自動車導入台数</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73</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2237004702"/>
                  </a:ext>
                </a:extLst>
              </a:tr>
              <a:tr h="216000">
                <a:tc>
                  <a:txBody>
                    <a:bodyPr/>
                    <a:lstStyle/>
                    <a:p>
                      <a:r>
                        <a:rPr kumimoji="1" lang="ja-JP" altLang="en-US" sz="1300" dirty="0">
                          <a:latin typeface="Meiryo UI" panose="020B0604030504040204" pitchFamily="50" charset="-128"/>
                          <a:ea typeface="Meiryo UI" panose="020B0604030504040204" pitchFamily="50" charset="-128"/>
                        </a:rPr>
                        <a:t>　　　③④</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燃料電池自動車導入台数</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74</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1201023341"/>
                  </a:ext>
                </a:extLst>
              </a:tr>
              <a:tr h="275393">
                <a:tc>
                  <a:txBody>
                    <a:bodyPr/>
                    <a:lstStyle/>
                    <a:p>
                      <a:r>
                        <a:rPr kumimoji="1" lang="ja-JP" altLang="en-US" sz="1300" dirty="0">
                          <a:latin typeface="Meiryo UI" panose="020B0604030504040204" pitchFamily="50" charset="-128"/>
                          <a:ea typeface="Meiryo UI" panose="020B0604030504040204" pitchFamily="50" charset="-128"/>
                        </a:rPr>
                        <a:t>　　　　</a:t>
                      </a:r>
                      <a:r>
                        <a:rPr kumimoji="1" lang="ja-JP" altLang="en-US" sz="1300" baseline="0" dirty="0">
                          <a:latin typeface="Meiryo UI" panose="020B0604030504040204" pitchFamily="50" charset="-128"/>
                          <a:ea typeface="Meiryo UI" panose="020B0604030504040204" pitchFamily="50" charset="-128"/>
                        </a:rPr>
                        <a:t> </a:t>
                      </a:r>
                      <a:r>
                        <a:rPr kumimoji="1" lang="ja-JP" altLang="en-US" sz="1300" dirty="0">
                          <a:latin typeface="Meiryo UI" panose="020B0604030504040204" pitchFamily="50" charset="-128"/>
                          <a:ea typeface="Meiryo UI" panose="020B0604030504040204" pitchFamily="50" charset="-128"/>
                        </a:rPr>
                        <a:t>④</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府内総生産（連鎖実質）</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74</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920900897"/>
                  </a:ext>
                </a:extLst>
              </a:tr>
            </a:tbl>
          </a:graphicData>
        </a:graphic>
      </p:graphicFrame>
      <p:sp>
        <p:nvSpPr>
          <p:cNvPr id="11" name="テキスト ボックス 10">
            <a:extLst>
              <a:ext uri="{FF2B5EF4-FFF2-40B4-BE49-F238E27FC236}">
                <a16:creationId xmlns:a16="http://schemas.microsoft.com/office/drawing/2014/main" id="{516E670A-C4F6-4504-B569-EC2FDFBDFA30}"/>
              </a:ext>
            </a:extLst>
          </p:cNvPr>
          <p:cNvSpPr txBox="1"/>
          <p:nvPr/>
        </p:nvSpPr>
        <p:spPr>
          <a:xfrm>
            <a:off x="5130905" y="5853083"/>
            <a:ext cx="4572772" cy="842145"/>
          </a:xfrm>
          <a:prstGeom prst="rect">
            <a:avLst/>
          </a:prstGeom>
          <a:noFill/>
          <a:ln w="3175">
            <a:solidFill>
              <a:schemeClr val="bg1">
                <a:lumMod val="50000"/>
              </a:schemeClr>
            </a:solidFill>
            <a:prstDash val="dash"/>
          </a:ln>
        </p:spPr>
        <p:txBody>
          <a:bodyPr wrap="square" lIns="36000" tIns="36000" rIns="36000" bIns="36000">
            <a:spAutoFit/>
          </a:bodyPr>
          <a:lstStyle/>
          <a:p>
            <a:pPr>
              <a:lnSpc>
                <a:spcPts val="1500"/>
              </a:lnSpc>
            </a:pPr>
            <a:r>
              <a:rPr lang="ja-JP" altLang="en-US" sz="1100" b="1" dirty="0">
                <a:latin typeface="Meiryo UI" panose="020B0604030504040204" pitchFamily="50" charset="-128"/>
                <a:ea typeface="Meiryo UI" panose="020B0604030504040204" pitchFamily="50" charset="-128"/>
              </a:rPr>
              <a:t>対策の柱① </a:t>
            </a:r>
            <a:r>
              <a:rPr lang="ja-JP" altLang="en-US" sz="1100" dirty="0">
                <a:latin typeface="Meiryo UI" panose="020B0604030504040204" pitchFamily="50" charset="-128"/>
                <a:ea typeface="Meiryo UI" panose="020B0604030504040204" pitchFamily="50" charset="-128"/>
              </a:rPr>
              <a:t>再生可能エネルギーの普及拡大</a:t>
            </a:r>
            <a:endParaRPr lang="en-US" altLang="ja-JP" sz="1100" dirty="0">
              <a:latin typeface="Meiryo UI" panose="020B0604030504040204" pitchFamily="50" charset="-128"/>
              <a:ea typeface="Meiryo UI" panose="020B0604030504040204" pitchFamily="50" charset="-128"/>
            </a:endParaRPr>
          </a:p>
          <a:p>
            <a:pPr>
              <a:lnSpc>
                <a:spcPts val="1500"/>
              </a:lnSpc>
            </a:pPr>
            <a:r>
              <a:rPr lang="ja-JP" altLang="en-US" sz="1100" b="1" dirty="0">
                <a:latin typeface="Meiryo UI" panose="020B0604030504040204" pitchFamily="50" charset="-128"/>
                <a:ea typeface="Meiryo UI" panose="020B0604030504040204" pitchFamily="50" charset="-128"/>
              </a:rPr>
              <a:t>対策の柱② </a:t>
            </a:r>
            <a:r>
              <a:rPr lang="ja-JP" altLang="en-US" sz="1100" dirty="0">
                <a:latin typeface="Meiryo UI" panose="020B0604030504040204" pitchFamily="50" charset="-128"/>
                <a:ea typeface="Meiryo UI" panose="020B0604030504040204" pitchFamily="50" charset="-128"/>
              </a:rPr>
              <a:t>エネルギー効率の向上</a:t>
            </a:r>
            <a:endParaRPr lang="en-US" altLang="ja-JP" sz="1100" dirty="0">
              <a:latin typeface="Meiryo UI" panose="020B0604030504040204" pitchFamily="50" charset="-128"/>
              <a:ea typeface="Meiryo UI" panose="020B0604030504040204" pitchFamily="50" charset="-128"/>
            </a:endParaRPr>
          </a:p>
          <a:p>
            <a:pPr>
              <a:lnSpc>
                <a:spcPts val="1500"/>
              </a:lnSpc>
            </a:pPr>
            <a:r>
              <a:rPr lang="ja-JP" altLang="en-US" sz="1100" b="1" dirty="0">
                <a:latin typeface="Meiryo UI" panose="020B0604030504040204" pitchFamily="50" charset="-128"/>
                <a:ea typeface="Meiryo UI" panose="020B0604030504040204" pitchFamily="50" charset="-128"/>
              </a:rPr>
              <a:t>対策の柱③ </a:t>
            </a:r>
            <a:r>
              <a:rPr lang="ja-JP" altLang="en-US" sz="1100" dirty="0">
                <a:latin typeface="Meiryo UI" panose="020B0604030504040204" pitchFamily="50" charset="-128"/>
                <a:ea typeface="Meiryo UI" panose="020B0604030504040204" pitchFamily="50" charset="-128"/>
              </a:rPr>
              <a:t>レジリエンスと電力需給調整力の強化</a:t>
            </a:r>
            <a:endParaRPr lang="en-US" altLang="ja-JP" sz="1100" dirty="0">
              <a:latin typeface="Meiryo UI" panose="020B0604030504040204" pitchFamily="50" charset="-128"/>
              <a:ea typeface="Meiryo UI" panose="020B0604030504040204" pitchFamily="50" charset="-128"/>
            </a:endParaRPr>
          </a:p>
          <a:p>
            <a:pPr>
              <a:lnSpc>
                <a:spcPts val="1500"/>
              </a:lnSpc>
            </a:pPr>
            <a:r>
              <a:rPr lang="ja-JP" altLang="en-US" sz="1100" b="1" dirty="0">
                <a:latin typeface="Meiryo UI" panose="020B0604030504040204" pitchFamily="50" charset="-128"/>
                <a:ea typeface="Meiryo UI" panose="020B0604030504040204" pitchFamily="50" charset="-128"/>
              </a:rPr>
              <a:t>対策の柱④ </a:t>
            </a:r>
            <a:r>
              <a:rPr lang="ja-JP" altLang="en-US" sz="1100" dirty="0">
                <a:latin typeface="Meiryo UI" panose="020B0604030504040204" pitchFamily="50" charset="-128"/>
                <a:ea typeface="Meiryo UI" panose="020B0604030504040204" pitchFamily="50" charset="-128"/>
              </a:rPr>
              <a:t>エネルギー関連産業の振興とあらゆる分野の企業の持続的成長</a:t>
            </a:r>
            <a:endParaRPr lang="en-US" altLang="ja-JP" sz="1100"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33D680CC-288D-4B7D-A4D7-C7D14E76F518}"/>
              </a:ext>
            </a:extLst>
          </p:cNvPr>
          <p:cNvSpPr txBox="1"/>
          <p:nvPr/>
        </p:nvSpPr>
        <p:spPr>
          <a:xfrm>
            <a:off x="9109" y="1844608"/>
            <a:ext cx="9772200" cy="369332"/>
          </a:xfrm>
          <a:prstGeom prst="rect">
            <a:avLst/>
          </a:prstGeom>
          <a:noFill/>
        </p:spPr>
        <p:txBody>
          <a:bodyPr wrap="square">
            <a:spAutoFit/>
          </a:bodyPr>
          <a:lstStyle/>
          <a:p>
            <a:r>
              <a:rPr lang="ja-JP" altLang="en-US" dirty="0">
                <a:latin typeface="Meiryo UI" panose="020B0604030504040204" pitchFamily="50" charset="-128"/>
                <a:ea typeface="Meiryo UI" panose="020B0604030504040204" pitchFamily="50" charset="-128"/>
              </a:rPr>
              <a:t>　□　</a:t>
            </a:r>
            <a:r>
              <a:rPr lang="ja-JP" altLang="en-US" b="1" dirty="0">
                <a:latin typeface="Meiryo UI" panose="020B0604030504040204" pitchFamily="50" charset="-128"/>
                <a:ea typeface="Meiryo UI" panose="020B0604030504040204" pitchFamily="50" charset="-128"/>
              </a:rPr>
              <a:t>対策の柱ごとの取組状況　</a:t>
            </a:r>
            <a:r>
              <a:rPr lang="ja-JP" altLang="en-US" sz="1400" b="1" dirty="0">
                <a:latin typeface="Meiryo UI" panose="020B0604030504040204" pitchFamily="50" charset="-128"/>
                <a:ea typeface="Meiryo UI" panose="020B0604030504040204" pitchFamily="50" charset="-128"/>
              </a:rPr>
              <a:t>　</a:t>
            </a:r>
            <a:r>
              <a:rPr lang="ja-JP" altLang="en-US" dirty="0">
                <a:latin typeface="Meiryo UI" panose="020B0604030504040204" pitchFamily="50" charset="-128"/>
                <a:ea typeface="Meiryo UI" panose="020B0604030504040204" pitchFamily="50" charset="-128"/>
              </a:rPr>
              <a:t>・・・・・・</a:t>
            </a:r>
            <a:r>
              <a:rPr lang="ja-JP" altLang="en-US" kern="100" dirty="0">
                <a:latin typeface="Meiryo UI" panose="020B0604030504040204" pitchFamily="50" charset="-128"/>
                <a:ea typeface="Meiryo UI" panose="020B0604030504040204" pitchFamily="50" charset="-128"/>
                <a:cs typeface="Arial" panose="020B0604020202020204" pitchFamily="34" charset="0"/>
              </a:rPr>
              <a:t>・・・・・・・・・・・・・・・・・・・・・・・・・・・・・・・・・・・・・・・・・・・・　</a:t>
            </a:r>
            <a:r>
              <a:rPr lang="en-US" altLang="ja-JP" kern="100" dirty="0">
                <a:latin typeface="Meiryo UI" panose="020B0604030504040204" pitchFamily="50" charset="-128"/>
                <a:ea typeface="Meiryo UI" panose="020B0604030504040204" pitchFamily="50" charset="-128"/>
                <a:cs typeface="Arial" panose="020B0604020202020204" pitchFamily="34" charset="0"/>
              </a:rPr>
              <a:t>69</a:t>
            </a:r>
            <a:endParaRPr lang="ja-JP" altLang="en-US" strike="sngStrike" dirty="0">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F6F2B618-2791-42A2-AC58-67C7228CE36C}"/>
              </a:ext>
            </a:extLst>
          </p:cNvPr>
          <p:cNvSpPr txBox="1"/>
          <p:nvPr/>
        </p:nvSpPr>
        <p:spPr>
          <a:xfrm>
            <a:off x="9109" y="2325266"/>
            <a:ext cx="9994700" cy="592470"/>
          </a:xfrm>
          <a:prstGeom prst="rect">
            <a:avLst/>
          </a:prstGeom>
          <a:noFill/>
        </p:spPr>
        <p:txBody>
          <a:bodyPr wrap="square">
            <a:spAutoFit/>
          </a:bodyPr>
          <a:lstStyle/>
          <a:p>
            <a:r>
              <a:rPr lang="ja-JP" altLang="en-US" b="1" dirty="0">
                <a:latin typeface="Meiryo UI" panose="020B0604030504040204" pitchFamily="50" charset="-128"/>
                <a:ea typeface="Meiryo UI" panose="020B0604030504040204" pitchFamily="50" charset="-128"/>
              </a:rPr>
              <a:t>　□　エネルギー関連指標</a:t>
            </a:r>
            <a:r>
              <a:rPr lang="ja-JP" altLang="en-US" dirty="0">
                <a:latin typeface="Meiryo UI" panose="020B0604030504040204" pitchFamily="50" charset="-128"/>
                <a:ea typeface="Meiryo UI" panose="020B0604030504040204" pitchFamily="50" charset="-128"/>
              </a:rPr>
              <a:t>　　・・・・・・</a:t>
            </a:r>
            <a:r>
              <a:rPr lang="ja-JP" altLang="en-US" kern="100" dirty="0">
                <a:latin typeface="Meiryo UI" panose="020B0604030504040204" pitchFamily="50" charset="-128"/>
                <a:ea typeface="Meiryo UI" panose="020B0604030504040204" pitchFamily="50" charset="-128"/>
                <a:cs typeface="Arial" panose="020B0604020202020204" pitchFamily="34" charset="0"/>
              </a:rPr>
              <a:t>・・・・・・・・・・・・・・・・・・・・・・・・・・・・・・・・・・・・・・・・・・・・・・・・　</a:t>
            </a:r>
            <a:r>
              <a:rPr lang="en-US" altLang="ja-JP" kern="100" dirty="0">
                <a:latin typeface="Meiryo UI" panose="020B0604030504040204" pitchFamily="50" charset="-128"/>
                <a:ea typeface="Meiryo UI" panose="020B0604030504040204" pitchFamily="50" charset="-128"/>
                <a:cs typeface="Arial" panose="020B0604020202020204" pitchFamily="34" charset="0"/>
              </a:rPr>
              <a:t>70</a:t>
            </a:r>
            <a:r>
              <a:rPr lang="ja-JP" altLang="en-US" kern="100" dirty="0">
                <a:latin typeface="Meiryo UI" panose="020B0604030504040204" pitchFamily="50" charset="-128"/>
                <a:ea typeface="Meiryo UI" panose="020B0604030504040204" pitchFamily="50" charset="-128"/>
                <a:cs typeface="Arial" panose="020B0604020202020204" pitchFamily="34" charset="0"/>
              </a:rPr>
              <a:t>～</a:t>
            </a:r>
            <a:endParaRPr lang="en-US" altLang="ja-JP" kern="100" dirty="0">
              <a:latin typeface="Meiryo UI" panose="020B0604030504040204" pitchFamily="50" charset="-128"/>
              <a:ea typeface="Meiryo UI" panose="020B0604030504040204" pitchFamily="50" charset="-128"/>
              <a:cs typeface="Arial" panose="020B0604020202020204" pitchFamily="34" charset="0"/>
            </a:endParaRPr>
          </a:p>
          <a:p>
            <a:pPr>
              <a:spcBef>
                <a:spcPts val="300"/>
              </a:spcBef>
            </a:pPr>
            <a:r>
              <a:rPr lang="ja-JP" altLang="en-US" sz="1200" b="1" dirty="0">
                <a:latin typeface="Meiryo UI" pitchFamily="50" charset="-128"/>
                <a:ea typeface="Meiryo UI" pitchFamily="50" charset="-128"/>
                <a:cs typeface="Meiryo UI" pitchFamily="50" charset="-128"/>
              </a:rPr>
              <a:t>　　　　　</a:t>
            </a:r>
            <a:r>
              <a:rPr lang="en-US" altLang="ja-JP" sz="1200" b="1" dirty="0">
                <a:latin typeface="Meiryo UI" pitchFamily="50" charset="-128"/>
                <a:ea typeface="Meiryo UI" pitchFamily="50" charset="-128"/>
                <a:cs typeface="Meiryo UI" pitchFamily="50" charset="-128"/>
              </a:rPr>
              <a:t>※</a:t>
            </a:r>
            <a:r>
              <a:rPr lang="ja-JP" altLang="en-US" sz="1200" b="1" dirty="0">
                <a:latin typeface="Meiryo UI" pitchFamily="50" charset="-128"/>
                <a:ea typeface="Meiryo UI" pitchFamily="50" charset="-128"/>
                <a:cs typeface="Meiryo UI" pitchFamily="50" charset="-128"/>
              </a:rPr>
              <a:t>ここに示す数値はプランの対象地域である大阪府域のデータです。</a:t>
            </a:r>
            <a:endParaRPr lang="en-US" altLang="ja-JP" sz="1200" b="1" dirty="0">
              <a:latin typeface="Meiryo UI" pitchFamily="50" charset="-128"/>
              <a:ea typeface="Meiryo UI" pitchFamily="50" charset="-128"/>
              <a:cs typeface="Meiryo UI" pitchFamily="50" charset="-128"/>
            </a:endParaRPr>
          </a:p>
        </p:txBody>
      </p:sp>
      <p:sp>
        <p:nvSpPr>
          <p:cNvPr id="32" name="円/楕円 30">
            <a:extLst>
              <a:ext uri="{FF2B5EF4-FFF2-40B4-BE49-F238E27FC236}">
                <a16:creationId xmlns:a16="http://schemas.microsoft.com/office/drawing/2014/main" id="{4521D132-1720-447E-9241-116230B33706}"/>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68</a:t>
            </a:fld>
            <a:endParaRPr lang="en-US" altLang="ja-JP" sz="11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78129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プランの推進体制</a:t>
            </a:r>
            <a:endParaRPr lang="ja-JP" sz="3600" dirty="0">
              <a:solidFill>
                <a:schemeClr val="bg1"/>
              </a:solidFill>
              <a:ea typeface="HGP創英角ｺﾞｼｯｸUB" pitchFamily="50" charset="-128"/>
              <a:cs typeface="ＭＳ Ｐゴシック" charset="-128"/>
            </a:endParaRPr>
          </a:p>
        </p:txBody>
      </p:sp>
      <p:sp>
        <p:nvSpPr>
          <p:cNvPr id="37" name="角丸四角形 36"/>
          <p:cNvSpPr/>
          <p:nvPr/>
        </p:nvSpPr>
        <p:spPr>
          <a:xfrm>
            <a:off x="126000" y="631462"/>
            <a:ext cx="9656619" cy="1620203"/>
          </a:xfrm>
          <a:prstGeom prst="roundRect">
            <a:avLst>
              <a:gd name="adj" fmla="val 11656"/>
            </a:avLst>
          </a:prstGeom>
          <a:ln>
            <a:solidFill>
              <a:srgbClr val="33CF7D"/>
            </a:solidFill>
          </a:ln>
        </p:spPr>
        <p:style>
          <a:lnRef idx="2">
            <a:schemeClr val="accent5"/>
          </a:lnRef>
          <a:fillRef idx="1">
            <a:schemeClr val="lt1"/>
          </a:fillRef>
          <a:effectRef idx="0">
            <a:schemeClr val="accent5"/>
          </a:effectRef>
          <a:fontRef idx="minor">
            <a:schemeClr val="dk1"/>
          </a:fontRef>
        </p:style>
        <p:txBody>
          <a:bodyPr rtlCol="0" anchor="t">
            <a:spAutoFit/>
          </a:bodyPr>
          <a:lstStyle/>
          <a:p>
            <a:pPr algn="just"/>
            <a:r>
              <a:rPr lang="ja-JP" altLang="en-US" b="1" dirty="0">
                <a:solidFill>
                  <a:schemeClr val="tx1"/>
                </a:solidFill>
                <a:latin typeface="Meiryo UI" pitchFamily="50" charset="-128"/>
                <a:ea typeface="Meiryo UI" pitchFamily="50" charset="-128"/>
                <a:cs typeface="Meiryo UI" pitchFamily="50" charset="-128"/>
              </a:rPr>
              <a:t>　府域におけるエネルギー政策を効果的に推進するため、府民、民間事業者、市町村、エネルギー</a:t>
            </a:r>
            <a:br>
              <a:rPr lang="en-US" altLang="ja-JP" b="1" dirty="0">
                <a:solidFill>
                  <a:schemeClr val="tx1"/>
                </a:solidFill>
                <a:latin typeface="Meiryo UI" pitchFamily="50" charset="-128"/>
                <a:ea typeface="Meiryo UI" pitchFamily="50" charset="-128"/>
                <a:cs typeface="Meiryo UI" pitchFamily="50" charset="-128"/>
              </a:rPr>
            </a:br>
            <a:r>
              <a:rPr lang="ja-JP" altLang="en-US" b="1" dirty="0">
                <a:solidFill>
                  <a:schemeClr val="tx1"/>
                </a:solidFill>
                <a:latin typeface="Meiryo UI" pitchFamily="50" charset="-128"/>
                <a:ea typeface="Meiryo UI" pitchFamily="50" charset="-128"/>
                <a:cs typeface="Meiryo UI" pitchFamily="50" charset="-128"/>
              </a:rPr>
              <a:t>供給事業者等で構成する「おおさかスマートエネルギー協議会」を活用し、各主体の役割分担の下、</a:t>
            </a:r>
            <a:br>
              <a:rPr lang="en-US" altLang="ja-JP" b="1" dirty="0">
                <a:solidFill>
                  <a:schemeClr val="tx1"/>
                </a:solidFill>
                <a:latin typeface="Meiryo UI" pitchFamily="50" charset="-128"/>
                <a:ea typeface="Meiryo UI" pitchFamily="50" charset="-128"/>
                <a:cs typeface="Meiryo UI" pitchFamily="50" charset="-128"/>
              </a:rPr>
            </a:br>
            <a:r>
              <a:rPr lang="ja-JP" altLang="en-US" b="1" dirty="0">
                <a:solidFill>
                  <a:schemeClr val="tx1"/>
                </a:solidFill>
                <a:latin typeface="Meiryo UI" pitchFamily="50" charset="-128"/>
                <a:ea typeface="Meiryo UI" pitchFamily="50" charset="-128"/>
                <a:cs typeface="Meiryo UI" pitchFamily="50" charset="-128"/>
              </a:rPr>
              <a:t>関係者と連携して取組みを進めます。</a:t>
            </a:r>
            <a:endParaRPr lang="en-US" altLang="ja-JP" b="1" dirty="0">
              <a:solidFill>
                <a:schemeClr val="tx1"/>
              </a:solidFill>
              <a:latin typeface="Meiryo UI" pitchFamily="50" charset="-128"/>
              <a:ea typeface="Meiryo UI" pitchFamily="50" charset="-128"/>
              <a:cs typeface="Meiryo UI" pitchFamily="50" charset="-128"/>
            </a:endParaRPr>
          </a:p>
          <a:p>
            <a:pPr algn="just"/>
            <a:r>
              <a:rPr lang="ja-JP" altLang="en-US" b="1" dirty="0">
                <a:solidFill>
                  <a:schemeClr val="tx1"/>
                </a:solidFill>
                <a:latin typeface="Meiryo UI" pitchFamily="50" charset="-128"/>
                <a:ea typeface="Meiryo UI" pitchFamily="50" charset="-128"/>
                <a:cs typeface="Meiryo UI" pitchFamily="50" charset="-128"/>
              </a:rPr>
              <a:t>　大阪府・大阪市が共同で設置した「おおさかスマートエネルギーセンター」を中心に、様々な施策・事業を展開します。</a:t>
            </a:r>
            <a:endParaRPr lang="en-US" altLang="ja-JP" b="1" dirty="0">
              <a:solidFill>
                <a:schemeClr val="tx1"/>
              </a:solidFill>
              <a:latin typeface="Meiryo UI" pitchFamily="50" charset="-128"/>
              <a:ea typeface="Meiryo UI" pitchFamily="50" charset="-128"/>
              <a:cs typeface="Meiryo UI" pitchFamily="50" charset="-128"/>
            </a:endParaRPr>
          </a:p>
        </p:txBody>
      </p:sp>
      <p:sp>
        <p:nvSpPr>
          <p:cNvPr id="67" name="テキスト ボックス 103"/>
          <p:cNvSpPr txBox="1">
            <a:spLocks noChangeArrowheads="1"/>
          </p:cNvSpPr>
          <p:nvPr/>
        </p:nvSpPr>
        <p:spPr bwMode="auto">
          <a:xfrm>
            <a:off x="4121944" y="5135644"/>
            <a:ext cx="16621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fontAlgn="base">
              <a:spcBef>
                <a:spcPct val="0"/>
              </a:spcBef>
              <a:spcAft>
                <a:spcPct val="0"/>
              </a:spcAft>
              <a:buFontTx/>
              <a:buNone/>
            </a:pPr>
            <a:r>
              <a:rPr lang="ja-JP" altLang="en-US" sz="1600" b="1" dirty="0">
                <a:solidFill>
                  <a:prstClr val="black"/>
                </a:solidFill>
                <a:latin typeface="Meiryo UI" panose="020B0604030504040204" pitchFamily="50" charset="-128"/>
                <a:ea typeface="Meiryo UI" panose="020B0604030504040204" pitchFamily="50" charset="-128"/>
              </a:rPr>
              <a:t>連携　　　協力</a:t>
            </a:r>
          </a:p>
        </p:txBody>
      </p:sp>
      <p:sp>
        <p:nvSpPr>
          <p:cNvPr id="68" name="円/楕円 95"/>
          <p:cNvSpPr/>
          <p:nvPr/>
        </p:nvSpPr>
        <p:spPr>
          <a:xfrm>
            <a:off x="635639" y="5017412"/>
            <a:ext cx="2376000" cy="828000"/>
          </a:xfrm>
          <a:prstGeom prst="ellipse">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69" name="円/楕円 96"/>
          <p:cNvSpPr/>
          <p:nvPr/>
        </p:nvSpPr>
        <p:spPr>
          <a:xfrm>
            <a:off x="914811" y="3184200"/>
            <a:ext cx="2376000" cy="828000"/>
          </a:xfrm>
          <a:prstGeom prst="ellipse">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70" name="円/楕円 94"/>
          <p:cNvSpPr/>
          <p:nvPr/>
        </p:nvSpPr>
        <p:spPr>
          <a:xfrm>
            <a:off x="6886667" y="5013032"/>
            <a:ext cx="2376000" cy="828000"/>
          </a:xfrm>
          <a:prstGeom prst="ellipse">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71" name="円/楕円 97"/>
          <p:cNvSpPr/>
          <p:nvPr/>
        </p:nvSpPr>
        <p:spPr>
          <a:xfrm>
            <a:off x="3765000" y="2742659"/>
            <a:ext cx="2376000" cy="828000"/>
          </a:xfrm>
          <a:prstGeom prst="ellipse">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72" name="円/楕円 91"/>
          <p:cNvSpPr/>
          <p:nvPr/>
        </p:nvSpPr>
        <p:spPr>
          <a:xfrm>
            <a:off x="6644833" y="3195276"/>
            <a:ext cx="2376000" cy="828000"/>
          </a:xfrm>
          <a:prstGeom prst="ellipse">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73" name="円/楕円 23"/>
          <p:cNvSpPr/>
          <p:nvPr/>
        </p:nvSpPr>
        <p:spPr>
          <a:xfrm>
            <a:off x="2543175" y="5642408"/>
            <a:ext cx="4819650" cy="864000"/>
          </a:xfrm>
          <a:prstGeom prst="ellipse">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74" name="テキスト ボックス 73"/>
          <p:cNvSpPr txBox="1"/>
          <p:nvPr/>
        </p:nvSpPr>
        <p:spPr>
          <a:xfrm>
            <a:off x="3117057" y="5484799"/>
            <a:ext cx="3671887" cy="369887"/>
          </a:xfrm>
          <a:prstGeom prst="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a:spAutoFit/>
          </a:bodyPr>
          <a:lstStyle/>
          <a:p>
            <a:pPr algn="ctr">
              <a:defRPr/>
            </a:pPr>
            <a:r>
              <a:rPr lang="ja-JP" altLang="en-US" b="1" kern="0" dirty="0">
                <a:solidFill>
                  <a:prstClr val="black"/>
                </a:solidFill>
                <a:latin typeface="Meiryo UI" pitchFamily="50" charset="-128"/>
                <a:ea typeface="Meiryo UI" pitchFamily="50" charset="-128"/>
                <a:cs typeface="Meiryo UI" pitchFamily="50" charset="-128"/>
              </a:rPr>
              <a:t>おおさかスマートエネルギーセンター</a:t>
            </a:r>
            <a:endParaRPr lang="ja-JP" altLang="ja-JP" b="1" kern="0" dirty="0">
              <a:solidFill>
                <a:prstClr val="black"/>
              </a:solidFill>
              <a:latin typeface="Meiryo UI" pitchFamily="50" charset="-128"/>
              <a:ea typeface="Meiryo UI" pitchFamily="50" charset="-128"/>
              <a:cs typeface="Meiryo UI" pitchFamily="50" charset="-128"/>
            </a:endParaRPr>
          </a:p>
        </p:txBody>
      </p:sp>
      <p:sp>
        <p:nvSpPr>
          <p:cNvPr id="75" name="テキスト ボックス 25"/>
          <p:cNvSpPr txBox="1">
            <a:spLocks noChangeArrowheads="1"/>
          </p:cNvSpPr>
          <p:nvPr/>
        </p:nvSpPr>
        <p:spPr bwMode="auto">
          <a:xfrm>
            <a:off x="2864768" y="5905458"/>
            <a:ext cx="4176464"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fontAlgn="base">
              <a:spcBef>
                <a:spcPct val="0"/>
              </a:spcBef>
              <a:spcAft>
                <a:spcPct val="0"/>
              </a:spcAft>
              <a:buFontTx/>
              <a:buNone/>
            </a:pPr>
            <a:r>
              <a:rPr lang="ja-JP" altLang="en-US" sz="1200" dirty="0">
                <a:solidFill>
                  <a:prstClr val="black"/>
                </a:solidFill>
                <a:latin typeface="Meiryo UI" panose="020B0604030504040204" pitchFamily="50" charset="-128"/>
                <a:ea typeface="Meiryo UI" panose="020B0604030504040204" pitchFamily="50" charset="-128"/>
              </a:rPr>
              <a:t>府市、エネルギー供給事業者が共同して、再生可能エネルギーや</a:t>
            </a:r>
            <a:br>
              <a:rPr lang="en-US" altLang="ja-JP" sz="1200" dirty="0">
                <a:solidFill>
                  <a:prstClr val="black"/>
                </a:solidFill>
                <a:latin typeface="Meiryo UI" panose="020B0604030504040204" pitchFamily="50" charset="-128"/>
                <a:ea typeface="Meiryo UI" panose="020B0604030504040204" pitchFamily="50" charset="-128"/>
              </a:rPr>
            </a:br>
            <a:r>
              <a:rPr lang="ja-JP" altLang="en-US" sz="1200" dirty="0">
                <a:solidFill>
                  <a:prstClr val="black"/>
                </a:solidFill>
                <a:latin typeface="Meiryo UI" panose="020B0604030504040204" pitchFamily="50" charset="-128"/>
                <a:ea typeface="Meiryo UI" panose="020B0604030504040204" pitchFamily="50" charset="-128"/>
              </a:rPr>
              <a:t>省エネの普及促進など、様々なエネルギー関連施策・事業を展開</a:t>
            </a:r>
            <a:endParaRPr lang="en-US" altLang="ja-JP" sz="1200" dirty="0">
              <a:solidFill>
                <a:prstClr val="black"/>
              </a:solidFill>
              <a:latin typeface="Meiryo UI" panose="020B0604030504040204" pitchFamily="50" charset="-128"/>
              <a:ea typeface="Meiryo UI" panose="020B0604030504040204" pitchFamily="50" charset="-128"/>
            </a:endParaRPr>
          </a:p>
        </p:txBody>
      </p:sp>
      <p:cxnSp>
        <p:nvCxnSpPr>
          <p:cNvPr id="76" name="直線コネクタ 75"/>
          <p:cNvCxnSpPr>
            <a:stCxn id="87" idx="4"/>
            <a:endCxn id="83" idx="0"/>
          </p:cNvCxnSpPr>
          <p:nvPr/>
        </p:nvCxnSpPr>
        <p:spPr>
          <a:xfrm>
            <a:off x="4953000" y="3011348"/>
            <a:ext cx="1" cy="732177"/>
          </a:xfrm>
          <a:prstGeom prst="line">
            <a:avLst/>
          </a:prstGeom>
          <a:noFill/>
          <a:ln w="50800" cap="flat" cmpd="dbl" algn="ctr">
            <a:solidFill>
              <a:srgbClr val="9BBB59"/>
            </a:solidFill>
            <a:prstDash val="solid"/>
          </a:ln>
          <a:effectLst/>
        </p:spPr>
      </p:cxnSp>
      <p:cxnSp>
        <p:nvCxnSpPr>
          <p:cNvPr id="77" name="直線コネクタ 76"/>
          <p:cNvCxnSpPr>
            <a:stCxn id="78" idx="3"/>
            <a:endCxn id="83" idx="7"/>
          </p:cNvCxnSpPr>
          <p:nvPr/>
        </p:nvCxnSpPr>
        <p:spPr>
          <a:xfrm flipH="1">
            <a:off x="6606490" y="3332710"/>
            <a:ext cx="653587" cy="612146"/>
          </a:xfrm>
          <a:prstGeom prst="line">
            <a:avLst/>
          </a:prstGeom>
          <a:noFill/>
          <a:ln w="50800" cap="flat" cmpd="dbl" algn="ctr">
            <a:solidFill>
              <a:srgbClr val="9BBB59"/>
            </a:solidFill>
            <a:prstDash val="solid"/>
          </a:ln>
          <a:effectLst/>
        </p:spPr>
      </p:cxnSp>
      <p:sp>
        <p:nvSpPr>
          <p:cNvPr id="78" name="円/楕円 18"/>
          <p:cNvSpPr/>
          <p:nvPr/>
        </p:nvSpPr>
        <p:spPr>
          <a:xfrm>
            <a:off x="7022833" y="2871791"/>
            <a:ext cx="1620000" cy="540000"/>
          </a:xfrm>
          <a:prstGeom prst="ellipse">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wrap="none" anchor="ctr"/>
          <a:lstStyle/>
          <a:p>
            <a:pPr algn="ctr">
              <a:defRPr/>
            </a:pPr>
            <a:r>
              <a:rPr lang="ja-JP" altLang="en-US" sz="1600" kern="0" dirty="0">
                <a:solidFill>
                  <a:prstClr val="black"/>
                </a:solidFill>
                <a:latin typeface="Meiryo UI" pitchFamily="50" charset="-128"/>
                <a:ea typeface="Meiryo UI" pitchFamily="50" charset="-128"/>
                <a:cs typeface="Meiryo UI" pitchFamily="50" charset="-128"/>
              </a:rPr>
              <a:t>エネルギー</a:t>
            </a:r>
            <a:endParaRPr lang="en-US" altLang="ja-JP" sz="1600" kern="0" dirty="0">
              <a:solidFill>
                <a:prstClr val="black"/>
              </a:solidFill>
              <a:latin typeface="Meiryo UI" pitchFamily="50" charset="-128"/>
              <a:ea typeface="Meiryo UI" pitchFamily="50" charset="-128"/>
              <a:cs typeface="Meiryo UI" pitchFamily="50" charset="-128"/>
            </a:endParaRPr>
          </a:p>
          <a:p>
            <a:pPr algn="ctr">
              <a:defRPr/>
            </a:pPr>
            <a:r>
              <a:rPr lang="ja-JP" altLang="en-US" sz="1600" kern="0" dirty="0">
                <a:solidFill>
                  <a:prstClr val="black"/>
                </a:solidFill>
                <a:latin typeface="Meiryo UI" pitchFamily="50" charset="-128"/>
                <a:ea typeface="Meiryo UI" pitchFamily="50" charset="-128"/>
                <a:cs typeface="Meiryo UI" pitchFamily="50" charset="-128"/>
              </a:rPr>
              <a:t>供給事業者</a:t>
            </a:r>
          </a:p>
        </p:txBody>
      </p:sp>
      <p:cxnSp>
        <p:nvCxnSpPr>
          <p:cNvPr id="79" name="直線コネクタ 78"/>
          <p:cNvCxnSpPr/>
          <p:nvPr/>
        </p:nvCxnSpPr>
        <p:spPr>
          <a:xfrm>
            <a:off x="6537177" y="4916969"/>
            <a:ext cx="720000" cy="117740"/>
          </a:xfrm>
          <a:prstGeom prst="line">
            <a:avLst/>
          </a:prstGeom>
          <a:noFill/>
          <a:ln w="50800" cap="flat" cmpd="dbl" algn="ctr">
            <a:solidFill>
              <a:srgbClr val="9BBB59"/>
            </a:solidFill>
            <a:prstDash val="solid"/>
          </a:ln>
          <a:effectLst/>
        </p:spPr>
      </p:cxnSp>
      <p:cxnSp>
        <p:nvCxnSpPr>
          <p:cNvPr id="80" name="直線コネクタ 79"/>
          <p:cNvCxnSpPr>
            <a:stCxn id="88" idx="5"/>
            <a:endCxn id="83" idx="1"/>
          </p:cNvCxnSpPr>
          <p:nvPr/>
        </p:nvCxnSpPr>
        <p:spPr>
          <a:xfrm>
            <a:off x="2674086" y="3332710"/>
            <a:ext cx="625425" cy="612146"/>
          </a:xfrm>
          <a:prstGeom prst="line">
            <a:avLst/>
          </a:prstGeom>
          <a:noFill/>
          <a:ln w="50800" cap="flat" cmpd="dbl" algn="ctr">
            <a:solidFill>
              <a:srgbClr val="9BBB59"/>
            </a:solidFill>
            <a:prstDash val="solid"/>
          </a:ln>
          <a:effectLst/>
        </p:spPr>
      </p:cxnSp>
      <p:cxnSp>
        <p:nvCxnSpPr>
          <p:cNvPr id="81" name="直線コネクタ 80"/>
          <p:cNvCxnSpPr>
            <a:stCxn id="89" idx="6"/>
          </p:cNvCxnSpPr>
          <p:nvPr/>
        </p:nvCxnSpPr>
        <p:spPr>
          <a:xfrm flipV="1">
            <a:off x="2638469" y="4916969"/>
            <a:ext cx="684000" cy="117740"/>
          </a:xfrm>
          <a:prstGeom prst="line">
            <a:avLst/>
          </a:prstGeom>
          <a:noFill/>
          <a:ln w="50800" cap="flat" cmpd="dbl" algn="ctr">
            <a:solidFill>
              <a:srgbClr val="9BBB59"/>
            </a:solidFill>
            <a:prstDash val="solid"/>
          </a:ln>
          <a:effectLst/>
        </p:spPr>
      </p:cxnSp>
      <p:cxnSp>
        <p:nvCxnSpPr>
          <p:cNvPr id="82" name="直線コネクタ 81"/>
          <p:cNvCxnSpPr>
            <a:stCxn id="83" idx="4"/>
            <a:endCxn id="74" idx="0"/>
          </p:cNvCxnSpPr>
          <p:nvPr/>
        </p:nvCxnSpPr>
        <p:spPr>
          <a:xfrm>
            <a:off x="4953001" y="5118300"/>
            <a:ext cx="0" cy="366499"/>
          </a:xfrm>
          <a:prstGeom prst="line">
            <a:avLst/>
          </a:prstGeom>
          <a:noFill/>
          <a:ln w="101600" cap="flat" cmpd="dbl" algn="ctr">
            <a:solidFill>
              <a:srgbClr val="9BBB59"/>
            </a:solidFill>
            <a:prstDash val="solid"/>
          </a:ln>
          <a:effectLst/>
        </p:spPr>
      </p:cxnSp>
      <p:sp>
        <p:nvSpPr>
          <p:cNvPr id="83" name="円/楕円 19"/>
          <p:cNvSpPr/>
          <p:nvPr/>
        </p:nvSpPr>
        <p:spPr>
          <a:xfrm>
            <a:off x="2614613" y="3743525"/>
            <a:ext cx="4676775" cy="1374775"/>
          </a:xfrm>
          <a:prstGeom prst="ellipse">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84" name="テキスト ボックス 83"/>
          <p:cNvSpPr txBox="1"/>
          <p:nvPr/>
        </p:nvSpPr>
        <p:spPr>
          <a:xfrm>
            <a:off x="3117057" y="3988000"/>
            <a:ext cx="3671887" cy="368300"/>
          </a:xfrm>
          <a:prstGeom prst="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a:spAutoFit/>
          </a:bodyPr>
          <a:lstStyle/>
          <a:p>
            <a:pPr algn="ctr">
              <a:defRPr/>
            </a:pPr>
            <a:r>
              <a:rPr lang="ja-JP" altLang="en-US" b="1" kern="0" dirty="0">
                <a:solidFill>
                  <a:prstClr val="black"/>
                </a:solidFill>
                <a:latin typeface="Meiryo UI" pitchFamily="50" charset="-128"/>
                <a:ea typeface="Meiryo UI" pitchFamily="50" charset="-128"/>
                <a:cs typeface="Meiryo UI" pitchFamily="50" charset="-128"/>
              </a:rPr>
              <a:t>おおさかスマートエネルギー協議会</a:t>
            </a:r>
            <a:endParaRPr lang="ja-JP" altLang="ja-JP" b="1" kern="0" dirty="0">
              <a:solidFill>
                <a:prstClr val="black"/>
              </a:solidFill>
              <a:latin typeface="Meiryo UI" pitchFamily="50" charset="-128"/>
              <a:ea typeface="Meiryo UI" pitchFamily="50" charset="-128"/>
              <a:cs typeface="Meiryo UI" pitchFamily="50" charset="-128"/>
            </a:endParaRPr>
          </a:p>
        </p:txBody>
      </p:sp>
      <p:sp>
        <p:nvSpPr>
          <p:cNvPr id="85" name="テキスト ボックス 84"/>
          <p:cNvSpPr txBox="1"/>
          <p:nvPr/>
        </p:nvSpPr>
        <p:spPr>
          <a:xfrm>
            <a:off x="3117056" y="4369000"/>
            <a:ext cx="3671888" cy="533102"/>
          </a:xfrm>
          <a:prstGeom prst="bracketPair">
            <a:avLst>
              <a:gd name="adj" fmla="val 23171"/>
            </a:avLst>
          </a:prstGeom>
          <a:noFill/>
          <a:ln w="9525" cap="flat" cmpd="sng" algn="ctr">
            <a:noFill/>
            <a:prstDash val="solid"/>
          </a:ln>
          <a:effectLst/>
        </p:spPr>
        <p:txBody>
          <a:bodyPr wrap="square" lIns="72000" rIns="72000">
            <a:spAutoFit/>
          </a:bodyPr>
          <a:lstStyle/>
          <a:p>
            <a:pPr>
              <a:defRPr/>
            </a:pPr>
            <a:r>
              <a:rPr lang="ja-JP" altLang="en-US" sz="1200" kern="0" dirty="0">
                <a:latin typeface="Meiryo UI" pitchFamily="50" charset="-128"/>
                <a:ea typeface="Meiryo UI" pitchFamily="50" charset="-128"/>
                <a:cs typeface="Meiryo UI" pitchFamily="50" charset="-128"/>
              </a:rPr>
              <a:t>プランを踏まえ、各主体が情報の共有を図り、意見交換を行うことにより、それぞれの取組みを促進</a:t>
            </a:r>
            <a:endParaRPr lang="ja-JP" altLang="ja-JP" sz="1200" kern="0" dirty="0">
              <a:latin typeface="Meiryo UI" pitchFamily="50" charset="-128"/>
              <a:ea typeface="Meiryo UI" pitchFamily="50" charset="-128"/>
              <a:cs typeface="Meiryo UI" pitchFamily="50" charset="-128"/>
            </a:endParaRPr>
          </a:p>
        </p:txBody>
      </p:sp>
      <p:sp>
        <p:nvSpPr>
          <p:cNvPr id="86" name="円/楕円 15"/>
          <p:cNvSpPr/>
          <p:nvPr/>
        </p:nvSpPr>
        <p:spPr>
          <a:xfrm>
            <a:off x="7270006" y="4764709"/>
            <a:ext cx="1620000" cy="540000"/>
          </a:xfrm>
          <a:prstGeom prst="ellipse">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wrap="none" anchor="ctr"/>
          <a:lstStyle/>
          <a:p>
            <a:pPr algn="ctr">
              <a:defRPr/>
            </a:pPr>
            <a:r>
              <a:rPr lang="ja-JP" altLang="en-US" sz="1600" kern="0" dirty="0">
                <a:solidFill>
                  <a:prstClr val="black"/>
                </a:solidFill>
                <a:latin typeface="Meiryo UI" pitchFamily="50" charset="-128"/>
                <a:ea typeface="Meiryo UI" pitchFamily="50" charset="-128"/>
                <a:cs typeface="Meiryo UI" pitchFamily="50" charset="-128"/>
              </a:rPr>
              <a:t>市町村</a:t>
            </a:r>
          </a:p>
        </p:txBody>
      </p:sp>
      <p:sp>
        <p:nvSpPr>
          <p:cNvPr id="87" name="円/楕円 13"/>
          <p:cNvSpPr/>
          <p:nvPr/>
        </p:nvSpPr>
        <p:spPr>
          <a:xfrm>
            <a:off x="4143000" y="2471348"/>
            <a:ext cx="1620000" cy="540000"/>
          </a:xfrm>
          <a:prstGeom prst="ellipse">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wrap="none" anchor="ctr"/>
          <a:lstStyle/>
          <a:p>
            <a:pPr algn="ctr">
              <a:defRPr/>
            </a:pPr>
            <a:r>
              <a:rPr lang="ja-JP" altLang="en-US" sz="1600" kern="0" dirty="0">
                <a:solidFill>
                  <a:prstClr val="black"/>
                </a:solidFill>
                <a:latin typeface="Meiryo UI" pitchFamily="50" charset="-128"/>
                <a:ea typeface="Meiryo UI" pitchFamily="50" charset="-128"/>
                <a:cs typeface="Meiryo UI" pitchFamily="50" charset="-128"/>
              </a:rPr>
              <a:t>住民</a:t>
            </a:r>
          </a:p>
        </p:txBody>
      </p:sp>
      <p:sp>
        <p:nvSpPr>
          <p:cNvPr id="88" name="円/楕円 16"/>
          <p:cNvSpPr/>
          <p:nvPr/>
        </p:nvSpPr>
        <p:spPr>
          <a:xfrm>
            <a:off x="1291330" y="2871791"/>
            <a:ext cx="1620000" cy="540000"/>
          </a:xfrm>
          <a:prstGeom prst="ellipse">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wrap="none" anchor="ctr"/>
          <a:lstStyle/>
          <a:p>
            <a:pPr algn="ctr">
              <a:defRPr/>
            </a:pPr>
            <a:r>
              <a:rPr lang="ja-JP" altLang="en-US" sz="1600" kern="0" dirty="0">
                <a:solidFill>
                  <a:prstClr val="black"/>
                </a:solidFill>
                <a:latin typeface="Meiryo UI" pitchFamily="50" charset="-128"/>
                <a:ea typeface="Meiryo UI" pitchFamily="50" charset="-128"/>
                <a:cs typeface="Meiryo UI" pitchFamily="50" charset="-128"/>
              </a:rPr>
              <a:t>民間事業者</a:t>
            </a:r>
          </a:p>
        </p:txBody>
      </p:sp>
      <p:sp>
        <p:nvSpPr>
          <p:cNvPr id="89" name="円/楕円 17"/>
          <p:cNvSpPr/>
          <p:nvPr/>
        </p:nvSpPr>
        <p:spPr>
          <a:xfrm>
            <a:off x="1018470" y="4764709"/>
            <a:ext cx="1620000" cy="540000"/>
          </a:xfrm>
          <a:prstGeom prst="ellipse">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wrap="none" anchor="ctr"/>
          <a:lstStyle/>
          <a:p>
            <a:pPr algn="ctr">
              <a:defRPr/>
            </a:pPr>
            <a:r>
              <a:rPr lang="ja-JP" altLang="en-US" sz="1600" kern="0" dirty="0">
                <a:solidFill>
                  <a:prstClr val="black"/>
                </a:solidFill>
                <a:latin typeface="Meiryo UI" pitchFamily="50" charset="-128"/>
                <a:ea typeface="Meiryo UI" pitchFamily="50" charset="-128"/>
                <a:cs typeface="Meiryo UI" pitchFamily="50" charset="-128"/>
              </a:rPr>
              <a:t>各種団体</a:t>
            </a:r>
          </a:p>
        </p:txBody>
      </p:sp>
      <p:sp>
        <p:nvSpPr>
          <p:cNvPr id="90" name="テキスト ボックス 89"/>
          <p:cNvSpPr txBox="1"/>
          <p:nvPr/>
        </p:nvSpPr>
        <p:spPr>
          <a:xfrm>
            <a:off x="7036280" y="3446193"/>
            <a:ext cx="1620000" cy="461962"/>
          </a:xfrm>
          <a:prstGeom prst="bracketPair">
            <a:avLst>
              <a:gd name="adj" fmla="val 0"/>
            </a:avLst>
          </a:prstGeom>
          <a:noFill/>
          <a:ln w="9525" cap="flat" cmpd="sng" algn="ctr">
            <a:noFill/>
            <a:prstDash val="solid"/>
          </a:ln>
          <a:effectLst/>
        </p:spPr>
        <p:txBody>
          <a:bodyPr wrap="square">
            <a:spAutoFit/>
          </a:bodyPr>
          <a:lstStyle/>
          <a:p>
            <a:pPr>
              <a:defRPr/>
            </a:pPr>
            <a:r>
              <a:rPr lang="ja-JP" altLang="en-US" sz="1200" kern="0" dirty="0">
                <a:solidFill>
                  <a:prstClr val="black"/>
                </a:solidFill>
                <a:latin typeface="Meiryo UI" pitchFamily="50" charset="-128"/>
                <a:ea typeface="Meiryo UI" pitchFamily="50" charset="-128"/>
                <a:cs typeface="Meiryo UI" pitchFamily="50" charset="-128"/>
              </a:rPr>
              <a:t>エネルギー需給に関する情報提供　など</a:t>
            </a:r>
            <a:endParaRPr lang="ja-JP" altLang="ja-JP" sz="1200" kern="0" dirty="0">
              <a:solidFill>
                <a:prstClr val="black"/>
              </a:solidFill>
              <a:latin typeface="Meiryo UI" pitchFamily="50" charset="-128"/>
              <a:ea typeface="Meiryo UI" pitchFamily="50" charset="-128"/>
              <a:cs typeface="Meiryo UI" pitchFamily="50" charset="-128"/>
            </a:endParaRPr>
          </a:p>
        </p:txBody>
      </p:sp>
      <p:sp>
        <p:nvSpPr>
          <p:cNvPr id="91" name="テキスト ボックス 90"/>
          <p:cNvSpPr txBox="1"/>
          <p:nvPr/>
        </p:nvSpPr>
        <p:spPr>
          <a:xfrm>
            <a:off x="7059122" y="5304613"/>
            <a:ext cx="2138666" cy="461963"/>
          </a:xfrm>
          <a:prstGeom prst="bracketPair">
            <a:avLst>
              <a:gd name="adj" fmla="val 0"/>
            </a:avLst>
          </a:prstGeom>
          <a:noFill/>
          <a:ln w="9525" cap="flat" cmpd="sng" algn="ctr">
            <a:noFill/>
            <a:prstDash val="solid"/>
          </a:ln>
          <a:effectLst/>
        </p:spPr>
        <p:txBody>
          <a:bodyPr wrap="square">
            <a:spAutoFit/>
          </a:bodyPr>
          <a:lstStyle/>
          <a:p>
            <a:pPr>
              <a:defRPr/>
            </a:pPr>
            <a:r>
              <a:rPr lang="ja-JP" altLang="en-US" sz="1200" kern="0" dirty="0">
                <a:solidFill>
                  <a:prstClr val="black"/>
                </a:solidFill>
                <a:latin typeface="Meiryo UI" pitchFamily="50" charset="-128"/>
                <a:ea typeface="Meiryo UI" pitchFamily="50" charset="-128"/>
                <a:cs typeface="Meiryo UI" pitchFamily="50" charset="-128"/>
              </a:rPr>
              <a:t>地域に密着したエネルギー施策・事業、まちづくりの展開　など</a:t>
            </a:r>
            <a:endParaRPr lang="ja-JP" altLang="ja-JP" sz="1200" kern="0" dirty="0">
              <a:solidFill>
                <a:prstClr val="black"/>
              </a:solidFill>
              <a:latin typeface="Meiryo UI" pitchFamily="50" charset="-128"/>
              <a:ea typeface="Meiryo UI" pitchFamily="50" charset="-128"/>
              <a:cs typeface="Meiryo UI" pitchFamily="50" charset="-128"/>
            </a:endParaRPr>
          </a:p>
        </p:txBody>
      </p:sp>
      <p:sp>
        <p:nvSpPr>
          <p:cNvPr id="94" name="テキスト ボックス 93"/>
          <p:cNvSpPr txBox="1"/>
          <p:nvPr/>
        </p:nvSpPr>
        <p:spPr>
          <a:xfrm>
            <a:off x="3922619" y="3020518"/>
            <a:ext cx="2114550" cy="461665"/>
          </a:xfrm>
          <a:prstGeom prst="bracketPair">
            <a:avLst>
              <a:gd name="adj" fmla="val 0"/>
            </a:avLst>
          </a:prstGeom>
          <a:noFill/>
          <a:ln w="9525" cap="flat" cmpd="sng" algn="ctr">
            <a:noFill/>
            <a:prstDash val="solid"/>
          </a:ln>
          <a:effectLst/>
        </p:spPr>
        <p:txBody>
          <a:bodyPr wrap="square" lIns="108000" rIns="108000">
            <a:spAutoFit/>
          </a:bodyPr>
          <a:lstStyle/>
          <a:p>
            <a:pPr>
              <a:defRPr/>
            </a:pPr>
            <a:r>
              <a:rPr lang="ja-JP" altLang="en-US" sz="1200" kern="0" dirty="0">
                <a:solidFill>
                  <a:prstClr val="black"/>
                </a:solidFill>
                <a:latin typeface="Meiryo UI" pitchFamily="50" charset="-128"/>
                <a:ea typeface="Meiryo UI" pitchFamily="50" charset="-128"/>
                <a:cs typeface="Meiryo UI" pitchFamily="50" charset="-128"/>
              </a:rPr>
              <a:t>省エネ行動の実践や再生可能</a:t>
            </a:r>
            <a:br>
              <a:rPr lang="en-US" altLang="ja-JP" sz="1200" kern="0" dirty="0">
                <a:solidFill>
                  <a:prstClr val="black"/>
                </a:solidFill>
                <a:latin typeface="Meiryo UI" pitchFamily="50" charset="-128"/>
                <a:ea typeface="Meiryo UI" pitchFamily="50" charset="-128"/>
                <a:cs typeface="Meiryo UI" pitchFamily="50" charset="-128"/>
              </a:rPr>
            </a:br>
            <a:r>
              <a:rPr lang="ja-JP" altLang="en-US" sz="1200" kern="0" dirty="0">
                <a:solidFill>
                  <a:prstClr val="black"/>
                </a:solidFill>
                <a:latin typeface="Meiryo UI" pitchFamily="50" charset="-128"/>
                <a:ea typeface="Meiryo UI" pitchFamily="50" charset="-128"/>
                <a:cs typeface="Meiryo UI" pitchFamily="50" charset="-128"/>
              </a:rPr>
              <a:t>エネルギー電気の利用　など</a:t>
            </a:r>
            <a:endParaRPr lang="ja-JP" altLang="ja-JP" sz="1200" kern="0" dirty="0">
              <a:solidFill>
                <a:prstClr val="black"/>
              </a:solidFill>
              <a:latin typeface="Meiryo UI" pitchFamily="50" charset="-128"/>
              <a:ea typeface="Meiryo UI" pitchFamily="50" charset="-128"/>
              <a:cs typeface="Meiryo UI" pitchFamily="50" charset="-128"/>
            </a:endParaRPr>
          </a:p>
        </p:txBody>
      </p:sp>
      <p:sp>
        <p:nvSpPr>
          <p:cNvPr id="102" name="テキスト ボックス 101"/>
          <p:cNvSpPr txBox="1"/>
          <p:nvPr/>
        </p:nvSpPr>
        <p:spPr>
          <a:xfrm>
            <a:off x="964389" y="3413191"/>
            <a:ext cx="2302256" cy="461665"/>
          </a:xfrm>
          <a:prstGeom prst="bracketPair">
            <a:avLst>
              <a:gd name="adj" fmla="val 0"/>
            </a:avLst>
          </a:prstGeom>
          <a:noFill/>
          <a:ln w="9525" cap="flat" cmpd="sng" algn="ctr">
            <a:noFill/>
            <a:prstDash val="solid"/>
          </a:ln>
          <a:effectLst/>
        </p:spPr>
        <p:txBody>
          <a:bodyPr wrap="square">
            <a:spAutoFit/>
          </a:bodyPr>
          <a:lstStyle/>
          <a:p>
            <a:pPr>
              <a:defRPr/>
            </a:pPr>
            <a:r>
              <a:rPr lang="ja-JP" altLang="en-US" sz="1200" kern="0" dirty="0">
                <a:solidFill>
                  <a:prstClr val="black"/>
                </a:solidFill>
                <a:latin typeface="Meiryo UI" pitchFamily="50" charset="-128"/>
                <a:ea typeface="Meiryo UI" pitchFamily="50" charset="-128"/>
                <a:cs typeface="Meiryo UI" pitchFamily="50" charset="-128"/>
              </a:rPr>
              <a:t>エネルギーの効率的な利用や再生可能エネルギー電気の利用　など</a:t>
            </a:r>
            <a:endParaRPr lang="ja-JP" altLang="ja-JP" sz="1200" kern="0" dirty="0">
              <a:solidFill>
                <a:prstClr val="black"/>
              </a:solidFill>
              <a:latin typeface="Meiryo UI" pitchFamily="50" charset="-128"/>
              <a:ea typeface="Meiryo UI" pitchFamily="50" charset="-128"/>
              <a:cs typeface="Meiryo UI" pitchFamily="50" charset="-128"/>
            </a:endParaRPr>
          </a:p>
        </p:txBody>
      </p:sp>
      <p:sp>
        <p:nvSpPr>
          <p:cNvPr id="105" name="テキスト ボックス 104"/>
          <p:cNvSpPr txBox="1"/>
          <p:nvPr/>
        </p:nvSpPr>
        <p:spPr>
          <a:xfrm>
            <a:off x="980676" y="5360516"/>
            <a:ext cx="1685925" cy="277812"/>
          </a:xfrm>
          <a:prstGeom prst="bracketPair">
            <a:avLst>
              <a:gd name="adj" fmla="val 0"/>
            </a:avLst>
          </a:prstGeom>
          <a:noFill/>
          <a:ln w="9525" cap="flat" cmpd="sng" algn="ctr">
            <a:noFill/>
            <a:prstDash val="solid"/>
          </a:ln>
          <a:effectLst/>
        </p:spPr>
        <p:txBody>
          <a:bodyPr>
            <a:spAutoFit/>
          </a:bodyPr>
          <a:lstStyle/>
          <a:p>
            <a:pPr>
              <a:defRPr/>
            </a:pPr>
            <a:r>
              <a:rPr lang="ja-JP" altLang="en-US" sz="1200" kern="0" dirty="0">
                <a:solidFill>
                  <a:prstClr val="black"/>
                </a:solidFill>
                <a:latin typeface="Meiryo UI" pitchFamily="50" charset="-128"/>
                <a:ea typeface="Meiryo UI" pitchFamily="50" charset="-128"/>
                <a:cs typeface="Meiryo UI" pitchFamily="50" charset="-128"/>
              </a:rPr>
              <a:t>会員への情報提供　など</a:t>
            </a:r>
            <a:endParaRPr lang="ja-JP" altLang="ja-JP" sz="1200" kern="0" dirty="0">
              <a:solidFill>
                <a:prstClr val="black"/>
              </a:solidFill>
              <a:latin typeface="Meiryo UI" pitchFamily="50" charset="-128"/>
              <a:ea typeface="Meiryo UI" pitchFamily="50" charset="-128"/>
              <a:cs typeface="Meiryo UI" pitchFamily="50" charset="-128"/>
            </a:endParaRPr>
          </a:p>
        </p:txBody>
      </p:sp>
      <p:sp>
        <p:nvSpPr>
          <p:cNvPr id="35" name="円/楕円 30">
            <a:extLst>
              <a:ext uri="{FF2B5EF4-FFF2-40B4-BE49-F238E27FC236}">
                <a16:creationId xmlns:a16="http://schemas.microsoft.com/office/drawing/2014/main" id="{F1D9D87F-35C9-44EB-86B0-A55FB563F6EF}"/>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6</a:t>
            </a:fld>
            <a:endParaRPr lang="en-US" altLang="ja-JP" sz="11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2375185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A435EA7D-43E8-4B17-94CB-973FF0C3E56A}"/>
              </a:ext>
            </a:extLst>
          </p:cNvPr>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対策の柱ごとの取組状況</a:t>
            </a:r>
            <a:endParaRPr lang="ja-JP" altLang="ja-JP" sz="3600" dirty="0">
              <a:solidFill>
                <a:schemeClr val="bg1"/>
              </a:solidFill>
              <a:ea typeface="HGP創英角ｺﾞｼｯｸUB" pitchFamily="50" charset="-128"/>
              <a:cs typeface="ＭＳ Ｐゴシック" charset="-128"/>
            </a:endParaRPr>
          </a:p>
        </p:txBody>
      </p:sp>
      <p:sp>
        <p:nvSpPr>
          <p:cNvPr id="17" name="Text Box 2"/>
          <p:cNvSpPr txBox="1">
            <a:spLocks noChangeArrowheads="1"/>
          </p:cNvSpPr>
          <p:nvPr/>
        </p:nvSpPr>
        <p:spPr bwMode="auto">
          <a:xfrm>
            <a:off x="5077783" y="3809533"/>
            <a:ext cx="2630400" cy="486000"/>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　④産業振興と企業の成長</a:t>
            </a:r>
          </a:p>
        </p:txBody>
      </p:sp>
      <p:sp>
        <p:nvSpPr>
          <p:cNvPr id="21" name="Text Box 2">
            <a:extLst>
              <a:ext uri="{FF2B5EF4-FFF2-40B4-BE49-F238E27FC236}">
                <a16:creationId xmlns:a16="http://schemas.microsoft.com/office/drawing/2014/main" id="{54272628-67D0-4599-81B3-D3B1E6E86B1D}"/>
              </a:ext>
            </a:extLst>
          </p:cNvPr>
          <p:cNvSpPr txBox="1">
            <a:spLocks noChangeArrowheads="1"/>
          </p:cNvSpPr>
          <p:nvPr/>
        </p:nvSpPr>
        <p:spPr bwMode="auto">
          <a:xfrm>
            <a:off x="85310" y="784552"/>
            <a:ext cx="2466000" cy="486000"/>
          </a:xfrm>
          <a:prstGeom prst="rect">
            <a:avLst/>
          </a:prstGeom>
          <a:solidFill>
            <a:srgbClr val="05BC58"/>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　①再生可能エネルギー</a:t>
            </a:r>
          </a:p>
        </p:txBody>
      </p:sp>
      <p:sp>
        <p:nvSpPr>
          <p:cNvPr id="22" name="Text Box 2">
            <a:extLst>
              <a:ext uri="{FF2B5EF4-FFF2-40B4-BE49-F238E27FC236}">
                <a16:creationId xmlns:a16="http://schemas.microsoft.com/office/drawing/2014/main" id="{62A6E97F-FF8D-4429-AD5E-AC5EA47AE242}"/>
              </a:ext>
            </a:extLst>
          </p:cNvPr>
          <p:cNvSpPr txBox="1">
            <a:spLocks noChangeArrowheads="1"/>
          </p:cNvSpPr>
          <p:nvPr/>
        </p:nvSpPr>
        <p:spPr bwMode="auto">
          <a:xfrm>
            <a:off x="85310" y="3809533"/>
            <a:ext cx="2466000" cy="486000"/>
          </a:xfrm>
          <a:prstGeom prst="rect">
            <a:avLst/>
          </a:prstGeom>
          <a:solidFill>
            <a:srgbClr val="05BC58"/>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　②エネルギー効率の向上</a:t>
            </a:r>
          </a:p>
        </p:txBody>
      </p:sp>
      <p:sp>
        <p:nvSpPr>
          <p:cNvPr id="23" name="Text Box 2">
            <a:extLst>
              <a:ext uri="{FF2B5EF4-FFF2-40B4-BE49-F238E27FC236}">
                <a16:creationId xmlns:a16="http://schemas.microsoft.com/office/drawing/2014/main" id="{24923CE8-359A-4E7F-8D5E-B22E4DC8EC74}"/>
              </a:ext>
            </a:extLst>
          </p:cNvPr>
          <p:cNvSpPr txBox="1">
            <a:spLocks noChangeArrowheads="1"/>
          </p:cNvSpPr>
          <p:nvPr/>
        </p:nvSpPr>
        <p:spPr bwMode="auto">
          <a:xfrm>
            <a:off x="5077782" y="784552"/>
            <a:ext cx="2630401" cy="486000"/>
          </a:xfrm>
          <a:prstGeom prst="rect">
            <a:avLst/>
          </a:prstGeom>
          <a:solidFill>
            <a:srgbClr val="05BC58"/>
          </a:solidFill>
          <a:ln>
            <a:headEnd/>
            <a:tailEnd/>
          </a:ln>
        </p:spPr>
        <p:style>
          <a:lnRef idx="0">
            <a:schemeClr val="accent1"/>
          </a:lnRef>
          <a:fillRef idx="3">
            <a:schemeClr val="accent1"/>
          </a:fillRef>
          <a:effectRef idx="3">
            <a:schemeClr val="accent1"/>
          </a:effectRef>
          <a:fontRef idx="minor">
            <a:schemeClr val="lt1"/>
          </a:fontRef>
        </p:style>
        <p:txBody>
          <a:bodyPr wrap="square" lIns="36000" tIns="36000" rIns="36000" bIns="36000" anchor="ctr">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fontAlgn="auto">
              <a:spcBef>
                <a:spcPts val="0"/>
              </a:spcBef>
              <a:spcAft>
                <a:spcPts val="0"/>
              </a:spcAft>
            </a:pPr>
            <a:r>
              <a:rPr lang="ja-JP" altLang="en-US" sz="1600" b="1" dirty="0">
                <a:solidFill>
                  <a:prstClr val="white"/>
                </a:solidFill>
                <a:latin typeface="Meiryo UI" panose="020B0604030504040204" pitchFamily="50" charset="-128"/>
                <a:ea typeface="Meiryo UI" panose="020B0604030504040204" pitchFamily="50" charset="-128"/>
              </a:rPr>
              <a:t>　③レジリエンス・需給調整力</a:t>
            </a:r>
          </a:p>
        </p:txBody>
      </p:sp>
      <p:sp>
        <p:nvSpPr>
          <p:cNvPr id="24" name="正方形/長方形 23">
            <a:extLst>
              <a:ext uri="{FF2B5EF4-FFF2-40B4-BE49-F238E27FC236}">
                <a16:creationId xmlns:a16="http://schemas.microsoft.com/office/drawing/2014/main" id="{8310A817-E406-49D5-B2E0-2740FA071E40}"/>
              </a:ext>
            </a:extLst>
          </p:cNvPr>
          <p:cNvSpPr/>
          <p:nvPr/>
        </p:nvSpPr>
        <p:spPr>
          <a:xfrm>
            <a:off x="85310" y="1270552"/>
            <a:ext cx="4612122" cy="2373446"/>
          </a:xfrm>
          <a:prstGeom prst="rect">
            <a:avLst/>
          </a:prstGeom>
          <a:solidFill>
            <a:schemeClr val="bg1"/>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4138" indent="-84138" algn="just">
              <a:lnSpc>
                <a:spcPts val="15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・府域の再生可能エネルギーの発電ポテンシャルは、</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4138" indent="-84138" algn="just">
              <a:lnSpc>
                <a:spcPts val="1500"/>
              </a:lnSpc>
            </a:pP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太陽光発電が中心です。住宅用太陽光発電の</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4138" indent="-84138" algn="just">
              <a:lnSpc>
                <a:spcPts val="15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導入量は、</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ZEH</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の普及、共同購入支援事業の実施等の影響もあり、</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4138" indent="-84138" algn="just">
              <a:lnSpc>
                <a:spcPts val="15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売電価格が低下してもなお、右肩あがりに増加しています。</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4138" indent="-84138" algn="just">
              <a:lnSpc>
                <a:spcPts val="15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・太陽光発電以外の再生可能エネルギーについては、特に上水道の配水設備を活用した小水力発電が近年増加しており、都市の特徴を活かした再生可能エネルギーの導入が促進されています。</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4138" indent="-84138" algn="just" defTabSz="561975">
              <a:lnSpc>
                <a:spcPts val="15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・再生可能エネルギーの調達については、府市庁舎での再エネ</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100</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％電気の導入、再エネ</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100</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宣言</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RE Action</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アンバサダーへの就任、事業者向けの再エネ電力調達マッチング事業等を実施することで、庁舎での率先調達や府民・事業者の再エネ利用を推進しています。</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正方形/長方形 30">
            <a:extLst>
              <a:ext uri="{FF2B5EF4-FFF2-40B4-BE49-F238E27FC236}">
                <a16:creationId xmlns:a16="http://schemas.microsoft.com/office/drawing/2014/main" id="{8310A817-E406-49D5-B2E0-2740FA071E40}"/>
              </a:ext>
            </a:extLst>
          </p:cNvPr>
          <p:cNvSpPr/>
          <p:nvPr/>
        </p:nvSpPr>
        <p:spPr>
          <a:xfrm>
            <a:off x="85310" y="4295533"/>
            <a:ext cx="4612122" cy="2387655"/>
          </a:xfrm>
          <a:prstGeom prst="rect">
            <a:avLst/>
          </a:prstGeom>
          <a:solidFill>
            <a:schemeClr val="bg1"/>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4138" indent="-84138" algn="just">
              <a:lnSpc>
                <a:spcPts val="15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省エネコストカットまるごとサポート事業の実施や省エネ・</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4138" indent="-84138" algn="just">
              <a:lnSpc>
                <a:spcPts val="15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省</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CO</a:t>
            </a:r>
            <a:r>
              <a:rPr lang="en-US" altLang="ja-JP" sz="1100" baseline="-25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のアドバイス、啓発に関するセミナー等を開催する</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4138" indent="-84138" algn="just">
              <a:lnSpc>
                <a:spcPts val="15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ことで、中小事業者の省エネを支援しています。 </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4138" indent="-84138" algn="just">
              <a:lnSpc>
                <a:spcPts val="15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・建物の省エネ化は、エネルギー利用量の長期的な削減に寄与するだけでなく、健康快適な居住・職場環境作りにもつながるため、</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ZEH</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や</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ZEB</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の普及啓発を住宅展示場などで実施するほか、府内市町村施設での</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ZEB</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化に向けて、講習会を開催しています。</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4138" indent="-84138" algn="just">
              <a:lnSpc>
                <a:spcPts val="15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・省エネルギー化を効果的に推進する手法といわれるナッジについて、多くの施策事業の実施にあたり、積極的に活用していきます。</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33" name="図 32"/>
          <p:cNvPicPr>
            <a:picLocks noChangeAspect="1"/>
          </p:cNvPicPr>
          <p:nvPr/>
        </p:nvPicPr>
        <p:blipFill>
          <a:blip r:embed="rId2" cstate="email">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3075559" y="784551"/>
            <a:ext cx="1642376" cy="880125"/>
          </a:xfrm>
          <a:prstGeom prst="rect">
            <a:avLst/>
          </a:prstGeom>
        </p:spPr>
      </p:pic>
      <p:sp>
        <p:nvSpPr>
          <p:cNvPr id="34" name="正方形/長方形 33">
            <a:extLst>
              <a:ext uri="{FF2B5EF4-FFF2-40B4-BE49-F238E27FC236}">
                <a16:creationId xmlns:a16="http://schemas.microsoft.com/office/drawing/2014/main" id="{8310A817-E406-49D5-B2E0-2740FA071E40}"/>
              </a:ext>
            </a:extLst>
          </p:cNvPr>
          <p:cNvSpPr/>
          <p:nvPr/>
        </p:nvSpPr>
        <p:spPr>
          <a:xfrm>
            <a:off x="5077783" y="1270552"/>
            <a:ext cx="4612122" cy="2373446"/>
          </a:xfrm>
          <a:prstGeom prst="rect">
            <a:avLst/>
          </a:prstGeom>
          <a:solidFill>
            <a:schemeClr val="bg1"/>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4138" indent="-84138" algn="just">
              <a:lnSpc>
                <a:spcPts val="15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・脱炭素化に併せたレジリエンスの強化に向けて、</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4138" indent="-84138" algn="just">
              <a:lnSpc>
                <a:spcPts val="15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太陽光発電、燃料電池、コージェネレーション</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4138" indent="-84138" algn="just">
              <a:lnSpc>
                <a:spcPts val="15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など、引き続き、自立・分散型エネルギーの導入を推進しています。</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4138" indent="-84138" algn="just">
              <a:lnSpc>
                <a:spcPts val="15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・また、需要家側での需給調整力を向上するため、電動車と併せて、</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V2X</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蓄電池をもつ自動車と、住宅・ビル・電力網等の間で電力の相互供給を行う技術やシステム）の普及を強化することとしており、新たに市有施設においてモデル事例を構築し、データ収集、普及啓発への活用などを行い、走行以外の電動車の活用方法を広めていきます。</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正方形/長方形 34">
            <a:extLst>
              <a:ext uri="{FF2B5EF4-FFF2-40B4-BE49-F238E27FC236}">
                <a16:creationId xmlns:a16="http://schemas.microsoft.com/office/drawing/2014/main" id="{8310A817-E406-49D5-B2E0-2740FA071E40}"/>
              </a:ext>
            </a:extLst>
          </p:cNvPr>
          <p:cNvSpPr/>
          <p:nvPr/>
        </p:nvSpPr>
        <p:spPr>
          <a:xfrm>
            <a:off x="5077783" y="4295533"/>
            <a:ext cx="4612122" cy="2387655"/>
          </a:xfrm>
          <a:prstGeom prst="rect">
            <a:avLst/>
          </a:prstGeom>
          <a:solidFill>
            <a:schemeClr val="bg1"/>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4138" indent="-84138">
              <a:lnSpc>
                <a:spcPts val="15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水素エネルギーの需要拡大等につながるプロジェクトが複数展開されるよう、課題の調査や可能性の検討及び企業群のコーディネートにより、需要拡大につながる新たなプロジェクトの創出に取り組んでいます。</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4138" indent="-84138">
              <a:lnSpc>
                <a:spcPts val="15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・企業の脱炭素化に向けた取組みは経営戦略上の重要事項の一つとなっています。おおさかスマートエネルギーセンターの再エネ電力調達マッチング事業や省エネ・省</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CO</a:t>
            </a:r>
            <a:r>
              <a:rPr lang="en-US" altLang="ja-JP" sz="1100" baseline="-25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のアドバイス等を通じて企業の脱炭素化に向けた取組み支援を実施しています。</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円/楕円 30">
            <a:extLst>
              <a:ext uri="{FF2B5EF4-FFF2-40B4-BE49-F238E27FC236}">
                <a16:creationId xmlns:a16="http://schemas.microsoft.com/office/drawing/2014/main" id="{4521D132-1720-447E-9241-116230B33706}"/>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69</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36" name="テキスト ボックス 35"/>
          <p:cNvSpPr txBox="1"/>
          <p:nvPr/>
        </p:nvSpPr>
        <p:spPr>
          <a:xfrm>
            <a:off x="2961718" y="3949572"/>
            <a:ext cx="1458169" cy="276999"/>
          </a:xfrm>
          <a:prstGeom prst="rect">
            <a:avLst/>
          </a:prstGeom>
          <a:noFill/>
          <a:ln>
            <a:noFill/>
          </a:ln>
        </p:spPr>
        <p:txBody>
          <a:bodyPr wrap="square" rtlCol="0">
            <a:spAutoFit/>
          </a:bodyPr>
          <a:lstStyle/>
          <a:p>
            <a:pPr algn="ctr"/>
            <a:r>
              <a:rPr lang="en-US" altLang="ja-JP" sz="1200" b="1" dirty="0">
                <a:solidFill>
                  <a:prstClr val="black"/>
                </a:solidFill>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省エネサポート</a:t>
            </a:r>
            <a:r>
              <a:rPr lang="en-US" altLang="ja-JP" sz="1200" b="1" dirty="0">
                <a:solidFill>
                  <a:prstClr val="black"/>
                </a:solidFill>
                <a:latin typeface="Meiryo UI" panose="020B0604030504040204" pitchFamily="50" charset="-128"/>
                <a:ea typeface="Meiryo UI" panose="020B0604030504040204" pitchFamily="50" charset="-128"/>
              </a:rPr>
              <a:t>】</a:t>
            </a:r>
          </a:p>
        </p:txBody>
      </p:sp>
      <p:grpSp>
        <p:nvGrpSpPr>
          <p:cNvPr id="37" name="グループ化 36"/>
          <p:cNvGrpSpPr/>
          <p:nvPr/>
        </p:nvGrpSpPr>
        <p:grpSpPr>
          <a:xfrm>
            <a:off x="3530347" y="3859981"/>
            <a:ext cx="1190531" cy="988382"/>
            <a:chOff x="578621" y="4890414"/>
            <a:chExt cx="1488164" cy="1235478"/>
          </a:xfrm>
        </p:grpSpPr>
        <p:grpSp>
          <p:nvGrpSpPr>
            <p:cNvPr id="38" name="グループ化 37"/>
            <p:cNvGrpSpPr/>
            <p:nvPr/>
          </p:nvGrpSpPr>
          <p:grpSpPr>
            <a:xfrm>
              <a:off x="578621" y="5077908"/>
              <a:ext cx="1488164" cy="1047984"/>
              <a:chOff x="2220739" y="3528838"/>
              <a:chExt cx="1255545" cy="984289"/>
            </a:xfrm>
          </p:grpSpPr>
          <p:pic>
            <p:nvPicPr>
              <p:cNvPr id="41" name="Picture 2" descr="E:\LIB\エネルギー政策課\◇04＿事業\01_スマC\09  調査・回答\H29照会\01 企画照会関係\29 アクションプログラム\水野作業用\絶命.pn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2220739" y="3528838"/>
                <a:ext cx="1255545" cy="984289"/>
              </a:xfrm>
              <a:prstGeom prst="rect">
                <a:avLst/>
              </a:prstGeom>
              <a:noFill/>
              <a:extLst>
                <a:ext uri="{909E8E84-426E-40DD-AFC4-6F175D3DCCD1}">
                  <a14:hiddenFill xmlns:a14="http://schemas.microsoft.com/office/drawing/2010/main">
                    <a:solidFill>
                      <a:srgbClr val="FFFFFF"/>
                    </a:solidFill>
                  </a14:hiddenFill>
                </a:ext>
              </a:extLst>
            </p:spPr>
          </p:pic>
          <p:pic>
            <p:nvPicPr>
              <p:cNvPr id="42" name="図 4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325751" y="3796399"/>
                <a:ext cx="680349" cy="522386"/>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39" name="正方形/長方形 38"/>
            <p:cNvSpPr/>
            <p:nvPr/>
          </p:nvSpPr>
          <p:spPr>
            <a:xfrm>
              <a:off x="1501491" y="5173936"/>
              <a:ext cx="561614" cy="780421"/>
            </a:xfrm>
            <a:prstGeom prst="rect">
              <a:avLst/>
            </a:prstGeom>
            <a:solidFill>
              <a:srgbClr val="ABF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pic>
          <p:nvPicPr>
            <p:cNvPr id="40" name="図 39"/>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1361645" y="4890414"/>
              <a:ext cx="627433" cy="1201468"/>
            </a:xfrm>
            <a:prstGeom prst="rect">
              <a:avLst/>
            </a:prstGeom>
            <a:noFill/>
            <a:extLst>
              <a:ext uri="{909E8E84-426E-40DD-AFC4-6F175D3DCCD1}">
                <a14:hiddenFill xmlns:a14="http://schemas.microsoft.com/office/drawing/2010/main">
                  <a:solidFill>
                    <a:srgbClr val="FFFFFF"/>
                  </a:solidFill>
                </a14:hiddenFill>
              </a:ext>
            </a:extLst>
          </p:spPr>
        </p:pic>
      </p:grpSp>
      <p:pic>
        <p:nvPicPr>
          <p:cNvPr id="43" name="図 42"/>
          <p:cNvPicPr>
            <a:picLocks noChangeAspect="1"/>
          </p:cNvPicPr>
          <p:nvPr/>
        </p:nvPicPr>
        <p:blipFill rotWithShape="1">
          <a:blip r:embed="rId7" cstate="email">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a:ext>
            </a:extLst>
          </a:blip>
          <a:srcRect/>
          <a:stretch/>
        </p:blipFill>
        <p:spPr>
          <a:xfrm>
            <a:off x="8157878" y="3805673"/>
            <a:ext cx="1541478" cy="1015481"/>
          </a:xfrm>
          <a:prstGeom prst="rect">
            <a:avLst/>
          </a:prstGeom>
        </p:spPr>
      </p:pic>
      <p:pic>
        <p:nvPicPr>
          <p:cNvPr id="25" name="図 24">
            <a:extLst>
              <a:ext uri="{FF2B5EF4-FFF2-40B4-BE49-F238E27FC236}">
                <a16:creationId xmlns:a16="http://schemas.microsoft.com/office/drawing/2014/main" id="{BA9CCFF0-8BF7-4E3B-B545-E4042B1CFD89}"/>
              </a:ext>
            </a:extLst>
          </p:cNvPr>
          <p:cNvPicPr/>
          <p:nvPr/>
        </p:nvPicPr>
        <p:blipFill>
          <a:blip r:embed="rId9" cstate="email">
            <a:extLst>
              <a:ext uri="{28A0092B-C50C-407E-A947-70E740481C1C}">
                <a14:useLocalDpi xmlns:a14="http://schemas.microsoft.com/office/drawing/2010/main"/>
              </a:ext>
            </a:extLst>
          </a:blip>
          <a:stretch>
            <a:fillRect/>
          </a:stretch>
        </p:blipFill>
        <p:spPr bwMode="auto">
          <a:xfrm>
            <a:off x="8157879" y="784551"/>
            <a:ext cx="1541478" cy="976630"/>
          </a:xfrm>
          <a:prstGeom prst="rect">
            <a:avLst/>
          </a:prstGeom>
          <a:noFill/>
          <a:ln>
            <a:noFill/>
          </a:ln>
        </p:spPr>
      </p:pic>
    </p:spTree>
    <p:extLst>
      <p:ext uri="{BB962C8B-B14F-4D97-AF65-F5344CB8AC3E}">
        <p14:creationId xmlns:p14="http://schemas.microsoft.com/office/powerpoint/2010/main" val="195455888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12C487A2-9E36-4D00-BE1D-5847B86607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14676" y="3725931"/>
            <a:ext cx="4521978" cy="2772000"/>
          </a:xfrm>
          <a:prstGeom prst="rect">
            <a:avLst/>
          </a:prstGeom>
        </p:spPr>
      </p:pic>
      <p:pic>
        <p:nvPicPr>
          <p:cNvPr id="6" name="図 5">
            <a:extLst>
              <a:ext uri="{FF2B5EF4-FFF2-40B4-BE49-F238E27FC236}">
                <a16:creationId xmlns:a16="http://schemas.microsoft.com/office/drawing/2014/main" id="{017FE0E4-E1E3-4ECC-9FA7-83134C41256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0338" y="3788822"/>
            <a:ext cx="4364736" cy="2459736"/>
          </a:xfrm>
          <a:prstGeom prst="rect">
            <a:avLst/>
          </a:prstGeom>
        </p:spPr>
      </p:pic>
      <p:pic>
        <p:nvPicPr>
          <p:cNvPr id="2" name="図 1">
            <a:extLst>
              <a:ext uri="{FF2B5EF4-FFF2-40B4-BE49-F238E27FC236}">
                <a16:creationId xmlns:a16="http://schemas.microsoft.com/office/drawing/2014/main" id="{217DF77B-A6C6-4902-A790-DBA9BC0E948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6818" y="740512"/>
            <a:ext cx="4157472" cy="2417064"/>
          </a:xfrm>
          <a:prstGeom prst="rect">
            <a:avLst/>
          </a:prstGeom>
        </p:spPr>
      </p:pic>
      <p:sp>
        <p:nvSpPr>
          <p:cNvPr id="4" name="Text Box 2">
            <a:extLst>
              <a:ext uri="{FF2B5EF4-FFF2-40B4-BE49-F238E27FC236}">
                <a16:creationId xmlns:a16="http://schemas.microsoft.com/office/drawing/2014/main" id="{A435EA7D-43E8-4B17-94CB-973FF0C3E56A}"/>
              </a:ext>
            </a:extLst>
          </p:cNvPr>
          <p:cNvSpPr txBox="1">
            <a:spLocks noChangeArrowheads="1"/>
          </p:cNvSpPr>
          <p:nvPr/>
        </p:nvSpPr>
        <p:spPr bwMode="auto">
          <a:xfrm>
            <a:off x="0" y="-3519"/>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エネルギー関連指標</a:t>
            </a:r>
            <a:endParaRPr lang="ja-JP" sz="3600" dirty="0">
              <a:solidFill>
                <a:schemeClr val="bg1"/>
              </a:solidFill>
              <a:ea typeface="HGP創英角ｺﾞｼｯｸUB" pitchFamily="50" charset="-128"/>
              <a:cs typeface="ＭＳ Ｐゴシック" charset="-128"/>
            </a:endParaRPr>
          </a:p>
        </p:txBody>
      </p:sp>
      <p:sp>
        <p:nvSpPr>
          <p:cNvPr id="28" name="テキスト ボックス 1"/>
          <p:cNvSpPr txBox="1"/>
          <p:nvPr/>
        </p:nvSpPr>
        <p:spPr>
          <a:xfrm>
            <a:off x="837365" y="6235967"/>
            <a:ext cx="3784343" cy="580534"/>
          </a:xfrm>
          <a:prstGeom prst="rect">
            <a:avLst/>
          </a:prstGeom>
          <a:solidFill>
            <a:srgbClr val="CCFF99">
              <a:alpha val="49804"/>
            </a:srgbClr>
          </a:solidFill>
        </p:spPr>
        <p:txBody>
          <a:bodyPr wrap="square" lIns="36000" tIns="36000" rIns="36000" bIns="36000" rtlCol="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ja-JP" altLang="en-US" dirty="0">
                <a:latin typeface="Meiryo UI" panose="020B0604030504040204" pitchFamily="50" charset="-128"/>
                <a:ea typeface="Meiryo UI" panose="020B0604030504040204" pitchFamily="50" charset="-128"/>
              </a:rPr>
              <a:t>太陽光発電施設の適地の減少や</a:t>
            </a:r>
            <a:r>
              <a:rPr lang="en-US" altLang="ja-JP" dirty="0">
                <a:latin typeface="Meiryo UI" panose="020B0604030504040204" pitchFamily="50" charset="-128"/>
                <a:ea typeface="Meiryo UI" panose="020B0604030504040204" pitchFamily="50" charset="-128"/>
              </a:rPr>
              <a:t>FIT</a:t>
            </a:r>
            <a:r>
              <a:rPr lang="ja-JP" altLang="en-US" dirty="0">
                <a:latin typeface="Meiryo UI" panose="020B0604030504040204" pitchFamily="50" charset="-128"/>
                <a:ea typeface="Meiryo UI" panose="020B0604030504040204" pitchFamily="50" charset="-128"/>
              </a:rPr>
              <a:t>法による買取価格の低減</a:t>
            </a:r>
          </a:p>
          <a:p>
            <a:pPr algn="just"/>
            <a:r>
              <a:rPr lang="ja-JP" altLang="en-US" dirty="0">
                <a:latin typeface="Meiryo UI" panose="020B0604030504040204" pitchFamily="50" charset="-128"/>
                <a:ea typeface="Meiryo UI" panose="020B0604030504040204" pitchFamily="50" charset="-128"/>
              </a:rPr>
              <a:t>などにより、近年は前年度比</a:t>
            </a:r>
            <a:r>
              <a:rPr lang="en-US" altLang="ja-JP" dirty="0">
                <a:latin typeface="Meiryo UI" panose="020B0604030504040204" pitchFamily="50" charset="-128"/>
                <a:ea typeface="Meiryo UI" panose="020B0604030504040204" pitchFamily="50" charset="-128"/>
              </a:rPr>
              <a:t>1%</a:t>
            </a:r>
            <a:r>
              <a:rPr lang="ja-JP" altLang="en-US" dirty="0">
                <a:latin typeface="Meiryo UI" panose="020B0604030504040204" pitchFamily="50" charset="-128"/>
                <a:ea typeface="Meiryo UI" panose="020B0604030504040204" pitchFamily="50" charset="-128"/>
              </a:rPr>
              <a:t>程度の伸びが続いていましたが、</a:t>
            </a:r>
            <a:r>
              <a:rPr lang="en-US" altLang="ja-JP" dirty="0">
                <a:latin typeface="Meiryo UI" panose="020B0604030504040204" pitchFamily="50" charset="-128"/>
                <a:ea typeface="Meiryo UI" panose="020B0604030504040204" pitchFamily="50" charset="-128"/>
              </a:rPr>
              <a:t>2024</a:t>
            </a:r>
            <a:r>
              <a:rPr lang="ja-JP" altLang="en-US" dirty="0">
                <a:latin typeface="Meiryo UI" panose="020B0604030504040204" pitchFamily="50" charset="-128"/>
                <a:ea typeface="Meiryo UI" panose="020B0604030504040204" pitchFamily="50" charset="-128"/>
              </a:rPr>
              <a:t>年度は</a:t>
            </a:r>
            <a:r>
              <a:rPr lang="en-US" altLang="ja-JP" dirty="0">
                <a:latin typeface="Meiryo UI" panose="020B0604030504040204" pitchFamily="50" charset="-128"/>
                <a:ea typeface="Meiryo UI" panose="020B0604030504040204" pitchFamily="50" charset="-128"/>
              </a:rPr>
              <a:t>5%</a:t>
            </a:r>
            <a:r>
              <a:rPr lang="ja-JP" altLang="en-US" dirty="0">
                <a:latin typeface="Meiryo UI" panose="020B0604030504040204" pitchFamily="50" charset="-128"/>
                <a:ea typeface="Meiryo UI" panose="020B0604030504040204" pitchFamily="50" charset="-128"/>
              </a:rPr>
              <a:t>増加しました。</a:t>
            </a:r>
          </a:p>
        </p:txBody>
      </p:sp>
      <p:sp>
        <p:nvSpPr>
          <p:cNvPr id="30" name="テキスト ボックス 1"/>
          <p:cNvSpPr txBox="1"/>
          <p:nvPr/>
        </p:nvSpPr>
        <p:spPr>
          <a:xfrm>
            <a:off x="5391738" y="3158058"/>
            <a:ext cx="4298364" cy="580534"/>
          </a:xfrm>
          <a:prstGeom prst="rect">
            <a:avLst/>
          </a:prstGeom>
          <a:solidFill>
            <a:srgbClr val="CCFF99">
              <a:alpha val="49804"/>
            </a:srgbClr>
          </a:solidFill>
        </p:spPr>
        <p:txBody>
          <a:bodyPr wrap="square" lIns="36000" tIns="36000" rIns="36000" bIns="36000" rtlCol="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ja-JP" altLang="en-US" dirty="0">
                <a:latin typeface="Meiryo UI" panose="020B0604030504040204" pitchFamily="50" charset="-128"/>
                <a:ea typeface="Meiryo UI" panose="020B0604030504040204" pitchFamily="50" charset="-128"/>
              </a:rPr>
              <a:t>公共施設太陽光発電（自家消費分）導入量は、漸増傾向にあります。</a:t>
            </a:r>
            <a:r>
              <a:rPr lang="en-US" altLang="ja-JP" dirty="0">
                <a:latin typeface="Meiryo UI" panose="020B0604030504040204" pitchFamily="50" charset="-128"/>
                <a:ea typeface="Meiryo UI" panose="020B0604030504040204" pitchFamily="50" charset="-128"/>
              </a:rPr>
              <a:t>2023</a:t>
            </a:r>
            <a:r>
              <a:rPr lang="ja-JP" altLang="en-US" dirty="0">
                <a:latin typeface="Meiryo UI" panose="020B0604030504040204" pitchFamily="50" charset="-128"/>
                <a:ea typeface="Meiryo UI" panose="020B0604030504040204" pitchFamily="50" charset="-128"/>
              </a:rPr>
              <a:t>年度に導入された一部施設において、自家消費から売電へ変更されたため、</a:t>
            </a:r>
            <a:r>
              <a:rPr lang="en-US" altLang="ja-JP" dirty="0">
                <a:latin typeface="Meiryo UI" panose="020B0604030504040204" pitchFamily="50" charset="-128"/>
                <a:ea typeface="Meiryo UI" panose="020B0604030504040204" pitchFamily="50" charset="-128"/>
              </a:rPr>
              <a:t>2024</a:t>
            </a:r>
            <a:r>
              <a:rPr lang="ja-JP" altLang="en-US" dirty="0">
                <a:latin typeface="Meiryo UI" panose="020B0604030504040204" pitchFamily="50" charset="-128"/>
                <a:ea typeface="Meiryo UI" panose="020B0604030504040204" pitchFamily="50" charset="-128"/>
              </a:rPr>
              <a:t>年度は前年度より減少しました。</a:t>
            </a:r>
            <a:endParaRPr lang="en-US" altLang="ja-JP" dirty="0">
              <a:latin typeface="Meiryo UI" panose="020B0604030504040204" pitchFamily="50" charset="-128"/>
              <a:ea typeface="Meiryo UI" panose="020B0604030504040204" pitchFamily="50" charset="-128"/>
            </a:endParaRPr>
          </a:p>
        </p:txBody>
      </p:sp>
      <p:sp>
        <p:nvSpPr>
          <p:cNvPr id="31" name="テキスト ボックス 1"/>
          <p:cNvSpPr txBox="1"/>
          <p:nvPr/>
        </p:nvSpPr>
        <p:spPr>
          <a:xfrm>
            <a:off x="5451795" y="6490076"/>
            <a:ext cx="3997452" cy="241980"/>
          </a:xfrm>
          <a:prstGeom prst="rect">
            <a:avLst/>
          </a:prstGeom>
          <a:solidFill>
            <a:srgbClr val="CCFF99">
              <a:alpha val="49804"/>
            </a:srgbClr>
          </a:solidFill>
        </p:spPr>
        <p:txBody>
          <a:bodyPr wrap="square" lIns="36000" tIns="36000" rIns="36000" bIns="36000" rtlCol="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en-US" altLang="ja-JP" dirty="0">
                <a:latin typeface="Meiryo UI" panose="020B0604030504040204" pitchFamily="50" charset="-128"/>
                <a:ea typeface="Meiryo UI" panose="020B0604030504040204" pitchFamily="50" charset="-128"/>
              </a:rPr>
              <a:t>2014</a:t>
            </a:r>
            <a:r>
              <a:rPr lang="ja-JP" altLang="en-US" dirty="0">
                <a:latin typeface="Meiryo UI" panose="020B0604030504040204" pitchFamily="50" charset="-128"/>
                <a:ea typeface="Meiryo UI" panose="020B0604030504040204" pitchFamily="50" charset="-128"/>
              </a:rPr>
              <a:t>年度以前から導入されているものが多く、現在は横ばい傾向です。</a:t>
            </a:r>
            <a:endParaRPr lang="ja-JP" altLang="en-US" sz="1100" dirty="0">
              <a:latin typeface="Meiryo UI" panose="020B0604030504040204" pitchFamily="50" charset="-128"/>
              <a:ea typeface="Meiryo UI" panose="020B0604030504040204" pitchFamily="50" charset="-128"/>
            </a:endParaRPr>
          </a:p>
        </p:txBody>
      </p:sp>
      <p:sp>
        <p:nvSpPr>
          <p:cNvPr id="16" name="テキスト ボックス 1">
            <a:extLst>
              <a:ext uri="{FF2B5EF4-FFF2-40B4-BE49-F238E27FC236}">
                <a16:creationId xmlns:a16="http://schemas.microsoft.com/office/drawing/2014/main" id="{A96367F6-EAB6-47E2-8010-2651DA556D67}"/>
              </a:ext>
            </a:extLst>
          </p:cNvPr>
          <p:cNvSpPr txBox="1"/>
          <p:nvPr/>
        </p:nvSpPr>
        <p:spPr>
          <a:xfrm>
            <a:off x="837365" y="3186601"/>
            <a:ext cx="3784342" cy="411257"/>
          </a:xfrm>
          <a:prstGeom prst="rect">
            <a:avLst/>
          </a:prstGeom>
          <a:solidFill>
            <a:srgbClr val="CCFF99">
              <a:alpha val="49804"/>
            </a:srgbClr>
          </a:solidFill>
        </p:spPr>
        <p:txBody>
          <a:bodyPr wrap="square" lIns="36000" tIns="36000" rIns="36000" bIns="36000" rtlCol="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ja-JP" altLang="en-US" dirty="0">
                <a:latin typeface="Meiryo UI" panose="020B0604030504040204" pitchFamily="50" charset="-128"/>
                <a:ea typeface="Meiryo UI" panose="020B0604030504040204" pitchFamily="50" charset="-128"/>
              </a:rPr>
              <a:t>住宅用太陽光発電導入量は、毎年度順調に増加しています。</a:t>
            </a:r>
            <a:r>
              <a:rPr lang="en-US" altLang="ja-JP" dirty="0">
                <a:latin typeface="Meiryo UI" panose="020B0604030504040204" pitchFamily="50" charset="-128"/>
                <a:ea typeface="Meiryo UI" panose="020B0604030504040204" pitchFamily="50" charset="-128"/>
              </a:rPr>
              <a:t>2024</a:t>
            </a:r>
            <a:r>
              <a:rPr lang="ja-JP" altLang="en-US" dirty="0">
                <a:latin typeface="Meiryo UI" panose="020B0604030504040204" pitchFamily="50" charset="-128"/>
                <a:ea typeface="Meiryo UI" panose="020B0604030504040204" pitchFamily="50" charset="-128"/>
              </a:rPr>
              <a:t>年度は前年度比約</a:t>
            </a:r>
            <a:r>
              <a:rPr lang="en-US" altLang="ja-JP" dirty="0">
                <a:latin typeface="Meiryo UI" panose="020B0604030504040204" pitchFamily="50" charset="-128"/>
                <a:ea typeface="Meiryo UI" panose="020B0604030504040204" pitchFamily="50" charset="-128"/>
              </a:rPr>
              <a:t>8%</a:t>
            </a:r>
            <a:r>
              <a:rPr lang="ja-JP" altLang="en-US" dirty="0">
                <a:latin typeface="Meiryo UI" panose="020B0604030504040204" pitchFamily="50" charset="-128"/>
                <a:ea typeface="Meiryo UI" panose="020B0604030504040204" pitchFamily="50" charset="-128"/>
              </a:rPr>
              <a:t>増加しています。</a:t>
            </a:r>
          </a:p>
        </p:txBody>
      </p:sp>
      <p:sp>
        <p:nvSpPr>
          <p:cNvPr id="13" name="テキスト ボックス 12">
            <a:extLst>
              <a:ext uri="{FF2B5EF4-FFF2-40B4-BE49-F238E27FC236}">
                <a16:creationId xmlns:a16="http://schemas.microsoft.com/office/drawing/2014/main" id="{636340D2-4B1D-4AEA-9A17-A4BF0C39BFAE}"/>
              </a:ext>
            </a:extLst>
          </p:cNvPr>
          <p:cNvSpPr txBox="1"/>
          <p:nvPr/>
        </p:nvSpPr>
        <p:spPr>
          <a:xfrm>
            <a:off x="179972" y="827840"/>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千</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kW]</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17" name="テキスト ボックス 16">
            <a:extLst>
              <a:ext uri="{FF2B5EF4-FFF2-40B4-BE49-F238E27FC236}">
                <a16:creationId xmlns:a16="http://schemas.microsoft.com/office/drawing/2014/main" id="{82CC0977-A447-477C-BA19-944353B4B63D}"/>
              </a:ext>
            </a:extLst>
          </p:cNvPr>
          <p:cNvSpPr txBox="1"/>
          <p:nvPr/>
        </p:nvSpPr>
        <p:spPr>
          <a:xfrm>
            <a:off x="107104" y="3903144"/>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千</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kW]</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cxnSp>
        <p:nvCxnSpPr>
          <p:cNvPr id="5" name="直線コネクタ 4">
            <a:extLst>
              <a:ext uri="{FF2B5EF4-FFF2-40B4-BE49-F238E27FC236}">
                <a16:creationId xmlns:a16="http://schemas.microsoft.com/office/drawing/2014/main" id="{CF068482-9428-4ADC-B0E4-4A4C30876CA7}"/>
              </a:ext>
            </a:extLst>
          </p:cNvPr>
          <p:cNvCxnSpPr/>
          <p:nvPr/>
        </p:nvCxnSpPr>
        <p:spPr>
          <a:xfrm flipH="1">
            <a:off x="0" y="3757671"/>
            <a:ext cx="9906000" cy="0"/>
          </a:xfrm>
          <a:prstGeom prst="line">
            <a:avLst/>
          </a:prstGeom>
          <a:ln w="3175">
            <a:prstDash val="dash"/>
          </a:ln>
        </p:spPr>
        <p:style>
          <a:lnRef idx="1">
            <a:schemeClr val="accent3"/>
          </a:lnRef>
          <a:fillRef idx="0">
            <a:schemeClr val="accent3"/>
          </a:fillRef>
          <a:effectRef idx="0">
            <a:schemeClr val="accent3"/>
          </a:effectRef>
          <a:fontRef idx="minor">
            <a:schemeClr val="tx1"/>
          </a:fontRef>
        </p:style>
      </p:cxnSp>
      <p:cxnSp>
        <p:nvCxnSpPr>
          <p:cNvPr id="7" name="直線コネクタ 6">
            <a:extLst>
              <a:ext uri="{FF2B5EF4-FFF2-40B4-BE49-F238E27FC236}">
                <a16:creationId xmlns:a16="http://schemas.microsoft.com/office/drawing/2014/main" id="{05D7395F-CCE0-4214-9493-3EE04850F396}"/>
              </a:ext>
            </a:extLst>
          </p:cNvPr>
          <p:cNvCxnSpPr>
            <a:cxnSpLocks/>
          </p:cNvCxnSpPr>
          <p:nvPr/>
        </p:nvCxnSpPr>
        <p:spPr>
          <a:xfrm>
            <a:off x="4948042" y="536737"/>
            <a:ext cx="0" cy="6321263"/>
          </a:xfrm>
          <a:prstGeom prst="line">
            <a:avLst/>
          </a:prstGeom>
          <a:ln w="3175">
            <a:prstDash val="dash"/>
          </a:ln>
        </p:spPr>
        <p:style>
          <a:lnRef idx="1">
            <a:schemeClr val="accent3"/>
          </a:lnRef>
          <a:fillRef idx="0">
            <a:schemeClr val="accent3"/>
          </a:fillRef>
          <a:effectRef idx="0">
            <a:schemeClr val="accent3"/>
          </a:effectRef>
          <a:fontRef idx="minor">
            <a:schemeClr val="tx1"/>
          </a:fontRef>
        </p:style>
      </p:cxnSp>
      <p:sp>
        <p:nvSpPr>
          <p:cNvPr id="20" name="テキスト ボックス 19">
            <a:extLst>
              <a:ext uri="{FF2B5EF4-FFF2-40B4-BE49-F238E27FC236}">
                <a16:creationId xmlns:a16="http://schemas.microsoft.com/office/drawing/2014/main" id="{30231DFC-08FE-44AE-8717-53A698E266A6}"/>
              </a:ext>
            </a:extLst>
          </p:cNvPr>
          <p:cNvSpPr txBox="1"/>
          <p:nvPr/>
        </p:nvSpPr>
        <p:spPr>
          <a:xfrm>
            <a:off x="5191026" y="829972"/>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千</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kW]</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1" name="テキスト ボックス 20">
            <a:extLst>
              <a:ext uri="{FF2B5EF4-FFF2-40B4-BE49-F238E27FC236}">
                <a16:creationId xmlns:a16="http://schemas.microsoft.com/office/drawing/2014/main" id="{BE33CA3F-011D-4B97-8969-36AF6193568B}"/>
              </a:ext>
            </a:extLst>
          </p:cNvPr>
          <p:cNvSpPr txBox="1"/>
          <p:nvPr/>
        </p:nvSpPr>
        <p:spPr>
          <a:xfrm>
            <a:off x="4957959" y="3898405"/>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千</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kW]</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18" name="円/楕円 30">
            <a:extLst>
              <a:ext uri="{FF2B5EF4-FFF2-40B4-BE49-F238E27FC236}">
                <a16:creationId xmlns:a16="http://schemas.microsoft.com/office/drawing/2014/main" id="{4521D132-1720-447E-9241-116230B33706}"/>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70</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C47B8670-A1B2-43D8-8CAC-B4893D1B2D5F}"/>
              </a:ext>
            </a:extLst>
          </p:cNvPr>
          <p:cNvSpPr txBox="1"/>
          <p:nvPr/>
        </p:nvSpPr>
        <p:spPr>
          <a:xfrm>
            <a:off x="9302695" y="6038522"/>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2" name="テキスト ボックス 21">
            <a:extLst>
              <a:ext uri="{FF2B5EF4-FFF2-40B4-BE49-F238E27FC236}">
                <a16:creationId xmlns:a16="http://schemas.microsoft.com/office/drawing/2014/main" id="{B3A00011-1C8C-4E61-887E-2EF98345E542}"/>
              </a:ext>
            </a:extLst>
          </p:cNvPr>
          <p:cNvSpPr txBox="1"/>
          <p:nvPr/>
        </p:nvSpPr>
        <p:spPr>
          <a:xfrm>
            <a:off x="4354653" y="5927818"/>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3" name="テキスト ボックス 22">
            <a:extLst>
              <a:ext uri="{FF2B5EF4-FFF2-40B4-BE49-F238E27FC236}">
                <a16:creationId xmlns:a16="http://schemas.microsoft.com/office/drawing/2014/main" id="{023485CB-26F5-4446-A062-9271B97510D5}"/>
              </a:ext>
            </a:extLst>
          </p:cNvPr>
          <p:cNvSpPr txBox="1"/>
          <p:nvPr/>
        </p:nvSpPr>
        <p:spPr>
          <a:xfrm>
            <a:off x="9293196" y="2897239"/>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4" name="テキスト ボックス 23">
            <a:extLst>
              <a:ext uri="{FF2B5EF4-FFF2-40B4-BE49-F238E27FC236}">
                <a16:creationId xmlns:a16="http://schemas.microsoft.com/office/drawing/2014/main" id="{CAEACBF1-AF31-4A30-BD87-32BE1196ED5B}"/>
              </a:ext>
            </a:extLst>
          </p:cNvPr>
          <p:cNvSpPr txBox="1"/>
          <p:nvPr/>
        </p:nvSpPr>
        <p:spPr>
          <a:xfrm>
            <a:off x="4299636" y="2855071"/>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pic>
        <p:nvPicPr>
          <p:cNvPr id="9" name="図 8">
            <a:extLst>
              <a:ext uri="{FF2B5EF4-FFF2-40B4-BE49-F238E27FC236}">
                <a16:creationId xmlns:a16="http://schemas.microsoft.com/office/drawing/2014/main" id="{FAF69401-A7D2-4123-93CE-EEA3A5559A43}"/>
              </a:ext>
            </a:extLst>
          </p:cNvPr>
          <p:cNvPicPr>
            <a:picLocks noChangeAspect="1"/>
          </p:cNvPicPr>
          <p:nvPr/>
        </p:nvPicPr>
        <p:blipFill>
          <a:blip r:embed="rId5"/>
          <a:stretch>
            <a:fillRect/>
          </a:stretch>
        </p:blipFill>
        <p:spPr>
          <a:xfrm>
            <a:off x="5348810" y="686529"/>
            <a:ext cx="4120896" cy="2534412"/>
          </a:xfrm>
          <a:prstGeom prst="rect">
            <a:avLst/>
          </a:prstGeom>
        </p:spPr>
      </p:pic>
    </p:spTree>
    <p:extLst>
      <p:ext uri="{BB962C8B-B14F-4D97-AF65-F5344CB8AC3E}">
        <p14:creationId xmlns:p14="http://schemas.microsoft.com/office/powerpoint/2010/main" val="28443907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06917977-DB6B-4F8B-9112-D7806708BA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17506" y="3757671"/>
            <a:ext cx="4184904" cy="2546604"/>
          </a:xfrm>
          <a:prstGeom prst="rect">
            <a:avLst/>
          </a:prstGeom>
        </p:spPr>
      </p:pic>
      <p:pic>
        <p:nvPicPr>
          <p:cNvPr id="8" name="図 7">
            <a:extLst>
              <a:ext uri="{FF2B5EF4-FFF2-40B4-BE49-F238E27FC236}">
                <a16:creationId xmlns:a16="http://schemas.microsoft.com/office/drawing/2014/main" id="{6F17D934-8016-4BA1-869E-E6ED7941EC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36536" y="479220"/>
            <a:ext cx="4198620" cy="2743200"/>
          </a:xfrm>
          <a:prstGeom prst="rect">
            <a:avLst/>
          </a:prstGeom>
        </p:spPr>
      </p:pic>
      <p:pic>
        <p:nvPicPr>
          <p:cNvPr id="7" name="図 6">
            <a:extLst>
              <a:ext uri="{FF2B5EF4-FFF2-40B4-BE49-F238E27FC236}">
                <a16:creationId xmlns:a16="http://schemas.microsoft.com/office/drawing/2014/main" id="{B1680BE8-F0B4-4D97-99BD-8BEA6040645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7651" y="3757671"/>
            <a:ext cx="4224528" cy="2478024"/>
          </a:xfrm>
          <a:prstGeom prst="rect">
            <a:avLst/>
          </a:prstGeom>
        </p:spPr>
      </p:pic>
      <p:pic>
        <p:nvPicPr>
          <p:cNvPr id="5" name="図 4">
            <a:extLst>
              <a:ext uri="{FF2B5EF4-FFF2-40B4-BE49-F238E27FC236}">
                <a16:creationId xmlns:a16="http://schemas.microsoft.com/office/drawing/2014/main" id="{BCD39EC8-B1C5-4EE0-B314-7462A22029C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6334" y="516633"/>
            <a:ext cx="4183380" cy="2723388"/>
          </a:xfrm>
          <a:prstGeom prst="rect">
            <a:avLst/>
          </a:prstGeom>
        </p:spPr>
      </p:pic>
      <p:sp>
        <p:nvSpPr>
          <p:cNvPr id="4" name="Text Box 2">
            <a:extLst>
              <a:ext uri="{FF2B5EF4-FFF2-40B4-BE49-F238E27FC236}">
                <a16:creationId xmlns:a16="http://schemas.microsoft.com/office/drawing/2014/main" id="{A435EA7D-43E8-4B17-94CB-973FF0C3E56A}"/>
              </a:ext>
            </a:extLst>
          </p:cNvPr>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エネルギー関連指標</a:t>
            </a:r>
            <a:endParaRPr lang="ja-JP" altLang="ja-JP" sz="3600" dirty="0">
              <a:solidFill>
                <a:schemeClr val="bg1"/>
              </a:solidFill>
              <a:ea typeface="HGP創英角ｺﾞｼｯｸUB" pitchFamily="50" charset="-128"/>
              <a:cs typeface="ＭＳ Ｐゴシック" charset="-128"/>
            </a:endParaRPr>
          </a:p>
        </p:txBody>
      </p:sp>
      <p:sp>
        <p:nvSpPr>
          <p:cNvPr id="29" name="テキスト ボックス 1"/>
          <p:cNvSpPr txBox="1"/>
          <p:nvPr/>
        </p:nvSpPr>
        <p:spPr>
          <a:xfrm>
            <a:off x="474184" y="6202113"/>
            <a:ext cx="4221565" cy="241980"/>
          </a:xfrm>
          <a:prstGeom prst="rect">
            <a:avLst/>
          </a:prstGeom>
          <a:solidFill>
            <a:srgbClr val="CCFF99">
              <a:alpha val="50196"/>
            </a:srgbClr>
          </a:solidFill>
        </p:spPr>
        <p:txBody>
          <a:bodyPr wrap="square" lIns="36000" tIns="36000" rIns="36000" bIns="36000" rtlCol="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en-US" altLang="ja-JP" dirty="0">
                <a:latin typeface="Meiryo UI" panose="020B0604030504040204" pitchFamily="50" charset="-128"/>
                <a:ea typeface="Meiryo UI" panose="020B0604030504040204" pitchFamily="50" charset="-128"/>
              </a:rPr>
              <a:t>2024</a:t>
            </a:r>
            <a:r>
              <a:rPr lang="ja-JP" altLang="en-US" dirty="0">
                <a:latin typeface="Meiryo UI" panose="020B0604030504040204" pitchFamily="50" charset="-128"/>
                <a:ea typeface="Meiryo UI" panose="020B0604030504040204" pitchFamily="50" charset="-128"/>
              </a:rPr>
              <a:t>年度は前年度比約</a:t>
            </a:r>
            <a:r>
              <a:rPr lang="en-US" altLang="ja-JP" dirty="0">
                <a:latin typeface="Meiryo UI" panose="020B0604030504040204" pitchFamily="50" charset="-128"/>
                <a:ea typeface="Meiryo UI" panose="020B0604030504040204" pitchFamily="50" charset="-128"/>
              </a:rPr>
              <a:t>8%</a:t>
            </a:r>
            <a:r>
              <a:rPr lang="ja-JP" altLang="en-US" dirty="0">
                <a:latin typeface="Meiryo UI" panose="020B0604030504040204" pitchFamily="50" charset="-128"/>
                <a:ea typeface="Meiryo UI" panose="020B0604030504040204" pitchFamily="50" charset="-128"/>
              </a:rPr>
              <a:t>減少しています。</a:t>
            </a:r>
            <a:endParaRPr lang="ja-JP" altLang="en-US" strike="sngStrike" dirty="0">
              <a:latin typeface="Meiryo UI" panose="020B0604030504040204" pitchFamily="50" charset="-128"/>
              <a:ea typeface="Meiryo UI" panose="020B0604030504040204" pitchFamily="50" charset="-128"/>
            </a:endParaRPr>
          </a:p>
        </p:txBody>
      </p:sp>
      <p:sp>
        <p:nvSpPr>
          <p:cNvPr id="30" name="テキスト ボックス 1"/>
          <p:cNvSpPr txBox="1"/>
          <p:nvPr/>
        </p:nvSpPr>
        <p:spPr>
          <a:xfrm>
            <a:off x="5265837" y="3193047"/>
            <a:ext cx="4556717" cy="241980"/>
          </a:xfrm>
          <a:prstGeom prst="rect">
            <a:avLst/>
          </a:prstGeom>
          <a:solidFill>
            <a:srgbClr val="CCFF99">
              <a:alpha val="50196"/>
            </a:srgbClr>
          </a:solidFill>
        </p:spPr>
        <p:txBody>
          <a:bodyPr wrap="square" lIns="36000" tIns="36000" rIns="36000" bIns="36000" rtlCol="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ja-JP" altLang="en-US" sz="1100" dirty="0">
                <a:latin typeface="Meiryo UI" panose="020B0604030504040204" pitchFamily="50" charset="-128"/>
                <a:ea typeface="Meiryo UI" panose="020B0604030504040204" pitchFamily="50" charset="-128"/>
              </a:rPr>
              <a:t>再生可能エネルギー電気の利用を表明している事業者数は増加傾向にあります。</a:t>
            </a:r>
          </a:p>
        </p:txBody>
      </p:sp>
      <p:sp>
        <p:nvSpPr>
          <p:cNvPr id="31" name="テキスト ボックス 1"/>
          <p:cNvSpPr txBox="1"/>
          <p:nvPr/>
        </p:nvSpPr>
        <p:spPr>
          <a:xfrm>
            <a:off x="5265836" y="6238514"/>
            <a:ext cx="4313828" cy="580534"/>
          </a:xfrm>
          <a:prstGeom prst="rect">
            <a:avLst/>
          </a:prstGeom>
          <a:solidFill>
            <a:srgbClr val="CCFF99">
              <a:alpha val="50196"/>
            </a:srgbClr>
          </a:solidFill>
        </p:spPr>
        <p:txBody>
          <a:bodyPr wrap="square" lIns="36000" tIns="36000" rIns="36000" bIns="36000" rtlCol="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ja-JP" altLang="en-US" dirty="0">
                <a:latin typeface="Meiryo UI" panose="020B0604030504040204" pitchFamily="50" charset="-128"/>
                <a:ea typeface="Meiryo UI" panose="020B0604030504040204" pitchFamily="50" charset="-128"/>
              </a:rPr>
              <a:t>大阪府、大阪市等の公共施設の一部で利用するために、再生可能エネルギー電気を調達しているのは</a:t>
            </a:r>
            <a:r>
              <a:rPr lang="en-US" altLang="ja-JP" dirty="0">
                <a:latin typeface="Meiryo UI" panose="020B0604030504040204" pitchFamily="50" charset="-128"/>
                <a:ea typeface="Meiryo UI" panose="020B0604030504040204" pitchFamily="50" charset="-128"/>
              </a:rPr>
              <a:t>2024</a:t>
            </a:r>
            <a:r>
              <a:rPr lang="ja-JP" altLang="en-US" dirty="0">
                <a:latin typeface="Meiryo UI" panose="020B0604030504040204" pitchFamily="50" charset="-128"/>
                <a:ea typeface="Meiryo UI" panose="020B0604030504040204" pitchFamily="50" charset="-128"/>
              </a:rPr>
              <a:t>年度で９自治体です（前年度より１自治体増えました）。</a:t>
            </a:r>
            <a:endParaRPr lang="ja-JP" altLang="en-US" sz="1100" dirty="0">
              <a:latin typeface="Meiryo UI" panose="020B0604030504040204" pitchFamily="50" charset="-128"/>
              <a:ea typeface="Meiryo UI" panose="020B0604030504040204" pitchFamily="50" charset="-128"/>
            </a:endParaRPr>
          </a:p>
        </p:txBody>
      </p:sp>
      <p:sp>
        <p:nvSpPr>
          <p:cNvPr id="32" name="テキスト ボックス 1"/>
          <p:cNvSpPr txBox="1"/>
          <p:nvPr/>
        </p:nvSpPr>
        <p:spPr>
          <a:xfrm>
            <a:off x="492347" y="3211134"/>
            <a:ext cx="4224528" cy="411257"/>
          </a:xfrm>
          <a:prstGeom prst="rect">
            <a:avLst/>
          </a:prstGeom>
          <a:solidFill>
            <a:srgbClr val="CCFF99">
              <a:alpha val="50196"/>
            </a:srgbClr>
          </a:solidFill>
        </p:spPr>
        <p:txBody>
          <a:bodyPr wrap="square" lIns="36000" tIns="36000" rIns="36000" bIns="36000" rtlCol="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ja-JP" altLang="en-US" dirty="0">
                <a:latin typeface="Meiryo UI" panose="020B0604030504040204" pitchFamily="50" charset="-128"/>
                <a:ea typeface="Meiryo UI" panose="020B0604030504040204" pitchFamily="50" charset="-128"/>
              </a:rPr>
              <a:t>設置等コストを事業者が負担し、売電収益を</a:t>
            </a:r>
            <a:r>
              <a:rPr lang="ja-JP" altLang="en-US" sz="1100" dirty="0">
                <a:latin typeface="Meiryo UI" panose="020B0604030504040204" pitchFamily="50" charset="-128"/>
                <a:ea typeface="Meiryo UI" panose="020B0604030504040204" pitchFamily="50" charset="-128"/>
              </a:rPr>
              <a:t>事業者と施設所有者で分配するビジネスモデルにより増加</a:t>
            </a:r>
            <a:r>
              <a:rPr lang="ja-JP" altLang="en-US" dirty="0">
                <a:latin typeface="Meiryo UI" panose="020B0604030504040204" pitchFamily="50" charset="-128"/>
                <a:ea typeface="Meiryo UI" panose="020B0604030504040204" pitchFamily="50" charset="-128"/>
              </a:rPr>
              <a:t>してきましたが、ここ４年間は横ばいです。</a:t>
            </a:r>
            <a:endParaRPr lang="ja-JP" altLang="en-US" sz="1100" dirty="0">
              <a:latin typeface="Meiryo UI" panose="020B0604030504040204" pitchFamily="50" charset="-128"/>
              <a:ea typeface="Meiryo UI" panose="020B0604030504040204" pitchFamily="50" charset="-128"/>
            </a:endParaRPr>
          </a:p>
        </p:txBody>
      </p:sp>
      <p:cxnSp>
        <p:nvCxnSpPr>
          <p:cNvPr id="16" name="直線コネクタ 15">
            <a:extLst>
              <a:ext uri="{FF2B5EF4-FFF2-40B4-BE49-F238E27FC236}">
                <a16:creationId xmlns:a16="http://schemas.microsoft.com/office/drawing/2014/main" id="{FDE8673D-D78E-4343-A130-A21779BEEF53}"/>
              </a:ext>
            </a:extLst>
          </p:cNvPr>
          <p:cNvCxnSpPr>
            <a:cxnSpLocks/>
          </p:cNvCxnSpPr>
          <p:nvPr/>
        </p:nvCxnSpPr>
        <p:spPr>
          <a:xfrm>
            <a:off x="4948042" y="536737"/>
            <a:ext cx="0" cy="6321263"/>
          </a:xfrm>
          <a:prstGeom prst="line">
            <a:avLst/>
          </a:prstGeom>
          <a:ln w="3175">
            <a:prstDash val="dash"/>
          </a:ln>
        </p:spPr>
        <p:style>
          <a:lnRef idx="1">
            <a:schemeClr val="accent3"/>
          </a:lnRef>
          <a:fillRef idx="0">
            <a:schemeClr val="accent3"/>
          </a:fillRef>
          <a:effectRef idx="0">
            <a:schemeClr val="accent3"/>
          </a:effectRef>
          <a:fontRef idx="minor">
            <a:schemeClr val="tx1"/>
          </a:fontRef>
        </p:style>
      </p:cxnSp>
      <p:sp>
        <p:nvSpPr>
          <p:cNvPr id="21" name="テキスト ボックス 20">
            <a:extLst>
              <a:ext uri="{FF2B5EF4-FFF2-40B4-BE49-F238E27FC236}">
                <a16:creationId xmlns:a16="http://schemas.microsoft.com/office/drawing/2014/main" id="{8588E1C6-01C8-4F35-B44B-40319580A5D0}"/>
              </a:ext>
            </a:extLst>
          </p:cNvPr>
          <p:cNvSpPr txBox="1"/>
          <p:nvPr/>
        </p:nvSpPr>
        <p:spPr>
          <a:xfrm>
            <a:off x="316419" y="536737"/>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[kW]</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2" name="テキスト ボックス 21">
            <a:extLst>
              <a:ext uri="{FF2B5EF4-FFF2-40B4-BE49-F238E27FC236}">
                <a16:creationId xmlns:a16="http://schemas.microsoft.com/office/drawing/2014/main" id="{EB6D81A1-9439-47F8-B76F-08DF41D12430}"/>
              </a:ext>
            </a:extLst>
          </p:cNvPr>
          <p:cNvSpPr txBox="1"/>
          <p:nvPr/>
        </p:nvSpPr>
        <p:spPr>
          <a:xfrm>
            <a:off x="305760" y="3828322"/>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en-US" altLang="ja-JP" sz="1200" dirty="0" err="1">
                <a:solidFill>
                  <a:schemeClr val="tx1">
                    <a:lumMod val="65000"/>
                    <a:lumOff val="35000"/>
                  </a:schemeClr>
                </a:solidFill>
                <a:latin typeface="ＭＳ ゴシック" panose="020B0609070205080204" pitchFamily="49" charset="-128"/>
                <a:ea typeface="ＭＳ ゴシック" panose="020B0609070205080204" pitchFamily="49" charset="-128"/>
              </a:rPr>
              <a:t>GWh</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3" name="テキスト ボックス 22">
            <a:extLst>
              <a:ext uri="{FF2B5EF4-FFF2-40B4-BE49-F238E27FC236}">
                <a16:creationId xmlns:a16="http://schemas.microsoft.com/office/drawing/2014/main" id="{BCF5EA2E-1A9D-48A0-8FC4-EB93456F9C3E}"/>
              </a:ext>
            </a:extLst>
          </p:cNvPr>
          <p:cNvSpPr txBox="1"/>
          <p:nvPr/>
        </p:nvSpPr>
        <p:spPr>
          <a:xfrm>
            <a:off x="5112214" y="536737"/>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社</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4" name="テキスト ボックス 23">
            <a:extLst>
              <a:ext uri="{FF2B5EF4-FFF2-40B4-BE49-F238E27FC236}">
                <a16:creationId xmlns:a16="http://schemas.microsoft.com/office/drawing/2014/main" id="{C413C31E-4C9D-431D-8450-AC430C2AC7C3}"/>
              </a:ext>
            </a:extLst>
          </p:cNvPr>
          <p:cNvSpPr txBox="1"/>
          <p:nvPr/>
        </p:nvSpPr>
        <p:spPr>
          <a:xfrm>
            <a:off x="4957959" y="3892992"/>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自治体</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18" name="円/楕円 30">
            <a:extLst>
              <a:ext uri="{FF2B5EF4-FFF2-40B4-BE49-F238E27FC236}">
                <a16:creationId xmlns:a16="http://schemas.microsoft.com/office/drawing/2014/main" id="{4521D132-1720-447E-9241-116230B33706}"/>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71</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7A185536-1AB9-4A53-8801-C60CDB8A7E1B}"/>
              </a:ext>
            </a:extLst>
          </p:cNvPr>
          <p:cNvSpPr txBox="1"/>
          <p:nvPr/>
        </p:nvSpPr>
        <p:spPr>
          <a:xfrm>
            <a:off x="388753" y="6408001"/>
            <a:ext cx="4414677" cy="461665"/>
          </a:xfrm>
          <a:prstGeom prst="rect">
            <a:avLst/>
          </a:prstGeom>
          <a:noFill/>
          <a:ln>
            <a:noFill/>
          </a:ln>
        </p:spPr>
        <p:txBody>
          <a:bodyPr wrap="square">
            <a:spAutoFit/>
          </a:bodyPr>
          <a:lstStyle/>
          <a:p>
            <a:r>
              <a:rPr lang="en-US" altLang="ja-JP" sz="800" dirty="0">
                <a:latin typeface="Meiryo UI" panose="020B0604030504040204" pitchFamily="50" charset="-128"/>
                <a:ea typeface="Meiryo UI" panose="020B0604030504040204" pitchFamily="50" charset="-128"/>
              </a:rPr>
              <a:t>※2018</a:t>
            </a:r>
            <a:r>
              <a:rPr lang="ja-JP" altLang="en-US" sz="800" dirty="0">
                <a:latin typeface="Meiryo UI" panose="020B0604030504040204" pitchFamily="50" charset="-128"/>
                <a:ea typeface="Meiryo UI" panose="020B0604030504040204" pitchFamily="50" charset="-128"/>
              </a:rPr>
              <a:t>年度から把握開始</a:t>
            </a:r>
            <a:endParaRPr lang="en-US" altLang="ja-JP" sz="800" dirty="0">
              <a:latin typeface="Meiryo UI" panose="020B0604030504040204" pitchFamily="50" charset="-128"/>
              <a:ea typeface="Meiryo UI" panose="020B0604030504040204" pitchFamily="50" charset="-128"/>
            </a:endParaRPr>
          </a:p>
          <a:p>
            <a:r>
              <a:rPr lang="en-US" altLang="ja-JP" sz="800" dirty="0">
                <a:latin typeface="Meiryo UI" panose="020B0604030504040204" pitchFamily="50" charset="-128"/>
                <a:ea typeface="Meiryo UI" panose="020B0604030504040204" pitchFamily="50" charset="-128"/>
              </a:rPr>
              <a:t>※2018</a:t>
            </a:r>
            <a:r>
              <a:rPr lang="ja-JP" altLang="en-US" sz="800" dirty="0">
                <a:latin typeface="Meiryo UI" panose="020B0604030504040204" pitchFamily="50" charset="-128"/>
                <a:ea typeface="Meiryo UI" panose="020B0604030504040204" pitchFamily="50" charset="-128"/>
              </a:rPr>
              <a:t>～</a:t>
            </a:r>
            <a:r>
              <a:rPr lang="en-US" altLang="ja-JP" sz="800" dirty="0">
                <a:latin typeface="Meiryo UI" panose="020B0604030504040204" pitchFamily="50" charset="-128"/>
                <a:ea typeface="Meiryo UI" panose="020B0604030504040204" pitchFamily="50" charset="-128"/>
              </a:rPr>
              <a:t>2021</a:t>
            </a:r>
            <a:r>
              <a:rPr lang="ja-JP" altLang="en-US" sz="800" dirty="0">
                <a:latin typeface="Meiryo UI" panose="020B0604030504040204" pitchFamily="50" charset="-128"/>
                <a:ea typeface="Meiryo UI" panose="020B0604030504040204" pitchFamily="50" charset="-128"/>
              </a:rPr>
              <a:t>年度：従来の計上方法（小売電気事業者の電源構成等から再エネ販売量を推計）</a:t>
            </a:r>
            <a:endParaRPr lang="en-US" altLang="ja-JP" sz="800" dirty="0">
              <a:latin typeface="Meiryo UI" panose="020B0604030504040204" pitchFamily="50" charset="-128"/>
              <a:ea typeface="Meiryo UI" panose="020B0604030504040204" pitchFamily="50" charset="-128"/>
            </a:endParaRPr>
          </a:p>
          <a:p>
            <a:r>
              <a:rPr lang="en-US" altLang="ja-JP" sz="800" dirty="0">
                <a:latin typeface="Meiryo UI" panose="020B0604030504040204" pitchFamily="50" charset="-128"/>
                <a:ea typeface="Meiryo UI" panose="020B0604030504040204" pitchFamily="50" charset="-128"/>
              </a:rPr>
              <a:t>※2022</a:t>
            </a:r>
            <a:r>
              <a:rPr lang="ja-JP" altLang="en-US" sz="800" dirty="0">
                <a:latin typeface="Meiryo UI" panose="020B0604030504040204" pitchFamily="50" charset="-128"/>
                <a:ea typeface="Meiryo UI" panose="020B0604030504040204" pitchFamily="50" charset="-128"/>
              </a:rPr>
              <a:t>年度～：府条例に基づく小売電気事業者の届出による再エネ販売量等から算定</a:t>
            </a:r>
            <a:endParaRPr lang="en-US" altLang="ja-JP" sz="800" dirty="0">
              <a:latin typeface="Meiryo UI" panose="020B0604030504040204" pitchFamily="50" charset="-128"/>
              <a:ea typeface="Meiryo UI" panose="020B0604030504040204" pitchFamily="50" charset="-128"/>
            </a:endParaRPr>
          </a:p>
        </p:txBody>
      </p:sp>
      <p:cxnSp>
        <p:nvCxnSpPr>
          <p:cNvPr id="25" name="直線コネクタ 24">
            <a:extLst>
              <a:ext uri="{FF2B5EF4-FFF2-40B4-BE49-F238E27FC236}">
                <a16:creationId xmlns:a16="http://schemas.microsoft.com/office/drawing/2014/main" id="{502E6295-F748-43BE-A101-CA096954D2FA}"/>
              </a:ext>
            </a:extLst>
          </p:cNvPr>
          <p:cNvCxnSpPr/>
          <p:nvPr/>
        </p:nvCxnSpPr>
        <p:spPr>
          <a:xfrm flipH="1">
            <a:off x="0" y="3757671"/>
            <a:ext cx="9906000" cy="0"/>
          </a:xfrm>
          <a:prstGeom prst="line">
            <a:avLst/>
          </a:prstGeom>
          <a:ln w="3175">
            <a:prstDash val="dash"/>
          </a:ln>
        </p:spPr>
        <p:style>
          <a:lnRef idx="1">
            <a:schemeClr val="accent3"/>
          </a:lnRef>
          <a:fillRef idx="0">
            <a:schemeClr val="accent3"/>
          </a:fillRef>
          <a:effectRef idx="0">
            <a:schemeClr val="accent3"/>
          </a:effectRef>
          <a:fontRef idx="minor">
            <a:schemeClr val="tx1"/>
          </a:fontRef>
        </p:style>
      </p:cxnSp>
      <p:sp>
        <p:nvSpPr>
          <p:cNvPr id="27" name="テキスト ボックス 26">
            <a:extLst>
              <a:ext uri="{FF2B5EF4-FFF2-40B4-BE49-F238E27FC236}">
                <a16:creationId xmlns:a16="http://schemas.microsoft.com/office/drawing/2014/main" id="{8D65100E-5F1F-49F3-949B-9CF4E1B44340}"/>
              </a:ext>
            </a:extLst>
          </p:cNvPr>
          <p:cNvSpPr txBox="1"/>
          <p:nvPr/>
        </p:nvSpPr>
        <p:spPr>
          <a:xfrm>
            <a:off x="4318403" y="2937215"/>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8" name="テキスト ボックス 27">
            <a:extLst>
              <a:ext uri="{FF2B5EF4-FFF2-40B4-BE49-F238E27FC236}">
                <a16:creationId xmlns:a16="http://schemas.microsoft.com/office/drawing/2014/main" id="{E464DB50-A9BD-407C-8769-47220F6BDFDA}"/>
              </a:ext>
            </a:extLst>
          </p:cNvPr>
          <p:cNvSpPr txBox="1"/>
          <p:nvPr/>
        </p:nvSpPr>
        <p:spPr>
          <a:xfrm>
            <a:off x="4298844" y="5929010"/>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34" name="テキスト ボックス 33">
            <a:extLst>
              <a:ext uri="{FF2B5EF4-FFF2-40B4-BE49-F238E27FC236}">
                <a16:creationId xmlns:a16="http://schemas.microsoft.com/office/drawing/2014/main" id="{E98B87C9-7BBD-49F2-BBC6-04BDAC951338}"/>
              </a:ext>
            </a:extLst>
          </p:cNvPr>
          <p:cNvSpPr txBox="1"/>
          <p:nvPr/>
        </p:nvSpPr>
        <p:spPr>
          <a:xfrm>
            <a:off x="9326743" y="2925375"/>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35" name="テキスト ボックス 34">
            <a:extLst>
              <a:ext uri="{FF2B5EF4-FFF2-40B4-BE49-F238E27FC236}">
                <a16:creationId xmlns:a16="http://schemas.microsoft.com/office/drawing/2014/main" id="{E9E42B33-A90A-44DC-A4DA-CF2BD1D8CDBC}"/>
              </a:ext>
            </a:extLst>
          </p:cNvPr>
          <p:cNvSpPr txBox="1"/>
          <p:nvPr/>
        </p:nvSpPr>
        <p:spPr>
          <a:xfrm>
            <a:off x="5217506" y="3470239"/>
            <a:ext cx="4509466" cy="215444"/>
          </a:xfrm>
          <a:prstGeom prst="rect">
            <a:avLst/>
          </a:prstGeom>
          <a:noFill/>
          <a:ln>
            <a:noFill/>
          </a:ln>
        </p:spPr>
        <p:txBody>
          <a:bodyPr wrap="square">
            <a:spAutoFit/>
          </a:bodyPr>
          <a:lstStyle/>
          <a:p>
            <a:r>
              <a:rPr lang="en-US" altLang="ja-JP" sz="800" dirty="0">
                <a:latin typeface="Meiryo UI" panose="020B0604030504040204" pitchFamily="50" charset="-128"/>
                <a:ea typeface="Meiryo UI" panose="020B0604030504040204" pitchFamily="50" charset="-128"/>
              </a:rPr>
              <a:t>※SBT</a:t>
            </a:r>
            <a:r>
              <a:rPr lang="ja-JP" altLang="en-US" sz="800" dirty="0">
                <a:latin typeface="Meiryo UI" panose="020B0604030504040204" pitchFamily="50" charset="-128"/>
                <a:ea typeface="Meiryo UI" panose="020B0604030504040204" pitchFamily="50" charset="-128"/>
              </a:rPr>
              <a:t>認証企業数は、企業の</a:t>
            </a:r>
            <a:r>
              <a:rPr lang="en-US" altLang="ja-JP" sz="800" dirty="0">
                <a:latin typeface="Meiryo UI" panose="020B0604030504040204" pitchFamily="50" charset="-128"/>
                <a:ea typeface="Meiryo UI" panose="020B0604030504040204" pitchFamily="50" charset="-128"/>
              </a:rPr>
              <a:t>HP</a:t>
            </a:r>
            <a:r>
              <a:rPr lang="ja-JP" altLang="en-US" sz="800" dirty="0">
                <a:latin typeface="Meiryo UI" panose="020B0604030504040204" pitchFamily="50" charset="-128"/>
                <a:ea typeface="Meiryo UI" panose="020B0604030504040204" pitchFamily="50" charset="-128"/>
              </a:rPr>
              <a:t>等で</a:t>
            </a:r>
            <a:r>
              <a:rPr lang="en-US" altLang="ja-JP" sz="800" dirty="0">
                <a:latin typeface="Meiryo UI" panose="020B0604030504040204" pitchFamily="50" charset="-128"/>
                <a:ea typeface="Meiryo UI" panose="020B0604030504040204" pitchFamily="50" charset="-128"/>
              </a:rPr>
              <a:t>SBT</a:t>
            </a:r>
            <a:r>
              <a:rPr lang="ja-JP" altLang="en-US" sz="800" dirty="0">
                <a:latin typeface="Meiryo UI" panose="020B0604030504040204" pitchFamily="50" charset="-128"/>
                <a:ea typeface="Meiryo UI" panose="020B0604030504040204" pitchFamily="50" charset="-128"/>
              </a:rPr>
              <a:t>認証の確認ができたもののみカウントしています。</a:t>
            </a:r>
            <a:endParaRPr lang="en-US" altLang="ja-JP" sz="800" strike="sngStrike" dirty="0">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53D5CB54-47C9-4FBE-B642-D83087BCCFEF}"/>
              </a:ext>
            </a:extLst>
          </p:cNvPr>
          <p:cNvSpPr txBox="1"/>
          <p:nvPr/>
        </p:nvSpPr>
        <p:spPr>
          <a:xfrm>
            <a:off x="9337677" y="6006539"/>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2840493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BADC12C9-5EFE-4237-B195-61FFBBCD9E9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18179" y="763214"/>
            <a:ext cx="4194048" cy="2289048"/>
          </a:xfrm>
          <a:prstGeom prst="rect">
            <a:avLst/>
          </a:prstGeom>
        </p:spPr>
      </p:pic>
      <p:sp>
        <p:nvSpPr>
          <p:cNvPr id="28" name="テキスト ボックス 1"/>
          <p:cNvSpPr txBox="1"/>
          <p:nvPr/>
        </p:nvSpPr>
        <p:spPr>
          <a:xfrm>
            <a:off x="651707" y="3380855"/>
            <a:ext cx="3678877" cy="241980"/>
          </a:xfrm>
          <a:prstGeom prst="rect">
            <a:avLst/>
          </a:prstGeom>
          <a:solidFill>
            <a:srgbClr val="CCFF99">
              <a:alpha val="50000"/>
            </a:srgbClr>
          </a:solidFill>
        </p:spPr>
        <p:txBody>
          <a:bodyPr wrap="square" lIns="36000" tIns="36000" rIns="36000" bIns="36000" rtlCol="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ja-JP" altLang="en-US" dirty="0">
                <a:latin typeface="Meiryo UI" panose="020B0604030504040204" pitchFamily="50" charset="-128"/>
                <a:ea typeface="Meiryo UI" panose="020B0604030504040204" pitchFamily="50" charset="-128"/>
              </a:rPr>
              <a:t>長期的にみて減少傾向にあります。</a:t>
            </a:r>
            <a:endParaRPr lang="en-US" altLang="ja-JP" dirty="0">
              <a:latin typeface="Meiryo UI" panose="020B0604030504040204" pitchFamily="50" charset="-128"/>
              <a:ea typeface="Meiryo UI" panose="020B0604030504040204" pitchFamily="50" charset="-128"/>
            </a:endParaRPr>
          </a:p>
        </p:txBody>
      </p:sp>
      <p:sp>
        <p:nvSpPr>
          <p:cNvPr id="29" name="テキスト ボックス 1"/>
          <p:cNvSpPr txBox="1"/>
          <p:nvPr/>
        </p:nvSpPr>
        <p:spPr>
          <a:xfrm>
            <a:off x="651707" y="6471772"/>
            <a:ext cx="3578872" cy="241980"/>
          </a:xfrm>
          <a:prstGeom prst="rect">
            <a:avLst/>
          </a:prstGeom>
          <a:solidFill>
            <a:srgbClr val="CCFF99">
              <a:alpha val="50000"/>
            </a:srgbClr>
          </a:solidFill>
        </p:spPr>
        <p:txBody>
          <a:bodyPr wrap="square" lIns="36000" tIns="36000" rIns="36000" bIns="36000" rtlCol="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ja-JP" altLang="en-US" dirty="0">
                <a:latin typeface="Meiryo UI" panose="020B0604030504040204" pitchFamily="50" charset="-128"/>
                <a:ea typeface="Meiryo UI" panose="020B0604030504040204" pitchFamily="50" charset="-128"/>
              </a:rPr>
              <a:t>近年は横ばい傾向にあります。</a:t>
            </a:r>
            <a:endParaRPr lang="en-US" altLang="ja-JP" dirty="0">
              <a:latin typeface="Meiryo UI" panose="020B0604030504040204" pitchFamily="50" charset="-128"/>
              <a:ea typeface="Meiryo UI" panose="020B0604030504040204" pitchFamily="50" charset="-128"/>
            </a:endParaRPr>
          </a:p>
        </p:txBody>
      </p:sp>
      <p:sp>
        <p:nvSpPr>
          <p:cNvPr id="31" name="テキスト ボックス 1"/>
          <p:cNvSpPr txBox="1"/>
          <p:nvPr/>
        </p:nvSpPr>
        <p:spPr>
          <a:xfrm>
            <a:off x="5295364" y="6377124"/>
            <a:ext cx="4190182" cy="411257"/>
          </a:xfrm>
          <a:prstGeom prst="rect">
            <a:avLst/>
          </a:prstGeom>
          <a:solidFill>
            <a:srgbClr val="CCFF99">
              <a:alpha val="50000"/>
            </a:srgbClr>
          </a:solidFill>
        </p:spPr>
        <p:txBody>
          <a:bodyPr wrap="square" lIns="36000" tIns="36000" rIns="36000" bIns="36000" rtlCol="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ja-JP" altLang="en-US" dirty="0">
                <a:latin typeface="Meiryo UI" panose="020B0604030504040204" pitchFamily="50" charset="-128"/>
                <a:ea typeface="Meiryo UI" panose="020B0604030504040204" pitchFamily="50" charset="-128"/>
              </a:rPr>
              <a:t>全国の新築における</a:t>
            </a:r>
            <a:r>
              <a:rPr lang="en-US" altLang="ja-JP" dirty="0">
                <a:latin typeface="Meiryo UI" panose="020B0604030504040204" pitchFamily="50" charset="-128"/>
                <a:ea typeface="Meiryo UI" panose="020B0604030504040204" pitchFamily="50" charset="-128"/>
              </a:rPr>
              <a:t>ZEB</a:t>
            </a:r>
            <a:r>
              <a:rPr lang="ja-JP" altLang="en-US" dirty="0">
                <a:latin typeface="Meiryo UI" panose="020B0604030504040204" pitchFamily="50" charset="-128"/>
                <a:ea typeface="Meiryo UI" panose="020B0604030504040204" pitchFamily="50" charset="-128"/>
              </a:rPr>
              <a:t>の割合は依然として低い状況ですが、ここ数年は顕著に増加しています。</a:t>
            </a:r>
            <a:endParaRPr lang="ja-JP" altLang="en-US" sz="1100" dirty="0">
              <a:latin typeface="Meiryo UI" panose="020B0604030504040204" pitchFamily="50" charset="-128"/>
              <a:ea typeface="Meiryo UI" panose="020B0604030504040204" pitchFamily="50" charset="-128"/>
            </a:endParaRPr>
          </a:p>
        </p:txBody>
      </p:sp>
      <p:cxnSp>
        <p:nvCxnSpPr>
          <p:cNvPr id="20" name="直線コネクタ 19">
            <a:extLst>
              <a:ext uri="{FF2B5EF4-FFF2-40B4-BE49-F238E27FC236}">
                <a16:creationId xmlns:a16="http://schemas.microsoft.com/office/drawing/2014/main" id="{C89805AF-18F9-4E06-B808-E8C537FE6AA8}"/>
              </a:ext>
            </a:extLst>
          </p:cNvPr>
          <p:cNvCxnSpPr/>
          <p:nvPr/>
        </p:nvCxnSpPr>
        <p:spPr>
          <a:xfrm flipH="1">
            <a:off x="0" y="3757671"/>
            <a:ext cx="9906000" cy="0"/>
          </a:xfrm>
          <a:prstGeom prst="line">
            <a:avLst/>
          </a:prstGeom>
          <a:ln w="3175">
            <a:prstDash val="dash"/>
          </a:ln>
        </p:spPr>
        <p:style>
          <a:lnRef idx="1">
            <a:schemeClr val="accent3"/>
          </a:lnRef>
          <a:fillRef idx="0">
            <a:schemeClr val="accent3"/>
          </a:fillRef>
          <a:effectRef idx="0">
            <a:schemeClr val="accent3"/>
          </a:effectRef>
          <a:fontRef idx="minor">
            <a:schemeClr val="tx1"/>
          </a:fontRef>
        </p:style>
      </p:cxnSp>
      <p:cxnSp>
        <p:nvCxnSpPr>
          <p:cNvPr id="21" name="直線コネクタ 20">
            <a:extLst>
              <a:ext uri="{FF2B5EF4-FFF2-40B4-BE49-F238E27FC236}">
                <a16:creationId xmlns:a16="http://schemas.microsoft.com/office/drawing/2014/main" id="{FDE8673D-D78E-4343-A130-A21779BEEF53}"/>
              </a:ext>
            </a:extLst>
          </p:cNvPr>
          <p:cNvCxnSpPr>
            <a:cxnSpLocks/>
          </p:cNvCxnSpPr>
          <p:nvPr/>
        </p:nvCxnSpPr>
        <p:spPr>
          <a:xfrm>
            <a:off x="4948042" y="536737"/>
            <a:ext cx="0" cy="6321263"/>
          </a:xfrm>
          <a:prstGeom prst="line">
            <a:avLst/>
          </a:prstGeom>
          <a:ln w="3175">
            <a:prstDash val="dash"/>
          </a:ln>
        </p:spPr>
        <p:style>
          <a:lnRef idx="1">
            <a:schemeClr val="accent3"/>
          </a:lnRef>
          <a:fillRef idx="0">
            <a:schemeClr val="accent3"/>
          </a:fillRef>
          <a:effectRef idx="0">
            <a:schemeClr val="accent3"/>
          </a:effectRef>
          <a:fontRef idx="minor">
            <a:schemeClr val="tx1"/>
          </a:fontRef>
        </p:style>
      </p:cxnSp>
      <p:sp>
        <p:nvSpPr>
          <p:cNvPr id="22" name="テキスト ボックス 21">
            <a:extLst>
              <a:ext uri="{FF2B5EF4-FFF2-40B4-BE49-F238E27FC236}">
                <a16:creationId xmlns:a16="http://schemas.microsoft.com/office/drawing/2014/main" id="{636340D2-4B1D-4AEA-9A17-A4BF0C39BFAE}"/>
              </a:ext>
            </a:extLst>
          </p:cNvPr>
          <p:cNvSpPr txBox="1"/>
          <p:nvPr/>
        </p:nvSpPr>
        <p:spPr>
          <a:xfrm>
            <a:off x="-9915" y="912266"/>
            <a:ext cx="11837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en-US" altLang="ja-JP" sz="1200" dirty="0"/>
              <a:t>MJ/</a:t>
            </a:r>
            <a:r>
              <a:rPr lang="ja-JP" altLang="en-US" sz="1200" dirty="0"/>
              <a:t>百万円</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3" name="テキスト ボックス 22">
            <a:extLst>
              <a:ext uri="{FF2B5EF4-FFF2-40B4-BE49-F238E27FC236}">
                <a16:creationId xmlns:a16="http://schemas.microsoft.com/office/drawing/2014/main" id="{82CC0977-A447-477C-BA19-944353B4B63D}"/>
              </a:ext>
            </a:extLst>
          </p:cNvPr>
          <p:cNvSpPr txBox="1"/>
          <p:nvPr/>
        </p:nvSpPr>
        <p:spPr>
          <a:xfrm>
            <a:off x="45824" y="4004110"/>
            <a:ext cx="1072232"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en-US" altLang="ja-JP" sz="1200" dirty="0"/>
              <a:t>MJ/</a:t>
            </a:r>
            <a:r>
              <a:rPr lang="ja-JP" altLang="en-US" sz="1200" dirty="0"/>
              <a:t>百万円</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4" name="テキスト ボックス 23">
            <a:extLst>
              <a:ext uri="{FF2B5EF4-FFF2-40B4-BE49-F238E27FC236}">
                <a16:creationId xmlns:a16="http://schemas.microsoft.com/office/drawing/2014/main" id="{30231DFC-08FE-44AE-8717-53A698E266A6}"/>
              </a:ext>
            </a:extLst>
          </p:cNvPr>
          <p:cNvSpPr txBox="1"/>
          <p:nvPr/>
        </p:nvSpPr>
        <p:spPr>
          <a:xfrm>
            <a:off x="5027621" y="784529"/>
            <a:ext cx="922650" cy="461665"/>
          </a:xfrm>
          <a:prstGeom prst="rect">
            <a:avLst/>
          </a:prstGeom>
          <a:noFill/>
        </p:spPr>
        <p:txBody>
          <a:bodyPr wrap="square" rtlCol="0">
            <a:spAutoFit/>
          </a:bodyPr>
          <a:lstStyle/>
          <a:p>
            <a:r>
              <a:rPr lang="en-US" altLang="ja-JP" sz="1200" dirty="0">
                <a:solidFill>
                  <a:schemeClr val="tx1">
                    <a:lumMod val="65000"/>
                    <a:lumOff val="35000"/>
                  </a:schemeClr>
                </a:solidFill>
                <a:latin typeface="Calibri 本文"/>
                <a:ea typeface="+mj-ea"/>
              </a:rPr>
              <a:t>[</a:t>
            </a:r>
            <a:r>
              <a:rPr lang="en-US" altLang="ja-JP" sz="1200" dirty="0"/>
              <a:t>MJ </a:t>
            </a:r>
            <a:r>
              <a:rPr lang="en-US" altLang="ja-JP" sz="1200" dirty="0">
                <a:latin typeface="Calibri 本文"/>
                <a:ea typeface="+mj-ea"/>
              </a:rPr>
              <a:t>/</a:t>
            </a:r>
            <a:r>
              <a:rPr lang="ja-JP" altLang="en-US" sz="1200" dirty="0">
                <a:latin typeface="Calibri 本文"/>
                <a:ea typeface="+mj-ea"/>
              </a:rPr>
              <a:t>世帯</a:t>
            </a:r>
            <a:r>
              <a:rPr lang="en-US" altLang="ja-JP" sz="1200" dirty="0">
                <a:latin typeface="Calibri 本文"/>
                <a:ea typeface="+mj-ea"/>
              </a:rPr>
              <a:t>]</a:t>
            </a:r>
          </a:p>
          <a:p>
            <a:r>
              <a:rPr lang="en-US" altLang="ja-JP" sz="1200" dirty="0">
                <a:latin typeface="Calibri 本文"/>
                <a:ea typeface="+mj-ea"/>
              </a:rPr>
              <a:t>[</a:t>
            </a:r>
            <a:r>
              <a:rPr lang="en-US" altLang="ja-JP" sz="1200" dirty="0"/>
              <a:t>MJ </a:t>
            </a:r>
            <a:r>
              <a:rPr lang="en-US" altLang="ja-JP" sz="1200" dirty="0">
                <a:latin typeface="Calibri 本文"/>
                <a:ea typeface="+mj-ea"/>
              </a:rPr>
              <a:t>/</a:t>
            </a:r>
            <a:r>
              <a:rPr lang="ja-JP" altLang="en-US" sz="1200" dirty="0">
                <a:latin typeface="Calibri 本文"/>
                <a:ea typeface="+mj-ea"/>
              </a:rPr>
              <a:t>人</a:t>
            </a:r>
            <a:r>
              <a:rPr lang="en-US" altLang="ja-JP" sz="1200" dirty="0">
                <a:solidFill>
                  <a:schemeClr val="tx1">
                    <a:lumMod val="65000"/>
                    <a:lumOff val="35000"/>
                  </a:schemeClr>
                </a:solidFill>
                <a:latin typeface="Calibri 本文"/>
                <a:ea typeface="+mj-ea"/>
              </a:rPr>
              <a:t>]</a:t>
            </a:r>
            <a:endParaRPr kumimoji="1" lang="ja-JP" altLang="en-US" sz="1200" dirty="0">
              <a:solidFill>
                <a:schemeClr val="tx1">
                  <a:lumMod val="65000"/>
                  <a:lumOff val="35000"/>
                </a:schemeClr>
              </a:solidFill>
              <a:latin typeface="Calibri 本文"/>
              <a:ea typeface="+mj-ea"/>
            </a:endParaRPr>
          </a:p>
        </p:txBody>
      </p:sp>
      <p:sp>
        <p:nvSpPr>
          <p:cNvPr id="25" name="テキスト ボックス 24">
            <a:extLst>
              <a:ext uri="{FF2B5EF4-FFF2-40B4-BE49-F238E27FC236}">
                <a16:creationId xmlns:a16="http://schemas.microsoft.com/office/drawing/2014/main" id="{BE33CA3F-011D-4B97-8969-36AF6193568B}"/>
              </a:ext>
            </a:extLst>
          </p:cNvPr>
          <p:cNvSpPr txBox="1"/>
          <p:nvPr/>
        </p:nvSpPr>
        <p:spPr>
          <a:xfrm>
            <a:off x="5030588" y="3873989"/>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6" name="Text Box 2">
            <a:extLst>
              <a:ext uri="{FF2B5EF4-FFF2-40B4-BE49-F238E27FC236}">
                <a16:creationId xmlns:a16="http://schemas.microsoft.com/office/drawing/2014/main" id="{A435EA7D-43E8-4B17-94CB-973FF0C3E56A}"/>
              </a:ext>
            </a:extLst>
          </p:cNvPr>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エネルギー関連指標</a:t>
            </a:r>
            <a:endParaRPr lang="ja-JP" altLang="ja-JP" sz="3600" dirty="0">
              <a:solidFill>
                <a:schemeClr val="bg1"/>
              </a:solidFill>
              <a:ea typeface="HGP創英角ｺﾞｼｯｸUB" pitchFamily="50" charset="-128"/>
              <a:cs typeface="ＭＳ Ｐゴシック" charset="-128"/>
            </a:endParaRPr>
          </a:p>
        </p:txBody>
      </p:sp>
      <p:sp>
        <p:nvSpPr>
          <p:cNvPr id="18" name="円/楕円 30">
            <a:extLst>
              <a:ext uri="{FF2B5EF4-FFF2-40B4-BE49-F238E27FC236}">
                <a16:creationId xmlns:a16="http://schemas.microsoft.com/office/drawing/2014/main" id="{4521D132-1720-447E-9241-116230B33706}"/>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72</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32" name="テキスト ボックス 1"/>
          <p:cNvSpPr txBox="1"/>
          <p:nvPr/>
        </p:nvSpPr>
        <p:spPr>
          <a:xfrm>
            <a:off x="5295364" y="3216294"/>
            <a:ext cx="4362917" cy="411257"/>
          </a:xfrm>
          <a:prstGeom prst="rect">
            <a:avLst/>
          </a:prstGeom>
          <a:solidFill>
            <a:srgbClr val="CCFF99">
              <a:alpha val="50000"/>
            </a:srgbClr>
          </a:solidFill>
        </p:spPr>
        <p:txBody>
          <a:bodyPr wrap="square" lIns="36000" tIns="36000" rIns="36000" bIns="36000" rtlCol="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en-US" altLang="ja-JP" dirty="0">
                <a:latin typeface="Meiryo UI" panose="020B0604030504040204" pitchFamily="50" charset="-128"/>
                <a:ea typeface="Meiryo UI" panose="020B0604030504040204" pitchFamily="50" charset="-128"/>
              </a:rPr>
              <a:t>2024</a:t>
            </a:r>
            <a:r>
              <a:rPr lang="ja-JP" altLang="en-US" dirty="0">
                <a:latin typeface="Meiryo UI" panose="020B0604030504040204" pitchFamily="50" charset="-128"/>
                <a:ea typeface="Meiryo UI" panose="020B0604030504040204" pitchFamily="50" charset="-128"/>
              </a:rPr>
              <a:t>年度は</a:t>
            </a:r>
            <a:r>
              <a:rPr lang="en-US" altLang="ja-JP" dirty="0">
                <a:latin typeface="Meiryo UI" panose="020B0604030504040204" pitchFamily="50" charset="-128"/>
                <a:ea typeface="Meiryo UI" panose="020B0604030504040204" pitchFamily="50" charset="-128"/>
              </a:rPr>
              <a:t>30.8MJ/</a:t>
            </a:r>
            <a:r>
              <a:rPr lang="ja-JP" altLang="en-US" dirty="0">
                <a:latin typeface="Meiryo UI" panose="020B0604030504040204" pitchFamily="50" charset="-128"/>
                <a:ea typeface="Meiryo UI" panose="020B0604030504040204" pitchFamily="50" charset="-128"/>
              </a:rPr>
              <a:t>世帯（</a:t>
            </a:r>
            <a:r>
              <a:rPr lang="en-US" altLang="ja-JP" dirty="0">
                <a:latin typeface="Meiryo UI" panose="020B0604030504040204" pitchFamily="50" charset="-128"/>
                <a:ea typeface="Meiryo UI" panose="020B0604030504040204" pitchFamily="50" charset="-128"/>
              </a:rPr>
              <a:t>2012</a:t>
            </a:r>
            <a:r>
              <a:rPr lang="ja-JP" altLang="en-US" dirty="0">
                <a:latin typeface="Meiryo UI" panose="020B0604030504040204" pitchFamily="50" charset="-128"/>
                <a:ea typeface="Meiryo UI" panose="020B0604030504040204" pitchFamily="50" charset="-128"/>
              </a:rPr>
              <a:t>年度比約</a:t>
            </a:r>
            <a:r>
              <a:rPr lang="en-US" altLang="ja-JP" dirty="0">
                <a:latin typeface="Meiryo UI" panose="020B0604030504040204" pitchFamily="50" charset="-128"/>
                <a:ea typeface="Meiryo UI" panose="020B0604030504040204" pitchFamily="50" charset="-128"/>
              </a:rPr>
              <a:t>9.4%</a:t>
            </a:r>
            <a:r>
              <a:rPr lang="ja-JP" altLang="en-US" dirty="0">
                <a:latin typeface="Meiryo UI" panose="020B0604030504040204" pitchFamily="50" charset="-128"/>
                <a:ea typeface="Meiryo UI" panose="020B0604030504040204" pitchFamily="50" charset="-128"/>
              </a:rPr>
              <a:t>減）、</a:t>
            </a:r>
            <a:r>
              <a:rPr lang="en-US" altLang="ja-JP" dirty="0">
                <a:latin typeface="Meiryo UI" panose="020B0604030504040204" pitchFamily="50" charset="-128"/>
                <a:ea typeface="Meiryo UI" panose="020B0604030504040204" pitchFamily="50" charset="-128"/>
              </a:rPr>
              <a:t>14.8MJ/</a:t>
            </a:r>
            <a:r>
              <a:rPr lang="ja-JP" altLang="en-US" dirty="0">
                <a:latin typeface="Meiryo UI" panose="020B0604030504040204" pitchFamily="50" charset="-128"/>
                <a:ea typeface="Meiryo UI" panose="020B0604030504040204" pitchFamily="50" charset="-128"/>
              </a:rPr>
              <a:t>人（</a:t>
            </a:r>
            <a:r>
              <a:rPr lang="en-US" altLang="ja-JP" dirty="0">
                <a:latin typeface="Meiryo UI" panose="020B0604030504040204" pitchFamily="50" charset="-128"/>
                <a:ea typeface="Meiryo UI" panose="020B0604030504040204" pitchFamily="50" charset="-128"/>
              </a:rPr>
              <a:t>2012</a:t>
            </a:r>
            <a:r>
              <a:rPr lang="ja-JP" altLang="en-US" dirty="0">
                <a:latin typeface="Meiryo UI" panose="020B0604030504040204" pitchFamily="50" charset="-128"/>
                <a:ea typeface="Meiryo UI" panose="020B0604030504040204" pitchFamily="50" charset="-128"/>
              </a:rPr>
              <a:t>年度比約</a:t>
            </a:r>
            <a:r>
              <a:rPr lang="en-US" altLang="ja-JP" dirty="0">
                <a:latin typeface="Meiryo UI" panose="020B0604030504040204" pitchFamily="50" charset="-128"/>
                <a:ea typeface="Meiryo UI" panose="020B0604030504040204" pitchFamily="50" charset="-128"/>
              </a:rPr>
              <a:t>1.3%</a:t>
            </a:r>
            <a:r>
              <a:rPr lang="ja-JP" altLang="en-US" dirty="0">
                <a:latin typeface="Meiryo UI" panose="020B0604030504040204" pitchFamily="50" charset="-128"/>
                <a:ea typeface="Meiryo UI" panose="020B0604030504040204" pitchFamily="50" charset="-128"/>
              </a:rPr>
              <a:t>減）であり、長期的にみると減少しています。</a:t>
            </a:r>
            <a:endParaRPr lang="ja-JP" altLang="en-US" sz="1100"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36E5043C-CE8D-4BBD-88E3-93A814E56F58}"/>
              </a:ext>
            </a:extLst>
          </p:cNvPr>
          <p:cNvSpPr txBox="1"/>
          <p:nvPr/>
        </p:nvSpPr>
        <p:spPr>
          <a:xfrm>
            <a:off x="4381790" y="2997584"/>
            <a:ext cx="11837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7" name="テキスト ボックス 26">
            <a:extLst>
              <a:ext uri="{FF2B5EF4-FFF2-40B4-BE49-F238E27FC236}">
                <a16:creationId xmlns:a16="http://schemas.microsoft.com/office/drawing/2014/main" id="{1DB2F44D-DD51-4C57-9F08-C0349D189A79}"/>
              </a:ext>
            </a:extLst>
          </p:cNvPr>
          <p:cNvSpPr txBox="1"/>
          <p:nvPr/>
        </p:nvSpPr>
        <p:spPr>
          <a:xfrm>
            <a:off x="4276759" y="6189437"/>
            <a:ext cx="11837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30" name="テキスト ボックス 29">
            <a:extLst>
              <a:ext uri="{FF2B5EF4-FFF2-40B4-BE49-F238E27FC236}">
                <a16:creationId xmlns:a16="http://schemas.microsoft.com/office/drawing/2014/main" id="{58B37B55-D90B-4B0B-ACF8-1F1E32932FC3}"/>
              </a:ext>
            </a:extLst>
          </p:cNvPr>
          <p:cNvSpPr txBox="1"/>
          <p:nvPr/>
        </p:nvSpPr>
        <p:spPr>
          <a:xfrm>
            <a:off x="9314145" y="2823330"/>
            <a:ext cx="744256"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33" name="テキスト ボックス 32">
            <a:extLst>
              <a:ext uri="{FF2B5EF4-FFF2-40B4-BE49-F238E27FC236}">
                <a16:creationId xmlns:a16="http://schemas.microsoft.com/office/drawing/2014/main" id="{B5902C87-69E4-43F9-9D8C-E2E728E0EA68}"/>
              </a:ext>
            </a:extLst>
          </p:cNvPr>
          <p:cNvSpPr txBox="1"/>
          <p:nvPr/>
        </p:nvSpPr>
        <p:spPr>
          <a:xfrm>
            <a:off x="9346880" y="6123239"/>
            <a:ext cx="670965"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pic>
        <p:nvPicPr>
          <p:cNvPr id="6" name="図 5">
            <a:extLst>
              <a:ext uri="{FF2B5EF4-FFF2-40B4-BE49-F238E27FC236}">
                <a16:creationId xmlns:a16="http://schemas.microsoft.com/office/drawing/2014/main" id="{75E8CBB7-2AD6-420E-ABA5-9B5BF9EEFC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70351" y="3738297"/>
            <a:ext cx="4489704" cy="2676144"/>
          </a:xfrm>
          <a:prstGeom prst="rect">
            <a:avLst/>
          </a:prstGeom>
        </p:spPr>
      </p:pic>
      <p:pic>
        <p:nvPicPr>
          <p:cNvPr id="5" name="図 4">
            <a:extLst>
              <a:ext uri="{FF2B5EF4-FFF2-40B4-BE49-F238E27FC236}">
                <a16:creationId xmlns:a16="http://schemas.microsoft.com/office/drawing/2014/main" id="{AAC98FD0-BFAE-4FD2-8016-2E8DCEEA02B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589" y="523881"/>
            <a:ext cx="4485132" cy="2820924"/>
          </a:xfrm>
          <a:prstGeom prst="rect">
            <a:avLst/>
          </a:prstGeom>
        </p:spPr>
      </p:pic>
      <p:pic>
        <p:nvPicPr>
          <p:cNvPr id="8" name="図 7">
            <a:extLst>
              <a:ext uri="{FF2B5EF4-FFF2-40B4-BE49-F238E27FC236}">
                <a16:creationId xmlns:a16="http://schemas.microsoft.com/office/drawing/2014/main" id="{6301424E-5330-495B-80E5-59D5376F734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4273" y="3712403"/>
            <a:ext cx="4207764" cy="2767584"/>
          </a:xfrm>
          <a:prstGeom prst="rect">
            <a:avLst/>
          </a:prstGeom>
        </p:spPr>
      </p:pic>
    </p:spTree>
    <p:extLst>
      <p:ext uri="{BB962C8B-B14F-4D97-AF65-F5344CB8AC3E}">
        <p14:creationId xmlns:p14="http://schemas.microsoft.com/office/powerpoint/2010/main" val="28366929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6B025AE0-D205-42E7-82A5-3DE576891A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02520" y="388931"/>
            <a:ext cx="4203192" cy="2782824"/>
          </a:xfrm>
          <a:prstGeom prst="rect">
            <a:avLst/>
          </a:prstGeom>
        </p:spPr>
      </p:pic>
      <p:pic>
        <p:nvPicPr>
          <p:cNvPr id="4" name="図 3">
            <a:extLst>
              <a:ext uri="{FF2B5EF4-FFF2-40B4-BE49-F238E27FC236}">
                <a16:creationId xmlns:a16="http://schemas.microsoft.com/office/drawing/2014/main" id="{CC4D3657-E0CB-4A3E-B869-635CB38BD53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3810" y="3729311"/>
            <a:ext cx="4133088" cy="2761488"/>
          </a:xfrm>
          <a:prstGeom prst="rect">
            <a:avLst/>
          </a:prstGeom>
        </p:spPr>
      </p:pic>
      <p:pic>
        <p:nvPicPr>
          <p:cNvPr id="3" name="図 2">
            <a:extLst>
              <a:ext uri="{FF2B5EF4-FFF2-40B4-BE49-F238E27FC236}">
                <a16:creationId xmlns:a16="http://schemas.microsoft.com/office/drawing/2014/main" id="{CAE42B4E-B61A-4FC0-B32D-27002EA25AD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757" y="451216"/>
            <a:ext cx="4523232" cy="2894076"/>
          </a:xfrm>
          <a:prstGeom prst="rect">
            <a:avLst/>
          </a:prstGeom>
        </p:spPr>
      </p:pic>
      <p:sp>
        <p:nvSpPr>
          <p:cNvPr id="28" name="テキスト ボックス 1"/>
          <p:cNvSpPr txBox="1"/>
          <p:nvPr/>
        </p:nvSpPr>
        <p:spPr>
          <a:xfrm>
            <a:off x="454815" y="3277753"/>
            <a:ext cx="3968245" cy="411257"/>
          </a:xfrm>
          <a:prstGeom prst="rect">
            <a:avLst/>
          </a:prstGeom>
          <a:solidFill>
            <a:srgbClr val="CCFF99">
              <a:alpha val="50196"/>
            </a:srgbClr>
          </a:solidFill>
        </p:spPr>
        <p:txBody>
          <a:bodyPr wrap="square" lIns="36000" tIns="36000" rIns="36000" bIns="3600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ja-JP" dirty="0">
                <a:latin typeface="Meiryo UI" panose="020B0604030504040204" pitchFamily="50" charset="-128"/>
                <a:ea typeface="Meiryo UI" panose="020B0604030504040204" pitchFamily="50" charset="-128"/>
              </a:rPr>
              <a:t>2024</a:t>
            </a:r>
            <a:r>
              <a:rPr lang="ja-JP" altLang="en-US" dirty="0">
                <a:latin typeface="Meiryo UI" panose="020B0604030504040204" pitchFamily="50" charset="-128"/>
                <a:ea typeface="Meiryo UI" panose="020B0604030504040204" pitchFamily="50" charset="-128"/>
              </a:rPr>
              <a:t>年度の新築注文住宅に占める</a:t>
            </a:r>
            <a:r>
              <a:rPr lang="en-US" altLang="ja-JP" dirty="0">
                <a:latin typeface="Meiryo UI" panose="020B0604030504040204" pitchFamily="50" charset="-128"/>
                <a:ea typeface="Meiryo UI" panose="020B0604030504040204" pitchFamily="50" charset="-128"/>
              </a:rPr>
              <a:t>ZEH</a:t>
            </a:r>
            <a:r>
              <a:rPr lang="ja-JP" altLang="en-US" dirty="0">
                <a:latin typeface="Meiryo UI" panose="020B0604030504040204" pitchFamily="50" charset="-128"/>
                <a:ea typeface="Meiryo UI" panose="020B0604030504040204" pitchFamily="50" charset="-128"/>
              </a:rPr>
              <a:t>の割合は全国平均</a:t>
            </a:r>
            <a:r>
              <a:rPr lang="en-US" altLang="ja-JP" dirty="0">
                <a:latin typeface="Meiryo UI" panose="020B0604030504040204" pitchFamily="50" charset="-128"/>
                <a:ea typeface="Meiryo UI" panose="020B0604030504040204" pitchFamily="50" charset="-128"/>
              </a:rPr>
              <a:t>42.6%</a:t>
            </a:r>
            <a:r>
              <a:rPr lang="ja-JP" altLang="en-US" dirty="0">
                <a:latin typeface="Meiryo UI" panose="020B0604030504040204" pitchFamily="50" charset="-128"/>
                <a:ea typeface="Meiryo UI" panose="020B0604030504040204" pitchFamily="50" charset="-128"/>
              </a:rPr>
              <a:t>、府内</a:t>
            </a:r>
            <a:r>
              <a:rPr lang="en-US" altLang="ja-JP" dirty="0">
                <a:latin typeface="Meiryo UI" panose="020B0604030504040204" pitchFamily="50" charset="-128"/>
                <a:ea typeface="Meiryo UI" panose="020B0604030504040204" pitchFamily="50" charset="-128"/>
              </a:rPr>
              <a:t>34.9%</a:t>
            </a:r>
            <a:r>
              <a:rPr lang="ja-JP" altLang="en-US" dirty="0">
                <a:latin typeface="Meiryo UI" panose="020B0604030504040204" pitchFamily="50" charset="-128"/>
                <a:ea typeface="Meiryo UI" panose="020B0604030504040204" pitchFamily="50" charset="-128"/>
              </a:rPr>
              <a:t>であり、近年は増加傾向にあります。</a:t>
            </a:r>
            <a:endParaRPr lang="en-US" altLang="ja-JP" dirty="0">
              <a:latin typeface="Meiryo UI" panose="020B0604030504040204" pitchFamily="50" charset="-128"/>
              <a:ea typeface="Meiryo UI" panose="020B0604030504040204" pitchFamily="50" charset="-128"/>
            </a:endParaRPr>
          </a:p>
        </p:txBody>
      </p:sp>
      <p:sp>
        <p:nvSpPr>
          <p:cNvPr id="30" name="テキスト ボックス 1"/>
          <p:cNvSpPr txBox="1"/>
          <p:nvPr/>
        </p:nvSpPr>
        <p:spPr>
          <a:xfrm>
            <a:off x="5357843" y="3153668"/>
            <a:ext cx="4203192" cy="580534"/>
          </a:xfrm>
          <a:prstGeom prst="rect">
            <a:avLst/>
          </a:prstGeom>
          <a:solidFill>
            <a:srgbClr val="CCFF99">
              <a:alpha val="50196"/>
            </a:srgbClr>
          </a:solidFill>
        </p:spPr>
        <p:txBody>
          <a:bodyPr wrap="square" lIns="36000" tIns="36000" rIns="36000" bIns="3600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ja-JP" altLang="en-US" dirty="0">
                <a:latin typeface="Meiryo UI" panose="020B0604030504040204" pitchFamily="50" charset="-128"/>
                <a:ea typeface="Meiryo UI" panose="020B0604030504040204" pitchFamily="50" charset="-128"/>
              </a:rPr>
              <a:t>従前から導入が進んでいますが、設置能力の見直し等により、既存設備の更新が行われないなど、漸減傾向であり、</a:t>
            </a:r>
            <a:r>
              <a:rPr lang="en-US" altLang="ja-JP" dirty="0">
                <a:latin typeface="Meiryo UI" panose="020B0604030504040204" pitchFamily="50" charset="-128"/>
                <a:ea typeface="Meiryo UI" panose="020B0604030504040204" pitchFamily="50" charset="-128"/>
              </a:rPr>
              <a:t>2024</a:t>
            </a:r>
            <a:r>
              <a:rPr lang="ja-JP" altLang="en-US" dirty="0">
                <a:latin typeface="Meiryo UI" panose="020B0604030504040204" pitchFamily="50" charset="-128"/>
                <a:ea typeface="Meiryo UI" panose="020B0604030504040204" pitchFamily="50" charset="-128"/>
              </a:rPr>
              <a:t>年度は前年度比約</a:t>
            </a:r>
            <a:r>
              <a:rPr lang="en-US" altLang="ja-JP" dirty="0">
                <a:latin typeface="Meiryo UI" panose="020B0604030504040204" pitchFamily="50" charset="-128"/>
                <a:ea typeface="Meiryo UI" panose="020B0604030504040204" pitchFamily="50" charset="-128"/>
              </a:rPr>
              <a:t>10%</a:t>
            </a:r>
            <a:r>
              <a:rPr lang="ja-JP" altLang="en-US" dirty="0">
                <a:latin typeface="Meiryo UI" panose="020B0604030504040204" pitchFamily="50" charset="-128"/>
                <a:ea typeface="Meiryo UI" panose="020B0604030504040204" pitchFamily="50" charset="-128"/>
              </a:rPr>
              <a:t>減少しています。</a:t>
            </a:r>
          </a:p>
        </p:txBody>
      </p:sp>
      <p:sp>
        <p:nvSpPr>
          <p:cNvPr id="31" name="テキスト ボックス 1"/>
          <p:cNvSpPr txBox="1"/>
          <p:nvPr/>
        </p:nvSpPr>
        <p:spPr>
          <a:xfrm>
            <a:off x="5357843" y="6406458"/>
            <a:ext cx="3993891" cy="411257"/>
          </a:xfrm>
          <a:prstGeom prst="rect">
            <a:avLst/>
          </a:prstGeom>
          <a:solidFill>
            <a:srgbClr val="CCFF99">
              <a:alpha val="50196"/>
            </a:srgbClr>
          </a:solidFill>
        </p:spPr>
        <p:txBody>
          <a:bodyPr wrap="square" lIns="36000" tIns="36000" rIns="36000" bIns="3600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ja-JP" altLang="en-US" dirty="0">
                <a:latin typeface="Meiryo UI" panose="020B0604030504040204" pitchFamily="50" charset="-128"/>
                <a:ea typeface="Meiryo UI" panose="020B0604030504040204" pitchFamily="50" charset="-128"/>
              </a:rPr>
              <a:t>国による導入補助や停電時の活用等レジリエンス強化の影響もあり、電気自動車の導入量は増加傾向にあります。</a:t>
            </a:r>
            <a:endParaRPr lang="ja-JP" altLang="en-US" sz="1100" dirty="0">
              <a:latin typeface="Meiryo UI" panose="020B0604030504040204" pitchFamily="50" charset="-128"/>
              <a:ea typeface="Meiryo UI" panose="020B0604030504040204" pitchFamily="50" charset="-128"/>
            </a:endParaRPr>
          </a:p>
        </p:txBody>
      </p:sp>
      <p:sp>
        <p:nvSpPr>
          <p:cNvPr id="24" name="テキスト ボックス 23">
            <a:extLst>
              <a:ext uri="{FF2B5EF4-FFF2-40B4-BE49-F238E27FC236}">
                <a16:creationId xmlns:a16="http://schemas.microsoft.com/office/drawing/2014/main" id="{636340D2-4B1D-4AEA-9A17-A4BF0C39BFAE}"/>
              </a:ext>
            </a:extLst>
          </p:cNvPr>
          <p:cNvSpPr txBox="1"/>
          <p:nvPr/>
        </p:nvSpPr>
        <p:spPr>
          <a:xfrm>
            <a:off x="57910" y="565716"/>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5" name="テキスト ボックス 24">
            <a:extLst>
              <a:ext uri="{FF2B5EF4-FFF2-40B4-BE49-F238E27FC236}">
                <a16:creationId xmlns:a16="http://schemas.microsoft.com/office/drawing/2014/main" id="{82CC0977-A447-477C-BA19-944353B4B63D}"/>
              </a:ext>
            </a:extLst>
          </p:cNvPr>
          <p:cNvSpPr txBox="1"/>
          <p:nvPr/>
        </p:nvSpPr>
        <p:spPr>
          <a:xfrm>
            <a:off x="151307" y="3828246"/>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千</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kW]</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6" name="テキスト ボックス 25">
            <a:extLst>
              <a:ext uri="{FF2B5EF4-FFF2-40B4-BE49-F238E27FC236}">
                <a16:creationId xmlns:a16="http://schemas.microsoft.com/office/drawing/2014/main" id="{30231DFC-08FE-44AE-8717-53A698E266A6}"/>
              </a:ext>
            </a:extLst>
          </p:cNvPr>
          <p:cNvSpPr txBox="1"/>
          <p:nvPr/>
        </p:nvSpPr>
        <p:spPr>
          <a:xfrm>
            <a:off x="5175213" y="565715"/>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千</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kW]</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7" name="テキスト ボックス 26">
            <a:extLst>
              <a:ext uri="{FF2B5EF4-FFF2-40B4-BE49-F238E27FC236}">
                <a16:creationId xmlns:a16="http://schemas.microsoft.com/office/drawing/2014/main" id="{BE33CA3F-011D-4B97-8969-36AF6193568B}"/>
              </a:ext>
            </a:extLst>
          </p:cNvPr>
          <p:cNvSpPr txBox="1"/>
          <p:nvPr/>
        </p:nvSpPr>
        <p:spPr>
          <a:xfrm>
            <a:off x="5330513" y="3856274"/>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台</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cxnSp>
        <p:nvCxnSpPr>
          <p:cNvPr id="32" name="直線コネクタ 31">
            <a:extLst>
              <a:ext uri="{FF2B5EF4-FFF2-40B4-BE49-F238E27FC236}">
                <a16:creationId xmlns:a16="http://schemas.microsoft.com/office/drawing/2014/main" id="{C89805AF-18F9-4E06-B808-E8C537FE6AA8}"/>
              </a:ext>
            </a:extLst>
          </p:cNvPr>
          <p:cNvCxnSpPr/>
          <p:nvPr/>
        </p:nvCxnSpPr>
        <p:spPr>
          <a:xfrm flipH="1">
            <a:off x="0" y="3757671"/>
            <a:ext cx="9906000" cy="0"/>
          </a:xfrm>
          <a:prstGeom prst="line">
            <a:avLst/>
          </a:prstGeom>
          <a:ln w="3175">
            <a:prstDash val="dash"/>
          </a:ln>
        </p:spPr>
        <p:style>
          <a:lnRef idx="1">
            <a:schemeClr val="accent3"/>
          </a:lnRef>
          <a:fillRef idx="0">
            <a:schemeClr val="accent3"/>
          </a:fillRef>
          <a:effectRef idx="0">
            <a:schemeClr val="accent3"/>
          </a:effectRef>
          <a:fontRef idx="minor">
            <a:schemeClr val="tx1"/>
          </a:fontRef>
        </p:style>
      </p:cxnSp>
      <p:cxnSp>
        <p:nvCxnSpPr>
          <p:cNvPr id="33" name="直線コネクタ 32">
            <a:extLst>
              <a:ext uri="{FF2B5EF4-FFF2-40B4-BE49-F238E27FC236}">
                <a16:creationId xmlns:a16="http://schemas.microsoft.com/office/drawing/2014/main" id="{FDE8673D-D78E-4343-A130-A21779BEEF53}"/>
              </a:ext>
            </a:extLst>
          </p:cNvPr>
          <p:cNvCxnSpPr>
            <a:cxnSpLocks/>
          </p:cNvCxnSpPr>
          <p:nvPr/>
        </p:nvCxnSpPr>
        <p:spPr>
          <a:xfrm>
            <a:off x="4948042" y="536737"/>
            <a:ext cx="0" cy="6321263"/>
          </a:xfrm>
          <a:prstGeom prst="line">
            <a:avLst/>
          </a:prstGeom>
          <a:ln w="3175">
            <a:prstDash val="dash"/>
          </a:ln>
        </p:spPr>
        <p:style>
          <a:lnRef idx="1">
            <a:schemeClr val="accent3"/>
          </a:lnRef>
          <a:fillRef idx="0">
            <a:schemeClr val="accent3"/>
          </a:fillRef>
          <a:effectRef idx="0">
            <a:schemeClr val="accent3"/>
          </a:effectRef>
          <a:fontRef idx="minor">
            <a:schemeClr val="tx1"/>
          </a:fontRef>
        </p:style>
      </p:cxnSp>
      <p:sp>
        <p:nvSpPr>
          <p:cNvPr id="34" name="Text Box 2">
            <a:extLst>
              <a:ext uri="{FF2B5EF4-FFF2-40B4-BE49-F238E27FC236}">
                <a16:creationId xmlns:a16="http://schemas.microsoft.com/office/drawing/2014/main" id="{A435EA7D-43E8-4B17-94CB-973FF0C3E56A}"/>
              </a:ext>
            </a:extLst>
          </p:cNvPr>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エネルギー関連指標</a:t>
            </a:r>
            <a:endParaRPr lang="ja-JP" altLang="ja-JP" sz="3600" dirty="0">
              <a:solidFill>
                <a:schemeClr val="bg1"/>
              </a:solidFill>
              <a:ea typeface="HGP創英角ｺﾞｼｯｸUB" pitchFamily="50" charset="-128"/>
              <a:cs typeface="ＭＳ Ｐゴシック" charset="-128"/>
            </a:endParaRPr>
          </a:p>
        </p:txBody>
      </p:sp>
      <p:sp>
        <p:nvSpPr>
          <p:cNvPr id="43" name="テキスト ボックス 1"/>
          <p:cNvSpPr txBox="1"/>
          <p:nvPr/>
        </p:nvSpPr>
        <p:spPr>
          <a:xfrm>
            <a:off x="524341" y="6471577"/>
            <a:ext cx="3829192" cy="241980"/>
          </a:xfrm>
          <a:prstGeom prst="rect">
            <a:avLst/>
          </a:prstGeom>
          <a:solidFill>
            <a:srgbClr val="CCFF99">
              <a:alpha val="50196"/>
            </a:srgbClr>
          </a:solidFill>
        </p:spPr>
        <p:txBody>
          <a:bodyPr wrap="square" lIns="36000" tIns="36000" rIns="36000" bIns="3600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ja-JP" altLang="en-US" dirty="0">
                <a:latin typeface="Meiryo UI" panose="020B0604030504040204" pitchFamily="50" charset="-128"/>
                <a:ea typeface="Meiryo UI" panose="020B0604030504040204" pitchFamily="50" charset="-128"/>
              </a:rPr>
              <a:t>新築住宅での導入が進んでいるなど、近年は増加傾向にあります。</a:t>
            </a:r>
            <a:endParaRPr lang="en-US" altLang="ja-JP" dirty="0">
              <a:latin typeface="Meiryo UI" panose="020B0604030504040204" pitchFamily="50" charset="-128"/>
              <a:ea typeface="Meiryo UI" panose="020B0604030504040204" pitchFamily="50" charset="-128"/>
            </a:endParaRPr>
          </a:p>
        </p:txBody>
      </p:sp>
      <p:sp>
        <p:nvSpPr>
          <p:cNvPr id="23" name="円/楕円 30">
            <a:extLst>
              <a:ext uri="{FF2B5EF4-FFF2-40B4-BE49-F238E27FC236}">
                <a16:creationId xmlns:a16="http://schemas.microsoft.com/office/drawing/2014/main" id="{4521D132-1720-447E-9241-116230B33706}"/>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73</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457392AB-5832-401B-A83A-0008A6BAEBAA}"/>
              </a:ext>
            </a:extLst>
          </p:cNvPr>
          <p:cNvSpPr txBox="1"/>
          <p:nvPr/>
        </p:nvSpPr>
        <p:spPr>
          <a:xfrm>
            <a:off x="1061295" y="2523708"/>
            <a:ext cx="3141872" cy="400110"/>
          </a:xfrm>
          <a:prstGeom prst="rect">
            <a:avLst/>
          </a:prstGeom>
          <a:solidFill>
            <a:schemeClr val="bg1"/>
          </a:solidFill>
        </p:spPr>
        <p:txBody>
          <a:bodyPr wrap="square" rtlCol="0">
            <a:spAutoFit/>
          </a:bodyPr>
          <a:lstStyle/>
          <a:p>
            <a:r>
              <a:rPr kumimoji="1" lang="ja-JP" altLang="en-US" sz="1000" dirty="0"/>
              <a:t>（白抜き〇）新築注文住宅に占める</a:t>
            </a:r>
            <a:r>
              <a:rPr kumimoji="1" lang="en-US" altLang="ja-JP" sz="1000" dirty="0"/>
              <a:t>ZEH</a:t>
            </a:r>
            <a:r>
              <a:rPr kumimoji="1" lang="ja-JP" altLang="en-US" sz="1000" dirty="0"/>
              <a:t>の割合（全国）</a:t>
            </a:r>
            <a:endParaRPr kumimoji="1" lang="en-US" altLang="ja-JP" sz="1000" dirty="0"/>
          </a:p>
          <a:p>
            <a:r>
              <a:rPr lang="ja-JP" altLang="en-US" sz="1000" dirty="0"/>
              <a:t>（青塗り</a:t>
            </a:r>
            <a:r>
              <a:rPr lang="ja-JP" altLang="en-US" sz="1000" dirty="0">
                <a:solidFill>
                  <a:srgbClr val="0070C0"/>
                </a:solidFill>
              </a:rPr>
              <a:t>●</a:t>
            </a:r>
            <a:r>
              <a:rPr lang="ja-JP" altLang="en-US" sz="1000" dirty="0"/>
              <a:t>）</a:t>
            </a:r>
            <a:r>
              <a:rPr kumimoji="1" lang="ja-JP" altLang="en-US" sz="1000" dirty="0"/>
              <a:t>新築注文住宅に占める</a:t>
            </a:r>
            <a:r>
              <a:rPr kumimoji="1" lang="en-US" altLang="ja-JP" sz="1000" dirty="0"/>
              <a:t>ZEH</a:t>
            </a:r>
            <a:r>
              <a:rPr kumimoji="1" lang="ja-JP" altLang="en-US" sz="1000" dirty="0"/>
              <a:t>の割合（大阪府）</a:t>
            </a:r>
          </a:p>
        </p:txBody>
      </p:sp>
      <p:sp>
        <p:nvSpPr>
          <p:cNvPr id="20" name="テキスト ボックス 19">
            <a:extLst>
              <a:ext uri="{FF2B5EF4-FFF2-40B4-BE49-F238E27FC236}">
                <a16:creationId xmlns:a16="http://schemas.microsoft.com/office/drawing/2014/main" id="{1F37219F-DD3D-42EE-8F43-CDEE4140F4AB}"/>
              </a:ext>
            </a:extLst>
          </p:cNvPr>
          <p:cNvSpPr txBox="1"/>
          <p:nvPr/>
        </p:nvSpPr>
        <p:spPr>
          <a:xfrm>
            <a:off x="4388408" y="3042750"/>
            <a:ext cx="11837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2" name="テキスト ボックス 21">
            <a:extLst>
              <a:ext uri="{FF2B5EF4-FFF2-40B4-BE49-F238E27FC236}">
                <a16:creationId xmlns:a16="http://schemas.microsoft.com/office/drawing/2014/main" id="{B3FFE378-369F-4F1E-83A0-BA4AE838A8E3}"/>
              </a:ext>
            </a:extLst>
          </p:cNvPr>
          <p:cNvSpPr txBox="1"/>
          <p:nvPr/>
        </p:nvSpPr>
        <p:spPr>
          <a:xfrm>
            <a:off x="4263518" y="6182763"/>
            <a:ext cx="11837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29" name="テキスト ボックス 28">
            <a:extLst>
              <a:ext uri="{FF2B5EF4-FFF2-40B4-BE49-F238E27FC236}">
                <a16:creationId xmlns:a16="http://schemas.microsoft.com/office/drawing/2014/main" id="{091B3319-623B-4BD4-B0D9-AA429C19516D}"/>
              </a:ext>
            </a:extLst>
          </p:cNvPr>
          <p:cNvSpPr txBox="1"/>
          <p:nvPr/>
        </p:nvSpPr>
        <p:spPr>
          <a:xfrm>
            <a:off x="9314144" y="2894756"/>
            <a:ext cx="11837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35" name="テキスト ボックス 34">
            <a:extLst>
              <a:ext uri="{FF2B5EF4-FFF2-40B4-BE49-F238E27FC236}">
                <a16:creationId xmlns:a16="http://schemas.microsoft.com/office/drawing/2014/main" id="{F4F0FC92-36CB-4B28-8D53-4C1B6FFD9609}"/>
              </a:ext>
            </a:extLst>
          </p:cNvPr>
          <p:cNvSpPr txBox="1"/>
          <p:nvPr/>
        </p:nvSpPr>
        <p:spPr>
          <a:xfrm>
            <a:off x="9131810" y="6129459"/>
            <a:ext cx="11837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pic>
        <p:nvPicPr>
          <p:cNvPr id="7" name="図 6">
            <a:extLst>
              <a:ext uri="{FF2B5EF4-FFF2-40B4-BE49-F238E27FC236}">
                <a16:creationId xmlns:a16="http://schemas.microsoft.com/office/drawing/2014/main" id="{A14F6D1A-6F46-43A4-A203-D9D1640321A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77320" y="3757671"/>
            <a:ext cx="3973068" cy="2670048"/>
          </a:xfrm>
          <a:prstGeom prst="rect">
            <a:avLst/>
          </a:prstGeom>
        </p:spPr>
      </p:pic>
    </p:spTree>
    <p:extLst>
      <p:ext uri="{BB962C8B-B14F-4D97-AF65-F5344CB8AC3E}">
        <p14:creationId xmlns:p14="http://schemas.microsoft.com/office/powerpoint/2010/main" val="363533265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31AEC75-2994-4AF3-BC25-C2443396F67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2742" y="3757671"/>
            <a:ext cx="4533403" cy="2700000"/>
          </a:xfrm>
          <a:prstGeom prst="rect">
            <a:avLst/>
          </a:prstGeom>
        </p:spPr>
      </p:pic>
      <p:pic>
        <p:nvPicPr>
          <p:cNvPr id="2" name="図 1">
            <a:extLst>
              <a:ext uri="{FF2B5EF4-FFF2-40B4-BE49-F238E27FC236}">
                <a16:creationId xmlns:a16="http://schemas.microsoft.com/office/drawing/2014/main" id="{AF51DFCC-0D04-4F21-B384-60BDD3728A3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271" y="512866"/>
            <a:ext cx="4533900" cy="2734056"/>
          </a:xfrm>
          <a:prstGeom prst="rect">
            <a:avLst/>
          </a:prstGeom>
        </p:spPr>
      </p:pic>
      <p:sp>
        <p:nvSpPr>
          <p:cNvPr id="4" name="Text Box 2">
            <a:extLst>
              <a:ext uri="{FF2B5EF4-FFF2-40B4-BE49-F238E27FC236}">
                <a16:creationId xmlns:a16="http://schemas.microsoft.com/office/drawing/2014/main" id="{A435EA7D-43E8-4B17-94CB-973FF0C3E56A}"/>
              </a:ext>
            </a:extLst>
          </p:cNvPr>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エネルギー関連指標</a:t>
            </a:r>
            <a:endParaRPr lang="ja-JP" altLang="ja-JP" sz="3600" dirty="0">
              <a:solidFill>
                <a:schemeClr val="bg1"/>
              </a:solidFill>
              <a:ea typeface="HGP創英角ｺﾞｼｯｸUB" pitchFamily="50" charset="-128"/>
              <a:cs typeface="ＭＳ Ｐゴシック" charset="-128"/>
            </a:endParaRPr>
          </a:p>
        </p:txBody>
      </p:sp>
      <p:sp>
        <p:nvSpPr>
          <p:cNvPr id="12" name="テキスト ボックス 1"/>
          <p:cNvSpPr txBox="1"/>
          <p:nvPr/>
        </p:nvSpPr>
        <p:spPr>
          <a:xfrm>
            <a:off x="424655" y="6518755"/>
            <a:ext cx="4050624" cy="241980"/>
          </a:xfrm>
          <a:prstGeom prst="rect">
            <a:avLst/>
          </a:prstGeom>
          <a:solidFill>
            <a:srgbClr val="CCFF99">
              <a:alpha val="50196"/>
            </a:srgbClr>
          </a:solidFill>
        </p:spPr>
        <p:txBody>
          <a:bodyPr wrap="square" lIns="36000" tIns="36000" rIns="36000" bIns="36000" rtlCol="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ja-JP" dirty="0">
                <a:latin typeface="Meiryo UI" panose="020B0604030504040204" pitchFamily="50" charset="-128"/>
                <a:ea typeface="Meiryo UI" panose="020B0604030504040204" pitchFamily="50" charset="-128"/>
                <a:cs typeface="Leelawadee UI" panose="020B0502040204020203" pitchFamily="34" charset="-34"/>
              </a:rPr>
              <a:t>2022</a:t>
            </a:r>
            <a:r>
              <a:rPr lang="ja-JP" altLang="en-US" dirty="0">
                <a:latin typeface="Meiryo UI" panose="020B0604030504040204" pitchFamily="50" charset="-128"/>
                <a:ea typeface="Meiryo UI" panose="020B0604030504040204" pitchFamily="50" charset="-128"/>
                <a:cs typeface="Leelawadee UI" panose="020B0502040204020203" pitchFamily="34" charset="-34"/>
              </a:rPr>
              <a:t>年度の府内総生産は、前年度比</a:t>
            </a:r>
            <a:r>
              <a:rPr lang="en-US" altLang="ja-JP" dirty="0">
                <a:latin typeface="Meiryo UI" panose="020B0604030504040204" pitchFamily="50" charset="-128"/>
                <a:ea typeface="Meiryo UI" panose="020B0604030504040204" pitchFamily="50" charset="-128"/>
                <a:cs typeface="Leelawadee UI" panose="020B0502040204020203" pitchFamily="34" charset="-34"/>
              </a:rPr>
              <a:t>3.3</a:t>
            </a:r>
            <a:r>
              <a:rPr lang="ja-JP" altLang="en-US" dirty="0">
                <a:latin typeface="Meiryo UI" panose="020B0604030504040204" pitchFamily="50" charset="-128"/>
                <a:ea typeface="Meiryo UI" panose="020B0604030504040204" pitchFamily="50" charset="-128"/>
                <a:cs typeface="Leelawadee UI" panose="020B0502040204020203" pitchFamily="34" charset="-34"/>
              </a:rPr>
              <a:t>％増加しています。</a:t>
            </a:r>
            <a:endParaRPr lang="en-US" altLang="ja-JP" dirty="0">
              <a:latin typeface="Meiryo UI" panose="020B0604030504040204" pitchFamily="50" charset="-128"/>
              <a:ea typeface="Meiryo UI" panose="020B0604030504040204" pitchFamily="50" charset="-128"/>
              <a:cs typeface="Leelawadee UI" panose="020B0502040204020203" pitchFamily="34" charset="-34"/>
            </a:endParaRPr>
          </a:p>
        </p:txBody>
      </p:sp>
      <p:cxnSp>
        <p:nvCxnSpPr>
          <p:cNvPr id="9" name="直線コネクタ 8">
            <a:extLst>
              <a:ext uri="{FF2B5EF4-FFF2-40B4-BE49-F238E27FC236}">
                <a16:creationId xmlns:a16="http://schemas.microsoft.com/office/drawing/2014/main" id="{44CC639F-6444-4685-BD11-CF95C933605F}"/>
              </a:ext>
            </a:extLst>
          </p:cNvPr>
          <p:cNvCxnSpPr/>
          <p:nvPr/>
        </p:nvCxnSpPr>
        <p:spPr>
          <a:xfrm flipH="1">
            <a:off x="0" y="3757671"/>
            <a:ext cx="4962110" cy="0"/>
          </a:xfrm>
          <a:prstGeom prst="line">
            <a:avLst/>
          </a:prstGeom>
          <a:ln w="3175">
            <a:prstDash val="dash"/>
          </a:ln>
        </p:spPr>
        <p:style>
          <a:lnRef idx="1">
            <a:schemeClr val="accent3"/>
          </a:lnRef>
          <a:fillRef idx="0">
            <a:schemeClr val="accent3"/>
          </a:fillRef>
          <a:effectRef idx="0">
            <a:schemeClr val="accent3"/>
          </a:effectRef>
          <a:fontRef idx="minor">
            <a:schemeClr val="tx1"/>
          </a:fontRef>
        </p:style>
      </p:cxnSp>
      <p:cxnSp>
        <p:nvCxnSpPr>
          <p:cNvPr id="11" name="直線コネクタ 10">
            <a:extLst>
              <a:ext uri="{FF2B5EF4-FFF2-40B4-BE49-F238E27FC236}">
                <a16:creationId xmlns:a16="http://schemas.microsoft.com/office/drawing/2014/main" id="{C1048927-E784-4FB2-92EB-698E24A88D8B}"/>
              </a:ext>
            </a:extLst>
          </p:cNvPr>
          <p:cNvCxnSpPr>
            <a:cxnSpLocks/>
          </p:cNvCxnSpPr>
          <p:nvPr/>
        </p:nvCxnSpPr>
        <p:spPr>
          <a:xfrm>
            <a:off x="4948042" y="536737"/>
            <a:ext cx="0" cy="6321263"/>
          </a:xfrm>
          <a:prstGeom prst="line">
            <a:avLst/>
          </a:prstGeom>
          <a:ln w="3175">
            <a:prstDash val="dash"/>
          </a:ln>
        </p:spPr>
        <p:style>
          <a:lnRef idx="1">
            <a:schemeClr val="accent3"/>
          </a:lnRef>
          <a:fillRef idx="0">
            <a:schemeClr val="accent3"/>
          </a:fillRef>
          <a:effectRef idx="0">
            <a:schemeClr val="accent3"/>
          </a:effectRef>
          <a:fontRef idx="minor">
            <a:schemeClr val="tx1"/>
          </a:fontRef>
        </p:style>
      </p:cxnSp>
      <p:sp>
        <p:nvSpPr>
          <p:cNvPr id="14" name="テキスト ボックス 13">
            <a:extLst>
              <a:ext uri="{FF2B5EF4-FFF2-40B4-BE49-F238E27FC236}">
                <a16:creationId xmlns:a16="http://schemas.microsoft.com/office/drawing/2014/main" id="{FB258942-64DE-4233-B8A5-226F800419E7}"/>
              </a:ext>
            </a:extLst>
          </p:cNvPr>
          <p:cNvSpPr txBox="1"/>
          <p:nvPr/>
        </p:nvSpPr>
        <p:spPr>
          <a:xfrm>
            <a:off x="78204" y="601479"/>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台</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15" name="テキスト ボックス 14">
            <a:extLst>
              <a:ext uri="{FF2B5EF4-FFF2-40B4-BE49-F238E27FC236}">
                <a16:creationId xmlns:a16="http://schemas.microsoft.com/office/drawing/2014/main" id="{EE423F81-6DDA-4163-986B-848A00773551}"/>
              </a:ext>
            </a:extLst>
          </p:cNvPr>
          <p:cNvSpPr txBox="1"/>
          <p:nvPr/>
        </p:nvSpPr>
        <p:spPr>
          <a:xfrm>
            <a:off x="-12856" y="3784043"/>
            <a:ext cx="7938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兆円</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17" name="テキスト ボックス 16"/>
          <p:cNvSpPr txBox="1"/>
          <p:nvPr/>
        </p:nvSpPr>
        <p:spPr>
          <a:xfrm>
            <a:off x="5132424" y="949555"/>
            <a:ext cx="4707454" cy="5408053"/>
          </a:xfrm>
          <a:prstGeom prst="rect">
            <a:avLst/>
          </a:prstGeom>
          <a:noFill/>
          <a:ln w="3175">
            <a:solidFill>
              <a:schemeClr val="bg1">
                <a:lumMod val="75000"/>
              </a:schemeClr>
            </a:solidFill>
            <a:prstDash val="dash"/>
          </a:ln>
        </p:spPr>
        <p:txBody>
          <a:bodyPr wrap="square" rtlCol="0">
            <a:noAutofit/>
          </a:bodyPr>
          <a:lstStyle/>
          <a:p>
            <a:r>
              <a:rPr lang="ja-JP" altLang="en-US" sz="1400" dirty="0">
                <a:latin typeface="Meiryo UI" panose="020B0604030504040204" pitchFamily="50" charset="-128"/>
                <a:ea typeface="Meiryo UI" panose="020B0604030504040204" pitchFamily="50" charset="-128"/>
              </a:rPr>
              <a:t>各目標及び指標における数値の出典</a:t>
            </a:r>
            <a:endParaRPr kumimoji="1" lang="en-US" altLang="ja-JP" sz="1400" dirty="0">
              <a:latin typeface="Meiryo UI" panose="020B0604030504040204" pitchFamily="50" charset="-128"/>
              <a:ea typeface="Meiryo UI" panose="020B0604030504040204" pitchFamily="50" charset="-128"/>
            </a:endParaRPr>
          </a:p>
          <a:p>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＜自立・分散エネルギー導入量、</a:t>
            </a:r>
            <a:r>
              <a:rPr lang="zh-TW" altLang="en-US" sz="1000" dirty="0">
                <a:latin typeface="Meiryo UI" panose="020B0604030504040204" pitchFamily="50" charset="-128"/>
                <a:ea typeface="Meiryo UI" panose="020B0604030504040204" pitchFamily="50" charset="-128"/>
              </a:rPr>
              <a:t>住宅用太陽光発電導入量</a:t>
            </a:r>
            <a:r>
              <a:rPr lang="ja-JP" altLang="en-US" sz="1000" dirty="0" err="1">
                <a:latin typeface="Meiryo UI" panose="020B0604030504040204" pitchFamily="50" charset="-128"/>
                <a:ea typeface="Meiryo UI" panose="020B0604030504040204" pitchFamily="50" charset="-128"/>
              </a:rPr>
              <a:t>、</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非</a:t>
            </a:r>
            <a:r>
              <a:rPr lang="zh-TW" altLang="en-US" sz="1000" dirty="0">
                <a:latin typeface="Meiryo UI" panose="020B0604030504040204" pitchFamily="50" charset="-128"/>
                <a:ea typeface="Meiryo UI" panose="020B0604030504040204" pitchFamily="50" charset="-128"/>
              </a:rPr>
              <a:t>住宅用太陽光発電導入量</a:t>
            </a:r>
            <a:r>
              <a:rPr lang="ja-JP" altLang="en-US" sz="1000" dirty="0">
                <a:latin typeface="Meiryo UI" panose="020B0604030504040204" pitchFamily="50" charset="-128"/>
                <a:ea typeface="Meiryo UI" panose="020B0604030504040204" pitchFamily="50" charset="-128"/>
              </a:rPr>
              <a:t>＞</a:t>
            </a:r>
            <a:endParaRPr lang="zh-TW" altLang="en-US"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・固定価格買取制度情報公開用ウェブサイト（資源エネルギー庁）</a:t>
            </a:r>
            <a:endParaRPr lang="en-US" altLang="ja-JP" sz="1000" dirty="0">
              <a:latin typeface="Meiryo UI" panose="020B0604030504040204" pitchFamily="50" charset="-128"/>
              <a:ea typeface="Meiryo UI" panose="020B0604030504040204" pitchFamily="50" charset="-128"/>
            </a:endParaRPr>
          </a:p>
          <a:p>
            <a:pPr>
              <a:spcBef>
                <a:spcPts val="600"/>
              </a:spcBef>
            </a:pPr>
            <a:r>
              <a:rPr lang="ja-JP" altLang="en-US" sz="1000" dirty="0">
                <a:latin typeface="Meiryo UI" panose="020B0604030504040204" pitchFamily="50" charset="-128"/>
                <a:ea typeface="Meiryo UI" panose="020B0604030504040204" pitchFamily="50" charset="-128"/>
              </a:rPr>
              <a:t>＜再エネ利用率、再エネ電気利用量＞</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・固定価格買取制度情報公開用ウェブサイト（資源エネルギー庁）</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a:t>
            </a:r>
            <a:r>
              <a:rPr lang="zh-TW" altLang="en-US" sz="1000" dirty="0">
                <a:latin typeface="Meiryo UI" panose="020B0604030504040204" pitchFamily="50" charset="-128"/>
                <a:ea typeface="Meiryo UI" panose="020B0604030504040204" pitchFamily="50" charset="-128"/>
              </a:rPr>
              <a:t>都道府県別電力需要実績</a:t>
            </a:r>
            <a:r>
              <a:rPr lang="ja-JP" altLang="en-US" sz="1000" dirty="0">
                <a:latin typeface="Meiryo UI" panose="020B0604030504040204" pitchFamily="50" charset="-128"/>
                <a:ea typeface="Meiryo UI" panose="020B0604030504040204" pitchFamily="50" charset="-128"/>
              </a:rPr>
              <a:t>（資源エネルギー庁） </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a:t>
            </a:r>
            <a:r>
              <a:rPr lang="en-US" altLang="zh-TW" sz="1000" dirty="0">
                <a:latin typeface="Meiryo UI" panose="020B0604030504040204" pitchFamily="50" charset="-128"/>
                <a:ea typeface="Meiryo UI" panose="020B0604030504040204" pitchFamily="50" charset="-128"/>
              </a:rPr>
              <a:t>JEPX</a:t>
            </a:r>
            <a:r>
              <a:rPr lang="zh-TW" altLang="en-US" sz="1000" dirty="0">
                <a:latin typeface="Meiryo UI" panose="020B0604030504040204" pitchFamily="50" charset="-128"/>
                <a:ea typeface="Meiryo UI" panose="020B0604030504040204" pitchFamily="50" charset="-128"/>
              </a:rPr>
              <a:t>非化石価値取引市場</a:t>
            </a:r>
            <a:r>
              <a:rPr lang="ja-JP" altLang="en-US" sz="1000" dirty="0">
                <a:latin typeface="Meiryo UI" panose="020B0604030504040204" pitchFamily="50" charset="-128"/>
                <a:ea typeface="Meiryo UI" panose="020B0604030504040204" pitchFamily="50" charset="-128"/>
              </a:rPr>
              <a:t>取引結果（</a:t>
            </a:r>
            <a:r>
              <a:rPr lang="zh-TW" altLang="en-US" sz="1000" dirty="0">
                <a:latin typeface="Meiryo UI" panose="020B0604030504040204" pitchFamily="50" charset="-128"/>
                <a:ea typeface="Meiryo UI" panose="020B0604030504040204" pitchFamily="50" charset="-128"/>
              </a:rPr>
              <a:t>一般社団法人 日本卸電力取引所</a:t>
            </a:r>
            <a:r>
              <a:rPr lang="ja-JP" altLang="en-US" sz="1000" dirty="0">
                <a:latin typeface="Meiryo UI" panose="020B0604030504040204" pitchFamily="50" charset="-128"/>
                <a:ea typeface="Meiryo UI" panose="020B0604030504040204" pitchFamily="50" charset="-128"/>
              </a:rPr>
              <a:t>）</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・当社の電源構成比・非化石証書使用状況（関西電力株式会社）</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a:t>
            </a:r>
            <a:r>
              <a:rPr lang="zh-TW" altLang="en-US" sz="1000" dirty="0">
                <a:latin typeface="Meiryo UI" panose="020B0604030504040204" pitchFamily="50" charset="-128"/>
                <a:ea typeface="Meiryo UI" panose="020B0604030504040204" pitchFamily="50" charset="-128"/>
              </a:rPr>
              <a:t>電力取引報結果</a:t>
            </a:r>
            <a:r>
              <a:rPr lang="ja-JP" altLang="en-US" sz="1000" dirty="0">
                <a:latin typeface="Meiryo UI" panose="020B0604030504040204" pitchFamily="50" charset="-128"/>
                <a:ea typeface="Meiryo UI" panose="020B0604030504040204" pitchFamily="50" charset="-128"/>
              </a:rPr>
              <a:t>（電力・ガス取引監視等委員会）</a:t>
            </a:r>
            <a:endParaRPr lang="en-US" altLang="ja-JP" sz="1000" dirty="0">
              <a:latin typeface="Meiryo UI" panose="020B0604030504040204" pitchFamily="50" charset="-128"/>
              <a:ea typeface="Meiryo UI" panose="020B0604030504040204" pitchFamily="50" charset="-128"/>
            </a:endParaRPr>
          </a:p>
          <a:p>
            <a:pPr>
              <a:spcBef>
                <a:spcPts val="600"/>
              </a:spcBef>
            </a:pPr>
            <a:r>
              <a:rPr lang="ja-JP" altLang="en-US" sz="1000" dirty="0">
                <a:latin typeface="Meiryo UI" panose="020B0604030504040204" pitchFamily="50" charset="-128"/>
                <a:ea typeface="Meiryo UI" panose="020B0604030504040204" pitchFamily="50" charset="-128"/>
              </a:rPr>
              <a:t>＜エネルギー利用効率、府内総生産＞</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・大阪府域における</a:t>
            </a:r>
            <a:r>
              <a:rPr lang="en-US" altLang="ja-JP" sz="1000" dirty="0">
                <a:latin typeface="Meiryo UI" panose="020B0604030504040204" pitchFamily="50" charset="-128"/>
                <a:ea typeface="Meiryo UI" panose="020B0604030504040204" pitchFamily="50" charset="-128"/>
              </a:rPr>
              <a:t>2022</a:t>
            </a:r>
            <a:r>
              <a:rPr lang="ja-JP" altLang="en-US" sz="1000" dirty="0">
                <a:latin typeface="Meiryo UI" panose="020B0604030504040204" pitchFamily="50" charset="-128"/>
                <a:ea typeface="Meiryo UI" panose="020B0604030504040204" pitchFamily="50" charset="-128"/>
              </a:rPr>
              <a:t>年度の温室効果ガス排出量について （大阪府）</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・大阪府民経済計算（大阪府）</a:t>
            </a:r>
            <a:endParaRPr lang="en-US" altLang="ja-JP" sz="1000" dirty="0">
              <a:latin typeface="Meiryo UI" panose="020B0604030504040204" pitchFamily="50" charset="-128"/>
              <a:ea typeface="Meiryo UI" panose="020B0604030504040204" pitchFamily="50" charset="-128"/>
            </a:endParaRPr>
          </a:p>
          <a:p>
            <a:pPr>
              <a:spcBef>
                <a:spcPts val="600"/>
              </a:spcBef>
            </a:pPr>
            <a:r>
              <a:rPr lang="ja-JP" altLang="en-US" sz="1000" dirty="0">
                <a:latin typeface="Meiryo UI" panose="020B0604030504040204" pitchFamily="50" charset="-128"/>
                <a:ea typeface="Meiryo UI" panose="020B0604030504040204" pitchFamily="50" charset="-128"/>
              </a:rPr>
              <a:t>＜大阪に本社を有する再エネ電気利用表明事業者数＞</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・日本気候リーダーズ・パートナーシップホームページ</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Science Based Targets initiative</a:t>
            </a:r>
            <a:r>
              <a:rPr lang="ja-JP" altLang="en-US" sz="1000" dirty="0">
                <a:latin typeface="Meiryo UI" panose="020B0604030504040204" pitchFamily="50" charset="-128"/>
                <a:ea typeface="Meiryo UI" panose="020B0604030504040204" pitchFamily="50" charset="-128"/>
              </a:rPr>
              <a:t>ホームページ</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・再エネ</a:t>
            </a:r>
            <a:r>
              <a:rPr lang="en-US" altLang="ja-JP" sz="1000" dirty="0">
                <a:latin typeface="Meiryo UI" panose="020B0604030504040204" pitchFamily="50" charset="-128"/>
                <a:ea typeface="Meiryo UI" panose="020B0604030504040204" pitchFamily="50" charset="-128"/>
              </a:rPr>
              <a:t>100</a:t>
            </a:r>
            <a:r>
              <a:rPr lang="ja-JP" altLang="en-US" sz="1000" dirty="0">
                <a:latin typeface="Meiryo UI" panose="020B0604030504040204" pitchFamily="50" charset="-128"/>
                <a:ea typeface="Meiryo UI" panose="020B0604030504040204" pitchFamily="50" charset="-128"/>
              </a:rPr>
              <a:t>宣言 </a:t>
            </a:r>
            <a:r>
              <a:rPr lang="en-US" altLang="ja-JP" sz="1000" dirty="0">
                <a:latin typeface="Meiryo UI" panose="020B0604030504040204" pitchFamily="50" charset="-128"/>
                <a:ea typeface="Meiryo UI" panose="020B0604030504040204" pitchFamily="50" charset="-128"/>
              </a:rPr>
              <a:t>RE Action</a:t>
            </a:r>
            <a:r>
              <a:rPr lang="ja-JP" altLang="en-US" sz="1000" dirty="0">
                <a:latin typeface="Meiryo UI" panose="020B0604030504040204" pitchFamily="50" charset="-128"/>
                <a:ea typeface="Meiryo UI" panose="020B0604030504040204" pitchFamily="50" charset="-128"/>
              </a:rPr>
              <a:t>ホームページ</a:t>
            </a:r>
            <a:endParaRPr lang="en-US" altLang="ja-JP" sz="1000" dirty="0">
              <a:latin typeface="Meiryo UI" panose="020B0604030504040204" pitchFamily="50" charset="-128"/>
              <a:ea typeface="Meiryo UI" panose="020B0604030504040204" pitchFamily="50" charset="-128"/>
            </a:endParaRPr>
          </a:p>
          <a:p>
            <a:pPr>
              <a:spcBef>
                <a:spcPts val="600"/>
              </a:spcBef>
            </a:pPr>
            <a:r>
              <a:rPr lang="ja-JP" altLang="en-US" sz="1000" dirty="0">
                <a:latin typeface="Meiryo UI" panose="020B0604030504040204" pitchFamily="50" charset="-128"/>
                <a:ea typeface="Meiryo UI" panose="020B0604030504040204" pitchFamily="50" charset="-128"/>
              </a:rPr>
              <a:t>＜府内総生産（建設業、製造業、農林水産業、鉱業）あたりのエネルギー消費量、</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府内総生産（第</a:t>
            </a:r>
            <a:r>
              <a:rPr lang="en-US" altLang="ja-JP" sz="1000" dirty="0">
                <a:latin typeface="Meiryo UI" panose="020B0604030504040204" pitchFamily="50" charset="-128"/>
                <a:ea typeface="Meiryo UI" panose="020B0604030504040204" pitchFamily="50" charset="-128"/>
              </a:rPr>
              <a:t>3</a:t>
            </a:r>
            <a:r>
              <a:rPr lang="ja-JP" altLang="en-US" sz="1000" dirty="0">
                <a:latin typeface="Meiryo UI" panose="020B0604030504040204" pitchFamily="50" charset="-128"/>
                <a:ea typeface="Meiryo UI" panose="020B0604030504040204" pitchFamily="50" charset="-128"/>
              </a:rPr>
              <a:t>次産業）あたりのエネルギー消費量、</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rPr>
              <a:t>世帯・</a:t>
            </a:r>
            <a:r>
              <a:rPr lang="en-US" altLang="ja-JP" sz="1000" dirty="0">
                <a:latin typeface="Meiryo UI" panose="020B0604030504040204" pitchFamily="50" charset="-128"/>
                <a:ea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rPr>
              <a:t>人あたりのエネルギー消費量＞</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・大阪府域における</a:t>
            </a:r>
            <a:r>
              <a:rPr lang="en-US" altLang="ja-JP" sz="1000" dirty="0">
                <a:latin typeface="Meiryo UI" panose="020B0604030504040204" pitchFamily="50" charset="-128"/>
                <a:ea typeface="Meiryo UI" panose="020B0604030504040204" pitchFamily="50" charset="-128"/>
              </a:rPr>
              <a:t>2022</a:t>
            </a:r>
            <a:r>
              <a:rPr lang="ja-JP" altLang="en-US" sz="1000" dirty="0">
                <a:latin typeface="Meiryo UI" panose="020B0604030504040204" pitchFamily="50" charset="-128"/>
                <a:ea typeface="Meiryo UI" panose="020B0604030504040204" pitchFamily="50" charset="-128"/>
              </a:rPr>
              <a:t>年度の温室効果ガス排出量について （大阪府）</a:t>
            </a:r>
            <a:endParaRPr lang="en-US" altLang="ja-JP" sz="1000" dirty="0">
              <a:latin typeface="Meiryo UI" panose="020B0604030504040204" pitchFamily="50" charset="-128"/>
              <a:ea typeface="Meiryo UI" panose="020B0604030504040204" pitchFamily="50" charset="-128"/>
            </a:endParaRPr>
          </a:p>
          <a:p>
            <a:pPr>
              <a:spcBef>
                <a:spcPts val="600"/>
              </a:spcBef>
            </a:pPr>
            <a:r>
              <a:rPr lang="ja-JP" altLang="en-US" sz="1000" dirty="0">
                <a:latin typeface="Meiryo UI" panose="020B0604030504040204" pitchFamily="50" charset="-128"/>
                <a:ea typeface="Meiryo UI" panose="020B0604030504040204" pitchFamily="50" charset="-128"/>
              </a:rPr>
              <a:t>＜非住宅建築物に占める新築</a:t>
            </a:r>
            <a:r>
              <a:rPr lang="en-US" altLang="ja-JP" sz="1000" dirty="0">
                <a:latin typeface="Meiryo UI" panose="020B0604030504040204" pitchFamily="50" charset="-128"/>
                <a:ea typeface="Meiryo UI" panose="020B0604030504040204" pitchFamily="50" charset="-128"/>
              </a:rPr>
              <a:t>ZEB</a:t>
            </a:r>
            <a:r>
              <a:rPr lang="ja-JP" altLang="en-US" sz="1000" dirty="0">
                <a:latin typeface="Meiryo UI" panose="020B0604030504040204" pitchFamily="50" charset="-128"/>
                <a:ea typeface="Meiryo UI" panose="020B0604030504040204" pitchFamily="50" charset="-128"/>
              </a:rPr>
              <a:t>の割合＞</a:t>
            </a:r>
          </a:p>
          <a:p>
            <a:r>
              <a:rPr lang="ja-JP" altLang="en-US" sz="1000" dirty="0">
                <a:latin typeface="Meiryo UI" panose="020B0604030504040204" pitchFamily="50" charset="-128"/>
                <a:ea typeface="Meiryo UI" panose="020B0604030504040204" pitchFamily="50" charset="-128"/>
              </a:rPr>
              <a:t>　・ネット・ゼロ・エネルギー・ビル実証事業調査発表会資料（資源エネルギー庁）</a:t>
            </a:r>
            <a:endParaRPr lang="en-US" altLang="ja-JP" sz="1000" dirty="0">
              <a:latin typeface="Meiryo UI" panose="020B0604030504040204" pitchFamily="50" charset="-128"/>
              <a:ea typeface="Meiryo UI" panose="020B0604030504040204" pitchFamily="50" charset="-128"/>
            </a:endParaRPr>
          </a:p>
          <a:p>
            <a:pPr>
              <a:spcBef>
                <a:spcPts val="600"/>
              </a:spcBef>
            </a:pPr>
            <a:r>
              <a:rPr lang="ja-JP" altLang="en-US" sz="1000" dirty="0">
                <a:latin typeface="Meiryo UI" panose="020B0604030504040204" pitchFamily="50" charset="-128"/>
                <a:ea typeface="Meiryo UI" panose="020B0604030504040204" pitchFamily="50" charset="-128"/>
              </a:rPr>
              <a:t>＜新築注文住宅に占める</a:t>
            </a:r>
            <a:r>
              <a:rPr lang="en-US" altLang="ja-JP" sz="1000" dirty="0">
                <a:latin typeface="Meiryo UI" panose="020B0604030504040204" pitchFamily="50" charset="-128"/>
                <a:ea typeface="Meiryo UI" panose="020B0604030504040204" pitchFamily="50" charset="-128"/>
              </a:rPr>
              <a:t>ZEH</a:t>
            </a:r>
            <a:r>
              <a:rPr lang="ja-JP" altLang="en-US" sz="1000" dirty="0">
                <a:latin typeface="Meiryo UI" panose="020B0604030504040204" pitchFamily="50" charset="-128"/>
                <a:ea typeface="Meiryo UI" panose="020B0604030504040204" pitchFamily="50" charset="-128"/>
              </a:rPr>
              <a:t>の割合＞</a:t>
            </a:r>
          </a:p>
          <a:p>
            <a:r>
              <a:rPr lang="ja-JP" altLang="en-US" sz="1000" dirty="0">
                <a:latin typeface="Meiryo UI" panose="020B0604030504040204" pitchFamily="50" charset="-128"/>
                <a:ea typeface="Meiryo UI" panose="020B0604030504040204" pitchFamily="50" charset="-128"/>
              </a:rPr>
              <a:t>　・ネット・ゼロ・エネルギー・ハウス実証事業調査発表会資料（資源エネルギー庁）</a:t>
            </a:r>
            <a:endParaRPr lang="en-US" altLang="ja-JP" sz="1000" dirty="0">
              <a:latin typeface="Meiryo UI" panose="020B0604030504040204" pitchFamily="50" charset="-128"/>
              <a:ea typeface="Meiryo UI" panose="020B0604030504040204" pitchFamily="50" charset="-128"/>
            </a:endParaRPr>
          </a:p>
          <a:p>
            <a:pPr>
              <a:spcBef>
                <a:spcPts val="600"/>
              </a:spcBef>
            </a:pPr>
            <a:r>
              <a:rPr lang="ja-JP" altLang="en-US" sz="1000" dirty="0">
                <a:latin typeface="Meiryo UI" panose="020B0604030504040204" pitchFamily="50" charset="-128"/>
                <a:ea typeface="Meiryo UI" panose="020B0604030504040204" pitchFamily="50" charset="-128"/>
              </a:rPr>
              <a:t>＜</a:t>
            </a:r>
            <a:r>
              <a:rPr lang="zh-TW" altLang="en-US" sz="1000" dirty="0">
                <a:latin typeface="Meiryo UI" panose="020B0604030504040204" pitchFamily="50" charset="-128"/>
                <a:ea typeface="Meiryo UI" panose="020B0604030504040204" pitchFamily="50" charset="-128"/>
              </a:rPr>
              <a:t>電気自動車導入</a:t>
            </a:r>
            <a:r>
              <a:rPr lang="ja-JP" altLang="en-US" sz="1000" dirty="0">
                <a:latin typeface="Meiryo UI" panose="020B0604030504040204" pitchFamily="50" charset="-128"/>
                <a:ea typeface="Meiryo UI" panose="020B0604030504040204" pitchFamily="50" charset="-128"/>
              </a:rPr>
              <a:t>台数、燃料電池自動車導入台数＞</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・おおさか電動車普及戦略（大阪府）</a:t>
            </a:r>
            <a:endParaRPr lang="en-US" altLang="ja-JP" sz="1000" dirty="0">
              <a:latin typeface="Meiryo UI" panose="020B0604030504040204" pitchFamily="50" charset="-128"/>
              <a:ea typeface="Meiryo UI" panose="020B0604030504040204" pitchFamily="50" charset="-128"/>
            </a:endParaRPr>
          </a:p>
          <a:p>
            <a:endParaRPr lang="en-US" altLang="ja-JP" sz="1000" dirty="0">
              <a:latin typeface="Meiryo UI" panose="020B0604030504040204" pitchFamily="50" charset="-128"/>
              <a:ea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その他、大阪府及び大阪市による独自調査データ</a:t>
            </a:r>
            <a:endParaRPr kumimoji="1" lang="ja-JP" altLang="en-US" sz="1600" dirty="0">
              <a:latin typeface="Meiryo UI" panose="020B0604030504040204" pitchFamily="50" charset="-128"/>
              <a:ea typeface="Meiryo UI" panose="020B0604030504040204" pitchFamily="50" charset="-128"/>
            </a:endParaRPr>
          </a:p>
        </p:txBody>
      </p:sp>
      <p:sp>
        <p:nvSpPr>
          <p:cNvPr id="16" name="円/楕円 30">
            <a:extLst>
              <a:ext uri="{FF2B5EF4-FFF2-40B4-BE49-F238E27FC236}">
                <a16:creationId xmlns:a16="http://schemas.microsoft.com/office/drawing/2014/main" id="{4521D132-1720-447E-9241-116230B33706}"/>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74</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20" name="テキスト ボックス 1"/>
          <p:cNvSpPr txBox="1"/>
          <p:nvPr/>
        </p:nvSpPr>
        <p:spPr>
          <a:xfrm>
            <a:off x="424654" y="3259726"/>
            <a:ext cx="4050628" cy="411271"/>
          </a:xfrm>
          <a:prstGeom prst="rect">
            <a:avLst/>
          </a:prstGeom>
          <a:solidFill>
            <a:srgbClr val="CCFF99">
              <a:alpha val="50000"/>
            </a:srgbClr>
          </a:solidFill>
        </p:spPr>
        <p:txBody>
          <a:bodyPr wrap="square" lIns="36000" tIns="36000" rIns="36000" bIns="36000" rtlCol="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ja-JP" altLang="en-US" sz="1100" dirty="0">
                <a:latin typeface="Meiryo UI" panose="020B0604030504040204" pitchFamily="50" charset="-128"/>
                <a:ea typeface="Meiryo UI" panose="020B0604030504040204" pitchFamily="50" charset="-128"/>
              </a:rPr>
              <a:t>国による導入補助や、既存車のモデルチェンジ等を契機として、</a:t>
            </a:r>
            <a:endParaRPr lang="en-US" altLang="ja-JP" sz="1100" dirty="0">
              <a:latin typeface="Meiryo UI" panose="020B0604030504040204" pitchFamily="50" charset="-128"/>
              <a:ea typeface="Meiryo UI" panose="020B0604030504040204" pitchFamily="50" charset="-128"/>
            </a:endParaRPr>
          </a:p>
          <a:p>
            <a:pPr algn="just"/>
            <a:r>
              <a:rPr lang="en-US" altLang="ja-JP" sz="1100" dirty="0">
                <a:latin typeface="Meiryo UI" panose="020B0604030504040204" pitchFamily="50" charset="-128"/>
                <a:ea typeface="Meiryo UI" panose="020B0604030504040204" pitchFamily="50" charset="-128"/>
              </a:rPr>
              <a:t>2015</a:t>
            </a:r>
            <a:r>
              <a:rPr lang="ja-JP" altLang="en-US" sz="1100" dirty="0">
                <a:latin typeface="Meiryo UI" panose="020B0604030504040204" pitchFamily="50" charset="-128"/>
                <a:ea typeface="Meiryo UI" panose="020B0604030504040204" pitchFamily="50" charset="-128"/>
              </a:rPr>
              <a:t>年度以降増加傾向でしたが、ここ数年は横ばいの状況です。</a:t>
            </a:r>
          </a:p>
        </p:txBody>
      </p:sp>
      <p:sp>
        <p:nvSpPr>
          <p:cNvPr id="18" name="テキスト ボックス 17">
            <a:extLst>
              <a:ext uri="{FF2B5EF4-FFF2-40B4-BE49-F238E27FC236}">
                <a16:creationId xmlns:a16="http://schemas.microsoft.com/office/drawing/2014/main" id="{9D731F95-CCD9-49A4-A2CA-326EEAAEB384}"/>
              </a:ext>
            </a:extLst>
          </p:cNvPr>
          <p:cNvSpPr txBox="1"/>
          <p:nvPr/>
        </p:nvSpPr>
        <p:spPr>
          <a:xfrm>
            <a:off x="4356186" y="2961829"/>
            <a:ext cx="11837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
        <p:nvSpPr>
          <p:cNvPr id="19" name="テキスト ボックス 18">
            <a:extLst>
              <a:ext uri="{FF2B5EF4-FFF2-40B4-BE49-F238E27FC236}">
                <a16:creationId xmlns:a16="http://schemas.microsoft.com/office/drawing/2014/main" id="{FAD32F30-F424-444F-917F-6FF9476DF8C8}"/>
              </a:ext>
            </a:extLst>
          </p:cNvPr>
          <p:cNvSpPr txBox="1"/>
          <p:nvPr/>
        </p:nvSpPr>
        <p:spPr>
          <a:xfrm>
            <a:off x="4356186" y="6167283"/>
            <a:ext cx="1183711" cy="276999"/>
          </a:xfrm>
          <a:prstGeom prst="rect">
            <a:avLst/>
          </a:prstGeom>
          <a:noFill/>
        </p:spPr>
        <p:txBody>
          <a:bodyPr wrap="square" rtlCol="0">
            <a:spAutoFit/>
          </a:bodyPr>
          <a:lstStyle/>
          <a:p>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r>
              <a:rPr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rPr>
              <a:t>年度</a:t>
            </a:r>
            <a:r>
              <a:rPr lang="en-US" altLang="ja-JP" sz="1200" dirty="0">
                <a:solidFill>
                  <a:schemeClr val="tx1">
                    <a:lumMod val="65000"/>
                    <a:lumOff val="35000"/>
                  </a:schemeClr>
                </a:solidFill>
                <a:latin typeface="ＭＳ ゴシック" panose="020B0609070205080204" pitchFamily="49" charset="-128"/>
                <a:ea typeface="ＭＳ ゴシック" panose="020B0609070205080204" pitchFamily="49" charset="-128"/>
              </a:rPr>
              <a:t>]</a:t>
            </a:r>
            <a:endParaRPr kumimoji="1" lang="ja-JP" altLang="en-US" sz="1200" dirty="0">
              <a:solidFill>
                <a:schemeClr val="tx1">
                  <a:lumMod val="65000"/>
                  <a:lumOff val="35000"/>
                </a:schemeClr>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78833652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A435EA7D-43E8-4B17-94CB-973FF0C3E56A}"/>
              </a:ext>
            </a:extLst>
          </p:cNvPr>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（参考）これまでのエネルギー関連施策</a:t>
            </a:r>
            <a:endParaRPr lang="ja-JP" altLang="ja-JP" sz="3600" dirty="0">
              <a:solidFill>
                <a:schemeClr val="bg1"/>
              </a:solidFill>
              <a:ea typeface="HGP創英角ｺﾞｼｯｸUB" pitchFamily="50" charset="-128"/>
              <a:cs typeface="ＭＳ Ｐゴシック" charset="-128"/>
            </a:endParaRPr>
          </a:p>
        </p:txBody>
      </p:sp>
      <p:graphicFrame>
        <p:nvGraphicFramePr>
          <p:cNvPr id="8" name="表 7">
            <a:extLst>
              <a:ext uri="{FF2B5EF4-FFF2-40B4-BE49-F238E27FC236}">
                <a16:creationId xmlns:a16="http://schemas.microsoft.com/office/drawing/2014/main" id="{7675CA37-48F0-4287-B56E-E62199ECFE6A}"/>
              </a:ext>
            </a:extLst>
          </p:cNvPr>
          <p:cNvGraphicFramePr>
            <a:graphicFrameLocks noGrp="1"/>
          </p:cNvGraphicFramePr>
          <p:nvPr>
            <p:extLst>
              <p:ext uri="{D42A27DB-BD31-4B8C-83A1-F6EECF244321}">
                <p14:modId xmlns:p14="http://schemas.microsoft.com/office/powerpoint/2010/main" val="687381142"/>
              </p:ext>
            </p:extLst>
          </p:nvPr>
        </p:nvGraphicFramePr>
        <p:xfrm>
          <a:off x="335159" y="1529599"/>
          <a:ext cx="9282339" cy="5092373"/>
        </p:xfrm>
        <a:graphic>
          <a:graphicData uri="http://schemas.openxmlformats.org/drawingml/2006/table">
            <a:tbl>
              <a:tblPr/>
              <a:tblGrid>
                <a:gridCol w="720555">
                  <a:extLst>
                    <a:ext uri="{9D8B030D-6E8A-4147-A177-3AD203B41FA5}">
                      <a16:colId xmlns:a16="http://schemas.microsoft.com/office/drawing/2014/main" val="3623548473"/>
                    </a:ext>
                  </a:extLst>
                </a:gridCol>
                <a:gridCol w="2420935">
                  <a:extLst>
                    <a:ext uri="{9D8B030D-6E8A-4147-A177-3AD203B41FA5}">
                      <a16:colId xmlns:a16="http://schemas.microsoft.com/office/drawing/2014/main" val="20000"/>
                    </a:ext>
                  </a:extLst>
                </a:gridCol>
                <a:gridCol w="939594">
                  <a:extLst>
                    <a:ext uri="{9D8B030D-6E8A-4147-A177-3AD203B41FA5}">
                      <a16:colId xmlns:a16="http://schemas.microsoft.com/office/drawing/2014/main" val="20001"/>
                    </a:ext>
                  </a:extLst>
                </a:gridCol>
                <a:gridCol w="4613319">
                  <a:extLst>
                    <a:ext uri="{9D8B030D-6E8A-4147-A177-3AD203B41FA5}">
                      <a16:colId xmlns:a16="http://schemas.microsoft.com/office/drawing/2014/main" val="20002"/>
                    </a:ext>
                  </a:extLst>
                </a:gridCol>
                <a:gridCol w="587936">
                  <a:extLst>
                    <a:ext uri="{9D8B030D-6E8A-4147-A177-3AD203B41FA5}">
                      <a16:colId xmlns:a16="http://schemas.microsoft.com/office/drawing/2014/main" val="20003"/>
                    </a:ext>
                  </a:extLst>
                </a:gridCol>
              </a:tblGrid>
              <a:tr h="188271">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対策の柱</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事業名</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実施年度</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事業内容・実績の概要</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実施主体　</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0"/>
                  </a:ext>
                </a:extLst>
              </a:tr>
              <a:tr h="803047">
                <a:tc>
                  <a:txBody>
                    <a:bodyPr/>
                    <a:lstStyle/>
                    <a:p>
                      <a:pPr marL="355600" indent="-355600"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①　③　　　　　</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公共施設や民間施設の屋根や遊休地と</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太陽光発電事業者のマッチング等</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2015</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indent="0" algn="l">
                        <a:buFont typeface="Arial" panose="020B0604020202020204" pitchFamily="34" charset="0"/>
                        <a:buNone/>
                      </a:pPr>
                      <a:r>
                        <a:rPr lang="ja-JP" altLang="en-US" sz="1050" b="0" i="0" dirty="0">
                          <a:solidFill>
                            <a:schemeClr val="tx1"/>
                          </a:solidFill>
                          <a:latin typeface="Meiryo UI" pitchFamily="50" charset="-128"/>
                          <a:ea typeface="Meiryo UI" pitchFamily="50" charset="-128"/>
                          <a:cs typeface="Meiryo UI" pitchFamily="50" charset="-128"/>
                        </a:rPr>
                        <a:t>市町村には、屋根・土地貸し事業制度に関する助言を行うなどして、市町村施設における太陽光発電事業を支援します。また、屋根・土地等を借りて太陽光発電事業を行う民間事業者と貸出しを希望する屋根・土地等のマッチングを進めます。大阪府がコーディネート役となり、岸和田市や池を所有する土地改良区、発電事業者と検討を進め、府内で初めて水上太陽光発電事業を実施しました。</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5417082"/>
                  </a:ext>
                </a:extLst>
              </a:tr>
              <a:tr h="956741">
                <a:tc>
                  <a:txBody>
                    <a:bodyPr/>
                    <a:lstStyle/>
                    <a:p>
                      <a:pPr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①　③</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府・市有施設の屋根貸し・土地貸しによる</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太陽光パネル設置促進事業</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2011~</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indent="0" algn="l" eaLnBrk="1" hangingPunct="1">
                        <a:buFont typeface="Arial" panose="020B0604020202020204" pitchFamily="34" charset="0"/>
                        <a:buNone/>
                      </a:pPr>
                      <a:r>
                        <a:rPr lang="ja-JP" altLang="en-US" sz="1050" b="0" i="0" dirty="0">
                          <a:solidFill>
                            <a:schemeClr val="tx1"/>
                          </a:solidFill>
                          <a:latin typeface="Meiryo UI" pitchFamily="50" charset="-128"/>
                          <a:ea typeface="Meiryo UI" pitchFamily="50" charset="-128"/>
                          <a:cs typeface="Meiryo UI" pitchFamily="50" charset="-128"/>
                        </a:rPr>
                        <a:t>学校や流域下水道施設等の屋根、</a:t>
                      </a:r>
                      <a:r>
                        <a:rPr lang="ja-JP" altLang="en-US" sz="1050" dirty="0">
                          <a:solidFill>
                            <a:schemeClr val="tx1"/>
                          </a:solidFill>
                          <a:latin typeface="Meiryo UI" pitchFamily="50" charset="-128"/>
                          <a:ea typeface="Meiryo UI" pitchFamily="50" charset="-128"/>
                          <a:cs typeface="Meiryo UI" pitchFamily="50" charset="-128"/>
                        </a:rPr>
                        <a:t>廃棄物処分場、河川施設等の土地を活用し</a:t>
                      </a:r>
                      <a:r>
                        <a:rPr lang="ja-JP" altLang="en-US" sz="1050" b="0" i="0" dirty="0">
                          <a:solidFill>
                            <a:schemeClr val="tx1"/>
                          </a:solidFill>
                          <a:latin typeface="Meiryo UI" pitchFamily="50" charset="-128"/>
                          <a:ea typeface="Meiryo UI" pitchFamily="50" charset="-128"/>
                          <a:cs typeface="Meiryo UI" pitchFamily="50" charset="-128"/>
                        </a:rPr>
                        <a:t>、公募選定した民間事業者による太陽光発電設備の設置を進めています。</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indent="0" algn="l" eaLnBrk="1" hangingPunct="1">
                        <a:buFont typeface="Arial" panose="020B0604020202020204" pitchFamily="34" charset="0"/>
                        <a:buNone/>
                      </a:pPr>
                      <a:endParaRPr lang="en-US" altLang="ja-JP" sz="1050" b="0" i="0" dirty="0">
                        <a:solidFill>
                          <a:schemeClr val="tx1"/>
                        </a:solidFill>
                        <a:latin typeface="Meiryo UI" pitchFamily="50" charset="-128"/>
                        <a:ea typeface="Meiryo UI" pitchFamily="50" charset="-128"/>
                        <a:cs typeface="Meiryo UI" pitchFamily="50" charset="-128"/>
                      </a:endParaRPr>
                    </a:p>
                    <a:p>
                      <a:pPr marL="0" indent="0" eaLnBrk="1" hangingPunct="1">
                        <a:buFont typeface="Arial" panose="020B0604020202020204" pitchFamily="34" charset="0"/>
                        <a:buNone/>
                      </a:pPr>
                      <a:r>
                        <a:rPr lang="ja-JP" altLang="en-US" sz="1050" b="0" i="0" dirty="0">
                          <a:solidFill>
                            <a:schemeClr val="tx1"/>
                          </a:solidFill>
                          <a:latin typeface="Meiryo UI" pitchFamily="50" charset="-128"/>
                          <a:ea typeface="Meiryo UI" pitchFamily="50" charset="-128"/>
                          <a:cs typeface="Meiryo UI" pitchFamily="50" charset="-128"/>
                        </a:rPr>
                        <a:t>■設置施設数・容量</a:t>
                      </a:r>
                      <a:endParaRPr lang="en-US" altLang="ja-JP" sz="1050" b="0" i="0" dirty="0">
                        <a:solidFill>
                          <a:schemeClr val="tx1"/>
                        </a:solidFill>
                        <a:latin typeface="Meiryo UI" pitchFamily="50" charset="-128"/>
                        <a:ea typeface="Meiryo UI" pitchFamily="50" charset="-128"/>
                        <a:cs typeface="Meiryo UI" pitchFamily="50"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050" b="0" i="0" dirty="0">
                          <a:solidFill>
                            <a:schemeClr val="tx1"/>
                          </a:solidFill>
                          <a:latin typeface="Meiryo UI" pitchFamily="50" charset="-128"/>
                          <a:ea typeface="Meiryo UI" pitchFamily="50" charset="-128"/>
                          <a:cs typeface="Meiryo UI" pitchFamily="50" charset="-128"/>
                        </a:rPr>
                        <a:t>大阪府：屋根貸し・・・全</a:t>
                      </a:r>
                      <a:r>
                        <a:rPr lang="en-US" altLang="ja-JP" sz="1050" b="0" i="0" dirty="0">
                          <a:solidFill>
                            <a:schemeClr val="tx1"/>
                          </a:solidFill>
                          <a:latin typeface="Meiryo UI" pitchFamily="50" charset="-128"/>
                          <a:ea typeface="Meiryo UI" pitchFamily="50" charset="-128"/>
                          <a:cs typeface="Meiryo UI" pitchFamily="50" charset="-128"/>
                        </a:rPr>
                        <a:t>13</a:t>
                      </a:r>
                      <a:r>
                        <a:rPr lang="ja-JP" altLang="en-US" sz="1050" b="0" i="0" dirty="0">
                          <a:solidFill>
                            <a:schemeClr val="tx1"/>
                          </a:solidFill>
                          <a:latin typeface="Meiryo UI" pitchFamily="50" charset="-128"/>
                          <a:ea typeface="Meiryo UI" pitchFamily="50" charset="-128"/>
                          <a:cs typeface="Meiryo UI" pitchFamily="50" charset="-128"/>
                        </a:rPr>
                        <a:t>施設　</a:t>
                      </a:r>
                      <a:r>
                        <a:rPr lang="en-US" altLang="ja-JP" sz="1050" b="0" i="0" dirty="0">
                          <a:solidFill>
                            <a:schemeClr val="tx1"/>
                          </a:solidFill>
                          <a:latin typeface="Meiryo UI" pitchFamily="50" charset="-128"/>
                          <a:ea typeface="Meiryo UI" pitchFamily="50" charset="-128"/>
                          <a:cs typeface="Meiryo UI" pitchFamily="50" charset="-128"/>
                        </a:rPr>
                        <a:t>1,083kW</a:t>
                      </a:r>
                      <a:r>
                        <a:rPr lang="ja-JP" altLang="en-US" sz="1050" b="0" i="0" dirty="0">
                          <a:solidFill>
                            <a:schemeClr val="tx1"/>
                          </a:solidFill>
                          <a:latin typeface="Meiryo UI" pitchFamily="50" charset="-128"/>
                          <a:ea typeface="Meiryo UI" pitchFamily="50" charset="-128"/>
                          <a:cs typeface="Meiryo UI" pitchFamily="50" charset="-128"/>
                        </a:rPr>
                        <a:t>、 土地貸し・・・全</a:t>
                      </a:r>
                      <a:r>
                        <a:rPr lang="en-US" altLang="ja-JP" sz="1050" b="0" i="0" strike="noStrike" dirty="0">
                          <a:solidFill>
                            <a:schemeClr val="tx1"/>
                          </a:solidFill>
                          <a:latin typeface="Meiryo UI" pitchFamily="50" charset="-128"/>
                          <a:ea typeface="Meiryo UI" pitchFamily="50" charset="-128"/>
                          <a:cs typeface="Meiryo UI" pitchFamily="50" charset="-128"/>
                        </a:rPr>
                        <a:t>5</a:t>
                      </a:r>
                      <a:r>
                        <a:rPr lang="ja-JP" altLang="en-US" sz="1050" b="0" i="0" dirty="0">
                          <a:solidFill>
                            <a:schemeClr val="tx1"/>
                          </a:solidFill>
                          <a:latin typeface="Meiryo UI" pitchFamily="50" charset="-128"/>
                          <a:ea typeface="Meiryo UI" pitchFamily="50" charset="-128"/>
                          <a:cs typeface="Meiryo UI" pitchFamily="50" charset="-128"/>
                        </a:rPr>
                        <a:t>施設　</a:t>
                      </a:r>
                      <a:r>
                        <a:rPr lang="en-US" altLang="ja-JP" sz="1050" b="0" i="0" dirty="0">
                          <a:solidFill>
                            <a:schemeClr val="tx1"/>
                          </a:solidFill>
                          <a:latin typeface="Meiryo UI" pitchFamily="50" charset="-128"/>
                          <a:ea typeface="Meiryo UI" pitchFamily="50" charset="-128"/>
                          <a:cs typeface="Meiryo UI" pitchFamily="50" charset="-128"/>
                        </a:rPr>
                        <a:t>32MW</a:t>
                      </a:r>
                    </a:p>
                    <a:p>
                      <a:pPr marL="0" indent="0" eaLnBrk="1" hangingPunct="1">
                        <a:buFont typeface="Arial" panose="020B0604020202020204" pitchFamily="34" charset="0"/>
                        <a:buNone/>
                      </a:pPr>
                      <a:r>
                        <a:rPr lang="ja-JP" altLang="en-US" sz="1050" b="0" i="0" dirty="0">
                          <a:solidFill>
                            <a:schemeClr val="tx1"/>
                          </a:solidFill>
                          <a:latin typeface="Meiryo UI" pitchFamily="50" charset="-128"/>
                          <a:ea typeface="Meiryo UI" pitchFamily="50" charset="-128"/>
                          <a:cs typeface="Meiryo UI" pitchFamily="50" charset="-128"/>
                        </a:rPr>
                        <a:t>大阪市：屋根貸し・・・全</a:t>
                      </a:r>
                      <a:r>
                        <a:rPr lang="en-US" altLang="ja-JP" sz="1050" b="0" i="0" dirty="0">
                          <a:solidFill>
                            <a:schemeClr val="tx1"/>
                          </a:solidFill>
                          <a:latin typeface="Meiryo UI" pitchFamily="50" charset="-128"/>
                          <a:ea typeface="Meiryo UI" pitchFamily="50" charset="-128"/>
                          <a:cs typeface="Meiryo UI" pitchFamily="50" charset="-128"/>
                        </a:rPr>
                        <a:t>178</a:t>
                      </a:r>
                      <a:r>
                        <a:rPr lang="ja-JP" altLang="en-US" sz="1050" b="0" i="0" dirty="0">
                          <a:solidFill>
                            <a:schemeClr val="tx1"/>
                          </a:solidFill>
                          <a:latin typeface="Meiryo UI" pitchFamily="50" charset="-128"/>
                          <a:ea typeface="Meiryo UI" pitchFamily="50" charset="-128"/>
                          <a:cs typeface="Meiryo UI" pitchFamily="50" charset="-128"/>
                        </a:rPr>
                        <a:t>施設　</a:t>
                      </a:r>
                      <a:r>
                        <a:rPr lang="en-US" altLang="ja-JP" sz="1050" b="0" i="0" dirty="0">
                          <a:solidFill>
                            <a:schemeClr val="tx1"/>
                          </a:solidFill>
                          <a:latin typeface="Meiryo UI" pitchFamily="50" charset="-128"/>
                          <a:ea typeface="Meiryo UI" pitchFamily="50" charset="-128"/>
                          <a:cs typeface="Meiryo UI" pitchFamily="50" charset="-128"/>
                        </a:rPr>
                        <a:t>6,630kW</a:t>
                      </a:r>
                      <a:r>
                        <a:rPr lang="ja-JP" altLang="en-US" sz="1050" b="0" i="0" dirty="0">
                          <a:solidFill>
                            <a:schemeClr val="tx1"/>
                          </a:solidFill>
                          <a:latin typeface="Meiryo UI" pitchFamily="50" charset="-128"/>
                          <a:ea typeface="Meiryo UI" pitchFamily="50" charset="-128"/>
                          <a:cs typeface="Meiryo UI" pitchFamily="50" charset="-128"/>
                        </a:rPr>
                        <a:t>、 土地貸し・・・全</a:t>
                      </a:r>
                      <a:r>
                        <a:rPr lang="en-US" altLang="ja-JP" sz="1050" b="0" i="0" dirty="0">
                          <a:solidFill>
                            <a:schemeClr val="tx1"/>
                          </a:solidFill>
                          <a:latin typeface="Meiryo UI" pitchFamily="50" charset="-128"/>
                          <a:ea typeface="Meiryo UI" pitchFamily="50" charset="-128"/>
                          <a:cs typeface="Meiryo UI" pitchFamily="50" charset="-128"/>
                        </a:rPr>
                        <a:t>2</a:t>
                      </a:r>
                      <a:r>
                        <a:rPr lang="ja-JP" altLang="en-US" sz="1050" b="0" i="0" dirty="0">
                          <a:solidFill>
                            <a:schemeClr val="tx1"/>
                          </a:solidFill>
                          <a:latin typeface="Meiryo UI" pitchFamily="50" charset="-128"/>
                          <a:ea typeface="Meiryo UI" pitchFamily="50" charset="-128"/>
                          <a:cs typeface="Meiryo UI" pitchFamily="50" charset="-128"/>
                        </a:rPr>
                        <a:t>施設　</a:t>
                      </a:r>
                      <a:r>
                        <a:rPr lang="en-US" altLang="ja-JP" sz="1050" b="0" i="0" dirty="0">
                          <a:solidFill>
                            <a:schemeClr val="tx1"/>
                          </a:solidFill>
                          <a:latin typeface="Meiryo UI" pitchFamily="50" charset="-128"/>
                          <a:ea typeface="Meiryo UI" pitchFamily="50" charset="-128"/>
                          <a:cs typeface="Meiryo UI" pitchFamily="50" charset="-128"/>
                        </a:rPr>
                        <a:t>12MW</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府・市</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858151"/>
                  </a:ext>
                </a:extLst>
              </a:tr>
              <a:tr h="1178207">
                <a:tc>
                  <a:txBody>
                    <a:bodyPr/>
                    <a:lstStyle/>
                    <a:p>
                      <a:pPr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①　③</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府・市有施設における太陽光発電の導入</a:t>
                      </a:r>
                    </a:p>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（屋根・土地貸し事業を除く）</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2013</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indent="0" algn="l" rtl="0" fontAlgn="ctr">
                        <a:buFont typeface="Arial" panose="020B0604020202020204" pitchFamily="34" charset="0"/>
                        <a:buNone/>
                      </a:pPr>
                      <a:r>
                        <a:rPr lang="ja-JP" altLang="en-US" sz="1050" dirty="0">
                          <a:solidFill>
                            <a:schemeClr val="tx1"/>
                          </a:solidFill>
                          <a:latin typeface="Meiryo UI" pitchFamily="50" charset="-128"/>
                          <a:ea typeface="Meiryo UI" pitchFamily="50" charset="-128"/>
                          <a:cs typeface="Meiryo UI" pitchFamily="50" charset="-128"/>
                        </a:rPr>
                        <a:t>大阪府では、下水処理場や学校等において、太陽光発電システムを導入し、平常時は売電や自家消費を行い、災害時は非常用電源として活用しています。</a:t>
                      </a:r>
                      <a:endParaRPr lang="en-US" altLang="ja-JP" sz="1050" dirty="0">
                        <a:solidFill>
                          <a:schemeClr val="tx1"/>
                        </a:solidFill>
                        <a:latin typeface="Meiryo UI" pitchFamily="50" charset="-128"/>
                        <a:ea typeface="Meiryo UI" pitchFamily="50" charset="-128"/>
                        <a:cs typeface="Meiryo UI" pitchFamily="50" charset="-128"/>
                      </a:endParaRPr>
                    </a:p>
                    <a:p>
                      <a:pPr marL="0" indent="0">
                        <a:buFont typeface="Arial" panose="020B0604020202020204" pitchFamily="34" charset="0"/>
                        <a:buNone/>
                      </a:pPr>
                      <a:r>
                        <a:rPr lang="ja-JP" altLang="en-US" sz="1050" dirty="0">
                          <a:solidFill>
                            <a:schemeClr val="tx1"/>
                          </a:solidFill>
                          <a:latin typeface="Meiryo UI" pitchFamily="50" charset="-128"/>
                          <a:ea typeface="Meiryo UI" pitchFamily="50" charset="-128"/>
                          <a:cs typeface="Meiryo UI" pitchFamily="50" charset="-128"/>
                        </a:rPr>
                        <a:t>大阪市では、市民・事業者の環境問題に対する意識を高めるため、区役所や学校等、市有施設へ、国の補助金等を活用し独自に太陽光発電設備を設置しています。</a:t>
                      </a:r>
                      <a:endParaRPr lang="en-US" altLang="ja-JP" sz="1050" dirty="0">
                        <a:solidFill>
                          <a:schemeClr val="tx1"/>
                        </a:solidFill>
                        <a:latin typeface="Meiryo UI" pitchFamily="50" charset="-128"/>
                        <a:ea typeface="Meiryo UI" pitchFamily="50" charset="-128"/>
                        <a:cs typeface="Meiryo UI" pitchFamily="50" charset="-128"/>
                      </a:endParaRPr>
                    </a:p>
                    <a:p>
                      <a:pPr marL="0" indent="0">
                        <a:buFont typeface="Arial" panose="020B0604020202020204" pitchFamily="34" charset="0"/>
                        <a:buNone/>
                      </a:pPr>
                      <a:endParaRPr lang="en-US" altLang="ja-JP" sz="1050" dirty="0">
                        <a:solidFill>
                          <a:schemeClr val="tx1"/>
                        </a:solidFill>
                        <a:latin typeface="Meiryo UI" pitchFamily="50" charset="-128"/>
                        <a:ea typeface="Meiryo UI" pitchFamily="50" charset="-128"/>
                        <a:cs typeface="Meiryo UI" pitchFamily="50"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050" b="0" i="0" dirty="0">
                          <a:solidFill>
                            <a:schemeClr val="tx1"/>
                          </a:solidFill>
                          <a:latin typeface="Meiryo UI" pitchFamily="50" charset="-128"/>
                          <a:ea typeface="Meiryo UI" pitchFamily="50" charset="-128"/>
                          <a:cs typeface="Meiryo UI" pitchFamily="50" charset="-128"/>
                        </a:rPr>
                        <a:t>■設置施設数・容量</a:t>
                      </a:r>
                      <a:endParaRPr lang="en-US" altLang="ja-JP" sz="1050" b="0" i="0" dirty="0">
                        <a:solidFill>
                          <a:schemeClr val="tx1"/>
                        </a:solidFill>
                        <a:latin typeface="Meiryo UI" pitchFamily="50" charset="-128"/>
                        <a:ea typeface="Meiryo UI" pitchFamily="50" charset="-128"/>
                        <a:cs typeface="Meiryo UI" pitchFamily="50" charset="-128"/>
                      </a:endParaRPr>
                    </a:p>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ja-JP" altLang="en-US" sz="1050" b="0" i="0" dirty="0">
                          <a:solidFill>
                            <a:schemeClr val="tx1"/>
                          </a:solidFill>
                          <a:latin typeface="Meiryo UI" pitchFamily="50" charset="-128"/>
                          <a:ea typeface="Meiryo UI" pitchFamily="50" charset="-128"/>
                          <a:cs typeface="Meiryo UI" pitchFamily="50" charset="-128"/>
                        </a:rPr>
                        <a:t>大阪府：全</a:t>
                      </a:r>
                      <a:r>
                        <a:rPr lang="en-US" altLang="ja-JP" sz="1050" b="0" i="0" dirty="0">
                          <a:solidFill>
                            <a:schemeClr val="tx1"/>
                          </a:solidFill>
                          <a:latin typeface="Meiryo UI" pitchFamily="50" charset="-128"/>
                          <a:ea typeface="Meiryo UI" pitchFamily="50" charset="-128"/>
                          <a:cs typeface="Meiryo UI" pitchFamily="50" charset="-128"/>
                        </a:rPr>
                        <a:t>124</a:t>
                      </a:r>
                      <a:r>
                        <a:rPr lang="ja-JP" altLang="en-US" sz="1050" b="0" i="0" dirty="0">
                          <a:solidFill>
                            <a:schemeClr val="tx1"/>
                          </a:solidFill>
                          <a:latin typeface="Meiryo UI" pitchFamily="50" charset="-128"/>
                          <a:ea typeface="Meiryo UI" pitchFamily="50" charset="-128"/>
                          <a:cs typeface="Meiryo UI" pitchFamily="50" charset="-128"/>
                        </a:rPr>
                        <a:t>施設　</a:t>
                      </a:r>
                      <a:r>
                        <a:rPr lang="en-US" altLang="ja-JP" sz="1050" b="0" i="0" strike="noStrike" dirty="0">
                          <a:solidFill>
                            <a:schemeClr val="tx1"/>
                          </a:solidFill>
                          <a:latin typeface="Meiryo UI" pitchFamily="50" charset="-128"/>
                          <a:ea typeface="Meiryo UI" pitchFamily="50" charset="-128"/>
                          <a:cs typeface="Meiryo UI" pitchFamily="50" charset="-128"/>
                        </a:rPr>
                        <a:t>13,171</a:t>
                      </a:r>
                      <a:r>
                        <a:rPr lang="en-US" altLang="ja-JP" sz="1050" b="0" i="0" dirty="0">
                          <a:solidFill>
                            <a:schemeClr val="tx1"/>
                          </a:solidFill>
                          <a:latin typeface="Meiryo UI" pitchFamily="50" charset="-128"/>
                          <a:ea typeface="Meiryo UI" pitchFamily="50" charset="-128"/>
                          <a:cs typeface="Meiryo UI" pitchFamily="50" charset="-128"/>
                        </a:rPr>
                        <a:t>kW</a:t>
                      </a:r>
                      <a:r>
                        <a:rPr lang="ja-JP" altLang="en-US" sz="1050" b="0" i="0" dirty="0">
                          <a:solidFill>
                            <a:schemeClr val="tx1"/>
                          </a:solidFill>
                          <a:latin typeface="Meiryo UI" pitchFamily="50" charset="-128"/>
                          <a:ea typeface="Meiryo UI" pitchFamily="50" charset="-128"/>
                          <a:cs typeface="Meiryo UI" pitchFamily="50" charset="-128"/>
                        </a:rPr>
                        <a:t>、大阪市：全</a:t>
                      </a:r>
                      <a:r>
                        <a:rPr lang="en-US" altLang="ja-JP" sz="1050" b="0" i="0" dirty="0">
                          <a:solidFill>
                            <a:schemeClr val="tx1"/>
                          </a:solidFill>
                          <a:latin typeface="Meiryo UI" pitchFamily="50" charset="-128"/>
                          <a:ea typeface="Meiryo UI" pitchFamily="50" charset="-128"/>
                          <a:cs typeface="Meiryo UI" pitchFamily="50" charset="-128"/>
                        </a:rPr>
                        <a:t>113</a:t>
                      </a:r>
                      <a:r>
                        <a:rPr lang="ja-JP" altLang="en-US" sz="1050" b="0" i="0" dirty="0">
                          <a:solidFill>
                            <a:schemeClr val="tx1"/>
                          </a:solidFill>
                          <a:latin typeface="Meiryo UI" pitchFamily="50" charset="-128"/>
                          <a:ea typeface="Meiryo UI" pitchFamily="50" charset="-128"/>
                          <a:cs typeface="Meiryo UI" pitchFamily="50" charset="-128"/>
                        </a:rPr>
                        <a:t>施設　</a:t>
                      </a:r>
                      <a:r>
                        <a:rPr lang="en-US" altLang="ja-JP" sz="1050" b="0" i="0" dirty="0">
                          <a:solidFill>
                            <a:schemeClr val="tx1"/>
                          </a:solidFill>
                          <a:latin typeface="Meiryo UI" pitchFamily="50" charset="-128"/>
                          <a:ea typeface="Meiryo UI" pitchFamily="50" charset="-128"/>
                          <a:cs typeface="Meiryo UI" pitchFamily="50" charset="-128"/>
                        </a:rPr>
                        <a:t>2,411kW</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府・市</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5211524"/>
                  </a:ext>
                </a:extLst>
              </a:tr>
              <a:tr h="1055622">
                <a:tc>
                  <a:txBody>
                    <a:bodyPr/>
                    <a:lstStyle/>
                    <a:p>
                      <a:pPr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①②</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気候危機の認識共有の促進</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2021</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indent="0" algn="l">
                        <a:buFont typeface="Arial" panose="020B0604020202020204" pitchFamily="34" charset="0"/>
                        <a:buNone/>
                      </a:pPr>
                      <a:r>
                        <a:rPr lang="ja-JP" altLang="en-US" sz="1050" b="0" i="0" dirty="0">
                          <a:solidFill>
                            <a:schemeClr val="tx1"/>
                          </a:solidFill>
                          <a:latin typeface="Meiryo UI" pitchFamily="50" charset="-128"/>
                          <a:ea typeface="Meiryo UI" pitchFamily="50" charset="-128"/>
                          <a:cs typeface="Meiryo UI" pitchFamily="50" charset="-128"/>
                        </a:rPr>
                        <a:t>府民・事業者・行政が連携協力して気候変動対策を推進する体制づくりや府内の市町村の連携体制の構築など、脱炭素化に向けた意識をあらゆる主体が共有し、各種取組みの検討・推進を図ります。</a:t>
                      </a:r>
                    </a:p>
                    <a:p>
                      <a:pPr marL="0" indent="0" algn="l">
                        <a:buFont typeface="Arial" panose="020B0604020202020204" pitchFamily="34" charset="0"/>
                        <a:buNone/>
                      </a:pPr>
                      <a:r>
                        <a:rPr lang="ja-JP" altLang="en-US" sz="1050" b="0" i="0" dirty="0">
                          <a:solidFill>
                            <a:schemeClr val="tx1"/>
                          </a:solidFill>
                          <a:latin typeface="Meiryo UI" pitchFamily="50" charset="-128"/>
                          <a:ea typeface="Meiryo UI" pitchFamily="50" charset="-128"/>
                          <a:cs typeface="Meiryo UI" pitchFamily="50" charset="-128"/>
                        </a:rPr>
                        <a:t>また、府民・事業者・市町村と気候危機の認識共有、脱炭素に向けた取組み推進の場の一つとして</a:t>
                      </a:r>
                      <a:r>
                        <a:rPr lang="en-US" altLang="ja-JP" sz="1050" b="0" i="0" dirty="0">
                          <a:solidFill>
                            <a:schemeClr val="tx1"/>
                          </a:solidFill>
                          <a:latin typeface="Meiryo UI" pitchFamily="50" charset="-128"/>
                          <a:ea typeface="Meiryo UI" pitchFamily="50" charset="-128"/>
                          <a:cs typeface="Meiryo UI" pitchFamily="50" charset="-128"/>
                        </a:rPr>
                        <a:t>2021</a:t>
                      </a:r>
                      <a:r>
                        <a:rPr lang="ja-JP" altLang="en-US" sz="1050" b="0" i="0" dirty="0">
                          <a:solidFill>
                            <a:schemeClr val="tx1"/>
                          </a:solidFill>
                          <a:latin typeface="Meiryo UI" pitchFamily="50" charset="-128"/>
                          <a:ea typeface="Meiryo UI" pitchFamily="50" charset="-128"/>
                          <a:cs typeface="Meiryo UI" pitchFamily="50" charset="-128"/>
                        </a:rPr>
                        <a:t>年７月に設置された「大阪ゼロカーボン・スマートシティ・ファウンデーション」を通じて、セミナーやイベントなど周知啓発の取組みを推進しています。</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9711312"/>
                  </a:ext>
                </a:extLst>
              </a:tr>
              <a:tr h="830304">
                <a:tc>
                  <a:txBody>
                    <a:bodyPr/>
                    <a:lstStyle/>
                    <a:p>
                      <a:pPr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①②③</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dirty="0">
                          <a:solidFill>
                            <a:schemeClr val="tx1"/>
                          </a:solidFill>
                          <a:latin typeface="Meiryo UI" pitchFamily="50" charset="-128"/>
                          <a:ea typeface="Meiryo UI" pitchFamily="50" charset="-128"/>
                          <a:cs typeface="Meiryo UI" pitchFamily="50" charset="-128"/>
                        </a:rPr>
                        <a:t>大阪市エコ住宅普及促進事業</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2011</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2023</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dirty="0">
                          <a:solidFill>
                            <a:schemeClr val="tx1"/>
                          </a:solidFill>
                          <a:latin typeface="Meiryo UI" pitchFamily="50" charset="-128"/>
                          <a:ea typeface="Meiryo UI" pitchFamily="50" charset="-128"/>
                          <a:cs typeface="Meiryo UI" pitchFamily="50" charset="-128"/>
                        </a:rPr>
                        <a:t>省エネ・省</a:t>
                      </a:r>
                      <a:r>
                        <a:rPr lang="en-US" altLang="ja-JP" sz="1050" dirty="0">
                          <a:solidFill>
                            <a:schemeClr val="tx1"/>
                          </a:solidFill>
                          <a:latin typeface="Meiryo UI" pitchFamily="50" charset="-128"/>
                          <a:ea typeface="Meiryo UI" pitchFamily="50" charset="-128"/>
                          <a:cs typeface="Meiryo UI" pitchFamily="50" charset="-128"/>
                        </a:rPr>
                        <a:t>CO</a:t>
                      </a:r>
                      <a:r>
                        <a:rPr lang="en-US" altLang="ja-JP" sz="1050" baseline="-25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sz="1050" dirty="0">
                          <a:solidFill>
                            <a:schemeClr val="tx1"/>
                          </a:solidFill>
                          <a:latin typeface="Meiryo UI" pitchFamily="50" charset="-128"/>
                          <a:ea typeface="Meiryo UI" pitchFamily="50" charset="-128"/>
                          <a:cs typeface="Meiryo UI" pitchFamily="50" charset="-128"/>
                        </a:rPr>
                        <a:t>住宅の普及を促進するため、断熱性能の向上、創エネ設備の設置など一定の基準を満たす住宅の建築計画</a:t>
                      </a:r>
                      <a:r>
                        <a:rPr lang="en-US" altLang="ja-JP" sz="800" dirty="0">
                          <a:solidFill>
                            <a:schemeClr val="tx1"/>
                          </a:solidFill>
                          <a:latin typeface="Meiryo UI" pitchFamily="50" charset="-128"/>
                          <a:ea typeface="Meiryo UI" pitchFamily="50" charset="-128"/>
                          <a:cs typeface="Meiryo UI" pitchFamily="50" charset="-128"/>
                        </a:rPr>
                        <a:t>(</a:t>
                      </a:r>
                      <a:r>
                        <a:rPr lang="ja-JP" altLang="en-US" sz="800" dirty="0">
                          <a:solidFill>
                            <a:schemeClr val="tx1"/>
                          </a:solidFill>
                          <a:latin typeface="Meiryo UI" pitchFamily="50" charset="-128"/>
                          <a:ea typeface="Meiryo UI" pitchFamily="50" charset="-128"/>
                          <a:cs typeface="Meiryo UI" pitchFamily="50" charset="-128"/>
                        </a:rPr>
                        <a:t>戸建・集合</a:t>
                      </a:r>
                      <a:r>
                        <a:rPr lang="en-US" altLang="ja-JP" sz="800" dirty="0">
                          <a:solidFill>
                            <a:schemeClr val="tx1"/>
                          </a:solidFill>
                          <a:latin typeface="Meiryo UI" pitchFamily="50" charset="-128"/>
                          <a:ea typeface="Meiryo UI" pitchFamily="50" charset="-128"/>
                          <a:cs typeface="Meiryo UI" pitchFamily="50" charset="-128"/>
                        </a:rPr>
                        <a:t>)</a:t>
                      </a:r>
                      <a:r>
                        <a:rPr lang="ja-JP" altLang="en-US" sz="1050" dirty="0">
                          <a:solidFill>
                            <a:schemeClr val="tx1"/>
                          </a:solidFill>
                          <a:latin typeface="Meiryo UI" pitchFamily="50" charset="-128"/>
                          <a:ea typeface="Meiryo UI" pitchFamily="50" charset="-128"/>
                          <a:cs typeface="Meiryo UI" pitchFamily="50" charset="-128"/>
                        </a:rPr>
                        <a:t>を認定するとともに、その情報を広く発信しました。</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市</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7182841"/>
                  </a:ext>
                </a:extLst>
              </a:tr>
            </a:tbl>
          </a:graphicData>
        </a:graphic>
      </p:graphicFrame>
      <p:sp>
        <p:nvSpPr>
          <p:cNvPr id="9" name="テキスト ボックス 28">
            <a:extLst>
              <a:ext uri="{FF2B5EF4-FFF2-40B4-BE49-F238E27FC236}">
                <a16:creationId xmlns:a16="http://schemas.microsoft.com/office/drawing/2014/main" id="{399FCA4C-A0EB-4E37-84FB-B05BC441F37C}"/>
              </a:ext>
            </a:extLst>
          </p:cNvPr>
          <p:cNvSpPr txBox="1">
            <a:spLocks noChangeArrowheads="1"/>
          </p:cNvSpPr>
          <p:nvPr/>
        </p:nvSpPr>
        <p:spPr bwMode="auto">
          <a:xfrm>
            <a:off x="117092" y="740119"/>
            <a:ext cx="474418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lgn="just" eaLnBrk="1" hangingPunct="1"/>
            <a:r>
              <a:rPr lang="ja-JP" altLang="en-US" b="0" i="0" dirty="0">
                <a:latin typeface="Meiryo UI" pitchFamily="50" charset="-128"/>
                <a:ea typeface="Meiryo UI" pitchFamily="50" charset="-128"/>
                <a:cs typeface="Meiryo UI" pitchFamily="50" charset="-128"/>
              </a:rPr>
              <a:t>　　ここでは上記ページ以外の継続的に実施している府市エネルギー関連施策にを紹介しています（終了した事業も一部掲載しています）。</a:t>
            </a:r>
            <a:endParaRPr lang="en-US" altLang="ja-JP" b="0" i="0" dirty="0">
              <a:latin typeface="Meiryo UI" pitchFamily="50" charset="-128"/>
              <a:ea typeface="Meiryo UI" pitchFamily="50" charset="-128"/>
              <a:cs typeface="Meiryo UI" pitchFamily="50" charset="-128"/>
            </a:endParaRPr>
          </a:p>
        </p:txBody>
      </p:sp>
      <p:sp>
        <p:nvSpPr>
          <p:cNvPr id="6" name="テキスト ボックス 5">
            <a:extLst>
              <a:ext uri="{FF2B5EF4-FFF2-40B4-BE49-F238E27FC236}">
                <a16:creationId xmlns:a16="http://schemas.microsoft.com/office/drawing/2014/main" id="{2C07B787-E524-4A87-8D3F-96432EA352A3}"/>
              </a:ext>
            </a:extLst>
          </p:cNvPr>
          <p:cNvSpPr txBox="1"/>
          <p:nvPr/>
        </p:nvSpPr>
        <p:spPr>
          <a:xfrm>
            <a:off x="5044726" y="585822"/>
            <a:ext cx="4572772" cy="842145"/>
          </a:xfrm>
          <a:prstGeom prst="rect">
            <a:avLst/>
          </a:prstGeom>
          <a:noFill/>
          <a:ln w="3175">
            <a:solidFill>
              <a:schemeClr val="bg1">
                <a:lumMod val="50000"/>
              </a:schemeClr>
            </a:solidFill>
            <a:prstDash val="dash"/>
          </a:ln>
        </p:spPr>
        <p:txBody>
          <a:bodyPr wrap="square" lIns="36000" tIns="36000" rIns="36000" bIns="36000">
            <a:spAutoFit/>
          </a:bodyPr>
          <a:lstStyle/>
          <a:p>
            <a:pPr>
              <a:lnSpc>
                <a:spcPts val="1500"/>
              </a:lnSpc>
            </a:pPr>
            <a:r>
              <a:rPr lang="ja-JP" altLang="en-US" sz="1100" b="1" dirty="0">
                <a:latin typeface="Meiryo UI" panose="020B0604030504040204" pitchFamily="50" charset="-128"/>
                <a:ea typeface="Meiryo UI" panose="020B0604030504040204" pitchFamily="50" charset="-128"/>
              </a:rPr>
              <a:t>対策の柱① </a:t>
            </a:r>
            <a:r>
              <a:rPr lang="ja-JP" altLang="en-US" sz="1100" dirty="0">
                <a:latin typeface="Meiryo UI" panose="020B0604030504040204" pitchFamily="50" charset="-128"/>
                <a:ea typeface="Meiryo UI" panose="020B0604030504040204" pitchFamily="50" charset="-128"/>
              </a:rPr>
              <a:t>再生可能エネルギーの普及拡大</a:t>
            </a:r>
            <a:endParaRPr lang="en-US" altLang="ja-JP" sz="1100" dirty="0">
              <a:latin typeface="Meiryo UI" panose="020B0604030504040204" pitchFamily="50" charset="-128"/>
              <a:ea typeface="Meiryo UI" panose="020B0604030504040204" pitchFamily="50" charset="-128"/>
            </a:endParaRPr>
          </a:p>
          <a:p>
            <a:pPr>
              <a:lnSpc>
                <a:spcPts val="1500"/>
              </a:lnSpc>
            </a:pPr>
            <a:r>
              <a:rPr lang="ja-JP" altLang="en-US" sz="1100" b="1" dirty="0">
                <a:latin typeface="Meiryo UI" panose="020B0604030504040204" pitchFamily="50" charset="-128"/>
                <a:ea typeface="Meiryo UI" panose="020B0604030504040204" pitchFamily="50" charset="-128"/>
              </a:rPr>
              <a:t>対策の柱② </a:t>
            </a:r>
            <a:r>
              <a:rPr lang="ja-JP" altLang="en-US" sz="1100" dirty="0">
                <a:latin typeface="Meiryo UI" panose="020B0604030504040204" pitchFamily="50" charset="-128"/>
                <a:ea typeface="Meiryo UI" panose="020B0604030504040204" pitchFamily="50" charset="-128"/>
              </a:rPr>
              <a:t>エネルギー効率の向上</a:t>
            </a:r>
            <a:endParaRPr lang="en-US" altLang="ja-JP" sz="1100" dirty="0">
              <a:latin typeface="Meiryo UI" panose="020B0604030504040204" pitchFamily="50" charset="-128"/>
              <a:ea typeface="Meiryo UI" panose="020B0604030504040204" pitchFamily="50" charset="-128"/>
            </a:endParaRPr>
          </a:p>
          <a:p>
            <a:pPr>
              <a:lnSpc>
                <a:spcPts val="1500"/>
              </a:lnSpc>
            </a:pPr>
            <a:r>
              <a:rPr lang="ja-JP" altLang="en-US" sz="1100" b="1" dirty="0">
                <a:latin typeface="Meiryo UI" panose="020B0604030504040204" pitchFamily="50" charset="-128"/>
                <a:ea typeface="Meiryo UI" panose="020B0604030504040204" pitchFamily="50" charset="-128"/>
              </a:rPr>
              <a:t>対策の柱③ </a:t>
            </a:r>
            <a:r>
              <a:rPr lang="ja-JP" altLang="en-US" sz="1100" dirty="0">
                <a:latin typeface="Meiryo UI" panose="020B0604030504040204" pitchFamily="50" charset="-128"/>
                <a:ea typeface="Meiryo UI" panose="020B0604030504040204" pitchFamily="50" charset="-128"/>
              </a:rPr>
              <a:t>レジリエンスと電力需給調整力の強化</a:t>
            </a:r>
            <a:endParaRPr lang="en-US" altLang="ja-JP" sz="1100" dirty="0">
              <a:latin typeface="Meiryo UI" panose="020B0604030504040204" pitchFamily="50" charset="-128"/>
              <a:ea typeface="Meiryo UI" panose="020B0604030504040204" pitchFamily="50" charset="-128"/>
            </a:endParaRPr>
          </a:p>
          <a:p>
            <a:pPr>
              <a:lnSpc>
                <a:spcPts val="1500"/>
              </a:lnSpc>
            </a:pPr>
            <a:r>
              <a:rPr lang="ja-JP" altLang="en-US" sz="1100" b="1" dirty="0">
                <a:latin typeface="Meiryo UI" panose="020B0604030504040204" pitchFamily="50" charset="-128"/>
                <a:ea typeface="Meiryo UI" panose="020B0604030504040204" pitchFamily="50" charset="-128"/>
              </a:rPr>
              <a:t>対策の柱④ </a:t>
            </a:r>
            <a:r>
              <a:rPr lang="ja-JP" altLang="en-US" sz="1100" dirty="0">
                <a:latin typeface="Meiryo UI" panose="020B0604030504040204" pitchFamily="50" charset="-128"/>
                <a:ea typeface="Meiryo UI" panose="020B0604030504040204" pitchFamily="50" charset="-128"/>
              </a:rPr>
              <a:t>エネルギー関連産業の振興とあらゆる分野の企業の持続的成長</a:t>
            </a:r>
            <a:endParaRPr lang="en-US" altLang="ja-JP" sz="1100" dirty="0">
              <a:latin typeface="Meiryo UI" panose="020B0604030504040204" pitchFamily="50" charset="-128"/>
              <a:ea typeface="Meiryo UI" panose="020B0604030504040204" pitchFamily="50" charset="-128"/>
            </a:endParaRPr>
          </a:p>
        </p:txBody>
      </p:sp>
      <p:sp>
        <p:nvSpPr>
          <p:cNvPr id="16" name="円/楕円 30">
            <a:extLst>
              <a:ext uri="{FF2B5EF4-FFF2-40B4-BE49-F238E27FC236}">
                <a16:creationId xmlns:a16="http://schemas.microsoft.com/office/drawing/2014/main" id="{4521D132-1720-447E-9241-116230B33706}"/>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75</a:t>
            </a:fld>
            <a:endParaRPr lang="en-US" altLang="ja-JP" sz="11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938435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A435EA7D-43E8-4B17-94CB-973FF0C3E56A}"/>
              </a:ext>
            </a:extLst>
          </p:cNvPr>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（参考）これまでのエネルギー関連施策</a:t>
            </a:r>
            <a:endParaRPr lang="ja-JP" altLang="ja-JP" sz="3600" dirty="0">
              <a:solidFill>
                <a:schemeClr val="bg1"/>
              </a:solidFill>
              <a:ea typeface="HGP創英角ｺﾞｼｯｸUB" pitchFamily="50" charset="-128"/>
              <a:cs typeface="ＭＳ Ｐゴシック" charset="-128"/>
            </a:endParaRPr>
          </a:p>
        </p:txBody>
      </p:sp>
      <p:sp>
        <p:nvSpPr>
          <p:cNvPr id="16" name="円/楕円 30">
            <a:extLst>
              <a:ext uri="{FF2B5EF4-FFF2-40B4-BE49-F238E27FC236}">
                <a16:creationId xmlns:a16="http://schemas.microsoft.com/office/drawing/2014/main" id="{4521D132-1720-447E-9241-116230B33706}"/>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76</a:t>
            </a:fld>
            <a:endParaRPr lang="en-US" altLang="ja-JP" sz="1100" b="1" dirty="0">
              <a:solidFill>
                <a:schemeClr val="bg1"/>
              </a:solidFill>
              <a:latin typeface="Meiryo UI" panose="020B0604030504040204" pitchFamily="50" charset="-128"/>
              <a:ea typeface="Meiryo UI" panose="020B0604030504040204" pitchFamily="50" charset="-128"/>
            </a:endParaRPr>
          </a:p>
        </p:txBody>
      </p:sp>
      <p:graphicFrame>
        <p:nvGraphicFramePr>
          <p:cNvPr id="8" name="表 7">
            <a:extLst>
              <a:ext uri="{FF2B5EF4-FFF2-40B4-BE49-F238E27FC236}">
                <a16:creationId xmlns:a16="http://schemas.microsoft.com/office/drawing/2014/main" id="{7675CA37-48F0-4287-B56E-E62199ECFE6A}"/>
              </a:ext>
            </a:extLst>
          </p:cNvPr>
          <p:cNvGraphicFramePr>
            <a:graphicFrameLocks noGrp="1"/>
          </p:cNvGraphicFramePr>
          <p:nvPr>
            <p:extLst>
              <p:ext uri="{D42A27DB-BD31-4B8C-83A1-F6EECF244321}">
                <p14:modId xmlns:p14="http://schemas.microsoft.com/office/powerpoint/2010/main" val="2999297931"/>
              </p:ext>
            </p:extLst>
          </p:nvPr>
        </p:nvGraphicFramePr>
        <p:xfrm>
          <a:off x="322187" y="1018922"/>
          <a:ext cx="9257478" cy="5237701"/>
        </p:xfrm>
        <a:graphic>
          <a:graphicData uri="http://schemas.openxmlformats.org/drawingml/2006/table">
            <a:tbl>
              <a:tblPr/>
              <a:tblGrid>
                <a:gridCol w="693813">
                  <a:extLst>
                    <a:ext uri="{9D8B030D-6E8A-4147-A177-3AD203B41FA5}">
                      <a16:colId xmlns:a16="http://schemas.microsoft.com/office/drawing/2014/main" val="3623548473"/>
                    </a:ext>
                  </a:extLst>
                </a:gridCol>
                <a:gridCol w="2421467">
                  <a:extLst>
                    <a:ext uri="{9D8B030D-6E8A-4147-A177-3AD203B41FA5}">
                      <a16:colId xmlns:a16="http://schemas.microsoft.com/office/drawing/2014/main" val="20000"/>
                    </a:ext>
                  </a:extLst>
                </a:gridCol>
                <a:gridCol w="939800">
                  <a:extLst>
                    <a:ext uri="{9D8B030D-6E8A-4147-A177-3AD203B41FA5}">
                      <a16:colId xmlns:a16="http://schemas.microsoft.com/office/drawing/2014/main" val="20001"/>
                    </a:ext>
                  </a:extLst>
                </a:gridCol>
                <a:gridCol w="4614333">
                  <a:extLst>
                    <a:ext uri="{9D8B030D-6E8A-4147-A177-3AD203B41FA5}">
                      <a16:colId xmlns:a16="http://schemas.microsoft.com/office/drawing/2014/main" val="20002"/>
                    </a:ext>
                  </a:extLst>
                </a:gridCol>
                <a:gridCol w="588065">
                  <a:extLst>
                    <a:ext uri="{9D8B030D-6E8A-4147-A177-3AD203B41FA5}">
                      <a16:colId xmlns:a16="http://schemas.microsoft.com/office/drawing/2014/main" val="20003"/>
                    </a:ext>
                  </a:extLst>
                </a:gridCol>
              </a:tblGrid>
              <a:tr h="240809">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対策の柱</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事業名</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実施年度</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事業内容・実績の概要</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実施主体</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0"/>
                  </a:ext>
                </a:extLst>
              </a:tr>
              <a:tr h="655696">
                <a:tc>
                  <a:txBody>
                    <a:bodyPr/>
                    <a:lstStyle/>
                    <a:p>
                      <a:pPr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①②</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zh-TW"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地中熱普及促進事業</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2019</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地中熱利用の促進を図るため、国立研究開発法人産業技術総合研究所と連携し、地中熱ポテンシャルマップを作成するとともに、府内での地中熱利用設備導入事例集を作成し、ホームページで情報発信するなど、事業者に対する普及啓発を行っています。</a:t>
                      </a:r>
                      <a:endParaRPr lang="ja-JP" altLang="en-US" sz="1050" b="0" i="0" u="none" strike="sng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858151"/>
                  </a:ext>
                </a:extLst>
              </a:tr>
              <a:tr h="577007">
                <a:tc>
                  <a:txBody>
                    <a:bodyPr/>
                    <a:lstStyle/>
                    <a:p>
                      <a:pPr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②</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幼児環境教育の推進</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ー</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indent="0" algn="l">
                        <a:buFont typeface="Arial" panose="020B0604020202020204" pitchFamily="34" charset="0"/>
                        <a:buNone/>
                      </a:pPr>
                      <a:r>
                        <a:rPr lang="ja-JP" altLang="en-US" sz="1050" b="0" i="0" dirty="0">
                          <a:solidFill>
                            <a:schemeClr val="tx1"/>
                          </a:solidFill>
                          <a:latin typeface="Meiryo UI" pitchFamily="50" charset="-128"/>
                          <a:ea typeface="Meiryo UI" pitchFamily="50" charset="-128"/>
                          <a:cs typeface="Meiryo UI" pitchFamily="50" charset="-128"/>
                        </a:rPr>
                        <a:t>大阪府では、幼稚園や保育所等で指導者が利用する幼児期環境教育教材として動画を製作し、府</a:t>
                      </a:r>
                      <a:r>
                        <a:rPr lang="en-US" altLang="ja-JP" sz="1050" b="0" i="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HP</a:t>
                      </a:r>
                      <a:r>
                        <a:rPr lang="ja-JP" altLang="en-US" sz="1050" b="0" i="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に掲載（</a:t>
                      </a:r>
                      <a:r>
                        <a:rPr lang="en-US" altLang="ja-JP" sz="1050" b="0" i="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YouTube</a:t>
                      </a:r>
                      <a:r>
                        <a:rPr lang="ja-JP" altLang="en-US" sz="1050" b="0" i="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配信）しています。</a:t>
                      </a:r>
                      <a:endParaRPr lang="en-US" altLang="ja-JP" sz="1050" b="0" i="0" dirty="0">
                        <a:solidFill>
                          <a:schemeClr val="tx1"/>
                        </a:solidFill>
                        <a:latin typeface="Meiryo UI" pitchFamily="50" charset="-128"/>
                        <a:ea typeface="Meiryo UI" pitchFamily="50" charset="-128"/>
                        <a:cs typeface="Meiryo UI"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3169359"/>
                  </a:ext>
                </a:extLst>
              </a:tr>
              <a:tr h="822002">
                <a:tc>
                  <a:txBody>
                    <a:bodyPr/>
                    <a:lstStyle/>
                    <a:p>
                      <a:pPr marL="0" indent="0"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②</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府民の脱炭素行動促進・</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貢献量可視化事業</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2024</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indent="0" algn="l">
                        <a:buFont typeface="Arial" panose="020B0604020202020204" pitchFamily="34" charset="0"/>
                        <a:buNone/>
                      </a:pPr>
                      <a:r>
                        <a:rPr lang="ja-JP" altLang="en-US" sz="1050" b="0" i="0" dirty="0">
                          <a:solidFill>
                            <a:schemeClr val="tx1"/>
                          </a:solidFill>
                          <a:latin typeface="Meiryo UI" pitchFamily="50" charset="-128"/>
                          <a:ea typeface="Meiryo UI" pitchFamily="50" charset="-128"/>
                          <a:cs typeface="Meiryo UI" pitchFamily="50" charset="-128"/>
                        </a:rPr>
                        <a:t>「</a:t>
                      </a:r>
                      <a:r>
                        <a:rPr lang="en-US" altLang="ja-JP" sz="1050" b="0" i="0" dirty="0">
                          <a:solidFill>
                            <a:schemeClr val="tx1"/>
                          </a:solidFill>
                          <a:latin typeface="Meiryo UI" pitchFamily="50" charset="-128"/>
                          <a:ea typeface="Meiryo UI" pitchFamily="50" charset="-128"/>
                          <a:cs typeface="Meiryo UI" pitchFamily="50" charset="-128"/>
                        </a:rPr>
                        <a:t>EXPO</a:t>
                      </a:r>
                      <a:r>
                        <a:rPr lang="ja-JP" altLang="en-US" sz="1050" b="0" i="0" dirty="0">
                          <a:solidFill>
                            <a:schemeClr val="tx1"/>
                          </a:solidFill>
                          <a:latin typeface="Meiryo UI" pitchFamily="50" charset="-128"/>
                          <a:ea typeface="Meiryo UI" pitchFamily="50" charset="-128"/>
                          <a:cs typeface="Meiryo UI" pitchFamily="50" charset="-128"/>
                        </a:rPr>
                        <a:t>グリーンチャレンジ」を契機に府民の脱炭素行動へのシフトを大きく後押しするため、博覧会協会の</a:t>
                      </a:r>
                      <a:r>
                        <a:rPr lang="en-US" altLang="ja-JP" sz="1050" b="0" i="0" dirty="0">
                          <a:solidFill>
                            <a:schemeClr val="tx1"/>
                          </a:solidFill>
                          <a:latin typeface="Meiryo UI" pitchFamily="50" charset="-128"/>
                          <a:ea typeface="Meiryo UI" pitchFamily="50" charset="-128"/>
                          <a:cs typeface="Meiryo UI" pitchFamily="50" charset="-128"/>
                        </a:rPr>
                        <a:t>EXPO</a:t>
                      </a:r>
                      <a:r>
                        <a:rPr lang="ja-JP" altLang="en-US" sz="1050" b="0" i="0" dirty="0">
                          <a:solidFill>
                            <a:schemeClr val="tx1"/>
                          </a:solidFill>
                          <a:latin typeface="Meiryo UI" pitchFamily="50" charset="-128"/>
                          <a:ea typeface="Meiryo UI" pitchFamily="50" charset="-128"/>
                          <a:cs typeface="Meiryo UI" pitchFamily="50" charset="-128"/>
                        </a:rPr>
                        <a:t>グリーンチャレンジアプリや、万博に賛同する多くの企業が利用するアプリ等を活用し、削減目標を掲げてオール府民で達成を目指すキャンペーンを実施しました。また、府ダッシュボード活用によりその進捗等を可視化するとともに、府民向けイベントを実施しました。</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8997444"/>
                  </a:ext>
                </a:extLst>
              </a:tr>
              <a:tr h="547562">
                <a:tc>
                  <a:txBody>
                    <a:bodyPr/>
                    <a:lstStyle/>
                    <a:p>
                      <a:pPr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②</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幼児期指導者向け環境教育研修</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2023</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dirty="0">
                          <a:solidFill>
                            <a:schemeClr val="tx1"/>
                          </a:solidFill>
                          <a:latin typeface="Meiryo UI" pitchFamily="50" charset="-128"/>
                          <a:ea typeface="Meiryo UI" pitchFamily="50" charset="-128"/>
                          <a:cs typeface="Meiryo UI" pitchFamily="50" charset="-128"/>
                        </a:rPr>
                        <a:t>大阪市では、幼児期に効果的な環境学習を実施するため、指導者の環境教育のスキルを高める研修を行いました。</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市</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0549212"/>
                  </a:ext>
                </a:extLst>
              </a:tr>
              <a:tr h="686495">
                <a:tc>
                  <a:txBody>
                    <a:bodyPr/>
                    <a:lstStyle/>
                    <a:p>
                      <a:pPr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②</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ナッジを活用した啓発による省エネの促進</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2018</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1050" b="0" i="0" dirty="0">
                          <a:latin typeface="Meiryo UI" pitchFamily="50" charset="-128"/>
                          <a:ea typeface="Meiryo UI" pitchFamily="50" charset="-128"/>
                          <a:cs typeface="Meiryo UI" pitchFamily="50" charset="-128"/>
                        </a:rPr>
                        <a:t>「ナッジ」を含む行動科学の知見を活用した啓発により、府民の省エネの取組みを効果的に促進する事業を行</a:t>
                      </a:r>
                      <a:r>
                        <a:rPr lang="ja-JP" altLang="en-US" sz="1050" b="0" i="0" strike="noStrike" dirty="0">
                          <a:solidFill>
                            <a:schemeClr val="tx1"/>
                          </a:solidFill>
                          <a:latin typeface="Meiryo UI" pitchFamily="50" charset="-128"/>
                          <a:ea typeface="Meiryo UI" pitchFamily="50" charset="-128"/>
                          <a:cs typeface="Meiryo UI" pitchFamily="50" charset="-128"/>
                        </a:rPr>
                        <a:t>っています。</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府・市</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2484472"/>
                  </a:ext>
                </a:extLst>
              </a:tr>
              <a:tr h="833601">
                <a:tc>
                  <a:txBody>
                    <a:bodyPr/>
                    <a:lstStyle/>
                    <a:p>
                      <a:pPr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③④</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燃料電池の活用促進</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2015</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indent="0" algn="l">
                        <a:buFont typeface="Arial" panose="020B0604020202020204" pitchFamily="34" charset="0"/>
                        <a:buNone/>
                      </a:pPr>
                      <a:r>
                        <a:rPr lang="ja-JP" altLang="en-US" sz="1050" b="0" i="0" dirty="0">
                          <a:solidFill>
                            <a:schemeClr val="tx1"/>
                          </a:solidFill>
                          <a:latin typeface="Meiryo UI" pitchFamily="50" charset="-128"/>
                          <a:ea typeface="Meiryo UI" pitchFamily="50" charset="-128"/>
                          <a:cs typeface="Meiryo UI" pitchFamily="50" charset="-128"/>
                        </a:rPr>
                        <a:t>府中央卸売市場内に、民間事業者が、国内初となる</a:t>
                      </a:r>
                      <a:r>
                        <a:rPr lang="en-US" altLang="ja-JP" sz="1050" b="0" i="0" dirty="0">
                          <a:solidFill>
                            <a:schemeClr val="tx1"/>
                          </a:solidFill>
                          <a:latin typeface="Meiryo UI" pitchFamily="50" charset="-128"/>
                          <a:ea typeface="Meiryo UI" pitchFamily="50" charset="-128"/>
                          <a:cs typeface="Meiryo UI" pitchFamily="50" charset="-128"/>
                        </a:rPr>
                        <a:t>1</a:t>
                      </a:r>
                      <a:r>
                        <a:rPr lang="ja-JP" altLang="en-US" sz="1050" b="0" i="0" dirty="0">
                          <a:solidFill>
                            <a:schemeClr val="tx1"/>
                          </a:solidFill>
                          <a:latin typeface="Meiryo UI" pitchFamily="50" charset="-128"/>
                          <a:ea typeface="Meiryo UI" pitchFamily="50" charset="-128"/>
                          <a:cs typeface="Meiryo UI" pitchFamily="50" charset="-128"/>
                        </a:rPr>
                        <a:t>メガワット級の商用の燃料電池（</a:t>
                      </a:r>
                      <a:r>
                        <a:rPr lang="en-US" altLang="ja-JP" sz="1050" b="0" i="0" dirty="0">
                          <a:solidFill>
                            <a:schemeClr val="tx1"/>
                          </a:solidFill>
                          <a:latin typeface="Meiryo UI" pitchFamily="50" charset="-128"/>
                          <a:ea typeface="Meiryo UI" pitchFamily="50" charset="-128"/>
                          <a:cs typeface="Meiryo UI" pitchFamily="50" charset="-128"/>
                        </a:rPr>
                        <a:t>SOFC</a:t>
                      </a:r>
                      <a:r>
                        <a:rPr lang="ja-JP" altLang="en-US" sz="1050" b="0" i="0" dirty="0">
                          <a:solidFill>
                            <a:schemeClr val="tx1"/>
                          </a:solidFill>
                          <a:latin typeface="Meiryo UI" pitchFamily="50" charset="-128"/>
                          <a:ea typeface="Meiryo UI" pitchFamily="50" charset="-128"/>
                          <a:cs typeface="Meiryo UI" pitchFamily="50" charset="-128"/>
                        </a:rPr>
                        <a:t>）を設置して、</a:t>
                      </a:r>
                      <a:r>
                        <a:rPr lang="en-US" altLang="ja-JP" sz="1050" b="0" i="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CO</a:t>
                      </a:r>
                      <a:r>
                        <a:rPr lang="en-US" altLang="ja-JP" sz="1050" b="0" i="0" baseline="-25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sz="1050" b="0" i="0" dirty="0">
                          <a:solidFill>
                            <a:schemeClr val="tx1"/>
                          </a:solidFill>
                          <a:latin typeface="Meiryo UI" pitchFamily="50" charset="-128"/>
                          <a:ea typeface="Meiryo UI" pitchFamily="50" charset="-128"/>
                          <a:cs typeface="Meiryo UI" pitchFamily="50" charset="-128"/>
                        </a:rPr>
                        <a:t>削減効果や電力供給の安定性・信頼性についての実証事業を実施しました。</a:t>
                      </a:r>
                      <a:r>
                        <a:rPr lang="en-US" altLang="ja-JP" sz="1050" b="0" i="0" dirty="0">
                          <a:solidFill>
                            <a:schemeClr val="tx1"/>
                          </a:solidFill>
                          <a:latin typeface="Meiryo UI" pitchFamily="50" charset="-128"/>
                          <a:ea typeface="Meiryo UI" pitchFamily="50" charset="-128"/>
                          <a:cs typeface="Meiryo UI" pitchFamily="50" charset="-128"/>
                        </a:rPr>
                        <a:t>(</a:t>
                      </a:r>
                      <a:r>
                        <a:rPr lang="ja-JP" altLang="en-US" sz="1050" b="0" i="0" dirty="0">
                          <a:solidFill>
                            <a:schemeClr val="tx1"/>
                          </a:solidFill>
                          <a:latin typeface="Meiryo UI" pitchFamily="50" charset="-128"/>
                          <a:ea typeface="Meiryo UI" pitchFamily="50" charset="-128"/>
                          <a:cs typeface="Meiryo UI" pitchFamily="50" charset="-128"/>
                        </a:rPr>
                        <a:t>～</a:t>
                      </a:r>
                      <a:r>
                        <a:rPr lang="en-US" altLang="ja-JP" sz="1050" b="0" i="0" dirty="0">
                          <a:solidFill>
                            <a:schemeClr val="tx1"/>
                          </a:solidFill>
                          <a:latin typeface="Meiryo UI" pitchFamily="50" charset="-128"/>
                          <a:ea typeface="Meiryo UI" pitchFamily="50" charset="-128"/>
                          <a:cs typeface="Meiryo UI" pitchFamily="50" charset="-128"/>
                        </a:rPr>
                        <a:t>2018</a:t>
                      </a:r>
                      <a:r>
                        <a:rPr lang="ja-JP" altLang="en-US" sz="1050" b="0" i="0" dirty="0">
                          <a:solidFill>
                            <a:schemeClr val="tx1"/>
                          </a:solidFill>
                          <a:latin typeface="Meiryo UI" pitchFamily="50" charset="-128"/>
                          <a:ea typeface="Meiryo UI" pitchFamily="50" charset="-128"/>
                          <a:cs typeface="Meiryo UI" pitchFamily="50" charset="-128"/>
                        </a:rPr>
                        <a:t>年</a:t>
                      </a:r>
                      <a:r>
                        <a:rPr lang="en-US" altLang="ja-JP" sz="1050" b="0" i="0" dirty="0">
                          <a:solidFill>
                            <a:schemeClr val="tx1"/>
                          </a:solidFill>
                          <a:latin typeface="Meiryo UI" pitchFamily="50" charset="-128"/>
                          <a:ea typeface="Meiryo UI" pitchFamily="50" charset="-128"/>
                          <a:cs typeface="Meiryo UI" pitchFamily="50" charset="-128"/>
                        </a:rPr>
                        <a:t>3</a:t>
                      </a:r>
                      <a:r>
                        <a:rPr lang="ja-JP" altLang="en-US" sz="1050" b="0" i="0" dirty="0">
                          <a:solidFill>
                            <a:schemeClr val="tx1"/>
                          </a:solidFill>
                          <a:latin typeface="Meiryo UI" pitchFamily="50" charset="-128"/>
                          <a:ea typeface="Meiryo UI" pitchFamily="50" charset="-128"/>
                          <a:cs typeface="Meiryo UI" pitchFamily="50" charset="-128"/>
                        </a:rPr>
                        <a:t>月</a:t>
                      </a:r>
                      <a:r>
                        <a:rPr lang="en-US" altLang="ja-JP" sz="1050" b="0" i="0" dirty="0">
                          <a:solidFill>
                            <a:schemeClr val="tx1"/>
                          </a:solidFill>
                          <a:latin typeface="Meiryo UI" pitchFamily="50" charset="-128"/>
                          <a:ea typeface="Meiryo UI" pitchFamily="50" charset="-128"/>
                          <a:cs typeface="Meiryo UI" pitchFamily="50" charset="-128"/>
                        </a:rPr>
                        <a:t>)</a:t>
                      </a:r>
                      <a:r>
                        <a:rPr lang="ja-JP" altLang="en-US" sz="1050" b="0" i="0" dirty="0">
                          <a:solidFill>
                            <a:schemeClr val="tx1"/>
                          </a:solidFill>
                          <a:latin typeface="Meiryo UI" pitchFamily="50" charset="-128"/>
                          <a:ea typeface="Meiryo UI" pitchFamily="50" charset="-128"/>
                          <a:cs typeface="Meiryo UI" pitchFamily="50" charset="-128"/>
                        </a:rPr>
                        <a:t>引き続き、市場は、災害に強いこの燃料電池を冷蔵庫棟などの電源として活用しています。　　</a:t>
                      </a:r>
                      <a:endParaRPr lang="en-US" altLang="ja-JP" sz="1050" b="0" i="0" dirty="0">
                        <a:solidFill>
                          <a:schemeClr val="tx1"/>
                        </a:solidFill>
                        <a:latin typeface="Meiryo UI" pitchFamily="50" charset="-128"/>
                        <a:ea typeface="Meiryo UI" pitchFamily="50" charset="-128"/>
                        <a:cs typeface="Meiryo UI"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5546719"/>
                  </a:ext>
                </a:extLst>
              </a:tr>
              <a:tr h="860431">
                <a:tc>
                  <a:txBody>
                    <a:bodyPr/>
                    <a:lstStyle/>
                    <a:p>
                      <a:pPr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③④</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空港における水素エネルギーの導入促進</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2014~</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1050" b="0" i="0" dirty="0">
                          <a:solidFill>
                            <a:schemeClr val="tx1"/>
                          </a:solidFill>
                          <a:latin typeface="Meiryo UI" pitchFamily="50" charset="-128"/>
                          <a:ea typeface="Meiryo UI" pitchFamily="50" charset="-128"/>
                          <a:cs typeface="Meiryo UI" pitchFamily="50" charset="-128"/>
                        </a:rPr>
                        <a:t>大阪府は、全国初となる空港施設への大規模な水素エネルギー導入の実証事業「水素グリッドプロジェクト」を促進し、関空のショーケース機能の維持・発展につなげます。　</a:t>
                      </a:r>
                      <a:endParaRPr 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1505832"/>
                  </a:ext>
                </a:extLst>
              </a:tr>
            </a:tbl>
          </a:graphicData>
        </a:graphic>
      </p:graphicFrame>
      <p:sp>
        <p:nvSpPr>
          <p:cNvPr id="9" name="テキスト ボックス 28">
            <a:extLst>
              <a:ext uri="{FF2B5EF4-FFF2-40B4-BE49-F238E27FC236}">
                <a16:creationId xmlns:a16="http://schemas.microsoft.com/office/drawing/2014/main" id="{399FCA4C-A0EB-4E37-84FB-B05BC441F37C}"/>
              </a:ext>
            </a:extLst>
          </p:cNvPr>
          <p:cNvSpPr txBox="1">
            <a:spLocks noChangeArrowheads="1"/>
          </p:cNvSpPr>
          <p:nvPr/>
        </p:nvSpPr>
        <p:spPr bwMode="auto">
          <a:xfrm>
            <a:off x="155674" y="583950"/>
            <a:ext cx="959050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lgn="just" eaLnBrk="1" hangingPunct="1"/>
            <a:r>
              <a:rPr lang="ja-JP" altLang="en-US" b="0" i="0" dirty="0">
                <a:latin typeface="Meiryo UI" pitchFamily="50" charset="-128"/>
                <a:ea typeface="Meiryo UI" pitchFamily="50" charset="-128"/>
                <a:cs typeface="Meiryo UI" pitchFamily="50" charset="-128"/>
              </a:rPr>
              <a:t>　ここでは上記ページ以外のこれまで継続的に実施している府市のエネルギー関連施策を紹介しています（終了した事業も一部掲載しています）。</a:t>
            </a:r>
            <a:endParaRPr lang="en-US" altLang="ja-JP" b="0" i="0" dirty="0">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143623833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A435EA7D-43E8-4B17-94CB-973FF0C3E56A}"/>
              </a:ext>
            </a:extLst>
          </p:cNvPr>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（参考）これまでのエネルギー関連施策</a:t>
            </a:r>
            <a:endParaRPr lang="ja-JP" altLang="ja-JP" sz="3600" dirty="0">
              <a:solidFill>
                <a:schemeClr val="bg1"/>
              </a:solidFill>
              <a:ea typeface="HGP創英角ｺﾞｼｯｸUB" pitchFamily="50" charset="-128"/>
              <a:cs typeface="ＭＳ Ｐゴシック" charset="-128"/>
            </a:endParaRPr>
          </a:p>
        </p:txBody>
      </p:sp>
      <p:sp>
        <p:nvSpPr>
          <p:cNvPr id="16" name="円/楕円 30">
            <a:extLst>
              <a:ext uri="{FF2B5EF4-FFF2-40B4-BE49-F238E27FC236}">
                <a16:creationId xmlns:a16="http://schemas.microsoft.com/office/drawing/2014/main" id="{4521D132-1720-447E-9241-116230B33706}"/>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77</a:t>
            </a:fld>
            <a:endParaRPr lang="en-US" altLang="ja-JP" sz="1100" b="1" dirty="0">
              <a:solidFill>
                <a:schemeClr val="bg1"/>
              </a:solidFill>
              <a:latin typeface="Meiryo UI" panose="020B0604030504040204" pitchFamily="50" charset="-128"/>
              <a:ea typeface="Meiryo UI" panose="020B0604030504040204" pitchFamily="50" charset="-128"/>
            </a:endParaRPr>
          </a:p>
        </p:txBody>
      </p:sp>
      <p:graphicFrame>
        <p:nvGraphicFramePr>
          <p:cNvPr id="8" name="表 7">
            <a:extLst>
              <a:ext uri="{FF2B5EF4-FFF2-40B4-BE49-F238E27FC236}">
                <a16:creationId xmlns:a16="http://schemas.microsoft.com/office/drawing/2014/main" id="{7675CA37-48F0-4287-B56E-E62199ECFE6A}"/>
              </a:ext>
            </a:extLst>
          </p:cNvPr>
          <p:cNvGraphicFramePr>
            <a:graphicFrameLocks noGrp="1"/>
          </p:cNvGraphicFramePr>
          <p:nvPr>
            <p:extLst>
              <p:ext uri="{D42A27DB-BD31-4B8C-83A1-F6EECF244321}">
                <p14:modId xmlns:p14="http://schemas.microsoft.com/office/powerpoint/2010/main" val="526953324"/>
              </p:ext>
            </p:extLst>
          </p:nvPr>
        </p:nvGraphicFramePr>
        <p:xfrm>
          <a:off x="332509" y="1018920"/>
          <a:ext cx="9247156" cy="5277691"/>
        </p:xfrm>
        <a:graphic>
          <a:graphicData uri="http://schemas.openxmlformats.org/drawingml/2006/table">
            <a:tbl>
              <a:tblPr/>
              <a:tblGrid>
                <a:gridCol w="683491">
                  <a:extLst>
                    <a:ext uri="{9D8B030D-6E8A-4147-A177-3AD203B41FA5}">
                      <a16:colId xmlns:a16="http://schemas.microsoft.com/office/drawing/2014/main" val="3623548473"/>
                    </a:ext>
                  </a:extLst>
                </a:gridCol>
                <a:gridCol w="2421467">
                  <a:extLst>
                    <a:ext uri="{9D8B030D-6E8A-4147-A177-3AD203B41FA5}">
                      <a16:colId xmlns:a16="http://schemas.microsoft.com/office/drawing/2014/main" val="20000"/>
                    </a:ext>
                  </a:extLst>
                </a:gridCol>
                <a:gridCol w="939800">
                  <a:extLst>
                    <a:ext uri="{9D8B030D-6E8A-4147-A177-3AD203B41FA5}">
                      <a16:colId xmlns:a16="http://schemas.microsoft.com/office/drawing/2014/main" val="20001"/>
                    </a:ext>
                  </a:extLst>
                </a:gridCol>
                <a:gridCol w="4614333">
                  <a:extLst>
                    <a:ext uri="{9D8B030D-6E8A-4147-A177-3AD203B41FA5}">
                      <a16:colId xmlns:a16="http://schemas.microsoft.com/office/drawing/2014/main" val="20002"/>
                    </a:ext>
                  </a:extLst>
                </a:gridCol>
                <a:gridCol w="588065">
                  <a:extLst>
                    <a:ext uri="{9D8B030D-6E8A-4147-A177-3AD203B41FA5}">
                      <a16:colId xmlns:a16="http://schemas.microsoft.com/office/drawing/2014/main" val="20003"/>
                    </a:ext>
                  </a:extLst>
                </a:gridCol>
              </a:tblGrid>
              <a:tr h="218374">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対策の柱</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事業名</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実施年度</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事業内容・実績の概要</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実施主体</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0"/>
                  </a:ext>
                </a:extLst>
              </a:tr>
              <a:tr h="916094">
                <a:tc>
                  <a:txBody>
                    <a:bodyPr/>
                    <a:lstStyle/>
                    <a:p>
                      <a:pPr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③④</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多様な電力・ガス事業者の参入促進</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ー</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1050" b="0" i="0" dirty="0">
                          <a:solidFill>
                            <a:schemeClr val="tx1"/>
                          </a:solidFill>
                          <a:latin typeface="Meiryo UI" pitchFamily="50" charset="-128"/>
                          <a:ea typeface="Meiryo UI" pitchFamily="50" charset="-128"/>
                          <a:cs typeface="Meiryo UI" pitchFamily="50" charset="-128"/>
                        </a:rPr>
                        <a:t>大阪府･大阪市の公共施設における使用電力を一般競争入札等により調達し、多様な電力会社の参入を促進する環境を整えることとしています。</a:t>
                      </a:r>
                      <a:endParaRPr lang="en-US" altLang="ja-JP" sz="1050" b="0" i="0" dirty="0">
                        <a:solidFill>
                          <a:schemeClr val="tx1"/>
                        </a:solidFill>
                        <a:latin typeface="Meiryo UI" pitchFamily="50" charset="-128"/>
                        <a:ea typeface="Meiryo UI" pitchFamily="50" charset="-128"/>
                        <a:cs typeface="Meiryo UI" pitchFamily="50" charset="-128"/>
                      </a:endParaRPr>
                    </a:p>
                    <a:p>
                      <a:pPr algn="l" rtl="0" fontAlgn="ctr"/>
                      <a:r>
                        <a:rPr lang="ja-JP" altLang="en-US" sz="1050" b="0" i="0" u="none" strike="noStrike" dirty="0">
                          <a:solidFill>
                            <a:schemeClr val="tx1"/>
                          </a:solidFill>
                          <a:effectLst/>
                          <a:latin typeface="Meiryo UI" pitchFamily="50" charset="-128"/>
                          <a:ea typeface="Meiryo UI" pitchFamily="50" charset="-128"/>
                          <a:cs typeface="Meiryo UI" panose="020B0604030504040204" pitchFamily="50" charset="-128"/>
                        </a:rPr>
                        <a:t>また、府の下水道施設や大阪広域環境施設組合において都市ガスを一般競争入札により調達しています。ただし、大阪広域環境施設組合の</a:t>
                      </a:r>
                      <a:r>
                        <a:rPr lang="en-US" altLang="ja-JP" sz="1050" b="0" i="0" u="none" strike="noStrike" dirty="0">
                          <a:solidFill>
                            <a:schemeClr val="tx1"/>
                          </a:solidFill>
                          <a:effectLst/>
                          <a:latin typeface="Meiryo UI" pitchFamily="50" charset="-128"/>
                          <a:ea typeface="Meiryo UI" pitchFamily="50" charset="-128"/>
                          <a:cs typeface="Meiryo UI" panose="020B0604030504040204" pitchFamily="50" charset="-128"/>
                        </a:rPr>
                        <a:t>2025</a:t>
                      </a:r>
                      <a:r>
                        <a:rPr lang="ja-JP" altLang="en-US" sz="1050" b="0" i="0" u="none" strike="noStrike" dirty="0">
                          <a:solidFill>
                            <a:schemeClr val="tx1"/>
                          </a:solidFill>
                          <a:effectLst/>
                          <a:latin typeface="Meiryo UI" pitchFamily="50" charset="-128"/>
                          <a:ea typeface="Meiryo UI" pitchFamily="50" charset="-128"/>
                          <a:cs typeface="Meiryo UI" panose="020B0604030504040204" pitchFamily="50" charset="-128"/>
                        </a:rPr>
                        <a:t>年度調達分は、都市ガスの入札参加者がおらず入札不成立となったため、申込みによる契約となりました。</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府・市</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7182841"/>
                  </a:ext>
                </a:extLst>
              </a:tr>
              <a:tr h="630934">
                <a:tc>
                  <a:txBody>
                    <a:bodyPr/>
                    <a:lstStyle/>
                    <a:p>
                      <a:pPr marL="0" indent="0" algn="l" rtl="0" fontAlgn="ctr"/>
                      <a:r>
                        <a:rPr lang="en-US" altLang="zh-TW"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②③</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電気の需要の最適化等に関する対策</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2018</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1050" b="0" i="0" dirty="0">
                          <a:solidFill>
                            <a:schemeClr val="tx1"/>
                          </a:solidFill>
                          <a:latin typeface="Meiryo UI" pitchFamily="50" charset="-128"/>
                          <a:ea typeface="Meiryo UI" pitchFamily="50" charset="-128"/>
                          <a:cs typeface="Meiryo UI" pitchFamily="50" charset="-128"/>
                        </a:rPr>
                        <a:t>大阪府気候変動対策の推進に関する条例に基づき、エネルギー需給等に関する様々な取組みを推進しています。</a:t>
                      </a:r>
                      <a:endParaRPr lang="en-US" altLang="ja-JP" sz="1050" b="0" i="0" dirty="0">
                        <a:solidFill>
                          <a:schemeClr val="tx1"/>
                        </a:solidFill>
                        <a:latin typeface="Meiryo UI" pitchFamily="50" charset="-128"/>
                        <a:ea typeface="Meiryo UI" pitchFamily="50" charset="-128"/>
                        <a:cs typeface="Meiryo UI" pitchFamily="50" charset="-128"/>
                      </a:endParaRPr>
                    </a:p>
                    <a:p>
                      <a:pPr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・特定事業者等における電力需要の最適化</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・小売電気事業者による電力需給の対策に関する報告</a:t>
                      </a:r>
                      <a:endParaRPr 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7728734"/>
                  </a:ext>
                </a:extLst>
              </a:tr>
              <a:tr h="481600">
                <a:tc>
                  <a:txBody>
                    <a:bodyPr/>
                    <a:lstStyle/>
                    <a:p>
                      <a:pPr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③</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高効率で環境負荷の少ない火力発電設備の設置に係る届出制度</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2018</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エネルギー源の分散化や多様な発電事業者の参入促進を図るため、燃料消費に伴う</a:t>
                      </a: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CO</a:t>
                      </a:r>
                      <a:r>
                        <a:rPr lang="en-US" altLang="ja-JP" sz="1050" b="0" i="0" u="none" strike="noStrike" baseline="-250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の排出など、環境への影響に最大限配慮する旨の届出制度により、高効率で環境負荷の少ない火力発電の導入を考える発電事業者の参入環境を整えました。</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2769167"/>
                  </a:ext>
                </a:extLst>
              </a:tr>
              <a:tr h="780268">
                <a:tc>
                  <a:txBody>
                    <a:bodyPr/>
                    <a:lstStyle/>
                    <a:p>
                      <a:pPr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③</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ごみ焼却工場の余剰電力の売却</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ー</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indent="0" algn="l" rtl="0" fontAlgn="ctr">
                        <a:buFont typeface="Arial" panose="020B0604020202020204" pitchFamily="34" charset="0"/>
                        <a:buNone/>
                      </a:pPr>
                      <a:r>
                        <a:rPr lang="ja-JP" altLang="en-US" sz="1050" dirty="0">
                          <a:solidFill>
                            <a:schemeClr val="tx1"/>
                          </a:solidFill>
                          <a:latin typeface="Meiryo UI" pitchFamily="50" charset="-128"/>
                          <a:ea typeface="Meiryo UI" pitchFamily="50" charset="-128"/>
                          <a:cs typeface="Meiryo UI" pitchFamily="50" charset="-128"/>
                        </a:rPr>
                        <a:t>市町村等のごみ焼却施設では、余熱を利用した発電が行われており、余剰電力の売却を入札により行うことで、多様な電力会社の参入機会の拡大を図っています。</a:t>
                      </a:r>
                    </a:p>
                    <a:p>
                      <a:pPr marL="0" indent="0" algn="l" rtl="0" fontAlgn="ctr">
                        <a:buFont typeface="Arial" panose="020B0604020202020204" pitchFamily="34" charset="0"/>
                        <a:buNone/>
                      </a:pPr>
                      <a:r>
                        <a:rPr lang="ja-JP" altLang="en-US" sz="1050" dirty="0">
                          <a:solidFill>
                            <a:schemeClr val="tx1"/>
                          </a:solidFill>
                          <a:latin typeface="Meiryo UI" pitchFamily="50" charset="-128"/>
                          <a:ea typeface="Meiryo UI" pitchFamily="50" charset="-128"/>
                          <a:cs typeface="Meiryo UI" pitchFamily="50" charset="-128"/>
                        </a:rPr>
                        <a:t>（</a:t>
                      </a:r>
                      <a:r>
                        <a:rPr lang="en-US" altLang="ja-JP" sz="1050" dirty="0">
                          <a:solidFill>
                            <a:schemeClr val="tx1"/>
                          </a:solidFill>
                          <a:latin typeface="Meiryo UI" pitchFamily="50" charset="-128"/>
                          <a:ea typeface="Meiryo UI" pitchFamily="50" charset="-128"/>
                          <a:cs typeface="Meiryo UI" pitchFamily="50" charset="-128"/>
                        </a:rPr>
                        <a:t>FIT</a:t>
                      </a:r>
                      <a:r>
                        <a:rPr lang="ja-JP" altLang="en-US" sz="1050" dirty="0">
                          <a:solidFill>
                            <a:schemeClr val="tx1"/>
                          </a:solidFill>
                          <a:latin typeface="Meiryo UI" pitchFamily="50" charset="-128"/>
                          <a:ea typeface="Meiryo UI" pitchFamily="50" charset="-128"/>
                          <a:cs typeface="Meiryo UI" pitchFamily="50" charset="-128"/>
                        </a:rPr>
                        <a:t>分を除く余剰電力の売却において</a:t>
                      </a:r>
                      <a:r>
                        <a:rPr lang="en-US" altLang="ja-JP" sz="1050" dirty="0">
                          <a:solidFill>
                            <a:schemeClr val="tx1"/>
                          </a:solidFill>
                          <a:latin typeface="Meiryo UI" pitchFamily="50" charset="-128"/>
                          <a:ea typeface="Meiryo UI" pitchFamily="50" charset="-128"/>
                          <a:cs typeface="Meiryo UI" pitchFamily="50" charset="-128"/>
                        </a:rPr>
                        <a:t>10</a:t>
                      </a:r>
                      <a:r>
                        <a:rPr lang="ja-JP" altLang="en-US" sz="1050" dirty="0">
                          <a:solidFill>
                            <a:schemeClr val="tx1"/>
                          </a:solidFill>
                          <a:latin typeface="Meiryo UI" pitchFamily="50" charset="-128"/>
                          <a:ea typeface="Meiryo UI" pitchFamily="50" charset="-128"/>
                          <a:cs typeface="Meiryo UI" pitchFamily="50" charset="-128"/>
                        </a:rPr>
                        <a:t>団体が入札を実施）</a:t>
                      </a:r>
                    </a:p>
                    <a:p>
                      <a:pPr marL="0" indent="0" algn="l" rtl="0" fontAlgn="ctr">
                        <a:buFont typeface="Arial" panose="020B0604020202020204" pitchFamily="34" charset="0"/>
                        <a:buNone/>
                      </a:pPr>
                      <a:r>
                        <a:rPr lang="ja-JP" altLang="en-US" sz="1050" dirty="0">
                          <a:solidFill>
                            <a:schemeClr val="tx1"/>
                          </a:solidFill>
                          <a:latin typeface="Meiryo UI" pitchFamily="50" charset="-128"/>
                          <a:ea typeface="Meiryo UI" pitchFamily="50" charset="-128"/>
                          <a:cs typeface="Meiryo UI" pitchFamily="50" charset="-128"/>
                        </a:rPr>
                        <a:t>なお、大阪広域環境施設組合では、</a:t>
                      </a:r>
                      <a:r>
                        <a:rPr lang="en-US" altLang="ja-JP" sz="1050" dirty="0">
                          <a:solidFill>
                            <a:schemeClr val="tx1"/>
                          </a:solidFill>
                          <a:latin typeface="Meiryo UI" pitchFamily="50" charset="-128"/>
                          <a:ea typeface="Meiryo UI" pitchFamily="50" charset="-128"/>
                          <a:cs typeface="Meiryo UI" pitchFamily="50" charset="-128"/>
                        </a:rPr>
                        <a:t>2022</a:t>
                      </a:r>
                      <a:r>
                        <a:rPr lang="ja-JP" altLang="en-US" sz="1050" dirty="0">
                          <a:solidFill>
                            <a:schemeClr val="tx1"/>
                          </a:solidFill>
                          <a:latin typeface="Meiryo UI" pitchFamily="50" charset="-128"/>
                          <a:ea typeface="Meiryo UI" pitchFamily="50" charset="-128"/>
                          <a:cs typeface="Meiryo UI" pitchFamily="50" charset="-128"/>
                        </a:rPr>
                        <a:t>年度の売却分より電子入札を導入することで、さらに電力会社参入促進のための環境を整えています。</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府・市</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446429"/>
                  </a:ext>
                </a:extLst>
              </a:tr>
              <a:tr h="1063258">
                <a:tc>
                  <a:txBody>
                    <a:bodyPr/>
                    <a:lstStyle/>
                    <a:p>
                      <a:pPr algn="l" rtl="0" fontAlgn="ctr"/>
                      <a:r>
                        <a:rPr lang="en-US" altLang="zh-TW"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①②③</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050" b="0" dirty="0">
                          <a:solidFill>
                            <a:schemeClr val="tx1"/>
                          </a:solidFill>
                          <a:latin typeface="Meiryo UI" pitchFamily="50" charset="-128"/>
                          <a:ea typeface="Meiryo UI" pitchFamily="50" charset="-128"/>
                          <a:cs typeface="Meiryo UI" pitchFamily="50" charset="-128"/>
                        </a:rPr>
                        <a:t>大阪府気候変動対策の推進に関する条例に基づく事業者の取組みの促進</a:t>
                      </a:r>
                      <a:endParaRPr lang="ja-JP" altLang="en-US" sz="1050" b="0" strike="sngStrike" dirty="0">
                        <a:solidFill>
                          <a:schemeClr val="tx1"/>
                        </a:solidFill>
                        <a:latin typeface="Meiryo UI" pitchFamily="50" charset="-128"/>
                        <a:ea typeface="Meiryo UI" pitchFamily="50" charset="-128"/>
                        <a:cs typeface="Meiryo UI"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2006</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indent="0" eaLnBrk="1" hangingPunct="1"/>
                      <a:r>
                        <a:rPr lang="ja-JP" altLang="en-US" sz="1050" b="0" i="0" dirty="0">
                          <a:solidFill>
                            <a:schemeClr val="tx1"/>
                          </a:solidFill>
                          <a:latin typeface="Meiryo UI" pitchFamily="50" charset="-128"/>
                          <a:ea typeface="Meiryo UI" pitchFamily="50" charset="-128"/>
                          <a:cs typeface="Meiryo UI" pitchFamily="50" charset="-128"/>
                        </a:rPr>
                        <a:t>大阪府気候変動対策の推進に関する条例に基づき、エネルギーを多く使用する事業者</a:t>
                      </a:r>
                      <a:r>
                        <a:rPr lang="en-US" altLang="ja-JP" sz="1050" b="0" i="0" dirty="0">
                          <a:solidFill>
                            <a:schemeClr val="tx1"/>
                          </a:solidFill>
                          <a:latin typeface="Meiryo UI" pitchFamily="50" charset="-128"/>
                          <a:ea typeface="Meiryo UI" pitchFamily="50" charset="-128"/>
                          <a:cs typeface="Meiryo UI" pitchFamily="50" charset="-128"/>
                        </a:rPr>
                        <a:t>(</a:t>
                      </a:r>
                      <a:r>
                        <a:rPr lang="ja-JP" altLang="en-US" sz="1050" b="0" i="0" dirty="0">
                          <a:solidFill>
                            <a:schemeClr val="tx1"/>
                          </a:solidFill>
                          <a:latin typeface="Meiryo UI" pitchFamily="50" charset="-128"/>
                          <a:ea typeface="Meiryo UI" pitchFamily="50" charset="-128"/>
                          <a:cs typeface="Meiryo UI" pitchFamily="50" charset="-128"/>
                        </a:rPr>
                        <a:t>特定事業者</a:t>
                      </a:r>
                      <a:r>
                        <a:rPr lang="en-US" altLang="ja-JP" sz="1050" b="0" i="0" dirty="0">
                          <a:solidFill>
                            <a:schemeClr val="tx1"/>
                          </a:solidFill>
                          <a:latin typeface="Meiryo UI" pitchFamily="50" charset="-128"/>
                          <a:ea typeface="Meiryo UI" pitchFamily="50" charset="-128"/>
                          <a:cs typeface="Meiryo UI" pitchFamily="50" charset="-128"/>
                        </a:rPr>
                        <a:t>)</a:t>
                      </a:r>
                      <a:r>
                        <a:rPr lang="ja-JP" altLang="en-US" sz="1050" b="0" i="0" dirty="0">
                          <a:solidFill>
                            <a:schemeClr val="tx1"/>
                          </a:solidFill>
                          <a:latin typeface="Meiryo UI" pitchFamily="50" charset="-128"/>
                          <a:ea typeface="Meiryo UI" pitchFamily="50" charset="-128"/>
                          <a:cs typeface="Meiryo UI" pitchFamily="50" charset="-128"/>
                        </a:rPr>
                        <a:t>による対策計画書及び実績報告書の届出制度を運用し、特定事業者から提出された届出内容に対して、評価・公表及び必要な指導・助言を行っています。</a:t>
                      </a:r>
                      <a:endParaRPr lang="en-US" altLang="ja-JP" sz="1050" b="0" i="0" dirty="0">
                        <a:solidFill>
                          <a:schemeClr val="tx1"/>
                        </a:solidFill>
                        <a:latin typeface="Meiryo UI" pitchFamily="50" charset="-128"/>
                        <a:ea typeface="Meiryo UI" pitchFamily="50" charset="-128"/>
                        <a:cs typeface="Meiryo UI" pitchFamily="50" charset="-128"/>
                      </a:endParaRPr>
                    </a:p>
                    <a:p>
                      <a:pPr marL="0" indent="0" eaLnBrk="1" hangingPunct="1"/>
                      <a:r>
                        <a:rPr lang="ja-JP" altLang="en-US" sz="1050" b="0" i="0" dirty="0">
                          <a:solidFill>
                            <a:schemeClr val="tx1"/>
                          </a:solidFill>
                          <a:latin typeface="Meiryo UI" pitchFamily="50" charset="-128"/>
                          <a:ea typeface="Meiryo UI" pitchFamily="50" charset="-128"/>
                          <a:cs typeface="Meiryo UI" pitchFamily="50" charset="-128"/>
                        </a:rPr>
                        <a:t>また、対象規模未満の事業者が任意で届出できる制度を運用し、届出内容に対して、評価・公表及び必要な指導・助言を行っています。</a:t>
                      </a:r>
                      <a:endParaRPr lang="en-US" altLang="ja-JP" sz="1050" b="0" i="0" dirty="0">
                        <a:solidFill>
                          <a:schemeClr val="tx1"/>
                        </a:solidFill>
                        <a:latin typeface="Meiryo UI" pitchFamily="50" charset="-128"/>
                        <a:ea typeface="Meiryo UI" pitchFamily="50" charset="-128"/>
                        <a:cs typeface="Meiryo UI" pitchFamily="50" charset="-128"/>
                      </a:endParaRPr>
                    </a:p>
                    <a:p>
                      <a:pPr marL="0" indent="0" eaLnBrk="1" hangingPunct="1"/>
                      <a:r>
                        <a:rPr lang="ja-JP" altLang="en-US" sz="1050" b="0" i="0" dirty="0">
                          <a:solidFill>
                            <a:schemeClr val="tx1"/>
                          </a:solidFill>
                          <a:latin typeface="Meiryo UI" pitchFamily="50" charset="-128"/>
                          <a:ea typeface="Meiryo UI" pitchFamily="50" charset="-128"/>
                          <a:cs typeface="Meiryo UI" pitchFamily="50" charset="-128"/>
                        </a:rPr>
                        <a:t>これらの届出に基づき、優れた取組みを行った事業者等を「おおさか気候変動対策賞」として表彰しています。</a:t>
                      </a:r>
                      <a:endParaRPr 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a:t>
                      </a: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8916902"/>
                  </a:ext>
                </a:extLst>
              </a:tr>
              <a:tr h="958843">
                <a:tc>
                  <a:txBody>
                    <a:bodyPr/>
                    <a:lstStyle/>
                    <a:p>
                      <a:pPr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②</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rPr>
                        <a:t>AI</a:t>
                      </a:r>
                      <a:r>
                        <a:rPr kumimoji="1" lang="ja-JP" altLang="en-US" sz="1050" b="0"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rPr>
                        <a:t>を活用したエネルギー最適化実証事業</a:t>
                      </a:r>
                      <a:endParaRPr kumimoji="1" lang="zh-CN" altLang="en-US" sz="1050" b="0" i="0" u="none" strike="noStrike" kern="1200" cap="none" spc="0" normalizeH="0" baseline="0" noProof="0" dirty="0">
                        <a:ln>
                          <a:noFill/>
                        </a:ln>
                        <a:solidFill>
                          <a:schemeClr val="tx1"/>
                        </a:solidFill>
                        <a:effectLst/>
                        <a:uLnTx/>
                        <a:uFillTx/>
                        <a:latin typeface="Meiryo UI" pitchFamily="50" charset="-128"/>
                        <a:ea typeface="Meiryo UI" pitchFamily="50" charset="-128"/>
                        <a:cs typeface="Meiryo UI" pitchFamily="50" charset="-128"/>
                      </a:endParaRPr>
                    </a:p>
                    <a:p>
                      <a:pPr algn="ctr"/>
                      <a:endParaRPr lang="ja-JP" altLang="en-US" sz="1050" b="0" strike="sngStrike" dirty="0">
                        <a:solidFill>
                          <a:schemeClr val="tx1"/>
                        </a:solidFill>
                        <a:highlight>
                          <a:srgbClr val="FFFF00"/>
                        </a:highlight>
                        <a:latin typeface="Meiryo UI" pitchFamily="50" charset="-128"/>
                        <a:ea typeface="Meiryo UI" pitchFamily="50" charset="-128"/>
                        <a:cs typeface="Meiryo UI"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2025</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ctr" rtl="0" fontAlgn="ctr"/>
                      <a:endPar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・公共施設において、</a:t>
                      </a: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AI</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等デジタル技術により、空調を最適化・自動制御するシステムを先行的に導入・運用することで、省エネルギー化の効果検証を実施しました。</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l"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・市有施設や民間施設など市域での普及拡大をめざし、検証結果を情報発信しました。</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市</a:t>
                      </a:r>
                    </a:p>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50" b="0" i="0" u="none" strike="noStrike" dirty="0">
                        <a:solidFill>
                          <a:schemeClr val="tx1"/>
                        </a:solidFill>
                        <a:effectLst/>
                        <a:highlight>
                          <a:srgbClr val="FFFF00"/>
                        </a:highligh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8453653"/>
                  </a:ext>
                </a:extLst>
              </a:tr>
            </a:tbl>
          </a:graphicData>
        </a:graphic>
      </p:graphicFrame>
      <p:sp>
        <p:nvSpPr>
          <p:cNvPr id="6" name="テキスト ボックス 28">
            <a:extLst>
              <a:ext uri="{FF2B5EF4-FFF2-40B4-BE49-F238E27FC236}">
                <a16:creationId xmlns:a16="http://schemas.microsoft.com/office/drawing/2014/main" id="{8498A5C9-D401-49CA-BCAD-11308082B1EF}"/>
              </a:ext>
            </a:extLst>
          </p:cNvPr>
          <p:cNvSpPr txBox="1">
            <a:spLocks noChangeArrowheads="1"/>
          </p:cNvSpPr>
          <p:nvPr/>
        </p:nvSpPr>
        <p:spPr bwMode="auto">
          <a:xfrm>
            <a:off x="155674" y="583950"/>
            <a:ext cx="959050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300" b="1" i="1">
                <a:solidFill>
                  <a:schemeClr val="tx1"/>
                </a:solidFill>
                <a:latin typeface="Arial" pitchFamily="34" charset="0"/>
                <a:ea typeface="ＭＳ Ｐゴシック" pitchFamily="50" charset="-128"/>
              </a:defRPr>
            </a:lvl1pPr>
            <a:lvl2pPr marL="742950" indent="-285750" eaLnBrk="0" hangingPunct="0">
              <a:defRPr kumimoji="1" sz="1300" b="1" i="1">
                <a:solidFill>
                  <a:schemeClr val="tx1"/>
                </a:solidFill>
                <a:latin typeface="Arial" pitchFamily="34" charset="0"/>
                <a:ea typeface="ＭＳ Ｐゴシック" pitchFamily="50" charset="-128"/>
              </a:defRPr>
            </a:lvl2pPr>
            <a:lvl3pPr marL="1143000" indent="-228600" eaLnBrk="0" hangingPunct="0">
              <a:defRPr kumimoji="1" sz="1300" b="1" i="1">
                <a:solidFill>
                  <a:schemeClr val="tx1"/>
                </a:solidFill>
                <a:latin typeface="Arial" pitchFamily="34" charset="0"/>
                <a:ea typeface="ＭＳ Ｐゴシック" pitchFamily="50" charset="-128"/>
              </a:defRPr>
            </a:lvl3pPr>
            <a:lvl4pPr marL="1600200" indent="-228600" eaLnBrk="0" hangingPunct="0">
              <a:defRPr kumimoji="1" sz="1300" b="1" i="1">
                <a:solidFill>
                  <a:schemeClr val="tx1"/>
                </a:solidFill>
                <a:latin typeface="Arial" pitchFamily="34" charset="0"/>
                <a:ea typeface="ＭＳ Ｐゴシック" pitchFamily="50" charset="-128"/>
              </a:defRPr>
            </a:lvl4pPr>
            <a:lvl5pPr marL="2057400" indent="-228600" eaLnBrk="0" hangingPunct="0">
              <a:defRPr kumimoji="1" sz="1300" b="1" 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1300" b="1" i="1">
                <a:solidFill>
                  <a:schemeClr val="tx1"/>
                </a:solidFill>
                <a:latin typeface="Arial" pitchFamily="34" charset="0"/>
                <a:ea typeface="ＭＳ Ｐゴシック" pitchFamily="50" charset="-128"/>
              </a:defRPr>
            </a:lvl9pPr>
          </a:lstStyle>
          <a:p>
            <a:pPr marL="87313" indent="-87313" algn="just" eaLnBrk="1" hangingPunct="1"/>
            <a:r>
              <a:rPr lang="ja-JP" altLang="en-US" b="0" i="0" dirty="0">
                <a:latin typeface="Meiryo UI" pitchFamily="50" charset="-128"/>
                <a:ea typeface="Meiryo UI" pitchFamily="50" charset="-128"/>
                <a:cs typeface="Meiryo UI" pitchFamily="50" charset="-128"/>
              </a:rPr>
              <a:t>　ここでは上記ページ以外のこれまで継続的に実施している府市のエネルギー関連施策を紹介しています（終了した事業も一部掲載しています）。</a:t>
            </a:r>
            <a:endParaRPr lang="en-US" altLang="ja-JP" b="0" i="0" dirty="0">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1770839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117583" y="1547379"/>
            <a:ext cx="9670834" cy="5237084"/>
          </a:xfrm>
          <a:prstGeom prst="rect">
            <a:avLst/>
          </a:prstGeom>
          <a:solidFill>
            <a:schemeClr val="bg1"/>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4625" indent="-174625">
              <a:lnSpc>
                <a:spcPts val="2000"/>
              </a:lnSpc>
            </a:pPr>
            <a:endPar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2" name="Text Box 2"/>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施策・事業一覧　</a:t>
            </a:r>
            <a:endParaRPr lang="ja-JP" sz="3600" dirty="0">
              <a:solidFill>
                <a:schemeClr val="bg1"/>
              </a:solidFill>
              <a:ea typeface="HGP創英角ｺﾞｼｯｸUB" pitchFamily="50" charset="-128"/>
              <a:cs typeface="ＭＳ Ｐゴシック" charset="-128"/>
            </a:endParaRPr>
          </a:p>
        </p:txBody>
      </p:sp>
      <p:sp>
        <p:nvSpPr>
          <p:cNvPr id="23" name="Text Box 2"/>
          <p:cNvSpPr txBox="1">
            <a:spLocks noChangeArrowheads="1"/>
          </p:cNvSpPr>
          <p:nvPr/>
        </p:nvSpPr>
        <p:spPr bwMode="auto">
          <a:xfrm>
            <a:off x="117583" y="1448017"/>
            <a:ext cx="9670834" cy="396000"/>
          </a:xfrm>
          <a:prstGeom prst="rect">
            <a:avLst/>
          </a:prstGeom>
          <a:solidFill>
            <a:srgbClr val="00B050"/>
          </a:solidFill>
          <a:ln>
            <a:solidFill>
              <a:srgbClr val="00B050"/>
            </a:solidFill>
            <a:headEnd/>
            <a:tailEnd/>
          </a:ln>
        </p:spPr>
        <p:style>
          <a:lnRef idx="0">
            <a:schemeClr val="accent1"/>
          </a:lnRef>
          <a:fillRef idx="3">
            <a:schemeClr val="accent1"/>
          </a:fillRef>
          <a:effectRef idx="3">
            <a:schemeClr val="accent1"/>
          </a:effectRef>
          <a:fontRef idx="minor">
            <a:schemeClr val="lt1"/>
          </a:fontRef>
        </p:style>
        <p:txBody>
          <a:bodyPr wrap="square" lIns="108000" tIns="36000" rIns="108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fontAlgn="auto">
              <a:spcBef>
                <a:spcPts val="0"/>
              </a:spcBef>
              <a:spcAft>
                <a:spcPts val="0"/>
              </a:spcAft>
            </a:pPr>
            <a:r>
              <a:rPr lang="ja-JP" altLang="en-US" b="1" dirty="0">
                <a:solidFill>
                  <a:prstClr val="white"/>
                </a:solidFill>
                <a:latin typeface="Meiryo UI" panose="020B0604030504040204" pitchFamily="50" charset="-128"/>
                <a:ea typeface="Meiryo UI" panose="020B0604030504040204" pitchFamily="50" charset="-128"/>
              </a:rPr>
              <a:t>　対策の柱①　再生可能エネルギーの普及拡大</a:t>
            </a:r>
          </a:p>
        </p:txBody>
      </p:sp>
      <p:sp>
        <p:nvSpPr>
          <p:cNvPr id="29" name="円/楕円 30">
            <a:extLst>
              <a:ext uri="{FF2B5EF4-FFF2-40B4-BE49-F238E27FC236}">
                <a16:creationId xmlns:a16="http://schemas.microsoft.com/office/drawing/2014/main" id="{D3C2A231-CCA5-42C8-84F2-31A399F0CF99}"/>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7</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AEAEAAD5-C177-4A9F-87E9-04EAA41867E3}"/>
              </a:ext>
            </a:extLst>
          </p:cNvPr>
          <p:cNvSpPr/>
          <p:nvPr/>
        </p:nvSpPr>
        <p:spPr>
          <a:xfrm>
            <a:off x="148248" y="4870093"/>
            <a:ext cx="4962458" cy="1914370"/>
          </a:xfrm>
          <a:prstGeom prst="rect">
            <a:avLst/>
          </a:prstGeom>
        </p:spPr>
        <p:txBody>
          <a:bodyPr wrap="square">
            <a:spAutoFit/>
          </a:bodyPr>
          <a:lstStyle/>
          <a:p>
            <a:pPr marL="174625" indent="-174625">
              <a:lnSpc>
                <a:spcPts val="1800"/>
              </a:lnSpc>
            </a:pP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再エネ電力調達マッチング事業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小売電気事業者による報告制度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府・市有施設における再生可能エネルギー電気の調達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再生可能エネルギー電気の調達の促進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脱炭素先行地域づくり事業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次世代型太陽電池普及促進事業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ペロブスカイト太陽電池開発・実証支援事業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ペロブスカイト太陽電池導入支援事業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0" name="正方形/長方形 29">
            <a:extLst>
              <a:ext uri="{FF2B5EF4-FFF2-40B4-BE49-F238E27FC236}">
                <a16:creationId xmlns:a16="http://schemas.microsoft.com/office/drawing/2014/main" id="{CB2210E3-180E-4CED-B983-279A156C6C46}"/>
              </a:ext>
            </a:extLst>
          </p:cNvPr>
          <p:cNvSpPr/>
          <p:nvPr/>
        </p:nvSpPr>
        <p:spPr>
          <a:xfrm>
            <a:off x="142963" y="2247250"/>
            <a:ext cx="4868870" cy="2376035"/>
          </a:xfrm>
          <a:prstGeom prst="rect">
            <a:avLst/>
          </a:prstGeom>
        </p:spPr>
        <p:txBody>
          <a:bodyPr wrap="square">
            <a:spAutoFit/>
          </a:bodyPr>
          <a:lstStyle/>
          <a:p>
            <a:pPr marL="174625" indent="-174625">
              <a:lnSpc>
                <a:spcPts val="1800"/>
              </a:lnSpc>
              <a:tabLst>
                <a:tab pos="177800" algn="l"/>
              </a:tabLst>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太陽光発電及び蓄電池システムの共同購入支援事業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tabLst>
                <a:tab pos="177800" algn="l"/>
              </a:tabLst>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太陽光パネル設置普及啓発事業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おおさか低利ソーラークレジット事業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太陽光発電施設の地域との共生の推進（「大阪モデル」）・・・・・</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事業者向け太陽光発電の共同調達支援事業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　   新たな手法による太陽光発電導入支援事業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300" b="1"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ZEH</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（ゼッチ）普及啓発事業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府有建築物・市設建築物の</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ZEB</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化に向けた検討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大阪府・大阪市が所有する建築物における</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ESCO</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事業の導入・・</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新たな脱炭素技術の実証・事業化支援事業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正方形/長方形 30">
            <a:extLst>
              <a:ext uri="{FF2B5EF4-FFF2-40B4-BE49-F238E27FC236}">
                <a16:creationId xmlns:a16="http://schemas.microsoft.com/office/drawing/2014/main" id="{BB928E1D-E870-4BD4-8B44-92F33E53A8C1}"/>
              </a:ext>
            </a:extLst>
          </p:cNvPr>
          <p:cNvSpPr/>
          <p:nvPr/>
        </p:nvSpPr>
        <p:spPr>
          <a:xfrm>
            <a:off x="5110706" y="2242088"/>
            <a:ext cx="4580266" cy="3068532"/>
          </a:xfrm>
          <a:prstGeom prst="rect">
            <a:avLst/>
          </a:prstGeom>
        </p:spPr>
        <p:txBody>
          <a:bodyPr wrap="square">
            <a:spAutoFit/>
          </a:bodyPr>
          <a:lstStyle/>
          <a:p>
            <a:pPr marL="174625" indent="-174625">
              <a:lnSpc>
                <a:spcPts val="1800"/>
              </a:lnSpc>
            </a:pP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地中熱普及促進事業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下水熱普及促進事業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ごみ焼却施設における発電及び余熱利用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下水処理場における消化ガスを活用したバイオマス発電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zh-TW" altLang="en-US" sz="1300" dirty="0">
                <a:latin typeface="Meiryo UI" panose="020B0604030504040204" pitchFamily="50" charset="-128"/>
                <a:ea typeface="Meiryo UI" panose="020B0604030504040204" pitchFamily="50" charset="-128"/>
                <a:cs typeface="Meiryo UI" panose="020B0604030504040204" pitchFamily="50" charset="-128"/>
              </a:rPr>
              <a:t>下水処理場汚泥固形燃料化事業</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上水道施設における小水力発電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ダムにおける小水力発電の導入  ・・・・・・・・・・・・・・・・・・・・・</a:t>
            </a: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太陽熱エネルギーの利用促進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小売電気事業者による報告制度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建築物の環境配慮制度</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〇　</a:t>
            </a: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建築物への再エネ導入促進に向けた調査・検討業務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spc="-100" dirty="0">
                <a:latin typeface="Meiryo UI" panose="020B0604030504040204" pitchFamily="50" charset="-128"/>
                <a:ea typeface="Meiryo UI" panose="020B0604030504040204" pitchFamily="50" charset="-128"/>
                <a:cs typeface="Meiryo UI" panose="020B0604030504040204" pitchFamily="50" charset="-128"/>
              </a:rPr>
              <a:t>大阪府・大阪市が所有する建築物における</a:t>
            </a:r>
            <a:r>
              <a:rPr lang="en-US" altLang="ja-JP" sz="1300" spc="-100" dirty="0">
                <a:latin typeface="Meiryo UI" pitchFamily="50" charset="-128"/>
                <a:ea typeface="Meiryo UI" pitchFamily="50" charset="-128"/>
                <a:cs typeface="Meiryo UI" pitchFamily="50" charset="-128"/>
              </a:rPr>
              <a:t>ESCO</a:t>
            </a:r>
            <a:r>
              <a:rPr lang="ja-JP" altLang="en-US" sz="1300" spc="-100" dirty="0">
                <a:latin typeface="Meiryo UI" panose="020B0604030504040204" pitchFamily="50" charset="-128"/>
                <a:ea typeface="Meiryo UI" panose="020B0604030504040204" pitchFamily="50" charset="-128"/>
                <a:cs typeface="Meiryo UI" panose="020B0604030504040204" pitchFamily="50" charset="-128"/>
              </a:rPr>
              <a:t>事業の導入</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300" dirty="0">
              <a:latin typeface="Meiryo UI" pitchFamily="50" charset="-128"/>
              <a:ea typeface="Meiryo UI"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人工光合成を用いた新エネルギー創出の推進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2" name="角丸四角形 15">
            <a:extLst>
              <a:ext uri="{FF2B5EF4-FFF2-40B4-BE49-F238E27FC236}">
                <a16:creationId xmlns:a16="http://schemas.microsoft.com/office/drawing/2014/main" id="{84E17A77-709C-44D3-80F8-5E9B45E80319}"/>
              </a:ext>
            </a:extLst>
          </p:cNvPr>
          <p:cNvSpPr/>
          <p:nvPr/>
        </p:nvSpPr>
        <p:spPr>
          <a:xfrm>
            <a:off x="5082585" y="1924967"/>
            <a:ext cx="4166154" cy="286437"/>
          </a:xfrm>
          <a:prstGeom prst="roundRect">
            <a:avLst>
              <a:gd name="adj" fmla="val 0"/>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u="sng" dirty="0">
                <a:solidFill>
                  <a:schemeClr val="tx1"/>
                </a:solidFill>
                <a:latin typeface="Meiryo UI" pitchFamily="50" charset="-128"/>
                <a:ea typeface="Meiryo UI" pitchFamily="50" charset="-128"/>
                <a:cs typeface="Meiryo UI" pitchFamily="50" charset="-128"/>
              </a:rPr>
              <a:t>■その他の再生可能エネルギーの普及促進</a:t>
            </a:r>
          </a:p>
        </p:txBody>
      </p:sp>
      <p:sp>
        <p:nvSpPr>
          <p:cNvPr id="33" name="角丸四角形 17">
            <a:extLst>
              <a:ext uri="{FF2B5EF4-FFF2-40B4-BE49-F238E27FC236}">
                <a16:creationId xmlns:a16="http://schemas.microsoft.com/office/drawing/2014/main" id="{116E99CA-FE6C-472B-B903-FA1A3D280C0F}"/>
              </a:ext>
            </a:extLst>
          </p:cNvPr>
          <p:cNvSpPr/>
          <p:nvPr/>
        </p:nvSpPr>
        <p:spPr>
          <a:xfrm>
            <a:off x="99246" y="1915178"/>
            <a:ext cx="4565321" cy="313868"/>
          </a:xfrm>
          <a:prstGeom prst="roundRect">
            <a:avLst>
              <a:gd name="adj" fmla="val 0"/>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u="sng" dirty="0">
                <a:solidFill>
                  <a:schemeClr val="tx1"/>
                </a:solidFill>
                <a:latin typeface="Meiryo UI" pitchFamily="50" charset="-128"/>
                <a:ea typeface="Meiryo UI" pitchFamily="50" charset="-128"/>
                <a:cs typeface="Meiryo UI" pitchFamily="50" charset="-128"/>
              </a:rPr>
              <a:t>■太陽光発電の普及促進</a:t>
            </a:r>
          </a:p>
        </p:txBody>
      </p:sp>
      <p:sp>
        <p:nvSpPr>
          <p:cNvPr id="35" name="角丸四角形 18">
            <a:extLst>
              <a:ext uri="{FF2B5EF4-FFF2-40B4-BE49-F238E27FC236}">
                <a16:creationId xmlns:a16="http://schemas.microsoft.com/office/drawing/2014/main" id="{B95C2FCF-3B63-4655-877E-50109A5C679E}"/>
              </a:ext>
            </a:extLst>
          </p:cNvPr>
          <p:cNvSpPr/>
          <p:nvPr/>
        </p:nvSpPr>
        <p:spPr>
          <a:xfrm>
            <a:off x="99246" y="4586494"/>
            <a:ext cx="3598533" cy="356174"/>
          </a:xfrm>
          <a:prstGeom prst="roundRect">
            <a:avLst>
              <a:gd name="adj" fmla="val 0"/>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u="sng" dirty="0">
                <a:solidFill>
                  <a:schemeClr val="tx1"/>
                </a:solidFill>
                <a:latin typeface="Meiryo UI" pitchFamily="50" charset="-128"/>
                <a:ea typeface="Meiryo UI" pitchFamily="50" charset="-128"/>
                <a:cs typeface="Meiryo UI" pitchFamily="50" charset="-128"/>
              </a:rPr>
              <a:t>■再生可能エネルギーの調達の促進</a:t>
            </a:r>
          </a:p>
        </p:txBody>
      </p:sp>
      <p:sp>
        <p:nvSpPr>
          <p:cNvPr id="36" name="正方形/長方形 35">
            <a:extLst>
              <a:ext uri="{FF2B5EF4-FFF2-40B4-BE49-F238E27FC236}">
                <a16:creationId xmlns:a16="http://schemas.microsoft.com/office/drawing/2014/main" id="{1811C993-8027-4D17-84C2-A9149FADAF0D}"/>
              </a:ext>
            </a:extLst>
          </p:cNvPr>
          <p:cNvSpPr/>
          <p:nvPr/>
        </p:nvSpPr>
        <p:spPr>
          <a:xfrm>
            <a:off x="4434679" y="2247250"/>
            <a:ext cx="721681" cy="2376035"/>
          </a:xfrm>
          <a:prstGeom prst="rect">
            <a:avLst/>
          </a:prstGeom>
        </p:spPr>
        <p:txBody>
          <a:bodyPr wrap="square">
            <a:spAutoFit/>
          </a:bodyPr>
          <a:lstStyle/>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15</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16</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17</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17</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18</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19</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37</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38</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43</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67</a:t>
            </a:r>
          </a:p>
        </p:txBody>
      </p:sp>
      <p:sp>
        <p:nvSpPr>
          <p:cNvPr id="38" name="正方形/長方形 37">
            <a:extLst>
              <a:ext uri="{FF2B5EF4-FFF2-40B4-BE49-F238E27FC236}">
                <a16:creationId xmlns:a16="http://schemas.microsoft.com/office/drawing/2014/main" id="{6DCF727F-F55F-41C8-A8AD-2A09AF32A897}"/>
              </a:ext>
            </a:extLst>
          </p:cNvPr>
          <p:cNvSpPr/>
          <p:nvPr/>
        </p:nvSpPr>
        <p:spPr>
          <a:xfrm>
            <a:off x="9019555" y="2232434"/>
            <a:ext cx="741290" cy="3299365"/>
          </a:xfrm>
          <a:prstGeom prst="rect">
            <a:avLst/>
          </a:prstGeom>
        </p:spPr>
        <p:txBody>
          <a:bodyPr wrap="square">
            <a:spAutoFit/>
          </a:bodyPr>
          <a:lstStyle/>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20</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21</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22</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23</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23</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24</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24</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24</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25</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40</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42      </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43</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61</a:t>
            </a:r>
          </a:p>
          <a:p>
            <a:pPr marL="174625" indent="-174625" algn="r">
              <a:lnSpc>
                <a:spcPts val="18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9" name="正方形/長方形 38">
            <a:extLst>
              <a:ext uri="{FF2B5EF4-FFF2-40B4-BE49-F238E27FC236}">
                <a16:creationId xmlns:a16="http://schemas.microsoft.com/office/drawing/2014/main" id="{B591587E-4CFD-42FA-827C-7FCB70FFE08F}"/>
              </a:ext>
            </a:extLst>
          </p:cNvPr>
          <p:cNvSpPr/>
          <p:nvPr/>
        </p:nvSpPr>
        <p:spPr>
          <a:xfrm>
            <a:off x="4682214" y="4870093"/>
            <a:ext cx="474146" cy="1914370"/>
          </a:xfrm>
          <a:prstGeom prst="rect">
            <a:avLst/>
          </a:prstGeom>
        </p:spPr>
        <p:txBody>
          <a:bodyPr wrap="square">
            <a:spAutoFit/>
          </a:bodyPr>
          <a:lstStyle/>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25</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25</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26</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26</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39</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63</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63</a:t>
            </a:r>
          </a:p>
          <a:p>
            <a:pPr marL="174625" indent="-174625" algn="r">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64</a:t>
            </a:r>
          </a:p>
        </p:txBody>
      </p:sp>
      <p:sp>
        <p:nvSpPr>
          <p:cNvPr id="21" name="正方形/長方形 20"/>
          <p:cNvSpPr/>
          <p:nvPr/>
        </p:nvSpPr>
        <p:spPr>
          <a:xfrm>
            <a:off x="117583" y="582380"/>
            <a:ext cx="9670834" cy="776103"/>
          </a:xfrm>
          <a:prstGeom prst="rect">
            <a:avLst/>
          </a:prstGeom>
          <a:solidFill>
            <a:schemeClr val="bg1"/>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4625" indent="-174625">
              <a:lnSpc>
                <a:spcPts val="2000"/>
              </a:lnSpc>
            </a:pPr>
            <a:endPar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Text Box 2"/>
          <p:cNvSpPr txBox="1">
            <a:spLocks noChangeArrowheads="1"/>
          </p:cNvSpPr>
          <p:nvPr/>
        </p:nvSpPr>
        <p:spPr bwMode="auto">
          <a:xfrm>
            <a:off x="117583" y="579600"/>
            <a:ext cx="9670834" cy="396000"/>
          </a:xfrm>
          <a:prstGeom prst="rect">
            <a:avLst/>
          </a:prstGeom>
          <a:solidFill>
            <a:srgbClr val="00B050"/>
          </a:solidFill>
          <a:ln>
            <a:solidFill>
              <a:srgbClr val="00B050"/>
            </a:solidFill>
            <a:headEnd/>
            <a:tailEnd/>
          </a:ln>
        </p:spPr>
        <p:style>
          <a:lnRef idx="0">
            <a:schemeClr val="accent1"/>
          </a:lnRef>
          <a:fillRef idx="3">
            <a:schemeClr val="accent1"/>
          </a:fillRef>
          <a:effectRef idx="3">
            <a:schemeClr val="accent1"/>
          </a:effectRef>
          <a:fontRef idx="minor">
            <a:schemeClr val="lt1"/>
          </a:fontRef>
        </p:style>
        <p:txBody>
          <a:bodyPr wrap="square" lIns="108000" tIns="36000" rIns="108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fontAlgn="auto">
              <a:spcBef>
                <a:spcPts val="0"/>
              </a:spcBef>
              <a:spcAft>
                <a:spcPts val="0"/>
              </a:spcAft>
            </a:pPr>
            <a:r>
              <a:rPr lang="ja-JP" altLang="en-US" b="1" dirty="0">
                <a:solidFill>
                  <a:prstClr val="white"/>
                </a:solidFill>
                <a:latin typeface="Meiryo UI" panose="020B0604030504040204" pitchFamily="50" charset="-128"/>
                <a:ea typeface="Meiryo UI" panose="020B0604030504040204" pitchFamily="50" charset="-128"/>
              </a:rPr>
              <a:t>　プランの効果的な推進</a:t>
            </a:r>
          </a:p>
        </p:txBody>
      </p:sp>
      <p:sp>
        <p:nvSpPr>
          <p:cNvPr id="26" name="正方形/長方形 25">
            <a:extLst>
              <a:ext uri="{FF2B5EF4-FFF2-40B4-BE49-F238E27FC236}">
                <a16:creationId xmlns:a16="http://schemas.microsoft.com/office/drawing/2014/main" id="{6E388BB0-9C4C-4651-8121-1A4E844CD3A8}"/>
              </a:ext>
            </a:extLst>
          </p:cNvPr>
          <p:cNvSpPr/>
          <p:nvPr/>
        </p:nvSpPr>
        <p:spPr>
          <a:xfrm>
            <a:off x="142963" y="1060464"/>
            <a:ext cx="5044251" cy="279307"/>
          </a:xfrm>
          <a:prstGeom prst="rect">
            <a:avLst/>
          </a:prstGeom>
        </p:spPr>
        <p:txBody>
          <a:bodyPr wrap="square">
            <a:spAutoFit/>
          </a:bodyPr>
          <a:lstStyle/>
          <a:p>
            <a:pPr marL="174625" indent="-174625">
              <a:lnSpc>
                <a:spcPts val="16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おおさかスマートエネルギー協議会の開催　　・・・・・・・・・・・・・・・・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12</a:t>
            </a:r>
          </a:p>
        </p:txBody>
      </p:sp>
      <p:sp>
        <p:nvSpPr>
          <p:cNvPr id="25" name="正方形/長方形 24">
            <a:extLst>
              <a:ext uri="{FF2B5EF4-FFF2-40B4-BE49-F238E27FC236}">
                <a16:creationId xmlns:a16="http://schemas.microsoft.com/office/drawing/2014/main" id="{6E388BB0-9C4C-4651-8121-1A4E844CD3A8}"/>
              </a:ext>
            </a:extLst>
          </p:cNvPr>
          <p:cNvSpPr/>
          <p:nvPr/>
        </p:nvSpPr>
        <p:spPr>
          <a:xfrm>
            <a:off x="5082585" y="1060463"/>
            <a:ext cx="4847772" cy="279307"/>
          </a:xfrm>
          <a:prstGeom prst="rect">
            <a:avLst/>
          </a:prstGeom>
        </p:spPr>
        <p:txBody>
          <a:bodyPr wrap="square">
            <a:spAutoFit/>
          </a:bodyPr>
          <a:lstStyle/>
          <a:p>
            <a:pPr marL="174625" indent="-174625">
              <a:lnSpc>
                <a:spcPts val="16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おおさかスマートエネルギーセンターの運営　　・・・・・・・・・・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13,14</a:t>
            </a:r>
            <a:endParaRPr lang="ja-JP" altLang="en-US" sz="13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円/楕円 21">
            <a:extLst>
              <a:ext uri="{FF2B5EF4-FFF2-40B4-BE49-F238E27FC236}">
                <a16:creationId xmlns:a16="http://schemas.microsoft.com/office/drawing/2014/main" id="{11A4E1ED-F73F-4DBB-BBBE-C38AAD3B68C8}"/>
              </a:ext>
            </a:extLst>
          </p:cNvPr>
          <p:cNvSpPr/>
          <p:nvPr/>
        </p:nvSpPr>
        <p:spPr>
          <a:xfrm>
            <a:off x="203491" y="3435267"/>
            <a:ext cx="216024" cy="21602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新</a:t>
            </a:r>
          </a:p>
        </p:txBody>
      </p:sp>
      <p:sp>
        <p:nvSpPr>
          <p:cNvPr id="28" name="円/楕円 21">
            <a:extLst>
              <a:ext uri="{FF2B5EF4-FFF2-40B4-BE49-F238E27FC236}">
                <a16:creationId xmlns:a16="http://schemas.microsoft.com/office/drawing/2014/main" id="{D1C4929A-2FAC-44EF-9A31-D122A664E537}"/>
              </a:ext>
            </a:extLst>
          </p:cNvPr>
          <p:cNvSpPr/>
          <p:nvPr/>
        </p:nvSpPr>
        <p:spPr>
          <a:xfrm>
            <a:off x="210003" y="6042756"/>
            <a:ext cx="216024" cy="21602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新</a:t>
            </a:r>
          </a:p>
        </p:txBody>
      </p:sp>
      <p:sp>
        <p:nvSpPr>
          <p:cNvPr id="34" name="円/楕円 21">
            <a:extLst>
              <a:ext uri="{FF2B5EF4-FFF2-40B4-BE49-F238E27FC236}">
                <a16:creationId xmlns:a16="http://schemas.microsoft.com/office/drawing/2014/main" id="{3119690B-8560-42CC-AF1A-E0DFF2702A09}"/>
              </a:ext>
            </a:extLst>
          </p:cNvPr>
          <p:cNvSpPr/>
          <p:nvPr/>
        </p:nvSpPr>
        <p:spPr>
          <a:xfrm rot="21399990">
            <a:off x="210004" y="6288528"/>
            <a:ext cx="216024" cy="21602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新</a:t>
            </a:r>
          </a:p>
        </p:txBody>
      </p:sp>
      <p:sp>
        <p:nvSpPr>
          <p:cNvPr id="37" name="円/楕円 21">
            <a:extLst>
              <a:ext uri="{FF2B5EF4-FFF2-40B4-BE49-F238E27FC236}">
                <a16:creationId xmlns:a16="http://schemas.microsoft.com/office/drawing/2014/main" id="{DFBFC04B-B78C-47A5-B583-AE299D3AADC3}"/>
              </a:ext>
            </a:extLst>
          </p:cNvPr>
          <p:cNvSpPr/>
          <p:nvPr/>
        </p:nvSpPr>
        <p:spPr>
          <a:xfrm>
            <a:off x="210003" y="6523822"/>
            <a:ext cx="216024" cy="21602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新</a:t>
            </a:r>
          </a:p>
        </p:txBody>
      </p:sp>
      <p:sp>
        <p:nvSpPr>
          <p:cNvPr id="40" name="円/楕円 21">
            <a:extLst>
              <a:ext uri="{FF2B5EF4-FFF2-40B4-BE49-F238E27FC236}">
                <a16:creationId xmlns:a16="http://schemas.microsoft.com/office/drawing/2014/main" id="{3FDAA7A2-A494-46F0-9889-2DFB7932B727}"/>
              </a:ext>
            </a:extLst>
          </p:cNvPr>
          <p:cNvSpPr/>
          <p:nvPr/>
        </p:nvSpPr>
        <p:spPr>
          <a:xfrm>
            <a:off x="5173124" y="4570560"/>
            <a:ext cx="216024" cy="21602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新</a:t>
            </a:r>
          </a:p>
        </p:txBody>
      </p:sp>
    </p:spTree>
    <p:extLst>
      <p:ext uri="{BB962C8B-B14F-4D97-AF65-F5344CB8AC3E}">
        <p14:creationId xmlns:p14="http://schemas.microsoft.com/office/powerpoint/2010/main" val="718306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正方形/長方形 36">
            <a:extLst>
              <a:ext uri="{FF2B5EF4-FFF2-40B4-BE49-F238E27FC236}">
                <a16:creationId xmlns:a16="http://schemas.microsoft.com/office/drawing/2014/main" id="{8310A817-E406-49D5-B2E0-2740FA071E40}"/>
              </a:ext>
            </a:extLst>
          </p:cNvPr>
          <p:cNvSpPr/>
          <p:nvPr/>
        </p:nvSpPr>
        <p:spPr>
          <a:xfrm>
            <a:off x="117583" y="579600"/>
            <a:ext cx="9675582" cy="6148020"/>
          </a:xfrm>
          <a:prstGeom prst="rect">
            <a:avLst/>
          </a:prstGeom>
          <a:solidFill>
            <a:schemeClr val="bg1"/>
          </a:solid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4625" indent="-174625">
              <a:lnSpc>
                <a:spcPts val="2000"/>
              </a:lnSpc>
            </a:pPr>
            <a:endPar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8" name="Text Box 2">
            <a:extLst>
              <a:ext uri="{FF2B5EF4-FFF2-40B4-BE49-F238E27FC236}">
                <a16:creationId xmlns:a16="http://schemas.microsoft.com/office/drawing/2014/main" id="{9230E1E4-5DCA-47BD-A55F-9E8301B93BD9}"/>
              </a:ext>
            </a:extLst>
          </p:cNvPr>
          <p:cNvSpPr txBox="1">
            <a:spLocks noChangeArrowheads="1"/>
          </p:cNvSpPr>
          <p:nvPr/>
        </p:nvSpPr>
        <p:spPr bwMode="auto">
          <a:xfrm>
            <a:off x="117583" y="579600"/>
            <a:ext cx="9670834" cy="396000"/>
          </a:xfrm>
          <a:prstGeom prst="rect">
            <a:avLst/>
          </a:prstGeom>
          <a:solidFill>
            <a:srgbClr val="00B050"/>
          </a:solidFill>
          <a:ln>
            <a:solidFill>
              <a:srgbClr val="00B050"/>
            </a:solidFill>
            <a:headEnd/>
            <a:tailEnd/>
          </a:ln>
        </p:spPr>
        <p:style>
          <a:lnRef idx="0">
            <a:schemeClr val="accent1"/>
          </a:lnRef>
          <a:fillRef idx="3">
            <a:schemeClr val="accent1"/>
          </a:fillRef>
          <a:effectRef idx="3">
            <a:schemeClr val="accent1"/>
          </a:effectRef>
          <a:fontRef idx="minor">
            <a:schemeClr val="lt1"/>
          </a:fontRef>
        </p:style>
        <p:txBody>
          <a:bodyPr wrap="square" lIns="108000" tIns="36000" rIns="108000" bIns="36000" anchor="ctr" anchorCtr="0">
            <a:no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263525" lvl="0" indent="-263525" fontAlgn="auto">
              <a:spcBef>
                <a:spcPts val="0"/>
              </a:spcBef>
              <a:spcAft>
                <a:spcPts val="0"/>
              </a:spcAft>
            </a:pPr>
            <a:r>
              <a:rPr lang="ja-JP" altLang="en-US" b="1" dirty="0">
                <a:solidFill>
                  <a:prstClr val="white"/>
                </a:solidFill>
                <a:latin typeface="Meiryo UI" panose="020B0604030504040204" pitchFamily="50" charset="-128"/>
                <a:ea typeface="Meiryo UI" panose="020B0604030504040204" pitchFamily="50" charset="-128"/>
              </a:rPr>
              <a:t>　対策の柱②　エネルギー効率の向上</a:t>
            </a:r>
          </a:p>
        </p:txBody>
      </p:sp>
      <p:sp>
        <p:nvSpPr>
          <p:cNvPr id="35" name="Text Box 2">
            <a:extLst>
              <a:ext uri="{FF2B5EF4-FFF2-40B4-BE49-F238E27FC236}">
                <a16:creationId xmlns:a16="http://schemas.microsoft.com/office/drawing/2014/main" id="{B132351D-0937-42F3-AD8E-DDCFFB7C7C32}"/>
              </a:ext>
            </a:extLst>
          </p:cNvPr>
          <p:cNvSpPr txBox="1">
            <a:spLocks noChangeArrowheads="1"/>
          </p:cNvSpPr>
          <p:nvPr/>
        </p:nvSpPr>
        <p:spPr bwMode="auto">
          <a:xfrm>
            <a:off x="0" y="0"/>
            <a:ext cx="9906000" cy="510396"/>
          </a:xfrm>
          <a:prstGeom prst="rect">
            <a:avLst/>
          </a:prstGeom>
          <a:solidFill>
            <a:srgbClr val="33CF7D"/>
          </a:solidFill>
          <a:ln w="9525">
            <a:noFill/>
            <a:miter lim="800000"/>
            <a:headEnd/>
            <a:tailEnd/>
          </a:ln>
        </p:spPr>
        <p:txBody>
          <a:bodyPr wrap="square" lIns="74295" tIns="8890" rIns="74295" bIns="8890">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just"/>
            <a:r>
              <a:rPr lang="ja-JP" altLang="en-US" sz="3200" dirty="0">
                <a:solidFill>
                  <a:schemeClr val="bg1"/>
                </a:solidFill>
                <a:ea typeface="HGP創英角ｺﾞｼｯｸUB" pitchFamily="50" charset="-128"/>
                <a:cs typeface="ＭＳ Ｐゴシック" charset="-128"/>
              </a:rPr>
              <a:t>　施策・事業一覧　</a:t>
            </a:r>
            <a:endParaRPr lang="ja-JP" sz="3600" dirty="0">
              <a:solidFill>
                <a:schemeClr val="bg1"/>
              </a:solidFill>
              <a:ea typeface="HGP創英角ｺﾞｼｯｸUB" pitchFamily="50" charset="-128"/>
              <a:cs typeface="ＭＳ Ｐゴシック" charset="-128"/>
            </a:endParaRPr>
          </a:p>
        </p:txBody>
      </p:sp>
      <p:sp>
        <p:nvSpPr>
          <p:cNvPr id="34" name="円/楕円 30">
            <a:extLst>
              <a:ext uri="{FF2B5EF4-FFF2-40B4-BE49-F238E27FC236}">
                <a16:creationId xmlns:a16="http://schemas.microsoft.com/office/drawing/2014/main" id="{4521D132-1720-447E-9241-116230B33706}"/>
              </a:ext>
            </a:extLst>
          </p:cNvPr>
          <p:cNvSpPr/>
          <p:nvPr/>
        </p:nvSpPr>
        <p:spPr>
          <a:xfrm>
            <a:off x="9579666" y="6541791"/>
            <a:ext cx="288000" cy="288000"/>
          </a:xfrm>
          <a:prstGeom prst="ellipse">
            <a:avLst/>
          </a:prstGeom>
          <a:solidFill>
            <a:srgbClr val="05BC58"/>
          </a:solid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a:fld id="{3C58204E-6C2D-44F4-8690-47DA0312A894}" type="slidenum">
              <a:rPr lang="ja-JP" altLang="en-US" sz="1100" b="1" smtClean="0">
                <a:solidFill>
                  <a:schemeClr val="bg1"/>
                </a:solidFill>
                <a:latin typeface="Meiryo UI" panose="020B0604030504040204" pitchFamily="50" charset="-128"/>
                <a:ea typeface="Meiryo UI" panose="020B0604030504040204" pitchFamily="50" charset="-128"/>
              </a:rPr>
              <a:t>8</a:t>
            </a:fld>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36" name="正方形/長方形 35">
            <a:extLst>
              <a:ext uri="{FF2B5EF4-FFF2-40B4-BE49-F238E27FC236}">
                <a16:creationId xmlns:a16="http://schemas.microsoft.com/office/drawing/2014/main" id="{B138BD76-2E4D-4C98-B944-479F67AE821F}"/>
              </a:ext>
            </a:extLst>
          </p:cNvPr>
          <p:cNvSpPr/>
          <p:nvPr/>
        </p:nvSpPr>
        <p:spPr>
          <a:xfrm>
            <a:off x="152807" y="1522498"/>
            <a:ext cx="4461833" cy="1683538"/>
          </a:xfrm>
          <a:prstGeom prst="rect">
            <a:avLst/>
          </a:prstGeom>
        </p:spPr>
        <p:txBody>
          <a:bodyPr wrap="square">
            <a:spAutoFit/>
          </a:bodyPr>
          <a:lstStyle/>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省エネ・省</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CO</a:t>
            </a:r>
            <a:r>
              <a:rPr lang="en-US" altLang="ja-JP" sz="1300" baseline="-25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のアドバイス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省エネコストカットまるごとサポート事業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エネマネ普及促進事業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〇　</a:t>
            </a: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中小企業の省エネ・省</a:t>
            </a:r>
            <a:r>
              <a:rPr lang="en-US" altLang="ja-JP" sz="1300" b="1" dirty="0">
                <a:latin typeface="Meiryo UI" panose="020B0604030504040204" pitchFamily="50" charset="-128"/>
                <a:ea typeface="Meiryo UI" panose="020B0604030504040204" pitchFamily="50" charset="-128"/>
                <a:cs typeface="Meiryo UI" panose="020B0604030504040204" pitchFamily="50" charset="-128"/>
              </a:rPr>
              <a:t>CO</a:t>
            </a:r>
            <a:r>
              <a:rPr lang="en-US" altLang="ja-JP" sz="1300" b="1" baseline="-25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加速化支援事業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おおさか気候変動対策賞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省エネ等に係る普及啓発の実施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おおさかカーボンフットプリントプロジェクト普及促進事業・・・・・</a:t>
            </a:r>
          </a:p>
        </p:txBody>
      </p:sp>
      <p:sp>
        <p:nvSpPr>
          <p:cNvPr id="41" name="角丸四角形 16">
            <a:extLst>
              <a:ext uri="{FF2B5EF4-FFF2-40B4-BE49-F238E27FC236}">
                <a16:creationId xmlns:a16="http://schemas.microsoft.com/office/drawing/2014/main" id="{7B60049D-23E5-43EA-BEC3-2D72B0143F93}"/>
              </a:ext>
            </a:extLst>
          </p:cNvPr>
          <p:cNvSpPr/>
          <p:nvPr/>
        </p:nvSpPr>
        <p:spPr>
          <a:xfrm>
            <a:off x="117583" y="1145104"/>
            <a:ext cx="3842076" cy="364586"/>
          </a:xfrm>
          <a:prstGeom prst="roundRect">
            <a:avLst>
              <a:gd name="adj" fmla="val 0"/>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u="sng" dirty="0">
                <a:latin typeface="Meiryo UI" pitchFamily="50" charset="-128"/>
                <a:ea typeface="Meiryo UI" pitchFamily="50" charset="-128"/>
                <a:cs typeface="Meiryo UI" pitchFamily="50" charset="-128"/>
              </a:rPr>
              <a:t>■エネルギー使用量の「見える化」</a:t>
            </a:r>
          </a:p>
        </p:txBody>
      </p:sp>
      <p:sp>
        <p:nvSpPr>
          <p:cNvPr id="40" name="角丸四角形 15">
            <a:extLst>
              <a:ext uri="{FF2B5EF4-FFF2-40B4-BE49-F238E27FC236}">
                <a16:creationId xmlns:a16="http://schemas.microsoft.com/office/drawing/2014/main" id="{DB65A964-889D-4984-B469-3C34AAF173B6}"/>
              </a:ext>
            </a:extLst>
          </p:cNvPr>
          <p:cNvSpPr/>
          <p:nvPr/>
        </p:nvSpPr>
        <p:spPr>
          <a:xfrm>
            <a:off x="4926555" y="1117232"/>
            <a:ext cx="3978913" cy="428695"/>
          </a:xfrm>
          <a:prstGeom prst="roundRect">
            <a:avLst>
              <a:gd name="adj" fmla="val 0"/>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u="sng" dirty="0">
                <a:latin typeface="Meiryo UI" pitchFamily="50" charset="-128"/>
                <a:ea typeface="Meiryo UI" pitchFamily="50" charset="-128"/>
                <a:cs typeface="Meiryo UI" pitchFamily="50" charset="-128"/>
              </a:rPr>
              <a:t>■省エネルギー機器･設備の導入促進</a:t>
            </a:r>
          </a:p>
        </p:txBody>
      </p:sp>
      <p:sp>
        <p:nvSpPr>
          <p:cNvPr id="46" name="正方形/長方形 45">
            <a:extLst>
              <a:ext uri="{FF2B5EF4-FFF2-40B4-BE49-F238E27FC236}">
                <a16:creationId xmlns:a16="http://schemas.microsoft.com/office/drawing/2014/main" id="{580E5A28-A574-4B8B-852F-A72B4982D819}"/>
              </a:ext>
            </a:extLst>
          </p:cNvPr>
          <p:cNvSpPr/>
          <p:nvPr/>
        </p:nvSpPr>
        <p:spPr>
          <a:xfrm>
            <a:off x="4953000" y="1526288"/>
            <a:ext cx="4461833" cy="3299365"/>
          </a:xfrm>
          <a:prstGeom prst="rect">
            <a:avLst/>
          </a:prstGeom>
        </p:spPr>
        <p:txBody>
          <a:bodyPr wrap="square">
            <a:spAutoFit/>
          </a:bodyPr>
          <a:lstStyle/>
          <a:p>
            <a:pPr marL="174625" indent="-174625">
              <a:lnSpc>
                <a:spcPts val="1800"/>
              </a:lnSpc>
            </a:pP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地中熱普及促進事業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下水熱普及促進事業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省エネ・省</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CO</a:t>
            </a:r>
            <a:r>
              <a:rPr lang="en-US" altLang="ja-JP" sz="1300" baseline="-25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のアドバイス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省エネコストカットまるごとサポート事業　　・・・・・・・・・・・・・・・</a:t>
            </a:r>
            <a:endParaRPr lang="en-US" altLang="ja-JP" sz="1300" spc="-1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エネマネ普及促進事業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中小事業者高効率空調機導入支援事業・・・・・・・・・・・・・</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中小事業者の脱炭素に係る自主的取組支援事業　・・・・・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〇　</a:t>
            </a: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中小企業の省エネ・省</a:t>
            </a:r>
            <a:r>
              <a:rPr lang="en-US" altLang="ja-JP" sz="1300" b="1" dirty="0">
                <a:latin typeface="Meiryo UI" panose="020B0604030504040204" pitchFamily="50" charset="-128"/>
                <a:ea typeface="Meiryo UI" panose="020B0604030504040204" pitchFamily="50" charset="-128"/>
                <a:cs typeface="Meiryo UI" panose="020B0604030504040204" pitchFamily="50" charset="-128"/>
              </a:rPr>
              <a:t>CO</a:t>
            </a:r>
            <a:r>
              <a:rPr lang="en-US" altLang="ja-JP" sz="1300" b="1" baseline="-25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加速化支援事業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大阪府・大阪市の施設等の</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LED</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化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脱炭素先行地域づくり事業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spc="-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spc="-100" dirty="0">
                <a:latin typeface="Meiryo UI" panose="020B0604030504040204" pitchFamily="50" charset="-128"/>
                <a:ea typeface="Meiryo UI" panose="020B0604030504040204" pitchFamily="50" charset="-128"/>
                <a:cs typeface="Meiryo UI" panose="020B0604030504040204" pitchFamily="50" charset="-128"/>
              </a:rPr>
              <a:t>大阪府・大阪市が所有する建築物における</a:t>
            </a:r>
            <a:r>
              <a:rPr lang="en-US" altLang="ja-JP" sz="1300" spc="-100" dirty="0">
                <a:latin typeface="Meiryo UI" panose="020B0604030504040204" pitchFamily="50" charset="-128"/>
                <a:ea typeface="Meiryo UI" panose="020B0604030504040204" pitchFamily="50" charset="-128"/>
                <a:cs typeface="Meiryo UI" panose="020B0604030504040204" pitchFamily="50" charset="-128"/>
              </a:rPr>
              <a:t>ESCO</a:t>
            </a:r>
            <a:r>
              <a:rPr lang="ja-JP" altLang="en-US" sz="1300" spc="-100" dirty="0">
                <a:latin typeface="Meiryo UI" panose="020B0604030504040204" pitchFamily="50" charset="-128"/>
                <a:ea typeface="Meiryo UI" panose="020B0604030504040204" pitchFamily="50" charset="-128"/>
                <a:cs typeface="Meiryo UI" panose="020B0604030504040204" pitchFamily="50" charset="-128"/>
              </a:rPr>
              <a:t>事業の導入</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脱炭素経営促進に向けた支援基盤構築事業・・・・・・・・・・</a:t>
            </a: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環境配慮消費行動促進に向けた</a:t>
            </a:r>
          </a:p>
          <a:p>
            <a:pPr marL="174625" indent="-174625">
              <a:lnSpc>
                <a:spcPts val="18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　　　　　おおさか</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CO</a:t>
            </a:r>
            <a:r>
              <a:rPr lang="en-US" altLang="ja-JP" sz="1300" baseline="-25000" dirty="0">
                <a:latin typeface="Meiryo UI" panose="020B0604030504040204" pitchFamily="50" charset="-128"/>
                <a:ea typeface="Meiryo UI" panose="020B0604030504040204" pitchFamily="50" charset="-128"/>
                <a:cs typeface="Meiryo UI" panose="020B0604030504040204" pitchFamily="50" charset="-128"/>
              </a:rPr>
              <a:t>2</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CO</a:t>
            </a:r>
            <a:r>
              <a:rPr lang="en-US" altLang="ja-JP" sz="1300" baseline="-25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（コツコツ）ポイント普及事業　・・・・</a:t>
            </a:r>
          </a:p>
        </p:txBody>
      </p:sp>
      <p:sp>
        <p:nvSpPr>
          <p:cNvPr id="19" name="正方形/長方形 18">
            <a:extLst>
              <a:ext uri="{FF2B5EF4-FFF2-40B4-BE49-F238E27FC236}">
                <a16:creationId xmlns:a16="http://schemas.microsoft.com/office/drawing/2014/main" id="{C8E148B1-920C-4A51-A04F-9CA474B18426}"/>
              </a:ext>
            </a:extLst>
          </p:cNvPr>
          <p:cNvSpPr/>
          <p:nvPr/>
        </p:nvSpPr>
        <p:spPr>
          <a:xfrm>
            <a:off x="4431477" y="1522498"/>
            <a:ext cx="503911" cy="1683538"/>
          </a:xfrm>
          <a:prstGeom prst="rect">
            <a:avLst/>
          </a:prstGeom>
        </p:spPr>
        <p:txBody>
          <a:bodyPr wrap="square">
            <a:spAutoFit/>
          </a:bodyPr>
          <a:lstStyle/>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27</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28</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29</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32</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33</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45</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54</a:t>
            </a:r>
          </a:p>
        </p:txBody>
      </p:sp>
      <p:sp>
        <p:nvSpPr>
          <p:cNvPr id="51" name="正方形/長方形 50">
            <a:extLst>
              <a:ext uri="{FF2B5EF4-FFF2-40B4-BE49-F238E27FC236}">
                <a16:creationId xmlns:a16="http://schemas.microsoft.com/office/drawing/2014/main" id="{F5A2C841-2522-49DD-8780-188D90DDF911}"/>
              </a:ext>
            </a:extLst>
          </p:cNvPr>
          <p:cNvSpPr/>
          <p:nvPr/>
        </p:nvSpPr>
        <p:spPr>
          <a:xfrm>
            <a:off x="9198020" y="1522548"/>
            <a:ext cx="656551" cy="3299365"/>
          </a:xfrm>
          <a:prstGeom prst="rect">
            <a:avLst/>
          </a:prstGeom>
        </p:spPr>
        <p:txBody>
          <a:bodyPr wrap="square">
            <a:spAutoFit/>
          </a:bodyPr>
          <a:lstStyle/>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20</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21</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27</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28</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29</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30</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31</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32</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34</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39</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43</a:t>
            </a: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55</a:t>
            </a:r>
          </a:p>
          <a:p>
            <a:pPr marL="174625" indent="-174625">
              <a:lnSpc>
                <a:spcPts val="18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8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55</a:t>
            </a:r>
          </a:p>
        </p:txBody>
      </p:sp>
      <p:sp>
        <p:nvSpPr>
          <p:cNvPr id="17" name="正方形/長方形 16">
            <a:extLst>
              <a:ext uri="{FF2B5EF4-FFF2-40B4-BE49-F238E27FC236}">
                <a16:creationId xmlns:a16="http://schemas.microsoft.com/office/drawing/2014/main" id="{B3C61FBB-8344-46A4-AFA0-7BD15D442D9F}"/>
              </a:ext>
            </a:extLst>
          </p:cNvPr>
          <p:cNvSpPr/>
          <p:nvPr/>
        </p:nvSpPr>
        <p:spPr>
          <a:xfrm>
            <a:off x="9210728" y="3918332"/>
            <a:ext cx="656551" cy="506447"/>
          </a:xfrm>
          <a:prstGeom prst="rect">
            <a:avLst/>
          </a:prstGeom>
        </p:spPr>
        <p:txBody>
          <a:bodyPr wrap="square">
            <a:spAutoFit/>
          </a:bodyPr>
          <a:lstStyle/>
          <a:p>
            <a:pPr marL="174625" indent="-174625">
              <a:lnSpc>
                <a:spcPts val="164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marL="174625" indent="-174625">
              <a:lnSpc>
                <a:spcPts val="164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円/楕円 21">
            <a:extLst>
              <a:ext uri="{FF2B5EF4-FFF2-40B4-BE49-F238E27FC236}">
                <a16:creationId xmlns:a16="http://schemas.microsoft.com/office/drawing/2014/main" id="{A1180D6A-7F30-4238-8D70-A016372DC632}"/>
              </a:ext>
            </a:extLst>
          </p:cNvPr>
          <p:cNvSpPr/>
          <p:nvPr/>
        </p:nvSpPr>
        <p:spPr>
          <a:xfrm>
            <a:off x="245373" y="2256255"/>
            <a:ext cx="216024" cy="21602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新</a:t>
            </a:r>
          </a:p>
        </p:txBody>
      </p:sp>
      <p:sp>
        <p:nvSpPr>
          <p:cNvPr id="22" name="円/楕円 21">
            <a:extLst>
              <a:ext uri="{FF2B5EF4-FFF2-40B4-BE49-F238E27FC236}">
                <a16:creationId xmlns:a16="http://schemas.microsoft.com/office/drawing/2014/main" id="{A121C326-C6EA-4CFF-99B1-D19032895272}"/>
              </a:ext>
            </a:extLst>
          </p:cNvPr>
          <p:cNvSpPr/>
          <p:nvPr/>
        </p:nvSpPr>
        <p:spPr>
          <a:xfrm>
            <a:off x="5011916" y="3172230"/>
            <a:ext cx="216024" cy="21602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新</a:t>
            </a:r>
          </a:p>
        </p:txBody>
      </p:sp>
    </p:spTree>
    <p:extLst>
      <p:ext uri="{BB962C8B-B14F-4D97-AF65-F5344CB8AC3E}">
        <p14:creationId xmlns:p14="http://schemas.microsoft.com/office/powerpoint/2010/main" val="12068053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pPr>
      <a:bodyPr rot="0" spcFirstLastPara="0" vert="horz" wrap="square" lIns="91440" tIns="0" rIns="91440" bIns="0" numCol="1" spcCol="0" rtlCol="0" fromWordArt="0" anchor="ctr" anchorCtr="0" forceAA="0" compatLnSpc="1">
        <a:prstTxWarp prst="textNoShape">
          <a:avLst/>
        </a:prstTxWarp>
        <a:noAutofit/>
      </a:bodyPr>
      <a:lstStyle>
        <a:defPPr algn="ctr">
          <a:defRPr b="1" dirty="0">
            <a:solidFill>
              <a:schemeClr val="tx1"/>
            </a:solidFill>
            <a:effectLst/>
            <a:latin typeface="Meiryo UI" pitchFamily="50" charset="-128"/>
            <a:ea typeface="Meiryo UI" pitchFamily="50" charset="-128"/>
            <a:cs typeface="Meiryo UI" pitchFamily="50" charset="-128"/>
          </a:defRPr>
        </a:defPPr>
      </a:lstStyle>
      <a:style>
        <a:lnRef idx="1">
          <a:schemeClr val="accent2"/>
        </a:lnRef>
        <a:fillRef idx="2">
          <a:schemeClr val="accent2"/>
        </a:fillRef>
        <a:effectRef idx="1">
          <a:schemeClr val="accent2"/>
        </a:effectRef>
        <a:fontRef idx="minor">
          <a:schemeClr val="dk1"/>
        </a:fontRef>
      </a: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30968</Words>
  <Application>Microsoft Office PowerPoint</Application>
  <PresentationFormat>A4 210 x 297 mm</PresentationFormat>
  <Paragraphs>3262</Paragraphs>
  <Slides>78</Slides>
  <Notes>42</Notes>
  <HiddenSlides>0</HiddenSlides>
  <MMClips>0</MMClips>
  <ScaleCrop>false</ScaleCrop>
  <HeadingPairs>
    <vt:vector size="8" baseType="variant">
      <vt:variant>
        <vt:lpstr>使用されているフォント</vt:lpstr>
      </vt:variant>
      <vt:variant>
        <vt:i4>16</vt:i4>
      </vt:variant>
      <vt:variant>
        <vt:lpstr>テーマ</vt:lpstr>
      </vt:variant>
      <vt:variant>
        <vt:i4>1</vt:i4>
      </vt:variant>
      <vt:variant>
        <vt:lpstr>埋め込まれた OLE サーバー</vt:lpstr>
      </vt:variant>
      <vt:variant>
        <vt:i4>1</vt:i4>
      </vt:variant>
      <vt:variant>
        <vt:lpstr>スライド タイトル</vt:lpstr>
      </vt:variant>
      <vt:variant>
        <vt:i4>78</vt:i4>
      </vt:variant>
    </vt:vector>
  </HeadingPairs>
  <TitlesOfParts>
    <vt:vector size="96" baseType="lpstr">
      <vt:lpstr>Calibri 本文</vt:lpstr>
      <vt:lpstr>HGPｺﾞｼｯｸM</vt:lpstr>
      <vt:lpstr>HG丸ｺﾞｼｯｸM-PRO</vt:lpstr>
      <vt:lpstr>Meiryo UI</vt:lpstr>
      <vt:lpstr>ＭＳ Ｐゴシック</vt:lpstr>
      <vt:lpstr>ＭＳ ゴシック</vt:lpstr>
      <vt:lpstr>新細明體</vt:lpstr>
      <vt:lpstr>メイリオ</vt:lpstr>
      <vt:lpstr>メイリオ</vt:lpstr>
      <vt:lpstr>游ゴシック</vt:lpstr>
      <vt:lpstr>游ゴシック Medium</vt:lpstr>
      <vt:lpstr>游明朝</vt:lpstr>
      <vt:lpstr>Arial</vt:lpstr>
      <vt:lpstr>Calibri</vt:lpstr>
      <vt:lpstr>Century</vt:lpstr>
      <vt:lpstr>Wingdings</vt:lpstr>
      <vt:lpstr>Office ​​テーマ</vt:lpstr>
      <vt:lpstr>Acrobat Document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2026-06-09T01:46:34Z</dcterms:created>
  <dcterms:modified xsi:type="dcterms:W3CDTF">2026-07-02T07:21:00Z</dcterms:modified>
</cp:coreProperties>
</file>