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9" r:id="rId2"/>
    <p:sldId id="262" r:id="rId3"/>
    <p:sldId id="264"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3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65" d="100"/>
          <a:sy n="65" d="100"/>
        </p:scale>
        <p:origin x="13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1325854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142492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24117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9107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3864805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376565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83432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1679225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206360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1539843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116D5BB-2A4A-49B2-8674-026887E1F2D9}"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155999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16D5BB-2A4A-49B2-8674-026887E1F2D9}"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CDC7DC-2331-4B7A-B3D9-245E9395AB82}" type="slidenum">
              <a:rPr kumimoji="1" lang="ja-JP" altLang="en-US" smtClean="0"/>
              <a:t>‹#›</a:t>
            </a:fld>
            <a:endParaRPr kumimoji="1" lang="ja-JP" altLang="en-US"/>
          </a:p>
        </p:txBody>
      </p:sp>
    </p:spTree>
    <p:extLst>
      <p:ext uri="{BB962C8B-B14F-4D97-AF65-F5344CB8AC3E}">
        <p14:creationId xmlns:p14="http://schemas.microsoft.com/office/powerpoint/2010/main" val="2373606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CE7092E6-7C93-4AA6-9C25-38523EFA755A}"/>
              </a:ext>
            </a:extLst>
          </p:cNvPr>
          <p:cNvSpPr/>
          <p:nvPr/>
        </p:nvSpPr>
        <p:spPr>
          <a:xfrm>
            <a:off x="0" y="1509307"/>
            <a:ext cx="9143640" cy="2349137"/>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algn="ctr" defTabSz="914400">
              <a:lnSpc>
                <a:spcPct val="100000"/>
              </a:lnSpc>
            </a:pPr>
            <a:r>
              <a:rPr lang="ja-JP" altLang="en-US" sz="2800" dirty="0">
                <a:solidFill>
                  <a:srgbClr val="FFFFFF"/>
                </a:solidFill>
                <a:latin typeface="Meiryo UI" panose="020B0604030504040204" pitchFamily="50" charset="-128"/>
                <a:ea typeface="Meiryo UI" panose="020B0604030504040204" pitchFamily="50" charset="-128"/>
              </a:rPr>
              <a:t>万博を契機とした</a:t>
            </a:r>
            <a:endParaRPr lang="en-US" altLang="ja-JP" sz="2800" dirty="0">
              <a:solidFill>
                <a:srgbClr val="FFFFFF"/>
              </a:solidFill>
              <a:latin typeface="Meiryo UI" panose="020B0604030504040204" pitchFamily="50" charset="-128"/>
              <a:ea typeface="Meiryo UI" panose="020B0604030504040204" pitchFamily="50" charset="-128"/>
            </a:endParaRPr>
          </a:p>
          <a:p>
            <a:pPr algn="ctr" defTabSz="914400">
              <a:lnSpc>
                <a:spcPct val="100000"/>
              </a:lnSpc>
            </a:pPr>
            <a:r>
              <a:rPr lang="ja-JP" altLang="en-US" sz="2800" dirty="0">
                <a:solidFill>
                  <a:srgbClr val="FFFFFF"/>
                </a:solidFill>
                <a:latin typeface="Meiryo UI" panose="020B0604030504040204" pitchFamily="50" charset="-128"/>
                <a:ea typeface="Meiryo UI" panose="020B0604030504040204" pitchFamily="50" charset="-128"/>
              </a:rPr>
              <a:t>「クレジットを活用した事業者の脱炭素経営促進事業」</a:t>
            </a:r>
            <a:endParaRPr lang="en-US" altLang="ja-JP" sz="2800" dirty="0">
              <a:solidFill>
                <a:srgbClr val="FFFFFF"/>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4F80285-59C4-4553-BF71-7AFED26B9EE4}"/>
              </a:ext>
            </a:extLst>
          </p:cNvPr>
          <p:cNvSpPr txBox="1"/>
          <p:nvPr/>
        </p:nvSpPr>
        <p:spPr>
          <a:xfrm>
            <a:off x="1201988" y="4333912"/>
            <a:ext cx="7222821" cy="1077218"/>
          </a:xfrm>
          <a:prstGeom prst="rect">
            <a:avLst/>
          </a:prstGeom>
          <a:noFill/>
        </p:spPr>
        <p:txBody>
          <a:bodyPr wrap="square">
            <a:spAutoFit/>
          </a:bodyPr>
          <a:lstStyle/>
          <a:p>
            <a:pPr>
              <a:spcBef>
                <a:spcPts val="600"/>
              </a:spcBef>
            </a:pP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目次</a:t>
            </a:r>
            <a:r>
              <a:rPr lang="en-US" altLang="ja-JP" dirty="0">
                <a:latin typeface="BIZ UDPゴシック" panose="020B0400000000000000" pitchFamily="50" charset="-128"/>
                <a:ea typeface="BIZ UDPゴシック" panose="020B0400000000000000" pitchFamily="50" charset="-128"/>
              </a:rPr>
              <a:t>〉</a:t>
            </a:r>
          </a:p>
          <a:p>
            <a:pPr>
              <a:spcBef>
                <a:spcPts val="600"/>
              </a:spcBef>
            </a:pPr>
            <a:r>
              <a:rPr lang="ja-JP" altLang="en-US" dirty="0">
                <a:latin typeface="BIZ UDPゴシック" panose="020B0400000000000000" pitchFamily="50" charset="-128"/>
                <a:ea typeface="BIZ UDPゴシック" panose="020B0400000000000000" pitchFamily="50" charset="-128"/>
              </a:rPr>
              <a:t>　１　本事業の趣旨および実施スキーム</a:t>
            </a:r>
            <a:endParaRPr lang="en-US" altLang="ja-JP" dirty="0">
              <a:latin typeface="BIZ UDPゴシック" panose="020B0400000000000000" pitchFamily="50" charset="-128"/>
              <a:ea typeface="BIZ UDPゴシック" panose="020B0400000000000000" pitchFamily="50" charset="-128"/>
            </a:endParaRPr>
          </a:p>
          <a:p>
            <a:pPr>
              <a:spcBef>
                <a:spcPts val="600"/>
              </a:spcBef>
            </a:pPr>
            <a:r>
              <a:rPr lang="ja-JP" altLang="en-US" dirty="0">
                <a:latin typeface="BIZ UDPゴシック" panose="020B0400000000000000" pitchFamily="50" charset="-128"/>
                <a:ea typeface="BIZ UDPゴシック" panose="020B0400000000000000" pitchFamily="50" charset="-128"/>
              </a:rPr>
              <a:t>　２　本事業におけるクレジット創出および寄附の実績</a:t>
            </a: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15538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78B6DA8-1AEC-4AD1-8756-6C9E564F020A}"/>
              </a:ext>
            </a:extLst>
          </p:cNvPr>
          <p:cNvSpPr txBox="1"/>
          <p:nvPr/>
        </p:nvSpPr>
        <p:spPr>
          <a:xfrm>
            <a:off x="240341" y="874901"/>
            <a:ext cx="8663318" cy="1261884"/>
          </a:xfrm>
          <a:prstGeom prst="rect">
            <a:avLst/>
          </a:prstGeom>
          <a:noFill/>
        </p:spPr>
        <p:txBody>
          <a:bodyPr wrap="square" rtlCol="0">
            <a:spAutoFit/>
          </a:bodyPr>
          <a:lstStyle/>
          <a:p>
            <a:pPr algn="just"/>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■事業趣旨</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本事業は、事業者による</a:t>
            </a:r>
            <a:r>
              <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rPr>
              <a:t>CO</a:t>
            </a:r>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₂削減分をクレジット認証するスキームを実践し、創出したクレジットを大阪・関西万博に寄附することで、事業者の脱炭素経営の浸透とクレジット活用の活性化を図ることを目的に実施してきました。</a:t>
            </a:r>
          </a:p>
        </p:txBody>
      </p:sp>
      <p:pic>
        <p:nvPicPr>
          <p:cNvPr id="4" name="図 3" descr="タイムライン&#10;&#10;自動的に生成された説明">
            <a:extLst>
              <a:ext uri="{FF2B5EF4-FFF2-40B4-BE49-F238E27FC236}">
                <a16:creationId xmlns:a16="http://schemas.microsoft.com/office/drawing/2014/main" id="{F4BFB012-FB03-47D7-BCE6-7DACDE7A5BB5}"/>
              </a:ext>
            </a:extLst>
          </p:cNvPr>
          <p:cNvPicPr>
            <a:picLocks noChangeAspect="1"/>
          </p:cNvPicPr>
          <p:nvPr/>
        </p:nvPicPr>
        <p:blipFill rotWithShape="1">
          <a:blip r:embed="rId2">
            <a:extLst>
              <a:ext uri="{28A0092B-C50C-407E-A947-70E740481C1C}">
                <a14:useLocalDpi xmlns:a14="http://schemas.microsoft.com/office/drawing/2010/main" val="0"/>
              </a:ext>
            </a:extLst>
          </a:blip>
          <a:srcRect r="-1334"/>
          <a:stretch/>
        </p:blipFill>
        <p:spPr>
          <a:xfrm>
            <a:off x="255410" y="2792893"/>
            <a:ext cx="8648249" cy="3837840"/>
          </a:xfrm>
          <a:prstGeom prst="rect">
            <a:avLst/>
          </a:prstGeom>
        </p:spPr>
      </p:pic>
      <p:sp>
        <p:nvSpPr>
          <p:cNvPr id="5" name="タイトル 1">
            <a:extLst>
              <a:ext uri="{FF2B5EF4-FFF2-40B4-BE49-F238E27FC236}">
                <a16:creationId xmlns:a16="http://schemas.microsoft.com/office/drawing/2014/main" id="{BC757E6E-4B13-4C95-B873-E43BED85EC55}"/>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１　本事業の趣旨および実施スキーム</a:t>
            </a:r>
          </a:p>
        </p:txBody>
      </p:sp>
      <p:sp>
        <p:nvSpPr>
          <p:cNvPr id="6" name="テキスト ボックス 5">
            <a:extLst>
              <a:ext uri="{FF2B5EF4-FFF2-40B4-BE49-F238E27FC236}">
                <a16:creationId xmlns:a16="http://schemas.microsoft.com/office/drawing/2014/main" id="{D0187799-EB7B-4C2A-A386-5E50A725281E}"/>
              </a:ext>
            </a:extLst>
          </p:cNvPr>
          <p:cNvSpPr txBox="1"/>
          <p:nvPr/>
        </p:nvSpPr>
        <p:spPr>
          <a:xfrm>
            <a:off x="255410" y="2319406"/>
            <a:ext cx="8663318" cy="369332"/>
          </a:xfrm>
          <a:prstGeom prst="rect">
            <a:avLst/>
          </a:prstGeom>
          <a:noFill/>
        </p:spPr>
        <p:txBody>
          <a:bodyPr wrap="square" rtlCol="0">
            <a:spAutoFit/>
          </a:bodyPr>
          <a:lstStyle/>
          <a:p>
            <a:pPr algn="just"/>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■実施スキーム</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289259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BEBC767-1705-4890-B750-1DBEB7D1D166}"/>
              </a:ext>
            </a:extLst>
          </p:cNvPr>
          <p:cNvSpPr/>
          <p:nvPr/>
        </p:nvSpPr>
        <p:spPr>
          <a:xfrm>
            <a:off x="808203" y="1684737"/>
            <a:ext cx="2104147" cy="21085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a:extLst>
              <a:ext uri="{FF2B5EF4-FFF2-40B4-BE49-F238E27FC236}">
                <a16:creationId xmlns:a16="http://schemas.microsoft.com/office/drawing/2014/main" id="{CFCD8352-E4ED-4C9F-92F5-15623C365C3A}"/>
              </a:ext>
            </a:extLst>
          </p:cNvPr>
          <p:cNvSpPr/>
          <p:nvPr/>
        </p:nvSpPr>
        <p:spPr>
          <a:xfrm>
            <a:off x="881115" y="1797125"/>
            <a:ext cx="1984447" cy="440513"/>
          </a:xfrm>
          <a:prstGeom prst="rect">
            <a:avLst/>
          </a:pr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100" dirty="0">
                <a:solidFill>
                  <a:schemeClr val="bg1"/>
                </a:solidFill>
                <a:latin typeface="BIZ UDPゴシック" panose="020B0400000000000000" pitchFamily="50" charset="-128"/>
                <a:ea typeface="BIZ UDPゴシック" panose="020B0400000000000000" pitchFamily="50" charset="-128"/>
              </a:rPr>
              <a:t>会期中の会場内での排出等</a:t>
            </a:r>
          </a:p>
        </p:txBody>
      </p:sp>
      <p:sp>
        <p:nvSpPr>
          <p:cNvPr id="9" name="正方形/長方形 8">
            <a:extLst>
              <a:ext uri="{FF2B5EF4-FFF2-40B4-BE49-F238E27FC236}">
                <a16:creationId xmlns:a16="http://schemas.microsoft.com/office/drawing/2014/main" id="{C96D89A3-87EB-4AE6-BA0B-BF2B902FF622}"/>
              </a:ext>
            </a:extLst>
          </p:cNvPr>
          <p:cNvSpPr/>
          <p:nvPr/>
        </p:nvSpPr>
        <p:spPr>
          <a:xfrm>
            <a:off x="3022490" y="1687075"/>
            <a:ext cx="5960255" cy="21085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0" name="正方形/長方形 9">
            <a:extLst>
              <a:ext uri="{FF2B5EF4-FFF2-40B4-BE49-F238E27FC236}">
                <a16:creationId xmlns:a16="http://schemas.microsoft.com/office/drawing/2014/main" id="{BCF0F9E2-34B4-444E-8209-684993B0B62F}"/>
              </a:ext>
            </a:extLst>
          </p:cNvPr>
          <p:cNvSpPr/>
          <p:nvPr/>
        </p:nvSpPr>
        <p:spPr>
          <a:xfrm>
            <a:off x="611773" y="1295700"/>
            <a:ext cx="8442747" cy="12848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a:extLst>
              <a:ext uri="{FF2B5EF4-FFF2-40B4-BE49-F238E27FC236}">
                <a16:creationId xmlns:a16="http://schemas.microsoft.com/office/drawing/2014/main" id="{FD564B6E-4860-4DFA-9DAD-16864E73E2CD}"/>
              </a:ext>
            </a:extLst>
          </p:cNvPr>
          <p:cNvSpPr/>
          <p:nvPr/>
        </p:nvSpPr>
        <p:spPr>
          <a:xfrm>
            <a:off x="592302" y="2716312"/>
            <a:ext cx="8442747" cy="113335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a:extLst>
              <a:ext uri="{FF2B5EF4-FFF2-40B4-BE49-F238E27FC236}">
                <a16:creationId xmlns:a16="http://schemas.microsoft.com/office/drawing/2014/main" id="{E172FD4E-E9A5-4042-9994-2092044CC3DA}"/>
              </a:ext>
            </a:extLst>
          </p:cNvPr>
          <p:cNvSpPr/>
          <p:nvPr/>
        </p:nvSpPr>
        <p:spPr>
          <a:xfrm>
            <a:off x="876465" y="2933314"/>
            <a:ext cx="1260475" cy="435372"/>
          </a:xfrm>
          <a:prstGeom prst="rect">
            <a:avLst/>
          </a:pr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00" dirty="0">
                <a:solidFill>
                  <a:schemeClr val="bg1"/>
                </a:solidFill>
                <a:latin typeface="BIZ UDPゴシック" panose="020B0400000000000000" pitchFamily="50" charset="-128"/>
                <a:ea typeface="BIZ UDPゴシック" panose="020B0400000000000000" pitchFamily="50" charset="-128"/>
              </a:rPr>
              <a:t>CO</a:t>
            </a:r>
            <a:r>
              <a:rPr lang="en-US" altLang="ja-JP" sz="1000" baseline="-12000" dirty="0">
                <a:solidFill>
                  <a:schemeClr val="bg1"/>
                </a:solidFill>
                <a:latin typeface="BIZ UDPゴシック" panose="020B0400000000000000" pitchFamily="50" charset="-128"/>
                <a:ea typeface="BIZ UDPゴシック" panose="020B0400000000000000" pitchFamily="50" charset="-128"/>
              </a:rPr>
              <a:t>2</a:t>
            </a:r>
            <a:r>
              <a:rPr lang="ja-JP" altLang="en-US" sz="1000" dirty="0">
                <a:solidFill>
                  <a:schemeClr val="bg1"/>
                </a:solidFill>
                <a:latin typeface="BIZ UDPゴシック" panose="020B0400000000000000" pitchFamily="50" charset="-128"/>
                <a:ea typeface="BIZ UDPゴシック" panose="020B0400000000000000" pitchFamily="50" charset="-128"/>
              </a:rPr>
              <a:t>フリー</a:t>
            </a:r>
            <a:endParaRPr lang="en-US" altLang="ja-JP" sz="1000" dirty="0">
              <a:solidFill>
                <a:schemeClr val="bg1"/>
              </a:solidFill>
              <a:latin typeface="BIZ UDPゴシック" panose="020B0400000000000000" pitchFamily="50" charset="-128"/>
              <a:ea typeface="BIZ UDPゴシック" panose="020B0400000000000000" pitchFamily="50" charset="-128"/>
            </a:endParaRPr>
          </a:p>
          <a:p>
            <a:pPr algn="ctr">
              <a:defRPr/>
            </a:pPr>
            <a:r>
              <a:rPr lang="ja-JP" altLang="en-US" sz="1000" dirty="0">
                <a:solidFill>
                  <a:schemeClr val="bg1"/>
                </a:solidFill>
                <a:latin typeface="BIZ UDPゴシック" panose="020B0400000000000000" pitchFamily="50" charset="-128"/>
                <a:ea typeface="BIZ UDPゴシック" panose="020B0400000000000000" pitchFamily="50" charset="-128"/>
              </a:rPr>
              <a:t>電気・ガスの導入等</a:t>
            </a:r>
            <a:endParaRPr lang="en-US" altLang="ja-JP" sz="1000" dirty="0">
              <a:solidFill>
                <a:schemeClr val="bg1"/>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415B0C89-32CB-4C9D-9E09-EDC03F99B451}"/>
              </a:ext>
            </a:extLst>
          </p:cNvPr>
          <p:cNvSpPr/>
          <p:nvPr/>
        </p:nvSpPr>
        <p:spPr>
          <a:xfrm>
            <a:off x="3128250" y="2957403"/>
            <a:ext cx="5744451" cy="422523"/>
          </a:xfrm>
          <a:prstGeom prst="rect">
            <a:avLst/>
          </a:prstGeom>
          <a:gradFill flip="none" rotWithShape="1">
            <a:gsLst>
              <a:gs pos="44000">
                <a:srgbClr val="BAF4F8"/>
              </a:gs>
              <a:gs pos="50000">
                <a:schemeClr val="accent5">
                  <a:lumMod val="75000"/>
                </a:schemeClr>
              </a:gs>
            </a:gsLst>
            <a:lin ang="0" scaled="1"/>
            <a:tileRect/>
          </a:gra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altLang="ja-JP" sz="3200"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9E84AA91-BE83-4BC4-950B-0376CC3A7E18}"/>
              </a:ext>
            </a:extLst>
          </p:cNvPr>
          <p:cNvSpPr/>
          <p:nvPr/>
        </p:nvSpPr>
        <p:spPr>
          <a:xfrm>
            <a:off x="780188" y="2189895"/>
            <a:ext cx="22009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b="1" dirty="0">
                <a:solidFill>
                  <a:schemeClr val="tx1"/>
                </a:solidFill>
                <a:latin typeface="Meiryo UI" panose="020B0604030504040204" pitchFamily="50" charset="-128"/>
                <a:ea typeface="Meiryo UI" panose="020B0604030504040204" pitchFamily="50" charset="-128"/>
              </a:rPr>
              <a:t>28,858t</a:t>
            </a:r>
            <a:endParaRPr lang="ja-JP" altLang="en-US" sz="1600" b="1" dirty="0">
              <a:solidFill>
                <a:schemeClr val="tx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F31E0A78-5689-4ADA-A298-7145311A5D06}"/>
              </a:ext>
            </a:extLst>
          </p:cNvPr>
          <p:cNvSpPr/>
          <p:nvPr/>
        </p:nvSpPr>
        <p:spPr>
          <a:xfrm>
            <a:off x="832920" y="3342354"/>
            <a:ext cx="133985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b="1" dirty="0">
                <a:solidFill>
                  <a:schemeClr val="tx1"/>
                </a:solidFill>
                <a:latin typeface="Meiryo UI" panose="020B0604030504040204" pitchFamily="50" charset="-128"/>
                <a:ea typeface="Meiryo UI" panose="020B0604030504040204" pitchFamily="50" charset="-128"/>
              </a:rPr>
              <a:t>24,282t</a:t>
            </a:r>
            <a:endParaRPr lang="ja-JP" altLang="en-US" sz="1600" b="1"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032B7500-2078-41D7-BA9A-67DACF039EDB}"/>
              </a:ext>
            </a:extLst>
          </p:cNvPr>
          <p:cNvSpPr/>
          <p:nvPr/>
        </p:nvSpPr>
        <p:spPr>
          <a:xfrm>
            <a:off x="2477243" y="2943381"/>
            <a:ext cx="403701" cy="432575"/>
          </a:xfrm>
          <a:prstGeom prst="rect">
            <a:avLst/>
          </a:prstGeom>
          <a:solidFill>
            <a:srgbClr val="BAF4F8"/>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12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FCD8165F-D232-42E6-96F0-2F87F07B3C89}"/>
              </a:ext>
            </a:extLst>
          </p:cNvPr>
          <p:cNvSpPr/>
          <p:nvPr/>
        </p:nvSpPr>
        <p:spPr>
          <a:xfrm>
            <a:off x="5907770" y="2939411"/>
            <a:ext cx="1844867" cy="440513"/>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chemeClr val="bg1"/>
                </a:solidFill>
                <a:latin typeface="BIZ UDPゴシック" panose="020B0400000000000000" pitchFamily="50" charset="-128"/>
                <a:ea typeface="BIZ UDPゴシック" panose="020B0400000000000000" pitchFamily="50" charset="-128"/>
              </a:rPr>
              <a:t>建築資材の再利用、食品ロス削減、プラ利用削減等</a:t>
            </a:r>
            <a:endParaRPr lang="en-US" altLang="ja-JP" sz="900" dirty="0">
              <a:solidFill>
                <a:schemeClr val="bg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AA91A710-CA57-4DB8-8841-260C2DD62D3F}"/>
              </a:ext>
            </a:extLst>
          </p:cNvPr>
          <p:cNvSpPr/>
          <p:nvPr/>
        </p:nvSpPr>
        <p:spPr>
          <a:xfrm>
            <a:off x="136460" y="1290809"/>
            <a:ext cx="549505" cy="1284818"/>
          </a:xfrm>
          <a:prstGeom prst="rect">
            <a:avLst/>
          </a:prstGeom>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kumimoji="1" lang="ja-JP" altLang="en-US" sz="1400" dirty="0">
                <a:latin typeface="BIZ UDPゴシック" panose="020B0400000000000000" pitchFamily="50" charset="-128"/>
                <a:ea typeface="BIZ UDPゴシック" panose="020B0400000000000000" pitchFamily="50" charset="-128"/>
              </a:rPr>
              <a:t>万博由来の</a:t>
            </a:r>
            <a:r>
              <a:rPr kumimoji="1" lang="en-US" altLang="ja-JP" sz="1400" dirty="0">
                <a:latin typeface="BIZ UDPゴシック" panose="020B0400000000000000" pitchFamily="50" charset="-128"/>
                <a:ea typeface="BIZ UDPゴシック" panose="020B0400000000000000" pitchFamily="50" charset="-128"/>
              </a:rPr>
              <a:t>CO₂</a:t>
            </a:r>
            <a:r>
              <a:rPr kumimoji="1" lang="ja-JP" altLang="en-US" sz="1400" dirty="0">
                <a:latin typeface="BIZ UDPゴシック" panose="020B0400000000000000" pitchFamily="50" charset="-128"/>
                <a:ea typeface="BIZ UDPゴシック" panose="020B0400000000000000" pitchFamily="50" charset="-128"/>
              </a:rPr>
              <a:t>排出量</a:t>
            </a:r>
          </a:p>
        </p:txBody>
      </p:sp>
      <p:sp>
        <p:nvSpPr>
          <p:cNvPr id="19" name="正方形/長方形 18">
            <a:extLst>
              <a:ext uri="{FF2B5EF4-FFF2-40B4-BE49-F238E27FC236}">
                <a16:creationId xmlns:a16="http://schemas.microsoft.com/office/drawing/2014/main" id="{CBB91305-C540-4ED1-9D65-5A1B247D2D51}"/>
              </a:ext>
            </a:extLst>
          </p:cNvPr>
          <p:cNvSpPr/>
          <p:nvPr/>
        </p:nvSpPr>
        <p:spPr>
          <a:xfrm>
            <a:off x="148558" y="2711692"/>
            <a:ext cx="549505" cy="1144623"/>
          </a:xfrm>
          <a:prstGeom prst="rect">
            <a:avLst/>
          </a:prstGeom>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kumimoji="1" lang="ja-JP" altLang="en-US" sz="1400" dirty="0">
                <a:latin typeface="BIZ UDPゴシック" panose="020B0400000000000000" pitchFamily="50" charset="-128"/>
                <a:ea typeface="BIZ UDPゴシック" panose="020B0400000000000000" pitchFamily="50" charset="-128"/>
              </a:rPr>
              <a:t>削減対策</a:t>
            </a:r>
          </a:p>
        </p:txBody>
      </p:sp>
      <p:sp>
        <p:nvSpPr>
          <p:cNvPr id="20" name="正方形/長方形 19">
            <a:extLst>
              <a:ext uri="{FF2B5EF4-FFF2-40B4-BE49-F238E27FC236}">
                <a16:creationId xmlns:a16="http://schemas.microsoft.com/office/drawing/2014/main" id="{EDF39350-8C22-4D0E-B5CB-D55F8DE39D3B}"/>
              </a:ext>
            </a:extLst>
          </p:cNvPr>
          <p:cNvSpPr/>
          <p:nvPr/>
        </p:nvSpPr>
        <p:spPr>
          <a:xfrm>
            <a:off x="3105262" y="1775993"/>
            <a:ext cx="5871199" cy="701790"/>
          </a:xfrm>
          <a:prstGeom prst="rect">
            <a:avLst/>
          </a:pr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lgn="ctr">
              <a:defRPr/>
            </a:pPr>
            <a:r>
              <a:rPr lang="ja-JP" altLang="en-US" sz="1200" dirty="0">
                <a:latin typeface="BIZ UDPゴシック" panose="020B0400000000000000" pitchFamily="50" charset="-128"/>
                <a:ea typeface="BIZ UDPゴシック" panose="020B0400000000000000" pitchFamily="50" charset="-128"/>
              </a:rPr>
              <a:t>会期前後や会場外の排出</a:t>
            </a:r>
            <a:endParaRPr lang="ja-JP" altLang="en-US" sz="1200" dirty="0">
              <a:solidFill>
                <a:schemeClr val="bg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E5241F25-7235-4F5C-834E-0B0CB1EA9FA4}"/>
              </a:ext>
            </a:extLst>
          </p:cNvPr>
          <p:cNvSpPr/>
          <p:nvPr/>
        </p:nvSpPr>
        <p:spPr>
          <a:xfrm>
            <a:off x="6296059" y="1680133"/>
            <a:ext cx="187250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bg1"/>
                </a:solidFill>
                <a:latin typeface="Meiryo UI" panose="020B0604030504040204" pitchFamily="50" charset="-128"/>
                <a:ea typeface="Meiryo UI" panose="020B0604030504040204" pitchFamily="50" charset="-128"/>
              </a:rPr>
              <a:t>287</a:t>
            </a:r>
            <a:r>
              <a:rPr lang="ja-JP" altLang="en-US" sz="1400" dirty="0">
                <a:solidFill>
                  <a:schemeClr val="bg1"/>
                </a:solidFill>
                <a:latin typeface="Meiryo UI" panose="020B0604030504040204" pitchFamily="50" charset="-128"/>
                <a:ea typeface="Meiryo UI" panose="020B0604030504040204" pitchFamily="50" charset="-128"/>
              </a:rPr>
              <a:t>万</a:t>
            </a:r>
            <a:r>
              <a:rPr lang="en-US" altLang="ja-JP" sz="1400" dirty="0">
                <a:solidFill>
                  <a:schemeClr val="bg1"/>
                </a:solidFill>
                <a:latin typeface="Meiryo UI" panose="020B0604030504040204" pitchFamily="50" charset="-128"/>
                <a:ea typeface="Meiryo UI" panose="020B0604030504040204" pitchFamily="50" charset="-128"/>
              </a:rPr>
              <a:t>t</a:t>
            </a:r>
            <a:endParaRPr lang="ja-JP" altLang="en-US" sz="1400" dirty="0">
              <a:solidFill>
                <a:schemeClr val="bg1"/>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0B5C6C1E-5B2A-4E50-83DB-358DD6D425CA}"/>
              </a:ext>
            </a:extLst>
          </p:cNvPr>
          <p:cNvSpPr/>
          <p:nvPr/>
        </p:nvSpPr>
        <p:spPr>
          <a:xfrm>
            <a:off x="3125652" y="3483151"/>
            <a:ext cx="3505173" cy="31010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C20E43CE-719F-43D8-895B-38477036A002}"/>
              </a:ext>
            </a:extLst>
          </p:cNvPr>
          <p:cNvSpPr/>
          <p:nvPr/>
        </p:nvSpPr>
        <p:spPr>
          <a:xfrm>
            <a:off x="6683356" y="3482011"/>
            <a:ext cx="97303" cy="3062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199F8F89-DA30-48CB-8B28-5915167380E4}"/>
              </a:ext>
            </a:extLst>
          </p:cNvPr>
          <p:cNvSpPr/>
          <p:nvPr/>
        </p:nvSpPr>
        <p:spPr>
          <a:xfrm>
            <a:off x="6795909" y="3482011"/>
            <a:ext cx="56858" cy="3062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350BB119-65F5-482F-80A9-5966796CC1F3}"/>
              </a:ext>
            </a:extLst>
          </p:cNvPr>
          <p:cNvSpPr/>
          <p:nvPr/>
        </p:nvSpPr>
        <p:spPr>
          <a:xfrm>
            <a:off x="6868803" y="3482011"/>
            <a:ext cx="54948" cy="3062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3AA89317-B985-4498-9F41-90614F807981}"/>
              </a:ext>
            </a:extLst>
          </p:cNvPr>
          <p:cNvSpPr/>
          <p:nvPr/>
        </p:nvSpPr>
        <p:spPr>
          <a:xfrm>
            <a:off x="6939786" y="3482011"/>
            <a:ext cx="54948" cy="30621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2FB84080-CD61-459E-BCFB-A362E22B9A96}"/>
              </a:ext>
            </a:extLst>
          </p:cNvPr>
          <p:cNvSpPr txBox="1">
            <a:spLocks noChangeArrowheads="1"/>
          </p:cNvSpPr>
          <p:nvPr/>
        </p:nvSpPr>
        <p:spPr bwMode="auto">
          <a:xfrm>
            <a:off x="3924238" y="3510594"/>
            <a:ext cx="157186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ja-JP" sz="900" dirty="0">
                <a:solidFill>
                  <a:schemeClr val="bg1"/>
                </a:solidFill>
                <a:latin typeface="BIZ UDPゴシック" panose="020B0400000000000000" pitchFamily="50" charset="-128"/>
                <a:ea typeface="BIZ UDPゴシック" panose="020B0400000000000000" pitchFamily="50" charset="-128"/>
              </a:rPr>
              <a:t>EXPO</a:t>
            </a:r>
            <a:r>
              <a:rPr lang="ja-JP" altLang="en-US" sz="900" dirty="0">
                <a:solidFill>
                  <a:schemeClr val="bg1"/>
                </a:solidFill>
                <a:latin typeface="BIZ UDPゴシック" panose="020B0400000000000000" pitchFamily="50" charset="-128"/>
                <a:ea typeface="BIZ UDPゴシック" panose="020B0400000000000000" pitchFamily="50" charset="-128"/>
              </a:rPr>
              <a:t>グリーンチャレンジ</a:t>
            </a:r>
          </a:p>
        </p:txBody>
      </p:sp>
      <p:sp>
        <p:nvSpPr>
          <p:cNvPr id="37" name="楕円 36">
            <a:extLst>
              <a:ext uri="{FF2B5EF4-FFF2-40B4-BE49-F238E27FC236}">
                <a16:creationId xmlns:a16="http://schemas.microsoft.com/office/drawing/2014/main" id="{0DFEC428-6B70-4F11-B908-EDFC6E425C08}"/>
              </a:ext>
            </a:extLst>
          </p:cNvPr>
          <p:cNvSpPr/>
          <p:nvPr/>
        </p:nvSpPr>
        <p:spPr>
          <a:xfrm>
            <a:off x="1703572" y="1330340"/>
            <a:ext cx="352207" cy="3159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38" name="テキスト ボックス 37">
            <a:extLst>
              <a:ext uri="{FF2B5EF4-FFF2-40B4-BE49-F238E27FC236}">
                <a16:creationId xmlns:a16="http://schemas.microsoft.com/office/drawing/2014/main" id="{2A88A0F8-9864-46D8-8366-F29976423E0A}"/>
              </a:ext>
            </a:extLst>
          </p:cNvPr>
          <p:cNvSpPr txBox="1"/>
          <p:nvPr/>
        </p:nvSpPr>
        <p:spPr>
          <a:xfrm>
            <a:off x="1736792" y="1344387"/>
            <a:ext cx="280846"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１</a:t>
            </a:r>
          </a:p>
        </p:txBody>
      </p:sp>
      <p:sp>
        <p:nvSpPr>
          <p:cNvPr id="39" name="テキスト ボックス 38">
            <a:extLst>
              <a:ext uri="{FF2B5EF4-FFF2-40B4-BE49-F238E27FC236}">
                <a16:creationId xmlns:a16="http://schemas.microsoft.com/office/drawing/2014/main" id="{34D389AA-46F1-4117-BE3A-B1742BABBF8E}"/>
              </a:ext>
            </a:extLst>
          </p:cNvPr>
          <p:cNvSpPr txBox="1"/>
          <p:nvPr/>
        </p:nvSpPr>
        <p:spPr>
          <a:xfrm>
            <a:off x="5937218" y="1323052"/>
            <a:ext cx="301686"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２</a:t>
            </a:r>
          </a:p>
        </p:txBody>
      </p:sp>
      <p:sp>
        <p:nvSpPr>
          <p:cNvPr id="40" name="右矢印 47">
            <a:extLst>
              <a:ext uri="{FF2B5EF4-FFF2-40B4-BE49-F238E27FC236}">
                <a16:creationId xmlns:a16="http://schemas.microsoft.com/office/drawing/2014/main" id="{6132AB05-457F-4060-B18F-8C8D1D2435D7}"/>
              </a:ext>
            </a:extLst>
          </p:cNvPr>
          <p:cNvSpPr/>
          <p:nvPr/>
        </p:nvSpPr>
        <p:spPr>
          <a:xfrm>
            <a:off x="2453451" y="2805528"/>
            <a:ext cx="3186577" cy="634303"/>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84406" tIns="42203" rIns="84406" bIns="42203" anchor="ctr"/>
          <a:lstStyle/>
          <a:p>
            <a:pPr algn="ctr">
              <a:defRPr/>
            </a:pPr>
            <a:endParaRPr lang="ja-JP" altLang="en-US" sz="1662" dirty="0"/>
          </a:p>
        </p:txBody>
      </p:sp>
      <p:sp>
        <p:nvSpPr>
          <p:cNvPr id="41" name="楕円 40">
            <a:extLst>
              <a:ext uri="{FF2B5EF4-FFF2-40B4-BE49-F238E27FC236}">
                <a16:creationId xmlns:a16="http://schemas.microsoft.com/office/drawing/2014/main" id="{1DD60539-8AF2-4C53-96AF-AF6465A5B353}"/>
              </a:ext>
            </a:extLst>
          </p:cNvPr>
          <p:cNvSpPr/>
          <p:nvPr/>
        </p:nvSpPr>
        <p:spPr>
          <a:xfrm>
            <a:off x="6002725" y="1330527"/>
            <a:ext cx="371068" cy="3248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42" name="テキスト ボックス 41">
            <a:extLst>
              <a:ext uri="{FF2B5EF4-FFF2-40B4-BE49-F238E27FC236}">
                <a16:creationId xmlns:a16="http://schemas.microsoft.com/office/drawing/2014/main" id="{76EE9850-E6FC-47B3-B401-791C45CE24A9}"/>
              </a:ext>
            </a:extLst>
          </p:cNvPr>
          <p:cNvSpPr txBox="1"/>
          <p:nvPr/>
        </p:nvSpPr>
        <p:spPr>
          <a:xfrm>
            <a:off x="6041455" y="1354431"/>
            <a:ext cx="301686" cy="276999"/>
          </a:xfrm>
          <a:prstGeom prst="rect">
            <a:avLst/>
          </a:prstGeom>
          <a:noFill/>
        </p:spPr>
        <p:txBody>
          <a:bodyPr wrap="none" rtlCol="0">
            <a:spAutoFit/>
          </a:bodyPr>
          <a:lstStyle/>
          <a:p>
            <a:r>
              <a:rPr kumimoji="1" lang="ja-JP" altLang="en-US" sz="1200" dirty="0">
                <a:solidFill>
                  <a:schemeClr val="bg1"/>
                </a:solidFill>
                <a:latin typeface="BIZ UDPゴシック" panose="020B0400000000000000" pitchFamily="50" charset="-128"/>
                <a:ea typeface="BIZ UDPゴシック" panose="020B0400000000000000" pitchFamily="50" charset="-128"/>
              </a:rPr>
              <a:t>２</a:t>
            </a:r>
          </a:p>
        </p:txBody>
      </p:sp>
      <p:sp>
        <p:nvSpPr>
          <p:cNvPr id="43" name="正方形/長方形 42">
            <a:extLst>
              <a:ext uri="{FF2B5EF4-FFF2-40B4-BE49-F238E27FC236}">
                <a16:creationId xmlns:a16="http://schemas.microsoft.com/office/drawing/2014/main" id="{840054FA-5F01-40F4-8B8D-180DD7E7949D}"/>
              </a:ext>
            </a:extLst>
          </p:cNvPr>
          <p:cNvSpPr/>
          <p:nvPr/>
        </p:nvSpPr>
        <p:spPr>
          <a:xfrm>
            <a:off x="6320634" y="2138551"/>
            <a:ext cx="2193272" cy="713422"/>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050" dirty="0">
              <a:solidFill>
                <a:schemeClr val="bg1"/>
              </a:solidFill>
              <a:latin typeface="BIZ UDPゴシック" panose="020B0400000000000000" pitchFamily="50" charset="-128"/>
              <a:ea typeface="BIZ UDPゴシック" panose="020B0400000000000000" pitchFamily="50" charset="-128"/>
            </a:endParaRPr>
          </a:p>
        </p:txBody>
      </p:sp>
      <p:sp>
        <p:nvSpPr>
          <p:cNvPr id="44" name="正方形/長方形 43">
            <a:extLst>
              <a:ext uri="{FF2B5EF4-FFF2-40B4-BE49-F238E27FC236}">
                <a16:creationId xmlns:a16="http://schemas.microsoft.com/office/drawing/2014/main" id="{8EB56728-E643-420D-A0D8-4244BA429EF2}"/>
              </a:ext>
            </a:extLst>
          </p:cNvPr>
          <p:cNvSpPr/>
          <p:nvPr/>
        </p:nvSpPr>
        <p:spPr>
          <a:xfrm>
            <a:off x="6260357" y="1998195"/>
            <a:ext cx="1763058" cy="440513"/>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chemeClr val="bg1"/>
                </a:solidFill>
                <a:latin typeface="BIZ UDPゴシック" panose="020B0400000000000000" pitchFamily="50" charset="-128"/>
                <a:ea typeface="BIZ UDPゴシック" panose="020B0400000000000000" pitchFamily="50" charset="-128"/>
              </a:rPr>
              <a:t>会場内の建物の建設</a:t>
            </a:r>
            <a:endParaRPr lang="en-US" altLang="ja-JP" sz="1050" dirty="0">
              <a:solidFill>
                <a:schemeClr val="bg1"/>
              </a:solidFill>
              <a:latin typeface="BIZ UDPゴシック" panose="020B0400000000000000" pitchFamily="50" charset="-128"/>
              <a:ea typeface="BIZ UDPゴシック" panose="020B0400000000000000" pitchFamily="50" charset="-128"/>
            </a:endParaRPr>
          </a:p>
          <a:p>
            <a:pPr>
              <a:defRPr/>
            </a:pPr>
            <a:r>
              <a:rPr lang="ja-JP" altLang="en-US" sz="1050" dirty="0">
                <a:solidFill>
                  <a:schemeClr val="bg1"/>
                </a:solidFill>
                <a:latin typeface="BIZ UDPゴシック" panose="020B0400000000000000" pitchFamily="50" charset="-128"/>
                <a:ea typeface="BIZ UDPゴシック" panose="020B0400000000000000" pitchFamily="50" charset="-128"/>
              </a:rPr>
              <a:t>来場者の移動・宿泊　等</a:t>
            </a:r>
            <a:endParaRPr lang="en-US" altLang="ja-JP" sz="1050" dirty="0">
              <a:solidFill>
                <a:schemeClr val="bg1"/>
              </a:solidFill>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D075C950-B404-4EE2-BDB5-358543BD23B7}"/>
              </a:ext>
            </a:extLst>
          </p:cNvPr>
          <p:cNvSpPr/>
          <p:nvPr/>
        </p:nvSpPr>
        <p:spPr>
          <a:xfrm>
            <a:off x="2598207" y="2886153"/>
            <a:ext cx="2749869" cy="440513"/>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600" b="1" dirty="0">
                <a:solidFill>
                  <a:srgbClr val="FF0000"/>
                </a:solidFill>
                <a:latin typeface="BIZ UDPゴシック" panose="020B0400000000000000" pitchFamily="50" charset="-128"/>
                <a:ea typeface="BIZ UDPゴシック" panose="020B0400000000000000" pitchFamily="50" charset="-128"/>
              </a:rPr>
              <a:t>府から寄附するクレジットで手当て</a:t>
            </a:r>
            <a:endParaRPr lang="en-US" altLang="ja-JP" sz="1600" b="1" dirty="0">
              <a:solidFill>
                <a:srgbClr val="FF0000"/>
              </a:solidFill>
              <a:latin typeface="BIZ UDPゴシック" panose="020B0400000000000000" pitchFamily="50" charset="-128"/>
              <a:ea typeface="BIZ UDPゴシック" panose="020B0400000000000000" pitchFamily="50" charset="-128"/>
            </a:endParaRPr>
          </a:p>
        </p:txBody>
      </p:sp>
      <p:sp>
        <p:nvSpPr>
          <p:cNvPr id="47" name="フリーフォーム: 図形 46">
            <a:extLst>
              <a:ext uri="{FF2B5EF4-FFF2-40B4-BE49-F238E27FC236}">
                <a16:creationId xmlns:a16="http://schemas.microsoft.com/office/drawing/2014/main" id="{BD3F4CFE-6E45-46D9-9CFE-F66F64E354DC}"/>
              </a:ext>
            </a:extLst>
          </p:cNvPr>
          <p:cNvSpPr/>
          <p:nvPr/>
        </p:nvSpPr>
        <p:spPr>
          <a:xfrm rot="5400000">
            <a:off x="7811557" y="2003387"/>
            <a:ext cx="713424" cy="206935"/>
          </a:xfrm>
          <a:custGeom>
            <a:avLst/>
            <a:gdLst>
              <a:gd name="connsiteX0" fmla="*/ 0 w 1171575"/>
              <a:gd name="connsiteY0" fmla="*/ 190667 h 219399"/>
              <a:gd name="connsiteX1" fmla="*/ 266700 w 1171575"/>
              <a:gd name="connsiteY1" fmla="*/ 167 h 219399"/>
              <a:gd name="connsiteX2" fmla="*/ 819150 w 1171575"/>
              <a:gd name="connsiteY2" fmla="*/ 219242 h 219399"/>
              <a:gd name="connsiteX3" fmla="*/ 1171575 w 1171575"/>
              <a:gd name="connsiteY3" fmla="*/ 38267 h 219399"/>
              <a:gd name="connsiteX4" fmla="*/ 1171575 w 1171575"/>
              <a:gd name="connsiteY4" fmla="*/ 38267 h 219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575" h="219399">
                <a:moveTo>
                  <a:pt x="0" y="190667"/>
                </a:moveTo>
                <a:cubicBezTo>
                  <a:pt x="65087" y="93035"/>
                  <a:pt x="130175" y="-4596"/>
                  <a:pt x="266700" y="167"/>
                </a:cubicBezTo>
                <a:cubicBezTo>
                  <a:pt x="403225" y="4929"/>
                  <a:pt x="668338" y="212892"/>
                  <a:pt x="819150" y="219242"/>
                </a:cubicBezTo>
                <a:cubicBezTo>
                  <a:pt x="969962" y="225592"/>
                  <a:pt x="1171575" y="38267"/>
                  <a:pt x="1171575" y="38267"/>
                </a:cubicBezTo>
                <a:lnTo>
                  <a:pt x="1171575" y="38267"/>
                </a:lnTo>
              </a:path>
            </a:pathLst>
          </a:custGeom>
          <a:noFill/>
          <a:ln w="73025" cmpd="dbl">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フリーフォーム: 図形 47">
            <a:extLst>
              <a:ext uri="{FF2B5EF4-FFF2-40B4-BE49-F238E27FC236}">
                <a16:creationId xmlns:a16="http://schemas.microsoft.com/office/drawing/2014/main" id="{4C900D45-8EF2-4407-8182-85D345250A7B}"/>
              </a:ext>
            </a:extLst>
          </p:cNvPr>
          <p:cNvSpPr/>
          <p:nvPr/>
        </p:nvSpPr>
        <p:spPr>
          <a:xfrm rot="5400000">
            <a:off x="7919680" y="3042235"/>
            <a:ext cx="534586" cy="260606"/>
          </a:xfrm>
          <a:custGeom>
            <a:avLst/>
            <a:gdLst>
              <a:gd name="connsiteX0" fmla="*/ 0 w 1171575"/>
              <a:gd name="connsiteY0" fmla="*/ 190667 h 219399"/>
              <a:gd name="connsiteX1" fmla="*/ 266700 w 1171575"/>
              <a:gd name="connsiteY1" fmla="*/ 167 h 219399"/>
              <a:gd name="connsiteX2" fmla="*/ 819150 w 1171575"/>
              <a:gd name="connsiteY2" fmla="*/ 219242 h 219399"/>
              <a:gd name="connsiteX3" fmla="*/ 1171575 w 1171575"/>
              <a:gd name="connsiteY3" fmla="*/ 38267 h 219399"/>
              <a:gd name="connsiteX4" fmla="*/ 1171575 w 1171575"/>
              <a:gd name="connsiteY4" fmla="*/ 38267 h 219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575" h="219399">
                <a:moveTo>
                  <a:pt x="0" y="190667"/>
                </a:moveTo>
                <a:cubicBezTo>
                  <a:pt x="65087" y="93035"/>
                  <a:pt x="130175" y="-4596"/>
                  <a:pt x="266700" y="167"/>
                </a:cubicBezTo>
                <a:cubicBezTo>
                  <a:pt x="403225" y="4929"/>
                  <a:pt x="668338" y="212892"/>
                  <a:pt x="819150" y="219242"/>
                </a:cubicBezTo>
                <a:cubicBezTo>
                  <a:pt x="969962" y="225592"/>
                  <a:pt x="1171575" y="38267"/>
                  <a:pt x="1171575" y="38267"/>
                </a:cubicBezTo>
                <a:lnTo>
                  <a:pt x="1171575" y="38267"/>
                </a:lnTo>
              </a:path>
            </a:pathLst>
          </a:custGeom>
          <a:noFill/>
          <a:ln w="73025" cmpd="dbl">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フリーフォーム: 図形 48">
            <a:extLst>
              <a:ext uri="{FF2B5EF4-FFF2-40B4-BE49-F238E27FC236}">
                <a16:creationId xmlns:a16="http://schemas.microsoft.com/office/drawing/2014/main" id="{49A453B8-024A-49E9-83A5-0848CE0E7590}"/>
              </a:ext>
            </a:extLst>
          </p:cNvPr>
          <p:cNvSpPr/>
          <p:nvPr/>
        </p:nvSpPr>
        <p:spPr>
          <a:xfrm rot="16377991">
            <a:off x="6129184" y="2213549"/>
            <a:ext cx="266298" cy="46853"/>
          </a:xfrm>
          <a:custGeom>
            <a:avLst/>
            <a:gdLst>
              <a:gd name="connsiteX0" fmla="*/ 0 w 266700"/>
              <a:gd name="connsiteY0" fmla="*/ 38175 h 38175"/>
              <a:gd name="connsiteX1" fmla="*/ 133350 w 266700"/>
              <a:gd name="connsiteY1" fmla="*/ 75 h 38175"/>
              <a:gd name="connsiteX2" fmla="*/ 266700 w 266700"/>
              <a:gd name="connsiteY2" fmla="*/ 28650 h 38175"/>
            </a:gdLst>
            <a:ahLst/>
            <a:cxnLst>
              <a:cxn ang="0">
                <a:pos x="connsiteX0" y="connsiteY0"/>
              </a:cxn>
              <a:cxn ang="0">
                <a:pos x="connsiteX1" y="connsiteY1"/>
              </a:cxn>
              <a:cxn ang="0">
                <a:pos x="connsiteX2" y="connsiteY2"/>
              </a:cxn>
            </a:cxnLst>
            <a:rect l="l" t="t" r="r" b="b"/>
            <a:pathLst>
              <a:path w="266700" h="38175">
                <a:moveTo>
                  <a:pt x="0" y="38175"/>
                </a:moveTo>
                <a:cubicBezTo>
                  <a:pt x="44450" y="19918"/>
                  <a:pt x="88900" y="1662"/>
                  <a:pt x="133350" y="75"/>
                </a:cubicBezTo>
                <a:cubicBezTo>
                  <a:pt x="177800" y="-1513"/>
                  <a:pt x="242888" y="22300"/>
                  <a:pt x="266700" y="28650"/>
                </a:cubicBezTo>
              </a:path>
            </a:pathLst>
          </a:custGeom>
          <a:noFill/>
          <a:ln w="1905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フリーフォーム: 図形 49">
            <a:extLst>
              <a:ext uri="{FF2B5EF4-FFF2-40B4-BE49-F238E27FC236}">
                <a16:creationId xmlns:a16="http://schemas.microsoft.com/office/drawing/2014/main" id="{83BFD3EA-400C-4D01-AAE2-7B2A2869C628}"/>
              </a:ext>
            </a:extLst>
          </p:cNvPr>
          <p:cNvSpPr/>
          <p:nvPr/>
        </p:nvSpPr>
        <p:spPr>
          <a:xfrm rot="5400000">
            <a:off x="7594732" y="2220381"/>
            <a:ext cx="266298" cy="46853"/>
          </a:xfrm>
          <a:custGeom>
            <a:avLst/>
            <a:gdLst>
              <a:gd name="connsiteX0" fmla="*/ 0 w 266700"/>
              <a:gd name="connsiteY0" fmla="*/ 38175 h 38175"/>
              <a:gd name="connsiteX1" fmla="*/ 133350 w 266700"/>
              <a:gd name="connsiteY1" fmla="*/ 75 h 38175"/>
              <a:gd name="connsiteX2" fmla="*/ 266700 w 266700"/>
              <a:gd name="connsiteY2" fmla="*/ 28650 h 38175"/>
            </a:gdLst>
            <a:ahLst/>
            <a:cxnLst>
              <a:cxn ang="0">
                <a:pos x="connsiteX0" y="connsiteY0"/>
              </a:cxn>
              <a:cxn ang="0">
                <a:pos x="connsiteX1" y="connsiteY1"/>
              </a:cxn>
              <a:cxn ang="0">
                <a:pos x="connsiteX2" y="connsiteY2"/>
              </a:cxn>
            </a:cxnLst>
            <a:rect l="l" t="t" r="r" b="b"/>
            <a:pathLst>
              <a:path w="266700" h="38175">
                <a:moveTo>
                  <a:pt x="0" y="38175"/>
                </a:moveTo>
                <a:cubicBezTo>
                  <a:pt x="44450" y="19918"/>
                  <a:pt x="88900" y="1662"/>
                  <a:pt x="133350" y="75"/>
                </a:cubicBezTo>
                <a:cubicBezTo>
                  <a:pt x="177800" y="-1513"/>
                  <a:pt x="242888" y="22300"/>
                  <a:pt x="266700" y="28650"/>
                </a:cubicBezTo>
              </a:path>
            </a:pathLst>
          </a:custGeom>
          <a:noFill/>
          <a:ln w="1905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 name="直線コネクタ 50">
            <a:extLst>
              <a:ext uri="{FF2B5EF4-FFF2-40B4-BE49-F238E27FC236}">
                <a16:creationId xmlns:a16="http://schemas.microsoft.com/office/drawing/2014/main" id="{FDDD21A2-1285-472C-80ED-23E3753C5B3B}"/>
              </a:ext>
            </a:extLst>
          </p:cNvPr>
          <p:cNvCxnSpPr>
            <a:cxnSpLocks/>
          </p:cNvCxnSpPr>
          <p:nvPr/>
        </p:nvCxnSpPr>
        <p:spPr>
          <a:xfrm flipH="1">
            <a:off x="5678048" y="2749148"/>
            <a:ext cx="2156" cy="672754"/>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直線コネクタ 51">
            <a:extLst>
              <a:ext uri="{FF2B5EF4-FFF2-40B4-BE49-F238E27FC236}">
                <a16:creationId xmlns:a16="http://schemas.microsoft.com/office/drawing/2014/main" id="{0C6E9058-8A28-4025-80BA-BDF97C477F4A}"/>
              </a:ext>
            </a:extLst>
          </p:cNvPr>
          <p:cNvCxnSpPr>
            <a:cxnSpLocks/>
          </p:cNvCxnSpPr>
          <p:nvPr/>
        </p:nvCxnSpPr>
        <p:spPr>
          <a:xfrm>
            <a:off x="5713304" y="2787511"/>
            <a:ext cx="0" cy="607968"/>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3" name="直線コネクタ 52">
            <a:extLst>
              <a:ext uri="{FF2B5EF4-FFF2-40B4-BE49-F238E27FC236}">
                <a16:creationId xmlns:a16="http://schemas.microsoft.com/office/drawing/2014/main" id="{D94912D5-0EFC-41E5-98AD-878CE55EF957}"/>
              </a:ext>
            </a:extLst>
          </p:cNvPr>
          <p:cNvCxnSpPr>
            <a:cxnSpLocks/>
          </p:cNvCxnSpPr>
          <p:nvPr/>
        </p:nvCxnSpPr>
        <p:spPr>
          <a:xfrm flipH="1">
            <a:off x="5756479" y="2810108"/>
            <a:ext cx="1669" cy="540955"/>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5" name="直線コネクタ 54">
            <a:extLst>
              <a:ext uri="{FF2B5EF4-FFF2-40B4-BE49-F238E27FC236}">
                <a16:creationId xmlns:a16="http://schemas.microsoft.com/office/drawing/2014/main" id="{45228EF6-0BB3-47D1-9BCB-6D7082C2E0F3}"/>
              </a:ext>
            </a:extLst>
          </p:cNvPr>
          <p:cNvCxnSpPr>
            <a:cxnSpLocks/>
          </p:cNvCxnSpPr>
          <p:nvPr/>
        </p:nvCxnSpPr>
        <p:spPr>
          <a:xfrm>
            <a:off x="5802109" y="2855240"/>
            <a:ext cx="1430" cy="444006"/>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6" name="直線コネクタ 55">
            <a:extLst>
              <a:ext uri="{FF2B5EF4-FFF2-40B4-BE49-F238E27FC236}">
                <a16:creationId xmlns:a16="http://schemas.microsoft.com/office/drawing/2014/main" id="{F7C6A5B4-D33A-4BE7-B5F6-16FC91BC37BB}"/>
              </a:ext>
            </a:extLst>
          </p:cNvPr>
          <p:cNvCxnSpPr>
            <a:cxnSpLocks/>
          </p:cNvCxnSpPr>
          <p:nvPr/>
        </p:nvCxnSpPr>
        <p:spPr>
          <a:xfrm flipH="1">
            <a:off x="5849169" y="2890816"/>
            <a:ext cx="3532" cy="393221"/>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7" name="直線コネクタ 56">
            <a:extLst>
              <a:ext uri="{FF2B5EF4-FFF2-40B4-BE49-F238E27FC236}">
                <a16:creationId xmlns:a16="http://schemas.microsoft.com/office/drawing/2014/main" id="{82C70473-F24A-49D9-9A73-707639B8D04F}"/>
              </a:ext>
            </a:extLst>
          </p:cNvPr>
          <p:cNvCxnSpPr>
            <a:cxnSpLocks/>
          </p:cNvCxnSpPr>
          <p:nvPr/>
        </p:nvCxnSpPr>
        <p:spPr>
          <a:xfrm flipH="1">
            <a:off x="5889805" y="2936078"/>
            <a:ext cx="901" cy="309425"/>
          </a:xfrm>
          <a:prstGeom prst="line">
            <a:avLst/>
          </a:prstGeom>
          <a:ln w="9525"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8" name="正方形/長方形 57">
            <a:extLst>
              <a:ext uri="{FF2B5EF4-FFF2-40B4-BE49-F238E27FC236}">
                <a16:creationId xmlns:a16="http://schemas.microsoft.com/office/drawing/2014/main" id="{2182B9FB-4592-47D4-A631-3B1C8B3A47E1}"/>
              </a:ext>
            </a:extLst>
          </p:cNvPr>
          <p:cNvSpPr/>
          <p:nvPr/>
        </p:nvSpPr>
        <p:spPr>
          <a:xfrm>
            <a:off x="758341" y="1201984"/>
            <a:ext cx="2222764" cy="1432824"/>
          </a:xfrm>
          <a:prstGeom prst="rect">
            <a:avLst/>
          </a:prstGeom>
          <a:no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9" name="テキスト ボックス 58">
            <a:extLst>
              <a:ext uri="{FF2B5EF4-FFF2-40B4-BE49-F238E27FC236}">
                <a16:creationId xmlns:a16="http://schemas.microsoft.com/office/drawing/2014/main" id="{DAB5FDEF-FF5D-49DD-A6A0-089BBAE7D4E5}"/>
              </a:ext>
            </a:extLst>
          </p:cNvPr>
          <p:cNvSpPr txBox="1"/>
          <p:nvPr/>
        </p:nvSpPr>
        <p:spPr>
          <a:xfrm>
            <a:off x="793610" y="1603232"/>
            <a:ext cx="2202821" cy="289041"/>
          </a:xfrm>
          <a:prstGeom prst="rect">
            <a:avLst/>
          </a:prstGeom>
        </p:spPr>
        <p:txBody>
          <a:bodyPr vert="horz" wrap="none" lIns="91427" tIns="45714" rIns="91427" bIns="45714" rtlCol="0">
            <a:spAutoFit/>
          </a:bodyPr>
          <a:lstStyle/>
          <a:p>
            <a:pPr marL="0" indent="0" algn="l">
              <a:lnSpc>
                <a:spcPct val="120000"/>
              </a:lnSpc>
              <a:spcBef>
                <a:spcPts val="600"/>
              </a:spcBef>
              <a:buNone/>
            </a:pPr>
            <a:r>
              <a:rPr kumimoji="1" lang="ja-JP" altLang="en-US" sz="1200" dirty="0">
                <a:highlight>
                  <a:srgbClr val="FF00FF"/>
                </a:highlight>
                <a:latin typeface="Meiryo UI" panose="020B0604030504040204" pitchFamily="50" charset="-128"/>
                <a:ea typeface="Meiryo UI" panose="020B0604030504040204" pitchFamily="50" charset="-128"/>
              </a:rPr>
              <a:t>カーボンニュートラル達成を目指す</a:t>
            </a:r>
          </a:p>
        </p:txBody>
      </p:sp>
      <p:sp>
        <p:nvSpPr>
          <p:cNvPr id="61" name="正方形/長方形 60">
            <a:extLst>
              <a:ext uri="{FF2B5EF4-FFF2-40B4-BE49-F238E27FC236}">
                <a16:creationId xmlns:a16="http://schemas.microsoft.com/office/drawing/2014/main" id="{9D53E411-10B5-4228-92F4-F4B6C3B7E7C6}"/>
              </a:ext>
            </a:extLst>
          </p:cNvPr>
          <p:cNvSpPr/>
          <p:nvPr/>
        </p:nvSpPr>
        <p:spPr>
          <a:xfrm>
            <a:off x="2134848" y="2937664"/>
            <a:ext cx="332217" cy="435372"/>
          </a:xfrm>
          <a:prstGeom prst="rect">
            <a:avLst/>
          </a:prstGeom>
          <a:solidFill>
            <a:srgbClr val="00B0F0"/>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800" dirty="0">
                <a:solidFill>
                  <a:schemeClr val="bg1"/>
                </a:solidFill>
                <a:latin typeface="BIZ UDPゴシック" panose="020B0400000000000000" pitchFamily="50" charset="-128"/>
                <a:ea typeface="BIZ UDPゴシック" panose="020B0400000000000000" pitchFamily="50" charset="-128"/>
              </a:rPr>
              <a:t>他クレジット等</a:t>
            </a:r>
            <a:endParaRPr lang="en-US" altLang="ja-JP" sz="800" dirty="0">
              <a:solidFill>
                <a:schemeClr val="bg1"/>
              </a:solidFill>
              <a:latin typeface="BIZ UDPゴシック" panose="020B0400000000000000" pitchFamily="50" charset="-128"/>
              <a:ea typeface="BIZ UDPゴシック" panose="020B0400000000000000" pitchFamily="50" charset="-128"/>
            </a:endParaRPr>
          </a:p>
        </p:txBody>
      </p:sp>
      <p:sp>
        <p:nvSpPr>
          <p:cNvPr id="62" name="矢印: 下 61">
            <a:extLst>
              <a:ext uri="{FF2B5EF4-FFF2-40B4-BE49-F238E27FC236}">
                <a16:creationId xmlns:a16="http://schemas.microsoft.com/office/drawing/2014/main" id="{701F85C5-86C3-451E-AA1D-4FEC64858452}"/>
              </a:ext>
            </a:extLst>
          </p:cNvPr>
          <p:cNvSpPr/>
          <p:nvPr/>
        </p:nvSpPr>
        <p:spPr>
          <a:xfrm>
            <a:off x="2554051" y="3460696"/>
            <a:ext cx="545335" cy="813353"/>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3" name="表 63">
            <a:extLst>
              <a:ext uri="{FF2B5EF4-FFF2-40B4-BE49-F238E27FC236}">
                <a16:creationId xmlns:a16="http://schemas.microsoft.com/office/drawing/2014/main" id="{D3B98324-2FBD-4C80-B4FC-5BFE39B921E4}"/>
              </a:ext>
            </a:extLst>
          </p:cNvPr>
          <p:cNvGraphicFramePr>
            <a:graphicFrameLocks noGrp="1"/>
          </p:cNvGraphicFramePr>
          <p:nvPr>
            <p:extLst>
              <p:ext uri="{D42A27DB-BD31-4B8C-83A1-F6EECF244321}">
                <p14:modId xmlns:p14="http://schemas.microsoft.com/office/powerpoint/2010/main" val="4243642687"/>
              </p:ext>
            </p:extLst>
          </p:nvPr>
        </p:nvGraphicFramePr>
        <p:xfrm>
          <a:off x="1005395" y="4690440"/>
          <a:ext cx="6997292" cy="1854200"/>
        </p:xfrm>
        <a:graphic>
          <a:graphicData uri="http://schemas.openxmlformats.org/drawingml/2006/table">
            <a:tbl>
              <a:tblPr firstRow="1" bandRow="1">
                <a:tableStyleId>{5940675A-B579-460E-94D1-54222C63F5DA}</a:tableStyleId>
              </a:tblPr>
              <a:tblGrid>
                <a:gridCol w="2566185">
                  <a:extLst>
                    <a:ext uri="{9D8B030D-6E8A-4147-A177-3AD203B41FA5}">
                      <a16:colId xmlns:a16="http://schemas.microsoft.com/office/drawing/2014/main" val="1523081118"/>
                    </a:ext>
                  </a:extLst>
                </a:gridCol>
                <a:gridCol w="1683288">
                  <a:extLst>
                    <a:ext uri="{9D8B030D-6E8A-4147-A177-3AD203B41FA5}">
                      <a16:colId xmlns:a16="http://schemas.microsoft.com/office/drawing/2014/main" val="1042675791"/>
                    </a:ext>
                  </a:extLst>
                </a:gridCol>
                <a:gridCol w="2747819">
                  <a:extLst>
                    <a:ext uri="{9D8B030D-6E8A-4147-A177-3AD203B41FA5}">
                      <a16:colId xmlns:a16="http://schemas.microsoft.com/office/drawing/2014/main" val="2171557567"/>
                    </a:ext>
                  </a:extLst>
                </a:gridCol>
              </a:tblGrid>
              <a:tr h="370840">
                <a:tc>
                  <a:txBody>
                    <a:bodyPr/>
                    <a:lstStyle/>
                    <a:p>
                      <a:pPr algn="ctr"/>
                      <a:r>
                        <a:rPr kumimoji="1" lang="ja-JP" altLang="en-US" sz="1600" dirty="0">
                          <a:latin typeface="BIZ UDPゴシック" panose="020B0400000000000000" pitchFamily="50" charset="-128"/>
                          <a:ea typeface="BIZ UDPゴシック" panose="020B0400000000000000" pitchFamily="50" charset="-128"/>
                        </a:rPr>
                        <a:t>プロジェクト</a:t>
                      </a:r>
                    </a:p>
                  </a:txBody>
                  <a:tcPr anchor="ctr">
                    <a:solidFill>
                      <a:schemeClr val="bg1">
                        <a:lumMod val="85000"/>
                      </a:schemeClr>
                    </a:solidFill>
                  </a:tcPr>
                </a:tc>
                <a:tc>
                  <a:txBody>
                    <a:bodyPr/>
                    <a:lstStyle/>
                    <a:p>
                      <a:pPr algn="ctr"/>
                      <a:r>
                        <a:rPr kumimoji="1" lang="ja-JP" altLang="en-US" sz="1600" dirty="0">
                          <a:latin typeface="BIZ UDPゴシック" panose="020B0400000000000000" pitchFamily="50" charset="-128"/>
                          <a:ea typeface="BIZ UDPゴシック" panose="020B0400000000000000" pitchFamily="50" charset="-128"/>
                        </a:rPr>
                        <a:t>クレジット創出量</a:t>
                      </a:r>
                    </a:p>
                  </a:txBody>
                  <a:tcPr anchor="ctr">
                    <a:solidFill>
                      <a:schemeClr val="bg1">
                        <a:lumMod val="85000"/>
                      </a:schemeClr>
                    </a:solidFill>
                  </a:tcPr>
                </a:tc>
                <a:tc>
                  <a:txBody>
                    <a:bodyPr/>
                    <a:lstStyle/>
                    <a:p>
                      <a:pPr algn="ctr"/>
                      <a:r>
                        <a:rPr kumimoji="1" lang="ja-JP" altLang="en-US" sz="1600" dirty="0">
                          <a:latin typeface="BIZ UDPゴシック" panose="020B0400000000000000" pitchFamily="50" charset="-128"/>
                          <a:ea typeface="BIZ UDPゴシック" panose="020B0400000000000000" pitchFamily="50" charset="-128"/>
                        </a:rPr>
                        <a:t>備考</a:t>
                      </a:r>
                    </a:p>
                  </a:txBody>
                  <a:tcPr anchor="ctr">
                    <a:solidFill>
                      <a:schemeClr val="bg1">
                        <a:lumMod val="85000"/>
                      </a:schemeClr>
                    </a:solidFill>
                  </a:tcPr>
                </a:tc>
                <a:extLst>
                  <a:ext uri="{0D108BD9-81ED-4DB2-BD59-A6C34878D82A}">
                    <a16:rowId xmlns:a16="http://schemas.microsoft.com/office/drawing/2014/main" val="844055750"/>
                  </a:ext>
                </a:extLst>
              </a:tr>
              <a:tr h="370840">
                <a:tc>
                  <a:txBody>
                    <a:bodyPr/>
                    <a:lstStyle/>
                    <a:p>
                      <a:pPr algn="ctr"/>
                      <a:r>
                        <a:rPr kumimoji="1" lang="ja-JP" altLang="en-US" sz="1600" dirty="0">
                          <a:latin typeface="BIZ UDPゴシック" panose="020B0400000000000000" pitchFamily="50" charset="-128"/>
                          <a:ea typeface="BIZ UDPゴシック" panose="020B0400000000000000" pitchFamily="50" charset="-128"/>
                        </a:rPr>
                        <a:t>太陽光発電</a:t>
                      </a:r>
                    </a:p>
                  </a:txBody>
                  <a:tcPr anchor="ctr"/>
                </a:tc>
                <a:tc>
                  <a:txBody>
                    <a:bodyPr/>
                    <a:lstStyle/>
                    <a:p>
                      <a:pPr algn="r"/>
                      <a:r>
                        <a:rPr kumimoji="1" lang="en-US" altLang="ja-JP" sz="1600" dirty="0">
                          <a:latin typeface="BIZ UDPゴシック" panose="020B0400000000000000" pitchFamily="50" charset="-128"/>
                          <a:ea typeface="BIZ UDPゴシック" panose="020B0400000000000000" pitchFamily="50" charset="-128"/>
                        </a:rPr>
                        <a:t>938t</a:t>
                      </a:r>
                      <a:endParaRPr kumimoji="1" lang="ja-JP" altLang="en-US" sz="16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en-US" altLang="ja-JP" sz="1600" dirty="0">
                          <a:latin typeface="BIZ UDPゴシック" panose="020B0400000000000000" pitchFamily="50" charset="-128"/>
                          <a:ea typeface="BIZ UDPゴシック" panose="020B0400000000000000" pitchFamily="50" charset="-128"/>
                        </a:rPr>
                        <a:t>R6</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96t</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R7</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842t</a:t>
                      </a:r>
                      <a:endParaRPr kumimoji="1" lang="ja-JP" altLang="en-US" sz="16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502899513"/>
                  </a:ext>
                </a:extLst>
              </a:tr>
              <a:tr h="370840">
                <a:tc>
                  <a:txBody>
                    <a:bodyPr/>
                    <a:lstStyle/>
                    <a:p>
                      <a:pPr algn="ctr"/>
                      <a:r>
                        <a:rPr kumimoji="1" lang="en-US" altLang="ja-JP" sz="1600" dirty="0">
                          <a:latin typeface="BIZ UDPゴシック" panose="020B0400000000000000" pitchFamily="50" charset="-128"/>
                          <a:ea typeface="BIZ UDPゴシック" panose="020B0400000000000000" pitchFamily="50" charset="-128"/>
                        </a:rPr>
                        <a:t>LED</a:t>
                      </a:r>
                      <a:endParaRPr kumimoji="1" lang="ja-JP" altLang="en-US" sz="1600" baseline="30000" dirty="0">
                        <a:latin typeface="BIZ UDPゴシック" panose="020B0400000000000000" pitchFamily="50" charset="-128"/>
                        <a:ea typeface="BIZ UDPゴシック" panose="020B0400000000000000" pitchFamily="50" charset="-128"/>
                      </a:endParaRPr>
                    </a:p>
                  </a:txBody>
                  <a:tcPr anchor="ctr"/>
                </a:tc>
                <a:tc>
                  <a:txBody>
                    <a:bodyPr/>
                    <a:lstStyle/>
                    <a:p>
                      <a:pPr algn="r"/>
                      <a:r>
                        <a:rPr kumimoji="1" lang="en-US" altLang="ja-JP" sz="1600" dirty="0">
                          <a:latin typeface="BIZ UDPゴシック" panose="020B0400000000000000" pitchFamily="50" charset="-128"/>
                          <a:ea typeface="BIZ UDPゴシック" panose="020B0400000000000000" pitchFamily="50" charset="-128"/>
                        </a:rPr>
                        <a:t>2,294t</a:t>
                      </a:r>
                      <a:endParaRPr kumimoji="1" lang="ja-JP" altLang="en-US" sz="160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BIZ UDPゴシック" panose="020B0400000000000000" pitchFamily="50" charset="-128"/>
                          <a:ea typeface="BIZ UDPゴシック" panose="020B0400000000000000" pitchFamily="50" charset="-128"/>
                        </a:rPr>
                        <a:t>R6</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315t</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R7</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1,979t</a:t>
                      </a:r>
                      <a:endParaRPr kumimoji="1" lang="ja-JP" altLang="en-US" sz="16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3588934303"/>
                  </a:ext>
                </a:extLst>
              </a:tr>
              <a:tr h="370840">
                <a:tc>
                  <a:txBody>
                    <a:bodyPr/>
                    <a:lstStyle/>
                    <a:p>
                      <a:pPr algn="ctr"/>
                      <a:r>
                        <a:rPr kumimoji="1" lang="en-US" altLang="ja-JP" sz="1600" dirty="0">
                          <a:latin typeface="BIZ UDPゴシック" panose="020B0400000000000000" pitchFamily="50" charset="-128"/>
                          <a:ea typeface="BIZ UDPゴシック" panose="020B0400000000000000" pitchFamily="50" charset="-128"/>
                        </a:rPr>
                        <a:t>EV</a:t>
                      </a:r>
                      <a:r>
                        <a:rPr kumimoji="1" lang="ja-JP" altLang="en-US" sz="1600" dirty="0">
                          <a:latin typeface="BIZ UDPゴシック" panose="020B0400000000000000" pitchFamily="50" charset="-128"/>
                          <a:ea typeface="BIZ UDPゴシック" panose="020B0400000000000000" pitchFamily="50" charset="-128"/>
                        </a:rPr>
                        <a:t>又は</a:t>
                      </a:r>
                      <a:r>
                        <a:rPr kumimoji="1" lang="en-US" altLang="ja-JP" sz="1600" dirty="0">
                          <a:latin typeface="BIZ UDPゴシック" panose="020B0400000000000000" pitchFamily="50" charset="-128"/>
                          <a:ea typeface="BIZ UDPゴシック" panose="020B0400000000000000" pitchFamily="50" charset="-128"/>
                        </a:rPr>
                        <a:t>PHV</a:t>
                      </a:r>
                    </a:p>
                  </a:txBody>
                  <a:tcPr anchor="ctr"/>
                </a:tc>
                <a:tc>
                  <a:txBody>
                    <a:bodyPr/>
                    <a:lstStyle/>
                    <a:p>
                      <a:pPr algn="r"/>
                      <a:r>
                        <a:rPr kumimoji="1" lang="en-US" altLang="ja-JP" sz="1600" dirty="0">
                          <a:latin typeface="BIZ UDPゴシック" panose="020B0400000000000000" pitchFamily="50" charset="-128"/>
                          <a:ea typeface="BIZ UDPゴシック" panose="020B0400000000000000" pitchFamily="50" charset="-128"/>
                        </a:rPr>
                        <a:t>62t</a:t>
                      </a:r>
                      <a:endParaRPr kumimoji="1" lang="ja-JP" altLang="en-US" sz="16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en-US" altLang="ja-JP" sz="1600" dirty="0">
                          <a:latin typeface="BIZ UDPゴシック" panose="020B0400000000000000" pitchFamily="50" charset="-128"/>
                          <a:ea typeface="BIZ UDPゴシック" panose="020B0400000000000000" pitchFamily="50" charset="-128"/>
                        </a:rPr>
                        <a:t>R7</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62t</a:t>
                      </a:r>
                      <a:endParaRPr kumimoji="1" lang="ja-JP" altLang="en-US" sz="16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777981746"/>
                  </a:ext>
                </a:extLst>
              </a:tr>
              <a:tr h="370840">
                <a:tc>
                  <a:txBody>
                    <a:bodyPr/>
                    <a:lstStyle/>
                    <a:p>
                      <a:pPr algn="ctr"/>
                      <a:r>
                        <a:rPr kumimoji="1" lang="ja-JP" altLang="en-US" sz="1600" b="1" dirty="0">
                          <a:latin typeface="BIZ UDPゴシック" panose="020B0400000000000000" pitchFamily="50" charset="-128"/>
                          <a:ea typeface="BIZ UDPゴシック" panose="020B0400000000000000" pitchFamily="50" charset="-128"/>
                        </a:rPr>
                        <a:t>事業合計</a:t>
                      </a:r>
                    </a:p>
                  </a:txBody>
                  <a:tcPr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600" b="1" dirty="0">
                          <a:latin typeface="BIZ UDPゴシック" panose="020B0400000000000000" pitchFamily="50" charset="-128"/>
                          <a:ea typeface="BIZ UDPゴシック" panose="020B0400000000000000" pitchFamily="50" charset="-128"/>
                        </a:rPr>
                        <a:t>3,294t</a:t>
                      </a:r>
                      <a:endParaRPr kumimoji="1" lang="ja-JP" altLang="en-US" sz="1600" b="1" dirty="0">
                        <a:latin typeface="BIZ UDPゴシック" panose="020B0400000000000000" pitchFamily="50" charset="-128"/>
                        <a:ea typeface="BIZ UDPゴシック" panose="020B0400000000000000" pitchFamily="50" charset="-128"/>
                      </a:endParaRPr>
                    </a:p>
                  </a:txBody>
                  <a:tcPr anchor="ctr"/>
                </a:tc>
                <a:tc>
                  <a:txBody>
                    <a:bodyPr/>
                    <a:lstStyle/>
                    <a:p>
                      <a:pPr algn="l"/>
                      <a:endParaRPr kumimoji="1" lang="ja-JP" altLang="en-US" sz="160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580717551"/>
                  </a:ext>
                </a:extLst>
              </a:tr>
            </a:tbl>
          </a:graphicData>
        </a:graphic>
      </p:graphicFrame>
      <p:sp>
        <p:nvSpPr>
          <p:cNvPr id="66" name="タイトル 1">
            <a:extLst>
              <a:ext uri="{FF2B5EF4-FFF2-40B4-BE49-F238E27FC236}">
                <a16:creationId xmlns:a16="http://schemas.microsoft.com/office/drawing/2014/main" id="{EC7DBB39-A1AF-4E0C-94C6-C73F33FA2FA1}"/>
              </a:ext>
            </a:extLst>
          </p:cNvPr>
          <p:cNvSpPr/>
          <p:nvPr/>
        </p:nvSpPr>
        <p:spPr>
          <a:xfrm>
            <a:off x="0" y="0"/>
            <a:ext cx="9143640" cy="692280"/>
          </a:xfrm>
          <a:prstGeom prst="rect">
            <a:avLst/>
          </a:prstGeom>
          <a:solidFill>
            <a:srgbClr val="000066"/>
          </a:solidFill>
          <a:ln w="0">
            <a:noFill/>
          </a:ln>
        </p:spPr>
        <p:style>
          <a:lnRef idx="0">
            <a:scrgbClr r="0" g="0" b="0"/>
          </a:lnRef>
          <a:fillRef idx="0">
            <a:scrgbClr r="0" g="0" b="0"/>
          </a:fillRef>
          <a:effectRef idx="0">
            <a:scrgbClr r="0" g="0" b="0"/>
          </a:effectRef>
          <a:fontRef idx="minor"/>
        </p:style>
        <p:txBody>
          <a:bodyPr lIns="180000" anchor="ctr">
            <a:noAutofit/>
          </a:bodyPr>
          <a:lstStyle/>
          <a:p>
            <a:pPr defTabSz="914400">
              <a:lnSpc>
                <a:spcPct val="100000"/>
              </a:lnSpc>
            </a:pPr>
            <a:r>
              <a:rPr lang="ja-JP" altLang="en-US" sz="2400" dirty="0">
                <a:solidFill>
                  <a:srgbClr val="FFFFFF"/>
                </a:solidFill>
                <a:latin typeface="Meiryo UI" panose="020B0604030504040204" pitchFamily="50" charset="-128"/>
                <a:ea typeface="Meiryo UI" panose="020B0604030504040204" pitchFamily="50" charset="-128"/>
              </a:rPr>
              <a:t>２　本事業におけるクレジット創出実績</a:t>
            </a:r>
          </a:p>
        </p:txBody>
      </p:sp>
      <p:sp>
        <p:nvSpPr>
          <p:cNvPr id="65" name="AutoShape 187">
            <a:extLst>
              <a:ext uri="{FF2B5EF4-FFF2-40B4-BE49-F238E27FC236}">
                <a16:creationId xmlns:a16="http://schemas.microsoft.com/office/drawing/2014/main" id="{3D3C3100-6A09-4086-AA23-68A7B22C6859}"/>
              </a:ext>
            </a:extLst>
          </p:cNvPr>
          <p:cNvSpPr>
            <a:spLocks noChangeArrowheads="1"/>
          </p:cNvSpPr>
          <p:nvPr/>
        </p:nvSpPr>
        <p:spPr bwMode="auto">
          <a:xfrm>
            <a:off x="-1588" y="741597"/>
            <a:ext cx="6043043" cy="326711"/>
          </a:xfrm>
          <a:prstGeom prst="rect">
            <a:avLst/>
          </a:prstGeom>
          <a:noFill/>
          <a:ln w="9525">
            <a:noFill/>
            <a:round/>
            <a:headEnd/>
            <a:tailEnd/>
          </a:ln>
          <a:effectLst/>
        </p:spPr>
        <p:txBody>
          <a:bodyPr wrap="none" anchor="ctr"/>
          <a:lstStyle>
            <a:lvl1pPr defTabSz="962025">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defTabSz="962025">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defTabSz="962025">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962025">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defTabSz="962025">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None/>
              <a:defRPr/>
            </a:pPr>
            <a:r>
              <a:rPr lang="ja-JP" altLang="en-US" sz="1800" b="1" dirty="0">
                <a:solidFill>
                  <a:schemeClr val="tx1"/>
                </a:solidFill>
                <a:latin typeface="BIZ UDPゴシック" panose="020B0400000000000000" pitchFamily="50" charset="-128"/>
                <a:ea typeface="BIZ UDPゴシック" panose="020B0400000000000000" pitchFamily="50" charset="-128"/>
              </a:rPr>
              <a:t>■万博における</a:t>
            </a:r>
            <a:r>
              <a:rPr lang="ja-JP" altLang="en-US" sz="1800" b="1" dirty="0">
                <a:latin typeface="BIZ UDPゴシック" panose="020B0400000000000000" pitchFamily="50" charset="-128"/>
                <a:ea typeface="BIZ UDPゴシック" panose="020B0400000000000000" pitchFamily="50" charset="-128"/>
              </a:rPr>
              <a:t>温室効果ガス排出量の概要</a:t>
            </a:r>
            <a:endParaRPr lang="ja-JP" altLang="en-US" sz="1800" b="1" dirty="0">
              <a:solidFill>
                <a:schemeClr val="tx1"/>
              </a:solidFill>
              <a:latin typeface="BIZ UDPゴシック" panose="020B0400000000000000" pitchFamily="50" charset="-128"/>
              <a:ea typeface="BIZ UDPゴシック" panose="020B0400000000000000" pitchFamily="50" charset="-128"/>
            </a:endParaRPr>
          </a:p>
        </p:txBody>
      </p:sp>
      <p:sp>
        <p:nvSpPr>
          <p:cNvPr id="54" name="AutoShape 187">
            <a:extLst>
              <a:ext uri="{FF2B5EF4-FFF2-40B4-BE49-F238E27FC236}">
                <a16:creationId xmlns:a16="http://schemas.microsoft.com/office/drawing/2014/main" id="{D9414CAC-7B76-4C81-B044-3D2916BA65E2}"/>
              </a:ext>
            </a:extLst>
          </p:cNvPr>
          <p:cNvSpPr>
            <a:spLocks noChangeArrowheads="1"/>
          </p:cNvSpPr>
          <p:nvPr/>
        </p:nvSpPr>
        <p:spPr bwMode="auto">
          <a:xfrm>
            <a:off x="948651" y="4301763"/>
            <a:ext cx="7368625" cy="388677"/>
          </a:xfrm>
          <a:prstGeom prst="rect">
            <a:avLst/>
          </a:prstGeom>
          <a:noFill/>
          <a:ln w="9525">
            <a:noFill/>
            <a:round/>
            <a:headEnd/>
            <a:tailEnd/>
          </a:ln>
          <a:effectLst/>
        </p:spPr>
        <p:txBody>
          <a:bodyPr wrap="none" anchor="ctr"/>
          <a:lstStyle>
            <a:lvl1pPr defTabSz="962025">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defTabSz="962025">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defTabSz="962025">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defTabSz="962025">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defTabSz="962025">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defTabSz="962025"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buNone/>
              <a:defRPr/>
            </a:pPr>
            <a:r>
              <a:rPr lang="ja-JP" altLang="en-US" sz="1800" b="1" dirty="0">
                <a:latin typeface="BIZ UDPゴシック" panose="020B0400000000000000" pitchFamily="50" charset="-128"/>
                <a:ea typeface="BIZ UDPゴシック" panose="020B0400000000000000" pitchFamily="50" charset="-128"/>
              </a:rPr>
              <a:t>本事業でのクレジット創出量</a:t>
            </a:r>
            <a:r>
              <a:rPr lang="ja-JP" altLang="en-US" sz="1800" b="1" dirty="0">
                <a:solidFill>
                  <a:schemeClr val="tx1"/>
                </a:solidFill>
                <a:latin typeface="BIZ UDPゴシック" panose="020B0400000000000000" pitchFamily="50" charset="-128"/>
                <a:ea typeface="BIZ UDPゴシック" panose="020B0400000000000000" pitchFamily="50" charset="-128"/>
              </a:rPr>
              <a:t>（一部予定含む）        </a:t>
            </a:r>
            <a:r>
              <a:rPr lang="ja-JP" altLang="en-US" sz="1800" b="1" dirty="0">
                <a:latin typeface="BIZ UDPゴシック" panose="020B0400000000000000" pitchFamily="50" charset="-128"/>
                <a:ea typeface="BIZ UDPゴシック" panose="020B0400000000000000" pitchFamily="50" charset="-128"/>
              </a:rPr>
              <a:t>参加事業者数：４８者</a:t>
            </a:r>
            <a:endParaRPr lang="ja-JP" altLang="en-US" sz="1800" b="1" dirty="0">
              <a:solidFill>
                <a:schemeClr val="tx1"/>
              </a:solidFill>
              <a:latin typeface="BIZ UDPゴシック" panose="020B0400000000000000" pitchFamily="50" charset="-128"/>
              <a:ea typeface="BIZ UDPゴシック" panose="020B0400000000000000" pitchFamily="50" charset="-128"/>
            </a:endParaRPr>
          </a:p>
        </p:txBody>
      </p:sp>
      <p:sp>
        <p:nvSpPr>
          <p:cNvPr id="64" name="テキスト ボックス 63">
            <a:extLst>
              <a:ext uri="{FF2B5EF4-FFF2-40B4-BE49-F238E27FC236}">
                <a16:creationId xmlns:a16="http://schemas.microsoft.com/office/drawing/2014/main" id="{6DEC372C-CD4B-4FCD-8AC2-7490B7813B02}"/>
              </a:ext>
            </a:extLst>
          </p:cNvPr>
          <p:cNvSpPr txBox="1"/>
          <p:nvPr/>
        </p:nvSpPr>
        <p:spPr>
          <a:xfrm>
            <a:off x="3340981" y="3889245"/>
            <a:ext cx="5782131" cy="246221"/>
          </a:xfrm>
          <a:prstGeom prst="rect">
            <a:avLst/>
          </a:prstGeom>
          <a:noFill/>
          <a:ln>
            <a:noFill/>
          </a:ln>
        </p:spPr>
        <p:txBody>
          <a:bodyPr wrap="square">
            <a:spAutoFit/>
          </a:bodyPr>
          <a:lstStyle/>
          <a:p>
            <a:pPr algn="ct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図中の排出量の数値は、万博協会</a:t>
            </a:r>
            <a:r>
              <a:rPr lang="zh-TW" altLang="en-US" sz="1000" b="1" dirty="0">
                <a:latin typeface="BIZ UDPゴシック" panose="020B0400000000000000" pitchFamily="50" charset="-128"/>
                <a:ea typeface="BIZ UDPゴシック" panose="020B0400000000000000" pitchFamily="50" charset="-128"/>
              </a:rPr>
              <a:t>持続可能性有識者委員会（第</a:t>
            </a:r>
            <a:r>
              <a:rPr lang="en-US" altLang="zh-TW" sz="1000" b="1" dirty="0">
                <a:latin typeface="BIZ UDPゴシック" panose="020B0400000000000000" pitchFamily="50" charset="-128"/>
                <a:ea typeface="BIZ UDPゴシック" panose="020B0400000000000000" pitchFamily="50" charset="-128"/>
              </a:rPr>
              <a:t>13</a:t>
            </a:r>
            <a:r>
              <a:rPr lang="zh-TW" altLang="en-US" sz="1000" b="1" dirty="0">
                <a:latin typeface="BIZ UDPゴシック" panose="020B0400000000000000" pitchFamily="50" charset="-128"/>
                <a:ea typeface="BIZ UDPゴシック" panose="020B0400000000000000" pitchFamily="50" charset="-128"/>
              </a:rPr>
              <a:t>回）</a:t>
            </a:r>
            <a:r>
              <a:rPr lang="ja-JP" altLang="en-US" sz="1000" b="1" dirty="0">
                <a:latin typeface="BIZ UDPゴシック" panose="020B0400000000000000" pitchFamily="50" charset="-128"/>
                <a:ea typeface="BIZ UDPゴシック" panose="020B0400000000000000" pitchFamily="50" charset="-128"/>
              </a:rPr>
              <a:t>資料</a:t>
            </a:r>
            <a:r>
              <a:rPr lang="ja-JP" altLang="en-US" sz="1000" b="1" dirty="0">
                <a:solidFill>
                  <a:schemeClr val="tx1"/>
                </a:solidFill>
                <a:latin typeface="BIZ UDPゴシック" panose="020B0400000000000000" pitchFamily="50" charset="-128"/>
                <a:ea typeface="BIZ UDPゴシック" panose="020B0400000000000000" pitchFamily="50" charset="-128"/>
              </a:rPr>
              <a:t>（</a:t>
            </a:r>
            <a:r>
              <a:rPr lang="en-US" altLang="ja-JP" sz="1000" b="1" dirty="0">
                <a:solidFill>
                  <a:schemeClr val="tx1"/>
                </a:solidFill>
                <a:latin typeface="BIZ UDPゴシック" panose="020B0400000000000000" pitchFamily="50" charset="-128"/>
                <a:ea typeface="BIZ UDPゴシック" panose="020B0400000000000000" pitchFamily="50" charset="-128"/>
              </a:rPr>
              <a:t>R</a:t>
            </a:r>
            <a:r>
              <a:rPr lang="en-US" altLang="ja-JP" sz="1000" b="1" dirty="0">
                <a:latin typeface="BIZ UDPゴシック" panose="020B0400000000000000" pitchFamily="50" charset="-128"/>
                <a:ea typeface="BIZ UDPゴシック" panose="020B0400000000000000" pitchFamily="50" charset="-128"/>
              </a:rPr>
              <a:t>8</a:t>
            </a:r>
            <a:r>
              <a:rPr lang="ja-JP" altLang="en-US" sz="1000" b="1" dirty="0">
                <a:solidFill>
                  <a:schemeClr val="tx1"/>
                </a:solidFill>
                <a:latin typeface="BIZ UDPゴシック" panose="020B0400000000000000" pitchFamily="50" charset="-128"/>
                <a:ea typeface="BIZ UDPゴシック" panose="020B0400000000000000" pitchFamily="50" charset="-128"/>
              </a:rPr>
              <a:t>．</a:t>
            </a:r>
            <a:r>
              <a:rPr lang="en-US" altLang="ja-JP" sz="1000" b="1" dirty="0">
                <a:solidFill>
                  <a:schemeClr val="tx1"/>
                </a:solidFill>
                <a:latin typeface="BIZ UDPゴシック" panose="020B0400000000000000" pitchFamily="50" charset="-128"/>
                <a:ea typeface="BIZ UDPゴシック" panose="020B0400000000000000" pitchFamily="50" charset="-128"/>
              </a:rPr>
              <a:t>3</a:t>
            </a:r>
            <a:r>
              <a:rPr lang="ja-JP" altLang="en-US" sz="1000" b="1" dirty="0">
                <a:solidFill>
                  <a:schemeClr val="tx1"/>
                </a:solidFill>
                <a:latin typeface="BIZ UDPゴシック" panose="020B0400000000000000" pitchFamily="50" charset="-128"/>
                <a:ea typeface="BIZ UDPゴシック" panose="020B0400000000000000" pitchFamily="50" charset="-128"/>
              </a:rPr>
              <a:t>．２</a:t>
            </a:r>
            <a:r>
              <a:rPr lang="en-US" altLang="ja-JP" sz="1000" b="1" dirty="0">
                <a:latin typeface="BIZ UDPゴシック" panose="020B0400000000000000" pitchFamily="50" charset="-128"/>
                <a:ea typeface="BIZ UDPゴシック" panose="020B0400000000000000" pitchFamily="50" charset="-128"/>
              </a:rPr>
              <a:t>3</a:t>
            </a:r>
            <a:r>
              <a:rPr lang="ja-JP" altLang="en-US" sz="1000" b="1" dirty="0">
                <a:solidFill>
                  <a:schemeClr val="tx1"/>
                </a:solidFill>
                <a:latin typeface="BIZ UDPゴシック" panose="020B0400000000000000" pitchFamily="50" charset="-128"/>
                <a:ea typeface="BIZ UDPゴシック" panose="020B0400000000000000" pitchFamily="50" charset="-128"/>
              </a:rPr>
              <a:t>）より引用</a:t>
            </a:r>
            <a:endParaRPr lang="ja-JP" altLang="en-US" sz="1000" dirty="0"/>
          </a:p>
        </p:txBody>
      </p:sp>
    </p:spTree>
    <p:extLst>
      <p:ext uri="{BB962C8B-B14F-4D97-AF65-F5344CB8AC3E}">
        <p14:creationId xmlns:p14="http://schemas.microsoft.com/office/powerpoint/2010/main" val="252610857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279</Words>
  <Application>Microsoft Office PowerPoint</Application>
  <PresentationFormat>画面に合わせる (4:3)</PresentationFormat>
  <Paragraphs>46</Paragraphs>
  <Slides>3</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BIZ UDPゴシック</vt: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2026-07-27T09:40:06Z</dcterms:created>
  <dcterms:modified xsi:type="dcterms:W3CDTF">2026-07-27T09:40:09Z</dcterms:modified>
</cp:coreProperties>
</file>