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4"/>
  </p:notesMasterIdLst>
  <p:sldIdLst>
    <p:sldId id="275" r:id="rId2"/>
    <p:sldId id="2134806150" r:id="rId3"/>
  </p:sldIdLst>
  <p:sldSz cx="9906000" cy="6858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1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29D7"/>
    <a:srgbClr val="00602B"/>
    <a:srgbClr val="7F6000"/>
    <a:srgbClr val="CC66FF"/>
    <a:srgbClr val="FEE6F9"/>
    <a:srgbClr val="FBA7E9"/>
    <a:srgbClr val="FF9999"/>
    <a:srgbClr val="CCECFF"/>
    <a:srgbClr val="E5FFE8"/>
    <a:srgbClr val="DCFC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851" autoAdjust="0"/>
    <p:restoredTop sz="95796" autoAdjust="0"/>
  </p:normalViewPr>
  <p:slideViewPr>
    <p:cSldViewPr snapToGrid="0">
      <p:cViewPr>
        <p:scale>
          <a:sx n="66" d="100"/>
          <a:sy n="66" d="100"/>
        </p:scale>
        <p:origin x="134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1272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BA3D3F-E09E-4480-A3FA-9C96152F6833}" type="datetimeFigureOut">
              <a:rPr kumimoji="1" lang="ja-JP" altLang="en-US" smtClean="0"/>
              <a:t>2026/7/27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3013"/>
            <a:ext cx="48450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B2099C-0D95-481A-B4D5-66F80162626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35982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B2099C-0D95-481A-B4D5-66F801626264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725421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8BA4A97-C09C-4A1F-80F6-8318AA2653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A666D3D-1BEA-4F24-BD49-C0D946FF83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797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382AB-E646-4C70-A835-4A0825D85F47}" type="datetime1">
              <a:rPr kumimoji="1" lang="ja-JP" altLang="en-US" smtClean="0"/>
              <a:t>2026/7/27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D13BA-A91B-41CC-8E3B-190D8C672410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20098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5B00-075E-4A2C-BD04-0A8EDF7EA547}" type="datetime1">
              <a:rPr kumimoji="1" lang="ja-JP" altLang="en-US" smtClean="0"/>
              <a:t>2026/7/27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D13BA-A91B-41CC-8E3B-190D8C672410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40822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5D44E-A882-4B15-B408-21A44E53F966}" type="datetime1">
              <a:rPr kumimoji="1" lang="ja-JP" altLang="en-US" smtClean="0"/>
              <a:t>2026/7/27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D13BA-A91B-41CC-8E3B-190D8C672410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44519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7A977-8F35-4B32-8476-8A49A009D313}" type="datetime1">
              <a:rPr kumimoji="1" lang="ja-JP" altLang="en-US" smtClean="0"/>
              <a:t>2026/7/27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D13BA-A91B-41CC-8E3B-190D8C672410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7125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BDABE-A33E-4056-BF21-F94D0C46ECE4}" type="datetime1">
              <a:rPr kumimoji="1" lang="ja-JP" altLang="en-US" smtClean="0"/>
              <a:t>2026/7/27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D13BA-A91B-41CC-8E3B-190D8C672410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36914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702B0-B2B9-466B-B1D7-834782FCDF65}" type="datetime1">
              <a:rPr kumimoji="1" lang="ja-JP" altLang="en-US" smtClean="0"/>
              <a:t>2026/7/27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D13BA-A91B-41CC-8E3B-190D8C672410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49206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5E8A5-BBFE-4F62-97E5-014F9104D2AC}" type="datetime1">
              <a:rPr kumimoji="1" lang="ja-JP" altLang="en-US" smtClean="0"/>
              <a:t>2026/7/27</a:t>
            </a:fld>
            <a:endParaRPr kumimoji="1" lang="ja-JP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D13BA-A91B-41CC-8E3B-190D8C672410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49497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751B4-F353-492B-92C1-3B4D6EDBCBB1}" type="datetime1">
              <a:rPr kumimoji="1" lang="ja-JP" altLang="en-US" smtClean="0"/>
              <a:t>2026/7/27</a:t>
            </a:fld>
            <a:endParaRPr kumimoji="1" lang="ja-JP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D13BA-A91B-41CC-8E3B-190D8C672410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44541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1A245-1DA2-41B5-BA2A-895EABD68743}" type="datetime1">
              <a:rPr kumimoji="1" lang="ja-JP" altLang="en-US" smtClean="0"/>
              <a:t>2026/7/27</a:t>
            </a:fld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D13BA-A91B-41CC-8E3B-190D8C672410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39400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48AA7-5A2A-4891-9FF8-01E11A3703B9}" type="datetime1">
              <a:rPr kumimoji="1" lang="ja-JP" altLang="en-US" smtClean="0"/>
              <a:t>2026/7/27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D13BA-A91B-41CC-8E3B-190D8C672410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00632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dirty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B73BB-9B70-4E77-9B11-EF6A8F4C5886}" type="datetime1">
              <a:rPr kumimoji="1" lang="ja-JP" altLang="en-US" smtClean="0"/>
              <a:t>2026/7/27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D13BA-A91B-41CC-8E3B-190D8C672410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05438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8F500-BB32-41CC-8A5B-9CABB7F8138C}" type="datetime1">
              <a:rPr kumimoji="1" lang="ja-JP" altLang="en-US" smtClean="0"/>
              <a:t>2026/7/27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D13BA-A91B-41CC-8E3B-190D8C672410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59985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710ACA6C-D96F-4C95-AEC4-58D02A5C5D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6306" y="4528696"/>
            <a:ext cx="7429500" cy="1655762"/>
          </a:xfrm>
        </p:spPr>
        <p:txBody>
          <a:bodyPr>
            <a:normAutofit/>
          </a:bodyPr>
          <a:lstStyle/>
          <a:p>
            <a:r>
              <a:rPr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大阪府・大阪市</a:t>
            </a:r>
            <a:endParaRPr lang="en-US" altLang="ja-JP" sz="2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２０２６年</a:t>
            </a:r>
            <a:r>
              <a:rPr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</a:t>
            </a:r>
            <a:r>
              <a:rPr kumimoji="1"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endParaRPr kumimoji="1" lang="en-US" altLang="ja-JP" sz="2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D5FC0FC-E99A-4C2F-B24B-F24A329A532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5460" y="267131"/>
            <a:ext cx="3708400" cy="1108553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85250026-0213-4AA3-A95A-AAA1FC4CA180}"/>
              </a:ext>
            </a:extLst>
          </p:cNvPr>
          <p:cNvSpPr txBox="1">
            <a:spLocks/>
          </p:cNvSpPr>
          <p:nvPr/>
        </p:nvSpPr>
        <p:spPr bwMode="gray">
          <a:xfrm>
            <a:off x="-29256" y="2302342"/>
            <a:ext cx="10080625" cy="1299696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ja-JP" altLang="en-US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大阪・関西万博を契機とした「未来社会」の実現に向けて</a:t>
            </a:r>
            <a:br>
              <a:rPr lang="en-US" altLang="ja-JP" sz="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br>
              <a:rPr lang="en-US" altLang="ja-JP" sz="2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（大阪版万博アクションプラン振り返り）</a:t>
            </a:r>
            <a:endParaRPr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概要版</a:t>
            </a:r>
            <a:r>
              <a:rPr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endParaRPr lang="ja-JP" altLang="en-US" sz="1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CC23BA8F-BFBD-4063-9028-4356027A4075}"/>
              </a:ext>
            </a:extLst>
          </p:cNvPr>
          <p:cNvCxnSpPr/>
          <p:nvPr/>
        </p:nvCxnSpPr>
        <p:spPr>
          <a:xfrm>
            <a:off x="373743" y="2737557"/>
            <a:ext cx="9274628" cy="0"/>
          </a:xfrm>
          <a:prstGeom prst="line">
            <a:avLst/>
          </a:prstGeom>
          <a:ln w="57150" cmpd="dbl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3910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38"/>
    </mc:Choice>
    <mc:Fallback xmlns="">
      <p:transition spd="slow" advTm="2038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正方形/長方形 227">
            <a:extLst>
              <a:ext uri="{FF2B5EF4-FFF2-40B4-BE49-F238E27FC236}">
                <a16:creationId xmlns:a16="http://schemas.microsoft.com/office/drawing/2014/main" id="{9582EF5E-B5BB-4EF9-9A22-DC699EB846A4}"/>
              </a:ext>
            </a:extLst>
          </p:cNvPr>
          <p:cNvSpPr/>
          <p:nvPr/>
        </p:nvSpPr>
        <p:spPr>
          <a:xfrm>
            <a:off x="108213" y="154930"/>
            <a:ext cx="9661483" cy="6611629"/>
          </a:xfrm>
          <a:prstGeom prst="rect">
            <a:avLst/>
          </a:prstGeom>
          <a:ln w="50800" cmpd="thinThick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4" name="正方形/長方形 83">
            <a:extLst>
              <a:ext uri="{FF2B5EF4-FFF2-40B4-BE49-F238E27FC236}">
                <a16:creationId xmlns:a16="http://schemas.microsoft.com/office/drawing/2014/main" id="{B16BB5B5-AF46-45FA-B998-85319EF25339}"/>
              </a:ext>
            </a:extLst>
          </p:cNvPr>
          <p:cNvSpPr/>
          <p:nvPr/>
        </p:nvSpPr>
        <p:spPr>
          <a:xfrm>
            <a:off x="174962" y="1728088"/>
            <a:ext cx="4719008" cy="1129600"/>
          </a:xfrm>
          <a:prstGeom prst="rect">
            <a:avLst/>
          </a:prstGeom>
          <a:noFill/>
          <a:ln w="25400"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取組・成果</a:t>
            </a:r>
            <a:r>
              <a:rPr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r>
              <a:rPr lang="ja-JP" altLang="en-US" sz="9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○</a:t>
            </a:r>
            <a:r>
              <a:rPr lang="ja-JP" altLang="en-US" sz="9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ペロブスカイト太陽電池</a:t>
            </a:r>
            <a:endParaRPr lang="en-US" altLang="ja-JP" sz="9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2075"/>
            <a:r>
              <a:rPr lang="ja-JP" altLang="en-US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・万博会場での「ペロブスカイト太陽電池」の実証を実施</a:t>
            </a:r>
            <a:endParaRPr lang="en-US" altLang="ja-JP" sz="7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2075"/>
            <a:r>
              <a:rPr lang="ja-JP" altLang="en-US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・ベイエリアにおいて量産拠点の整備を表明</a:t>
            </a:r>
            <a:endParaRPr lang="en-US" altLang="ja-JP" sz="7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3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0488" indent="-90488"/>
            <a:r>
              <a:rPr lang="ja-JP" altLang="en-US" sz="9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○水素等</a:t>
            </a:r>
            <a:endParaRPr lang="en-US" altLang="ja-JP" sz="9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0488" indent="1588"/>
            <a:r>
              <a:rPr lang="ja-JP" altLang="en-US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・万博会場で水素のサプライチェーンモデルを実装</a:t>
            </a:r>
            <a:endParaRPr lang="en-US" altLang="ja-JP" sz="7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0488" indent="1588"/>
            <a:r>
              <a:rPr lang="ja-JP" altLang="en-US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・ベイエリアでの水素・アンモニアサプライチェーン構築を検討</a:t>
            </a:r>
            <a:endParaRPr lang="en-US" altLang="ja-JP" sz="7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0488" indent="1588"/>
            <a:endParaRPr lang="en-US" altLang="ja-JP" sz="1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0488" indent="1588"/>
            <a:r>
              <a:rPr lang="ja-JP" altLang="en-US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・グリーン水素と</a:t>
            </a:r>
            <a:r>
              <a:rPr lang="en-US" altLang="ja-JP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CO₂</a:t>
            </a:r>
            <a:r>
              <a:rPr lang="ja-JP" altLang="en-US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から</a:t>
            </a:r>
            <a:r>
              <a:rPr lang="en-US" altLang="ja-JP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e-</a:t>
            </a:r>
            <a:r>
              <a:rPr lang="ja-JP" altLang="en-US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メタンを製造・利用するメタネーション実証を実施</a:t>
            </a:r>
          </a:p>
        </p:txBody>
      </p:sp>
      <p:sp>
        <p:nvSpPr>
          <p:cNvPr id="85" name="正方形/長方形 84">
            <a:extLst>
              <a:ext uri="{FF2B5EF4-FFF2-40B4-BE49-F238E27FC236}">
                <a16:creationId xmlns:a16="http://schemas.microsoft.com/office/drawing/2014/main" id="{0BC0A8F7-E654-41FB-975E-E0CE7C83036F}"/>
              </a:ext>
            </a:extLst>
          </p:cNvPr>
          <p:cNvSpPr/>
          <p:nvPr/>
        </p:nvSpPr>
        <p:spPr>
          <a:xfrm>
            <a:off x="250204" y="3432456"/>
            <a:ext cx="4544053" cy="798784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t" anchorCtr="0"/>
          <a:lstStyle/>
          <a:p>
            <a:pPr marL="92075"/>
            <a:r>
              <a:rPr lang="en-US" altLang="ja-JP" sz="8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8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今後の取組の方向性</a:t>
            </a:r>
            <a:r>
              <a:rPr lang="en-US" altLang="ja-JP" sz="8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pPr marL="177800" marR="0" lvl="0" indent="-177800" algn="l" defTabSz="9599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</a:t>
            </a:r>
            <a:r>
              <a:rPr kumimoji="1" lang="ja-JP" altLang="en-US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▶最先端技術の研究開発・実装化の加速</a:t>
            </a:r>
            <a:endParaRPr kumimoji="1" lang="en-US" altLang="ja-JP" sz="9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179388" marR="0" lvl="0" algn="l" defTabSz="9599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・先進カーボンニュートラル技術のビジネス化・産業化の推進</a:t>
            </a:r>
            <a:endParaRPr kumimoji="1" lang="en-US" altLang="ja-JP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179388" marR="0" lvl="0" algn="l" defTabSz="9599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（「</a:t>
            </a:r>
            <a:r>
              <a:rPr kumimoji="1" lang="en-US" altLang="ja-JP" sz="8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CN</a:t>
            </a:r>
            <a:r>
              <a:rPr kumimoji="1" lang="ja-JP" altLang="en-US" sz="8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ビジネスベース」によるビジネス化支援、ベイエリアにおける産業集積拠点の形成）</a:t>
            </a:r>
            <a:br>
              <a:rPr kumimoji="1" lang="en-US" altLang="ja-JP" sz="8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kumimoji="1" lang="ja-JP" altLang="en-US" sz="8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・脱炭素化の促進に向けた需要創出</a:t>
            </a:r>
            <a:endParaRPr kumimoji="1" lang="en-US" altLang="ja-JP" sz="8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9388" lvl="0" defTabSz="959937">
              <a:defRPr/>
            </a:pPr>
            <a:r>
              <a:rPr kumimoji="1" lang="ja-JP" altLang="en-US" sz="8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（カーボンニュートラル技術の先導的社会実装及び活用の促進）</a:t>
            </a:r>
          </a:p>
          <a:p>
            <a:pPr marL="179388" lvl="0" defTabSz="959937">
              <a:defRPr/>
            </a:pPr>
            <a:endParaRPr kumimoji="1" lang="ja-JP" altLang="en-US" sz="9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B023D64D-84F3-4F41-89DE-AADE3C82757A}"/>
              </a:ext>
            </a:extLst>
          </p:cNvPr>
          <p:cNvSpPr/>
          <p:nvPr/>
        </p:nvSpPr>
        <p:spPr>
          <a:xfrm>
            <a:off x="5059020" y="1725758"/>
            <a:ext cx="4762832" cy="2722012"/>
          </a:xfrm>
          <a:prstGeom prst="rect">
            <a:avLst/>
          </a:prstGeom>
          <a:noFill/>
          <a:ln w="25400"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n-US" altLang="ja-JP" sz="9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9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取組・成果</a:t>
            </a:r>
            <a:r>
              <a:rPr lang="en-US" altLang="ja-JP" sz="9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r>
              <a:rPr kumimoji="1" lang="ja-JP" altLang="en-US" sz="9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○事業者向け</a:t>
            </a:r>
            <a:endParaRPr kumimoji="1" lang="en-US" altLang="ja-JP" sz="9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2075"/>
            <a:r>
              <a:rPr kumimoji="1" lang="ja-JP" altLang="en-US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・脱炭素経営宣言制度を通じた脱炭素化の促進</a:t>
            </a:r>
            <a:r>
              <a:rPr kumimoji="1" lang="ja-JP" altLang="en-US" sz="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</a:t>
            </a:r>
            <a:r>
              <a:rPr lang="ja-JP" altLang="en-US" sz="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約</a:t>
            </a:r>
            <a:r>
              <a:rPr lang="en-US" altLang="ja-JP" sz="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10,500</a:t>
            </a:r>
            <a:r>
              <a:rPr lang="ja-JP" altLang="en-US" sz="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事業者が宣言</a:t>
            </a:r>
            <a:r>
              <a:rPr lang="ja-JP" altLang="en-US" sz="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</a:t>
            </a:r>
            <a:r>
              <a:rPr kumimoji="1" lang="ja-JP" altLang="en-US" sz="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令和７年１０月１３日時点</a:t>
            </a:r>
            <a:r>
              <a:rPr lang="ja-JP" altLang="en-US" sz="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</a:t>
            </a:r>
            <a:r>
              <a:rPr lang="ja-JP" altLang="en-US" sz="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</a:t>
            </a:r>
            <a:endParaRPr kumimoji="1" lang="en-US" altLang="ja-JP" sz="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2075"/>
            <a:r>
              <a:rPr kumimoji="1" lang="ja-JP" altLang="en-US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・４８</a:t>
            </a:r>
            <a:r>
              <a:rPr lang="ja-JP" altLang="en-US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事業者がＣＯ₂削減分をクレジット化し万博協会に寄付（予定含む）　</a:t>
            </a:r>
            <a:br>
              <a:rPr lang="en-US" altLang="ja-JP" sz="3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</a:t>
            </a:r>
            <a:r>
              <a:rPr lang="ja-JP" altLang="en-US" sz="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（クレジット創出量</a:t>
            </a:r>
            <a:r>
              <a:rPr lang="en-US" altLang="ja-JP" sz="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:411</a:t>
            </a:r>
            <a:r>
              <a:rPr lang="ja-JP" altLang="en-US" sz="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ｔ</a:t>
            </a:r>
            <a:r>
              <a:rPr lang="en-US" altLang="ja-JP" sz="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‐</a:t>
            </a:r>
            <a:r>
              <a:rPr lang="ja-JP" altLang="en-US" sz="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ＣＯ₂（令和７年</a:t>
            </a:r>
            <a:r>
              <a:rPr lang="en-US" altLang="ja-JP" sz="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</a:t>
            </a:r>
            <a:r>
              <a:rPr lang="ja-JP" altLang="en-US" sz="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月末時点））</a:t>
            </a:r>
            <a:r>
              <a:rPr kumimoji="1" lang="ja-JP" altLang="en-US" sz="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kumimoji="1" lang="ja-JP" altLang="en-US" sz="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endParaRPr kumimoji="1" lang="en-US" altLang="ja-JP" sz="4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2075"/>
            <a:r>
              <a:rPr kumimoji="1" lang="ja-JP" altLang="en-US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</a:t>
            </a:r>
            <a:r>
              <a:rPr kumimoji="1" lang="en-US" altLang="ja-JP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ESG</a:t>
            </a:r>
            <a:r>
              <a:rPr kumimoji="1" lang="ja-JP" altLang="en-US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投融資促進に向け産官金の意見交換の場を新設</a:t>
            </a:r>
            <a:endParaRPr kumimoji="1" lang="en-US" altLang="ja-JP" sz="7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9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○府民向け</a:t>
            </a:r>
            <a:endParaRPr lang="en-US" altLang="ja-JP" sz="9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2075"/>
            <a:r>
              <a:rPr kumimoji="1" lang="ja-JP" altLang="en-US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・脱炭素行動や</a:t>
            </a:r>
            <a:r>
              <a:rPr kumimoji="1" lang="en-US" altLang="ja-JP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CO</a:t>
            </a:r>
            <a:r>
              <a:rPr kumimoji="1" lang="en-US" altLang="ja-JP" sz="750" i="0" u="none" strike="noStrike" kern="1200" baseline="-25000" dirty="0">
                <a:solidFill>
                  <a:schemeClr val="tx1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</a:t>
            </a:r>
            <a:r>
              <a:rPr kumimoji="1" lang="ja-JP" altLang="en-US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削減量の見える化を実施</a:t>
            </a:r>
            <a:endParaRPr kumimoji="1" lang="en-US" altLang="ja-JP" sz="7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2075"/>
            <a:r>
              <a:rPr kumimoji="1" lang="ja-JP" altLang="en-US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・民間事業者等と連携し新たな</a:t>
            </a:r>
            <a:r>
              <a:rPr kumimoji="1" lang="en-US" altLang="ja-JP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CFP</a:t>
            </a:r>
            <a:r>
              <a:rPr kumimoji="1" lang="ja-JP" altLang="en-US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表示を開始</a:t>
            </a:r>
            <a:endParaRPr kumimoji="1" lang="en-US" altLang="ja-JP" sz="7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2075"/>
            <a:r>
              <a:rPr kumimoji="1" lang="ja-JP" altLang="en-US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（</a:t>
            </a:r>
            <a:r>
              <a:rPr kumimoji="1" lang="en-US" altLang="ja-JP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19</a:t>
            </a:r>
            <a:r>
              <a:rPr kumimoji="1" lang="ja-JP" altLang="en-US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事業者参画、</a:t>
            </a:r>
            <a:r>
              <a:rPr kumimoji="1" lang="en-US" altLang="ja-JP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CFP</a:t>
            </a:r>
            <a:r>
              <a:rPr kumimoji="1" lang="ja-JP" altLang="en-US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表示商品数１７０製品</a:t>
            </a:r>
            <a:r>
              <a:rPr lang="ja-JP" altLang="en-US" sz="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</a:t>
            </a:r>
            <a:r>
              <a:rPr kumimoji="1" lang="ja-JP" altLang="en-US" sz="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令和７年１０月１３日時点</a:t>
            </a:r>
            <a:r>
              <a:rPr lang="ja-JP" altLang="en-US" sz="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 </a:t>
            </a:r>
            <a:r>
              <a:rPr kumimoji="1" lang="ja-JP" altLang="en-US" sz="7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</a:t>
            </a:r>
            <a:endParaRPr kumimoji="1" lang="en-US" altLang="ja-JP" sz="7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2075" indent="-92075"/>
            <a:r>
              <a:rPr kumimoji="1" lang="ja-JP" altLang="en-US" sz="9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endParaRPr kumimoji="1" lang="en-US" altLang="ja-JP" sz="9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2E3A3A74-3251-4311-925E-FA12B7F12CAC}"/>
              </a:ext>
            </a:extLst>
          </p:cNvPr>
          <p:cNvSpPr/>
          <p:nvPr/>
        </p:nvSpPr>
        <p:spPr>
          <a:xfrm>
            <a:off x="213957" y="4497377"/>
            <a:ext cx="4792144" cy="1037511"/>
          </a:xfrm>
          <a:prstGeom prst="rect">
            <a:avLst/>
          </a:prstGeom>
          <a:noFill/>
          <a:ln w="25400"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ja-JP" sz="9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9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取組・成果</a:t>
            </a:r>
            <a:r>
              <a:rPr lang="en-US" altLang="ja-JP" sz="9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r>
              <a:rPr lang="ja-JP" altLang="en-US" sz="9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○プラスチックごみ削減に向けた意識醸成・取組拡大</a:t>
            </a:r>
          </a:p>
          <a:p>
            <a:pPr marL="92075"/>
            <a:r>
              <a:rPr lang="ja-JP" altLang="en-US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・マイボトルの利用促進</a:t>
            </a:r>
            <a:endParaRPr lang="en-US" altLang="ja-JP" sz="7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2075"/>
            <a:r>
              <a:rPr lang="ja-JP" altLang="en-US" sz="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sz="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（マイボトルスポット</a:t>
            </a:r>
            <a:r>
              <a:rPr lang="en-US" altLang="ja-JP" sz="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5,536</a:t>
            </a:r>
            <a:r>
              <a:rPr lang="ja-JP" altLang="en-US" sz="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か所</a:t>
            </a:r>
            <a:r>
              <a:rPr lang="en-US" altLang="ja-JP" sz="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</a:t>
            </a:r>
            <a:r>
              <a:rPr lang="ja-JP" altLang="en-US" sz="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令和８年</a:t>
            </a:r>
            <a:r>
              <a:rPr lang="en-US" altLang="ja-JP" sz="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</a:t>
            </a:r>
            <a:r>
              <a:rPr lang="ja-JP" altLang="en-US" sz="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月末時点</a:t>
            </a:r>
            <a:r>
              <a:rPr lang="en-US" altLang="ja-JP" sz="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)</a:t>
            </a:r>
            <a:r>
              <a:rPr lang="ja-JP" altLang="en-US" sz="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、万博会場内に給水機</a:t>
            </a:r>
            <a:r>
              <a:rPr lang="en-US" altLang="ja-JP" sz="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59</a:t>
            </a:r>
            <a:r>
              <a:rPr lang="ja-JP" altLang="en-US" sz="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台設置）</a:t>
            </a:r>
            <a:endParaRPr lang="en-US" altLang="ja-JP" sz="5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2075"/>
            <a:r>
              <a:rPr lang="ja-JP" altLang="en-US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・「</a:t>
            </a:r>
            <a:r>
              <a:rPr lang="en-US" altLang="ja-JP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Osaka</a:t>
            </a:r>
            <a:r>
              <a:rPr lang="ja-JP" altLang="en-US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ほかさんマップ」でマイボトル・マイ容器利用可能店舗を情報発信</a:t>
            </a:r>
          </a:p>
          <a:p>
            <a:pPr marL="92075"/>
            <a:r>
              <a:rPr lang="ja-JP" altLang="en-US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・オール大阪でごみ削減推進</a:t>
            </a:r>
            <a:r>
              <a:rPr lang="ja-JP" altLang="en-US" sz="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（ごみゼロアクション：約</a:t>
            </a:r>
            <a:r>
              <a:rPr lang="en-US" altLang="ja-JP" sz="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21</a:t>
            </a:r>
            <a:r>
              <a:rPr lang="ja-JP" altLang="en-US" sz="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万人参加</a:t>
            </a:r>
            <a:r>
              <a:rPr lang="ja-JP" altLang="en-US" sz="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（令和</a:t>
            </a:r>
            <a:r>
              <a:rPr lang="en-US" altLang="ja-JP" sz="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7</a:t>
            </a:r>
            <a:r>
              <a:rPr lang="ja-JP" altLang="en-US" sz="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</a:t>
            </a:r>
            <a:r>
              <a:rPr lang="en-US" altLang="ja-JP" sz="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11</a:t>
            </a:r>
            <a:r>
              <a:rPr lang="ja-JP" altLang="en-US" sz="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月末時点）</a:t>
            </a:r>
            <a:r>
              <a:rPr lang="ja-JP" altLang="en-US" sz="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</a:t>
            </a:r>
            <a:endParaRPr lang="ja-JP" altLang="en-US" sz="4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2075"/>
            <a:r>
              <a:rPr lang="ja-JP" altLang="en-US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・バイオプラスチック製品の開発・ビジネス化支援</a:t>
            </a: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8CC6AC23-DF51-4AEE-8036-88AD3A6C9138}"/>
              </a:ext>
            </a:extLst>
          </p:cNvPr>
          <p:cNvSpPr/>
          <p:nvPr/>
        </p:nvSpPr>
        <p:spPr>
          <a:xfrm>
            <a:off x="270602" y="5929480"/>
            <a:ext cx="4527533" cy="727887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n-US" altLang="ja-JP" sz="8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8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今後の取組の方向性</a:t>
            </a:r>
            <a:r>
              <a:rPr lang="en-US" altLang="ja-JP" sz="8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r>
              <a:rPr lang="ja-JP" altLang="en-US" sz="9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▶大阪ブルー・オーシャン・ビジョンの目標達成に向けた取組の加速</a:t>
            </a:r>
            <a:endParaRPr lang="en-US" altLang="ja-JP" sz="9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0488"/>
            <a:r>
              <a:rPr kumimoji="1" lang="ja-JP" altLang="en-US" sz="8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・全国豊かな海づくり大会を通じた水産資源の保護・管理と海・河川等の環境保全</a:t>
            </a:r>
            <a:endParaRPr kumimoji="1" lang="en-US" altLang="ja-JP" sz="8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0488"/>
            <a:r>
              <a:rPr kumimoji="1" lang="ja-JP" altLang="en-US" sz="8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・マイボトル携帯の普及啓発等</a:t>
            </a:r>
            <a:endParaRPr kumimoji="1" lang="en-US" altLang="ja-JP" sz="800" strike="sngStrike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0488"/>
            <a:r>
              <a:rPr kumimoji="1" lang="ja-JP" altLang="en-US" sz="8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・プラスチックごみの回収や発生源対策の推進</a:t>
            </a:r>
          </a:p>
        </p:txBody>
      </p:sp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A8AECFFD-EF72-4DE9-8B5E-39994DC767DF}"/>
              </a:ext>
            </a:extLst>
          </p:cNvPr>
          <p:cNvSpPr/>
          <p:nvPr/>
        </p:nvSpPr>
        <p:spPr>
          <a:xfrm>
            <a:off x="5105016" y="4663872"/>
            <a:ext cx="4803307" cy="1005121"/>
          </a:xfrm>
          <a:prstGeom prst="rect">
            <a:avLst/>
          </a:prstGeom>
          <a:noFill/>
          <a:ln w="25400"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取組・成果</a:t>
            </a:r>
            <a:r>
              <a:rPr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r>
              <a:rPr lang="ja-JP" altLang="en-US" sz="9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○官民連携モデルを確立し、大阪</a:t>
            </a:r>
            <a:r>
              <a:rPr lang="ja-JP" altLang="en-US" sz="9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湾全域での藻場創出等拡大</a:t>
            </a:r>
            <a:endParaRPr lang="en-US" altLang="ja-JP" sz="9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2075"/>
            <a:r>
              <a:rPr lang="ja-JP" altLang="en-US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・兵庫県と</a:t>
            </a:r>
            <a:r>
              <a:rPr kumimoji="1" lang="ja-JP" altLang="en-US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大阪湾ブルーカーボン生態系アライアンス（</a:t>
            </a:r>
            <a:r>
              <a:rPr lang="en-US" altLang="ja-JP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MOBA</a:t>
            </a:r>
            <a:r>
              <a:rPr lang="ja-JP" altLang="en-US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）を設立</a:t>
            </a:r>
            <a:r>
              <a:rPr lang="ja-JP" altLang="en-US" sz="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（令和６年１月）</a:t>
            </a:r>
            <a:endParaRPr lang="en-US" altLang="ja-JP" sz="5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2075"/>
            <a:r>
              <a:rPr lang="ja-JP" altLang="en-US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・万博会場周辺海域に約</a:t>
            </a:r>
            <a:r>
              <a:rPr lang="en-US" altLang="ja-JP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1,000㎡</a:t>
            </a:r>
            <a:r>
              <a:rPr lang="ja-JP" altLang="en-US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の藻場を創出</a:t>
            </a:r>
            <a:endParaRPr lang="en-US" altLang="ja-JP" sz="7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2075"/>
            <a:r>
              <a:rPr lang="ja-JP" altLang="en-US" sz="7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・適地調査結果・創出手法を公開し企業参入の課題解決に貢献</a:t>
            </a:r>
            <a:endParaRPr lang="en-US" altLang="ja-JP" sz="750" strike="dblStrike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D53DB1B5-1764-4EEC-856B-EBF8E63C675C}"/>
              </a:ext>
            </a:extLst>
          </p:cNvPr>
          <p:cNvSpPr/>
          <p:nvPr/>
        </p:nvSpPr>
        <p:spPr>
          <a:xfrm>
            <a:off x="5163900" y="5933800"/>
            <a:ext cx="4340480" cy="723568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今後の取組の方向性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r>
              <a:rPr lang="ja-JP" altLang="en-US" sz="9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▶ブルーカーボンの推進</a:t>
            </a:r>
            <a:endParaRPr kumimoji="1" lang="en-US" altLang="ja-JP" sz="8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9388" indent="-85725"/>
            <a:r>
              <a:rPr kumimoji="1"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</a:t>
            </a:r>
            <a:r>
              <a:rPr kumimoji="1" lang="ja-JP" altLang="en-US" sz="8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大阪湾</a:t>
            </a:r>
            <a:r>
              <a:rPr kumimoji="1" lang="en-US" altLang="ja-JP" sz="8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MOBA</a:t>
            </a:r>
            <a:r>
              <a:rPr kumimoji="1" lang="ja-JP" altLang="en-US" sz="8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リン</a:t>
            </a:r>
            <a:r>
              <a:rPr kumimoji="1" lang="ja-JP" altLang="en-US" sz="8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ク</a:t>
            </a:r>
            <a:r>
              <a:rPr kumimoji="1" lang="ja-JP" altLang="en-US" sz="8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構想の拠点藻場創出等を加速化</a:t>
            </a:r>
          </a:p>
          <a:p>
            <a:pPr marL="179388" indent="-85725"/>
            <a:r>
              <a:rPr kumimoji="1" lang="ja-JP" altLang="en-US" sz="8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・万博会場周辺海域藻場の維持管理・モニタリングで藻場生態系を持続的に拡大、</a:t>
            </a:r>
            <a:endParaRPr kumimoji="1" lang="en-US" altLang="ja-JP" sz="8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9388" indent="-179388"/>
            <a:r>
              <a:rPr kumimoji="1" lang="ja-JP" altLang="en-US" sz="8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</a:t>
            </a:r>
            <a:r>
              <a:rPr kumimoji="1" lang="en-US" altLang="ja-JP" sz="8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CO</a:t>
            </a:r>
            <a:r>
              <a:rPr kumimoji="1" lang="ja-JP" altLang="en-US" sz="8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₂吸収量で</a:t>
            </a:r>
            <a:r>
              <a:rPr kumimoji="1" lang="en-US" altLang="ja-JP" sz="8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J</a:t>
            </a:r>
            <a:r>
              <a:rPr kumimoji="1" lang="ja-JP" altLang="en-US" sz="8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ブルークレジットを取得し藻場保全・拡大の資金源に</a:t>
            </a:r>
            <a:endParaRPr kumimoji="1" lang="ja-JP" altLang="en-US" sz="800" strike="dblStrike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79605683-51D9-4B4C-AF24-3A23686FF001}"/>
              </a:ext>
            </a:extLst>
          </p:cNvPr>
          <p:cNvSpPr/>
          <p:nvPr/>
        </p:nvSpPr>
        <p:spPr>
          <a:xfrm>
            <a:off x="176933" y="247944"/>
            <a:ext cx="9503782" cy="1138543"/>
          </a:xfrm>
          <a:prstGeom prst="rect">
            <a:avLst/>
          </a:prstGeom>
          <a:solidFill>
            <a:schemeClr val="bg1"/>
          </a:solidFill>
          <a:ln cmpd="dbl">
            <a:solidFill>
              <a:schemeClr val="accent6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kumimoji="1" lang="ja-JP" altLang="en-US" sz="1600" b="1" u="sng" dirty="0">
                <a:solidFill>
                  <a:srgbClr val="00B050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≪未来社会の姿≫ 万博を契機とした脱炭素社会の実現</a:t>
            </a:r>
          </a:p>
          <a:p>
            <a:pPr algn="ctr"/>
            <a:endParaRPr kumimoji="1" lang="en-US" altLang="ja-JP" sz="1600" b="1" u="sng" dirty="0">
              <a:solidFill>
                <a:schemeClr val="tx1"/>
              </a:solidFill>
              <a:effectLst>
                <a:glow rad="228600">
                  <a:schemeClr val="accent6">
                    <a:alpha val="40000"/>
                  </a:schemeClr>
                </a:glo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ja-JP" altLang="en-US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56" name="グループ化 55">
            <a:extLst>
              <a:ext uri="{FF2B5EF4-FFF2-40B4-BE49-F238E27FC236}">
                <a16:creationId xmlns:a16="http://schemas.microsoft.com/office/drawing/2014/main" id="{556019FF-468C-405B-A5CF-6688A93825A6}"/>
              </a:ext>
            </a:extLst>
          </p:cNvPr>
          <p:cNvGrpSpPr/>
          <p:nvPr/>
        </p:nvGrpSpPr>
        <p:grpSpPr>
          <a:xfrm>
            <a:off x="2686628" y="616608"/>
            <a:ext cx="2072429" cy="339113"/>
            <a:chOff x="3358481" y="1105017"/>
            <a:chExt cx="2836675" cy="339113"/>
          </a:xfrm>
        </p:grpSpPr>
        <p:sp>
          <p:nvSpPr>
            <p:cNvPr id="57" name="楕円 56">
              <a:extLst>
                <a:ext uri="{FF2B5EF4-FFF2-40B4-BE49-F238E27FC236}">
                  <a16:creationId xmlns:a16="http://schemas.microsoft.com/office/drawing/2014/main" id="{CF3084BC-78A0-45F1-8BD3-E79BD68E8ACC}"/>
                </a:ext>
              </a:extLst>
            </p:cNvPr>
            <p:cNvSpPr/>
            <p:nvPr/>
          </p:nvSpPr>
          <p:spPr>
            <a:xfrm>
              <a:off x="3358481" y="1120130"/>
              <a:ext cx="2836675" cy="324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  <a:alpha val="3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36ADA8BA-F276-416F-896E-3796609019F8}"/>
                </a:ext>
              </a:extLst>
            </p:cNvPr>
            <p:cNvSpPr/>
            <p:nvPr/>
          </p:nvSpPr>
          <p:spPr>
            <a:xfrm>
              <a:off x="3411162" y="1105017"/>
              <a:ext cx="2684030" cy="33101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9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◆事業者や府民の行動変容 </a:t>
              </a:r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017437DB-09D7-463A-9546-C7C8CB07A2B7}"/>
              </a:ext>
            </a:extLst>
          </p:cNvPr>
          <p:cNvGrpSpPr/>
          <p:nvPr/>
        </p:nvGrpSpPr>
        <p:grpSpPr>
          <a:xfrm>
            <a:off x="174425" y="604222"/>
            <a:ext cx="2314501" cy="334898"/>
            <a:chOff x="87143" y="862020"/>
            <a:chExt cx="2892044" cy="334898"/>
          </a:xfrm>
        </p:grpSpPr>
        <p:sp>
          <p:nvSpPr>
            <p:cNvPr id="61" name="楕円 60">
              <a:extLst>
                <a:ext uri="{FF2B5EF4-FFF2-40B4-BE49-F238E27FC236}">
                  <a16:creationId xmlns:a16="http://schemas.microsoft.com/office/drawing/2014/main" id="{ADBB796C-3276-44D6-98A0-EA87B8F7D8F3}"/>
                </a:ext>
              </a:extLst>
            </p:cNvPr>
            <p:cNvSpPr/>
            <p:nvPr/>
          </p:nvSpPr>
          <p:spPr>
            <a:xfrm>
              <a:off x="266197" y="874763"/>
              <a:ext cx="2609795" cy="32215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  <a:alpha val="3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E930FF17-18FF-4F15-BD25-AB41C5AA5CF5}"/>
                </a:ext>
              </a:extLst>
            </p:cNvPr>
            <p:cNvSpPr/>
            <p:nvPr/>
          </p:nvSpPr>
          <p:spPr>
            <a:xfrm>
              <a:off x="87143" y="862020"/>
              <a:ext cx="2892044" cy="33269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9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◆ 最先端技術の開発・実用化</a:t>
              </a:r>
            </a:p>
          </p:txBody>
        </p:sp>
      </p:grpSp>
      <p:grpSp>
        <p:nvGrpSpPr>
          <p:cNvPr id="72" name="グループ化 71">
            <a:extLst>
              <a:ext uri="{FF2B5EF4-FFF2-40B4-BE49-F238E27FC236}">
                <a16:creationId xmlns:a16="http://schemas.microsoft.com/office/drawing/2014/main" id="{B0A458C2-1A32-4169-9F4E-04F92925A4BB}"/>
              </a:ext>
            </a:extLst>
          </p:cNvPr>
          <p:cNvGrpSpPr/>
          <p:nvPr/>
        </p:nvGrpSpPr>
        <p:grpSpPr>
          <a:xfrm>
            <a:off x="5023734" y="616608"/>
            <a:ext cx="2387416" cy="344649"/>
            <a:chOff x="6838001" y="1276167"/>
            <a:chExt cx="2277327" cy="384829"/>
          </a:xfrm>
        </p:grpSpPr>
        <p:sp>
          <p:nvSpPr>
            <p:cNvPr id="73" name="楕円 72">
              <a:extLst>
                <a:ext uri="{FF2B5EF4-FFF2-40B4-BE49-F238E27FC236}">
                  <a16:creationId xmlns:a16="http://schemas.microsoft.com/office/drawing/2014/main" id="{66990394-AA90-46C7-A86C-222A852235E9}"/>
                </a:ext>
              </a:extLst>
            </p:cNvPr>
            <p:cNvSpPr/>
            <p:nvPr/>
          </p:nvSpPr>
          <p:spPr>
            <a:xfrm>
              <a:off x="6838001" y="1276167"/>
              <a:ext cx="1869901" cy="384829"/>
            </a:xfrm>
            <a:prstGeom prst="ellipse">
              <a:avLst/>
            </a:prstGeom>
            <a:solidFill>
              <a:schemeClr val="accent6">
                <a:lumMod val="60000"/>
                <a:lumOff val="40000"/>
                <a:alpha val="3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B3230CF3-FE4F-4BF6-A072-F29EEDF03ED3}"/>
                </a:ext>
              </a:extLst>
            </p:cNvPr>
            <p:cNvSpPr/>
            <p:nvPr/>
          </p:nvSpPr>
          <p:spPr>
            <a:xfrm>
              <a:off x="6865635" y="1290223"/>
              <a:ext cx="2249693" cy="31875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rPr>
                <a:t>◆大阪ブルー・オーシャン・ビジョン </a:t>
              </a:r>
            </a:p>
          </p:txBody>
        </p:sp>
      </p:grpSp>
      <p:grpSp>
        <p:nvGrpSpPr>
          <p:cNvPr id="79" name="グループ化 78">
            <a:extLst>
              <a:ext uri="{FF2B5EF4-FFF2-40B4-BE49-F238E27FC236}">
                <a16:creationId xmlns:a16="http://schemas.microsoft.com/office/drawing/2014/main" id="{F3EC40C5-C85F-45F1-81FB-B7A8949998C1}"/>
              </a:ext>
            </a:extLst>
          </p:cNvPr>
          <p:cNvGrpSpPr/>
          <p:nvPr/>
        </p:nvGrpSpPr>
        <p:grpSpPr>
          <a:xfrm>
            <a:off x="7210744" y="589594"/>
            <a:ext cx="2842313" cy="360000"/>
            <a:chOff x="3452044" y="1102831"/>
            <a:chExt cx="3047540" cy="360000"/>
          </a:xfrm>
        </p:grpSpPr>
        <p:sp>
          <p:nvSpPr>
            <p:cNvPr id="80" name="楕円 79">
              <a:extLst>
                <a:ext uri="{FF2B5EF4-FFF2-40B4-BE49-F238E27FC236}">
                  <a16:creationId xmlns:a16="http://schemas.microsoft.com/office/drawing/2014/main" id="{88922388-4FAE-4A93-A023-2487E2579137}"/>
                </a:ext>
              </a:extLst>
            </p:cNvPr>
            <p:cNvSpPr/>
            <p:nvPr/>
          </p:nvSpPr>
          <p:spPr>
            <a:xfrm>
              <a:off x="3452044" y="1102831"/>
              <a:ext cx="2413110" cy="360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  <a:alpha val="3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1" name="正方形/長方形 80">
              <a:extLst>
                <a:ext uri="{FF2B5EF4-FFF2-40B4-BE49-F238E27FC236}">
                  <a16:creationId xmlns:a16="http://schemas.microsoft.com/office/drawing/2014/main" id="{FF6DE9E5-2B37-480C-AC28-00A3997186CA}"/>
                </a:ext>
              </a:extLst>
            </p:cNvPr>
            <p:cNvSpPr/>
            <p:nvPr/>
          </p:nvSpPr>
          <p:spPr>
            <a:xfrm>
              <a:off x="3815556" y="1107889"/>
              <a:ext cx="2684028" cy="33101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900" b="1" i="0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rPr>
                <a:t>◆大阪湾</a:t>
              </a:r>
              <a:r>
                <a:rPr kumimoji="0" lang="en-US" altLang="ja-JP" sz="900" b="1" i="0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rPr>
                <a:t>MOBA</a:t>
              </a:r>
              <a:r>
                <a:rPr kumimoji="0" lang="ja-JP" altLang="en-US" sz="900" b="1" i="0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rPr>
                <a:t>リンク構想</a:t>
              </a:r>
            </a:p>
          </p:txBody>
        </p:sp>
      </p:grpSp>
      <p:sp>
        <p:nvSpPr>
          <p:cNvPr id="86" name="四角形: 角を丸くする 85">
            <a:extLst>
              <a:ext uri="{FF2B5EF4-FFF2-40B4-BE49-F238E27FC236}">
                <a16:creationId xmlns:a16="http://schemas.microsoft.com/office/drawing/2014/main" id="{0A40D62D-4F5D-4836-BB35-E17980CFF964}"/>
              </a:ext>
            </a:extLst>
          </p:cNvPr>
          <p:cNvSpPr/>
          <p:nvPr/>
        </p:nvSpPr>
        <p:spPr>
          <a:xfrm>
            <a:off x="259081" y="3068867"/>
            <a:ext cx="4544053" cy="305080"/>
          </a:xfrm>
          <a:prstGeom prst="roundRect">
            <a:avLst/>
          </a:prstGeom>
          <a:solidFill>
            <a:schemeClr val="accent6">
              <a:lumMod val="60000"/>
              <a:lumOff val="40000"/>
              <a:alpha val="25000"/>
            </a:schemeClr>
          </a:solidFill>
          <a:ln w="952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ja-JP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万博後のめざす姿</a:t>
            </a:r>
            <a:r>
              <a:rPr lang="en-US" altLang="ja-JP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</a:t>
            </a:r>
            <a:r>
              <a:rPr lang="ja-JP" altLang="en-US" sz="10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</a:t>
            </a:r>
            <a:r>
              <a:rPr kumimoji="0" lang="ja-JP" alt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万博で活用した最先端技術の研究開発・実用化」</a:t>
            </a:r>
            <a:endParaRPr lang="en-US" altLang="ja-JP" sz="1000" b="1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4" name="二等辺三角形 53">
            <a:extLst>
              <a:ext uri="{FF2B5EF4-FFF2-40B4-BE49-F238E27FC236}">
                <a16:creationId xmlns:a16="http://schemas.microsoft.com/office/drawing/2014/main" id="{1C886539-0DC9-4B7B-A3DB-AEC279C964F7}"/>
              </a:ext>
            </a:extLst>
          </p:cNvPr>
          <p:cNvSpPr/>
          <p:nvPr/>
        </p:nvSpPr>
        <p:spPr>
          <a:xfrm flipV="1">
            <a:off x="2068759" y="2961984"/>
            <a:ext cx="965714" cy="108000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0569B631-A457-42C5-B391-C4F813190E42}"/>
              </a:ext>
            </a:extLst>
          </p:cNvPr>
          <p:cNvSpPr txBox="1"/>
          <p:nvPr/>
        </p:nvSpPr>
        <p:spPr>
          <a:xfrm>
            <a:off x="5115106" y="3524270"/>
            <a:ext cx="4463691" cy="707886"/>
          </a:xfrm>
          <a:prstGeom prst="rect">
            <a:avLst/>
          </a:prstGeom>
          <a:noFill/>
          <a:ln w="12700"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今後の取組の方向性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pPr marL="176213" indent="-92075"/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・府内中小事業者の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SBT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認定取得促進、クレジット制度の活用やサプライチェーン全体での</a:t>
            </a:r>
            <a:b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排出削減の推進</a:t>
            </a:r>
            <a:endParaRPr lang="en-US" altLang="ja-JP" sz="8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6213" indent="-92075"/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ESG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融資制度の構築・運用による脱炭素経営支援の強化</a:t>
            </a:r>
            <a:endParaRPr lang="en-US" altLang="ja-JP" sz="8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6213" indent="-92075"/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・府民の行動変容の促進、</a:t>
            </a:r>
            <a:r>
              <a:rPr kumimoji="1"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観光分野における</a:t>
            </a:r>
            <a:r>
              <a:rPr kumimoji="1"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CO</a:t>
            </a:r>
            <a:r>
              <a:rPr kumimoji="1" lang="en-US" altLang="ja-JP" sz="800" i="0" u="none" strike="noStrike" kern="1200" baseline="-2500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</a:t>
            </a:r>
            <a:r>
              <a:rPr kumimoji="1"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排出量の見える化</a:t>
            </a:r>
            <a:endParaRPr lang="ja-JP" altLang="en-US" sz="8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94" name="四角形: 角を丸くする 93">
            <a:extLst>
              <a:ext uri="{FF2B5EF4-FFF2-40B4-BE49-F238E27FC236}">
                <a16:creationId xmlns:a16="http://schemas.microsoft.com/office/drawing/2014/main" id="{0E263259-0DD3-45C0-92FE-8A9B99B985BE}"/>
              </a:ext>
            </a:extLst>
          </p:cNvPr>
          <p:cNvSpPr/>
          <p:nvPr/>
        </p:nvSpPr>
        <p:spPr>
          <a:xfrm>
            <a:off x="5102275" y="3069985"/>
            <a:ext cx="4463691" cy="402822"/>
          </a:xfrm>
          <a:prstGeom prst="roundRect">
            <a:avLst/>
          </a:prstGeom>
          <a:solidFill>
            <a:schemeClr val="accent6">
              <a:lumMod val="60000"/>
              <a:lumOff val="40000"/>
              <a:alpha val="25000"/>
            </a:schemeClr>
          </a:solidFill>
          <a:ln w="952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万博後のめざす姿</a:t>
            </a:r>
            <a:r>
              <a:rPr lang="en-US" altLang="ja-JP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sz="10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</a:t>
            </a:r>
            <a:r>
              <a:rPr kumimoji="0" lang="ja-JP" alt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大阪の脱炭素経営を世界のモデルに」　　　　　　　　　　　　　　</a:t>
            </a:r>
            <a:endParaRPr kumimoji="0" lang="en-US" altLang="ja-JP" sz="1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0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　　　 </a:t>
            </a:r>
            <a:r>
              <a:rPr kumimoji="0" lang="ja-JP" alt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「脱炭素行動の定着」</a:t>
            </a:r>
          </a:p>
        </p:txBody>
      </p:sp>
      <p:sp>
        <p:nvSpPr>
          <p:cNvPr id="55" name="二等辺三角形 54">
            <a:extLst>
              <a:ext uri="{FF2B5EF4-FFF2-40B4-BE49-F238E27FC236}">
                <a16:creationId xmlns:a16="http://schemas.microsoft.com/office/drawing/2014/main" id="{46A8FE85-47FE-4452-AE92-753896AAFA57}"/>
              </a:ext>
            </a:extLst>
          </p:cNvPr>
          <p:cNvSpPr/>
          <p:nvPr/>
        </p:nvSpPr>
        <p:spPr>
          <a:xfrm flipV="1">
            <a:off x="6835313" y="2987398"/>
            <a:ext cx="965714" cy="102801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8" name="四角形: 角を丸くする 97">
            <a:extLst>
              <a:ext uri="{FF2B5EF4-FFF2-40B4-BE49-F238E27FC236}">
                <a16:creationId xmlns:a16="http://schemas.microsoft.com/office/drawing/2014/main" id="{6F6B7A3C-B50C-463C-965F-E87E0B4086E2}"/>
              </a:ext>
            </a:extLst>
          </p:cNvPr>
          <p:cNvSpPr/>
          <p:nvPr/>
        </p:nvSpPr>
        <p:spPr>
          <a:xfrm>
            <a:off x="5131488" y="5583745"/>
            <a:ext cx="4372892" cy="288000"/>
          </a:xfrm>
          <a:prstGeom prst="roundRect">
            <a:avLst/>
          </a:prstGeom>
          <a:solidFill>
            <a:schemeClr val="accent6">
              <a:lumMod val="60000"/>
              <a:lumOff val="40000"/>
              <a:alpha val="25000"/>
            </a:schemeClr>
          </a:solidFill>
          <a:ln w="952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万博後のめざす姿</a:t>
            </a:r>
            <a:r>
              <a:rPr lang="en-US" altLang="ja-JP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sz="10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「大阪湾</a:t>
            </a:r>
            <a:r>
              <a:rPr lang="en-US" altLang="ja-JP" sz="10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MOBA</a:t>
            </a:r>
            <a:r>
              <a:rPr lang="ja-JP" altLang="en-US" sz="10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リンク構想の実現」</a:t>
            </a:r>
            <a:endParaRPr lang="en-US" altLang="ja-JP" sz="1000" b="1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3" name="二等辺三角形 62">
            <a:extLst>
              <a:ext uri="{FF2B5EF4-FFF2-40B4-BE49-F238E27FC236}">
                <a16:creationId xmlns:a16="http://schemas.microsoft.com/office/drawing/2014/main" id="{FB8139BD-20D9-40FD-A9FE-E1FF2DA866D6}"/>
              </a:ext>
            </a:extLst>
          </p:cNvPr>
          <p:cNvSpPr/>
          <p:nvPr/>
        </p:nvSpPr>
        <p:spPr>
          <a:xfrm flipV="1">
            <a:off x="6796979" y="5456770"/>
            <a:ext cx="1044000" cy="108000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9" name="四角形: 角を丸くする 88">
            <a:extLst>
              <a:ext uri="{FF2B5EF4-FFF2-40B4-BE49-F238E27FC236}">
                <a16:creationId xmlns:a16="http://schemas.microsoft.com/office/drawing/2014/main" id="{0D4CAAF7-5F2A-4103-8EB4-9547FCB7A77B}"/>
              </a:ext>
            </a:extLst>
          </p:cNvPr>
          <p:cNvSpPr/>
          <p:nvPr/>
        </p:nvSpPr>
        <p:spPr>
          <a:xfrm>
            <a:off x="254082" y="5585631"/>
            <a:ext cx="4527533" cy="302736"/>
          </a:xfrm>
          <a:prstGeom prst="roundRect">
            <a:avLst/>
          </a:prstGeom>
          <a:solidFill>
            <a:schemeClr val="accent6">
              <a:lumMod val="60000"/>
              <a:lumOff val="40000"/>
              <a:alpha val="25000"/>
            </a:schemeClr>
          </a:solidFill>
          <a:ln w="952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万博後のめざす姿</a:t>
            </a:r>
            <a:r>
              <a:rPr lang="en-US" altLang="ja-JP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sz="10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「大</a:t>
            </a:r>
            <a:r>
              <a:rPr kumimoji="0" lang="ja-JP" alt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阪湾に流入するプラごみ半減」</a:t>
            </a:r>
            <a:endParaRPr kumimoji="0" lang="en-US" altLang="ja-JP" sz="1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0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　　　 「</a:t>
            </a:r>
            <a:r>
              <a:rPr kumimoji="0" lang="ja-JP" alt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既存のプラスチック製品製造からの業種転換の拡大」</a:t>
            </a: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E62A09AB-0624-49B0-B161-F1AD51EF940F}"/>
              </a:ext>
            </a:extLst>
          </p:cNvPr>
          <p:cNvSpPr txBox="1"/>
          <p:nvPr/>
        </p:nvSpPr>
        <p:spPr>
          <a:xfrm>
            <a:off x="108213" y="1423923"/>
            <a:ext cx="51511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b="1" u="sng" dirty="0">
                <a:solidFill>
                  <a:srgbClr val="00602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①　カーボンニュートラル（最先端技術の開発・実用化）</a:t>
            </a:r>
            <a:endParaRPr lang="en-US" altLang="ja-JP" sz="1400" b="1" dirty="0">
              <a:solidFill>
                <a:srgbClr val="00602B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A5E02448-AE1F-4960-9799-7C49626931E1}"/>
              </a:ext>
            </a:extLst>
          </p:cNvPr>
          <p:cNvSpPr txBox="1"/>
          <p:nvPr/>
        </p:nvSpPr>
        <p:spPr>
          <a:xfrm>
            <a:off x="4994881" y="1430637"/>
            <a:ext cx="431441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b="1" u="sng" dirty="0">
                <a:solidFill>
                  <a:srgbClr val="00602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②　カーボンニュートラル（事業者や府民の行動変容）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 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1A12C883-741A-4394-A6BC-EBF194CD6A04}"/>
              </a:ext>
            </a:extLst>
          </p:cNvPr>
          <p:cNvSpPr txBox="1"/>
          <p:nvPr/>
        </p:nvSpPr>
        <p:spPr>
          <a:xfrm>
            <a:off x="130697" y="4290432"/>
            <a:ext cx="33923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b="1" u="sng" dirty="0">
                <a:solidFill>
                  <a:srgbClr val="00602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③　大阪ブルー・オーシャン・ビジョン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 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447163BF-BA02-4FBF-B3F4-A95F5EB63ECE}"/>
              </a:ext>
            </a:extLst>
          </p:cNvPr>
          <p:cNvSpPr txBox="1"/>
          <p:nvPr/>
        </p:nvSpPr>
        <p:spPr>
          <a:xfrm>
            <a:off x="5075361" y="4290432"/>
            <a:ext cx="272980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b="1" u="sng" dirty="0">
                <a:solidFill>
                  <a:srgbClr val="00602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④　大阪湾</a:t>
            </a:r>
            <a:r>
              <a:rPr lang="en-US" altLang="ja-JP" sz="1400" b="1" u="sng" dirty="0">
                <a:solidFill>
                  <a:srgbClr val="00602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MOBA</a:t>
            </a:r>
            <a:r>
              <a:rPr lang="ja-JP" altLang="en-US" sz="1400" b="1" u="sng" dirty="0">
                <a:solidFill>
                  <a:srgbClr val="00602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リンク構想</a:t>
            </a:r>
            <a:endParaRPr lang="en-US" altLang="ja-JP" sz="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6" name="正方形/長方形 75">
            <a:extLst>
              <a:ext uri="{FF2B5EF4-FFF2-40B4-BE49-F238E27FC236}">
                <a16:creationId xmlns:a16="http://schemas.microsoft.com/office/drawing/2014/main" id="{B6D95CEB-2180-4C3E-880B-92DC68033406}"/>
              </a:ext>
            </a:extLst>
          </p:cNvPr>
          <p:cNvSpPr/>
          <p:nvPr/>
        </p:nvSpPr>
        <p:spPr>
          <a:xfrm>
            <a:off x="4941952" y="1408706"/>
            <a:ext cx="45719" cy="5218914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二等辺三角形 45">
            <a:extLst>
              <a:ext uri="{FF2B5EF4-FFF2-40B4-BE49-F238E27FC236}">
                <a16:creationId xmlns:a16="http://schemas.microsoft.com/office/drawing/2014/main" id="{EF62FDA9-5C35-40B5-A010-A785611515F9}"/>
              </a:ext>
            </a:extLst>
          </p:cNvPr>
          <p:cNvSpPr/>
          <p:nvPr/>
        </p:nvSpPr>
        <p:spPr>
          <a:xfrm flipV="1">
            <a:off x="2006069" y="5456770"/>
            <a:ext cx="965714" cy="108000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8" name="正方形/長方形 77">
            <a:extLst>
              <a:ext uri="{FF2B5EF4-FFF2-40B4-BE49-F238E27FC236}">
                <a16:creationId xmlns:a16="http://schemas.microsoft.com/office/drawing/2014/main" id="{E655C700-A314-4CBE-849A-2BC0CD92F1B3}"/>
              </a:ext>
            </a:extLst>
          </p:cNvPr>
          <p:cNvSpPr/>
          <p:nvPr/>
        </p:nvSpPr>
        <p:spPr>
          <a:xfrm rot="5400000">
            <a:off x="4890105" y="-360282"/>
            <a:ext cx="36000" cy="932400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7" name="正方形/長方形 76">
            <a:extLst>
              <a:ext uri="{FF2B5EF4-FFF2-40B4-BE49-F238E27FC236}">
                <a16:creationId xmlns:a16="http://schemas.microsoft.com/office/drawing/2014/main" id="{2BD6271C-B6B4-4EF2-8BF7-380FBEAC3A60}"/>
              </a:ext>
            </a:extLst>
          </p:cNvPr>
          <p:cNvSpPr/>
          <p:nvPr/>
        </p:nvSpPr>
        <p:spPr>
          <a:xfrm>
            <a:off x="2724804" y="2427827"/>
            <a:ext cx="1297569" cy="221383"/>
          </a:xfrm>
          <a:prstGeom prst="rect">
            <a:avLst/>
          </a:prstGeom>
          <a:noFill/>
          <a:ln w="28575">
            <a:noFill/>
            <a:prstDash val="sys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5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バスシェルターへの</a:t>
            </a:r>
            <a:endParaRPr lang="en-US" altLang="ja-JP" sz="5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5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ペロブスカイト太陽電池の設置</a:t>
            </a:r>
          </a:p>
          <a:p>
            <a:pPr algn="ctr"/>
            <a:r>
              <a:rPr lang="ja-JP" altLang="en-US" sz="4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提供：積水化学工業株式会社</a:t>
            </a:r>
          </a:p>
        </p:txBody>
      </p:sp>
      <p:sp>
        <p:nvSpPr>
          <p:cNvPr id="82" name="正方形/長方形 81">
            <a:extLst>
              <a:ext uri="{FF2B5EF4-FFF2-40B4-BE49-F238E27FC236}">
                <a16:creationId xmlns:a16="http://schemas.microsoft.com/office/drawing/2014/main" id="{99DA2CDE-EA5E-4F4F-9B70-8122C8FC02B8}"/>
              </a:ext>
            </a:extLst>
          </p:cNvPr>
          <p:cNvSpPr/>
          <p:nvPr/>
        </p:nvSpPr>
        <p:spPr>
          <a:xfrm>
            <a:off x="3748484" y="2447619"/>
            <a:ext cx="1190470" cy="180707"/>
          </a:xfrm>
          <a:prstGeom prst="rect">
            <a:avLst/>
          </a:prstGeom>
          <a:noFill/>
          <a:ln w="28575">
            <a:noFill/>
            <a:prstDash val="sys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5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ガスパビリオン外装膜への</a:t>
            </a:r>
            <a:endParaRPr kumimoji="0" lang="en-US" altLang="ja-JP" sz="5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放射冷却素材</a:t>
            </a:r>
            <a:r>
              <a:rPr kumimoji="0" lang="ja-JP" altLang="en-US" sz="5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の使用</a:t>
            </a:r>
            <a:endParaRPr kumimoji="0" lang="en-US" altLang="ja-JP" sz="5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4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提供：日本ガス協会</a:t>
            </a:r>
          </a:p>
        </p:txBody>
      </p:sp>
      <p:sp>
        <p:nvSpPr>
          <p:cNvPr id="93" name="正方形/長方形 92">
            <a:extLst>
              <a:ext uri="{FF2B5EF4-FFF2-40B4-BE49-F238E27FC236}">
                <a16:creationId xmlns:a16="http://schemas.microsoft.com/office/drawing/2014/main" id="{77F995FB-91C1-4587-A56E-D6499E28B28D}"/>
              </a:ext>
            </a:extLst>
          </p:cNvPr>
          <p:cNvSpPr/>
          <p:nvPr/>
        </p:nvSpPr>
        <p:spPr>
          <a:xfrm>
            <a:off x="8806072" y="2855601"/>
            <a:ext cx="869416" cy="147926"/>
          </a:xfrm>
          <a:prstGeom prst="rect">
            <a:avLst/>
          </a:prstGeom>
          <a:noFill/>
          <a:ln w="28575">
            <a:noFill/>
            <a:prstDash val="sys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5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脱炭素経営宣言チラシ</a:t>
            </a:r>
          </a:p>
        </p:txBody>
      </p:sp>
      <p:sp>
        <p:nvSpPr>
          <p:cNvPr id="95" name="正方形/長方形 94">
            <a:extLst>
              <a:ext uri="{FF2B5EF4-FFF2-40B4-BE49-F238E27FC236}">
                <a16:creationId xmlns:a16="http://schemas.microsoft.com/office/drawing/2014/main" id="{04032261-77BA-4CD4-BC2C-01594334699E}"/>
              </a:ext>
            </a:extLst>
          </p:cNvPr>
          <p:cNvSpPr/>
          <p:nvPr/>
        </p:nvSpPr>
        <p:spPr>
          <a:xfrm>
            <a:off x="8088004" y="2856656"/>
            <a:ext cx="869416" cy="143750"/>
          </a:xfrm>
          <a:prstGeom prst="rect">
            <a:avLst/>
          </a:prstGeom>
          <a:noFill/>
          <a:ln w="28575">
            <a:noFill/>
            <a:prstDash val="sys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大阪版</a:t>
            </a:r>
            <a:r>
              <a:rPr lang="en-US" altLang="ja-JP" sz="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CFP</a:t>
            </a:r>
            <a:r>
              <a:rPr lang="ja-JP" altLang="en-US" sz="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の表示例</a:t>
            </a:r>
          </a:p>
        </p:txBody>
      </p:sp>
      <p:pic>
        <p:nvPicPr>
          <p:cNvPr id="97" name="図 96">
            <a:extLst>
              <a:ext uri="{FF2B5EF4-FFF2-40B4-BE49-F238E27FC236}">
                <a16:creationId xmlns:a16="http://schemas.microsoft.com/office/drawing/2014/main" id="{3EAB581F-291B-4A71-B35B-991883B52F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3669" y="1934710"/>
            <a:ext cx="659252" cy="932523"/>
          </a:xfrm>
          <a:prstGeom prst="rect">
            <a:avLst/>
          </a:prstGeom>
        </p:spPr>
      </p:pic>
      <p:sp>
        <p:nvSpPr>
          <p:cNvPr id="100" name="正方形/長方形 99">
            <a:extLst>
              <a:ext uri="{FF2B5EF4-FFF2-40B4-BE49-F238E27FC236}">
                <a16:creationId xmlns:a16="http://schemas.microsoft.com/office/drawing/2014/main" id="{D46E0C17-953A-478C-8690-EF2F4FDFE8A3}"/>
              </a:ext>
            </a:extLst>
          </p:cNvPr>
          <p:cNvSpPr/>
          <p:nvPr/>
        </p:nvSpPr>
        <p:spPr>
          <a:xfrm>
            <a:off x="8621085" y="5419251"/>
            <a:ext cx="1044000" cy="128377"/>
          </a:xfrm>
          <a:prstGeom prst="rect">
            <a:avLst/>
          </a:prstGeom>
          <a:noFill/>
          <a:ln w="28575">
            <a:noFill/>
            <a:prstDash val="sys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万博でのイベントの様子</a:t>
            </a:r>
            <a:endParaRPr lang="en-US" altLang="ja-JP" sz="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「おおさかブルーカーボン宣言」の決定</a:t>
            </a:r>
          </a:p>
        </p:txBody>
      </p:sp>
      <p:sp>
        <p:nvSpPr>
          <p:cNvPr id="103" name="正方形/長方形 102">
            <a:extLst>
              <a:ext uri="{FF2B5EF4-FFF2-40B4-BE49-F238E27FC236}">
                <a16:creationId xmlns:a16="http://schemas.microsoft.com/office/drawing/2014/main" id="{85CD3103-F6C3-4FB3-B506-B2D500E6A3CF}"/>
              </a:ext>
            </a:extLst>
          </p:cNvPr>
          <p:cNvSpPr/>
          <p:nvPr/>
        </p:nvSpPr>
        <p:spPr>
          <a:xfrm>
            <a:off x="8698814" y="4800135"/>
            <a:ext cx="902416" cy="151181"/>
          </a:xfrm>
          <a:prstGeom prst="rect">
            <a:avLst/>
          </a:prstGeom>
          <a:noFill/>
          <a:ln w="28575">
            <a:noFill/>
            <a:prstDash val="sys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大阪湾</a:t>
            </a:r>
            <a:r>
              <a:rPr lang="en-US" altLang="ja-JP" sz="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MOBA</a:t>
            </a:r>
            <a:r>
              <a:rPr lang="ja-JP" altLang="en-US" sz="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リンク構想</a:t>
            </a:r>
          </a:p>
        </p:txBody>
      </p:sp>
      <p:sp>
        <p:nvSpPr>
          <p:cNvPr id="105" name="正方形/長方形 104">
            <a:extLst>
              <a:ext uri="{FF2B5EF4-FFF2-40B4-BE49-F238E27FC236}">
                <a16:creationId xmlns:a16="http://schemas.microsoft.com/office/drawing/2014/main" id="{DD34C7B1-EFEB-44E0-87CC-26D4AFC2A259}"/>
              </a:ext>
            </a:extLst>
          </p:cNvPr>
          <p:cNvSpPr/>
          <p:nvPr/>
        </p:nvSpPr>
        <p:spPr>
          <a:xfrm>
            <a:off x="3580617" y="5432435"/>
            <a:ext cx="1063876" cy="151310"/>
          </a:xfrm>
          <a:prstGeom prst="rect">
            <a:avLst/>
          </a:prstGeom>
          <a:noFill/>
          <a:ln w="28575">
            <a:noFill/>
            <a:prstDash val="sys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万博会場での給水機設置</a:t>
            </a:r>
            <a:endParaRPr lang="en-US" altLang="ja-JP" sz="5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27" name="四角形: 角を丸くする 226">
            <a:extLst>
              <a:ext uri="{FF2B5EF4-FFF2-40B4-BE49-F238E27FC236}">
                <a16:creationId xmlns:a16="http://schemas.microsoft.com/office/drawing/2014/main" id="{289DFA82-C568-44EE-B4E6-DEEEE56871FD}"/>
              </a:ext>
            </a:extLst>
          </p:cNvPr>
          <p:cNvSpPr/>
          <p:nvPr/>
        </p:nvSpPr>
        <p:spPr>
          <a:xfrm>
            <a:off x="38307" y="22608"/>
            <a:ext cx="1509139" cy="364792"/>
          </a:xfrm>
          <a:prstGeom prst="roundRect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３　環境</a:t>
            </a:r>
          </a:p>
        </p:txBody>
      </p:sp>
      <p:sp>
        <p:nvSpPr>
          <p:cNvPr id="68" name="正方形/長方形 67">
            <a:extLst>
              <a:ext uri="{FF2B5EF4-FFF2-40B4-BE49-F238E27FC236}">
                <a16:creationId xmlns:a16="http://schemas.microsoft.com/office/drawing/2014/main" id="{B572C1DA-0F7F-4A47-A034-EF433A5A9882}"/>
              </a:ext>
            </a:extLst>
          </p:cNvPr>
          <p:cNvSpPr/>
          <p:nvPr/>
        </p:nvSpPr>
        <p:spPr>
          <a:xfrm>
            <a:off x="520335" y="1025924"/>
            <a:ext cx="8898059" cy="317648"/>
          </a:xfrm>
          <a:prstGeom prst="rect">
            <a:avLst/>
          </a:prstGeom>
          <a:noFill/>
          <a:ln w="25400"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n-US" altLang="ja-JP" sz="13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13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万博時の到達点</a:t>
            </a:r>
            <a:r>
              <a:rPr lang="en-US" altLang="ja-JP" sz="13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r>
              <a:rPr lang="ja-JP" altLang="en-US" sz="13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最先端技術</a:t>
            </a:r>
            <a:r>
              <a:rPr lang="ja-JP" altLang="en-US" sz="10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（ペロブスカイト太陽電池、水素等、</a:t>
            </a:r>
            <a:r>
              <a:rPr lang="en-US" altLang="ja-JP" sz="10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CO₂</a:t>
            </a:r>
            <a:r>
              <a:rPr lang="ja-JP" altLang="en-US" sz="10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分離・回収、メタネーションの実証・活用、走行中給電等）</a:t>
            </a:r>
            <a:r>
              <a:rPr lang="ja-JP" altLang="en-US" sz="13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の実証・活用　等</a:t>
            </a:r>
          </a:p>
        </p:txBody>
      </p:sp>
      <p:sp>
        <p:nvSpPr>
          <p:cNvPr id="69" name="矢印: 右 68">
            <a:extLst>
              <a:ext uri="{FF2B5EF4-FFF2-40B4-BE49-F238E27FC236}">
                <a16:creationId xmlns:a16="http://schemas.microsoft.com/office/drawing/2014/main" id="{9C290017-C78E-474E-86FC-BDD155A66C84}"/>
              </a:ext>
            </a:extLst>
          </p:cNvPr>
          <p:cNvSpPr/>
          <p:nvPr/>
        </p:nvSpPr>
        <p:spPr>
          <a:xfrm>
            <a:off x="295396" y="1015781"/>
            <a:ext cx="252000" cy="324000"/>
          </a:xfrm>
          <a:prstGeom prst="rightArrow">
            <a:avLst/>
          </a:prstGeom>
          <a:solidFill>
            <a:schemeClr val="accent6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1" name="図 70">
            <a:extLst>
              <a:ext uri="{FF2B5EF4-FFF2-40B4-BE49-F238E27FC236}">
                <a16:creationId xmlns:a16="http://schemas.microsoft.com/office/drawing/2014/main" id="{32E27D74-10E0-4625-8D5B-D787944266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022" y="1781459"/>
            <a:ext cx="919132" cy="625278"/>
          </a:xfrm>
          <a:prstGeom prst="rect">
            <a:avLst/>
          </a:prstGeom>
        </p:spPr>
      </p:pic>
      <p:pic>
        <p:nvPicPr>
          <p:cNvPr id="88" name="図 87">
            <a:extLst>
              <a:ext uri="{FF2B5EF4-FFF2-40B4-BE49-F238E27FC236}">
                <a16:creationId xmlns:a16="http://schemas.microsoft.com/office/drawing/2014/main" id="{9CEF7DF7-97B9-4733-8FB9-2AE777CF9DB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958" y="1779705"/>
            <a:ext cx="910335" cy="627032"/>
          </a:xfrm>
          <a:prstGeom prst="rect">
            <a:avLst/>
          </a:prstGeom>
          <a:ln w="12700">
            <a:noFill/>
          </a:ln>
        </p:spPr>
      </p:pic>
      <p:pic>
        <p:nvPicPr>
          <p:cNvPr id="90" name="図 89">
            <a:extLst>
              <a:ext uri="{FF2B5EF4-FFF2-40B4-BE49-F238E27FC236}">
                <a16:creationId xmlns:a16="http://schemas.microsoft.com/office/drawing/2014/main" id="{C0047D65-7B85-4AAB-8A78-2332703B74B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03665" y="2349237"/>
            <a:ext cx="638655" cy="519600"/>
          </a:xfrm>
          <a:prstGeom prst="rect">
            <a:avLst/>
          </a:prstGeom>
        </p:spPr>
      </p:pic>
      <p:pic>
        <p:nvPicPr>
          <p:cNvPr id="91" name="図 90">
            <a:extLst>
              <a:ext uri="{FF2B5EF4-FFF2-40B4-BE49-F238E27FC236}">
                <a16:creationId xmlns:a16="http://schemas.microsoft.com/office/drawing/2014/main" id="{662CE275-56CE-4875-BB71-CA4849BABB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66996" y="4536052"/>
            <a:ext cx="681555" cy="908741"/>
          </a:xfrm>
          <a:prstGeom prst="rect">
            <a:avLst/>
          </a:prstGeom>
        </p:spPr>
      </p:pic>
      <p:pic>
        <p:nvPicPr>
          <p:cNvPr id="92" name="図 91">
            <a:extLst>
              <a:ext uri="{FF2B5EF4-FFF2-40B4-BE49-F238E27FC236}">
                <a16:creationId xmlns:a16="http://schemas.microsoft.com/office/drawing/2014/main" id="{B09F90AF-65D0-4987-9917-AA355EFA371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25859" y="4969440"/>
            <a:ext cx="634452" cy="445324"/>
          </a:xfrm>
          <a:prstGeom prst="rect">
            <a:avLst/>
          </a:prstGeom>
          <a:ln w="12700">
            <a:noFill/>
          </a:ln>
        </p:spPr>
      </p:pic>
      <p:pic>
        <p:nvPicPr>
          <p:cNvPr id="96" name="図 95">
            <a:extLst>
              <a:ext uri="{FF2B5EF4-FFF2-40B4-BE49-F238E27FC236}">
                <a16:creationId xmlns:a16="http://schemas.microsoft.com/office/drawing/2014/main" id="{A0CAF32D-7A8A-4438-8B27-889ED21F534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84513" y="4361063"/>
            <a:ext cx="731017" cy="472640"/>
          </a:xfrm>
          <a:prstGeom prst="rect">
            <a:avLst/>
          </a:prstGeom>
          <a:ln w="38100">
            <a:noFill/>
          </a:ln>
        </p:spPr>
      </p:pic>
      <p:sp>
        <p:nvSpPr>
          <p:cNvPr id="83" name="スライド番号プレースホルダー 2">
            <a:extLst>
              <a:ext uri="{FF2B5EF4-FFF2-40B4-BE49-F238E27FC236}">
                <a16:creationId xmlns:a16="http://schemas.microsoft.com/office/drawing/2014/main" id="{90E7D830-FAA7-4D92-A6AE-D14E96A4E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21300" y="6404902"/>
            <a:ext cx="2228850" cy="365125"/>
          </a:xfrm>
        </p:spPr>
        <p:txBody>
          <a:bodyPr/>
          <a:lstStyle/>
          <a:p>
            <a:fld id="{65DD13BA-A91B-41CC-8E3B-190D8C672410}" type="slidenum">
              <a:rPr kumimoji="1" lang="ja-JP" altLang="en-US" smtClean="0"/>
              <a:t>2</a:t>
            </a:fld>
            <a:endParaRPr kumimoji="1" lang="ja-JP" altLang="en-US" dirty="0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78085E4-DFEB-474C-A009-9D7842DA0379}"/>
              </a:ext>
            </a:extLst>
          </p:cNvPr>
          <p:cNvSpPr/>
          <p:nvPr/>
        </p:nvSpPr>
        <p:spPr>
          <a:xfrm>
            <a:off x="174424" y="1458130"/>
            <a:ext cx="4679837" cy="27731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0" name="正方形/長方形 69">
            <a:extLst>
              <a:ext uri="{FF2B5EF4-FFF2-40B4-BE49-F238E27FC236}">
                <a16:creationId xmlns:a16="http://schemas.microsoft.com/office/drawing/2014/main" id="{F27F9749-864C-4AD9-8476-FAB364125B42}"/>
              </a:ext>
            </a:extLst>
          </p:cNvPr>
          <p:cNvSpPr/>
          <p:nvPr/>
        </p:nvSpPr>
        <p:spPr>
          <a:xfrm>
            <a:off x="5044794" y="1465926"/>
            <a:ext cx="4637196" cy="27794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54D6144-EDD1-441D-9C85-667EA340B09D}"/>
              </a:ext>
            </a:extLst>
          </p:cNvPr>
          <p:cNvSpPr txBox="1"/>
          <p:nvPr/>
        </p:nvSpPr>
        <p:spPr>
          <a:xfrm>
            <a:off x="7182463" y="-44943"/>
            <a:ext cx="28705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dirty="0">
                <a:solidFill>
                  <a:schemeClr val="bg1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大阪版万博アクションプラン振り返り</a:t>
            </a:r>
            <a:r>
              <a:rPr kumimoji="1" lang="en-US" altLang="ja-JP" sz="900" dirty="0">
                <a:solidFill>
                  <a:schemeClr val="bg1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900" dirty="0">
                <a:solidFill>
                  <a:schemeClr val="bg1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概要版</a:t>
            </a:r>
            <a:r>
              <a:rPr kumimoji="1" lang="en-US" altLang="ja-JP" sz="900" dirty="0">
                <a:solidFill>
                  <a:schemeClr val="bg1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r>
              <a:rPr kumimoji="1" lang="ja-JP" altLang="en-US" sz="900" dirty="0">
                <a:solidFill>
                  <a:schemeClr val="bg1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抜粋</a:t>
            </a:r>
          </a:p>
        </p:txBody>
      </p:sp>
    </p:spTree>
    <p:extLst>
      <p:ext uri="{BB962C8B-B14F-4D97-AF65-F5344CB8AC3E}">
        <p14:creationId xmlns:p14="http://schemas.microsoft.com/office/powerpoint/2010/main" val="29438844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CECFF">
            <a:alpha val="36000"/>
          </a:srgbClr>
        </a:solidFill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968</Words>
  <Application>Microsoft Office PowerPoint</Application>
  <PresentationFormat>A4 210 x 297 mm</PresentationFormat>
  <Paragraphs>89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BIZ UDPゴシック</vt:lpstr>
      <vt:lpstr>UD デジタル 教科書体 NK-B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2024-07-29T09:15:10Z</dcterms:created>
  <dcterms:modified xsi:type="dcterms:W3CDTF">2026-07-27T01:55:25Z</dcterms:modified>
</cp:coreProperties>
</file>