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32" r:id="rId1"/>
  </p:sldMasterIdLst>
  <p:notesMasterIdLst>
    <p:notesMasterId r:id="rId4"/>
  </p:notesMasterIdLst>
  <p:handoutMasterIdLst>
    <p:handoutMasterId r:id="rId5"/>
  </p:handoutMasterIdLst>
  <p:sldIdLst>
    <p:sldId id="274" r:id="rId2"/>
    <p:sldId id="1061" r:id="rId3"/>
  </p:sldIdLst>
  <p:sldSz cx="9144000" cy="6858000" type="screen4x3"/>
  <p:notesSz cx="6807200" cy="9939338"/>
  <p:defaultTextStyle>
    <a:defPPr>
      <a:defRPr lang="ja-JP"/>
    </a:defPPr>
    <a:lvl1pPr marL="0" algn="l" defTabSz="914274" rtl="0" eaLnBrk="1" latinLnBrk="0" hangingPunct="1">
      <a:defRPr kumimoji="1" sz="1800" kern="1200">
        <a:solidFill>
          <a:schemeClr val="tx1"/>
        </a:solidFill>
        <a:latin typeface="+mn-lt"/>
        <a:ea typeface="+mn-ea"/>
        <a:cs typeface="+mn-cs"/>
      </a:defRPr>
    </a:lvl1pPr>
    <a:lvl2pPr marL="457137" algn="l" defTabSz="914274" rtl="0" eaLnBrk="1" latinLnBrk="0" hangingPunct="1">
      <a:defRPr kumimoji="1" sz="1800" kern="1200">
        <a:solidFill>
          <a:schemeClr val="tx1"/>
        </a:solidFill>
        <a:latin typeface="+mn-lt"/>
        <a:ea typeface="+mn-ea"/>
        <a:cs typeface="+mn-cs"/>
      </a:defRPr>
    </a:lvl2pPr>
    <a:lvl3pPr marL="914274" algn="l" defTabSz="914274" rtl="0" eaLnBrk="1" latinLnBrk="0" hangingPunct="1">
      <a:defRPr kumimoji="1" sz="1800" kern="1200">
        <a:solidFill>
          <a:schemeClr val="tx1"/>
        </a:solidFill>
        <a:latin typeface="+mn-lt"/>
        <a:ea typeface="+mn-ea"/>
        <a:cs typeface="+mn-cs"/>
      </a:defRPr>
    </a:lvl3pPr>
    <a:lvl4pPr marL="1371410" algn="l" defTabSz="914274" rtl="0" eaLnBrk="1" latinLnBrk="0" hangingPunct="1">
      <a:defRPr kumimoji="1" sz="1800" kern="1200">
        <a:solidFill>
          <a:schemeClr val="tx1"/>
        </a:solidFill>
        <a:latin typeface="+mn-lt"/>
        <a:ea typeface="+mn-ea"/>
        <a:cs typeface="+mn-cs"/>
      </a:defRPr>
    </a:lvl4pPr>
    <a:lvl5pPr marL="1828547" algn="l" defTabSz="914274" rtl="0" eaLnBrk="1" latinLnBrk="0" hangingPunct="1">
      <a:defRPr kumimoji="1" sz="1800" kern="1200">
        <a:solidFill>
          <a:schemeClr val="tx1"/>
        </a:solidFill>
        <a:latin typeface="+mn-lt"/>
        <a:ea typeface="+mn-ea"/>
        <a:cs typeface="+mn-cs"/>
      </a:defRPr>
    </a:lvl5pPr>
    <a:lvl6pPr marL="2285684" algn="l" defTabSz="914274" rtl="0" eaLnBrk="1" latinLnBrk="0" hangingPunct="1">
      <a:defRPr kumimoji="1" sz="1800" kern="1200">
        <a:solidFill>
          <a:schemeClr val="tx1"/>
        </a:solidFill>
        <a:latin typeface="+mn-lt"/>
        <a:ea typeface="+mn-ea"/>
        <a:cs typeface="+mn-cs"/>
      </a:defRPr>
    </a:lvl6pPr>
    <a:lvl7pPr marL="2742821" algn="l" defTabSz="914274" rtl="0" eaLnBrk="1" latinLnBrk="0" hangingPunct="1">
      <a:defRPr kumimoji="1" sz="1800" kern="1200">
        <a:solidFill>
          <a:schemeClr val="tx1"/>
        </a:solidFill>
        <a:latin typeface="+mn-lt"/>
        <a:ea typeface="+mn-ea"/>
        <a:cs typeface="+mn-cs"/>
      </a:defRPr>
    </a:lvl7pPr>
    <a:lvl8pPr marL="3199957" algn="l" defTabSz="914274" rtl="0" eaLnBrk="1" latinLnBrk="0" hangingPunct="1">
      <a:defRPr kumimoji="1" sz="1800" kern="1200">
        <a:solidFill>
          <a:schemeClr val="tx1"/>
        </a:solidFill>
        <a:latin typeface="+mn-lt"/>
        <a:ea typeface="+mn-ea"/>
        <a:cs typeface="+mn-cs"/>
      </a:defRPr>
    </a:lvl8pPr>
    <a:lvl9pPr marL="3657093" algn="l" defTabSz="914274"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CC"/>
    <a:srgbClr val="FF9900"/>
    <a:srgbClr val="5D7430"/>
    <a:srgbClr val="9BBB59"/>
    <a:srgbClr val="9B3950"/>
    <a:srgbClr val="003399"/>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65" d="100"/>
          <a:sy n="65" d="100"/>
        </p:scale>
        <p:origin x="1320" y="36"/>
      </p:cViewPr>
      <p:guideLst>
        <p:guide pos="288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1EE881E7-AE69-4146-94D2-2270EEF8DDA0}" type="datetimeFigureOut">
              <a:rPr kumimoji="1" lang="ja-JP" altLang="en-US" smtClean="0"/>
              <a:t>2026/7/27</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9BD94D33-C8B2-4ABC-9002-0DE385A9DFE6}" type="slidenum">
              <a:rPr kumimoji="1" lang="ja-JP" altLang="en-US" smtClean="0"/>
              <a:t>‹#›</a:t>
            </a:fld>
            <a:endParaRPr kumimoji="1" lang="ja-JP" altLang="en-US"/>
          </a:p>
        </p:txBody>
      </p:sp>
    </p:spTree>
    <p:extLst>
      <p:ext uri="{BB962C8B-B14F-4D97-AF65-F5344CB8AC3E}">
        <p14:creationId xmlns:p14="http://schemas.microsoft.com/office/powerpoint/2010/main" val="860727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4F310774-28F9-4F9B-9668-F263BD70C017}"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7FAA14F-D4B8-4FAD-8C38-DB5B92F8CCA5}" type="slidenum">
              <a:rPr kumimoji="1" lang="ja-JP" altLang="en-US" smtClean="0"/>
              <a:t>‹#›</a:t>
            </a:fld>
            <a:endParaRPr kumimoji="1" lang="ja-JP" altLang="en-US"/>
          </a:p>
        </p:txBody>
      </p:sp>
    </p:spTree>
    <p:extLst>
      <p:ext uri="{BB962C8B-B14F-4D97-AF65-F5344CB8AC3E}">
        <p14:creationId xmlns:p14="http://schemas.microsoft.com/office/powerpoint/2010/main" val="824586528"/>
      </p:ext>
    </p:extLst>
  </p:cSld>
  <p:clrMap bg1="lt1" tx1="dk1" bg2="lt2" tx2="dk2" accent1="accent1" accent2="accent2" accent3="accent3" accent4="accent4" accent5="accent5" accent6="accent6" hlink="hlink" folHlink="folHlink"/>
  <p:hf hdr="0" ftr="0" dt="0"/>
  <p:notesStyle>
    <a:lvl1pPr marL="0" algn="l" defTabSz="914274" rtl="0" eaLnBrk="1" latinLnBrk="0" hangingPunct="1">
      <a:defRPr kumimoji="1" sz="1200" kern="1200">
        <a:solidFill>
          <a:schemeClr val="tx1"/>
        </a:solidFill>
        <a:latin typeface="+mn-lt"/>
        <a:ea typeface="+mn-ea"/>
        <a:cs typeface="+mn-cs"/>
      </a:defRPr>
    </a:lvl1pPr>
    <a:lvl2pPr marL="457137" algn="l" defTabSz="914274" rtl="0" eaLnBrk="1" latinLnBrk="0" hangingPunct="1">
      <a:defRPr kumimoji="1" sz="1200" kern="1200">
        <a:solidFill>
          <a:schemeClr val="tx1"/>
        </a:solidFill>
        <a:latin typeface="+mn-lt"/>
        <a:ea typeface="+mn-ea"/>
        <a:cs typeface="+mn-cs"/>
      </a:defRPr>
    </a:lvl2pPr>
    <a:lvl3pPr marL="914274" algn="l" defTabSz="914274" rtl="0" eaLnBrk="1" latinLnBrk="0" hangingPunct="1">
      <a:defRPr kumimoji="1" sz="1200" kern="1200">
        <a:solidFill>
          <a:schemeClr val="tx1"/>
        </a:solidFill>
        <a:latin typeface="+mn-lt"/>
        <a:ea typeface="+mn-ea"/>
        <a:cs typeface="+mn-cs"/>
      </a:defRPr>
    </a:lvl3pPr>
    <a:lvl4pPr marL="1371410" algn="l" defTabSz="914274" rtl="0" eaLnBrk="1" latinLnBrk="0" hangingPunct="1">
      <a:defRPr kumimoji="1" sz="1200" kern="1200">
        <a:solidFill>
          <a:schemeClr val="tx1"/>
        </a:solidFill>
        <a:latin typeface="+mn-lt"/>
        <a:ea typeface="+mn-ea"/>
        <a:cs typeface="+mn-cs"/>
      </a:defRPr>
    </a:lvl4pPr>
    <a:lvl5pPr marL="1828547" algn="l" defTabSz="914274" rtl="0" eaLnBrk="1" latinLnBrk="0" hangingPunct="1">
      <a:defRPr kumimoji="1" sz="1200" kern="1200">
        <a:solidFill>
          <a:schemeClr val="tx1"/>
        </a:solidFill>
        <a:latin typeface="+mn-lt"/>
        <a:ea typeface="+mn-ea"/>
        <a:cs typeface="+mn-cs"/>
      </a:defRPr>
    </a:lvl5pPr>
    <a:lvl6pPr marL="2285684" algn="l" defTabSz="914274" rtl="0" eaLnBrk="1" latinLnBrk="0" hangingPunct="1">
      <a:defRPr kumimoji="1" sz="1200" kern="1200">
        <a:solidFill>
          <a:schemeClr val="tx1"/>
        </a:solidFill>
        <a:latin typeface="+mn-lt"/>
        <a:ea typeface="+mn-ea"/>
        <a:cs typeface="+mn-cs"/>
      </a:defRPr>
    </a:lvl6pPr>
    <a:lvl7pPr marL="2742821" algn="l" defTabSz="914274" rtl="0" eaLnBrk="1" latinLnBrk="0" hangingPunct="1">
      <a:defRPr kumimoji="1" sz="1200" kern="1200">
        <a:solidFill>
          <a:schemeClr val="tx1"/>
        </a:solidFill>
        <a:latin typeface="+mn-lt"/>
        <a:ea typeface="+mn-ea"/>
        <a:cs typeface="+mn-cs"/>
      </a:defRPr>
    </a:lvl7pPr>
    <a:lvl8pPr marL="3199957" algn="l" defTabSz="914274" rtl="0" eaLnBrk="1" latinLnBrk="0" hangingPunct="1">
      <a:defRPr kumimoji="1" sz="1200" kern="1200">
        <a:solidFill>
          <a:schemeClr val="tx1"/>
        </a:solidFill>
        <a:latin typeface="+mn-lt"/>
        <a:ea typeface="+mn-ea"/>
        <a:cs typeface="+mn-cs"/>
      </a:defRPr>
    </a:lvl8pPr>
    <a:lvl9pPr marL="3657093" algn="l" defTabSz="914274"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E89182C8-D04B-4A1A-8523-950FC9621A72}" type="slidenum">
              <a:rPr kumimoji="1" lang="ja-JP" altLang="en-US" smtClean="0"/>
              <a:t>1</a:t>
            </a:fld>
            <a:endParaRPr kumimoji="1" lang="ja-JP" altLang="en-US"/>
          </a:p>
        </p:txBody>
      </p:sp>
    </p:spTree>
    <p:extLst>
      <p:ext uri="{BB962C8B-B14F-4D97-AF65-F5344CB8AC3E}">
        <p14:creationId xmlns:p14="http://schemas.microsoft.com/office/powerpoint/2010/main" val="3196151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1AF98248-9989-4959-A78D-E27E2EC999A9}"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5478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794B4D2-E11A-4E46-8D66-78669D01B293}"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2897444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1E8EE09-DB79-4A0B-9E93-DA5B8806A46E}"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2187559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7B83F931-C299-42E4-ABF4-765EF126FDD3}"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622504" y="6327376"/>
            <a:ext cx="486000" cy="486000"/>
          </a:xfrm>
          <a:prstGeom prst="ellipse">
            <a:avLst/>
          </a:prstGeom>
          <a:solidFill>
            <a:schemeClr val="bg1"/>
          </a:solidFill>
          <a:ln>
            <a:solidFill>
              <a:srgbClr val="758085">
                <a:lumMod val="50000"/>
              </a:srgbClr>
            </a:solidFill>
          </a:ln>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1237730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56846DF-20AF-4D26-B2EA-6E97D059A029}"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2264351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CA14B040-81ED-4A71-A35B-7CCCF4AB8CA2}" type="datetime1">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1229179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FA4D987A-1026-4DFA-9BD6-94BF48192DD0}" type="datetime1">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352403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ADBD47D9-61A8-4B22-B0C1-9A3DB5CE19DA}" type="datetime1">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199894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3C416B-355D-4CF0-8A61-FEE78AFCE2D5}" type="datetime1">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26509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50E29C-9503-4949-BF3E-A222CA9DA38C}" type="datetime1">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2712071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293E5E-844E-49D1-9DF0-5E5BA440B29B}" type="datetime1">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30DF1FA-2879-4CB1-9630-E4043495BA91}" type="slidenum">
              <a:rPr kumimoji="1" lang="ja-JP" altLang="en-US" smtClean="0"/>
              <a:t>‹#›</a:t>
            </a:fld>
            <a:endParaRPr kumimoji="1" lang="ja-JP" altLang="en-US"/>
          </a:p>
        </p:txBody>
      </p:sp>
    </p:spTree>
    <p:extLst>
      <p:ext uri="{BB962C8B-B14F-4D97-AF65-F5344CB8AC3E}">
        <p14:creationId xmlns:p14="http://schemas.microsoft.com/office/powerpoint/2010/main" val="2980263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2547E-DCFA-40C1-950C-61A19978382E}" type="datetime1">
              <a:rPr kumimoji="1" lang="ja-JP" altLang="en-US" smtClean="0"/>
              <a:t>2026/7/27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22504" y="6309320"/>
            <a:ext cx="486000" cy="486000"/>
          </a:xfrm>
          <a:prstGeom prst="ellipse">
            <a:avLst/>
          </a:prstGeom>
          <a:solidFill>
            <a:schemeClr val="bg1"/>
          </a:solidFill>
          <a:ln w="19050">
            <a:solidFill>
              <a:schemeClr val="accent6">
                <a:lumMod val="50000"/>
              </a:schemeClr>
            </a:solidFill>
          </a:ln>
          <a:effectLst>
            <a:outerShdw blurRad="50800" dist="38100" dir="5400000" algn="t" rotWithShape="0">
              <a:prstClr val="black">
                <a:alpha val="40000"/>
              </a:prstClr>
            </a:outerShdw>
          </a:effectLst>
        </p:spPr>
        <p:txBody>
          <a:bodyPr vert="horz" lIns="0" tIns="0" rIns="0" bIns="0" rtlCol="0" anchor="ctr" anchorCtr="1"/>
          <a:lstStyle>
            <a:lvl1pPr algn="r">
              <a:defRPr sz="1600" b="1">
                <a:solidFill>
                  <a:schemeClr val="tx1"/>
                </a:solidFill>
                <a:latin typeface="Meiryo UI" panose="020B0604030504040204" pitchFamily="50" charset="-128"/>
                <a:ea typeface="Meiryo UI" panose="020B0604030504040204" pitchFamily="50" charset="-128"/>
              </a:defRPr>
            </a:lvl1pPr>
          </a:lstStyle>
          <a:p>
            <a:fld id="{930DF1FA-2879-4CB1-9630-E4043495BA91}" type="slidenum">
              <a:rPr lang="ja-JP" altLang="en-US" smtClean="0"/>
              <a:pPr/>
              <a:t>‹#›</a:t>
            </a:fld>
            <a:endParaRPr lang="ja-JP" altLang="en-US"/>
          </a:p>
        </p:txBody>
      </p:sp>
    </p:spTree>
    <p:extLst>
      <p:ext uri="{BB962C8B-B14F-4D97-AF65-F5344CB8AC3E}">
        <p14:creationId xmlns:p14="http://schemas.microsoft.com/office/powerpoint/2010/main" val="415488684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7D13DF-A7FF-461D-B920-7C4FC8E4488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660" y="3751040"/>
            <a:ext cx="3368571" cy="3060000"/>
          </a:xfrm>
          <a:prstGeom prst="rect">
            <a:avLst/>
          </a:prstGeom>
          <a:noFill/>
          <a:extLst>
            <a:ext uri="{909E8E84-426E-40DD-AFC4-6F175D3DCCD1}">
              <a14:hiddenFill xmlns:a14="http://schemas.microsoft.com/office/drawing/2010/main">
                <a:solidFill>
                  <a:srgbClr val="FFFFFF"/>
                </a:solidFill>
              </a14:hiddenFill>
            </a:ext>
          </a:extLst>
        </p:spPr>
      </p:pic>
      <p:sp>
        <p:nvSpPr>
          <p:cNvPr id="74" name="角丸四角形 68">
            <a:extLst>
              <a:ext uri="{FF2B5EF4-FFF2-40B4-BE49-F238E27FC236}">
                <a16:creationId xmlns:a16="http://schemas.microsoft.com/office/drawing/2014/main" id="{066DB7D2-39D3-4EF4-BF64-198450649472}"/>
              </a:ext>
            </a:extLst>
          </p:cNvPr>
          <p:cNvSpPr/>
          <p:nvPr/>
        </p:nvSpPr>
        <p:spPr>
          <a:xfrm>
            <a:off x="2609359" y="380337"/>
            <a:ext cx="2993785" cy="3249934"/>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400" dirty="0">
              <a:latin typeface="Meiryo UI" panose="020B0604030504040204" pitchFamily="50" charset="-128"/>
              <a:ea typeface="Meiryo UI" panose="020B0604030504040204" pitchFamily="50" charset="-128"/>
            </a:endParaRPr>
          </a:p>
        </p:txBody>
      </p:sp>
      <p:sp>
        <p:nvSpPr>
          <p:cNvPr id="72" name="角丸四角形 68">
            <a:extLst>
              <a:ext uri="{FF2B5EF4-FFF2-40B4-BE49-F238E27FC236}">
                <a16:creationId xmlns:a16="http://schemas.microsoft.com/office/drawing/2014/main" id="{69D893B5-FF7D-43CF-B079-EA64DDDA334A}"/>
              </a:ext>
            </a:extLst>
          </p:cNvPr>
          <p:cNvSpPr/>
          <p:nvPr/>
        </p:nvSpPr>
        <p:spPr>
          <a:xfrm>
            <a:off x="64705" y="380337"/>
            <a:ext cx="2518026" cy="3249935"/>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400" dirty="0">
              <a:latin typeface="Meiryo UI" panose="020B0604030504040204" pitchFamily="50" charset="-128"/>
              <a:ea typeface="Meiryo UI" panose="020B0604030504040204" pitchFamily="50" charset="-128"/>
            </a:endParaRPr>
          </a:p>
        </p:txBody>
      </p:sp>
      <p:sp>
        <p:nvSpPr>
          <p:cNvPr id="68" name="角丸四角形 68">
            <a:extLst>
              <a:ext uri="{FF2B5EF4-FFF2-40B4-BE49-F238E27FC236}">
                <a16:creationId xmlns:a16="http://schemas.microsoft.com/office/drawing/2014/main" id="{2C9D09D8-0621-44A9-A035-C48DE847013E}"/>
              </a:ext>
            </a:extLst>
          </p:cNvPr>
          <p:cNvSpPr/>
          <p:nvPr/>
        </p:nvSpPr>
        <p:spPr>
          <a:xfrm>
            <a:off x="5629062" y="2827945"/>
            <a:ext cx="3448623" cy="802326"/>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400" dirty="0">
              <a:latin typeface="Meiryo UI" panose="020B0604030504040204" pitchFamily="50" charset="-128"/>
              <a:ea typeface="Meiryo UI" panose="020B0604030504040204" pitchFamily="50" charset="-128"/>
            </a:endParaRPr>
          </a:p>
        </p:txBody>
      </p:sp>
      <p:pic>
        <p:nvPicPr>
          <p:cNvPr id="1026" name="図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37372"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図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72466"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図 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38843"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図 3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2396" y="10117"/>
            <a:ext cx="333153"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図 2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5948"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図 2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38773"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図 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72326"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図 2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05151"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図 3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40644" y="10117"/>
            <a:ext cx="333153"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図 1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72337" y="10117"/>
            <a:ext cx="334286" cy="3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正方形/長方形 56"/>
          <p:cNvSpPr/>
          <p:nvPr/>
        </p:nvSpPr>
        <p:spPr>
          <a:xfrm>
            <a:off x="2592713" y="639486"/>
            <a:ext cx="2560492" cy="194925"/>
          </a:xfrm>
          <a:prstGeom prst="rect">
            <a:avLst/>
          </a:prstGeom>
        </p:spPr>
        <p:txBody>
          <a:bodyPr wrap="square">
            <a:spAutoFit/>
          </a:bodyPr>
          <a:lstStyle/>
          <a:p>
            <a:pPr>
              <a:lnSpc>
                <a:spcPts val="800"/>
              </a:lnSpc>
            </a:pPr>
            <a:r>
              <a:rPr lang="ja-JP" altLang="en-US"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　対策推進にあたっての基本的な考え方について</a:t>
            </a:r>
            <a:endParaRPr lang="en-US" altLang="ja-JP"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p:cNvSpPr/>
          <p:nvPr/>
        </p:nvSpPr>
        <p:spPr>
          <a:xfrm>
            <a:off x="41713" y="639486"/>
            <a:ext cx="2750916" cy="194925"/>
          </a:xfrm>
          <a:prstGeom prst="rect">
            <a:avLst/>
          </a:prstGeom>
        </p:spPr>
        <p:txBody>
          <a:bodyPr wrap="square">
            <a:spAutoFit/>
          </a:bodyPr>
          <a:lstStyle/>
          <a:p>
            <a:pPr>
              <a:lnSpc>
                <a:spcPts val="800"/>
              </a:lnSpc>
            </a:pPr>
            <a:r>
              <a:rPr lang="ja-JP" altLang="en-US"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　地球温暖化の現状</a:t>
            </a:r>
            <a:endParaRPr lang="en-US" altLang="ja-JP"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正方形/長方形 62"/>
          <p:cNvSpPr/>
          <p:nvPr/>
        </p:nvSpPr>
        <p:spPr>
          <a:xfrm>
            <a:off x="28996" y="766307"/>
            <a:ext cx="2553735" cy="500265"/>
          </a:xfrm>
          <a:prstGeom prst="rect">
            <a:avLst/>
          </a:prstGeom>
        </p:spPr>
        <p:txBody>
          <a:bodyPr wrap="square">
            <a:spAutoFit/>
          </a:bodyPr>
          <a:lstStyle/>
          <a:p>
            <a:pPr marL="116797" indent="-97520">
              <a:lnSpc>
                <a:spcPts val="1071"/>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 ・人間の影響が大気、海洋及び陸域を温暖化させてきたことには「疑う余地がない」と評価され、</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21</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世紀末の世界平均気温は最大</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5.7</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℃上昇と予測</a:t>
            </a:r>
            <a:endPar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正方形/長方形 65"/>
          <p:cNvSpPr/>
          <p:nvPr/>
        </p:nvSpPr>
        <p:spPr>
          <a:xfrm>
            <a:off x="41713" y="1296080"/>
            <a:ext cx="2750916" cy="194925"/>
          </a:xfrm>
          <a:prstGeom prst="rect">
            <a:avLst/>
          </a:prstGeom>
        </p:spPr>
        <p:txBody>
          <a:bodyPr wrap="square">
            <a:spAutoFit/>
          </a:bodyPr>
          <a:lstStyle/>
          <a:p>
            <a:pPr>
              <a:lnSpc>
                <a:spcPts val="800"/>
              </a:lnSpc>
            </a:pPr>
            <a:r>
              <a:rPr lang="ja-JP" altLang="en-US"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　地球温暖化対策の動向</a:t>
            </a:r>
            <a:endParaRPr lang="en-US" altLang="ja-JP"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正方形/長方形 49"/>
          <p:cNvSpPr/>
          <p:nvPr/>
        </p:nvSpPr>
        <p:spPr>
          <a:xfrm>
            <a:off x="28996" y="1459465"/>
            <a:ext cx="2553735" cy="641329"/>
          </a:xfrm>
          <a:prstGeom prst="rect">
            <a:avLst/>
          </a:prstGeom>
        </p:spPr>
        <p:txBody>
          <a:bodyPr wrap="square">
            <a:spAutoFit/>
          </a:bodyPr>
          <a:lstStyle/>
          <a:p>
            <a:pPr marL="116797" indent="-97520">
              <a:lnSpc>
                <a:spcPts val="1071"/>
              </a:lnSpc>
            </a:pPr>
            <a:r>
              <a:rPr lang="ja-JP" altLang="en-US" sz="857" b="1" dirty="0">
                <a:latin typeface="Meiryo UI" panose="020B0604030504040204" pitchFamily="50" charset="-128"/>
                <a:ea typeface="Meiryo UI" panose="020B0604030504040204" pitchFamily="50" charset="-128"/>
                <a:cs typeface="Meiryo UI" panose="020B0604030504040204" pitchFamily="50" charset="-128"/>
              </a:rPr>
              <a:t>◆国際的動向</a:t>
            </a:r>
            <a:endParaRPr lang="en-US" altLang="ja-JP" sz="857" b="1" dirty="0">
              <a:latin typeface="Meiryo UI" panose="020B0604030504040204" pitchFamily="50" charset="-128"/>
              <a:ea typeface="Meiryo UI" panose="020B0604030504040204" pitchFamily="50" charset="-128"/>
              <a:cs typeface="Meiryo UI" panose="020B0604030504040204" pitchFamily="50" charset="-128"/>
            </a:endParaRPr>
          </a:p>
          <a:p>
            <a:pPr marL="116797" indent="-97520">
              <a:lnSpc>
                <a:spcPts val="1071"/>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 ・パリ協定が採択</a:t>
            </a:r>
            <a:r>
              <a:rPr lang="en-US" altLang="ja-JP" sz="750" dirty="0">
                <a:latin typeface="Meiryo UI" panose="020B0604030504040204" pitchFamily="50" charset="-128"/>
                <a:ea typeface="Meiryo UI" panose="020B0604030504040204" pitchFamily="50" charset="-128"/>
                <a:cs typeface="Meiryo UI" panose="020B0604030504040204" pitchFamily="50" charset="-128"/>
              </a:rPr>
              <a:t>(2015</a:t>
            </a:r>
            <a:r>
              <a:rPr lang="ja-JP" altLang="en-US" sz="75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75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75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750" dirty="0">
                <a:latin typeface="Meiryo UI" panose="020B0604030504040204" pitchFamily="50" charset="-128"/>
                <a:ea typeface="Meiryo UI" panose="020B0604030504040204" pitchFamily="50" charset="-128"/>
                <a:cs typeface="Meiryo UI" panose="020B0604030504040204" pitchFamily="50" charset="-128"/>
              </a:rPr>
              <a:t>)</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され、平均気温の上昇を工業化以前よりも２℃高い水準を十分下回るとともに、</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1.5</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℃に抑える努力を追求</a:t>
            </a:r>
            <a:endParaRPr lang="en-US" altLang="ja-JP" sz="786"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正方形/長方形 48">
            <a:extLst>
              <a:ext uri="{FF2B5EF4-FFF2-40B4-BE49-F238E27FC236}">
                <a16:creationId xmlns:a16="http://schemas.microsoft.com/office/drawing/2014/main" id="{860D6035-22B1-494F-8830-94DF1A5EC513}"/>
              </a:ext>
            </a:extLst>
          </p:cNvPr>
          <p:cNvSpPr/>
          <p:nvPr/>
        </p:nvSpPr>
        <p:spPr>
          <a:xfrm>
            <a:off x="2575759" y="779221"/>
            <a:ext cx="2993784" cy="336759"/>
          </a:xfrm>
          <a:prstGeom prst="rect">
            <a:avLst/>
          </a:prstGeom>
        </p:spPr>
        <p:txBody>
          <a:bodyPr wrap="square">
            <a:spAutoFit/>
          </a:bodyPr>
          <a:lstStyle/>
          <a:p>
            <a:pPr marL="51430" indent="-102859">
              <a:lnSpc>
                <a:spcPts val="1000"/>
              </a:lnSpc>
            </a:pP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・大阪・関西万博のレガシーの継承や、脱炭素と経済成長の両立</a:t>
            </a:r>
            <a:endPar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51430" indent="-102859">
              <a:lnSpc>
                <a:spcPts val="1000"/>
              </a:lnSpc>
            </a:pP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を念頭に置くとともに、暑さ対策をはじめとした適応策を推進</a:t>
            </a:r>
            <a:endPar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正方形/長方形 58">
            <a:extLst>
              <a:ext uri="{FF2B5EF4-FFF2-40B4-BE49-F238E27FC236}">
                <a16:creationId xmlns:a16="http://schemas.microsoft.com/office/drawing/2014/main" id="{78C55963-EB25-4A12-818A-5054F1C7AE4B}"/>
              </a:ext>
            </a:extLst>
          </p:cNvPr>
          <p:cNvSpPr/>
          <p:nvPr/>
        </p:nvSpPr>
        <p:spPr>
          <a:xfrm>
            <a:off x="2614368" y="1823476"/>
            <a:ext cx="2580078" cy="220573"/>
          </a:xfrm>
          <a:prstGeom prst="rect">
            <a:avLst/>
          </a:prstGeom>
        </p:spPr>
        <p:txBody>
          <a:bodyPr wrap="square">
            <a:spAutoFit/>
          </a:bodyPr>
          <a:lstStyle/>
          <a:p>
            <a:pPr>
              <a:lnSpc>
                <a:spcPts val="1000"/>
              </a:lnSpc>
            </a:pPr>
            <a:r>
              <a:rPr lang="ja-JP" altLang="en-US"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　</a:t>
            </a:r>
            <a:r>
              <a:rPr lang="en-US" altLang="ja-JP"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2040</a:t>
            </a:r>
            <a:r>
              <a:rPr lang="ja-JP" altLang="en-US"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年度に向けた地球温暖化対策について</a:t>
            </a:r>
          </a:p>
        </p:txBody>
      </p:sp>
      <p:pic>
        <p:nvPicPr>
          <p:cNvPr id="12" name="図 11">
            <a:extLst>
              <a:ext uri="{FF2B5EF4-FFF2-40B4-BE49-F238E27FC236}">
                <a16:creationId xmlns:a16="http://schemas.microsoft.com/office/drawing/2014/main" id="{76499492-AE10-4E16-8C4B-DBC4F842E59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06018" y="10117"/>
            <a:ext cx="334286" cy="334286"/>
          </a:xfrm>
          <a:prstGeom prst="rect">
            <a:avLst/>
          </a:prstGeom>
        </p:spPr>
      </p:pic>
      <p:pic>
        <p:nvPicPr>
          <p:cNvPr id="14" name="図 13">
            <a:extLst>
              <a:ext uri="{FF2B5EF4-FFF2-40B4-BE49-F238E27FC236}">
                <a16:creationId xmlns:a16="http://schemas.microsoft.com/office/drawing/2014/main" id="{51B22F60-779E-4185-BAF3-D672A684E43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06657" y="10117"/>
            <a:ext cx="334286" cy="334286"/>
          </a:xfrm>
          <a:prstGeom prst="rect">
            <a:avLst/>
          </a:prstGeom>
        </p:spPr>
      </p:pic>
      <p:sp>
        <p:nvSpPr>
          <p:cNvPr id="53" name="Text Box 46">
            <a:extLst>
              <a:ext uri="{FF2B5EF4-FFF2-40B4-BE49-F238E27FC236}">
                <a16:creationId xmlns:a16="http://schemas.microsoft.com/office/drawing/2014/main" id="{9DB389F2-326A-4D6D-878A-2F3C190555A5}"/>
              </a:ext>
            </a:extLst>
          </p:cNvPr>
          <p:cNvSpPr txBox="1">
            <a:spLocks noChangeArrowheads="1"/>
          </p:cNvSpPr>
          <p:nvPr/>
        </p:nvSpPr>
        <p:spPr bwMode="auto">
          <a:xfrm>
            <a:off x="8313719" y="45973"/>
            <a:ext cx="641957" cy="242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3068" tIns="6350" rIns="53068" bIns="6350" numCol="1" anchor="t" anchorCtr="0" compatLnSpc="1">
            <a:prstTxWarp prst="textNoShape">
              <a:avLst/>
            </a:prstTxWarp>
          </a:bodyPr>
          <a:lstStyle/>
          <a:p>
            <a:pPr defTabSz="653156" eaLnBrk="0" fontAlgn="base" hangingPunct="0">
              <a:spcBef>
                <a:spcPct val="0"/>
              </a:spcBef>
              <a:spcAft>
                <a:spcPct val="0"/>
              </a:spcAft>
            </a:pPr>
            <a:r>
              <a:rPr kumimoji="0" lang="ja-JP" altLang="en-US" sz="1000" b="1" dirty="0">
                <a:latin typeface="Meiryo UI" panose="020B0604030504040204" pitchFamily="50" charset="-128"/>
                <a:ea typeface="Meiryo UI" panose="020B0604030504040204" pitchFamily="50" charset="-128"/>
                <a:cs typeface="Meiryo UI" panose="020B0604030504040204" pitchFamily="50" charset="-128"/>
              </a:rPr>
              <a:t>大阪府</a:t>
            </a:r>
            <a:endParaRPr kumimoji="0" lang="ja-JP" altLang="ja-JP" sz="1000" b="1" dirty="0">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418C6790-9685-4A43-979A-B41275E80C49}"/>
              </a:ext>
            </a:extLst>
          </p:cNvPr>
          <p:cNvSpPr/>
          <p:nvPr/>
        </p:nvSpPr>
        <p:spPr>
          <a:xfrm>
            <a:off x="41713" y="2869544"/>
            <a:ext cx="2750916" cy="194925"/>
          </a:xfrm>
          <a:prstGeom prst="rect">
            <a:avLst/>
          </a:prstGeom>
        </p:spPr>
        <p:txBody>
          <a:bodyPr wrap="square">
            <a:spAutoFit/>
          </a:bodyPr>
          <a:lstStyle/>
          <a:p>
            <a:pPr>
              <a:lnSpc>
                <a:spcPts val="800"/>
              </a:lnSpc>
            </a:pPr>
            <a:r>
              <a:rPr lang="ja-JP" altLang="en-US"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　大阪府域における地球温暖化の現状と対策</a:t>
            </a:r>
            <a:endParaRPr lang="en-US" altLang="ja-JP" sz="857"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正方形/長方形 55">
            <a:extLst>
              <a:ext uri="{FF2B5EF4-FFF2-40B4-BE49-F238E27FC236}">
                <a16:creationId xmlns:a16="http://schemas.microsoft.com/office/drawing/2014/main" id="{D0DA32CF-9B70-4D63-998D-C7DC04EABE66}"/>
              </a:ext>
            </a:extLst>
          </p:cNvPr>
          <p:cNvSpPr/>
          <p:nvPr/>
        </p:nvSpPr>
        <p:spPr>
          <a:xfrm>
            <a:off x="28996" y="3008716"/>
            <a:ext cx="2531047" cy="641329"/>
          </a:xfrm>
          <a:prstGeom prst="rect">
            <a:avLst/>
          </a:prstGeom>
        </p:spPr>
        <p:txBody>
          <a:bodyPr wrap="square">
            <a:spAutoFit/>
          </a:bodyPr>
          <a:lstStyle/>
          <a:p>
            <a:pPr marL="116797" indent="-97520">
              <a:lnSpc>
                <a:spcPts val="1071"/>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 ・大阪の年平均気温は</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20</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世紀の</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100</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年間で約２℃上昇</a:t>
            </a:r>
          </a:p>
          <a:p>
            <a:pPr marL="116797" indent="-97520">
              <a:lnSpc>
                <a:spcPts val="1071"/>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 ・</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2022</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年度の温室効果ガス排出量は</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4,528</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万トン。電気の排出係数による影響等により、</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2013</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年度比で約</a:t>
            </a:r>
            <a:r>
              <a:rPr lang="en-US" altLang="ja-JP" sz="786" dirty="0">
                <a:latin typeface="Meiryo UI" panose="020B0604030504040204" pitchFamily="50" charset="-128"/>
                <a:ea typeface="Meiryo UI" panose="020B0604030504040204" pitchFamily="50" charset="-128"/>
                <a:cs typeface="Meiryo UI" panose="020B0604030504040204" pitchFamily="50" charset="-128"/>
              </a:rPr>
              <a:t>19.4</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％減少</a:t>
            </a:r>
          </a:p>
        </p:txBody>
      </p:sp>
      <p:sp>
        <p:nvSpPr>
          <p:cNvPr id="67" name="テキスト ボックス 66">
            <a:extLst>
              <a:ext uri="{FF2B5EF4-FFF2-40B4-BE49-F238E27FC236}">
                <a16:creationId xmlns:a16="http://schemas.microsoft.com/office/drawing/2014/main" id="{5C7E1A9E-D599-42CC-BB4B-6FDF346251B2}"/>
              </a:ext>
            </a:extLst>
          </p:cNvPr>
          <p:cNvSpPr txBox="1"/>
          <p:nvPr/>
        </p:nvSpPr>
        <p:spPr>
          <a:xfrm>
            <a:off x="5606498" y="3044405"/>
            <a:ext cx="3432339" cy="593239"/>
          </a:xfrm>
          <a:prstGeom prst="rect">
            <a:avLst/>
          </a:prstGeom>
          <a:noFill/>
          <a:ln>
            <a:noFill/>
          </a:ln>
        </p:spPr>
        <p:txBody>
          <a:bodyPr wrap="square" rtlCol="0">
            <a:spAutoFit/>
          </a:bodyPr>
          <a:lstStyle/>
          <a:p>
            <a:pPr marL="61233" indent="-61233">
              <a:lnSpc>
                <a:spcPts val="1000"/>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a:t>
            </a:r>
            <a:r>
              <a:rPr lang="ja-JP" altLang="en-US" sz="786" spc="-14" dirty="0">
                <a:latin typeface="Meiryo UI" panose="020B0604030504040204" pitchFamily="50" charset="-128"/>
                <a:ea typeface="Meiryo UI" panose="020B0604030504040204" pitchFamily="50" charset="-128"/>
                <a:cs typeface="Meiryo UI" panose="020B0604030504040204" pitchFamily="50" charset="-128"/>
              </a:rPr>
              <a:t>持続可能な経済成長と地球温暖化対策の推進を図るため、おおさかカーボンニュートラル推進本部において、取組方針等を全庁で協議し、強力に推進</a:t>
            </a:r>
            <a:endParaRPr lang="en-US" altLang="ja-JP" sz="786" spc="-14" dirty="0">
              <a:latin typeface="Meiryo UI" panose="020B0604030504040204" pitchFamily="50" charset="-128"/>
              <a:ea typeface="Meiryo UI" panose="020B0604030504040204" pitchFamily="50" charset="-128"/>
              <a:cs typeface="Meiryo UI" panose="020B0604030504040204" pitchFamily="50" charset="-128"/>
            </a:endParaRPr>
          </a:p>
          <a:p>
            <a:pPr marL="61233" indent="-61233">
              <a:lnSpc>
                <a:spcPts val="1000"/>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・大阪府地球温暖化防止活動推進センター、おおさか気候変動適応センターとの連携により、緩和策と適応策に関する取組を両輪で推進</a:t>
            </a:r>
            <a:endParaRPr lang="en-US" altLang="ja-JP" sz="786"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角丸四角形 94">
            <a:extLst>
              <a:ext uri="{FF2B5EF4-FFF2-40B4-BE49-F238E27FC236}">
                <a16:creationId xmlns:a16="http://schemas.microsoft.com/office/drawing/2014/main" id="{69939D7A-0FBC-44B1-97D7-AC44882AE770}"/>
              </a:ext>
            </a:extLst>
          </p:cNvPr>
          <p:cNvSpPr/>
          <p:nvPr/>
        </p:nvSpPr>
        <p:spPr>
          <a:xfrm>
            <a:off x="2655257" y="3317931"/>
            <a:ext cx="2791126" cy="227536"/>
          </a:xfrm>
          <a:prstGeom prst="roundRect">
            <a:avLst>
              <a:gd name="adj" fmla="val 16767"/>
            </a:avLst>
          </a:prstGeom>
          <a:noFill/>
          <a:ln w="9525">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2857" rIns="0" bIns="12857" numCol="1" spcCol="0" rtlCol="0" fromWordArt="0" anchor="ctr" anchorCtr="0" forceAA="0" compatLnSpc="1">
            <a:prstTxWarp prst="textNoShape">
              <a:avLst/>
            </a:prstTxWarp>
            <a:noAutofit/>
          </a:bodyPr>
          <a:lstStyle/>
          <a:p>
            <a:pPr marL="102056" marR="102056" algn="ct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年度▲</a:t>
            </a: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48</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2035</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年度▲</a:t>
            </a: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62</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2040</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年度▲</a:t>
            </a: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75</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en-US" sz="571" kern="100" spc="-21"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4" name="テキスト ボックス 43">
            <a:extLst>
              <a:ext uri="{FF2B5EF4-FFF2-40B4-BE49-F238E27FC236}">
                <a16:creationId xmlns:a16="http://schemas.microsoft.com/office/drawing/2014/main" id="{28BBEF20-DEFA-4028-B98A-F39359A7CDCA}"/>
              </a:ext>
            </a:extLst>
          </p:cNvPr>
          <p:cNvSpPr txBox="1"/>
          <p:nvPr/>
        </p:nvSpPr>
        <p:spPr>
          <a:xfrm>
            <a:off x="2573651" y="2896479"/>
            <a:ext cx="2620795" cy="218137"/>
          </a:xfrm>
          <a:prstGeom prst="rect">
            <a:avLst/>
          </a:prstGeom>
          <a:noFill/>
          <a:ln>
            <a:noFill/>
          </a:ln>
        </p:spPr>
        <p:txBody>
          <a:bodyPr wrap="square" rtlCol="0">
            <a:spAutoFit/>
          </a:bodyPr>
          <a:lstStyle/>
          <a:p>
            <a:pPr>
              <a:lnSpc>
                <a:spcPts val="1071"/>
              </a:lnSpc>
            </a:pPr>
            <a:r>
              <a:rPr lang="ja-JP" altLang="en-US" sz="786" b="1" dirty="0">
                <a:solidFill>
                  <a:prstClr val="black"/>
                </a:solidFill>
                <a:latin typeface="Meiryo UI" panose="020B0604030504040204" pitchFamily="50" charset="-128"/>
                <a:ea typeface="Meiryo UI" panose="020B0604030504040204" pitchFamily="50" charset="-128"/>
              </a:rPr>
              <a:t>◆計画の期間　　</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年度から</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2040</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年度までの</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年間</a:t>
            </a:r>
            <a:endParaRPr lang="en-US" altLang="ja-JP" sz="786" b="1" dirty="0">
              <a:solidFill>
                <a:prstClr val="black"/>
              </a:solidFill>
              <a:latin typeface="Meiryo UI" panose="020B0604030504040204" pitchFamily="50" charset="-128"/>
              <a:ea typeface="Meiryo UI" panose="020B0604030504040204" pitchFamily="50" charset="-128"/>
            </a:endParaRPr>
          </a:p>
        </p:txBody>
      </p:sp>
      <p:sp>
        <p:nvSpPr>
          <p:cNvPr id="45" name="テキスト ボックス 44">
            <a:extLst>
              <a:ext uri="{FF2B5EF4-FFF2-40B4-BE49-F238E27FC236}">
                <a16:creationId xmlns:a16="http://schemas.microsoft.com/office/drawing/2014/main" id="{29E8194E-297E-496E-89CC-CB0720C0BFDC}"/>
              </a:ext>
            </a:extLst>
          </p:cNvPr>
          <p:cNvSpPr txBox="1"/>
          <p:nvPr/>
        </p:nvSpPr>
        <p:spPr>
          <a:xfrm>
            <a:off x="2573651" y="3120395"/>
            <a:ext cx="2953829" cy="218137"/>
          </a:xfrm>
          <a:prstGeom prst="rect">
            <a:avLst/>
          </a:prstGeom>
          <a:noFill/>
          <a:ln>
            <a:noFill/>
          </a:ln>
        </p:spPr>
        <p:txBody>
          <a:bodyPr wrap="square" rtlCol="0">
            <a:spAutoFit/>
          </a:bodyPr>
          <a:lstStyle/>
          <a:p>
            <a:pPr>
              <a:lnSpc>
                <a:spcPts val="1071"/>
              </a:lnSpc>
            </a:pPr>
            <a:r>
              <a:rPr lang="ja-JP" altLang="en-US" sz="786" b="1" dirty="0">
                <a:solidFill>
                  <a:prstClr val="black"/>
                </a:solidFill>
                <a:latin typeface="Meiryo UI" panose="020B0604030504040204" pitchFamily="50" charset="-128"/>
                <a:ea typeface="Meiryo UI" panose="020B0604030504040204" pitchFamily="50" charset="-128"/>
              </a:rPr>
              <a:t>◆温室効果ガスの削減目標（</a:t>
            </a:r>
            <a:r>
              <a:rPr lang="en-US" altLang="ja-JP" sz="786" b="1" dirty="0">
                <a:solidFill>
                  <a:prstClr val="black"/>
                </a:solidFill>
                <a:latin typeface="Meiryo UI" panose="020B0604030504040204" pitchFamily="50" charset="-128"/>
                <a:ea typeface="Meiryo UI" panose="020B0604030504040204" pitchFamily="50" charset="-128"/>
              </a:rPr>
              <a:t>2013</a:t>
            </a:r>
            <a:r>
              <a:rPr lang="ja-JP" altLang="en-US" sz="786" b="1" dirty="0">
                <a:solidFill>
                  <a:prstClr val="black"/>
                </a:solidFill>
                <a:latin typeface="Meiryo UI" panose="020B0604030504040204" pitchFamily="50" charset="-128"/>
                <a:ea typeface="Meiryo UI" panose="020B0604030504040204" pitchFamily="50" charset="-128"/>
              </a:rPr>
              <a:t>年度比）</a:t>
            </a:r>
            <a:endParaRPr lang="en-US" altLang="ja-JP" sz="786" dirty="0">
              <a:solidFill>
                <a:prstClr val="black"/>
              </a:solidFill>
              <a:latin typeface="Meiryo UI" panose="020B0604030504040204" pitchFamily="50" charset="-128"/>
              <a:ea typeface="Meiryo UI" panose="020B0604030504040204" pitchFamily="50" charset="-128"/>
            </a:endParaRPr>
          </a:p>
        </p:txBody>
      </p:sp>
      <p:sp>
        <p:nvSpPr>
          <p:cNvPr id="46" name="正方形/長方形 45">
            <a:extLst>
              <a:ext uri="{FF2B5EF4-FFF2-40B4-BE49-F238E27FC236}">
                <a16:creationId xmlns:a16="http://schemas.microsoft.com/office/drawing/2014/main" id="{438E69D7-E9F4-4548-9024-A3F63C82B5CB}"/>
              </a:ext>
            </a:extLst>
          </p:cNvPr>
          <p:cNvSpPr/>
          <p:nvPr/>
        </p:nvSpPr>
        <p:spPr>
          <a:xfrm>
            <a:off x="2573651" y="1104697"/>
            <a:ext cx="1633897" cy="224229"/>
          </a:xfrm>
          <a:prstGeom prst="rect">
            <a:avLst/>
          </a:prstGeom>
        </p:spPr>
        <p:txBody>
          <a:bodyPr wrap="square">
            <a:spAutoFit/>
          </a:bodyPr>
          <a:lstStyle/>
          <a:p>
            <a:pPr indent="-77109"/>
            <a:r>
              <a:rPr lang="ja-JP" altLang="en-US" sz="857"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857" b="1" dirty="0">
                <a:latin typeface="Meiryo UI" panose="020B0604030504040204" pitchFamily="50" charset="-128"/>
                <a:ea typeface="Meiryo UI" panose="020B0604030504040204" pitchFamily="50" charset="-128"/>
                <a:cs typeface="Meiryo UI" panose="020B0604030504040204" pitchFamily="50" charset="-128"/>
              </a:rPr>
              <a:t>2050</a:t>
            </a:r>
            <a:r>
              <a:rPr lang="ja-JP" altLang="en-US" sz="857" b="1" dirty="0">
                <a:latin typeface="Meiryo UI" panose="020B0604030504040204" pitchFamily="50" charset="-128"/>
                <a:ea typeface="Meiryo UI" panose="020B0604030504040204" pitchFamily="50" charset="-128"/>
                <a:cs typeface="Meiryo UI" panose="020B0604030504040204" pitchFamily="50" charset="-128"/>
              </a:rPr>
              <a:t>年のめざすべき将来像</a:t>
            </a:r>
            <a:endParaRPr lang="en-US" altLang="ja-JP" sz="857"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角丸四角形 66">
            <a:extLst>
              <a:ext uri="{FF2B5EF4-FFF2-40B4-BE49-F238E27FC236}">
                <a16:creationId xmlns:a16="http://schemas.microsoft.com/office/drawing/2014/main" id="{FD3A046A-E615-49C4-81F2-6E404A5084A8}"/>
              </a:ext>
            </a:extLst>
          </p:cNvPr>
          <p:cNvSpPr/>
          <p:nvPr/>
        </p:nvSpPr>
        <p:spPr>
          <a:xfrm>
            <a:off x="2787228" y="1307575"/>
            <a:ext cx="2323556" cy="405710"/>
          </a:xfrm>
          <a:prstGeom prst="roundRect">
            <a:avLst>
              <a:gd name="adj" fmla="val 16767"/>
            </a:avLst>
          </a:prstGeom>
          <a:noFill/>
          <a:ln w="9525">
            <a:solidFill>
              <a:srgbClr val="33993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2857" rIns="0" bIns="12857" numCol="1" spcCol="0" rtlCol="0" fromWordArt="0" anchor="t" anchorCtr="0" forceAA="0" compatLnSpc="1">
            <a:prstTxWarp prst="textNoShape">
              <a:avLst/>
            </a:prstTxWarp>
            <a:spAutoFit/>
          </a:bodyPr>
          <a:lstStyle/>
          <a:p>
            <a:pPr marL="102056" marR="102056"/>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2050</a:t>
            </a:r>
            <a:r>
              <a:rPr lang="ja-JP" altLang="en-US"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年二酸化炭素排出量実質ゼロへ</a:t>
            </a:r>
            <a:endParaRPr lang="en-US" altLang="ja-JP" sz="786" b="1"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a:p>
            <a:pPr marL="102056" marR="102056"/>
            <a:r>
              <a:rPr lang="ja-JP" altLang="en-US"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大阪から世界へ、現在から未来へ　</a:t>
            </a:r>
            <a:endParaRPr lang="en-US" altLang="ja-JP"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a:p>
            <a:pPr marL="102056" marR="102056"/>
            <a:r>
              <a:rPr lang="ja-JP" altLang="en-US"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　　 府民がつくる暮らしやすい持続可能な脱炭素社会</a:t>
            </a:r>
            <a:r>
              <a:rPr lang="en-US" altLang="ja-JP"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en-US" sz="714" kern="100" dirty="0">
              <a:solidFill>
                <a:srgbClr val="0066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70" name="角丸四角形 96">
            <a:extLst>
              <a:ext uri="{FF2B5EF4-FFF2-40B4-BE49-F238E27FC236}">
                <a16:creationId xmlns:a16="http://schemas.microsoft.com/office/drawing/2014/main" id="{20E27DDA-962B-4401-A07B-6C35206A021F}"/>
              </a:ext>
            </a:extLst>
          </p:cNvPr>
          <p:cNvSpPr/>
          <p:nvPr/>
        </p:nvSpPr>
        <p:spPr>
          <a:xfrm>
            <a:off x="5629061" y="2827946"/>
            <a:ext cx="3448623" cy="205819"/>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25714" bIns="25714" rtlCol="0" anchor="ctr">
            <a:spAutoFit/>
          </a:bodyPr>
          <a:lstStyle/>
          <a:p>
            <a:r>
              <a:rPr lang="ja-JP" altLang="en-US" sz="1000" b="1" dirty="0">
                <a:latin typeface="Meiryo UI" panose="020B0604030504040204" pitchFamily="50" charset="-128"/>
                <a:ea typeface="Meiryo UI" panose="020B0604030504040204" pitchFamily="50" charset="-128"/>
              </a:rPr>
              <a:t>第４章 対策の推進体制</a:t>
            </a:r>
          </a:p>
        </p:txBody>
      </p:sp>
      <p:sp>
        <p:nvSpPr>
          <p:cNvPr id="71" name="角丸四角形 92">
            <a:extLst>
              <a:ext uri="{FF2B5EF4-FFF2-40B4-BE49-F238E27FC236}">
                <a16:creationId xmlns:a16="http://schemas.microsoft.com/office/drawing/2014/main" id="{73049049-2732-4B2B-AD92-F95731846BBE}"/>
              </a:ext>
            </a:extLst>
          </p:cNvPr>
          <p:cNvSpPr/>
          <p:nvPr/>
        </p:nvSpPr>
        <p:spPr>
          <a:xfrm>
            <a:off x="64705" y="380337"/>
            <a:ext cx="2518026" cy="205819"/>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25714" bIns="25714" rtlCol="0" anchor="ctr">
            <a:spAutoFit/>
          </a:bodyPr>
          <a:lstStyle/>
          <a:p>
            <a:r>
              <a:rPr lang="ja-JP" altLang="en-US" sz="1000" b="1" dirty="0">
                <a:latin typeface="Meiryo UI" pitchFamily="50" charset="-128"/>
                <a:ea typeface="Meiryo UI" pitchFamily="50" charset="-128"/>
                <a:cs typeface="Meiryo UI" pitchFamily="50" charset="-128"/>
              </a:rPr>
              <a:t>第１章</a:t>
            </a:r>
            <a:r>
              <a:rPr lang="en-US" altLang="ja-JP" sz="1000" b="1" dirty="0">
                <a:latin typeface="Meiryo UI" pitchFamily="50" charset="-128"/>
                <a:ea typeface="Meiryo UI" pitchFamily="50" charset="-128"/>
                <a:cs typeface="Meiryo UI" pitchFamily="50" charset="-128"/>
              </a:rPr>
              <a:t> </a:t>
            </a:r>
            <a:r>
              <a:rPr lang="ja-JP" altLang="en-US" sz="1000" b="1" dirty="0">
                <a:latin typeface="Meiryo UI" pitchFamily="50" charset="-128"/>
                <a:ea typeface="Meiryo UI" pitchFamily="50" charset="-128"/>
                <a:cs typeface="Meiryo UI" pitchFamily="50" charset="-128"/>
              </a:rPr>
              <a:t>地球温暖化の現状と動向</a:t>
            </a:r>
          </a:p>
        </p:txBody>
      </p:sp>
      <p:sp>
        <p:nvSpPr>
          <p:cNvPr id="76" name="角丸四角形 98">
            <a:extLst>
              <a:ext uri="{FF2B5EF4-FFF2-40B4-BE49-F238E27FC236}">
                <a16:creationId xmlns:a16="http://schemas.microsoft.com/office/drawing/2014/main" id="{672B810A-E138-438A-A440-F2B97CCA710B}"/>
              </a:ext>
            </a:extLst>
          </p:cNvPr>
          <p:cNvSpPr/>
          <p:nvPr/>
        </p:nvSpPr>
        <p:spPr>
          <a:xfrm>
            <a:off x="2609359" y="380337"/>
            <a:ext cx="2995714" cy="205819"/>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tIns="25714" bIns="25714" rtlCol="0" anchor="ctr">
            <a:spAutoFit/>
          </a:bodyPr>
          <a:lstStyle/>
          <a:p>
            <a:r>
              <a:rPr lang="ja-JP" altLang="en-US" sz="1000" b="1" dirty="0">
                <a:latin typeface="Meiryo UI" panose="020B0604030504040204" pitchFamily="50" charset="-128"/>
                <a:ea typeface="Meiryo UI" panose="020B0604030504040204" pitchFamily="50" charset="-128"/>
              </a:rPr>
              <a:t>第２章</a:t>
            </a:r>
            <a:r>
              <a:rPr lang="en-US" altLang="ja-JP" sz="1000" b="1" dirty="0">
                <a:latin typeface="Meiryo UI" panose="020B0604030504040204" pitchFamily="50" charset="-128"/>
                <a:ea typeface="Meiryo UI" panose="020B0604030504040204" pitchFamily="50" charset="-128"/>
              </a:rPr>
              <a:t> </a:t>
            </a:r>
            <a:r>
              <a:rPr lang="ja-JP" altLang="en-US" sz="1000" b="1" dirty="0">
                <a:latin typeface="Meiryo UI" panose="020B0604030504040204" pitchFamily="50" charset="-128"/>
                <a:ea typeface="Meiryo UI" panose="020B0604030504040204" pitchFamily="50" charset="-128"/>
              </a:rPr>
              <a:t>大阪府における今後の地球温暖化対策</a:t>
            </a:r>
          </a:p>
        </p:txBody>
      </p:sp>
      <p:sp>
        <p:nvSpPr>
          <p:cNvPr id="65" name="角丸四角形 68">
            <a:extLst>
              <a:ext uri="{FF2B5EF4-FFF2-40B4-BE49-F238E27FC236}">
                <a16:creationId xmlns:a16="http://schemas.microsoft.com/office/drawing/2014/main" id="{85349311-BFE2-4FA9-BBB2-AC4B201AE008}"/>
              </a:ext>
            </a:extLst>
          </p:cNvPr>
          <p:cNvSpPr/>
          <p:nvPr/>
        </p:nvSpPr>
        <p:spPr>
          <a:xfrm>
            <a:off x="5629064" y="380336"/>
            <a:ext cx="3448623" cy="2417459"/>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ctr"/>
          <a:lstStyle/>
          <a:p>
            <a:endParaRPr lang="ja-JP" altLang="en-US" sz="1400" dirty="0">
              <a:latin typeface="Meiryo UI" panose="020B0604030504040204" pitchFamily="50" charset="-128"/>
              <a:ea typeface="Meiryo UI" panose="020B0604030504040204" pitchFamily="50" charset="-128"/>
            </a:endParaRPr>
          </a:p>
        </p:txBody>
      </p:sp>
      <p:sp>
        <p:nvSpPr>
          <p:cNvPr id="64" name="角丸四角形 78">
            <a:extLst>
              <a:ext uri="{FF2B5EF4-FFF2-40B4-BE49-F238E27FC236}">
                <a16:creationId xmlns:a16="http://schemas.microsoft.com/office/drawing/2014/main" id="{40962FCD-25FE-42FB-8638-608E73D46BD5}"/>
              </a:ext>
            </a:extLst>
          </p:cNvPr>
          <p:cNvSpPr/>
          <p:nvPr/>
        </p:nvSpPr>
        <p:spPr>
          <a:xfrm>
            <a:off x="5629063" y="380337"/>
            <a:ext cx="3448622" cy="205819"/>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25714" bIns="25714" rtlCol="0" anchor="ctr">
            <a:spAutoFit/>
          </a:bodyPr>
          <a:lstStyle/>
          <a:p>
            <a:r>
              <a:rPr lang="ja-JP" altLang="en-US" sz="1000" b="1" dirty="0">
                <a:latin typeface="Meiryo UI" pitchFamily="50" charset="-128"/>
                <a:ea typeface="Meiryo UI" pitchFamily="50" charset="-128"/>
                <a:cs typeface="Meiryo UI" pitchFamily="50" charset="-128"/>
              </a:rPr>
              <a:t>第３章 </a:t>
            </a:r>
            <a:r>
              <a:rPr lang="en-US" altLang="ja-JP" sz="1000" b="1" dirty="0">
                <a:latin typeface="Meiryo UI" pitchFamily="50" charset="-128"/>
                <a:ea typeface="Meiryo UI" pitchFamily="50" charset="-128"/>
                <a:cs typeface="Meiryo UI" pitchFamily="50" charset="-128"/>
              </a:rPr>
              <a:t>2040</a:t>
            </a:r>
            <a:r>
              <a:rPr lang="ja-JP" altLang="en-US" sz="1000" b="1" dirty="0">
                <a:latin typeface="Meiryo UI" pitchFamily="50" charset="-128"/>
                <a:ea typeface="Meiryo UI" pitchFamily="50" charset="-128"/>
                <a:cs typeface="Meiryo UI" pitchFamily="50" charset="-128"/>
              </a:rPr>
              <a:t>年度に向けて取り組む項目</a:t>
            </a:r>
          </a:p>
        </p:txBody>
      </p:sp>
      <p:sp>
        <p:nvSpPr>
          <p:cNvPr id="105" name="テキスト ボックス 104">
            <a:extLst>
              <a:ext uri="{FF2B5EF4-FFF2-40B4-BE49-F238E27FC236}">
                <a16:creationId xmlns:a16="http://schemas.microsoft.com/office/drawing/2014/main" id="{48286A1F-A2F6-43FA-85AC-4A90125E13EF}"/>
              </a:ext>
            </a:extLst>
          </p:cNvPr>
          <p:cNvSpPr txBox="1"/>
          <p:nvPr/>
        </p:nvSpPr>
        <p:spPr>
          <a:xfrm>
            <a:off x="5615605" y="591168"/>
            <a:ext cx="3636915" cy="593239"/>
          </a:xfrm>
          <a:prstGeom prst="rect">
            <a:avLst/>
          </a:prstGeom>
          <a:noFill/>
          <a:ln>
            <a:noFill/>
          </a:ln>
        </p:spPr>
        <p:txBody>
          <a:bodyPr wrap="square" rtlCol="0">
            <a:spAutoFit/>
          </a:bodyPr>
          <a:lstStyle/>
          <a:p>
            <a:pPr>
              <a:lnSpc>
                <a:spcPts val="1000"/>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・従来の対策を継続して取り組むとともに、「おおさかヒートアイランド対策推進計画」の</a:t>
            </a:r>
            <a:endParaRPr lang="en-US" altLang="ja-JP" sz="786" dirty="0">
              <a:latin typeface="Meiryo UI" panose="020B0604030504040204" pitchFamily="50" charset="-128"/>
              <a:ea typeface="Meiryo UI" panose="020B0604030504040204" pitchFamily="50" charset="-128"/>
              <a:cs typeface="Meiryo UI" panose="020B0604030504040204" pitchFamily="50" charset="-128"/>
            </a:endParaRPr>
          </a:p>
          <a:p>
            <a:pPr>
              <a:lnSpc>
                <a:spcPts val="1000"/>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　統合による内容も含め、７つの取組項目に新たな取組や施策を追加・拡充</a:t>
            </a:r>
            <a:endParaRPr lang="en-US" altLang="ja-JP" sz="786" dirty="0">
              <a:latin typeface="Meiryo UI" panose="020B0604030504040204" pitchFamily="50" charset="-128"/>
              <a:ea typeface="Meiryo UI" panose="020B0604030504040204" pitchFamily="50" charset="-128"/>
              <a:cs typeface="Meiryo UI" panose="020B0604030504040204" pitchFamily="50" charset="-128"/>
            </a:endParaRPr>
          </a:p>
          <a:p>
            <a:pPr>
              <a:lnSpc>
                <a:spcPts val="1000"/>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・「大阪・関西万博のレガシーとなる施策」や「脱炭素と経済成長の両立に寄与する</a:t>
            </a:r>
            <a:endParaRPr lang="en-US" altLang="ja-JP" sz="786" dirty="0">
              <a:latin typeface="Meiryo UI" panose="020B0604030504040204" pitchFamily="50" charset="-128"/>
              <a:ea typeface="Meiryo UI" panose="020B0604030504040204" pitchFamily="50" charset="-128"/>
              <a:cs typeface="Meiryo UI" panose="020B0604030504040204" pitchFamily="50" charset="-128"/>
            </a:endParaRPr>
          </a:p>
          <a:p>
            <a:pPr>
              <a:lnSpc>
                <a:spcPts val="1000"/>
              </a:lnSpc>
            </a:pPr>
            <a:r>
              <a:rPr lang="ja-JP" altLang="en-US" sz="786" dirty="0">
                <a:latin typeface="Meiryo UI" panose="020B0604030504040204" pitchFamily="50" charset="-128"/>
                <a:ea typeface="Meiryo UI" panose="020B0604030504040204" pitchFamily="50" charset="-128"/>
                <a:cs typeface="Meiryo UI" panose="020B0604030504040204" pitchFamily="50" charset="-128"/>
              </a:rPr>
              <a:t>　施策」として、４つの重点施策を設定</a:t>
            </a:r>
          </a:p>
        </p:txBody>
      </p:sp>
      <p:sp>
        <p:nvSpPr>
          <p:cNvPr id="51" name="四角形: 角を丸くする 50">
            <a:extLst>
              <a:ext uri="{FF2B5EF4-FFF2-40B4-BE49-F238E27FC236}">
                <a16:creationId xmlns:a16="http://schemas.microsoft.com/office/drawing/2014/main" id="{45005B92-C2B4-4D55-BA95-455962C671F5}"/>
              </a:ext>
            </a:extLst>
          </p:cNvPr>
          <p:cNvSpPr/>
          <p:nvPr/>
        </p:nvSpPr>
        <p:spPr>
          <a:xfrm>
            <a:off x="3747510" y="3878284"/>
            <a:ext cx="5291327" cy="2933744"/>
          </a:xfrm>
          <a:prstGeom prst="roundRect">
            <a:avLst>
              <a:gd name="adj" fmla="val 621"/>
            </a:avLst>
          </a:prstGeom>
          <a:solidFill>
            <a:srgbClr val="92D050">
              <a:alpha val="50000"/>
            </a:srgb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t" anchorCtr="0" forceAA="0" compatLnSpc="1">
            <a:prstTxWarp prst="textNoShape">
              <a:avLst/>
            </a:prstTxWarp>
            <a:noAutofit/>
          </a:bodyPr>
          <a:lstStyle/>
          <a:p>
            <a:pPr>
              <a:spcBef>
                <a:spcPts val="429"/>
              </a:spcBef>
            </a:pPr>
            <a:endParaRPr lang="ja-JP" altLang="en-US" sz="857">
              <a:solidFill>
                <a:schemeClr val="tx1"/>
              </a:solidFill>
              <a:latin typeface="BIZ UDゴシック" panose="020B0400000000000000" pitchFamily="49" charset="-128"/>
              <a:ea typeface="BIZ UDゴシック" panose="020B0400000000000000" pitchFamily="49" charset="-128"/>
            </a:endParaRPr>
          </a:p>
        </p:txBody>
      </p:sp>
      <p:sp>
        <p:nvSpPr>
          <p:cNvPr id="58" name="テキスト ボックス 57">
            <a:extLst>
              <a:ext uri="{FF2B5EF4-FFF2-40B4-BE49-F238E27FC236}">
                <a16:creationId xmlns:a16="http://schemas.microsoft.com/office/drawing/2014/main" id="{40E4F0C9-165F-4B4B-9640-BAAE8159DCCB}"/>
              </a:ext>
            </a:extLst>
          </p:cNvPr>
          <p:cNvSpPr txBox="1"/>
          <p:nvPr/>
        </p:nvSpPr>
        <p:spPr>
          <a:xfrm>
            <a:off x="3756424" y="4139122"/>
            <a:ext cx="5291327" cy="2618378"/>
          </a:xfrm>
          <a:prstGeom prst="rect">
            <a:avLst/>
          </a:prstGeom>
          <a:solidFill>
            <a:schemeClr val="bg1"/>
          </a:solidFill>
          <a:ln w="15875">
            <a:solidFill>
              <a:schemeClr val="accent6">
                <a:shade val="50000"/>
              </a:schemeClr>
            </a:solidFill>
            <a:prstDash val="dash"/>
          </a:ln>
        </p:spPr>
        <p:txBody>
          <a:bodyPr wrap="square">
            <a:noAutofit/>
          </a:bodyPr>
          <a:lstStyle/>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① あらゆる主体の意識改革と行動喚起</a:t>
            </a:r>
            <a:r>
              <a:rPr lang="ja-JP" altLang="en-US" sz="786" dirty="0">
                <a:latin typeface="UD デジタル 教科書体 NP-R" panose="02020400000000000000" pitchFamily="18" charset="-128"/>
                <a:ea typeface="UD デジタル 教科書体 NP-R" panose="02020400000000000000" pitchFamily="18" charset="-128"/>
              </a:rPr>
              <a:t>（万博における行動変容の実践が浸透・拡大）</a:t>
            </a:r>
            <a:endParaRPr lang="en-US" altLang="ja-JP" sz="786" b="1" dirty="0">
              <a:latin typeface="BIZ UDゴシック" panose="020B0400000000000000" pitchFamily="49" charset="-128"/>
              <a:ea typeface="BIZ UDゴシック" panose="020B0400000000000000" pitchFamily="49" charset="-128"/>
            </a:endParaRPr>
          </a:p>
          <a:p>
            <a:pPr indent="65769">
              <a:spcAft>
                <a:spcPts val="429"/>
              </a:spcAft>
            </a:pPr>
            <a:r>
              <a:rPr lang="ja-JP" altLang="en-US" sz="786" dirty="0">
                <a:latin typeface="Meiryo UI" panose="020B0604030504040204" pitchFamily="50" charset="-128"/>
                <a:ea typeface="Meiryo UI" panose="020B0604030504040204" pitchFamily="50" charset="-128"/>
              </a:rPr>
              <a:t>　環境価値の可視化等を通じた主体的な脱炭素行動変容の促進 ／ 再生可能エネルギー電気の調達など府による率先行動</a:t>
            </a:r>
            <a:br>
              <a:rPr lang="en-US" altLang="ja-JP" sz="786" dirty="0">
                <a:latin typeface="Meiryo UI" panose="020B0604030504040204" pitchFamily="50" charset="-128"/>
                <a:ea typeface="Meiryo UI" panose="020B0604030504040204" pitchFamily="50" charset="-128"/>
              </a:rPr>
            </a:br>
            <a:r>
              <a:rPr lang="ja-JP" altLang="en-US" sz="786" dirty="0">
                <a:latin typeface="Meiryo UI" panose="020B0604030504040204" pitchFamily="50" charset="-128"/>
                <a:ea typeface="Meiryo UI" panose="020B0604030504040204" pitchFamily="50" charset="-128"/>
              </a:rPr>
              <a:t>　　／ 生産・流通段階での</a:t>
            </a:r>
            <a:r>
              <a:rPr lang="en-US" altLang="ja-JP" sz="786" dirty="0">
                <a:latin typeface="Meiryo UI" panose="020B0604030504040204" pitchFamily="50" charset="-128"/>
                <a:ea typeface="Meiryo UI" panose="020B0604030504040204" pitchFamily="50" charset="-128"/>
              </a:rPr>
              <a:t>CO</a:t>
            </a:r>
            <a:r>
              <a:rPr lang="en-US" altLang="ja-JP" sz="786" baseline="-25000" dirty="0">
                <a:latin typeface="Meiryo UI" panose="020B0604030504040204" pitchFamily="50" charset="-128"/>
                <a:ea typeface="Meiryo UI" panose="020B0604030504040204" pitchFamily="50" charset="-128"/>
              </a:rPr>
              <a:t>2</a:t>
            </a:r>
            <a:r>
              <a:rPr lang="ja-JP" altLang="en-US" sz="786" dirty="0">
                <a:latin typeface="Meiryo UI" panose="020B0604030504040204" pitchFamily="50" charset="-128"/>
                <a:ea typeface="Meiryo UI" panose="020B0604030504040204" pitchFamily="50" charset="-128"/>
              </a:rPr>
              <a:t>削減にも考慮した大阪産</a:t>
            </a:r>
            <a:r>
              <a:rPr lang="en-US" altLang="ja-JP" sz="786" dirty="0">
                <a:latin typeface="Meiryo UI" panose="020B0604030504040204" pitchFamily="50" charset="-128"/>
                <a:ea typeface="Meiryo UI" panose="020B0604030504040204" pitchFamily="50" charset="-128"/>
              </a:rPr>
              <a:t>(</a:t>
            </a:r>
            <a:r>
              <a:rPr lang="ja-JP" altLang="en-US" sz="786" dirty="0">
                <a:latin typeface="Meiryo UI" panose="020B0604030504040204" pitchFamily="50" charset="-128"/>
                <a:ea typeface="Meiryo UI" panose="020B0604030504040204" pitchFamily="50" charset="-128"/>
              </a:rPr>
              <a:t>もん</a:t>
            </a:r>
            <a:r>
              <a:rPr lang="en-US" altLang="ja-JP" sz="786" dirty="0">
                <a:latin typeface="Meiryo UI" panose="020B0604030504040204" pitchFamily="50" charset="-128"/>
                <a:ea typeface="Meiryo UI" panose="020B0604030504040204" pitchFamily="50" charset="-128"/>
              </a:rPr>
              <a:t>)</a:t>
            </a:r>
            <a:r>
              <a:rPr lang="ja-JP" altLang="en-US" sz="786" dirty="0">
                <a:latin typeface="Meiryo UI" panose="020B0604030504040204" pitchFamily="50" charset="-128"/>
                <a:ea typeface="Meiryo UI" panose="020B0604030504040204" pitchFamily="50" charset="-128"/>
              </a:rPr>
              <a:t>など地産地消の促進 ／ </a:t>
            </a:r>
            <a:r>
              <a:rPr lang="en-US" altLang="ja-JP" sz="786" dirty="0">
                <a:latin typeface="Meiryo UI" panose="020B0604030504040204" pitchFamily="50" charset="-128"/>
                <a:ea typeface="Meiryo UI" panose="020B0604030504040204" pitchFamily="50" charset="-128"/>
              </a:rPr>
              <a:t>ZEH</a:t>
            </a:r>
            <a:r>
              <a:rPr lang="ja-JP" altLang="en-US" sz="786" dirty="0">
                <a:latin typeface="Meiryo UI" panose="020B0604030504040204" pitchFamily="50" charset="-128"/>
                <a:ea typeface="Meiryo UI" panose="020B0604030504040204" pitchFamily="50" charset="-128"/>
              </a:rPr>
              <a:t>の普及促進　　等　</a:t>
            </a:r>
            <a:endParaRPr lang="en-US" altLang="ja-JP" sz="786" dirty="0">
              <a:latin typeface="Meiryo UI" panose="020B0604030504040204" pitchFamily="50" charset="-128"/>
              <a:ea typeface="Meiryo UI" panose="020B0604030504040204" pitchFamily="50" charset="-128"/>
            </a:endParaRPr>
          </a:p>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② 事業者における脱炭素化に向けた取組促進</a:t>
            </a:r>
            <a:r>
              <a:rPr lang="ja-JP" altLang="en-US" sz="786" dirty="0">
                <a:latin typeface="UD デジタル 教科書体 NP-R" panose="02020400000000000000" pitchFamily="18" charset="-128"/>
                <a:ea typeface="UD デジタル 教科書体 NP-R" panose="02020400000000000000" pitchFamily="18" charset="-128"/>
              </a:rPr>
              <a:t>（</a:t>
            </a:r>
            <a:r>
              <a:rPr lang="en-US" altLang="ja-JP" sz="786" dirty="0">
                <a:latin typeface="UD デジタル 教科書体 NP-R" panose="02020400000000000000" pitchFamily="18" charset="-128"/>
                <a:ea typeface="UD デジタル 教科書体 NP-R" panose="02020400000000000000" pitchFamily="18" charset="-128"/>
              </a:rPr>
              <a:t>GX</a:t>
            </a:r>
            <a:r>
              <a:rPr lang="ja-JP" altLang="en-US" sz="786" dirty="0">
                <a:latin typeface="UD デジタル 教科書体 NP-R" panose="02020400000000000000" pitchFamily="18" charset="-128"/>
                <a:ea typeface="UD デジタル 教科書体 NP-R" panose="02020400000000000000" pitchFamily="18" charset="-128"/>
              </a:rPr>
              <a:t>による中小企業等の脱炭素経営の加速）</a:t>
            </a:r>
            <a:endParaRPr lang="en-US" altLang="ja-JP" sz="786" b="1" dirty="0">
              <a:latin typeface="BIZ UDゴシック" panose="020B0400000000000000" pitchFamily="49" charset="-128"/>
              <a:ea typeface="BIZ UDゴシック" panose="020B0400000000000000" pitchFamily="49" charset="-128"/>
            </a:endParaRPr>
          </a:p>
          <a:p>
            <a:pPr indent="65769">
              <a:spcAft>
                <a:spcPts val="429"/>
              </a:spcAft>
            </a:pPr>
            <a:r>
              <a:rPr lang="ja-JP" altLang="en-US" sz="786" dirty="0">
                <a:latin typeface="BIZ UDゴシック" panose="020B0400000000000000" pitchFamily="49" charset="-128"/>
                <a:ea typeface="BIZ UDゴシック" panose="020B0400000000000000" pitchFamily="49" charset="-128"/>
              </a:rPr>
              <a:t> </a:t>
            </a:r>
            <a:r>
              <a:rPr lang="ja-JP" altLang="en-US" sz="786" dirty="0">
                <a:latin typeface="Meiryo UI" panose="020B0604030504040204" pitchFamily="50" charset="-128"/>
                <a:ea typeface="Meiryo UI" panose="020B0604030504040204" pitchFamily="50" charset="-128"/>
              </a:rPr>
              <a:t>気候変動対策条例に基づく届出制度 ／ サステナビリティ・リンク・ローン（</a:t>
            </a:r>
            <a:r>
              <a:rPr lang="en-US" altLang="ja-JP" sz="786" dirty="0">
                <a:latin typeface="Meiryo UI" panose="020B0604030504040204" pitchFamily="50" charset="-128"/>
                <a:ea typeface="Meiryo UI" panose="020B0604030504040204" pitchFamily="50" charset="-128"/>
              </a:rPr>
              <a:t>SLL</a:t>
            </a:r>
            <a:r>
              <a:rPr lang="ja-JP" altLang="en-US" sz="786" dirty="0">
                <a:latin typeface="Meiryo UI" panose="020B0604030504040204" pitchFamily="50" charset="-128"/>
                <a:ea typeface="Meiryo UI" panose="020B0604030504040204" pitchFamily="50" charset="-128"/>
              </a:rPr>
              <a:t>）制度の構築・運用</a:t>
            </a:r>
            <a:br>
              <a:rPr lang="en-US" altLang="ja-JP" sz="786" dirty="0">
                <a:latin typeface="Meiryo UI" panose="020B0604030504040204" pitchFamily="50" charset="-128"/>
                <a:ea typeface="Meiryo UI" panose="020B0604030504040204" pitchFamily="50" charset="-128"/>
              </a:rPr>
            </a:br>
            <a:r>
              <a:rPr lang="ja-JP" altLang="en-US" sz="786" dirty="0">
                <a:latin typeface="Meiryo UI" panose="020B0604030504040204" pitchFamily="50" charset="-128"/>
                <a:ea typeface="Meiryo UI" panose="020B0604030504040204" pitchFamily="50" charset="-128"/>
              </a:rPr>
              <a:t>　　／ 公共調達等における脱炭素評価 ／ 次世代型太陽電池等のカーボンニュートラル先進技術の社会実装促進　　等</a:t>
            </a:r>
          </a:p>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③ </a:t>
            </a:r>
            <a:r>
              <a:rPr lang="en-US" altLang="ja-JP" sz="857" b="1" dirty="0">
                <a:solidFill>
                  <a:srgbClr val="0070C0"/>
                </a:solidFill>
                <a:latin typeface="BIZ UDゴシック" panose="020B0400000000000000" pitchFamily="49" charset="-128"/>
                <a:ea typeface="BIZ UDゴシック" panose="020B0400000000000000" pitchFamily="49" charset="-128"/>
              </a:rPr>
              <a:t>CO</a:t>
            </a:r>
            <a:r>
              <a:rPr lang="en-US" altLang="ja-JP" sz="857" b="1" baseline="-25000" dirty="0">
                <a:solidFill>
                  <a:srgbClr val="0070C0"/>
                </a:solidFill>
                <a:latin typeface="BIZ UDゴシック" panose="020B0400000000000000" pitchFamily="49" charset="-128"/>
                <a:ea typeface="BIZ UDゴシック" panose="020B0400000000000000" pitchFamily="49" charset="-128"/>
              </a:rPr>
              <a:t>2</a:t>
            </a:r>
            <a:r>
              <a:rPr lang="ja-JP" altLang="en-US" sz="857" b="1" dirty="0">
                <a:solidFill>
                  <a:srgbClr val="0070C0"/>
                </a:solidFill>
                <a:latin typeface="BIZ UDゴシック" panose="020B0400000000000000" pitchFamily="49" charset="-128"/>
                <a:ea typeface="BIZ UDゴシック" panose="020B0400000000000000" pitchFamily="49" charset="-128"/>
              </a:rPr>
              <a:t>排出の少ないエネルギーの利用促進</a:t>
            </a:r>
            <a:r>
              <a:rPr lang="ja-JP" altLang="en-US" sz="786" dirty="0">
                <a:latin typeface="UD デジタル 教科書体 NP-R" panose="02020400000000000000" pitchFamily="18" charset="-128"/>
                <a:ea typeface="UD デジタル 教科書体 NP-R" panose="02020400000000000000" pitchFamily="18" charset="-128"/>
              </a:rPr>
              <a:t>（次世代型太陽電池による再エネの導入促進）</a:t>
            </a:r>
            <a:endParaRPr lang="en-US" altLang="ja-JP" sz="786" b="1" dirty="0">
              <a:latin typeface="BIZ UDゴシック" panose="020B0400000000000000" pitchFamily="49" charset="-128"/>
              <a:ea typeface="BIZ UDゴシック" panose="020B0400000000000000" pitchFamily="49" charset="-128"/>
            </a:endParaRPr>
          </a:p>
          <a:p>
            <a:pPr indent="65769">
              <a:spcAft>
                <a:spcPts val="429"/>
              </a:spcAft>
            </a:pPr>
            <a:r>
              <a:rPr lang="ja-JP" altLang="en-US" sz="786" dirty="0">
                <a:latin typeface="Meiryo UI" panose="020B0604030504040204" pitchFamily="50" charset="-128"/>
                <a:ea typeface="Meiryo UI" panose="020B0604030504040204" pitchFamily="50" charset="-128"/>
              </a:rPr>
              <a:t>  共同購入支援事業などによる太陽光発電設備等の設置促進 ／ </a:t>
            </a:r>
            <a:r>
              <a:rPr lang="en-US" altLang="ja-JP" sz="786" dirty="0">
                <a:latin typeface="Meiryo UI" panose="020B0604030504040204" pitchFamily="50" charset="-128"/>
                <a:ea typeface="Meiryo UI" panose="020B0604030504040204" pitchFamily="50" charset="-128"/>
              </a:rPr>
              <a:t>CO</a:t>
            </a:r>
            <a:r>
              <a:rPr lang="en-US" altLang="ja-JP" sz="786" baseline="-25000" dirty="0">
                <a:latin typeface="Meiryo UI" panose="020B0604030504040204" pitchFamily="50" charset="-128"/>
                <a:ea typeface="Meiryo UI" panose="020B0604030504040204" pitchFamily="50" charset="-128"/>
              </a:rPr>
              <a:t>2</a:t>
            </a:r>
            <a:r>
              <a:rPr lang="ja-JP" altLang="en-US" sz="786" dirty="0">
                <a:latin typeface="Meiryo UI" panose="020B0604030504040204" pitchFamily="50" charset="-128"/>
                <a:ea typeface="Meiryo UI" panose="020B0604030504040204" pitchFamily="50" charset="-128"/>
              </a:rPr>
              <a:t>排出の少ない電気の選択の促進</a:t>
            </a:r>
            <a:br>
              <a:rPr lang="en-US" altLang="ja-JP" sz="786" dirty="0">
                <a:latin typeface="Meiryo UI" panose="020B0604030504040204" pitchFamily="50" charset="-128"/>
                <a:ea typeface="Meiryo UI" panose="020B0604030504040204" pitchFamily="50" charset="-128"/>
              </a:rPr>
            </a:br>
            <a:r>
              <a:rPr lang="ja-JP" altLang="en-US" sz="786" dirty="0">
                <a:latin typeface="Meiryo UI" panose="020B0604030504040204" pitchFamily="50" charset="-128"/>
                <a:ea typeface="Meiryo UI" panose="020B0604030504040204" pitchFamily="50" charset="-128"/>
              </a:rPr>
              <a:t>　　／ ペロブスカイト太陽電池の普及促進　　等</a:t>
            </a:r>
            <a:endParaRPr lang="en-US" altLang="ja-JP" sz="786" dirty="0">
              <a:latin typeface="Meiryo UI" panose="020B0604030504040204" pitchFamily="50" charset="-128"/>
              <a:ea typeface="Meiryo UI" panose="020B0604030504040204" pitchFamily="50" charset="-128"/>
            </a:endParaRPr>
          </a:p>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④ 輸送・移動における脱炭素化に向けた取組促進</a:t>
            </a:r>
            <a:r>
              <a:rPr lang="ja-JP" altLang="en-US" sz="786" dirty="0">
                <a:latin typeface="UD デジタル 教科書体 NP-R" panose="02020400000000000000" pitchFamily="18" charset="-128"/>
                <a:ea typeface="UD デジタル 教科書体 NP-R" panose="02020400000000000000" pitchFamily="18" charset="-128"/>
              </a:rPr>
              <a:t>（次世代モビリティの導入促進）</a:t>
            </a:r>
            <a:endParaRPr lang="en-US" altLang="ja-JP" sz="786" b="1" dirty="0">
              <a:latin typeface="BIZ UDゴシック" panose="020B0400000000000000" pitchFamily="49" charset="-128"/>
              <a:ea typeface="BIZ UDゴシック" panose="020B0400000000000000" pitchFamily="49" charset="-128"/>
            </a:endParaRPr>
          </a:p>
          <a:p>
            <a:pPr indent="65769">
              <a:spcAft>
                <a:spcPts val="429"/>
              </a:spcAft>
            </a:pPr>
            <a:r>
              <a:rPr lang="ja-JP" altLang="en-US" sz="786" dirty="0">
                <a:latin typeface="Meiryo UI" panose="020B0604030504040204" pitchFamily="50" charset="-128"/>
                <a:ea typeface="Meiryo UI" panose="020B0604030504040204" pitchFamily="50" charset="-128"/>
              </a:rPr>
              <a:t>　</a:t>
            </a:r>
            <a:r>
              <a:rPr lang="en-US" altLang="ja-JP" sz="786" dirty="0">
                <a:latin typeface="Meiryo UI" panose="020B0604030504040204" pitchFamily="50" charset="-128"/>
                <a:ea typeface="Meiryo UI" panose="020B0604030504040204" pitchFamily="50" charset="-128"/>
              </a:rPr>
              <a:t>ZEV</a:t>
            </a:r>
            <a:r>
              <a:rPr lang="ja-JP" altLang="en-US" sz="786" dirty="0">
                <a:latin typeface="Meiryo UI" panose="020B0604030504040204" pitchFamily="50" charset="-128"/>
                <a:ea typeface="Meiryo UI" panose="020B0604030504040204" pitchFamily="50" charset="-128"/>
              </a:rPr>
              <a:t>を中心とする電動車の普及促進 ／ 物流の脱炭素化（</a:t>
            </a:r>
            <a:r>
              <a:rPr lang="en-US" altLang="ja-JP" sz="786" dirty="0">
                <a:latin typeface="Meiryo UI" panose="020B0604030504040204" pitchFamily="50" charset="-128"/>
                <a:ea typeface="Meiryo UI" panose="020B0604030504040204" pitchFamily="50" charset="-128"/>
              </a:rPr>
              <a:t>EV</a:t>
            </a:r>
            <a:r>
              <a:rPr lang="ja-JP" altLang="en-US" sz="786" dirty="0">
                <a:latin typeface="Meiryo UI" panose="020B0604030504040204" pitchFamily="50" charset="-128"/>
                <a:ea typeface="Meiryo UI" panose="020B0604030504040204" pitchFamily="50" charset="-128"/>
              </a:rPr>
              <a:t>・</a:t>
            </a:r>
            <a:r>
              <a:rPr lang="en-US" altLang="ja-JP" sz="786" dirty="0">
                <a:latin typeface="Meiryo UI" panose="020B0604030504040204" pitchFamily="50" charset="-128"/>
                <a:ea typeface="Meiryo UI" panose="020B0604030504040204" pitchFamily="50" charset="-128"/>
              </a:rPr>
              <a:t>FC</a:t>
            </a:r>
            <a:r>
              <a:rPr lang="ja-JP" altLang="en-US" sz="786" dirty="0">
                <a:latin typeface="Meiryo UI" panose="020B0604030504040204" pitchFamily="50" charset="-128"/>
                <a:ea typeface="Meiryo UI" panose="020B0604030504040204" pitchFamily="50" charset="-128"/>
              </a:rPr>
              <a:t>商用車等の導入）に対する支援</a:t>
            </a:r>
            <a:br>
              <a:rPr lang="en-US" altLang="ja-JP" sz="786" dirty="0">
                <a:latin typeface="Meiryo UI" panose="020B0604030504040204" pitchFamily="50" charset="-128"/>
                <a:ea typeface="Meiryo UI" panose="020B0604030504040204" pitchFamily="50" charset="-128"/>
              </a:rPr>
            </a:br>
            <a:r>
              <a:rPr lang="ja-JP" altLang="en-US" sz="786" dirty="0">
                <a:latin typeface="Meiryo UI" panose="020B0604030504040204" pitchFamily="50" charset="-128"/>
                <a:ea typeface="Meiryo UI" panose="020B0604030504040204" pitchFamily="50" charset="-128"/>
              </a:rPr>
              <a:t>　　／ </a:t>
            </a:r>
            <a:r>
              <a:rPr lang="en-US" altLang="ja-JP" sz="786" dirty="0">
                <a:latin typeface="Meiryo UI" panose="020B0604030504040204" pitchFamily="50" charset="-128"/>
                <a:ea typeface="Meiryo UI" panose="020B0604030504040204" pitchFamily="50" charset="-128"/>
              </a:rPr>
              <a:t>EV</a:t>
            </a:r>
            <a:r>
              <a:rPr lang="ja-JP" altLang="en-US" sz="786" dirty="0">
                <a:latin typeface="Meiryo UI" panose="020B0604030504040204" pitchFamily="50" charset="-128"/>
                <a:ea typeface="Meiryo UI" panose="020B0604030504040204" pitchFamily="50" charset="-128"/>
              </a:rPr>
              <a:t>ワイヤレス給電技術の実証支援 ／ 充電器・水素ステーションなどのインフラの整備促進　　等　　</a:t>
            </a:r>
            <a:endParaRPr lang="en-US" altLang="ja-JP" sz="786" dirty="0">
              <a:latin typeface="Meiryo UI" panose="020B0604030504040204" pitchFamily="50" charset="-128"/>
              <a:ea typeface="Meiryo UI" panose="020B0604030504040204" pitchFamily="50" charset="-128"/>
            </a:endParaRPr>
          </a:p>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⑤ 資源循環の促進</a:t>
            </a:r>
            <a:r>
              <a:rPr lang="ja-JP" altLang="en-US" sz="786" dirty="0">
                <a:latin typeface="UD デジタル 教科書体 NP-R" panose="02020400000000000000" pitchFamily="18" charset="-128"/>
                <a:ea typeface="UD デジタル 教科書体 NP-R" panose="02020400000000000000" pitchFamily="18" charset="-128"/>
              </a:rPr>
              <a:t>（万博におけるサーキュラーエコノミーの実践が浸透・拡大）</a:t>
            </a:r>
            <a:endParaRPr lang="en-US" altLang="ja-JP" sz="786" b="1" dirty="0">
              <a:latin typeface="BIZ UDゴシック" panose="020B0400000000000000" pitchFamily="49" charset="-128"/>
              <a:ea typeface="BIZ UDゴシック" panose="020B0400000000000000" pitchFamily="49" charset="-128"/>
            </a:endParaRPr>
          </a:p>
          <a:p>
            <a:pPr indent="65769">
              <a:spcAft>
                <a:spcPts val="429"/>
              </a:spcAft>
            </a:pPr>
            <a:r>
              <a:rPr lang="ja-JP" altLang="en-US" sz="786" dirty="0">
                <a:latin typeface="Meiryo UI" panose="020B0604030504040204" pitchFamily="50" charset="-128"/>
                <a:ea typeface="Meiryo UI" panose="020B0604030504040204" pitchFamily="50" charset="-128"/>
              </a:rPr>
              <a:t>　使い捨てプラスチックごみの排出抑制及び分別・リサイクルの促進 ／ 食品の使いきりの推進等による食品ロスの削減　　等</a:t>
            </a:r>
            <a:endParaRPr lang="en-US" altLang="ja-JP" sz="786" dirty="0">
              <a:latin typeface="Meiryo UI" panose="020B0604030504040204" pitchFamily="50" charset="-128"/>
              <a:ea typeface="Meiryo UI" panose="020B0604030504040204" pitchFamily="50" charset="-128"/>
            </a:endParaRPr>
          </a:p>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⑥ 森林・海洋生態系等による吸収、緑化等の推進</a:t>
            </a:r>
            <a:r>
              <a:rPr lang="ja-JP" altLang="en-US" sz="786" dirty="0">
                <a:latin typeface="UD デジタル 教科書体 NP-R" panose="02020400000000000000" pitchFamily="18" charset="-128"/>
                <a:ea typeface="UD デジタル 教科書体 NP-R" panose="02020400000000000000" pitchFamily="18" charset="-128"/>
              </a:rPr>
              <a:t>（万博を契機に木造建築物、海への関心向上）</a:t>
            </a:r>
            <a:endParaRPr lang="en-US" altLang="ja-JP" sz="786" dirty="0">
              <a:latin typeface="UD デジタル 教科書体 NP-R" panose="02020400000000000000" pitchFamily="18" charset="-128"/>
              <a:ea typeface="UD デジタル 教科書体 NP-R" panose="02020400000000000000" pitchFamily="18" charset="-128"/>
            </a:endParaRPr>
          </a:p>
          <a:p>
            <a:pPr indent="65769">
              <a:spcAft>
                <a:spcPts val="429"/>
              </a:spcAft>
            </a:pPr>
            <a:r>
              <a:rPr lang="ja-JP" altLang="en-US" sz="786" dirty="0">
                <a:latin typeface="Meiryo UI" panose="020B0604030504040204" pitchFamily="50" charset="-128"/>
                <a:ea typeface="Meiryo UI" panose="020B0604030504040204" pitchFamily="50" charset="-128"/>
              </a:rPr>
              <a:t>　市町村による森林整備及び木材利用の促進のための技術的支援 ／ 大阪湾奥部ブルーカーボン生態系の再生・創出　　等　　</a:t>
            </a:r>
            <a:endParaRPr lang="en-US" altLang="ja-JP" sz="786" dirty="0">
              <a:latin typeface="Meiryo UI" panose="020B0604030504040204" pitchFamily="50" charset="-128"/>
              <a:ea typeface="Meiryo UI" panose="020B0604030504040204" pitchFamily="50" charset="-128"/>
            </a:endParaRPr>
          </a:p>
          <a:p>
            <a:pPr indent="65769"/>
            <a:r>
              <a:rPr lang="ja-JP" altLang="en-US" sz="857" b="1" dirty="0">
                <a:solidFill>
                  <a:srgbClr val="0070C0"/>
                </a:solidFill>
                <a:latin typeface="BIZ UDゴシック" panose="020B0400000000000000" pitchFamily="49" charset="-128"/>
                <a:ea typeface="BIZ UDゴシック" panose="020B0400000000000000" pitchFamily="49" charset="-128"/>
              </a:rPr>
              <a:t>⑦ 気候変動適応の推進等</a:t>
            </a:r>
            <a:r>
              <a:rPr lang="ja-JP" altLang="en-US" sz="786" dirty="0">
                <a:latin typeface="UD デジタル 教科書体 NP-R" panose="02020400000000000000" pitchFamily="18" charset="-128"/>
                <a:ea typeface="UD デジタル 教科書体 NP-R" panose="02020400000000000000" pitchFamily="18" charset="-128"/>
              </a:rPr>
              <a:t>（万博での“暑さ”対策の浸透・拡大）</a:t>
            </a:r>
          </a:p>
          <a:p>
            <a:pPr indent="65769"/>
            <a:r>
              <a:rPr lang="ja-JP" altLang="en-US" sz="786" dirty="0">
                <a:latin typeface="Meiryo UI" panose="020B0604030504040204" pitchFamily="50" charset="-128"/>
                <a:ea typeface="Meiryo UI" panose="020B0604030504040204" pitchFamily="50" charset="-128"/>
              </a:rPr>
              <a:t>　大阪の地域特性を踏まえた暑さ対策の推進 ／ 様々な分野における適応取組のさらなる推進　　等</a:t>
            </a:r>
            <a:endParaRPr lang="ja-JP" altLang="en-US" sz="786" dirty="0">
              <a:latin typeface="UD デジタル 教科書体 NP-R" panose="02020400000000000000" pitchFamily="18" charset="-128"/>
              <a:ea typeface="UD デジタル 教科書体 NP-R" panose="02020400000000000000" pitchFamily="18" charset="-128"/>
            </a:endParaRPr>
          </a:p>
        </p:txBody>
      </p:sp>
      <p:sp>
        <p:nvSpPr>
          <p:cNvPr id="62" name="四角形: 角を丸くする 61">
            <a:extLst>
              <a:ext uri="{FF2B5EF4-FFF2-40B4-BE49-F238E27FC236}">
                <a16:creationId xmlns:a16="http://schemas.microsoft.com/office/drawing/2014/main" id="{3FD8BC8B-0A9E-4AE5-B606-9251EA461607}"/>
              </a:ext>
            </a:extLst>
          </p:cNvPr>
          <p:cNvSpPr/>
          <p:nvPr/>
        </p:nvSpPr>
        <p:spPr>
          <a:xfrm>
            <a:off x="3873644" y="4011792"/>
            <a:ext cx="2254716" cy="140931"/>
          </a:xfrm>
          <a:prstGeom prst="roundRect">
            <a:avLst>
              <a:gd name="adj" fmla="val 50000"/>
            </a:avLst>
          </a:prstGeom>
          <a:solidFill>
            <a:srgbClr val="3AA43A"/>
          </a:solidFill>
          <a:ln>
            <a:solidFill>
              <a:srgbClr val="3AA43A"/>
            </a:solidFill>
          </a:ln>
        </p:spPr>
        <p:style>
          <a:lnRef idx="2">
            <a:schemeClr val="accent6">
              <a:shade val="50000"/>
            </a:schemeClr>
          </a:lnRef>
          <a:fillRef idx="1">
            <a:schemeClr val="accent6"/>
          </a:fillRef>
          <a:effectRef idx="0">
            <a:schemeClr val="accent6"/>
          </a:effectRef>
          <a:fontRef idx="minor">
            <a:schemeClr val="lt1"/>
          </a:fontRef>
        </p:style>
        <p:txBody>
          <a:bodyPr vert="horz" lIns="25714" tIns="25714" rIns="25714" bIns="25714" rtlCol="0" anchor="ctr"/>
          <a:lstStyle/>
          <a:p>
            <a:pPr algn="ctr"/>
            <a:r>
              <a:rPr lang="ja-JP" altLang="en-US" sz="857" b="1" dirty="0">
                <a:latin typeface="BIZ UDゴシック" panose="020B0400000000000000" pitchFamily="49" charset="-128"/>
                <a:ea typeface="BIZ UDゴシック" panose="020B0400000000000000" pitchFamily="49" charset="-128"/>
              </a:rPr>
              <a:t>７つの取組項目</a:t>
            </a:r>
            <a:r>
              <a:rPr lang="ja-JP" altLang="en-US" sz="786" b="1" dirty="0">
                <a:latin typeface="BIZ UDゴシック" panose="020B0400000000000000" pitchFamily="49" charset="-128"/>
                <a:ea typeface="BIZ UDゴシック" panose="020B0400000000000000" pitchFamily="49" charset="-128"/>
              </a:rPr>
              <a:t>（万博・</a:t>
            </a:r>
            <a:r>
              <a:rPr lang="en-US" altLang="ja-JP" sz="786" b="1" dirty="0">
                <a:latin typeface="BIZ UDゴシック" panose="020B0400000000000000" pitchFamily="49" charset="-128"/>
                <a:ea typeface="BIZ UDゴシック" panose="020B0400000000000000" pitchFamily="49" charset="-128"/>
              </a:rPr>
              <a:t>GX</a:t>
            </a:r>
            <a:r>
              <a:rPr lang="ja-JP" altLang="en-US" sz="786" b="1" dirty="0">
                <a:latin typeface="BIZ UDゴシック" panose="020B0400000000000000" pitchFamily="49" charset="-128"/>
                <a:ea typeface="BIZ UDゴシック" panose="020B0400000000000000" pitchFamily="49" charset="-128"/>
              </a:rPr>
              <a:t>による変化）</a:t>
            </a:r>
            <a:endParaRPr lang="en-US" altLang="ja-JP" sz="857" b="1" dirty="0">
              <a:latin typeface="BIZ UDゴシック" panose="020B0400000000000000" pitchFamily="49" charset="-128"/>
              <a:ea typeface="BIZ UDゴシック" panose="020B0400000000000000" pitchFamily="49" charset="-128"/>
            </a:endParaRPr>
          </a:p>
        </p:txBody>
      </p:sp>
      <p:pic>
        <p:nvPicPr>
          <p:cNvPr id="69" name="図 68">
            <a:extLst>
              <a:ext uri="{FF2B5EF4-FFF2-40B4-BE49-F238E27FC236}">
                <a16:creationId xmlns:a16="http://schemas.microsoft.com/office/drawing/2014/main" id="{5652B3EC-EBBD-445D-B259-1C2F9E4C977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63751" y="5077165"/>
            <a:ext cx="427663" cy="427663"/>
          </a:xfrm>
          <a:prstGeom prst="rect">
            <a:avLst/>
          </a:prstGeom>
        </p:spPr>
      </p:pic>
      <p:sp>
        <p:nvSpPr>
          <p:cNvPr id="75" name="四角形: 角を丸くする 74">
            <a:extLst>
              <a:ext uri="{FF2B5EF4-FFF2-40B4-BE49-F238E27FC236}">
                <a16:creationId xmlns:a16="http://schemas.microsoft.com/office/drawing/2014/main" id="{4CC1CADD-BDCB-4E27-8325-05D7201CD5C9}"/>
              </a:ext>
            </a:extLst>
          </p:cNvPr>
          <p:cNvSpPr/>
          <p:nvPr/>
        </p:nvSpPr>
        <p:spPr>
          <a:xfrm>
            <a:off x="5292081" y="3755201"/>
            <a:ext cx="2174956" cy="178349"/>
          </a:xfrm>
          <a:prstGeom prst="roundRect">
            <a:avLst>
              <a:gd name="adj" fmla="val 8768"/>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dist"/>
            <a:r>
              <a:rPr lang="ja-JP" altLang="en-US" sz="714" dirty="0">
                <a:solidFill>
                  <a:schemeClr val="bg1"/>
                </a:solidFill>
                <a:latin typeface="BIZ UDゴシック" panose="020B0400000000000000" pitchFamily="49" charset="-128"/>
                <a:ea typeface="BIZ UDゴシック" panose="020B0400000000000000" pitchFamily="49" charset="-128"/>
              </a:rPr>
              <a:t>計画における主な取組</a:t>
            </a:r>
          </a:p>
        </p:txBody>
      </p:sp>
      <p:sp>
        <p:nvSpPr>
          <p:cNvPr id="77" name="正方形/長方形 76">
            <a:extLst>
              <a:ext uri="{FF2B5EF4-FFF2-40B4-BE49-F238E27FC236}">
                <a16:creationId xmlns:a16="http://schemas.microsoft.com/office/drawing/2014/main" id="{3B82B99B-2284-4165-AC4D-4DF092F0EBFD}"/>
              </a:ext>
            </a:extLst>
          </p:cNvPr>
          <p:cNvSpPr/>
          <p:nvPr/>
        </p:nvSpPr>
        <p:spPr>
          <a:xfrm>
            <a:off x="2575759" y="1993182"/>
            <a:ext cx="3053299" cy="901016"/>
          </a:xfrm>
          <a:prstGeom prst="rect">
            <a:avLst/>
          </a:prstGeom>
        </p:spPr>
        <p:txBody>
          <a:bodyPr wrap="square">
            <a:spAutoFit/>
          </a:bodyPr>
          <a:lstStyle/>
          <a:p>
            <a:pPr marL="51430" indent="-102859">
              <a:lnSpc>
                <a:spcPts val="1000"/>
              </a:lnSpc>
              <a:spcAft>
                <a:spcPts val="429"/>
              </a:spcAft>
            </a:pP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年の将来像を見通しつつ、万博開催による社会情勢の変化や国が進めるグリーントランスフォーメーション</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(GX)</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を通じた社会構造の転換などを踏まえ、温暖化対策を加速していくべき重要な時期</a:t>
            </a:r>
          </a:p>
          <a:p>
            <a:pPr marL="51430" indent="-102859">
              <a:lnSpc>
                <a:spcPts val="1000"/>
              </a:lnSpc>
              <a:spcAft>
                <a:spcPts val="429"/>
              </a:spcAft>
            </a:pP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・急速に進展したデジタル化による効率化と</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AI</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等の</a:t>
            </a:r>
            <a:r>
              <a:rPr lang="ja-JP" altLang="en-US" sz="786" dirty="0">
                <a:latin typeface="Meiryo UI" panose="020B0604030504040204" pitchFamily="50" charset="-128"/>
                <a:ea typeface="Meiryo UI" panose="020B0604030504040204" pitchFamily="50" charset="-128"/>
                <a:cs typeface="Meiryo UI" panose="020B0604030504040204" pitchFamily="50" charset="-128"/>
              </a:rPr>
              <a:t>発展</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による影響、万博開催をきっかけとした最新技術の社会実装や行動変容、国の</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GX</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政策による社会構造の変化等を踏まえて重点施策による脱炭素化を加速</a:t>
            </a:r>
          </a:p>
        </p:txBody>
      </p:sp>
      <p:sp>
        <p:nvSpPr>
          <p:cNvPr id="73" name="タイトル 1">
            <a:extLst>
              <a:ext uri="{FF2B5EF4-FFF2-40B4-BE49-F238E27FC236}">
                <a16:creationId xmlns:a16="http://schemas.microsoft.com/office/drawing/2014/main" id="{23FE50E2-5511-4015-9073-E7CAE2B0C5D2}"/>
              </a:ext>
            </a:extLst>
          </p:cNvPr>
          <p:cNvSpPr txBox="1">
            <a:spLocks/>
          </p:cNvSpPr>
          <p:nvPr/>
        </p:nvSpPr>
        <p:spPr>
          <a:xfrm>
            <a:off x="3461" y="-5348"/>
            <a:ext cx="3896229" cy="338005"/>
          </a:xfrm>
          <a:prstGeom prst="rect">
            <a:avLst/>
          </a:prstGeom>
          <a:solidFill>
            <a:srgbClr val="339933"/>
          </a:solidFill>
          <a:ln>
            <a:noFill/>
          </a:ln>
        </p:spPr>
        <p:txBody>
          <a:bodyPr vert="horz" lIns="65314" tIns="32657" rIns="65314" bIns="32657" rtlCol="0" anchor="ctr">
            <a:noAutofit/>
          </a:bodyPr>
          <a:lstStyle>
            <a:lvl1pPr algn="ctr" defTabSz="1280160" rtl="0" eaLnBrk="1" latinLnBrk="0" hangingPunct="1">
              <a:spcBef>
                <a:spcPct val="0"/>
              </a:spcBef>
              <a:buNone/>
              <a:defRPr kumimoji="1" sz="6160" kern="1200">
                <a:solidFill>
                  <a:schemeClr val="tx1"/>
                </a:solidFill>
                <a:latin typeface="+mj-lt"/>
                <a:ea typeface="+mj-ea"/>
                <a:cs typeface="+mj-cs"/>
              </a:defRPr>
            </a:lvl1pPr>
          </a:lstStyle>
          <a:p>
            <a:pPr algn="l">
              <a:tabLst>
                <a:tab pos="3076410" algn="l"/>
              </a:tabLst>
            </a:pPr>
            <a:r>
              <a:rPr lang="ja-JP" altLang="en-US" sz="1286"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大阪府地球温暖化対策実行計画（区域施策編）</a:t>
            </a:r>
            <a:endParaRPr lang="ja-JP" altLang="en-US" sz="1429"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Text Box 46">
            <a:extLst>
              <a:ext uri="{FF2B5EF4-FFF2-40B4-BE49-F238E27FC236}">
                <a16:creationId xmlns:a16="http://schemas.microsoft.com/office/drawing/2014/main" id="{BEA9EC8A-68D9-484C-8D49-B73912E1DE5C}"/>
              </a:ext>
            </a:extLst>
          </p:cNvPr>
          <p:cNvSpPr txBox="1">
            <a:spLocks noChangeArrowheads="1"/>
          </p:cNvSpPr>
          <p:nvPr/>
        </p:nvSpPr>
        <p:spPr bwMode="auto">
          <a:xfrm>
            <a:off x="7844795" y="188640"/>
            <a:ext cx="1407725" cy="242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3068" tIns="6350" rIns="53068" bIns="6350" numCol="1" anchor="t" anchorCtr="0" compatLnSpc="1">
            <a:prstTxWarp prst="textNoShape">
              <a:avLst/>
            </a:prstTxWarp>
          </a:bodyPr>
          <a:lstStyle/>
          <a:p>
            <a:pPr defTabSz="653156" eaLnBrk="0" fontAlgn="base" hangingPunct="0">
              <a:spcBef>
                <a:spcPct val="0"/>
              </a:spcBef>
              <a:spcAft>
                <a:spcPct val="0"/>
              </a:spcAft>
            </a:pPr>
            <a:r>
              <a:rPr kumimoji="0" lang="ja-JP" altLang="en-US" sz="1000" b="1" dirty="0">
                <a:latin typeface="Meiryo UI" panose="020B0604030504040204" pitchFamily="50" charset="-128"/>
                <a:ea typeface="Meiryo UI" panose="020B0604030504040204" pitchFamily="50" charset="-128"/>
                <a:cs typeface="Meiryo UI" panose="020B0604030504040204" pitchFamily="50" charset="-128"/>
              </a:rPr>
              <a:t>（令和８年３月改定）</a:t>
            </a:r>
            <a:endParaRPr kumimoji="0" lang="ja-JP" altLang="ja-JP" sz="1000" b="1" dirty="0">
              <a:latin typeface="Meiryo UI" panose="020B0604030504040204" pitchFamily="50" charset="-128"/>
              <a:ea typeface="Meiryo UI" panose="020B0604030504040204" pitchFamily="50" charset="-128"/>
            </a:endParaRPr>
          </a:p>
        </p:txBody>
      </p:sp>
      <p:sp>
        <p:nvSpPr>
          <p:cNvPr id="54" name="正方形/長方形 53">
            <a:extLst>
              <a:ext uri="{FF2B5EF4-FFF2-40B4-BE49-F238E27FC236}">
                <a16:creationId xmlns:a16="http://schemas.microsoft.com/office/drawing/2014/main" id="{C6DCED76-1073-4E44-853D-C0CFDDA66654}"/>
              </a:ext>
            </a:extLst>
          </p:cNvPr>
          <p:cNvSpPr/>
          <p:nvPr/>
        </p:nvSpPr>
        <p:spPr>
          <a:xfrm>
            <a:off x="28996" y="2071343"/>
            <a:ext cx="2553735" cy="782394"/>
          </a:xfrm>
          <a:prstGeom prst="rect">
            <a:avLst/>
          </a:prstGeom>
        </p:spPr>
        <p:txBody>
          <a:bodyPr wrap="square">
            <a:spAutoFit/>
          </a:bodyPr>
          <a:lstStyle/>
          <a:p>
            <a:pPr marL="116797" indent="-97520">
              <a:lnSpc>
                <a:spcPts val="1071"/>
              </a:lnSpc>
              <a:spcBef>
                <a:spcPts val="214"/>
              </a:spcBef>
            </a:pPr>
            <a:r>
              <a:rPr lang="ja-JP" altLang="en-US" sz="857"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◆国内の動向</a:t>
            </a:r>
            <a:endParaRPr lang="en-US" altLang="ja-JP" sz="857"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16797" indent="-97520">
              <a:lnSpc>
                <a:spcPts val="1071"/>
              </a:lnSpc>
            </a:pP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・「地球温暖化対策計画」を閣議決定</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年２月</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116797" indent="-97520">
              <a:lnSpc>
                <a:spcPts val="1071"/>
              </a:lnSpc>
            </a:pP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GX2040</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ビジョン策定</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年２月</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16797" indent="-97520">
              <a:lnSpc>
                <a:spcPts val="1071"/>
              </a:lnSpc>
            </a:pPr>
            <a:r>
              <a:rPr lang="en-US" altLang="ja-JP"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大阪・関西万博の開催</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marL="116797" indent="-97520">
              <a:lnSpc>
                <a:spcPts val="1071"/>
              </a:lnSpc>
            </a:pP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714"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気候変動適応法を改正</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年４月</a:t>
            </a:r>
            <a:r>
              <a:rPr lang="en-US" altLang="ja-JP" sz="786"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75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6F75DA31-F981-4C2B-A6B1-8670C9684A6E}"/>
              </a:ext>
            </a:extLst>
          </p:cNvPr>
          <p:cNvPicPr>
            <a:picLocks noChangeAspect="1"/>
          </p:cNvPicPr>
          <p:nvPr/>
        </p:nvPicPr>
        <p:blipFill>
          <a:blip r:embed="rId17"/>
          <a:stretch>
            <a:fillRect/>
          </a:stretch>
        </p:blipFill>
        <p:spPr>
          <a:xfrm>
            <a:off x="5846484" y="1135965"/>
            <a:ext cx="3013777" cy="1630439"/>
          </a:xfrm>
          <a:prstGeom prst="rect">
            <a:avLst/>
          </a:prstGeom>
        </p:spPr>
      </p:pic>
      <p:sp>
        <p:nvSpPr>
          <p:cNvPr id="52" name="スライド番号プレースホルダー 1">
            <a:extLst>
              <a:ext uri="{FF2B5EF4-FFF2-40B4-BE49-F238E27FC236}">
                <a16:creationId xmlns:a16="http://schemas.microsoft.com/office/drawing/2014/main" id="{C559D2E7-E037-46B5-A379-96064E5AA27A}"/>
              </a:ext>
            </a:extLst>
          </p:cNvPr>
          <p:cNvSpPr txBox="1">
            <a:spLocks/>
          </p:cNvSpPr>
          <p:nvPr/>
        </p:nvSpPr>
        <p:spPr>
          <a:xfrm>
            <a:off x="8695385" y="6436215"/>
            <a:ext cx="448615" cy="448615"/>
          </a:xfrm>
          <a:prstGeom prst="ellipse">
            <a:avLst/>
          </a:prstGeom>
          <a:solidFill>
            <a:schemeClr val="bg1"/>
          </a:solidFill>
          <a:ln w="19050">
            <a:solidFill>
              <a:srgbClr val="758085">
                <a:lumMod val="50000"/>
              </a:srgbClr>
            </a:solidFill>
          </a:ln>
          <a:effectLst>
            <a:outerShdw blurRad="50800" dist="38100" dir="5400000" algn="t" rotWithShape="0">
              <a:prstClr val="black">
                <a:alpha val="40000"/>
              </a:prstClr>
            </a:outerShdw>
          </a:effectLst>
        </p:spPr>
        <p:txBody>
          <a:bodyPr vert="horz" lIns="0" tIns="0" rIns="0" bIns="0" rtlCol="0" anchor="ctr" anchorCtr="1"/>
          <a:lstStyle>
            <a:defPPr>
              <a:defRPr lang="ja-JP"/>
            </a:defPPr>
            <a:lvl1pPr marL="0" algn="r" defTabSz="914274" rtl="0" eaLnBrk="1" latinLnBrk="0" hangingPunct="1">
              <a:defRPr kumimoji="1" sz="1600" b="1" kern="1200">
                <a:solidFill>
                  <a:schemeClr val="tx1"/>
                </a:solidFill>
                <a:latin typeface="Meiryo UI" panose="020B0604030504040204" pitchFamily="50" charset="-128"/>
                <a:ea typeface="Meiryo UI" panose="020B0604030504040204" pitchFamily="50" charset="-128"/>
                <a:cs typeface="+mn-cs"/>
              </a:defRPr>
            </a:lvl1pPr>
            <a:lvl2pPr marL="457137" algn="l" defTabSz="914274" rtl="0" eaLnBrk="1" latinLnBrk="0" hangingPunct="1">
              <a:defRPr kumimoji="1" sz="1800" kern="1200">
                <a:solidFill>
                  <a:schemeClr val="tx1"/>
                </a:solidFill>
                <a:latin typeface="+mn-lt"/>
                <a:ea typeface="+mn-ea"/>
                <a:cs typeface="+mn-cs"/>
              </a:defRPr>
            </a:lvl2pPr>
            <a:lvl3pPr marL="914274" algn="l" defTabSz="914274" rtl="0" eaLnBrk="1" latinLnBrk="0" hangingPunct="1">
              <a:defRPr kumimoji="1" sz="1800" kern="1200">
                <a:solidFill>
                  <a:schemeClr val="tx1"/>
                </a:solidFill>
                <a:latin typeface="+mn-lt"/>
                <a:ea typeface="+mn-ea"/>
                <a:cs typeface="+mn-cs"/>
              </a:defRPr>
            </a:lvl3pPr>
            <a:lvl4pPr marL="1371410" algn="l" defTabSz="914274" rtl="0" eaLnBrk="1" latinLnBrk="0" hangingPunct="1">
              <a:defRPr kumimoji="1" sz="1800" kern="1200">
                <a:solidFill>
                  <a:schemeClr val="tx1"/>
                </a:solidFill>
                <a:latin typeface="+mn-lt"/>
                <a:ea typeface="+mn-ea"/>
                <a:cs typeface="+mn-cs"/>
              </a:defRPr>
            </a:lvl4pPr>
            <a:lvl5pPr marL="1828547" algn="l" defTabSz="914274" rtl="0" eaLnBrk="1" latinLnBrk="0" hangingPunct="1">
              <a:defRPr kumimoji="1" sz="1800" kern="1200">
                <a:solidFill>
                  <a:schemeClr val="tx1"/>
                </a:solidFill>
                <a:latin typeface="+mn-lt"/>
                <a:ea typeface="+mn-ea"/>
                <a:cs typeface="+mn-cs"/>
              </a:defRPr>
            </a:lvl5pPr>
            <a:lvl6pPr marL="2285684" algn="l" defTabSz="914274" rtl="0" eaLnBrk="1" latinLnBrk="0" hangingPunct="1">
              <a:defRPr kumimoji="1" sz="1800" kern="1200">
                <a:solidFill>
                  <a:schemeClr val="tx1"/>
                </a:solidFill>
                <a:latin typeface="+mn-lt"/>
                <a:ea typeface="+mn-ea"/>
                <a:cs typeface="+mn-cs"/>
              </a:defRPr>
            </a:lvl6pPr>
            <a:lvl7pPr marL="2742821" algn="l" defTabSz="914274" rtl="0" eaLnBrk="1" latinLnBrk="0" hangingPunct="1">
              <a:defRPr kumimoji="1" sz="1800" kern="1200">
                <a:solidFill>
                  <a:schemeClr val="tx1"/>
                </a:solidFill>
                <a:latin typeface="+mn-lt"/>
                <a:ea typeface="+mn-ea"/>
                <a:cs typeface="+mn-cs"/>
              </a:defRPr>
            </a:lvl7pPr>
            <a:lvl8pPr marL="3199957" algn="l" defTabSz="914274" rtl="0" eaLnBrk="1" latinLnBrk="0" hangingPunct="1">
              <a:defRPr kumimoji="1" sz="1800" kern="1200">
                <a:solidFill>
                  <a:schemeClr val="tx1"/>
                </a:solidFill>
                <a:latin typeface="+mn-lt"/>
                <a:ea typeface="+mn-ea"/>
                <a:cs typeface="+mn-cs"/>
              </a:defRPr>
            </a:lvl8pPr>
            <a:lvl9pPr marL="3657093" algn="l" defTabSz="914274" rtl="0" eaLnBrk="1" latinLnBrk="0" hangingPunct="1">
              <a:defRPr kumimoji="1" sz="1800" kern="1200">
                <a:solidFill>
                  <a:schemeClr val="tx1"/>
                </a:solidFill>
                <a:latin typeface="+mn-lt"/>
                <a:ea typeface="+mn-ea"/>
                <a:cs typeface="+mn-cs"/>
              </a:defRPr>
            </a:lvl9pPr>
          </a:lstStyle>
          <a:p>
            <a:pPr defTabSz="843966">
              <a:defRPr/>
            </a:pPr>
            <a:fld id="{260D7C64-4B75-47CE-A9E9-B75BE436869C}" type="slidenum">
              <a:rPr lang="ja-JP" altLang="en-US" sz="1477">
                <a:solidFill>
                  <a:prstClr val="black"/>
                </a:solidFill>
              </a:rPr>
              <a:pPr defTabSz="843966">
                <a:defRPr/>
              </a:pPr>
              <a:t>1</a:t>
            </a:fld>
            <a:endParaRPr lang="ja-JP" altLang="en-US" sz="1477">
              <a:solidFill>
                <a:prstClr val="black"/>
              </a:solidFill>
            </a:endParaRPr>
          </a:p>
        </p:txBody>
      </p:sp>
    </p:spTree>
    <p:extLst>
      <p:ext uri="{BB962C8B-B14F-4D97-AF65-F5344CB8AC3E}">
        <p14:creationId xmlns:p14="http://schemas.microsoft.com/office/powerpoint/2010/main" val="1720686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3">
            <a:extLst>
              <a:ext uri="{FF2B5EF4-FFF2-40B4-BE49-F238E27FC236}">
                <a16:creationId xmlns:a16="http://schemas.microsoft.com/office/drawing/2014/main" id="{15E2BBD9-B68E-41CF-B1A7-EA929A202951}"/>
              </a:ext>
            </a:extLst>
          </p:cNvPr>
          <p:cNvSpPr/>
          <p:nvPr/>
        </p:nvSpPr>
        <p:spPr>
          <a:xfrm>
            <a:off x="4356" y="7368"/>
            <a:ext cx="9144000" cy="388798"/>
          </a:xfrm>
          <a:prstGeom prst="roundRect">
            <a:avLst>
              <a:gd name="adj" fmla="val 0"/>
            </a:avLst>
          </a:prstGeom>
          <a:solidFill>
            <a:srgbClr val="006600"/>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23736" bIns="23736" rtlCol="0" anchor="ctr">
            <a:spAutoFit/>
          </a:bodyPr>
          <a:lstStyle/>
          <a:p>
            <a:pPr algn="ctr">
              <a:spcBef>
                <a:spcPts val="2769"/>
              </a:spcBef>
            </a:pPr>
            <a:r>
              <a:rPr lang="zh-CN" altLang="en-US" sz="2215" b="1" dirty="0">
                <a:latin typeface="Meiryo UI" panose="020B0604030504040204" pitchFamily="50" charset="-128"/>
                <a:ea typeface="Meiryo UI" panose="020B0604030504040204" pitchFamily="50" charset="-128"/>
              </a:rPr>
              <a:t>大阪府地球温暖化対策実行計画</a:t>
            </a:r>
            <a:r>
              <a:rPr lang="ja-JP" altLang="en-US" sz="2215" b="1" dirty="0">
                <a:latin typeface="Meiryo UI" panose="020B0604030504040204" pitchFamily="50" charset="-128"/>
                <a:ea typeface="Meiryo UI" panose="020B0604030504040204" pitchFamily="50" charset="-128"/>
              </a:rPr>
              <a:t>　重点施策</a:t>
            </a:r>
            <a:endParaRPr lang="en-US" altLang="ja-JP" sz="2215" b="1"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A1D687EE-B1A5-40FE-A507-E05E320A3A1F}"/>
              </a:ext>
            </a:extLst>
          </p:cNvPr>
          <p:cNvSpPr txBox="1"/>
          <p:nvPr/>
        </p:nvSpPr>
        <p:spPr>
          <a:xfrm>
            <a:off x="-64490" y="940132"/>
            <a:ext cx="9272980" cy="546945"/>
          </a:xfrm>
          <a:prstGeom prst="rect">
            <a:avLst/>
          </a:prstGeom>
          <a:noFill/>
        </p:spPr>
        <p:txBody>
          <a:bodyPr wrap="square">
            <a:spAutoFit/>
          </a:bodyPr>
          <a:lstStyle/>
          <a:p>
            <a:r>
              <a:rPr lang="ja-JP" altLang="en-US" sz="1477">
                <a:latin typeface="BIZ UDゴシック" panose="020B0400000000000000" pitchFamily="49" charset="-128"/>
                <a:ea typeface="BIZ UDゴシック" panose="020B0400000000000000" pitchFamily="49" charset="-128"/>
              </a:rPr>
              <a:t>　大阪・関西万博会場内外で行われた最先端技術の社会実装をはじめとした「</a:t>
            </a:r>
            <a:r>
              <a:rPr lang="ja-JP" altLang="en-US" sz="1477" b="1">
                <a:latin typeface="BIZ UDゴシック" panose="020B0400000000000000" pitchFamily="49" charset="-128"/>
                <a:ea typeface="BIZ UDゴシック" panose="020B0400000000000000" pitchFamily="49" charset="-128"/>
              </a:rPr>
              <a:t>万博のレガシーの継承」</a:t>
            </a:r>
            <a:r>
              <a:rPr lang="ja-JP" altLang="en-US" sz="1477">
                <a:latin typeface="BIZ UDゴシック" panose="020B0400000000000000" pitchFamily="49" charset="-128"/>
                <a:ea typeface="BIZ UDゴシック" panose="020B0400000000000000" pitchFamily="49" charset="-128"/>
              </a:rPr>
              <a:t>や</a:t>
            </a:r>
            <a:endParaRPr lang="en-US" altLang="ja-JP" sz="1477">
              <a:latin typeface="BIZ UDゴシック" panose="020B0400000000000000" pitchFamily="49" charset="-128"/>
              <a:ea typeface="BIZ UDゴシック" panose="020B0400000000000000" pitchFamily="49" charset="-128"/>
            </a:endParaRPr>
          </a:p>
          <a:p>
            <a:r>
              <a:rPr lang="ja-JP" altLang="en-US" sz="1477">
                <a:latin typeface="BIZ UDゴシック" panose="020B0400000000000000" pitchFamily="49" charset="-128"/>
                <a:ea typeface="BIZ UDゴシック" panose="020B0400000000000000" pitchFamily="49" charset="-128"/>
              </a:rPr>
              <a:t>　国のグリーントランスフォーメーション</a:t>
            </a:r>
            <a:r>
              <a:rPr lang="en-US" altLang="ja-JP" sz="1477">
                <a:latin typeface="BIZ UDゴシック" panose="020B0400000000000000" pitchFamily="49" charset="-128"/>
                <a:ea typeface="BIZ UDゴシック" panose="020B0400000000000000" pitchFamily="49" charset="-128"/>
              </a:rPr>
              <a:t>(GX)</a:t>
            </a:r>
            <a:r>
              <a:rPr lang="ja-JP" altLang="en-US" sz="1477">
                <a:latin typeface="BIZ UDゴシック" panose="020B0400000000000000" pitchFamily="49" charset="-128"/>
                <a:ea typeface="BIZ UDゴシック" panose="020B0400000000000000" pitchFamily="49" charset="-128"/>
              </a:rPr>
              <a:t>施策とも連携した</a:t>
            </a:r>
            <a:r>
              <a:rPr lang="ja-JP" altLang="en-US" sz="1477" b="1">
                <a:latin typeface="BIZ UDゴシック" panose="020B0400000000000000" pitchFamily="49" charset="-128"/>
                <a:ea typeface="BIZ UDゴシック" panose="020B0400000000000000" pitchFamily="49" charset="-128"/>
              </a:rPr>
              <a:t>「脱炭素と経済成長の両立」</a:t>
            </a:r>
            <a:r>
              <a:rPr lang="ja-JP" altLang="en-US" sz="1477">
                <a:latin typeface="BIZ UDゴシック" panose="020B0400000000000000" pitchFamily="49" charset="-128"/>
                <a:ea typeface="BIZ UDゴシック" panose="020B0400000000000000" pitchFamily="49" charset="-128"/>
              </a:rPr>
              <a:t>を念頭に設定</a:t>
            </a:r>
            <a:endParaRPr lang="en-US" altLang="ja-JP" sz="1477">
              <a:latin typeface="BIZ UDゴシック" panose="020B0400000000000000" pitchFamily="49" charset="-128"/>
              <a:ea typeface="BIZ UDゴシック" panose="020B0400000000000000" pitchFamily="49" charset="-128"/>
            </a:endParaRPr>
          </a:p>
        </p:txBody>
      </p:sp>
      <p:sp>
        <p:nvSpPr>
          <p:cNvPr id="18" name="四角形: 角を丸くする 17">
            <a:extLst>
              <a:ext uri="{FF2B5EF4-FFF2-40B4-BE49-F238E27FC236}">
                <a16:creationId xmlns:a16="http://schemas.microsoft.com/office/drawing/2014/main" id="{6A9DC119-842D-469E-88F4-CE9AEEB04817}"/>
              </a:ext>
            </a:extLst>
          </p:cNvPr>
          <p:cNvSpPr/>
          <p:nvPr/>
        </p:nvSpPr>
        <p:spPr>
          <a:xfrm>
            <a:off x="68884" y="683332"/>
            <a:ext cx="2020493" cy="285750"/>
          </a:xfrm>
          <a:prstGeom prst="round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dist"/>
            <a:r>
              <a:rPr lang="ja-JP" altLang="en-US" sz="1662" b="1">
                <a:latin typeface="BIZ UDゴシック" panose="020B0400000000000000" pitchFamily="49" charset="-128"/>
                <a:ea typeface="BIZ UDゴシック" panose="020B0400000000000000" pitchFamily="49" charset="-128"/>
              </a:rPr>
              <a:t>府の重点施策</a:t>
            </a:r>
          </a:p>
        </p:txBody>
      </p:sp>
      <p:sp>
        <p:nvSpPr>
          <p:cNvPr id="21" name="四角形: 角を丸くする 20">
            <a:extLst>
              <a:ext uri="{FF2B5EF4-FFF2-40B4-BE49-F238E27FC236}">
                <a16:creationId xmlns:a16="http://schemas.microsoft.com/office/drawing/2014/main" id="{C3FAC484-1F3B-4B28-954F-ACE2EE56FB49}"/>
              </a:ext>
            </a:extLst>
          </p:cNvPr>
          <p:cNvSpPr/>
          <p:nvPr/>
        </p:nvSpPr>
        <p:spPr>
          <a:xfrm>
            <a:off x="51484" y="1501482"/>
            <a:ext cx="4519385" cy="1152583"/>
          </a:xfrm>
          <a:prstGeom prst="roundRect">
            <a:avLst>
              <a:gd name="adj" fmla="val 6359"/>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657975" indent="-657975">
              <a:spcBef>
                <a:spcPts val="554"/>
              </a:spcBef>
            </a:pPr>
            <a:r>
              <a:rPr lang="ja-JP" altLang="en-US" sz="1477" b="1">
                <a:solidFill>
                  <a:srgbClr val="006600"/>
                </a:solidFill>
                <a:latin typeface="BIZ UDゴシック" panose="020B0400000000000000" pitchFamily="49" charset="-128"/>
                <a:ea typeface="BIZ UDゴシック" panose="020B0400000000000000" pitchFamily="49" charset="-128"/>
              </a:rPr>
              <a:t>重点施策１</a:t>
            </a:r>
            <a:endParaRPr lang="en-US" altLang="ja-JP" sz="1477" b="1">
              <a:solidFill>
                <a:srgbClr val="006600"/>
              </a:solidFill>
              <a:latin typeface="BIZ UDゴシック" panose="020B0400000000000000" pitchFamily="49" charset="-128"/>
              <a:ea typeface="BIZ UDゴシック" panose="020B0400000000000000" pitchFamily="49" charset="-128"/>
            </a:endParaRPr>
          </a:p>
          <a:p>
            <a:pPr>
              <a:spcBef>
                <a:spcPts val="554"/>
              </a:spcBef>
            </a:pPr>
            <a:r>
              <a:rPr lang="ja-JP" altLang="en-US" sz="1292" b="1">
                <a:solidFill>
                  <a:srgbClr val="006600"/>
                </a:solidFill>
                <a:latin typeface="BIZ UDゴシック" panose="020B0400000000000000" pitchFamily="49" charset="-128"/>
                <a:ea typeface="BIZ UDゴシック" panose="020B0400000000000000" pitchFamily="49" charset="-128"/>
              </a:rPr>
              <a:t> 次世代型太陽電池をはじめとしたカーボン</a:t>
            </a:r>
            <a:br>
              <a:rPr lang="en-US" altLang="ja-JP" sz="1292" b="1">
                <a:solidFill>
                  <a:srgbClr val="006600"/>
                </a:solidFill>
                <a:latin typeface="BIZ UDゴシック" panose="020B0400000000000000" pitchFamily="49" charset="-128"/>
                <a:ea typeface="BIZ UDゴシック" panose="020B0400000000000000" pitchFamily="49" charset="-128"/>
              </a:rPr>
            </a:br>
            <a:r>
              <a:rPr lang="ja-JP" altLang="en-US" sz="1292" b="1">
                <a:solidFill>
                  <a:srgbClr val="006600"/>
                </a:solidFill>
                <a:latin typeface="BIZ UDゴシック" panose="020B0400000000000000" pitchFamily="49" charset="-128"/>
                <a:ea typeface="BIZ UDゴシック" panose="020B0400000000000000" pitchFamily="49" charset="-128"/>
              </a:rPr>
              <a:t> ニュートラル先進技術の社会実装促進</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108">
                <a:solidFill>
                  <a:srgbClr val="006600"/>
                </a:solidFill>
                <a:latin typeface="BIZ UDゴシック" panose="020B0400000000000000" pitchFamily="49" charset="-128"/>
                <a:ea typeface="BIZ UDゴシック" panose="020B0400000000000000" pitchFamily="49" charset="-128"/>
              </a:rPr>
              <a:t>&lt;</a:t>
            </a:r>
            <a:r>
              <a:rPr lang="ja-JP" altLang="en-US" sz="1108">
                <a:solidFill>
                  <a:srgbClr val="006600"/>
                </a:solidFill>
                <a:latin typeface="BIZ UDゴシック" panose="020B0400000000000000" pitchFamily="49" charset="-128"/>
                <a:ea typeface="BIZ UDゴシック" panose="020B0400000000000000" pitchFamily="49" charset="-128"/>
              </a:rPr>
              <a:t>施策例＞</a:t>
            </a:r>
            <a:r>
              <a:rPr lang="ja-JP" altLang="en-US" sz="1108">
                <a:solidFill>
                  <a:schemeClr val="tx1"/>
                </a:solidFill>
                <a:latin typeface="BIZ UDゴシック" panose="020B0400000000000000" pitchFamily="49" charset="-128"/>
                <a:ea typeface="BIZ UDゴシック" panose="020B0400000000000000" pitchFamily="49" charset="-128"/>
              </a:rPr>
              <a:t>次世代型太陽電池の様々な場所での実証・実装の促進　等</a:t>
            </a:r>
          </a:p>
          <a:p>
            <a:pPr>
              <a:spcBef>
                <a:spcPts val="554"/>
              </a:spcBef>
            </a:pPr>
            <a:endParaRPr lang="en-US" altLang="ja-JP" sz="646">
              <a:solidFill>
                <a:schemeClr val="tx1"/>
              </a:solidFill>
              <a:latin typeface="BIZ UDゴシック" panose="020B0400000000000000" pitchFamily="49" charset="-128"/>
              <a:ea typeface="BIZ UDゴシック" panose="020B0400000000000000" pitchFamily="49" charset="-128"/>
            </a:endParaRPr>
          </a:p>
        </p:txBody>
      </p:sp>
      <p:sp>
        <p:nvSpPr>
          <p:cNvPr id="25" name="四角形: 角を丸くする 24">
            <a:extLst>
              <a:ext uri="{FF2B5EF4-FFF2-40B4-BE49-F238E27FC236}">
                <a16:creationId xmlns:a16="http://schemas.microsoft.com/office/drawing/2014/main" id="{2F040D1B-CE22-4588-B151-AF540E9C3F6F}"/>
              </a:ext>
            </a:extLst>
          </p:cNvPr>
          <p:cNvSpPr/>
          <p:nvPr/>
        </p:nvSpPr>
        <p:spPr>
          <a:xfrm>
            <a:off x="4633689" y="1509478"/>
            <a:ext cx="4486154" cy="1152583"/>
          </a:xfrm>
          <a:prstGeom prst="roundRect">
            <a:avLst>
              <a:gd name="adj" fmla="val 6359"/>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657975" indent="-657975">
              <a:spcBef>
                <a:spcPts val="554"/>
              </a:spcBef>
            </a:pPr>
            <a:r>
              <a:rPr lang="ja-JP" altLang="en-US" sz="1477" b="1">
                <a:solidFill>
                  <a:srgbClr val="006600"/>
                </a:solidFill>
                <a:latin typeface="BIZ UDゴシック" panose="020B0400000000000000" pitchFamily="49" charset="-128"/>
                <a:ea typeface="BIZ UDゴシック" panose="020B0400000000000000" pitchFamily="49" charset="-128"/>
              </a:rPr>
              <a:t>重点施策２</a:t>
            </a:r>
            <a:endParaRPr lang="en-US" altLang="ja-JP" sz="1477" b="1">
              <a:solidFill>
                <a:srgbClr val="006600"/>
              </a:solidFill>
              <a:latin typeface="BIZ UDゴシック" panose="020B0400000000000000" pitchFamily="49" charset="-128"/>
              <a:ea typeface="BIZ UDゴシック" panose="020B0400000000000000" pitchFamily="49" charset="-128"/>
            </a:endParaRPr>
          </a:p>
          <a:p>
            <a:pPr>
              <a:spcBef>
                <a:spcPts val="554"/>
              </a:spcBef>
            </a:pPr>
            <a:r>
              <a:rPr lang="ja-JP" altLang="en-US" sz="1292" b="1">
                <a:solidFill>
                  <a:srgbClr val="006600"/>
                </a:solidFill>
                <a:latin typeface="BIZ UDゴシック" panose="020B0400000000000000" pitchFamily="49" charset="-128"/>
                <a:ea typeface="BIZ UDゴシック" panose="020B0400000000000000" pitchFamily="49" charset="-128"/>
              </a:rPr>
              <a:t> 電動モビリティによる脱炭素まちづくり</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292" b="1">
                <a:solidFill>
                  <a:srgbClr val="006600"/>
                </a:solidFill>
                <a:latin typeface="BIZ UDゴシック" panose="020B0400000000000000" pitchFamily="49" charset="-128"/>
                <a:ea typeface="BIZ UDゴシック" panose="020B0400000000000000" pitchFamily="49" charset="-128"/>
              </a:rPr>
              <a:t> </a:t>
            </a:r>
            <a:r>
              <a:rPr lang="ja-JP" altLang="en-US" sz="1292" b="1">
                <a:solidFill>
                  <a:srgbClr val="006600"/>
                </a:solidFill>
                <a:latin typeface="BIZ UDゴシック" panose="020B0400000000000000" pitchFamily="49" charset="-128"/>
                <a:ea typeface="BIZ UDゴシック" panose="020B0400000000000000" pitchFamily="49" charset="-128"/>
              </a:rPr>
              <a:t>の促進</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015">
                <a:solidFill>
                  <a:srgbClr val="006600"/>
                </a:solidFill>
                <a:latin typeface="BIZ UDゴシック" panose="020B0400000000000000" pitchFamily="49" charset="-128"/>
                <a:ea typeface="BIZ UDゴシック" panose="020B0400000000000000" pitchFamily="49" charset="-128"/>
              </a:rPr>
              <a:t>&lt;</a:t>
            </a:r>
            <a:r>
              <a:rPr lang="ja-JP" altLang="en-US" sz="1015">
                <a:solidFill>
                  <a:srgbClr val="006600"/>
                </a:solidFill>
                <a:latin typeface="BIZ UDゴシック" panose="020B0400000000000000" pitchFamily="49" charset="-128"/>
                <a:ea typeface="BIZ UDゴシック" panose="020B0400000000000000" pitchFamily="49" charset="-128"/>
              </a:rPr>
              <a:t>施策例＞</a:t>
            </a:r>
            <a:r>
              <a:rPr lang="ja-JP" altLang="en-US" sz="1108">
                <a:solidFill>
                  <a:schemeClr val="tx1"/>
                </a:solidFill>
                <a:latin typeface="BIZ UDゴシック" panose="020B0400000000000000" pitchFamily="49" charset="-128"/>
                <a:ea typeface="BIZ UDゴシック" panose="020B0400000000000000" pitchFamily="49" charset="-128"/>
              </a:rPr>
              <a:t>電動モビリティの活用と合わせて、</a:t>
            </a:r>
            <a:br>
              <a:rPr lang="en-US" altLang="ja-JP" sz="1108">
                <a:solidFill>
                  <a:schemeClr val="tx1"/>
                </a:solidFill>
                <a:latin typeface="BIZ UDゴシック" panose="020B0400000000000000" pitchFamily="49" charset="-128"/>
                <a:ea typeface="BIZ UDゴシック" panose="020B0400000000000000" pitchFamily="49" charset="-128"/>
              </a:rPr>
            </a:br>
            <a:r>
              <a:rPr lang="ja-JP" altLang="en-US" sz="1108">
                <a:solidFill>
                  <a:schemeClr val="tx1"/>
                </a:solidFill>
                <a:latin typeface="BIZ UDゴシック" panose="020B0400000000000000" pitchFamily="49" charset="-128"/>
                <a:ea typeface="BIZ UDゴシック" panose="020B0400000000000000" pitchFamily="49" charset="-128"/>
              </a:rPr>
              <a:t>　　　　 地域の観光・魅力を発信する取組　等</a:t>
            </a:r>
            <a:endParaRPr lang="en-US" altLang="ja-JP" sz="969">
              <a:solidFill>
                <a:schemeClr val="tx1"/>
              </a:solidFill>
              <a:latin typeface="BIZ UDゴシック" panose="020B0400000000000000" pitchFamily="49" charset="-128"/>
              <a:ea typeface="BIZ UDゴシック" panose="020B0400000000000000" pitchFamily="49" charset="-128"/>
            </a:endParaRPr>
          </a:p>
        </p:txBody>
      </p:sp>
      <p:sp>
        <p:nvSpPr>
          <p:cNvPr id="29" name="四角形: 角を丸くする 28">
            <a:extLst>
              <a:ext uri="{FF2B5EF4-FFF2-40B4-BE49-F238E27FC236}">
                <a16:creationId xmlns:a16="http://schemas.microsoft.com/office/drawing/2014/main" id="{FD35C631-0141-4537-BE2A-CA8C9DE5D84D}"/>
              </a:ext>
            </a:extLst>
          </p:cNvPr>
          <p:cNvSpPr/>
          <p:nvPr/>
        </p:nvSpPr>
        <p:spPr>
          <a:xfrm>
            <a:off x="68884" y="2720725"/>
            <a:ext cx="4519385" cy="1136109"/>
          </a:xfrm>
          <a:prstGeom prst="roundRect">
            <a:avLst>
              <a:gd name="adj" fmla="val 6359"/>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lIns="33231" rIns="33231" rtlCol="0" anchor="t" anchorCtr="0"/>
          <a:lstStyle/>
          <a:p>
            <a:pPr marL="657975" indent="-657975">
              <a:spcBef>
                <a:spcPts val="554"/>
              </a:spcBef>
            </a:pPr>
            <a:r>
              <a:rPr lang="ja-JP" altLang="en-US" sz="1477" b="1">
                <a:solidFill>
                  <a:srgbClr val="006600"/>
                </a:solidFill>
                <a:latin typeface="BIZ UDゴシック" panose="020B0400000000000000" pitchFamily="49" charset="-128"/>
                <a:ea typeface="BIZ UDゴシック" panose="020B0400000000000000" pitchFamily="49" charset="-128"/>
              </a:rPr>
              <a:t>重点施策３</a:t>
            </a:r>
            <a:endParaRPr lang="en-US" altLang="ja-JP" sz="1477" b="1">
              <a:solidFill>
                <a:srgbClr val="006600"/>
              </a:solidFill>
              <a:latin typeface="BIZ UDゴシック" panose="020B0400000000000000" pitchFamily="49" charset="-128"/>
              <a:ea typeface="BIZ UDゴシック" panose="020B0400000000000000" pitchFamily="49" charset="-128"/>
            </a:endParaRPr>
          </a:p>
          <a:p>
            <a:pPr>
              <a:spcBef>
                <a:spcPts val="554"/>
              </a:spcBef>
            </a:pPr>
            <a:r>
              <a:rPr lang="ja-JP" altLang="en-US" sz="1292" b="1">
                <a:solidFill>
                  <a:srgbClr val="006600"/>
                </a:solidFill>
                <a:latin typeface="BIZ UDゴシック" panose="020B0400000000000000" pitchFamily="49" charset="-128"/>
                <a:ea typeface="BIZ UDゴシック" panose="020B0400000000000000" pitchFamily="49" charset="-128"/>
              </a:rPr>
              <a:t> 環境価値の可視化等を通じたあらゆる世代の</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292" b="1">
                <a:solidFill>
                  <a:srgbClr val="006600"/>
                </a:solidFill>
                <a:latin typeface="BIZ UDゴシック" panose="020B0400000000000000" pitchFamily="49" charset="-128"/>
                <a:ea typeface="BIZ UDゴシック" panose="020B0400000000000000" pitchFamily="49" charset="-128"/>
              </a:rPr>
              <a:t> </a:t>
            </a:r>
            <a:r>
              <a:rPr lang="ja-JP" altLang="en-US" sz="1292" b="1">
                <a:solidFill>
                  <a:srgbClr val="006600"/>
                </a:solidFill>
                <a:latin typeface="BIZ UDゴシック" panose="020B0400000000000000" pitchFamily="49" charset="-128"/>
                <a:ea typeface="BIZ UDゴシック" panose="020B0400000000000000" pitchFamily="49" charset="-128"/>
              </a:rPr>
              <a:t>主体的な脱炭素行動変容の促進</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108">
                <a:solidFill>
                  <a:srgbClr val="006600"/>
                </a:solidFill>
                <a:latin typeface="BIZ UDゴシック" panose="020B0400000000000000" pitchFamily="49" charset="-128"/>
                <a:ea typeface="BIZ UDゴシック" panose="020B0400000000000000" pitchFamily="49" charset="-128"/>
              </a:rPr>
              <a:t>&lt;</a:t>
            </a:r>
            <a:r>
              <a:rPr lang="ja-JP" altLang="en-US" sz="1108">
                <a:solidFill>
                  <a:srgbClr val="006600"/>
                </a:solidFill>
                <a:latin typeface="BIZ UDゴシック" panose="020B0400000000000000" pitchFamily="49" charset="-128"/>
                <a:ea typeface="BIZ UDゴシック" panose="020B0400000000000000" pitchFamily="49" charset="-128"/>
              </a:rPr>
              <a:t>施策例＞</a:t>
            </a:r>
            <a:r>
              <a:rPr lang="ja-JP" altLang="en-US" sz="1108">
                <a:solidFill>
                  <a:schemeClr val="tx1"/>
                </a:solidFill>
                <a:latin typeface="BIZ UDゴシック" panose="020B0400000000000000" pitchFamily="49" charset="-128"/>
                <a:ea typeface="BIZ UDゴシック" panose="020B0400000000000000" pitchFamily="49" charset="-128"/>
              </a:rPr>
              <a:t>アプリ・</a:t>
            </a:r>
            <a:r>
              <a:rPr lang="en-US" altLang="ja-JP" sz="1108">
                <a:solidFill>
                  <a:schemeClr val="tx1"/>
                </a:solidFill>
                <a:latin typeface="BIZ UDゴシック" panose="020B0400000000000000" pitchFamily="49" charset="-128"/>
                <a:ea typeface="BIZ UDゴシック" panose="020B0400000000000000" pitchFamily="49" charset="-128"/>
              </a:rPr>
              <a:t>SNS</a:t>
            </a:r>
            <a:r>
              <a:rPr lang="ja-JP" altLang="en-US" sz="1108">
                <a:solidFill>
                  <a:schemeClr val="tx1"/>
                </a:solidFill>
                <a:latin typeface="BIZ UDゴシック" panose="020B0400000000000000" pitchFamily="49" charset="-128"/>
                <a:ea typeface="BIZ UDゴシック" panose="020B0400000000000000" pitchFamily="49" charset="-128"/>
              </a:rPr>
              <a:t>等の活用や民間事業者と連携し、</a:t>
            </a:r>
            <a:br>
              <a:rPr lang="en-US" altLang="ja-JP" sz="1108">
                <a:solidFill>
                  <a:schemeClr val="tx1"/>
                </a:solidFill>
                <a:latin typeface="BIZ UDゴシック" panose="020B0400000000000000" pitchFamily="49" charset="-128"/>
                <a:ea typeface="BIZ UDゴシック" panose="020B0400000000000000" pitchFamily="49" charset="-128"/>
              </a:rPr>
            </a:br>
            <a:r>
              <a:rPr lang="en-US" altLang="ja-JP" sz="1108">
                <a:solidFill>
                  <a:schemeClr val="tx1"/>
                </a:solidFill>
                <a:latin typeface="BIZ UDゴシック" panose="020B0400000000000000" pitchFamily="49" charset="-128"/>
                <a:ea typeface="BIZ UDゴシック" panose="020B0400000000000000" pitchFamily="49" charset="-128"/>
              </a:rPr>
              <a:t>    </a:t>
            </a:r>
            <a:r>
              <a:rPr lang="ja-JP" altLang="en-US" sz="1108">
                <a:solidFill>
                  <a:schemeClr val="tx1"/>
                </a:solidFill>
                <a:latin typeface="BIZ UDゴシック" panose="020B0400000000000000" pitchFamily="49" charset="-128"/>
                <a:ea typeface="BIZ UDゴシック" panose="020B0400000000000000" pitchFamily="49" charset="-128"/>
              </a:rPr>
              <a:t>　　 見える化（</a:t>
            </a:r>
            <a:r>
              <a:rPr lang="en-US" altLang="ja-JP" sz="1108">
                <a:solidFill>
                  <a:schemeClr val="tx1"/>
                </a:solidFill>
                <a:latin typeface="BIZ UDゴシック" panose="020B0400000000000000" pitchFamily="49" charset="-128"/>
                <a:ea typeface="BIZ UDゴシック" panose="020B0400000000000000" pitchFamily="49" charset="-128"/>
              </a:rPr>
              <a:t>CFP</a:t>
            </a:r>
            <a:r>
              <a:rPr lang="ja-JP" altLang="en-US" sz="1108">
                <a:solidFill>
                  <a:schemeClr val="tx1"/>
                </a:solidFill>
                <a:latin typeface="BIZ UDゴシック" panose="020B0400000000000000" pitchFamily="49" charset="-128"/>
                <a:ea typeface="BIZ UDゴシック" panose="020B0400000000000000" pitchFamily="49" charset="-128"/>
              </a:rPr>
              <a:t>）等を進め、主体的な取組の促進　等</a:t>
            </a:r>
          </a:p>
          <a:p>
            <a:pPr>
              <a:spcBef>
                <a:spcPts val="554"/>
              </a:spcBef>
            </a:pPr>
            <a:endParaRPr lang="ja-JP" altLang="en-US" sz="1292" b="1">
              <a:solidFill>
                <a:srgbClr val="006600"/>
              </a:solidFill>
              <a:latin typeface="BIZ UDゴシック" panose="020B0400000000000000" pitchFamily="49" charset="-128"/>
              <a:ea typeface="BIZ UDゴシック" panose="020B0400000000000000" pitchFamily="49" charset="-128"/>
            </a:endParaRPr>
          </a:p>
        </p:txBody>
      </p:sp>
      <p:sp>
        <p:nvSpPr>
          <p:cNvPr id="32" name="四角形: 角を丸くする 31">
            <a:extLst>
              <a:ext uri="{FF2B5EF4-FFF2-40B4-BE49-F238E27FC236}">
                <a16:creationId xmlns:a16="http://schemas.microsoft.com/office/drawing/2014/main" id="{BD0D16C9-C902-435C-8BCC-C73CA61758CB}"/>
              </a:ext>
            </a:extLst>
          </p:cNvPr>
          <p:cNvSpPr/>
          <p:nvPr/>
        </p:nvSpPr>
        <p:spPr>
          <a:xfrm>
            <a:off x="4626682" y="2728720"/>
            <a:ext cx="4486154" cy="1128114"/>
          </a:xfrm>
          <a:prstGeom prst="roundRect">
            <a:avLst>
              <a:gd name="adj" fmla="val 6359"/>
            </a:avLst>
          </a:prstGeom>
          <a:no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657975" indent="-657975">
              <a:spcBef>
                <a:spcPts val="554"/>
              </a:spcBef>
            </a:pPr>
            <a:r>
              <a:rPr lang="ja-JP" altLang="en-US" sz="1477" b="1">
                <a:solidFill>
                  <a:srgbClr val="006600"/>
                </a:solidFill>
                <a:latin typeface="BIZ UDゴシック" panose="020B0400000000000000" pitchFamily="49" charset="-128"/>
                <a:ea typeface="BIZ UDゴシック" panose="020B0400000000000000" pitchFamily="49" charset="-128"/>
              </a:rPr>
              <a:t>重点施策４</a:t>
            </a:r>
            <a:endParaRPr lang="en-US" altLang="ja-JP" sz="1477" b="1">
              <a:solidFill>
                <a:srgbClr val="006600"/>
              </a:solidFill>
              <a:latin typeface="BIZ UDゴシック" panose="020B0400000000000000" pitchFamily="49" charset="-128"/>
              <a:ea typeface="BIZ UDゴシック" panose="020B0400000000000000" pitchFamily="49" charset="-128"/>
            </a:endParaRPr>
          </a:p>
          <a:p>
            <a:r>
              <a:rPr lang="ja-JP" altLang="en-US" sz="1292" b="1">
                <a:solidFill>
                  <a:srgbClr val="006600"/>
                </a:solidFill>
                <a:latin typeface="BIZ UDゴシック" panose="020B0400000000000000" pitchFamily="49" charset="-128"/>
                <a:ea typeface="BIZ UDゴシック" panose="020B0400000000000000" pitchFamily="49" charset="-128"/>
              </a:rPr>
              <a:t> グリーントランスフォーメーション</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292" b="1">
                <a:solidFill>
                  <a:srgbClr val="006600"/>
                </a:solidFill>
                <a:latin typeface="BIZ UDゴシック" panose="020B0400000000000000" pitchFamily="49" charset="-128"/>
                <a:ea typeface="BIZ UDゴシック" panose="020B0400000000000000" pitchFamily="49" charset="-128"/>
              </a:rPr>
              <a:t> </a:t>
            </a:r>
            <a:r>
              <a:rPr lang="ja-JP" altLang="en-US" sz="1292" b="1">
                <a:solidFill>
                  <a:srgbClr val="006600"/>
                </a:solidFill>
                <a:latin typeface="BIZ UDゴシック" panose="020B0400000000000000" pitchFamily="49" charset="-128"/>
                <a:ea typeface="BIZ UDゴシック" panose="020B0400000000000000" pitchFamily="49" charset="-128"/>
              </a:rPr>
              <a:t>（ＧＸ）を通じた脱炭素経営の促進</a:t>
            </a:r>
            <a:br>
              <a:rPr lang="en-US" altLang="ja-JP" sz="1292" b="1">
                <a:solidFill>
                  <a:srgbClr val="006600"/>
                </a:solidFill>
                <a:latin typeface="BIZ UDゴシック" panose="020B0400000000000000" pitchFamily="49" charset="-128"/>
                <a:ea typeface="BIZ UDゴシック" panose="020B0400000000000000" pitchFamily="49" charset="-128"/>
              </a:rPr>
            </a:br>
            <a:r>
              <a:rPr lang="en-US" altLang="ja-JP" sz="1108">
                <a:solidFill>
                  <a:srgbClr val="006600"/>
                </a:solidFill>
                <a:latin typeface="BIZ UDゴシック" panose="020B0400000000000000" pitchFamily="49" charset="-128"/>
                <a:ea typeface="BIZ UDゴシック" panose="020B0400000000000000" pitchFamily="49" charset="-128"/>
              </a:rPr>
              <a:t>&lt;</a:t>
            </a:r>
            <a:r>
              <a:rPr lang="ja-JP" altLang="en-US" sz="1108">
                <a:solidFill>
                  <a:srgbClr val="006600"/>
                </a:solidFill>
                <a:latin typeface="BIZ UDゴシック" panose="020B0400000000000000" pitchFamily="49" charset="-128"/>
                <a:ea typeface="BIZ UDゴシック" panose="020B0400000000000000" pitchFamily="49" charset="-128"/>
              </a:rPr>
              <a:t>施策例＞</a:t>
            </a:r>
            <a:r>
              <a:rPr lang="ja-JP" altLang="en-US" sz="1108">
                <a:solidFill>
                  <a:schemeClr val="tx1"/>
                </a:solidFill>
                <a:latin typeface="BIZ UDゴシック" panose="020B0400000000000000" pitchFamily="49" charset="-128"/>
                <a:ea typeface="BIZ UDゴシック" panose="020B0400000000000000" pitchFamily="49" charset="-128"/>
              </a:rPr>
              <a:t>府条例に基づく届出・評価制度と連動</a:t>
            </a:r>
            <a:endParaRPr lang="en-US" altLang="ja-JP" sz="1108">
              <a:solidFill>
                <a:schemeClr val="tx1"/>
              </a:solidFill>
              <a:latin typeface="BIZ UDゴシック" panose="020B0400000000000000" pitchFamily="49" charset="-128"/>
              <a:ea typeface="BIZ UDゴシック" panose="020B0400000000000000" pitchFamily="49" charset="-128"/>
            </a:endParaRPr>
          </a:p>
          <a:p>
            <a:r>
              <a:rPr lang="en-US" altLang="ja-JP" sz="1108">
                <a:solidFill>
                  <a:schemeClr val="tx1"/>
                </a:solidFill>
                <a:latin typeface="BIZ UDゴシック" panose="020B0400000000000000" pitchFamily="49" charset="-128"/>
                <a:ea typeface="BIZ UDゴシック" panose="020B0400000000000000" pitchFamily="49" charset="-128"/>
              </a:rPr>
              <a:t>         </a:t>
            </a:r>
            <a:r>
              <a:rPr lang="ja-JP" altLang="en-US" sz="1108">
                <a:solidFill>
                  <a:schemeClr val="tx1"/>
                </a:solidFill>
                <a:latin typeface="BIZ UDゴシック" panose="020B0400000000000000" pitchFamily="49" charset="-128"/>
                <a:ea typeface="BIZ UDゴシック" panose="020B0400000000000000" pitchFamily="49" charset="-128"/>
              </a:rPr>
              <a:t>したｻｽﾃﾅﾋﾞﾘﾃｨ･ﾘﾝｸ･ﾛｰﾝ （</a:t>
            </a:r>
            <a:r>
              <a:rPr lang="en-US" altLang="ja-JP" sz="1108">
                <a:solidFill>
                  <a:schemeClr val="tx1"/>
                </a:solidFill>
                <a:latin typeface="BIZ UDゴシック" panose="020B0400000000000000" pitchFamily="49" charset="-128"/>
                <a:ea typeface="BIZ UDゴシック" panose="020B0400000000000000" pitchFamily="49" charset="-128"/>
              </a:rPr>
              <a:t>SLL</a:t>
            </a:r>
            <a:r>
              <a:rPr lang="ja-JP" altLang="en-US" sz="1108">
                <a:solidFill>
                  <a:schemeClr val="tx1"/>
                </a:solidFill>
                <a:latin typeface="BIZ UDゴシック" panose="020B0400000000000000" pitchFamily="49" charset="-128"/>
                <a:ea typeface="BIZ UDゴシック" panose="020B0400000000000000" pitchFamily="49" charset="-128"/>
              </a:rPr>
              <a:t>）制度の構築・運用　等</a:t>
            </a:r>
          </a:p>
          <a:p>
            <a:pPr>
              <a:spcBef>
                <a:spcPts val="554"/>
              </a:spcBef>
            </a:pPr>
            <a:r>
              <a:rPr lang="ja-JP" altLang="en-US" sz="1108">
                <a:solidFill>
                  <a:srgbClr val="006600"/>
                </a:solidFill>
                <a:latin typeface="BIZ UDゴシック" panose="020B0400000000000000" pitchFamily="49" charset="-128"/>
                <a:ea typeface="BIZ UDゴシック" panose="020B0400000000000000" pitchFamily="49" charset="-128"/>
              </a:rPr>
              <a:t>　</a:t>
            </a:r>
          </a:p>
        </p:txBody>
      </p:sp>
      <p:pic>
        <p:nvPicPr>
          <p:cNvPr id="38" name="図 37">
            <a:extLst>
              <a:ext uri="{FF2B5EF4-FFF2-40B4-BE49-F238E27FC236}">
                <a16:creationId xmlns:a16="http://schemas.microsoft.com/office/drawing/2014/main" id="{B6CDDDDE-2A3B-4054-9E78-CBA6922AEC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5737" y="1665783"/>
            <a:ext cx="1064032" cy="931614"/>
          </a:xfrm>
          <a:prstGeom prst="rect">
            <a:avLst/>
          </a:prstGeom>
        </p:spPr>
      </p:pic>
      <p:pic>
        <p:nvPicPr>
          <p:cNvPr id="40" name="図 39">
            <a:extLst>
              <a:ext uri="{FF2B5EF4-FFF2-40B4-BE49-F238E27FC236}">
                <a16:creationId xmlns:a16="http://schemas.microsoft.com/office/drawing/2014/main" id="{3BA58484-9482-41D5-9DBC-C1CD34898F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8811" y="2834429"/>
            <a:ext cx="936828" cy="750901"/>
          </a:xfrm>
          <a:prstGeom prst="rect">
            <a:avLst/>
          </a:prstGeom>
        </p:spPr>
      </p:pic>
      <p:pic>
        <p:nvPicPr>
          <p:cNvPr id="42" name="図 41">
            <a:extLst>
              <a:ext uri="{FF2B5EF4-FFF2-40B4-BE49-F238E27FC236}">
                <a16:creationId xmlns:a16="http://schemas.microsoft.com/office/drawing/2014/main" id="{C4646452-D2A3-46A1-9E7E-F045E4989D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104" y="2879627"/>
            <a:ext cx="468414" cy="690041"/>
          </a:xfrm>
          <a:prstGeom prst="rect">
            <a:avLst/>
          </a:prstGeom>
        </p:spPr>
      </p:pic>
      <p:sp>
        <p:nvSpPr>
          <p:cNvPr id="44" name="四角形: 角を丸くする 43">
            <a:extLst>
              <a:ext uri="{FF2B5EF4-FFF2-40B4-BE49-F238E27FC236}">
                <a16:creationId xmlns:a16="http://schemas.microsoft.com/office/drawing/2014/main" id="{AF951711-A448-49B4-AA0C-4727F2A30722}"/>
              </a:ext>
            </a:extLst>
          </p:cNvPr>
          <p:cNvSpPr/>
          <p:nvPr/>
        </p:nvSpPr>
        <p:spPr>
          <a:xfrm>
            <a:off x="83645" y="3978984"/>
            <a:ext cx="2957997" cy="265846"/>
          </a:xfrm>
          <a:prstGeom prst="roundRect">
            <a:avLst>
              <a:gd name="adj" fmla="val 50000"/>
            </a:avLst>
          </a:prstGeom>
          <a:solidFill>
            <a:srgbClr val="002060"/>
          </a:solidFill>
          <a:ln>
            <a:noFill/>
          </a:ln>
        </p:spPr>
        <p:style>
          <a:lnRef idx="2">
            <a:schemeClr val="dk1">
              <a:shade val="50000"/>
            </a:schemeClr>
          </a:lnRef>
          <a:fillRef idx="1">
            <a:schemeClr val="dk1"/>
          </a:fillRef>
          <a:effectRef idx="0">
            <a:schemeClr val="dk1"/>
          </a:effectRef>
          <a:fontRef idx="minor">
            <a:schemeClr val="lt1"/>
          </a:fontRef>
        </p:style>
        <p:txBody>
          <a:bodyPr lIns="33231" tIns="33231" rIns="33231" bIns="33231" rtlCol="0" anchor="ctr"/>
          <a:lstStyle/>
          <a:p>
            <a:pPr algn="dist"/>
            <a:r>
              <a:rPr lang="ja-JP" altLang="en-US" sz="1477" b="1">
                <a:latin typeface="BIZ UDゴシック" panose="020B0400000000000000" pitchFamily="49" charset="-128"/>
                <a:ea typeface="BIZ UDゴシック" panose="020B0400000000000000" pitchFamily="49" charset="-128"/>
              </a:rPr>
              <a:t>重点施策に伴う新たな取組指標</a:t>
            </a:r>
          </a:p>
        </p:txBody>
      </p:sp>
      <p:graphicFrame>
        <p:nvGraphicFramePr>
          <p:cNvPr id="2" name="表 1">
            <a:extLst>
              <a:ext uri="{FF2B5EF4-FFF2-40B4-BE49-F238E27FC236}">
                <a16:creationId xmlns:a16="http://schemas.microsoft.com/office/drawing/2014/main" id="{F18F38A9-7C3E-4817-9D79-EA06F7C2318A}"/>
              </a:ext>
            </a:extLst>
          </p:cNvPr>
          <p:cNvGraphicFramePr>
            <a:graphicFrameLocks noGrp="1"/>
          </p:cNvGraphicFramePr>
          <p:nvPr/>
        </p:nvGraphicFramePr>
        <p:xfrm>
          <a:off x="485616" y="5471551"/>
          <a:ext cx="3172721" cy="824326"/>
        </p:xfrm>
        <a:graphic>
          <a:graphicData uri="http://schemas.openxmlformats.org/drawingml/2006/table">
            <a:tbl>
              <a:tblPr firstRow="1" firstCol="1" bandRow="1">
                <a:tableStyleId>{93296810-A885-4BE3-A3E7-6D5BEEA58F35}</a:tableStyleId>
              </a:tblPr>
              <a:tblGrid>
                <a:gridCol w="934539">
                  <a:extLst>
                    <a:ext uri="{9D8B030D-6E8A-4147-A177-3AD203B41FA5}">
                      <a16:colId xmlns:a16="http://schemas.microsoft.com/office/drawing/2014/main" val="844830020"/>
                    </a:ext>
                  </a:extLst>
                </a:gridCol>
                <a:gridCol w="1037280">
                  <a:extLst>
                    <a:ext uri="{9D8B030D-6E8A-4147-A177-3AD203B41FA5}">
                      <a16:colId xmlns:a16="http://schemas.microsoft.com/office/drawing/2014/main" val="3761949157"/>
                    </a:ext>
                  </a:extLst>
                </a:gridCol>
                <a:gridCol w="1200902">
                  <a:extLst>
                    <a:ext uri="{9D8B030D-6E8A-4147-A177-3AD203B41FA5}">
                      <a16:colId xmlns:a16="http://schemas.microsoft.com/office/drawing/2014/main" val="920174900"/>
                    </a:ext>
                  </a:extLst>
                </a:gridCol>
              </a:tblGrid>
              <a:tr h="288969">
                <a:tc>
                  <a:txBody>
                    <a:bodyPr/>
                    <a:lstStyle/>
                    <a:p>
                      <a:pPr algn="ctr">
                        <a:lnSpc>
                          <a:spcPts val="2000"/>
                        </a:lnSpc>
                      </a:pPr>
                      <a:r>
                        <a:rPr lang="ja-JP" sz="1300" b="1" kern="100">
                          <a:effectLst/>
                          <a:latin typeface="BIZ UDゴシック" panose="020B0400000000000000" pitchFamily="49" charset="-128"/>
                          <a:ea typeface="BIZ UDゴシック" panose="020B0400000000000000" pitchFamily="49" charset="-128"/>
                        </a:rPr>
                        <a:t>年度</a:t>
                      </a:r>
                      <a:endParaRPr lang="ja-JP" sz="1300" b="1"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3305" marR="63305" marT="0" marB="0" anchor="ctr"/>
                </a:tc>
                <a:tc>
                  <a:txBody>
                    <a:bodyPr/>
                    <a:lstStyle/>
                    <a:p>
                      <a:pPr algn="ctr">
                        <a:lnSpc>
                          <a:spcPts val="2000"/>
                        </a:lnSpc>
                      </a:pPr>
                      <a:r>
                        <a:rPr lang="ja-JP" altLang="en-US" sz="1300" b="1" kern="100">
                          <a:effectLst/>
                          <a:latin typeface="BIZ UDゴシック" panose="020B0400000000000000" pitchFamily="49" charset="-128"/>
                          <a:ea typeface="BIZ UDゴシック" panose="020B0400000000000000" pitchFamily="49" charset="-128"/>
                          <a:cs typeface="Times New Roman" panose="02020603050405020304" pitchFamily="18" charset="0"/>
                        </a:rPr>
                        <a:t>２０３０</a:t>
                      </a:r>
                      <a:endParaRPr lang="ja-JP" sz="1300" b="1"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3305" marR="63305" marT="0" marB="0" anchor="ctr"/>
                </a:tc>
                <a:tc>
                  <a:txBody>
                    <a:bodyPr/>
                    <a:lstStyle/>
                    <a:p>
                      <a:pPr algn="ctr">
                        <a:lnSpc>
                          <a:spcPts val="2000"/>
                        </a:lnSpc>
                      </a:pPr>
                      <a:r>
                        <a:rPr lang="ja-JP" altLang="en-US" sz="1300" b="1" kern="100">
                          <a:effectLst/>
                          <a:latin typeface="BIZ UDゴシック" panose="020B0400000000000000" pitchFamily="49" charset="-128"/>
                          <a:ea typeface="BIZ UDゴシック" panose="020B0400000000000000" pitchFamily="49" charset="-128"/>
                          <a:cs typeface="Times New Roman" panose="02020603050405020304" pitchFamily="18" charset="0"/>
                        </a:rPr>
                        <a:t>２０３５</a:t>
                      </a:r>
                      <a:endParaRPr lang="ja-JP" sz="1300" b="1"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3305" marR="63305" marT="0" marB="0" anchor="ctr"/>
                </a:tc>
                <a:extLst>
                  <a:ext uri="{0D108BD9-81ED-4DB2-BD59-A6C34878D82A}">
                    <a16:rowId xmlns:a16="http://schemas.microsoft.com/office/drawing/2014/main" val="996052705"/>
                  </a:ext>
                </a:extLst>
              </a:tr>
              <a:tr h="535357">
                <a:tc>
                  <a:txBody>
                    <a:bodyPr/>
                    <a:lstStyle/>
                    <a:p>
                      <a:pPr algn="ctr">
                        <a:lnSpc>
                          <a:spcPts val="2000"/>
                        </a:lnSpc>
                      </a:pPr>
                      <a:r>
                        <a:rPr lang="ja-JP" sz="1300" kern="100">
                          <a:effectLst/>
                          <a:latin typeface="BIZ UDゴシック" panose="020B0400000000000000" pitchFamily="49" charset="-128"/>
                          <a:ea typeface="BIZ UDゴシック" panose="020B0400000000000000" pitchFamily="49" charset="-128"/>
                        </a:rPr>
                        <a:t>導入</a:t>
                      </a:r>
                      <a:endParaRPr lang="en-US" altLang="ja-JP" sz="1300" kern="100">
                        <a:effectLst/>
                        <a:latin typeface="BIZ UDゴシック" panose="020B0400000000000000" pitchFamily="49" charset="-128"/>
                        <a:ea typeface="BIZ UDゴシック" panose="020B0400000000000000" pitchFamily="49" charset="-128"/>
                      </a:endParaRPr>
                    </a:p>
                    <a:p>
                      <a:pPr algn="ctr">
                        <a:lnSpc>
                          <a:spcPts val="2000"/>
                        </a:lnSpc>
                      </a:pPr>
                      <a:r>
                        <a:rPr lang="ja-JP" sz="1300" kern="100">
                          <a:effectLst/>
                          <a:latin typeface="BIZ UDゴシック" panose="020B0400000000000000" pitchFamily="49" charset="-128"/>
                          <a:ea typeface="BIZ UDゴシック" panose="020B0400000000000000" pitchFamily="49" charset="-128"/>
                        </a:rPr>
                        <a:t>目標量</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3305" marR="63305" marT="0" marB="0" anchor="ctr"/>
                </a:tc>
                <a:tc>
                  <a:txBody>
                    <a:bodyPr/>
                    <a:lstStyle/>
                    <a:p>
                      <a:pPr algn="ctr">
                        <a:lnSpc>
                          <a:spcPts val="2000"/>
                        </a:lnSpc>
                      </a:pPr>
                      <a:r>
                        <a:rPr lang="ja-JP" altLang="en-US" sz="1700" b="1" kern="100">
                          <a:solidFill>
                            <a:srgbClr val="002060"/>
                          </a:solidFill>
                          <a:effectLst/>
                          <a:latin typeface="BIZ UDゴシック" panose="020B0400000000000000" pitchFamily="49" charset="-128"/>
                          <a:ea typeface="BIZ UDゴシック" panose="020B0400000000000000" pitchFamily="49" charset="-128"/>
                        </a:rPr>
                        <a:t>８</a:t>
                      </a:r>
                      <a:r>
                        <a:rPr lang="ja-JP" altLang="en-US" sz="1100" kern="100">
                          <a:solidFill>
                            <a:srgbClr val="002060"/>
                          </a:solidFill>
                          <a:effectLst/>
                          <a:latin typeface="BIZ UDゴシック" panose="020B0400000000000000" pitchFamily="49" charset="-128"/>
                          <a:ea typeface="BIZ UDゴシック" panose="020B0400000000000000" pitchFamily="49" charset="-128"/>
                        </a:rPr>
                        <a:t>万</a:t>
                      </a:r>
                      <a:r>
                        <a:rPr lang="en-US" altLang="ja-JP" sz="1100" kern="100">
                          <a:effectLst/>
                          <a:latin typeface="BIZ UDゴシック" panose="020B0400000000000000" pitchFamily="49" charset="-128"/>
                          <a:ea typeface="BIZ UDゴシック" panose="020B0400000000000000" pitchFamily="49" charset="-128"/>
                        </a:rPr>
                        <a:t>kW</a:t>
                      </a:r>
                      <a:r>
                        <a:rPr lang="ja-JP" altLang="en-US" sz="1100" kern="100">
                          <a:effectLst/>
                          <a:latin typeface="BIZ UDゴシック" panose="020B0400000000000000" pitchFamily="49" charset="-128"/>
                          <a:ea typeface="BIZ UDゴシック" panose="020B0400000000000000" pitchFamily="49" charset="-128"/>
                        </a:rPr>
                        <a:t> </a:t>
                      </a:r>
                      <a:r>
                        <a:rPr lang="en-US" sz="1100" kern="100">
                          <a:effectLst/>
                          <a:latin typeface="BIZ UDゴシック" panose="020B0400000000000000" pitchFamily="49" charset="-128"/>
                          <a:ea typeface="BIZ UDゴシック" panose="020B0400000000000000" pitchFamily="49" charset="-128"/>
                        </a:rPr>
                        <a:t>(0.</a:t>
                      </a:r>
                      <a:r>
                        <a:rPr lang="en-US" altLang="ja-JP" sz="1100" kern="100">
                          <a:effectLst/>
                          <a:latin typeface="BIZ UDゴシック" panose="020B0400000000000000" pitchFamily="49" charset="-128"/>
                          <a:ea typeface="BIZ UDゴシック" panose="020B0400000000000000" pitchFamily="49" charset="-128"/>
                        </a:rPr>
                        <a:t>08</a:t>
                      </a:r>
                      <a:r>
                        <a:rPr lang="en-US" sz="1100" kern="100">
                          <a:effectLst/>
                          <a:latin typeface="BIZ UDゴシック" panose="020B0400000000000000" pitchFamily="49" charset="-128"/>
                          <a:ea typeface="BIZ UDゴシック" panose="020B0400000000000000" pitchFamily="49" charset="-128"/>
                        </a:rPr>
                        <a:t>GW)</a:t>
                      </a:r>
                      <a:endParaRPr 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3305" marR="63305" marT="0" marB="0" anchor="ctr"/>
                </a:tc>
                <a:tc>
                  <a:txBody>
                    <a:bodyPr/>
                    <a:lstStyle/>
                    <a:p>
                      <a:pPr algn="ctr">
                        <a:lnSpc>
                          <a:spcPts val="2000"/>
                        </a:lnSpc>
                      </a:pPr>
                      <a:r>
                        <a:rPr lang="en-US" sz="1800" b="1" kern="100" dirty="0">
                          <a:solidFill>
                            <a:srgbClr val="0070C0"/>
                          </a:solidFill>
                          <a:effectLst/>
                          <a:latin typeface="BIZ UDゴシック" panose="020B0400000000000000" pitchFamily="49" charset="-128"/>
                          <a:ea typeface="BIZ UDゴシック" panose="020B0400000000000000" pitchFamily="49" charset="-128"/>
                        </a:rPr>
                        <a:t>5</a:t>
                      </a:r>
                      <a:r>
                        <a:rPr lang="en-US" altLang="ja-JP" sz="1800" b="1" kern="100" dirty="0">
                          <a:solidFill>
                            <a:srgbClr val="0070C0"/>
                          </a:solidFill>
                          <a:effectLst/>
                          <a:latin typeface="BIZ UDゴシック" panose="020B0400000000000000" pitchFamily="49" charset="-128"/>
                          <a:ea typeface="BIZ UDゴシック" panose="020B0400000000000000" pitchFamily="49" charset="-128"/>
                        </a:rPr>
                        <a:t>3</a:t>
                      </a:r>
                      <a:r>
                        <a:rPr lang="ja-JP" altLang="en-US" sz="1300" kern="100" dirty="0">
                          <a:effectLst/>
                          <a:latin typeface="BIZ UDゴシック" panose="020B0400000000000000" pitchFamily="49" charset="-128"/>
                          <a:ea typeface="BIZ UDゴシック" panose="020B0400000000000000" pitchFamily="49" charset="-128"/>
                        </a:rPr>
                        <a:t>万</a:t>
                      </a:r>
                      <a:r>
                        <a:rPr lang="en-US" altLang="ja-JP" sz="1300" kern="100" dirty="0">
                          <a:effectLst/>
                          <a:latin typeface="BIZ UDゴシック" panose="020B0400000000000000" pitchFamily="49" charset="-128"/>
                          <a:ea typeface="BIZ UDゴシック" panose="020B0400000000000000" pitchFamily="49" charset="-128"/>
                        </a:rPr>
                        <a:t>kW </a:t>
                      </a:r>
                      <a:r>
                        <a:rPr lang="en-US" sz="1300" kern="100" dirty="0">
                          <a:effectLst/>
                          <a:latin typeface="BIZ UDゴシック" panose="020B0400000000000000" pitchFamily="49" charset="-128"/>
                          <a:ea typeface="BIZ UDゴシック" panose="020B0400000000000000" pitchFamily="49" charset="-128"/>
                        </a:rPr>
                        <a:t>(0.5</a:t>
                      </a:r>
                      <a:r>
                        <a:rPr lang="en-US" altLang="ja-JP" sz="1300" kern="100" dirty="0">
                          <a:effectLst/>
                          <a:latin typeface="BIZ UDゴシック" panose="020B0400000000000000" pitchFamily="49" charset="-128"/>
                          <a:ea typeface="BIZ UDゴシック" panose="020B0400000000000000" pitchFamily="49" charset="-128"/>
                        </a:rPr>
                        <a:t>3</a:t>
                      </a:r>
                      <a:r>
                        <a:rPr lang="en-US" sz="1300" kern="100" dirty="0">
                          <a:effectLst/>
                          <a:latin typeface="BIZ UDゴシック" panose="020B0400000000000000" pitchFamily="49" charset="-128"/>
                          <a:ea typeface="BIZ UDゴシック" panose="020B0400000000000000" pitchFamily="49" charset="-128"/>
                        </a:rPr>
                        <a:t>GW)</a:t>
                      </a:r>
                      <a:endParaRPr lang="ja-JP" sz="13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63305" marR="63305" marT="0" marB="0" anchor="ctr"/>
                </a:tc>
                <a:extLst>
                  <a:ext uri="{0D108BD9-81ED-4DB2-BD59-A6C34878D82A}">
                    <a16:rowId xmlns:a16="http://schemas.microsoft.com/office/drawing/2014/main" val="3803269839"/>
                  </a:ext>
                </a:extLst>
              </a:tr>
            </a:tbl>
          </a:graphicData>
        </a:graphic>
      </p:graphicFrame>
      <p:pic>
        <p:nvPicPr>
          <p:cNvPr id="7" name="図 6">
            <a:extLst>
              <a:ext uri="{FF2B5EF4-FFF2-40B4-BE49-F238E27FC236}">
                <a16:creationId xmlns:a16="http://schemas.microsoft.com/office/drawing/2014/main" id="{6F473D60-6C60-4414-AC25-5ECF926440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285175" y="1555002"/>
            <a:ext cx="1097725" cy="870282"/>
          </a:xfrm>
          <a:prstGeom prst="rect">
            <a:avLst/>
          </a:prstGeom>
        </p:spPr>
      </p:pic>
      <p:sp>
        <p:nvSpPr>
          <p:cNvPr id="26" name="テキスト ボックス 25">
            <a:extLst>
              <a:ext uri="{FF2B5EF4-FFF2-40B4-BE49-F238E27FC236}">
                <a16:creationId xmlns:a16="http://schemas.microsoft.com/office/drawing/2014/main" id="{06533F2D-A598-4A5F-B85F-17C68A5A8C37}"/>
              </a:ext>
            </a:extLst>
          </p:cNvPr>
          <p:cNvSpPr txBox="1"/>
          <p:nvPr/>
        </p:nvSpPr>
        <p:spPr>
          <a:xfrm>
            <a:off x="129927" y="4282903"/>
            <a:ext cx="4672846" cy="319639"/>
          </a:xfrm>
          <a:prstGeom prst="rect">
            <a:avLst/>
          </a:prstGeom>
          <a:noFill/>
        </p:spPr>
        <p:txBody>
          <a:bodyPr wrap="square">
            <a:spAutoFit/>
          </a:bodyPr>
          <a:lstStyle/>
          <a:p>
            <a:pPr marL="316531" indent="-316531">
              <a:buFont typeface="Wingdings" panose="05000000000000000000" pitchFamily="2" charset="2"/>
              <a:buChar char="n"/>
            </a:pPr>
            <a:r>
              <a:rPr lang="ja-JP" altLang="ja-JP" sz="1477" b="1" kern="100">
                <a:latin typeface="游明朝" panose="02020400000000000000" pitchFamily="18" charset="-128"/>
                <a:ea typeface="Meiryo UI" panose="020B0604030504040204" pitchFamily="50" charset="-128"/>
                <a:cs typeface="Times New Roman" panose="02020603050405020304" pitchFamily="18" charset="0"/>
              </a:rPr>
              <a:t>次世代型太陽電池（ペロブスカイト等）</a:t>
            </a:r>
            <a:endParaRPr lang="ja-JP" altLang="ja-JP" sz="1108" kern="100">
              <a:latin typeface="游明朝" panose="02020400000000000000" pitchFamily="18" charset="-128"/>
              <a:ea typeface="游明朝" panose="02020400000000000000" pitchFamily="18" charset="-128"/>
              <a:cs typeface="Times New Roman" panose="02020603050405020304" pitchFamily="18" charset="0"/>
            </a:endParaRPr>
          </a:p>
        </p:txBody>
      </p:sp>
      <p:sp>
        <p:nvSpPr>
          <p:cNvPr id="27" name="テキスト ボックス 26">
            <a:extLst>
              <a:ext uri="{FF2B5EF4-FFF2-40B4-BE49-F238E27FC236}">
                <a16:creationId xmlns:a16="http://schemas.microsoft.com/office/drawing/2014/main" id="{274F5A2E-C8CA-4036-840D-7060F5B61AAF}"/>
              </a:ext>
            </a:extLst>
          </p:cNvPr>
          <p:cNvSpPr txBox="1"/>
          <p:nvPr/>
        </p:nvSpPr>
        <p:spPr>
          <a:xfrm>
            <a:off x="4455793" y="4234100"/>
            <a:ext cx="5502430" cy="319639"/>
          </a:xfrm>
          <a:prstGeom prst="rect">
            <a:avLst/>
          </a:prstGeom>
          <a:noFill/>
        </p:spPr>
        <p:txBody>
          <a:bodyPr wrap="square">
            <a:spAutoFit/>
          </a:bodyPr>
          <a:lstStyle/>
          <a:p>
            <a:pPr marL="316531" indent="-316531">
              <a:buFont typeface="Wingdings" panose="05000000000000000000" pitchFamily="2" charset="2"/>
              <a:buChar char="n"/>
            </a:pPr>
            <a:r>
              <a:rPr lang="ja-JP" altLang="ja-JP" sz="1477" b="1" kern="100">
                <a:latin typeface="游明朝" panose="02020400000000000000" pitchFamily="18" charset="-128"/>
                <a:ea typeface="Meiryo UI" panose="020B0604030504040204" pitchFamily="50" charset="-128"/>
                <a:cs typeface="Times New Roman" panose="02020603050405020304" pitchFamily="18" charset="0"/>
              </a:rPr>
              <a:t>電動車・ゼロエミッション車</a:t>
            </a:r>
            <a:r>
              <a:rPr lang="ja-JP" altLang="ja-JP" sz="1477" b="1" kern="100">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1477" b="1" kern="100">
                <a:latin typeface="BIZ UDゴシック" panose="020B0400000000000000" pitchFamily="49" charset="-128"/>
                <a:ea typeface="BIZ UDゴシック" panose="020B0400000000000000" pitchFamily="49" charset="-128"/>
                <a:cs typeface="Times New Roman" panose="02020603050405020304" pitchFamily="18" charset="0"/>
              </a:rPr>
              <a:t>ZEV</a:t>
            </a:r>
            <a:r>
              <a:rPr lang="ja-JP" altLang="ja-JP" sz="1477" b="1" kern="100">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ja-JP" sz="1108" kern="10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3FE68131-E175-41B9-A5A4-2CD9D3BF5104}"/>
              </a:ext>
            </a:extLst>
          </p:cNvPr>
          <p:cNvSpPr txBox="1"/>
          <p:nvPr/>
        </p:nvSpPr>
        <p:spPr>
          <a:xfrm>
            <a:off x="290634" y="6343369"/>
            <a:ext cx="4042343" cy="248530"/>
          </a:xfrm>
          <a:prstGeom prst="rect">
            <a:avLst/>
          </a:prstGeom>
          <a:noFill/>
        </p:spPr>
        <p:txBody>
          <a:bodyPr wrap="square">
            <a:spAutoFit/>
          </a:bodyPr>
          <a:lstStyle/>
          <a:p>
            <a:r>
              <a:rPr lang="en-US" altLang="ja-JP" sz="1015">
                <a:solidFill>
                  <a:srgbClr val="222222"/>
                </a:solidFill>
                <a:latin typeface="Meiryo UI" panose="020B0604030504040204" pitchFamily="50" charset="-128"/>
                <a:ea typeface="Meiryo UI" panose="020B0604030504040204" pitchFamily="50" charset="-128"/>
              </a:rPr>
              <a:t>※</a:t>
            </a:r>
            <a:r>
              <a:rPr lang="ja-JP" altLang="en-US" sz="1015">
                <a:solidFill>
                  <a:srgbClr val="222222"/>
                </a:solidFill>
                <a:latin typeface="Meiryo UI" panose="020B0604030504040204" pitchFamily="50" charset="-128"/>
                <a:ea typeface="Meiryo UI" panose="020B0604030504040204" pitchFamily="50" charset="-128"/>
              </a:rPr>
              <a:t>府域の太陽光発電（シリコン系）容量</a:t>
            </a:r>
            <a:r>
              <a:rPr lang="en-US" altLang="ja-JP" sz="1015">
                <a:solidFill>
                  <a:srgbClr val="222222"/>
                </a:solidFill>
                <a:latin typeface="Meiryo UI" panose="020B0604030504040204" pitchFamily="50" charset="-128"/>
                <a:ea typeface="Meiryo UI" panose="020B0604030504040204" pitchFamily="50" charset="-128"/>
              </a:rPr>
              <a:t>   124.2</a:t>
            </a:r>
            <a:r>
              <a:rPr lang="ja-JP" altLang="en-US" sz="1015">
                <a:solidFill>
                  <a:srgbClr val="222222"/>
                </a:solidFill>
                <a:latin typeface="Meiryo UI" panose="020B0604030504040204" pitchFamily="50" charset="-128"/>
                <a:ea typeface="Meiryo UI" panose="020B0604030504040204" pitchFamily="50" charset="-128"/>
              </a:rPr>
              <a:t>万</a:t>
            </a:r>
            <a:r>
              <a:rPr lang="en-US" altLang="ja-JP" sz="1015">
                <a:solidFill>
                  <a:srgbClr val="222222"/>
                </a:solidFill>
                <a:latin typeface="Meiryo UI" panose="020B0604030504040204" pitchFamily="50" charset="-128"/>
                <a:ea typeface="Meiryo UI" panose="020B0604030504040204" pitchFamily="50" charset="-128"/>
              </a:rPr>
              <a:t>kW (2023</a:t>
            </a:r>
            <a:r>
              <a:rPr lang="ja-JP" altLang="en-US" sz="1015">
                <a:solidFill>
                  <a:srgbClr val="222222"/>
                </a:solidFill>
                <a:latin typeface="Meiryo UI" panose="020B0604030504040204" pitchFamily="50" charset="-128"/>
                <a:ea typeface="Meiryo UI" panose="020B0604030504040204" pitchFamily="50" charset="-128"/>
              </a:rPr>
              <a:t>年度</a:t>
            </a:r>
            <a:r>
              <a:rPr lang="en-US" altLang="ja-JP" sz="1015">
                <a:solidFill>
                  <a:srgbClr val="222222"/>
                </a:solidFill>
                <a:latin typeface="Meiryo UI" panose="020B0604030504040204" pitchFamily="50" charset="-128"/>
                <a:ea typeface="Meiryo UI" panose="020B0604030504040204" pitchFamily="50" charset="-128"/>
              </a:rPr>
              <a:t>)</a:t>
            </a:r>
          </a:p>
        </p:txBody>
      </p:sp>
      <p:graphicFrame>
        <p:nvGraphicFramePr>
          <p:cNvPr id="5" name="表 4">
            <a:extLst>
              <a:ext uri="{FF2B5EF4-FFF2-40B4-BE49-F238E27FC236}">
                <a16:creationId xmlns:a16="http://schemas.microsoft.com/office/drawing/2014/main" id="{6A05E590-9202-4A86-B575-2527C55ACB1C}"/>
              </a:ext>
            </a:extLst>
          </p:cNvPr>
          <p:cNvGraphicFramePr>
            <a:graphicFrameLocks noGrp="1"/>
          </p:cNvGraphicFramePr>
          <p:nvPr/>
        </p:nvGraphicFramePr>
        <p:xfrm>
          <a:off x="4641825" y="4942838"/>
          <a:ext cx="4211541" cy="1591044"/>
        </p:xfrm>
        <a:graphic>
          <a:graphicData uri="http://schemas.openxmlformats.org/drawingml/2006/table">
            <a:tbl>
              <a:tblPr firstRow="1" bandRow="1">
                <a:tableStyleId>{93296810-A885-4BE3-A3E7-6D5BEEA58F35}</a:tableStyleId>
              </a:tblPr>
              <a:tblGrid>
                <a:gridCol w="196098">
                  <a:extLst>
                    <a:ext uri="{9D8B030D-6E8A-4147-A177-3AD203B41FA5}">
                      <a16:colId xmlns:a16="http://schemas.microsoft.com/office/drawing/2014/main" val="1700645591"/>
                    </a:ext>
                  </a:extLst>
                </a:gridCol>
                <a:gridCol w="978462">
                  <a:extLst>
                    <a:ext uri="{9D8B030D-6E8A-4147-A177-3AD203B41FA5}">
                      <a16:colId xmlns:a16="http://schemas.microsoft.com/office/drawing/2014/main" val="790350301"/>
                    </a:ext>
                  </a:extLst>
                </a:gridCol>
                <a:gridCol w="1012327">
                  <a:extLst>
                    <a:ext uri="{9D8B030D-6E8A-4147-A177-3AD203B41FA5}">
                      <a16:colId xmlns:a16="http://schemas.microsoft.com/office/drawing/2014/main" val="546977511"/>
                    </a:ext>
                  </a:extLst>
                </a:gridCol>
                <a:gridCol w="1012327">
                  <a:extLst>
                    <a:ext uri="{9D8B030D-6E8A-4147-A177-3AD203B41FA5}">
                      <a16:colId xmlns:a16="http://schemas.microsoft.com/office/drawing/2014/main" val="3486447296"/>
                    </a:ext>
                  </a:extLst>
                </a:gridCol>
                <a:gridCol w="1012327">
                  <a:extLst>
                    <a:ext uri="{9D8B030D-6E8A-4147-A177-3AD203B41FA5}">
                      <a16:colId xmlns:a16="http://schemas.microsoft.com/office/drawing/2014/main" val="3910278677"/>
                    </a:ext>
                  </a:extLst>
                </a:gridCol>
              </a:tblGrid>
              <a:tr h="337899">
                <a:tc gridSpan="2">
                  <a:txBody>
                    <a:bodyPr/>
                    <a:lstStyle/>
                    <a:p>
                      <a:pPr algn="ctr">
                        <a:lnSpc>
                          <a:spcPct val="100000"/>
                        </a:lnSpc>
                      </a:pPr>
                      <a:r>
                        <a:rPr lang="ja-JP" altLang="en-US" sz="1300" kern="100">
                          <a:effectLst/>
                          <a:latin typeface="BIZ UDゴシック" panose="020B0400000000000000" pitchFamily="49" charset="-128"/>
                          <a:ea typeface="BIZ UDゴシック" panose="020B0400000000000000" pitchFamily="49" charset="-128"/>
                          <a:cs typeface="Times New Roman" panose="02020603050405020304" pitchFamily="18" charset="0"/>
                        </a:rPr>
                        <a:t>年 度</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nchor="ctr"/>
                </a:tc>
                <a:tc hMerge="1">
                  <a:txBody>
                    <a:bodyPr/>
                    <a:lstStyle/>
                    <a:p>
                      <a:endParaRPr kumimoji="1" lang="ja-JP" altLang="en-US"/>
                    </a:p>
                  </a:txBody>
                  <a:tcPr/>
                </a:tc>
                <a:tc>
                  <a:txBody>
                    <a:bodyPr/>
                    <a:lstStyle/>
                    <a:p>
                      <a:pPr algn="ctr">
                        <a:lnSpc>
                          <a:spcPct val="100000"/>
                        </a:lnSpc>
                      </a:pPr>
                      <a:r>
                        <a:rPr lang="ja-JP" altLang="en-US" sz="1300" kern="100">
                          <a:effectLst/>
                          <a:latin typeface="BIZ UDゴシック" panose="020B0400000000000000" pitchFamily="49" charset="-128"/>
                          <a:ea typeface="BIZ UDゴシック" panose="020B0400000000000000" pitchFamily="49" charset="-128"/>
                          <a:cs typeface="Times New Roman" panose="02020603050405020304" pitchFamily="18" charset="0"/>
                        </a:rPr>
                        <a:t>２０３０</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300" kern="100">
                          <a:effectLst/>
                          <a:latin typeface="BIZ UDゴシック" panose="020B0400000000000000" pitchFamily="49" charset="-128"/>
                          <a:ea typeface="BIZ UDゴシック" panose="020B0400000000000000" pitchFamily="49" charset="-128"/>
                          <a:cs typeface="Times New Roman" panose="02020603050405020304" pitchFamily="18" charset="0"/>
                        </a:rPr>
                        <a:t>２０３５</a:t>
                      </a:r>
                      <a:endParaRPr lang="ja-JP" alt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tc>
                  <a:txBody>
                    <a:bodyPr/>
                    <a:lstStyle/>
                    <a:p>
                      <a:pPr algn="ctr">
                        <a:lnSpc>
                          <a:spcPct val="100000"/>
                        </a:lnSpc>
                      </a:pPr>
                      <a:r>
                        <a:rPr lang="ja-JP" sz="1300" kern="1200">
                          <a:effectLst/>
                          <a:latin typeface="BIZ UDゴシック" panose="020B0400000000000000" pitchFamily="49" charset="-128"/>
                          <a:ea typeface="BIZ UDゴシック" panose="020B0400000000000000" pitchFamily="49" charset="-128"/>
                        </a:rPr>
                        <a:t>参考</a:t>
                      </a:r>
                      <a:r>
                        <a:rPr lang="en-US" sz="1300" kern="1200">
                          <a:effectLst/>
                          <a:latin typeface="BIZ UDゴシック" panose="020B0400000000000000" pitchFamily="49" charset="-128"/>
                          <a:ea typeface="BIZ UDゴシック" panose="020B0400000000000000" pitchFamily="49" charset="-128"/>
                        </a:rPr>
                        <a:t>(2023)</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extLst>
                  <a:ext uri="{0D108BD9-81ED-4DB2-BD59-A6C34878D82A}">
                    <a16:rowId xmlns:a16="http://schemas.microsoft.com/office/drawing/2014/main" val="2435512118"/>
                  </a:ext>
                </a:extLst>
              </a:tr>
              <a:tr h="169933">
                <a:tc gridSpan="5">
                  <a:txBody>
                    <a:bodyPr/>
                    <a:lstStyle/>
                    <a:p>
                      <a:pPr marL="177800" lvl="0" indent="0" algn="l">
                        <a:lnSpc>
                          <a:spcPct val="100000"/>
                        </a:lnSpc>
                        <a:buFont typeface="Wingdings" panose="05000000000000000000" pitchFamily="2" charset="2"/>
                        <a:buNone/>
                      </a:pPr>
                      <a:r>
                        <a:rPr lang="ja-JP" altLang="en-US" sz="1100" kern="1200">
                          <a:effectLst/>
                          <a:latin typeface="BIZ UDゴシック" panose="020B0400000000000000" pitchFamily="49" charset="-128"/>
                          <a:ea typeface="BIZ UDゴシック" panose="020B0400000000000000" pitchFamily="49" charset="-128"/>
                        </a:rPr>
                        <a:t>＜</a:t>
                      </a:r>
                      <a:r>
                        <a:rPr lang="ja-JP" sz="1100" kern="1200">
                          <a:effectLst/>
                          <a:latin typeface="BIZ UDゴシック" panose="020B0400000000000000" pitchFamily="49" charset="-128"/>
                          <a:ea typeface="BIZ UDゴシック" panose="020B0400000000000000" pitchFamily="49" charset="-128"/>
                        </a:rPr>
                        <a:t>新車販売</a:t>
                      </a:r>
                      <a:r>
                        <a:rPr lang="ja-JP" altLang="en-US" sz="1100" u="none" kern="1200">
                          <a:effectLst/>
                          <a:latin typeface="BIZ UDゴシック" panose="020B0400000000000000" pitchFamily="49" charset="-128"/>
                          <a:ea typeface="BIZ UDゴシック" panose="020B0400000000000000" pitchFamily="49" charset="-128"/>
                        </a:rPr>
                        <a:t>（</a:t>
                      </a:r>
                      <a:r>
                        <a:rPr lang="ja-JP" altLang="en-US" sz="1100" u="sng" kern="1200">
                          <a:effectLst/>
                          <a:latin typeface="BIZ UDゴシック" panose="020B0400000000000000" pitchFamily="49" charset="-128"/>
                          <a:ea typeface="BIZ UDゴシック" panose="020B0400000000000000" pitchFamily="49" charset="-128"/>
                        </a:rPr>
                        <a:t>商用車含めた全ての自動車</a:t>
                      </a:r>
                      <a:r>
                        <a:rPr lang="ja-JP" altLang="en-US" sz="1100" u="none" kern="1200">
                          <a:effectLst/>
                          <a:latin typeface="BIZ UDゴシック" panose="020B0400000000000000" pitchFamily="49" charset="-128"/>
                          <a:ea typeface="BIZ UDゴシック" panose="020B0400000000000000" pitchFamily="49" charset="-128"/>
                        </a:rPr>
                        <a:t>）</a:t>
                      </a:r>
                      <a:r>
                        <a:rPr lang="ja-JP" sz="1100" kern="1200">
                          <a:effectLst/>
                          <a:latin typeface="BIZ UDゴシック" panose="020B0400000000000000" pitchFamily="49" charset="-128"/>
                          <a:ea typeface="BIZ UDゴシック" panose="020B0400000000000000" pitchFamily="49" charset="-128"/>
                        </a:rPr>
                        <a:t>に占める割合</a:t>
                      </a:r>
                      <a:r>
                        <a:rPr lang="ja-JP" altLang="en-US" sz="1100" kern="1200">
                          <a:effectLst/>
                          <a:latin typeface="BIZ UDゴシック" panose="020B0400000000000000" pitchFamily="49" charset="-128"/>
                          <a:ea typeface="BIZ UDゴシック" panose="020B0400000000000000" pitchFamily="49" charset="-128"/>
                        </a:rPr>
                        <a:t>＞</a:t>
                      </a:r>
                      <a:endParaRPr 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56178583"/>
                  </a:ext>
                </a:extLst>
              </a:tr>
              <a:tr h="225083">
                <a:tc>
                  <a:txBody>
                    <a:bodyPr/>
                    <a:lstStyle/>
                    <a:p>
                      <a:pPr algn="l">
                        <a:lnSpc>
                          <a:spcPct val="100000"/>
                        </a:lnSpc>
                      </a:pPr>
                      <a:r>
                        <a:rPr lang="en-US" sz="1300" kern="1200">
                          <a:effectLst/>
                          <a:latin typeface="BIZ UDゴシック" panose="020B0400000000000000" pitchFamily="49" charset="-128"/>
                          <a:ea typeface="BIZ UDゴシック" panose="020B0400000000000000" pitchFamily="49" charset="-128"/>
                        </a:rPr>
                        <a:t> </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tc>
                <a:tc>
                  <a:txBody>
                    <a:bodyPr/>
                    <a:lstStyle/>
                    <a:p>
                      <a:pPr algn="l">
                        <a:lnSpc>
                          <a:spcPct val="100000"/>
                        </a:lnSpc>
                      </a:pPr>
                      <a:r>
                        <a:rPr lang="ja-JP" sz="1300" kern="1200">
                          <a:effectLst/>
                          <a:latin typeface="BIZ UDゴシック" panose="020B0400000000000000" pitchFamily="49" charset="-128"/>
                          <a:ea typeface="BIZ UDゴシック" panose="020B0400000000000000" pitchFamily="49" charset="-128"/>
                        </a:rPr>
                        <a:t>電動車</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3411" marR="8792" marT="8792" marB="0" anchor="ctr"/>
                </a:tc>
                <a:tc>
                  <a:txBody>
                    <a:bodyPr/>
                    <a:lstStyle/>
                    <a:p>
                      <a:pPr algn="ctr">
                        <a:lnSpc>
                          <a:spcPct val="100000"/>
                        </a:lnSpc>
                      </a:pPr>
                      <a:r>
                        <a:rPr lang="ja-JP" altLang="en-US" sz="1100" kern="0">
                          <a:effectLst/>
                          <a:latin typeface="BIZ UDゴシック" panose="020B0400000000000000" pitchFamily="49" charset="-128"/>
                          <a:ea typeface="BIZ UDゴシック" panose="020B0400000000000000" pitchFamily="49" charset="-128"/>
                        </a:rPr>
                        <a:t>７</a:t>
                      </a:r>
                      <a:r>
                        <a:rPr lang="ja-JP" altLang="ja-JP" sz="1100" kern="0">
                          <a:effectLst/>
                          <a:latin typeface="BIZ UDゴシック" panose="020B0400000000000000" pitchFamily="49" charset="-128"/>
                          <a:ea typeface="BIZ UDゴシック" panose="020B0400000000000000" pitchFamily="49" charset="-128"/>
                        </a:rPr>
                        <a:t>割</a:t>
                      </a:r>
                      <a:endParaRPr lang="ja-JP" alt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tc>
                  <a:txBody>
                    <a:bodyPr/>
                    <a:lstStyle/>
                    <a:p>
                      <a:pPr algn="ctr">
                        <a:lnSpc>
                          <a:spcPct val="100000"/>
                        </a:lnSpc>
                      </a:pPr>
                      <a:r>
                        <a:rPr lang="ja-JP" sz="1500" kern="1200">
                          <a:solidFill>
                            <a:srgbClr val="0070C0"/>
                          </a:solidFill>
                          <a:effectLst/>
                          <a:latin typeface="BIZ UDゴシック" panose="020B0400000000000000" pitchFamily="49" charset="-128"/>
                          <a:ea typeface="BIZ UDゴシック" panose="020B0400000000000000" pitchFamily="49" charset="-128"/>
                        </a:rPr>
                        <a:t>９</a:t>
                      </a:r>
                      <a:r>
                        <a:rPr lang="ja-JP" sz="1300" kern="1200">
                          <a:effectLst/>
                          <a:latin typeface="BIZ UDゴシック" panose="020B0400000000000000" pitchFamily="49" charset="-128"/>
                          <a:ea typeface="BIZ UDゴシック" panose="020B0400000000000000" pitchFamily="49" charset="-128"/>
                        </a:rPr>
                        <a:t>割</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nchor="ctr"/>
                </a:tc>
                <a:tc>
                  <a:txBody>
                    <a:bodyPr/>
                    <a:lstStyle/>
                    <a:p>
                      <a:pPr algn="ctr">
                        <a:lnSpc>
                          <a:spcPct val="100000"/>
                        </a:lnSpc>
                      </a:pPr>
                      <a:r>
                        <a:rPr lang="en-US" sz="1300" kern="1200">
                          <a:effectLst/>
                          <a:latin typeface="BIZ UDゴシック" panose="020B0400000000000000" pitchFamily="49" charset="-128"/>
                          <a:ea typeface="BIZ UDゴシック" panose="020B0400000000000000" pitchFamily="49" charset="-128"/>
                        </a:rPr>
                        <a:t>43.6</a:t>
                      </a:r>
                      <a:r>
                        <a:rPr lang="ja-JP" sz="1300" kern="1200">
                          <a:effectLst/>
                          <a:latin typeface="BIZ UDゴシック" panose="020B0400000000000000" pitchFamily="49" charset="-128"/>
                          <a:ea typeface="BIZ UDゴシック" panose="020B0400000000000000" pitchFamily="49" charset="-128"/>
                        </a:rPr>
                        <a:t>％</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extLst>
                  <a:ext uri="{0D108BD9-81ED-4DB2-BD59-A6C34878D82A}">
                    <a16:rowId xmlns:a16="http://schemas.microsoft.com/office/drawing/2014/main" val="2729983383"/>
                  </a:ext>
                </a:extLst>
              </a:tr>
              <a:tr h="225083">
                <a:tc>
                  <a:txBody>
                    <a:bodyPr/>
                    <a:lstStyle/>
                    <a:p>
                      <a:pPr algn="l">
                        <a:lnSpc>
                          <a:spcPct val="100000"/>
                        </a:lnSpc>
                      </a:pPr>
                      <a:r>
                        <a:rPr lang="en-US" sz="1300" kern="1200">
                          <a:effectLst/>
                          <a:latin typeface="BIZ UDゴシック" panose="020B0400000000000000" pitchFamily="49" charset="-128"/>
                          <a:ea typeface="BIZ UDゴシック" panose="020B0400000000000000" pitchFamily="49" charset="-128"/>
                        </a:rPr>
                        <a:t> </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tc>
                <a:tc>
                  <a:txBody>
                    <a:bodyPr/>
                    <a:lstStyle/>
                    <a:p>
                      <a:pPr algn="l">
                        <a:lnSpc>
                          <a:spcPct val="100000"/>
                        </a:lnSpc>
                      </a:pPr>
                      <a:r>
                        <a:rPr lang="en-US" sz="1300" kern="1200">
                          <a:effectLst/>
                          <a:latin typeface="BIZ UDゴシック" panose="020B0400000000000000" pitchFamily="49" charset="-128"/>
                          <a:ea typeface="BIZ UDゴシック" panose="020B0400000000000000" pitchFamily="49" charset="-128"/>
                        </a:rPr>
                        <a:t>ZEV</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3411" marR="8792" marT="8792" marB="0" anchor="ctr"/>
                </a:tc>
                <a:tc>
                  <a:txBody>
                    <a:bodyPr/>
                    <a:lstStyle/>
                    <a:p>
                      <a:pPr algn="ctr">
                        <a:lnSpc>
                          <a:spcPct val="100000"/>
                        </a:lnSpc>
                      </a:pPr>
                      <a:r>
                        <a:rPr lang="ja-JP" sz="1100" kern="0">
                          <a:effectLst/>
                          <a:latin typeface="BIZ UDゴシック" panose="020B0400000000000000" pitchFamily="49" charset="-128"/>
                          <a:ea typeface="BIZ UDゴシック" panose="020B0400000000000000" pitchFamily="49" charset="-128"/>
                        </a:rPr>
                        <a:t>３割</a:t>
                      </a:r>
                      <a:endParaRPr 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tc>
                  <a:txBody>
                    <a:bodyPr/>
                    <a:lstStyle/>
                    <a:p>
                      <a:pPr algn="ctr">
                        <a:lnSpc>
                          <a:spcPct val="100000"/>
                        </a:lnSpc>
                      </a:pPr>
                      <a:r>
                        <a:rPr lang="ja-JP" sz="1500" kern="0">
                          <a:solidFill>
                            <a:srgbClr val="0070C0"/>
                          </a:solidFill>
                          <a:effectLst/>
                          <a:latin typeface="BIZ UDゴシック" panose="020B0400000000000000" pitchFamily="49" charset="-128"/>
                          <a:ea typeface="BIZ UDゴシック" panose="020B0400000000000000" pitchFamily="49" charset="-128"/>
                        </a:rPr>
                        <a:t>４</a:t>
                      </a:r>
                      <a:r>
                        <a:rPr lang="ja-JP" sz="1300" kern="0">
                          <a:effectLst/>
                          <a:latin typeface="BIZ UDゴシック" panose="020B0400000000000000" pitchFamily="49" charset="-128"/>
                          <a:ea typeface="BIZ UDゴシック" panose="020B0400000000000000" pitchFamily="49" charset="-128"/>
                        </a:rPr>
                        <a:t>割</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nchor="ctr"/>
                </a:tc>
                <a:tc>
                  <a:txBody>
                    <a:bodyPr/>
                    <a:lstStyle/>
                    <a:p>
                      <a:pPr algn="ctr">
                        <a:lnSpc>
                          <a:spcPct val="100000"/>
                        </a:lnSpc>
                      </a:pPr>
                      <a:r>
                        <a:rPr lang="en-US" sz="1300" kern="1200">
                          <a:effectLst/>
                          <a:latin typeface="BIZ UDゴシック" panose="020B0400000000000000" pitchFamily="49" charset="-128"/>
                          <a:ea typeface="BIZ UDゴシック" panose="020B0400000000000000" pitchFamily="49" charset="-128"/>
                        </a:rPr>
                        <a:t>3.1</a:t>
                      </a:r>
                      <a:r>
                        <a:rPr lang="ja-JP" sz="1300" kern="1200">
                          <a:effectLst/>
                          <a:latin typeface="BIZ UDゴシック" panose="020B0400000000000000" pitchFamily="49" charset="-128"/>
                          <a:ea typeface="BIZ UDゴシック" panose="020B0400000000000000" pitchFamily="49" charset="-128"/>
                        </a:rPr>
                        <a:t>％</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extLst>
                  <a:ext uri="{0D108BD9-81ED-4DB2-BD59-A6C34878D82A}">
                    <a16:rowId xmlns:a16="http://schemas.microsoft.com/office/drawing/2014/main" val="308629296"/>
                  </a:ext>
                </a:extLst>
              </a:tr>
              <a:tr h="168812">
                <a:tc gridSpan="5">
                  <a:txBody>
                    <a:bodyPr/>
                    <a:lstStyle/>
                    <a:p>
                      <a:pPr marL="177800" lvl="0" indent="0" algn="l">
                        <a:lnSpc>
                          <a:spcPct val="100000"/>
                        </a:lnSpc>
                        <a:buFont typeface="Wingdings" panose="05000000000000000000" pitchFamily="2" charset="2"/>
                        <a:buNone/>
                      </a:pPr>
                      <a:r>
                        <a:rPr lang="ja-JP" altLang="en-US" sz="1100" kern="1200">
                          <a:effectLst/>
                          <a:latin typeface="BIZ UDゴシック" panose="020B0400000000000000" pitchFamily="49" charset="-128"/>
                          <a:ea typeface="BIZ UDゴシック" panose="020B0400000000000000" pitchFamily="49" charset="-128"/>
                        </a:rPr>
                        <a:t>＜</a:t>
                      </a:r>
                      <a:r>
                        <a:rPr lang="ja-JP" sz="1100" kern="1200">
                          <a:effectLst/>
                          <a:latin typeface="BIZ UDゴシック" panose="020B0400000000000000" pitchFamily="49" charset="-128"/>
                          <a:ea typeface="BIZ UDゴシック" panose="020B0400000000000000" pitchFamily="49" charset="-128"/>
                        </a:rPr>
                        <a:t>府域における保有割合</a:t>
                      </a:r>
                      <a:r>
                        <a:rPr lang="ja-JP" altLang="en-US" sz="1100" u="none" kern="1200">
                          <a:effectLst/>
                          <a:latin typeface="BIZ UDゴシック" panose="020B0400000000000000" pitchFamily="49" charset="-128"/>
                          <a:ea typeface="BIZ UDゴシック" panose="020B0400000000000000" pitchFamily="49" charset="-128"/>
                        </a:rPr>
                        <a:t>（</a:t>
                      </a:r>
                      <a:r>
                        <a:rPr lang="ja-JP" altLang="en-US" sz="1100" u="sng" kern="1200">
                          <a:effectLst/>
                          <a:latin typeface="BIZ UDゴシック" panose="020B0400000000000000" pitchFamily="49" charset="-128"/>
                          <a:ea typeface="BIZ UDゴシック" panose="020B0400000000000000" pitchFamily="49" charset="-128"/>
                        </a:rPr>
                        <a:t>商用車含めた全ての自動車</a:t>
                      </a:r>
                      <a:r>
                        <a:rPr lang="ja-JP" altLang="en-US" sz="1100" u="none" kern="1200">
                          <a:effectLst/>
                          <a:latin typeface="BIZ UDゴシック" panose="020B0400000000000000" pitchFamily="49" charset="-128"/>
                          <a:ea typeface="BIZ UDゴシック" panose="020B0400000000000000" pitchFamily="49" charset="-128"/>
                        </a:rPr>
                        <a:t>）</a:t>
                      </a:r>
                      <a:r>
                        <a:rPr lang="ja-JP" altLang="en-US" sz="1100" kern="1200">
                          <a:effectLst/>
                          <a:latin typeface="BIZ UDゴシック" panose="020B0400000000000000" pitchFamily="49" charset="-128"/>
                          <a:ea typeface="BIZ UDゴシック" panose="020B0400000000000000" pitchFamily="49" charset="-128"/>
                        </a:rPr>
                        <a:t>＞</a:t>
                      </a:r>
                      <a:endParaRPr 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4849245"/>
                  </a:ext>
                </a:extLst>
              </a:tr>
              <a:tr h="225083">
                <a:tc>
                  <a:txBody>
                    <a:bodyPr/>
                    <a:lstStyle/>
                    <a:p>
                      <a:pPr algn="l">
                        <a:lnSpc>
                          <a:spcPct val="100000"/>
                        </a:lnSpc>
                      </a:pPr>
                      <a:r>
                        <a:rPr lang="en-US" sz="1300" kern="0">
                          <a:effectLst/>
                          <a:latin typeface="BIZ UDゴシック" panose="020B0400000000000000" pitchFamily="49" charset="-128"/>
                          <a:ea typeface="BIZ UDゴシック" panose="020B0400000000000000" pitchFamily="49" charset="-128"/>
                        </a:rPr>
                        <a:t> </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tc>
                <a:tc>
                  <a:txBody>
                    <a:bodyPr/>
                    <a:lstStyle/>
                    <a:p>
                      <a:pPr algn="l">
                        <a:lnSpc>
                          <a:spcPct val="100000"/>
                        </a:lnSpc>
                      </a:pPr>
                      <a:r>
                        <a:rPr lang="ja-JP" sz="1300" kern="0">
                          <a:effectLst/>
                          <a:latin typeface="BIZ UDゴシック" panose="020B0400000000000000" pitchFamily="49" charset="-128"/>
                          <a:ea typeface="BIZ UDゴシック" panose="020B0400000000000000" pitchFamily="49" charset="-128"/>
                        </a:rPr>
                        <a:t>電動車</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3411" marR="8792" marT="8792" marB="0" anchor="ctr"/>
                </a:tc>
                <a:tc>
                  <a:txBody>
                    <a:bodyPr/>
                    <a:lstStyle/>
                    <a:p>
                      <a:pPr algn="ctr">
                        <a:lnSpc>
                          <a:spcPct val="100000"/>
                        </a:lnSpc>
                      </a:pPr>
                      <a:r>
                        <a:rPr lang="ja-JP" sz="1100" kern="0">
                          <a:effectLst/>
                          <a:latin typeface="BIZ UDゴシック" panose="020B0400000000000000" pitchFamily="49" charset="-128"/>
                          <a:ea typeface="BIZ UDゴシック" panose="020B0400000000000000" pitchFamily="49" charset="-128"/>
                        </a:rPr>
                        <a:t>４割</a:t>
                      </a:r>
                      <a:endParaRPr 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tc>
                  <a:txBody>
                    <a:bodyPr/>
                    <a:lstStyle/>
                    <a:p>
                      <a:pPr algn="ctr">
                        <a:lnSpc>
                          <a:spcPct val="100000"/>
                        </a:lnSpc>
                      </a:pPr>
                      <a:r>
                        <a:rPr lang="ja-JP" sz="1500" kern="0">
                          <a:solidFill>
                            <a:srgbClr val="0070C0"/>
                          </a:solidFill>
                          <a:effectLst/>
                          <a:latin typeface="BIZ UDゴシック" panose="020B0400000000000000" pitchFamily="49" charset="-128"/>
                          <a:ea typeface="BIZ UDゴシック" panose="020B0400000000000000" pitchFamily="49" charset="-128"/>
                        </a:rPr>
                        <a:t>６</a:t>
                      </a:r>
                      <a:r>
                        <a:rPr lang="ja-JP" sz="1300" kern="0">
                          <a:effectLst/>
                          <a:latin typeface="BIZ UDゴシック" panose="020B0400000000000000" pitchFamily="49" charset="-128"/>
                          <a:ea typeface="BIZ UDゴシック" panose="020B0400000000000000" pitchFamily="49" charset="-128"/>
                        </a:rPr>
                        <a:t>割</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nchor="ctr"/>
                </a:tc>
                <a:tc>
                  <a:txBody>
                    <a:bodyPr/>
                    <a:lstStyle/>
                    <a:p>
                      <a:pPr algn="ctr">
                        <a:lnSpc>
                          <a:spcPct val="100000"/>
                        </a:lnSpc>
                      </a:pPr>
                      <a:r>
                        <a:rPr lang="en-US" sz="1300" kern="1200">
                          <a:effectLst/>
                          <a:latin typeface="BIZ UDゴシック" panose="020B0400000000000000" pitchFamily="49" charset="-128"/>
                          <a:ea typeface="BIZ UDゴシック" panose="020B0400000000000000" pitchFamily="49" charset="-128"/>
                        </a:rPr>
                        <a:t>22.0</a:t>
                      </a:r>
                      <a:r>
                        <a:rPr lang="ja-JP" sz="1300" kern="1200">
                          <a:effectLst/>
                          <a:latin typeface="BIZ UDゴシック" panose="020B0400000000000000" pitchFamily="49" charset="-128"/>
                          <a:ea typeface="BIZ UDゴシック" panose="020B0400000000000000" pitchFamily="49" charset="-128"/>
                        </a:rPr>
                        <a:t>％</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extLst>
                  <a:ext uri="{0D108BD9-81ED-4DB2-BD59-A6C34878D82A}">
                    <a16:rowId xmlns:a16="http://schemas.microsoft.com/office/drawing/2014/main" val="279963454"/>
                  </a:ext>
                </a:extLst>
              </a:tr>
              <a:tr h="225083">
                <a:tc>
                  <a:txBody>
                    <a:bodyPr/>
                    <a:lstStyle/>
                    <a:p>
                      <a:pPr algn="l">
                        <a:lnSpc>
                          <a:spcPct val="100000"/>
                        </a:lnSpc>
                      </a:pPr>
                      <a:r>
                        <a:rPr lang="en-US" sz="1300" kern="0">
                          <a:effectLst/>
                          <a:latin typeface="BIZ UDゴシック" panose="020B0400000000000000" pitchFamily="49" charset="-128"/>
                          <a:ea typeface="BIZ UDゴシック" panose="020B0400000000000000" pitchFamily="49" charset="-128"/>
                        </a:rPr>
                        <a:t> </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tc>
                <a:tc>
                  <a:txBody>
                    <a:bodyPr/>
                    <a:lstStyle/>
                    <a:p>
                      <a:pPr algn="l">
                        <a:lnSpc>
                          <a:spcPct val="100000"/>
                        </a:lnSpc>
                      </a:pPr>
                      <a:r>
                        <a:rPr lang="en-US" sz="1300" kern="0">
                          <a:effectLst/>
                          <a:latin typeface="BIZ UDゴシック" panose="020B0400000000000000" pitchFamily="49" charset="-128"/>
                          <a:ea typeface="BIZ UDゴシック" panose="020B0400000000000000" pitchFamily="49" charset="-128"/>
                        </a:rPr>
                        <a:t>ZEV </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3411" marR="8792" marT="8792" marB="0" anchor="ctr"/>
                </a:tc>
                <a:tc>
                  <a:txBody>
                    <a:bodyPr/>
                    <a:lstStyle/>
                    <a:p>
                      <a:pPr algn="ctr">
                        <a:lnSpc>
                          <a:spcPct val="100000"/>
                        </a:lnSpc>
                      </a:pPr>
                      <a:r>
                        <a:rPr lang="ja-JP" sz="1100" kern="0">
                          <a:effectLst/>
                          <a:latin typeface="BIZ UDゴシック" panose="020B0400000000000000" pitchFamily="49" charset="-128"/>
                          <a:ea typeface="BIZ UDゴシック" panose="020B0400000000000000" pitchFamily="49" charset="-128"/>
                        </a:rPr>
                        <a:t>１割</a:t>
                      </a:r>
                      <a:endParaRPr lang="ja-JP" sz="11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tc>
                  <a:txBody>
                    <a:bodyPr/>
                    <a:lstStyle/>
                    <a:p>
                      <a:pPr algn="ctr">
                        <a:lnSpc>
                          <a:spcPct val="100000"/>
                        </a:lnSpc>
                      </a:pPr>
                      <a:r>
                        <a:rPr lang="ja-JP" sz="1500" kern="0">
                          <a:solidFill>
                            <a:srgbClr val="0070C0"/>
                          </a:solidFill>
                          <a:effectLst/>
                          <a:latin typeface="BIZ UDゴシック" panose="020B0400000000000000" pitchFamily="49" charset="-128"/>
                          <a:ea typeface="BIZ UDゴシック" panose="020B0400000000000000" pitchFamily="49" charset="-128"/>
                        </a:rPr>
                        <a:t>２</a:t>
                      </a:r>
                      <a:r>
                        <a:rPr lang="ja-JP" sz="1300" kern="0">
                          <a:effectLst/>
                          <a:latin typeface="BIZ UDゴシック" panose="020B0400000000000000" pitchFamily="49" charset="-128"/>
                          <a:ea typeface="BIZ UDゴシック" panose="020B0400000000000000" pitchFamily="49" charset="-128"/>
                        </a:rPr>
                        <a:t>割</a:t>
                      </a:r>
                      <a:endParaRPr lang="ja-JP" sz="1300"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0" marR="0" marT="0" marB="0" anchor="ctr"/>
                </a:tc>
                <a:tc>
                  <a:txBody>
                    <a:bodyPr/>
                    <a:lstStyle/>
                    <a:p>
                      <a:pPr algn="ctr">
                        <a:lnSpc>
                          <a:spcPct val="100000"/>
                        </a:lnSpc>
                      </a:pPr>
                      <a:r>
                        <a:rPr lang="en-US" sz="1300" kern="1200" dirty="0">
                          <a:effectLst/>
                          <a:latin typeface="BIZ UDゴシック" panose="020B0400000000000000" pitchFamily="49" charset="-128"/>
                          <a:ea typeface="BIZ UDゴシック" panose="020B0400000000000000" pitchFamily="49" charset="-128"/>
                        </a:rPr>
                        <a:t>0.8</a:t>
                      </a:r>
                      <a:r>
                        <a:rPr lang="ja-JP" sz="1300" kern="1200" dirty="0">
                          <a:effectLst/>
                          <a:latin typeface="BIZ UDゴシック" panose="020B0400000000000000" pitchFamily="49" charset="-128"/>
                          <a:ea typeface="BIZ UDゴシック" panose="020B0400000000000000" pitchFamily="49" charset="-128"/>
                        </a:rPr>
                        <a:t>％</a:t>
                      </a:r>
                      <a:endParaRPr lang="ja-JP" sz="13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8792" marR="8792" marT="8792" marB="0" anchor="ctr"/>
                </a:tc>
                <a:extLst>
                  <a:ext uri="{0D108BD9-81ED-4DB2-BD59-A6C34878D82A}">
                    <a16:rowId xmlns:a16="http://schemas.microsoft.com/office/drawing/2014/main" val="3272591947"/>
                  </a:ext>
                </a:extLst>
              </a:tr>
            </a:tbl>
          </a:graphicData>
        </a:graphic>
      </p:graphicFrame>
      <p:sp>
        <p:nvSpPr>
          <p:cNvPr id="20" name="テキスト ボックス 19">
            <a:extLst>
              <a:ext uri="{FF2B5EF4-FFF2-40B4-BE49-F238E27FC236}">
                <a16:creationId xmlns:a16="http://schemas.microsoft.com/office/drawing/2014/main" id="{9CEAF0E0-6B5C-411C-A086-95A530A55B91}"/>
              </a:ext>
            </a:extLst>
          </p:cNvPr>
          <p:cNvSpPr txBox="1"/>
          <p:nvPr/>
        </p:nvSpPr>
        <p:spPr>
          <a:xfrm>
            <a:off x="244251" y="4494196"/>
            <a:ext cx="4211542" cy="1086516"/>
          </a:xfrm>
          <a:prstGeom prst="rect">
            <a:avLst/>
          </a:prstGeom>
          <a:noFill/>
        </p:spPr>
        <p:txBody>
          <a:bodyPr wrap="square">
            <a:spAutoFit/>
          </a:bodyPr>
          <a:lstStyle/>
          <a:p>
            <a:r>
              <a:rPr lang="ja-JP" altLang="en-US" sz="1292">
                <a:latin typeface="BIZ UDゴシック" panose="020B0400000000000000" pitchFamily="49" charset="-128"/>
                <a:ea typeface="BIZ UDゴシック" panose="020B0400000000000000" pitchFamily="49" charset="-128"/>
              </a:rPr>
              <a:t>国の目標</a:t>
            </a:r>
            <a:r>
              <a:rPr lang="en-US" altLang="ja-JP" sz="1292">
                <a:latin typeface="BIZ UDゴシック" panose="020B0400000000000000" pitchFamily="49" charset="-128"/>
                <a:ea typeface="BIZ UDゴシック" panose="020B0400000000000000" pitchFamily="49" charset="-128"/>
              </a:rPr>
              <a:t>(2040</a:t>
            </a:r>
            <a:r>
              <a:rPr lang="ja-JP" altLang="en-US" sz="1292">
                <a:latin typeface="BIZ UDゴシック" panose="020B0400000000000000" pitchFamily="49" charset="-128"/>
                <a:ea typeface="BIZ UDゴシック" panose="020B0400000000000000" pitchFamily="49" charset="-128"/>
              </a:rPr>
              <a:t>年</a:t>
            </a:r>
            <a:r>
              <a:rPr lang="en-US" altLang="ja-JP" sz="1292">
                <a:latin typeface="BIZ UDゴシック" panose="020B0400000000000000" pitchFamily="49" charset="-128"/>
                <a:ea typeface="BIZ UDゴシック" panose="020B0400000000000000" pitchFamily="49" charset="-128"/>
              </a:rPr>
              <a:t>20GW</a:t>
            </a:r>
            <a:r>
              <a:rPr lang="ja-JP" altLang="en-US" sz="1292">
                <a:latin typeface="BIZ UDゴシック" panose="020B0400000000000000" pitchFamily="49" charset="-128"/>
                <a:ea typeface="BIZ UDゴシック" panose="020B0400000000000000" pitchFamily="49" charset="-128"/>
              </a:rPr>
              <a:t>程度）を基に、府の経済規模等を考慮して設定</a:t>
            </a:r>
            <a:endParaRPr lang="en-US" altLang="ja-JP" sz="1292">
              <a:latin typeface="BIZ UDゴシック" panose="020B0400000000000000" pitchFamily="49" charset="-128"/>
              <a:ea typeface="BIZ UDゴシック" panose="020B0400000000000000" pitchFamily="49" charset="-128"/>
            </a:endParaRPr>
          </a:p>
          <a:p>
            <a:pPr marL="263776" indent="-263776">
              <a:buFont typeface="Wingdings" panose="05000000000000000000" pitchFamily="2" charset="2"/>
              <a:buChar char="Ø"/>
            </a:pPr>
            <a:r>
              <a:rPr lang="ja-JP" altLang="en-US" sz="1292">
                <a:latin typeface="BIZ UDゴシック" panose="020B0400000000000000" pitchFamily="49" charset="-128"/>
                <a:ea typeface="BIZ UDゴシック" panose="020B0400000000000000" pitchFamily="49" charset="-128"/>
              </a:rPr>
              <a:t>まずは府においてモデル導入を進めつつ、その結果を踏まえ、市町村・民間企業への水平展開を図る。</a:t>
            </a:r>
            <a:endParaRPr lang="en-US" altLang="ja-JP" sz="1292">
              <a:latin typeface="BIZ UDゴシック" panose="020B0400000000000000" pitchFamily="49" charset="-128"/>
              <a:ea typeface="BIZ UDゴシック" panose="020B0400000000000000" pitchFamily="49" charset="-128"/>
            </a:endParaRPr>
          </a:p>
          <a:p>
            <a:pPr marL="263776" indent="-263776">
              <a:buFont typeface="Wingdings" panose="05000000000000000000" pitchFamily="2" charset="2"/>
              <a:buChar char="Ø"/>
            </a:pPr>
            <a:endParaRPr lang="ja-JP" altLang="en-US" sz="1292"/>
          </a:p>
        </p:txBody>
      </p:sp>
      <p:sp>
        <p:nvSpPr>
          <p:cNvPr id="22" name="テキスト ボックス 21">
            <a:extLst>
              <a:ext uri="{FF2B5EF4-FFF2-40B4-BE49-F238E27FC236}">
                <a16:creationId xmlns:a16="http://schemas.microsoft.com/office/drawing/2014/main" id="{6687544D-1205-4A02-8919-5E734AC2E1BA}"/>
              </a:ext>
            </a:extLst>
          </p:cNvPr>
          <p:cNvSpPr txBox="1"/>
          <p:nvPr/>
        </p:nvSpPr>
        <p:spPr>
          <a:xfrm>
            <a:off x="4666617" y="4481862"/>
            <a:ext cx="4066550" cy="490006"/>
          </a:xfrm>
          <a:prstGeom prst="rect">
            <a:avLst/>
          </a:prstGeom>
          <a:noFill/>
        </p:spPr>
        <p:txBody>
          <a:bodyPr wrap="square">
            <a:spAutoFit/>
          </a:bodyPr>
          <a:lstStyle/>
          <a:p>
            <a:r>
              <a:rPr lang="ja-JP" altLang="en-US" sz="1292">
                <a:latin typeface="BIZ UDゴシック" panose="020B0400000000000000" pitchFamily="49" charset="-128"/>
                <a:ea typeface="BIZ UDゴシック" panose="020B0400000000000000" pitchFamily="49" charset="-128"/>
              </a:rPr>
              <a:t>国の目標を踏まえ、府内の導入状況等を考慮して、商用車も含めた全ての自動車の目標を新たに設定</a:t>
            </a:r>
            <a:endParaRPr lang="ja-JP" altLang="en-US" sz="1292"/>
          </a:p>
        </p:txBody>
      </p:sp>
      <p:sp>
        <p:nvSpPr>
          <p:cNvPr id="23" name="スライド番号プレースホルダー 1">
            <a:extLst>
              <a:ext uri="{FF2B5EF4-FFF2-40B4-BE49-F238E27FC236}">
                <a16:creationId xmlns:a16="http://schemas.microsoft.com/office/drawing/2014/main" id="{A736EE27-5E19-4431-9AC5-86AAD2506E1B}"/>
              </a:ext>
            </a:extLst>
          </p:cNvPr>
          <p:cNvSpPr txBox="1">
            <a:spLocks/>
          </p:cNvSpPr>
          <p:nvPr/>
        </p:nvSpPr>
        <p:spPr>
          <a:xfrm>
            <a:off x="8671228" y="6379549"/>
            <a:ext cx="448615" cy="448615"/>
          </a:xfrm>
          <a:prstGeom prst="ellipse">
            <a:avLst/>
          </a:prstGeom>
          <a:solidFill>
            <a:schemeClr val="bg1"/>
          </a:solidFill>
          <a:ln w="19050">
            <a:solidFill>
              <a:srgbClr val="758085">
                <a:lumMod val="50000"/>
              </a:srgbClr>
            </a:solidFill>
          </a:ln>
          <a:effectLst>
            <a:outerShdw blurRad="50800" dist="38100" dir="5400000" algn="t" rotWithShape="0">
              <a:prstClr val="black">
                <a:alpha val="40000"/>
              </a:prstClr>
            </a:outerShdw>
          </a:effectLst>
        </p:spPr>
        <p:txBody>
          <a:bodyPr vert="horz" lIns="0" tIns="0" rIns="0" bIns="0" rtlCol="0" anchor="ctr" anchorCtr="1"/>
          <a:lstStyle>
            <a:defPPr>
              <a:defRPr lang="ja-JP"/>
            </a:defPPr>
            <a:lvl1pPr marL="0" algn="r" defTabSz="914274" rtl="0" eaLnBrk="1" latinLnBrk="0" hangingPunct="1">
              <a:defRPr kumimoji="1" sz="1600" b="1" kern="1200">
                <a:solidFill>
                  <a:schemeClr val="tx1"/>
                </a:solidFill>
                <a:latin typeface="Meiryo UI" panose="020B0604030504040204" pitchFamily="50" charset="-128"/>
                <a:ea typeface="Meiryo UI" panose="020B0604030504040204" pitchFamily="50" charset="-128"/>
                <a:cs typeface="+mn-cs"/>
              </a:defRPr>
            </a:lvl1pPr>
            <a:lvl2pPr marL="457137" algn="l" defTabSz="914274" rtl="0" eaLnBrk="1" latinLnBrk="0" hangingPunct="1">
              <a:defRPr kumimoji="1" sz="1800" kern="1200">
                <a:solidFill>
                  <a:schemeClr val="tx1"/>
                </a:solidFill>
                <a:latin typeface="+mn-lt"/>
                <a:ea typeface="+mn-ea"/>
                <a:cs typeface="+mn-cs"/>
              </a:defRPr>
            </a:lvl2pPr>
            <a:lvl3pPr marL="914274" algn="l" defTabSz="914274" rtl="0" eaLnBrk="1" latinLnBrk="0" hangingPunct="1">
              <a:defRPr kumimoji="1" sz="1800" kern="1200">
                <a:solidFill>
                  <a:schemeClr val="tx1"/>
                </a:solidFill>
                <a:latin typeface="+mn-lt"/>
                <a:ea typeface="+mn-ea"/>
                <a:cs typeface="+mn-cs"/>
              </a:defRPr>
            </a:lvl3pPr>
            <a:lvl4pPr marL="1371410" algn="l" defTabSz="914274" rtl="0" eaLnBrk="1" latinLnBrk="0" hangingPunct="1">
              <a:defRPr kumimoji="1" sz="1800" kern="1200">
                <a:solidFill>
                  <a:schemeClr val="tx1"/>
                </a:solidFill>
                <a:latin typeface="+mn-lt"/>
                <a:ea typeface="+mn-ea"/>
                <a:cs typeface="+mn-cs"/>
              </a:defRPr>
            </a:lvl4pPr>
            <a:lvl5pPr marL="1828547" algn="l" defTabSz="914274" rtl="0" eaLnBrk="1" latinLnBrk="0" hangingPunct="1">
              <a:defRPr kumimoji="1" sz="1800" kern="1200">
                <a:solidFill>
                  <a:schemeClr val="tx1"/>
                </a:solidFill>
                <a:latin typeface="+mn-lt"/>
                <a:ea typeface="+mn-ea"/>
                <a:cs typeface="+mn-cs"/>
              </a:defRPr>
            </a:lvl5pPr>
            <a:lvl6pPr marL="2285684" algn="l" defTabSz="914274" rtl="0" eaLnBrk="1" latinLnBrk="0" hangingPunct="1">
              <a:defRPr kumimoji="1" sz="1800" kern="1200">
                <a:solidFill>
                  <a:schemeClr val="tx1"/>
                </a:solidFill>
                <a:latin typeface="+mn-lt"/>
                <a:ea typeface="+mn-ea"/>
                <a:cs typeface="+mn-cs"/>
              </a:defRPr>
            </a:lvl6pPr>
            <a:lvl7pPr marL="2742821" algn="l" defTabSz="914274" rtl="0" eaLnBrk="1" latinLnBrk="0" hangingPunct="1">
              <a:defRPr kumimoji="1" sz="1800" kern="1200">
                <a:solidFill>
                  <a:schemeClr val="tx1"/>
                </a:solidFill>
                <a:latin typeface="+mn-lt"/>
                <a:ea typeface="+mn-ea"/>
                <a:cs typeface="+mn-cs"/>
              </a:defRPr>
            </a:lvl7pPr>
            <a:lvl8pPr marL="3199957" algn="l" defTabSz="914274" rtl="0" eaLnBrk="1" latinLnBrk="0" hangingPunct="1">
              <a:defRPr kumimoji="1" sz="1800" kern="1200">
                <a:solidFill>
                  <a:schemeClr val="tx1"/>
                </a:solidFill>
                <a:latin typeface="+mn-lt"/>
                <a:ea typeface="+mn-ea"/>
                <a:cs typeface="+mn-cs"/>
              </a:defRPr>
            </a:lvl8pPr>
            <a:lvl9pPr marL="3657093" algn="l" defTabSz="914274" rtl="0" eaLnBrk="1" latinLnBrk="0" hangingPunct="1">
              <a:defRPr kumimoji="1" sz="1800" kern="1200">
                <a:solidFill>
                  <a:schemeClr val="tx1"/>
                </a:solidFill>
                <a:latin typeface="+mn-lt"/>
                <a:ea typeface="+mn-ea"/>
                <a:cs typeface="+mn-cs"/>
              </a:defRPr>
            </a:lvl9pPr>
          </a:lstStyle>
          <a:p>
            <a:pPr defTabSz="843966">
              <a:defRPr/>
            </a:pPr>
            <a:fld id="{260D7C64-4B75-47CE-A9E9-B75BE436869C}" type="slidenum">
              <a:rPr lang="ja-JP" altLang="en-US" sz="1477">
                <a:solidFill>
                  <a:prstClr val="black"/>
                </a:solidFill>
              </a:rPr>
              <a:pPr defTabSz="843966">
                <a:defRPr/>
              </a:pPr>
              <a:t>2</a:t>
            </a:fld>
            <a:endParaRPr lang="ja-JP" altLang="en-US" sz="1477" dirty="0">
              <a:solidFill>
                <a:prstClr val="black"/>
              </a:solidFill>
            </a:endParaRPr>
          </a:p>
        </p:txBody>
      </p:sp>
    </p:spTree>
    <p:extLst>
      <p:ext uri="{BB962C8B-B14F-4D97-AF65-F5344CB8AC3E}">
        <p14:creationId xmlns:p14="http://schemas.microsoft.com/office/powerpoint/2010/main" val="1401457424"/>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accent6">
                <a:lumMod val="60000"/>
                <a:lumOff val="40000"/>
                <a:alpha val="50000"/>
              </a:schemeClr>
            </a:gs>
            <a:gs pos="65000">
              <a:schemeClr val="accent6">
                <a:lumMod val="40000"/>
                <a:lumOff val="60000"/>
              </a:schemeClr>
            </a:gs>
            <a:gs pos="100000">
              <a:schemeClr val="accent6">
                <a:lumMod val="20000"/>
                <a:lumOff val="80000"/>
                <a:alpha val="50000"/>
              </a:schemeClr>
            </a:gs>
          </a:gsLst>
          <a:lin ang="5400000" scaled="0"/>
        </a:gradFill>
        <a:ln w="19050">
          <a:noFill/>
        </a:ln>
      </a:spPr>
      <a:bodyPr rtlCol="0" anchor="ctr"/>
      <a:lstStyle>
        <a:defPPr algn="ctr">
          <a:defRPr kumimoji="1" dirty="0"/>
        </a:defPPr>
      </a:lstStyle>
      <a:style>
        <a:lnRef idx="2">
          <a:schemeClr val="accent1">
            <a:shade val="50000"/>
          </a:schemeClr>
        </a:lnRef>
        <a:fillRef idx="1">
          <a:schemeClr val="accent1"/>
        </a:fillRef>
        <a:effectRef idx="0">
          <a:schemeClr val="accent1"/>
        </a:effectRef>
        <a:fontRef idx="minor">
          <a:schemeClr val="lt1"/>
        </a:fontRef>
      </a:style>
    </a:spDef>
    <a:txDef>
      <a:spPr/>
      <a:bodyPr vert="horz" lIns="91427" tIns="45714" rIns="91427" bIns="45714" rtlCol="0">
        <a:spAutoFit/>
      </a:bodyPr>
      <a:lstStyle>
        <a:defPPr marL="0" indent="0" algn="l">
          <a:lnSpc>
            <a:spcPct val="120000"/>
          </a:lnSpc>
          <a:spcBef>
            <a:spcPts val="600"/>
          </a:spcBef>
          <a:buNone/>
          <a:defRPr sz="4400" dirty="0" smtClean="0">
            <a:latin typeface="Meiryo UI" panose="020B0604030504040204" pitchFamily="50" charset="-128"/>
            <a:ea typeface="Meiryo UI"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1519</Words>
  <Application>Microsoft Office PowerPoint</Application>
  <PresentationFormat>画面に合わせる (4:3)</PresentationFormat>
  <Paragraphs>112</Paragraphs>
  <Slides>2</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BIZ UDゴシック</vt:lpstr>
      <vt:lpstr>Meiryo UI</vt:lpstr>
      <vt:lpstr>UD デジタル 教科書体 NP-R</vt:lpstr>
      <vt:lpstr>游ゴシック</vt:lpstr>
      <vt:lpstr>游明朝</vt:lpstr>
      <vt:lpstr>Arial</vt:lpstr>
      <vt:lpstr>Calibri</vt:lpstr>
      <vt:lpstr>Calibri Light</vt:lpstr>
      <vt:lpstr>Wingdings</vt:lpstr>
      <vt:lpstr>1_Office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2026-07-27T09:25:23Z</dcterms:created>
  <dcterms:modified xsi:type="dcterms:W3CDTF">2026-07-27T09:25:32Z</dcterms:modified>
</cp:coreProperties>
</file>