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60" r:id="rId1"/>
  </p:sldMasterIdLst>
  <p:notesMasterIdLst>
    <p:notesMasterId r:id="rId10"/>
  </p:notesMasterIdLst>
  <p:sldIdLst>
    <p:sldId id="1505" r:id="rId2"/>
    <p:sldId id="1514" r:id="rId3"/>
    <p:sldId id="1518" r:id="rId4"/>
    <p:sldId id="308" r:id="rId5"/>
    <p:sldId id="314" r:id="rId6"/>
    <p:sldId id="312" r:id="rId7"/>
    <p:sldId id="311" r:id="rId8"/>
    <p:sldId id="1520"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CFD5EA"/>
    <a:srgbClr val="E9EBF5"/>
    <a:srgbClr val="C5EDDA"/>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65" d="100"/>
          <a:sy n="65" d="100"/>
        </p:scale>
        <p:origin x="132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C1F55-8831-4F42-B986-62AF35E461DE}" type="datetimeFigureOut">
              <a:t>2026/7/27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5877D3-7586-4916-8C20-13CD20FDFEB1}" type="slidenum">
              <a:t>‹#›</a:t>
            </a:fld>
            <a:endParaRPr lang="en-US"/>
          </a:p>
        </p:txBody>
      </p:sp>
    </p:spTree>
    <p:extLst>
      <p:ext uri="{BB962C8B-B14F-4D97-AF65-F5344CB8AC3E}">
        <p14:creationId xmlns:p14="http://schemas.microsoft.com/office/powerpoint/2010/main" val="1826368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877D3-7586-4916-8C20-13CD20FDFEB1}" type="slidenum">
              <a:t>2</a:t>
            </a:fld>
            <a:endParaRPr lang="en-US"/>
          </a:p>
        </p:txBody>
      </p:sp>
    </p:spTree>
    <p:extLst>
      <p:ext uri="{BB962C8B-B14F-4D97-AF65-F5344CB8AC3E}">
        <p14:creationId xmlns:p14="http://schemas.microsoft.com/office/powerpoint/2010/main" val="3897365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D5877D3-7586-4916-8C20-13CD20FDFEB1}" type="slidenum">
              <a:rPr lang="en-US" altLang="ja-JP" smtClean="0"/>
              <a:t>3</a:t>
            </a:fld>
            <a:endParaRPr lang="ja-JP" altLang="en-US"/>
          </a:p>
        </p:txBody>
      </p:sp>
    </p:spTree>
    <p:extLst>
      <p:ext uri="{BB962C8B-B14F-4D97-AF65-F5344CB8AC3E}">
        <p14:creationId xmlns:p14="http://schemas.microsoft.com/office/powerpoint/2010/main" val="2180140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877D3-7586-4916-8C20-13CD20FDFEB1}" type="slidenum">
              <a:t>4</a:t>
            </a:fld>
            <a:endParaRPr lang="en-US"/>
          </a:p>
        </p:txBody>
      </p:sp>
    </p:spTree>
    <p:extLst>
      <p:ext uri="{BB962C8B-B14F-4D97-AF65-F5344CB8AC3E}">
        <p14:creationId xmlns:p14="http://schemas.microsoft.com/office/powerpoint/2010/main" val="1567089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877D3-7586-4916-8C20-13CD20FDFEB1}" type="slidenum">
              <a:t>5</a:t>
            </a:fld>
            <a:endParaRPr lang="en-US"/>
          </a:p>
        </p:txBody>
      </p:sp>
    </p:spTree>
    <p:extLst>
      <p:ext uri="{BB962C8B-B14F-4D97-AF65-F5344CB8AC3E}">
        <p14:creationId xmlns:p14="http://schemas.microsoft.com/office/powerpoint/2010/main" val="825321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877D3-7586-4916-8C20-13CD20FDFEB1}" type="slidenum">
              <a:t>6</a:t>
            </a:fld>
            <a:endParaRPr lang="en-US"/>
          </a:p>
        </p:txBody>
      </p:sp>
    </p:spTree>
    <p:extLst>
      <p:ext uri="{BB962C8B-B14F-4D97-AF65-F5344CB8AC3E}">
        <p14:creationId xmlns:p14="http://schemas.microsoft.com/office/powerpoint/2010/main" val="3622077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877D3-7586-4916-8C20-13CD20FDFEB1}" type="slidenum">
              <a:t>7</a:t>
            </a:fld>
            <a:endParaRPr lang="en-US"/>
          </a:p>
        </p:txBody>
      </p:sp>
    </p:spTree>
    <p:extLst>
      <p:ext uri="{BB962C8B-B14F-4D97-AF65-F5344CB8AC3E}">
        <p14:creationId xmlns:p14="http://schemas.microsoft.com/office/powerpoint/2010/main" val="3520847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2402706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2542140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30469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3608700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2659406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1765306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3147833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641708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647164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1738581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8A0C9CC-3E8D-49C3-8521-35D3A1081C8E}"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758313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0C9CC-3E8D-49C3-8521-35D3A1081C8E}"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24988F-7A07-44FD-9992-49794CB08BCF}" type="slidenum">
              <a:rPr kumimoji="1" lang="ja-JP" altLang="en-US" smtClean="0"/>
              <a:t>‹#›</a:t>
            </a:fld>
            <a:endParaRPr kumimoji="1" lang="ja-JP" altLang="en-US"/>
          </a:p>
        </p:txBody>
      </p:sp>
    </p:spTree>
    <p:extLst>
      <p:ext uri="{BB962C8B-B14F-4D97-AF65-F5344CB8AC3E}">
        <p14:creationId xmlns:p14="http://schemas.microsoft.com/office/powerpoint/2010/main" val="287188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6A50E6-7AD2-4E96-A9B2-5C1A580FEA92}"/>
              </a:ext>
            </a:extLst>
          </p:cNvPr>
          <p:cNvSpPr>
            <a:spLocks noGrp="1"/>
          </p:cNvSpPr>
          <p:nvPr>
            <p:ph type="title"/>
          </p:nvPr>
        </p:nvSpPr>
        <p:spPr>
          <a:xfrm>
            <a:off x="1" y="2651127"/>
            <a:ext cx="9144000" cy="1325563"/>
          </a:xfrm>
          <a:solidFill>
            <a:srgbClr val="002060"/>
          </a:solidFill>
        </p:spPr>
        <p:txBody>
          <a:bodyPr>
            <a:normAutofit/>
          </a:bodyPr>
          <a:lstStyle/>
          <a:p>
            <a:pPr algn="ctr"/>
            <a:r>
              <a:rPr kumimoji="1" lang="ja-JP" altLang="en-US" sz="2400" dirty="0">
                <a:solidFill>
                  <a:schemeClr val="bg1"/>
                </a:solidFill>
                <a:latin typeface="BIZ UDPゴシック" panose="020B0400000000000000" pitchFamily="50" charset="-128"/>
                <a:ea typeface="BIZ UDPゴシック" panose="020B0400000000000000" pitchFamily="50" charset="-128"/>
              </a:rPr>
              <a:t>大阪府の電力調達状況・調達方法の検討について</a:t>
            </a:r>
          </a:p>
        </p:txBody>
      </p:sp>
    </p:spTree>
    <p:extLst>
      <p:ext uri="{BB962C8B-B14F-4D97-AF65-F5344CB8AC3E}">
        <p14:creationId xmlns:p14="http://schemas.microsoft.com/office/powerpoint/2010/main" val="3114500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4F61A-BD8B-593E-A444-D98FD0FE23F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DBC8BCF-3745-F324-DC0B-91CC734B8B11}"/>
              </a:ext>
            </a:extLst>
          </p:cNvPr>
          <p:cNvSpPr/>
          <p:nvPr/>
        </p:nvSpPr>
        <p:spPr>
          <a:xfrm>
            <a:off x="0" y="0"/>
            <a:ext cx="9144000" cy="564658"/>
          </a:xfrm>
          <a:prstGeom prst="rect">
            <a:avLst/>
          </a:prstGeom>
          <a:solidFill>
            <a:srgbClr val="002060"/>
          </a:solidFill>
          <a:ln w="12700" cap="flat" cmpd="sng" algn="ctr">
            <a:noFill/>
            <a:prstDash val="solid"/>
            <a:miter lim="800000"/>
          </a:ln>
          <a:effectLst/>
        </p:spPr>
        <p:txBody>
          <a:bodyPr rtlCol="0" anchor="ctr"/>
          <a:lstStyle/>
          <a:p>
            <a:pPr algn="ctr">
              <a:defRPr/>
            </a:pPr>
            <a:r>
              <a:rPr kumimoji="1" lang="ja-JP" altLang="en-US" sz="1800" dirty="0">
                <a:solidFill>
                  <a:schemeClr val="bg1"/>
                </a:solidFill>
                <a:latin typeface="ＭＳ ゴシック" panose="020B0609070205080204" pitchFamily="49" charset="-128"/>
                <a:ea typeface="ＭＳ ゴシック" panose="020B0609070205080204" pitchFamily="49" charset="-128"/>
              </a:rPr>
              <a:t>これまでの電気調達にかかる検討</a:t>
            </a:r>
            <a:r>
              <a:rPr kumimoji="1" lang="ja-JP" altLang="en-US" dirty="0">
                <a:solidFill>
                  <a:schemeClr val="bg1"/>
                </a:solidFill>
                <a:latin typeface="ＭＳ ゴシック" panose="020B0609070205080204" pitchFamily="49" charset="-128"/>
                <a:ea typeface="ＭＳ ゴシック" panose="020B0609070205080204" pitchFamily="49" charset="-128"/>
              </a:rPr>
              <a:t>状況</a:t>
            </a:r>
            <a:endParaRPr kumimoji="1" lang="ja-JP" altLang="en-US" sz="1800" dirty="0">
              <a:solidFill>
                <a:schemeClr val="bg1"/>
              </a:solidFill>
              <a:latin typeface="ＭＳ ゴシック" panose="020B0609070205080204" pitchFamily="49" charset="-128"/>
              <a:ea typeface="ＭＳ ゴシック" panose="020B0609070205080204" pitchFamily="49" charset="-128"/>
            </a:endParaRPr>
          </a:p>
        </p:txBody>
      </p:sp>
      <p:graphicFrame>
        <p:nvGraphicFramePr>
          <p:cNvPr id="9" name="表 9">
            <a:extLst>
              <a:ext uri="{FF2B5EF4-FFF2-40B4-BE49-F238E27FC236}">
                <a16:creationId xmlns:a16="http://schemas.microsoft.com/office/drawing/2014/main" id="{0E0B1112-76D8-4644-81EC-9850820127B6}"/>
              </a:ext>
            </a:extLst>
          </p:cNvPr>
          <p:cNvGraphicFramePr>
            <a:graphicFrameLocks noGrp="1"/>
          </p:cNvGraphicFramePr>
          <p:nvPr>
            <p:extLst>
              <p:ext uri="{D42A27DB-BD31-4B8C-83A1-F6EECF244321}">
                <p14:modId xmlns:p14="http://schemas.microsoft.com/office/powerpoint/2010/main" val="1536970759"/>
              </p:ext>
            </p:extLst>
          </p:nvPr>
        </p:nvGraphicFramePr>
        <p:xfrm>
          <a:off x="228158" y="1059014"/>
          <a:ext cx="8700182" cy="3333360"/>
        </p:xfrm>
        <a:graphic>
          <a:graphicData uri="http://schemas.openxmlformats.org/drawingml/2006/table">
            <a:tbl>
              <a:tblPr firstRow="1" bandRow="1">
                <a:tableStyleId>{5940675A-B579-460E-94D1-54222C63F5DA}</a:tableStyleId>
              </a:tblPr>
              <a:tblGrid>
                <a:gridCol w="1999569">
                  <a:extLst>
                    <a:ext uri="{9D8B030D-6E8A-4147-A177-3AD203B41FA5}">
                      <a16:colId xmlns:a16="http://schemas.microsoft.com/office/drawing/2014/main" val="3608605435"/>
                    </a:ext>
                  </a:extLst>
                </a:gridCol>
                <a:gridCol w="6700613">
                  <a:extLst>
                    <a:ext uri="{9D8B030D-6E8A-4147-A177-3AD203B41FA5}">
                      <a16:colId xmlns:a16="http://schemas.microsoft.com/office/drawing/2014/main" val="673716758"/>
                    </a:ext>
                  </a:extLst>
                </a:gridCol>
              </a:tblGrid>
              <a:tr h="380001">
                <a:tc>
                  <a:txBody>
                    <a:bodyPr/>
                    <a:lstStyle/>
                    <a:p>
                      <a:pPr algn="ctr"/>
                      <a:r>
                        <a:rPr lang="ja-JP" altLang="en-US" sz="1200" b="0" kern="100">
                          <a:effectLst/>
                          <a:latin typeface="BIZ UDゴシック" panose="020B0400000000000000" pitchFamily="49" charset="-128"/>
                          <a:ea typeface="BIZ UDゴシック" panose="020B0400000000000000" pitchFamily="49" charset="-128"/>
                          <a:cs typeface="Times New Roman"/>
                        </a:rPr>
                        <a:t>内容</a:t>
                      </a:r>
                      <a:endParaRPr lang="ja-JP" sz="1200" b="0" kern="100">
                        <a:effectLst/>
                        <a:latin typeface="BIZ UDゴシック" panose="020B0400000000000000" pitchFamily="49" charset="-128"/>
                        <a:ea typeface="BIZ UDゴシック" panose="020B0400000000000000" pitchFamily="49" charset="-128"/>
                        <a:cs typeface="Times New Roman"/>
                      </a:endParaRPr>
                    </a:p>
                  </a:txBody>
                  <a:tcPr marL="68580" marR="68580" marT="0" marB="0" anchor="ctr">
                    <a:solidFill>
                      <a:schemeClr val="accent1">
                        <a:lumMod val="20000"/>
                        <a:lumOff val="80000"/>
                      </a:schemeClr>
                    </a:solidFill>
                  </a:tcPr>
                </a:tc>
                <a:tc>
                  <a:txBody>
                    <a:bodyPr/>
                    <a:lstStyle/>
                    <a:p>
                      <a:pPr algn="ctr"/>
                      <a:r>
                        <a:rPr lang="ja-JP" altLang="en-US" sz="1200" b="0" kern="100" dirty="0">
                          <a:effectLst/>
                          <a:latin typeface="BIZ UDゴシック" panose="020B0400000000000000" pitchFamily="49" charset="-128"/>
                          <a:ea typeface="BIZ UDゴシック" panose="020B0400000000000000" pitchFamily="49" charset="-128"/>
                          <a:cs typeface="Times New Roman"/>
                        </a:rPr>
                        <a:t>府有施設において調達する電力への再生可能エネルギーの導入</a:t>
                      </a:r>
                      <a:endParaRPr lang="ja-JP" sz="1200" b="0" kern="100" dirty="0">
                        <a:effectLst/>
                        <a:latin typeface="BIZ UDゴシック" panose="020B0400000000000000" pitchFamily="49" charset="-128"/>
                        <a:ea typeface="BIZ UDゴシック" panose="020B0400000000000000" pitchFamily="49" charset="-128"/>
                        <a:cs typeface="Times New Roman"/>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991538194"/>
                  </a:ext>
                </a:extLst>
              </a:tr>
              <a:tr h="1942538">
                <a:tc>
                  <a:txBody>
                    <a:bodyPr/>
                    <a:lstStyle/>
                    <a:p>
                      <a:r>
                        <a:rPr kumimoji="1" lang="ja-JP" altLang="en-US" sz="1200" b="0" u="none" kern="1200">
                          <a:solidFill>
                            <a:schemeClr val="tx1"/>
                          </a:solidFill>
                          <a:effectLst/>
                          <a:latin typeface="BIZ UDゴシック" panose="020B0400000000000000" pitchFamily="49" charset="-128"/>
                          <a:ea typeface="BIZ UDゴシック" panose="020B0400000000000000" pitchFamily="49" charset="-128"/>
                          <a:cs typeface="+mn-cs"/>
                        </a:rPr>
                        <a:t>これまでの</a:t>
                      </a:r>
                      <a:endParaRPr kumimoji="1" lang="en-US" altLang="ja-JP" sz="1200" b="0" u="none" kern="1200">
                        <a:solidFill>
                          <a:schemeClr val="tx1"/>
                        </a:solidFill>
                        <a:effectLst/>
                        <a:latin typeface="BIZ UDゴシック" panose="020B0400000000000000" pitchFamily="49" charset="-128"/>
                        <a:ea typeface="BIZ UDゴシック" panose="020B0400000000000000" pitchFamily="49" charset="-128"/>
                        <a:cs typeface="+mn-cs"/>
                      </a:endParaRPr>
                    </a:p>
                    <a:p>
                      <a:r>
                        <a:rPr kumimoji="1" lang="ja-JP" altLang="en-US" sz="1200" b="0" u="none" kern="1200">
                          <a:solidFill>
                            <a:schemeClr val="tx1"/>
                          </a:solidFill>
                          <a:effectLst/>
                          <a:latin typeface="BIZ UDゴシック" panose="020B0400000000000000" pitchFamily="49" charset="-128"/>
                          <a:ea typeface="BIZ UDゴシック" panose="020B0400000000000000" pitchFamily="49" charset="-128"/>
                          <a:cs typeface="+mn-cs"/>
                        </a:rPr>
                        <a:t>取組</a:t>
                      </a:r>
                      <a:endParaRPr kumimoji="1" lang="ja-JP" altLang="ja-JP" sz="1200" b="0" u="none" kern="1200">
                        <a:solidFill>
                          <a:schemeClr val="tx1"/>
                        </a:solidFill>
                        <a:effectLst/>
                        <a:latin typeface="BIZ UDゴシック" panose="020B0400000000000000" pitchFamily="49" charset="-128"/>
                        <a:ea typeface="BIZ UDゴシック" panose="020B0400000000000000" pitchFamily="49" charset="-128"/>
                        <a:cs typeface="+mn-cs"/>
                      </a:endParaRPr>
                    </a:p>
                  </a:txBody>
                  <a:tcPr anchor="ctr"/>
                </a:tc>
                <a:tc>
                  <a:txBody>
                    <a:bodyPr/>
                    <a:lstStyle/>
                    <a:p>
                      <a:pPr marL="171450" lvl="0" indent="-171450" algn="l">
                        <a:lnSpc>
                          <a:spcPct val="100000"/>
                        </a:lnSpc>
                        <a:spcBef>
                          <a:spcPts val="0"/>
                        </a:spcBef>
                        <a:spcAft>
                          <a:spcPts val="0"/>
                        </a:spcAft>
                        <a:buFont typeface="Wingdings" panose="05000000000000000000" pitchFamily="2" charset="2"/>
                        <a:buChar char="n"/>
                      </a:pPr>
                      <a:r>
                        <a:rPr lang="ja-JP" altLang="en-US" sz="1200" b="0" i="0" u="none" strike="noStrike" noProof="0" dirty="0">
                          <a:solidFill>
                            <a:schemeClr val="tx1"/>
                          </a:solidFill>
                          <a:latin typeface="BIZ UDゴシック" panose="020B0400000000000000" pitchFamily="49" charset="-128"/>
                          <a:ea typeface="BIZ UDゴシック" panose="020B0400000000000000" pitchFamily="49" charset="-128"/>
                        </a:rPr>
                        <a:t>令和４年度以降、</a:t>
                      </a:r>
                      <a:r>
                        <a:rPr lang="ja-JP" sz="1200" b="0" i="0" u="none" strike="noStrike" noProof="0" dirty="0">
                          <a:solidFill>
                            <a:schemeClr val="tx1"/>
                          </a:solidFill>
                          <a:latin typeface="BIZ UDゴシック" panose="020B0400000000000000" pitchFamily="49" charset="-128"/>
                          <a:ea typeface="BIZ UDゴシック" panose="020B0400000000000000" pitchFamily="49" charset="-128"/>
                        </a:rPr>
                        <a:t>府有施設における温室効果ガス排出量の削減に向け、</a:t>
                      </a:r>
                      <a:r>
                        <a:rPr lang="ja-JP" sz="1200" b="1" i="0" u="sng" strike="noStrike" noProof="0" dirty="0">
                          <a:solidFill>
                            <a:schemeClr val="tx1"/>
                          </a:solidFill>
                          <a:latin typeface="BIZ UDゴシック" panose="020B0400000000000000" pitchFamily="49" charset="-128"/>
                          <a:ea typeface="BIZ UDゴシック" panose="020B0400000000000000" pitchFamily="49" charset="-128"/>
                        </a:rPr>
                        <a:t>再エネ電気</a:t>
                      </a:r>
                      <a:r>
                        <a:rPr lang="en-US" altLang="ja-JP" sz="1200" b="1" i="0" u="sng" strike="noStrike" noProof="0" dirty="0">
                          <a:solidFill>
                            <a:schemeClr val="tx1"/>
                          </a:solidFill>
                          <a:latin typeface="BIZ UDゴシック" panose="020B0400000000000000" pitchFamily="49" charset="-128"/>
                          <a:ea typeface="BIZ UDゴシック" panose="020B0400000000000000" pitchFamily="49" charset="-128"/>
                        </a:rPr>
                        <a:t>100％電気</a:t>
                      </a:r>
                      <a:r>
                        <a:rPr lang="ja-JP" sz="1200" b="1" i="0" u="sng" strike="noStrike" noProof="0" dirty="0">
                          <a:solidFill>
                            <a:schemeClr val="tx1"/>
                          </a:solidFill>
                          <a:latin typeface="BIZ UDゴシック" panose="020B0400000000000000" pitchFamily="49" charset="-128"/>
                          <a:ea typeface="BIZ UDゴシック" panose="020B0400000000000000" pitchFamily="49" charset="-128"/>
                        </a:rPr>
                        <a:t>の調達を</a:t>
                      </a:r>
                      <a:r>
                        <a:rPr lang="ja-JP" altLang="en-US" sz="1200" b="1" i="0" u="sng" strike="noStrike" noProof="0" dirty="0">
                          <a:solidFill>
                            <a:schemeClr val="tx1"/>
                          </a:solidFill>
                          <a:latin typeface="BIZ UDゴシック" panose="020B0400000000000000" pitchFamily="49" charset="-128"/>
                          <a:ea typeface="BIZ UDゴシック" panose="020B0400000000000000" pitchFamily="49" charset="-128"/>
                        </a:rPr>
                        <a:t>めざした</a:t>
                      </a:r>
                      <a:r>
                        <a:rPr lang="ja-JP" sz="1200" b="1" i="0" u="sng" strike="noStrike" noProof="0" dirty="0">
                          <a:solidFill>
                            <a:schemeClr val="tx1"/>
                          </a:solidFill>
                          <a:latin typeface="BIZ UDゴシック" panose="020B0400000000000000" pitchFamily="49" charset="-128"/>
                          <a:ea typeface="BIZ UDゴシック" panose="020B0400000000000000" pitchFamily="49" charset="-128"/>
                        </a:rPr>
                        <a:t>議論</a:t>
                      </a:r>
                      <a:r>
                        <a:rPr lang="ja-JP" altLang="en-US" sz="1200" b="0" i="0" u="none" strike="noStrike" noProof="0" dirty="0">
                          <a:solidFill>
                            <a:schemeClr val="tx1"/>
                          </a:solidFill>
                          <a:latin typeface="BIZ UDゴシック" panose="020B0400000000000000" pitchFamily="49" charset="-128"/>
                          <a:ea typeface="BIZ UDゴシック" panose="020B0400000000000000" pitchFamily="49" charset="-128"/>
                        </a:rPr>
                        <a:t>を実施。</a:t>
                      </a:r>
                      <a:endParaRPr lang="en-US" altLang="ja-JP" sz="1200" b="0" i="0" u="none" strike="noStrike" noProof="0" dirty="0">
                        <a:solidFill>
                          <a:schemeClr val="tx1"/>
                        </a:solidFill>
                        <a:latin typeface="BIZ UDゴシック" panose="020B0400000000000000" pitchFamily="49" charset="-128"/>
                        <a:ea typeface="BIZ UDゴシック" panose="020B0400000000000000" pitchFamily="49" charset="-128"/>
                      </a:endParaRPr>
                    </a:p>
                    <a:p>
                      <a:pPr marL="171450" lvl="0" indent="-171450" algn="l">
                        <a:lnSpc>
                          <a:spcPct val="100000"/>
                        </a:lnSpc>
                        <a:spcBef>
                          <a:spcPts val="0"/>
                        </a:spcBef>
                        <a:spcAft>
                          <a:spcPts val="0"/>
                        </a:spcAft>
                        <a:buFont typeface="Wingdings" panose="05000000000000000000" pitchFamily="2" charset="2"/>
                        <a:buChar char="n"/>
                      </a:pPr>
                      <a:r>
                        <a:rPr lang="ja-JP" sz="1200" b="0" i="0" u="none" strike="noStrike" noProof="0" dirty="0">
                          <a:solidFill>
                            <a:schemeClr val="tx1"/>
                          </a:solidFill>
                          <a:latin typeface="BIZ UDゴシック"/>
                          <a:ea typeface="BIZ UDゴシック"/>
                        </a:rPr>
                        <a:t>電⼒需給ひっ迫による電⼒市場価格高騰や世界的なLNG価格等の高騰の影響により、</a:t>
                      </a:r>
                      <a:r>
                        <a:rPr lang="ja-JP" sz="1200" b="1" i="0" u="sng" strike="noStrike" noProof="0" dirty="0">
                          <a:solidFill>
                            <a:schemeClr val="tx1"/>
                          </a:solidFill>
                          <a:latin typeface="BIZ UDゴシック"/>
                          <a:ea typeface="BIZ UDゴシック"/>
                        </a:rPr>
                        <a:t>一般電気調達価格が上昇し、新規契約を停止する小売電気事業者</a:t>
                      </a:r>
                      <a:r>
                        <a:rPr lang="ja-JP" altLang="en-US" sz="1200" b="1" i="0" u="sng" strike="noStrike" noProof="0" dirty="0">
                          <a:solidFill>
                            <a:schemeClr val="tx1"/>
                          </a:solidFill>
                          <a:latin typeface="BIZ UDゴシック"/>
                          <a:ea typeface="BIZ UDゴシック"/>
                        </a:rPr>
                        <a:t>の</a:t>
                      </a:r>
                      <a:r>
                        <a:rPr lang="ja-JP" sz="1200" b="1" i="0" u="sng" strike="noStrike" noProof="0" dirty="0">
                          <a:solidFill>
                            <a:schemeClr val="tx1"/>
                          </a:solidFill>
                          <a:latin typeface="BIZ UDゴシック"/>
                          <a:ea typeface="BIZ UDゴシック"/>
                        </a:rPr>
                        <a:t>増加</a:t>
                      </a:r>
                      <a:r>
                        <a:rPr lang="ja-JP" altLang="en-US" sz="1200" b="1" i="0" u="sng" strike="noStrike" noProof="0" dirty="0">
                          <a:solidFill>
                            <a:schemeClr val="tx1"/>
                          </a:solidFill>
                          <a:latin typeface="BIZ UDゴシック"/>
                          <a:ea typeface="BIZ UDゴシック"/>
                        </a:rPr>
                        <a:t>などにより、</a:t>
                      </a:r>
                      <a:r>
                        <a:rPr lang="ja-JP" sz="1200" b="1" i="0" u="sng" strike="noStrike" noProof="0" dirty="0">
                          <a:solidFill>
                            <a:schemeClr val="tx1"/>
                          </a:solidFill>
                          <a:latin typeface="BIZ UDゴシック"/>
                          <a:ea typeface="BIZ UDゴシック"/>
                        </a:rPr>
                        <a:t>⼊札不調</a:t>
                      </a:r>
                      <a:r>
                        <a:rPr lang="ja-JP" altLang="en-US" sz="1200" b="1" i="0" u="sng" strike="noStrike" noProof="0" dirty="0">
                          <a:solidFill>
                            <a:schemeClr val="tx1"/>
                          </a:solidFill>
                          <a:latin typeface="BIZ UDゴシック"/>
                          <a:ea typeface="BIZ UDゴシック"/>
                        </a:rPr>
                        <a:t>が生じたことや追加の予算措置が必要なことから、導入済みの大手前庁舎及び環境農林水産部出先３施設のみ継続</a:t>
                      </a:r>
                      <a:r>
                        <a:rPr lang="ja-JP" altLang="en-US" sz="1200" b="0" i="0" u="none" strike="noStrike" noProof="0" dirty="0">
                          <a:solidFill>
                            <a:schemeClr val="tx1"/>
                          </a:solidFill>
                          <a:latin typeface="BIZ UDゴシック"/>
                          <a:ea typeface="BIZ UDゴシック"/>
                        </a:rPr>
                        <a:t>。</a:t>
                      </a:r>
                      <a:endParaRPr lang="en-US" altLang="ja-JP" sz="1200" b="0" i="0" u="none" strike="noStrike" noProof="0" dirty="0">
                        <a:solidFill>
                          <a:schemeClr val="tx1"/>
                        </a:solidFill>
                        <a:latin typeface="BIZ UDゴシック"/>
                        <a:ea typeface="BIZ UDゴシック"/>
                      </a:endParaRPr>
                    </a:p>
                    <a:p>
                      <a:pPr marL="171450" lvl="0" indent="-171450" algn="l">
                        <a:lnSpc>
                          <a:spcPct val="100000"/>
                        </a:lnSpc>
                        <a:spcBef>
                          <a:spcPts val="0"/>
                        </a:spcBef>
                        <a:spcAft>
                          <a:spcPts val="0"/>
                        </a:spcAft>
                        <a:buFont typeface="Wingdings" panose="05000000000000000000" pitchFamily="2" charset="2"/>
                        <a:buChar char="n"/>
                      </a:pPr>
                      <a:r>
                        <a:rPr lang="ja-JP" altLang="en-US" sz="1200" b="0" i="0" u="none" strike="noStrike" noProof="0" dirty="0">
                          <a:solidFill>
                            <a:schemeClr val="tx1"/>
                          </a:solidFill>
                          <a:latin typeface="BIZ UDゴシック" panose="020B0400000000000000" pitchFamily="49" charset="-128"/>
                          <a:ea typeface="BIZ UDゴシック" panose="020B0400000000000000" pitchFamily="49" charset="-128"/>
                        </a:rPr>
                        <a:t>電気調達を取り巻く状況を踏まえてその他対象施設等を検討することとしていた。</a:t>
                      </a:r>
                      <a:endParaRPr kumimoji="1" lang="ja-JP" sz="1200" b="0" i="0" u="none" strike="noStrike" noProof="0" dirty="0">
                        <a:solidFill>
                          <a:schemeClr val="tx1"/>
                        </a:solidFill>
                        <a:latin typeface="BIZ UDゴシック" panose="020B0400000000000000" pitchFamily="49" charset="-128"/>
                        <a:ea typeface="BIZ UDゴシック" panose="020B0400000000000000" pitchFamily="49" charset="-128"/>
                      </a:endParaRPr>
                    </a:p>
                  </a:txBody>
                  <a:tcPr anchor="ctr"/>
                </a:tc>
                <a:extLst>
                  <a:ext uri="{0D108BD9-81ED-4DB2-BD59-A6C34878D82A}">
                    <a16:rowId xmlns:a16="http://schemas.microsoft.com/office/drawing/2014/main" val="621899660"/>
                  </a:ext>
                </a:extLst>
              </a:tr>
              <a:tr h="1010821">
                <a:tc>
                  <a:txBody>
                    <a:bodyPr/>
                    <a:lstStyle/>
                    <a:p>
                      <a:pPr lvl="0">
                        <a:buNone/>
                      </a:pPr>
                      <a:r>
                        <a:rPr lang="ja-JP" altLang="en-US" sz="1200" b="0" u="none" kern="1200">
                          <a:solidFill>
                            <a:schemeClr val="tx1"/>
                          </a:solidFill>
                          <a:effectLst/>
                          <a:latin typeface="BIZ UDゴシック" panose="020B0400000000000000" pitchFamily="49" charset="-128"/>
                          <a:ea typeface="BIZ UDゴシック" panose="020B0400000000000000" pitchFamily="49" charset="-128"/>
                          <a:cs typeface="+mn-cs"/>
                        </a:rPr>
                        <a:t>課題と新たな動き</a:t>
                      </a:r>
                      <a:endParaRPr kumimoji="1" lang="ja-JP" altLang="en-US" sz="1200" b="0" u="none" kern="1200">
                        <a:solidFill>
                          <a:schemeClr val="tx1"/>
                        </a:solidFill>
                        <a:effectLst/>
                        <a:latin typeface="BIZ UDゴシック" panose="020B0400000000000000" pitchFamily="49" charset="-128"/>
                        <a:ea typeface="BIZ UDゴシック" panose="020B0400000000000000" pitchFamily="49" charset="-128"/>
                        <a:cs typeface="+mn-cs"/>
                      </a:endParaRPr>
                    </a:p>
                  </a:txBody>
                  <a:tcPr anchor="ctr"/>
                </a:tc>
                <a:tc>
                  <a:txBody>
                    <a:bodyPr/>
                    <a:lstStyle/>
                    <a:p>
                      <a:pPr marL="171450" lvl="0" indent="-171450" algn="l">
                        <a:lnSpc>
                          <a:spcPct val="100000"/>
                        </a:lnSpc>
                        <a:spcBef>
                          <a:spcPts val="0"/>
                        </a:spcBef>
                        <a:spcAft>
                          <a:spcPts val="0"/>
                        </a:spcAft>
                        <a:buFont typeface="Wingdings" panose="05000000000000000000" pitchFamily="2" charset="2"/>
                        <a:buChar char="n"/>
                      </a:pPr>
                      <a:r>
                        <a:rPr lang="ja-JP" altLang="en-US" sz="1200" b="0" i="0" u="none" strike="noStrike" noProof="0" dirty="0">
                          <a:solidFill>
                            <a:schemeClr val="tx1"/>
                          </a:solidFill>
                          <a:latin typeface="BIZ UDゴシック" panose="020B0400000000000000" pitchFamily="49" charset="-128"/>
                          <a:ea typeface="BIZ UDゴシック" panose="020B0400000000000000" pitchFamily="49" charset="-128"/>
                        </a:rPr>
                        <a:t>ほぼ１者入札の状況（入札参加者が少ない）</a:t>
                      </a:r>
                      <a:endParaRPr lang="en-US" altLang="ja-JP" sz="1200" b="0" i="0" u="none" strike="noStrike" noProof="0" dirty="0">
                        <a:solidFill>
                          <a:schemeClr val="tx1"/>
                        </a:solidFill>
                        <a:latin typeface="BIZ UDゴシック" panose="020B0400000000000000" pitchFamily="49" charset="-128"/>
                        <a:ea typeface="BIZ UDゴシック" panose="020B0400000000000000" pitchFamily="49" charset="-128"/>
                      </a:endParaRPr>
                    </a:p>
                    <a:p>
                      <a:pPr marL="171450" lvl="0" indent="-171450" algn="l">
                        <a:lnSpc>
                          <a:spcPct val="100000"/>
                        </a:lnSpc>
                        <a:spcBef>
                          <a:spcPts val="0"/>
                        </a:spcBef>
                        <a:spcAft>
                          <a:spcPts val="0"/>
                        </a:spcAft>
                        <a:buFont typeface="Wingdings" panose="05000000000000000000" pitchFamily="2" charset="2"/>
                        <a:buChar char="n"/>
                      </a:pPr>
                      <a:r>
                        <a:rPr lang="ja-JP" sz="1200" b="0" i="0" u="none" strike="noStrike" noProof="0" dirty="0">
                          <a:solidFill>
                            <a:schemeClr val="tx1"/>
                          </a:solidFill>
                          <a:latin typeface="BIZ UDゴシック" panose="020B0400000000000000" pitchFamily="49" charset="-128"/>
                          <a:ea typeface="BIZ UDゴシック" panose="020B0400000000000000" pitchFamily="49" charset="-128"/>
                        </a:rPr>
                        <a:t>環境配慮契約法基本方針が</a:t>
                      </a:r>
                      <a:r>
                        <a:rPr lang="ja-JP" altLang="en-US" sz="1200" b="0" i="0" u="none" strike="noStrike" noProof="0" dirty="0">
                          <a:solidFill>
                            <a:schemeClr val="tx1"/>
                          </a:solidFill>
                          <a:latin typeface="BIZ UDゴシック" panose="020B0400000000000000" pitchFamily="49" charset="-128"/>
                          <a:ea typeface="BIZ UDゴシック" panose="020B0400000000000000" pitchFamily="49" charset="-128"/>
                        </a:rPr>
                        <a:t>改定（</a:t>
                      </a:r>
                      <a:r>
                        <a:rPr lang="ja-JP" sz="1200" b="0" i="0" u="none" strike="noStrike" noProof="0" dirty="0">
                          <a:solidFill>
                            <a:schemeClr val="tx1"/>
                          </a:solidFill>
                          <a:latin typeface="BIZ UDゴシック" panose="020B0400000000000000" pitchFamily="49" charset="-128"/>
                          <a:ea typeface="BIZ UDゴシック" panose="020B0400000000000000" pitchFamily="49" charset="-128"/>
                        </a:rPr>
                        <a:t>R8.3.13変更閣議決定）</a:t>
                      </a:r>
                      <a:r>
                        <a:rPr lang="ja-JP" altLang="en-US" sz="1200" b="0" i="0" u="none" strike="noStrike" noProof="0" dirty="0">
                          <a:solidFill>
                            <a:schemeClr val="tx1"/>
                          </a:solidFill>
                          <a:latin typeface="BIZ UDゴシック" panose="020B0400000000000000" pitchFamily="49" charset="-128"/>
                          <a:ea typeface="BIZ UDゴシック" panose="020B0400000000000000" pitchFamily="49" charset="-128"/>
                        </a:rPr>
                        <a:t>され、国が総合評価入札方式を導入</a:t>
                      </a:r>
                      <a:endParaRPr lang="en-US" altLang="ja-JP" sz="1200" b="0" i="0" u="none" strike="noStrike" noProof="0" dirty="0">
                        <a:solidFill>
                          <a:schemeClr val="tx1"/>
                        </a:solidFill>
                        <a:latin typeface="BIZ UDゴシック" panose="020B0400000000000000" pitchFamily="49" charset="-128"/>
                        <a:ea typeface="BIZ UDゴシック" panose="020B0400000000000000" pitchFamily="49" charset="-128"/>
                      </a:endParaRPr>
                    </a:p>
                  </a:txBody>
                  <a:tcPr anchor="ctr"/>
                </a:tc>
                <a:extLst>
                  <a:ext uri="{0D108BD9-81ED-4DB2-BD59-A6C34878D82A}">
                    <a16:rowId xmlns:a16="http://schemas.microsoft.com/office/drawing/2014/main" val="1274299916"/>
                  </a:ext>
                </a:extLst>
              </a:tr>
            </a:tbl>
          </a:graphicData>
        </a:graphic>
      </p:graphicFrame>
      <p:sp>
        <p:nvSpPr>
          <p:cNvPr id="5" name="テキスト ボックス 4">
            <a:extLst>
              <a:ext uri="{FF2B5EF4-FFF2-40B4-BE49-F238E27FC236}">
                <a16:creationId xmlns:a16="http://schemas.microsoft.com/office/drawing/2014/main" id="{53A5BFFE-32D0-4B49-BCF8-1453D06C5DB3}"/>
              </a:ext>
            </a:extLst>
          </p:cNvPr>
          <p:cNvSpPr txBox="1"/>
          <p:nvPr/>
        </p:nvSpPr>
        <p:spPr>
          <a:xfrm>
            <a:off x="0" y="668173"/>
            <a:ext cx="4572000" cy="369332"/>
          </a:xfrm>
          <a:prstGeom prst="rect">
            <a:avLst/>
          </a:prstGeom>
          <a:noFill/>
        </p:spPr>
        <p:txBody>
          <a:bodyPr wrap="square">
            <a:spAutoFit/>
          </a:bodyPr>
          <a:lstStyle/>
          <a:p>
            <a:pPr marL="249122" indent="-249122"/>
            <a:r>
              <a:rPr lang="ja-JP" altLang="en-US" sz="1800" b="1">
                <a:solidFill>
                  <a:prstClr val="black"/>
                </a:solidFill>
                <a:latin typeface="BIZ UDPゴシック" panose="020B0400000000000000" pitchFamily="50" charset="-128"/>
                <a:ea typeface="BIZ UDPゴシック" panose="020B0400000000000000" pitchFamily="50" charset="-128"/>
              </a:rPr>
              <a:t>■これまでの検討状況と課題</a:t>
            </a:r>
            <a:endParaRPr lang="en-US" altLang="ja-JP" sz="1800" b="1">
              <a:solidFill>
                <a:prstClr val="black"/>
              </a:solidFill>
              <a:latin typeface="BIZ UDPゴシック" panose="020B0400000000000000" pitchFamily="50" charset="-128"/>
              <a:ea typeface="BIZ UDPゴシック" panose="020B0400000000000000" pitchFamily="50" charset="-128"/>
            </a:endParaRPr>
          </a:p>
        </p:txBody>
      </p:sp>
      <p:sp>
        <p:nvSpPr>
          <p:cNvPr id="6" name="二等辺三角形 5">
            <a:extLst>
              <a:ext uri="{FF2B5EF4-FFF2-40B4-BE49-F238E27FC236}">
                <a16:creationId xmlns:a16="http://schemas.microsoft.com/office/drawing/2014/main" id="{5F4DD513-C3C1-4EA6-8936-0AE3033B5815}"/>
              </a:ext>
            </a:extLst>
          </p:cNvPr>
          <p:cNvSpPr/>
          <p:nvPr/>
        </p:nvSpPr>
        <p:spPr>
          <a:xfrm rot="10800000">
            <a:off x="3586127" y="4534304"/>
            <a:ext cx="1927676" cy="256006"/>
          </a:xfrm>
          <a:prstGeom prst="triangle">
            <a:avLst>
              <a:gd name="adj" fmla="val 5120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63C8EDF5-D28B-49DA-AA40-A3359AC7C3B8}"/>
              </a:ext>
            </a:extLst>
          </p:cNvPr>
          <p:cNvSpPr txBox="1"/>
          <p:nvPr/>
        </p:nvSpPr>
        <p:spPr>
          <a:xfrm>
            <a:off x="0" y="4913813"/>
            <a:ext cx="4572000" cy="369332"/>
          </a:xfrm>
          <a:prstGeom prst="rect">
            <a:avLst/>
          </a:prstGeom>
          <a:noFill/>
        </p:spPr>
        <p:txBody>
          <a:bodyPr wrap="square">
            <a:spAutoFit/>
          </a:bodyPr>
          <a:lstStyle/>
          <a:p>
            <a:pPr marL="249122" indent="-249122"/>
            <a:r>
              <a:rPr lang="ja-JP" altLang="en-US" sz="1800" b="1">
                <a:solidFill>
                  <a:prstClr val="black"/>
                </a:solidFill>
                <a:latin typeface="BIZ UDPゴシック" panose="020B0400000000000000" pitchFamily="50" charset="-128"/>
                <a:ea typeface="BIZ UDPゴシック" panose="020B0400000000000000" pitchFamily="50" charset="-128"/>
              </a:rPr>
              <a:t>■令和８年度の検討内容</a:t>
            </a:r>
            <a:endParaRPr lang="en-US" altLang="ja-JP" sz="1800" b="1">
              <a:solidFill>
                <a:prstClr val="black"/>
              </a:solidFill>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0B9BB7D1-A2C9-447B-B4FE-268D8E7F6D5F}"/>
              </a:ext>
            </a:extLst>
          </p:cNvPr>
          <p:cNvSpPr txBox="1"/>
          <p:nvPr/>
        </p:nvSpPr>
        <p:spPr>
          <a:xfrm>
            <a:off x="0" y="5283145"/>
            <a:ext cx="9144000" cy="800219"/>
          </a:xfrm>
          <a:prstGeom prst="rect">
            <a:avLst/>
          </a:prstGeom>
          <a:noFill/>
        </p:spPr>
        <p:txBody>
          <a:bodyPr wrap="square">
            <a:spAutoFit/>
          </a:bodyPr>
          <a:lstStyle/>
          <a:p>
            <a:pPr marL="133350"/>
            <a:r>
              <a:rPr lang="ja-JP" altLang="en-US" sz="1600" dirty="0">
                <a:solidFill>
                  <a:prstClr val="black"/>
                </a:solidFill>
                <a:latin typeface="BIZ UDPゴシック" panose="020B0400000000000000" pitchFamily="50" charset="-128"/>
                <a:ea typeface="BIZ UDPゴシック" panose="020B0400000000000000" pitchFamily="50" charset="-128"/>
              </a:rPr>
              <a:t>府有施設において調達する電力への再生可能エネルギーの導入　</a:t>
            </a:r>
            <a:endParaRPr lang="ja-JP"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446088" indent="-312738"/>
            <a:r>
              <a:rPr lang="ja-JP" altLang="en-US" sz="1600" kern="100" dirty="0">
                <a:latin typeface="BIZ UDゴシック" panose="020B0400000000000000" pitchFamily="49" charset="-128"/>
                <a:ea typeface="BIZ UDゴシック" panose="020B0400000000000000" pitchFamily="49" charset="-128"/>
                <a:cs typeface="Times New Roman"/>
              </a:rPr>
              <a:t>　</a:t>
            </a:r>
            <a:r>
              <a:rPr lang="ja-JP" altLang="en-US" sz="1400" kern="100" dirty="0">
                <a:latin typeface="BIZ UDゴシック" panose="020B0400000000000000" pitchFamily="49" charset="-128"/>
                <a:ea typeface="BIZ UDゴシック" panose="020B0400000000000000" pitchFamily="49" charset="-128"/>
                <a:cs typeface="Times New Roman"/>
              </a:rPr>
              <a:t>▶　</a:t>
            </a:r>
            <a:r>
              <a:rPr lang="ja-JP" altLang="en-US" sz="1400" kern="100" dirty="0">
                <a:effectLst/>
                <a:latin typeface="BIZ UDPゴシック" panose="020B0400000000000000" pitchFamily="50" charset="-128"/>
                <a:ea typeface="BIZ UDPゴシック"/>
                <a:cs typeface="Times New Roman"/>
              </a:rPr>
              <a:t>国の環境配慮契約法基本方針の改定を踏まえ、法の趣旨及び実行計画（事務事業編）の目標達成に資する有効な施策であることから、大阪府においても導入に向けた具体的な手法の検討を開始する</a:t>
            </a:r>
            <a:endParaRPr lang="en-US" altLang="ja-JP" sz="1600" kern="100" dirty="0">
              <a:effectLst/>
              <a:latin typeface="BIZ UDPゴシック" panose="020B0400000000000000" pitchFamily="50" charset="-128"/>
              <a:ea typeface="BIZ UDPゴシック"/>
              <a:cs typeface="Times New Roman"/>
            </a:endParaRPr>
          </a:p>
        </p:txBody>
      </p:sp>
    </p:spTree>
    <p:extLst>
      <p:ext uri="{BB962C8B-B14F-4D97-AF65-F5344CB8AC3E}">
        <p14:creationId xmlns:p14="http://schemas.microsoft.com/office/powerpoint/2010/main" val="1580349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1">
            <a:extLst>
              <a:ext uri="{FF2B5EF4-FFF2-40B4-BE49-F238E27FC236}">
                <a16:creationId xmlns:a16="http://schemas.microsoft.com/office/drawing/2014/main" id="{370653FD-D1DE-D54B-B4F1-C34DD8DA0B82}"/>
              </a:ext>
            </a:extLst>
          </p:cNvPr>
          <p:cNvSpPr/>
          <p:nvPr/>
        </p:nvSpPr>
        <p:spPr>
          <a:xfrm>
            <a:off x="0" y="0"/>
            <a:ext cx="9144000" cy="620523"/>
          </a:xfrm>
          <a:prstGeom prst="rect">
            <a:avLst/>
          </a:prstGeom>
          <a:solidFill>
            <a:srgbClr val="002060"/>
          </a:solidFill>
          <a:ln w="12700" cap="flat" cmpd="sng" algn="ctr">
            <a:noFill/>
            <a:prstDash val="solid"/>
            <a:miter lim="800000"/>
          </a:ln>
          <a:effectLst/>
        </p:spPr>
        <p:txBody>
          <a:bodyPr lIns="91440" tIns="45720" rIns="91440" bIns="45720" rtlCol="0" anchor="ctr"/>
          <a:lstStyle/>
          <a:p>
            <a:pPr algn="ctr">
              <a:defRPr/>
            </a:pPr>
            <a:r>
              <a:rPr kumimoji="1" lang="ja-JP" altLang="en-US" sz="1800">
                <a:solidFill>
                  <a:schemeClr val="bg1"/>
                </a:solidFill>
                <a:latin typeface="ＭＳ ゴシック"/>
                <a:ea typeface="ＭＳ ゴシック"/>
              </a:rPr>
              <a:t>環境配慮契約法基本方針の閣議決定（</a:t>
            </a:r>
            <a:r>
              <a:rPr kumimoji="1" lang="en-US" altLang="ja-JP" sz="1800">
                <a:solidFill>
                  <a:schemeClr val="bg1"/>
                </a:solidFill>
                <a:latin typeface="ＭＳ ゴシック"/>
                <a:ea typeface="ＭＳ ゴシック"/>
              </a:rPr>
              <a:t>2026</a:t>
            </a:r>
            <a:r>
              <a:rPr kumimoji="1" lang="ja-JP" altLang="en-US" sz="1800">
                <a:solidFill>
                  <a:schemeClr val="bg1"/>
                </a:solidFill>
                <a:latin typeface="ＭＳ ゴシック"/>
                <a:ea typeface="ＭＳ ゴシック"/>
              </a:rPr>
              <a:t>年</a:t>
            </a:r>
            <a:r>
              <a:rPr kumimoji="1" lang="en-US" altLang="ja-JP" sz="1800">
                <a:solidFill>
                  <a:schemeClr val="bg1"/>
                </a:solidFill>
                <a:latin typeface="ＭＳ ゴシック"/>
                <a:ea typeface="ＭＳ ゴシック"/>
              </a:rPr>
              <a:t>3</a:t>
            </a:r>
            <a:r>
              <a:rPr kumimoji="1" lang="ja-JP" altLang="en-US" sz="1800">
                <a:solidFill>
                  <a:schemeClr val="bg1"/>
                </a:solidFill>
                <a:latin typeface="ＭＳ ゴシック"/>
                <a:ea typeface="ＭＳ ゴシック"/>
              </a:rPr>
              <a:t>月）</a:t>
            </a:r>
            <a:endParaRPr lang="ja-JP" altLang="en-US" sz="1800">
              <a:solidFill>
                <a:schemeClr val="bg1"/>
              </a:solidFill>
              <a:latin typeface="ＭＳ ゴシック"/>
              <a:ea typeface="ＭＳ ゴシック"/>
            </a:endParaRPr>
          </a:p>
        </p:txBody>
      </p:sp>
      <p:sp>
        <p:nvSpPr>
          <p:cNvPr id="4" name="テキスト ボックス 3">
            <a:extLst>
              <a:ext uri="{FF2B5EF4-FFF2-40B4-BE49-F238E27FC236}">
                <a16:creationId xmlns:a16="http://schemas.microsoft.com/office/drawing/2014/main" id="{E2F706C2-7958-4922-9747-265FDEEA0126}"/>
              </a:ext>
            </a:extLst>
          </p:cNvPr>
          <p:cNvSpPr txBox="1"/>
          <p:nvPr/>
        </p:nvSpPr>
        <p:spPr>
          <a:xfrm>
            <a:off x="431800" y="620523"/>
            <a:ext cx="8458200" cy="2062103"/>
          </a:xfrm>
          <a:prstGeom prst="rect">
            <a:avLst/>
          </a:prstGeom>
          <a:noFill/>
        </p:spPr>
        <p:txBody>
          <a:bodyPr wrap="square">
            <a:spAutoFit/>
          </a:bodyPr>
          <a:lstStyle/>
          <a:p>
            <a:pPr marL="355600" indent="-355600" algn="l"/>
            <a:r>
              <a:rPr lang="ja-JP" altLang="en-US" sz="1600" i="0">
                <a:effectLst/>
                <a:latin typeface="Noto Sans JP" panose="020B0200000000000000" pitchFamily="50" charset="-128"/>
                <a:ea typeface="Noto Sans JP" panose="020B0200000000000000" pitchFamily="50" charset="-128"/>
              </a:rPr>
              <a:t>■「国等における温室効果ガス等の排出の削減に配慮した契約の推進に関する法律」（環境配慮契約法）に基づく「国及び独立行政法人等における温室効果ガス等の排出の削減に配慮した契約の推進に関する基本方針」の変更について閣議決定</a:t>
            </a:r>
            <a:endParaRPr lang="en-US" altLang="ja-JP" sz="1600" i="0">
              <a:effectLst/>
              <a:latin typeface="Noto Sans JP" panose="020B0200000000000000" pitchFamily="50" charset="-128"/>
              <a:ea typeface="Noto Sans JP" panose="020B0200000000000000" pitchFamily="50" charset="-128"/>
            </a:endParaRPr>
          </a:p>
          <a:p>
            <a:pPr algn="l"/>
            <a:endParaRPr lang="en-US" altLang="ja-JP" sz="1600">
              <a:latin typeface="Noto Sans JP" panose="020B0200000000000000" pitchFamily="50" charset="-128"/>
              <a:ea typeface="Noto Sans JP" panose="020B0200000000000000" pitchFamily="50" charset="-128"/>
            </a:endParaRPr>
          </a:p>
          <a:p>
            <a:pPr algn="l"/>
            <a:r>
              <a:rPr lang="ja-JP" altLang="en-US" sz="1600" i="0">
                <a:effectLst/>
                <a:latin typeface="Noto Sans JP" panose="020B0200000000000000" pitchFamily="50" charset="-128"/>
                <a:ea typeface="Noto Sans JP" panose="020B0200000000000000" pitchFamily="50" charset="-128"/>
              </a:rPr>
              <a:t>■</a:t>
            </a:r>
            <a:r>
              <a:rPr lang="ja-JP" altLang="en-US" sz="1600" b="1" i="0">
                <a:effectLst/>
                <a:latin typeface="Noto Sans JP" panose="020B0200000000000000" pitchFamily="50" charset="-128"/>
                <a:ea typeface="Noto Sans JP" panose="020B0200000000000000" pitchFamily="50" charset="-128"/>
              </a:rPr>
              <a:t>　基本方針の主な変更点</a:t>
            </a:r>
            <a:endParaRPr lang="en-US" altLang="ja-JP" sz="1600" b="1" i="0">
              <a:effectLst/>
              <a:latin typeface="Noto Sans JP" panose="020B0200000000000000" pitchFamily="50" charset="-128"/>
              <a:ea typeface="Noto Sans JP" panose="020B0200000000000000" pitchFamily="50" charset="-128"/>
            </a:endParaRPr>
          </a:p>
          <a:p>
            <a:pPr algn="l"/>
            <a:r>
              <a:rPr lang="ja-JP" altLang="en-US" sz="1600" b="1" u="sng">
                <a:latin typeface="Noto Sans JP" panose="020B0200000000000000" pitchFamily="50" charset="-128"/>
                <a:ea typeface="Noto Sans JP" panose="020B0200000000000000" pitchFamily="50" charset="-128"/>
              </a:rPr>
              <a:t>電気の供給を受ける契約</a:t>
            </a:r>
          </a:p>
          <a:p>
            <a:pPr algn="l"/>
            <a:r>
              <a:rPr lang="ja-JP" altLang="en-US" sz="1600">
                <a:latin typeface="Noto Sans JP" panose="020B0200000000000000" pitchFamily="50" charset="-128"/>
                <a:ea typeface="Noto Sans JP" panose="020B0200000000000000" pitchFamily="50" charset="-128"/>
              </a:rPr>
              <a:t>・　</a:t>
            </a:r>
            <a:r>
              <a:rPr lang="ja-JP" altLang="en-US" sz="1600" b="1" u="sng">
                <a:latin typeface="Noto Sans JP" panose="020B0200000000000000" pitchFamily="50" charset="-128"/>
                <a:ea typeface="Noto Sans JP" panose="020B0200000000000000" pitchFamily="50" charset="-128"/>
              </a:rPr>
              <a:t>現行の裾切方式から総合評価落札方式への変更</a:t>
            </a:r>
          </a:p>
          <a:p>
            <a:pPr algn="l"/>
            <a:r>
              <a:rPr lang="ja-JP" altLang="en-US" sz="1600">
                <a:latin typeface="Noto Sans JP" panose="020B0200000000000000" pitchFamily="50" charset="-128"/>
                <a:ea typeface="Noto Sans JP" panose="020B0200000000000000" pitchFamily="50" charset="-128"/>
              </a:rPr>
              <a:t>・　地域と共生が図られていない発電施設からの電力の調達を避ける旨追記</a:t>
            </a:r>
            <a:endParaRPr lang="ja-JP" altLang="en-US" sz="1600" i="0">
              <a:effectLst/>
              <a:latin typeface="Noto Sans JP" panose="020B0200000000000000" pitchFamily="50" charset="-128"/>
              <a:ea typeface="Noto Sans JP" panose="020B0200000000000000" pitchFamily="50" charset="-128"/>
            </a:endParaRPr>
          </a:p>
        </p:txBody>
      </p:sp>
      <p:pic>
        <p:nvPicPr>
          <p:cNvPr id="6" name="図 5">
            <a:extLst>
              <a:ext uri="{FF2B5EF4-FFF2-40B4-BE49-F238E27FC236}">
                <a16:creationId xmlns:a16="http://schemas.microsoft.com/office/drawing/2014/main" id="{E9E088B5-1574-4216-BA8E-9FB5EE6DB4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44" y="2682627"/>
            <a:ext cx="4319328" cy="3939296"/>
          </a:xfrm>
          <a:prstGeom prst="rect">
            <a:avLst/>
          </a:prstGeom>
        </p:spPr>
      </p:pic>
      <p:pic>
        <p:nvPicPr>
          <p:cNvPr id="8" name="図 7">
            <a:extLst>
              <a:ext uri="{FF2B5EF4-FFF2-40B4-BE49-F238E27FC236}">
                <a16:creationId xmlns:a16="http://schemas.microsoft.com/office/drawing/2014/main" id="{FDEF84FD-2ABC-4718-931E-E8BEDA2D3F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3088" y="3428999"/>
            <a:ext cx="4407467" cy="3017561"/>
          </a:xfrm>
          <a:prstGeom prst="rect">
            <a:avLst/>
          </a:prstGeom>
        </p:spPr>
      </p:pic>
      <p:sp>
        <p:nvSpPr>
          <p:cNvPr id="10" name="テキスト ボックス 9">
            <a:extLst>
              <a:ext uri="{FF2B5EF4-FFF2-40B4-BE49-F238E27FC236}">
                <a16:creationId xmlns:a16="http://schemas.microsoft.com/office/drawing/2014/main" id="{09118D60-B2D6-4F33-81AA-56E92B119993}"/>
              </a:ext>
            </a:extLst>
          </p:cNvPr>
          <p:cNvSpPr txBox="1"/>
          <p:nvPr/>
        </p:nvSpPr>
        <p:spPr>
          <a:xfrm>
            <a:off x="4631230" y="6446562"/>
            <a:ext cx="4258770" cy="307777"/>
          </a:xfrm>
          <a:prstGeom prst="rect">
            <a:avLst/>
          </a:prstGeom>
          <a:noFill/>
        </p:spPr>
        <p:txBody>
          <a:bodyPr wrap="square">
            <a:spAutoFit/>
          </a:bodyPr>
          <a:lstStyle/>
          <a:p>
            <a:pPr algn="l"/>
            <a:r>
              <a:rPr lang="ja-JP" altLang="en-US" sz="1400">
                <a:solidFill>
                  <a:srgbClr val="333333"/>
                </a:solidFill>
                <a:latin typeface="Noto Sans JP" panose="020B0200000000000000" pitchFamily="50" charset="-128"/>
                <a:ea typeface="Noto Sans JP" panose="020B0200000000000000" pitchFamily="50" charset="-128"/>
              </a:rPr>
              <a:t>出典：</a:t>
            </a:r>
            <a:r>
              <a:rPr lang="zh-TW" altLang="en-US" sz="1400" b="0" i="0">
                <a:solidFill>
                  <a:srgbClr val="333333"/>
                </a:solidFill>
                <a:effectLst/>
                <a:latin typeface="Noto Sans JP" panose="020B0200000000000000" pitchFamily="50" charset="-128"/>
                <a:ea typeface="Noto Sans JP" panose="020B0200000000000000" pitchFamily="50" charset="-128"/>
              </a:rPr>
              <a:t>環境配慮契約法基本方針</a:t>
            </a:r>
            <a:r>
              <a:rPr lang="en-US" altLang="ja-JP" sz="1400" b="0" i="0">
                <a:solidFill>
                  <a:srgbClr val="333333"/>
                </a:solidFill>
                <a:effectLst/>
                <a:latin typeface="Noto Sans JP" panose="020B0200000000000000" pitchFamily="50" charset="-128"/>
                <a:ea typeface="Noto Sans JP" panose="020B0200000000000000" pitchFamily="50" charset="-128"/>
              </a:rPr>
              <a:t>P.34</a:t>
            </a:r>
            <a:r>
              <a:rPr lang="ja-JP" altLang="en-US" sz="1400" b="0" i="0">
                <a:solidFill>
                  <a:srgbClr val="333333"/>
                </a:solidFill>
                <a:effectLst/>
                <a:latin typeface="Noto Sans JP" panose="020B0200000000000000" pitchFamily="50" charset="-128"/>
                <a:ea typeface="Noto Sans JP" panose="020B0200000000000000" pitchFamily="50" charset="-128"/>
              </a:rPr>
              <a:t>・</a:t>
            </a:r>
            <a:r>
              <a:rPr lang="en-US" altLang="ja-JP" sz="1400" b="0" i="0">
                <a:solidFill>
                  <a:srgbClr val="333333"/>
                </a:solidFill>
                <a:effectLst/>
                <a:latin typeface="Noto Sans JP" panose="020B0200000000000000" pitchFamily="50" charset="-128"/>
                <a:ea typeface="Noto Sans JP" panose="020B0200000000000000" pitchFamily="50" charset="-128"/>
              </a:rPr>
              <a:t>P35</a:t>
            </a:r>
            <a:endParaRPr lang="zh-TW" altLang="en-US" sz="1400" b="0" i="0">
              <a:solidFill>
                <a:srgbClr val="333333"/>
              </a:solidFill>
              <a:effectLst/>
              <a:latin typeface="Noto Sans JP" panose="020B0200000000000000" pitchFamily="50" charset="-128"/>
              <a:ea typeface="Noto Sans JP" panose="020B0200000000000000" pitchFamily="50" charset="-128"/>
            </a:endParaRPr>
          </a:p>
        </p:txBody>
      </p:sp>
    </p:spTree>
    <p:extLst>
      <p:ext uri="{BB962C8B-B14F-4D97-AF65-F5344CB8AC3E}">
        <p14:creationId xmlns:p14="http://schemas.microsoft.com/office/powerpoint/2010/main" val="3413158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4F61A-BD8B-593E-A444-D98FD0FE23F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DBC8BCF-3745-F324-DC0B-91CC734B8B11}"/>
              </a:ext>
            </a:extLst>
          </p:cNvPr>
          <p:cNvSpPr/>
          <p:nvPr/>
        </p:nvSpPr>
        <p:spPr>
          <a:xfrm>
            <a:off x="0" y="0"/>
            <a:ext cx="9144000" cy="564658"/>
          </a:xfrm>
          <a:prstGeom prst="rect">
            <a:avLst/>
          </a:prstGeom>
          <a:solidFill>
            <a:srgbClr val="002060"/>
          </a:solidFill>
          <a:ln w="12700" cap="flat" cmpd="sng" algn="ctr">
            <a:noFill/>
            <a:prstDash val="solid"/>
            <a:miter lim="800000"/>
          </a:ln>
          <a:effectLst/>
        </p:spPr>
        <p:txBody>
          <a:bodyPr lIns="91440" tIns="45720" rIns="91440" bIns="45720" rtlCol="0" anchor="ctr"/>
          <a:lstStyle/>
          <a:p>
            <a:pPr algn="ctr">
              <a:defRPr/>
            </a:pPr>
            <a:r>
              <a:rPr kumimoji="1" lang="zh-TW" altLang="en-US">
                <a:solidFill>
                  <a:schemeClr val="bg1"/>
                </a:solidFill>
                <a:latin typeface="ＭＳ ゴシック"/>
                <a:ea typeface="ＭＳ ゴシック"/>
              </a:rPr>
              <a:t>国</a:t>
            </a:r>
            <a:r>
              <a:rPr kumimoji="1" lang="zh-TW" altLang="en-US" sz="1800">
                <a:solidFill>
                  <a:schemeClr val="bg1"/>
                </a:solidFill>
                <a:latin typeface="ＭＳ ゴシック"/>
                <a:ea typeface="ＭＳ ゴシック"/>
              </a:rPr>
              <a:t>評価</a:t>
            </a:r>
            <a:r>
              <a:rPr kumimoji="1" lang="zh-TW" altLang="en-US">
                <a:solidFill>
                  <a:schemeClr val="bg1"/>
                </a:solidFill>
                <a:latin typeface="ＭＳ ゴシック"/>
                <a:ea typeface="ＭＳ ゴシック"/>
              </a:rPr>
              <a:t>を踏まえた評価</a:t>
            </a:r>
            <a:r>
              <a:rPr kumimoji="1" lang="zh-TW" altLang="en-US" sz="1800">
                <a:solidFill>
                  <a:schemeClr val="bg1"/>
                </a:solidFill>
                <a:latin typeface="ＭＳ ゴシック"/>
                <a:ea typeface="ＭＳ ゴシック"/>
              </a:rPr>
              <a:t>（案）</a:t>
            </a:r>
            <a:r>
              <a:rPr kumimoji="1" lang="zh-TW" altLang="en-US">
                <a:solidFill>
                  <a:schemeClr val="bg1"/>
                </a:solidFill>
                <a:latin typeface="ＭＳ ゴシック"/>
                <a:ea typeface="ＭＳ ゴシック"/>
              </a:rPr>
              <a:t>の検討</a:t>
            </a:r>
            <a:endParaRPr lang="en-US" altLang="zh-TW">
              <a:solidFill>
                <a:schemeClr val="bg1"/>
              </a:solidFill>
              <a:latin typeface="ＭＳ ゴシック"/>
              <a:ea typeface="ＭＳ ゴシック"/>
            </a:endParaRPr>
          </a:p>
        </p:txBody>
      </p:sp>
      <p:graphicFrame>
        <p:nvGraphicFramePr>
          <p:cNvPr id="3" name="表 3">
            <a:extLst>
              <a:ext uri="{FF2B5EF4-FFF2-40B4-BE49-F238E27FC236}">
                <a16:creationId xmlns:a16="http://schemas.microsoft.com/office/drawing/2014/main" id="{F1C29AB5-ED0A-4BBD-87B4-D0566FA2E79E}"/>
              </a:ext>
            </a:extLst>
          </p:cNvPr>
          <p:cNvGraphicFramePr>
            <a:graphicFrameLocks noGrp="1"/>
          </p:cNvGraphicFramePr>
          <p:nvPr>
            <p:extLst>
              <p:ext uri="{D42A27DB-BD31-4B8C-83A1-F6EECF244321}">
                <p14:modId xmlns:p14="http://schemas.microsoft.com/office/powerpoint/2010/main" val="1656605934"/>
              </p:ext>
            </p:extLst>
          </p:nvPr>
        </p:nvGraphicFramePr>
        <p:xfrm>
          <a:off x="126999" y="698581"/>
          <a:ext cx="8890001" cy="5509866"/>
        </p:xfrm>
        <a:graphic>
          <a:graphicData uri="http://schemas.openxmlformats.org/drawingml/2006/table">
            <a:tbl>
              <a:tblPr firstRow="1" bandRow="1">
                <a:tableStyleId>{5940675A-B579-460E-94D1-54222C63F5DA}</a:tableStyleId>
              </a:tblPr>
              <a:tblGrid>
                <a:gridCol w="273050">
                  <a:extLst>
                    <a:ext uri="{9D8B030D-6E8A-4147-A177-3AD203B41FA5}">
                      <a16:colId xmlns:a16="http://schemas.microsoft.com/office/drawing/2014/main" val="923128879"/>
                    </a:ext>
                  </a:extLst>
                </a:gridCol>
                <a:gridCol w="1967593">
                  <a:extLst>
                    <a:ext uri="{9D8B030D-6E8A-4147-A177-3AD203B41FA5}">
                      <a16:colId xmlns:a16="http://schemas.microsoft.com/office/drawing/2014/main" val="4163316754"/>
                    </a:ext>
                  </a:extLst>
                </a:gridCol>
                <a:gridCol w="1755321">
                  <a:extLst>
                    <a:ext uri="{9D8B030D-6E8A-4147-A177-3AD203B41FA5}">
                      <a16:colId xmlns:a16="http://schemas.microsoft.com/office/drawing/2014/main" val="1127281009"/>
                    </a:ext>
                  </a:extLst>
                </a:gridCol>
                <a:gridCol w="522515">
                  <a:extLst>
                    <a:ext uri="{9D8B030D-6E8A-4147-A177-3AD203B41FA5}">
                      <a16:colId xmlns:a16="http://schemas.microsoft.com/office/drawing/2014/main" val="1425830323"/>
                    </a:ext>
                  </a:extLst>
                </a:gridCol>
                <a:gridCol w="824592">
                  <a:extLst>
                    <a:ext uri="{9D8B030D-6E8A-4147-A177-3AD203B41FA5}">
                      <a16:colId xmlns:a16="http://schemas.microsoft.com/office/drawing/2014/main" val="2895509537"/>
                    </a:ext>
                  </a:extLst>
                </a:gridCol>
                <a:gridCol w="1019629">
                  <a:extLst>
                    <a:ext uri="{9D8B030D-6E8A-4147-A177-3AD203B41FA5}">
                      <a16:colId xmlns:a16="http://schemas.microsoft.com/office/drawing/2014/main" val="3706210742"/>
                    </a:ext>
                  </a:extLst>
                </a:gridCol>
                <a:gridCol w="660400">
                  <a:extLst>
                    <a:ext uri="{9D8B030D-6E8A-4147-A177-3AD203B41FA5}">
                      <a16:colId xmlns:a16="http://schemas.microsoft.com/office/drawing/2014/main" val="1313350847"/>
                    </a:ext>
                  </a:extLst>
                </a:gridCol>
                <a:gridCol w="1866901">
                  <a:extLst>
                    <a:ext uri="{9D8B030D-6E8A-4147-A177-3AD203B41FA5}">
                      <a16:colId xmlns:a16="http://schemas.microsoft.com/office/drawing/2014/main" val="143859605"/>
                    </a:ext>
                  </a:extLst>
                </a:gridCol>
              </a:tblGrid>
              <a:tr h="211874">
                <a:tc>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accent1">
                        <a:lumMod val="20000"/>
                        <a:lumOff val="80000"/>
                      </a:schemeClr>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a:latin typeface="BIZ UDPゴシック" panose="020B0400000000000000" pitchFamily="50" charset="-128"/>
                          <a:ea typeface="BIZ UDPゴシック" panose="020B0400000000000000" pitchFamily="50" charset="-128"/>
                        </a:rPr>
                        <a:t>環境省が示す評価</a:t>
                      </a:r>
                    </a:p>
                  </a:txBody>
                  <a:tcPr anchor="ctr">
                    <a:solidFill>
                      <a:schemeClr val="accent1">
                        <a:lumMod val="20000"/>
                        <a:lumOff val="80000"/>
                      </a:schemeClr>
                    </a:solidFill>
                  </a:tcPr>
                </a:tc>
                <a:tc hMerge="1">
                  <a:txBody>
                    <a:bodyPr/>
                    <a:lstStyle/>
                    <a:p>
                      <a:endParaRPr kumimoji="1" lang="ja-JP" altLang="en-US"/>
                    </a:p>
                  </a:txBody>
                  <a:tcPr>
                    <a:solidFill>
                      <a:schemeClr val="accent1">
                        <a:lumMod val="20000"/>
                        <a:lumOff val="80000"/>
                      </a:schemeClr>
                    </a:solidFill>
                  </a:tcPr>
                </a:tc>
                <a:tc hMerge="1">
                  <a:txBody>
                    <a:bodyPr/>
                    <a:lstStyle/>
                    <a:p>
                      <a:endParaRPr kumimoji="1" lang="ja-JP" altLang="en-US"/>
                    </a:p>
                  </a:txBody>
                  <a:tcPr>
                    <a:solidFill>
                      <a:schemeClr val="accent1">
                        <a:lumMod val="20000"/>
                        <a:lumOff val="80000"/>
                      </a:schemeClr>
                    </a:solidFill>
                  </a:tcPr>
                </a:tc>
                <a:tc gridSpan="4">
                  <a:txBody>
                    <a:bodyPr/>
                    <a:lstStyle/>
                    <a:p>
                      <a:pPr algn="ctr"/>
                      <a:r>
                        <a:rPr kumimoji="1" lang="ja-JP" altLang="en-US" sz="1050">
                          <a:solidFill>
                            <a:schemeClr val="tx1"/>
                          </a:solidFill>
                          <a:latin typeface="BIZ UDPゴシック" panose="020B0400000000000000" pitchFamily="50" charset="-128"/>
                          <a:ea typeface="BIZ UDPゴシック"/>
                        </a:rPr>
                        <a:t>課題解決を踏まえた想定される府の評</a:t>
                      </a:r>
                      <a:r>
                        <a:rPr kumimoji="1" lang="ja-JP" altLang="en-US" sz="1050">
                          <a:latin typeface="BIZ UDPゴシック" panose="020B0400000000000000" pitchFamily="50" charset="-128"/>
                          <a:ea typeface="BIZ UDPゴシック"/>
                        </a:rPr>
                        <a:t>価案</a:t>
                      </a:r>
                    </a:p>
                  </a:txBody>
                  <a:tcPr anchor="ctr">
                    <a:solidFill>
                      <a:schemeClr val="accent1">
                        <a:lumMod val="20000"/>
                        <a:lumOff val="80000"/>
                      </a:schemeClr>
                    </a:solidFill>
                  </a:tcPr>
                </a:tc>
                <a:tc hMerge="1">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solidFill>
                      <a:schemeClr val="accent1">
                        <a:lumMod val="20000"/>
                        <a:lumOff val="80000"/>
                      </a:schemeClr>
                    </a:solidFill>
                  </a:tcPr>
                </a:tc>
                <a:tc hMerge="1">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solidFill>
                      <a:schemeClr val="accent1">
                        <a:lumMod val="20000"/>
                        <a:lumOff val="80000"/>
                      </a:schemeClr>
                    </a:solidFill>
                  </a:tcPr>
                </a:tc>
                <a:tc hMerge="1">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solidFill>
                      <a:schemeClr val="accent1">
                        <a:lumMod val="20000"/>
                        <a:lumOff val="80000"/>
                      </a:schemeClr>
                    </a:solidFill>
                  </a:tcPr>
                </a:tc>
                <a:extLst>
                  <a:ext uri="{0D108BD9-81ED-4DB2-BD59-A6C34878D82A}">
                    <a16:rowId xmlns:a16="http://schemas.microsoft.com/office/drawing/2014/main" val="1991202432"/>
                  </a:ext>
                </a:extLst>
              </a:tr>
              <a:tr h="0">
                <a:tc>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tc>
                <a:tc gridSpan="3">
                  <a:txBody>
                    <a:bodyPr/>
                    <a:lstStyle/>
                    <a:p>
                      <a:pPr algn="ctr"/>
                      <a:r>
                        <a:rPr kumimoji="1" lang="zh-CN" altLang="en-US" sz="1050">
                          <a:solidFill>
                            <a:schemeClr val="tx1"/>
                          </a:solidFill>
                          <a:latin typeface="BIZ UDPゴシック" panose="020B0400000000000000" pitchFamily="50" charset="-128"/>
                          <a:ea typeface="BIZ UDPゴシック" panose="020B0400000000000000" pitchFamily="50" charset="-128"/>
                        </a:rPr>
                        <a:t>評価値 </a:t>
                      </a:r>
                      <a:r>
                        <a:rPr kumimoji="1" lang="en-US" altLang="zh-CN" sz="1050">
                          <a:solidFill>
                            <a:schemeClr val="tx1"/>
                          </a:solidFill>
                          <a:latin typeface="BIZ UDPゴシック" panose="020B0400000000000000" pitchFamily="50" charset="-128"/>
                          <a:ea typeface="BIZ UDPゴシック"/>
                        </a:rPr>
                        <a:t>=</a:t>
                      </a:r>
                      <a:r>
                        <a:rPr kumimoji="1" lang="zh-CN" altLang="en-US" sz="1050">
                          <a:solidFill>
                            <a:schemeClr val="tx1"/>
                          </a:solidFill>
                          <a:latin typeface="BIZ UDPゴシック" panose="020B0400000000000000" pitchFamily="50" charset="-128"/>
                          <a:ea typeface="BIZ UDPゴシック" panose="020B0400000000000000" pitchFamily="50" charset="-128"/>
                        </a:rPr>
                        <a:t>標準点（基礎点）＋加算点</a:t>
                      </a:r>
                      <a:r>
                        <a:rPr kumimoji="1" lang="en-US" altLang="ja-JP" sz="1050">
                          <a:solidFill>
                            <a:schemeClr val="tx1"/>
                          </a:solidFill>
                          <a:latin typeface="BIZ UDPゴシック" panose="020B0400000000000000" pitchFamily="50" charset="-128"/>
                          <a:ea typeface="BIZ UDPゴシック"/>
                        </a:rPr>
                        <a:t>÷</a:t>
                      </a:r>
                      <a:r>
                        <a:rPr kumimoji="1" lang="zh-CN" altLang="en-US" sz="1050">
                          <a:solidFill>
                            <a:schemeClr val="tx1"/>
                          </a:solidFill>
                          <a:latin typeface="BIZ UDPゴシック" panose="020B0400000000000000" pitchFamily="50" charset="-128"/>
                          <a:ea typeface="BIZ UDPゴシック" panose="020B0400000000000000" pitchFamily="50" charset="-128"/>
                        </a:rPr>
                        <a:t>価格点</a:t>
                      </a:r>
                      <a:endParaRPr kumimoji="1" lang="ja-JP" altLang="en-US" sz="1050">
                        <a:solidFill>
                          <a:schemeClr val="tx1"/>
                        </a:solidFill>
                        <a:latin typeface="BIZ UDPゴシック" panose="020B0400000000000000" pitchFamily="50" charset="-128"/>
                        <a:ea typeface="BIZ UDPゴシック"/>
                      </a:endParaRPr>
                    </a:p>
                  </a:txBody>
                  <a:tcPr anchor="ctr"/>
                </a:tc>
                <a:tc h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tc>
                <a:tc gridSpan="4">
                  <a:txBody>
                    <a:bodyPr/>
                    <a:lstStyle/>
                    <a:p>
                      <a:pPr algn="ctr"/>
                      <a:r>
                        <a:rPr kumimoji="1" lang="ja-JP" altLang="en-US" sz="1050">
                          <a:solidFill>
                            <a:schemeClr val="tx1"/>
                          </a:solidFill>
                          <a:latin typeface="BIZ UDPゴシック" panose="020B0400000000000000" pitchFamily="50" charset="-128"/>
                          <a:ea typeface="BIZ UDPゴシック" panose="020B0400000000000000" pitchFamily="50" charset="-128"/>
                        </a:rPr>
                        <a:t>評価値 </a:t>
                      </a:r>
                      <a:r>
                        <a:rPr kumimoji="1" lang="en-US" altLang="ja-JP" sz="1050">
                          <a:solidFill>
                            <a:schemeClr val="tx1"/>
                          </a:solidFill>
                          <a:latin typeface="BIZ UDPゴシック" panose="020B0400000000000000" pitchFamily="50" charset="-128"/>
                          <a:ea typeface="BIZ UDPゴシック" panose="020B0400000000000000" pitchFamily="50" charset="-128"/>
                        </a:rPr>
                        <a:t>=</a:t>
                      </a:r>
                      <a:r>
                        <a:rPr kumimoji="1" lang="ja-JP" altLang="en-US" sz="1050">
                          <a:solidFill>
                            <a:schemeClr val="tx1"/>
                          </a:solidFill>
                          <a:latin typeface="BIZ UDPゴシック" panose="020B0400000000000000" pitchFamily="50" charset="-128"/>
                          <a:ea typeface="BIZ UDPゴシック" panose="020B0400000000000000" pitchFamily="50" charset="-128"/>
                        </a:rPr>
                        <a:t>標準点（基礎点）＋加算点</a:t>
                      </a:r>
                      <a:r>
                        <a:rPr kumimoji="1" lang="en-US" altLang="ja-JP" sz="1050">
                          <a:solidFill>
                            <a:schemeClr val="tx1"/>
                          </a:solidFill>
                          <a:latin typeface="BIZ UDPゴシック" panose="020B0400000000000000" pitchFamily="50" charset="-128"/>
                          <a:ea typeface="BIZ UDPゴシック" panose="020B0400000000000000" pitchFamily="50" charset="-128"/>
                        </a:rPr>
                        <a:t>÷</a:t>
                      </a:r>
                      <a:r>
                        <a:rPr kumimoji="1" lang="ja-JP" altLang="en-US" sz="1050">
                          <a:solidFill>
                            <a:schemeClr val="tx1"/>
                          </a:solidFill>
                          <a:latin typeface="BIZ UDPゴシック" panose="020B0400000000000000" pitchFamily="50" charset="-128"/>
                          <a:ea typeface="BIZ UDPゴシック" panose="020B0400000000000000" pitchFamily="50" charset="-128"/>
                        </a:rPr>
                        <a:t>価格点</a:t>
                      </a:r>
                      <a:r>
                        <a:rPr kumimoji="1" lang="en-US" altLang="ja-JP" sz="1050">
                          <a:solidFill>
                            <a:schemeClr val="tx1"/>
                          </a:solidFill>
                          <a:latin typeface="BIZ UDPゴシック" panose="020B0400000000000000" pitchFamily="50" charset="-128"/>
                          <a:ea typeface="BIZ UDPゴシック" panose="020B0400000000000000" pitchFamily="50" charset="-128"/>
                        </a:rPr>
                        <a:t>×100,000,000</a:t>
                      </a:r>
                      <a:endParaRPr kumimoji="1" lang="ja-JP" altLang="en-US" sz="1050">
                        <a:solidFill>
                          <a:schemeClr val="tx1"/>
                        </a:solidFill>
                        <a:latin typeface="BIZ UDPゴシック" panose="020B0400000000000000" pitchFamily="50" charset="-128"/>
                        <a:ea typeface="BIZ UDPゴシック" panose="020B0400000000000000" pitchFamily="50" charset="-128"/>
                      </a:endParaRPr>
                    </a:p>
                  </a:txBody>
                  <a:tcPr anchor="ctr"/>
                </a:tc>
                <a:tc hMerge="1">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hMerge="1">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hMerge="1">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26520505"/>
                  </a:ext>
                </a:extLst>
              </a:tr>
              <a:tr h="206477">
                <a:tc>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項目</a:t>
                      </a:r>
                    </a:p>
                  </a:txBody>
                  <a:tcPr anchor="ctr">
                    <a:solidFill>
                      <a:schemeClr val="accent5">
                        <a:lumMod val="20000"/>
                        <a:lumOff val="80000"/>
                      </a:schemeClr>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基準値</a:t>
                      </a:r>
                    </a:p>
                  </a:txBody>
                  <a:tcPr anchor="ctr">
                    <a:solidFill>
                      <a:schemeClr val="accent5">
                        <a:lumMod val="20000"/>
                        <a:lumOff val="80000"/>
                      </a:schemeClr>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配点</a:t>
                      </a:r>
                    </a:p>
                  </a:txBody>
                  <a:tcPr anchor="ctr">
                    <a:solidFill>
                      <a:schemeClr val="accent5">
                        <a:lumMod val="20000"/>
                        <a:lumOff val="80000"/>
                      </a:schemeClr>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項目</a:t>
                      </a:r>
                    </a:p>
                  </a:txBody>
                  <a:tcPr anchor="ctr">
                    <a:solidFill>
                      <a:schemeClr val="accent5">
                        <a:lumMod val="20000"/>
                        <a:lumOff val="80000"/>
                      </a:schemeClr>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基準値</a:t>
                      </a:r>
                    </a:p>
                  </a:txBody>
                  <a:tcPr anchor="ctr">
                    <a:solidFill>
                      <a:schemeClr val="accent5">
                        <a:lumMod val="20000"/>
                        <a:lumOff val="80000"/>
                      </a:schemeClr>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配点</a:t>
                      </a:r>
                    </a:p>
                  </a:txBody>
                  <a:tcPr anchor="ctr">
                    <a:solidFill>
                      <a:schemeClr val="accent5">
                        <a:lumMod val="20000"/>
                        <a:lumOff val="80000"/>
                      </a:schemeClr>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考え方（イメージ）</a:t>
                      </a:r>
                    </a:p>
                  </a:txBody>
                  <a:tcPr anchor="ctr">
                    <a:solidFill>
                      <a:schemeClr val="accent5">
                        <a:lumMod val="20000"/>
                        <a:lumOff val="80000"/>
                      </a:schemeClr>
                    </a:solidFill>
                  </a:tcPr>
                </a:tc>
                <a:extLst>
                  <a:ext uri="{0D108BD9-81ED-4DB2-BD59-A6C34878D82A}">
                    <a16:rowId xmlns:a16="http://schemas.microsoft.com/office/drawing/2014/main" val="1382964864"/>
                  </a:ext>
                </a:extLst>
              </a:tr>
              <a:tr h="0">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a:latin typeface="BIZ UDPゴシック" panose="020B0400000000000000" pitchFamily="50" charset="-128"/>
                          <a:ea typeface="BIZ UDPゴシック" panose="020B0400000000000000" pitchFamily="50" charset="-128"/>
                        </a:rPr>
                        <a:t>標準点</a:t>
                      </a:r>
                    </a:p>
                  </a:txBody>
                  <a:tcPr vert="eaVert" anchor="ctr"/>
                </a:tc>
                <a:tc>
                  <a:txBody>
                    <a:bodyPr/>
                    <a:lstStyle/>
                    <a:p>
                      <a:pPr algn="l"/>
                      <a:r>
                        <a:rPr kumimoji="1" lang="ja-JP" altLang="en-US" sz="1000">
                          <a:latin typeface="BIZ UDPゴシック" panose="020B0400000000000000" pitchFamily="50" charset="-128"/>
                          <a:ea typeface="BIZ UDPゴシック" panose="020B0400000000000000" pitchFamily="50" charset="-128"/>
                        </a:rPr>
                        <a:t>電源構成、非化石証書の使用状況及び二酸化炭素排出係数の情報を開示していること</a:t>
                      </a:r>
                    </a:p>
                  </a:txBody>
                  <a:tcPr anchor="ctr">
                    <a:solidFill>
                      <a:srgbClr val="CCFFCC"/>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a:t>
                      </a:r>
                    </a:p>
                  </a:txBody>
                  <a:tcPr anchor="ctr">
                    <a:solidFill>
                      <a:srgbClr val="CCFFCC"/>
                    </a:solidFill>
                  </a:tcPr>
                </a:tc>
                <a:tc rowSpan="3">
                  <a:txBody>
                    <a:bodyPr/>
                    <a:lstStyle/>
                    <a:p>
                      <a:pPr algn="ctr"/>
                      <a:r>
                        <a:rPr kumimoji="1" lang="ja-JP" altLang="en-US" sz="1050">
                          <a:latin typeface="BIZ UDPゴシック" panose="020B0400000000000000" pitchFamily="50" charset="-128"/>
                          <a:ea typeface="BIZ UDPゴシック" panose="020B0400000000000000" pitchFamily="50" charset="-128"/>
                        </a:rPr>
                        <a:t>１００</a:t>
                      </a:r>
                    </a:p>
                  </a:txBody>
                  <a:tcPr anchor="ctr"/>
                </a:tc>
                <a:tc>
                  <a:txBody>
                    <a:bodyPr/>
                    <a:lstStyle/>
                    <a:p>
                      <a:pPr algn="ctr"/>
                      <a:r>
                        <a:rPr kumimoji="1" lang="ja-JP" altLang="en-US" sz="1000">
                          <a:latin typeface="BIZ UDPゴシック" panose="020B0400000000000000" pitchFamily="50" charset="-128"/>
                          <a:ea typeface="BIZ UDPゴシック" panose="020B0400000000000000" pitchFamily="50" charset="-128"/>
                        </a:rPr>
                        <a:t>同左</a:t>
                      </a:r>
                    </a:p>
                  </a:txBody>
                  <a:tcPr anchor="ctr">
                    <a:solidFill>
                      <a:srgbClr val="CCFFCC"/>
                    </a:solidFill>
                  </a:tcPr>
                </a:tc>
                <a:tc>
                  <a:txBody>
                    <a:bodyPr/>
                    <a:lstStyle/>
                    <a:p>
                      <a:pPr algn="ctr"/>
                      <a:r>
                        <a:rPr kumimoji="1" lang="ja-JP" altLang="en-US" sz="1000" dirty="0">
                          <a:solidFill>
                            <a:srgbClr val="FF0000"/>
                          </a:solidFill>
                          <a:latin typeface="BIZ UDPゴシック" panose="020B0400000000000000" pitchFamily="50" charset="-128"/>
                          <a:ea typeface="BIZ UDPゴシック" panose="020B0400000000000000" pitchFamily="50" charset="-128"/>
                        </a:rPr>
                        <a:t>要検討</a:t>
                      </a:r>
                    </a:p>
                  </a:txBody>
                  <a:tcPr anchor="ctr">
                    <a:solidFill>
                      <a:srgbClr val="CCFFCC"/>
                    </a:solidFill>
                  </a:tcPr>
                </a:tc>
                <a:tc rowSpan="3">
                  <a:txBody>
                    <a:bodyPr/>
                    <a:lstStyle/>
                    <a:p>
                      <a:pPr algn="ctr"/>
                      <a:r>
                        <a:rPr kumimoji="1" lang="ja-JP" altLang="en-US" sz="1050">
                          <a:latin typeface="BIZ UDPゴシック" panose="020B0400000000000000" pitchFamily="50" charset="-128"/>
                          <a:ea typeface="BIZ UDPゴシック" panose="020B0400000000000000" pitchFamily="50" charset="-128"/>
                        </a:rPr>
                        <a:t>１００</a:t>
                      </a:r>
                    </a:p>
                  </a:txBody>
                  <a:tcPr anchor="ctr"/>
                </a:tc>
                <a:tc>
                  <a:txBody>
                    <a:bodyPr/>
                    <a:lstStyle/>
                    <a:p>
                      <a:pPr algn="l"/>
                      <a:endParaRPr kumimoji="1" lang="ja-JP" altLang="en-US" sz="100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3353160"/>
                  </a:ext>
                </a:extLst>
              </a:tr>
              <a:tr h="164367">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tc>
                <a:tc>
                  <a:txBody>
                    <a:bodyPr/>
                    <a:lstStyle/>
                    <a:p>
                      <a:pPr algn="l"/>
                      <a:r>
                        <a:rPr kumimoji="1" lang="ja-JP" altLang="en-US" sz="1000">
                          <a:latin typeface="BIZ UDPゴシック" panose="020B0400000000000000" pitchFamily="50" charset="-128"/>
                          <a:ea typeface="BIZ UDPゴシック" panose="020B0400000000000000" pitchFamily="50" charset="-128"/>
                        </a:rPr>
                        <a:t>事業者全体注１又は調達電力の二酸化炭素排出係数</a:t>
                      </a:r>
                    </a:p>
                  </a:txBody>
                  <a:tcPr anchor="ctr">
                    <a:solidFill>
                      <a:srgbClr val="CCFFCC"/>
                    </a:solidFill>
                  </a:tcPr>
                </a:tc>
                <a:tc>
                  <a:txBody>
                    <a:bodyPr/>
                    <a:lstStyle/>
                    <a:p>
                      <a:pPr algn="l"/>
                      <a:r>
                        <a:rPr kumimoji="1" lang="ja-JP" altLang="en-US" sz="800">
                          <a:latin typeface="BIZ UDPゴシック" panose="020B0400000000000000" pitchFamily="50" charset="-128"/>
                          <a:ea typeface="BIZ UDPゴシック" panose="020B0400000000000000" pitchFamily="50" charset="-128"/>
                        </a:rPr>
                        <a:t>事業者全体：</a:t>
                      </a:r>
                      <a:r>
                        <a:rPr kumimoji="1" lang="en-US" altLang="ja-JP" sz="800">
                          <a:latin typeface="BIZ UDPゴシック" panose="020B0400000000000000" pitchFamily="50" charset="-128"/>
                          <a:ea typeface="BIZ UDPゴシック" panose="020B0400000000000000" pitchFamily="50" charset="-128"/>
                        </a:rPr>
                        <a:t>0.435kg-CO2/kWh</a:t>
                      </a:r>
                      <a:r>
                        <a:rPr kumimoji="1" lang="ja-JP" altLang="en-US" sz="800">
                          <a:latin typeface="BIZ UDPゴシック" panose="020B0400000000000000" pitchFamily="50" charset="-128"/>
                          <a:ea typeface="BIZ UDPゴシック" panose="020B0400000000000000" pitchFamily="50" charset="-128"/>
                        </a:rPr>
                        <a:t>以下</a:t>
                      </a:r>
                    </a:p>
                    <a:p>
                      <a:pPr algn="l"/>
                      <a:r>
                        <a:rPr kumimoji="1" lang="ja-JP" altLang="en-US" sz="800">
                          <a:latin typeface="BIZ UDPゴシック" panose="020B0400000000000000" pitchFamily="50" charset="-128"/>
                          <a:ea typeface="BIZ UDPゴシック" panose="020B0400000000000000" pitchFamily="50" charset="-128"/>
                        </a:rPr>
                        <a:t>調達電力 ：</a:t>
                      </a:r>
                      <a:r>
                        <a:rPr kumimoji="1" lang="en-US" altLang="ja-JP" sz="800">
                          <a:latin typeface="BIZ UDPゴシック" panose="020B0400000000000000" pitchFamily="50" charset="-128"/>
                          <a:ea typeface="BIZ UDPゴシック" panose="020B0400000000000000" pitchFamily="50" charset="-128"/>
                        </a:rPr>
                        <a:t>0.342kg-CO2/kWh</a:t>
                      </a:r>
                      <a:r>
                        <a:rPr kumimoji="1" lang="ja-JP" altLang="en-US" sz="800">
                          <a:latin typeface="BIZ UDPゴシック" panose="020B0400000000000000" pitchFamily="50" charset="-128"/>
                          <a:ea typeface="BIZ UDPゴシック" panose="020B0400000000000000" pitchFamily="50" charset="-128"/>
                        </a:rPr>
                        <a:t>以下</a:t>
                      </a:r>
                    </a:p>
                  </a:txBody>
                  <a:tcPr anchor="ctr">
                    <a:solidFill>
                      <a:srgbClr val="CCFFCC"/>
                    </a:solidFill>
                  </a:tcPr>
                </a:tc>
                <a:tc vMerge="1">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000" dirty="0">
                          <a:latin typeface="BIZ UDPゴシック" panose="020B0400000000000000" pitchFamily="50" charset="-128"/>
                          <a:ea typeface="BIZ UDPゴシック" panose="020B0400000000000000" pitchFamily="50" charset="-128"/>
                        </a:rPr>
                        <a:t>同左</a:t>
                      </a:r>
                    </a:p>
                  </a:txBody>
                  <a:tcPr anchor="ctr">
                    <a:solidFill>
                      <a:srgbClr val="CCFFCC"/>
                    </a:solidFill>
                  </a:tcPr>
                </a:tc>
                <a:tc>
                  <a:txBody>
                    <a:bodyPr/>
                    <a:lstStyle/>
                    <a:p>
                      <a:pPr algn="ctr"/>
                      <a:r>
                        <a:rPr kumimoji="1" lang="ja-JP" altLang="en-US" sz="1000" dirty="0">
                          <a:solidFill>
                            <a:srgbClr val="FF0000"/>
                          </a:solidFill>
                          <a:latin typeface="BIZ UDPゴシック" panose="020B0400000000000000" pitchFamily="50" charset="-128"/>
                          <a:ea typeface="BIZ UDPゴシック" panose="020B0400000000000000" pitchFamily="50" charset="-128"/>
                        </a:rPr>
                        <a:t>要検討</a:t>
                      </a:r>
                    </a:p>
                  </a:txBody>
                  <a:tcPr anchor="ctr">
                    <a:solidFill>
                      <a:srgbClr val="CCFFCC"/>
                    </a:solidFill>
                  </a:tcPr>
                </a:tc>
                <a:tc vMerge="1">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dirty="0">
                          <a:latin typeface="BIZ UDPゴシック" panose="020B0400000000000000" pitchFamily="50" charset="-128"/>
                          <a:ea typeface="BIZ UDPゴシック" panose="020B0400000000000000" pitchFamily="50" charset="-128"/>
                        </a:rPr>
                        <a:t>評価値の高いものを採用する方式とすることから、排出係数は国と合わせ（現在より緩和）　、入札者増を図るなど</a:t>
                      </a:r>
                    </a:p>
                  </a:txBody>
                  <a:tcPr anchor="ctr"/>
                </a:tc>
                <a:extLst>
                  <a:ext uri="{0D108BD9-81ED-4DB2-BD59-A6C34878D82A}">
                    <a16:rowId xmlns:a16="http://schemas.microsoft.com/office/drawing/2014/main" val="2397358712"/>
                  </a:ext>
                </a:extLst>
              </a:tr>
              <a:tr h="0">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tc>
                <a:tc>
                  <a:txBody>
                    <a:bodyPr/>
                    <a:lstStyle/>
                    <a:p>
                      <a:pPr algn="l"/>
                      <a:r>
                        <a:rPr kumimoji="1" lang="ja-JP" altLang="en-US" sz="1000">
                          <a:latin typeface="BIZ UDPゴシック" panose="020B0400000000000000" pitchFamily="50" charset="-128"/>
                          <a:ea typeface="BIZ UDPゴシック" panose="020B0400000000000000" pitchFamily="50" charset="-128"/>
                        </a:rPr>
                        <a:t>調達電力に占める再生可能エネルギー電気の割合</a:t>
                      </a:r>
                    </a:p>
                  </a:txBody>
                  <a:tcPr anchor="ctr"/>
                </a:tc>
                <a:tc>
                  <a:txBody>
                    <a:bodyPr/>
                    <a:lstStyle/>
                    <a:p>
                      <a:pPr algn="l"/>
                      <a:r>
                        <a:rPr kumimoji="1" lang="en-US" altLang="ja-JP" sz="1050">
                          <a:latin typeface="BIZ UDPゴシック" panose="020B0400000000000000" pitchFamily="50" charset="-128"/>
                          <a:ea typeface="BIZ UDPゴシック" panose="020B0400000000000000" pitchFamily="50" charset="-128"/>
                        </a:rPr>
                        <a:t>50%</a:t>
                      </a:r>
                      <a:r>
                        <a:rPr kumimoji="1" lang="ja-JP" altLang="en-US" sz="1050">
                          <a:latin typeface="BIZ UDPゴシック" panose="020B0400000000000000" pitchFamily="50" charset="-128"/>
                          <a:ea typeface="BIZ UDPゴシック" panose="020B0400000000000000" pitchFamily="50" charset="-128"/>
                        </a:rPr>
                        <a:t>以上</a:t>
                      </a:r>
                    </a:p>
                  </a:txBody>
                  <a:tcPr anchor="ctr"/>
                </a:tc>
                <a:tc vMerge="1">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000" dirty="0">
                          <a:solidFill>
                            <a:srgbClr val="FF0000"/>
                          </a:solidFill>
                          <a:latin typeface="BIZ UDPゴシック" panose="020B0400000000000000" pitchFamily="50" charset="-128"/>
                          <a:ea typeface="BIZ UDPゴシック" panose="020B0400000000000000" pitchFamily="50" charset="-128"/>
                        </a:rPr>
                        <a:t>要検討</a:t>
                      </a:r>
                    </a:p>
                  </a:txBody>
                  <a:tcPr anchor="ctr"/>
                </a:tc>
                <a:tc>
                  <a:txBody>
                    <a:bodyPr/>
                    <a:lstStyle/>
                    <a:p>
                      <a:pPr algn="ctr"/>
                      <a:r>
                        <a:rPr kumimoji="1" lang="ja-JP" altLang="en-US" sz="1000" dirty="0">
                          <a:solidFill>
                            <a:srgbClr val="FF0000"/>
                          </a:solidFill>
                          <a:latin typeface="BIZ UDPゴシック" panose="020B0400000000000000" pitchFamily="50" charset="-128"/>
                          <a:ea typeface="BIZ UDPゴシック" panose="020B0400000000000000" pitchFamily="50" charset="-128"/>
                        </a:rPr>
                        <a:t>要検討</a:t>
                      </a:r>
                    </a:p>
                  </a:txBody>
                  <a:tcPr anchor="ctr"/>
                </a:tc>
                <a:tc vMerge="1">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dirty="0">
                          <a:latin typeface="BIZ UDPゴシック" panose="020B0400000000000000" pitchFamily="50" charset="-128"/>
                          <a:ea typeface="BIZ UDPゴシック" panose="020B0400000000000000" pitchFamily="50" charset="-128"/>
                        </a:rPr>
                        <a:t>コストの観点から、標準点ではなく、加算点のみ採用するなど</a:t>
                      </a:r>
                    </a:p>
                  </a:txBody>
                  <a:tcPr anchor="ctr"/>
                </a:tc>
                <a:extLst>
                  <a:ext uri="{0D108BD9-81ED-4DB2-BD59-A6C34878D82A}">
                    <a16:rowId xmlns:a16="http://schemas.microsoft.com/office/drawing/2014/main" val="3195575355"/>
                  </a:ext>
                </a:extLst>
              </a:tr>
              <a:tr h="480262">
                <a:tc rowSpan="7">
                  <a:txBody>
                    <a:bodyPr/>
                    <a:lstStyle/>
                    <a:p>
                      <a:pPr algn="ctr"/>
                      <a:r>
                        <a:rPr kumimoji="1" lang="ja-JP" altLang="en-US" sz="1200">
                          <a:latin typeface="BIZ UDPゴシック" panose="020B0400000000000000" pitchFamily="50" charset="-128"/>
                          <a:ea typeface="BIZ UDPゴシック" panose="020B0400000000000000" pitchFamily="50" charset="-128"/>
                        </a:rPr>
                        <a:t>加算点</a:t>
                      </a:r>
                    </a:p>
                  </a:txBody>
                  <a:tcPr anchor="ctr"/>
                </a:tc>
                <a:tc>
                  <a:txBody>
                    <a:bodyPr/>
                    <a:lstStyle/>
                    <a:p>
                      <a:pPr algn="l"/>
                      <a:r>
                        <a:rPr kumimoji="1" lang="ja-JP" altLang="en-US" sz="1000">
                          <a:latin typeface="BIZ UDPゴシック" panose="020B0400000000000000" pitchFamily="50" charset="-128"/>
                          <a:ea typeface="BIZ UDPゴシック" panose="020B0400000000000000" pitchFamily="50" charset="-128"/>
                        </a:rPr>
                        <a:t>事業者全体の二酸化炭素排出係数</a:t>
                      </a:r>
                    </a:p>
                  </a:txBody>
                  <a:tcPr anchor="ctr">
                    <a:solidFill>
                      <a:srgbClr val="CCFFCC"/>
                    </a:solidFill>
                  </a:tcPr>
                </a:tc>
                <a:tc>
                  <a:txBody>
                    <a:bodyPr/>
                    <a:lstStyle/>
                    <a:p>
                      <a:pPr algn="l"/>
                      <a:r>
                        <a:rPr kumimoji="1" lang="es-ES" altLang="ja-JP" sz="800">
                          <a:solidFill>
                            <a:schemeClr val="tx1"/>
                          </a:solidFill>
                          <a:latin typeface="BIZ UDPゴシック" panose="020B0400000000000000" pitchFamily="50" charset="-128"/>
                          <a:ea typeface="BIZ UDPゴシック" panose="020B0400000000000000" pitchFamily="50" charset="-128"/>
                        </a:rPr>
                        <a:t>y = </a:t>
                      </a:r>
                      <a:r>
                        <a:rPr kumimoji="1" lang="en-US" altLang="ja-JP" sz="800">
                          <a:solidFill>
                            <a:srgbClr val="FF0000"/>
                          </a:solidFill>
                          <a:latin typeface="BIZ UDPゴシック" panose="020B0400000000000000" pitchFamily="50" charset="-128"/>
                          <a:ea typeface="BIZ UDPゴシック" panose="020B0400000000000000" pitchFamily="50" charset="-128"/>
                        </a:rPr>
                        <a:t>-</a:t>
                      </a:r>
                      <a:r>
                        <a:rPr kumimoji="1" lang="es-ES" altLang="ja-JP" sz="800">
                          <a:solidFill>
                            <a:schemeClr val="tx1"/>
                          </a:solidFill>
                          <a:latin typeface="BIZ UDPゴシック" panose="020B0400000000000000" pitchFamily="50" charset="-128"/>
                          <a:ea typeface="BIZ UDPゴシック" panose="020B0400000000000000" pitchFamily="50" charset="-128"/>
                        </a:rPr>
                        <a:t>4000/37 x + 1740/37</a:t>
                      </a:r>
                    </a:p>
                    <a:p>
                      <a:pPr algn="l"/>
                      <a:r>
                        <a:rPr kumimoji="1" lang="ja-JP" altLang="es-ES" sz="800">
                          <a:solidFill>
                            <a:schemeClr val="tx1"/>
                          </a:solidFill>
                          <a:latin typeface="BIZ UDPゴシック" panose="020B0400000000000000" pitchFamily="50" charset="-128"/>
                          <a:ea typeface="BIZ UDPゴシック" panose="020B0400000000000000" pitchFamily="50" charset="-128"/>
                        </a:rPr>
                        <a:t>（</a:t>
                      </a:r>
                      <a:r>
                        <a:rPr kumimoji="1" lang="es-ES" altLang="ja-JP" sz="800">
                          <a:solidFill>
                            <a:schemeClr val="tx1"/>
                          </a:solidFill>
                          <a:latin typeface="BIZ UDPゴシック" panose="020B0400000000000000" pitchFamily="50" charset="-128"/>
                          <a:ea typeface="BIZ UDPゴシック" panose="020B0400000000000000" pitchFamily="50" charset="-128"/>
                        </a:rPr>
                        <a:t>x≧0, x</a:t>
                      </a:r>
                      <a:r>
                        <a:rPr kumimoji="1" lang="ja-JP" altLang="es-ES" sz="800">
                          <a:solidFill>
                            <a:schemeClr val="tx1"/>
                          </a:solidFill>
                          <a:latin typeface="BIZ UDPゴシック" panose="020B0400000000000000" pitchFamily="50" charset="-128"/>
                          <a:ea typeface="BIZ UDPゴシック" panose="020B0400000000000000" pitchFamily="50" charset="-128"/>
                        </a:rPr>
                        <a:t>＜</a:t>
                      </a:r>
                      <a:r>
                        <a:rPr kumimoji="1" lang="es-ES" altLang="ja-JP" sz="800">
                          <a:solidFill>
                            <a:schemeClr val="tx1"/>
                          </a:solidFill>
                          <a:latin typeface="BIZ UDPゴシック" panose="020B0400000000000000" pitchFamily="50" charset="-128"/>
                          <a:ea typeface="BIZ UDPゴシック" panose="020B0400000000000000" pitchFamily="50" charset="-128"/>
                        </a:rPr>
                        <a:t>0.250→y</a:t>
                      </a:r>
                      <a:r>
                        <a:rPr kumimoji="1" lang="ja-JP" altLang="es-ES" sz="800">
                          <a:solidFill>
                            <a:schemeClr val="tx1"/>
                          </a:solidFill>
                          <a:latin typeface="BIZ UDPゴシック" panose="020B0400000000000000" pitchFamily="50" charset="-128"/>
                          <a:ea typeface="BIZ UDPゴシック" panose="020B0400000000000000" pitchFamily="50" charset="-128"/>
                        </a:rPr>
                        <a:t>＝</a:t>
                      </a:r>
                      <a:r>
                        <a:rPr kumimoji="1" lang="es-ES" altLang="ja-JP" sz="800">
                          <a:solidFill>
                            <a:schemeClr val="tx1"/>
                          </a:solidFill>
                          <a:latin typeface="BIZ UDPゴシック" panose="020B0400000000000000" pitchFamily="50" charset="-128"/>
                          <a:ea typeface="BIZ UDPゴシック" panose="020B0400000000000000" pitchFamily="50" charset="-128"/>
                        </a:rPr>
                        <a:t>20</a:t>
                      </a:r>
                      <a:r>
                        <a:rPr kumimoji="1" lang="ja-JP" altLang="es-ES" sz="800">
                          <a:solidFill>
                            <a:schemeClr val="tx1"/>
                          </a:solidFill>
                          <a:latin typeface="BIZ UDPゴシック" panose="020B0400000000000000" pitchFamily="50" charset="-128"/>
                          <a:ea typeface="BIZ UDPゴシック" panose="020B0400000000000000" pitchFamily="50" charset="-128"/>
                        </a:rPr>
                        <a:t>）</a:t>
                      </a:r>
                      <a:endParaRPr kumimoji="1" lang="ja-JP" altLang="en-US" sz="800">
                        <a:solidFill>
                          <a:schemeClr val="tx1"/>
                        </a:solidFill>
                        <a:latin typeface="BIZ UDPゴシック" panose="020B0400000000000000" pitchFamily="50" charset="-128"/>
                        <a:ea typeface="BIZ UDPゴシック" panose="020B0400000000000000" pitchFamily="50" charset="-128"/>
                      </a:endParaRPr>
                    </a:p>
                  </a:txBody>
                  <a:tcPr anchor="ctr">
                    <a:solidFill>
                      <a:srgbClr val="CCFFCC"/>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２０</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同左</a:t>
                      </a:r>
                    </a:p>
                  </a:txBody>
                  <a:tcPr anchor="ctr">
                    <a:solidFill>
                      <a:srgbClr val="CCFFCC"/>
                    </a:solidFill>
                  </a:tcPr>
                </a:tc>
                <a:tc>
                  <a:txBody>
                    <a:bodyPr/>
                    <a:lstStyle/>
                    <a:p>
                      <a:pPr algn="ctr"/>
                      <a:r>
                        <a:rPr kumimoji="1" lang="ja-JP" altLang="en-US" sz="1000" dirty="0">
                          <a:solidFill>
                            <a:srgbClr val="FF0000"/>
                          </a:solidFill>
                          <a:latin typeface="BIZ UDPゴシック" panose="020B0400000000000000" pitchFamily="50" charset="-128"/>
                          <a:ea typeface="BIZ UDPゴシック" panose="020B0400000000000000" pitchFamily="50" charset="-128"/>
                        </a:rPr>
                        <a:t>要検討</a:t>
                      </a:r>
                    </a:p>
                  </a:txBody>
                  <a:tcPr anchor="ctr">
                    <a:solidFill>
                      <a:srgbClr val="CCFFCC"/>
                    </a:solidFill>
                  </a:tcP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rowSpan="6">
                  <a:txBody>
                    <a:bodyPr/>
                    <a:lstStyle/>
                    <a:p>
                      <a:pPr algn="l"/>
                      <a:r>
                        <a:rPr kumimoji="1" lang="ja-JP" altLang="en-US" sz="1000" dirty="0">
                          <a:latin typeface="BIZ UDPゴシック" panose="020B0400000000000000" pitchFamily="50" charset="-128"/>
                          <a:ea typeface="BIZ UDPゴシック" panose="020B0400000000000000" pitchFamily="50" charset="-128"/>
                        </a:rPr>
                        <a:t>実行計画目標達成や再生可能エネルギー電気の拡大など、大阪府の行政目的に資する内容に絞り込むなど</a:t>
                      </a:r>
                    </a:p>
                    <a:p>
                      <a:pPr algn="l"/>
                      <a:endParaRPr kumimoji="1" lang="ja-JP" altLang="en-US" sz="10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120051501"/>
                  </a:ext>
                </a:extLst>
              </a:tr>
              <a:tr h="480262">
                <a:tc vMerge="1">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a:latin typeface="BIZ UDPゴシック" panose="020B0400000000000000" pitchFamily="50" charset="-128"/>
                          <a:ea typeface="BIZ UDPゴシック" panose="020B0400000000000000" pitchFamily="50" charset="-128"/>
                        </a:rPr>
                        <a:t>調達電力に占める再生可能エネルギー電気の割合</a:t>
                      </a:r>
                    </a:p>
                  </a:txBody>
                  <a:tcPr anchor="ctr">
                    <a:solidFill>
                      <a:srgbClr val="CCFFCC"/>
                    </a:solidFill>
                  </a:tcPr>
                </a:tc>
                <a:tc>
                  <a:txBody>
                    <a:bodyPr/>
                    <a:lstStyle/>
                    <a:p>
                      <a:pPr algn="l"/>
                      <a:r>
                        <a:rPr kumimoji="1" lang="en-US" altLang="ja-JP" sz="800">
                          <a:solidFill>
                            <a:schemeClr val="tx1"/>
                          </a:solidFill>
                          <a:latin typeface="BIZ UDPゴシック" panose="020B0400000000000000" pitchFamily="50" charset="-128"/>
                          <a:ea typeface="BIZ UDPゴシック" panose="020B0400000000000000" pitchFamily="50" charset="-128"/>
                        </a:rPr>
                        <a:t>y = 1/5 x - 10</a:t>
                      </a:r>
                    </a:p>
                    <a:p>
                      <a:pPr algn="l"/>
                      <a:r>
                        <a:rPr kumimoji="1" lang="ja-JP" altLang="en-US" sz="800">
                          <a:solidFill>
                            <a:schemeClr val="tx1"/>
                          </a:solidFill>
                          <a:latin typeface="BIZ UDPゴシック" panose="020B0400000000000000" pitchFamily="50" charset="-128"/>
                          <a:ea typeface="BIZ UDPゴシック" panose="020B0400000000000000" pitchFamily="50" charset="-128"/>
                        </a:rPr>
                        <a:t>（</a:t>
                      </a:r>
                      <a:r>
                        <a:rPr kumimoji="1" lang="en-US" altLang="ja-JP" sz="800">
                          <a:solidFill>
                            <a:schemeClr val="tx1"/>
                          </a:solidFill>
                          <a:latin typeface="BIZ UDPゴシック" panose="020B0400000000000000" pitchFamily="50" charset="-128"/>
                          <a:ea typeface="BIZ UDPゴシック" panose="020B0400000000000000" pitchFamily="50" charset="-128"/>
                        </a:rPr>
                        <a:t>0≦x≦100, x</a:t>
                      </a:r>
                      <a:r>
                        <a:rPr kumimoji="1" lang="ja-JP" altLang="en-US" sz="800">
                          <a:solidFill>
                            <a:schemeClr val="tx1"/>
                          </a:solidFill>
                          <a:latin typeface="BIZ UDPゴシック" panose="020B0400000000000000" pitchFamily="50" charset="-128"/>
                          <a:ea typeface="BIZ UDPゴシック" panose="020B0400000000000000" pitchFamily="50" charset="-128"/>
                        </a:rPr>
                        <a:t>＜</a:t>
                      </a:r>
                      <a:r>
                        <a:rPr kumimoji="1" lang="en-US" altLang="ja-JP" sz="800">
                          <a:solidFill>
                            <a:schemeClr val="tx1"/>
                          </a:solidFill>
                          <a:latin typeface="BIZ UDPゴシック" panose="020B0400000000000000" pitchFamily="50" charset="-128"/>
                          <a:ea typeface="BIZ UDPゴシック" panose="020B0400000000000000" pitchFamily="50" charset="-128"/>
                        </a:rPr>
                        <a:t>50→y</a:t>
                      </a:r>
                      <a:r>
                        <a:rPr kumimoji="1" lang="ja-JP" altLang="en-US" sz="800">
                          <a:solidFill>
                            <a:schemeClr val="tx1"/>
                          </a:solidFill>
                          <a:latin typeface="BIZ UDPゴシック" panose="020B0400000000000000" pitchFamily="50" charset="-128"/>
                          <a:ea typeface="BIZ UDPゴシック" panose="020B0400000000000000" pitchFamily="50" charset="-128"/>
                        </a:rPr>
                        <a:t>＝</a:t>
                      </a:r>
                      <a:r>
                        <a:rPr kumimoji="1" lang="en-US" altLang="ja-JP" sz="800">
                          <a:solidFill>
                            <a:schemeClr val="tx1"/>
                          </a:solidFill>
                          <a:latin typeface="BIZ UDPゴシック" panose="020B0400000000000000" pitchFamily="50" charset="-128"/>
                          <a:ea typeface="BIZ UDPゴシック" panose="020B0400000000000000" pitchFamily="50" charset="-128"/>
                        </a:rPr>
                        <a:t>0</a:t>
                      </a:r>
                      <a:r>
                        <a:rPr kumimoji="1" lang="ja-JP" altLang="en-US" sz="800">
                          <a:solidFill>
                            <a:schemeClr val="tx1"/>
                          </a:solidFill>
                          <a:latin typeface="BIZ UDPゴシック" panose="020B0400000000000000" pitchFamily="50" charset="-128"/>
                          <a:ea typeface="BIZ UDPゴシック" panose="020B0400000000000000" pitchFamily="50" charset="-128"/>
                        </a:rPr>
                        <a:t>）</a:t>
                      </a:r>
                    </a:p>
                  </a:txBody>
                  <a:tcPr anchor="ctr">
                    <a:solidFill>
                      <a:srgbClr val="CCFFCC"/>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１０</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同左</a:t>
                      </a:r>
                    </a:p>
                  </a:txBody>
                  <a:tcPr anchor="ctr">
                    <a:solidFill>
                      <a:srgbClr val="CCFFCC"/>
                    </a:solidFill>
                  </a:tcPr>
                </a:tc>
                <a:tc>
                  <a:txBody>
                    <a:bodyPr/>
                    <a:lstStyle/>
                    <a:p>
                      <a:pPr algn="ctr"/>
                      <a:r>
                        <a:rPr kumimoji="1" lang="ja-JP" altLang="en-US" sz="1000">
                          <a:solidFill>
                            <a:srgbClr val="FF0000"/>
                          </a:solidFill>
                          <a:latin typeface="BIZ UDPゴシック" panose="020B0400000000000000" pitchFamily="50" charset="-128"/>
                          <a:ea typeface="BIZ UDPゴシック" panose="020B0400000000000000" pitchFamily="50" charset="-128"/>
                        </a:rPr>
                        <a:t>要検討</a:t>
                      </a:r>
                    </a:p>
                  </a:txBody>
                  <a:tcPr anchor="ctr">
                    <a:solidFill>
                      <a:srgbClr val="CCFFCC"/>
                    </a:solidFill>
                  </a:tcP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vMerge="1">
                  <a:txBody>
                    <a:bodyPr/>
                    <a:lstStyle/>
                    <a:p>
                      <a:pPr algn="l"/>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53671718"/>
                  </a:ext>
                </a:extLst>
              </a:tr>
              <a:tr h="0">
                <a:tc vMerge="1">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a:latin typeface="BIZ UDPゴシック" panose="020B0400000000000000" pitchFamily="50" charset="-128"/>
                          <a:ea typeface="BIZ UDPゴシック" panose="020B0400000000000000" pitchFamily="50" charset="-128"/>
                        </a:rPr>
                        <a:t>再生可能エネルギーの導入状況</a:t>
                      </a:r>
                    </a:p>
                  </a:txBody>
                  <a:tcPr anchor="ctr">
                    <a:solidFill>
                      <a:srgbClr val="CCFFCC"/>
                    </a:solidFill>
                  </a:tcPr>
                </a:tc>
                <a:tc>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solidFill>
                      <a:srgbClr val="CCFFCC"/>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５</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同左</a:t>
                      </a:r>
                    </a:p>
                  </a:txBody>
                  <a:tcPr anchor="ctr">
                    <a:solidFill>
                      <a:srgbClr val="CCFFCC"/>
                    </a:solidFill>
                  </a:tcPr>
                </a:tc>
                <a:tc>
                  <a:txBody>
                    <a:bodyPr/>
                    <a:lstStyle/>
                    <a:p>
                      <a:pPr algn="ctr"/>
                      <a:r>
                        <a:rPr kumimoji="1" lang="ja-JP" altLang="en-US" sz="1000">
                          <a:solidFill>
                            <a:srgbClr val="FF0000"/>
                          </a:solidFill>
                          <a:latin typeface="BIZ UDPゴシック" panose="020B0400000000000000" pitchFamily="50" charset="-128"/>
                          <a:ea typeface="BIZ UDPゴシック" panose="020B0400000000000000" pitchFamily="50" charset="-128"/>
                        </a:rPr>
                        <a:t>要検討</a:t>
                      </a:r>
                    </a:p>
                  </a:txBody>
                  <a:tcPr anchor="ctr">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dirty="0">
                        <a:latin typeface="BIZ UDPゴシック" panose="020B0400000000000000" pitchFamily="50" charset="-128"/>
                        <a:ea typeface="BIZ UDPゴシック" panose="020B0400000000000000" pitchFamily="50" charset="-128"/>
                      </a:endParaRPr>
                    </a:p>
                  </a:txBody>
                  <a:tcPr anchor="ctr"/>
                </a:tc>
                <a:tc vMerge="1">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927352858"/>
                  </a:ext>
                </a:extLst>
              </a:tr>
              <a:tr h="0">
                <a:tc vMerge="1">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a:latin typeface="BIZ UDPゴシック" panose="020B0400000000000000" pitchFamily="50" charset="-128"/>
                          <a:ea typeface="BIZ UDPゴシック" panose="020B0400000000000000" pitchFamily="50" charset="-128"/>
                        </a:rPr>
                        <a:t>未利用エネルギーの活用状況</a:t>
                      </a:r>
                    </a:p>
                  </a:txBody>
                  <a:tcPr anchor="ctr"/>
                </a:tc>
                <a:tc>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050">
                          <a:latin typeface="BIZ UDPゴシック" panose="020B0400000000000000" pitchFamily="50" charset="-128"/>
                          <a:ea typeface="BIZ UDPゴシック" panose="020B0400000000000000" pitchFamily="50" charset="-128"/>
                        </a:rPr>
                        <a:t>５</a:t>
                      </a:r>
                    </a:p>
                  </a:txBody>
                  <a:tcPr anchor="ctr"/>
                </a:tc>
                <a:tc>
                  <a:txBody>
                    <a:bodyPr/>
                    <a:lstStyle/>
                    <a:p>
                      <a:pPr algn="ctr"/>
                      <a:r>
                        <a:rPr kumimoji="1" lang="ja-JP" altLang="en-US" sz="1000">
                          <a:latin typeface="BIZ UDPゴシック" panose="020B0400000000000000" pitchFamily="50" charset="-128"/>
                          <a:ea typeface="BIZ UDPゴシック" panose="020B0400000000000000" pitchFamily="50" charset="-128"/>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BIZ UDPゴシック" panose="020B0400000000000000" pitchFamily="50" charset="-128"/>
                          <a:ea typeface="BIZ UDPゴシック" panose="020B0400000000000000" pitchFamily="50" charset="-128"/>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dirty="0">
                        <a:latin typeface="BIZ UDPゴシック" panose="020B0400000000000000" pitchFamily="50" charset="-128"/>
                        <a:ea typeface="BIZ UDPゴシック" panose="020B0400000000000000" pitchFamily="50" charset="-128"/>
                      </a:endParaRPr>
                    </a:p>
                  </a:txBody>
                  <a:tcPr anchor="ctr"/>
                </a:tc>
                <a:tc vMerge="1">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906128635"/>
                  </a:ext>
                </a:extLst>
              </a:tr>
              <a:tr h="480262">
                <a:tc vMerge="1">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a:latin typeface="BIZ UDPゴシック" panose="020B0400000000000000" pitchFamily="50" charset="-128"/>
                          <a:ea typeface="BIZ UDPゴシック" panose="020B0400000000000000" pitchFamily="50" charset="-128"/>
                        </a:rPr>
                        <a:t>調達電力に占める追加性のある再生可能エネルギー電気の割合</a:t>
                      </a:r>
                    </a:p>
                  </a:txBody>
                  <a:tcPr anchor="ctr"/>
                </a:tc>
                <a:tc>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050">
                          <a:latin typeface="BIZ UDPゴシック" panose="020B0400000000000000" pitchFamily="50" charset="-128"/>
                          <a:ea typeface="BIZ UDPゴシック" panose="020B0400000000000000" pitchFamily="50" charset="-128"/>
                        </a:rPr>
                        <a:t>５</a:t>
                      </a:r>
                    </a:p>
                  </a:txBody>
                  <a:tcPr anchor="ctr"/>
                </a:tc>
                <a:tc>
                  <a:txBody>
                    <a:bodyPr/>
                    <a:lstStyle/>
                    <a:p>
                      <a:pPr algn="ctr"/>
                      <a:r>
                        <a:rPr kumimoji="1" lang="ja-JP" altLang="en-US" sz="1000">
                          <a:latin typeface="BIZ UDPゴシック" panose="020B0400000000000000" pitchFamily="50" charset="-128"/>
                          <a:ea typeface="BIZ UDPゴシック" panose="020B0400000000000000" pitchFamily="50" charset="-128"/>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BIZ UDPゴシック" panose="020B0400000000000000" pitchFamily="50" charset="-128"/>
                          <a:ea typeface="BIZ UDPゴシック" panose="020B0400000000000000" pitchFamily="50" charset="-128"/>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dirty="0">
                        <a:latin typeface="BIZ UDPゴシック" panose="020B0400000000000000" pitchFamily="50" charset="-128"/>
                        <a:ea typeface="BIZ UDPゴシック" panose="020B0400000000000000" pitchFamily="50" charset="-128"/>
                      </a:endParaRPr>
                    </a:p>
                  </a:txBody>
                  <a:tcPr anchor="ctr"/>
                </a:tc>
                <a:tc vMerge="1">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676878984"/>
                  </a:ext>
                </a:extLst>
              </a:tr>
              <a:tr h="480262">
                <a:tc vMerge="1">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a:latin typeface="BIZ UDPゴシック" panose="020B0400000000000000" pitchFamily="50" charset="-128"/>
                          <a:ea typeface="BIZ UDPゴシック" panose="020B0400000000000000" pitchFamily="50" charset="-128"/>
                        </a:rPr>
                        <a:t>指定地域における持続的な再生可能エネルギー電気の創出・利用に向けた取組</a:t>
                      </a:r>
                    </a:p>
                  </a:txBody>
                  <a:tcPr anchor="ctr"/>
                </a:tc>
                <a:tc>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050">
                          <a:latin typeface="BIZ UDPゴシック" panose="020B0400000000000000" pitchFamily="50" charset="-128"/>
                          <a:ea typeface="BIZ UDPゴシック" panose="020B0400000000000000" pitchFamily="50" charset="-128"/>
                        </a:rPr>
                        <a:t>５</a:t>
                      </a:r>
                    </a:p>
                  </a:txBody>
                  <a:tcPr anchor="ctr"/>
                </a:tc>
                <a:tc>
                  <a:txBody>
                    <a:bodyPr/>
                    <a:lstStyle/>
                    <a:p>
                      <a:pPr algn="ctr"/>
                      <a:r>
                        <a:rPr kumimoji="1" lang="ja-JP" altLang="en-US" sz="1000">
                          <a:latin typeface="BIZ UDPゴシック" panose="020B0400000000000000" pitchFamily="50" charset="-128"/>
                          <a:ea typeface="BIZ UDPゴシック" panose="020B0400000000000000" pitchFamily="50" charset="-128"/>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BIZ UDPゴシック" panose="020B0400000000000000" pitchFamily="50" charset="-128"/>
                          <a:ea typeface="BIZ UDPゴシック" panose="020B0400000000000000" pitchFamily="50" charset="-128"/>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dirty="0">
                        <a:latin typeface="BIZ UDPゴシック" panose="020B0400000000000000" pitchFamily="50" charset="-128"/>
                        <a:ea typeface="BIZ UDPゴシック" panose="020B0400000000000000" pitchFamily="50" charset="-128"/>
                      </a:endParaRPr>
                    </a:p>
                  </a:txBody>
                  <a:tcPr anchor="ctr"/>
                </a:tc>
                <a:tc vMerge="1">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374805932"/>
                  </a:ext>
                </a:extLst>
              </a:tr>
              <a:tr h="0">
                <a:tc vMerge="1">
                  <a:txBody>
                    <a:bodyPr/>
                    <a:lstStyle/>
                    <a:p>
                      <a:pPr algn="ctr"/>
                      <a:endParaRPr kumimoji="1" lang="ja-JP" altLang="en-US" sz="120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a:latin typeface="BIZ UDPゴシック" panose="020B0400000000000000" pitchFamily="50" charset="-128"/>
                          <a:ea typeface="BIZ UDPゴシック" panose="020B0400000000000000" pitchFamily="50" charset="-128"/>
                        </a:rPr>
                        <a:t>ディマンド・リスポンスの取組</a:t>
                      </a:r>
                    </a:p>
                  </a:txBody>
                  <a:tcPr anchor="ctr"/>
                </a:tc>
                <a:tc>
                  <a:txBody>
                    <a:bodyPr/>
                    <a:lstStyle/>
                    <a:p>
                      <a:pPr algn="l"/>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050">
                          <a:latin typeface="BIZ UDPゴシック" panose="020B0400000000000000" pitchFamily="50" charset="-128"/>
                          <a:ea typeface="BIZ UDPゴシック" panose="020B0400000000000000" pitchFamily="50" charset="-128"/>
                        </a:rPr>
                        <a:t>任意</a:t>
                      </a:r>
                    </a:p>
                  </a:txBody>
                  <a:tcPr anchor="ctr"/>
                </a:tc>
                <a:tc>
                  <a:txBody>
                    <a:bodyPr/>
                    <a:lstStyle/>
                    <a:p>
                      <a:pPr algn="l"/>
                      <a:r>
                        <a:rPr kumimoji="1" lang="en-US" altLang="ja-JP" sz="1000">
                          <a:latin typeface="BIZ UDPゴシック" panose="020B0400000000000000" pitchFamily="50" charset="-128"/>
                          <a:ea typeface="BIZ UDPゴシック" panose="020B0400000000000000" pitchFamily="50" charset="-128"/>
                        </a:rPr>
                        <a:t>SBT</a:t>
                      </a:r>
                      <a:r>
                        <a:rPr kumimoji="1" lang="ja-JP" altLang="en-US" sz="1000">
                          <a:latin typeface="BIZ UDPゴシック" panose="020B0400000000000000" pitchFamily="50" charset="-128"/>
                          <a:ea typeface="BIZ UDPゴシック" panose="020B0400000000000000" pitchFamily="50" charset="-128"/>
                        </a:rPr>
                        <a:t>認証等</a:t>
                      </a:r>
                    </a:p>
                  </a:txBody>
                  <a:tcPr anchor="ctr">
                    <a:solidFill>
                      <a:srgbClr val="CCFFCC"/>
                    </a:solidFill>
                  </a:tcPr>
                </a:tc>
                <a:tc>
                  <a:txBody>
                    <a:bodyPr/>
                    <a:lstStyle/>
                    <a:p>
                      <a:pPr algn="l"/>
                      <a:endParaRPr kumimoji="1" lang="ja-JP" altLang="en-US" sz="1000">
                        <a:latin typeface="BIZ UDPゴシック" panose="020B0400000000000000" pitchFamily="50" charset="-128"/>
                        <a:ea typeface="BIZ UDPゴシック" panose="020B0400000000000000" pitchFamily="50" charset="-128"/>
                      </a:endParaRPr>
                    </a:p>
                  </a:txBody>
                  <a:tcPr anchor="ctr">
                    <a:solidFill>
                      <a:srgbClr val="CCFFCC"/>
                    </a:solidFill>
                  </a:tcP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000" dirty="0">
                          <a:solidFill>
                            <a:schemeClr val="tx1"/>
                          </a:solidFill>
                          <a:latin typeface="BIZ UDPゴシック" panose="020B0400000000000000" pitchFamily="50" charset="-128"/>
                          <a:ea typeface="BIZ UDPゴシック" panose="020B0400000000000000" pitchFamily="50" charset="-128"/>
                        </a:rPr>
                        <a:t>先行する総合評価方式（全庁方針）と整合させるなど</a:t>
                      </a:r>
                    </a:p>
                  </a:txBody>
                  <a:tcPr anchor="ctr"/>
                </a:tc>
                <a:extLst>
                  <a:ext uri="{0D108BD9-81ED-4DB2-BD59-A6C34878D82A}">
                    <a16:rowId xmlns:a16="http://schemas.microsoft.com/office/drawing/2014/main" val="202161728"/>
                  </a:ext>
                </a:extLst>
              </a:tr>
            </a:tbl>
          </a:graphicData>
        </a:graphic>
      </p:graphicFrame>
      <p:sp>
        <p:nvSpPr>
          <p:cNvPr id="4" name="正方形/長方形 3">
            <a:extLst>
              <a:ext uri="{FF2B5EF4-FFF2-40B4-BE49-F238E27FC236}">
                <a16:creationId xmlns:a16="http://schemas.microsoft.com/office/drawing/2014/main" id="{D493EA87-B65A-4D92-92C6-62DD48957C4A}"/>
              </a:ext>
            </a:extLst>
          </p:cNvPr>
          <p:cNvSpPr/>
          <p:nvPr/>
        </p:nvSpPr>
        <p:spPr>
          <a:xfrm>
            <a:off x="78250" y="6224853"/>
            <a:ext cx="8890256" cy="23503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sz="900" dirty="0">
                <a:solidFill>
                  <a:schemeClr val="tx1"/>
                </a:solidFill>
                <a:latin typeface="BIZ UDPゴシック" panose="020B0400000000000000" pitchFamily="50" charset="-128"/>
                <a:ea typeface="BIZ UDPゴシック" panose="020B0400000000000000" pitchFamily="50" charset="-128"/>
              </a:rPr>
              <a:t>※</a:t>
            </a:r>
            <a:r>
              <a:rPr kumimoji="1" lang="ja-JP" altLang="en-US" sz="900" dirty="0">
                <a:solidFill>
                  <a:schemeClr val="tx1"/>
                </a:solidFill>
                <a:latin typeface="BIZ UDPゴシック" panose="020B0400000000000000" pitchFamily="50" charset="-128"/>
                <a:ea typeface="BIZ UDPゴシック" panose="020B0400000000000000" pitchFamily="50" charset="-128"/>
              </a:rPr>
              <a:t>現在の電気情勢及び府の過去実績からの評価イメージ。制度設計後も、今後の電気市場や同業界の情勢を把握し、都度見直しを行う体制が必要と思われる。</a:t>
            </a:r>
          </a:p>
        </p:txBody>
      </p:sp>
      <p:pic>
        <p:nvPicPr>
          <p:cNvPr id="6" name="図 5">
            <a:extLst>
              <a:ext uri="{FF2B5EF4-FFF2-40B4-BE49-F238E27FC236}">
                <a16:creationId xmlns:a16="http://schemas.microsoft.com/office/drawing/2014/main" id="{33F03CB4-C70F-4836-B2CD-4F085EFEF2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849" y="4428356"/>
            <a:ext cx="1941413" cy="1535300"/>
          </a:xfrm>
          <a:prstGeom prst="rect">
            <a:avLst/>
          </a:prstGeom>
          <a:effectLst>
            <a:glow rad="127000">
              <a:srgbClr val="FF0000"/>
            </a:glow>
          </a:effectLst>
        </p:spPr>
      </p:pic>
      <p:cxnSp>
        <p:nvCxnSpPr>
          <p:cNvPr id="8" name="直線コネクタ 7">
            <a:extLst>
              <a:ext uri="{FF2B5EF4-FFF2-40B4-BE49-F238E27FC236}">
                <a16:creationId xmlns:a16="http://schemas.microsoft.com/office/drawing/2014/main" id="{88F56E6C-D9D7-4458-8212-1D9E593045DC}"/>
              </a:ext>
            </a:extLst>
          </p:cNvPr>
          <p:cNvCxnSpPr>
            <a:cxnSpLocks/>
          </p:cNvCxnSpPr>
          <p:nvPr/>
        </p:nvCxnSpPr>
        <p:spPr>
          <a:xfrm>
            <a:off x="4318907" y="3543300"/>
            <a:ext cx="408942" cy="661307"/>
          </a:xfrm>
          <a:prstGeom prst="line">
            <a:avLst/>
          </a:prstGeom>
          <a:ln w="2540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764543F1-21FE-430A-8AA1-5C9C7DE0FF73}"/>
              </a:ext>
            </a:extLst>
          </p:cNvPr>
          <p:cNvCxnSpPr>
            <a:cxnSpLocks/>
          </p:cNvCxnSpPr>
          <p:nvPr/>
        </p:nvCxnSpPr>
        <p:spPr>
          <a:xfrm>
            <a:off x="3796393" y="3429000"/>
            <a:ext cx="522514" cy="114300"/>
          </a:xfrm>
          <a:prstGeom prst="line">
            <a:avLst/>
          </a:prstGeom>
          <a:ln w="2540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16" name="図 15">
            <a:extLst>
              <a:ext uri="{FF2B5EF4-FFF2-40B4-BE49-F238E27FC236}">
                <a16:creationId xmlns:a16="http://schemas.microsoft.com/office/drawing/2014/main" id="{4B329D2B-9157-4A96-A731-204C0953C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0540" y="4506124"/>
            <a:ext cx="1680221" cy="1379765"/>
          </a:xfrm>
          <a:prstGeom prst="rect">
            <a:avLst/>
          </a:prstGeom>
          <a:effectLst>
            <a:glow rad="127000">
              <a:srgbClr val="FF0000"/>
            </a:glow>
          </a:effectLst>
        </p:spPr>
      </p:pic>
      <p:cxnSp>
        <p:nvCxnSpPr>
          <p:cNvPr id="17" name="直線コネクタ 16">
            <a:extLst>
              <a:ext uri="{FF2B5EF4-FFF2-40B4-BE49-F238E27FC236}">
                <a16:creationId xmlns:a16="http://schemas.microsoft.com/office/drawing/2014/main" id="{C6D3433B-A3F5-4B20-885A-01CCE00A2F65}"/>
              </a:ext>
            </a:extLst>
          </p:cNvPr>
          <p:cNvCxnSpPr>
            <a:cxnSpLocks/>
          </p:cNvCxnSpPr>
          <p:nvPr/>
        </p:nvCxnSpPr>
        <p:spPr>
          <a:xfrm flipH="1">
            <a:off x="2710543" y="4027272"/>
            <a:ext cx="204107" cy="372172"/>
          </a:xfrm>
          <a:prstGeom prst="line">
            <a:avLst/>
          </a:prstGeom>
          <a:ln w="2540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4383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4F61A-BD8B-593E-A444-D98FD0FE23F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DBC8BCF-3745-F324-DC0B-91CC734B8B11}"/>
              </a:ext>
            </a:extLst>
          </p:cNvPr>
          <p:cNvSpPr/>
          <p:nvPr/>
        </p:nvSpPr>
        <p:spPr>
          <a:xfrm>
            <a:off x="0" y="0"/>
            <a:ext cx="9144000" cy="564658"/>
          </a:xfrm>
          <a:prstGeom prst="rect">
            <a:avLst/>
          </a:prstGeom>
          <a:solidFill>
            <a:srgbClr val="002060"/>
          </a:solidFill>
          <a:ln w="12700" cap="flat" cmpd="sng" algn="ctr">
            <a:noFill/>
            <a:prstDash val="solid"/>
            <a:miter lim="800000"/>
          </a:ln>
          <a:effectLst/>
        </p:spPr>
        <p:txBody>
          <a:bodyPr lIns="91440" tIns="45720" rIns="91440" bIns="45720" rtlCol="0" anchor="ctr"/>
          <a:lstStyle/>
          <a:p>
            <a:pPr algn="ctr">
              <a:defRPr/>
            </a:pPr>
            <a:r>
              <a:rPr kumimoji="1" lang="zh-TW" altLang="en-US" sz="1800">
                <a:solidFill>
                  <a:schemeClr val="bg1"/>
                </a:solidFill>
                <a:latin typeface="ＭＳ ゴシック"/>
                <a:ea typeface="ＭＳ ゴシック"/>
              </a:rPr>
              <a:t>仕様書（</a:t>
            </a:r>
            <a:r>
              <a:rPr kumimoji="1" lang="zh-TW" altLang="en-US">
                <a:solidFill>
                  <a:schemeClr val="bg1"/>
                </a:solidFill>
                <a:latin typeface="ＭＳ ゴシック"/>
                <a:ea typeface="ＭＳ ゴシック"/>
              </a:rPr>
              <a:t>現行</a:t>
            </a:r>
            <a:r>
              <a:rPr kumimoji="1" lang="zh-TW" altLang="en-US" sz="1800">
                <a:solidFill>
                  <a:schemeClr val="bg1"/>
                </a:solidFill>
                <a:latin typeface="ＭＳ ゴシック"/>
                <a:ea typeface="ＭＳ ゴシック"/>
              </a:rPr>
              <a:t>）</a:t>
            </a:r>
            <a:endParaRPr lang="en-US" altLang="zh-TW">
              <a:solidFill>
                <a:schemeClr val="bg1"/>
              </a:solidFill>
              <a:latin typeface="ＭＳ ゴシック"/>
              <a:ea typeface="ＭＳ ゴシック"/>
            </a:endParaRPr>
          </a:p>
        </p:txBody>
      </p:sp>
      <p:graphicFrame>
        <p:nvGraphicFramePr>
          <p:cNvPr id="3" name="表 9">
            <a:extLst>
              <a:ext uri="{FF2B5EF4-FFF2-40B4-BE49-F238E27FC236}">
                <a16:creationId xmlns:a16="http://schemas.microsoft.com/office/drawing/2014/main" id="{6911C318-FEA5-493A-991F-BBDDBC0434E7}"/>
              </a:ext>
            </a:extLst>
          </p:cNvPr>
          <p:cNvGraphicFramePr>
            <a:graphicFrameLocks noGrp="1"/>
          </p:cNvGraphicFramePr>
          <p:nvPr>
            <p:extLst>
              <p:ext uri="{D42A27DB-BD31-4B8C-83A1-F6EECF244321}">
                <p14:modId xmlns:p14="http://schemas.microsoft.com/office/powerpoint/2010/main" val="3221356337"/>
              </p:ext>
            </p:extLst>
          </p:nvPr>
        </p:nvGraphicFramePr>
        <p:xfrm>
          <a:off x="283215" y="1524388"/>
          <a:ext cx="8577567" cy="4297680"/>
        </p:xfrm>
        <a:graphic>
          <a:graphicData uri="http://schemas.openxmlformats.org/drawingml/2006/table">
            <a:tbl>
              <a:tblPr firstRow="1" bandRow="1">
                <a:tableStyleId>{5940675A-B579-460E-94D1-54222C63F5DA}</a:tableStyleId>
              </a:tblPr>
              <a:tblGrid>
                <a:gridCol w="8577567">
                  <a:extLst>
                    <a:ext uri="{9D8B030D-6E8A-4147-A177-3AD203B41FA5}">
                      <a16:colId xmlns:a16="http://schemas.microsoft.com/office/drawing/2014/main" val="1601305479"/>
                    </a:ext>
                  </a:extLst>
                </a:gridCol>
              </a:tblGrid>
              <a:tr h="166638">
                <a:tc>
                  <a:txBody>
                    <a:bodyPr/>
                    <a:lstStyle/>
                    <a:p>
                      <a:pPr algn="ctr"/>
                      <a:r>
                        <a:rPr lang="ja-JP" altLang="en-US" sz="1200" kern="100">
                          <a:effectLst/>
                          <a:latin typeface="BIZ UDPゴシック" panose="020B0400000000000000" pitchFamily="50" charset="-128"/>
                          <a:ea typeface="BIZ UDPゴシック" panose="020B0400000000000000" pitchFamily="50" charset="-128"/>
                          <a:cs typeface="Times New Roman" panose="02020603050405020304" pitchFamily="18" charset="0"/>
                        </a:rPr>
                        <a:t>現行</a:t>
                      </a:r>
                      <a:endParaRPr lang="ja-JP" sz="12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991538194"/>
                  </a:ext>
                </a:extLst>
              </a:tr>
              <a:tr h="2100142">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）燃料費調整等</a:t>
                      </a:r>
                    </a:p>
                    <a:p>
                      <a:r>
                        <a:rPr kumimoji="1" lang="ja-JP" altLang="en-US" sz="1200" dirty="0">
                          <a:latin typeface="BIZ UDPゴシック" panose="020B0400000000000000" pitchFamily="50" charset="-128"/>
                          <a:ea typeface="BIZ UDPゴシック" panose="020B0400000000000000" pitchFamily="50" charset="-128"/>
                        </a:rPr>
                        <a:t>　①　各月の燃料費調整額及び市場価格調整額の算定方法については、公告日時点で適用されている当該地域を管轄する旧一</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般電気事業者が定める電気供給条件（特別高圧・高圧）に準じるものとする。</a:t>
                      </a:r>
                    </a:p>
                    <a:p>
                      <a:r>
                        <a:rPr kumimoji="1" lang="ja-JP" altLang="en-US" sz="1200" dirty="0">
                          <a:latin typeface="BIZ UDPゴシック" panose="020B0400000000000000" pitchFamily="50" charset="-128"/>
                          <a:ea typeface="BIZ UDPゴシック" panose="020B0400000000000000" pitchFamily="50" charset="-128"/>
                        </a:rPr>
                        <a:t>　②　</a:t>
                      </a:r>
                      <a:r>
                        <a:rPr kumimoji="1" lang="ja-JP" altLang="en-US" sz="1200" b="1" u="sng" dirty="0">
                          <a:solidFill>
                            <a:srgbClr val="0070C0"/>
                          </a:solidFill>
                          <a:latin typeface="BIZ UDPゴシック" panose="020B0400000000000000" pitchFamily="50" charset="-128"/>
                          <a:ea typeface="BIZ UDPゴシック" panose="020B0400000000000000" pitchFamily="50" charset="-128"/>
                        </a:rPr>
                        <a:t>入札価格の算定に当たっては、燃料費調整及び市場価格調整は考慮しないこと。</a:t>
                      </a:r>
                    </a:p>
                    <a:p>
                      <a:endParaRPr kumimoji="1" lang="ja-JP" altLang="en-US"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）再生可能エネルギー発電促進賦課金</a:t>
                      </a:r>
                    </a:p>
                    <a:p>
                      <a:r>
                        <a:rPr kumimoji="1" lang="ja-JP" altLang="en-US" sz="1200" dirty="0">
                          <a:latin typeface="BIZ UDPゴシック" panose="020B0400000000000000" pitchFamily="50" charset="-128"/>
                          <a:ea typeface="BIZ UDPゴシック" panose="020B0400000000000000" pitchFamily="50" charset="-128"/>
                        </a:rPr>
                        <a:t>　①　再生可能エネルギー発電促進賦課金は、再生可能エネルギー電気の利用の促進に関する特別措置法（平成</a:t>
                      </a:r>
                      <a:r>
                        <a:rPr kumimoji="1" lang="en-US" altLang="ja-JP" sz="1200" dirty="0">
                          <a:latin typeface="BIZ UDPゴシック" panose="020B0400000000000000" pitchFamily="50" charset="-128"/>
                          <a:ea typeface="BIZ UDPゴシック" panose="020B0400000000000000" pitchFamily="50" charset="-128"/>
                        </a:rPr>
                        <a:t>23</a:t>
                      </a:r>
                      <a:r>
                        <a:rPr kumimoji="1" lang="ja-JP" altLang="en-US" sz="1200" dirty="0">
                          <a:latin typeface="BIZ UDPゴシック" panose="020B0400000000000000" pitchFamily="50" charset="-128"/>
                          <a:ea typeface="BIZ UDPゴシック" panose="020B0400000000000000" pitchFamily="50" charset="-128"/>
                        </a:rPr>
                        <a:t>年法律第</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108</a:t>
                      </a:r>
                      <a:r>
                        <a:rPr kumimoji="1" lang="ja-JP" altLang="en-US" sz="1200" dirty="0">
                          <a:latin typeface="BIZ UDPゴシック" panose="020B0400000000000000" pitchFamily="50" charset="-128"/>
                          <a:ea typeface="BIZ UDPゴシック" panose="020B0400000000000000" pitchFamily="50" charset="-128"/>
                        </a:rPr>
                        <a:t>号）によるものとする。</a:t>
                      </a:r>
                    </a:p>
                    <a:p>
                      <a:r>
                        <a:rPr kumimoji="1" lang="ja-JP" altLang="en-US" sz="1200" dirty="0">
                          <a:latin typeface="BIZ UDPゴシック" panose="020B0400000000000000" pitchFamily="50" charset="-128"/>
                          <a:ea typeface="BIZ UDPゴシック" panose="020B0400000000000000" pitchFamily="50" charset="-128"/>
                        </a:rPr>
                        <a:t>　②　</a:t>
                      </a:r>
                      <a:r>
                        <a:rPr kumimoji="1" lang="ja-JP" altLang="en-US" sz="1200" b="1" u="sng" dirty="0">
                          <a:solidFill>
                            <a:srgbClr val="0070C0"/>
                          </a:solidFill>
                          <a:latin typeface="BIZ UDPゴシック" panose="020B0400000000000000" pitchFamily="50" charset="-128"/>
                          <a:ea typeface="BIZ UDPゴシック" panose="020B0400000000000000" pitchFamily="50" charset="-128"/>
                        </a:rPr>
                        <a:t>入札価格の算定に当たっては、再生可能エネルギー発電促進賦課金は考慮しないこと。</a:t>
                      </a:r>
                    </a:p>
                    <a:p>
                      <a:endParaRPr kumimoji="1" lang="ja-JP" altLang="en-US"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8</a:t>
                      </a:r>
                      <a:r>
                        <a:rPr kumimoji="1" lang="ja-JP" altLang="en-US" sz="1200" dirty="0">
                          <a:latin typeface="BIZ UDPゴシック" panose="020B0400000000000000" pitchFamily="50" charset="-128"/>
                          <a:ea typeface="BIZ UDPゴシック" panose="020B0400000000000000" pitchFamily="50" charset="-128"/>
                        </a:rPr>
                        <a:t>）料金の算定</a:t>
                      </a:r>
                    </a:p>
                    <a:p>
                      <a:r>
                        <a:rPr kumimoji="1" lang="ja-JP" altLang="en-US" sz="1200" dirty="0">
                          <a:latin typeface="BIZ UDPゴシック" panose="020B0400000000000000" pitchFamily="50" charset="-128"/>
                          <a:ea typeface="BIZ UDPゴシック" panose="020B0400000000000000" pitchFamily="50" charset="-128"/>
                        </a:rPr>
                        <a:t>　①　施設ごとに料金の算定を行う。</a:t>
                      </a:r>
                    </a:p>
                    <a:p>
                      <a:r>
                        <a:rPr kumimoji="1" lang="ja-JP" altLang="en-US" sz="1200" dirty="0">
                          <a:latin typeface="BIZ UDPゴシック" panose="020B0400000000000000" pitchFamily="50" charset="-128"/>
                          <a:ea typeface="BIZ UDPゴシック" panose="020B0400000000000000" pitchFamily="50" charset="-128"/>
                        </a:rPr>
                        <a:t>　②　料金の算定は、計量期間の契約電力及び使用電力量に基づき、次の計算方法で行う。</a:t>
                      </a:r>
                    </a:p>
                    <a:p>
                      <a:r>
                        <a:rPr kumimoji="1" lang="ja-JP" altLang="en-US" sz="1200" dirty="0">
                          <a:latin typeface="BIZ UDPゴシック" panose="020B0400000000000000" pitchFamily="50" charset="-128"/>
                          <a:ea typeface="BIZ UDPゴシック" panose="020B0400000000000000" pitchFamily="50" charset="-128"/>
                        </a:rPr>
                        <a:t>　　　電気料金＝基本料金＋電力量料金＋予備電力料金＋再生可能エネルギー発電促進賦課金</a:t>
                      </a:r>
                    </a:p>
                    <a:p>
                      <a:r>
                        <a:rPr kumimoji="1" lang="ja-JP" altLang="en-US" sz="1200" dirty="0">
                          <a:latin typeface="BIZ UDPゴシック" panose="020B0400000000000000" pitchFamily="50" charset="-128"/>
                          <a:ea typeface="BIZ UDPゴシック" panose="020B0400000000000000" pitchFamily="50" charset="-128"/>
                        </a:rPr>
                        <a:t>　　　基本料金＝基本料金単価</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契約電力</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力率割引又は割増し値</a:t>
                      </a:r>
                    </a:p>
                    <a:p>
                      <a:r>
                        <a:rPr kumimoji="1" lang="ja-JP" altLang="en-US" sz="1200" dirty="0">
                          <a:latin typeface="BIZ UDPゴシック" panose="020B0400000000000000" pitchFamily="50" charset="-128"/>
                          <a:ea typeface="BIZ UDPゴシック" panose="020B0400000000000000" pitchFamily="50" charset="-128"/>
                        </a:rPr>
                        <a:t>　　　電力量料金＝電力量料金単価</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使用電力量＋燃料費調整額＋市場価格調整額</a:t>
                      </a:r>
                    </a:p>
                    <a:p>
                      <a:r>
                        <a:rPr kumimoji="1" lang="ja-JP" altLang="en-US" sz="1200" dirty="0">
                          <a:latin typeface="BIZ UDPゴシック" panose="020B0400000000000000" pitchFamily="50" charset="-128"/>
                          <a:ea typeface="BIZ UDPゴシック" panose="020B0400000000000000" pitchFamily="50" charset="-128"/>
                        </a:rPr>
                        <a:t>　　　予備電力料金＝予備電力料金単価</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契約電力</a:t>
                      </a:r>
                    </a:p>
                    <a:p>
                      <a:r>
                        <a:rPr kumimoji="1" lang="ja-JP" altLang="en-US" sz="1200" dirty="0">
                          <a:latin typeface="BIZ UDPゴシック" panose="020B0400000000000000" pitchFamily="50" charset="-128"/>
                          <a:ea typeface="BIZ UDPゴシック" panose="020B0400000000000000" pitchFamily="50" charset="-128"/>
                        </a:rPr>
                        <a:t>　　　</a:t>
                      </a:r>
                    </a:p>
                    <a:p>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　燃料費調整単価及び市場価格調整単価並びに再生可能エネルギー発電促進賦課金単価については、計量期間の最終日</a:t>
                      </a:r>
                      <a:endParaRPr kumimoji="1" lang="en-US" altLang="ja-JP" sz="1200" dirty="0">
                        <a:latin typeface="BIZ UDPゴシック" panose="020B0400000000000000" pitchFamily="50" charset="-128"/>
                        <a:ea typeface="BIZ UDPゴシック" panose="020B0400000000000000" pitchFamily="50" charset="-128"/>
                      </a:endParaRPr>
                    </a:p>
                    <a:p>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の属する月の値を適用すること。ただし、契約電力が</a:t>
                      </a:r>
                      <a:r>
                        <a:rPr kumimoji="1" lang="en-US" altLang="ja-JP" sz="1200" dirty="0">
                          <a:latin typeface="BIZ UDPゴシック" panose="020B0400000000000000" pitchFamily="50" charset="-128"/>
                          <a:ea typeface="BIZ UDPゴシック" panose="020B0400000000000000" pitchFamily="50" charset="-128"/>
                        </a:rPr>
                        <a:t>500</a:t>
                      </a:r>
                      <a:r>
                        <a:rPr kumimoji="1" lang="ja-JP" altLang="en-US" sz="1200" dirty="0">
                          <a:latin typeface="BIZ UDPゴシック" panose="020B0400000000000000" pitchFamily="50" charset="-128"/>
                          <a:ea typeface="BIZ UDPゴシック" panose="020B0400000000000000" pitchFamily="50" charset="-128"/>
                        </a:rPr>
                        <a:t>ｋ</a:t>
                      </a:r>
                      <a:r>
                        <a:rPr kumimoji="1" lang="en-US" altLang="ja-JP" sz="1200" dirty="0">
                          <a:latin typeface="BIZ UDPゴシック" panose="020B0400000000000000" pitchFamily="50" charset="-128"/>
                          <a:ea typeface="BIZ UDPゴシック" panose="020B0400000000000000" pitchFamily="50" charset="-128"/>
                        </a:rPr>
                        <a:t>W</a:t>
                      </a:r>
                      <a:r>
                        <a:rPr kumimoji="1" lang="ja-JP" altLang="en-US" sz="1200" dirty="0">
                          <a:latin typeface="BIZ UDPゴシック" panose="020B0400000000000000" pitchFamily="50" charset="-128"/>
                          <a:ea typeface="BIZ UDPゴシック" panose="020B0400000000000000" pitchFamily="50" charset="-128"/>
                        </a:rPr>
                        <a:t>未満の施設に限り、入札時に提出する単価内訳書</a:t>
                      </a:r>
                      <a:endParaRPr kumimoji="1" lang="en-US" altLang="ja-JP" sz="1200" dirty="0">
                        <a:latin typeface="BIZ UDPゴシック" panose="020B0400000000000000" pitchFamily="50" charset="-128"/>
                        <a:ea typeface="BIZ UDPゴシック" panose="020B0400000000000000" pitchFamily="50" charset="-128"/>
                      </a:endParaRPr>
                    </a:p>
                    <a:p>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「１ 燃料費調整単価及び市場価格調整単価並びに再生可能エネルギー発電促進賦課金単価の適用する月の値について」</a:t>
                      </a:r>
                      <a:endParaRPr kumimoji="1" lang="en-US" altLang="ja-JP" sz="1200" dirty="0">
                        <a:latin typeface="BIZ UDPゴシック" panose="020B0400000000000000" pitchFamily="50" charset="-128"/>
                        <a:ea typeface="BIZ UDPゴシック" panose="020B0400000000000000" pitchFamily="50" charset="-128"/>
                      </a:endParaRPr>
                    </a:p>
                    <a:p>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で選択したとおりとする。</a:t>
                      </a:r>
                    </a:p>
                  </a:txBody>
                  <a:tcPr/>
                </a:tc>
                <a:extLst>
                  <a:ext uri="{0D108BD9-81ED-4DB2-BD59-A6C34878D82A}">
                    <a16:rowId xmlns:a16="http://schemas.microsoft.com/office/drawing/2014/main" val="621899660"/>
                  </a:ext>
                </a:extLst>
              </a:tr>
            </a:tbl>
          </a:graphicData>
        </a:graphic>
      </p:graphicFrame>
      <p:sp>
        <p:nvSpPr>
          <p:cNvPr id="4" name="矢印: 下 3">
            <a:extLst>
              <a:ext uri="{FF2B5EF4-FFF2-40B4-BE49-F238E27FC236}">
                <a16:creationId xmlns:a16="http://schemas.microsoft.com/office/drawing/2014/main" id="{55B0F6F7-3D39-42F5-94AF-6E69882AC9F1}"/>
              </a:ext>
            </a:extLst>
          </p:cNvPr>
          <p:cNvSpPr/>
          <p:nvPr/>
        </p:nvSpPr>
        <p:spPr>
          <a:xfrm>
            <a:off x="3726424" y="6087920"/>
            <a:ext cx="1691148" cy="5646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5F3B94C7-42E9-4EEE-A217-0D252B5CB90B}"/>
              </a:ext>
            </a:extLst>
          </p:cNvPr>
          <p:cNvSpPr/>
          <p:nvPr/>
        </p:nvSpPr>
        <p:spPr>
          <a:xfrm>
            <a:off x="283215" y="873773"/>
            <a:ext cx="2349500" cy="254000"/>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100" b="1">
                <a:latin typeface="BIZ UDPゴシック" panose="020B0400000000000000" pitchFamily="50" charset="-128"/>
                <a:ea typeface="BIZ UDPゴシック" panose="020B0400000000000000" pitchFamily="50" charset="-128"/>
              </a:rPr>
              <a:t>料金算定部分のみ（抜粋）</a:t>
            </a:r>
          </a:p>
        </p:txBody>
      </p:sp>
      <p:sp>
        <p:nvSpPr>
          <p:cNvPr id="6" name="正方形/長方形 5">
            <a:extLst>
              <a:ext uri="{FF2B5EF4-FFF2-40B4-BE49-F238E27FC236}">
                <a16:creationId xmlns:a16="http://schemas.microsoft.com/office/drawing/2014/main" id="{F1EDBC42-B921-4B45-84EE-A68B86112646}"/>
              </a:ext>
            </a:extLst>
          </p:cNvPr>
          <p:cNvSpPr/>
          <p:nvPr/>
        </p:nvSpPr>
        <p:spPr>
          <a:xfrm>
            <a:off x="283215" y="1187416"/>
            <a:ext cx="6643796" cy="24947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100" b="1">
                <a:latin typeface="BIZ UDPゴシック" panose="020B0400000000000000" pitchFamily="50" charset="-128"/>
                <a:ea typeface="BIZ UDPゴシック" panose="020B0400000000000000" pitchFamily="50" charset="-128"/>
              </a:rPr>
              <a:t>　　　　</a:t>
            </a:r>
            <a:r>
              <a:rPr kumimoji="1" lang="en-US" altLang="ja-JP" sz="1100" b="1">
                <a:latin typeface="BIZ UDPゴシック" panose="020B0400000000000000" pitchFamily="50" charset="-128"/>
                <a:ea typeface="BIZ UDPゴシック" panose="020B0400000000000000" pitchFamily="50" charset="-128"/>
              </a:rPr>
              <a:t>※</a:t>
            </a:r>
            <a:r>
              <a:rPr kumimoji="1" lang="ja-JP" altLang="en-US" sz="1100" b="1">
                <a:latin typeface="BIZ UDPゴシック" panose="020B0400000000000000" pitchFamily="50" charset="-128"/>
                <a:ea typeface="BIZ UDPゴシック" panose="020B0400000000000000" pitchFamily="50" charset="-128"/>
              </a:rPr>
              <a:t>この他、現在、一般電気と再エネ電気で異なる仕様内容の</a:t>
            </a:r>
            <a:r>
              <a:rPr kumimoji="1" lang="en-US" altLang="ja-JP" sz="1100" b="1">
                <a:latin typeface="BIZ UDPゴシック" panose="020B0400000000000000" pitchFamily="50" charset="-128"/>
                <a:ea typeface="BIZ UDPゴシック" panose="020B0400000000000000" pitchFamily="50" charset="-128"/>
              </a:rPr>
              <a:t>1</a:t>
            </a:r>
            <a:r>
              <a:rPr kumimoji="1" lang="ja-JP" altLang="en-US" sz="1100" b="1">
                <a:latin typeface="BIZ UDPゴシック" panose="020B0400000000000000" pitchFamily="50" charset="-128"/>
                <a:ea typeface="BIZ UDPゴシック" panose="020B0400000000000000" pitchFamily="50" charset="-128"/>
              </a:rPr>
              <a:t>本化や、その他入札者増の工夫が必要</a:t>
            </a:r>
          </a:p>
        </p:txBody>
      </p:sp>
    </p:spTree>
    <p:extLst>
      <p:ext uri="{BB962C8B-B14F-4D97-AF65-F5344CB8AC3E}">
        <p14:creationId xmlns:p14="http://schemas.microsoft.com/office/powerpoint/2010/main" val="2888106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4F61A-BD8B-593E-A444-D98FD0FE23F0}"/>
            </a:ext>
          </a:extLst>
        </p:cNvPr>
        <p:cNvGrpSpPr/>
        <p:nvPr/>
      </p:nvGrpSpPr>
      <p:grpSpPr>
        <a:xfrm>
          <a:off x="0" y="0"/>
          <a:ext cx="0" cy="0"/>
          <a:chOff x="0" y="0"/>
          <a:chExt cx="0" cy="0"/>
        </a:xfrm>
      </p:grpSpPr>
      <p:graphicFrame>
        <p:nvGraphicFramePr>
          <p:cNvPr id="3" name="表 9">
            <a:extLst>
              <a:ext uri="{FF2B5EF4-FFF2-40B4-BE49-F238E27FC236}">
                <a16:creationId xmlns:a16="http://schemas.microsoft.com/office/drawing/2014/main" id="{6911C318-FEA5-493A-991F-BBDDBC0434E7}"/>
              </a:ext>
            </a:extLst>
          </p:cNvPr>
          <p:cNvGraphicFramePr>
            <a:graphicFrameLocks noGrp="1"/>
          </p:cNvGraphicFramePr>
          <p:nvPr>
            <p:extLst>
              <p:ext uri="{D42A27DB-BD31-4B8C-83A1-F6EECF244321}">
                <p14:modId xmlns:p14="http://schemas.microsoft.com/office/powerpoint/2010/main" val="589353140"/>
              </p:ext>
            </p:extLst>
          </p:nvPr>
        </p:nvGraphicFramePr>
        <p:xfrm>
          <a:off x="81762" y="635235"/>
          <a:ext cx="9003246" cy="5979586"/>
        </p:xfrm>
        <a:graphic>
          <a:graphicData uri="http://schemas.openxmlformats.org/drawingml/2006/table">
            <a:tbl>
              <a:tblPr firstRow="1" bandRow="1">
                <a:tableStyleId>{5940675A-B579-460E-94D1-54222C63F5DA}</a:tableStyleId>
              </a:tblPr>
              <a:tblGrid>
                <a:gridCol w="3001082">
                  <a:extLst>
                    <a:ext uri="{9D8B030D-6E8A-4147-A177-3AD203B41FA5}">
                      <a16:colId xmlns:a16="http://schemas.microsoft.com/office/drawing/2014/main" val="1601305479"/>
                    </a:ext>
                  </a:extLst>
                </a:gridCol>
                <a:gridCol w="3001082">
                  <a:extLst>
                    <a:ext uri="{9D8B030D-6E8A-4147-A177-3AD203B41FA5}">
                      <a16:colId xmlns:a16="http://schemas.microsoft.com/office/drawing/2014/main" val="827191590"/>
                    </a:ext>
                  </a:extLst>
                </a:gridCol>
                <a:gridCol w="3001082">
                  <a:extLst>
                    <a:ext uri="{9D8B030D-6E8A-4147-A177-3AD203B41FA5}">
                      <a16:colId xmlns:a16="http://schemas.microsoft.com/office/drawing/2014/main" val="3248014720"/>
                    </a:ext>
                  </a:extLst>
                </a:gridCol>
              </a:tblGrid>
              <a:tr h="220173">
                <a:tc gridSpan="3">
                  <a:txBody>
                    <a:bodyPr/>
                    <a:lstStyle/>
                    <a:p>
                      <a:pPr algn="ct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環境省が示す新　仕様書例</a:t>
                      </a:r>
                    </a:p>
                  </a:txBody>
                  <a:tcPr marL="68580" marR="68580" marT="0" marB="0" anchor="ctr">
                    <a:solidFill>
                      <a:schemeClr val="accent1">
                        <a:lumMod val="20000"/>
                        <a:lumOff val="80000"/>
                      </a:schemeClr>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04689410"/>
                  </a:ext>
                </a:extLst>
              </a:tr>
              <a:tr h="352670">
                <a:tc gridSpan="3">
                  <a:txBody>
                    <a:bodyPr/>
                    <a:lstStyle/>
                    <a:p>
                      <a:pPr algn="ct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電気料金の算定は、</a:t>
                      </a:r>
                      <a:r>
                        <a:rPr lang="ja-JP" altLang="en-US" sz="900" b="1" u="sng" kern="100">
                          <a:solidFill>
                            <a:srgbClr val="0070C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ア～ウに掲げる方法から選択</a:t>
                      </a: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して行うものとする。</a:t>
                      </a:r>
                      <a:endParaRPr lang="en-US" altLang="ja-JP" sz="900" b="1"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また、電気料金の計算は、次の①</a:t>
                      </a:r>
                      <a:r>
                        <a:rPr lang="en-US" altLang="ja-JP"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１、①</a:t>
                      </a:r>
                      <a:r>
                        <a:rPr lang="en-US" altLang="ja-JP"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２、①</a:t>
                      </a:r>
                      <a:r>
                        <a:rPr lang="en-US" altLang="ja-JP"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３及び①</a:t>
                      </a:r>
                      <a:r>
                        <a:rPr lang="en-US" altLang="ja-JP"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４を合計して得た金額とする。</a:t>
                      </a:r>
                    </a:p>
                  </a:txBody>
                  <a:tcPr marL="68580" marR="68580" marT="0" marB="0" anchor="ctr">
                    <a:noFill/>
                  </a:tcPr>
                </a:tc>
                <a:tc hMerge="1">
                  <a:txBody>
                    <a:bodyPr/>
                    <a:lstStyle/>
                    <a:p>
                      <a:pPr algn="ctr"/>
                      <a:r>
                        <a:rPr lang="ja-JP" altLang="en-US" sz="9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新　仕様書（案）</a:t>
                      </a:r>
                      <a:endParaRPr lang="ja-JP" sz="900" b="1"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pPr algn="ctr"/>
                      <a:endParaRPr lang="ja-JP" sz="900" b="1"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991538194"/>
                  </a:ext>
                </a:extLst>
              </a:tr>
              <a:tr h="5406743">
                <a:tc>
                  <a:txBody>
                    <a:bodyPr/>
                    <a:lstStyle/>
                    <a:p>
                      <a:r>
                        <a:rPr kumimoji="1" lang="ja-JP" altLang="en-US" sz="900">
                          <a:latin typeface="BIZ UDPゴシック" panose="020B0400000000000000" pitchFamily="50" charset="-128"/>
                          <a:ea typeface="BIZ UDPゴシック" panose="020B0400000000000000" pitchFamily="50" charset="-128"/>
                        </a:rPr>
                        <a:t>ア 電力量料金</a:t>
                      </a:r>
                      <a:r>
                        <a:rPr kumimoji="1" lang="ja-JP" altLang="en-US" sz="900" b="0" u="none">
                          <a:solidFill>
                            <a:schemeClr val="tx1"/>
                          </a:solidFill>
                          <a:latin typeface="BIZ UDPゴシック" panose="020B0400000000000000" pitchFamily="50" charset="-128"/>
                          <a:ea typeface="BIZ UDPゴシック" panose="020B0400000000000000" pitchFamily="50" charset="-128"/>
                        </a:rPr>
                        <a:t>：</a:t>
                      </a:r>
                      <a:r>
                        <a:rPr kumimoji="1" lang="ja-JP" altLang="en-US" sz="900" b="1" u="sng">
                          <a:solidFill>
                            <a:srgbClr val="0070C0"/>
                          </a:solidFill>
                          <a:latin typeface="BIZ UDPゴシック" panose="020B0400000000000000" pitchFamily="50" charset="-128"/>
                          <a:ea typeface="BIZ UDPゴシック" panose="020B0400000000000000" pitchFamily="50" charset="-128"/>
                        </a:rPr>
                        <a:t>固定単価</a:t>
                      </a:r>
                      <a:r>
                        <a:rPr kumimoji="1" lang="ja-JP" altLang="en-US" sz="900">
                          <a:latin typeface="BIZ UDPゴシック" panose="020B0400000000000000" pitchFamily="50" charset="-128"/>
                          <a:ea typeface="BIZ UDPゴシック" panose="020B0400000000000000" pitchFamily="50" charset="-128"/>
                        </a:rPr>
                        <a:t>、燃料費等調整額：</a:t>
                      </a:r>
                      <a:r>
                        <a:rPr kumimoji="1" lang="ja-JP" altLang="en-US" sz="900" b="1" u="sng">
                          <a:solidFill>
                            <a:srgbClr val="0070C0"/>
                          </a:solidFill>
                          <a:latin typeface="BIZ UDPゴシック" panose="020B0400000000000000" pitchFamily="50" charset="-128"/>
                          <a:ea typeface="BIZ UDPゴシック" panose="020B0400000000000000" pitchFamily="50" charset="-128"/>
                        </a:rPr>
                        <a:t>旧一般電気事業者の算定諸元に準じる</a:t>
                      </a:r>
                      <a:r>
                        <a:rPr kumimoji="1" lang="ja-JP" altLang="en-US" sz="900">
                          <a:latin typeface="BIZ UDPゴシック" panose="020B0400000000000000" pitchFamily="50" charset="-128"/>
                          <a:ea typeface="BIZ UDPゴシック" panose="020B0400000000000000" pitchFamily="50" charset="-128"/>
                        </a:rPr>
                        <a:t>場合</a:t>
                      </a:r>
                    </a:p>
                    <a:p>
                      <a:r>
                        <a:rPr kumimoji="1" lang="ja-JP" altLang="en-US" sz="900">
                          <a:latin typeface="BIZ UDPゴシック" panose="020B0400000000000000" pitchFamily="50" charset="-128"/>
                          <a:ea typeface="BIZ UDPゴシック" panose="020B0400000000000000" pitchFamily="50" charset="-128"/>
                        </a:rPr>
                        <a:t>① －１ 基本料金</a:t>
                      </a:r>
                    </a:p>
                    <a:p>
                      <a:r>
                        <a:rPr kumimoji="1" lang="ja-JP" altLang="en-US" sz="900">
                          <a:latin typeface="BIZ UDPゴシック" panose="020B0400000000000000" pitchFamily="50" charset="-128"/>
                          <a:ea typeface="BIZ UDPゴシック" panose="020B0400000000000000" pitchFamily="50" charset="-128"/>
                        </a:rPr>
                        <a:t>　契約ごとに月ごとに基本料金単価を定め、月ごとに当該契約ごとの契約容量に応じて算定するものとする。なお、</a:t>
                      </a:r>
                      <a:r>
                        <a:rPr kumimoji="1" lang="ja-JP" altLang="en-US" sz="900" b="1" u="sng">
                          <a:solidFill>
                            <a:srgbClr val="0070C0"/>
                          </a:solidFill>
                          <a:latin typeface="BIZ UDPゴシック" panose="020B0400000000000000" pitchFamily="50" charset="-128"/>
                          <a:ea typeface="BIZ UDPゴシック" panose="020B0400000000000000" pitchFamily="50" charset="-128"/>
                        </a:rPr>
                        <a:t>基本料金が設定されていない場合は、当該基本料金を０円とみなして算定する</a:t>
                      </a:r>
                      <a:r>
                        <a:rPr kumimoji="1" lang="ja-JP" altLang="en-US" sz="900" b="0" u="none">
                          <a:solidFill>
                            <a:schemeClr val="tx1"/>
                          </a:solidFill>
                          <a:latin typeface="BIZ UDPゴシック" panose="020B0400000000000000" pitchFamily="50" charset="-128"/>
                          <a:ea typeface="BIZ UDPゴシック" panose="020B0400000000000000" pitchFamily="50" charset="-128"/>
                        </a:rPr>
                        <a:t>ものとする。</a:t>
                      </a:r>
                    </a:p>
                    <a:p>
                      <a:r>
                        <a:rPr kumimoji="1" lang="ja-JP" altLang="en-US" sz="900">
                          <a:latin typeface="BIZ UDPゴシック" panose="020B0400000000000000" pitchFamily="50" charset="-128"/>
                          <a:ea typeface="BIZ UDPゴシック" panose="020B0400000000000000" pitchFamily="50" charset="-128"/>
                        </a:rPr>
                        <a:t>① </a:t>
                      </a:r>
                      <a:r>
                        <a:rPr kumimoji="1" lang="en-US" altLang="ja-JP" sz="900">
                          <a:latin typeface="BIZ UDPゴシック" panose="020B0400000000000000" pitchFamily="50" charset="-128"/>
                          <a:ea typeface="BIZ UDPゴシック" panose="020B0400000000000000" pitchFamily="50" charset="-128"/>
                        </a:rPr>
                        <a:t>―</a:t>
                      </a:r>
                      <a:r>
                        <a:rPr kumimoji="1" lang="ja-JP" altLang="en-US" sz="900">
                          <a:latin typeface="BIZ UDPゴシック" panose="020B0400000000000000" pitchFamily="50" charset="-128"/>
                          <a:ea typeface="BIZ UDPゴシック" panose="020B0400000000000000" pitchFamily="50" charset="-128"/>
                        </a:rPr>
                        <a:t>２ 電力量料金</a:t>
                      </a:r>
                    </a:p>
                    <a:p>
                      <a:r>
                        <a:rPr kumimoji="1" lang="ja-JP" altLang="en-US" sz="900">
                          <a:latin typeface="BIZ UDPゴシック" panose="020B0400000000000000" pitchFamily="50" charset="-128"/>
                          <a:ea typeface="BIZ UDPゴシック" panose="020B0400000000000000" pitchFamily="50" charset="-128"/>
                        </a:rPr>
                        <a:t>　契約ごとに月ごとに電力量料金単価を定め、月ごとに当該契約ごとの使用電力量の実績に応じて算定するものとする。</a:t>
                      </a:r>
                      <a:endParaRPr kumimoji="1" lang="en-US" altLang="ja-JP"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endParaRPr kumimoji="1" lang="ja-JP" altLang="en-US"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r>
                        <a:rPr kumimoji="1" lang="ja-JP" altLang="en-US" sz="900">
                          <a:latin typeface="BIZ UDPゴシック" panose="020B0400000000000000" pitchFamily="50" charset="-128"/>
                          <a:ea typeface="BIZ UDPゴシック" panose="020B0400000000000000" pitchFamily="50" charset="-128"/>
                        </a:rPr>
                        <a:t>① </a:t>
                      </a:r>
                      <a:r>
                        <a:rPr kumimoji="1" lang="en-US" altLang="ja-JP" sz="900">
                          <a:latin typeface="BIZ UDPゴシック" panose="020B0400000000000000" pitchFamily="50" charset="-128"/>
                          <a:ea typeface="BIZ UDPゴシック" panose="020B0400000000000000" pitchFamily="50" charset="-128"/>
                        </a:rPr>
                        <a:t>―</a:t>
                      </a:r>
                      <a:r>
                        <a:rPr kumimoji="1" lang="ja-JP" altLang="en-US" sz="900">
                          <a:latin typeface="BIZ UDPゴシック" panose="020B0400000000000000" pitchFamily="50" charset="-128"/>
                          <a:ea typeface="BIZ UDPゴシック" panose="020B0400000000000000" pitchFamily="50" charset="-128"/>
                        </a:rPr>
                        <a:t>３ 燃料費等調整額</a:t>
                      </a:r>
                    </a:p>
                    <a:p>
                      <a:r>
                        <a:rPr kumimoji="1" lang="ja-JP" altLang="en-US" sz="900">
                          <a:latin typeface="BIZ UDPゴシック" panose="020B0400000000000000" pitchFamily="50" charset="-128"/>
                          <a:ea typeface="BIZ UDPゴシック" panose="020B0400000000000000" pitchFamily="50" charset="-128"/>
                        </a:rPr>
                        <a:t>　</a:t>
                      </a:r>
                      <a:r>
                        <a:rPr kumimoji="1" lang="ja-JP" altLang="en-US" sz="900" b="1" u="sng">
                          <a:solidFill>
                            <a:srgbClr val="0070C0"/>
                          </a:solidFill>
                          <a:latin typeface="BIZ UDPゴシック" panose="020B0400000000000000" pitchFamily="50" charset="-128"/>
                          <a:ea typeface="BIZ UDPゴシック" panose="020B0400000000000000" pitchFamily="50" charset="-128"/>
                        </a:rPr>
                        <a:t>各月の燃料費等調整額は、当該地域を管轄する旧一般電気事業者が適用する燃料費等調整単価の算定諸元に準じる</a:t>
                      </a:r>
                      <a:r>
                        <a:rPr kumimoji="1" lang="ja-JP" altLang="en-US" sz="900">
                          <a:latin typeface="BIZ UDPゴシック" panose="020B0400000000000000" pitchFamily="50" charset="-128"/>
                          <a:ea typeface="BIZ UDPゴシック" panose="020B0400000000000000" pitchFamily="50" charset="-128"/>
                        </a:rPr>
                        <a:t>ものとする。契約期間中に燃料費等調整に係る制度の改定があった場合は、別途協議を行い、算定方法を定めるものとする。なお、燃料費等調整額には当該地位を管轄する一般送配電事業者が算出する離島ユニバーサルサービス単価を含むものとする。</a:t>
                      </a:r>
                      <a:endParaRPr kumimoji="1" lang="en-US" altLang="ja-JP"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endParaRPr kumimoji="1" lang="ja-JP" altLang="en-US" sz="900">
                        <a:latin typeface="BIZ UDPゴシック" panose="020B0400000000000000" pitchFamily="50" charset="-128"/>
                        <a:ea typeface="BIZ UDPゴシック" panose="020B0400000000000000" pitchFamily="50" charset="-128"/>
                      </a:endParaRPr>
                    </a:p>
                    <a:p>
                      <a:r>
                        <a:rPr kumimoji="1" lang="ja-JP" altLang="en-US" sz="900">
                          <a:latin typeface="BIZ UDPゴシック" panose="020B0400000000000000" pitchFamily="50" charset="-128"/>
                          <a:ea typeface="BIZ UDPゴシック" panose="020B0400000000000000" pitchFamily="50" charset="-128"/>
                        </a:rPr>
                        <a:t>① </a:t>
                      </a:r>
                      <a:r>
                        <a:rPr kumimoji="1" lang="en-US" altLang="ja-JP" sz="900">
                          <a:latin typeface="BIZ UDPゴシック" panose="020B0400000000000000" pitchFamily="50" charset="-128"/>
                          <a:ea typeface="BIZ UDPゴシック" panose="020B0400000000000000" pitchFamily="50" charset="-128"/>
                        </a:rPr>
                        <a:t>―</a:t>
                      </a:r>
                      <a:r>
                        <a:rPr kumimoji="1" lang="ja-JP" altLang="en-US" sz="900">
                          <a:latin typeface="BIZ UDPゴシック" panose="020B0400000000000000" pitchFamily="50" charset="-128"/>
                          <a:ea typeface="BIZ UDPゴシック" panose="020B0400000000000000" pitchFamily="50" charset="-128"/>
                        </a:rPr>
                        <a:t>４ 再生可能エネルギー発電促進賦課金</a:t>
                      </a:r>
                    </a:p>
                    <a:p>
                      <a:r>
                        <a:rPr kumimoji="1" lang="ja-JP" altLang="en-US" sz="900">
                          <a:latin typeface="BIZ UDPゴシック" panose="020B0400000000000000" pitchFamily="50" charset="-128"/>
                          <a:ea typeface="BIZ UDPゴシック" panose="020B0400000000000000" pitchFamily="50" charset="-128"/>
                        </a:rPr>
                        <a:t>　電気事業者による再生可能エネルギー電気の調達に関する特別措置法（平成２３年法律第１０８号）に基づく賦課金（以下「再エネ賦課金」という。）は当該地域を管轄する旧一般電気事業者の標準供給条件により算定するものとする。</a:t>
                      </a:r>
                    </a:p>
                    <a:p>
                      <a:r>
                        <a:rPr kumimoji="1" lang="ja-JP" altLang="en-US" sz="900">
                          <a:latin typeface="BIZ UDPゴシック" panose="020B0400000000000000" pitchFamily="50" charset="-128"/>
                          <a:ea typeface="BIZ UDPゴシック" panose="020B0400000000000000" pitchFamily="50" charset="-128"/>
                        </a:rPr>
                        <a:t>② 単価の単位</a:t>
                      </a:r>
                    </a:p>
                    <a:p>
                      <a:r>
                        <a:rPr kumimoji="1" lang="ja-JP" altLang="en-US" sz="900">
                          <a:latin typeface="BIZ UDPゴシック" panose="020B0400000000000000" pitchFamily="50" charset="-128"/>
                          <a:ea typeface="BIZ UDPゴシック" panose="020B0400000000000000" pitchFamily="50" charset="-128"/>
                        </a:rPr>
                        <a:t>　単価の単位は１円とし、その端数は小数点以下第三位で四捨五入することとする。</a:t>
                      </a:r>
                    </a:p>
                    <a:p>
                      <a:r>
                        <a:rPr kumimoji="1" lang="ja-JP" altLang="en-US" sz="900">
                          <a:latin typeface="BIZ UDPゴシック" panose="020B0400000000000000" pitchFamily="50" charset="-128"/>
                          <a:ea typeface="BIZ UDPゴシック" panose="020B0400000000000000" pitchFamily="50" charset="-128"/>
                        </a:rPr>
                        <a:t>③ 消費税の取扱い</a:t>
                      </a:r>
                    </a:p>
                    <a:p>
                      <a:r>
                        <a:rPr kumimoji="1" lang="ja-JP" altLang="en-US" sz="900">
                          <a:latin typeface="BIZ UDPゴシック" panose="020B0400000000000000" pitchFamily="50" charset="-128"/>
                          <a:ea typeface="BIZ UDPゴシック" panose="020B0400000000000000" pitchFamily="50" charset="-128"/>
                        </a:rPr>
                        <a:t>　単価、賦課金等の算定は、消費税及び地方消費税を含んで行うものとする。</a:t>
                      </a:r>
                    </a:p>
                  </a:txBody>
                  <a:tcPr>
                    <a:noFill/>
                  </a:tcPr>
                </a:tc>
                <a:tc>
                  <a:txBody>
                    <a:bodyPr/>
                    <a:lstStyle/>
                    <a:p>
                      <a:r>
                        <a:rPr kumimoji="1" lang="ja-JP" altLang="en-US" sz="900">
                          <a:latin typeface="BIZ UDPゴシック" panose="020B0400000000000000" pitchFamily="50" charset="-128"/>
                          <a:ea typeface="BIZ UDPゴシック" panose="020B0400000000000000" pitchFamily="50" charset="-128"/>
                        </a:rPr>
                        <a:t>イ 電力量料金：</a:t>
                      </a:r>
                      <a:r>
                        <a:rPr kumimoji="1" lang="ja-JP" altLang="en-US" sz="900" b="1" u="sng">
                          <a:solidFill>
                            <a:srgbClr val="0070C0"/>
                          </a:solidFill>
                          <a:latin typeface="BIZ UDPゴシック" panose="020B0400000000000000" pitchFamily="50" charset="-128"/>
                          <a:ea typeface="BIZ UDPゴシック" panose="020B0400000000000000" pitchFamily="50" charset="-128"/>
                        </a:rPr>
                        <a:t>固定単価</a:t>
                      </a:r>
                      <a:r>
                        <a:rPr kumimoji="1" lang="ja-JP" altLang="en-US" sz="900">
                          <a:latin typeface="BIZ UDPゴシック" panose="020B0400000000000000" pitchFamily="50" charset="-128"/>
                          <a:ea typeface="BIZ UDPゴシック" panose="020B0400000000000000" pitchFamily="50" charset="-128"/>
                        </a:rPr>
                        <a:t>、燃料費等調整額：</a:t>
                      </a:r>
                      <a:r>
                        <a:rPr kumimoji="1" lang="ja-JP" altLang="en-US" sz="900" b="1" u="sng">
                          <a:solidFill>
                            <a:srgbClr val="0070C0"/>
                          </a:solidFill>
                          <a:latin typeface="BIZ UDPゴシック" panose="020B0400000000000000" pitchFamily="50" charset="-128"/>
                          <a:ea typeface="BIZ UDPゴシック" panose="020B0400000000000000" pitchFamily="50" charset="-128"/>
                        </a:rPr>
                        <a:t>独自に定める算定諸元での算出</a:t>
                      </a:r>
                      <a:r>
                        <a:rPr kumimoji="1" lang="ja-JP" altLang="en-US" sz="900">
                          <a:latin typeface="BIZ UDPゴシック" panose="020B0400000000000000" pitchFamily="50" charset="-128"/>
                          <a:ea typeface="BIZ UDPゴシック" panose="020B0400000000000000" pitchFamily="50" charset="-128"/>
                        </a:rPr>
                        <a:t>の場合</a:t>
                      </a:r>
                    </a:p>
                    <a:p>
                      <a:r>
                        <a:rPr kumimoji="1" lang="ja-JP" altLang="en-US" sz="900">
                          <a:latin typeface="BIZ UDPゴシック" panose="020B0400000000000000" pitchFamily="50" charset="-128"/>
                          <a:ea typeface="BIZ UDPゴシック" panose="020B0400000000000000" pitchFamily="50" charset="-128"/>
                        </a:rPr>
                        <a:t>① －１ 基本料金</a:t>
                      </a:r>
                    </a:p>
                    <a:p>
                      <a:r>
                        <a:rPr kumimoji="1" lang="ja-JP" altLang="en-US" sz="900">
                          <a:latin typeface="BIZ UDPゴシック" panose="020B0400000000000000" pitchFamily="50" charset="-128"/>
                          <a:ea typeface="BIZ UDPゴシック" panose="020B0400000000000000" pitchFamily="50" charset="-128"/>
                        </a:rPr>
                        <a:t>　契約ごとに月ごとに基本料金単価を定め、月ごとに当該契約ごとの契約容量に応じて算定するものとする。なお、</a:t>
                      </a:r>
                      <a:r>
                        <a:rPr kumimoji="1" lang="ja-JP" altLang="en-US" sz="900" b="1" u="sng">
                          <a:solidFill>
                            <a:srgbClr val="0070C0"/>
                          </a:solidFill>
                          <a:latin typeface="BIZ UDPゴシック" panose="020B0400000000000000" pitchFamily="50" charset="-128"/>
                          <a:ea typeface="BIZ UDPゴシック" panose="020B0400000000000000" pitchFamily="50" charset="-128"/>
                        </a:rPr>
                        <a:t>基本料金が設定されていない場合は、当該基本料金を０円とみなして算定する</a:t>
                      </a:r>
                      <a:r>
                        <a:rPr kumimoji="1" lang="ja-JP" altLang="en-US" sz="900">
                          <a:latin typeface="BIZ UDPゴシック" panose="020B0400000000000000" pitchFamily="50" charset="-128"/>
                          <a:ea typeface="BIZ UDPゴシック" panose="020B0400000000000000" pitchFamily="50" charset="-128"/>
                        </a:rPr>
                        <a:t>ものとする。</a:t>
                      </a:r>
                    </a:p>
                    <a:p>
                      <a:r>
                        <a:rPr kumimoji="1" lang="ja-JP" altLang="en-US" sz="900">
                          <a:latin typeface="BIZ UDPゴシック" panose="020B0400000000000000" pitchFamily="50" charset="-128"/>
                          <a:ea typeface="BIZ UDPゴシック" panose="020B0400000000000000" pitchFamily="50" charset="-128"/>
                        </a:rPr>
                        <a:t>① </a:t>
                      </a:r>
                      <a:r>
                        <a:rPr kumimoji="1" lang="en-US" altLang="ja-JP" sz="900">
                          <a:latin typeface="BIZ UDPゴシック" panose="020B0400000000000000" pitchFamily="50" charset="-128"/>
                          <a:ea typeface="BIZ UDPゴシック" panose="020B0400000000000000" pitchFamily="50" charset="-128"/>
                        </a:rPr>
                        <a:t>―</a:t>
                      </a:r>
                      <a:r>
                        <a:rPr kumimoji="1" lang="ja-JP" altLang="en-US" sz="900">
                          <a:latin typeface="BIZ UDPゴシック" panose="020B0400000000000000" pitchFamily="50" charset="-128"/>
                          <a:ea typeface="BIZ UDPゴシック" panose="020B0400000000000000" pitchFamily="50" charset="-128"/>
                        </a:rPr>
                        <a:t>２ 電力量料金</a:t>
                      </a:r>
                    </a:p>
                    <a:p>
                      <a:r>
                        <a:rPr kumimoji="1" lang="ja-JP" altLang="en-US" sz="900">
                          <a:latin typeface="BIZ UDPゴシック" panose="020B0400000000000000" pitchFamily="50" charset="-128"/>
                          <a:ea typeface="BIZ UDPゴシック" panose="020B0400000000000000" pitchFamily="50" charset="-128"/>
                        </a:rPr>
                        <a:t>　契約ごとに月ごとに電力量料金単価を定め、月ごとに当該契約ごとの使用電力量の実績に応じて算定するものとする。</a:t>
                      </a:r>
                    </a:p>
                    <a:p>
                      <a:endParaRPr kumimoji="1" lang="en-US" altLang="ja-JP"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endParaRPr kumimoji="1" lang="en-US" altLang="ja-JP" sz="900">
                        <a:latin typeface="BIZ UDPゴシック" panose="020B0400000000000000" pitchFamily="50" charset="-128"/>
                        <a:ea typeface="BIZ UDPゴシック" panose="020B0400000000000000" pitchFamily="50" charset="-128"/>
                      </a:endParaRPr>
                    </a:p>
                    <a:p>
                      <a:r>
                        <a:rPr kumimoji="1" lang="ja-JP" altLang="en-US" sz="900">
                          <a:latin typeface="BIZ UDPゴシック" panose="020B0400000000000000" pitchFamily="50" charset="-128"/>
                          <a:ea typeface="BIZ UDPゴシック" panose="020B0400000000000000" pitchFamily="50" charset="-128"/>
                        </a:rPr>
                        <a:t>① </a:t>
                      </a:r>
                      <a:r>
                        <a:rPr kumimoji="1" lang="en-US" altLang="ja-JP" sz="900">
                          <a:latin typeface="BIZ UDPゴシック" panose="020B0400000000000000" pitchFamily="50" charset="-128"/>
                          <a:ea typeface="BIZ UDPゴシック" panose="020B0400000000000000" pitchFamily="50" charset="-128"/>
                        </a:rPr>
                        <a:t>―</a:t>
                      </a:r>
                      <a:r>
                        <a:rPr kumimoji="1" lang="ja-JP" altLang="en-US" sz="900">
                          <a:latin typeface="BIZ UDPゴシック" panose="020B0400000000000000" pitchFamily="50" charset="-128"/>
                          <a:ea typeface="BIZ UDPゴシック" panose="020B0400000000000000" pitchFamily="50" charset="-128"/>
                        </a:rPr>
                        <a:t>３ 燃料費等調整額</a:t>
                      </a:r>
                    </a:p>
                    <a:p>
                      <a:r>
                        <a:rPr kumimoji="1" lang="ja-JP" altLang="en-US" sz="900">
                          <a:latin typeface="BIZ UDPゴシック" panose="020B0400000000000000" pitchFamily="50" charset="-128"/>
                          <a:ea typeface="BIZ UDPゴシック" panose="020B0400000000000000" pitchFamily="50" charset="-128"/>
                        </a:rPr>
                        <a:t>　</a:t>
                      </a:r>
                      <a:r>
                        <a:rPr kumimoji="1" lang="ja-JP" altLang="en-US" sz="900" b="1" u="sng">
                          <a:solidFill>
                            <a:srgbClr val="0070C0"/>
                          </a:solidFill>
                          <a:latin typeface="BIZ UDPゴシック" panose="020B0400000000000000" pitchFamily="50" charset="-128"/>
                          <a:ea typeface="BIZ UDPゴシック" panose="020B0400000000000000" pitchFamily="50" charset="-128"/>
                        </a:rPr>
                        <a:t>受注者が独自に定める公開された算定諸元により算出する</a:t>
                      </a:r>
                      <a:r>
                        <a:rPr kumimoji="1" lang="ja-JP" altLang="en-US" sz="900">
                          <a:latin typeface="BIZ UDPゴシック" panose="020B0400000000000000" pitchFamily="50" charset="-128"/>
                          <a:ea typeface="BIZ UDPゴシック" panose="020B0400000000000000" pitchFamily="50" charset="-128"/>
                        </a:rPr>
                        <a:t>ものとし、</a:t>
                      </a:r>
                      <a:r>
                        <a:rPr kumimoji="1" lang="ja-JP" altLang="en-US" sz="900" b="1" u="sng">
                          <a:solidFill>
                            <a:srgbClr val="0070C0"/>
                          </a:solidFill>
                          <a:latin typeface="BIZ UDPゴシック" panose="020B0400000000000000" pitchFamily="50" charset="-128"/>
                          <a:ea typeface="BIZ UDPゴシック" panose="020B0400000000000000" pitchFamily="50" charset="-128"/>
                        </a:rPr>
                        <a:t>いずれの場合も基準燃料価格に上限を定める必要はない</a:t>
                      </a:r>
                      <a:r>
                        <a:rPr kumimoji="1" lang="ja-JP" altLang="en-US" sz="900">
                          <a:latin typeface="BIZ UDPゴシック" panose="020B0400000000000000" pitchFamily="50" charset="-128"/>
                          <a:ea typeface="BIZ UDPゴシック" panose="020B0400000000000000" pitchFamily="50" charset="-128"/>
                        </a:rPr>
                        <a:t>ものとする。なお、</a:t>
                      </a:r>
                      <a:r>
                        <a:rPr kumimoji="1" lang="ja-JP" altLang="en-US" sz="900" b="1" u="sng">
                          <a:solidFill>
                            <a:srgbClr val="0070C0"/>
                          </a:solidFill>
                          <a:latin typeface="BIZ UDPゴシック" panose="020B0400000000000000" pitchFamily="50" charset="-128"/>
                          <a:ea typeface="BIZ UDPゴシック" panose="020B0400000000000000" pitchFamily="50" charset="-128"/>
                        </a:rPr>
                        <a:t>燃料費等調整額が設定されていない場合は、当該燃料費等調整額を０円とみなして算定する</a:t>
                      </a:r>
                      <a:r>
                        <a:rPr kumimoji="1" lang="ja-JP" altLang="en-US" sz="900">
                          <a:latin typeface="BIZ UDPゴシック" panose="020B0400000000000000" pitchFamily="50" charset="-128"/>
                          <a:ea typeface="BIZ UDPゴシック" panose="020B0400000000000000" pitchFamily="50" charset="-128"/>
                        </a:rPr>
                        <a:t>ものとする。契約期間中に燃料費等調整に係る制度の改定があった場合は、別途協議を行い、算定方法を定めるものとする。なお、燃料費等調整額には当該地位を管轄する一般送配電事業者が算出する離島ユニバーサルサービス単価を含むものとする。</a:t>
                      </a:r>
                    </a:p>
                    <a:p>
                      <a:r>
                        <a:rPr kumimoji="1" lang="ja-JP" altLang="en-US" sz="900">
                          <a:latin typeface="BIZ UDPゴシック" panose="020B0400000000000000" pitchFamily="50" charset="-128"/>
                          <a:ea typeface="BIZ UDPゴシック" panose="020B0400000000000000" pitchFamily="50" charset="-128"/>
                        </a:rPr>
                        <a:t>① </a:t>
                      </a:r>
                      <a:r>
                        <a:rPr kumimoji="1" lang="en-US" altLang="ja-JP" sz="900">
                          <a:latin typeface="BIZ UDPゴシック" panose="020B0400000000000000" pitchFamily="50" charset="-128"/>
                          <a:ea typeface="BIZ UDPゴシック" panose="020B0400000000000000" pitchFamily="50" charset="-128"/>
                        </a:rPr>
                        <a:t>―</a:t>
                      </a:r>
                      <a:r>
                        <a:rPr kumimoji="1" lang="ja-JP" altLang="en-US" sz="900">
                          <a:latin typeface="BIZ UDPゴシック" panose="020B0400000000000000" pitchFamily="50" charset="-128"/>
                          <a:ea typeface="BIZ UDPゴシック" panose="020B0400000000000000" pitchFamily="50" charset="-128"/>
                        </a:rPr>
                        <a:t>４ 再生可能エネルギー発電促進賦課金</a:t>
                      </a:r>
                    </a:p>
                    <a:p>
                      <a:r>
                        <a:rPr kumimoji="1" lang="ja-JP" altLang="en-US" sz="900">
                          <a:latin typeface="BIZ UDPゴシック" panose="020B0400000000000000" pitchFamily="50" charset="-128"/>
                          <a:ea typeface="BIZ UDPゴシック" panose="020B0400000000000000" pitchFamily="50" charset="-128"/>
                        </a:rPr>
                        <a:t>　電気事業者による再生可能エネルギー電気の調達に関する特別措置法（平成２３年法律第１０８号）に基づく賦課金（以下「再エネ賦課金」という。）は当該地域を管轄する旧一般電気事業者の標準供給条件により算定するものとする。</a:t>
                      </a:r>
                    </a:p>
                    <a:p>
                      <a:r>
                        <a:rPr kumimoji="1" lang="ja-JP" altLang="en-US" sz="900">
                          <a:latin typeface="BIZ UDPゴシック" panose="020B0400000000000000" pitchFamily="50" charset="-128"/>
                          <a:ea typeface="BIZ UDPゴシック" panose="020B0400000000000000" pitchFamily="50" charset="-128"/>
                        </a:rPr>
                        <a:t>② 単価の単位</a:t>
                      </a:r>
                    </a:p>
                    <a:p>
                      <a:r>
                        <a:rPr kumimoji="1" lang="ja-JP" altLang="en-US" sz="900">
                          <a:latin typeface="BIZ UDPゴシック" panose="020B0400000000000000" pitchFamily="50" charset="-128"/>
                          <a:ea typeface="BIZ UDPゴシック" panose="020B0400000000000000" pitchFamily="50" charset="-128"/>
                        </a:rPr>
                        <a:t>　単価の単位は１円とし、その端数は小数点以下第三位で四捨五入することとする。</a:t>
                      </a:r>
                    </a:p>
                    <a:p>
                      <a:r>
                        <a:rPr kumimoji="1" lang="ja-JP" altLang="en-US" sz="900">
                          <a:latin typeface="BIZ UDPゴシック" panose="020B0400000000000000" pitchFamily="50" charset="-128"/>
                          <a:ea typeface="BIZ UDPゴシック" panose="020B0400000000000000" pitchFamily="50" charset="-128"/>
                        </a:rPr>
                        <a:t>③ 消費税の取扱い</a:t>
                      </a:r>
                    </a:p>
                    <a:p>
                      <a:r>
                        <a:rPr kumimoji="1" lang="ja-JP" altLang="en-US" sz="900">
                          <a:latin typeface="BIZ UDPゴシック" panose="020B0400000000000000" pitchFamily="50" charset="-128"/>
                          <a:ea typeface="BIZ UDPゴシック" panose="020B0400000000000000" pitchFamily="50" charset="-128"/>
                        </a:rPr>
                        <a:t>　単価、賦課金等の算定は、消費税及び地方消費税を含んで行うものとする。</a:t>
                      </a:r>
                      <a:endParaRPr kumimoji="1" lang="en-US" altLang="ja-JP" sz="900">
                        <a:latin typeface="BIZ UDPゴシック" panose="020B0400000000000000" pitchFamily="50" charset="-128"/>
                        <a:ea typeface="BIZ UDPゴシック" panose="020B0400000000000000" pitchFamily="50" charset="-128"/>
                      </a:endParaRPr>
                    </a:p>
                  </a:txBody>
                  <a:tcPr>
                    <a:noFill/>
                  </a:tcPr>
                </a:tc>
                <a:tc>
                  <a:txBody>
                    <a:bodyPr/>
                    <a:lstStyle/>
                    <a:p>
                      <a:r>
                        <a:rPr kumimoji="1" lang="ja-JP" altLang="en-US" sz="900" dirty="0">
                          <a:latin typeface="BIZ UDPゴシック" panose="020B0400000000000000" pitchFamily="50" charset="-128"/>
                          <a:ea typeface="BIZ UDPゴシック" panose="020B0400000000000000" pitchFamily="50" charset="-128"/>
                        </a:rPr>
                        <a:t>ウ 電力量料金：</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市場変動</a:t>
                      </a:r>
                      <a:r>
                        <a:rPr kumimoji="1" lang="ja-JP" altLang="en-US" sz="900" dirty="0">
                          <a:latin typeface="BIZ UDPゴシック" panose="020B0400000000000000" pitchFamily="50" charset="-128"/>
                          <a:ea typeface="BIZ UDPゴシック" panose="020B0400000000000000" pitchFamily="50" charset="-128"/>
                        </a:rPr>
                        <a:t>、燃料費等調整額：</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独自に定める算定諸元での算出</a:t>
                      </a:r>
                      <a:r>
                        <a:rPr kumimoji="1" lang="ja-JP" altLang="en-US" sz="900" dirty="0">
                          <a:latin typeface="BIZ UDPゴシック" panose="020B0400000000000000" pitchFamily="50" charset="-128"/>
                          <a:ea typeface="BIZ UDPゴシック" panose="020B0400000000000000" pitchFamily="50" charset="-128"/>
                        </a:rPr>
                        <a:t>の場合</a:t>
                      </a:r>
                    </a:p>
                    <a:p>
                      <a:r>
                        <a:rPr kumimoji="1" lang="ja-JP" altLang="en-US" sz="900" dirty="0">
                          <a:latin typeface="BIZ UDPゴシック" panose="020B0400000000000000" pitchFamily="50" charset="-128"/>
                          <a:ea typeface="BIZ UDPゴシック" panose="020B0400000000000000" pitchFamily="50" charset="-128"/>
                        </a:rPr>
                        <a:t>①－１ 基本料金</a:t>
                      </a:r>
                    </a:p>
                    <a:p>
                      <a:r>
                        <a:rPr kumimoji="1" lang="ja-JP" altLang="en-US" sz="900" dirty="0">
                          <a:latin typeface="BIZ UDPゴシック" panose="020B0400000000000000" pitchFamily="50" charset="-128"/>
                          <a:ea typeface="BIZ UDPゴシック" panose="020B0400000000000000" pitchFamily="50" charset="-128"/>
                        </a:rPr>
                        <a:t>　契約ごとに月ごとに基本料金単価を定め、月ごとに当該契約ごとの契約容量に応じて算定するものとする。なお、</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基本料金が設定されていない場合は、当該基本料金を０円とみなして算定する</a:t>
                      </a:r>
                      <a:r>
                        <a:rPr kumimoji="1" lang="ja-JP" altLang="en-US" sz="900" dirty="0">
                          <a:latin typeface="BIZ UDPゴシック" panose="020B0400000000000000" pitchFamily="50" charset="-128"/>
                          <a:ea typeface="BIZ UDPゴシック" panose="020B0400000000000000" pitchFamily="50" charset="-128"/>
                        </a:rPr>
                        <a:t>ものとする。</a:t>
                      </a:r>
                    </a:p>
                    <a:p>
                      <a:r>
                        <a:rPr kumimoji="1" lang="ja-JP" altLang="en-US" sz="900" dirty="0">
                          <a:latin typeface="BIZ UDPゴシック" panose="020B0400000000000000" pitchFamily="50" charset="-128"/>
                          <a:ea typeface="BIZ UDPゴシック" panose="020B0400000000000000" pitchFamily="50" charset="-128"/>
                        </a:rPr>
                        <a:t>①－２ 電力量料金</a:t>
                      </a:r>
                    </a:p>
                    <a:p>
                      <a:r>
                        <a:rPr kumimoji="1" lang="ja-JP" altLang="en-US" sz="900" dirty="0">
                          <a:latin typeface="BIZ UDPゴシック" panose="020B0400000000000000" pitchFamily="50" charset="-128"/>
                          <a:ea typeface="BIZ UDPゴシック" panose="020B0400000000000000" pitchFamily="50" charset="-128"/>
                        </a:rPr>
                        <a:t>　契約ごとに定める</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従量料金単価に３０分ごとの</a:t>
                      </a:r>
                      <a:r>
                        <a:rPr kumimoji="1" lang="en-US" altLang="ja-JP" sz="900" b="1" u="sng" dirty="0">
                          <a:solidFill>
                            <a:srgbClr val="0070C0"/>
                          </a:solidFill>
                          <a:latin typeface="BIZ UDPゴシック" panose="020B0400000000000000" pitchFamily="50" charset="-128"/>
                          <a:ea typeface="BIZ UDPゴシック" panose="020B0400000000000000" pitchFamily="50" charset="-128"/>
                        </a:rPr>
                        <a:t>JEPX</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エリアプライスの実績単価にスポット取引手数料単価、託送料金単価を含む管理費単価、環境価値単価（非化石証書単価）を加えた額に、当該契約に係る施設の同日同時刻帯の３０分使用電力量</a:t>
                      </a:r>
                      <a:r>
                        <a:rPr kumimoji="1" lang="en-US" altLang="ja-JP" sz="900" b="1" u="sng" dirty="0">
                          <a:solidFill>
                            <a:srgbClr val="0070C0"/>
                          </a:solidFill>
                          <a:latin typeface="BIZ UDPゴシック" panose="020B0400000000000000" pitchFamily="50" charset="-128"/>
                          <a:ea typeface="BIZ UDPゴシック" panose="020B0400000000000000" pitchFamily="50" charset="-128"/>
                        </a:rPr>
                        <a:t>※</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の実績を乗じて算定</a:t>
                      </a:r>
                      <a:r>
                        <a:rPr kumimoji="1" lang="ja-JP" altLang="en-US" sz="900" dirty="0">
                          <a:latin typeface="BIZ UDPゴシック" panose="020B0400000000000000" pitchFamily="50" charset="-128"/>
                          <a:ea typeface="BIZ UDPゴシック" panose="020B0400000000000000" pitchFamily="50" charset="-128"/>
                        </a:rPr>
                        <a:t>するものとする。</a:t>
                      </a:r>
                    </a:p>
                    <a:p>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需給契約開始後、３０分値を発注者が確認できる体制を整える</a:t>
                      </a:r>
                      <a:r>
                        <a:rPr kumimoji="1" lang="ja-JP" altLang="en-US" sz="900" dirty="0">
                          <a:latin typeface="BIZ UDPゴシック" panose="020B0400000000000000" pitchFamily="50" charset="-128"/>
                          <a:ea typeface="BIZ UDPゴシック" panose="020B0400000000000000" pitchFamily="50" charset="-128"/>
                        </a:rPr>
                        <a:t>こと。</a:t>
                      </a:r>
                    </a:p>
                    <a:p>
                      <a:r>
                        <a:rPr kumimoji="1" lang="ja-JP" altLang="en-US" sz="900" dirty="0">
                          <a:latin typeface="BIZ UDPゴシック" panose="020B0400000000000000" pitchFamily="50" charset="-128"/>
                          <a:ea typeface="BIZ UDPゴシック" panose="020B0400000000000000" pitchFamily="50" charset="-128"/>
                        </a:rPr>
                        <a:t>①</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３ 燃料費等調整額</a:t>
                      </a:r>
                    </a:p>
                    <a:p>
                      <a:r>
                        <a:rPr kumimoji="1" lang="ja-JP" altLang="en-US" sz="900" dirty="0">
                          <a:latin typeface="BIZ UDPゴシック" panose="020B0400000000000000" pitchFamily="50" charset="-128"/>
                          <a:ea typeface="BIZ UDPゴシック" panose="020B0400000000000000" pitchFamily="50" charset="-128"/>
                        </a:rPr>
                        <a:t>　</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受注者が独自に定める公開された算定諸元により算出する</a:t>
                      </a:r>
                      <a:r>
                        <a:rPr kumimoji="1" lang="ja-JP" altLang="en-US" sz="900" dirty="0">
                          <a:latin typeface="BIZ UDPゴシック" panose="020B0400000000000000" pitchFamily="50" charset="-128"/>
                          <a:ea typeface="BIZ UDPゴシック" panose="020B0400000000000000" pitchFamily="50" charset="-128"/>
                        </a:rPr>
                        <a:t>ものとし、</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いずれの場合も基準燃料価格に上限を定める必要はない</a:t>
                      </a:r>
                      <a:r>
                        <a:rPr kumimoji="1" lang="ja-JP" altLang="en-US" sz="900" dirty="0">
                          <a:latin typeface="BIZ UDPゴシック" panose="020B0400000000000000" pitchFamily="50" charset="-128"/>
                          <a:ea typeface="BIZ UDPゴシック" panose="020B0400000000000000" pitchFamily="50" charset="-128"/>
                        </a:rPr>
                        <a:t>ものとする。なお、</a:t>
                      </a:r>
                      <a:r>
                        <a:rPr kumimoji="1" lang="ja-JP" altLang="en-US" sz="900" b="1" u="sng" dirty="0">
                          <a:solidFill>
                            <a:srgbClr val="0070C0"/>
                          </a:solidFill>
                          <a:latin typeface="BIZ UDPゴシック" panose="020B0400000000000000" pitchFamily="50" charset="-128"/>
                          <a:ea typeface="BIZ UDPゴシック" panose="020B0400000000000000" pitchFamily="50" charset="-128"/>
                        </a:rPr>
                        <a:t>燃料費等調整額が設定されていない場合は、当該燃料費等調整額を０円とみなして算定する</a:t>
                      </a:r>
                      <a:r>
                        <a:rPr kumimoji="1" lang="ja-JP" altLang="en-US" sz="900" dirty="0">
                          <a:latin typeface="BIZ UDPゴシック" panose="020B0400000000000000" pitchFamily="50" charset="-128"/>
                          <a:ea typeface="BIZ UDPゴシック" panose="020B0400000000000000" pitchFamily="50" charset="-128"/>
                        </a:rPr>
                        <a:t>ものとする。契約期間中に燃料費等調整に係る制度の改定があった場合は、別途協議を行い、算定方法を定めるものとする。なお、燃料費等調整額には当該地位を管轄する一般送配電事業者が算出する離島ユニバーサルサービス単価を含むものとする。</a:t>
                      </a:r>
                    </a:p>
                    <a:p>
                      <a:r>
                        <a:rPr kumimoji="1" lang="ja-JP" altLang="en-US" sz="900" dirty="0">
                          <a:latin typeface="BIZ UDPゴシック" panose="020B0400000000000000" pitchFamily="50" charset="-128"/>
                          <a:ea typeface="BIZ UDPゴシック" panose="020B0400000000000000" pitchFamily="50" charset="-128"/>
                        </a:rPr>
                        <a:t>①</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４ 再生可能エネルギー発電促進賦課金</a:t>
                      </a:r>
                    </a:p>
                    <a:p>
                      <a:r>
                        <a:rPr kumimoji="1" lang="ja-JP" altLang="en-US" sz="900" dirty="0">
                          <a:latin typeface="BIZ UDPゴシック" panose="020B0400000000000000" pitchFamily="50" charset="-128"/>
                          <a:ea typeface="BIZ UDPゴシック" panose="020B0400000000000000" pitchFamily="50" charset="-128"/>
                        </a:rPr>
                        <a:t>　電気事業者による再生可能エネルギー電気の調達に関する特別措置法（平成２３年法律第１０８号）に基づく賦課金（以下「再エネ賦課金」という。）は当該地域を管轄する旧一般電気事業者の標準供給条件により算定するものとする。</a:t>
                      </a:r>
                    </a:p>
                    <a:p>
                      <a:r>
                        <a:rPr kumimoji="1" lang="ja-JP" altLang="en-US" sz="900" dirty="0">
                          <a:latin typeface="BIZ UDPゴシック" panose="020B0400000000000000" pitchFamily="50" charset="-128"/>
                          <a:ea typeface="BIZ UDPゴシック" panose="020B0400000000000000" pitchFamily="50" charset="-128"/>
                        </a:rPr>
                        <a:t>② 単価の単位</a:t>
                      </a:r>
                    </a:p>
                    <a:p>
                      <a:r>
                        <a:rPr kumimoji="1" lang="ja-JP" altLang="en-US" sz="900" dirty="0">
                          <a:latin typeface="BIZ UDPゴシック" panose="020B0400000000000000" pitchFamily="50" charset="-128"/>
                          <a:ea typeface="BIZ UDPゴシック" panose="020B0400000000000000" pitchFamily="50" charset="-128"/>
                        </a:rPr>
                        <a:t>　単価の単位は１円とし、その端数は小数点以下第三位で四捨五入することとする。</a:t>
                      </a:r>
                    </a:p>
                    <a:p>
                      <a:r>
                        <a:rPr kumimoji="1" lang="ja-JP" altLang="en-US" sz="900" dirty="0">
                          <a:latin typeface="BIZ UDPゴシック" panose="020B0400000000000000" pitchFamily="50" charset="-128"/>
                          <a:ea typeface="BIZ UDPゴシック" panose="020B0400000000000000" pitchFamily="50" charset="-128"/>
                        </a:rPr>
                        <a:t>③ 消費税の取扱い</a:t>
                      </a:r>
                    </a:p>
                    <a:p>
                      <a:r>
                        <a:rPr kumimoji="1" lang="ja-JP" altLang="en-US" sz="900" dirty="0">
                          <a:latin typeface="BIZ UDPゴシック" panose="020B0400000000000000" pitchFamily="50" charset="-128"/>
                          <a:ea typeface="BIZ UDPゴシック" panose="020B0400000000000000" pitchFamily="50" charset="-128"/>
                        </a:rPr>
                        <a:t>　単価、賦課金等の算定は、消費税及び地方消費税を含んで行うものとする。</a:t>
                      </a:r>
                      <a:endParaRPr kumimoji="1" lang="en-US" altLang="ja-JP" sz="900" dirty="0">
                        <a:latin typeface="BIZ UDPゴシック" panose="020B0400000000000000" pitchFamily="50" charset="-128"/>
                        <a:ea typeface="BIZ UDPゴシック" panose="020B0400000000000000" pitchFamily="50" charset="-128"/>
                      </a:endParaRPr>
                    </a:p>
                  </a:txBody>
                  <a:tcPr>
                    <a:noFill/>
                  </a:tcPr>
                </a:tc>
                <a:extLst>
                  <a:ext uri="{0D108BD9-81ED-4DB2-BD59-A6C34878D82A}">
                    <a16:rowId xmlns:a16="http://schemas.microsoft.com/office/drawing/2014/main" val="621899660"/>
                  </a:ext>
                </a:extLst>
              </a:tr>
            </a:tbl>
          </a:graphicData>
        </a:graphic>
      </p:graphicFrame>
      <p:sp>
        <p:nvSpPr>
          <p:cNvPr id="4" name="正方形/長方形 3">
            <a:extLst>
              <a:ext uri="{FF2B5EF4-FFF2-40B4-BE49-F238E27FC236}">
                <a16:creationId xmlns:a16="http://schemas.microsoft.com/office/drawing/2014/main" id="{AE43450E-9563-4C69-8292-6663369AB637}"/>
              </a:ext>
            </a:extLst>
          </p:cNvPr>
          <p:cNvSpPr/>
          <p:nvPr/>
        </p:nvSpPr>
        <p:spPr>
          <a:xfrm>
            <a:off x="126871" y="6618393"/>
            <a:ext cx="9017326" cy="23960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sz="900">
                <a:latin typeface="BIZ UDPゴシック" panose="020B0400000000000000" pitchFamily="50" charset="-128"/>
                <a:ea typeface="BIZ UDPゴシック" panose="020B0400000000000000" pitchFamily="50" charset="-128"/>
              </a:rPr>
              <a:t>※</a:t>
            </a:r>
            <a:r>
              <a:rPr kumimoji="1" lang="ja-JP" altLang="en-US" sz="900">
                <a:latin typeface="BIZ UDPゴシック" panose="020B0400000000000000" pitchFamily="50" charset="-128"/>
                <a:ea typeface="BIZ UDPゴシック" panose="020B0400000000000000" pitchFamily="50" charset="-128"/>
              </a:rPr>
              <a:t>上記（案）は、環境省が示す契約関係書類例による。また、</a:t>
            </a:r>
            <a:r>
              <a:rPr kumimoji="1" lang="ja-JP" altLang="en-US" sz="900" b="1" u="sng">
                <a:solidFill>
                  <a:srgbClr val="0070C0"/>
                </a:solidFill>
                <a:latin typeface="BIZ UDPゴシック" panose="020B0400000000000000" pitchFamily="50" charset="-128"/>
                <a:ea typeface="BIZ UDPゴシック" panose="020B0400000000000000" pitchFamily="50" charset="-128"/>
              </a:rPr>
              <a:t>入札金額は発注者が提示する予定使用電力量から算出し、①</a:t>
            </a:r>
            <a:r>
              <a:rPr kumimoji="1" lang="en-US" altLang="ja-JP" sz="900" b="1" u="sng">
                <a:solidFill>
                  <a:srgbClr val="0070C0"/>
                </a:solidFill>
                <a:latin typeface="BIZ UDPゴシック" panose="020B0400000000000000" pitchFamily="50" charset="-128"/>
                <a:ea typeface="BIZ UDPゴシック" panose="020B0400000000000000" pitchFamily="50" charset="-128"/>
              </a:rPr>
              <a:t>―</a:t>
            </a:r>
            <a:r>
              <a:rPr kumimoji="1" lang="ja-JP" altLang="en-US" sz="900" b="1" u="sng">
                <a:solidFill>
                  <a:srgbClr val="0070C0"/>
                </a:solidFill>
                <a:latin typeface="BIZ UDPゴシック" panose="020B0400000000000000" pitchFamily="50" charset="-128"/>
                <a:ea typeface="BIZ UDPゴシック" panose="020B0400000000000000" pitchFamily="50" charset="-128"/>
              </a:rPr>
              <a:t>１、①</a:t>
            </a:r>
            <a:r>
              <a:rPr kumimoji="1" lang="en-US" altLang="ja-JP" sz="900" b="1" u="sng">
                <a:solidFill>
                  <a:srgbClr val="0070C0"/>
                </a:solidFill>
                <a:latin typeface="BIZ UDPゴシック" panose="020B0400000000000000" pitchFamily="50" charset="-128"/>
                <a:ea typeface="BIZ UDPゴシック" panose="020B0400000000000000" pitchFamily="50" charset="-128"/>
              </a:rPr>
              <a:t>―</a:t>
            </a:r>
            <a:r>
              <a:rPr kumimoji="1" lang="ja-JP" altLang="en-US" sz="900" b="1" u="sng">
                <a:solidFill>
                  <a:srgbClr val="0070C0"/>
                </a:solidFill>
                <a:latin typeface="BIZ UDPゴシック" panose="020B0400000000000000" pitchFamily="50" charset="-128"/>
                <a:ea typeface="BIZ UDPゴシック" panose="020B0400000000000000" pitchFamily="50" charset="-128"/>
              </a:rPr>
              <a:t>２、①</a:t>
            </a:r>
            <a:r>
              <a:rPr kumimoji="1" lang="en-US" altLang="ja-JP" sz="900" b="1" u="sng">
                <a:solidFill>
                  <a:srgbClr val="0070C0"/>
                </a:solidFill>
                <a:latin typeface="BIZ UDPゴシック" panose="020B0400000000000000" pitchFamily="50" charset="-128"/>
                <a:ea typeface="BIZ UDPゴシック" panose="020B0400000000000000" pitchFamily="50" charset="-128"/>
              </a:rPr>
              <a:t>―</a:t>
            </a:r>
            <a:r>
              <a:rPr kumimoji="1" lang="ja-JP" altLang="en-US" sz="900" b="1" u="sng">
                <a:solidFill>
                  <a:srgbClr val="0070C0"/>
                </a:solidFill>
                <a:latin typeface="BIZ UDPゴシック" panose="020B0400000000000000" pitchFamily="50" charset="-128"/>
                <a:ea typeface="BIZ UDPゴシック" panose="020B0400000000000000" pitchFamily="50" charset="-128"/>
              </a:rPr>
              <a:t>３を合計して得た金額</a:t>
            </a:r>
            <a:r>
              <a:rPr kumimoji="1" lang="ja-JP" altLang="en-US" sz="900">
                <a:latin typeface="BIZ UDPゴシック" panose="020B0400000000000000" pitchFamily="50" charset="-128"/>
                <a:ea typeface="BIZ UDPゴシック" panose="020B0400000000000000" pitchFamily="50" charset="-128"/>
              </a:rPr>
              <a:t>とする想定。</a:t>
            </a:r>
          </a:p>
        </p:txBody>
      </p:sp>
      <p:sp>
        <p:nvSpPr>
          <p:cNvPr id="5" name="正方形/長方形 4">
            <a:extLst>
              <a:ext uri="{FF2B5EF4-FFF2-40B4-BE49-F238E27FC236}">
                <a16:creationId xmlns:a16="http://schemas.microsoft.com/office/drawing/2014/main" id="{45F75A2C-4D99-485A-BD6F-B0D79A590916}"/>
              </a:ext>
            </a:extLst>
          </p:cNvPr>
          <p:cNvSpPr/>
          <p:nvPr/>
        </p:nvSpPr>
        <p:spPr>
          <a:xfrm>
            <a:off x="0" y="0"/>
            <a:ext cx="9144000" cy="564658"/>
          </a:xfrm>
          <a:prstGeom prst="rect">
            <a:avLst/>
          </a:prstGeom>
          <a:solidFill>
            <a:srgbClr val="002060"/>
          </a:solidFill>
          <a:ln w="12700" cap="flat" cmpd="sng" algn="ctr">
            <a:noFill/>
            <a:prstDash val="solid"/>
            <a:miter lim="800000"/>
          </a:ln>
          <a:effectLst/>
        </p:spPr>
        <p:txBody>
          <a:bodyPr lIns="91440" tIns="45720" rIns="91440" bIns="45720" rtlCol="0" anchor="ctr"/>
          <a:lstStyle/>
          <a:p>
            <a:pPr algn="ctr">
              <a:defRPr/>
            </a:pPr>
            <a:r>
              <a:rPr kumimoji="1" lang="zh-TW" altLang="en-US" sz="1800">
                <a:solidFill>
                  <a:schemeClr val="bg1"/>
                </a:solidFill>
                <a:latin typeface="ＭＳ ゴシック"/>
                <a:ea typeface="ＭＳ ゴシック"/>
              </a:rPr>
              <a:t>仕様書（</a:t>
            </a:r>
            <a:r>
              <a:rPr kumimoji="1" lang="zh-TW" altLang="en-US">
                <a:solidFill>
                  <a:schemeClr val="bg1"/>
                </a:solidFill>
                <a:latin typeface="ＭＳ ゴシック"/>
                <a:ea typeface="ＭＳ ゴシック"/>
              </a:rPr>
              <a:t>環境省が示す変更事例</a:t>
            </a:r>
            <a:r>
              <a:rPr kumimoji="1" lang="zh-TW" altLang="en-US" sz="1800">
                <a:solidFill>
                  <a:schemeClr val="bg1"/>
                </a:solidFill>
                <a:latin typeface="ＭＳ ゴシック"/>
                <a:ea typeface="ＭＳ ゴシック"/>
              </a:rPr>
              <a:t>）</a:t>
            </a:r>
            <a:endParaRPr lang="en-US" altLang="zh-TW">
              <a:solidFill>
                <a:schemeClr val="bg1"/>
              </a:solidFill>
              <a:latin typeface="ＭＳ ゴシック"/>
              <a:ea typeface="ＭＳ ゴシック"/>
            </a:endParaRPr>
          </a:p>
        </p:txBody>
      </p:sp>
    </p:spTree>
    <p:extLst>
      <p:ext uri="{BB962C8B-B14F-4D97-AF65-F5344CB8AC3E}">
        <p14:creationId xmlns:p14="http://schemas.microsoft.com/office/powerpoint/2010/main" val="306835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4F61A-BD8B-593E-A444-D98FD0FE23F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DBC8BCF-3745-F324-DC0B-91CC734B8B11}"/>
              </a:ext>
            </a:extLst>
          </p:cNvPr>
          <p:cNvSpPr/>
          <p:nvPr/>
        </p:nvSpPr>
        <p:spPr>
          <a:xfrm>
            <a:off x="0" y="-1"/>
            <a:ext cx="9144000" cy="742125"/>
          </a:xfrm>
          <a:prstGeom prst="rect">
            <a:avLst/>
          </a:prstGeom>
          <a:solidFill>
            <a:srgbClr val="002060"/>
          </a:solidFill>
          <a:ln w="12700" cap="flat" cmpd="sng" algn="ctr">
            <a:noFill/>
            <a:prstDash val="solid"/>
            <a:miter lim="800000"/>
          </a:ln>
          <a:effectLst/>
        </p:spPr>
        <p:txBody>
          <a:bodyPr lIns="91440" tIns="45720" rIns="91440" bIns="45720" rtlCol="0" anchor="ctr"/>
          <a:lstStyle/>
          <a:p>
            <a:pPr algn="ctr">
              <a:defRPr/>
            </a:pPr>
            <a:r>
              <a:rPr kumimoji="1" lang="ja-JP" altLang="en-US" sz="1800">
                <a:solidFill>
                  <a:schemeClr val="bg1"/>
                </a:solidFill>
                <a:latin typeface="ＭＳ ゴシック"/>
                <a:ea typeface="ＭＳ ゴシック"/>
              </a:rPr>
              <a:t>制度導入における</a:t>
            </a:r>
            <a:r>
              <a:rPr kumimoji="1" lang="zh-TW" altLang="en-US" sz="1800">
                <a:solidFill>
                  <a:schemeClr val="bg1"/>
                </a:solidFill>
                <a:latin typeface="ＭＳ ゴシック"/>
                <a:ea typeface="ＭＳ ゴシック"/>
              </a:rPr>
              <a:t>課題解決（案）</a:t>
            </a:r>
            <a:endParaRPr lang="en-US" altLang="ja-JP" sz="1800">
              <a:solidFill>
                <a:schemeClr val="bg1"/>
              </a:solidFill>
              <a:latin typeface="ＭＳ ゴシック"/>
              <a:ea typeface="ＭＳ ゴシック"/>
            </a:endParaRPr>
          </a:p>
        </p:txBody>
      </p:sp>
      <p:graphicFrame>
        <p:nvGraphicFramePr>
          <p:cNvPr id="9" name="表 9">
            <a:extLst>
              <a:ext uri="{FF2B5EF4-FFF2-40B4-BE49-F238E27FC236}">
                <a16:creationId xmlns:a16="http://schemas.microsoft.com/office/drawing/2014/main" id="{0E0B1112-76D8-4644-81EC-9850820127B6}"/>
              </a:ext>
            </a:extLst>
          </p:cNvPr>
          <p:cNvGraphicFramePr>
            <a:graphicFrameLocks noGrp="1"/>
          </p:cNvGraphicFramePr>
          <p:nvPr>
            <p:extLst>
              <p:ext uri="{D42A27DB-BD31-4B8C-83A1-F6EECF244321}">
                <p14:modId xmlns:p14="http://schemas.microsoft.com/office/powerpoint/2010/main" val="3189848612"/>
              </p:ext>
            </p:extLst>
          </p:nvPr>
        </p:nvGraphicFramePr>
        <p:xfrm>
          <a:off x="355598" y="913312"/>
          <a:ext cx="8432799" cy="5756632"/>
        </p:xfrm>
        <a:graphic>
          <a:graphicData uri="http://schemas.openxmlformats.org/drawingml/2006/table">
            <a:tbl>
              <a:tblPr firstRow="1" bandRow="1">
                <a:tableStyleId>{5940675A-B579-460E-94D1-54222C63F5DA}</a:tableStyleId>
              </a:tblPr>
              <a:tblGrid>
                <a:gridCol w="2810933">
                  <a:extLst>
                    <a:ext uri="{9D8B030D-6E8A-4147-A177-3AD203B41FA5}">
                      <a16:colId xmlns:a16="http://schemas.microsoft.com/office/drawing/2014/main" val="1601305479"/>
                    </a:ext>
                  </a:extLst>
                </a:gridCol>
                <a:gridCol w="2810933">
                  <a:extLst>
                    <a:ext uri="{9D8B030D-6E8A-4147-A177-3AD203B41FA5}">
                      <a16:colId xmlns:a16="http://schemas.microsoft.com/office/drawing/2014/main" val="673716758"/>
                    </a:ext>
                  </a:extLst>
                </a:gridCol>
                <a:gridCol w="2810933">
                  <a:extLst>
                    <a:ext uri="{9D8B030D-6E8A-4147-A177-3AD203B41FA5}">
                      <a16:colId xmlns:a16="http://schemas.microsoft.com/office/drawing/2014/main" val="827191590"/>
                    </a:ext>
                  </a:extLst>
                </a:gridCol>
              </a:tblGrid>
              <a:tr h="627517">
                <a:tc>
                  <a:txBody>
                    <a:bodyPr/>
                    <a:lstStyle/>
                    <a:p>
                      <a:pPr algn="ctr"/>
                      <a:r>
                        <a:rPr lang="ja-JP" altLang="en-US" sz="1200" kern="100">
                          <a:effectLst/>
                          <a:latin typeface="BIZ UDPゴシック" panose="020B0400000000000000" pitchFamily="50" charset="-128"/>
                          <a:ea typeface="BIZ UDPゴシック" panose="020B0400000000000000" pitchFamily="50" charset="-128"/>
                          <a:cs typeface="Times New Roman" panose="02020603050405020304" pitchFamily="18" charset="0"/>
                        </a:rPr>
                        <a:t>環境省が示す課題</a:t>
                      </a:r>
                      <a:endParaRPr lang="ja-JP" sz="12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r>
                        <a:rPr lang="ja-JP" altLang="en-US" sz="1200" kern="100">
                          <a:solidFill>
                            <a:schemeClr val="tx1"/>
                          </a:solidFill>
                          <a:effectLst/>
                          <a:latin typeface="BIZ UDPゴシック" panose="020B0400000000000000" pitchFamily="50" charset="-128"/>
                          <a:ea typeface="BIZ UDPゴシック"/>
                          <a:cs typeface="Times New Roman"/>
                        </a:rPr>
                        <a:t>府契約事務における課題</a:t>
                      </a:r>
                      <a:endParaRPr lang="ja-JP" sz="1200" kern="100">
                        <a:solidFill>
                          <a:schemeClr val="tx1"/>
                        </a:solidFill>
                        <a:effectLst/>
                        <a:latin typeface="BIZ UDPゴシック" panose="020B0400000000000000" pitchFamily="50" charset="-128"/>
                        <a:ea typeface="BIZ UDPゴシック"/>
                        <a:cs typeface="Times New Roman"/>
                      </a:endParaRPr>
                    </a:p>
                  </a:txBody>
                  <a:tcPr marL="68580" marR="68580" marT="0" marB="0" anchor="ctr">
                    <a:solidFill>
                      <a:schemeClr val="accent1">
                        <a:lumMod val="20000"/>
                        <a:lumOff val="80000"/>
                      </a:schemeClr>
                    </a:solidFill>
                  </a:tcPr>
                </a:tc>
                <a:tc>
                  <a:txBody>
                    <a:bodyPr/>
                    <a:lstStyle/>
                    <a:p>
                      <a:pPr algn="ctr"/>
                      <a:r>
                        <a:rPr lang="ja-JP" altLang="en-US" sz="1200" kern="100" dirty="0">
                          <a:solidFill>
                            <a:schemeClr val="tx1"/>
                          </a:solidFill>
                          <a:effectLst/>
                          <a:latin typeface="BIZ UDPゴシック" panose="020B0400000000000000" pitchFamily="50" charset="-128"/>
                          <a:ea typeface="BIZ UDPゴシック"/>
                          <a:cs typeface="Times New Roman"/>
                        </a:rPr>
                        <a:t>想定される解決案</a:t>
                      </a:r>
                      <a:endParaRPr lang="ja-JP" sz="1200" kern="100" dirty="0">
                        <a:solidFill>
                          <a:schemeClr val="tx1"/>
                        </a:solidFill>
                        <a:effectLst/>
                        <a:latin typeface="BIZ UDPゴシック" panose="020B0400000000000000" pitchFamily="50" charset="-128"/>
                        <a:ea typeface="BIZ UDPゴシック"/>
                        <a:cs typeface="Times New Roman"/>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991538194"/>
                  </a:ext>
                </a:extLst>
              </a:tr>
              <a:tr h="4333960">
                <a:tc>
                  <a:txBody>
                    <a:bodyPr/>
                    <a:lstStyle/>
                    <a:p>
                      <a:r>
                        <a:rPr kumimoji="1" lang="ja-JP" altLang="en-US" sz="1200">
                          <a:latin typeface="BIZ UDPゴシック" panose="020B0400000000000000" pitchFamily="50" charset="-128"/>
                          <a:ea typeface="BIZ UDPゴシック" panose="020B0400000000000000" pitchFamily="50" charset="-128"/>
                        </a:rPr>
                        <a:t>・公正な競争の確保の観点から、総合評価落札方式の評価項目や配点の設定に当たっては</a:t>
                      </a:r>
                      <a:r>
                        <a:rPr kumimoji="1" lang="ja-JP" altLang="en-US" sz="1200" u="sng">
                          <a:latin typeface="BIZ UDPゴシック" panose="020B0400000000000000" pitchFamily="50" charset="-128"/>
                          <a:ea typeface="BIZ UDPゴシック" panose="020B0400000000000000" pitchFamily="50" charset="-128"/>
                        </a:rPr>
                        <a:t>原則複数の小売電気事業者の参入が可能であることを確保</a:t>
                      </a:r>
                      <a:endParaRPr kumimoji="1" lang="en-US" altLang="ja-JP" sz="1200" u="sng">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r>
                        <a:rPr kumimoji="1" lang="ja-JP" altLang="en-US" sz="1200">
                          <a:latin typeface="BIZ UDPゴシック" panose="020B0400000000000000" pitchFamily="50" charset="-128"/>
                          <a:ea typeface="BIZ UDPゴシック" panose="020B0400000000000000" pitchFamily="50" charset="-128"/>
                        </a:rPr>
                        <a:t>・小売電気事業者間の競争を不当に阻害しないことに配慮</a:t>
                      </a:r>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r>
                        <a:rPr kumimoji="1" lang="ja-JP" altLang="en-US" sz="1200">
                          <a:latin typeface="BIZ UDPゴシック" panose="020B0400000000000000" pitchFamily="50" charset="-128"/>
                          <a:ea typeface="BIZ UDPゴシック" panose="020B0400000000000000" pitchFamily="50" charset="-128"/>
                        </a:rPr>
                        <a:t>・評価項目の要件については必要に応じ見直す</a:t>
                      </a:r>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endParaRPr kumimoji="1" lang="en-US" altLang="ja-JP" sz="1200">
                        <a:latin typeface="BIZ UDPゴシック" panose="020B0400000000000000" pitchFamily="50" charset="-128"/>
                        <a:ea typeface="BIZ UDPゴシック" panose="020B0400000000000000" pitchFamily="50" charset="-128"/>
                      </a:endParaRPr>
                    </a:p>
                    <a:p>
                      <a:endParaRPr kumimoji="1" lang="ja-JP" altLang="en-US" sz="120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kern="1200" dirty="0">
                          <a:solidFill>
                            <a:schemeClr val="tx1"/>
                          </a:solidFill>
                          <a:effectLst/>
                          <a:latin typeface="BIZ UDPゴシック" panose="020B0400000000000000" pitchFamily="50" charset="-128"/>
                          <a:ea typeface="BIZ UDPゴシック" panose="020B0400000000000000" pitchFamily="50" charset="-128"/>
                          <a:cs typeface="+mn-cs"/>
                        </a:rPr>
                        <a:t>・参入機会拡大・競争性確保等に留意した内容（</a:t>
                      </a:r>
                      <a:r>
                        <a:rPr kumimoji="1" lang="ja-JP" altLang="en-US" sz="1200" u="sng" kern="1200" dirty="0">
                          <a:solidFill>
                            <a:schemeClr val="tx1"/>
                          </a:solidFill>
                          <a:effectLst/>
                          <a:latin typeface="BIZ UDPゴシック" panose="020B0400000000000000" pitchFamily="50" charset="-128"/>
                          <a:ea typeface="BIZ UDPゴシック" panose="020B0400000000000000" pitchFamily="50" charset="-128"/>
                          <a:cs typeface="+mn-cs"/>
                        </a:rPr>
                        <a:t>一者提案とならない工夫等</a:t>
                      </a:r>
                      <a:r>
                        <a:rPr kumimoji="1" lang="ja-JP" altLang="en-US" sz="1200" kern="1200" dirty="0">
                          <a:solidFill>
                            <a:schemeClr val="tx1"/>
                          </a:solidFill>
                          <a:effectLst/>
                          <a:latin typeface="BIZ UDPゴシック" panose="020B0400000000000000" pitchFamily="50" charset="-128"/>
                          <a:ea typeface="BIZ UDPゴシック" panose="020B0400000000000000" pitchFamily="50" charset="-128"/>
                          <a:cs typeface="+mn-cs"/>
                        </a:rPr>
                        <a:t>）とする</a:t>
                      </a:r>
                      <a:endParaRPr kumimoji="1" lang="en-US" altLang="ja-JP" sz="1200" kern="1200" dirty="0">
                        <a:solidFill>
                          <a:schemeClr val="tx1"/>
                        </a:solidFill>
                        <a:effectLst/>
                        <a:latin typeface="BIZ UDPゴシック" panose="020B0400000000000000" pitchFamily="50" charset="-128"/>
                        <a:ea typeface="BIZ UDPゴシック" panose="020B0400000000000000" pitchFamily="50" charset="-128"/>
                        <a:cs typeface="+mn-cs"/>
                      </a:endParaRPr>
                    </a:p>
                    <a:p>
                      <a:endParaRPr kumimoji="1" lang="en-US" altLang="ja-JP" sz="1200" kern="1200" dirty="0">
                        <a:solidFill>
                          <a:schemeClr val="tx1"/>
                        </a:solidFill>
                        <a:effectLst/>
                        <a:latin typeface="BIZ UDPゴシック" panose="020B0400000000000000" pitchFamily="50" charset="-128"/>
                        <a:ea typeface="BIZ UDPゴシック" panose="020B0400000000000000" pitchFamily="50" charset="-128"/>
                        <a:cs typeface="+mn-cs"/>
                      </a:endParaRPr>
                    </a:p>
                    <a:p>
                      <a:endParaRPr kumimoji="1" lang="en-US" altLang="ja-JP" sz="1200" kern="1200" dirty="0">
                        <a:solidFill>
                          <a:schemeClr val="tx1"/>
                        </a:solidFill>
                        <a:effectLst/>
                        <a:latin typeface="BIZ UDPゴシック" panose="020B0400000000000000" pitchFamily="50" charset="-128"/>
                        <a:ea typeface="BIZ UDPゴシック" panose="020B0400000000000000" pitchFamily="50" charset="-128"/>
                        <a:cs typeface="+mn-cs"/>
                      </a:endParaRPr>
                    </a:p>
                    <a:p>
                      <a:endParaRPr kumimoji="1" lang="ja-JP" altLang="ja-JP" sz="1200" kern="1200" dirty="0">
                        <a:solidFill>
                          <a:schemeClr val="tx1"/>
                        </a:solidFill>
                        <a:effectLst/>
                        <a:latin typeface="BIZ UDPゴシック" panose="020B0400000000000000" pitchFamily="50" charset="-128"/>
                        <a:ea typeface="BIZ UDPゴシック" panose="020B0400000000000000" pitchFamily="50" charset="-128"/>
                        <a:cs typeface="+mn-cs"/>
                      </a:endParaRPr>
                    </a:p>
                    <a:p>
                      <a:endParaRPr kumimoji="1" lang="ja-JP" altLang="en-US" sz="12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・排出係数を国と合わせる</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現在より緩和</a:t>
                      </a:r>
                      <a:r>
                        <a:rPr kumimoji="1" lang="ja-JP" altLang="en-US" sz="1200" dirty="0">
                          <a:latin typeface="BIZ UDPゴシック" panose="020B0400000000000000" pitchFamily="50" charset="-128"/>
                          <a:ea typeface="BIZ UDPゴシック" panose="020B0400000000000000" pitchFamily="50" charset="-128"/>
                        </a:rPr>
                        <a:t>）　</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・環境省の見直した仕様書例に応じ、</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様々な料金体系を許容する</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・複数年契約の検討</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ただし、近年の電力価格高騰によ</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り、小売電気事業者にとって価格変</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動リスクが大きく、入札参加の阻害</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要因となる可能性がある</a:t>
                      </a:r>
                    </a:p>
                  </a:txBody>
                  <a:tcPr/>
                </a:tc>
                <a:extLst>
                  <a:ext uri="{0D108BD9-81ED-4DB2-BD59-A6C34878D82A}">
                    <a16:rowId xmlns:a16="http://schemas.microsoft.com/office/drawing/2014/main" val="621899660"/>
                  </a:ext>
                </a:extLst>
              </a:tr>
              <a:tr h="465675">
                <a:tc>
                  <a:txBody>
                    <a:bodyPr/>
                    <a:lstStyle/>
                    <a:p>
                      <a:r>
                        <a:rPr kumimoji="1" lang="ja-JP" altLang="en-US" sz="1200">
                          <a:latin typeface="BIZ UDPゴシック" panose="020B0400000000000000" pitchFamily="50" charset="-128"/>
                          <a:ea typeface="BIZ UDPゴシック" panose="020B0400000000000000" pitchFamily="50" charset="-128"/>
                        </a:rPr>
                        <a:t>・地域共生が図られていない発電施設において発電された電力の調達を回避</a:t>
                      </a:r>
                    </a:p>
                  </a:txBody>
                  <a:tcPr/>
                </a:tc>
                <a:tc>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dirty="0">
                          <a:latin typeface="BIZ UDPゴシック" panose="020B0400000000000000" pitchFamily="50" charset="-128"/>
                          <a:ea typeface="BIZ UDPゴシック"/>
                        </a:rPr>
                        <a:t>・環境省の示す契約書例にならい明記</a:t>
                      </a:r>
                      <a:endParaRPr kumimoji="1" lang="en-US" altLang="ja-JP" sz="1200" dirty="0">
                        <a:latin typeface="BIZ UDPゴシック" panose="020B0400000000000000" pitchFamily="50" charset="-128"/>
                        <a:ea typeface="BIZ UDPゴシック"/>
                      </a:endParaRPr>
                    </a:p>
                  </a:txBody>
                  <a:tcPr/>
                </a:tc>
                <a:extLst>
                  <a:ext uri="{0D108BD9-81ED-4DB2-BD59-A6C34878D82A}">
                    <a16:rowId xmlns:a16="http://schemas.microsoft.com/office/drawing/2014/main" val="3571414251"/>
                  </a:ext>
                </a:extLst>
              </a:tr>
            </a:tbl>
          </a:graphicData>
        </a:graphic>
      </p:graphicFrame>
      <p:sp>
        <p:nvSpPr>
          <p:cNvPr id="4" name="大かっこ 3">
            <a:extLst>
              <a:ext uri="{FF2B5EF4-FFF2-40B4-BE49-F238E27FC236}">
                <a16:creationId xmlns:a16="http://schemas.microsoft.com/office/drawing/2014/main" id="{16725A88-6E26-43E0-AFAE-CC39C7D93946}"/>
              </a:ext>
            </a:extLst>
          </p:cNvPr>
          <p:cNvSpPr/>
          <p:nvPr/>
        </p:nvSpPr>
        <p:spPr>
          <a:xfrm>
            <a:off x="6055708" y="3940695"/>
            <a:ext cx="2479262" cy="1160344"/>
          </a:xfrm>
          <a:prstGeom prst="bracketPair">
            <a:avLst>
              <a:gd name="adj" fmla="val 815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100" dirty="0">
                <a:latin typeface="BIZ UDPゴシック" panose="020B0400000000000000" pitchFamily="50" charset="-128"/>
                <a:ea typeface="BIZ UDPゴシック" panose="020B0400000000000000" pitchFamily="50" charset="-128"/>
              </a:rPr>
              <a:t>上記を採用した場合、入札事業者の増（料金体系の違いで入札をとりやめた事業者あり）や競争性の確保等につながる可能性が高い。ただし、市場連動型の料金体系などは、価格上昇のリスクを受け入れることとなるため、許容できるかは判断が必要</a:t>
            </a:r>
          </a:p>
        </p:txBody>
      </p:sp>
      <p:sp>
        <p:nvSpPr>
          <p:cNvPr id="5" name="大かっこ 4">
            <a:extLst>
              <a:ext uri="{FF2B5EF4-FFF2-40B4-BE49-F238E27FC236}">
                <a16:creationId xmlns:a16="http://schemas.microsoft.com/office/drawing/2014/main" id="{ADF4090F-4D35-4BCD-AB7D-CF137FE58E03}"/>
              </a:ext>
            </a:extLst>
          </p:cNvPr>
          <p:cNvSpPr/>
          <p:nvPr/>
        </p:nvSpPr>
        <p:spPr>
          <a:xfrm>
            <a:off x="6071150" y="2059792"/>
            <a:ext cx="2479262" cy="1160344"/>
          </a:xfrm>
          <a:prstGeom prst="bracketPair">
            <a:avLst>
              <a:gd name="adj" fmla="val 815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en-US" altLang="ja-JP" sz="1100" dirty="0">
                <a:latin typeface="BIZ UDPゴシック" panose="020B0400000000000000" pitchFamily="50" charset="-128"/>
                <a:ea typeface="BIZ UDPゴシック" panose="020B0400000000000000" pitchFamily="50" charset="-128"/>
              </a:rPr>
              <a:t>R7</a:t>
            </a:r>
            <a:r>
              <a:rPr kumimoji="1" lang="ja-JP" altLang="en-US" sz="1100" dirty="0">
                <a:latin typeface="BIZ UDPゴシック" panose="020B0400000000000000" pitchFamily="50" charset="-128"/>
                <a:ea typeface="BIZ UDPゴシック" panose="020B0400000000000000" pitchFamily="50" charset="-128"/>
              </a:rPr>
              <a:t>に入札辞退を行った事業者や</a:t>
            </a:r>
            <a:r>
              <a:rPr kumimoji="1" lang="en-US" altLang="ja-JP" sz="1100" dirty="0">
                <a:latin typeface="BIZ UDPゴシック" panose="020B0400000000000000" pitchFamily="50" charset="-128"/>
                <a:ea typeface="BIZ UDPゴシック" panose="020B0400000000000000" pitchFamily="50" charset="-128"/>
              </a:rPr>
              <a:t>R6</a:t>
            </a:r>
            <a:r>
              <a:rPr kumimoji="1" lang="ja-JP" altLang="en-US" sz="1100" dirty="0">
                <a:latin typeface="BIZ UDPゴシック" panose="020B0400000000000000" pitchFamily="50" charset="-128"/>
                <a:ea typeface="BIZ UDPゴシック" panose="020B0400000000000000" pitchFamily="50" charset="-128"/>
              </a:rPr>
              <a:t>に多くの契約を締結し、</a:t>
            </a:r>
            <a:r>
              <a:rPr kumimoji="1" lang="en-US" altLang="ja-JP" sz="1100" dirty="0">
                <a:latin typeface="BIZ UDPゴシック" panose="020B0400000000000000" pitchFamily="50" charset="-128"/>
                <a:ea typeface="BIZ UDPゴシック" panose="020B0400000000000000" pitchFamily="50" charset="-128"/>
              </a:rPr>
              <a:t>R</a:t>
            </a:r>
            <a:r>
              <a:rPr kumimoji="1" lang="ja-JP" altLang="en-US" sz="1100" dirty="0">
                <a:latin typeface="BIZ UDPゴシック" panose="020B0400000000000000" pitchFamily="50" charset="-128"/>
                <a:ea typeface="BIZ UDPゴシック" panose="020B0400000000000000" pitchFamily="50" charset="-128"/>
              </a:rPr>
              <a:t>７入札に参加しなかった事業者など、</a:t>
            </a:r>
            <a:r>
              <a:rPr kumimoji="1" lang="ja-JP" altLang="en-US" sz="1100" u="sng" dirty="0">
                <a:latin typeface="BIZ UDPゴシック" panose="020B0400000000000000" pitchFamily="50" charset="-128"/>
                <a:ea typeface="BIZ UDPゴシック" panose="020B0400000000000000" pitchFamily="50" charset="-128"/>
              </a:rPr>
              <a:t>調達電力のメニュによっては参加可能とし、入札参加の間口を広げる工夫を行う</a:t>
            </a:r>
            <a:endParaRPr kumimoji="1" lang="en-US" altLang="ja-JP" sz="1100" u="sng" dirty="0">
              <a:latin typeface="BIZ UDPゴシック" panose="020B0400000000000000" pitchFamily="50" charset="-128"/>
              <a:ea typeface="BIZ UDPゴシック" panose="020B0400000000000000" pitchFamily="50" charset="-128"/>
            </a:endParaRPr>
          </a:p>
        </p:txBody>
      </p:sp>
      <p:sp>
        <p:nvSpPr>
          <p:cNvPr id="6" name="大かっこ 5">
            <a:extLst>
              <a:ext uri="{FF2B5EF4-FFF2-40B4-BE49-F238E27FC236}">
                <a16:creationId xmlns:a16="http://schemas.microsoft.com/office/drawing/2014/main" id="{7AB6F6A1-6DF2-4EB7-9792-6A9E4AB1B092}"/>
              </a:ext>
            </a:extLst>
          </p:cNvPr>
          <p:cNvSpPr/>
          <p:nvPr/>
        </p:nvSpPr>
        <p:spPr>
          <a:xfrm>
            <a:off x="3332366" y="2279158"/>
            <a:ext cx="2479262" cy="621890"/>
          </a:xfrm>
          <a:prstGeom prst="bracketPair">
            <a:avLst>
              <a:gd name="adj" fmla="val 815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en-US" altLang="ja-JP" sz="1100">
                <a:latin typeface="BIZ UDPゴシック" panose="020B0400000000000000" pitchFamily="50" charset="-128"/>
                <a:ea typeface="BIZ UDPゴシック" panose="020B0400000000000000" pitchFamily="50" charset="-128"/>
              </a:rPr>
              <a:t>R7</a:t>
            </a:r>
            <a:r>
              <a:rPr kumimoji="1" lang="ja-JP" altLang="en-US" sz="1100">
                <a:latin typeface="BIZ UDPゴシック" panose="020B0400000000000000" pitchFamily="50" charset="-128"/>
                <a:ea typeface="BIZ UDPゴシック" panose="020B0400000000000000" pitchFamily="50" charset="-128"/>
              </a:rPr>
              <a:t>年度府入札（</a:t>
            </a:r>
            <a:r>
              <a:rPr kumimoji="1" lang="en-US" altLang="ja-JP" sz="1100">
                <a:latin typeface="BIZ UDPゴシック" panose="020B0400000000000000" pitchFamily="50" charset="-128"/>
                <a:ea typeface="BIZ UDPゴシック" panose="020B0400000000000000" pitchFamily="50" charset="-128"/>
              </a:rPr>
              <a:t>R8</a:t>
            </a:r>
            <a:r>
              <a:rPr kumimoji="1" lang="ja-JP" altLang="en-US" sz="1100">
                <a:latin typeface="BIZ UDPゴシック" panose="020B0400000000000000" pitchFamily="50" charset="-128"/>
                <a:ea typeface="BIZ UDPゴシック" panose="020B0400000000000000" pitchFamily="50" charset="-128"/>
              </a:rPr>
              <a:t>契約分）において、ほとんどの案件（</a:t>
            </a:r>
            <a:r>
              <a:rPr kumimoji="1" lang="en-US" altLang="ja-JP" sz="1100">
                <a:latin typeface="BIZ UDPゴシック" panose="020B0400000000000000" pitchFamily="50" charset="-128"/>
                <a:ea typeface="BIZ UDPゴシック" panose="020B0400000000000000" pitchFamily="50" charset="-128"/>
              </a:rPr>
              <a:t>29</a:t>
            </a:r>
            <a:r>
              <a:rPr kumimoji="1" lang="ja-JP" altLang="en-US" sz="1100">
                <a:latin typeface="BIZ UDPゴシック" panose="020B0400000000000000" pitchFamily="50" charset="-128"/>
                <a:ea typeface="BIZ UDPゴシック" panose="020B0400000000000000" pitchFamily="50" charset="-128"/>
              </a:rPr>
              <a:t>案件中</a:t>
            </a:r>
            <a:r>
              <a:rPr kumimoji="1" lang="en-US" altLang="ja-JP" sz="1100">
                <a:latin typeface="BIZ UDPゴシック" panose="020B0400000000000000" pitchFamily="50" charset="-128"/>
                <a:ea typeface="BIZ UDPゴシック" panose="020B0400000000000000" pitchFamily="50" charset="-128"/>
              </a:rPr>
              <a:t>21</a:t>
            </a:r>
            <a:r>
              <a:rPr kumimoji="1" lang="ja-JP" altLang="en-US" sz="1100">
                <a:latin typeface="BIZ UDPゴシック" panose="020B0400000000000000" pitchFamily="50" charset="-128"/>
                <a:ea typeface="BIZ UDPゴシック" panose="020B0400000000000000" pitchFamily="50" charset="-128"/>
              </a:rPr>
              <a:t>案件）が</a:t>
            </a:r>
            <a:r>
              <a:rPr kumimoji="1" lang="en-US" altLang="ja-JP" sz="1100">
                <a:latin typeface="BIZ UDPゴシック" panose="020B0400000000000000" pitchFamily="50" charset="-128"/>
                <a:ea typeface="BIZ UDPゴシック" panose="020B0400000000000000" pitchFamily="50" charset="-128"/>
              </a:rPr>
              <a:t>1</a:t>
            </a:r>
            <a:r>
              <a:rPr kumimoji="1" lang="ja-JP" altLang="en-US" sz="1100">
                <a:latin typeface="BIZ UDPゴシック" panose="020B0400000000000000" pitchFamily="50" charset="-128"/>
                <a:ea typeface="BIZ UDPゴシック" panose="020B0400000000000000" pitchFamily="50" charset="-128"/>
              </a:rPr>
              <a:t>者入札</a:t>
            </a:r>
          </a:p>
        </p:txBody>
      </p:sp>
      <p:sp>
        <p:nvSpPr>
          <p:cNvPr id="7" name="大かっこ 6">
            <a:extLst>
              <a:ext uri="{FF2B5EF4-FFF2-40B4-BE49-F238E27FC236}">
                <a16:creationId xmlns:a16="http://schemas.microsoft.com/office/drawing/2014/main" id="{1860EA21-CDFF-4961-A837-E6EE5C209FF6}"/>
              </a:ext>
            </a:extLst>
          </p:cNvPr>
          <p:cNvSpPr/>
          <p:nvPr/>
        </p:nvSpPr>
        <p:spPr>
          <a:xfrm>
            <a:off x="520334" y="2639964"/>
            <a:ext cx="2479262" cy="898271"/>
          </a:xfrm>
          <a:prstGeom prst="bracketPair">
            <a:avLst>
              <a:gd name="adj" fmla="val 815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100">
                <a:latin typeface="BIZ UDPゴシック" panose="020B0400000000000000" pitchFamily="50" charset="-128"/>
                <a:ea typeface="BIZ UDPゴシック" panose="020B0400000000000000" pitchFamily="50" charset="-128"/>
              </a:rPr>
              <a:t>入札者の不足等を理由に環境配慮契約が未実施である機関が複数あり、様々な料金体系を許容する記載にすることで、入札に参加できる事業者が増えると考え、仕様書例を見直し</a:t>
            </a:r>
          </a:p>
        </p:txBody>
      </p:sp>
    </p:spTree>
    <p:extLst>
      <p:ext uri="{BB962C8B-B14F-4D97-AF65-F5344CB8AC3E}">
        <p14:creationId xmlns:p14="http://schemas.microsoft.com/office/powerpoint/2010/main" val="298297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a:extLst>
              <a:ext uri="{FF2B5EF4-FFF2-40B4-BE49-F238E27FC236}">
                <a16:creationId xmlns:a16="http://schemas.microsoft.com/office/drawing/2014/main" id="{7F6C1982-26C1-4F2F-A5CE-283E865E0308}"/>
              </a:ext>
            </a:extLst>
          </p:cNvPr>
          <p:cNvGrpSpPr/>
          <p:nvPr/>
        </p:nvGrpSpPr>
        <p:grpSpPr>
          <a:xfrm>
            <a:off x="1319156" y="3429000"/>
            <a:ext cx="6688753" cy="3207611"/>
            <a:chOff x="2419529" y="3034999"/>
            <a:chExt cx="6724471" cy="3207611"/>
          </a:xfrm>
        </p:grpSpPr>
        <p:pic>
          <p:nvPicPr>
            <p:cNvPr id="2" name="図 1">
              <a:extLst>
                <a:ext uri="{FF2B5EF4-FFF2-40B4-BE49-F238E27FC236}">
                  <a16:creationId xmlns:a16="http://schemas.microsoft.com/office/drawing/2014/main" id="{E0923591-22E7-46E1-8DE2-BEB0179E7E58}"/>
                </a:ext>
              </a:extLst>
            </p:cNvPr>
            <p:cNvPicPr>
              <a:picLocks noChangeAspect="1"/>
            </p:cNvPicPr>
            <p:nvPr/>
          </p:nvPicPr>
          <p:blipFill>
            <a:blip r:embed="rId2"/>
            <a:stretch>
              <a:fillRect/>
            </a:stretch>
          </p:blipFill>
          <p:spPr>
            <a:xfrm>
              <a:off x="2419529" y="3034999"/>
              <a:ext cx="6724471" cy="3008729"/>
            </a:xfrm>
            <a:prstGeom prst="rect">
              <a:avLst/>
            </a:prstGeom>
          </p:spPr>
        </p:pic>
        <p:sp>
          <p:nvSpPr>
            <p:cNvPr id="4" name="テキスト ボックス 3">
              <a:extLst>
                <a:ext uri="{FF2B5EF4-FFF2-40B4-BE49-F238E27FC236}">
                  <a16:creationId xmlns:a16="http://schemas.microsoft.com/office/drawing/2014/main" id="{CCA32885-BDE0-496D-9515-9FED5F0DD17A}"/>
                </a:ext>
              </a:extLst>
            </p:cNvPr>
            <p:cNvSpPr txBox="1"/>
            <p:nvPr/>
          </p:nvSpPr>
          <p:spPr>
            <a:xfrm>
              <a:off x="3019903" y="6011778"/>
              <a:ext cx="5523722" cy="230832"/>
            </a:xfrm>
            <a:prstGeom prst="rect">
              <a:avLst/>
            </a:prstGeom>
            <a:noFill/>
          </p:spPr>
          <p:txBody>
            <a:bodyPr wrap="square">
              <a:spAutoFit/>
            </a:bodyPr>
            <a:lstStyle/>
            <a:p>
              <a:r>
                <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rPr>
                <a:t>※</a:t>
              </a:r>
              <a:r>
                <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rPr>
                <a:t>街灯・信号機での電気使用量を</a:t>
              </a:r>
              <a:r>
                <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rPr>
                <a:t>2013</a:t>
              </a:r>
              <a:r>
                <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rPr>
                <a:t>年度まで遡って補正した値</a:t>
              </a:r>
              <a:r>
                <a:rPr lang="ja-JP" altLang="en-US" sz="900"/>
                <a:t> </a:t>
              </a:r>
            </a:p>
          </p:txBody>
        </p:sp>
      </p:grpSp>
      <p:pic>
        <p:nvPicPr>
          <p:cNvPr id="5" name="図 4">
            <a:extLst>
              <a:ext uri="{FF2B5EF4-FFF2-40B4-BE49-F238E27FC236}">
                <a16:creationId xmlns:a16="http://schemas.microsoft.com/office/drawing/2014/main" id="{AB1A81E8-6361-405B-96FC-6BB8A77B2D4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0746" r="11339" b="5895"/>
          <a:stretch/>
        </p:blipFill>
        <p:spPr>
          <a:xfrm>
            <a:off x="6950390" y="1119560"/>
            <a:ext cx="2193610" cy="2140985"/>
          </a:xfrm>
          <a:prstGeom prst="rect">
            <a:avLst/>
          </a:prstGeom>
        </p:spPr>
      </p:pic>
      <p:sp>
        <p:nvSpPr>
          <p:cNvPr id="7" name="正方形/長方形 6">
            <a:extLst>
              <a:ext uri="{FF2B5EF4-FFF2-40B4-BE49-F238E27FC236}">
                <a16:creationId xmlns:a16="http://schemas.microsoft.com/office/drawing/2014/main" id="{E0975E4E-FE1B-4002-9D68-E1FE4B042006}"/>
              </a:ext>
            </a:extLst>
          </p:cNvPr>
          <p:cNvSpPr/>
          <p:nvPr/>
        </p:nvSpPr>
        <p:spPr>
          <a:xfrm>
            <a:off x="0" y="0"/>
            <a:ext cx="9144000" cy="766916"/>
          </a:xfrm>
          <a:prstGeom prst="rect">
            <a:avLst/>
          </a:prstGeom>
          <a:solidFill>
            <a:srgbClr val="002060"/>
          </a:solidFill>
          <a:ln w="12700" cap="flat" cmpd="sng" algn="ctr">
            <a:noFill/>
            <a:prstDash val="solid"/>
            <a:miter lim="800000"/>
          </a:ln>
          <a:effectLst/>
        </p:spPr>
        <p:txBody>
          <a:bodyPr rtlCol="0" anchor="ctr"/>
          <a:lstStyle/>
          <a:p>
            <a:pPr algn="ctr">
              <a:defRPr/>
            </a:pPr>
            <a:r>
              <a:rPr kumimoji="1" lang="ja-JP" altLang="en-US" dirty="0">
                <a:solidFill>
                  <a:schemeClr val="bg1"/>
                </a:solidFill>
                <a:latin typeface="ＭＳ ゴシック" panose="020B0609070205080204" pitchFamily="49" charset="-128"/>
                <a:ea typeface="ＭＳ ゴシック" panose="020B0609070205080204" pitchFamily="49" charset="-128"/>
              </a:rPr>
              <a:t>参考：温室効果ガス排出量の状況（</a:t>
            </a:r>
            <a:r>
              <a:rPr kumimoji="1" lang="en-US" altLang="ja-JP" dirty="0">
                <a:solidFill>
                  <a:schemeClr val="bg1"/>
                </a:solidFill>
                <a:latin typeface="ＭＳ ゴシック" panose="020B0609070205080204" pitchFamily="49" charset="-128"/>
                <a:ea typeface="ＭＳ ゴシック" panose="020B0609070205080204" pitchFamily="49" charset="-128"/>
              </a:rPr>
              <a:t>R6</a:t>
            </a:r>
            <a:r>
              <a:rPr kumimoji="1" lang="ja-JP" altLang="en-US" dirty="0">
                <a:solidFill>
                  <a:schemeClr val="bg1"/>
                </a:solidFill>
                <a:latin typeface="ＭＳ ゴシック" panose="020B0609070205080204" pitchFamily="49" charset="-128"/>
                <a:ea typeface="ＭＳ ゴシック" panose="020B0609070205080204" pitchFamily="49" charset="-128"/>
              </a:rPr>
              <a:t>年度　速報値）</a:t>
            </a:r>
            <a:endParaRPr kumimoji="1" lang="ja-JP" altLang="en-US" sz="1800" dirty="0">
              <a:solidFill>
                <a:schemeClr val="bg1"/>
              </a:solidFill>
              <a:latin typeface="ＭＳ ゴシック" panose="020B0609070205080204" pitchFamily="49" charset="-128"/>
              <a:ea typeface="ＭＳ ゴシック" panose="020B0609070205080204" pitchFamily="49" charset="-128"/>
            </a:endParaRPr>
          </a:p>
        </p:txBody>
      </p:sp>
      <p:sp>
        <p:nvSpPr>
          <p:cNvPr id="11" name="テキスト ボックス 10">
            <a:extLst>
              <a:ext uri="{FF2B5EF4-FFF2-40B4-BE49-F238E27FC236}">
                <a16:creationId xmlns:a16="http://schemas.microsoft.com/office/drawing/2014/main" id="{6692AEB9-499F-4B6C-A8C1-FE87215E163A}"/>
              </a:ext>
            </a:extLst>
          </p:cNvPr>
          <p:cNvSpPr txBox="1"/>
          <p:nvPr/>
        </p:nvSpPr>
        <p:spPr>
          <a:xfrm>
            <a:off x="121298" y="885001"/>
            <a:ext cx="4572000" cy="369332"/>
          </a:xfrm>
          <a:prstGeom prst="rect">
            <a:avLst/>
          </a:prstGeom>
          <a:noFill/>
        </p:spPr>
        <p:txBody>
          <a:bodyPr wrap="square">
            <a:spAutoFit/>
          </a:bodyPr>
          <a:lstStyle/>
          <a:p>
            <a:r>
              <a:rPr lang="ja-JP" altLang="en-US"/>
              <a:t>◇</a:t>
            </a:r>
            <a:r>
              <a:rPr lang="en-US" altLang="ja-JP"/>
              <a:t>2024</a:t>
            </a:r>
            <a:r>
              <a:rPr lang="ja-JP" altLang="en-US"/>
              <a:t>（</a:t>
            </a:r>
            <a:r>
              <a:rPr lang="en-US" altLang="ja-JP"/>
              <a:t>R6</a:t>
            </a:r>
            <a:r>
              <a:rPr lang="ja-JP" altLang="en-US"/>
              <a:t>）年度目標及び進捗状況</a:t>
            </a:r>
          </a:p>
        </p:txBody>
      </p:sp>
      <p:graphicFrame>
        <p:nvGraphicFramePr>
          <p:cNvPr id="13" name="表 12">
            <a:extLst>
              <a:ext uri="{FF2B5EF4-FFF2-40B4-BE49-F238E27FC236}">
                <a16:creationId xmlns:a16="http://schemas.microsoft.com/office/drawing/2014/main" id="{0A80245E-2B65-4839-B927-980E9288F1ED}"/>
              </a:ext>
            </a:extLst>
          </p:cNvPr>
          <p:cNvGraphicFramePr>
            <a:graphicFrameLocks noGrp="1"/>
          </p:cNvGraphicFramePr>
          <p:nvPr/>
        </p:nvGraphicFramePr>
        <p:xfrm>
          <a:off x="435292" y="1304115"/>
          <a:ext cx="6515099" cy="1886656"/>
        </p:xfrm>
        <a:graphic>
          <a:graphicData uri="http://schemas.openxmlformats.org/drawingml/2006/table">
            <a:tbl>
              <a:tblPr/>
              <a:tblGrid>
                <a:gridCol w="403796">
                  <a:extLst>
                    <a:ext uri="{9D8B030D-6E8A-4147-A177-3AD203B41FA5}">
                      <a16:colId xmlns:a16="http://schemas.microsoft.com/office/drawing/2014/main" val="3232295342"/>
                    </a:ext>
                  </a:extLst>
                </a:gridCol>
                <a:gridCol w="1127591">
                  <a:extLst>
                    <a:ext uri="{9D8B030D-6E8A-4147-A177-3AD203B41FA5}">
                      <a16:colId xmlns:a16="http://schemas.microsoft.com/office/drawing/2014/main" val="2461598212"/>
                    </a:ext>
                  </a:extLst>
                </a:gridCol>
                <a:gridCol w="2239347">
                  <a:extLst>
                    <a:ext uri="{9D8B030D-6E8A-4147-A177-3AD203B41FA5}">
                      <a16:colId xmlns:a16="http://schemas.microsoft.com/office/drawing/2014/main" val="4076573647"/>
                    </a:ext>
                  </a:extLst>
                </a:gridCol>
                <a:gridCol w="2744365">
                  <a:extLst>
                    <a:ext uri="{9D8B030D-6E8A-4147-A177-3AD203B41FA5}">
                      <a16:colId xmlns:a16="http://schemas.microsoft.com/office/drawing/2014/main" val="325639187"/>
                    </a:ext>
                  </a:extLst>
                </a:gridCol>
              </a:tblGrid>
              <a:tr h="273544">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削減目標</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進捗状況</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031100451"/>
                  </a:ext>
                </a:extLst>
              </a:tr>
              <a:tr h="282130">
                <a:tc gridSpan="2">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温室効果ガス排出量 </a:t>
                      </a:r>
                    </a:p>
                  </a:txBody>
                  <a:tcPr marL="2286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kumimoji="1" lang="ja-JP" altLang="en-US"/>
                    </a:p>
                  </a:txBody>
                  <a:tcPr/>
                </a:tc>
                <a:tc>
                  <a:txBody>
                    <a:bodyPr/>
                    <a:lstStyle/>
                    <a:p>
                      <a:pPr algn="l"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2030</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年度に</a:t>
                      </a: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2013</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年度比 </a:t>
                      </a: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53 </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％削減</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p>
                      <a:pPr algn="l"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１</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2013</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年度比　</a:t>
                      </a: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30.7</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％削減</a:t>
                      </a:r>
                    </a:p>
                  </a:txBody>
                  <a:tcPr marL="3429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1464045"/>
                  </a:ext>
                </a:extLst>
              </a:tr>
              <a:tr h="273544">
                <a:tc gridSpan="2">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［削減目標］</a:t>
                      </a:r>
                    </a:p>
                  </a:txBody>
                  <a:tcPr marL="2286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a:t>
                      </a: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R</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６年度目標）前年度比 </a:t>
                      </a: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2.8 </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％削減</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前年度比　　  </a:t>
                      </a: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0.4</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％増加</a:t>
                      </a: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a:t>
                      </a:r>
                    </a:p>
                  </a:txBody>
                  <a:tcPr marL="3429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676733"/>
                  </a:ext>
                </a:extLst>
              </a:tr>
              <a:tr h="273544">
                <a:tc gridSpan="2">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エネルギー消費量</a:t>
                      </a:r>
                    </a:p>
                  </a:txBody>
                  <a:tcPr marL="2286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kumimoji="1" lang="ja-JP" altLang="en-US"/>
                    </a:p>
                  </a:txBody>
                  <a:tcPr/>
                </a:tc>
                <a:tc>
                  <a:txBody>
                    <a:bodyPr/>
                    <a:lstStyle/>
                    <a:p>
                      <a:pPr algn="l"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2030</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年度に</a:t>
                      </a: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2013</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年度比 </a:t>
                      </a: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16 </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％削減</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2013</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年度比　</a:t>
                      </a: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10.9</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％削減</a:t>
                      </a:r>
                    </a:p>
                  </a:txBody>
                  <a:tcPr marL="3429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1131356"/>
                  </a:ext>
                </a:extLst>
              </a:tr>
              <a:tr h="273544">
                <a:tc gridSpan="2">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［管理指標］</a:t>
                      </a:r>
                    </a:p>
                  </a:txBody>
                  <a:tcPr marL="2286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a:t>
                      </a: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R</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６年度目標）前年度比 </a:t>
                      </a: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1.0 </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％削減</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前年度比　　  </a:t>
                      </a: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1.7</a:t>
                      </a: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％増加</a:t>
                      </a:r>
                    </a:p>
                  </a:txBody>
                  <a:tcPr marL="3429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6643127"/>
                  </a:ext>
                </a:extLst>
              </a:tr>
              <a:tr h="239947">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ct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※1</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　ふちょう温室効果ガス削減アクションプランの改定（</a:t>
                      </a: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R8</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年３月）により</a:t>
                      </a: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45</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％から</a:t>
                      </a: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53</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％に修正</a:t>
                      </a:r>
                      <a:endPar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p>
                      <a:pPr algn="l" fontAlgn="ct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※2</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　電気の排出係数については、各電気事業者から購入した電気の調整後排出係数</a:t>
                      </a:r>
                      <a:endPar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p>
                      <a:pPr algn="l" fontAlgn="ct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a:t>
                      </a: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2023</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年度実績値）とし、</a:t>
                      </a: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2024</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年度の電力使用量にその排出係数をかけて算出した速報値。</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5015666"/>
                  </a:ext>
                </a:extLst>
              </a:tr>
            </a:tbl>
          </a:graphicData>
        </a:graphic>
      </p:graphicFrame>
      <p:sp>
        <p:nvSpPr>
          <p:cNvPr id="15" name="テキスト ボックス 14">
            <a:extLst>
              <a:ext uri="{FF2B5EF4-FFF2-40B4-BE49-F238E27FC236}">
                <a16:creationId xmlns:a16="http://schemas.microsoft.com/office/drawing/2014/main" id="{6BA204EB-0961-450B-B2E7-AED2F3C52648}"/>
              </a:ext>
            </a:extLst>
          </p:cNvPr>
          <p:cNvSpPr txBox="1"/>
          <p:nvPr/>
        </p:nvSpPr>
        <p:spPr>
          <a:xfrm>
            <a:off x="5937379" y="791884"/>
            <a:ext cx="3206621" cy="230832"/>
          </a:xfrm>
          <a:prstGeom prst="rect">
            <a:avLst/>
          </a:prstGeom>
          <a:noFill/>
        </p:spPr>
        <p:txBody>
          <a:bodyPr wrap="square">
            <a:spAutoFit/>
          </a:bodyPr>
          <a:lstStyle/>
          <a:p>
            <a:r>
              <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rPr>
              <a:t>R7</a:t>
            </a:r>
            <a:r>
              <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rPr>
              <a:t>年度第二回環境行政推進会議資料より抜粋（</a:t>
            </a:r>
            <a:r>
              <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rPr>
              <a:t>R7</a:t>
            </a:r>
            <a:r>
              <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rPr>
              <a:t>年９月４日）</a:t>
            </a:r>
            <a:endParaRPr lang="ja-JP" altLang="en-US" sz="900"/>
          </a:p>
        </p:txBody>
      </p:sp>
      <p:sp>
        <p:nvSpPr>
          <p:cNvPr id="3" name="Rectangle 2">
            <a:extLst>
              <a:ext uri="{FF2B5EF4-FFF2-40B4-BE49-F238E27FC236}">
                <a16:creationId xmlns:a16="http://schemas.microsoft.com/office/drawing/2014/main" id="{1CAD4A74-7329-3B57-A1FC-00D3D7A51F04}"/>
              </a:ext>
            </a:extLst>
          </p:cNvPr>
          <p:cNvSpPr/>
          <p:nvPr/>
        </p:nvSpPr>
        <p:spPr>
          <a:xfrm>
            <a:off x="8474373" y="2481539"/>
            <a:ext cx="541262" cy="4170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7621204F-FD9C-5C05-B341-DB6473366169}"/>
              </a:ext>
            </a:extLst>
          </p:cNvPr>
          <p:cNvCxnSpPr/>
          <p:nvPr/>
        </p:nvCxnSpPr>
        <p:spPr>
          <a:xfrm flipV="1">
            <a:off x="5390979" y="4620480"/>
            <a:ext cx="1810372" cy="1956"/>
          </a:xfrm>
          <a:prstGeom prst="straightConnector1">
            <a:avLst/>
          </a:prstGeom>
          <a:ln>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7FBE6F3-0F99-EF95-CD09-3456506BA9B7}"/>
              </a:ext>
            </a:extLst>
          </p:cNvPr>
          <p:cNvCxnSpPr>
            <a:cxnSpLocks/>
          </p:cNvCxnSpPr>
          <p:nvPr/>
        </p:nvCxnSpPr>
        <p:spPr>
          <a:xfrm>
            <a:off x="7028635" y="4620480"/>
            <a:ext cx="0" cy="258193"/>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Callout: Line 8">
            <a:extLst>
              <a:ext uri="{FF2B5EF4-FFF2-40B4-BE49-F238E27FC236}">
                <a16:creationId xmlns:a16="http://schemas.microsoft.com/office/drawing/2014/main" id="{5E592A29-D354-FDA0-FE1E-18007D3B56E9}"/>
              </a:ext>
            </a:extLst>
          </p:cNvPr>
          <p:cNvSpPr/>
          <p:nvPr/>
        </p:nvSpPr>
        <p:spPr>
          <a:xfrm>
            <a:off x="8007909" y="4358222"/>
            <a:ext cx="1043777" cy="367882"/>
          </a:xfrm>
          <a:prstGeom prst="borderCallout1">
            <a:avLst>
              <a:gd name="adj1" fmla="val 18750"/>
              <a:gd name="adj2" fmla="val -8333"/>
              <a:gd name="adj3" fmla="val 115202"/>
              <a:gd name="adj4" fmla="val -86289"/>
            </a:avLst>
          </a:prstGeom>
          <a:solidFill>
            <a:schemeClr val="accent5">
              <a:lumMod val="60000"/>
              <a:lumOff val="4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rgbClr val="FF0000"/>
                </a:solidFill>
                <a:ea typeface="游ゴシック"/>
                <a:cs typeface="Calibri"/>
              </a:rPr>
              <a:t>削減が必要</a:t>
            </a:r>
            <a:endParaRPr lang="en-US" sz="1200">
              <a:solidFill>
                <a:srgbClr val="FF0000"/>
              </a:solidFill>
            </a:endParaRPr>
          </a:p>
        </p:txBody>
      </p:sp>
    </p:spTree>
    <p:extLst>
      <p:ext uri="{BB962C8B-B14F-4D97-AF65-F5344CB8AC3E}">
        <p14:creationId xmlns:p14="http://schemas.microsoft.com/office/powerpoint/2010/main" val="86786178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3046</Words>
  <Application>Microsoft Office PowerPoint</Application>
  <PresentationFormat>画面に合わせる (4:3)</PresentationFormat>
  <Paragraphs>253</Paragraphs>
  <Slides>8</Slides>
  <Notes>6</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8</vt:i4>
      </vt:variant>
    </vt:vector>
  </HeadingPairs>
  <TitlesOfParts>
    <vt:vector size="18" baseType="lpstr">
      <vt:lpstr>BIZ UDPゴシック</vt:lpstr>
      <vt:lpstr>BIZ UDゴシック</vt:lpstr>
      <vt:lpstr>ＭＳ Ｐゴシック</vt:lpstr>
      <vt:lpstr>ＭＳ ゴシック</vt:lpstr>
      <vt:lpstr>Noto Sans JP</vt:lpstr>
      <vt:lpstr>Arial</vt:lpstr>
      <vt:lpstr>Calibri</vt:lpstr>
      <vt:lpstr>Calibri Light</vt:lpstr>
      <vt:lpstr>Wingdings</vt:lpstr>
      <vt:lpstr>Office テーマ</vt:lpstr>
      <vt:lpstr>大阪府の電力調達状況・調達方法の検討について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2026-07-27T09:27:52Z</dcterms:created>
  <dcterms:modified xsi:type="dcterms:W3CDTF">2026-07-27T09:28:02Z</dcterms:modified>
</cp:coreProperties>
</file>