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notesMasterIdLst>
    <p:notesMasterId r:id="rId4"/>
  </p:notesMasterIdLst>
  <p:sldIdLst>
    <p:sldId id="260" r:id="rId2"/>
    <p:sldId id="271" r:id="rId3"/>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3857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90" autoAdjust="0"/>
    <p:restoredTop sz="94660"/>
  </p:normalViewPr>
  <p:slideViewPr>
    <p:cSldViewPr snapToGrid="0" showGuides="1">
      <p:cViewPr varScale="1">
        <p:scale>
          <a:sx n="65" d="100"/>
          <a:sy n="65" d="100"/>
        </p:scale>
        <p:origin x="1704" y="60"/>
      </p:cViewPr>
      <p:guideLst>
        <p:guide orient="horz" pos="1661"/>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D4B4086F-7376-49E2-B3BC-D0EA8F10B68B}"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5425E555-94C9-4702-9977-1488F17CCC33}" type="slidenum">
              <a:rPr kumimoji="1" lang="ja-JP" altLang="en-US" smtClean="0"/>
              <a:t>‹#›</a:t>
            </a:fld>
            <a:endParaRPr kumimoji="1" lang="ja-JP" altLang="en-US"/>
          </a:p>
        </p:txBody>
      </p:sp>
    </p:spTree>
    <p:extLst>
      <p:ext uri="{BB962C8B-B14F-4D97-AF65-F5344CB8AC3E}">
        <p14:creationId xmlns:p14="http://schemas.microsoft.com/office/powerpoint/2010/main" val="34404547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dirty="0"/>
          </a:p>
        </p:txBody>
      </p:sp>
      <p:sp>
        <p:nvSpPr>
          <p:cNvPr id="4" name="スライド番号プレースホルダー 3"/>
          <p:cNvSpPr>
            <a:spLocks noGrp="1"/>
          </p:cNvSpPr>
          <p:nvPr>
            <p:ph type="sldNum" sz="quarter" idx="10"/>
          </p:nvPr>
        </p:nvSpPr>
        <p:spPr/>
        <p:txBody>
          <a:bodyPr/>
          <a:lstStyle/>
          <a:p>
            <a:fld id="{31B20C37-86A1-419C-84EA-31354337D576}" type="slidenum">
              <a:rPr kumimoji="1" lang="ja-JP" altLang="en-US" smtClean="0"/>
              <a:t>2</a:t>
            </a:fld>
            <a:endParaRPr kumimoji="1" lang="ja-JP" altLang="en-US"/>
          </a:p>
        </p:txBody>
      </p:sp>
    </p:spTree>
    <p:extLst>
      <p:ext uri="{BB962C8B-B14F-4D97-AF65-F5344CB8AC3E}">
        <p14:creationId xmlns:p14="http://schemas.microsoft.com/office/powerpoint/2010/main" val="3071978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140201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64837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1661059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2190958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3737949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299681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3517960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3069413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3115516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2672712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2281AA-7446-47A9-A725-CFF457920AAE}"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410319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281AA-7446-47A9-A725-CFF457920AAE}"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6CD91C-CB64-443F-A281-33A063FBDE7D}" type="slidenum">
              <a:rPr kumimoji="1" lang="ja-JP" altLang="en-US" smtClean="0"/>
              <a:t>‹#›</a:t>
            </a:fld>
            <a:endParaRPr kumimoji="1" lang="ja-JP" altLang="en-US"/>
          </a:p>
        </p:txBody>
      </p:sp>
    </p:spTree>
    <p:extLst>
      <p:ext uri="{BB962C8B-B14F-4D97-AF65-F5344CB8AC3E}">
        <p14:creationId xmlns:p14="http://schemas.microsoft.com/office/powerpoint/2010/main" val="161837446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E1FD5F48-B6A1-496F-BE07-CDF3E5883014}"/>
              </a:ext>
            </a:extLst>
          </p:cNvPr>
          <p:cNvSpPr/>
          <p:nvPr/>
        </p:nvSpPr>
        <p:spPr>
          <a:xfrm>
            <a:off x="258616" y="1184495"/>
            <a:ext cx="4697771" cy="415498"/>
          </a:xfrm>
          <a:prstGeom prst="rect">
            <a:avLst/>
          </a:prstGeom>
        </p:spPr>
        <p:txBody>
          <a:bodyPr wrap="square">
            <a:spAutoFit/>
          </a:bodyPr>
          <a:lstStyle/>
          <a:p>
            <a:pPr marL="285750" indent="-285750" algn="just">
              <a:buFont typeface="Wingdings" panose="05000000000000000000" pitchFamily="2" charset="2"/>
              <a:buChar char="Ø"/>
            </a:pPr>
            <a:r>
              <a:rPr lang="ja-JP" altLang="en-US" sz="2100" b="1" u="sng" kern="100" dirty="0">
                <a:latin typeface="Meiryo UI" panose="020B0604030504040204" pitchFamily="50" charset="-128"/>
                <a:ea typeface="Meiryo UI" panose="020B0604030504040204" pitchFamily="50" charset="-128"/>
                <a:cs typeface="Meiryo UI" panose="020B0604030504040204" pitchFamily="50" charset="-128"/>
              </a:rPr>
              <a:t>全体会議：令和７年７月８日</a:t>
            </a:r>
            <a:endParaRPr lang="en-US" altLang="ja-JP" sz="21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B7DF245A-9509-A4A0-52B9-71B337842B53}"/>
              </a:ext>
            </a:extLst>
          </p:cNvPr>
          <p:cNvSpPr/>
          <p:nvPr/>
        </p:nvSpPr>
        <p:spPr>
          <a:xfrm>
            <a:off x="411325" y="1588682"/>
            <a:ext cx="8355061" cy="984500"/>
          </a:xfrm>
          <a:prstGeom prst="rect">
            <a:avLst/>
          </a:prstGeom>
        </p:spPr>
        <p:txBody>
          <a:bodyPr wrap="square">
            <a:spAutoFit/>
          </a:bodyPr>
          <a:lstStyle/>
          <a:p>
            <a:pPr marL="180000" indent="-180000" algn="just">
              <a:lnSpc>
                <a:spcPts val="2400"/>
              </a:lnSpc>
              <a:buFont typeface="Meiryo UI" panose="020B0604030504040204" pitchFamily="50" charset="-128"/>
              <a:buChar char="·"/>
            </a:pPr>
            <a:r>
              <a:rPr lang="ja-JP" altLang="en-US" kern="100" dirty="0">
                <a:latin typeface="Meiryo UI" panose="020B0604030504040204" pitchFamily="50" charset="-128"/>
                <a:ea typeface="Meiryo UI" panose="020B0604030504040204" pitchFamily="50" charset="-128"/>
                <a:cs typeface="Meiryo UI" panose="020B0604030504040204" pitchFamily="50" charset="-128"/>
              </a:rPr>
              <a:t>国のエネルギー政策やカーボンニュートラル実現に向けた取組、大阪府・大阪市のエネルギー関連施策、エネルギー供給事業者からの情報提供など、各主体における取組の情報共有及び意見交換を実施した。</a:t>
            </a:r>
            <a:endParaRPr lang="en-US" altLang="ja-JP"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D26C1435-14A0-0CE6-3A20-B028D93C03F1}"/>
              </a:ext>
            </a:extLst>
          </p:cNvPr>
          <p:cNvSpPr/>
          <p:nvPr/>
        </p:nvSpPr>
        <p:spPr>
          <a:xfrm>
            <a:off x="258616" y="4889473"/>
            <a:ext cx="7068437" cy="415498"/>
          </a:xfrm>
          <a:prstGeom prst="rect">
            <a:avLst/>
          </a:prstGeom>
        </p:spPr>
        <p:txBody>
          <a:bodyPr wrap="square">
            <a:spAutoFit/>
          </a:bodyPr>
          <a:lstStyle/>
          <a:p>
            <a:pPr marL="285750" indent="-285750" algn="just">
              <a:buFont typeface="Wingdings" panose="05000000000000000000" pitchFamily="2" charset="2"/>
              <a:buChar char="Ø"/>
            </a:pPr>
            <a:r>
              <a:rPr lang="ja-JP" altLang="en-US" sz="2100" b="1" u="sng" kern="100" dirty="0">
                <a:latin typeface="Meiryo UI" panose="020B0604030504040204" pitchFamily="50" charset="-128"/>
                <a:ea typeface="Meiryo UI" panose="020B0604030504040204" pitchFamily="50" charset="-128"/>
                <a:cs typeface="Meiryo UI" panose="020B0604030504040204" pitchFamily="50" charset="-128"/>
              </a:rPr>
              <a:t>市町村（家庭）部門会議：令和７年</a:t>
            </a:r>
            <a:r>
              <a:rPr lang="en-US" altLang="ja-JP" sz="2100" b="1" u="sng" kern="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2100" b="1" u="sng" kern="1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2100" b="1" u="sng" kern="100" dirty="0">
                <a:latin typeface="Meiryo UI" panose="020B0604030504040204" pitchFamily="50" charset="-128"/>
                <a:ea typeface="Meiryo UI" panose="020B0604030504040204" pitchFamily="50" charset="-128"/>
                <a:cs typeface="Meiryo UI" panose="020B0604030504040204" pitchFamily="50" charset="-128"/>
              </a:rPr>
              <a:t>17</a:t>
            </a:r>
            <a:r>
              <a:rPr lang="ja-JP" altLang="en-US" sz="2100" b="1" u="sng" kern="100" dirty="0">
                <a:latin typeface="Meiryo UI" panose="020B0604030504040204" pitchFamily="50" charset="-128"/>
                <a:ea typeface="Meiryo UI" panose="020B0604030504040204" pitchFamily="50" charset="-128"/>
                <a:cs typeface="Meiryo UI" panose="020B0604030504040204" pitchFamily="50" charset="-128"/>
              </a:rPr>
              <a:t>日</a:t>
            </a:r>
            <a:endParaRPr lang="en-US" altLang="ja-JP" sz="21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4178528A-E1B8-3E8B-D48A-5755686F0EA0}"/>
              </a:ext>
            </a:extLst>
          </p:cNvPr>
          <p:cNvSpPr/>
          <p:nvPr/>
        </p:nvSpPr>
        <p:spPr>
          <a:xfrm>
            <a:off x="411324" y="5288409"/>
            <a:ext cx="8355061" cy="676724"/>
          </a:xfrm>
          <a:prstGeom prst="rect">
            <a:avLst/>
          </a:prstGeom>
        </p:spPr>
        <p:txBody>
          <a:bodyPr wrap="square">
            <a:spAutoFit/>
          </a:bodyPr>
          <a:lstStyle/>
          <a:p>
            <a:pPr marL="180000" indent="-180000" algn="just">
              <a:lnSpc>
                <a:spcPts val="2400"/>
              </a:lnSpc>
              <a:spcBef>
                <a:spcPts val="600"/>
              </a:spcBef>
              <a:buFont typeface="Meiryo UI" panose="020B0604030504040204" pitchFamily="50" charset="-128"/>
              <a:buChar char="·"/>
            </a:pPr>
            <a:r>
              <a:rPr lang="ja-JP" altLang="en-US" kern="100" dirty="0">
                <a:latin typeface="Meiryo UI" panose="020B0604030504040204" pitchFamily="50" charset="-128"/>
                <a:ea typeface="Meiryo UI" panose="020B0604030504040204" pitchFamily="50" charset="-128"/>
                <a:cs typeface="Meiryo UI" panose="020B0604030504040204" pitchFamily="50" charset="-128"/>
              </a:rPr>
              <a:t>大阪府及び市町村のエネルギー・脱炭素に関する取組の情報共有及び意見交換を実施した（市町村の課題等を事前アンケートで聞き取り、会議で共有及び意見交換）。</a:t>
            </a:r>
          </a:p>
        </p:txBody>
      </p:sp>
      <p:sp>
        <p:nvSpPr>
          <p:cNvPr id="13" name="正方形/長方形 12">
            <a:extLst>
              <a:ext uri="{FF2B5EF4-FFF2-40B4-BE49-F238E27FC236}">
                <a16:creationId xmlns:a16="http://schemas.microsoft.com/office/drawing/2014/main" id="{2469DDC0-8766-BDA1-6EA5-498F0CF8F947}"/>
              </a:ext>
            </a:extLst>
          </p:cNvPr>
          <p:cNvSpPr/>
          <p:nvPr/>
        </p:nvSpPr>
        <p:spPr>
          <a:xfrm>
            <a:off x="258616" y="3036984"/>
            <a:ext cx="7068437" cy="415498"/>
          </a:xfrm>
          <a:prstGeom prst="rect">
            <a:avLst/>
          </a:prstGeom>
        </p:spPr>
        <p:txBody>
          <a:bodyPr wrap="square">
            <a:spAutoFit/>
          </a:bodyPr>
          <a:lstStyle/>
          <a:p>
            <a:pPr marL="285750" indent="-285750" algn="just">
              <a:buFont typeface="Wingdings" panose="05000000000000000000" pitchFamily="2" charset="2"/>
              <a:buChar char="Ø"/>
            </a:pPr>
            <a:r>
              <a:rPr lang="zh-TW" altLang="en-US" sz="2100" b="1" u="sng" kern="100" dirty="0">
                <a:latin typeface="Meiryo UI" panose="020B0604030504040204" pitchFamily="50" charset="-128"/>
                <a:ea typeface="Meiryo UI" panose="020B0604030504040204" pitchFamily="50" charset="-128"/>
                <a:cs typeface="Meiryo UI" panose="020B0604030504040204" pitchFamily="50" charset="-128"/>
              </a:rPr>
              <a:t>事業者部門会議</a:t>
            </a:r>
            <a:r>
              <a:rPr lang="ja-JP" altLang="en-US" sz="2100" b="1" u="sng" kern="100" dirty="0">
                <a:latin typeface="Meiryo UI" panose="020B0604030504040204" pitchFamily="50" charset="-128"/>
                <a:ea typeface="Meiryo UI" panose="020B0604030504040204" pitchFamily="50" charset="-128"/>
                <a:cs typeface="Meiryo UI" panose="020B0604030504040204" pitchFamily="50" charset="-128"/>
              </a:rPr>
              <a:t>：令和７年８月</a:t>
            </a:r>
            <a:r>
              <a:rPr lang="en-US" altLang="ja-JP" sz="2100" b="1" u="sng" kern="100" dirty="0">
                <a:latin typeface="Meiryo UI" panose="020B0604030504040204" pitchFamily="50" charset="-128"/>
                <a:ea typeface="Meiryo UI" panose="020B0604030504040204" pitchFamily="50" charset="-128"/>
                <a:cs typeface="Meiryo UI" panose="020B0604030504040204" pitchFamily="50" charset="-128"/>
              </a:rPr>
              <a:t>27</a:t>
            </a:r>
            <a:r>
              <a:rPr lang="ja-JP" altLang="en-US" sz="2100" b="1" u="sng" kern="100" dirty="0">
                <a:latin typeface="Meiryo UI" panose="020B0604030504040204" pitchFamily="50" charset="-128"/>
                <a:ea typeface="Meiryo UI" panose="020B0604030504040204" pitchFamily="50" charset="-128"/>
                <a:cs typeface="Meiryo UI" panose="020B0604030504040204" pitchFamily="50" charset="-128"/>
              </a:rPr>
              <a:t>日</a:t>
            </a:r>
            <a:endParaRPr lang="en-US" altLang="ja-JP" sz="21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7AD03F6A-E713-2E94-A7C0-F52CBABF785E}"/>
              </a:ext>
            </a:extLst>
          </p:cNvPr>
          <p:cNvSpPr/>
          <p:nvPr/>
        </p:nvSpPr>
        <p:spPr>
          <a:xfrm>
            <a:off x="486722" y="3477375"/>
            <a:ext cx="8355061" cy="1061444"/>
          </a:xfrm>
          <a:prstGeom prst="rect">
            <a:avLst/>
          </a:prstGeom>
        </p:spPr>
        <p:txBody>
          <a:bodyPr wrap="square">
            <a:spAutoFit/>
          </a:bodyPr>
          <a:lstStyle/>
          <a:p>
            <a:pPr marL="180000" indent="-180000" algn="just">
              <a:lnSpc>
                <a:spcPts val="2400"/>
              </a:lnSpc>
              <a:spcBef>
                <a:spcPts val="600"/>
              </a:spcBef>
              <a:buFont typeface="Meiryo UI" panose="020B0604030504040204" pitchFamily="50" charset="-128"/>
              <a:buChar char="·"/>
            </a:pPr>
            <a:r>
              <a:rPr lang="ja-JP" altLang="en-US" kern="100" dirty="0">
                <a:latin typeface="Meiryo UI" panose="020B0604030504040204" pitchFamily="50" charset="-128"/>
                <a:ea typeface="Meiryo UI" panose="020B0604030504040204" pitchFamily="50" charset="-128"/>
                <a:cs typeface="Meiryo UI" panose="020B0604030504040204" pitchFamily="50" charset="-128"/>
              </a:rPr>
              <a:t>金融機関、事業者団体と府条例の枠組みと連動した融資制度（</a:t>
            </a:r>
            <a:r>
              <a:rPr lang="en-US" altLang="ja-JP" kern="100" dirty="0">
                <a:latin typeface="Meiryo UI" panose="020B0604030504040204" pitchFamily="50" charset="-128"/>
                <a:ea typeface="Meiryo UI" panose="020B0604030504040204" pitchFamily="50" charset="-128"/>
                <a:cs typeface="Meiryo UI" panose="020B0604030504040204" pitchFamily="50" charset="-128"/>
              </a:rPr>
              <a:t>SLL</a:t>
            </a:r>
            <a:r>
              <a:rPr lang="ja-JP" altLang="en-US" kern="100" dirty="0">
                <a:latin typeface="Meiryo UI" panose="020B0604030504040204" pitchFamily="50" charset="-128"/>
                <a:ea typeface="Meiryo UI" panose="020B0604030504040204" pitchFamily="50" charset="-128"/>
                <a:cs typeface="Meiryo UI" panose="020B0604030504040204" pitchFamily="50" charset="-128"/>
              </a:rPr>
              <a:t>）素案に関して、意見交換を実施した。</a:t>
            </a:r>
          </a:p>
          <a:p>
            <a:pPr marL="180000" indent="-180000" algn="just">
              <a:lnSpc>
                <a:spcPts val="2400"/>
              </a:lnSpc>
              <a:spcBef>
                <a:spcPts val="600"/>
              </a:spcBef>
              <a:buFont typeface="Meiryo UI" panose="020B0604030504040204" pitchFamily="50" charset="-128"/>
              <a:buChar char="·"/>
            </a:pPr>
            <a:r>
              <a:rPr lang="ja-JP" altLang="en-US" kern="100" dirty="0">
                <a:latin typeface="Meiryo UI" panose="020B0604030504040204" pitchFamily="50" charset="-128"/>
                <a:ea typeface="Meiryo UI" panose="020B0604030504040204" pitchFamily="50" charset="-128"/>
                <a:cs typeface="Meiryo UI" panose="020B0604030504040204" pitchFamily="50" charset="-128"/>
              </a:rPr>
              <a:t>グリーンファイナンスの促進等に関する情報共有及び意見交換を実施した。</a:t>
            </a:r>
          </a:p>
        </p:txBody>
      </p:sp>
      <p:sp>
        <p:nvSpPr>
          <p:cNvPr id="15" name="正方形/長方形 14">
            <a:extLst>
              <a:ext uri="{FF2B5EF4-FFF2-40B4-BE49-F238E27FC236}">
                <a16:creationId xmlns:a16="http://schemas.microsoft.com/office/drawing/2014/main" id="{ACC4200F-D790-EC08-FD0A-31DE7ECCDDA4}"/>
              </a:ext>
            </a:extLst>
          </p:cNvPr>
          <p:cNvSpPr/>
          <p:nvPr/>
        </p:nvSpPr>
        <p:spPr>
          <a:xfrm>
            <a:off x="0" y="0"/>
            <a:ext cx="9144000" cy="556054"/>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cs typeface="Meiryo UI" panose="020B0604030504040204" pitchFamily="50" charset="-128"/>
              </a:rPr>
              <a:t>　令和</a:t>
            </a:r>
            <a:r>
              <a:rPr kumimoji="1"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７</a:t>
            </a:r>
            <a:r>
              <a:rPr kumimoji="1" lang="ja-JP" altLang="en-US" sz="2400" b="1" dirty="0">
                <a:latin typeface="Meiryo UI" panose="020B0604030504040204" pitchFamily="50" charset="-128"/>
                <a:ea typeface="Meiryo UI" panose="020B0604030504040204" pitchFamily="50" charset="-128"/>
                <a:cs typeface="Meiryo UI" panose="020B0604030504040204" pitchFamily="50" charset="-128"/>
              </a:rPr>
              <a:t>年度の協議会開催結果</a:t>
            </a:r>
          </a:p>
        </p:txBody>
      </p:sp>
      <p:sp>
        <p:nvSpPr>
          <p:cNvPr id="16" name="正方形/長方形 15">
            <a:extLst>
              <a:ext uri="{FF2B5EF4-FFF2-40B4-BE49-F238E27FC236}">
                <a16:creationId xmlns:a16="http://schemas.microsoft.com/office/drawing/2014/main" id="{1BEBC099-44D1-3EFA-F458-39F1C7A8D241}"/>
              </a:ext>
            </a:extLst>
          </p:cNvPr>
          <p:cNvSpPr/>
          <p:nvPr/>
        </p:nvSpPr>
        <p:spPr>
          <a:xfrm>
            <a:off x="8887130" y="6527825"/>
            <a:ext cx="187020" cy="307777"/>
          </a:xfrm>
          <a:prstGeom prst="rect">
            <a:avLst/>
          </a:prstGeom>
        </p:spPr>
        <p:txBody>
          <a:bodyPr wrap="square">
            <a:spAutoFit/>
          </a:bodyPr>
          <a:lstStyle/>
          <a:p>
            <a:pPr algn="ctr"/>
            <a:r>
              <a:rPr lang="en-US" altLang="ja-JP" sz="1400" kern="100" dirty="0">
                <a:latin typeface="Meiryo UI" panose="020B0604030504040204" pitchFamily="50" charset="-128"/>
                <a:ea typeface="Meiryo UI" panose="020B0604030504040204" pitchFamily="50" charset="-128"/>
                <a:cs typeface="Meiryo UI" panose="020B0604030504040204" pitchFamily="50" charset="-128"/>
              </a:rPr>
              <a:t>1</a:t>
            </a:r>
          </a:p>
        </p:txBody>
      </p:sp>
    </p:spTree>
    <p:extLst>
      <p:ext uri="{BB962C8B-B14F-4D97-AF65-F5344CB8AC3E}">
        <p14:creationId xmlns:p14="http://schemas.microsoft.com/office/powerpoint/2010/main" val="4221335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表 24">
            <a:extLst>
              <a:ext uri="{FF2B5EF4-FFF2-40B4-BE49-F238E27FC236}">
                <a16:creationId xmlns:a16="http://schemas.microsoft.com/office/drawing/2014/main" id="{C931FA82-EB0D-4B93-92CA-DE996140FA25}"/>
              </a:ext>
            </a:extLst>
          </p:cNvPr>
          <p:cNvGraphicFramePr>
            <a:graphicFrameLocks noGrp="1"/>
          </p:cNvGraphicFramePr>
          <p:nvPr>
            <p:extLst>
              <p:ext uri="{D42A27DB-BD31-4B8C-83A1-F6EECF244321}">
                <p14:modId xmlns:p14="http://schemas.microsoft.com/office/powerpoint/2010/main" val="942204255"/>
              </p:ext>
            </p:extLst>
          </p:nvPr>
        </p:nvGraphicFramePr>
        <p:xfrm>
          <a:off x="562344" y="4516838"/>
          <a:ext cx="8064001" cy="1656001"/>
        </p:xfrm>
        <a:graphic>
          <a:graphicData uri="http://schemas.openxmlformats.org/drawingml/2006/table">
            <a:tbl>
              <a:tblPr firstRow="1">
                <a:tableStyleId>{10A1B5D5-9B99-4C35-A422-299274C87663}</a:tableStyleId>
              </a:tblPr>
              <a:tblGrid>
                <a:gridCol w="2163861">
                  <a:extLst>
                    <a:ext uri="{9D8B030D-6E8A-4147-A177-3AD203B41FA5}">
                      <a16:colId xmlns:a16="http://schemas.microsoft.com/office/drawing/2014/main" val="2395190894"/>
                    </a:ext>
                  </a:extLst>
                </a:gridCol>
                <a:gridCol w="590014">
                  <a:extLst>
                    <a:ext uri="{9D8B030D-6E8A-4147-A177-3AD203B41FA5}">
                      <a16:colId xmlns:a16="http://schemas.microsoft.com/office/drawing/2014/main" val="549694546"/>
                    </a:ext>
                  </a:extLst>
                </a:gridCol>
                <a:gridCol w="590014">
                  <a:extLst>
                    <a:ext uri="{9D8B030D-6E8A-4147-A177-3AD203B41FA5}">
                      <a16:colId xmlns:a16="http://schemas.microsoft.com/office/drawing/2014/main" val="2688519494"/>
                    </a:ext>
                  </a:extLst>
                </a:gridCol>
                <a:gridCol w="590014">
                  <a:extLst>
                    <a:ext uri="{9D8B030D-6E8A-4147-A177-3AD203B41FA5}">
                      <a16:colId xmlns:a16="http://schemas.microsoft.com/office/drawing/2014/main" val="256345693"/>
                    </a:ext>
                  </a:extLst>
                </a:gridCol>
                <a:gridCol w="590014">
                  <a:extLst>
                    <a:ext uri="{9D8B030D-6E8A-4147-A177-3AD203B41FA5}">
                      <a16:colId xmlns:a16="http://schemas.microsoft.com/office/drawing/2014/main" val="4049823666"/>
                    </a:ext>
                  </a:extLst>
                </a:gridCol>
                <a:gridCol w="590014">
                  <a:extLst>
                    <a:ext uri="{9D8B030D-6E8A-4147-A177-3AD203B41FA5}">
                      <a16:colId xmlns:a16="http://schemas.microsoft.com/office/drawing/2014/main" val="1552332711"/>
                    </a:ext>
                  </a:extLst>
                </a:gridCol>
                <a:gridCol w="590014">
                  <a:extLst>
                    <a:ext uri="{9D8B030D-6E8A-4147-A177-3AD203B41FA5}">
                      <a16:colId xmlns:a16="http://schemas.microsoft.com/office/drawing/2014/main" val="2218573566"/>
                    </a:ext>
                  </a:extLst>
                </a:gridCol>
                <a:gridCol w="590014">
                  <a:extLst>
                    <a:ext uri="{9D8B030D-6E8A-4147-A177-3AD203B41FA5}">
                      <a16:colId xmlns:a16="http://schemas.microsoft.com/office/drawing/2014/main" val="187381880"/>
                    </a:ext>
                  </a:extLst>
                </a:gridCol>
                <a:gridCol w="590014">
                  <a:extLst>
                    <a:ext uri="{9D8B030D-6E8A-4147-A177-3AD203B41FA5}">
                      <a16:colId xmlns:a16="http://schemas.microsoft.com/office/drawing/2014/main" val="2768483445"/>
                    </a:ext>
                  </a:extLst>
                </a:gridCol>
                <a:gridCol w="590014">
                  <a:extLst>
                    <a:ext uri="{9D8B030D-6E8A-4147-A177-3AD203B41FA5}">
                      <a16:colId xmlns:a16="http://schemas.microsoft.com/office/drawing/2014/main" val="141420347"/>
                    </a:ext>
                  </a:extLst>
                </a:gridCol>
                <a:gridCol w="590014">
                  <a:extLst>
                    <a:ext uri="{9D8B030D-6E8A-4147-A177-3AD203B41FA5}">
                      <a16:colId xmlns:a16="http://schemas.microsoft.com/office/drawing/2014/main" val="3476616787"/>
                    </a:ext>
                  </a:extLst>
                </a:gridCol>
              </a:tblGrid>
              <a:tr h="287038">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会議</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solidFill>
                      <a:srgbClr val="70AD47"/>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5</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solidFill>
                      <a:srgbClr val="70AD47"/>
                    </a:solidFill>
                  </a:tcPr>
                </a:tc>
                <a:tc>
                  <a:txBody>
                    <a:bodyPr/>
                    <a:lstStyle/>
                    <a:p>
                      <a:pPr algn="ctr" fontAlgn="ct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6</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solidFill>
                      <a:srgbClr val="70AD47"/>
                    </a:solidFill>
                  </a:tcPr>
                </a:tc>
                <a:tc>
                  <a:txBody>
                    <a:bodyPr/>
                    <a:lstStyle/>
                    <a:p>
                      <a:pPr algn="ctr" fontAlgn="ct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7</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８月</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９月</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10</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11</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12</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1</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en-US" altLang="ja-JP" sz="1400" b="1" i="0" u="none" strike="noStrike" dirty="0">
                          <a:solidFill>
                            <a:schemeClr val="bg1"/>
                          </a:solidFill>
                          <a:effectLst/>
                          <a:latin typeface="Meiryo UI" panose="020B0604030504040204" pitchFamily="50" charset="-128"/>
                          <a:ea typeface="Meiryo UI" panose="020B0604030504040204" pitchFamily="50" charset="-128"/>
                        </a:rPr>
                        <a:t>2</a:t>
                      </a:r>
                      <a:r>
                        <a:rPr lang="ja-JP" altLang="en-US" sz="1400" b="1" i="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extLst>
                  <a:ext uri="{0D108BD9-81ED-4DB2-BD59-A6C34878D82A}">
                    <a16:rowId xmlns:a16="http://schemas.microsoft.com/office/drawing/2014/main" val="1068195454"/>
                  </a:ext>
                </a:extLst>
              </a:tr>
              <a:tr h="450739">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全体会議</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extLst>
                  <a:ext uri="{0D108BD9-81ED-4DB2-BD59-A6C34878D82A}">
                    <a16:rowId xmlns:a16="http://schemas.microsoft.com/office/drawing/2014/main" val="1443915584"/>
                  </a:ext>
                </a:extLst>
              </a:tr>
              <a:tr h="459112">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事業者部門会議</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extLst>
                  <a:ext uri="{0D108BD9-81ED-4DB2-BD59-A6C34878D82A}">
                    <a16:rowId xmlns:a16="http://schemas.microsoft.com/office/drawing/2014/main" val="2209260016"/>
                  </a:ext>
                </a:extLst>
              </a:tr>
              <a:tr h="45911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chemeClr val="dk1"/>
                          </a:solidFill>
                          <a:effectLst/>
                          <a:latin typeface="Meiryo UI" panose="020B0604030504040204" pitchFamily="50" charset="-128"/>
                          <a:ea typeface="Meiryo UI" panose="020B0604030504040204" pitchFamily="50" charset="-128"/>
                        </a:rPr>
                        <a:t>市町村（家庭）部門会議</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36000" marT="36000" marB="36000" anchor="ctr">
                    <a:lnL w="12700" cap="flat" cmpd="sng" algn="ctr">
                      <a:solidFill>
                        <a:srgbClr val="385723"/>
                      </a:solidFill>
                      <a:prstDash val="solid"/>
                      <a:round/>
                      <a:headEnd type="none" w="med" len="med"/>
                      <a:tailEnd type="none" w="med" len="med"/>
                    </a:lnL>
                    <a:lnR w="12700" cap="flat" cmpd="sng" algn="ctr">
                      <a:solidFill>
                        <a:srgbClr val="385723"/>
                      </a:solidFill>
                      <a:prstDash val="solid"/>
                      <a:round/>
                      <a:headEnd type="none" w="med" len="med"/>
                      <a:tailEnd type="none" w="med" len="med"/>
                    </a:lnR>
                    <a:lnT w="12700" cap="flat" cmpd="sng" algn="ctr">
                      <a:solidFill>
                        <a:srgbClr val="385723"/>
                      </a:solidFill>
                      <a:prstDash val="solid"/>
                      <a:round/>
                      <a:headEnd type="none" w="med" len="med"/>
                      <a:tailEnd type="none" w="med" len="med"/>
                    </a:lnT>
                    <a:lnB w="12700" cap="flat" cmpd="sng" algn="ctr">
                      <a:solidFill>
                        <a:srgbClr val="385723"/>
                      </a:solidFill>
                      <a:prstDash val="solid"/>
                      <a:round/>
                      <a:headEnd type="none" w="med" len="med"/>
                      <a:tailEnd type="none" w="med" len="med"/>
                    </a:lnB>
                  </a:tcPr>
                </a:tc>
                <a:extLst>
                  <a:ext uri="{0D108BD9-81ED-4DB2-BD59-A6C34878D82A}">
                    <a16:rowId xmlns:a16="http://schemas.microsoft.com/office/drawing/2014/main" val="816860997"/>
                  </a:ext>
                </a:extLst>
              </a:tr>
            </a:tbl>
          </a:graphicData>
        </a:graphic>
      </p:graphicFrame>
      <p:sp>
        <p:nvSpPr>
          <p:cNvPr id="30" name="正方形/長方形 29"/>
          <p:cNvSpPr/>
          <p:nvPr/>
        </p:nvSpPr>
        <p:spPr>
          <a:xfrm>
            <a:off x="0" y="0"/>
            <a:ext cx="9144000" cy="556054"/>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cs typeface="Meiryo UI" panose="020B0604030504040204" pitchFamily="50" charset="-128"/>
              </a:rPr>
              <a:t>　今年度の協議会の進め方</a:t>
            </a:r>
          </a:p>
        </p:txBody>
      </p:sp>
      <p:sp>
        <p:nvSpPr>
          <p:cNvPr id="9" name="正方形/長方形 8">
            <a:extLst>
              <a:ext uri="{FF2B5EF4-FFF2-40B4-BE49-F238E27FC236}">
                <a16:creationId xmlns:a16="http://schemas.microsoft.com/office/drawing/2014/main" id="{E1FD5F48-B6A1-496F-BE07-CDF3E5883014}"/>
              </a:ext>
            </a:extLst>
          </p:cNvPr>
          <p:cNvSpPr/>
          <p:nvPr/>
        </p:nvSpPr>
        <p:spPr>
          <a:xfrm>
            <a:off x="283323" y="4033530"/>
            <a:ext cx="3368758" cy="400110"/>
          </a:xfrm>
          <a:prstGeom prst="rect">
            <a:avLst/>
          </a:prstGeom>
        </p:spPr>
        <p:txBody>
          <a:bodyPr wrap="square">
            <a:spAutoFit/>
          </a:bodyPr>
          <a:lstStyle/>
          <a:p>
            <a:pPr marL="285750" indent="-285750" algn="just">
              <a:buFont typeface="Wingdings" panose="05000000000000000000" pitchFamily="2" charset="2"/>
              <a:buChar char="Ø"/>
            </a:pPr>
            <a:r>
              <a:rPr lang="ja-JP" altLang="en-US" sz="2000" b="1" u="sng" kern="100" dirty="0">
                <a:latin typeface="Meiryo UI" panose="020B0604030504040204" pitchFamily="50" charset="-128"/>
                <a:ea typeface="Meiryo UI" panose="020B0604030504040204" pitchFamily="50" charset="-128"/>
                <a:cs typeface="Meiryo UI" panose="020B0604030504040204" pitchFamily="50" charset="-128"/>
              </a:rPr>
              <a:t>開催スケジュール（予定）　</a:t>
            </a:r>
            <a:endParaRPr lang="en-US" altLang="ja-JP" sz="20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正方形/長方形 31">
            <a:extLst>
              <a:ext uri="{FF2B5EF4-FFF2-40B4-BE49-F238E27FC236}">
                <a16:creationId xmlns:a16="http://schemas.microsoft.com/office/drawing/2014/main" id="{77A40013-B3A6-4808-A2A7-D7756C367742}"/>
              </a:ext>
            </a:extLst>
          </p:cNvPr>
          <p:cNvSpPr/>
          <p:nvPr/>
        </p:nvSpPr>
        <p:spPr>
          <a:xfrm>
            <a:off x="2981186" y="5834016"/>
            <a:ext cx="1502761" cy="276999"/>
          </a:xfrm>
          <a:prstGeom prst="rect">
            <a:avLst/>
          </a:prstGeom>
          <a:solidFill>
            <a:schemeClr val="bg1"/>
          </a:solidFill>
        </p:spPr>
        <p:txBody>
          <a:bodyPr wrap="square">
            <a:spAutoFit/>
          </a:bodyPr>
          <a:lstStyle/>
          <a:p>
            <a:pPr algn="just"/>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議題について照会等</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正方形/長方形 32">
            <a:extLst>
              <a:ext uri="{FF2B5EF4-FFF2-40B4-BE49-F238E27FC236}">
                <a16:creationId xmlns:a16="http://schemas.microsoft.com/office/drawing/2014/main" id="{724EBABA-4D6D-47D7-BEC8-03193D74A6FA}"/>
              </a:ext>
            </a:extLst>
          </p:cNvPr>
          <p:cNvSpPr/>
          <p:nvPr/>
        </p:nvSpPr>
        <p:spPr>
          <a:xfrm>
            <a:off x="6295033" y="5983070"/>
            <a:ext cx="1714178" cy="153888"/>
          </a:xfrm>
          <a:prstGeom prst="rect">
            <a:avLst/>
          </a:prstGeom>
          <a:solidFill>
            <a:schemeClr val="bg1"/>
          </a:solidFill>
        </p:spPr>
        <p:txBody>
          <a:bodyPr wrap="none" lIns="36000" tIns="0" rIns="36000" bIns="0">
            <a:spAutoFit/>
          </a:bodyPr>
          <a:lstStyle/>
          <a:p>
            <a:pPr algn="just"/>
            <a:r>
              <a:rPr lang="ja-JP" altLang="en-US" sz="1000" kern="100" dirty="0">
                <a:latin typeface="Meiryo UI" panose="020B0604030504040204" pitchFamily="50" charset="-128"/>
                <a:ea typeface="Meiryo UI" panose="020B0604030504040204" pitchFamily="50" charset="-128"/>
                <a:cs typeface="Meiryo UI" panose="020B0604030504040204" pitchFamily="50" charset="-128"/>
              </a:rPr>
              <a:t>議題が多数だった場合等に開催</a:t>
            </a:r>
            <a:endParaRPr lang="en-US" altLang="ja-JP" sz="10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楕円 33">
            <a:extLst>
              <a:ext uri="{FF2B5EF4-FFF2-40B4-BE49-F238E27FC236}">
                <a16:creationId xmlns:a16="http://schemas.microsoft.com/office/drawing/2014/main" id="{D20AB779-DBE9-4D01-9221-CF67C7AAB2F8}"/>
              </a:ext>
            </a:extLst>
          </p:cNvPr>
          <p:cNvSpPr/>
          <p:nvPr/>
        </p:nvSpPr>
        <p:spPr>
          <a:xfrm>
            <a:off x="6493077" y="5784917"/>
            <a:ext cx="144000" cy="144000"/>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chemeClr val="tx1"/>
                </a:solidFill>
                <a:prstDash val="solid"/>
              </a:ln>
            </a:endParaRPr>
          </a:p>
        </p:txBody>
      </p:sp>
      <p:sp>
        <p:nvSpPr>
          <p:cNvPr id="35" name="楕円 34">
            <a:extLst>
              <a:ext uri="{FF2B5EF4-FFF2-40B4-BE49-F238E27FC236}">
                <a16:creationId xmlns:a16="http://schemas.microsoft.com/office/drawing/2014/main" id="{86D744B9-71FC-46F1-AAEA-A13EB88844B4}"/>
              </a:ext>
            </a:extLst>
          </p:cNvPr>
          <p:cNvSpPr/>
          <p:nvPr/>
        </p:nvSpPr>
        <p:spPr>
          <a:xfrm>
            <a:off x="7682151" y="5784917"/>
            <a:ext cx="144000" cy="144000"/>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chemeClr val="tx1"/>
                </a:solidFill>
                <a:prstDash val="solid"/>
              </a:ln>
            </a:endParaRPr>
          </a:p>
        </p:txBody>
      </p:sp>
      <p:sp>
        <p:nvSpPr>
          <p:cNvPr id="39" name="正方形/長方形 38">
            <a:extLst>
              <a:ext uri="{FF2B5EF4-FFF2-40B4-BE49-F238E27FC236}">
                <a16:creationId xmlns:a16="http://schemas.microsoft.com/office/drawing/2014/main" id="{A46A82EA-8806-4FC5-BE50-A55BDE831BEE}"/>
              </a:ext>
            </a:extLst>
          </p:cNvPr>
          <p:cNvSpPr/>
          <p:nvPr/>
        </p:nvSpPr>
        <p:spPr>
          <a:xfrm>
            <a:off x="283323" y="1050115"/>
            <a:ext cx="1912365" cy="400110"/>
          </a:xfrm>
          <a:prstGeom prst="rect">
            <a:avLst/>
          </a:prstGeom>
        </p:spPr>
        <p:txBody>
          <a:bodyPr wrap="square">
            <a:spAutoFit/>
          </a:bodyPr>
          <a:lstStyle/>
          <a:p>
            <a:pPr marL="285750" indent="-285750">
              <a:buFont typeface="Wingdings" panose="05000000000000000000" pitchFamily="2" charset="2"/>
              <a:buChar char="Ø"/>
            </a:pPr>
            <a:r>
              <a:rPr lang="ja-JP" altLang="en-US" sz="2000" b="1" u="sng" kern="100" dirty="0">
                <a:latin typeface="Meiryo UI" panose="020B0604030504040204" pitchFamily="50" charset="-128"/>
                <a:ea typeface="Meiryo UI" panose="020B0604030504040204" pitchFamily="50" charset="-128"/>
                <a:cs typeface="Meiryo UI" panose="020B0604030504040204" pitchFamily="50" charset="-128"/>
              </a:rPr>
              <a:t>全体会議</a:t>
            </a:r>
            <a:endParaRPr lang="en-US" altLang="ja-JP" sz="20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正方形/長方形 39">
            <a:extLst>
              <a:ext uri="{FF2B5EF4-FFF2-40B4-BE49-F238E27FC236}">
                <a16:creationId xmlns:a16="http://schemas.microsoft.com/office/drawing/2014/main" id="{0676694F-2817-4CDF-84CC-D6465905A263}"/>
              </a:ext>
            </a:extLst>
          </p:cNvPr>
          <p:cNvSpPr/>
          <p:nvPr/>
        </p:nvSpPr>
        <p:spPr>
          <a:xfrm>
            <a:off x="408948" y="1447137"/>
            <a:ext cx="8451729" cy="338554"/>
          </a:xfrm>
          <a:prstGeom prst="rect">
            <a:avLst/>
          </a:prstGeom>
        </p:spPr>
        <p:txBody>
          <a:bodyPr wrap="square">
            <a:spAutoFit/>
          </a:bodyPr>
          <a:lstStyle/>
          <a:p>
            <a:pPr marL="180000" indent="-180000" algn="just">
              <a:buFont typeface="Meiryo UI" panose="020B0604030504040204" pitchFamily="50" charset="-128"/>
              <a:buChar char="·"/>
            </a:pPr>
            <a:r>
              <a:rPr lang="ja-JP" altLang="en-US" sz="1600" kern="100" dirty="0">
                <a:latin typeface="Meiryo UI" panose="020B0604030504040204" pitchFamily="50" charset="-128"/>
                <a:ea typeface="Meiryo UI" panose="020B0604030504040204" pitchFamily="50" charset="-128"/>
                <a:cs typeface="Meiryo UI" panose="020B0604030504040204" pitchFamily="50" charset="-128"/>
              </a:rPr>
              <a:t>国の政策動向、大阪府・大阪市の施策、各団体の取組等について意見交換及び情報共有を行う。</a:t>
            </a:r>
          </a:p>
        </p:txBody>
      </p:sp>
      <p:sp>
        <p:nvSpPr>
          <p:cNvPr id="41" name="正方形/長方形 40">
            <a:extLst>
              <a:ext uri="{FF2B5EF4-FFF2-40B4-BE49-F238E27FC236}">
                <a16:creationId xmlns:a16="http://schemas.microsoft.com/office/drawing/2014/main" id="{E5AE391C-494C-43B5-AB08-9E0FAE29EB07}"/>
              </a:ext>
            </a:extLst>
          </p:cNvPr>
          <p:cNvSpPr/>
          <p:nvPr/>
        </p:nvSpPr>
        <p:spPr>
          <a:xfrm>
            <a:off x="283323" y="1956072"/>
            <a:ext cx="2147512" cy="400110"/>
          </a:xfrm>
          <a:prstGeom prst="rect">
            <a:avLst/>
          </a:prstGeom>
        </p:spPr>
        <p:txBody>
          <a:bodyPr wrap="square">
            <a:spAutoFit/>
          </a:bodyPr>
          <a:lstStyle/>
          <a:p>
            <a:pPr marL="285750" indent="-285750">
              <a:buFont typeface="Wingdings" panose="05000000000000000000" pitchFamily="2" charset="2"/>
              <a:buChar char="Ø"/>
            </a:pPr>
            <a:r>
              <a:rPr lang="ja-JP" altLang="en-US" sz="2000" b="1" u="sng" kern="100" dirty="0">
                <a:latin typeface="Meiryo UI" panose="020B0604030504040204" pitchFamily="50" charset="-128"/>
                <a:ea typeface="Meiryo UI" panose="020B0604030504040204" pitchFamily="50" charset="-128"/>
                <a:cs typeface="Meiryo UI" panose="020B0604030504040204" pitchFamily="50" charset="-128"/>
              </a:rPr>
              <a:t>部門別会議　</a:t>
            </a:r>
            <a:endParaRPr lang="en-US" altLang="ja-JP" sz="20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正方形/長方形 41">
            <a:extLst>
              <a:ext uri="{FF2B5EF4-FFF2-40B4-BE49-F238E27FC236}">
                <a16:creationId xmlns:a16="http://schemas.microsoft.com/office/drawing/2014/main" id="{2E1D7621-3FF5-4D4A-96D5-EB4CE26AB778}"/>
              </a:ext>
            </a:extLst>
          </p:cNvPr>
          <p:cNvSpPr/>
          <p:nvPr/>
        </p:nvSpPr>
        <p:spPr>
          <a:xfrm>
            <a:off x="436254" y="2389203"/>
            <a:ext cx="8585827" cy="1400383"/>
          </a:xfrm>
          <a:prstGeom prst="rect">
            <a:avLst/>
          </a:prstGeom>
        </p:spPr>
        <p:txBody>
          <a:bodyPr wrap="square">
            <a:spAutoFit/>
          </a:bodyPr>
          <a:lstStyle/>
          <a:p>
            <a:pPr algn="just"/>
            <a:r>
              <a:rPr kumimoji="1" lang="en-US" altLang="ja-JP" sz="1600" dirty="0">
                <a:latin typeface="Meiryo UI" panose="020B0604030504040204" pitchFamily="50" charset="-128"/>
                <a:ea typeface="Meiryo UI" panose="020B0604030504040204" pitchFamily="50" charset="-128"/>
              </a:rPr>
              <a:t>&lt;</a:t>
            </a:r>
            <a:r>
              <a:rPr kumimoji="1" lang="ja-JP" altLang="en-US" sz="1600" dirty="0">
                <a:latin typeface="Meiryo UI" panose="020B0604030504040204" pitchFamily="50" charset="-128"/>
                <a:ea typeface="Meiryo UI" panose="020B0604030504040204" pitchFamily="50" charset="-128"/>
              </a:rPr>
              <a:t>事業者部門会議</a:t>
            </a:r>
            <a:r>
              <a:rPr kumimoji="1" lang="en-US" altLang="ja-JP" sz="1600" dirty="0">
                <a:latin typeface="Meiryo UI" panose="020B0604030504040204" pitchFamily="50" charset="-128"/>
                <a:ea typeface="Meiryo UI" panose="020B0604030504040204" pitchFamily="50" charset="-128"/>
              </a:rPr>
              <a:t>&gt;</a:t>
            </a:r>
          </a:p>
          <a:p>
            <a:pPr marL="108000" algn="just">
              <a:spcBef>
                <a:spcPts val="300"/>
              </a:spcBef>
              <a:buFont typeface="Meiryo UI" panose="020B0604030504040204" pitchFamily="50" charset="-128"/>
              <a:buChar char="·"/>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電気調達における総合評価落札方式の導入検討について、外部有識者を交えて意見交換を行う。</a:t>
            </a:r>
            <a:endParaRPr kumimoji="1" lang="en-US" altLang="ja-JP" sz="1600" dirty="0">
              <a:latin typeface="Meiryo UI" panose="020B0604030504040204" pitchFamily="50" charset="-128"/>
              <a:ea typeface="Meiryo UI" panose="020B0604030504040204" pitchFamily="50" charset="-128"/>
            </a:endParaRPr>
          </a:p>
          <a:p>
            <a:pPr algn="just"/>
            <a:endParaRPr kumimoji="1" lang="en-US" altLang="ja-JP" sz="1600" dirty="0">
              <a:latin typeface="Meiryo UI" panose="020B0604030504040204" pitchFamily="50" charset="-128"/>
              <a:ea typeface="Meiryo UI" panose="020B0604030504040204" pitchFamily="50" charset="-128"/>
            </a:endParaRPr>
          </a:p>
          <a:p>
            <a:pPr algn="just"/>
            <a:r>
              <a:rPr kumimoji="1" lang="en-US" altLang="ja-JP" sz="1600" dirty="0">
                <a:latin typeface="Meiryo UI" panose="020B0604030504040204" pitchFamily="50" charset="-128"/>
                <a:ea typeface="Meiryo UI" panose="020B0604030504040204" pitchFamily="50" charset="-128"/>
              </a:rPr>
              <a:t>&lt;</a:t>
            </a:r>
            <a:r>
              <a:rPr kumimoji="1" lang="ja-JP" altLang="en-US" sz="1600" dirty="0">
                <a:solidFill>
                  <a:schemeClr val="tx1"/>
                </a:solidFill>
                <a:latin typeface="Meiryo UI" panose="020B0604030504040204" pitchFamily="50" charset="-128"/>
                <a:ea typeface="Meiryo UI" panose="020B0604030504040204" pitchFamily="50" charset="-128"/>
              </a:rPr>
              <a:t>市町村（家庭）部門会議</a:t>
            </a:r>
            <a:r>
              <a:rPr kumimoji="1" lang="en-US" altLang="ja-JP" sz="1600" dirty="0">
                <a:latin typeface="Meiryo UI" panose="020B0604030504040204" pitchFamily="50" charset="-128"/>
                <a:ea typeface="Meiryo UI" panose="020B0604030504040204" pitchFamily="50" charset="-128"/>
              </a:rPr>
              <a:t>&gt;</a:t>
            </a:r>
            <a:endParaRPr kumimoji="1" lang="en-US" altLang="ja-JP" sz="1600" dirty="0">
              <a:solidFill>
                <a:schemeClr val="tx1"/>
              </a:solidFill>
              <a:latin typeface="Meiryo UI" panose="020B0604030504040204" pitchFamily="50" charset="-128"/>
              <a:ea typeface="Meiryo UI" panose="020B0604030504040204" pitchFamily="50" charset="-128"/>
            </a:endParaRPr>
          </a:p>
          <a:p>
            <a:pPr marL="108000" algn="just">
              <a:spcBef>
                <a:spcPts val="300"/>
              </a:spcBef>
              <a:buFont typeface="Meiryo UI" panose="020B0604030504040204" pitchFamily="50" charset="-128"/>
              <a:buChar char="·"/>
            </a:pPr>
            <a:r>
              <a:rPr kumimoji="1" lang="ja-JP" altLang="en-US" sz="1600" dirty="0">
                <a:solidFill>
                  <a:schemeClr val="tx1"/>
                </a:solidFill>
                <a:latin typeface="Meiryo UI" panose="020B0604030504040204" pitchFamily="50" charset="-128"/>
                <a:ea typeface="Meiryo UI" panose="020B0604030504040204" pitchFamily="50" charset="-128"/>
              </a:rPr>
              <a:t>　大阪府及び市町村のエネルギー・脱炭素に関する取組の情報共有及び意見交換を行う。</a:t>
            </a: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31" name="矢印: 右 30">
            <a:extLst>
              <a:ext uri="{FF2B5EF4-FFF2-40B4-BE49-F238E27FC236}">
                <a16:creationId xmlns:a16="http://schemas.microsoft.com/office/drawing/2014/main" id="{1031065E-76BC-44BC-9EE3-72DD088B712C}"/>
              </a:ext>
            </a:extLst>
          </p:cNvPr>
          <p:cNvSpPr/>
          <p:nvPr/>
        </p:nvSpPr>
        <p:spPr>
          <a:xfrm>
            <a:off x="4368800" y="5792613"/>
            <a:ext cx="883201" cy="350919"/>
          </a:xfrm>
          <a:prstGeom prst="rightArrow">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ABB0BF3F-13AF-48DA-63F6-CFA2C662A244}"/>
              </a:ext>
            </a:extLst>
          </p:cNvPr>
          <p:cNvSpPr/>
          <p:nvPr/>
        </p:nvSpPr>
        <p:spPr>
          <a:xfrm>
            <a:off x="8887130" y="6527825"/>
            <a:ext cx="187020" cy="307777"/>
          </a:xfrm>
          <a:prstGeom prst="rect">
            <a:avLst/>
          </a:prstGeom>
        </p:spPr>
        <p:txBody>
          <a:bodyPr wrap="square">
            <a:spAutoFit/>
          </a:bodyPr>
          <a:lstStyle/>
          <a:p>
            <a:pPr algn="ctr"/>
            <a:r>
              <a:rPr lang="en-US" altLang="ja-JP" sz="1400" kern="100" dirty="0">
                <a:latin typeface="Meiryo UI" panose="020B0604030504040204" pitchFamily="50" charset="-128"/>
                <a:ea typeface="Meiryo UI" panose="020B0604030504040204" pitchFamily="50" charset="-128"/>
                <a:cs typeface="Meiryo UI" panose="020B0604030504040204" pitchFamily="50" charset="-128"/>
              </a:rPr>
              <a:t>2</a:t>
            </a:r>
          </a:p>
        </p:txBody>
      </p:sp>
    </p:spTree>
    <p:extLst>
      <p:ext uri="{BB962C8B-B14F-4D97-AF65-F5344CB8AC3E}">
        <p14:creationId xmlns:p14="http://schemas.microsoft.com/office/powerpoint/2010/main" val="76862387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311</Words>
  <Application>Microsoft Office PowerPoint</Application>
  <PresentationFormat>画面に合わせる (4:3)</PresentationFormat>
  <Paragraphs>40</Paragraphs>
  <Slides>2</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Meiryo UI</vt:lpstr>
      <vt:lpstr>游ゴシック</vt:lpstr>
      <vt:lpstr>Arial</vt:lpstr>
      <vt:lpstr>Calibri</vt:lpstr>
      <vt:lpstr>Calibri Light</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2026-07-27T09:22:39Z</dcterms:created>
  <dcterms:modified xsi:type="dcterms:W3CDTF">2026-07-27T09:22:44Z</dcterms:modified>
</cp:coreProperties>
</file>