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4"/>
    <p:sldMasterId id="2147483660" r:id="rId5"/>
  </p:sldMasterIdLst>
  <p:notesMasterIdLst>
    <p:notesMasterId r:id="rId29"/>
  </p:notesMasterIdLst>
  <p:handoutMasterIdLst>
    <p:handoutMasterId r:id="rId30"/>
  </p:handoutMasterIdLst>
  <p:sldIdLst>
    <p:sldId id="437" r:id="rId6"/>
    <p:sldId id="395" r:id="rId7"/>
    <p:sldId id="401" r:id="rId8"/>
    <p:sldId id="420" r:id="rId9"/>
    <p:sldId id="406" r:id="rId10"/>
    <p:sldId id="444" r:id="rId11"/>
    <p:sldId id="445" r:id="rId12"/>
    <p:sldId id="410" r:id="rId13"/>
    <p:sldId id="353" r:id="rId14"/>
    <p:sldId id="404" r:id="rId15"/>
    <p:sldId id="405" r:id="rId16"/>
    <p:sldId id="409" r:id="rId17"/>
    <p:sldId id="421" r:id="rId18"/>
    <p:sldId id="436" r:id="rId19"/>
    <p:sldId id="446" r:id="rId20"/>
    <p:sldId id="447" r:id="rId21"/>
    <p:sldId id="448" r:id="rId22"/>
    <p:sldId id="449" r:id="rId23"/>
    <p:sldId id="450" r:id="rId24"/>
    <p:sldId id="451" r:id="rId25"/>
    <p:sldId id="452" r:id="rId26"/>
    <p:sldId id="426" r:id="rId27"/>
    <p:sldId id="427" r:id="rId28"/>
  </p:sldIdLst>
  <p:sldSz cx="9906000" cy="6858000" type="A4"/>
  <p:notesSz cx="6797675" cy="9926638"/>
  <p:defaultTex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8" userDrawn="1">
          <p15:clr>
            <a:srgbClr val="A4A3A4"/>
          </p15:clr>
        </p15:guide>
        <p15:guide id="2" pos="3140" userDrawn="1">
          <p15:clr>
            <a:srgbClr val="A4A3A4"/>
          </p15:clr>
        </p15:guide>
        <p15:guide id="3" pos="6093" userDrawn="1">
          <p15:clr>
            <a:srgbClr val="A4A3A4"/>
          </p15:clr>
        </p15:guide>
        <p15:guide id="4" pos="117" userDrawn="1">
          <p15:clr>
            <a:srgbClr val="A4A3A4"/>
          </p15:clr>
        </p15:guide>
        <p15:guide id="5" orient="horz" pos="624" userDrawn="1">
          <p15:clr>
            <a:srgbClr val="A4A3A4"/>
          </p15:clr>
        </p15:guide>
        <p15:guide id="6" orient="horz" pos="405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4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3A3"/>
    <a:srgbClr val="CCE3EB"/>
    <a:srgbClr val="474747"/>
    <a:srgbClr val="0068B7"/>
    <a:srgbClr val="0D8295"/>
    <a:srgbClr val="D0253D"/>
    <a:srgbClr val="FEDA14"/>
    <a:srgbClr val="FFFCE7"/>
    <a:srgbClr val="FCFFE7"/>
    <a:srgbClr val="FFCD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44" autoAdjust="0"/>
    <p:restoredTop sz="93646" autoAdjust="0"/>
  </p:normalViewPr>
  <p:slideViewPr>
    <p:cSldViewPr snapToGrid="0" showGuides="1">
      <p:cViewPr varScale="1">
        <p:scale>
          <a:sx n="58" d="100"/>
          <a:sy n="58" d="100"/>
        </p:scale>
        <p:origin x="1292" y="52"/>
      </p:cViewPr>
      <p:guideLst>
        <p:guide orient="horz" pos="2328"/>
        <p:guide pos="3140"/>
        <p:guide pos="6093"/>
        <p:guide pos="117"/>
        <p:guide orient="horz" pos="624"/>
        <p:guide orient="horz" pos="4056"/>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4044"/>
    </p:cViewPr>
  </p:sorterViewPr>
  <p:notesViewPr>
    <p:cSldViewPr snapToGrid="0">
      <p:cViewPr varScale="1">
        <p:scale>
          <a:sx n="87" d="100"/>
          <a:sy n="87" d="100"/>
        </p:scale>
        <p:origin x="309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46527B0-0B24-4087-B225-DB4F5C738F6E}"/>
              </a:ext>
            </a:extLst>
          </p:cNvPr>
          <p:cNvSpPr>
            <a:spLocks noGrp="1"/>
          </p:cNvSpPr>
          <p:nvPr>
            <p:ph type="hdr" sz="quarter"/>
          </p:nvPr>
        </p:nvSpPr>
        <p:spPr>
          <a:xfrm>
            <a:off x="1" y="2"/>
            <a:ext cx="2945659" cy="498056"/>
          </a:xfrm>
          <a:prstGeom prst="rect">
            <a:avLst/>
          </a:prstGeom>
        </p:spPr>
        <p:txBody>
          <a:bodyPr vert="horz" lIns="91297" tIns="45650" rIns="91297" bIns="45650" rtlCol="0"/>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3" name="日付プレースホルダー 2">
            <a:extLst>
              <a:ext uri="{FF2B5EF4-FFF2-40B4-BE49-F238E27FC236}">
                <a16:creationId xmlns:a16="http://schemas.microsoft.com/office/drawing/2014/main" id="{F72798E0-F322-4236-8531-A1882BFE4007}"/>
              </a:ext>
            </a:extLst>
          </p:cNvPr>
          <p:cNvSpPr>
            <a:spLocks noGrp="1"/>
          </p:cNvSpPr>
          <p:nvPr>
            <p:ph type="dt" sz="quarter" idx="1"/>
          </p:nvPr>
        </p:nvSpPr>
        <p:spPr>
          <a:xfrm>
            <a:off x="3850445" y="2"/>
            <a:ext cx="2945659" cy="498056"/>
          </a:xfrm>
          <a:prstGeom prst="rect">
            <a:avLst/>
          </a:prstGeom>
        </p:spPr>
        <p:txBody>
          <a:bodyPr vert="horz" lIns="91297" tIns="45650" rIns="91297" bIns="45650" rtlCol="0"/>
          <a:lstStyle>
            <a:lvl1pPr algn="r">
              <a:defRPr sz="1200"/>
            </a:lvl1pPr>
          </a:lstStyle>
          <a:p>
            <a:pPr rtl="0"/>
            <a:fld id="{0DAD2E7F-6AFD-4708-AD9B-83FD676E8A1F}" type="datetime1">
              <a:rPr lang="ja-JP" altLang="en-US" smtClean="0">
                <a:latin typeface="Meiryo UI" panose="020B0604030504040204" pitchFamily="50" charset="-128"/>
                <a:ea typeface="Meiryo UI" panose="020B0604030504040204" pitchFamily="50" charset="-128"/>
              </a:rPr>
              <a:t>2026/7/24</a:t>
            </a:fld>
            <a:endParaRPr lang="ja-JP" altLang="en-US" dirty="0">
              <a:latin typeface="Meiryo UI" panose="020B0604030504040204" pitchFamily="50" charset="-128"/>
              <a:ea typeface="Meiryo UI" panose="020B0604030504040204" pitchFamily="50" charset="-128"/>
            </a:endParaRPr>
          </a:p>
        </p:txBody>
      </p:sp>
      <p:sp>
        <p:nvSpPr>
          <p:cNvPr id="4" name="フッター プレースホルダー 3">
            <a:extLst>
              <a:ext uri="{FF2B5EF4-FFF2-40B4-BE49-F238E27FC236}">
                <a16:creationId xmlns:a16="http://schemas.microsoft.com/office/drawing/2014/main" id="{B4E5881F-2FD0-41BC-8E76-C691E59E146C}"/>
              </a:ext>
            </a:extLst>
          </p:cNvPr>
          <p:cNvSpPr>
            <a:spLocks noGrp="1"/>
          </p:cNvSpPr>
          <p:nvPr>
            <p:ph type="ftr" sz="quarter" idx="2"/>
          </p:nvPr>
        </p:nvSpPr>
        <p:spPr>
          <a:xfrm>
            <a:off x="1" y="9428584"/>
            <a:ext cx="2945659" cy="498055"/>
          </a:xfrm>
          <a:prstGeom prst="rect">
            <a:avLst/>
          </a:prstGeom>
        </p:spPr>
        <p:txBody>
          <a:bodyPr vert="horz" lIns="91297" tIns="45650" rIns="91297" bIns="45650" rtlCol="0" anchor="b"/>
          <a:lstStyle>
            <a:lvl1pPr algn="l">
              <a:defRPr sz="1200"/>
            </a:lvl1pPr>
          </a:lstStyle>
          <a:p>
            <a:pPr rtl="0"/>
            <a:endParaRPr lang="ja-JP" altLang="en-US" dirty="0">
              <a:latin typeface="Meiryo UI" panose="020B0604030504040204" pitchFamily="50" charset="-128"/>
              <a:ea typeface="Meiryo UI" panose="020B0604030504040204" pitchFamily="50" charset="-128"/>
            </a:endParaRPr>
          </a:p>
        </p:txBody>
      </p:sp>
      <p:sp>
        <p:nvSpPr>
          <p:cNvPr id="5" name="スライド番号プレースホルダー 4">
            <a:extLst>
              <a:ext uri="{FF2B5EF4-FFF2-40B4-BE49-F238E27FC236}">
                <a16:creationId xmlns:a16="http://schemas.microsoft.com/office/drawing/2014/main" id="{62CA62C5-8A29-4592-9E3E-4C457F263C0A}"/>
              </a:ext>
            </a:extLst>
          </p:cNvPr>
          <p:cNvSpPr>
            <a:spLocks noGrp="1"/>
          </p:cNvSpPr>
          <p:nvPr>
            <p:ph type="sldNum" sz="quarter" idx="3"/>
          </p:nvPr>
        </p:nvSpPr>
        <p:spPr>
          <a:xfrm>
            <a:off x="3850445" y="9428584"/>
            <a:ext cx="2945659" cy="498055"/>
          </a:xfrm>
          <a:prstGeom prst="rect">
            <a:avLst/>
          </a:prstGeom>
        </p:spPr>
        <p:txBody>
          <a:bodyPr vert="horz" lIns="91297" tIns="45650" rIns="91297" bIns="45650" rtlCol="0" anchor="b"/>
          <a:lstStyle>
            <a:lvl1pPr algn="r">
              <a:defRPr sz="1200"/>
            </a:lvl1pPr>
          </a:lstStyle>
          <a:p>
            <a:pPr rtl="0"/>
            <a:fld id="{B4E85F6F-0FAD-4AD4-850C-7E4CD14D7D70}" type="slidenum">
              <a:rPr lang="en-US" altLang="ja-JP" smtClean="0">
                <a:latin typeface="Meiryo UI" panose="020B0604030504040204" pitchFamily="50" charset="-128"/>
                <a:ea typeface="Meiryo UI" panose="020B0604030504040204" pitchFamily="50" charset="-128"/>
              </a:rPr>
              <a:t>‹#›</a:t>
            </a:fld>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83274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5659" cy="498056"/>
          </a:xfrm>
          <a:prstGeom prst="rect">
            <a:avLst/>
          </a:prstGeom>
        </p:spPr>
        <p:txBody>
          <a:bodyPr vert="horz" lIns="91297" tIns="45650" rIns="91297" bIns="45650" rtlCol="0"/>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3" name="日付プレースホルダー 2"/>
          <p:cNvSpPr>
            <a:spLocks noGrp="1"/>
          </p:cNvSpPr>
          <p:nvPr>
            <p:ph type="dt" idx="1"/>
          </p:nvPr>
        </p:nvSpPr>
        <p:spPr>
          <a:xfrm>
            <a:off x="3850445" y="2"/>
            <a:ext cx="2945659" cy="498056"/>
          </a:xfrm>
          <a:prstGeom prst="rect">
            <a:avLst/>
          </a:prstGeom>
        </p:spPr>
        <p:txBody>
          <a:bodyPr vert="horz" lIns="91297" tIns="45650" rIns="91297" bIns="45650" rtlCol="0"/>
          <a:lstStyle>
            <a:lvl1pPr algn="r">
              <a:defRPr sz="1200">
                <a:latin typeface="Meiryo UI" panose="020B0604030504040204" pitchFamily="50" charset="-128"/>
                <a:ea typeface="Meiryo UI" panose="020B0604030504040204" pitchFamily="50" charset="-128"/>
              </a:defRPr>
            </a:lvl1pPr>
          </a:lstStyle>
          <a:p>
            <a:fld id="{D08D625A-A493-40A7-837C-B4F8C1FA19DE}" type="datetime1">
              <a:rPr lang="ja-JP" altLang="en-US" smtClean="0"/>
              <a:pPr/>
              <a:t>2026/7/24</a:t>
            </a:fld>
            <a:endParaRPr lang="ja-JP" altLang="en-US" dirty="0"/>
          </a:p>
        </p:txBody>
      </p:sp>
      <p:sp>
        <p:nvSpPr>
          <p:cNvPr id="4" name="スライド イメージ プレースホルダー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297" tIns="45650" rIns="91297" bIns="45650" rtlCol="0" anchor="ctr"/>
          <a:lstStyle/>
          <a:p>
            <a:pPr rtl="0"/>
            <a:endParaRPr lang="ja-JP" altLang="en-US" noProof="0" dirty="0"/>
          </a:p>
        </p:txBody>
      </p:sp>
      <p:sp>
        <p:nvSpPr>
          <p:cNvPr id="5" name="ノート プレースホルダー 4"/>
          <p:cNvSpPr>
            <a:spLocks noGrp="1"/>
          </p:cNvSpPr>
          <p:nvPr>
            <p:ph type="body" sz="quarter" idx="3"/>
          </p:nvPr>
        </p:nvSpPr>
        <p:spPr>
          <a:xfrm>
            <a:off x="679768" y="4777195"/>
            <a:ext cx="5438140" cy="3908613"/>
          </a:xfrm>
          <a:prstGeom prst="rect">
            <a:avLst/>
          </a:prstGeom>
        </p:spPr>
        <p:txBody>
          <a:bodyPr vert="horz" lIns="91297" tIns="45650" rIns="91297" bIns="45650" rtlCol="0"/>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6" name="フッター プレースホルダー 5"/>
          <p:cNvSpPr>
            <a:spLocks noGrp="1"/>
          </p:cNvSpPr>
          <p:nvPr>
            <p:ph type="ftr" sz="quarter" idx="4"/>
          </p:nvPr>
        </p:nvSpPr>
        <p:spPr>
          <a:xfrm>
            <a:off x="1" y="9428584"/>
            <a:ext cx="2945659" cy="498055"/>
          </a:xfrm>
          <a:prstGeom prst="rect">
            <a:avLst/>
          </a:prstGeom>
        </p:spPr>
        <p:txBody>
          <a:bodyPr vert="horz" lIns="91297" tIns="45650" rIns="91297" bIns="45650" rtlCol="0" anchor="b"/>
          <a:lstStyle>
            <a:lvl1pPr algn="l">
              <a:defRPr sz="1200">
                <a:latin typeface="Meiryo UI" panose="020B0604030504040204" pitchFamily="50" charset="-128"/>
                <a:ea typeface="Meiryo UI" panose="020B0604030504040204" pitchFamily="50" charset="-128"/>
              </a:defRPr>
            </a:lvl1pPr>
          </a:lstStyle>
          <a:p>
            <a:endParaRPr lang="ja-JP" altLang="en-US" dirty="0"/>
          </a:p>
        </p:txBody>
      </p:sp>
      <p:sp>
        <p:nvSpPr>
          <p:cNvPr id="7" name="スライド番号プレースホルダー 6"/>
          <p:cNvSpPr>
            <a:spLocks noGrp="1"/>
          </p:cNvSpPr>
          <p:nvPr>
            <p:ph type="sldNum" sz="quarter" idx="5"/>
          </p:nvPr>
        </p:nvSpPr>
        <p:spPr>
          <a:xfrm>
            <a:off x="3850445" y="9428584"/>
            <a:ext cx="2945659" cy="498055"/>
          </a:xfrm>
          <a:prstGeom prst="rect">
            <a:avLst/>
          </a:prstGeom>
        </p:spPr>
        <p:txBody>
          <a:bodyPr vert="horz" lIns="91297" tIns="45650" rIns="91297" bIns="45650" rtlCol="0" anchor="b"/>
          <a:lstStyle>
            <a:lvl1pPr algn="r">
              <a:defRPr sz="1200">
                <a:latin typeface="Meiryo UI" panose="020B0604030504040204" pitchFamily="50" charset="-128"/>
                <a:ea typeface="Meiryo UI" panose="020B0604030504040204" pitchFamily="50" charset="-128"/>
              </a:defRPr>
            </a:lvl1pPr>
          </a:lstStyle>
          <a:p>
            <a:fld id="{BE60DC36-8EFA-4378-9855-E019C55AC472}" type="slidenum">
              <a:rPr lang="en-US" altLang="ja-JP" smtClean="0"/>
              <a:pPr/>
              <a:t>‹#›</a:t>
            </a:fld>
            <a:endParaRPr lang="ja-JP" altLang="en-US" dirty="0"/>
          </a:p>
        </p:txBody>
      </p:sp>
    </p:spTree>
    <p:extLst>
      <p:ext uri="{BB962C8B-B14F-4D97-AF65-F5344CB8AC3E}">
        <p14:creationId xmlns:p14="http://schemas.microsoft.com/office/powerpoint/2010/main" val="1877053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sz="1200" kern="120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A298F-FC5B-9FA3-C12B-333EA8696B5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DC6D685D-894C-79DC-8E11-5B42E77FCF3A}"/>
              </a:ext>
            </a:extLst>
          </p:cNvPr>
          <p:cNvSpPr>
            <a:spLocks noGrp="1" noRot="1" noChangeAspect="1"/>
          </p:cNvSpPr>
          <p:nvPr>
            <p:ph type="sldImg"/>
          </p:nvPr>
        </p:nvSpPr>
        <p:spPr>
          <a:xfrm>
            <a:off x="981075" y="1243013"/>
            <a:ext cx="4845050" cy="3354387"/>
          </a:xfrm>
        </p:spPr>
      </p:sp>
      <p:sp>
        <p:nvSpPr>
          <p:cNvPr id="3" name="ノート プレースホルダー 2">
            <a:extLst>
              <a:ext uri="{FF2B5EF4-FFF2-40B4-BE49-F238E27FC236}">
                <a16:creationId xmlns:a16="http://schemas.microsoft.com/office/drawing/2014/main" id="{D574FBD6-234F-E725-1EFF-705964D3D251}"/>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CD40799-2825-C56D-EAC6-425C18B6DAB9}"/>
              </a:ext>
            </a:extLst>
          </p:cNvPr>
          <p:cNvSpPr>
            <a:spLocks noGrp="1"/>
          </p:cNvSpPr>
          <p:nvPr>
            <p:ph type="sldNum" sz="quarter" idx="5"/>
          </p:nvPr>
        </p:nvSpPr>
        <p:spPr/>
        <p:txBody>
          <a:bodyPr rtlCol="0"/>
          <a:lstStyle/>
          <a:p>
            <a:pPr rtl="0"/>
            <a:fld id="{BE60DC36-8EFA-4378-9855-E019C55AC472}" type="slidenum">
              <a:rPr lang="en-US" altLang="ja-JP" smtClean="0"/>
              <a:t>1</a:t>
            </a:fld>
            <a:endParaRPr lang="ja-JP" altLang="en-US" dirty="0"/>
          </a:p>
        </p:txBody>
      </p:sp>
    </p:spTree>
    <p:extLst>
      <p:ext uri="{BB962C8B-B14F-4D97-AF65-F5344CB8AC3E}">
        <p14:creationId xmlns:p14="http://schemas.microsoft.com/office/powerpoint/2010/main" val="1496670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14</a:t>
            </a:fld>
            <a:endParaRPr lang="ja-JP" altLang="en-US"/>
          </a:p>
        </p:txBody>
      </p:sp>
    </p:spTree>
    <p:extLst>
      <p:ext uri="{BB962C8B-B14F-4D97-AF65-F5344CB8AC3E}">
        <p14:creationId xmlns:p14="http://schemas.microsoft.com/office/powerpoint/2010/main" val="4057475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15</a:t>
            </a:fld>
            <a:endParaRPr lang="ja-JP" altLang="en-US"/>
          </a:p>
        </p:txBody>
      </p:sp>
    </p:spTree>
    <p:extLst>
      <p:ext uri="{BB962C8B-B14F-4D97-AF65-F5344CB8AC3E}">
        <p14:creationId xmlns:p14="http://schemas.microsoft.com/office/powerpoint/2010/main" val="15809528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16</a:t>
            </a:fld>
            <a:endParaRPr lang="ja-JP" altLang="en-US" dirty="0"/>
          </a:p>
        </p:txBody>
      </p:sp>
    </p:spTree>
    <p:extLst>
      <p:ext uri="{BB962C8B-B14F-4D97-AF65-F5344CB8AC3E}">
        <p14:creationId xmlns:p14="http://schemas.microsoft.com/office/powerpoint/2010/main" val="21018463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17</a:t>
            </a:fld>
            <a:endParaRPr lang="ja-JP" altLang="en-US"/>
          </a:p>
        </p:txBody>
      </p:sp>
    </p:spTree>
    <p:extLst>
      <p:ext uri="{BB962C8B-B14F-4D97-AF65-F5344CB8AC3E}">
        <p14:creationId xmlns:p14="http://schemas.microsoft.com/office/powerpoint/2010/main" val="2884060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90D89-D4AD-F99D-51A7-A8DBC88DD33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AE7253E-0A34-71A9-6997-E9552FACE63A}"/>
              </a:ext>
            </a:extLst>
          </p:cNvPr>
          <p:cNvSpPr>
            <a:spLocks noGrp="1" noRot="1" noChangeAspect="1"/>
          </p:cNvSpPr>
          <p:nvPr>
            <p:ph type="sldImg"/>
          </p:nvPr>
        </p:nvSpPr>
        <p:spPr>
          <a:xfrm>
            <a:off x="1003300" y="1243013"/>
            <a:ext cx="4841875" cy="3351212"/>
          </a:xfrm>
        </p:spPr>
      </p:sp>
      <p:sp>
        <p:nvSpPr>
          <p:cNvPr id="3" name="ノート プレースホルダー 2">
            <a:extLst>
              <a:ext uri="{FF2B5EF4-FFF2-40B4-BE49-F238E27FC236}">
                <a16:creationId xmlns:a16="http://schemas.microsoft.com/office/drawing/2014/main" id="{3DE04258-1057-80EE-0043-33B99E42056E}"/>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7A31F133-B27A-F96F-660D-C580F9DC9702}"/>
              </a:ext>
            </a:extLst>
          </p:cNvPr>
          <p:cNvSpPr>
            <a:spLocks noGrp="1"/>
          </p:cNvSpPr>
          <p:nvPr>
            <p:ph type="sldNum" sz="quarter" idx="5"/>
          </p:nvPr>
        </p:nvSpPr>
        <p:spPr/>
        <p:txBody>
          <a:bodyPr rtlCol="0"/>
          <a:lstStyle/>
          <a:p>
            <a:pPr rtl="0"/>
            <a:fld id="{BE60DC36-8EFA-4378-9855-E019C55AC472}" type="slidenum">
              <a:rPr lang="en-US" altLang="ja-JP" smtClean="0"/>
              <a:t>18</a:t>
            </a:fld>
            <a:endParaRPr lang="ja-JP" altLang="en-US" dirty="0"/>
          </a:p>
        </p:txBody>
      </p:sp>
    </p:spTree>
    <p:extLst>
      <p:ext uri="{BB962C8B-B14F-4D97-AF65-F5344CB8AC3E}">
        <p14:creationId xmlns:p14="http://schemas.microsoft.com/office/powerpoint/2010/main" val="15890776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3300" y="1243013"/>
            <a:ext cx="4841875" cy="3351212"/>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19</a:t>
            </a:fld>
            <a:endParaRPr lang="ja-JP" altLang="en-US" dirty="0"/>
          </a:p>
        </p:txBody>
      </p:sp>
    </p:spTree>
    <p:extLst>
      <p:ext uri="{BB962C8B-B14F-4D97-AF65-F5344CB8AC3E}">
        <p14:creationId xmlns:p14="http://schemas.microsoft.com/office/powerpoint/2010/main" val="27167537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3300" y="1243013"/>
            <a:ext cx="4841875" cy="3351212"/>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20</a:t>
            </a:fld>
            <a:endParaRPr lang="ja-JP" altLang="en-US" dirty="0"/>
          </a:p>
        </p:txBody>
      </p:sp>
    </p:spTree>
    <p:extLst>
      <p:ext uri="{BB962C8B-B14F-4D97-AF65-F5344CB8AC3E}">
        <p14:creationId xmlns:p14="http://schemas.microsoft.com/office/powerpoint/2010/main" val="26505371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21</a:t>
            </a:fld>
            <a:endParaRPr lang="ja-JP" altLang="en-US" dirty="0"/>
          </a:p>
        </p:txBody>
      </p:sp>
    </p:spTree>
    <p:extLst>
      <p:ext uri="{BB962C8B-B14F-4D97-AF65-F5344CB8AC3E}">
        <p14:creationId xmlns:p14="http://schemas.microsoft.com/office/powerpoint/2010/main" val="2995147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22</a:t>
            </a:fld>
            <a:endParaRPr lang="ja-JP" altLang="en-US" dirty="0"/>
          </a:p>
        </p:txBody>
      </p:sp>
    </p:spTree>
    <p:extLst>
      <p:ext uri="{BB962C8B-B14F-4D97-AF65-F5344CB8AC3E}">
        <p14:creationId xmlns:p14="http://schemas.microsoft.com/office/powerpoint/2010/main" val="38115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871B9-BEE1-98C5-7F16-C324BF46E87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0A4CB81-B32C-77FC-00F6-29A93C646E3D}"/>
              </a:ext>
            </a:extLst>
          </p:cNvPr>
          <p:cNvSpPr>
            <a:spLocks noGrp="1" noRot="1" noChangeAspect="1"/>
          </p:cNvSpPr>
          <p:nvPr>
            <p:ph type="sldImg"/>
          </p:nvPr>
        </p:nvSpPr>
        <p:spPr>
          <a:xfrm>
            <a:off x="979488" y="1241425"/>
            <a:ext cx="4838700" cy="3349625"/>
          </a:xfrm>
        </p:spPr>
      </p:sp>
      <p:sp>
        <p:nvSpPr>
          <p:cNvPr id="3" name="ノート プレースホルダー 2">
            <a:extLst>
              <a:ext uri="{FF2B5EF4-FFF2-40B4-BE49-F238E27FC236}">
                <a16:creationId xmlns:a16="http://schemas.microsoft.com/office/drawing/2014/main" id="{1025EECF-605C-CAB9-E7ED-6C40412D7A1F}"/>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87F51C9F-5CDC-3290-A1E9-F820541E5E92}"/>
              </a:ext>
            </a:extLst>
          </p:cNvPr>
          <p:cNvSpPr>
            <a:spLocks noGrp="1"/>
          </p:cNvSpPr>
          <p:nvPr>
            <p:ph type="sldNum" sz="quarter" idx="5"/>
          </p:nvPr>
        </p:nvSpPr>
        <p:spPr/>
        <p:txBody>
          <a:bodyPr rtlCol="0"/>
          <a:lstStyle/>
          <a:p>
            <a:pPr rtl="0"/>
            <a:fld id="{BE60DC36-8EFA-4378-9855-E019C55AC472}" type="slidenum">
              <a:rPr lang="en-US" altLang="ja-JP" smtClean="0"/>
              <a:t>3</a:t>
            </a:fld>
            <a:endParaRPr lang="ja-JP" altLang="en-US" dirty="0"/>
          </a:p>
        </p:txBody>
      </p:sp>
    </p:spTree>
    <p:extLst>
      <p:ext uri="{BB962C8B-B14F-4D97-AF65-F5344CB8AC3E}">
        <p14:creationId xmlns:p14="http://schemas.microsoft.com/office/powerpoint/2010/main" val="1962378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5</a:t>
            </a:fld>
            <a:endParaRPr lang="ja-JP" altLang="en-US" dirty="0"/>
          </a:p>
        </p:txBody>
      </p:sp>
    </p:spTree>
    <p:extLst>
      <p:ext uri="{BB962C8B-B14F-4D97-AF65-F5344CB8AC3E}">
        <p14:creationId xmlns:p14="http://schemas.microsoft.com/office/powerpoint/2010/main" val="45204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6</a:t>
            </a:fld>
            <a:endParaRPr lang="ja-JP" altLang="en-US" dirty="0"/>
          </a:p>
        </p:txBody>
      </p:sp>
    </p:spTree>
    <p:extLst>
      <p:ext uri="{BB962C8B-B14F-4D97-AF65-F5344CB8AC3E}">
        <p14:creationId xmlns:p14="http://schemas.microsoft.com/office/powerpoint/2010/main" val="90712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37996C2-5E03-4E2D-8F4B-E9F77C0C4B8E}" type="slidenum">
              <a:rPr kumimoji="1" lang="ja-JP" altLang="en-US" smtClean="0"/>
              <a:t>8</a:t>
            </a:fld>
            <a:endParaRPr kumimoji="1" lang="ja-JP" altLang="en-US" dirty="0"/>
          </a:p>
        </p:txBody>
      </p:sp>
    </p:spTree>
    <p:extLst>
      <p:ext uri="{BB962C8B-B14F-4D97-AF65-F5344CB8AC3E}">
        <p14:creationId xmlns:p14="http://schemas.microsoft.com/office/powerpoint/2010/main" val="635874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9</a:t>
            </a:fld>
            <a:endParaRPr lang="ja-JP" altLang="en-US" dirty="0"/>
          </a:p>
        </p:txBody>
      </p:sp>
    </p:spTree>
    <p:extLst>
      <p:ext uri="{BB962C8B-B14F-4D97-AF65-F5344CB8AC3E}">
        <p14:creationId xmlns:p14="http://schemas.microsoft.com/office/powerpoint/2010/main" val="185254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79488" y="1241425"/>
            <a:ext cx="4838700" cy="3349625"/>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10</a:t>
            </a:fld>
            <a:endParaRPr lang="ja-JP" altLang="en-US" dirty="0"/>
          </a:p>
        </p:txBody>
      </p:sp>
    </p:spTree>
    <p:extLst>
      <p:ext uri="{BB962C8B-B14F-4D97-AF65-F5344CB8AC3E}">
        <p14:creationId xmlns:p14="http://schemas.microsoft.com/office/powerpoint/2010/main" val="2838720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003300" y="1243013"/>
            <a:ext cx="4841875" cy="3351212"/>
          </a:xfrm>
        </p:spPr>
      </p:sp>
      <p:sp>
        <p:nvSpPr>
          <p:cNvPr id="3" name="ノート プレースホルダー 2"/>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rtlCol="0"/>
          <a:lstStyle/>
          <a:p>
            <a:pPr rtl="0"/>
            <a:fld id="{BE60DC36-8EFA-4378-9855-E019C55AC472}" type="slidenum">
              <a:rPr lang="en-US" altLang="ja-JP" smtClean="0"/>
              <a:t>12</a:t>
            </a:fld>
            <a:endParaRPr lang="ja-JP" altLang="en-US" dirty="0"/>
          </a:p>
        </p:txBody>
      </p:sp>
    </p:spTree>
    <p:extLst>
      <p:ext uri="{BB962C8B-B14F-4D97-AF65-F5344CB8AC3E}">
        <p14:creationId xmlns:p14="http://schemas.microsoft.com/office/powerpoint/2010/main" val="346896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0DA89-5D0C-B542-462F-9342A1D4E4D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0EF1E7A-B14C-18C6-5FED-4C4E110030EF}"/>
              </a:ext>
            </a:extLst>
          </p:cNvPr>
          <p:cNvSpPr>
            <a:spLocks noGrp="1" noRot="1" noChangeAspect="1"/>
          </p:cNvSpPr>
          <p:nvPr>
            <p:ph type="sldImg"/>
          </p:nvPr>
        </p:nvSpPr>
        <p:spPr>
          <a:xfrm>
            <a:off x="1003300" y="1243013"/>
            <a:ext cx="4841875" cy="3351212"/>
          </a:xfrm>
        </p:spPr>
      </p:sp>
      <p:sp>
        <p:nvSpPr>
          <p:cNvPr id="3" name="ノート プレースホルダー 2">
            <a:extLst>
              <a:ext uri="{FF2B5EF4-FFF2-40B4-BE49-F238E27FC236}">
                <a16:creationId xmlns:a16="http://schemas.microsoft.com/office/drawing/2014/main" id="{7C75DC41-2801-47D8-05F9-AB0B9118097B}"/>
              </a:ext>
            </a:extLst>
          </p:cNvPr>
          <p:cNvSpPr>
            <a:spLocks noGrp="1"/>
          </p:cNvSpPr>
          <p:nvPr>
            <p:ph type="body" idx="1"/>
          </p:nvPr>
        </p:nvSpPr>
        <p:spPr/>
        <p:txBody>
          <a:bodyPr rtlCol="0"/>
          <a:lstStyle/>
          <a:p>
            <a:pPr rtl="0"/>
            <a:endParaRPr lang="ja-JP" altLang="en-US" dirty="0">
              <a:latin typeface="Meiryo UI" panose="020B0604030504040204" pitchFamily="50" charset="-128"/>
              <a:ea typeface="Meiryo UI" panose="020B0604030504040204" pitchFamily="50" charset="-128"/>
            </a:endParaRPr>
          </a:p>
        </p:txBody>
      </p:sp>
      <p:sp>
        <p:nvSpPr>
          <p:cNvPr id="4" name="スライド番号プレースホルダー 3">
            <a:extLst>
              <a:ext uri="{FF2B5EF4-FFF2-40B4-BE49-F238E27FC236}">
                <a16:creationId xmlns:a16="http://schemas.microsoft.com/office/drawing/2014/main" id="{526B4A45-6BDA-9206-D12D-BBE19977265B}"/>
              </a:ext>
            </a:extLst>
          </p:cNvPr>
          <p:cNvSpPr>
            <a:spLocks noGrp="1"/>
          </p:cNvSpPr>
          <p:nvPr>
            <p:ph type="sldNum" sz="quarter" idx="5"/>
          </p:nvPr>
        </p:nvSpPr>
        <p:spPr/>
        <p:txBody>
          <a:bodyPr rtlCol="0"/>
          <a:lstStyle/>
          <a:p>
            <a:pPr rtl="0"/>
            <a:fld id="{BE60DC36-8EFA-4378-9855-E019C55AC472}" type="slidenum">
              <a:rPr lang="en-US" altLang="ja-JP" smtClean="0"/>
              <a:t>13</a:t>
            </a:fld>
            <a:endParaRPr lang="ja-JP" altLang="en-US" dirty="0"/>
          </a:p>
        </p:txBody>
      </p:sp>
    </p:spTree>
    <p:extLst>
      <p:ext uri="{BB962C8B-B14F-4D97-AF65-F5344CB8AC3E}">
        <p14:creationId xmlns:p14="http://schemas.microsoft.com/office/powerpoint/2010/main" val="14577593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0F864C-44C4-4000-952D-01F31BFB3FD3}"/>
              </a:ext>
            </a:extLst>
          </p:cNvPr>
          <p:cNvSpPr>
            <a:spLocks noGrp="1"/>
          </p:cNvSpPr>
          <p:nvPr>
            <p:ph type="ctrTitle"/>
          </p:nvPr>
        </p:nvSpPr>
        <p:spPr>
          <a:xfrm>
            <a:off x="1238250" y="1122363"/>
            <a:ext cx="7429500" cy="2387600"/>
          </a:xfrm>
        </p:spPr>
        <p:txBody>
          <a:bodyPr rtlCol="0" anchor="b"/>
          <a:lstStyle>
            <a:lvl1pPr algn="ctr">
              <a:defRPr sz="4500" i="0"/>
            </a:lvl1pPr>
          </a:lstStyle>
          <a:p>
            <a:pPr rtl="0"/>
            <a:r>
              <a:rPr lang="ja-JP" altLang="en-US" noProof="0"/>
              <a:t>マスター タイトルの書式設定</a:t>
            </a:r>
            <a:endParaRPr lang="ja-JP" altLang="en-US" noProof="0" dirty="0"/>
          </a:p>
        </p:txBody>
      </p:sp>
      <p:sp>
        <p:nvSpPr>
          <p:cNvPr id="3" name="サブタイトル 2">
            <a:extLst>
              <a:ext uri="{FF2B5EF4-FFF2-40B4-BE49-F238E27FC236}">
                <a16:creationId xmlns:a16="http://schemas.microsoft.com/office/drawing/2014/main" id="{21392E06-C914-467E-9D4F-BD763EDA2DD5}"/>
              </a:ext>
            </a:extLst>
          </p:cNvPr>
          <p:cNvSpPr>
            <a:spLocks noGrp="1"/>
          </p:cNvSpPr>
          <p:nvPr>
            <p:ph type="subTitle" idx="1"/>
          </p:nvPr>
        </p:nvSpPr>
        <p:spPr>
          <a:xfrm>
            <a:off x="1238250" y="3602038"/>
            <a:ext cx="7429500" cy="1655762"/>
          </a:xfrm>
        </p:spPr>
        <p:txBody>
          <a:bodyPr rtlCol="0"/>
          <a:lstStyle>
            <a:lvl1pPr marL="0" indent="0" algn="ctr">
              <a:buNone/>
              <a:defRPr sz="1800" i="0"/>
            </a:lvl1pPr>
            <a:lvl2pPr marL="342882"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6" indent="0" algn="ctr">
              <a:buNone/>
              <a:defRPr sz="1200"/>
            </a:lvl8pPr>
            <a:lvl9pPr marL="2743048" indent="0" algn="ctr">
              <a:buNone/>
              <a:defRPr sz="1200"/>
            </a:lvl9pPr>
          </a:lstStyle>
          <a:p>
            <a:pPr rtl="0"/>
            <a:r>
              <a:rPr lang="ja-JP" altLang="en-US" noProof="0"/>
              <a:t>マスター サブタイトルの書式設定</a:t>
            </a:r>
            <a:endParaRPr lang="ja-JP" altLang="en-US" noProof="0" dirty="0"/>
          </a:p>
        </p:txBody>
      </p:sp>
      <p:sp>
        <p:nvSpPr>
          <p:cNvPr id="4" name="日付プレースホルダー 3">
            <a:extLst>
              <a:ext uri="{FF2B5EF4-FFF2-40B4-BE49-F238E27FC236}">
                <a16:creationId xmlns:a16="http://schemas.microsoft.com/office/drawing/2014/main" id="{1FBEFBAF-82E9-49AD-B2CF-7D154E024431}"/>
              </a:ext>
            </a:extLst>
          </p:cNvPr>
          <p:cNvSpPr>
            <a:spLocks noGrp="1"/>
          </p:cNvSpPr>
          <p:nvPr>
            <p:ph type="dt" sz="half" idx="10"/>
          </p:nvPr>
        </p:nvSpPr>
        <p:spPr/>
        <p:txBody>
          <a:bodyPr rtlCol="0"/>
          <a:lstStyle>
            <a:lvl1pPr>
              <a:defRPr i="0"/>
            </a:lvl1pPr>
          </a:lstStyle>
          <a:p>
            <a:fld id="{B4088F9C-7BA6-47E2-99E2-84DEE266A3C2}" type="datetime1">
              <a:rPr lang="ja-JP" altLang="en-US" smtClean="0"/>
              <a:t>2026/7/24</a:t>
            </a:fld>
            <a:endParaRPr lang="ja-JP" altLang="en-US" dirty="0"/>
          </a:p>
        </p:txBody>
      </p:sp>
      <p:sp>
        <p:nvSpPr>
          <p:cNvPr id="5" name="フッター プレースホルダー 4">
            <a:extLst>
              <a:ext uri="{FF2B5EF4-FFF2-40B4-BE49-F238E27FC236}">
                <a16:creationId xmlns:a16="http://schemas.microsoft.com/office/drawing/2014/main" id="{5AD8006A-94B1-44F7-972D-56767EDE3CC3}"/>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F5E7BFAB-D84B-45E1-A0BD-2516AC14F8AC}"/>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48564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F7B869-BFB2-4C20-8AB1-46704BB3D177}"/>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19F007DB-4F12-4428-9C48-5120DF07046D}"/>
              </a:ext>
            </a:extLst>
          </p:cNvPr>
          <p:cNvSpPr>
            <a:spLocks noGrp="1"/>
          </p:cNvSpPr>
          <p:nvPr>
            <p:ph type="body" orient="vert" idx="1"/>
          </p:nvPr>
        </p:nvSpPr>
        <p:spPr/>
        <p:txBody>
          <a:bodyPr vert="eaVert"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16FFA8DA-0E31-4CA6-BBFC-2467AAD1D30B}"/>
              </a:ext>
            </a:extLst>
          </p:cNvPr>
          <p:cNvSpPr>
            <a:spLocks noGrp="1"/>
          </p:cNvSpPr>
          <p:nvPr>
            <p:ph type="dt" sz="half" idx="10"/>
          </p:nvPr>
        </p:nvSpPr>
        <p:spPr/>
        <p:txBody>
          <a:bodyPr rtlCol="0"/>
          <a:lstStyle>
            <a:lvl1pPr>
              <a:defRPr i="0"/>
            </a:lvl1pPr>
          </a:lstStyle>
          <a:p>
            <a:fld id="{F9B49548-6A45-4914-8B7F-F0DC2DF4983C}" type="datetime1">
              <a:rPr lang="ja-JP" altLang="en-US" smtClean="0"/>
              <a:t>2026/7/24</a:t>
            </a:fld>
            <a:endParaRPr lang="ja-JP" altLang="en-US" dirty="0"/>
          </a:p>
        </p:txBody>
      </p:sp>
      <p:sp>
        <p:nvSpPr>
          <p:cNvPr id="5" name="フッター プレースホルダー 4">
            <a:extLst>
              <a:ext uri="{FF2B5EF4-FFF2-40B4-BE49-F238E27FC236}">
                <a16:creationId xmlns:a16="http://schemas.microsoft.com/office/drawing/2014/main" id="{064974BD-9845-459A-9AAA-12731E2507C4}"/>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C2A71B0A-FDFB-4B2C-A9EC-2334C590013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93140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60B5D73-1652-4A8E-B5A3-101523D7290A}"/>
              </a:ext>
            </a:extLst>
          </p:cNvPr>
          <p:cNvSpPr>
            <a:spLocks noGrp="1"/>
          </p:cNvSpPr>
          <p:nvPr>
            <p:ph type="title" orient="vert"/>
          </p:nvPr>
        </p:nvSpPr>
        <p:spPr>
          <a:xfrm>
            <a:off x="7088984" y="365125"/>
            <a:ext cx="2135981" cy="5811838"/>
          </a:xfrm>
        </p:spPr>
        <p:txBody>
          <a:bodyPr vert="eaVert" rtlCol="0"/>
          <a:lstStyle>
            <a:lvl1pPr>
              <a:defRPr b="0" i="0"/>
            </a:lvl1pPr>
          </a:lstStyle>
          <a:p>
            <a:pPr rtl="0"/>
            <a:r>
              <a:rPr lang="ja-JP" altLang="en-US" noProof="0"/>
              <a:t>マスター タイトルの書式設定</a:t>
            </a:r>
            <a:endParaRPr lang="ja-JP" altLang="en-US" noProof="0" dirty="0"/>
          </a:p>
        </p:txBody>
      </p:sp>
      <p:sp>
        <p:nvSpPr>
          <p:cNvPr id="3" name="縦書きテキスト プレースホルダー 2">
            <a:extLst>
              <a:ext uri="{FF2B5EF4-FFF2-40B4-BE49-F238E27FC236}">
                <a16:creationId xmlns:a16="http://schemas.microsoft.com/office/drawing/2014/main" id="{A9B7FB99-7425-444D-B602-01B672BCE8C6}"/>
              </a:ext>
            </a:extLst>
          </p:cNvPr>
          <p:cNvSpPr>
            <a:spLocks noGrp="1"/>
          </p:cNvSpPr>
          <p:nvPr>
            <p:ph type="body" orient="vert" idx="1"/>
          </p:nvPr>
        </p:nvSpPr>
        <p:spPr>
          <a:xfrm>
            <a:off x="681041" y="365125"/>
            <a:ext cx="6284119" cy="5811838"/>
          </a:xfrm>
        </p:spPr>
        <p:txBody>
          <a:bodyPr vert="eaVert" rtlCol="0"/>
          <a:lstStyle>
            <a:lvl1pPr>
              <a:defRPr b="0" i="0"/>
            </a:lvl1pPr>
            <a:lvl2pPr>
              <a:defRPr b="0" i="0"/>
            </a:lvl2pPr>
            <a:lvl3pPr>
              <a:defRPr b="0" i="0"/>
            </a:lvl3pPr>
            <a:lvl4pPr>
              <a:defRPr b="0" i="0"/>
            </a:lvl4pPr>
            <a:lvl5pPr>
              <a:defRPr b="0"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00EEA9C5-552A-48A1-AB54-ED54209B3B48}"/>
              </a:ext>
            </a:extLst>
          </p:cNvPr>
          <p:cNvSpPr>
            <a:spLocks noGrp="1"/>
          </p:cNvSpPr>
          <p:nvPr>
            <p:ph type="dt" sz="half" idx="10"/>
          </p:nvPr>
        </p:nvSpPr>
        <p:spPr/>
        <p:txBody>
          <a:bodyPr rtlCol="0"/>
          <a:lstStyle>
            <a:lvl1pPr>
              <a:defRPr b="0" i="0"/>
            </a:lvl1pPr>
          </a:lstStyle>
          <a:p>
            <a:fld id="{17563765-8F05-4D01-B0C7-B2BA185EEC0D}" type="datetime1">
              <a:rPr lang="ja-JP" altLang="en-US" smtClean="0"/>
              <a:t>2026/7/24</a:t>
            </a:fld>
            <a:endParaRPr lang="ja-JP" altLang="en-US" dirty="0"/>
          </a:p>
        </p:txBody>
      </p:sp>
      <p:sp>
        <p:nvSpPr>
          <p:cNvPr id="5" name="フッター プレースホルダー 4">
            <a:extLst>
              <a:ext uri="{FF2B5EF4-FFF2-40B4-BE49-F238E27FC236}">
                <a16:creationId xmlns:a16="http://schemas.microsoft.com/office/drawing/2014/main" id="{1A83AAA3-4155-48FB-8F00-16DBE0C9C256}"/>
              </a:ext>
            </a:extLst>
          </p:cNvPr>
          <p:cNvSpPr>
            <a:spLocks noGrp="1"/>
          </p:cNvSpPr>
          <p:nvPr>
            <p:ph type="ftr" sz="quarter" idx="11"/>
          </p:nvPr>
        </p:nvSpPr>
        <p:spPr/>
        <p:txBody>
          <a:bodyPr rtlCol="0"/>
          <a:lstStyle>
            <a:lvl1pPr>
              <a:defRPr b="0" i="0"/>
            </a:lvl1pPr>
          </a:lstStyle>
          <a:p>
            <a:endParaRPr lang="ja-JP" altLang="en-US" dirty="0"/>
          </a:p>
        </p:txBody>
      </p:sp>
      <p:sp>
        <p:nvSpPr>
          <p:cNvPr id="6" name="スライド番号プレースホルダー 5">
            <a:extLst>
              <a:ext uri="{FF2B5EF4-FFF2-40B4-BE49-F238E27FC236}">
                <a16:creationId xmlns:a16="http://schemas.microsoft.com/office/drawing/2014/main" id="{5D694EAE-CB3C-4DEF-A66D-583C7AAC92D8}"/>
              </a:ext>
            </a:extLst>
          </p:cNvPr>
          <p:cNvSpPr>
            <a:spLocks noGrp="1"/>
          </p:cNvSpPr>
          <p:nvPr>
            <p:ph type="sldNum" sz="quarter" idx="12"/>
          </p:nvPr>
        </p:nvSpPr>
        <p:spPr/>
        <p:txBody>
          <a:bodyPr rtlCol="0"/>
          <a:lstStyle>
            <a:lvl1pPr>
              <a:defRPr b="0"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746804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38250" y="1122363"/>
            <a:ext cx="74295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238250" y="3602038"/>
            <a:ext cx="7429500" cy="1655762"/>
          </a:xfrm>
        </p:spPr>
        <p:txBody>
          <a:bodyPr/>
          <a:lstStyle>
            <a:lvl1pPr marL="0" indent="0" algn="ctr">
              <a:buNone/>
              <a:defRPr sz="1800"/>
            </a:lvl1pPr>
            <a:lvl2pPr marL="342882" indent="0" algn="ctr">
              <a:buNone/>
              <a:defRPr sz="1500"/>
            </a:lvl2pPr>
            <a:lvl3pPr marL="685762" indent="0" algn="ctr">
              <a:buNone/>
              <a:defRPr sz="1350"/>
            </a:lvl3pPr>
            <a:lvl4pPr marL="1028643" indent="0" algn="ctr">
              <a:buNone/>
              <a:defRPr sz="1200"/>
            </a:lvl4pPr>
            <a:lvl5pPr marL="1371524" indent="0" algn="ctr">
              <a:buNone/>
              <a:defRPr sz="1200"/>
            </a:lvl5pPr>
            <a:lvl6pPr marL="1714405" indent="0" algn="ctr">
              <a:buNone/>
              <a:defRPr sz="1200"/>
            </a:lvl6pPr>
            <a:lvl7pPr marL="2057285" indent="0" algn="ctr">
              <a:buNone/>
              <a:defRPr sz="1200"/>
            </a:lvl7pPr>
            <a:lvl8pPr marL="2400166" indent="0" algn="ctr">
              <a:buNone/>
              <a:defRPr sz="1200"/>
            </a:lvl8pPr>
            <a:lvl9pPr marL="2743048"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5C5A658-E357-4884-AB5D-F7C959B18CD6}" type="datetime1">
              <a:rPr kumimoji="1" lang="ja-JP" altLang="en-US" smtClean="0"/>
              <a:t>2026/7/24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BE2A86-7F05-41B4-8F07-5B31971C6D26}" type="slidenum">
              <a:rPr kumimoji="1" lang="ja-JP" altLang="en-US" smtClean="0"/>
              <a:t>‹#›</a:t>
            </a:fld>
            <a:endParaRPr kumimoji="1" lang="ja-JP" altLang="en-US"/>
          </a:p>
        </p:txBody>
      </p:sp>
    </p:spTree>
    <p:extLst>
      <p:ext uri="{BB962C8B-B14F-4D97-AF65-F5344CB8AC3E}">
        <p14:creationId xmlns:p14="http://schemas.microsoft.com/office/powerpoint/2010/main" val="2589679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807FBE-061D-452C-A8A6-213063CFD678}"/>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433A3535-1708-499D-B5D2-7D8F9FD182D0}"/>
              </a:ext>
            </a:extLst>
          </p:cNvPr>
          <p:cNvSpPr>
            <a:spLocks noGrp="1"/>
          </p:cNvSpPr>
          <p:nvPr>
            <p:ph idx="1"/>
          </p:nvPr>
        </p:nvSpPr>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日付プレースホルダー 3">
            <a:extLst>
              <a:ext uri="{FF2B5EF4-FFF2-40B4-BE49-F238E27FC236}">
                <a16:creationId xmlns:a16="http://schemas.microsoft.com/office/drawing/2014/main" id="{ACB06063-A112-49AB-80C8-504D99ECD771}"/>
              </a:ext>
            </a:extLst>
          </p:cNvPr>
          <p:cNvSpPr>
            <a:spLocks noGrp="1"/>
          </p:cNvSpPr>
          <p:nvPr>
            <p:ph type="dt" sz="half" idx="10"/>
          </p:nvPr>
        </p:nvSpPr>
        <p:spPr/>
        <p:txBody>
          <a:bodyPr rtlCol="0"/>
          <a:lstStyle>
            <a:lvl1pPr>
              <a:defRPr i="0"/>
            </a:lvl1pPr>
          </a:lstStyle>
          <a:p>
            <a:fld id="{5A47A51A-43EF-44FD-8F3E-B3EC2E64E927}" type="datetime1">
              <a:rPr lang="ja-JP" altLang="en-US" smtClean="0"/>
              <a:t>2026/7/24</a:t>
            </a:fld>
            <a:endParaRPr lang="ja-JP" altLang="en-US" dirty="0"/>
          </a:p>
        </p:txBody>
      </p:sp>
      <p:sp>
        <p:nvSpPr>
          <p:cNvPr id="5" name="フッター プレースホルダー 4">
            <a:extLst>
              <a:ext uri="{FF2B5EF4-FFF2-40B4-BE49-F238E27FC236}">
                <a16:creationId xmlns:a16="http://schemas.microsoft.com/office/drawing/2014/main" id="{6344C8D5-F898-4318-A76D-1FBD8732919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2976EC76-E8E8-4FFA-B671-7FA2F3EF5DEF}"/>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27892872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 ヘッダー">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C2CABF-E3C1-431A-A69C-D4881CC43F0F}"/>
              </a:ext>
            </a:extLst>
          </p:cNvPr>
          <p:cNvSpPr>
            <a:spLocks noGrp="1"/>
          </p:cNvSpPr>
          <p:nvPr>
            <p:ph type="title"/>
          </p:nvPr>
        </p:nvSpPr>
        <p:spPr>
          <a:xfrm>
            <a:off x="675880" y="1709748"/>
            <a:ext cx="8543925" cy="2852737"/>
          </a:xfrm>
        </p:spPr>
        <p:txBody>
          <a:bodyPr rtlCol="0" anchor="b"/>
          <a:lstStyle>
            <a:lvl1pPr>
              <a:defRPr sz="4500"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D5584226-69DA-4211-B2C8-C29FD05A4A69}"/>
              </a:ext>
            </a:extLst>
          </p:cNvPr>
          <p:cNvSpPr>
            <a:spLocks noGrp="1"/>
          </p:cNvSpPr>
          <p:nvPr>
            <p:ph type="body" idx="1"/>
          </p:nvPr>
        </p:nvSpPr>
        <p:spPr>
          <a:xfrm>
            <a:off x="675880" y="4589473"/>
            <a:ext cx="8543925" cy="1500187"/>
          </a:xfrm>
        </p:spPr>
        <p:txBody>
          <a:bodyPr rtlCol="0"/>
          <a:lstStyle>
            <a:lvl1pPr marL="0" indent="0">
              <a:buNone/>
              <a:defRPr sz="1800" i="0">
                <a:solidFill>
                  <a:schemeClr val="tx1">
                    <a:tint val="75000"/>
                  </a:schemeClr>
                </a:solidFill>
              </a:defRPr>
            </a:lvl1pPr>
            <a:lvl2pPr marL="342882" indent="0">
              <a:buNone/>
              <a:defRPr sz="1500">
                <a:solidFill>
                  <a:schemeClr val="tx1">
                    <a:tint val="75000"/>
                  </a:schemeClr>
                </a:solidFill>
              </a:defRPr>
            </a:lvl2pPr>
            <a:lvl3pPr marL="685762" indent="0">
              <a:buNone/>
              <a:defRPr sz="1350">
                <a:solidFill>
                  <a:schemeClr val="tx1">
                    <a:tint val="75000"/>
                  </a:schemeClr>
                </a:solidFill>
              </a:defRPr>
            </a:lvl3pPr>
            <a:lvl4pPr marL="1028643" indent="0">
              <a:buNone/>
              <a:defRPr sz="1200">
                <a:solidFill>
                  <a:schemeClr val="tx1">
                    <a:tint val="75000"/>
                  </a:schemeClr>
                </a:solidFill>
              </a:defRPr>
            </a:lvl4pPr>
            <a:lvl5pPr marL="1371524" indent="0">
              <a:buNone/>
              <a:defRPr sz="1200">
                <a:solidFill>
                  <a:schemeClr val="tx1">
                    <a:tint val="75000"/>
                  </a:schemeClr>
                </a:solidFill>
              </a:defRPr>
            </a:lvl5pPr>
            <a:lvl6pPr marL="1714405" indent="0">
              <a:buNone/>
              <a:defRPr sz="1200">
                <a:solidFill>
                  <a:schemeClr val="tx1">
                    <a:tint val="75000"/>
                  </a:schemeClr>
                </a:solidFill>
              </a:defRPr>
            </a:lvl6pPr>
            <a:lvl7pPr marL="2057285" indent="0">
              <a:buNone/>
              <a:defRPr sz="1200">
                <a:solidFill>
                  <a:schemeClr val="tx1">
                    <a:tint val="75000"/>
                  </a:schemeClr>
                </a:solidFill>
              </a:defRPr>
            </a:lvl7pPr>
            <a:lvl8pPr marL="2400166" indent="0">
              <a:buNone/>
              <a:defRPr sz="1200">
                <a:solidFill>
                  <a:schemeClr val="tx1">
                    <a:tint val="75000"/>
                  </a:schemeClr>
                </a:solidFill>
              </a:defRPr>
            </a:lvl8pPr>
            <a:lvl9pPr marL="2743048" indent="0">
              <a:buNone/>
              <a:defRPr sz="1200">
                <a:solidFill>
                  <a:schemeClr val="tx1">
                    <a:tint val="75000"/>
                  </a:schemeClr>
                </a:solidFill>
              </a:defRPr>
            </a:lvl9pPr>
          </a:lstStyle>
          <a:p>
            <a:pPr lvl="0" rtl="0"/>
            <a:r>
              <a:rPr lang="ja-JP" altLang="en-US" noProof="0"/>
              <a:t>マスター テキストの書式設定</a:t>
            </a:r>
          </a:p>
        </p:txBody>
      </p:sp>
      <p:sp>
        <p:nvSpPr>
          <p:cNvPr id="4" name="日付プレースホルダー 3">
            <a:extLst>
              <a:ext uri="{FF2B5EF4-FFF2-40B4-BE49-F238E27FC236}">
                <a16:creationId xmlns:a16="http://schemas.microsoft.com/office/drawing/2014/main" id="{D5FF82DB-B518-40FD-8A66-44B874C055FB}"/>
              </a:ext>
            </a:extLst>
          </p:cNvPr>
          <p:cNvSpPr>
            <a:spLocks noGrp="1"/>
          </p:cNvSpPr>
          <p:nvPr>
            <p:ph type="dt" sz="half" idx="10"/>
          </p:nvPr>
        </p:nvSpPr>
        <p:spPr/>
        <p:txBody>
          <a:bodyPr rtlCol="0"/>
          <a:lstStyle>
            <a:lvl1pPr>
              <a:defRPr i="0"/>
            </a:lvl1pPr>
          </a:lstStyle>
          <a:p>
            <a:fld id="{0682DCBF-2ADA-4EC4-A68C-F99AB810DF33}" type="datetime1">
              <a:rPr lang="ja-JP" altLang="en-US" smtClean="0"/>
              <a:t>2026/7/24</a:t>
            </a:fld>
            <a:endParaRPr lang="ja-JP" altLang="en-US" dirty="0"/>
          </a:p>
        </p:txBody>
      </p:sp>
      <p:sp>
        <p:nvSpPr>
          <p:cNvPr id="5" name="フッター プレースホルダー 4">
            <a:extLst>
              <a:ext uri="{FF2B5EF4-FFF2-40B4-BE49-F238E27FC236}">
                <a16:creationId xmlns:a16="http://schemas.microsoft.com/office/drawing/2014/main" id="{FCC1CCEE-725F-4745-837B-87EFB70E71D8}"/>
              </a:ext>
            </a:extLst>
          </p:cNvPr>
          <p:cNvSpPr>
            <a:spLocks noGrp="1"/>
          </p:cNvSpPr>
          <p:nvPr>
            <p:ph type="ftr" sz="quarter" idx="11"/>
          </p:nvPr>
        </p:nvSpPr>
        <p:spPr/>
        <p:txBody>
          <a:bodyPr rtlCol="0"/>
          <a:lstStyle>
            <a:lvl1pPr>
              <a:defRPr i="0"/>
            </a:lvl1pPr>
          </a:lstStyle>
          <a:p>
            <a:endParaRPr lang="ja-JP" altLang="en-US" dirty="0"/>
          </a:p>
        </p:txBody>
      </p:sp>
      <p:sp>
        <p:nvSpPr>
          <p:cNvPr id="6" name="スライド番号プレースホルダー 5">
            <a:extLst>
              <a:ext uri="{FF2B5EF4-FFF2-40B4-BE49-F238E27FC236}">
                <a16:creationId xmlns:a16="http://schemas.microsoft.com/office/drawing/2014/main" id="{C561522A-E0E6-406B-BF30-A7C7A57294B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230041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段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CC9BDC-6F21-4EF5-A8DD-E35E27EACA58}"/>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6B968D5F-2AB6-42D3-A54E-AB3E60325170}"/>
              </a:ext>
            </a:extLst>
          </p:cNvPr>
          <p:cNvSpPr>
            <a:spLocks noGrp="1"/>
          </p:cNvSpPr>
          <p:nvPr>
            <p:ph sz="half" idx="1"/>
          </p:nvPr>
        </p:nvSpPr>
        <p:spPr>
          <a:xfrm>
            <a:off x="681038" y="1825625"/>
            <a:ext cx="421005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コンテンツ プレースホルダー 3">
            <a:extLst>
              <a:ext uri="{FF2B5EF4-FFF2-40B4-BE49-F238E27FC236}">
                <a16:creationId xmlns:a16="http://schemas.microsoft.com/office/drawing/2014/main" id="{465AB07F-D5F7-402A-AE4E-027BF1CA9127}"/>
              </a:ext>
            </a:extLst>
          </p:cNvPr>
          <p:cNvSpPr>
            <a:spLocks noGrp="1"/>
          </p:cNvSpPr>
          <p:nvPr>
            <p:ph sz="half" idx="2"/>
          </p:nvPr>
        </p:nvSpPr>
        <p:spPr>
          <a:xfrm>
            <a:off x="5014913" y="1825625"/>
            <a:ext cx="4210050" cy="435133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日付プレースホルダー 4">
            <a:extLst>
              <a:ext uri="{FF2B5EF4-FFF2-40B4-BE49-F238E27FC236}">
                <a16:creationId xmlns:a16="http://schemas.microsoft.com/office/drawing/2014/main" id="{85108EDC-3863-43B9-93C7-37465DC73B28}"/>
              </a:ext>
            </a:extLst>
          </p:cNvPr>
          <p:cNvSpPr>
            <a:spLocks noGrp="1"/>
          </p:cNvSpPr>
          <p:nvPr>
            <p:ph type="dt" sz="half" idx="10"/>
          </p:nvPr>
        </p:nvSpPr>
        <p:spPr/>
        <p:txBody>
          <a:bodyPr rtlCol="0"/>
          <a:lstStyle>
            <a:lvl1pPr>
              <a:defRPr i="0"/>
            </a:lvl1pPr>
          </a:lstStyle>
          <a:p>
            <a:fld id="{13E137DE-5E1A-4A55-9AA6-D752A3924CF2}" type="datetime1">
              <a:rPr lang="ja-JP" altLang="en-US" smtClean="0"/>
              <a:t>2026/7/24</a:t>
            </a:fld>
            <a:endParaRPr lang="ja-JP" altLang="en-US" dirty="0"/>
          </a:p>
        </p:txBody>
      </p:sp>
      <p:sp>
        <p:nvSpPr>
          <p:cNvPr id="6" name="フッター プレースホルダー 5">
            <a:extLst>
              <a:ext uri="{FF2B5EF4-FFF2-40B4-BE49-F238E27FC236}">
                <a16:creationId xmlns:a16="http://schemas.microsoft.com/office/drawing/2014/main" id="{A777D452-958D-4159-A9A4-16DD29680A04}"/>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289654B6-1460-48B9-AC7E-592F68BAB276}"/>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97404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E8C848-926A-4FD3-A311-A100A2662BE1}"/>
              </a:ext>
            </a:extLst>
          </p:cNvPr>
          <p:cNvSpPr>
            <a:spLocks noGrp="1"/>
          </p:cNvSpPr>
          <p:nvPr>
            <p:ph type="title"/>
          </p:nvPr>
        </p:nvSpPr>
        <p:spPr>
          <a:xfrm>
            <a:off x="682329" y="365129"/>
            <a:ext cx="8543925" cy="1325563"/>
          </a:xfrm>
        </p:spPr>
        <p:txBody>
          <a:bodyPr rtlCol="0"/>
          <a:lstStyle>
            <a:lvl1pPr>
              <a:defRPr i="0"/>
            </a:lvl1pPr>
          </a:lstStyle>
          <a:p>
            <a:pPr rtl="0"/>
            <a:r>
              <a:rPr lang="ja-JP" altLang="en-US" noProof="0"/>
              <a:t>マスター タイトルの書式設定</a:t>
            </a:r>
            <a:endParaRPr lang="ja-JP" altLang="en-US" noProof="0" dirty="0"/>
          </a:p>
        </p:txBody>
      </p:sp>
      <p:sp>
        <p:nvSpPr>
          <p:cNvPr id="3" name="テキスト プレースホルダー 2">
            <a:extLst>
              <a:ext uri="{FF2B5EF4-FFF2-40B4-BE49-F238E27FC236}">
                <a16:creationId xmlns:a16="http://schemas.microsoft.com/office/drawing/2014/main" id="{3C8ECD90-B4F0-4DFB-BB3D-F2310207896F}"/>
              </a:ext>
            </a:extLst>
          </p:cNvPr>
          <p:cNvSpPr>
            <a:spLocks noGrp="1"/>
          </p:cNvSpPr>
          <p:nvPr>
            <p:ph type="body" idx="1"/>
          </p:nvPr>
        </p:nvSpPr>
        <p:spPr>
          <a:xfrm>
            <a:off x="682329" y="1681163"/>
            <a:ext cx="4190702" cy="823912"/>
          </a:xfrm>
        </p:spPr>
        <p:txBody>
          <a:bodyPr rtlCol="0" anchor="b"/>
          <a:lstStyle>
            <a:lvl1pPr marL="0" indent="0">
              <a:buNone/>
              <a:defRPr sz="1800" b="1" i="0"/>
            </a:lvl1pPr>
            <a:lvl2pPr marL="342882"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6" indent="0">
              <a:buNone/>
              <a:defRPr sz="1200" b="1"/>
            </a:lvl8pPr>
            <a:lvl9pPr marL="2743048" indent="0">
              <a:buNone/>
              <a:defRPr sz="1200" b="1"/>
            </a:lvl9pPr>
          </a:lstStyle>
          <a:p>
            <a:pPr lvl="0" rtl="0"/>
            <a:r>
              <a:rPr lang="ja-JP" altLang="en-US" noProof="0"/>
              <a:t>マスター テキストの書式設定</a:t>
            </a:r>
          </a:p>
        </p:txBody>
      </p:sp>
      <p:sp>
        <p:nvSpPr>
          <p:cNvPr id="4" name="コンテンツ プレースホルダー 3">
            <a:extLst>
              <a:ext uri="{FF2B5EF4-FFF2-40B4-BE49-F238E27FC236}">
                <a16:creationId xmlns:a16="http://schemas.microsoft.com/office/drawing/2014/main" id="{335A6C3A-033E-474B-AB97-D8291A04E7DD}"/>
              </a:ext>
            </a:extLst>
          </p:cNvPr>
          <p:cNvSpPr>
            <a:spLocks noGrp="1"/>
          </p:cNvSpPr>
          <p:nvPr>
            <p:ph sz="half" idx="2"/>
          </p:nvPr>
        </p:nvSpPr>
        <p:spPr>
          <a:xfrm>
            <a:off x="682329" y="2505075"/>
            <a:ext cx="4190702"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5" name="テキスト プレースホルダー 4">
            <a:extLst>
              <a:ext uri="{FF2B5EF4-FFF2-40B4-BE49-F238E27FC236}">
                <a16:creationId xmlns:a16="http://schemas.microsoft.com/office/drawing/2014/main" id="{A532B928-3A23-4FCA-AD1F-E45A467B54F5}"/>
              </a:ext>
            </a:extLst>
          </p:cNvPr>
          <p:cNvSpPr>
            <a:spLocks noGrp="1"/>
          </p:cNvSpPr>
          <p:nvPr>
            <p:ph type="body" sz="quarter" idx="3"/>
          </p:nvPr>
        </p:nvSpPr>
        <p:spPr>
          <a:xfrm>
            <a:off x="5014915" y="1681163"/>
            <a:ext cx="4211340" cy="823912"/>
          </a:xfrm>
        </p:spPr>
        <p:txBody>
          <a:bodyPr rtlCol="0" anchor="b"/>
          <a:lstStyle>
            <a:lvl1pPr marL="0" indent="0">
              <a:buNone/>
              <a:defRPr sz="1800" b="1" i="0"/>
            </a:lvl1pPr>
            <a:lvl2pPr marL="342882" indent="0">
              <a:buNone/>
              <a:defRPr sz="1500" b="1"/>
            </a:lvl2pPr>
            <a:lvl3pPr marL="685762" indent="0">
              <a:buNone/>
              <a:defRPr sz="1350" b="1"/>
            </a:lvl3pPr>
            <a:lvl4pPr marL="1028643" indent="0">
              <a:buNone/>
              <a:defRPr sz="1200" b="1"/>
            </a:lvl4pPr>
            <a:lvl5pPr marL="1371524" indent="0">
              <a:buNone/>
              <a:defRPr sz="1200" b="1"/>
            </a:lvl5pPr>
            <a:lvl6pPr marL="1714405" indent="0">
              <a:buNone/>
              <a:defRPr sz="1200" b="1"/>
            </a:lvl6pPr>
            <a:lvl7pPr marL="2057285" indent="0">
              <a:buNone/>
              <a:defRPr sz="1200" b="1"/>
            </a:lvl7pPr>
            <a:lvl8pPr marL="2400166" indent="0">
              <a:buNone/>
              <a:defRPr sz="1200" b="1"/>
            </a:lvl8pPr>
            <a:lvl9pPr marL="2743048" indent="0">
              <a:buNone/>
              <a:defRPr sz="1200" b="1"/>
            </a:lvl9pPr>
          </a:lstStyle>
          <a:p>
            <a:pPr lvl="0" rtl="0"/>
            <a:r>
              <a:rPr lang="ja-JP" altLang="en-US" noProof="0"/>
              <a:t>マスター テキストの書式設定</a:t>
            </a:r>
          </a:p>
        </p:txBody>
      </p:sp>
      <p:sp>
        <p:nvSpPr>
          <p:cNvPr id="6" name="コンテンツ プレースホルダー 5">
            <a:extLst>
              <a:ext uri="{FF2B5EF4-FFF2-40B4-BE49-F238E27FC236}">
                <a16:creationId xmlns:a16="http://schemas.microsoft.com/office/drawing/2014/main" id="{3BDC8376-6FC6-4A11-B0DB-9A148E9C00E2}"/>
              </a:ext>
            </a:extLst>
          </p:cNvPr>
          <p:cNvSpPr>
            <a:spLocks noGrp="1"/>
          </p:cNvSpPr>
          <p:nvPr>
            <p:ph sz="quarter" idx="4"/>
          </p:nvPr>
        </p:nvSpPr>
        <p:spPr>
          <a:xfrm>
            <a:off x="5014915" y="2505075"/>
            <a:ext cx="4211340" cy="3684588"/>
          </a:xfrm>
        </p:spPr>
        <p:txBody>
          <a:bodyPr rtlCol="0"/>
          <a:lstStyle>
            <a:lvl1pPr>
              <a:defRPr i="0"/>
            </a:lvl1pPr>
            <a:lvl2pPr>
              <a:defRPr i="0"/>
            </a:lvl2pPr>
            <a:lvl3pPr>
              <a:defRPr i="0"/>
            </a:lvl3pPr>
            <a:lvl4pPr>
              <a:defRPr i="0"/>
            </a:lvl4pPr>
            <a:lvl5pPr>
              <a:defRPr i="0"/>
            </a:lvl5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7" name="日付プレースホルダー 6">
            <a:extLst>
              <a:ext uri="{FF2B5EF4-FFF2-40B4-BE49-F238E27FC236}">
                <a16:creationId xmlns:a16="http://schemas.microsoft.com/office/drawing/2014/main" id="{6E80206F-8846-425C-A56E-16FFBA442014}"/>
              </a:ext>
            </a:extLst>
          </p:cNvPr>
          <p:cNvSpPr>
            <a:spLocks noGrp="1"/>
          </p:cNvSpPr>
          <p:nvPr>
            <p:ph type="dt" sz="half" idx="10"/>
          </p:nvPr>
        </p:nvSpPr>
        <p:spPr/>
        <p:txBody>
          <a:bodyPr rtlCol="0"/>
          <a:lstStyle>
            <a:lvl1pPr>
              <a:defRPr i="0"/>
            </a:lvl1pPr>
          </a:lstStyle>
          <a:p>
            <a:fld id="{83EAC525-530B-45B1-A51C-37A178C40383}" type="datetime1">
              <a:rPr lang="ja-JP" altLang="en-US" smtClean="0"/>
              <a:t>2026/7/24</a:t>
            </a:fld>
            <a:endParaRPr lang="ja-JP" altLang="en-US" dirty="0"/>
          </a:p>
        </p:txBody>
      </p:sp>
      <p:sp>
        <p:nvSpPr>
          <p:cNvPr id="8" name="フッター プレースホルダー 7">
            <a:extLst>
              <a:ext uri="{FF2B5EF4-FFF2-40B4-BE49-F238E27FC236}">
                <a16:creationId xmlns:a16="http://schemas.microsoft.com/office/drawing/2014/main" id="{6A45E89F-12CF-4561-A5F2-1E05783A3063}"/>
              </a:ext>
            </a:extLst>
          </p:cNvPr>
          <p:cNvSpPr>
            <a:spLocks noGrp="1"/>
          </p:cNvSpPr>
          <p:nvPr>
            <p:ph type="ftr" sz="quarter" idx="11"/>
          </p:nvPr>
        </p:nvSpPr>
        <p:spPr/>
        <p:txBody>
          <a:bodyPr rtlCol="0"/>
          <a:lstStyle>
            <a:lvl1pPr>
              <a:defRPr i="0"/>
            </a:lvl1pPr>
          </a:lstStyle>
          <a:p>
            <a:endParaRPr lang="ja-JP" altLang="en-US" dirty="0"/>
          </a:p>
        </p:txBody>
      </p:sp>
      <p:sp>
        <p:nvSpPr>
          <p:cNvPr id="9" name="スライド番号プレースホルダー 8">
            <a:extLst>
              <a:ext uri="{FF2B5EF4-FFF2-40B4-BE49-F238E27FC236}">
                <a16:creationId xmlns:a16="http://schemas.microsoft.com/office/drawing/2014/main" id="{9EB4DFE4-927C-43B1-A061-5CB97FFB33BE}"/>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469058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560E367-8DA0-4655-BCBC-F4280D8642CD}"/>
              </a:ext>
            </a:extLst>
          </p:cNvPr>
          <p:cNvSpPr>
            <a:spLocks noGrp="1"/>
          </p:cNvSpPr>
          <p:nvPr>
            <p:ph type="title"/>
          </p:nvPr>
        </p:nvSpPr>
        <p:spPr/>
        <p:txBody>
          <a:bodyPr rtlCol="0"/>
          <a:lstStyle>
            <a:lvl1pPr>
              <a:defRPr i="0"/>
            </a:lvl1pPr>
          </a:lstStyle>
          <a:p>
            <a:pPr rtl="0"/>
            <a:r>
              <a:rPr lang="ja-JP" altLang="en-US" noProof="0"/>
              <a:t>マスター タイトルの書式設定</a:t>
            </a:r>
            <a:endParaRPr lang="ja-JP" altLang="en-US" noProof="0" dirty="0"/>
          </a:p>
        </p:txBody>
      </p:sp>
      <p:sp>
        <p:nvSpPr>
          <p:cNvPr id="3" name="日付プレースホルダー 2">
            <a:extLst>
              <a:ext uri="{FF2B5EF4-FFF2-40B4-BE49-F238E27FC236}">
                <a16:creationId xmlns:a16="http://schemas.microsoft.com/office/drawing/2014/main" id="{2FEF9592-AA3C-4CF8-A5DB-4D010195A438}"/>
              </a:ext>
            </a:extLst>
          </p:cNvPr>
          <p:cNvSpPr>
            <a:spLocks noGrp="1"/>
          </p:cNvSpPr>
          <p:nvPr>
            <p:ph type="dt" sz="half" idx="10"/>
          </p:nvPr>
        </p:nvSpPr>
        <p:spPr/>
        <p:txBody>
          <a:bodyPr rtlCol="0"/>
          <a:lstStyle>
            <a:lvl1pPr>
              <a:defRPr i="0"/>
            </a:lvl1pPr>
          </a:lstStyle>
          <a:p>
            <a:fld id="{AED717A1-44B7-4B10-8110-9730C585BB85}" type="datetime1">
              <a:rPr lang="ja-JP" altLang="en-US" smtClean="0"/>
              <a:t>2026/7/24</a:t>
            </a:fld>
            <a:endParaRPr lang="ja-JP" altLang="en-US" dirty="0"/>
          </a:p>
        </p:txBody>
      </p:sp>
      <p:sp>
        <p:nvSpPr>
          <p:cNvPr id="4" name="フッター プレースホルダー 3">
            <a:extLst>
              <a:ext uri="{FF2B5EF4-FFF2-40B4-BE49-F238E27FC236}">
                <a16:creationId xmlns:a16="http://schemas.microsoft.com/office/drawing/2014/main" id="{3C2C9377-F93E-4515-852A-264707755154}"/>
              </a:ext>
            </a:extLst>
          </p:cNvPr>
          <p:cNvSpPr>
            <a:spLocks noGrp="1"/>
          </p:cNvSpPr>
          <p:nvPr>
            <p:ph type="ftr" sz="quarter" idx="11"/>
          </p:nvPr>
        </p:nvSpPr>
        <p:spPr/>
        <p:txBody>
          <a:bodyPr rtlCol="0"/>
          <a:lstStyle>
            <a:lvl1pPr>
              <a:defRPr i="0"/>
            </a:lvl1pPr>
          </a:lstStyle>
          <a:p>
            <a:endParaRPr lang="ja-JP" altLang="en-US" dirty="0"/>
          </a:p>
        </p:txBody>
      </p:sp>
      <p:sp>
        <p:nvSpPr>
          <p:cNvPr id="5" name="スライド番号プレースホルダー 4">
            <a:extLst>
              <a:ext uri="{FF2B5EF4-FFF2-40B4-BE49-F238E27FC236}">
                <a16:creationId xmlns:a16="http://schemas.microsoft.com/office/drawing/2014/main" id="{9AED076D-476B-42BA-8795-14FE6C1E6974}"/>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625551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EA599B4-6AB2-4190-82B5-7667EE1E922A}"/>
              </a:ext>
            </a:extLst>
          </p:cNvPr>
          <p:cNvSpPr>
            <a:spLocks noGrp="1"/>
          </p:cNvSpPr>
          <p:nvPr>
            <p:ph type="dt" sz="half" idx="10"/>
          </p:nvPr>
        </p:nvSpPr>
        <p:spPr/>
        <p:txBody>
          <a:bodyPr rtlCol="0"/>
          <a:lstStyle>
            <a:lvl1pPr>
              <a:defRPr i="0"/>
            </a:lvl1pPr>
          </a:lstStyle>
          <a:p>
            <a:fld id="{3769C717-2B06-483A-AA07-91CF16426FFF}" type="datetime1">
              <a:rPr lang="ja-JP" altLang="en-US" smtClean="0"/>
              <a:t>2026/7/24</a:t>
            </a:fld>
            <a:endParaRPr lang="ja-JP" altLang="en-US" dirty="0"/>
          </a:p>
        </p:txBody>
      </p:sp>
      <p:sp>
        <p:nvSpPr>
          <p:cNvPr id="3" name="フッター プレースホルダー 2">
            <a:extLst>
              <a:ext uri="{FF2B5EF4-FFF2-40B4-BE49-F238E27FC236}">
                <a16:creationId xmlns:a16="http://schemas.microsoft.com/office/drawing/2014/main" id="{1B8FBFB3-AD86-4E39-B8AE-B4EC14528156}"/>
              </a:ext>
            </a:extLst>
          </p:cNvPr>
          <p:cNvSpPr>
            <a:spLocks noGrp="1"/>
          </p:cNvSpPr>
          <p:nvPr>
            <p:ph type="ftr" sz="quarter" idx="11"/>
          </p:nvPr>
        </p:nvSpPr>
        <p:spPr/>
        <p:txBody>
          <a:bodyPr rtlCol="0"/>
          <a:lstStyle>
            <a:lvl1pPr>
              <a:defRPr i="0"/>
            </a:lvl1pPr>
          </a:lstStyle>
          <a:p>
            <a:endParaRPr lang="ja-JP" altLang="en-US" dirty="0"/>
          </a:p>
        </p:txBody>
      </p:sp>
      <p:sp>
        <p:nvSpPr>
          <p:cNvPr id="4" name="スライド番号プレースホルダー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058200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キャプション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883DA1-5CB8-405D-9613-8A9B7BC5664C}"/>
              </a:ext>
            </a:extLst>
          </p:cNvPr>
          <p:cNvSpPr>
            <a:spLocks noGrp="1"/>
          </p:cNvSpPr>
          <p:nvPr>
            <p:ph type="title"/>
          </p:nvPr>
        </p:nvSpPr>
        <p:spPr>
          <a:xfrm>
            <a:off x="682329" y="457200"/>
            <a:ext cx="3194943" cy="1600200"/>
          </a:xfrm>
        </p:spPr>
        <p:txBody>
          <a:bodyPr rtlCol="0" anchor="b"/>
          <a:lstStyle>
            <a:lvl1pPr>
              <a:defRPr sz="2400" i="0"/>
            </a:lvl1pPr>
          </a:lstStyle>
          <a:p>
            <a:pPr rtl="0"/>
            <a:r>
              <a:rPr lang="ja-JP" altLang="en-US" noProof="0"/>
              <a:t>マスター タイトルの書式設定</a:t>
            </a:r>
            <a:endParaRPr lang="ja-JP" altLang="en-US" noProof="0" dirty="0"/>
          </a:p>
        </p:txBody>
      </p:sp>
      <p:sp>
        <p:nvSpPr>
          <p:cNvPr id="3" name="コンテンツ プレースホルダー 2">
            <a:extLst>
              <a:ext uri="{FF2B5EF4-FFF2-40B4-BE49-F238E27FC236}">
                <a16:creationId xmlns:a16="http://schemas.microsoft.com/office/drawing/2014/main" id="{9842BB15-A24D-42E9-9CAE-BB827226301E}"/>
              </a:ext>
            </a:extLst>
          </p:cNvPr>
          <p:cNvSpPr>
            <a:spLocks noGrp="1"/>
          </p:cNvSpPr>
          <p:nvPr>
            <p:ph idx="1"/>
          </p:nvPr>
        </p:nvSpPr>
        <p:spPr>
          <a:xfrm>
            <a:off x="4211340" y="987435"/>
            <a:ext cx="5014913" cy="4873625"/>
          </a:xfrm>
        </p:spPr>
        <p:txBody>
          <a:bodyPr rtlCol="0"/>
          <a:lstStyle>
            <a:lvl1pPr>
              <a:defRPr sz="2400" i="0"/>
            </a:lvl1pPr>
            <a:lvl2pPr>
              <a:defRPr sz="2100" i="0"/>
            </a:lvl2pPr>
            <a:lvl3pPr>
              <a:defRPr sz="1800" i="0"/>
            </a:lvl3pPr>
            <a:lvl4pPr>
              <a:defRPr sz="1500" i="0"/>
            </a:lvl4pPr>
            <a:lvl5pPr>
              <a:defRPr sz="1500" i="0"/>
            </a:lvl5pPr>
            <a:lvl6pPr>
              <a:defRPr sz="1500"/>
            </a:lvl6pPr>
            <a:lvl7pPr>
              <a:defRPr sz="1500"/>
            </a:lvl7pPr>
            <a:lvl8pPr>
              <a:defRPr sz="1500"/>
            </a:lvl8pPr>
            <a:lvl9pPr>
              <a:defRPr sz="1500"/>
            </a:lvl9pPr>
          </a:lstStyle>
          <a:p>
            <a:pPr lvl="0" rtl="0"/>
            <a:r>
              <a:rPr lang="ja-JP" altLang="en-US" noProof="0"/>
              <a:t>マスター テキストの書式設定</a:t>
            </a:r>
          </a:p>
          <a:p>
            <a:pPr lvl="1" rtl="0"/>
            <a:r>
              <a:rPr lang="ja-JP" altLang="en-US" noProof="0"/>
              <a:t>第 </a:t>
            </a:r>
            <a:r>
              <a:rPr lang="en-US" altLang="ja-JP" noProof="0"/>
              <a:t>2 </a:t>
            </a:r>
            <a:r>
              <a:rPr lang="ja-JP" altLang="en-US" noProof="0"/>
              <a:t>レベル</a:t>
            </a:r>
          </a:p>
          <a:p>
            <a:pPr lvl="2" rtl="0"/>
            <a:r>
              <a:rPr lang="ja-JP" altLang="en-US" noProof="0"/>
              <a:t>第 </a:t>
            </a:r>
            <a:r>
              <a:rPr lang="en-US" altLang="ja-JP" noProof="0"/>
              <a:t>3 </a:t>
            </a:r>
            <a:r>
              <a:rPr lang="ja-JP" altLang="en-US" noProof="0"/>
              <a:t>レベル</a:t>
            </a:r>
          </a:p>
          <a:p>
            <a:pPr lvl="3" rtl="0"/>
            <a:r>
              <a:rPr lang="ja-JP" altLang="en-US" noProof="0"/>
              <a:t>第 </a:t>
            </a:r>
            <a:r>
              <a:rPr lang="en-US" altLang="ja-JP" noProof="0"/>
              <a:t>4 </a:t>
            </a:r>
            <a:r>
              <a:rPr lang="ja-JP" altLang="en-US" noProof="0"/>
              <a:t>レベル</a:t>
            </a:r>
          </a:p>
          <a:p>
            <a:pPr lvl="4" rtl="0"/>
            <a:r>
              <a:rPr lang="ja-JP" altLang="en-US" noProof="0"/>
              <a:t>第 </a:t>
            </a:r>
            <a:r>
              <a:rPr lang="en-US" altLang="ja-JP" noProof="0"/>
              <a:t>5 </a:t>
            </a:r>
            <a:r>
              <a:rPr lang="ja-JP" altLang="en-US" noProof="0"/>
              <a:t>レベル</a:t>
            </a:r>
            <a:endParaRPr lang="ja-JP" altLang="en-US" noProof="0" dirty="0"/>
          </a:p>
        </p:txBody>
      </p:sp>
      <p:sp>
        <p:nvSpPr>
          <p:cNvPr id="4" name="テキスト プレースホルダー 3">
            <a:extLst>
              <a:ext uri="{FF2B5EF4-FFF2-40B4-BE49-F238E27FC236}">
                <a16:creationId xmlns:a16="http://schemas.microsoft.com/office/drawing/2014/main" id="{78F0849D-D3C3-462A-9751-4EAB0B9145E4}"/>
              </a:ext>
            </a:extLst>
          </p:cNvPr>
          <p:cNvSpPr>
            <a:spLocks noGrp="1"/>
          </p:cNvSpPr>
          <p:nvPr>
            <p:ph type="body" sz="half" idx="2"/>
          </p:nvPr>
        </p:nvSpPr>
        <p:spPr>
          <a:xfrm>
            <a:off x="682329" y="2057400"/>
            <a:ext cx="3194943" cy="3811588"/>
          </a:xfrm>
        </p:spPr>
        <p:txBody>
          <a:bodyPr rtlCol="0"/>
          <a:lstStyle>
            <a:lvl1pPr marL="0" indent="0">
              <a:buNone/>
              <a:defRPr sz="1200" i="0"/>
            </a:lvl1pPr>
            <a:lvl2pPr marL="342882"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6" indent="0">
              <a:buNone/>
              <a:defRPr sz="750"/>
            </a:lvl8pPr>
            <a:lvl9pPr marL="2743048" indent="0">
              <a:buNone/>
              <a:defRPr sz="75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F180DD20-7A20-4574-98A4-427795876739}"/>
              </a:ext>
            </a:extLst>
          </p:cNvPr>
          <p:cNvSpPr>
            <a:spLocks noGrp="1"/>
          </p:cNvSpPr>
          <p:nvPr>
            <p:ph type="dt" sz="half" idx="10"/>
          </p:nvPr>
        </p:nvSpPr>
        <p:spPr/>
        <p:txBody>
          <a:bodyPr rtlCol="0"/>
          <a:lstStyle>
            <a:lvl1pPr>
              <a:defRPr i="0"/>
            </a:lvl1pPr>
          </a:lstStyle>
          <a:p>
            <a:fld id="{FCB10F74-321A-4FBD-BE91-86C6E2856F34}" type="datetime1">
              <a:rPr lang="ja-JP" altLang="en-US" smtClean="0"/>
              <a:t>2026/7/24</a:t>
            </a:fld>
            <a:endParaRPr lang="ja-JP" altLang="en-US" dirty="0"/>
          </a:p>
        </p:txBody>
      </p:sp>
      <p:sp>
        <p:nvSpPr>
          <p:cNvPr id="6" name="フッター プレースホルダー 5">
            <a:extLst>
              <a:ext uri="{FF2B5EF4-FFF2-40B4-BE49-F238E27FC236}">
                <a16:creationId xmlns:a16="http://schemas.microsoft.com/office/drawing/2014/main" id="{54D0ED2B-71C4-421A-9DB0-676E00C10BDC}"/>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78C4572A-ADFC-4C53-BCA2-42BDF693BC4D}"/>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323095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キャプション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8F5C67-EEEC-4AB0-9653-0F80D6B10941}"/>
              </a:ext>
            </a:extLst>
          </p:cNvPr>
          <p:cNvSpPr>
            <a:spLocks noGrp="1"/>
          </p:cNvSpPr>
          <p:nvPr>
            <p:ph type="title"/>
          </p:nvPr>
        </p:nvSpPr>
        <p:spPr>
          <a:xfrm>
            <a:off x="682329" y="457200"/>
            <a:ext cx="3194943" cy="1600200"/>
          </a:xfrm>
        </p:spPr>
        <p:txBody>
          <a:bodyPr rtlCol="0" anchor="b"/>
          <a:lstStyle>
            <a:lvl1pPr>
              <a:defRPr sz="2400" i="0"/>
            </a:lvl1pPr>
          </a:lstStyle>
          <a:p>
            <a:pPr rtl="0"/>
            <a:r>
              <a:rPr lang="ja-JP" altLang="en-US" noProof="0"/>
              <a:t>マスター タイトルの書式設定</a:t>
            </a:r>
            <a:endParaRPr lang="ja-JP" altLang="en-US" noProof="0" dirty="0"/>
          </a:p>
        </p:txBody>
      </p:sp>
      <p:sp>
        <p:nvSpPr>
          <p:cNvPr id="3" name="図プレースホルダー 2">
            <a:extLst>
              <a:ext uri="{FF2B5EF4-FFF2-40B4-BE49-F238E27FC236}">
                <a16:creationId xmlns:a16="http://schemas.microsoft.com/office/drawing/2014/main" id="{1DD50D6D-5277-4324-AF23-5FAF007834EB}"/>
              </a:ext>
            </a:extLst>
          </p:cNvPr>
          <p:cNvSpPr>
            <a:spLocks noGrp="1"/>
          </p:cNvSpPr>
          <p:nvPr>
            <p:ph type="pic" idx="1"/>
          </p:nvPr>
        </p:nvSpPr>
        <p:spPr>
          <a:xfrm>
            <a:off x="4211340" y="987435"/>
            <a:ext cx="5014913" cy="4873625"/>
          </a:xfrm>
        </p:spPr>
        <p:txBody>
          <a:bodyPr rtlCol="0"/>
          <a:lstStyle>
            <a:lvl1pPr marL="0" indent="0">
              <a:buNone/>
              <a:defRPr sz="2400" i="0"/>
            </a:lvl1pPr>
            <a:lvl2pPr marL="342882" indent="0">
              <a:buNone/>
              <a:defRPr sz="2100"/>
            </a:lvl2pPr>
            <a:lvl3pPr marL="685762" indent="0">
              <a:buNone/>
              <a:defRPr sz="1800"/>
            </a:lvl3pPr>
            <a:lvl4pPr marL="1028643" indent="0">
              <a:buNone/>
              <a:defRPr sz="1500"/>
            </a:lvl4pPr>
            <a:lvl5pPr marL="1371524" indent="0">
              <a:buNone/>
              <a:defRPr sz="1500"/>
            </a:lvl5pPr>
            <a:lvl6pPr marL="1714405" indent="0">
              <a:buNone/>
              <a:defRPr sz="1500"/>
            </a:lvl6pPr>
            <a:lvl7pPr marL="2057285" indent="0">
              <a:buNone/>
              <a:defRPr sz="1500"/>
            </a:lvl7pPr>
            <a:lvl8pPr marL="2400166" indent="0">
              <a:buNone/>
              <a:defRPr sz="1500"/>
            </a:lvl8pPr>
            <a:lvl9pPr marL="2743048" indent="0">
              <a:buNone/>
              <a:defRPr sz="1500"/>
            </a:lvl9pPr>
          </a:lstStyle>
          <a:p>
            <a:pPr rtl="0"/>
            <a:r>
              <a:rPr lang="ja-JP" altLang="en-US" noProof="0"/>
              <a:t>図を追加</a:t>
            </a:r>
            <a:endParaRPr lang="ja-JP" altLang="en-US" noProof="0" dirty="0"/>
          </a:p>
        </p:txBody>
      </p:sp>
      <p:sp>
        <p:nvSpPr>
          <p:cNvPr id="4" name="テキスト プレースホルダー 3">
            <a:extLst>
              <a:ext uri="{FF2B5EF4-FFF2-40B4-BE49-F238E27FC236}">
                <a16:creationId xmlns:a16="http://schemas.microsoft.com/office/drawing/2014/main" id="{75275657-2BF9-4761-96B6-50EE3CFCFAD0}"/>
              </a:ext>
            </a:extLst>
          </p:cNvPr>
          <p:cNvSpPr>
            <a:spLocks noGrp="1"/>
          </p:cNvSpPr>
          <p:nvPr>
            <p:ph type="body" sz="half" idx="2"/>
          </p:nvPr>
        </p:nvSpPr>
        <p:spPr>
          <a:xfrm>
            <a:off x="682329" y="2057400"/>
            <a:ext cx="3194943" cy="3811588"/>
          </a:xfrm>
        </p:spPr>
        <p:txBody>
          <a:bodyPr rtlCol="0"/>
          <a:lstStyle>
            <a:lvl1pPr marL="0" indent="0">
              <a:buNone/>
              <a:defRPr sz="1200" i="0"/>
            </a:lvl1pPr>
            <a:lvl2pPr marL="342882" indent="0">
              <a:buNone/>
              <a:defRPr sz="1050"/>
            </a:lvl2pPr>
            <a:lvl3pPr marL="685762" indent="0">
              <a:buNone/>
              <a:defRPr sz="900"/>
            </a:lvl3pPr>
            <a:lvl4pPr marL="1028643" indent="0">
              <a:buNone/>
              <a:defRPr sz="750"/>
            </a:lvl4pPr>
            <a:lvl5pPr marL="1371524" indent="0">
              <a:buNone/>
              <a:defRPr sz="750"/>
            </a:lvl5pPr>
            <a:lvl6pPr marL="1714405" indent="0">
              <a:buNone/>
              <a:defRPr sz="750"/>
            </a:lvl6pPr>
            <a:lvl7pPr marL="2057285" indent="0">
              <a:buNone/>
              <a:defRPr sz="750"/>
            </a:lvl7pPr>
            <a:lvl8pPr marL="2400166" indent="0">
              <a:buNone/>
              <a:defRPr sz="750"/>
            </a:lvl8pPr>
            <a:lvl9pPr marL="2743048" indent="0">
              <a:buNone/>
              <a:defRPr sz="750"/>
            </a:lvl9pPr>
          </a:lstStyle>
          <a:p>
            <a:pPr lvl="0" rtl="0"/>
            <a:r>
              <a:rPr lang="ja-JP" altLang="en-US" noProof="0"/>
              <a:t>マスター テキストの書式設定</a:t>
            </a:r>
          </a:p>
        </p:txBody>
      </p:sp>
      <p:sp>
        <p:nvSpPr>
          <p:cNvPr id="5" name="日付プレースホルダー 4">
            <a:extLst>
              <a:ext uri="{FF2B5EF4-FFF2-40B4-BE49-F238E27FC236}">
                <a16:creationId xmlns:a16="http://schemas.microsoft.com/office/drawing/2014/main" id="{5C3C3F7B-A4C8-4F9D-8165-BC5186EA0929}"/>
              </a:ext>
            </a:extLst>
          </p:cNvPr>
          <p:cNvSpPr>
            <a:spLocks noGrp="1"/>
          </p:cNvSpPr>
          <p:nvPr>
            <p:ph type="dt" sz="half" idx="10"/>
          </p:nvPr>
        </p:nvSpPr>
        <p:spPr/>
        <p:txBody>
          <a:bodyPr rtlCol="0"/>
          <a:lstStyle>
            <a:lvl1pPr>
              <a:defRPr i="0"/>
            </a:lvl1pPr>
          </a:lstStyle>
          <a:p>
            <a:fld id="{928CA850-D19A-43F8-9944-FFD763D61EA9}" type="datetime1">
              <a:rPr lang="ja-JP" altLang="en-US" smtClean="0"/>
              <a:t>2026/7/24</a:t>
            </a:fld>
            <a:endParaRPr lang="ja-JP" altLang="en-US" dirty="0"/>
          </a:p>
        </p:txBody>
      </p:sp>
      <p:sp>
        <p:nvSpPr>
          <p:cNvPr id="6" name="フッター プレースホルダー 5">
            <a:extLst>
              <a:ext uri="{FF2B5EF4-FFF2-40B4-BE49-F238E27FC236}">
                <a16:creationId xmlns:a16="http://schemas.microsoft.com/office/drawing/2014/main" id="{DE696EA5-2FA2-464D-982F-C53E6426A843}"/>
              </a:ext>
            </a:extLst>
          </p:cNvPr>
          <p:cNvSpPr>
            <a:spLocks noGrp="1"/>
          </p:cNvSpPr>
          <p:nvPr>
            <p:ph type="ftr" sz="quarter" idx="11"/>
          </p:nvPr>
        </p:nvSpPr>
        <p:spPr/>
        <p:txBody>
          <a:bodyPr rtlCol="0"/>
          <a:lstStyle>
            <a:lvl1pPr>
              <a:defRPr i="0"/>
            </a:lvl1pPr>
          </a:lstStyle>
          <a:p>
            <a:endParaRPr lang="ja-JP" altLang="en-US" dirty="0"/>
          </a:p>
        </p:txBody>
      </p:sp>
      <p:sp>
        <p:nvSpPr>
          <p:cNvPr id="7" name="スライド番号プレースホルダー 6">
            <a:extLst>
              <a:ext uri="{FF2B5EF4-FFF2-40B4-BE49-F238E27FC236}">
                <a16:creationId xmlns:a16="http://schemas.microsoft.com/office/drawing/2014/main" id="{8911B398-191B-4AB1-86ED-00D0046EACF5}"/>
              </a:ext>
            </a:extLst>
          </p:cNvPr>
          <p:cNvSpPr>
            <a:spLocks noGrp="1"/>
          </p:cNvSpPr>
          <p:nvPr>
            <p:ph type="sldNum" sz="quarter" idx="12"/>
          </p:nvPr>
        </p:nvSpPr>
        <p:spPr/>
        <p:txBody>
          <a:bodyPr rtlCol="0"/>
          <a:lstStyle>
            <a:lvl1pPr>
              <a:defRPr i="0"/>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1586601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7B3445CA-54C1-4DDE-A216-DD2414E3F593}"/>
              </a:ext>
            </a:extLst>
          </p:cNvPr>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pPr rtl="0"/>
            <a:r>
              <a:rPr lang="ja-JP" altLang="en-US" noProof="0" dirty="0"/>
              <a:t>マスター タイトルの書式設定</a:t>
            </a:r>
          </a:p>
        </p:txBody>
      </p:sp>
      <p:sp>
        <p:nvSpPr>
          <p:cNvPr id="3" name="テキスト プレースホルダー 2">
            <a:extLst>
              <a:ext uri="{FF2B5EF4-FFF2-40B4-BE49-F238E27FC236}">
                <a16:creationId xmlns:a16="http://schemas.microsoft.com/office/drawing/2014/main" id="{0306395A-6879-4E93-B24E-067F88AC1D69}"/>
              </a:ext>
            </a:extLst>
          </p:cNvPr>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rtl="0"/>
            <a:r>
              <a:rPr lang="ja-JP" altLang="en-US" noProof="0" dirty="0"/>
              <a:t>マスター テキストのスタイルを編集する</a:t>
            </a:r>
          </a:p>
          <a:p>
            <a:pPr lvl="1" rtl="0"/>
            <a:r>
              <a:rPr lang="ja-JP" altLang="en-US" noProof="0" dirty="0"/>
              <a:t>第 </a:t>
            </a:r>
            <a:r>
              <a:rPr lang="en-US" altLang="ja-JP" noProof="0" dirty="0"/>
              <a:t>2 </a:t>
            </a:r>
            <a:r>
              <a:rPr lang="ja-JP" altLang="en-US" noProof="0" dirty="0"/>
              <a:t>レベル</a:t>
            </a:r>
          </a:p>
          <a:p>
            <a:pPr lvl="2" rtl="0"/>
            <a:r>
              <a:rPr lang="ja-JP" altLang="en-US" noProof="0" dirty="0"/>
              <a:t>第 </a:t>
            </a:r>
            <a:r>
              <a:rPr lang="en-US" altLang="ja-JP" noProof="0" dirty="0"/>
              <a:t>3 </a:t>
            </a:r>
            <a:r>
              <a:rPr lang="ja-JP" altLang="en-US" noProof="0" dirty="0"/>
              <a:t>レベル</a:t>
            </a:r>
          </a:p>
          <a:p>
            <a:pPr lvl="3" rtl="0"/>
            <a:r>
              <a:rPr lang="ja-JP" altLang="en-US" noProof="0" dirty="0"/>
              <a:t>第 </a:t>
            </a:r>
            <a:r>
              <a:rPr lang="en-US" altLang="ja-JP" noProof="0" dirty="0"/>
              <a:t>4 </a:t>
            </a:r>
            <a:r>
              <a:rPr lang="ja-JP" altLang="en-US" noProof="0" dirty="0"/>
              <a:t>レベル</a:t>
            </a:r>
          </a:p>
          <a:p>
            <a:pPr lvl="4" rtl="0"/>
            <a:r>
              <a:rPr lang="ja-JP" altLang="en-US" noProof="0" dirty="0"/>
              <a:t>第 </a:t>
            </a:r>
            <a:r>
              <a:rPr lang="en-US" altLang="ja-JP" noProof="0" dirty="0"/>
              <a:t>5 </a:t>
            </a:r>
            <a:r>
              <a:rPr lang="ja-JP" altLang="en-US" noProof="0" dirty="0"/>
              <a:t>レベル</a:t>
            </a:r>
          </a:p>
        </p:txBody>
      </p:sp>
      <p:sp>
        <p:nvSpPr>
          <p:cNvPr id="4" name="日付プレースホルダー 3">
            <a:extLst>
              <a:ext uri="{FF2B5EF4-FFF2-40B4-BE49-F238E27FC236}">
                <a16:creationId xmlns:a16="http://schemas.microsoft.com/office/drawing/2014/main" id="{9450FF5B-A6A6-4F0F-AA5D-3F0F69A43AEB}"/>
              </a:ext>
            </a:extLst>
          </p:cNvPr>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900" i="0">
                <a:solidFill>
                  <a:schemeClr val="tx1">
                    <a:tint val="75000"/>
                  </a:schemeClr>
                </a:solidFill>
                <a:latin typeface="Meiryo UI" panose="020B0604030504040204" pitchFamily="50" charset="-128"/>
                <a:ea typeface="Meiryo UI" panose="020B0604030504040204" pitchFamily="50" charset="-128"/>
              </a:defRPr>
            </a:lvl1pPr>
          </a:lstStyle>
          <a:p>
            <a:fld id="{BA5226E7-3222-498D-9612-2B9AD8F3F97D}" type="datetime1">
              <a:rPr lang="ja-JP" altLang="en-US" smtClean="0"/>
              <a:t>2026/7/24</a:t>
            </a:fld>
            <a:endParaRPr lang="ja-JP" altLang="en-US" dirty="0"/>
          </a:p>
        </p:txBody>
      </p:sp>
      <p:sp>
        <p:nvSpPr>
          <p:cNvPr id="5" name="フッター プレースホルダー 4">
            <a:extLst>
              <a:ext uri="{FF2B5EF4-FFF2-40B4-BE49-F238E27FC236}">
                <a16:creationId xmlns:a16="http://schemas.microsoft.com/office/drawing/2014/main" id="{FA798FAA-76CC-42EF-8BE0-466A41BBAB09}"/>
              </a:ext>
            </a:extLst>
          </p:cNvPr>
          <p:cNvSpPr>
            <a:spLocks noGrp="1"/>
          </p:cNvSpPr>
          <p:nvPr>
            <p:ph type="ftr" sz="quarter" idx="3"/>
          </p:nvPr>
        </p:nvSpPr>
        <p:spPr>
          <a:xfrm>
            <a:off x="3281364" y="6356360"/>
            <a:ext cx="3343275" cy="365125"/>
          </a:xfrm>
          <a:prstGeom prst="rect">
            <a:avLst/>
          </a:prstGeom>
        </p:spPr>
        <p:txBody>
          <a:bodyPr vert="horz" lIns="91440" tIns="45720" rIns="91440" bIns="45720" rtlCol="0" anchor="ctr"/>
          <a:lstStyle>
            <a:lvl1pPr algn="ctr">
              <a:defRPr sz="900" i="0">
                <a:solidFill>
                  <a:schemeClr val="tx1">
                    <a:tint val="75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5149FF02-6890-4E10-B958-1097AD32C6FA}"/>
              </a:ext>
            </a:extLst>
          </p:cNvPr>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900" i="0">
                <a:solidFill>
                  <a:schemeClr val="tx1">
                    <a:tint val="75000"/>
                  </a:schemeClr>
                </a:solidFill>
                <a:latin typeface="Meiryo UI" panose="020B0604030504040204" pitchFamily="50" charset="-128"/>
                <a:ea typeface="Meiryo UI" panose="020B0604030504040204" pitchFamily="50" charset="-128"/>
              </a:defRPr>
            </a:lvl1pPr>
          </a:lstStyle>
          <a:p>
            <a:fld id="{06FEDF93-2BFD-41CA-ABC7-B039102F3792}" type="slidenum">
              <a:rPr lang="en-US" altLang="ja-JP" smtClean="0"/>
              <a:pPr/>
              <a:t>‹#›</a:t>
            </a:fld>
            <a:endParaRPr lang="ja-JP" altLang="en-US" dirty="0"/>
          </a:p>
        </p:txBody>
      </p:sp>
    </p:spTree>
    <p:extLst>
      <p:ext uri="{BB962C8B-B14F-4D97-AF65-F5344CB8AC3E}">
        <p14:creationId xmlns:p14="http://schemas.microsoft.com/office/powerpoint/2010/main" val="2603789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685762" rtl="0" eaLnBrk="1" latinLnBrk="0" hangingPunct="1">
        <a:lnSpc>
          <a:spcPct val="90000"/>
        </a:lnSpc>
        <a:spcBef>
          <a:spcPct val="0"/>
        </a:spcBef>
        <a:buNone/>
        <a:defRPr kumimoji="1" sz="3300" i="0" kern="1200">
          <a:solidFill>
            <a:schemeClr val="tx1"/>
          </a:solidFill>
          <a:latin typeface="Meiryo UI" panose="020B0604030504040204" pitchFamily="50" charset="-128"/>
          <a:ea typeface="Meiryo UI" panose="020B0604030504040204" pitchFamily="50" charset="-128"/>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kumimoji="1" sz="2100" i="0" kern="1200">
          <a:solidFill>
            <a:schemeClr val="tx1"/>
          </a:solidFill>
          <a:latin typeface="Meiryo UI" panose="020B0604030504040204" pitchFamily="50" charset="-128"/>
          <a:ea typeface="Meiryo UI" panose="020B0604030504040204" pitchFamily="50" charset="-128"/>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kumimoji="1" sz="1800" i="0" kern="1200">
          <a:solidFill>
            <a:schemeClr val="tx1"/>
          </a:solidFill>
          <a:latin typeface="Meiryo UI" panose="020B0604030504040204" pitchFamily="50" charset="-128"/>
          <a:ea typeface="Meiryo UI" panose="020B0604030504040204" pitchFamily="50" charset="-128"/>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kumimoji="1" sz="1500" i="0" kern="1200">
          <a:solidFill>
            <a:schemeClr val="tx1"/>
          </a:solidFill>
          <a:latin typeface="Meiryo UI" panose="020B0604030504040204" pitchFamily="50" charset="-128"/>
          <a:ea typeface="Meiryo UI" panose="020B0604030504040204" pitchFamily="50" charset="-128"/>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kumimoji="1" sz="1350" i="0" kern="1200">
          <a:solidFill>
            <a:schemeClr val="tx1"/>
          </a:solidFill>
          <a:latin typeface="Meiryo UI" panose="020B0604030504040204" pitchFamily="50" charset="-128"/>
          <a:ea typeface="Meiryo UI" panose="020B0604030504040204" pitchFamily="50" charset="-128"/>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kumimoji="1" sz="1350" i="0" kern="1200">
          <a:solidFill>
            <a:schemeClr val="tx1"/>
          </a:solidFill>
          <a:latin typeface="Meiryo UI" panose="020B0604030504040204" pitchFamily="50" charset="-128"/>
          <a:ea typeface="Meiryo UI" panose="020B0604030504040204" pitchFamily="50" charset="-128"/>
          <a:cs typeface="+mn-cs"/>
        </a:defRPr>
      </a:lvl5pPr>
      <a:lvl6pPr marL="188584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8"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762" rtl="0" eaLnBrk="1" latinLnBrk="0" hangingPunct="1">
        <a:defRPr kumimoji="1" sz="1350" kern="1200">
          <a:solidFill>
            <a:schemeClr val="tx1"/>
          </a:solidFill>
          <a:latin typeface="+mn-lt"/>
          <a:ea typeface="+mn-ea"/>
          <a:cs typeface="+mn-cs"/>
        </a:defRPr>
      </a:lvl1pPr>
      <a:lvl2pPr marL="342882" algn="l" defTabSz="685762" rtl="0" eaLnBrk="1" latinLnBrk="0" hangingPunct="1">
        <a:defRPr kumimoji="1" sz="1350" kern="1200">
          <a:solidFill>
            <a:schemeClr val="tx1"/>
          </a:solidFill>
          <a:latin typeface="+mn-lt"/>
          <a:ea typeface="+mn-ea"/>
          <a:cs typeface="+mn-cs"/>
        </a:defRPr>
      </a:lvl2pPr>
      <a:lvl3pPr marL="685762" algn="l" defTabSz="685762" rtl="0" eaLnBrk="1" latinLnBrk="0" hangingPunct="1">
        <a:defRPr kumimoji="1" sz="1350" kern="1200">
          <a:solidFill>
            <a:schemeClr val="tx1"/>
          </a:solidFill>
          <a:latin typeface="+mn-lt"/>
          <a:ea typeface="+mn-ea"/>
          <a:cs typeface="+mn-cs"/>
        </a:defRPr>
      </a:lvl3pPr>
      <a:lvl4pPr marL="1028643" algn="l" defTabSz="685762" rtl="0" eaLnBrk="1" latinLnBrk="0" hangingPunct="1">
        <a:defRPr kumimoji="1" sz="1350" kern="1200">
          <a:solidFill>
            <a:schemeClr val="tx1"/>
          </a:solidFill>
          <a:latin typeface="+mn-lt"/>
          <a:ea typeface="+mn-ea"/>
          <a:cs typeface="+mn-cs"/>
        </a:defRPr>
      </a:lvl4pPr>
      <a:lvl5pPr marL="1371524" algn="l" defTabSz="685762" rtl="0" eaLnBrk="1" latinLnBrk="0" hangingPunct="1">
        <a:defRPr kumimoji="1" sz="1350" kern="1200">
          <a:solidFill>
            <a:schemeClr val="tx1"/>
          </a:solidFill>
          <a:latin typeface="+mn-lt"/>
          <a:ea typeface="+mn-ea"/>
          <a:cs typeface="+mn-cs"/>
        </a:defRPr>
      </a:lvl5pPr>
      <a:lvl6pPr marL="1714405" algn="l" defTabSz="685762" rtl="0" eaLnBrk="1" latinLnBrk="0" hangingPunct="1">
        <a:defRPr kumimoji="1" sz="1350" kern="1200">
          <a:solidFill>
            <a:schemeClr val="tx1"/>
          </a:solidFill>
          <a:latin typeface="+mn-lt"/>
          <a:ea typeface="+mn-ea"/>
          <a:cs typeface="+mn-cs"/>
        </a:defRPr>
      </a:lvl6pPr>
      <a:lvl7pPr marL="2057285" algn="l" defTabSz="685762" rtl="0" eaLnBrk="1" latinLnBrk="0" hangingPunct="1">
        <a:defRPr kumimoji="1" sz="1350" kern="1200">
          <a:solidFill>
            <a:schemeClr val="tx1"/>
          </a:solidFill>
          <a:latin typeface="+mn-lt"/>
          <a:ea typeface="+mn-ea"/>
          <a:cs typeface="+mn-cs"/>
        </a:defRPr>
      </a:lvl7pPr>
      <a:lvl8pPr marL="2400166" algn="l" defTabSz="685762" rtl="0" eaLnBrk="1" latinLnBrk="0" hangingPunct="1">
        <a:defRPr kumimoji="1" sz="1350" kern="1200">
          <a:solidFill>
            <a:schemeClr val="tx1"/>
          </a:solidFill>
          <a:latin typeface="+mn-lt"/>
          <a:ea typeface="+mn-ea"/>
          <a:cs typeface="+mn-cs"/>
        </a:defRPr>
      </a:lvl8pPr>
      <a:lvl9pPr marL="2743048" algn="l" defTabSz="685762"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19D1DA4-34AA-4729-BD66-042005463291}" type="datetime1">
              <a:rPr kumimoji="1" lang="ja-JP" altLang="en-US" smtClean="0"/>
              <a:t>2026/7/24</a:t>
            </a:fld>
            <a:endParaRPr kumimoji="1" lang="ja-JP" altLang="en-US"/>
          </a:p>
        </p:txBody>
      </p:sp>
      <p:sp>
        <p:nvSpPr>
          <p:cNvPr id="5" name="フッター プレースホルダー 4"/>
          <p:cNvSpPr>
            <a:spLocks noGrp="1"/>
          </p:cNvSpPr>
          <p:nvPr>
            <p:ph type="ftr" sz="quarter" idx="3"/>
          </p:nvPr>
        </p:nvSpPr>
        <p:spPr>
          <a:xfrm>
            <a:off x="3281364" y="6356360"/>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DBE2A86-7F05-41B4-8F07-5B31971C6D26}" type="slidenum">
              <a:rPr kumimoji="1" lang="ja-JP" altLang="en-US" smtClean="0"/>
              <a:t>‹#›</a:t>
            </a:fld>
            <a:endParaRPr kumimoji="1" lang="ja-JP" altLang="en-US"/>
          </a:p>
        </p:txBody>
      </p:sp>
      <p:grpSp>
        <p:nvGrpSpPr>
          <p:cNvPr id="7" name="グループ化 6"/>
          <p:cNvGrpSpPr/>
          <p:nvPr userDrawn="1"/>
        </p:nvGrpSpPr>
        <p:grpSpPr>
          <a:xfrm>
            <a:off x="4" y="0"/>
            <a:ext cx="157596" cy="6858000"/>
            <a:chOff x="0" y="2070500"/>
            <a:chExt cx="656713" cy="2743756"/>
          </a:xfrm>
        </p:grpSpPr>
        <p:sp>
          <p:nvSpPr>
            <p:cNvPr id="8" name="正方形/長方形 7"/>
            <p:cNvSpPr/>
            <p:nvPr/>
          </p:nvSpPr>
          <p:spPr>
            <a:xfrm>
              <a:off x="0" y="2070500"/>
              <a:ext cx="656713" cy="914400"/>
            </a:xfrm>
            <a:prstGeom prst="rect">
              <a:avLst/>
            </a:prstGeom>
            <a:solidFill>
              <a:srgbClr val="023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9" name="正方形/長方形 8"/>
            <p:cNvSpPr/>
            <p:nvPr/>
          </p:nvSpPr>
          <p:spPr>
            <a:xfrm>
              <a:off x="0" y="2985456"/>
              <a:ext cx="656713" cy="914400"/>
            </a:xfrm>
            <a:prstGeom prst="rect">
              <a:avLst/>
            </a:prstGeom>
            <a:solidFill>
              <a:srgbClr val="B0C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
          <p:nvSpPr>
            <p:cNvPr id="10" name="正方形/長方形 9"/>
            <p:cNvSpPr/>
            <p:nvPr/>
          </p:nvSpPr>
          <p:spPr>
            <a:xfrm>
              <a:off x="0" y="3899856"/>
              <a:ext cx="656713" cy="914400"/>
            </a:xfrm>
            <a:prstGeom prst="rect">
              <a:avLst/>
            </a:prstGeom>
            <a:solidFill>
              <a:srgbClr val="7BA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grpSp>
      <p:sp>
        <p:nvSpPr>
          <p:cNvPr id="11" name="正方形/長方形 10"/>
          <p:cNvSpPr/>
          <p:nvPr userDrawn="1"/>
        </p:nvSpPr>
        <p:spPr>
          <a:xfrm>
            <a:off x="2260158" y="3642265"/>
            <a:ext cx="5543290" cy="11118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solidFill>
                  <a:schemeClr val="tx1"/>
                </a:solidFill>
                <a:latin typeface="BIZ UDゴシック" panose="020B0400000000000000" pitchFamily="49" charset="-128"/>
                <a:ea typeface="BIZ UDゴシック" panose="020B0400000000000000" pitchFamily="49" charset="-128"/>
              </a:rPr>
              <a:t>令和４年２月１７日（木） 知事記者レク資料</a:t>
            </a:r>
          </a:p>
        </p:txBody>
      </p:sp>
      <p:pic>
        <p:nvPicPr>
          <p:cNvPr id="12" name="図 11"/>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870897" y="412683"/>
            <a:ext cx="1346698" cy="1219370"/>
          </a:xfrm>
          <a:prstGeom prst="rect">
            <a:avLst/>
          </a:prstGeom>
        </p:spPr>
      </p:pic>
      <p:sp>
        <p:nvSpPr>
          <p:cNvPr id="13" name="正方形/長方形 12"/>
          <p:cNvSpPr/>
          <p:nvPr userDrawn="1"/>
        </p:nvSpPr>
        <p:spPr>
          <a:xfrm>
            <a:off x="-1" y="2211484"/>
            <a:ext cx="9906000" cy="15841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4500" b="1" spc="525" dirty="0">
                <a:solidFill>
                  <a:schemeClr val="tx1"/>
                </a:solidFill>
                <a:latin typeface="BIZ UDゴシック" panose="020B0400000000000000" pitchFamily="49" charset="-128"/>
                <a:ea typeface="BIZ UDゴシック" panose="020B0400000000000000" pitchFamily="49" charset="-128"/>
              </a:rPr>
              <a:t>令和４年度当初予算案</a:t>
            </a:r>
          </a:p>
        </p:txBody>
      </p:sp>
    </p:spTree>
    <p:extLst>
      <p:ext uri="{BB962C8B-B14F-4D97-AF65-F5344CB8AC3E}">
        <p14:creationId xmlns:p14="http://schemas.microsoft.com/office/powerpoint/2010/main" val="3920567887"/>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685762"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41" indent="-171441" algn="l" defTabSz="685762"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22" indent="-171441" algn="l" defTabSz="685762"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02" indent="-171441" algn="l" defTabSz="685762"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083"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296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845"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726"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607"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488" indent="-171441" algn="l" defTabSz="685762"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762" rtl="0" eaLnBrk="1" latinLnBrk="0" hangingPunct="1">
        <a:defRPr kumimoji="1" sz="1350" kern="1200">
          <a:solidFill>
            <a:schemeClr val="tx1"/>
          </a:solidFill>
          <a:latin typeface="+mn-lt"/>
          <a:ea typeface="+mn-ea"/>
          <a:cs typeface="+mn-cs"/>
        </a:defRPr>
      </a:lvl1pPr>
      <a:lvl2pPr marL="342882" algn="l" defTabSz="685762" rtl="0" eaLnBrk="1" latinLnBrk="0" hangingPunct="1">
        <a:defRPr kumimoji="1" sz="1350" kern="1200">
          <a:solidFill>
            <a:schemeClr val="tx1"/>
          </a:solidFill>
          <a:latin typeface="+mn-lt"/>
          <a:ea typeface="+mn-ea"/>
          <a:cs typeface="+mn-cs"/>
        </a:defRPr>
      </a:lvl2pPr>
      <a:lvl3pPr marL="685762" algn="l" defTabSz="685762" rtl="0" eaLnBrk="1" latinLnBrk="0" hangingPunct="1">
        <a:defRPr kumimoji="1" sz="1350" kern="1200">
          <a:solidFill>
            <a:schemeClr val="tx1"/>
          </a:solidFill>
          <a:latin typeface="+mn-lt"/>
          <a:ea typeface="+mn-ea"/>
          <a:cs typeface="+mn-cs"/>
        </a:defRPr>
      </a:lvl3pPr>
      <a:lvl4pPr marL="1028643" algn="l" defTabSz="685762" rtl="0" eaLnBrk="1" latinLnBrk="0" hangingPunct="1">
        <a:defRPr kumimoji="1" sz="1350" kern="1200">
          <a:solidFill>
            <a:schemeClr val="tx1"/>
          </a:solidFill>
          <a:latin typeface="+mn-lt"/>
          <a:ea typeface="+mn-ea"/>
          <a:cs typeface="+mn-cs"/>
        </a:defRPr>
      </a:lvl4pPr>
      <a:lvl5pPr marL="1371524" algn="l" defTabSz="685762" rtl="0" eaLnBrk="1" latinLnBrk="0" hangingPunct="1">
        <a:defRPr kumimoji="1" sz="1350" kern="1200">
          <a:solidFill>
            <a:schemeClr val="tx1"/>
          </a:solidFill>
          <a:latin typeface="+mn-lt"/>
          <a:ea typeface="+mn-ea"/>
          <a:cs typeface="+mn-cs"/>
        </a:defRPr>
      </a:lvl5pPr>
      <a:lvl6pPr marL="1714405" algn="l" defTabSz="685762" rtl="0" eaLnBrk="1" latinLnBrk="0" hangingPunct="1">
        <a:defRPr kumimoji="1" sz="1350" kern="1200">
          <a:solidFill>
            <a:schemeClr val="tx1"/>
          </a:solidFill>
          <a:latin typeface="+mn-lt"/>
          <a:ea typeface="+mn-ea"/>
          <a:cs typeface="+mn-cs"/>
        </a:defRPr>
      </a:lvl6pPr>
      <a:lvl7pPr marL="2057285" algn="l" defTabSz="685762" rtl="0" eaLnBrk="1" latinLnBrk="0" hangingPunct="1">
        <a:defRPr kumimoji="1" sz="1350" kern="1200">
          <a:solidFill>
            <a:schemeClr val="tx1"/>
          </a:solidFill>
          <a:latin typeface="+mn-lt"/>
          <a:ea typeface="+mn-ea"/>
          <a:cs typeface="+mn-cs"/>
        </a:defRPr>
      </a:lvl7pPr>
      <a:lvl8pPr marL="2400166" algn="l" defTabSz="685762" rtl="0" eaLnBrk="1" latinLnBrk="0" hangingPunct="1">
        <a:defRPr kumimoji="1" sz="1350" kern="1200">
          <a:solidFill>
            <a:schemeClr val="tx1"/>
          </a:solidFill>
          <a:latin typeface="+mn-lt"/>
          <a:ea typeface="+mn-ea"/>
          <a:cs typeface="+mn-cs"/>
        </a:defRPr>
      </a:lvl8pPr>
      <a:lvl9pPr marL="2743048" algn="l" defTabSz="685762"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0.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9.jpeg"/><Relationship Id="rId2" Type="http://schemas.openxmlformats.org/officeDocument/2006/relationships/notesSlide" Target="../notesSlides/notesSlide8.xml"/><Relationship Id="rId16"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2.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9.jpeg"/><Relationship Id="rId3" Type="http://schemas.openxmlformats.org/officeDocument/2006/relationships/image" Target="../media/image21.png"/><Relationship Id="rId7" Type="http://schemas.openxmlformats.org/officeDocument/2006/relationships/image" Target="../media/image34.png"/><Relationship Id="rId12"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7.jpeg"/><Relationship Id="rId5" Type="http://schemas.openxmlformats.org/officeDocument/2006/relationships/image" Target="../media/image23.png"/><Relationship Id="rId15" Type="http://schemas.openxmlformats.org/officeDocument/2006/relationships/image" Target="../media/image41.png"/><Relationship Id="rId10" Type="http://schemas.openxmlformats.org/officeDocument/2006/relationships/image" Target="../media/image36.jpeg"/><Relationship Id="rId4" Type="http://schemas.openxmlformats.org/officeDocument/2006/relationships/image" Target="../media/image22.png"/><Relationship Id="rId9" Type="http://schemas.openxmlformats.org/officeDocument/2006/relationships/image" Target="../media/image35.png"/><Relationship Id="rId14" Type="http://schemas.openxmlformats.org/officeDocument/2006/relationships/image" Target="../media/image40.jpe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1.png"/><Relationship Id="rId7"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jpeg"/><Relationship Id="rId9" Type="http://schemas.openxmlformats.org/officeDocument/2006/relationships/image" Target="../media/image47.png"/></Relationships>
</file>

<file path=ppt/slides/_rels/slide16.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21.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51.jpeg"/><Relationship Id="rId10" Type="http://schemas.openxmlformats.org/officeDocument/2006/relationships/image" Target="../media/image56.png"/><Relationship Id="rId4" Type="http://schemas.openxmlformats.org/officeDocument/2006/relationships/image" Target="../media/image50.jpeg"/><Relationship Id="rId9" Type="http://schemas.openxmlformats.org/officeDocument/2006/relationships/image" Target="../media/image55.png"/><Relationship Id="rId14" Type="http://schemas.openxmlformats.org/officeDocument/2006/relationships/image" Target="../media/image60.png"/></Relationships>
</file>

<file path=ppt/slides/_rels/slide17.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0.emf"/><Relationship Id="rId18" Type="http://schemas.openxmlformats.org/officeDocument/2006/relationships/image" Target="../media/image75.jpeg"/><Relationship Id="rId3" Type="http://schemas.openxmlformats.org/officeDocument/2006/relationships/image" Target="../media/image61.jpeg"/><Relationship Id="rId7" Type="http://schemas.openxmlformats.org/officeDocument/2006/relationships/image" Target="../media/image65.png"/><Relationship Id="rId12" Type="http://schemas.openxmlformats.org/officeDocument/2006/relationships/image" Target="../media/image30.png"/><Relationship Id="rId17" Type="http://schemas.openxmlformats.org/officeDocument/2006/relationships/image" Target="../media/image74.jpeg"/><Relationship Id="rId2" Type="http://schemas.openxmlformats.org/officeDocument/2006/relationships/notesSlide" Target="../notesSlides/notesSlide12.xml"/><Relationship Id="rId16" Type="http://schemas.openxmlformats.org/officeDocument/2006/relationships/image" Target="../media/image73.jpeg"/><Relationship Id="rId20"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9.png"/><Relationship Id="rId5" Type="http://schemas.openxmlformats.org/officeDocument/2006/relationships/image" Target="../media/image63.png"/><Relationship Id="rId15" Type="http://schemas.openxmlformats.org/officeDocument/2006/relationships/image" Target="../media/image72.png"/><Relationship Id="rId10" Type="http://schemas.openxmlformats.org/officeDocument/2006/relationships/image" Target="../media/image68.png"/><Relationship Id="rId19" Type="http://schemas.openxmlformats.org/officeDocument/2006/relationships/image" Target="../media/image35.png"/><Relationship Id="rId4" Type="http://schemas.openxmlformats.org/officeDocument/2006/relationships/image" Target="../media/image62.png"/><Relationship Id="rId9" Type="http://schemas.openxmlformats.org/officeDocument/2006/relationships/image" Target="../media/image67.png"/><Relationship Id="rId14" Type="http://schemas.openxmlformats.org/officeDocument/2006/relationships/image" Target="../media/image71.png"/></Relationships>
</file>

<file path=ppt/slides/_rels/slide1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80.jpeg"/><Relationship Id="rId18" Type="http://schemas.openxmlformats.org/officeDocument/2006/relationships/image" Target="../media/image27.png"/><Relationship Id="rId26" Type="http://schemas.openxmlformats.org/officeDocument/2006/relationships/image" Target="../media/image92.jpeg"/><Relationship Id="rId3" Type="http://schemas.openxmlformats.org/officeDocument/2006/relationships/image" Target="../media/image63.png"/><Relationship Id="rId21" Type="http://schemas.openxmlformats.org/officeDocument/2006/relationships/image" Target="../media/image87.png"/><Relationship Id="rId7" Type="http://schemas.openxmlformats.org/officeDocument/2006/relationships/image" Target="../media/image67.png"/><Relationship Id="rId12" Type="http://schemas.openxmlformats.org/officeDocument/2006/relationships/image" Target="../media/image79.jpeg"/><Relationship Id="rId17" Type="http://schemas.openxmlformats.org/officeDocument/2006/relationships/image" Target="../media/image84.png"/><Relationship Id="rId25" Type="http://schemas.openxmlformats.org/officeDocument/2006/relationships/image" Target="../media/image91.png"/><Relationship Id="rId2" Type="http://schemas.openxmlformats.org/officeDocument/2006/relationships/notesSlide" Target="../notesSlides/notesSlide13.xml"/><Relationship Id="rId16" Type="http://schemas.openxmlformats.org/officeDocument/2006/relationships/image" Target="../media/image83.png"/><Relationship Id="rId20" Type="http://schemas.openxmlformats.org/officeDocument/2006/relationships/image" Target="../media/image86.png"/><Relationship Id="rId29" Type="http://schemas.openxmlformats.org/officeDocument/2006/relationships/image" Target="../media/image95.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78.jpeg"/><Relationship Id="rId24" Type="http://schemas.openxmlformats.org/officeDocument/2006/relationships/image" Target="../media/image90.png"/><Relationship Id="rId32" Type="http://schemas.openxmlformats.org/officeDocument/2006/relationships/image" Target="../media/image98.jpeg"/><Relationship Id="rId5" Type="http://schemas.openxmlformats.org/officeDocument/2006/relationships/image" Target="../media/image65.png"/><Relationship Id="rId15" Type="http://schemas.openxmlformats.org/officeDocument/2006/relationships/image" Target="../media/image82.png"/><Relationship Id="rId23" Type="http://schemas.openxmlformats.org/officeDocument/2006/relationships/image" Target="../media/image89.png"/><Relationship Id="rId28" Type="http://schemas.openxmlformats.org/officeDocument/2006/relationships/image" Target="../media/image94.png"/><Relationship Id="rId10" Type="http://schemas.openxmlformats.org/officeDocument/2006/relationships/image" Target="../media/image77.jpeg"/><Relationship Id="rId19" Type="http://schemas.openxmlformats.org/officeDocument/2006/relationships/image" Target="../media/image85.png"/><Relationship Id="rId31" Type="http://schemas.openxmlformats.org/officeDocument/2006/relationships/image" Target="../media/image97.jpeg"/><Relationship Id="rId4" Type="http://schemas.openxmlformats.org/officeDocument/2006/relationships/image" Target="../media/image64.png"/><Relationship Id="rId9" Type="http://schemas.openxmlformats.org/officeDocument/2006/relationships/image" Target="../media/image69.png"/><Relationship Id="rId14" Type="http://schemas.openxmlformats.org/officeDocument/2006/relationships/image" Target="../media/image81.png"/><Relationship Id="rId22" Type="http://schemas.openxmlformats.org/officeDocument/2006/relationships/image" Target="../media/image88.png"/><Relationship Id="rId27" Type="http://schemas.openxmlformats.org/officeDocument/2006/relationships/image" Target="../media/image93.png"/><Relationship Id="rId30"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104.png"/><Relationship Id="rId3" Type="http://schemas.openxmlformats.org/officeDocument/2006/relationships/image" Target="../media/image99.png"/><Relationship Id="rId7" Type="http://schemas.openxmlformats.org/officeDocument/2006/relationships/image" Target="../media/image10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02.png"/><Relationship Id="rId11" Type="http://schemas.openxmlformats.org/officeDocument/2006/relationships/image" Target="../media/image107.jpeg"/><Relationship Id="rId5" Type="http://schemas.openxmlformats.org/officeDocument/2006/relationships/image" Target="../media/image101.png"/><Relationship Id="rId10" Type="http://schemas.openxmlformats.org/officeDocument/2006/relationships/image" Target="../media/image106.png"/><Relationship Id="rId4" Type="http://schemas.openxmlformats.org/officeDocument/2006/relationships/image" Target="../media/image100.png"/><Relationship Id="rId9" Type="http://schemas.openxmlformats.org/officeDocument/2006/relationships/image" Target="../media/image10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11.jpeg"/><Relationship Id="rId13" Type="http://schemas.openxmlformats.org/officeDocument/2006/relationships/image" Target="../media/image115.png"/><Relationship Id="rId18" Type="http://schemas.openxmlformats.org/officeDocument/2006/relationships/image" Target="../media/image120.png"/><Relationship Id="rId3" Type="http://schemas.openxmlformats.org/officeDocument/2006/relationships/image" Target="../media/image108.png"/><Relationship Id="rId7" Type="http://schemas.openxmlformats.org/officeDocument/2006/relationships/image" Target="../media/image110.jpeg"/><Relationship Id="rId12" Type="http://schemas.openxmlformats.org/officeDocument/2006/relationships/image" Target="../media/image27.png"/><Relationship Id="rId17" Type="http://schemas.openxmlformats.org/officeDocument/2006/relationships/image" Target="../media/image119.png"/><Relationship Id="rId2" Type="http://schemas.openxmlformats.org/officeDocument/2006/relationships/notesSlide" Target="../notesSlides/notesSlide15.xml"/><Relationship Id="rId16" Type="http://schemas.openxmlformats.org/officeDocument/2006/relationships/image" Target="../media/image118.png"/><Relationship Id="rId20" Type="http://schemas.openxmlformats.org/officeDocument/2006/relationships/image" Target="../media/image122.jpe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114.png"/><Relationship Id="rId5" Type="http://schemas.openxmlformats.org/officeDocument/2006/relationships/image" Target="../media/image65.png"/><Relationship Id="rId15" Type="http://schemas.openxmlformats.org/officeDocument/2006/relationships/image" Target="../media/image117.png"/><Relationship Id="rId10" Type="http://schemas.openxmlformats.org/officeDocument/2006/relationships/image" Target="../media/image113.png"/><Relationship Id="rId19" Type="http://schemas.openxmlformats.org/officeDocument/2006/relationships/image" Target="../media/image121.png"/><Relationship Id="rId4" Type="http://schemas.openxmlformats.org/officeDocument/2006/relationships/image" Target="../media/image109.jpeg"/><Relationship Id="rId9" Type="http://schemas.openxmlformats.org/officeDocument/2006/relationships/image" Target="../media/image112.jpeg"/><Relationship Id="rId14" Type="http://schemas.openxmlformats.org/officeDocument/2006/relationships/image" Target="../media/image116.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23.png"/><Relationship Id="rId7" Type="http://schemas.openxmlformats.org/officeDocument/2006/relationships/image" Target="../media/image126.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5.jpeg"/><Relationship Id="rId11" Type="http://schemas.openxmlformats.org/officeDocument/2006/relationships/image" Target="../media/image129.jpeg"/><Relationship Id="rId5" Type="http://schemas.openxmlformats.org/officeDocument/2006/relationships/image" Target="../media/image124.png"/><Relationship Id="rId10" Type="http://schemas.openxmlformats.org/officeDocument/2006/relationships/image" Target="../media/image128.jpeg"/><Relationship Id="rId4" Type="http://schemas.openxmlformats.org/officeDocument/2006/relationships/image" Target="../media/image43.png"/><Relationship Id="rId9" Type="http://schemas.openxmlformats.org/officeDocument/2006/relationships/image" Target="../media/image127.png"/></Relationships>
</file>

<file path=ppt/slides/_rels/slide22.xml.rels><?xml version="1.0" encoding="UTF-8" standalone="yes"?>
<Relationships xmlns="http://schemas.openxmlformats.org/package/2006/relationships"><Relationship Id="rId8" Type="http://schemas.openxmlformats.org/officeDocument/2006/relationships/image" Target="../media/image132.jpeg"/><Relationship Id="rId3" Type="http://schemas.openxmlformats.org/officeDocument/2006/relationships/image" Target="../media/image123.png"/><Relationship Id="rId7" Type="http://schemas.openxmlformats.org/officeDocument/2006/relationships/image" Target="../media/image1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30.png"/><Relationship Id="rId11" Type="http://schemas.openxmlformats.org/officeDocument/2006/relationships/image" Target="../media/image135.jpeg"/><Relationship Id="rId5" Type="http://schemas.openxmlformats.org/officeDocument/2006/relationships/image" Target="../media/image27.png"/><Relationship Id="rId10" Type="http://schemas.openxmlformats.org/officeDocument/2006/relationships/image" Target="../media/image134.jpeg"/><Relationship Id="rId4" Type="http://schemas.openxmlformats.org/officeDocument/2006/relationships/image" Target="../media/image30.png"/><Relationship Id="rId9" Type="http://schemas.openxmlformats.org/officeDocument/2006/relationships/image" Target="../media/image133.jpeg"/></Relationships>
</file>

<file path=ppt/slides/_rels/slide23.xml.rels><?xml version="1.0" encoding="UTF-8" standalone="yes"?>
<Relationships xmlns="http://schemas.openxmlformats.org/package/2006/relationships"><Relationship Id="rId8" Type="http://schemas.openxmlformats.org/officeDocument/2006/relationships/image" Target="../media/image139.jpeg"/><Relationship Id="rId3" Type="http://schemas.openxmlformats.org/officeDocument/2006/relationships/image" Target="../media/image123.png"/><Relationship Id="rId7" Type="http://schemas.openxmlformats.org/officeDocument/2006/relationships/image" Target="../media/image138.jpeg"/><Relationship Id="rId12" Type="http://schemas.openxmlformats.org/officeDocument/2006/relationships/image" Target="../media/image143.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37.png"/><Relationship Id="rId11" Type="http://schemas.openxmlformats.org/officeDocument/2006/relationships/image" Target="../media/image142.jpeg"/><Relationship Id="rId5" Type="http://schemas.openxmlformats.org/officeDocument/2006/relationships/image" Target="../media/image136.jpeg"/><Relationship Id="rId10" Type="http://schemas.openxmlformats.org/officeDocument/2006/relationships/image" Target="../media/image141.png"/><Relationship Id="rId4" Type="http://schemas.openxmlformats.org/officeDocument/2006/relationships/image" Target="../media/image30.png"/><Relationship Id="rId9" Type="http://schemas.openxmlformats.org/officeDocument/2006/relationships/image" Target="../media/image1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4E3F5479-058B-4FA8-92E9-18CAB8CDC5C5}"/>
              </a:ext>
            </a:extLst>
          </p:cNvPr>
          <p:cNvSpPr txBox="1">
            <a:spLocks/>
          </p:cNvSpPr>
          <p:nvPr/>
        </p:nvSpPr>
        <p:spPr>
          <a:xfrm>
            <a:off x="901688" y="2391046"/>
            <a:ext cx="8261977" cy="120231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令和７年度</a:t>
            </a:r>
            <a:endParaRPr lang="en-US" altLang="ja-JP" sz="2800" b="1" dirty="0">
              <a:solidFill>
                <a:schemeClr val="tx1">
                  <a:lumMod val="75000"/>
                  <a:lumOff val="25000"/>
                </a:schemeClr>
              </a:solidFill>
              <a:latin typeface="Meiryo UI" panose="020B0604030504040204" pitchFamily="50" charset="-128"/>
              <a:ea typeface="Meiryo UI" panose="020B0604030504040204" pitchFamily="50" charset="-128"/>
            </a:endParaRPr>
          </a:p>
          <a:p>
            <a:pPr algn="ctr" rtl="0">
              <a:lnSpc>
                <a:spcPct val="150000"/>
              </a:lnSpc>
            </a:pPr>
            <a:r>
              <a:rPr lang="ja-JP" altLang="en-US" sz="2800" b="1" dirty="0">
                <a:solidFill>
                  <a:schemeClr val="tx1">
                    <a:lumMod val="75000"/>
                    <a:lumOff val="25000"/>
                  </a:schemeClr>
                </a:solidFill>
                <a:latin typeface="Meiryo UI" panose="020B0604030504040204" pitchFamily="50" charset="-128"/>
                <a:ea typeface="Meiryo UI" panose="020B0604030504040204" pitchFamily="50" charset="-128"/>
              </a:rPr>
              <a:t>包括連携協定締結企業等との公民連携の取組み</a:t>
            </a:r>
          </a:p>
        </p:txBody>
      </p:sp>
      <p:sp>
        <p:nvSpPr>
          <p:cNvPr id="6" name="タイトル 1">
            <a:extLst>
              <a:ext uri="{FF2B5EF4-FFF2-40B4-BE49-F238E27FC236}">
                <a16:creationId xmlns:a16="http://schemas.microsoft.com/office/drawing/2014/main" id="{4E3F5479-058B-4FA8-92E9-18CAB8CDC5C5}"/>
              </a:ext>
            </a:extLst>
          </p:cNvPr>
          <p:cNvSpPr txBox="1">
            <a:spLocks/>
          </p:cNvSpPr>
          <p:nvPr/>
        </p:nvSpPr>
        <p:spPr>
          <a:xfrm>
            <a:off x="3423964" y="4576319"/>
            <a:ext cx="3058071"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2400" dirty="0">
                <a:solidFill>
                  <a:schemeClr val="tx1">
                    <a:lumMod val="75000"/>
                    <a:lumOff val="25000"/>
                  </a:schemeClr>
                </a:solidFill>
                <a:latin typeface="Meiryo UI" panose="020B0604030504040204" pitchFamily="50" charset="-128"/>
                <a:ea typeface="Meiryo UI" panose="020B0604030504040204" pitchFamily="50" charset="-128"/>
              </a:rPr>
              <a:t>令和８年７月　大阪府</a:t>
            </a:r>
          </a:p>
        </p:txBody>
      </p:sp>
      <p:cxnSp>
        <p:nvCxnSpPr>
          <p:cNvPr id="7" name="直線コネクタ 6"/>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4526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2" name="スライド番号プレースホルダー 1"/>
          <p:cNvSpPr>
            <a:spLocks noGrp="1"/>
          </p:cNvSpPr>
          <p:nvPr>
            <p:ph type="sldNum" sz="quarter" idx="12"/>
          </p:nvPr>
        </p:nvSpPr>
        <p:spPr>
          <a:xfrm>
            <a:off x="7677150" y="6483796"/>
            <a:ext cx="2228850" cy="365125"/>
          </a:xfrm>
        </p:spPr>
        <p:txBody>
          <a:bodyPr/>
          <a:lstStyle/>
          <a:p>
            <a:fld id="{06FEDF93-2BFD-41CA-ABC7-B039102F3792}" type="slidenum">
              <a:rPr lang="en-US" altLang="ja-JP" smtClean="0"/>
              <a:pPr/>
              <a:t>9</a:t>
            </a:fld>
            <a:endParaRPr lang="ja-JP" altLang="en-US" dirty="0"/>
          </a:p>
        </p:txBody>
      </p:sp>
      <p:sp>
        <p:nvSpPr>
          <p:cNvPr id="27" name="正方形/長方形 26"/>
          <p:cNvSpPr/>
          <p:nvPr/>
        </p:nvSpPr>
        <p:spPr>
          <a:xfrm>
            <a:off x="394180" y="1079662"/>
            <a:ext cx="9162531" cy="361368"/>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協働による相乗効果の発揮</a:t>
            </a:r>
          </a:p>
        </p:txBody>
      </p:sp>
      <p:sp>
        <p:nvSpPr>
          <p:cNvPr id="29" name="テキスト ボックス 28">
            <a:extLst>
              <a:ext uri="{FF2B5EF4-FFF2-40B4-BE49-F238E27FC236}">
                <a16:creationId xmlns:a16="http://schemas.microsoft.com/office/drawing/2014/main" id="{AD731547-EB82-49F7-8E4B-72CFB93B3858}"/>
              </a:ext>
            </a:extLst>
          </p:cNvPr>
          <p:cNvSpPr txBox="1"/>
          <p:nvPr/>
        </p:nvSpPr>
        <p:spPr>
          <a:xfrm>
            <a:off x="625115" y="2462719"/>
            <a:ext cx="9280885" cy="4099584"/>
          </a:xfrm>
          <a:prstGeom prst="rect">
            <a:avLst/>
          </a:prstGeom>
          <a:noFill/>
        </p:spPr>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■コラボイベント・事業の実施</a:t>
            </a:r>
            <a:endParaRPr kumimoji="1" lang="en-US" altLang="ja-JP" b="1"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・企業等の柔軟なアイデアや資源を活用し独創的な取組みが実現</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en-US" altLang="ja-JP" sz="1400" dirty="0">
                <a:latin typeface="Meiryo UI" panose="020B0604030504040204" pitchFamily="50" charset="-128"/>
                <a:ea typeface="Meiryo UI" panose="020B0604030504040204" pitchFamily="50" charset="-128"/>
              </a:rPr>
              <a:t> </a:t>
            </a:r>
            <a:r>
              <a:rPr kumimoji="1" lang="ja-JP" altLang="en-US" sz="1400" dirty="0">
                <a:latin typeface="Meiryo UI" panose="020B0604030504040204" pitchFamily="50" charset="-128"/>
                <a:ea typeface="Meiryo UI" panose="020B0604030504040204" pitchFamily="50" charset="-128"/>
              </a:rPr>
              <a:t>　より多くの府民の行動変容の促進や、府事業の認知度が向上</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（連携件数：</a:t>
            </a:r>
            <a:r>
              <a:rPr kumimoji="1" lang="en-US" altLang="ja-JP" sz="1400" dirty="0">
                <a:latin typeface="Meiryo UI" panose="020B0604030504040204" pitchFamily="50" charset="-128"/>
                <a:ea typeface="Meiryo UI" panose="020B0604030504040204" pitchFamily="50" charset="-128"/>
              </a:rPr>
              <a:t>146</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44</a:t>
            </a:r>
            <a:r>
              <a:rPr kumimoji="1" lang="ja-JP" altLang="en-US" sz="1400" dirty="0">
                <a:latin typeface="Meiryo UI" panose="020B0604030504040204" pitchFamily="50" charset="-128"/>
                <a:ea typeface="Meiryo UI" panose="020B0604030504040204" pitchFamily="50" charset="-128"/>
              </a:rPr>
              <a:t>事業者）</a:t>
            </a:r>
            <a:endParaRPr kumimoji="1" lang="en-US" altLang="ja-JP" sz="1400" dirty="0">
              <a:latin typeface="Meiryo UI" panose="020B0604030504040204" pitchFamily="50" charset="-128"/>
              <a:ea typeface="Meiryo UI" panose="020B0604030504040204" pitchFamily="50" charset="-128"/>
            </a:endParaRPr>
          </a:p>
          <a:p>
            <a:pPr>
              <a:lnSpc>
                <a:spcPct val="150000"/>
              </a:lnSpc>
            </a:pPr>
            <a:endParaRPr kumimoji="1" lang="en-US" altLang="ja-JP" sz="1000" b="1" dirty="0">
              <a:latin typeface="Meiryo UI" panose="020B0604030504040204" pitchFamily="50" charset="-128"/>
              <a:ea typeface="Meiryo UI" panose="020B0604030504040204" pitchFamily="50" charset="-128"/>
            </a:endParaRPr>
          </a:p>
          <a:p>
            <a:pPr>
              <a:lnSpc>
                <a:spcPct val="150000"/>
              </a:lnSpc>
            </a:pPr>
            <a:endParaRPr kumimoji="1" lang="en-US" altLang="ja-JP" sz="1000"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■コラボ商品の開発・販売</a:t>
            </a:r>
            <a:endParaRPr kumimoji="1" lang="en-US" altLang="ja-JP" b="1"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・府民に身近なコンビニやスーパーとコラボ販売することで、</a:t>
            </a:r>
            <a:r>
              <a:rPr kumimoji="1" lang="en-US" altLang="ja-JP" sz="1400" dirty="0">
                <a:latin typeface="Meiryo UI" panose="020B0604030504040204" pitchFamily="50" charset="-128"/>
                <a:ea typeface="Meiryo UI" panose="020B0604030504040204" pitchFamily="50" charset="-128"/>
              </a:rPr>
              <a:t> </a:t>
            </a:r>
          </a:p>
          <a:p>
            <a:pPr>
              <a:lnSpc>
                <a:spcPts val="1900"/>
              </a:lnSpc>
            </a:pPr>
            <a:r>
              <a:rPr kumimoji="1" lang="ja-JP" altLang="en-US" sz="1400" dirty="0">
                <a:latin typeface="Meiryo UI" panose="020B0604030504040204" pitchFamily="50" charset="-128"/>
                <a:ea typeface="Meiryo UI" panose="020B0604030504040204" pitchFamily="50" charset="-128"/>
              </a:rPr>
              <a:t> 府だけではアプローチできない府民に対して大阪産</a:t>
            </a:r>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もん</a:t>
            </a:r>
            <a:r>
              <a:rPr kumimoji="1" lang="en-US" altLang="ja-JP" sz="1400" dirty="0">
                <a:latin typeface="Meiryo UI" panose="020B0604030504040204" pitchFamily="50" charset="-128"/>
                <a:ea typeface="Meiryo UI" panose="020B0604030504040204" pitchFamily="50" charset="-128"/>
              </a:rPr>
              <a:t>)</a:t>
            </a:r>
            <a:r>
              <a:rPr kumimoji="1" lang="en-US" altLang="ja-JP" sz="9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大阪産（もん）名品</a:t>
            </a:r>
            <a:r>
              <a:rPr kumimoji="1" lang="en-US" altLang="ja-JP" sz="9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を普及・促進</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（連携件数：</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7</a:t>
            </a:r>
            <a:r>
              <a:rPr kumimoji="1" lang="ja-JP" altLang="en-US" sz="1400" dirty="0">
                <a:latin typeface="Meiryo UI" panose="020B0604030504040204" pitchFamily="50" charset="-128"/>
                <a:ea typeface="Meiryo UI" panose="020B0604030504040204" pitchFamily="50" charset="-128"/>
              </a:rPr>
              <a:t>事業者）</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大阪産</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もん</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：大阪府内で生産された農林水産物とそれらを使った加工品のこと</a:t>
            </a:r>
            <a:endParaRPr kumimoji="1" lang="en-US" altLang="ja-JP" sz="900" dirty="0">
              <a:latin typeface="Meiryo UI" panose="020B0604030504040204" pitchFamily="50" charset="-128"/>
              <a:ea typeface="Meiryo UI" panose="020B0604030504040204" pitchFamily="50" charset="-128"/>
            </a:endParaRPr>
          </a:p>
          <a:p>
            <a:pPr>
              <a:lnSpc>
                <a:spcPts val="1900"/>
              </a:lnSpc>
            </a:pP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大阪産</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もん</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名品：伝統や大阪らしさなど、複数の項目の審査を経て認証される、</a:t>
            </a:r>
            <a:endParaRPr kumimoji="1" lang="en-US" altLang="ja-JP" sz="900" dirty="0">
              <a:latin typeface="Meiryo UI" panose="020B0604030504040204" pitchFamily="50" charset="-128"/>
              <a:ea typeface="Meiryo UI" panose="020B0604030504040204" pitchFamily="50" charset="-128"/>
            </a:endParaRPr>
          </a:p>
          <a:p>
            <a:pPr>
              <a:lnSpc>
                <a:spcPts val="1900"/>
              </a:lnSpc>
            </a:pPr>
            <a:r>
              <a:rPr kumimoji="1" lang="ja-JP" altLang="en-US" sz="900" dirty="0">
                <a:latin typeface="Meiryo UI" panose="020B0604030504040204" pitchFamily="50" charset="-128"/>
                <a:ea typeface="Meiryo UI" panose="020B0604030504040204" pitchFamily="50" charset="-128"/>
              </a:rPr>
              <a:t>　　　　　　　　　　　　　　 「天下の台所・大阪」で長く愛され続けている加工食品のこと</a:t>
            </a:r>
          </a:p>
          <a:p>
            <a:pPr>
              <a:lnSpc>
                <a:spcPct val="150000"/>
              </a:lnSpc>
            </a:pPr>
            <a:endParaRPr kumimoji="1" lang="en-US" altLang="ja-JP" sz="1400" dirty="0">
              <a:latin typeface="Meiryo UI" panose="020B0604030504040204" pitchFamily="50" charset="-128"/>
              <a:ea typeface="Meiryo UI" panose="020B0604030504040204" pitchFamily="50" charset="-128"/>
            </a:endParaRPr>
          </a:p>
        </p:txBody>
      </p:sp>
      <p:sp>
        <p:nvSpPr>
          <p:cNvPr id="43" name="テキスト ボックス 42">
            <a:extLst>
              <a:ext uri="{FF2B5EF4-FFF2-40B4-BE49-F238E27FC236}">
                <a16:creationId xmlns:a16="http://schemas.microsoft.com/office/drawing/2014/main" id="{57F44D71-75CD-4863-B8C5-D3B03CEB6DB9}"/>
              </a:ext>
            </a:extLst>
          </p:cNvPr>
          <p:cNvSpPr txBox="1"/>
          <p:nvPr/>
        </p:nvSpPr>
        <p:spPr>
          <a:xfrm>
            <a:off x="456233" y="1460681"/>
            <a:ext cx="8843950" cy="865237"/>
          </a:xfrm>
          <a:prstGeom prst="rect">
            <a:avLst/>
          </a:prstGeom>
          <a:noFill/>
        </p:spPr>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「その企業だからこそ」の企画力や資源を掛け合わせた事業の実施</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◇連携件数：</a:t>
            </a:r>
            <a:r>
              <a:rPr kumimoji="1" lang="en-US" altLang="ja-JP" dirty="0">
                <a:latin typeface="Meiryo UI" panose="020B0604030504040204" pitchFamily="50" charset="-128"/>
                <a:ea typeface="Meiryo UI" panose="020B0604030504040204" pitchFamily="50" charset="-128"/>
              </a:rPr>
              <a:t>155</a:t>
            </a:r>
            <a:r>
              <a:rPr kumimoji="1" lang="ja-JP" altLang="en-US" dirty="0">
                <a:latin typeface="Meiryo UI" panose="020B0604030504040204" pitchFamily="50" charset="-128"/>
                <a:ea typeface="Meiryo UI" panose="020B0604030504040204" pitchFamily="50" charset="-128"/>
              </a:rPr>
              <a:t>件　　◇連携企業等：</a:t>
            </a:r>
            <a:r>
              <a:rPr kumimoji="1" lang="en-US" altLang="ja-JP" dirty="0">
                <a:latin typeface="Meiryo UI" panose="020B0604030504040204" pitchFamily="50" charset="-128"/>
                <a:ea typeface="Meiryo UI" panose="020B0604030504040204" pitchFamily="50" charset="-128"/>
              </a:rPr>
              <a:t>45</a:t>
            </a:r>
            <a:r>
              <a:rPr kumimoji="1" lang="ja-JP" altLang="en-US" dirty="0">
                <a:latin typeface="Meiryo UI" panose="020B0604030504040204" pitchFamily="50" charset="-128"/>
                <a:ea typeface="Meiryo UI" panose="020B0604030504040204" pitchFamily="50" charset="-128"/>
              </a:rPr>
              <a:t>事業者</a:t>
            </a:r>
            <a:endParaRPr kumimoji="1" lang="en-US" altLang="ja-JP" dirty="0">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9BAFA831-B68A-4565-A02C-CCE7A14A430D}"/>
              </a:ext>
            </a:extLst>
          </p:cNvPr>
          <p:cNvGrpSpPr/>
          <p:nvPr/>
        </p:nvGrpSpPr>
        <p:grpSpPr>
          <a:xfrm>
            <a:off x="5964233" y="1915077"/>
            <a:ext cx="4244103" cy="2201847"/>
            <a:chOff x="5979284" y="2181773"/>
            <a:chExt cx="4027253" cy="2201847"/>
          </a:xfrm>
        </p:grpSpPr>
        <p:sp>
          <p:nvSpPr>
            <p:cNvPr id="6" name="正方形/長方形 5">
              <a:extLst>
                <a:ext uri="{FF2B5EF4-FFF2-40B4-BE49-F238E27FC236}">
                  <a16:creationId xmlns:a16="http://schemas.microsoft.com/office/drawing/2014/main" id="{C43BDF1E-5F68-448A-9470-74D5ED8077B8}"/>
                </a:ext>
              </a:extLst>
            </p:cNvPr>
            <p:cNvSpPr/>
            <p:nvPr/>
          </p:nvSpPr>
          <p:spPr>
            <a:xfrm>
              <a:off x="5979284" y="2181773"/>
              <a:ext cx="3408326" cy="2201847"/>
            </a:xfrm>
            <a:prstGeom prst="rect">
              <a:avLst/>
            </a:prstGeom>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771EDEA-7E6E-4FD8-95B5-4CD50C9A5CE6}"/>
                </a:ext>
              </a:extLst>
            </p:cNvPr>
            <p:cNvSpPr txBox="1"/>
            <p:nvPr/>
          </p:nvSpPr>
          <p:spPr>
            <a:xfrm>
              <a:off x="7217546" y="2606252"/>
              <a:ext cx="2436178" cy="1285352"/>
            </a:xfrm>
            <a:prstGeom prst="rect">
              <a:avLst/>
            </a:prstGeom>
            <a:noFill/>
          </p:spPr>
          <p:txBody>
            <a:bodyPr wrap="square">
              <a:spAutoFit/>
            </a:bodyPr>
            <a:lstStyle/>
            <a:p>
              <a:pPr>
                <a:lnSpc>
                  <a:spcPts val="1900"/>
                </a:lnSpc>
              </a:pPr>
              <a:r>
                <a:rPr kumimoji="1" lang="ja-JP" altLang="en-US" sz="1400" dirty="0">
                  <a:latin typeface="Meiryo UI" panose="020B0604030504040204" pitchFamily="50" charset="-128"/>
                  <a:ea typeface="Meiryo UI" panose="020B0604030504040204" pitchFamily="50" charset="-128"/>
                </a:rPr>
                <a:t>イオンと連携し、</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食の安全・安心について</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楽しく学ぶ、バックヤードや</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食品売り場を活用した</a:t>
              </a:r>
              <a:endParaRPr kumimoji="1" lang="en-US" altLang="ja-JP" sz="14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小学生対象ツアーを共同実施</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3526C120-8ABA-4978-BA9F-59945343D004}"/>
                </a:ext>
              </a:extLst>
            </p:cNvPr>
            <p:cNvSpPr txBox="1"/>
            <p:nvPr/>
          </p:nvSpPr>
          <p:spPr>
            <a:xfrm>
              <a:off x="6022247" y="2247582"/>
              <a:ext cx="3984290" cy="30777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（例）スーパーの食品安全探検ツアー</a:t>
              </a:r>
              <a:endParaRPr lang="en-US" altLang="ja-JP" sz="1400" b="1" dirty="0">
                <a:solidFill>
                  <a:prstClr val="black"/>
                </a:solidFill>
                <a:latin typeface="Meiryo UI" panose="020B0604030504040204" pitchFamily="50" charset="-128"/>
                <a:ea typeface="Meiryo UI" panose="020B0604030504040204" pitchFamily="50" charset="-128"/>
              </a:endParaRPr>
            </a:p>
          </p:txBody>
        </p:sp>
      </p:grpSp>
      <p:grpSp>
        <p:nvGrpSpPr>
          <p:cNvPr id="30" name="グループ化 29">
            <a:extLst>
              <a:ext uri="{FF2B5EF4-FFF2-40B4-BE49-F238E27FC236}">
                <a16:creationId xmlns:a16="http://schemas.microsoft.com/office/drawing/2014/main" id="{CF9F5382-BE20-4716-B559-EF349A29B4F8}"/>
              </a:ext>
            </a:extLst>
          </p:cNvPr>
          <p:cNvGrpSpPr/>
          <p:nvPr/>
        </p:nvGrpSpPr>
        <p:grpSpPr>
          <a:xfrm>
            <a:off x="394181" y="465236"/>
            <a:ext cx="9173036" cy="475850"/>
            <a:chOff x="394181" y="465236"/>
            <a:chExt cx="9173036" cy="475850"/>
          </a:xfrm>
        </p:grpSpPr>
        <p:cxnSp>
          <p:nvCxnSpPr>
            <p:cNvPr id="31" name="直線コネクタ 30">
              <a:extLst>
                <a:ext uri="{FF2B5EF4-FFF2-40B4-BE49-F238E27FC236}">
                  <a16:creationId xmlns:a16="http://schemas.microsoft.com/office/drawing/2014/main" id="{9A091A90-E7D4-4AFC-9025-455B6E6C9480}"/>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D7E6D32D-ED30-4E32-9251-50E3D9A09131}"/>
                </a:ext>
              </a:extLst>
            </p:cNvPr>
            <p:cNvSpPr txBox="1"/>
            <p:nvPr/>
          </p:nvSpPr>
          <p:spPr>
            <a:xfrm>
              <a:off x="456233" y="465236"/>
              <a:ext cx="2805576"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取組みによる主な効果①</a:t>
              </a:r>
              <a:endParaRPr kumimoji="1" lang="en-US" altLang="ja-JP" sz="2000" b="1" dirty="0">
                <a:latin typeface="Meiryo UI" panose="020B0604030504040204" pitchFamily="50" charset="-128"/>
                <a:ea typeface="Meiryo UI" panose="020B0604030504040204" pitchFamily="50" charset="-128"/>
              </a:endParaRPr>
            </a:p>
          </p:txBody>
        </p:sp>
      </p:grpSp>
      <p:grpSp>
        <p:nvGrpSpPr>
          <p:cNvPr id="5" name="グループ化 4">
            <a:extLst>
              <a:ext uri="{FF2B5EF4-FFF2-40B4-BE49-F238E27FC236}">
                <a16:creationId xmlns:a16="http://schemas.microsoft.com/office/drawing/2014/main" id="{542E9D3A-0CA1-48BB-9DB7-583F30FFB57D}"/>
              </a:ext>
            </a:extLst>
          </p:cNvPr>
          <p:cNvGrpSpPr/>
          <p:nvPr/>
        </p:nvGrpSpPr>
        <p:grpSpPr>
          <a:xfrm>
            <a:off x="5055674" y="4176631"/>
            <a:ext cx="4850326" cy="2513039"/>
            <a:chOff x="5994933" y="4537114"/>
            <a:chExt cx="4521066" cy="1638782"/>
          </a:xfrm>
        </p:grpSpPr>
        <p:grpSp>
          <p:nvGrpSpPr>
            <p:cNvPr id="7" name="グループ化 6">
              <a:extLst>
                <a:ext uri="{FF2B5EF4-FFF2-40B4-BE49-F238E27FC236}">
                  <a16:creationId xmlns:a16="http://schemas.microsoft.com/office/drawing/2014/main" id="{CDAA6013-D202-4C13-9892-7468C406387E}"/>
                </a:ext>
              </a:extLst>
            </p:cNvPr>
            <p:cNvGrpSpPr/>
            <p:nvPr/>
          </p:nvGrpSpPr>
          <p:grpSpPr>
            <a:xfrm>
              <a:off x="5994933" y="4537114"/>
              <a:ext cx="4198824" cy="1638782"/>
              <a:chOff x="5934224" y="4494887"/>
              <a:chExt cx="4198824" cy="1638782"/>
            </a:xfrm>
          </p:grpSpPr>
          <p:sp>
            <p:nvSpPr>
              <p:cNvPr id="22" name="正方形/長方形 21">
                <a:extLst>
                  <a:ext uri="{FF2B5EF4-FFF2-40B4-BE49-F238E27FC236}">
                    <a16:creationId xmlns:a16="http://schemas.microsoft.com/office/drawing/2014/main" id="{8A679E59-9A39-4469-A0F6-6FDD5B2E3952}"/>
                  </a:ext>
                </a:extLst>
              </p:cNvPr>
              <p:cNvSpPr/>
              <p:nvPr/>
            </p:nvSpPr>
            <p:spPr>
              <a:xfrm>
                <a:off x="5934224" y="4494887"/>
                <a:ext cx="4198824" cy="1638782"/>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99E8AD2-092C-4DE8-8F25-D21F6F5971F8}"/>
                  </a:ext>
                </a:extLst>
              </p:cNvPr>
              <p:cNvSpPr txBox="1"/>
              <p:nvPr/>
            </p:nvSpPr>
            <p:spPr>
              <a:xfrm>
                <a:off x="5934224" y="4517309"/>
                <a:ext cx="4198824" cy="307777"/>
              </a:xfrm>
              <a:prstGeom prst="rect">
                <a:avLst/>
              </a:prstGeom>
              <a:noFill/>
            </p:spPr>
            <p:txBody>
              <a:bodyPr wrap="square">
                <a:spAutoFit/>
              </a:bodyPr>
              <a:lstStyle/>
              <a:p>
                <a:pPr marL="0" marR="0" lvl="0" indent="0" algn="l" defTabSz="914400" rtl="0" eaLnBrk="1" fontAlgn="auto" latinLnBrk="0" hangingPunct="1">
                  <a:spcBef>
                    <a:spcPts val="0"/>
                  </a:spcBef>
                  <a:spcAft>
                    <a:spcPts val="0"/>
                  </a:spcAft>
                  <a:buClrTx/>
                  <a:buSzTx/>
                  <a:buFontTx/>
                  <a:buNone/>
                  <a:tabLst/>
                  <a:defRPr/>
                </a:pPr>
                <a:r>
                  <a:rPr lang="ja-JP" altLang="en-US" sz="1400" b="1" dirty="0">
                    <a:solidFill>
                      <a:prstClr val="black"/>
                    </a:solidFill>
                    <a:latin typeface="Meiryo UI" panose="020B0604030504040204" pitchFamily="50" charset="-128"/>
                    <a:ea typeface="Meiryo UI" panose="020B0604030504040204" pitchFamily="50" charset="-128"/>
                  </a:rPr>
                  <a:t>（例）コンビニエンスストア</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大阪産</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もん</a:t>
                </a:r>
                <a:r>
                  <a:rPr lang="en-US" altLang="ja-JP" sz="1400" b="1" dirty="0">
                    <a:solidFill>
                      <a:prstClr val="black"/>
                    </a:solidFill>
                    <a:latin typeface="Meiryo UI" panose="020B0604030504040204" pitchFamily="50" charset="-128"/>
                    <a:ea typeface="Meiryo UI" panose="020B0604030504040204" pitchFamily="50" charset="-128"/>
                  </a:rPr>
                  <a:t>)</a:t>
                </a:r>
                <a:r>
                  <a:rPr lang="ja-JP" altLang="en-US" sz="1400" b="1" dirty="0">
                    <a:solidFill>
                      <a:prstClr val="black"/>
                    </a:solidFill>
                    <a:latin typeface="Meiryo UI" panose="020B0604030504040204" pitchFamily="50" charset="-128"/>
                    <a:ea typeface="Meiryo UI" panose="020B0604030504040204" pitchFamily="50" charset="-128"/>
                  </a:rPr>
                  <a:t>商品</a:t>
                </a:r>
                <a:endParaRPr lang="en-US" altLang="ja-JP" sz="1400" b="1" dirty="0">
                  <a:solidFill>
                    <a:prstClr val="black"/>
                  </a:solidFill>
                  <a:latin typeface="Meiryo UI" panose="020B0604030504040204" pitchFamily="50" charset="-128"/>
                  <a:ea typeface="Meiryo UI" panose="020B0604030504040204" pitchFamily="50" charset="-128"/>
                </a:endParaRPr>
              </a:p>
            </p:txBody>
          </p:sp>
        </p:grpSp>
        <p:sp>
          <p:nvSpPr>
            <p:cNvPr id="24" name="テキスト ボックス 23">
              <a:extLst>
                <a:ext uri="{FF2B5EF4-FFF2-40B4-BE49-F238E27FC236}">
                  <a16:creationId xmlns:a16="http://schemas.microsoft.com/office/drawing/2014/main" id="{7155901E-D3AA-4C8B-86A0-0CC8E4DDB3BA}"/>
                </a:ext>
              </a:extLst>
            </p:cNvPr>
            <p:cNvSpPr txBox="1"/>
            <p:nvPr/>
          </p:nvSpPr>
          <p:spPr>
            <a:xfrm>
              <a:off x="6138221" y="4749421"/>
              <a:ext cx="4377778" cy="747625"/>
            </a:xfrm>
            <a:prstGeom prst="rect">
              <a:avLst/>
            </a:prstGeom>
            <a:noFill/>
          </p:spPr>
          <p:txBody>
            <a:bodyPr wrap="square">
              <a:spAutoFit/>
            </a:bodyPr>
            <a:lstStyle/>
            <a:p>
              <a:r>
                <a:rPr kumimoji="1" lang="ja-JP" altLang="en-US" sz="1400" dirty="0">
                  <a:solidFill>
                    <a:prstClr val="black"/>
                  </a:solidFill>
                  <a:latin typeface="Meiryo UI" panose="020B0604030504040204" pitchFamily="50" charset="-128"/>
                  <a:ea typeface="Meiryo UI" panose="020B0604030504040204" pitchFamily="50" charset="-128"/>
                </a:rPr>
                <a:t>大阪産</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もん</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、大阪産（もん）名品を使用した商品を販売</a:t>
              </a:r>
              <a:endParaRPr kumimoji="1" lang="en-US" altLang="ja-JP" sz="1400" dirty="0">
                <a:solidFill>
                  <a:prstClr val="black"/>
                </a:solidFill>
                <a:latin typeface="Meiryo UI" panose="020B0604030504040204" pitchFamily="50" charset="-128"/>
                <a:ea typeface="Meiryo UI" panose="020B0604030504040204" pitchFamily="50" charset="-128"/>
              </a:endParaRPr>
            </a:p>
            <a:p>
              <a:pPr>
                <a:lnSpc>
                  <a:spcPts val="1300"/>
                </a:lnSpc>
              </a:pPr>
              <a:r>
                <a:rPr kumimoji="1" lang="ja-JP" altLang="en-US" sz="1400" dirty="0">
                  <a:solidFill>
                    <a:prstClr val="black"/>
                  </a:solidFill>
                  <a:latin typeface="Meiryo UI" panose="020B0604030504040204" pitchFamily="50" charset="-128"/>
                  <a:ea typeface="Meiryo UI" panose="020B0604030504040204" pitchFamily="50" charset="-128"/>
                </a:rPr>
                <a:t>　　　　　　　　　　　　　　　　　　　　　　　　　　</a:t>
              </a: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en-US" altLang="ja-JP" sz="1000" dirty="0">
                  <a:solidFill>
                    <a:prstClr val="black"/>
                  </a:solidFill>
                  <a:latin typeface="Meiryo UI" panose="020B0604030504040204" pitchFamily="50" charset="-128"/>
                  <a:ea typeface="Meiryo UI" panose="020B0604030504040204" pitchFamily="50" charset="-128"/>
                </a:rPr>
                <a:t>※</a:t>
              </a:r>
              <a:r>
                <a:rPr kumimoji="1" lang="ja-JP" altLang="en-US" sz="1000" dirty="0">
                  <a:solidFill>
                    <a:prstClr val="black"/>
                  </a:solidFill>
                  <a:latin typeface="Meiryo UI" panose="020B0604030504040204" pitchFamily="50" charset="-128"/>
                  <a:ea typeface="Meiryo UI" panose="020B0604030504040204" pitchFamily="50" charset="-128"/>
                </a:rPr>
                <a:t>いずれも販売終了</a:t>
              </a:r>
              <a:endParaRPr kumimoji="1" lang="en-US" altLang="ja-JP" sz="1000" dirty="0">
                <a:solidFill>
                  <a:prstClr val="black"/>
                </a:solidFill>
                <a:latin typeface="Meiryo UI" panose="020B0604030504040204" pitchFamily="50" charset="-128"/>
                <a:ea typeface="Meiryo UI" panose="020B0604030504040204" pitchFamily="50" charset="-128"/>
              </a:endParaRPr>
            </a:p>
            <a:p>
              <a:pPr>
                <a:lnSpc>
                  <a:spcPts val="1300"/>
                </a:lnSpc>
              </a:pPr>
              <a:endParaRPr kumimoji="1" lang="en-US" altLang="ja-JP" sz="700" dirty="0">
                <a:solidFill>
                  <a:prstClr val="black"/>
                </a:solidFill>
                <a:latin typeface="Meiryo UI" panose="020B0604030504040204" pitchFamily="50" charset="-128"/>
                <a:ea typeface="Meiryo UI" panose="020B0604030504040204" pitchFamily="50" charset="-128"/>
              </a:endParaRPr>
            </a:p>
            <a:p>
              <a:pPr>
                <a:lnSpc>
                  <a:spcPts val="1300"/>
                </a:lnSpc>
              </a:pPr>
              <a:r>
                <a:rPr kumimoji="1" lang="ja-JP" altLang="en-US" sz="1000" dirty="0">
                  <a:solidFill>
                    <a:prstClr val="black"/>
                  </a:solidFill>
                  <a:latin typeface="Meiryo UI" panose="020B0604030504040204" pitchFamily="50" charset="-128"/>
                  <a:ea typeface="Meiryo UI" panose="020B0604030504040204" pitchFamily="50" charset="-128"/>
                </a:rPr>
                <a:t>　　　　</a:t>
              </a:r>
              <a:r>
                <a:rPr kumimoji="1" lang="ja-JP" altLang="en-US" sz="1400" dirty="0">
                  <a:solidFill>
                    <a:prstClr val="black"/>
                  </a:solidFill>
                  <a:latin typeface="Meiryo UI" panose="020B0604030504040204" pitchFamily="50" charset="-128"/>
                  <a:ea typeface="Meiryo UI" panose="020B0604030504040204" pitchFamily="50" charset="-128"/>
                </a:rPr>
                <a:t> ローソン　　　　      ファミリーマート      セブン</a:t>
              </a:r>
              <a:r>
                <a:rPr kumimoji="1" lang="en-US" altLang="ja-JP" sz="1400" dirty="0">
                  <a:solidFill>
                    <a:prstClr val="black"/>
                  </a:solidFill>
                  <a:latin typeface="Meiryo UI" panose="020B0604030504040204" pitchFamily="50" charset="-128"/>
                  <a:ea typeface="Meiryo UI" panose="020B0604030504040204" pitchFamily="50" charset="-128"/>
                </a:rPr>
                <a:t>-</a:t>
              </a:r>
              <a:r>
                <a:rPr kumimoji="1" lang="ja-JP" altLang="en-US" sz="1400" dirty="0">
                  <a:solidFill>
                    <a:prstClr val="black"/>
                  </a:solidFill>
                  <a:latin typeface="Meiryo UI" panose="020B0604030504040204" pitchFamily="50" charset="-128"/>
                  <a:ea typeface="Meiryo UI" panose="020B0604030504040204" pitchFamily="50" charset="-128"/>
                </a:rPr>
                <a:t>イレブン</a:t>
              </a:r>
              <a:endParaRPr kumimoji="1" lang="en-US" altLang="ja-JP" sz="1400" dirty="0">
                <a:solidFill>
                  <a:prstClr val="black"/>
                </a:solidFill>
                <a:latin typeface="Meiryo UI" panose="020B0604030504040204" pitchFamily="50" charset="-128"/>
                <a:ea typeface="Meiryo UI" panose="020B0604030504040204" pitchFamily="50" charset="-128"/>
              </a:endParaRPr>
            </a:p>
            <a:p>
              <a:r>
                <a:rPr kumimoji="1" lang="ja-JP" altLang="en-US" sz="1100" dirty="0">
                  <a:solidFill>
                    <a:prstClr val="black"/>
                  </a:solidFill>
                  <a:latin typeface="Meiryo UI" panose="020B0604030504040204" pitchFamily="50" charset="-128"/>
                  <a:ea typeface="Meiryo UI" panose="020B0604030504040204" pitchFamily="50" charset="-128"/>
                </a:rPr>
                <a:t>シルクスイート</a:t>
              </a:r>
              <a:r>
                <a:rPr kumimoji="1" lang="ja-JP" altLang="en-US" sz="800" dirty="0">
                  <a:solidFill>
                    <a:prstClr val="black"/>
                  </a:solidFill>
                  <a:latin typeface="Meiryo UI" panose="020B0604030504040204" pitchFamily="50" charset="-128"/>
                  <a:ea typeface="Meiryo UI" panose="020B0604030504040204" pitchFamily="50" charset="-128"/>
                </a:rPr>
                <a:t>（八尾市ほか）　　　</a:t>
              </a:r>
              <a:r>
                <a:rPr kumimoji="1" lang="ja-JP" altLang="en-US" sz="1100" dirty="0">
                  <a:solidFill>
                    <a:prstClr val="black"/>
                  </a:solidFill>
                  <a:latin typeface="Meiryo UI" panose="020B0604030504040204" pitchFamily="50" charset="-128"/>
                  <a:ea typeface="Meiryo UI" panose="020B0604030504040204" pitchFamily="50" charset="-128"/>
                </a:rPr>
                <a:t>焚黒糖</a:t>
              </a:r>
              <a:r>
                <a:rPr kumimoji="1" lang="ja-JP" altLang="en-US" sz="900" dirty="0">
                  <a:solidFill>
                    <a:prstClr val="black"/>
                  </a:solidFill>
                  <a:latin typeface="Meiryo UI" panose="020B0604030504040204" pitchFamily="50" charset="-128"/>
                  <a:ea typeface="Meiryo UI" panose="020B0604030504040204" pitchFamily="50" charset="-128"/>
                </a:rPr>
                <a:t>（大阪市で製造）　　　　</a:t>
              </a:r>
              <a:r>
                <a:rPr kumimoji="1" lang="ja-JP" altLang="en-US" sz="1100" dirty="0">
                  <a:solidFill>
                    <a:prstClr val="black"/>
                  </a:solidFill>
                  <a:latin typeface="Meiryo UI" panose="020B0604030504040204" pitchFamily="50" charset="-128"/>
                  <a:ea typeface="Meiryo UI" panose="020B0604030504040204" pitchFamily="50" charset="-128"/>
                </a:rPr>
                <a:t>太子町みかん</a:t>
              </a:r>
              <a:endParaRPr kumimoji="1" lang="en-US" altLang="ja-JP" sz="1100" dirty="0">
                <a:solidFill>
                  <a:prstClr val="black"/>
                </a:solidFill>
                <a:latin typeface="Meiryo UI" panose="020B0604030504040204" pitchFamily="50" charset="-128"/>
                <a:ea typeface="Meiryo UI" panose="020B0604030504040204" pitchFamily="50" charset="-128"/>
              </a:endParaRPr>
            </a:p>
            <a:p>
              <a:r>
                <a:rPr kumimoji="1" lang="ja-JP" altLang="en-US" sz="1100" dirty="0">
                  <a:solidFill>
                    <a:prstClr val="black"/>
                  </a:solidFill>
                  <a:latin typeface="Meiryo UI" panose="020B0604030504040204" pitchFamily="50" charset="-128"/>
                  <a:ea typeface="Meiryo UI" panose="020B0604030504040204" pitchFamily="50" charset="-128"/>
                </a:rPr>
                <a:t>（近畿</a:t>
              </a:r>
              <a:r>
                <a:rPr kumimoji="1" lang="en-US" altLang="ja-JP" sz="1100" dirty="0">
                  <a:solidFill>
                    <a:prstClr val="black"/>
                  </a:solidFill>
                  <a:latin typeface="Meiryo UI" panose="020B0604030504040204" pitchFamily="50" charset="-128"/>
                  <a:ea typeface="Meiryo UI" panose="020B0604030504040204" pitchFamily="50" charset="-128"/>
                </a:rPr>
                <a:t>2</a:t>
              </a:r>
              <a:r>
                <a:rPr kumimoji="1" lang="ja-JP" altLang="en-US" sz="1100" dirty="0">
                  <a:solidFill>
                    <a:prstClr val="black"/>
                  </a:solidFill>
                  <a:latin typeface="Meiryo UI" panose="020B0604030504040204" pitchFamily="50" charset="-128"/>
                  <a:ea typeface="Meiryo UI" panose="020B0604030504040204" pitchFamily="50" charset="-128"/>
                </a:rPr>
                <a:t>府</a:t>
              </a:r>
              <a:r>
                <a:rPr kumimoji="1" lang="en-US" altLang="ja-JP" sz="1100" dirty="0">
                  <a:solidFill>
                    <a:prstClr val="black"/>
                  </a:solidFill>
                  <a:latin typeface="Meiryo UI" panose="020B0604030504040204" pitchFamily="50" charset="-128"/>
                  <a:ea typeface="Meiryo UI" panose="020B0604030504040204" pitchFamily="50" charset="-128"/>
                </a:rPr>
                <a:t>4</a:t>
              </a:r>
              <a:r>
                <a:rPr kumimoji="1" lang="ja-JP" altLang="en-US" sz="1100" dirty="0">
                  <a:solidFill>
                    <a:prstClr val="black"/>
                  </a:solidFill>
                  <a:latin typeface="Meiryo UI" panose="020B0604030504040204" pitchFamily="50" charset="-128"/>
                  <a:ea typeface="Meiryo UI" panose="020B0604030504040204" pitchFamily="50" charset="-128"/>
                </a:rPr>
                <a:t>県の店舗）　 （近畿</a:t>
              </a:r>
              <a:r>
                <a:rPr kumimoji="1" lang="en-US" altLang="ja-JP" sz="1100" dirty="0">
                  <a:solidFill>
                    <a:prstClr val="black"/>
                  </a:solidFill>
                  <a:latin typeface="Meiryo UI" panose="020B0604030504040204" pitchFamily="50" charset="-128"/>
                  <a:ea typeface="Meiryo UI" panose="020B0604030504040204" pitchFamily="50" charset="-128"/>
                </a:rPr>
                <a:t>2</a:t>
              </a:r>
              <a:r>
                <a:rPr kumimoji="1" lang="ja-JP" altLang="en-US" sz="1100" dirty="0">
                  <a:solidFill>
                    <a:prstClr val="black"/>
                  </a:solidFill>
                  <a:latin typeface="Meiryo UI" panose="020B0604030504040204" pitchFamily="50" charset="-128"/>
                  <a:ea typeface="Meiryo UI" panose="020B0604030504040204" pitchFamily="50" charset="-128"/>
                </a:rPr>
                <a:t>府</a:t>
              </a:r>
              <a:r>
                <a:rPr kumimoji="1" lang="en-US" altLang="ja-JP" sz="1100" dirty="0">
                  <a:solidFill>
                    <a:prstClr val="black"/>
                  </a:solidFill>
                  <a:latin typeface="Meiryo UI" panose="020B0604030504040204" pitchFamily="50" charset="-128"/>
                  <a:ea typeface="Meiryo UI" panose="020B0604030504040204" pitchFamily="50" charset="-128"/>
                </a:rPr>
                <a:t>4</a:t>
              </a:r>
              <a:r>
                <a:rPr kumimoji="1" lang="ja-JP" altLang="en-US" sz="1100" dirty="0">
                  <a:solidFill>
                    <a:prstClr val="black"/>
                  </a:solidFill>
                  <a:latin typeface="Meiryo UI" panose="020B0604030504040204" pitchFamily="50" charset="-128"/>
                  <a:ea typeface="Meiryo UI" panose="020B0604030504040204" pitchFamily="50" charset="-128"/>
                </a:rPr>
                <a:t>県の店舗） 　</a:t>
              </a:r>
              <a:r>
                <a:rPr kumimoji="1" lang="en-US" altLang="ja-JP" sz="1100" dirty="0">
                  <a:solidFill>
                    <a:prstClr val="black"/>
                  </a:solidFill>
                  <a:latin typeface="Meiryo UI" panose="020B0604030504040204" pitchFamily="50" charset="-128"/>
                  <a:ea typeface="Meiryo UI" panose="020B0604030504040204" pitchFamily="50" charset="-128"/>
                </a:rPr>
                <a:t>(</a:t>
              </a:r>
              <a:r>
                <a:rPr kumimoji="1" lang="ja-JP" altLang="en-US" sz="1100" dirty="0">
                  <a:solidFill>
                    <a:prstClr val="black"/>
                  </a:solidFill>
                  <a:latin typeface="Meiryo UI" panose="020B0604030504040204" pitchFamily="50" charset="-128"/>
                  <a:ea typeface="Meiryo UI" panose="020B0604030504040204" pitchFamily="50" charset="-128"/>
                </a:rPr>
                <a:t>万博会場内店舗</a:t>
              </a:r>
              <a:r>
                <a:rPr kumimoji="1" lang="en-US" altLang="ja-JP" sz="1100" dirty="0">
                  <a:solidFill>
                    <a:prstClr val="black"/>
                  </a:solidFill>
                  <a:latin typeface="Meiryo UI" panose="020B0604030504040204" pitchFamily="50" charset="-128"/>
                  <a:ea typeface="Meiryo UI" panose="020B0604030504040204" pitchFamily="50" charset="-128"/>
                </a:rPr>
                <a:t>)</a:t>
              </a:r>
              <a:endParaRPr kumimoji="1" lang="en-US" altLang="ja-JP" sz="1400" dirty="0">
                <a:solidFill>
                  <a:prstClr val="black"/>
                </a:solidFill>
                <a:latin typeface="Meiryo UI" panose="020B0604030504040204" pitchFamily="50" charset="-128"/>
                <a:ea typeface="Meiryo UI" panose="020B0604030504040204" pitchFamily="50" charset="-128"/>
              </a:endParaRPr>
            </a:p>
          </p:txBody>
        </p:sp>
      </p:grpSp>
      <p:pic>
        <p:nvPicPr>
          <p:cNvPr id="8" name="図 7">
            <a:extLst>
              <a:ext uri="{FF2B5EF4-FFF2-40B4-BE49-F238E27FC236}">
                <a16:creationId xmlns:a16="http://schemas.microsoft.com/office/drawing/2014/main" id="{BB1324F7-419E-411D-A3AE-5B1FAC2541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380444" y="5639503"/>
            <a:ext cx="1010135" cy="1008492"/>
          </a:xfrm>
          <a:prstGeom prst="rect">
            <a:avLst/>
          </a:prstGeom>
        </p:spPr>
      </p:pic>
      <p:pic>
        <p:nvPicPr>
          <p:cNvPr id="12" name="図 11">
            <a:extLst>
              <a:ext uri="{FF2B5EF4-FFF2-40B4-BE49-F238E27FC236}">
                <a16:creationId xmlns:a16="http://schemas.microsoft.com/office/drawing/2014/main" id="{14636907-37C8-4171-B504-3FA0B86AEF4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19061" y="5632020"/>
            <a:ext cx="1268822" cy="1035868"/>
          </a:xfrm>
          <a:prstGeom prst="rect">
            <a:avLst/>
          </a:prstGeom>
        </p:spPr>
      </p:pic>
      <p:sp>
        <p:nvSpPr>
          <p:cNvPr id="14" name="テキスト ボックス 13">
            <a:extLst>
              <a:ext uri="{FF2B5EF4-FFF2-40B4-BE49-F238E27FC236}">
                <a16:creationId xmlns:a16="http://schemas.microsoft.com/office/drawing/2014/main" id="{1A60BF66-CAD5-4C28-B67B-0B46115E6200}"/>
              </a:ext>
            </a:extLst>
          </p:cNvPr>
          <p:cNvSpPr txBox="1"/>
          <p:nvPr/>
        </p:nvSpPr>
        <p:spPr>
          <a:xfrm>
            <a:off x="8237540" y="6405864"/>
            <a:ext cx="2270589" cy="646331"/>
          </a:xfrm>
          <a:prstGeom prst="rect">
            <a:avLst/>
          </a:prstGeom>
          <a:noFill/>
        </p:spPr>
        <p:txBody>
          <a:bodyPr wrap="square" rtlCol="0">
            <a:spAutoFit/>
          </a:bodyPr>
          <a:lstStyle/>
          <a:p>
            <a:endParaRPr kumimoji="1" lang="en-US" altLang="ja-JP" dirty="0"/>
          </a:p>
          <a:p>
            <a:endParaRPr kumimoji="1" lang="ja-JP" altLang="en-US" dirty="0"/>
          </a:p>
        </p:txBody>
      </p:sp>
      <p:pic>
        <p:nvPicPr>
          <p:cNvPr id="15" name="図 14">
            <a:extLst>
              <a:ext uri="{FF2B5EF4-FFF2-40B4-BE49-F238E27FC236}">
                <a16:creationId xmlns:a16="http://schemas.microsoft.com/office/drawing/2014/main" id="{34E33DA1-C681-48C2-A5A3-0712B0A4E191}"/>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152141" y="5703327"/>
            <a:ext cx="1663102" cy="830378"/>
          </a:xfrm>
          <a:prstGeom prst="rect">
            <a:avLst/>
          </a:prstGeom>
        </p:spPr>
      </p:pic>
      <p:pic>
        <p:nvPicPr>
          <p:cNvPr id="4" name="図 3">
            <a:extLst>
              <a:ext uri="{FF2B5EF4-FFF2-40B4-BE49-F238E27FC236}">
                <a16:creationId xmlns:a16="http://schemas.microsoft.com/office/drawing/2014/main" id="{12E8D05B-7A27-47EB-9BF8-7185175B21E5}"/>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102305" y="2333133"/>
            <a:ext cx="1098991" cy="823985"/>
          </a:xfrm>
          <a:prstGeom prst="rect">
            <a:avLst/>
          </a:prstGeom>
        </p:spPr>
      </p:pic>
      <p:pic>
        <p:nvPicPr>
          <p:cNvPr id="10" name="図 9">
            <a:extLst>
              <a:ext uri="{FF2B5EF4-FFF2-40B4-BE49-F238E27FC236}">
                <a16:creationId xmlns:a16="http://schemas.microsoft.com/office/drawing/2014/main" id="{FD2B8134-1511-4468-BA4E-B2B54946E5A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102309" y="3221037"/>
            <a:ext cx="1098991" cy="823984"/>
          </a:xfrm>
          <a:prstGeom prst="rect">
            <a:avLst/>
          </a:prstGeom>
        </p:spPr>
      </p:pic>
    </p:spTree>
    <p:extLst>
      <p:ext uri="{BB962C8B-B14F-4D97-AF65-F5344CB8AC3E}">
        <p14:creationId xmlns:p14="http://schemas.microsoft.com/office/powerpoint/2010/main" val="207551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3" name="グループ化 2">
            <a:extLst>
              <a:ext uri="{FF2B5EF4-FFF2-40B4-BE49-F238E27FC236}">
                <a16:creationId xmlns:a16="http://schemas.microsoft.com/office/drawing/2014/main" id="{D4315179-F82C-4D5E-9904-A1EA90DC02F5}"/>
              </a:ext>
            </a:extLst>
          </p:cNvPr>
          <p:cNvGrpSpPr/>
          <p:nvPr/>
        </p:nvGrpSpPr>
        <p:grpSpPr>
          <a:xfrm>
            <a:off x="425388" y="765201"/>
            <a:ext cx="9291000" cy="3290521"/>
            <a:chOff x="446969" y="562873"/>
            <a:chExt cx="9291000" cy="3290521"/>
          </a:xfrm>
        </p:grpSpPr>
        <p:sp>
          <p:nvSpPr>
            <p:cNvPr id="51" name="正方形/長方形 50"/>
            <p:cNvSpPr/>
            <p:nvPr/>
          </p:nvSpPr>
          <p:spPr>
            <a:xfrm>
              <a:off x="446969" y="562873"/>
              <a:ext cx="9173036" cy="346897"/>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効果的な情報発信</a:t>
              </a:r>
            </a:p>
          </p:txBody>
        </p:sp>
        <p:graphicFrame>
          <p:nvGraphicFramePr>
            <p:cNvPr id="10" name="コンテンツ プレースホルダー 3"/>
            <p:cNvGraphicFramePr>
              <a:graphicFrameLocks/>
            </p:cNvGraphicFramePr>
            <p:nvPr>
              <p:extLst>
                <p:ext uri="{D42A27DB-BD31-4B8C-83A1-F6EECF244321}">
                  <p14:modId xmlns:p14="http://schemas.microsoft.com/office/powerpoint/2010/main" val="1352545670"/>
                </p:ext>
              </p:extLst>
            </p:nvPr>
          </p:nvGraphicFramePr>
          <p:xfrm>
            <a:off x="5509108" y="1552692"/>
            <a:ext cx="4114741" cy="1840604"/>
          </p:xfrm>
          <a:graphic>
            <a:graphicData uri="http://schemas.openxmlformats.org/drawingml/2006/table">
              <a:tbl>
                <a:tblPr firstRow="1" bandRow="1">
                  <a:tableStyleId>{F5AB1C69-6EDB-4FF4-983F-18BD219EF322}</a:tableStyleId>
                </a:tblPr>
                <a:tblGrid>
                  <a:gridCol w="2573868">
                    <a:extLst>
                      <a:ext uri="{9D8B030D-6E8A-4147-A177-3AD203B41FA5}">
                        <a16:colId xmlns:a16="http://schemas.microsoft.com/office/drawing/2014/main" val="1862927830"/>
                      </a:ext>
                    </a:extLst>
                  </a:gridCol>
                  <a:gridCol w="1540873">
                    <a:extLst>
                      <a:ext uri="{9D8B030D-6E8A-4147-A177-3AD203B41FA5}">
                        <a16:colId xmlns:a16="http://schemas.microsoft.com/office/drawing/2014/main" val="343284561"/>
                      </a:ext>
                    </a:extLst>
                  </a:gridCol>
                </a:tblGrid>
                <a:tr h="278182">
                  <a:tc>
                    <a:txBody>
                      <a:bodyPr/>
                      <a:lstStyle/>
                      <a:p>
                        <a:pPr algn="ctr"/>
                        <a:r>
                          <a:rPr kumimoji="1" lang="ja-JP" altLang="en-US" sz="1050" dirty="0">
                            <a:latin typeface="Meiryo UI" panose="020B0604030504040204" pitchFamily="50" charset="-128"/>
                            <a:ea typeface="Meiryo UI" panose="020B0604030504040204" pitchFamily="50" charset="-128"/>
                          </a:rPr>
                          <a:t>広報手法</a:t>
                        </a:r>
                        <a:endParaRPr kumimoji="1" lang="ja-JP" altLang="en-US" sz="1400"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tc>
                    <a:txBody>
                      <a:bodyPr/>
                      <a:lstStyle/>
                      <a:p>
                        <a:pPr algn="ctr"/>
                        <a:r>
                          <a:rPr kumimoji="1" lang="ja-JP" altLang="en-US" sz="1000" dirty="0">
                            <a:latin typeface="Meiryo UI" panose="020B0604030504040204" pitchFamily="50" charset="-128"/>
                            <a:ea typeface="Meiryo UI" panose="020B0604030504040204" pitchFamily="50" charset="-128"/>
                          </a:rPr>
                          <a:t>アプローチ数</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800" dirty="0">
                            <a:latin typeface="Meiryo UI" panose="020B0604030504040204" pitchFamily="50" charset="-128"/>
                            <a:ea typeface="Meiryo UI" panose="020B0604030504040204" pitchFamily="50" charset="-128"/>
                          </a:rPr>
                          <a:t>（延べ）</a:t>
                        </a:r>
                        <a:endParaRPr kumimoji="1" lang="ja-JP" altLang="en-US" sz="12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721974300"/>
                    </a:ext>
                  </a:extLst>
                </a:tr>
                <a:tr h="224634">
                  <a:tc>
                    <a:txBody>
                      <a:bodyPr/>
                      <a:lstStyle/>
                      <a:p>
                        <a:pPr marL="0" marR="0" lvl="0" indent="0" algn="l" defTabSz="685762"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広報誌・</a:t>
                        </a:r>
                        <a:r>
                          <a:rPr kumimoji="1" lang="en-US" altLang="ja-JP" sz="1000" dirty="0">
                            <a:latin typeface="Meiryo UI" panose="020B0604030504040204" pitchFamily="50" charset="-128"/>
                            <a:ea typeface="Meiryo UI" panose="020B0604030504040204" pitchFamily="50" charset="-128"/>
                          </a:rPr>
                          <a:t>DM</a:t>
                        </a:r>
                        <a:r>
                          <a:rPr kumimoji="1" lang="ja-JP" altLang="en-US" sz="1000" dirty="0">
                            <a:latin typeface="Meiryo UI" panose="020B0604030504040204" pitchFamily="50" charset="-128"/>
                            <a:ea typeface="Meiryo UI" panose="020B0604030504040204" pitchFamily="50" charset="-128"/>
                          </a:rPr>
                          <a:t>への府政情報の掲載</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9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142</a:t>
                        </a:r>
                        <a:r>
                          <a:rPr lang="ja-JP" altLang="en-US" sz="900" dirty="0">
                            <a:latin typeface="Meiryo UI" panose="020B0604030504040204" pitchFamily="50" charset="-128"/>
                            <a:ea typeface="Meiryo UI" panose="020B0604030504040204" pitchFamily="50" charset="-128"/>
                          </a:rPr>
                          <a:t>万</a:t>
                        </a:r>
                        <a:r>
                          <a:rPr kumimoji="1" lang="ja-JP" altLang="en-US" sz="900" dirty="0">
                            <a:latin typeface="Meiryo UI" panose="020B0604030504040204" pitchFamily="50" charset="-128"/>
                            <a:ea typeface="Meiryo UI" panose="020B0604030504040204" pitchFamily="50" charset="-128"/>
                          </a:rPr>
                          <a:t>部</a:t>
                        </a:r>
                        <a:endParaRPr kumimoji="1" lang="ja-JP" altLang="en-US" sz="11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56622876"/>
                    </a:ext>
                  </a:extLst>
                </a:tr>
                <a:tr h="301364">
                  <a:tc>
                    <a:txBody>
                      <a:bodyPr/>
                      <a:lstStyle/>
                      <a:p>
                        <a:pPr algn="l"/>
                        <a:r>
                          <a:rPr kumimoji="1" lang="ja-JP" altLang="en-US" sz="1000" dirty="0">
                            <a:latin typeface="Meiryo UI" panose="020B0604030504040204" pitchFamily="50" charset="-128"/>
                            <a:ea typeface="Meiryo UI" panose="020B0604030504040204" pitchFamily="50" charset="-128"/>
                          </a:rPr>
                          <a:t>アプリ、</a:t>
                        </a:r>
                        <a:r>
                          <a:rPr kumimoji="1" lang="en-US" altLang="ja-JP" sz="1000" dirty="0">
                            <a:latin typeface="Meiryo UI" panose="020B0604030504040204" pitchFamily="50" charset="-128"/>
                            <a:ea typeface="Meiryo UI" panose="020B0604030504040204" pitchFamily="50" charset="-128"/>
                          </a:rPr>
                          <a:t>SNS</a:t>
                        </a:r>
                        <a:r>
                          <a:rPr kumimoji="1" lang="ja-JP" altLang="en-US" sz="1000" dirty="0">
                            <a:latin typeface="Meiryo UI" panose="020B0604030504040204" pitchFamily="50" charset="-128"/>
                            <a:ea typeface="Meiryo UI" panose="020B0604030504040204" pitchFamily="50" charset="-128"/>
                          </a:rPr>
                          <a:t>、メルマガ、</a:t>
                        </a:r>
                        <a:endParaRPr kumimoji="1" lang="en-US" altLang="ja-JP" sz="1000" dirty="0">
                          <a:latin typeface="Meiryo UI" panose="020B0604030504040204" pitchFamily="50" charset="-128"/>
                          <a:ea typeface="Meiryo UI" panose="020B0604030504040204" pitchFamily="50" charset="-128"/>
                        </a:endParaRPr>
                      </a:p>
                      <a:p>
                        <a:pPr algn="l"/>
                        <a:r>
                          <a:rPr kumimoji="1" lang="ja-JP" altLang="en-US" sz="1000" dirty="0">
                            <a:latin typeface="Meiryo UI" panose="020B0604030504040204" pitchFamily="50" charset="-128"/>
                            <a:ea typeface="Meiryo UI" panose="020B0604030504040204" pitchFamily="50" charset="-128"/>
                          </a:rPr>
                          <a:t>大学の学生向けポータルサイトへの掲載</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9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222</a:t>
                        </a:r>
                        <a:r>
                          <a:rPr lang="ja-JP" altLang="en-US" sz="1100" dirty="0">
                            <a:latin typeface="Meiryo UI" panose="020B0604030504040204" pitchFamily="50" charset="-128"/>
                            <a:ea typeface="Meiryo UI" panose="020B0604030504040204" pitchFamily="50" charset="-128"/>
                          </a:rPr>
                          <a:t>万</a:t>
                        </a:r>
                        <a:r>
                          <a:rPr lang="ja-JP" altLang="en-US" sz="900" dirty="0">
                            <a:latin typeface="Meiryo UI" panose="020B0604030504040204" pitchFamily="50" charset="-128"/>
                            <a:ea typeface="Meiryo UI" panose="020B0604030504040204" pitchFamily="50" charset="-128"/>
                          </a:rPr>
                          <a:t>フォロワー／会員</a:t>
                        </a:r>
                        <a:endParaRPr kumimoji="1" lang="ja-JP" altLang="en-US" sz="11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7228322"/>
                    </a:ext>
                  </a:extLst>
                </a:tr>
                <a:tr h="224634">
                  <a:tc>
                    <a:txBody>
                      <a:bodyPr/>
                      <a:lstStyle/>
                      <a:p>
                        <a:pPr algn="l"/>
                        <a:r>
                          <a:rPr kumimoji="1" lang="ja-JP" altLang="en-US" sz="1000" dirty="0">
                            <a:latin typeface="Meiryo UI" panose="020B0604030504040204" pitchFamily="50" charset="-128"/>
                            <a:ea typeface="Meiryo UI" panose="020B0604030504040204" pitchFamily="50" charset="-128"/>
                          </a:rPr>
                          <a:t>サイネージでの放映</a:t>
                        </a:r>
                        <a:endParaRPr kumimoji="1" lang="en-US" altLang="ja-JP" sz="1000" dirty="0">
                          <a:latin typeface="Meiryo UI" panose="020B0604030504040204" pitchFamily="50" charset="-128"/>
                          <a:ea typeface="Meiryo UI" panose="020B0604030504040204" pitchFamily="50" charset="-128"/>
                        </a:endParaRP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900" dirty="0">
                            <a:latin typeface="Meiryo UI" panose="020B0604030504040204" pitchFamily="50" charset="-128"/>
                            <a:ea typeface="Meiryo UI" panose="020B0604030504040204" pitchFamily="50" charset="-128"/>
                          </a:rPr>
                          <a:t>約</a:t>
                        </a:r>
                        <a:r>
                          <a:rPr lang="en-US" altLang="ja-JP" sz="1100" dirty="0">
                            <a:latin typeface="Meiryo UI" panose="020B0604030504040204" pitchFamily="50" charset="-128"/>
                            <a:ea typeface="Meiryo UI" panose="020B0604030504040204" pitchFamily="50" charset="-128"/>
                          </a:rPr>
                          <a:t>1,200</a:t>
                        </a:r>
                        <a:r>
                          <a:rPr kumimoji="1" lang="ja-JP" altLang="en-US" sz="900" dirty="0">
                            <a:latin typeface="Meiryo UI" panose="020B0604030504040204" pitchFamily="50" charset="-128"/>
                            <a:ea typeface="Meiryo UI" panose="020B0604030504040204" pitchFamily="50" charset="-128"/>
                          </a:rPr>
                          <a:t>か所</a:t>
                        </a:r>
                        <a:endParaRPr kumimoji="1" lang="ja-JP" altLang="en-US" sz="11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3417431"/>
                    </a:ext>
                  </a:extLst>
                </a:tr>
                <a:tr h="224634">
                  <a:tc>
                    <a:txBody>
                      <a:bodyPr/>
                      <a:lstStyle/>
                      <a:p>
                        <a:pPr algn="l"/>
                        <a:r>
                          <a:rPr kumimoji="1" lang="ja-JP" altLang="en-US" sz="1000" dirty="0">
                            <a:latin typeface="Meiryo UI" panose="020B0604030504040204" pitchFamily="50" charset="-128"/>
                            <a:ea typeface="Meiryo UI" panose="020B0604030504040204" pitchFamily="50" charset="-128"/>
                          </a:rPr>
                          <a:t>店舗等への府ポスターの掲示、チラシの配架</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lang="ja-JP" altLang="en-US" sz="900" dirty="0">
                            <a:latin typeface="Meiryo UI" panose="020B0604030504040204" pitchFamily="50" charset="-128"/>
                            <a:ea typeface="Meiryo UI" panose="020B0604030504040204" pitchFamily="50" charset="-128"/>
                          </a:rPr>
                          <a:t>約</a:t>
                        </a:r>
                        <a:r>
                          <a:rPr kumimoji="1" lang="en-US" altLang="ja-JP" sz="1100" dirty="0">
                            <a:latin typeface="Meiryo UI" panose="020B0604030504040204" pitchFamily="50" charset="-128"/>
                            <a:ea typeface="Meiryo UI" panose="020B0604030504040204" pitchFamily="50" charset="-128"/>
                          </a:rPr>
                          <a:t>5,200</a:t>
                        </a:r>
                        <a:r>
                          <a:rPr kumimoji="1" lang="ja-JP" altLang="en-US" sz="900" dirty="0">
                            <a:latin typeface="Meiryo UI" panose="020B0604030504040204" pitchFamily="50" charset="-128"/>
                            <a:ea typeface="Meiryo UI" panose="020B0604030504040204" pitchFamily="50" charset="-128"/>
                          </a:rPr>
                          <a:t>か所</a:t>
                        </a:r>
                        <a:endParaRPr kumimoji="1" lang="ja-JP" altLang="en-US" sz="1100" dirty="0">
                          <a:latin typeface="Meiryo UI" panose="020B0604030504040204" pitchFamily="50" charset="-128"/>
                          <a:ea typeface="Meiryo UI" panose="020B0604030504040204" pitchFamily="50" charset="-128"/>
                        </a:endParaRP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79330239"/>
                    </a:ext>
                  </a:extLst>
                </a:tr>
                <a:tr h="301364">
                  <a:tc>
                    <a:txBody>
                      <a:bodyPr/>
                      <a:lstStyle/>
                      <a:p>
                        <a:pPr algn="l"/>
                        <a:r>
                          <a:rPr kumimoji="1" lang="ja-JP" altLang="en-US" sz="1000" dirty="0">
                            <a:latin typeface="Meiryo UI" panose="020B0604030504040204" pitchFamily="50" charset="-128"/>
                            <a:ea typeface="Meiryo UI" panose="020B0604030504040204" pitchFamily="50" charset="-128"/>
                          </a:rPr>
                          <a:t>営業職員による府ちらし等の配布協力</a:t>
                        </a:r>
                      </a:p>
                    </a:txBody>
                    <a:tcPr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r>
                          <a:rPr kumimoji="1" lang="ja-JP" altLang="en-US" sz="900" dirty="0">
                            <a:latin typeface="Meiryo UI" panose="020B0604030504040204" pitchFamily="50" charset="-128"/>
                            <a:ea typeface="Meiryo UI" panose="020B0604030504040204" pitchFamily="50" charset="-128"/>
                          </a:rPr>
                          <a:t>協力人数：約</a:t>
                        </a:r>
                        <a:r>
                          <a:rPr kumimoji="1" lang="en-US" altLang="ja-JP" sz="1100" dirty="0">
                            <a:latin typeface="Meiryo UI" panose="020B0604030504040204" pitchFamily="50" charset="-128"/>
                            <a:ea typeface="Meiryo UI" panose="020B0604030504040204" pitchFamily="50" charset="-128"/>
                          </a:rPr>
                          <a:t>11,800</a:t>
                        </a:r>
                        <a:r>
                          <a:rPr kumimoji="1" lang="ja-JP" altLang="en-US" sz="1100" dirty="0">
                            <a:latin typeface="Meiryo UI" panose="020B0604030504040204" pitchFamily="50" charset="-128"/>
                            <a:ea typeface="Meiryo UI" panose="020B0604030504040204" pitchFamily="50" charset="-128"/>
                          </a:rPr>
                          <a:t>名</a:t>
                        </a:r>
                      </a:p>
                    </a:txBody>
                    <a:tcPr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8278622"/>
                    </a:ext>
                  </a:extLst>
                </a:tr>
              </a:tbl>
            </a:graphicData>
          </a:graphic>
        </p:graphicFrame>
        <p:sp>
          <p:nvSpPr>
            <p:cNvPr id="19" name="テキスト ボックス 18">
              <a:extLst>
                <a:ext uri="{FF2B5EF4-FFF2-40B4-BE49-F238E27FC236}">
                  <a16:creationId xmlns:a16="http://schemas.microsoft.com/office/drawing/2014/main" id="{B016C3FE-A6D5-4D35-9B78-872DF8DC153D}"/>
                </a:ext>
              </a:extLst>
            </p:cNvPr>
            <p:cNvSpPr txBox="1"/>
            <p:nvPr/>
          </p:nvSpPr>
          <p:spPr>
            <a:xfrm>
              <a:off x="446969" y="920579"/>
              <a:ext cx="9291000" cy="630942"/>
            </a:xfrm>
            <a:prstGeom prst="rect">
              <a:avLst/>
            </a:prstGeom>
            <a:noFill/>
          </p:spPr>
          <p:txBody>
            <a:bodyPr wrap="square" rtlCol="0">
              <a:spAutoFit/>
            </a:bodyPr>
            <a:lstStyle/>
            <a:p>
              <a:pPr>
                <a:lnSpc>
                  <a:spcPts val="2100"/>
                </a:lnSpc>
              </a:pPr>
              <a:r>
                <a:rPr kumimoji="1" lang="ja-JP" altLang="en-US" b="1" dirty="0">
                  <a:latin typeface="Meiryo UI" panose="020B0604030504040204" pitchFamily="50" charset="-128"/>
                  <a:ea typeface="Meiryo UI" panose="020B0604030504040204" pitchFamily="50" charset="-128"/>
                </a:rPr>
                <a:t>集客効果の高い商業施設やデジタルサイネージ等を活用した情報発信 </a:t>
              </a:r>
              <a:endParaRPr kumimoji="1" lang="en-US" altLang="ja-JP" b="1" dirty="0">
                <a:latin typeface="Meiryo UI" panose="020B0604030504040204" pitchFamily="50" charset="-128"/>
                <a:ea typeface="Meiryo UI" panose="020B0604030504040204" pitchFamily="50" charset="-128"/>
              </a:endParaRPr>
            </a:p>
            <a:p>
              <a:pPr>
                <a:lnSpc>
                  <a:spcPts val="2100"/>
                </a:lnSpc>
              </a:pPr>
              <a:r>
                <a:rPr kumimoji="1" lang="ja-JP" altLang="en-US" dirty="0">
                  <a:latin typeface="Meiryo UI" panose="020B0604030504040204" pitchFamily="50" charset="-128"/>
                  <a:ea typeface="Meiryo UI" panose="020B0604030504040204" pitchFamily="50" charset="-128"/>
                </a:rPr>
                <a:t>◇連携件数：</a:t>
              </a:r>
              <a:r>
                <a:rPr kumimoji="1" lang="en-US" altLang="ja-JP" dirty="0">
                  <a:latin typeface="Meiryo UI" panose="020B0604030504040204" pitchFamily="50" charset="-128"/>
                  <a:ea typeface="Meiryo UI" panose="020B0604030504040204" pitchFamily="50" charset="-128"/>
                </a:rPr>
                <a:t>700</a:t>
              </a:r>
              <a:r>
                <a:rPr kumimoji="1" lang="ja-JP" altLang="en-US" dirty="0">
                  <a:latin typeface="Meiryo UI" panose="020B0604030504040204" pitchFamily="50" charset="-128"/>
                  <a:ea typeface="Meiryo UI" panose="020B0604030504040204" pitchFamily="50" charset="-128"/>
                </a:rPr>
                <a:t>件　連携企業等：</a:t>
              </a:r>
              <a:r>
                <a:rPr kumimoji="1" lang="en-US" altLang="ja-JP" dirty="0">
                  <a:latin typeface="Meiryo UI" panose="020B0604030504040204" pitchFamily="50" charset="-128"/>
                  <a:ea typeface="Meiryo UI" panose="020B0604030504040204" pitchFamily="50" charset="-128"/>
                </a:rPr>
                <a:t>52</a:t>
              </a:r>
              <a:r>
                <a:rPr kumimoji="1" lang="ja-JP" altLang="en-US" dirty="0">
                  <a:latin typeface="Meiryo UI" panose="020B0604030504040204" pitchFamily="50" charset="-128"/>
                  <a:ea typeface="Meiryo UI" panose="020B0604030504040204" pitchFamily="50" charset="-128"/>
                </a:rPr>
                <a:t>事業者</a:t>
              </a:r>
              <a:endParaRPr kumimoji="1" lang="en-US" altLang="ja-JP"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718D14B5-08CC-4954-95EF-7B1BBCF7D1BC}"/>
                </a:ext>
              </a:extLst>
            </p:cNvPr>
            <p:cNvSpPr txBox="1"/>
            <p:nvPr/>
          </p:nvSpPr>
          <p:spPr>
            <a:xfrm>
              <a:off x="703818" y="1596366"/>
              <a:ext cx="7896680" cy="2257028"/>
            </a:xfrm>
            <a:prstGeom prst="rect">
              <a:avLst/>
            </a:prstGeom>
            <a:noFill/>
          </p:spPr>
          <p:txBody>
            <a:bodyPr wrap="square">
              <a:spAutoFit/>
            </a:bodyPr>
            <a:lstStyle/>
            <a:p>
              <a:pPr>
                <a:lnSpc>
                  <a:spcPts val="1900"/>
                </a:lnSpc>
              </a:pPr>
              <a:r>
                <a:rPr kumimoji="1" lang="ja-JP" altLang="en-US" sz="1600" b="1" dirty="0">
                  <a:latin typeface="Meiryo UI" panose="020B0604030504040204" pitchFamily="50" charset="-128"/>
                  <a:ea typeface="Meiryo UI" panose="020B0604030504040204" pitchFamily="50" charset="-128"/>
                </a:rPr>
                <a:t>■イベント会場の提供</a:t>
              </a:r>
              <a:endParaRPr kumimoji="1" lang="en-US" altLang="ja-JP" sz="1600" b="1" dirty="0">
                <a:latin typeface="Meiryo UI" panose="020B0604030504040204" pitchFamily="50" charset="-128"/>
                <a:ea typeface="Meiryo UI" panose="020B0604030504040204" pitchFamily="50" charset="-128"/>
              </a:endParaRPr>
            </a:p>
            <a:p>
              <a:pPr marL="85725" indent="-85725">
                <a:lnSpc>
                  <a:spcPts val="1900"/>
                </a:lnSpc>
              </a:pPr>
              <a:r>
                <a:rPr kumimoji="1" lang="ja-JP" altLang="en-US" sz="14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企業等の保有する集客効果の高い商業施設等を活用し、</a:t>
              </a:r>
              <a:endParaRPr kumimoji="1" lang="en-US" altLang="ja-JP" sz="1200" dirty="0">
                <a:latin typeface="Meiryo UI" panose="020B0604030504040204" pitchFamily="50" charset="-128"/>
                <a:ea typeface="Meiryo UI" panose="020B0604030504040204" pitchFamily="50" charset="-128"/>
              </a:endParaRPr>
            </a:p>
            <a:p>
              <a:pPr marL="85725" indent="-85725">
                <a:lnSpc>
                  <a:spcPts val="1900"/>
                </a:lnSpc>
              </a:pPr>
              <a:r>
                <a:rPr kumimoji="1" lang="ja-JP" altLang="en-US" sz="1200" dirty="0">
                  <a:latin typeface="Meiryo UI" panose="020B0604030504040204" pitchFamily="50" charset="-128"/>
                  <a:ea typeface="Meiryo UI" panose="020B0604030504040204" pitchFamily="50" charset="-128"/>
                </a:rPr>
                <a:t>　イベントを開催することで、幅広い世代の府民へ直接的な啓発活動を実施</a:t>
              </a:r>
              <a:endParaRPr kumimoji="1" lang="en-US" altLang="ja-JP" sz="800" dirty="0">
                <a:latin typeface="Meiryo UI" panose="020B0604030504040204" pitchFamily="50" charset="-128"/>
                <a:ea typeface="Meiryo UI" panose="020B0604030504040204" pitchFamily="50" charset="-128"/>
              </a:endParaRPr>
            </a:p>
            <a:p>
              <a:pPr marL="85725" indent="-85725">
                <a:lnSpc>
                  <a:spcPts val="1900"/>
                </a:lnSpc>
              </a:pPr>
              <a:r>
                <a:rPr kumimoji="1" lang="ja-JP" altLang="en-US" sz="1400" dirty="0">
                  <a:latin typeface="Meiryo UI" panose="020B0604030504040204" pitchFamily="50" charset="-128"/>
                  <a:ea typeface="Meiryo UI" panose="020B0604030504040204" pitchFamily="50" charset="-128"/>
                </a:rPr>
                <a:t>（連携件数：</a:t>
              </a:r>
              <a:r>
                <a:rPr kumimoji="1" lang="en-US" altLang="ja-JP" sz="1400" dirty="0">
                  <a:latin typeface="Meiryo UI" panose="020B0604030504040204" pitchFamily="50" charset="-128"/>
                  <a:ea typeface="Meiryo UI" panose="020B0604030504040204" pitchFamily="50" charset="-128"/>
                </a:rPr>
                <a:t>76</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9</a:t>
              </a:r>
              <a:r>
                <a:rPr kumimoji="1" lang="ja-JP" altLang="en-US" sz="1400" dirty="0">
                  <a:latin typeface="Meiryo UI" panose="020B0604030504040204" pitchFamily="50" charset="-128"/>
                  <a:ea typeface="Meiryo UI" panose="020B0604030504040204" pitchFamily="50" charset="-128"/>
                </a:rPr>
                <a:t>事業者）</a:t>
              </a:r>
              <a:endParaRPr kumimoji="1" lang="en-US" altLang="ja-JP" sz="1400" dirty="0">
                <a:latin typeface="Meiryo UI" panose="020B0604030504040204" pitchFamily="50" charset="-128"/>
                <a:ea typeface="Meiryo UI" panose="020B0604030504040204" pitchFamily="50" charset="-128"/>
              </a:endParaRPr>
            </a:p>
            <a:p>
              <a:pPr marL="85725" indent="-85725">
                <a:lnSpc>
                  <a:spcPts val="1900"/>
                </a:lnSpc>
              </a:pPr>
              <a:endParaRPr kumimoji="1" lang="en-US" altLang="ja-JP" sz="800" b="1" dirty="0">
                <a:latin typeface="Meiryo UI" panose="020B0604030504040204" pitchFamily="50" charset="-128"/>
                <a:ea typeface="Meiryo UI" panose="020B0604030504040204" pitchFamily="50" charset="-128"/>
              </a:endParaRPr>
            </a:p>
            <a:p>
              <a:pPr>
                <a:lnSpc>
                  <a:spcPts val="1900"/>
                </a:lnSpc>
              </a:pPr>
              <a:r>
                <a:rPr kumimoji="1" lang="ja-JP" altLang="en-US" sz="1600" b="1" dirty="0">
                  <a:latin typeface="Meiryo UI" panose="020B0604030504040204" pitchFamily="50" charset="-128"/>
                  <a:ea typeface="Meiryo UI" panose="020B0604030504040204" pitchFamily="50" charset="-128"/>
                </a:rPr>
                <a:t>■広報媒体等を活用した府政の</a:t>
              </a:r>
              <a:r>
                <a:rPr kumimoji="1" lang="en-US" altLang="ja-JP" sz="1600" b="1" dirty="0">
                  <a:latin typeface="Meiryo UI" panose="020B0604030504040204" pitchFamily="50" charset="-128"/>
                  <a:ea typeface="Meiryo UI" panose="020B0604030504040204" pitchFamily="50" charset="-128"/>
                </a:rPr>
                <a:t>PR</a:t>
              </a:r>
            </a:p>
            <a:p>
              <a:pPr>
                <a:lnSpc>
                  <a:spcPts val="1900"/>
                </a:lnSpc>
              </a:pPr>
              <a:r>
                <a:rPr kumimoji="1" lang="ja-JP" altLang="en-US" sz="1200" dirty="0">
                  <a:latin typeface="Meiryo UI" panose="020B0604030504040204" pitchFamily="50" charset="-128"/>
                  <a:ea typeface="Meiryo UI" panose="020B0604030504040204" pitchFamily="50" charset="-128"/>
                </a:rPr>
                <a:t>・企業等の保有する広報媒体等を活用した情報を</a:t>
              </a:r>
              <a:r>
                <a:rPr kumimoji="1" lang="ja-JP" altLang="en-US" sz="1100" dirty="0">
                  <a:latin typeface="Meiryo UI" panose="020B0604030504040204" pitchFamily="50" charset="-128"/>
                  <a:ea typeface="Meiryo UI" panose="020B0604030504040204" pitchFamily="50" charset="-128"/>
                </a:rPr>
                <a:t>発信　</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（連携件数：</a:t>
              </a:r>
              <a:r>
                <a:rPr kumimoji="1" lang="en-US" altLang="ja-JP" sz="1400" dirty="0">
                  <a:latin typeface="Meiryo UI" panose="020B0604030504040204" pitchFamily="50" charset="-128"/>
                  <a:ea typeface="Meiryo UI" panose="020B0604030504040204" pitchFamily="50" charset="-128"/>
                </a:rPr>
                <a:t>624</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52</a:t>
              </a:r>
              <a:r>
                <a:rPr kumimoji="1" lang="ja-JP" altLang="en-US" sz="1400" dirty="0">
                  <a:latin typeface="Meiryo UI" panose="020B0604030504040204" pitchFamily="50" charset="-128"/>
                  <a:ea typeface="Meiryo UI" panose="020B0604030504040204" pitchFamily="50" charset="-128"/>
                </a:rPr>
                <a:t>事業者）</a:t>
              </a:r>
              <a:endParaRPr kumimoji="1" lang="en-US" altLang="ja-JP" sz="1400" dirty="0">
                <a:latin typeface="Meiryo UI" panose="020B0604030504040204" pitchFamily="50" charset="-128"/>
                <a:ea typeface="Meiryo UI" panose="020B0604030504040204" pitchFamily="50" charset="-128"/>
              </a:endParaRPr>
            </a:p>
            <a:p>
              <a:r>
                <a:rPr kumimoji="1" lang="en-US" altLang="ja-JP" sz="1400" dirty="0">
                  <a:latin typeface="Meiryo UI" panose="020B0604030504040204" pitchFamily="50" charset="-128"/>
                  <a:ea typeface="Meiryo UI" panose="020B0604030504040204" pitchFamily="50" charset="-128"/>
                </a:rPr>
                <a:t> </a:t>
              </a:r>
            </a:p>
          </p:txBody>
        </p:sp>
      </p:grpSp>
      <p:grpSp>
        <p:nvGrpSpPr>
          <p:cNvPr id="4" name="グループ化 3">
            <a:extLst>
              <a:ext uri="{FF2B5EF4-FFF2-40B4-BE49-F238E27FC236}">
                <a16:creationId xmlns:a16="http://schemas.microsoft.com/office/drawing/2014/main" id="{959492F8-2BD2-4F20-9914-67ACFA87D89D}"/>
              </a:ext>
            </a:extLst>
          </p:cNvPr>
          <p:cNvGrpSpPr/>
          <p:nvPr/>
        </p:nvGrpSpPr>
        <p:grpSpPr>
          <a:xfrm>
            <a:off x="425388" y="3928129"/>
            <a:ext cx="9465694" cy="3043316"/>
            <a:chOff x="366482" y="4224017"/>
            <a:chExt cx="9465694" cy="3043316"/>
          </a:xfrm>
        </p:grpSpPr>
        <p:sp>
          <p:nvSpPr>
            <p:cNvPr id="16" name="正方形/長方形 15">
              <a:extLst>
                <a:ext uri="{FF2B5EF4-FFF2-40B4-BE49-F238E27FC236}">
                  <a16:creationId xmlns:a16="http://schemas.microsoft.com/office/drawing/2014/main" id="{8D94EB1D-5C73-4735-8F49-B2B8ECC1CA27}"/>
                </a:ext>
              </a:extLst>
            </p:cNvPr>
            <p:cNvSpPr/>
            <p:nvPr/>
          </p:nvSpPr>
          <p:spPr>
            <a:xfrm>
              <a:off x="366482" y="4224017"/>
              <a:ext cx="9173036" cy="381193"/>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b="1" dirty="0">
                  <a:solidFill>
                    <a:schemeClr val="tx1"/>
                  </a:solidFill>
                  <a:latin typeface="Meiryo UI" panose="020B0604030504040204" pitchFamily="50" charset="-128"/>
                  <a:ea typeface="Meiryo UI" panose="020B0604030504040204" pitchFamily="50" charset="-128"/>
                </a:rPr>
                <a:t>　効果的な事業の実施</a:t>
              </a:r>
            </a:p>
          </p:txBody>
        </p:sp>
        <p:sp>
          <p:nvSpPr>
            <p:cNvPr id="26" name="テキスト ボックス 25">
              <a:extLst>
                <a:ext uri="{FF2B5EF4-FFF2-40B4-BE49-F238E27FC236}">
                  <a16:creationId xmlns:a16="http://schemas.microsoft.com/office/drawing/2014/main" id="{6EAEC20C-8FD9-4D72-B474-34F7C8F5CCE4}"/>
                </a:ext>
              </a:extLst>
            </p:cNvPr>
            <p:cNvSpPr txBox="1"/>
            <p:nvPr/>
          </p:nvSpPr>
          <p:spPr>
            <a:xfrm>
              <a:off x="739306" y="5374507"/>
              <a:ext cx="7821801" cy="1892826"/>
            </a:xfrm>
            <a:prstGeom prst="rect">
              <a:avLst/>
            </a:prstGeom>
            <a:noFill/>
          </p:spPr>
          <p:txBody>
            <a:bodyPr wrap="square" rtlCol="0">
              <a:spAutoFit/>
            </a:bodyPr>
            <a:lstStyle/>
            <a:p>
              <a:pPr>
                <a:lnSpc>
                  <a:spcPts val="1900"/>
                </a:lnSpc>
                <a:spcBef>
                  <a:spcPts val="300"/>
                </a:spcBef>
              </a:pPr>
              <a:r>
                <a:rPr kumimoji="1" lang="ja-JP" altLang="en-US" sz="1600" b="1" dirty="0">
                  <a:latin typeface="Meiryo UI" panose="020B0604030504040204" pitchFamily="50" charset="-128"/>
                  <a:ea typeface="Meiryo UI" panose="020B0604030504040204" pitchFamily="50" charset="-128"/>
                </a:rPr>
                <a:t>■セミナーへの講師、イベントへの選手の派遣</a:t>
              </a:r>
              <a:endParaRPr kumimoji="1" lang="en-US" altLang="ja-JP" sz="1600" b="1"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・専門的な知識・技術を習得する機会の創出</a:t>
              </a:r>
              <a:r>
                <a:rPr kumimoji="1" lang="en-US" altLang="ja-JP" sz="1200" dirty="0">
                  <a:latin typeface="Meiryo UI" panose="020B0604030504040204" pitchFamily="50" charset="-128"/>
                  <a:ea typeface="Meiryo UI" panose="020B0604030504040204" pitchFamily="50" charset="-128"/>
                </a:rPr>
                <a:t> </a:t>
              </a:r>
            </a:p>
            <a:p>
              <a:pPr>
                <a:lnSpc>
                  <a:spcPts val="1900"/>
                </a:lnSpc>
              </a:pPr>
              <a:r>
                <a:rPr kumimoji="1" lang="ja-JP" altLang="en-US" sz="1400" dirty="0">
                  <a:latin typeface="Meiryo UI" panose="020B0604030504040204" pitchFamily="50" charset="-128"/>
                  <a:ea typeface="Meiryo UI" panose="020B0604030504040204" pitchFamily="50" charset="-128"/>
                </a:rPr>
                <a:t>（連携件数：</a:t>
              </a:r>
              <a:r>
                <a:rPr kumimoji="1" lang="en-US" altLang="ja-JP" sz="1400" dirty="0">
                  <a:latin typeface="Meiryo UI" panose="020B0604030504040204" pitchFamily="50" charset="-128"/>
                  <a:ea typeface="Meiryo UI" panose="020B0604030504040204" pitchFamily="50" charset="-128"/>
                </a:rPr>
                <a:t>35</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21</a:t>
              </a:r>
              <a:r>
                <a:rPr kumimoji="1" lang="ja-JP" altLang="en-US" sz="1400" dirty="0">
                  <a:latin typeface="Meiryo UI" panose="020B0604030504040204" pitchFamily="50" charset="-128"/>
                  <a:ea typeface="Meiryo UI" panose="020B0604030504040204" pitchFamily="50" charset="-128"/>
                </a:rPr>
                <a:t>事業者）</a:t>
              </a:r>
              <a:endParaRPr kumimoji="1" lang="en-US" altLang="ja-JP" sz="1400" b="1" dirty="0">
                <a:latin typeface="Meiryo UI" panose="020B0604030504040204" pitchFamily="50" charset="-128"/>
                <a:ea typeface="Meiryo UI" panose="020B0604030504040204" pitchFamily="50" charset="-128"/>
              </a:endParaRPr>
            </a:p>
            <a:p>
              <a:endParaRPr kumimoji="1" lang="en-US" altLang="ja-JP" sz="800" b="1" dirty="0">
                <a:latin typeface="Meiryo UI" panose="020B0604030504040204" pitchFamily="50" charset="-128"/>
                <a:ea typeface="Meiryo UI" panose="020B0604030504040204" pitchFamily="50" charset="-128"/>
              </a:endParaRPr>
            </a:p>
            <a:p>
              <a:pPr>
                <a:lnSpc>
                  <a:spcPts val="1900"/>
                </a:lnSpc>
              </a:pPr>
              <a:r>
                <a:rPr kumimoji="1" lang="ja-JP" altLang="en-US" sz="1600" b="1" dirty="0">
                  <a:latin typeface="Meiryo UI" panose="020B0604030504040204" pitchFamily="50" charset="-128"/>
                  <a:ea typeface="Meiryo UI" panose="020B0604030504040204" pitchFamily="50" charset="-128"/>
                </a:rPr>
                <a:t>■府事業への登録・参画</a:t>
              </a:r>
              <a:endParaRPr kumimoji="1" lang="en-US" altLang="ja-JP" sz="1600" b="1"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・府の事業・制度等に登録・参画することによる事業効果の向上</a:t>
              </a:r>
              <a:r>
                <a:rPr kumimoji="1" lang="en-US" altLang="ja-JP" sz="1200" dirty="0">
                  <a:latin typeface="Meiryo UI" panose="020B0604030504040204" pitchFamily="50" charset="-128"/>
                  <a:ea typeface="Meiryo UI" panose="020B0604030504040204" pitchFamily="50" charset="-128"/>
                </a:rPr>
                <a:t>  </a:t>
              </a:r>
            </a:p>
            <a:p>
              <a:pPr>
                <a:lnSpc>
                  <a:spcPts val="1900"/>
                </a:lnSpc>
              </a:pPr>
              <a:r>
                <a:rPr kumimoji="1" lang="ja-JP" altLang="en-US" sz="1400" dirty="0">
                  <a:latin typeface="Meiryo UI" panose="020B0604030504040204" pitchFamily="50" charset="-128"/>
                  <a:ea typeface="Meiryo UI" panose="020B0604030504040204" pitchFamily="50" charset="-128"/>
                </a:rPr>
                <a:t>（連携件数：</a:t>
              </a:r>
              <a:r>
                <a:rPr kumimoji="1" lang="en-US" altLang="ja-JP" sz="1400" dirty="0">
                  <a:latin typeface="Meiryo UI" panose="020B0604030504040204" pitchFamily="50" charset="-128"/>
                  <a:ea typeface="Meiryo UI" panose="020B0604030504040204" pitchFamily="50" charset="-128"/>
                </a:rPr>
                <a:t>47</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29</a:t>
              </a:r>
              <a:r>
                <a:rPr kumimoji="1" lang="ja-JP" altLang="en-US" sz="1400" dirty="0">
                  <a:latin typeface="Meiryo UI" panose="020B0604030504040204" pitchFamily="50" charset="-128"/>
                  <a:ea typeface="Meiryo UI" panose="020B0604030504040204" pitchFamily="50" charset="-128"/>
                </a:rPr>
                <a:t>事業者）</a:t>
              </a:r>
              <a:endParaRPr kumimoji="1" lang="en-US" altLang="ja-JP" sz="1200" dirty="0">
                <a:latin typeface="Meiryo UI" panose="020B0604030504040204" pitchFamily="50" charset="-128"/>
                <a:ea typeface="Meiryo UI" panose="020B0604030504040204" pitchFamily="50" charset="-128"/>
              </a:endParaRPr>
            </a:p>
            <a:p>
              <a:endParaRPr kumimoji="1" lang="en-US" altLang="ja-JP" sz="14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515D9271-1230-4BF2-ABC6-DB594A708A0C}"/>
                </a:ext>
              </a:extLst>
            </p:cNvPr>
            <p:cNvSpPr txBox="1"/>
            <p:nvPr/>
          </p:nvSpPr>
          <p:spPr>
            <a:xfrm>
              <a:off x="4953000" y="5374507"/>
              <a:ext cx="4879176" cy="1041695"/>
            </a:xfrm>
            <a:prstGeom prst="rect">
              <a:avLst/>
            </a:prstGeom>
            <a:noFill/>
          </p:spPr>
          <p:txBody>
            <a:bodyPr wrap="square" rtlCol="0">
              <a:spAutoFit/>
            </a:bodyPr>
            <a:lstStyle/>
            <a:p>
              <a:pPr>
                <a:lnSpc>
                  <a:spcPts val="1900"/>
                </a:lnSpc>
              </a:pPr>
              <a:r>
                <a:rPr kumimoji="1" lang="ja-JP" altLang="en-US" sz="1600" b="1" dirty="0">
                  <a:latin typeface="Meiryo UI" panose="020B0604030504040204" pitchFamily="50" charset="-128"/>
                  <a:ea typeface="Meiryo UI" panose="020B0604030504040204" pitchFamily="50" charset="-128"/>
                </a:rPr>
                <a:t>■府事業への助言・アドバイス</a:t>
              </a:r>
              <a:endParaRPr kumimoji="1" lang="en-US" altLang="ja-JP" sz="1600" b="1"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・企業等の、府事業への技術的・制度的なアドバイス等による</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200" dirty="0">
                  <a:latin typeface="Meiryo UI" panose="020B0604030504040204" pitchFamily="50" charset="-128"/>
                  <a:ea typeface="Meiryo UI" panose="020B0604030504040204" pitchFamily="50" charset="-128"/>
                </a:rPr>
                <a:t>　効果的な事業の実施</a:t>
              </a:r>
              <a:endParaRPr kumimoji="1" lang="en-US" altLang="ja-JP" sz="1200" dirty="0">
                <a:latin typeface="Meiryo UI" panose="020B0604030504040204" pitchFamily="50" charset="-128"/>
                <a:ea typeface="Meiryo UI" panose="020B0604030504040204" pitchFamily="50" charset="-128"/>
              </a:endParaRPr>
            </a:p>
            <a:p>
              <a:pPr>
                <a:lnSpc>
                  <a:spcPts val="1900"/>
                </a:lnSpc>
              </a:pPr>
              <a:r>
                <a:rPr kumimoji="1" lang="ja-JP" altLang="en-US" sz="1400" dirty="0">
                  <a:latin typeface="Meiryo UI" panose="020B0604030504040204" pitchFamily="50" charset="-128"/>
                  <a:ea typeface="Meiryo UI" panose="020B0604030504040204" pitchFamily="50" charset="-128"/>
                </a:rPr>
                <a:t> （連携件数：</a:t>
              </a:r>
              <a:r>
                <a:rPr kumimoji="1" lang="en-US" altLang="ja-JP" sz="1400" dirty="0">
                  <a:latin typeface="Meiryo UI" panose="020B0604030504040204" pitchFamily="50" charset="-128"/>
                  <a:ea typeface="Meiryo UI" panose="020B0604030504040204" pitchFamily="50" charset="-128"/>
                </a:rPr>
                <a:t>15</a:t>
              </a:r>
              <a:r>
                <a:rPr kumimoji="1" lang="ja-JP" altLang="en-US" sz="1400" dirty="0">
                  <a:latin typeface="Meiryo UI" panose="020B0604030504040204" pitchFamily="50" charset="-128"/>
                  <a:ea typeface="Meiryo UI" panose="020B0604030504040204" pitchFamily="50" charset="-128"/>
                </a:rPr>
                <a:t>件　◇連携企業等：</a:t>
              </a:r>
              <a:r>
                <a:rPr kumimoji="1" lang="en-US" altLang="ja-JP" sz="1400" dirty="0">
                  <a:latin typeface="Meiryo UI" panose="020B0604030504040204" pitchFamily="50" charset="-128"/>
                  <a:ea typeface="Meiryo UI" panose="020B0604030504040204" pitchFamily="50" charset="-128"/>
                </a:rPr>
                <a:t>12</a:t>
              </a:r>
              <a:r>
                <a:rPr kumimoji="1" lang="ja-JP" altLang="en-US" sz="1400" dirty="0">
                  <a:latin typeface="Meiryo UI" panose="020B0604030504040204" pitchFamily="50" charset="-128"/>
                  <a:ea typeface="Meiryo UI" panose="020B0604030504040204" pitchFamily="50" charset="-128"/>
                </a:rPr>
                <a:t>事業者）</a:t>
              </a:r>
              <a:endParaRPr kumimoji="1" lang="en-US" altLang="ja-JP" sz="1400" dirty="0">
                <a:latin typeface="Meiryo UI" panose="020B0604030504040204" pitchFamily="50" charset="-128"/>
                <a:ea typeface="Meiryo UI" panose="020B0604030504040204" pitchFamily="50" charset="-128"/>
              </a:endParaRPr>
            </a:p>
          </p:txBody>
        </p:sp>
        <p:sp>
          <p:nvSpPr>
            <p:cNvPr id="28" name="テキスト ボックス 27">
              <a:extLst>
                <a:ext uri="{FF2B5EF4-FFF2-40B4-BE49-F238E27FC236}">
                  <a16:creationId xmlns:a16="http://schemas.microsoft.com/office/drawing/2014/main" id="{16CD3D9E-D5DA-4D64-A240-8F3548E7F588}"/>
                </a:ext>
              </a:extLst>
            </p:cNvPr>
            <p:cNvSpPr txBox="1"/>
            <p:nvPr/>
          </p:nvSpPr>
          <p:spPr>
            <a:xfrm>
              <a:off x="474668" y="4662870"/>
              <a:ext cx="9291000" cy="646331"/>
            </a:xfrm>
            <a:prstGeom prst="rect">
              <a:avLst/>
            </a:prstGeom>
            <a:noFill/>
          </p:spPr>
          <p:txBody>
            <a:bodyPr wrap="square" rtlCol="0">
              <a:spAutoFit/>
            </a:bodyPr>
            <a:lstStyle/>
            <a:p>
              <a:pPr>
                <a:lnSpc>
                  <a:spcPts val="2100"/>
                </a:lnSpc>
              </a:pPr>
              <a:r>
                <a:rPr kumimoji="1" lang="ja-JP" altLang="en-US" b="1" dirty="0">
                  <a:latin typeface="Meiryo UI" panose="020B0604030504040204" pitchFamily="50" charset="-128"/>
                  <a:ea typeface="Meiryo UI" panose="020B0604030504040204" pitchFamily="50" charset="-128"/>
                </a:rPr>
                <a:t>知見やノウハウ等の人的資源を活用した事業内容の充実</a:t>
              </a:r>
              <a:endParaRPr kumimoji="1" lang="en-US" altLang="ja-JP" b="1" dirty="0">
                <a:latin typeface="Meiryo UI" panose="020B0604030504040204" pitchFamily="50" charset="-128"/>
                <a:ea typeface="Meiryo UI" panose="020B0604030504040204" pitchFamily="50" charset="-128"/>
              </a:endParaRPr>
            </a:p>
            <a:p>
              <a:pPr>
                <a:lnSpc>
                  <a:spcPts val="2100"/>
                </a:lnSpc>
              </a:pPr>
              <a:r>
                <a:rPr kumimoji="1" lang="ja-JP" altLang="en-US" dirty="0">
                  <a:latin typeface="Meiryo UI" panose="020B0604030504040204" pitchFamily="50" charset="-128"/>
                  <a:ea typeface="Meiryo UI" panose="020B0604030504040204" pitchFamily="50" charset="-128"/>
                </a:rPr>
                <a:t>◇　連携件数：</a:t>
              </a:r>
              <a:r>
                <a:rPr kumimoji="1" lang="en-US" altLang="ja-JP" dirty="0">
                  <a:latin typeface="Meiryo UI" panose="020B0604030504040204" pitchFamily="50" charset="-128"/>
                  <a:ea typeface="Meiryo UI" panose="020B0604030504040204" pitchFamily="50" charset="-128"/>
                </a:rPr>
                <a:t>97</a:t>
              </a:r>
              <a:r>
                <a:rPr kumimoji="1" lang="ja-JP" altLang="en-US" dirty="0">
                  <a:latin typeface="Meiryo UI" panose="020B0604030504040204" pitchFamily="50" charset="-128"/>
                  <a:ea typeface="Meiryo UI" panose="020B0604030504040204" pitchFamily="50" charset="-128"/>
                </a:rPr>
                <a:t>件　連携企業等：</a:t>
              </a:r>
              <a:r>
                <a:rPr kumimoji="1" lang="en-US" altLang="ja-JP" dirty="0">
                  <a:latin typeface="Meiryo UI" panose="020B0604030504040204" pitchFamily="50" charset="-128"/>
                  <a:ea typeface="Meiryo UI" panose="020B0604030504040204" pitchFamily="50" charset="-128"/>
                </a:rPr>
                <a:t>38</a:t>
              </a:r>
              <a:r>
                <a:rPr kumimoji="1" lang="ja-JP" altLang="en-US" dirty="0">
                  <a:latin typeface="Meiryo UI" panose="020B0604030504040204" pitchFamily="50" charset="-128"/>
                  <a:ea typeface="Meiryo UI" panose="020B0604030504040204" pitchFamily="50" charset="-128"/>
                </a:rPr>
                <a:t>事業者　</a:t>
              </a:r>
              <a:endParaRPr kumimoji="1" lang="en-US" altLang="ja-JP" dirty="0">
                <a:latin typeface="Meiryo UI" panose="020B0604030504040204" pitchFamily="50" charset="-128"/>
                <a:ea typeface="Meiryo UI" panose="020B0604030504040204" pitchFamily="50" charset="-128"/>
              </a:endParaRPr>
            </a:p>
          </p:txBody>
        </p:sp>
      </p:grpSp>
      <p:sp>
        <p:nvSpPr>
          <p:cNvPr id="20" name="スライド番号プレースホルダー 1">
            <a:extLst>
              <a:ext uri="{FF2B5EF4-FFF2-40B4-BE49-F238E27FC236}">
                <a16:creationId xmlns:a16="http://schemas.microsoft.com/office/drawing/2014/main" id="{D687A1F0-8D7C-431A-9A45-18293439DECD}"/>
              </a:ext>
            </a:extLst>
          </p:cNvPr>
          <p:cNvSpPr>
            <a:spLocks noGrp="1"/>
          </p:cNvSpPr>
          <p:nvPr>
            <p:ph type="sldNum" sz="quarter" idx="12"/>
          </p:nvPr>
        </p:nvSpPr>
        <p:spPr>
          <a:xfrm>
            <a:off x="7719682" y="6483796"/>
            <a:ext cx="2228850" cy="365125"/>
          </a:xfrm>
        </p:spPr>
        <p:txBody>
          <a:bodyPr/>
          <a:lstStyle/>
          <a:p>
            <a:fld id="{06FEDF93-2BFD-41CA-ABC7-B039102F3792}" type="slidenum">
              <a:rPr lang="en-US" altLang="ja-JP" smtClean="0"/>
              <a:pPr/>
              <a:t>10</a:t>
            </a:fld>
            <a:endParaRPr lang="ja-JP" altLang="en-US" dirty="0"/>
          </a:p>
        </p:txBody>
      </p:sp>
      <p:grpSp>
        <p:nvGrpSpPr>
          <p:cNvPr id="22" name="グループ化 21">
            <a:extLst>
              <a:ext uri="{FF2B5EF4-FFF2-40B4-BE49-F238E27FC236}">
                <a16:creationId xmlns:a16="http://schemas.microsoft.com/office/drawing/2014/main" id="{A1D5B98A-F57F-417B-9233-8855C18C113B}"/>
              </a:ext>
            </a:extLst>
          </p:cNvPr>
          <p:cNvGrpSpPr/>
          <p:nvPr/>
        </p:nvGrpSpPr>
        <p:grpSpPr>
          <a:xfrm>
            <a:off x="425388" y="209631"/>
            <a:ext cx="9173036" cy="475850"/>
            <a:chOff x="394181" y="465236"/>
            <a:chExt cx="9173036" cy="475850"/>
          </a:xfrm>
        </p:grpSpPr>
        <p:cxnSp>
          <p:nvCxnSpPr>
            <p:cNvPr id="23" name="直線コネクタ 22">
              <a:extLst>
                <a:ext uri="{FF2B5EF4-FFF2-40B4-BE49-F238E27FC236}">
                  <a16:creationId xmlns:a16="http://schemas.microsoft.com/office/drawing/2014/main" id="{DCF2F332-9C1A-48EA-9042-AFCE79438624}"/>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54E0E0E2-D691-4C23-A0FE-97941ACF22A9}"/>
                </a:ext>
              </a:extLst>
            </p:cNvPr>
            <p:cNvSpPr txBox="1"/>
            <p:nvPr/>
          </p:nvSpPr>
          <p:spPr>
            <a:xfrm>
              <a:off x="456233" y="465236"/>
              <a:ext cx="2831224"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取組みによる主な効果②</a:t>
              </a:r>
              <a:endParaRPr kumimoji="1" lang="en-US" altLang="ja-JP" sz="2000"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018895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F798B3E-4ED6-472A-B621-943BFB2A9FD3}"/>
              </a:ext>
            </a:extLst>
          </p:cNvPr>
          <p:cNvGrpSpPr/>
          <p:nvPr/>
        </p:nvGrpSpPr>
        <p:grpSpPr>
          <a:xfrm>
            <a:off x="655707" y="3210922"/>
            <a:ext cx="8604203" cy="567076"/>
            <a:chOff x="655707" y="3210922"/>
            <a:chExt cx="8604203" cy="567076"/>
          </a:xfrm>
        </p:grpSpPr>
        <p:sp>
          <p:nvSpPr>
            <p:cNvPr id="8" name="タイトル 1">
              <a:extLst>
                <a:ext uri="{FF2B5EF4-FFF2-40B4-BE49-F238E27FC236}">
                  <a16:creationId xmlns:a16="http://schemas.microsoft.com/office/drawing/2014/main" id="{CA97AD00-CBC5-414E-8836-F4804DEA5FA3}"/>
                </a:ext>
              </a:extLst>
            </p:cNvPr>
            <p:cNvSpPr txBox="1">
              <a:spLocks/>
            </p:cNvSpPr>
            <p:nvPr/>
          </p:nvSpPr>
          <p:spPr>
            <a:xfrm>
              <a:off x="655707" y="3210922"/>
              <a:ext cx="49149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b="1" spc="60" dirty="0">
                  <a:latin typeface="Meiryo UI" panose="020B0604030504040204" pitchFamily="50" charset="-128"/>
                  <a:ea typeface="Meiryo UI" panose="020B0604030504040204" pitchFamily="50" charset="-128"/>
                </a:rPr>
                <a:t>４．</a:t>
              </a:r>
              <a:r>
                <a:rPr kumimoji="1" lang="ja-JP" altLang="en-US" sz="2400" b="1" dirty="0">
                  <a:latin typeface="Meiryo UI" panose="020B0604030504040204" pitchFamily="50" charset="-128"/>
                  <a:ea typeface="Meiryo UI" panose="020B0604030504040204" pitchFamily="50" charset="-128"/>
                </a:rPr>
                <a:t>主な連携事例</a:t>
              </a:r>
              <a:endParaRPr lang="ja-JP" altLang="en-US" sz="2400" b="1" spc="60"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2777EF21-183F-44B6-A171-A380BAD7848D}"/>
                </a:ext>
              </a:extLst>
            </p:cNvPr>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1">
            <a:extLst>
              <a:ext uri="{FF2B5EF4-FFF2-40B4-BE49-F238E27FC236}">
                <a16:creationId xmlns:a16="http://schemas.microsoft.com/office/drawing/2014/main" id="{AD6D2CEA-AD89-4195-BD63-059929FE447A}"/>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11</a:t>
            </a:fld>
            <a:endParaRPr lang="ja-JP" altLang="en-US" dirty="0"/>
          </a:p>
        </p:txBody>
      </p:sp>
    </p:spTree>
    <p:extLst>
      <p:ext uri="{BB962C8B-B14F-4D97-AF65-F5344CB8AC3E}">
        <p14:creationId xmlns:p14="http://schemas.microsoft.com/office/powerpoint/2010/main" val="238148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242085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子ども・教育、福祉①</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51FB1D88-3CDA-46B7-B17B-1FF3F3A408FD}"/>
              </a:ext>
            </a:extLst>
          </p:cNvPr>
          <p:cNvGrpSpPr/>
          <p:nvPr/>
        </p:nvGrpSpPr>
        <p:grpSpPr>
          <a:xfrm>
            <a:off x="6965168" y="260758"/>
            <a:ext cx="2581092" cy="615067"/>
            <a:chOff x="6965168" y="260758"/>
            <a:chExt cx="2581092" cy="615067"/>
          </a:xfrm>
        </p:grpSpPr>
        <p:grpSp>
          <p:nvGrpSpPr>
            <p:cNvPr id="58" name="グループ化 57">
              <a:extLst>
                <a:ext uri="{FF2B5EF4-FFF2-40B4-BE49-F238E27FC236}">
                  <a16:creationId xmlns:a16="http://schemas.microsoft.com/office/drawing/2014/main" id="{45F68A4A-BE63-430D-8247-A98A7F13C40F}"/>
                </a:ext>
              </a:extLst>
            </p:cNvPr>
            <p:cNvGrpSpPr/>
            <p:nvPr/>
          </p:nvGrpSpPr>
          <p:grpSpPr>
            <a:xfrm>
              <a:off x="6965168" y="261046"/>
              <a:ext cx="1928485" cy="614779"/>
              <a:chOff x="7629708" y="262855"/>
              <a:chExt cx="1928485" cy="614779"/>
            </a:xfrm>
          </p:grpSpPr>
          <p:pic>
            <p:nvPicPr>
              <p:cNvPr id="62" name="図 61">
                <a:extLst>
                  <a:ext uri="{FF2B5EF4-FFF2-40B4-BE49-F238E27FC236}">
                    <a16:creationId xmlns:a16="http://schemas.microsoft.com/office/drawing/2014/main" id="{43521BB0-A87A-4331-8713-66D743E988B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46193" y="262855"/>
                <a:ext cx="612000" cy="612000"/>
              </a:xfrm>
              <a:prstGeom prst="rect">
                <a:avLst/>
              </a:prstGeom>
            </p:spPr>
          </p:pic>
          <p:pic>
            <p:nvPicPr>
              <p:cNvPr id="66" name="図 65">
                <a:extLst>
                  <a:ext uri="{FF2B5EF4-FFF2-40B4-BE49-F238E27FC236}">
                    <a16:creationId xmlns:a16="http://schemas.microsoft.com/office/drawing/2014/main" id="{75FC8673-A460-44F5-8E16-99DC799A03A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9708" y="265634"/>
                <a:ext cx="612000" cy="612000"/>
              </a:xfrm>
              <a:prstGeom prst="rect">
                <a:avLst/>
              </a:prstGeom>
            </p:spPr>
          </p:pic>
          <p:pic>
            <p:nvPicPr>
              <p:cNvPr id="67" name="図 66">
                <a:extLst>
                  <a:ext uri="{FF2B5EF4-FFF2-40B4-BE49-F238E27FC236}">
                    <a16:creationId xmlns:a16="http://schemas.microsoft.com/office/drawing/2014/main" id="{C1B7FAFA-9CAD-4756-B1A1-A8A4245E9D5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93587" y="263720"/>
                <a:ext cx="612000" cy="612000"/>
              </a:xfrm>
              <a:prstGeom prst="rect">
                <a:avLst/>
              </a:prstGeom>
            </p:spPr>
          </p:pic>
        </p:grpSp>
        <p:pic>
          <p:nvPicPr>
            <p:cNvPr id="60" name="図 59">
              <a:extLst>
                <a:ext uri="{FF2B5EF4-FFF2-40B4-BE49-F238E27FC236}">
                  <a16:creationId xmlns:a16="http://schemas.microsoft.com/office/drawing/2014/main" id="{03708C97-A20B-47A4-9144-2CC2684D18E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34260" y="260758"/>
              <a:ext cx="612000" cy="610092"/>
            </a:xfrm>
            <a:prstGeom prst="rect">
              <a:avLst/>
            </a:prstGeom>
          </p:spPr>
        </p:pic>
      </p:grpSp>
      <p:sp>
        <p:nvSpPr>
          <p:cNvPr id="85" name="テキスト ボックス 84">
            <a:extLst>
              <a:ext uri="{FF2B5EF4-FFF2-40B4-BE49-F238E27FC236}">
                <a16:creationId xmlns:a16="http://schemas.microsoft.com/office/drawing/2014/main" id="{F4BFA497-1B4D-49D7-A05D-B38F7F6499C6}"/>
              </a:ext>
            </a:extLst>
          </p:cNvPr>
          <p:cNvSpPr txBox="1"/>
          <p:nvPr/>
        </p:nvSpPr>
        <p:spPr>
          <a:xfrm>
            <a:off x="5116972" y="2187997"/>
            <a:ext cx="4754778" cy="2954655"/>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地域福祉への支援と食品ロス削減</a:t>
            </a:r>
          </a:p>
          <a:p>
            <a:pPr algn="ctr">
              <a:spcBef>
                <a:spcPts val="600"/>
              </a:spcBef>
            </a:pPr>
            <a:endParaRPr kumimoji="1" lang="en-US" altLang="ja-JP" sz="100" dirty="0">
              <a:solidFill>
                <a:srgbClr val="2993A3"/>
              </a:solidFill>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・食品ロスの削減や、未来を担う子どもたちおよび子育て世代への支援を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目的とした「おおさか食品ロス削減パートナーシップ事業者」である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明治安田による、営業職員を通じた取引先企業・団体へのフード</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ドライブ</a:t>
            </a:r>
            <a:r>
              <a:rPr kumimoji="1" lang="en-US" altLang="ja-JP" sz="9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協力呼びかけ及び食品回収の実施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・回収した食品を府内の子ども食堂やシングルマザー支援団体へ届ける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「明治安田フードドライブ」活動の展開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8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a:t>
            </a:r>
            <a:r>
              <a:rPr kumimoji="1" lang="ja-JP" altLang="en-US" sz="900" dirty="0">
                <a:latin typeface="Meiryo UI" panose="020B0604030504040204" pitchFamily="50" charset="-128"/>
                <a:ea typeface="Meiryo UI" panose="020B0604030504040204" pitchFamily="50" charset="-128"/>
              </a:rPr>
              <a:t>フードドライブ：家に眠っている未開封で賞味期限前の食品を提供してもらう、家庭で発生した</a:t>
            </a:r>
            <a:endParaRPr kumimoji="1" lang="en-US" altLang="ja-JP" sz="900" dirty="0">
              <a:latin typeface="Meiryo UI" panose="020B0604030504040204" pitchFamily="50" charset="-128"/>
              <a:ea typeface="Meiryo UI" panose="020B0604030504040204" pitchFamily="50" charset="-128"/>
            </a:endParaRPr>
          </a:p>
          <a:p>
            <a:pPr>
              <a:spcBef>
                <a:spcPts val="600"/>
              </a:spcBef>
            </a:pPr>
            <a:r>
              <a:rPr kumimoji="1" lang="ja-JP" altLang="en-US" sz="900" dirty="0">
                <a:latin typeface="Meiryo UI" panose="020B0604030504040204" pitchFamily="50" charset="-128"/>
                <a:ea typeface="Meiryo UI" panose="020B0604030504040204" pitchFamily="50" charset="-128"/>
              </a:rPr>
              <a:t>　　　　　　　　　　　 未利用食品の有効活用の取組みの一つ</a:t>
            </a:r>
            <a:endParaRPr kumimoji="1" lang="en-US" altLang="ja-JP" sz="900" dirty="0">
              <a:latin typeface="Meiryo UI" panose="020B0604030504040204" pitchFamily="50" charset="-128"/>
              <a:ea typeface="Meiryo UI" panose="020B0604030504040204" pitchFamily="50" charset="-128"/>
            </a:endParaRPr>
          </a:p>
          <a:p>
            <a:pPr>
              <a:spcBef>
                <a:spcPts val="600"/>
              </a:spcBef>
            </a:pPr>
            <a:r>
              <a:rPr kumimoji="1" lang="en-US" altLang="ja-JP" sz="1200" b="1" dirty="0">
                <a:solidFill>
                  <a:srgbClr val="222222"/>
                </a:solidFill>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賛同企業数</a:t>
            </a:r>
            <a:r>
              <a:rPr kumimoji="1" lang="en-US" altLang="ja-JP" sz="1200" dirty="0">
                <a:latin typeface="Meiryo UI" panose="020B0604030504040204" pitchFamily="50" charset="-128"/>
                <a:ea typeface="Meiryo UI" panose="020B0604030504040204" pitchFamily="50" charset="-128"/>
              </a:rPr>
              <a:t>470</a:t>
            </a:r>
            <a:r>
              <a:rPr kumimoji="1" lang="ja-JP" altLang="en-US" sz="1200" dirty="0">
                <a:latin typeface="Meiryo UI" panose="020B0604030504040204" pitchFamily="50" charset="-128"/>
                <a:ea typeface="Meiryo UI" panose="020B0604030504040204" pitchFamily="50" charset="-128"/>
              </a:rPr>
              <a:t>企業、ボックス回収</a:t>
            </a:r>
            <a:r>
              <a:rPr kumimoji="1" lang="en-US" altLang="ja-JP" sz="1200" dirty="0">
                <a:latin typeface="Meiryo UI" panose="020B0604030504040204" pitchFamily="50" charset="-128"/>
                <a:ea typeface="Meiryo UI" panose="020B0604030504040204" pitchFamily="50" charset="-128"/>
              </a:rPr>
              <a:t>263</a:t>
            </a:r>
            <a:r>
              <a:rPr kumimoji="1" lang="ja-JP" altLang="en-US" sz="1200" dirty="0">
                <a:latin typeface="Meiryo UI" panose="020B0604030504040204" pitchFamily="50" charset="-128"/>
                <a:ea typeface="Meiryo UI" panose="020B0604030504040204" pitchFamily="50" charset="-128"/>
              </a:rPr>
              <a:t>回、施設お届け</a:t>
            </a:r>
            <a:r>
              <a:rPr kumimoji="1" lang="en-US" altLang="ja-JP" sz="1200" dirty="0">
                <a:latin typeface="Meiryo UI" panose="020B0604030504040204" pitchFamily="50" charset="-128"/>
                <a:ea typeface="Meiryo UI" panose="020B0604030504040204" pitchFamily="50" charset="-128"/>
              </a:rPr>
              <a:t>86</a:t>
            </a:r>
            <a:r>
              <a:rPr kumimoji="1" lang="ja-JP" altLang="en-US" sz="1200" dirty="0">
                <a:latin typeface="Meiryo UI" panose="020B0604030504040204" pitchFamily="50" charset="-128"/>
                <a:ea typeface="Meiryo UI" panose="020B0604030504040204" pitchFamily="50" charset="-128"/>
              </a:rPr>
              <a:t>か所</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施設担当者の声</a:t>
            </a:r>
            <a:r>
              <a:rPr kumimoji="1" lang="en-US" altLang="ja-JP" sz="1200" b="1" dirty="0">
                <a:latin typeface="Meiryo UI" panose="020B0604030504040204" pitchFamily="50" charset="-128"/>
                <a:ea typeface="Meiryo UI" panose="020B0604030504040204" pitchFamily="50" charset="-128"/>
              </a:rPr>
              <a:t>】</a:t>
            </a:r>
          </a:p>
        </p:txBody>
      </p:sp>
      <p:sp>
        <p:nvSpPr>
          <p:cNvPr id="86" name="正方形/長方形 85">
            <a:extLst>
              <a:ext uri="{FF2B5EF4-FFF2-40B4-BE49-F238E27FC236}">
                <a16:creationId xmlns:a16="http://schemas.microsoft.com/office/drawing/2014/main" id="{A3D199E7-5E3E-46C1-BC23-9976207CE33A}"/>
              </a:ext>
            </a:extLst>
          </p:cNvPr>
          <p:cNvSpPr/>
          <p:nvPr/>
        </p:nvSpPr>
        <p:spPr>
          <a:xfrm>
            <a:off x="5210218" y="1180687"/>
            <a:ext cx="4661532" cy="537853"/>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「明治安田フードドライブ」を通じた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「未来世代」への支援</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89" name="吹き出し: 角を丸めた四角形 88">
            <a:extLst>
              <a:ext uri="{FF2B5EF4-FFF2-40B4-BE49-F238E27FC236}">
                <a16:creationId xmlns:a16="http://schemas.microsoft.com/office/drawing/2014/main" id="{809F4D19-C671-49E6-A319-4B695BDEEC0B}"/>
              </a:ext>
            </a:extLst>
          </p:cNvPr>
          <p:cNvSpPr/>
          <p:nvPr/>
        </p:nvSpPr>
        <p:spPr>
          <a:xfrm>
            <a:off x="6188954" y="5093209"/>
            <a:ext cx="3546979" cy="455214"/>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食材の提供だけでなく子ども食堂運営にも携わっていただき　　感謝しています。</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grpSp>
        <p:nvGrpSpPr>
          <p:cNvPr id="90" name="グループ化 89">
            <a:extLst>
              <a:ext uri="{FF2B5EF4-FFF2-40B4-BE49-F238E27FC236}">
                <a16:creationId xmlns:a16="http://schemas.microsoft.com/office/drawing/2014/main" id="{4F411AA2-9FEF-41CF-8D93-1306A814BCDB}"/>
              </a:ext>
            </a:extLst>
          </p:cNvPr>
          <p:cNvGrpSpPr/>
          <p:nvPr/>
        </p:nvGrpSpPr>
        <p:grpSpPr>
          <a:xfrm>
            <a:off x="4953000" y="1168400"/>
            <a:ext cx="619198" cy="595761"/>
            <a:chOff x="-1529043" y="1593017"/>
            <a:chExt cx="619198" cy="595761"/>
          </a:xfrm>
        </p:grpSpPr>
        <p:sp>
          <p:nvSpPr>
            <p:cNvPr id="91" name="星: 12 pt 90">
              <a:extLst>
                <a:ext uri="{FF2B5EF4-FFF2-40B4-BE49-F238E27FC236}">
                  <a16:creationId xmlns:a16="http://schemas.microsoft.com/office/drawing/2014/main" id="{3CDDD6C7-FC28-422D-B912-8E412B3FD340}"/>
                </a:ext>
              </a:extLst>
            </p:cNvPr>
            <p:cNvSpPr/>
            <p:nvPr/>
          </p:nvSpPr>
          <p:spPr>
            <a:xfrm>
              <a:off x="-1521845" y="1593017"/>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92" name="テキスト ボックス 91">
              <a:extLst>
                <a:ext uri="{FF2B5EF4-FFF2-40B4-BE49-F238E27FC236}">
                  <a16:creationId xmlns:a16="http://schemas.microsoft.com/office/drawing/2014/main" id="{011111C8-23A9-4333-81F3-16DD74BBB28D}"/>
                </a:ext>
              </a:extLst>
            </p:cNvPr>
            <p:cNvSpPr txBox="1"/>
            <p:nvPr/>
          </p:nvSpPr>
          <p:spPr>
            <a:xfrm>
              <a:off x="-1529043" y="1711362"/>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pic>
        <p:nvPicPr>
          <p:cNvPr id="45" name="グラフィックス 44" descr="ユーザー 単色塗りつぶし">
            <a:extLst>
              <a:ext uri="{FF2B5EF4-FFF2-40B4-BE49-F238E27FC236}">
                <a16:creationId xmlns:a16="http://schemas.microsoft.com/office/drawing/2014/main" id="{40DCAD3D-4D2F-41A7-BCB6-541A202D473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5308941" y="4989068"/>
            <a:ext cx="732589" cy="732589"/>
          </a:xfrm>
          <a:prstGeom prst="rect">
            <a:avLst/>
          </a:prstGeom>
        </p:spPr>
      </p:pic>
      <p:sp>
        <p:nvSpPr>
          <p:cNvPr id="43" name="スライド番号プレースホルダー 1">
            <a:extLst>
              <a:ext uri="{FF2B5EF4-FFF2-40B4-BE49-F238E27FC236}">
                <a16:creationId xmlns:a16="http://schemas.microsoft.com/office/drawing/2014/main" id="{9EA3A264-BAD9-4930-AACC-2D5BB8B856C9}"/>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12</a:t>
            </a:fld>
            <a:endParaRPr lang="ja-JP" altLang="en-US" dirty="0"/>
          </a:p>
        </p:txBody>
      </p:sp>
      <p:grpSp>
        <p:nvGrpSpPr>
          <p:cNvPr id="5" name="グループ化 4">
            <a:extLst>
              <a:ext uri="{FF2B5EF4-FFF2-40B4-BE49-F238E27FC236}">
                <a16:creationId xmlns:a16="http://schemas.microsoft.com/office/drawing/2014/main" id="{FA78E5B1-A39B-4007-B567-6C6D3D59AB5E}"/>
              </a:ext>
            </a:extLst>
          </p:cNvPr>
          <p:cNvGrpSpPr/>
          <p:nvPr/>
        </p:nvGrpSpPr>
        <p:grpSpPr>
          <a:xfrm>
            <a:off x="32830" y="1136459"/>
            <a:ext cx="5000417" cy="5510147"/>
            <a:chOff x="32830" y="1136459"/>
            <a:chExt cx="5000417" cy="5510147"/>
          </a:xfrm>
        </p:grpSpPr>
        <p:cxnSp>
          <p:nvCxnSpPr>
            <p:cNvPr id="54" name="直線コネクタ 53">
              <a:extLst>
                <a:ext uri="{FF2B5EF4-FFF2-40B4-BE49-F238E27FC236}">
                  <a16:creationId xmlns:a16="http://schemas.microsoft.com/office/drawing/2014/main" id="{19A29A18-5964-443F-BA1A-3B5E66C311AE}"/>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5" name="正方形/長方形 74">
              <a:extLst>
                <a:ext uri="{FF2B5EF4-FFF2-40B4-BE49-F238E27FC236}">
                  <a16:creationId xmlns:a16="http://schemas.microsoft.com/office/drawing/2014/main" id="{781D4362-7ACA-48C1-8905-D1F04E4B6C95}"/>
                </a:ext>
              </a:extLst>
            </p:cNvPr>
            <p:cNvSpPr/>
            <p:nvPr/>
          </p:nvSpPr>
          <p:spPr>
            <a:xfrm>
              <a:off x="333270" y="1168400"/>
              <a:ext cx="4443263" cy="537852"/>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pSp>
          <p:nvGrpSpPr>
            <p:cNvPr id="48" name="グループ化 47">
              <a:extLst>
                <a:ext uri="{FF2B5EF4-FFF2-40B4-BE49-F238E27FC236}">
                  <a16:creationId xmlns:a16="http://schemas.microsoft.com/office/drawing/2014/main" id="{74DE8357-507F-4426-8AAA-A9C88D2E78DC}"/>
                </a:ext>
              </a:extLst>
            </p:cNvPr>
            <p:cNvGrpSpPr/>
            <p:nvPr/>
          </p:nvGrpSpPr>
          <p:grpSpPr>
            <a:xfrm>
              <a:off x="32830" y="1139445"/>
              <a:ext cx="612000" cy="595761"/>
              <a:chOff x="-1472255" y="1547756"/>
              <a:chExt cx="612000" cy="595761"/>
            </a:xfrm>
          </p:grpSpPr>
          <p:sp>
            <p:nvSpPr>
              <p:cNvPr id="49" name="星: 12 pt 48">
                <a:extLst>
                  <a:ext uri="{FF2B5EF4-FFF2-40B4-BE49-F238E27FC236}">
                    <a16:creationId xmlns:a16="http://schemas.microsoft.com/office/drawing/2014/main" id="{74078AD5-733C-4557-863E-148DE7DFDEAF}"/>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50" name="テキスト ボックス 49">
                <a:extLst>
                  <a:ext uri="{FF2B5EF4-FFF2-40B4-BE49-F238E27FC236}">
                    <a16:creationId xmlns:a16="http://schemas.microsoft.com/office/drawing/2014/main" id="{F61585CA-059C-42E7-AB25-EE2816EAC51D}"/>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sp>
          <p:nvSpPr>
            <p:cNvPr id="42" name="テキスト ボックス 41">
              <a:extLst>
                <a:ext uri="{FF2B5EF4-FFF2-40B4-BE49-F238E27FC236}">
                  <a16:creationId xmlns:a16="http://schemas.microsoft.com/office/drawing/2014/main" id="{3464C05F-5966-4F6C-92A3-15B2A21C22E5}"/>
                </a:ext>
              </a:extLst>
            </p:cNvPr>
            <p:cNvSpPr txBox="1"/>
            <p:nvPr/>
          </p:nvSpPr>
          <p:spPr>
            <a:xfrm>
              <a:off x="78189" y="1136459"/>
              <a:ext cx="4955058" cy="584775"/>
            </a:xfrm>
            <a:prstGeom prst="rect">
              <a:avLst/>
            </a:prstGeom>
            <a:noFill/>
          </p:spPr>
          <p:txBody>
            <a:bodyPr wrap="square">
              <a:spAutoFit/>
            </a:bodyPr>
            <a:lstStyle/>
            <a:p>
              <a:pPr algn="ctr"/>
              <a:r>
                <a:rPr kumimoji="1" lang="ja-JP" altLang="en-US" sz="1600" b="1" dirty="0">
                  <a:latin typeface="Meiryo UI" panose="020B0604030504040204" pitchFamily="50" charset="-128"/>
                  <a:ea typeface="Meiryo UI" panose="020B0604030504040204" pitchFamily="50" charset="-128"/>
                </a:rPr>
                <a:t>セレッソ大阪と連携した</a:t>
              </a:r>
              <a:endParaRPr kumimoji="1" lang="en-US" altLang="ja-JP" sz="1600" b="1"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不登校支援プログラムの実施</a:t>
              </a:r>
              <a:endParaRPr kumimoji="1" lang="en-US" altLang="ja-JP" sz="1600" b="1" dirty="0">
                <a:latin typeface="Meiryo UI" panose="020B0604030504040204" pitchFamily="50" charset="-128"/>
                <a:ea typeface="Meiryo UI" panose="020B0604030504040204" pitchFamily="50" charset="-128"/>
              </a:endParaRPr>
            </a:p>
          </p:txBody>
        </p:sp>
      </p:grpSp>
      <p:pic>
        <p:nvPicPr>
          <p:cNvPr id="44" name="図 43">
            <a:extLst>
              <a:ext uri="{FF2B5EF4-FFF2-40B4-BE49-F238E27FC236}">
                <a16:creationId xmlns:a16="http://schemas.microsoft.com/office/drawing/2014/main" id="{5958D748-8230-472F-A71F-64E3359E183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339101" y="1703977"/>
            <a:ext cx="1458485" cy="559016"/>
          </a:xfrm>
          <a:prstGeom prst="rect">
            <a:avLst/>
          </a:prstGeom>
        </p:spPr>
      </p:pic>
      <p:pic>
        <p:nvPicPr>
          <p:cNvPr id="7" name="図 6">
            <a:extLst>
              <a:ext uri="{FF2B5EF4-FFF2-40B4-BE49-F238E27FC236}">
                <a16:creationId xmlns:a16="http://schemas.microsoft.com/office/drawing/2014/main" id="{5AD9AF53-80C7-40C6-ABBB-B9A617C6513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737353" y="5626926"/>
            <a:ext cx="1594673" cy="1150311"/>
          </a:xfrm>
          <a:prstGeom prst="rect">
            <a:avLst/>
          </a:prstGeom>
        </p:spPr>
      </p:pic>
      <p:pic>
        <p:nvPicPr>
          <p:cNvPr id="10" name="図 9">
            <a:extLst>
              <a:ext uri="{FF2B5EF4-FFF2-40B4-BE49-F238E27FC236}">
                <a16:creationId xmlns:a16="http://schemas.microsoft.com/office/drawing/2014/main" id="{EF1222D6-812B-4D5E-A12A-A929F51AA120}"/>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686304" y="5620822"/>
            <a:ext cx="1753785" cy="1150311"/>
          </a:xfrm>
          <a:prstGeom prst="rect">
            <a:avLst/>
          </a:prstGeom>
        </p:spPr>
      </p:pic>
      <p:pic>
        <p:nvPicPr>
          <p:cNvPr id="57" name="図 56">
            <a:extLst>
              <a:ext uri="{FF2B5EF4-FFF2-40B4-BE49-F238E27FC236}">
                <a16:creationId xmlns:a16="http://schemas.microsoft.com/office/drawing/2014/main" id="{55CA93E2-1846-4524-9C27-9B0DDC62209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969522" y="1757225"/>
            <a:ext cx="1814414" cy="403992"/>
          </a:xfrm>
          <a:prstGeom prst="rect">
            <a:avLst/>
          </a:prstGeom>
        </p:spPr>
      </p:pic>
      <p:pic>
        <p:nvPicPr>
          <p:cNvPr id="59" name="図 58">
            <a:extLst>
              <a:ext uri="{FF2B5EF4-FFF2-40B4-BE49-F238E27FC236}">
                <a16:creationId xmlns:a16="http://schemas.microsoft.com/office/drawing/2014/main" id="{63DFA20D-4669-482E-B66B-60140B9902C1}"/>
              </a:ext>
            </a:extLst>
          </p:cNvPr>
          <p:cNvPicPr>
            <a:picLocks noChangeAspect="1"/>
          </p:cNvPicPr>
          <p:nvPr/>
        </p:nvPicPr>
        <p:blipFill>
          <a:blip r:embed="rId13"/>
          <a:stretch>
            <a:fillRect/>
          </a:stretch>
        </p:blipFill>
        <p:spPr>
          <a:xfrm>
            <a:off x="287174" y="4684169"/>
            <a:ext cx="914479" cy="914479"/>
          </a:xfrm>
          <a:prstGeom prst="rect">
            <a:avLst/>
          </a:prstGeom>
        </p:spPr>
      </p:pic>
      <p:sp>
        <p:nvSpPr>
          <p:cNvPr id="40" name="テキスト ボックス 39">
            <a:extLst>
              <a:ext uri="{FF2B5EF4-FFF2-40B4-BE49-F238E27FC236}">
                <a16:creationId xmlns:a16="http://schemas.microsoft.com/office/drawing/2014/main" id="{EF044AB2-BD58-421F-925C-720BD417AAC5}"/>
              </a:ext>
            </a:extLst>
          </p:cNvPr>
          <p:cNvSpPr txBox="1"/>
          <p:nvPr/>
        </p:nvSpPr>
        <p:spPr>
          <a:xfrm>
            <a:off x="167165" y="2163606"/>
            <a:ext cx="4785835" cy="2523768"/>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社会へふみ出す一歩を後押し</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1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・不登校の児童生徒が社会と接点をもつきっかけづくりとして、スポーツ</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チームの強みを活かしたオンラインでのスタジアムツアーや試合のパブリック</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ビューイングを実施</a:t>
            </a:r>
            <a:endParaRPr kumimoji="1" lang="en-US" altLang="ja-JP" sz="14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・スタジアムツアーでは選手を体感できる映像を配信し、パブリックビューイング</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では選手とともに勝敗予想を行うなど、臨場感を得られる体験を提供</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オンラインスタジアムツアー：７月</a:t>
            </a:r>
            <a:r>
              <a:rPr kumimoji="1" lang="en-US" altLang="ja-JP" sz="1200" dirty="0">
                <a:latin typeface="Meiryo UI" panose="020B0604030504040204" pitchFamily="50" charset="-128"/>
                <a:ea typeface="Meiryo UI" panose="020B0604030504040204" pitchFamily="50" charset="-128"/>
              </a:rPr>
              <a:t>16</a:t>
            </a:r>
            <a:r>
              <a:rPr kumimoji="1" lang="ja-JP" altLang="en-US" sz="1200" dirty="0">
                <a:latin typeface="Meiryo UI" panose="020B0604030504040204" pitchFamily="50" charset="-128"/>
                <a:ea typeface="Meiryo UI" panose="020B0604030504040204" pitchFamily="50" charset="-128"/>
              </a:rPr>
              <a:t>日実施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パブリックビューイング：</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日実施</a:t>
            </a:r>
            <a:endParaRPr kumimoji="1" lang="en-US" altLang="ja-JP" sz="100" dirty="0">
              <a:latin typeface="Meiryo UI" panose="020B0604030504040204" pitchFamily="50" charset="-128"/>
              <a:ea typeface="Meiryo UI" panose="020B0604030504040204" pitchFamily="50" charset="-128"/>
            </a:endParaRPr>
          </a:p>
          <a:p>
            <a:pPr>
              <a:spcBef>
                <a:spcPts val="600"/>
              </a:spcBef>
            </a:pP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参加児童生徒の声</a:t>
            </a:r>
            <a:r>
              <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a:t>
            </a:r>
          </a:p>
        </p:txBody>
      </p:sp>
      <p:sp>
        <p:nvSpPr>
          <p:cNvPr id="52" name="吹き出し: 角を丸めた四角形 51">
            <a:extLst>
              <a:ext uri="{FF2B5EF4-FFF2-40B4-BE49-F238E27FC236}">
                <a16:creationId xmlns:a16="http://schemas.microsoft.com/office/drawing/2014/main" id="{8EE80456-0FD7-48E7-8C9D-AB5453A7F509}"/>
              </a:ext>
            </a:extLst>
          </p:cNvPr>
          <p:cNvSpPr/>
          <p:nvPr/>
        </p:nvSpPr>
        <p:spPr>
          <a:xfrm>
            <a:off x="1194590" y="4715652"/>
            <a:ext cx="3546979" cy="751084"/>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900" dirty="0">
                <a:solidFill>
                  <a:schemeClr val="tx1"/>
                </a:solidFill>
                <a:latin typeface="Meiryo UI" panose="020B0604030504040204" pitchFamily="50" charset="-128"/>
                <a:ea typeface="Meiryo UI" panose="020B0604030504040204" pitchFamily="50" charset="-128"/>
              </a:rPr>
              <a:t>・選手が使うロッカーやベンチをみてわくわくしました。実際にスタジアムにも行ってみたいと思いました。</a:t>
            </a:r>
            <a:endParaRPr kumimoji="1" lang="en-US" altLang="ja-JP" sz="90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900" dirty="0">
                <a:solidFill>
                  <a:schemeClr val="tx1"/>
                </a:solidFill>
                <a:latin typeface="Meiryo UI" panose="020B0604030504040204" pitchFamily="50" charset="-128"/>
                <a:ea typeface="Meiryo UI" panose="020B0604030504040204" pitchFamily="50" charset="-128"/>
              </a:rPr>
              <a:t>・同じ瞬間に応援できる楽しさを感じました。会場での盛り上がりは、家で観戦するよりも印象に残りました。</a:t>
            </a:r>
            <a:endParaRPr kumimoji="1" lang="en-US" altLang="ja-JP" sz="900" dirty="0">
              <a:solidFill>
                <a:schemeClr val="tx1"/>
              </a:solidFill>
              <a:latin typeface="Meiryo UI" panose="020B0604030504040204" pitchFamily="50" charset="-128"/>
              <a:ea typeface="Meiryo UI" panose="020B0604030504040204" pitchFamily="50" charset="-128"/>
            </a:endParaRPr>
          </a:p>
        </p:txBody>
      </p:sp>
      <p:pic>
        <p:nvPicPr>
          <p:cNvPr id="37" name="図 36">
            <a:extLst>
              <a:ext uri="{FF2B5EF4-FFF2-40B4-BE49-F238E27FC236}">
                <a16:creationId xmlns:a16="http://schemas.microsoft.com/office/drawing/2014/main" id="{9744CD18-CDCF-4468-88E0-9BA5DAA84F9E}"/>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6450310" y="5617007"/>
            <a:ext cx="1358899" cy="1028247"/>
          </a:xfrm>
          <a:prstGeom prst="rect">
            <a:avLst/>
          </a:prstGeom>
        </p:spPr>
      </p:pic>
      <p:pic>
        <p:nvPicPr>
          <p:cNvPr id="38" name="図 37">
            <a:extLst>
              <a:ext uri="{FF2B5EF4-FFF2-40B4-BE49-F238E27FC236}">
                <a16:creationId xmlns:a16="http://schemas.microsoft.com/office/drawing/2014/main" id="{DD3F5189-A2C2-48E6-ACEF-5A86F8086715}"/>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8040868" y="5626080"/>
            <a:ext cx="1554250" cy="1164718"/>
          </a:xfrm>
          <a:prstGeom prst="rect">
            <a:avLst/>
          </a:prstGeom>
        </p:spPr>
      </p:pic>
      <p:pic>
        <p:nvPicPr>
          <p:cNvPr id="36" name="図 35">
            <a:extLst>
              <a:ext uri="{FF2B5EF4-FFF2-40B4-BE49-F238E27FC236}">
                <a16:creationId xmlns:a16="http://schemas.microsoft.com/office/drawing/2014/main" id="{A2A041A2-6CC1-4B25-BA69-8E64F3B82613}"/>
              </a:ext>
            </a:extLst>
          </p:cNvPr>
          <p:cNvPicPr>
            <a:picLocks noChangeAspect="1"/>
          </p:cNvPicPr>
          <p:nvPr/>
        </p:nvPicPr>
        <p:blipFill>
          <a:blip r:embed="rId16"/>
          <a:stretch>
            <a:fillRect/>
          </a:stretch>
        </p:blipFill>
        <p:spPr>
          <a:xfrm>
            <a:off x="5313510" y="5717032"/>
            <a:ext cx="1406577" cy="1058281"/>
          </a:xfrm>
          <a:prstGeom prst="rect">
            <a:avLst/>
          </a:prstGeom>
        </p:spPr>
      </p:pic>
    </p:spTree>
    <p:extLst>
      <p:ext uri="{BB962C8B-B14F-4D97-AF65-F5344CB8AC3E}">
        <p14:creationId xmlns:p14="http://schemas.microsoft.com/office/powerpoint/2010/main" val="28725355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E51E5-654E-3B3F-3952-0B9720907871}"/>
            </a:ext>
          </a:extLst>
        </p:cNvPr>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068DAF94-A18D-8C16-B16D-9CFB1FE36732}"/>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a:extLst>
              <a:ext uri="{FF2B5EF4-FFF2-40B4-BE49-F238E27FC236}">
                <a16:creationId xmlns:a16="http://schemas.microsoft.com/office/drawing/2014/main" id="{C13D73CF-0887-0B46-DD6B-F9D3B1B8A22D}"/>
              </a:ext>
            </a:extLst>
          </p:cNvPr>
          <p:cNvGrpSpPr/>
          <p:nvPr/>
        </p:nvGrpSpPr>
        <p:grpSpPr>
          <a:xfrm>
            <a:off x="507643" y="214909"/>
            <a:ext cx="9173036" cy="475850"/>
            <a:chOff x="394181" y="465236"/>
            <a:chExt cx="9173036" cy="475850"/>
          </a:xfrm>
        </p:grpSpPr>
        <p:sp>
          <p:nvSpPr>
            <p:cNvPr id="47" name="テキスト ボックス 46">
              <a:extLst>
                <a:ext uri="{FF2B5EF4-FFF2-40B4-BE49-F238E27FC236}">
                  <a16:creationId xmlns:a16="http://schemas.microsoft.com/office/drawing/2014/main" id="{76BC1CB2-1C48-4684-D697-4CB8869B932F}"/>
                </a:ext>
              </a:extLst>
            </p:cNvPr>
            <p:cNvSpPr txBox="1"/>
            <p:nvPr/>
          </p:nvSpPr>
          <p:spPr>
            <a:xfrm>
              <a:off x="474667" y="465236"/>
              <a:ext cx="2420856"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子ども・教育、福祉②</a:t>
              </a:r>
            </a:p>
          </p:txBody>
        </p:sp>
        <p:cxnSp>
          <p:nvCxnSpPr>
            <p:cNvPr id="55" name="直線コネクタ 54">
              <a:extLst>
                <a:ext uri="{FF2B5EF4-FFF2-40B4-BE49-F238E27FC236}">
                  <a16:creationId xmlns:a16="http://schemas.microsoft.com/office/drawing/2014/main" id="{C49D63D8-DF02-CC7F-8D49-B837CCD6C7AF}"/>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a:extLst>
              <a:ext uri="{FF2B5EF4-FFF2-40B4-BE49-F238E27FC236}">
                <a16:creationId xmlns:a16="http://schemas.microsoft.com/office/drawing/2014/main" id="{AD9C4564-DDF9-AAE5-EA67-255049579FBC}"/>
              </a:ext>
            </a:extLst>
          </p:cNvPr>
          <p:cNvSpPr>
            <a:spLocks noGrp="1"/>
          </p:cNvSpPr>
          <p:nvPr>
            <p:ph type="sldNum" sz="quarter" idx="12"/>
          </p:nvPr>
        </p:nvSpPr>
        <p:spPr>
          <a:xfrm>
            <a:off x="7677150" y="6482444"/>
            <a:ext cx="2228850" cy="365125"/>
          </a:xfrm>
        </p:spPr>
        <p:txBody>
          <a:bodyPr/>
          <a:lstStyle/>
          <a:p>
            <a:fld id="{06FEDF93-2BFD-41CA-ABC7-B039102F3792}" type="slidenum">
              <a:rPr lang="en-US" altLang="ja-JP" smtClean="0"/>
              <a:pPr/>
              <a:t>13</a:t>
            </a:fld>
            <a:endParaRPr lang="ja-JP" altLang="en-US" dirty="0"/>
          </a:p>
        </p:txBody>
      </p:sp>
      <p:sp>
        <p:nvSpPr>
          <p:cNvPr id="11" name="テキスト ボックス 10">
            <a:extLst>
              <a:ext uri="{FF2B5EF4-FFF2-40B4-BE49-F238E27FC236}">
                <a16:creationId xmlns:a16="http://schemas.microsoft.com/office/drawing/2014/main" id="{98CB47BE-19AF-0759-3238-C66F72F6E3E7}"/>
              </a:ext>
            </a:extLst>
          </p:cNvPr>
          <p:cNvSpPr txBox="1"/>
          <p:nvPr/>
        </p:nvSpPr>
        <p:spPr>
          <a:xfrm>
            <a:off x="308731" y="2019795"/>
            <a:ext cx="4756088" cy="2416046"/>
          </a:xfrm>
          <a:prstGeom prst="rect">
            <a:avLst/>
          </a:prstGeom>
          <a:noFill/>
        </p:spPr>
        <p:txBody>
          <a:bodyPr wrap="square" rtlCol="0">
            <a:spAutoFit/>
          </a:bodyPr>
          <a:lstStyle/>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朝食習慣づくりの推進</a:t>
            </a:r>
          </a:p>
          <a:p>
            <a:pPr>
              <a:spcBef>
                <a:spcPts val="600"/>
              </a:spcBef>
            </a:pPr>
            <a:r>
              <a:rPr kumimoji="1" lang="ja-JP" altLang="en-US" sz="300" dirty="0">
                <a:solidFill>
                  <a:srgbClr val="2993A3"/>
                </a:solidFill>
                <a:latin typeface="Meiryo UI" panose="020B0604030504040204" pitchFamily="50" charset="-128"/>
                <a:ea typeface="Meiryo UI" panose="020B0604030504040204" pitchFamily="50" charset="-128"/>
              </a:rPr>
              <a:t>　</a:t>
            </a:r>
            <a:endParaRPr kumimoji="1" lang="en-US" altLang="ja-JP" sz="300" dirty="0">
              <a:solidFill>
                <a:srgbClr val="2993A3"/>
              </a:solidFill>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・児童がバランスのよい朝ごはんの重要性を学び、日常生活で実践する意欲</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を育てるため、朝食の重要性を発信している大塚製薬と連携し、門真市立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水桜小学校で栄養教諭と協力して授業を実施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・「バランスのよい朝ごはんを食べよう」をテーマに、実際の朝食例を比較し、不</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足している食品を補うワーク等を実施</a:t>
            </a:r>
            <a:endParaRPr kumimoji="1" lang="en-US" altLang="ja-JP" sz="1200" b="1"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参加クラス数：</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年生</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クラス、</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年生</a:t>
            </a:r>
            <a:r>
              <a:rPr kumimoji="1" lang="en-US" altLang="ja-JP" sz="1200" dirty="0">
                <a:latin typeface="Meiryo UI" panose="020B0604030504040204" pitchFamily="50" charset="-128"/>
                <a:ea typeface="Meiryo UI" panose="020B0604030504040204" pitchFamily="50" charset="-128"/>
              </a:rPr>
              <a:t>3</a:t>
            </a:r>
            <a:r>
              <a:rPr kumimoji="1" lang="ja-JP" altLang="en-US" sz="1200" dirty="0">
                <a:latin typeface="Meiryo UI" panose="020B0604030504040204" pitchFamily="50" charset="-128"/>
                <a:ea typeface="Meiryo UI" panose="020B0604030504040204" pitchFamily="50" charset="-128"/>
              </a:rPr>
              <a:t>クラス</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栄養教諭の声</a:t>
            </a:r>
            <a:r>
              <a:rPr kumimoji="1" lang="en-US" altLang="ja-JP" sz="1200" b="1" dirty="0">
                <a:latin typeface="Meiryo UI" panose="020B0604030504040204" pitchFamily="50" charset="-128"/>
                <a:ea typeface="Meiryo UI" panose="020B0604030504040204" pitchFamily="50" charset="-128"/>
              </a:rPr>
              <a:t>】</a:t>
            </a:r>
          </a:p>
        </p:txBody>
      </p:sp>
      <p:grpSp>
        <p:nvGrpSpPr>
          <p:cNvPr id="33" name="グループ化 32">
            <a:extLst>
              <a:ext uri="{FF2B5EF4-FFF2-40B4-BE49-F238E27FC236}">
                <a16:creationId xmlns:a16="http://schemas.microsoft.com/office/drawing/2014/main" id="{A1090883-2491-4B77-B770-44DC0F5DE5D5}"/>
              </a:ext>
            </a:extLst>
          </p:cNvPr>
          <p:cNvGrpSpPr/>
          <p:nvPr/>
        </p:nvGrpSpPr>
        <p:grpSpPr>
          <a:xfrm>
            <a:off x="7078630" y="10431"/>
            <a:ext cx="2581092" cy="615067"/>
            <a:chOff x="6965168" y="260758"/>
            <a:chExt cx="2581092" cy="615067"/>
          </a:xfrm>
        </p:grpSpPr>
        <p:grpSp>
          <p:nvGrpSpPr>
            <p:cNvPr id="40" name="グループ化 39">
              <a:extLst>
                <a:ext uri="{FF2B5EF4-FFF2-40B4-BE49-F238E27FC236}">
                  <a16:creationId xmlns:a16="http://schemas.microsoft.com/office/drawing/2014/main" id="{A2611362-4419-4B2B-8CA5-A94A709A257D}"/>
                </a:ext>
              </a:extLst>
            </p:cNvPr>
            <p:cNvGrpSpPr/>
            <p:nvPr/>
          </p:nvGrpSpPr>
          <p:grpSpPr>
            <a:xfrm>
              <a:off x="6965168" y="261046"/>
              <a:ext cx="1928485" cy="614779"/>
              <a:chOff x="7629708" y="262855"/>
              <a:chExt cx="1928485" cy="614779"/>
            </a:xfrm>
          </p:grpSpPr>
          <p:pic>
            <p:nvPicPr>
              <p:cNvPr id="42" name="図 41">
                <a:extLst>
                  <a:ext uri="{FF2B5EF4-FFF2-40B4-BE49-F238E27FC236}">
                    <a16:creationId xmlns:a16="http://schemas.microsoft.com/office/drawing/2014/main" id="{A0292BE1-C883-407A-B600-3DCF6674A48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46193" y="262855"/>
                <a:ext cx="612000" cy="612000"/>
              </a:xfrm>
              <a:prstGeom prst="rect">
                <a:avLst/>
              </a:prstGeom>
            </p:spPr>
          </p:pic>
          <p:pic>
            <p:nvPicPr>
              <p:cNvPr id="43" name="図 42">
                <a:extLst>
                  <a:ext uri="{FF2B5EF4-FFF2-40B4-BE49-F238E27FC236}">
                    <a16:creationId xmlns:a16="http://schemas.microsoft.com/office/drawing/2014/main" id="{AFA27E92-1A4D-4144-8091-E20169E6DB2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629708" y="265634"/>
                <a:ext cx="612000" cy="612000"/>
              </a:xfrm>
              <a:prstGeom prst="rect">
                <a:avLst/>
              </a:prstGeom>
            </p:spPr>
          </p:pic>
          <p:pic>
            <p:nvPicPr>
              <p:cNvPr id="44" name="図 43">
                <a:extLst>
                  <a:ext uri="{FF2B5EF4-FFF2-40B4-BE49-F238E27FC236}">
                    <a16:creationId xmlns:a16="http://schemas.microsoft.com/office/drawing/2014/main" id="{91322E5F-CB37-4EDD-B36E-18D9863794BE}"/>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293587" y="263720"/>
                <a:ext cx="612000" cy="612000"/>
              </a:xfrm>
              <a:prstGeom prst="rect">
                <a:avLst/>
              </a:prstGeom>
            </p:spPr>
          </p:pic>
        </p:grpSp>
        <p:pic>
          <p:nvPicPr>
            <p:cNvPr id="41" name="図 40">
              <a:extLst>
                <a:ext uri="{FF2B5EF4-FFF2-40B4-BE49-F238E27FC236}">
                  <a16:creationId xmlns:a16="http://schemas.microsoft.com/office/drawing/2014/main" id="{665FF8F7-0302-47DD-B62C-0778C3CC6D9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934260" y="260758"/>
              <a:ext cx="612000" cy="610092"/>
            </a:xfrm>
            <a:prstGeom prst="rect">
              <a:avLst/>
            </a:prstGeom>
          </p:spPr>
        </p:pic>
      </p:grpSp>
      <p:grpSp>
        <p:nvGrpSpPr>
          <p:cNvPr id="65" name="グループ化 64">
            <a:extLst>
              <a:ext uri="{FF2B5EF4-FFF2-40B4-BE49-F238E27FC236}">
                <a16:creationId xmlns:a16="http://schemas.microsoft.com/office/drawing/2014/main" id="{643E8631-A526-4B5D-9123-8934686E3209}"/>
              </a:ext>
            </a:extLst>
          </p:cNvPr>
          <p:cNvGrpSpPr/>
          <p:nvPr/>
        </p:nvGrpSpPr>
        <p:grpSpPr>
          <a:xfrm>
            <a:off x="5159013" y="914736"/>
            <a:ext cx="4722745" cy="4019630"/>
            <a:chOff x="259324" y="1168399"/>
            <a:chExt cx="4722745" cy="4019630"/>
          </a:xfrm>
        </p:grpSpPr>
        <p:sp>
          <p:nvSpPr>
            <p:cNvPr id="66" name="正方形/長方形 65">
              <a:extLst>
                <a:ext uri="{FF2B5EF4-FFF2-40B4-BE49-F238E27FC236}">
                  <a16:creationId xmlns:a16="http://schemas.microsoft.com/office/drawing/2014/main" id="{B4C7E807-2555-40DC-9B53-9ECC394C2EB9}"/>
                </a:ext>
              </a:extLst>
            </p:cNvPr>
            <p:cNvSpPr/>
            <p:nvPr/>
          </p:nvSpPr>
          <p:spPr>
            <a:xfrm>
              <a:off x="333270" y="1168399"/>
              <a:ext cx="4443263" cy="537851"/>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大阪信用金庫や</a:t>
              </a:r>
              <a:r>
                <a:rPr kumimoji="1" lang="en-US" altLang="ja-JP" sz="1600" b="1" dirty="0">
                  <a:solidFill>
                    <a:schemeClr val="tx1"/>
                  </a:solidFill>
                  <a:latin typeface="Meiryo UI" panose="020B0604030504040204" pitchFamily="50" charset="-128"/>
                  <a:ea typeface="Meiryo UI" panose="020B0604030504040204" pitchFamily="50" charset="-128"/>
                </a:rPr>
                <a:t>KDDI</a:t>
              </a:r>
              <a:r>
                <a:rPr kumimoji="1" lang="ja-JP" altLang="en-US" sz="1600" b="1" dirty="0">
                  <a:solidFill>
                    <a:schemeClr val="tx1"/>
                  </a:solidFill>
                  <a:latin typeface="Meiryo UI" panose="020B0604030504040204" pitchFamily="50" charset="-128"/>
                  <a:ea typeface="Meiryo UI" panose="020B0604030504040204" pitchFamily="50" charset="-128"/>
                </a:rPr>
                <a:t>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退所後の自立支援施策</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7" name="テキスト ボックス 66">
              <a:extLst>
                <a:ext uri="{FF2B5EF4-FFF2-40B4-BE49-F238E27FC236}">
                  <a16:creationId xmlns:a16="http://schemas.microsoft.com/office/drawing/2014/main" id="{23206A30-8BF6-4EAF-8A47-0BEFCD577239}"/>
                </a:ext>
              </a:extLst>
            </p:cNvPr>
            <p:cNvSpPr txBox="1"/>
            <p:nvPr/>
          </p:nvSpPr>
          <p:spPr>
            <a:xfrm>
              <a:off x="259324" y="2310318"/>
              <a:ext cx="4722745" cy="2877711"/>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困難な問題を抱える女性への支援</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100" b="1" dirty="0">
                <a:solidFill>
                  <a:srgbClr val="0D8295"/>
                </a:solidFill>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・様々な事情により困難な問題を抱える女性が入所する施設において、</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退所後も安全・安心な生活を送ることができるよう、大阪信用金庫と</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連携し、入所者や職員を対象にライフプランニングや給与明細の見方</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などを伝える 「金融教室」を開催</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KDDI</a:t>
              </a:r>
              <a:r>
                <a:rPr kumimoji="1" lang="ja-JP" altLang="en-US" sz="1200" dirty="0">
                  <a:latin typeface="Meiryo UI" panose="020B0604030504040204" pitchFamily="50" charset="-128"/>
                  <a:ea typeface="Meiryo UI" panose="020B0604030504040204" pitchFamily="50" charset="-128"/>
                </a:rPr>
                <a:t>との連携では、入所者のスマホ利用のリスク低減のため、セミナー</a:t>
              </a:r>
              <a:endParaRPr kumimoji="1" lang="en-US" altLang="ja-JP" sz="1200" dirty="0">
                <a:latin typeface="Meiryo UI" panose="020B0604030504040204" pitchFamily="50" charset="-128"/>
                <a:ea typeface="Meiryo UI" panose="020B0604030504040204" pitchFamily="50" charset="-128"/>
              </a:endParaRPr>
            </a:p>
            <a:p>
              <a:pPr>
                <a:lnSpc>
                  <a:spcPct val="150000"/>
                </a:lnSpc>
              </a:pPr>
              <a:r>
                <a:rPr kumimoji="1" lang="ja-JP" altLang="en-US" sz="1200" dirty="0">
                  <a:latin typeface="Meiryo UI" panose="020B0604030504040204" pitchFamily="50" charset="-128"/>
                  <a:ea typeface="Meiryo UI" panose="020B0604030504040204" pitchFamily="50" charset="-128"/>
                </a:rPr>
                <a:t>　動画やチェックリストを活用した「スマホの安全な使い方」の啓発を実施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大阪信用金庫の金融教室：</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日実施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dirty="0">
                <a:latin typeface="Meiryo UI" panose="020B0604030504040204" pitchFamily="50" charset="-128"/>
                <a:ea typeface="Meiryo UI" panose="020B0604030504040204" pitchFamily="50" charset="-128"/>
              </a:endParaRPr>
            </a:p>
          </p:txBody>
        </p:sp>
      </p:grpSp>
      <p:cxnSp>
        <p:nvCxnSpPr>
          <p:cNvPr id="74" name="直線コネクタ 73">
            <a:extLst>
              <a:ext uri="{FF2B5EF4-FFF2-40B4-BE49-F238E27FC236}">
                <a16:creationId xmlns:a16="http://schemas.microsoft.com/office/drawing/2014/main" id="{1536A36E-14DA-410C-A855-59ABB94827EB}"/>
              </a:ext>
            </a:extLst>
          </p:cNvPr>
          <p:cNvCxnSpPr>
            <a:cxnSpLocks/>
          </p:cNvCxnSpPr>
          <p:nvPr/>
        </p:nvCxnSpPr>
        <p:spPr>
          <a:xfrm flipH="1" flipV="1">
            <a:off x="5064819" y="914736"/>
            <a:ext cx="1643" cy="486339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90A5F00D-451D-4B09-B8DA-66F714485FDB}"/>
              </a:ext>
            </a:extLst>
          </p:cNvPr>
          <p:cNvSpPr/>
          <p:nvPr/>
        </p:nvSpPr>
        <p:spPr>
          <a:xfrm>
            <a:off x="198152" y="911775"/>
            <a:ext cx="4736523" cy="552729"/>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大塚製薬と連携した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「バランスのよい朝ごはん」食に関する授業の実施</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36" name="グラフィックス 35" descr="ユーザー 単色塗りつぶし">
            <a:extLst>
              <a:ext uri="{FF2B5EF4-FFF2-40B4-BE49-F238E27FC236}">
                <a16:creationId xmlns:a16="http://schemas.microsoft.com/office/drawing/2014/main" id="{78BA9CEF-411F-4345-9211-603648A696AF}"/>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07000" y="4372390"/>
            <a:ext cx="713410" cy="713410"/>
          </a:xfrm>
          <a:prstGeom prst="rect">
            <a:avLst/>
          </a:prstGeom>
        </p:spPr>
      </p:pic>
      <p:sp>
        <p:nvSpPr>
          <p:cNvPr id="37" name="吹き出し: 角を丸めた四角形 36">
            <a:extLst>
              <a:ext uri="{FF2B5EF4-FFF2-40B4-BE49-F238E27FC236}">
                <a16:creationId xmlns:a16="http://schemas.microsoft.com/office/drawing/2014/main" id="{ABB788D9-1668-44A6-B801-BB97FA6EF4F9}"/>
              </a:ext>
            </a:extLst>
          </p:cNvPr>
          <p:cNvSpPr/>
          <p:nvPr/>
        </p:nvSpPr>
        <p:spPr>
          <a:xfrm>
            <a:off x="1407958" y="4329139"/>
            <a:ext cx="3530150" cy="630782"/>
          </a:xfrm>
          <a:prstGeom prst="wedgeRoundRectCallout">
            <a:avLst>
              <a:gd name="adj1" fmla="val -59075"/>
              <a:gd name="adj2" fmla="val 28583"/>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知っている商品を作っている企業に、朝食についての大切さや働きを講義してもらうことで、児童の関心や理解が深まりました。</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sp>
        <p:nvSpPr>
          <p:cNvPr id="38" name="正方形/長方形 37">
            <a:extLst>
              <a:ext uri="{FF2B5EF4-FFF2-40B4-BE49-F238E27FC236}">
                <a16:creationId xmlns:a16="http://schemas.microsoft.com/office/drawing/2014/main" id="{508C144A-8061-49EA-A75A-3E52400E5386}"/>
              </a:ext>
            </a:extLst>
          </p:cNvPr>
          <p:cNvSpPr/>
          <p:nvPr/>
        </p:nvSpPr>
        <p:spPr>
          <a:xfrm>
            <a:off x="308731" y="6001691"/>
            <a:ext cx="9173036" cy="77630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＜子ども・教育、福祉の分野で連携した企業等一覧（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アース製薬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あいおいニッセイ同和損害保険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アカカベ</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アサヒビール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イオン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江崎グリコ</a:t>
            </a:r>
            <a:r>
              <a:rPr kumimoji="1" lang="en-US" altLang="ja-JP" sz="800" dirty="0">
                <a:solidFill>
                  <a:schemeClr val="tx1"/>
                </a:solidFill>
                <a:latin typeface="Meiryo UI" panose="020B0604030504040204" pitchFamily="50" charset="-128"/>
                <a:ea typeface="Meiryo UI" panose="020B0604030504040204" pitchFamily="50" charset="-128"/>
              </a:rPr>
              <a:t>/SAP</a:t>
            </a:r>
            <a:r>
              <a:rPr kumimoji="1" lang="ja-JP" altLang="en-US" sz="800" dirty="0">
                <a:solidFill>
                  <a:schemeClr val="tx1"/>
                </a:solidFill>
                <a:latin typeface="Meiryo UI" panose="020B0604030504040204" pitchFamily="50" charset="-128"/>
                <a:ea typeface="Meiryo UI" panose="020B0604030504040204" pitchFamily="50" charset="-128"/>
              </a:rPr>
              <a:t>ジャパン</a:t>
            </a:r>
            <a:r>
              <a:rPr kumimoji="1" lang="en-US" altLang="ja-JP" sz="800" dirty="0">
                <a:solidFill>
                  <a:schemeClr val="tx1"/>
                </a:solidFill>
                <a:latin typeface="Meiryo UI" panose="020B0604030504040204" pitchFamily="50" charset="-128"/>
                <a:ea typeface="Meiryo UI" panose="020B0604030504040204" pitchFamily="50" charset="-128"/>
              </a:rPr>
              <a:t>/NTT</a:t>
            </a:r>
            <a:r>
              <a:rPr kumimoji="1" lang="ja-JP" altLang="en-US" sz="800" dirty="0">
                <a:solidFill>
                  <a:schemeClr val="tx1"/>
                </a:solidFill>
                <a:latin typeface="Meiryo UI" panose="020B0604030504040204" pitchFamily="50" charset="-128"/>
                <a:ea typeface="Meiryo UI" panose="020B0604030504040204" pitchFamily="50" charset="-128"/>
              </a:rPr>
              <a:t>ドコモ</a:t>
            </a:r>
            <a:r>
              <a:rPr kumimoji="1" lang="en-US" altLang="ja-JP" sz="800" dirty="0">
                <a:solidFill>
                  <a:schemeClr val="tx1"/>
                </a:solidFill>
                <a:latin typeface="Meiryo UI" panose="020B0604030504040204" pitchFamily="50" charset="-128"/>
                <a:ea typeface="Meiryo UI" panose="020B0604030504040204" pitchFamily="50" charset="-128"/>
              </a:rPr>
              <a:t>/F.C.</a:t>
            </a:r>
            <a:r>
              <a:rPr kumimoji="1" lang="ja-JP" altLang="en-US" sz="800" dirty="0">
                <a:solidFill>
                  <a:schemeClr val="tx1"/>
                </a:solidFill>
                <a:latin typeface="Meiryo UI" panose="020B0604030504040204" pitchFamily="50" charset="-128"/>
                <a:ea typeface="Meiryo UI" panose="020B0604030504040204" pitchFamily="50" charset="-128"/>
              </a:rPr>
              <a:t>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大阪信用金庫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大塚製薬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関西ぱど</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キリン堂</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キリンビール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近畿大学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グンゼ</a:t>
            </a:r>
            <a:r>
              <a:rPr kumimoji="1" lang="en-US" altLang="ja-JP" sz="800" dirty="0">
                <a:solidFill>
                  <a:schemeClr val="tx1"/>
                </a:solidFill>
                <a:latin typeface="Meiryo UI" panose="020B0604030504040204" pitchFamily="50" charset="-128"/>
                <a:ea typeface="Meiryo UI" panose="020B0604030504040204" pitchFamily="50" charset="-128"/>
              </a:rPr>
              <a:t>/KDDI/</a:t>
            </a:r>
            <a:r>
              <a:rPr kumimoji="1" lang="ja-JP" altLang="en-US" sz="800" dirty="0">
                <a:solidFill>
                  <a:schemeClr val="tx1"/>
                </a:solidFill>
                <a:latin typeface="Meiryo UI" panose="020B0604030504040204" pitchFamily="50" charset="-128"/>
                <a:ea typeface="Meiryo UI" panose="020B0604030504040204" pitchFamily="50" charset="-128"/>
              </a:rPr>
              <a:t>佐川急便</a:t>
            </a:r>
            <a:r>
              <a:rPr kumimoji="1" lang="en-US" altLang="ja-JP" sz="800" dirty="0">
                <a:solidFill>
                  <a:schemeClr val="tx1"/>
                </a:solidFill>
                <a:latin typeface="Meiryo UI" panose="020B0604030504040204" pitchFamily="50" charset="-128"/>
                <a:ea typeface="Meiryo UI" panose="020B0604030504040204" pitchFamily="50" charset="-128"/>
              </a:rPr>
              <a:t>/Joshin/</a:t>
            </a:r>
            <a:r>
              <a:rPr kumimoji="1" lang="ja-JP" altLang="en-US" sz="800" dirty="0">
                <a:solidFill>
                  <a:schemeClr val="tx1"/>
                </a:solidFill>
                <a:latin typeface="Meiryo UI" panose="020B0604030504040204" pitchFamily="50" charset="-128"/>
                <a:ea typeface="Meiryo UI" panose="020B0604030504040204" pitchFamily="50" charset="-128"/>
              </a:rPr>
              <a:t>住友生命保険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積水ハウス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セブン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イレブン・ジャパン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セレッソ大阪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ソフトバンク</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損害保険ジャパン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第一生命保険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大同生命保険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ダイドードリンコ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大和ハウス工業</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ダスキン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トヨタ</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中西金属工業</a:t>
            </a:r>
            <a:r>
              <a:rPr kumimoji="1" lang="en-US" altLang="ja-JP" sz="800" dirty="0">
                <a:solidFill>
                  <a:schemeClr val="tx1"/>
                </a:solidFill>
                <a:latin typeface="Meiryo UI" panose="020B0604030504040204" pitchFamily="50" charset="-128"/>
                <a:ea typeface="Meiryo UI" panose="020B0604030504040204" pitchFamily="50" charset="-128"/>
              </a:rPr>
              <a:t>/NANKAI/</a:t>
            </a:r>
            <a:r>
              <a:rPr kumimoji="1" lang="ja-JP" altLang="en-US" sz="800" dirty="0">
                <a:solidFill>
                  <a:schemeClr val="tx1"/>
                </a:solidFill>
                <a:latin typeface="Meiryo UI" panose="020B0604030504040204" pitchFamily="50" charset="-128"/>
                <a:ea typeface="Meiryo UI" panose="020B0604030504040204" pitchFamily="50" charset="-128"/>
              </a:rPr>
              <a:t>日産大阪販売</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日本生命保険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ネスレ日本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ハークスレイ</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ファミリーマート</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不二製油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ミズノ</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三井住友海上火災保険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明治安田生命保険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ヤマト運輸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ユー・エス・ジェイ</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読売新聞大阪本社</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リコージャパン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りそな銀行</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立命館大学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ローソン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ロート製薬</a:t>
            </a:r>
          </a:p>
        </p:txBody>
      </p:sp>
      <p:pic>
        <p:nvPicPr>
          <p:cNvPr id="45" name="図 44">
            <a:extLst>
              <a:ext uri="{FF2B5EF4-FFF2-40B4-BE49-F238E27FC236}">
                <a16:creationId xmlns:a16="http://schemas.microsoft.com/office/drawing/2014/main" id="{0A1CB51C-EB74-4D05-B128-F5B9FC03CD03}"/>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247504" y="1565188"/>
            <a:ext cx="1391127" cy="378866"/>
          </a:xfrm>
          <a:prstGeom prst="rect">
            <a:avLst/>
          </a:prstGeom>
        </p:spPr>
      </p:pic>
      <p:pic>
        <p:nvPicPr>
          <p:cNvPr id="57" name="Picture 3">
            <a:extLst>
              <a:ext uri="{FF2B5EF4-FFF2-40B4-BE49-F238E27FC236}">
                <a16:creationId xmlns:a16="http://schemas.microsoft.com/office/drawing/2014/main" id="{F2AE102E-C6BF-4295-9A68-CC32819C136F}"/>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7785568" y="4497094"/>
            <a:ext cx="1814571" cy="1199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9" name="グループ化 38">
            <a:extLst>
              <a:ext uri="{FF2B5EF4-FFF2-40B4-BE49-F238E27FC236}">
                <a16:creationId xmlns:a16="http://schemas.microsoft.com/office/drawing/2014/main" id="{C7D4FCFC-C840-4C27-8659-84FB2308D642}"/>
              </a:ext>
            </a:extLst>
          </p:cNvPr>
          <p:cNvGrpSpPr/>
          <p:nvPr/>
        </p:nvGrpSpPr>
        <p:grpSpPr>
          <a:xfrm>
            <a:off x="146292" y="636868"/>
            <a:ext cx="612000" cy="595761"/>
            <a:chOff x="-1472255" y="1547756"/>
            <a:chExt cx="612000" cy="595761"/>
          </a:xfrm>
        </p:grpSpPr>
        <p:sp>
          <p:nvSpPr>
            <p:cNvPr id="48" name="星: 12 pt 47">
              <a:extLst>
                <a:ext uri="{FF2B5EF4-FFF2-40B4-BE49-F238E27FC236}">
                  <a16:creationId xmlns:a16="http://schemas.microsoft.com/office/drawing/2014/main" id="{9E719797-5354-41BA-AFC6-D1DA94091728}"/>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54" name="テキスト ボックス 53">
              <a:extLst>
                <a:ext uri="{FF2B5EF4-FFF2-40B4-BE49-F238E27FC236}">
                  <a16:creationId xmlns:a16="http://schemas.microsoft.com/office/drawing/2014/main" id="{B373BE0A-AB02-4E68-895C-83B5F7E73934}"/>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pic>
        <p:nvPicPr>
          <p:cNvPr id="58" name="図 57">
            <a:extLst>
              <a:ext uri="{FF2B5EF4-FFF2-40B4-BE49-F238E27FC236}">
                <a16:creationId xmlns:a16="http://schemas.microsoft.com/office/drawing/2014/main" id="{23CE4CF4-7D2C-45EC-AFBC-B5B7F97BB6AD}"/>
              </a:ext>
            </a:extLst>
          </p:cNvPr>
          <p:cNvPicPr/>
          <p:nvPr/>
        </p:nvPicPr>
        <p:blipFill rotWithShape="1">
          <a:blip r:embed="rId11" cstate="print">
            <a:extLst>
              <a:ext uri="{28A0092B-C50C-407E-A947-70E740481C1C}">
                <a14:useLocalDpi xmlns:a14="http://schemas.microsoft.com/office/drawing/2010/main"/>
              </a:ext>
            </a:extLst>
          </a:blip>
          <a:srcRect/>
          <a:stretch/>
        </p:blipFill>
        <p:spPr bwMode="auto">
          <a:xfrm>
            <a:off x="5318310" y="4527317"/>
            <a:ext cx="2029787" cy="1096841"/>
          </a:xfrm>
          <a:prstGeom prst="rect">
            <a:avLst/>
          </a:prstGeom>
          <a:noFill/>
          <a:ln>
            <a:noFill/>
          </a:ln>
        </p:spPr>
      </p:pic>
      <p:pic>
        <p:nvPicPr>
          <p:cNvPr id="32" name="Picture 2">
            <a:extLst>
              <a:ext uri="{FF2B5EF4-FFF2-40B4-BE49-F238E27FC236}">
                <a16:creationId xmlns:a16="http://schemas.microsoft.com/office/drawing/2014/main" id="{C6AFE217-4B9C-3540-9910-BC0587719D43}"/>
              </a:ext>
            </a:extLst>
          </p:cNvPr>
          <p:cNvPicPr/>
          <p:nvPr/>
        </p:nvPicPr>
        <p:blipFill>
          <a:blip r:embed="rId12" cstate="print">
            <a:extLst>
              <a:ext uri="{28A0092B-C50C-407E-A947-70E740481C1C}">
                <a14:useLocalDpi xmlns:a14="http://schemas.microsoft.com/office/drawing/2010/main"/>
              </a:ext>
            </a:extLst>
          </a:blip>
          <a:srcRect/>
          <a:stretch>
            <a:fillRect/>
          </a:stretch>
        </p:blipFill>
        <p:spPr bwMode="auto">
          <a:xfrm>
            <a:off x="912759" y="5028061"/>
            <a:ext cx="1476036" cy="952261"/>
          </a:xfrm>
          <a:prstGeom prst="rect">
            <a:avLst/>
          </a:prstGeom>
          <a:noFill/>
        </p:spPr>
      </p:pic>
      <p:pic>
        <p:nvPicPr>
          <p:cNvPr id="49" name="図 48" descr="人, 屋内, 男, テーブル が含まれている画像&#10;&#10;AI によって生成されたコンテンツは間違っている可能性があります。">
            <a:extLst>
              <a:ext uri="{FF2B5EF4-FFF2-40B4-BE49-F238E27FC236}">
                <a16:creationId xmlns:a16="http://schemas.microsoft.com/office/drawing/2014/main" id="{65A0409C-FDC2-78DA-6DF1-2F505E8FC90D}"/>
              </a:ext>
            </a:extLst>
          </p:cNvPr>
          <p:cNvPicPr/>
          <p:nvPr/>
        </p:nvPicPr>
        <p:blipFill>
          <a:blip r:embed="rId13" cstate="print">
            <a:extLst>
              <a:ext uri="{28A0092B-C50C-407E-A947-70E740481C1C}">
                <a14:useLocalDpi xmlns:a14="http://schemas.microsoft.com/office/drawing/2010/main"/>
              </a:ext>
            </a:extLst>
          </a:blip>
          <a:srcRect r="-1" b="-1"/>
          <a:stretch>
            <a:fillRect/>
          </a:stretch>
        </p:blipFill>
        <p:spPr>
          <a:xfrm>
            <a:off x="3089938" y="4980046"/>
            <a:ext cx="1469464" cy="952261"/>
          </a:xfrm>
          <a:prstGeom prst="rect">
            <a:avLst/>
          </a:prstGeom>
        </p:spPr>
      </p:pic>
      <p:pic>
        <p:nvPicPr>
          <p:cNvPr id="50" name="図 49">
            <a:extLst>
              <a:ext uri="{FF2B5EF4-FFF2-40B4-BE49-F238E27FC236}">
                <a16:creationId xmlns:a16="http://schemas.microsoft.com/office/drawing/2014/main" id="{23DC94EF-FC2B-44E2-9F09-74FA7FA757DB}"/>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997585" y="1484878"/>
            <a:ext cx="1846329" cy="459175"/>
          </a:xfrm>
          <a:prstGeom prst="rect">
            <a:avLst/>
          </a:prstGeom>
        </p:spPr>
      </p:pic>
      <p:pic>
        <p:nvPicPr>
          <p:cNvPr id="34" name="図 33">
            <a:extLst>
              <a:ext uri="{FF2B5EF4-FFF2-40B4-BE49-F238E27FC236}">
                <a16:creationId xmlns:a16="http://schemas.microsoft.com/office/drawing/2014/main" id="{24A41109-2C4B-47CB-8E33-8DFF64251CA6}"/>
              </a:ext>
            </a:extLst>
          </p:cNvPr>
          <p:cNvPicPr>
            <a:picLocks noChangeAspect="1"/>
          </p:cNvPicPr>
          <p:nvPr/>
        </p:nvPicPr>
        <p:blipFill>
          <a:blip r:embed="rId15" cstate="print">
            <a:extLst>
              <a:ext uri="{28A0092B-C50C-407E-A947-70E740481C1C}">
                <a14:useLocalDpi xmlns:a14="http://schemas.microsoft.com/office/drawing/2010/main"/>
              </a:ext>
            </a:extLst>
          </a:blip>
          <a:srcRect/>
          <a:stretch>
            <a:fillRect/>
          </a:stretch>
        </p:blipFill>
        <p:spPr>
          <a:xfrm>
            <a:off x="8788323" y="1550997"/>
            <a:ext cx="811816" cy="424258"/>
          </a:xfrm>
          <a:prstGeom prst="rect">
            <a:avLst/>
          </a:prstGeom>
        </p:spPr>
      </p:pic>
    </p:spTree>
    <p:extLst>
      <p:ext uri="{BB962C8B-B14F-4D97-AF65-F5344CB8AC3E}">
        <p14:creationId xmlns:p14="http://schemas.microsoft.com/office/powerpoint/2010/main" val="1998527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a:latin typeface="Meiryo UI" panose="020B0604030504040204" pitchFamily="50" charset="-128"/>
                <a:ea typeface="Meiryo UI" panose="020B0604030504040204" pitchFamily="50" charset="-128"/>
              </a:rPr>
              <a:t>プロジェクト分析スライド </a:t>
            </a:r>
            <a:r>
              <a:rPr lang="en-US" altLang="ja-JP">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954107" cy="400110"/>
            </a:xfrm>
            <a:prstGeom prst="rect">
              <a:avLst/>
            </a:prstGeom>
            <a:noFill/>
          </p:spPr>
          <p:txBody>
            <a:bodyPr wrap="none" rtlCol="0">
              <a:spAutoFit/>
            </a:bodyPr>
            <a:lstStyle/>
            <a:p>
              <a:r>
                <a:rPr kumimoji="1" lang="ja-JP" altLang="en-US" sz="2000" b="1">
                  <a:latin typeface="Meiryo UI" panose="020B0604030504040204" pitchFamily="50" charset="-128"/>
                  <a:ea typeface="Meiryo UI" panose="020B0604030504040204" pitchFamily="50" charset="-128"/>
                </a:rPr>
                <a:t>健康①</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12"/>
          </p:nvPr>
        </p:nvSpPr>
        <p:spPr>
          <a:xfrm>
            <a:off x="7677150" y="6482444"/>
            <a:ext cx="2228850" cy="365125"/>
          </a:xfrm>
        </p:spPr>
        <p:txBody>
          <a:bodyPr/>
          <a:lstStyle/>
          <a:p>
            <a:fld id="{06FEDF93-2BFD-41CA-ABC7-B039102F3792}" type="slidenum">
              <a:rPr lang="en-US" altLang="ja-JP" smtClean="0"/>
              <a:pPr/>
              <a:t>14</a:t>
            </a:fld>
            <a:endParaRPr lang="ja-JP" altLang="en-US"/>
          </a:p>
        </p:txBody>
      </p:sp>
      <p:pic>
        <p:nvPicPr>
          <p:cNvPr id="27" name="図 26">
            <a:extLst>
              <a:ext uri="{FF2B5EF4-FFF2-40B4-BE49-F238E27FC236}">
                <a16:creationId xmlns:a16="http://schemas.microsoft.com/office/drawing/2014/main" id="{C85E50C4-11F6-4E6B-9553-D9D9323324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55217" y="259486"/>
            <a:ext cx="612000" cy="612000"/>
          </a:xfrm>
          <a:prstGeom prst="rect">
            <a:avLst/>
          </a:prstGeom>
        </p:spPr>
      </p:pic>
      <p:sp>
        <p:nvSpPr>
          <p:cNvPr id="20" name="正方形/長方形 19">
            <a:extLst>
              <a:ext uri="{FF2B5EF4-FFF2-40B4-BE49-F238E27FC236}">
                <a16:creationId xmlns:a16="http://schemas.microsoft.com/office/drawing/2014/main" id="{0FDA90F0-639E-483A-91E0-78E37CC27BD5}"/>
              </a:ext>
            </a:extLst>
          </p:cNvPr>
          <p:cNvSpPr/>
          <p:nvPr/>
        </p:nvSpPr>
        <p:spPr>
          <a:xfrm>
            <a:off x="333270" y="1168400"/>
            <a:ext cx="4443263" cy="562744"/>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　イオンやローソンと連携した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効果的な野菜摂取啓発</a:t>
            </a:r>
            <a:r>
              <a:rPr kumimoji="1" lang="en-US" altLang="ja-JP" sz="1600" b="1" dirty="0">
                <a:solidFill>
                  <a:schemeClr val="tx1"/>
                </a:solidFill>
                <a:latin typeface="Meiryo UI" panose="020B0604030504040204" pitchFamily="50" charset="-128"/>
                <a:ea typeface="Meiryo UI" panose="020B0604030504040204" pitchFamily="50" charset="-128"/>
              </a:rPr>
              <a:t>POP</a:t>
            </a:r>
            <a:r>
              <a:rPr kumimoji="1" lang="ja-JP" altLang="en-US" sz="1600" b="1" dirty="0">
                <a:solidFill>
                  <a:schemeClr val="tx1"/>
                </a:solidFill>
                <a:latin typeface="Meiryo UI" panose="020B0604030504040204" pitchFamily="50" charset="-128"/>
                <a:ea typeface="Meiryo UI" panose="020B0604030504040204" pitchFamily="50" charset="-128"/>
              </a:rPr>
              <a:t>の掲出</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pSp>
        <p:nvGrpSpPr>
          <p:cNvPr id="45" name="グループ化 44">
            <a:extLst>
              <a:ext uri="{FF2B5EF4-FFF2-40B4-BE49-F238E27FC236}">
                <a16:creationId xmlns:a16="http://schemas.microsoft.com/office/drawing/2014/main" id="{A84A357D-7D1E-4156-BED2-F4843E464666}"/>
              </a:ext>
            </a:extLst>
          </p:cNvPr>
          <p:cNvGrpSpPr/>
          <p:nvPr/>
        </p:nvGrpSpPr>
        <p:grpSpPr>
          <a:xfrm>
            <a:off x="4961553" y="1168399"/>
            <a:ext cx="4842204" cy="4484982"/>
            <a:chOff x="135553" y="1168399"/>
            <a:chExt cx="4842204" cy="4484982"/>
          </a:xfrm>
        </p:grpSpPr>
        <p:sp>
          <p:nvSpPr>
            <p:cNvPr id="46" name="正方形/長方形 45">
              <a:extLst>
                <a:ext uri="{FF2B5EF4-FFF2-40B4-BE49-F238E27FC236}">
                  <a16:creationId xmlns:a16="http://schemas.microsoft.com/office/drawing/2014/main" id="{CE3A26DA-E6BC-4C5D-BFEA-EB1F7E6920FD}"/>
                </a:ext>
              </a:extLst>
            </p:cNvPr>
            <p:cNvSpPr/>
            <p:nvPr/>
          </p:nvSpPr>
          <p:spPr>
            <a:xfrm>
              <a:off x="333270" y="1168399"/>
              <a:ext cx="4644487" cy="562746"/>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　</a:t>
              </a:r>
              <a:r>
                <a:rPr kumimoji="1" lang="ja-JP" altLang="en-US" sz="1600" b="1" dirty="0">
                  <a:solidFill>
                    <a:srgbClr val="FF0000"/>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江崎グリコ</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ロート製薬と連携した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世界糖尿病デーに合わせた健康的な食生活の啓発</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49" name="テキスト ボックス 48">
              <a:extLst>
                <a:ext uri="{FF2B5EF4-FFF2-40B4-BE49-F238E27FC236}">
                  <a16:creationId xmlns:a16="http://schemas.microsoft.com/office/drawing/2014/main" id="{0D306BE1-E9C0-463C-8D4E-BEB5F5345007}"/>
                </a:ext>
              </a:extLst>
            </p:cNvPr>
            <p:cNvSpPr txBox="1"/>
            <p:nvPr/>
          </p:nvSpPr>
          <p:spPr>
            <a:xfrm>
              <a:off x="135553" y="2314005"/>
              <a:ext cx="4754780" cy="3339376"/>
            </a:xfrm>
            <a:prstGeom prst="rect">
              <a:avLst/>
            </a:prstGeom>
            <a:noFill/>
          </p:spPr>
          <p:txBody>
            <a:bodyPr wrap="square" lIns="91440" tIns="45720" rIns="91440" bIns="45720" rtlCol="0" anchor="t">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健康的な食生活等の「健活</a:t>
              </a:r>
              <a:r>
                <a:rPr kumimoji="1" lang="en-US" altLang="ja-JP" sz="1600" b="1" dirty="0">
                  <a:solidFill>
                    <a:srgbClr val="2993A3"/>
                  </a:solidFill>
                  <a:latin typeface="Meiryo UI" panose="020B0604030504040204" pitchFamily="50" charset="-128"/>
                  <a:ea typeface="Meiryo UI" panose="020B0604030504040204" pitchFamily="50" charset="-128"/>
                </a:rPr>
                <a:t>10</a:t>
              </a:r>
              <a:r>
                <a:rPr kumimoji="1" lang="ja-JP" altLang="en-US" sz="1600" b="1" dirty="0">
                  <a:solidFill>
                    <a:srgbClr val="2993A3"/>
                  </a:solidFill>
                  <a:latin typeface="Meiryo UI" panose="020B0604030504040204" pitchFamily="50" charset="-128"/>
                  <a:ea typeface="Meiryo UI" panose="020B0604030504040204" pitchFamily="50" charset="-128"/>
                </a:rPr>
                <a:t>」の啓発</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・府が推奨する「健活</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」と江崎グリコが推奨する「適正糖質」の取組みを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推進するため、</a:t>
              </a:r>
              <a:r>
                <a:rPr kumimoji="1" lang="en-US" altLang="ja-JP" sz="1200" dirty="0">
                  <a:latin typeface="Meiryo UI" panose="020B0604030504040204" pitchFamily="50" charset="-128"/>
                  <a:ea typeface="Meiryo UI" panose="020B0604030504040204" pitchFamily="50" charset="-128"/>
                </a:rPr>
                <a:t>11</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14</a:t>
              </a:r>
              <a:r>
                <a:rPr kumimoji="1" lang="ja-JP" altLang="en-US" sz="1200" dirty="0">
                  <a:latin typeface="Meiryo UI" panose="020B0604030504040204" pitchFamily="50" charset="-128"/>
                  <a:ea typeface="Meiryo UI" panose="020B0604030504040204" pitchFamily="50" charset="-128"/>
                </a:rPr>
                <a:t>日「</a:t>
              </a:r>
              <a:r>
                <a:rPr kumimoji="1" lang="en-US" altLang="ja-JP" sz="1200" dirty="0">
                  <a:latin typeface="Meiryo UI" panose="020B0604030504040204" pitchFamily="50" charset="-128"/>
                  <a:ea typeface="Meiryo UI" panose="020B0604030504040204" pitchFamily="50" charset="-128"/>
                </a:rPr>
                <a:t>World Diabetes Day</a:t>
              </a:r>
              <a:r>
                <a:rPr kumimoji="1" lang="ja-JP" altLang="en-US" sz="1200" dirty="0">
                  <a:latin typeface="Meiryo UI" panose="020B0604030504040204" pitchFamily="50" charset="-128"/>
                  <a:ea typeface="Meiryo UI" panose="020B0604030504040204" pitchFamily="50" charset="-128"/>
                </a:rPr>
                <a:t>（世界糖尿病デー）」</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に</a:t>
              </a:r>
              <a:r>
                <a:rPr kumimoji="1" lang="ja-JP" altLang="en-US" sz="1200" dirty="0">
                  <a:latin typeface="Meiryo UI"/>
                  <a:ea typeface="Meiryo UI"/>
                </a:rPr>
                <a:t>あわせて、道頓堀エリアでのウォークラリーイベントや、「道頓堀グリコサイン」</a:t>
              </a:r>
              <a:endParaRPr kumimoji="1" lang="en-US" altLang="ja-JP" sz="1200" dirty="0">
                <a:latin typeface="Meiryo UI"/>
                <a:ea typeface="Meiryo UI"/>
              </a:endParaRPr>
            </a:p>
            <a:p>
              <a:pPr>
                <a:spcBef>
                  <a:spcPts val="600"/>
                </a:spcBef>
              </a:pPr>
              <a:r>
                <a:rPr kumimoji="1" lang="ja-JP" altLang="en-US" sz="1200" dirty="0">
                  <a:latin typeface="Meiryo UI"/>
                  <a:ea typeface="Meiryo UI"/>
                </a:rPr>
                <a:t> での「健活</a:t>
              </a:r>
              <a:r>
                <a:rPr kumimoji="1" lang="en-US" altLang="ja-JP" sz="1200" dirty="0">
                  <a:latin typeface="Meiryo UI"/>
                  <a:ea typeface="Meiryo UI"/>
                </a:rPr>
                <a:t>10</a:t>
              </a:r>
              <a:r>
                <a:rPr kumimoji="1" lang="ja-JP" altLang="en-US" sz="1200" dirty="0">
                  <a:latin typeface="Meiryo UI"/>
                  <a:ea typeface="Meiryo UI"/>
                </a:rPr>
                <a:t>」の</a:t>
              </a:r>
              <a:r>
                <a:rPr kumimoji="1" lang="en-US" altLang="ja-JP" sz="1200" dirty="0">
                  <a:latin typeface="Meiryo UI"/>
                  <a:ea typeface="Meiryo UI"/>
                </a:rPr>
                <a:t>PR</a:t>
              </a:r>
              <a:r>
                <a:rPr kumimoji="1" lang="ja-JP" altLang="en-US" sz="1200" dirty="0">
                  <a:latin typeface="Meiryo UI"/>
                  <a:ea typeface="Meiryo UI"/>
                </a:rPr>
                <a:t>動画放映等を実施</a:t>
              </a:r>
              <a:endParaRPr lang="ja-JP" altLang="en-US" sz="1200" dirty="0">
                <a:latin typeface="Meiryo UI"/>
                <a:ea typeface="Meiryo UI"/>
              </a:endParaRPr>
            </a:p>
            <a:p>
              <a:pPr>
                <a:spcBef>
                  <a:spcPts val="600"/>
                </a:spcBef>
              </a:pPr>
              <a:r>
                <a:rPr kumimoji="1" lang="ja-JP" altLang="en-US" sz="1200" dirty="0">
                  <a:latin typeface="Meiryo UI" panose="020B0604030504040204" pitchFamily="50" charset="-128"/>
                  <a:ea typeface="Meiryo UI" panose="020B0604030504040204" pitchFamily="50" charset="-128"/>
                </a:rPr>
                <a:t>・ロート製薬の運営するカフェ・レストラン「ロートレシピ」において、「適正糖質</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a:ea typeface="Meiryo UI"/>
                </a:rPr>
                <a:t>　</a:t>
              </a:r>
              <a:r>
                <a:rPr kumimoji="1" lang="en-US" altLang="ja-JP" sz="1200" dirty="0">
                  <a:latin typeface="Meiryo UI"/>
                  <a:ea typeface="Meiryo UI"/>
                </a:rPr>
                <a:t>×V.O.S.</a:t>
              </a:r>
              <a:r>
                <a:rPr kumimoji="1" lang="ja-JP" altLang="en-US" sz="1200" dirty="0">
                  <a:latin typeface="Meiryo UI"/>
                  <a:ea typeface="Meiryo UI"/>
                </a:rPr>
                <a:t>」のコラボメニューを提供、おおさか</a:t>
              </a:r>
              <a:r>
                <a:rPr kumimoji="1" lang="en-US" altLang="ja-JP" sz="1200" dirty="0">
                  <a:latin typeface="Meiryo UI"/>
                  <a:ea typeface="Meiryo UI"/>
                </a:rPr>
                <a:t>EXPO</a:t>
              </a:r>
              <a:r>
                <a:rPr kumimoji="1" lang="ja-JP" altLang="en-US" sz="1200" dirty="0">
                  <a:latin typeface="Meiryo UI"/>
                  <a:ea typeface="Meiryo UI"/>
                </a:rPr>
                <a:t>ヘルシーメニューに承認</a:t>
              </a:r>
              <a:endParaRPr kumimoji="1" lang="en-US" altLang="ja-JP" sz="1200" dirty="0">
                <a:latin typeface="Meiryo UI"/>
                <a:ea typeface="Meiryo UI"/>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endParaRPr kumimoji="1" lang="ja-JP" altLang="en-US" sz="1200" b="1"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a:ea typeface="Meiryo UI"/>
                </a:rPr>
                <a:t>・道頓堀エリアでの放映期間：</a:t>
              </a:r>
              <a:r>
                <a:rPr kumimoji="1" lang="en-US" altLang="ja-JP" sz="1200" dirty="0">
                  <a:latin typeface="Meiryo UI"/>
                  <a:ea typeface="Meiryo UI"/>
                </a:rPr>
                <a:t>1</a:t>
              </a:r>
              <a:r>
                <a:rPr kumimoji="1" lang="ja-JP" altLang="en-US" sz="1200" dirty="0">
                  <a:latin typeface="Meiryo UI"/>
                  <a:ea typeface="Meiryo UI"/>
                </a:rPr>
                <a:t>週間　</a:t>
              </a:r>
              <a:endParaRPr kumimoji="1" lang="en-US" altLang="ja-JP" sz="1200" dirty="0">
                <a:highlight>
                  <a:srgbClr val="FFFF00"/>
                </a:highlight>
                <a:latin typeface="Meiryo UI"/>
                <a:ea typeface="Meiryo UI"/>
              </a:endParaRPr>
            </a:p>
            <a:p>
              <a:pPr>
                <a:spcBef>
                  <a:spcPts val="600"/>
                </a:spcBef>
              </a:pPr>
              <a:r>
                <a:rPr kumimoji="1" lang="ja-JP" altLang="en-US" sz="1200" dirty="0">
                  <a:latin typeface="Meiryo UI" panose="020B0604030504040204" pitchFamily="50" charset="-128"/>
                  <a:ea typeface="Meiryo UI" panose="020B0604030504040204" pitchFamily="50" charset="-128"/>
                </a:rPr>
                <a:t>・コラボメニュー提供販売数：</a:t>
              </a:r>
              <a:r>
                <a:rPr kumimoji="1" lang="en-US" altLang="ja-JP" sz="1200" dirty="0">
                  <a:latin typeface="Meiryo UI"/>
                  <a:ea typeface="Meiryo UI"/>
                  <a:cs typeface="+mn-lt"/>
                </a:rPr>
                <a:t>2</a:t>
              </a:r>
              <a:r>
                <a:rPr kumimoji="1" lang="ja-JP" altLang="en-US" sz="1200" dirty="0">
                  <a:latin typeface="Meiryo UI"/>
                  <a:ea typeface="Meiryo UI"/>
                  <a:cs typeface="+mn-lt"/>
                </a:rPr>
                <a:t>週間</a:t>
              </a:r>
              <a:endParaRPr kumimoji="1" lang="en-US" altLang="ja-JP" sz="1200" dirty="0">
                <a:latin typeface="Meiryo UI"/>
                <a:ea typeface="Meiryo UI"/>
                <a:cs typeface="+mn-lt"/>
              </a:endParaRPr>
            </a:p>
            <a:p>
              <a:pPr>
                <a:spcBef>
                  <a:spcPts val="600"/>
                </a:spcBef>
              </a:pPr>
              <a:r>
                <a:rPr kumimoji="1" lang="ja-JP" altLang="en-US" sz="1200" dirty="0">
                  <a:latin typeface="Meiryo UI"/>
                  <a:ea typeface="Meiryo UI"/>
                  <a:cs typeface="+mn-lt"/>
                </a:rPr>
                <a:t>・健活</a:t>
              </a:r>
              <a:r>
                <a:rPr kumimoji="1" lang="en-US" altLang="ja-JP" sz="1200" dirty="0">
                  <a:latin typeface="Meiryo UI"/>
                  <a:ea typeface="Meiryo UI"/>
                  <a:cs typeface="+mn-lt"/>
                </a:rPr>
                <a:t>10</a:t>
              </a:r>
              <a:r>
                <a:rPr kumimoji="1" lang="ja-JP" altLang="en-US" sz="1200" dirty="0">
                  <a:latin typeface="Meiryo UI"/>
                  <a:ea typeface="Meiryo UI"/>
                  <a:cs typeface="+mn-lt"/>
                </a:rPr>
                <a:t>ブース来場者数（延べ）：</a:t>
              </a:r>
              <a:r>
                <a:rPr kumimoji="1" lang="en-US" altLang="ja-JP" sz="1200" dirty="0">
                  <a:latin typeface="Meiryo UI"/>
                  <a:ea typeface="Meiryo UI"/>
                  <a:cs typeface="+mn-lt"/>
                </a:rPr>
                <a:t>1,582</a:t>
              </a:r>
              <a:r>
                <a:rPr kumimoji="1" lang="ja-JP" altLang="en-US" sz="1200" dirty="0">
                  <a:latin typeface="Meiryo UI"/>
                  <a:ea typeface="Meiryo UI"/>
                  <a:cs typeface="+mn-lt"/>
                </a:rPr>
                <a:t>人</a:t>
              </a: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dirty="0">
                <a:highlight>
                  <a:srgbClr val="FFFF00"/>
                </a:highlight>
                <a:latin typeface="Meiryo UI" panose="020B0604030504040204" pitchFamily="50" charset="-128"/>
                <a:ea typeface="Meiryo UI" panose="020B0604030504040204" pitchFamily="50" charset="-128"/>
              </a:endParaRPr>
            </a:p>
          </p:txBody>
        </p:sp>
      </p:grpSp>
      <p:cxnSp>
        <p:nvCxnSpPr>
          <p:cNvPr id="88" name="直線コネクタ 87">
            <a:extLst>
              <a:ext uri="{FF2B5EF4-FFF2-40B4-BE49-F238E27FC236}">
                <a16:creationId xmlns:a16="http://schemas.microsoft.com/office/drawing/2014/main" id="{3C02D87C-EC77-498F-99CF-151EA71FCB78}"/>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89" name="グループ化 88">
            <a:extLst>
              <a:ext uri="{FF2B5EF4-FFF2-40B4-BE49-F238E27FC236}">
                <a16:creationId xmlns:a16="http://schemas.microsoft.com/office/drawing/2014/main" id="{B895C8CF-F377-469A-B13C-EFC8340C7D2E}"/>
              </a:ext>
            </a:extLst>
          </p:cNvPr>
          <p:cNvGrpSpPr/>
          <p:nvPr/>
        </p:nvGrpSpPr>
        <p:grpSpPr>
          <a:xfrm>
            <a:off x="187630" y="1139445"/>
            <a:ext cx="612000" cy="595761"/>
            <a:chOff x="-1472255" y="1547756"/>
            <a:chExt cx="612000" cy="595761"/>
          </a:xfrm>
        </p:grpSpPr>
        <p:sp>
          <p:nvSpPr>
            <p:cNvPr id="90" name="星: 12 pt 89">
              <a:extLst>
                <a:ext uri="{FF2B5EF4-FFF2-40B4-BE49-F238E27FC236}">
                  <a16:creationId xmlns:a16="http://schemas.microsoft.com/office/drawing/2014/main" id="{9DB14C0B-1663-4B4A-8A90-F72E7688F72C}"/>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a:solidFill>
                  <a:schemeClr val="tx1"/>
                </a:solidFill>
              </a:endParaRPr>
            </a:p>
          </p:txBody>
        </p:sp>
        <p:sp>
          <p:nvSpPr>
            <p:cNvPr id="91" name="テキスト ボックス 90">
              <a:extLst>
                <a:ext uri="{FF2B5EF4-FFF2-40B4-BE49-F238E27FC236}">
                  <a16:creationId xmlns:a16="http://schemas.microsoft.com/office/drawing/2014/main" id="{296D855B-75E5-4104-B95F-741860CC2E82}"/>
                </a:ext>
              </a:extLst>
            </p:cNvPr>
            <p:cNvSpPr txBox="1"/>
            <p:nvPr/>
          </p:nvSpPr>
          <p:spPr>
            <a:xfrm>
              <a:off x="-1472255" y="1676359"/>
              <a:ext cx="598241" cy="338554"/>
            </a:xfrm>
            <a:prstGeom prst="rect">
              <a:avLst/>
            </a:prstGeom>
            <a:noFill/>
          </p:spPr>
          <p:txBody>
            <a:bodyPr wrap="none" rtlCol="0">
              <a:spAutoFit/>
            </a:bodyPr>
            <a:lstStyle/>
            <a:p>
              <a:r>
                <a:rPr kumimoji="1" lang="ja-JP" altLang="en-US" sz="1600" b="1">
                  <a:solidFill>
                    <a:schemeClr val="bg1"/>
                  </a:solidFill>
                </a:rPr>
                <a:t>新規</a:t>
              </a:r>
            </a:p>
          </p:txBody>
        </p:sp>
      </p:grpSp>
      <p:sp>
        <p:nvSpPr>
          <p:cNvPr id="30" name="テキスト ボックス 29">
            <a:extLst>
              <a:ext uri="{FF2B5EF4-FFF2-40B4-BE49-F238E27FC236}">
                <a16:creationId xmlns:a16="http://schemas.microsoft.com/office/drawing/2014/main" id="{0EA54A60-EFFC-4ECA-98D4-65C185A920CC}"/>
              </a:ext>
            </a:extLst>
          </p:cNvPr>
          <p:cNvSpPr txBox="1"/>
          <p:nvPr/>
        </p:nvSpPr>
        <p:spPr>
          <a:xfrm>
            <a:off x="212631" y="2314004"/>
            <a:ext cx="4731818" cy="2793072"/>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自然に健康になれる食環境のきっかけづくり</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・府民が日常的に、無理なく健康的な食生活を続けられる環境づくりを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進めるため、イオンやローソンストア</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の果物・野菜売り場に、行動</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経済学の知見であるナッジ</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を活用し、買い物中に自然と野菜を手に</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取りやすくなるような</a:t>
            </a:r>
            <a:r>
              <a:rPr kumimoji="1" lang="ja-JP" altLang="en-US" sz="1200" dirty="0">
                <a:solidFill>
                  <a:srgbClr val="FF0000"/>
                </a:solidFill>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啓発</a:t>
            </a:r>
            <a:r>
              <a:rPr kumimoji="1" lang="en-US" altLang="ja-JP" sz="1200" dirty="0">
                <a:latin typeface="Meiryo UI" panose="020B0604030504040204" pitchFamily="50" charset="-128"/>
                <a:ea typeface="Meiryo UI" panose="020B0604030504040204" pitchFamily="50" charset="-128"/>
              </a:rPr>
              <a:t>POP</a:t>
            </a:r>
            <a:r>
              <a:rPr kumimoji="1" lang="ja-JP" altLang="en-US" sz="1200" dirty="0">
                <a:latin typeface="Meiryo UI" panose="020B0604030504040204" pitchFamily="50" charset="-128"/>
                <a:ea typeface="Meiryo UI" panose="020B0604030504040204" pitchFamily="50" charset="-128"/>
              </a:rPr>
              <a:t>を掲出</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050" dirty="0">
                <a:latin typeface="Meiryo UI" panose="020B0604030504040204" pitchFamily="50" charset="-128"/>
                <a:ea typeface="Meiryo UI" panose="020B0604030504040204" pitchFamily="50" charset="-128"/>
              </a:rPr>
              <a:t>　</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ナッジ：強制することなく、人々が自発的に最適な選択をすることを促すための方法</a:t>
            </a:r>
            <a:endParaRPr kumimoji="1" lang="en-US" altLang="ja-JP" sz="105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p>
          <a:p>
            <a:pPr>
              <a:spcBef>
                <a:spcPts val="600"/>
              </a:spcBef>
            </a:pPr>
            <a:r>
              <a:rPr kumimoji="1"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・イオン：府内</a:t>
            </a:r>
            <a:r>
              <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33</a:t>
            </a:r>
            <a:r>
              <a:rPr kumimoji="1" lang="ja-JP" altLang="en-US"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店舗（１</a:t>
            </a:r>
            <a:r>
              <a:rPr kumimoji="1" lang="ja-JP" altLang="en-US" sz="1200" dirty="0">
                <a:latin typeface="Meiryo UI" panose="020B0604030504040204" pitchFamily="50" charset="-128"/>
                <a:ea typeface="Meiryo UI" panose="020B0604030504040204" pitchFamily="50" charset="-128"/>
              </a:rPr>
              <a:t>か月間）</a:t>
            </a:r>
            <a:endPar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a:spcBef>
                <a:spcPts val="600"/>
              </a:spcBef>
            </a:pPr>
            <a:r>
              <a:rPr kumimoji="1" lang="ja-JP" altLang="en-US" sz="1200" dirty="0">
                <a:latin typeface="Meiryo UI" panose="020B0604030504040204" pitchFamily="50" charset="-128"/>
                <a:ea typeface="Meiryo UI" panose="020B0604030504040204" pitchFamily="50" charset="-128"/>
              </a:rPr>
              <a:t>・ローソンストア</a:t>
            </a:r>
            <a:r>
              <a:rPr kumimoji="1" lang="en-US" altLang="ja-JP" sz="1200" dirty="0">
                <a:latin typeface="Meiryo UI" panose="020B0604030504040204" pitchFamily="50" charset="-128"/>
                <a:ea typeface="Meiryo UI" panose="020B0604030504040204" pitchFamily="50" charset="-128"/>
              </a:rPr>
              <a:t>100</a:t>
            </a:r>
            <a:r>
              <a:rPr kumimoji="1" lang="ja-JP" altLang="en-US" sz="1200" dirty="0">
                <a:latin typeface="Meiryo UI" panose="020B0604030504040204" pitchFamily="50" charset="-128"/>
                <a:ea typeface="Meiryo UI" panose="020B0604030504040204" pitchFamily="50" charset="-128"/>
              </a:rPr>
              <a:t>：府内</a:t>
            </a:r>
            <a:r>
              <a:rPr kumimoji="1" lang="en-US" altLang="ja-JP" sz="1200" dirty="0">
                <a:latin typeface="Meiryo UI" panose="020B0604030504040204" pitchFamily="50" charset="-128"/>
                <a:ea typeface="Meiryo UI" panose="020B0604030504040204" pitchFamily="50" charset="-128"/>
              </a:rPr>
              <a:t>22</a:t>
            </a:r>
            <a:r>
              <a:rPr kumimoji="1" lang="ja-JP" altLang="en-US" sz="1200" dirty="0">
                <a:latin typeface="Meiryo UI" panose="020B0604030504040204" pitchFamily="50" charset="-128"/>
                <a:ea typeface="Meiryo UI" panose="020B0604030504040204" pitchFamily="50" charset="-128"/>
              </a:rPr>
              <a:t>店舗（１か月間）</a:t>
            </a:r>
            <a:endParaRPr kumimoji="1" lang="en-US" altLang="ja-JP" sz="12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a:spcBef>
                <a:spcPts val="600"/>
              </a:spcBef>
            </a:pPr>
            <a:endParaRPr kumimoji="1" lang="en-US" altLang="ja-JP"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9DD83D97-21C1-4758-9774-02F574D678D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518378" y="5498341"/>
            <a:ext cx="1839505" cy="1226037"/>
          </a:xfrm>
          <a:prstGeom prst="rect">
            <a:avLst/>
          </a:prstGeom>
        </p:spPr>
      </p:pic>
      <p:pic>
        <p:nvPicPr>
          <p:cNvPr id="23" name="図 22">
            <a:extLst>
              <a:ext uri="{FF2B5EF4-FFF2-40B4-BE49-F238E27FC236}">
                <a16:creationId xmlns:a16="http://schemas.microsoft.com/office/drawing/2014/main" id="{F25FD486-C3B8-40C3-AE58-2351CCDE1E8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2235287" y="1861151"/>
            <a:ext cx="971141" cy="318553"/>
          </a:xfrm>
          <a:prstGeom prst="rect">
            <a:avLst/>
          </a:prstGeom>
        </p:spPr>
      </p:pic>
      <p:pic>
        <p:nvPicPr>
          <p:cNvPr id="24" name="図 23">
            <a:extLst>
              <a:ext uri="{FF2B5EF4-FFF2-40B4-BE49-F238E27FC236}">
                <a16:creationId xmlns:a16="http://schemas.microsoft.com/office/drawing/2014/main" id="{BA5EFFE0-F837-451C-9954-ACA89FBBF8E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t="-89"/>
          <a:stretch/>
        </p:blipFill>
        <p:spPr>
          <a:xfrm>
            <a:off x="3396364" y="1879216"/>
            <a:ext cx="1350367" cy="300488"/>
          </a:xfrm>
          <a:prstGeom prst="rect">
            <a:avLst/>
          </a:prstGeom>
        </p:spPr>
      </p:pic>
      <p:pic>
        <p:nvPicPr>
          <p:cNvPr id="25" name="図 24">
            <a:extLst>
              <a:ext uri="{FF2B5EF4-FFF2-40B4-BE49-F238E27FC236}">
                <a16:creationId xmlns:a16="http://schemas.microsoft.com/office/drawing/2014/main" id="{F0EA330D-D96E-49C7-A75E-34D05C50EC5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81204" y="1737642"/>
            <a:ext cx="872742" cy="589811"/>
          </a:xfrm>
          <a:prstGeom prst="rect">
            <a:avLst/>
          </a:prstGeom>
        </p:spPr>
      </p:pic>
      <p:pic>
        <p:nvPicPr>
          <p:cNvPr id="6" name="図 5">
            <a:extLst>
              <a:ext uri="{FF2B5EF4-FFF2-40B4-BE49-F238E27FC236}">
                <a16:creationId xmlns:a16="http://schemas.microsoft.com/office/drawing/2014/main" id="{2170A902-0102-4AC6-AE28-C2A7BB28B6F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53364" y="1845249"/>
            <a:ext cx="782071" cy="445826"/>
          </a:xfrm>
          <a:prstGeom prst="rect">
            <a:avLst/>
          </a:prstGeom>
        </p:spPr>
      </p:pic>
      <p:pic>
        <p:nvPicPr>
          <p:cNvPr id="4" name="Picture 3">
            <a:extLst>
              <a:ext uri="{FF2B5EF4-FFF2-40B4-BE49-F238E27FC236}">
                <a16:creationId xmlns:a16="http://schemas.microsoft.com/office/drawing/2014/main" id="{972117D3-A9DC-7EA8-464A-602BF056CDF2}"/>
              </a:ext>
            </a:extLst>
          </p:cNvPr>
          <p:cNvPicPr>
            <a:picLocks noChangeAspect="1"/>
          </p:cNvPicPr>
          <p:nvPr/>
        </p:nvPicPr>
        <p:blipFill>
          <a:blip r:embed="rId9"/>
          <a:stretch>
            <a:fillRect/>
          </a:stretch>
        </p:blipFill>
        <p:spPr>
          <a:xfrm>
            <a:off x="385283" y="4858898"/>
            <a:ext cx="2478697" cy="1879355"/>
          </a:xfrm>
          <a:prstGeom prst="rect">
            <a:avLst/>
          </a:prstGeom>
        </p:spPr>
      </p:pic>
      <p:pic>
        <p:nvPicPr>
          <p:cNvPr id="7" name="Picture 6">
            <a:extLst>
              <a:ext uri="{FF2B5EF4-FFF2-40B4-BE49-F238E27FC236}">
                <a16:creationId xmlns:a16="http://schemas.microsoft.com/office/drawing/2014/main" id="{FE45C912-1739-FD55-7953-4033D061A274}"/>
              </a:ext>
            </a:extLst>
          </p:cNvPr>
          <p:cNvPicPr>
            <a:picLocks noChangeAspect="1"/>
          </p:cNvPicPr>
          <p:nvPr/>
        </p:nvPicPr>
        <p:blipFill>
          <a:blip r:embed="rId10"/>
          <a:stretch>
            <a:fillRect/>
          </a:stretch>
        </p:blipFill>
        <p:spPr>
          <a:xfrm>
            <a:off x="3171986" y="4872884"/>
            <a:ext cx="1229827" cy="1863237"/>
          </a:xfrm>
          <a:prstGeom prst="rect">
            <a:avLst/>
          </a:prstGeom>
        </p:spPr>
      </p:pic>
      <p:pic>
        <p:nvPicPr>
          <p:cNvPr id="26" name="Picture 1">
            <a:extLst>
              <a:ext uri="{FF2B5EF4-FFF2-40B4-BE49-F238E27FC236}">
                <a16:creationId xmlns:a16="http://schemas.microsoft.com/office/drawing/2014/main" id="{8D36A55B-0D19-4858-AD24-C49DFBDEAD3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177846" y="5474709"/>
            <a:ext cx="1839504" cy="1249669"/>
          </a:xfrm>
          <a:prstGeom prst="rect">
            <a:avLst/>
          </a:prstGeom>
        </p:spPr>
      </p:pic>
    </p:spTree>
    <p:extLst>
      <p:ext uri="{BB962C8B-B14F-4D97-AF65-F5344CB8AC3E}">
        <p14:creationId xmlns:p14="http://schemas.microsoft.com/office/powerpoint/2010/main" val="4097096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a:latin typeface="Meiryo UI" panose="020B0604030504040204" pitchFamily="50" charset="-128"/>
                <a:ea typeface="Meiryo UI" panose="020B0604030504040204" pitchFamily="50" charset="-128"/>
              </a:rPr>
              <a:t>プロジェクト分析スライド </a:t>
            </a:r>
            <a:r>
              <a:rPr lang="en-US" altLang="ja-JP">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954107" cy="400110"/>
            </a:xfrm>
            <a:prstGeom prst="rect">
              <a:avLst/>
            </a:prstGeom>
            <a:noFill/>
          </p:spPr>
          <p:txBody>
            <a:bodyPr wrap="none" rtlCol="0">
              <a:spAutoFit/>
            </a:bodyPr>
            <a:lstStyle/>
            <a:p>
              <a:r>
                <a:rPr kumimoji="1" lang="ja-JP" altLang="en-US" sz="2000" b="1">
                  <a:latin typeface="Meiryo UI" panose="020B0604030504040204" pitchFamily="50" charset="-128"/>
                  <a:ea typeface="Meiryo UI" panose="020B0604030504040204" pitchFamily="50" charset="-128"/>
                </a:rPr>
                <a:t>健康②</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12"/>
          </p:nvPr>
        </p:nvSpPr>
        <p:spPr>
          <a:xfrm>
            <a:off x="7677150" y="6482444"/>
            <a:ext cx="2228850" cy="365125"/>
          </a:xfrm>
        </p:spPr>
        <p:txBody>
          <a:bodyPr/>
          <a:lstStyle/>
          <a:p>
            <a:fld id="{06FEDF93-2BFD-41CA-ABC7-B039102F3792}" type="slidenum">
              <a:rPr lang="en-US" altLang="ja-JP" smtClean="0"/>
              <a:pPr/>
              <a:t>15</a:t>
            </a:fld>
            <a:endParaRPr lang="ja-JP" altLang="en-US"/>
          </a:p>
        </p:txBody>
      </p:sp>
      <p:pic>
        <p:nvPicPr>
          <p:cNvPr id="27" name="図 26">
            <a:extLst>
              <a:ext uri="{FF2B5EF4-FFF2-40B4-BE49-F238E27FC236}">
                <a16:creationId xmlns:a16="http://schemas.microsoft.com/office/drawing/2014/main" id="{C85E50C4-11F6-4E6B-9553-D9D93233243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55217" y="259486"/>
            <a:ext cx="612000" cy="612000"/>
          </a:xfrm>
          <a:prstGeom prst="rect">
            <a:avLst/>
          </a:prstGeom>
        </p:spPr>
      </p:pic>
      <p:sp>
        <p:nvSpPr>
          <p:cNvPr id="71" name="正方形/長方形 70">
            <a:extLst>
              <a:ext uri="{FF2B5EF4-FFF2-40B4-BE49-F238E27FC236}">
                <a16:creationId xmlns:a16="http://schemas.microsoft.com/office/drawing/2014/main" id="{3DC8E3EC-1880-4D03-A08B-E36B8DA83870}"/>
              </a:ext>
            </a:extLst>
          </p:cNvPr>
          <p:cNvSpPr/>
          <p:nvPr/>
        </p:nvSpPr>
        <p:spPr>
          <a:xfrm>
            <a:off x="279619" y="1177252"/>
            <a:ext cx="4437223" cy="538163"/>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キリン堂</a:t>
            </a:r>
            <a:r>
              <a:rPr kumimoji="1" lang="en-US" altLang="ja-JP" sz="1600" b="1" dirty="0">
                <a:solidFill>
                  <a:schemeClr val="tx1"/>
                </a:solidFill>
                <a:latin typeface="Meiryo UI" panose="020B0604030504040204" pitchFamily="50" charset="-128"/>
                <a:ea typeface="Meiryo UI" panose="020B0604030504040204" pitchFamily="50" charset="-128"/>
              </a:rPr>
              <a:t>×</a:t>
            </a:r>
            <a:r>
              <a:rPr kumimoji="1" lang="ja-JP" altLang="en-US" sz="1600" b="1" dirty="0">
                <a:solidFill>
                  <a:schemeClr val="tx1"/>
                </a:solidFill>
                <a:latin typeface="Meiryo UI" panose="020B0604030504040204" pitchFamily="50" charset="-128"/>
                <a:ea typeface="Meiryo UI" panose="020B0604030504040204" pitchFamily="50" charset="-128"/>
              </a:rPr>
              <a:t>キリンビバレッジと連携した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「みんなでやるで！健活</a:t>
            </a:r>
            <a:r>
              <a:rPr kumimoji="1" lang="en-US" altLang="ja-JP" sz="1600" b="1" dirty="0">
                <a:solidFill>
                  <a:schemeClr val="tx1"/>
                </a:solidFill>
                <a:latin typeface="Meiryo UI" panose="020B0604030504040204" pitchFamily="50" charset="-128"/>
                <a:ea typeface="Meiryo UI" panose="020B0604030504040204" pitchFamily="50" charset="-128"/>
              </a:rPr>
              <a:t>10</a:t>
            </a:r>
            <a:r>
              <a:rPr kumimoji="1" lang="ja-JP" altLang="en-US" sz="1600" b="1" dirty="0">
                <a:solidFill>
                  <a:schemeClr val="tx1"/>
                </a:solidFill>
                <a:latin typeface="Meiryo UI" panose="020B0604030504040204" pitchFamily="50" charset="-128"/>
                <a:ea typeface="Meiryo UI" panose="020B0604030504040204" pitchFamily="50" charset="-128"/>
              </a:rPr>
              <a:t>」の実施</a:t>
            </a:r>
          </a:p>
        </p:txBody>
      </p:sp>
      <p:cxnSp>
        <p:nvCxnSpPr>
          <p:cNvPr id="84" name="直線コネクタ 83">
            <a:extLst>
              <a:ext uri="{FF2B5EF4-FFF2-40B4-BE49-F238E27FC236}">
                <a16:creationId xmlns:a16="http://schemas.microsoft.com/office/drawing/2014/main" id="{9E70D025-E71B-4FCD-A22B-E55C26715A06}"/>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2" name="正方形/長方形 41">
            <a:extLst>
              <a:ext uri="{FF2B5EF4-FFF2-40B4-BE49-F238E27FC236}">
                <a16:creationId xmlns:a16="http://schemas.microsoft.com/office/drawing/2014/main" id="{44CC53F0-16D1-4F92-A92F-9DCD18159814}"/>
              </a:ext>
            </a:extLst>
          </p:cNvPr>
          <p:cNvSpPr/>
          <p:nvPr/>
        </p:nvSpPr>
        <p:spPr>
          <a:xfrm>
            <a:off x="394181" y="6170871"/>
            <a:ext cx="9173036" cy="63078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＜健康の分野で連携した企業等一覧（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アース製薬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アカカベ</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アストラゼネカ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イオン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江崎グリコ</a:t>
            </a:r>
            <a:r>
              <a:rPr kumimoji="1" lang="en-US" altLang="ja-JP" sz="800" dirty="0">
                <a:solidFill>
                  <a:schemeClr val="tx1"/>
                </a:solidFill>
                <a:latin typeface="Meiryo UI" panose="020B0604030504040204" pitchFamily="50" charset="-128"/>
                <a:ea typeface="Meiryo UI" panose="020B0604030504040204" pitchFamily="50" charset="-128"/>
              </a:rPr>
              <a:t>/F.C.</a:t>
            </a:r>
            <a:r>
              <a:rPr kumimoji="1" lang="ja-JP" altLang="en-US" sz="800" dirty="0">
                <a:solidFill>
                  <a:schemeClr val="tx1"/>
                </a:solidFill>
                <a:latin typeface="Meiryo UI" panose="020B0604030504040204" pitchFamily="50" charset="-128"/>
                <a:ea typeface="Meiryo UI" panose="020B0604030504040204" pitchFamily="50" charset="-128"/>
              </a:rPr>
              <a:t>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大阪信用金庫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大塚製薬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カゴメ</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関西ぱど</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協和キリン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キリン堂</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キリンビバレッジ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近畿大学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グンゼ</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en-US" altLang="ja-JP" sz="800" dirty="0">
                <a:solidFill>
                  <a:schemeClr val="tx1"/>
                </a:solidFill>
                <a:latin typeface="Meiryo UI" panose="020B0604030504040204" pitchFamily="50" charset="-128"/>
                <a:ea typeface="Meiryo UI" panose="020B0604030504040204" pitchFamily="50" charset="-128"/>
              </a:rPr>
              <a:t>Joshin/</a:t>
            </a:r>
            <a:r>
              <a:rPr kumimoji="1" lang="ja-JP" altLang="en-US" sz="800" dirty="0">
                <a:solidFill>
                  <a:schemeClr val="tx1"/>
                </a:solidFill>
                <a:latin typeface="Meiryo UI" panose="020B0604030504040204" pitchFamily="50" charset="-128"/>
                <a:ea typeface="Meiryo UI" panose="020B0604030504040204" pitchFamily="50" charset="-128"/>
              </a:rPr>
              <a:t>住友生命保険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積水ハウス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セブン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イレブン・ジャパン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セレッソ大阪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ソフトバンク</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第一生命保険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大同生命保険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ダスキン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中西金属工業</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日産大阪販売</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日本生命保険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ハークスレイ</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ファミリーマート</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三井不動産</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明治安田生命保険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リコージャパン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りそな銀行</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立命館大学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ローソン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ロート製薬</a:t>
            </a:r>
          </a:p>
        </p:txBody>
      </p:sp>
      <p:grpSp>
        <p:nvGrpSpPr>
          <p:cNvPr id="35" name="グループ化 34">
            <a:extLst>
              <a:ext uri="{FF2B5EF4-FFF2-40B4-BE49-F238E27FC236}">
                <a16:creationId xmlns:a16="http://schemas.microsoft.com/office/drawing/2014/main" id="{367D234D-623A-4E9D-B868-A7364D29D496}"/>
              </a:ext>
            </a:extLst>
          </p:cNvPr>
          <p:cNvGrpSpPr/>
          <p:nvPr/>
        </p:nvGrpSpPr>
        <p:grpSpPr>
          <a:xfrm>
            <a:off x="4953000" y="1181770"/>
            <a:ext cx="4952999" cy="4060430"/>
            <a:chOff x="4945314" y="1167224"/>
            <a:chExt cx="4952999" cy="4060430"/>
          </a:xfrm>
        </p:grpSpPr>
        <p:sp>
          <p:nvSpPr>
            <p:cNvPr id="48" name="正方形/長方形 47">
              <a:extLst>
                <a:ext uri="{FF2B5EF4-FFF2-40B4-BE49-F238E27FC236}">
                  <a16:creationId xmlns:a16="http://schemas.microsoft.com/office/drawing/2014/main" id="{3C56179A-3DF6-4454-937B-DD4300FB68F2}"/>
                </a:ext>
              </a:extLst>
            </p:cNvPr>
            <p:cNvSpPr/>
            <p:nvPr/>
          </p:nvSpPr>
          <p:spPr>
            <a:xfrm>
              <a:off x="5151221" y="1167224"/>
              <a:ext cx="4437223" cy="539051"/>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熱中症の予防啓発</a:t>
              </a:r>
              <a:endParaRPr kumimoji="1" lang="en-US" altLang="ja-JP" sz="1600" b="1">
                <a:solidFill>
                  <a:schemeClr val="tx1"/>
                </a:solidFill>
                <a:latin typeface="Meiryo UI" panose="020B0604030504040204" pitchFamily="50" charset="-128"/>
                <a:ea typeface="Meiryo UI" panose="020B0604030504040204" pitchFamily="50" charset="-128"/>
              </a:endParaRPr>
            </a:p>
            <a:p>
              <a:pPr algn="ctr"/>
              <a:r>
                <a:rPr kumimoji="1" lang="ja-JP" altLang="en-US" sz="1600" b="1">
                  <a:solidFill>
                    <a:schemeClr val="tx1"/>
                  </a:solidFill>
                  <a:latin typeface="Meiryo UI" panose="020B0604030504040204" pitchFamily="50" charset="-128"/>
                  <a:ea typeface="Meiryo UI" panose="020B0604030504040204" pitchFamily="50" charset="-128"/>
                </a:rPr>
                <a:t>クールオアシスプロジェクトへの参画</a:t>
              </a:r>
            </a:p>
          </p:txBody>
        </p:sp>
        <p:sp>
          <p:nvSpPr>
            <p:cNvPr id="49" name="テキスト ボックス 48">
              <a:extLst>
                <a:ext uri="{FF2B5EF4-FFF2-40B4-BE49-F238E27FC236}">
                  <a16:creationId xmlns:a16="http://schemas.microsoft.com/office/drawing/2014/main" id="{DDF057B0-2FA9-4859-96DD-9A2AA83141A0}"/>
                </a:ext>
              </a:extLst>
            </p:cNvPr>
            <p:cNvSpPr txBox="1"/>
            <p:nvPr/>
          </p:nvSpPr>
          <p:spPr>
            <a:xfrm>
              <a:off x="4945314" y="2462795"/>
              <a:ext cx="4952999" cy="2764859"/>
            </a:xfrm>
            <a:prstGeom prst="rect">
              <a:avLst/>
            </a:prstGeom>
            <a:noFill/>
          </p:spPr>
          <p:txBody>
            <a:bodyPr wrap="square" lIns="91440" tIns="45720" rIns="91440" bIns="45720" rtlCol="0" anchor="t">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猛暑から身を守るための熱中症対策</a:t>
              </a:r>
            </a:p>
            <a:p>
              <a:pPr>
                <a:spcBef>
                  <a:spcPts val="600"/>
                </a:spcBef>
              </a:pPr>
              <a:endParaRPr kumimoji="1" lang="en-US" altLang="ja-JP" sz="1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・熱中症予防の効果的な啓発を行うため、府民に身近なコンビニやドラッグ</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ストアにおいて、店頭</a:t>
              </a:r>
              <a:r>
                <a:rPr kumimoji="1" lang="en-US" altLang="ja-JP" sz="1200" dirty="0">
                  <a:latin typeface="Meiryo UI" panose="020B0604030504040204" pitchFamily="50" charset="-128"/>
                  <a:ea typeface="Meiryo UI" panose="020B0604030504040204" pitchFamily="50" charset="-128"/>
                </a:rPr>
                <a:t>POP</a:t>
              </a:r>
              <a:r>
                <a:rPr kumimoji="1" lang="ja-JP" altLang="en-US" sz="1200" dirty="0">
                  <a:latin typeface="Meiryo UI" panose="020B0604030504040204" pitchFamily="50" charset="-128"/>
                  <a:ea typeface="Meiryo UI" panose="020B0604030504040204" pitchFamily="50" charset="-128"/>
                </a:rPr>
                <a:t>やポスターの掲示、動画放映などを実施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また、ポスターの制作・配布や企業公式アプリから啓発メッセージを配信</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・猛暑の際に暑さをしのげる涼しい空間</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クールオアシス</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として店舗を提供</a:t>
              </a: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dirty="0">
                <a:latin typeface="Meiryo UI" panose="020B0604030504040204" pitchFamily="50" charset="-128"/>
                <a:ea typeface="Meiryo UI" panose="020B0604030504040204" pitchFamily="50" charset="-128"/>
              </a:endParaRPr>
            </a:p>
            <a:p>
              <a:pPr>
                <a:lnSpc>
                  <a:spcPts val="1000"/>
                </a:lnSpc>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p>
            <a:p>
              <a:pPr>
                <a:lnSpc>
                  <a:spcPts val="1000"/>
                </a:lnSpc>
                <a:spcBef>
                  <a:spcPts val="600"/>
                </a:spcBef>
              </a:pPr>
              <a:r>
                <a:rPr kumimoji="1" lang="ja-JP" altLang="en-US" sz="1050" dirty="0">
                  <a:latin typeface="Meiryo UI" panose="020B0604030504040204" pitchFamily="50" charset="-128"/>
                  <a:ea typeface="Meiryo UI" panose="020B0604030504040204" pitchFamily="50" charset="-128"/>
                </a:rPr>
                <a:t>＜熱中症の予防啓発＞</a:t>
              </a:r>
              <a:endParaRPr kumimoji="1" lang="en-US" altLang="ja-JP" sz="1050" dirty="0">
                <a:latin typeface="Meiryo UI" panose="020B0604030504040204" pitchFamily="50" charset="-128"/>
                <a:ea typeface="Meiryo UI" panose="020B0604030504040204" pitchFamily="50" charset="-128"/>
              </a:endParaRPr>
            </a:p>
            <a:p>
              <a:pPr>
                <a:lnSpc>
                  <a:spcPts val="1000"/>
                </a:lnSpc>
                <a:spcBef>
                  <a:spcPts val="600"/>
                </a:spcBef>
              </a:pPr>
              <a:r>
                <a:rPr kumimoji="1" lang="ja-JP" altLang="en-US" sz="1050" dirty="0">
                  <a:latin typeface="Meiryo UI" panose="020B0604030504040204" pitchFamily="50" charset="-128"/>
                  <a:ea typeface="Meiryo UI" panose="020B0604030504040204" pitchFamily="50" charset="-128"/>
                </a:rPr>
                <a:t>・大塚製薬と共同作成した店頭</a:t>
              </a:r>
              <a:r>
                <a:rPr kumimoji="1" lang="en-US" altLang="ja-JP" sz="1050" dirty="0">
                  <a:latin typeface="Meiryo UI" panose="020B0604030504040204" pitchFamily="50" charset="-128"/>
                  <a:ea typeface="Meiryo UI" panose="020B0604030504040204" pitchFamily="50" charset="-128"/>
                </a:rPr>
                <a:t>POP</a:t>
              </a:r>
              <a:r>
                <a:rPr kumimoji="1" lang="ja-JP" altLang="en-US" sz="1050" dirty="0">
                  <a:latin typeface="Meiryo UI" panose="020B0604030504040204" pitchFamily="50" charset="-128"/>
                  <a:ea typeface="Meiryo UI" panose="020B0604030504040204" pitchFamily="50" charset="-128"/>
                </a:rPr>
                <a:t>やポスター、動画などによる啓発</a:t>
              </a:r>
            </a:p>
            <a:p>
              <a:pPr>
                <a:lnSpc>
                  <a:spcPts val="1000"/>
                </a:lnSpc>
                <a:spcBef>
                  <a:spcPts val="600"/>
                </a:spcBef>
              </a:pPr>
              <a:r>
                <a:rPr kumimoji="1" lang="ja-JP" altLang="en-US" sz="1050" dirty="0">
                  <a:latin typeface="Meiryo UI"/>
                  <a:ea typeface="Meiryo UI"/>
                </a:rPr>
                <a:t>ファミリーマート：ポスター約1</a:t>
              </a:r>
              <a:r>
                <a:rPr kumimoji="1" lang="en-US" altLang="ja-JP" sz="1050" dirty="0">
                  <a:latin typeface="Meiryo UI"/>
                  <a:ea typeface="Meiryo UI"/>
                </a:rPr>
                <a:t>,</a:t>
              </a:r>
              <a:r>
                <a:rPr kumimoji="1" lang="ja-JP" altLang="en-US" sz="1050" dirty="0">
                  <a:latin typeface="Meiryo UI"/>
                  <a:ea typeface="Meiryo UI"/>
                </a:rPr>
                <a:t>300店舗、サイネージ放映約900店舗</a:t>
              </a:r>
              <a:endParaRPr lang="ja-JP" altLang="en-US" sz="1050" dirty="0">
                <a:latin typeface="Meiryo UI"/>
                <a:ea typeface="Meiryo UI"/>
              </a:endParaRPr>
            </a:p>
            <a:p>
              <a:pPr>
                <a:lnSpc>
                  <a:spcPts val="1000"/>
                </a:lnSpc>
                <a:spcBef>
                  <a:spcPts val="600"/>
                </a:spcBef>
              </a:pPr>
              <a:r>
                <a:rPr kumimoji="1" lang="ja-JP" altLang="en-US" sz="1050" dirty="0">
                  <a:latin typeface="Meiryo UI" panose="020B0604030504040204" pitchFamily="50" charset="-128"/>
                  <a:ea typeface="Meiryo UI" panose="020B0604030504040204" pitchFamily="50" charset="-128"/>
                </a:rPr>
                <a:t>セブン</a:t>
              </a:r>
              <a:r>
                <a:rPr lang="ja-JP" altLang="ja-JP" sz="1050" dirty="0">
                  <a:effectLst/>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dirty="0">
                  <a:latin typeface="Meiryo UI" panose="020B0604030504040204" pitchFamily="50" charset="-128"/>
                  <a:ea typeface="Meiryo UI" panose="020B0604030504040204" pitchFamily="50" charset="-128"/>
                </a:rPr>
                <a:t>イレブン：公式アプリでの啓発（大阪府会員数約</a:t>
              </a:r>
              <a:r>
                <a:rPr kumimoji="1" lang="en-US" altLang="ja-JP" sz="1050" dirty="0">
                  <a:latin typeface="Meiryo UI" panose="020B0604030504040204" pitchFamily="50" charset="-128"/>
                  <a:ea typeface="Meiryo UI" panose="020B0604030504040204" pitchFamily="50" charset="-128"/>
                </a:rPr>
                <a:t>200</a:t>
              </a:r>
              <a:r>
                <a:rPr kumimoji="1" lang="ja-JP" altLang="en-US" sz="1050" dirty="0">
                  <a:latin typeface="Meiryo UI" panose="020B0604030504040204" pitchFamily="50" charset="-128"/>
                  <a:ea typeface="Meiryo UI" panose="020B0604030504040204" pitchFamily="50" charset="-128"/>
                </a:rPr>
                <a:t>万人）</a:t>
              </a:r>
              <a:endParaRPr kumimoji="1" lang="en-US" altLang="ja-JP" sz="1050" dirty="0">
                <a:latin typeface="Meiryo UI" panose="020B0604030504040204" pitchFamily="50" charset="-128"/>
                <a:ea typeface="Meiryo UI" panose="020B0604030504040204" pitchFamily="50" charset="-128"/>
              </a:endParaRPr>
            </a:p>
          </p:txBody>
        </p:sp>
      </p:grpSp>
      <p:sp>
        <p:nvSpPr>
          <p:cNvPr id="37" name="テキスト ボックス 36">
            <a:extLst>
              <a:ext uri="{FF2B5EF4-FFF2-40B4-BE49-F238E27FC236}">
                <a16:creationId xmlns:a16="http://schemas.microsoft.com/office/drawing/2014/main" id="{80D7012B-8B17-4599-9A08-1502C0300DAB}"/>
              </a:ext>
            </a:extLst>
          </p:cNvPr>
          <p:cNvSpPr txBox="1"/>
          <p:nvPr/>
        </p:nvSpPr>
        <p:spPr>
          <a:xfrm>
            <a:off x="118118" y="2170826"/>
            <a:ext cx="4862581" cy="2816156"/>
          </a:xfrm>
          <a:prstGeom prst="rect">
            <a:avLst/>
          </a:prstGeom>
          <a:noFill/>
        </p:spPr>
        <p:txBody>
          <a:bodyPr wrap="square" lIns="91440" tIns="45720" rIns="91440" bIns="45720" rtlCol="0" anchor="t">
            <a:spAutoFit/>
          </a:bodyPr>
          <a:lstStyle/>
          <a:p>
            <a:pPr algn="ctr">
              <a:spcBef>
                <a:spcPts val="600"/>
              </a:spcBef>
            </a:pPr>
            <a:r>
              <a:rPr kumimoji="1" lang="ja-JP" altLang="en-US" sz="1600" b="1" dirty="0">
                <a:solidFill>
                  <a:srgbClr val="0D8295"/>
                </a:solidFill>
                <a:latin typeface="Meiryo UI" panose="020B0604030504040204" pitchFamily="50" charset="-128"/>
                <a:ea typeface="Meiryo UI" panose="020B0604030504040204" pitchFamily="50" charset="-128"/>
              </a:rPr>
              <a:t>府民の健康づくり活動「健活</a:t>
            </a:r>
            <a:r>
              <a:rPr kumimoji="1" lang="en-US" altLang="ja-JP" sz="1600" b="1" dirty="0">
                <a:solidFill>
                  <a:srgbClr val="0D8295"/>
                </a:solidFill>
                <a:latin typeface="Meiryo UI" panose="020B0604030504040204" pitchFamily="50" charset="-128"/>
                <a:ea typeface="Meiryo UI" panose="020B0604030504040204" pitchFamily="50" charset="-128"/>
              </a:rPr>
              <a:t>10</a:t>
            </a:r>
            <a:r>
              <a:rPr kumimoji="1" lang="ja-JP" altLang="en-US" sz="1600" b="1" dirty="0">
                <a:solidFill>
                  <a:srgbClr val="0D8295"/>
                </a:solidFill>
                <a:latin typeface="Meiryo UI" panose="020B0604030504040204" pitchFamily="50" charset="-128"/>
                <a:ea typeface="Meiryo UI" panose="020B0604030504040204" pitchFamily="50" charset="-128"/>
              </a:rPr>
              <a:t>」 </a:t>
            </a:r>
            <a:r>
              <a:rPr kumimoji="1" lang="en-US" altLang="ja-JP" sz="1200" b="1" dirty="0">
                <a:solidFill>
                  <a:srgbClr val="0D8295"/>
                </a:solidFill>
                <a:latin typeface="Meiryo UI" panose="020B0604030504040204" pitchFamily="50" charset="-128"/>
                <a:ea typeface="Meiryo UI" panose="020B0604030504040204" pitchFamily="50" charset="-128"/>
              </a:rPr>
              <a:t>〈</a:t>
            </a:r>
            <a:r>
              <a:rPr kumimoji="1" lang="ja-JP" altLang="en-US" sz="1200" b="1" dirty="0">
                <a:solidFill>
                  <a:srgbClr val="0D8295"/>
                </a:solidFill>
                <a:latin typeface="Meiryo UI" panose="020B0604030504040204" pitchFamily="50" charset="-128"/>
                <a:ea typeface="Meiryo UI" panose="020B0604030504040204" pitchFamily="50" charset="-128"/>
              </a:rPr>
              <a:t>ケンカツ テン</a:t>
            </a:r>
            <a:r>
              <a:rPr kumimoji="1" lang="en-US" altLang="ja-JP" sz="1200" b="1" dirty="0">
                <a:solidFill>
                  <a:srgbClr val="0D8295"/>
                </a:solidFill>
                <a:latin typeface="Meiryo UI" panose="020B0604030504040204" pitchFamily="50" charset="-128"/>
                <a:ea typeface="Meiryo UI" panose="020B0604030504040204" pitchFamily="50" charset="-128"/>
              </a:rPr>
              <a:t>〉</a:t>
            </a:r>
            <a:r>
              <a:rPr kumimoji="1" lang="ja-JP" altLang="en-US" sz="1600" b="1" dirty="0">
                <a:solidFill>
                  <a:srgbClr val="0D8295"/>
                </a:solidFill>
                <a:latin typeface="Meiryo UI" panose="020B0604030504040204" pitchFamily="50" charset="-128"/>
                <a:ea typeface="Meiryo UI" panose="020B0604030504040204" pitchFamily="50" charset="-128"/>
              </a:rPr>
              <a:t>の推進</a:t>
            </a:r>
          </a:p>
          <a:p>
            <a:pPr>
              <a:spcBef>
                <a:spcPts val="600"/>
              </a:spcBef>
            </a:pPr>
            <a:endParaRPr kumimoji="1" lang="en-US" altLang="ja-JP" sz="300" b="1" dirty="0">
              <a:solidFill>
                <a:srgbClr val="0D8295"/>
              </a:solidFill>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・「健活</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」の取組みを積極的に推進し、生活習慣の改善や生活習慣病の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予防等を促進するため、府内のキリン堂店舗で販売されるキリンビバレッジの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対象商品の売上の一部を「がん対策基金」へ寄附するキャンペーンを実施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・府内のキリン堂の一部店舗で健康フェアを実施し、薬剤師、登録販売者が</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推定骨量、筋肉量、内臓脂肪レベル、血管弾力などの測定結果に基づき、</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健活</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の項目を活用して生活改善のアドバイス</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p>
          <a:p>
            <a:pPr>
              <a:spcBef>
                <a:spcPts val="600"/>
              </a:spcBef>
            </a:pPr>
            <a:r>
              <a:rPr kumimoji="1" lang="ja-JP" altLang="en-US" sz="1200" dirty="0">
                <a:latin typeface="Meiryo UI"/>
                <a:ea typeface="Meiryo UI"/>
              </a:rPr>
              <a:t>・キャンペーン実施期間：</a:t>
            </a:r>
            <a:r>
              <a:rPr kumimoji="1" lang="en-US" altLang="ja-JP" sz="1200" dirty="0">
                <a:latin typeface="Meiryo UI"/>
                <a:ea typeface="Meiryo UI"/>
              </a:rPr>
              <a:t>11</a:t>
            </a:r>
            <a:r>
              <a:rPr kumimoji="1" lang="ja-JP" altLang="en-US" sz="1200" dirty="0">
                <a:latin typeface="Meiryo UI"/>
                <a:ea typeface="Meiryo UI"/>
              </a:rPr>
              <a:t>カ月間　　寄附額：514,508円　</a:t>
            </a:r>
            <a:endParaRPr kumimoji="1" lang="en-US" altLang="ja-JP" sz="1200" dirty="0">
              <a:latin typeface="Meiryo UI"/>
              <a:ea typeface="Meiryo UI"/>
            </a:endParaRPr>
          </a:p>
          <a:p>
            <a:pPr>
              <a:spcBef>
                <a:spcPts val="600"/>
              </a:spcBef>
            </a:pPr>
            <a:r>
              <a:rPr kumimoji="1" lang="ja-JP" altLang="en-US" sz="1200" dirty="0">
                <a:latin typeface="Meiryo UI"/>
                <a:ea typeface="Meiryo UI"/>
              </a:rPr>
              <a:t>・健康フェア参加者数：延べ511名（</a:t>
            </a:r>
            <a:r>
              <a:rPr kumimoji="1" lang="en-US" altLang="ja-JP" sz="1200" dirty="0">
                <a:latin typeface="Meiryo UI"/>
                <a:ea typeface="Meiryo UI"/>
              </a:rPr>
              <a:t>13</a:t>
            </a:r>
            <a:r>
              <a:rPr kumimoji="1" lang="ja-JP" altLang="en-US" sz="1200" dirty="0">
                <a:latin typeface="Meiryo UI"/>
                <a:ea typeface="Meiryo UI"/>
              </a:rPr>
              <a:t>回、府内</a:t>
            </a:r>
            <a:r>
              <a:rPr kumimoji="1" lang="en-US" altLang="ja-JP" sz="1200" dirty="0">
                <a:latin typeface="Meiryo UI"/>
                <a:ea typeface="Meiryo UI"/>
              </a:rPr>
              <a:t>7</a:t>
            </a:r>
            <a:r>
              <a:rPr kumimoji="1" lang="ja-JP" altLang="en-US" sz="1200" dirty="0">
                <a:latin typeface="Meiryo UI"/>
                <a:ea typeface="Meiryo UI"/>
              </a:rPr>
              <a:t>店舗）</a:t>
            </a:r>
            <a:endParaRPr kumimoji="1" lang="en-US" altLang="ja-JP" sz="1600" dirty="0">
              <a:latin typeface="Meiryo UI"/>
              <a:ea typeface="Meiryo UI"/>
            </a:endParaRPr>
          </a:p>
        </p:txBody>
      </p:sp>
      <p:pic>
        <p:nvPicPr>
          <p:cNvPr id="3" name="図 2">
            <a:extLst>
              <a:ext uri="{FF2B5EF4-FFF2-40B4-BE49-F238E27FC236}">
                <a16:creationId xmlns:a16="http://schemas.microsoft.com/office/drawing/2014/main" id="{A4EA418C-4972-4E92-BC45-2DAE7284FFFE}"/>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0838" y="5002373"/>
            <a:ext cx="1507750" cy="1130813"/>
          </a:xfrm>
          <a:prstGeom prst="rect">
            <a:avLst/>
          </a:prstGeom>
        </p:spPr>
      </p:pic>
      <p:pic>
        <p:nvPicPr>
          <p:cNvPr id="6" name="図 5">
            <a:extLst>
              <a:ext uri="{FF2B5EF4-FFF2-40B4-BE49-F238E27FC236}">
                <a16:creationId xmlns:a16="http://schemas.microsoft.com/office/drawing/2014/main" id="{B41E600A-5B46-41E2-9717-7BDBEB4C168B}"/>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050666" y="5246202"/>
            <a:ext cx="1149697" cy="878754"/>
          </a:xfrm>
          <a:prstGeom prst="rect">
            <a:avLst/>
          </a:prstGeom>
        </p:spPr>
      </p:pic>
      <p:pic>
        <p:nvPicPr>
          <p:cNvPr id="8" name="図 7">
            <a:extLst>
              <a:ext uri="{FF2B5EF4-FFF2-40B4-BE49-F238E27FC236}">
                <a16:creationId xmlns:a16="http://schemas.microsoft.com/office/drawing/2014/main" id="{16D153F7-A165-4F6E-820C-06FD864F987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93159" y="5002196"/>
            <a:ext cx="811788" cy="1148127"/>
          </a:xfrm>
          <a:prstGeom prst="rect">
            <a:avLst/>
          </a:prstGeom>
        </p:spPr>
      </p:pic>
      <p:pic>
        <p:nvPicPr>
          <p:cNvPr id="30" name="図 29">
            <a:extLst>
              <a:ext uri="{FF2B5EF4-FFF2-40B4-BE49-F238E27FC236}">
                <a16:creationId xmlns:a16="http://schemas.microsoft.com/office/drawing/2014/main" id="{2C02F3E9-A1C7-4BAC-8D87-D0DBC0DF56D2}"/>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740792" y="1795516"/>
            <a:ext cx="1817154" cy="269976"/>
          </a:xfrm>
          <a:prstGeom prst="rect">
            <a:avLst/>
          </a:prstGeom>
        </p:spPr>
      </p:pic>
      <p:pic>
        <p:nvPicPr>
          <p:cNvPr id="31" name="図 30">
            <a:extLst>
              <a:ext uri="{FF2B5EF4-FFF2-40B4-BE49-F238E27FC236}">
                <a16:creationId xmlns:a16="http://schemas.microsoft.com/office/drawing/2014/main" id="{3CE84B7F-0D86-4802-BCA8-DFA438CA3C9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676025" y="1795516"/>
            <a:ext cx="960740" cy="303748"/>
          </a:xfrm>
          <a:prstGeom prst="rect">
            <a:avLst/>
          </a:prstGeom>
        </p:spPr>
      </p:pic>
      <p:pic>
        <p:nvPicPr>
          <p:cNvPr id="4" name="図 3">
            <a:extLst>
              <a:ext uri="{FF2B5EF4-FFF2-40B4-BE49-F238E27FC236}">
                <a16:creationId xmlns:a16="http://schemas.microsoft.com/office/drawing/2014/main" id="{9D63C38F-06EA-4263-8625-F52D828FA3B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065863" y="1720821"/>
            <a:ext cx="852645" cy="576230"/>
          </a:xfrm>
          <a:prstGeom prst="rect">
            <a:avLst/>
          </a:prstGeom>
        </p:spPr>
      </p:pic>
      <p:pic>
        <p:nvPicPr>
          <p:cNvPr id="10" name="図 9">
            <a:extLst>
              <a:ext uri="{FF2B5EF4-FFF2-40B4-BE49-F238E27FC236}">
                <a16:creationId xmlns:a16="http://schemas.microsoft.com/office/drawing/2014/main" id="{2BC8CAAA-5DB4-41A7-883E-9F862F97C0D3}"/>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918508" y="1811415"/>
            <a:ext cx="579244" cy="391462"/>
          </a:xfrm>
          <a:prstGeom prst="rect">
            <a:avLst/>
          </a:prstGeom>
        </p:spPr>
      </p:pic>
      <p:pic>
        <p:nvPicPr>
          <p:cNvPr id="12" name="図 11">
            <a:extLst>
              <a:ext uri="{FF2B5EF4-FFF2-40B4-BE49-F238E27FC236}">
                <a16:creationId xmlns:a16="http://schemas.microsoft.com/office/drawing/2014/main" id="{795845A8-15DE-47F9-B016-3A0E65DADC75}"/>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6418939" y="1800003"/>
            <a:ext cx="579245" cy="391462"/>
          </a:xfrm>
          <a:prstGeom prst="rect">
            <a:avLst/>
          </a:prstGeom>
        </p:spPr>
      </p:pic>
      <p:pic>
        <p:nvPicPr>
          <p:cNvPr id="16" name="図 15">
            <a:extLst>
              <a:ext uri="{FF2B5EF4-FFF2-40B4-BE49-F238E27FC236}">
                <a16:creationId xmlns:a16="http://schemas.microsoft.com/office/drawing/2014/main" id="{00EAE992-C792-4A89-8D25-64F0CDC5D6F3}"/>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024782" y="1697607"/>
            <a:ext cx="850338" cy="574671"/>
          </a:xfrm>
          <a:prstGeom prst="rect">
            <a:avLst/>
          </a:prstGeom>
        </p:spPr>
      </p:pic>
      <p:pic>
        <p:nvPicPr>
          <p:cNvPr id="14" name="図 13">
            <a:extLst>
              <a:ext uri="{FF2B5EF4-FFF2-40B4-BE49-F238E27FC236}">
                <a16:creationId xmlns:a16="http://schemas.microsoft.com/office/drawing/2014/main" id="{EAEA7209-976C-4CAD-9A2A-9B9767F68F7C}"/>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7007529" y="1577457"/>
            <a:ext cx="1236516" cy="835656"/>
          </a:xfrm>
          <a:prstGeom prst="rect">
            <a:avLst/>
          </a:prstGeom>
        </p:spPr>
      </p:pic>
      <p:pic>
        <p:nvPicPr>
          <p:cNvPr id="19" name="図 18">
            <a:extLst>
              <a:ext uri="{FF2B5EF4-FFF2-40B4-BE49-F238E27FC236}">
                <a16:creationId xmlns:a16="http://schemas.microsoft.com/office/drawing/2014/main" id="{CD3296AD-FE17-402A-9D31-46277EF5BEA3}"/>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682321" y="1635003"/>
            <a:ext cx="1017253" cy="687474"/>
          </a:xfrm>
          <a:prstGeom prst="rect">
            <a:avLst/>
          </a:prstGeom>
        </p:spPr>
      </p:pic>
      <p:sp>
        <p:nvSpPr>
          <p:cNvPr id="2" name="テキスト ボックス 1">
            <a:extLst>
              <a:ext uri="{FF2B5EF4-FFF2-40B4-BE49-F238E27FC236}">
                <a16:creationId xmlns:a16="http://schemas.microsoft.com/office/drawing/2014/main" id="{453121BF-4966-47EB-ACE1-9B20FE8368C8}"/>
              </a:ext>
            </a:extLst>
          </p:cNvPr>
          <p:cNvSpPr txBox="1"/>
          <p:nvPr/>
        </p:nvSpPr>
        <p:spPr>
          <a:xfrm>
            <a:off x="4939630" y="5301691"/>
            <a:ext cx="3742691" cy="648063"/>
          </a:xfrm>
          <a:prstGeom prst="rect">
            <a:avLst/>
          </a:prstGeom>
          <a:noFill/>
        </p:spPr>
        <p:txBody>
          <a:bodyPr wrap="square" rtlCol="0">
            <a:spAutoFit/>
          </a:bodyPr>
          <a:lstStyle/>
          <a:p>
            <a:pPr>
              <a:lnSpc>
                <a:spcPts val="1500"/>
              </a:lnSpc>
            </a:pPr>
            <a:r>
              <a:rPr kumimoji="1" lang="ja-JP" altLang="en-US" sz="1050" dirty="0">
                <a:latin typeface="Meiryo UI" panose="020B0604030504040204" pitchFamily="50" charset="-128"/>
                <a:ea typeface="Meiryo UI" panose="020B0604030504040204" pitchFamily="50" charset="-128"/>
              </a:rPr>
              <a:t>＜クールオアシスプロジェクトへの参画＞</a:t>
            </a:r>
          </a:p>
          <a:p>
            <a:pPr>
              <a:lnSpc>
                <a:spcPts val="1500"/>
              </a:lnSpc>
            </a:pPr>
            <a:r>
              <a:rPr kumimoji="1" lang="ja-JP" altLang="en-US" sz="1050" dirty="0">
                <a:latin typeface="Meiryo UI" panose="020B0604030504040204" pitchFamily="50" charset="-128"/>
                <a:ea typeface="Meiryo UI" panose="020B0604030504040204" pitchFamily="50" charset="-128"/>
              </a:rPr>
              <a:t>アカカベ</a:t>
            </a:r>
            <a:r>
              <a:rPr kumimoji="1" lang="en-US" altLang="ja-JP" sz="1050" dirty="0">
                <a:latin typeface="Meiryo UI" panose="020B0604030504040204" pitchFamily="50" charset="-128"/>
                <a:ea typeface="Meiryo UI" panose="020B0604030504040204" pitchFamily="50" charset="-128"/>
              </a:rPr>
              <a:t>(78</a:t>
            </a:r>
            <a:r>
              <a:rPr kumimoji="1" lang="ja-JP" altLang="en-US" sz="1050" dirty="0">
                <a:latin typeface="Meiryo UI" panose="020B0604030504040204" pitchFamily="50" charset="-128"/>
                <a:ea typeface="Meiryo UI" panose="020B0604030504040204" pitchFamily="50" charset="-128"/>
              </a:rPr>
              <a:t>店舗</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、いずみ市民生協</a:t>
            </a:r>
            <a:r>
              <a:rPr kumimoji="1" lang="en-US" altLang="ja-JP" sz="1050" dirty="0">
                <a:latin typeface="Meiryo UI" panose="020B0604030504040204" pitchFamily="50" charset="-128"/>
                <a:ea typeface="Meiryo UI" panose="020B0604030504040204" pitchFamily="50" charset="-128"/>
              </a:rPr>
              <a:t>(13</a:t>
            </a:r>
            <a:r>
              <a:rPr kumimoji="1" lang="ja-JP" altLang="en-US" sz="1050" dirty="0">
                <a:latin typeface="Meiryo UI" panose="020B0604030504040204" pitchFamily="50" charset="-128"/>
                <a:ea typeface="Meiryo UI" panose="020B0604030504040204" pitchFamily="50" charset="-128"/>
              </a:rPr>
              <a:t>施設</a:t>
            </a:r>
            <a:r>
              <a:rPr kumimoji="1" lang="en-US" altLang="ja-JP" sz="1050" dirty="0">
                <a:latin typeface="Meiryo UI" panose="020B0604030504040204" pitchFamily="50" charset="-128"/>
                <a:ea typeface="Meiryo UI" panose="020B0604030504040204" pitchFamily="50" charset="-128"/>
              </a:rPr>
              <a:t>)</a:t>
            </a:r>
          </a:p>
          <a:p>
            <a:pPr>
              <a:lnSpc>
                <a:spcPts val="1500"/>
              </a:lnSpc>
            </a:pPr>
            <a:r>
              <a:rPr kumimoji="1" lang="ja-JP" altLang="en-US" sz="1050" dirty="0">
                <a:latin typeface="Meiryo UI" panose="020B0604030504040204" pitchFamily="50" charset="-128"/>
                <a:ea typeface="Meiryo UI" panose="020B0604030504040204" pitchFamily="50" charset="-128"/>
              </a:rPr>
              <a:t>キリン堂</a:t>
            </a:r>
            <a:r>
              <a:rPr kumimoji="1" lang="en-US" altLang="ja-JP" sz="1050" dirty="0">
                <a:latin typeface="Meiryo UI" panose="020B0604030504040204" pitchFamily="50" charset="-128"/>
                <a:ea typeface="Meiryo UI" panose="020B0604030504040204" pitchFamily="50" charset="-128"/>
              </a:rPr>
              <a:t>(168</a:t>
            </a:r>
            <a:r>
              <a:rPr kumimoji="1" lang="ja-JP" altLang="en-US" sz="1050" dirty="0">
                <a:latin typeface="Meiryo UI" panose="020B0604030504040204" pitchFamily="50" charset="-128"/>
                <a:ea typeface="Meiryo UI" panose="020B0604030504040204" pitchFamily="50" charset="-128"/>
              </a:rPr>
              <a:t>店舗</a:t>
            </a:r>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、ファミリーマート</a:t>
            </a:r>
            <a:r>
              <a:rPr kumimoji="1" lang="en-US" altLang="ja-JP" sz="1050" dirty="0">
                <a:latin typeface="Meiryo UI" panose="020B0604030504040204" pitchFamily="50" charset="-128"/>
                <a:ea typeface="Meiryo UI" panose="020B0604030504040204" pitchFamily="50" charset="-128"/>
              </a:rPr>
              <a:t>(1,289</a:t>
            </a:r>
            <a:r>
              <a:rPr kumimoji="1" lang="ja-JP" altLang="en-US" sz="1050" dirty="0">
                <a:latin typeface="Meiryo UI" panose="020B0604030504040204" pitchFamily="50" charset="-128"/>
                <a:ea typeface="Meiryo UI" panose="020B0604030504040204" pitchFamily="50" charset="-128"/>
              </a:rPr>
              <a:t>店舗</a:t>
            </a:r>
            <a:r>
              <a:rPr kumimoji="1" lang="en-US" altLang="ja-JP" sz="1050"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73370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図 48">
            <a:extLst>
              <a:ext uri="{FF2B5EF4-FFF2-40B4-BE49-F238E27FC236}">
                <a16:creationId xmlns:a16="http://schemas.microsoft.com/office/drawing/2014/main" id="{C056E4B6-5817-45B2-9E61-91DC0F4993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6523" y="1831008"/>
            <a:ext cx="1077025" cy="359211"/>
          </a:xfrm>
          <a:prstGeom prst="rect">
            <a:avLst/>
          </a:prstGeom>
        </p:spPr>
      </p:pic>
      <p:pic>
        <p:nvPicPr>
          <p:cNvPr id="4" name="図 3">
            <a:extLst>
              <a:ext uri="{FF2B5EF4-FFF2-40B4-BE49-F238E27FC236}">
                <a16:creationId xmlns:a16="http://schemas.microsoft.com/office/drawing/2014/main" id="{8CA49A0C-D8E2-4116-8BA9-9D3995EEB0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541422" y="1708038"/>
            <a:ext cx="1043740" cy="705375"/>
          </a:xfrm>
          <a:prstGeom prst="rect">
            <a:avLst/>
          </a:prstGeom>
        </p:spPr>
      </p:pic>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954107"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環境①</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grpSp>
        <p:nvGrpSpPr>
          <p:cNvPr id="57" name="グループ化 56">
            <a:extLst>
              <a:ext uri="{FF2B5EF4-FFF2-40B4-BE49-F238E27FC236}">
                <a16:creationId xmlns:a16="http://schemas.microsoft.com/office/drawing/2014/main" id="{217B60D9-A048-4F4A-A011-56704E3FB227}"/>
              </a:ext>
            </a:extLst>
          </p:cNvPr>
          <p:cNvGrpSpPr/>
          <p:nvPr/>
        </p:nvGrpSpPr>
        <p:grpSpPr>
          <a:xfrm>
            <a:off x="4969675" y="266575"/>
            <a:ext cx="4597542" cy="620144"/>
            <a:chOff x="4969675" y="266575"/>
            <a:chExt cx="4597542" cy="620144"/>
          </a:xfrm>
        </p:grpSpPr>
        <p:pic>
          <p:nvPicPr>
            <p:cNvPr id="58" name="図 57">
              <a:extLst>
                <a:ext uri="{FF2B5EF4-FFF2-40B4-BE49-F238E27FC236}">
                  <a16:creationId xmlns:a16="http://schemas.microsoft.com/office/drawing/2014/main" id="{6A4D2D1C-91F7-41DB-9BF5-8D0D531B487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969675" y="267650"/>
              <a:ext cx="612000" cy="612000"/>
            </a:xfrm>
            <a:prstGeom prst="rect">
              <a:avLst/>
            </a:prstGeom>
          </p:spPr>
        </p:pic>
        <p:pic>
          <p:nvPicPr>
            <p:cNvPr id="59" name="図 58">
              <a:extLst>
                <a:ext uri="{FF2B5EF4-FFF2-40B4-BE49-F238E27FC236}">
                  <a16:creationId xmlns:a16="http://schemas.microsoft.com/office/drawing/2014/main" id="{A9624612-A180-4353-914F-DC22106447C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33932" y="266575"/>
              <a:ext cx="612000" cy="612000"/>
            </a:xfrm>
            <a:prstGeom prst="rect">
              <a:avLst/>
            </a:prstGeom>
          </p:spPr>
        </p:pic>
        <p:pic>
          <p:nvPicPr>
            <p:cNvPr id="60" name="図 59">
              <a:extLst>
                <a:ext uri="{FF2B5EF4-FFF2-40B4-BE49-F238E27FC236}">
                  <a16:creationId xmlns:a16="http://schemas.microsoft.com/office/drawing/2014/main" id="{3A700FFD-7389-46D6-99A7-550655817D9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298189" y="271419"/>
              <a:ext cx="612000" cy="612000"/>
            </a:xfrm>
            <a:prstGeom prst="rect">
              <a:avLst/>
            </a:prstGeom>
          </p:spPr>
        </p:pic>
        <p:pic>
          <p:nvPicPr>
            <p:cNvPr id="61" name="図 60">
              <a:extLst>
                <a:ext uri="{FF2B5EF4-FFF2-40B4-BE49-F238E27FC236}">
                  <a16:creationId xmlns:a16="http://schemas.microsoft.com/office/drawing/2014/main" id="{D51A78EC-C976-4A61-A6EB-1727AEEC51BD}"/>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962446" y="271419"/>
              <a:ext cx="612000" cy="612000"/>
            </a:xfrm>
            <a:prstGeom prst="rect">
              <a:avLst/>
            </a:prstGeom>
          </p:spPr>
        </p:pic>
        <p:pic>
          <p:nvPicPr>
            <p:cNvPr id="62" name="図 61">
              <a:extLst>
                <a:ext uri="{FF2B5EF4-FFF2-40B4-BE49-F238E27FC236}">
                  <a16:creationId xmlns:a16="http://schemas.microsoft.com/office/drawing/2014/main" id="{90BDB9CE-54E0-4FC6-A3DC-A37A0CEA7305}"/>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626703" y="271419"/>
              <a:ext cx="612000" cy="612000"/>
            </a:xfrm>
            <a:prstGeom prst="rect">
              <a:avLst/>
            </a:prstGeom>
          </p:spPr>
        </p:pic>
        <p:pic>
          <p:nvPicPr>
            <p:cNvPr id="63" name="図 62">
              <a:extLst>
                <a:ext uri="{FF2B5EF4-FFF2-40B4-BE49-F238E27FC236}">
                  <a16:creationId xmlns:a16="http://schemas.microsoft.com/office/drawing/2014/main" id="{9391FC23-8937-41E3-A04B-66629F87636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290960" y="274719"/>
              <a:ext cx="612000" cy="612000"/>
            </a:xfrm>
            <a:prstGeom prst="rect">
              <a:avLst/>
            </a:prstGeom>
          </p:spPr>
        </p:pic>
        <p:pic>
          <p:nvPicPr>
            <p:cNvPr id="64" name="図 63">
              <a:extLst>
                <a:ext uri="{FF2B5EF4-FFF2-40B4-BE49-F238E27FC236}">
                  <a16:creationId xmlns:a16="http://schemas.microsoft.com/office/drawing/2014/main" id="{ED00F780-3667-4B2F-B762-DD8FCDE9E48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955217" y="274719"/>
              <a:ext cx="612000" cy="612000"/>
            </a:xfrm>
            <a:prstGeom prst="rect">
              <a:avLst/>
            </a:prstGeom>
          </p:spPr>
        </p:pic>
      </p:grpSp>
      <p:sp>
        <p:nvSpPr>
          <p:cNvPr id="87" name="正方形/長方形 86">
            <a:extLst>
              <a:ext uri="{FF2B5EF4-FFF2-40B4-BE49-F238E27FC236}">
                <a16:creationId xmlns:a16="http://schemas.microsoft.com/office/drawing/2014/main" id="{74517DCF-5CA8-4771-BF7C-D4DA18D3297F}"/>
              </a:ext>
            </a:extLst>
          </p:cNvPr>
          <p:cNvSpPr/>
          <p:nvPr/>
        </p:nvSpPr>
        <p:spPr>
          <a:xfrm>
            <a:off x="281495" y="1167224"/>
            <a:ext cx="4437223" cy="558609"/>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accent1"/>
                </a:solidFill>
                <a:latin typeface="Meiryo UI" panose="020B0604030504040204" pitchFamily="50" charset="-128"/>
                <a:ea typeface="Meiryo UI" panose="020B0604030504040204" pitchFamily="50" charset="-128"/>
              </a:rPr>
              <a:t>　　</a:t>
            </a:r>
            <a:r>
              <a:rPr kumimoji="1" lang="ja-JP" altLang="en-US" sz="1600" b="1" dirty="0">
                <a:solidFill>
                  <a:schemeClr val="tx1"/>
                </a:solidFill>
                <a:latin typeface="Meiryo UI" panose="020B0604030504040204" pitchFamily="50" charset="-128"/>
                <a:ea typeface="Meiryo UI" panose="020B0604030504040204" pitchFamily="50" charset="-128"/>
              </a:rPr>
              <a:t>企業等と連携した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　第</a:t>
            </a:r>
            <a:r>
              <a:rPr kumimoji="1" lang="en-US" altLang="ja-JP" sz="1600" b="1" dirty="0">
                <a:solidFill>
                  <a:schemeClr val="tx1"/>
                </a:solidFill>
                <a:latin typeface="Meiryo UI" panose="020B0604030504040204" pitchFamily="50" charset="-128"/>
                <a:ea typeface="Meiryo UI" panose="020B0604030504040204" pitchFamily="50" charset="-128"/>
              </a:rPr>
              <a:t>45</a:t>
            </a:r>
            <a:r>
              <a:rPr kumimoji="1" lang="ja-JP" altLang="en-US" sz="1600" b="1" dirty="0">
                <a:solidFill>
                  <a:schemeClr val="tx1"/>
                </a:solidFill>
                <a:latin typeface="Meiryo UI" panose="020B0604030504040204" pitchFamily="50" charset="-128"/>
                <a:ea typeface="Meiryo UI" panose="020B0604030504040204" pitchFamily="50" charset="-128"/>
              </a:rPr>
              <a:t>回全国豊かな海づくり大会の機運醸成</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cxnSp>
        <p:nvCxnSpPr>
          <p:cNvPr id="70" name="直線コネクタ 69">
            <a:extLst>
              <a:ext uri="{FF2B5EF4-FFF2-40B4-BE49-F238E27FC236}">
                <a16:creationId xmlns:a16="http://schemas.microsoft.com/office/drawing/2014/main" id="{2BDBD4B9-D0D8-4E62-9723-4E7FB3AE22CD}"/>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01" name="グループ化 100">
            <a:extLst>
              <a:ext uri="{FF2B5EF4-FFF2-40B4-BE49-F238E27FC236}">
                <a16:creationId xmlns:a16="http://schemas.microsoft.com/office/drawing/2014/main" id="{A8D1DE33-BD79-4A09-B31F-48FCFD11C33A}"/>
              </a:ext>
            </a:extLst>
          </p:cNvPr>
          <p:cNvGrpSpPr/>
          <p:nvPr/>
        </p:nvGrpSpPr>
        <p:grpSpPr>
          <a:xfrm>
            <a:off x="187630" y="1139445"/>
            <a:ext cx="612000" cy="595761"/>
            <a:chOff x="-1472255" y="1547756"/>
            <a:chExt cx="612000" cy="595761"/>
          </a:xfrm>
        </p:grpSpPr>
        <p:sp>
          <p:nvSpPr>
            <p:cNvPr id="102" name="星: 12 pt 101">
              <a:extLst>
                <a:ext uri="{FF2B5EF4-FFF2-40B4-BE49-F238E27FC236}">
                  <a16:creationId xmlns:a16="http://schemas.microsoft.com/office/drawing/2014/main" id="{10E04E76-547D-45C4-A9EA-5154C2F25B9F}"/>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103" name="テキスト ボックス 102">
              <a:extLst>
                <a:ext uri="{FF2B5EF4-FFF2-40B4-BE49-F238E27FC236}">
                  <a16:creationId xmlns:a16="http://schemas.microsoft.com/office/drawing/2014/main" id="{D596A750-83DA-4660-9C78-9424B69A8EE1}"/>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grpSp>
        <p:nvGrpSpPr>
          <p:cNvPr id="67" name="グループ化 66">
            <a:extLst>
              <a:ext uri="{FF2B5EF4-FFF2-40B4-BE49-F238E27FC236}">
                <a16:creationId xmlns:a16="http://schemas.microsoft.com/office/drawing/2014/main" id="{CC795C9F-F9C8-47F3-8E69-4D5049FAB137}"/>
              </a:ext>
            </a:extLst>
          </p:cNvPr>
          <p:cNvGrpSpPr/>
          <p:nvPr/>
        </p:nvGrpSpPr>
        <p:grpSpPr>
          <a:xfrm>
            <a:off x="5042022" y="1167224"/>
            <a:ext cx="4690702" cy="3956628"/>
            <a:chOff x="4968996" y="1167224"/>
            <a:chExt cx="4690702" cy="3956628"/>
          </a:xfrm>
        </p:grpSpPr>
        <p:sp>
          <p:nvSpPr>
            <p:cNvPr id="68" name="正方形/長方形 67">
              <a:extLst>
                <a:ext uri="{FF2B5EF4-FFF2-40B4-BE49-F238E27FC236}">
                  <a16:creationId xmlns:a16="http://schemas.microsoft.com/office/drawing/2014/main" id="{1923042A-F6ED-440E-85CB-3FFFD8CF454E}"/>
                </a:ext>
              </a:extLst>
            </p:cNvPr>
            <p:cNvSpPr/>
            <p:nvPr/>
          </p:nvSpPr>
          <p:spPr>
            <a:xfrm>
              <a:off x="5151221" y="1167224"/>
              <a:ext cx="4437223" cy="558609"/>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積水ハウスと連携した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　「ゼロカーボン・ダイアローグ」の実施</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9" name="テキスト ボックス 68">
              <a:extLst>
                <a:ext uri="{FF2B5EF4-FFF2-40B4-BE49-F238E27FC236}">
                  <a16:creationId xmlns:a16="http://schemas.microsoft.com/office/drawing/2014/main" id="{600FE130-5657-4EFF-A360-A49DF3760D75}"/>
                </a:ext>
              </a:extLst>
            </p:cNvPr>
            <p:cNvSpPr txBox="1"/>
            <p:nvPr/>
          </p:nvSpPr>
          <p:spPr>
            <a:xfrm>
              <a:off x="4968996" y="2307696"/>
              <a:ext cx="4690702" cy="2816156"/>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脱炭素社会への府民の意識向上・行動促進</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・脱炭素社会の実現に向けた新しい発想と共感を広げる企画</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「ゼロカーボン・ダイアローグ」を、積水ハウスが環境活動団体等と共催</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a:latin typeface="Meiryo UI" panose="020B0604030504040204" pitchFamily="50" charset="-128"/>
                  <a:ea typeface="Meiryo UI" panose="020B0604030504040204" pitchFamily="50" charset="-128"/>
                </a:rPr>
                <a:t>　した「</a:t>
              </a:r>
              <a:r>
                <a:rPr kumimoji="1" lang="ja-JP" altLang="en-US" sz="1200" dirty="0">
                  <a:latin typeface="Meiryo UI" panose="020B0604030504040204" pitchFamily="50" charset="-128"/>
                  <a:ea typeface="Meiryo UI" panose="020B0604030504040204" pitchFamily="50" charset="-128"/>
                </a:rPr>
                <a:t>新・里山音楽祭」とコラボして実施</a:t>
              </a:r>
            </a:p>
            <a:p>
              <a:pPr>
                <a:spcBef>
                  <a:spcPts val="600"/>
                </a:spcBef>
              </a:pPr>
              <a:r>
                <a:rPr kumimoji="1" lang="ja-JP" altLang="en-US" sz="1200" dirty="0">
                  <a:latin typeface="Meiryo UI" panose="020B0604030504040204" pitchFamily="50" charset="-128"/>
                  <a:ea typeface="Meiryo UI" panose="020B0604030504040204" pitchFamily="50" charset="-128"/>
                </a:rPr>
                <a:t>・あらゆる世代の方々に環境について考えてもらうきっかけとして、「音楽」を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切り口としたイベントを開催し、演奏やトークセッションイベントを通じて</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環境問題について考える機会を創出</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来場者数：</a:t>
              </a:r>
              <a:r>
                <a:rPr kumimoji="1" lang="en-US" altLang="ja-JP" sz="1200" dirty="0">
                  <a:latin typeface="Meiryo UI" panose="020B0604030504040204" pitchFamily="50" charset="-128"/>
                  <a:ea typeface="Meiryo UI" panose="020B0604030504040204" pitchFamily="50" charset="-128"/>
                </a:rPr>
                <a:t>300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参加者の声</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endParaRPr kumimoji="1" lang="en-US" altLang="ja-JP" sz="1200" b="1" dirty="0">
                <a:latin typeface="Meiryo UI" panose="020B0604030504040204" pitchFamily="50" charset="-128"/>
                <a:ea typeface="Meiryo UI" panose="020B0604030504040204" pitchFamily="50" charset="-128"/>
              </a:endParaRPr>
            </a:p>
            <a:p>
              <a:pPr>
                <a:spcBef>
                  <a:spcPts val="600"/>
                </a:spcBef>
              </a:pPr>
              <a:endParaRPr kumimoji="1" lang="en-US" altLang="ja-JP" sz="1200" dirty="0">
                <a:latin typeface="Meiryo UI" panose="020B0604030504040204" pitchFamily="50" charset="-128"/>
                <a:ea typeface="Meiryo UI" panose="020B0604030504040204" pitchFamily="50" charset="-128"/>
              </a:endParaRPr>
            </a:p>
          </p:txBody>
        </p:sp>
      </p:grpSp>
      <p:grpSp>
        <p:nvGrpSpPr>
          <p:cNvPr id="44" name="グループ化 43">
            <a:extLst>
              <a:ext uri="{FF2B5EF4-FFF2-40B4-BE49-F238E27FC236}">
                <a16:creationId xmlns:a16="http://schemas.microsoft.com/office/drawing/2014/main" id="{1841CA0B-6721-408D-A48C-929DDFF601DA}"/>
              </a:ext>
            </a:extLst>
          </p:cNvPr>
          <p:cNvGrpSpPr/>
          <p:nvPr/>
        </p:nvGrpSpPr>
        <p:grpSpPr>
          <a:xfrm>
            <a:off x="5137180" y="1148647"/>
            <a:ext cx="612000" cy="595761"/>
            <a:chOff x="-1472255" y="1547756"/>
            <a:chExt cx="612000" cy="595761"/>
          </a:xfrm>
        </p:grpSpPr>
        <p:sp>
          <p:nvSpPr>
            <p:cNvPr id="45" name="星: 12 pt 44">
              <a:extLst>
                <a:ext uri="{FF2B5EF4-FFF2-40B4-BE49-F238E27FC236}">
                  <a16:creationId xmlns:a16="http://schemas.microsoft.com/office/drawing/2014/main" id="{654A9A78-4217-4784-9530-8DC3D72FC165}"/>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46" name="テキスト ボックス 45">
              <a:extLst>
                <a:ext uri="{FF2B5EF4-FFF2-40B4-BE49-F238E27FC236}">
                  <a16:creationId xmlns:a16="http://schemas.microsoft.com/office/drawing/2014/main" id="{773B7E2A-D056-45C9-B1A1-963BD10B4AC7}"/>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sp>
        <p:nvSpPr>
          <p:cNvPr id="38" name="スライド番号プレースホルダー 1">
            <a:extLst>
              <a:ext uri="{FF2B5EF4-FFF2-40B4-BE49-F238E27FC236}">
                <a16:creationId xmlns:a16="http://schemas.microsoft.com/office/drawing/2014/main" id="{E07C6AE6-101C-4EBD-977F-4E3C7488DCD4}"/>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16</a:t>
            </a:fld>
            <a:endParaRPr lang="ja-JP" altLang="en-US" dirty="0"/>
          </a:p>
        </p:txBody>
      </p:sp>
      <p:sp>
        <p:nvSpPr>
          <p:cNvPr id="37" name="テキスト ボックス 36">
            <a:extLst>
              <a:ext uri="{FF2B5EF4-FFF2-40B4-BE49-F238E27FC236}">
                <a16:creationId xmlns:a16="http://schemas.microsoft.com/office/drawing/2014/main" id="{711833EF-F75B-4383-B012-9CE7E3943B1C}"/>
              </a:ext>
            </a:extLst>
          </p:cNvPr>
          <p:cNvSpPr txBox="1"/>
          <p:nvPr/>
        </p:nvSpPr>
        <p:spPr>
          <a:xfrm>
            <a:off x="133848" y="2315718"/>
            <a:ext cx="4819152" cy="3708708"/>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水産資源や水辺環境保全と大阪湾の魅力発信</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・水産資源保全や水域環境の重要性、大阪湾の魅力、「つくり育てる漁業」</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を発信する「</a:t>
            </a:r>
            <a:r>
              <a:rPr kumimoji="1" lang="ja-JP" altLang="en-US" sz="1200" dirty="0">
                <a:solidFill>
                  <a:schemeClr val="tx1"/>
                </a:solidFill>
                <a:latin typeface="Meiryo UI" panose="020B0604030504040204" pitchFamily="50" charset="-128"/>
                <a:ea typeface="Meiryo UI" panose="020B0604030504040204" pitchFamily="50" charset="-128"/>
              </a:rPr>
              <a:t>第</a:t>
            </a:r>
            <a:r>
              <a:rPr kumimoji="1" lang="en-US" altLang="ja-JP" sz="1200" dirty="0">
                <a:solidFill>
                  <a:schemeClr val="tx1"/>
                </a:solidFill>
                <a:latin typeface="Meiryo UI" panose="020B0604030504040204" pitchFamily="50" charset="-128"/>
                <a:ea typeface="Meiryo UI" panose="020B0604030504040204" pitchFamily="50" charset="-128"/>
              </a:rPr>
              <a:t>45</a:t>
            </a:r>
            <a:r>
              <a:rPr kumimoji="1" lang="ja-JP" altLang="en-US" sz="1200" dirty="0">
                <a:solidFill>
                  <a:schemeClr val="tx1"/>
                </a:solidFill>
                <a:latin typeface="Meiryo UI" panose="020B0604030504040204" pitchFamily="50" charset="-128"/>
                <a:ea typeface="Meiryo UI" panose="020B0604030504040204" pitchFamily="50" charset="-128"/>
              </a:rPr>
              <a:t>回全国豊かな海づくり大会</a:t>
            </a:r>
            <a:r>
              <a:rPr kumimoji="1" lang="ja-JP" altLang="en-US" sz="1200" dirty="0">
                <a:latin typeface="Meiryo UI" panose="020B0604030504040204" pitchFamily="50" charset="-128"/>
                <a:ea typeface="Meiryo UI" panose="020B0604030504040204" pitchFamily="50" charset="-128"/>
              </a:rPr>
              <a:t>」の機運醸成を図るため、</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府主催イベントへの出展協力や企業等主催イベントにおける</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ブースの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出展など、府民への効果的な周知・啓発の機会を創出</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・イオン、いずみ市民生協と連携し、スーパーにて大阪湾の水産物の販促や</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大会の周知啓発</a:t>
            </a:r>
            <a:r>
              <a:rPr kumimoji="1" lang="en-US" altLang="ja-JP" sz="1200" dirty="0">
                <a:latin typeface="Meiryo UI" panose="020B0604030504040204" pitchFamily="50" charset="-128"/>
                <a:ea typeface="Meiryo UI" panose="020B0604030504040204" pitchFamily="50" charset="-128"/>
              </a:rPr>
              <a:t>POP</a:t>
            </a:r>
            <a:r>
              <a:rPr kumimoji="1" lang="ja-JP" altLang="en-US" sz="1200" dirty="0">
                <a:latin typeface="Meiryo UI" panose="020B0604030504040204" pitchFamily="50" charset="-128"/>
                <a:ea typeface="Meiryo UI" panose="020B0604030504040204" pitchFamily="50" charset="-128"/>
              </a:rPr>
              <a:t>を掲出</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p>
          <a:p>
            <a:pPr>
              <a:lnSpc>
                <a:spcPts val="900"/>
              </a:lnSpc>
              <a:spcBef>
                <a:spcPts val="600"/>
              </a:spcBef>
            </a:pPr>
            <a:r>
              <a:rPr kumimoji="1" lang="ja-JP" altLang="en-US" sz="1200" dirty="0">
                <a:latin typeface="Meiryo UI" panose="020B0604030504040204" pitchFamily="50" charset="-128"/>
                <a:ea typeface="Meiryo UI" panose="020B0604030504040204" pitchFamily="50" charset="-128"/>
              </a:rPr>
              <a:t>・府がブース出展した企業等主催イベント</a:t>
            </a:r>
            <a:endParaRPr kumimoji="1" lang="en-US" altLang="ja-JP" sz="1200" dirty="0">
              <a:latin typeface="Meiryo UI" panose="020B0604030504040204" pitchFamily="50" charset="-128"/>
              <a:ea typeface="Meiryo UI" panose="020B0604030504040204" pitchFamily="50" charset="-128"/>
            </a:endParaRPr>
          </a:p>
          <a:p>
            <a:pPr>
              <a:lnSpc>
                <a:spcPts val="900"/>
              </a:lnSpc>
              <a:spcBef>
                <a:spcPts val="600"/>
              </a:spcBef>
            </a:pPr>
            <a:r>
              <a:rPr kumimoji="1" lang="ja-JP" altLang="en-US" sz="1200" dirty="0">
                <a:latin typeface="Meiryo UI" panose="020B0604030504040204" pitchFamily="50" charset="-128"/>
                <a:ea typeface="Meiryo UI" panose="020B0604030504040204" pitchFamily="50" charset="-128"/>
              </a:rPr>
              <a:t>　イオン：「めっちゃ好きや関西」（</a:t>
            </a:r>
            <a:r>
              <a:rPr kumimoji="1" lang="en-US" altLang="ja-JP" sz="1200" dirty="0">
                <a:latin typeface="Meiryo UI" panose="020B0604030504040204" pitchFamily="50" charset="-128"/>
                <a:ea typeface="Meiryo UI" panose="020B0604030504040204" pitchFamily="50" charset="-128"/>
              </a:rPr>
              <a:t>4</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9</a:t>
            </a:r>
            <a:r>
              <a:rPr kumimoji="1" lang="ja-JP" altLang="en-US" sz="1200" dirty="0">
                <a:latin typeface="Meiryo UI" panose="020B0604030504040204" pitchFamily="50" charset="-128"/>
                <a:ea typeface="Meiryo UI" panose="020B0604030504040204" pitchFamily="50" charset="-128"/>
              </a:rPr>
              <a:t>月実施）</a:t>
            </a:r>
            <a:endParaRPr kumimoji="1" lang="en-US" altLang="ja-JP" sz="1200" dirty="0">
              <a:latin typeface="Meiryo UI" panose="020B0604030504040204" pitchFamily="50" charset="-128"/>
              <a:ea typeface="Meiryo UI" panose="020B0604030504040204" pitchFamily="50" charset="-128"/>
            </a:endParaRPr>
          </a:p>
          <a:p>
            <a:pPr>
              <a:lnSpc>
                <a:spcPts val="900"/>
              </a:lnSpc>
              <a:spcBef>
                <a:spcPts val="600"/>
              </a:spcBef>
            </a:pPr>
            <a:r>
              <a:rPr kumimoji="1" lang="ja-JP" altLang="en-US" sz="1200" dirty="0">
                <a:latin typeface="Meiryo UI" panose="020B0604030504040204" pitchFamily="50" charset="-128"/>
                <a:ea typeface="Meiryo UI" panose="020B0604030504040204" pitchFamily="50" charset="-128"/>
              </a:rPr>
              <a:t>　アカカベ：「健康いきいきウォーキング</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　（来場者数：約</a:t>
            </a:r>
            <a:r>
              <a:rPr kumimoji="1" lang="en-US" altLang="ja-JP" sz="1200" dirty="0">
                <a:latin typeface="Meiryo UI" panose="020B0604030504040204" pitchFamily="50" charset="-128"/>
                <a:ea typeface="Meiryo UI" panose="020B0604030504040204" pitchFamily="50" charset="-128"/>
              </a:rPr>
              <a:t>2,400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lnSpc>
                <a:spcPts val="900"/>
              </a:lnSpc>
              <a:spcBef>
                <a:spcPts val="600"/>
              </a:spcBef>
            </a:pPr>
            <a:r>
              <a:rPr kumimoji="1" lang="ja-JP" altLang="en-US" sz="1200" dirty="0">
                <a:latin typeface="Meiryo UI" panose="020B0604030504040204" pitchFamily="50" charset="-128"/>
                <a:ea typeface="Meiryo UI" panose="020B0604030504040204" pitchFamily="50" charset="-128"/>
              </a:rPr>
              <a:t>　立命館大学：「</a:t>
            </a:r>
            <a:r>
              <a:rPr kumimoji="1" lang="en-US" altLang="ja-JP" sz="1200" dirty="0">
                <a:latin typeface="Meiryo UI" panose="020B0604030504040204" pitchFamily="50" charset="-128"/>
                <a:ea typeface="Meiryo UI" panose="020B0604030504040204" pitchFamily="50" charset="-128"/>
              </a:rPr>
              <a:t>Global Week 2025</a:t>
            </a:r>
            <a:r>
              <a:rPr kumimoji="1" lang="ja-JP" altLang="en-US" sz="1200" dirty="0">
                <a:latin typeface="Meiryo UI" panose="020B0604030504040204" pitchFamily="50" charset="-128"/>
                <a:ea typeface="Meiryo UI" panose="020B0604030504040204" pitchFamily="50" charset="-128"/>
              </a:rPr>
              <a:t>」（来場者数：約</a:t>
            </a:r>
            <a:r>
              <a:rPr kumimoji="1" lang="en-US" altLang="ja-JP" sz="1200" dirty="0">
                <a:latin typeface="Meiryo UI" panose="020B0604030504040204" pitchFamily="50" charset="-128"/>
                <a:ea typeface="Meiryo UI" panose="020B0604030504040204" pitchFamily="50" charset="-128"/>
              </a:rPr>
              <a:t>4,500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lnSpc>
                <a:spcPts val="900"/>
              </a:lnSpc>
              <a:spcBef>
                <a:spcPts val="600"/>
              </a:spcBef>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POP</a:t>
            </a:r>
            <a:r>
              <a:rPr kumimoji="1" lang="ja-JP" altLang="en-US" sz="1200" dirty="0">
                <a:latin typeface="Meiryo UI" panose="020B0604030504040204" pitchFamily="50" charset="-128"/>
                <a:ea typeface="Meiryo UI" panose="020B0604030504040204" pitchFamily="50" charset="-128"/>
              </a:rPr>
              <a:t>掲出（</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週間）</a:t>
            </a:r>
            <a:endParaRPr kumimoji="1" lang="en-US" altLang="ja-JP" sz="1200" dirty="0">
              <a:latin typeface="Meiryo UI" panose="020B0604030504040204" pitchFamily="50" charset="-128"/>
              <a:ea typeface="Meiryo UI" panose="020B0604030504040204" pitchFamily="50" charset="-128"/>
            </a:endParaRPr>
          </a:p>
          <a:p>
            <a:pPr>
              <a:lnSpc>
                <a:spcPts val="900"/>
              </a:lnSpc>
              <a:spcBef>
                <a:spcPts val="600"/>
              </a:spcBef>
            </a:pPr>
            <a:r>
              <a:rPr kumimoji="1" lang="ja-JP" altLang="en-US" sz="1200" dirty="0">
                <a:latin typeface="Meiryo UI" panose="020B0604030504040204" pitchFamily="50" charset="-128"/>
                <a:ea typeface="Meiryo UI" panose="020B0604030504040204" pitchFamily="50" charset="-128"/>
              </a:rPr>
              <a:t>　イオン：</a:t>
            </a:r>
            <a:r>
              <a:rPr kumimoji="1" lang="en-US" altLang="ja-JP" sz="1200" dirty="0">
                <a:latin typeface="Meiryo UI" panose="020B0604030504040204" pitchFamily="50" charset="-128"/>
                <a:ea typeface="Meiryo UI" panose="020B0604030504040204" pitchFamily="50" charset="-128"/>
              </a:rPr>
              <a:t>45</a:t>
            </a:r>
            <a:r>
              <a:rPr kumimoji="1" lang="ja-JP" altLang="en-US" sz="1200" dirty="0">
                <a:latin typeface="Meiryo UI" panose="020B0604030504040204" pitchFamily="50" charset="-128"/>
                <a:ea typeface="Meiryo UI" panose="020B0604030504040204" pitchFamily="50" charset="-128"/>
              </a:rPr>
              <a:t>店舗、いずみ市民生協：</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店舗</a:t>
            </a:r>
            <a:endParaRPr kumimoji="1" lang="en-US" altLang="ja-JP" sz="1200" dirty="0">
              <a:latin typeface="Meiryo UI" panose="020B0604030504040204" pitchFamily="50" charset="-128"/>
              <a:ea typeface="Meiryo UI" panose="020B0604030504040204" pitchFamily="50" charset="-128"/>
            </a:endParaRPr>
          </a:p>
          <a:p>
            <a:pPr algn="ctr">
              <a:spcBef>
                <a:spcPts val="600"/>
              </a:spcBef>
            </a:pPr>
            <a:endParaRPr kumimoji="1" lang="en-US" altLang="ja-JP" sz="1200" dirty="0">
              <a:solidFill>
                <a:srgbClr val="FF0000"/>
              </a:solidFill>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8D29173D-590E-4E8C-9610-2553317981BB}"/>
              </a:ext>
            </a:extLst>
          </p:cNvPr>
          <p:cNvPicPr>
            <a:picLocks noChangeAspect="1"/>
          </p:cNvPicPr>
          <p:nvPr/>
        </p:nvPicPr>
        <p:blipFill>
          <a:blip r:embed="rId12"/>
          <a:stretch>
            <a:fillRect/>
          </a:stretch>
        </p:blipFill>
        <p:spPr>
          <a:xfrm>
            <a:off x="5103731" y="4802906"/>
            <a:ext cx="914479" cy="914479"/>
          </a:xfrm>
          <a:prstGeom prst="rect">
            <a:avLst/>
          </a:prstGeom>
        </p:spPr>
      </p:pic>
      <p:sp>
        <p:nvSpPr>
          <p:cNvPr id="36" name="吹き出し: 角を丸めた四角形 35">
            <a:extLst>
              <a:ext uri="{FF2B5EF4-FFF2-40B4-BE49-F238E27FC236}">
                <a16:creationId xmlns:a16="http://schemas.microsoft.com/office/drawing/2014/main" id="{B97B8FDE-1564-4898-A298-AF5321273FB9}"/>
              </a:ext>
            </a:extLst>
          </p:cNvPr>
          <p:cNvSpPr/>
          <p:nvPr/>
        </p:nvSpPr>
        <p:spPr>
          <a:xfrm>
            <a:off x="6149398" y="4855664"/>
            <a:ext cx="3546979" cy="863717"/>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・音楽という身近なコンテンツを通じて幅広い世代の方が集まり、環境の取組みを紹介いただき、自分に何ができるか考えるきっかけになりました。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・子どもから大人まで環境観を育む素敵なイベントでした。</a:t>
            </a:r>
          </a:p>
        </p:txBody>
      </p:sp>
      <p:pic>
        <p:nvPicPr>
          <p:cNvPr id="3" name="図 2">
            <a:extLst>
              <a:ext uri="{FF2B5EF4-FFF2-40B4-BE49-F238E27FC236}">
                <a16:creationId xmlns:a16="http://schemas.microsoft.com/office/drawing/2014/main" id="{9EA272E2-89F1-452F-A342-82CFEC38A4A7}"/>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821863" y="5790685"/>
            <a:ext cx="1376801" cy="1016529"/>
          </a:xfrm>
          <a:prstGeom prst="rect">
            <a:avLst/>
          </a:prstGeom>
        </p:spPr>
      </p:pic>
      <p:pic>
        <p:nvPicPr>
          <p:cNvPr id="41" name="図 40">
            <a:extLst>
              <a:ext uri="{FF2B5EF4-FFF2-40B4-BE49-F238E27FC236}">
                <a16:creationId xmlns:a16="http://schemas.microsoft.com/office/drawing/2014/main" id="{95E5EB29-9535-4729-A004-21E564A112EE}"/>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139520" y="1865713"/>
            <a:ext cx="962408" cy="321705"/>
          </a:xfrm>
          <a:prstGeom prst="rect">
            <a:avLst/>
          </a:prstGeom>
        </p:spPr>
      </p:pic>
      <p:pic>
        <p:nvPicPr>
          <p:cNvPr id="42" name="図 41">
            <a:extLst>
              <a:ext uri="{FF2B5EF4-FFF2-40B4-BE49-F238E27FC236}">
                <a16:creationId xmlns:a16="http://schemas.microsoft.com/office/drawing/2014/main" id="{E58D9EF1-3DE8-4390-A961-EEF9E4ED1C6A}"/>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179495" y="1891384"/>
            <a:ext cx="889774" cy="291863"/>
          </a:xfrm>
          <a:prstGeom prst="rect">
            <a:avLst/>
          </a:prstGeom>
        </p:spPr>
      </p:pic>
      <p:pic>
        <p:nvPicPr>
          <p:cNvPr id="35" name="図 34">
            <a:extLst>
              <a:ext uri="{FF2B5EF4-FFF2-40B4-BE49-F238E27FC236}">
                <a16:creationId xmlns:a16="http://schemas.microsoft.com/office/drawing/2014/main" id="{DD3AB229-7989-4F74-A837-A2E20BA8F365}"/>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2770717" y="5778509"/>
            <a:ext cx="1471345" cy="1018624"/>
          </a:xfrm>
          <a:prstGeom prst="rect">
            <a:avLst/>
          </a:prstGeom>
        </p:spPr>
      </p:pic>
      <p:grpSp>
        <p:nvGrpSpPr>
          <p:cNvPr id="39" name="グループ化 38">
            <a:extLst>
              <a:ext uri="{FF2B5EF4-FFF2-40B4-BE49-F238E27FC236}">
                <a16:creationId xmlns:a16="http://schemas.microsoft.com/office/drawing/2014/main" id="{5564D80A-2D47-4CAF-9796-DAA8F2C62D61}"/>
              </a:ext>
            </a:extLst>
          </p:cNvPr>
          <p:cNvGrpSpPr/>
          <p:nvPr/>
        </p:nvGrpSpPr>
        <p:grpSpPr>
          <a:xfrm>
            <a:off x="5727991" y="5770137"/>
            <a:ext cx="3378368" cy="1023001"/>
            <a:chOff x="5224247" y="5369538"/>
            <a:chExt cx="4113932" cy="1398805"/>
          </a:xfrm>
        </p:grpSpPr>
        <p:pic>
          <p:nvPicPr>
            <p:cNvPr id="43" name="図 42">
              <a:extLst>
                <a:ext uri="{FF2B5EF4-FFF2-40B4-BE49-F238E27FC236}">
                  <a16:creationId xmlns:a16="http://schemas.microsoft.com/office/drawing/2014/main" id="{5EF547D5-9762-4429-A214-C1D434C874E9}"/>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5224247" y="5369539"/>
              <a:ext cx="2083815" cy="1398804"/>
            </a:xfrm>
            <a:prstGeom prst="rect">
              <a:avLst/>
            </a:prstGeom>
          </p:spPr>
        </p:pic>
        <p:pic>
          <p:nvPicPr>
            <p:cNvPr id="48" name="図 47">
              <a:extLst>
                <a:ext uri="{FF2B5EF4-FFF2-40B4-BE49-F238E27FC236}">
                  <a16:creationId xmlns:a16="http://schemas.microsoft.com/office/drawing/2014/main" id="{25382AD1-1E35-4749-B6A8-C3B7CCE7D111}"/>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7473108" y="5369538"/>
              <a:ext cx="1865071" cy="1398804"/>
            </a:xfrm>
            <a:prstGeom prst="rect">
              <a:avLst/>
            </a:prstGeom>
          </p:spPr>
        </p:pic>
      </p:grpSp>
      <p:pic>
        <p:nvPicPr>
          <p:cNvPr id="40" name="図 39">
            <a:extLst>
              <a:ext uri="{FF2B5EF4-FFF2-40B4-BE49-F238E27FC236}">
                <a16:creationId xmlns:a16="http://schemas.microsoft.com/office/drawing/2014/main" id="{FA506654-3C3B-4A11-9620-B6BF8C98772C}"/>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2720674" y="1841282"/>
            <a:ext cx="1137612" cy="309823"/>
          </a:xfrm>
          <a:prstGeom prst="rect">
            <a:avLst/>
          </a:prstGeom>
        </p:spPr>
      </p:pic>
      <p:pic>
        <p:nvPicPr>
          <p:cNvPr id="50" name="図 49">
            <a:extLst>
              <a:ext uri="{FF2B5EF4-FFF2-40B4-BE49-F238E27FC236}">
                <a16:creationId xmlns:a16="http://schemas.microsoft.com/office/drawing/2014/main" id="{22E3F113-9C4C-4396-80F8-59E2846351DE}"/>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039775" y="1757587"/>
            <a:ext cx="730942" cy="493981"/>
          </a:xfrm>
          <a:prstGeom prst="rect">
            <a:avLst/>
          </a:prstGeom>
        </p:spPr>
      </p:pic>
    </p:spTree>
    <p:extLst>
      <p:ext uri="{BB962C8B-B14F-4D97-AF65-F5344CB8AC3E}">
        <p14:creationId xmlns:p14="http://schemas.microsoft.com/office/powerpoint/2010/main" val="216493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a:latin typeface="Meiryo UI" panose="020B0604030504040204" pitchFamily="50" charset="-128"/>
                <a:ea typeface="Meiryo UI" panose="020B0604030504040204" pitchFamily="50" charset="-128"/>
              </a:rPr>
              <a:t>プロジェクト分析スライド </a:t>
            </a:r>
            <a:r>
              <a:rPr lang="en-US" altLang="ja-JP">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954107" cy="400110"/>
            </a:xfrm>
            <a:prstGeom prst="rect">
              <a:avLst/>
            </a:prstGeom>
            <a:noFill/>
          </p:spPr>
          <p:txBody>
            <a:bodyPr wrap="none" rtlCol="0">
              <a:spAutoFit/>
            </a:bodyPr>
            <a:lstStyle/>
            <a:p>
              <a:r>
                <a:rPr kumimoji="1" lang="ja-JP" altLang="en-US" sz="2000" b="1">
                  <a:latin typeface="Meiryo UI" panose="020B0604030504040204" pitchFamily="50" charset="-128"/>
                  <a:ea typeface="Meiryo UI" panose="020B0604030504040204" pitchFamily="50" charset="-128"/>
                </a:rPr>
                <a:t>環境②</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grpSp>
        <p:nvGrpSpPr>
          <p:cNvPr id="3" name="グループ化 2">
            <a:extLst>
              <a:ext uri="{FF2B5EF4-FFF2-40B4-BE49-F238E27FC236}">
                <a16:creationId xmlns:a16="http://schemas.microsoft.com/office/drawing/2014/main" id="{F6BFB89C-6136-475B-8656-CCDDFEEAEF2A}"/>
              </a:ext>
            </a:extLst>
          </p:cNvPr>
          <p:cNvGrpSpPr/>
          <p:nvPr/>
        </p:nvGrpSpPr>
        <p:grpSpPr>
          <a:xfrm>
            <a:off x="4969675" y="266575"/>
            <a:ext cx="4597542" cy="620144"/>
            <a:chOff x="4969675" y="266575"/>
            <a:chExt cx="4597542" cy="620144"/>
          </a:xfrm>
        </p:grpSpPr>
        <p:pic>
          <p:nvPicPr>
            <p:cNvPr id="35" name="図 34">
              <a:extLst>
                <a:ext uri="{FF2B5EF4-FFF2-40B4-BE49-F238E27FC236}">
                  <a16:creationId xmlns:a16="http://schemas.microsoft.com/office/drawing/2014/main" id="{3FB3BDFD-1E52-4E91-BA53-04044856EB2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69675" y="267650"/>
              <a:ext cx="612000" cy="612000"/>
            </a:xfrm>
            <a:prstGeom prst="rect">
              <a:avLst/>
            </a:prstGeom>
          </p:spPr>
        </p:pic>
        <p:pic>
          <p:nvPicPr>
            <p:cNvPr id="36" name="図 35">
              <a:extLst>
                <a:ext uri="{FF2B5EF4-FFF2-40B4-BE49-F238E27FC236}">
                  <a16:creationId xmlns:a16="http://schemas.microsoft.com/office/drawing/2014/main" id="{2A8FF1CE-4F0B-486F-91DE-C07F1E9AB00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633932" y="266575"/>
              <a:ext cx="612000" cy="612000"/>
            </a:xfrm>
            <a:prstGeom prst="rect">
              <a:avLst/>
            </a:prstGeom>
          </p:spPr>
        </p:pic>
        <p:pic>
          <p:nvPicPr>
            <p:cNvPr id="37" name="図 36">
              <a:extLst>
                <a:ext uri="{FF2B5EF4-FFF2-40B4-BE49-F238E27FC236}">
                  <a16:creationId xmlns:a16="http://schemas.microsoft.com/office/drawing/2014/main" id="{F440C6CC-AB43-46B7-9244-E32FC828093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298189" y="271419"/>
              <a:ext cx="612000" cy="612000"/>
            </a:xfrm>
            <a:prstGeom prst="rect">
              <a:avLst/>
            </a:prstGeom>
          </p:spPr>
        </p:pic>
        <p:pic>
          <p:nvPicPr>
            <p:cNvPr id="39" name="図 38">
              <a:extLst>
                <a:ext uri="{FF2B5EF4-FFF2-40B4-BE49-F238E27FC236}">
                  <a16:creationId xmlns:a16="http://schemas.microsoft.com/office/drawing/2014/main" id="{B2414B3A-4802-442D-97E0-55CFB0BD4047}"/>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962446" y="271419"/>
              <a:ext cx="612000" cy="612000"/>
            </a:xfrm>
            <a:prstGeom prst="rect">
              <a:avLst/>
            </a:prstGeom>
          </p:spPr>
        </p:pic>
        <p:pic>
          <p:nvPicPr>
            <p:cNvPr id="40" name="図 39">
              <a:extLst>
                <a:ext uri="{FF2B5EF4-FFF2-40B4-BE49-F238E27FC236}">
                  <a16:creationId xmlns:a16="http://schemas.microsoft.com/office/drawing/2014/main" id="{823A01F0-5524-4C9B-AEF0-AC00A12B9D46}"/>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626703" y="271419"/>
              <a:ext cx="612000" cy="612000"/>
            </a:xfrm>
            <a:prstGeom prst="rect">
              <a:avLst/>
            </a:prstGeom>
          </p:spPr>
        </p:pic>
        <p:pic>
          <p:nvPicPr>
            <p:cNvPr id="41" name="図 40">
              <a:extLst>
                <a:ext uri="{FF2B5EF4-FFF2-40B4-BE49-F238E27FC236}">
                  <a16:creationId xmlns:a16="http://schemas.microsoft.com/office/drawing/2014/main" id="{66FB5483-17A4-4385-8F74-9545F7747DC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290960" y="274719"/>
              <a:ext cx="612000" cy="612000"/>
            </a:xfrm>
            <a:prstGeom prst="rect">
              <a:avLst/>
            </a:prstGeom>
          </p:spPr>
        </p:pic>
        <p:pic>
          <p:nvPicPr>
            <p:cNvPr id="42" name="図 41">
              <a:extLst>
                <a:ext uri="{FF2B5EF4-FFF2-40B4-BE49-F238E27FC236}">
                  <a16:creationId xmlns:a16="http://schemas.microsoft.com/office/drawing/2014/main" id="{85FC8A49-D47C-4222-86D1-8CC00383591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955217" y="274719"/>
              <a:ext cx="612000" cy="612000"/>
            </a:xfrm>
            <a:prstGeom prst="rect">
              <a:avLst/>
            </a:prstGeom>
          </p:spPr>
        </p:pic>
      </p:grpSp>
      <p:sp>
        <p:nvSpPr>
          <p:cNvPr id="70" name="正方形/長方形 69">
            <a:extLst>
              <a:ext uri="{FF2B5EF4-FFF2-40B4-BE49-F238E27FC236}">
                <a16:creationId xmlns:a16="http://schemas.microsoft.com/office/drawing/2014/main" id="{DC361062-C65C-4DDE-BC09-87393FF6D2EE}"/>
              </a:ext>
            </a:extLst>
          </p:cNvPr>
          <p:cNvSpPr/>
          <p:nvPr/>
        </p:nvSpPr>
        <p:spPr>
          <a:xfrm>
            <a:off x="5119281" y="1168399"/>
            <a:ext cx="4443263" cy="552723"/>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a:solidFill>
                  <a:schemeClr val="tx1"/>
                </a:solidFill>
                <a:latin typeface="Meiryo UI" panose="020B0604030504040204" pitchFamily="50" charset="-128"/>
                <a:ea typeface="Meiryo UI" panose="020B0604030504040204" pitchFamily="50" charset="-128"/>
              </a:rPr>
              <a:t>企業等と連携した</a:t>
            </a:r>
          </a:p>
          <a:p>
            <a:pPr algn="ctr"/>
            <a:r>
              <a:rPr kumimoji="1" lang="ja-JP" altLang="en-US" sz="1600" b="1">
                <a:solidFill>
                  <a:schemeClr val="tx1"/>
                </a:solidFill>
                <a:latin typeface="Meiryo UI" panose="020B0604030504040204" pitchFamily="50" charset="-128"/>
                <a:ea typeface="Meiryo UI" panose="020B0604030504040204" pitchFamily="50" charset="-128"/>
              </a:rPr>
              <a:t>「</a:t>
            </a:r>
            <a:r>
              <a:rPr kumimoji="1" lang="en-US" altLang="ja-JP" sz="1600" b="1">
                <a:solidFill>
                  <a:schemeClr val="tx1"/>
                </a:solidFill>
                <a:latin typeface="Meiryo UI" panose="020B0604030504040204" pitchFamily="50" charset="-128"/>
                <a:ea typeface="Meiryo UI" panose="020B0604030504040204" pitchFamily="50" charset="-128"/>
              </a:rPr>
              <a:t>OSAKA</a:t>
            </a:r>
            <a:r>
              <a:rPr kumimoji="1" lang="ja-JP" altLang="en-US" sz="1600" b="1">
                <a:solidFill>
                  <a:schemeClr val="tx1"/>
                </a:solidFill>
                <a:latin typeface="Meiryo UI" panose="020B0604030504040204" pitchFamily="50" charset="-128"/>
                <a:ea typeface="Meiryo UI" panose="020B0604030504040204" pitchFamily="50" charset="-128"/>
              </a:rPr>
              <a:t>ごみゼロプロジェクト」の実施</a:t>
            </a:r>
          </a:p>
        </p:txBody>
      </p:sp>
      <p:cxnSp>
        <p:nvCxnSpPr>
          <p:cNvPr id="71" name="直線コネクタ 70">
            <a:extLst>
              <a:ext uri="{FF2B5EF4-FFF2-40B4-BE49-F238E27FC236}">
                <a16:creationId xmlns:a16="http://schemas.microsoft.com/office/drawing/2014/main" id="{CE99C92B-83D8-4591-903E-4F7E0D1E0735}"/>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8" name="グループ化 37">
            <a:extLst>
              <a:ext uri="{FF2B5EF4-FFF2-40B4-BE49-F238E27FC236}">
                <a16:creationId xmlns:a16="http://schemas.microsoft.com/office/drawing/2014/main" id="{6843690B-F8C0-4AC9-B4BB-092621FFA2CC}"/>
              </a:ext>
            </a:extLst>
          </p:cNvPr>
          <p:cNvGrpSpPr/>
          <p:nvPr/>
        </p:nvGrpSpPr>
        <p:grpSpPr>
          <a:xfrm>
            <a:off x="181316" y="1168399"/>
            <a:ext cx="4715981" cy="4120986"/>
            <a:chOff x="181316" y="1168399"/>
            <a:chExt cx="4715981" cy="4120986"/>
          </a:xfrm>
        </p:grpSpPr>
        <p:sp>
          <p:nvSpPr>
            <p:cNvPr id="45" name="テキスト ボックス 44">
              <a:extLst>
                <a:ext uri="{FF2B5EF4-FFF2-40B4-BE49-F238E27FC236}">
                  <a16:creationId xmlns:a16="http://schemas.microsoft.com/office/drawing/2014/main" id="{5B69B73C-7D12-4D39-9E17-D462DD39228A}"/>
                </a:ext>
              </a:extLst>
            </p:cNvPr>
            <p:cNvSpPr txBox="1"/>
            <p:nvPr/>
          </p:nvSpPr>
          <p:spPr>
            <a:xfrm>
              <a:off x="181316" y="2211619"/>
              <a:ext cx="4715981" cy="3077766"/>
            </a:xfrm>
            <a:prstGeom prst="rect">
              <a:avLst/>
            </a:prstGeom>
            <a:noFill/>
          </p:spPr>
          <p:txBody>
            <a:bodyPr wrap="square" lIns="91440" tIns="45720" rIns="91440" bIns="45720" rtlCol="0" anchor="t">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虫ケアによる感染症の予防啓発</a:t>
              </a: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・アース製薬と連携し、大阪・関西万博でのユスリカ対策のため、製品等の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提供や現地調査をふまえた成虫・発生源対策の提案などを実施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・また、府営公園や花の文化園などへの「虫ケアステーション」など設置箇所を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増やすとともに、蚊やマダニが媒介する感染症対策に関するポスター・</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チラシを共同作成</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・アカカベやキリン堂とも連携して店舗への掲出や公式</a:t>
              </a:r>
              <a:r>
                <a:rPr kumimoji="1" lang="en-US" altLang="ja-JP" sz="1200" dirty="0">
                  <a:latin typeface="Meiryo UI" panose="020B0604030504040204" pitchFamily="50" charset="-128"/>
                  <a:ea typeface="Meiryo UI" panose="020B0604030504040204" pitchFamily="50" charset="-128"/>
                </a:rPr>
                <a:t>SNS</a:t>
              </a:r>
              <a:r>
                <a:rPr kumimoji="1" lang="ja-JP" altLang="en-US" sz="1200" dirty="0">
                  <a:latin typeface="Meiryo UI" panose="020B0604030504040204" pitchFamily="50" charset="-128"/>
                  <a:ea typeface="Meiryo UI" panose="020B0604030504040204" pitchFamily="50" charset="-128"/>
                </a:rPr>
                <a:t>で発信</a:t>
              </a:r>
              <a:endParaRPr kumimoji="1" lang="en-US" altLang="ja-JP" sz="1200" dirty="0">
                <a:latin typeface="Meiryo UI" panose="020B0604030504040204" pitchFamily="50" charset="-128"/>
                <a:ea typeface="Meiryo UI" panose="020B0604030504040204" pitchFamily="50" charset="-128"/>
              </a:endParaRPr>
            </a:p>
            <a:p>
              <a:pPr marL="542925" indent="-542925">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p>
            <a:p>
              <a:pPr marL="542925" indent="-542925">
                <a:spcBef>
                  <a:spcPts val="600"/>
                </a:spcBef>
              </a:pPr>
              <a:r>
                <a:rPr kumimoji="1" lang="ja-JP" altLang="en-US" sz="1200" dirty="0">
                  <a:latin typeface="Meiryo UI" panose="020B0604030504040204" pitchFamily="50" charset="-128"/>
                  <a:ea typeface="Meiryo UI" panose="020B0604030504040204" pitchFamily="50" charset="-128"/>
                </a:rPr>
                <a:t>・ステーション設置箇所数：府民の森</a:t>
              </a:r>
              <a:r>
                <a:rPr kumimoji="1" lang="en-US" altLang="ja-JP" sz="1200" dirty="0">
                  <a:latin typeface="Meiryo UI" panose="020B0604030504040204" pitchFamily="50" charset="-128"/>
                  <a:ea typeface="Meiryo UI" panose="020B0604030504040204" pitchFamily="50" charset="-128"/>
                </a:rPr>
                <a:t>6</a:t>
              </a:r>
              <a:r>
                <a:rPr kumimoji="1" lang="ja-JP" altLang="en-US" sz="1200" dirty="0">
                  <a:latin typeface="Meiryo UI" panose="020B0604030504040204" pitchFamily="50" charset="-128"/>
                  <a:ea typeface="Meiryo UI" panose="020B0604030504040204" pitchFamily="50" charset="-128"/>
                </a:rPr>
                <a:t>か所、府立公園</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か所、他２か所</a:t>
              </a:r>
              <a:endParaRPr kumimoji="1" lang="en-US" altLang="ja-JP" sz="1200" dirty="0">
                <a:latin typeface="Meiryo UI" panose="020B0604030504040204" pitchFamily="50" charset="-128"/>
                <a:ea typeface="Meiryo UI" panose="020B0604030504040204" pitchFamily="50" charset="-128"/>
              </a:endParaRPr>
            </a:p>
            <a:p>
              <a:pPr marL="542925" indent="-542925">
                <a:spcBef>
                  <a:spcPts val="600"/>
                </a:spcBef>
              </a:pPr>
              <a:r>
                <a:rPr kumimoji="1" lang="ja-JP" altLang="en-US" sz="1200" dirty="0">
                  <a:latin typeface="Meiryo UI" panose="020B0604030504040204" pitchFamily="50" charset="-128"/>
                  <a:ea typeface="Meiryo UI" panose="020B0604030504040204" pitchFamily="50" charset="-128"/>
                </a:rPr>
                <a:t>・ポスター掲出：</a:t>
              </a:r>
              <a:r>
                <a:rPr kumimoji="1" lang="en-US" altLang="ja-JP" sz="1200" dirty="0">
                  <a:latin typeface="Meiryo UI" panose="020B0604030504040204" pitchFamily="50" charset="-128"/>
                  <a:ea typeface="Meiryo UI" panose="020B0604030504040204" pitchFamily="50" charset="-128"/>
                </a:rPr>
                <a:t>95</a:t>
              </a:r>
              <a:r>
                <a:rPr kumimoji="1" lang="ja-JP" altLang="en-US" sz="1200" dirty="0">
                  <a:latin typeface="Meiryo UI" panose="020B0604030504040204" pitchFamily="50" charset="-128"/>
                  <a:ea typeface="Meiryo UI" panose="020B0604030504040204" pitchFamily="50" charset="-128"/>
                </a:rPr>
                <a:t>店舗</a:t>
              </a:r>
              <a:endParaRPr kumimoji="1" lang="en-US" altLang="ja-JP" sz="1200" dirty="0">
                <a:latin typeface="Meiryo UI" panose="020B0604030504040204" pitchFamily="50" charset="-128"/>
                <a:ea typeface="Meiryo UI" panose="020B0604030504040204" pitchFamily="50" charset="-128"/>
              </a:endParaRPr>
            </a:p>
            <a:p>
              <a:pPr marL="542925" indent="-542925">
                <a:spcBef>
                  <a:spcPts val="600"/>
                </a:spcBef>
              </a:pPr>
              <a:endParaRPr kumimoji="1" lang="en-US" altLang="ja-JP" sz="1200" dirty="0">
                <a:solidFill>
                  <a:srgbClr val="FF0000"/>
                </a:solidFill>
                <a:latin typeface="Meiryo UI"/>
                <a:ea typeface="Meiryo UI"/>
              </a:endParaRPr>
            </a:p>
          </p:txBody>
        </p:sp>
        <p:sp>
          <p:nvSpPr>
            <p:cNvPr id="48" name="正方形/長方形 47">
              <a:extLst>
                <a:ext uri="{FF2B5EF4-FFF2-40B4-BE49-F238E27FC236}">
                  <a16:creationId xmlns:a16="http://schemas.microsoft.com/office/drawing/2014/main" id="{CF3793B3-EC87-42A1-BB17-349F4F8002FC}"/>
                </a:ext>
              </a:extLst>
            </p:cNvPr>
            <p:cNvSpPr/>
            <p:nvPr/>
          </p:nvSpPr>
          <p:spPr>
            <a:xfrm>
              <a:off x="333270" y="1168399"/>
              <a:ext cx="4443263" cy="552723"/>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アース製薬と連携した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万博会場や府施設などでの虫よけ対策の実施</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pSp>
      <p:sp>
        <p:nvSpPr>
          <p:cNvPr id="46" name="スライド番号プレースホルダー 1">
            <a:extLst>
              <a:ext uri="{FF2B5EF4-FFF2-40B4-BE49-F238E27FC236}">
                <a16:creationId xmlns:a16="http://schemas.microsoft.com/office/drawing/2014/main" id="{1D6003EC-EEB0-444F-BD04-CDD3A493D645}"/>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17</a:t>
            </a:fld>
            <a:endParaRPr lang="ja-JP" altLang="en-US"/>
          </a:p>
        </p:txBody>
      </p:sp>
      <p:sp>
        <p:nvSpPr>
          <p:cNvPr id="30" name="テキスト ボックス 29">
            <a:extLst>
              <a:ext uri="{FF2B5EF4-FFF2-40B4-BE49-F238E27FC236}">
                <a16:creationId xmlns:a16="http://schemas.microsoft.com/office/drawing/2014/main" id="{24905434-3DDB-4974-B981-DAC2683102D5}"/>
              </a:ext>
            </a:extLst>
          </p:cNvPr>
          <p:cNvSpPr txBox="1"/>
          <p:nvPr/>
        </p:nvSpPr>
        <p:spPr>
          <a:xfrm>
            <a:off x="5037325" y="2781899"/>
            <a:ext cx="4868675" cy="2031325"/>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オール大阪でごみ削減や海ごみゼロの機運醸成</a:t>
            </a:r>
          </a:p>
          <a:p>
            <a:pP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a:t>
            </a:r>
            <a:r>
              <a:rPr lang="ja-JP" altLang="en-US" sz="1200" b="0" i="0" dirty="0">
                <a:effectLst/>
                <a:latin typeface="Meiryo UI" panose="020B0604030504040204" pitchFamily="50" charset="-128"/>
                <a:ea typeface="Meiryo UI" panose="020B0604030504040204" pitchFamily="50" charset="-128"/>
              </a:rPr>
              <a:t>街・川・海にごみのないきれいな大阪の実現をめざし、府内全域で地域住民、</a:t>
            </a:r>
            <a:endParaRPr lang="en-US" altLang="ja-JP" sz="1200" b="0" i="0" dirty="0">
              <a:effectLst/>
              <a:latin typeface="Meiryo UI" panose="020B0604030504040204" pitchFamily="50" charset="-128"/>
              <a:ea typeface="Meiryo UI" panose="020B0604030504040204" pitchFamily="50" charset="-128"/>
            </a:endParaRPr>
          </a:p>
          <a:p>
            <a:pPr>
              <a:spcBef>
                <a:spcPts val="600"/>
              </a:spcBef>
            </a:pPr>
            <a:r>
              <a:rPr lang="ja-JP" altLang="en-US" sz="1200" dirty="0">
                <a:latin typeface="Meiryo UI" panose="020B0604030504040204" pitchFamily="50" charset="-128"/>
                <a:ea typeface="Meiryo UI" panose="020B0604030504040204" pitchFamily="50" charset="-128"/>
              </a:rPr>
              <a:t>　</a:t>
            </a:r>
            <a:r>
              <a:rPr lang="ja-JP" altLang="en-US" sz="1200" b="0" i="0" dirty="0">
                <a:effectLst/>
                <a:latin typeface="Meiryo UI" panose="020B0604030504040204" pitchFamily="50" charset="-128"/>
                <a:ea typeface="Meiryo UI" panose="020B0604030504040204" pitchFamily="50" charset="-128"/>
              </a:rPr>
              <a:t>企業、団体、市町村等と連携して、</a:t>
            </a:r>
            <a:r>
              <a:rPr lang="ja-JP" altLang="en-US" sz="1200" dirty="0">
                <a:latin typeface="Meiryo UI" panose="020B0604030504040204" pitchFamily="50" charset="-128"/>
                <a:ea typeface="Meiryo UI" panose="020B0604030504040204" pitchFamily="50" charset="-128"/>
              </a:rPr>
              <a:t>「使い捨てプラスチックなどの使用抑制」</a:t>
            </a:r>
            <a:endParaRPr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「街・川・海でのごみ拾いの連携・促進」</a:t>
            </a:r>
            <a:r>
              <a:rPr kumimoji="1" lang="ja-JP" altLang="en-US" sz="1200" dirty="0">
                <a:latin typeface="Meiryo UI" panose="020B0604030504040204" pitchFamily="50" charset="-128"/>
                <a:ea typeface="Meiryo UI" panose="020B0604030504040204" pitchFamily="50" charset="-128"/>
              </a:rPr>
              <a:t>　「川・海でのごみ回収事業の推進」</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等の取組みを実施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800" dirty="0">
                <a:latin typeface="Meiryo UI" panose="020B0604030504040204" pitchFamily="50" charset="-128"/>
                <a:ea typeface="Meiryo UI" panose="020B0604030504040204" pitchFamily="50" charset="-128"/>
              </a:rPr>
              <a:t>（プロジェクト全体での集計数）</a:t>
            </a:r>
            <a:endParaRPr kumimoji="1" lang="en-US" altLang="ja-JP" sz="8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参加者数：延べ</a:t>
            </a:r>
            <a:r>
              <a:rPr kumimoji="1" lang="en-US" altLang="ja-JP" sz="1200" dirty="0">
                <a:latin typeface="Meiryo UI" panose="020B0604030504040204" pitchFamily="50" charset="-128"/>
                <a:ea typeface="Meiryo UI" panose="020B0604030504040204" pitchFamily="50" charset="-128"/>
              </a:rPr>
              <a:t>220,640</a:t>
            </a:r>
            <a:r>
              <a:rPr kumimoji="1" lang="ja-JP" altLang="en-US" sz="1200" dirty="0">
                <a:latin typeface="Meiryo UI" panose="020B0604030504040204" pitchFamily="50" charset="-128"/>
                <a:ea typeface="Meiryo UI" panose="020B0604030504040204" pitchFamily="50" charset="-128"/>
              </a:rPr>
              <a:t>名（</a:t>
            </a:r>
            <a:r>
              <a:rPr kumimoji="1" lang="en-US" altLang="ja-JP" sz="1200" dirty="0">
                <a:latin typeface="Meiryo UI" panose="020B0604030504040204" pitchFamily="50" charset="-128"/>
                <a:ea typeface="Meiryo UI" panose="020B0604030504040204" pitchFamily="50" charset="-128"/>
              </a:rPr>
              <a:t>232</a:t>
            </a:r>
            <a:r>
              <a:rPr kumimoji="1" lang="ja-JP" altLang="en-US" sz="1200" dirty="0">
                <a:latin typeface="Meiryo UI" panose="020B0604030504040204" pitchFamily="50" charset="-128"/>
                <a:ea typeface="Meiryo UI" panose="020B0604030504040204" pitchFamily="50" charset="-128"/>
              </a:rPr>
              <a:t>回）</a:t>
            </a:r>
            <a:endParaRPr kumimoji="1" lang="en-US" altLang="ja-JP" sz="1200" b="1" dirty="0">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B98AC3F0-5450-4B61-871F-BE074C9F682D}"/>
              </a:ext>
            </a:extLst>
          </p:cNvPr>
          <p:cNvSpPr/>
          <p:nvPr/>
        </p:nvSpPr>
        <p:spPr>
          <a:xfrm>
            <a:off x="333270" y="6177288"/>
            <a:ext cx="9173036" cy="63078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＜環境の分野で連携した企業等一覧（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アース製薬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アカカベ</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アサヒビール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アストラゼネカ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イオン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江崎グリコ</a:t>
            </a:r>
            <a:r>
              <a:rPr kumimoji="1" lang="en-US" altLang="ja-JP" sz="800" dirty="0">
                <a:solidFill>
                  <a:schemeClr val="tx1"/>
                </a:solidFill>
                <a:latin typeface="Meiryo UI" panose="020B0604030504040204" pitchFamily="50" charset="-128"/>
                <a:ea typeface="Meiryo UI" panose="020B0604030504040204" pitchFamily="50" charset="-128"/>
              </a:rPr>
              <a:t>/NTT</a:t>
            </a:r>
            <a:r>
              <a:rPr kumimoji="1" lang="ja-JP" altLang="en-US" sz="800" dirty="0">
                <a:solidFill>
                  <a:schemeClr val="tx1"/>
                </a:solidFill>
                <a:latin typeface="Meiryo UI" panose="020B0604030504040204" pitchFamily="50" charset="-128"/>
                <a:ea typeface="Meiryo UI" panose="020B0604030504040204" pitchFamily="50" charset="-128"/>
              </a:rPr>
              <a:t>ドコモ</a:t>
            </a:r>
            <a:r>
              <a:rPr kumimoji="1" lang="en-US" altLang="ja-JP" sz="800" dirty="0">
                <a:solidFill>
                  <a:schemeClr val="tx1"/>
                </a:solidFill>
                <a:latin typeface="Meiryo UI" panose="020B0604030504040204" pitchFamily="50" charset="-128"/>
                <a:ea typeface="Meiryo UI" panose="020B0604030504040204" pitchFamily="50" charset="-128"/>
              </a:rPr>
              <a:t>/F.C.</a:t>
            </a:r>
            <a:r>
              <a:rPr kumimoji="1" lang="ja-JP" altLang="en-US" sz="800" dirty="0">
                <a:solidFill>
                  <a:schemeClr val="tx1"/>
                </a:solidFill>
                <a:latin typeface="Meiryo UI" panose="020B0604030504040204" pitchFamily="50" charset="-128"/>
                <a:ea typeface="Meiryo UI" panose="020B0604030504040204" pitchFamily="50" charset="-128"/>
              </a:rPr>
              <a:t>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大阪信用金庫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大阪地区オールトヨタ</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キリン堂</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キリンビール</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キリンビバレッジ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グンゼ</a:t>
            </a:r>
            <a:r>
              <a:rPr kumimoji="1" lang="en-US" altLang="ja-JP" sz="800" dirty="0">
                <a:solidFill>
                  <a:schemeClr val="tx1"/>
                </a:solidFill>
                <a:latin typeface="Meiryo UI" panose="020B0604030504040204" pitchFamily="50" charset="-128"/>
                <a:ea typeface="Meiryo UI" panose="020B0604030504040204" pitchFamily="50" charset="-128"/>
              </a:rPr>
              <a:t>/KDDI/Joshin/</a:t>
            </a:r>
            <a:r>
              <a:rPr kumimoji="1" lang="ja-JP" altLang="en-US" sz="800" dirty="0">
                <a:solidFill>
                  <a:schemeClr val="tx1"/>
                </a:solidFill>
                <a:latin typeface="Meiryo UI" panose="020B0604030504040204" pitchFamily="50" charset="-128"/>
                <a:ea typeface="Meiryo UI" panose="020B0604030504040204" pitchFamily="50" charset="-128"/>
              </a:rPr>
              <a:t>住友生命保険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積水ハウス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セブン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イレブン・ジャパン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セレッソ大阪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第一生命保険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大同生命保険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大和ハウス工業</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ダスキン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東京海上日動火災保険</a:t>
            </a:r>
            <a:r>
              <a:rPr kumimoji="1" lang="en-US" altLang="zh-TW"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中西金属工業</a:t>
            </a:r>
            <a:r>
              <a:rPr kumimoji="1" lang="en-US" altLang="ja-JP" sz="800" dirty="0">
                <a:solidFill>
                  <a:schemeClr val="tx1"/>
                </a:solidFill>
                <a:latin typeface="Meiryo UI" panose="020B0604030504040204" pitchFamily="50" charset="-128"/>
                <a:ea typeface="Meiryo UI" panose="020B0604030504040204" pitchFamily="50" charset="-128"/>
              </a:rPr>
              <a:t>/NANKAI/</a:t>
            </a:r>
          </a:p>
          <a:p>
            <a:r>
              <a:rPr kumimoji="1" lang="ja-JP" altLang="en-US" sz="800" dirty="0">
                <a:solidFill>
                  <a:schemeClr val="tx1"/>
                </a:solidFill>
                <a:latin typeface="Meiryo UI" panose="020B0604030504040204" pitchFamily="50" charset="-128"/>
                <a:ea typeface="Meiryo UI" panose="020B0604030504040204" pitchFamily="50" charset="-128"/>
              </a:rPr>
              <a:t>日産大阪販売</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日本生命保険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ネスレ日本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ハークスレイ</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ファミリーマート</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不二製油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ミズノ</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三井不動産</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明治安田生命保険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ヤマト運輸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りそな銀行</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立命館大学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ローソン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ロート製薬</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pic>
        <p:nvPicPr>
          <p:cNvPr id="2" name="図 1">
            <a:extLst>
              <a:ext uri="{FF2B5EF4-FFF2-40B4-BE49-F238E27FC236}">
                <a16:creationId xmlns:a16="http://schemas.microsoft.com/office/drawing/2014/main" id="{FD09E34B-79EE-4FFE-9A1D-28DB6DE573AC}"/>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518623" y="5055909"/>
            <a:ext cx="1347192" cy="1112473"/>
          </a:xfrm>
          <a:prstGeom prst="rect">
            <a:avLst/>
          </a:prstGeom>
        </p:spPr>
      </p:pic>
      <p:pic>
        <p:nvPicPr>
          <p:cNvPr id="8" name="図 7">
            <a:extLst>
              <a:ext uri="{FF2B5EF4-FFF2-40B4-BE49-F238E27FC236}">
                <a16:creationId xmlns:a16="http://schemas.microsoft.com/office/drawing/2014/main" id="{9BB6558E-4737-48DA-A5D4-11ACBBE0E93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350053" y="4985238"/>
            <a:ext cx="852051" cy="1200137"/>
          </a:xfrm>
          <a:prstGeom prst="rect">
            <a:avLst/>
          </a:prstGeom>
        </p:spPr>
      </p:pic>
      <p:pic>
        <p:nvPicPr>
          <p:cNvPr id="11" name="図 10">
            <a:extLst>
              <a:ext uri="{FF2B5EF4-FFF2-40B4-BE49-F238E27FC236}">
                <a16:creationId xmlns:a16="http://schemas.microsoft.com/office/drawing/2014/main" id="{D5DD4DEE-C49A-4622-95DB-E443497B43B3}"/>
              </a:ext>
            </a:extLst>
          </p:cNvPr>
          <p:cNvPicPr>
            <a:picLocks noChangeAspect="1"/>
          </p:cNvPicPr>
          <p:nvPr/>
        </p:nvPicPr>
        <p:blipFill rotWithShape="1">
          <a:blip r:embed="rId12" cstate="print">
            <a:extLst>
              <a:ext uri="{28A0092B-C50C-407E-A947-70E740481C1C}">
                <a14:useLocalDpi xmlns:a14="http://schemas.microsoft.com/office/drawing/2010/main"/>
              </a:ext>
            </a:extLst>
          </a:blip>
          <a:srcRect/>
          <a:stretch/>
        </p:blipFill>
        <p:spPr>
          <a:xfrm>
            <a:off x="5181656" y="5122814"/>
            <a:ext cx="2200047" cy="1009777"/>
          </a:xfrm>
          <a:prstGeom prst="rect">
            <a:avLst/>
          </a:prstGeom>
        </p:spPr>
      </p:pic>
      <p:pic>
        <p:nvPicPr>
          <p:cNvPr id="16" name="図 15">
            <a:extLst>
              <a:ext uri="{FF2B5EF4-FFF2-40B4-BE49-F238E27FC236}">
                <a16:creationId xmlns:a16="http://schemas.microsoft.com/office/drawing/2014/main" id="{AD32A087-1614-4905-A776-97684E6D6A23}"/>
              </a:ext>
            </a:extLst>
          </p:cNvPr>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3662566" y="4980820"/>
            <a:ext cx="847362" cy="1200137"/>
          </a:xfrm>
          <a:prstGeom prst="rect">
            <a:avLst/>
          </a:prstGeom>
        </p:spPr>
      </p:pic>
      <p:pic>
        <p:nvPicPr>
          <p:cNvPr id="5" name="図 4">
            <a:extLst>
              <a:ext uri="{FF2B5EF4-FFF2-40B4-BE49-F238E27FC236}">
                <a16:creationId xmlns:a16="http://schemas.microsoft.com/office/drawing/2014/main" id="{DDB6FDD2-FF0E-4E87-B4AA-D4A52EE47387}"/>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508000" y="1579799"/>
            <a:ext cx="1357814" cy="917631"/>
          </a:xfrm>
          <a:prstGeom prst="rect">
            <a:avLst/>
          </a:prstGeom>
        </p:spPr>
      </p:pic>
      <p:pic>
        <p:nvPicPr>
          <p:cNvPr id="7" name="図 6">
            <a:extLst>
              <a:ext uri="{FF2B5EF4-FFF2-40B4-BE49-F238E27FC236}">
                <a16:creationId xmlns:a16="http://schemas.microsoft.com/office/drawing/2014/main" id="{AEB4DC63-7628-4D22-BA05-605823D8705D}"/>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1892301" y="1634911"/>
            <a:ext cx="1186229" cy="801671"/>
          </a:xfrm>
          <a:prstGeom prst="rect">
            <a:avLst/>
          </a:prstGeom>
        </p:spPr>
      </p:pic>
      <p:pic>
        <p:nvPicPr>
          <p:cNvPr id="12" name="図 11">
            <a:extLst>
              <a:ext uri="{FF2B5EF4-FFF2-40B4-BE49-F238E27FC236}">
                <a16:creationId xmlns:a16="http://schemas.microsoft.com/office/drawing/2014/main" id="{638F0FD4-D8D0-49A6-A2F5-F11AFC85264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3072651" y="1469699"/>
            <a:ext cx="1671464" cy="1129600"/>
          </a:xfrm>
          <a:prstGeom prst="rect">
            <a:avLst/>
          </a:prstGeom>
        </p:spPr>
      </p:pic>
      <p:pic>
        <p:nvPicPr>
          <p:cNvPr id="14" name="図 13">
            <a:extLst>
              <a:ext uri="{FF2B5EF4-FFF2-40B4-BE49-F238E27FC236}">
                <a16:creationId xmlns:a16="http://schemas.microsoft.com/office/drawing/2014/main" id="{D43BC50E-77D1-401D-8A1A-C0B7E50B6F61}"/>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5244301" y="1951099"/>
            <a:ext cx="653770" cy="394798"/>
          </a:xfrm>
          <a:prstGeom prst="rect">
            <a:avLst/>
          </a:prstGeom>
        </p:spPr>
      </p:pic>
      <p:pic>
        <p:nvPicPr>
          <p:cNvPr id="17" name="図 16">
            <a:extLst>
              <a:ext uri="{FF2B5EF4-FFF2-40B4-BE49-F238E27FC236}">
                <a16:creationId xmlns:a16="http://schemas.microsoft.com/office/drawing/2014/main" id="{71255A60-8E98-4C83-A13C-1CFB4407FDB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957913" y="2011279"/>
            <a:ext cx="1030041" cy="394799"/>
          </a:xfrm>
          <a:prstGeom prst="rect">
            <a:avLst/>
          </a:prstGeom>
        </p:spPr>
      </p:pic>
      <p:pic>
        <p:nvPicPr>
          <p:cNvPr id="20" name="図 19">
            <a:extLst>
              <a:ext uri="{FF2B5EF4-FFF2-40B4-BE49-F238E27FC236}">
                <a16:creationId xmlns:a16="http://schemas.microsoft.com/office/drawing/2014/main" id="{B66AD1AF-0C8B-4F66-90EA-EFBB696AB18E}"/>
              </a:ext>
            </a:extLst>
          </p:cNvPr>
          <p:cNvPicPr>
            <a:picLocks noChangeAspect="1"/>
          </p:cNvPicPr>
          <p:nvPr/>
        </p:nvPicPr>
        <p:blipFill rotWithShape="1">
          <a:blip r:embed="rId19" cstate="print">
            <a:extLst>
              <a:ext uri="{28A0092B-C50C-407E-A947-70E740481C1C}">
                <a14:useLocalDpi xmlns:a14="http://schemas.microsoft.com/office/drawing/2010/main"/>
              </a:ext>
            </a:extLst>
          </a:blip>
          <a:srcRect/>
          <a:stretch/>
        </p:blipFill>
        <p:spPr>
          <a:xfrm>
            <a:off x="7431948" y="1747149"/>
            <a:ext cx="1218116" cy="252606"/>
          </a:xfrm>
          <a:prstGeom prst="rect">
            <a:avLst/>
          </a:prstGeom>
        </p:spPr>
      </p:pic>
      <p:pic>
        <p:nvPicPr>
          <p:cNvPr id="22" name="図 21">
            <a:extLst>
              <a:ext uri="{FF2B5EF4-FFF2-40B4-BE49-F238E27FC236}">
                <a16:creationId xmlns:a16="http://schemas.microsoft.com/office/drawing/2014/main" id="{6AFA1094-4068-4A02-860F-6192DDB98F20}"/>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432387" y="2199133"/>
            <a:ext cx="1036940" cy="700779"/>
          </a:xfrm>
          <a:prstGeom prst="rect">
            <a:avLst/>
          </a:prstGeom>
        </p:spPr>
      </p:pic>
      <p:pic>
        <p:nvPicPr>
          <p:cNvPr id="24" name="図 23">
            <a:extLst>
              <a:ext uri="{FF2B5EF4-FFF2-40B4-BE49-F238E27FC236}">
                <a16:creationId xmlns:a16="http://schemas.microsoft.com/office/drawing/2014/main" id="{E0BE0156-B600-4045-8B99-8062CF01AB32}"/>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6320095" y="1651776"/>
            <a:ext cx="667205" cy="450908"/>
          </a:xfrm>
          <a:prstGeom prst="rect">
            <a:avLst/>
          </a:prstGeom>
        </p:spPr>
      </p:pic>
      <p:pic>
        <p:nvPicPr>
          <p:cNvPr id="26" name="図 25">
            <a:extLst>
              <a:ext uri="{FF2B5EF4-FFF2-40B4-BE49-F238E27FC236}">
                <a16:creationId xmlns:a16="http://schemas.microsoft.com/office/drawing/2014/main" id="{B9A70E8C-5561-4A34-9116-E8B98CC8CE7A}"/>
              </a:ext>
            </a:extLst>
          </p:cNvPr>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7247962" y="2197653"/>
            <a:ext cx="1069743" cy="722948"/>
          </a:xfrm>
          <a:prstGeom prst="rect">
            <a:avLst/>
          </a:prstGeom>
        </p:spPr>
      </p:pic>
      <p:pic>
        <p:nvPicPr>
          <p:cNvPr id="28" name="図 27">
            <a:extLst>
              <a:ext uri="{FF2B5EF4-FFF2-40B4-BE49-F238E27FC236}">
                <a16:creationId xmlns:a16="http://schemas.microsoft.com/office/drawing/2014/main" id="{74A4A705-99D4-4DFC-9E5A-EE5D0D8DA98F}"/>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8664721" y="1775025"/>
            <a:ext cx="790319" cy="252605"/>
          </a:xfrm>
          <a:prstGeom prst="rect">
            <a:avLst/>
          </a:prstGeom>
        </p:spPr>
      </p:pic>
      <p:pic>
        <p:nvPicPr>
          <p:cNvPr id="33" name="図 32">
            <a:extLst>
              <a:ext uri="{FF2B5EF4-FFF2-40B4-BE49-F238E27FC236}">
                <a16:creationId xmlns:a16="http://schemas.microsoft.com/office/drawing/2014/main" id="{9CEA833A-6EC3-4D4D-B46F-D8699C7B802F}"/>
              </a:ext>
            </a:extLst>
          </p:cNvPr>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6917792" y="2045017"/>
            <a:ext cx="574491" cy="388249"/>
          </a:xfrm>
          <a:prstGeom prst="rect">
            <a:avLst/>
          </a:prstGeom>
        </p:spPr>
      </p:pic>
      <p:pic>
        <p:nvPicPr>
          <p:cNvPr id="50" name="図 49">
            <a:extLst>
              <a:ext uri="{FF2B5EF4-FFF2-40B4-BE49-F238E27FC236}">
                <a16:creationId xmlns:a16="http://schemas.microsoft.com/office/drawing/2014/main" id="{AC6E9ADF-8166-484F-82D9-B8E4FE196849}"/>
              </a:ext>
            </a:extLst>
          </p:cNvPr>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8501184" y="1865972"/>
            <a:ext cx="994519" cy="672110"/>
          </a:xfrm>
          <a:prstGeom prst="rect">
            <a:avLst/>
          </a:prstGeom>
        </p:spPr>
      </p:pic>
      <p:pic>
        <p:nvPicPr>
          <p:cNvPr id="53" name="図 52">
            <a:extLst>
              <a:ext uri="{FF2B5EF4-FFF2-40B4-BE49-F238E27FC236}">
                <a16:creationId xmlns:a16="http://schemas.microsoft.com/office/drawing/2014/main" id="{2CFD141C-B66B-4BB0-9EC4-BCDDE6041E62}"/>
              </a:ext>
            </a:extLst>
          </p:cNvPr>
          <p:cNvPicPr>
            <a:picLocks noChangeAspect="1"/>
          </p:cNvPicPr>
          <p:nvPr/>
        </p:nvPicPr>
        <p:blipFill>
          <a:blip r:embed="rId26" cstate="print">
            <a:extLst>
              <a:ext uri="{28A0092B-C50C-407E-A947-70E740481C1C}">
                <a14:useLocalDpi xmlns:a14="http://schemas.microsoft.com/office/drawing/2010/main"/>
              </a:ext>
            </a:extLst>
          </a:blip>
          <a:stretch>
            <a:fillRect/>
          </a:stretch>
        </p:blipFill>
        <p:spPr>
          <a:xfrm>
            <a:off x="6232771" y="2451110"/>
            <a:ext cx="824912" cy="183672"/>
          </a:xfrm>
          <a:prstGeom prst="rect">
            <a:avLst/>
          </a:prstGeom>
        </p:spPr>
      </p:pic>
      <p:pic>
        <p:nvPicPr>
          <p:cNvPr id="56" name="図 55">
            <a:extLst>
              <a:ext uri="{FF2B5EF4-FFF2-40B4-BE49-F238E27FC236}">
                <a16:creationId xmlns:a16="http://schemas.microsoft.com/office/drawing/2014/main" id="{ECE1DD85-CCD0-4AB7-9C31-B66FE3126D12}"/>
              </a:ext>
            </a:extLst>
          </p:cNvPr>
          <p:cNvPicPr>
            <a:picLocks noChangeAspect="1"/>
          </p:cNvPicPr>
          <p:nvPr/>
        </p:nvPicPr>
        <p:blipFill>
          <a:blip r:embed="rId27" cstate="print">
            <a:extLst>
              <a:ext uri="{28A0092B-C50C-407E-A947-70E740481C1C}">
                <a14:useLocalDpi xmlns:a14="http://schemas.microsoft.com/office/drawing/2010/main"/>
              </a:ext>
            </a:extLst>
          </a:blip>
          <a:stretch>
            <a:fillRect/>
          </a:stretch>
        </p:blipFill>
        <p:spPr>
          <a:xfrm>
            <a:off x="5297024" y="1526861"/>
            <a:ext cx="932995" cy="630532"/>
          </a:xfrm>
          <a:prstGeom prst="rect">
            <a:avLst/>
          </a:prstGeom>
        </p:spPr>
      </p:pic>
      <p:pic>
        <p:nvPicPr>
          <p:cNvPr id="58" name="図 57">
            <a:extLst>
              <a:ext uri="{FF2B5EF4-FFF2-40B4-BE49-F238E27FC236}">
                <a16:creationId xmlns:a16="http://schemas.microsoft.com/office/drawing/2014/main" id="{0959EFFF-CA39-41B5-8960-CC29CDCBFB79}"/>
              </a:ext>
            </a:extLst>
          </p:cNvPr>
          <p:cNvPicPr>
            <a:picLocks noChangeAspect="1"/>
          </p:cNvPicPr>
          <p:nvPr/>
        </p:nvPicPr>
        <p:blipFill>
          <a:blip r:embed="rId28" cstate="print">
            <a:extLst>
              <a:ext uri="{28A0092B-C50C-407E-A947-70E740481C1C}">
                <a14:useLocalDpi xmlns:a14="http://schemas.microsoft.com/office/drawing/2010/main"/>
              </a:ext>
            </a:extLst>
          </a:blip>
          <a:stretch>
            <a:fillRect/>
          </a:stretch>
        </p:blipFill>
        <p:spPr>
          <a:xfrm>
            <a:off x="7023547" y="1752462"/>
            <a:ext cx="431109" cy="291350"/>
          </a:xfrm>
          <a:prstGeom prst="rect">
            <a:avLst/>
          </a:prstGeom>
        </p:spPr>
      </p:pic>
      <p:pic>
        <p:nvPicPr>
          <p:cNvPr id="60" name="図 59">
            <a:extLst>
              <a:ext uri="{FF2B5EF4-FFF2-40B4-BE49-F238E27FC236}">
                <a16:creationId xmlns:a16="http://schemas.microsoft.com/office/drawing/2014/main" id="{FEC5FE9D-A7C2-464B-977A-055751D4BB33}"/>
              </a:ext>
            </a:extLst>
          </p:cNvPr>
          <p:cNvPicPr>
            <a:picLocks noChangeAspect="1"/>
          </p:cNvPicPr>
          <p:nvPr/>
        </p:nvPicPr>
        <p:blipFill>
          <a:blip r:embed="rId29" cstate="print">
            <a:extLst>
              <a:ext uri="{28A0092B-C50C-407E-A947-70E740481C1C}">
                <a14:useLocalDpi xmlns:a14="http://schemas.microsoft.com/office/drawing/2010/main"/>
              </a:ext>
            </a:extLst>
          </a:blip>
          <a:stretch>
            <a:fillRect/>
          </a:stretch>
        </p:blipFill>
        <p:spPr>
          <a:xfrm>
            <a:off x="7505894" y="1933354"/>
            <a:ext cx="902990" cy="610254"/>
          </a:xfrm>
          <a:prstGeom prst="rect">
            <a:avLst/>
          </a:prstGeom>
        </p:spPr>
      </p:pic>
      <p:pic>
        <p:nvPicPr>
          <p:cNvPr id="62" name="図 61">
            <a:extLst>
              <a:ext uri="{FF2B5EF4-FFF2-40B4-BE49-F238E27FC236}">
                <a16:creationId xmlns:a16="http://schemas.microsoft.com/office/drawing/2014/main" id="{88A22569-A6B5-4CED-9334-91CABF165783}"/>
              </a:ext>
            </a:extLst>
          </p:cNvPr>
          <p:cNvPicPr>
            <a:picLocks noChangeAspect="1"/>
          </p:cNvPicPr>
          <p:nvPr/>
        </p:nvPicPr>
        <p:blipFill rotWithShape="1">
          <a:blip r:embed="rId30" cstate="print">
            <a:extLst>
              <a:ext uri="{28A0092B-C50C-407E-A947-70E740481C1C}">
                <a14:useLocalDpi xmlns:a14="http://schemas.microsoft.com/office/drawing/2010/main"/>
              </a:ext>
            </a:extLst>
          </a:blip>
          <a:srcRect/>
          <a:stretch/>
        </p:blipFill>
        <p:spPr>
          <a:xfrm>
            <a:off x="5203661" y="2425707"/>
            <a:ext cx="919247" cy="251385"/>
          </a:xfrm>
          <a:prstGeom prst="rect">
            <a:avLst/>
          </a:prstGeom>
        </p:spPr>
      </p:pic>
      <p:pic>
        <p:nvPicPr>
          <p:cNvPr id="51" name="Picture 3">
            <a:extLst>
              <a:ext uri="{FF2B5EF4-FFF2-40B4-BE49-F238E27FC236}">
                <a16:creationId xmlns:a16="http://schemas.microsoft.com/office/drawing/2014/main" id="{882411F1-CC11-47F6-832F-894449A8A737}"/>
              </a:ext>
            </a:extLst>
          </p:cNvPr>
          <p:cNvPicPr>
            <a:picLocks noChangeAspect="1"/>
          </p:cNvPicPr>
          <p:nvPr/>
        </p:nvPicPr>
        <p:blipFill>
          <a:blip r:embed="rId31" cstate="print">
            <a:extLst>
              <a:ext uri="{28A0092B-C50C-407E-A947-70E740481C1C}">
                <a14:useLocalDpi xmlns:a14="http://schemas.microsoft.com/office/drawing/2010/main"/>
              </a:ext>
            </a:extLst>
          </a:blip>
          <a:srcRect b="-28"/>
          <a:stretch>
            <a:fillRect/>
          </a:stretch>
        </p:blipFill>
        <p:spPr>
          <a:xfrm>
            <a:off x="7839360" y="4178832"/>
            <a:ext cx="1817998" cy="916713"/>
          </a:xfrm>
          <a:prstGeom prst="rect">
            <a:avLst/>
          </a:prstGeom>
        </p:spPr>
      </p:pic>
      <p:pic>
        <p:nvPicPr>
          <p:cNvPr id="52" name="Picture 5">
            <a:extLst>
              <a:ext uri="{FF2B5EF4-FFF2-40B4-BE49-F238E27FC236}">
                <a16:creationId xmlns:a16="http://schemas.microsoft.com/office/drawing/2014/main" id="{094D1D5E-D12A-4752-AADA-370670C46236}"/>
              </a:ext>
            </a:extLst>
          </p:cNvPr>
          <p:cNvPicPr>
            <a:picLocks noChangeAspect="1"/>
          </p:cNvPicPr>
          <p:nvPr/>
        </p:nvPicPr>
        <p:blipFill>
          <a:blip r:embed="rId32" cstate="print">
            <a:extLst>
              <a:ext uri="{28A0092B-C50C-407E-A947-70E740481C1C}">
                <a14:useLocalDpi xmlns:a14="http://schemas.microsoft.com/office/drawing/2010/main"/>
              </a:ext>
            </a:extLst>
          </a:blip>
          <a:stretch>
            <a:fillRect/>
          </a:stretch>
        </p:blipFill>
        <p:spPr>
          <a:xfrm>
            <a:off x="7825792" y="5225201"/>
            <a:ext cx="1821098" cy="914937"/>
          </a:xfrm>
          <a:prstGeom prst="rect">
            <a:avLst/>
          </a:prstGeom>
        </p:spPr>
      </p:pic>
    </p:spTree>
    <p:extLst>
      <p:ext uri="{BB962C8B-B14F-4D97-AF65-F5344CB8AC3E}">
        <p14:creationId xmlns:p14="http://schemas.microsoft.com/office/powerpoint/2010/main" val="30681993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8CC5F-6F37-45D4-6EF3-9198A9D4C472}"/>
            </a:ext>
          </a:extLst>
        </p:cNvPr>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7CF890A1-0D15-C572-7F4A-AC9874C2E9A4}"/>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a:extLst>
              <a:ext uri="{FF2B5EF4-FFF2-40B4-BE49-F238E27FC236}">
                <a16:creationId xmlns:a16="http://schemas.microsoft.com/office/drawing/2014/main" id="{656927B0-52B6-39EF-6CFF-EFCA6B578C0F}"/>
              </a:ext>
            </a:extLst>
          </p:cNvPr>
          <p:cNvGrpSpPr/>
          <p:nvPr/>
        </p:nvGrpSpPr>
        <p:grpSpPr>
          <a:xfrm>
            <a:off x="394181" y="465236"/>
            <a:ext cx="9173036" cy="475850"/>
            <a:chOff x="394181" y="465236"/>
            <a:chExt cx="9173036" cy="475850"/>
          </a:xfrm>
        </p:grpSpPr>
        <p:sp>
          <p:nvSpPr>
            <p:cNvPr id="47" name="テキスト ボックス 46">
              <a:extLst>
                <a:ext uri="{FF2B5EF4-FFF2-40B4-BE49-F238E27FC236}">
                  <a16:creationId xmlns:a16="http://schemas.microsoft.com/office/drawing/2014/main" id="{4423B84B-5692-43D1-C570-8672AD6C98CE}"/>
                </a:ext>
              </a:extLst>
            </p:cNvPr>
            <p:cNvSpPr txBox="1"/>
            <p:nvPr/>
          </p:nvSpPr>
          <p:spPr>
            <a:xfrm>
              <a:off x="474667" y="465236"/>
              <a:ext cx="305243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産業・中小企業振興、雇用</a:t>
              </a:r>
            </a:p>
          </p:txBody>
        </p:sp>
        <p:cxnSp>
          <p:nvCxnSpPr>
            <p:cNvPr id="55" name="直線コネクタ 54">
              <a:extLst>
                <a:ext uri="{FF2B5EF4-FFF2-40B4-BE49-F238E27FC236}">
                  <a16:creationId xmlns:a16="http://schemas.microsoft.com/office/drawing/2014/main" id="{B6D7B7DF-6980-1B95-E16D-CC74D20CD14A}"/>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a:extLst>
              <a:ext uri="{FF2B5EF4-FFF2-40B4-BE49-F238E27FC236}">
                <a16:creationId xmlns:a16="http://schemas.microsoft.com/office/drawing/2014/main" id="{E56BBAA6-98BF-C81F-E158-86A42A6FA23F}"/>
              </a:ext>
            </a:extLst>
          </p:cNvPr>
          <p:cNvSpPr>
            <a:spLocks noGrp="1"/>
          </p:cNvSpPr>
          <p:nvPr>
            <p:ph type="sldNum" sz="quarter" idx="12"/>
          </p:nvPr>
        </p:nvSpPr>
        <p:spPr>
          <a:xfrm>
            <a:off x="7677150" y="6482444"/>
            <a:ext cx="2228850" cy="365125"/>
          </a:xfrm>
        </p:spPr>
        <p:txBody>
          <a:bodyPr/>
          <a:lstStyle/>
          <a:p>
            <a:fld id="{06FEDF93-2BFD-41CA-ABC7-B039102F3792}" type="slidenum">
              <a:rPr lang="en-US" altLang="ja-JP" smtClean="0"/>
              <a:pPr/>
              <a:t>18</a:t>
            </a:fld>
            <a:endParaRPr lang="ja-JP" altLang="en-US" dirty="0"/>
          </a:p>
        </p:txBody>
      </p:sp>
      <p:cxnSp>
        <p:nvCxnSpPr>
          <p:cNvPr id="54" name="直線コネクタ 53">
            <a:extLst>
              <a:ext uri="{FF2B5EF4-FFF2-40B4-BE49-F238E27FC236}">
                <a16:creationId xmlns:a16="http://schemas.microsoft.com/office/drawing/2014/main" id="{1A57CDE3-D76E-5DE9-ACAD-295CD70E6CF9}"/>
              </a:ext>
            </a:extLst>
          </p:cNvPr>
          <p:cNvCxnSpPr>
            <a:cxnSpLocks/>
          </p:cNvCxnSpPr>
          <p:nvPr/>
        </p:nvCxnSpPr>
        <p:spPr>
          <a:xfrm flipV="1">
            <a:off x="4953000" y="1168400"/>
            <a:ext cx="0" cy="485140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7" name="グループ化 36">
            <a:extLst>
              <a:ext uri="{FF2B5EF4-FFF2-40B4-BE49-F238E27FC236}">
                <a16:creationId xmlns:a16="http://schemas.microsoft.com/office/drawing/2014/main" id="{6D058305-1F9B-14B6-2837-5868D0B89261}"/>
              </a:ext>
            </a:extLst>
          </p:cNvPr>
          <p:cNvGrpSpPr/>
          <p:nvPr/>
        </p:nvGrpSpPr>
        <p:grpSpPr>
          <a:xfrm>
            <a:off x="8289048" y="261426"/>
            <a:ext cx="1278169" cy="612466"/>
            <a:chOff x="8289048" y="261426"/>
            <a:chExt cx="1278169" cy="612466"/>
          </a:xfrm>
        </p:grpSpPr>
        <p:pic>
          <p:nvPicPr>
            <p:cNvPr id="41" name="図 40">
              <a:extLst>
                <a:ext uri="{FF2B5EF4-FFF2-40B4-BE49-F238E27FC236}">
                  <a16:creationId xmlns:a16="http://schemas.microsoft.com/office/drawing/2014/main" id="{1F9A511B-A156-59B5-9710-19C9B14ABDA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55217" y="261892"/>
              <a:ext cx="612000" cy="612000"/>
            </a:xfrm>
            <a:prstGeom prst="rect">
              <a:avLst/>
            </a:prstGeom>
          </p:spPr>
        </p:pic>
        <p:pic>
          <p:nvPicPr>
            <p:cNvPr id="42" name="図 41">
              <a:extLst>
                <a:ext uri="{FF2B5EF4-FFF2-40B4-BE49-F238E27FC236}">
                  <a16:creationId xmlns:a16="http://schemas.microsoft.com/office/drawing/2014/main" id="{C1BF64D5-9476-A0FD-1920-0520C09E8D0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8289048" y="261426"/>
              <a:ext cx="612000" cy="612000"/>
            </a:xfrm>
            <a:prstGeom prst="rect">
              <a:avLst/>
            </a:prstGeom>
          </p:spPr>
        </p:pic>
      </p:grpSp>
      <p:sp>
        <p:nvSpPr>
          <p:cNvPr id="39" name="正方形/長方形 38">
            <a:extLst>
              <a:ext uri="{FF2B5EF4-FFF2-40B4-BE49-F238E27FC236}">
                <a16:creationId xmlns:a16="http://schemas.microsoft.com/office/drawing/2014/main" id="{B0C73DF0-8A21-28FA-D443-B346C6F9CA21}"/>
              </a:ext>
            </a:extLst>
          </p:cNvPr>
          <p:cNvSpPr/>
          <p:nvPr/>
        </p:nvSpPr>
        <p:spPr>
          <a:xfrm>
            <a:off x="394181" y="6170871"/>
            <a:ext cx="9173036" cy="63078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＜産業・中小企業振興、雇用の分野で連携した企業等一覧（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アカカベ</a:t>
            </a:r>
            <a:r>
              <a:rPr kumimoji="1" lang="en-US" altLang="ja-JP" sz="800" dirty="0">
                <a:solidFill>
                  <a:schemeClr val="tx1"/>
                </a:solidFill>
                <a:latin typeface="Meiryo UI" panose="020B0604030504040204" pitchFamily="50" charset="-128"/>
                <a:ea typeface="Meiryo UI" panose="020B0604030504040204" pitchFamily="50" charset="-128"/>
              </a:rPr>
              <a:t>/F.C.</a:t>
            </a:r>
            <a:r>
              <a:rPr kumimoji="1" lang="ja-JP" altLang="en-US" sz="800" dirty="0">
                <a:solidFill>
                  <a:schemeClr val="tx1"/>
                </a:solidFill>
                <a:latin typeface="Meiryo UI" panose="020B0604030504040204" pitchFamily="50" charset="-128"/>
                <a:ea typeface="Meiryo UI" panose="020B0604030504040204" pitchFamily="50" charset="-128"/>
              </a:rPr>
              <a:t>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大阪信用金庫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関西ぱど</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a:ea typeface="Meiryo UI"/>
              </a:rPr>
              <a:t>セブン‐イレブン・ジャパン</a:t>
            </a:r>
            <a:r>
              <a:rPr kumimoji="1" lang="en-US" altLang="ja-JP" sz="800" dirty="0">
                <a:solidFill>
                  <a:schemeClr val="tx1"/>
                </a:solidFill>
                <a:latin typeface="Meiryo UI"/>
                <a:ea typeface="Meiryo UI"/>
              </a:rPr>
              <a:t>/</a:t>
            </a:r>
            <a:r>
              <a:rPr kumimoji="1" lang="ja-JP" altLang="en-US" sz="800" dirty="0">
                <a:solidFill>
                  <a:schemeClr val="tx1"/>
                </a:solidFill>
                <a:latin typeface="Meiryo UI" panose="020B0604030504040204" pitchFamily="50" charset="-128"/>
                <a:ea typeface="Meiryo UI" panose="020B0604030504040204" pitchFamily="50" charset="-128"/>
              </a:rPr>
              <a:t>セレッソ大阪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第一生命保険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大和ハウス工業</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ダスキン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zh-TW" altLang="en-US" sz="800" dirty="0">
                <a:solidFill>
                  <a:schemeClr val="tx1"/>
                </a:solidFill>
                <a:latin typeface="Meiryo UI" panose="020B0604030504040204" pitchFamily="50" charset="-128"/>
                <a:ea typeface="Meiryo UI" panose="020B0604030504040204" pitchFamily="50" charset="-128"/>
              </a:rPr>
              <a:t>東京海上日動火災保険</a:t>
            </a:r>
            <a:r>
              <a:rPr kumimoji="1" lang="en-US" altLang="zh-TW"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中西金属工業</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日本生命保険</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明治安田生命保険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ユー・エス・ジェイ</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りそな銀行</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sp>
        <p:nvSpPr>
          <p:cNvPr id="23" name="正方形/長方形 22">
            <a:extLst>
              <a:ext uri="{FF2B5EF4-FFF2-40B4-BE49-F238E27FC236}">
                <a16:creationId xmlns:a16="http://schemas.microsoft.com/office/drawing/2014/main" id="{5125ED0D-7D46-0995-F6AA-F8C2EF31C25C}"/>
              </a:ext>
            </a:extLst>
          </p:cNvPr>
          <p:cNvSpPr/>
          <p:nvPr/>
        </p:nvSpPr>
        <p:spPr>
          <a:xfrm>
            <a:off x="5129468" y="1161625"/>
            <a:ext cx="4430060" cy="557262"/>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大和ハウス工業と連携した</a:t>
            </a:r>
            <a:br>
              <a:rPr kumimoji="1" lang="en-US" altLang="ja-JP" sz="1600" b="1" dirty="0">
                <a:solidFill>
                  <a:schemeClr val="tx1"/>
                </a:solidFill>
                <a:latin typeface="Meiryo UI" panose="020B0604030504040204" pitchFamily="50" charset="-128"/>
                <a:ea typeface="Meiryo UI" panose="020B0604030504040204" pitchFamily="50" charset="-128"/>
              </a:rPr>
            </a:br>
            <a:r>
              <a:rPr kumimoji="1" lang="ja-JP" altLang="en-US" sz="1600" b="1" dirty="0">
                <a:solidFill>
                  <a:schemeClr val="tx1"/>
                </a:solidFill>
                <a:latin typeface="Meiryo UI" panose="020B0604030504040204" pitchFamily="50" charset="-128"/>
                <a:ea typeface="Meiryo UI" panose="020B0604030504040204" pitchFamily="50" charset="-128"/>
              </a:rPr>
              <a:t>「障がい者雇用セミナー」の開催</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49" name="正方形/長方形 48">
            <a:extLst>
              <a:ext uri="{FF2B5EF4-FFF2-40B4-BE49-F238E27FC236}">
                <a16:creationId xmlns:a16="http://schemas.microsoft.com/office/drawing/2014/main" id="{9DB62F04-2D1E-E43B-C6A3-FA878042EB4E}"/>
              </a:ext>
            </a:extLst>
          </p:cNvPr>
          <p:cNvSpPr/>
          <p:nvPr/>
        </p:nvSpPr>
        <p:spPr>
          <a:xfrm>
            <a:off x="333270" y="1168400"/>
            <a:ext cx="4443263" cy="557262"/>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kumimoji="1" lang="ja-JP" altLang="en-US" sz="1600" b="1" dirty="0">
              <a:solidFill>
                <a:schemeClr val="tx1"/>
              </a:solidFill>
              <a:latin typeface="Meiryo UI"/>
              <a:ea typeface="Meiryo UI"/>
            </a:endParaRPr>
          </a:p>
          <a:p>
            <a:pPr algn="ctr"/>
            <a:r>
              <a:rPr kumimoji="1" lang="ja-JP" sz="1600" b="1" dirty="0">
                <a:solidFill>
                  <a:schemeClr val="tx1"/>
                </a:solidFill>
                <a:latin typeface="Meiryo UI"/>
                <a:ea typeface="Meiryo UI"/>
              </a:rPr>
              <a:t>セブン‐イレブン・ジャパンと連携した</a:t>
            </a:r>
            <a:endParaRPr lang="en-US" dirty="0">
              <a:solidFill>
                <a:schemeClr val="tx1"/>
              </a:solidFill>
              <a:latin typeface="Meiryo UI"/>
              <a:ea typeface="Meiryo UI"/>
            </a:endParaRPr>
          </a:p>
          <a:p>
            <a:pPr algn="ctr"/>
            <a:r>
              <a:rPr kumimoji="1" lang="ja-JP" sz="1600" b="1" dirty="0">
                <a:solidFill>
                  <a:schemeClr val="tx1"/>
                </a:solidFill>
                <a:latin typeface="Meiryo UI"/>
                <a:ea typeface="Meiryo UI"/>
              </a:rPr>
              <a:t>「外国人材受入加速化支援」の実施</a:t>
            </a:r>
            <a:endParaRPr kumimoji="1" lang="ja-JP" dirty="0">
              <a:latin typeface="Meiryo UI"/>
              <a:ea typeface="Meiryo UI"/>
            </a:endParaRPr>
          </a:p>
          <a:p>
            <a:pPr algn="ctr"/>
            <a:endParaRPr lang="ja-JP" altLang="en-US" sz="1600" b="1" dirty="0">
              <a:solidFill>
                <a:schemeClr val="tx1"/>
              </a:solidFill>
              <a:latin typeface="Meiryo UI" panose="020B0604030504040204" pitchFamily="50" charset="-128"/>
              <a:ea typeface="Meiryo UI" panose="020B0604030504040204" pitchFamily="50" charset="-128"/>
            </a:endParaRPr>
          </a:p>
        </p:txBody>
      </p:sp>
      <p:grpSp>
        <p:nvGrpSpPr>
          <p:cNvPr id="38" name="グループ化 37">
            <a:extLst>
              <a:ext uri="{FF2B5EF4-FFF2-40B4-BE49-F238E27FC236}">
                <a16:creationId xmlns:a16="http://schemas.microsoft.com/office/drawing/2014/main" id="{148DDC3C-233B-0227-5BE8-5CF54FB75AE3}"/>
              </a:ext>
            </a:extLst>
          </p:cNvPr>
          <p:cNvGrpSpPr/>
          <p:nvPr/>
        </p:nvGrpSpPr>
        <p:grpSpPr>
          <a:xfrm>
            <a:off x="32761" y="1169495"/>
            <a:ext cx="612000" cy="595761"/>
            <a:chOff x="-1472255" y="1547756"/>
            <a:chExt cx="612000" cy="595761"/>
          </a:xfrm>
        </p:grpSpPr>
        <p:sp>
          <p:nvSpPr>
            <p:cNvPr id="45" name="星: 12 pt 44">
              <a:extLst>
                <a:ext uri="{FF2B5EF4-FFF2-40B4-BE49-F238E27FC236}">
                  <a16:creationId xmlns:a16="http://schemas.microsoft.com/office/drawing/2014/main" id="{AFA233B7-06B1-9B4F-996E-4AF637E26E9A}"/>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46" name="テキスト ボックス 45">
              <a:extLst>
                <a:ext uri="{FF2B5EF4-FFF2-40B4-BE49-F238E27FC236}">
                  <a16:creationId xmlns:a16="http://schemas.microsoft.com/office/drawing/2014/main" id="{7932D326-E822-FD89-6585-08DB1B7E4E3D}"/>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grpSp>
        <p:nvGrpSpPr>
          <p:cNvPr id="32" name="グループ化 31">
            <a:extLst>
              <a:ext uri="{FF2B5EF4-FFF2-40B4-BE49-F238E27FC236}">
                <a16:creationId xmlns:a16="http://schemas.microsoft.com/office/drawing/2014/main" id="{3E87D708-C9BC-D6FB-17DE-4AE473D653A6}"/>
              </a:ext>
            </a:extLst>
          </p:cNvPr>
          <p:cNvGrpSpPr/>
          <p:nvPr/>
        </p:nvGrpSpPr>
        <p:grpSpPr>
          <a:xfrm>
            <a:off x="5025222" y="1122429"/>
            <a:ext cx="612000" cy="595761"/>
            <a:chOff x="-1472255" y="1547756"/>
            <a:chExt cx="612000" cy="595761"/>
          </a:xfrm>
        </p:grpSpPr>
        <p:sp>
          <p:nvSpPr>
            <p:cNvPr id="33" name="星: 12 pt 32">
              <a:extLst>
                <a:ext uri="{FF2B5EF4-FFF2-40B4-BE49-F238E27FC236}">
                  <a16:creationId xmlns:a16="http://schemas.microsoft.com/office/drawing/2014/main" id="{71E3DFEB-2C81-6666-EEFC-61FD87D32738}"/>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34" name="テキスト ボックス 33">
              <a:extLst>
                <a:ext uri="{FF2B5EF4-FFF2-40B4-BE49-F238E27FC236}">
                  <a16:creationId xmlns:a16="http://schemas.microsoft.com/office/drawing/2014/main" id="{19815B56-FC5D-7DEA-06F8-89A04706A6E0}"/>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pic>
        <p:nvPicPr>
          <p:cNvPr id="4" name="図 3">
            <a:extLst>
              <a:ext uri="{FF2B5EF4-FFF2-40B4-BE49-F238E27FC236}">
                <a16:creationId xmlns:a16="http://schemas.microsoft.com/office/drawing/2014/main" id="{DBD18465-9F0C-038B-86D9-B4B594ADB09E}"/>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164824" y="1753477"/>
            <a:ext cx="613303" cy="557262"/>
          </a:xfrm>
          <a:prstGeom prst="rect">
            <a:avLst/>
          </a:prstGeom>
        </p:spPr>
      </p:pic>
      <p:pic>
        <p:nvPicPr>
          <p:cNvPr id="7" name="図 6">
            <a:extLst>
              <a:ext uri="{FF2B5EF4-FFF2-40B4-BE49-F238E27FC236}">
                <a16:creationId xmlns:a16="http://schemas.microsoft.com/office/drawing/2014/main" id="{D7EE7CFF-13A6-BA59-CC39-A6DA11610DD3}"/>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18193" y="1486847"/>
            <a:ext cx="1616974" cy="1092775"/>
          </a:xfrm>
          <a:prstGeom prst="rect">
            <a:avLst/>
          </a:prstGeom>
        </p:spPr>
      </p:pic>
      <p:pic>
        <p:nvPicPr>
          <p:cNvPr id="8" name="Picture 7">
            <a:extLst>
              <a:ext uri="{FF2B5EF4-FFF2-40B4-BE49-F238E27FC236}">
                <a16:creationId xmlns:a16="http://schemas.microsoft.com/office/drawing/2014/main" id="{6AC66A8B-A4E3-A089-4E89-EAA098E453B5}"/>
              </a:ext>
            </a:extLst>
          </p:cNvPr>
          <p:cNvPicPr>
            <a:picLocks noChangeAspect="1"/>
          </p:cNvPicPr>
          <p:nvPr/>
        </p:nvPicPr>
        <p:blipFill>
          <a:blip r:embed="rId7"/>
          <a:stretch>
            <a:fillRect/>
          </a:stretch>
        </p:blipFill>
        <p:spPr>
          <a:xfrm>
            <a:off x="5252924" y="4685012"/>
            <a:ext cx="2243949" cy="1344764"/>
          </a:xfrm>
          <a:prstGeom prst="rect">
            <a:avLst/>
          </a:prstGeom>
        </p:spPr>
      </p:pic>
      <p:pic>
        <p:nvPicPr>
          <p:cNvPr id="10" name="Picture 9">
            <a:extLst>
              <a:ext uri="{FF2B5EF4-FFF2-40B4-BE49-F238E27FC236}">
                <a16:creationId xmlns:a16="http://schemas.microsoft.com/office/drawing/2014/main" id="{1C6415A3-C587-C921-6561-F256474D6202}"/>
              </a:ext>
            </a:extLst>
          </p:cNvPr>
          <p:cNvPicPr>
            <a:picLocks noChangeAspect="1"/>
          </p:cNvPicPr>
          <p:nvPr/>
        </p:nvPicPr>
        <p:blipFill>
          <a:blip r:embed="rId8"/>
          <a:stretch>
            <a:fillRect/>
          </a:stretch>
        </p:blipFill>
        <p:spPr>
          <a:xfrm>
            <a:off x="7170397" y="4434058"/>
            <a:ext cx="2364770" cy="1397749"/>
          </a:xfrm>
          <a:prstGeom prst="rect">
            <a:avLst/>
          </a:prstGeom>
        </p:spPr>
      </p:pic>
      <p:pic>
        <p:nvPicPr>
          <p:cNvPr id="11" name="Picture 10">
            <a:extLst>
              <a:ext uri="{FF2B5EF4-FFF2-40B4-BE49-F238E27FC236}">
                <a16:creationId xmlns:a16="http://schemas.microsoft.com/office/drawing/2014/main" id="{D528DFA2-F0A1-5F9E-63B0-D321FC764BD6}"/>
              </a:ext>
            </a:extLst>
          </p:cNvPr>
          <p:cNvPicPr>
            <a:picLocks noChangeAspect="1"/>
          </p:cNvPicPr>
          <p:nvPr/>
        </p:nvPicPr>
        <p:blipFill>
          <a:blip r:embed="rId9"/>
          <a:stretch>
            <a:fillRect/>
          </a:stretch>
        </p:blipFill>
        <p:spPr>
          <a:xfrm>
            <a:off x="8301021" y="5836856"/>
            <a:ext cx="1266311" cy="258479"/>
          </a:xfrm>
          <a:prstGeom prst="rect">
            <a:avLst/>
          </a:prstGeom>
        </p:spPr>
      </p:pic>
      <p:pic>
        <p:nvPicPr>
          <p:cNvPr id="13" name="Picture 12">
            <a:extLst>
              <a:ext uri="{FF2B5EF4-FFF2-40B4-BE49-F238E27FC236}">
                <a16:creationId xmlns:a16="http://schemas.microsoft.com/office/drawing/2014/main" id="{05EC0864-807F-553F-AD90-4BF74B78F931}"/>
              </a:ext>
            </a:extLst>
          </p:cNvPr>
          <p:cNvPicPr>
            <a:picLocks noChangeAspect="1"/>
          </p:cNvPicPr>
          <p:nvPr/>
        </p:nvPicPr>
        <p:blipFill>
          <a:blip r:embed="rId10"/>
          <a:stretch>
            <a:fillRect/>
          </a:stretch>
        </p:blipFill>
        <p:spPr>
          <a:xfrm>
            <a:off x="474667" y="4601912"/>
            <a:ext cx="2079259" cy="1315002"/>
          </a:xfrm>
          <a:prstGeom prst="rect">
            <a:avLst/>
          </a:prstGeom>
        </p:spPr>
      </p:pic>
      <p:sp>
        <p:nvSpPr>
          <p:cNvPr id="16" name="テキスト ボックス 47">
            <a:extLst>
              <a:ext uri="{FF2B5EF4-FFF2-40B4-BE49-F238E27FC236}">
                <a16:creationId xmlns:a16="http://schemas.microsoft.com/office/drawing/2014/main" id="{0EAAC91E-9002-7712-7A9A-56188C08B008}"/>
              </a:ext>
            </a:extLst>
          </p:cNvPr>
          <p:cNvSpPr txBox="1"/>
          <p:nvPr/>
        </p:nvSpPr>
        <p:spPr>
          <a:xfrm>
            <a:off x="108395" y="2402733"/>
            <a:ext cx="4846166" cy="2215991"/>
          </a:xfrm>
          <a:prstGeom prst="rect">
            <a:avLst/>
          </a:prstGeom>
          <a:noFill/>
        </p:spPr>
        <p:txBody>
          <a:bodyPr wrap="square" lIns="91440" tIns="45720" rIns="91440" bIns="45720" rtlCol="0" anchor="t">
            <a:spAutoFit/>
          </a:bodyPr>
          <a:ls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外国人材活躍の推進</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solidFill>
                  <a:srgbClr val="474747"/>
                </a:solidFill>
                <a:latin typeface="Meiryo UI"/>
                <a:ea typeface="Meiryo UI"/>
              </a:rPr>
              <a:t>・外国人採用を検討する府内企業に対して、セブン‐イレブン・ジャパンと連携し、</a:t>
            </a:r>
            <a:endParaRPr kumimoji="1" lang="en-US" altLang="ja-JP" sz="1200" dirty="0">
              <a:solidFill>
                <a:srgbClr val="474747"/>
              </a:solidFill>
              <a:latin typeface="Meiryo UI"/>
              <a:ea typeface="Meiryo UI"/>
            </a:endParaRPr>
          </a:p>
          <a:p>
            <a:pPr>
              <a:spcBef>
                <a:spcPts val="600"/>
              </a:spcBef>
            </a:pPr>
            <a:r>
              <a:rPr kumimoji="1" lang="ja-JP" altLang="en-US" sz="1200" dirty="0">
                <a:solidFill>
                  <a:srgbClr val="474747"/>
                </a:solidFill>
                <a:latin typeface="Meiryo UI"/>
                <a:ea typeface="Meiryo UI"/>
              </a:rPr>
              <a:t> 外国人材の採用、職場への定着に資するセミナーを実施</a:t>
            </a:r>
            <a:endParaRPr kumimoji="1" lang="en-US" altLang="ja-JP" sz="1200" dirty="0">
              <a:solidFill>
                <a:srgbClr val="474747"/>
              </a:solidFill>
              <a:latin typeface="Meiryo UI"/>
              <a:ea typeface="Meiryo UI"/>
            </a:endParaRPr>
          </a:p>
          <a:p>
            <a:pPr>
              <a:spcBef>
                <a:spcPts val="600"/>
              </a:spcBef>
            </a:pPr>
            <a:r>
              <a:rPr kumimoji="1" lang="ja-JP" altLang="en-US" sz="1200" dirty="0">
                <a:solidFill>
                  <a:srgbClr val="474747"/>
                </a:solidFill>
                <a:latin typeface="Meiryo UI"/>
                <a:ea typeface="Meiryo UI"/>
              </a:rPr>
              <a:t>・セミナーでは、セブン‐イレブン・ジャパンの社員が登壇し、外国人従業員</a:t>
            </a:r>
            <a:endParaRPr lang="en-US" altLang="ja-JP" sz="1200" dirty="0">
              <a:solidFill>
                <a:srgbClr val="474747"/>
              </a:solidFill>
              <a:latin typeface="Meiryo UI"/>
              <a:ea typeface="Meiryo UI"/>
            </a:endParaRPr>
          </a:p>
          <a:p>
            <a:pPr>
              <a:spcBef>
                <a:spcPts val="600"/>
              </a:spcBef>
            </a:pPr>
            <a:r>
              <a:rPr kumimoji="1" lang="en-US" altLang="ja-JP" sz="1200" dirty="0">
                <a:solidFill>
                  <a:srgbClr val="474747"/>
                </a:solidFill>
                <a:latin typeface="Meiryo UI"/>
                <a:ea typeface="Meiryo UI"/>
              </a:rPr>
              <a:t> </a:t>
            </a:r>
            <a:r>
              <a:rPr kumimoji="1" lang="ja-JP" altLang="en-US" sz="1200" dirty="0">
                <a:solidFill>
                  <a:srgbClr val="474747"/>
                </a:solidFill>
                <a:latin typeface="Meiryo UI"/>
                <a:ea typeface="Meiryo UI"/>
              </a:rPr>
              <a:t>への教育や職場環境づくりなど、定着率向上に向けた取組を紹介</a:t>
            </a:r>
            <a:endParaRPr kumimoji="1" lang="en-US" altLang="ja-JP" sz="1200" dirty="0">
              <a:solidFill>
                <a:srgbClr val="474747"/>
              </a:solidFill>
              <a:latin typeface="Meiryo UI"/>
              <a:ea typeface="Meiryo UI"/>
            </a:endParaRPr>
          </a:p>
          <a:p>
            <a:pPr>
              <a:spcBef>
                <a:spcPts val="600"/>
              </a:spcBef>
            </a:pPr>
            <a:endParaRPr lang="en-US" altLang="ja-JP" sz="1200" dirty="0">
              <a:solidFill>
                <a:srgbClr val="FF0000"/>
              </a:solidFill>
              <a:latin typeface="Meiryo UI"/>
              <a:ea typeface="Meiryo UI"/>
            </a:endParaRPr>
          </a:p>
          <a:p>
            <a:pPr>
              <a:spcBef>
                <a:spcPts val="600"/>
              </a:spcBef>
            </a:pPr>
            <a:r>
              <a:rPr kumimoji="1" lang="en-US" altLang="ja-JP" sz="1200" b="1" dirty="0">
                <a:latin typeface="Meiryo UI"/>
                <a:ea typeface="Meiryo UI"/>
              </a:rPr>
              <a:t>【</a:t>
            </a:r>
            <a:r>
              <a:rPr kumimoji="1" lang="ja-JP" altLang="en-US" sz="1200" b="1" dirty="0">
                <a:latin typeface="Meiryo UI"/>
                <a:ea typeface="Meiryo UI"/>
              </a:rPr>
              <a:t>実績</a:t>
            </a:r>
            <a:r>
              <a:rPr kumimoji="1" lang="en-US" altLang="ja-JP" sz="1200" dirty="0">
                <a:latin typeface="Meiryo UI"/>
                <a:ea typeface="Meiryo UI"/>
              </a:rPr>
              <a:t>】</a:t>
            </a:r>
            <a:r>
              <a:rPr kumimoji="1" lang="ja-JP" altLang="en-US" sz="1200" dirty="0">
                <a:latin typeface="Meiryo UI"/>
                <a:ea typeface="Meiryo UI"/>
              </a:rPr>
              <a:t>　参加</a:t>
            </a:r>
            <a:r>
              <a:rPr kumimoji="1" lang="ja-JP" altLang="en-US" sz="1200" dirty="0">
                <a:latin typeface="Meiryo UI"/>
                <a:ea typeface="Meiryo UI"/>
                <a:sym typeface="Wingdings" panose="05000000000000000000" pitchFamily="2" charset="2"/>
              </a:rPr>
              <a:t>企業数：</a:t>
            </a:r>
            <a:r>
              <a:rPr kumimoji="1" lang="en-US" altLang="ja-JP" sz="1200" dirty="0">
                <a:latin typeface="Meiryo UI"/>
                <a:ea typeface="Meiryo UI"/>
                <a:sym typeface="Wingdings" panose="05000000000000000000" pitchFamily="2" charset="2"/>
              </a:rPr>
              <a:t>14</a:t>
            </a:r>
            <a:r>
              <a:rPr kumimoji="1" lang="ja-JP" altLang="en-US" sz="1200" dirty="0">
                <a:latin typeface="Meiryo UI"/>
                <a:ea typeface="Meiryo UI"/>
                <a:sym typeface="Wingdings" panose="05000000000000000000" pitchFamily="2" charset="2"/>
              </a:rPr>
              <a:t>社</a:t>
            </a:r>
            <a:endParaRPr lang="en-US" altLang="ja-JP" sz="1200" dirty="0">
              <a:latin typeface="Meiryo UI"/>
              <a:ea typeface="Meiryo UI"/>
            </a:endParaRPr>
          </a:p>
        </p:txBody>
      </p:sp>
      <p:sp>
        <p:nvSpPr>
          <p:cNvPr id="30" name="テキスト ボックス 47">
            <a:extLst>
              <a:ext uri="{FF2B5EF4-FFF2-40B4-BE49-F238E27FC236}">
                <a16:creationId xmlns:a16="http://schemas.microsoft.com/office/drawing/2014/main" id="{C0C9DB91-EEB9-4B85-9DB9-F0F057FE94BE}"/>
              </a:ext>
            </a:extLst>
          </p:cNvPr>
          <p:cNvSpPr txBox="1"/>
          <p:nvPr/>
        </p:nvSpPr>
        <p:spPr>
          <a:xfrm>
            <a:off x="4969797" y="2423833"/>
            <a:ext cx="4846166" cy="2292935"/>
          </a:xfrm>
          <a:prstGeom prst="rect">
            <a:avLst/>
          </a:prstGeom>
          <a:noFill/>
        </p:spPr>
        <p:txBody>
          <a:bodyPr wrap="square" lIns="91440" tIns="45720" rIns="91440" bIns="45720" rtlCol="0" anchor="t">
            <a:spAutoFit/>
          </a:bodyPr>
          <a:lstStyle>
            <a:defPPr rtl="0">
              <a:defRPr lang="ja-jp"/>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中小企業等に対する障がい者雇用支援</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solidFill>
                  <a:srgbClr val="474747"/>
                </a:solidFill>
                <a:latin typeface="Meiryo UI"/>
                <a:ea typeface="Meiryo UI"/>
              </a:rPr>
              <a:t>・中小企業等に対する障がい者の雇用拡大と理解促進を支援するため、</a:t>
            </a:r>
            <a:endParaRPr kumimoji="1" lang="en-US" altLang="ja-JP" sz="1200" dirty="0">
              <a:solidFill>
                <a:srgbClr val="474747"/>
              </a:solidFill>
              <a:latin typeface="Meiryo UI"/>
              <a:ea typeface="Meiryo UI"/>
            </a:endParaRPr>
          </a:p>
          <a:p>
            <a:pPr>
              <a:spcBef>
                <a:spcPts val="600"/>
              </a:spcBef>
            </a:pPr>
            <a:r>
              <a:rPr kumimoji="1" lang="en-US" altLang="ja-JP" sz="1200" dirty="0">
                <a:solidFill>
                  <a:srgbClr val="474747"/>
                </a:solidFill>
                <a:latin typeface="Meiryo UI"/>
                <a:ea typeface="Meiryo UI"/>
              </a:rPr>
              <a:t> </a:t>
            </a:r>
            <a:r>
              <a:rPr kumimoji="1" lang="ja-JP" altLang="en-US" sz="1200" dirty="0">
                <a:solidFill>
                  <a:srgbClr val="474747"/>
                </a:solidFill>
                <a:latin typeface="Meiryo UI"/>
                <a:ea typeface="Meiryo UI"/>
              </a:rPr>
              <a:t>大和ハウス工業と連携し「精神障がい者・発達障がい者雇用セミナー」を開催</a:t>
            </a:r>
          </a:p>
          <a:p>
            <a:pPr>
              <a:spcBef>
                <a:spcPts val="600"/>
              </a:spcBef>
            </a:pPr>
            <a:r>
              <a:rPr kumimoji="1" lang="ja-JP" altLang="en-US" sz="1200" dirty="0">
                <a:solidFill>
                  <a:srgbClr val="474747"/>
                </a:solidFill>
                <a:latin typeface="Meiryo UI"/>
                <a:ea typeface="Meiryo UI"/>
              </a:rPr>
              <a:t>・セミナーでは、メンタルヘルスや合理的配慮に関する講演に加え、実際に</a:t>
            </a:r>
            <a:endParaRPr kumimoji="1" lang="en-US" altLang="ja-JP" sz="1200" dirty="0">
              <a:solidFill>
                <a:srgbClr val="474747"/>
              </a:solidFill>
              <a:latin typeface="Meiryo UI"/>
              <a:ea typeface="Meiryo UI"/>
            </a:endParaRPr>
          </a:p>
          <a:p>
            <a:pPr>
              <a:spcBef>
                <a:spcPts val="600"/>
              </a:spcBef>
            </a:pPr>
            <a:r>
              <a:rPr kumimoji="1" lang="en-US" altLang="ja-JP" sz="1200" dirty="0">
                <a:solidFill>
                  <a:srgbClr val="474747"/>
                </a:solidFill>
                <a:latin typeface="Meiryo UI"/>
                <a:ea typeface="Meiryo UI"/>
              </a:rPr>
              <a:t> </a:t>
            </a:r>
            <a:r>
              <a:rPr kumimoji="1" lang="ja-JP" altLang="en-US" sz="1200" dirty="0">
                <a:solidFill>
                  <a:srgbClr val="474747"/>
                </a:solidFill>
                <a:latin typeface="Meiryo UI"/>
                <a:ea typeface="Meiryo UI"/>
              </a:rPr>
              <a:t>障がい者雇用を進めている大和ハウス工業の社員が講師となり、</a:t>
            </a:r>
            <a:endParaRPr kumimoji="1" lang="en-US" altLang="ja-JP" sz="1200" dirty="0">
              <a:solidFill>
                <a:srgbClr val="474747"/>
              </a:solidFill>
              <a:latin typeface="Meiryo UI"/>
              <a:ea typeface="Meiryo UI"/>
            </a:endParaRPr>
          </a:p>
          <a:p>
            <a:pPr>
              <a:spcBef>
                <a:spcPts val="600"/>
              </a:spcBef>
            </a:pPr>
            <a:r>
              <a:rPr kumimoji="1" lang="en-US" altLang="ja-JP" sz="1200" dirty="0">
                <a:solidFill>
                  <a:srgbClr val="474747"/>
                </a:solidFill>
                <a:latin typeface="Meiryo UI"/>
                <a:ea typeface="Meiryo UI"/>
              </a:rPr>
              <a:t> </a:t>
            </a:r>
            <a:r>
              <a:rPr kumimoji="1" lang="ja-JP" altLang="en-US" sz="1200" dirty="0">
                <a:solidFill>
                  <a:srgbClr val="474747"/>
                </a:solidFill>
                <a:latin typeface="Meiryo UI"/>
                <a:ea typeface="Meiryo UI"/>
              </a:rPr>
              <a:t>事例紹介を実施</a:t>
            </a:r>
          </a:p>
          <a:p>
            <a:pPr>
              <a:spcBef>
                <a:spcPts val="600"/>
              </a:spcBef>
            </a:pPr>
            <a:r>
              <a:rPr kumimoji="1" lang="en-US" altLang="ja-JP" sz="1200" b="1" dirty="0">
                <a:solidFill>
                  <a:srgbClr val="474747"/>
                </a:solidFill>
                <a:latin typeface="Meiryo UI"/>
                <a:ea typeface="Meiryo UI"/>
              </a:rPr>
              <a:t>【</a:t>
            </a:r>
            <a:r>
              <a:rPr kumimoji="1" lang="ja-JP" altLang="en-US" sz="1200" b="1" dirty="0">
                <a:solidFill>
                  <a:srgbClr val="474747"/>
                </a:solidFill>
                <a:latin typeface="Meiryo UI"/>
                <a:ea typeface="Meiryo UI"/>
              </a:rPr>
              <a:t>実績</a:t>
            </a:r>
            <a:r>
              <a:rPr kumimoji="1" lang="en-US" altLang="ja-JP" sz="1200" b="1" dirty="0">
                <a:solidFill>
                  <a:srgbClr val="474747"/>
                </a:solidFill>
                <a:latin typeface="Meiryo UI"/>
                <a:ea typeface="Meiryo UI"/>
              </a:rPr>
              <a:t>】</a:t>
            </a:r>
            <a:r>
              <a:rPr kumimoji="1" lang="ja-JP" altLang="en-US" sz="1200" b="1" dirty="0">
                <a:solidFill>
                  <a:srgbClr val="474747"/>
                </a:solidFill>
                <a:latin typeface="Meiryo UI"/>
                <a:ea typeface="Meiryo UI"/>
              </a:rPr>
              <a:t>　</a:t>
            </a:r>
            <a:r>
              <a:rPr kumimoji="1" lang="ja-JP" altLang="en-US" sz="1200" dirty="0">
                <a:solidFill>
                  <a:srgbClr val="474747"/>
                </a:solidFill>
                <a:latin typeface="Meiryo UI"/>
                <a:ea typeface="Meiryo UI"/>
              </a:rPr>
              <a:t>参加者数：</a:t>
            </a:r>
            <a:r>
              <a:rPr kumimoji="1" lang="en-US" altLang="ja-JP" sz="1200" dirty="0">
                <a:solidFill>
                  <a:srgbClr val="474747"/>
                </a:solidFill>
                <a:latin typeface="Meiryo UI"/>
                <a:ea typeface="Meiryo UI"/>
              </a:rPr>
              <a:t>110</a:t>
            </a:r>
            <a:r>
              <a:rPr kumimoji="1" lang="ja-JP" altLang="en-US" sz="1200" dirty="0">
                <a:solidFill>
                  <a:srgbClr val="474747"/>
                </a:solidFill>
                <a:latin typeface="Meiryo UI"/>
                <a:ea typeface="Meiryo UI"/>
              </a:rPr>
              <a:t>名</a:t>
            </a:r>
            <a:endParaRPr kumimoji="1" lang="ja-JP" altLang="en-US" sz="1200" dirty="0">
              <a:latin typeface="Meiryo UI"/>
              <a:ea typeface="Meiryo UI"/>
            </a:endParaRPr>
          </a:p>
          <a:p>
            <a:pPr>
              <a:spcBef>
                <a:spcPts val="600"/>
              </a:spcBef>
            </a:pPr>
            <a:endParaRPr kumimoji="1" lang="en-US" altLang="ja-JP" sz="1200" dirty="0">
              <a:solidFill>
                <a:srgbClr val="FF0000"/>
              </a:solidFill>
              <a:latin typeface="Meiryo UI"/>
              <a:ea typeface="Meiryo UI"/>
            </a:endParaRPr>
          </a:p>
        </p:txBody>
      </p:sp>
      <p:pic>
        <p:nvPicPr>
          <p:cNvPr id="3" name="図 2">
            <a:extLst>
              <a:ext uri="{FF2B5EF4-FFF2-40B4-BE49-F238E27FC236}">
                <a16:creationId xmlns:a16="http://schemas.microsoft.com/office/drawing/2014/main" id="{B6912EE3-EF57-427F-94E2-044DAB5186DB}"/>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2810362" y="4602528"/>
            <a:ext cx="1638412" cy="1302747"/>
          </a:xfrm>
          <a:prstGeom prst="rect">
            <a:avLst/>
          </a:prstGeom>
        </p:spPr>
      </p:pic>
    </p:spTree>
    <p:extLst>
      <p:ext uri="{BB962C8B-B14F-4D97-AF65-F5344CB8AC3E}">
        <p14:creationId xmlns:p14="http://schemas.microsoft.com/office/powerpoint/2010/main" val="2985624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10123-8C54-AD22-9E1C-43079A18984F}"/>
            </a:ext>
          </a:extLst>
        </p:cNvPr>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A2BDD1D7-6C3F-4B47-5999-1771F91DD7AB}"/>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2" name="スライド番号プレースホルダー 1">
            <a:extLst>
              <a:ext uri="{FF2B5EF4-FFF2-40B4-BE49-F238E27FC236}">
                <a16:creationId xmlns:a16="http://schemas.microsoft.com/office/drawing/2014/main" id="{C2D6FC2E-334B-126A-3F04-E8D86B846D0A}"/>
              </a:ext>
            </a:extLst>
          </p:cNvPr>
          <p:cNvSpPr>
            <a:spLocks noGrp="1"/>
          </p:cNvSpPr>
          <p:nvPr>
            <p:ph type="sldNum" sz="quarter" idx="12"/>
          </p:nvPr>
        </p:nvSpPr>
        <p:spPr>
          <a:xfrm>
            <a:off x="7677150" y="6483798"/>
            <a:ext cx="2228850" cy="365125"/>
          </a:xfrm>
        </p:spPr>
        <p:txBody>
          <a:bodyPr/>
          <a:lstStyle/>
          <a:p>
            <a:fld id="{06FEDF93-2BFD-41CA-ABC7-B039102F3792}" type="slidenum">
              <a:rPr lang="en-US" altLang="ja-JP" smtClean="0"/>
              <a:pPr/>
              <a:t>1</a:t>
            </a:fld>
            <a:endParaRPr lang="ja-JP" altLang="en-US" dirty="0"/>
          </a:p>
        </p:txBody>
      </p:sp>
      <p:grpSp>
        <p:nvGrpSpPr>
          <p:cNvPr id="21" name="グループ化 20">
            <a:extLst>
              <a:ext uri="{FF2B5EF4-FFF2-40B4-BE49-F238E27FC236}">
                <a16:creationId xmlns:a16="http://schemas.microsoft.com/office/drawing/2014/main" id="{5703FB2F-232D-4E47-A540-7ECEA1865F70}"/>
              </a:ext>
            </a:extLst>
          </p:cNvPr>
          <p:cNvGrpSpPr/>
          <p:nvPr/>
        </p:nvGrpSpPr>
        <p:grpSpPr>
          <a:xfrm>
            <a:off x="394181" y="465236"/>
            <a:ext cx="9173036" cy="475850"/>
            <a:chOff x="394181" y="465236"/>
            <a:chExt cx="9173036" cy="475850"/>
          </a:xfrm>
        </p:grpSpPr>
        <p:cxnSp>
          <p:nvCxnSpPr>
            <p:cNvPr id="22" name="直線コネクタ 21">
              <a:extLst>
                <a:ext uri="{FF2B5EF4-FFF2-40B4-BE49-F238E27FC236}">
                  <a16:creationId xmlns:a16="http://schemas.microsoft.com/office/drawing/2014/main" id="{20BE275D-181B-489B-94A1-A1934CBD4E0E}"/>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F392EAB-F9EE-4719-BD43-72E08E728787}"/>
                </a:ext>
              </a:extLst>
            </p:cNvPr>
            <p:cNvSpPr txBox="1"/>
            <p:nvPr/>
          </p:nvSpPr>
          <p:spPr>
            <a:xfrm>
              <a:off x="456233" y="465236"/>
              <a:ext cx="697627"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目次</a:t>
              </a:r>
              <a:endParaRPr kumimoji="1" lang="en-US" altLang="ja-JP" sz="2000" b="1" dirty="0">
                <a:latin typeface="Meiryo UI" panose="020B0604030504040204" pitchFamily="50" charset="-128"/>
                <a:ea typeface="Meiryo UI" panose="020B0604030504040204" pitchFamily="50" charset="-128"/>
              </a:endParaRPr>
            </a:p>
          </p:txBody>
        </p:sp>
      </p:grpSp>
      <p:sp>
        <p:nvSpPr>
          <p:cNvPr id="5" name="テキスト ボックス 4">
            <a:extLst>
              <a:ext uri="{FF2B5EF4-FFF2-40B4-BE49-F238E27FC236}">
                <a16:creationId xmlns:a16="http://schemas.microsoft.com/office/drawing/2014/main" id="{9BABBBE4-C222-4CD7-977E-D66E00F18533}"/>
              </a:ext>
            </a:extLst>
          </p:cNvPr>
          <p:cNvSpPr txBox="1"/>
          <p:nvPr/>
        </p:nvSpPr>
        <p:spPr>
          <a:xfrm>
            <a:off x="456233" y="1161744"/>
            <a:ext cx="8802410" cy="5416868"/>
          </a:xfrm>
          <a:prstGeom prst="rect">
            <a:avLst/>
          </a:prstGeom>
          <a:noFill/>
        </p:spPr>
        <p:txBody>
          <a:bodyPr wrap="square" rtlCol="0">
            <a:spAutoFit/>
          </a:bodyPr>
          <a:lstStyle/>
          <a:p>
            <a:pPr algn="dist">
              <a:spcBef>
                <a:spcPts val="300"/>
              </a:spcBef>
            </a:pPr>
            <a:r>
              <a:rPr kumimoji="1" lang="ja-JP" altLang="en-US" b="1" dirty="0">
                <a:latin typeface="Meiryo UI" panose="020B0604030504040204" pitchFamily="50" charset="-128"/>
                <a:ea typeface="Meiryo UI" panose="020B0604030504040204" pitchFamily="50" charset="-128"/>
              </a:rPr>
              <a:t>１．大阪府がめざす公民連携　</a:t>
            </a:r>
            <a:r>
              <a:rPr kumimoji="1" lang="ja-JP" altLang="en-US" dirty="0">
                <a:latin typeface="Meiryo UI" panose="020B0604030504040204" pitchFamily="50" charset="-128"/>
                <a:ea typeface="Meiryo UI" panose="020B0604030504040204" pitchFamily="50" charset="-128"/>
              </a:rPr>
              <a:t>・・・・・・・・・・・・・・・・・・・・・・・・・・・・・・・・・・・・・・・・・・・・　２</a:t>
            </a:r>
            <a:endParaRPr kumimoji="1" lang="en-US" altLang="ja-JP" dirty="0">
              <a:latin typeface="Meiryo UI" panose="020B0604030504040204" pitchFamily="50" charset="-128"/>
              <a:ea typeface="Meiryo UI" panose="020B0604030504040204" pitchFamily="50" charset="-128"/>
            </a:endParaRPr>
          </a:p>
          <a:p>
            <a:pPr algn="dist">
              <a:spcBef>
                <a:spcPts val="300"/>
              </a:spcBef>
            </a:pPr>
            <a:endParaRPr kumimoji="1" lang="en-US" altLang="ja-JP" dirty="0">
              <a:latin typeface="Meiryo UI" panose="020B0604030504040204" pitchFamily="50" charset="-128"/>
              <a:ea typeface="Meiryo UI" panose="020B0604030504040204" pitchFamily="50" charset="-128"/>
            </a:endParaRPr>
          </a:p>
          <a:p>
            <a:pPr algn="dist">
              <a:spcBef>
                <a:spcPts val="300"/>
              </a:spcBef>
            </a:pPr>
            <a:r>
              <a:rPr kumimoji="1" lang="ja-JP" altLang="en-US" b="1" dirty="0">
                <a:latin typeface="Meiryo UI" panose="020B0604030504040204" pitchFamily="50" charset="-128"/>
                <a:ea typeface="Meiryo UI" panose="020B0604030504040204" pitchFamily="50" charset="-128"/>
              </a:rPr>
              <a:t>２．トピックス ・・・・・・・・・・・・・</a:t>
            </a:r>
            <a:r>
              <a:rPr kumimoji="1" lang="ja-JP" altLang="en-US" dirty="0">
                <a:latin typeface="Meiryo UI" panose="020B0604030504040204" pitchFamily="50" charset="-128"/>
                <a:ea typeface="Meiryo UI" panose="020B0604030504040204" pitchFamily="50" charset="-128"/>
              </a:rPr>
              <a:t>・・・・・・・・・・・・・・・・・・・・・・・・・・・・・・・・・・・・・・・・・・・・・・　４</a:t>
            </a:r>
            <a:endParaRPr kumimoji="1" lang="en-US" altLang="ja-JP" dirty="0">
              <a:latin typeface="Meiryo UI" panose="020B0604030504040204" pitchFamily="50" charset="-128"/>
              <a:ea typeface="Meiryo UI" panose="020B0604030504040204" pitchFamily="50" charset="-128"/>
            </a:endParaRPr>
          </a:p>
          <a:p>
            <a:pPr algn="dist">
              <a:spcBef>
                <a:spcPts val="300"/>
              </a:spcBef>
            </a:pPr>
            <a:r>
              <a:rPr kumimoji="1" lang="ja-JP" altLang="en-US" dirty="0">
                <a:latin typeface="Meiryo UI" panose="020B0604030504040204" pitchFamily="50" charset="-128"/>
                <a:ea typeface="Meiryo UI" panose="020B0604030504040204" pitchFamily="50" charset="-128"/>
              </a:rPr>
              <a:t>　　トピックス　積極的に強みを活かして取組む企業のご紹介　・・・・・・・・・・・・・・・・・・・・　５</a:t>
            </a:r>
            <a:endParaRPr kumimoji="1" lang="en-US" altLang="ja-JP" dirty="0">
              <a:latin typeface="Meiryo UI" panose="020B0604030504040204" pitchFamily="50" charset="-128"/>
              <a:ea typeface="Meiryo UI" panose="020B0604030504040204" pitchFamily="50" charset="-128"/>
            </a:endParaRPr>
          </a:p>
          <a:p>
            <a:pPr>
              <a:spcBef>
                <a:spcPts val="300"/>
              </a:spcBef>
            </a:pP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a:p>
            <a:pPr algn="dist">
              <a:spcBef>
                <a:spcPts val="300"/>
              </a:spcBef>
            </a:pPr>
            <a:r>
              <a:rPr kumimoji="1" lang="ja-JP" altLang="en-US" b="1" dirty="0">
                <a:latin typeface="Meiryo UI" panose="020B0604030504040204" pitchFamily="50" charset="-128"/>
                <a:ea typeface="Meiryo UI" panose="020B0604030504040204" pitchFamily="50" charset="-128"/>
              </a:rPr>
              <a:t>３．取組実績と取組みによる主な効果</a:t>
            </a:r>
            <a:r>
              <a:rPr kumimoji="1" lang="ja-JP" altLang="en-US" dirty="0">
                <a:latin typeface="Meiryo UI" panose="020B0604030504040204" pitchFamily="50" charset="-128"/>
                <a:ea typeface="Meiryo UI" panose="020B0604030504040204" pitchFamily="50" charset="-128"/>
              </a:rPr>
              <a:t>・・・・・・・・・・・・・・・・・・・・・・・・・・・・・・・・・・・・・・・・　７</a:t>
            </a:r>
            <a:endParaRPr kumimoji="1" lang="en-US" altLang="ja-JP" dirty="0">
              <a:latin typeface="Meiryo UI" panose="020B0604030504040204" pitchFamily="50" charset="-128"/>
              <a:ea typeface="Meiryo UI" panose="020B0604030504040204" pitchFamily="50" charset="-128"/>
            </a:endParaRPr>
          </a:p>
          <a:p>
            <a:pPr algn="dist">
              <a:spcBef>
                <a:spcPts val="300"/>
              </a:spcBef>
            </a:pPr>
            <a:r>
              <a:rPr kumimoji="1" lang="ja-JP" altLang="en-US" dirty="0">
                <a:latin typeface="Meiryo UI" panose="020B0604030504040204" pitchFamily="50" charset="-128"/>
                <a:ea typeface="Meiryo UI" panose="020B0604030504040204" pitchFamily="50" charset="-128"/>
              </a:rPr>
              <a:t>　（１）令和</a:t>
            </a:r>
            <a:r>
              <a:rPr kumimoji="1" lang="en-US" altLang="ja-JP" dirty="0">
                <a:latin typeface="Meiryo UI" panose="020B0604030504040204" pitchFamily="50" charset="-128"/>
                <a:ea typeface="Meiryo UI" panose="020B0604030504040204" pitchFamily="50" charset="-128"/>
              </a:rPr>
              <a:t>7</a:t>
            </a:r>
            <a:r>
              <a:rPr kumimoji="1" lang="ja-JP" altLang="en-US" dirty="0">
                <a:latin typeface="Meiryo UI" panose="020B0604030504040204" pitchFamily="50" charset="-128"/>
                <a:ea typeface="Meiryo UI" panose="020B0604030504040204" pitchFamily="50" charset="-128"/>
              </a:rPr>
              <a:t>年度 取組実績　・・・・・・・・・・・・・・・・・・・・・・・・・・・・・・・・・・・・・・・・・・・・　８</a:t>
            </a:r>
            <a:endParaRPr kumimoji="1" lang="en-US" altLang="ja-JP" dirty="0">
              <a:latin typeface="Meiryo UI" panose="020B0604030504040204" pitchFamily="50" charset="-128"/>
              <a:ea typeface="Meiryo UI" panose="020B0604030504040204" pitchFamily="50" charset="-128"/>
            </a:endParaRPr>
          </a:p>
          <a:p>
            <a:pPr algn="dist">
              <a:spcBef>
                <a:spcPts val="300"/>
              </a:spcBef>
            </a:pPr>
            <a:r>
              <a:rPr kumimoji="1" lang="ja-JP" altLang="en-US" dirty="0">
                <a:latin typeface="Meiryo UI" panose="020B0604030504040204" pitchFamily="50" charset="-128"/>
                <a:ea typeface="Meiryo UI" panose="020B0604030504040204" pitchFamily="50" charset="-128"/>
              </a:rPr>
              <a:t>　（２）取組みによる主な効果　・・・・・・・・・・・・・・・・・・・・・・・・・・・・・・・・・・・・・・・・・・・・　９</a:t>
            </a:r>
            <a:endParaRPr kumimoji="1" lang="en-US" altLang="ja-JP" dirty="0">
              <a:latin typeface="Meiryo UI" panose="020B0604030504040204" pitchFamily="50" charset="-128"/>
              <a:ea typeface="Meiryo UI" panose="020B0604030504040204" pitchFamily="50" charset="-128"/>
            </a:endParaRPr>
          </a:p>
          <a:p>
            <a:pPr algn="dist">
              <a:spcBef>
                <a:spcPts val="300"/>
              </a:spcBef>
            </a:pPr>
            <a:endParaRPr kumimoji="1" lang="en-US" altLang="ja-JP" dirty="0">
              <a:latin typeface="Meiryo UI" panose="020B0604030504040204" pitchFamily="50" charset="-128"/>
              <a:ea typeface="Meiryo UI" panose="020B0604030504040204" pitchFamily="50" charset="-128"/>
            </a:endParaRPr>
          </a:p>
          <a:p>
            <a:pPr algn="dist">
              <a:spcBef>
                <a:spcPts val="300"/>
              </a:spcBef>
            </a:pPr>
            <a:r>
              <a:rPr kumimoji="1" lang="ja-JP" altLang="en-US" b="1" dirty="0">
                <a:latin typeface="Meiryo UI" panose="020B0604030504040204" pitchFamily="50" charset="-128"/>
                <a:ea typeface="Meiryo UI" panose="020B0604030504040204" pitchFamily="50" charset="-128"/>
              </a:rPr>
              <a:t>４．主な連携事例　</a:t>
            </a: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11</a:t>
            </a:r>
          </a:p>
          <a:p>
            <a:pPr algn="dist">
              <a:spcBef>
                <a:spcPts val="300"/>
              </a:spcBef>
            </a:pPr>
            <a:r>
              <a:rPr kumimoji="1" lang="ja-JP" altLang="en-US" dirty="0">
                <a:latin typeface="Meiryo UI" panose="020B0604030504040204" pitchFamily="50" charset="-128"/>
                <a:ea typeface="Meiryo UI" panose="020B0604030504040204" pitchFamily="50" charset="-128"/>
              </a:rPr>
              <a:t>　（１）子ども・教育、福祉　・・・・・・・・・・・・・・・・・・・・・・・・・・・・・・・・・・・・・・・・・・・・・・・　</a:t>
            </a:r>
            <a:r>
              <a:rPr kumimoji="1" lang="en-US" altLang="ja-JP" dirty="0">
                <a:latin typeface="Meiryo UI" panose="020B0604030504040204" pitchFamily="50" charset="-128"/>
                <a:ea typeface="Meiryo UI" panose="020B0604030504040204" pitchFamily="50" charset="-128"/>
              </a:rPr>
              <a:t>12</a:t>
            </a:r>
          </a:p>
          <a:p>
            <a:pPr algn="dist">
              <a:spcBef>
                <a:spcPts val="300"/>
              </a:spcBef>
            </a:pPr>
            <a:r>
              <a:rPr kumimoji="1" lang="ja-JP" altLang="en-US" dirty="0">
                <a:latin typeface="Meiryo UI" panose="020B0604030504040204" pitchFamily="50" charset="-128"/>
                <a:ea typeface="Meiryo UI" panose="020B0604030504040204" pitchFamily="50" charset="-128"/>
              </a:rPr>
              <a:t>　（２）健康　・・・・・・・・・・・・・・・・・・・・・・・・・・・・・・・・・・・・・・・・・・・・・・・・・・・・・・・・・・　</a:t>
            </a:r>
            <a:r>
              <a:rPr kumimoji="1" lang="en-US" altLang="ja-JP" dirty="0">
                <a:latin typeface="Meiryo UI" panose="020B0604030504040204" pitchFamily="50" charset="-128"/>
                <a:ea typeface="Meiryo UI" panose="020B0604030504040204" pitchFamily="50" charset="-128"/>
              </a:rPr>
              <a:t>14</a:t>
            </a:r>
          </a:p>
          <a:p>
            <a:pPr algn="dist">
              <a:spcBef>
                <a:spcPts val="300"/>
              </a:spcBef>
            </a:pPr>
            <a:r>
              <a:rPr kumimoji="1" lang="ja-JP" altLang="en-US" dirty="0">
                <a:latin typeface="Meiryo UI" panose="020B0604030504040204" pitchFamily="50" charset="-128"/>
                <a:ea typeface="Meiryo UI" panose="020B0604030504040204" pitchFamily="50" charset="-128"/>
              </a:rPr>
              <a:t>　（３）環境　・・・・・・・・・・・・・・・・・・・・・・・・・・・・・・・・・・・・・・・・・・・・・・・・・・・・・・・・・・　</a:t>
            </a:r>
            <a:r>
              <a:rPr kumimoji="1" lang="en-US" altLang="ja-JP" dirty="0">
                <a:latin typeface="Meiryo UI" panose="020B0604030504040204" pitchFamily="50" charset="-128"/>
                <a:ea typeface="Meiryo UI" panose="020B0604030504040204" pitchFamily="50" charset="-128"/>
              </a:rPr>
              <a:t>16</a:t>
            </a:r>
          </a:p>
          <a:p>
            <a:pPr algn="dist">
              <a:spcBef>
                <a:spcPts val="300"/>
              </a:spcBef>
            </a:pPr>
            <a:r>
              <a:rPr kumimoji="1" lang="ja-JP" altLang="en-US" dirty="0">
                <a:latin typeface="Meiryo UI" panose="020B0604030504040204" pitchFamily="50" charset="-128"/>
                <a:ea typeface="Meiryo UI" panose="020B0604030504040204" pitchFamily="50" charset="-128"/>
              </a:rPr>
              <a:t>　（４）産業・中小企業振興、雇用　・・・・・・・・・・・・・・・・・・・・・・・・・・・・・・・・・・・・・・・・　</a:t>
            </a:r>
            <a:r>
              <a:rPr kumimoji="1" lang="en-US" altLang="ja-JP" dirty="0">
                <a:latin typeface="Meiryo UI" panose="020B0604030504040204" pitchFamily="50" charset="-128"/>
                <a:ea typeface="Meiryo UI" panose="020B0604030504040204" pitchFamily="50" charset="-128"/>
              </a:rPr>
              <a:t>18</a:t>
            </a:r>
          </a:p>
          <a:p>
            <a:pPr algn="dist">
              <a:spcBef>
                <a:spcPts val="300"/>
              </a:spcBef>
            </a:pPr>
            <a:r>
              <a:rPr kumimoji="1" lang="ja-JP" altLang="en-US" dirty="0">
                <a:latin typeface="Meiryo UI" panose="020B0604030504040204" pitchFamily="50" charset="-128"/>
                <a:ea typeface="Meiryo UI" panose="020B0604030504040204" pitchFamily="50" charset="-128"/>
              </a:rPr>
              <a:t>　（５）安全・安心　・・・・・・・・・・・・・・・・・・・・・・・・・・・・・・・・・・・・・・・・・・・・・・・・・・・・・　</a:t>
            </a:r>
            <a:r>
              <a:rPr kumimoji="1" lang="en-US" altLang="ja-JP" dirty="0">
                <a:latin typeface="Meiryo UI" panose="020B0604030504040204" pitchFamily="50" charset="-128"/>
                <a:ea typeface="Meiryo UI" panose="020B0604030504040204" pitchFamily="50" charset="-128"/>
              </a:rPr>
              <a:t>19</a:t>
            </a:r>
          </a:p>
          <a:p>
            <a:pPr algn="dist">
              <a:spcBef>
                <a:spcPts val="300"/>
              </a:spcBef>
            </a:pPr>
            <a:r>
              <a:rPr kumimoji="1" lang="ja-JP" altLang="en-US" dirty="0">
                <a:latin typeface="Meiryo UI" panose="020B0604030504040204" pitchFamily="50" charset="-128"/>
                <a:ea typeface="Meiryo UI" panose="020B0604030504040204" pitchFamily="50" charset="-128"/>
              </a:rPr>
              <a:t>　（６）地域活性化・まちづくり・・・・・・・・・・・・・・・・・・・・・・・・・・・・・・・・・・・・・・・・・・・・　</a:t>
            </a:r>
            <a:r>
              <a:rPr kumimoji="1" lang="en-US" altLang="ja-JP" dirty="0">
                <a:latin typeface="Meiryo UI" panose="020B0604030504040204" pitchFamily="50" charset="-128"/>
                <a:ea typeface="Meiryo UI" panose="020B0604030504040204" pitchFamily="50" charset="-128"/>
              </a:rPr>
              <a:t>20</a:t>
            </a:r>
          </a:p>
          <a:p>
            <a:pPr algn="dist">
              <a:spcBef>
                <a:spcPts val="300"/>
              </a:spcBef>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（７）府内市町村支援・・・・・・・・・・・・・・・・・・・・・・・・・・・・・・・・・・・・・・・・・・・・・　</a:t>
            </a:r>
            <a:r>
              <a:rPr kumimoji="1" lang="en-US" altLang="ja-JP" dirty="0">
                <a:latin typeface="Meiryo UI" panose="020B0604030504040204" pitchFamily="50" charset="-128"/>
                <a:ea typeface="Meiryo UI" panose="020B0604030504040204" pitchFamily="50" charset="-128"/>
              </a:rPr>
              <a:t>22 </a:t>
            </a:r>
            <a:r>
              <a:rPr kumimoji="1" lang="ja-JP" altLang="en-US" dirty="0">
                <a:latin typeface="Meiryo UI" panose="020B0604030504040204" pitchFamily="50" charset="-128"/>
                <a:ea typeface="Meiryo UI" panose="020B0604030504040204" pitchFamily="50" charset="-128"/>
              </a:rPr>
              <a:t>　</a:t>
            </a:r>
            <a:endParaRPr kumimoji="1" lang="en-US" altLang="ja-JP"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8182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図 35">
            <a:extLst>
              <a:ext uri="{FF2B5EF4-FFF2-40B4-BE49-F238E27FC236}">
                <a16:creationId xmlns:a16="http://schemas.microsoft.com/office/drawing/2014/main" id="{AA0F2007-6C93-4AC1-A2B7-F66D1C89333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40502" y="1771880"/>
            <a:ext cx="1029225" cy="695565"/>
          </a:xfrm>
          <a:prstGeom prst="rect">
            <a:avLst/>
          </a:prstGeom>
        </p:spPr>
      </p:pic>
      <p:pic>
        <p:nvPicPr>
          <p:cNvPr id="11" name="図 10">
            <a:extLst>
              <a:ext uri="{FF2B5EF4-FFF2-40B4-BE49-F238E27FC236}">
                <a16:creationId xmlns:a16="http://schemas.microsoft.com/office/drawing/2014/main" id="{7618F609-A95E-444C-B973-45E15CA2D0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46580" y="1335427"/>
            <a:ext cx="1498150" cy="1062165"/>
          </a:xfrm>
          <a:prstGeom prst="rect">
            <a:avLst/>
          </a:prstGeom>
        </p:spPr>
      </p:pic>
      <p:pic>
        <p:nvPicPr>
          <p:cNvPr id="30" name="図 29">
            <a:extLst>
              <a:ext uri="{FF2B5EF4-FFF2-40B4-BE49-F238E27FC236}">
                <a16:creationId xmlns:a16="http://schemas.microsoft.com/office/drawing/2014/main" id="{8C95C34B-4F40-4382-A462-2B808D5DFBD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55217" y="259107"/>
            <a:ext cx="612000" cy="612000"/>
          </a:xfrm>
          <a:prstGeom prst="rect">
            <a:avLst/>
          </a:prstGeom>
        </p:spPr>
      </p:pic>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134363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安全・安心</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4"/>
          <p:cNvSpPr>
            <a:spLocks noGrp="1"/>
          </p:cNvSpPr>
          <p:nvPr>
            <p:ph type="sldNum" sz="quarter" idx="12"/>
          </p:nvPr>
        </p:nvSpPr>
        <p:spPr>
          <a:xfrm>
            <a:off x="7677150" y="6482444"/>
            <a:ext cx="2228850" cy="365125"/>
          </a:xfrm>
        </p:spPr>
        <p:txBody>
          <a:bodyPr/>
          <a:lstStyle/>
          <a:p>
            <a:fld id="{06FEDF93-2BFD-41CA-ABC7-B039102F3792}" type="slidenum">
              <a:rPr lang="en-US" altLang="ja-JP" smtClean="0"/>
              <a:pPr/>
              <a:t>19</a:t>
            </a:fld>
            <a:endParaRPr lang="ja-JP" altLang="en-US" dirty="0"/>
          </a:p>
        </p:txBody>
      </p:sp>
      <p:grpSp>
        <p:nvGrpSpPr>
          <p:cNvPr id="8" name="グループ化 7">
            <a:extLst>
              <a:ext uri="{FF2B5EF4-FFF2-40B4-BE49-F238E27FC236}">
                <a16:creationId xmlns:a16="http://schemas.microsoft.com/office/drawing/2014/main" id="{D25A4E53-6C11-6A90-95BB-52DBBBE10E3E}"/>
              </a:ext>
            </a:extLst>
          </p:cNvPr>
          <p:cNvGrpSpPr/>
          <p:nvPr/>
        </p:nvGrpSpPr>
        <p:grpSpPr>
          <a:xfrm>
            <a:off x="65256" y="1168399"/>
            <a:ext cx="4952999" cy="3614186"/>
            <a:chOff x="65256" y="1168399"/>
            <a:chExt cx="4952999" cy="3614186"/>
          </a:xfrm>
        </p:grpSpPr>
        <p:sp>
          <p:nvSpPr>
            <p:cNvPr id="12" name="テキスト ボックス 11">
              <a:extLst>
                <a:ext uri="{FF2B5EF4-FFF2-40B4-BE49-F238E27FC236}">
                  <a16:creationId xmlns:a16="http://schemas.microsoft.com/office/drawing/2014/main" id="{FB9A0F3E-5ECC-E774-F20D-4F94E46753EE}"/>
                </a:ext>
              </a:extLst>
            </p:cNvPr>
            <p:cNvSpPr txBox="1"/>
            <p:nvPr/>
          </p:nvSpPr>
          <p:spPr>
            <a:xfrm>
              <a:off x="65256" y="2269076"/>
              <a:ext cx="4952999" cy="2513509"/>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府民の防犯意識の向上</a:t>
              </a: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・「大阪府安全なまちづくり条例」の改正内容を府民に周知し、特殊詐欺</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　被害防止につなげるため、りそな銀行、ファミリーマートと連携して条例改正の</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　周知啓発動画を制作し、大阪府公式</a:t>
              </a:r>
              <a:r>
                <a:rPr kumimoji="1" lang="en-US" altLang="ja-JP" sz="1200" dirty="0">
                  <a:latin typeface="Meiryo UI" panose="020B0604030504040204" pitchFamily="50" charset="-128"/>
                  <a:ea typeface="Meiryo UI" panose="020B0604030504040204" pitchFamily="50" charset="-128"/>
                </a:rPr>
                <a:t>YouTube</a:t>
              </a:r>
              <a:r>
                <a:rPr kumimoji="1" lang="ja-JP" altLang="en-US" sz="1200" dirty="0">
                  <a:latin typeface="Meiryo UI" panose="020B0604030504040204" pitchFamily="50" charset="-128"/>
                  <a:ea typeface="Meiryo UI" panose="020B0604030504040204" pitchFamily="50" charset="-128"/>
                </a:rPr>
                <a:t>チャンネル等で配信</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・企業等と連携し、同条例の改正内容の周知キャンペーンの実施や特殊詐欺</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　防止啓発マットの共同作成、サイネージ放映、</a:t>
              </a:r>
              <a:r>
                <a:rPr kumimoji="1" lang="en-US" altLang="ja-JP" sz="1200" dirty="0">
                  <a:latin typeface="Meiryo UI" panose="020B0604030504040204" pitchFamily="50" charset="-128"/>
                  <a:ea typeface="Meiryo UI" panose="020B0604030504040204" pitchFamily="50" charset="-128"/>
                </a:rPr>
                <a:t>POP</a:t>
              </a:r>
              <a:r>
                <a:rPr kumimoji="1" lang="ja-JP" altLang="en-US" sz="1200" dirty="0">
                  <a:latin typeface="Meiryo UI" panose="020B0604030504040204" pitchFamily="50" charset="-128"/>
                  <a:ea typeface="Meiryo UI" panose="020B0604030504040204" pitchFamily="50" charset="-128"/>
                </a:rPr>
                <a:t>・啓発チラシの配架を</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　実施</a:t>
              </a:r>
              <a:endParaRPr kumimoji="1" lang="en-US" altLang="ja-JP" sz="400" dirty="0">
                <a:latin typeface="Meiryo UI" panose="020B0604030504040204" pitchFamily="50" charset="-128"/>
                <a:ea typeface="Meiryo UI" panose="020B0604030504040204" pitchFamily="50" charset="-128"/>
              </a:endParaRPr>
            </a:p>
            <a:p>
              <a:pPr>
                <a:lnSpc>
                  <a:spcPts val="1400"/>
                </a:lnSpc>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a:lnSpc>
                  <a:spcPts val="1400"/>
                </a:lnSpc>
                <a:spcBef>
                  <a:spcPts val="600"/>
                </a:spcBef>
              </a:pPr>
              <a:r>
                <a:rPr kumimoji="1" lang="ja-JP" altLang="en-US" sz="1200" dirty="0">
                  <a:latin typeface="Meiryo UI" panose="020B0604030504040204" pitchFamily="50" charset="-128"/>
                  <a:ea typeface="Meiryo UI" panose="020B0604030504040204" pitchFamily="50" charset="-128"/>
                </a:rPr>
                <a:t>・動画視聴回数：約</a:t>
              </a:r>
              <a:r>
                <a:rPr kumimoji="1" lang="en-US" altLang="ja-JP" sz="1200" dirty="0">
                  <a:latin typeface="Meiryo UI" panose="020B0604030504040204" pitchFamily="50" charset="-128"/>
                  <a:ea typeface="Meiryo UI" panose="020B0604030504040204" pitchFamily="50" charset="-128"/>
                </a:rPr>
                <a:t>2,000</a:t>
              </a:r>
              <a:r>
                <a:rPr kumimoji="1" lang="ja-JP" altLang="en-US" sz="1200" dirty="0">
                  <a:latin typeface="Meiryo UI" panose="020B0604030504040204" pitchFamily="50" charset="-128"/>
                  <a:ea typeface="Meiryo UI" panose="020B0604030504040204" pitchFamily="50" charset="-128"/>
                </a:rPr>
                <a:t>回</a:t>
              </a:r>
              <a:endParaRPr kumimoji="1" lang="en-US" altLang="ja-JP" sz="1200" dirty="0">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2665D338-CDB7-4052-5D2F-8142C9D24BDD}"/>
                </a:ext>
              </a:extLst>
            </p:cNvPr>
            <p:cNvSpPr/>
            <p:nvPr/>
          </p:nvSpPr>
          <p:spPr>
            <a:xfrm>
              <a:off x="362766" y="1168399"/>
              <a:ext cx="4443263" cy="547489"/>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企業等と連携した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特殊詐欺被害の防止啓発</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pSp>
      <p:cxnSp>
        <p:nvCxnSpPr>
          <p:cNvPr id="48" name="直線コネクタ 47">
            <a:extLst>
              <a:ext uri="{FF2B5EF4-FFF2-40B4-BE49-F238E27FC236}">
                <a16:creationId xmlns:a16="http://schemas.microsoft.com/office/drawing/2014/main" id="{97D1CE56-D2BB-4D51-9D38-FDEFF93CF524}"/>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64" name="グループ化 63">
            <a:extLst>
              <a:ext uri="{FF2B5EF4-FFF2-40B4-BE49-F238E27FC236}">
                <a16:creationId xmlns:a16="http://schemas.microsoft.com/office/drawing/2014/main" id="{3C8676AD-5B58-4117-8DD9-11E940562033}"/>
              </a:ext>
            </a:extLst>
          </p:cNvPr>
          <p:cNvGrpSpPr/>
          <p:nvPr/>
        </p:nvGrpSpPr>
        <p:grpSpPr>
          <a:xfrm>
            <a:off x="22609" y="1133478"/>
            <a:ext cx="612000" cy="595761"/>
            <a:chOff x="-1472255" y="1547756"/>
            <a:chExt cx="612000" cy="595761"/>
          </a:xfrm>
        </p:grpSpPr>
        <p:sp>
          <p:nvSpPr>
            <p:cNvPr id="65" name="星: 12 pt 64">
              <a:extLst>
                <a:ext uri="{FF2B5EF4-FFF2-40B4-BE49-F238E27FC236}">
                  <a16:creationId xmlns:a16="http://schemas.microsoft.com/office/drawing/2014/main" id="{0350925D-2F47-4BAD-A39E-4B1D60038B65}"/>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66" name="テキスト ボックス 65">
              <a:extLst>
                <a:ext uri="{FF2B5EF4-FFF2-40B4-BE49-F238E27FC236}">
                  <a16:creationId xmlns:a16="http://schemas.microsoft.com/office/drawing/2014/main" id="{EF803CF7-C607-4A72-A37F-53E304573726}"/>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grpSp>
        <p:nvGrpSpPr>
          <p:cNvPr id="60" name="グループ化 59">
            <a:extLst>
              <a:ext uri="{FF2B5EF4-FFF2-40B4-BE49-F238E27FC236}">
                <a16:creationId xmlns:a16="http://schemas.microsoft.com/office/drawing/2014/main" id="{6F7ABA43-1167-4F39-83AA-F55B72762EA3}"/>
              </a:ext>
            </a:extLst>
          </p:cNvPr>
          <p:cNvGrpSpPr/>
          <p:nvPr/>
        </p:nvGrpSpPr>
        <p:grpSpPr>
          <a:xfrm>
            <a:off x="5070169" y="1167224"/>
            <a:ext cx="4596937" cy="3451266"/>
            <a:chOff x="5070169" y="1167224"/>
            <a:chExt cx="4596937" cy="3451266"/>
          </a:xfrm>
        </p:grpSpPr>
        <p:sp>
          <p:nvSpPr>
            <p:cNvPr id="69" name="正方形/長方形 68">
              <a:extLst>
                <a:ext uri="{FF2B5EF4-FFF2-40B4-BE49-F238E27FC236}">
                  <a16:creationId xmlns:a16="http://schemas.microsoft.com/office/drawing/2014/main" id="{F142D24B-5AE9-40F8-829E-250955DEE04A}"/>
                </a:ext>
              </a:extLst>
            </p:cNvPr>
            <p:cNvSpPr/>
            <p:nvPr/>
          </p:nvSpPr>
          <p:spPr>
            <a:xfrm>
              <a:off x="5151221" y="1167224"/>
              <a:ext cx="4437223" cy="548144"/>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近畿大学や立命館大学と連携した</a:t>
              </a: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r>
                <a:rPr kumimoji="1" lang="ja-JP" altLang="en-US" sz="1600" b="1" dirty="0">
                  <a:solidFill>
                    <a:schemeClr val="tx1"/>
                  </a:solidFill>
                  <a:latin typeface="Meiryo UI" panose="020B0604030504040204" pitchFamily="50" charset="-128"/>
                  <a:ea typeface="Meiryo UI" panose="020B0604030504040204" pitchFamily="50" charset="-128"/>
                </a:rPr>
                <a:t>大学生向け防災講義の実施</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70" name="テキスト ボックス 69">
              <a:extLst>
                <a:ext uri="{FF2B5EF4-FFF2-40B4-BE49-F238E27FC236}">
                  <a16:creationId xmlns:a16="http://schemas.microsoft.com/office/drawing/2014/main" id="{AFE9F9D8-B18C-41DC-9A17-7EB0B0FF5068}"/>
                </a:ext>
              </a:extLst>
            </p:cNvPr>
            <p:cNvSpPr txBox="1"/>
            <p:nvPr/>
          </p:nvSpPr>
          <p:spPr>
            <a:xfrm>
              <a:off x="5070169" y="2325555"/>
              <a:ext cx="4596937" cy="2292935"/>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地域防災力の向上</a:t>
              </a:r>
            </a:p>
            <a:p>
              <a:pP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・行政課題への理解と、災害時に主体的に行動できる人材を育成する</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ことで地域防災力を向上させるため、</a:t>
              </a:r>
              <a:r>
                <a:rPr kumimoji="1" lang="zh-CN" altLang="en-US" sz="1200" dirty="0">
                  <a:latin typeface="Meiryo UI" panose="020B0604030504040204" pitchFamily="50" charset="-128"/>
                  <a:ea typeface="Meiryo UI" panose="020B0604030504040204" pitchFamily="50" charset="-128"/>
                </a:rPr>
                <a:t>近畿大学、立命館大学</a:t>
              </a:r>
              <a:r>
                <a:rPr kumimoji="1" lang="ja-JP" altLang="en-US" sz="1200" dirty="0">
                  <a:latin typeface="Meiryo UI" panose="020B0604030504040204" pitchFamily="50" charset="-128"/>
                  <a:ea typeface="Meiryo UI" panose="020B0604030504040204" pitchFamily="50" charset="-128"/>
                </a:rPr>
                <a:t>と連携し、</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学生向けに「大阪府の防災を考えよう」をテーマとした講義を実施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・災害への備えやリスクを解説するとともに、グループワークを通じて学生</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自身が考えを深める機会を提供</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参加者数：近畿大学</a:t>
              </a:r>
              <a:r>
                <a:rPr kumimoji="1" lang="en-US" altLang="ja-JP" sz="1200" dirty="0">
                  <a:latin typeface="Meiryo UI" panose="020B0604030504040204" pitchFamily="50" charset="-128"/>
                  <a:ea typeface="Meiryo UI" panose="020B0604030504040204" pitchFamily="50" charset="-128"/>
                </a:rPr>
                <a:t>40</a:t>
              </a:r>
              <a:r>
                <a:rPr kumimoji="1" lang="ja-JP" altLang="en-US" sz="1200" dirty="0">
                  <a:latin typeface="Meiryo UI" panose="020B0604030504040204" pitchFamily="50" charset="-128"/>
                  <a:ea typeface="Meiryo UI" panose="020B0604030504040204" pitchFamily="50" charset="-128"/>
                </a:rPr>
                <a:t>名　立命館大学</a:t>
              </a:r>
              <a:r>
                <a:rPr kumimoji="1" lang="en-US" altLang="ja-JP" sz="1200" dirty="0">
                  <a:latin typeface="Meiryo UI" panose="020B0604030504040204" pitchFamily="50" charset="-128"/>
                  <a:ea typeface="Meiryo UI" panose="020B0604030504040204" pitchFamily="50" charset="-128"/>
                </a:rPr>
                <a:t>12</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highlight>
                  <a:srgbClr val="FFFF00"/>
                </a:highlight>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参加者の声</a:t>
              </a:r>
              <a:r>
                <a:rPr kumimoji="1" lang="en-US" altLang="ja-JP" sz="1200" b="1" dirty="0">
                  <a:latin typeface="Meiryo UI" panose="020B0604030504040204" pitchFamily="50" charset="-128"/>
                  <a:ea typeface="Meiryo UI" panose="020B0604030504040204" pitchFamily="50" charset="-128"/>
                </a:rPr>
                <a:t>】</a:t>
              </a:r>
            </a:p>
          </p:txBody>
        </p:sp>
      </p:grpSp>
      <p:sp>
        <p:nvSpPr>
          <p:cNvPr id="71" name="正方形/長方形 70">
            <a:extLst>
              <a:ext uri="{FF2B5EF4-FFF2-40B4-BE49-F238E27FC236}">
                <a16:creationId xmlns:a16="http://schemas.microsoft.com/office/drawing/2014/main" id="{7EE44DEB-2F12-4F25-8B25-FD9032448AB8}"/>
              </a:ext>
            </a:extLst>
          </p:cNvPr>
          <p:cNvSpPr/>
          <p:nvPr/>
        </p:nvSpPr>
        <p:spPr>
          <a:xfrm>
            <a:off x="394181" y="6170871"/>
            <a:ext cx="9173036" cy="630783"/>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＜安全・安心の分野で連携した企業等一覧（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江崎グリコ</a:t>
            </a:r>
            <a:r>
              <a:rPr kumimoji="1" lang="en-US" altLang="ja-JP" sz="800" dirty="0">
                <a:solidFill>
                  <a:schemeClr val="tx1"/>
                </a:solidFill>
                <a:latin typeface="Meiryo UI" panose="020B0604030504040204" pitchFamily="50" charset="-128"/>
                <a:ea typeface="Meiryo UI" panose="020B0604030504040204" pitchFamily="50" charset="-128"/>
              </a:rPr>
              <a:t>/F.C.</a:t>
            </a:r>
            <a:r>
              <a:rPr kumimoji="1" lang="ja-JP" altLang="en-US" sz="800" dirty="0">
                <a:solidFill>
                  <a:schemeClr val="tx1"/>
                </a:solidFill>
                <a:latin typeface="Meiryo UI" panose="020B0604030504040204" pitchFamily="50" charset="-128"/>
                <a:ea typeface="Meiryo UI" panose="020B0604030504040204" pitchFamily="50" charset="-128"/>
              </a:rPr>
              <a:t>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大阪信用金庫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大阪地区オールトヨタ</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関西大学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キリン堂</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近畿大学</a:t>
            </a:r>
            <a:r>
              <a:rPr kumimoji="1" lang="en-US" altLang="ja-JP" sz="800" dirty="0">
                <a:solidFill>
                  <a:schemeClr val="tx1"/>
                </a:solidFill>
                <a:latin typeface="Meiryo UI" panose="020B0604030504040204" pitchFamily="50" charset="-128"/>
                <a:ea typeface="Meiryo UI" panose="020B0604030504040204" pitchFamily="50" charset="-128"/>
              </a:rPr>
              <a:t>/Joshin/</a:t>
            </a:r>
            <a:r>
              <a:rPr kumimoji="1" lang="ja-JP" altLang="en-US" sz="800" dirty="0">
                <a:solidFill>
                  <a:schemeClr val="tx1"/>
                </a:solidFill>
                <a:latin typeface="Meiryo UI" panose="020B0604030504040204" pitchFamily="50" charset="-128"/>
                <a:ea typeface="Meiryo UI" panose="020B0604030504040204" pitchFamily="50" charset="-128"/>
              </a:rPr>
              <a:t>住友生命保険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積水ハウス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a:ea typeface="Meiryo UI"/>
              </a:rPr>
              <a:t>セブン‐イレブン・ジャパン</a:t>
            </a:r>
            <a:r>
              <a:rPr kumimoji="1" lang="en-US" altLang="ja-JP" sz="800" dirty="0">
                <a:solidFill>
                  <a:schemeClr val="tx1"/>
                </a:solidFill>
                <a:latin typeface="Meiryo UI"/>
                <a:ea typeface="Meiryo UI"/>
              </a:rPr>
              <a:t>/</a:t>
            </a:r>
            <a:r>
              <a:rPr kumimoji="1" lang="ja-JP" altLang="en-US" sz="800" dirty="0">
                <a:solidFill>
                  <a:schemeClr val="tx1"/>
                </a:solidFill>
                <a:latin typeface="Meiryo UI" panose="020B0604030504040204" pitchFamily="50" charset="-128"/>
                <a:ea typeface="Meiryo UI" panose="020B0604030504040204" pitchFamily="50" charset="-128"/>
              </a:rPr>
              <a:t>セレッソ大阪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第一生命保険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ダイドードリンコ</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ダスキン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東京海上日動火災保険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中西金属工業</a:t>
            </a:r>
            <a:r>
              <a:rPr kumimoji="1" lang="en-US" altLang="ja-JP" sz="800" dirty="0">
                <a:solidFill>
                  <a:schemeClr val="tx1"/>
                </a:solidFill>
                <a:latin typeface="Meiryo UI" panose="020B0604030504040204" pitchFamily="50" charset="-128"/>
                <a:ea typeface="Meiryo UI" panose="020B0604030504040204" pitchFamily="50" charset="-128"/>
              </a:rPr>
              <a:t>/NANKAI/</a:t>
            </a:r>
            <a:r>
              <a:rPr kumimoji="1" lang="ja-JP" altLang="en-US" sz="800" dirty="0">
                <a:solidFill>
                  <a:schemeClr val="tx1"/>
                </a:solidFill>
                <a:latin typeface="Meiryo UI" panose="020B0604030504040204" pitchFamily="50" charset="-128"/>
                <a:ea typeface="Meiryo UI" panose="020B0604030504040204" pitchFamily="50" charset="-128"/>
              </a:rPr>
              <a:t>日産大阪販売</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日本生命保険</a:t>
            </a:r>
            <a:r>
              <a:rPr kumimoji="1" lang="en-US" altLang="ja-JP" sz="800" dirty="0">
                <a:solidFill>
                  <a:schemeClr val="tx1"/>
                </a:solidFill>
                <a:latin typeface="Meiryo UI" panose="020B0604030504040204" pitchFamily="50" charset="-128"/>
                <a:ea typeface="Meiryo UI" panose="020B0604030504040204" pitchFamily="50" charset="-128"/>
              </a:rPr>
              <a:t>/NEXCO</a:t>
            </a:r>
            <a:r>
              <a:rPr kumimoji="1" lang="ja-JP" altLang="en-US" sz="800" dirty="0">
                <a:solidFill>
                  <a:schemeClr val="tx1"/>
                </a:solidFill>
                <a:latin typeface="Meiryo UI" panose="020B0604030504040204" pitchFamily="50" charset="-128"/>
                <a:ea typeface="Meiryo UI" panose="020B0604030504040204" pitchFamily="50" charset="-128"/>
              </a:rPr>
              <a:t>西日本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ハークスレイ</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ファミリーマート</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不二製油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三井住友海上火災保険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三井不動産</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明治安田生命保険</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読売新聞大阪本社</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りそな銀行</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立命館大学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ローソン</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3275773F-2070-46B7-8B79-D7E10ACF2E3F}"/>
              </a:ext>
            </a:extLst>
          </p:cNvPr>
          <p:cNvPicPr>
            <a:picLocks noChangeAspect="1"/>
          </p:cNvPicPr>
          <p:nvPr/>
        </p:nvPicPr>
        <p:blipFill>
          <a:blip r:embed="rId6"/>
          <a:stretch>
            <a:fillRect/>
          </a:stretch>
        </p:blipFill>
        <p:spPr>
          <a:xfrm>
            <a:off x="5105759" y="4451258"/>
            <a:ext cx="914479" cy="914479"/>
          </a:xfrm>
          <a:prstGeom prst="rect">
            <a:avLst/>
          </a:prstGeom>
        </p:spPr>
      </p:pic>
      <p:sp>
        <p:nvSpPr>
          <p:cNvPr id="23" name="吹き出し: 角を丸めた四角形 22">
            <a:extLst>
              <a:ext uri="{FF2B5EF4-FFF2-40B4-BE49-F238E27FC236}">
                <a16:creationId xmlns:a16="http://schemas.microsoft.com/office/drawing/2014/main" id="{39A3C48B-D6A0-41B0-9E98-F2A1ED59640C}"/>
              </a:ext>
            </a:extLst>
          </p:cNvPr>
          <p:cNvSpPr/>
          <p:nvPr/>
        </p:nvSpPr>
        <p:spPr>
          <a:xfrm>
            <a:off x="6020238" y="4618011"/>
            <a:ext cx="3546979" cy="580493"/>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災害時には自助と共助が重要であることを学び、自分たちが動くという意識を常に持ち続けたいと思いました。</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FF2FCC48-DEAA-4EE1-AE80-80B7321C0950}"/>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677150" y="5287664"/>
            <a:ext cx="1736315" cy="837292"/>
          </a:xfrm>
          <a:prstGeom prst="rect">
            <a:avLst/>
          </a:prstGeom>
        </p:spPr>
      </p:pic>
      <p:pic>
        <p:nvPicPr>
          <p:cNvPr id="4" name="図 3">
            <a:extLst>
              <a:ext uri="{FF2B5EF4-FFF2-40B4-BE49-F238E27FC236}">
                <a16:creationId xmlns:a16="http://schemas.microsoft.com/office/drawing/2014/main" id="{73E65C5A-4F36-4900-8ECF-0AE5E9048593}"/>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24612" y="4923289"/>
            <a:ext cx="1962818" cy="1045233"/>
          </a:xfrm>
          <a:prstGeom prst="rect">
            <a:avLst/>
          </a:prstGeom>
        </p:spPr>
      </p:pic>
      <p:pic>
        <p:nvPicPr>
          <p:cNvPr id="14" name="図 13">
            <a:extLst>
              <a:ext uri="{FF2B5EF4-FFF2-40B4-BE49-F238E27FC236}">
                <a16:creationId xmlns:a16="http://schemas.microsoft.com/office/drawing/2014/main" id="{3DDF6D6C-0693-4B9D-85C6-A19F69C45595}"/>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2740204" y="4924155"/>
            <a:ext cx="1962818" cy="1044367"/>
          </a:xfrm>
          <a:prstGeom prst="rect">
            <a:avLst/>
          </a:prstGeom>
        </p:spPr>
      </p:pic>
      <p:pic>
        <p:nvPicPr>
          <p:cNvPr id="10" name="図 9">
            <a:extLst>
              <a:ext uri="{FF2B5EF4-FFF2-40B4-BE49-F238E27FC236}">
                <a16:creationId xmlns:a16="http://schemas.microsoft.com/office/drawing/2014/main" id="{5E29B16F-912F-4226-AD07-AE88D5141B34}"/>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678213" y="1771880"/>
            <a:ext cx="1336729" cy="427618"/>
          </a:xfrm>
          <a:prstGeom prst="rect">
            <a:avLst/>
          </a:prstGeom>
        </p:spPr>
      </p:pic>
      <p:pic>
        <p:nvPicPr>
          <p:cNvPr id="13" name="図 12">
            <a:extLst>
              <a:ext uri="{FF2B5EF4-FFF2-40B4-BE49-F238E27FC236}">
                <a16:creationId xmlns:a16="http://schemas.microsoft.com/office/drawing/2014/main" id="{EDAA2F53-991E-4C8C-A930-1BA2CD9885DD}"/>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a:stretch/>
        </p:blipFill>
        <p:spPr>
          <a:xfrm>
            <a:off x="4042447" y="1716772"/>
            <a:ext cx="763582" cy="268229"/>
          </a:xfrm>
          <a:prstGeom prst="rect">
            <a:avLst/>
          </a:prstGeom>
        </p:spPr>
      </p:pic>
      <p:pic>
        <p:nvPicPr>
          <p:cNvPr id="20" name="図 19">
            <a:extLst>
              <a:ext uri="{FF2B5EF4-FFF2-40B4-BE49-F238E27FC236}">
                <a16:creationId xmlns:a16="http://schemas.microsoft.com/office/drawing/2014/main" id="{4950D9CF-FF9D-4E3A-87AF-65947B39639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378116" y="1698772"/>
            <a:ext cx="749082" cy="287112"/>
          </a:xfrm>
          <a:prstGeom prst="rect">
            <a:avLst/>
          </a:prstGeom>
        </p:spPr>
      </p:pic>
      <p:pic>
        <p:nvPicPr>
          <p:cNvPr id="25" name="図 24">
            <a:extLst>
              <a:ext uri="{FF2B5EF4-FFF2-40B4-BE49-F238E27FC236}">
                <a16:creationId xmlns:a16="http://schemas.microsoft.com/office/drawing/2014/main" id="{D9A7CD0C-4A5B-42FA-8EB4-4F5D7D7098C3}"/>
              </a:ext>
            </a:extLst>
          </p:cNvPr>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2197045" y="1980253"/>
            <a:ext cx="800705" cy="262274"/>
          </a:xfrm>
          <a:prstGeom prst="rect">
            <a:avLst/>
          </a:prstGeom>
        </p:spPr>
      </p:pic>
      <p:pic>
        <p:nvPicPr>
          <p:cNvPr id="28" name="図 27">
            <a:extLst>
              <a:ext uri="{FF2B5EF4-FFF2-40B4-BE49-F238E27FC236}">
                <a16:creationId xmlns:a16="http://schemas.microsoft.com/office/drawing/2014/main" id="{B8878F20-33FB-4F07-86DF-A9CEBE83B23A}"/>
              </a:ext>
            </a:extLst>
          </p:cNvPr>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3863460" y="2020885"/>
            <a:ext cx="856361" cy="286200"/>
          </a:xfrm>
          <a:prstGeom prst="rect">
            <a:avLst/>
          </a:prstGeom>
        </p:spPr>
      </p:pic>
      <p:pic>
        <p:nvPicPr>
          <p:cNvPr id="33" name="図 32">
            <a:extLst>
              <a:ext uri="{FF2B5EF4-FFF2-40B4-BE49-F238E27FC236}">
                <a16:creationId xmlns:a16="http://schemas.microsoft.com/office/drawing/2014/main" id="{DF07719E-0151-42D1-A5F5-92EA53A0E299}"/>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381958" y="1713828"/>
            <a:ext cx="954611" cy="256421"/>
          </a:xfrm>
          <a:prstGeom prst="rect">
            <a:avLst/>
          </a:prstGeom>
        </p:spPr>
      </p:pic>
      <p:pic>
        <p:nvPicPr>
          <p:cNvPr id="35" name="図 34">
            <a:extLst>
              <a:ext uri="{FF2B5EF4-FFF2-40B4-BE49-F238E27FC236}">
                <a16:creationId xmlns:a16="http://schemas.microsoft.com/office/drawing/2014/main" id="{613B734A-F1D1-444D-A57E-4EBBEF810F4E}"/>
              </a:ext>
            </a:extLst>
          </p:cNvPr>
          <p:cNvPicPr>
            <a:picLocks noChangeAspect="1"/>
          </p:cNvPicPr>
          <p:nvPr/>
        </p:nvPicPr>
        <p:blipFill rotWithShape="1">
          <a:blip r:embed="rId16" cstate="print">
            <a:extLst>
              <a:ext uri="{28A0092B-C50C-407E-A947-70E740481C1C}">
                <a14:useLocalDpi xmlns:a14="http://schemas.microsoft.com/office/drawing/2010/main"/>
              </a:ext>
            </a:extLst>
          </a:blip>
          <a:srcRect/>
          <a:stretch/>
        </p:blipFill>
        <p:spPr>
          <a:xfrm>
            <a:off x="364078" y="2011514"/>
            <a:ext cx="761337" cy="251768"/>
          </a:xfrm>
          <a:prstGeom prst="rect">
            <a:avLst/>
          </a:prstGeom>
        </p:spPr>
      </p:pic>
      <p:pic>
        <p:nvPicPr>
          <p:cNvPr id="39" name="図 38">
            <a:extLst>
              <a:ext uri="{FF2B5EF4-FFF2-40B4-BE49-F238E27FC236}">
                <a16:creationId xmlns:a16="http://schemas.microsoft.com/office/drawing/2014/main" id="{80D675FA-A65E-4CBE-BDD5-28ABDC4331B7}"/>
              </a:ext>
            </a:extLst>
          </p:cNvPr>
          <p:cNvPicPr>
            <a:picLocks noChangeAspect="1"/>
          </p:cNvPicPr>
          <p:nvPr/>
        </p:nvPicPr>
        <p:blipFill rotWithShape="1">
          <a:blip r:embed="rId17" cstate="print">
            <a:extLst>
              <a:ext uri="{28A0092B-C50C-407E-A947-70E740481C1C}">
                <a14:useLocalDpi xmlns:a14="http://schemas.microsoft.com/office/drawing/2010/main"/>
              </a:ext>
            </a:extLst>
          </a:blip>
          <a:srcRect/>
          <a:stretch/>
        </p:blipFill>
        <p:spPr>
          <a:xfrm>
            <a:off x="1481689" y="1711863"/>
            <a:ext cx="751307" cy="261927"/>
          </a:xfrm>
          <a:prstGeom prst="rect">
            <a:avLst/>
          </a:prstGeom>
        </p:spPr>
      </p:pic>
      <p:pic>
        <p:nvPicPr>
          <p:cNvPr id="2" name="図 1">
            <a:extLst>
              <a:ext uri="{FF2B5EF4-FFF2-40B4-BE49-F238E27FC236}">
                <a16:creationId xmlns:a16="http://schemas.microsoft.com/office/drawing/2014/main" id="{D67C907A-7203-4FC9-B4EE-A0D821C2507A}"/>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5552508" y="5287665"/>
            <a:ext cx="1613289" cy="845242"/>
          </a:xfrm>
          <a:prstGeom prst="rect">
            <a:avLst/>
          </a:prstGeom>
        </p:spPr>
      </p:pic>
      <p:pic>
        <p:nvPicPr>
          <p:cNvPr id="15" name="図 14">
            <a:extLst>
              <a:ext uri="{FF2B5EF4-FFF2-40B4-BE49-F238E27FC236}">
                <a16:creationId xmlns:a16="http://schemas.microsoft.com/office/drawing/2014/main" id="{838F0C41-A91E-4E76-91A6-823EA94AD183}"/>
              </a:ext>
            </a:extLst>
          </p:cNvPr>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2972690" y="2002891"/>
            <a:ext cx="899564" cy="304193"/>
          </a:xfrm>
          <a:prstGeom prst="rect">
            <a:avLst/>
          </a:prstGeom>
        </p:spPr>
      </p:pic>
      <p:pic>
        <p:nvPicPr>
          <p:cNvPr id="37" name="図 36">
            <a:extLst>
              <a:ext uri="{FF2B5EF4-FFF2-40B4-BE49-F238E27FC236}">
                <a16:creationId xmlns:a16="http://schemas.microsoft.com/office/drawing/2014/main" id="{B89B14BE-C372-43AE-8B61-3FF8465C51B9}"/>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8091020" y="1729239"/>
            <a:ext cx="1444554" cy="481790"/>
          </a:xfrm>
          <a:prstGeom prst="rect">
            <a:avLst/>
          </a:prstGeom>
        </p:spPr>
      </p:pic>
    </p:spTree>
    <p:extLst>
      <p:ext uri="{BB962C8B-B14F-4D97-AF65-F5344CB8AC3E}">
        <p14:creationId xmlns:p14="http://schemas.microsoft.com/office/powerpoint/2010/main" val="277271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281198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地域活性化・まちづくり①</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4E5273FF-DD14-4633-85D4-69621E4E36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60569" y="256521"/>
            <a:ext cx="612000" cy="612000"/>
          </a:xfrm>
          <a:prstGeom prst="rect">
            <a:avLst/>
          </a:prstGeom>
        </p:spPr>
      </p:pic>
      <p:grpSp>
        <p:nvGrpSpPr>
          <p:cNvPr id="26" name="グループ化 25">
            <a:extLst>
              <a:ext uri="{FF2B5EF4-FFF2-40B4-BE49-F238E27FC236}">
                <a16:creationId xmlns:a16="http://schemas.microsoft.com/office/drawing/2014/main" id="{9CFDE614-0E03-4D92-9413-C32B713FB3C5}"/>
              </a:ext>
            </a:extLst>
          </p:cNvPr>
          <p:cNvGrpSpPr/>
          <p:nvPr/>
        </p:nvGrpSpPr>
        <p:grpSpPr>
          <a:xfrm>
            <a:off x="44936" y="1168400"/>
            <a:ext cx="4867517" cy="3463758"/>
            <a:chOff x="44936" y="1168400"/>
            <a:chExt cx="4867517" cy="3463758"/>
          </a:xfrm>
        </p:grpSpPr>
        <p:sp>
          <p:nvSpPr>
            <p:cNvPr id="31" name="テキスト ボックス 30">
              <a:extLst>
                <a:ext uri="{FF2B5EF4-FFF2-40B4-BE49-F238E27FC236}">
                  <a16:creationId xmlns:a16="http://schemas.microsoft.com/office/drawing/2014/main" id="{0937D4C3-EE07-4737-A1CD-E44A9E2EA802}"/>
                </a:ext>
              </a:extLst>
            </p:cNvPr>
            <p:cNvSpPr txBox="1"/>
            <p:nvPr/>
          </p:nvSpPr>
          <p:spPr>
            <a:xfrm>
              <a:off x="44936" y="2370000"/>
              <a:ext cx="4867517" cy="2262158"/>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下水道の役割の理解促進</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100" b="1" dirty="0">
                <a:solidFill>
                  <a:srgbClr val="2993A3"/>
                </a:solidFill>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・将来にわたり安定的に機能し、安心して暮らせるまちを支える下水道の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役割や重要性を知ってもらうため、集客効果の高いイオンモールにおいて</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「大阪マンホール</a:t>
              </a:r>
              <a:r>
                <a:rPr kumimoji="1" lang="en-US" altLang="ja-JP" sz="1200" dirty="0">
                  <a:latin typeface="Meiryo UI" panose="020B0604030504040204" pitchFamily="50" charset="-128"/>
                  <a:ea typeface="Meiryo UI" panose="020B0604030504040204" pitchFamily="50" charset="-128"/>
                </a:rPr>
                <a:t>EXPO2025</a:t>
              </a:r>
              <a:r>
                <a:rPr kumimoji="1" lang="ja-JP" altLang="en-US" sz="1200" dirty="0">
                  <a:latin typeface="Meiryo UI" panose="020B0604030504040204" pitchFamily="50" charset="-128"/>
                  <a:ea typeface="Meiryo UI" panose="020B0604030504040204" pitchFamily="50" charset="-128"/>
                </a:rPr>
                <a:t>～親子で楽しむ下水道～」を開催</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・府内市町村もイベントに参加し、マンホール缶バッジ作りやデザインマンホール</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カードの展示・配布などを実施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sym typeface="Wingdings" panose="05000000000000000000" pitchFamily="2" charset="2"/>
                </a:rPr>
                <a:t>来場者数：約</a:t>
              </a:r>
              <a:r>
                <a:rPr kumimoji="1" lang="en-US" altLang="ja-JP" sz="1200" dirty="0">
                  <a:latin typeface="Meiryo UI" panose="020B0604030504040204" pitchFamily="50" charset="-128"/>
                  <a:ea typeface="Meiryo UI" panose="020B0604030504040204" pitchFamily="50" charset="-128"/>
                  <a:sym typeface="Wingdings" panose="05000000000000000000" pitchFamily="2" charset="2"/>
                </a:rPr>
                <a:t>3,200</a:t>
              </a:r>
              <a:r>
                <a:rPr kumimoji="1" lang="ja-JP" altLang="en-US" sz="1200" dirty="0">
                  <a:latin typeface="Meiryo UI" panose="020B0604030504040204" pitchFamily="50" charset="-128"/>
                  <a:ea typeface="Meiryo UI" panose="020B0604030504040204" pitchFamily="50" charset="-128"/>
                  <a:sym typeface="Wingdings" panose="05000000000000000000" pitchFamily="2" charset="2"/>
                </a:rPr>
                <a:t>名</a:t>
              </a:r>
              <a:endParaRPr kumimoji="1" lang="en-US" altLang="ja-JP" sz="1200" dirty="0">
                <a:highlight>
                  <a:srgbClr val="FFFF00"/>
                </a:highlight>
                <a:latin typeface="Meiryo UI" panose="020B0604030504040204" pitchFamily="50" charset="-128"/>
                <a:ea typeface="Meiryo UI" panose="020B0604030504040204" pitchFamily="50" charset="-128"/>
                <a:sym typeface="Wingdings" panose="05000000000000000000" pitchFamily="2" charset="2"/>
              </a:endParaRPr>
            </a:p>
          </p:txBody>
        </p:sp>
        <p:sp>
          <p:nvSpPr>
            <p:cNvPr id="32" name="正方形/長方形 31">
              <a:extLst>
                <a:ext uri="{FF2B5EF4-FFF2-40B4-BE49-F238E27FC236}">
                  <a16:creationId xmlns:a16="http://schemas.microsoft.com/office/drawing/2014/main" id="{9108A54C-BAA9-4F39-8097-D3CAA939C187}"/>
                </a:ext>
              </a:extLst>
            </p:cNvPr>
            <p:cNvSpPr/>
            <p:nvPr/>
          </p:nvSpPr>
          <p:spPr>
            <a:xfrm>
              <a:off x="333270" y="1168400"/>
              <a:ext cx="4443263" cy="547488"/>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a:solidFill>
                    <a:schemeClr val="tx1"/>
                  </a:solidFill>
                  <a:latin typeface="Meiryo UI" panose="020B0604030504040204" pitchFamily="50" charset="-128"/>
                  <a:ea typeface="Meiryo UI" panose="020B0604030504040204" pitchFamily="50" charset="-128"/>
                </a:rPr>
                <a:t>イオンと連携した「大阪マンホール</a:t>
              </a:r>
              <a:r>
                <a:rPr kumimoji="1" lang="en-US" altLang="ja-JP" sz="1600" b="1" dirty="0">
                  <a:solidFill>
                    <a:schemeClr val="tx1"/>
                  </a:solidFill>
                  <a:latin typeface="Meiryo UI" panose="020B0604030504040204" pitchFamily="50" charset="-128"/>
                  <a:ea typeface="Meiryo UI" panose="020B0604030504040204" pitchFamily="50" charset="-128"/>
                </a:rPr>
                <a:t>EXPO2025</a:t>
              </a:r>
            </a:p>
            <a:p>
              <a:pPr algn="ctr"/>
              <a:r>
                <a:rPr kumimoji="1" lang="ja-JP" altLang="en-US" sz="1600" b="1" dirty="0">
                  <a:solidFill>
                    <a:schemeClr val="tx1"/>
                  </a:solidFill>
                  <a:latin typeface="Meiryo UI" panose="020B0604030504040204" pitchFamily="50" charset="-128"/>
                  <a:ea typeface="Meiryo UI" panose="020B0604030504040204" pitchFamily="50" charset="-128"/>
                </a:rPr>
                <a:t>～親子で楽しむ下水道～ 」の開催</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grpSp>
      <p:grpSp>
        <p:nvGrpSpPr>
          <p:cNvPr id="85" name="グループ化 84">
            <a:extLst>
              <a:ext uri="{FF2B5EF4-FFF2-40B4-BE49-F238E27FC236}">
                <a16:creationId xmlns:a16="http://schemas.microsoft.com/office/drawing/2014/main" id="{E2441F05-65DB-48F7-A78E-B27A91FEB7D7}"/>
              </a:ext>
            </a:extLst>
          </p:cNvPr>
          <p:cNvGrpSpPr/>
          <p:nvPr/>
        </p:nvGrpSpPr>
        <p:grpSpPr>
          <a:xfrm>
            <a:off x="27270" y="1144263"/>
            <a:ext cx="612000" cy="595761"/>
            <a:chOff x="-1472255" y="1547756"/>
            <a:chExt cx="612000" cy="595761"/>
          </a:xfrm>
        </p:grpSpPr>
        <p:sp>
          <p:nvSpPr>
            <p:cNvPr id="86" name="星: 12 pt 85">
              <a:extLst>
                <a:ext uri="{FF2B5EF4-FFF2-40B4-BE49-F238E27FC236}">
                  <a16:creationId xmlns:a16="http://schemas.microsoft.com/office/drawing/2014/main" id="{7B7A92DA-DD21-4703-BCA7-A869B1B8C6FE}"/>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87" name="テキスト ボックス 86">
              <a:extLst>
                <a:ext uri="{FF2B5EF4-FFF2-40B4-BE49-F238E27FC236}">
                  <a16:creationId xmlns:a16="http://schemas.microsoft.com/office/drawing/2014/main" id="{213F2110-D0B0-4B7C-A53E-2933B07A295E}"/>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pic>
        <p:nvPicPr>
          <p:cNvPr id="40" name="図 39">
            <a:extLst>
              <a:ext uri="{FF2B5EF4-FFF2-40B4-BE49-F238E27FC236}">
                <a16:creationId xmlns:a16="http://schemas.microsoft.com/office/drawing/2014/main" id="{D26A94A2-CBEB-4B20-80A2-783D31CB47C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637579" y="1854775"/>
            <a:ext cx="1138954" cy="373599"/>
          </a:xfrm>
          <a:prstGeom prst="rect">
            <a:avLst/>
          </a:prstGeom>
        </p:spPr>
      </p:pic>
      <p:sp>
        <p:nvSpPr>
          <p:cNvPr id="33" name="テキスト ボックス 32">
            <a:extLst>
              <a:ext uri="{FF2B5EF4-FFF2-40B4-BE49-F238E27FC236}">
                <a16:creationId xmlns:a16="http://schemas.microsoft.com/office/drawing/2014/main" id="{53F0CE68-6E0E-45C0-81A7-8DE97D4B8C87}"/>
              </a:ext>
            </a:extLst>
          </p:cNvPr>
          <p:cNvSpPr txBox="1"/>
          <p:nvPr/>
        </p:nvSpPr>
        <p:spPr>
          <a:xfrm>
            <a:off x="4993545" y="2404946"/>
            <a:ext cx="4804503" cy="2523768"/>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ホームゲームを活用した府政情報の発信</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lgn="ctr">
              <a:spcBef>
                <a:spcPts val="600"/>
              </a:spcBef>
            </a:pPr>
            <a:endParaRPr kumimoji="1" lang="en-US" altLang="ja-JP" sz="1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F.C.</a:t>
            </a:r>
            <a:r>
              <a:rPr kumimoji="1" lang="ja-JP" altLang="en-US" sz="1200" dirty="0">
                <a:latin typeface="Meiryo UI" panose="020B0604030504040204" pitchFamily="50" charset="-128"/>
                <a:ea typeface="Meiryo UI" panose="020B0604030504040204" pitchFamily="50" charset="-128"/>
              </a:rPr>
              <a:t>大阪と連携し、集客効果の高いホームゲームにおいて、</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「もずやんデー」を開催し、大阪の魅力発信や健活</a:t>
            </a:r>
            <a:r>
              <a:rPr kumimoji="1" lang="en-US" altLang="ja-JP" sz="1200" dirty="0">
                <a:latin typeface="Meiryo UI" panose="020B0604030504040204" pitchFamily="50" charset="-128"/>
                <a:ea typeface="Meiryo UI" panose="020B0604030504040204" pitchFamily="50" charset="-128"/>
              </a:rPr>
              <a:t>10</a:t>
            </a:r>
            <a:r>
              <a:rPr kumimoji="1" lang="ja-JP" altLang="en-US" sz="1200" dirty="0">
                <a:latin typeface="Meiryo UI" panose="020B0604030504040204" pitchFamily="50" charset="-128"/>
                <a:ea typeface="Meiryo UI" panose="020B0604030504040204" pitchFamily="50" charset="-128"/>
              </a:rPr>
              <a:t>などの</a:t>
            </a:r>
            <a:r>
              <a:rPr kumimoji="1" lang="en-US" altLang="ja-JP" sz="1200" dirty="0">
                <a:latin typeface="Meiryo UI" panose="020B0604030504040204" pitchFamily="50" charset="-128"/>
                <a:ea typeface="Meiryo UI" panose="020B0604030504040204" pitchFamily="50" charset="-128"/>
              </a:rPr>
              <a:t>PR</a:t>
            </a:r>
            <a:r>
              <a:rPr kumimoji="1" lang="ja-JP" altLang="en-US" sz="1200" dirty="0">
                <a:latin typeface="Meiryo UI" panose="020B0604030504040204" pitchFamily="50" charset="-128"/>
                <a:ea typeface="Meiryo UI" panose="020B0604030504040204" pitchFamily="50" charset="-128"/>
              </a:rPr>
              <a:t>ブースを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出展。いずみ市民生協においても、来場者が楽しめる体験コーナーを</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設けることで、府民の来場意欲を喚起し、幅広い世代に府施策の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普及・啓発を実現</a:t>
            </a:r>
            <a:endParaRPr kumimoji="1" lang="en-US" altLang="ja-JP" sz="900" dirty="0">
              <a:solidFill>
                <a:srgbClr val="FF0000"/>
              </a:solidFill>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来場者数：</a:t>
            </a:r>
            <a:r>
              <a:rPr kumimoji="1" lang="en-US" altLang="ja-JP" sz="1200" dirty="0">
                <a:latin typeface="Meiryo UI" panose="020B0604030504040204" pitchFamily="50" charset="-128"/>
                <a:ea typeface="Meiryo UI" panose="020B0604030504040204" pitchFamily="50" charset="-128"/>
              </a:rPr>
              <a:t>5,286</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参加者の声</a:t>
            </a:r>
            <a:r>
              <a:rPr kumimoji="1" lang="en-US" altLang="ja-JP" sz="1200" b="1" dirty="0">
                <a:latin typeface="Meiryo UI" panose="020B0604030504040204" pitchFamily="50" charset="-128"/>
                <a:ea typeface="Meiryo UI" panose="020B0604030504040204" pitchFamily="50" charset="-128"/>
              </a:rPr>
              <a:t>】</a:t>
            </a:r>
          </a:p>
        </p:txBody>
      </p:sp>
      <p:sp>
        <p:nvSpPr>
          <p:cNvPr id="28" name="スライド番号プレースホルダー 1">
            <a:extLst>
              <a:ext uri="{FF2B5EF4-FFF2-40B4-BE49-F238E27FC236}">
                <a16:creationId xmlns:a16="http://schemas.microsoft.com/office/drawing/2014/main" id="{C7066685-040E-4F33-B687-1FD5E630410A}"/>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20</a:t>
            </a:fld>
            <a:endParaRPr lang="ja-JP" altLang="en-US" dirty="0"/>
          </a:p>
        </p:txBody>
      </p:sp>
      <p:sp>
        <p:nvSpPr>
          <p:cNvPr id="30" name="正方形/長方形 29">
            <a:extLst>
              <a:ext uri="{FF2B5EF4-FFF2-40B4-BE49-F238E27FC236}">
                <a16:creationId xmlns:a16="http://schemas.microsoft.com/office/drawing/2014/main" id="{ADF0DCC7-5496-456C-8FD7-7E1D526866B3}"/>
              </a:ext>
            </a:extLst>
          </p:cNvPr>
          <p:cNvSpPr/>
          <p:nvPr/>
        </p:nvSpPr>
        <p:spPr>
          <a:xfrm>
            <a:off x="5174166" y="1168400"/>
            <a:ext cx="4443263" cy="547488"/>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b="1" dirty="0">
                <a:solidFill>
                  <a:schemeClr val="tx1"/>
                </a:solidFill>
                <a:latin typeface="Meiryo UI" panose="020B0604030504040204" pitchFamily="50" charset="-128"/>
                <a:ea typeface="Meiryo UI" panose="020B0604030504040204" pitchFamily="50" charset="-128"/>
              </a:rPr>
              <a:t>F.C.</a:t>
            </a:r>
            <a:r>
              <a:rPr lang="ja-JP" altLang="en-US" sz="1600" b="1" dirty="0">
                <a:solidFill>
                  <a:schemeClr val="tx1"/>
                </a:solidFill>
                <a:latin typeface="Meiryo UI" panose="020B0604030504040204" pitchFamily="50" charset="-128"/>
                <a:ea typeface="Meiryo UI" panose="020B0604030504040204" pitchFamily="50" charset="-128"/>
              </a:rPr>
              <a:t>大阪やいずみ市民生協と連携した</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ホームゲーム会場での府政</a:t>
            </a:r>
            <a:r>
              <a:rPr lang="en-US" altLang="ja-JP" sz="1600" b="1" dirty="0">
                <a:solidFill>
                  <a:schemeClr val="tx1"/>
                </a:solidFill>
                <a:latin typeface="Meiryo UI" panose="020B0604030504040204" pitchFamily="50" charset="-128"/>
                <a:ea typeface="Meiryo UI" panose="020B0604030504040204" pitchFamily="50" charset="-128"/>
              </a:rPr>
              <a:t>PR</a:t>
            </a:r>
          </a:p>
        </p:txBody>
      </p:sp>
      <p:cxnSp>
        <p:nvCxnSpPr>
          <p:cNvPr id="34" name="直線コネクタ 33">
            <a:extLst>
              <a:ext uri="{FF2B5EF4-FFF2-40B4-BE49-F238E27FC236}">
                <a16:creationId xmlns:a16="http://schemas.microsoft.com/office/drawing/2014/main" id="{DE18271B-9183-47A2-B340-8E834A69AA18}"/>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24" name="図 23">
            <a:extLst>
              <a:ext uri="{FF2B5EF4-FFF2-40B4-BE49-F238E27FC236}">
                <a16:creationId xmlns:a16="http://schemas.microsoft.com/office/drawing/2014/main" id="{1F6138B0-F8E4-4C96-A4BA-4993D08D6CDF}"/>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329205" y="1872237"/>
            <a:ext cx="1346584" cy="280089"/>
          </a:xfrm>
          <a:prstGeom prst="rect">
            <a:avLst/>
          </a:prstGeom>
        </p:spPr>
      </p:pic>
      <p:pic>
        <p:nvPicPr>
          <p:cNvPr id="29" name="図 28">
            <a:extLst>
              <a:ext uri="{FF2B5EF4-FFF2-40B4-BE49-F238E27FC236}">
                <a16:creationId xmlns:a16="http://schemas.microsoft.com/office/drawing/2014/main" id="{1E8B6C66-254A-4D16-954C-0B10B9E80CFD}"/>
              </a:ext>
            </a:extLst>
          </p:cNvPr>
          <p:cNvPicPr/>
          <p:nvPr/>
        </p:nvPicPr>
        <p:blipFill>
          <a:blip r:embed="rId6" cstate="print">
            <a:extLst>
              <a:ext uri="{28A0092B-C50C-407E-A947-70E740481C1C}">
                <a14:useLocalDpi xmlns:a14="http://schemas.microsoft.com/office/drawing/2010/main"/>
              </a:ext>
            </a:extLst>
          </a:blip>
          <a:srcRect/>
          <a:stretch>
            <a:fillRect/>
          </a:stretch>
        </p:blipFill>
        <p:spPr bwMode="auto">
          <a:xfrm>
            <a:off x="333270" y="4899219"/>
            <a:ext cx="2077543" cy="1615176"/>
          </a:xfrm>
          <a:prstGeom prst="rect">
            <a:avLst/>
          </a:prstGeom>
          <a:noFill/>
          <a:ln>
            <a:noFill/>
          </a:ln>
        </p:spPr>
      </p:pic>
      <p:pic>
        <p:nvPicPr>
          <p:cNvPr id="35" name="図 34">
            <a:extLst>
              <a:ext uri="{FF2B5EF4-FFF2-40B4-BE49-F238E27FC236}">
                <a16:creationId xmlns:a16="http://schemas.microsoft.com/office/drawing/2014/main" id="{0704EF10-7184-4F17-B066-1B796CC18730}"/>
              </a:ext>
            </a:extLst>
          </p:cNvPr>
          <p:cNvPicPr/>
          <p:nvPr/>
        </p:nvPicPr>
        <p:blipFill>
          <a:blip r:embed="rId7" cstate="print">
            <a:extLst>
              <a:ext uri="{28A0092B-C50C-407E-A947-70E740481C1C}">
                <a14:useLocalDpi xmlns:a14="http://schemas.microsoft.com/office/drawing/2010/main"/>
              </a:ext>
            </a:extLst>
          </a:blip>
          <a:srcRect/>
          <a:stretch>
            <a:fillRect/>
          </a:stretch>
        </p:blipFill>
        <p:spPr bwMode="auto">
          <a:xfrm>
            <a:off x="2631980" y="4899219"/>
            <a:ext cx="2107405" cy="1615176"/>
          </a:xfrm>
          <a:prstGeom prst="rect">
            <a:avLst/>
          </a:prstGeom>
          <a:noFill/>
          <a:ln>
            <a:noFill/>
          </a:ln>
        </p:spPr>
      </p:pic>
      <p:pic>
        <p:nvPicPr>
          <p:cNvPr id="25" name="図 24">
            <a:extLst>
              <a:ext uri="{FF2B5EF4-FFF2-40B4-BE49-F238E27FC236}">
                <a16:creationId xmlns:a16="http://schemas.microsoft.com/office/drawing/2014/main" id="{DEB4864C-6F95-45CF-89EE-F5E9AC0B806E}"/>
              </a:ext>
            </a:extLst>
          </p:cNvPr>
          <p:cNvPicPr>
            <a:picLocks noChangeAspect="1"/>
          </p:cNvPicPr>
          <p:nvPr/>
        </p:nvPicPr>
        <p:blipFill>
          <a:blip r:embed="rId8"/>
          <a:stretch>
            <a:fillRect/>
          </a:stretch>
        </p:blipFill>
        <p:spPr>
          <a:xfrm>
            <a:off x="5166615" y="4995362"/>
            <a:ext cx="914479" cy="914479"/>
          </a:xfrm>
          <a:prstGeom prst="rect">
            <a:avLst/>
          </a:prstGeom>
        </p:spPr>
      </p:pic>
      <p:sp>
        <p:nvSpPr>
          <p:cNvPr id="27" name="吹き出し: 角を丸めた四角形 26">
            <a:extLst>
              <a:ext uri="{FF2B5EF4-FFF2-40B4-BE49-F238E27FC236}">
                <a16:creationId xmlns:a16="http://schemas.microsoft.com/office/drawing/2014/main" id="{215817C4-53B6-4683-BBEE-A8194C426378}"/>
              </a:ext>
            </a:extLst>
          </p:cNvPr>
          <p:cNvSpPr/>
          <p:nvPr/>
        </p:nvSpPr>
        <p:spPr>
          <a:xfrm>
            <a:off x="6070450" y="5198721"/>
            <a:ext cx="3546979" cy="583435"/>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・大阪府の取り組みについて、身近に感じることができました。</a:t>
            </a:r>
            <a:endParaRPr kumimoji="1" lang="en-US" altLang="ja-JP" sz="1050" dirty="0">
              <a:solidFill>
                <a:schemeClr val="tx1"/>
              </a:solidFill>
              <a:latin typeface="Meiryo UI" panose="020B0604030504040204" pitchFamily="50" charset="-128"/>
              <a:ea typeface="Meiryo UI" panose="020B0604030504040204" pitchFamily="50" charset="-128"/>
            </a:endParaRPr>
          </a:p>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・まるごと体験パークの動画を見て、大阪府民でも知らなかった</a:t>
            </a:r>
            <a:br>
              <a:rPr kumimoji="1" lang="en-US" altLang="ja-JP" sz="1050" dirty="0">
                <a:solidFill>
                  <a:schemeClr val="tx1"/>
                </a:solidFill>
                <a:latin typeface="Meiryo UI" panose="020B0604030504040204" pitchFamily="50" charset="-128"/>
                <a:ea typeface="Meiryo UI" panose="020B0604030504040204" pitchFamily="50" charset="-128"/>
              </a:rPr>
            </a:br>
            <a:r>
              <a:rPr kumimoji="1" lang="ja-JP" altLang="en-US" sz="1050" dirty="0">
                <a:solidFill>
                  <a:schemeClr val="tx1"/>
                </a:solidFill>
                <a:latin typeface="Meiryo UI" panose="020B0604030504040204" pitchFamily="50" charset="-128"/>
                <a:ea typeface="Meiryo UI" panose="020B0604030504040204" pitchFamily="50" charset="-128"/>
              </a:rPr>
              <a:t>　スポットを知ることができました。</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4DAF73A6-E9CD-4849-905E-FEE47E64EE8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8737986" y="1759679"/>
            <a:ext cx="847424" cy="572702"/>
          </a:xfrm>
          <a:prstGeom prst="rect">
            <a:avLst/>
          </a:prstGeom>
        </p:spPr>
      </p:pic>
      <p:pic>
        <p:nvPicPr>
          <p:cNvPr id="41" name="図 40">
            <a:extLst>
              <a:ext uri="{FF2B5EF4-FFF2-40B4-BE49-F238E27FC236}">
                <a16:creationId xmlns:a16="http://schemas.microsoft.com/office/drawing/2014/main" id="{859F611F-3934-4676-BE48-BBFD237DC301}"/>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789535" y="5841678"/>
            <a:ext cx="1285164" cy="963873"/>
          </a:xfrm>
          <a:prstGeom prst="rect">
            <a:avLst/>
          </a:prstGeom>
        </p:spPr>
      </p:pic>
      <p:pic>
        <p:nvPicPr>
          <p:cNvPr id="42" name="図 41">
            <a:extLst>
              <a:ext uri="{FF2B5EF4-FFF2-40B4-BE49-F238E27FC236}">
                <a16:creationId xmlns:a16="http://schemas.microsoft.com/office/drawing/2014/main" id="{2CB3E435-223B-407A-8199-719A45B4C8D6}"/>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97619" y="5841677"/>
            <a:ext cx="1285164" cy="963873"/>
          </a:xfrm>
          <a:prstGeom prst="rect">
            <a:avLst/>
          </a:prstGeom>
        </p:spPr>
      </p:pic>
    </p:spTree>
    <p:extLst>
      <p:ext uri="{BB962C8B-B14F-4D97-AF65-F5344CB8AC3E}">
        <p14:creationId xmlns:p14="http://schemas.microsoft.com/office/powerpoint/2010/main" val="17407833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18" name="グループ化 17"/>
          <p:cNvGrpSpPr/>
          <p:nvPr/>
        </p:nvGrpSpPr>
        <p:grpSpPr>
          <a:xfrm>
            <a:off x="394181" y="465236"/>
            <a:ext cx="9173036" cy="475850"/>
            <a:chOff x="394181" y="465236"/>
            <a:chExt cx="9173036" cy="475850"/>
          </a:xfrm>
        </p:grpSpPr>
        <p:sp>
          <p:nvSpPr>
            <p:cNvPr id="47" name="テキスト ボックス 46"/>
            <p:cNvSpPr txBox="1"/>
            <p:nvPr/>
          </p:nvSpPr>
          <p:spPr>
            <a:xfrm>
              <a:off x="474667" y="465236"/>
              <a:ext cx="281198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地域活性化・まちづくり②</a:t>
              </a:r>
            </a:p>
          </p:txBody>
        </p:sp>
        <p:cxnSp>
          <p:nvCxnSpPr>
            <p:cNvPr id="55" name="直線コネクタ 5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pic>
        <p:nvPicPr>
          <p:cNvPr id="17" name="図 16">
            <a:extLst>
              <a:ext uri="{FF2B5EF4-FFF2-40B4-BE49-F238E27FC236}">
                <a16:creationId xmlns:a16="http://schemas.microsoft.com/office/drawing/2014/main" id="{4E5273FF-DD14-4633-85D4-69621E4E362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60569" y="256521"/>
            <a:ext cx="612000" cy="612000"/>
          </a:xfrm>
          <a:prstGeom prst="rect">
            <a:avLst/>
          </a:prstGeom>
        </p:spPr>
      </p:pic>
      <p:sp>
        <p:nvSpPr>
          <p:cNvPr id="32" name="正方形/長方形 31">
            <a:extLst>
              <a:ext uri="{FF2B5EF4-FFF2-40B4-BE49-F238E27FC236}">
                <a16:creationId xmlns:a16="http://schemas.microsoft.com/office/drawing/2014/main" id="{9108A54C-BAA9-4F39-8097-D3CAA939C187}"/>
              </a:ext>
            </a:extLst>
          </p:cNvPr>
          <p:cNvSpPr/>
          <p:nvPr/>
        </p:nvSpPr>
        <p:spPr>
          <a:xfrm>
            <a:off x="333270" y="1168400"/>
            <a:ext cx="4443263" cy="547488"/>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セレッソ大阪と連携した</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ホーム開幕戦における宝くじ販売ブースの出展</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53F0CE68-6E0E-45C0-81A7-8DE97D4B8C87}"/>
              </a:ext>
            </a:extLst>
          </p:cNvPr>
          <p:cNvSpPr txBox="1"/>
          <p:nvPr/>
        </p:nvSpPr>
        <p:spPr>
          <a:xfrm>
            <a:off x="5016695" y="2404946"/>
            <a:ext cx="4889305" cy="2554545"/>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府民のスポーツ・レクリエーション活動の推進</a:t>
            </a: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・府民のスポーツ・レクリエーション活動への参加意欲を喚起し、</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気軽に体験・発表できる「場」を提供するため、ららぽーと堺において</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a:t>
            </a:r>
            <a:r>
              <a:rPr kumimoji="1" lang="en-US" altLang="ja-JP" sz="1200" dirty="0">
                <a:latin typeface="Meiryo UI" panose="020B0604030504040204" pitchFamily="50" charset="-128"/>
                <a:ea typeface="Meiryo UI" panose="020B0604030504040204" pitchFamily="50" charset="-128"/>
              </a:rPr>
              <a:t>2025</a:t>
            </a:r>
            <a:r>
              <a:rPr kumimoji="1" lang="ja-JP" altLang="en-US" sz="1200" dirty="0">
                <a:latin typeface="Meiryo UI" panose="020B0604030504040204" pitchFamily="50" charset="-128"/>
                <a:ea typeface="Meiryo UI" panose="020B0604030504040204" pitchFamily="50" charset="-128"/>
              </a:rPr>
              <a:t>府民スポーツ・レクリエーション発表交流会」を開催</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・ららぽーと和泉、イオンモール鶴見緑地において</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「体力測定会・スポーツ体験会」を開催</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参加者数：約</a:t>
            </a:r>
            <a:r>
              <a:rPr kumimoji="1" lang="en-US" altLang="ja-JP" sz="1200" dirty="0">
                <a:latin typeface="Meiryo UI" panose="020B0604030504040204" pitchFamily="50" charset="-128"/>
                <a:ea typeface="Meiryo UI" panose="020B0604030504040204" pitchFamily="50" charset="-128"/>
              </a:rPr>
              <a:t>4,500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spcBef>
                <a:spcPts val="600"/>
              </a:spcBef>
            </a:pPr>
            <a:endParaRPr kumimoji="1" lang="en-US" altLang="ja-JP" sz="1200" b="1"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参加者の声</a:t>
            </a:r>
            <a:r>
              <a:rPr kumimoji="1" lang="en-US" altLang="ja-JP" sz="1200" b="1" dirty="0">
                <a:latin typeface="Meiryo UI" panose="020B0604030504040204" pitchFamily="50" charset="-128"/>
                <a:ea typeface="Meiryo UI" panose="020B0604030504040204" pitchFamily="50" charset="-128"/>
              </a:rPr>
              <a:t>】</a:t>
            </a:r>
          </a:p>
        </p:txBody>
      </p:sp>
      <p:sp>
        <p:nvSpPr>
          <p:cNvPr id="28" name="スライド番号プレースホルダー 1">
            <a:extLst>
              <a:ext uri="{FF2B5EF4-FFF2-40B4-BE49-F238E27FC236}">
                <a16:creationId xmlns:a16="http://schemas.microsoft.com/office/drawing/2014/main" id="{C7066685-040E-4F33-B687-1FD5E630410A}"/>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21</a:t>
            </a:fld>
            <a:endParaRPr lang="ja-JP" altLang="en-US" dirty="0"/>
          </a:p>
        </p:txBody>
      </p:sp>
      <p:sp>
        <p:nvSpPr>
          <p:cNvPr id="30" name="正方形/長方形 29">
            <a:extLst>
              <a:ext uri="{FF2B5EF4-FFF2-40B4-BE49-F238E27FC236}">
                <a16:creationId xmlns:a16="http://schemas.microsoft.com/office/drawing/2014/main" id="{ADF0DCC7-5496-456C-8FD7-7E1D526866B3}"/>
              </a:ext>
            </a:extLst>
          </p:cNvPr>
          <p:cNvSpPr/>
          <p:nvPr/>
        </p:nvSpPr>
        <p:spPr>
          <a:xfrm>
            <a:off x="5174166" y="1168400"/>
            <a:ext cx="4544204" cy="547488"/>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三井不動産やイオンと連携した</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i="0" dirty="0">
                <a:solidFill>
                  <a:schemeClr val="tx1"/>
                </a:solidFill>
                <a:effectLst/>
                <a:latin typeface="Meiryo UI" panose="020B0604030504040204" pitchFamily="50" charset="-128"/>
                <a:ea typeface="Meiryo UI" panose="020B0604030504040204" pitchFamily="50" charset="-128"/>
              </a:rPr>
              <a:t>スポーツ・レクリエーションイベントの実施</a:t>
            </a:r>
            <a:endParaRPr lang="en-US" altLang="ja-JP" sz="1600" b="1" dirty="0">
              <a:solidFill>
                <a:schemeClr val="tx1"/>
              </a:solidFill>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DE18271B-9183-47A2-B340-8E834A69AA18}"/>
              </a:ext>
            </a:extLst>
          </p:cNvPr>
          <p:cNvCxnSpPr>
            <a:cxnSpLocks/>
          </p:cNvCxnSpPr>
          <p:nvPr/>
        </p:nvCxnSpPr>
        <p:spPr>
          <a:xfrm flipV="1">
            <a:off x="4953000" y="1168400"/>
            <a:ext cx="0" cy="5478206"/>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278AB9EE-DE35-4A77-AB06-F696BFEC364B}"/>
              </a:ext>
            </a:extLst>
          </p:cNvPr>
          <p:cNvSpPr txBox="1"/>
          <p:nvPr/>
        </p:nvSpPr>
        <p:spPr>
          <a:xfrm>
            <a:off x="189042" y="2407089"/>
            <a:ext cx="4804503" cy="2031325"/>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宝くじの販売促進</a:t>
            </a:r>
          </a:p>
          <a:p>
            <a:pPr algn="ctr">
              <a:spcBef>
                <a:spcPts val="600"/>
              </a:spcBef>
            </a:pPr>
            <a:endParaRPr kumimoji="1" lang="en-US" altLang="ja-JP" sz="3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・宝くじの社会的意義や収益の使途を広く府民に周知し、購入機会を身近に</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提供することで、公共事業を支える財源への理解と参加を促進するため、</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集客効果の高いセレッソ大阪のホーム開幕戦</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大阪ダービーマッチ</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において、</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バレンタインジャンボ宝くじの販売を実施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宝くじ販売枚数：</a:t>
            </a:r>
            <a:r>
              <a:rPr kumimoji="1" lang="en-US" altLang="ja-JP" sz="1200" dirty="0">
                <a:latin typeface="Meiryo UI" panose="020B0604030504040204" pitchFamily="50" charset="-128"/>
                <a:ea typeface="Meiryo UI" panose="020B0604030504040204" pitchFamily="50" charset="-128"/>
              </a:rPr>
              <a:t>4,141</a:t>
            </a:r>
            <a:r>
              <a:rPr kumimoji="1" lang="ja-JP" altLang="en-US" sz="1200" dirty="0">
                <a:latin typeface="Meiryo UI" panose="020B0604030504040204" pitchFamily="50" charset="-128"/>
                <a:ea typeface="Meiryo UI" panose="020B0604030504040204" pitchFamily="50" charset="-128"/>
              </a:rPr>
              <a:t>枚　売上金額：</a:t>
            </a:r>
            <a:r>
              <a:rPr kumimoji="1" lang="en-US" altLang="ja-JP" sz="1200" dirty="0">
                <a:latin typeface="Meiryo UI" panose="020B0604030504040204" pitchFamily="50" charset="-128"/>
                <a:ea typeface="Meiryo UI" panose="020B0604030504040204" pitchFamily="50" charset="-128"/>
              </a:rPr>
              <a:t>1,242,300</a:t>
            </a:r>
            <a:r>
              <a:rPr kumimoji="1" lang="ja-JP" altLang="en-US" sz="1200" dirty="0">
                <a:latin typeface="Meiryo UI" panose="020B0604030504040204" pitchFamily="50" charset="-128"/>
                <a:ea typeface="Meiryo UI" panose="020B0604030504040204" pitchFamily="50" charset="-128"/>
              </a:rPr>
              <a:t>円</a:t>
            </a:r>
          </a:p>
          <a:p>
            <a:pPr>
              <a:spcBef>
                <a:spcPts val="600"/>
              </a:spcBef>
            </a:pPr>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2</a:t>
            </a:r>
            <a:r>
              <a:rPr kumimoji="1" lang="ja-JP" altLang="en-US" sz="1200" dirty="0">
                <a:latin typeface="Meiryo UI" panose="020B0604030504040204" pitchFamily="50" charset="-128"/>
                <a:ea typeface="Meiryo UI" panose="020B0604030504040204" pitchFamily="50" charset="-128"/>
              </a:rPr>
              <a:t>月</a:t>
            </a:r>
            <a:r>
              <a:rPr kumimoji="1" lang="en-US" altLang="ja-JP" sz="1200" dirty="0">
                <a:latin typeface="Meiryo UI" panose="020B0604030504040204" pitchFamily="50" charset="-128"/>
                <a:ea typeface="Meiryo UI" panose="020B0604030504040204" pitchFamily="50" charset="-128"/>
              </a:rPr>
              <a:t>7</a:t>
            </a:r>
            <a:r>
              <a:rPr kumimoji="1" lang="ja-JP" altLang="en-US" sz="1200" dirty="0">
                <a:latin typeface="Meiryo UI" panose="020B0604030504040204" pitchFamily="50" charset="-128"/>
                <a:ea typeface="Meiryo UI" panose="020B0604030504040204" pitchFamily="50" charset="-128"/>
              </a:rPr>
              <a:t>日実施）</a:t>
            </a:r>
            <a:endParaRPr kumimoji="1" lang="en-US" altLang="ja-JP" sz="12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986C840C-C5BD-44D0-9E98-6757C52949DC}"/>
              </a:ext>
            </a:extLst>
          </p:cNvPr>
          <p:cNvSpPr/>
          <p:nvPr/>
        </p:nvSpPr>
        <p:spPr>
          <a:xfrm>
            <a:off x="394181" y="6101449"/>
            <a:ext cx="9173036" cy="6871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＜地域活性化・まちづくりの分野で連携した企業等一覧（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アース製薬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アカカベ</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アサヒビール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イオン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エイチ・ツー・オー リテイリング</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江崎グリコ</a:t>
            </a:r>
            <a:r>
              <a:rPr kumimoji="1" lang="en-US" altLang="ja-JP" sz="800" dirty="0">
                <a:solidFill>
                  <a:schemeClr val="tx1"/>
                </a:solidFill>
                <a:latin typeface="Meiryo UI" panose="020B0604030504040204" pitchFamily="50" charset="-128"/>
                <a:ea typeface="Meiryo UI" panose="020B0604030504040204" pitchFamily="50" charset="-128"/>
              </a:rPr>
              <a:t>/F.C.</a:t>
            </a:r>
            <a:r>
              <a:rPr kumimoji="1" lang="ja-JP" altLang="en-US" sz="800" dirty="0">
                <a:solidFill>
                  <a:schemeClr val="tx1"/>
                </a:solidFill>
                <a:latin typeface="Meiryo UI" panose="020B0604030504040204" pitchFamily="50" charset="-128"/>
                <a:ea typeface="Meiryo UI" panose="020B0604030504040204" pitchFamily="50" charset="-128"/>
              </a:rPr>
              <a:t>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大阪信用金庫</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大阪地区オールトヨタ</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キリンビバレッジ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近畿大学</a:t>
            </a:r>
            <a:r>
              <a:rPr kumimoji="1" lang="en-US" altLang="ja-JP" sz="800" dirty="0">
                <a:solidFill>
                  <a:schemeClr val="tx1"/>
                </a:solidFill>
                <a:latin typeface="Meiryo UI" panose="020B0604030504040204" pitchFamily="50" charset="-128"/>
                <a:ea typeface="Meiryo UI" panose="020B0604030504040204" pitchFamily="50" charset="-128"/>
              </a:rPr>
              <a:t>/KDDI/</a:t>
            </a:r>
            <a:r>
              <a:rPr kumimoji="1" lang="ja-JP" altLang="en-US" sz="800" dirty="0">
                <a:solidFill>
                  <a:schemeClr val="tx1"/>
                </a:solidFill>
                <a:latin typeface="Meiryo UI" panose="020B0604030504040204" pitchFamily="50" charset="-128"/>
                <a:ea typeface="Meiryo UI" panose="020B0604030504040204" pitchFamily="50" charset="-128"/>
              </a:rPr>
              <a:t>住友生命保険</a:t>
            </a:r>
            <a:r>
              <a:rPr kumimoji="1" lang="en-US" altLang="ja-JP" sz="800" dirty="0">
                <a:solidFill>
                  <a:schemeClr val="tx1"/>
                </a:solidFill>
                <a:latin typeface="Meiryo UI" panose="020B0604030504040204" pitchFamily="50" charset="-128"/>
                <a:ea typeface="Meiryo UI" panose="020B0604030504040204" pitchFamily="50" charset="-128"/>
              </a:rPr>
              <a:t>/</a:t>
            </a:r>
          </a:p>
          <a:p>
            <a:r>
              <a:rPr kumimoji="1" lang="ja-JP" altLang="en-US" sz="800" dirty="0">
                <a:solidFill>
                  <a:schemeClr val="tx1"/>
                </a:solidFill>
                <a:latin typeface="Meiryo UI" panose="020B0604030504040204" pitchFamily="50" charset="-128"/>
                <a:ea typeface="Meiryo UI" panose="020B0604030504040204" pitchFamily="50" charset="-128"/>
              </a:rPr>
              <a:t>積水ハウス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セブン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イレブン・ジャパン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セレッソ大阪</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ソフトバンク</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第一生命保険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大同生命保険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ダイドードリンコ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大和ハウス工業</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中西金属工業</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日産大阪販売</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日本生命保険</a:t>
            </a:r>
            <a:r>
              <a:rPr kumimoji="1" lang="en-US" altLang="ja-JP" sz="800" dirty="0">
                <a:solidFill>
                  <a:schemeClr val="tx1"/>
                </a:solidFill>
                <a:latin typeface="Meiryo UI" panose="020B0604030504040204" pitchFamily="50" charset="-128"/>
                <a:ea typeface="Meiryo UI" panose="020B0604030504040204" pitchFamily="50" charset="-128"/>
              </a:rPr>
              <a:t>/NEXCO</a:t>
            </a:r>
            <a:r>
              <a:rPr kumimoji="1" lang="ja-JP" altLang="en-US" sz="800" dirty="0">
                <a:solidFill>
                  <a:schemeClr val="tx1"/>
                </a:solidFill>
                <a:latin typeface="Meiryo UI" panose="020B0604030504040204" pitchFamily="50" charset="-128"/>
                <a:ea typeface="Meiryo UI" panose="020B0604030504040204" pitchFamily="50" charset="-128"/>
              </a:rPr>
              <a:t>西日本</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ハークスレイ</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ファミリーマート</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フィリップモリスジャパン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不二製油</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三井不動産</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明治安田生命保険</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ヤマト運輸</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読売新聞大阪本社</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りそな銀行</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立命館大学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ローソン</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pic>
        <p:nvPicPr>
          <p:cNvPr id="22" name="図 21">
            <a:extLst>
              <a:ext uri="{FF2B5EF4-FFF2-40B4-BE49-F238E27FC236}">
                <a16:creationId xmlns:a16="http://schemas.microsoft.com/office/drawing/2014/main" id="{CBAFAE90-934B-4F8D-B80F-C92EA5CC31DE}"/>
              </a:ext>
            </a:extLst>
          </p:cNvPr>
          <p:cNvPicPr>
            <a:picLocks noChangeAspect="1"/>
          </p:cNvPicPr>
          <p:nvPr/>
        </p:nvPicPr>
        <p:blipFill>
          <a:blip r:embed="rId4"/>
          <a:stretch>
            <a:fillRect/>
          </a:stretch>
        </p:blipFill>
        <p:spPr>
          <a:xfrm>
            <a:off x="4900831" y="4930944"/>
            <a:ext cx="914479" cy="914479"/>
          </a:xfrm>
          <a:prstGeom prst="rect">
            <a:avLst/>
          </a:prstGeom>
        </p:spPr>
      </p:pic>
      <p:sp>
        <p:nvSpPr>
          <p:cNvPr id="25" name="吹き出し: 角を丸めた四角形 24">
            <a:extLst>
              <a:ext uri="{FF2B5EF4-FFF2-40B4-BE49-F238E27FC236}">
                <a16:creationId xmlns:a16="http://schemas.microsoft.com/office/drawing/2014/main" id="{01951052-EB1D-4987-8C3B-ED743BA61B71}"/>
              </a:ext>
            </a:extLst>
          </p:cNvPr>
          <p:cNvSpPr/>
          <p:nvPr/>
        </p:nvSpPr>
        <p:spPr>
          <a:xfrm>
            <a:off x="5815310" y="5145073"/>
            <a:ext cx="2292195" cy="580493"/>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自分の身体の状態を気軽に知ることができ、健康に気を付けたいなと改めて思いました。</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3099F804-2988-4428-BB20-69517AC3AEC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030174" y="1646676"/>
            <a:ext cx="1740765" cy="667210"/>
          </a:xfrm>
          <a:prstGeom prst="rect">
            <a:avLst/>
          </a:prstGeom>
        </p:spPr>
      </p:pic>
      <p:pic>
        <p:nvPicPr>
          <p:cNvPr id="5" name="図 4">
            <a:extLst>
              <a:ext uri="{FF2B5EF4-FFF2-40B4-BE49-F238E27FC236}">
                <a16:creationId xmlns:a16="http://schemas.microsoft.com/office/drawing/2014/main" id="{7911BAB7-4CB7-40B8-A8B0-0074A94C289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8090955" y="1787899"/>
            <a:ext cx="1528179" cy="468000"/>
          </a:xfrm>
          <a:prstGeom prst="rect">
            <a:avLst/>
          </a:prstGeom>
        </p:spPr>
      </p:pic>
      <p:pic>
        <p:nvPicPr>
          <p:cNvPr id="7" name="図 6">
            <a:extLst>
              <a:ext uri="{FF2B5EF4-FFF2-40B4-BE49-F238E27FC236}">
                <a16:creationId xmlns:a16="http://schemas.microsoft.com/office/drawing/2014/main" id="{7C8FD335-D16B-445D-B659-C7E892B356D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435527" y="1780625"/>
            <a:ext cx="1486252" cy="467261"/>
          </a:xfrm>
          <a:prstGeom prst="rect">
            <a:avLst/>
          </a:prstGeom>
        </p:spPr>
      </p:pic>
      <p:pic>
        <p:nvPicPr>
          <p:cNvPr id="2" name="図 1">
            <a:extLst>
              <a:ext uri="{FF2B5EF4-FFF2-40B4-BE49-F238E27FC236}">
                <a16:creationId xmlns:a16="http://schemas.microsoft.com/office/drawing/2014/main" id="{BED5EE8C-AAC9-42E9-9DAA-A373D5A8AB2F}"/>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25677" y="4552687"/>
            <a:ext cx="1772058" cy="1350442"/>
          </a:xfrm>
          <a:prstGeom prst="rect">
            <a:avLst/>
          </a:prstGeom>
        </p:spPr>
      </p:pic>
      <p:pic>
        <p:nvPicPr>
          <p:cNvPr id="4" name="図 3">
            <a:extLst>
              <a:ext uri="{FF2B5EF4-FFF2-40B4-BE49-F238E27FC236}">
                <a16:creationId xmlns:a16="http://schemas.microsoft.com/office/drawing/2014/main" id="{B834FB68-20C8-4909-85B8-D5E8301271B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2585126" y="4552687"/>
            <a:ext cx="1800183" cy="1350442"/>
          </a:xfrm>
          <a:prstGeom prst="rect">
            <a:avLst/>
          </a:prstGeom>
        </p:spPr>
      </p:pic>
      <p:pic>
        <p:nvPicPr>
          <p:cNvPr id="27" name="図 26">
            <a:extLst>
              <a:ext uri="{FF2B5EF4-FFF2-40B4-BE49-F238E27FC236}">
                <a16:creationId xmlns:a16="http://schemas.microsoft.com/office/drawing/2014/main" id="{028AFD54-B548-4FA7-B97A-59D6408E2967}"/>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8177811" y="3715887"/>
            <a:ext cx="1374553" cy="921834"/>
          </a:xfrm>
          <a:prstGeom prst="rect">
            <a:avLst/>
          </a:prstGeom>
        </p:spPr>
      </p:pic>
      <p:pic>
        <p:nvPicPr>
          <p:cNvPr id="29" name="図 28">
            <a:extLst>
              <a:ext uri="{FF2B5EF4-FFF2-40B4-BE49-F238E27FC236}">
                <a16:creationId xmlns:a16="http://schemas.microsoft.com/office/drawing/2014/main" id="{85DAFFBC-B86F-443E-8EDD-6107E160C9E3}"/>
              </a:ext>
            </a:extLst>
          </p:cNvPr>
          <p:cNvPicPr/>
          <p:nvPr/>
        </p:nvPicPr>
        <p:blipFill rotWithShape="1">
          <a:blip r:embed="rId11" cstate="print">
            <a:extLst>
              <a:ext uri="{28A0092B-C50C-407E-A947-70E740481C1C}">
                <a14:useLocalDpi xmlns:a14="http://schemas.microsoft.com/office/drawing/2010/main"/>
              </a:ext>
            </a:extLst>
          </a:blip>
          <a:srcRect/>
          <a:stretch/>
        </p:blipFill>
        <p:spPr bwMode="auto">
          <a:xfrm>
            <a:off x="8193908" y="4839611"/>
            <a:ext cx="1373309" cy="1125427"/>
          </a:xfrm>
          <a:prstGeom prst="rect">
            <a:avLst/>
          </a:prstGeom>
          <a:noFill/>
          <a:ln>
            <a:noFill/>
          </a:ln>
        </p:spPr>
      </p:pic>
    </p:spTree>
    <p:extLst>
      <p:ext uri="{BB962C8B-B14F-4D97-AF65-F5344CB8AC3E}">
        <p14:creationId xmlns:p14="http://schemas.microsoft.com/office/powerpoint/2010/main" val="2535548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19" name="テキスト ボックス 18">
            <a:extLst>
              <a:ext uri="{FF2B5EF4-FFF2-40B4-BE49-F238E27FC236}">
                <a16:creationId xmlns:a16="http://schemas.microsoft.com/office/drawing/2014/main" id="{0C458B59-9BE8-472D-987B-8833C7937692}"/>
              </a:ext>
            </a:extLst>
          </p:cNvPr>
          <p:cNvSpPr txBox="1"/>
          <p:nvPr/>
        </p:nvSpPr>
        <p:spPr>
          <a:xfrm>
            <a:off x="240794" y="2320675"/>
            <a:ext cx="4804503" cy="1908215"/>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産前からの母子保健支援</a:t>
            </a:r>
            <a:endParaRPr kumimoji="1" lang="en-US" altLang="ja-JP" sz="1600" b="1" dirty="0">
              <a:solidFill>
                <a:srgbClr val="2993A3"/>
              </a:solidFill>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・同町の母子保健支援を充実させるため、大阪いずみ市民生協と忠岡町を　</a:t>
            </a:r>
            <a:r>
              <a:rPr kumimoji="1" lang="en-US" altLang="ja-JP" sz="1200" dirty="0">
                <a:latin typeface="Meiryo UI" panose="020B0604030504040204" pitchFamily="50" charset="-128"/>
                <a:ea typeface="Meiryo UI" panose="020B0604030504040204" pitchFamily="50" charset="-128"/>
              </a:rPr>
              <a:t>   </a:t>
            </a:r>
            <a:r>
              <a:rPr kumimoji="1" lang="ja-JP" altLang="en-US" sz="1200" dirty="0">
                <a:latin typeface="Meiryo UI" panose="020B0604030504040204" pitchFamily="50" charset="-128"/>
                <a:ea typeface="Meiryo UI" panose="020B0604030504040204" pitchFamily="50" charset="-128"/>
              </a:rPr>
              <a:t>　　　　</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マッチングし、妊娠届出後から出産前までの妊婦に対して、食生活支援に</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役立つ商品や母子保健に関する情報を届ける「めばえバッグ」事業を実施</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 お届けした人数：</a:t>
            </a:r>
            <a:r>
              <a:rPr kumimoji="1" lang="en-US" altLang="ja-JP" sz="1200" dirty="0">
                <a:latin typeface="Meiryo UI" panose="020B0604030504040204" pitchFamily="50" charset="-128"/>
                <a:ea typeface="Meiryo UI" panose="020B0604030504040204" pitchFamily="50" charset="-128"/>
              </a:rPr>
              <a:t>30</a:t>
            </a:r>
            <a:r>
              <a:rPr kumimoji="1" lang="ja-JP" altLang="en-US" sz="1200" dirty="0">
                <a:latin typeface="Meiryo UI" panose="020B0604030504040204" pitchFamily="50" charset="-128"/>
                <a:ea typeface="Meiryo UI" panose="020B0604030504040204" pitchFamily="50" charset="-128"/>
              </a:rPr>
              <a:t>名</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受け取った方の声</a:t>
            </a:r>
            <a:r>
              <a:rPr kumimoji="1" lang="en-US" altLang="ja-JP" sz="1200" b="1" dirty="0">
                <a:latin typeface="Meiryo UI" panose="020B0604030504040204" pitchFamily="50" charset="-128"/>
                <a:ea typeface="Meiryo UI" panose="020B0604030504040204" pitchFamily="50" charset="-128"/>
              </a:rPr>
              <a:t>】</a:t>
            </a:r>
          </a:p>
          <a:p>
            <a:pPr>
              <a:spcBef>
                <a:spcPts val="600"/>
              </a:spcBef>
            </a:pPr>
            <a:endParaRPr kumimoji="1" lang="en-US" altLang="ja-JP" sz="1200" dirty="0">
              <a:latin typeface="Meiryo UI" panose="020B0604030504040204" pitchFamily="50" charset="-128"/>
              <a:ea typeface="Meiryo UI" panose="020B0604030504040204" pitchFamily="50" charset="-128"/>
            </a:endParaRPr>
          </a:p>
        </p:txBody>
      </p:sp>
      <p:grpSp>
        <p:nvGrpSpPr>
          <p:cNvPr id="28" name="グループ化 27">
            <a:extLst>
              <a:ext uri="{FF2B5EF4-FFF2-40B4-BE49-F238E27FC236}">
                <a16:creationId xmlns:a16="http://schemas.microsoft.com/office/drawing/2014/main" id="{22A487FE-72B3-4661-A737-D0531792E23D}"/>
              </a:ext>
            </a:extLst>
          </p:cNvPr>
          <p:cNvGrpSpPr/>
          <p:nvPr/>
        </p:nvGrpSpPr>
        <p:grpSpPr>
          <a:xfrm>
            <a:off x="5147616" y="1135990"/>
            <a:ext cx="4699996" cy="3112976"/>
            <a:chOff x="5085256" y="1213283"/>
            <a:chExt cx="4699996" cy="3112976"/>
          </a:xfrm>
        </p:grpSpPr>
        <p:sp>
          <p:nvSpPr>
            <p:cNvPr id="29" name="正方形/長方形 28">
              <a:extLst>
                <a:ext uri="{FF2B5EF4-FFF2-40B4-BE49-F238E27FC236}">
                  <a16:creationId xmlns:a16="http://schemas.microsoft.com/office/drawing/2014/main" id="{5E34D367-CF82-41C7-B1CB-7C6ADEBE3CDE}"/>
                </a:ext>
              </a:extLst>
            </p:cNvPr>
            <p:cNvSpPr/>
            <p:nvPr/>
          </p:nvSpPr>
          <p:spPr>
            <a:xfrm>
              <a:off x="5154213" y="1213283"/>
              <a:ext cx="4437223" cy="555365"/>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ローソン</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泉佐野市が連携した</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「松波キャベツ」を用いた商品開発・販売</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30" name="テキスト ボックス 29">
              <a:extLst>
                <a:ext uri="{FF2B5EF4-FFF2-40B4-BE49-F238E27FC236}">
                  <a16:creationId xmlns:a16="http://schemas.microsoft.com/office/drawing/2014/main" id="{A21B8675-0889-489D-8D33-62CCBF81FCFD}"/>
                </a:ext>
              </a:extLst>
            </p:cNvPr>
            <p:cNvSpPr txBox="1"/>
            <p:nvPr/>
          </p:nvSpPr>
          <p:spPr>
            <a:xfrm>
              <a:off x="5085256" y="2389447"/>
              <a:ext cx="4699996" cy="1936812"/>
            </a:xfrm>
            <a:prstGeom prst="rect">
              <a:avLst/>
            </a:prstGeom>
            <a:noFill/>
          </p:spPr>
          <p:txBody>
            <a:bodyPr wrap="square" rtlCol="0">
              <a:spAutoFit/>
            </a:bodyPr>
            <a:lstStyle/>
            <a:p>
              <a:pPr algn="ctr">
                <a:spcBef>
                  <a:spcPts val="600"/>
                </a:spcBef>
              </a:pPr>
              <a:r>
                <a:rPr kumimoji="1" lang="ja-JP" altLang="en-US" sz="1600" b="1" dirty="0">
                  <a:solidFill>
                    <a:srgbClr val="2993A3"/>
                  </a:solidFill>
                  <a:latin typeface="Meiryo UI" panose="020B0604030504040204" pitchFamily="50" charset="-128"/>
                  <a:ea typeface="Meiryo UI" panose="020B0604030504040204" pitchFamily="50" charset="-128"/>
                </a:rPr>
                <a:t>地元の農産物の利用促進と消費拡大</a:t>
              </a:r>
              <a:endParaRPr kumimoji="1" lang="en-US" altLang="ja-JP" sz="400" dirty="0">
                <a:solidFill>
                  <a:srgbClr val="2993A3"/>
                </a:solidFill>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・府内市町村の特産品の魅力を発信し消費拡大を推進するため、</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ローソンと泉佐野市をマッチングし、大阪産（もん）である泉佐野市産の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松波キャベツを使用した　「キャベツ焼き」や、「ロースカツ＆コールスローの</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サンドイッチ」を連携して商品開発。さらに府内だけでなく、近畿２府４県</a:t>
              </a:r>
              <a:endParaRPr kumimoji="1" lang="en-US" altLang="ja-JP" sz="1200" dirty="0">
                <a:latin typeface="Meiryo UI" panose="020B0604030504040204" pitchFamily="50" charset="-128"/>
                <a:ea typeface="Meiryo UI" panose="020B0604030504040204" pitchFamily="50" charset="-128"/>
              </a:endParaRPr>
            </a:p>
            <a:p>
              <a:pPr>
                <a:spcBef>
                  <a:spcPts val="600"/>
                </a:spcBef>
              </a:pPr>
              <a:r>
                <a:rPr kumimoji="1" lang="ja-JP" altLang="en-US" sz="1200" dirty="0">
                  <a:latin typeface="Meiryo UI" panose="020B0604030504040204" pitchFamily="50" charset="-128"/>
                  <a:ea typeface="Meiryo UI" panose="020B0604030504040204" pitchFamily="50" charset="-128"/>
                </a:rPr>
                <a:t>　の店舗で販売</a:t>
              </a:r>
              <a:endParaRPr kumimoji="1" lang="en-US" altLang="ja-JP" sz="1200" dirty="0">
                <a:latin typeface="Meiryo UI" panose="020B0604030504040204" pitchFamily="50" charset="-128"/>
                <a:ea typeface="Meiryo UI" panose="020B0604030504040204" pitchFamily="50" charset="-128"/>
              </a:endParaRPr>
            </a:p>
            <a:p>
              <a:pPr>
                <a:lnSpc>
                  <a:spcPts val="1900"/>
                </a:lnSpc>
                <a:spcBef>
                  <a:spcPts val="600"/>
                </a:spcBef>
              </a:pPr>
              <a:r>
                <a:rPr kumimoji="1" lang="en-US" altLang="ja-JP" sz="1200" b="1" dirty="0">
                  <a:latin typeface="Meiryo UI" panose="020B0604030504040204" pitchFamily="50" charset="-128"/>
                  <a:ea typeface="Meiryo UI" panose="020B0604030504040204" pitchFamily="50" charset="-128"/>
                </a:rPr>
                <a:t>【</a:t>
              </a:r>
              <a:r>
                <a:rPr kumimoji="1" lang="ja-JP" altLang="en-US" sz="1200" b="1" dirty="0">
                  <a:latin typeface="Meiryo UI" panose="020B0604030504040204" pitchFamily="50" charset="-128"/>
                  <a:ea typeface="Meiryo UI" panose="020B0604030504040204" pitchFamily="50" charset="-128"/>
                </a:rPr>
                <a:t>実績</a:t>
              </a:r>
              <a:r>
                <a:rPr kumimoji="1" lang="en-US" altLang="ja-JP" sz="1200" b="1"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販売店舗数：約</a:t>
              </a:r>
              <a:r>
                <a:rPr kumimoji="1" lang="en-US" altLang="ja-JP" sz="1200" dirty="0">
                  <a:latin typeface="Meiryo UI" panose="020B0604030504040204" pitchFamily="50" charset="-128"/>
                  <a:ea typeface="Meiryo UI" panose="020B0604030504040204" pitchFamily="50" charset="-128"/>
                </a:rPr>
                <a:t>2,500</a:t>
              </a:r>
              <a:r>
                <a:rPr kumimoji="1" lang="ja-JP" altLang="en-US" sz="1200" dirty="0">
                  <a:latin typeface="Meiryo UI" panose="020B0604030504040204" pitchFamily="50" charset="-128"/>
                  <a:ea typeface="Meiryo UI" panose="020B0604030504040204" pitchFamily="50" charset="-128"/>
                </a:rPr>
                <a:t>店舗　</a:t>
              </a:r>
              <a:endParaRPr kumimoji="1" lang="en-US" altLang="ja-JP" sz="1200" b="1" dirty="0">
                <a:solidFill>
                  <a:srgbClr val="FF0000"/>
                </a:solidFill>
                <a:highlight>
                  <a:srgbClr val="FFFF00"/>
                </a:highlight>
                <a:latin typeface="Meiryo UI" panose="020B0604030504040204" pitchFamily="50" charset="-128"/>
                <a:ea typeface="Meiryo UI" panose="020B0604030504040204" pitchFamily="50" charset="-128"/>
              </a:endParaRPr>
            </a:p>
          </p:txBody>
        </p:sp>
      </p:grpSp>
      <p:grpSp>
        <p:nvGrpSpPr>
          <p:cNvPr id="46" name="グループ化 45">
            <a:extLst>
              <a:ext uri="{FF2B5EF4-FFF2-40B4-BE49-F238E27FC236}">
                <a16:creationId xmlns:a16="http://schemas.microsoft.com/office/drawing/2014/main" id="{08396079-CAEB-4B03-9FA0-4F50C57BB797}"/>
              </a:ext>
            </a:extLst>
          </p:cNvPr>
          <p:cNvGrpSpPr/>
          <p:nvPr/>
        </p:nvGrpSpPr>
        <p:grpSpPr>
          <a:xfrm>
            <a:off x="394181" y="465236"/>
            <a:ext cx="9173036" cy="475850"/>
            <a:chOff x="394181" y="465236"/>
            <a:chExt cx="9173036" cy="475850"/>
          </a:xfrm>
        </p:grpSpPr>
        <p:sp>
          <p:nvSpPr>
            <p:cNvPr id="49" name="テキスト ボックス 48">
              <a:extLst>
                <a:ext uri="{FF2B5EF4-FFF2-40B4-BE49-F238E27FC236}">
                  <a16:creationId xmlns:a16="http://schemas.microsoft.com/office/drawing/2014/main" id="{83866347-EE93-4ACC-A006-0CBE145BBDF3}"/>
                </a:ext>
              </a:extLst>
            </p:cNvPr>
            <p:cNvSpPr txBox="1"/>
            <p:nvPr/>
          </p:nvSpPr>
          <p:spPr>
            <a:xfrm>
              <a:off x="474667" y="465236"/>
              <a:ext cx="1980029"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府内市町村支援</a:t>
              </a:r>
            </a:p>
          </p:txBody>
        </p:sp>
        <p:cxnSp>
          <p:nvCxnSpPr>
            <p:cNvPr id="50" name="直線コネクタ 49">
              <a:extLst>
                <a:ext uri="{FF2B5EF4-FFF2-40B4-BE49-F238E27FC236}">
                  <a16:creationId xmlns:a16="http://schemas.microsoft.com/office/drawing/2014/main" id="{64B37079-AE91-4650-9A74-30EB2B90A857}"/>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pic>
        <p:nvPicPr>
          <p:cNvPr id="51" name="図 50">
            <a:extLst>
              <a:ext uri="{FF2B5EF4-FFF2-40B4-BE49-F238E27FC236}">
                <a16:creationId xmlns:a16="http://schemas.microsoft.com/office/drawing/2014/main" id="{AD598F8A-CA40-4B2A-B0F9-193F766E40C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960569" y="256521"/>
            <a:ext cx="612000" cy="612000"/>
          </a:xfrm>
          <a:prstGeom prst="rect">
            <a:avLst/>
          </a:prstGeom>
        </p:spPr>
      </p:pic>
      <p:sp>
        <p:nvSpPr>
          <p:cNvPr id="54" name="正方形/長方形 53">
            <a:extLst>
              <a:ext uri="{FF2B5EF4-FFF2-40B4-BE49-F238E27FC236}">
                <a16:creationId xmlns:a16="http://schemas.microsoft.com/office/drawing/2014/main" id="{FB2F54C8-D973-4E6A-8094-149542663A08}"/>
              </a:ext>
            </a:extLst>
          </p:cNvPr>
          <p:cNvSpPr/>
          <p:nvPr/>
        </p:nvSpPr>
        <p:spPr>
          <a:xfrm>
            <a:off x="95136" y="1135990"/>
            <a:ext cx="4882870" cy="547488"/>
          </a:xfrm>
          <a:prstGeom prst="rect">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Meiryo UI" panose="020B0604030504040204" pitchFamily="50" charset="-128"/>
                <a:ea typeface="Meiryo UI" panose="020B0604030504040204" pitchFamily="50" charset="-128"/>
              </a:rPr>
              <a:t>いずみ市民生協</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忠岡町が連携した</a:t>
            </a:r>
            <a:endParaRPr lang="en-US" altLang="ja-JP" sz="1600" b="1" dirty="0">
              <a:solidFill>
                <a:schemeClr val="tx1"/>
              </a:solidFill>
              <a:latin typeface="Meiryo UI" panose="020B0604030504040204" pitchFamily="50" charset="-128"/>
              <a:ea typeface="Meiryo UI" panose="020B0604030504040204" pitchFamily="50" charset="-128"/>
            </a:endParaRPr>
          </a:p>
          <a:p>
            <a:pPr algn="ctr"/>
            <a:r>
              <a:rPr lang="ja-JP" altLang="en-US" sz="1600" b="1" dirty="0">
                <a:solidFill>
                  <a:schemeClr val="tx1"/>
                </a:solidFill>
                <a:latin typeface="Meiryo UI" panose="020B0604030504040204" pitchFamily="50" charset="-128"/>
                <a:ea typeface="Meiryo UI" panose="020B0604030504040204" pitchFamily="50" charset="-128"/>
              </a:rPr>
              <a:t>「めばえバッグ」の実施</a:t>
            </a:r>
            <a:endParaRPr lang="en-US" altLang="ja-JP" sz="1600" b="1" dirty="0">
              <a:solidFill>
                <a:schemeClr val="tx1"/>
              </a:solidFill>
              <a:latin typeface="Meiryo UI" panose="020B0604030504040204" pitchFamily="50" charset="-128"/>
              <a:ea typeface="Meiryo UI" panose="020B0604030504040204" pitchFamily="50" charset="-128"/>
            </a:endParaRPr>
          </a:p>
        </p:txBody>
      </p:sp>
      <p:sp>
        <p:nvSpPr>
          <p:cNvPr id="58" name="正方形/長方形 57">
            <a:extLst>
              <a:ext uri="{FF2B5EF4-FFF2-40B4-BE49-F238E27FC236}">
                <a16:creationId xmlns:a16="http://schemas.microsoft.com/office/drawing/2014/main" id="{9A2411AE-8D09-451F-8059-991BC4F65A4D}"/>
              </a:ext>
            </a:extLst>
          </p:cNvPr>
          <p:cNvSpPr/>
          <p:nvPr/>
        </p:nvSpPr>
        <p:spPr>
          <a:xfrm>
            <a:off x="394181" y="6136174"/>
            <a:ext cx="9173036" cy="687129"/>
          </a:xfrm>
          <a:prstGeom prst="rect">
            <a:avLst/>
          </a:prstGeom>
          <a:solidFill>
            <a:srgbClr val="F3F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latin typeface="Meiryo UI" panose="020B0604030504040204" pitchFamily="50" charset="-128"/>
                <a:ea typeface="Meiryo UI" panose="020B0604030504040204" pitchFamily="50" charset="-128"/>
              </a:rPr>
              <a:t>＜府内市町村支援の分野で連携した企業等一覧（</a:t>
            </a:r>
            <a:r>
              <a:rPr kumimoji="1" lang="en-US" altLang="ja-JP" sz="800" dirty="0">
                <a:solidFill>
                  <a:schemeClr val="tx1"/>
                </a:solidFill>
                <a:latin typeface="Meiryo UI" panose="020B0604030504040204" pitchFamily="50" charset="-128"/>
                <a:ea typeface="Meiryo UI" panose="020B0604030504040204" pitchFamily="50" charset="-128"/>
              </a:rPr>
              <a:t>50</a:t>
            </a:r>
            <a:r>
              <a:rPr kumimoji="1" lang="ja-JP" altLang="en-US" sz="800" dirty="0">
                <a:solidFill>
                  <a:schemeClr val="tx1"/>
                </a:solidFill>
                <a:latin typeface="Meiryo UI" panose="020B0604030504040204" pitchFamily="50" charset="-128"/>
                <a:ea typeface="Meiryo UI" panose="020B0604030504040204" pitchFamily="50" charset="-128"/>
              </a:rPr>
              <a:t>音順）＞</a:t>
            </a:r>
            <a:endParaRPr kumimoji="1" lang="en-US" altLang="ja-JP" sz="800" dirty="0">
              <a:solidFill>
                <a:schemeClr val="tx1"/>
              </a:solidFill>
              <a:latin typeface="Meiryo UI" panose="020B0604030504040204" pitchFamily="50" charset="-128"/>
              <a:ea typeface="Meiryo UI" panose="020B0604030504040204" pitchFamily="50" charset="-128"/>
            </a:endParaRPr>
          </a:p>
          <a:p>
            <a:r>
              <a:rPr kumimoji="1" lang="ja-JP" altLang="en-US" sz="800" dirty="0">
                <a:solidFill>
                  <a:schemeClr val="tx1"/>
                </a:solidFill>
                <a:latin typeface="Meiryo UI" panose="020B0604030504040204" pitchFamily="50" charset="-128"/>
                <a:ea typeface="Meiryo UI" panose="020B0604030504040204" pitchFamily="50" charset="-128"/>
              </a:rPr>
              <a:t>いずみ市民生協</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大阪大学</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リコージャパン</a:t>
            </a:r>
            <a:r>
              <a:rPr kumimoji="1" lang="en-US" altLang="ja-JP" sz="800" dirty="0">
                <a:solidFill>
                  <a:schemeClr val="tx1"/>
                </a:solidFill>
                <a:latin typeface="Meiryo UI" panose="020B0604030504040204" pitchFamily="50" charset="-128"/>
                <a:ea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rPr>
              <a:t>ローソン</a:t>
            </a:r>
            <a:endParaRPr kumimoji="1" lang="en-US" altLang="ja-JP" sz="800" dirty="0">
              <a:solidFill>
                <a:schemeClr val="tx1"/>
              </a:solidFill>
              <a:latin typeface="Meiryo UI" panose="020B0604030504040204" pitchFamily="50" charset="-128"/>
              <a:ea typeface="Meiryo UI" panose="020B0604030504040204" pitchFamily="50" charset="-128"/>
            </a:endParaRPr>
          </a:p>
        </p:txBody>
      </p:sp>
      <p:cxnSp>
        <p:nvCxnSpPr>
          <p:cNvPr id="60" name="直線コネクタ 59">
            <a:extLst>
              <a:ext uri="{FF2B5EF4-FFF2-40B4-BE49-F238E27FC236}">
                <a16:creationId xmlns:a16="http://schemas.microsoft.com/office/drawing/2014/main" id="{88327C62-542B-42D5-8D73-6D2DBFAD684D}"/>
              </a:ext>
            </a:extLst>
          </p:cNvPr>
          <p:cNvCxnSpPr>
            <a:cxnSpLocks/>
          </p:cNvCxnSpPr>
          <p:nvPr/>
        </p:nvCxnSpPr>
        <p:spPr>
          <a:xfrm flipV="1">
            <a:off x="5059330" y="1212112"/>
            <a:ext cx="0" cy="4807688"/>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7" name="図 36">
            <a:extLst>
              <a:ext uri="{FF2B5EF4-FFF2-40B4-BE49-F238E27FC236}">
                <a16:creationId xmlns:a16="http://schemas.microsoft.com/office/drawing/2014/main" id="{3F914254-5420-401C-B932-B38693FDBC1E}"/>
              </a:ext>
            </a:extLst>
          </p:cNvPr>
          <p:cNvPicPr>
            <a:picLocks noChangeAspect="1"/>
          </p:cNvPicPr>
          <p:nvPr/>
        </p:nvPicPr>
        <p:blipFill>
          <a:blip r:embed="rId4"/>
          <a:stretch>
            <a:fillRect/>
          </a:stretch>
        </p:blipFill>
        <p:spPr>
          <a:xfrm>
            <a:off x="221386" y="3889837"/>
            <a:ext cx="914479" cy="914479"/>
          </a:xfrm>
          <a:prstGeom prst="rect">
            <a:avLst/>
          </a:prstGeom>
        </p:spPr>
      </p:pic>
      <p:sp>
        <p:nvSpPr>
          <p:cNvPr id="38" name="吹き出し: 角を丸めた四角形 37">
            <a:extLst>
              <a:ext uri="{FF2B5EF4-FFF2-40B4-BE49-F238E27FC236}">
                <a16:creationId xmlns:a16="http://schemas.microsoft.com/office/drawing/2014/main" id="{E6CBDEB7-CA4D-4883-A142-C9F5C5B8ABD8}"/>
              </a:ext>
            </a:extLst>
          </p:cNvPr>
          <p:cNvSpPr/>
          <p:nvPr/>
        </p:nvSpPr>
        <p:spPr>
          <a:xfrm>
            <a:off x="1247098" y="4042353"/>
            <a:ext cx="3439264" cy="580493"/>
          </a:xfrm>
          <a:prstGeom prst="wedgeRoundRectCallout">
            <a:avLst>
              <a:gd name="adj1" fmla="val -56105"/>
              <a:gd name="adj2" fmla="val -23918"/>
              <a:gd name="adj3" fmla="val 16667"/>
            </a:avLst>
          </a:prstGeom>
          <a:solidFill>
            <a:srgbClr val="D1F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pPr>
            <a:r>
              <a:rPr kumimoji="1" lang="ja-JP" altLang="en-US" sz="1050" dirty="0">
                <a:solidFill>
                  <a:schemeClr val="tx1"/>
                </a:solidFill>
                <a:latin typeface="Meiryo UI" panose="020B0604030504040204" pitchFamily="50" charset="-128"/>
                <a:ea typeface="Meiryo UI" panose="020B0604030504040204" pitchFamily="50" charset="-128"/>
              </a:rPr>
              <a:t>無料で妊娠期に配慮された商品をいただけて、とてもうれしく思いました。</a:t>
            </a:r>
            <a:endParaRPr kumimoji="1" lang="en-US" altLang="ja-JP" sz="1050" dirty="0">
              <a:solidFill>
                <a:schemeClr val="tx1"/>
              </a:solidFill>
              <a:latin typeface="Meiryo UI" panose="020B0604030504040204" pitchFamily="50" charset="-128"/>
              <a:ea typeface="Meiryo UI" panose="020B0604030504040204" pitchFamily="50" charset="-128"/>
            </a:endParaRPr>
          </a:p>
        </p:txBody>
      </p:sp>
      <p:pic>
        <p:nvPicPr>
          <p:cNvPr id="41" name="図 40">
            <a:extLst>
              <a:ext uri="{FF2B5EF4-FFF2-40B4-BE49-F238E27FC236}">
                <a16:creationId xmlns:a16="http://schemas.microsoft.com/office/drawing/2014/main" id="{2131B432-8439-46E8-A894-8CB5015F9ABA}"/>
              </a:ext>
            </a:extLst>
          </p:cNvPr>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06275" y="4727859"/>
            <a:ext cx="2004852" cy="1372084"/>
          </a:xfrm>
          <a:prstGeom prst="rect">
            <a:avLst/>
          </a:prstGeom>
          <a:noFill/>
          <a:ln>
            <a:noFill/>
          </a:ln>
        </p:spPr>
      </p:pic>
      <p:pic>
        <p:nvPicPr>
          <p:cNvPr id="42" name="図 41">
            <a:extLst>
              <a:ext uri="{FF2B5EF4-FFF2-40B4-BE49-F238E27FC236}">
                <a16:creationId xmlns:a16="http://schemas.microsoft.com/office/drawing/2014/main" id="{A239C830-B658-4A52-982C-42ACC4B77CE3}"/>
              </a:ext>
            </a:extLst>
          </p:cNvPr>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3315789" y="4727859"/>
            <a:ext cx="970407" cy="1408315"/>
          </a:xfrm>
          <a:prstGeom prst="rect">
            <a:avLst/>
          </a:prstGeom>
          <a:noFill/>
          <a:ln>
            <a:noFill/>
          </a:ln>
        </p:spPr>
      </p:pic>
      <p:pic>
        <p:nvPicPr>
          <p:cNvPr id="43" name="図 42">
            <a:extLst>
              <a:ext uri="{FF2B5EF4-FFF2-40B4-BE49-F238E27FC236}">
                <a16:creationId xmlns:a16="http://schemas.microsoft.com/office/drawing/2014/main" id="{04271B04-BBC9-4523-A5B8-2A561D7F2237}"/>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5284758" y="4701184"/>
            <a:ext cx="1993910" cy="1332638"/>
          </a:xfrm>
          <a:prstGeom prst="rect">
            <a:avLst/>
          </a:prstGeom>
          <a:noFill/>
          <a:ln>
            <a:noFill/>
          </a:ln>
        </p:spPr>
      </p:pic>
      <p:pic>
        <p:nvPicPr>
          <p:cNvPr id="5" name="図 4">
            <a:extLst>
              <a:ext uri="{FF2B5EF4-FFF2-40B4-BE49-F238E27FC236}">
                <a16:creationId xmlns:a16="http://schemas.microsoft.com/office/drawing/2014/main" id="{D36803C6-9C3D-4A94-A375-4918BF18DE17}"/>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680575" y="4696292"/>
            <a:ext cx="1993910" cy="1329152"/>
          </a:xfrm>
          <a:prstGeom prst="rect">
            <a:avLst/>
          </a:prstGeom>
        </p:spPr>
      </p:pic>
      <p:pic>
        <p:nvPicPr>
          <p:cNvPr id="3" name="図 2">
            <a:extLst>
              <a:ext uri="{FF2B5EF4-FFF2-40B4-BE49-F238E27FC236}">
                <a16:creationId xmlns:a16="http://schemas.microsoft.com/office/drawing/2014/main" id="{9FA2CC9E-2DC8-4B28-A1FF-121C6801D739}"/>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3257807" y="1679389"/>
            <a:ext cx="985365" cy="665924"/>
          </a:xfrm>
          <a:prstGeom prst="rect">
            <a:avLst/>
          </a:prstGeom>
        </p:spPr>
      </p:pic>
      <p:pic>
        <p:nvPicPr>
          <p:cNvPr id="6" name="図 5">
            <a:extLst>
              <a:ext uri="{FF2B5EF4-FFF2-40B4-BE49-F238E27FC236}">
                <a16:creationId xmlns:a16="http://schemas.microsoft.com/office/drawing/2014/main" id="{1A6A14B3-72C8-4D64-9C76-508FEC54B58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840868" y="1782796"/>
            <a:ext cx="1351044" cy="420303"/>
          </a:xfrm>
          <a:prstGeom prst="rect">
            <a:avLst/>
          </a:prstGeom>
        </p:spPr>
      </p:pic>
      <p:grpSp>
        <p:nvGrpSpPr>
          <p:cNvPr id="25" name="グループ化 24">
            <a:extLst>
              <a:ext uri="{FF2B5EF4-FFF2-40B4-BE49-F238E27FC236}">
                <a16:creationId xmlns:a16="http://schemas.microsoft.com/office/drawing/2014/main" id="{3A192745-AB30-4F5C-9D54-55B7B3925B3C}"/>
              </a:ext>
            </a:extLst>
          </p:cNvPr>
          <p:cNvGrpSpPr/>
          <p:nvPr/>
        </p:nvGrpSpPr>
        <p:grpSpPr>
          <a:xfrm>
            <a:off x="45588" y="1108435"/>
            <a:ext cx="612000" cy="595761"/>
            <a:chOff x="-1472255" y="1547756"/>
            <a:chExt cx="612000" cy="595761"/>
          </a:xfrm>
        </p:grpSpPr>
        <p:sp>
          <p:nvSpPr>
            <p:cNvPr id="26" name="星: 12 pt 25">
              <a:extLst>
                <a:ext uri="{FF2B5EF4-FFF2-40B4-BE49-F238E27FC236}">
                  <a16:creationId xmlns:a16="http://schemas.microsoft.com/office/drawing/2014/main" id="{276EB893-0333-46EA-9A4A-95C140E830F9}"/>
                </a:ext>
              </a:extLst>
            </p:cNvPr>
            <p:cNvSpPr/>
            <p:nvPr/>
          </p:nvSpPr>
          <p:spPr>
            <a:xfrm>
              <a:off x="-1472255" y="1547756"/>
              <a:ext cx="612000" cy="595761"/>
            </a:xfrm>
            <a:prstGeom prst="star12">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400" dirty="0">
                <a:solidFill>
                  <a:schemeClr val="tx1"/>
                </a:solidFill>
              </a:endParaRPr>
            </a:p>
          </p:txBody>
        </p:sp>
        <p:sp>
          <p:nvSpPr>
            <p:cNvPr id="27" name="テキスト ボックス 26">
              <a:extLst>
                <a:ext uri="{FF2B5EF4-FFF2-40B4-BE49-F238E27FC236}">
                  <a16:creationId xmlns:a16="http://schemas.microsoft.com/office/drawing/2014/main" id="{B674857A-87CB-4DE7-BB9F-C0173C70AB0D}"/>
                </a:ext>
              </a:extLst>
            </p:cNvPr>
            <p:cNvSpPr txBox="1"/>
            <p:nvPr/>
          </p:nvSpPr>
          <p:spPr>
            <a:xfrm>
              <a:off x="-1472255" y="1676359"/>
              <a:ext cx="598241" cy="338554"/>
            </a:xfrm>
            <a:prstGeom prst="rect">
              <a:avLst/>
            </a:prstGeom>
            <a:noFill/>
          </p:spPr>
          <p:txBody>
            <a:bodyPr wrap="none" rtlCol="0">
              <a:spAutoFit/>
            </a:bodyPr>
            <a:lstStyle/>
            <a:p>
              <a:r>
                <a:rPr kumimoji="1" lang="ja-JP" altLang="en-US" sz="1600" b="1" dirty="0">
                  <a:solidFill>
                    <a:schemeClr val="bg1"/>
                  </a:solidFill>
                </a:rPr>
                <a:t>新規</a:t>
              </a:r>
            </a:p>
          </p:txBody>
        </p:sp>
      </p:grpSp>
      <p:sp>
        <p:nvSpPr>
          <p:cNvPr id="31" name="正方形/長方形 30">
            <a:extLst>
              <a:ext uri="{FF2B5EF4-FFF2-40B4-BE49-F238E27FC236}">
                <a16:creationId xmlns:a16="http://schemas.microsoft.com/office/drawing/2014/main" id="{F49D30B7-442A-4139-83EC-FD702987753E}"/>
              </a:ext>
            </a:extLst>
          </p:cNvPr>
          <p:cNvSpPr/>
          <p:nvPr/>
        </p:nvSpPr>
        <p:spPr>
          <a:xfrm>
            <a:off x="8238744" y="1777476"/>
            <a:ext cx="1433339" cy="420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     </a:t>
            </a:r>
            <a:r>
              <a:rPr kumimoji="1" lang="ja-JP" altLang="en-US" b="1" dirty="0">
                <a:solidFill>
                  <a:schemeClr val="tx1"/>
                </a:solidFill>
              </a:rPr>
              <a:t>泉佐野市　</a:t>
            </a:r>
          </a:p>
        </p:txBody>
      </p:sp>
      <p:pic>
        <p:nvPicPr>
          <p:cNvPr id="32" name="図 31" descr="アイコン">
            <a:extLst>
              <a:ext uri="{FF2B5EF4-FFF2-40B4-BE49-F238E27FC236}">
                <a16:creationId xmlns:a16="http://schemas.microsoft.com/office/drawing/2014/main" id="{28DE08F7-15FC-40E6-970C-A7DABA0FA00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293609" y="1840522"/>
            <a:ext cx="347471" cy="306991"/>
          </a:xfrm>
          <a:prstGeom prst="rect">
            <a:avLst/>
          </a:prstGeom>
        </p:spPr>
      </p:pic>
      <p:pic>
        <p:nvPicPr>
          <p:cNvPr id="4" name="図 3">
            <a:extLst>
              <a:ext uri="{FF2B5EF4-FFF2-40B4-BE49-F238E27FC236}">
                <a16:creationId xmlns:a16="http://schemas.microsoft.com/office/drawing/2014/main" id="{1CC0FD62-D3A0-4DE6-B88D-C9244565FD81}"/>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4307899" y="1689095"/>
            <a:ext cx="579016" cy="610862"/>
          </a:xfrm>
          <a:prstGeom prst="rect">
            <a:avLst/>
          </a:prstGeom>
        </p:spPr>
      </p:pic>
      <p:sp>
        <p:nvSpPr>
          <p:cNvPr id="33" name="スライド番号プレースホルダー 1">
            <a:extLst>
              <a:ext uri="{FF2B5EF4-FFF2-40B4-BE49-F238E27FC236}">
                <a16:creationId xmlns:a16="http://schemas.microsoft.com/office/drawing/2014/main" id="{94499CE9-C581-4761-99AE-978567960AA5}"/>
              </a:ext>
            </a:extLst>
          </p:cNvPr>
          <p:cNvSpPr txBox="1">
            <a:spLocks/>
          </p:cNvSpPr>
          <p:nvPr/>
        </p:nvSpPr>
        <p:spPr>
          <a:xfrm>
            <a:off x="7672277" y="6458178"/>
            <a:ext cx="2228850" cy="365125"/>
          </a:xfrm>
          <a:prstGeom prst="rect">
            <a:avLst/>
          </a:prstGeom>
        </p:spPr>
        <p:txBody>
          <a:bodyPr vert="horz" lIns="91440" tIns="45720" rIns="91440" bIns="45720" rtlCol="0" anchor="ctr"/>
          <a:lstStyle>
            <a:defPPr rtl="0">
              <a:defRPr lang="ja-jp"/>
            </a:defPPr>
            <a:lvl1pPr marL="0" algn="r" defTabSz="914400" rtl="0" eaLnBrk="1" latinLnBrk="0" hangingPunct="1">
              <a:defRPr sz="900" i="0"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FEDF93-2BFD-41CA-ABC7-B039102F3792}" type="slidenum">
              <a:rPr lang="en-US" altLang="ja-JP" smtClean="0"/>
              <a:pPr/>
              <a:t>22</a:t>
            </a:fld>
            <a:endParaRPr lang="ja-JP" altLang="en-US" dirty="0"/>
          </a:p>
        </p:txBody>
      </p:sp>
    </p:spTree>
    <p:extLst>
      <p:ext uri="{BB962C8B-B14F-4D97-AF65-F5344CB8AC3E}">
        <p14:creationId xmlns:p14="http://schemas.microsoft.com/office/powerpoint/2010/main" val="640700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F798B3E-4ED6-472A-B621-943BFB2A9FD3}"/>
              </a:ext>
            </a:extLst>
          </p:cNvPr>
          <p:cNvGrpSpPr/>
          <p:nvPr/>
        </p:nvGrpSpPr>
        <p:grpSpPr>
          <a:xfrm>
            <a:off x="655707" y="3210922"/>
            <a:ext cx="8604203" cy="567076"/>
            <a:chOff x="655707" y="3210922"/>
            <a:chExt cx="8604203" cy="567076"/>
          </a:xfrm>
        </p:grpSpPr>
        <p:sp>
          <p:nvSpPr>
            <p:cNvPr id="8" name="タイトル 1">
              <a:extLst>
                <a:ext uri="{FF2B5EF4-FFF2-40B4-BE49-F238E27FC236}">
                  <a16:creationId xmlns:a16="http://schemas.microsoft.com/office/drawing/2014/main" id="{CA97AD00-CBC5-414E-8836-F4804DEA5FA3}"/>
                </a:ext>
              </a:extLst>
            </p:cNvPr>
            <p:cNvSpPr txBox="1">
              <a:spLocks/>
            </p:cNvSpPr>
            <p:nvPr/>
          </p:nvSpPr>
          <p:spPr>
            <a:xfrm>
              <a:off x="655707" y="3210922"/>
              <a:ext cx="49149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ja-JP" altLang="en-US" sz="2400" b="1" spc="60" dirty="0">
                  <a:latin typeface="Meiryo UI" panose="020B0604030504040204" pitchFamily="50" charset="-128"/>
                  <a:ea typeface="Meiryo UI" panose="020B0604030504040204" pitchFamily="50" charset="-128"/>
                </a:rPr>
                <a:t>１．</a:t>
              </a:r>
              <a:r>
                <a:rPr lang="ja-JP" altLang="en-US" sz="2400" b="1" dirty="0">
                  <a:latin typeface="Meiryo UI" panose="020B0604030504040204" pitchFamily="50" charset="-128"/>
                  <a:ea typeface="Meiryo UI" panose="020B0604030504040204" pitchFamily="50" charset="-128"/>
                </a:rPr>
                <a:t>大阪府がめざす公民連携</a:t>
              </a:r>
            </a:p>
          </p:txBody>
        </p:sp>
        <p:cxnSp>
          <p:nvCxnSpPr>
            <p:cNvPr id="9" name="直線コネクタ 8">
              <a:extLst>
                <a:ext uri="{FF2B5EF4-FFF2-40B4-BE49-F238E27FC236}">
                  <a16:creationId xmlns:a16="http://schemas.microsoft.com/office/drawing/2014/main" id="{2777EF21-183F-44B6-A171-A380BAD7848D}"/>
                </a:ext>
              </a:extLst>
            </p:cNvPr>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6" name="スライド番号プレースホルダー 1">
            <a:extLst>
              <a:ext uri="{FF2B5EF4-FFF2-40B4-BE49-F238E27FC236}">
                <a16:creationId xmlns:a16="http://schemas.microsoft.com/office/drawing/2014/main" id="{5193359B-4F86-43AA-AF33-388F175EFD1F}"/>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2</a:t>
            </a:fld>
            <a:endParaRPr lang="ja-JP" altLang="en-US" dirty="0"/>
          </a:p>
        </p:txBody>
      </p:sp>
    </p:spTree>
    <p:extLst>
      <p:ext uri="{BB962C8B-B14F-4D97-AF65-F5344CB8AC3E}">
        <p14:creationId xmlns:p14="http://schemas.microsoft.com/office/powerpoint/2010/main" val="3749253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8A6CA-A483-FDD0-2042-DAD7D8A71AD9}"/>
            </a:ext>
          </a:extLst>
        </p:cNvPr>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59815FC2-08EF-3EA3-C013-02F19054EF2E}"/>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sp>
        <p:nvSpPr>
          <p:cNvPr id="15" name="正方形/長方形 14">
            <a:extLst>
              <a:ext uri="{FF2B5EF4-FFF2-40B4-BE49-F238E27FC236}">
                <a16:creationId xmlns:a16="http://schemas.microsoft.com/office/drawing/2014/main" id="{26104965-39E2-4992-A7FB-65FD046F5030}"/>
              </a:ext>
            </a:extLst>
          </p:cNvPr>
          <p:cNvSpPr/>
          <p:nvPr/>
        </p:nvSpPr>
        <p:spPr>
          <a:xfrm>
            <a:off x="366115" y="810837"/>
            <a:ext cx="9173768" cy="2896960"/>
          </a:xfrm>
          <a:prstGeom prst="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spcAft>
                <a:spcPts val="600"/>
              </a:spcAft>
            </a:pP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8900" indent="-88900">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・公民連携の専任部署「大阪府公民戦略連携デスク」を設置してから、</a:t>
            </a:r>
            <a:r>
              <a:rPr kumimoji="1" lang="en-US" altLang="ja-JP" sz="1600" spc="50" dirty="0">
                <a:solidFill>
                  <a:schemeClr val="tx1"/>
                </a:solidFill>
                <a:latin typeface="Meiryo UI" panose="020B0604030504040204" pitchFamily="50" charset="-128"/>
                <a:ea typeface="Meiryo UI" panose="020B0604030504040204" pitchFamily="50" charset="-128"/>
              </a:rPr>
              <a:t>10</a:t>
            </a:r>
            <a:r>
              <a:rPr kumimoji="1" lang="ja-JP" altLang="en-US" sz="1600" spc="50" dirty="0">
                <a:solidFill>
                  <a:schemeClr val="tx1"/>
                </a:solidFill>
                <a:latin typeface="Meiryo UI" panose="020B0604030504040204" pitchFamily="50" charset="-128"/>
                <a:ea typeface="Meiryo UI" panose="020B0604030504040204" pitchFamily="50" charset="-128"/>
              </a:rPr>
              <a:t>年が経過しました。</a:t>
            </a: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8900" indent="-88900">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・この間、協定数は</a:t>
            </a:r>
            <a:r>
              <a:rPr kumimoji="1" lang="en-US" altLang="ja-JP" sz="1600" spc="50" dirty="0">
                <a:solidFill>
                  <a:schemeClr val="tx1"/>
                </a:solidFill>
                <a:latin typeface="Meiryo UI" panose="020B0604030504040204" pitchFamily="50" charset="-128"/>
                <a:ea typeface="Meiryo UI" panose="020B0604030504040204" pitchFamily="50" charset="-128"/>
              </a:rPr>
              <a:t>6</a:t>
            </a:r>
            <a:r>
              <a:rPr kumimoji="1" lang="ja-JP" altLang="en-US" sz="1600" spc="50" dirty="0">
                <a:solidFill>
                  <a:schemeClr val="tx1"/>
                </a:solidFill>
                <a:latin typeface="Meiryo UI" panose="020B0604030504040204" pitchFamily="50" charset="-128"/>
                <a:ea typeface="Meiryo UI" panose="020B0604030504040204" pitchFamily="50" charset="-128"/>
              </a:rPr>
              <a:t>１協定となり、チラシの配架やサイネージを活用した府政</a:t>
            </a:r>
            <a:r>
              <a:rPr kumimoji="1" lang="en-US" altLang="ja-JP" sz="1600" spc="50" dirty="0">
                <a:solidFill>
                  <a:schemeClr val="tx1"/>
                </a:solidFill>
                <a:latin typeface="Meiryo UI" panose="020B0604030504040204" pitchFamily="50" charset="-128"/>
                <a:ea typeface="Meiryo UI" panose="020B0604030504040204" pitchFamily="50" charset="-128"/>
              </a:rPr>
              <a:t>PR</a:t>
            </a:r>
            <a:r>
              <a:rPr kumimoji="1" lang="ja-JP" altLang="en-US" sz="1600" spc="50" dirty="0">
                <a:solidFill>
                  <a:schemeClr val="tx1"/>
                </a:solidFill>
                <a:latin typeface="Meiryo UI" panose="020B0604030504040204" pitchFamily="50" charset="-128"/>
                <a:ea typeface="Meiryo UI" panose="020B0604030504040204" pitchFamily="50" charset="-128"/>
              </a:rPr>
              <a:t>といった取組みから始まった公民連携は、今や、コラボイベントの実施やコラボ商品の開発といった企業等の強みを活かした取組みにまで拡がってきました。</a:t>
            </a: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8900" indent="-88900">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・令和７年度からは、各企業等と協議を行いながら「その企業だからこそ」といえる取組みや時代のニーズに合わせたアップデートした取組みの実現に向けて進めています。</a:t>
            </a: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8900" indent="-88900">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・今後も企業等との対話を通じて持続的な公民連携を進め、新しい価値を共に創ることで、社会課題や行政課題の解決、府民サービスの向上につながるよう取り組んでいきます。</a:t>
            </a:r>
          </a:p>
          <a:p>
            <a:pPr marL="88900" indent="-88900">
              <a:spcAft>
                <a:spcPts val="600"/>
              </a:spcAft>
            </a:pPr>
            <a:endParaRPr kumimoji="1" lang="en-US" altLang="ja-JP" sz="1600" spc="50" dirty="0">
              <a:solidFill>
                <a:schemeClr val="tx1"/>
              </a:solidFill>
              <a:latin typeface="Meiryo UI" panose="020B0604030504040204" pitchFamily="50" charset="-128"/>
              <a:ea typeface="Meiryo UI" panose="020B0604030504040204" pitchFamily="50" charset="-128"/>
            </a:endParaRPr>
          </a:p>
        </p:txBody>
      </p:sp>
      <p:grpSp>
        <p:nvGrpSpPr>
          <p:cNvPr id="17" name="グループ化 16">
            <a:extLst>
              <a:ext uri="{FF2B5EF4-FFF2-40B4-BE49-F238E27FC236}">
                <a16:creationId xmlns:a16="http://schemas.microsoft.com/office/drawing/2014/main" id="{3044BC5B-C98C-417F-A2EB-481CC552B9EC}"/>
              </a:ext>
            </a:extLst>
          </p:cNvPr>
          <p:cNvGrpSpPr/>
          <p:nvPr/>
        </p:nvGrpSpPr>
        <p:grpSpPr>
          <a:xfrm>
            <a:off x="228830" y="234871"/>
            <a:ext cx="9173036" cy="475850"/>
            <a:chOff x="394181" y="465236"/>
            <a:chExt cx="9173036" cy="475850"/>
          </a:xfrm>
        </p:grpSpPr>
        <p:cxnSp>
          <p:nvCxnSpPr>
            <p:cNvPr id="18" name="直線コネクタ 17">
              <a:extLst>
                <a:ext uri="{FF2B5EF4-FFF2-40B4-BE49-F238E27FC236}">
                  <a16:creationId xmlns:a16="http://schemas.microsoft.com/office/drawing/2014/main" id="{64CB3E47-8EC7-457E-843C-3039983C64FF}"/>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AD2E9D66-3997-400A-A651-81EBBFA000DE}"/>
                </a:ext>
              </a:extLst>
            </p:cNvPr>
            <p:cNvSpPr txBox="1"/>
            <p:nvPr/>
          </p:nvSpPr>
          <p:spPr>
            <a:xfrm>
              <a:off x="456233" y="465236"/>
              <a:ext cx="3132589" cy="400110"/>
            </a:xfrm>
            <a:prstGeom prst="rect">
              <a:avLst/>
            </a:prstGeom>
            <a:noFill/>
          </p:spPr>
          <p:txBody>
            <a:bodyPr wrap="none" rtlCol="0">
              <a:spAutoFit/>
            </a:bodyPr>
            <a:lstStyle/>
            <a:p>
              <a:r>
                <a:rPr lang="en-US" altLang="ja-JP" sz="2000" b="1" dirty="0">
                  <a:latin typeface="Meiryo UI" panose="020B0604030504040204" pitchFamily="50" charset="-128"/>
                  <a:ea typeface="Meiryo UI" panose="020B0604030504040204" pitchFamily="50" charset="-128"/>
                </a:rPr>
                <a:t>1.</a:t>
              </a:r>
              <a:r>
                <a:rPr lang="ja-JP" altLang="en-US" sz="2000" b="1" dirty="0">
                  <a:latin typeface="Meiryo UI" panose="020B0604030504040204" pitchFamily="50" charset="-128"/>
                  <a:ea typeface="Meiryo UI" panose="020B0604030504040204" pitchFamily="50" charset="-128"/>
                </a:rPr>
                <a:t>大阪府がめざす公民連携</a:t>
              </a:r>
            </a:p>
          </p:txBody>
        </p:sp>
      </p:grpSp>
      <p:grpSp>
        <p:nvGrpSpPr>
          <p:cNvPr id="3" name="グループ化 2">
            <a:extLst>
              <a:ext uri="{FF2B5EF4-FFF2-40B4-BE49-F238E27FC236}">
                <a16:creationId xmlns:a16="http://schemas.microsoft.com/office/drawing/2014/main" id="{B6294DFF-83AF-4DA2-969C-9CD93479A5E6}"/>
              </a:ext>
            </a:extLst>
          </p:cNvPr>
          <p:cNvGrpSpPr/>
          <p:nvPr/>
        </p:nvGrpSpPr>
        <p:grpSpPr>
          <a:xfrm>
            <a:off x="511418" y="3916910"/>
            <a:ext cx="8231718" cy="1558331"/>
            <a:chOff x="304039" y="4322543"/>
            <a:chExt cx="8429596" cy="2400102"/>
          </a:xfrm>
        </p:grpSpPr>
        <p:sp>
          <p:nvSpPr>
            <p:cNvPr id="16" name="フローチャート: 結合子 15">
              <a:extLst>
                <a:ext uri="{FF2B5EF4-FFF2-40B4-BE49-F238E27FC236}">
                  <a16:creationId xmlns:a16="http://schemas.microsoft.com/office/drawing/2014/main" id="{39ADCF32-0283-4988-8D7A-AFB5F14A3133}"/>
                </a:ext>
              </a:extLst>
            </p:cNvPr>
            <p:cNvSpPr/>
            <p:nvPr/>
          </p:nvSpPr>
          <p:spPr>
            <a:xfrm>
              <a:off x="5522139" y="4322543"/>
              <a:ext cx="3044735" cy="2400102"/>
            </a:xfrm>
            <a:prstGeom prst="flowChartConnector">
              <a:avLst/>
            </a:prstGeom>
            <a:gradFill flip="none" rotWithShape="1">
              <a:gsLst>
                <a:gs pos="0">
                  <a:schemeClr val="accent3">
                    <a:lumMod val="20000"/>
                    <a:lumOff val="80000"/>
                    <a:shade val="30000"/>
                    <a:satMod val="115000"/>
                  </a:schemeClr>
                </a:gs>
                <a:gs pos="52000">
                  <a:schemeClr val="accent3">
                    <a:lumMod val="20000"/>
                    <a:lumOff val="80000"/>
                    <a:shade val="67500"/>
                    <a:satMod val="115000"/>
                  </a:schemeClr>
                </a:gs>
                <a:gs pos="13000">
                  <a:schemeClr val="accent3">
                    <a:lumMod val="20000"/>
                    <a:lumOff val="8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b="1" dirty="0">
                <a:latin typeface="Meiryo UI" panose="020B0604030504040204" pitchFamily="50" charset="-128"/>
                <a:ea typeface="Meiryo UI" panose="020B0604030504040204" pitchFamily="50" charset="-128"/>
              </a:endParaRPr>
            </a:p>
          </p:txBody>
        </p:sp>
        <p:sp>
          <p:nvSpPr>
            <p:cNvPr id="22" name="フローチャート: 結合子 21">
              <a:extLst>
                <a:ext uri="{FF2B5EF4-FFF2-40B4-BE49-F238E27FC236}">
                  <a16:creationId xmlns:a16="http://schemas.microsoft.com/office/drawing/2014/main" id="{B5432CDA-66BF-4F01-8D5C-34470F71F559}"/>
                </a:ext>
              </a:extLst>
            </p:cNvPr>
            <p:cNvSpPr/>
            <p:nvPr/>
          </p:nvSpPr>
          <p:spPr>
            <a:xfrm>
              <a:off x="1091330" y="4322543"/>
              <a:ext cx="3044735" cy="2400102"/>
            </a:xfrm>
            <a:prstGeom prst="flowChartConnector">
              <a:avLst/>
            </a:prstGeom>
            <a:gradFill flip="none" rotWithShape="1">
              <a:gsLst>
                <a:gs pos="0">
                  <a:schemeClr val="accent3">
                    <a:lumMod val="20000"/>
                    <a:lumOff val="80000"/>
                    <a:shade val="30000"/>
                    <a:satMod val="115000"/>
                  </a:schemeClr>
                </a:gs>
                <a:gs pos="52000">
                  <a:schemeClr val="accent3">
                    <a:lumMod val="20000"/>
                    <a:lumOff val="80000"/>
                    <a:shade val="67500"/>
                    <a:satMod val="115000"/>
                  </a:schemeClr>
                </a:gs>
                <a:gs pos="13000">
                  <a:schemeClr val="accent3">
                    <a:lumMod val="20000"/>
                    <a:lumOff val="8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4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CB63CDA5-18C4-453E-BD36-FB33A313768E}"/>
                </a:ext>
              </a:extLst>
            </p:cNvPr>
            <p:cNvSpPr txBox="1"/>
            <p:nvPr/>
          </p:nvSpPr>
          <p:spPr>
            <a:xfrm>
              <a:off x="5260551" y="5032416"/>
              <a:ext cx="3473084" cy="1038594"/>
            </a:xfrm>
            <a:prstGeom prst="rect">
              <a:avLst/>
            </a:prstGeom>
            <a:noFill/>
            <a:ln>
              <a:noFill/>
            </a:ln>
          </p:spPr>
          <p:txBody>
            <a:bodyPr wrap="square" rtlCol="0">
              <a:spAutoFit/>
            </a:bodyPr>
            <a:lstStyle/>
            <a:p>
              <a:pPr indent="139700" algn="ct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「その企業だからこそ」　</a:t>
              </a:r>
              <a:endParaRPr lang="en-US" altLang="ja-JP"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indent="139700" algn="ct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といえる取組み</a:t>
              </a:r>
              <a:endParaRPr lang="en-US" altLang="ja-JP" sz="1050" b="1" kern="1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5" name="テキスト ボックス 24">
              <a:extLst>
                <a:ext uri="{FF2B5EF4-FFF2-40B4-BE49-F238E27FC236}">
                  <a16:creationId xmlns:a16="http://schemas.microsoft.com/office/drawing/2014/main" id="{BE170150-08D6-40E9-AAE5-742F03F775CC}"/>
                </a:ext>
              </a:extLst>
            </p:cNvPr>
            <p:cNvSpPr txBox="1"/>
            <p:nvPr/>
          </p:nvSpPr>
          <p:spPr>
            <a:xfrm>
              <a:off x="304039" y="5006579"/>
              <a:ext cx="4367107" cy="1090268"/>
            </a:xfrm>
            <a:prstGeom prst="rect">
              <a:avLst/>
            </a:prstGeom>
            <a:noFill/>
            <a:ln>
              <a:noFill/>
            </a:ln>
          </p:spPr>
          <p:txBody>
            <a:bodyPr wrap="square" rtlCol="0">
              <a:spAutoFit/>
            </a:bodyPr>
            <a:lstStyle/>
            <a:p>
              <a:pPr indent="139700" algn="ct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時代のニーズに合わせた</a:t>
              </a:r>
              <a:endParaRPr lang="en-US" altLang="ja-JP"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a:p>
              <a:pPr indent="139700" algn="ctr"/>
              <a:r>
                <a:rPr lang="ja-JP" altLang="en-US"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アップデート</a:t>
              </a:r>
              <a:endParaRPr lang="en-US" altLang="ja-JP" sz="20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endParaRPr>
            </a:p>
          </p:txBody>
        </p:sp>
        <p:sp>
          <p:nvSpPr>
            <p:cNvPr id="27" name="テキスト ボックス 26">
              <a:extLst>
                <a:ext uri="{FF2B5EF4-FFF2-40B4-BE49-F238E27FC236}">
                  <a16:creationId xmlns:a16="http://schemas.microsoft.com/office/drawing/2014/main" id="{56FFBAE3-E2EB-4B20-91EF-03361B3DF1B9}"/>
                </a:ext>
              </a:extLst>
            </p:cNvPr>
            <p:cNvSpPr txBox="1"/>
            <p:nvPr/>
          </p:nvSpPr>
          <p:spPr>
            <a:xfrm>
              <a:off x="4117480" y="4775060"/>
              <a:ext cx="1246702" cy="1495065"/>
            </a:xfrm>
            <a:prstGeom prst="rect">
              <a:avLst/>
            </a:prstGeom>
            <a:noFill/>
            <a:ln>
              <a:noFill/>
            </a:ln>
          </p:spPr>
          <p:txBody>
            <a:bodyPr wrap="square" rtlCol="0">
              <a:spAutoFit/>
            </a:bodyPr>
            <a:lstStyle/>
            <a:p>
              <a:pPr indent="139700" algn="ctr"/>
              <a:r>
                <a:rPr lang="en-US" altLang="ja-JP" sz="5400" kern="100" dirty="0">
                  <a:latin typeface="Meiryo UI" panose="020B0604030504040204" pitchFamily="50" charset="-128"/>
                  <a:ea typeface="Meiryo UI" panose="020B0604030504040204" pitchFamily="50" charset="-128"/>
                  <a:cs typeface="Times New Roman" panose="02020603050405020304" pitchFamily="18" charset="0"/>
                </a:rPr>
                <a:t>×</a:t>
              </a:r>
            </a:p>
          </p:txBody>
        </p:sp>
      </p:grpSp>
      <p:sp>
        <p:nvSpPr>
          <p:cNvPr id="4" name="スライド番号プレースホルダー 1">
            <a:extLst>
              <a:ext uri="{FF2B5EF4-FFF2-40B4-BE49-F238E27FC236}">
                <a16:creationId xmlns:a16="http://schemas.microsoft.com/office/drawing/2014/main" id="{6DCD172F-B161-E235-01F0-09558EF50F3F}"/>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3</a:t>
            </a:fld>
            <a:endParaRPr lang="ja-JP" altLang="en-US" dirty="0"/>
          </a:p>
        </p:txBody>
      </p:sp>
      <p:grpSp>
        <p:nvGrpSpPr>
          <p:cNvPr id="7" name="グループ化 6">
            <a:extLst>
              <a:ext uri="{FF2B5EF4-FFF2-40B4-BE49-F238E27FC236}">
                <a16:creationId xmlns:a16="http://schemas.microsoft.com/office/drawing/2014/main" id="{51851791-8A49-5061-B756-B30B9AEE6344}"/>
              </a:ext>
            </a:extLst>
          </p:cNvPr>
          <p:cNvGrpSpPr/>
          <p:nvPr/>
        </p:nvGrpSpPr>
        <p:grpSpPr>
          <a:xfrm>
            <a:off x="2936097" y="5537569"/>
            <a:ext cx="4242309" cy="493705"/>
            <a:chOff x="2865122" y="5527863"/>
            <a:chExt cx="4242309" cy="640173"/>
          </a:xfrm>
        </p:grpSpPr>
        <p:sp>
          <p:nvSpPr>
            <p:cNvPr id="2" name="二等辺三角形 1">
              <a:extLst>
                <a:ext uri="{FF2B5EF4-FFF2-40B4-BE49-F238E27FC236}">
                  <a16:creationId xmlns:a16="http://schemas.microsoft.com/office/drawing/2014/main" id="{7F4FF48A-75EF-C3EF-48AE-B5A41A599E19}"/>
                </a:ext>
              </a:extLst>
            </p:cNvPr>
            <p:cNvSpPr/>
            <p:nvPr/>
          </p:nvSpPr>
          <p:spPr>
            <a:xfrm rot="10800000">
              <a:off x="2865122" y="5543845"/>
              <a:ext cx="4242309" cy="624191"/>
            </a:xfrm>
            <a:prstGeom prst="triangle">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03EA6A2E-D710-CFC7-ADF1-83F6E401122F}"/>
                </a:ext>
              </a:extLst>
            </p:cNvPr>
            <p:cNvSpPr txBox="1"/>
            <p:nvPr/>
          </p:nvSpPr>
          <p:spPr>
            <a:xfrm>
              <a:off x="4083625" y="5527863"/>
              <a:ext cx="1805302" cy="559354"/>
            </a:xfrm>
            <a:prstGeom prst="rect">
              <a:avLst/>
            </a:prstGeom>
            <a:noFill/>
          </p:spPr>
          <p:txBody>
            <a:bodyPr wrap="none" rtlCol="0">
              <a:spAutoFit/>
            </a:bodyPr>
            <a:lstStyle/>
            <a:p>
              <a:r>
                <a:rPr kumimoji="1" lang="ja-JP" altLang="en-US" sz="1600" b="1" dirty="0">
                  <a:latin typeface="Meiryo UI" panose="020B0604030504040204" pitchFamily="50" charset="-128"/>
                  <a:ea typeface="Meiryo UI" panose="020B0604030504040204" pitchFamily="50" charset="-128"/>
                </a:rPr>
                <a:t>持続的な公民連携</a:t>
              </a:r>
            </a:p>
          </p:txBody>
        </p:sp>
      </p:grpSp>
      <p:sp>
        <p:nvSpPr>
          <p:cNvPr id="6" name="四角形: 角を丸くする 5">
            <a:extLst>
              <a:ext uri="{FF2B5EF4-FFF2-40B4-BE49-F238E27FC236}">
                <a16:creationId xmlns:a16="http://schemas.microsoft.com/office/drawing/2014/main" id="{2E23B019-7ED3-4A99-FD1B-C23EC5D25C9D}"/>
              </a:ext>
            </a:extLst>
          </p:cNvPr>
          <p:cNvSpPr/>
          <p:nvPr/>
        </p:nvSpPr>
        <p:spPr>
          <a:xfrm>
            <a:off x="1514168" y="6136142"/>
            <a:ext cx="7086168" cy="492743"/>
          </a:xfrm>
          <a:prstGeom prst="roundRect">
            <a:avLst/>
          </a:prstGeom>
          <a:solidFill>
            <a:srgbClr val="CCE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8900" indent="-88900" algn="ctr">
              <a:lnSpc>
                <a:spcPts val="2700"/>
              </a:lnSpc>
            </a:pPr>
            <a:r>
              <a:rPr kumimoji="1" lang="ja-JP" altLang="en-US" sz="2000" b="1" spc="50" dirty="0">
                <a:solidFill>
                  <a:schemeClr val="tx1"/>
                </a:solidFill>
                <a:latin typeface="Meiryo UI" panose="020B0604030504040204" pitchFamily="50" charset="-128"/>
                <a:ea typeface="Meiryo UI" panose="020B0604030504040204" pitchFamily="50" charset="-128"/>
              </a:rPr>
              <a:t>社会課題・行政課題の解決、府民サービスの向上</a:t>
            </a:r>
            <a:endParaRPr kumimoji="1" lang="en-US" altLang="ja-JP" sz="2000" b="1" spc="50" dirty="0">
              <a:solidFill>
                <a:schemeClr val="tx1"/>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A8A969E6-1992-3E7A-A362-CB2D430EB997}"/>
              </a:ext>
            </a:extLst>
          </p:cNvPr>
          <p:cNvSpPr/>
          <p:nvPr/>
        </p:nvSpPr>
        <p:spPr>
          <a:xfrm>
            <a:off x="366115" y="3820302"/>
            <a:ext cx="9173768" cy="2900828"/>
          </a:xfrm>
          <a:prstGeom prst="roundRect">
            <a:avLst/>
          </a:prstGeom>
          <a:noFill/>
          <a:ln w="19050">
            <a:solidFill>
              <a:srgbClr val="0D8295"/>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20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72017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F798B3E-4ED6-472A-B621-943BFB2A9FD3}"/>
              </a:ext>
            </a:extLst>
          </p:cNvPr>
          <p:cNvGrpSpPr/>
          <p:nvPr/>
        </p:nvGrpSpPr>
        <p:grpSpPr>
          <a:xfrm>
            <a:off x="655706" y="3210923"/>
            <a:ext cx="8784193" cy="567075"/>
            <a:chOff x="655706" y="3210923"/>
            <a:chExt cx="8784193" cy="567075"/>
          </a:xfrm>
        </p:grpSpPr>
        <p:sp>
          <p:nvSpPr>
            <p:cNvPr id="8" name="タイトル 1">
              <a:extLst>
                <a:ext uri="{FF2B5EF4-FFF2-40B4-BE49-F238E27FC236}">
                  <a16:creationId xmlns:a16="http://schemas.microsoft.com/office/drawing/2014/main" id="{CA97AD00-CBC5-414E-8836-F4804DEA5FA3}"/>
                </a:ext>
              </a:extLst>
            </p:cNvPr>
            <p:cNvSpPr txBox="1">
              <a:spLocks/>
            </p:cNvSpPr>
            <p:nvPr/>
          </p:nvSpPr>
          <p:spPr>
            <a:xfrm>
              <a:off x="655706" y="3210923"/>
              <a:ext cx="8784193"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b="1" spc="60" dirty="0">
                  <a:latin typeface="Meiryo UI" panose="020B0604030504040204" pitchFamily="50" charset="-128"/>
                  <a:ea typeface="Meiryo UI" panose="020B0604030504040204" pitchFamily="50" charset="-128"/>
                </a:rPr>
                <a:t>２．</a:t>
              </a:r>
              <a:r>
                <a:rPr kumimoji="1" lang="ja-JP" altLang="en-US" sz="2400" b="1" dirty="0">
                  <a:latin typeface="Meiryo UI" panose="020B0604030504040204" pitchFamily="50" charset="-128"/>
                  <a:ea typeface="Meiryo UI" panose="020B0604030504040204" pitchFamily="50" charset="-128"/>
                </a:rPr>
                <a:t>トピックス　積極的に強みを活かして取組む企業のご紹介　</a:t>
              </a:r>
              <a:endParaRPr kumimoji="1" lang="en-US" altLang="ja-JP" sz="2400" b="1"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2777EF21-183F-44B6-A171-A380BAD7848D}"/>
                </a:ext>
              </a:extLst>
            </p:cNvPr>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1">
            <a:extLst>
              <a:ext uri="{FF2B5EF4-FFF2-40B4-BE49-F238E27FC236}">
                <a16:creationId xmlns:a16="http://schemas.microsoft.com/office/drawing/2014/main" id="{42942B63-F06B-40B7-9455-4800D8F79719}"/>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4</a:t>
            </a:fld>
            <a:endParaRPr lang="ja-JP" altLang="en-US" dirty="0"/>
          </a:p>
        </p:txBody>
      </p:sp>
      <p:sp>
        <p:nvSpPr>
          <p:cNvPr id="10" name="正方形/長方形 9">
            <a:extLst>
              <a:ext uri="{FF2B5EF4-FFF2-40B4-BE49-F238E27FC236}">
                <a16:creationId xmlns:a16="http://schemas.microsoft.com/office/drawing/2014/main" id="{564B6261-8896-44DA-80DD-717CECFCAB5D}"/>
              </a:ext>
            </a:extLst>
          </p:cNvPr>
          <p:cNvSpPr/>
          <p:nvPr/>
        </p:nvSpPr>
        <p:spPr>
          <a:xfrm>
            <a:off x="661306" y="4708998"/>
            <a:ext cx="8598604" cy="141207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7313" indent="-87313">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　本トピックスでは、時代のニーズに合わせたアップデートや「その企業だからこその強み」を活かした</a:t>
            </a: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　取組みを積極的に実施している企業をピックアップして紹介します。</a:t>
            </a: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　包括連携協定締結企業等のこれまでの連携に感謝するとともに、企業等とともに持続的な</a:t>
            </a:r>
            <a:endParaRPr kumimoji="1" lang="en-US" altLang="ja-JP" sz="1600" spc="50" dirty="0">
              <a:solidFill>
                <a:schemeClr val="tx1"/>
              </a:solidFill>
              <a:latin typeface="Meiryo UI" panose="020B0604030504040204" pitchFamily="50" charset="-128"/>
              <a:ea typeface="Meiryo UI" panose="020B0604030504040204" pitchFamily="50" charset="-128"/>
            </a:endParaRPr>
          </a:p>
          <a:p>
            <a:pPr marL="87313" indent="-87313">
              <a:spcAft>
                <a:spcPts val="600"/>
              </a:spcAft>
            </a:pPr>
            <a:r>
              <a:rPr kumimoji="1" lang="ja-JP" altLang="en-US" sz="1600" spc="50" dirty="0">
                <a:solidFill>
                  <a:schemeClr val="tx1"/>
                </a:solidFill>
                <a:latin typeface="Meiryo UI" panose="020B0604030504040204" pitchFamily="50" charset="-128"/>
                <a:ea typeface="Meiryo UI" panose="020B0604030504040204" pitchFamily="50" charset="-128"/>
              </a:rPr>
              <a:t>　公民連携を進め、さらなる府民サービスの充実・向上を図っていきます。</a:t>
            </a:r>
            <a:endParaRPr kumimoji="1" lang="en-US" altLang="ja-JP" sz="1600" spc="5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2447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28" name="グループ化 27">
            <a:extLst>
              <a:ext uri="{FF2B5EF4-FFF2-40B4-BE49-F238E27FC236}">
                <a16:creationId xmlns:a16="http://schemas.microsoft.com/office/drawing/2014/main" id="{5ABD0EA7-94E3-4478-B613-605912446D6C}"/>
              </a:ext>
            </a:extLst>
          </p:cNvPr>
          <p:cNvGrpSpPr/>
          <p:nvPr/>
        </p:nvGrpSpPr>
        <p:grpSpPr>
          <a:xfrm>
            <a:off x="394181" y="465236"/>
            <a:ext cx="9173036" cy="475850"/>
            <a:chOff x="394181" y="465236"/>
            <a:chExt cx="9173036" cy="475850"/>
          </a:xfrm>
        </p:grpSpPr>
        <p:cxnSp>
          <p:nvCxnSpPr>
            <p:cNvPr id="30" name="直線コネクタ 29">
              <a:extLst>
                <a:ext uri="{FF2B5EF4-FFF2-40B4-BE49-F238E27FC236}">
                  <a16:creationId xmlns:a16="http://schemas.microsoft.com/office/drawing/2014/main" id="{063FA81E-B329-46AC-B1B1-EB25285AB8CB}"/>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D24CA3E-C0DE-49CD-A8AE-4647C909A366}"/>
                </a:ext>
              </a:extLst>
            </p:cNvPr>
            <p:cNvSpPr txBox="1"/>
            <p:nvPr/>
          </p:nvSpPr>
          <p:spPr>
            <a:xfrm>
              <a:off x="456233" y="465236"/>
              <a:ext cx="6094938"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トピックス　積極的に強みを活かして取組む企業のご紹介</a:t>
              </a:r>
              <a:endParaRPr kumimoji="1" lang="en-US" altLang="ja-JP" sz="2000" b="1" dirty="0">
                <a:latin typeface="Meiryo UI" panose="020B0604030504040204" pitchFamily="50" charset="-128"/>
                <a:ea typeface="Meiryo UI" panose="020B0604030504040204" pitchFamily="50" charset="-128"/>
              </a:endParaRPr>
            </a:p>
          </p:txBody>
        </p:sp>
      </p:grpSp>
      <p:sp>
        <p:nvSpPr>
          <p:cNvPr id="37" name="テキスト ボックス 36">
            <a:extLst>
              <a:ext uri="{FF2B5EF4-FFF2-40B4-BE49-F238E27FC236}">
                <a16:creationId xmlns:a16="http://schemas.microsoft.com/office/drawing/2014/main" id="{B8BF1636-049F-42E5-ADB6-AEB38166214A}"/>
              </a:ext>
            </a:extLst>
          </p:cNvPr>
          <p:cNvSpPr txBox="1"/>
          <p:nvPr/>
        </p:nvSpPr>
        <p:spPr>
          <a:xfrm>
            <a:off x="856492" y="3474982"/>
            <a:ext cx="7278106" cy="1282146"/>
          </a:xfrm>
          <a:prstGeom prst="rect">
            <a:avLst/>
          </a:prstGeom>
          <a:noFill/>
        </p:spPr>
        <p:txBody>
          <a:bodyPr wrap="square">
            <a:spAutoFit/>
          </a:bodyPr>
          <a:lstStyle/>
          <a:p>
            <a:pPr>
              <a:lnSpc>
                <a:spcPts val="2400"/>
              </a:lnSpc>
            </a:pPr>
            <a:r>
              <a:rPr kumimoji="1" lang="ja-JP" altLang="en-US" sz="1400" dirty="0">
                <a:latin typeface="Meiryo UI" panose="020B0604030504040204" pitchFamily="50" charset="-128"/>
                <a:ea typeface="Meiryo UI" panose="020B0604030504040204" pitchFamily="50" charset="-128"/>
              </a:rPr>
              <a:t>イオンモールが有する高い集客力を強みに、イベントにあわせて「第</a:t>
            </a:r>
            <a:r>
              <a:rPr kumimoji="1" lang="en-US" altLang="ja-JP" sz="1400" dirty="0">
                <a:latin typeface="Meiryo UI" panose="020B0604030504040204" pitchFamily="50" charset="-128"/>
                <a:ea typeface="Meiryo UI" panose="020B0604030504040204" pitchFamily="50" charset="-128"/>
              </a:rPr>
              <a:t>45</a:t>
            </a:r>
            <a:r>
              <a:rPr kumimoji="1" lang="ja-JP" altLang="en-US" sz="1400" dirty="0">
                <a:latin typeface="Meiryo UI" panose="020B0604030504040204" pitchFamily="50" charset="-128"/>
                <a:ea typeface="Meiryo UI" panose="020B0604030504040204" pitchFamily="50" charset="-128"/>
              </a:rPr>
              <a:t>回全国豊かな海づくり大会」の</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周知ブースの提供など、府の施策への関心を喚起する機会を創出</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さらに、スーパーのバックヤードも活用した体験型の食品安全探検ツアーの実施など、通常の</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商業活動の枠を超えて店舗資源を府民への啓発の場へとして活用し、施策理解を促進</a:t>
            </a:r>
          </a:p>
        </p:txBody>
      </p:sp>
      <p:grpSp>
        <p:nvGrpSpPr>
          <p:cNvPr id="39" name="グループ化 38">
            <a:extLst>
              <a:ext uri="{FF2B5EF4-FFF2-40B4-BE49-F238E27FC236}">
                <a16:creationId xmlns:a16="http://schemas.microsoft.com/office/drawing/2014/main" id="{0CA8223F-FFF7-49E3-84E0-4650DB7A7844}"/>
              </a:ext>
            </a:extLst>
          </p:cNvPr>
          <p:cNvGrpSpPr/>
          <p:nvPr/>
        </p:nvGrpSpPr>
        <p:grpSpPr>
          <a:xfrm>
            <a:off x="412307" y="2976352"/>
            <a:ext cx="9493693" cy="1773763"/>
            <a:chOff x="491384" y="2943989"/>
            <a:chExt cx="9493693" cy="1773763"/>
          </a:xfrm>
        </p:grpSpPr>
        <p:sp>
          <p:nvSpPr>
            <p:cNvPr id="40" name="正方形/長方形 39">
              <a:extLst>
                <a:ext uri="{FF2B5EF4-FFF2-40B4-BE49-F238E27FC236}">
                  <a16:creationId xmlns:a16="http://schemas.microsoft.com/office/drawing/2014/main" id="{C72988A6-4468-4B68-9FC9-1F45F166A8BC}"/>
                </a:ext>
              </a:extLst>
            </p:cNvPr>
            <p:cNvSpPr/>
            <p:nvPr/>
          </p:nvSpPr>
          <p:spPr>
            <a:xfrm>
              <a:off x="491384" y="2943989"/>
              <a:ext cx="9179339" cy="1773763"/>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3" name="テキスト ボックス 42">
              <a:extLst>
                <a:ext uri="{FF2B5EF4-FFF2-40B4-BE49-F238E27FC236}">
                  <a16:creationId xmlns:a16="http://schemas.microsoft.com/office/drawing/2014/main" id="{7C024C7E-9AC6-415E-9E13-B9C49C86A2E7}"/>
                </a:ext>
              </a:extLst>
            </p:cNvPr>
            <p:cNvSpPr txBox="1"/>
            <p:nvPr/>
          </p:nvSpPr>
          <p:spPr>
            <a:xfrm>
              <a:off x="694077" y="3021469"/>
              <a:ext cx="9291000" cy="40011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イオン株式会社</a:t>
              </a:r>
              <a:endParaRPr kumimoji="1" lang="en-US" altLang="ja-JP" sz="2000" dirty="0">
                <a:latin typeface="Meiryo UI" panose="020B0604030504040204" pitchFamily="50" charset="-128"/>
                <a:ea typeface="Meiryo UI" panose="020B0604030504040204" pitchFamily="50" charset="-128"/>
              </a:endParaRPr>
            </a:p>
          </p:txBody>
        </p:sp>
        <p:pic>
          <p:nvPicPr>
            <p:cNvPr id="44" name="図 43">
              <a:extLst>
                <a:ext uri="{FF2B5EF4-FFF2-40B4-BE49-F238E27FC236}">
                  <a16:creationId xmlns:a16="http://schemas.microsoft.com/office/drawing/2014/main" id="{B9455B09-4F85-4678-8EBC-8C092193856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287023" y="3070658"/>
              <a:ext cx="961967" cy="315544"/>
            </a:xfrm>
            <a:prstGeom prst="rect">
              <a:avLst/>
            </a:prstGeom>
          </p:spPr>
        </p:pic>
        <p:pic>
          <p:nvPicPr>
            <p:cNvPr id="50" name="Picture 4" descr="リボンのイラスト「ポンポンボウ」">
              <a:extLst>
                <a:ext uri="{FF2B5EF4-FFF2-40B4-BE49-F238E27FC236}">
                  <a16:creationId xmlns:a16="http://schemas.microsoft.com/office/drawing/2014/main" id="{B0EF039B-953D-4CE0-9C78-423C2A47C099}"/>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7457" y="2990222"/>
              <a:ext cx="692667" cy="6317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8" name="グループ化 37">
            <a:extLst>
              <a:ext uri="{FF2B5EF4-FFF2-40B4-BE49-F238E27FC236}">
                <a16:creationId xmlns:a16="http://schemas.microsoft.com/office/drawing/2014/main" id="{A60C69E1-FE97-4B9F-AD5F-8C8EECA971F3}"/>
              </a:ext>
            </a:extLst>
          </p:cNvPr>
          <p:cNvGrpSpPr/>
          <p:nvPr/>
        </p:nvGrpSpPr>
        <p:grpSpPr>
          <a:xfrm>
            <a:off x="414729" y="4873476"/>
            <a:ext cx="9305092" cy="1910097"/>
            <a:chOff x="422091" y="3985161"/>
            <a:chExt cx="9305092" cy="1559552"/>
          </a:xfrm>
        </p:grpSpPr>
        <p:sp>
          <p:nvSpPr>
            <p:cNvPr id="41" name="正方形/長方形 40">
              <a:extLst>
                <a:ext uri="{FF2B5EF4-FFF2-40B4-BE49-F238E27FC236}">
                  <a16:creationId xmlns:a16="http://schemas.microsoft.com/office/drawing/2014/main" id="{111CEBDC-D552-4231-A0DF-511E0B5097BC}"/>
                </a:ext>
              </a:extLst>
            </p:cNvPr>
            <p:cNvSpPr/>
            <p:nvPr/>
          </p:nvSpPr>
          <p:spPr>
            <a:xfrm>
              <a:off x="422091" y="3985161"/>
              <a:ext cx="9179339" cy="1559552"/>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45" name="テキスト ボックス 44">
              <a:extLst>
                <a:ext uri="{FF2B5EF4-FFF2-40B4-BE49-F238E27FC236}">
                  <a16:creationId xmlns:a16="http://schemas.microsoft.com/office/drawing/2014/main" id="{001833B3-1D73-4E73-A509-C703907A74EB}"/>
                </a:ext>
              </a:extLst>
            </p:cNvPr>
            <p:cNvSpPr txBox="1"/>
            <p:nvPr/>
          </p:nvSpPr>
          <p:spPr>
            <a:xfrm>
              <a:off x="436183" y="4096451"/>
              <a:ext cx="9291000" cy="34286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大阪いずみ市民生活協同組合</a:t>
              </a:r>
              <a:endParaRPr kumimoji="1" lang="en-US" altLang="ja-JP" sz="2000" b="1" dirty="0">
                <a:latin typeface="Meiryo UI" panose="020B0604030504040204" pitchFamily="50" charset="-128"/>
                <a:ea typeface="Meiryo UI" panose="020B0604030504040204" pitchFamily="50" charset="-128"/>
              </a:endParaRPr>
            </a:p>
          </p:txBody>
        </p:sp>
        <p:sp>
          <p:nvSpPr>
            <p:cNvPr id="46" name="テキスト ボックス 45">
              <a:extLst>
                <a:ext uri="{FF2B5EF4-FFF2-40B4-BE49-F238E27FC236}">
                  <a16:creationId xmlns:a16="http://schemas.microsoft.com/office/drawing/2014/main" id="{2DB50DE6-719B-408F-83A4-9948ECCB9299}"/>
                </a:ext>
              </a:extLst>
            </p:cNvPr>
            <p:cNvSpPr txBox="1"/>
            <p:nvPr/>
          </p:nvSpPr>
          <p:spPr>
            <a:xfrm>
              <a:off x="923299" y="4507919"/>
              <a:ext cx="6634443" cy="795551"/>
            </a:xfrm>
            <a:prstGeom prst="rect">
              <a:avLst/>
            </a:prstGeom>
            <a:noFill/>
          </p:spPr>
          <p:txBody>
            <a:bodyPr wrap="square" rtlCol="0">
              <a:spAutoFit/>
            </a:bodyPr>
            <a:lstStyle>
              <a:defPPr rtl="0">
                <a:defRPr lang="ja-jp"/>
              </a:defPPr>
              <a:lvl1pPr>
                <a:lnSpc>
                  <a:spcPts val="2400"/>
                </a:lnSpc>
                <a:defRPr kumimoji="1" sz="1400">
                  <a:latin typeface="Meiryo UI" panose="020B0604030504040204" pitchFamily="50" charset="-128"/>
                  <a:ea typeface="Meiryo UI" panose="020B0604030504040204" pitchFamily="50" charset="-128"/>
                </a:defRPr>
              </a:lvl1pPr>
            </a:lstStyle>
            <a:p>
              <a:r>
                <a:rPr lang="ja-JP" altLang="en-US" dirty="0"/>
                <a:t>暮らしに密着した活動を通じて培ってきた信頼関係と発信力を強みに、「はじまるばこ」</a:t>
              </a:r>
              <a:r>
                <a:rPr lang="en-US" altLang="ja-JP" sz="900" dirty="0"/>
                <a:t>※</a:t>
              </a:r>
              <a:r>
                <a:rPr lang="ja-JP" altLang="en-US" dirty="0"/>
                <a:t>の</a:t>
              </a:r>
              <a:endParaRPr lang="en-US" altLang="ja-JP" dirty="0"/>
            </a:p>
            <a:p>
              <a:r>
                <a:rPr lang="ja-JP" altLang="en-US" dirty="0"/>
                <a:t>プレゼントなど子育て支援や、約</a:t>
              </a:r>
              <a:r>
                <a:rPr lang="en-US" altLang="ja-JP" dirty="0"/>
                <a:t>8,600</a:t>
              </a:r>
              <a:r>
                <a:rPr lang="ja-JP" altLang="en-US" dirty="0"/>
                <a:t>名が来場した「コープフェスタ」において、環境啓発</a:t>
              </a:r>
              <a:endParaRPr lang="en-US" altLang="ja-JP" dirty="0"/>
            </a:p>
            <a:p>
              <a:r>
                <a:rPr lang="ja-JP" altLang="en-US" dirty="0"/>
                <a:t>ブースの提供など、イベントなどを通じた地域住民とをつなぐ場や機会を多く創出</a:t>
              </a:r>
              <a:endParaRPr lang="en-US" altLang="ja-JP" dirty="0"/>
            </a:p>
          </p:txBody>
        </p:sp>
      </p:grpSp>
      <p:pic>
        <p:nvPicPr>
          <p:cNvPr id="47" name="Picture 4" descr="リボンのイラスト「ポンポンボウ」">
            <a:extLst>
              <a:ext uri="{FF2B5EF4-FFF2-40B4-BE49-F238E27FC236}">
                <a16:creationId xmlns:a16="http://schemas.microsoft.com/office/drawing/2014/main" id="{530CCB4E-5505-4C8C-B6A7-2598A993883C}"/>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49369" y="4905834"/>
            <a:ext cx="692667" cy="631712"/>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7A1944DA-C26F-4AC8-89DF-EEB14EA3C0FA}"/>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80321" y="4885717"/>
            <a:ext cx="942460" cy="636928"/>
          </a:xfrm>
          <a:prstGeom prst="rect">
            <a:avLst/>
          </a:prstGeom>
        </p:spPr>
      </p:pic>
      <p:pic>
        <p:nvPicPr>
          <p:cNvPr id="3" name="図 2">
            <a:extLst>
              <a:ext uri="{FF2B5EF4-FFF2-40B4-BE49-F238E27FC236}">
                <a16:creationId xmlns:a16="http://schemas.microsoft.com/office/drawing/2014/main" id="{C710053F-D4C3-4016-9E18-561561EA9BAC}"/>
              </a:ext>
            </a:extLst>
          </p:cNvPr>
          <p:cNvPicPr>
            <a:picLocks noChangeAspect="1"/>
          </p:cNvPicPr>
          <p:nvPr/>
        </p:nvPicPr>
        <p:blipFill>
          <a:blip r:embed="rId6"/>
          <a:stretch>
            <a:fillRect/>
          </a:stretch>
        </p:blipFill>
        <p:spPr>
          <a:xfrm>
            <a:off x="7851312" y="3053832"/>
            <a:ext cx="1494044" cy="1164476"/>
          </a:xfrm>
          <a:prstGeom prst="rect">
            <a:avLst/>
          </a:prstGeom>
        </p:spPr>
      </p:pic>
      <p:pic>
        <p:nvPicPr>
          <p:cNvPr id="21" name="図 20">
            <a:extLst>
              <a:ext uri="{FF2B5EF4-FFF2-40B4-BE49-F238E27FC236}">
                <a16:creationId xmlns:a16="http://schemas.microsoft.com/office/drawing/2014/main" id="{27DA3C9A-F737-48DD-93B7-B8354569F470}"/>
              </a:ext>
            </a:extLst>
          </p:cNvPr>
          <p:cNvPicPr>
            <a:picLocks noChangeAspect="1"/>
          </p:cNvPicPr>
          <p:nvPr/>
        </p:nvPicPr>
        <p:blipFill>
          <a:blip r:embed="rId7" cstate="print">
            <a:extLst>
              <a:ext uri="{28A0092B-C50C-407E-A947-70E740481C1C}">
                <a14:useLocalDpi xmlns:a14="http://schemas.microsoft.com/office/drawing/2010/main"/>
              </a:ext>
            </a:extLst>
          </a:blip>
          <a:srcRect/>
          <a:stretch>
            <a:fillRect/>
          </a:stretch>
        </p:blipFill>
        <p:spPr bwMode="auto">
          <a:xfrm>
            <a:off x="7735312" y="4889288"/>
            <a:ext cx="1701291" cy="1164332"/>
          </a:xfrm>
          <a:prstGeom prst="rect">
            <a:avLst/>
          </a:prstGeom>
          <a:noFill/>
          <a:ln>
            <a:noFill/>
          </a:ln>
        </p:spPr>
      </p:pic>
      <p:sp>
        <p:nvSpPr>
          <p:cNvPr id="2" name="テキスト ボックス 1">
            <a:extLst>
              <a:ext uri="{FF2B5EF4-FFF2-40B4-BE49-F238E27FC236}">
                <a16:creationId xmlns:a16="http://schemas.microsoft.com/office/drawing/2014/main" id="{18660CA1-9A93-4FB0-A745-36F38C0DEF28}"/>
              </a:ext>
            </a:extLst>
          </p:cNvPr>
          <p:cNvSpPr txBox="1"/>
          <p:nvPr/>
        </p:nvSpPr>
        <p:spPr>
          <a:xfrm>
            <a:off x="915937" y="6483456"/>
            <a:ext cx="8373997" cy="253916"/>
          </a:xfrm>
          <a:prstGeom prst="rect">
            <a:avLst/>
          </a:prstGeom>
          <a:noFill/>
        </p:spPr>
        <p:txBody>
          <a:bodyPr wrap="square" rtlCol="0">
            <a:spAutoFit/>
          </a:bodyPr>
          <a:lstStyle/>
          <a:p>
            <a:r>
              <a:rPr kumimoji="1" lang="en-US" altLang="ja-JP" sz="1050" dirty="0">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はじまるばこ：府内で生まれた赤ちゃんに、乳児家庭向け商品や子育て施策のお知らせなどを詰め合わせたプレゼントをお届け</a:t>
            </a:r>
          </a:p>
        </p:txBody>
      </p:sp>
      <p:sp>
        <p:nvSpPr>
          <p:cNvPr id="23" name="テキスト ボックス 22">
            <a:extLst>
              <a:ext uri="{FF2B5EF4-FFF2-40B4-BE49-F238E27FC236}">
                <a16:creationId xmlns:a16="http://schemas.microsoft.com/office/drawing/2014/main" id="{89DD8FD7-7074-41AC-BBA7-000F3A681BEC}"/>
              </a:ext>
            </a:extLst>
          </p:cNvPr>
          <p:cNvSpPr txBox="1"/>
          <p:nvPr/>
        </p:nvSpPr>
        <p:spPr>
          <a:xfrm>
            <a:off x="7602015" y="4209364"/>
            <a:ext cx="2052508"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主な連携事例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P14</a:t>
            </a:r>
            <a:r>
              <a:rPr kumimoji="1" lang="ja-JP" altLang="en-US" sz="1000" dirty="0">
                <a:latin typeface="Meiryo UI" panose="020B0604030504040204" pitchFamily="50" charset="-128"/>
                <a:ea typeface="Meiryo UI" panose="020B0604030504040204" pitchFamily="50" charset="-128"/>
              </a:rPr>
              <a:t>　健康　　</a:t>
            </a:r>
            <a:r>
              <a:rPr kumimoji="1" lang="en-US" altLang="ja-JP" sz="1000" dirty="0">
                <a:latin typeface="Meiryo UI" panose="020B0604030504040204" pitchFamily="50" charset="-128"/>
                <a:ea typeface="Meiryo UI" panose="020B0604030504040204" pitchFamily="50" charset="-128"/>
              </a:rPr>
              <a:t>P16,17</a:t>
            </a:r>
            <a:r>
              <a:rPr kumimoji="1" lang="ja-JP" altLang="en-US" sz="1000" dirty="0">
                <a:latin typeface="Meiryo UI" panose="020B0604030504040204" pitchFamily="50" charset="-128"/>
                <a:ea typeface="Meiryo UI" panose="020B0604030504040204" pitchFamily="50" charset="-128"/>
              </a:rPr>
              <a:t>　環境</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P20,21</a:t>
            </a:r>
            <a:r>
              <a:rPr kumimoji="1" lang="ja-JP" altLang="en-US" sz="1000" dirty="0">
                <a:latin typeface="Meiryo UI" panose="020B0604030504040204" pitchFamily="50" charset="-128"/>
                <a:ea typeface="Meiryo UI" panose="020B0604030504040204" pitchFamily="50" charset="-128"/>
              </a:rPr>
              <a:t>　地域活性化・まちづくり</a:t>
            </a:r>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24" name="テキスト ボックス 23">
            <a:extLst>
              <a:ext uri="{FF2B5EF4-FFF2-40B4-BE49-F238E27FC236}">
                <a16:creationId xmlns:a16="http://schemas.microsoft.com/office/drawing/2014/main" id="{99E6CB77-102E-4982-B493-2F1694D61CB9}"/>
              </a:ext>
            </a:extLst>
          </p:cNvPr>
          <p:cNvSpPr txBox="1"/>
          <p:nvPr/>
        </p:nvSpPr>
        <p:spPr>
          <a:xfrm>
            <a:off x="7646765" y="6063894"/>
            <a:ext cx="2052508" cy="861774"/>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主な連携事例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P15</a:t>
            </a:r>
            <a:r>
              <a:rPr kumimoji="1" lang="ja-JP" altLang="en-US" sz="1000" dirty="0">
                <a:latin typeface="Meiryo UI" panose="020B0604030504040204" pitchFamily="50" charset="-128"/>
                <a:ea typeface="Meiryo UI" panose="020B0604030504040204" pitchFamily="50" charset="-128"/>
              </a:rPr>
              <a:t>　健康</a:t>
            </a:r>
            <a:endParaRPr kumimoji="1"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    P20</a:t>
            </a:r>
            <a:r>
              <a:rPr kumimoji="1" lang="ja-JP" altLang="en-US" sz="1000" dirty="0">
                <a:latin typeface="Meiryo UI" panose="020B0604030504040204" pitchFamily="50" charset="-128"/>
                <a:ea typeface="Meiryo UI" panose="020B0604030504040204" pitchFamily="50" charset="-128"/>
              </a:rPr>
              <a:t>　地域活性化・まちづくり</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P22</a:t>
            </a:r>
            <a:r>
              <a:rPr kumimoji="1" lang="ja-JP" altLang="en-US" sz="1000" dirty="0">
                <a:latin typeface="Meiryo UI" panose="020B0604030504040204" pitchFamily="50" charset="-128"/>
                <a:ea typeface="Meiryo UI" panose="020B0604030504040204" pitchFamily="50" charset="-128"/>
              </a:rPr>
              <a:t>　府内市町村支援　</a:t>
            </a:r>
            <a:endParaRPr kumimoji="1" lang="en-US" altLang="ja-JP" sz="1000" dirty="0">
              <a:latin typeface="Meiryo UI" panose="020B0604030504040204" pitchFamily="50" charset="-128"/>
              <a:ea typeface="Meiryo UI" panose="020B0604030504040204" pitchFamily="50" charset="-128"/>
            </a:endParaRPr>
          </a:p>
          <a:p>
            <a:endParaRPr kumimoji="1" lang="ja-JP" altLang="en-US" sz="1000" dirty="0">
              <a:latin typeface="Meiryo UI" panose="020B0604030504040204" pitchFamily="50" charset="-128"/>
              <a:ea typeface="Meiryo UI" panose="020B0604030504040204" pitchFamily="50" charset="-128"/>
            </a:endParaRPr>
          </a:p>
        </p:txBody>
      </p:sp>
      <p:sp>
        <p:nvSpPr>
          <p:cNvPr id="25" name="スライド番号プレースホルダー 1">
            <a:extLst>
              <a:ext uri="{FF2B5EF4-FFF2-40B4-BE49-F238E27FC236}">
                <a16:creationId xmlns:a16="http://schemas.microsoft.com/office/drawing/2014/main" id="{CDDB42DF-2640-4488-8DFB-9812D7C49429}"/>
              </a:ext>
            </a:extLst>
          </p:cNvPr>
          <p:cNvSpPr txBox="1">
            <a:spLocks/>
          </p:cNvSpPr>
          <p:nvPr/>
        </p:nvSpPr>
        <p:spPr>
          <a:xfrm>
            <a:off x="7661213" y="6501326"/>
            <a:ext cx="2228850" cy="365125"/>
          </a:xfrm>
          <a:prstGeom prst="rect">
            <a:avLst/>
          </a:prstGeom>
        </p:spPr>
        <p:txBody>
          <a:bodyPr vert="horz" lIns="91440" tIns="45720" rIns="91440" bIns="45720" rtlCol="0" anchor="ctr"/>
          <a:lstStyle>
            <a:defPPr rtl="0">
              <a:defRPr lang="ja-jp"/>
            </a:defPPr>
            <a:lvl1pPr marL="0" algn="r" defTabSz="914400" rtl="0" eaLnBrk="1" latinLnBrk="0" hangingPunct="1">
              <a:defRPr sz="900" i="0" kern="1200">
                <a:solidFill>
                  <a:schemeClr val="tx1">
                    <a:tint val="75000"/>
                  </a:schemeClr>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6FEDF93-2BFD-41CA-ABC7-B039102F3792}" type="slidenum">
              <a:rPr lang="en-US" altLang="ja-JP" smtClean="0"/>
              <a:pPr/>
              <a:t>5</a:t>
            </a:fld>
            <a:endParaRPr lang="ja-JP" altLang="en-US" dirty="0"/>
          </a:p>
        </p:txBody>
      </p:sp>
      <p:grpSp>
        <p:nvGrpSpPr>
          <p:cNvPr id="36" name="グループ化 35">
            <a:extLst>
              <a:ext uri="{FF2B5EF4-FFF2-40B4-BE49-F238E27FC236}">
                <a16:creationId xmlns:a16="http://schemas.microsoft.com/office/drawing/2014/main" id="{E4C4F4A7-EE5C-4F0A-88F6-00E87C04AE90}"/>
              </a:ext>
            </a:extLst>
          </p:cNvPr>
          <p:cNvGrpSpPr/>
          <p:nvPr/>
        </p:nvGrpSpPr>
        <p:grpSpPr>
          <a:xfrm>
            <a:off x="412307" y="1085276"/>
            <a:ext cx="9493693" cy="1773763"/>
            <a:chOff x="491384" y="2943989"/>
            <a:chExt cx="9493693" cy="1773763"/>
          </a:xfrm>
        </p:grpSpPr>
        <p:sp>
          <p:nvSpPr>
            <p:cNvPr id="48" name="正方形/長方形 47">
              <a:extLst>
                <a:ext uri="{FF2B5EF4-FFF2-40B4-BE49-F238E27FC236}">
                  <a16:creationId xmlns:a16="http://schemas.microsoft.com/office/drawing/2014/main" id="{72B8BDDB-BD60-4FF4-83AC-FCE70D4D48C8}"/>
                </a:ext>
              </a:extLst>
            </p:cNvPr>
            <p:cNvSpPr/>
            <p:nvPr/>
          </p:nvSpPr>
          <p:spPr>
            <a:xfrm>
              <a:off x="491384" y="2943989"/>
              <a:ext cx="9179339" cy="1773763"/>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dirty="0"/>
            </a:p>
          </p:txBody>
        </p:sp>
        <p:sp>
          <p:nvSpPr>
            <p:cNvPr id="49" name="テキスト ボックス 48">
              <a:extLst>
                <a:ext uri="{FF2B5EF4-FFF2-40B4-BE49-F238E27FC236}">
                  <a16:creationId xmlns:a16="http://schemas.microsoft.com/office/drawing/2014/main" id="{822F27B6-BAB7-4D01-AA87-80DD45393E54}"/>
                </a:ext>
              </a:extLst>
            </p:cNvPr>
            <p:cNvSpPr txBox="1"/>
            <p:nvPr/>
          </p:nvSpPr>
          <p:spPr>
            <a:xfrm>
              <a:off x="694077" y="3021469"/>
              <a:ext cx="9291000" cy="400110"/>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アース製薬株式会社</a:t>
              </a:r>
              <a:endParaRPr kumimoji="1" lang="en-US" altLang="ja-JP" sz="2000" dirty="0">
                <a:latin typeface="Meiryo UI" panose="020B0604030504040204" pitchFamily="50" charset="-128"/>
                <a:ea typeface="Meiryo UI" panose="020B0604030504040204" pitchFamily="50" charset="-128"/>
              </a:endParaRPr>
            </a:p>
          </p:txBody>
        </p:sp>
        <p:pic>
          <p:nvPicPr>
            <p:cNvPr id="52" name="Picture 4" descr="リボンのイラスト「ポンポンボウ」">
              <a:extLst>
                <a:ext uri="{FF2B5EF4-FFF2-40B4-BE49-F238E27FC236}">
                  <a16:creationId xmlns:a16="http://schemas.microsoft.com/office/drawing/2014/main" id="{1AE5DD0C-F362-40B2-B02B-2C92A96C7DDA}"/>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527457" y="2990222"/>
              <a:ext cx="692667" cy="631712"/>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テキスト ボックス 52">
            <a:extLst>
              <a:ext uri="{FF2B5EF4-FFF2-40B4-BE49-F238E27FC236}">
                <a16:creationId xmlns:a16="http://schemas.microsoft.com/office/drawing/2014/main" id="{B2DA1300-273F-457F-AC58-A1361DD0837D}"/>
              </a:ext>
            </a:extLst>
          </p:cNvPr>
          <p:cNvSpPr txBox="1"/>
          <p:nvPr/>
        </p:nvSpPr>
        <p:spPr>
          <a:xfrm>
            <a:off x="8876048" y="708059"/>
            <a:ext cx="911599"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50</a:t>
            </a:r>
            <a:r>
              <a:rPr kumimoji="1" lang="ja-JP" altLang="en-US" sz="1000" dirty="0">
                <a:latin typeface="Meiryo UI" panose="020B0604030504040204" pitchFamily="50" charset="-128"/>
                <a:ea typeface="Meiryo UI" panose="020B0604030504040204" pitchFamily="50" charset="-128"/>
              </a:rPr>
              <a:t>音順）</a:t>
            </a:r>
          </a:p>
        </p:txBody>
      </p:sp>
      <p:sp>
        <p:nvSpPr>
          <p:cNvPr id="55" name="テキスト ボックス 54">
            <a:extLst>
              <a:ext uri="{FF2B5EF4-FFF2-40B4-BE49-F238E27FC236}">
                <a16:creationId xmlns:a16="http://schemas.microsoft.com/office/drawing/2014/main" id="{A27092A8-4209-4EAC-9683-B66DC3F5C516}"/>
              </a:ext>
            </a:extLst>
          </p:cNvPr>
          <p:cNvSpPr txBox="1"/>
          <p:nvPr/>
        </p:nvSpPr>
        <p:spPr>
          <a:xfrm>
            <a:off x="7653385" y="2451856"/>
            <a:ext cx="2052508" cy="400110"/>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主な連携事例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P17</a:t>
            </a:r>
            <a:r>
              <a:rPr kumimoji="1" lang="ja-JP" altLang="en-US" sz="1000" dirty="0">
                <a:latin typeface="Meiryo UI" panose="020B0604030504040204" pitchFamily="50" charset="-128"/>
                <a:ea typeface="Meiryo UI" panose="020B0604030504040204" pitchFamily="50" charset="-128"/>
              </a:rPr>
              <a:t>　環境</a:t>
            </a:r>
          </a:p>
        </p:txBody>
      </p:sp>
      <p:sp>
        <p:nvSpPr>
          <p:cNvPr id="56" name="テキスト ボックス 55">
            <a:extLst>
              <a:ext uri="{FF2B5EF4-FFF2-40B4-BE49-F238E27FC236}">
                <a16:creationId xmlns:a16="http://schemas.microsoft.com/office/drawing/2014/main" id="{914916BF-0F4E-4DB6-95E3-194C6139DD0A}"/>
              </a:ext>
            </a:extLst>
          </p:cNvPr>
          <p:cNvSpPr txBox="1"/>
          <p:nvPr/>
        </p:nvSpPr>
        <p:spPr>
          <a:xfrm>
            <a:off x="915937" y="1531926"/>
            <a:ext cx="6935375" cy="1282146"/>
          </a:xfrm>
          <a:prstGeom prst="rect">
            <a:avLst/>
          </a:prstGeom>
          <a:noFill/>
        </p:spPr>
        <p:txBody>
          <a:bodyPr wrap="square">
            <a:spAutoFit/>
          </a:bodyPr>
          <a:lstStyle/>
          <a:p>
            <a:pPr>
              <a:lnSpc>
                <a:spcPts val="2400"/>
              </a:lnSpc>
            </a:pPr>
            <a:r>
              <a:rPr kumimoji="1" lang="ja-JP" altLang="en-US" sz="1400" dirty="0">
                <a:latin typeface="Meiryo UI" panose="020B0604030504040204" pitchFamily="50" charset="-128"/>
                <a:ea typeface="Meiryo UI" panose="020B0604030504040204" pitchFamily="50" charset="-128"/>
              </a:rPr>
              <a:t>虫ケアに関する専門的知見を活かし、大阪・関西万博におけるユスリカ対策支援として、</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製品等の提供や現地調査をふまえた成虫・発生源対策を提案し、快適な会場環境に貢献</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また、「虫ケアステーション」を、府営公園や花の文化園など</a:t>
            </a:r>
            <a:r>
              <a:rPr kumimoji="1" lang="en-US" altLang="ja-JP" sz="1400" dirty="0">
                <a:latin typeface="Meiryo UI" panose="020B0604030504040204" pitchFamily="50" charset="-128"/>
                <a:ea typeface="Meiryo UI" panose="020B0604030504040204" pitchFamily="50" charset="-128"/>
              </a:rPr>
              <a:t>10</a:t>
            </a:r>
            <a:r>
              <a:rPr kumimoji="1" lang="ja-JP" altLang="en-US" sz="1400" dirty="0">
                <a:latin typeface="Meiryo UI" panose="020B0604030504040204" pitchFamily="50" charset="-128"/>
                <a:ea typeface="Meiryo UI" panose="020B0604030504040204" pitchFamily="50" charset="-128"/>
              </a:rPr>
              <a:t>施設に拡げ、蚊やマダニが媒介する感染症の防止や虫ケアに関する正しい知識を学び実践できる機会を創出</a:t>
            </a:r>
            <a:endParaRPr kumimoji="1" lang="en-US" altLang="ja-JP" sz="1400" dirty="0">
              <a:latin typeface="Meiryo UI" panose="020B0604030504040204" pitchFamily="50" charset="-128"/>
              <a:ea typeface="Meiryo UI" panose="020B0604030504040204" pitchFamily="50" charset="-128"/>
            </a:endParaRPr>
          </a:p>
        </p:txBody>
      </p:sp>
      <p:pic>
        <p:nvPicPr>
          <p:cNvPr id="57" name="図 56">
            <a:extLst>
              <a:ext uri="{FF2B5EF4-FFF2-40B4-BE49-F238E27FC236}">
                <a16:creationId xmlns:a16="http://schemas.microsoft.com/office/drawing/2014/main" id="{90F44E60-32F7-4AE3-8A6A-C9C49F1C2565}"/>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113068" y="878324"/>
            <a:ext cx="1445198" cy="976687"/>
          </a:xfrm>
          <a:prstGeom prst="rect">
            <a:avLst/>
          </a:prstGeom>
        </p:spPr>
      </p:pic>
      <p:pic>
        <p:nvPicPr>
          <p:cNvPr id="32" name="図 31">
            <a:extLst>
              <a:ext uri="{FF2B5EF4-FFF2-40B4-BE49-F238E27FC236}">
                <a16:creationId xmlns:a16="http://schemas.microsoft.com/office/drawing/2014/main" id="{00714A79-1C43-448E-A27F-1848D3BB612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884587" y="1190443"/>
            <a:ext cx="1480723" cy="1222738"/>
          </a:xfrm>
          <a:prstGeom prst="rect">
            <a:avLst/>
          </a:prstGeom>
        </p:spPr>
      </p:pic>
    </p:spTree>
    <p:extLst>
      <p:ext uri="{BB962C8B-B14F-4D97-AF65-F5344CB8AC3E}">
        <p14:creationId xmlns:p14="http://schemas.microsoft.com/office/powerpoint/2010/main" val="8717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381000" y="1131094"/>
            <a:ext cx="7886700" cy="994172"/>
          </a:xfrm>
        </p:spPr>
        <p:txBody>
          <a:bodyPr rtlCol="0"/>
          <a:lstStyle/>
          <a:p>
            <a:r>
              <a:rPr lang="ja-JP" altLang="en-US" dirty="0">
                <a:latin typeface="Meiryo UI" panose="020B0604030504040204" pitchFamily="50" charset="-128"/>
                <a:ea typeface="Meiryo UI" panose="020B0604030504040204" pitchFamily="50" charset="-128"/>
              </a:rPr>
              <a:t>プロジェクト分析スライド </a:t>
            </a:r>
            <a:r>
              <a:rPr lang="en-US" altLang="ja-JP" dirty="0">
                <a:latin typeface="Meiryo UI" panose="020B0604030504040204" pitchFamily="50" charset="-128"/>
                <a:ea typeface="Meiryo UI" panose="020B0604030504040204" pitchFamily="50" charset="-128"/>
              </a:rPr>
              <a:t>3</a:t>
            </a:r>
          </a:p>
        </p:txBody>
      </p:sp>
      <p:grpSp>
        <p:nvGrpSpPr>
          <p:cNvPr id="28" name="グループ化 27">
            <a:extLst>
              <a:ext uri="{FF2B5EF4-FFF2-40B4-BE49-F238E27FC236}">
                <a16:creationId xmlns:a16="http://schemas.microsoft.com/office/drawing/2014/main" id="{5ABD0EA7-94E3-4478-B613-605912446D6C}"/>
              </a:ext>
            </a:extLst>
          </p:cNvPr>
          <p:cNvGrpSpPr/>
          <p:nvPr/>
        </p:nvGrpSpPr>
        <p:grpSpPr>
          <a:xfrm>
            <a:off x="394181" y="465236"/>
            <a:ext cx="9173036" cy="475850"/>
            <a:chOff x="394181" y="465236"/>
            <a:chExt cx="9173036" cy="475850"/>
          </a:xfrm>
        </p:grpSpPr>
        <p:cxnSp>
          <p:nvCxnSpPr>
            <p:cNvPr id="30" name="直線コネクタ 29">
              <a:extLst>
                <a:ext uri="{FF2B5EF4-FFF2-40B4-BE49-F238E27FC236}">
                  <a16:creationId xmlns:a16="http://schemas.microsoft.com/office/drawing/2014/main" id="{063FA81E-B329-46AC-B1B1-EB25285AB8CB}"/>
                </a:ext>
              </a:extLst>
            </p:cNvPr>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33" name="テキスト ボックス 32">
              <a:extLst>
                <a:ext uri="{FF2B5EF4-FFF2-40B4-BE49-F238E27FC236}">
                  <a16:creationId xmlns:a16="http://schemas.microsoft.com/office/drawing/2014/main" id="{1D24CA3E-C0DE-49CD-A8AE-4647C909A366}"/>
                </a:ext>
              </a:extLst>
            </p:cNvPr>
            <p:cNvSpPr txBox="1"/>
            <p:nvPr/>
          </p:nvSpPr>
          <p:spPr>
            <a:xfrm>
              <a:off x="456233" y="465236"/>
              <a:ext cx="6460423" cy="400110"/>
            </a:xfrm>
            <a:prstGeom prst="rect">
              <a:avLst/>
            </a:prstGeom>
            <a:noFill/>
          </p:spPr>
          <p:txBody>
            <a:bodyPr wrap="none" rtlCol="0">
              <a:spAutoFit/>
            </a:bodyPr>
            <a:lstStyle/>
            <a:p>
              <a:r>
                <a:rPr kumimoji="1" lang="ja-JP" altLang="en-US" sz="2000" b="1" dirty="0">
                  <a:latin typeface="Meiryo UI" panose="020B0604030504040204" pitchFamily="50" charset="-128"/>
                  <a:ea typeface="Meiryo UI" panose="020B0604030504040204" pitchFamily="50" charset="-128"/>
                </a:rPr>
                <a:t>トピックス　積極的に強みを活かして取組む企業等のご紹介</a:t>
              </a:r>
              <a:endParaRPr kumimoji="1" lang="en-US" altLang="ja-JP" sz="2000" b="1" dirty="0">
                <a:latin typeface="Meiryo UI" panose="020B0604030504040204" pitchFamily="50" charset="-128"/>
                <a:ea typeface="Meiryo UI" panose="020B0604030504040204" pitchFamily="50" charset="-128"/>
              </a:endParaRPr>
            </a:p>
          </p:txBody>
        </p:sp>
      </p:grpSp>
      <p:grpSp>
        <p:nvGrpSpPr>
          <p:cNvPr id="63" name="グループ化 62">
            <a:extLst>
              <a:ext uri="{FF2B5EF4-FFF2-40B4-BE49-F238E27FC236}">
                <a16:creationId xmlns:a16="http://schemas.microsoft.com/office/drawing/2014/main" id="{3ECB3086-32A2-4A78-8733-3466E38E6699}"/>
              </a:ext>
            </a:extLst>
          </p:cNvPr>
          <p:cNvGrpSpPr/>
          <p:nvPr/>
        </p:nvGrpSpPr>
        <p:grpSpPr>
          <a:xfrm>
            <a:off x="394181" y="3116613"/>
            <a:ext cx="9580493" cy="2100536"/>
            <a:chOff x="394181" y="2966826"/>
            <a:chExt cx="9580493" cy="2100536"/>
          </a:xfrm>
        </p:grpSpPr>
        <p:grpSp>
          <p:nvGrpSpPr>
            <p:cNvPr id="64" name="グループ化 63">
              <a:extLst>
                <a:ext uri="{FF2B5EF4-FFF2-40B4-BE49-F238E27FC236}">
                  <a16:creationId xmlns:a16="http://schemas.microsoft.com/office/drawing/2014/main" id="{CFD21A03-5E91-449A-AC8A-BC0BEFD0BB47}"/>
                </a:ext>
              </a:extLst>
            </p:cNvPr>
            <p:cNvGrpSpPr/>
            <p:nvPr/>
          </p:nvGrpSpPr>
          <p:grpSpPr>
            <a:xfrm>
              <a:off x="394181" y="2966826"/>
              <a:ext cx="9580493" cy="2100536"/>
              <a:chOff x="420092" y="3029710"/>
              <a:chExt cx="9580493" cy="2100536"/>
            </a:xfrm>
          </p:grpSpPr>
          <p:grpSp>
            <p:nvGrpSpPr>
              <p:cNvPr id="67" name="グループ化 66">
                <a:extLst>
                  <a:ext uri="{FF2B5EF4-FFF2-40B4-BE49-F238E27FC236}">
                    <a16:creationId xmlns:a16="http://schemas.microsoft.com/office/drawing/2014/main" id="{DD88E11A-3EF3-4A18-9FB8-F87E9A66F753}"/>
                  </a:ext>
                </a:extLst>
              </p:cNvPr>
              <p:cNvGrpSpPr/>
              <p:nvPr/>
            </p:nvGrpSpPr>
            <p:grpSpPr>
              <a:xfrm>
                <a:off x="420092" y="3029710"/>
                <a:ext cx="9580493" cy="1807382"/>
                <a:chOff x="422091" y="3985162"/>
                <a:chExt cx="9580493" cy="1520000"/>
              </a:xfrm>
            </p:grpSpPr>
            <p:sp>
              <p:nvSpPr>
                <p:cNvPr id="71" name="正方形/長方形 70">
                  <a:extLst>
                    <a:ext uri="{FF2B5EF4-FFF2-40B4-BE49-F238E27FC236}">
                      <a16:creationId xmlns:a16="http://schemas.microsoft.com/office/drawing/2014/main" id="{755865F5-5E10-4FEE-BE30-4581B5A51A4C}"/>
                    </a:ext>
                  </a:extLst>
                </p:cNvPr>
                <p:cNvSpPr/>
                <p:nvPr/>
              </p:nvSpPr>
              <p:spPr>
                <a:xfrm>
                  <a:off x="422091" y="3985162"/>
                  <a:ext cx="9179339" cy="1520000"/>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2" name="テキスト ボックス 71">
                  <a:extLst>
                    <a:ext uri="{FF2B5EF4-FFF2-40B4-BE49-F238E27FC236}">
                      <a16:creationId xmlns:a16="http://schemas.microsoft.com/office/drawing/2014/main" id="{9E07E943-5794-4368-A4BE-54CB90FD8ECD}"/>
                    </a:ext>
                  </a:extLst>
                </p:cNvPr>
                <p:cNvSpPr txBox="1"/>
                <p:nvPr/>
              </p:nvSpPr>
              <p:spPr>
                <a:xfrm>
                  <a:off x="711584" y="4053236"/>
                  <a:ext cx="9291000" cy="34286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明治安田生命保険相互会社</a:t>
                  </a:r>
                  <a:endParaRPr kumimoji="1" lang="en-US" altLang="ja-JP" sz="20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55B1A070-AEA5-42C1-A9B3-9F3FF283F8B8}"/>
                    </a:ext>
                  </a:extLst>
                </p:cNvPr>
                <p:cNvSpPr txBox="1"/>
                <p:nvPr/>
              </p:nvSpPr>
              <p:spPr>
                <a:xfrm>
                  <a:off x="631608" y="4402265"/>
                  <a:ext cx="7211372" cy="290119"/>
                </a:xfrm>
                <a:prstGeom prst="rect">
                  <a:avLst/>
                </a:prstGeom>
                <a:noFill/>
              </p:spPr>
              <p:txBody>
                <a:bodyPr wrap="square">
                  <a:spAutoFit/>
                </a:bodyPr>
                <a:lstStyle/>
                <a:p>
                  <a:endParaRPr kumimoji="1" lang="ja-JP" altLang="en-US" sz="1600" dirty="0">
                    <a:latin typeface="Meiryo UI" panose="020B0604030504040204" pitchFamily="50" charset="-128"/>
                    <a:ea typeface="Meiryo UI" panose="020B0604030504040204" pitchFamily="50" charset="-128"/>
                  </a:endParaRPr>
                </a:p>
              </p:txBody>
            </p:sp>
          </p:grpSp>
          <p:pic>
            <p:nvPicPr>
              <p:cNvPr id="68" name="図 67">
                <a:extLst>
                  <a:ext uri="{FF2B5EF4-FFF2-40B4-BE49-F238E27FC236}">
                    <a16:creationId xmlns:a16="http://schemas.microsoft.com/office/drawing/2014/main" id="{45D131DD-75BD-4347-9842-27CB53EEA0E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8913" y="3140317"/>
                <a:ext cx="1564595" cy="348368"/>
              </a:xfrm>
              <a:prstGeom prst="rect">
                <a:avLst/>
              </a:prstGeom>
            </p:spPr>
          </p:pic>
          <p:sp>
            <p:nvSpPr>
              <p:cNvPr id="69" name="テキスト ボックス 68">
                <a:extLst>
                  <a:ext uri="{FF2B5EF4-FFF2-40B4-BE49-F238E27FC236}">
                    <a16:creationId xmlns:a16="http://schemas.microsoft.com/office/drawing/2014/main" id="{5E9B115B-63D6-4999-99CB-6BFF6CE86F26}"/>
                  </a:ext>
                </a:extLst>
              </p:cNvPr>
              <p:cNvSpPr txBox="1"/>
              <p:nvPr/>
            </p:nvSpPr>
            <p:spPr>
              <a:xfrm>
                <a:off x="1106232" y="3540324"/>
                <a:ext cx="8589791" cy="1589922"/>
              </a:xfrm>
              <a:prstGeom prst="rect">
                <a:avLst/>
              </a:prstGeom>
              <a:noFill/>
            </p:spPr>
            <p:txBody>
              <a:bodyPr wrap="square" rtlCol="0">
                <a:spAutoFit/>
              </a:bodyPr>
              <a:lstStyle/>
              <a:p>
                <a:pPr>
                  <a:lnSpc>
                    <a:spcPts val="2400"/>
                  </a:lnSpc>
                </a:pPr>
                <a:r>
                  <a:rPr kumimoji="1" lang="ja-JP" altLang="en-US" sz="1400" dirty="0">
                    <a:latin typeface="Meiryo UI" panose="020B0604030504040204" pitchFamily="50" charset="-128"/>
                    <a:ea typeface="Meiryo UI" panose="020B0604030504040204" pitchFamily="50" charset="-128"/>
                  </a:rPr>
                  <a:t>生命保険会社の枠を超えて健康増進や地域活性化に貢献する企業をめざす明治安田の</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方針のもと、全社員をあげたキャンペーンの実施などにより、府民の健康への行動変容を促進</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さらに、自社のネットワークを活かし多数の企業の協力を得てフードドライブを新たに実施</a:t>
                </a:r>
                <a:endParaRPr kumimoji="1" lang="en-US" altLang="ja-JP" sz="1400" dirty="0">
                  <a:latin typeface="Meiryo UI" panose="020B0604030504040204" pitchFamily="50" charset="-128"/>
                  <a:ea typeface="Meiryo UI" panose="020B0604030504040204" pitchFamily="50" charset="-128"/>
                </a:endParaRPr>
              </a:p>
              <a:p>
                <a:pPr>
                  <a:lnSpc>
                    <a:spcPts val="2400"/>
                  </a:lnSpc>
                </a:pPr>
                <a:r>
                  <a:rPr kumimoji="1" lang="ja-JP" altLang="en-US" sz="1400" dirty="0">
                    <a:latin typeface="Meiryo UI" panose="020B0604030504040204" pitchFamily="50" charset="-128"/>
                    <a:ea typeface="Meiryo UI" panose="020B0604030504040204" pitchFamily="50" charset="-128"/>
                  </a:rPr>
                  <a:t>営業職員を通じて活動結果報告を賛同企業に行うことで、継続的な協力を促進</a:t>
                </a:r>
                <a:endParaRPr kumimoji="1" lang="en-US" altLang="ja-JP" sz="1400" dirty="0">
                  <a:latin typeface="Meiryo UI" panose="020B0604030504040204" pitchFamily="50" charset="-128"/>
                  <a:ea typeface="Meiryo UI" panose="020B0604030504040204" pitchFamily="50" charset="-128"/>
                </a:endParaRPr>
              </a:p>
              <a:p>
                <a:pPr>
                  <a:lnSpc>
                    <a:spcPts val="2400"/>
                  </a:lnSpc>
                </a:pPr>
                <a:endParaRPr kumimoji="1" lang="en-US" altLang="ja-JP" sz="1400" dirty="0">
                  <a:latin typeface="Meiryo UI" panose="020B0604030504040204" pitchFamily="50" charset="-128"/>
                  <a:ea typeface="Meiryo UI" panose="020B0604030504040204" pitchFamily="50" charset="-128"/>
                </a:endParaRPr>
              </a:p>
            </p:txBody>
          </p:sp>
        </p:grpSp>
        <p:pic>
          <p:nvPicPr>
            <p:cNvPr id="65" name="Picture 4" descr="リボンのイラスト「ポンポンボウ」">
              <a:extLst>
                <a:ext uri="{FF2B5EF4-FFF2-40B4-BE49-F238E27FC236}">
                  <a16:creationId xmlns:a16="http://schemas.microsoft.com/office/drawing/2014/main" id="{D18791EB-43C2-425F-93D4-44D8729319F6}"/>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0254" y="3037563"/>
              <a:ext cx="692667" cy="631712"/>
            </a:xfrm>
            <a:prstGeom prst="rect">
              <a:avLst/>
            </a:prstGeom>
            <a:noFill/>
            <a:extLst>
              <a:ext uri="{909E8E84-426E-40DD-AFC4-6F175D3DCCD1}">
                <a14:hiddenFill xmlns:a14="http://schemas.microsoft.com/office/drawing/2010/main">
                  <a:solidFill>
                    <a:srgbClr val="FFFFFF"/>
                  </a:solidFill>
                </a14:hiddenFill>
              </a:ext>
            </a:extLst>
          </p:spPr>
        </p:pic>
        <p:sp>
          <p:nvSpPr>
            <p:cNvPr id="66" name="テキスト ボックス 65">
              <a:extLst>
                <a:ext uri="{FF2B5EF4-FFF2-40B4-BE49-F238E27FC236}">
                  <a16:creationId xmlns:a16="http://schemas.microsoft.com/office/drawing/2014/main" id="{63AF9CFF-721E-4042-B765-AE58D16F9778}"/>
                </a:ext>
              </a:extLst>
            </p:cNvPr>
            <p:cNvSpPr txBox="1"/>
            <p:nvPr/>
          </p:nvSpPr>
          <p:spPr>
            <a:xfrm>
              <a:off x="7650662" y="4324044"/>
              <a:ext cx="2228851" cy="246221"/>
            </a:xfrm>
            <a:prstGeom prst="rect">
              <a:avLst/>
            </a:prstGeom>
            <a:noFill/>
          </p:spPr>
          <p:txBody>
            <a:bodyPr wrap="square" rtlCol="0">
              <a:spAutoFit/>
            </a:bodyPr>
            <a:lstStyle/>
            <a:p>
              <a:endParaRPr kumimoji="1" lang="ja-JP" altLang="en-US" sz="1000" dirty="0">
                <a:solidFill>
                  <a:srgbClr val="FF0000"/>
                </a:solidFill>
              </a:endParaRPr>
            </a:p>
          </p:txBody>
        </p:sp>
      </p:grpSp>
      <p:sp>
        <p:nvSpPr>
          <p:cNvPr id="37" name="スライド番号プレースホルダー 1">
            <a:extLst>
              <a:ext uri="{FF2B5EF4-FFF2-40B4-BE49-F238E27FC236}">
                <a16:creationId xmlns:a16="http://schemas.microsoft.com/office/drawing/2014/main" id="{BC1B43D8-E84F-45D5-BDAE-36CFB6C8EBDE}"/>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6</a:t>
            </a:fld>
            <a:endParaRPr lang="ja-JP" altLang="en-US" dirty="0"/>
          </a:p>
        </p:txBody>
      </p:sp>
      <p:grpSp>
        <p:nvGrpSpPr>
          <p:cNvPr id="43" name="グループ化 42">
            <a:extLst>
              <a:ext uri="{FF2B5EF4-FFF2-40B4-BE49-F238E27FC236}">
                <a16:creationId xmlns:a16="http://schemas.microsoft.com/office/drawing/2014/main" id="{3601C1E6-5A47-4E4D-95B9-B2514B5DA4E8}"/>
              </a:ext>
            </a:extLst>
          </p:cNvPr>
          <p:cNvGrpSpPr/>
          <p:nvPr/>
        </p:nvGrpSpPr>
        <p:grpSpPr>
          <a:xfrm>
            <a:off x="351904" y="4986433"/>
            <a:ext cx="9467343" cy="1827877"/>
            <a:chOff x="333787" y="1115270"/>
            <a:chExt cx="9467343" cy="1827877"/>
          </a:xfrm>
        </p:grpSpPr>
        <p:grpSp>
          <p:nvGrpSpPr>
            <p:cNvPr id="44" name="グループ化 43">
              <a:extLst>
                <a:ext uri="{FF2B5EF4-FFF2-40B4-BE49-F238E27FC236}">
                  <a16:creationId xmlns:a16="http://schemas.microsoft.com/office/drawing/2014/main" id="{30245676-50E5-4F02-8CA9-42D9674D60F7}"/>
                </a:ext>
              </a:extLst>
            </p:cNvPr>
            <p:cNvGrpSpPr/>
            <p:nvPr/>
          </p:nvGrpSpPr>
          <p:grpSpPr>
            <a:xfrm>
              <a:off x="333787" y="1129233"/>
              <a:ext cx="9291000" cy="1813914"/>
              <a:chOff x="361697" y="4019598"/>
              <a:chExt cx="9291000" cy="1520000"/>
            </a:xfrm>
          </p:grpSpPr>
          <p:sp>
            <p:nvSpPr>
              <p:cNvPr id="49" name="正方形/長方形 48">
                <a:extLst>
                  <a:ext uri="{FF2B5EF4-FFF2-40B4-BE49-F238E27FC236}">
                    <a16:creationId xmlns:a16="http://schemas.microsoft.com/office/drawing/2014/main" id="{136E979E-0369-47E4-B774-4A2BD8D37026}"/>
                  </a:ext>
                </a:extLst>
              </p:cNvPr>
              <p:cNvSpPr/>
              <p:nvPr/>
            </p:nvSpPr>
            <p:spPr>
              <a:xfrm>
                <a:off x="401543" y="4019598"/>
                <a:ext cx="9179339" cy="1520000"/>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50" name="テキスト ボックス 49">
                <a:extLst>
                  <a:ext uri="{FF2B5EF4-FFF2-40B4-BE49-F238E27FC236}">
                    <a16:creationId xmlns:a16="http://schemas.microsoft.com/office/drawing/2014/main" id="{5BDA5C0C-14A1-486C-9227-416EE800F9FC}"/>
                  </a:ext>
                </a:extLst>
              </p:cNvPr>
              <p:cNvSpPr txBox="1"/>
              <p:nvPr/>
            </p:nvSpPr>
            <p:spPr>
              <a:xfrm>
                <a:off x="361697" y="4089214"/>
                <a:ext cx="9291000" cy="335279"/>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株式会社りそな銀行</a:t>
                </a:r>
                <a:endParaRPr kumimoji="1" lang="en-US" altLang="ja-JP" sz="2000" dirty="0">
                  <a:latin typeface="Meiryo UI" panose="020B0604030504040204" pitchFamily="50" charset="-128"/>
                  <a:ea typeface="Meiryo UI" panose="020B0604030504040204" pitchFamily="50" charset="-128"/>
                </a:endParaRPr>
              </a:p>
            </p:txBody>
          </p:sp>
          <p:sp>
            <p:nvSpPr>
              <p:cNvPr id="51" name="テキスト ボックス 50">
                <a:extLst>
                  <a:ext uri="{FF2B5EF4-FFF2-40B4-BE49-F238E27FC236}">
                    <a16:creationId xmlns:a16="http://schemas.microsoft.com/office/drawing/2014/main" id="{7925F5C3-8442-4EF0-9E4A-2E46965C95E6}"/>
                  </a:ext>
                </a:extLst>
              </p:cNvPr>
              <p:cNvSpPr txBox="1"/>
              <p:nvPr/>
            </p:nvSpPr>
            <p:spPr>
              <a:xfrm>
                <a:off x="631608" y="4402265"/>
                <a:ext cx="7211372" cy="290119"/>
              </a:xfrm>
              <a:prstGeom prst="rect">
                <a:avLst/>
              </a:prstGeom>
              <a:noFill/>
            </p:spPr>
            <p:txBody>
              <a:bodyPr wrap="square">
                <a:spAutoFit/>
              </a:bodyPr>
              <a:lstStyle/>
              <a:p>
                <a:endParaRPr kumimoji="1" lang="ja-JP" altLang="en-US" sz="1600" dirty="0">
                  <a:latin typeface="Meiryo UI" panose="020B0604030504040204" pitchFamily="50" charset="-128"/>
                  <a:ea typeface="Meiryo UI" panose="020B0604030504040204" pitchFamily="50" charset="-128"/>
                </a:endParaRPr>
              </a:p>
            </p:txBody>
          </p:sp>
        </p:grpSp>
        <p:sp>
          <p:nvSpPr>
            <p:cNvPr id="45" name="テキスト ボックス 44">
              <a:extLst>
                <a:ext uri="{FF2B5EF4-FFF2-40B4-BE49-F238E27FC236}">
                  <a16:creationId xmlns:a16="http://schemas.microsoft.com/office/drawing/2014/main" id="{18414569-D234-44EA-8AED-D905C2FDC518}"/>
                </a:ext>
              </a:extLst>
            </p:cNvPr>
            <p:cNvSpPr txBox="1"/>
            <p:nvPr/>
          </p:nvSpPr>
          <p:spPr>
            <a:xfrm>
              <a:off x="1101500" y="1577675"/>
              <a:ext cx="6852191" cy="1282146"/>
            </a:xfrm>
            <a:prstGeom prst="rect">
              <a:avLst/>
            </a:prstGeom>
            <a:noFill/>
          </p:spPr>
          <p:txBody>
            <a:bodyPr wrap="square" rtlCol="0">
              <a:spAutoFit/>
            </a:bodyPr>
            <a:lstStyle>
              <a:defPPr rtl="0">
                <a:defRPr lang="ja-jp"/>
              </a:defPPr>
              <a:lvl1pPr>
                <a:lnSpc>
                  <a:spcPts val="2400"/>
                </a:lnSpc>
                <a:defRPr kumimoji="1" sz="1400">
                  <a:latin typeface="Meiryo UI" panose="020B0604030504040204" pitchFamily="50" charset="-128"/>
                  <a:ea typeface="Meiryo UI" panose="020B0604030504040204" pitchFamily="50" charset="-128"/>
                </a:defRPr>
              </a:lvl1pPr>
            </a:lstStyle>
            <a:p>
              <a:r>
                <a:rPr lang="ja-JP" altLang="en-US" dirty="0"/>
                <a:t>金融機関ならではの専門的な知見・ノウハウを活かし、子ども向け金融教育セミナーの開催や、</a:t>
              </a:r>
              <a:endParaRPr lang="en-US" altLang="ja-JP" dirty="0"/>
            </a:p>
            <a:p>
              <a:r>
                <a:rPr lang="en-US" altLang="ja-JP" dirty="0"/>
                <a:t>ATM</a:t>
              </a:r>
              <a:r>
                <a:rPr lang="ja-JP" altLang="en-US" dirty="0"/>
                <a:t>を悪用した特殊詐欺防止のための啓発動画の作成への協力などを実施</a:t>
              </a:r>
              <a:endParaRPr lang="en-US" altLang="ja-JP" dirty="0"/>
            </a:p>
            <a:p>
              <a:r>
                <a:rPr lang="ja-JP" altLang="en-US" dirty="0"/>
                <a:t>また、リージョナルバンクとしての豊富なネットワークを活かし、異業種交流や新たな連携の</a:t>
              </a:r>
              <a:endParaRPr lang="en-US" altLang="ja-JP" dirty="0"/>
            </a:p>
            <a:p>
              <a:r>
                <a:rPr lang="ja-JP" altLang="en-US" dirty="0"/>
                <a:t>マッチングなど民間企業とつなぐ機会を創出</a:t>
              </a:r>
              <a:endParaRPr lang="en-US" altLang="ja-JP" dirty="0"/>
            </a:p>
          </p:txBody>
        </p:sp>
        <p:pic>
          <p:nvPicPr>
            <p:cNvPr id="46" name="Picture 4" descr="リボンのイラスト「ポンポンボウ」">
              <a:extLst>
                <a:ext uri="{FF2B5EF4-FFF2-40B4-BE49-F238E27FC236}">
                  <a16:creationId xmlns:a16="http://schemas.microsoft.com/office/drawing/2014/main" id="{37350EA5-1F31-4426-BEE7-7A27734C903B}"/>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01507" y="1115270"/>
              <a:ext cx="692667" cy="631712"/>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a:extLst>
                <a:ext uri="{FF2B5EF4-FFF2-40B4-BE49-F238E27FC236}">
                  <a16:creationId xmlns:a16="http://schemas.microsoft.com/office/drawing/2014/main" id="{F5A23B0B-9E85-4F53-ABFE-2706D009E077}"/>
                </a:ext>
              </a:extLst>
            </p:cNvPr>
            <p:cNvSpPr txBox="1"/>
            <p:nvPr/>
          </p:nvSpPr>
          <p:spPr>
            <a:xfrm>
              <a:off x="7572279" y="2643415"/>
              <a:ext cx="2228851" cy="246221"/>
            </a:xfrm>
            <a:prstGeom prst="rect">
              <a:avLst/>
            </a:prstGeom>
            <a:noFill/>
          </p:spPr>
          <p:txBody>
            <a:bodyPr wrap="square" rtlCol="0">
              <a:spAutoFit/>
            </a:bodyPr>
            <a:lstStyle/>
            <a:p>
              <a:endParaRPr kumimoji="1" lang="ja-JP" altLang="en-US" sz="1000" dirty="0">
                <a:latin typeface="Meiryo UI" panose="020B0604030504040204" pitchFamily="50" charset="-128"/>
                <a:ea typeface="Meiryo UI" panose="020B0604030504040204" pitchFamily="50" charset="-128"/>
              </a:endParaRPr>
            </a:p>
          </p:txBody>
        </p:sp>
      </p:grpSp>
      <p:pic>
        <p:nvPicPr>
          <p:cNvPr id="7" name="図 6">
            <a:extLst>
              <a:ext uri="{FF2B5EF4-FFF2-40B4-BE49-F238E27FC236}">
                <a16:creationId xmlns:a16="http://schemas.microsoft.com/office/drawing/2014/main" id="{C330F449-77F3-4EDC-91F5-F23299808E8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73469" y="4782759"/>
            <a:ext cx="1558990" cy="1053588"/>
          </a:xfrm>
          <a:prstGeom prst="rect">
            <a:avLst/>
          </a:prstGeom>
        </p:spPr>
      </p:pic>
      <p:grpSp>
        <p:nvGrpSpPr>
          <p:cNvPr id="78" name="グループ化 77">
            <a:extLst>
              <a:ext uri="{FF2B5EF4-FFF2-40B4-BE49-F238E27FC236}">
                <a16:creationId xmlns:a16="http://schemas.microsoft.com/office/drawing/2014/main" id="{E160CF14-2EB3-46E6-ADF3-B047355B002F}"/>
              </a:ext>
            </a:extLst>
          </p:cNvPr>
          <p:cNvGrpSpPr/>
          <p:nvPr/>
        </p:nvGrpSpPr>
        <p:grpSpPr>
          <a:xfrm>
            <a:off x="365020" y="1054726"/>
            <a:ext cx="9305092" cy="2031030"/>
            <a:chOff x="422091" y="3985162"/>
            <a:chExt cx="9305092" cy="1520000"/>
          </a:xfrm>
        </p:grpSpPr>
        <p:sp>
          <p:nvSpPr>
            <p:cNvPr id="79" name="正方形/長方形 78">
              <a:extLst>
                <a:ext uri="{FF2B5EF4-FFF2-40B4-BE49-F238E27FC236}">
                  <a16:creationId xmlns:a16="http://schemas.microsoft.com/office/drawing/2014/main" id="{2C47A42F-FEC8-49C1-9AD8-FE7D414F287A}"/>
                </a:ext>
              </a:extLst>
            </p:cNvPr>
            <p:cNvSpPr/>
            <p:nvPr/>
          </p:nvSpPr>
          <p:spPr>
            <a:xfrm>
              <a:off x="422091" y="3985162"/>
              <a:ext cx="9179339" cy="1520000"/>
            </a:xfrm>
            <a:prstGeom prst="rect">
              <a:avLst/>
            </a:prstGeom>
            <a:noFill/>
            <a:ln w="19050">
              <a:solidFill>
                <a:srgbClr val="CCE3EB"/>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CDC0264C-6D4D-4FCC-807E-9756B612AC13}"/>
                </a:ext>
              </a:extLst>
            </p:cNvPr>
            <p:cNvSpPr txBox="1"/>
            <p:nvPr/>
          </p:nvSpPr>
          <p:spPr>
            <a:xfrm>
              <a:off x="436183" y="4077738"/>
              <a:ext cx="9291000" cy="342868"/>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　　　　　　　　　　　</a:t>
              </a:r>
              <a:r>
                <a:rPr kumimoji="1" lang="ja-JP" altLang="en-US" sz="2000" b="1" dirty="0">
                  <a:latin typeface="Meiryo UI" panose="020B0604030504040204" pitchFamily="50" charset="-128"/>
                  <a:ea typeface="Meiryo UI" panose="020B0604030504040204" pitchFamily="50" charset="-128"/>
                </a:rPr>
                <a:t>　　株式会社ダスキン</a:t>
              </a:r>
              <a:endParaRPr kumimoji="1" lang="en-US" altLang="ja-JP" sz="2000" b="1" dirty="0">
                <a:latin typeface="Meiryo UI" panose="020B0604030504040204" pitchFamily="50" charset="-128"/>
                <a:ea typeface="Meiryo UI" panose="020B0604030504040204" pitchFamily="50" charset="-128"/>
              </a:endParaRPr>
            </a:p>
          </p:txBody>
        </p:sp>
        <p:sp>
          <p:nvSpPr>
            <p:cNvPr id="81" name="テキスト ボックス 80">
              <a:extLst>
                <a:ext uri="{FF2B5EF4-FFF2-40B4-BE49-F238E27FC236}">
                  <a16:creationId xmlns:a16="http://schemas.microsoft.com/office/drawing/2014/main" id="{1C3E074A-E7AA-4A66-B7D1-A98E17576E28}"/>
                </a:ext>
              </a:extLst>
            </p:cNvPr>
            <p:cNvSpPr txBox="1"/>
            <p:nvPr/>
          </p:nvSpPr>
          <p:spPr>
            <a:xfrm>
              <a:off x="1108231" y="4384368"/>
              <a:ext cx="6534340" cy="1094099"/>
            </a:xfrm>
            <a:prstGeom prst="rect">
              <a:avLst/>
            </a:prstGeom>
            <a:noFill/>
          </p:spPr>
          <p:txBody>
            <a:bodyPr wrap="square" rtlCol="0">
              <a:spAutoFit/>
            </a:bodyPr>
            <a:lstStyle>
              <a:defPPr rtl="0">
                <a:defRPr lang="ja-jp"/>
              </a:defPPr>
              <a:lvl1pPr>
                <a:lnSpc>
                  <a:spcPts val="2400"/>
                </a:lnSpc>
                <a:defRPr kumimoji="1" sz="1400">
                  <a:latin typeface="Meiryo UI" panose="020B0604030504040204" pitchFamily="50" charset="-128"/>
                  <a:ea typeface="Meiryo UI" panose="020B0604030504040204" pitchFamily="50" charset="-128"/>
                </a:defRPr>
              </a:lvl1pPr>
            </a:lstStyle>
            <a:p>
              <a:r>
                <a:rPr lang="ja-JP" altLang="en-US" dirty="0"/>
                <a:t>清掃・衛生管理や防犯のプロとしての専門的な知見・ノウハウを活かし、食品関連事業者向けの</a:t>
              </a:r>
              <a:r>
                <a:rPr lang="en-US" altLang="ja-JP" dirty="0"/>
                <a:t>HACCP</a:t>
              </a:r>
              <a:r>
                <a:rPr lang="en-US" altLang="ja-JP" sz="900" dirty="0"/>
                <a:t>※</a:t>
              </a:r>
              <a:r>
                <a:rPr lang="ja-JP" altLang="en-US" dirty="0"/>
                <a:t>に沿った食品衛生セミナーや最新の防犯対策セミナーなど幅広く実施</a:t>
              </a:r>
              <a:endParaRPr lang="en-US" altLang="ja-JP" dirty="0"/>
            </a:p>
            <a:p>
              <a:r>
                <a:rPr lang="ja-JP" altLang="en-US" dirty="0"/>
                <a:t>「ごみゼロプロジェクト」では、多数の周辺企業の参加を募り、独自にメディアの情報発信を</a:t>
              </a:r>
              <a:endParaRPr lang="en-US" altLang="ja-JP" dirty="0"/>
            </a:p>
            <a:p>
              <a:r>
                <a:rPr lang="ja-JP" altLang="en-US" dirty="0"/>
                <a:t>行うなどイベント化することでプロジェクトの拡大に大きく貢献</a:t>
              </a:r>
              <a:endParaRPr lang="en-US" altLang="ja-JP" dirty="0"/>
            </a:p>
            <a:p>
              <a:pPr>
                <a:lnSpc>
                  <a:spcPct val="100000"/>
                </a:lnSpc>
              </a:pPr>
              <a:r>
                <a:rPr lang="en-US" altLang="ja-JP" sz="900" dirty="0"/>
                <a:t>※HACCP</a:t>
              </a:r>
              <a:r>
                <a:rPr lang="ja-JP" altLang="en-US" sz="900" dirty="0"/>
                <a:t>：安全で衛生的な食品を製造するための管理方法の一つ</a:t>
              </a:r>
              <a:endParaRPr lang="en-US" altLang="ja-JP" sz="900" dirty="0"/>
            </a:p>
          </p:txBody>
        </p:sp>
      </p:grpSp>
      <p:pic>
        <p:nvPicPr>
          <p:cNvPr id="82" name="図 81">
            <a:extLst>
              <a:ext uri="{FF2B5EF4-FFF2-40B4-BE49-F238E27FC236}">
                <a16:creationId xmlns:a16="http://schemas.microsoft.com/office/drawing/2014/main" id="{861D6462-6406-4D38-8867-8BA092E9C9F5}"/>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111726" y="1090476"/>
            <a:ext cx="1250642" cy="505579"/>
          </a:xfrm>
          <a:prstGeom prst="rect">
            <a:avLst/>
          </a:prstGeom>
        </p:spPr>
      </p:pic>
      <p:pic>
        <p:nvPicPr>
          <p:cNvPr id="83" name="Picture 4" descr="リボンのイラスト「ポンポンボウ」">
            <a:extLst>
              <a:ext uri="{FF2B5EF4-FFF2-40B4-BE49-F238E27FC236}">
                <a16:creationId xmlns:a16="http://schemas.microsoft.com/office/drawing/2014/main" id="{0A0D067E-D71B-48A2-9305-1D091ABC3CEE}"/>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9086" y="1159583"/>
            <a:ext cx="692667" cy="631712"/>
          </a:xfrm>
          <a:prstGeom prst="rect">
            <a:avLst/>
          </a:prstGeom>
          <a:noFill/>
          <a:extLst>
            <a:ext uri="{909E8E84-426E-40DD-AFC4-6F175D3DCCD1}">
              <a14:hiddenFill xmlns:a14="http://schemas.microsoft.com/office/drawing/2010/main">
                <a:solidFill>
                  <a:srgbClr val="FFFFFF"/>
                </a:solidFill>
              </a14:hiddenFill>
            </a:ext>
          </a:extLst>
        </p:spPr>
      </p:pic>
      <p:pic>
        <p:nvPicPr>
          <p:cNvPr id="34" name="図 33">
            <a:extLst>
              <a:ext uri="{FF2B5EF4-FFF2-40B4-BE49-F238E27FC236}">
                <a16:creationId xmlns:a16="http://schemas.microsoft.com/office/drawing/2014/main" id="{77444C46-7A3F-4D8B-85B1-6AFC57EBBD1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774403" y="1243490"/>
            <a:ext cx="1590188" cy="1192641"/>
          </a:xfrm>
          <a:prstGeom prst="rect">
            <a:avLst/>
          </a:prstGeom>
        </p:spPr>
      </p:pic>
      <p:pic>
        <p:nvPicPr>
          <p:cNvPr id="36" name="図 35">
            <a:extLst>
              <a:ext uri="{FF2B5EF4-FFF2-40B4-BE49-F238E27FC236}">
                <a16:creationId xmlns:a16="http://schemas.microsoft.com/office/drawing/2014/main" id="{577F6C88-D8EE-4951-B96C-6B5981CFB91E}"/>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867191" y="3100378"/>
            <a:ext cx="1564595" cy="1172470"/>
          </a:xfrm>
          <a:prstGeom prst="rect">
            <a:avLst/>
          </a:prstGeom>
        </p:spPr>
      </p:pic>
      <p:pic>
        <p:nvPicPr>
          <p:cNvPr id="38" name="図 37">
            <a:extLst>
              <a:ext uri="{FF2B5EF4-FFF2-40B4-BE49-F238E27FC236}">
                <a16:creationId xmlns:a16="http://schemas.microsoft.com/office/drawing/2014/main" id="{1D67457A-81F6-459E-9305-4F197F13A454}"/>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894365" y="5121102"/>
            <a:ext cx="1592709" cy="848144"/>
          </a:xfrm>
          <a:prstGeom prst="rect">
            <a:avLst/>
          </a:prstGeom>
        </p:spPr>
      </p:pic>
      <p:sp>
        <p:nvSpPr>
          <p:cNvPr id="39" name="テキスト ボックス 38">
            <a:extLst>
              <a:ext uri="{FF2B5EF4-FFF2-40B4-BE49-F238E27FC236}">
                <a16:creationId xmlns:a16="http://schemas.microsoft.com/office/drawing/2014/main" id="{8421D5CC-51CA-4A68-A9F4-80F687A2C9C8}"/>
              </a:ext>
            </a:extLst>
          </p:cNvPr>
          <p:cNvSpPr txBox="1"/>
          <p:nvPr/>
        </p:nvSpPr>
        <p:spPr>
          <a:xfrm>
            <a:off x="7584753" y="2484093"/>
            <a:ext cx="2052508"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主な連携事例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P17</a:t>
            </a:r>
            <a:r>
              <a:rPr kumimoji="1" lang="ja-JP" altLang="en-US" sz="1000" dirty="0">
                <a:latin typeface="Meiryo UI" panose="020B0604030504040204" pitchFamily="50" charset="-128"/>
                <a:ea typeface="Meiryo UI" panose="020B0604030504040204" pitchFamily="50" charset="-128"/>
              </a:rPr>
              <a:t>　環境　　</a:t>
            </a:r>
            <a:r>
              <a:rPr kumimoji="1" lang="en-US" altLang="ja-JP" sz="1000" dirty="0">
                <a:latin typeface="Meiryo UI" panose="020B0604030504040204" pitchFamily="50" charset="-128"/>
                <a:ea typeface="Meiryo UI" panose="020B0604030504040204" pitchFamily="50" charset="-128"/>
              </a:rPr>
              <a:t>P19</a:t>
            </a:r>
            <a:r>
              <a:rPr kumimoji="1" lang="ja-JP" altLang="en-US" sz="1000" dirty="0">
                <a:latin typeface="Meiryo UI" panose="020B0604030504040204" pitchFamily="50" charset="-128"/>
                <a:ea typeface="Meiryo UI" panose="020B0604030504040204" pitchFamily="50" charset="-128"/>
              </a:rPr>
              <a:t>　安全・安心</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p>
        </p:txBody>
      </p:sp>
      <p:sp>
        <p:nvSpPr>
          <p:cNvPr id="40" name="テキスト ボックス 39">
            <a:extLst>
              <a:ext uri="{FF2B5EF4-FFF2-40B4-BE49-F238E27FC236}">
                <a16:creationId xmlns:a16="http://schemas.microsoft.com/office/drawing/2014/main" id="{30622B6F-CCA9-43CA-85EF-30F2316F25EC}"/>
              </a:ext>
            </a:extLst>
          </p:cNvPr>
          <p:cNvSpPr txBox="1"/>
          <p:nvPr/>
        </p:nvSpPr>
        <p:spPr>
          <a:xfrm>
            <a:off x="7706277" y="4301096"/>
            <a:ext cx="2052508"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主な連携事例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P12</a:t>
            </a:r>
            <a:r>
              <a:rPr kumimoji="1" lang="ja-JP" altLang="en-US" sz="1000" dirty="0">
                <a:latin typeface="Meiryo UI" panose="020B0604030504040204" pitchFamily="50" charset="-128"/>
                <a:ea typeface="Meiryo UI" panose="020B0604030504040204" pitchFamily="50" charset="-128"/>
              </a:rPr>
              <a:t>　子ども・教育、福祉</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P17</a:t>
            </a:r>
            <a:r>
              <a:rPr kumimoji="1" lang="ja-JP" altLang="en-US" sz="1000" dirty="0">
                <a:latin typeface="Meiryo UI" panose="020B0604030504040204" pitchFamily="50" charset="-128"/>
                <a:ea typeface="Meiryo UI" panose="020B0604030504040204" pitchFamily="50" charset="-128"/>
              </a:rPr>
              <a:t>　環境</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p>
        </p:txBody>
      </p:sp>
      <p:sp>
        <p:nvSpPr>
          <p:cNvPr id="41" name="テキスト ボックス 40">
            <a:extLst>
              <a:ext uri="{FF2B5EF4-FFF2-40B4-BE49-F238E27FC236}">
                <a16:creationId xmlns:a16="http://schemas.microsoft.com/office/drawing/2014/main" id="{C202E09D-0AA2-44ED-92F0-4D317072C17B}"/>
              </a:ext>
            </a:extLst>
          </p:cNvPr>
          <p:cNvSpPr txBox="1"/>
          <p:nvPr/>
        </p:nvSpPr>
        <p:spPr>
          <a:xfrm>
            <a:off x="7931468" y="6069503"/>
            <a:ext cx="1592709" cy="707886"/>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 </a:t>
            </a:r>
            <a:r>
              <a:rPr kumimoji="1" lang="ja-JP" altLang="en-US" sz="1000" dirty="0">
                <a:latin typeface="Meiryo UI" panose="020B0604030504040204" pitchFamily="50" charset="-128"/>
                <a:ea typeface="Meiryo UI" panose="020B0604030504040204" pitchFamily="50" charset="-128"/>
              </a:rPr>
              <a:t>主な連携事例</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P17</a:t>
            </a:r>
            <a:r>
              <a:rPr kumimoji="1" lang="ja-JP" altLang="en-US" sz="1000" dirty="0">
                <a:latin typeface="Meiryo UI" panose="020B0604030504040204" pitchFamily="50" charset="-128"/>
                <a:ea typeface="Meiryo UI" panose="020B0604030504040204" pitchFamily="50" charset="-128"/>
              </a:rPr>
              <a:t>　環境</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r>
              <a:rPr kumimoji="1" lang="en-US" altLang="ja-JP" sz="1000" dirty="0">
                <a:latin typeface="Meiryo UI" panose="020B0604030504040204" pitchFamily="50" charset="-128"/>
                <a:ea typeface="Meiryo UI" panose="020B0604030504040204" pitchFamily="50" charset="-128"/>
              </a:rPr>
              <a:t>P19</a:t>
            </a:r>
            <a:r>
              <a:rPr kumimoji="1" lang="ja-JP" altLang="en-US" sz="1000" dirty="0">
                <a:latin typeface="Meiryo UI" panose="020B0604030504040204" pitchFamily="50" charset="-128"/>
                <a:ea typeface="Meiryo UI" panose="020B0604030504040204" pitchFamily="50" charset="-128"/>
              </a:rPr>
              <a:t>　安全・安心</a:t>
            </a:r>
            <a:endParaRPr kumimoji="1" lang="en-US" altLang="ja-JP" sz="1000" dirty="0">
              <a:latin typeface="Meiryo UI" panose="020B0604030504040204" pitchFamily="50" charset="-128"/>
              <a:ea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rPr>
              <a:t>　　</a:t>
            </a:r>
          </a:p>
        </p:txBody>
      </p:sp>
    </p:spTree>
    <p:extLst>
      <p:ext uri="{BB962C8B-B14F-4D97-AF65-F5344CB8AC3E}">
        <p14:creationId xmlns:p14="http://schemas.microsoft.com/office/powerpoint/2010/main" val="30513086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9F798B3E-4ED6-472A-B621-943BFB2A9FD3}"/>
              </a:ext>
            </a:extLst>
          </p:cNvPr>
          <p:cNvGrpSpPr/>
          <p:nvPr/>
        </p:nvGrpSpPr>
        <p:grpSpPr>
          <a:xfrm>
            <a:off x="655707" y="3210922"/>
            <a:ext cx="8604203" cy="567076"/>
            <a:chOff x="655707" y="3210922"/>
            <a:chExt cx="8604203" cy="567076"/>
          </a:xfrm>
        </p:grpSpPr>
        <p:sp>
          <p:nvSpPr>
            <p:cNvPr id="8" name="タイトル 1">
              <a:extLst>
                <a:ext uri="{FF2B5EF4-FFF2-40B4-BE49-F238E27FC236}">
                  <a16:creationId xmlns:a16="http://schemas.microsoft.com/office/drawing/2014/main" id="{CA97AD00-CBC5-414E-8836-F4804DEA5FA3}"/>
                </a:ext>
              </a:extLst>
            </p:cNvPr>
            <p:cNvSpPr txBox="1">
              <a:spLocks/>
            </p:cNvSpPr>
            <p:nvPr/>
          </p:nvSpPr>
          <p:spPr>
            <a:xfrm>
              <a:off x="655707" y="3210922"/>
              <a:ext cx="4914900" cy="33239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rtl="0"/>
              <a:r>
                <a:rPr lang="ja-JP" altLang="en-US" sz="2400" b="1" spc="60" dirty="0">
                  <a:latin typeface="Meiryo UI" panose="020B0604030504040204" pitchFamily="50" charset="-128"/>
                  <a:ea typeface="Meiryo UI" panose="020B0604030504040204" pitchFamily="50" charset="-128"/>
                </a:rPr>
                <a:t>３．</a:t>
              </a:r>
              <a:r>
                <a:rPr kumimoji="1" lang="ja-JP" altLang="en-US" sz="2400" b="1" dirty="0">
                  <a:latin typeface="Meiryo UI" panose="020B0604030504040204" pitchFamily="50" charset="-128"/>
                  <a:ea typeface="Meiryo UI" panose="020B0604030504040204" pitchFamily="50" charset="-128"/>
                </a:rPr>
                <a:t>取組実績と取組みによる主な効果　</a:t>
              </a:r>
              <a:endParaRPr lang="ja-JP" altLang="en-US" sz="2400" b="1" spc="60" dirty="0">
                <a:latin typeface="Meiryo UI" panose="020B0604030504040204" pitchFamily="50" charset="-128"/>
                <a:ea typeface="Meiryo UI" panose="020B0604030504040204" pitchFamily="50" charset="-128"/>
              </a:endParaRPr>
            </a:p>
          </p:txBody>
        </p:sp>
        <p:cxnSp>
          <p:nvCxnSpPr>
            <p:cNvPr id="9" name="直線コネクタ 8">
              <a:extLst>
                <a:ext uri="{FF2B5EF4-FFF2-40B4-BE49-F238E27FC236}">
                  <a16:creationId xmlns:a16="http://schemas.microsoft.com/office/drawing/2014/main" id="{2777EF21-183F-44B6-A171-A380BAD7848D}"/>
                </a:ext>
              </a:extLst>
            </p:cNvPr>
            <p:cNvCxnSpPr/>
            <p:nvPr/>
          </p:nvCxnSpPr>
          <p:spPr>
            <a:xfrm>
              <a:off x="655707" y="3777998"/>
              <a:ext cx="8604203"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grpSp>
      <p:sp>
        <p:nvSpPr>
          <p:cNvPr id="5" name="スライド番号プレースホルダー 1">
            <a:extLst>
              <a:ext uri="{FF2B5EF4-FFF2-40B4-BE49-F238E27FC236}">
                <a16:creationId xmlns:a16="http://schemas.microsoft.com/office/drawing/2014/main" id="{A14F7013-BE9C-407A-BDD1-36EF8714BA01}"/>
              </a:ext>
            </a:extLst>
          </p:cNvPr>
          <p:cNvSpPr>
            <a:spLocks noGrp="1"/>
          </p:cNvSpPr>
          <p:nvPr>
            <p:ph type="sldNum" sz="quarter" idx="12"/>
          </p:nvPr>
        </p:nvSpPr>
        <p:spPr>
          <a:xfrm>
            <a:off x="7677150" y="6514395"/>
            <a:ext cx="2228850" cy="365125"/>
          </a:xfrm>
        </p:spPr>
        <p:txBody>
          <a:bodyPr/>
          <a:lstStyle/>
          <a:p>
            <a:fld id="{06FEDF93-2BFD-41CA-ABC7-B039102F3792}" type="slidenum">
              <a:rPr lang="en-US" altLang="ja-JP" smtClean="0"/>
              <a:pPr/>
              <a:t>7</a:t>
            </a:fld>
            <a:endParaRPr lang="ja-JP" altLang="en-US" dirty="0"/>
          </a:p>
        </p:txBody>
      </p:sp>
    </p:spTree>
    <p:extLst>
      <p:ext uri="{BB962C8B-B14F-4D97-AF65-F5344CB8AC3E}">
        <p14:creationId xmlns:p14="http://schemas.microsoft.com/office/powerpoint/2010/main" val="1910382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3770753907"/>
              </p:ext>
            </p:extLst>
          </p:nvPr>
        </p:nvGraphicFramePr>
        <p:xfrm>
          <a:off x="394181" y="1262239"/>
          <a:ext cx="9173036" cy="3568473"/>
        </p:xfrm>
        <a:graphic>
          <a:graphicData uri="http://schemas.openxmlformats.org/drawingml/2006/table">
            <a:tbl>
              <a:tblPr bandRow="1">
                <a:tableStyleId>{F5AB1C69-6EDB-4FF4-983F-18BD219EF322}</a:tableStyleId>
              </a:tblPr>
              <a:tblGrid>
                <a:gridCol w="3559254">
                  <a:extLst>
                    <a:ext uri="{9D8B030D-6E8A-4147-A177-3AD203B41FA5}">
                      <a16:colId xmlns:a16="http://schemas.microsoft.com/office/drawing/2014/main" val="20000"/>
                    </a:ext>
                  </a:extLst>
                </a:gridCol>
                <a:gridCol w="5613782">
                  <a:extLst>
                    <a:ext uri="{9D8B030D-6E8A-4147-A177-3AD203B41FA5}">
                      <a16:colId xmlns:a16="http://schemas.microsoft.com/office/drawing/2014/main" val="20001"/>
                    </a:ext>
                  </a:extLst>
                </a:gridCol>
              </a:tblGrid>
              <a:tr h="1189491">
                <a:tc>
                  <a:txBody>
                    <a:bodyPr/>
                    <a:lstStyle/>
                    <a:p>
                      <a:pPr marL="0" indent="0">
                        <a:buFont typeface="Wingdings" panose="05000000000000000000" pitchFamily="2" charset="2"/>
                        <a:buNone/>
                      </a:pPr>
                      <a:r>
                        <a:rPr kumimoji="1" lang="ja-JP" altLang="en-US" sz="1800" b="1" dirty="0">
                          <a:solidFill>
                            <a:schemeClr val="tx1"/>
                          </a:solidFill>
                          <a:latin typeface="Meiryo UI" panose="020B0604030504040204" pitchFamily="50" charset="-128"/>
                          <a:ea typeface="Meiryo UI" panose="020B0604030504040204" pitchFamily="50" charset="-128"/>
                        </a:rPr>
                        <a:t>　包括連携協定締結数</a:t>
                      </a:r>
                      <a:endParaRPr kumimoji="1" lang="ja-JP" altLang="en-US" sz="18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a:spcBef>
                          <a:spcPts val="300"/>
                        </a:spcBef>
                      </a:pPr>
                      <a:r>
                        <a:rPr kumimoji="1" lang="en-US" altLang="ja-JP" sz="2800" dirty="0">
                          <a:solidFill>
                            <a:schemeClr val="tx1"/>
                          </a:solidFill>
                          <a:latin typeface="Meiryo UI" panose="020B0604030504040204" pitchFamily="50" charset="-128"/>
                          <a:ea typeface="Meiryo UI" panose="020B0604030504040204" pitchFamily="50" charset="-128"/>
                        </a:rPr>
                        <a:t> 6</a:t>
                      </a:r>
                      <a:r>
                        <a:rPr kumimoji="1" lang="ja-JP" altLang="en-US" sz="2800" dirty="0">
                          <a:solidFill>
                            <a:schemeClr val="tx1"/>
                          </a:solidFill>
                          <a:latin typeface="Meiryo UI" panose="020B0604030504040204" pitchFamily="50" charset="-128"/>
                          <a:ea typeface="Meiryo UI" panose="020B0604030504040204" pitchFamily="50" charset="-128"/>
                        </a:rPr>
                        <a:t>１件　</a:t>
                      </a:r>
                      <a:r>
                        <a:rPr kumimoji="1" lang="en-US" altLang="ja-JP" sz="2800" dirty="0">
                          <a:solidFill>
                            <a:schemeClr val="tx1"/>
                          </a:solidFill>
                          <a:latin typeface="Meiryo UI" panose="020B0604030504040204" pitchFamily="50" charset="-128"/>
                          <a:ea typeface="Meiryo UI" panose="020B0604030504040204" pitchFamily="50" charset="-128"/>
                        </a:rPr>
                        <a:t>7</a:t>
                      </a:r>
                      <a:r>
                        <a:rPr kumimoji="1" lang="ja-JP" altLang="en-US" sz="2800" dirty="0">
                          <a:solidFill>
                            <a:schemeClr val="tx1"/>
                          </a:solidFill>
                          <a:latin typeface="Meiryo UI" panose="020B0604030504040204" pitchFamily="50" charset="-128"/>
                          <a:ea typeface="Meiryo UI" panose="020B0604030504040204" pitchFamily="50" charset="-128"/>
                        </a:rPr>
                        <a:t>５事業者</a:t>
                      </a:r>
                      <a:endParaRPr kumimoji="1" lang="en-US" altLang="ja-JP" sz="2800" dirty="0">
                        <a:solidFill>
                          <a:schemeClr val="tx1"/>
                        </a:solidFill>
                        <a:latin typeface="Meiryo UI" panose="020B0604030504040204" pitchFamily="50" charset="-128"/>
                        <a:ea typeface="Meiryo UI" panose="020B0604030504040204" pitchFamily="50" charset="-128"/>
                      </a:endParaRPr>
                    </a:p>
                    <a:p>
                      <a:pPr>
                        <a:spcBef>
                          <a:spcPts val="300"/>
                        </a:spcBef>
                      </a:pPr>
                      <a:r>
                        <a:rPr kumimoji="1" lang="ja-JP" altLang="en-US" sz="1600" dirty="0">
                          <a:solidFill>
                            <a:schemeClr val="tx1"/>
                          </a:solidFill>
                          <a:latin typeface="Meiryo UI" panose="020B0604030504040204" pitchFamily="50" charset="-128"/>
                          <a:ea typeface="Meiryo UI" panose="020B0604030504040204" pitchFamily="50" charset="-128"/>
                        </a:rPr>
                        <a:t>（うち新規協定締結件数　</a:t>
                      </a:r>
                      <a:r>
                        <a:rPr kumimoji="1" lang="en-US" altLang="ja-JP" sz="1600" dirty="0">
                          <a:solidFill>
                            <a:schemeClr val="tx1"/>
                          </a:solidFill>
                          <a:latin typeface="Meiryo UI" panose="020B0604030504040204" pitchFamily="50" charset="-128"/>
                          <a:ea typeface="Meiryo UI" panose="020B0604030504040204" pitchFamily="50" charset="-128"/>
                        </a:rPr>
                        <a:t>1</a:t>
                      </a:r>
                      <a:r>
                        <a:rPr kumimoji="1" lang="ja-JP" altLang="en-US" sz="1600" dirty="0">
                          <a:solidFill>
                            <a:schemeClr val="tx1"/>
                          </a:solidFill>
                          <a:latin typeface="Meiryo UI" panose="020B0604030504040204" pitchFamily="50" charset="-128"/>
                          <a:ea typeface="Meiryo UI" panose="020B0604030504040204" pitchFamily="50" charset="-128"/>
                        </a:rPr>
                        <a:t>件）</a:t>
                      </a:r>
                      <a:endParaRPr kumimoji="1" lang="en-US" altLang="ja-JP" sz="1600" dirty="0">
                        <a:solidFill>
                          <a:schemeClr val="tx1"/>
                        </a:solidFill>
                        <a:latin typeface="Meiryo UI" panose="020B0604030504040204" pitchFamily="50" charset="-128"/>
                        <a:ea typeface="Meiryo UI" panose="020B0604030504040204" pitchFamily="50" charset="-128"/>
                      </a:endParaRPr>
                    </a:p>
                  </a:txBody>
                  <a:tcPr marT="108000" marB="108000" anchor="ctr"/>
                </a:tc>
                <a:extLst>
                  <a:ext uri="{0D108BD9-81ED-4DB2-BD59-A6C34878D82A}">
                    <a16:rowId xmlns:a16="http://schemas.microsoft.com/office/drawing/2014/main" val="4210157356"/>
                  </a:ext>
                </a:extLst>
              </a:tr>
              <a:tr h="1189491">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　包括連携協定締結企業等</a:t>
                      </a:r>
                      <a:r>
                        <a:rPr kumimoji="1" lang="en-US" altLang="ja-JP" sz="1200" b="1" dirty="0">
                          <a:solidFill>
                            <a:schemeClr val="tx1"/>
                          </a:solidFill>
                          <a:latin typeface="Meiryo UI" panose="020B0604030504040204" pitchFamily="50" charset="-128"/>
                          <a:ea typeface="Meiryo UI" panose="020B0604030504040204" pitchFamily="50" charset="-128"/>
                        </a:rPr>
                        <a:t>※</a:t>
                      </a:r>
                      <a:r>
                        <a:rPr kumimoji="1" lang="ja-JP" altLang="en-US" sz="1200" b="1" dirty="0">
                          <a:solidFill>
                            <a:schemeClr val="tx1"/>
                          </a:solidFill>
                          <a:latin typeface="Meiryo UI" panose="020B0604030504040204" pitchFamily="50" charset="-128"/>
                          <a:ea typeface="Meiryo UI" panose="020B0604030504040204" pitchFamily="50" charset="-128"/>
                        </a:rPr>
                        <a:t>１</a:t>
                      </a:r>
                      <a:endParaRPr kumimoji="1" lang="en-US" altLang="ja-JP" sz="1800" b="1" dirty="0">
                        <a:solidFill>
                          <a:schemeClr val="tx1"/>
                        </a:solidFill>
                        <a:latin typeface="Meiryo UI" panose="020B0604030504040204" pitchFamily="50" charset="-128"/>
                        <a:ea typeface="Meiryo UI" panose="020B0604030504040204" pitchFamily="50" charset="-128"/>
                      </a:endParaRPr>
                    </a:p>
                    <a:p>
                      <a:r>
                        <a:rPr kumimoji="1" lang="ja-JP" altLang="en-US" sz="1800" b="1" baseline="0" dirty="0">
                          <a:solidFill>
                            <a:schemeClr val="tx1"/>
                          </a:solidFill>
                          <a:latin typeface="Meiryo UI" panose="020B0604030504040204" pitchFamily="50" charset="-128"/>
                          <a:ea typeface="Meiryo UI" panose="020B0604030504040204" pitchFamily="50" charset="-128"/>
                        </a:rPr>
                        <a:t>　</a:t>
                      </a:r>
                      <a:r>
                        <a:rPr kumimoji="1" lang="ja-JP" altLang="en-US" sz="1800" b="1" dirty="0">
                          <a:solidFill>
                            <a:schemeClr val="tx1"/>
                          </a:solidFill>
                          <a:latin typeface="Meiryo UI" panose="020B0604030504040204" pitchFamily="50" charset="-128"/>
                          <a:ea typeface="Meiryo UI" panose="020B0604030504040204" pitchFamily="50" charset="-128"/>
                        </a:rPr>
                        <a:t>との連携件数</a:t>
                      </a:r>
                      <a:endParaRPr kumimoji="1" lang="en-US" altLang="ja-JP" sz="3600" b="1" dirty="0">
                        <a:solidFill>
                          <a:schemeClr val="tx1"/>
                        </a:solidFill>
                        <a:latin typeface="Meiryo UI" panose="020B0604030504040204" pitchFamily="50" charset="-128"/>
                        <a:ea typeface="Meiryo UI" panose="020B0604030504040204" pitchFamily="50" charset="-128"/>
                      </a:endParaRPr>
                    </a:p>
                  </a:txBody>
                  <a:tcPr marT="108000" marB="108000" anchor="ctr"/>
                </a:tc>
                <a:tc>
                  <a:txBody>
                    <a:bodyPr/>
                    <a:lstStyle/>
                    <a:p>
                      <a:r>
                        <a:rPr kumimoji="1" lang="en-US" altLang="ja-JP" sz="2800" dirty="0">
                          <a:solidFill>
                            <a:schemeClr val="tx1"/>
                          </a:solidFill>
                          <a:latin typeface="Meiryo UI" panose="020B0604030504040204" pitchFamily="50" charset="-128"/>
                          <a:ea typeface="Meiryo UI" panose="020B0604030504040204" pitchFamily="50" charset="-128"/>
                        </a:rPr>
                        <a:t> 1,034</a:t>
                      </a:r>
                      <a:r>
                        <a:rPr kumimoji="1" lang="ja-JP" altLang="en-US" sz="2800" dirty="0">
                          <a:solidFill>
                            <a:schemeClr val="tx1"/>
                          </a:solidFill>
                          <a:latin typeface="Meiryo UI" panose="020B0604030504040204" pitchFamily="50" charset="-128"/>
                          <a:ea typeface="Meiryo UI" panose="020B0604030504040204" pitchFamily="50" charset="-128"/>
                        </a:rPr>
                        <a:t>件</a:t>
                      </a:r>
                      <a:endParaRPr kumimoji="1" lang="en-US" altLang="ja-JP" sz="2400" dirty="0">
                        <a:solidFill>
                          <a:schemeClr val="tx1"/>
                        </a:solidFill>
                        <a:latin typeface="Meiryo UI" panose="020B0604030504040204" pitchFamily="50" charset="-128"/>
                        <a:ea typeface="Meiryo UI" panose="020B0604030504040204" pitchFamily="50" charset="-128"/>
                      </a:endParaRPr>
                    </a:p>
                  </a:txBody>
                  <a:tcPr marT="108000" marB="108000" anchor="ctr"/>
                </a:tc>
                <a:extLst>
                  <a:ext uri="{0D108BD9-81ED-4DB2-BD59-A6C34878D82A}">
                    <a16:rowId xmlns:a16="http://schemas.microsoft.com/office/drawing/2014/main" val="10001"/>
                  </a:ext>
                </a:extLst>
              </a:tr>
              <a:tr h="1189491">
                <a:tc>
                  <a:txBody>
                    <a:bodyPr/>
                    <a:lstStyle/>
                    <a:p>
                      <a:r>
                        <a:rPr kumimoji="1" lang="ja-JP" altLang="en-US" sz="1800" b="1" dirty="0">
                          <a:solidFill>
                            <a:schemeClr val="tx1"/>
                          </a:solidFill>
                          <a:latin typeface="Meiryo UI" panose="020B0604030504040204" pitchFamily="50" charset="-128"/>
                          <a:ea typeface="Meiryo UI" panose="020B0604030504040204" pitchFamily="50" charset="-128"/>
                        </a:rPr>
                        <a:t>　効果額（試算ベース）</a:t>
                      </a:r>
                      <a:r>
                        <a:rPr kumimoji="1" lang="en-US" altLang="ja-JP" sz="1050" b="1" dirty="0">
                          <a:solidFill>
                            <a:schemeClr val="tx1"/>
                          </a:solidFill>
                          <a:latin typeface="Meiryo UI" panose="020B0604030504040204" pitchFamily="50" charset="-128"/>
                          <a:ea typeface="Meiryo UI" panose="020B0604030504040204" pitchFamily="50" charset="-128"/>
                        </a:rPr>
                        <a:t>※</a:t>
                      </a:r>
                      <a:r>
                        <a:rPr kumimoji="1" lang="ja-JP" altLang="en-US" sz="1050" b="1" dirty="0">
                          <a:solidFill>
                            <a:schemeClr val="tx1"/>
                          </a:solidFill>
                          <a:latin typeface="Meiryo UI" panose="020B0604030504040204" pitchFamily="50" charset="-128"/>
                          <a:ea typeface="Meiryo UI" panose="020B0604030504040204" pitchFamily="50" charset="-128"/>
                        </a:rPr>
                        <a:t>２</a:t>
                      </a:r>
                      <a:endParaRPr kumimoji="1" lang="en-US" altLang="ja-JP" sz="105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108000" marB="108000" anchor="ctr"/>
                </a:tc>
                <a:tc>
                  <a:txBody>
                    <a:bodyPr/>
                    <a:lstStyle/>
                    <a:p>
                      <a:pPr marL="0" marR="0" lvl="0" indent="0" algn="l" defTabSz="685762" rtl="0" eaLnBrk="1" fontAlgn="auto" latinLnBrk="0" hangingPunct="1">
                        <a:lnSpc>
                          <a:spcPct val="100000"/>
                        </a:lnSpc>
                        <a:spcBef>
                          <a:spcPts val="300"/>
                        </a:spcBef>
                        <a:spcAft>
                          <a:spcPts val="0"/>
                        </a:spcAft>
                        <a:buClrTx/>
                        <a:buSzTx/>
                        <a:buFontTx/>
                        <a:buNone/>
                        <a:tabLst/>
                        <a:defRPr/>
                      </a:pPr>
                      <a:r>
                        <a:rPr kumimoji="1" lang="ja-JP" altLang="en-US" sz="2400" baseline="0" dirty="0">
                          <a:solidFill>
                            <a:schemeClr val="tx1"/>
                          </a:solidFill>
                          <a:latin typeface="Meiryo UI" panose="020B0604030504040204" pitchFamily="50" charset="-128"/>
                          <a:ea typeface="Meiryo UI" panose="020B0604030504040204" pitchFamily="50" charset="-128"/>
                        </a:rPr>
                        <a:t> </a:t>
                      </a:r>
                      <a:r>
                        <a:rPr kumimoji="1" lang="ja-JP" altLang="en-US" sz="2800" dirty="0">
                          <a:solidFill>
                            <a:schemeClr val="tx1"/>
                          </a:solidFill>
                          <a:latin typeface="Meiryo UI" panose="020B0604030504040204" pitchFamily="50" charset="-128"/>
                          <a:ea typeface="Meiryo UI" panose="020B0604030504040204" pitchFamily="50" charset="-128"/>
                        </a:rPr>
                        <a:t>約</a:t>
                      </a:r>
                      <a:r>
                        <a:rPr kumimoji="1" lang="en-US" altLang="ja-JP" sz="2800" baseline="0" dirty="0">
                          <a:solidFill>
                            <a:schemeClr val="tx1"/>
                          </a:solidFill>
                          <a:latin typeface="Meiryo UI" panose="020B0604030504040204" pitchFamily="50" charset="-128"/>
                          <a:ea typeface="Meiryo UI" panose="020B0604030504040204" pitchFamily="50" charset="-128"/>
                        </a:rPr>
                        <a:t>9</a:t>
                      </a:r>
                      <a:r>
                        <a:rPr kumimoji="1" lang="ja-JP" altLang="en-US" sz="2800" baseline="0" dirty="0">
                          <a:solidFill>
                            <a:schemeClr val="tx1"/>
                          </a:solidFill>
                          <a:latin typeface="Meiryo UI" panose="020B0604030504040204" pitchFamily="50" charset="-128"/>
                          <a:ea typeface="Meiryo UI" panose="020B0604030504040204" pitchFamily="50" charset="-128"/>
                        </a:rPr>
                        <a:t>億</a:t>
                      </a:r>
                      <a:r>
                        <a:rPr kumimoji="1" lang="en-US" altLang="ja-JP" sz="2800" baseline="0" dirty="0">
                          <a:solidFill>
                            <a:schemeClr val="tx1"/>
                          </a:solidFill>
                          <a:latin typeface="Meiryo UI" panose="020B0604030504040204" pitchFamily="50" charset="-128"/>
                          <a:ea typeface="Meiryo UI" panose="020B0604030504040204" pitchFamily="50" charset="-128"/>
                        </a:rPr>
                        <a:t>7,091</a:t>
                      </a:r>
                      <a:r>
                        <a:rPr kumimoji="1" lang="ja-JP" altLang="en-US" sz="2800" baseline="0" dirty="0">
                          <a:solidFill>
                            <a:schemeClr val="tx1"/>
                          </a:solidFill>
                          <a:latin typeface="Meiryo UI" panose="020B0604030504040204" pitchFamily="50" charset="-128"/>
                          <a:ea typeface="Meiryo UI" panose="020B0604030504040204" pitchFamily="50" charset="-128"/>
                        </a:rPr>
                        <a:t>万円</a:t>
                      </a:r>
                      <a:endParaRPr kumimoji="1" lang="en-US" altLang="ja-JP" sz="2800" baseline="0" dirty="0">
                        <a:solidFill>
                          <a:schemeClr val="tx1"/>
                        </a:solidFill>
                        <a:latin typeface="Meiryo UI" panose="020B0604030504040204" pitchFamily="50" charset="-128"/>
                        <a:ea typeface="Meiryo UI" panose="020B0604030504040204" pitchFamily="50" charset="-128"/>
                      </a:endParaRPr>
                    </a:p>
                    <a:p>
                      <a:pPr marL="0" marR="0" lvl="0" indent="0" algn="l" defTabSz="685762" rtl="0" eaLnBrk="1" fontAlgn="auto" latinLnBrk="0" hangingPunct="1">
                        <a:lnSpc>
                          <a:spcPct val="100000"/>
                        </a:lnSpc>
                        <a:spcBef>
                          <a:spcPts val="300"/>
                        </a:spcBef>
                        <a:spcAft>
                          <a:spcPts val="0"/>
                        </a:spcAft>
                        <a:buClrTx/>
                        <a:buSzTx/>
                        <a:buFontTx/>
                        <a:buNone/>
                        <a:tabLst/>
                        <a:defRPr/>
                      </a:pPr>
                      <a:r>
                        <a:rPr kumimoji="1" lang="ja-JP" altLang="en-US" sz="1200" baseline="0" dirty="0">
                          <a:solidFill>
                            <a:schemeClr val="tx1"/>
                          </a:solidFill>
                          <a:latin typeface="Meiryo UI" panose="020B0604030504040204" pitchFamily="50" charset="-128"/>
                          <a:ea typeface="Meiryo UI" panose="020B0604030504040204" pitchFamily="50" charset="-128"/>
                        </a:rPr>
                        <a:t>　（</a:t>
                      </a:r>
                      <a:r>
                        <a:rPr kumimoji="1" lang="en-US" altLang="ja-JP" sz="1200" baseline="0" dirty="0">
                          <a:solidFill>
                            <a:schemeClr val="tx1"/>
                          </a:solidFill>
                          <a:latin typeface="Meiryo UI" panose="020B0604030504040204" pitchFamily="50" charset="-128"/>
                          <a:ea typeface="Meiryo UI" panose="020B0604030504040204" pitchFamily="50" charset="-128"/>
                        </a:rPr>
                        <a:t>1,034</a:t>
                      </a:r>
                      <a:r>
                        <a:rPr kumimoji="1" lang="ja-JP" altLang="en-US" sz="1200" baseline="0" dirty="0">
                          <a:solidFill>
                            <a:schemeClr val="tx1"/>
                          </a:solidFill>
                          <a:latin typeface="Meiryo UI" panose="020B0604030504040204" pitchFamily="50" charset="-128"/>
                          <a:ea typeface="Meiryo UI" panose="020B0604030504040204" pitchFamily="50" charset="-128"/>
                        </a:rPr>
                        <a:t>件のうち、試算している件数は</a:t>
                      </a:r>
                      <a:r>
                        <a:rPr kumimoji="1" lang="en-US" altLang="ja-JP" sz="1200" baseline="0" dirty="0">
                          <a:solidFill>
                            <a:schemeClr val="tx1"/>
                          </a:solidFill>
                          <a:latin typeface="Meiryo UI" panose="020B0604030504040204" pitchFamily="50" charset="-128"/>
                          <a:ea typeface="Meiryo UI" panose="020B0604030504040204" pitchFamily="50" charset="-128"/>
                        </a:rPr>
                        <a:t>591</a:t>
                      </a:r>
                      <a:r>
                        <a:rPr kumimoji="1" lang="ja-JP" altLang="en-US" sz="1200" baseline="0" dirty="0">
                          <a:solidFill>
                            <a:schemeClr val="tx1"/>
                          </a:solidFill>
                          <a:latin typeface="Meiryo UI" panose="020B0604030504040204" pitchFamily="50" charset="-128"/>
                          <a:ea typeface="Meiryo UI" panose="020B0604030504040204" pitchFamily="50" charset="-128"/>
                        </a:rPr>
                        <a:t>件）</a:t>
                      </a:r>
                      <a:endParaRPr kumimoji="1" lang="en-US" altLang="ja-JP" sz="1200" dirty="0">
                        <a:solidFill>
                          <a:schemeClr val="tx1"/>
                        </a:solidFill>
                        <a:latin typeface="Meiryo UI" panose="020B0604030504040204" pitchFamily="50" charset="-128"/>
                        <a:ea typeface="Meiryo UI" panose="020B0604030504040204" pitchFamily="50" charset="-128"/>
                      </a:endParaRPr>
                    </a:p>
                  </a:txBody>
                  <a:tcPr marR="36000" marT="108000" marB="108000" anchor="ctr"/>
                </a:tc>
                <a:extLst>
                  <a:ext uri="{0D108BD9-81ED-4DB2-BD59-A6C34878D82A}">
                    <a16:rowId xmlns:a16="http://schemas.microsoft.com/office/drawing/2014/main" val="10003"/>
                  </a:ext>
                </a:extLst>
              </a:tr>
            </a:tbl>
          </a:graphicData>
        </a:graphic>
      </p:graphicFrame>
      <p:grpSp>
        <p:nvGrpSpPr>
          <p:cNvPr id="14" name="グループ化 13"/>
          <p:cNvGrpSpPr/>
          <p:nvPr/>
        </p:nvGrpSpPr>
        <p:grpSpPr>
          <a:xfrm>
            <a:off x="394181" y="465236"/>
            <a:ext cx="9173036" cy="475850"/>
            <a:chOff x="394181" y="465236"/>
            <a:chExt cx="9173036" cy="475850"/>
          </a:xfrm>
        </p:grpSpPr>
        <p:cxnSp>
          <p:nvCxnSpPr>
            <p:cNvPr id="15" name="直線コネクタ 14"/>
            <p:cNvCxnSpPr/>
            <p:nvPr/>
          </p:nvCxnSpPr>
          <p:spPr>
            <a:xfrm>
              <a:off x="394181" y="941086"/>
              <a:ext cx="9173036" cy="0"/>
            </a:xfrm>
            <a:prstGeom prst="line">
              <a:avLst/>
            </a:prstGeom>
            <a:ln w="38100">
              <a:solidFill>
                <a:srgbClr val="0D8295"/>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456233" y="465236"/>
              <a:ext cx="2577950" cy="400110"/>
            </a:xfrm>
            <a:prstGeom prst="rect">
              <a:avLst/>
            </a:prstGeom>
            <a:noFill/>
          </p:spPr>
          <p:txBody>
            <a:bodyPr wrap="none" rtlCol="0">
              <a:spAutoFit/>
            </a:bodyPr>
            <a:lstStyle/>
            <a:p>
              <a:r>
                <a:rPr lang="ja-JP" altLang="en-US" sz="2000" b="1" dirty="0">
                  <a:latin typeface="Meiryo UI" panose="020B0604030504040204" pitchFamily="50" charset="-128"/>
                  <a:ea typeface="Meiryo UI" panose="020B0604030504040204" pitchFamily="50" charset="-128"/>
                </a:rPr>
                <a:t>令和７年度 </a:t>
              </a:r>
              <a:r>
                <a:rPr kumimoji="1" lang="ja-JP" altLang="en-US" sz="2000" b="1" dirty="0">
                  <a:latin typeface="Meiryo UI" panose="020B0604030504040204" pitchFamily="50" charset="-128"/>
                  <a:ea typeface="Meiryo UI" panose="020B0604030504040204" pitchFamily="50" charset="-128"/>
                </a:rPr>
                <a:t>取組実績</a:t>
              </a:r>
              <a:endParaRPr kumimoji="1" lang="en-US" altLang="ja-JP" sz="2000" b="1" dirty="0">
                <a:latin typeface="Meiryo UI" panose="020B0604030504040204" pitchFamily="50" charset="-128"/>
                <a:ea typeface="Meiryo UI" panose="020B0604030504040204" pitchFamily="50" charset="-128"/>
              </a:endParaRPr>
            </a:p>
          </p:txBody>
        </p:sp>
      </p:grpSp>
      <p:sp>
        <p:nvSpPr>
          <p:cNvPr id="6" name="スライド番号プレースホルダー 5"/>
          <p:cNvSpPr>
            <a:spLocks noGrp="1"/>
          </p:cNvSpPr>
          <p:nvPr>
            <p:ph type="sldNum" sz="quarter" idx="12"/>
          </p:nvPr>
        </p:nvSpPr>
        <p:spPr>
          <a:xfrm>
            <a:off x="7663703" y="6492875"/>
            <a:ext cx="2228850" cy="365125"/>
          </a:xfrm>
        </p:spPr>
        <p:txBody>
          <a:bodyPr/>
          <a:lstStyle/>
          <a:p>
            <a:fld id="{06FEDF93-2BFD-41CA-ABC7-B039102F3792}" type="slidenum">
              <a:rPr lang="en-US" altLang="ja-JP" smtClean="0">
                <a:solidFill>
                  <a:schemeClr val="tx1"/>
                </a:solidFill>
              </a:rPr>
              <a:pPr/>
              <a:t>8</a:t>
            </a:fld>
            <a:endParaRPr lang="ja-JP" altLang="en-US" dirty="0">
              <a:solidFill>
                <a:schemeClr val="tx1"/>
              </a:solidFill>
            </a:endParaRPr>
          </a:p>
        </p:txBody>
      </p:sp>
      <p:sp>
        <p:nvSpPr>
          <p:cNvPr id="10" name="長方形 45">
            <a:extLst>
              <a:ext uri="{FF2B5EF4-FFF2-40B4-BE49-F238E27FC236}">
                <a16:creationId xmlns:a16="http://schemas.microsoft.com/office/drawing/2014/main" id="{6F9D5174-3C66-489A-A66D-FBB840F92700}"/>
              </a:ext>
            </a:extLst>
          </p:cNvPr>
          <p:cNvSpPr/>
          <p:nvPr/>
        </p:nvSpPr>
        <p:spPr>
          <a:xfrm>
            <a:off x="394181" y="5841764"/>
            <a:ext cx="9173036" cy="882427"/>
          </a:xfrm>
          <a:prstGeom prst="rect">
            <a:avLst/>
          </a:prstGeom>
          <a:noFill/>
          <a:ln w="38100">
            <a:solidFill>
              <a:srgbClr val="CCE3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450"/>
              </a:spcBef>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600" b="1" dirty="0">
                <a:solidFill>
                  <a:schemeClr val="tx1"/>
                </a:solidFill>
                <a:latin typeface="Meiryo UI" panose="020B0604030504040204" pitchFamily="50" charset="-128"/>
                <a:ea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参考</a:t>
            </a:r>
            <a:r>
              <a:rPr lang="en-US" altLang="ja-JP" sz="1600" b="1" dirty="0">
                <a:solidFill>
                  <a:schemeClr val="tx1"/>
                </a:solidFill>
                <a:latin typeface="Meiryo UI" panose="020B0604030504040204" pitchFamily="50" charset="-128"/>
                <a:ea typeface="Meiryo UI" panose="020B0604030504040204" pitchFamily="50" charset="-128"/>
              </a:rPr>
              <a:t>】</a:t>
            </a:r>
          </a:p>
          <a:p>
            <a:pPr>
              <a:spcBef>
                <a:spcPts val="450"/>
              </a:spcBef>
            </a:pPr>
            <a:r>
              <a:rPr lang="ja-JP" altLang="en-US" sz="1400" dirty="0">
                <a:solidFill>
                  <a:schemeClr val="tx1"/>
                </a:solidFill>
                <a:latin typeface="Meiryo UI" panose="020B0604030504040204" pitchFamily="50" charset="-128"/>
                <a:ea typeface="Meiryo UI" panose="020B0604030504040204" pitchFamily="50" charset="-128"/>
              </a:rPr>
              <a:t>　　○ 庁内各部局が締結した事業連携協定締結数　　　　　　　</a:t>
            </a:r>
            <a:endParaRPr lang="en-US" altLang="ja-JP" sz="1400" dirty="0">
              <a:solidFill>
                <a:schemeClr val="tx1"/>
              </a:solidFill>
              <a:latin typeface="Meiryo UI" panose="020B0604030504040204" pitchFamily="50" charset="-128"/>
              <a:ea typeface="Meiryo UI" panose="020B0604030504040204" pitchFamily="50" charset="-128"/>
            </a:endParaRPr>
          </a:p>
          <a:p>
            <a:pPr>
              <a:spcBef>
                <a:spcPts val="450"/>
              </a:spcBef>
            </a:pPr>
            <a:r>
              <a:rPr lang="ja-JP" altLang="en-US" sz="1400" dirty="0">
                <a:solidFill>
                  <a:schemeClr val="tx1"/>
                </a:solidFill>
                <a:latin typeface="Meiryo UI" panose="020B0604030504040204" pitchFamily="50" charset="-128"/>
                <a:ea typeface="Meiryo UI" panose="020B0604030504040204" pitchFamily="50" charset="-128"/>
              </a:rPr>
              <a:t>　　　 </a:t>
            </a:r>
            <a:r>
              <a:rPr lang="en-US" altLang="ja-JP" sz="1400" dirty="0">
                <a:solidFill>
                  <a:schemeClr val="tx1"/>
                </a:solidFill>
                <a:latin typeface="Meiryo UI" panose="020B0604030504040204" pitchFamily="50" charset="-128"/>
                <a:ea typeface="Meiryo UI" panose="020B0604030504040204" pitchFamily="50" charset="-128"/>
              </a:rPr>
              <a:t>447</a:t>
            </a:r>
            <a:r>
              <a:rPr lang="ja-JP" altLang="en-US" sz="1400" dirty="0">
                <a:solidFill>
                  <a:schemeClr val="tx1"/>
                </a:solidFill>
                <a:latin typeface="Meiryo UI" panose="020B0604030504040204" pitchFamily="50" charset="-128"/>
                <a:ea typeface="Meiryo UI" panose="020B0604030504040204" pitchFamily="50" charset="-128"/>
              </a:rPr>
              <a:t>件（うち新規締結件数：</a:t>
            </a:r>
            <a:r>
              <a:rPr lang="en-US" altLang="ja-JP" sz="1400" dirty="0">
                <a:solidFill>
                  <a:schemeClr val="tx1"/>
                </a:solidFill>
                <a:latin typeface="Meiryo UI" panose="020B0604030504040204" pitchFamily="50" charset="-128"/>
                <a:ea typeface="Meiryo UI" panose="020B0604030504040204" pitchFamily="50" charset="-128"/>
              </a:rPr>
              <a:t>31</a:t>
            </a:r>
            <a:r>
              <a:rPr lang="ja-JP" altLang="en-US" sz="1400" dirty="0">
                <a:solidFill>
                  <a:schemeClr val="tx1"/>
                </a:solidFill>
                <a:latin typeface="Meiryo UI" panose="020B0604030504040204" pitchFamily="50" charset="-128"/>
                <a:ea typeface="Meiryo UI" panose="020B0604030504040204" pitchFamily="50" charset="-128"/>
              </a:rPr>
              <a:t>件）　</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災害協定、アドプト協定、こころの再生パートナーを除く</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228C3D8-F7D8-4C49-BDBD-A2BECE727561}"/>
              </a:ext>
            </a:extLst>
          </p:cNvPr>
          <p:cNvSpPr txBox="1"/>
          <p:nvPr/>
        </p:nvSpPr>
        <p:spPr>
          <a:xfrm>
            <a:off x="474666" y="4883381"/>
            <a:ext cx="9259269" cy="430887"/>
          </a:xfrm>
          <a:prstGeom prst="rect">
            <a:avLst/>
          </a:prstGeom>
          <a:noFill/>
        </p:spPr>
        <p:txBody>
          <a:bodyPr wrap="square">
            <a:spAutoFit/>
          </a:bodyPr>
          <a:lstStyle/>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１　</a:t>
            </a:r>
            <a:r>
              <a:rPr lang="zh-TW" altLang="en-US" sz="1100" dirty="0">
                <a:latin typeface="Meiryo UI" panose="020B0604030504040204" pitchFamily="50" charset="-128"/>
                <a:ea typeface="Meiryo UI" panose="020B0604030504040204" pitchFamily="50" charset="-128"/>
              </a:rPr>
              <a:t>包括連携協定締結企業等</a:t>
            </a:r>
            <a:r>
              <a:rPr lang="ja-JP" altLang="en-US" sz="1100" dirty="0">
                <a:latin typeface="Meiryo UI" panose="020B0604030504040204" pitchFamily="50" charset="-128"/>
                <a:ea typeface="Meiryo UI" panose="020B0604030504040204" pitchFamily="50" charset="-128"/>
              </a:rPr>
              <a:t>とは、大阪府と包括連携協定を締結している企業・団体・大学をいう。以下「企業等」という</a:t>
            </a:r>
            <a:endParaRPr lang="en-US" altLang="ja-JP" sz="1100" dirty="0">
              <a:latin typeface="Meiryo UI" panose="020B0604030504040204" pitchFamily="50" charset="-128"/>
              <a:ea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２　効果額（試算ベース）とは、</a:t>
            </a:r>
            <a:r>
              <a:rPr kumimoji="1" lang="ja-JP" altLang="en-US" sz="1100" b="0" dirty="0">
                <a:latin typeface="Meiryo UI" panose="020B0604030504040204" pitchFamily="50" charset="-128"/>
                <a:ea typeface="Meiryo UI" panose="020B0604030504040204" pitchFamily="50" charset="-128"/>
              </a:rPr>
              <a:t>「仮に府が直接実施した場合に必要となる</a:t>
            </a:r>
            <a:r>
              <a:rPr kumimoji="1" lang="ja-JP" altLang="en-US" sz="1100" dirty="0">
                <a:latin typeface="Meiryo UI" panose="020B0604030504040204" pitchFamily="50" charset="-128"/>
                <a:ea typeface="Meiryo UI" panose="020B0604030504040204" pitchFamily="50" charset="-128"/>
              </a:rPr>
              <a:t>費用</a:t>
            </a:r>
            <a:r>
              <a:rPr kumimoji="1" lang="ja-JP" altLang="en-US" sz="1100" b="0" dirty="0">
                <a:latin typeface="Meiryo UI" panose="020B0604030504040204" pitchFamily="50" charset="-128"/>
                <a:ea typeface="Meiryo UI" panose="020B0604030504040204" pitchFamily="50" charset="-128"/>
              </a:rPr>
              <a:t>」を試算したも</a:t>
            </a:r>
            <a:r>
              <a:rPr kumimoji="1" lang="ja-JP" altLang="en-US" sz="1100" dirty="0">
                <a:latin typeface="Meiryo UI" panose="020B0604030504040204" pitchFamily="50" charset="-128"/>
                <a:ea typeface="Meiryo UI" panose="020B0604030504040204" pitchFamily="50" charset="-128"/>
              </a:rPr>
              <a:t>の</a:t>
            </a:r>
            <a:endParaRPr kumimoji="1" lang="en-US" altLang="ja-JP" sz="1100" b="0" dirty="0">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B1964EA6-029F-472A-95DA-E4847679FA1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575793" y="1399879"/>
            <a:ext cx="1641359" cy="918411"/>
          </a:xfrm>
          <a:prstGeom prst="rect">
            <a:avLst/>
          </a:prstGeom>
        </p:spPr>
      </p:pic>
    </p:spTree>
    <p:extLst>
      <p:ext uri="{BB962C8B-B14F-4D97-AF65-F5344CB8AC3E}">
        <p14:creationId xmlns:p14="http://schemas.microsoft.com/office/powerpoint/2010/main" val="2020595562"/>
      </p:ext>
    </p:extLst>
  </p:cSld>
  <p:clrMapOvr>
    <a:masterClrMapping/>
  </p:clrMapOvr>
</p:sld>
</file>

<file path=ppt/theme/theme1.xml><?xml version="1.0" encoding="utf-8"?>
<a:theme xmlns:a="http://schemas.openxmlformats.org/drawingml/2006/main" name="Office テーマ">
  <a:themeElements>
    <a:clrScheme name="Custom 73">
      <a:dk1>
        <a:srgbClr val="000000"/>
      </a:dk1>
      <a:lt1>
        <a:sysClr val="window" lastClr="FFFFFF"/>
      </a:lt1>
      <a:dk2>
        <a:srgbClr val="585858"/>
      </a:dk2>
      <a:lt2>
        <a:srgbClr val="E3E3E3"/>
      </a:lt2>
      <a:accent1>
        <a:srgbClr val="E20613"/>
      </a:accent1>
      <a:accent2>
        <a:srgbClr val="A9C038"/>
      </a:accent2>
      <a:accent3>
        <a:srgbClr val="11AEC7"/>
      </a:accent3>
      <a:accent4>
        <a:srgbClr val="F59F26"/>
      </a:accent4>
      <a:accent5>
        <a:srgbClr val="0062A9"/>
      </a:accent5>
      <a:accent6>
        <a:srgbClr val="EB6047"/>
      </a:accent6>
      <a:hlink>
        <a:srgbClr val="8ED9F6"/>
      </a:hlink>
      <a:folHlink>
        <a:srgbClr val="C00000"/>
      </a:folHlink>
    </a:clrScheme>
    <a:fontScheme name="Modern 01">
      <a:majorFont>
        <a:latin typeface="Century Gothic"/>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30740481_TF78455520.potx" id="{6979FCD6-F55A-4BC0-AB21-D73A0A1C55DA}" vid="{D577912A-D538-44E8-94F5-74701B60C77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5E8669321E00B041B36FB53314BFEEDD" ma:contentTypeVersion="52" ma:contentTypeDescription="新しいドキュメントを作成します。" ma:contentTypeScope="" ma:versionID="17c00dd4fa0eb80cdcd0306df74dacb0">
  <xsd:schema xmlns:xsd="http://www.w3.org/2001/XMLSchema" xmlns:xs="http://www.w3.org/2001/XMLSchema" xmlns:p="http://schemas.microsoft.com/office/2006/metadata/properties" xmlns:ns2="d2154339-bb8e-4cd7-baa9-573b28e40672" xmlns:ns3="b4edddd2-9740-42e2-b8de-39f510e8fba9" targetNamespace="http://schemas.microsoft.com/office/2006/metadata/properties" ma:root="true" ma:fieldsID="fd6df514af7f98f78da11e9339599f13" ns2:_="" ns3:_="">
    <xsd:import namespace="d2154339-bb8e-4cd7-baa9-573b28e40672"/>
    <xsd:import namespace="b4edddd2-9740-42e2-b8de-39f510e8fba9"/>
    <xsd:element name="properties">
      <xsd:complexType>
        <xsd:sequence>
          <xsd:element name="documentManagement">
            <xsd:complexType>
              <xsd:all>
                <xsd:element ref="ns2:SharedWithUsers" minOccurs="0"/>
                <xsd:element ref="ns3:MediaServiceMetadata" minOccurs="0"/>
                <xsd:element ref="ns3:MediaServiceFastMetadata" minOccurs="0"/>
                <xsd:element ref="ns3:MediaServiceSearchProperties" minOccurs="0"/>
                <xsd:element ref="ns3:MediaServiceDateTaken"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154339-bb8e-4cd7-baa9-573b28e4067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4edddd2-9740-42e2-b8de-39f510e8fba9"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E9B464C-9CB2-4785-8036-615D3B5E4E28}">
  <ds:schemaRefs>
    <ds:schemaRef ds:uri="b4edddd2-9740-42e2-b8de-39f510e8fba9"/>
    <ds:schemaRef ds:uri="http://schemas.microsoft.com/office/2006/metadata/properties"/>
    <ds:schemaRef ds:uri="http://purl.org/dc/elements/1.1/"/>
    <ds:schemaRef ds:uri="http://www.w3.org/XML/1998/namespace"/>
    <ds:schemaRef ds:uri="http://purl.org/dc/terms/"/>
    <ds:schemaRef ds:uri="d2154339-bb8e-4cd7-baa9-573b28e40672"/>
    <ds:schemaRef ds:uri="http://schemas.microsoft.com/office/2006/documentManagement/type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558DBA0-8C5A-4503-902E-BE2F22AEB59F}">
  <ds:schemaRefs>
    <ds:schemaRef ds:uri="http://schemas.microsoft.com/sharepoint/v3/contenttype/forms"/>
  </ds:schemaRefs>
</ds:datastoreItem>
</file>

<file path=customXml/itemProps3.xml><?xml version="1.0" encoding="utf-8"?>
<ds:datastoreItem xmlns:ds="http://schemas.openxmlformats.org/officeDocument/2006/customXml" ds:itemID="{BD53D4FA-BDFB-47CC-8B42-91BD70432F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154339-bb8e-4cd7-baa9-573b28e40672"/>
    <ds:schemaRef ds:uri="b4edddd2-9740-42e2-b8de-39f510e8f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24Slides のプロジェクト分析</Template>
  <TotalTime>0</TotalTime>
  <Words>6923</Words>
  <Application>Microsoft Office PowerPoint</Application>
  <PresentationFormat>A4 210 x 297 mm</PresentationFormat>
  <Paragraphs>559</Paragraphs>
  <Slides>23</Slides>
  <Notes>18</Notes>
  <HiddenSlides>0</HiddenSlides>
  <MMClips>0</MMClips>
  <ScaleCrop>false</ScaleCrop>
  <HeadingPairs>
    <vt:vector size="6" baseType="variant">
      <vt:variant>
        <vt:lpstr>使用されているフォント</vt:lpstr>
      </vt:variant>
      <vt:variant>
        <vt:i4>7</vt:i4>
      </vt:variant>
      <vt:variant>
        <vt:lpstr>テーマ</vt:lpstr>
      </vt:variant>
      <vt:variant>
        <vt:i4>2</vt:i4>
      </vt:variant>
      <vt:variant>
        <vt:lpstr>スライド タイトル</vt:lpstr>
      </vt:variant>
      <vt:variant>
        <vt:i4>23</vt:i4>
      </vt:variant>
    </vt:vector>
  </HeadingPairs>
  <TitlesOfParts>
    <vt:vector size="32" baseType="lpstr">
      <vt:lpstr>BIZ UDゴシック</vt:lpstr>
      <vt:lpstr>Meiryo UI</vt:lpstr>
      <vt:lpstr>游ゴシック</vt:lpstr>
      <vt:lpstr>游ゴシック Light</vt:lpstr>
      <vt:lpstr>Arial</vt:lpstr>
      <vt:lpstr>Segoe UI Light</vt:lpstr>
      <vt:lpstr>Wingdings</vt:lpstr>
      <vt:lpstr>Office テーマ</vt:lpstr>
      <vt:lpstr>デザインの設定</vt:lpstr>
      <vt:lpstr>PowerPoint プレゼンテーション</vt:lpstr>
      <vt:lpstr>プロジェクト分析スライド 3</vt:lpstr>
      <vt:lpstr>PowerPoint プレゼンテーション</vt:lpstr>
      <vt:lpstr>プロジェクト分析スライド 3</vt:lpstr>
      <vt:lpstr>PowerPoint プレゼンテーション</vt:lpstr>
      <vt:lpstr>プロジェクト分析スライド 3</vt:lpstr>
      <vt:lpstr>プロジェクト分析スライド 3</vt:lpstr>
      <vt:lpstr>PowerPoint プレゼンテーション</vt:lpstr>
      <vt:lpstr>PowerPoint プレゼンテーション</vt:lpstr>
      <vt:lpstr>プロジェクト分析スライド 3</vt:lpstr>
      <vt:lpstr>プロジェクト分析スライド 3</vt:lpstr>
      <vt:lpstr>PowerPoint プレゼンテーション</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lpstr>プロジェクト分析スライド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2022-02-18T00:49:57Z</dcterms:created>
  <dcterms:modified xsi:type="dcterms:W3CDTF">2026-07-24T01:53:41Z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0x0101005E8669321E00B041B36FB53314BFEEDD</vt:lpwstr>
  </property>
</Properties>
</file>