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0" r:id="rId1"/>
  </p:sldMasterIdLst>
  <p:notesMasterIdLst>
    <p:notesMasterId r:id="rId3"/>
  </p:notesMasterIdLst>
  <p:handoutMasterIdLst>
    <p:handoutMasterId r:id="rId4"/>
  </p:handoutMasterIdLst>
  <p:sldIdLst>
    <p:sldId id="257" r:id="rId2"/>
  </p:sldIdLst>
  <p:sldSz cx="9906000" cy="6858000" type="A4"/>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EB"/>
    <a:srgbClr val="FFEEBD"/>
    <a:srgbClr val="FFEFC1"/>
    <a:srgbClr val="B7B7DB"/>
    <a:srgbClr val="46468A"/>
    <a:srgbClr val="DBDBED"/>
    <a:srgbClr val="444488"/>
    <a:srgbClr val="AEAED6"/>
    <a:srgbClr val="6E6EB6"/>
    <a:srgbClr val="E3E3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50" autoAdjust="0"/>
    <p:restoredTop sz="94384" autoAdjust="0"/>
  </p:normalViewPr>
  <p:slideViewPr>
    <p:cSldViewPr snapToGrid="0">
      <p:cViewPr varScale="1">
        <p:scale>
          <a:sx n="95" d="100"/>
          <a:sy n="95" d="100"/>
        </p:scale>
        <p:origin x="124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D648F351-41A1-46FF-8344-C3FED9F70F80}"/>
              </a:ext>
            </a:extLst>
          </p:cNvPr>
          <p:cNvSpPr>
            <a:spLocks noGrp="1"/>
          </p:cNvSpPr>
          <p:nvPr>
            <p:ph type="hdr" sz="quarter"/>
          </p:nvPr>
        </p:nvSpPr>
        <p:spPr>
          <a:xfrm>
            <a:off x="7" y="4"/>
            <a:ext cx="4301234" cy="340915"/>
          </a:xfrm>
          <a:prstGeom prst="rect">
            <a:avLst/>
          </a:prstGeom>
        </p:spPr>
        <p:txBody>
          <a:bodyPr vert="horz" lIns="91271" tIns="45633" rIns="91271" bIns="45633" rtlCol="0"/>
          <a:lstStyle>
            <a:lvl1pPr algn="l">
              <a:defRPr sz="1200"/>
            </a:lvl1pPr>
          </a:lstStyle>
          <a:p>
            <a:r>
              <a:rPr kumimoji="1" lang="ja-JP" altLang="en-US"/>
              <a:t>令和６年４月</a:t>
            </a:r>
          </a:p>
        </p:txBody>
      </p:sp>
      <p:sp>
        <p:nvSpPr>
          <p:cNvPr id="3" name="日付プレースホルダー 2">
            <a:extLst>
              <a:ext uri="{FF2B5EF4-FFF2-40B4-BE49-F238E27FC236}">
                <a16:creationId xmlns:a16="http://schemas.microsoft.com/office/drawing/2014/main" id="{A5EA1DF1-1C8B-4169-8B10-33B37A2B2959}"/>
              </a:ext>
            </a:extLst>
          </p:cNvPr>
          <p:cNvSpPr>
            <a:spLocks noGrp="1"/>
          </p:cNvSpPr>
          <p:nvPr>
            <p:ph type="dt" sz="quarter" idx="1"/>
          </p:nvPr>
        </p:nvSpPr>
        <p:spPr>
          <a:xfrm>
            <a:off x="5623096" y="4"/>
            <a:ext cx="4301234" cy="340915"/>
          </a:xfrm>
          <a:prstGeom prst="rect">
            <a:avLst/>
          </a:prstGeom>
        </p:spPr>
        <p:txBody>
          <a:bodyPr vert="horz" lIns="91271" tIns="45633" rIns="91271" bIns="45633" rtlCol="0"/>
          <a:lstStyle>
            <a:lvl1pPr algn="r">
              <a:defRPr sz="1200"/>
            </a:lvl1pPr>
          </a:lstStyle>
          <a:p>
            <a:fld id="{F890EF98-071B-42F4-A934-5880DA33FDD9}" type="datetimeFigureOut">
              <a:rPr kumimoji="1" lang="ja-JP" altLang="en-US" smtClean="0"/>
              <a:t>2026/7/6</a:t>
            </a:fld>
            <a:endParaRPr kumimoji="1" lang="ja-JP" altLang="en-US"/>
          </a:p>
        </p:txBody>
      </p:sp>
      <p:sp>
        <p:nvSpPr>
          <p:cNvPr id="4" name="フッター プレースホルダー 3">
            <a:extLst>
              <a:ext uri="{FF2B5EF4-FFF2-40B4-BE49-F238E27FC236}">
                <a16:creationId xmlns:a16="http://schemas.microsoft.com/office/drawing/2014/main" id="{D1AA8CFE-A33A-4B3D-8A94-FB9A9FB0C8E9}"/>
              </a:ext>
            </a:extLst>
          </p:cNvPr>
          <p:cNvSpPr>
            <a:spLocks noGrp="1"/>
          </p:cNvSpPr>
          <p:nvPr>
            <p:ph type="ftr" sz="quarter" idx="2"/>
          </p:nvPr>
        </p:nvSpPr>
        <p:spPr>
          <a:xfrm>
            <a:off x="7" y="6456761"/>
            <a:ext cx="4301234" cy="340915"/>
          </a:xfrm>
          <a:prstGeom prst="rect">
            <a:avLst/>
          </a:prstGeom>
        </p:spPr>
        <p:txBody>
          <a:bodyPr vert="horz" lIns="91271" tIns="45633" rIns="91271" bIns="45633"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8A93AE27-5EF0-4A1E-9EF9-37ABEA528C38}"/>
              </a:ext>
            </a:extLst>
          </p:cNvPr>
          <p:cNvSpPr>
            <a:spLocks noGrp="1"/>
          </p:cNvSpPr>
          <p:nvPr>
            <p:ph type="sldNum" sz="quarter" idx="3"/>
          </p:nvPr>
        </p:nvSpPr>
        <p:spPr>
          <a:xfrm>
            <a:off x="5623096" y="6456761"/>
            <a:ext cx="4301234" cy="340915"/>
          </a:xfrm>
          <a:prstGeom prst="rect">
            <a:avLst/>
          </a:prstGeom>
        </p:spPr>
        <p:txBody>
          <a:bodyPr vert="horz" lIns="91271" tIns="45633" rIns="91271" bIns="45633" rtlCol="0" anchor="b"/>
          <a:lstStyle>
            <a:lvl1pPr algn="r">
              <a:defRPr sz="1200"/>
            </a:lvl1pPr>
          </a:lstStyle>
          <a:p>
            <a:fld id="{DA090454-0252-4746-99DF-F76FFCEDF7D0}" type="slidenum">
              <a:rPr kumimoji="1" lang="ja-JP" altLang="en-US" smtClean="0"/>
              <a:t>‹#›</a:t>
            </a:fld>
            <a:endParaRPr kumimoji="1" lang="ja-JP" altLang="en-US"/>
          </a:p>
        </p:txBody>
      </p:sp>
    </p:spTree>
    <p:extLst>
      <p:ext uri="{BB962C8B-B14F-4D97-AF65-F5344CB8AC3E}">
        <p14:creationId xmlns:p14="http://schemas.microsoft.com/office/powerpoint/2010/main" val="262277967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4"/>
            <a:ext cx="4301234" cy="340915"/>
          </a:xfrm>
          <a:prstGeom prst="rect">
            <a:avLst/>
          </a:prstGeom>
        </p:spPr>
        <p:txBody>
          <a:bodyPr vert="horz" lIns="91271" tIns="45633" rIns="91271" bIns="45633" rtlCol="0"/>
          <a:lstStyle>
            <a:lvl1pPr algn="l">
              <a:defRPr sz="1200"/>
            </a:lvl1pPr>
          </a:lstStyle>
          <a:p>
            <a:r>
              <a:rPr kumimoji="1" lang="ja-JP" altLang="en-US"/>
              <a:t>令和６年４月</a:t>
            </a:r>
          </a:p>
        </p:txBody>
      </p:sp>
      <p:sp>
        <p:nvSpPr>
          <p:cNvPr id="3" name="日付プレースホルダー 2"/>
          <p:cNvSpPr>
            <a:spLocks noGrp="1"/>
          </p:cNvSpPr>
          <p:nvPr>
            <p:ph type="dt" idx="1"/>
          </p:nvPr>
        </p:nvSpPr>
        <p:spPr>
          <a:xfrm>
            <a:off x="5623096" y="4"/>
            <a:ext cx="4301234" cy="340915"/>
          </a:xfrm>
          <a:prstGeom prst="rect">
            <a:avLst/>
          </a:prstGeom>
        </p:spPr>
        <p:txBody>
          <a:bodyPr vert="horz" lIns="91271" tIns="45633" rIns="91271" bIns="45633" rtlCol="0"/>
          <a:lstStyle>
            <a:lvl1pPr algn="r">
              <a:defRPr sz="1200"/>
            </a:lvl1pPr>
          </a:lstStyle>
          <a:p>
            <a:fld id="{DC044297-7E9D-4853-A4D1-1A41AFDCFF75}" type="datetimeFigureOut">
              <a:rPr kumimoji="1" lang="ja-JP" altLang="en-US" smtClean="0"/>
              <a:t>2026/7/6</a:t>
            </a:fld>
            <a:endParaRPr kumimoji="1" lang="ja-JP" altLang="en-US"/>
          </a:p>
        </p:txBody>
      </p:sp>
      <p:sp>
        <p:nvSpPr>
          <p:cNvPr id="4" name="スライド イメージ プレースホルダー 3"/>
          <p:cNvSpPr>
            <a:spLocks noGrp="1" noRot="1" noChangeAspect="1"/>
          </p:cNvSpPr>
          <p:nvPr>
            <p:ph type="sldImg" idx="2"/>
          </p:nvPr>
        </p:nvSpPr>
        <p:spPr>
          <a:xfrm>
            <a:off x="3308350" y="850900"/>
            <a:ext cx="3309938" cy="2292350"/>
          </a:xfrm>
          <a:prstGeom prst="rect">
            <a:avLst/>
          </a:prstGeom>
          <a:noFill/>
          <a:ln w="12700">
            <a:solidFill>
              <a:prstClr val="black"/>
            </a:solidFill>
          </a:ln>
        </p:spPr>
        <p:txBody>
          <a:bodyPr vert="horz" lIns="91271" tIns="45633" rIns="91271" bIns="45633" rtlCol="0" anchor="ctr"/>
          <a:lstStyle/>
          <a:p>
            <a:endParaRPr lang="ja-JP" altLang="en-US"/>
          </a:p>
        </p:txBody>
      </p:sp>
      <p:sp>
        <p:nvSpPr>
          <p:cNvPr id="5" name="ノート プレースホルダー 4"/>
          <p:cNvSpPr>
            <a:spLocks noGrp="1"/>
          </p:cNvSpPr>
          <p:nvPr>
            <p:ph type="body" sz="quarter" idx="3"/>
          </p:nvPr>
        </p:nvSpPr>
        <p:spPr>
          <a:xfrm>
            <a:off x="993131" y="3271268"/>
            <a:ext cx="7940384" cy="2676292"/>
          </a:xfrm>
          <a:prstGeom prst="rect">
            <a:avLst/>
          </a:prstGeom>
        </p:spPr>
        <p:txBody>
          <a:bodyPr vert="horz" lIns="91271" tIns="45633" rIns="91271" bIns="4563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7" y="6456761"/>
            <a:ext cx="4301234" cy="340915"/>
          </a:xfrm>
          <a:prstGeom prst="rect">
            <a:avLst/>
          </a:prstGeom>
        </p:spPr>
        <p:txBody>
          <a:bodyPr vert="horz" lIns="91271" tIns="45633" rIns="91271" bIns="4563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3096" y="6456761"/>
            <a:ext cx="4301234" cy="340915"/>
          </a:xfrm>
          <a:prstGeom prst="rect">
            <a:avLst/>
          </a:prstGeom>
        </p:spPr>
        <p:txBody>
          <a:bodyPr vert="horz" lIns="91271" tIns="45633" rIns="91271" bIns="45633" rtlCol="0" anchor="b"/>
          <a:lstStyle>
            <a:lvl1pPr algn="r">
              <a:defRPr sz="1200"/>
            </a:lvl1pPr>
          </a:lstStyle>
          <a:p>
            <a:fld id="{2BD91951-BC54-411F-BC9A-07A6FFE6B7E7}" type="slidenum">
              <a:rPr kumimoji="1" lang="ja-JP" altLang="en-US" smtClean="0"/>
              <a:t>‹#›</a:t>
            </a:fld>
            <a:endParaRPr kumimoji="1" lang="ja-JP" altLang="en-US"/>
          </a:p>
        </p:txBody>
      </p:sp>
    </p:spTree>
    <p:extLst>
      <p:ext uri="{BB962C8B-B14F-4D97-AF65-F5344CB8AC3E}">
        <p14:creationId xmlns:p14="http://schemas.microsoft.com/office/powerpoint/2010/main" val="199781068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40F916A-29FE-4FE5-9A45-CB382B4854E4}" type="datetime1">
              <a:rPr kumimoji="1" lang="ja-JP" altLang="en-US" smtClean="0"/>
              <a:t>2026/7/6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D44263-43F7-434C-9086-E1ED5CB2B10C}" type="slidenum">
              <a:rPr kumimoji="1" lang="ja-JP" altLang="en-US" smtClean="0"/>
              <a:t>‹#›</a:t>
            </a:fld>
            <a:endParaRPr kumimoji="1" lang="ja-JP" altLang="en-US"/>
          </a:p>
        </p:txBody>
      </p:sp>
    </p:spTree>
    <p:extLst>
      <p:ext uri="{BB962C8B-B14F-4D97-AF65-F5344CB8AC3E}">
        <p14:creationId xmlns:p14="http://schemas.microsoft.com/office/powerpoint/2010/main" val="1686250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3AB4B96-A1FE-4659-9F1C-D44572C7E302}" type="datetime1">
              <a:rPr kumimoji="1" lang="ja-JP" altLang="en-US" smtClean="0"/>
              <a:t>2026/7/6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D44263-43F7-434C-9086-E1ED5CB2B10C}" type="slidenum">
              <a:rPr kumimoji="1" lang="ja-JP" altLang="en-US" smtClean="0"/>
              <a:t>‹#›</a:t>
            </a:fld>
            <a:endParaRPr kumimoji="1" lang="ja-JP" altLang="en-US"/>
          </a:p>
        </p:txBody>
      </p:sp>
    </p:spTree>
    <p:extLst>
      <p:ext uri="{BB962C8B-B14F-4D97-AF65-F5344CB8AC3E}">
        <p14:creationId xmlns:p14="http://schemas.microsoft.com/office/powerpoint/2010/main" val="2470973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AA16050-29BC-4DF2-9963-FF5E141DDF13}" type="datetime1">
              <a:rPr kumimoji="1" lang="ja-JP" altLang="en-US" smtClean="0"/>
              <a:t>2026/7/6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D44263-43F7-434C-9086-E1ED5CB2B10C}" type="slidenum">
              <a:rPr kumimoji="1" lang="ja-JP" altLang="en-US" smtClean="0"/>
              <a:t>‹#›</a:t>
            </a:fld>
            <a:endParaRPr kumimoji="1" lang="ja-JP" altLang="en-US"/>
          </a:p>
        </p:txBody>
      </p:sp>
    </p:spTree>
    <p:extLst>
      <p:ext uri="{BB962C8B-B14F-4D97-AF65-F5344CB8AC3E}">
        <p14:creationId xmlns:p14="http://schemas.microsoft.com/office/powerpoint/2010/main" val="1520379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BA92374-4A06-409B-A1D6-74AA2C983FB5}" type="datetime1">
              <a:rPr kumimoji="1" lang="ja-JP" altLang="en-US" smtClean="0"/>
              <a:t>2026/7/6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D44263-43F7-434C-9086-E1ED5CB2B10C}" type="slidenum">
              <a:rPr kumimoji="1" lang="ja-JP" altLang="en-US" smtClean="0"/>
              <a:t>‹#›</a:t>
            </a:fld>
            <a:endParaRPr kumimoji="1" lang="ja-JP" altLang="en-US"/>
          </a:p>
        </p:txBody>
      </p:sp>
    </p:spTree>
    <p:extLst>
      <p:ext uri="{BB962C8B-B14F-4D97-AF65-F5344CB8AC3E}">
        <p14:creationId xmlns:p14="http://schemas.microsoft.com/office/powerpoint/2010/main" val="316702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0345648-AD88-42F6-8913-4441B25FF6CD}" type="datetime1">
              <a:rPr kumimoji="1" lang="ja-JP" altLang="en-US" smtClean="0"/>
              <a:t>2026/7/6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D44263-43F7-434C-9086-E1ED5CB2B10C}" type="slidenum">
              <a:rPr kumimoji="1" lang="ja-JP" altLang="en-US" smtClean="0"/>
              <a:t>‹#›</a:t>
            </a:fld>
            <a:endParaRPr kumimoji="1" lang="ja-JP" altLang="en-US"/>
          </a:p>
        </p:txBody>
      </p:sp>
    </p:spTree>
    <p:extLst>
      <p:ext uri="{BB962C8B-B14F-4D97-AF65-F5344CB8AC3E}">
        <p14:creationId xmlns:p14="http://schemas.microsoft.com/office/powerpoint/2010/main" val="643153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50FC399-917C-4680-9C99-6849E4F25866}" type="datetime1">
              <a:rPr kumimoji="1" lang="ja-JP" altLang="en-US" smtClean="0"/>
              <a:t>2026/7/6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7D44263-43F7-434C-9086-E1ED5CB2B10C}" type="slidenum">
              <a:rPr kumimoji="1" lang="ja-JP" altLang="en-US" smtClean="0"/>
              <a:t>‹#›</a:t>
            </a:fld>
            <a:endParaRPr kumimoji="1" lang="ja-JP" altLang="en-US"/>
          </a:p>
        </p:txBody>
      </p:sp>
    </p:spTree>
    <p:extLst>
      <p:ext uri="{BB962C8B-B14F-4D97-AF65-F5344CB8AC3E}">
        <p14:creationId xmlns:p14="http://schemas.microsoft.com/office/powerpoint/2010/main" val="3778368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48776FF-B6DF-4D39-991F-EBABB8D00238}" type="datetime1">
              <a:rPr kumimoji="1" lang="ja-JP" altLang="en-US" smtClean="0"/>
              <a:t>2026/7/6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7D44263-43F7-434C-9086-E1ED5CB2B10C}" type="slidenum">
              <a:rPr kumimoji="1" lang="ja-JP" altLang="en-US" smtClean="0"/>
              <a:t>‹#›</a:t>
            </a:fld>
            <a:endParaRPr kumimoji="1" lang="ja-JP" altLang="en-US"/>
          </a:p>
        </p:txBody>
      </p:sp>
    </p:spTree>
    <p:extLst>
      <p:ext uri="{BB962C8B-B14F-4D97-AF65-F5344CB8AC3E}">
        <p14:creationId xmlns:p14="http://schemas.microsoft.com/office/powerpoint/2010/main" val="2159189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BFB17FB-4F0A-4B86-8C91-848C5D1ACC66}" type="datetime1">
              <a:rPr kumimoji="1" lang="ja-JP" altLang="en-US" smtClean="0"/>
              <a:t>2026/7/6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7D44263-43F7-434C-9086-E1ED5CB2B10C}" type="slidenum">
              <a:rPr kumimoji="1" lang="ja-JP" altLang="en-US" smtClean="0"/>
              <a:t>‹#›</a:t>
            </a:fld>
            <a:endParaRPr kumimoji="1" lang="ja-JP" altLang="en-US"/>
          </a:p>
        </p:txBody>
      </p:sp>
    </p:spTree>
    <p:extLst>
      <p:ext uri="{BB962C8B-B14F-4D97-AF65-F5344CB8AC3E}">
        <p14:creationId xmlns:p14="http://schemas.microsoft.com/office/powerpoint/2010/main" val="1517643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558263-DBE1-48B8-A98F-F4763EA1C850}" type="datetime1">
              <a:rPr kumimoji="1" lang="ja-JP" altLang="en-US" smtClean="0"/>
              <a:t>2026/7/6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7D44263-43F7-434C-9086-E1ED5CB2B10C}" type="slidenum">
              <a:rPr kumimoji="1" lang="ja-JP" altLang="en-US" smtClean="0"/>
              <a:t>‹#›</a:t>
            </a:fld>
            <a:endParaRPr kumimoji="1" lang="ja-JP" altLang="en-US"/>
          </a:p>
        </p:txBody>
      </p:sp>
    </p:spTree>
    <p:extLst>
      <p:ext uri="{BB962C8B-B14F-4D97-AF65-F5344CB8AC3E}">
        <p14:creationId xmlns:p14="http://schemas.microsoft.com/office/powerpoint/2010/main" val="3525193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73902A9-CDD9-4453-A94A-B89DA9327703}" type="datetime1">
              <a:rPr kumimoji="1" lang="ja-JP" altLang="en-US" smtClean="0"/>
              <a:t>2026/7/6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7D44263-43F7-434C-9086-E1ED5CB2B10C}" type="slidenum">
              <a:rPr kumimoji="1" lang="ja-JP" altLang="en-US" smtClean="0"/>
              <a:t>‹#›</a:t>
            </a:fld>
            <a:endParaRPr kumimoji="1" lang="ja-JP" altLang="en-US"/>
          </a:p>
        </p:txBody>
      </p:sp>
    </p:spTree>
    <p:extLst>
      <p:ext uri="{BB962C8B-B14F-4D97-AF65-F5344CB8AC3E}">
        <p14:creationId xmlns:p14="http://schemas.microsoft.com/office/powerpoint/2010/main" val="3385880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400DCEC-5472-41D0-B3E2-DA250F7B0A69}" type="datetime1">
              <a:rPr kumimoji="1" lang="ja-JP" altLang="en-US" smtClean="0"/>
              <a:t>2026/7/6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7D44263-43F7-434C-9086-E1ED5CB2B10C}" type="slidenum">
              <a:rPr kumimoji="1" lang="ja-JP" altLang="en-US" smtClean="0"/>
              <a:t>‹#›</a:t>
            </a:fld>
            <a:endParaRPr kumimoji="1" lang="ja-JP" altLang="en-US"/>
          </a:p>
        </p:txBody>
      </p:sp>
    </p:spTree>
    <p:extLst>
      <p:ext uri="{BB962C8B-B14F-4D97-AF65-F5344CB8AC3E}">
        <p14:creationId xmlns:p14="http://schemas.microsoft.com/office/powerpoint/2010/main" val="1327161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DA3AA-0324-4ED7-A4B1-34F2696F42D5}" type="datetime1">
              <a:rPr kumimoji="1" lang="ja-JP" altLang="en-US" smtClean="0"/>
              <a:t>2026/7/6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44263-43F7-434C-9086-E1ED5CB2B10C}" type="slidenum">
              <a:rPr kumimoji="1" lang="ja-JP" altLang="en-US" smtClean="0"/>
              <a:t>‹#›</a:t>
            </a:fld>
            <a:endParaRPr kumimoji="1" lang="ja-JP" altLang="en-US"/>
          </a:p>
        </p:txBody>
      </p:sp>
    </p:spTree>
    <p:extLst>
      <p:ext uri="{BB962C8B-B14F-4D97-AF65-F5344CB8AC3E}">
        <p14:creationId xmlns:p14="http://schemas.microsoft.com/office/powerpoint/2010/main" val="99342336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youtube.com/watch?v=YOj93KN94l4" TargetMode="Externa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四角形: 角を丸くする 59">
            <a:extLst>
              <a:ext uri="{FF2B5EF4-FFF2-40B4-BE49-F238E27FC236}">
                <a16:creationId xmlns:a16="http://schemas.microsoft.com/office/drawing/2014/main" id="{183903BA-EFF1-49B8-A593-1BD28D00E435}"/>
              </a:ext>
            </a:extLst>
          </p:cNvPr>
          <p:cNvSpPr/>
          <p:nvPr/>
        </p:nvSpPr>
        <p:spPr>
          <a:xfrm>
            <a:off x="168787" y="6036734"/>
            <a:ext cx="5343013" cy="757622"/>
          </a:xfrm>
          <a:prstGeom prst="roundRect">
            <a:avLst>
              <a:gd name="adj" fmla="val 12179"/>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Meiryo UI" panose="020B0604030504040204" pitchFamily="50" charset="-128"/>
                <a:ea typeface="Meiryo UI" panose="020B0604030504040204" pitchFamily="50" charset="-128"/>
              </a:rPr>
              <a:t>　参加生徒たちが考えた啓発メッセージをポスター等の啓発物として</a:t>
            </a:r>
            <a:endParaRPr kumimoji="1" lang="en-US" altLang="ja-JP" sz="1400" b="1" dirty="0">
              <a:solidFill>
                <a:schemeClr val="tx1"/>
              </a:solidFill>
              <a:latin typeface="Meiryo UI" panose="020B0604030504040204" pitchFamily="50" charset="-128"/>
              <a:ea typeface="Meiryo UI" panose="020B0604030504040204" pitchFamily="50" charset="-128"/>
            </a:endParaRPr>
          </a:p>
          <a:p>
            <a:r>
              <a:rPr kumimoji="1" lang="ja-JP" altLang="en-US" sz="1400" b="1" dirty="0">
                <a:solidFill>
                  <a:schemeClr val="tx1"/>
                </a:solidFill>
                <a:latin typeface="Meiryo UI" panose="020B0604030504040204" pitchFamily="50" charset="-128"/>
                <a:ea typeface="Meiryo UI" panose="020B0604030504040204" pitchFamily="50" charset="-128"/>
              </a:rPr>
              <a:t>　制作し、府内学校等へ配付・掲示</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56" name="四角形: 角を丸くする 55">
            <a:extLst>
              <a:ext uri="{FF2B5EF4-FFF2-40B4-BE49-F238E27FC236}">
                <a16:creationId xmlns:a16="http://schemas.microsoft.com/office/drawing/2014/main" id="{3FC4FC06-B25F-48D7-A939-EE2E964D4D78}"/>
              </a:ext>
            </a:extLst>
          </p:cNvPr>
          <p:cNvSpPr/>
          <p:nvPr/>
        </p:nvSpPr>
        <p:spPr>
          <a:xfrm>
            <a:off x="168787" y="3424124"/>
            <a:ext cx="9641680" cy="2417615"/>
          </a:xfrm>
          <a:prstGeom prst="roundRect">
            <a:avLst>
              <a:gd name="adj" fmla="val 5674"/>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kumimoji="1" lang="ja-JP" altLang="en-US" sz="1200" dirty="0">
                <a:solidFill>
                  <a:schemeClr val="tx1"/>
                </a:solidFill>
                <a:latin typeface="Meiryo UI" panose="020B0604030504040204" pitchFamily="50" charset="-128"/>
                <a:ea typeface="Meiryo UI" panose="020B0604030504040204" pitchFamily="50" charset="-128"/>
              </a:rPr>
              <a:t>　日時：令和８年７月</a:t>
            </a:r>
            <a:r>
              <a:rPr kumimoji="1" lang="en-US" altLang="ja-JP" sz="1200" dirty="0">
                <a:solidFill>
                  <a:schemeClr val="tx1"/>
                </a:solidFill>
                <a:latin typeface="Meiryo UI" panose="020B0604030504040204" pitchFamily="50" charset="-128"/>
                <a:ea typeface="Meiryo UI" panose="020B0604030504040204" pitchFamily="50" charset="-128"/>
              </a:rPr>
              <a:t>31</a:t>
            </a:r>
            <a:r>
              <a:rPr kumimoji="1" lang="ja-JP" altLang="en-US" sz="1200" dirty="0">
                <a:solidFill>
                  <a:schemeClr val="tx1"/>
                </a:solidFill>
                <a:latin typeface="Meiryo UI" panose="020B0604030504040204" pitchFamily="50" charset="-128"/>
                <a:ea typeface="Meiryo UI" panose="020B0604030504040204" pitchFamily="50" charset="-128"/>
              </a:rPr>
              <a:t>日（金）　</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700"/>
              </a:lnSpc>
            </a:pPr>
            <a:r>
              <a:rPr kumimoji="1" lang="ja-JP" altLang="en-US" sz="1200" dirty="0">
                <a:solidFill>
                  <a:schemeClr val="tx1"/>
                </a:solidFill>
                <a:latin typeface="Meiryo UI" panose="020B0604030504040204" pitchFamily="50" charset="-128"/>
                <a:ea typeface="Meiryo UI" panose="020B0604030504040204" pitchFamily="50" charset="-128"/>
              </a:rPr>
              <a:t>　時間：</a:t>
            </a:r>
            <a:r>
              <a:rPr kumimoji="1" lang="en-US" altLang="ja-JP" sz="1200" dirty="0">
                <a:solidFill>
                  <a:schemeClr val="tx1"/>
                </a:solidFill>
                <a:latin typeface="Meiryo UI" panose="020B0604030504040204" pitchFamily="50" charset="-128"/>
                <a:ea typeface="Meiryo UI" panose="020B0604030504040204" pitchFamily="50" charset="-128"/>
              </a:rPr>
              <a:t>13</a:t>
            </a:r>
            <a:r>
              <a:rPr kumimoji="1" lang="ja-JP" altLang="en-US" sz="1200" dirty="0">
                <a:solidFill>
                  <a:schemeClr val="tx1"/>
                </a:solidFill>
                <a:latin typeface="Meiryo UI" panose="020B0604030504040204" pitchFamily="50" charset="-128"/>
                <a:ea typeface="Meiryo UI" panose="020B0604030504040204" pitchFamily="50" charset="-128"/>
              </a:rPr>
              <a:t>時</a:t>
            </a:r>
            <a:r>
              <a:rPr kumimoji="1" lang="en-US" altLang="ja-JP" sz="1200" dirty="0">
                <a:solidFill>
                  <a:schemeClr val="tx1"/>
                </a:solidFill>
                <a:latin typeface="Meiryo UI" panose="020B0604030504040204" pitchFamily="50" charset="-128"/>
                <a:ea typeface="Meiryo UI" panose="020B0604030504040204" pitchFamily="50" charset="-128"/>
              </a:rPr>
              <a:t>30</a:t>
            </a:r>
            <a:r>
              <a:rPr kumimoji="1" lang="ja-JP" altLang="en-US" sz="1200" dirty="0">
                <a:solidFill>
                  <a:schemeClr val="tx1"/>
                </a:solidFill>
                <a:latin typeface="Meiryo UI" panose="020B0604030504040204" pitchFamily="50" charset="-128"/>
                <a:ea typeface="Meiryo UI" panose="020B0604030504040204" pitchFamily="50" charset="-128"/>
              </a:rPr>
              <a:t>分～</a:t>
            </a:r>
            <a:r>
              <a:rPr kumimoji="1" lang="en-US" altLang="ja-JP" sz="1200" dirty="0">
                <a:solidFill>
                  <a:schemeClr val="tx1"/>
                </a:solidFill>
                <a:latin typeface="Meiryo UI" panose="020B0604030504040204" pitchFamily="50" charset="-128"/>
                <a:ea typeface="Meiryo UI" panose="020B0604030504040204" pitchFamily="50" charset="-128"/>
              </a:rPr>
              <a:t>17</a:t>
            </a:r>
            <a:r>
              <a:rPr kumimoji="1" lang="ja-JP" altLang="en-US" sz="1200" dirty="0">
                <a:solidFill>
                  <a:schemeClr val="tx1"/>
                </a:solidFill>
                <a:latin typeface="Meiryo UI" panose="020B0604030504040204" pitchFamily="50" charset="-128"/>
                <a:ea typeface="Meiryo UI" panose="020B0604030504040204" pitchFamily="50" charset="-128"/>
              </a:rPr>
              <a:t>時</a:t>
            </a:r>
            <a:r>
              <a:rPr kumimoji="1" lang="en-US" altLang="ja-JP" sz="1200" dirty="0">
                <a:solidFill>
                  <a:schemeClr val="tx1"/>
                </a:solidFill>
                <a:latin typeface="Meiryo UI" panose="020B0604030504040204" pitchFamily="50" charset="-128"/>
                <a:ea typeface="Meiryo UI" panose="020B0604030504040204" pitchFamily="50" charset="-128"/>
              </a:rPr>
              <a:t>00</a:t>
            </a:r>
            <a:r>
              <a:rPr kumimoji="1" lang="ja-JP" altLang="en-US" sz="1200" dirty="0">
                <a:solidFill>
                  <a:schemeClr val="tx1"/>
                </a:solidFill>
                <a:latin typeface="Meiryo UI" panose="020B0604030504040204" pitchFamily="50" charset="-128"/>
                <a:ea typeface="Meiryo UI" panose="020B0604030504040204" pitchFamily="50" charset="-128"/>
              </a:rPr>
              <a:t>分（受付：</a:t>
            </a:r>
            <a:r>
              <a:rPr kumimoji="1" lang="en-US" altLang="ja-JP" sz="1200" dirty="0">
                <a:solidFill>
                  <a:schemeClr val="tx1"/>
                </a:solidFill>
                <a:latin typeface="Meiryo UI" panose="020B0604030504040204" pitchFamily="50" charset="-128"/>
                <a:ea typeface="Meiryo UI" panose="020B0604030504040204" pitchFamily="50" charset="-128"/>
              </a:rPr>
              <a:t>13</a:t>
            </a:r>
            <a:r>
              <a:rPr kumimoji="1" lang="ja-JP" altLang="en-US" sz="1200" dirty="0">
                <a:solidFill>
                  <a:schemeClr val="tx1"/>
                </a:solidFill>
                <a:latin typeface="Meiryo UI" panose="020B0604030504040204" pitchFamily="50" charset="-128"/>
                <a:ea typeface="Meiryo UI" panose="020B0604030504040204" pitchFamily="50" charset="-128"/>
              </a:rPr>
              <a:t>時</a:t>
            </a:r>
            <a:r>
              <a:rPr kumimoji="1" lang="en-US" altLang="ja-JP" sz="1200" dirty="0">
                <a:solidFill>
                  <a:schemeClr val="tx1"/>
                </a:solidFill>
                <a:latin typeface="Meiryo UI" panose="020B0604030504040204" pitchFamily="50" charset="-128"/>
                <a:ea typeface="Meiryo UI" panose="020B0604030504040204" pitchFamily="50" charset="-128"/>
              </a:rPr>
              <a:t>00</a:t>
            </a:r>
            <a:r>
              <a:rPr kumimoji="1" lang="ja-JP" altLang="en-US" sz="1200" dirty="0">
                <a:solidFill>
                  <a:schemeClr val="tx1"/>
                </a:solidFill>
                <a:latin typeface="Meiryo UI" panose="020B0604030504040204" pitchFamily="50" charset="-128"/>
                <a:ea typeface="Meiryo UI" panose="020B0604030504040204" pitchFamily="50" charset="-128"/>
              </a:rPr>
              <a:t>分～）</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700"/>
              </a:lnSpc>
            </a:pPr>
            <a:r>
              <a:rPr kumimoji="1" lang="ja-JP" altLang="en-US" sz="1200" dirty="0">
                <a:solidFill>
                  <a:schemeClr val="tx1"/>
                </a:solidFill>
                <a:latin typeface="Meiryo UI" panose="020B0604030504040204" pitchFamily="50" charset="-128"/>
                <a:ea typeface="Meiryo UI" panose="020B0604030504040204" pitchFamily="50" charset="-128"/>
              </a:rPr>
              <a:t>　場所：ホテルアウィーナ大阪　金剛の間</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700"/>
              </a:lnSpc>
            </a:pPr>
            <a:r>
              <a:rPr kumimoji="1" lang="ja-JP" altLang="en-US" sz="1200" dirty="0">
                <a:solidFill>
                  <a:schemeClr val="tx1"/>
                </a:solidFill>
                <a:latin typeface="Meiryo UI" panose="020B0604030504040204" pitchFamily="50" charset="-128"/>
                <a:ea typeface="Meiryo UI" panose="020B0604030504040204" pitchFamily="50" charset="-128"/>
              </a:rPr>
              <a:t>　内容：１．大阪府警察本部　自転車対策室</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700"/>
              </a:lnSpc>
            </a:pP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　２．上記①～③の計３校から実践発表・成果等の報告</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700"/>
              </a:lnSpc>
            </a:pP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　３．各学校の困り事の解決に向けたグループワーク①</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700"/>
              </a:lnSpc>
            </a:pP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　４．「交通反則通告制度の導入を受けて」グループワーク②</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700"/>
              </a:lnSpc>
            </a:pP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　５．各グループから啓発メッセージの発表</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700"/>
              </a:lnSpc>
            </a:pP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　６．講評、写真撮影等</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51" name="四角形: 角を丸くする 50">
            <a:extLst>
              <a:ext uri="{FF2B5EF4-FFF2-40B4-BE49-F238E27FC236}">
                <a16:creationId xmlns:a16="http://schemas.microsoft.com/office/drawing/2014/main" id="{28BA3E0F-78C3-4674-AD8C-64D8AF025FA6}"/>
              </a:ext>
            </a:extLst>
          </p:cNvPr>
          <p:cNvSpPr/>
          <p:nvPr/>
        </p:nvSpPr>
        <p:spPr>
          <a:xfrm>
            <a:off x="7584133" y="634253"/>
            <a:ext cx="2221800" cy="854550"/>
          </a:xfrm>
          <a:prstGeom prst="roundRect">
            <a:avLst/>
          </a:prstGeom>
          <a:solidFill>
            <a:srgbClr val="FFFAEB"/>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kumimoji="1" lang="ja-JP" altLang="en-US" sz="1400" b="1">
              <a:solidFill>
                <a:schemeClr val="tx1"/>
              </a:solidFill>
              <a:latin typeface="ＭＳ ゴシック" panose="020B0609070205080204" pitchFamily="49" charset="-128"/>
              <a:ea typeface="ＭＳ ゴシック" panose="020B0609070205080204" pitchFamily="49" charset="-128"/>
            </a:endParaRPr>
          </a:p>
        </p:txBody>
      </p:sp>
      <p:sp>
        <p:nvSpPr>
          <p:cNvPr id="50" name="四角形: 角を丸くする 49">
            <a:extLst>
              <a:ext uri="{FF2B5EF4-FFF2-40B4-BE49-F238E27FC236}">
                <a16:creationId xmlns:a16="http://schemas.microsoft.com/office/drawing/2014/main" id="{2C12AED3-A84F-433E-AF9D-23FEF1801BD4}"/>
              </a:ext>
            </a:extLst>
          </p:cNvPr>
          <p:cNvSpPr/>
          <p:nvPr/>
        </p:nvSpPr>
        <p:spPr>
          <a:xfrm>
            <a:off x="178749" y="666512"/>
            <a:ext cx="7248820" cy="34460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l"/>
            <a:endParaRPr kumimoji="1" lang="ja-JP" altLang="en-US" sz="1000" b="1" dirty="0">
              <a:solidFill>
                <a:schemeClr val="tx1"/>
              </a:solidFill>
              <a:latin typeface="ＭＳ ゴシック" panose="020B0609070205080204" pitchFamily="49" charset="-128"/>
              <a:ea typeface="ＭＳ ゴシック" panose="020B0609070205080204" pitchFamily="49" charset="-128"/>
            </a:endParaRPr>
          </a:p>
        </p:txBody>
      </p:sp>
      <p:sp>
        <p:nvSpPr>
          <p:cNvPr id="49" name="四角形: 角を丸くする 48">
            <a:extLst>
              <a:ext uri="{FF2B5EF4-FFF2-40B4-BE49-F238E27FC236}">
                <a16:creationId xmlns:a16="http://schemas.microsoft.com/office/drawing/2014/main" id="{5C13BBE3-90E6-4C3F-B7C5-DC475B03BD7A}"/>
              </a:ext>
            </a:extLst>
          </p:cNvPr>
          <p:cNvSpPr/>
          <p:nvPr/>
        </p:nvSpPr>
        <p:spPr>
          <a:xfrm>
            <a:off x="168787" y="1190312"/>
            <a:ext cx="7258782" cy="1271729"/>
          </a:xfrm>
          <a:prstGeom prst="roundRect">
            <a:avLst>
              <a:gd name="adj" fmla="val 1134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l"/>
            <a:endParaRPr kumimoji="1" lang="ja-JP" altLang="en-US" sz="1000" b="1">
              <a:solidFill>
                <a:schemeClr val="tx1"/>
              </a:solidFill>
              <a:latin typeface="ＭＳ ゴシック" panose="020B0609070205080204" pitchFamily="49" charset="-128"/>
              <a:ea typeface="ＭＳ ゴシック" panose="020B0609070205080204" pitchFamily="49" charset="-128"/>
            </a:endParaRPr>
          </a:p>
        </p:txBody>
      </p:sp>
      <p:sp>
        <p:nvSpPr>
          <p:cNvPr id="4" name="四角形: 角を丸くする 3">
            <a:extLst>
              <a:ext uri="{FF2B5EF4-FFF2-40B4-BE49-F238E27FC236}">
                <a16:creationId xmlns:a16="http://schemas.microsoft.com/office/drawing/2014/main" id="{69C87917-4204-4BBC-B29F-BEC0CED05C91}"/>
              </a:ext>
            </a:extLst>
          </p:cNvPr>
          <p:cNvSpPr/>
          <p:nvPr/>
        </p:nvSpPr>
        <p:spPr>
          <a:xfrm>
            <a:off x="146514" y="2603476"/>
            <a:ext cx="9631718" cy="66157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l"/>
            <a:endParaRPr kumimoji="1" lang="ja-JP" altLang="en-US" sz="1000" b="1" dirty="0">
              <a:solidFill>
                <a:schemeClr val="tx1"/>
              </a:solidFill>
              <a:latin typeface="ＭＳ ゴシック" panose="020B0609070205080204" pitchFamily="49" charset="-128"/>
              <a:ea typeface="ＭＳ ゴシック" panose="020B0609070205080204" pitchFamily="49" charset="-128"/>
            </a:endParaRPr>
          </a:p>
        </p:txBody>
      </p:sp>
      <p:sp>
        <p:nvSpPr>
          <p:cNvPr id="47" name="四角形: 角を丸くする 46">
            <a:extLst>
              <a:ext uri="{FF2B5EF4-FFF2-40B4-BE49-F238E27FC236}">
                <a16:creationId xmlns:a16="http://schemas.microsoft.com/office/drawing/2014/main" id="{79B0B61D-5A03-48AC-A8EF-531836D82E14}"/>
              </a:ext>
            </a:extLst>
          </p:cNvPr>
          <p:cNvSpPr/>
          <p:nvPr/>
        </p:nvSpPr>
        <p:spPr>
          <a:xfrm>
            <a:off x="79967" y="2353516"/>
            <a:ext cx="9741277" cy="10981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97" name="正方形/長方形 96">
            <a:extLst>
              <a:ext uri="{FF2B5EF4-FFF2-40B4-BE49-F238E27FC236}">
                <a16:creationId xmlns:a16="http://schemas.microsoft.com/office/drawing/2014/main" id="{4895FB17-7F73-4831-BA25-10C8332724B2}"/>
              </a:ext>
            </a:extLst>
          </p:cNvPr>
          <p:cNvSpPr/>
          <p:nvPr/>
        </p:nvSpPr>
        <p:spPr>
          <a:xfrm>
            <a:off x="-16350" y="-8834"/>
            <a:ext cx="9928700" cy="408889"/>
          </a:xfrm>
          <a:prstGeom prst="rect">
            <a:avLst/>
          </a:prstGeom>
          <a:solidFill>
            <a:srgbClr val="46468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spc="208" dirty="0">
                <a:latin typeface="Meiryo UI" panose="020B0604030504040204" pitchFamily="50" charset="-128"/>
                <a:ea typeface="Meiryo UI" panose="020B0604030504040204" pitchFamily="50" charset="-128"/>
              </a:rPr>
              <a:t>  第２回「おおさか</a:t>
            </a:r>
            <a:r>
              <a:rPr kumimoji="1" lang="en-US" altLang="ja-JP" sz="2000" b="1" spc="208" dirty="0">
                <a:latin typeface="Meiryo UI" panose="020B0604030504040204" pitchFamily="50" charset="-128"/>
                <a:ea typeface="Meiryo UI" panose="020B0604030504040204" pitchFamily="50" charset="-128"/>
              </a:rPr>
              <a:t>Safety Bicycle </a:t>
            </a:r>
            <a:r>
              <a:rPr kumimoji="1" lang="ja-JP" altLang="en-US" sz="2000" b="1" spc="208" dirty="0">
                <a:latin typeface="Meiryo UI" panose="020B0604030504040204" pitchFamily="50" charset="-128"/>
                <a:ea typeface="Meiryo UI" panose="020B0604030504040204" pitchFamily="50" charset="-128"/>
              </a:rPr>
              <a:t>つながるサミット」開催概要</a:t>
            </a:r>
            <a:endParaRPr kumimoji="1" lang="ja-JP" altLang="en-US" b="1" spc="208" dirty="0">
              <a:latin typeface="Meiryo UI" panose="020B0604030504040204" pitchFamily="50" charset="-128"/>
              <a:ea typeface="Meiryo UI" panose="020B0604030504040204" pitchFamily="50" charset="-128"/>
            </a:endParaRPr>
          </a:p>
        </p:txBody>
      </p:sp>
      <p:sp>
        <p:nvSpPr>
          <p:cNvPr id="98" name="正方形/長方形 97">
            <a:extLst>
              <a:ext uri="{FF2B5EF4-FFF2-40B4-BE49-F238E27FC236}">
                <a16:creationId xmlns:a16="http://schemas.microsoft.com/office/drawing/2014/main" id="{3861E6AE-697B-4517-B1E1-3C848D6E6B18}"/>
              </a:ext>
            </a:extLst>
          </p:cNvPr>
          <p:cNvSpPr/>
          <p:nvPr/>
        </p:nvSpPr>
        <p:spPr>
          <a:xfrm>
            <a:off x="8537391" y="15851"/>
            <a:ext cx="1221617" cy="358069"/>
          </a:xfrm>
          <a:prstGeom prst="rect">
            <a:avLst/>
          </a:prstGeom>
          <a:noFill/>
          <a:ln w="6350">
            <a:solidFill>
              <a:schemeClr val="bg1">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54000" rtlCol="0" anchor="ctr"/>
          <a:lstStyle/>
          <a:p>
            <a:pPr algn="dist">
              <a:lnSpc>
                <a:spcPct val="150000"/>
              </a:lnSpc>
            </a:pPr>
            <a:r>
              <a:rPr kumimoji="1" lang="ja-JP" altLang="en-US" sz="800" dirty="0">
                <a:solidFill>
                  <a:schemeClr val="bg1"/>
                </a:solidFill>
              </a:rPr>
              <a:t>大阪府警察 自転車対策室</a:t>
            </a:r>
            <a:endParaRPr kumimoji="1" lang="en-US" altLang="ja-JP" sz="800" dirty="0">
              <a:solidFill>
                <a:schemeClr val="bg1"/>
              </a:solidFill>
            </a:endParaRPr>
          </a:p>
          <a:p>
            <a:pPr algn="dist">
              <a:lnSpc>
                <a:spcPct val="150000"/>
              </a:lnSpc>
            </a:pPr>
            <a:r>
              <a:rPr kumimoji="1" lang="ja-JP" altLang="en-US" sz="800" dirty="0">
                <a:solidFill>
                  <a:schemeClr val="bg1"/>
                </a:solidFill>
              </a:rPr>
              <a:t>大阪府教育庁</a:t>
            </a:r>
            <a:endParaRPr kumimoji="1" lang="ja-JP" altLang="en-US" sz="1600" dirty="0">
              <a:solidFill>
                <a:schemeClr val="bg1"/>
              </a:solidFill>
            </a:endParaRPr>
          </a:p>
        </p:txBody>
      </p:sp>
      <p:cxnSp>
        <p:nvCxnSpPr>
          <p:cNvPr id="119" name="直線コネクタ 118">
            <a:extLst>
              <a:ext uri="{FF2B5EF4-FFF2-40B4-BE49-F238E27FC236}">
                <a16:creationId xmlns:a16="http://schemas.microsoft.com/office/drawing/2014/main" id="{F4B4646D-5978-46D0-80F3-914BD3E2EF30}"/>
              </a:ext>
            </a:extLst>
          </p:cNvPr>
          <p:cNvCxnSpPr>
            <a:cxnSpLocks/>
          </p:cNvCxnSpPr>
          <p:nvPr/>
        </p:nvCxnSpPr>
        <p:spPr>
          <a:xfrm>
            <a:off x="8537391" y="216262"/>
            <a:ext cx="122161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四角形: 角を丸くする 39">
            <a:extLst>
              <a:ext uri="{FF2B5EF4-FFF2-40B4-BE49-F238E27FC236}">
                <a16:creationId xmlns:a16="http://schemas.microsoft.com/office/drawing/2014/main" id="{76E12BBB-E88C-4316-B9D7-2E3F27BFFB2E}"/>
              </a:ext>
            </a:extLst>
          </p:cNvPr>
          <p:cNvSpPr/>
          <p:nvPr/>
        </p:nvSpPr>
        <p:spPr>
          <a:xfrm>
            <a:off x="255561" y="1051724"/>
            <a:ext cx="6941398" cy="165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1600"/>
              </a:lnSpc>
              <a:buFont typeface="Wingdings" panose="05000000000000000000" pitchFamily="2" charset="2"/>
              <a:buChar char="l"/>
            </a:pPr>
            <a:r>
              <a:rPr kumimoji="1" lang="en-US" altLang="ja-JP" sz="1300" b="1" dirty="0">
                <a:solidFill>
                  <a:schemeClr val="tx1"/>
                </a:solidFill>
                <a:latin typeface="Meiryo UI" panose="020B0604030504040204" pitchFamily="50" charset="-128"/>
                <a:ea typeface="Meiryo UI" panose="020B0604030504040204" pitchFamily="50" charset="-128"/>
              </a:rPr>
              <a:t>Safety Bicycle </a:t>
            </a:r>
            <a:r>
              <a:rPr kumimoji="1" lang="ja-JP" altLang="en-US" sz="1300" b="1" dirty="0">
                <a:solidFill>
                  <a:schemeClr val="tx1"/>
                </a:solidFill>
                <a:latin typeface="Meiryo UI" panose="020B0604030504040204" pitchFamily="50" charset="-128"/>
                <a:ea typeface="Meiryo UI" panose="020B0604030504040204" pitchFamily="50" charset="-128"/>
              </a:rPr>
              <a:t>推進校の生徒が、ヘルメットの着用を含む自転車の安全利用を考え、学び、行動したプロジェクトの実践例や成果等について発表を行うことで、他校の交通安全教育の充実を図る</a:t>
            </a:r>
            <a:endParaRPr kumimoji="1" lang="en-US" altLang="ja-JP" sz="1300" b="1" dirty="0">
              <a:solidFill>
                <a:schemeClr val="tx1"/>
              </a:solidFill>
              <a:latin typeface="Meiryo UI" panose="020B0604030504040204" pitchFamily="50" charset="-128"/>
              <a:ea typeface="Meiryo UI" panose="020B0604030504040204" pitchFamily="50" charset="-128"/>
            </a:endParaRPr>
          </a:p>
          <a:p>
            <a:pPr marL="285750" indent="-285750">
              <a:lnSpc>
                <a:spcPts val="1600"/>
              </a:lnSpc>
              <a:buFont typeface="Wingdings" panose="05000000000000000000" pitchFamily="2" charset="2"/>
              <a:buChar char="l"/>
            </a:pPr>
            <a:r>
              <a:rPr kumimoji="1" lang="ja-JP" altLang="en-US" sz="1300" b="1" dirty="0">
                <a:solidFill>
                  <a:schemeClr val="tx1"/>
                </a:solidFill>
                <a:latin typeface="Meiryo UI" panose="020B0604030504040204" pitchFamily="50" charset="-128"/>
                <a:ea typeface="Meiryo UI" panose="020B0604030504040204" pitchFamily="50" charset="-128"/>
              </a:rPr>
              <a:t>参加生徒が自転車の安全利用について議論することで、自身の交通ルールの遵守やマナーに対する意識を向上させる</a:t>
            </a:r>
            <a:endParaRPr kumimoji="1" lang="en-US" altLang="ja-JP" sz="1300" b="1" dirty="0">
              <a:solidFill>
                <a:schemeClr val="tx1"/>
              </a:solidFill>
              <a:latin typeface="Meiryo UI" panose="020B0604030504040204" pitchFamily="50" charset="-128"/>
              <a:ea typeface="Meiryo UI" panose="020B0604030504040204" pitchFamily="50" charset="-128"/>
            </a:endParaRPr>
          </a:p>
        </p:txBody>
      </p:sp>
      <p:sp>
        <p:nvSpPr>
          <p:cNvPr id="33" name="四角形: 角を丸くする 32">
            <a:extLst>
              <a:ext uri="{FF2B5EF4-FFF2-40B4-BE49-F238E27FC236}">
                <a16:creationId xmlns:a16="http://schemas.microsoft.com/office/drawing/2014/main" id="{1A26B03F-8638-4922-99BE-10814AC1EC2D}"/>
              </a:ext>
            </a:extLst>
          </p:cNvPr>
          <p:cNvSpPr/>
          <p:nvPr/>
        </p:nvSpPr>
        <p:spPr>
          <a:xfrm>
            <a:off x="300489" y="1107202"/>
            <a:ext cx="913742" cy="171326"/>
          </a:xfrm>
          <a:prstGeom prst="roundRect">
            <a:avLst/>
          </a:prstGeom>
          <a:solidFill>
            <a:srgbClr val="44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latin typeface="Meiryo UI" panose="020B0604030504040204" pitchFamily="50" charset="-128"/>
                <a:ea typeface="Meiryo UI" panose="020B0604030504040204" pitchFamily="50" charset="-128"/>
              </a:rPr>
              <a:t>開催の目的</a:t>
            </a:r>
          </a:p>
        </p:txBody>
      </p:sp>
      <p:pic>
        <p:nvPicPr>
          <p:cNvPr id="3" name="図 2">
            <a:extLst>
              <a:ext uri="{FF2B5EF4-FFF2-40B4-BE49-F238E27FC236}">
                <a16:creationId xmlns:a16="http://schemas.microsoft.com/office/drawing/2014/main" id="{14018CA2-3BE8-4856-91BF-EB21626E81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18910">
            <a:off x="6818090" y="444891"/>
            <a:ext cx="585719" cy="867732"/>
          </a:xfrm>
          <a:prstGeom prst="rect">
            <a:avLst/>
          </a:prstGeom>
        </p:spPr>
      </p:pic>
      <p:pic>
        <p:nvPicPr>
          <p:cNvPr id="5" name="図 4">
            <a:extLst>
              <a:ext uri="{FF2B5EF4-FFF2-40B4-BE49-F238E27FC236}">
                <a16:creationId xmlns:a16="http://schemas.microsoft.com/office/drawing/2014/main" id="{05D08EF2-8435-4D50-80FB-E9AED715D3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5689" y="1757503"/>
            <a:ext cx="900242" cy="843976"/>
          </a:xfrm>
          <a:prstGeom prst="rect">
            <a:avLst/>
          </a:prstGeom>
        </p:spPr>
      </p:pic>
      <p:grpSp>
        <p:nvGrpSpPr>
          <p:cNvPr id="12" name="グループ化 11">
            <a:extLst>
              <a:ext uri="{FF2B5EF4-FFF2-40B4-BE49-F238E27FC236}">
                <a16:creationId xmlns:a16="http://schemas.microsoft.com/office/drawing/2014/main" id="{F0D59751-CCDC-4CFA-8199-A4CE1C082DB4}"/>
              </a:ext>
            </a:extLst>
          </p:cNvPr>
          <p:cNvGrpSpPr/>
          <p:nvPr/>
        </p:nvGrpSpPr>
        <p:grpSpPr>
          <a:xfrm>
            <a:off x="5624989" y="5953344"/>
            <a:ext cx="4196255" cy="676642"/>
            <a:chOff x="-9218627" y="5891733"/>
            <a:chExt cx="3356542" cy="172209"/>
          </a:xfrm>
        </p:grpSpPr>
        <p:sp>
          <p:nvSpPr>
            <p:cNvPr id="93" name="テキスト ボックス 92">
              <a:extLst>
                <a:ext uri="{FF2B5EF4-FFF2-40B4-BE49-F238E27FC236}">
                  <a16:creationId xmlns:a16="http://schemas.microsoft.com/office/drawing/2014/main" id="{1032D4C0-46CE-4171-9A20-7BF84C930A2A}"/>
                </a:ext>
              </a:extLst>
            </p:cNvPr>
            <p:cNvSpPr txBox="1"/>
            <p:nvPr/>
          </p:nvSpPr>
          <p:spPr>
            <a:xfrm>
              <a:off x="-9218627" y="5984844"/>
              <a:ext cx="3356542" cy="79098"/>
            </a:xfrm>
            <a:prstGeom prst="rect">
              <a:avLst/>
            </a:prstGeom>
            <a:solidFill>
              <a:srgbClr val="FFFAEB"/>
            </a:solidFill>
            <a:ln w="3175">
              <a:solidFill>
                <a:schemeClr val="tx1"/>
              </a:solidFill>
              <a:prstDash val="dash"/>
            </a:ln>
          </p:spPr>
          <p:txBody>
            <a:bodyPr wrap="square" rtlCol="0" anchor="ctr">
              <a:spAutoFit/>
            </a:bodyPr>
            <a:lstStyle/>
            <a:p>
              <a:pPr>
                <a:lnSpc>
                  <a:spcPct val="150000"/>
                </a:lnSpc>
                <a:tabLst>
                  <a:tab pos="715963" algn="l"/>
                  <a:tab pos="808038" algn="l"/>
                </a:tabLst>
              </a:pPr>
              <a:r>
                <a:rPr lang="ja-JP" altLang="en-US" sz="1100" dirty="0">
                  <a:latin typeface="Meiryo UI" panose="020B0604030504040204" pitchFamily="50" charset="-128"/>
                  <a:ea typeface="Meiryo UI" panose="020B0604030504040204" pitchFamily="50" charset="-128"/>
                </a:rPr>
                <a:t>　府立学校</a:t>
              </a:r>
              <a:r>
                <a:rPr lang="en-US" altLang="ja-JP" sz="1100" dirty="0">
                  <a:latin typeface="Meiryo UI" panose="020B0604030504040204" pitchFamily="50" charset="-128"/>
                  <a:ea typeface="Meiryo UI" panose="020B0604030504040204" pitchFamily="50" charset="-128"/>
                </a:rPr>
                <a:t>45</a:t>
              </a:r>
              <a:r>
                <a:rPr lang="ja-JP" altLang="en-US" sz="1100" dirty="0">
                  <a:latin typeface="Meiryo UI" panose="020B0604030504040204" pitchFamily="50" charset="-128"/>
                  <a:ea typeface="Meiryo UI" panose="020B0604030504040204" pitchFamily="50" charset="-128"/>
                </a:rPr>
                <a:t>校、私立学校</a:t>
              </a:r>
              <a:r>
                <a:rPr lang="en-US" altLang="ja-JP" sz="1100" dirty="0">
                  <a:latin typeface="Meiryo UI" panose="020B0604030504040204" pitchFamily="50" charset="-128"/>
                  <a:ea typeface="Meiryo UI" panose="020B0604030504040204" pitchFamily="50" charset="-128"/>
                </a:rPr>
                <a:t>38</a:t>
              </a:r>
              <a:r>
                <a:rPr lang="ja-JP" altLang="en-US" sz="1100" dirty="0">
                  <a:latin typeface="Meiryo UI" panose="020B0604030504040204" pitchFamily="50" charset="-128"/>
                  <a:ea typeface="Meiryo UI" panose="020B0604030504040204" pitchFamily="50" charset="-128"/>
                </a:rPr>
                <a:t>校、堺市立１校、国立１校　　計</a:t>
              </a:r>
              <a:r>
                <a:rPr lang="en-US" altLang="ja-JP" sz="1100" dirty="0">
                  <a:latin typeface="Meiryo UI" panose="020B0604030504040204" pitchFamily="50" charset="-128"/>
                  <a:ea typeface="Meiryo UI" panose="020B0604030504040204" pitchFamily="50" charset="-128"/>
                </a:rPr>
                <a:t>85</a:t>
              </a:r>
              <a:r>
                <a:rPr lang="ja-JP" altLang="en-US" sz="1100" dirty="0">
                  <a:latin typeface="Meiryo UI" panose="020B0604030504040204" pitchFamily="50" charset="-128"/>
                  <a:ea typeface="Meiryo UI" panose="020B0604030504040204" pitchFamily="50" charset="-128"/>
                </a:rPr>
                <a:t>校</a:t>
              </a:r>
              <a:endParaRPr lang="en-US" altLang="ja-JP" sz="1100" dirty="0">
                <a:latin typeface="Meiryo UI" panose="020B0604030504040204" pitchFamily="50" charset="-128"/>
                <a:ea typeface="Meiryo UI" panose="020B0604030504040204" pitchFamily="50" charset="-128"/>
              </a:endParaRPr>
            </a:p>
          </p:txBody>
        </p:sp>
        <p:sp>
          <p:nvSpPr>
            <p:cNvPr id="94" name="四角形: 角を丸くする 93">
              <a:extLst>
                <a:ext uri="{FF2B5EF4-FFF2-40B4-BE49-F238E27FC236}">
                  <a16:creationId xmlns:a16="http://schemas.microsoft.com/office/drawing/2014/main" id="{223E5FE1-7FF7-4901-8F8B-B4856177D457}"/>
                </a:ext>
              </a:extLst>
            </p:cNvPr>
            <p:cNvSpPr/>
            <p:nvPr/>
          </p:nvSpPr>
          <p:spPr>
            <a:xfrm>
              <a:off x="-9218627" y="5891733"/>
              <a:ext cx="3356542" cy="61114"/>
            </a:xfrm>
            <a:prstGeom prst="roundRect">
              <a:avLst/>
            </a:prstGeom>
            <a:solidFill>
              <a:srgbClr val="44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latin typeface="Meiryo UI" panose="020B0604030504040204" pitchFamily="50" charset="-128"/>
                  <a:ea typeface="Meiryo UI" panose="020B0604030504040204" pitchFamily="50" charset="-128"/>
                </a:rPr>
                <a:t>《</a:t>
              </a:r>
              <a:r>
                <a:rPr kumimoji="1" lang="ja-JP" altLang="en-US" sz="900" b="1" dirty="0">
                  <a:latin typeface="Meiryo UI" panose="020B0604030504040204" pitchFamily="50" charset="-128"/>
                  <a:ea typeface="Meiryo UI" panose="020B0604030504040204" pitchFamily="50" charset="-128"/>
                </a:rPr>
                <a:t>参考</a:t>
              </a:r>
              <a:r>
                <a:rPr kumimoji="1" lang="en-US" altLang="ja-JP" sz="900" b="1" dirty="0">
                  <a:latin typeface="Meiryo UI" panose="020B0604030504040204" pitchFamily="50" charset="-128"/>
                  <a:ea typeface="Meiryo UI" panose="020B0604030504040204" pitchFamily="50" charset="-128"/>
                </a:rPr>
                <a:t>》</a:t>
              </a:r>
              <a:r>
                <a:rPr kumimoji="1" lang="ja-JP" altLang="en-US" sz="900" b="1" dirty="0">
                  <a:latin typeface="Meiryo UI" panose="020B0604030504040204" pitchFamily="50" charset="-128"/>
                  <a:ea typeface="Meiryo UI" panose="020B0604030504040204" pitchFamily="50" charset="-128"/>
                </a:rPr>
                <a:t>　</a:t>
              </a:r>
              <a:r>
                <a:rPr kumimoji="1" lang="en-US" altLang="ja-JP" sz="900" b="1" dirty="0">
                  <a:latin typeface="Meiryo UI" panose="020B0604030504040204" pitchFamily="50" charset="-128"/>
                  <a:ea typeface="Meiryo UI" panose="020B0604030504040204" pitchFamily="50" charset="-128"/>
                </a:rPr>
                <a:t>Safety Bicycle </a:t>
              </a:r>
              <a:r>
                <a:rPr kumimoji="1" lang="ja-JP" altLang="en-US" sz="900" b="1" dirty="0">
                  <a:latin typeface="Meiryo UI" panose="020B0604030504040204" pitchFamily="50" charset="-128"/>
                  <a:ea typeface="Meiryo UI" panose="020B0604030504040204" pitchFamily="50" charset="-128"/>
                </a:rPr>
                <a:t>推進校指定校（７</a:t>
              </a:r>
              <a:r>
                <a:rPr lang="ja-JP" altLang="en-US" sz="900" b="1" dirty="0">
                  <a:latin typeface="Meiryo UI" panose="020B0604030504040204" pitchFamily="50" charset="-128"/>
                  <a:ea typeface="Meiryo UI" panose="020B0604030504040204" pitchFamily="50" charset="-128"/>
                </a:rPr>
                <a:t>月</a:t>
              </a:r>
              <a:r>
                <a:rPr lang="en-US" altLang="ja-JP" sz="900" b="1" dirty="0">
                  <a:latin typeface="Meiryo UI" panose="020B0604030504040204" pitchFamily="50" charset="-128"/>
                  <a:ea typeface="Meiryo UI" panose="020B0604030504040204" pitchFamily="50" charset="-128"/>
                </a:rPr>
                <a:t>24</a:t>
              </a:r>
              <a:r>
                <a:rPr lang="ja-JP" altLang="en-US" sz="900" b="1" dirty="0">
                  <a:latin typeface="Meiryo UI" panose="020B0604030504040204" pitchFamily="50" charset="-128"/>
                  <a:ea typeface="Meiryo UI" panose="020B0604030504040204" pitchFamily="50" charset="-128"/>
                </a:rPr>
                <a:t>日現在）</a:t>
              </a:r>
              <a:endParaRPr kumimoji="1" lang="ja-JP" altLang="en-US" sz="900" b="1" dirty="0">
                <a:latin typeface="Meiryo UI" panose="020B0604030504040204" pitchFamily="50" charset="-128"/>
                <a:ea typeface="Meiryo UI" panose="020B0604030504040204" pitchFamily="50" charset="-128"/>
              </a:endParaRPr>
            </a:p>
          </p:txBody>
        </p:sp>
      </p:grpSp>
      <p:sp>
        <p:nvSpPr>
          <p:cNvPr id="8" name="正方形/長方形 7">
            <a:extLst>
              <a:ext uri="{FF2B5EF4-FFF2-40B4-BE49-F238E27FC236}">
                <a16:creationId xmlns:a16="http://schemas.microsoft.com/office/drawing/2014/main" id="{E8C1ABD6-7311-416F-AD31-F827E8225033}"/>
              </a:ext>
            </a:extLst>
          </p:cNvPr>
          <p:cNvSpPr/>
          <p:nvPr/>
        </p:nvSpPr>
        <p:spPr>
          <a:xfrm>
            <a:off x="6367507" y="5266256"/>
            <a:ext cx="2529840" cy="76784"/>
          </a:xfrm>
          <a:prstGeom prst="rect">
            <a:avLst/>
          </a:prstGeom>
          <a:noFill/>
          <a:ln>
            <a:noFill/>
          </a:ln>
          <a:scene3d>
            <a:camera prst="orthographicFront">
              <a:rot lat="9000000" lon="0" rev="0"/>
            </a:camera>
            <a:lightRig rig="threePt" dir="t"/>
          </a:scene3d>
          <a:sp3d z="254000"/>
        </p:spPr>
        <p:style>
          <a:lnRef idx="2">
            <a:schemeClr val="accent1">
              <a:shade val="50000"/>
            </a:schemeClr>
          </a:lnRef>
          <a:fillRef idx="1">
            <a:schemeClr val="accent1"/>
          </a:fillRef>
          <a:effectRef idx="0">
            <a:schemeClr val="accent1"/>
          </a:effectRef>
          <a:fontRef idx="minor">
            <a:schemeClr val="lt1"/>
          </a:fontRef>
        </p:style>
        <p:txBody>
          <a:bodyPr rtlCol="0" anchor="ctr" anchorCtr="0">
            <a:flatTx/>
          </a:bodyPr>
          <a:lstStyle/>
          <a:p>
            <a:pPr algn="l"/>
            <a:endParaRPr kumimoji="1" lang="ja-JP" altLang="en-US" sz="1000" b="1">
              <a:solidFill>
                <a:schemeClr val="tx1"/>
              </a:solidFill>
              <a:latin typeface="ＭＳ ゴシック" panose="020B0609070205080204" pitchFamily="49" charset="-128"/>
              <a:ea typeface="ＭＳ ゴシック" panose="020B0609070205080204" pitchFamily="49" charset="-128"/>
            </a:endParaRPr>
          </a:p>
        </p:txBody>
      </p:sp>
      <p:sp>
        <p:nvSpPr>
          <p:cNvPr id="35" name="四角形: 角を丸くする 34">
            <a:extLst>
              <a:ext uri="{FF2B5EF4-FFF2-40B4-BE49-F238E27FC236}">
                <a16:creationId xmlns:a16="http://schemas.microsoft.com/office/drawing/2014/main" id="{321FF0D2-FB16-42D7-AF9A-0DC45297E6B4}"/>
              </a:ext>
            </a:extLst>
          </p:cNvPr>
          <p:cNvSpPr/>
          <p:nvPr/>
        </p:nvSpPr>
        <p:spPr>
          <a:xfrm>
            <a:off x="300490" y="503669"/>
            <a:ext cx="913742" cy="182243"/>
          </a:xfrm>
          <a:prstGeom prst="roundRect">
            <a:avLst/>
          </a:prstGeom>
          <a:solidFill>
            <a:srgbClr val="44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latin typeface="Meiryo UI" panose="020B0604030504040204" pitchFamily="50" charset="-128"/>
                <a:ea typeface="Meiryo UI" panose="020B0604030504040204" pitchFamily="50" charset="-128"/>
              </a:rPr>
              <a:t>テーマ</a:t>
            </a:r>
          </a:p>
        </p:txBody>
      </p:sp>
      <p:sp>
        <p:nvSpPr>
          <p:cNvPr id="32" name="四角形: 角を丸くする 31">
            <a:extLst>
              <a:ext uri="{FF2B5EF4-FFF2-40B4-BE49-F238E27FC236}">
                <a16:creationId xmlns:a16="http://schemas.microsoft.com/office/drawing/2014/main" id="{E104E4A3-CF17-41F5-91E1-072864A90CC0}"/>
              </a:ext>
            </a:extLst>
          </p:cNvPr>
          <p:cNvSpPr/>
          <p:nvPr/>
        </p:nvSpPr>
        <p:spPr>
          <a:xfrm>
            <a:off x="303527" y="631994"/>
            <a:ext cx="7124042" cy="42569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Meiryo UI" panose="020B0604030504040204" pitchFamily="50" charset="-128"/>
                <a:ea typeface="Meiryo UI" panose="020B0604030504040204" pitchFamily="50" charset="-128"/>
              </a:rPr>
              <a:t>他人事から、「自分事」へ　～　交通反則通告制度（青切符）の導入を受けて　～</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44" name="四角形: 角を丸くする 43">
            <a:extLst>
              <a:ext uri="{FF2B5EF4-FFF2-40B4-BE49-F238E27FC236}">
                <a16:creationId xmlns:a16="http://schemas.microsoft.com/office/drawing/2014/main" id="{4FC859C4-BCE3-4490-B13E-800737CF2A8D}"/>
              </a:ext>
            </a:extLst>
          </p:cNvPr>
          <p:cNvSpPr/>
          <p:nvPr/>
        </p:nvSpPr>
        <p:spPr>
          <a:xfrm>
            <a:off x="7585204" y="524219"/>
            <a:ext cx="2221800" cy="210132"/>
          </a:xfrm>
          <a:prstGeom prst="roundRect">
            <a:avLst/>
          </a:prstGeom>
          <a:solidFill>
            <a:srgbClr val="44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latin typeface="Meiryo UI" panose="020B0604030504040204" pitchFamily="50" charset="-128"/>
                <a:ea typeface="Meiryo UI" panose="020B0604030504040204" pitchFamily="50" charset="-128"/>
              </a:rPr>
              <a:t>参加対象者</a:t>
            </a:r>
          </a:p>
        </p:txBody>
      </p:sp>
      <p:sp>
        <p:nvSpPr>
          <p:cNvPr id="45" name="四角形: 角を丸くする 44">
            <a:extLst>
              <a:ext uri="{FF2B5EF4-FFF2-40B4-BE49-F238E27FC236}">
                <a16:creationId xmlns:a16="http://schemas.microsoft.com/office/drawing/2014/main" id="{54A07DE6-5024-46A7-BCDB-1B879222C3C8}"/>
              </a:ext>
            </a:extLst>
          </p:cNvPr>
          <p:cNvSpPr/>
          <p:nvPr/>
        </p:nvSpPr>
        <p:spPr>
          <a:xfrm>
            <a:off x="7583062" y="782913"/>
            <a:ext cx="2458405" cy="5889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kumimoji="1" lang="ja-JP" altLang="en-US" sz="1100" b="1" dirty="0">
                <a:solidFill>
                  <a:schemeClr val="tx1"/>
                </a:solidFill>
                <a:latin typeface="Meiryo UI" panose="020B0604030504040204" pitchFamily="50" charset="-128"/>
                <a:ea typeface="Meiryo UI" panose="020B0604030504040204" pitchFamily="50" charset="-128"/>
              </a:rPr>
              <a:t> 府内高校の生徒</a:t>
            </a:r>
          </a:p>
          <a:p>
            <a:pPr>
              <a:lnSpc>
                <a:spcPts val="1500"/>
              </a:lnSpc>
            </a:pPr>
            <a:r>
              <a:rPr kumimoji="1" lang="ja-JP" altLang="en-US" sz="700" dirty="0">
                <a:solidFill>
                  <a:schemeClr val="tx1"/>
                </a:solidFill>
                <a:latin typeface="Meiryo UI" panose="020B0604030504040204" pitchFamily="50" charset="-128"/>
                <a:ea typeface="Meiryo UI" panose="020B0604030504040204" pitchFamily="50" charset="-128"/>
              </a:rPr>
              <a:t> ＊会場には教職員・保護者・報道関係等も来場予定</a:t>
            </a:r>
            <a:endParaRPr kumimoji="1" lang="en-US" altLang="ja-JP" sz="700" dirty="0">
              <a:solidFill>
                <a:schemeClr val="tx1"/>
              </a:solidFill>
              <a:latin typeface="Meiryo UI" panose="020B0604030504040204" pitchFamily="50" charset="-128"/>
              <a:ea typeface="Meiryo UI" panose="020B0604030504040204" pitchFamily="50" charset="-128"/>
            </a:endParaRPr>
          </a:p>
        </p:txBody>
      </p:sp>
      <p:sp>
        <p:nvSpPr>
          <p:cNvPr id="46" name="四角形: 角を丸くする 45">
            <a:extLst>
              <a:ext uri="{FF2B5EF4-FFF2-40B4-BE49-F238E27FC236}">
                <a16:creationId xmlns:a16="http://schemas.microsoft.com/office/drawing/2014/main" id="{125BA89E-000E-4BE2-9B14-89428C7D93ED}"/>
              </a:ext>
            </a:extLst>
          </p:cNvPr>
          <p:cNvSpPr/>
          <p:nvPr/>
        </p:nvSpPr>
        <p:spPr>
          <a:xfrm>
            <a:off x="300489" y="2517919"/>
            <a:ext cx="968695" cy="192428"/>
          </a:xfrm>
          <a:prstGeom prst="roundRect">
            <a:avLst/>
          </a:prstGeom>
          <a:solidFill>
            <a:srgbClr val="44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latin typeface="Meiryo UI" panose="020B0604030504040204" pitchFamily="50" charset="-128"/>
                <a:ea typeface="Meiryo UI" panose="020B0604030504040204" pitchFamily="50" charset="-128"/>
              </a:rPr>
              <a:t>発表校</a:t>
            </a:r>
          </a:p>
        </p:txBody>
      </p:sp>
      <p:sp>
        <p:nvSpPr>
          <p:cNvPr id="48" name="四角形: 角を丸くする 47">
            <a:extLst>
              <a:ext uri="{FF2B5EF4-FFF2-40B4-BE49-F238E27FC236}">
                <a16:creationId xmlns:a16="http://schemas.microsoft.com/office/drawing/2014/main" id="{611D8942-C60F-4435-9707-ECE22255A8C6}"/>
              </a:ext>
            </a:extLst>
          </p:cNvPr>
          <p:cNvSpPr/>
          <p:nvPr/>
        </p:nvSpPr>
        <p:spPr>
          <a:xfrm>
            <a:off x="172652" y="2600496"/>
            <a:ext cx="8200881" cy="7746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kumimoji="1" lang="ja-JP" altLang="en-US" sz="1050" dirty="0">
                <a:solidFill>
                  <a:schemeClr val="tx1"/>
                </a:solidFill>
                <a:latin typeface="Meiryo UI" panose="020B0604030504040204" pitchFamily="50" charset="-128"/>
                <a:ea typeface="Meiryo UI" panose="020B0604030504040204" pitchFamily="50" charset="-128"/>
              </a:rPr>
              <a:t>　以下のテーマで取組みを進める推進校を公募し、計３校から実践発表・成果報告等　　　　　　　　</a:t>
            </a:r>
            <a:endParaRPr kumimoji="1" lang="en-US" altLang="ja-JP" sz="1050" dirty="0">
              <a:solidFill>
                <a:schemeClr val="tx1"/>
              </a:solidFill>
              <a:latin typeface="Meiryo UI" panose="020B0604030504040204" pitchFamily="50" charset="-128"/>
              <a:ea typeface="Meiryo UI" panose="020B0604030504040204" pitchFamily="50" charset="-128"/>
            </a:endParaRPr>
          </a:p>
          <a:p>
            <a:pPr>
              <a:lnSpc>
                <a:spcPts val="1700"/>
              </a:lnSpc>
            </a:pPr>
            <a:r>
              <a:rPr kumimoji="1" lang="ja-JP" altLang="en-US" sz="1200" b="1" dirty="0">
                <a:solidFill>
                  <a:schemeClr val="tx1"/>
                </a:solidFill>
                <a:latin typeface="Meiryo UI" panose="020B0604030504040204" pitchFamily="50" charset="-128"/>
                <a:ea typeface="Meiryo UI" panose="020B0604030504040204" pitchFamily="50" charset="-128"/>
              </a:rPr>
              <a:t>　　</a:t>
            </a:r>
            <a:r>
              <a:rPr kumimoji="1" lang="ja-JP" altLang="en-US" sz="1400" b="1" dirty="0">
                <a:solidFill>
                  <a:schemeClr val="tx1"/>
                </a:solidFill>
                <a:latin typeface="Meiryo UI" panose="020B0604030504040204" pitchFamily="50" charset="-128"/>
                <a:ea typeface="Meiryo UI" panose="020B0604030504040204" pitchFamily="50" charset="-128"/>
              </a:rPr>
              <a:t>①地域・企業等連携に取組む推進校　　②探究活動に取組む推進校　　③広報啓発に取組む推進校</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53" name="四角形: 角を丸くする 52">
            <a:extLst>
              <a:ext uri="{FF2B5EF4-FFF2-40B4-BE49-F238E27FC236}">
                <a16:creationId xmlns:a16="http://schemas.microsoft.com/office/drawing/2014/main" id="{1B03A6C3-9D67-435F-A04D-66EB4B25B192}"/>
              </a:ext>
            </a:extLst>
          </p:cNvPr>
          <p:cNvSpPr/>
          <p:nvPr/>
        </p:nvSpPr>
        <p:spPr>
          <a:xfrm>
            <a:off x="303526" y="3327911"/>
            <a:ext cx="968695" cy="192428"/>
          </a:xfrm>
          <a:prstGeom prst="roundRect">
            <a:avLst/>
          </a:prstGeom>
          <a:solidFill>
            <a:srgbClr val="44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latin typeface="Meiryo UI" panose="020B0604030504040204" pitchFamily="50" charset="-128"/>
                <a:ea typeface="Meiryo UI" panose="020B0604030504040204" pitchFamily="50" charset="-128"/>
              </a:rPr>
              <a:t>開催について</a:t>
            </a:r>
          </a:p>
        </p:txBody>
      </p:sp>
      <p:sp>
        <p:nvSpPr>
          <p:cNvPr id="58" name="四角形: 角を丸くする 57">
            <a:extLst>
              <a:ext uri="{FF2B5EF4-FFF2-40B4-BE49-F238E27FC236}">
                <a16:creationId xmlns:a16="http://schemas.microsoft.com/office/drawing/2014/main" id="{A29C4A15-83AA-439E-B360-3AA1335FA0D7}"/>
              </a:ext>
            </a:extLst>
          </p:cNvPr>
          <p:cNvSpPr/>
          <p:nvPr/>
        </p:nvSpPr>
        <p:spPr>
          <a:xfrm>
            <a:off x="303527" y="5927957"/>
            <a:ext cx="968695" cy="192428"/>
          </a:xfrm>
          <a:prstGeom prst="roundRect">
            <a:avLst/>
          </a:prstGeom>
          <a:solidFill>
            <a:srgbClr val="44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latin typeface="Meiryo UI" panose="020B0604030504040204" pitchFamily="50" charset="-128"/>
                <a:ea typeface="Meiryo UI" panose="020B0604030504040204" pitchFamily="50" charset="-128"/>
              </a:rPr>
              <a:t>成果物</a:t>
            </a:r>
          </a:p>
        </p:txBody>
      </p:sp>
      <p:sp>
        <p:nvSpPr>
          <p:cNvPr id="28" name="四角形: 角を丸くする 27">
            <a:extLst>
              <a:ext uri="{FF2B5EF4-FFF2-40B4-BE49-F238E27FC236}">
                <a16:creationId xmlns:a16="http://schemas.microsoft.com/office/drawing/2014/main" id="{261F2BEF-09FA-4FFF-8047-EFD0A2AD1E70}"/>
              </a:ext>
            </a:extLst>
          </p:cNvPr>
          <p:cNvSpPr/>
          <p:nvPr/>
        </p:nvSpPr>
        <p:spPr>
          <a:xfrm>
            <a:off x="7590969" y="1488803"/>
            <a:ext cx="2233943" cy="977534"/>
          </a:xfrm>
          <a:prstGeom prst="roundRect">
            <a:avLst/>
          </a:prstGeom>
          <a:solidFill>
            <a:srgbClr val="FFFAEB"/>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l"/>
            <a:endParaRPr kumimoji="1" lang="ja-JP" altLang="en-US" sz="1400" b="1">
              <a:solidFill>
                <a:schemeClr val="tx1"/>
              </a:solidFill>
              <a:latin typeface="ＭＳ ゴシック" panose="020B0609070205080204" pitchFamily="49" charset="-128"/>
              <a:ea typeface="ＭＳ ゴシック" panose="020B0609070205080204" pitchFamily="49" charset="-128"/>
            </a:endParaRPr>
          </a:p>
        </p:txBody>
      </p:sp>
      <p:sp>
        <p:nvSpPr>
          <p:cNvPr id="29" name="四角形: 角を丸くする 28">
            <a:extLst>
              <a:ext uri="{FF2B5EF4-FFF2-40B4-BE49-F238E27FC236}">
                <a16:creationId xmlns:a16="http://schemas.microsoft.com/office/drawing/2014/main" id="{153020C3-9E55-4ADB-B825-56C43186EE96}"/>
              </a:ext>
            </a:extLst>
          </p:cNvPr>
          <p:cNvSpPr/>
          <p:nvPr/>
        </p:nvSpPr>
        <p:spPr>
          <a:xfrm>
            <a:off x="7584132" y="1397657"/>
            <a:ext cx="2237111" cy="261810"/>
          </a:xfrm>
          <a:prstGeom prst="roundRect">
            <a:avLst/>
          </a:prstGeom>
          <a:solidFill>
            <a:srgbClr val="44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latin typeface="Meiryo UI" panose="020B0604030504040204" pitchFamily="50" charset="-128"/>
                <a:ea typeface="Meiryo UI" panose="020B0604030504040204" pitchFamily="50" charset="-128"/>
              </a:rPr>
              <a:t>《</a:t>
            </a:r>
            <a:r>
              <a:rPr kumimoji="1" lang="ja-JP" altLang="en-US" sz="900" b="1" dirty="0">
                <a:latin typeface="Meiryo UI" panose="020B0604030504040204" pitchFamily="50" charset="-128"/>
                <a:ea typeface="Meiryo UI" panose="020B0604030504040204" pitchFamily="50" charset="-128"/>
              </a:rPr>
              <a:t>参考</a:t>
            </a:r>
            <a:r>
              <a:rPr kumimoji="1" lang="en-US" altLang="ja-JP" sz="900" b="1" dirty="0">
                <a:latin typeface="Meiryo UI" panose="020B0604030504040204" pitchFamily="50" charset="-128"/>
                <a:ea typeface="Meiryo UI" panose="020B0604030504040204" pitchFamily="50" charset="-128"/>
              </a:rPr>
              <a:t>》R7</a:t>
            </a:r>
            <a:r>
              <a:rPr kumimoji="1" lang="ja-JP" altLang="en-US" sz="900" b="1" dirty="0">
                <a:latin typeface="Meiryo UI" panose="020B0604030504040204" pitchFamily="50" charset="-128"/>
                <a:ea typeface="Meiryo UI" panose="020B0604030504040204" pitchFamily="50" charset="-128"/>
              </a:rPr>
              <a:t>第１回参加対象者</a:t>
            </a:r>
          </a:p>
        </p:txBody>
      </p:sp>
      <p:sp>
        <p:nvSpPr>
          <p:cNvPr id="30" name="四角形: 角を丸くする 29">
            <a:extLst>
              <a:ext uri="{FF2B5EF4-FFF2-40B4-BE49-F238E27FC236}">
                <a16:creationId xmlns:a16="http://schemas.microsoft.com/office/drawing/2014/main" id="{EB564932-EB9F-42EC-8FEC-8CD9A36D5E11}"/>
              </a:ext>
            </a:extLst>
          </p:cNvPr>
          <p:cNvSpPr/>
          <p:nvPr/>
        </p:nvSpPr>
        <p:spPr>
          <a:xfrm>
            <a:off x="7715931" y="1635086"/>
            <a:ext cx="2178546" cy="8201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00"/>
              </a:lnSpc>
            </a:pPr>
            <a:r>
              <a:rPr kumimoji="1" lang="ja-JP" altLang="en-US" sz="900" dirty="0">
                <a:solidFill>
                  <a:schemeClr val="tx1"/>
                </a:solidFill>
                <a:latin typeface="Meiryo UI" panose="020B0604030504040204" pitchFamily="50" charset="-128"/>
                <a:ea typeface="Meiryo UI" panose="020B0604030504040204" pitchFamily="50" charset="-128"/>
              </a:rPr>
              <a:t>・府内</a:t>
            </a:r>
            <a:r>
              <a:rPr kumimoji="1" lang="en-US" altLang="ja-JP" sz="900" dirty="0">
                <a:solidFill>
                  <a:schemeClr val="tx1"/>
                </a:solidFill>
                <a:latin typeface="Meiryo UI" panose="020B0604030504040204" pitchFamily="50" charset="-128"/>
                <a:ea typeface="Meiryo UI" panose="020B0604030504040204" pitchFamily="50" charset="-128"/>
              </a:rPr>
              <a:t>18</a:t>
            </a:r>
            <a:r>
              <a:rPr kumimoji="1" lang="ja-JP" altLang="en-US" sz="900" dirty="0">
                <a:solidFill>
                  <a:schemeClr val="tx1"/>
                </a:solidFill>
                <a:latin typeface="Meiryo UI" panose="020B0604030504040204" pitchFamily="50" charset="-128"/>
                <a:ea typeface="Meiryo UI" panose="020B0604030504040204" pitchFamily="50" charset="-128"/>
              </a:rPr>
              <a:t>校</a:t>
            </a:r>
            <a:endParaRPr kumimoji="1" lang="en-US" altLang="ja-JP" sz="900" dirty="0">
              <a:solidFill>
                <a:schemeClr val="tx1"/>
              </a:solidFill>
              <a:latin typeface="Meiryo UI" panose="020B0604030504040204" pitchFamily="50" charset="-128"/>
              <a:ea typeface="Meiryo UI" panose="020B0604030504040204" pitchFamily="50" charset="-128"/>
            </a:endParaRPr>
          </a:p>
          <a:p>
            <a:pPr>
              <a:lnSpc>
                <a:spcPts val="1300"/>
              </a:lnSpc>
            </a:pPr>
            <a:r>
              <a:rPr kumimoji="1" lang="ja-JP" altLang="en-US" sz="900" dirty="0">
                <a:solidFill>
                  <a:schemeClr val="tx1"/>
                </a:solidFill>
                <a:latin typeface="Meiryo UI" panose="020B0604030504040204" pitchFamily="50" charset="-128"/>
                <a:ea typeface="Meiryo UI" panose="020B0604030504040204" pitchFamily="50" charset="-128"/>
              </a:rPr>
              <a:t>　（生徒</a:t>
            </a:r>
            <a:r>
              <a:rPr kumimoji="1" lang="en-US" altLang="ja-JP" sz="900" dirty="0">
                <a:solidFill>
                  <a:schemeClr val="tx1"/>
                </a:solidFill>
                <a:latin typeface="Meiryo UI" panose="020B0604030504040204" pitchFamily="50" charset="-128"/>
                <a:ea typeface="Meiryo UI" panose="020B0604030504040204" pitchFamily="50" charset="-128"/>
              </a:rPr>
              <a:t>79</a:t>
            </a:r>
            <a:r>
              <a:rPr kumimoji="1" lang="ja-JP" altLang="en-US" sz="900" dirty="0">
                <a:solidFill>
                  <a:schemeClr val="tx1"/>
                </a:solidFill>
                <a:latin typeface="Meiryo UI" panose="020B0604030504040204" pitchFamily="50" charset="-128"/>
                <a:ea typeface="Meiryo UI" panose="020B0604030504040204" pitchFamily="50" charset="-128"/>
              </a:rPr>
              <a:t>名、教職員等</a:t>
            </a:r>
            <a:r>
              <a:rPr kumimoji="1" lang="en-US" altLang="ja-JP" sz="900" dirty="0">
                <a:solidFill>
                  <a:schemeClr val="tx1"/>
                </a:solidFill>
                <a:latin typeface="Meiryo UI" panose="020B0604030504040204" pitchFamily="50" charset="-128"/>
                <a:ea typeface="Meiryo UI" panose="020B0604030504040204" pitchFamily="50" charset="-128"/>
              </a:rPr>
              <a:t>33</a:t>
            </a:r>
            <a:r>
              <a:rPr kumimoji="1" lang="ja-JP" altLang="en-US" sz="900" dirty="0">
                <a:solidFill>
                  <a:schemeClr val="tx1"/>
                </a:solidFill>
                <a:latin typeface="Meiryo UI" panose="020B0604030504040204" pitchFamily="50" charset="-128"/>
                <a:ea typeface="Meiryo UI" panose="020B0604030504040204" pitchFamily="50" charset="-128"/>
              </a:rPr>
              <a:t>名）</a:t>
            </a:r>
            <a:endParaRPr kumimoji="1" lang="en-US" altLang="ja-JP" sz="900" dirty="0">
              <a:solidFill>
                <a:schemeClr val="tx1"/>
              </a:solidFill>
              <a:latin typeface="Meiryo UI" panose="020B0604030504040204" pitchFamily="50" charset="-128"/>
              <a:ea typeface="Meiryo UI" panose="020B0604030504040204" pitchFamily="50" charset="-128"/>
            </a:endParaRPr>
          </a:p>
          <a:p>
            <a:pPr>
              <a:lnSpc>
                <a:spcPts val="1300"/>
              </a:lnSpc>
            </a:pPr>
            <a:r>
              <a:rPr kumimoji="1" lang="ja-JP" altLang="en-US" sz="900" dirty="0">
                <a:solidFill>
                  <a:schemeClr val="tx1"/>
                </a:solidFill>
                <a:latin typeface="Meiryo UI" panose="020B0604030504040204" pitchFamily="50" charset="-128"/>
                <a:ea typeface="Meiryo UI" panose="020B0604030504040204" pitchFamily="50" charset="-128"/>
              </a:rPr>
              <a:t>・所轄警察署の交通課担当</a:t>
            </a:r>
            <a:endParaRPr kumimoji="1" lang="en-US" altLang="ja-JP" sz="900" dirty="0">
              <a:solidFill>
                <a:schemeClr val="tx1"/>
              </a:solidFill>
              <a:latin typeface="Meiryo UI" panose="020B0604030504040204" pitchFamily="50" charset="-128"/>
              <a:ea typeface="Meiryo UI" panose="020B0604030504040204" pitchFamily="50" charset="-128"/>
            </a:endParaRPr>
          </a:p>
          <a:p>
            <a:pPr>
              <a:lnSpc>
                <a:spcPts val="1300"/>
              </a:lnSpc>
            </a:pPr>
            <a:r>
              <a:rPr kumimoji="1" lang="ja-JP" altLang="en-US" sz="900" dirty="0">
                <a:solidFill>
                  <a:schemeClr val="tx1"/>
                </a:solidFill>
                <a:latin typeface="Meiryo UI" panose="020B0604030504040204" pitchFamily="50" charset="-128"/>
                <a:ea typeface="Meiryo UI" panose="020B0604030504040204" pitchFamily="50" charset="-128"/>
              </a:rPr>
              <a:t>・保護者　・報道関係者等</a:t>
            </a:r>
            <a:endParaRPr kumimoji="1" lang="en-US" altLang="ja-JP" sz="900" dirty="0">
              <a:solidFill>
                <a:schemeClr val="tx1"/>
              </a:solidFill>
              <a:latin typeface="Meiryo UI" panose="020B0604030504040204" pitchFamily="50" charset="-128"/>
              <a:ea typeface="Meiryo UI" panose="020B0604030504040204" pitchFamily="50" charset="-128"/>
            </a:endParaRPr>
          </a:p>
        </p:txBody>
      </p:sp>
      <p:grpSp>
        <p:nvGrpSpPr>
          <p:cNvPr id="31" name="グループ化 30">
            <a:extLst>
              <a:ext uri="{FF2B5EF4-FFF2-40B4-BE49-F238E27FC236}">
                <a16:creationId xmlns:a16="http://schemas.microsoft.com/office/drawing/2014/main" id="{AB6D8B69-087D-4A60-A614-117279C16285}"/>
              </a:ext>
            </a:extLst>
          </p:cNvPr>
          <p:cNvGrpSpPr/>
          <p:nvPr/>
        </p:nvGrpSpPr>
        <p:grpSpPr>
          <a:xfrm>
            <a:off x="4475927" y="3517996"/>
            <a:ext cx="5302305" cy="2248629"/>
            <a:chOff x="-284406" y="3601147"/>
            <a:chExt cx="7230301" cy="2793639"/>
          </a:xfrm>
        </p:grpSpPr>
        <p:grpSp>
          <p:nvGrpSpPr>
            <p:cNvPr id="34" name="グループ化 33">
              <a:extLst>
                <a:ext uri="{FF2B5EF4-FFF2-40B4-BE49-F238E27FC236}">
                  <a16:creationId xmlns:a16="http://schemas.microsoft.com/office/drawing/2014/main" id="{A75CB640-4829-47D9-A62D-7203F233DFF8}"/>
                </a:ext>
              </a:extLst>
            </p:cNvPr>
            <p:cNvGrpSpPr/>
            <p:nvPr/>
          </p:nvGrpSpPr>
          <p:grpSpPr>
            <a:xfrm>
              <a:off x="-284406" y="3601147"/>
              <a:ext cx="7230301" cy="2793639"/>
              <a:chOff x="-319326" y="3268170"/>
              <a:chExt cx="7230301" cy="2793639"/>
            </a:xfrm>
          </p:grpSpPr>
          <p:pic>
            <p:nvPicPr>
              <p:cNvPr id="37" name="図 36">
                <a:extLst>
                  <a:ext uri="{FF2B5EF4-FFF2-40B4-BE49-F238E27FC236}">
                    <a16:creationId xmlns:a16="http://schemas.microsoft.com/office/drawing/2014/main" id="{21F88D4F-D6AF-4E45-AD2B-2DD74D0EBF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7544" r="34" b="10957"/>
              <a:stretch/>
            </p:blipFill>
            <p:spPr>
              <a:xfrm>
                <a:off x="-319326" y="3268170"/>
                <a:ext cx="7230301" cy="2793639"/>
              </a:xfrm>
              <a:prstGeom prst="rect">
                <a:avLst/>
              </a:prstGeom>
            </p:spPr>
          </p:pic>
          <p:sp>
            <p:nvSpPr>
              <p:cNvPr id="38" name="正方形/長方形 37">
                <a:extLst>
                  <a:ext uri="{FF2B5EF4-FFF2-40B4-BE49-F238E27FC236}">
                    <a16:creationId xmlns:a16="http://schemas.microsoft.com/office/drawing/2014/main" id="{8865B7A8-0073-441B-8FD3-C13FFED7F928}"/>
                  </a:ext>
                </a:extLst>
              </p:cNvPr>
              <p:cNvSpPr/>
              <p:nvPr/>
            </p:nvSpPr>
            <p:spPr>
              <a:xfrm rot="16200000">
                <a:off x="4405490" y="1521827"/>
                <a:ext cx="371866" cy="4294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1400" b="1" dirty="0">
                    <a:solidFill>
                      <a:schemeClr val="bg1"/>
                    </a:solidFill>
                    <a:latin typeface="Meiryo UI" panose="020B0604030504040204" pitchFamily="50" charset="-128"/>
                    <a:ea typeface="Meiryo UI" panose="020B0604030504040204" pitchFamily="50" charset="-128"/>
                  </a:rPr>
                  <a:t>～ わたしたちから大阪の未来を変える ～</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grpSp>
        <p:sp>
          <p:nvSpPr>
            <p:cNvPr id="36" name="正方形/長方形 35">
              <a:extLst>
                <a:ext uri="{FF2B5EF4-FFF2-40B4-BE49-F238E27FC236}">
                  <a16:creationId xmlns:a16="http://schemas.microsoft.com/office/drawing/2014/main" id="{1C6C8F02-0D93-4860-99A6-508C5330540A}"/>
                </a:ext>
              </a:extLst>
            </p:cNvPr>
            <p:cNvSpPr/>
            <p:nvPr/>
          </p:nvSpPr>
          <p:spPr>
            <a:xfrm>
              <a:off x="-46285" y="3730560"/>
              <a:ext cx="2657512" cy="7489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他人事から「自分事」へ</a:t>
              </a:r>
              <a:endParaRPr kumimoji="1" lang="en-US" altLang="ja-JP" sz="2400" b="1" dirty="0">
                <a:solidFill>
                  <a:schemeClr val="bg1"/>
                </a:solidFill>
                <a:latin typeface="Meiryo UI" panose="020B0604030504040204" pitchFamily="50" charset="-128"/>
                <a:ea typeface="Meiryo UI" panose="020B0604030504040204" pitchFamily="50" charset="-128"/>
              </a:endParaRPr>
            </a:p>
          </p:txBody>
        </p:sp>
      </p:grpSp>
      <p:sp>
        <p:nvSpPr>
          <p:cNvPr id="39" name="正方形/長方形 38">
            <a:extLst>
              <a:ext uri="{FF2B5EF4-FFF2-40B4-BE49-F238E27FC236}">
                <a16:creationId xmlns:a16="http://schemas.microsoft.com/office/drawing/2014/main" id="{CAD934B5-7264-4CDA-9399-6547AFA0A0C6}"/>
              </a:ext>
            </a:extLst>
          </p:cNvPr>
          <p:cNvSpPr/>
          <p:nvPr/>
        </p:nvSpPr>
        <p:spPr>
          <a:xfrm>
            <a:off x="7901462" y="3944020"/>
            <a:ext cx="1821604" cy="316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900" spc="208"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令和７年８月６日（水）</a:t>
            </a:r>
            <a:endParaRPr kumimoji="1" lang="en-US" altLang="ja-JP" sz="900" spc="208"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gn="ctr"/>
            <a:r>
              <a:rPr kumimoji="1" lang="ja-JP" altLang="en-US" sz="900" spc="208"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於 ホテルアウィーナ大阪</a:t>
            </a:r>
          </a:p>
        </p:txBody>
      </p:sp>
      <p:pic>
        <p:nvPicPr>
          <p:cNvPr id="6" name="図 5">
            <a:extLst>
              <a:ext uri="{FF2B5EF4-FFF2-40B4-BE49-F238E27FC236}">
                <a16:creationId xmlns:a16="http://schemas.microsoft.com/office/drawing/2014/main" id="{354C34A5-8F85-4DFB-A9D9-52D4E238F3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5712" y="2608980"/>
            <a:ext cx="549392" cy="549392"/>
          </a:xfrm>
          <a:prstGeom prst="rect">
            <a:avLst/>
          </a:prstGeom>
        </p:spPr>
      </p:pic>
      <p:sp>
        <p:nvSpPr>
          <p:cNvPr id="7" name="テキスト ボックス 6">
            <a:extLst>
              <a:ext uri="{FF2B5EF4-FFF2-40B4-BE49-F238E27FC236}">
                <a16:creationId xmlns:a16="http://schemas.microsoft.com/office/drawing/2014/main" id="{BA970BFC-DC1D-4C75-94AE-CFF401C5F01E}"/>
              </a:ext>
            </a:extLst>
          </p:cNvPr>
          <p:cNvSpPr txBox="1"/>
          <p:nvPr/>
        </p:nvSpPr>
        <p:spPr>
          <a:xfrm>
            <a:off x="7947929" y="2589247"/>
            <a:ext cx="1370180" cy="738664"/>
          </a:xfrm>
          <a:prstGeom prst="rect">
            <a:avLst/>
          </a:prstGeom>
          <a:noFill/>
        </p:spPr>
        <p:txBody>
          <a:bodyPr wrap="square" rtlCol="0">
            <a:spAutoFit/>
          </a:bodyPr>
          <a:lstStyle/>
          <a:p>
            <a:r>
              <a:rPr lang="en-US" altLang="ja-JP" sz="1050" dirty="0">
                <a:hlinkClick r:id="rId6"/>
              </a:rPr>
              <a:t>【</a:t>
            </a:r>
            <a:r>
              <a:rPr lang="ja-JP" altLang="en-US" sz="1050" dirty="0">
                <a:hlinkClick r:id="rId6"/>
              </a:rPr>
              <a:t>保健体育課</a:t>
            </a:r>
            <a:r>
              <a:rPr lang="en-US" altLang="ja-JP" sz="1050" dirty="0">
                <a:hlinkClick r:id="rId6"/>
              </a:rPr>
              <a:t>】</a:t>
            </a:r>
            <a:r>
              <a:rPr lang="ja-JP" altLang="en-US" sz="1050" dirty="0">
                <a:hlinkClick r:id="rId6"/>
              </a:rPr>
              <a:t>おおさか</a:t>
            </a:r>
            <a:r>
              <a:rPr lang="en-US" altLang="ja-JP" sz="1050" dirty="0">
                <a:hlinkClick r:id="rId6"/>
              </a:rPr>
              <a:t>Safety Bicycle </a:t>
            </a:r>
            <a:r>
              <a:rPr lang="ja-JP" altLang="en-US" sz="1050" dirty="0">
                <a:hlinkClick r:id="rId6"/>
              </a:rPr>
              <a:t>つながるサミット</a:t>
            </a:r>
            <a:r>
              <a:rPr lang="en-US" altLang="ja-JP" sz="1050" dirty="0">
                <a:hlinkClick r:id="rId6"/>
              </a:rPr>
              <a:t>2025 【Short</a:t>
            </a:r>
            <a:r>
              <a:rPr lang="ja-JP" altLang="en-US" sz="1050" dirty="0">
                <a:hlinkClick r:id="rId6"/>
              </a:rPr>
              <a:t>版</a:t>
            </a:r>
            <a:r>
              <a:rPr lang="en-US" altLang="ja-JP" sz="1050" dirty="0">
                <a:hlinkClick r:id="rId6"/>
              </a:rPr>
              <a:t>】</a:t>
            </a:r>
            <a:endParaRPr kumimoji="1" lang="ja-JP" altLang="en-US" sz="1050" dirty="0"/>
          </a:p>
        </p:txBody>
      </p:sp>
      <p:sp>
        <p:nvSpPr>
          <p:cNvPr id="2" name="テキスト ボックス 1">
            <a:extLst>
              <a:ext uri="{FF2B5EF4-FFF2-40B4-BE49-F238E27FC236}">
                <a16:creationId xmlns:a16="http://schemas.microsoft.com/office/drawing/2014/main" id="{7FCC2F65-F731-448B-9A06-7572F501FBFF}"/>
              </a:ext>
            </a:extLst>
          </p:cNvPr>
          <p:cNvSpPr txBox="1"/>
          <p:nvPr/>
        </p:nvSpPr>
        <p:spPr>
          <a:xfrm>
            <a:off x="9140850" y="3099428"/>
            <a:ext cx="689701" cy="369332"/>
          </a:xfrm>
          <a:prstGeom prst="rect">
            <a:avLst/>
          </a:prstGeom>
          <a:noFill/>
        </p:spPr>
        <p:txBody>
          <a:bodyPr wrap="square" rtlCol="0">
            <a:spAutoFit/>
          </a:bodyPr>
          <a:lstStyle/>
          <a:p>
            <a:pPr algn="ctr"/>
            <a:r>
              <a:rPr kumimoji="1" lang="ja-JP" altLang="en-US" sz="900" dirty="0">
                <a:latin typeface="Meiryo UI" panose="020B0604030504040204" pitchFamily="50" charset="-128"/>
                <a:ea typeface="Meiryo UI" panose="020B0604030504040204" pitchFamily="50" charset="-128"/>
              </a:rPr>
              <a:t>昨年度の様子動画</a:t>
            </a:r>
          </a:p>
        </p:txBody>
      </p:sp>
    </p:spTree>
    <p:extLst>
      <p:ext uri="{BB962C8B-B14F-4D97-AF65-F5344CB8AC3E}">
        <p14:creationId xmlns:p14="http://schemas.microsoft.com/office/powerpoint/2010/main" val="2726881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nchorCtr="0"/>
      <a:lstStyle>
        <a:defPPr algn="l">
          <a:defRPr kumimoji="1" sz="1000" b="1">
            <a:solidFill>
              <a:schemeClr val="tx1"/>
            </a:solidFill>
            <a:latin typeface="ＭＳ ゴシック" panose="020B0609070205080204" pitchFamily="49" charset="-128"/>
            <a:ea typeface="ＭＳ ゴシック" panose="020B0609070205080204" pitchFamily="49"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439</Words>
  <Application>Microsoft Office PowerPoint</Application>
  <PresentationFormat>A4 210 x 297 mm</PresentationFormat>
  <Paragraphs>40</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Meiryo UI</vt:lpstr>
      <vt:lpstr>ＭＳ ゴシック</vt:lpstr>
      <vt:lpstr>游ゴシック</vt:lpstr>
      <vt:lpstr>Arial</vt:lpstr>
      <vt:lpstr>Calibri</vt:lpstr>
      <vt:lpstr>Calibri Light</vt:lpstr>
      <vt:lpstr>Wingdings</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2024-07-19T02:44:53Z</dcterms:created>
  <dcterms:modified xsi:type="dcterms:W3CDTF">2026-07-06T09:12:30Z</dcterms:modified>
</cp:coreProperties>
</file>