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1"/>
    <p:sldMasterId id="2147483660" r:id="rId2"/>
  </p:sldMasterIdLst>
  <p:notesMasterIdLst>
    <p:notesMasterId r:id="rId17"/>
  </p:notesMasterIdLst>
  <p:handoutMasterIdLst>
    <p:handoutMasterId r:id="rId18"/>
  </p:handoutMasterIdLst>
  <p:sldIdLst>
    <p:sldId id="357" r:id="rId3"/>
    <p:sldId id="369" r:id="rId4"/>
    <p:sldId id="356" r:id="rId5"/>
    <p:sldId id="379" r:id="rId6"/>
    <p:sldId id="381" r:id="rId7"/>
    <p:sldId id="383" r:id="rId8"/>
    <p:sldId id="384" r:id="rId9"/>
    <p:sldId id="385" r:id="rId10"/>
    <p:sldId id="386" r:id="rId11"/>
    <p:sldId id="388" r:id="rId12"/>
    <p:sldId id="389" r:id="rId13"/>
    <p:sldId id="368" r:id="rId14"/>
    <p:sldId id="376" r:id="rId15"/>
    <p:sldId id="377" r:id="rId16"/>
  </p:sldIdLst>
  <p:sldSz cx="9906000" cy="6858000" type="A4"/>
  <p:notesSz cx="6807200" cy="9939338"/>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8" userDrawn="1">
          <p15:clr>
            <a:srgbClr val="A4A3A4"/>
          </p15:clr>
        </p15:guide>
        <p15:guide id="2" pos="3140" userDrawn="1">
          <p15:clr>
            <a:srgbClr val="A4A3A4"/>
          </p15:clr>
        </p15:guide>
        <p15:guide id="3" pos="6093" userDrawn="1">
          <p15:clr>
            <a:srgbClr val="A4A3A4"/>
          </p15:clr>
        </p15:guide>
        <p15:guide id="4" pos="117" userDrawn="1">
          <p15:clr>
            <a:srgbClr val="A4A3A4"/>
          </p15:clr>
        </p15:guide>
        <p15:guide id="5" orient="horz" pos="624" userDrawn="1">
          <p15:clr>
            <a:srgbClr val="A4A3A4"/>
          </p15:clr>
        </p15:guide>
        <p15:guide id="6" orient="horz" pos="405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3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3EB"/>
    <a:srgbClr val="E7F2F5"/>
    <a:srgbClr val="FF0066"/>
    <a:srgbClr val="0D8295"/>
    <a:srgbClr val="D1F5FB"/>
    <a:srgbClr val="11AEC7"/>
    <a:srgbClr val="BFBFBF"/>
    <a:srgbClr val="78E2F4"/>
    <a:srgbClr val="8DE4F0"/>
    <a:srgbClr val="11AB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4434" autoAdjust="0"/>
  </p:normalViewPr>
  <p:slideViewPr>
    <p:cSldViewPr snapToGrid="0" showGuides="1">
      <p:cViewPr varScale="1">
        <p:scale>
          <a:sx n="62" d="100"/>
          <a:sy n="62" d="100"/>
        </p:scale>
        <p:origin x="1088" y="44"/>
      </p:cViewPr>
      <p:guideLst>
        <p:guide orient="horz" pos="2328"/>
        <p:guide pos="3140"/>
        <p:guide pos="6093"/>
        <p:guide pos="117"/>
        <p:guide orient="horz" pos="624"/>
        <p:guide orient="horz" pos="4056"/>
      </p:guideLst>
    </p:cSldViewPr>
  </p:slideViewPr>
  <p:outlineViewPr>
    <p:cViewPr>
      <p:scale>
        <a:sx n="33" d="100"/>
        <a:sy n="33" d="100"/>
      </p:scale>
      <p:origin x="0" y="0"/>
    </p:cViewPr>
  </p:outlineViewPr>
  <p:notesTextViewPr>
    <p:cViewPr>
      <p:scale>
        <a:sx n="75" d="100"/>
        <a:sy n="75" d="100"/>
      </p:scale>
      <p:origin x="0" y="0"/>
    </p:cViewPr>
  </p:notesTextViewPr>
  <p:notesViewPr>
    <p:cSldViewPr snapToGrid="0">
      <p:cViewPr varScale="1">
        <p:scale>
          <a:sx n="87" d="100"/>
          <a:sy n="87" d="100"/>
        </p:scale>
        <p:origin x="309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5"/>
    </mc:Choice>
    <mc:Fallback>
      <c:style val="5"/>
    </mc:Fallback>
  </mc:AlternateContent>
  <c:chart>
    <c:title>
      <c:layout>
        <c:manualLayout>
          <c:xMode val="edge"/>
          <c:yMode val="edge"/>
          <c:x val="2.1458113972113207E-2"/>
          <c:y val="1.7600233161875332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eiryo UI" panose="020B0604030504040204" pitchFamily="50" charset="-128"/>
              <a:ea typeface="Meiryo UI" panose="020B0604030504040204" pitchFamily="50" charset="-128"/>
              <a:cs typeface="+mn-cs"/>
            </a:defRPr>
          </a:pPr>
          <a:endParaRPr lang="ja-JP"/>
        </a:p>
      </c:txPr>
    </c:title>
    <c:autoTitleDeleted val="0"/>
    <c:plotArea>
      <c:layout>
        <c:manualLayout>
          <c:layoutTarget val="inner"/>
          <c:xMode val="edge"/>
          <c:yMode val="edge"/>
          <c:x val="0.22571020525543603"/>
          <c:y val="0.281483800081054"/>
          <c:w val="0.36769138000256402"/>
          <c:h val="0.5340147848196104"/>
        </c:manualLayout>
      </c:layout>
      <c:pieChart>
        <c:varyColors val="1"/>
        <c:ser>
          <c:idx val="0"/>
          <c:order val="0"/>
          <c:tx>
            <c:strRef>
              <c:f>Sheet1!$B$1</c:f>
              <c:strCache>
                <c:ptCount val="1"/>
                <c:pt idx="0">
                  <c:v>分野別連携件数</c:v>
                </c:pt>
              </c:strCache>
            </c:strRef>
          </c:tx>
          <c:dPt>
            <c:idx val="0"/>
            <c:bubble3D val="0"/>
            <c:spPr>
              <a:pattFill prst="pct60">
                <a:fgClr>
                  <a:schemeClr val="accent3">
                    <a:shade val="44000"/>
                  </a:schemeClr>
                </a:fgClr>
                <a:bgClr>
                  <a:schemeClr val="bg1"/>
                </a:bgClr>
              </a:pattFill>
              <a:ln w="19050">
                <a:solidFill>
                  <a:schemeClr val="lt1"/>
                </a:solidFill>
              </a:ln>
              <a:effectLst/>
            </c:spPr>
            <c:extLst>
              <c:ext xmlns:c16="http://schemas.microsoft.com/office/drawing/2014/chart" uri="{C3380CC4-5D6E-409C-BE32-E72D297353CC}">
                <c16:uniqueId val="{00000001-E3AB-42FA-AAB0-81ABCF5449E0}"/>
              </c:ext>
            </c:extLst>
          </c:dPt>
          <c:dPt>
            <c:idx val="1"/>
            <c:bubble3D val="0"/>
            <c:spPr>
              <a:solidFill>
                <a:schemeClr val="accent3">
                  <a:tint val="77000"/>
                </a:schemeClr>
              </a:solidFill>
              <a:ln w="19050">
                <a:solidFill>
                  <a:schemeClr val="lt1"/>
                </a:solidFill>
              </a:ln>
              <a:effectLst/>
            </c:spPr>
            <c:extLst>
              <c:ext xmlns:c16="http://schemas.microsoft.com/office/drawing/2014/chart" uri="{C3380CC4-5D6E-409C-BE32-E72D297353CC}">
                <c16:uniqueId val="{00000003-E3AB-42FA-AAB0-81ABCF5449E0}"/>
              </c:ext>
            </c:extLst>
          </c:dPt>
          <c:dPt>
            <c:idx val="2"/>
            <c:bubble3D val="0"/>
            <c:spPr>
              <a:solidFill>
                <a:schemeClr val="accent3">
                  <a:shade val="76000"/>
                </a:schemeClr>
              </a:solidFill>
              <a:ln w="19050">
                <a:solidFill>
                  <a:schemeClr val="lt1"/>
                </a:solidFill>
              </a:ln>
              <a:effectLst/>
            </c:spPr>
            <c:extLst>
              <c:ext xmlns:c16="http://schemas.microsoft.com/office/drawing/2014/chart" uri="{C3380CC4-5D6E-409C-BE32-E72D297353CC}">
                <c16:uniqueId val="{00000005-E3AB-42FA-AAB0-81ABCF5449E0}"/>
              </c:ext>
            </c:extLst>
          </c:dPt>
          <c:dPt>
            <c:idx val="3"/>
            <c:bubble3D val="0"/>
            <c:spPr>
              <a:solidFill>
                <a:schemeClr val="accent3">
                  <a:tint val="77000"/>
                </a:schemeClr>
              </a:solidFill>
              <a:ln w="19050">
                <a:solidFill>
                  <a:schemeClr val="lt1"/>
                </a:solidFill>
              </a:ln>
              <a:effectLst/>
            </c:spPr>
            <c:extLst>
              <c:ext xmlns:c16="http://schemas.microsoft.com/office/drawing/2014/chart" uri="{C3380CC4-5D6E-409C-BE32-E72D297353CC}">
                <c16:uniqueId val="{00000007-E3AB-42FA-AAB0-81ABCF5449E0}"/>
              </c:ext>
            </c:extLst>
          </c:dPt>
          <c:dPt>
            <c:idx val="4"/>
            <c:bubble3D val="0"/>
            <c:spPr>
              <a:solidFill>
                <a:schemeClr val="accent3">
                  <a:tint val="54000"/>
                </a:schemeClr>
              </a:solidFill>
              <a:ln w="19050">
                <a:solidFill>
                  <a:schemeClr val="lt1"/>
                </a:solidFill>
              </a:ln>
              <a:effectLst/>
            </c:spPr>
            <c:extLst>
              <c:ext xmlns:c16="http://schemas.microsoft.com/office/drawing/2014/chart" uri="{C3380CC4-5D6E-409C-BE32-E72D297353CC}">
                <c16:uniqueId val="{00000009-E3AB-42FA-AAB0-81ABCF5449E0}"/>
              </c:ext>
            </c:extLst>
          </c:dPt>
          <c:dPt>
            <c:idx val="5"/>
            <c:bubble3D val="0"/>
            <c:spPr>
              <a:solidFill>
                <a:schemeClr val="accent3">
                  <a:tint val="77000"/>
                </a:schemeClr>
              </a:solidFill>
              <a:ln w="19050">
                <a:solidFill>
                  <a:schemeClr val="lt1"/>
                </a:solidFill>
              </a:ln>
              <a:effectLst/>
            </c:spPr>
            <c:extLst>
              <c:ext xmlns:c16="http://schemas.microsoft.com/office/drawing/2014/chart" uri="{C3380CC4-5D6E-409C-BE32-E72D297353CC}">
                <c16:uniqueId val="{0000000B-E3AB-42FA-AAB0-81ABCF5449E0}"/>
              </c:ext>
            </c:extLst>
          </c:dPt>
          <c:dPt>
            <c:idx val="6"/>
            <c:bubble3D val="0"/>
            <c:spPr>
              <a:solidFill>
                <a:schemeClr val="accent3">
                  <a:tint val="62000"/>
                </a:schemeClr>
              </a:solidFill>
              <a:ln w="19050">
                <a:solidFill>
                  <a:schemeClr val="lt1"/>
                </a:solidFill>
              </a:ln>
              <a:effectLst/>
            </c:spPr>
            <c:extLst>
              <c:ext xmlns:c16="http://schemas.microsoft.com/office/drawing/2014/chart" uri="{C3380CC4-5D6E-409C-BE32-E72D297353CC}">
                <c16:uniqueId val="{0000000D-E3AB-42FA-AAB0-81ABCF5449E0}"/>
              </c:ext>
            </c:extLst>
          </c:dPt>
          <c:dPt>
            <c:idx val="7"/>
            <c:bubble3D val="0"/>
            <c:spPr>
              <a:solidFill>
                <a:schemeClr val="accent3">
                  <a:tint val="46000"/>
                </a:schemeClr>
              </a:solidFill>
              <a:ln w="19050">
                <a:solidFill>
                  <a:schemeClr val="lt1"/>
                </a:solidFill>
              </a:ln>
              <a:effectLst/>
            </c:spPr>
            <c:extLst>
              <c:ext xmlns:c16="http://schemas.microsoft.com/office/drawing/2014/chart" uri="{C3380CC4-5D6E-409C-BE32-E72D297353CC}">
                <c16:uniqueId val="{0000000C-E3AB-42FA-AAB0-81ABCF5449E0}"/>
              </c:ext>
            </c:extLst>
          </c:dPt>
          <c:dLbls>
            <c:dLbl>
              <c:idx val="0"/>
              <c:layout>
                <c:manualLayout>
                  <c:x val="0.11248903193899365"/>
                  <c:y val="5.3858183717889932E-2"/>
                </c:manualLayout>
              </c:layout>
              <c:spPr>
                <a:xfrm>
                  <a:off x="3277072" y="867029"/>
                  <a:ext cx="910943" cy="563294"/>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97202"/>
                        <a:gd name="adj2" fmla="val 56456"/>
                      </a:avLst>
                    </a:prstGeom>
                    <a:noFill/>
                    <a:ln>
                      <a:noFill/>
                    </a:ln>
                  </c15:spPr>
                  <c15:layout>
                    <c:manualLayout>
                      <c:w val="0.1816596072237644"/>
                      <c:h val="0.15846844649473796"/>
                    </c:manualLayout>
                  </c15:layout>
                </c:ext>
                <c:ext xmlns:c16="http://schemas.microsoft.com/office/drawing/2014/chart" uri="{C3380CC4-5D6E-409C-BE32-E72D297353CC}">
                  <c16:uniqueId val="{00000001-E3AB-42FA-AAB0-81ABCF5449E0}"/>
                </c:ext>
              </c:extLst>
            </c:dLbl>
            <c:dLbl>
              <c:idx val="1"/>
              <c:layout>
                <c:manualLayout>
                  <c:x val="4.7940497271944008E-2"/>
                  <c:y val="-7.4702787617104874E-2"/>
                </c:manualLayout>
              </c:layout>
              <c:tx>
                <c:rich>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r>
                      <a:rPr lang="ja-JP" altLang="en-US" sz="1050" baseline="0" dirty="0"/>
                      <a:t>子ども・教育、福祉 </a:t>
                    </a:r>
                  </a:p>
                  <a:p>
                    <a:pPr>
                      <a:defRPr sz="1050"/>
                    </a:pPr>
                    <a:fld id="{2DC11B3F-1C35-46A1-8BBC-572A66DA18E8}" type="PERCENTAGE">
                      <a:rPr lang="en-US" altLang="ja-JP" sz="1050" baseline="0" smtClean="0"/>
                      <a:pPr>
                        <a:defRPr sz="1050"/>
                      </a:pPr>
                      <a:t>[パーセンテージ]</a:t>
                    </a:fld>
                    <a:endParaRPr lang="ja-JP" altLang="en-US"/>
                  </a:p>
                </c:rich>
              </c:tx>
              <c:spPr>
                <a:xfrm>
                  <a:off x="3116917" y="2115784"/>
                  <a:ext cx="1460734" cy="572294"/>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67655"/>
                        <a:gd name="adj2" fmla="val -8636"/>
                      </a:avLst>
                    </a:prstGeom>
                    <a:noFill/>
                    <a:ln>
                      <a:noFill/>
                    </a:ln>
                  </c15:spPr>
                  <c15:layout>
                    <c:manualLayout>
                      <c:w val="0.29129873807472634"/>
                      <c:h val="0.1610006490158"/>
                    </c:manualLayout>
                  </c15:layout>
                  <c15:dlblFieldTable/>
                  <c15:showDataLabelsRange val="0"/>
                </c:ext>
                <c:ext xmlns:c16="http://schemas.microsoft.com/office/drawing/2014/chart" uri="{C3380CC4-5D6E-409C-BE32-E72D297353CC}">
                  <c16:uniqueId val="{00000003-E3AB-42FA-AAB0-81ABCF5449E0}"/>
                </c:ext>
              </c:extLst>
            </c:dLbl>
            <c:dLbl>
              <c:idx val="2"/>
              <c:layout>
                <c:manualLayout>
                  <c:x val="6.0653377365112789E-2"/>
                  <c:y val="3.1154595775854017E-2"/>
                </c:manualLayout>
              </c:layout>
              <c:tx>
                <c:rich>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fld id="{CAF26216-8E84-49D1-83CC-D89E2210E84E}" type="CATEGORYNAME">
                      <a:rPr lang="ja-JP" altLang="en-US" dirty="0"/>
                      <a:pPr>
                        <a:defRPr sz="1050"/>
                      </a:pPr>
                      <a:t>[分類名]</a:t>
                    </a:fld>
                    <a:r>
                      <a:rPr lang="ja-JP" altLang="en-US" baseline="0" dirty="0"/>
                      <a:t>
</a:t>
                    </a:r>
                    <a:r>
                      <a:rPr lang="en-US" altLang="ja-JP" baseline="0" dirty="0"/>
                      <a:t>19%</a:t>
                    </a:r>
                  </a:p>
                </c:rich>
              </c:tx>
              <c:spPr>
                <a:xfrm>
                  <a:off x="614680" y="2944395"/>
                  <a:ext cx="1354548" cy="495916"/>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8388"/>
                        <a:gd name="adj2" fmla="val -87307"/>
                      </a:avLst>
                    </a:prstGeom>
                    <a:noFill/>
                    <a:ln>
                      <a:noFill/>
                    </a:ln>
                  </c15:spPr>
                  <c15:layout>
                    <c:manualLayout>
                      <c:w val="0.27012300181870391"/>
                      <c:h val="0.13951367969274844"/>
                    </c:manualLayout>
                  </c15:layout>
                  <c15:dlblFieldTable/>
                  <c15:showDataLabelsRange val="0"/>
                </c:ext>
                <c:ext xmlns:c16="http://schemas.microsoft.com/office/drawing/2014/chart" uri="{C3380CC4-5D6E-409C-BE32-E72D297353CC}">
                  <c16:uniqueId val="{00000005-E3AB-42FA-AAB0-81ABCF5449E0}"/>
                </c:ext>
              </c:extLst>
            </c:dLbl>
            <c:dLbl>
              <c:idx val="3"/>
              <c:layout>
                <c:manualLayout>
                  <c:x val="-3.2955433776841833E-2"/>
                  <c:y val="2.738357941738789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1051378386139561"/>
                      <c:h val="0.14035343379249268"/>
                    </c:manualLayout>
                  </c15:layout>
                </c:ext>
                <c:ext xmlns:c16="http://schemas.microsoft.com/office/drawing/2014/chart" uri="{C3380CC4-5D6E-409C-BE32-E72D297353CC}">
                  <c16:uniqueId val="{00000007-E3AB-42FA-AAB0-81ABCF5449E0}"/>
                </c:ext>
              </c:extLst>
            </c:dLbl>
            <c:dLbl>
              <c:idx val="4"/>
              <c:layout>
                <c:manualLayout>
                  <c:x val="-6.0048638365080897E-2"/>
                  <c:y val="9.7126353030935586E-2"/>
                </c:manualLayout>
              </c:layout>
              <c:spPr>
                <a:xfrm>
                  <a:off x="229826" y="1220493"/>
                  <a:ext cx="765547" cy="513680"/>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83961"/>
                        <a:gd name="adj2" fmla="val -3108"/>
                      </a:avLst>
                    </a:prstGeom>
                    <a:noFill/>
                    <a:ln>
                      <a:noFill/>
                    </a:ln>
                  </c15:spPr>
                  <c15:layout>
                    <c:manualLayout>
                      <c:w val="0.15266500616594933"/>
                      <c:h val="0.14451099217500518"/>
                    </c:manualLayout>
                  </c15:layout>
                </c:ext>
                <c:ext xmlns:c16="http://schemas.microsoft.com/office/drawing/2014/chart" uri="{C3380CC4-5D6E-409C-BE32-E72D297353CC}">
                  <c16:uniqueId val="{00000009-E3AB-42FA-AAB0-81ABCF5449E0}"/>
                </c:ext>
              </c:extLst>
            </c:dLbl>
            <c:dLbl>
              <c:idx val="5"/>
              <c:layout>
                <c:manualLayout>
                  <c:x val="1.2206853642193932E-2"/>
                  <c:y val="-5.2769472448751416E-3"/>
                </c:manualLayout>
              </c:layout>
              <c:spPr>
                <a:xfrm>
                  <a:off x="23111" y="1133649"/>
                  <a:ext cx="1361391" cy="501097"/>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9212"/>
                        <a:gd name="adj2" fmla="val 66150"/>
                      </a:avLst>
                    </a:prstGeom>
                    <a:noFill/>
                    <a:ln>
                      <a:noFill/>
                    </a:ln>
                  </c15:spPr>
                  <c15:layout>
                    <c:manualLayout>
                      <c:w val="0.31707507737468493"/>
                      <c:h val="0.14097122273823415"/>
                    </c:manualLayout>
                  </c15:layout>
                </c:ext>
                <c:ext xmlns:c16="http://schemas.microsoft.com/office/drawing/2014/chart" uri="{C3380CC4-5D6E-409C-BE32-E72D297353CC}">
                  <c16:uniqueId val="{0000000B-E3AB-42FA-AAB0-81ABCF5449E0}"/>
                </c:ext>
              </c:extLst>
            </c:dLbl>
            <c:dLbl>
              <c:idx val="6"/>
              <c:layout>
                <c:manualLayout>
                  <c:x val="0.10832595481956543"/>
                  <c:y val="-8.4010833246826025E-2"/>
                </c:manualLayout>
              </c:layout>
              <c:tx>
                <c:rich>
                  <a:bodyPr/>
                  <a:lstStyle/>
                  <a:p>
                    <a:fld id="{6D27D71A-24E9-49BA-91AA-BACA8FC95D26}" type="CATEGORYNAME">
                      <a:rPr lang="ja-JP" altLang="en-US"/>
                      <a:pPr/>
                      <a:t>[分類名]</a:t>
                    </a:fld>
                    <a:r>
                      <a:rPr lang="ja-JP" altLang="en-US" baseline="0" dirty="0"/>
                      <a:t>
</a:t>
                    </a:r>
                    <a:r>
                      <a:rPr lang="en-US" altLang="ja-JP" baseline="0" dirty="0"/>
                      <a:t>5%</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0.10324754315433458"/>
                      <c:h val="0.13944784972312027"/>
                    </c:manualLayout>
                  </c15:layout>
                  <c15:dlblFieldTable/>
                  <c15:showDataLabelsRange val="0"/>
                </c:ext>
                <c:ext xmlns:c16="http://schemas.microsoft.com/office/drawing/2014/chart" uri="{C3380CC4-5D6E-409C-BE32-E72D297353CC}">
                  <c16:uniqueId val="{0000000D-E3AB-42FA-AAB0-81ABCF5449E0}"/>
                </c:ext>
              </c:extLst>
            </c:dLbl>
            <c:dLbl>
              <c:idx val="7"/>
              <c:layout>
                <c:manualLayout>
                  <c:x val="0.2254129973517118"/>
                  <c:y val="-7.4897604886945496E-2"/>
                </c:manualLayout>
              </c:layout>
              <c:tx>
                <c:rich>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fld id="{85531637-0789-49EC-9D0C-1D166B19D885}" type="CATEGORYNAME">
                      <a:rPr lang="zh-CN" altLang="en-US"/>
                      <a:pPr>
                        <a:defRPr sz="1050"/>
                      </a:pPr>
                      <a:t>[分類名]</a:t>
                    </a:fld>
                    <a:r>
                      <a:rPr lang="zh-CN" altLang="en-US" baseline="0" dirty="0"/>
                      <a:t>
</a:t>
                    </a:r>
                    <a:r>
                      <a:rPr lang="en-US" altLang="zh-CN" baseline="0" dirty="0"/>
                      <a:t>5</a:t>
                    </a:r>
                    <a:r>
                      <a:rPr lang="zh-CN" altLang="en-US" baseline="0" dirty="0"/>
                      <a:t>件、</a:t>
                    </a:r>
                    <a:fld id="{8BD4C621-D25F-41E4-9732-E371C4C22143}" type="PERCENTAGE">
                      <a:rPr lang="en-US" altLang="zh-CN" baseline="0" smtClean="0"/>
                      <a:pPr>
                        <a:defRPr sz="1050"/>
                      </a:pPr>
                      <a:t>[パーセンテージ]</a:t>
                    </a:fld>
                    <a:endParaRPr lang="zh-CN" altLang="en-US" baseline="0" dirty="0"/>
                  </a:p>
                </c:rich>
              </c:tx>
              <c:spPr>
                <a:xfrm>
                  <a:off x="2650634" y="247588"/>
                  <a:ext cx="1031401" cy="477096"/>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04894"/>
                        <a:gd name="adj2" fmla="val 116313"/>
                      </a:avLst>
                    </a:prstGeom>
                    <a:noFill/>
                    <a:ln>
                      <a:noFill/>
                    </a:ln>
                  </c15:spPr>
                  <c15:layout>
                    <c:manualLayout>
                      <c:w val="0.20568125618199803"/>
                      <c:h val="0.13421886833218363"/>
                    </c:manualLayout>
                  </c15:layout>
                  <c15:dlblFieldTable/>
                  <c15:showDataLabelsRange val="0"/>
                </c:ext>
                <c:ext xmlns:c16="http://schemas.microsoft.com/office/drawing/2014/chart" uri="{C3380CC4-5D6E-409C-BE32-E72D297353CC}">
                  <c16:uniqueId val="{0000000C-E3AB-42FA-AAB0-81ABCF5449E0}"/>
                </c:ext>
              </c:extLst>
            </c:dLbl>
            <c:spPr>
              <a:solidFill>
                <a:prstClr val="white"/>
              </a:solidFill>
              <a:ln>
                <a:solidFill>
                  <a:srgbClr val="000000">
                    <a:lumMod val="25000"/>
                    <a:lumOff val="75000"/>
                  </a:srgbClr>
                </a:solidFill>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Sheet1!$A$2:$A$9</c:f>
              <c:strCache>
                <c:ptCount val="8"/>
                <c:pt idx="0">
                  <c:v>健康</c:v>
                </c:pt>
                <c:pt idx="1">
                  <c:v>子ども・教育、福祉</c:v>
                </c:pt>
                <c:pt idx="2">
                  <c:v>地域活性化・まちづくり</c:v>
                </c:pt>
                <c:pt idx="3">
                  <c:v>環境</c:v>
                </c:pt>
                <c:pt idx="4">
                  <c:v>安全・安心</c:v>
                </c:pt>
                <c:pt idx="5">
                  <c:v>産業・中小企業振興、雇用</c:v>
                </c:pt>
                <c:pt idx="6">
                  <c:v>その他</c:v>
                </c:pt>
                <c:pt idx="7">
                  <c:v>府内市町村支援</c:v>
                </c:pt>
              </c:strCache>
            </c:strRef>
          </c:cat>
          <c:val>
            <c:numRef>
              <c:f>Sheet1!$B$2:$B$9</c:f>
              <c:numCache>
                <c:formatCode>General</c:formatCode>
                <c:ptCount val="8"/>
                <c:pt idx="0">
                  <c:v>258</c:v>
                </c:pt>
                <c:pt idx="1">
                  <c:v>249</c:v>
                </c:pt>
                <c:pt idx="2">
                  <c:v>197</c:v>
                </c:pt>
                <c:pt idx="3">
                  <c:v>132</c:v>
                </c:pt>
                <c:pt idx="4">
                  <c:v>100</c:v>
                </c:pt>
                <c:pt idx="5">
                  <c:v>43</c:v>
                </c:pt>
                <c:pt idx="6">
                  <c:v>50</c:v>
                </c:pt>
                <c:pt idx="7">
                  <c:v>5</c:v>
                </c:pt>
              </c:numCache>
            </c:numRef>
          </c:val>
          <c:extLst>
            <c:ext xmlns:c16="http://schemas.microsoft.com/office/drawing/2014/chart" uri="{C3380CC4-5D6E-409C-BE32-E72D297353CC}">
              <c16:uniqueId val="{0000000A-E3AB-42FA-AAB0-81ABCF5449E0}"/>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solidFill>
            <a:schemeClr val="tx1"/>
          </a:solidFill>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5"/>
    </mc:Choice>
    <mc:Fallback>
      <c:style val="5"/>
    </mc:Fallback>
  </mc:AlternateContent>
  <c:chart>
    <c:title>
      <c:layout>
        <c:manualLayout>
          <c:xMode val="edge"/>
          <c:yMode val="edge"/>
          <c:x val="9.4769820211437466E-3"/>
          <c:y val="7.6220859108442673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eiryo UI" panose="020B0604030504040204" pitchFamily="50" charset="-128"/>
              <a:ea typeface="Meiryo UI" panose="020B0604030504040204" pitchFamily="50" charset="-128"/>
              <a:cs typeface="+mn-cs"/>
            </a:defRPr>
          </a:pPr>
          <a:endParaRPr lang="ja-JP"/>
        </a:p>
      </c:txPr>
    </c:title>
    <c:autoTitleDeleted val="0"/>
    <c:plotArea>
      <c:layout>
        <c:manualLayout>
          <c:layoutTarget val="inner"/>
          <c:xMode val="edge"/>
          <c:yMode val="edge"/>
          <c:x val="0.33204135991622813"/>
          <c:y val="0.33463224435753924"/>
          <c:w val="0.42251745216229958"/>
          <c:h val="0.61338786381206312"/>
        </c:manualLayout>
      </c:layout>
      <c:pieChart>
        <c:varyColors val="1"/>
        <c:ser>
          <c:idx val="0"/>
          <c:order val="0"/>
          <c:tx>
            <c:strRef>
              <c:f>Sheet1!$B$1</c:f>
              <c:strCache>
                <c:ptCount val="1"/>
                <c:pt idx="0">
                  <c:v>内容別連携件数</c:v>
                </c:pt>
              </c:strCache>
            </c:strRef>
          </c:tx>
          <c:dPt>
            <c:idx val="0"/>
            <c:bubble3D val="0"/>
            <c:spPr>
              <a:solidFill>
                <a:schemeClr val="accent3">
                  <a:shade val="76000"/>
                </a:schemeClr>
              </a:solidFill>
              <a:ln w="19050">
                <a:solidFill>
                  <a:schemeClr val="lt1"/>
                </a:solidFill>
              </a:ln>
              <a:effectLst/>
            </c:spPr>
            <c:extLst>
              <c:ext xmlns:c16="http://schemas.microsoft.com/office/drawing/2014/chart" uri="{C3380CC4-5D6E-409C-BE32-E72D297353CC}">
                <c16:uniqueId val="{00000001-526B-4458-94D2-8BFA4DA40A0B}"/>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526B-4458-94D2-8BFA4DA40A0B}"/>
              </c:ext>
            </c:extLst>
          </c:dPt>
          <c:dPt>
            <c:idx val="2"/>
            <c:bubble3D val="0"/>
            <c:spPr>
              <a:solidFill>
                <a:schemeClr val="accent3">
                  <a:tint val="77000"/>
                </a:schemeClr>
              </a:solidFill>
              <a:ln w="19050">
                <a:solidFill>
                  <a:schemeClr val="lt1"/>
                </a:solidFill>
              </a:ln>
              <a:effectLst/>
            </c:spPr>
            <c:extLst>
              <c:ext xmlns:c16="http://schemas.microsoft.com/office/drawing/2014/chart" uri="{C3380CC4-5D6E-409C-BE32-E72D297353CC}">
                <c16:uniqueId val="{00000006-526B-4458-94D2-8BFA4DA40A0B}"/>
              </c:ext>
            </c:extLst>
          </c:dPt>
          <c:dPt>
            <c:idx val="3"/>
            <c:bubble3D val="0"/>
            <c:spPr>
              <a:solidFill>
                <a:schemeClr val="accent3">
                  <a:tint val="77000"/>
                </a:schemeClr>
              </a:solidFill>
              <a:ln w="19050">
                <a:solidFill>
                  <a:schemeClr val="lt1"/>
                </a:solidFill>
              </a:ln>
              <a:effectLst/>
            </c:spPr>
            <c:extLst>
              <c:ext xmlns:c16="http://schemas.microsoft.com/office/drawing/2014/chart" uri="{C3380CC4-5D6E-409C-BE32-E72D297353CC}">
                <c16:uniqueId val="{00000005-526B-4458-94D2-8BFA4DA40A0B}"/>
              </c:ext>
            </c:extLst>
          </c:dPt>
          <c:dLbls>
            <c:dLbl>
              <c:idx val="0"/>
              <c:layout>
                <c:manualLayout>
                  <c:x val="-2.7068565956398435E-3"/>
                  <c:y val="-0.2029432054572268"/>
                </c:manualLayout>
              </c:layout>
              <c:spPr>
                <a:xfrm>
                  <a:off x="3564110" y="1503797"/>
                  <a:ext cx="1355312" cy="543867"/>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50860"/>
                        <a:gd name="adj2" fmla="val 84398"/>
                      </a:avLst>
                    </a:prstGeom>
                    <a:noFill/>
                    <a:ln>
                      <a:noFill/>
                    </a:ln>
                  </c15:spPr>
                  <c15:layout>
                    <c:manualLayout>
                      <c:w val="0.27475669176593259"/>
                      <c:h val="0.18133862633740766"/>
                    </c:manualLayout>
                  </c15:layout>
                </c:ext>
                <c:ext xmlns:c16="http://schemas.microsoft.com/office/drawing/2014/chart" uri="{C3380CC4-5D6E-409C-BE32-E72D297353CC}">
                  <c16:uniqueId val="{00000001-526B-4458-94D2-8BFA4DA40A0B}"/>
                </c:ext>
              </c:extLst>
            </c:dLbl>
            <c:dLbl>
              <c:idx val="1"/>
              <c:layout>
                <c:manualLayout>
                  <c:x val="-1.673503743201471E-2"/>
                  <c:y val="-5.081390607229512E-2"/>
                </c:manualLayout>
              </c:layout>
              <c:spPr>
                <a:xfrm>
                  <a:off x="42180" y="1790117"/>
                  <a:ext cx="1596849" cy="500647"/>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59663"/>
                        <a:gd name="adj2" fmla="val 2848"/>
                      </a:avLst>
                    </a:prstGeom>
                    <a:noFill/>
                    <a:ln>
                      <a:noFill/>
                    </a:ln>
                  </c15:spPr>
                  <c15:layout>
                    <c:manualLayout>
                      <c:w val="0.32372224559198426"/>
                      <c:h val="0.16692801596703633"/>
                    </c:manualLayout>
                  </c15:layout>
                </c:ext>
                <c:ext xmlns:c16="http://schemas.microsoft.com/office/drawing/2014/chart" uri="{C3380CC4-5D6E-409C-BE32-E72D297353CC}">
                  <c16:uniqueId val="{00000003-526B-4458-94D2-8BFA4DA40A0B}"/>
                </c:ext>
              </c:extLst>
            </c:dLbl>
            <c:dLbl>
              <c:idx val="2"/>
              <c:layout>
                <c:manualLayout>
                  <c:x val="-4.4017312770195278E-2"/>
                  <c:y val="3.0083232778036924E-2"/>
                </c:manualLayout>
              </c:layout>
              <c:spPr>
                <a:xfrm>
                  <a:off x="350680" y="975286"/>
                  <a:ext cx="1344281" cy="489126"/>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68690"/>
                        <a:gd name="adj2" fmla="val 30647"/>
                      </a:avLst>
                    </a:prstGeom>
                    <a:noFill/>
                    <a:ln>
                      <a:noFill/>
                    </a:ln>
                  </c15:spPr>
                  <c15:layout>
                    <c:manualLayout>
                      <c:w val="0.27252038047378924"/>
                      <c:h val="0.16308663137478624"/>
                    </c:manualLayout>
                  </c15:layout>
                </c:ext>
                <c:ext xmlns:c16="http://schemas.microsoft.com/office/drawing/2014/chart" uri="{C3380CC4-5D6E-409C-BE32-E72D297353CC}">
                  <c16:uniqueId val="{00000006-526B-4458-94D2-8BFA4DA40A0B}"/>
                </c:ext>
              </c:extLst>
            </c:dLbl>
            <c:dLbl>
              <c:idx val="3"/>
              <c:layout>
                <c:manualLayout>
                  <c:x val="0.10564651742680332"/>
                  <c:y val="-5.843032376527045E-2"/>
                </c:manualLayout>
              </c:layout>
              <c:spPr>
                <a:xfrm>
                  <a:off x="2000410" y="307898"/>
                  <a:ext cx="1064685" cy="514613"/>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623"/>
                        <a:gd name="adj2" fmla="val 90041"/>
                      </a:avLst>
                    </a:prstGeom>
                    <a:noFill/>
                    <a:ln>
                      <a:noFill/>
                    </a:ln>
                  </c15:spPr>
                  <c15:layout>
                    <c:manualLayout>
                      <c:w val="0.21583906459395802"/>
                      <c:h val="0.17158462365867461"/>
                    </c:manualLayout>
                  </c15:layout>
                </c:ext>
                <c:ext xmlns:c16="http://schemas.microsoft.com/office/drawing/2014/chart" uri="{C3380CC4-5D6E-409C-BE32-E72D297353CC}">
                  <c16:uniqueId val="{00000005-526B-4458-94D2-8BFA4DA40A0B}"/>
                </c:ext>
              </c:extLst>
            </c:dLbl>
            <c:spPr>
              <a:solidFill>
                <a:prstClr val="white"/>
              </a:solidFill>
              <a:ln>
                <a:solidFill>
                  <a:srgbClr val="000000">
                    <a:lumMod val="25000"/>
                    <a:lumOff val="75000"/>
                  </a:srgbClr>
                </a:solidFill>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効果的な情報発信</c:v>
                </c:pt>
                <c:pt idx="1">
                  <c:v>協働による相乗効果の発揮</c:v>
                </c:pt>
                <c:pt idx="2">
                  <c:v>効果的な事業の実施</c:v>
                </c:pt>
                <c:pt idx="3">
                  <c:v>協賛・寄附</c:v>
                </c:pt>
              </c:strCache>
            </c:strRef>
          </c:cat>
          <c:val>
            <c:numRef>
              <c:f>Sheet1!$B$2:$B$5</c:f>
              <c:numCache>
                <c:formatCode>General</c:formatCode>
                <c:ptCount val="4"/>
                <c:pt idx="0">
                  <c:v>700</c:v>
                </c:pt>
                <c:pt idx="1">
                  <c:v>155</c:v>
                </c:pt>
                <c:pt idx="2">
                  <c:v>97</c:v>
                </c:pt>
                <c:pt idx="3">
                  <c:v>82</c:v>
                </c:pt>
              </c:numCache>
            </c:numRef>
          </c:val>
          <c:extLst>
            <c:ext xmlns:c16="http://schemas.microsoft.com/office/drawing/2014/chart" uri="{C3380CC4-5D6E-409C-BE32-E72D297353CC}">
              <c16:uniqueId val="{00000004-526B-4458-94D2-8BFA4DA40A0B}"/>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solidFill>
            <a:schemeClr val="tx1"/>
          </a:solidFill>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eiryo UI" panose="020B0604030504040204" pitchFamily="50" charset="-128"/>
                <a:ea typeface="Meiryo UI" panose="020B0604030504040204" pitchFamily="50" charset="-128"/>
                <a:cs typeface="+mn-cs"/>
              </a:defRPr>
            </a:pPr>
            <a:r>
              <a:rPr lang="zh-TW" altLang="en-US" dirty="0">
                <a:solidFill>
                  <a:schemeClr val="tx1"/>
                </a:solidFill>
              </a:rPr>
              <a:t>効果額</a:t>
            </a:r>
          </a:p>
        </c:rich>
      </c:tx>
      <c:layout>
        <c:manualLayout>
          <c:xMode val="edge"/>
          <c:yMode val="edge"/>
          <c:x val="3.7673589418238965E-2"/>
          <c:y val="0.17588860427095765"/>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eiryo UI" panose="020B0604030504040204" pitchFamily="50" charset="-128"/>
              <a:ea typeface="Meiryo UI" panose="020B0604030504040204" pitchFamily="50" charset="-128"/>
              <a:cs typeface="+mn-cs"/>
            </a:defRPr>
          </a:pPr>
          <a:endParaRPr lang="ja-JP"/>
        </a:p>
      </c:txPr>
    </c:title>
    <c:autoTitleDeleted val="0"/>
    <c:plotArea>
      <c:layout>
        <c:manualLayout>
          <c:layoutTarget val="inner"/>
          <c:xMode val="edge"/>
          <c:yMode val="edge"/>
          <c:x val="0.25876535897249597"/>
          <c:y val="0.17688810926795495"/>
          <c:w val="0.46953035737524912"/>
          <c:h val="0.67989483464304024"/>
        </c:manualLayout>
      </c:layout>
      <c:pieChart>
        <c:varyColors val="1"/>
        <c:ser>
          <c:idx val="0"/>
          <c:order val="0"/>
          <c:tx>
            <c:strRef>
              <c:f>Sheet1!$B$1</c:f>
              <c:strCache>
                <c:ptCount val="1"/>
                <c:pt idx="0">
                  <c:v>直接的効果額</c:v>
                </c:pt>
              </c:strCache>
            </c:strRef>
          </c:tx>
          <c:dPt>
            <c:idx val="0"/>
            <c:bubble3D val="0"/>
            <c:spPr>
              <a:solidFill>
                <a:schemeClr val="accent3">
                  <a:shade val="76000"/>
                </a:schemeClr>
              </a:solidFill>
              <a:ln w="19050">
                <a:solidFill>
                  <a:schemeClr val="lt1"/>
                </a:solidFill>
              </a:ln>
              <a:effectLst/>
            </c:spPr>
            <c:extLst>
              <c:ext xmlns:c16="http://schemas.microsoft.com/office/drawing/2014/chart" uri="{C3380CC4-5D6E-409C-BE32-E72D297353CC}">
                <c16:uniqueId val="{00000002-9405-4C5E-A762-3F0B5EF861B4}"/>
              </c:ext>
            </c:extLst>
          </c:dPt>
          <c:dPt>
            <c:idx val="1"/>
            <c:bubble3D val="0"/>
            <c:spPr>
              <a:solidFill>
                <a:schemeClr val="accent3">
                  <a:tint val="77000"/>
                </a:schemeClr>
              </a:solidFill>
              <a:ln w="19050">
                <a:solidFill>
                  <a:schemeClr val="lt1"/>
                </a:solidFill>
              </a:ln>
              <a:effectLst/>
            </c:spPr>
            <c:extLst>
              <c:ext xmlns:c16="http://schemas.microsoft.com/office/drawing/2014/chart" uri="{C3380CC4-5D6E-409C-BE32-E72D297353CC}">
                <c16:uniqueId val="{00000001-9405-4C5E-A762-3F0B5EF861B4}"/>
              </c:ext>
            </c:extLst>
          </c:dPt>
          <c:dLbls>
            <c:dLbl>
              <c:idx val="0"/>
              <c:layout>
                <c:manualLayout>
                  <c:x val="4.8099073779132487E-2"/>
                  <c:y val="-8.0225140171692591E-2"/>
                </c:manualLayout>
              </c:layout>
              <c:tx>
                <c:rich>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fld id="{9FB67077-4267-402A-A482-7CF0EDFC8B4A}" type="CATEGORYNAME">
                      <a:rPr lang="ja-JP" altLang="en-US"/>
                      <a:pPr>
                        <a:defRPr sz="1050"/>
                      </a:pPr>
                      <a:t>[分類名]</a:t>
                    </a:fld>
                    <a:r>
                      <a:rPr lang="ja-JP" altLang="en-US" baseline="0" dirty="0"/>
                      <a:t>
</a:t>
                    </a:r>
                    <a:fld id="{72182068-D6F7-40DC-AEEB-C107BF2F5A85}" type="PERCENTAGE">
                      <a:rPr lang="en-US" altLang="ja-JP" baseline="0" smtClean="0"/>
                      <a:pPr>
                        <a:defRPr sz="1050"/>
                      </a:pPr>
                      <a:t>[パーセンテージ]</a:t>
                    </a:fld>
                    <a:endParaRPr lang="ja-JP" altLang="en-US" baseline="0" dirty="0"/>
                  </a:p>
                </c:rich>
              </c:tx>
              <c:spPr>
                <a:xfrm>
                  <a:off x="3106098" y="1292969"/>
                  <a:ext cx="806976" cy="599186"/>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79642"/>
                        <a:gd name="adj2" fmla="val 12358"/>
                      </a:avLst>
                    </a:prstGeom>
                    <a:noFill/>
                    <a:ln>
                      <a:noFill/>
                    </a:ln>
                  </c15:spPr>
                  <c15:layout>
                    <c:manualLayout>
                      <c:w val="0.20288217962005037"/>
                      <c:h val="0.21080260624907449"/>
                    </c:manualLayout>
                  </c15:layout>
                  <c15:dlblFieldTable/>
                  <c15:showDataLabelsRange val="0"/>
                </c:ext>
                <c:ext xmlns:c16="http://schemas.microsoft.com/office/drawing/2014/chart" uri="{C3380CC4-5D6E-409C-BE32-E72D297353CC}">
                  <c16:uniqueId val="{00000002-9405-4C5E-A762-3F0B5EF861B4}"/>
                </c:ext>
              </c:extLst>
            </c:dLbl>
            <c:dLbl>
              <c:idx val="1"/>
              <c:layout>
                <c:manualLayout>
                  <c:x val="-2.1811356255755726E-2"/>
                  <c:y val="5.9655425841549044E-2"/>
                </c:manualLayout>
              </c:layout>
              <c:spPr>
                <a:xfrm>
                  <a:off x="104462" y="981035"/>
                  <a:ext cx="819975" cy="609231"/>
                </a:xfrm>
                <a:solidFill>
                  <a:prstClr val="white"/>
                </a:solidFill>
                <a:ln w="9525" cap="flat" cmpd="sng" algn="ctr">
                  <a:solidFill>
                    <a:srgbClr val="000000">
                      <a:lumMod val="25000"/>
                      <a:lumOff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71447"/>
                        <a:gd name="adj2" fmla="val -37132"/>
                      </a:avLst>
                    </a:prstGeom>
                    <a:noFill/>
                    <a:ln>
                      <a:noFill/>
                    </a:ln>
                  </c15:spPr>
                  <c15:layout>
                    <c:manualLayout>
                      <c:w val="0.20615020109056781"/>
                      <c:h val="0.21433630018501926"/>
                    </c:manualLayout>
                  </c15:layout>
                </c:ext>
                <c:ext xmlns:c16="http://schemas.microsoft.com/office/drawing/2014/chart" uri="{C3380CC4-5D6E-409C-BE32-E72D297353CC}">
                  <c16:uniqueId val="{00000001-9405-4C5E-A762-3F0B5EF861B4}"/>
                </c:ext>
              </c:extLst>
            </c:dLbl>
            <c:spPr>
              <a:solidFill>
                <a:prstClr val="white"/>
              </a:solidFill>
              <a:ln>
                <a:solidFill>
                  <a:srgbClr val="000000">
                    <a:lumMod val="25000"/>
                    <a:lumOff val="75000"/>
                  </a:srgbClr>
                </a:solidFill>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Sheet1!$A$2:$A$3</c:f>
              <c:strCache>
                <c:ptCount val="2"/>
                <c:pt idx="0">
                  <c:v>試算可</c:v>
                </c:pt>
                <c:pt idx="1">
                  <c:v>試算不可</c:v>
                </c:pt>
              </c:strCache>
            </c:strRef>
          </c:cat>
          <c:val>
            <c:numRef>
              <c:f>Sheet1!$B$2:$B$3</c:f>
              <c:numCache>
                <c:formatCode>General</c:formatCode>
                <c:ptCount val="2"/>
                <c:pt idx="0">
                  <c:v>591</c:v>
                </c:pt>
                <c:pt idx="1">
                  <c:v>443</c:v>
                </c:pt>
              </c:numCache>
            </c:numRef>
          </c:val>
          <c:extLst>
            <c:ext xmlns:c16="http://schemas.microsoft.com/office/drawing/2014/chart" uri="{C3380CC4-5D6E-409C-BE32-E72D297353CC}">
              <c16:uniqueId val="{00000000-9405-4C5E-A762-3F0B5EF861B4}"/>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solidFill>
            <a:schemeClr val="tx1"/>
          </a:solidFill>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46527B0-0B24-4087-B225-DB4F5C738F6E}"/>
              </a:ext>
            </a:extLst>
          </p:cNvPr>
          <p:cNvSpPr>
            <a:spLocks noGrp="1"/>
          </p:cNvSpPr>
          <p:nvPr>
            <p:ph type="hdr" sz="quarter"/>
          </p:nvPr>
        </p:nvSpPr>
        <p:spPr>
          <a:xfrm>
            <a:off x="0" y="2"/>
            <a:ext cx="2949787" cy="498693"/>
          </a:xfrm>
          <a:prstGeom prst="rect">
            <a:avLst/>
          </a:prstGeom>
        </p:spPr>
        <p:txBody>
          <a:bodyPr vert="horz" lIns="91425" tIns="45714" rIns="91425" bIns="45714" rtlCol="0"/>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F72798E0-F322-4236-8531-A1882BFE4007}"/>
              </a:ext>
            </a:extLst>
          </p:cNvPr>
          <p:cNvSpPr>
            <a:spLocks noGrp="1"/>
          </p:cNvSpPr>
          <p:nvPr>
            <p:ph type="dt" sz="quarter" idx="1"/>
          </p:nvPr>
        </p:nvSpPr>
        <p:spPr>
          <a:xfrm>
            <a:off x="3855840" y="2"/>
            <a:ext cx="2949787" cy="498693"/>
          </a:xfrm>
          <a:prstGeom prst="rect">
            <a:avLst/>
          </a:prstGeom>
        </p:spPr>
        <p:txBody>
          <a:bodyPr vert="horz" lIns="91425" tIns="45714" rIns="91425" bIns="45714" rtlCol="0"/>
          <a:lstStyle>
            <a:lvl1pPr algn="r">
              <a:defRPr sz="1200"/>
            </a:lvl1pPr>
          </a:lstStyle>
          <a:p>
            <a:pPr rtl="0"/>
            <a:fld id="{0DAD2E7F-6AFD-4708-AD9B-83FD676E8A1F}" type="datetime1">
              <a:rPr lang="ja-JP" altLang="en-US" smtClean="0">
                <a:latin typeface="Meiryo UI" panose="020B0604030504040204" pitchFamily="50" charset="-128"/>
                <a:ea typeface="Meiryo UI" panose="020B0604030504040204" pitchFamily="50" charset="-128"/>
              </a:rPr>
              <a:t>2026/7/23</a:t>
            </a:fld>
            <a:endParaRPr lang="ja-JP" altLang="en-US"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B4E5881F-2FD0-41BC-8E76-C691E59E146C}"/>
              </a:ext>
            </a:extLst>
          </p:cNvPr>
          <p:cNvSpPr>
            <a:spLocks noGrp="1"/>
          </p:cNvSpPr>
          <p:nvPr>
            <p:ph type="ftr" sz="quarter" idx="2"/>
          </p:nvPr>
        </p:nvSpPr>
        <p:spPr>
          <a:xfrm>
            <a:off x="0" y="9440647"/>
            <a:ext cx="2949787" cy="498692"/>
          </a:xfrm>
          <a:prstGeom prst="rect">
            <a:avLst/>
          </a:prstGeom>
        </p:spPr>
        <p:txBody>
          <a:bodyPr vert="horz" lIns="91425" tIns="45714" rIns="91425" bIns="45714" rtlCol="0" anchor="b"/>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62CA62C5-8A29-4592-9E3E-4C457F263C0A}"/>
              </a:ext>
            </a:extLst>
          </p:cNvPr>
          <p:cNvSpPr>
            <a:spLocks noGrp="1"/>
          </p:cNvSpPr>
          <p:nvPr>
            <p:ph type="sldNum" sz="quarter" idx="3"/>
          </p:nvPr>
        </p:nvSpPr>
        <p:spPr>
          <a:xfrm>
            <a:off x="3855840" y="9440647"/>
            <a:ext cx="2949787" cy="498692"/>
          </a:xfrm>
          <a:prstGeom prst="rect">
            <a:avLst/>
          </a:prstGeom>
        </p:spPr>
        <p:txBody>
          <a:bodyPr vert="horz" lIns="91425" tIns="45714" rIns="91425" bIns="45714" rtlCol="0" anchor="b"/>
          <a:lstStyle>
            <a:lvl1pPr algn="r">
              <a:defRPr sz="1200"/>
            </a:lvl1pPr>
          </a:lstStyle>
          <a:p>
            <a:pPr rtl="0"/>
            <a:fld id="{B4E85F6F-0FAD-4AD4-850C-7E4CD14D7D70}" type="slidenum">
              <a:rPr lang="en-US" altLang="ja-JP" smtClean="0">
                <a:latin typeface="Meiryo UI" panose="020B0604030504040204" pitchFamily="50" charset="-128"/>
                <a:ea typeface="Meiryo UI" panose="020B0604030504040204" pitchFamily="50" charset="-128"/>
              </a:rPr>
              <a:t>‹#›</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83274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9787" cy="498693"/>
          </a:xfrm>
          <a:prstGeom prst="rect">
            <a:avLst/>
          </a:prstGeom>
        </p:spPr>
        <p:txBody>
          <a:bodyPr vert="horz" lIns="91425" tIns="45714" rIns="91425" bIns="45714" rtlCol="0"/>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3" name="日付プレースホルダー 2"/>
          <p:cNvSpPr>
            <a:spLocks noGrp="1"/>
          </p:cNvSpPr>
          <p:nvPr>
            <p:ph type="dt" idx="1"/>
          </p:nvPr>
        </p:nvSpPr>
        <p:spPr>
          <a:xfrm>
            <a:off x="3855840" y="2"/>
            <a:ext cx="2949787" cy="498693"/>
          </a:xfrm>
          <a:prstGeom prst="rect">
            <a:avLst/>
          </a:prstGeom>
        </p:spPr>
        <p:txBody>
          <a:bodyPr vert="horz" lIns="91425" tIns="45714" rIns="91425" bIns="45714" rtlCol="0"/>
          <a:lstStyle>
            <a:lvl1pPr algn="r">
              <a:defRPr sz="1200">
                <a:latin typeface="Meiryo UI" panose="020B0604030504040204" pitchFamily="50" charset="-128"/>
                <a:ea typeface="Meiryo UI" panose="020B0604030504040204" pitchFamily="50" charset="-128"/>
              </a:defRPr>
            </a:lvl1pPr>
          </a:lstStyle>
          <a:p>
            <a:fld id="{D08D625A-A493-40A7-837C-B4F8C1FA19DE}" type="datetime1">
              <a:rPr lang="ja-JP" altLang="en-US" smtClean="0"/>
              <a:pPr/>
              <a:t>2026/7/23</a:t>
            </a:fld>
            <a:endParaRPr lang="ja-JP" altLang="en-US" dirty="0"/>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25" tIns="45714" rIns="91425" bIns="45714" rtlCol="0" anchor="ctr"/>
          <a:lstStyle/>
          <a:p>
            <a:pPr rtl="0"/>
            <a:endParaRPr lang="ja-JP" altLang="en-US" noProof="0" dirty="0"/>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25" tIns="45714" rIns="91425" bIns="45714"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25" tIns="45714" rIns="91425" bIns="45714" rtlCol="0" anchor="b"/>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855840" y="9440647"/>
            <a:ext cx="2949787" cy="498692"/>
          </a:xfrm>
          <a:prstGeom prst="rect">
            <a:avLst/>
          </a:prstGeom>
        </p:spPr>
        <p:txBody>
          <a:bodyPr vert="horz" lIns="91425" tIns="45714" rIns="91425" bIns="45714" rtlCol="0" anchor="b"/>
          <a:lstStyle>
            <a:lvl1pPr algn="r">
              <a:defRPr sz="1200">
                <a:latin typeface="Meiryo UI" panose="020B0604030504040204" pitchFamily="50" charset="-128"/>
                <a:ea typeface="Meiryo UI" panose="020B0604030504040204" pitchFamily="50" charset="-128"/>
              </a:defRPr>
            </a:lvl1pPr>
          </a:lstStyle>
          <a:p>
            <a:fld id="{BE60DC36-8EFA-4378-9855-E019C55AC472}" type="slidenum">
              <a:rPr lang="en-US" altLang="ja-JP" smtClean="0"/>
              <a:pPr/>
              <a:t>‹#›</a:t>
            </a:fld>
            <a:endParaRPr lang="ja-JP" altLang="en-US" dirty="0"/>
          </a:p>
        </p:txBody>
      </p:sp>
    </p:spTree>
    <p:extLst>
      <p:ext uri="{BB962C8B-B14F-4D97-AF65-F5344CB8AC3E}">
        <p14:creationId xmlns:p14="http://schemas.microsoft.com/office/powerpoint/2010/main" val="1877053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5</a:t>
            </a:fld>
            <a:endParaRPr lang="ja-JP" altLang="en-US" dirty="0"/>
          </a:p>
        </p:txBody>
      </p:sp>
    </p:spTree>
    <p:extLst>
      <p:ext uri="{BB962C8B-B14F-4D97-AF65-F5344CB8AC3E}">
        <p14:creationId xmlns:p14="http://schemas.microsoft.com/office/powerpoint/2010/main" val="785175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6</a:t>
            </a:fld>
            <a:endParaRPr lang="ja-JP" altLang="en-US" dirty="0"/>
          </a:p>
        </p:txBody>
      </p:sp>
    </p:spTree>
    <p:extLst>
      <p:ext uri="{BB962C8B-B14F-4D97-AF65-F5344CB8AC3E}">
        <p14:creationId xmlns:p14="http://schemas.microsoft.com/office/powerpoint/2010/main" val="3927164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7</a:t>
            </a:fld>
            <a:endParaRPr lang="ja-JP" altLang="en-US" dirty="0"/>
          </a:p>
        </p:txBody>
      </p:sp>
    </p:spTree>
    <p:extLst>
      <p:ext uri="{BB962C8B-B14F-4D97-AF65-F5344CB8AC3E}">
        <p14:creationId xmlns:p14="http://schemas.microsoft.com/office/powerpoint/2010/main" val="4230731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8</a:t>
            </a:fld>
            <a:endParaRPr lang="ja-JP" altLang="en-US" dirty="0"/>
          </a:p>
        </p:txBody>
      </p:sp>
    </p:spTree>
    <p:extLst>
      <p:ext uri="{BB962C8B-B14F-4D97-AF65-F5344CB8AC3E}">
        <p14:creationId xmlns:p14="http://schemas.microsoft.com/office/powerpoint/2010/main" val="3011878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9</a:t>
            </a:fld>
            <a:endParaRPr lang="ja-JP" altLang="en-US" dirty="0"/>
          </a:p>
        </p:txBody>
      </p:sp>
    </p:spTree>
    <p:extLst>
      <p:ext uri="{BB962C8B-B14F-4D97-AF65-F5344CB8AC3E}">
        <p14:creationId xmlns:p14="http://schemas.microsoft.com/office/powerpoint/2010/main" val="3002217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10</a:t>
            </a:fld>
            <a:endParaRPr lang="ja-JP" altLang="en-US" dirty="0"/>
          </a:p>
        </p:txBody>
      </p:sp>
    </p:spTree>
    <p:extLst>
      <p:ext uri="{BB962C8B-B14F-4D97-AF65-F5344CB8AC3E}">
        <p14:creationId xmlns:p14="http://schemas.microsoft.com/office/powerpoint/2010/main" val="1424865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11</a:t>
            </a:fld>
            <a:endParaRPr lang="ja-JP" altLang="en-US" dirty="0"/>
          </a:p>
        </p:txBody>
      </p:sp>
    </p:spTree>
    <p:extLst>
      <p:ext uri="{BB962C8B-B14F-4D97-AF65-F5344CB8AC3E}">
        <p14:creationId xmlns:p14="http://schemas.microsoft.com/office/powerpoint/2010/main" val="3930588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12</a:t>
            </a:fld>
            <a:endParaRPr lang="ja-JP" altLang="en-US" dirty="0"/>
          </a:p>
        </p:txBody>
      </p:sp>
    </p:spTree>
    <p:extLst>
      <p:ext uri="{BB962C8B-B14F-4D97-AF65-F5344CB8AC3E}">
        <p14:creationId xmlns:p14="http://schemas.microsoft.com/office/powerpoint/2010/main" val="375435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13</a:t>
            </a:fld>
            <a:endParaRPr lang="ja-JP" altLang="en-US" dirty="0"/>
          </a:p>
        </p:txBody>
      </p:sp>
    </p:spTree>
    <p:extLst>
      <p:ext uri="{BB962C8B-B14F-4D97-AF65-F5344CB8AC3E}">
        <p14:creationId xmlns:p14="http://schemas.microsoft.com/office/powerpoint/2010/main" val="2106783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0F864C-44C4-4000-952D-01F31BFB3FD3}"/>
              </a:ext>
            </a:extLst>
          </p:cNvPr>
          <p:cNvSpPr>
            <a:spLocks noGrp="1"/>
          </p:cNvSpPr>
          <p:nvPr>
            <p:ph type="ctrTitle"/>
          </p:nvPr>
        </p:nvSpPr>
        <p:spPr>
          <a:xfrm>
            <a:off x="1238250" y="1122363"/>
            <a:ext cx="7429500" cy="2387600"/>
          </a:xfrm>
        </p:spPr>
        <p:txBody>
          <a:bodyPr rtlCol="0" anchor="b"/>
          <a:lstStyle>
            <a:lvl1pPr algn="ctr">
              <a:defRPr sz="4500" i="0"/>
            </a:lvl1pPr>
          </a:lstStyle>
          <a:p>
            <a:pPr rtl="0"/>
            <a:r>
              <a:rPr lang="ja-JP" altLang="en-US" noProof="0"/>
              <a:t>マスター タイトルの書式設定</a:t>
            </a:r>
            <a:endParaRPr lang="ja-JP" altLang="en-US" noProof="0" dirty="0"/>
          </a:p>
        </p:txBody>
      </p:sp>
      <p:sp>
        <p:nvSpPr>
          <p:cNvPr id="3" name="サブタイトル 2">
            <a:extLst>
              <a:ext uri="{FF2B5EF4-FFF2-40B4-BE49-F238E27FC236}">
                <a16:creationId xmlns:a16="http://schemas.microsoft.com/office/drawing/2014/main" id="{21392E06-C914-467E-9D4F-BD763EDA2DD5}"/>
              </a:ext>
            </a:extLst>
          </p:cNvPr>
          <p:cNvSpPr>
            <a:spLocks noGrp="1"/>
          </p:cNvSpPr>
          <p:nvPr>
            <p:ph type="subTitle" idx="1"/>
          </p:nvPr>
        </p:nvSpPr>
        <p:spPr>
          <a:xfrm>
            <a:off x="1238250" y="3602038"/>
            <a:ext cx="7429500" cy="1655762"/>
          </a:xfrm>
        </p:spPr>
        <p:txBody>
          <a:bodyPr rtlCol="0"/>
          <a:lstStyle>
            <a:lvl1pPr marL="0" indent="0" algn="ctr">
              <a:buNone/>
              <a:defRPr sz="1800" i="0"/>
            </a:lvl1pPr>
            <a:lvl2pPr marL="342882" indent="0" algn="ctr">
              <a:buNone/>
              <a:defRPr sz="1500"/>
            </a:lvl2pPr>
            <a:lvl3pPr marL="685762" indent="0" algn="ctr">
              <a:buNone/>
              <a:defRPr sz="1350"/>
            </a:lvl3pPr>
            <a:lvl4pPr marL="1028643" indent="0" algn="ctr">
              <a:buNone/>
              <a:defRPr sz="1200"/>
            </a:lvl4pPr>
            <a:lvl5pPr marL="1371524" indent="0" algn="ctr">
              <a:buNone/>
              <a:defRPr sz="1200"/>
            </a:lvl5pPr>
            <a:lvl6pPr marL="1714405" indent="0" algn="ctr">
              <a:buNone/>
              <a:defRPr sz="1200"/>
            </a:lvl6pPr>
            <a:lvl7pPr marL="2057285" indent="0" algn="ctr">
              <a:buNone/>
              <a:defRPr sz="1200"/>
            </a:lvl7pPr>
            <a:lvl8pPr marL="2400166" indent="0" algn="ctr">
              <a:buNone/>
              <a:defRPr sz="1200"/>
            </a:lvl8pPr>
            <a:lvl9pPr marL="2743048" indent="0" algn="ctr">
              <a:buNone/>
              <a:defRPr sz="1200"/>
            </a:lvl9pPr>
          </a:lstStyle>
          <a:p>
            <a:pPr rtl="0"/>
            <a:r>
              <a:rPr lang="ja-JP" altLang="en-US" noProof="0"/>
              <a:t>マスター サブタイトルの書式設定</a:t>
            </a:r>
            <a:endParaRPr lang="ja-JP" altLang="en-US" noProof="0" dirty="0"/>
          </a:p>
        </p:txBody>
      </p:sp>
      <p:sp>
        <p:nvSpPr>
          <p:cNvPr id="4" name="日付プレースホルダー 3">
            <a:extLst>
              <a:ext uri="{FF2B5EF4-FFF2-40B4-BE49-F238E27FC236}">
                <a16:creationId xmlns:a16="http://schemas.microsoft.com/office/drawing/2014/main" id="{1FBEFBAF-82E9-49AD-B2CF-7D154E024431}"/>
              </a:ext>
            </a:extLst>
          </p:cNvPr>
          <p:cNvSpPr>
            <a:spLocks noGrp="1"/>
          </p:cNvSpPr>
          <p:nvPr>
            <p:ph type="dt" sz="half" idx="10"/>
          </p:nvPr>
        </p:nvSpPr>
        <p:spPr/>
        <p:txBody>
          <a:bodyPr rtlCol="0"/>
          <a:lstStyle>
            <a:lvl1pPr>
              <a:defRPr i="0"/>
            </a:lvl1pPr>
          </a:lstStyle>
          <a:p>
            <a:fld id="{B4088F9C-7BA6-47E2-99E2-84DEE266A3C2}" type="datetime1">
              <a:rPr lang="ja-JP" altLang="en-US" smtClean="0"/>
              <a:t>2026/7/23</a:t>
            </a:fld>
            <a:endParaRPr lang="ja-JP" altLang="en-US" dirty="0"/>
          </a:p>
        </p:txBody>
      </p:sp>
      <p:sp>
        <p:nvSpPr>
          <p:cNvPr id="5" name="フッター プレースホルダー 4">
            <a:extLst>
              <a:ext uri="{FF2B5EF4-FFF2-40B4-BE49-F238E27FC236}">
                <a16:creationId xmlns:a16="http://schemas.microsoft.com/office/drawing/2014/main" id="{5AD8006A-94B1-44F7-972D-56767EDE3CC3}"/>
              </a:ext>
            </a:extLst>
          </p:cNvPr>
          <p:cNvSpPr>
            <a:spLocks noGrp="1"/>
          </p:cNvSpPr>
          <p:nvPr>
            <p:ph type="ftr" sz="quarter" idx="11"/>
          </p:nvPr>
        </p:nvSpPr>
        <p:spPr/>
        <p:txBody>
          <a:bodyPr rtlCol="0"/>
          <a:lstStyle>
            <a:lvl1pPr>
              <a:defRPr i="0"/>
            </a:lvl1pPr>
          </a:lstStyle>
          <a:p>
            <a:endParaRPr lang="ja-JP" altLang="en-US" dirty="0"/>
          </a:p>
        </p:txBody>
      </p:sp>
      <p:sp>
        <p:nvSpPr>
          <p:cNvPr id="6" name="スライド番号プレースホルダー 5">
            <a:extLst>
              <a:ext uri="{FF2B5EF4-FFF2-40B4-BE49-F238E27FC236}">
                <a16:creationId xmlns:a16="http://schemas.microsoft.com/office/drawing/2014/main" id="{F5E7BFAB-D84B-45E1-A0BD-2516AC14F8AC}"/>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48564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F7B869-BFB2-4C20-8AB1-46704BB3D177}"/>
              </a:ext>
            </a:extLst>
          </p:cNvPr>
          <p:cNvSpPr>
            <a:spLocks noGrp="1"/>
          </p:cNvSpPr>
          <p:nvPr>
            <p:ph type="title"/>
          </p:nvPr>
        </p:nvSpPr>
        <p:spPr/>
        <p:txBody>
          <a:bodyPr rtlCol="0"/>
          <a:lstStyle>
            <a:lvl1pPr>
              <a:defRPr i="0"/>
            </a:lvl1pPr>
          </a:lstStyle>
          <a:p>
            <a:pPr rtl="0"/>
            <a:r>
              <a:rPr lang="ja-JP" altLang="en-US" noProof="0"/>
              <a:t>マスター タイトルの書式設定</a:t>
            </a:r>
            <a:endParaRPr lang="ja-JP" altLang="en-US" noProof="0" dirty="0"/>
          </a:p>
        </p:txBody>
      </p:sp>
      <p:sp>
        <p:nvSpPr>
          <p:cNvPr id="3" name="縦書きテキスト プレースホルダー 2">
            <a:extLst>
              <a:ext uri="{FF2B5EF4-FFF2-40B4-BE49-F238E27FC236}">
                <a16:creationId xmlns:a16="http://schemas.microsoft.com/office/drawing/2014/main" id="{19F007DB-4F12-4428-9C48-5120DF07046D}"/>
              </a:ext>
            </a:extLst>
          </p:cNvPr>
          <p:cNvSpPr>
            <a:spLocks noGrp="1"/>
          </p:cNvSpPr>
          <p:nvPr>
            <p:ph type="body" orient="vert" idx="1"/>
          </p:nvPr>
        </p:nvSpPr>
        <p:spPr/>
        <p:txBody>
          <a:bodyPr vert="eaVert"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日付プレースホルダー 3">
            <a:extLst>
              <a:ext uri="{FF2B5EF4-FFF2-40B4-BE49-F238E27FC236}">
                <a16:creationId xmlns:a16="http://schemas.microsoft.com/office/drawing/2014/main" id="{16FFA8DA-0E31-4CA6-BBFC-2467AAD1D30B}"/>
              </a:ext>
            </a:extLst>
          </p:cNvPr>
          <p:cNvSpPr>
            <a:spLocks noGrp="1"/>
          </p:cNvSpPr>
          <p:nvPr>
            <p:ph type="dt" sz="half" idx="10"/>
          </p:nvPr>
        </p:nvSpPr>
        <p:spPr/>
        <p:txBody>
          <a:bodyPr rtlCol="0"/>
          <a:lstStyle>
            <a:lvl1pPr>
              <a:defRPr i="0"/>
            </a:lvl1pPr>
          </a:lstStyle>
          <a:p>
            <a:fld id="{F9B49548-6A45-4914-8B7F-F0DC2DF4983C}" type="datetime1">
              <a:rPr lang="ja-JP" altLang="en-US" smtClean="0"/>
              <a:t>2026/7/23</a:t>
            </a:fld>
            <a:endParaRPr lang="ja-JP" altLang="en-US" dirty="0"/>
          </a:p>
        </p:txBody>
      </p:sp>
      <p:sp>
        <p:nvSpPr>
          <p:cNvPr id="5" name="フッター プレースホルダー 4">
            <a:extLst>
              <a:ext uri="{FF2B5EF4-FFF2-40B4-BE49-F238E27FC236}">
                <a16:creationId xmlns:a16="http://schemas.microsoft.com/office/drawing/2014/main" id="{064974BD-9845-459A-9AAA-12731E2507C4}"/>
              </a:ext>
            </a:extLst>
          </p:cNvPr>
          <p:cNvSpPr>
            <a:spLocks noGrp="1"/>
          </p:cNvSpPr>
          <p:nvPr>
            <p:ph type="ftr" sz="quarter" idx="11"/>
          </p:nvPr>
        </p:nvSpPr>
        <p:spPr/>
        <p:txBody>
          <a:bodyPr rtlCol="0"/>
          <a:lstStyle>
            <a:lvl1pPr>
              <a:defRPr i="0"/>
            </a:lvl1pPr>
          </a:lstStyle>
          <a:p>
            <a:endParaRPr lang="ja-JP" altLang="en-US" dirty="0"/>
          </a:p>
        </p:txBody>
      </p:sp>
      <p:sp>
        <p:nvSpPr>
          <p:cNvPr id="6" name="スライド番号プレースホルダー 5">
            <a:extLst>
              <a:ext uri="{FF2B5EF4-FFF2-40B4-BE49-F238E27FC236}">
                <a16:creationId xmlns:a16="http://schemas.microsoft.com/office/drawing/2014/main" id="{C2A71B0A-FDFB-4B2C-A9EC-2334C590013E}"/>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93140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60B5D73-1652-4A8E-B5A3-101523D7290A}"/>
              </a:ext>
            </a:extLst>
          </p:cNvPr>
          <p:cNvSpPr>
            <a:spLocks noGrp="1"/>
          </p:cNvSpPr>
          <p:nvPr>
            <p:ph type="title" orient="vert"/>
          </p:nvPr>
        </p:nvSpPr>
        <p:spPr>
          <a:xfrm>
            <a:off x="7088984" y="365125"/>
            <a:ext cx="2135981" cy="5811838"/>
          </a:xfrm>
        </p:spPr>
        <p:txBody>
          <a:bodyPr vert="eaVert" rtlCol="0"/>
          <a:lstStyle>
            <a:lvl1pPr>
              <a:defRPr b="0" i="0"/>
            </a:lvl1pPr>
          </a:lstStyle>
          <a:p>
            <a:pPr rtl="0"/>
            <a:r>
              <a:rPr lang="ja-JP" altLang="en-US" noProof="0"/>
              <a:t>マスター タイトルの書式設定</a:t>
            </a:r>
            <a:endParaRPr lang="ja-JP" altLang="en-US" noProof="0" dirty="0"/>
          </a:p>
        </p:txBody>
      </p:sp>
      <p:sp>
        <p:nvSpPr>
          <p:cNvPr id="3" name="縦書きテキスト プレースホルダー 2">
            <a:extLst>
              <a:ext uri="{FF2B5EF4-FFF2-40B4-BE49-F238E27FC236}">
                <a16:creationId xmlns:a16="http://schemas.microsoft.com/office/drawing/2014/main" id="{A9B7FB99-7425-444D-B602-01B672BCE8C6}"/>
              </a:ext>
            </a:extLst>
          </p:cNvPr>
          <p:cNvSpPr>
            <a:spLocks noGrp="1"/>
          </p:cNvSpPr>
          <p:nvPr>
            <p:ph type="body" orient="vert" idx="1"/>
          </p:nvPr>
        </p:nvSpPr>
        <p:spPr>
          <a:xfrm>
            <a:off x="681041" y="365125"/>
            <a:ext cx="6284119" cy="5811838"/>
          </a:xfrm>
        </p:spPr>
        <p:txBody>
          <a:bodyPr vert="eaVert" rtlCol="0"/>
          <a:lstStyle>
            <a:lvl1pPr>
              <a:defRPr b="0" i="0"/>
            </a:lvl1pPr>
            <a:lvl2pPr>
              <a:defRPr b="0" i="0"/>
            </a:lvl2pPr>
            <a:lvl3pPr>
              <a:defRPr b="0" i="0"/>
            </a:lvl3pPr>
            <a:lvl4pPr>
              <a:defRPr b="0" i="0"/>
            </a:lvl4pPr>
            <a:lvl5pPr>
              <a:defRPr b="0"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日付プレースホルダー 3">
            <a:extLst>
              <a:ext uri="{FF2B5EF4-FFF2-40B4-BE49-F238E27FC236}">
                <a16:creationId xmlns:a16="http://schemas.microsoft.com/office/drawing/2014/main" id="{00EEA9C5-552A-48A1-AB54-ED54209B3B48}"/>
              </a:ext>
            </a:extLst>
          </p:cNvPr>
          <p:cNvSpPr>
            <a:spLocks noGrp="1"/>
          </p:cNvSpPr>
          <p:nvPr>
            <p:ph type="dt" sz="half" idx="10"/>
          </p:nvPr>
        </p:nvSpPr>
        <p:spPr/>
        <p:txBody>
          <a:bodyPr rtlCol="0"/>
          <a:lstStyle>
            <a:lvl1pPr>
              <a:defRPr b="0" i="0"/>
            </a:lvl1pPr>
          </a:lstStyle>
          <a:p>
            <a:fld id="{17563765-8F05-4D01-B0C7-B2BA185EEC0D}" type="datetime1">
              <a:rPr lang="ja-JP" altLang="en-US" smtClean="0"/>
              <a:t>2026/7/23</a:t>
            </a:fld>
            <a:endParaRPr lang="ja-JP" altLang="en-US" dirty="0"/>
          </a:p>
        </p:txBody>
      </p:sp>
      <p:sp>
        <p:nvSpPr>
          <p:cNvPr id="5" name="フッター プレースホルダー 4">
            <a:extLst>
              <a:ext uri="{FF2B5EF4-FFF2-40B4-BE49-F238E27FC236}">
                <a16:creationId xmlns:a16="http://schemas.microsoft.com/office/drawing/2014/main" id="{1A83AAA3-4155-48FB-8F00-16DBE0C9C256}"/>
              </a:ext>
            </a:extLst>
          </p:cNvPr>
          <p:cNvSpPr>
            <a:spLocks noGrp="1"/>
          </p:cNvSpPr>
          <p:nvPr>
            <p:ph type="ftr" sz="quarter" idx="11"/>
          </p:nvPr>
        </p:nvSpPr>
        <p:spPr/>
        <p:txBody>
          <a:bodyPr rtlCol="0"/>
          <a:lstStyle>
            <a:lvl1pPr>
              <a:defRPr b="0" i="0"/>
            </a:lvl1pPr>
          </a:lstStyle>
          <a:p>
            <a:endParaRPr lang="ja-JP" altLang="en-US" dirty="0"/>
          </a:p>
        </p:txBody>
      </p:sp>
      <p:sp>
        <p:nvSpPr>
          <p:cNvPr id="6" name="スライド番号プレースホルダー 5">
            <a:extLst>
              <a:ext uri="{FF2B5EF4-FFF2-40B4-BE49-F238E27FC236}">
                <a16:creationId xmlns:a16="http://schemas.microsoft.com/office/drawing/2014/main" id="{5D694EAE-CB3C-4DEF-A66D-583C7AAC92D8}"/>
              </a:ext>
            </a:extLst>
          </p:cNvPr>
          <p:cNvSpPr>
            <a:spLocks noGrp="1"/>
          </p:cNvSpPr>
          <p:nvPr>
            <p:ph type="sldNum" sz="quarter" idx="12"/>
          </p:nvPr>
        </p:nvSpPr>
        <p:spPr/>
        <p:txBody>
          <a:bodyPr rtlCol="0"/>
          <a:lstStyle>
            <a:lvl1pPr>
              <a:defRPr b="0"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1746804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38250" y="1122363"/>
            <a:ext cx="74295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238250" y="3602038"/>
            <a:ext cx="7429500" cy="1655762"/>
          </a:xfrm>
        </p:spPr>
        <p:txBody>
          <a:bodyPr/>
          <a:lstStyle>
            <a:lvl1pPr marL="0" indent="0" algn="ctr">
              <a:buNone/>
              <a:defRPr sz="1800"/>
            </a:lvl1pPr>
            <a:lvl2pPr marL="342882" indent="0" algn="ctr">
              <a:buNone/>
              <a:defRPr sz="1500"/>
            </a:lvl2pPr>
            <a:lvl3pPr marL="685762" indent="0" algn="ctr">
              <a:buNone/>
              <a:defRPr sz="1350"/>
            </a:lvl3pPr>
            <a:lvl4pPr marL="1028643" indent="0" algn="ctr">
              <a:buNone/>
              <a:defRPr sz="1200"/>
            </a:lvl4pPr>
            <a:lvl5pPr marL="1371524" indent="0" algn="ctr">
              <a:buNone/>
              <a:defRPr sz="1200"/>
            </a:lvl5pPr>
            <a:lvl6pPr marL="1714405" indent="0" algn="ctr">
              <a:buNone/>
              <a:defRPr sz="1200"/>
            </a:lvl6pPr>
            <a:lvl7pPr marL="2057285" indent="0" algn="ctr">
              <a:buNone/>
              <a:defRPr sz="1200"/>
            </a:lvl7pPr>
            <a:lvl8pPr marL="2400166" indent="0" algn="ctr">
              <a:buNone/>
              <a:defRPr sz="1200"/>
            </a:lvl8pPr>
            <a:lvl9pPr marL="2743048"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5C5A658-E357-4884-AB5D-F7C959B18CD6}" type="datetime1">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DBE2A86-7F05-41B4-8F07-5B31971C6D26}" type="slidenum">
              <a:rPr kumimoji="1" lang="ja-JP" altLang="en-US" smtClean="0"/>
              <a:t>‹#›</a:t>
            </a:fld>
            <a:endParaRPr kumimoji="1" lang="ja-JP" altLang="en-US"/>
          </a:p>
        </p:txBody>
      </p:sp>
    </p:spTree>
    <p:extLst>
      <p:ext uri="{BB962C8B-B14F-4D97-AF65-F5344CB8AC3E}">
        <p14:creationId xmlns:p14="http://schemas.microsoft.com/office/powerpoint/2010/main" val="2589679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807FBE-061D-452C-A8A6-213063CFD678}"/>
              </a:ext>
            </a:extLst>
          </p:cNvPr>
          <p:cNvSpPr>
            <a:spLocks noGrp="1"/>
          </p:cNvSpPr>
          <p:nvPr>
            <p:ph type="title"/>
          </p:nvPr>
        </p:nvSpPr>
        <p:spPr/>
        <p:txBody>
          <a:bodyPr rtlCol="0"/>
          <a:lstStyle>
            <a:lvl1pPr>
              <a:defRPr i="0"/>
            </a:lvl1pPr>
          </a:lstStyle>
          <a:p>
            <a:pPr rtl="0"/>
            <a:r>
              <a:rPr lang="ja-JP" altLang="en-US" noProof="0"/>
              <a:t>マスター タイトルの書式設定</a:t>
            </a:r>
            <a:endParaRPr lang="ja-JP" altLang="en-US" noProof="0" dirty="0"/>
          </a:p>
        </p:txBody>
      </p:sp>
      <p:sp>
        <p:nvSpPr>
          <p:cNvPr id="3" name="コンテンツ プレースホルダー 2">
            <a:extLst>
              <a:ext uri="{FF2B5EF4-FFF2-40B4-BE49-F238E27FC236}">
                <a16:creationId xmlns:a16="http://schemas.microsoft.com/office/drawing/2014/main" id="{433A3535-1708-499D-B5D2-7D8F9FD182D0}"/>
              </a:ext>
            </a:extLst>
          </p:cNvPr>
          <p:cNvSpPr>
            <a:spLocks noGrp="1"/>
          </p:cNvSpPr>
          <p:nvPr>
            <p:ph idx="1"/>
          </p:nvPr>
        </p:nvSpPr>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日付プレースホルダー 3">
            <a:extLst>
              <a:ext uri="{FF2B5EF4-FFF2-40B4-BE49-F238E27FC236}">
                <a16:creationId xmlns:a16="http://schemas.microsoft.com/office/drawing/2014/main" id="{ACB06063-A112-49AB-80C8-504D99ECD771}"/>
              </a:ext>
            </a:extLst>
          </p:cNvPr>
          <p:cNvSpPr>
            <a:spLocks noGrp="1"/>
          </p:cNvSpPr>
          <p:nvPr>
            <p:ph type="dt" sz="half" idx="10"/>
          </p:nvPr>
        </p:nvSpPr>
        <p:spPr/>
        <p:txBody>
          <a:bodyPr rtlCol="0"/>
          <a:lstStyle>
            <a:lvl1pPr>
              <a:defRPr i="0"/>
            </a:lvl1pPr>
          </a:lstStyle>
          <a:p>
            <a:fld id="{5A47A51A-43EF-44FD-8F3E-B3EC2E64E927}" type="datetime1">
              <a:rPr lang="ja-JP" altLang="en-US" smtClean="0"/>
              <a:t>2026/7/23</a:t>
            </a:fld>
            <a:endParaRPr lang="ja-JP" altLang="en-US" dirty="0"/>
          </a:p>
        </p:txBody>
      </p:sp>
      <p:sp>
        <p:nvSpPr>
          <p:cNvPr id="5" name="フッター プレースホルダー 4">
            <a:extLst>
              <a:ext uri="{FF2B5EF4-FFF2-40B4-BE49-F238E27FC236}">
                <a16:creationId xmlns:a16="http://schemas.microsoft.com/office/drawing/2014/main" id="{6344C8D5-F898-4318-A76D-1FBD87329198}"/>
              </a:ext>
            </a:extLst>
          </p:cNvPr>
          <p:cNvSpPr>
            <a:spLocks noGrp="1"/>
          </p:cNvSpPr>
          <p:nvPr>
            <p:ph type="ftr" sz="quarter" idx="11"/>
          </p:nvPr>
        </p:nvSpPr>
        <p:spPr/>
        <p:txBody>
          <a:bodyPr rtlCol="0"/>
          <a:lstStyle>
            <a:lvl1pPr>
              <a:defRPr i="0"/>
            </a:lvl1pPr>
          </a:lstStyle>
          <a:p>
            <a:endParaRPr lang="ja-JP" altLang="en-US" dirty="0"/>
          </a:p>
        </p:txBody>
      </p:sp>
      <p:sp>
        <p:nvSpPr>
          <p:cNvPr id="6" name="スライド番号プレースホルダー 5">
            <a:extLst>
              <a:ext uri="{FF2B5EF4-FFF2-40B4-BE49-F238E27FC236}">
                <a16:creationId xmlns:a16="http://schemas.microsoft.com/office/drawing/2014/main" id="{2976EC76-E8E8-4FFA-B671-7FA2F3EF5DEF}"/>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2789287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C2CABF-E3C1-431A-A69C-D4881CC43F0F}"/>
              </a:ext>
            </a:extLst>
          </p:cNvPr>
          <p:cNvSpPr>
            <a:spLocks noGrp="1"/>
          </p:cNvSpPr>
          <p:nvPr>
            <p:ph type="title"/>
          </p:nvPr>
        </p:nvSpPr>
        <p:spPr>
          <a:xfrm>
            <a:off x="675880" y="1709748"/>
            <a:ext cx="8543925" cy="2852737"/>
          </a:xfrm>
        </p:spPr>
        <p:txBody>
          <a:bodyPr rtlCol="0" anchor="b"/>
          <a:lstStyle>
            <a:lvl1pPr>
              <a:defRPr sz="4500" i="0"/>
            </a:lvl1pPr>
          </a:lstStyle>
          <a:p>
            <a:pPr rtl="0"/>
            <a:r>
              <a:rPr lang="ja-JP" altLang="en-US" noProof="0"/>
              <a:t>マスター タイトルの書式設定</a:t>
            </a:r>
            <a:endParaRPr lang="ja-JP" altLang="en-US" noProof="0" dirty="0"/>
          </a:p>
        </p:txBody>
      </p:sp>
      <p:sp>
        <p:nvSpPr>
          <p:cNvPr id="3" name="テキスト プレースホルダー 2">
            <a:extLst>
              <a:ext uri="{FF2B5EF4-FFF2-40B4-BE49-F238E27FC236}">
                <a16:creationId xmlns:a16="http://schemas.microsoft.com/office/drawing/2014/main" id="{D5584226-69DA-4211-B2C8-C29FD05A4A69}"/>
              </a:ext>
            </a:extLst>
          </p:cNvPr>
          <p:cNvSpPr>
            <a:spLocks noGrp="1"/>
          </p:cNvSpPr>
          <p:nvPr>
            <p:ph type="body" idx="1"/>
          </p:nvPr>
        </p:nvSpPr>
        <p:spPr>
          <a:xfrm>
            <a:off x="675880" y="4589473"/>
            <a:ext cx="8543925" cy="1500187"/>
          </a:xfrm>
        </p:spPr>
        <p:txBody>
          <a:bodyPr rtlCol="0"/>
          <a:lstStyle>
            <a:lvl1pPr marL="0" indent="0">
              <a:buNone/>
              <a:defRPr sz="1800" i="0">
                <a:solidFill>
                  <a:schemeClr val="tx1">
                    <a:tint val="75000"/>
                  </a:schemeClr>
                </a:solidFill>
              </a:defRPr>
            </a:lvl1pPr>
            <a:lvl2pPr marL="342882" indent="0">
              <a:buNone/>
              <a:defRPr sz="1500">
                <a:solidFill>
                  <a:schemeClr val="tx1">
                    <a:tint val="75000"/>
                  </a:schemeClr>
                </a:solidFill>
              </a:defRPr>
            </a:lvl2pPr>
            <a:lvl3pPr marL="685762" indent="0">
              <a:buNone/>
              <a:defRPr sz="1350">
                <a:solidFill>
                  <a:schemeClr val="tx1">
                    <a:tint val="75000"/>
                  </a:schemeClr>
                </a:solidFill>
              </a:defRPr>
            </a:lvl3pPr>
            <a:lvl4pPr marL="1028643" indent="0">
              <a:buNone/>
              <a:defRPr sz="1200">
                <a:solidFill>
                  <a:schemeClr val="tx1">
                    <a:tint val="75000"/>
                  </a:schemeClr>
                </a:solidFill>
              </a:defRPr>
            </a:lvl4pPr>
            <a:lvl5pPr marL="1371524" indent="0">
              <a:buNone/>
              <a:defRPr sz="1200">
                <a:solidFill>
                  <a:schemeClr val="tx1">
                    <a:tint val="75000"/>
                  </a:schemeClr>
                </a:solidFill>
              </a:defRPr>
            </a:lvl5pPr>
            <a:lvl6pPr marL="1714405" indent="0">
              <a:buNone/>
              <a:defRPr sz="1200">
                <a:solidFill>
                  <a:schemeClr val="tx1">
                    <a:tint val="75000"/>
                  </a:schemeClr>
                </a:solidFill>
              </a:defRPr>
            </a:lvl6pPr>
            <a:lvl7pPr marL="2057285" indent="0">
              <a:buNone/>
              <a:defRPr sz="1200">
                <a:solidFill>
                  <a:schemeClr val="tx1">
                    <a:tint val="75000"/>
                  </a:schemeClr>
                </a:solidFill>
              </a:defRPr>
            </a:lvl7pPr>
            <a:lvl8pPr marL="2400166" indent="0">
              <a:buNone/>
              <a:defRPr sz="1200">
                <a:solidFill>
                  <a:schemeClr val="tx1">
                    <a:tint val="75000"/>
                  </a:schemeClr>
                </a:solidFill>
              </a:defRPr>
            </a:lvl8pPr>
            <a:lvl9pPr marL="2743048" indent="0">
              <a:buNone/>
              <a:defRPr sz="1200">
                <a:solidFill>
                  <a:schemeClr val="tx1">
                    <a:tint val="75000"/>
                  </a:schemeClr>
                </a:solidFill>
              </a:defRPr>
            </a:lvl9pPr>
          </a:lstStyle>
          <a:p>
            <a:pPr lvl="0" rtl="0"/>
            <a:r>
              <a:rPr lang="ja-JP" altLang="en-US" noProof="0"/>
              <a:t>マスター テキストの書式設定</a:t>
            </a:r>
          </a:p>
        </p:txBody>
      </p:sp>
      <p:sp>
        <p:nvSpPr>
          <p:cNvPr id="4" name="日付プレースホルダー 3">
            <a:extLst>
              <a:ext uri="{FF2B5EF4-FFF2-40B4-BE49-F238E27FC236}">
                <a16:creationId xmlns:a16="http://schemas.microsoft.com/office/drawing/2014/main" id="{D5FF82DB-B518-40FD-8A66-44B874C055FB}"/>
              </a:ext>
            </a:extLst>
          </p:cNvPr>
          <p:cNvSpPr>
            <a:spLocks noGrp="1"/>
          </p:cNvSpPr>
          <p:nvPr>
            <p:ph type="dt" sz="half" idx="10"/>
          </p:nvPr>
        </p:nvSpPr>
        <p:spPr/>
        <p:txBody>
          <a:bodyPr rtlCol="0"/>
          <a:lstStyle>
            <a:lvl1pPr>
              <a:defRPr i="0"/>
            </a:lvl1pPr>
          </a:lstStyle>
          <a:p>
            <a:fld id="{0682DCBF-2ADA-4EC4-A68C-F99AB810DF33}" type="datetime1">
              <a:rPr lang="ja-JP" altLang="en-US" smtClean="0"/>
              <a:t>2026/7/23</a:t>
            </a:fld>
            <a:endParaRPr lang="ja-JP" altLang="en-US" dirty="0"/>
          </a:p>
        </p:txBody>
      </p:sp>
      <p:sp>
        <p:nvSpPr>
          <p:cNvPr id="5" name="フッター プレースホルダー 4">
            <a:extLst>
              <a:ext uri="{FF2B5EF4-FFF2-40B4-BE49-F238E27FC236}">
                <a16:creationId xmlns:a16="http://schemas.microsoft.com/office/drawing/2014/main" id="{FCC1CCEE-725F-4745-837B-87EFB70E71D8}"/>
              </a:ext>
            </a:extLst>
          </p:cNvPr>
          <p:cNvSpPr>
            <a:spLocks noGrp="1"/>
          </p:cNvSpPr>
          <p:nvPr>
            <p:ph type="ftr" sz="quarter" idx="11"/>
          </p:nvPr>
        </p:nvSpPr>
        <p:spPr/>
        <p:txBody>
          <a:bodyPr rtlCol="0"/>
          <a:lstStyle>
            <a:lvl1pPr>
              <a:defRPr i="0"/>
            </a:lvl1pPr>
          </a:lstStyle>
          <a:p>
            <a:endParaRPr lang="ja-JP" altLang="en-US" dirty="0"/>
          </a:p>
        </p:txBody>
      </p:sp>
      <p:sp>
        <p:nvSpPr>
          <p:cNvPr id="6" name="スライド番号プレースホルダー 5">
            <a:extLst>
              <a:ext uri="{FF2B5EF4-FFF2-40B4-BE49-F238E27FC236}">
                <a16:creationId xmlns:a16="http://schemas.microsoft.com/office/drawing/2014/main" id="{C561522A-E0E6-406B-BF30-A7C7A57294BE}"/>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1230041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CC9BDC-6F21-4EF5-A8DD-E35E27EACA58}"/>
              </a:ext>
            </a:extLst>
          </p:cNvPr>
          <p:cNvSpPr>
            <a:spLocks noGrp="1"/>
          </p:cNvSpPr>
          <p:nvPr>
            <p:ph type="title"/>
          </p:nvPr>
        </p:nvSpPr>
        <p:spPr/>
        <p:txBody>
          <a:bodyPr rtlCol="0"/>
          <a:lstStyle>
            <a:lvl1pPr>
              <a:defRPr i="0"/>
            </a:lvl1pPr>
          </a:lstStyle>
          <a:p>
            <a:pPr rtl="0"/>
            <a:r>
              <a:rPr lang="ja-JP" altLang="en-US" noProof="0"/>
              <a:t>マスター タイトルの書式設定</a:t>
            </a:r>
            <a:endParaRPr lang="ja-JP" altLang="en-US" noProof="0" dirty="0"/>
          </a:p>
        </p:txBody>
      </p:sp>
      <p:sp>
        <p:nvSpPr>
          <p:cNvPr id="3" name="コンテンツ プレースホルダー 2">
            <a:extLst>
              <a:ext uri="{FF2B5EF4-FFF2-40B4-BE49-F238E27FC236}">
                <a16:creationId xmlns:a16="http://schemas.microsoft.com/office/drawing/2014/main" id="{6B968D5F-2AB6-42D3-A54E-AB3E60325170}"/>
              </a:ext>
            </a:extLst>
          </p:cNvPr>
          <p:cNvSpPr>
            <a:spLocks noGrp="1"/>
          </p:cNvSpPr>
          <p:nvPr>
            <p:ph sz="half" idx="1"/>
          </p:nvPr>
        </p:nvSpPr>
        <p:spPr>
          <a:xfrm>
            <a:off x="681038" y="1825625"/>
            <a:ext cx="4210050" cy="4351338"/>
          </a:xfrm>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コンテンツ プレースホルダー 3">
            <a:extLst>
              <a:ext uri="{FF2B5EF4-FFF2-40B4-BE49-F238E27FC236}">
                <a16:creationId xmlns:a16="http://schemas.microsoft.com/office/drawing/2014/main" id="{465AB07F-D5F7-402A-AE4E-027BF1CA9127}"/>
              </a:ext>
            </a:extLst>
          </p:cNvPr>
          <p:cNvSpPr>
            <a:spLocks noGrp="1"/>
          </p:cNvSpPr>
          <p:nvPr>
            <p:ph sz="half" idx="2"/>
          </p:nvPr>
        </p:nvSpPr>
        <p:spPr>
          <a:xfrm>
            <a:off x="5014913" y="1825625"/>
            <a:ext cx="4210050" cy="4351338"/>
          </a:xfrm>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5" name="日付プレースホルダー 4">
            <a:extLst>
              <a:ext uri="{FF2B5EF4-FFF2-40B4-BE49-F238E27FC236}">
                <a16:creationId xmlns:a16="http://schemas.microsoft.com/office/drawing/2014/main" id="{85108EDC-3863-43B9-93C7-37465DC73B28}"/>
              </a:ext>
            </a:extLst>
          </p:cNvPr>
          <p:cNvSpPr>
            <a:spLocks noGrp="1"/>
          </p:cNvSpPr>
          <p:nvPr>
            <p:ph type="dt" sz="half" idx="10"/>
          </p:nvPr>
        </p:nvSpPr>
        <p:spPr/>
        <p:txBody>
          <a:bodyPr rtlCol="0"/>
          <a:lstStyle>
            <a:lvl1pPr>
              <a:defRPr i="0"/>
            </a:lvl1pPr>
          </a:lstStyle>
          <a:p>
            <a:fld id="{13E137DE-5E1A-4A55-9AA6-D752A3924CF2}" type="datetime1">
              <a:rPr lang="ja-JP" altLang="en-US" smtClean="0"/>
              <a:t>2026/7/23</a:t>
            </a:fld>
            <a:endParaRPr lang="ja-JP" altLang="en-US" dirty="0"/>
          </a:p>
        </p:txBody>
      </p:sp>
      <p:sp>
        <p:nvSpPr>
          <p:cNvPr id="6" name="フッター プレースホルダー 5">
            <a:extLst>
              <a:ext uri="{FF2B5EF4-FFF2-40B4-BE49-F238E27FC236}">
                <a16:creationId xmlns:a16="http://schemas.microsoft.com/office/drawing/2014/main" id="{A777D452-958D-4159-A9A4-16DD29680A04}"/>
              </a:ext>
            </a:extLst>
          </p:cNvPr>
          <p:cNvSpPr>
            <a:spLocks noGrp="1"/>
          </p:cNvSpPr>
          <p:nvPr>
            <p:ph type="ftr" sz="quarter" idx="11"/>
          </p:nvPr>
        </p:nvSpPr>
        <p:spPr/>
        <p:txBody>
          <a:bodyPr rtlCol="0"/>
          <a:lstStyle>
            <a:lvl1pPr>
              <a:defRPr i="0"/>
            </a:lvl1pPr>
          </a:lstStyle>
          <a:p>
            <a:endParaRPr lang="ja-JP" altLang="en-US" dirty="0"/>
          </a:p>
        </p:txBody>
      </p:sp>
      <p:sp>
        <p:nvSpPr>
          <p:cNvPr id="7" name="スライド番号プレースホルダー 6">
            <a:extLst>
              <a:ext uri="{FF2B5EF4-FFF2-40B4-BE49-F238E27FC236}">
                <a16:creationId xmlns:a16="http://schemas.microsoft.com/office/drawing/2014/main" id="{289654B6-1460-48B9-AC7E-592F68BAB276}"/>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97404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E8C848-926A-4FD3-A311-A100A2662BE1}"/>
              </a:ext>
            </a:extLst>
          </p:cNvPr>
          <p:cNvSpPr>
            <a:spLocks noGrp="1"/>
          </p:cNvSpPr>
          <p:nvPr>
            <p:ph type="title"/>
          </p:nvPr>
        </p:nvSpPr>
        <p:spPr>
          <a:xfrm>
            <a:off x="682329" y="365129"/>
            <a:ext cx="8543925" cy="1325563"/>
          </a:xfrm>
        </p:spPr>
        <p:txBody>
          <a:bodyPr rtlCol="0"/>
          <a:lstStyle>
            <a:lvl1pPr>
              <a:defRPr i="0"/>
            </a:lvl1pPr>
          </a:lstStyle>
          <a:p>
            <a:pPr rtl="0"/>
            <a:r>
              <a:rPr lang="ja-JP" altLang="en-US" noProof="0"/>
              <a:t>マスター タイトルの書式設定</a:t>
            </a:r>
            <a:endParaRPr lang="ja-JP" altLang="en-US" noProof="0" dirty="0"/>
          </a:p>
        </p:txBody>
      </p:sp>
      <p:sp>
        <p:nvSpPr>
          <p:cNvPr id="3" name="テキスト プレースホルダー 2">
            <a:extLst>
              <a:ext uri="{FF2B5EF4-FFF2-40B4-BE49-F238E27FC236}">
                <a16:creationId xmlns:a16="http://schemas.microsoft.com/office/drawing/2014/main" id="{3C8ECD90-B4F0-4DFB-BB3D-F2310207896F}"/>
              </a:ext>
            </a:extLst>
          </p:cNvPr>
          <p:cNvSpPr>
            <a:spLocks noGrp="1"/>
          </p:cNvSpPr>
          <p:nvPr>
            <p:ph type="body" idx="1"/>
          </p:nvPr>
        </p:nvSpPr>
        <p:spPr>
          <a:xfrm>
            <a:off x="682329" y="1681163"/>
            <a:ext cx="4190702" cy="823912"/>
          </a:xfrm>
        </p:spPr>
        <p:txBody>
          <a:bodyPr rtlCol="0" anchor="b"/>
          <a:lstStyle>
            <a:lvl1pPr marL="0" indent="0">
              <a:buNone/>
              <a:defRPr sz="1800" b="1" i="0"/>
            </a:lvl1pPr>
            <a:lvl2pPr marL="342882" indent="0">
              <a:buNone/>
              <a:defRPr sz="1500" b="1"/>
            </a:lvl2pPr>
            <a:lvl3pPr marL="685762" indent="0">
              <a:buNone/>
              <a:defRPr sz="1350" b="1"/>
            </a:lvl3pPr>
            <a:lvl4pPr marL="1028643" indent="0">
              <a:buNone/>
              <a:defRPr sz="1200" b="1"/>
            </a:lvl4pPr>
            <a:lvl5pPr marL="1371524" indent="0">
              <a:buNone/>
              <a:defRPr sz="1200" b="1"/>
            </a:lvl5pPr>
            <a:lvl6pPr marL="1714405" indent="0">
              <a:buNone/>
              <a:defRPr sz="1200" b="1"/>
            </a:lvl6pPr>
            <a:lvl7pPr marL="2057285" indent="0">
              <a:buNone/>
              <a:defRPr sz="1200" b="1"/>
            </a:lvl7pPr>
            <a:lvl8pPr marL="2400166" indent="0">
              <a:buNone/>
              <a:defRPr sz="1200" b="1"/>
            </a:lvl8pPr>
            <a:lvl9pPr marL="2743048" indent="0">
              <a:buNone/>
              <a:defRPr sz="12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335A6C3A-033E-474B-AB97-D8291A04E7DD}"/>
              </a:ext>
            </a:extLst>
          </p:cNvPr>
          <p:cNvSpPr>
            <a:spLocks noGrp="1"/>
          </p:cNvSpPr>
          <p:nvPr>
            <p:ph sz="half" idx="2"/>
          </p:nvPr>
        </p:nvSpPr>
        <p:spPr>
          <a:xfrm>
            <a:off x="682329" y="2505075"/>
            <a:ext cx="4190702" cy="3684588"/>
          </a:xfrm>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5" name="テキスト プレースホルダー 4">
            <a:extLst>
              <a:ext uri="{FF2B5EF4-FFF2-40B4-BE49-F238E27FC236}">
                <a16:creationId xmlns:a16="http://schemas.microsoft.com/office/drawing/2014/main" id="{A532B928-3A23-4FCA-AD1F-E45A467B54F5}"/>
              </a:ext>
            </a:extLst>
          </p:cNvPr>
          <p:cNvSpPr>
            <a:spLocks noGrp="1"/>
          </p:cNvSpPr>
          <p:nvPr>
            <p:ph type="body" sz="quarter" idx="3"/>
          </p:nvPr>
        </p:nvSpPr>
        <p:spPr>
          <a:xfrm>
            <a:off x="5014915" y="1681163"/>
            <a:ext cx="4211340" cy="823912"/>
          </a:xfrm>
        </p:spPr>
        <p:txBody>
          <a:bodyPr rtlCol="0" anchor="b"/>
          <a:lstStyle>
            <a:lvl1pPr marL="0" indent="0">
              <a:buNone/>
              <a:defRPr sz="1800" b="1" i="0"/>
            </a:lvl1pPr>
            <a:lvl2pPr marL="342882" indent="0">
              <a:buNone/>
              <a:defRPr sz="1500" b="1"/>
            </a:lvl2pPr>
            <a:lvl3pPr marL="685762" indent="0">
              <a:buNone/>
              <a:defRPr sz="1350" b="1"/>
            </a:lvl3pPr>
            <a:lvl4pPr marL="1028643" indent="0">
              <a:buNone/>
              <a:defRPr sz="1200" b="1"/>
            </a:lvl4pPr>
            <a:lvl5pPr marL="1371524" indent="0">
              <a:buNone/>
              <a:defRPr sz="1200" b="1"/>
            </a:lvl5pPr>
            <a:lvl6pPr marL="1714405" indent="0">
              <a:buNone/>
              <a:defRPr sz="1200" b="1"/>
            </a:lvl6pPr>
            <a:lvl7pPr marL="2057285" indent="0">
              <a:buNone/>
              <a:defRPr sz="1200" b="1"/>
            </a:lvl7pPr>
            <a:lvl8pPr marL="2400166" indent="0">
              <a:buNone/>
              <a:defRPr sz="1200" b="1"/>
            </a:lvl8pPr>
            <a:lvl9pPr marL="2743048" indent="0">
              <a:buNone/>
              <a:defRPr sz="12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3BDC8376-6FC6-4A11-B0DB-9A148E9C00E2}"/>
              </a:ext>
            </a:extLst>
          </p:cNvPr>
          <p:cNvSpPr>
            <a:spLocks noGrp="1"/>
          </p:cNvSpPr>
          <p:nvPr>
            <p:ph sz="quarter" idx="4"/>
          </p:nvPr>
        </p:nvSpPr>
        <p:spPr>
          <a:xfrm>
            <a:off x="5014915" y="2505075"/>
            <a:ext cx="4211340" cy="3684588"/>
          </a:xfrm>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7" name="日付プレースホルダー 6">
            <a:extLst>
              <a:ext uri="{FF2B5EF4-FFF2-40B4-BE49-F238E27FC236}">
                <a16:creationId xmlns:a16="http://schemas.microsoft.com/office/drawing/2014/main" id="{6E80206F-8846-425C-A56E-16FFBA442014}"/>
              </a:ext>
            </a:extLst>
          </p:cNvPr>
          <p:cNvSpPr>
            <a:spLocks noGrp="1"/>
          </p:cNvSpPr>
          <p:nvPr>
            <p:ph type="dt" sz="half" idx="10"/>
          </p:nvPr>
        </p:nvSpPr>
        <p:spPr/>
        <p:txBody>
          <a:bodyPr rtlCol="0"/>
          <a:lstStyle>
            <a:lvl1pPr>
              <a:defRPr i="0"/>
            </a:lvl1pPr>
          </a:lstStyle>
          <a:p>
            <a:fld id="{83EAC525-530B-45B1-A51C-37A178C40383}" type="datetime1">
              <a:rPr lang="ja-JP" altLang="en-US" smtClean="0"/>
              <a:t>2026/7/23</a:t>
            </a:fld>
            <a:endParaRPr lang="ja-JP" altLang="en-US" dirty="0"/>
          </a:p>
        </p:txBody>
      </p:sp>
      <p:sp>
        <p:nvSpPr>
          <p:cNvPr id="8" name="フッター プレースホルダー 7">
            <a:extLst>
              <a:ext uri="{FF2B5EF4-FFF2-40B4-BE49-F238E27FC236}">
                <a16:creationId xmlns:a16="http://schemas.microsoft.com/office/drawing/2014/main" id="{6A45E89F-12CF-4561-A5F2-1E05783A3063}"/>
              </a:ext>
            </a:extLst>
          </p:cNvPr>
          <p:cNvSpPr>
            <a:spLocks noGrp="1"/>
          </p:cNvSpPr>
          <p:nvPr>
            <p:ph type="ftr" sz="quarter" idx="11"/>
          </p:nvPr>
        </p:nvSpPr>
        <p:spPr/>
        <p:txBody>
          <a:bodyPr rtlCol="0"/>
          <a:lstStyle>
            <a:lvl1pPr>
              <a:defRPr i="0"/>
            </a:lvl1pPr>
          </a:lstStyle>
          <a:p>
            <a:endParaRPr lang="ja-JP" altLang="en-US" dirty="0"/>
          </a:p>
        </p:txBody>
      </p:sp>
      <p:sp>
        <p:nvSpPr>
          <p:cNvPr id="9" name="スライド番号プレースホルダー 8">
            <a:extLst>
              <a:ext uri="{FF2B5EF4-FFF2-40B4-BE49-F238E27FC236}">
                <a16:creationId xmlns:a16="http://schemas.microsoft.com/office/drawing/2014/main" id="{9EB4DFE4-927C-43B1-A061-5CB97FFB33BE}"/>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469058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60E367-8DA0-4655-BCBC-F4280D8642CD}"/>
              </a:ext>
            </a:extLst>
          </p:cNvPr>
          <p:cNvSpPr>
            <a:spLocks noGrp="1"/>
          </p:cNvSpPr>
          <p:nvPr>
            <p:ph type="title"/>
          </p:nvPr>
        </p:nvSpPr>
        <p:spPr/>
        <p:txBody>
          <a:bodyPr rtlCol="0"/>
          <a:lstStyle>
            <a:lvl1pPr>
              <a:defRPr i="0"/>
            </a:lvl1pPr>
          </a:lstStyle>
          <a:p>
            <a:pPr rtl="0"/>
            <a:r>
              <a:rPr lang="ja-JP" altLang="en-US" noProof="0"/>
              <a:t>マスター タイトルの書式設定</a:t>
            </a:r>
            <a:endParaRPr lang="ja-JP" altLang="en-US" noProof="0" dirty="0"/>
          </a:p>
        </p:txBody>
      </p:sp>
      <p:sp>
        <p:nvSpPr>
          <p:cNvPr id="3" name="日付プレースホルダー 2">
            <a:extLst>
              <a:ext uri="{FF2B5EF4-FFF2-40B4-BE49-F238E27FC236}">
                <a16:creationId xmlns:a16="http://schemas.microsoft.com/office/drawing/2014/main" id="{2FEF9592-AA3C-4CF8-A5DB-4D010195A438}"/>
              </a:ext>
            </a:extLst>
          </p:cNvPr>
          <p:cNvSpPr>
            <a:spLocks noGrp="1"/>
          </p:cNvSpPr>
          <p:nvPr>
            <p:ph type="dt" sz="half" idx="10"/>
          </p:nvPr>
        </p:nvSpPr>
        <p:spPr/>
        <p:txBody>
          <a:bodyPr rtlCol="0"/>
          <a:lstStyle>
            <a:lvl1pPr>
              <a:defRPr i="0"/>
            </a:lvl1pPr>
          </a:lstStyle>
          <a:p>
            <a:fld id="{AED717A1-44B7-4B10-8110-9730C585BB85}" type="datetime1">
              <a:rPr lang="ja-JP" altLang="en-US" smtClean="0"/>
              <a:t>2026/7/23</a:t>
            </a:fld>
            <a:endParaRPr lang="ja-JP" altLang="en-US" dirty="0"/>
          </a:p>
        </p:txBody>
      </p:sp>
      <p:sp>
        <p:nvSpPr>
          <p:cNvPr id="4" name="フッター プレースホルダー 3">
            <a:extLst>
              <a:ext uri="{FF2B5EF4-FFF2-40B4-BE49-F238E27FC236}">
                <a16:creationId xmlns:a16="http://schemas.microsoft.com/office/drawing/2014/main" id="{3C2C9377-F93E-4515-852A-264707755154}"/>
              </a:ext>
            </a:extLst>
          </p:cNvPr>
          <p:cNvSpPr>
            <a:spLocks noGrp="1"/>
          </p:cNvSpPr>
          <p:nvPr>
            <p:ph type="ftr" sz="quarter" idx="11"/>
          </p:nvPr>
        </p:nvSpPr>
        <p:spPr/>
        <p:txBody>
          <a:bodyPr rtlCol="0"/>
          <a:lstStyle>
            <a:lvl1pPr>
              <a:defRPr i="0"/>
            </a:lvl1pPr>
          </a:lstStyle>
          <a:p>
            <a:endParaRPr lang="ja-JP" altLang="en-US" dirty="0"/>
          </a:p>
        </p:txBody>
      </p:sp>
      <p:sp>
        <p:nvSpPr>
          <p:cNvPr id="5" name="スライド番号プレースホルダー 4">
            <a:extLst>
              <a:ext uri="{FF2B5EF4-FFF2-40B4-BE49-F238E27FC236}">
                <a16:creationId xmlns:a16="http://schemas.microsoft.com/office/drawing/2014/main" id="{9AED076D-476B-42BA-8795-14FE6C1E6974}"/>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62555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EA599B4-6AB2-4190-82B5-7667EE1E922A}"/>
              </a:ext>
            </a:extLst>
          </p:cNvPr>
          <p:cNvSpPr>
            <a:spLocks noGrp="1"/>
          </p:cNvSpPr>
          <p:nvPr>
            <p:ph type="dt" sz="half" idx="10"/>
          </p:nvPr>
        </p:nvSpPr>
        <p:spPr/>
        <p:txBody>
          <a:bodyPr rtlCol="0"/>
          <a:lstStyle>
            <a:lvl1pPr>
              <a:defRPr i="0"/>
            </a:lvl1pPr>
          </a:lstStyle>
          <a:p>
            <a:fld id="{3769C717-2B06-483A-AA07-91CF16426FFF}" type="datetime1">
              <a:rPr lang="ja-JP" altLang="en-US" smtClean="0"/>
              <a:t>2026/7/23</a:t>
            </a:fld>
            <a:endParaRPr lang="ja-JP" altLang="en-US" dirty="0"/>
          </a:p>
        </p:txBody>
      </p:sp>
      <p:sp>
        <p:nvSpPr>
          <p:cNvPr id="3" name="フッター プレースホルダー 2">
            <a:extLst>
              <a:ext uri="{FF2B5EF4-FFF2-40B4-BE49-F238E27FC236}">
                <a16:creationId xmlns:a16="http://schemas.microsoft.com/office/drawing/2014/main" id="{1B8FBFB3-AD86-4E39-B8AE-B4EC14528156}"/>
              </a:ext>
            </a:extLst>
          </p:cNvPr>
          <p:cNvSpPr>
            <a:spLocks noGrp="1"/>
          </p:cNvSpPr>
          <p:nvPr>
            <p:ph type="ftr" sz="quarter" idx="11"/>
          </p:nvPr>
        </p:nvSpPr>
        <p:spPr/>
        <p:txBody>
          <a:bodyPr rtlCol="0"/>
          <a:lstStyle>
            <a:lvl1pPr>
              <a:defRPr i="0"/>
            </a:lvl1pPr>
          </a:lstStyle>
          <a:p>
            <a:endParaRPr lang="ja-JP" altLang="en-US" dirty="0"/>
          </a:p>
        </p:txBody>
      </p:sp>
      <p:sp>
        <p:nvSpPr>
          <p:cNvPr id="4" name="スライド番号プレースホルダー 3">
            <a:extLst>
              <a:ext uri="{FF2B5EF4-FFF2-40B4-BE49-F238E27FC236}">
                <a16:creationId xmlns:a16="http://schemas.microsoft.com/office/drawing/2014/main" id="{B9A4AF55-C114-4B60-9A20-56B00A11B3BF}"/>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058200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883DA1-5CB8-405D-9613-8A9B7BC5664C}"/>
              </a:ext>
            </a:extLst>
          </p:cNvPr>
          <p:cNvSpPr>
            <a:spLocks noGrp="1"/>
          </p:cNvSpPr>
          <p:nvPr>
            <p:ph type="title"/>
          </p:nvPr>
        </p:nvSpPr>
        <p:spPr>
          <a:xfrm>
            <a:off x="682329" y="457200"/>
            <a:ext cx="3194943" cy="1600200"/>
          </a:xfrm>
        </p:spPr>
        <p:txBody>
          <a:bodyPr rtlCol="0" anchor="b"/>
          <a:lstStyle>
            <a:lvl1pPr>
              <a:defRPr sz="2400" i="0"/>
            </a:lvl1pPr>
          </a:lstStyle>
          <a:p>
            <a:pPr rtl="0"/>
            <a:r>
              <a:rPr lang="ja-JP" altLang="en-US" noProof="0"/>
              <a:t>マスター タイトルの書式設定</a:t>
            </a:r>
            <a:endParaRPr lang="ja-JP" altLang="en-US" noProof="0" dirty="0"/>
          </a:p>
        </p:txBody>
      </p:sp>
      <p:sp>
        <p:nvSpPr>
          <p:cNvPr id="3" name="コンテンツ プレースホルダー 2">
            <a:extLst>
              <a:ext uri="{FF2B5EF4-FFF2-40B4-BE49-F238E27FC236}">
                <a16:creationId xmlns:a16="http://schemas.microsoft.com/office/drawing/2014/main" id="{9842BB15-A24D-42E9-9CAE-BB827226301E}"/>
              </a:ext>
            </a:extLst>
          </p:cNvPr>
          <p:cNvSpPr>
            <a:spLocks noGrp="1"/>
          </p:cNvSpPr>
          <p:nvPr>
            <p:ph idx="1"/>
          </p:nvPr>
        </p:nvSpPr>
        <p:spPr>
          <a:xfrm>
            <a:off x="4211340" y="987435"/>
            <a:ext cx="5014913" cy="4873625"/>
          </a:xfrm>
        </p:spPr>
        <p:txBody>
          <a:bodyPr rtlCol="0"/>
          <a:lstStyle>
            <a:lvl1pPr>
              <a:defRPr sz="2400" i="0"/>
            </a:lvl1pPr>
            <a:lvl2pPr>
              <a:defRPr sz="2100" i="0"/>
            </a:lvl2pPr>
            <a:lvl3pPr>
              <a:defRPr sz="1800" i="0"/>
            </a:lvl3pPr>
            <a:lvl4pPr>
              <a:defRPr sz="1500" i="0"/>
            </a:lvl4pPr>
            <a:lvl5pPr>
              <a:defRPr sz="1500" i="0"/>
            </a:lvl5pPr>
            <a:lvl6pPr>
              <a:defRPr sz="1500"/>
            </a:lvl6pPr>
            <a:lvl7pPr>
              <a:defRPr sz="1500"/>
            </a:lvl7pPr>
            <a:lvl8pPr>
              <a:defRPr sz="1500"/>
            </a:lvl8pPr>
            <a:lvl9pPr>
              <a:defRPr sz="15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テキスト プレースホルダー 3">
            <a:extLst>
              <a:ext uri="{FF2B5EF4-FFF2-40B4-BE49-F238E27FC236}">
                <a16:creationId xmlns:a16="http://schemas.microsoft.com/office/drawing/2014/main" id="{78F0849D-D3C3-462A-9751-4EAB0B9145E4}"/>
              </a:ext>
            </a:extLst>
          </p:cNvPr>
          <p:cNvSpPr>
            <a:spLocks noGrp="1"/>
          </p:cNvSpPr>
          <p:nvPr>
            <p:ph type="body" sz="half" idx="2"/>
          </p:nvPr>
        </p:nvSpPr>
        <p:spPr>
          <a:xfrm>
            <a:off x="682329" y="2057400"/>
            <a:ext cx="3194943" cy="3811588"/>
          </a:xfrm>
        </p:spPr>
        <p:txBody>
          <a:bodyPr rtlCol="0"/>
          <a:lstStyle>
            <a:lvl1pPr marL="0" indent="0">
              <a:buNone/>
              <a:defRPr sz="1200" i="0"/>
            </a:lvl1pPr>
            <a:lvl2pPr marL="342882" indent="0">
              <a:buNone/>
              <a:defRPr sz="1050"/>
            </a:lvl2pPr>
            <a:lvl3pPr marL="685762" indent="0">
              <a:buNone/>
              <a:defRPr sz="900"/>
            </a:lvl3pPr>
            <a:lvl4pPr marL="1028643" indent="0">
              <a:buNone/>
              <a:defRPr sz="750"/>
            </a:lvl4pPr>
            <a:lvl5pPr marL="1371524" indent="0">
              <a:buNone/>
              <a:defRPr sz="750"/>
            </a:lvl5pPr>
            <a:lvl6pPr marL="1714405" indent="0">
              <a:buNone/>
              <a:defRPr sz="750"/>
            </a:lvl6pPr>
            <a:lvl7pPr marL="2057285" indent="0">
              <a:buNone/>
              <a:defRPr sz="750"/>
            </a:lvl7pPr>
            <a:lvl8pPr marL="2400166" indent="0">
              <a:buNone/>
              <a:defRPr sz="750"/>
            </a:lvl8pPr>
            <a:lvl9pPr marL="2743048" indent="0">
              <a:buNone/>
              <a:defRPr sz="750"/>
            </a:lvl9pPr>
          </a:lstStyle>
          <a:p>
            <a:pPr lvl="0" rtl="0"/>
            <a:r>
              <a:rPr lang="ja-JP" altLang="en-US" noProof="0"/>
              <a:t>マスター テキストの書式設定</a:t>
            </a:r>
          </a:p>
        </p:txBody>
      </p:sp>
      <p:sp>
        <p:nvSpPr>
          <p:cNvPr id="5" name="日付プレースホルダー 4">
            <a:extLst>
              <a:ext uri="{FF2B5EF4-FFF2-40B4-BE49-F238E27FC236}">
                <a16:creationId xmlns:a16="http://schemas.microsoft.com/office/drawing/2014/main" id="{F180DD20-7A20-4574-98A4-427795876739}"/>
              </a:ext>
            </a:extLst>
          </p:cNvPr>
          <p:cNvSpPr>
            <a:spLocks noGrp="1"/>
          </p:cNvSpPr>
          <p:nvPr>
            <p:ph type="dt" sz="half" idx="10"/>
          </p:nvPr>
        </p:nvSpPr>
        <p:spPr/>
        <p:txBody>
          <a:bodyPr rtlCol="0"/>
          <a:lstStyle>
            <a:lvl1pPr>
              <a:defRPr i="0"/>
            </a:lvl1pPr>
          </a:lstStyle>
          <a:p>
            <a:fld id="{FCB10F74-321A-4FBD-BE91-86C6E2856F34}" type="datetime1">
              <a:rPr lang="ja-JP" altLang="en-US" smtClean="0"/>
              <a:t>2026/7/23</a:t>
            </a:fld>
            <a:endParaRPr lang="ja-JP" altLang="en-US" dirty="0"/>
          </a:p>
        </p:txBody>
      </p:sp>
      <p:sp>
        <p:nvSpPr>
          <p:cNvPr id="6" name="フッター プレースホルダー 5">
            <a:extLst>
              <a:ext uri="{FF2B5EF4-FFF2-40B4-BE49-F238E27FC236}">
                <a16:creationId xmlns:a16="http://schemas.microsoft.com/office/drawing/2014/main" id="{54D0ED2B-71C4-421A-9DB0-676E00C10BDC}"/>
              </a:ext>
            </a:extLst>
          </p:cNvPr>
          <p:cNvSpPr>
            <a:spLocks noGrp="1"/>
          </p:cNvSpPr>
          <p:nvPr>
            <p:ph type="ftr" sz="quarter" idx="11"/>
          </p:nvPr>
        </p:nvSpPr>
        <p:spPr/>
        <p:txBody>
          <a:bodyPr rtlCol="0"/>
          <a:lstStyle>
            <a:lvl1pPr>
              <a:defRPr i="0"/>
            </a:lvl1pPr>
          </a:lstStyle>
          <a:p>
            <a:endParaRPr lang="ja-JP" altLang="en-US" dirty="0"/>
          </a:p>
        </p:txBody>
      </p:sp>
      <p:sp>
        <p:nvSpPr>
          <p:cNvPr id="7" name="スライド番号プレースホルダー 6">
            <a:extLst>
              <a:ext uri="{FF2B5EF4-FFF2-40B4-BE49-F238E27FC236}">
                <a16:creationId xmlns:a16="http://schemas.microsoft.com/office/drawing/2014/main" id="{78C4572A-ADFC-4C53-BCA2-42BDF693BC4D}"/>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230950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8F5C67-EEEC-4AB0-9653-0F80D6B10941}"/>
              </a:ext>
            </a:extLst>
          </p:cNvPr>
          <p:cNvSpPr>
            <a:spLocks noGrp="1"/>
          </p:cNvSpPr>
          <p:nvPr>
            <p:ph type="title"/>
          </p:nvPr>
        </p:nvSpPr>
        <p:spPr>
          <a:xfrm>
            <a:off x="682329" y="457200"/>
            <a:ext cx="3194943" cy="1600200"/>
          </a:xfrm>
        </p:spPr>
        <p:txBody>
          <a:bodyPr rtlCol="0" anchor="b"/>
          <a:lstStyle>
            <a:lvl1pPr>
              <a:defRPr sz="2400" i="0"/>
            </a:lvl1pPr>
          </a:lstStyle>
          <a:p>
            <a:pPr rtl="0"/>
            <a:r>
              <a:rPr lang="ja-JP" altLang="en-US" noProof="0"/>
              <a:t>マスター タイトルの書式設定</a:t>
            </a:r>
            <a:endParaRPr lang="ja-JP" altLang="en-US" noProof="0" dirty="0"/>
          </a:p>
        </p:txBody>
      </p:sp>
      <p:sp>
        <p:nvSpPr>
          <p:cNvPr id="3" name="図プレースホルダー 2">
            <a:extLst>
              <a:ext uri="{FF2B5EF4-FFF2-40B4-BE49-F238E27FC236}">
                <a16:creationId xmlns:a16="http://schemas.microsoft.com/office/drawing/2014/main" id="{1DD50D6D-5277-4324-AF23-5FAF007834EB}"/>
              </a:ext>
            </a:extLst>
          </p:cNvPr>
          <p:cNvSpPr>
            <a:spLocks noGrp="1"/>
          </p:cNvSpPr>
          <p:nvPr>
            <p:ph type="pic" idx="1"/>
          </p:nvPr>
        </p:nvSpPr>
        <p:spPr>
          <a:xfrm>
            <a:off x="4211340" y="987435"/>
            <a:ext cx="5014913" cy="4873625"/>
          </a:xfrm>
        </p:spPr>
        <p:txBody>
          <a:bodyPr rtlCol="0"/>
          <a:lstStyle>
            <a:lvl1pPr marL="0" indent="0">
              <a:buNone/>
              <a:defRPr sz="2400" i="0"/>
            </a:lvl1pPr>
            <a:lvl2pPr marL="342882" indent="0">
              <a:buNone/>
              <a:defRPr sz="2100"/>
            </a:lvl2pPr>
            <a:lvl3pPr marL="685762" indent="0">
              <a:buNone/>
              <a:defRPr sz="1800"/>
            </a:lvl3pPr>
            <a:lvl4pPr marL="1028643" indent="0">
              <a:buNone/>
              <a:defRPr sz="1500"/>
            </a:lvl4pPr>
            <a:lvl5pPr marL="1371524" indent="0">
              <a:buNone/>
              <a:defRPr sz="1500"/>
            </a:lvl5pPr>
            <a:lvl6pPr marL="1714405" indent="0">
              <a:buNone/>
              <a:defRPr sz="1500"/>
            </a:lvl6pPr>
            <a:lvl7pPr marL="2057285" indent="0">
              <a:buNone/>
              <a:defRPr sz="1500"/>
            </a:lvl7pPr>
            <a:lvl8pPr marL="2400166" indent="0">
              <a:buNone/>
              <a:defRPr sz="1500"/>
            </a:lvl8pPr>
            <a:lvl9pPr marL="2743048" indent="0">
              <a:buNone/>
              <a:defRPr sz="1500"/>
            </a:lvl9pPr>
          </a:lstStyle>
          <a:p>
            <a:pPr rtl="0"/>
            <a:r>
              <a:rPr lang="ja-JP" altLang="en-US" noProof="0"/>
              <a:t>図を追加</a:t>
            </a:r>
            <a:endParaRPr lang="ja-JP" altLang="en-US" noProof="0" dirty="0"/>
          </a:p>
        </p:txBody>
      </p:sp>
      <p:sp>
        <p:nvSpPr>
          <p:cNvPr id="4" name="テキスト プレースホルダー 3">
            <a:extLst>
              <a:ext uri="{FF2B5EF4-FFF2-40B4-BE49-F238E27FC236}">
                <a16:creationId xmlns:a16="http://schemas.microsoft.com/office/drawing/2014/main" id="{75275657-2BF9-4761-96B6-50EE3CFCFAD0}"/>
              </a:ext>
            </a:extLst>
          </p:cNvPr>
          <p:cNvSpPr>
            <a:spLocks noGrp="1"/>
          </p:cNvSpPr>
          <p:nvPr>
            <p:ph type="body" sz="half" idx="2"/>
          </p:nvPr>
        </p:nvSpPr>
        <p:spPr>
          <a:xfrm>
            <a:off x="682329" y="2057400"/>
            <a:ext cx="3194943" cy="3811588"/>
          </a:xfrm>
        </p:spPr>
        <p:txBody>
          <a:bodyPr rtlCol="0"/>
          <a:lstStyle>
            <a:lvl1pPr marL="0" indent="0">
              <a:buNone/>
              <a:defRPr sz="1200" i="0"/>
            </a:lvl1pPr>
            <a:lvl2pPr marL="342882" indent="0">
              <a:buNone/>
              <a:defRPr sz="1050"/>
            </a:lvl2pPr>
            <a:lvl3pPr marL="685762" indent="0">
              <a:buNone/>
              <a:defRPr sz="900"/>
            </a:lvl3pPr>
            <a:lvl4pPr marL="1028643" indent="0">
              <a:buNone/>
              <a:defRPr sz="750"/>
            </a:lvl4pPr>
            <a:lvl5pPr marL="1371524" indent="0">
              <a:buNone/>
              <a:defRPr sz="750"/>
            </a:lvl5pPr>
            <a:lvl6pPr marL="1714405" indent="0">
              <a:buNone/>
              <a:defRPr sz="750"/>
            </a:lvl6pPr>
            <a:lvl7pPr marL="2057285" indent="0">
              <a:buNone/>
              <a:defRPr sz="750"/>
            </a:lvl7pPr>
            <a:lvl8pPr marL="2400166" indent="0">
              <a:buNone/>
              <a:defRPr sz="750"/>
            </a:lvl8pPr>
            <a:lvl9pPr marL="2743048" indent="0">
              <a:buNone/>
              <a:defRPr sz="750"/>
            </a:lvl9pPr>
          </a:lstStyle>
          <a:p>
            <a:pPr lvl="0" rtl="0"/>
            <a:r>
              <a:rPr lang="ja-JP" altLang="en-US" noProof="0"/>
              <a:t>マスター テキストの書式設定</a:t>
            </a:r>
          </a:p>
        </p:txBody>
      </p:sp>
      <p:sp>
        <p:nvSpPr>
          <p:cNvPr id="5" name="日付プレースホルダー 4">
            <a:extLst>
              <a:ext uri="{FF2B5EF4-FFF2-40B4-BE49-F238E27FC236}">
                <a16:creationId xmlns:a16="http://schemas.microsoft.com/office/drawing/2014/main" id="{5C3C3F7B-A4C8-4F9D-8165-BC5186EA0929}"/>
              </a:ext>
            </a:extLst>
          </p:cNvPr>
          <p:cNvSpPr>
            <a:spLocks noGrp="1"/>
          </p:cNvSpPr>
          <p:nvPr>
            <p:ph type="dt" sz="half" idx="10"/>
          </p:nvPr>
        </p:nvSpPr>
        <p:spPr/>
        <p:txBody>
          <a:bodyPr rtlCol="0"/>
          <a:lstStyle>
            <a:lvl1pPr>
              <a:defRPr i="0"/>
            </a:lvl1pPr>
          </a:lstStyle>
          <a:p>
            <a:fld id="{928CA850-D19A-43F8-9944-FFD763D61EA9}" type="datetime1">
              <a:rPr lang="ja-JP" altLang="en-US" smtClean="0"/>
              <a:t>2026/7/23</a:t>
            </a:fld>
            <a:endParaRPr lang="ja-JP" altLang="en-US" dirty="0"/>
          </a:p>
        </p:txBody>
      </p:sp>
      <p:sp>
        <p:nvSpPr>
          <p:cNvPr id="6" name="フッター プレースホルダー 5">
            <a:extLst>
              <a:ext uri="{FF2B5EF4-FFF2-40B4-BE49-F238E27FC236}">
                <a16:creationId xmlns:a16="http://schemas.microsoft.com/office/drawing/2014/main" id="{DE696EA5-2FA2-464D-982F-C53E6426A843}"/>
              </a:ext>
            </a:extLst>
          </p:cNvPr>
          <p:cNvSpPr>
            <a:spLocks noGrp="1"/>
          </p:cNvSpPr>
          <p:nvPr>
            <p:ph type="ftr" sz="quarter" idx="11"/>
          </p:nvPr>
        </p:nvSpPr>
        <p:spPr/>
        <p:txBody>
          <a:bodyPr rtlCol="0"/>
          <a:lstStyle>
            <a:lvl1pPr>
              <a:defRPr i="0"/>
            </a:lvl1pPr>
          </a:lstStyle>
          <a:p>
            <a:endParaRPr lang="ja-JP" altLang="en-US" dirty="0"/>
          </a:p>
        </p:txBody>
      </p:sp>
      <p:sp>
        <p:nvSpPr>
          <p:cNvPr id="7" name="スライド番号プレースホルダー 6">
            <a:extLst>
              <a:ext uri="{FF2B5EF4-FFF2-40B4-BE49-F238E27FC236}">
                <a16:creationId xmlns:a16="http://schemas.microsoft.com/office/drawing/2014/main" id="{8911B398-191B-4AB1-86ED-00D0046EACF5}"/>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158660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B3445CA-54C1-4DDE-A216-DD2414E3F593}"/>
              </a:ext>
            </a:extLst>
          </p:cNvPr>
          <p:cNvSpPr>
            <a:spLocks noGrp="1"/>
          </p:cNvSpPr>
          <p:nvPr>
            <p:ph type="title"/>
          </p:nvPr>
        </p:nvSpPr>
        <p:spPr>
          <a:xfrm>
            <a:off x="681039" y="365129"/>
            <a:ext cx="8543925" cy="1325563"/>
          </a:xfrm>
          <a:prstGeom prst="rect">
            <a:avLst/>
          </a:prstGeom>
        </p:spPr>
        <p:txBody>
          <a:bodyPr vert="horz" lIns="91440" tIns="45720" rIns="91440" bIns="45720" rtlCol="0" anchor="ctr">
            <a:normAutofit/>
          </a:bodyPr>
          <a:lstStyle/>
          <a:p>
            <a:pPr rtl="0"/>
            <a:r>
              <a:rPr lang="ja-JP" altLang="en-US" noProof="0" dirty="0"/>
              <a:t>マスター タイトルの書式設定</a:t>
            </a:r>
          </a:p>
        </p:txBody>
      </p:sp>
      <p:sp>
        <p:nvSpPr>
          <p:cNvPr id="3" name="テキスト プレースホルダー 2">
            <a:extLst>
              <a:ext uri="{FF2B5EF4-FFF2-40B4-BE49-F238E27FC236}">
                <a16:creationId xmlns:a16="http://schemas.microsoft.com/office/drawing/2014/main" id="{0306395A-6879-4E93-B24E-067F88AC1D69}"/>
              </a:ext>
            </a:extLst>
          </p:cNvPr>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4" name="日付プレースホルダー 3">
            <a:extLst>
              <a:ext uri="{FF2B5EF4-FFF2-40B4-BE49-F238E27FC236}">
                <a16:creationId xmlns:a16="http://schemas.microsoft.com/office/drawing/2014/main" id="{9450FF5B-A6A6-4F0F-AA5D-3F0F69A43AEB}"/>
              </a:ext>
            </a:extLst>
          </p:cNvPr>
          <p:cNvSpPr>
            <a:spLocks noGrp="1"/>
          </p:cNvSpPr>
          <p:nvPr>
            <p:ph type="dt" sz="half" idx="2"/>
          </p:nvPr>
        </p:nvSpPr>
        <p:spPr>
          <a:xfrm>
            <a:off x="681038" y="6356360"/>
            <a:ext cx="2228850" cy="365125"/>
          </a:xfrm>
          <a:prstGeom prst="rect">
            <a:avLst/>
          </a:prstGeom>
        </p:spPr>
        <p:txBody>
          <a:bodyPr vert="horz" lIns="91440" tIns="45720" rIns="91440" bIns="45720" rtlCol="0" anchor="ctr"/>
          <a:lstStyle>
            <a:lvl1pPr algn="l">
              <a:defRPr sz="900" i="0">
                <a:solidFill>
                  <a:schemeClr val="tx1">
                    <a:tint val="75000"/>
                  </a:schemeClr>
                </a:solidFill>
                <a:latin typeface="Meiryo UI" panose="020B0604030504040204" pitchFamily="50" charset="-128"/>
                <a:ea typeface="Meiryo UI" panose="020B0604030504040204" pitchFamily="50" charset="-128"/>
              </a:defRPr>
            </a:lvl1pPr>
          </a:lstStyle>
          <a:p>
            <a:fld id="{BA5226E7-3222-498D-9612-2B9AD8F3F97D}" type="datetime1">
              <a:rPr lang="ja-JP" altLang="en-US" smtClean="0"/>
              <a:t>2026/7/23</a:t>
            </a:fld>
            <a:endParaRPr lang="ja-JP" altLang="en-US" dirty="0"/>
          </a:p>
        </p:txBody>
      </p:sp>
      <p:sp>
        <p:nvSpPr>
          <p:cNvPr id="5" name="フッター プレースホルダー 4">
            <a:extLst>
              <a:ext uri="{FF2B5EF4-FFF2-40B4-BE49-F238E27FC236}">
                <a16:creationId xmlns:a16="http://schemas.microsoft.com/office/drawing/2014/main" id="{FA798FAA-76CC-42EF-8BE0-466A41BBAB09}"/>
              </a:ext>
            </a:extLst>
          </p:cNvPr>
          <p:cNvSpPr>
            <a:spLocks noGrp="1"/>
          </p:cNvSpPr>
          <p:nvPr>
            <p:ph type="ftr" sz="quarter" idx="3"/>
          </p:nvPr>
        </p:nvSpPr>
        <p:spPr>
          <a:xfrm>
            <a:off x="3281364" y="6356360"/>
            <a:ext cx="3343275" cy="365125"/>
          </a:xfrm>
          <a:prstGeom prst="rect">
            <a:avLst/>
          </a:prstGeom>
        </p:spPr>
        <p:txBody>
          <a:bodyPr vert="horz" lIns="91440" tIns="45720" rIns="91440" bIns="45720" rtlCol="0" anchor="ctr"/>
          <a:lstStyle>
            <a:lvl1pPr algn="ctr">
              <a:defRPr sz="900" i="0">
                <a:solidFill>
                  <a:schemeClr val="tx1">
                    <a:tint val="75000"/>
                  </a:schemeClr>
                </a:solidFill>
                <a:latin typeface="Meiryo UI" panose="020B0604030504040204" pitchFamily="50" charset="-128"/>
                <a:ea typeface="Meiryo UI" panose="020B0604030504040204" pitchFamily="50" charset="-128"/>
              </a:defRPr>
            </a:lvl1pPr>
          </a:lstStyle>
          <a:p>
            <a:endParaRPr lang="ja-JP" altLang="en-US" dirty="0"/>
          </a:p>
        </p:txBody>
      </p:sp>
      <p:sp>
        <p:nvSpPr>
          <p:cNvPr id="6" name="スライド番号プレースホルダー 5">
            <a:extLst>
              <a:ext uri="{FF2B5EF4-FFF2-40B4-BE49-F238E27FC236}">
                <a16:creationId xmlns:a16="http://schemas.microsoft.com/office/drawing/2014/main" id="{5149FF02-6890-4E10-B958-1097AD32C6FA}"/>
              </a:ext>
            </a:extLst>
          </p:cNvPr>
          <p:cNvSpPr>
            <a:spLocks noGrp="1"/>
          </p:cNvSpPr>
          <p:nvPr>
            <p:ph type="sldNum" sz="quarter" idx="4"/>
          </p:nvPr>
        </p:nvSpPr>
        <p:spPr>
          <a:xfrm>
            <a:off x="6996113" y="6356360"/>
            <a:ext cx="2228850" cy="365125"/>
          </a:xfrm>
          <a:prstGeom prst="rect">
            <a:avLst/>
          </a:prstGeom>
        </p:spPr>
        <p:txBody>
          <a:bodyPr vert="horz" lIns="91440" tIns="45720" rIns="91440" bIns="45720" rtlCol="0" anchor="ctr"/>
          <a:lstStyle>
            <a:lvl1pPr algn="r">
              <a:defRPr sz="900" i="0">
                <a:solidFill>
                  <a:schemeClr val="tx1">
                    <a:tint val="75000"/>
                  </a:schemeClr>
                </a:solidFill>
                <a:latin typeface="Meiryo UI" panose="020B0604030504040204" pitchFamily="50" charset="-128"/>
                <a:ea typeface="Meiryo UI" panose="020B0604030504040204" pitchFamily="50" charset="-128"/>
              </a:defRPr>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2603789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685762" rtl="0" eaLnBrk="1" latinLnBrk="0" hangingPunct="1">
        <a:lnSpc>
          <a:spcPct val="90000"/>
        </a:lnSpc>
        <a:spcBef>
          <a:spcPct val="0"/>
        </a:spcBef>
        <a:buNone/>
        <a:defRPr kumimoji="1" sz="3300" i="0" kern="1200">
          <a:solidFill>
            <a:schemeClr val="tx1"/>
          </a:solidFill>
          <a:latin typeface="Meiryo UI" panose="020B0604030504040204" pitchFamily="50" charset="-128"/>
          <a:ea typeface="Meiryo UI" panose="020B0604030504040204" pitchFamily="50" charset="-128"/>
          <a:cs typeface="+mj-cs"/>
        </a:defRPr>
      </a:lvl1pPr>
    </p:titleStyle>
    <p:bodyStyle>
      <a:lvl1pPr marL="171441" indent="-171441" algn="l" defTabSz="685762" rtl="0" eaLnBrk="1" latinLnBrk="0" hangingPunct="1">
        <a:lnSpc>
          <a:spcPct val="90000"/>
        </a:lnSpc>
        <a:spcBef>
          <a:spcPts val="750"/>
        </a:spcBef>
        <a:buFont typeface="Arial" panose="020B0604020202020204" pitchFamily="34" charset="0"/>
        <a:buChar char="•"/>
        <a:defRPr kumimoji="1" sz="2100" i="0" kern="1200">
          <a:solidFill>
            <a:schemeClr val="tx1"/>
          </a:solidFill>
          <a:latin typeface="Meiryo UI" panose="020B0604030504040204" pitchFamily="50" charset="-128"/>
          <a:ea typeface="Meiryo UI" panose="020B0604030504040204" pitchFamily="50" charset="-128"/>
          <a:cs typeface="+mn-cs"/>
        </a:defRPr>
      </a:lvl1pPr>
      <a:lvl2pPr marL="514322" indent="-171441" algn="l" defTabSz="685762" rtl="0" eaLnBrk="1" latinLnBrk="0" hangingPunct="1">
        <a:lnSpc>
          <a:spcPct val="90000"/>
        </a:lnSpc>
        <a:spcBef>
          <a:spcPts val="375"/>
        </a:spcBef>
        <a:buFont typeface="Arial" panose="020B0604020202020204" pitchFamily="34" charset="0"/>
        <a:buChar char="•"/>
        <a:defRPr kumimoji="1" sz="1800" i="0" kern="1200">
          <a:solidFill>
            <a:schemeClr val="tx1"/>
          </a:solidFill>
          <a:latin typeface="Meiryo UI" panose="020B0604030504040204" pitchFamily="50" charset="-128"/>
          <a:ea typeface="Meiryo UI" panose="020B0604030504040204" pitchFamily="50" charset="-128"/>
          <a:cs typeface="+mn-cs"/>
        </a:defRPr>
      </a:lvl2pPr>
      <a:lvl3pPr marL="857202" indent="-171441" algn="l" defTabSz="685762" rtl="0" eaLnBrk="1" latinLnBrk="0" hangingPunct="1">
        <a:lnSpc>
          <a:spcPct val="90000"/>
        </a:lnSpc>
        <a:spcBef>
          <a:spcPts val="375"/>
        </a:spcBef>
        <a:buFont typeface="Arial" panose="020B0604020202020204" pitchFamily="34" charset="0"/>
        <a:buChar char="•"/>
        <a:defRPr kumimoji="1" sz="1500" i="0" kern="1200">
          <a:solidFill>
            <a:schemeClr val="tx1"/>
          </a:solidFill>
          <a:latin typeface="Meiryo UI" panose="020B0604030504040204" pitchFamily="50" charset="-128"/>
          <a:ea typeface="Meiryo UI" panose="020B0604030504040204" pitchFamily="50" charset="-128"/>
          <a:cs typeface="+mn-cs"/>
        </a:defRPr>
      </a:lvl3pPr>
      <a:lvl4pPr marL="1200083" indent="-171441" algn="l" defTabSz="685762" rtl="0" eaLnBrk="1" latinLnBrk="0" hangingPunct="1">
        <a:lnSpc>
          <a:spcPct val="90000"/>
        </a:lnSpc>
        <a:spcBef>
          <a:spcPts val="375"/>
        </a:spcBef>
        <a:buFont typeface="Arial" panose="020B0604020202020204" pitchFamily="34" charset="0"/>
        <a:buChar char="•"/>
        <a:defRPr kumimoji="1" sz="1350" i="0" kern="1200">
          <a:solidFill>
            <a:schemeClr val="tx1"/>
          </a:solidFill>
          <a:latin typeface="Meiryo UI" panose="020B0604030504040204" pitchFamily="50" charset="-128"/>
          <a:ea typeface="Meiryo UI" panose="020B0604030504040204" pitchFamily="50" charset="-128"/>
          <a:cs typeface="+mn-cs"/>
        </a:defRPr>
      </a:lvl4pPr>
      <a:lvl5pPr marL="1542965" indent="-171441" algn="l" defTabSz="685762" rtl="0" eaLnBrk="1" latinLnBrk="0" hangingPunct="1">
        <a:lnSpc>
          <a:spcPct val="90000"/>
        </a:lnSpc>
        <a:spcBef>
          <a:spcPts val="375"/>
        </a:spcBef>
        <a:buFont typeface="Arial" panose="020B0604020202020204" pitchFamily="34" charset="0"/>
        <a:buChar char="•"/>
        <a:defRPr kumimoji="1" sz="1350" i="0" kern="1200">
          <a:solidFill>
            <a:schemeClr val="tx1"/>
          </a:solidFill>
          <a:latin typeface="Meiryo UI" panose="020B0604030504040204" pitchFamily="50" charset="-128"/>
          <a:ea typeface="Meiryo UI" panose="020B0604030504040204" pitchFamily="50" charset="-128"/>
          <a:cs typeface="+mn-cs"/>
        </a:defRPr>
      </a:lvl5pPr>
      <a:lvl6pPr marL="1885845"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726"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607"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488"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762" rtl="0" eaLnBrk="1" latinLnBrk="0" hangingPunct="1">
        <a:defRPr kumimoji="1" sz="1350" kern="1200">
          <a:solidFill>
            <a:schemeClr val="tx1"/>
          </a:solidFill>
          <a:latin typeface="+mn-lt"/>
          <a:ea typeface="+mn-ea"/>
          <a:cs typeface="+mn-cs"/>
        </a:defRPr>
      </a:lvl1pPr>
      <a:lvl2pPr marL="342882" algn="l" defTabSz="685762" rtl="0" eaLnBrk="1" latinLnBrk="0" hangingPunct="1">
        <a:defRPr kumimoji="1" sz="1350" kern="1200">
          <a:solidFill>
            <a:schemeClr val="tx1"/>
          </a:solidFill>
          <a:latin typeface="+mn-lt"/>
          <a:ea typeface="+mn-ea"/>
          <a:cs typeface="+mn-cs"/>
        </a:defRPr>
      </a:lvl2pPr>
      <a:lvl3pPr marL="685762" algn="l" defTabSz="685762" rtl="0" eaLnBrk="1" latinLnBrk="0" hangingPunct="1">
        <a:defRPr kumimoji="1" sz="1350" kern="1200">
          <a:solidFill>
            <a:schemeClr val="tx1"/>
          </a:solidFill>
          <a:latin typeface="+mn-lt"/>
          <a:ea typeface="+mn-ea"/>
          <a:cs typeface="+mn-cs"/>
        </a:defRPr>
      </a:lvl3pPr>
      <a:lvl4pPr marL="1028643" algn="l" defTabSz="685762" rtl="0" eaLnBrk="1" latinLnBrk="0" hangingPunct="1">
        <a:defRPr kumimoji="1" sz="1350" kern="1200">
          <a:solidFill>
            <a:schemeClr val="tx1"/>
          </a:solidFill>
          <a:latin typeface="+mn-lt"/>
          <a:ea typeface="+mn-ea"/>
          <a:cs typeface="+mn-cs"/>
        </a:defRPr>
      </a:lvl4pPr>
      <a:lvl5pPr marL="1371524" algn="l" defTabSz="685762" rtl="0" eaLnBrk="1" latinLnBrk="0" hangingPunct="1">
        <a:defRPr kumimoji="1" sz="1350" kern="1200">
          <a:solidFill>
            <a:schemeClr val="tx1"/>
          </a:solidFill>
          <a:latin typeface="+mn-lt"/>
          <a:ea typeface="+mn-ea"/>
          <a:cs typeface="+mn-cs"/>
        </a:defRPr>
      </a:lvl5pPr>
      <a:lvl6pPr marL="1714405" algn="l" defTabSz="685762" rtl="0" eaLnBrk="1" latinLnBrk="0" hangingPunct="1">
        <a:defRPr kumimoji="1" sz="1350" kern="1200">
          <a:solidFill>
            <a:schemeClr val="tx1"/>
          </a:solidFill>
          <a:latin typeface="+mn-lt"/>
          <a:ea typeface="+mn-ea"/>
          <a:cs typeface="+mn-cs"/>
        </a:defRPr>
      </a:lvl6pPr>
      <a:lvl7pPr marL="2057285" algn="l" defTabSz="685762" rtl="0" eaLnBrk="1" latinLnBrk="0" hangingPunct="1">
        <a:defRPr kumimoji="1" sz="1350" kern="1200">
          <a:solidFill>
            <a:schemeClr val="tx1"/>
          </a:solidFill>
          <a:latin typeface="+mn-lt"/>
          <a:ea typeface="+mn-ea"/>
          <a:cs typeface="+mn-cs"/>
        </a:defRPr>
      </a:lvl7pPr>
      <a:lvl8pPr marL="2400166" algn="l" defTabSz="685762" rtl="0" eaLnBrk="1" latinLnBrk="0" hangingPunct="1">
        <a:defRPr kumimoji="1" sz="1350" kern="1200">
          <a:solidFill>
            <a:schemeClr val="tx1"/>
          </a:solidFill>
          <a:latin typeface="+mn-lt"/>
          <a:ea typeface="+mn-ea"/>
          <a:cs typeface="+mn-cs"/>
        </a:defRPr>
      </a:lvl8pPr>
      <a:lvl9pPr marL="2743048" algn="l" defTabSz="685762"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39" y="365129"/>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81038" y="6356360"/>
            <a:ext cx="222885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19D1DA4-34AA-4729-BD66-042005463291}" type="datetime1">
              <a:rPr kumimoji="1" lang="ja-JP" altLang="en-US" smtClean="0"/>
              <a:t>2026/7/23</a:t>
            </a:fld>
            <a:endParaRPr kumimoji="1" lang="ja-JP" altLang="en-US"/>
          </a:p>
        </p:txBody>
      </p:sp>
      <p:sp>
        <p:nvSpPr>
          <p:cNvPr id="5" name="フッター プレースホルダー 4"/>
          <p:cNvSpPr>
            <a:spLocks noGrp="1"/>
          </p:cNvSpPr>
          <p:nvPr>
            <p:ph type="ftr" sz="quarter" idx="3"/>
          </p:nvPr>
        </p:nvSpPr>
        <p:spPr>
          <a:xfrm>
            <a:off x="3281364" y="6356360"/>
            <a:ext cx="3343275"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996113" y="6356360"/>
            <a:ext cx="222885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DBE2A86-7F05-41B4-8F07-5B31971C6D26}" type="slidenum">
              <a:rPr kumimoji="1" lang="ja-JP" altLang="en-US" smtClean="0"/>
              <a:t>‹#›</a:t>
            </a:fld>
            <a:endParaRPr kumimoji="1" lang="ja-JP" altLang="en-US"/>
          </a:p>
        </p:txBody>
      </p:sp>
      <p:grpSp>
        <p:nvGrpSpPr>
          <p:cNvPr id="7" name="グループ化 6"/>
          <p:cNvGrpSpPr/>
          <p:nvPr userDrawn="1"/>
        </p:nvGrpSpPr>
        <p:grpSpPr>
          <a:xfrm>
            <a:off x="4" y="0"/>
            <a:ext cx="157596" cy="6858000"/>
            <a:chOff x="0" y="2070500"/>
            <a:chExt cx="656713" cy="2743756"/>
          </a:xfrm>
        </p:grpSpPr>
        <p:sp>
          <p:nvSpPr>
            <p:cNvPr id="8" name="正方形/長方形 7"/>
            <p:cNvSpPr/>
            <p:nvPr/>
          </p:nvSpPr>
          <p:spPr>
            <a:xfrm>
              <a:off x="0" y="2070500"/>
              <a:ext cx="656713" cy="914400"/>
            </a:xfrm>
            <a:prstGeom prst="rect">
              <a:avLst/>
            </a:prstGeom>
            <a:solidFill>
              <a:srgbClr val="023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9" name="正方形/長方形 8"/>
            <p:cNvSpPr/>
            <p:nvPr/>
          </p:nvSpPr>
          <p:spPr>
            <a:xfrm>
              <a:off x="0" y="2985456"/>
              <a:ext cx="656713" cy="914400"/>
            </a:xfrm>
            <a:prstGeom prst="rect">
              <a:avLst/>
            </a:prstGeom>
            <a:solidFill>
              <a:srgbClr val="B0C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0" name="正方形/長方形 9"/>
            <p:cNvSpPr/>
            <p:nvPr/>
          </p:nvSpPr>
          <p:spPr>
            <a:xfrm>
              <a:off x="0" y="3899856"/>
              <a:ext cx="656713" cy="914400"/>
            </a:xfrm>
            <a:prstGeom prst="rect">
              <a:avLst/>
            </a:prstGeom>
            <a:solidFill>
              <a:srgbClr val="7BA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1" name="正方形/長方形 10"/>
          <p:cNvSpPr/>
          <p:nvPr userDrawn="1"/>
        </p:nvSpPr>
        <p:spPr>
          <a:xfrm>
            <a:off x="2260158" y="3642265"/>
            <a:ext cx="5543290" cy="11118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b="1" dirty="0">
                <a:solidFill>
                  <a:schemeClr val="tx1"/>
                </a:solidFill>
                <a:latin typeface="BIZ UDゴシック" panose="020B0400000000000000" pitchFamily="49" charset="-128"/>
                <a:ea typeface="BIZ UDゴシック" panose="020B0400000000000000" pitchFamily="49" charset="-128"/>
              </a:rPr>
              <a:t>令和４年２月１７日（木） 知事記者レク資料</a:t>
            </a:r>
          </a:p>
        </p:txBody>
      </p:sp>
      <p:pic>
        <p:nvPicPr>
          <p:cNvPr id="12" name="図 11"/>
          <p:cNvPicPr>
            <a:picLocks noChangeAspect="1"/>
          </p:cNvPicPr>
          <p:nvPr userDrawn="1"/>
        </p:nvPicPr>
        <p:blipFill rotWithShape="1">
          <a:blip r:embed="rId3">
            <a:extLst>
              <a:ext uri="{28A0092B-C50C-407E-A947-70E740481C1C}">
                <a14:useLocalDpi xmlns:a14="http://schemas.microsoft.com/office/drawing/2010/main" val="0"/>
              </a:ext>
            </a:extLst>
          </a:blip>
          <a:srcRect r="60813"/>
          <a:stretch/>
        </p:blipFill>
        <p:spPr>
          <a:xfrm>
            <a:off x="870897" y="412683"/>
            <a:ext cx="1346698" cy="1219370"/>
          </a:xfrm>
          <a:prstGeom prst="rect">
            <a:avLst/>
          </a:prstGeom>
        </p:spPr>
      </p:pic>
      <p:sp>
        <p:nvSpPr>
          <p:cNvPr id="13" name="正方形/長方形 12"/>
          <p:cNvSpPr/>
          <p:nvPr userDrawn="1"/>
        </p:nvSpPr>
        <p:spPr>
          <a:xfrm>
            <a:off x="-1" y="2211484"/>
            <a:ext cx="990600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ja-JP" altLang="en-US" sz="4500" b="1" spc="525" dirty="0">
                <a:solidFill>
                  <a:schemeClr val="tx1"/>
                </a:solidFill>
                <a:latin typeface="BIZ UDゴシック" panose="020B0400000000000000" pitchFamily="49" charset="-128"/>
                <a:ea typeface="BIZ UDゴシック" panose="020B0400000000000000" pitchFamily="49" charset="-128"/>
              </a:rPr>
              <a:t>令和４年度当初予算案</a:t>
            </a:r>
          </a:p>
        </p:txBody>
      </p:sp>
    </p:spTree>
    <p:extLst>
      <p:ext uri="{BB962C8B-B14F-4D97-AF65-F5344CB8AC3E}">
        <p14:creationId xmlns:p14="http://schemas.microsoft.com/office/powerpoint/2010/main" val="3920567887"/>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685762"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41" indent="-171441" algn="l" defTabSz="685762"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22" indent="-171441" algn="l" defTabSz="685762"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02" indent="-171441" algn="l" defTabSz="685762"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083"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2965"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845"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726"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607"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488"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762" rtl="0" eaLnBrk="1" latinLnBrk="0" hangingPunct="1">
        <a:defRPr kumimoji="1" sz="1350" kern="1200">
          <a:solidFill>
            <a:schemeClr val="tx1"/>
          </a:solidFill>
          <a:latin typeface="+mn-lt"/>
          <a:ea typeface="+mn-ea"/>
          <a:cs typeface="+mn-cs"/>
        </a:defRPr>
      </a:lvl1pPr>
      <a:lvl2pPr marL="342882" algn="l" defTabSz="685762" rtl="0" eaLnBrk="1" latinLnBrk="0" hangingPunct="1">
        <a:defRPr kumimoji="1" sz="1350" kern="1200">
          <a:solidFill>
            <a:schemeClr val="tx1"/>
          </a:solidFill>
          <a:latin typeface="+mn-lt"/>
          <a:ea typeface="+mn-ea"/>
          <a:cs typeface="+mn-cs"/>
        </a:defRPr>
      </a:lvl2pPr>
      <a:lvl3pPr marL="685762" algn="l" defTabSz="685762" rtl="0" eaLnBrk="1" latinLnBrk="0" hangingPunct="1">
        <a:defRPr kumimoji="1" sz="1350" kern="1200">
          <a:solidFill>
            <a:schemeClr val="tx1"/>
          </a:solidFill>
          <a:latin typeface="+mn-lt"/>
          <a:ea typeface="+mn-ea"/>
          <a:cs typeface="+mn-cs"/>
        </a:defRPr>
      </a:lvl3pPr>
      <a:lvl4pPr marL="1028643" algn="l" defTabSz="685762" rtl="0" eaLnBrk="1" latinLnBrk="0" hangingPunct="1">
        <a:defRPr kumimoji="1" sz="1350" kern="1200">
          <a:solidFill>
            <a:schemeClr val="tx1"/>
          </a:solidFill>
          <a:latin typeface="+mn-lt"/>
          <a:ea typeface="+mn-ea"/>
          <a:cs typeface="+mn-cs"/>
        </a:defRPr>
      </a:lvl4pPr>
      <a:lvl5pPr marL="1371524" algn="l" defTabSz="685762" rtl="0" eaLnBrk="1" latinLnBrk="0" hangingPunct="1">
        <a:defRPr kumimoji="1" sz="1350" kern="1200">
          <a:solidFill>
            <a:schemeClr val="tx1"/>
          </a:solidFill>
          <a:latin typeface="+mn-lt"/>
          <a:ea typeface="+mn-ea"/>
          <a:cs typeface="+mn-cs"/>
        </a:defRPr>
      </a:lvl5pPr>
      <a:lvl6pPr marL="1714405" algn="l" defTabSz="685762" rtl="0" eaLnBrk="1" latinLnBrk="0" hangingPunct="1">
        <a:defRPr kumimoji="1" sz="1350" kern="1200">
          <a:solidFill>
            <a:schemeClr val="tx1"/>
          </a:solidFill>
          <a:latin typeface="+mn-lt"/>
          <a:ea typeface="+mn-ea"/>
          <a:cs typeface="+mn-cs"/>
        </a:defRPr>
      </a:lvl6pPr>
      <a:lvl7pPr marL="2057285" algn="l" defTabSz="685762" rtl="0" eaLnBrk="1" latinLnBrk="0" hangingPunct="1">
        <a:defRPr kumimoji="1" sz="1350" kern="1200">
          <a:solidFill>
            <a:schemeClr val="tx1"/>
          </a:solidFill>
          <a:latin typeface="+mn-lt"/>
          <a:ea typeface="+mn-ea"/>
          <a:cs typeface="+mn-cs"/>
        </a:defRPr>
      </a:lvl7pPr>
      <a:lvl8pPr marL="2400166" algn="l" defTabSz="685762" rtl="0" eaLnBrk="1" latinLnBrk="0" hangingPunct="1">
        <a:defRPr kumimoji="1" sz="1350" kern="1200">
          <a:solidFill>
            <a:schemeClr val="tx1"/>
          </a:solidFill>
          <a:latin typeface="+mn-lt"/>
          <a:ea typeface="+mn-ea"/>
          <a:cs typeface="+mn-cs"/>
        </a:defRPr>
      </a:lvl8pPr>
      <a:lvl9pPr marL="2743048" algn="l" defTabSz="685762"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4E3F5479-058B-4FA8-92E9-18CAB8CDC5C5}"/>
              </a:ext>
            </a:extLst>
          </p:cNvPr>
          <p:cNvSpPr txBox="1">
            <a:spLocks/>
          </p:cNvSpPr>
          <p:nvPr/>
        </p:nvSpPr>
        <p:spPr>
          <a:xfrm>
            <a:off x="655707" y="2515572"/>
            <a:ext cx="8930746" cy="103053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rtl="0">
              <a:lnSpc>
                <a:spcPct val="150000"/>
              </a:lnSpc>
            </a:pPr>
            <a:r>
              <a:rPr lang="ja-JP" altLang="en-US" sz="2400" b="1" spc="60" dirty="0">
                <a:latin typeface="Meiryo UI" panose="020B0604030504040204" pitchFamily="50" charset="-128"/>
                <a:ea typeface="Meiryo UI" panose="020B0604030504040204" pitchFamily="50" charset="-128"/>
              </a:rPr>
              <a:t>参考資料</a:t>
            </a:r>
            <a:endParaRPr lang="en-US" altLang="ja-JP" sz="2400" b="1" spc="60" dirty="0">
              <a:latin typeface="Meiryo UI" panose="020B0604030504040204" pitchFamily="50" charset="-128"/>
              <a:ea typeface="Meiryo UI" panose="020B0604030504040204" pitchFamily="50" charset="-128"/>
            </a:endParaRPr>
          </a:p>
          <a:p>
            <a:pPr rtl="0">
              <a:lnSpc>
                <a:spcPct val="150000"/>
              </a:lnSpc>
            </a:pPr>
            <a:r>
              <a:rPr lang="ja-JP" altLang="en-US" sz="2400" b="1" spc="60" dirty="0">
                <a:latin typeface="Meiryo UI" panose="020B0604030504040204" pitchFamily="50" charset="-128"/>
                <a:ea typeface="Meiryo UI" panose="020B0604030504040204" pitchFamily="50" charset="-128"/>
              </a:rPr>
              <a:t> 令和７年度包括連携協定締結企業等との公民連携の取組み</a:t>
            </a:r>
            <a:endParaRPr lang="en-US" altLang="ja-JP" sz="2400" b="1" spc="60" dirty="0">
              <a:latin typeface="Meiryo UI" panose="020B0604030504040204" pitchFamily="50" charset="-128"/>
              <a:ea typeface="Meiryo UI" panose="020B0604030504040204" pitchFamily="50" charset="-128"/>
            </a:endParaRPr>
          </a:p>
        </p:txBody>
      </p:sp>
      <p:cxnSp>
        <p:nvCxnSpPr>
          <p:cNvPr id="7" name="直線コネクタ 6"/>
          <p:cNvCxnSpPr/>
          <p:nvPr/>
        </p:nvCxnSpPr>
        <p:spPr>
          <a:xfrm>
            <a:off x="655707" y="3777998"/>
            <a:ext cx="8604203"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268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9</a:t>
            </a:fld>
            <a:endParaRPr lang="ja-JP" altLang="en-US" dirty="0"/>
          </a:p>
        </p:txBody>
      </p:sp>
      <p:sp>
        <p:nvSpPr>
          <p:cNvPr id="11" name="テキスト ボックス 10">
            <a:extLst>
              <a:ext uri="{FF2B5EF4-FFF2-40B4-BE49-F238E27FC236}">
                <a16:creationId xmlns:a16="http://schemas.microsoft.com/office/drawing/2014/main" id="{EFBCD5C2-E3A4-4BBF-AD7D-D3C417CFCB8C}"/>
              </a:ext>
            </a:extLst>
          </p:cNvPr>
          <p:cNvSpPr txBox="1"/>
          <p:nvPr/>
        </p:nvSpPr>
        <p:spPr>
          <a:xfrm>
            <a:off x="394181" y="991953"/>
            <a:ext cx="2211503"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卸売業、小売業①</a:t>
            </a:r>
            <a:endParaRPr kumimoji="1" lang="ja-JP" altLang="en-US" sz="2000" b="1" dirty="0">
              <a:latin typeface="Meiryo UI" panose="020B0604030504040204" pitchFamily="50" charset="-128"/>
              <a:ea typeface="Meiryo UI" panose="020B0604030504040204" pitchFamily="50" charset="-128"/>
            </a:endParaRPr>
          </a:p>
        </p:txBody>
      </p:sp>
      <p:grpSp>
        <p:nvGrpSpPr>
          <p:cNvPr id="13" name="グループ化 12">
            <a:extLst>
              <a:ext uri="{FF2B5EF4-FFF2-40B4-BE49-F238E27FC236}">
                <a16:creationId xmlns:a16="http://schemas.microsoft.com/office/drawing/2014/main" id="{404EF838-A69B-471A-8227-D3433919C043}"/>
              </a:ext>
            </a:extLst>
          </p:cNvPr>
          <p:cNvGrpSpPr/>
          <p:nvPr/>
        </p:nvGrpSpPr>
        <p:grpSpPr>
          <a:xfrm>
            <a:off x="394181" y="300852"/>
            <a:ext cx="9173036" cy="475850"/>
            <a:chOff x="394181" y="465236"/>
            <a:chExt cx="9173036" cy="475850"/>
          </a:xfrm>
        </p:grpSpPr>
        <p:sp>
          <p:nvSpPr>
            <p:cNvPr id="14" name="テキスト ボックス 13">
              <a:extLst>
                <a:ext uri="{FF2B5EF4-FFF2-40B4-BE49-F238E27FC236}">
                  <a16:creationId xmlns:a16="http://schemas.microsoft.com/office/drawing/2014/main" id="{5475B788-2F15-4475-93DD-4856718D0209}"/>
                </a:ext>
              </a:extLst>
            </p:cNvPr>
            <p:cNvSpPr txBox="1"/>
            <p:nvPr/>
          </p:nvSpPr>
          <p:spPr>
            <a:xfrm>
              <a:off x="474667" y="465236"/>
              <a:ext cx="276389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（業種別）主な取組み</a:t>
              </a:r>
              <a:endParaRPr kumimoji="1" lang="ja-JP" altLang="en-US" sz="2000" b="1" dirty="0">
                <a:latin typeface="Meiryo UI" panose="020B0604030504040204" pitchFamily="50" charset="-128"/>
                <a:ea typeface="Meiryo UI" panose="020B0604030504040204" pitchFamily="50" charset="-128"/>
              </a:endParaRPr>
            </a:p>
          </p:txBody>
        </p:sp>
        <p:cxnSp>
          <p:nvCxnSpPr>
            <p:cNvPr id="17" name="直線コネクタ 16">
              <a:extLst>
                <a:ext uri="{FF2B5EF4-FFF2-40B4-BE49-F238E27FC236}">
                  <a16:creationId xmlns:a16="http://schemas.microsoft.com/office/drawing/2014/main" id="{373FEF3D-D8CC-46BA-9DBE-A1588AE45F45}"/>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graphicFrame>
        <p:nvGraphicFramePr>
          <p:cNvPr id="10" name="表 2">
            <a:extLst>
              <a:ext uri="{FF2B5EF4-FFF2-40B4-BE49-F238E27FC236}">
                <a16:creationId xmlns:a16="http://schemas.microsoft.com/office/drawing/2014/main" id="{B22D4400-A94F-4435-AB07-F7688DDFAFF9}"/>
              </a:ext>
            </a:extLst>
          </p:cNvPr>
          <p:cNvGraphicFramePr>
            <a:graphicFrameLocks noGrp="1"/>
          </p:cNvGraphicFramePr>
          <p:nvPr>
            <p:extLst>
              <p:ext uri="{D42A27DB-BD31-4B8C-83A1-F6EECF244321}">
                <p14:modId xmlns:p14="http://schemas.microsoft.com/office/powerpoint/2010/main" val="4012404219"/>
              </p:ext>
            </p:extLst>
          </p:nvPr>
        </p:nvGraphicFramePr>
        <p:xfrm>
          <a:off x="474667" y="1379818"/>
          <a:ext cx="8941575" cy="355605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アカカベ</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・アカカベいきいきウォーキングでの府ブース出展協力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・外国人向け急病時の相談ポータルサイトの啓発物品の店舗での展開</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30952316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イオン</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・府イベントに係る会場提供等、事業への啓発協力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・ミュージアム</a:t>
                      </a:r>
                      <a:r>
                        <a:rPr kumimoji="1" lang="en-US" altLang="ja-JP" sz="1200" dirty="0">
                          <a:solidFill>
                            <a:schemeClr val="tx1"/>
                          </a:solidFill>
                          <a:latin typeface="Meiryo UI" panose="020B0604030504040204" pitchFamily="50" charset="-128"/>
                          <a:ea typeface="Meiryo UI" panose="020B0604030504040204" pitchFamily="50" charset="-128"/>
                        </a:rPr>
                        <a:t>WAON</a:t>
                      </a:r>
                      <a:r>
                        <a:rPr kumimoji="1" lang="ja-JP" altLang="en-US" sz="1200" dirty="0">
                          <a:solidFill>
                            <a:schemeClr val="tx1"/>
                          </a:solidFill>
                          <a:latin typeface="Meiryo UI" panose="020B0604030504040204" pitchFamily="50" charset="-128"/>
                          <a:ea typeface="Meiryo UI" panose="020B0604030504040204" pitchFamily="50" charset="-128"/>
                        </a:rPr>
                        <a:t>を通じた大阪ミュージアム基金への寄附</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704396629"/>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エイチ・ツー・オー リテイリング</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・サステナブルファッションに関する取組の共同実施</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・おおさかユニバーサルデザインマップへの登録</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4199714544"/>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大阪いずみ市民生活協同組合</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・「はじまるばこ」の希望家庭へのお届け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・「こころの再生」パートナー協定に基づく子どもたちの支援（絵本寄贈や子育てひろば運営等）</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868396100"/>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大阪地区オールトヨタ</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・エコドライブ・セーフティドライブ講習会への講師派遣</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・交通安全冊子、キーホルダーの寄贈</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788010374"/>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キリン堂</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・キリン堂公式</a:t>
                      </a:r>
                      <a:r>
                        <a:rPr kumimoji="1" lang="en-US" altLang="ja-JP" sz="1200" dirty="0">
                          <a:solidFill>
                            <a:schemeClr val="tx1"/>
                          </a:solidFill>
                          <a:latin typeface="Meiryo UI" panose="020B0604030504040204" pitchFamily="50" charset="-128"/>
                          <a:ea typeface="Meiryo UI" panose="020B0604030504040204" pitchFamily="50" charset="-128"/>
                        </a:rPr>
                        <a:t>X</a:t>
                      </a:r>
                      <a:r>
                        <a:rPr kumimoji="1" lang="ja-JP" altLang="en-US" sz="1200" dirty="0">
                          <a:solidFill>
                            <a:schemeClr val="tx1"/>
                          </a:solidFill>
                          <a:latin typeface="Meiryo UI" panose="020B0604030504040204" pitchFamily="50" charset="-128"/>
                          <a:ea typeface="Meiryo UI" panose="020B0604030504040204" pitchFamily="50" charset="-128"/>
                        </a:rPr>
                        <a:t>での府政情報の発信</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・キリン堂店舗内における府政情報の発信（ポスター掲示や店内放送など）</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366895585"/>
                  </a:ext>
                </a:extLst>
              </a:tr>
              <a:tr h="370840">
                <a:tc>
                  <a:txBody>
                    <a:bodyPr/>
                    <a:lstStyle/>
                    <a:p>
                      <a:pPr algn="ctr"/>
                      <a:r>
                        <a:rPr kumimoji="1" lang="en-US" altLang="ja-JP" sz="1200" dirty="0">
                          <a:latin typeface="Meiryo UI" panose="020B0604030504040204" pitchFamily="50" charset="-128"/>
                          <a:ea typeface="Meiryo UI" panose="020B0604030504040204" pitchFamily="50" charset="-128"/>
                        </a:rPr>
                        <a:t>Joshin</a:t>
                      </a:r>
                      <a:endParaRPr kumimoji="1" lang="ja-JP" altLang="en-US" sz="1200" dirty="0">
                        <a:latin typeface="Meiryo UI" panose="020B0604030504040204" pitchFamily="50" charset="-128"/>
                        <a:ea typeface="Meiryo UI" panose="020B0604030504040204" pitchFamily="50" charset="-128"/>
                      </a:endParaRP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・「おおさかメディカルネット </a:t>
                      </a:r>
                      <a:r>
                        <a:rPr kumimoji="1" lang="en-US" altLang="ja-JP" sz="1200" dirty="0">
                          <a:solidFill>
                            <a:schemeClr val="tx1"/>
                          </a:solidFill>
                          <a:latin typeface="Meiryo UI" panose="020B0604030504040204" pitchFamily="50" charset="-128"/>
                          <a:ea typeface="Meiryo UI" panose="020B0604030504040204" pitchFamily="50" charset="-128"/>
                        </a:rPr>
                        <a:t>for Foreigners</a:t>
                      </a:r>
                      <a:r>
                        <a:rPr kumimoji="1" lang="ja-JP" altLang="en-US" sz="1200" dirty="0">
                          <a:solidFill>
                            <a:schemeClr val="tx1"/>
                          </a:solidFill>
                          <a:latin typeface="Meiryo UI" panose="020B0604030504040204" pitchFamily="50" charset="-128"/>
                          <a:ea typeface="Meiryo UI" panose="020B0604030504040204" pitchFamily="50" charset="-128"/>
                        </a:rPr>
                        <a:t>」啓発用資材の店舗への配架</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・「第３回ぐるっと大阪湾フォトコンテスト」入賞作品の展示に係るチラシ・ポスター掲示</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569636130"/>
                  </a:ext>
                </a:extLst>
              </a:tr>
            </a:tbl>
          </a:graphicData>
        </a:graphic>
      </p:graphicFrame>
    </p:spTree>
    <p:extLst>
      <p:ext uri="{BB962C8B-B14F-4D97-AF65-F5344CB8AC3E}">
        <p14:creationId xmlns:p14="http://schemas.microsoft.com/office/powerpoint/2010/main" val="861984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10</a:t>
            </a:fld>
            <a:endParaRPr lang="ja-JP" altLang="en-US" dirty="0"/>
          </a:p>
        </p:txBody>
      </p:sp>
      <p:sp>
        <p:nvSpPr>
          <p:cNvPr id="11" name="テキスト ボックス 10">
            <a:extLst>
              <a:ext uri="{FF2B5EF4-FFF2-40B4-BE49-F238E27FC236}">
                <a16:creationId xmlns:a16="http://schemas.microsoft.com/office/drawing/2014/main" id="{EFBCD5C2-E3A4-4BBF-AD7D-D3C417CFCB8C}"/>
              </a:ext>
            </a:extLst>
          </p:cNvPr>
          <p:cNvSpPr txBox="1"/>
          <p:nvPr/>
        </p:nvSpPr>
        <p:spPr>
          <a:xfrm>
            <a:off x="394181" y="991953"/>
            <a:ext cx="2211503"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卸売業、小売業②</a:t>
            </a:r>
            <a:endParaRPr kumimoji="1" lang="ja-JP" altLang="en-US" sz="2000" b="1" dirty="0">
              <a:latin typeface="Meiryo UI" panose="020B0604030504040204" pitchFamily="50" charset="-128"/>
              <a:ea typeface="Meiryo UI" panose="020B0604030504040204" pitchFamily="50" charset="-128"/>
            </a:endParaRPr>
          </a:p>
        </p:txBody>
      </p:sp>
      <p:grpSp>
        <p:nvGrpSpPr>
          <p:cNvPr id="13" name="グループ化 12">
            <a:extLst>
              <a:ext uri="{FF2B5EF4-FFF2-40B4-BE49-F238E27FC236}">
                <a16:creationId xmlns:a16="http://schemas.microsoft.com/office/drawing/2014/main" id="{404EF838-A69B-471A-8227-D3433919C043}"/>
              </a:ext>
            </a:extLst>
          </p:cNvPr>
          <p:cNvGrpSpPr/>
          <p:nvPr/>
        </p:nvGrpSpPr>
        <p:grpSpPr>
          <a:xfrm>
            <a:off x="394181" y="300852"/>
            <a:ext cx="9173036" cy="475850"/>
            <a:chOff x="394181" y="465236"/>
            <a:chExt cx="9173036" cy="475850"/>
          </a:xfrm>
        </p:grpSpPr>
        <p:sp>
          <p:nvSpPr>
            <p:cNvPr id="14" name="テキスト ボックス 13">
              <a:extLst>
                <a:ext uri="{FF2B5EF4-FFF2-40B4-BE49-F238E27FC236}">
                  <a16:creationId xmlns:a16="http://schemas.microsoft.com/office/drawing/2014/main" id="{5475B788-2F15-4475-93DD-4856718D0209}"/>
                </a:ext>
              </a:extLst>
            </p:cNvPr>
            <p:cNvSpPr txBox="1"/>
            <p:nvPr/>
          </p:nvSpPr>
          <p:spPr>
            <a:xfrm>
              <a:off x="474667" y="465236"/>
              <a:ext cx="276389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（業種別）主な取組み</a:t>
              </a:r>
              <a:endParaRPr kumimoji="1" lang="ja-JP" altLang="en-US" sz="2000" b="1" dirty="0">
                <a:latin typeface="Meiryo UI" panose="020B0604030504040204" pitchFamily="50" charset="-128"/>
                <a:ea typeface="Meiryo UI" panose="020B0604030504040204" pitchFamily="50" charset="-128"/>
              </a:endParaRPr>
            </a:p>
          </p:txBody>
        </p:sp>
        <p:cxnSp>
          <p:nvCxnSpPr>
            <p:cNvPr id="17" name="直線コネクタ 16">
              <a:extLst>
                <a:ext uri="{FF2B5EF4-FFF2-40B4-BE49-F238E27FC236}">
                  <a16:creationId xmlns:a16="http://schemas.microsoft.com/office/drawing/2014/main" id="{373FEF3D-D8CC-46BA-9DBE-A1588AE45F45}"/>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graphicFrame>
        <p:nvGraphicFramePr>
          <p:cNvPr id="10" name="表 2">
            <a:extLst>
              <a:ext uri="{FF2B5EF4-FFF2-40B4-BE49-F238E27FC236}">
                <a16:creationId xmlns:a16="http://schemas.microsoft.com/office/drawing/2014/main" id="{B22D4400-A94F-4435-AB07-F7688DDFAFF9}"/>
              </a:ext>
            </a:extLst>
          </p:cNvPr>
          <p:cNvGraphicFramePr>
            <a:graphicFrameLocks noGrp="1"/>
          </p:cNvGraphicFramePr>
          <p:nvPr>
            <p:extLst>
              <p:ext uri="{D42A27DB-BD31-4B8C-83A1-F6EECF244321}">
                <p14:modId xmlns:p14="http://schemas.microsoft.com/office/powerpoint/2010/main" val="2271115148"/>
              </p:ext>
            </p:extLst>
          </p:nvPr>
        </p:nvGraphicFramePr>
        <p:xfrm>
          <a:off x="474667" y="1379818"/>
          <a:ext cx="8941575" cy="218445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セブン</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イレブン・ジャパン</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・大阪・関西万博会場内での大阪産（もん）コラボ商品「コロロ太子町みかん味」の販売</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・セブン</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イレブンアプリ内のバナー広告にて「大塚製薬</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セブン</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イレブン・ジャパン」熱中症啓発配信</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414558752"/>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日産大阪販売</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・店舗での自動車税納期限等を周知するための三角立て</a:t>
                      </a:r>
                      <a:r>
                        <a:rPr kumimoji="1" lang="en-US" altLang="ja-JP" sz="1200" dirty="0">
                          <a:solidFill>
                            <a:schemeClr val="tx1"/>
                          </a:solidFill>
                          <a:latin typeface="Meiryo UI" panose="020B0604030504040204" pitchFamily="50" charset="-128"/>
                          <a:ea typeface="Meiryo UI" panose="020B0604030504040204" pitchFamily="50" charset="-128"/>
                        </a:rPr>
                        <a:t>POP</a:t>
                      </a:r>
                      <a:r>
                        <a:rPr kumimoji="1" lang="ja-JP" altLang="en-US" sz="1200" dirty="0">
                          <a:solidFill>
                            <a:schemeClr val="tx1"/>
                          </a:solidFill>
                          <a:latin typeface="Meiryo UI" panose="020B0604030504040204" pitchFamily="50" charset="-128"/>
                          <a:ea typeface="Meiryo UI" panose="020B0604030504040204" pitchFamily="50" charset="-128"/>
                        </a:rPr>
                        <a:t>の設置</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・環境と車をテーマにした小学校向けの出前授業「日産わくわくエコスクール」の実施</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304228302"/>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ファミリーマート</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・「わくわく・どきどき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　ジュニアプロジェクト」のアイデアミーティングへの協力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・インターネット誹謗中傷・トラブル相談窓口「ネットハーモニー」のイートイン店舗での周知協力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826552927"/>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ローソン</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大阪産（もん）を使用した商品の販売と、一部商品の売上数に応じた「子ども輝く未来基金」への寄付</a:t>
                      </a:r>
                      <a:endParaRPr kumimoji="1" lang="en-US" altLang="ja-JP" sz="11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・府政だよりの店舗への配架協力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474021300"/>
                  </a:ext>
                </a:extLst>
              </a:tr>
            </a:tbl>
          </a:graphicData>
        </a:graphic>
      </p:graphicFrame>
    </p:spTree>
    <p:extLst>
      <p:ext uri="{BB962C8B-B14F-4D97-AF65-F5344CB8AC3E}">
        <p14:creationId xmlns:p14="http://schemas.microsoft.com/office/powerpoint/2010/main" val="2397853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11</a:t>
            </a:fld>
            <a:endParaRPr lang="ja-JP" altLang="en-US" dirty="0"/>
          </a:p>
        </p:txBody>
      </p:sp>
      <p:graphicFrame>
        <p:nvGraphicFramePr>
          <p:cNvPr id="2" name="表 2">
            <a:extLst>
              <a:ext uri="{FF2B5EF4-FFF2-40B4-BE49-F238E27FC236}">
                <a16:creationId xmlns:a16="http://schemas.microsoft.com/office/drawing/2014/main" id="{8149A1CE-A000-4870-A0B1-EEB3DD10ADF8}"/>
              </a:ext>
            </a:extLst>
          </p:cNvPr>
          <p:cNvGraphicFramePr>
            <a:graphicFrameLocks noGrp="1"/>
          </p:cNvGraphicFramePr>
          <p:nvPr>
            <p:extLst>
              <p:ext uri="{D42A27DB-BD31-4B8C-83A1-F6EECF244321}">
                <p14:modId xmlns:p14="http://schemas.microsoft.com/office/powerpoint/2010/main" val="357460869"/>
              </p:ext>
            </p:extLst>
          </p:nvPr>
        </p:nvGraphicFramePr>
        <p:xfrm>
          <a:off x="509911" y="1415454"/>
          <a:ext cx="8941575" cy="5149053"/>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94115">
                <a:tc>
                  <a:txBody>
                    <a:bodyPr/>
                    <a:lstStyle/>
                    <a:p>
                      <a:pPr algn="ctr"/>
                      <a:r>
                        <a:rPr kumimoji="1" lang="ja-JP" altLang="en-US" sz="1200" dirty="0">
                          <a:latin typeface="Meiryo UI" panose="020B0604030504040204" pitchFamily="50" charset="-128"/>
                          <a:ea typeface="Meiryo UI" panose="020B0604030504040204" pitchFamily="50" charset="-128"/>
                        </a:rPr>
                        <a:t>あいおいニッセイ同和損害保険</a:t>
                      </a:r>
                      <a:endParaRPr kumimoji="1" lang="en-US" altLang="ja-JP" sz="1200" dirty="0">
                        <a:latin typeface="Meiryo UI" panose="020B0604030504040204" pitchFamily="50" charset="-128"/>
                        <a:ea typeface="Meiryo UI" panose="020B0604030504040204" pitchFamily="50" charset="-128"/>
                      </a:endParaRP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・「わくわく・どきどき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　ジュニアプロジェクト」のアイデアミーティングへの協力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3541869747"/>
                  </a:ext>
                </a:extLst>
              </a:tr>
              <a:tr h="394115">
                <a:tc>
                  <a:txBody>
                    <a:bodyPr/>
                    <a:lstStyle/>
                    <a:p>
                      <a:pPr algn="ctr"/>
                      <a:r>
                        <a:rPr kumimoji="1" lang="ja-JP" altLang="en-US" sz="1200" dirty="0">
                          <a:latin typeface="Meiryo UI" panose="020B0604030504040204" pitchFamily="50" charset="-128"/>
                          <a:ea typeface="Meiryo UI" panose="020B0604030504040204" pitchFamily="50" charset="-128"/>
                        </a:rPr>
                        <a:t>大阪信用金庫</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・サイネージ放映による府政情報の発信</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・工業系高校への空調ウェアの寄贈（だいしんふれあいスマイル基金）</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009436375"/>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住友生命保険</a:t>
                      </a:r>
                    </a:p>
                  </a:txBody>
                  <a:tcPr anchor="ctr">
                    <a:lnR w="28575" cap="flat" cmpd="sng" algn="ctr">
                      <a:solidFill>
                        <a:srgbClr val="11AEC7"/>
                      </a:solidFill>
                      <a:prstDash val="solid"/>
                      <a:round/>
                      <a:headEnd type="none" w="med" len="med"/>
                      <a:tailEnd type="none" w="med" len="med"/>
                    </a:lnR>
                  </a:tcPr>
                </a:tc>
                <a:tc>
                  <a:txBody>
                    <a:bodyPr/>
                    <a:lstStyle/>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・健康づくり支援アプリ「</a:t>
                      </a:r>
                      <a:r>
                        <a:rPr kumimoji="1" lang="en-US" altLang="ja-JP" sz="1200" dirty="0">
                          <a:solidFill>
                            <a:schemeClr val="tx1"/>
                          </a:solidFill>
                          <a:latin typeface="Meiryo UI" panose="020B0604030504040204" pitchFamily="50" charset="-128"/>
                          <a:ea typeface="Meiryo UI" panose="020B0604030504040204" pitchFamily="50" charset="-128"/>
                        </a:rPr>
                        <a:t>Vitality</a:t>
                      </a:r>
                      <a:r>
                        <a:rPr kumimoji="1" lang="ja-JP" altLang="en-US" sz="1200" dirty="0">
                          <a:solidFill>
                            <a:schemeClr val="tx1"/>
                          </a:solidFill>
                          <a:latin typeface="Meiryo UI" panose="020B0604030504040204" pitchFamily="50" charset="-128"/>
                          <a:ea typeface="Meiryo UI" panose="020B0604030504040204" pitchFamily="50" charset="-128"/>
                        </a:rPr>
                        <a:t>」を活用した府民・企業の従業員の健康づくりの促進</a:t>
                      </a:r>
                    </a:p>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・営業職員のチラシ配布による府政情報の発信</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751532412"/>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損害保険ジャパン</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・大阪防災アプリ 利用促進への協力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4209562438"/>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第一生命保険</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・営業職員のチラシ配布による府政情報の発信</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・関西ビジネスミーティングへのブース出展</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7530221"/>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大同生命保険</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・大阪府障がい者スポーツ大会へのボランティア参加</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a:solidFill>
                            <a:schemeClr val="tx1"/>
                          </a:solidFill>
                          <a:latin typeface="Meiryo UI" panose="020B0604030504040204" pitchFamily="50" charset="-128"/>
                          <a:ea typeface="Meiryo UI" panose="020B0604030504040204" pitchFamily="50" charset="-128"/>
                        </a:rPr>
                        <a:t>・健康経営セミナーのチラシ配布</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661602010"/>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東京海上日動火災保険</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・中小企業における</a:t>
                      </a:r>
                      <a:r>
                        <a:rPr kumimoji="1" lang="en-US" altLang="ja-JP" sz="1200" dirty="0">
                          <a:solidFill>
                            <a:schemeClr val="tx1"/>
                          </a:solidFill>
                          <a:latin typeface="Meiryo UI" panose="020B0604030504040204" pitchFamily="50" charset="-128"/>
                          <a:ea typeface="Meiryo UI" panose="020B0604030504040204" pitchFamily="50" charset="-128"/>
                        </a:rPr>
                        <a:t>BCP</a:t>
                      </a:r>
                      <a:r>
                        <a:rPr kumimoji="1" lang="ja-JP" altLang="en-US" sz="1200" dirty="0">
                          <a:solidFill>
                            <a:schemeClr val="tx1"/>
                          </a:solidFill>
                          <a:latin typeface="Meiryo UI" panose="020B0604030504040204" pitchFamily="50" charset="-128"/>
                          <a:ea typeface="Meiryo UI" panose="020B0604030504040204" pitchFamily="50" charset="-128"/>
                        </a:rPr>
                        <a:t>普及啓発・策定支援</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566861304"/>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日本生命保険</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・サイネージ放映、営業職員のチラシ配布による府政情報の発信</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・ニッセイ医療費白書の贈呈</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31023287"/>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三井住友海上火災保険</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・里親家庭に向けた、野球観戦チケットの寄贈</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・大阪</a:t>
                      </a:r>
                      <a:r>
                        <a:rPr kumimoji="1" lang="en-US" altLang="ja-JP" sz="1200" dirty="0">
                          <a:solidFill>
                            <a:schemeClr val="tx1"/>
                          </a:solidFill>
                          <a:latin typeface="Meiryo UI" panose="020B0604030504040204" pitchFamily="50" charset="-128"/>
                          <a:ea typeface="Meiryo UI" panose="020B0604030504040204" pitchFamily="50" charset="-128"/>
                        </a:rPr>
                        <a:t>880</a:t>
                      </a:r>
                      <a:r>
                        <a:rPr kumimoji="1" lang="ja-JP" altLang="en-US" sz="1200" dirty="0">
                          <a:solidFill>
                            <a:schemeClr val="tx1"/>
                          </a:solidFill>
                          <a:latin typeface="Meiryo UI" panose="020B0604030504040204" pitchFamily="50" charset="-128"/>
                          <a:ea typeface="Meiryo UI" panose="020B0604030504040204" pitchFamily="50" charset="-128"/>
                        </a:rPr>
                        <a:t>万人訓練ポスター及びチラシの作成・配布協力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4081291367"/>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明治安田生命保険</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・健活</a:t>
                      </a: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啓発チラシの共同作成と、府庁イベント等での健康測定会の実施</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・里親支援ソ－シャルワーカー研修会への講師派遣</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3418071098"/>
                  </a:ext>
                </a:extLst>
              </a:tr>
              <a:tr h="370840">
                <a:tc>
                  <a:txBody>
                    <a:bodyPr/>
                    <a:lstStyle/>
                    <a:p>
                      <a:pPr marL="0" marR="0" lvl="0" indent="0" algn="ctr" defTabSz="685762"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りそな銀行</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・鶴見商業高校での手帳製作の授業への講師登壇協力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・行政と民間企業の異業種交流会の実施</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202100509"/>
                  </a:ext>
                </a:extLst>
              </a:tr>
            </a:tbl>
          </a:graphicData>
        </a:graphic>
      </p:graphicFrame>
      <p:sp>
        <p:nvSpPr>
          <p:cNvPr id="11" name="テキスト ボックス 10">
            <a:extLst>
              <a:ext uri="{FF2B5EF4-FFF2-40B4-BE49-F238E27FC236}">
                <a16:creationId xmlns:a16="http://schemas.microsoft.com/office/drawing/2014/main" id="{EFBCD5C2-E3A4-4BBF-AD7D-D3C417CFCB8C}"/>
              </a:ext>
            </a:extLst>
          </p:cNvPr>
          <p:cNvSpPr txBox="1"/>
          <p:nvPr/>
        </p:nvSpPr>
        <p:spPr>
          <a:xfrm>
            <a:off x="394181" y="1042819"/>
            <a:ext cx="1910459"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金融業・保険業</a:t>
            </a:r>
            <a:endParaRPr kumimoji="1" lang="ja-JP" altLang="en-US" sz="2000" b="1" dirty="0">
              <a:latin typeface="Meiryo UI" panose="020B0604030504040204" pitchFamily="50" charset="-128"/>
              <a:ea typeface="Meiryo UI" panose="020B0604030504040204" pitchFamily="50" charset="-128"/>
            </a:endParaRPr>
          </a:p>
        </p:txBody>
      </p:sp>
      <p:grpSp>
        <p:nvGrpSpPr>
          <p:cNvPr id="14" name="グループ化 13">
            <a:extLst>
              <a:ext uri="{FF2B5EF4-FFF2-40B4-BE49-F238E27FC236}">
                <a16:creationId xmlns:a16="http://schemas.microsoft.com/office/drawing/2014/main" id="{25267FB9-5CA7-4231-A5E8-188DFF70C02E}"/>
              </a:ext>
            </a:extLst>
          </p:cNvPr>
          <p:cNvGrpSpPr/>
          <p:nvPr/>
        </p:nvGrpSpPr>
        <p:grpSpPr>
          <a:xfrm>
            <a:off x="394181" y="465236"/>
            <a:ext cx="9173036" cy="475850"/>
            <a:chOff x="394181" y="465236"/>
            <a:chExt cx="9173036" cy="475850"/>
          </a:xfrm>
        </p:grpSpPr>
        <p:sp>
          <p:nvSpPr>
            <p:cNvPr id="15" name="テキスト ボックス 14">
              <a:extLst>
                <a:ext uri="{FF2B5EF4-FFF2-40B4-BE49-F238E27FC236}">
                  <a16:creationId xmlns:a16="http://schemas.microsoft.com/office/drawing/2014/main" id="{4B0B7674-67DA-477F-981A-8420F6D2D2A0}"/>
                </a:ext>
              </a:extLst>
            </p:cNvPr>
            <p:cNvSpPr txBox="1"/>
            <p:nvPr/>
          </p:nvSpPr>
          <p:spPr>
            <a:xfrm>
              <a:off x="474667" y="465236"/>
              <a:ext cx="276389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（業種別）主な取組み</a:t>
              </a:r>
              <a:endParaRPr kumimoji="1" lang="ja-JP" altLang="en-US" sz="2000" b="1"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56E2A93B-CD99-4F65-ABCB-B7D16A22B904}"/>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51411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12</a:t>
            </a:fld>
            <a:endParaRPr lang="ja-JP" altLang="en-US" dirty="0"/>
          </a:p>
        </p:txBody>
      </p:sp>
      <p:graphicFrame>
        <p:nvGraphicFramePr>
          <p:cNvPr id="2" name="表 2">
            <a:extLst>
              <a:ext uri="{FF2B5EF4-FFF2-40B4-BE49-F238E27FC236}">
                <a16:creationId xmlns:a16="http://schemas.microsoft.com/office/drawing/2014/main" id="{8149A1CE-A000-4870-A0B1-EEB3DD10ADF8}"/>
              </a:ext>
            </a:extLst>
          </p:cNvPr>
          <p:cNvGraphicFramePr>
            <a:graphicFrameLocks noGrp="1"/>
          </p:cNvGraphicFramePr>
          <p:nvPr>
            <p:extLst>
              <p:ext uri="{D42A27DB-BD31-4B8C-83A1-F6EECF244321}">
                <p14:modId xmlns:p14="http://schemas.microsoft.com/office/powerpoint/2010/main" val="3305337128"/>
              </p:ext>
            </p:extLst>
          </p:nvPr>
        </p:nvGraphicFramePr>
        <p:xfrm>
          <a:off x="509911" y="1559572"/>
          <a:ext cx="8941575" cy="81285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三井不動産</a:t>
                      </a:r>
                    </a:p>
                  </a:txBody>
                  <a:tcPr anchor="ctr">
                    <a:lnR w="28575" cap="flat" cmpd="sng" algn="ctr">
                      <a:solidFill>
                        <a:srgbClr val="11AEC7"/>
                      </a:solidFill>
                      <a:prstDash val="solid"/>
                      <a:round/>
                      <a:headEnd type="none" w="med" len="med"/>
                      <a:tailEnd type="none" w="med" len="med"/>
                    </a:lnR>
                  </a:tcPr>
                </a:tc>
                <a:tc>
                  <a:txBody>
                    <a:bodyPr/>
                    <a:lstStyle/>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・府イベントに係る会場提供等、事業への啓発協力</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・ららぽーと４施設での府政情報に関するサイネージ放映</a:t>
                      </a:r>
                      <a:endParaRPr kumimoji="1" lang="en-US" altLang="ja-JP" sz="1200" dirty="0">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963900581"/>
                  </a:ext>
                </a:extLst>
              </a:tr>
            </a:tbl>
          </a:graphicData>
        </a:graphic>
      </p:graphicFrame>
      <p:sp>
        <p:nvSpPr>
          <p:cNvPr id="11" name="テキスト ボックス 10">
            <a:extLst>
              <a:ext uri="{FF2B5EF4-FFF2-40B4-BE49-F238E27FC236}">
                <a16:creationId xmlns:a16="http://schemas.microsoft.com/office/drawing/2014/main" id="{EFBCD5C2-E3A4-4BBF-AD7D-D3C417CFCB8C}"/>
              </a:ext>
            </a:extLst>
          </p:cNvPr>
          <p:cNvSpPr txBox="1"/>
          <p:nvPr/>
        </p:nvSpPr>
        <p:spPr>
          <a:xfrm>
            <a:off x="394181" y="1042819"/>
            <a:ext cx="2739853" cy="400110"/>
          </a:xfrm>
          <a:prstGeom prst="rect">
            <a:avLst/>
          </a:prstGeom>
          <a:noFill/>
        </p:spPr>
        <p:txBody>
          <a:bodyPr wrap="none" rtlCol="0">
            <a:spAutoFit/>
          </a:bodyPr>
          <a:lstStyle/>
          <a:p>
            <a:r>
              <a:rPr lang="zh-TW" altLang="en-US" sz="2000" b="1" spc="60" dirty="0">
                <a:latin typeface="Meiryo UI" panose="020B0604030504040204" pitchFamily="50" charset="-128"/>
                <a:ea typeface="Meiryo UI" panose="020B0604030504040204" pitchFamily="50" charset="-128"/>
              </a:rPr>
              <a:t>不動産業</a:t>
            </a:r>
            <a:r>
              <a:rPr lang="ja-JP" altLang="en-US" sz="2000" b="1" spc="60" dirty="0">
                <a:latin typeface="Meiryo UI" panose="020B0604030504040204" pitchFamily="50" charset="-128"/>
                <a:ea typeface="Meiryo UI" panose="020B0604030504040204" pitchFamily="50" charset="-128"/>
              </a:rPr>
              <a:t>、</a:t>
            </a:r>
            <a:r>
              <a:rPr lang="zh-TW" altLang="en-US" sz="2000" b="1" spc="60" dirty="0">
                <a:latin typeface="Meiryo UI" panose="020B0604030504040204" pitchFamily="50" charset="-128"/>
                <a:ea typeface="Meiryo UI" panose="020B0604030504040204" pitchFamily="50" charset="-128"/>
              </a:rPr>
              <a:t>物品賃貸業</a:t>
            </a:r>
            <a:endParaRPr kumimoji="1" lang="ja-JP" altLang="en-US" sz="2000" b="1" dirty="0">
              <a:latin typeface="Meiryo UI" panose="020B0604030504040204" pitchFamily="50" charset="-128"/>
              <a:ea typeface="Meiryo UI" panose="020B0604030504040204" pitchFamily="50" charset="-128"/>
            </a:endParaRPr>
          </a:p>
        </p:txBody>
      </p:sp>
      <p:graphicFrame>
        <p:nvGraphicFramePr>
          <p:cNvPr id="12" name="表 2">
            <a:extLst>
              <a:ext uri="{FF2B5EF4-FFF2-40B4-BE49-F238E27FC236}">
                <a16:creationId xmlns:a16="http://schemas.microsoft.com/office/drawing/2014/main" id="{489B9111-27AC-4E50-802C-80421A60202D}"/>
              </a:ext>
            </a:extLst>
          </p:cNvPr>
          <p:cNvGraphicFramePr>
            <a:graphicFrameLocks noGrp="1"/>
          </p:cNvGraphicFramePr>
          <p:nvPr>
            <p:extLst>
              <p:ext uri="{D42A27DB-BD31-4B8C-83A1-F6EECF244321}">
                <p14:modId xmlns:p14="http://schemas.microsoft.com/office/powerpoint/2010/main" val="2077111470"/>
              </p:ext>
            </p:extLst>
          </p:nvPr>
        </p:nvGraphicFramePr>
        <p:xfrm>
          <a:off x="509911" y="2889184"/>
          <a:ext cx="8941575" cy="2225913"/>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64194">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468173">
                <a:tc>
                  <a:txBody>
                    <a:bodyPr/>
                    <a:lstStyle/>
                    <a:p>
                      <a:pPr algn="ctr"/>
                      <a:r>
                        <a:rPr kumimoji="1" lang="ja-JP" altLang="en-US" sz="1200" dirty="0">
                          <a:latin typeface="Meiryo UI" panose="020B0604030504040204" pitchFamily="50" charset="-128"/>
                          <a:ea typeface="Meiryo UI" panose="020B0604030504040204" pitchFamily="50" charset="-128"/>
                        </a:rPr>
                        <a:t>大阪大学</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latin typeface="Meiryo UI" panose="020B0604030504040204" pitchFamily="50" charset="-128"/>
                          <a:ea typeface="Meiryo UI" panose="020B0604030504040204" pitchFamily="50" charset="-128"/>
                        </a:rPr>
                        <a:t>・大阪府・大阪大学共催セミナー「経済予測は可能か？」の実施</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・学内サイネージや学内ポータルサイトでの府政情報の発信</a:t>
                      </a:r>
                      <a:endParaRPr kumimoji="1" lang="en-US" altLang="ja-JP" sz="1200" dirty="0">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963900581"/>
                  </a:ext>
                </a:extLst>
              </a:tr>
              <a:tr h="468173">
                <a:tc>
                  <a:txBody>
                    <a:bodyPr/>
                    <a:lstStyle/>
                    <a:p>
                      <a:pPr algn="ctr"/>
                      <a:r>
                        <a:rPr kumimoji="1" lang="ja-JP" altLang="en-US" sz="1200" dirty="0">
                          <a:latin typeface="Meiryo UI" panose="020B0604030504040204" pitchFamily="50" charset="-128"/>
                          <a:ea typeface="Meiryo UI" panose="020B0604030504040204" pitchFamily="50" charset="-128"/>
                        </a:rPr>
                        <a:t>関西大学</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latin typeface="Meiryo UI" panose="020B0604030504040204" pitchFamily="50" charset="-128"/>
                          <a:ea typeface="Meiryo UI" panose="020B0604030504040204" pitchFamily="50" charset="-128"/>
                        </a:rPr>
                        <a:t>・大学</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大阪府プロジェクト「大阪府の家庭教育支援～学校・家庭・地域の連携・協働～」の実施</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・学内サイネージや学内ポータルサイトでの府政情報の発信</a:t>
                      </a:r>
                      <a:endParaRPr kumimoji="1" lang="en-US" altLang="ja-JP" sz="1200" dirty="0">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521113284"/>
                  </a:ext>
                </a:extLst>
              </a:tr>
              <a:tr h="455428">
                <a:tc>
                  <a:txBody>
                    <a:bodyPr/>
                    <a:lstStyle/>
                    <a:p>
                      <a:pPr algn="ctr"/>
                      <a:r>
                        <a:rPr kumimoji="1" lang="ja-JP" altLang="en-US" sz="1200" dirty="0">
                          <a:latin typeface="Meiryo UI" panose="020B0604030504040204" pitchFamily="50" charset="-128"/>
                          <a:ea typeface="Meiryo UI" panose="020B0604030504040204" pitchFamily="50" charset="-128"/>
                        </a:rPr>
                        <a:t>近畿大学</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latin typeface="Meiryo UI" panose="020B0604030504040204" pitchFamily="50" charset="-128"/>
                          <a:ea typeface="Meiryo UI" panose="020B0604030504040204" pitchFamily="50" charset="-128"/>
                        </a:rPr>
                        <a:t>・体組成測定・栄養指導を受けられる「健康</a:t>
                      </a:r>
                      <a:r>
                        <a:rPr kumimoji="1" lang="ja-JP" altLang="en-US" sz="1200" dirty="0">
                          <a:solidFill>
                            <a:schemeClr val="tx1"/>
                          </a:solidFill>
                          <a:latin typeface="Meiryo UI" panose="020B0604030504040204" pitchFamily="50" charset="-128"/>
                          <a:ea typeface="Meiryo UI" panose="020B0604030504040204" pitchFamily="50" charset="-128"/>
                        </a:rPr>
                        <a:t>キャンパスプロジェクト</a:t>
                      </a:r>
                      <a:r>
                        <a:rPr kumimoji="1" lang="ja-JP" altLang="en-US" sz="1000" dirty="0">
                          <a:solidFill>
                            <a:schemeClr val="tx1"/>
                          </a:solidFill>
                          <a:latin typeface="Meiryo UI" panose="020B0604030504040204" pitchFamily="50" charset="-128"/>
                          <a:ea typeface="Meiryo UI" panose="020B0604030504040204" pitchFamily="50" charset="-128"/>
                        </a:rPr>
                        <a:t>（やせ・肥満モデル事業）</a:t>
                      </a:r>
                      <a:r>
                        <a:rPr kumimoji="1" lang="ja-JP" altLang="en-US" sz="1200" dirty="0">
                          <a:latin typeface="Meiryo UI" panose="020B0604030504040204" pitchFamily="50" charset="-128"/>
                          <a:ea typeface="Meiryo UI" panose="020B0604030504040204" pitchFamily="50" charset="-128"/>
                        </a:rPr>
                        <a:t>」　を実施</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・学内ポータルサイトや学生用共有サイトなどでの府政情報の発信</a:t>
                      </a:r>
                      <a:endParaRPr kumimoji="1" lang="en-US" altLang="ja-JP" sz="1200" dirty="0">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340077428"/>
                  </a:ext>
                </a:extLst>
              </a:tr>
              <a:tr h="468173">
                <a:tc>
                  <a:txBody>
                    <a:bodyPr/>
                    <a:lstStyle/>
                    <a:p>
                      <a:pPr algn="ctr"/>
                      <a:r>
                        <a:rPr kumimoji="1" lang="ja-JP" altLang="en-US" sz="1200" dirty="0">
                          <a:latin typeface="Meiryo UI" panose="020B0604030504040204" pitchFamily="50" charset="-128"/>
                          <a:ea typeface="Meiryo UI" panose="020B0604030504040204" pitchFamily="50" charset="-128"/>
                        </a:rPr>
                        <a:t>立命館大学</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SDGs</a:t>
                      </a:r>
                      <a:r>
                        <a:rPr kumimoji="1" lang="ja-JP" altLang="en-US" sz="1200" dirty="0">
                          <a:latin typeface="Meiryo UI" panose="020B0604030504040204" pitchFamily="50" charset="-128"/>
                          <a:ea typeface="Meiryo UI" panose="020B0604030504040204" pitchFamily="50" charset="-128"/>
                        </a:rPr>
                        <a:t>フォーラムへの登壇、共創実績紹介</a:t>
                      </a:r>
                      <a:r>
                        <a:rPr kumimoji="1" lang="ja-JP" altLang="en-US" sz="1100" dirty="0">
                          <a:latin typeface="Meiryo UI" panose="020B0604030504040204" pitchFamily="50" charset="-128"/>
                          <a:ea typeface="Meiryo UI" panose="020B0604030504040204" pitchFamily="50" charset="-128"/>
                        </a:rPr>
                        <a:t>（大阪・関西万博会場内　</a:t>
                      </a:r>
                      <a:r>
                        <a:rPr kumimoji="1" lang="en-US" altLang="ja-JP" sz="1100" dirty="0">
                          <a:latin typeface="Meiryo UI" panose="020B0604030504040204" pitchFamily="50" charset="-128"/>
                          <a:ea typeface="Meiryo UI" panose="020B0604030504040204" pitchFamily="50" charset="-128"/>
                        </a:rPr>
                        <a:t>EXPO</a:t>
                      </a:r>
                      <a:r>
                        <a:rPr kumimoji="1" lang="ja-JP" altLang="en-US" sz="1100" dirty="0">
                          <a:latin typeface="Meiryo UI" panose="020B0604030504040204" pitchFamily="50" charset="-128"/>
                          <a:ea typeface="Meiryo UI" panose="020B0604030504040204" pitchFamily="50" charset="-128"/>
                        </a:rPr>
                        <a:t>ホール「シャインハット」）</a:t>
                      </a:r>
                    </a:p>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・立命館</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マイクロソフト</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大阪府連携による創発性人材育成プラットフォームの運営</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22949890"/>
                  </a:ext>
                </a:extLst>
              </a:tr>
            </a:tbl>
          </a:graphicData>
        </a:graphic>
      </p:graphicFrame>
      <p:sp>
        <p:nvSpPr>
          <p:cNvPr id="13" name="テキスト ボックス 12">
            <a:extLst>
              <a:ext uri="{FF2B5EF4-FFF2-40B4-BE49-F238E27FC236}">
                <a16:creationId xmlns:a16="http://schemas.microsoft.com/office/drawing/2014/main" id="{C86F7EE5-358C-4C92-920C-030CA9668877}"/>
              </a:ext>
            </a:extLst>
          </p:cNvPr>
          <p:cNvSpPr txBox="1"/>
          <p:nvPr/>
        </p:nvSpPr>
        <p:spPr>
          <a:xfrm>
            <a:off x="394181" y="2489073"/>
            <a:ext cx="3748142"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学術研究、専門・技術サービス業</a:t>
            </a:r>
            <a:endParaRPr kumimoji="1" lang="ja-JP" altLang="en-US" sz="2000" b="1" dirty="0">
              <a:latin typeface="Meiryo UI" panose="020B0604030504040204" pitchFamily="50" charset="-128"/>
              <a:ea typeface="Meiryo UI" panose="020B0604030504040204" pitchFamily="50" charset="-128"/>
            </a:endParaRPr>
          </a:p>
        </p:txBody>
      </p:sp>
      <p:graphicFrame>
        <p:nvGraphicFramePr>
          <p:cNvPr id="16" name="表 2">
            <a:extLst>
              <a:ext uri="{FF2B5EF4-FFF2-40B4-BE49-F238E27FC236}">
                <a16:creationId xmlns:a16="http://schemas.microsoft.com/office/drawing/2014/main" id="{A78EE97F-08A3-4E21-A1EE-A3E3864927C3}"/>
              </a:ext>
            </a:extLst>
          </p:cNvPr>
          <p:cNvGraphicFramePr>
            <a:graphicFrameLocks noGrp="1"/>
          </p:cNvGraphicFramePr>
          <p:nvPr>
            <p:extLst>
              <p:ext uri="{D42A27DB-BD31-4B8C-83A1-F6EECF244321}">
                <p14:modId xmlns:p14="http://schemas.microsoft.com/office/powerpoint/2010/main" val="483591641"/>
              </p:ext>
            </p:extLst>
          </p:nvPr>
        </p:nvGraphicFramePr>
        <p:xfrm>
          <a:off x="509911" y="5815181"/>
          <a:ext cx="8941575" cy="72649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ハークスレイ</a:t>
                      </a:r>
                    </a:p>
                  </a:txBody>
                  <a:tcPr anchor="ctr">
                    <a:lnR w="28575" cap="flat" cmpd="sng" algn="ctr">
                      <a:solidFill>
                        <a:srgbClr val="11AEC7"/>
                      </a:solidFill>
                      <a:prstDash val="solid"/>
                      <a:round/>
                      <a:headEnd type="none" w="med" len="med"/>
                      <a:tailEnd type="none" w="med" len="med"/>
                    </a:lnR>
                  </a:tcPr>
                </a:tc>
                <a:tc>
                  <a:txBody>
                    <a:bodyPr/>
                    <a:lstStyle/>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・ほっかビジョンを活用した府政情報の発信</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963900581"/>
                  </a:ext>
                </a:extLst>
              </a:tr>
            </a:tbl>
          </a:graphicData>
        </a:graphic>
      </p:graphicFrame>
      <p:sp>
        <p:nvSpPr>
          <p:cNvPr id="17" name="テキスト ボックス 16">
            <a:extLst>
              <a:ext uri="{FF2B5EF4-FFF2-40B4-BE49-F238E27FC236}">
                <a16:creationId xmlns:a16="http://schemas.microsoft.com/office/drawing/2014/main" id="{4F0DBD9A-59CA-465B-9F0F-C49C3ECDF161}"/>
              </a:ext>
            </a:extLst>
          </p:cNvPr>
          <p:cNvSpPr txBox="1"/>
          <p:nvPr/>
        </p:nvSpPr>
        <p:spPr>
          <a:xfrm>
            <a:off x="394181" y="5313339"/>
            <a:ext cx="2814873"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宿泊業、飲食サービス業</a:t>
            </a:r>
          </a:p>
        </p:txBody>
      </p:sp>
      <p:grpSp>
        <p:nvGrpSpPr>
          <p:cNvPr id="15" name="グループ化 14">
            <a:extLst>
              <a:ext uri="{FF2B5EF4-FFF2-40B4-BE49-F238E27FC236}">
                <a16:creationId xmlns:a16="http://schemas.microsoft.com/office/drawing/2014/main" id="{3C97310A-82D7-4B01-B807-1DA21B2E0172}"/>
              </a:ext>
            </a:extLst>
          </p:cNvPr>
          <p:cNvGrpSpPr/>
          <p:nvPr/>
        </p:nvGrpSpPr>
        <p:grpSpPr>
          <a:xfrm>
            <a:off x="394181" y="465236"/>
            <a:ext cx="9173036" cy="475850"/>
            <a:chOff x="394181" y="465236"/>
            <a:chExt cx="9173036" cy="475850"/>
          </a:xfrm>
        </p:grpSpPr>
        <p:sp>
          <p:nvSpPr>
            <p:cNvPr id="18" name="テキスト ボックス 17">
              <a:extLst>
                <a:ext uri="{FF2B5EF4-FFF2-40B4-BE49-F238E27FC236}">
                  <a16:creationId xmlns:a16="http://schemas.microsoft.com/office/drawing/2014/main" id="{98F0ECF0-9EAB-4215-A390-71FFC558C50A}"/>
                </a:ext>
              </a:extLst>
            </p:cNvPr>
            <p:cNvSpPr txBox="1"/>
            <p:nvPr/>
          </p:nvSpPr>
          <p:spPr>
            <a:xfrm>
              <a:off x="474667" y="465236"/>
              <a:ext cx="276389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（業種別）主な取組み</a:t>
              </a:r>
              <a:endParaRPr kumimoji="1" lang="ja-JP" altLang="en-US" sz="2000" b="1" dirty="0">
                <a:latin typeface="Meiryo UI" panose="020B0604030504040204" pitchFamily="50" charset="-128"/>
                <a:ea typeface="Meiryo UI" panose="020B0604030504040204" pitchFamily="50" charset="-128"/>
              </a:endParaRPr>
            </a:p>
          </p:txBody>
        </p:sp>
        <p:cxnSp>
          <p:nvCxnSpPr>
            <p:cNvPr id="21" name="直線コネクタ 20">
              <a:extLst>
                <a:ext uri="{FF2B5EF4-FFF2-40B4-BE49-F238E27FC236}">
                  <a16:creationId xmlns:a16="http://schemas.microsoft.com/office/drawing/2014/main" id="{4E22E8C9-367E-490B-A5DA-85E877A81C1E}"/>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56134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13</a:t>
            </a:fld>
            <a:endParaRPr lang="ja-JP" altLang="en-US" dirty="0"/>
          </a:p>
        </p:txBody>
      </p:sp>
      <p:graphicFrame>
        <p:nvGraphicFramePr>
          <p:cNvPr id="2" name="表 2">
            <a:extLst>
              <a:ext uri="{FF2B5EF4-FFF2-40B4-BE49-F238E27FC236}">
                <a16:creationId xmlns:a16="http://schemas.microsoft.com/office/drawing/2014/main" id="{8149A1CE-A000-4870-A0B1-EEB3DD10ADF8}"/>
              </a:ext>
            </a:extLst>
          </p:cNvPr>
          <p:cNvGraphicFramePr>
            <a:graphicFrameLocks noGrp="1"/>
          </p:cNvGraphicFramePr>
          <p:nvPr>
            <p:extLst>
              <p:ext uri="{D42A27DB-BD31-4B8C-83A1-F6EECF244321}">
                <p14:modId xmlns:p14="http://schemas.microsoft.com/office/powerpoint/2010/main" val="3842665937"/>
              </p:ext>
            </p:extLst>
          </p:nvPr>
        </p:nvGraphicFramePr>
        <p:xfrm>
          <a:off x="509911" y="1544661"/>
          <a:ext cx="8941575" cy="218445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en-US" altLang="ja-JP" sz="1200" dirty="0">
                          <a:latin typeface="Meiryo UI" panose="020B0604030504040204" pitchFamily="50" charset="-128"/>
                          <a:ea typeface="Meiryo UI" panose="020B0604030504040204" pitchFamily="50" charset="-128"/>
                        </a:rPr>
                        <a:t>F.C.</a:t>
                      </a:r>
                      <a:r>
                        <a:rPr kumimoji="1" lang="ja-JP" altLang="en-US" sz="1200" dirty="0">
                          <a:latin typeface="Meiryo UI" panose="020B0604030504040204" pitchFamily="50" charset="-128"/>
                          <a:ea typeface="Meiryo UI" panose="020B0604030504040204" pitchFamily="50" charset="-128"/>
                        </a:rPr>
                        <a:t>大阪</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OSAKA KOUMIN GROWTH DRIVE2025</a:t>
                      </a:r>
                      <a:r>
                        <a:rPr kumimoji="1" lang="ja-JP" altLang="en-US" sz="1200" dirty="0">
                          <a:latin typeface="Meiryo UI" panose="020B0604030504040204" pitchFamily="50" charset="-128"/>
                          <a:ea typeface="Meiryo UI" panose="020B0604030504040204" pitchFamily="50" charset="-128"/>
                        </a:rPr>
                        <a:t>」の共同開催</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FC</a:t>
                      </a:r>
                      <a:r>
                        <a:rPr kumimoji="1" lang="ja-JP" altLang="en-US" sz="1200" dirty="0">
                          <a:latin typeface="Meiryo UI" panose="020B0604030504040204" pitchFamily="50" charset="-128"/>
                          <a:ea typeface="Meiryo UI" panose="020B0604030504040204" pitchFamily="50" charset="-128"/>
                        </a:rPr>
                        <a:t>大阪ホームゲームへ児童養護施設の子どもたちの招待</a:t>
                      </a:r>
                      <a:endParaRPr kumimoji="1" lang="en-US" altLang="ja-JP" sz="1200" dirty="0">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963900581"/>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セレッソ大阪</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latin typeface="Meiryo UI" panose="020B0604030504040204" pitchFamily="50" charset="-128"/>
                          <a:ea typeface="Meiryo UI" panose="020B0604030504040204" pitchFamily="50" charset="-128"/>
                        </a:rPr>
                        <a:t>・夏の交通事故防止運動の啓発等のホームゲーム前のブース出展</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・「大阪の未来社会を支える若者・企業応援事業」での学生向けイベントの実施</a:t>
                      </a:r>
                      <a:endParaRPr kumimoji="1" lang="en-US" altLang="ja-JP" sz="1200" dirty="0">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888430596"/>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ダスキン</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latin typeface="Meiryo UI" panose="020B0604030504040204" pitchFamily="50" charset="-128"/>
                          <a:ea typeface="Meiryo UI" panose="020B0604030504040204" pitchFamily="50" charset="-128"/>
                        </a:rPr>
                        <a:t>・大阪府警察と連携した「防犯セミナー」開催</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・おそうじ手帳を活用した出前授業の実施</a:t>
                      </a:r>
                      <a:endParaRPr kumimoji="1" lang="en-US" altLang="ja-JP" sz="1200" dirty="0">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078264150"/>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ユー・エス・ジェイ</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latin typeface="Meiryo UI" panose="020B0604030504040204" pitchFamily="50" charset="-128"/>
                          <a:ea typeface="Meiryo UI" panose="020B0604030504040204" pitchFamily="50" charset="-128"/>
                        </a:rPr>
                        <a:t>・「高校生キャリアプログラム」にて、キャリア教育やインターンシップ（クルーとしての勤務）等を実施</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・求職者を対象にユニバーサル・スタジオ・ジャパンのセントラルキッチンのオンライン見学会を実施</a:t>
                      </a:r>
                      <a:endParaRPr kumimoji="1" lang="en-US" altLang="ja-JP" sz="1200" dirty="0">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825229178"/>
                  </a:ext>
                </a:extLst>
              </a:tr>
            </a:tbl>
          </a:graphicData>
        </a:graphic>
      </p:graphicFrame>
      <p:sp>
        <p:nvSpPr>
          <p:cNvPr id="11" name="テキスト ボックス 10">
            <a:extLst>
              <a:ext uri="{FF2B5EF4-FFF2-40B4-BE49-F238E27FC236}">
                <a16:creationId xmlns:a16="http://schemas.microsoft.com/office/drawing/2014/main" id="{EFBCD5C2-E3A4-4BBF-AD7D-D3C417CFCB8C}"/>
              </a:ext>
            </a:extLst>
          </p:cNvPr>
          <p:cNvSpPr txBox="1"/>
          <p:nvPr/>
        </p:nvSpPr>
        <p:spPr>
          <a:xfrm>
            <a:off x="394181" y="1042819"/>
            <a:ext cx="3343223"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生活関連サービス業、娯楽業</a:t>
            </a:r>
            <a:endParaRPr kumimoji="1" lang="ja-JP" altLang="en-US" sz="2000" b="1" dirty="0">
              <a:latin typeface="Meiryo UI" panose="020B0604030504040204" pitchFamily="50" charset="-128"/>
              <a:ea typeface="Meiryo UI" panose="020B0604030504040204" pitchFamily="50" charset="-128"/>
            </a:endParaRPr>
          </a:p>
        </p:txBody>
      </p:sp>
      <p:grpSp>
        <p:nvGrpSpPr>
          <p:cNvPr id="12" name="グループ化 11">
            <a:extLst>
              <a:ext uri="{FF2B5EF4-FFF2-40B4-BE49-F238E27FC236}">
                <a16:creationId xmlns:a16="http://schemas.microsoft.com/office/drawing/2014/main" id="{6D42290A-E060-43D3-ADF4-64CD5278C030}"/>
              </a:ext>
            </a:extLst>
          </p:cNvPr>
          <p:cNvGrpSpPr/>
          <p:nvPr/>
        </p:nvGrpSpPr>
        <p:grpSpPr>
          <a:xfrm>
            <a:off x="394181" y="465236"/>
            <a:ext cx="9173036" cy="475850"/>
            <a:chOff x="394181" y="465236"/>
            <a:chExt cx="9173036" cy="475850"/>
          </a:xfrm>
        </p:grpSpPr>
        <p:sp>
          <p:nvSpPr>
            <p:cNvPr id="13" name="テキスト ボックス 12">
              <a:extLst>
                <a:ext uri="{FF2B5EF4-FFF2-40B4-BE49-F238E27FC236}">
                  <a16:creationId xmlns:a16="http://schemas.microsoft.com/office/drawing/2014/main" id="{FB3045BD-7453-44BF-8ACE-9E0256F8DD60}"/>
                </a:ext>
              </a:extLst>
            </p:cNvPr>
            <p:cNvSpPr txBox="1"/>
            <p:nvPr/>
          </p:nvSpPr>
          <p:spPr>
            <a:xfrm>
              <a:off x="474667" y="465236"/>
              <a:ext cx="276389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（業種別）主な取組み</a:t>
              </a:r>
              <a:endParaRPr kumimoji="1" lang="ja-JP" altLang="en-US" sz="2000" b="1" dirty="0">
                <a:latin typeface="Meiryo UI" panose="020B0604030504040204" pitchFamily="50" charset="-128"/>
                <a:ea typeface="Meiryo UI" panose="020B0604030504040204" pitchFamily="50" charset="-128"/>
              </a:endParaRPr>
            </a:p>
          </p:txBody>
        </p:sp>
        <p:cxnSp>
          <p:nvCxnSpPr>
            <p:cNvPr id="14" name="直線コネクタ 13">
              <a:extLst>
                <a:ext uri="{FF2B5EF4-FFF2-40B4-BE49-F238E27FC236}">
                  <a16:creationId xmlns:a16="http://schemas.microsoft.com/office/drawing/2014/main" id="{AEF2CD60-949B-442A-BD32-C78E70814905}"/>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10758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4E3F5479-058B-4FA8-92E9-18CAB8CDC5C5}"/>
              </a:ext>
            </a:extLst>
          </p:cNvPr>
          <p:cNvSpPr txBox="1">
            <a:spLocks/>
          </p:cNvSpPr>
          <p:nvPr/>
        </p:nvSpPr>
        <p:spPr>
          <a:xfrm>
            <a:off x="655706" y="3210922"/>
            <a:ext cx="5745093" cy="3323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rtl="0"/>
            <a:r>
              <a:rPr lang="ja-JP" altLang="en-US" sz="2400" b="1" spc="60" dirty="0">
                <a:latin typeface="Meiryo UI" panose="020B0604030504040204" pitchFamily="50" charset="-128"/>
                <a:ea typeface="Meiryo UI" panose="020B0604030504040204" pitchFamily="50" charset="-128"/>
              </a:rPr>
              <a:t>取組実績の内訳</a:t>
            </a:r>
          </a:p>
        </p:txBody>
      </p:sp>
      <p:cxnSp>
        <p:nvCxnSpPr>
          <p:cNvPr id="7" name="直線コネクタ 6"/>
          <p:cNvCxnSpPr/>
          <p:nvPr/>
        </p:nvCxnSpPr>
        <p:spPr>
          <a:xfrm>
            <a:off x="655707" y="3777998"/>
            <a:ext cx="8604203"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8151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B6169CED-48D2-2C99-D8D7-F300E277536E}"/>
              </a:ext>
            </a:extLst>
          </p:cNvPr>
          <p:cNvSpPr/>
          <p:nvPr/>
        </p:nvSpPr>
        <p:spPr>
          <a:xfrm>
            <a:off x="384305" y="1013079"/>
            <a:ext cx="9173768" cy="1073599"/>
          </a:xfrm>
          <a:prstGeom prst="rect">
            <a:avLst/>
          </a:prstGeom>
          <a:solidFill>
            <a:srgbClr val="CCE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Meiryo UI" panose="020B0604030504040204" pitchFamily="50" charset="-128"/>
                <a:ea typeface="Meiryo UI" panose="020B0604030504040204" pitchFamily="50" charset="-128"/>
              </a:rPr>
              <a:t>○　効果額</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試算ベース</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en-US" altLang="ja-JP" sz="1400" baseline="300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が試算できる連携は、全体の</a:t>
            </a:r>
            <a:r>
              <a:rPr kumimoji="1" lang="en-US" altLang="ja-JP" sz="1400" dirty="0">
                <a:solidFill>
                  <a:schemeClr val="tx1"/>
                </a:solidFill>
                <a:latin typeface="Meiryo UI" panose="020B0604030504040204" pitchFamily="50" charset="-128"/>
                <a:ea typeface="Meiryo UI" panose="020B0604030504040204" pitchFamily="50" charset="-128"/>
              </a:rPr>
              <a:t>57</a:t>
            </a:r>
            <a:r>
              <a:rPr kumimoji="1" lang="ja-JP" altLang="en-US" sz="1400" dirty="0">
                <a:solidFill>
                  <a:schemeClr val="tx1"/>
                </a:solidFill>
                <a:latin typeface="Meiryo UI" panose="020B0604030504040204" pitchFamily="50" charset="-128"/>
                <a:ea typeface="Meiryo UI" panose="020B0604030504040204" pitchFamily="50" charset="-128"/>
              </a:rPr>
              <a:t>％</a:t>
            </a:r>
            <a:endParaRPr kumimoji="1" lang="en-US" altLang="ja-JP" sz="1400" dirty="0">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1400" dirty="0">
                <a:solidFill>
                  <a:schemeClr val="tx1"/>
                </a:solidFill>
                <a:latin typeface="Meiryo UI" panose="020B0604030504040204" pitchFamily="50" charset="-128"/>
                <a:ea typeface="Meiryo UI" panose="020B0604030504040204" pitchFamily="50" charset="-128"/>
              </a:rPr>
              <a:t>○　分野別連携件数は、「健康」・「子ども・教育、福祉」で約半数を占める</a:t>
            </a:r>
            <a:endParaRPr kumimoji="1" lang="en-US" altLang="ja-JP" sz="1400" dirty="0">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1400" dirty="0">
                <a:solidFill>
                  <a:schemeClr val="tx1"/>
                </a:solidFill>
                <a:latin typeface="Meiryo UI" panose="020B0604030504040204" pitchFamily="50" charset="-128"/>
                <a:ea typeface="Meiryo UI" panose="020B0604030504040204" pitchFamily="50" charset="-128"/>
              </a:rPr>
              <a:t>○　内容別連携件数は「効果的な情報発信」が最も多く</a:t>
            </a:r>
            <a:r>
              <a:rPr kumimoji="1" lang="en-US" altLang="ja-JP" sz="1400" dirty="0">
                <a:solidFill>
                  <a:schemeClr val="tx1"/>
                </a:solidFill>
                <a:latin typeface="Meiryo UI" panose="020B0604030504040204" pitchFamily="50" charset="-128"/>
                <a:ea typeface="Meiryo UI" panose="020B0604030504040204" pitchFamily="50" charset="-128"/>
              </a:rPr>
              <a:t>68</a:t>
            </a:r>
            <a:r>
              <a:rPr kumimoji="1" lang="ja-JP" altLang="en-US" sz="1400" dirty="0">
                <a:solidFill>
                  <a:schemeClr val="tx1"/>
                </a:solidFill>
                <a:latin typeface="Meiryo UI" panose="020B0604030504040204" pitchFamily="50" charset="-128"/>
                <a:ea typeface="Meiryo UI" panose="020B0604030504040204" pitchFamily="50" charset="-128"/>
              </a:rPr>
              <a:t>％</a:t>
            </a:r>
          </a:p>
        </p:txBody>
      </p:sp>
      <p:sp>
        <p:nvSpPr>
          <p:cNvPr id="2" name="スライド番号プレースホルダー 1"/>
          <p:cNvSpPr>
            <a:spLocks noGrp="1"/>
          </p:cNvSpPr>
          <p:nvPr>
            <p:ph type="sldNum" sz="quarter" idx="12"/>
          </p:nvPr>
        </p:nvSpPr>
        <p:spPr>
          <a:xfrm>
            <a:off x="7677150" y="6475586"/>
            <a:ext cx="2228850" cy="365125"/>
          </a:xfrm>
        </p:spPr>
        <p:txBody>
          <a:bodyPr/>
          <a:lstStyle/>
          <a:p>
            <a:fld id="{06FEDF93-2BFD-41CA-ABC7-B039102F3792}" type="slidenum">
              <a:rPr lang="en-US" altLang="ja-JP" smtClean="0"/>
              <a:pPr/>
              <a:t>2</a:t>
            </a:fld>
            <a:endParaRPr lang="ja-JP" altLang="en-US" dirty="0"/>
          </a:p>
        </p:txBody>
      </p:sp>
      <p:grpSp>
        <p:nvGrpSpPr>
          <p:cNvPr id="28" name="グループ化 27"/>
          <p:cNvGrpSpPr/>
          <p:nvPr/>
        </p:nvGrpSpPr>
        <p:grpSpPr>
          <a:xfrm>
            <a:off x="5119227" y="2732050"/>
            <a:ext cx="5014560" cy="3554613"/>
            <a:chOff x="4923147" y="1938302"/>
            <a:chExt cx="4839269" cy="3587734"/>
          </a:xfrm>
        </p:grpSpPr>
        <p:graphicFrame>
          <p:nvGraphicFramePr>
            <p:cNvPr id="10" name="グラフ 9"/>
            <p:cNvGraphicFramePr/>
            <p:nvPr>
              <p:extLst>
                <p:ext uri="{D42A27DB-BD31-4B8C-83A1-F6EECF244321}">
                  <p14:modId xmlns:p14="http://schemas.microsoft.com/office/powerpoint/2010/main" val="3277595590"/>
                </p:ext>
              </p:extLst>
            </p:nvPr>
          </p:nvGraphicFramePr>
          <p:xfrm>
            <a:off x="4923147" y="1938302"/>
            <a:ext cx="4839269" cy="3587734"/>
          </p:xfrm>
          <a:graphic>
            <a:graphicData uri="http://schemas.openxmlformats.org/drawingml/2006/chart">
              <c:chart xmlns:c="http://schemas.openxmlformats.org/drawingml/2006/chart" xmlns:r="http://schemas.openxmlformats.org/officeDocument/2006/relationships" r:id="rId2"/>
            </a:graphicData>
          </a:graphic>
        </p:graphicFrame>
        <p:sp>
          <p:nvSpPr>
            <p:cNvPr id="18" name="テキスト ボックス 17"/>
            <p:cNvSpPr txBox="1"/>
            <p:nvPr/>
          </p:nvSpPr>
          <p:spPr>
            <a:xfrm>
              <a:off x="7138699" y="4135904"/>
              <a:ext cx="494789" cy="232983"/>
            </a:xfrm>
            <a:prstGeom prst="rect">
              <a:avLst/>
            </a:prstGeom>
            <a:noFill/>
          </p:spPr>
          <p:txBody>
            <a:bodyPr wrap="squar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249</a:t>
              </a:r>
              <a:r>
                <a:rPr kumimoji="1" lang="ja-JP" altLang="en-US" sz="900" dirty="0">
                  <a:solidFill>
                    <a:schemeClr val="bg1"/>
                  </a:solidFill>
                  <a:latin typeface="Meiryo UI" panose="020B0604030504040204" pitchFamily="50" charset="-128"/>
                  <a:ea typeface="Meiryo UI" panose="020B0604030504040204" pitchFamily="50" charset="-128"/>
                </a:rPr>
                <a:t>件</a:t>
              </a:r>
              <a:endParaRPr kumimoji="1" lang="ja-JP" altLang="en-US" sz="800" dirty="0">
                <a:solidFill>
                  <a:schemeClr val="bg1"/>
                </a:solidFill>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6360027" y="4274849"/>
              <a:ext cx="498433" cy="232983"/>
            </a:xfrm>
            <a:prstGeom prst="rect">
              <a:avLst/>
            </a:prstGeom>
            <a:noFill/>
          </p:spPr>
          <p:txBody>
            <a:bodyPr wrap="non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197</a:t>
              </a:r>
              <a:r>
                <a:rPr kumimoji="1" lang="ja-JP" altLang="en-US" sz="900" dirty="0">
                  <a:solidFill>
                    <a:schemeClr val="bg1"/>
                  </a:solidFill>
                  <a:latin typeface="Meiryo UI" panose="020B0604030504040204" pitchFamily="50" charset="-128"/>
                  <a:ea typeface="Meiryo UI" panose="020B0604030504040204" pitchFamily="50" charset="-128"/>
                </a:rPr>
                <a:t>件</a:t>
              </a:r>
              <a:endParaRPr kumimoji="1" lang="ja-JP" altLang="en-US" sz="800" dirty="0">
                <a:solidFill>
                  <a:schemeClr val="bg1"/>
                </a:solidFill>
                <a:latin typeface="Meiryo UI" panose="020B0604030504040204" pitchFamily="50" charset="-128"/>
                <a:ea typeface="Meiryo UI" panose="020B0604030504040204" pitchFamily="50" charset="-128"/>
              </a:endParaRPr>
            </a:p>
          </p:txBody>
        </p:sp>
        <p:sp>
          <p:nvSpPr>
            <p:cNvPr id="20" name="テキスト ボックス 19"/>
            <p:cNvSpPr txBox="1"/>
            <p:nvPr/>
          </p:nvSpPr>
          <p:spPr>
            <a:xfrm>
              <a:off x="6113561" y="3856794"/>
              <a:ext cx="486058" cy="232983"/>
            </a:xfrm>
            <a:prstGeom prst="rect">
              <a:avLst/>
            </a:prstGeom>
            <a:noFill/>
          </p:spPr>
          <p:txBody>
            <a:bodyPr wrap="non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132</a:t>
              </a:r>
              <a:r>
                <a:rPr kumimoji="1" lang="ja-JP" altLang="en-US" sz="800" dirty="0">
                  <a:solidFill>
                    <a:schemeClr val="bg1"/>
                  </a:solidFill>
                  <a:latin typeface="Meiryo UI" panose="020B0604030504040204" pitchFamily="50" charset="-128"/>
                  <a:ea typeface="Meiryo UI" panose="020B0604030504040204" pitchFamily="50" charset="-128"/>
                </a:rPr>
                <a:t>件</a:t>
              </a:r>
            </a:p>
          </p:txBody>
        </p:sp>
        <p:sp>
          <p:nvSpPr>
            <p:cNvPr id="21" name="テキスト ボックス 20"/>
            <p:cNvSpPr txBox="1"/>
            <p:nvPr/>
          </p:nvSpPr>
          <p:spPr>
            <a:xfrm>
              <a:off x="6571342" y="3067874"/>
              <a:ext cx="400974" cy="217451"/>
            </a:xfrm>
            <a:prstGeom prst="rect">
              <a:avLst/>
            </a:prstGeom>
            <a:noFill/>
          </p:spPr>
          <p:txBody>
            <a:bodyPr wrap="none" rtlCol="0">
              <a:spAutoFit/>
            </a:bodyPr>
            <a:lstStyle/>
            <a:p>
              <a:r>
                <a:rPr kumimoji="1" lang="en-US" altLang="ja-JP" sz="800" dirty="0">
                  <a:solidFill>
                    <a:schemeClr val="bg1"/>
                  </a:solidFill>
                  <a:latin typeface="Meiryo UI" panose="020B0604030504040204" pitchFamily="50" charset="-128"/>
                  <a:ea typeface="Meiryo UI" panose="020B0604030504040204" pitchFamily="50" charset="-128"/>
                </a:rPr>
                <a:t>50</a:t>
              </a:r>
              <a:r>
                <a:rPr kumimoji="1" lang="ja-JP" altLang="en-US" sz="800" dirty="0">
                  <a:solidFill>
                    <a:schemeClr val="bg1"/>
                  </a:solidFill>
                  <a:latin typeface="Meiryo UI" panose="020B0604030504040204" pitchFamily="50" charset="-128"/>
                  <a:ea typeface="Meiryo UI" panose="020B0604030504040204" pitchFamily="50" charset="-128"/>
                </a:rPr>
                <a:t>件</a:t>
              </a:r>
            </a:p>
          </p:txBody>
        </p:sp>
        <p:sp>
          <p:nvSpPr>
            <p:cNvPr id="22" name="テキスト ボックス 21"/>
            <p:cNvSpPr txBox="1"/>
            <p:nvPr/>
          </p:nvSpPr>
          <p:spPr>
            <a:xfrm>
              <a:off x="6160746" y="3413537"/>
              <a:ext cx="498433" cy="232983"/>
            </a:xfrm>
            <a:prstGeom prst="rect">
              <a:avLst/>
            </a:prstGeom>
            <a:noFill/>
          </p:spPr>
          <p:txBody>
            <a:bodyPr wrap="non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100</a:t>
              </a:r>
              <a:r>
                <a:rPr kumimoji="1" lang="ja-JP" altLang="en-US" sz="900" dirty="0">
                  <a:solidFill>
                    <a:schemeClr val="bg1"/>
                  </a:solidFill>
                  <a:latin typeface="Meiryo UI" panose="020B0604030504040204" pitchFamily="50" charset="-128"/>
                  <a:ea typeface="Meiryo UI" panose="020B0604030504040204" pitchFamily="50" charset="-128"/>
                </a:rPr>
                <a:t>件</a:t>
              </a:r>
              <a:endParaRPr kumimoji="1" lang="ja-JP" altLang="en-US" sz="800" dirty="0">
                <a:solidFill>
                  <a:schemeClr val="bg1"/>
                </a:solidFill>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7018825" y="3432554"/>
              <a:ext cx="498433" cy="232983"/>
            </a:xfrm>
            <a:prstGeom prst="rect">
              <a:avLst/>
            </a:prstGeom>
            <a:noFill/>
          </p:spPr>
          <p:txBody>
            <a:bodyPr wrap="non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258</a:t>
              </a:r>
              <a:r>
                <a:rPr kumimoji="1" lang="ja-JP" altLang="en-US" sz="900" dirty="0">
                  <a:solidFill>
                    <a:schemeClr val="bg1"/>
                  </a:solidFill>
                  <a:latin typeface="Meiryo UI" panose="020B0604030504040204" pitchFamily="50" charset="-128"/>
                  <a:ea typeface="Meiryo UI" panose="020B0604030504040204" pitchFamily="50" charset="-128"/>
                </a:rPr>
                <a:t>件</a:t>
              </a:r>
              <a:endParaRPr kumimoji="1" lang="ja-JP" altLang="en-US" sz="800" dirty="0">
                <a:solidFill>
                  <a:schemeClr val="bg1"/>
                </a:solidFill>
                <a:latin typeface="Meiryo UI" panose="020B0604030504040204" pitchFamily="50" charset="-128"/>
                <a:ea typeface="Meiryo UI" panose="020B0604030504040204" pitchFamily="50" charset="-128"/>
              </a:endParaRPr>
            </a:p>
          </p:txBody>
        </p:sp>
        <p:sp>
          <p:nvSpPr>
            <p:cNvPr id="24" name="テキスト ボックス 23"/>
            <p:cNvSpPr txBox="1"/>
            <p:nvPr/>
          </p:nvSpPr>
          <p:spPr>
            <a:xfrm>
              <a:off x="6356590" y="3132356"/>
              <a:ext cx="400974" cy="217451"/>
            </a:xfrm>
            <a:prstGeom prst="rect">
              <a:avLst/>
            </a:prstGeom>
            <a:noFill/>
          </p:spPr>
          <p:txBody>
            <a:bodyPr wrap="none" rtlCol="0">
              <a:spAutoFit/>
            </a:bodyPr>
            <a:lstStyle/>
            <a:p>
              <a:r>
                <a:rPr kumimoji="1" lang="en-US" altLang="ja-JP" sz="800" dirty="0">
                  <a:latin typeface="Meiryo UI" panose="020B0604030504040204" pitchFamily="50" charset="-128"/>
                  <a:ea typeface="Meiryo UI" panose="020B0604030504040204" pitchFamily="50" charset="-128"/>
                </a:rPr>
                <a:t>43</a:t>
              </a:r>
              <a:r>
                <a:rPr kumimoji="1" lang="ja-JP" altLang="en-US" sz="800" dirty="0">
                  <a:latin typeface="Meiryo UI" panose="020B0604030504040204" pitchFamily="50" charset="-128"/>
                  <a:ea typeface="Meiryo UI" panose="020B0604030504040204" pitchFamily="50" charset="-128"/>
                </a:rPr>
                <a:t>件</a:t>
              </a:r>
            </a:p>
          </p:txBody>
        </p:sp>
      </p:grpSp>
      <p:grpSp>
        <p:nvGrpSpPr>
          <p:cNvPr id="34" name="グループ化 33">
            <a:extLst>
              <a:ext uri="{FF2B5EF4-FFF2-40B4-BE49-F238E27FC236}">
                <a16:creationId xmlns:a16="http://schemas.microsoft.com/office/drawing/2014/main" id="{913CA98C-703B-4D83-964F-BAB625C0E2BF}"/>
              </a:ext>
            </a:extLst>
          </p:cNvPr>
          <p:cNvGrpSpPr/>
          <p:nvPr/>
        </p:nvGrpSpPr>
        <p:grpSpPr>
          <a:xfrm>
            <a:off x="203937" y="3934983"/>
            <a:ext cx="4932775" cy="2999179"/>
            <a:chOff x="440812" y="3841532"/>
            <a:chExt cx="4354045" cy="2999179"/>
          </a:xfrm>
        </p:grpSpPr>
        <p:grpSp>
          <p:nvGrpSpPr>
            <p:cNvPr id="11" name="グループ化 10">
              <a:extLst>
                <a:ext uri="{FF2B5EF4-FFF2-40B4-BE49-F238E27FC236}">
                  <a16:creationId xmlns:a16="http://schemas.microsoft.com/office/drawing/2014/main" id="{F2F4480F-DA8F-4B34-8B67-802993182E90}"/>
                </a:ext>
              </a:extLst>
            </p:cNvPr>
            <p:cNvGrpSpPr/>
            <p:nvPr/>
          </p:nvGrpSpPr>
          <p:grpSpPr>
            <a:xfrm>
              <a:off x="440812" y="3841532"/>
              <a:ext cx="4354045" cy="2999179"/>
              <a:chOff x="440812" y="3841532"/>
              <a:chExt cx="4354045" cy="2999179"/>
            </a:xfrm>
          </p:grpSpPr>
          <p:graphicFrame>
            <p:nvGraphicFramePr>
              <p:cNvPr id="9" name="グラフ 8"/>
              <p:cNvGraphicFramePr/>
              <p:nvPr>
                <p:extLst>
                  <p:ext uri="{D42A27DB-BD31-4B8C-83A1-F6EECF244321}">
                    <p14:modId xmlns:p14="http://schemas.microsoft.com/office/powerpoint/2010/main" val="3077369407"/>
                  </p:ext>
                </p:extLst>
              </p:nvPr>
            </p:nvGraphicFramePr>
            <p:xfrm>
              <a:off x="440812" y="3841532"/>
              <a:ext cx="4354045" cy="2999179"/>
            </p:xfrm>
            <a:graphic>
              <a:graphicData uri="http://schemas.openxmlformats.org/drawingml/2006/chart">
                <c:chart xmlns:c="http://schemas.openxmlformats.org/drawingml/2006/chart" xmlns:r="http://schemas.openxmlformats.org/officeDocument/2006/relationships" r:id="rId3"/>
              </a:graphicData>
            </a:graphic>
          </p:graphicFrame>
          <p:sp>
            <p:nvSpPr>
              <p:cNvPr id="29" name="テキスト ボックス 28">
                <a:extLst>
                  <a:ext uri="{FF2B5EF4-FFF2-40B4-BE49-F238E27FC236}">
                    <a16:creationId xmlns:a16="http://schemas.microsoft.com/office/drawing/2014/main" id="{334F08C5-A0B1-4C84-8721-54328683748D}"/>
                  </a:ext>
                </a:extLst>
              </p:cNvPr>
              <p:cNvSpPr txBox="1"/>
              <p:nvPr/>
            </p:nvSpPr>
            <p:spPr>
              <a:xfrm>
                <a:off x="2184338" y="5228127"/>
                <a:ext cx="392219" cy="230832"/>
              </a:xfrm>
              <a:prstGeom prst="rect">
                <a:avLst/>
              </a:prstGeom>
              <a:noFill/>
            </p:spPr>
            <p:txBody>
              <a:bodyPr wrap="non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97</a:t>
                </a:r>
                <a:r>
                  <a:rPr kumimoji="1" lang="ja-JP" altLang="en-US" sz="900" dirty="0">
                    <a:solidFill>
                      <a:schemeClr val="bg1"/>
                    </a:solidFill>
                    <a:latin typeface="Meiryo UI" panose="020B0604030504040204" pitchFamily="50" charset="-128"/>
                    <a:ea typeface="Meiryo UI" panose="020B0604030504040204" pitchFamily="50" charset="-128"/>
                  </a:rPr>
                  <a:t>件</a:t>
                </a:r>
              </a:p>
            </p:txBody>
          </p:sp>
        </p:grpSp>
        <p:sp>
          <p:nvSpPr>
            <p:cNvPr id="30" name="テキスト ボックス 29">
              <a:extLst>
                <a:ext uri="{FF2B5EF4-FFF2-40B4-BE49-F238E27FC236}">
                  <a16:creationId xmlns:a16="http://schemas.microsoft.com/office/drawing/2014/main" id="{6C44E3D8-870D-4E13-8D39-62029B09D4D3}"/>
                </a:ext>
              </a:extLst>
            </p:cNvPr>
            <p:cNvSpPr txBox="1"/>
            <p:nvPr/>
          </p:nvSpPr>
          <p:spPr>
            <a:xfrm>
              <a:off x="2957105" y="5758566"/>
              <a:ext cx="455892" cy="230832"/>
            </a:xfrm>
            <a:prstGeom prst="rect">
              <a:avLst/>
            </a:prstGeom>
            <a:noFill/>
          </p:spPr>
          <p:txBody>
            <a:bodyPr wrap="non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700</a:t>
              </a:r>
              <a:r>
                <a:rPr kumimoji="1" lang="ja-JP" altLang="en-US" sz="900" dirty="0">
                  <a:solidFill>
                    <a:schemeClr val="bg1"/>
                  </a:solidFill>
                  <a:latin typeface="Meiryo UI" panose="020B0604030504040204" pitchFamily="50" charset="-128"/>
                  <a:ea typeface="Meiryo UI" panose="020B0604030504040204" pitchFamily="50" charset="-128"/>
                </a:rPr>
                <a:t>件</a:t>
              </a:r>
            </a:p>
          </p:txBody>
        </p:sp>
        <p:sp>
          <p:nvSpPr>
            <p:cNvPr id="31" name="テキスト ボックス 30">
              <a:extLst>
                <a:ext uri="{FF2B5EF4-FFF2-40B4-BE49-F238E27FC236}">
                  <a16:creationId xmlns:a16="http://schemas.microsoft.com/office/drawing/2014/main" id="{305DB667-BD9F-4F83-AC0E-96BEF9FE1259}"/>
                </a:ext>
              </a:extLst>
            </p:cNvPr>
            <p:cNvSpPr txBox="1"/>
            <p:nvPr/>
          </p:nvSpPr>
          <p:spPr>
            <a:xfrm>
              <a:off x="2066522" y="5657488"/>
              <a:ext cx="455892" cy="230832"/>
            </a:xfrm>
            <a:prstGeom prst="rect">
              <a:avLst/>
            </a:prstGeom>
            <a:noFill/>
          </p:spPr>
          <p:txBody>
            <a:bodyPr wrap="non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155</a:t>
              </a:r>
              <a:r>
                <a:rPr kumimoji="1" lang="ja-JP" altLang="en-US" sz="900" dirty="0">
                  <a:solidFill>
                    <a:schemeClr val="bg1"/>
                  </a:solidFill>
                  <a:latin typeface="Meiryo UI" panose="020B0604030504040204" pitchFamily="50" charset="-128"/>
                  <a:ea typeface="Meiryo UI" panose="020B0604030504040204" pitchFamily="50" charset="-128"/>
                </a:rPr>
                <a:t>件</a:t>
              </a:r>
            </a:p>
          </p:txBody>
        </p:sp>
        <p:sp>
          <p:nvSpPr>
            <p:cNvPr id="32" name="テキスト ボックス 31">
              <a:extLst>
                <a:ext uri="{FF2B5EF4-FFF2-40B4-BE49-F238E27FC236}">
                  <a16:creationId xmlns:a16="http://schemas.microsoft.com/office/drawing/2014/main" id="{04C5F5B7-B055-4FB4-84CC-9B6E1BA3FF2C}"/>
                </a:ext>
              </a:extLst>
            </p:cNvPr>
            <p:cNvSpPr txBox="1"/>
            <p:nvPr/>
          </p:nvSpPr>
          <p:spPr>
            <a:xfrm>
              <a:off x="2459499" y="5068992"/>
              <a:ext cx="444352" cy="230832"/>
            </a:xfrm>
            <a:prstGeom prst="rect">
              <a:avLst/>
            </a:prstGeom>
            <a:noFill/>
          </p:spPr>
          <p:txBody>
            <a:bodyPr wrap="squar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82</a:t>
              </a:r>
              <a:r>
                <a:rPr kumimoji="1" lang="ja-JP" altLang="en-US" sz="900" dirty="0">
                  <a:solidFill>
                    <a:schemeClr val="bg1"/>
                  </a:solidFill>
                  <a:latin typeface="Meiryo UI" panose="020B0604030504040204" pitchFamily="50" charset="-128"/>
                  <a:ea typeface="Meiryo UI" panose="020B0604030504040204" pitchFamily="50" charset="-128"/>
                </a:rPr>
                <a:t>件</a:t>
              </a:r>
            </a:p>
          </p:txBody>
        </p:sp>
      </p:grpSp>
      <p:grpSp>
        <p:nvGrpSpPr>
          <p:cNvPr id="4" name="グループ化 3"/>
          <p:cNvGrpSpPr/>
          <p:nvPr/>
        </p:nvGrpSpPr>
        <p:grpSpPr>
          <a:xfrm>
            <a:off x="502162" y="1663977"/>
            <a:ext cx="3977561" cy="2842407"/>
            <a:chOff x="518593" y="1612094"/>
            <a:chExt cx="3711913" cy="2489126"/>
          </a:xfrm>
        </p:grpSpPr>
        <p:graphicFrame>
          <p:nvGraphicFramePr>
            <p:cNvPr id="5" name="グラフ 4"/>
            <p:cNvGraphicFramePr/>
            <p:nvPr>
              <p:extLst>
                <p:ext uri="{D42A27DB-BD31-4B8C-83A1-F6EECF244321}">
                  <p14:modId xmlns:p14="http://schemas.microsoft.com/office/powerpoint/2010/main" val="1246533763"/>
                </p:ext>
              </p:extLst>
            </p:nvPr>
          </p:nvGraphicFramePr>
          <p:xfrm>
            <a:off x="518593" y="1612094"/>
            <a:ext cx="3711913" cy="2489126"/>
          </p:xfrm>
          <a:graphic>
            <a:graphicData uri="http://schemas.openxmlformats.org/drawingml/2006/chart">
              <c:chart xmlns:c="http://schemas.openxmlformats.org/drawingml/2006/chart" xmlns:r="http://schemas.openxmlformats.org/officeDocument/2006/relationships" r:id="rId4"/>
            </a:graphicData>
          </a:graphic>
        </p:graphicFrame>
        <p:sp>
          <p:nvSpPr>
            <p:cNvPr id="3" name="テキスト ボックス 2"/>
            <p:cNvSpPr txBox="1"/>
            <p:nvPr/>
          </p:nvSpPr>
          <p:spPr>
            <a:xfrm>
              <a:off x="2482095" y="2787567"/>
              <a:ext cx="481993" cy="202142"/>
            </a:xfrm>
            <a:prstGeom prst="rect">
              <a:avLst/>
            </a:prstGeom>
            <a:noFill/>
          </p:spPr>
          <p:txBody>
            <a:bodyPr wrap="non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591</a:t>
              </a:r>
              <a:r>
                <a:rPr kumimoji="1" lang="ja-JP" altLang="en-US" sz="900" dirty="0">
                  <a:solidFill>
                    <a:schemeClr val="bg1"/>
                  </a:solidFill>
                  <a:latin typeface="Meiryo UI" panose="020B0604030504040204" pitchFamily="50" charset="-128"/>
                  <a:ea typeface="Meiryo UI" panose="020B0604030504040204" pitchFamily="50" charset="-128"/>
                </a:rPr>
                <a:t>件</a:t>
              </a:r>
            </a:p>
          </p:txBody>
        </p:sp>
        <p:sp>
          <p:nvSpPr>
            <p:cNvPr id="12" name="テキスト ボックス 11"/>
            <p:cNvSpPr txBox="1"/>
            <p:nvPr/>
          </p:nvSpPr>
          <p:spPr>
            <a:xfrm>
              <a:off x="1723740" y="2772712"/>
              <a:ext cx="481993" cy="202142"/>
            </a:xfrm>
            <a:prstGeom prst="rect">
              <a:avLst/>
            </a:prstGeom>
            <a:noFill/>
          </p:spPr>
          <p:txBody>
            <a:bodyPr wrap="none" rtlCol="0">
              <a:spAutoFit/>
            </a:bodyPr>
            <a:lstStyle/>
            <a:p>
              <a:r>
                <a:rPr kumimoji="1" lang="en-US" altLang="ja-JP" sz="900" dirty="0">
                  <a:solidFill>
                    <a:schemeClr val="bg1"/>
                  </a:solidFill>
                  <a:latin typeface="Meiryo UI" panose="020B0604030504040204" pitchFamily="50" charset="-128"/>
                  <a:ea typeface="Meiryo UI" panose="020B0604030504040204" pitchFamily="50" charset="-128"/>
                </a:rPr>
                <a:t>443</a:t>
              </a:r>
              <a:r>
                <a:rPr kumimoji="1" lang="ja-JP" altLang="en-US" sz="900" dirty="0">
                  <a:solidFill>
                    <a:schemeClr val="bg1"/>
                  </a:solidFill>
                  <a:latin typeface="Meiryo UI" panose="020B0604030504040204" pitchFamily="50" charset="-128"/>
                  <a:ea typeface="Meiryo UI" panose="020B0604030504040204" pitchFamily="50" charset="-128"/>
                </a:rPr>
                <a:t>件</a:t>
              </a:r>
            </a:p>
          </p:txBody>
        </p:sp>
      </p:grpSp>
      <p:sp>
        <p:nvSpPr>
          <p:cNvPr id="35" name="テキスト ボックス 34">
            <a:extLst>
              <a:ext uri="{FF2B5EF4-FFF2-40B4-BE49-F238E27FC236}">
                <a16:creationId xmlns:a16="http://schemas.microsoft.com/office/drawing/2014/main" id="{536AC0B0-43DB-42A5-A8A6-EC4F0BE0D28F}"/>
              </a:ext>
            </a:extLst>
          </p:cNvPr>
          <p:cNvSpPr txBox="1"/>
          <p:nvPr/>
        </p:nvSpPr>
        <p:spPr>
          <a:xfrm>
            <a:off x="3299741" y="2088175"/>
            <a:ext cx="6705780" cy="307777"/>
          </a:xfrm>
          <a:prstGeom prst="rect">
            <a:avLst/>
          </a:prstGeom>
          <a:noFill/>
        </p:spPr>
        <p:txBody>
          <a:bodyPr wrap="square">
            <a:spAutoFit/>
          </a:bodyPr>
          <a:lstStyle/>
          <a:p>
            <a:r>
              <a:rPr lang="en-US" altLang="ja-JP" sz="700" dirty="0">
                <a:latin typeface="Meiryo UI" panose="020B0604030504040204" pitchFamily="50" charset="-128"/>
                <a:ea typeface="Meiryo UI" panose="020B0604030504040204" pitchFamily="50" charset="-128"/>
              </a:rPr>
              <a:t>※</a:t>
            </a:r>
            <a:r>
              <a:rPr lang="ja-JP" altLang="en-US" sz="700" dirty="0">
                <a:latin typeface="Meiryo UI" panose="020B0604030504040204" pitchFamily="50" charset="-128"/>
                <a:ea typeface="Meiryo UI" panose="020B0604030504040204" pitchFamily="50" charset="-128"/>
              </a:rPr>
              <a:t>効果額（試算ベース）とは</a:t>
            </a:r>
            <a:r>
              <a:rPr kumimoji="1" lang="ja-JP" altLang="en-US" sz="700" b="0" dirty="0">
                <a:latin typeface="Meiryo UI" panose="020B0604030504040204" pitchFamily="50" charset="-128"/>
                <a:ea typeface="Meiryo UI" panose="020B0604030504040204" pitchFamily="50" charset="-128"/>
              </a:rPr>
              <a:t>「仮に府が直接実施した場合に必要となる</a:t>
            </a:r>
            <a:r>
              <a:rPr kumimoji="1" lang="ja-JP" altLang="en-US" sz="700" dirty="0">
                <a:latin typeface="Meiryo UI" panose="020B0604030504040204" pitchFamily="50" charset="-128"/>
                <a:ea typeface="Meiryo UI" panose="020B0604030504040204" pitchFamily="50" charset="-128"/>
              </a:rPr>
              <a:t>費用</a:t>
            </a:r>
            <a:r>
              <a:rPr kumimoji="1" lang="ja-JP" altLang="en-US" sz="700" b="0" dirty="0">
                <a:latin typeface="Meiryo UI" panose="020B0604030504040204" pitchFamily="50" charset="-128"/>
                <a:ea typeface="Meiryo UI" panose="020B0604030504040204" pitchFamily="50" charset="-128"/>
              </a:rPr>
              <a:t>」を試算したもの</a:t>
            </a:r>
            <a:endParaRPr kumimoji="1" lang="en-US" altLang="ja-JP" sz="700" dirty="0">
              <a:latin typeface="Meiryo UI" panose="020B0604030504040204" pitchFamily="50" charset="-128"/>
              <a:ea typeface="Meiryo UI" panose="020B0604030504040204" pitchFamily="50" charset="-128"/>
            </a:endParaRPr>
          </a:p>
          <a:p>
            <a:r>
              <a:rPr kumimoji="1" lang="ja-JP" altLang="en-US" sz="700" b="0" dirty="0">
                <a:latin typeface="Meiryo UI" panose="020B0604030504040204" pitchFamily="50" charset="-128"/>
                <a:ea typeface="Meiryo UI" panose="020B0604030504040204" pitchFamily="50" charset="-128"/>
              </a:rPr>
              <a:t>　</a:t>
            </a:r>
            <a:r>
              <a:rPr kumimoji="1" lang="en-US" altLang="ja-JP" sz="700" b="0" dirty="0">
                <a:latin typeface="Meiryo UI" panose="020B0604030504040204" pitchFamily="50" charset="-128"/>
                <a:ea typeface="Meiryo UI" panose="020B0604030504040204" pitchFamily="50" charset="-128"/>
              </a:rPr>
              <a:t>【</a:t>
            </a:r>
            <a:r>
              <a:rPr kumimoji="1" lang="ja-JP" altLang="en-US" sz="700" b="0" dirty="0">
                <a:latin typeface="Meiryo UI" panose="020B0604030504040204" pitchFamily="50" charset="-128"/>
                <a:ea typeface="Meiryo UI" panose="020B0604030504040204" pitchFamily="50" charset="-128"/>
              </a:rPr>
              <a:t>算出方法</a:t>
            </a:r>
            <a:r>
              <a:rPr kumimoji="1" lang="en-US" altLang="ja-JP" sz="700" b="0" dirty="0">
                <a:latin typeface="Meiryo UI" panose="020B0604030504040204" pitchFamily="50" charset="-128"/>
                <a:ea typeface="Meiryo UI" panose="020B0604030504040204" pitchFamily="50" charset="-128"/>
              </a:rPr>
              <a:t>】</a:t>
            </a:r>
            <a:r>
              <a:rPr kumimoji="1" lang="ja-JP" altLang="en-US" sz="700" b="0" dirty="0">
                <a:latin typeface="Meiryo UI" panose="020B0604030504040204" pitchFamily="50" charset="-128"/>
                <a:ea typeface="Meiryo UI" panose="020B0604030504040204" pitchFamily="50" charset="-128"/>
              </a:rPr>
              <a:t>各企業等が設定している単価（会場使用料・広告掲載料・実負担額等）に加え</a:t>
            </a:r>
            <a:r>
              <a:rPr kumimoji="1" lang="ja-JP" altLang="en-US" sz="700" dirty="0">
                <a:latin typeface="Meiryo UI" panose="020B0604030504040204" pitchFamily="50" charset="-128"/>
                <a:ea typeface="Meiryo UI" panose="020B0604030504040204" pitchFamily="50" charset="-128"/>
              </a:rPr>
              <a:t>単価未設定なものの</a:t>
            </a:r>
            <a:r>
              <a:rPr kumimoji="1" lang="ja-JP" altLang="en-US" sz="700" b="0" dirty="0">
                <a:latin typeface="Meiryo UI" panose="020B0604030504040204" pitchFamily="50" charset="-128"/>
                <a:ea typeface="Meiryo UI" panose="020B0604030504040204" pitchFamily="50" charset="-128"/>
              </a:rPr>
              <a:t>一部を共通単価（市場価格等）を用いて算出したもの</a:t>
            </a:r>
          </a:p>
        </p:txBody>
      </p:sp>
      <p:grpSp>
        <p:nvGrpSpPr>
          <p:cNvPr id="38" name="グループ化 37">
            <a:extLst>
              <a:ext uri="{FF2B5EF4-FFF2-40B4-BE49-F238E27FC236}">
                <a16:creationId xmlns:a16="http://schemas.microsoft.com/office/drawing/2014/main" id="{F1D795EF-3CA2-4D63-B84E-491531E0E5C6}"/>
              </a:ext>
            </a:extLst>
          </p:cNvPr>
          <p:cNvGrpSpPr/>
          <p:nvPr/>
        </p:nvGrpSpPr>
        <p:grpSpPr>
          <a:xfrm>
            <a:off x="394181" y="465236"/>
            <a:ext cx="9173036" cy="475850"/>
            <a:chOff x="394181" y="465236"/>
            <a:chExt cx="9173036" cy="475850"/>
          </a:xfrm>
        </p:grpSpPr>
        <p:sp>
          <p:nvSpPr>
            <p:cNvPr id="39" name="テキスト ボックス 38">
              <a:extLst>
                <a:ext uri="{FF2B5EF4-FFF2-40B4-BE49-F238E27FC236}">
                  <a16:creationId xmlns:a16="http://schemas.microsoft.com/office/drawing/2014/main" id="{B9D082CE-994F-496F-B56B-564808B386C2}"/>
                </a:ext>
              </a:extLst>
            </p:cNvPr>
            <p:cNvSpPr txBox="1"/>
            <p:nvPr/>
          </p:nvSpPr>
          <p:spPr>
            <a:xfrm>
              <a:off x="474667" y="465236"/>
              <a:ext cx="2277226"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取組実績の内訳①</a:t>
              </a:r>
              <a:endParaRPr kumimoji="1" lang="ja-JP" altLang="en-US" sz="2000" b="1" dirty="0">
                <a:latin typeface="Meiryo UI" panose="020B0604030504040204" pitchFamily="50" charset="-128"/>
                <a:ea typeface="Meiryo UI" panose="020B0604030504040204" pitchFamily="50" charset="-128"/>
              </a:endParaRPr>
            </a:p>
          </p:txBody>
        </p:sp>
        <p:cxnSp>
          <p:nvCxnSpPr>
            <p:cNvPr id="40" name="直線コネクタ 39">
              <a:extLst>
                <a:ext uri="{FF2B5EF4-FFF2-40B4-BE49-F238E27FC236}">
                  <a16:creationId xmlns:a16="http://schemas.microsoft.com/office/drawing/2014/main" id="{B0C5E7E2-6733-49DA-BD7C-BB2612AA8C74}"/>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01112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973226555"/>
              </p:ext>
            </p:extLst>
          </p:nvPr>
        </p:nvGraphicFramePr>
        <p:xfrm>
          <a:off x="120094" y="1400302"/>
          <a:ext cx="9665811" cy="4981502"/>
        </p:xfrm>
        <a:graphic>
          <a:graphicData uri="http://schemas.openxmlformats.org/drawingml/2006/table">
            <a:tbl>
              <a:tblPr firstRow="1" bandRow="1">
                <a:tableStyleId>{F5AB1C69-6EDB-4FF4-983F-18BD219EF322}</a:tableStyleId>
              </a:tblPr>
              <a:tblGrid>
                <a:gridCol w="1889042">
                  <a:extLst>
                    <a:ext uri="{9D8B030D-6E8A-4147-A177-3AD203B41FA5}">
                      <a16:colId xmlns:a16="http://schemas.microsoft.com/office/drawing/2014/main" val="1862927830"/>
                    </a:ext>
                  </a:extLst>
                </a:gridCol>
                <a:gridCol w="973393">
                  <a:extLst>
                    <a:ext uri="{9D8B030D-6E8A-4147-A177-3AD203B41FA5}">
                      <a16:colId xmlns:a16="http://schemas.microsoft.com/office/drawing/2014/main" val="343284561"/>
                    </a:ext>
                  </a:extLst>
                </a:gridCol>
                <a:gridCol w="695564">
                  <a:extLst>
                    <a:ext uri="{9D8B030D-6E8A-4147-A177-3AD203B41FA5}">
                      <a16:colId xmlns:a16="http://schemas.microsoft.com/office/drawing/2014/main" val="669856415"/>
                    </a:ext>
                  </a:extLst>
                </a:gridCol>
                <a:gridCol w="695564">
                  <a:extLst>
                    <a:ext uri="{9D8B030D-6E8A-4147-A177-3AD203B41FA5}">
                      <a16:colId xmlns:a16="http://schemas.microsoft.com/office/drawing/2014/main" val="3136828764"/>
                    </a:ext>
                  </a:extLst>
                </a:gridCol>
                <a:gridCol w="695564">
                  <a:extLst>
                    <a:ext uri="{9D8B030D-6E8A-4147-A177-3AD203B41FA5}">
                      <a16:colId xmlns:a16="http://schemas.microsoft.com/office/drawing/2014/main" val="3513464660"/>
                    </a:ext>
                  </a:extLst>
                </a:gridCol>
                <a:gridCol w="695564">
                  <a:extLst>
                    <a:ext uri="{9D8B030D-6E8A-4147-A177-3AD203B41FA5}">
                      <a16:colId xmlns:a16="http://schemas.microsoft.com/office/drawing/2014/main" val="2362096077"/>
                    </a:ext>
                  </a:extLst>
                </a:gridCol>
                <a:gridCol w="695564">
                  <a:extLst>
                    <a:ext uri="{9D8B030D-6E8A-4147-A177-3AD203B41FA5}">
                      <a16:colId xmlns:a16="http://schemas.microsoft.com/office/drawing/2014/main" val="2412160230"/>
                    </a:ext>
                  </a:extLst>
                </a:gridCol>
                <a:gridCol w="695564">
                  <a:extLst>
                    <a:ext uri="{9D8B030D-6E8A-4147-A177-3AD203B41FA5}">
                      <a16:colId xmlns:a16="http://schemas.microsoft.com/office/drawing/2014/main" val="321559195"/>
                    </a:ext>
                  </a:extLst>
                </a:gridCol>
                <a:gridCol w="695564">
                  <a:extLst>
                    <a:ext uri="{9D8B030D-6E8A-4147-A177-3AD203B41FA5}">
                      <a16:colId xmlns:a16="http://schemas.microsoft.com/office/drawing/2014/main" val="1925584908"/>
                    </a:ext>
                  </a:extLst>
                </a:gridCol>
                <a:gridCol w="695564">
                  <a:extLst>
                    <a:ext uri="{9D8B030D-6E8A-4147-A177-3AD203B41FA5}">
                      <a16:colId xmlns:a16="http://schemas.microsoft.com/office/drawing/2014/main" val="1317993694"/>
                    </a:ext>
                  </a:extLst>
                </a:gridCol>
                <a:gridCol w="1238864">
                  <a:extLst>
                    <a:ext uri="{9D8B030D-6E8A-4147-A177-3AD203B41FA5}">
                      <a16:colId xmlns:a16="http://schemas.microsoft.com/office/drawing/2014/main" val="904460993"/>
                    </a:ext>
                  </a:extLst>
                </a:gridCol>
              </a:tblGrid>
              <a:tr h="282453">
                <a:tc rowSpan="2" gridSpan="2">
                  <a:txBody>
                    <a:bodyPr/>
                    <a:lstStyle/>
                    <a:p>
                      <a:pPr algn="ctr"/>
                      <a:r>
                        <a:rPr kumimoji="1" lang="ja-JP" altLang="en-US" sz="1200" dirty="0">
                          <a:latin typeface="Meiryo UI" panose="020B0604030504040204" pitchFamily="50" charset="-128"/>
                          <a:ea typeface="Meiryo UI" panose="020B0604030504040204" pitchFamily="50" charset="-128"/>
                        </a:rPr>
                        <a:t>内容別件数</a:t>
                      </a:r>
                    </a:p>
                  </a:txBody>
                  <a:tcPr anchor="ctr">
                    <a:lnR w="127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rowSpan="2" hMerge="1">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gridSpan="8">
                  <a:txBody>
                    <a:bodyPr/>
                    <a:lstStyle/>
                    <a:p>
                      <a:pPr algn="ctr"/>
                      <a:r>
                        <a:rPr lang="ja-JP" altLang="en-US" sz="1100" dirty="0">
                          <a:latin typeface="Meiryo UI" panose="020B0604030504040204" pitchFamily="50" charset="-128"/>
                          <a:ea typeface="Meiryo UI" panose="020B0604030504040204" pitchFamily="50" charset="-128"/>
                        </a:rPr>
                        <a:t>分野別件数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hMerge="1">
                  <a:txBody>
                    <a:bodyPr/>
                    <a:lstStyle/>
                    <a:p>
                      <a:endParaRPr lang="ja-JP" altLang="en-US" dirty="0"/>
                    </a:p>
                  </a:txBody>
                  <a:tcPr/>
                </a:tc>
                <a:tc hMerge="1">
                  <a:txBody>
                    <a:bodyPr/>
                    <a:lstStyle/>
                    <a:p>
                      <a:endParaRPr lang="ja-JP" altLang="en-US" dirty="0"/>
                    </a:p>
                  </a:txBody>
                  <a:tcPr/>
                </a:tc>
                <a:tc hMerge="1">
                  <a:txBody>
                    <a:bodyPr/>
                    <a:lstStyle/>
                    <a:p>
                      <a:endParaRPr lang="ja-JP" altLang="en-US" dirty="0"/>
                    </a:p>
                  </a:txBody>
                  <a:tcPr/>
                </a:tc>
                <a:tc hMerge="1">
                  <a:txBody>
                    <a:bodyPr/>
                    <a:lstStyle/>
                    <a:p>
                      <a:endParaRPr lang="ja-JP" altLang="en-US" dirty="0"/>
                    </a:p>
                  </a:txBody>
                  <a:tcPr/>
                </a:tc>
                <a:tc hMerge="1">
                  <a:txBody>
                    <a:bodyPr/>
                    <a:lstStyle/>
                    <a:p>
                      <a:endParaRPr lang="ja-JP" altLang="en-US" dirty="0"/>
                    </a:p>
                  </a:txBody>
                  <a:tcPr/>
                </a:tc>
                <a:tc hMerge="1">
                  <a:txBody>
                    <a:bodyPr/>
                    <a:lstStyle/>
                    <a:p>
                      <a:pPr algn="ctr"/>
                      <a:endParaRPr lang="ja-JP" altLang="en-US" sz="12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tcPr>
                </a:tc>
                <a:tc hMerge="1">
                  <a:txBody>
                    <a:bodyPr/>
                    <a:lstStyle/>
                    <a:p>
                      <a:pPr algn="ctr"/>
                      <a:endParaRPr lang="ja-JP" altLang="en-US" sz="12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tcPr>
                </a:tc>
                <a:tc rowSpan="2">
                  <a:txBody>
                    <a:bodyPr/>
                    <a:lstStyle/>
                    <a:p>
                      <a:pPr algn="ctr"/>
                      <a:r>
                        <a:rPr kumimoji="1" lang="ja-JP" altLang="en-US" sz="1050" b="1" dirty="0">
                          <a:solidFill>
                            <a:schemeClr val="bg1"/>
                          </a:solidFill>
                          <a:latin typeface="Meiryo UI" panose="020B0604030504040204" pitchFamily="50" charset="-128"/>
                          <a:ea typeface="Meiryo UI" panose="020B0604030504040204" pitchFamily="50" charset="-128"/>
                        </a:rPr>
                        <a:t>効果額</a:t>
                      </a:r>
                      <a:r>
                        <a:rPr kumimoji="1" lang="en-US" altLang="ja-JP" sz="1050" b="1" dirty="0">
                          <a:solidFill>
                            <a:schemeClr val="bg1"/>
                          </a:solidFill>
                          <a:latin typeface="Meiryo UI" panose="020B0604030504040204" pitchFamily="50" charset="-128"/>
                          <a:ea typeface="Meiryo UI" panose="020B0604030504040204" pitchFamily="50" charset="-128"/>
                        </a:rPr>
                        <a:t>(</a:t>
                      </a:r>
                      <a:r>
                        <a:rPr kumimoji="1" lang="ja-JP" altLang="en-US" sz="1050" b="1" dirty="0">
                          <a:solidFill>
                            <a:schemeClr val="bg1"/>
                          </a:solidFill>
                          <a:latin typeface="Meiryo UI" panose="020B0604030504040204" pitchFamily="50" charset="-128"/>
                          <a:ea typeface="Meiryo UI" panose="020B0604030504040204" pitchFamily="50" charset="-128"/>
                        </a:rPr>
                        <a:t>円</a:t>
                      </a:r>
                      <a:r>
                        <a:rPr kumimoji="1" lang="en-US" altLang="ja-JP" sz="1050" b="1" dirty="0">
                          <a:solidFill>
                            <a:schemeClr val="bg1"/>
                          </a:solidFill>
                          <a:latin typeface="Meiryo UI" panose="020B0604030504040204" pitchFamily="50" charset="-128"/>
                          <a:ea typeface="Meiryo UI" panose="020B0604030504040204" pitchFamily="50" charset="-128"/>
                        </a:rPr>
                        <a:t>)</a:t>
                      </a:r>
                    </a:p>
                    <a:p>
                      <a:pPr algn="ctr"/>
                      <a:r>
                        <a:rPr kumimoji="1" lang="en-US" altLang="ja-JP" sz="1000" b="1" dirty="0">
                          <a:solidFill>
                            <a:schemeClr val="bg1"/>
                          </a:solidFill>
                          <a:latin typeface="Meiryo UI" panose="020B0604030504040204" pitchFamily="50" charset="-128"/>
                          <a:ea typeface="Meiryo UI" panose="020B0604030504040204" pitchFamily="50" charset="-128"/>
                        </a:rPr>
                        <a:t>(</a:t>
                      </a:r>
                      <a:r>
                        <a:rPr kumimoji="1" lang="ja-JP" altLang="en-US" sz="1000" b="1" dirty="0">
                          <a:solidFill>
                            <a:schemeClr val="bg1"/>
                          </a:solidFill>
                          <a:latin typeface="Meiryo UI" panose="020B0604030504040204" pitchFamily="50" charset="-128"/>
                          <a:ea typeface="Meiryo UI" panose="020B0604030504040204" pitchFamily="50" charset="-128"/>
                        </a:rPr>
                        <a:t>試算ベース</a:t>
                      </a:r>
                      <a:r>
                        <a:rPr kumimoji="1" lang="en-US" altLang="ja-JP" sz="1000" b="1" dirty="0">
                          <a:solidFill>
                            <a:schemeClr val="bg1"/>
                          </a:solidFill>
                          <a:latin typeface="Meiryo UI" panose="020B0604030504040204" pitchFamily="50" charset="-128"/>
                          <a:ea typeface="Meiryo UI" panose="020B0604030504040204" pitchFamily="50" charset="-128"/>
                        </a:rPr>
                        <a:t>)※</a:t>
                      </a:r>
                      <a:endParaRPr kumimoji="1" lang="ja-JP" altLang="en-US" sz="1000" b="1"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721974300"/>
                  </a:ext>
                </a:extLst>
              </a:tr>
              <a:tr h="525264">
                <a:tc gridSpan="2" vMerge="1">
                  <a:txBody>
                    <a:bodyPr/>
                    <a:lstStyle/>
                    <a:p>
                      <a:endParaRPr kumimoji="1" lang="ja-JP" altLang="en-US"/>
                    </a:p>
                  </a:txBody>
                  <a:tcPr/>
                </a:tc>
                <a:tc hMerge="1" vMerge="1">
                  <a:txBody>
                    <a:bodyPr/>
                    <a:lstStyle/>
                    <a:p>
                      <a:endParaRPr kumimoji="1" lang="ja-JP" altLang="en-US"/>
                    </a:p>
                  </a:txBody>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子ども・</a:t>
                      </a:r>
                      <a:endParaRPr kumimoji="1" lang="en-US" altLang="ja-JP" sz="900" b="1" dirty="0">
                        <a:solidFill>
                          <a:schemeClr val="bg1"/>
                        </a:solidFill>
                        <a:latin typeface="Meiryo UI" panose="020B0604030504040204" pitchFamily="50" charset="-128"/>
                        <a:ea typeface="Meiryo UI" panose="020B0604030504040204" pitchFamily="50" charset="-128"/>
                      </a:endParaRPr>
                    </a:p>
                    <a:p>
                      <a:pPr algn="ctr"/>
                      <a:r>
                        <a:rPr kumimoji="1" lang="ja-JP" altLang="en-US" sz="900" b="1" dirty="0">
                          <a:solidFill>
                            <a:schemeClr val="bg1"/>
                          </a:solidFill>
                          <a:latin typeface="Meiryo UI" panose="020B0604030504040204" pitchFamily="50" charset="-128"/>
                          <a:ea typeface="Meiryo UI" panose="020B0604030504040204" pitchFamily="50" charset="-128"/>
                        </a:rPr>
                        <a:t>教育、</a:t>
                      </a:r>
                      <a:endParaRPr kumimoji="1" lang="en-US" altLang="ja-JP" sz="900" b="1" dirty="0">
                        <a:solidFill>
                          <a:schemeClr val="bg1"/>
                        </a:solidFill>
                        <a:latin typeface="Meiryo UI" panose="020B0604030504040204" pitchFamily="50" charset="-128"/>
                        <a:ea typeface="Meiryo UI" panose="020B0604030504040204" pitchFamily="50" charset="-128"/>
                      </a:endParaRPr>
                    </a:p>
                    <a:p>
                      <a:pPr algn="ctr"/>
                      <a:r>
                        <a:rPr kumimoji="1" lang="ja-JP" altLang="en-US" sz="900" b="1" dirty="0">
                          <a:solidFill>
                            <a:schemeClr val="bg1"/>
                          </a:solidFill>
                          <a:latin typeface="Meiryo UI" panose="020B0604030504040204" pitchFamily="50" charset="-128"/>
                          <a:ea typeface="Meiryo UI" panose="020B0604030504040204" pitchFamily="50" charset="-128"/>
                        </a:rPr>
                        <a:t>福祉</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11AEC7"/>
                    </a:solidFill>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健康</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11AEC7"/>
                    </a:solidFill>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環境</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11AEC7"/>
                    </a:solidFill>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産業・中小企業振興、雇用</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11AEC7"/>
                    </a:solidFill>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安全・安心</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11AEC7"/>
                    </a:solidFill>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地域活性化・まちづくり</a:t>
                      </a:r>
                      <a:endParaRPr kumimoji="1" lang="en-US" altLang="ja-JP" sz="900" b="1"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11AEC7"/>
                    </a:solidFill>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府内市町村支援</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11AEC7"/>
                    </a:solidFill>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その他</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11AEC7"/>
                    </a:solidFill>
                  </a:tcPr>
                </a:tc>
                <a:tc vMerge="1">
                  <a:txBody>
                    <a:bodyPr/>
                    <a:lstStyle/>
                    <a:p>
                      <a:endParaRPr kumimoji="1" lang="ja-JP" altLang="en-US" b="1" dirty="0">
                        <a:solidFill>
                          <a:schemeClr val="bg1"/>
                        </a:solidFill>
                        <a:latin typeface="Meiryo UI" panose="020B0604030504040204" pitchFamily="50" charset="-128"/>
                        <a:ea typeface="Meiryo UI" panose="020B0604030504040204" pitchFamily="50" charset="-128"/>
                      </a:endParaRPr>
                    </a:p>
                  </a:txBody>
                  <a:tcPr>
                    <a:solidFill>
                      <a:srgbClr val="11AEC7"/>
                    </a:solidFill>
                  </a:tcPr>
                </a:tc>
                <a:extLst>
                  <a:ext uri="{0D108BD9-81ED-4DB2-BD59-A6C34878D82A}">
                    <a16:rowId xmlns:a16="http://schemas.microsoft.com/office/drawing/2014/main" val="2733162616"/>
                  </a:ext>
                </a:extLst>
              </a:tr>
              <a:tr h="505601">
                <a:tc>
                  <a:txBody>
                    <a:bodyPr/>
                    <a:lstStyle/>
                    <a:p>
                      <a:pPr algn="r"/>
                      <a:r>
                        <a:rPr kumimoji="1" lang="ja-JP" altLang="en-US" sz="1050" dirty="0">
                          <a:latin typeface="Meiryo UI" panose="020B0604030504040204" pitchFamily="50" charset="-128"/>
                          <a:ea typeface="Meiryo UI" panose="020B0604030504040204" pitchFamily="50" charset="-128"/>
                        </a:rPr>
                        <a:t>合計</a:t>
                      </a: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1,034</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249</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258</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132</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43</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100</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197</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5</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latin typeface="Meiryo UI" panose="020B0604030504040204" pitchFamily="50" charset="-128"/>
                          <a:ea typeface="Meiryo UI" panose="020B0604030504040204" pitchFamily="50" charset="-128"/>
                        </a:rPr>
                        <a:t>50</a:t>
                      </a:r>
                      <a:endParaRPr kumimoji="1" lang="ja-JP" altLang="en-US" sz="1100" b="1"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rowSpan="2">
                  <a:txBody>
                    <a:bodyPr/>
                    <a:lstStyle/>
                    <a:p>
                      <a:pPr marL="0" marR="0" lvl="0" indent="0" algn="r" defTabSz="685762" rtl="0" eaLnBrk="1" fontAlgn="auto" latinLnBrk="0" hangingPunct="1">
                        <a:lnSpc>
                          <a:spcPct val="100000"/>
                        </a:lnSpc>
                        <a:spcBef>
                          <a:spcPts val="0"/>
                        </a:spcBef>
                        <a:spcAft>
                          <a:spcPts val="0"/>
                        </a:spcAft>
                        <a:buClrTx/>
                        <a:buSzTx/>
                        <a:buFontTx/>
                        <a:buNone/>
                        <a:tabLst/>
                        <a:defRPr/>
                      </a:pPr>
                      <a:r>
                        <a:rPr kumimoji="1" lang="en-US" altLang="ja-JP" sz="1100" b="1" dirty="0">
                          <a:latin typeface="Meiryo UI" panose="020B0604030504040204" pitchFamily="50" charset="-128"/>
                          <a:ea typeface="Meiryo UI" panose="020B0604030504040204" pitchFamily="50" charset="-128"/>
                        </a:rPr>
                        <a:t>9</a:t>
                      </a:r>
                      <a:r>
                        <a:rPr kumimoji="1" lang="ja-JP" altLang="en-US" sz="1100" b="1" dirty="0">
                          <a:latin typeface="Meiryo UI" panose="020B0604030504040204" pitchFamily="50" charset="-128"/>
                          <a:ea typeface="Meiryo UI" panose="020B0604030504040204" pitchFamily="50" charset="-128"/>
                        </a:rPr>
                        <a:t>億</a:t>
                      </a:r>
                      <a:r>
                        <a:rPr kumimoji="1" lang="en-US" altLang="ja-JP" sz="1100" b="1" dirty="0">
                          <a:latin typeface="Meiryo UI" panose="020B0604030504040204" pitchFamily="50" charset="-128"/>
                          <a:ea typeface="Meiryo UI" panose="020B0604030504040204" pitchFamily="50" charset="-128"/>
                        </a:rPr>
                        <a:t>7,091</a:t>
                      </a:r>
                      <a:r>
                        <a:rPr kumimoji="1" lang="ja-JP" altLang="en-US" sz="1100" b="1" dirty="0">
                          <a:latin typeface="Meiryo UI" panose="020B0604030504040204" pitchFamily="50" charset="-128"/>
                          <a:ea typeface="Meiryo UI" panose="020B0604030504040204" pitchFamily="50" charset="-128"/>
                        </a:rPr>
                        <a:t>万</a:t>
                      </a:r>
                      <a:endParaRPr kumimoji="1" lang="en-US" altLang="ja-JP" sz="1100" b="1" dirty="0">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7692878"/>
                  </a:ext>
                </a:extLst>
              </a:tr>
              <a:tr h="407576">
                <a:tc>
                  <a:txBody>
                    <a:bodyPr/>
                    <a:lstStyle/>
                    <a:p>
                      <a:pPr marL="0" marR="0" lvl="0" indent="0" algn="r" defTabSz="685762"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上記のうち金額に試算できるもの</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000" b="1" dirty="0">
                          <a:solidFill>
                            <a:schemeClr val="tx1"/>
                          </a:solidFill>
                          <a:latin typeface="Meiryo UI" panose="020B0604030504040204" pitchFamily="50" charset="-128"/>
                          <a:ea typeface="Meiryo UI" panose="020B0604030504040204" pitchFamily="50" charset="-128"/>
                        </a:rPr>
                        <a:t>591</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172</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119</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60</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23</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60</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121</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solidFill>
                            <a:schemeClr val="tx1"/>
                          </a:solidFill>
                          <a:latin typeface="Meiryo UI" panose="020B0604030504040204" pitchFamily="50" charset="-128"/>
                          <a:ea typeface="Meiryo UI" panose="020B0604030504040204" pitchFamily="50" charset="-128"/>
                        </a:rPr>
                        <a:t>1</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en-US" altLang="ja-JP" sz="1100" b="1" dirty="0">
                          <a:latin typeface="Meiryo UI" panose="020B0604030504040204" pitchFamily="50" charset="-128"/>
                          <a:ea typeface="Meiryo UI" panose="020B0604030504040204" pitchFamily="50" charset="-128"/>
                        </a:rPr>
                        <a:t>35</a:t>
                      </a:r>
                      <a:endParaRPr kumimoji="1" lang="ja-JP" altLang="en-US" sz="1100" b="1"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pPr marL="0" marR="0" lvl="0" indent="0" algn="r" defTabSz="685762"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19146439"/>
                  </a:ext>
                </a:extLst>
              </a:tr>
              <a:tr h="407576">
                <a:tc rowSpan="2">
                  <a:txBody>
                    <a:bodyPr/>
                    <a:lstStyle/>
                    <a:p>
                      <a:pPr algn="l"/>
                      <a:r>
                        <a:rPr kumimoji="1" lang="ja-JP" altLang="en-US" sz="1050" b="1" dirty="0">
                          <a:solidFill>
                            <a:schemeClr val="tx1"/>
                          </a:solidFill>
                          <a:latin typeface="Meiryo UI" panose="020B0604030504040204" pitchFamily="50" charset="-128"/>
                          <a:ea typeface="Meiryo UI" panose="020B0604030504040204" pitchFamily="50" charset="-128"/>
                        </a:rPr>
                        <a:t>協働による相乗効果の発揮</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algn="l"/>
                      <a:r>
                        <a:rPr kumimoji="1" lang="ja-JP" altLang="en-US" sz="900" dirty="0">
                          <a:solidFill>
                            <a:schemeClr val="tx1"/>
                          </a:solidFill>
                          <a:latin typeface="Meiryo UI" panose="020B0604030504040204" pitchFamily="50" charset="-128"/>
                          <a:ea typeface="Meiryo UI" panose="020B0604030504040204" pitchFamily="50" charset="-128"/>
                        </a:rPr>
                        <a:t>・コラボイベント・事業の実施</a:t>
                      </a:r>
                      <a:r>
                        <a:rPr kumimoji="1" lang="en-US" altLang="ja-JP" sz="900" dirty="0">
                          <a:solidFill>
                            <a:schemeClr val="tx1"/>
                          </a:solidFill>
                          <a:latin typeface="Meiryo UI" panose="020B0604030504040204" pitchFamily="50" charset="-128"/>
                          <a:ea typeface="Meiryo UI" panose="020B0604030504040204" pitchFamily="50" charset="-128"/>
                        </a:rPr>
                        <a:t>(146)</a:t>
                      </a:r>
                    </a:p>
                    <a:p>
                      <a:pPr algn="l"/>
                      <a:r>
                        <a:rPr kumimoji="1" lang="ja-JP" altLang="en-US" sz="900" dirty="0">
                          <a:solidFill>
                            <a:schemeClr val="tx1"/>
                          </a:solidFill>
                          <a:latin typeface="Meiryo UI" panose="020B0604030504040204" pitchFamily="50" charset="-128"/>
                          <a:ea typeface="Meiryo UI" panose="020B0604030504040204" pitchFamily="50" charset="-128"/>
                        </a:rPr>
                        <a:t>・コラボ商品の開発・販売</a:t>
                      </a:r>
                      <a:r>
                        <a:rPr kumimoji="1" lang="en-US" altLang="ja-JP" sz="900" dirty="0">
                          <a:solidFill>
                            <a:schemeClr val="tx1"/>
                          </a:solidFill>
                          <a:latin typeface="Meiryo UI" panose="020B0604030504040204" pitchFamily="50" charset="-128"/>
                          <a:ea typeface="Meiryo UI" panose="020B0604030504040204" pitchFamily="50" charset="-128"/>
                        </a:rPr>
                        <a:t>(9)</a:t>
                      </a:r>
                      <a:endParaRPr kumimoji="1" lang="en-US" altLang="ja-JP" sz="900" baseline="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rPr>
                        <a:t>小計　　　   </a:t>
                      </a:r>
                      <a:r>
                        <a:rPr kumimoji="1" lang="en-US" altLang="ja-JP" sz="900" dirty="0">
                          <a:solidFill>
                            <a:schemeClr val="tx1"/>
                          </a:solidFill>
                          <a:latin typeface="Meiryo UI" panose="020B0604030504040204" pitchFamily="50" charset="-128"/>
                          <a:ea typeface="Meiryo UI" panose="020B0604030504040204" pitchFamily="50" charset="-128"/>
                        </a:rPr>
                        <a:t>155</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50</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37</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37</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5</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5</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17</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2</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tcPr>
                </a:tc>
                <a:tc>
                  <a:txBody>
                    <a:bodyPr/>
                    <a:lstStyle/>
                    <a:p>
                      <a:pPr algn="r"/>
                      <a:r>
                        <a:rPr kumimoji="1" lang="en-US" altLang="ja-JP" sz="1050" dirty="0">
                          <a:latin typeface="Meiryo UI" panose="020B0604030504040204" pitchFamily="50" charset="-128"/>
                          <a:ea typeface="Meiryo UI" panose="020B0604030504040204" pitchFamily="50" charset="-128"/>
                        </a:rPr>
                        <a:t>2</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tcPr>
                </a:tc>
                <a:tc rowSpan="2">
                  <a:txBody>
                    <a:bodyPr/>
                    <a:lstStyle/>
                    <a:p>
                      <a:pPr marL="0" marR="0" lvl="0" indent="0" algn="r" defTabSz="685762"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1</a:t>
                      </a:r>
                      <a:r>
                        <a:rPr kumimoji="1" lang="ja-JP" altLang="en-US" sz="1050" dirty="0">
                          <a:latin typeface="Meiryo UI" panose="020B0604030504040204" pitchFamily="50" charset="-128"/>
                          <a:ea typeface="Meiryo UI" panose="020B0604030504040204" pitchFamily="50" charset="-128"/>
                        </a:rPr>
                        <a:t>億</a:t>
                      </a:r>
                      <a:r>
                        <a:rPr kumimoji="1" lang="en-US" altLang="ja-JP" sz="1050" dirty="0">
                          <a:latin typeface="Meiryo UI" panose="020B0604030504040204" pitchFamily="50" charset="-128"/>
                          <a:ea typeface="Meiryo UI" panose="020B0604030504040204" pitchFamily="50" charset="-128"/>
                        </a:rPr>
                        <a:t>2,637</a:t>
                      </a:r>
                      <a:r>
                        <a:rPr kumimoji="1" lang="ja-JP" altLang="en-US" sz="1050" dirty="0">
                          <a:latin typeface="Meiryo UI" panose="020B0604030504040204" pitchFamily="50" charset="-128"/>
                          <a:ea typeface="Meiryo UI" panose="020B0604030504040204" pitchFamily="50" charset="-128"/>
                        </a:rPr>
                        <a:t>万</a:t>
                      </a:r>
                      <a:endParaRPr kumimoji="1" lang="en-US" altLang="ja-JP"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28500923"/>
                  </a:ext>
                </a:extLst>
              </a:tr>
              <a:tr h="407576">
                <a:tc vMerge="1">
                  <a:txBody>
                    <a:bodyPr/>
                    <a:lstStyle/>
                    <a:p>
                      <a:endParaRPr kumimoji="1" lang="ja-JP" altLang="en-US" dirty="0">
                        <a:latin typeface="Meiryo UI" panose="020B0604030504040204" pitchFamily="50" charset="-128"/>
                        <a:ea typeface="Meiryo UI" panose="020B0604030504040204" pitchFamily="50" charset="-128"/>
                      </a:endParaRPr>
                    </a:p>
                  </a:txBody>
                  <a:tcPr>
                    <a:solidFill>
                      <a:srgbClr val="CCE3EB"/>
                    </a:solidFill>
                  </a:tcPr>
                </a:tc>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rPr>
                        <a:t>上記のうち金額に試算できるもの</a:t>
                      </a:r>
                    </a:p>
                  </a:txBody>
                  <a:tcPr anchor="ctr">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36</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27</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13</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0</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2</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5</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0</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1</a:t>
                      </a:r>
                      <a:endParaRPr kumimoji="1" lang="ja-JP" altLang="en-US" sz="1050" dirty="0">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solidFill>
                      <a:srgbClr val="CCE3EB"/>
                    </a:solidFill>
                  </a:tcPr>
                </a:tc>
                <a:tc vMerge="1">
                  <a:txBody>
                    <a:bodyPr/>
                    <a:lstStyle/>
                    <a:p>
                      <a:pPr marL="0" marR="0" lvl="0" indent="0" algn="r" defTabSz="685762" rtl="0" eaLnBrk="1" fontAlgn="auto" latinLnBrk="0" hangingPunct="1">
                        <a:lnSpc>
                          <a:spcPct val="100000"/>
                        </a:lnSpc>
                        <a:spcBef>
                          <a:spcPts val="0"/>
                        </a:spcBef>
                        <a:spcAft>
                          <a:spcPts val="0"/>
                        </a:spcAft>
                        <a:buClrTx/>
                        <a:buSzTx/>
                        <a:buFontTx/>
                        <a:buNone/>
                        <a:tabLst/>
                        <a:defRPr/>
                      </a:pPr>
                      <a:endParaRPr kumimoji="1" lang="ja-JP" altLang="en-US" sz="1050" dirty="0">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solidFill>
                      <a:srgbClr val="CCE3EB"/>
                    </a:solidFill>
                  </a:tcPr>
                </a:tc>
                <a:extLst>
                  <a:ext uri="{0D108BD9-81ED-4DB2-BD59-A6C34878D82A}">
                    <a16:rowId xmlns:a16="http://schemas.microsoft.com/office/drawing/2014/main" val="1922475961"/>
                  </a:ext>
                </a:extLst>
              </a:tr>
              <a:tr h="407576">
                <a:tc rowSpan="2">
                  <a:txBody>
                    <a:bodyPr/>
                    <a:lstStyle/>
                    <a:p>
                      <a:pPr algn="l"/>
                      <a:r>
                        <a:rPr kumimoji="1" lang="ja-JP" altLang="en-US" sz="1050" b="1" dirty="0">
                          <a:solidFill>
                            <a:schemeClr val="tx1"/>
                          </a:solidFill>
                          <a:latin typeface="Meiryo UI" panose="020B0604030504040204" pitchFamily="50" charset="-128"/>
                          <a:ea typeface="Meiryo UI" panose="020B0604030504040204" pitchFamily="50" charset="-128"/>
                        </a:rPr>
                        <a:t>効果的な情報発信</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algn="l"/>
                      <a:r>
                        <a:rPr kumimoji="1" lang="ja-JP" altLang="en-US" sz="900" dirty="0">
                          <a:solidFill>
                            <a:schemeClr val="tx1"/>
                          </a:solidFill>
                          <a:latin typeface="Meiryo UI" panose="020B0604030504040204" pitchFamily="50" charset="-128"/>
                          <a:ea typeface="Meiryo UI" panose="020B0604030504040204" pitchFamily="50" charset="-128"/>
                        </a:rPr>
                        <a:t>・イベント会場の提供</a:t>
                      </a:r>
                      <a:r>
                        <a:rPr kumimoji="1" lang="en-US" altLang="ja-JP" sz="900" dirty="0">
                          <a:solidFill>
                            <a:schemeClr val="tx1"/>
                          </a:solidFill>
                          <a:latin typeface="Meiryo UI" panose="020B0604030504040204" pitchFamily="50" charset="-128"/>
                          <a:ea typeface="Meiryo UI" panose="020B0604030504040204" pitchFamily="50" charset="-128"/>
                        </a:rPr>
                        <a:t>(76)</a:t>
                      </a:r>
                    </a:p>
                    <a:p>
                      <a:pPr algn="l"/>
                      <a:r>
                        <a:rPr kumimoji="1" lang="ja-JP" altLang="en-US" sz="900" dirty="0">
                          <a:solidFill>
                            <a:schemeClr val="tx1"/>
                          </a:solidFill>
                          <a:latin typeface="Meiryo UI" panose="020B0604030504040204" pitchFamily="50" charset="-128"/>
                          <a:ea typeface="Meiryo UI" panose="020B0604030504040204" pitchFamily="50" charset="-128"/>
                        </a:rPr>
                        <a:t>・広報媒体等を活用した発信</a:t>
                      </a:r>
                      <a:r>
                        <a:rPr kumimoji="1" lang="en-US" altLang="ja-JP" sz="900" dirty="0">
                          <a:solidFill>
                            <a:schemeClr val="tx1"/>
                          </a:solidFill>
                          <a:latin typeface="Meiryo UI" panose="020B0604030504040204" pitchFamily="50" charset="-128"/>
                          <a:ea typeface="Meiryo UI" panose="020B0604030504040204" pitchFamily="50" charset="-128"/>
                        </a:rPr>
                        <a:t>(624)</a:t>
                      </a:r>
                      <a:r>
                        <a:rPr kumimoji="1" lang="ja-JP" altLang="en-US" sz="800" dirty="0">
                          <a:solidFill>
                            <a:schemeClr val="tx1"/>
                          </a:solidFill>
                          <a:latin typeface="Meiryo UI" panose="020B0604030504040204" pitchFamily="50" charset="-128"/>
                          <a:ea typeface="Meiryo UI" panose="020B0604030504040204" pitchFamily="50" charset="-128"/>
                        </a:rPr>
                        <a:t>　　　　　　　　　　　　　　　　　</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r>
                        <a:rPr kumimoji="1" lang="ja-JP" altLang="en-US" sz="900" dirty="0">
                          <a:solidFill>
                            <a:schemeClr val="tx1"/>
                          </a:solidFill>
                          <a:latin typeface="Meiryo UI" panose="020B0604030504040204" pitchFamily="50" charset="-128"/>
                          <a:ea typeface="Meiryo UI" panose="020B0604030504040204" pitchFamily="50" charset="-128"/>
                        </a:rPr>
                        <a:t>小計　　　   </a:t>
                      </a:r>
                      <a:r>
                        <a:rPr kumimoji="1" lang="en-US" altLang="ja-JP" sz="900" dirty="0">
                          <a:solidFill>
                            <a:schemeClr val="tx1"/>
                          </a:solidFill>
                          <a:latin typeface="Meiryo UI" panose="020B0604030504040204" pitchFamily="50" charset="-128"/>
                          <a:ea typeface="Meiryo UI" panose="020B0604030504040204" pitchFamily="50" charset="-128"/>
                        </a:rPr>
                        <a:t>700</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137</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210</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51</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31</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86</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144</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2</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39</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solidFill>
                      <a:srgbClr val="E7F2F5"/>
                    </a:solidFill>
                  </a:tcPr>
                </a:tc>
                <a:tc rowSpan="2">
                  <a:txBody>
                    <a:bodyPr/>
                    <a:lstStyle/>
                    <a:p>
                      <a:pPr algn="r"/>
                      <a:r>
                        <a:rPr kumimoji="1" lang="en-US" altLang="ja-JP" sz="1050" dirty="0">
                          <a:latin typeface="Meiryo UI" panose="020B0604030504040204" pitchFamily="50" charset="-128"/>
                          <a:ea typeface="Meiryo UI" panose="020B0604030504040204" pitchFamily="50" charset="-128"/>
                        </a:rPr>
                        <a:t>5</a:t>
                      </a:r>
                      <a:r>
                        <a:rPr kumimoji="1" lang="ja-JP" altLang="en-US" sz="1050" dirty="0">
                          <a:latin typeface="Meiryo UI" panose="020B0604030504040204" pitchFamily="50" charset="-128"/>
                          <a:ea typeface="Meiryo UI" panose="020B0604030504040204" pitchFamily="50" charset="-128"/>
                        </a:rPr>
                        <a:t>億</a:t>
                      </a:r>
                      <a:r>
                        <a:rPr kumimoji="1" lang="en-US" altLang="ja-JP" sz="1050" dirty="0">
                          <a:latin typeface="Meiryo UI" panose="020B0604030504040204" pitchFamily="50" charset="-128"/>
                          <a:ea typeface="Meiryo UI" panose="020B0604030504040204" pitchFamily="50" charset="-128"/>
                        </a:rPr>
                        <a:t>9,282</a:t>
                      </a:r>
                      <a:r>
                        <a:rPr kumimoji="1" lang="ja-JP" altLang="en-US" sz="1050" dirty="0">
                          <a:latin typeface="Meiryo UI" panose="020B0604030504040204" pitchFamily="50" charset="-128"/>
                          <a:ea typeface="Meiryo UI" panose="020B0604030504040204" pitchFamily="50" charset="-128"/>
                        </a:rPr>
                        <a:t>万</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extLst>
                  <a:ext uri="{0D108BD9-81ED-4DB2-BD59-A6C34878D82A}">
                    <a16:rowId xmlns:a16="http://schemas.microsoft.com/office/drawing/2014/main" val="3929209347"/>
                  </a:ext>
                </a:extLst>
              </a:tr>
              <a:tr h="407576">
                <a:tc vMerge="1">
                  <a:txBody>
                    <a:bodyPr/>
                    <a:lstStyle/>
                    <a:p>
                      <a:endParaRPr kumimoji="1" lang="ja-JP" altLang="en-US" dirty="0">
                        <a:latin typeface="Meiryo UI" panose="020B0604030504040204" pitchFamily="50" charset="-128"/>
                        <a:ea typeface="Meiryo UI" panose="020B0604030504040204" pitchFamily="50" charset="-128"/>
                      </a:endParaRPr>
                    </a:p>
                  </a:txBody>
                  <a:tcPr/>
                </a:tc>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rPr>
                        <a:t>上記のうち金額に試算できるもの</a:t>
                      </a:r>
                    </a:p>
                  </a:txBody>
                  <a:tcPr anchor="ctr">
                    <a:lnB w="28575" cap="flat" cmpd="sng" algn="ctr">
                      <a:solidFill>
                        <a:schemeClr val="bg1"/>
                      </a:solidFill>
                      <a:prstDash val="solid"/>
                      <a:round/>
                      <a:headEnd type="none" w="med" len="med"/>
                      <a:tailEnd type="none" w="med" len="med"/>
                    </a:lnB>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94</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86</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30</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19</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52</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92</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0</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33</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tc vMerge="1">
                  <a:txBody>
                    <a:bodyPr/>
                    <a:lstStyle/>
                    <a:p>
                      <a:pPr algn="r"/>
                      <a:endParaRPr kumimoji="1" lang="ja-JP" altLang="en-US" sz="1050" dirty="0">
                        <a:latin typeface="Meiryo UI" panose="020B0604030504040204" pitchFamily="50" charset="-128"/>
                        <a:ea typeface="Meiryo UI" panose="020B0604030504040204" pitchFamily="50" charset="-128"/>
                      </a:endParaRPr>
                    </a:p>
                  </a:txBody>
                  <a:tcPr anchor="ctr">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06591886"/>
                  </a:ext>
                </a:extLst>
              </a:tr>
              <a:tr h="407576">
                <a:tc rowSpan="2">
                  <a:txBody>
                    <a:bodyPr/>
                    <a:lstStyle/>
                    <a:p>
                      <a:pPr algn="l"/>
                      <a:r>
                        <a:rPr kumimoji="1" lang="ja-JP" altLang="en-US" sz="1050" b="1" dirty="0">
                          <a:solidFill>
                            <a:schemeClr val="tx1"/>
                          </a:solidFill>
                          <a:latin typeface="Meiryo UI" panose="020B0604030504040204" pitchFamily="50" charset="-128"/>
                          <a:ea typeface="Meiryo UI" panose="020B0604030504040204" pitchFamily="50" charset="-128"/>
                        </a:rPr>
                        <a:t>効果的な事業の実施</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algn="l"/>
                      <a:r>
                        <a:rPr kumimoji="1" lang="ja-JP" altLang="en-US" sz="900" dirty="0">
                          <a:solidFill>
                            <a:schemeClr val="tx1"/>
                          </a:solidFill>
                          <a:latin typeface="Meiryo UI" panose="020B0604030504040204" pitchFamily="50" charset="-128"/>
                          <a:ea typeface="Meiryo UI" panose="020B0604030504040204" pitchFamily="50" charset="-128"/>
                        </a:rPr>
                        <a:t>・講師・選手の派遣</a:t>
                      </a:r>
                      <a:r>
                        <a:rPr kumimoji="1" lang="en-US" altLang="ja-JP" sz="900" dirty="0">
                          <a:solidFill>
                            <a:schemeClr val="tx1"/>
                          </a:solidFill>
                          <a:latin typeface="Meiryo UI" panose="020B0604030504040204" pitchFamily="50" charset="-128"/>
                          <a:ea typeface="Meiryo UI" panose="020B0604030504040204" pitchFamily="50" charset="-128"/>
                        </a:rPr>
                        <a:t>(35)</a:t>
                      </a:r>
                    </a:p>
                    <a:p>
                      <a:pPr algn="l"/>
                      <a:r>
                        <a:rPr kumimoji="1" lang="ja-JP" altLang="en-US" sz="900" dirty="0">
                          <a:solidFill>
                            <a:schemeClr val="tx1"/>
                          </a:solidFill>
                          <a:latin typeface="Meiryo UI" panose="020B0604030504040204" pitchFamily="50" charset="-128"/>
                          <a:ea typeface="Meiryo UI" panose="020B0604030504040204" pitchFamily="50" charset="-128"/>
                        </a:rPr>
                        <a:t>・府事業への登録・参画</a:t>
                      </a:r>
                      <a:r>
                        <a:rPr kumimoji="1" lang="en-US" altLang="ja-JP" sz="900" dirty="0">
                          <a:solidFill>
                            <a:schemeClr val="tx1"/>
                          </a:solidFill>
                          <a:latin typeface="Meiryo UI" panose="020B0604030504040204" pitchFamily="50" charset="-128"/>
                          <a:ea typeface="Meiryo UI" panose="020B0604030504040204" pitchFamily="50" charset="-128"/>
                        </a:rPr>
                        <a:t>(47)</a:t>
                      </a:r>
                      <a:r>
                        <a:rPr kumimoji="1" lang="ja-JP" altLang="en-US" sz="900" dirty="0">
                          <a:solidFill>
                            <a:schemeClr val="tx1"/>
                          </a:solidFill>
                          <a:latin typeface="Meiryo UI" panose="020B0604030504040204" pitchFamily="50" charset="-128"/>
                          <a:ea typeface="Meiryo UI" panose="020B0604030504040204" pitchFamily="50" charset="-128"/>
                        </a:rPr>
                        <a:t> </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l"/>
                      <a:r>
                        <a:rPr kumimoji="1" lang="ja-JP" altLang="en-US" sz="900" dirty="0">
                          <a:solidFill>
                            <a:schemeClr val="tx1"/>
                          </a:solidFill>
                          <a:latin typeface="Meiryo UI" panose="020B0604030504040204" pitchFamily="50" charset="-128"/>
                          <a:ea typeface="Meiryo UI" panose="020B0604030504040204" pitchFamily="50" charset="-128"/>
                        </a:rPr>
                        <a:t>・府事業への助言・アドバイス</a:t>
                      </a:r>
                      <a:r>
                        <a:rPr kumimoji="1" lang="en-US" altLang="ja-JP" sz="900" dirty="0">
                          <a:solidFill>
                            <a:schemeClr val="tx1"/>
                          </a:solidFill>
                          <a:latin typeface="Meiryo UI" panose="020B0604030504040204" pitchFamily="50" charset="-128"/>
                          <a:ea typeface="Meiryo UI" panose="020B0604030504040204" pitchFamily="50" charset="-128"/>
                        </a:rPr>
                        <a:t>(15)</a:t>
                      </a:r>
                      <a:r>
                        <a:rPr kumimoji="1" lang="ja-JP" altLang="en-US" sz="900" dirty="0">
                          <a:solidFill>
                            <a:schemeClr val="tx1"/>
                          </a:solidFill>
                          <a:latin typeface="Meiryo UI" panose="020B0604030504040204" pitchFamily="50" charset="-128"/>
                          <a:ea typeface="Meiryo UI" panose="020B0604030504040204" pitchFamily="50" charset="-128"/>
                        </a:rPr>
                        <a:t>　</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r>
                        <a:rPr kumimoji="1" lang="ja-JP" altLang="en-US" sz="900" dirty="0">
                          <a:solidFill>
                            <a:schemeClr val="tx1"/>
                          </a:solidFill>
                          <a:latin typeface="Meiryo UI" panose="020B0604030504040204" pitchFamily="50" charset="-128"/>
                          <a:ea typeface="Meiryo UI" panose="020B0604030504040204" pitchFamily="50" charset="-128"/>
                        </a:rPr>
                        <a:t>小計       　</a:t>
                      </a:r>
                      <a:r>
                        <a:rPr kumimoji="1" lang="en-US" altLang="ja-JP" sz="1000" dirty="0">
                          <a:solidFill>
                            <a:schemeClr val="tx1"/>
                          </a:solidFill>
                          <a:latin typeface="Meiryo UI" panose="020B0604030504040204" pitchFamily="50" charset="-128"/>
                          <a:ea typeface="Meiryo UI" panose="020B0604030504040204" pitchFamily="50" charset="-128"/>
                        </a:rPr>
                        <a:t>97</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29</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5</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29</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6</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5</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16</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solidFill>
                            <a:schemeClr val="tx1"/>
                          </a:solidFill>
                          <a:latin typeface="Meiryo UI" panose="020B0604030504040204" pitchFamily="50" charset="-128"/>
                          <a:ea typeface="Meiryo UI" panose="020B0604030504040204" pitchFamily="50" charset="-128"/>
                        </a:rPr>
                        <a:t>1</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6</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rowSpan="2">
                  <a:txBody>
                    <a:bodyPr/>
                    <a:lstStyle/>
                    <a:p>
                      <a:pPr algn="r"/>
                      <a:r>
                        <a:rPr kumimoji="1" lang="en-US" altLang="ja-JP" sz="1050" dirty="0">
                          <a:latin typeface="Meiryo UI" panose="020B0604030504040204" pitchFamily="50" charset="-128"/>
                          <a:ea typeface="Meiryo UI" panose="020B0604030504040204" pitchFamily="50" charset="-128"/>
                        </a:rPr>
                        <a:t>3,751</a:t>
                      </a:r>
                      <a:r>
                        <a:rPr kumimoji="1" lang="ja-JP" altLang="en-US" sz="1050" dirty="0">
                          <a:latin typeface="Meiryo UI" panose="020B0604030504040204" pitchFamily="50" charset="-128"/>
                          <a:ea typeface="Meiryo UI" panose="020B0604030504040204" pitchFamily="50" charset="-128"/>
                        </a:rPr>
                        <a:t>万</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extLst>
                  <a:ext uri="{0D108BD9-81ED-4DB2-BD59-A6C34878D82A}">
                    <a16:rowId xmlns:a16="http://schemas.microsoft.com/office/drawing/2014/main" val="3930921704"/>
                  </a:ext>
                </a:extLst>
              </a:tr>
              <a:tr h="407576">
                <a:tc vMerge="1">
                  <a:txBody>
                    <a:bodyPr/>
                    <a:lstStyle/>
                    <a:p>
                      <a:pPr algn="l"/>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上記のうち金額に試算できるもの</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16</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1</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6</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3</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2</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7</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1</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1</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vMerge="1">
                  <a:txBody>
                    <a:bodyPr/>
                    <a:lstStyle/>
                    <a:p>
                      <a:pPr algn="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extLst>
                  <a:ext uri="{0D108BD9-81ED-4DB2-BD59-A6C34878D82A}">
                    <a16:rowId xmlns:a16="http://schemas.microsoft.com/office/drawing/2014/main" val="3586285945"/>
                  </a:ext>
                </a:extLst>
              </a:tr>
              <a:tr h="407576">
                <a:tc rowSpan="2">
                  <a:txBody>
                    <a:bodyPr/>
                    <a:lstStyle/>
                    <a:p>
                      <a:pPr algn="l"/>
                      <a:r>
                        <a:rPr kumimoji="1" lang="ja-JP" altLang="en-US" sz="1050" b="1" dirty="0">
                          <a:solidFill>
                            <a:schemeClr val="tx1"/>
                          </a:solidFill>
                          <a:latin typeface="Meiryo UI" panose="020B0604030504040204" pitchFamily="50" charset="-128"/>
                          <a:ea typeface="Meiryo UI" panose="020B0604030504040204" pitchFamily="50" charset="-128"/>
                        </a:rPr>
                        <a:t>事業・基金への協賛、寄附</a:t>
                      </a: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r>
                        <a:rPr kumimoji="1" lang="ja-JP" altLang="en-US" sz="900" dirty="0">
                          <a:latin typeface="Meiryo UI" panose="020B0604030504040204" pitchFamily="50" charset="-128"/>
                          <a:ea typeface="Meiryo UI" panose="020B0604030504040204" pitchFamily="50" charset="-128"/>
                        </a:rPr>
                        <a:t>小計　        </a:t>
                      </a:r>
                      <a:r>
                        <a:rPr kumimoji="1" lang="en-US" altLang="ja-JP" sz="900" dirty="0">
                          <a:latin typeface="Meiryo UI" panose="020B0604030504040204" pitchFamily="50" charset="-128"/>
                          <a:ea typeface="Meiryo UI" panose="020B0604030504040204" pitchFamily="50" charset="-128"/>
                        </a:rPr>
                        <a:t>82</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33</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6</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15</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1</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4</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20</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0</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algn="r"/>
                      <a:r>
                        <a:rPr kumimoji="1" lang="en-US" altLang="ja-JP" sz="1050" dirty="0">
                          <a:latin typeface="Meiryo UI" panose="020B0604030504040204" pitchFamily="50" charset="-128"/>
                          <a:ea typeface="Meiryo UI" panose="020B0604030504040204" pitchFamily="50" charset="-128"/>
                        </a:rPr>
                        <a:t>3</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rowSpan="2">
                  <a:txBody>
                    <a:bodyPr/>
                    <a:lstStyle/>
                    <a:p>
                      <a:pPr marL="0" marR="0" lvl="0" indent="0" algn="r" defTabSz="685762"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2</a:t>
                      </a:r>
                      <a:r>
                        <a:rPr kumimoji="1" lang="ja-JP" altLang="en-US" sz="1050" dirty="0">
                          <a:latin typeface="Meiryo UI" panose="020B0604030504040204" pitchFamily="50" charset="-128"/>
                          <a:ea typeface="Meiryo UI" panose="020B0604030504040204" pitchFamily="50" charset="-128"/>
                        </a:rPr>
                        <a:t>億</a:t>
                      </a:r>
                      <a:r>
                        <a:rPr kumimoji="1" lang="en-US" altLang="ja-JP" sz="1050" dirty="0">
                          <a:latin typeface="Meiryo UI" panose="020B0604030504040204" pitchFamily="50" charset="-128"/>
                          <a:ea typeface="Meiryo UI" panose="020B0604030504040204" pitchFamily="50" charset="-128"/>
                        </a:rPr>
                        <a:t>1,421</a:t>
                      </a:r>
                      <a:r>
                        <a:rPr kumimoji="1" lang="ja-JP" altLang="en-US" sz="1050" dirty="0">
                          <a:latin typeface="Meiryo UI" panose="020B0604030504040204" pitchFamily="50" charset="-128"/>
                          <a:ea typeface="Meiryo UI" panose="020B0604030504040204" pitchFamily="50" charset="-128"/>
                        </a:rPr>
                        <a:t>万</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extLst>
                  <a:ext uri="{0D108BD9-81ED-4DB2-BD59-A6C34878D82A}">
                    <a16:rowId xmlns:a16="http://schemas.microsoft.com/office/drawing/2014/main" val="3130042669"/>
                  </a:ext>
                </a:extLst>
              </a:tr>
              <a:tr h="407576">
                <a:tc vMerge="1">
                  <a:txBody>
                    <a:bodyPr/>
                    <a:lstStyle/>
                    <a:p>
                      <a:pPr algn="l"/>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tc>
                  <a:txBody>
                    <a:bodyPr/>
                    <a:lstStyle/>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上記のうち金額に試算できるもの</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26</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5</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11</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1</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4</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17</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0</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a:txBody>
                    <a:bodyPr/>
                    <a:lstStyle/>
                    <a:p>
                      <a:pPr algn="r"/>
                      <a:r>
                        <a:rPr kumimoji="1" lang="en-US" altLang="ja-JP" sz="1050" dirty="0">
                          <a:latin typeface="Meiryo UI" panose="020B0604030504040204" pitchFamily="50" charset="-128"/>
                          <a:ea typeface="Meiryo UI" panose="020B0604030504040204" pitchFamily="50" charset="-128"/>
                        </a:rPr>
                        <a:t>0</a:t>
                      </a: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E3EB"/>
                    </a:solidFill>
                  </a:tcPr>
                </a:tc>
                <a:tc vMerge="1">
                  <a:txBody>
                    <a:bodyPr/>
                    <a:lstStyle/>
                    <a:p>
                      <a:pPr marL="0" marR="0" lvl="0" indent="0" algn="r" defTabSz="685762" rtl="0" eaLnBrk="1" fontAlgn="auto" latinLnBrk="0" hangingPunct="1">
                        <a:lnSpc>
                          <a:spcPct val="100000"/>
                        </a:lnSpc>
                        <a:spcBef>
                          <a:spcPts val="0"/>
                        </a:spcBef>
                        <a:spcAft>
                          <a:spcPts val="0"/>
                        </a:spcAft>
                        <a:buClrTx/>
                        <a:buSzTx/>
                        <a:buFontTx/>
                        <a:buNone/>
                        <a:tabLst/>
                        <a:defRPr/>
                      </a:pPr>
                      <a:endParaRPr kumimoji="1" lang="ja-JP" altLang="en-US" sz="1050" dirty="0">
                        <a:latin typeface="Meiryo UI" panose="020B0604030504040204" pitchFamily="50" charset="-128"/>
                        <a:ea typeface="Meiryo UI" panose="020B0604030504040204" pitchFamily="50" charset="-128"/>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2F5"/>
                    </a:solidFill>
                  </a:tcPr>
                </a:tc>
                <a:extLst>
                  <a:ext uri="{0D108BD9-81ED-4DB2-BD59-A6C34878D82A}">
                    <a16:rowId xmlns:a16="http://schemas.microsoft.com/office/drawing/2014/main" val="1196704643"/>
                  </a:ext>
                </a:extLst>
              </a:tr>
            </a:tbl>
          </a:graphicData>
        </a:graphic>
      </p:graphicFrame>
      <p:sp>
        <p:nvSpPr>
          <p:cNvPr id="2" name="スライド番号プレースホルダー 1"/>
          <p:cNvSpPr>
            <a:spLocks noGrp="1"/>
          </p:cNvSpPr>
          <p:nvPr>
            <p:ph type="sldNum" sz="quarter" idx="12"/>
          </p:nvPr>
        </p:nvSpPr>
        <p:spPr>
          <a:xfrm>
            <a:off x="7677150" y="6475586"/>
            <a:ext cx="2228850" cy="365125"/>
          </a:xfrm>
        </p:spPr>
        <p:txBody>
          <a:bodyPr/>
          <a:lstStyle/>
          <a:p>
            <a:fld id="{06FEDF93-2BFD-41CA-ABC7-B039102F3792}" type="slidenum">
              <a:rPr lang="en-US" altLang="ja-JP" smtClean="0"/>
              <a:pPr/>
              <a:t>3</a:t>
            </a:fld>
            <a:endParaRPr lang="ja-JP" altLang="en-US" dirty="0"/>
          </a:p>
        </p:txBody>
      </p:sp>
      <p:sp>
        <p:nvSpPr>
          <p:cNvPr id="7" name="正方形/長方形 6"/>
          <p:cNvSpPr/>
          <p:nvPr/>
        </p:nvSpPr>
        <p:spPr>
          <a:xfrm>
            <a:off x="1352547" y="1169470"/>
            <a:ext cx="775256" cy="215444"/>
          </a:xfrm>
          <a:prstGeom prst="rect">
            <a:avLst/>
          </a:prstGeom>
        </p:spPr>
        <p:txBody>
          <a:bodyPr wrap="square">
            <a:spAutoFit/>
          </a:bodyPr>
          <a:lstStyle/>
          <a:p>
            <a:r>
              <a:rPr kumimoji="1" lang="en-US" altLang="ja-JP" sz="800" dirty="0">
                <a:latin typeface="Meiryo UI" panose="020B0604030504040204" pitchFamily="50" charset="-128"/>
                <a:ea typeface="Meiryo UI" panose="020B0604030504040204" pitchFamily="50" charset="-128"/>
              </a:rPr>
              <a:t>( )</a:t>
            </a:r>
            <a:r>
              <a:rPr kumimoji="1" lang="ja-JP" altLang="en-US" sz="800" dirty="0">
                <a:latin typeface="Meiryo UI" panose="020B0604030504040204" pitchFamily="50" charset="-128"/>
                <a:ea typeface="Meiryo UI" panose="020B0604030504040204" pitchFamily="50" charset="-128"/>
              </a:rPr>
              <a:t>は件数</a:t>
            </a:r>
            <a:endParaRPr kumimoji="1"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DF714E4A-A26E-44DD-9AEE-A658331FED30}"/>
              </a:ext>
            </a:extLst>
          </p:cNvPr>
          <p:cNvSpPr txBox="1"/>
          <p:nvPr/>
        </p:nvSpPr>
        <p:spPr>
          <a:xfrm>
            <a:off x="3453139" y="1016827"/>
            <a:ext cx="6705780" cy="307777"/>
          </a:xfrm>
          <a:prstGeom prst="rect">
            <a:avLst/>
          </a:prstGeom>
          <a:noFill/>
        </p:spPr>
        <p:txBody>
          <a:bodyPr wrap="square">
            <a:spAutoFit/>
          </a:bodyPr>
          <a:lstStyle/>
          <a:p>
            <a:r>
              <a:rPr lang="en-US" altLang="ja-JP" sz="700" dirty="0">
                <a:latin typeface="Meiryo UI" panose="020B0604030504040204" pitchFamily="50" charset="-128"/>
                <a:ea typeface="Meiryo UI" panose="020B0604030504040204" pitchFamily="50" charset="-128"/>
              </a:rPr>
              <a:t>※</a:t>
            </a:r>
            <a:r>
              <a:rPr lang="ja-JP" altLang="en-US" sz="700" dirty="0">
                <a:latin typeface="Meiryo UI" panose="020B0604030504040204" pitchFamily="50" charset="-128"/>
                <a:ea typeface="Meiryo UI" panose="020B0604030504040204" pitchFamily="50" charset="-128"/>
              </a:rPr>
              <a:t>効果額（試算ベース）とは</a:t>
            </a:r>
            <a:r>
              <a:rPr kumimoji="1" lang="ja-JP" altLang="en-US" sz="700" b="0" dirty="0">
                <a:latin typeface="Meiryo UI" panose="020B0604030504040204" pitchFamily="50" charset="-128"/>
                <a:ea typeface="Meiryo UI" panose="020B0604030504040204" pitchFamily="50" charset="-128"/>
              </a:rPr>
              <a:t>「仮に府が直接実施した場合に必要となる費用」を試算したもの</a:t>
            </a:r>
            <a:endParaRPr kumimoji="1" lang="en-US" altLang="ja-JP" sz="700" dirty="0">
              <a:latin typeface="Meiryo UI" panose="020B0604030504040204" pitchFamily="50" charset="-128"/>
              <a:ea typeface="Meiryo UI" panose="020B0604030504040204" pitchFamily="50" charset="-128"/>
            </a:endParaRPr>
          </a:p>
          <a:p>
            <a:r>
              <a:rPr kumimoji="1" lang="ja-JP" altLang="en-US" sz="700" b="0" dirty="0">
                <a:latin typeface="Meiryo UI" panose="020B0604030504040204" pitchFamily="50" charset="-128"/>
                <a:ea typeface="Meiryo UI" panose="020B0604030504040204" pitchFamily="50" charset="-128"/>
              </a:rPr>
              <a:t>　</a:t>
            </a:r>
            <a:r>
              <a:rPr kumimoji="1" lang="en-US" altLang="ja-JP" sz="700" b="0" dirty="0">
                <a:latin typeface="Meiryo UI" panose="020B0604030504040204" pitchFamily="50" charset="-128"/>
                <a:ea typeface="Meiryo UI" panose="020B0604030504040204" pitchFamily="50" charset="-128"/>
              </a:rPr>
              <a:t>【</a:t>
            </a:r>
            <a:r>
              <a:rPr kumimoji="1" lang="ja-JP" altLang="en-US" sz="700" b="0" dirty="0">
                <a:latin typeface="Meiryo UI" panose="020B0604030504040204" pitchFamily="50" charset="-128"/>
                <a:ea typeface="Meiryo UI" panose="020B0604030504040204" pitchFamily="50" charset="-128"/>
              </a:rPr>
              <a:t>算出方法</a:t>
            </a:r>
            <a:r>
              <a:rPr kumimoji="1" lang="en-US" altLang="ja-JP" sz="700" b="0" dirty="0">
                <a:latin typeface="Meiryo UI" panose="020B0604030504040204" pitchFamily="50" charset="-128"/>
                <a:ea typeface="Meiryo UI" panose="020B0604030504040204" pitchFamily="50" charset="-128"/>
              </a:rPr>
              <a:t>】</a:t>
            </a:r>
            <a:r>
              <a:rPr kumimoji="1" lang="ja-JP" altLang="en-US" sz="700" b="0" dirty="0">
                <a:latin typeface="Meiryo UI" panose="020B0604030504040204" pitchFamily="50" charset="-128"/>
                <a:ea typeface="Meiryo UI" panose="020B0604030504040204" pitchFamily="50" charset="-128"/>
              </a:rPr>
              <a:t>各企業等が設定している単価（会場使用料・広告掲載料・実負担額等）に加え</a:t>
            </a:r>
            <a:r>
              <a:rPr kumimoji="1" lang="ja-JP" altLang="en-US" sz="700" dirty="0">
                <a:latin typeface="Meiryo UI" panose="020B0604030504040204" pitchFamily="50" charset="-128"/>
                <a:ea typeface="Meiryo UI" panose="020B0604030504040204" pitchFamily="50" charset="-128"/>
              </a:rPr>
              <a:t>単価未設定なものの</a:t>
            </a:r>
            <a:r>
              <a:rPr kumimoji="1" lang="ja-JP" altLang="en-US" sz="700" b="0" dirty="0">
                <a:latin typeface="Meiryo UI" panose="020B0604030504040204" pitchFamily="50" charset="-128"/>
                <a:ea typeface="Meiryo UI" panose="020B0604030504040204" pitchFamily="50" charset="-128"/>
              </a:rPr>
              <a:t>一部を共通単価（市場価格等）を用いて算出したもの</a:t>
            </a:r>
          </a:p>
        </p:txBody>
      </p:sp>
      <p:grpSp>
        <p:nvGrpSpPr>
          <p:cNvPr id="10" name="グループ化 9">
            <a:extLst>
              <a:ext uri="{FF2B5EF4-FFF2-40B4-BE49-F238E27FC236}">
                <a16:creationId xmlns:a16="http://schemas.microsoft.com/office/drawing/2014/main" id="{0782689E-07AA-446A-A0E6-4AB2727782E0}"/>
              </a:ext>
            </a:extLst>
          </p:cNvPr>
          <p:cNvGrpSpPr/>
          <p:nvPr/>
        </p:nvGrpSpPr>
        <p:grpSpPr>
          <a:xfrm>
            <a:off x="394181" y="465236"/>
            <a:ext cx="9173036" cy="475850"/>
            <a:chOff x="394181" y="465236"/>
            <a:chExt cx="9173036" cy="475850"/>
          </a:xfrm>
        </p:grpSpPr>
        <p:sp>
          <p:nvSpPr>
            <p:cNvPr id="11" name="テキスト ボックス 10">
              <a:extLst>
                <a:ext uri="{FF2B5EF4-FFF2-40B4-BE49-F238E27FC236}">
                  <a16:creationId xmlns:a16="http://schemas.microsoft.com/office/drawing/2014/main" id="{F2FCD37E-B45C-415A-A48E-F5E2818138D2}"/>
                </a:ext>
              </a:extLst>
            </p:cNvPr>
            <p:cNvSpPr txBox="1"/>
            <p:nvPr/>
          </p:nvSpPr>
          <p:spPr>
            <a:xfrm>
              <a:off x="474667" y="465236"/>
              <a:ext cx="2277226" cy="400110"/>
            </a:xfrm>
            <a:prstGeom prst="rect">
              <a:avLst/>
            </a:prstGeom>
            <a:noFill/>
          </p:spPr>
          <p:txBody>
            <a:bodyPr wrap="none" rtlCol="0">
              <a:spAutoFit/>
            </a:bodyPr>
            <a:lstStyle/>
            <a:p>
              <a:r>
                <a:rPr kumimoji="1" lang="ja-JP" altLang="en-US" sz="2000" b="1" spc="60" dirty="0">
                  <a:latin typeface="Meiryo UI" panose="020B0604030504040204" pitchFamily="50" charset="-128"/>
                  <a:ea typeface="Meiryo UI" panose="020B0604030504040204" pitchFamily="50" charset="-128"/>
                </a:rPr>
                <a:t>取組実績の内訳②</a:t>
              </a:r>
              <a:endParaRPr kumimoji="1" lang="ja-JP" altLang="en-US" sz="2000" b="1" dirty="0">
                <a:latin typeface="Meiryo UI" panose="020B0604030504040204" pitchFamily="50" charset="-128"/>
                <a:ea typeface="Meiryo UI" panose="020B0604030504040204" pitchFamily="50" charset="-128"/>
              </a:endParaRPr>
            </a:p>
          </p:txBody>
        </p:sp>
        <p:cxnSp>
          <p:nvCxnSpPr>
            <p:cNvPr id="12" name="直線コネクタ 11">
              <a:extLst>
                <a:ext uri="{FF2B5EF4-FFF2-40B4-BE49-F238E27FC236}">
                  <a16:creationId xmlns:a16="http://schemas.microsoft.com/office/drawing/2014/main" id="{4CE8DBEA-2857-4103-B6C9-90955E458791}"/>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59636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4E3F5479-058B-4FA8-92E9-18CAB8CDC5C5}"/>
              </a:ext>
            </a:extLst>
          </p:cNvPr>
          <p:cNvSpPr txBox="1">
            <a:spLocks/>
          </p:cNvSpPr>
          <p:nvPr/>
        </p:nvSpPr>
        <p:spPr>
          <a:xfrm>
            <a:off x="655706" y="3210922"/>
            <a:ext cx="5745093" cy="3323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rtl="0"/>
            <a:r>
              <a:rPr lang="ja-JP" altLang="en-US" sz="2400" b="1" spc="60" dirty="0">
                <a:latin typeface="Meiryo UI" panose="020B0604030504040204" pitchFamily="50" charset="-128"/>
                <a:ea typeface="Meiryo UI" panose="020B0604030504040204" pitchFamily="50" charset="-128"/>
              </a:rPr>
              <a:t>包括連携協定締結企業等の主な取組み</a:t>
            </a:r>
          </a:p>
        </p:txBody>
      </p:sp>
      <p:cxnSp>
        <p:nvCxnSpPr>
          <p:cNvPr id="7" name="直線コネクタ 6"/>
          <p:cNvCxnSpPr/>
          <p:nvPr/>
        </p:nvCxnSpPr>
        <p:spPr>
          <a:xfrm>
            <a:off x="655707" y="3777998"/>
            <a:ext cx="8604203"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077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18" name="グループ化 17"/>
          <p:cNvGrpSpPr/>
          <p:nvPr/>
        </p:nvGrpSpPr>
        <p:grpSpPr>
          <a:xfrm>
            <a:off x="394181" y="465236"/>
            <a:ext cx="9173036" cy="475850"/>
            <a:chOff x="394181" y="465236"/>
            <a:chExt cx="9173036" cy="475850"/>
          </a:xfrm>
        </p:grpSpPr>
        <p:sp>
          <p:nvSpPr>
            <p:cNvPr id="47" name="テキスト ボックス 46"/>
            <p:cNvSpPr txBox="1"/>
            <p:nvPr/>
          </p:nvSpPr>
          <p:spPr>
            <a:xfrm>
              <a:off x="474667" y="465236"/>
              <a:ext cx="276389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（業種別）主な取組み</a:t>
              </a:r>
              <a:endParaRPr kumimoji="1" lang="ja-JP" altLang="en-US" sz="2000" b="1" dirty="0">
                <a:latin typeface="Meiryo UI" panose="020B0604030504040204" pitchFamily="50" charset="-128"/>
                <a:ea typeface="Meiryo UI" panose="020B0604030504040204" pitchFamily="50" charset="-128"/>
              </a:endParaRPr>
            </a:p>
          </p:txBody>
        </p:sp>
        <p:cxnSp>
          <p:nvCxnSpPr>
            <p:cNvPr id="55" name="直線コネクタ 5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5</a:t>
            </a:fld>
            <a:endParaRPr lang="ja-JP" altLang="en-US" dirty="0"/>
          </a:p>
        </p:txBody>
      </p:sp>
      <p:graphicFrame>
        <p:nvGraphicFramePr>
          <p:cNvPr id="2" name="表 2">
            <a:extLst>
              <a:ext uri="{FF2B5EF4-FFF2-40B4-BE49-F238E27FC236}">
                <a16:creationId xmlns:a16="http://schemas.microsoft.com/office/drawing/2014/main" id="{8149A1CE-A000-4870-A0B1-EEB3DD10ADF8}"/>
              </a:ext>
            </a:extLst>
          </p:cNvPr>
          <p:cNvGraphicFramePr>
            <a:graphicFrameLocks noGrp="1"/>
          </p:cNvGraphicFramePr>
          <p:nvPr>
            <p:extLst>
              <p:ext uri="{D42A27DB-BD31-4B8C-83A1-F6EECF244321}">
                <p14:modId xmlns:p14="http://schemas.microsoft.com/office/powerpoint/2010/main" val="4294311139"/>
              </p:ext>
            </p:extLst>
          </p:nvPr>
        </p:nvGraphicFramePr>
        <p:xfrm>
          <a:off x="509911" y="1544661"/>
          <a:ext cx="8941575" cy="127005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ja-JP" altLang="en-US" sz="1200">
                          <a:solidFill>
                            <a:schemeClr val="tx1"/>
                          </a:solidFill>
                          <a:latin typeface="Meiryo UI" panose="020B0604030504040204" pitchFamily="50" charset="-128"/>
                          <a:ea typeface="Meiryo UI" panose="020B0604030504040204" pitchFamily="50" charset="-128"/>
                        </a:rPr>
                        <a:t>積水ハウス</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lnR w="28575" cap="flat" cmpd="sng" algn="ctr">
                      <a:solidFill>
                        <a:srgbClr val="11AEC7"/>
                      </a:solidFill>
                      <a:prstDash val="solid"/>
                      <a:round/>
                      <a:headEnd type="none" w="med" len="med"/>
                      <a:tailEnd type="none" w="med" len="med"/>
                    </a:lnR>
                  </a:tcPr>
                </a:tc>
                <a:tc>
                  <a:txBody>
                    <a:bodyPr/>
                    <a:lstStyle/>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・府内の支店や展示場でのノベルティ配布による里親制度の周知啓発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・梅田スカイビル内のギャラリーショップにて「</a:t>
                      </a:r>
                      <a:r>
                        <a:rPr kumimoji="1" lang="en-US" altLang="ja-JP" sz="1200" dirty="0">
                          <a:solidFill>
                            <a:schemeClr val="tx1"/>
                          </a:solidFill>
                          <a:latin typeface="Meiryo UI" panose="020B0604030504040204" pitchFamily="50" charset="-128"/>
                          <a:ea typeface="Meiryo UI" panose="020B0604030504040204" pitchFamily="50" charset="-128"/>
                        </a:rPr>
                        <a:t>DISCOVER OSAKA</a:t>
                      </a:r>
                      <a:r>
                        <a:rPr kumimoji="1" lang="ja-JP" altLang="en-US" sz="1200" dirty="0">
                          <a:solidFill>
                            <a:schemeClr val="tx1"/>
                          </a:solidFill>
                          <a:latin typeface="Meiryo UI" panose="020B0604030504040204" pitchFamily="50" charset="-128"/>
                          <a:ea typeface="Meiryo UI" panose="020B0604030504040204" pitchFamily="50" charset="-128"/>
                        </a:rPr>
                        <a:t>」の配架協力</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963900581"/>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大和ハウス工業</a:t>
                      </a:r>
                    </a:p>
                  </a:txBody>
                  <a:tcPr anchor="ctr">
                    <a:lnR w="28575" cap="flat" cmpd="sng" algn="ctr">
                      <a:solidFill>
                        <a:srgbClr val="11AEC7"/>
                      </a:solidFill>
                      <a:prstDash val="solid"/>
                      <a:round/>
                      <a:headEnd type="none" w="med" len="med"/>
                      <a:tailEnd type="none" w="med" len="med"/>
                    </a:lnR>
                  </a:tcPr>
                </a:tc>
                <a:tc>
                  <a:txBody>
                    <a:bodyPr/>
                    <a:lstStyle/>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布施工科高校における「課題研究授業」の実施</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・令和</a:t>
                      </a:r>
                      <a:r>
                        <a:rPr kumimoji="1" lang="en-US" altLang="ja-JP" sz="1200" dirty="0">
                          <a:solidFill>
                            <a:schemeClr val="tx1"/>
                          </a:solidFill>
                          <a:latin typeface="Meiryo UI" panose="020B0604030504040204" pitchFamily="50" charset="-128"/>
                          <a:ea typeface="Meiryo UI" panose="020B0604030504040204" pitchFamily="50" charset="-128"/>
                        </a:rPr>
                        <a:t>7</a:t>
                      </a:r>
                      <a:r>
                        <a:rPr kumimoji="1" lang="ja-JP" altLang="en-US" sz="1200" dirty="0">
                          <a:solidFill>
                            <a:schemeClr val="tx1"/>
                          </a:solidFill>
                          <a:latin typeface="Meiryo UI" panose="020B0604030504040204" pitchFamily="50" charset="-128"/>
                          <a:ea typeface="Meiryo UI" panose="020B0604030504040204" pitchFamily="50" charset="-128"/>
                        </a:rPr>
                        <a:t>年度環境冊子への取組掲載と印刷協力</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009436375"/>
                  </a:ext>
                </a:extLst>
              </a:tr>
            </a:tbl>
          </a:graphicData>
        </a:graphic>
      </p:graphicFrame>
      <p:sp>
        <p:nvSpPr>
          <p:cNvPr id="11" name="テキスト ボックス 10">
            <a:extLst>
              <a:ext uri="{FF2B5EF4-FFF2-40B4-BE49-F238E27FC236}">
                <a16:creationId xmlns:a16="http://schemas.microsoft.com/office/drawing/2014/main" id="{EFBCD5C2-E3A4-4BBF-AD7D-D3C417CFCB8C}"/>
              </a:ext>
            </a:extLst>
          </p:cNvPr>
          <p:cNvSpPr txBox="1"/>
          <p:nvPr/>
        </p:nvSpPr>
        <p:spPr>
          <a:xfrm>
            <a:off x="394181" y="1042819"/>
            <a:ext cx="977191"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建設業</a:t>
            </a:r>
            <a:endParaRPr kumimoji="1" lang="ja-JP" altLang="en-US" sz="2000" b="1" dirty="0">
              <a:latin typeface="Meiryo UI" panose="020B0604030504040204" pitchFamily="50" charset="-128"/>
              <a:ea typeface="Meiryo UI" panose="020B0604030504040204" pitchFamily="50" charset="-128"/>
            </a:endParaRPr>
          </a:p>
        </p:txBody>
      </p:sp>
      <p:graphicFrame>
        <p:nvGraphicFramePr>
          <p:cNvPr id="12" name="表 2">
            <a:extLst>
              <a:ext uri="{FF2B5EF4-FFF2-40B4-BE49-F238E27FC236}">
                <a16:creationId xmlns:a16="http://schemas.microsoft.com/office/drawing/2014/main" id="{A986CA69-ACCC-41BE-853C-9A592263C0AA}"/>
              </a:ext>
            </a:extLst>
          </p:cNvPr>
          <p:cNvGraphicFramePr>
            <a:graphicFrameLocks noGrp="1"/>
          </p:cNvGraphicFramePr>
          <p:nvPr>
            <p:extLst>
              <p:ext uri="{D42A27DB-BD31-4B8C-83A1-F6EECF244321}">
                <p14:modId xmlns:p14="http://schemas.microsoft.com/office/powerpoint/2010/main" val="3036279376"/>
              </p:ext>
            </p:extLst>
          </p:nvPr>
        </p:nvGraphicFramePr>
        <p:xfrm>
          <a:off x="509911" y="3403732"/>
          <a:ext cx="8941575" cy="292613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アース製薬</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・万博会場での虫ケア商品の寄付や使い方説明支援</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・デジタルスタンプラリー「みっけ」への協賛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704396629"/>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アサヒビール</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・「わくわく・どきどき</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ジュニアプロジェクト」のアイデアミーティングへの協力</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489250151"/>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アストラゼネカ</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・医師向けの肺がん検診読影講習会の共同実施</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・健活</a:t>
                      </a: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ソング・ダンスの普及協力</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729747506"/>
                  </a:ext>
                </a:extLst>
              </a:tr>
              <a:tr h="402400">
                <a:tc>
                  <a:txBody>
                    <a:bodyPr/>
                    <a:lstStyle/>
                    <a:p>
                      <a:pPr algn="ctr"/>
                      <a:r>
                        <a:rPr kumimoji="1" lang="ja-JP" altLang="en-US" sz="1200" dirty="0">
                          <a:latin typeface="Meiryo UI" panose="020B0604030504040204" pitchFamily="50" charset="-128"/>
                          <a:ea typeface="Meiryo UI" panose="020B0604030504040204" pitchFamily="50" charset="-128"/>
                        </a:rPr>
                        <a:t>江崎グリコ</a:t>
                      </a:r>
                    </a:p>
                  </a:txBody>
                  <a:tcPr anchor="ctr">
                    <a:lnR w="28575" cap="flat" cmpd="sng" algn="ctr">
                      <a:solidFill>
                        <a:srgbClr val="11AEC7"/>
                      </a:solidFill>
                      <a:prstDash val="solid"/>
                      <a:round/>
                      <a:headEnd type="none" w="med" len="med"/>
                      <a:tailEnd type="none" w="med" len="med"/>
                    </a:lnR>
                  </a:tcPr>
                </a:tc>
                <a:tc>
                  <a:txBody>
                    <a:bodyPr/>
                    <a:lstStyle/>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Glico </a:t>
                      </a:r>
                      <a:r>
                        <a:rPr kumimoji="1" lang="ja-JP" altLang="en-US" sz="1200" dirty="0">
                          <a:solidFill>
                            <a:schemeClr val="tx1"/>
                          </a:solidFill>
                          <a:latin typeface="Meiryo UI" panose="020B0604030504040204" pitchFamily="50" charset="-128"/>
                          <a:ea typeface="Meiryo UI" panose="020B0604030504040204" pitchFamily="50" charset="-128"/>
                        </a:rPr>
                        <a:t>防災フェスタ </a:t>
                      </a:r>
                      <a:r>
                        <a:rPr kumimoji="1" lang="en-US" altLang="ja-JP" sz="1200" dirty="0">
                          <a:solidFill>
                            <a:schemeClr val="tx1"/>
                          </a:solidFill>
                          <a:latin typeface="Meiryo UI" panose="020B0604030504040204" pitchFamily="50" charset="-128"/>
                          <a:ea typeface="Meiryo UI" panose="020B0604030504040204" pitchFamily="50" charset="-128"/>
                        </a:rPr>
                        <a:t>2025</a:t>
                      </a:r>
                      <a:r>
                        <a:rPr kumimoji="1" lang="ja-JP" altLang="en-US" sz="1200" dirty="0">
                          <a:solidFill>
                            <a:schemeClr val="tx1"/>
                          </a:solidFill>
                          <a:latin typeface="Meiryo UI" panose="020B0604030504040204" pitchFamily="50" charset="-128"/>
                          <a:ea typeface="Meiryo UI" panose="020B0604030504040204" pitchFamily="50" charset="-128"/>
                        </a:rPr>
                        <a:t>」への府ブース出展協力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・万博会場でのお菓子の端材を利用したものづくりワークショップの実施</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100490937"/>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大塚製薬</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・銭湯利用促進イベントの共同実施</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・わくわく</a:t>
                      </a:r>
                      <a:r>
                        <a:rPr kumimoji="1" lang="en-US" altLang="ja-JP" sz="1200" dirty="0">
                          <a:solidFill>
                            <a:schemeClr val="tx1"/>
                          </a:solidFill>
                          <a:latin typeface="Meiryo UI" panose="020B0604030504040204" pitchFamily="50" charset="-128"/>
                          <a:ea typeface="Meiryo UI" panose="020B0604030504040204" pitchFamily="50" charset="-128"/>
                        </a:rPr>
                        <a:t>V.O.S</a:t>
                      </a:r>
                      <a:r>
                        <a:rPr kumimoji="1" lang="ja-JP" altLang="en-US" sz="1200" dirty="0">
                          <a:solidFill>
                            <a:schemeClr val="tx1"/>
                          </a:solidFill>
                          <a:latin typeface="Meiryo UI" panose="020B0604030504040204" pitchFamily="50" charset="-128"/>
                          <a:ea typeface="Meiryo UI" panose="020B0604030504040204" pitchFamily="50" charset="-128"/>
                        </a:rPr>
                        <a:t>まつりへの企業ブース出展協力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963900581"/>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カゴメ</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・「ハルカスベジフェス！」への「</a:t>
                      </a: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歳若返り」プロジェクトの</a:t>
                      </a:r>
                      <a:r>
                        <a:rPr kumimoji="1" lang="en-US" altLang="ja-JP" sz="1200" dirty="0">
                          <a:solidFill>
                            <a:schemeClr val="tx1"/>
                          </a:solidFill>
                          <a:latin typeface="Meiryo UI" panose="020B0604030504040204" pitchFamily="50" charset="-128"/>
                          <a:ea typeface="Meiryo UI" panose="020B0604030504040204" pitchFamily="50" charset="-128"/>
                        </a:rPr>
                        <a:t>PR</a:t>
                      </a:r>
                      <a:r>
                        <a:rPr kumimoji="1" lang="ja-JP" altLang="en-US" sz="1200" dirty="0">
                          <a:solidFill>
                            <a:schemeClr val="tx1"/>
                          </a:solidFill>
                          <a:latin typeface="Meiryo UI" panose="020B0604030504040204" pitchFamily="50" charset="-128"/>
                          <a:ea typeface="Meiryo UI" panose="020B0604030504040204" pitchFamily="50" charset="-128"/>
                        </a:rPr>
                        <a:t>ブース出展協力</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3124961141"/>
                  </a:ext>
                </a:extLst>
              </a:tr>
            </a:tbl>
          </a:graphicData>
        </a:graphic>
      </p:graphicFrame>
      <p:sp>
        <p:nvSpPr>
          <p:cNvPr id="13" name="テキスト ボックス 12">
            <a:extLst>
              <a:ext uri="{FF2B5EF4-FFF2-40B4-BE49-F238E27FC236}">
                <a16:creationId xmlns:a16="http://schemas.microsoft.com/office/drawing/2014/main" id="{76E70F16-F738-49D8-BCCB-C439C70BAC19}"/>
              </a:ext>
            </a:extLst>
          </p:cNvPr>
          <p:cNvSpPr txBox="1"/>
          <p:nvPr/>
        </p:nvSpPr>
        <p:spPr>
          <a:xfrm>
            <a:off x="394181" y="2901890"/>
            <a:ext cx="977191"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製造業</a:t>
            </a:r>
            <a:endParaRPr kumimoji="1" lang="ja-JP" altLang="en-US" sz="2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4279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6</a:t>
            </a:fld>
            <a:endParaRPr lang="ja-JP" altLang="en-US" dirty="0"/>
          </a:p>
        </p:txBody>
      </p:sp>
      <p:sp>
        <p:nvSpPr>
          <p:cNvPr id="11" name="テキスト ボックス 10">
            <a:extLst>
              <a:ext uri="{FF2B5EF4-FFF2-40B4-BE49-F238E27FC236}">
                <a16:creationId xmlns:a16="http://schemas.microsoft.com/office/drawing/2014/main" id="{EFBCD5C2-E3A4-4BBF-AD7D-D3C417CFCB8C}"/>
              </a:ext>
            </a:extLst>
          </p:cNvPr>
          <p:cNvSpPr txBox="1"/>
          <p:nvPr/>
        </p:nvSpPr>
        <p:spPr>
          <a:xfrm>
            <a:off x="394181" y="1042819"/>
            <a:ext cx="977191"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製造業</a:t>
            </a:r>
            <a:endParaRPr kumimoji="1" lang="ja-JP" altLang="en-US" sz="2000" b="1" dirty="0">
              <a:latin typeface="Meiryo UI" panose="020B0604030504040204" pitchFamily="50" charset="-128"/>
              <a:ea typeface="Meiryo UI" panose="020B0604030504040204" pitchFamily="50" charset="-128"/>
            </a:endParaRPr>
          </a:p>
        </p:txBody>
      </p:sp>
      <p:graphicFrame>
        <p:nvGraphicFramePr>
          <p:cNvPr id="12" name="表 2">
            <a:extLst>
              <a:ext uri="{FF2B5EF4-FFF2-40B4-BE49-F238E27FC236}">
                <a16:creationId xmlns:a16="http://schemas.microsoft.com/office/drawing/2014/main" id="{A986CA69-ACCC-41BE-853C-9A592263C0AA}"/>
              </a:ext>
            </a:extLst>
          </p:cNvPr>
          <p:cNvGraphicFramePr>
            <a:graphicFrameLocks noGrp="1"/>
          </p:cNvGraphicFramePr>
          <p:nvPr>
            <p:extLst>
              <p:ext uri="{D42A27DB-BD31-4B8C-83A1-F6EECF244321}">
                <p14:modId xmlns:p14="http://schemas.microsoft.com/office/powerpoint/2010/main" val="1176898481"/>
              </p:ext>
            </p:extLst>
          </p:nvPr>
        </p:nvGraphicFramePr>
        <p:xfrm>
          <a:off x="509911" y="1546181"/>
          <a:ext cx="8941575" cy="447045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キリン</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100" dirty="0">
                          <a:latin typeface="Meiryo UI" panose="020B0604030504040204" pitchFamily="50" charset="-128"/>
                          <a:ea typeface="Meiryo UI" panose="020B0604030504040204" pitchFamily="50" charset="-128"/>
                        </a:rPr>
                        <a:t>（キリンビール、キリンビバレッジ、協和キリン）</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・「大阪産</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もん</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マルシェ～</a:t>
                      </a:r>
                      <a:r>
                        <a:rPr kumimoji="1" lang="en-US" altLang="ja-JP" sz="1200" dirty="0">
                          <a:solidFill>
                            <a:schemeClr val="tx1"/>
                          </a:solidFill>
                          <a:latin typeface="Meiryo UI" panose="020B0604030504040204" pitchFamily="50" charset="-128"/>
                          <a:ea typeface="Meiryo UI" panose="020B0604030504040204" pitchFamily="50" charset="-128"/>
                        </a:rPr>
                        <a:t>Link to EXPO 2025</a:t>
                      </a:r>
                      <a:r>
                        <a:rPr kumimoji="1" lang="ja-JP" altLang="en-US" sz="1200" dirty="0">
                          <a:solidFill>
                            <a:schemeClr val="tx1"/>
                          </a:solidFill>
                          <a:latin typeface="Meiryo UI" panose="020B0604030504040204" pitchFamily="50" charset="-128"/>
                          <a:ea typeface="Meiryo UI" panose="020B0604030504040204" pitchFamily="50" charset="-128"/>
                        </a:rPr>
                        <a:t>～」への協賛とブース出店の協力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・乳幼児健診を担当する保健師対象の、小児骨疾患の早期発見に向けたセミナーの実施</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176547384"/>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グンゼ</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・明治安田生命とも連携した乳がん啓発リーフレットの作成・配布</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・「わくわく・どきどき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　ジュニアフォーラム」への協力（審査及び協賛品提供）</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79149681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ダイドードリンコ</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・おおさか元気広場や支援学校への自販機ペーパークラフトキットの提供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2025</a:t>
                      </a:r>
                      <a:r>
                        <a:rPr kumimoji="1" lang="ja-JP" altLang="en-US" sz="1200" dirty="0">
                          <a:solidFill>
                            <a:schemeClr val="tx1"/>
                          </a:solidFill>
                          <a:latin typeface="Meiryo UI" panose="020B0604030504040204" pitchFamily="50" charset="-128"/>
                          <a:ea typeface="Meiryo UI" panose="020B0604030504040204" pitchFamily="50" charset="-128"/>
                        </a:rPr>
                        <a:t>おおさか交通安全ファミリーフェスティバルへの飲料協賛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95726848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中西金属工業</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・府立支援学校</a:t>
                      </a:r>
                      <a:r>
                        <a:rPr kumimoji="1" lang="en-US" altLang="ja-JP" sz="1200" dirty="0">
                          <a:solidFill>
                            <a:schemeClr val="tx1"/>
                          </a:solidFill>
                          <a:latin typeface="Meiryo UI" panose="020B0604030504040204" pitchFamily="50" charset="-128"/>
                          <a:ea typeface="Meiryo UI" panose="020B0604030504040204" pitchFamily="50" charset="-128"/>
                        </a:rPr>
                        <a:t>NKC</a:t>
                      </a:r>
                      <a:r>
                        <a:rPr kumimoji="1" lang="ja-JP" altLang="en-US" sz="1200" dirty="0">
                          <a:solidFill>
                            <a:schemeClr val="tx1"/>
                          </a:solidFill>
                          <a:latin typeface="Meiryo UI" panose="020B0604030504040204" pitchFamily="50" charset="-128"/>
                          <a:ea typeface="Meiryo UI" panose="020B0604030504040204" pitchFamily="50" charset="-128"/>
                        </a:rPr>
                        <a:t>ものづくりチャレンジカップの開催（第</a:t>
                      </a:r>
                      <a:r>
                        <a:rPr kumimoji="1" lang="en-US" altLang="ja-JP" sz="1200" dirty="0">
                          <a:solidFill>
                            <a:schemeClr val="tx1"/>
                          </a:solidFill>
                          <a:latin typeface="Meiryo UI" panose="020B0604030504040204" pitchFamily="50" charset="-128"/>
                          <a:ea typeface="Meiryo UI" panose="020B0604030504040204" pitchFamily="50" charset="-128"/>
                        </a:rPr>
                        <a:t>2</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・府立実業高校「課題研究アップデートプロジェクト」の企画・開催</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449203350"/>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ネスレ日本</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・「わくわく・どきどき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　ジュニアプロジェクト」のアイデアミーティングへの協力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・おとな猫一時預</a:t>
                      </a:r>
                      <a:r>
                        <a:rPr kumimoji="1" lang="ja-JP" altLang="en-US" sz="1200">
                          <a:solidFill>
                            <a:schemeClr val="tx1"/>
                          </a:solidFill>
                          <a:latin typeface="Meiryo UI" panose="020B0604030504040204" pitchFamily="50" charset="-128"/>
                          <a:ea typeface="Meiryo UI" panose="020B0604030504040204" pitchFamily="50" charset="-128"/>
                        </a:rPr>
                        <a:t>かり事業の共同実施</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492342941"/>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不二製油</a:t>
                      </a:r>
                      <a:endParaRPr kumimoji="1" lang="en-US" altLang="ja-JP" sz="1200" dirty="0">
                        <a:latin typeface="Meiryo UI" panose="020B0604030504040204" pitchFamily="50" charset="-128"/>
                        <a:ea typeface="Meiryo UI" panose="020B0604030504040204" pitchFamily="50" charset="-128"/>
                      </a:endParaRP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・「大阪産</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もん</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マルシェ～</a:t>
                      </a:r>
                      <a:r>
                        <a:rPr kumimoji="1" lang="en-US" altLang="ja-JP" sz="1200" dirty="0">
                          <a:solidFill>
                            <a:schemeClr val="tx1"/>
                          </a:solidFill>
                          <a:latin typeface="Meiryo UI" panose="020B0604030504040204" pitchFamily="50" charset="-128"/>
                          <a:ea typeface="Meiryo UI" panose="020B0604030504040204" pitchFamily="50" charset="-128"/>
                        </a:rPr>
                        <a:t>Link to EXPO 2025</a:t>
                      </a:r>
                      <a:r>
                        <a:rPr kumimoji="1" lang="ja-JP" altLang="en-US" sz="1200" dirty="0">
                          <a:solidFill>
                            <a:schemeClr val="tx1"/>
                          </a:solidFill>
                          <a:latin typeface="Meiryo UI" panose="020B0604030504040204" pitchFamily="50" charset="-128"/>
                          <a:ea typeface="Meiryo UI" panose="020B0604030504040204" pitchFamily="50" charset="-128"/>
                        </a:rPr>
                        <a:t>～」への協賛とブース出展（キッチンカー）</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・おおさか元気広場　企業団体プログラムの実施</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009436375"/>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ミズノ</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・サーキュラーエコノミーに関するヒアリングへの協力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2025</a:t>
                      </a:r>
                      <a:r>
                        <a:rPr kumimoji="1" lang="ja-JP" altLang="en-US" sz="1200" dirty="0">
                          <a:solidFill>
                            <a:schemeClr val="tx1"/>
                          </a:solidFill>
                          <a:latin typeface="Meiryo UI" panose="020B0604030504040204" pitchFamily="50" charset="-128"/>
                          <a:ea typeface="Meiryo UI" panose="020B0604030504040204" pitchFamily="50" charset="-128"/>
                        </a:rPr>
                        <a:t>年日本国際博覧会子ども招待事業周知への協力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347890107"/>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リコージャパン</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2025</a:t>
                      </a:r>
                      <a:r>
                        <a:rPr kumimoji="1" lang="ja-JP" altLang="en-US" sz="1200" dirty="0">
                          <a:solidFill>
                            <a:schemeClr val="tx1"/>
                          </a:solidFill>
                          <a:latin typeface="Meiryo UI" panose="020B0604030504040204" pitchFamily="50" charset="-128"/>
                          <a:ea typeface="Meiryo UI" panose="020B0604030504040204" pitchFamily="50" charset="-128"/>
                        </a:rPr>
                        <a:t>年日本国際博覧会子ども招待事業周知への協力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・創発ダイアログへ運営の協力</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会場貸出、リコーみらいデザイン</a:t>
                      </a:r>
                      <a:r>
                        <a:rPr kumimoji="1" lang="en-US" altLang="ja-JP" sz="1200" dirty="0">
                          <a:solidFill>
                            <a:schemeClr val="tx1"/>
                          </a:solidFill>
                          <a:latin typeface="Meiryo UI" panose="020B0604030504040204" pitchFamily="50" charset="-128"/>
                          <a:ea typeface="Meiryo UI" panose="020B0604030504040204" pitchFamily="50" charset="-128"/>
                        </a:rPr>
                        <a:t>lab.</a:t>
                      </a:r>
                      <a:r>
                        <a:rPr kumimoji="1" lang="ja-JP" altLang="en-US" sz="1200" dirty="0">
                          <a:solidFill>
                            <a:schemeClr val="tx1"/>
                          </a:solidFill>
                          <a:latin typeface="Meiryo UI" panose="020B0604030504040204" pitchFamily="50" charset="-128"/>
                          <a:ea typeface="Meiryo UI" panose="020B0604030504040204" pitchFamily="50" charset="-128"/>
                        </a:rPr>
                        <a:t>によるファシリテーション</a:t>
                      </a: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605690285"/>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ロート製薬</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・ロートレシピ店舗にて大阪産</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もん</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を使用したメニューの提供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・「わくわく・どきどき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　ジュニアプロジェクト」のアイデアミーティングへの協力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092946400"/>
                  </a:ext>
                </a:extLst>
              </a:tr>
            </a:tbl>
          </a:graphicData>
        </a:graphic>
      </p:graphicFrame>
      <p:grpSp>
        <p:nvGrpSpPr>
          <p:cNvPr id="13" name="グループ化 12">
            <a:extLst>
              <a:ext uri="{FF2B5EF4-FFF2-40B4-BE49-F238E27FC236}">
                <a16:creationId xmlns:a16="http://schemas.microsoft.com/office/drawing/2014/main" id="{8A9EA5EE-1D07-4447-AACC-EF3FB785D4CE}"/>
              </a:ext>
            </a:extLst>
          </p:cNvPr>
          <p:cNvGrpSpPr/>
          <p:nvPr/>
        </p:nvGrpSpPr>
        <p:grpSpPr>
          <a:xfrm>
            <a:off x="394181" y="465236"/>
            <a:ext cx="9173036" cy="475850"/>
            <a:chOff x="394181" y="465236"/>
            <a:chExt cx="9173036" cy="475850"/>
          </a:xfrm>
        </p:grpSpPr>
        <p:sp>
          <p:nvSpPr>
            <p:cNvPr id="14" name="テキスト ボックス 13">
              <a:extLst>
                <a:ext uri="{FF2B5EF4-FFF2-40B4-BE49-F238E27FC236}">
                  <a16:creationId xmlns:a16="http://schemas.microsoft.com/office/drawing/2014/main" id="{F8BB25BD-CA03-43C3-8830-DCE72CC12B40}"/>
                </a:ext>
              </a:extLst>
            </p:cNvPr>
            <p:cNvSpPr txBox="1"/>
            <p:nvPr/>
          </p:nvSpPr>
          <p:spPr>
            <a:xfrm>
              <a:off x="474667" y="465236"/>
              <a:ext cx="276389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（業種別）主な取組み</a:t>
              </a:r>
              <a:endParaRPr kumimoji="1" lang="ja-JP" altLang="en-US" sz="2000" b="1" dirty="0">
                <a:latin typeface="Meiryo UI" panose="020B0604030504040204" pitchFamily="50" charset="-128"/>
                <a:ea typeface="Meiryo UI" panose="020B0604030504040204" pitchFamily="50" charset="-128"/>
              </a:endParaRPr>
            </a:p>
          </p:txBody>
        </p:sp>
        <p:cxnSp>
          <p:nvCxnSpPr>
            <p:cNvPr id="17" name="直線コネクタ 16">
              <a:extLst>
                <a:ext uri="{FF2B5EF4-FFF2-40B4-BE49-F238E27FC236}">
                  <a16:creationId xmlns:a16="http://schemas.microsoft.com/office/drawing/2014/main" id="{0094166E-9F58-4C62-A247-23909897611E}"/>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35760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7</a:t>
            </a:fld>
            <a:endParaRPr lang="ja-JP" altLang="en-US" dirty="0"/>
          </a:p>
        </p:txBody>
      </p:sp>
      <p:sp>
        <p:nvSpPr>
          <p:cNvPr id="11" name="テキスト ボックス 10">
            <a:extLst>
              <a:ext uri="{FF2B5EF4-FFF2-40B4-BE49-F238E27FC236}">
                <a16:creationId xmlns:a16="http://schemas.microsoft.com/office/drawing/2014/main" id="{EFBCD5C2-E3A4-4BBF-AD7D-D3C417CFCB8C}"/>
              </a:ext>
            </a:extLst>
          </p:cNvPr>
          <p:cNvSpPr txBox="1"/>
          <p:nvPr/>
        </p:nvSpPr>
        <p:spPr>
          <a:xfrm>
            <a:off x="394181" y="1042819"/>
            <a:ext cx="1505540"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情報通信業</a:t>
            </a:r>
            <a:endParaRPr kumimoji="1" lang="ja-JP" altLang="en-US" sz="2000" b="1" dirty="0">
              <a:latin typeface="Meiryo UI" panose="020B0604030504040204" pitchFamily="50" charset="-128"/>
              <a:ea typeface="Meiryo UI" panose="020B0604030504040204" pitchFamily="50" charset="-128"/>
            </a:endParaRPr>
          </a:p>
        </p:txBody>
      </p:sp>
      <p:graphicFrame>
        <p:nvGraphicFramePr>
          <p:cNvPr id="12" name="表 2">
            <a:extLst>
              <a:ext uri="{FF2B5EF4-FFF2-40B4-BE49-F238E27FC236}">
                <a16:creationId xmlns:a16="http://schemas.microsoft.com/office/drawing/2014/main" id="{A986CA69-ACCC-41BE-853C-9A592263C0AA}"/>
              </a:ext>
            </a:extLst>
          </p:cNvPr>
          <p:cNvGraphicFramePr>
            <a:graphicFrameLocks noGrp="1"/>
          </p:cNvGraphicFramePr>
          <p:nvPr>
            <p:extLst>
              <p:ext uri="{D42A27DB-BD31-4B8C-83A1-F6EECF244321}">
                <p14:modId xmlns:p14="http://schemas.microsoft.com/office/powerpoint/2010/main" val="3006409651"/>
              </p:ext>
            </p:extLst>
          </p:nvPr>
        </p:nvGraphicFramePr>
        <p:xfrm>
          <a:off x="499637" y="1546181"/>
          <a:ext cx="8941575" cy="309885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en-US" altLang="ja-JP" sz="1200" dirty="0">
                          <a:latin typeface="Meiryo UI" panose="020B0604030504040204" pitchFamily="50" charset="-128"/>
                          <a:ea typeface="Meiryo UI" panose="020B0604030504040204" pitchFamily="50" charset="-128"/>
                        </a:rPr>
                        <a:t>SAP</a:t>
                      </a:r>
                      <a:r>
                        <a:rPr kumimoji="1" lang="ja-JP" altLang="en-US" sz="1200" dirty="0">
                          <a:latin typeface="Meiryo UI" panose="020B0604030504040204" pitchFamily="50" charset="-128"/>
                          <a:ea typeface="Meiryo UI" panose="020B0604030504040204" pitchFamily="50" charset="-128"/>
                        </a:rPr>
                        <a:t>ジャパン</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・おおさかグローバル塾のセミナーへの登壇</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・高校生</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一人で海外進出！</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応援プロジェクトのキックオフイベントへの登壇</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649123187"/>
                  </a:ext>
                </a:extLst>
              </a:tr>
              <a:tr h="370840">
                <a:tc>
                  <a:txBody>
                    <a:bodyPr/>
                    <a:lstStyle/>
                    <a:p>
                      <a:pPr algn="ctr"/>
                      <a:r>
                        <a:rPr kumimoji="1" lang="en-US" altLang="ja-JP" sz="1200" dirty="0">
                          <a:latin typeface="Meiryo UI" panose="020B0604030504040204" pitchFamily="50" charset="-128"/>
                          <a:ea typeface="Meiryo UI" panose="020B0604030504040204" pitchFamily="50" charset="-128"/>
                        </a:rPr>
                        <a:t>NTT</a:t>
                      </a:r>
                      <a:r>
                        <a:rPr kumimoji="1" lang="ja-JP" altLang="en-US" sz="1200" dirty="0">
                          <a:latin typeface="Meiryo UI" panose="020B0604030504040204" pitchFamily="50" charset="-128"/>
                          <a:ea typeface="Meiryo UI" panose="020B0604030504040204" pitchFamily="50" charset="-128"/>
                        </a:rPr>
                        <a:t>ドコモ</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・「わくわく・どきどき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　ジュニアプロジェクト」のアイデアミーティングへの協力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2025</a:t>
                      </a:r>
                      <a:r>
                        <a:rPr kumimoji="1" lang="ja-JP" altLang="en-US" sz="1200" dirty="0">
                          <a:solidFill>
                            <a:schemeClr val="tx1"/>
                          </a:solidFill>
                          <a:latin typeface="Meiryo UI" panose="020B0604030504040204" pitchFamily="50" charset="-128"/>
                          <a:ea typeface="Meiryo UI" panose="020B0604030504040204" pitchFamily="50" charset="-128"/>
                        </a:rPr>
                        <a:t>年日本国際博覧会子ども招待事業についての広報</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94659303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関西ぱど</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・「まみたん」への記事掲載による府政情報発信</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DOMO</a:t>
                      </a:r>
                      <a:r>
                        <a:rPr kumimoji="1" lang="ja-JP" altLang="en-US" sz="1200" dirty="0">
                          <a:solidFill>
                            <a:schemeClr val="tx1"/>
                          </a:solidFill>
                          <a:latin typeface="Meiryo UI" panose="020B0604030504040204" pitchFamily="50" charset="-128"/>
                          <a:ea typeface="Meiryo UI" panose="020B0604030504040204" pitchFamily="50" charset="-128"/>
                        </a:rPr>
                        <a:t>ぱど」への記事掲載による府政情報発信</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176547384"/>
                  </a:ext>
                </a:extLst>
              </a:tr>
              <a:tr h="370840">
                <a:tc>
                  <a:txBody>
                    <a:bodyPr/>
                    <a:lstStyle/>
                    <a:p>
                      <a:pPr algn="ctr"/>
                      <a:r>
                        <a:rPr kumimoji="1" lang="en-US" altLang="ja-JP" sz="1200" dirty="0">
                          <a:latin typeface="Meiryo UI" panose="020B0604030504040204" pitchFamily="50" charset="-128"/>
                          <a:ea typeface="Meiryo UI" panose="020B0604030504040204" pitchFamily="50" charset="-128"/>
                        </a:rPr>
                        <a:t>KDDI</a:t>
                      </a:r>
                      <a:endParaRPr kumimoji="1" lang="ja-JP" altLang="en-US" sz="1200" dirty="0">
                        <a:latin typeface="Meiryo UI" panose="020B0604030504040204" pitchFamily="50" charset="-128"/>
                        <a:ea typeface="Meiryo UI" panose="020B0604030504040204" pitchFamily="50" charset="-128"/>
                      </a:endParaRP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OSPF</a:t>
                      </a:r>
                      <a:r>
                        <a:rPr kumimoji="1" lang="ja-JP" altLang="en-US" sz="1200" dirty="0">
                          <a:solidFill>
                            <a:schemeClr val="tx1"/>
                          </a:solidFill>
                          <a:latin typeface="Meiryo UI" panose="020B0604030504040204" pitchFamily="50" charset="-128"/>
                          <a:ea typeface="Meiryo UI" panose="020B0604030504040204" pitchFamily="50" charset="-128"/>
                        </a:rPr>
                        <a:t>主催の市町村職員向け「データ活用勉強会（第１回）」への登壇</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・都市部での野生動物モニタリング調査</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415616582"/>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ソフトバンク</a:t>
                      </a:r>
                      <a:endParaRPr kumimoji="1" lang="en-US" altLang="ja-JP" sz="1200" dirty="0">
                        <a:latin typeface="Meiryo UI" panose="020B0604030504040204" pitchFamily="50" charset="-128"/>
                        <a:ea typeface="Meiryo UI" panose="020B0604030504040204" pitchFamily="50" charset="-128"/>
                      </a:endParaRPr>
                    </a:p>
                    <a:p>
                      <a:pPr algn="ctr"/>
                      <a:r>
                        <a:rPr kumimoji="1" lang="en-US" altLang="ja-JP" sz="1200" dirty="0">
                          <a:latin typeface="Meiryo UI" panose="020B0604030504040204" pitchFamily="50" charset="-128"/>
                          <a:ea typeface="Meiryo UI" panose="020B0604030504040204" pitchFamily="50" charset="-128"/>
                        </a:rPr>
                        <a:t>MONET Technologies</a:t>
                      </a:r>
                      <a:endParaRPr kumimoji="1" lang="ja-JP" altLang="en-US" sz="1200" dirty="0">
                        <a:latin typeface="Meiryo UI" panose="020B0604030504040204" pitchFamily="50" charset="-128"/>
                        <a:ea typeface="Meiryo UI" panose="020B0604030504040204" pitchFamily="50" charset="-128"/>
                      </a:endParaRP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・公民館等の高齢者向けスマホ教室の開催</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・「わくわく・どきどき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　ジュニアプロジェクト」のアイデアミーティングへの協力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79149681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読売新聞大阪本社</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strike="noStrike" dirty="0">
                          <a:solidFill>
                            <a:schemeClr val="tx1"/>
                          </a:solidFill>
                          <a:latin typeface="Meiryo UI" panose="020B0604030504040204" pitchFamily="50" charset="-128"/>
                          <a:ea typeface="Meiryo UI" panose="020B0604030504040204" pitchFamily="50" charset="-128"/>
                        </a:rPr>
                        <a:t>「</a:t>
                      </a:r>
                      <a:r>
                        <a:rPr kumimoji="1" lang="ja-JP" altLang="en-US" sz="1200" strike="noStrike" baseline="0" dirty="0">
                          <a:solidFill>
                            <a:schemeClr val="tx1"/>
                          </a:solidFill>
                          <a:latin typeface="Meiryo UI" panose="020B0604030504040204" pitchFamily="50" charset="-128"/>
                          <a:ea typeface="Meiryo UI" panose="020B0604030504040204" pitchFamily="50" charset="-128"/>
                        </a:rPr>
                        <a:t>読売ファミリー」への記事掲載による府政情報発信</a:t>
                      </a:r>
                      <a:endParaRPr kumimoji="1" lang="en-US" altLang="ja-JP" sz="1200" strike="noStrike" baseline="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・児童福祉施設等への新聞寄贈</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957268483"/>
                  </a:ext>
                </a:extLst>
              </a:tr>
            </a:tbl>
          </a:graphicData>
        </a:graphic>
      </p:graphicFrame>
      <p:grpSp>
        <p:nvGrpSpPr>
          <p:cNvPr id="15" name="グループ化 14">
            <a:extLst>
              <a:ext uri="{FF2B5EF4-FFF2-40B4-BE49-F238E27FC236}">
                <a16:creationId xmlns:a16="http://schemas.microsoft.com/office/drawing/2014/main" id="{F965C437-7512-4AA1-BDE0-DBF687FB3933}"/>
              </a:ext>
            </a:extLst>
          </p:cNvPr>
          <p:cNvGrpSpPr/>
          <p:nvPr/>
        </p:nvGrpSpPr>
        <p:grpSpPr>
          <a:xfrm>
            <a:off x="394181" y="465236"/>
            <a:ext cx="9173036" cy="475850"/>
            <a:chOff x="394181" y="465236"/>
            <a:chExt cx="9173036" cy="475850"/>
          </a:xfrm>
        </p:grpSpPr>
        <p:sp>
          <p:nvSpPr>
            <p:cNvPr id="16" name="テキスト ボックス 15">
              <a:extLst>
                <a:ext uri="{FF2B5EF4-FFF2-40B4-BE49-F238E27FC236}">
                  <a16:creationId xmlns:a16="http://schemas.microsoft.com/office/drawing/2014/main" id="{AA244437-9C36-4D5D-BDD3-9F497B0DE595}"/>
                </a:ext>
              </a:extLst>
            </p:cNvPr>
            <p:cNvSpPr txBox="1"/>
            <p:nvPr/>
          </p:nvSpPr>
          <p:spPr>
            <a:xfrm>
              <a:off x="474667" y="465236"/>
              <a:ext cx="276389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（業種別）主な取組み</a:t>
              </a:r>
              <a:endParaRPr kumimoji="1" lang="ja-JP" altLang="en-US" sz="2000" b="1" dirty="0">
                <a:latin typeface="Meiryo UI" panose="020B0604030504040204" pitchFamily="50" charset="-128"/>
                <a:ea typeface="Meiryo UI" panose="020B0604030504040204" pitchFamily="50" charset="-128"/>
              </a:endParaRPr>
            </a:p>
          </p:txBody>
        </p:sp>
        <p:cxnSp>
          <p:nvCxnSpPr>
            <p:cNvPr id="17" name="直線コネクタ 16">
              <a:extLst>
                <a:ext uri="{FF2B5EF4-FFF2-40B4-BE49-F238E27FC236}">
                  <a16:creationId xmlns:a16="http://schemas.microsoft.com/office/drawing/2014/main" id="{B0D2E607-3D21-454B-BBFD-D5CE1E25CB74}"/>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0715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8</a:t>
            </a:fld>
            <a:endParaRPr lang="ja-JP" altLang="en-US" dirty="0"/>
          </a:p>
        </p:txBody>
      </p:sp>
      <p:sp>
        <p:nvSpPr>
          <p:cNvPr id="11" name="テキスト ボックス 10">
            <a:extLst>
              <a:ext uri="{FF2B5EF4-FFF2-40B4-BE49-F238E27FC236}">
                <a16:creationId xmlns:a16="http://schemas.microsoft.com/office/drawing/2014/main" id="{EFBCD5C2-E3A4-4BBF-AD7D-D3C417CFCB8C}"/>
              </a:ext>
            </a:extLst>
          </p:cNvPr>
          <p:cNvSpPr txBox="1"/>
          <p:nvPr/>
        </p:nvSpPr>
        <p:spPr>
          <a:xfrm>
            <a:off x="394181" y="1042819"/>
            <a:ext cx="194732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運輸業、郵便業</a:t>
            </a:r>
            <a:endParaRPr kumimoji="1" lang="ja-JP" altLang="en-US" sz="2000" b="1" dirty="0">
              <a:latin typeface="Meiryo UI" panose="020B0604030504040204" pitchFamily="50" charset="-128"/>
              <a:ea typeface="Meiryo UI" panose="020B0604030504040204" pitchFamily="50" charset="-128"/>
            </a:endParaRPr>
          </a:p>
        </p:txBody>
      </p:sp>
      <p:graphicFrame>
        <p:nvGraphicFramePr>
          <p:cNvPr id="12" name="表 2">
            <a:extLst>
              <a:ext uri="{FF2B5EF4-FFF2-40B4-BE49-F238E27FC236}">
                <a16:creationId xmlns:a16="http://schemas.microsoft.com/office/drawing/2014/main" id="{A986CA69-ACCC-41BE-853C-9A592263C0AA}"/>
              </a:ext>
            </a:extLst>
          </p:cNvPr>
          <p:cNvGraphicFramePr>
            <a:graphicFrameLocks noGrp="1"/>
          </p:cNvGraphicFramePr>
          <p:nvPr>
            <p:extLst>
              <p:ext uri="{D42A27DB-BD31-4B8C-83A1-F6EECF244321}">
                <p14:modId xmlns:p14="http://schemas.microsoft.com/office/powerpoint/2010/main" val="308741214"/>
              </p:ext>
            </p:extLst>
          </p:nvPr>
        </p:nvGraphicFramePr>
        <p:xfrm>
          <a:off x="509911" y="1544661"/>
          <a:ext cx="8941575" cy="2072138"/>
        </p:xfrm>
        <a:graphic>
          <a:graphicData uri="http://schemas.openxmlformats.org/drawingml/2006/table">
            <a:tbl>
              <a:tblPr firstRow="1" bandRow="1">
                <a:tableStyleId>{1FECB4D8-DB02-4DC6-A0A2-4F2EBAE1DC90}</a:tableStyleId>
              </a:tblPr>
              <a:tblGrid>
                <a:gridCol w="2862567">
                  <a:extLst>
                    <a:ext uri="{9D8B030D-6E8A-4147-A177-3AD203B41FA5}">
                      <a16:colId xmlns:a16="http://schemas.microsoft.com/office/drawing/2014/main" val="911289907"/>
                    </a:ext>
                  </a:extLst>
                </a:gridCol>
                <a:gridCol w="6079008">
                  <a:extLst>
                    <a:ext uri="{9D8B030D-6E8A-4147-A177-3AD203B41FA5}">
                      <a16:colId xmlns:a16="http://schemas.microsoft.com/office/drawing/2014/main" val="1977037378"/>
                    </a:ext>
                  </a:extLst>
                </a:gridCol>
              </a:tblGrid>
              <a:tr h="355658">
                <a:tc>
                  <a:txBody>
                    <a:bodyPr/>
                    <a:lstStyle/>
                    <a:p>
                      <a:pPr algn="ctr"/>
                      <a:r>
                        <a:rPr kumimoji="1" lang="ja-JP" altLang="en-US" sz="1400" dirty="0">
                          <a:solidFill>
                            <a:schemeClr val="bg1"/>
                          </a:solidFill>
                          <a:latin typeface="Meiryo UI" panose="020B0604030504040204" pitchFamily="50" charset="-128"/>
                          <a:ea typeface="Meiryo UI" panose="020B0604030504040204" pitchFamily="50" charset="-128"/>
                        </a:rPr>
                        <a:t>企業等</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ctr"/>
                      <a:r>
                        <a:rPr kumimoji="1" lang="ja-JP" altLang="en-US" sz="1400" dirty="0">
                          <a:latin typeface="Meiryo UI" panose="020B0604030504040204" pitchFamily="50" charset="-128"/>
                          <a:ea typeface="Meiryo UI" panose="020B0604030504040204" pitchFamily="50" charset="-128"/>
                        </a:rPr>
                        <a:t>事例</a:t>
                      </a:r>
                    </a:p>
                  </a:txBody>
                  <a:tcPr anchor="ct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50671313"/>
                  </a:ext>
                </a:extLst>
              </a:tr>
              <a:tr h="370840">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佐川急便</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・認知症月間・高齢者保健福祉月間に関するポスター掲示</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649123187"/>
                  </a:ext>
                </a:extLst>
              </a:tr>
              <a:tr h="431240">
                <a:tc>
                  <a:txBody>
                    <a:bodyPr/>
                    <a:lstStyle/>
                    <a:p>
                      <a:pPr algn="ctr"/>
                      <a:r>
                        <a:rPr kumimoji="1" lang="en-US" altLang="ja-JP" sz="1200" dirty="0">
                          <a:latin typeface="Meiryo UI" panose="020B0604030504040204" pitchFamily="50" charset="-128"/>
                          <a:ea typeface="Meiryo UI" panose="020B0604030504040204" pitchFamily="50" charset="-128"/>
                        </a:rPr>
                        <a:t>NANKAI</a:t>
                      </a:r>
                      <a:endParaRPr kumimoji="1" lang="ja-JP" altLang="en-US" sz="1200" dirty="0">
                        <a:latin typeface="Meiryo UI" panose="020B0604030504040204" pitchFamily="50" charset="-128"/>
                        <a:ea typeface="Meiryo UI" panose="020B0604030504040204" pitchFamily="50" charset="-128"/>
                      </a:endParaRP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・「南河内産ぶどう」の魅力を広く発信するイベント「南河内ぶどうマルシェ」の開催</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・「大阪産</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もん</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・大阪産</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もん</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名品を見て・知って・味わって、産地へ</a:t>
                      </a:r>
                      <a:r>
                        <a:rPr kumimoji="1" lang="en-US" altLang="ja-JP" sz="1200" dirty="0">
                          <a:solidFill>
                            <a:schemeClr val="tx1"/>
                          </a:solidFill>
                          <a:latin typeface="Meiryo UI" panose="020B0604030504040204" pitchFamily="50" charset="-128"/>
                          <a:ea typeface="Meiryo UI" panose="020B0604030504040204" pitchFamily="50" charset="-128"/>
                        </a:rPr>
                        <a:t>GO</a:t>
                      </a:r>
                      <a:r>
                        <a:rPr kumimoji="1" lang="ja-JP" altLang="en-US" sz="1200" dirty="0">
                          <a:solidFill>
                            <a:schemeClr val="tx1"/>
                          </a:solidFill>
                          <a:latin typeface="Meiryo UI" panose="020B0604030504040204" pitchFamily="50" charset="-128"/>
                          <a:ea typeface="Meiryo UI" panose="020B0604030504040204" pitchFamily="50" charset="-128"/>
                        </a:rPr>
                        <a:t>！」イベントの情報発信</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2147964234"/>
                  </a:ext>
                </a:extLst>
              </a:tr>
              <a:tr h="431240">
                <a:tc>
                  <a:txBody>
                    <a:bodyPr/>
                    <a:lstStyle/>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NEXCO</a:t>
                      </a:r>
                      <a:r>
                        <a:rPr kumimoji="1" lang="ja-JP" altLang="en-US" sz="1200" strike="noStrike" dirty="0">
                          <a:solidFill>
                            <a:schemeClr val="tx1"/>
                          </a:solidFill>
                          <a:latin typeface="Meiryo UI" panose="020B0604030504040204" pitchFamily="50" charset="-128"/>
                          <a:ea typeface="Meiryo UI" panose="020B0604030504040204" pitchFamily="50" charset="-128"/>
                        </a:rPr>
                        <a:t>西日本</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strike="noStrike" dirty="0">
                          <a:solidFill>
                            <a:schemeClr val="tx1"/>
                          </a:solidFill>
                          <a:latin typeface="Meiryo UI" panose="020B0604030504040204" pitchFamily="50" charset="-128"/>
                          <a:ea typeface="Meiryo UI" panose="020B0604030504040204" pitchFamily="50" charset="-128"/>
                        </a:rPr>
                        <a:t>・お国じまんラリー</a:t>
                      </a:r>
                      <a:r>
                        <a:rPr kumimoji="1" lang="en-US" altLang="ja-JP" sz="1200" strike="noStrike" dirty="0">
                          <a:solidFill>
                            <a:schemeClr val="tx1"/>
                          </a:solidFill>
                          <a:latin typeface="Meiryo UI" panose="020B0604030504040204" pitchFamily="50" charset="-128"/>
                          <a:ea typeface="Meiryo UI" panose="020B0604030504040204" pitchFamily="50" charset="-128"/>
                        </a:rPr>
                        <a:t>2025</a:t>
                      </a:r>
                      <a:r>
                        <a:rPr kumimoji="1" lang="ja-JP" altLang="en-US" sz="1200" strike="noStrike" dirty="0">
                          <a:solidFill>
                            <a:schemeClr val="tx1"/>
                          </a:solidFill>
                          <a:latin typeface="Meiryo UI" panose="020B0604030504040204" pitchFamily="50" charset="-128"/>
                          <a:ea typeface="Meiryo UI" panose="020B0604030504040204" pitchFamily="50" charset="-128"/>
                        </a:rPr>
                        <a:t>の実施</a:t>
                      </a:r>
                      <a:endParaRPr kumimoji="1" lang="en-US" altLang="ja-JP" sz="1200" strike="noStrike" dirty="0">
                        <a:solidFill>
                          <a:schemeClr val="tx1"/>
                        </a:solidFill>
                        <a:latin typeface="Meiryo UI" panose="020B0604030504040204" pitchFamily="50" charset="-128"/>
                        <a:ea typeface="Meiryo UI" panose="020B0604030504040204" pitchFamily="50" charset="-128"/>
                      </a:endParaRP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1946593033"/>
                  </a:ext>
                </a:extLst>
              </a:tr>
              <a:tr h="370840">
                <a:tc>
                  <a:txBody>
                    <a:bodyPr/>
                    <a:lstStyle/>
                    <a:p>
                      <a:pPr algn="ctr"/>
                      <a:r>
                        <a:rPr kumimoji="1" lang="ja-JP" altLang="en-US" sz="1200" dirty="0">
                          <a:latin typeface="Meiryo UI" panose="020B0604030504040204" pitchFamily="50" charset="-128"/>
                          <a:ea typeface="Meiryo UI" panose="020B0604030504040204" pitchFamily="50" charset="-128"/>
                        </a:rPr>
                        <a:t>ヤマト運輸</a:t>
                      </a:r>
                    </a:p>
                  </a:txBody>
                  <a:tcPr anchor="ctr">
                    <a:lnR w="28575" cap="flat" cmpd="sng" algn="ctr">
                      <a:solidFill>
                        <a:srgbClr val="11AEC7"/>
                      </a:solidFill>
                      <a:prstDash val="solid"/>
                      <a:round/>
                      <a:headEnd type="none" w="med" len="med"/>
                      <a:tailEnd type="none" w="med" len="med"/>
                    </a:lnR>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・梱包資源（段ボール、レターケース）での大阪ミュージアムの</a:t>
                      </a:r>
                      <a:r>
                        <a:rPr kumimoji="1" lang="en-US" altLang="ja-JP" sz="1200" dirty="0">
                          <a:solidFill>
                            <a:schemeClr val="tx1"/>
                          </a:solidFill>
                          <a:latin typeface="Meiryo UI" panose="020B0604030504040204" pitchFamily="50" charset="-128"/>
                          <a:ea typeface="Meiryo UI" panose="020B0604030504040204" pitchFamily="50" charset="-128"/>
                        </a:rPr>
                        <a:t>PR</a:t>
                      </a:r>
                    </a:p>
                    <a:p>
                      <a:pPr algn="l"/>
                      <a:r>
                        <a:rPr kumimoji="1" lang="ja-JP" altLang="en-US" sz="1200" dirty="0">
                          <a:solidFill>
                            <a:schemeClr val="tx1"/>
                          </a:solidFill>
                          <a:latin typeface="Meiryo UI" panose="020B0604030504040204" pitchFamily="50" charset="-128"/>
                          <a:ea typeface="Meiryo UI" panose="020B0604030504040204" pitchFamily="50" charset="-128"/>
                        </a:rPr>
                        <a:t>・「わくわく・どきどき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　ジュニアプロジェクト」のアイデアミーティングへの協力</a:t>
                      </a:r>
                    </a:p>
                  </a:txBody>
                  <a:tcPr anchor="ctr">
                    <a:lnL w="28575" cap="flat" cmpd="sng" algn="ctr">
                      <a:solidFill>
                        <a:srgbClr val="11AEC7"/>
                      </a:solidFill>
                      <a:prstDash val="solid"/>
                      <a:round/>
                      <a:headEnd type="none" w="med" len="med"/>
                      <a:tailEnd type="none" w="med" len="med"/>
                    </a:lnL>
                  </a:tcPr>
                </a:tc>
                <a:extLst>
                  <a:ext uri="{0D108BD9-81ED-4DB2-BD59-A6C34878D82A}">
                    <a16:rowId xmlns:a16="http://schemas.microsoft.com/office/drawing/2014/main" val="415616582"/>
                  </a:ext>
                </a:extLst>
              </a:tr>
            </a:tbl>
          </a:graphicData>
        </a:graphic>
      </p:graphicFrame>
      <p:grpSp>
        <p:nvGrpSpPr>
          <p:cNvPr id="18" name="グループ化 17">
            <a:extLst>
              <a:ext uri="{FF2B5EF4-FFF2-40B4-BE49-F238E27FC236}">
                <a16:creationId xmlns:a16="http://schemas.microsoft.com/office/drawing/2014/main" id="{5240E257-BC4D-479A-8F47-D51D9C772F2B}"/>
              </a:ext>
            </a:extLst>
          </p:cNvPr>
          <p:cNvGrpSpPr/>
          <p:nvPr/>
        </p:nvGrpSpPr>
        <p:grpSpPr>
          <a:xfrm>
            <a:off x="394181" y="465236"/>
            <a:ext cx="9173036" cy="475850"/>
            <a:chOff x="394181" y="465236"/>
            <a:chExt cx="9173036" cy="475850"/>
          </a:xfrm>
        </p:grpSpPr>
        <p:sp>
          <p:nvSpPr>
            <p:cNvPr id="19" name="テキスト ボックス 18">
              <a:extLst>
                <a:ext uri="{FF2B5EF4-FFF2-40B4-BE49-F238E27FC236}">
                  <a16:creationId xmlns:a16="http://schemas.microsoft.com/office/drawing/2014/main" id="{59548704-79C9-4167-A687-3FCEEC90E0DF}"/>
                </a:ext>
              </a:extLst>
            </p:cNvPr>
            <p:cNvSpPr txBox="1"/>
            <p:nvPr/>
          </p:nvSpPr>
          <p:spPr>
            <a:xfrm>
              <a:off x="474667" y="465236"/>
              <a:ext cx="2763898" cy="400110"/>
            </a:xfrm>
            <a:prstGeom prst="rect">
              <a:avLst/>
            </a:prstGeom>
            <a:noFill/>
          </p:spPr>
          <p:txBody>
            <a:bodyPr wrap="none" rtlCol="0">
              <a:spAutoFit/>
            </a:bodyPr>
            <a:lstStyle/>
            <a:p>
              <a:r>
                <a:rPr lang="ja-JP" altLang="en-US" sz="2000" b="1" spc="60" dirty="0">
                  <a:latin typeface="Meiryo UI" panose="020B0604030504040204" pitchFamily="50" charset="-128"/>
                  <a:ea typeface="Meiryo UI" panose="020B0604030504040204" pitchFamily="50" charset="-128"/>
                </a:rPr>
                <a:t>（業種別）主な取組み</a:t>
              </a:r>
              <a:endParaRPr kumimoji="1" lang="ja-JP" altLang="en-US" sz="2000" b="1" dirty="0">
                <a:latin typeface="Meiryo UI" panose="020B0604030504040204" pitchFamily="50" charset="-128"/>
                <a:ea typeface="Meiryo UI" panose="020B0604030504040204" pitchFamily="50" charset="-128"/>
              </a:endParaRPr>
            </a:p>
          </p:txBody>
        </p:sp>
        <p:cxnSp>
          <p:nvCxnSpPr>
            <p:cNvPr id="20" name="直線コネクタ 19">
              <a:extLst>
                <a:ext uri="{FF2B5EF4-FFF2-40B4-BE49-F238E27FC236}">
                  <a16:creationId xmlns:a16="http://schemas.microsoft.com/office/drawing/2014/main" id="{1A4A15DB-8F0C-4F5D-9E41-5711BBC09B85}"/>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67985524"/>
      </p:ext>
    </p:extLst>
  </p:cSld>
  <p:clrMapOvr>
    <a:masterClrMapping/>
  </p:clrMapOvr>
</p:sld>
</file>

<file path=ppt/theme/theme1.xml><?xml version="1.0" encoding="utf-8"?>
<a:theme xmlns:a="http://schemas.openxmlformats.org/drawingml/2006/main" name="Office テーマ">
  <a:themeElements>
    <a:clrScheme name="Custom 73">
      <a:dk1>
        <a:srgbClr val="000000"/>
      </a:dk1>
      <a:lt1>
        <a:sysClr val="window" lastClr="FFFFFF"/>
      </a:lt1>
      <a:dk2>
        <a:srgbClr val="585858"/>
      </a:dk2>
      <a:lt2>
        <a:srgbClr val="E3E3E3"/>
      </a:lt2>
      <a:accent1>
        <a:srgbClr val="E20613"/>
      </a:accent1>
      <a:accent2>
        <a:srgbClr val="A9C038"/>
      </a:accent2>
      <a:accent3>
        <a:srgbClr val="11AEC7"/>
      </a:accent3>
      <a:accent4>
        <a:srgbClr val="F59F26"/>
      </a:accent4>
      <a:accent5>
        <a:srgbClr val="0062A9"/>
      </a:accent5>
      <a:accent6>
        <a:srgbClr val="EB6047"/>
      </a:accent6>
      <a:hlink>
        <a:srgbClr val="8ED9F6"/>
      </a:hlink>
      <a:folHlink>
        <a:srgbClr val="C00000"/>
      </a:folHlink>
    </a:clrScheme>
    <a:fontScheme name="Modern 01">
      <a:majorFont>
        <a:latin typeface="Century Gothic"/>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740481_TF78455520.potx" id="{6979FCD6-F55A-4BC0-AB21-D73A0A1C55DA}" vid="{D577912A-D538-44E8-94F5-74701B60C77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24Slides のプロジェクト分析</Template>
  <TotalTime>0</TotalTime>
  <Words>2476</Words>
  <Application>Microsoft Office PowerPoint</Application>
  <PresentationFormat>A4 210 x 297 mm</PresentationFormat>
  <Paragraphs>412</Paragraphs>
  <Slides>14</Slides>
  <Notes>9</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14</vt:i4>
      </vt:variant>
    </vt:vector>
  </HeadingPairs>
  <TitlesOfParts>
    <vt:vector size="21" baseType="lpstr">
      <vt:lpstr>BIZ UDゴシック</vt:lpstr>
      <vt:lpstr>Meiryo UI</vt:lpstr>
      <vt:lpstr>游ゴシック</vt:lpstr>
      <vt:lpstr>游ゴシック Light</vt:lpstr>
      <vt:lpstr>Arial</vt:lpstr>
      <vt:lpstr>Office テーマ</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2022-02-18T00:49:57Z</dcterms:created>
  <dcterms:modified xsi:type="dcterms:W3CDTF">2026-07-23T02:25:37Z</dcterms:modified>
</cp:coreProperties>
</file>