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7" r:id="rId2"/>
    <p:sldId id="263" r:id="rId3"/>
    <p:sldId id="1007" r:id="rId4"/>
    <p:sldId id="1008" r:id="rId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52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5796" autoAdjust="0"/>
  </p:normalViewPr>
  <p:slideViewPr>
    <p:cSldViewPr snapToGrid="0" showGuides="1">
      <p:cViewPr varScale="1">
        <p:scale>
          <a:sx n="93" d="100"/>
          <a:sy n="93" d="100"/>
        </p:scale>
        <p:origin x="163" y="82"/>
      </p:cViewPr>
      <p:guideLst>
        <p:guide orient="horz" pos="1797"/>
        <p:guide pos="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8"/>
          </a:xfrm>
          <a:prstGeom prst="rect">
            <a:avLst/>
          </a:prstGeom>
        </p:spPr>
        <p:txBody>
          <a:bodyPr vert="horz" lIns="94668" tIns="47334" rIns="94668" bIns="47334" rtlCol="0"/>
          <a:lstStyle>
            <a:lvl1pPr algn="r">
              <a:defRPr sz="1200"/>
            </a:lvl1pPr>
          </a:lstStyle>
          <a:p>
            <a:fld id="{706606B1-EE02-407D-B9DF-DA2B43A8A92D}" type="datetimeFigureOut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68" tIns="47334" rIns="94668" bIns="473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4668" tIns="47334" rIns="94668" bIns="473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7"/>
          </a:xfrm>
          <a:prstGeom prst="rect">
            <a:avLst/>
          </a:prstGeom>
        </p:spPr>
        <p:txBody>
          <a:bodyPr vert="horz" lIns="94668" tIns="47334" rIns="94668" bIns="47334" rtlCol="0" anchor="b"/>
          <a:lstStyle>
            <a:lvl1pPr algn="r">
              <a:defRPr sz="1200"/>
            </a:lvl1pPr>
          </a:lstStyle>
          <a:p>
            <a:fld id="{504AF280-75A4-4842-B01A-D135B6313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280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468F6-5F88-40A4-8272-28D4905A67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26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AF280-75A4-4842-B01A-D135B631347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256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AF280-75A4-4842-B01A-D135B631347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16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AF280-75A4-4842-B01A-D135B631347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15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F2C545-FBDF-4CFC-A299-643430273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21A9955-62C7-45D1-992B-E282AEC3E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1BE617-2F10-4799-8A82-DE401426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A74E-1BB6-47C6-A78F-1A2F6BE89561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E81B5-567C-4652-A460-FEB3DDDC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3DC1B1-96C1-47E6-9A69-C5C5D4DA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65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68E1B-E6B0-43C9-BFE8-14BA3C2E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CC9810A-436D-4EE7-B839-4E70B7E6B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34237-B3FA-4EBD-9C8B-2CE51B4CA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CED38-AB1A-4586-A916-6605EA4BD217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7CCE29-4F0F-4C76-9640-B8CEE2A3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7B6B79-1923-43EA-98EC-DCE267ED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762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AC054D1-5F45-4E17-8A5F-62120B8D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2260FF-40BB-4ACF-A097-03723AAC2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5053DE-9018-417E-8458-271967D9A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E1EF-B28F-46D6-8AC6-98F963CCAB5E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203BFA-E0F3-43D6-97D7-BC931294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0F6874-5B1F-4830-BB60-EE4EDE1E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1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3CE3C8-46E9-4993-8C5A-60D7A07C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69D9AB-0FCC-482C-8D5F-6D15FF4F1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B93F7D-A349-4E7C-AE4A-C81D4E3E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7EF5-B257-4F64-B450-CAA7C4572978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5ABBCB-A99C-4D06-B3A3-6B17B649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3F3E16-5DD7-4509-911E-4F85BFC0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1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4ABBA-25C1-4DE8-8421-20222F45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64D8D7-B11B-4C85-8435-B6E08441F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F5B58-46BF-410B-85A9-94118A1B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E5A9E-822F-49A7-A4E7-823115E1C8FC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72678D-0761-4DD6-95C9-CFB5D8AE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E5B2EE-1976-4439-A0BB-AE0FDAC3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465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3AB080-0CFD-4B40-B3D6-D9CA1EF9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7B6F99-3DAE-418C-A224-8AB187CF1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87BE09-0D4C-4766-AF9A-C877E17B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52A927-2D00-4BAE-8B5B-9E82CB54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A609-BC3F-4AF5-848A-3842F5D603CD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361946-8E6E-443C-AAD5-F15A3AC0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0308A9-FAC4-4C6F-9612-2A0B8246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3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89B379-88A2-4E7F-9459-9BF0FBF5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B1C737-7A54-4CBE-B6B5-BEC16D0F1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8CE27DB-2668-4C7E-AE07-AD037C84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76CA53-115B-451D-B79E-7B505DB09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372FF4-C3E8-494F-A37E-C9D6EE35B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4DACDFD-26C3-4169-AC8E-451FE3E8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CC80D-DD12-4440-A654-8BD38419CAF1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CD24CF8-B732-495D-87D0-1E11DE67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FBBE98-40B0-48D8-AF76-012E8F9EC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9F74F-4C95-4CE2-B73D-0629EF2A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DC142FB-5037-4CB7-AEC6-D84CCB7B5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16F1-775B-457A-8926-C4F65A3E0F4F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924492-5D8B-480F-ADC9-20B11942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BA4F40-72BE-4CAE-B0CC-2B47C91E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4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4E94E86-0984-4999-A2C6-91C2D2A0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2FC2F-309B-4C39-B062-7C3C8507C0D6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B614EA-98BE-442F-BE54-1E9B51BB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A55A20-82B4-4B4B-9B65-18FFC5861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3554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A9844-C4BE-40B2-B407-5202C501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464FFD-19ED-4989-B639-77F9DBD1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57487F-A7C6-469E-8379-BC5137CAC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E4555F-116D-4481-843F-7B9DD286B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9F3A-67D6-45EA-89D1-761094FE39A1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D80BF5-B2D2-45C1-AE54-AE8EE1B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09E78F-76E0-4A6E-A67F-D2A1CFC5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26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69FB00-4CD8-480C-B21D-9FCE0E24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604FE3-AE86-4FB4-9ADA-BA0B0839E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341840-7BF6-4632-8E84-22C4712B3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EECA42-B6A0-4DD1-A7E4-D9F62DF9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ECCF-E920-4F9A-8BD0-986CAF160B21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7400BC7-350D-4EEB-B626-F1F6742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F452E8-D891-430F-8247-FEE2F6A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05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D71F08-426B-4251-8750-E6072486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950124-C49F-4405-85AB-0EC952279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AD006A-7A4A-4F3A-BC12-D17B50CD1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6B31-F456-4FF9-8BD6-C8B3E10379D7}" type="datetime1">
              <a:rPr kumimoji="1" lang="ja-JP" altLang="en-US" smtClean="0"/>
              <a:t>2026/7/13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264EFF-981F-4500-B7F3-53468D414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4B25EB-DB95-4D14-8D85-898C296D2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14C0-3FE2-4DD6-9CAE-5189DCAFC8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48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07823"/>
            <a:ext cx="12192000" cy="231002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br>
              <a:rPr lang="en-US" altLang="ja-JP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大阪府におけるヤングケアラーの取組みについて</a:t>
            </a:r>
            <a:br>
              <a:rPr lang="en-US" altLang="ja-JP" sz="4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48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29FA09-A892-40D6-8FCC-16A31F1D5BA8}"/>
              </a:ext>
            </a:extLst>
          </p:cNvPr>
          <p:cNvSpPr txBox="1"/>
          <p:nvPr/>
        </p:nvSpPr>
        <p:spPr>
          <a:xfrm>
            <a:off x="10778836" y="136525"/>
            <a:ext cx="11873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資料３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4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楕円 5">
            <a:extLst>
              <a:ext uri="{FF2B5EF4-FFF2-40B4-BE49-F238E27FC236}">
                <a16:creationId xmlns:a16="http://schemas.microsoft.com/office/drawing/2014/main" id="{55BAEC9F-B738-487B-B65A-F7151FC35108}"/>
              </a:ext>
            </a:extLst>
          </p:cNvPr>
          <p:cNvSpPr/>
          <p:nvPr/>
        </p:nvSpPr>
        <p:spPr>
          <a:xfrm>
            <a:off x="143095" y="2973584"/>
            <a:ext cx="503853" cy="50385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E14CE6E-E67A-4829-AB02-0041F2604963}"/>
              </a:ext>
            </a:extLst>
          </p:cNvPr>
          <p:cNvSpPr/>
          <p:nvPr/>
        </p:nvSpPr>
        <p:spPr>
          <a:xfrm>
            <a:off x="133764" y="2938791"/>
            <a:ext cx="513184" cy="50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872CF8-8663-4EE3-9FBB-7B670634A87A}"/>
              </a:ext>
            </a:extLst>
          </p:cNvPr>
          <p:cNvSpPr txBox="1"/>
          <p:nvPr/>
        </p:nvSpPr>
        <p:spPr>
          <a:xfrm>
            <a:off x="603679" y="3004704"/>
            <a:ext cx="39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プラットフォームの構築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7ABDC16-8952-4422-9606-DCCAC5273863}"/>
              </a:ext>
            </a:extLst>
          </p:cNvPr>
          <p:cNvSpPr/>
          <p:nvPr/>
        </p:nvSpPr>
        <p:spPr>
          <a:xfrm>
            <a:off x="134277" y="4342714"/>
            <a:ext cx="478733" cy="46715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87B9BF-2212-42E4-9633-01E31CF4EA5E}"/>
              </a:ext>
            </a:extLst>
          </p:cNvPr>
          <p:cNvSpPr/>
          <p:nvPr/>
        </p:nvSpPr>
        <p:spPr>
          <a:xfrm>
            <a:off x="129730" y="4302569"/>
            <a:ext cx="513184" cy="50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endParaRPr kumimoji="1" lang="ja-JP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C6CF44-86A2-4366-A07B-9BB7EC9E3542}"/>
              </a:ext>
            </a:extLst>
          </p:cNvPr>
          <p:cNvSpPr txBox="1"/>
          <p:nvPr/>
        </p:nvSpPr>
        <p:spPr>
          <a:xfrm>
            <a:off x="641496" y="4437091"/>
            <a:ext cx="39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支援策の充実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355CD1B-F468-40AF-A498-AF2CFCCAC275}"/>
              </a:ext>
            </a:extLst>
          </p:cNvPr>
          <p:cNvSpPr/>
          <p:nvPr/>
        </p:nvSpPr>
        <p:spPr>
          <a:xfrm>
            <a:off x="124582" y="1283338"/>
            <a:ext cx="503853" cy="5038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D715AD8-9E81-4A32-93D8-95514A290829}"/>
              </a:ext>
            </a:extLst>
          </p:cNvPr>
          <p:cNvSpPr/>
          <p:nvPr/>
        </p:nvSpPr>
        <p:spPr>
          <a:xfrm>
            <a:off x="111521" y="1296771"/>
            <a:ext cx="513184" cy="50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850B40-B34C-413A-B2CA-6F0A08B2D145}"/>
              </a:ext>
            </a:extLst>
          </p:cNvPr>
          <p:cNvSpPr txBox="1"/>
          <p:nvPr/>
        </p:nvSpPr>
        <p:spPr>
          <a:xfrm>
            <a:off x="641496" y="1330683"/>
            <a:ext cx="396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社会的認知度の向上、早期発見・把握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9319C5D-1004-4B46-B4D4-14E9D4406D2A}"/>
              </a:ext>
            </a:extLst>
          </p:cNvPr>
          <p:cNvSpPr/>
          <p:nvPr/>
        </p:nvSpPr>
        <p:spPr>
          <a:xfrm>
            <a:off x="149704" y="1739178"/>
            <a:ext cx="5181987" cy="1248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福祉専門職等を対象とした研修の実施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市町村が開催するヤングケアラー支援研修への講師派遣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シンポジウムの開催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チラシ、ポスターの作成・配付   　　　　　　　　　　　　　など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769F1D-8A1D-4A09-B56C-57C1AFCD4EEB}"/>
              </a:ext>
            </a:extLst>
          </p:cNvPr>
          <p:cNvSpPr/>
          <p:nvPr/>
        </p:nvSpPr>
        <p:spPr>
          <a:xfrm>
            <a:off x="149703" y="3501791"/>
            <a:ext cx="5181988" cy="95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市町村担当課長会議の開催・好事例等の共有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市町村相談窓口のとりまとめ、ホームページへの掲載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　　　　　　　 など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01E7328-E671-4569-B4A5-3F5EA7493296}"/>
              </a:ext>
            </a:extLst>
          </p:cNvPr>
          <p:cNvSpPr/>
          <p:nvPr/>
        </p:nvSpPr>
        <p:spPr>
          <a:xfrm>
            <a:off x="254780" y="4940481"/>
            <a:ext cx="5171954" cy="955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地域におけるヤングケアラー支援のモデル事業の実施</a:t>
            </a:r>
            <a:b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（民間支援団体への助成）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ヤングケアラー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支援事例集の作成・配付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indent="-17462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福祉専門職を対象とした実態調査の実施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（介護支援専門員、相談支援専門員、生活保護ケースワーカー、保育士等）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　　　　　　　　　　　　　　　　  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BC841C9-11B5-4641-BB94-2C3B1DAEFC57}"/>
              </a:ext>
            </a:extLst>
          </p:cNvPr>
          <p:cNvCxnSpPr>
            <a:cxnSpLocks/>
          </p:cNvCxnSpPr>
          <p:nvPr/>
        </p:nvCxnSpPr>
        <p:spPr>
          <a:xfrm>
            <a:off x="4563679" y="1608872"/>
            <a:ext cx="7383600" cy="219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78AFA2F2-9C91-468C-8CAE-F6D761B8825D}"/>
              </a:ext>
            </a:extLst>
          </p:cNvPr>
          <p:cNvCxnSpPr>
            <a:cxnSpLocks/>
          </p:cNvCxnSpPr>
          <p:nvPr/>
        </p:nvCxnSpPr>
        <p:spPr>
          <a:xfrm>
            <a:off x="3159679" y="3220340"/>
            <a:ext cx="87876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FF8DB59-BBD2-4CC9-8FAE-962754E7E405}"/>
              </a:ext>
            </a:extLst>
          </p:cNvPr>
          <p:cNvCxnSpPr>
            <a:cxnSpLocks/>
          </p:cNvCxnSpPr>
          <p:nvPr/>
        </p:nvCxnSpPr>
        <p:spPr>
          <a:xfrm>
            <a:off x="2205679" y="4663411"/>
            <a:ext cx="9741600" cy="3127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9915B5C-E824-4FF3-9879-2E2CB266C2E1}"/>
              </a:ext>
            </a:extLst>
          </p:cNvPr>
          <p:cNvSpPr txBox="1"/>
          <p:nvPr/>
        </p:nvSpPr>
        <p:spPr>
          <a:xfrm>
            <a:off x="5464129" y="1818088"/>
            <a:ext cx="655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marR="0" lvl="0" indent="-87313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>
                <a:tab pos="174625" algn="l"/>
              </a:tabLst>
              <a:defRPr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研修（市町村職員、福祉専門職（通年）等）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府主催の福祉専門職等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や市町村職員等</a:t>
            </a: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を対象とした研修に講師派遣又は</a:t>
            </a:r>
            <a:br>
              <a:rPr kumimoji="1"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資料提供。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周知啓発</a:t>
            </a:r>
            <a:endParaRPr kumimoji="1" lang="en-US" altLang="ja-JP" sz="14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ポスター等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による普及啓発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8B1CE04-4C3D-4939-9DFA-F1BF7EF3B24D}"/>
              </a:ext>
            </a:extLst>
          </p:cNvPr>
          <p:cNvSpPr txBox="1"/>
          <p:nvPr/>
        </p:nvSpPr>
        <p:spPr>
          <a:xfrm>
            <a:off x="5505189" y="3447966"/>
            <a:ext cx="655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市町村ヤングケアラー担当課長会議</a:t>
            </a:r>
            <a:r>
              <a:rPr kumimoji="1" lang="en-US" altLang="ja-JP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市町村アンケートの実施</a:t>
            </a:r>
            <a:endParaRPr kumimoji="1" lang="en-US" altLang="ja-JP" sz="14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ヤングケアラー担当課長会議（情報共有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、意見交換等）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市町村の相談窓口、取組等の調査、共有</a:t>
            </a:r>
            <a:endParaRPr kumimoji="1" lang="en-US" altLang="ja-JP" sz="14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矢印: 五方向 41">
            <a:extLst>
              <a:ext uri="{FF2B5EF4-FFF2-40B4-BE49-F238E27FC236}">
                <a16:creationId xmlns:a16="http://schemas.microsoft.com/office/drawing/2014/main" id="{25394683-88D1-4424-A244-5B294D128227}"/>
              </a:ext>
            </a:extLst>
          </p:cNvPr>
          <p:cNvSpPr/>
          <p:nvPr/>
        </p:nvSpPr>
        <p:spPr>
          <a:xfrm>
            <a:off x="5174734" y="2140769"/>
            <a:ext cx="252000" cy="7200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矢印: 五方向 42">
            <a:extLst>
              <a:ext uri="{FF2B5EF4-FFF2-40B4-BE49-F238E27FC236}">
                <a16:creationId xmlns:a16="http://schemas.microsoft.com/office/drawing/2014/main" id="{EF4D5E98-E4C3-46EA-965D-BFFC73D9C1BE}"/>
              </a:ext>
            </a:extLst>
          </p:cNvPr>
          <p:cNvSpPr/>
          <p:nvPr/>
        </p:nvSpPr>
        <p:spPr>
          <a:xfrm>
            <a:off x="5184489" y="3485580"/>
            <a:ext cx="252000" cy="720000"/>
          </a:xfrm>
          <a:prstGeom prst="homePlate">
            <a:avLst>
              <a:gd name="adj" fmla="val 100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矢印: 五方向 43">
            <a:extLst>
              <a:ext uri="{FF2B5EF4-FFF2-40B4-BE49-F238E27FC236}">
                <a16:creationId xmlns:a16="http://schemas.microsoft.com/office/drawing/2014/main" id="{728D6726-2930-4AAB-A66C-24AB2E1B6B9F}"/>
              </a:ext>
            </a:extLst>
          </p:cNvPr>
          <p:cNvSpPr/>
          <p:nvPr/>
        </p:nvSpPr>
        <p:spPr>
          <a:xfrm>
            <a:off x="5119720" y="5350456"/>
            <a:ext cx="252000" cy="720000"/>
          </a:xfrm>
          <a:prstGeom prst="homePlate">
            <a:avLst>
              <a:gd name="adj" fmla="val 10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B899EA0-9817-479E-BFFF-87424E6D5971}"/>
              </a:ext>
            </a:extLst>
          </p:cNvPr>
          <p:cNvSpPr txBox="1"/>
          <p:nvPr/>
        </p:nvSpPr>
        <p:spPr>
          <a:xfrm>
            <a:off x="0" y="-9058"/>
            <a:ext cx="12192000" cy="468000"/>
          </a:xfrm>
          <a:prstGeom prst="rect">
            <a:avLst/>
          </a:prstGeom>
          <a:solidFill>
            <a:srgbClr val="4A66AC"/>
          </a:solidFill>
          <a:ln w="1905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50712" algn="ctr" defTabSz="685760">
              <a:defRPr/>
            </a:pPr>
            <a:r>
              <a:rPr lang="ja-JP" altLang="en-US" sz="1789" b="1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ヤングケアラー支援の取組について</a:t>
            </a:r>
            <a:endParaRPr lang="en-US" altLang="ja-JP" sz="1400" b="1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スライド番号プレースホルダー 6">
            <a:extLst>
              <a:ext uri="{FF2B5EF4-FFF2-40B4-BE49-F238E27FC236}">
                <a16:creationId xmlns:a16="http://schemas.microsoft.com/office/drawing/2014/main" id="{252AC83F-7EF6-4643-8AF7-2C2116DB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989" y="6523403"/>
            <a:ext cx="2743200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3AEC922-4BEB-4D88-A423-15DA525EDB6A}"/>
              </a:ext>
            </a:extLst>
          </p:cNvPr>
          <p:cNvSpPr txBox="1"/>
          <p:nvPr/>
        </p:nvSpPr>
        <p:spPr>
          <a:xfrm>
            <a:off x="87318" y="582882"/>
            <a:ext cx="11859961" cy="343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dbl">
            <a:noFill/>
          </a:ln>
        </p:spPr>
        <p:txBody>
          <a:bodyPr wrap="square">
            <a:spAutoFit/>
          </a:bodyPr>
          <a:lstStyle/>
          <a:p>
            <a:pPr indent="132160">
              <a:lnSpc>
                <a:spcPct val="120000"/>
              </a:lnSpc>
            </a:pP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令和４年３月に策定した「</a:t>
            </a:r>
            <a:r>
              <a:rPr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大阪府ヤングケアラー支援推進指針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」（令和６年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月改定）に基づき、以下の３つの観点から取組を推進。</a:t>
            </a:r>
            <a:endParaRPr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D20A8D1-D5A9-4986-A566-DDF80B3A4DB7}"/>
              </a:ext>
            </a:extLst>
          </p:cNvPr>
          <p:cNvSpPr txBox="1"/>
          <p:nvPr/>
        </p:nvSpPr>
        <p:spPr>
          <a:xfrm>
            <a:off x="5426734" y="5027065"/>
            <a:ext cx="673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ja-JP" altLang="en-US" sz="1400" b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地域における</a:t>
            </a:r>
            <a:r>
              <a:rPr kumimoji="1" lang="en-US" altLang="ja-JP" sz="1400" b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b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歳以上のヤングケアラー支援事業の実施（民間支援団体への助成）</a:t>
            </a:r>
            <a:endParaRPr kumimoji="1" lang="en-US" altLang="ja-JP" sz="1400" b="0" dirty="0">
              <a:solidFill>
                <a:sysClr val="windowText" lastClr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kumimoji="1" lang="ja-JP" altLang="en-US" sz="1400" b="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歳以上のヤングケアラーの地域での居場所づくりを行う団体に対し助成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A28B3C-AD82-4C71-B851-3D454F989903}"/>
              </a:ext>
            </a:extLst>
          </p:cNvPr>
          <p:cNvSpPr txBox="1"/>
          <p:nvPr/>
        </p:nvSpPr>
        <p:spPr>
          <a:xfrm>
            <a:off x="5469668" y="5836788"/>
            <a:ext cx="5630591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1400" dirty="0">
                <a:solidFill>
                  <a:sysClr val="windowText" lastClr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歳以上のヤングケアラーを対象としたピアサポート事業</a:t>
            </a:r>
            <a:r>
              <a:rPr kumimoji="1" lang="ja-JP" altLang="en-US" sz="14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の実施</a:t>
            </a:r>
            <a:endParaRPr kumimoji="1" lang="en-US" altLang="ja-JP" sz="14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78197A8-DA7E-49B1-99FB-9679D1A44B9D}"/>
              </a:ext>
            </a:extLst>
          </p:cNvPr>
          <p:cNvSpPr/>
          <p:nvPr/>
        </p:nvSpPr>
        <p:spPr>
          <a:xfrm>
            <a:off x="4694868" y="1215740"/>
            <a:ext cx="2644859" cy="3839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年度の取組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29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9CFE3-5BCE-49E2-A26B-2108638A2B43}"/>
              </a:ext>
            </a:extLst>
          </p:cNvPr>
          <p:cNvSpPr txBox="1"/>
          <p:nvPr/>
        </p:nvSpPr>
        <p:spPr>
          <a:xfrm>
            <a:off x="0" y="-12411"/>
            <a:ext cx="12192000" cy="468000"/>
          </a:xfrm>
          <a:prstGeom prst="rect">
            <a:avLst/>
          </a:prstGeom>
          <a:solidFill>
            <a:srgbClr val="4A66AC"/>
          </a:solidFill>
          <a:ln w="1905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50712" algn="ctr" defTabSz="685760">
              <a:defRPr/>
            </a:pPr>
            <a:r>
              <a:rPr lang="ja-JP" altLang="en-US" b="1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「大阪府ヤングケアラー相談」について</a:t>
            </a:r>
            <a:endParaRPr lang="en-US" altLang="ja-JP" b="1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63F6AE-AF0D-40BE-ABA1-55BD9DC0D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672" y="676410"/>
            <a:ext cx="3895055" cy="5505180"/>
          </a:xfrm>
          <a:prstGeom prst="rect">
            <a:avLst/>
          </a:prstGeom>
        </p:spPr>
      </p:pic>
      <p:sp>
        <p:nvSpPr>
          <p:cNvPr id="8" name="横巻き 8">
            <a:extLst>
              <a:ext uri="{FF2B5EF4-FFF2-40B4-BE49-F238E27FC236}">
                <a16:creationId xmlns:a16="http://schemas.microsoft.com/office/drawing/2014/main" id="{6BF83DD9-A37B-4C2C-9010-78913D2C9822}"/>
              </a:ext>
            </a:extLst>
          </p:cNvPr>
          <p:cNvSpPr/>
          <p:nvPr/>
        </p:nvSpPr>
        <p:spPr>
          <a:xfrm>
            <a:off x="256746" y="575785"/>
            <a:ext cx="4823254" cy="360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「大阪府ヤングケアラー相談」の概要</a:t>
            </a:r>
            <a:endParaRPr kumimoji="1"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" name="フローチャート: 代替処理 8">
            <a:extLst>
              <a:ext uri="{FF2B5EF4-FFF2-40B4-BE49-F238E27FC236}">
                <a16:creationId xmlns:a16="http://schemas.microsoft.com/office/drawing/2014/main" id="{1C799715-F523-449F-8A41-D43A80112D32}"/>
              </a:ext>
            </a:extLst>
          </p:cNvPr>
          <p:cNvSpPr/>
          <p:nvPr/>
        </p:nvSpPr>
        <p:spPr>
          <a:xfrm>
            <a:off x="394019" y="1087133"/>
            <a:ext cx="1325952" cy="335791"/>
          </a:xfrm>
          <a:prstGeom prst="flowChartAlternateProcess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対象者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3291FA-F52C-48A6-BA2D-6C989929C7F0}"/>
              </a:ext>
            </a:extLst>
          </p:cNvPr>
          <p:cNvSpPr/>
          <p:nvPr/>
        </p:nvSpPr>
        <p:spPr>
          <a:xfrm>
            <a:off x="1875218" y="1042069"/>
            <a:ext cx="5118071" cy="3675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大阪府内に在住・在学・在勤の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18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歳以上の方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1" name="フローチャート: 代替処理 10">
            <a:extLst>
              <a:ext uri="{FF2B5EF4-FFF2-40B4-BE49-F238E27FC236}">
                <a16:creationId xmlns:a16="http://schemas.microsoft.com/office/drawing/2014/main" id="{F02BEBAB-71E2-41F1-8ED4-69E487972866}"/>
              </a:ext>
            </a:extLst>
          </p:cNvPr>
          <p:cNvSpPr/>
          <p:nvPr/>
        </p:nvSpPr>
        <p:spPr>
          <a:xfrm>
            <a:off x="404204" y="1509958"/>
            <a:ext cx="1325952" cy="335791"/>
          </a:xfrm>
          <a:prstGeom prst="flowChartAlternateProcess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rtlCol="0" anchor="ctr"/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事業内容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9B7FE66-406D-4FB4-A39C-C0B07D80D9BA}"/>
              </a:ext>
            </a:extLst>
          </p:cNvPr>
          <p:cNvSpPr/>
          <p:nvPr/>
        </p:nvSpPr>
        <p:spPr>
          <a:xfrm>
            <a:off x="1875218" y="1460344"/>
            <a:ext cx="6151182" cy="3864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dirty="0">
                <a:highlight>
                  <a:srgbClr val="C3DAEF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■相談窓口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メール、電話、オンライン（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Zoom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）、対面　など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　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▸</a:t>
            </a:r>
            <a:r>
              <a:rPr lang="ja-JP" altLang="en-US" sz="1400" u="sng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支援者、関係者等からの相談も可</a:t>
            </a:r>
            <a:endParaRPr lang="en-US" altLang="ja-JP" sz="1400" u="sng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       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メール：　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yc_osakafu@ycballoon.org</a:t>
            </a:r>
          </a:p>
          <a:p>
            <a:pPr>
              <a:lnSpc>
                <a:spcPts val="2400"/>
              </a:lnSpc>
            </a:pP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       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電  話：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06-4790-8881(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受付時間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: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平日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時から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18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時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)</a:t>
            </a:r>
          </a:p>
          <a:p>
            <a:pPr>
              <a:lnSpc>
                <a:spcPts val="2400"/>
              </a:lnSpc>
            </a:pP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endParaRPr lang="ja-JP" altLang="en-US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0AD6696-199C-4383-8FD3-99DA7B76E267}"/>
              </a:ext>
            </a:extLst>
          </p:cNvPr>
          <p:cNvSpPr/>
          <p:nvPr/>
        </p:nvSpPr>
        <p:spPr>
          <a:xfrm>
            <a:off x="1868783" y="2760897"/>
            <a:ext cx="5981692" cy="14653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400"/>
              </a:lnSpc>
            </a:pPr>
            <a:r>
              <a:rPr lang="ja-JP" altLang="en-US" dirty="0">
                <a:highlight>
                  <a:srgbClr val="C3DAEF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■オンラインサロン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同世代の同じ経験を持つ仲間とつながることができる場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▸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Zoom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にて偶数月に１回、奇数月に２回開催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　 ▸ニックネーム、画面オフでの参加</a:t>
            </a:r>
            <a:r>
              <a:rPr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OK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！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highlight>
                  <a:srgbClr val="C3DAEF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■各種サポート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  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○役に立つ制度やサービスの紹介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▸介護保険、障がい福祉、保育サービス、経済的支援などを紹介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○市役所等への同行支援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　▸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関係機関との調整、行政等の窓口に同行しての手続きサポート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○ライフキャリア・サポート　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　</a:t>
            </a:r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▸進路相談や就労・自立への相談　等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FC0F917-8B59-47E1-9EB6-47BE5BD0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50" y="2527958"/>
            <a:ext cx="1433306" cy="142652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18B9943-7322-49C6-B735-5E96FACCDF04}"/>
              </a:ext>
            </a:extLst>
          </p:cNvPr>
          <p:cNvSpPr/>
          <p:nvPr/>
        </p:nvSpPr>
        <p:spPr>
          <a:xfrm>
            <a:off x="-384514" y="4361860"/>
            <a:ext cx="2604451" cy="3357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ja-JP" altLang="en-US" sz="1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　</a:t>
            </a:r>
            <a:r>
              <a:rPr lang="ja-JP" altLang="en-US" sz="11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オンラインサロンの</a:t>
            </a:r>
            <a:endParaRPr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開催情報等を</a:t>
            </a:r>
            <a:endParaRPr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お知らせします　</a:t>
            </a:r>
            <a:endParaRPr lang="ja-JP" altLang="en-US" sz="11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5565236-16D8-466C-841D-172DEFA121F4}"/>
              </a:ext>
            </a:extLst>
          </p:cNvPr>
          <p:cNvSpPr/>
          <p:nvPr/>
        </p:nvSpPr>
        <p:spPr>
          <a:xfrm rot="5400000">
            <a:off x="832093" y="4977800"/>
            <a:ext cx="293160" cy="30377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Meiryo UI" panose="020B0604030504040204" pitchFamily="50" charset="-128"/>
              </a:rPr>
              <a:t>►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11A73A2-6A36-45AB-A30F-EA24DC7FF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09" y="5295623"/>
            <a:ext cx="1060727" cy="1060727"/>
          </a:xfrm>
          <a:prstGeom prst="rect">
            <a:avLst/>
          </a:prstGeom>
        </p:spPr>
      </p:pic>
      <p:sp>
        <p:nvSpPr>
          <p:cNvPr id="20" name="スライド番号プレースホルダー 6">
            <a:extLst>
              <a:ext uri="{FF2B5EF4-FFF2-40B4-BE49-F238E27FC236}">
                <a16:creationId xmlns:a16="http://schemas.microsoft.com/office/drawing/2014/main" id="{9E10DAD2-D00B-4AC5-9382-D655336B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989" y="6523403"/>
            <a:ext cx="2743200" cy="365125"/>
          </a:xfrm>
        </p:spPr>
        <p:txBody>
          <a:bodyPr/>
          <a:lstStyle/>
          <a:p>
            <a:r>
              <a:rPr kumimoji="1" lang="en-US" altLang="ja-JP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endParaRPr kumimoji="1" lang="ja-JP" altLang="en-US" sz="1400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33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AFF26A-2A46-4B42-A2A6-B9F346376209}"/>
              </a:ext>
            </a:extLst>
          </p:cNvPr>
          <p:cNvSpPr txBox="1"/>
          <p:nvPr/>
        </p:nvSpPr>
        <p:spPr>
          <a:xfrm>
            <a:off x="0" y="-12411"/>
            <a:ext cx="12192000" cy="468000"/>
          </a:xfrm>
          <a:prstGeom prst="rect">
            <a:avLst/>
          </a:prstGeom>
          <a:solidFill>
            <a:srgbClr val="4A66AC"/>
          </a:solidFill>
          <a:ln w="1905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50712" algn="ctr" defTabSz="685760">
              <a:defRPr/>
            </a:pPr>
            <a:r>
              <a:rPr lang="ja-JP" altLang="en-US" b="1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市町村の相談窓口・ヤングケアラー支援事例集・民間支援団体の取組</a:t>
            </a:r>
            <a:endParaRPr lang="en-US" altLang="ja-JP" b="1" kern="0" dirty="0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2E6772B-33A3-4248-9286-BE4F124A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2" y="628513"/>
            <a:ext cx="3784625" cy="14277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BC43F21-ABB6-4ADA-BF00-64F3F25A9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64" y="603907"/>
            <a:ext cx="3949527" cy="153833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3A7860C-886C-4930-B47A-82A99D82B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7" y="2340409"/>
            <a:ext cx="3435243" cy="4197179"/>
          </a:xfrm>
          <a:prstGeom prst="rect">
            <a:avLst/>
          </a:prstGeom>
        </p:spPr>
      </p:pic>
      <p:pic>
        <p:nvPicPr>
          <p:cNvPr id="1026" name="Picture 2" descr="ヤングケアラー冊子画像">
            <a:extLst>
              <a:ext uri="{FF2B5EF4-FFF2-40B4-BE49-F238E27FC236}">
                <a16:creationId xmlns:a16="http://schemas.microsoft.com/office/drawing/2014/main" id="{E4A7AA39-2904-4DE2-B1EC-D265EEFEB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5" y="2452283"/>
            <a:ext cx="2824712" cy="39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8ED0480-7172-4CF1-9C6E-71EC34933F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23" y="1026069"/>
            <a:ext cx="916784" cy="9167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F4A25E-87F5-48EE-83D7-3EE2EC2DA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85" y="628513"/>
            <a:ext cx="3949527" cy="146163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0388E65-6734-442C-BA38-25F2A4088A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150" y="1117599"/>
            <a:ext cx="861783" cy="90744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7EB165E-9595-43BC-AAEC-AB14DC4D3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01" y="2378546"/>
            <a:ext cx="4091494" cy="4197179"/>
          </a:xfrm>
          <a:prstGeom prst="rect">
            <a:avLst/>
          </a:prstGeom>
        </p:spPr>
      </p:pic>
      <p:sp>
        <p:nvSpPr>
          <p:cNvPr id="13" name="スライド番号プレースホルダー 6">
            <a:extLst>
              <a:ext uri="{FF2B5EF4-FFF2-40B4-BE49-F238E27FC236}">
                <a16:creationId xmlns:a16="http://schemas.microsoft.com/office/drawing/2014/main" id="{96D89533-D571-401D-94B3-03862A77A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989" y="6523403"/>
            <a:ext cx="2743200" cy="365125"/>
          </a:xfrm>
        </p:spPr>
        <p:txBody>
          <a:bodyPr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1532635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641</Words>
  <Application>Microsoft Office PowerPoint</Application>
  <PresentationFormat>ワイド画面</PresentationFormat>
  <Paragraphs>66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5" baseType="lpstr">
      <vt:lpstr>BIZ UDPゴシック</vt:lpstr>
      <vt:lpstr>BIZ UDゴシック</vt:lpstr>
      <vt:lpstr>HGP創英角ｺﾞｼｯｸUB</vt:lpstr>
      <vt:lpstr>Meiryo UI</vt:lpstr>
      <vt:lpstr>UD デジタル 教科書体 NK-B</vt:lpstr>
      <vt:lpstr>メイリオ</vt:lpstr>
      <vt:lpstr>游ゴシック</vt:lpstr>
      <vt:lpstr>游ゴシック Light</vt:lpstr>
      <vt:lpstr>Arial</vt:lpstr>
      <vt:lpstr>Wingdings</vt:lpstr>
      <vt:lpstr>Office テーマ</vt:lpstr>
      <vt:lpstr> 大阪府におけるヤングケアラーの取組みについて 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2025-10-17T04:32:07Z</dcterms:created>
  <dcterms:modified xsi:type="dcterms:W3CDTF">2026-07-13T08:38:02Z</dcterms:modified>
</cp:coreProperties>
</file>