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7" r:id="rId3"/>
    <p:sldId id="281" r:id="rId4"/>
    <p:sldId id="277" r:id="rId5"/>
    <p:sldId id="279" r:id="rId6"/>
    <p:sldId id="282" r:id="rId7"/>
    <p:sldId id="280" r:id="rId8"/>
    <p:sldId id="284" r:id="rId9"/>
    <p:sldId id="283" r:id="rId10"/>
    <p:sldId id="287" r:id="rId11"/>
    <p:sldId id="286" r:id="rId12"/>
    <p:sldId id="276" r:id="rId13"/>
    <p:sldId id="256" r:id="rId14"/>
    <p:sldId id="269" r:id="rId15"/>
    <p:sldId id="270" r:id="rId16"/>
    <p:sldId id="273" r:id="rId17"/>
    <p:sldId id="268" r:id="rId18"/>
    <p:sldId id="258" r:id="rId19"/>
    <p:sldId id="259"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131461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186023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00539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2194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71923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85736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225245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43552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428642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10465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7E65B-5F75-48D0-844F-0BB64B753B9D}" type="datetimeFigureOut">
              <a:rPr kumimoji="1" lang="ja-JP" altLang="en-US" smtClean="0"/>
              <a:t>2026/7/13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306136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E65B-5F75-48D0-844F-0BB64B753B9D}" type="datetimeFigureOut">
              <a:rPr kumimoji="1" lang="ja-JP" altLang="en-US" smtClean="0"/>
              <a:t>2026/7/13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67EF8-FDB5-4941-BA72-A00E09E04B98}" type="slidenum">
              <a:rPr kumimoji="1" lang="ja-JP" altLang="en-US" smtClean="0"/>
              <a:t>‹#›</a:t>
            </a:fld>
            <a:endParaRPr kumimoji="1" lang="ja-JP" altLang="en-US"/>
          </a:p>
        </p:txBody>
      </p:sp>
    </p:spTree>
    <p:extLst>
      <p:ext uri="{BB962C8B-B14F-4D97-AF65-F5344CB8AC3E}">
        <p14:creationId xmlns:p14="http://schemas.microsoft.com/office/powerpoint/2010/main" val="1893517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52550" y="2855841"/>
            <a:ext cx="7189789" cy="507831"/>
          </a:xfrm>
          <a:prstGeom prst="rect">
            <a:avLst/>
          </a:prstGeom>
        </p:spPr>
        <p:txBody>
          <a:bodyPr wrap="none">
            <a:spAutoFit/>
          </a:bodyPr>
          <a:lstStyle/>
          <a:p>
            <a:r>
              <a:rPr lang="ja-JP" altLang="ja-JP" sz="2700" b="1" kern="100" dirty="0">
                <a:latin typeface="Meiryo UI" panose="020B0604030504040204" pitchFamily="50" charset="-128"/>
                <a:ea typeface="Meiryo UI" panose="020B0604030504040204" pitchFamily="50" charset="-128"/>
                <a:cs typeface="Times New Roman" panose="02020603050405020304" pitchFamily="18" charset="0"/>
              </a:rPr>
              <a:t>大阪府青少年健全育成条例の運用状況について</a:t>
            </a:r>
            <a:endParaRPr lang="ja-JP" altLang="en-US" sz="27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7688341" y="435418"/>
            <a:ext cx="1107996" cy="461665"/>
          </a:xfrm>
          <a:prstGeom prst="rect">
            <a:avLst/>
          </a:prstGeom>
          <a:ln>
            <a:solidFill>
              <a:schemeClr val="tx1"/>
            </a:solidFill>
          </a:ln>
        </p:spPr>
        <p:txBody>
          <a:bodyPr wrap="none">
            <a:spAutoFit/>
          </a:bodyPr>
          <a:lstStyle/>
          <a:p>
            <a:pPr algn="ctr"/>
            <a:r>
              <a:rPr lang="ja-JP" altLang="en-US" sz="2400" dirty="0">
                <a:latin typeface="Meiryo UI" panose="020B0604030504040204" pitchFamily="50" charset="-128"/>
                <a:ea typeface="Meiryo UI" panose="020B0604030504040204" pitchFamily="50" charset="-128"/>
              </a:rPr>
              <a:t>資料１</a:t>
            </a:r>
          </a:p>
        </p:txBody>
      </p:sp>
    </p:spTree>
    <p:extLst>
      <p:ext uri="{BB962C8B-B14F-4D97-AF65-F5344CB8AC3E}">
        <p14:creationId xmlns:p14="http://schemas.microsoft.com/office/powerpoint/2010/main" val="290317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5762" y="1382581"/>
            <a:ext cx="8855899" cy="397544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●不良行為（深夜はいかい）補導人員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全国の深夜はいかいの補導人員の四分の一以上を大阪府が占める。</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全国、大阪府ともに</a:t>
            </a:r>
            <a:r>
              <a:rPr lang="ja-JP" altLang="en-US" sz="1400" b="1">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令和５年以降</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増加傾向にある。</a:t>
            </a:r>
          </a:p>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全国：令和６年中における少年の補導及び保護の概況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東京：令和６年中少年育成活動の概況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大阪：大阪の少年非行 令和６年中の概況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注）・少年とは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歳未満のものをいう</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・不良行為とは非行には該当しないが、飲酒、喫煙、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spc="-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深夜はいかいその他自己又は他人の徳性を害する行為をいう</a:t>
            </a:r>
            <a:endParaRPr lang="en-US" altLang="ja-JP" sz="1050" spc="-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
              </a:lnSpc>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●学職別　検挙・補導人員の推移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中学生の増加数が最も多い</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a:t>
            </a: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大阪の少年非行</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令和６年中の概況</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・検挙人員では犯罪</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行為をした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上の少年を表記</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・補導人員では刑罰</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法令に触れる行為を</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歳未満の少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年を表記</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661614" y="6483587"/>
            <a:ext cx="311798" cy="265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9</a:t>
            </a:r>
          </a:p>
        </p:txBody>
      </p:sp>
      <p:graphicFrame>
        <p:nvGraphicFramePr>
          <p:cNvPr id="14" name="表 13">
            <a:extLst>
              <a:ext uri="{FF2B5EF4-FFF2-40B4-BE49-F238E27FC236}">
                <a16:creationId xmlns:a16="http://schemas.microsoft.com/office/drawing/2014/main" id="{69084FC0-6268-44E6-9D71-90B1100D1386}"/>
              </a:ext>
            </a:extLst>
          </p:cNvPr>
          <p:cNvGraphicFramePr>
            <a:graphicFrameLocks noGrp="1"/>
          </p:cNvGraphicFramePr>
          <p:nvPr/>
        </p:nvGraphicFramePr>
        <p:xfrm>
          <a:off x="296980" y="1924927"/>
          <a:ext cx="5231779" cy="928129"/>
        </p:xfrm>
        <a:graphic>
          <a:graphicData uri="http://schemas.openxmlformats.org/drawingml/2006/table">
            <a:tbl>
              <a:tblPr/>
              <a:tblGrid>
                <a:gridCol w="794973">
                  <a:extLst>
                    <a:ext uri="{9D8B030D-6E8A-4147-A177-3AD203B41FA5}">
                      <a16:colId xmlns:a16="http://schemas.microsoft.com/office/drawing/2014/main" val="3755063779"/>
                    </a:ext>
                  </a:extLst>
                </a:gridCol>
                <a:gridCol w="869642">
                  <a:extLst>
                    <a:ext uri="{9D8B030D-6E8A-4147-A177-3AD203B41FA5}">
                      <a16:colId xmlns:a16="http://schemas.microsoft.com/office/drawing/2014/main" val="1213786293"/>
                    </a:ext>
                  </a:extLst>
                </a:gridCol>
                <a:gridCol w="894303">
                  <a:extLst>
                    <a:ext uri="{9D8B030D-6E8A-4147-A177-3AD203B41FA5}">
                      <a16:colId xmlns:a16="http://schemas.microsoft.com/office/drawing/2014/main" val="3287553455"/>
                    </a:ext>
                  </a:extLst>
                </a:gridCol>
                <a:gridCol w="823965">
                  <a:extLst>
                    <a:ext uri="{9D8B030D-6E8A-4147-A177-3AD203B41FA5}">
                      <a16:colId xmlns:a16="http://schemas.microsoft.com/office/drawing/2014/main" val="1971416152"/>
                    </a:ext>
                  </a:extLst>
                </a:gridCol>
                <a:gridCol w="904352">
                  <a:extLst>
                    <a:ext uri="{9D8B030D-6E8A-4147-A177-3AD203B41FA5}">
                      <a16:colId xmlns:a16="http://schemas.microsoft.com/office/drawing/2014/main" val="2356879485"/>
                    </a:ext>
                  </a:extLst>
                </a:gridCol>
                <a:gridCol w="944544">
                  <a:extLst>
                    <a:ext uri="{9D8B030D-6E8A-4147-A177-3AD203B41FA5}">
                      <a16:colId xmlns:a16="http://schemas.microsoft.com/office/drawing/2014/main" val="851579997"/>
                    </a:ext>
                  </a:extLst>
                </a:gridCol>
              </a:tblGrid>
              <a:tr h="203872">
                <a:tc>
                  <a:txBody>
                    <a:bodyPr/>
                    <a:lstStyle/>
                    <a:p>
                      <a:pPr algn="ctr"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R2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R3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R4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R5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R6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64593653"/>
                  </a:ext>
                </a:extLst>
              </a:tr>
              <a:tr h="236004">
                <a:tc>
                  <a:txBody>
                    <a:bodyPr/>
                    <a:lstStyle/>
                    <a:p>
                      <a:pPr algn="ctr"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全　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179,186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158,202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150,948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165,973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181,791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855239"/>
                  </a:ext>
                </a:extLst>
              </a:tr>
              <a:tr h="217771">
                <a:tc>
                  <a:txBody>
                    <a:bodyPr/>
                    <a:lstStyle/>
                    <a:p>
                      <a:pPr algn="ctr"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東　京</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 20,530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20,029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454157"/>
                  </a:ext>
                </a:extLst>
              </a:tr>
              <a:tr h="270482">
                <a:tc>
                  <a:txBody>
                    <a:bodyPr/>
                    <a:lstStyle/>
                    <a:p>
                      <a:pPr algn="ctr"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42,364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42,668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27,838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32,733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51,006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074904"/>
                  </a:ext>
                </a:extLst>
              </a:tr>
            </a:tbl>
          </a:graphicData>
        </a:graphic>
      </p:graphicFrame>
      <p:sp>
        <p:nvSpPr>
          <p:cNvPr id="12" name="タイトル 1">
            <a:extLst>
              <a:ext uri="{FF2B5EF4-FFF2-40B4-BE49-F238E27FC236}">
                <a16:creationId xmlns:a16="http://schemas.microsoft.com/office/drawing/2014/main" id="{4F11330D-AF31-4A04-8B8C-98513E46D334}"/>
              </a:ext>
            </a:extLst>
          </p:cNvPr>
          <p:cNvSpPr>
            <a:spLocks noGrp="1"/>
          </p:cNvSpPr>
          <p:nvPr>
            <p:ph type="title"/>
          </p:nvPr>
        </p:nvSpPr>
        <p:spPr>
          <a:xfrm>
            <a:off x="125762" y="581994"/>
            <a:ext cx="8855899" cy="758075"/>
          </a:xfrm>
          <a:ln w="28575" cmpd="dbl">
            <a:solidFill>
              <a:schemeClr val="tx1"/>
            </a:solidFill>
          </a:ln>
        </p:spPr>
        <p:txBody>
          <a:bodyPr>
            <a:noAutofit/>
          </a:bodyPr>
          <a:lstStyle/>
          <a:p>
            <a:pPr>
              <a:lnSpc>
                <a:spcPts val="1300"/>
              </a:lnSpc>
            </a:pPr>
            <a:r>
              <a:rPr lang="ja-JP" altLang="en-US" sz="16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論点（</a:t>
            </a:r>
            <a:r>
              <a:rPr lang="ja-JP" altLang="en-US" sz="1300" b="1" dirty="0">
                <a:latin typeface="Meiryo UI" panose="020B0604030504040204" pitchFamily="50" charset="-128"/>
                <a:ea typeface="Meiryo UI" panose="020B0604030504040204" pitchFamily="50" charset="-128"/>
              </a:rPr>
              <a:t>大阪府青少年健全育成条例第</a:t>
            </a:r>
            <a:r>
              <a:rPr lang="en-US" altLang="ja-JP" sz="1300" b="1" dirty="0">
                <a:latin typeface="Meiryo UI" panose="020B0604030504040204" pitchFamily="50" charset="-128"/>
                <a:ea typeface="Meiryo UI" panose="020B0604030504040204" pitchFamily="50" charset="-128"/>
              </a:rPr>
              <a:t>24</a:t>
            </a:r>
            <a:r>
              <a:rPr lang="ja-JP" altLang="en-US" sz="1300" b="1" dirty="0">
                <a:latin typeface="Meiryo UI" panose="020B0604030504040204" pitchFamily="50" charset="-128"/>
                <a:ea typeface="Meiryo UI" panose="020B0604030504040204" pitchFamily="50" charset="-128"/>
              </a:rPr>
              <a:t>、</a:t>
            </a:r>
            <a:r>
              <a:rPr lang="en-US" altLang="ja-JP" sz="1300" b="1" dirty="0">
                <a:latin typeface="Meiryo UI" panose="020B0604030504040204" pitchFamily="50" charset="-128"/>
                <a:ea typeface="Meiryo UI" panose="020B0604030504040204" pitchFamily="50" charset="-128"/>
              </a:rPr>
              <a:t>25</a:t>
            </a:r>
            <a:r>
              <a:rPr lang="ja-JP" altLang="en-US" sz="1300" b="1" dirty="0">
                <a:latin typeface="Meiryo UI" panose="020B0604030504040204" pitchFamily="50" charset="-128"/>
                <a:ea typeface="Meiryo UI" panose="020B0604030504040204" pitchFamily="50" charset="-128"/>
              </a:rPr>
              <a:t>条関連）</a:t>
            </a:r>
            <a:br>
              <a:rPr lang="en-US" altLang="ja-JP" sz="1300" b="1" dirty="0">
                <a:latin typeface="Meiryo UI" panose="020B0604030504040204" pitchFamily="50" charset="-128"/>
                <a:ea typeface="Meiryo UI" panose="020B0604030504040204" pitchFamily="50" charset="-128"/>
              </a:rPr>
            </a:br>
            <a:r>
              <a:rPr lang="ja-JP" altLang="en-US" sz="13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本条例で規定する</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歳未満の外出規制について、府民からは厳しいのではないかとの意見がある。</a:t>
            </a:r>
            <a:b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なお、全国調査においては、年齢を区分した規制を設けているのは</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だけである。</a:t>
            </a:r>
            <a:b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外出規制の緩和を検討する必要はあるか。</a:t>
            </a:r>
            <a:endParaRPr lang="ja-JP" altLang="en-US" sz="1200" dirty="0">
              <a:solidFill>
                <a:srgbClr val="FF0000"/>
              </a:solidFill>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BBF242C-4259-46C6-8C80-24A5F014290E}"/>
              </a:ext>
            </a:extLst>
          </p:cNvPr>
          <p:cNvGraphicFramePr>
            <a:graphicFrameLocks noGrp="1"/>
          </p:cNvGraphicFramePr>
          <p:nvPr/>
        </p:nvGraphicFramePr>
        <p:xfrm>
          <a:off x="296980" y="3296438"/>
          <a:ext cx="7404100" cy="2010104"/>
        </p:xfrm>
        <a:graphic>
          <a:graphicData uri="http://schemas.openxmlformats.org/drawingml/2006/table">
            <a:tbl>
              <a:tblPr/>
              <a:tblGrid>
                <a:gridCol w="673100">
                  <a:extLst>
                    <a:ext uri="{9D8B030D-6E8A-4147-A177-3AD203B41FA5}">
                      <a16:colId xmlns:a16="http://schemas.microsoft.com/office/drawing/2014/main" val="2651534577"/>
                    </a:ext>
                  </a:extLst>
                </a:gridCol>
                <a:gridCol w="673100">
                  <a:extLst>
                    <a:ext uri="{9D8B030D-6E8A-4147-A177-3AD203B41FA5}">
                      <a16:colId xmlns:a16="http://schemas.microsoft.com/office/drawing/2014/main" val="4254287430"/>
                    </a:ext>
                  </a:extLst>
                </a:gridCol>
                <a:gridCol w="673100">
                  <a:extLst>
                    <a:ext uri="{9D8B030D-6E8A-4147-A177-3AD203B41FA5}">
                      <a16:colId xmlns:a16="http://schemas.microsoft.com/office/drawing/2014/main" val="1296308576"/>
                    </a:ext>
                  </a:extLst>
                </a:gridCol>
                <a:gridCol w="673100">
                  <a:extLst>
                    <a:ext uri="{9D8B030D-6E8A-4147-A177-3AD203B41FA5}">
                      <a16:colId xmlns:a16="http://schemas.microsoft.com/office/drawing/2014/main" val="717388587"/>
                    </a:ext>
                  </a:extLst>
                </a:gridCol>
                <a:gridCol w="673100">
                  <a:extLst>
                    <a:ext uri="{9D8B030D-6E8A-4147-A177-3AD203B41FA5}">
                      <a16:colId xmlns:a16="http://schemas.microsoft.com/office/drawing/2014/main" val="2451078480"/>
                    </a:ext>
                  </a:extLst>
                </a:gridCol>
                <a:gridCol w="673100">
                  <a:extLst>
                    <a:ext uri="{9D8B030D-6E8A-4147-A177-3AD203B41FA5}">
                      <a16:colId xmlns:a16="http://schemas.microsoft.com/office/drawing/2014/main" val="802557600"/>
                    </a:ext>
                  </a:extLst>
                </a:gridCol>
                <a:gridCol w="673100">
                  <a:extLst>
                    <a:ext uri="{9D8B030D-6E8A-4147-A177-3AD203B41FA5}">
                      <a16:colId xmlns:a16="http://schemas.microsoft.com/office/drawing/2014/main" val="3919974939"/>
                    </a:ext>
                  </a:extLst>
                </a:gridCol>
                <a:gridCol w="673100">
                  <a:extLst>
                    <a:ext uri="{9D8B030D-6E8A-4147-A177-3AD203B41FA5}">
                      <a16:colId xmlns:a16="http://schemas.microsoft.com/office/drawing/2014/main" val="770355726"/>
                    </a:ext>
                  </a:extLst>
                </a:gridCol>
                <a:gridCol w="673100">
                  <a:extLst>
                    <a:ext uri="{9D8B030D-6E8A-4147-A177-3AD203B41FA5}">
                      <a16:colId xmlns:a16="http://schemas.microsoft.com/office/drawing/2014/main" val="215131396"/>
                    </a:ext>
                  </a:extLst>
                </a:gridCol>
                <a:gridCol w="673100">
                  <a:extLst>
                    <a:ext uri="{9D8B030D-6E8A-4147-A177-3AD203B41FA5}">
                      <a16:colId xmlns:a16="http://schemas.microsoft.com/office/drawing/2014/main" val="1572723539"/>
                    </a:ext>
                  </a:extLst>
                </a:gridCol>
                <a:gridCol w="673100">
                  <a:extLst>
                    <a:ext uri="{9D8B030D-6E8A-4147-A177-3AD203B41FA5}">
                      <a16:colId xmlns:a16="http://schemas.microsoft.com/office/drawing/2014/main" val="2874378010"/>
                    </a:ext>
                  </a:extLst>
                </a:gridCol>
              </a:tblGrid>
              <a:tr h="192540">
                <a:tc>
                  <a:txBody>
                    <a:bodyPr/>
                    <a:lstStyle/>
                    <a:p>
                      <a:pPr algn="l" fontAlgn="ctr"/>
                      <a:r>
                        <a:rPr lang="ja-JP" altLang="en-US" sz="115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Ｒ２</a:t>
                      </a: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50" b="0" i="0" u="none" strike="noStrike" dirty="0">
                          <a:solidFill>
                            <a:srgbClr val="000000"/>
                          </a:solidFill>
                          <a:effectLst/>
                          <a:latin typeface="Meiryo UI" panose="020B0604030504040204" pitchFamily="50" charset="-128"/>
                          <a:ea typeface="Meiryo UI" panose="020B0604030504040204" pitchFamily="50" charset="-128"/>
                        </a:rPr>
                        <a:t>Ｒ３</a:t>
                      </a: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50" b="0" i="0" u="none" strike="noStrike">
                          <a:solidFill>
                            <a:srgbClr val="000000"/>
                          </a:solidFill>
                          <a:effectLst/>
                          <a:latin typeface="Meiryo UI" panose="020B0604030504040204" pitchFamily="50" charset="-128"/>
                          <a:ea typeface="Meiryo UI" panose="020B0604030504040204" pitchFamily="50" charset="-128"/>
                        </a:rPr>
                        <a:t>Ｒ４</a:t>
                      </a:r>
                      <a:r>
                        <a:rPr lang="ja-JP" altLang="en-US" sz="1150" b="0" i="0" u="none" strike="noStrike">
                          <a:solidFill>
                            <a:srgbClr val="000000"/>
                          </a:solidFill>
                          <a:effectLst/>
                          <a:latin typeface="Meiryo UI" panose="020B0604030504040204" pitchFamily="50" charset="-128"/>
                          <a:ea typeface="Meiryo UI" panose="020B0604030504040204" pitchFamily="50" charset="-128"/>
                        </a:rPr>
                        <a:t>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50" b="0" i="0" u="none" strike="noStrike">
                          <a:solidFill>
                            <a:srgbClr val="000000"/>
                          </a:solidFill>
                          <a:effectLst/>
                          <a:latin typeface="Meiryo UI" panose="020B0604030504040204" pitchFamily="50" charset="-128"/>
                          <a:ea typeface="Meiryo UI" panose="020B0604030504040204" pitchFamily="50" charset="-128"/>
                        </a:rPr>
                        <a:t>R５</a:t>
                      </a:r>
                      <a:r>
                        <a:rPr lang="ja-JP" altLang="en-US" sz="1150" b="0" i="0" u="none" strike="noStrike">
                          <a:solidFill>
                            <a:srgbClr val="000000"/>
                          </a:solidFill>
                          <a:effectLst/>
                          <a:latin typeface="Meiryo UI" panose="020B0604030504040204" pitchFamily="50" charset="-128"/>
                          <a:ea typeface="Meiryo UI" panose="020B0604030504040204" pitchFamily="50" charset="-128"/>
                        </a:rPr>
                        <a:t>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50" b="0" i="0" u="none" strike="noStrike">
                          <a:solidFill>
                            <a:srgbClr val="000000"/>
                          </a:solidFill>
                          <a:effectLst/>
                          <a:latin typeface="Meiryo UI" panose="020B0604030504040204" pitchFamily="50" charset="-128"/>
                          <a:ea typeface="Meiryo UI" panose="020B0604030504040204" pitchFamily="50" charset="-128"/>
                        </a:rPr>
                        <a:t>R６</a:t>
                      </a:r>
                      <a:r>
                        <a:rPr lang="ja-JP" altLang="en-US" sz="1150" b="0" i="0" u="none" strike="noStrike">
                          <a:solidFill>
                            <a:srgbClr val="000000"/>
                          </a:solidFill>
                          <a:effectLst/>
                          <a:latin typeface="Meiryo UI" panose="020B0604030504040204" pitchFamily="50" charset="-128"/>
                          <a:ea typeface="Meiryo UI" panose="020B0604030504040204" pitchFamily="50" charset="-128"/>
                        </a:rPr>
                        <a:t>年</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50" b="0" i="0" u="none" strike="noStrike">
                          <a:solidFill>
                            <a:srgbClr val="000000"/>
                          </a:solidFill>
                          <a:effectLst/>
                          <a:latin typeface="Meiryo UI" panose="020B0604030504040204" pitchFamily="50" charset="-128"/>
                          <a:ea typeface="Meiryo UI" panose="020B0604030504040204" pitchFamily="50" charset="-128"/>
                        </a:rPr>
                        <a:t>増減数</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50" b="0" i="0" u="none" strike="noStrike">
                          <a:solidFill>
                            <a:srgbClr val="000000"/>
                          </a:solidFill>
                          <a:effectLst/>
                          <a:latin typeface="Meiryo UI" panose="020B0604030504040204" pitchFamily="50" charset="-128"/>
                          <a:ea typeface="Meiryo UI" panose="020B0604030504040204" pitchFamily="50" charset="-128"/>
                        </a:rPr>
                        <a:t>増減率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5773508"/>
                  </a:ext>
                </a:extLst>
              </a:tr>
              <a:tr h="186121">
                <a:tc gridSpan="4">
                  <a:txBody>
                    <a:bodyPr/>
                    <a:lstStyle/>
                    <a:p>
                      <a:pPr algn="dist"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総数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2,313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1,974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2,188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2,753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2,900</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147</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4666274"/>
                  </a:ext>
                </a:extLst>
              </a:tr>
              <a:tr h="214359">
                <a:tc>
                  <a:txBody>
                    <a:bodyPr/>
                    <a:lstStyle/>
                    <a:p>
                      <a:pPr algn="dist" fontAlgn="ctr"/>
                      <a:r>
                        <a:rPr lang="ja-JP" altLang="en-US" sz="115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dist"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学生・生徒</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1,695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1,499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1,745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2,235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2,379</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144</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981623"/>
                  </a:ext>
                </a:extLst>
              </a:tr>
              <a:tr h="186121">
                <a:tc>
                  <a:txBody>
                    <a:bodyPr/>
                    <a:lstStyle/>
                    <a:p>
                      <a:pPr algn="dist"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dist" fontAlgn="ctr"/>
                      <a:r>
                        <a:rPr lang="ja-JP" altLang="en-US" sz="115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dist" fontAlgn="ctr"/>
                      <a:r>
                        <a:rPr lang="ja-JP" altLang="en-US" sz="1150" b="0" i="0" u="none" strike="noStrike">
                          <a:solidFill>
                            <a:srgbClr val="000000"/>
                          </a:solidFill>
                          <a:effectLst/>
                          <a:latin typeface="Meiryo UI" panose="020B0604030504040204" pitchFamily="50" charset="-128"/>
                          <a:ea typeface="Meiryo UI" panose="020B0604030504040204" pitchFamily="50" charset="-128"/>
                        </a:rPr>
                        <a:t>小学生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272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275</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3</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2827845"/>
                  </a:ext>
                </a:extLst>
              </a:tr>
              <a:tr h="206658">
                <a:tc>
                  <a:txBody>
                    <a:bodyPr/>
                    <a:lstStyle/>
                    <a:p>
                      <a:pPr algn="l"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dist"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dist" fontAlgn="ctr"/>
                      <a:r>
                        <a:rPr lang="ja-JP" altLang="en-US" sz="1150" b="0" i="0" u="none" strike="noStrike" dirty="0">
                          <a:solidFill>
                            <a:srgbClr val="000000"/>
                          </a:solidFill>
                          <a:effectLst/>
                          <a:highlight>
                            <a:srgbClr val="00FFFF"/>
                          </a:highlight>
                          <a:latin typeface="Meiryo UI" panose="020B0604030504040204" pitchFamily="50" charset="-128"/>
                          <a:ea typeface="Meiryo UI" panose="020B0604030504040204" pitchFamily="50" charset="-128"/>
                        </a:rPr>
                        <a:t>中学生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544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535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954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1,062</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highlight>
                            <a:srgbClr val="00FFFF"/>
                          </a:highlight>
                          <a:latin typeface="Meiryo UI" panose="020B0604030504040204" pitchFamily="50" charset="-128"/>
                          <a:ea typeface="Meiryo UI" panose="020B0604030504040204" pitchFamily="50" charset="-128"/>
                        </a:rPr>
                        <a:t>108</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8189181"/>
                  </a:ext>
                </a:extLst>
              </a:tr>
              <a:tr h="192539">
                <a:tc>
                  <a:txBody>
                    <a:bodyPr/>
                    <a:lstStyle/>
                    <a:p>
                      <a:pPr algn="l"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dist" fontAlgn="ctr"/>
                      <a:r>
                        <a:rPr lang="ja-JP" altLang="en-US" sz="115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dist" fontAlgn="ctr"/>
                      <a:r>
                        <a:rPr lang="ja-JP" altLang="en-US" sz="1150" b="0" i="0" u="none" strike="noStrike">
                          <a:solidFill>
                            <a:srgbClr val="000000"/>
                          </a:solidFill>
                          <a:effectLst/>
                          <a:latin typeface="Meiryo UI" panose="020B0604030504040204" pitchFamily="50" charset="-128"/>
                          <a:ea typeface="Meiryo UI" panose="020B0604030504040204" pitchFamily="50" charset="-128"/>
                        </a:rPr>
                        <a:t>高校生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808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685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734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838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844</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6</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0538080"/>
                  </a:ext>
                </a:extLst>
              </a:tr>
              <a:tr h="200239">
                <a:tc>
                  <a:txBody>
                    <a:bodyPr/>
                    <a:lstStyle/>
                    <a:p>
                      <a:pPr algn="l"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dist"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dist" fontAlgn="ctr"/>
                      <a:r>
                        <a:rPr lang="ja-JP" altLang="en-US" sz="1150" b="0" i="0" u="none" strike="noStrike">
                          <a:solidFill>
                            <a:srgbClr val="000000"/>
                          </a:solidFill>
                          <a:effectLst/>
                          <a:latin typeface="Meiryo UI" panose="020B0604030504040204" pitchFamily="50" charset="-128"/>
                          <a:ea typeface="Meiryo UI" panose="020B0604030504040204" pitchFamily="50" charset="-128"/>
                        </a:rPr>
                        <a:t>大学生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136</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11</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747399"/>
                  </a:ext>
                </a:extLst>
              </a:tr>
              <a:tr h="207942">
                <a:tc>
                  <a:txBody>
                    <a:bodyPr/>
                    <a:lstStyle/>
                    <a:p>
                      <a:pPr algn="l"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dist"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dist"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その他の学生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62</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16</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34.8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8841862"/>
                  </a:ext>
                </a:extLst>
              </a:tr>
              <a:tr h="200240">
                <a:tc>
                  <a:txBody>
                    <a:bodyPr/>
                    <a:lstStyle/>
                    <a:p>
                      <a:pPr algn="dist"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dist"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有職少年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313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281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a:solidFill>
                            <a:srgbClr val="000000"/>
                          </a:solidFill>
                          <a:effectLst/>
                          <a:latin typeface="Meiryo UI" panose="020B0604030504040204" pitchFamily="50" charset="-128"/>
                          <a:ea typeface="Meiryo UI" panose="020B0604030504040204" pitchFamily="50" charset="-128"/>
                        </a:rPr>
                        <a:t>323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316</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7</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274543"/>
                  </a:ext>
                </a:extLst>
              </a:tr>
              <a:tr h="223345">
                <a:tc>
                  <a:txBody>
                    <a:bodyPr/>
                    <a:lstStyle/>
                    <a:p>
                      <a:pPr algn="dist" fontAlgn="ctr"/>
                      <a:r>
                        <a:rPr lang="ja-JP" altLang="en-US" sz="115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dist" fontAlgn="ctr"/>
                      <a:r>
                        <a:rPr lang="ja-JP" altLang="en-US" sz="1150" b="0" i="0" u="none" strike="noStrike">
                          <a:solidFill>
                            <a:srgbClr val="000000"/>
                          </a:solidFill>
                          <a:effectLst/>
                          <a:latin typeface="Meiryo UI" panose="020B0604030504040204" pitchFamily="50" charset="-128"/>
                          <a:ea typeface="Meiryo UI" panose="020B0604030504040204" pitchFamily="50" charset="-128"/>
                        </a:rPr>
                        <a:t>無職少年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205</a:t>
                      </a:r>
                    </a:p>
                  </a:txBody>
                  <a:tcPr marL="7620" marR="7620" marT="762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10</a:t>
                      </a:r>
                    </a:p>
                  </a:txBody>
                  <a:tcPr marL="7620" marR="7620" marT="762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50" b="0" i="0" u="none" strike="noStrike" dirty="0">
                          <a:solidFill>
                            <a:srgbClr val="000000"/>
                          </a:solidFill>
                          <a:effectLst/>
                          <a:latin typeface="Meiryo UI" panose="020B0604030504040204" pitchFamily="50" charset="-128"/>
                          <a:ea typeface="Meiryo UI" panose="020B0604030504040204" pitchFamily="50" charset="-128"/>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5239167"/>
                  </a:ext>
                </a:extLst>
              </a:tr>
            </a:tbl>
          </a:graphicData>
        </a:graphic>
      </p:graphicFrame>
      <p:sp>
        <p:nvSpPr>
          <p:cNvPr id="9" name="タイトル 1">
            <a:extLst>
              <a:ext uri="{FF2B5EF4-FFF2-40B4-BE49-F238E27FC236}">
                <a16:creationId xmlns:a16="http://schemas.microsoft.com/office/drawing/2014/main" id="{9A21D362-66F8-426F-8C6E-E2FF1F766639}"/>
              </a:ext>
            </a:extLst>
          </p:cNvPr>
          <p:cNvSpPr txBox="1">
            <a:spLocks/>
          </p:cNvSpPr>
          <p:nvPr/>
        </p:nvSpPr>
        <p:spPr>
          <a:xfrm>
            <a:off x="125762" y="5400540"/>
            <a:ext cx="8855899" cy="1273568"/>
          </a:xfrm>
          <a:prstGeom prst="rect">
            <a:avLst/>
          </a:prstGeom>
          <a:ln w="28575" cmpd="dbl">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1300"/>
              </a:lnSpc>
            </a:pPr>
            <a:r>
              <a:rPr lang="ja-JP" altLang="en-US" sz="1300" b="1" dirty="0">
                <a:latin typeface="Meiryo UI" panose="020B0604030504040204" pitchFamily="50" charset="-128"/>
                <a:ea typeface="Meiryo UI" panose="020B0604030504040204" pitchFamily="50" charset="-128"/>
              </a:rPr>
              <a:t>○結論（府の方向性）</a:t>
            </a:r>
          </a:p>
          <a:p>
            <a:pPr>
              <a:lnSpc>
                <a:spcPts val="1300"/>
              </a:lnSpc>
            </a:pPr>
            <a:r>
              <a:rPr lang="ja-JP" altLang="en-US" sz="16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・本条で外出を規制する時間を年齢により区分した趣旨は、青少年の発達段階に応じた、きめこまやかな規制を導入するため、</a:t>
            </a:r>
            <a:r>
              <a:rPr lang="en-US" altLang="ja-JP" sz="1200" dirty="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歳未満と</a:t>
            </a:r>
            <a:endParaRPr lang="en-US" altLang="ja-JP" sz="1200" dirty="0">
              <a:latin typeface="Meiryo UI" panose="020B0604030504040204" pitchFamily="50" charset="-128"/>
              <a:ea typeface="Meiryo UI" panose="020B0604030504040204" pitchFamily="50" charset="-128"/>
            </a:endParaRPr>
          </a:p>
          <a:p>
            <a:pPr>
              <a:lnSpc>
                <a:spcPts val="1300"/>
              </a:lnSpc>
            </a:pPr>
            <a:r>
              <a:rPr lang="en-US" altLang="ja-JP" sz="1200" dirty="0">
                <a:latin typeface="Meiryo UI" panose="020B0604030504040204" pitchFamily="50" charset="-128"/>
                <a:ea typeface="Meiryo UI" panose="020B0604030504040204" pitchFamily="50" charset="-128"/>
              </a:rPr>
              <a:t>   18</a:t>
            </a:r>
            <a:r>
              <a:rPr lang="ja-JP" altLang="en-US" sz="1200" dirty="0">
                <a:latin typeface="Meiryo UI" panose="020B0604030504040204" pitchFamily="50" charset="-128"/>
                <a:ea typeface="Meiryo UI" panose="020B0604030504040204" pitchFamily="50" charset="-128"/>
              </a:rPr>
              <a:t>歳未満で制限時間に差を設けた。</a:t>
            </a:r>
          </a:p>
          <a:p>
            <a:pPr>
              <a:lnSpc>
                <a:spcPts val="1300"/>
              </a:lnSpc>
            </a:pPr>
            <a:r>
              <a:rPr lang="ja-JP" altLang="en-US" sz="1200" dirty="0">
                <a:latin typeface="Meiryo UI" panose="020B0604030504040204" pitchFamily="50" charset="-128"/>
                <a:ea typeface="Meiryo UI" panose="020B0604030504040204" pitchFamily="50" charset="-128"/>
              </a:rPr>
              <a:t>　・深夜はいかいの補導は、増加傾向にある。</a:t>
            </a:r>
          </a:p>
          <a:p>
            <a:pPr>
              <a:lnSpc>
                <a:spcPts val="1300"/>
              </a:lnSpc>
            </a:pPr>
            <a:r>
              <a:rPr lang="ja-JP" altLang="en-US" sz="1200" dirty="0">
                <a:latin typeface="Meiryo UI" panose="020B0604030504040204" pitchFamily="50" charset="-128"/>
                <a:ea typeface="Meiryo UI" panose="020B0604030504040204" pitchFamily="50" charset="-128"/>
              </a:rPr>
              <a:t>　・学職別の推移では、中学生が大幅に増加している。</a:t>
            </a:r>
          </a:p>
          <a:p>
            <a:pPr>
              <a:lnSpc>
                <a:spcPts val="1300"/>
              </a:lnSpc>
            </a:pPr>
            <a:r>
              <a:rPr lang="ja-JP" altLang="en-US" sz="1200" dirty="0">
                <a:latin typeface="Meiryo UI" panose="020B0604030504040204" pitchFamily="50" charset="-128"/>
                <a:ea typeface="Meiryo UI" panose="020B0604030504040204" pitchFamily="50" charset="-128"/>
              </a:rPr>
              <a:t> ⇒このように大阪府の補導人員の推移が厳しい現状にある中で、全国と同様の年齢を問わず画一的な規制に緩和することは、更に深夜はいかい</a:t>
            </a:r>
            <a:endParaRPr lang="en-US" altLang="ja-JP" sz="1200" dirty="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rPr>
              <a:t>   を助長することにつながる恐れがあるため、全国と同様の時間帯に緩和することなく、条例の趣旨を周知し、府民の理解に努めていく。　</a:t>
            </a:r>
          </a:p>
        </p:txBody>
      </p:sp>
    </p:spTree>
    <p:extLst>
      <p:ext uri="{BB962C8B-B14F-4D97-AF65-F5344CB8AC3E}">
        <p14:creationId xmlns:p14="http://schemas.microsoft.com/office/powerpoint/2010/main" val="11621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5761" y="983154"/>
            <a:ext cx="8855899" cy="579902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●夜間営業を行う施設への立入制限を行う時間帯</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●保護者に関する規定外出させない時間帯</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8580445" y="6444674"/>
            <a:ext cx="482386" cy="27409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10</a:t>
            </a:r>
          </a:p>
        </p:txBody>
      </p:sp>
      <p:sp>
        <p:nvSpPr>
          <p:cNvPr id="12" name="タイトル 1">
            <a:extLst>
              <a:ext uri="{FF2B5EF4-FFF2-40B4-BE49-F238E27FC236}">
                <a16:creationId xmlns:a16="http://schemas.microsoft.com/office/drawing/2014/main" id="{4F11330D-AF31-4A04-8B8C-98513E46D334}"/>
              </a:ext>
            </a:extLst>
          </p:cNvPr>
          <p:cNvSpPr>
            <a:spLocks noGrp="1"/>
          </p:cNvSpPr>
          <p:nvPr>
            <p:ph type="title"/>
          </p:nvPr>
        </p:nvSpPr>
        <p:spPr>
          <a:xfrm>
            <a:off x="125761" y="581993"/>
            <a:ext cx="8855899" cy="338554"/>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○参考（大阪府青少年健全育成条例第</a:t>
            </a:r>
            <a:r>
              <a:rPr lang="en-US" altLang="ja-JP" sz="1600" b="1" dirty="0">
                <a:latin typeface="Meiryo UI" panose="020B0604030504040204" pitchFamily="50" charset="-128"/>
                <a:ea typeface="Meiryo UI" panose="020B0604030504040204" pitchFamily="50" charset="-128"/>
              </a:rPr>
              <a:t>24</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25</a:t>
            </a:r>
            <a:r>
              <a:rPr lang="ja-JP" altLang="en-US" sz="1600" b="1" dirty="0">
                <a:latin typeface="Meiryo UI" panose="020B0604030504040204" pitchFamily="50" charset="-128"/>
                <a:ea typeface="Meiryo UI" panose="020B0604030504040204" pitchFamily="50" charset="-128"/>
              </a:rPr>
              <a:t>条関連）</a:t>
            </a:r>
            <a:endParaRPr lang="ja-JP" altLang="en-US" sz="1400" dirty="0">
              <a:solidFill>
                <a:srgbClr val="FF0000"/>
              </a:solidFill>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D3B9214D-3571-4010-8230-AC5913A7D032}"/>
              </a:ext>
            </a:extLst>
          </p:cNvPr>
          <p:cNvGraphicFramePr>
            <a:graphicFrameLocks noGrp="1"/>
          </p:cNvGraphicFramePr>
          <p:nvPr>
            <p:extLst>
              <p:ext uri="{D42A27DB-BD31-4B8C-83A1-F6EECF244321}">
                <p14:modId xmlns:p14="http://schemas.microsoft.com/office/powerpoint/2010/main" val="973003434"/>
              </p:ext>
            </p:extLst>
          </p:nvPr>
        </p:nvGraphicFramePr>
        <p:xfrm>
          <a:off x="1178802" y="4590273"/>
          <a:ext cx="4505151" cy="979853"/>
        </p:xfrm>
        <a:graphic>
          <a:graphicData uri="http://schemas.openxmlformats.org/drawingml/2006/table">
            <a:tbl>
              <a:tblPr/>
              <a:tblGrid>
                <a:gridCol w="2109614">
                  <a:extLst>
                    <a:ext uri="{9D8B030D-6E8A-4147-A177-3AD203B41FA5}">
                      <a16:colId xmlns:a16="http://schemas.microsoft.com/office/drawing/2014/main" val="1965156975"/>
                    </a:ext>
                  </a:extLst>
                </a:gridCol>
                <a:gridCol w="2395537">
                  <a:extLst>
                    <a:ext uri="{9D8B030D-6E8A-4147-A177-3AD203B41FA5}">
                      <a16:colId xmlns:a16="http://schemas.microsoft.com/office/drawing/2014/main" val="3038376940"/>
                    </a:ext>
                  </a:extLst>
                </a:gridCol>
              </a:tblGrid>
              <a:tr h="305358">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対象となる青少年の区分</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外出させてはならない時間帯</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667580229"/>
                  </a:ext>
                </a:extLst>
              </a:tr>
              <a:tr h="331595">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午後８時～翌日の午前４時</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81472"/>
                  </a:ext>
                </a:extLst>
              </a:tr>
              <a:tr h="342900">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歳以上</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午後</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時～翌日の午前４時</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628793"/>
                  </a:ext>
                </a:extLst>
              </a:tr>
            </a:tbl>
          </a:graphicData>
        </a:graphic>
      </p:graphicFrame>
      <p:graphicFrame>
        <p:nvGraphicFramePr>
          <p:cNvPr id="2" name="表 1">
            <a:extLst>
              <a:ext uri="{FF2B5EF4-FFF2-40B4-BE49-F238E27FC236}">
                <a16:creationId xmlns:a16="http://schemas.microsoft.com/office/drawing/2014/main" id="{4F25F3E2-9BB0-4049-A07A-7C1E5DAEF0F1}"/>
              </a:ext>
            </a:extLst>
          </p:cNvPr>
          <p:cNvGraphicFramePr>
            <a:graphicFrameLocks noGrp="1"/>
          </p:cNvGraphicFramePr>
          <p:nvPr>
            <p:extLst>
              <p:ext uri="{D42A27DB-BD31-4B8C-83A1-F6EECF244321}">
                <p14:modId xmlns:p14="http://schemas.microsoft.com/office/powerpoint/2010/main" val="1976799744"/>
              </p:ext>
            </p:extLst>
          </p:nvPr>
        </p:nvGraphicFramePr>
        <p:xfrm>
          <a:off x="1178803" y="5711944"/>
          <a:ext cx="7482812" cy="922963"/>
        </p:xfrm>
        <a:graphic>
          <a:graphicData uri="http://schemas.openxmlformats.org/drawingml/2006/table">
            <a:tbl>
              <a:tblPr/>
              <a:tblGrid>
                <a:gridCol w="2107008">
                  <a:extLst>
                    <a:ext uri="{9D8B030D-6E8A-4147-A177-3AD203B41FA5}">
                      <a16:colId xmlns:a16="http://schemas.microsoft.com/office/drawing/2014/main" val="2649624250"/>
                    </a:ext>
                  </a:extLst>
                </a:gridCol>
                <a:gridCol w="5375804">
                  <a:extLst>
                    <a:ext uri="{9D8B030D-6E8A-4147-A177-3AD203B41FA5}">
                      <a16:colId xmlns:a16="http://schemas.microsoft.com/office/drawing/2014/main" val="3534418246"/>
                    </a:ext>
                  </a:extLst>
                </a:gridCol>
              </a:tblGrid>
              <a:tr h="234403">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対象となる青少年の区分</a:t>
                      </a:r>
                    </a:p>
                  </a:txBody>
                  <a:tcPr marL="7325" marR="7325" marT="73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外出させてはならない時間帯</a:t>
                      </a:r>
                    </a:p>
                  </a:txBody>
                  <a:tcPr marL="7325" marR="7325" marT="73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357715412"/>
                  </a:ext>
                </a:extLst>
              </a:tr>
              <a:tr h="688560">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7325" marR="7325" marT="73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午後</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時～翌日の午前４時または午前５時（８県）</a:t>
                      </a:r>
                      <a:br>
                        <a:rPr lang="ja-JP" altLang="en-US" sz="13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午後</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時～翌日の午前４時または午前５時又は日の出前（</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都道府県）</a:t>
                      </a:r>
                    </a:p>
                  </a:txBody>
                  <a:tcPr marL="7325" marR="7325" marT="73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54671"/>
                  </a:ext>
                </a:extLst>
              </a:tr>
            </a:tbl>
          </a:graphicData>
        </a:graphic>
      </p:graphicFrame>
      <p:graphicFrame>
        <p:nvGraphicFramePr>
          <p:cNvPr id="3" name="表 2">
            <a:extLst>
              <a:ext uri="{FF2B5EF4-FFF2-40B4-BE49-F238E27FC236}">
                <a16:creationId xmlns:a16="http://schemas.microsoft.com/office/drawing/2014/main" id="{233697DF-D3C8-470B-BE2D-C67BE4ABA0C4}"/>
              </a:ext>
            </a:extLst>
          </p:cNvPr>
          <p:cNvGraphicFramePr>
            <a:graphicFrameLocks noGrp="1"/>
          </p:cNvGraphicFramePr>
          <p:nvPr>
            <p:extLst>
              <p:ext uri="{D42A27DB-BD31-4B8C-83A1-F6EECF244321}">
                <p14:modId xmlns:p14="http://schemas.microsoft.com/office/powerpoint/2010/main" val="3474712588"/>
              </p:ext>
            </p:extLst>
          </p:nvPr>
        </p:nvGraphicFramePr>
        <p:xfrm>
          <a:off x="1178802" y="1333170"/>
          <a:ext cx="7553151" cy="1456619"/>
        </p:xfrm>
        <a:graphic>
          <a:graphicData uri="http://schemas.openxmlformats.org/drawingml/2006/table">
            <a:tbl>
              <a:tblPr/>
              <a:tblGrid>
                <a:gridCol w="4300042">
                  <a:extLst>
                    <a:ext uri="{9D8B030D-6E8A-4147-A177-3AD203B41FA5}">
                      <a16:colId xmlns:a16="http://schemas.microsoft.com/office/drawing/2014/main" val="1217120059"/>
                    </a:ext>
                  </a:extLst>
                </a:gridCol>
                <a:gridCol w="3253109">
                  <a:extLst>
                    <a:ext uri="{9D8B030D-6E8A-4147-A177-3AD203B41FA5}">
                      <a16:colId xmlns:a16="http://schemas.microsoft.com/office/drawing/2014/main" val="2944750734"/>
                    </a:ext>
                  </a:extLst>
                </a:gridCol>
              </a:tblGrid>
              <a:tr h="272346">
                <a:tc>
                  <a:txBody>
                    <a:bodyPr/>
                    <a:lstStyle/>
                    <a:p>
                      <a:pPr algn="ctr"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対象となる青少年の区分</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外出させてはならない時間帯</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123079730"/>
                  </a:ext>
                </a:extLst>
              </a:tr>
              <a:tr h="272346">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午後７時～翌日の午前５時</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840321"/>
                  </a:ext>
                </a:extLst>
              </a:tr>
              <a:tr h="911927">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歳未満の者で保護者同伴の場合</a:t>
                      </a:r>
                      <a:br>
                        <a:rPr lang="ja-JP" altLang="en-US" sz="13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歳未満の者に、保護者の承諾を得た指導者の監督のもと、</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ボウリング競技又はその練習を行わせる場合</a:t>
                      </a:r>
                      <a:br>
                        <a:rPr lang="ja-JP" altLang="en-US" sz="13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歳以上</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午後</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時～翌日の午前５時</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455346"/>
                  </a:ext>
                </a:extLst>
              </a:tr>
            </a:tbl>
          </a:graphicData>
        </a:graphic>
      </p:graphicFrame>
      <p:graphicFrame>
        <p:nvGraphicFramePr>
          <p:cNvPr id="11" name="表 10">
            <a:extLst>
              <a:ext uri="{FF2B5EF4-FFF2-40B4-BE49-F238E27FC236}">
                <a16:creationId xmlns:a16="http://schemas.microsoft.com/office/drawing/2014/main" id="{5087B21E-AC58-4CDA-B32E-7AACBBF19B2D}"/>
              </a:ext>
            </a:extLst>
          </p:cNvPr>
          <p:cNvGraphicFramePr>
            <a:graphicFrameLocks noGrp="1"/>
          </p:cNvGraphicFramePr>
          <p:nvPr>
            <p:extLst>
              <p:ext uri="{D42A27DB-BD31-4B8C-83A1-F6EECF244321}">
                <p14:modId xmlns:p14="http://schemas.microsoft.com/office/powerpoint/2010/main" val="3697966989"/>
              </p:ext>
            </p:extLst>
          </p:nvPr>
        </p:nvGraphicFramePr>
        <p:xfrm>
          <a:off x="1178803" y="3086345"/>
          <a:ext cx="7553150" cy="1158186"/>
        </p:xfrm>
        <a:graphic>
          <a:graphicData uri="http://schemas.openxmlformats.org/drawingml/2006/table">
            <a:tbl>
              <a:tblPr/>
              <a:tblGrid>
                <a:gridCol w="2470198">
                  <a:extLst>
                    <a:ext uri="{9D8B030D-6E8A-4147-A177-3AD203B41FA5}">
                      <a16:colId xmlns:a16="http://schemas.microsoft.com/office/drawing/2014/main" val="4001446390"/>
                    </a:ext>
                  </a:extLst>
                </a:gridCol>
                <a:gridCol w="5082952">
                  <a:extLst>
                    <a:ext uri="{9D8B030D-6E8A-4147-A177-3AD203B41FA5}">
                      <a16:colId xmlns:a16="http://schemas.microsoft.com/office/drawing/2014/main" val="3336875550"/>
                    </a:ext>
                  </a:extLst>
                </a:gridCol>
              </a:tblGrid>
              <a:tr h="297819">
                <a:tc>
                  <a:txBody>
                    <a:bodyPr/>
                    <a:lstStyle/>
                    <a:p>
                      <a:pPr algn="ctr"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対象となる青少年の区分</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外出させてはならない時間帯</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925946001"/>
                  </a:ext>
                </a:extLst>
              </a:tr>
              <a:tr h="297819">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午後</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時～翌日の午前４時（１県）</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986866"/>
                  </a:ext>
                </a:extLst>
              </a:tr>
              <a:tr h="562548">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午後</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時～翌日の午前４時または午前５時（５県）</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午後</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時～翌日の午前４時または午前５時又は日の出の時（</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都道府県）</a:t>
                      </a:r>
                    </a:p>
                  </a:txBody>
                  <a:tcPr marL="6618" marR="6618" marT="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680326"/>
                  </a:ext>
                </a:extLst>
              </a:tr>
            </a:tbl>
          </a:graphicData>
        </a:graphic>
      </p:graphicFrame>
    </p:spTree>
    <p:extLst>
      <p:ext uri="{BB962C8B-B14F-4D97-AF65-F5344CB8AC3E}">
        <p14:creationId xmlns:p14="http://schemas.microsoft.com/office/powerpoint/2010/main" val="235378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5764" y="1906244"/>
            <a:ext cx="8855899" cy="460895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○青少年健全育成審議会の提言</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b="1" dirty="0">
                <a:latin typeface="Meiryo UI" panose="020B0604030504040204" pitchFamily="50" charset="-128"/>
                <a:ea typeface="Meiryo UI" panose="020B0604030504040204" pitchFamily="50" charset="-128"/>
              </a:rPr>
              <a:t>青少年を取り巻く有害環境への対応について～コミュニティサイト等に起因した青少年の性的搾取等への対応～</a:t>
            </a:r>
            <a:r>
              <a:rPr lang="ja-JP" altLang="en-US" sz="1400" b="1" dirty="0">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■被害防止に向けた教育・啓発、相談機能等の充実・強化</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ja-JP" sz="1400" b="1" dirty="0">
                <a:latin typeface="Meiryo UI" panose="020B0604030504040204" pitchFamily="50" charset="-128"/>
                <a:ea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rPr>
              <a:t>30</a:t>
            </a:r>
            <a:r>
              <a:rPr lang="ja-JP" altLang="en-US" sz="1400" b="1" dirty="0">
                <a:latin typeface="Meiryo UI" panose="020B0604030504040204" pitchFamily="50" charset="-128"/>
                <a:ea typeface="Meiryo UI" panose="020B0604030504040204" pitchFamily="50" charset="-128"/>
              </a:rPr>
              <a:t>年度</a:t>
            </a:r>
            <a:r>
              <a:rPr lang="ja-JP" altLang="ja-JP" sz="1400" b="1" dirty="0">
                <a:latin typeface="Meiryo UI" panose="020B0604030504040204" pitchFamily="50" charset="-128"/>
                <a:ea typeface="Meiryo UI" panose="020B0604030504040204" pitchFamily="50" charset="-128"/>
              </a:rPr>
              <a:t>提言）</a:t>
            </a:r>
          </a:p>
          <a:p>
            <a:r>
              <a:rPr lang="ja-JP" altLang="ja-JP" sz="1400" b="1"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青少年自身の情報の取捨選択能力や危険を見極める力等を高めることが必要であることから、青少年や保護者等への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教育・啓発及び相談機能の一層の充実・強化に取り組むことが何より重要である。</a:t>
            </a:r>
            <a:endParaRPr lang="en-US"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ⅰ 青少年の主体的な取組による教育・啓発の充実</a:t>
            </a:r>
          </a:p>
          <a:p>
            <a:r>
              <a:rPr lang="ja-JP" altLang="ja-JP" sz="1400" dirty="0">
                <a:latin typeface="Meiryo UI" panose="020B0604030504040204" pitchFamily="50" charset="-128"/>
                <a:ea typeface="Meiryo UI" panose="020B0604030504040204" pitchFamily="50" charset="-128"/>
              </a:rPr>
              <a:t>　　ⅱ 適切な情報提供による効果的な教育・啓発</a:t>
            </a:r>
          </a:p>
          <a:p>
            <a:r>
              <a:rPr lang="ja-JP" altLang="ja-JP" sz="1400" dirty="0">
                <a:latin typeface="Meiryo UI" panose="020B0604030504040204" pitchFamily="50" charset="-128"/>
                <a:ea typeface="Meiryo UI" panose="020B0604030504040204" pitchFamily="50" charset="-128"/>
              </a:rPr>
              <a:t>　　ⅲ インターネットに潜む危険性やフィルタリングの意義に関する保護者の知識向上</a:t>
            </a:r>
          </a:p>
          <a:p>
            <a:r>
              <a:rPr lang="ja-JP" altLang="ja-JP" sz="1400" dirty="0">
                <a:latin typeface="Meiryo UI" panose="020B0604030504040204" pitchFamily="50" charset="-128"/>
                <a:ea typeface="Meiryo UI" panose="020B0604030504040204" pitchFamily="50" charset="-128"/>
              </a:rPr>
              <a:t>　　ⅳ 相談機能等の充実・強化（相談しやすい環境づくり）</a:t>
            </a:r>
          </a:p>
          <a:p>
            <a:r>
              <a:rPr lang="ja-JP" altLang="ja-JP" sz="1400" dirty="0">
                <a:latin typeface="Meiryo UI" panose="020B0604030504040204" pitchFamily="50" charset="-128"/>
                <a:ea typeface="Meiryo UI" panose="020B0604030504040204" pitchFamily="50" charset="-128"/>
              </a:rPr>
              <a:t>　　ⅴ 事業者等との連携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元年度よりスマホ・ＳＮＳ安全教室を拡充</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（令和元年度提言）</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30</a:t>
            </a:r>
            <a:r>
              <a:rPr lang="ja-JP" altLang="ja-JP" sz="1400" dirty="0">
                <a:latin typeface="Meiryo UI" panose="020B0604030504040204" pitchFamily="50" charset="-128"/>
                <a:ea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rPr>
              <a:t>度</a:t>
            </a:r>
            <a:r>
              <a:rPr lang="ja-JP" altLang="ja-JP" sz="1400" dirty="0">
                <a:latin typeface="Meiryo UI" panose="020B0604030504040204" pitchFamily="50" charset="-128"/>
                <a:ea typeface="Meiryo UI" panose="020B0604030504040204" pitchFamily="50" charset="-128"/>
              </a:rPr>
              <a:t>提言に加え、青少年がＳＮＳ上にデート援助交際等を求める書き込みをした場合に、その危険性を直接伝える新たな仕組みを検討すべきである。</a:t>
            </a: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また、ＳＮＳ上で悪意を持って青少年に近づこうとする大人に対して直接警告を発するような取組</a:t>
            </a:r>
            <a:r>
              <a:rPr lang="ja-JP" altLang="en-US" sz="1400" dirty="0">
                <a:latin typeface="Meiryo UI" panose="020B0604030504040204" pitchFamily="50" charset="-128"/>
                <a:ea typeface="Meiryo UI" panose="020B0604030504040204" pitchFamily="50" charset="-128"/>
              </a:rPr>
              <a:t>み</a:t>
            </a:r>
            <a:r>
              <a:rPr lang="ja-JP" altLang="ja-JP" sz="1400" dirty="0">
                <a:latin typeface="Meiryo UI" panose="020B0604030504040204" pitchFamily="50" charset="-128"/>
                <a:ea typeface="Meiryo UI" panose="020B0604030504040204" pitchFamily="50" charset="-128"/>
              </a:rPr>
              <a:t>を検討すべきである。</a:t>
            </a:r>
            <a:endParaRPr lang="en-US" altLang="ja-JP" sz="1400" dirty="0">
              <a:latin typeface="Meiryo UI" panose="020B0604030504040204" pitchFamily="50" charset="-128"/>
              <a:ea typeface="Meiryo UI" panose="020B0604030504040204" pitchFamily="50" charset="-128"/>
            </a:endParaRPr>
          </a:p>
          <a:p>
            <a:r>
              <a:rPr lang="ja-JP" altLang="en-US" sz="1350" dirty="0">
                <a:solidFill>
                  <a:srgbClr val="000000"/>
                </a:solidFill>
                <a:latin typeface="Meiryo UI" panose="020B0604030504040204" pitchFamily="50" charset="-128"/>
                <a:ea typeface="Meiryo UI" panose="020B0604030504040204" pitchFamily="50" charset="-128"/>
              </a:rPr>
              <a:t>　⇒　</a:t>
            </a:r>
            <a:r>
              <a:rPr lang="en-US" altLang="ja-JP" sz="1350" dirty="0">
                <a:solidFill>
                  <a:srgbClr val="000000"/>
                </a:solidFill>
                <a:latin typeface="Meiryo UI" panose="020B0604030504040204" pitchFamily="50" charset="-128"/>
                <a:ea typeface="Meiryo UI" panose="020B0604030504040204" pitchFamily="50" charset="-128"/>
              </a:rPr>
              <a:t>R2</a:t>
            </a:r>
            <a:r>
              <a:rPr lang="ja-JP" altLang="en-US" sz="1350" dirty="0">
                <a:solidFill>
                  <a:srgbClr val="000000"/>
                </a:solidFill>
                <a:latin typeface="Meiryo UI" panose="020B0604030504040204" pitchFamily="50" charset="-128"/>
                <a:ea typeface="Meiryo UI" panose="020B0604030504040204" pitchFamily="50" charset="-128"/>
              </a:rPr>
              <a:t>年度よりターゲティング広告啓発を実施</a:t>
            </a:r>
            <a:endParaRPr lang="en-US" altLang="ja-JP" sz="1350" dirty="0">
              <a:solidFill>
                <a:srgbClr val="000000"/>
              </a:solidFill>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4" y="624711"/>
            <a:ext cx="8855899" cy="1027027"/>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36</a:t>
            </a:r>
            <a:r>
              <a:rPr lang="ja-JP" altLang="en-US" sz="1600" b="1" dirty="0">
                <a:latin typeface="Meiryo UI" panose="020B0604030504040204" pitchFamily="50" charset="-128"/>
                <a:ea typeface="Meiryo UI" panose="020B0604030504040204" pitchFamily="50" charset="-128"/>
              </a:rPr>
              <a:t>条（教育及び啓発）</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府は、青少年のインターネットを適切に活用する能力の育成を図るため、インターネットの利用に関する教育及び啓発活動</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の推進に努めるものとする。</a:t>
            </a:r>
          </a:p>
        </p:txBody>
      </p:sp>
      <p:sp>
        <p:nvSpPr>
          <p:cNvPr id="7" name="正方形/長方形 6"/>
          <p:cNvSpPr/>
          <p:nvPr/>
        </p:nvSpPr>
        <p:spPr>
          <a:xfrm>
            <a:off x="8531051" y="6244017"/>
            <a:ext cx="450611"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11</a:t>
            </a:r>
          </a:p>
        </p:txBody>
      </p:sp>
    </p:spTree>
    <p:extLst>
      <p:ext uri="{BB962C8B-B14F-4D97-AF65-F5344CB8AC3E}">
        <p14:creationId xmlns:p14="http://schemas.microsoft.com/office/powerpoint/2010/main" val="97244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606966"/>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１．大阪の子どもを守るネット対策事業の実施</a:t>
            </a:r>
          </a:p>
        </p:txBody>
      </p:sp>
      <p:sp>
        <p:nvSpPr>
          <p:cNvPr id="15" name="正方形/長方形 14"/>
          <p:cNvSpPr/>
          <p:nvPr/>
        </p:nvSpPr>
        <p:spPr>
          <a:xfrm>
            <a:off x="203792" y="908805"/>
            <a:ext cx="8729100" cy="54482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ct val="0"/>
              </a:spcBef>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prstClr val="black"/>
                </a:solidFill>
                <a:latin typeface="Meiryo UI" panose="020B0604030504040204" pitchFamily="50" charset="-128"/>
                <a:ea typeface="Meiryo UI" panose="020B0604030504040204" pitchFamily="50" charset="-128"/>
              </a:rPr>
              <a:t>・府では、平成</a:t>
            </a:r>
            <a:r>
              <a:rPr lang="en-US" altLang="ja-JP" sz="1400" kern="0" dirty="0">
                <a:solidFill>
                  <a:prstClr val="black"/>
                </a:solidFill>
                <a:latin typeface="Meiryo UI" panose="020B0604030504040204" pitchFamily="50" charset="-128"/>
                <a:ea typeface="Meiryo UI" panose="020B0604030504040204" pitchFamily="50" charset="-128"/>
              </a:rPr>
              <a:t>26</a:t>
            </a:r>
            <a:r>
              <a:rPr lang="ja-JP" altLang="en-US" sz="1400" kern="0" dirty="0">
                <a:solidFill>
                  <a:prstClr val="black"/>
                </a:solidFill>
                <a:latin typeface="Meiryo UI" panose="020B0604030504040204" pitchFamily="50" charset="-128"/>
                <a:ea typeface="Meiryo UI" panose="020B0604030504040204" pitchFamily="50" charset="-128"/>
              </a:rPr>
              <a:t>年度より</a:t>
            </a:r>
            <a:r>
              <a:rPr lang="ja-JP" altLang="ja-JP" sz="1400" dirty="0">
                <a:solidFill>
                  <a:schemeClr val="tx1"/>
                </a:solidFill>
                <a:latin typeface="Meiryo UI" panose="020B0604030504040204" pitchFamily="50" charset="-128"/>
                <a:ea typeface="Meiryo UI" panose="020B0604030504040204" pitchFamily="50" charset="-128"/>
                <a:cs typeface="+mj-cs"/>
              </a:rPr>
              <a:t>大阪の子どもを守るネット対策事業実行委員会</a:t>
            </a:r>
            <a:r>
              <a:rPr lang="ja-JP" altLang="en-US" sz="1400" dirty="0">
                <a:solidFill>
                  <a:schemeClr val="tx1"/>
                </a:solidFill>
                <a:latin typeface="Meiryo UI" panose="020B0604030504040204" pitchFamily="50" charset="-128"/>
                <a:ea typeface="Meiryo UI" panose="020B0604030504040204" pitchFamily="50" charset="-128"/>
                <a:cs typeface="+mj-cs"/>
              </a:rPr>
              <a:t>を設置し、</a:t>
            </a:r>
            <a:r>
              <a:rPr lang="ja-JP" altLang="ja-JP" sz="1400" dirty="0">
                <a:solidFill>
                  <a:schemeClr val="tx1"/>
                </a:solidFill>
                <a:latin typeface="Meiryo UI" panose="020B0604030504040204" pitchFamily="50" charset="-128"/>
                <a:ea typeface="Meiryo UI" panose="020B0604030504040204" pitchFamily="50" charset="-128"/>
                <a:cs typeface="+mj-cs"/>
              </a:rPr>
              <a:t>青少年のネット・リテラシー向上に</a:t>
            </a:r>
            <a:endParaRPr lang="en-US" altLang="ja-JP" sz="1400" dirty="0">
              <a:solidFill>
                <a:schemeClr val="tx1"/>
              </a:solidFill>
              <a:latin typeface="Meiryo UI" panose="020B0604030504040204" pitchFamily="50" charset="-128"/>
              <a:ea typeface="Meiryo UI" panose="020B0604030504040204" pitchFamily="50" charset="-128"/>
              <a:cs typeface="+mj-cs"/>
            </a:endParaRPr>
          </a:p>
          <a:p>
            <a:pPr>
              <a:lnSpc>
                <a:spcPct val="90000"/>
              </a:lnSpc>
              <a:spcBef>
                <a:spcPct val="0"/>
              </a:spcBef>
              <a:defRPr/>
            </a:pPr>
            <a:r>
              <a:rPr lang="ja-JP" altLang="ja-JP" sz="1400" dirty="0">
                <a:solidFill>
                  <a:schemeClr val="tx1"/>
                </a:solidFill>
                <a:latin typeface="Meiryo UI" panose="020B0604030504040204" pitchFamily="50" charset="-128"/>
                <a:ea typeface="Meiryo UI" panose="020B0604030504040204" pitchFamily="50" charset="-128"/>
                <a:cs typeface="+mj-cs"/>
              </a:rPr>
              <a:t>向けた取組みを各学校や地域において実践・定着させるため、ネット利用をみんなで考えるプロジェクトを</a:t>
            </a:r>
            <a:r>
              <a:rPr lang="ja-JP" altLang="en-US" sz="1400" dirty="0">
                <a:solidFill>
                  <a:schemeClr val="tx1"/>
                </a:solidFill>
                <a:latin typeface="Meiryo UI" panose="020B0604030504040204" pitchFamily="50" charset="-128"/>
                <a:ea typeface="Meiryo UI" panose="020B0604030504040204" pitchFamily="50" charset="-128"/>
                <a:cs typeface="+mj-cs"/>
              </a:rPr>
              <a:t>実施</a:t>
            </a:r>
            <a:r>
              <a:rPr lang="ja-JP" altLang="ja-JP" sz="1400" dirty="0">
                <a:solidFill>
                  <a:schemeClr val="tx1"/>
                </a:solidFill>
                <a:latin typeface="Meiryo UI" panose="020B0604030504040204" pitchFamily="50" charset="-128"/>
                <a:ea typeface="Meiryo UI" panose="020B0604030504040204" pitchFamily="50" charset="-128"/>
                <a:cs typeface="+mj-cs"/>
              </a:rPr>
              <a:t>。</a:t>
            </a:r>
            <a:endParaRPr lang="en-US" altLang="ja-JP" sz="1400" dirty="0">
              <a:solidFill>
                <a:schemeClr val="tx1"/>
              </a:solidFill>
              <a:latin typeface="Meiryo UI" panose="020B0604030504040204" pitchFamily="50" charset="-128"/>
              <a:ea typeface="Meiryo UI" panose="020B0604030504040204" pitchFamily="50" charset="-128"/>
              <a:cs typeface="+mj-cs"/>
            </a:endParaRPr>
          </a:p>
          <a:p>
            <a:pPr>
              <a:spcBef>
                <a:spcPct val="0"/>
              </a:spcBef>
              <a:defRPr/>
            </a:pPr>
            <a:r>
              <a:rPr lang="ja-JP" altLang="en-US" sz="1400" dirty="0">
                <a:solidFill>
                  <a:schemeClr val="tx1"/>
                </a:solidFill>
                <a:latin typeface="Meiryo UI" panose="020B0604030504040204" pitchFamily="50" charset="-128"/>
                <a:ea typeface="Meiryo UI" panose="020B0604030504040204" pitchFamily="50" charset="-128"/>
                <a:cs typeface="+mj-cs"/>
              </a:rPr>
              <a:t>　</a:t>
            </a:r>
            <a:endParaRPr lang="en-US" altLang="ja-JP" sz="1400" dirty="0">
              <a:solidFill>
                <a:schemeClr val="tx1"/>
              </a:solidFill>
              <a:latin typeface="Meiryo UI" panose="020B0604030504040204" pitchFamily="50" charset="-128"/>
              <a:ea typeface="Meiryo UI" panose="020B0604030504040204" pitchFamily="50" charset="-128"/>
              <a:cs typeface="+mj-cs"/>
            </a:endParaRPr>
          </a:p>
          <a:p>
            <a:pPr>
              <a:spcBef>
                <a:spcPct val="0"/>
              </a:spcBef>
              <a:defRPr/>
            </a:pPr>
            <a:r>
              <a:rPr lang="ja-JP" altLang="en-US" sz="1400" dirty="0">
                <a:solidFill>
                  <a:schemeClr val="tx1"/>
                </a:solidFill>
                <a:latin typeface="Meiryo UI" panose="020B0604030504040204" pitchFamily="50" charset="-128"/>
                <a:ea typeface="Meiryo UI" panose="020B0604030504040204" pitchFamily="50" charset="-128"/>
                <a:cs typeface="+mj-cs"/>
              </a:rPr>
              <a:t>　　</a:t>
            </a:r>
            <a:r>
              <a:rPr lang="ja-JP" altLang="en-US" sz="1400" b="1" dirty="0">
                <a:solidFill>
                  <a:schemeClr val="tx1"/>
                </a:solidFill>
                <a:latin typeface="Meiryo UI" panose="020B0604030504040204" pitchFamily="50" charset="-128"/>
                <a:ea typeface="Meiryo UI" panose="020B0604030504040204" pitchFamily="50" charset="-128"/>
                <a:cs typeface="+mj-cs"/>
              </a:rPr>
              <a:t>　</a:t>
            </a:r>
            <a:r>
              <a:rPr lang="en-US" altLang="ja-JP" sz="1400" b="1" dirty="0">
                <a:solidFill>
                  <a:schemeClr val="tx1"/>
                </a:solidFill>
                <a:latin typeface="Meiryo UI" panose="020B0604030504040204" pitchFamily="50" charset="-128"/>
                <a:ea typeface="Meiryo UI" panose="020B0604030504040204" pitchFamily="50" charset="-128"/>
                <a:cs typeface="+mj-cs"/>
              </a:rPr>
              <a:t>〔</a:t>
            </a:r>
            <a:r>
              <a:rPr lang="ja-JP" altLang="en-US" sz="1400" b="1" dirty="0">
                <a:solidFill>
                  <a:schemeClr val="tx1"/>
                </a:solidFill>
                <a:latin typeface="Meiryo UI" panose="020B0604030504040204" pitchFamily="50" charset="-128"/>
                <a:ea typeface="Meiryo UI" panose="020B0604030504040204" pitchFamily="50" charset="-128"/>
                <a:cs typeface="+mj-cs"/>
              </a:rPr>
              <a:t>構成員</a:t>
            </a:r>
            <a:r>
              <a:rPr lang="en-US" altLang="ja-JP" sz="1400" b="1" dirty="0">
                <a:solidFill>
                  <a:schemeClr val="tx1"/>
                </a:solidFill>
                <a:latin typeface="Meiryo UI" panose="020B0604030504040204" pitchFamily="50" charset="-128"/>
                <a:ea typeface="Meiryo UI" panose="020B0604030504040204" pitchFamily="50" charset="-128"/>
                <a:cs typeface="+mj-cs"/>
              </a:rPr>
              <a:t>〕</a:t>
            </a:r>
          </a:p>
          <a:p>
            <a:r>
              <a:rPr lang="ja-JP" altLang="en-US" sz="1400" dirty="0">
                <a:solidFill>
                  <a:schemeClr val="tx1"/>
                </a:solidFill>
                <a:latin typeface="Meiryo UI" panose="020B0604030504040204" pitchFamily="50" charset="-128"/>
                <a:ea typeface="Meiryo UI" panose="020B0604030504040204" pitchFamily="50" charset="-128"/>
                <a:cs typeface="+mj-cs"/>
              </a:rPr>
              <a:t>　　　　</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兵庫県立大学　竹内和雄教授</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大阪府ＰＴＡ協議会</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大阪市ＰＴＡ協議会</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堺市ＰＴＡ協議会</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大阪府立高等学校ＰＴＡ協議会</a:t>
            </a:r>
            <a:endParaRPr lang="en-US" altLang="zh-CN"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NTT</a:t>
            </a:r>
            <a:r>
              <a:rPr lang="zh-CN" altLang="ja-JP" sz="1400" dirty="0">
                <a:solidFill>
                  <a:schemeClr val="tx1"/>
                </a:solidFill>
                <a:latin typeface="Meiryo UI" panose="020B0604030504040204" pitchFamily="50" charset="-128"/>
                <a:ea typeface="Meiryo UI" panose="020B0604030504040204" pitchFamily="50" charset="-128"/>
              </a:rPr>
              <a:t>ドコモ関西支社</a:t>
            </a:r>
            <a:r>
              <a:rPr lang="ja-JP" altLang="en-US" sz="1400" dirty="0" err="1">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KDDI</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関西総支社</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ソフトバンク</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デジタルアーツ</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ディー・エヌ・エー</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グリー</a:t>
            </a:r>
            <a:r>
              <a:rPr lang="ja-JP" altLang="en-US" sz="1400" dirty="0">
                <a:solidFill>
                  <a:schemeClr val="tx1"/>
                </a:solidFill>
                <a:latin typeface="Meiryo UI" panose="020B0604030504040204" pitchFamily="50" charset="-128"/>
                <a:ea typeface="Meiryo UI" panose="020B0604030504040204" pitchFamily="50" charset="-128"/>
              </a:rPr>
              <a:t>ホールディングス㈱</a:t>
            </a:r>
            <a:endParaRPr lang="en-US" altLang="zh-CN"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総務省近畿総合通信局</a:t>
            </a:r>
            <a:endParaRPr lang="en-US" altLang="zh-CN"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大阪府</a:t>
            </a:r>
            <a:r>
              <a:rPr lang="en-US" altLang="zh-CN"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府民文化部人権局人権</a:t>
            </a:r>
            <a:r>
              <a:rPr lang="ja-JP" altLang="en-US" sz="1400" dirty="0">
                <a:solidFill>
                  <a:schemeClr val="tx1"/>
                </a:solidFill>
                <a:latin typeface="Meiryo UI" panose="020B0604030504040204" pitchFamily="50" charset="-128"/>
                <a:ea typeface="Meiryo UI" panose="020B0604030504040204" pitchFamily="50" charset="-128"/>
              </a:rPr>
              <a:t>擁護</a:t>
            </a:r>
            <a:r>
              <a:rPr lang="zh-CN" altLang="ja-JP" sz="1400" dirty="0">
                <a:solidFill>
                  <a:schemeClr val="tx1"/>
                </a:solidFill>
                <a:latin typeface="Meiryo UI" panose="020B0604030504040204" pitchFamily="50" charset="-128"/>
                <a:ea typeface="Meiryo UI" panose="020B0604030504040204" pitchFamily="50" charset="-128"/>
              </a:rPr>
              <a:t>課</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府消費生活センター</a:t>
            </a:r>
            <a:r>
              <a:rPr lang="ja-JP" altLang="en-US" sz="1400" dirty="0">
                <a:solidFill>
                  <a:schemeClr val="tx1"/>
                </a:solidFill>
                <a:latin typeface="Meiryo UI" panose="020B0604030504040204" pitchFamily="50" charset="-128"/>
                <a:ea typeface="Meiryo UI" panose="020B0604030504040204" pitchFamily="50" charset="-128"/>
              </a:rPr>
              <a:t>、福祉部子ども家庭局青少年支援課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教育庁</a:t>
            </a:r>
            <a:r>
              <a:rPr lang="zh-CN" altLang="ja-JP" sz="1400" dirty="0">
                <a:solidFill>
                  <a:schemeClr val="tx1"/>
                </a:solidFill>
                <a:latin typeface="Meiryo UI" panose="020B0604030504040204" pitchFamily="50" charset="-128"/>
                <a:ea typeface="Meiryo UI" panose="020B0604030504040204" pitchFamily="50" charset="-128"/>
              </a:rPr>
              <a:t>高等学校課、</a:t>
            </a:r>
            <a:r>
              <a:rPr lang="ja-JP" altLang="en-US" sz="1400" u="sng" dirty="0">
                <a:solidFill>
                  <a:schemeClr val="tx1"/>
                </a:solidFill>
                <a:latin typeface="Meiryo UI" panose="020B0604030504040204" pitchFamily="50" charset="-128"/>
                <a:ea typeface="Meiryo UI" panose="020B0604030504040204" pitchFamily="50" charset="-128"/>
              </a:rPr>
              <a:t>支援教育課</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小中学校課、地域教育振興課</a:t>
            </a:r>
            <a:r>
              <a:rPr lang="ja-JP" altLang="en-US" sz="1400" dirty="0">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私学課</a:t>
            </a:r>
            <a:endParaRPr lang="en-US" altLang="zh-CN"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大阪府警察本部警務部高度情報推進局サイバーセキュリティ対策課</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生活安全部少年課</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大阪市こども青少年局企画部青少年課</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大阪市教育委員会事務局指導部</a:t>
            </a:r>
            <a:r>
              <a:rPr lang="ja-JP" altLang="en-US" sz="1400" dirty="0" err="1">
                <a:solidFill>
                  <a:schemeClr val="tx1"/>
                </a:solidFill>
                <a:latin typeface="Meiryo UI" panose="020B0604030504040204" pitchFamily="50" charset="-128"/>
                <a:ea typeface="Meiryo UI" panose="020B0604030504040204" pitchFamily="50" charset="-128"/>
              </a:rPr>
              <a:t>、</a:t>
            </a:r>
            <a:r>
              <a:rPr lang="zh-CN" altLang="ja-JP" sz="1400" dirty="0">
                <a:solidFill>
                  <a:schemeClr val="tx1"/>
                </a:solidFill>
                <a:latin typeface="Meiryo UI" panose="020B0604030504040204" pitchFamily="50" charset="-128"/>
                <a:ea typeface="Meiryo UI" panose="020B0604030504040204" pitchFamily="50" charset="-128"/>
              </a:rPr>
              <a:t>堺市教育委員会事務局学校教育部</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zh-CN" altLang="ja-JP" sz="1400" dirty="0">
                <a:solidFill>
                  <a:schemeClr val="tx1"/>
                </a:solidFill>
                <a:latin typeface="Meiryo UI" panose="020B0604030504040204" pitchFamily="50" charset="-128"/>
                <a:ea typeface="Meiryo UI" panose="020B0604030504040204" pitchFamily="50" charset="-128"/>
              </a:rPr>
              <a:t>青少年育成大阪府民会議</a:t>
            </a:r>
            <a:r>
              <a:rPr lang="ja-JP" altLang="en-US" sz="1400" dirty="0">
                <a:solidFill>
                  <a:schemeClr val="tx1"/>
                </a:solidFill>
                <a:latin typeface="Meiryo UI" panose="020B0604030504040204" pitchFamily="50" charset="-128"/>
                <a:ea typeface="Meiryo UI" panose="020B0604030504040204" pitchFamily="50" charset="-128"/>
              </a:rPr>
              <a:t>　　　　　　　　　　　　　　　　                 　　　　　　　　　　　　　　　　　　計</a:t>
            </a:r>
            <a:r>
              <a:rPr lang="en-US" altLang="ja-JP" sz="1400" dirty="0">
                <a:solidFill>
                  <a:schemeClr val="tx1"/>
                </a:solidFill>
                <a:latin typeface="Meiryo UI" panose="020B0604030504040204" pitchFamily="50" charset="-128"/>
                <a:ea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rPr>
              <a:t>団体</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a:t>
            </a: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j-cs"/>
              </a:rPr>
              <a:t>〔R7</a:t>
            </a:r>
            <a:r>
              <a:rPr lang="ja-JP" altLang="en-US" sz="1400" b="1" dirty="0">
                <a:solidFill>
                  <a:schemeClr val="tx1"/>
                </a:solidFill>
                <a:latin typeface="Meiryo UI" panose="020B0604030504040204" pitchFamily="50" charset="-128"/>
                <a:ea typeface="Meiryo UI" panose="020B0604030504040204" pitchFamily="50" charset="-128"/>
                <a:cs typeface="+mj-cs"/>
              </a:rPr>
              <a:t>年度の取組みについて</a:t>
            </a:r>
            <a:r>
              <a:rPr lang="en-US" altLang="ja-JP" sz="1400" b="1" dirty="0">
                <a:solidFill>
                  <a:schemeClr val="tx1"/>
                </a:solidFill>
                <a:latin typeface="Meiryo UI" panose="020B0604030504040204" pitchFamily="50" charset="-128"/>
                <a:ea typeface="Meiryo UI" panose="020B0604030504040204" pitchFamily="50" charset="-128"/>
                <a:cs typeface="+mj-cs"/>
              </a:rPr>
              <a:t>〕</a:t>
            </a: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kern="0" dirty="0">
                <a:solidFill>
                  <a:schemeClr val="tx1"/>
                </a:solidFill>
                <a:latin typeface="Meiryo UI" panose="020B0604030504040204" pitchFamily="50" charset="-128"/>
                <a:ea typeface="Meiryo UI" panose="020B0604030504040204" pitchFamily="50" charset="-128"/>
              </a:rPr>
              <a:t>1</a:t>
            </a:r>
            <a:r>
              <a:rPr lang="ja-JP" altLang="en-US" sz="1400" b="1" kern="0" dirty="0">
                <a:solidFill>
                  <a:schemeClr val="tx1"/>
                </a:solidFill>
                <a:latin typeface="Meiryo UI" panose="020B0604030504040204" pitchFamily="50" charset="-128"/>
                <a:ea typeface="Meiryo UI" panose="020B0604030504040204" pitchFamily="50" charset="-128"/>
              </a:rPr>
              <a:t>）ネット利用をみんなで考えるプロジェクト</a:t>
            </a:r>
            <a:endParaRPr lang="en-US" altLang="ja-JP" sz="1400" b="1"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①</a:t>
            </a:r>
            <a:r>
              <a:rPr lang="en-US" altLang="ja-JP" sz="1400" kern="0" dirty="0">
                <a:solidFill>
                  <a:schemeClr val="tx1"/>
                </a:solidFill>
                <a:latin typeface="Meiryo UI" panose="020B0604030504040204" pitchFamily="50" charset="-128"/>
                <a:ea typeface="Meiryo UI" panose="020B0604030504040204" pitchFamily="50" charset="-128"/>
              </a:rPr>
              <a:t>OSAKA</a:t>
            </a:r>
            <a:r>
              <a:rPr lang="ja-JP" altLang="en-US" sz="1400" kern="0" dirty="0">
                <a:solidFill>
                  <a:schemeClr val="tx1"/>
                </a:solidFill>
                <a:latin typeface="Meiryo UI" panose="020B0604030504040204" pitchFamily="50" charset="-128"/>
                <a:ea typeface="Meiryo UI" panose="020B0604030504040204" pitchFamily="50" charset="-128"/>
              </a:rPr>
              <a:t>スマホアンケート２０２５の実施</a:t>
            </a:r>
            <a:endParaRPr lang="en-US" altLang="ja-JP" sz="1400"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➁児童・生徒</a:t>
            </a:r>
            <a:r>
              <a:rPr lang="ja-JP" altLang="ja-JP" sz="1400" kern="0" dirty="0">
                <a:solidFill>
                  <a:schemeClr val="tx1"/>
                </a:solidFill>
                <a:latin typeface="Meiryo UI" panose="020B0604030504040204" pitchFamily="50" charset="-128"/>
                <a:ea typeface="Meiryo UI" panose="020B0604030504040204" pitchFamily="50" charset="-128"/>
              </a:rPr>
              <a:t>・保護者</a:t>
            </a:r>
            <a:r>
              <a:rPr lang="ja-JP" altLang="en-US" sz="1400" kern="0" dirty="0">
                <a:solidFill>
                  <a:schemeClr val="tx1"/>
                </a:solidFill>
                <a:latin typeface="Meiryo UI" panose="020B0604030504040204" pitchFamily="50" charset="-128"/>
                <a:ea typeface="Meiryo UI" panose="020B0604030504040204" pitchFamily="50" charset="-128"/>
              </a:rPr>
              <a:t>等</a:t>
            </a:r>
            <a:r>
              <a:rPr lang="ja-JP" altLang="ja-JP" sz="1400" kern="0" dirty="0">
                <a:solidFill>
                  <a:schemeClr val="tx1"/>
                </a:solidFill>
                <a:latin typeface="Meiryo UI" panose="020B0604030504040204" pitchFamily="50" charset="-128"/>
                <a:ea typeface="Meiryo UI" panose="020B0604030504040204" pitchFamily="50" charset="-128"/>
              </a:rPr>
              <a:t>合同ワークショップ</a:t>
            </a:r>
            <a:r>
              <a:rPr lang="ja-JP" altLang="en-US" sz="1400" kern="0" dirty="0">
                <a:solidFill>
                  <a:schemeClr val="tx1"/>
                </a:solidFill>
                <a:latin typeface="Meiryo UI" panose="020B0604030504040204" pitchFamily="50" charset="-128"/>
                <a:ea typeface="Meiryo UI" panose="020B0604030504040204" pitchFamily="50" charset="-128"/>
              </a:rPr>
              <a:t>（２回）の開催</a:t>
            </a:r>
            <a:endParaRPr lang="en-US" altLang="ja-JP" sz="1400"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kern="0" dirty="0">
                <a:solidFill>
                  <a:schemeClr val="tx1"/>
                </a:solidFill>
                <a:latin typeface="Meiryo UI" panose="020B0604030504040204" pitchFamily="50" charset="-128"/>
                <a:ea typeface="Meiryo UI" panose="020B0604030504040204" pitchFamily="50" charset="-128"/>
              </a:rPr>
              <a:t>　　　　 </a:t>
            </a:r>
            <a:endParaRPr lang="en-US" altLang="ja-JP" sz="1400"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kern="0" dirty="0">
                <a:solidFill>
                  <a:schemeClr val="tx1"/>
                </a:solidFill>
                <a:latin typeface="Meiryo UI" panose="020B0604030504040204" pitchFamily="50" charset="-128"/>
                <a:ea typeface="Meiryo UI" panose="020B0604030504040204" pitchFamily="50" charset="-128"/>
              </a:rPr>
              <a:t>2</a:t>
            </a:r>
            <a:r>
              <a:rPr lang="ja-JP" altLang="en-US" sz="1400" b="1" kern="0" dirty="0">
                <a:solidFill>
                  <a:schemeClr val="tx1"/>
                </a:solidFill>
                <a:latin typeface="Meiryo UI" panose="020B0604030504040204" pitchFamily="50" charset="-128"/>
                <a:ea typeface="Meiryo UI" panose="020B0604030504040204" pitchFamily="50" charset="-128"/>
              </a:rPr>
              <a:t>）スマホ・ＳＮＳ安全教室（講師派遣事業）</a:t>
            </a:r>
            <a:endParaRPr lang="en-US" altLang="ja-JP" sz="1400" b="1"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endParaRPr lang="en-US" altLang="ja-JP" sz="1400" b="1" kern="0" dirty="0">
              <a:solidFill>
                <a:schemeClr val="tx1"/>
              </a:solidFill>
              <a:latin typeface="Meiryo UI" panose="020B0604030504040204" pitchFamily="50" charset="-128"/>
              <a:ea typeface="Meiryo UI" panose="020B0604030504040204" pitchFamily="50" charset="-128"/>
            </a:endParaRPr>
          </a:p>
          <a:p>
            <a:pPr>
              <a:lnSpc>
                <a:spcPct val="90000"/>
              </a:lnSpc>
              <a:spcBef>
                <a:spcPct val="0"/>
              </a:spcBef>
              <a:defRPr/>
            </a:pPr>
            <a:r>
              <a:rPr lang="ja-JP" altLang="en-US" sz="1400" b="1" kern="0" dirty="0">
                <a:solidFill>
                  <a:schemeClr val="tx1"/>
                </a:solidFill>
                <a:latin typeface="Meiryo UI" panose="020B0604030504040204" pitchFamily="50" charset="-128"/>
                <a:ea typeface="Meiryo UI" panose="020B0604030504040204" pitchFamily="50" charset="-128"/>
              </a:rPr>
              <a:t>　　　（</a:t>
            </a:r>
            <a:r>
              <a:rPr lang="en-US" altLang="ja-JP" sz="1400" b="1" kern="0" dirty="0">
                <a:solidFill>
                  <a:schemeClr val="tx1"/>
                </a:solidFill>
                <a:latin typeface="Meiryo UI" panose="020B0604030504040204" pitchFamily="50" charset="-128"/>
                <a:ea typeface="Meiryo UI" panose="020B0604030504040204" pitchFamily="50" charset="-128"/>
              </a:rPr>
              <a:t>3</a:t>
            </a:r>
            <a:r>
              <a:rPr lang="ja-JP" altLang="en-US" sz="1400" b="1" kern="0" dirty="0">
                <a:solidFill>
                  <a:schemeClr val="tx1"/>
                </a:solidFill>
                <a:latin typeface="Meiryo UI" panose="020B0604030504040204" pitchFamily="50" charset="-128"/>
                <a:ea typeface="Meiryo UI" panose="020B0604030504040204" pitchFamily="50" charset="-128"/>
              </a:rPr>
              <a:t>）報告書</a:t>
            </a:r>
            <a:r>
              <a:rPr lang="en-US" altLang="ja-JP" sz="1400" b="1" kern="0" dirty="0">
                <a:solidFill>
                  <a:schemeClr val="tx1"/>
                </a:solidFill>
                <a:latin typeface="Meiryo UI" panose="020B0604030504040204" pitchFamily="50" charset="-128"/>
                <a:ea typeface="Meiryo UI" panose="020B0604030504040204" pitchFamily="50" charset="-128"/>
              </a:rPr>
              <a:t>&amp;</a:t>
            </a:r>
            <a:r>
              <a:rPr lang="ja-JP" altLang="en-US" sz="1400" b="1" kern="0" dirty="0">
                <a:solidFill>
                  <a:schemeClr val="tx1"/>
                </a:solidFill>
                <a:latin typeface="Meiryo UI" panose="020B0604030504040204" pitchFamily="50" charset="-128"/>
                <a:ea typeface="Meiryo UI" panose="020B0604030504040204" pitchFamily="50" charset="-128"/>
              </a:rPr>
              <a:t>事例・教材集の作成</a:t>
            </a:r>
            <a:endParaRPr lang="en-US" altLang="ja-JP" sz="1400" b="1" kern="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442434" y="6414938"/>
            <a:ext cx="490458" cy="1829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12</a:t>
            </a:r>
            <a:endParaRPr lang="ja-JP" altLang="en-US" sz="2000" dirty="0"/>
          </a:p>
        </p:txBody>
      </p:sp>
      <p:sp>
        <p:nvSpPr>
          <p:cNvPr id="6" name="正方形/長方形 5">
            <a:extLst>
              <a:ext uri="{FF2B5EF4-FFF2-40B4-BE49-F238E27FC236}">
                <a16:creationId xmlns:a16="http://schemas.microsoft.com/office/drawing/2014/main" id="{E7EF57AD-43A3-4693-96D3-1E29AD7F0659}"/>
              </a:ext>
            </a:extLst>
          </p:cNvPr>
          <p:cNvSpPr/>
          <p:nvPr/>
        </p:nvSpPr>
        <p:spPr>
          <a:xfrm>
            <a:off x="203792" y="200928"/>
            <a:ext cx="8729100"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181892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736506"/>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１．大阪の子どもを守るネット対策事業の実施</a:t>
            </a:r>
          </a:p>
        </p:txBody>
      </p:sp>
      <p:sp>
        <p:nvSpPr>
          <p:cNvPr id="15" name="正方形/長方形 14"/>
          <p:cNvSpPr/>
          <p:nvPr/>
        </p:nvSpPr>
        <p:spPr>
          <a:xfrm>
            <a:off x="203792" y="1038345"/>
            <a:ext cx="8729100" cy="52481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（１）ネット利用をみんなで考えるプロジェクト</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　　①ＯＳＡＫＡスマホアンケート２０２５</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時期：令和</a:t>
            </a:r>
            <a:r>
              <a:rPr lang="ja-JP" altLang="en-US" sz="1400" kern="0" dirty="0">
                <a:solidFill>
                  <a:prstClr val="black"/>
                </a:solidFill>
                <a:latin typeface="Meiryo UI" panose="020B0604030504040204" pitchFamily="50" charset="-128"/>
                <a:ea typeface="Meiryo UI" panose="020B0604030504040204" pitchFamily="50" charset="-128"/>
              </a:rPr>
              <a:t>７</a:t>
            </a:r>
            <a:r>
              <a:rPr lang="ja-JP" altLang="ja-JP" sz="1400" kern="0" dirty="0">
                <a:solidFill>
                  <a:prstClr val="black"/>
                </a:solidFill>
                <a:latin typeface="Meiryo UI" panose="020B0604030504040204" pitchFamily="50" charset="-128"/>
                <a:ea typeface="Meiryo UI" panose="020B0604030504040204" pitchFamily="50" charset="-128"/>
              </a:rPr>
              <a:t>年</a:t>
            </a:r>
            <a:r>
              <a:rPr lang="ja-JP" altLang="en-US" sz="1400" kern="0" dirty="0">
                <a:solidFill>
                  <a:prstClr val="black"/>
                </a:solidFill>
                <a:latin typeface="Meiryo UI" panose="020B0604030504040204" pitchFamily="50" charset="-128"/>
                <a:ea typeface="Meiryo UI" panose="020B0604030504040204" pitchFamily="50" charset="-128"/>
              </a:rPr>
              <a:t>６</a:t>
            </a:r>
            <a:r>
              <a:rPr lang="ja-JP" altLang="ja-JP" sz="1400" kern="0" dirty="0">
                <a:solidFill>
                  <a:prstClr val="black"/>
                </a:solidFill>
                <a:latin typeface="Meiryo UI" panose="020B0604030504040204" pitchFamily="50" charset="-128"/>
                <a:ea typeface="Meiryo UI" panose="020B0604030504040204" pitchFamily="50" charset="-128"/>
              </a:rPr>
              <a:t>月～</a:t>
            </a:r>
            <a:r>
              <a:rPr lang="ja-JP" altLang="en-US" sz="1400" kern="0" dirty="0">
                <a:solidFill>
                  <a:prstClr val="black"/>
                </a:solidFill>
                <a:latin typeface="Meiryo UI" panose="020B0604030504040204" pitchFamily="50" charset="-128"/>
                <a:ea typeface="Meiryo UI" panose="020B0604030504040204" pitchFamily="50" charset="-128"/>
              </a:rPr>
              <a:t>７</a:t>
            </a:r>
            <a:r>
              <a:rPr lang="ja-JP" altLang="ja-JP" sz="1400" kern="0" dirty="0">
                <a:solidFill>
                  <a:prstClr val="black"/>
                </a:solidFill>
                <a:latin typeface="Meiryo UI" panose="020B0604030504040204" pitchFamily="50" charset="-128"/>
                <a:ea typeface="Meiryo UI" panose="020B0604030504040204" pitchFamily="50" charset="-128"/>
              </a:rPr>
              <a:t>月</a:t>
            </a: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対象：（児童・生徒向け</a:t>
            </a:r>
            <a:r>
              <a:rPr lang="ja-JP" altLang="en-US" sz="1400" kern="0" dirty="0">
                <a:solidFill>
                  <a:prstClr val="black"/>
                </a:solidFill>
                <a:latin typeface="Meiryo UI" panose="020B0604030504040204" pitchFamily="50" charset="-128"/>
                <a:ea typeface="Meiryo UI" panose="020B0604030504040204" pitchFamily="50" charset="-128"/>
              </a:rPr>
              <a:t>調査</a:t>
            </a:r>
            <a:r>
              <a:rPr lang="ja-JP" altLang="ja-JP" sz="1400" kern="0" dirty="0">
                <a:solidFill>
                  <a:prstClr val="black"/>
                </a:solidFill>
                <a:latin typeface="Meiryo UI" panose="020B0604030504040204" pitchFamily="50" charset="-128"/>
                <a:ea typeface="Meiryo UI" panose="020B0604030504040204" pitchFamily="50" charset="-128"/>
              </a:rPr>
              <a:t>）小学校１年生から高校３年生の児童・生徒</a:t>
            </a: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（保護者向け</a:t>
            </a:r>
            <a:r>
              <a:rPr lang="ja-JP" altLang="en-US" sz="1400" kern="0" dirty="0">
                <a:solidFill>
                  <a:prstClr val="black"/>
                </a:solidFill>
                <a:latin typeface="Meiryo UI" panose="020B0604030504040204" pitchFamily="50" charset="-128"/>
                <a:ea typeface="Meiryo UI" panose="020B0604030504040204" pitchFamily="50" charset="-128"/>
              </a:rPr>
              <a:t>調査）　　 </a:t>
            </a:r>
            <a:r>
              <a:rPr lang="ja-JP" altLang="ja-JP" sz="1400" kern="0" dirty="0">
                <a:solidFill>
                  <a:prstClr val="black"/>
                </a:solidFill>
                <a:latin typeface="Meiryo UI" panose="020B0604030504040204" pitchFamily="50" charset="-128"/>
                <a:ea typeface="Meiryo UI" panose="020B0604030504040204" pitchFamily="50" charset="-128"/>
              </a:rPr>
              <a:t>小学校１年生から高校３年生の</a:t>
            </a:r>
            <a:r>
              <a:rPr lang="ja-JP" altLang="en-US" sz="1400" kern="0" dirty="0">
                <a:solidFill>
                  <a:prstClr val="black"/>
                </a:solidFill>
                <a:latin typeface="Meiryo UI" panose="020B0604030504040204" pitchFamily="50" charset="-128"/>
                <a:ea typeface="Meiryo UI" panose="020B0604030504040204" pitchFamily="50" charset="-128"/>
              </a:rPr>
              <a:t>児童・生徒の</a:t>
            </a:r>
            <a:r>
              <a:rPr lang="ja-JP" altLang="ja-JP" sz="1400" kern="0" dirty="0">
                <a:solidFill>
                  <a:prstClr val="black"/>
                </a:solidFill>
                <a:latin typeface="Meiryo UI" panose="020B0604030504040204" pitchFamily="50" charset="-128"/>
                <a:ea typeface="Meiryo UI" panose="020B0604030504040204" pitchFamily="50" charset="-128"/>
              </a:rPr>
              <a:t>保護者</a:t>
            </a: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支援学校の</a:t>
            </a:r>
            <a:r>
              <a:rPr lang="ja-JP" altLang="ja-JP" sz="1400" kern="0" dirty="0">
                <a:solidFill>
                  <a:prstClr val="black"/>
                </a:solidFill>
                <a:latin typeface="Meiryo UI" panose="020B0604030504040204" pitchFamily="50" charset="-128"/>
                <a:ea typeface="Meiryo UI" panose="020B0604030504040204" pitchFamily="50" charset="-128"/>
              </a:rPr>
              <a:t>小学部・中学部・高等部の児童・生徒を含む</a:t>
            </a: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内容：府内全域の学校及び</a:t>
            </a:r>
            <a:r>
              <a:rPr lang="en-US" altLang="ja-JP" sz="1400" kern="0" dirty="0">
                <a:solidFill>
                  <a:prstClr val="black"/>
                </a:solidFill>
                <a:latin typeface="Meiryo UI" panose="020B0604030504040204" pitchFamily="50" charset="-128"/>
                <a:ea typeface="Meiryo UI" panose="020B0604030504040204" pitchFamily="50" charset="-128"/>
              </a:rPr>
              <a:t>PTA</a:t>
            </a:r>
            <a:r>
              <a:rPr lang="ja-JP" altLang="ja-JP" sz="1400" kern="0" dirty="0">
                <a:solidFill>
                  <a:prstClr val="black"/>
                </a:solidFill>
                <a:latin typeface="Meiryo UI" panose="020B0604030504040204" pitchFamily="50" charset="-128"/>
                <a:ea typeface="Meiryo UI" panose="020B0604030504040204" pitchFamily="50" charset="-128"/>
              </a:rPr>
              <a:t>団体を通じてアンケート調査を行ったところ、児童生徒向けは</a:t>
            </a:r>
            <a:r>
              <a:rPr lang="en-US" altLang="ja-JP" sz="1400" kern="0" dirty="0">
                <a:solidFill>
                  <a:prstClr val="black"/>
                </a:solidFill>
                <a:latin typeface="Meiryo UI" panose="020B0604030504040204" pitchFamily="50" charset="-128"/>
                <a:ea typeface="Meiryo UI" panose="020B0604030504040204" pitchFamily="50" charset="-128"/>
              </a:rPr>
              <a:t>71,878</a:t>
            </a:r>
            <a:r>
              <a:rPr lang="ja-JP" altLang="ja-JP" sz="1400" kern="0" dirty="0">
                <a:solidFill>
                  <a:prstClr val="black"/>
                </a:solidFill>
                <a:latin typeface="Meiryo UI" panose="020B0604030504040204" pitchFamily="50" charset="-128"/>
                <a:ea typeface="Meiryo UI" panose="020B0604030504040204" pitchFamily="50" charset="-128"/>
              </a:rPr>
              <a:t>人、</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ja-JP" sz="1400" kern="0" dirty="0">
                <a:solidFill>
                  <a:prstClr val="black"/>
                </a:solidFill>
                <a:latin typeface="Meiryo UI" panose="020B0604030504040204" pitchFamily="50" charset="-128"/>
                <a:ea typeface="Meiryo UI" panose="020B0604030504040204" pitchFamily="50" charset="-128"/>
              </a:rPr>
              <a:t>保護者向けは</a:t>
            </a:r>
            <a:r>
              <a:rPr lang="ja-JP" altLang="en-US" sz="1400" kern="0" dirty="0">
                <a:solidFill>
                  <a:prstClr val="black"/>
                </a:solidFill>
                <a:latin typeface="Meiryo UI" panose="020B0604030504040204" pitchFamily="50" charset="-128"/>
                <a:ea typeface="Meiryo UI" panose="020B0604030504040204" pitchFamily="50" charset="-128"/>
              </a:rPr>
              <a:t>１８</a:t>
            </a:r>
            <a:r>
              <a:rPr lang="en-US" altLang="ja-JP" sz="1400" kern="0" dirty="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３１９</a:t>
            </a:r>
            <a:r>
              <a:rPr lang="ja-JP" altLang="ja-JP" sz="1400" kern="0" dirty="0">
                <a:solidFill>
                  <a:prstClr val="black"/>
                </a:solidFill>
                <a:latin typeface="Meiryo UI" panose="020B0604030504040204" pitchFamily="50" charset="-128"/>
                <a:ea typeface="Meiryo UI" panose="020B0604030504040204" pitchFamily="50" charset="-128"/>
              </a:rPr>
              <a:t>人の回答を回収（</a:t>
            </a:r>
            <a:r>
              <a:rPr lang="en-US" altLang="ja-JP" sz="1400" kern="0" dirty="0">
                <a:solidFill>
                  <a:prstClr val="black"/>
                </a:solidFill>
                <a:latin typeface="Meiryo UI" panose="020B0604030504040204" pitchFamily="50" charset="-128"/>
                <a:ea typeface="Meiryo UI" panose="020B0604030504040204" pitchFamily="50" charset="-128"/>
              </a:rPr>
              <a:t>Google</a:t>
            </a:r>
            <a:r>
              <a:rPr lang="ja-JP" altLang="ja-JP" sz="1400" kern="0" dirty="0">
                <a:solidFill>
                  <a:prstClr val="black"/>
                </a:solidFill>
                <a:latin typeface="Meiryo UI" panose="020B0604030504040204" pitchFamily="50" charset="-128"/>
                <a:ea typeface="Meiryo UI" panose="020B0604030504040204" pitchFamily="50" charset="-128"/>
              </a:rPr>
              <a:t>フォームで実施）。</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schemeClr val="tx1"/>
                </a:solidFill>
                <a:latin typeface="Meiryo UI" panose="020B0604030504040204" pitchFamily="50" charset="-128"/>
                <a:ea typeface="Meiryo UI" panose="020B0604030504040204" pitchFamily="50" charset="-128"/>
              </a:rPr>
              <a:t> </a:t>
            </a:r>
          </a:p>
          <a:p>
            <a:r>
              <a:rPr lang="ja-JP" altLang="en-US" sz="1400" b="1" kern="0" dirty="0">
                <a:solidFill>
                  <a:schemeClr val="tx1"/>
                </a:solidFill>
                <a:latin typeface="Meiryo UI" panose="020B0604030504040204" pitchFamily="50" charset="-128"/>
                <a:ea typeface="Meiryo UI" panose="020B0604030504040204" pitchFamily="50" charset="-128"/>
              </a:rPr>
              <a:t>    ➁児童・生徒</a:t>
            </a:r>
            <a:r>
              <a:rPr lang="ja-JP" altLang="ja-JP" sz="1400" b="1" dirty="0">
                <a:solidFill>
                  <a:schemeClr val="tx1"/>
                </a:solidFill>
                <a:latin typeface="Meiryo UI" panose="020B0604030504040204" pitchFamily="50" charset="-128"/>
                <a:ea typeface="Meiryo UI" panose="020B0604030504040204" pitchFamily="50" charset="-128"/>
              </a:rPr>
              <a:t>・保護者</a:t>
            </a:r>
            <a:r>
              <a:rPr lang="ja-JP" altLang="en-US" sz="1400" b="1" dirty="0">
                <a:solidFill>
                  <a:schemeClr val="tx1"/>
                </a:solidFill>
                <a:latin typeface="Meiryo UI" panose="020B0604030504040204" pitchFamily="50" charset="-128"/>
                <a:ea typeface="Meiryo UI" panose="020B0604030504040204" pitchFamily="50" charset="-128"/>
              </a:rPr>
              <a:t>等</a:t>
            </a:r>
            <a:r>
              <a:rPr lang="ja-JP" altLang="ja-JP" sz="1400" b="1" dirty="0">
                <a:solidFill>
                  <a:schemeClr val="tx1"/>
                </a:solidFill>
                <a:latin typeface="Meiryo UI" panose="020B0604030504040204" pitchFamily="50" charset="-128"/>
                <a:ea typeface="Meiryo UI" panose="020B0604030504040204" pitchFamily="50" charset="-128"/>
              </a:rPr>
              <a:t>合同ワークショップ</a:t>
            </a:r>
            <a:r>
              <a:rPr lang="ja-JP" altLang="en-US" sz="1400" b="1" dirty="0">
                <a:solidFill>
                  <a:schemeClr val="tx1"/>
                </a:solidFill>
                <a:latin typeface="Meiryo UI" panose="020B0604030504040204" pitchFamily="50" charset="-128"/>
                <a:ea typeface="Meiryo UI" panose="020B0604030504040204" pitchFamily="50" charset="-128"/>
              </a:rPr>
              <a:t>（２回）</a:t>
            </a:r>
            <a:endParaRPr lang="en-US" altLang="ja-JP" sz="1400" b="1" dirty="0">
              <a:solidFill>
                <a:schemeClr val="tx1"/>
              </a:solidFill>
              <a:latin typeface="Meiryo UI" panose="020B0604030504040204" pitchFamily="50" charset="-128"/>
              <a:ea typeface="Meiryo UI" panose="020B0604030504040204" pitchFamily="50" charset="-128"/>
            </a:endParaRPr>
          </a:p>
          <a:p>
            <a:r>
              <a:rPr lang="en-US" altLang="ja-JP" sz="140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参加校：</a:t>
            </a:r>
            <a:r>
              <a:rPr lang="zh-CN" altLang="en-US" sz="1400" dirty="0">
                <a:solidFill>
                  <a:schemeClr val="tx1"/>
                </a:solidFill>
                <a:latin typeface="Meiryo UI" panose="020B0604030504040204" pitchFamily="50" charset="-128"/>
                <a:ea typeface="Meiryo UI" panose="020B0604030504040204" pitchFamily="50" charset="-128"/>
              </a:rPr>
              <a:t>中学校</a:t>
            </a:r>
            <a:r>
              <a:rPr lang="en-US" altLang="zh-CN" sz="1400" dirty="0">
                <a:solidFill>
                  <a:schemeClr val="tx1"/>
                </a:solidFill>
                <a:latin typeface="Meiryo UI" panose="020B0604030504040204" pitchFamily="50" charset="-128"/>
                <a:ea typeface="Meiryo UI" panose="020B0604030504040204" pitchFamily="50" charset="-128"/>
              </a:rPr>
              <a:t>3</a:t>
            </a:r>
            <a:r>
              <a:rPr lang="zh-CN" altLang="en-US" sz="1400" dirty="0">
                <a:solidFill>
                  <a:schemeClr val="tx1"/>
                </a:solidFill>
                <a:latin typeface="Meiryo UI" panose="020B0604030504040204" pitchFamily="50" charset="-128"/>
                <a:ea typeface="Meiryo UI" panose="020B0604030504040204" pitchFamily="50" charset="-128"/>
              </a:rPr>
              <a:t>校、支援学校１校</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１回目</a:t>
            </a:r>
            <a:r>
              <a:rPr lang="en-US" altLang="ja-JP"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日時：令和</a:t>
            </a:r>
            <a:r>
              <a:rPr lang="ja-JP" altLang="en-US" sz="1400" dirty="0">
                <a:solidFill>
                  <a:schemeClr val="tx1"/>
                </a:solidFill>
                <a:latin typeface="Meiryo UI" panose="020B0604030504040204" pitchFamily="50" charset="-128"/>
                <a:ea typeface="Meiryo UI" panose="020B0604030504040204" pitchFamily="50" charset="-128"/>
              </a:rPr>
              <a:t>７</a:t>
            </a:r>
            <a:r>
              <a:rPr lang="ja-JP" altLang="ja-JP" sz="1400" dirty="0">
                <a:solidFill>
                  <a:schemeClr val="tx1"/>
                </a:solidFill>
                <a:latin typeface="Meiryo UI" panose="020B0604030504040204" pitchFamily="50" charset="-128"/>
                <a:ea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rPr>
              <a:t>８</a:t>
            </a:r>
            <a:r>
              <a:rPr lang="ja-JP" altLang="ja-JP" sz="1400" dirty="0">
                <a:solidFill>
                  <a:schemeClr val="tx1"/>
                </a:solidFill>
                <a:latin typeface="Meiryo UI" panose="020B0604030504040204" pitchFamily="50" charset="-128"/>
                <a:ea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rPr>
              <a:t>８</a:t>
            </a:r>
            <a:r>
              <a:rPr lang="ja-JP" altLang="ja-JP" sz="1400" dirty="0">
                <a:solidFill>
                  <a:schemeClr val="tx1"/>
                </a:solidFill>
                <a:latin typeface="Meiryo UI" panose="020B0604030504040204" pitchFamily="50" charset="-128"/>
                <a:ea typeface="Meiryo UI" panose="020B0604030504040204" pitchFamily="50" charset="-128"/>
              </a:rPr>
              <a:t>日（</a:t>
            </a:r>
            <a:r>
              <a:rPr lang="ja-JP" altLang="en-US" sz="1400" dirty="0">
                <a:solidFill>
                  <a:schemeClr val="tx1"/>
                </a:solidFill>
                <a:latin typeface="Meiryo UI" panose="020B0604030504040204" pitchFamily="50" charset="-128"/>
                <a:ea typeface="Meiryo UI" panose="020B0604030504040204" pitchFamily="50" charset="-128"/>
              </a:rPr>
              <a:t>金</a:t>
            </a:r>
            <a:r>
              <a:rPr lang="ja-JP" altLang="ja-JP" sz="1400" dirty="0">
                <a:solidFill>
                  <a:schemeClr val="tx1"/>
                </a:solidFill>
                <a:latin typeface="Meiryo UI" panose="020B0604030504040204" pitchFamily="50" charset="-128"/>
                <a:ea typeface="Meiryo UI" panose="020B0604030504040204" pitchFamily="50" charset="-128"/>
              </a:rPr>
              <a:t>曜日）</a:t>
            </a:r>
            <a:r>
              <a:rPr lang="en-US" altLang="ja-JP" sz="1400" dirty="0">
                <a:solidFill>
                  <a:schemeClr val="tx1"/>
                </a:solidFill>
                <a:latin typeface="Meiryo UI" panose="020B0604030504040204" pitchFamily="50" charset="-128"/>
                <a:ea typeface="Meiryo UI" panose="020B0604030504040204" pitchFamily="50" charset="-128"/>
              </a:rPr>
              <a:t>13</a:t>
            </a:r>
            <a:r>
              <a:rPr lang="ja-JP" altLang="ja-JP" sz="1400" dirty="0">
                <a:solidFill>
                  <a:schemeClr val="tx1"/>
                </a:solidFill>
                <a:latin typeface="Meiryo UI" panose="020B0604030504040204" pitchFamily="50" charset="-128"/>
                <a:ea typeface="Meiryo UI" panose="020B0604030504040204" pitchFamily="50" charset="-128"/>
              </a:rPr>
              <a:t>時</a:t>
            </a:r>
            <a:r>
              <a:rPr lang="en-US" altLang="ja-JP" sz="1400" dirty="0">
                <a:solidFill>
                  <a:schemeClr val="tx1"/>
                </a:solidFill>
                <a:latin typeface="Meiryo UI" panose="020B0604030504040204" pitchFamily="50" charset="-128"/>
                <a:ea typeface="Meiryo UI" panose="020B0604030504040204" pitchFamily="50" charset="-128"/>
              </a:rPr>
              <a:t>30</a:t>
            </a:r>
            <a:r>
              <a:rPr lang="ja-JP" altLang="ja-JP" sz="1400" dirty="0">
                <a:solidFill>
                  <a:schemeClr val="tx1"/>
                </a:solidFill>
                <a:latin typeface="Meiryo UI" panose="020B0604030504040204" pitchFamily="50" charset="-128"/>
                <a:ea typeface="Meiryo UI" panose="020B0604030504040204" pitchFamily="50" charset="-128"/>
              </a:rPr>
              <a:t>分から</a:t>
            </a:r>
            <a:r>
              <a:rPr lang="en-US" altLang="ja-JP" sz="1400" dirty="0">
                <a:solidFill>
                  <a:schemeClr val="tx1"/>
                </a:solidFill>
                <a:latin typeface="Meiryo UI" panose="020B0604030504040204" pitchFamily="50" charset="-128"/>
                <a:ea typeface="Meiryo UI" panose="020B0604030504040204" pitchFamily="50" charset="-128"/>
              </a:rPr>
              <a:t>17</a:t>
            </a:r>
            <a:r>
              <a:rPr lang="ja-JP" altLang="ja-JP" sz="1400" dirty="0">
                <a:solidFill>
                  <a:schemeClr val="tx1"/>
                </a:solidFill>
                <a:latin typeface="Meiryo UI" panose="020B0604030504040204" pitchFamily="50" charset="-128"/>
                <a:ea typeface="Meiryo UI" panose="020B0604030504040204" pitchFamily="50" charset="-128"/>
              </a:rPr>
              <a:t>時</a:t>
            </a:r>
            <a:r>
              <a:rPr lang="en-US" altLang="ja-JP" sz="1400" dirty="0">
                <a:solidFill>
                  <a:schemeClr val="tx1"/>
                </a:solidFill>
                <a:latin typeface="Meiryo UI" panose="020B0604030504040204" pitchFamily="50" charset="-128"/>
                <a:ea typeface="Meiryo UI" panose="020B0604030504040204" pitchFamily="50" charset="-128"/>
              </a:rPr>
              <a:t>00</a:t>
            </a:r>
            <a:r>
              <a:rPr lang="ja-JP" altLang="ja-JP" sz="1400" dirty="0">
                <a:solidFill>
                  <a:schemeClr val="tx1"/>
                </a:solidFill>
                <a:latin typeface="Meiryo UI" panose="020B0604030504040204" pitchFamily="50" charset="-128"/>
                <a:ea typeface="Meiryo UI" panose="020B0604030504040204" pitchFamily="50" charset="-128"/>
              </a:rPr>
              <a:t>分</a:t>
            </a:r>
            <a:r>
              <a:rPr lang="ja-JP" altLang="en-US" sz="1400" dirty="0">
                <a:solidFill>
                  <a:schemeClr val="tx1"/>
                </a:solidFill>
                <a:latin typeface="Meiryo UI" panose="020B0604030504040204" pitchFamily="50" charset="-128"/>
                <a:ea typeface="Meiryo UI" panose="020B0604030504040204" pitchFamily="50" charset="-128"/>
              </a:rPr>
              <a:t>まで</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内容：</a:t>
            </a:r>
            <a:r>
              <a:rPr lang="ja-JP" altLang="en-US" sz="1400" dirty="0">
                <a:solidFill>
                  <a:schemeClr val="tx1"/>
                </a:solidFill>
                <a:latin typeface="Meiryo UI" panose="020B0604030504040204" pitchFamily="50" charset="-128"/>
                <a:ea typeface="Meiryo UI" panose="020B0604030504040204" pitchFamily="50" charset="-128"/>
              </a:rPr>
              <a:t>府警察本部少年課よりインターネットに起因する犯罪状況及びその対策についての講義</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府消費生活センターより「インターネット社会を生きる」をテーマに講義</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今年度のＯＳＡＫＡスマホアンケート調査結果の説明</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インター</a:t>
            </a:r>
            <a:r>
              <a:rPr lang="ja-JP" altLang="ja-JP" sz="1400" dirty="0">
                <a:solidFill>
                  <a:schemeClr val="tx1"/>
                </a:solidFill>
                <a:latin typeface="Meiryo UI" panose="020B0604030504040204" pitchFamily="50" charset="-128"/>
                <a:ea typeface="Meiryo UI" panose="020B0604030504040204" pitchFamily="50" charset="-128"/>
              </a:rPr>
              <a:t>ネットの良い点・悪い点について参加生徒</a:t>
            </a:r>
            <a:r>
              <a:rPr lang="ja-JP" altLang="en-US" sz="1400" dirty="0">
                <a:solidFill>
                  <a:schemeClr val="tx1"/>
                </a:solidFill>
                <a:latin typeface="Meiryo UI" panose="020B0604030504040204" pitchFamily="50" charset="-128"/>
                <a:ea typeface="Meiryo UI" panose="020B0604030504040204" pitchFamily="50" charset="-128"/>
              </a:rPr>
              <a:t>及び保護者</a:t>
            </a:r>
            <a:r>
              <a:rPr lang="ja-JP" altLang="ja-JP" sz="1400" dirty="0">
                <a:solidFill>
                  <a:schemeClr val="tx1"/>
                </a:solidFill>
                <a:latin typeface="Meiryo UI" panose="020B0604030504040204" pitchFamily="50" charset="-128"/>
                <a:ea typeface="Meiryo UI" panose="020B0604030504040204" pitchFamily="50" charset="-128"/>
              </a:rPr>
              <a:t>同士で</a:t>
            </a:r>
            <a:r>
              <a:rPr lang="ja-JP" altLang="en-US" sz="1400" dirty="0">
                <a:solidFill>
                  <a:schemeClr val="tx1"/>
                </a:solidFill>
                <a:latin typeface="Meiryo UI" panose="020B0604030504040204" pitchFamily="50" charset="-128"/>
                <a:ea typeface="Meiryo UI" panose="020B0604030504040204" pitchFamily="50" charset="-128"/>
              </a:rPr>
              <a:t>グループディスカッションを実施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（２回目）　</a:t>
            </a:r>
            <a:r>
              <a:rPr lang="ja-JP" altLang="ja-JP" sz="1400" dirty="0">
                <a:solidFill>
                  <a:schemeClr val="tx1"/>
                </a:solidFill>
                <a:latin typeface="Meiryo UI" panose="020B0604030504040204" pitchFamily="50" charset="-128"/>
                <a:ea typeface="Meiryo UI" panose="020B0604030504040204" pitchFamily="50" charset="-128"/>
              </a:rPr>
              <a:t>日時：令和</a:t>
            </a:r>
            <a:r>
              <a:rPr lang="ja-JP" altLang="en-US" sz="1400" dirty="0">
                <a:solidFill>
                  <a:schemeClr val="tx1"/>
                </a:solidFill>
                <a:latin typeface="Meiryo UI" panose="020B0604030504040204" pitchFamily="50" charset="-128"/>
                <a:ea typeface="Meiryo UI" panose="020B0604030504040204" pitchFamily="50" charset="-128"/>
              </a:rPr>
              <a:t>７</a:t>
            </a:r>
            <a:r>
              <a:rPr lang="ja-JP" altLang="ja-JP"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12</a:t>
            </a:r>
            <a:r>
              <a:rPr lang="ja-JP" altLang="ja-JP" sz="1400" dirty="0">
                <a:solidFill>
                  <a:schemeClr val="tx1"/>
                </a:solidFill>
                <a:latin typeface="Meiryo UI" panose="020B0604030504040204" pitchFamily="50" charset="-128"/>
                <a:ea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rPr>
              <a:t>７</a:t>
            </a:r>
            <a:r>
              <a:rPr lang="ja-JP" altLang="ja-JP" sz="1400" dirty="0">
                <a:solidFill>
                  <a:schemeClr val="tx1"/>
                </a:solidFill>
                <a:latin typeface="Meiryo UI" panose="020B0604030504040204" pitchFamily="50" charset="-128"/>
                <a:ea typeface="Meiryo UI" panose="020B0604030504040204" pitchFamily="50" charset="-128"/>
              </a:rPr>
              <a:t>日（</a:t>
            </a:r>
            <a:r>
              <a:rPr lang="ja-JP" altLang="en-US" sz="1400" dirty="0">
                <a:solidFill>
                  <a:schemeClr val="tx1"/>
                </a:solidFill>
                <a:latin typeface="Meiryo UI" panose="020B0604030504040204" pitchFamily="50" charset="-128"/>
                <a:ea typeface="Meiryo UI" panose="020B0604030504040204" pitchFamily="50" charset="-128"/>
              </a:rPr>
              <a:t>日</a:t>
            </a:r>
            <a:r>
              <a:rPr lang="ja-JP" altLang="ja-JP" sz="1400" dirty="0">
                <a:solidFill>
                  <a:schemeClr val="tx1"/>
                </a:solidFill>
                <a:latin typeface="Meiryo UI" panose="020B0604030504040204" pitchFamily="50" charset="-128"/>
                <a:ea typeface="Meiryo UI" panose="020B0604030504040204" pitchFamily="50" charset="-128"/>
              </a:rPr>
              <a:t>曜日）</a:t>
            </a:r>
            <a:r>
              <a:rPr lang="en-US" altLang="ja-JP" sz="1400" dirty="0">
                <a:solidFill>
                  <a:schemeClr val="tx1"/>
                </a:solidFill>
                <a:latin typeface="Meiryo UI" panose="020B0604030504040204" pitchFamily="50" charset="-128"/>
                <a:ea typeface="Meiryo UI" panose="020B0604030504040204" pitchFamily="50" charset="-128"/>
              </a:rPr>
              <a:t>13</a:t>
            </a:r>
            <a:r>
              <a:rPr lang="ja-JP" altLang="ja-JP" sz="1400" dirty="0">
                <a:solidFill>
                  <a:schemeClr val="tx1"/>
                </a:solidFill>
                <a:latin typeface="Meiryo UI" panose="020B0604030504040204" pitchFamily="50" charset="-128"/>
                <a:ea typeface="Meiryo UI" panose="020B0604030504040204" pitchFamily="50" charset="-128"/>
              </a:rPr>
              <a:t>時</a:t>
            </a:r>
            <a:r>
              <a:rPr lang="en-US" altLang="ja-JP" sz="1400" dirty="0">
                <a:solidFill>
                  <a:schemeClr val="tx1"/>
                </a:solidFill>
                <a:latin typeface="Meiryo UI" panose="020B0604030504040204" pitchFamily="50" charset="-128"/>
                <a:ea typeface="Meiryo UI" panose="020B0604030504040204" pitchFamily="50" charset="-128"/>
              </a:rPr>
              <a:t>00</a:t>
            </a:r>
            <a:r>
              <a:rPr lang="ja-JP" altLang="en-US" sz="1400" dirty="0">
                <a:solidFill>
                  <a:schemeClr val="tx1"/>
                </a:solidFill>
                <a:latin typeface="Meiryo UI" panose="020B0604030504040204" pitchFamily="50" charset="-128"/>
                <a:ea typeface="Meiryo UI" panose="020B0604030504040204" pitchFamily="50" charset="-128"/>
              </a:rPr>
              <a:t>分</a:t>
            </a:r>
            <a:r>
              <a:rPr lang="ja-JP" altLang="ja-JP" sz="1400" dirty="0">
                <a:solidFill>
                  <a:schemeClr val="tx1"/>
                </a:solidFill>
                <a:latin typeface="Meiryo UI" panose="020B0604030504040204" pitchFamily="50" charset="-128"/>
                <a:ea typeface="Meiryo UI" panose="020B0604030504040204" pitchFamily="50" charset="-128"/>
              </a:rPr>
              <a:t>から</a:t>
            </a:r>
            <a:r>
              <a:rPr lang="en-US" altLang="ja-JP" sz="1400" dirty="0">
                <a:solidFill>
                  <a:schemeClr val="tx1"/>
                </a:solidFill>
                <a:latin typeface="Meiryo UI" panose="020B0604030504040204" pitchFamily="50" charset="-128"/>
                <a:ea typeface="Meiryo UI" panose="020B0604030504040204" pitchFamily="50" charset="-128"/>
              </a:rPr>
              <a:t>16</a:t>
            </a:r>
            <a:r>
              <a:rPr lang="ja-JP" altLang="ja-JP" sz="1400" dirty="0">
                <a:solidFill>
                  <a:schemeClr val="tx1"/>
                </a:solidFill>
                <a:latin typeface="Meiryo UI" panose="020B0604030504040204" pitchFamily="50" charset="-128"/>
                <a:ea typeface="Meiryo UI" panose="020B0604030504040204" pitchFamily="50" charset="-128"/>
              </a:rPr>
              <a:t>時</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分まで</a:t>
            </a:r>
            <a:endParaRPr lang="ja-JP"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内容：</a:t>
            </a:r>
            <a:r>
              <a:rPr lang="ja-JP" altLang="en-US" sz="1400" dirty="0">
                <a:solidFill>
                  <a:schemeClr val="tx1"/>
                </a:solidFill>
                <a:latin typeface="Meiryo UI" panose="020B0604030504040204" pitchFamily="50" charset="-128"/>
                <a:ea typeface="Meiryo UI" panose="020B0604030504040204" pitchFamily="50" charset="-128"/>
              </a:rPr>
              <a:t>各</a:t>
            </a:r>
            <a:r>
              <a:rPr lang="ja-JP" altLang="ja-JP" sz="1400" dirty="0">
                <a:solidFill>
                  <a:schemeClr val="tx1"/>
                </a:solidFill>
                <a:latin typeface="Meiryo UI" panose="020B0604030504040204" pitchFamily="50" charset="-128"/>
                <a:ea typeface="Meiryo UI" panose="020B0604030504040204" pitchFamily="50" charset="-128"/>
              </a:rPr>
              <a:t>学校で考えてきた「先生・</a:t>
            </a:r>
            <a:r>
              <a:rPr lang="ja-JP" altLang="en-US" sz="1400" dirty="0">
                <a:solidFill>
                  <a:schemeClr val="tx1"/>
                </a:solidFill>
                <a:latin typeface="Meiryo UI" panose="020B0604030504040204" pitchFamily="50" charset="-128"/>
                <a:ea typeface="Meiryo UI" panose="020B0604030504040204" pitchFamily="50" charset="-128"/>
              </a:rPr>
              <a:t>親・自分たち</a:t>
            </a:r>
            <a:r>
              <a:rPr lang="ja-JP"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に対する</a:t>
            </a:r>
            <a:r>
              <a:rPr lang="ja-JP" altLang="ja-JP" sz="1400" dirty="0">
                <a:solidFill>
                  <a:schemeClr val="tx1"/>
                </a:solidFill>
                <a:latin typeface="Meiryo UI" panose="020B0604030504040204" pitchFamily="50" charset="-128"/>
                <a:ea typeface="Meiryo UI" panose="020B0604030504040204" pitchFamily="50" charset="-128"/>
              </a:rPr>
              <a:t>インターネット利用に関する提言を発表し</a:t>
            </a:r>
            <a:r>
              <a:rPr lang="ja-JP" altLang="en-US" sz="1400" dirty="0">
                <a:solidFill>
                  <a:schemeClr val="tx1"/>
                </a:solidFill>
                <a:latin typeface="Meiryo UI" panose="020B0604030504040204" pitchFamily="50" charset="-128"/>
                <a:ea typeface="Meiryo UI" panose="020B0604030504040204" pitchFamily="50" charset="-128"/>
              </a:rPr>
              <a:t>、議論</a:t>
            </a:r>
            <a:endParaRPr lang="en-US" altLang="ja-JP" sz="1400" kern="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395138" y="6414938"/>
            <a:ext cx="537754" cy="17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13</a:t>
            </a:r>
            <a:endParaRPr lang="ja-JP" altLang="en-US" sz="2000" dirty="0"/>
          </a:p>
        </p:txBody>
      </p:sp>
      <p:sp>
        <p:nvSpPr>
          <p:cNvPr id="5" name="正方形/長方形 4">
            <a:extLst>
              <a:ext uri="{FF2B5EF4-FFF2-40B4-BE49-F238E27FC236}">
                <a16:creationId xmlns:a16="http://schemas.microsoft.com/office/drawing/2014/main" id="{9CFC866A-9D9E-447A-A08D-6FB17232F01B}"/>
              </a:ext>
            </a:extLst>
          </p:cNvPr>
          <p:cNvSpPr/>
          <p:nvPr/>
        </p:nvSpPr>
        <p:spPr>
          <a:xfrm>
            <a:off x="203792" y="235399"/>
            <a:ext cx="8729100"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49835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180441" y="442381"/>
            <a:ext cx="8749525" cy="338554"/>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１．大阪の子どもを守るネット対策事業の実施　</a:t>
            </a:r>
            <a:r>
              <a:rPr lang="ja-JP" altLang="en-US" sz="1600" b="1" dirty="0">
                <a:solidFill>
                  <a:srgbClr val="FF0000"/>
                </a:solidFill>
                <a:latin typeface="Meiryo UI" panose="020B0604030504040204" pitchFamily="50" charset="-128"/>
                <a:ea typeface="Meiryo UI" panose="020B0604030504040204" pitchFamily="50" charset="-128"/>
              </a:rPr>
              <a:t>各学校の取組紹介</a:t>
            </a:r>
          </a:p>
        </p:txBody>
      </p:sp>
      <p:sp>
        <p:nvSpPr>
          <p:cNvPr id="15" name="正方形/長方形 14"/>
          <p:cNvSpPr/>
          <p:nvPr/>
        </p:nvSpPr>
        <p:spPr>
          <a:xfrm>
            <a:off x="180440" y="780935"/>
            <a:ext cx="8749525" cy="56883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kern="0" dirty="0">
                <a:solidFill>
                  <a:prstClr val="black"/>
                </a:solidFill>
                <a:latin typeface="Meiryo UI" panose="020B0604030504040204" pitchFamily="50" charset="-128"/>
                <a:ea typeface="Meiryo UI" panose="020B0604030504040204" pitchFamily="50" charset="-128"/>
              </a:rPr>
              <a:t>　　</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328660" y="6466453"/>
            <a:ext cx="604232" cy="1951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14</a:t>
            </a:r>
          </a:p>
        </p:txBody>
      </p:sp>
      <p:sp>
        <p:nvSpPr>
          <p:cNvPr id="9" name="正方形/長方形 8">
            <a:extLst>
              <a:ext uri="{FF2B5EF4-FFF2-40B4-BE49-F238E27FC236}">
                <a16:creationId xmlns:a16="http://schemas.microsoft.com/office/drawing/2014/main" id="{09E72473-959A-450E-B732-DB6F7AF0868D}"/>
              </a:ext>
            </a:extLst>
          </p:cNvPr>
          <p:cNvSpPr/>
          <p:nvPr/>
        </p:nvSpPr>
        <p:spPr>
          <a:xfrm>
            <a:off x="298053" y="854413"/>
            <a:ext cx="4007248" cy="547842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＜寝屋川市立第七中学校の取組＞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8A05A494-1F6B-403F-93EE-CF6B4CBA9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31" y="1171828"/>
            <a:ext cx="3808692" cy="5046092"/>
          </a:xfrm>
          <a:prstGeom prst="rect">
            <a:avLst/>
          </a:prstGeom>
        </p:spPr>
      </p:pic>
      <p:sp>
        <p:nvSpPr>
          <p:cNvPr id="11" name="正方形/長方形 10">
            <a:extLst>
              <a:ext uri="{FF2B5EF4-FFF2-40B4-BE49-F238E27FC236}">
                <a16:creationId xmlns:a16="http://schemas.microsoft.com/office/drawing/2014/main" id="{945A93BF-1BC9-4FBB-9DC8-B1073683FC85}"/>
              </a:ext>
            </a:extLst>
          </p:cNvPr>
          <p:cNvSpPr/>
          <p:nvPr/>
        </p:nvSpPr>
        <p:spPr>
          <a:xfrm>
            <a:off x="4548073" y="868001"/>
            <a:ext cx="4139119" cy="547072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＜東⼤阪市⽴縄⼿北中学校の取組＞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350" dirty="0">
              <a:solidFill>
                <a:srgbClr val="000000"/>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4C7A2B17-54EF-443C-A8B0-CDE43B1EA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675" y="1284184"/>
            <a:ext cx="3661665" cy="4830993"/>
          </a:xfrm>
          <a:prstGeom prst="rect">
            <a:avLst/>
          </a:prstGeom>
        </p:spPr>
      </p:pic>
      <p:sp>
        <p:nvSpPr>
          <p:cNvPr id="19" name="正方形/長方形 18">
            <a:extLst>
              <a:ext uri="{FF2B5EF4-FFF2-40B4-BE49-F238E27FC236}">
                <a16:creationId xmlns:a16="http://schemas.microsoft.com/office/drawing/2014/main" id="{7AC44913-8081-45D1-AC97-E3AB1FFA01CF}"/>
              </a:ext>
            </a:extLst>
          </p:cNvPr>
          <p:cNvSpPr/>
          <p:nvPr/>
        </p:nvSpPr>
        <p:spPr>
          <a:xfrm>
            <a:off x="183367" y="91105"/>
            <a:ext cx="8749525"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287719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5763" y="738067"/>
            <a:ext cx="8849767" cy="338554"/>
          </a:xfrm>
          <a:prstGeom prst="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wrap="square">
            <a:spAutoFit/>
          </a:bodyPr>
          <a:lstStyle/>
          <a:p>
            <a:pPr algn="ctr"/>
            <a:r>
              <a:rPr lang="ja-JP" altLang="en-US" sz="1600" b="1" dirty="0">
                <a:solidFill>
                  <a:schemeClr val="tx1"/>
                </a:solidFill>
                <a:latin typeface="Meiryo UI" panose="020B0604030504040204" pitchFamily="50" charset="-128"/>
                <a:ea typeface="Meiryo UI" panose="020B0604030504040204" pitchFamily="50" charset="-128"/>
              </a:rPr>
              <a:t>児童・生徒・</a:t>
            </a:r>
            <a:r>
              <a:rPr lang="ja-JP" altLang="ja-JP" sz="1600" b="1" dirty="0">
                <a:solidFill>
                  <a:schemeClr val="tx1"/>
                </a:solidFill>
                <a:latin typeface="Meiryo UI" panose="020B0604030504040204" pitchFamily="50" charset="-128"/>
                <a:ea typeface="Meiryo UI" panose="020B0604030504040204" pitchFamily="50" charset="-128"/>
              </a:rPr>
              <a:t>保護者</a:t>
            </a:r>
            <a:r>
              <a:rPr lang="ja-JP" altLang="en-US" sz="1600" b="1" dirty="0">
                <a:solidFill>
                  <a:schemeClr val="tx1"/>
                </a:solidFill>
                <a:latin typeface="Meiryo UI" panose="020B0604030504040204" pitchFamily="50" charset="-128"/>
                <a:ea typeface="Meiryo UI" panose="020B0604030504040204" pitchFamily="50" charset="-128"/>
              </a:rPr>
              <a:t>等</a:t>
            </a:r>
            <a:r>
              <a:rPr lang="ja-JP" altLang="ja-JP" sz="1600" b="1" dirty="0">
                <a:solidFill>
                  <a:schemeClr val="tx1"/>
                </a:solidFill>
                <a:latin typeface="Meiryo UI" panose="020B0604030504040204" pitchFamily="50" charset="-128"/>
                <a:ea typeface="Meiryo UI" panose="020B0604030504040204" pitchFamily="50" charset="-128"/>
              </a:rPr>
              <a:t>合同ワークショップ</a:t>
            </a:r>
            <a:r>
              <a:rPr lang="ja-JP" altLang="en-US" sz="1600" b="1" dirty="0">
                <a:solidFill>
                  <a:schemeClr val="tx1"/>
                </a:solidFill>
                <a:latin typeface="Meiryo UI" panose="020B0604030504040204" pitchFamily="50" charset="-128"/>
                <a:ea typeface="Meiryo UI" panose="020B0604030504040204" pitchFamily="50" charset="-128"/>
              </a:rPr>
              <a:t>参加校「</a:t>
            </a:r>
            <a:r>
              <a:rPr lang="ja-JP" altLang="ja-JP" sz="1600" b="1" dirty="0">
                <a:solidFill>
                  <a:schemeClr val="tx1"/>
                </a:solidFill>
                <a:latin typeface="Meiryo UI" panose="020B0604030504040204" pitchFamily="50" charset="-128"/>
                <a:ea typeface="Meiryo UI" panose="020B0604030504040204" pitchFamily="50" charset="-128"/>
              </a:rPr>
              <a:t>提言</a:t>
            </a:r>
            <a:r>
              <a:rPr lang="ja-JP" altLang="en-US" sz="1600" b="1" dirty="0">
                <a:solidFill>
                  <a:schemeClr val="tx1"/>
                </a:solidFill>
                <a:latin typeface="Meiryo UI" panose="020B0604030504040204" pitchFamily="50" charset="-128"/>
                <a:ea typeface="Meiryo UI" panose="020B0604030504040204" pitchFamily="50" charset="-128"/>
              </a:rPr>
              <a:t>」</a:t>
            </a:r>
            <a:endParaRPr lang="ja-JP" altLang="en-US" sz="1600" b="1" dirty="0">
              <a:solidFill>
                <a:schemeClr val="tx1"/>
              </a:solidFill>
            </a:endParaRPr>
          </a:p>
        </p:txBody>
      </p:sp>
      <p:sp>
        <p:nvSpPr>
          <p:cNvPr id="23" name="正方形/長方形 22"/>
          <p:cNvSpPr/>
          <p:nvPr/>
        </p:nvSpPr>
        <p:spPr>
          <a:xfrm>
            <a:off x="8427720" y="6285471"/>
            <a:ext cx="505172" cy="3385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15</a:t>
            </a:r>
          </a:p>
        </p:txBody>
      </p:sp>
      <p:graphicFrame>
        <p:nvGraphicFramePr>
          <p:cNvPr id="4" name="表 3">
            <a:extLst>
              <a:ext uri="{FF2B5EF4-FFF2-40B4-BE49-F238E27FC236}">
                <a16:creationId xmlns:a16="http://schemas.microsoft.com/office/drawing/2014/main" id="{EA67C0FA-9EEF-4E00-85D5-F02795D9C845}"/>
              </a:ext>
            </a:extLst>
          </p:cNvPr>
          <p:cNvGraphicFramePr>
            <a:graphicFrameLocks noGrp="1"/>
          </p:cNvGraphicFramePr>
          <p:nvPr>
            <p:extLst>
              <p:ext uri="{D42A27DB-BD31-4B8C-83A1-F6EECF244321}">
                <p14:modId xmlns:p14="http://schemas.microsoft.com/office/powerpoint/2010/main" val="3864943777"/>
              </p:ext>
            </p:extLst>
          </p:nvPr>
        </p:nvGraphicFramePr>
        <p:xfrm>
          <a:off x="168471" y="1317603"/>
          <a:ext cx="4346641" cy="2401863"/>
        </p:xfrm>
        <a:graphic>
          <a:graphicData uri="http://schemas.openxmlformats.org/drawingml/2006/table">
            <a:tbl>
              <a:tblPr firstRow="1" firstCol="1" bandRow="1"/>
              <a:tblGrid>
                <a:gridCol w="1327670">
                  <a:extLst>
                    <a:ext uri="{9D8B030D-6E8A-4147-A177-3AD203B41FA5}">
                      <a16:colId xmlns:a16="http://schemas.microsoft.com/office/drawing/2014/main" val="3280725917"/>
                    </a:ext>
                  </a:extLst>
                </a:gridCol>
                <a:gridCol w="3018971">
                  <a:extLst>
                    <a:ext uri="{9D8B030D-6E8A-4147-A177-3AD203B41FA5}">
                      <a16:colId xmlns:a16="http://schemas.microsoft.com/office/drawing/2014/main" val="239652709"/>
                    </a:ext>
                  </a:extLst>
                </a:gridCol>
              </a:tblGrid>
              <a:tr h="285855">
                <a:tc gridSpan="2">
                  <a:txBody>
                    <a:bodyPr/>
                    <a:lstStyle/>
                    <a:p>
                      <a:pPr algn="ct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提言（</a:t>
                      </a:r>
                      <a:r>
                        <a:rPr lang="ja-JP"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親へ）</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extLst>
                  <a:ext uri="{0D108BD9-81ED-4DB2-BD59-A6C34878D82A}">
                    <a16:rowId xmlns:a16="http://schemas.microsoft.com/office/drawing/2014/main" val="3199064479"/>
                  </a:ext>
                </a:extLst>
              </a:tr>
              <a:tr h="671716">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茨</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陵</a:t>
                      </a:r>
                      <a:endParaRPr lang="en-US" altLang="ja-JP" sz="1050" kern="100" dirty="0">
                        <a:effectLst/>
                        <a:latin typeface="Meiryo UI" panose="020B0604030504040204" pitchFamily="50" charset="-128"/>
                        <a:ea typeface="Meiryo UI" panose="020B0604030504040204" pitchFamily="50" charset="-128"/>
                        <a:cs typeface="ＭＳ 明朝" panose="02020609040205080304" pitchFamily="17" charset="-128"/>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・ルールは子供中心で決めさせて</a:t>
                      </a:r>
                    </a:p>
                    <a:p>
                      <a:pPr indent="133350"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→修正は相談を</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・あまり見てほしくない。でも相談には乗ってほしい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786558"/>
                  </a:ext>
                </a:extLst>
              </a:tr>
              <a:tr h="645093">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寝屋川市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endParaRPr lang="en-US" altLang="ja-JP" sz="1050" kern="100" dirty="0">
                        <a:effectLst/>
                        <a:latin typeface="Meiryo UI" panose="020B0604030504040204" pitchFamily="50" charset="-128"/>
                        <a:ea typeface="Meiryo UI" panose="020B0604030504040204" pitchFamily="50" charset="-128"/>
                        <a:cs typeface="Microsoft JhengHei" panose="020B0604030504040204" pitchFamily="34" charset="-120"/>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第七中学校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・スマホサミットや中学生サミットで学んだ内容を親にも一緒に聞いてほしい。</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・親もスマホを触る時間が多いので、一緒にへらすように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056310"/>
                  </a:ext>
                </a:extLst>
              </a:tr>
              <a:tr h="799199">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東</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阪市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endParaRPr lang="en-US" altLang="ja-JP" sz="1050" kern="100" dirty="0">
                        <a:effectLst/>
                        <a:latin typeface="Meiryo UI" panose="020B0604030504040204" pitchFamily="50" charset="-128"/>
                        <a:ea typeface="Meiryo UI" panose="020B0604030504040204" pitchFamily="50" charset="-128"/>
                        <a:cs typeface="Microsoft JhengHei" panose="020B0604030504040204" pitchFamily="34" charset="-120"/>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縄</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北中学校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・スマホの使い方について考えて</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・子どものことをよく知ってほしい</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・ネットに詳しくなってほしい</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・赤ちゃんにスマホを与えないで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54430"/>
                  </a:ext>
                </a:extLst>
              </a:tr>
            </a:tbl>
          </a:graphicData>
        </a:graphic>
      </p:graphicFrame>
      <p:graphicFrame>
        <p:nvGraphicFramePr>
          <p:cNvPr id="6" name="表 5">
            <a:extLst>
              <a:ext uri="{FF2B5EF4-FFF2-40B4-BE49-F238E27FC236}">
                <a16:creationId xmlns:a16="http://schemas.microsoft.com/office/drawing/2014/main" id="{2B19E862-A69F-4F8F-BBBD-D3677B24FB10}"/>
              </a:ext>
            </a:extLst>
          </p:cNvPr>
          <p:cNvGraphicFramePr>
            <a:graphicFrameLocks noGrp="1"/>
          </p:cNvGraphicFramePr>
          <p:nvPr>
            <p:extLst>
              <p:ext uri="{D42A27DB-BD31-4B8C-83A1-F6EECF244321}">
                <p14:modId xmlns:p14="http://schemas.microsoft.com/office/powerpoint/2010/main" val="3520742295"/>
              </p:ext>
            </p:extLst>
          </p:nvPr>
        </p:nvGraphicFramePr>
        <p:xfrm>
          <a:off x="4838790" y="1325266"/>
          <a:ext cx="4136739" cy="2359849"/>
        </p:xfrm>
        <a:graphic>
          <a:graphicData uri="http://schemas.openxmlformats.org/drawingml/2006/table">
            <a:tbl>
              <a:tblPr firstRow="1" firstCol="1" bandRow="1"/>
              <a:tblGrid>
                <a:gridCol w="1215931">
                  <a:extLst>
                    <a:ext uri="{9D8B030D-6E8A-4147-A177-3AD203B41FA5}">
                      <a16:colId xmlns:a16="http://schemas.microsoft.com/office/drawing/2014/main" val="4010950097"/>
                    </a:ext>
                  </a:extLst>
                </a:gridCol>
                <a:gridCol w="2920808">
                  <a:extLst>
                    <a:ext uri="{9D8B030D-6E8A-4147-A177-3AD203B41FA5}">
                      <a16:colId xmlns:a16="http://schemas.microsoft.com/office/drawing/2014/main" val="2216769963"/>
                    </a:ext>
                  </a:extLst>
                </a:gridCol>
              </a:tblGrid>
              <a:tr h="275739">
                <a:tc gridSpan="2">
                  <a:txBody>
                    <a:bodyPr/>
                    <a:lstStyle/>
                    <a:p>
                      <a:pPr algn="ct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提言（</a:t>
                      </a:r>
                      <a:r>
                        <a:rPr lang="ja-JP"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先生へ）</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extLst>
                  <a:ext uri="{0D108BD9-81ED-4DB2-BD59-A6C34878D82A}">
                    <a16:rowId xmlns:a16="http://schemas.microsoft.com/office/drawing/2014/main" val="950607610"/>
                  </a:ext>
                </a:extLst>
              </a:tr>
              <a:tr h="559104">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茨</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陵</a:t>
                      </a:r>
                      <a:endParaRPr lang="en-US" altLang="ja-JP" sz="1050" kern="100" dirty="0">
                        <a:effectLst/>
                        <a:latin typeface="Meiryo UI" panose="020B0604030504040204" pitchFamily="50" charset="-128"/>
                        <a:ea typeface="Meiryo UI" panose="020B0604030504040204" pitchFamily="50" charset="-128"/>
                        <a:cs typeface="ＭＳ 明朝" panose="02020609040205080304" pitchFamily="17" charset="-128"/>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・制限を少なくしてほしい（ライン引きは難しいけど信頼して）</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・探求しやすい環境で調べ学習を多く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188640"/>
                  </a:ext>
                </a:extLst>
              </a:tr>
              <a:tr h="802668">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寝屋川市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endParaRPr lang="en-US" altLang="ja-JP" sz="1050" kern="100" dirty="0">
                        <a:effectLst/>
                        <a:latin typeface="Meiryo UI" panose="020B0604030504040204" pitchFamily="50" charset="-128"/>
                        <a:ea typeface="Meiryo UI" panose="020B0604030504040204" pitchFamily="50" charset="-128"/>
                        <a:cs typeface="Microsoft JhengHei" panose="020B0604030504040204" pitchFamily="34" charset="-120"/>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第七中学校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・先生が生徒に対してスマホの使い方やマナーを教える授業をしてほしい。いつもなにかあってから指導されることが多いので。</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・気軽に先生に相談出来る環境を作って欲しい。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75728"/>
                  </a:ext>
                </a:extLst>
              </a:tr>
              <a:tr h="722338">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東</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阪市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endParaRPr lang="en-US" altLang="ja-JP" sz="1050" kern="100" dirty="0">
                        <a:effectLst/>
                        <a:latin typeface="Meiryo UI" panose="020B0604030504040204" pitchFamily="50" charset="-128"/>
                        <a:ea typeface="Meiryo UI" panose="020B0604030504040204" pitchFamily="50" charset="-128"/>
                        <a:cs typeface="Microsoft JhengHei" panose="020B0604030504040204" pitchFamily="34" charset="-120"/>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縄</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北中学校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・中学生向けに授業をして</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（家庭のことだからあまり先生を頼らない）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88626"/>
                  </a:ext>
                </a:extLst>
              </a:tr>
            </a:tbl>
          </a:graphicData>
        </a:graphic>
      </p:graphicFrame>
      <p:graphicFrame>
        <p:nvGraphicFramePr>
          <p:cNvPr id="7" name="表 6">
            <a:extLst>
              <a:ext uri="{FF2B5EF4-FFF2-40B4-BE49-F238E27FC236}">
                <a16:creationId xmlns:a16="http://schemas.microsoft.com/office/drawing/2014/main" id="{02DD49F8-EF9E-4316-B330-87EB4A2C5942}"/>
              </a:ext>
            </a:extLst>
          </p:cNvPr>
          <p:cNvGraphicFramePr>
            <a:graphicFrameLocks noGrp="1"/>
          </p:cNvGraphicFramePr>
          <p:nvPr>
            <p:extLst>
              <p:ext uri="{D42A27DB-BD31-4B8C-83A1-F6EECF244321}">
                <p14:modId xmlns:p14="http://schemas.microsoft.com/office/powerpoint/2010/main" val="1266383560"/>
              </p:ext>
            </p:extLst>
          </p:nvPr>
        </p:nvGraphicFramePr>
        <p:xfrm>
          <a:off x="168471" y="3949615"/>
          <a:ext cx="4346641" cy="2346867"/>
        </p:xfrm>
        <a:graphic>
          <a:graphicData uri="http://schemas.openxmlformats.org/drawingml/2006/table">
            <a:tbl>
              <a:tblPr firstRow="1" firstCol="1" bandRow="1"/>
              <a:tblGrid>
                <a:gridCol w="1277629">
                  <a:extLst>
                    <a:ext uri="{9D8B030D-6E8A-4147-A177-3AD203B41FA5}">
                      <a16:colId xmlns:a16="http://schemas.microsoft.com/office/drawing/2014/main" val="2810852442"/>
                    </a:ext>
                  </a:extLst>
                </a:gridCol>
                <a:gridCol w="3069012">
                  <a:extLst>
                    <a:ext uri="{9D8B030D-6E8A-4147-A177-3AD203B41FA5}">
                      <a16:colId xmlns:a16="http://schemas.microsoft.com/office/drawing/2014/main" val="594935052"/>
                    </a:ext>
                  </a:extLst>
                </a:gridCol>
              </a:tblGrid>
              <a:tr h="212808">
                <a:tc gridSpan="2">
                  <a:txBody>
                    <a:bodyPr/>
                    <a:lstStyle/>
                    <a:p>
                      <a:pPr algn="ct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提言（</a:t>
                      </a:r>
                      <a:r>
                        <a:rPr lang="ja-JP"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自分たちへ）</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extLst>
                  <a:ext uri="{0D108BD9-81ED-4DB2-BD59-A6C34878D82A}">
                    <a16:rowId xmlns:a16="http://schemas.microsoft.com/office/drawing/2014/main" val="3118590228"/>
                  </a:ext>
                </a:extLst>
              </a:tr>
              <a:tr h="606375">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茨</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陵</a:t>
                      </a:r>
                      <a:endParaRPr lang="en-US" altLang="ja-JP" sz="1050" kern="100" dirty="0">
                        <a:effectLst/>
                        <a:latin typeface="Meiryo UI" panose="020B0604030504040204" pitchFamily="50" charset="-128"/>
                        <a:ea typeface="Meiryo UI" panose="020B0604030504040204" pitchFamily="50" charset="-128"/>
                        <a:cs typeface="ＭＳ 明朝" panose="02020609040205080304" pitchFamily="17" charset="-128"/>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・観察して有意義な利用をしよう。</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（リールをずっとめくるとかが無意味）</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・辞められる自信がないなら親や友人を頼ろう。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917158"/>
                  </a:ext>
                </a:extLst>
              </a:tr>
              <a:tr h="796158">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寝屋川市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endParaRPr lang="en-US" altLang="ja-JP" sz="1050" kern="100" dirty="0">
                        <a:effectLst/>
                        <a:latin typeface="Meiryo UI" panose="020B0604030504040204" pitchFamily="50" charset="-128"/>
                        <a:ea typeface="Meiryo UI" panose="020B0604030504040204" pitchFamily="50" charset="-128"/>
                        <a:cs typeface="Microsoft JhengHei" panose="020B0604030504040204" pitchFamily="34" charset="-120"/>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第七中学校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・みんなで協力して、ＳＮＳの利用頻度を減らしていきたい。１人だとやめられないので。</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・スマホが無くても仲良くなれる関係になりたい。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050763"/>
                  </a:ext>
                </a:extLst>
              </a:tr>
              <a:tr h="700494">
                <a:tc>
                  <a:txBody>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東</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阪市</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endParaRPr lang="en-US" altLang="ja-JP" sz="1050" kern="100" dirty="0">
                        <a:effectLst/>
                        <a:latin typeface="Meiryo UI" panose="020B0604030504040204" pitchFamily="50" charset="-128"/>
                        <a:ea typeface="Meiryo UI" panose="020B0604030504040204" pitchFamily="50" charset="-128"/>
                        <a:cs typeface="Microsoft JhengHei" panose="020B0604030504040204" pitchFamily="34" charset="-120"/>
                      </a:endParaRPr>
                    </a:p>
                    <a:p>
                      <a:pPr algn="ct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縄</a:t>
                      </a:r>
                      <a:r>
                        <a:rPr lang="ja-JP" sz="1050" kern="100" dirty="0">
                          <a:effectLst/>
                          <a:latin typeface="Meiryo UI" panose="020B0604030504040204" pitchFamily="50" charset="-128"/>
                          <a:ea typeface="Meiryo UI" panose="020B0604030504040204" pitchFamily="50" charset="-128"/>
                          <a:cs typeface="Microsoft JhengHei" panose="020B0604030504040204" pitchFamily="34" charset="-120"/>
                        </a:rPr>
                        <a:t>⼿</a:t>
                      </a:r>
                      <a:r>
                        <a:rPr lang="ja-JP" sz="1050" kern="100" dirty="0">
                          <a:effectLst/>
                          <a:latin typeface="Meiryo UI" panose="020B0604030504040204" pitchFamily="50" charset="-128"/>
                          <a:ea typeface="Meiryo UI" panose="020B0604030504040204" pitchFamily="50" charset="-128"/>
                          <a:cs typeface="ＭＳ 明朝" panose="02020609040205080304" pitchFamily="17" charset="-128"/>
                        </a:rPr>
                        <a:t>北中学校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・ルールを守って</a:t>
                      </a:r>
                    </a:p>
                    <a:p>
                      <a:pPr algn="l"/>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・大人に頼って（良い意味で）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888970"/>
                  </a:ext>
                </a:extLst>
              </a:tr>
            </a:tbl>
          </a:graphicData>
        </a:graphic>
      </p:graphicFrame>
      <p:sp>
        <p:nvSpPr>
          <p:cNvPr id="8" name="正方形/長方形 7">
            <a:extLst>
              <a:ext uri="{FF2B5EF4-FFF2-40B4-BE49-F238E27FC236}">
                <a16:creationId xmlns:a16="http://schemas.microsoft.com/office/drawing/2014/main" id="{10D90025-48AB-4873-9BAF-7992F0C70EC4}"/>
              </a:ext>
            </a:extLst>
          </p:cNvPr>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223499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6A10EBB6-D8CF-4980-957E-6C586228AD6D}"/>
              </a:ext>
            </a:extLst>
          </p:cNvPr>
          <p:cNvSpPr/>
          <p:nvPr/>
        </p:nvSpPr>
        <p:spPr>
          <a:xfrm>
            <a:off x="203792" y="595640"/>
            <a:ext cx="8729100" cy="309459"/>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１．大阪の子どもを守るネット対策事業</a:t>
            </a:r>
          </a:p>
        </p:txBody>
      </p:sp>
      <p:sp>
        <p:nvSpPr>
          <p:cNvPr id="15" name="正方形/長方形 14"/>
          <p:cNvSpPr/>
          <p:nvPr/>
        </p:nvSpPr>
        <p:spPr>
          <a:xfrm>
            <a:off x="203792" y="908269"/>
            <a:ext cx="8729100" cy="55382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（２）スマホ・ＳＮＳ安全教室</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・ネットトラブルの低年齢化に対応するため、</a:t>
            </a:r>
            <a:r>
              <a:rPr lang="zh-CN" altLang="ja-JP" sz="1400" dirty="0">
                <a:solidFill>
                  <a:schemeClr val="tx1"/>
                </a:solidFill>
                <a:latin typeface="Meiryo UI" panose="020B0604030504040204" pitchFamily="50" charset="-128"/>
                <a:ea typeface="Meiryo UI" panose="020B0604030504040204" pitchFamily="50" charset="-128"/>
              </a:rPr>
              <a:t>府警察本部警務部高度情報推進局サイバーセキュリティ対策課</a:t>
            </a:r>
            <a:r>
              <a:rPr lang="ja-JP" altLang="en-US" sz="1400" kern="0" dirty="0">
                <a:solidFill>
                  <a:prstClr val="black"/>
                </a:solidFill>
                <a:latin typeface="Meiryo UI" panose="020B0604030504040204" pitchFamily="50" charset="-128"/>
                <a:ea typeface="Meiryo UI" panose="020B0604030504040204" pitchFamily="50" charset="-128"/>
              </a:rPr>
              <a:t>と連携し、</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小学生を対象に年齢の近い大学生（サイバー防犯ボランティア）が講師となり出張講座を実施。</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令和７年４</a:t>
            </a:r>
            <a:r>
              <a:rPr lang="en-US" altLang="ja-JP" sz="1400" kern="0" dirty="0">
                <a:solidFill>
                  <a:prstClr val="black"/>
                </a:solidFill>
                <a:latin typeface="Meiryo UI" panose="020B0604030504040204" pitchFamily="50" charset="-128"/>
                <a:ea typeface="Meiryo UI" panose="020B0604030504040204" pitchFamily="50" charset="-128"/>
              </a:rPr>
              <a:t>~11</a:t>
            </a:r>
            <a:r>
              <a:rPr lang="ja-JP" altLang="en-US" sz="1400" kern="0" dirty="0">
                <a:solidFill>
                  <a:prstClr val="black"/>
                </a:solidFill>
                <a:latin typeface="Meiryo UI" panose="020B0604030504040204" pitchFamily="50" charset="-128"/>
                <a:ea typeface="Meiryo UI" panose="020B0604030504040204" pitchFamily="50" charset="-128"/>
              </a:rPr>
              <a:t>月　</a:t>
            </a:r>
            <a:r>
              <a:rPr lang="en-US" altLang="ja-JP" sz="1400" kern="0" dirty="0">
                <a:solidFill>
                  <a:prstClr val="black"/>
                </a:solidFill>
                <a:latin typeface="Meiryo UI" panose="020B0604030504040204" pitchFamily="50" charset="-128"/>
                <a:ea typeface="Meiryo UI" panose="020B0604030504040204" pitchFamily="50" charset="-128"/>
              </a:rPr>
              <a:t>42</a:t>
            </a:r>
            <a:r>
              <a:rPr lang="ja-JP" altLang="en-US" sz="1400" kern="0" dirty="0">
                <a:solidFill>
                  <a:prstClr val="black"/>
                </a:solidFill>
                <a:latin typeface="Meiryo UI" panose="020B0604030504040204" pitchFamily="50" charset="-128"/>
                <a:ea typeface="Meiryo UI" panose="020B0604030504040204" pitchFamily="50" charset="-128"/>
              </a:rPr>
              <a:t>回　　受講者数　</a:t>
            </a:r>
            <a:r>
              <a:rPr lang="en-US" altLang="ja-JP" sz="1400" kern="0" dirty="0">
                <a:solidFill>
                  <a:prstClr val="black"/>
                </a:solidFill>
                <a:latin typeface="Meiryo UI" panose="020B0604030504040204" pitchFamily="50" charset="-128"/>
                <a:ea typeface="Meiryo UI" panose="020B0604030504040204" pitchFamily="50" charset="-128"/>
              </a:rPr>
              <a:t>3,669</a:t>
            </a:r>
            <a:r>
              <a:rPr lang="ja-JP" altLang="en-US" sz="1400" kern="0" dirty="0">
                <a:solidFill>
                  <a:prstClr val="black"/>
                </a:solidFill>
                <a:latin typeface="Meiryo UI" panose="020B0604030504040204" pitchFamily="50" charset="-128"/>
                <a:ea typeface="Meiryo UI" panose="020B0604030504040204" pitchFamily="50" charset="-128"/>
              </a:rPr>
              <a:t>人</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ja-JP" altLang="en-US"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・携帯電話事業者等と連携し、児童・生徒や保護者、教員等に対し、スマホに潜む危険性やその対処方法等について</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出張講座を実施。</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令和７年４</a:t>
            </a:r>
            <a:r>
              <a:rPr lang="en-US" altLang="ja-JP" sz="1400" kern="0" dirty="0">
                <a:solidFill>
                  <a:prstClr val="black"/>
                </a:solidFill>
                <a:latin typeface="Meiryo UI" panose="020B0604030504040204" pitchFamily="50" charset="-128"/>
                <a:ea typeface="Meiryo UI" panose="020B0604030504040204" pitchFamily="50" charset="-128"/>
              </a:rPr>
              <a:t>~11</a:t>
            </a:r>
            <a:r>
              <a:rPr lang="ja-JP" altLang="en-US" sz="1400" kern="0" dirty="0">
                <a:solidFill>
                  <a:prstClr val="black"/>
                </a:solidFill>
                <a:latin typeface="Meiryo UI" panose="020B0604030504040204" pitchFamily="50" charset="-128"/>
                <a:ea typeface="Meiryo UI" panose="020B0604030504040204" pitchFamily="50" charset="-128"/>
              </a:rPr>
              <a:t>月　</a:t>
            </a:r>
            <a:r>
              <a:rPr lang="en-US" altLang="ja-JP" sz="1400" kern="0" dirty="0">
                <a:solidFill>
                  <a:prstClr val="black"/>
                </a:solidFill>
                <a:latin typeface="Meiryo UI" panose="020B0604030504040204" pitchFamily="50" charset="-128"/>
                <a:ea typeface="Meiryo UI" panose="020B0604030504040204" pitchFamily="50" charset="-128"/>
              </a:rPr>
              <a:t>502</a:t>
            </a:r>
            <a:r>
              <a:rPr lang="ja-JP" altLang="en-US" sz="1400" kern="0" dirty="0">
                <a:solidFill>
                  <a:prstClr val="black"/>
                </a:solidFill>
                <a:latin typeface="Meiryo UI" panose="020B0604030504040204" pitchFamily="50" charset="-128"/>
                <a:ea typeface="Meiryo UI" panose="020B0604030504040204" pitchFamily="50" charset="-128"/>
              </a:rPr>
              <a:t>回　受講者数</a:t>
            </a:r>
            <a:r>
              <a:rPr lang="en-US" altLang="ja-JP" sz="1400" kern="0" dirty="0">
                <a:solidFill>
                  <a:prstClr val="black"/>
                </a:solidFill>
                <a:latin typeface="Meiryo UI" panose="020B0604030504040204" pitchFamily="50" charset="-128"/>
                <a:ea typeface="Meiryo UI" panose="020B0604030504040204" pitchFamily="50" charset="-128"/>
              </a:rPr>
              <a:t>86,602</a:t>
            </a:r>
            <a:r>
              <a:rPr lang="ja-JP" altLang="en-US" sz="1400" kern="0" dirty="0">
                <a:solidFill>
                  <a:prstClr val="black"/>
                </a:solidFill>
                <a:latin typeface="Meiryo UI" panose="020B0604030504040204" pitchFamily="50" charset="-128"/>
                <a:ea typeface="Meiryo UI" panose="020B0604030504040204" pitchFamily="50" charset="-128"/>
              </a:rPr>
              <a:t>人</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b="1" kern="0" dirty="0">
                <a:solidFill>
                  <a:prstClr val="black"/>
                </a:solidFill>
                <a:latin typeface="Meiryo UI" panose="020B0604030504040204" pitchFamily="50" charset="-128"/>
                <a:ea typeface="Meiryo UI" panose="020B0604030504040204" pitchFamily="50" charset="-128"/>
              </a:rPr>
              <a:t>（３）報告書</a:t>
            </a:r>
            <a:r>
              <a:rPr lang="en-US" altLang="ja-JP" sz="1400" b="1" kern="0" dirty="0">
                <a:solidFill>
                  <a:prstClr val="black"/>
                </a:solidFill>
                <a:latin typeface="Meiryo UI" panose="020B0604030504040204" pitchFamily="50" charset="-128"/>
                <a:ea typeface="Meiryo UI" panose="020B0604030504040204" pitchFamily="50" charset="-128"/>
              </a:rPr>
              <a:t>&amp;</a:t>
            </a:r>
            <a:r>
              <a:rPr lang="ja-JP" altLang="en-US" sz="1400" b="1" kern="0" dirty="0">
                <a:solidFill>
                  <a:prstClr val="black"/>
                </a:solidFill>
                <a:latin typeface="Meiryo UI" panose="020B0604030504040204" pitchFamily="50" charset="-128"/>
                <a:ea typeface="Meiryo UI" panose="020B0604030504040204" pitchFamily="50" charset="-128"/>
              </a:rPr>
              <a:t>事例・教材集の作成</a:t>
            </a: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・府</a:t>
            </a:r>
            <a:r>
              <a:rPr lang="en-US" altLang="ja-JP" sz="1400" kern="0" dirty="0">
                <a:solidFill>
                  <a:prstClr val="black"/>
                </a:solidFill>
                <a:latin typeface="Meiryo UI" panose="020B0604030504040204" pitchFamily="50" charset="-128"/>
                <a:ea typeface="Meiryo UI" panose="020B0604030504040204" pitchFamily="50" charset="-128"/>
              </a:rPr>
              <a:t>HP</a:t>
            </a:r>
            <a:r>
              <a:rPr lang="ja-JP" altLang="en-US" sz="1400" kern="0" dirty="0">
                <a:solidFill>
                  <a:prstClr val="black"/>
                </a:solidFill>
                <a:latin typeface="Meiryo UI" panose="020B0604030504040204" pitchFamily="50" charset="-128"/>
                <a:ea typeface="Meiryo UI" panose="020B0604030504040204" pitchFamily="50" charset="-128"/>
              </a:rPr>
              <a:t>に掲載し、府内すべての小中学校、高等学校、支援学校、</a:t>
            </a:r>
            <a:r>
              <a:rPr lang="en-US" altLang="ja-JP" sz="1400" kern="0" dirty="0">
                <a:solidFill>
                  <a:prstClr val="black"/>
                </a:solidFill>
                <a:latin typeface="Meiryo UI" panose="020B0604030504040204" pitchFamily="50" charset="-128"/>
                <a:ea typeface="Meiryo UI" panose="020B0604030504040204" pitchFamily="50" charset="-128"/>
              </a:rPr>
              <a:t>PTA</a:t>
            </a:r>
            <a:r>
              <a:rPr lang="ja-JP" altLang="en-US" sz="1400" kern="0" dirty="0">
                <a:solidFill>
                  <a:prstClr val="black"/>
                </a:solidFill>
                <a:latin typeface="Meiryo UI" panose="020B0604030504040204" pitchFamily="50" charset="-128"/>
                <a:ea typeface="Meiryo UI" panose="020B0604030504040204" pitchFamily="50" charset="-128"/>
              </a:rPr>
              <a:t>団体、警察署、市町村青少年主管課等に周知。</a:t>
            </a:r>
            <a:endParaRPr lang="en-US" altLang="ja-JP" sz="1400" kern="0" dirty="0">
              <a:solidFill>
                <a:prstClr val="black"/>
              </a:solidFill>
              <a:latin typeface="Meiryo UI" panose="020B0604030504040204" pitchFamily="50" charset="-128"/>
              <a:ea typeface="Meiryo UI" panose="020B0604030504040204" pitchFamily="50" charset="-128"/>
            </a:endParaRPr>
          </a:p>
        </p:txBody>
      </p:sp>
      <p:sp>
        <p:nvSpPr>
          <p:cNvPr id="4" name="正方形/長方形 3"/>
          <p:cNvSpPr/>
          <p:nvPr/>
        </p:nvSpPr>
        <p:spPr>
          <a:xfrm>
            <a:off x="8488680" y="6414937"/>
            <a:ext cx="444212" cy="3078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16</a:t>
            </a:r>
            <a:endParaRPr lang="ja-JP" altLang="en-US" sz="2000" dirty="0"/>
          </a:p>
        </p:txBody>
      </p:sp>
      <p:graphicFrame>
        <p:nvGraphicFramePr>
          <p:cNvPr id="2" name="表 2">
            <a:extLst>
              <a:ext uri="{FF2B5EF4-FFF2-40B4-BE49-F238E27FC236}">
                <a16:creationId xmlns:a16="http://schemas.microsoft.com/office/drawing/2014/main" id="{FDA966B4-9405-4E6B-895A-9F2F0399B108}"/>
              </a:ext>
            </a:extLst>
          </p:cNvPr>
          <p:cNvGraphicFramePr>
            <a:graphicFrameLocks noGrp="1"/>
          </p:cNvGraphicFramePr>
          <p:nvPr>
            <p:extLst>
              <p:ext uri="{D42A27DB-BD31-4B8C-83A1-F6EECF244321}">
                <p14:modId xmlns:p14="http://schemas.microsoft.com/office/powerpoint/2010/main" val="3283366773"/>
              </p:ext>
            </p:extLst>
          </p:nvPr>
        </p:nvGraphicFramePr>
        <p:xfrm>
          <a:off x="491376" y="3118371"/>
          <a:ext cx="7181531" cy="2621791"/>
        </p:xfrm>
        <a:graphic>
          <a:graphicData uri="http://schemas.openxmlformats.org/drawingml/2006/table">
            <a:tbl>
              <a:tblPr firstRow="1" bandRow="1">
                <a:tableStyleId>{5C22544A-7EE6-4342-B048-85BDC9FD1C3A}</a:tableStyleId>
              </a:tblPr>
              <a:tblGrid>
                <a:gridCol w="4648628">
                  <a:extLst>
                    <a:ext uri="{9D8B030D-6E8A-4147-A177-3AD203B41FA5}">
                      <a16:colId xmlns:a16="http://schemas.microsoft.com/office/drawing/2014/main" val="1224163587"/>
                    </a:ext>
                  </a:extLst>
                </a:gridCol>
                <a:gridCol w="2532903">
                  <a:extLst>
                    <a:ext uri="{9D8B030D-6E8A-4147-A177-3AD203B41FA5}">
                      <a16:colId xmlns:a16="http://schemas.microsoft.com/office/drawing/2014/main" val="1709777655"/>
                    </a:ext>
                  </a:extLst>
                </a:gridCol>
              </a:tblGrid>
              <a:tr h="328833">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ドコモ スマホ・ネット安全教室</a:t>
                      </a:r>
                    </a:p>
                  </a:txBody>
                  <a:tcPr>
                    <a:noFill/>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講師：</a:t>
                      </a:r>
                      <a:r>
                        <a:rPr kumimoji="1" lang="en-US" altLang="ja-JP" sz="1400" b="0" dirty="0">
                          <a:solidFill>
                            <a:schemeClr val="tx1"/>
                          </a:solidFill>
                          <a:latin typeface="Meiryo UI" panose="020B0604030504040204" pitchFamily="50" charset="-128"/>
                          <a:ea typeface="Meiryo UI" panose="020B0604030504040204" pitchFamily="50" charset="-128"/>
                        </a:rPr>
                        <a:t>NTT</a:t>
                      </a:r>
                      <a:r>
                        <a:rPr kumimoji="1" lang="ja-JP" altLang="en-US" sz="1400" b="0" dirty="0">
                          <a:solidFill>
                            <a:schemeClr val="tx1"/>
                          </a:solidFill>
                          <a:latin typeface="Meiryo UI" panose="020B0604030504040204" pitchFamily="50" charset="-128"/>
                          <a:ea typeface="Meiryo UI" panose="020B0604030504040204" pitchFamily="50" charset="-128"/>
                        </a:rPr>
                        <a:t>ドコモ</a:t>
                      </a:r>
                    </a:p>
                  </a:txBody>
                  <a:tcPr>
                    <a:noFill/>
                  </a:tcPr>
                </a:tc>
                <a:extLst>
                  <a:ext uri="{0D108BD9-81ED-4DB2-BD59-A6C34878D82A}">
                    <a16:rowId xmlns:a16="http://schemas.microsoft.com/office/drawing/2014/main" val="3839008788"/>
                  </a:ext>
                </a:extLst>
              </a:tr>
              <a:tr h="328833">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KDDI</a:t>
                      </a:r>
                      <a:r>
                        <a:rPr kumimoji="1" lang="ja-JP" altLang="en-US" sz="1400" dirty="0">
                          <a:latin typeface="Meiryo UI" panose="020B0604030504040204" pitchFamily="50" charset="-128"/>
                          <a:ea typeface="Meiryo UI" panose="020B0604030504040204" pitchFamily="50" charset="-128"/>
                        </a:rPr>
                        <a:t>スマホ・ケータイ安全教室</a:t>
                      </a:r>
                    </a:p>
                  </a:txBody>
                  <a:tcPr>
                    <a:noFill/>
                  </a:tcPr>
                </a:tc>
                <a:tc>
                  <a:txBody>
                    <a:bodyPr/>
                    <a:lstStyle/>
                    <a:p>
                      <a:r>
                        <a:rPr kumimoji="1" lang="ja-JP" altLang="en-US" sz="1400" dirty="0">
                          <a:latin typeface="Meiryo UI" panose="020B0604030504040204" pitchFamily="50" charset="-128"/>
                          <a:ea typeface="Meiryo UI" panose="020B0604030504040204" pitchFamily="50" charset="-128"/>
                        </a:rPr>
                        <a:t>講師：</a:t>
                      </a:r>
                      <a:r>
                        <a:rPr kumimoji="1" lang="en-US" altLang="ja-JP" sz="1400" dirty="0">
                          <a:latin typeface="Meiryo UI" panose="020B0604030504040204" pitchFamily="50" charset="-128"/>
                          <a:ea typeface="Meiryo UI" panose="020B0604030504040204" pitchFamily="50" charset="-128"/>
                        </a:rPr>
                        <a:t>KDDI</a:t>
                      </a:r>
                      <a:endParaRPr kumimoji="1" lang="ja-JP" altLang="en-US" sz="1400" dirty="0">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1353663477"/>
                  </a:ext>
                </a:extLst>
              </a:tr>
              <a:tr h="328833">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ZAQ</a:t>
                      </a:r>
                      <a:r>
                        <a:rPr kumimoji="1" lang="ja-JP" altLang="en-US" sz="1400" dirty="0">
                          <a:latin typeface="Meiryo UI" panose="020B0604030504040204" pitchFamily="50" charset="-128"/>
                          <a:ea typeface="Meiryo UI" panose="020B0604030504040204" pitchFamily="50" charset="-128"/>
                        </a:rPr>
                        <a:t>あんしんネット教室 </a:t>
                      </a:r>
                      <a:r>
                        <a:rPr kumimoji="1" lang="en-US" altLang="ja-JP" sz="1400" dirty="0">
                          <a:latin typeface="Meiryo UI" panose="020B0604030504040204" pitchFamily="50" charset="-128"/>
                          <a:ea typeface="Meiryo UI" panose="020B0604030504040204" pitchFamily="50" charset="-128"/>
                        </a:rPr>
                        <a:t>by J:COM</a:t>
                      </a:r>
                      <a:endParaRPr kumimoji="1" lang="ja-JP" altLang="en-US" sz="1400" dirty="0">
                        <a:latin typeface="Meiryo UI" panose="020B0604030504040204" pitchFamily="50" charset="-128"/>
                        <a:ea typeface="Meiryo UI" panose="020B0604030504040204" pitchFamily="50" charset="-128"/>
                      </a:endParaRPr>
                    </a:p>
                  </a:txBody>
                  <a:tcPr>
                    <a:noFill/>
                  </a:tcPr>
                </a:tc>
                <a:tc>
                  <a:txBody>
                    <a:bodyPr/>
                    <a:lstStyle/>
                    <a:p>
                      <a:r>
                        <a:rPr kumimoji="1" lang="ja-JP" altLang="en-US" sz="1400" dirty="0">
                          <a:latin typeface="Meiryo UI" panose="020B0604030504040204" pitchFamily="50" charset="-128"/>
                          <a:ea typeface="Meiryo UI" panose="020B0604030504040204" pitchFamily="50" charset="-128"/>
                        </a:rPr>
                        <a:t>講師：</a:t>
                      </a:r>
                      <a:r>
                        <a:rPr kumimoji="1" lang="en-US" altLang="ja-JP" sz="1400" dirty="0">
                          <a:latin typeface="Meiryo UI" panose="020B0604030504040204" pitchFamily="50" charset="-128"/>
                          <a:ea typeface="Meiryo UI" panose="020B0604030504040204" pitchFamily="50" charset="-128"/>
                        </a:rPr>
                        <a:t>J:COM</a:t>
                      </a:r>
                      <a:endParaRPr kumimoji="1" lang="ja-JP" altLang="en-US" sz="1400" dirty="0">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3219458782"/>
                  </a:ext>
                </a:extLst>
              </a:tr>
              <a:tr h="328833">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スマホトラブル疑似体験、フィルタリング活用法</a:t>
                      </a:r>
                    </a:p>
                  </a:txBody>
                  <a:tcPr>
                    <a:noFill/>
                  </a:tcPr>
                </a:tc>
                <a:tc>
                  <a:txBody>
                    <a:bodyPr/>
                    <a:lstStyle/>
                    <a:p>
                      <a:r>
                        <a:rPr kumimoji="1" lang="ja-JP" altLang="en-US" sz="1400" dirty="0">
                          <a:latin typeface="Meiryo UI" panose="020B0604030504040204" pitchFamily="50" charset="-128"/>
                          <a:ea typeface="Meiryo UI" panose="020B0604030504040204" pitchFamily="50" charset="-128"/>
                        </a:rPr>
                        <a:t>講師：デジタルアーツ</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1364394536"/>
                  </a:ext>
                </a:extLst>
              </a:tr>
              <a:tr h="328833">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情報モラル教育」</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オンライン出前授業</a:t>
                      </a:r>
                      <a:r>
                        <a:rPr kumimoji="1" lang="en-US" altLang="ja-JP" sz="1400" dirty="0">
                          <a:latin typeface="Meiryo UI" panose="020B0604030504040204" pitchFamily="50" charset="-128"/>
                          <a:ea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endParaRPr>
                    </a:p>
                  </a:txBody>
                  <a:tcPr>
                    <a:noFill/>
                  </a:tcPr>
                </a:tc>
                <a:tc>
                  <a:txBody>
                    <a:bodyPr/>
                    <a:lstStyle/>
                    <a:p>
                      <a:r>
                        <a:rPr kumimoji="1" lang="ja-JP" altLang="en-US" sz="1400" dirty="0">
                          <a:latin typeface="Meiryo UI" panose="020B0604030504040204" pitchFamily="50" charset="-128"/>
                          <a:ea typeface="Meiryo UI" panose="020B0604030504040204" pitchFamily="50" charset="-128"/>
                        </a:rPr>
                        <a:t>講師：</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一財</a:t>
                      </a:r>
                      <a:r>
                        <a:rPr kumimoji="1" lang="en-US" altLang="ja-JP" sz="1400" dirty="0">
                          <a:latin typeface="Meiryo UI" panose="020B0604030504040204" pitchFamily="50" charset="-128"/>
                          <a:ea typeface="Meiryo UI" panose="020B0604030504040204" pitchFamily="50" charset="-128"/>
                        </a:rPr>
                        <a:t>)LINE</a:t>
                      </a:r>
                      <a:r>
                        <a:rPr kumimoji="1" lang="ja-JP" altLang="en-US" sz="1400" dirty="0">
                          <a:latin typeface="Meiryo UI" panose="020B0604030504040204" pitchFamily="50" charset="-128"/>
                          <a:ea typeface="Meiryo UI" panose="020B0604030504040204" pitchFamily="50" charset="-128"/>
                        </a:rPr>
                        <a:t>みらい財団</a:t>
                      </a:r>
                    </a:p>
                  </a:txBody>
                  <a:tcPr>
                    <a:noFill/>
                  </a:tcPr>
                </a:tc>
                <a:extLst>
                  <a:ext uri="{0D108BD9-81ED-4DB2-BD59-A6C34878D82A}">
                    <a16:rowId xmlns:a16="http://schemas.microsoft.com/office/drawing/2014/main" val="1610318009"/>
                  </a:ext>
                </a:extLst>
              </a:tr>
              <a:tr h="492248">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ネット上の誹謗中傷防止講座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（講師派遣・オンデマンド配信） </a:t>
                      </a:r>
                    </a:p>
                  </a:txBody>
                  <a:tcPr>
                    <a:noFill/>
                  </a:tcPr>
                </a:tc>
                <a:tc>
                  <a:txBody>
                    <a:bodyPr/>
                    <a:lstStyle/>
                    <a:p>
                      <a:r>
                        <a:rPr kumimoji="1" lang="zh-TW" altLang="en-US" sz="1400" dirty="0">
                          <a:latin typeface="Meiryo UI" panose="020B0604030504040204" pitchFamily="50" charset="-128"/>
                          <a:ea typeface="Meiryo UI" panose="020B0604030504040204" pitchFamily="50" charset="-128"/>
                        </a:rPr>
                        <a:t>講師：大阪府人権擁護課</a:t>
                      </a:r>
                      <a:endParaRPr kumimoji="1" lang="ja-JP" altLang="en-US" sz="1400" dirty="0">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2281979105"/>
                  </a:ext>
                </a:extLst>
              </a:tr>
              <a:tr h="459466">
                <a:tc>
                  <a:txBody>
                    <a:bodyPr/>
                    <a:lstStyle/>
                    <a:p>
                      <a:r>
                        <a:rPr lang="en-US" altLang="ja-JP" sz="1400" kern="0" dirty="0">
                          <a:solidFill>
                            <a:prstClr val="black"/>
                          </a:solidFill>
                          <a:latin typeface="Meiryo UI" panose="020B0604030504040204" pitchFamily="50" charset="-128"/>
                          <a:ea typeface="Meiryo UI" panose="020B0604030504040204" pitchFamily="50" charset="-128"/>
                        </a:rPr>
                        <a:t>‣</a:t>
                      </a:r>
                      <a:r>
                        <a:rPr kumimoji="1" lang="zh-TW" altLang="en-US" sz="1400" dirty="0">
                          <a:latin typeface="Meiryo UI" panose="020B0604030504040204" pitchFamily="50" charset="-128"/>
                          <a:ea typeface="Meiryo UI" panose="020B0604030504040204" pitchFamily="50" charset="-128"/>
                        </a:rPr>
                        <a:t>消費者教育講師派遣事業</a:t>
                      </a:r>
                      <a:endParaRPr kumimoji="1" lang="ja-JP" altLang="en-US" sz="1400" dirty="0">
                        <a:latin typeface="Meiryo UI" panose="020B0604030504040204" pitchFamily="50" charset="-128"/>
                        <a:ea typeface="Meiryo UI" panose="020B0604030504040204" pitchFamily="50" charset="-128"/>
                      </a:endParaRPr>
                    </a:p>
                  </a:txBody>
                  <a:tcPr>
                    <a:noFill/>
                  </a:tcPr>
                </a:tc>
                <a:tc>
                  <a:txBody>
                    <a:bodyPr/>
                    <a:lstStyle/>
                    <a:p>
                      <a:r>
                        <a:rPr kumimoji="1" lang="ja-JP" altLang="en-US" sz="1400" dirty="0">
                          <a:latin typeface="Meiryo UI" panose="020B0604030504040204" pitchFamily="50" charset="-128"/>
                          <a:ea typeface="Meiryo UI" panose="020B0604030504040204" pitchFamily="50" charset="-128"/>
                        </a:rPr>
                        <a:t>講師：大阪府消費生活センター</a:t>
                      </a:r>
                    </a:p>
                  </a:txBody>
                  <a:tcPr>
                    <a:noFill/>
                  </a:tcPr>
                </a:tc>
                <a:extLst>
                  <a:ext uri="{0D108BD9-81ED-4DB2-BD59-A6C34878D82A}">
                    <a16:rowId xmlns:a16="http://schemas.microsoft.com/office/drawing/2014/main" val="2441428316"/>
                  </a:ext>
                </a:extLst>
              </a:tr>
            </a:tbl>
          </a:graphicData>
        </a:graphic>
      </p:graphicFrame>
      <p:sp>
        <p:nvSpPr>
          <p:cNvPr id="6" name="正方形/長方形 5">
            <a:extLst>
              <a:ext uri="{FF2B5EF4-FFF2-40B4-BE49-F238E27FC236}">
                <a16:creationId xmlns:a16="http://schemas.microsoft.com/office/drawing/2014/main" id="{A25E2EF0-F87C-42EF-8BC0-4CFC14732E41}"/>
              </a:ext>
            </a:extLst>
          </p:cNvPr>
          <p:cNvSpPr/>
          <p:nvPr/>
        </p:nvSpPr>
        <p:spPr>
          <a:xfrm>
            <a:off x="203792" y="200928"/>
            <a:ext cx="8729100"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313604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274" y="634028"/>
            <a:ext cx="8719457" cy="3281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２．青少年</a:t>
            </a:r>
            <a:r>
              <a:rPr lang="ja-JP" altLang="en-US" sz="1600" b="1" dirty="0">
                <a:solidFill>
                  <a:schemeClr val="tx1"/>
                </a:solidFill>
                <a:latin typeface="Meiryo UI" panose="020B0604030504040204" pitchFamily="50" charset="-128"/>
                <a:ea typeface="Meiryo UI" panose="020B0604030504040204" pitchFamily="50" charset="-128"/>
              </a:rPr>
              <a:t>に対するインターネット上での被害防止のための啓発事業（ターゲティング啓発）</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12274" y="968898"/>
            <a:ext cx="8719457" cy="550810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ja-JP" altLang="en-US" sz="1350" b="1"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rPr>
              <a:t>インターネット広告を活用し</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やインターネットの検索エンジン上で「パパ活」や「ママ活」など</a:t>
            </a:r>
            <a:r>
              <a:rPr lang="ja-JP" altLang="en-US" sz="1400" dirty="0">
                <a:solidFill>
                  <a:schemeClr val="tx1"/>
                </a:solidFill>
                <a:latin typeface="Meiryo UI" panose="020B0604030504040204" pitchFamily="50" charset="-128"/>
                <a:ea typeface="Meiryo UI" panose="020B0604030504040204" pitchFamily="50" charset="-128"/>
              </a:rPr>
              <a:t>性被害</a:t>
            </a:r>
            <a:r>
              <a:rPr lang="ja-JP" altLang="ja-JP" sz="1400" dirty="0">
                <a:solidFill>
                  <a:schemeClr val="tx1"/>
                </a:solidFill>
                <a:latin typeface="Meiryo UI" panose="020B0604030504040204" pitchFamily="50" charset="-128"/>
                <a:ea typeface="Meiryo UI" panose="020B0604030504040204" pitchFamily="50" charset="-128"/>
              </a:rPr>
              <a:t>を誘発する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おそれの</a:t>
            </a:r>
            <a:r>
              <a:rPr lang="ja-JP" altLang="en-US" sz="1400" dirty="0">
                <a:solidFill>
                  <a:schemeClr val="tx1"/>
                </a:solidFill>
                <a:latin typeface="Meiryo UI" panose="020B0604030504040204" pitchFamily="50" charset="-128"/>
                <a:ea typeface="Meiryo UI" panose="020B0604030504040204" pitchFamily="50" charset="-128"/>
              </a:rPr>
              <a:t>ある</a:t>
            </a:r>
            <a:r>
              <a:rPr lang="ja-JP" altLang="ja-JP" sz="1400" dirty="0">
                <a:solidFill>
                  <a:schemeClr val="tx1"/>
                </a:solidFill>
                <a:latin typeface="Meiryo UI" panose="020B0604030504040204" pitchFamily="50" charset="-128"/>
                <a:ea typeface="Meiryo UI" panose="020B0604030504040204" pitchFamily="50" charset="-128"/>
              </a:rPr>
              <a:t>書き込み</a:t>
            </a:r>
            <a:r>
              <a:rPr lang="ja-JP" altLang="en-US" sz="1400" dirty="0">
                <a:solidFill>
                  <a:schemeClr val="tx1"/>
                </a:solidFill>
                <a:latin typeface="Meiryo UI" panose="020B0604030504040204" pitchFamily="50" charset="-128"/>
                <a:ea typeface="Meiryo UI" panose="020B0604030504040204" pitchFamily="50" charset="-128"/>
              </a:rPr>
              <a:t>や検索</a:t>
            </a:r>
            <a:r>
              <a:rPr lang="ja-JP" altLang="ja-JP" sz="1400" dirty="0">
                <a:solidFill>
                  <a:schemeClr val="tx1"/>
                </a:solidFill>
                <a:latin typeface="Meiryo UI" panose="020B0604030504040204" pitchFamily="50" charset="-128"/>
                <a:ea typeface="Meiryo UI" panose="020B0604030504040204" pitchFamily="50" charset="-128"/>
              </a:rPr>
              <a:t>を行う</a:t>
            </a:r>
            <a:r>
              <a:rPr lang="ja-JP" altLang="en-US" sz="1400" dirty="0">
                <a:solidFill>
                  <a:schemeClr val="tx1"/>
                </a:solidFill>
                <a:latin typeface="Meiryo UI" panose="020B0604030504040204" pitchFamily="50" charset="-128"/>
                <a:ea typeface="Meiryo UI" panose="020B0604030504040204" pitchFamily="50" charset="-128"/>
              </a:rPr>
              <a:t>青少年</a:t>
            </a:r>
            <a:r>
              <a:rPr lang="ja-JP" altLang="ja-JP" sz="1400" dirty="0">
                <a:solidFill>
                  <a:schemeClr val="tx1"/>
                </a:solidFill>
                <a:latin typeface="Meiryo UI" panose="020B0604030504040204" pitchFamily="50" charset="-128"/>
                <a:ea typeface="Meiryo UI" panose="020B0604030504040204" pitchFamily="50" charset="-128"/>
              </a:rPr>
              <a:t>や大人に対して、当該者の</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ja-JP" sz="1400" dirty="0">
                <a:solidFill>
                  <a:schemeClr val="tx1"/>
                </a:solidFill>
                <a:latin typeface="Meiryo UI" panose="020B0604030504040204" pitchFamily="50" charset="-128"/>
                <a:ea typeface="Meiryo UI" panose="020B0604030504040204" pitchFamily="50" charset="-128"/>
              </a:rPr>
              <a:t>等の画面上に注意喚起のメッセージ広告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を表示</a:t>
            </a:r>
            <a:r>
              <a:rPr lang="ja-JP" altLang="en-US" sz="1400" dirty="0">
                <a:solidFill>
                  <a:schemeClr val="tx1"/>
                </a:solidFill>
                <a:latin typeface="Meiryo UI" panose="020B0604030504040204" pitchFamily="50" charset="-128"/>
                <a:ea typeface="Meiryo UI" panose="020B0604030504040204" pitchFamily="50" charset="-128"/>
              </a:rPr>
              <a:t>さ</a:t>
            </a:r>
            <a:r>
              <a:rPr lang="ja-JP" altLang="ja-JP" sz="1400" dirty="0">
                <a:solidFill>
                  <a:schemeClr val="tx1"/>
                </a:solidFill>
                <a:latin typeface="Meiryo UI" panose="020B0604030504040204" pitchFamily="50" charset="-128"/>
                <a:ea typeface="Meiryo UI" panose="020B0604030504040204" pitchFamily="50" charset="-128"/>
              </a:rPr>
              <a:t>せ</a:t>
            </a:r>
            <a:r>
              <a:rPr lang="ja-JP" altLang="en-US" sz="1400" dirty="0">
                <a:solidFill>
                  <a:schemeClr val="tx1"/>
                </a:solidFill>
                <a:latin typeface="Meiryo UI" panose="020B0604030504040204" pitchFamily="50" charset="-128"/>
                <a:ea typeface="Meiryo UI" panose="020B0604030504040204" pitchFamily="50" charset="-128"/>
              </a:rPr>
              <a:t>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○ＳＮＳ上で児童買春や闇バイト等の違法行為及びネット上のカジノサイト（オンラインカジノ）へ誘導するおそれの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ある書き込みや検索を行う子どもや大人に対して、当該者のＳＮＳ等の画面上に注意喚起のメッセージを表示させる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インターネット広告を実施。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Ｒ７年度実績</a:t>
            </a:r>
            <a:r>
              <a:rPr lang="en-US" altLang="ja-JP" sz="1400" b="1" dirty="0">
                <a:solidFill>
                  <a:schemeClr val="tx1"/>
                </a:solidFill>
                <a:latin typeface="Meiryo UI" panose="020B0604030504040204" pitchFamily="50" charset="-128"/>
                <a:ea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rPr>
              <a:t>　　・配信日　　　　 　</a:t>
            </a:r>
            <a:r>
              <a:rPr lang="ja-JP" altLang="ja-JP" sz="1400" dirty="0">
                <a:latin typeface="Meiryo UI" panose="020B0604030504040204" pitchFamily="50" charset="-128"/>
                <a:ea typeface="Meiryo UI" panose="020B0604030504040204" pitchFamily="50" charset="-128"/>
              </a:rPr>
              <a:t>令和</a:t>
            </a:r>
            <a:r>
              <a:rPr lang="ja-JP" altLang="en-US" sz="1400" dirty="0">
                <a:latin typeface="Meiryo UI" panose="020B0604030504040204" pitchFamily="50" charset="-128"/>
                <a:ea typeface="Meiryo UI" panose="020B0604030504040204" pitchFamily="50" charset="-128"/>
              </a:rPr>
              <a:t>７</a:t>
            </a:r>
            <a:r>
              <a:rPr lang="ja-JP" altLang="ja-JP" sz="14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７</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19</a:t>
            </a:r>
            <a:r>
              <a:rPr lang="ja-JP" altLang="ja-JP" sz="1400" dirty="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土</a:t>
            </a:r>
            <a:r>
              <a:rPr lang="ja-JP" altLang="ja-JP" sz="1400" dirty="0">
                <a:latin typeface="Meiryo UI" panose="020B0604030504040204" pitchFamily="50" charset="-128"/>
                <a:ea typeface="Meiryo UI" panose="020B0604030504040204" pitchFamily="50" charset="-128"/>
              </a:rPr>
              <a:t>）～令和</a:t>
            </a:r>
            <a:r>
              <a:rPr lang="ja-JP" altLang="en-US" sz="1400" dirty="0">
                <a:latin typeface="Meiryo UI" panose="020B0604030504040204" pitchFamily="50" charset="-128"/>
                <a:ea typeface="Meiryo UI" panose="020B0604030504040204" pitchFamily="50" charset="-128"/>
              </a:rPr>
              <a:t>７</a:t>
            </a:r>
            <a:r>
              <a:rPr lang="ja-JP" altLang="ja-JP" sz="1400" dirty="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８</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ja-JP" sz="1400" dirty="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日）　　　</a:t>
            </a:r>
            <a:r>
              <a:rPr lang="en-US" altLang="ja-JP" sz="1400" dirty="0">
                <a:latin typeface="Meiryo UI" panose="020B0604030504040204" pitchFamily="50" charset="-128"/>
                <a:ea typeface="Meiryo UI" panose="020B0604030504040204" pitchFamily="50" charset="-128"/>
              </a:rPr>
              <a:t>44</a:t>
            </a:r>
            <a:r>
              <a:rPr lang="ja-JP" altLang="ja-JP" sz="1400" dirty="0">
                <a:latin typeface="Meiryo UI" panose="020B0604030504040204" pitchFamily="50" charset="-128"/>
                <a:ea typeface="Meiryo UI" panose="020B0604030504040204" pitchFamily="50" charset="-128"/>
              </a:rPr>
              <a:t>日間</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・広告媒体　　　　</a:t>
            </a:r>
            <a:r>
              <a:rPr lang="ja-JP" altLang="en-US" sz="1400" dirty="0">
                <a:latin typeface="Meiryo UI" panose="020B0604030504040204" pitchFamily="50" charset="-128"/>
                <a:ea typeface="Meiryo UI" panose="020B0604030504040204" pitchFamily="50" charset="-128"/>
              </a:rPr>
              <a:t>①</a:t>
            </a:r>
            <a:r>
              <a:rPr lang="en-US" altLang="ja-JP" sz="1400" dirty="0">
                <a:latin typeface="Meiryo UI" panose="020B0604030504040204" pitchFamily="50" charset="-128"/>
                <a:ea typeface="Meiryo UI" panose="020B0604030504040204" pitchFamily="50" charset="-128"/>
              </a:rPr>
              <a:t>Google(</a:t>
            </a:r>
            <a:r>
              <a:rPr lang="ja-JP" altLang="en-US" sz="1400" dirty="0">
                <a:latin typeface="Meiryo UI" panose="020B0604030504040204" pitchFamily="50" charset="-128"/>
                <a:ea typeface="Meiryo UI" panose="020B0604030504040204" pitchFamily="50" charset="-128"/>
              </a:rPr>
              <a:t>検索連動型）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ja-JP" sz="1400" dirty="0">
                <a:solidFill>
                  <a:schemeClr val="tx1"/>
                </a:solidFill>
                <a:latin typeface="Meiryo UI" panose="020B0604030504040204" pitchFamily="50" charset="-128"/>
                <a:ea typeface="Meiryo UI" panose="020B0604030504040204" pitchFamily="50" charset="-128"/>
              </a:rPr>
              <a:t>検索エンジンで利用者が検索した際に、特定の文字に関連して表示される広告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②</a:t>
            </a:r>
            <a:r>
              <a:rPr lang="en-US" altLang="ja-JP" sz="1400" dirty="0">
                <a:solidFill>
                  <a:schemeClr val="tx1"/>
                </a:solidFill>
                <a:latin typeface="Meiryo UI" panose="020B0604030504040204" pitchFamily="50" charset="-128"/>
                <a:ea typeface="Meiryo UI" panose="020B0604030504040204" pitchFamily="50" charset="-128"/>
              </a:rPr>
              <a:t>LINE</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Instagram</a:t>
            </a:r>
          </a:p>
          <a:p>
            <a:r>
              <a:rPr lang="ja-JP" altLang="en-US" sz="1400" dirty="0">
                <a:solidFill>
                  <a:schemeClr val="tx1"/>
                </a:solidFill>
                <a:latin typeface="Meiryo UI" panose="020B0604030504040204" pitchFamily="50" charset="-128"/>
                <a:ea typeface="Meiryo UI" panose="020B0604030504040204" pitchFamily="50" charset="-128"/>
              </a:rPr>
              <a:t>　　　　　　　　　　　　　　 ⇒利用者から収集した趣味嗜好に基づき配信される広告</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・配信対象</a:t>
            </a:r>
            <a:r>
              <a:rPr lang="ja-JP" altLang="en-US" sz="1400" dirty="0">
                <a:solidFill>
                  <a:schemeClr val="tx1"/>
                </a:solidFill>
                <a:latin typeface="Meiryo UI" panose="020B0604030504040204" pitchFamily="50" charset="-128"/>
                <a:ea typeface="Meiryo UI" panose="020B0604030504040204" pitchFamily="50" charset="-128"/>
              </a:rPr>
              <a:t>　　　　①大阪府域で主に活動する子どもや大人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②大阪府域で主に活動する子ども（</a:t>
            </a:r>
            <a:r>
              <a:rPr lang="en-US" altLang="ja-JP" sz="1400" dirty="0">
                <a:solidFill>
                  <a:schemeClr val="tx1"/>
                </a:solidFill>
                <a:latin typeface="Meiryo UI" panose="020B0604030504040204" pitchFamily="50" charset="-128"/>
                <a:ea typeface="Meiryo UI" panose="020B0604030504040204" pitchFamily="50" charset="-128"/>
              </a:rPr>
              <a:t>18</a:t>
            </a:r>
            <a:r>
              <a:rPr lang="ja-JP" altLang="en-US" sz="1400" dirty="0">
                <a:solidFill>
                  <a:schemeClr val="tx1"/>
                </a:solidFill>
                <a:latin typeface="Meiryo UI" panose="020B0604030504040204" pitchFamily="50" charset="-128"/>
                <a:ea typeface="Meiryo UI" panose="020B0604030504040204" pitchFamily="50" charset="-128"/>
              </a:rPr>
              <a:t>歳未満）</a:t>
            </a:r>
            <a:endParaRPr lang="en-US" altLang="ja-JP" sz="1400" dirty="0">
              <a:solidFill>
                <a:schemeClr val="tx1"/>
              </a:solidFill>
              <a:latin typeface="Meiryo UI" panose="020B0604030504040204" pitchFamily="50" charset="-128"/>
              <a:ea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lvl="0"/>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defTabSz="1106154">
              <a:defRPr/>
            </a:pPr>
            <a:r>
              <a:rPr lang="ja-JP" altLang="en-US" sz="1400" kern="0" dirty="0">
                <a:solidFill>
                  <a:prstClr val="black"/>
                </a:solidFill>
                <a:latin typeface="Meiryo UI" panose="020B0604030504040204" pitchFamily="50" charset="-128"/>
                <a:ea typeface="Meiryo UI" panose="020B0604030504040204" pitchFamily="50" charset="-128"/>
              </a:rPr>
              <a:t>　　</a:t>
            </a:r>
            <a:r>
              <a:rPr lang="ja-JP" altLang="en-US" sz="1400" b="1" kern="0" dirty="0">
                <a:solidFill>
                  <a:prstClr val="black"/>
                </a:solidFill>
                <a:latin typeface="Meiryo UI" panose="020B0604030504040204" pitchFamily="50" charset="-128"/>
                <a:ea typeface="Meiryo UI" panose="020B0604030504040204" pitchFamily="50" charset="-128"/>
              </a:rPr>
              <a:t>・イラスト例</a:t>
            </a:r>
            <a:r>
              <a:rPr lang="ja-JP" altLang="en-US" sz="1400" kern="0" dirty="0">
                <a:solidFill>
                  <a:prstClr val="black"/>
                </a:solidFill>
                <a:latin typeface="Meiryo UI" panose="020B0604030504040204" pitchFamily="50" charset="-128"/>
                <a:ea typeface="Meiryo UI" panose="020B0604030504040204" pitchFamily="50" charset="-128"/>
              </a:rPr>
              <a:t>　</a:t>
            </a: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a:t>
            </a:r>
            <a:r>
              <a:rPr lang="en-US" altLang="ja-JP" sz="1400" kern="0" dirty="0">
                <a:solidFill>
                  <a:prstClr val="black"/>
                </a:solidFill>
                <a:latin typeface="Meiryo UI" panose="020B0604030504040204" pitchFamily="50" charset="-128"/>
                <a:ea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rPr>
              <a:t>　　パパ活・ママ活　　　　　　　　　　　　　　闇バイト　　　　　　　　　　　　　オンラインカジノ</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350" kern="0" dirty="0">
              <a:solidFill>
                <a:prstClr val="black"/>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b="1" dirty="0">
              <a:solidFill>
                <a:schemeClr val="tx1"/>
              </a:solidFill>
              <a:latin typeface="Meiryo UI" panose="020B0604030504040204" pitchFamily="50" charset="-128"/>
              <a:ea typeface="Meiryo UI" panose="020B0604030504040204" pitchFamily="50" charset="-128"/>
            </a:endParaRPr>
          </a:p>
          <a:p>
            <a:endParaRPr lang="en-US" altLang="ja-JP" sz="1350" b="1"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r>
              <a:rPr lang="ja-JP" altLang="en-US" sz="1350" dirty="0">
                <a:solidFill>
                  <a:schemeClr val="tx1"/>
                </a:solidFill>
                <a:latin typeface="Meiryo UI" panose="020B0604030504040204" pitchFamily="50" charset="-128"/>
                <a:ea typeface="Meiryo UI" panose="020B0604030504040204" pitchFamily="50" charset="-128"/>
              </a:rPr>
              <a:t>　　　　　　　　　　</a:t>
            </a:r>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a:p>
            <a:endParaRPr lang="en-US" altLang="ja-JP" sz="1350" dirty="0">
              <a:solidFill>
                <a:schemeClr val="tx1"/>
              </a:solidFill>
              <a:latin typeface="Meiryo UI" panose="020B0604030504040204" pitchFamily="50" charset="-128"/>
              <a:ea typeface="Meiryo UI" panose="020B0604030504040204" pitchFamily="50" charset="-128"/>
            </a:endParaRPr>
          </a:p>
        </p:txBody>
      </p:sp>
      <p:sp>
        <p:nvSpPr>
          <p:cNvPr id="2" name="Rectangle 2"/>
          <p:cNvSpPr>
            <a:spLocks noChangeArrowheads="1"/>
          </p:cNvSpPr>
          <p:nvPr/>
        </p:nvSpPr>
        <p:spPr bwMode="auto">
          <a:xfrm>
            <a:off x="1" y="89020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11" name="正方形/長方形 10"/>
          <p:cNvSpPr/>
          <p:nvPr/>
        </p:nvSpPr>
        <p:spPr>
          <a:xfrm>
            <a:off x="8450580" y="6414937"/>
            <a:ext cx="482312" cy="3078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17</a:t>
            </a:r>
            <a:endParaRPr lang="ja-JP" altLang="en-US" sz="2000" dirty="0"/>
          </a:p>
        </p:txBody>
      </p:sp>
      <p:pic>
        <p:nvPicPr>
          <p:cNvPr id="5" name="図 4">
            <a:extLst>
              <a:ext uri="{FF2B5EF4-FFF2-40B4-BE49-F238E27FC236}">
                <a16:creationId xmlns:a16="http://schemas.microsoft.com/office/drawing/2014/main" id="{51F8ACF6-1942-4F73-A55B-8D0204DAA9D6}"/>
              </a:ext>
            </a:extLst>
          </p:cNvPr>
          <p:cNvPicPr>
            <a:picLocks noChangeAspect="1"/>
          </p:cNvPicPr>
          <p:nvPr/>
        </p:nvPicPr>
        <p:blipFill>
          <a:blip r:embed="rId2"/>
          <a:stretch>
            <a:fillRect/>
          </a:stretch>
        </p:blipFill>
        <p:spPr>
          <a:xfrm>
            <a:off x="1845581" y="5280288"/>
            <a:ext cx="2062264" cy="1071651"/>
          </a:xfrm>
          <a:prstGeom prst="rect">
            <a:avLst/>
          </a:prstGeom>
        </p:spPr>
      </p:pic>
      <p:pic>
        <p:nvPicPr>
          <p:cNvPr id="12" name="図 11">
            <a:extLst>
              <a:ext uri="{FF2B5EF4-FFF2-40B4-BE49-F238E27FC236}">
                <a16:creationId xmlns:a16="http://schemas.microsoft.com/office/drawing/2014/main" id="{CF83DE50-BD70-4FD8-8AE5-95B71660BF7F}"/>
              </a:ext>
            </a:extLst>
          </p:cNvPr>
          <p:cNvPicPr>
            <a:picLocks noChangeAspect="1"/>
          </p:cNvPicPr>
          <p:nvPr/>
        </p:nvPicPr>
        <p:blipFill>
          <a:blip r:embed="rId3"/>
          <a:stretch>
            <a:fillRect/>
          </a:stretch>
        </p:blipFill>
        <p:spPr>
          <a:xfrm>
            <a:off x="4272763" y="5272667"/>
            <a:ext cx="2062266" cy="1071652"/>
          </a:xfrm>
          <a:prstGeom prst="rect">
            <a:avLst/>
          </a:prstGeom>
        </p:spPr>
      </p:pic>
      <p:pic>
        <p:nvPicPr>
          <p:cNvPr id="14" name="図 13">
            <a:extLst>
              <a:ext uri="{FF2B5EF4-FFF2-40B4-BE49-F238E27FC236}">
                <a16:creationId xmlns:a16="http://schemas.microsoft.com/office/drawing/2014/main" id="{B6BEFFAD-E314-4029-95F9-1AC744C49FAC}"/>
              </a:ext>
            </a:extLst>
          </p:cNvPr>
          <p:cNvPicPr>
            <a:picLocks noChangeAspect="1"/>
          </p:cNvPicPr>
          <p:nvPr/>
        </p:nvPicPr>
        <p:blipFill>
          <a:blip r:embed="rId4"/>
          <a:stretch>
            <a:fillRect/>
          </a:stretch>
        </p:blipFill>
        <p:spPr>
          <a:xfrm>
            <a:off x="6646601" y="5283049"/>
            <a:ext cx="2062264" cy="1071651"/>
          </a:xfrm>
          <a:prstGeom prst="rect">
            <a:avLst/>
          </a:prstGeom>
        </p:spPr>
      </p:pic>
      <p:sp>
        <p:nvSpPr>
          <p:cNvPr id="10" name="正方形/長方形 9">
            <a:extLst>
              <a:ext uri="{FF2B5EF4-FFF2-40B4-BE49-F238E27FC236}">
                <a16:creationId xmlns:a16="http://schemas.microsoft.com/office/drawing/2014/main" id="{2A965C4B-E374-4C0F-8B46-189F99E0C00C}"/>
              </a:ext>
            </a:extLst>
          </p:cNvPr>
          <p:cNvSpPr/>
          <p:nvPr/>
        </p:nvSpPr>
        <p:spPr>
          <a:xfrm>
            <a:off x="212274" y="148996"/>
            <a:ext cx="8719457"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111399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273" y="1043485"/>
            <a:ext cx="8719457" cy="5174353"/>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defTabSz="1106154">
              <a:defRPr/>
            </a:pPr>
            <a:r>
              <a:rPr lang="ja-JP" altLang="en-US" sz="1200" kern="0" dirty="0">
                <a:solidFill>
                  <a:prstClr val="black"/>
                </a:solidFill>
                <a:latin typeface="Meiryo UI" panose="020B0604030504040204" pitchFamily="50" charset="-128"/>
                <a:ea typeface="Meiryo UI" panose="020B0604030504040204" pitchFamily="50" charset="-128"/>
              </a:rPr>
              <a:t>　　</a:t>
            </a: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r>
              <a:rPr lang="ja-JP" altLang="en-US" sz="1400" b="1" dirty="0">
                <a:latin typeface="Meiryo UI" panose="020B0604030504040204" pitchFamily="50" charset="-128"/>
                <a:ea typeface="Meiryo UI" panose="020B0604030504040204" pitchFamily="50" charset="-128"/>
              </a:rPr>
              <a:t> ・配信結果（</a:t>
            </a:r>
            <a:r>
              <a:rPr lang="en-US" altLang="ja-JP" sz="1400" b="1" kern="0" dirty="0">
                <a:solidFill>
                  <a:prstClr val="black"/>
                </a:solidFill>
                <a:latin typeface="Meiryo UI" panose="020B0604030504040204" pitchFamily="50" charset="-128"/>
                <a:ea typeface="Meiryo UI" panose="020B0604030504040204" pitchFamily="50" charset="-128"/>
              </a:rPr>
              <a:t>R</a:t>
            </a:r>
            <a:r>
              <a:rPr lang="ja-JP" altLang="en-US" sz="1400" b="1" kern="0" dirty="0">
                <a:solidFill>
                  <a:prstClr val="black"/>
                </a:solidFill>
                <a:latin typeface="Meiryo UI" panose="020B0604030504040204" pitchFamily="50" charset="-128"/>
                <a:ea typeface="Meiryo UI" panose="020B0604030504040204" pitchFamily="50" charset="-128"/>
              </a:rPr>
              <a:t>７年度）</a:t>
            </a:r>
            <a:endParaRPr lang="en-US" altLang="ja-JP" sz="1400" b="1" kern="0" dirty="0">
              <a:solidFill>
                <a:prstClr val="black"/>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画面表示数　</a:t>
            </a:r>
            <a:r>
              <a:rPr lang="en-US" altLang="ja-JP" sz="1400" dirty="0">
                <a:latin typeface="Meiryo UI" panose="020B0604030504040204" pitchFamily="50" charset="-128"/>
                <a:ea typeface="Meiryo UI" panose="020B0604030504040204" pitchFamily="50" charset="-128"/>
              </a:rPr>
              <a:t>1,763,177</a:t>
            </a:r>
            <a:r>
              <a:rPr lang="ja-JP" altLang="ja-JP" sz="1400" dirty="0">
                <a:latin typeface="Meiryo UI" panose="020B0604030504040204" pitchFamily="50" charset="-128"/>
                <a:ea typeface="Meiryo UI" panose="020B0604030504040204" pitchFamily="50" charset="-128"/>
              </a:rPr>
              <a:t>回（１日あたり</a:t>
            </a:r>
            <a:r>
              <a:rPr lang="en-US" altLang="ja-JP" sz="1400" dirty="0">
                <a:latin typeface="Meiryo UI" panose="020B0604030504040204" pitchFamily="50" charset="-128"/>
                <a:ea typeface="Meiryo UI" panose="020B0604030504040204" pitchFamily="50" charset="-128"/>
              </a:rPr>
              <a:t>40,072</a:t>
            </a:r>
            <a:r>
              <a:rPr lang="ja-JP" altLang="ja-JP" sz="1400" dirty="0">
                <a:latin typeface="Meiryo UI" panose="020B0604030504040204" pitchFamily="50" charset="-128"/>
                <a:ea typeface="Meiryo UI" panose="020B0604030504040204" pitchFamily="50" charset="-128"/>
              </a:rPr>
              <a:t>回）</a:t>
            </a:r>
          </a:p>
          <a:p>
            <a:r>
              <a:rPr lang="ja-JP" altLang="en-US"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r>
              <a:rPr lang="ja-JP" altLang="en-US" sz="1400" kern="0" dirty="0">
                <a:solidFill>
                  <a:prstClr val="black"/>
                </a:solidFill>
                <a:latin typeface="Meiryo UI" panose="020B0604030504040204" pitchFamily="50" charset="-128"/>
                <a:ea typeface="Meiryo UI" panose="020B0604030504040204" pitchFamily="50" charset="-128"/>
              </a:rPr>
              <a:t>　　</a:t>
            </a:r>
            <a:endParaRPr lang="en-US" altLang="ja-JP" sz="1400" kern="0" dirty="0">
              <a:solidFill>
                <a:prstClr val="black"/>
              </a:solidFill>
              <a:latin typeface="Meiryo UI" panose="020B0604030504040204" pitchFamily="50" charset="-128"/>
              <a:ea typeface="Meiryo UI" panose="020B0604030504040204" pitchFamily="50" charset="-128"/>
            </a:endParaRPr>
          </a:p>
          <a:p>
            <a:r>
              <a:rPr lang="ja-JP" altLang="en-US" sz="1400" kern="0" dirty="0">
                <a:solidFill>
                  <a:prstClr val="black"/>
                </a:solidFill>
                <a:latin typeface="Meiryo UI" panose="020B0604030504040204" pitchFamily="50" charset="-128"/>
                <a:ea typeface="Meiryo UI" panose="020B0604030504040204" pitchFamily="50" charset="-128"/>
              </a:rPr>
              <a:t>　　　 ⇒本啓発事業の実施により、児童買春や闇バイト等の違法行為及びカジノサイトへの誘導に対する注意喚起と</a:t>
            </a:r>
            <a:endParaRPr lang="en-US" altLang="ja-JP" sz="1400" kern="0" dirty="0">
              <a:solidFill>
                <a:prstClr val="black"/>
              </a:solidFill>
              <a:latin typeface="Meiryo UI" panose="020B0604030504040204" pitchFamily="50" charset="-128"/>
              <a:ea typeface="Meiryo UI" panose="020B0604030504040204" pitchFamily="50" charset="-128"/>
            </a:endParaRPr>
          </a:p>
          <a:p>
            <a:r>
              <a:rPr lang="ja-JP" altLang="en-US" sz="1400" kern="0" dirty="0">
                <a:solidFill>
                  <a:prstClr val="black"/>
                </a:solidFill>
                <a:latin typeface="Meiryo UI" panose="020B0604030504040204" pitchFamily="50" charset="-128"/>
                <a:ea typeface="Meiryo UI" panose="020B0604030504040204" pitchFamily="50" charset="-128"/>
              </a:rPr>
              <a:t>　　　　　認知拡大を</a:t>
            </a:r>
            <a:r>
              <a:rPr lang="ja-JP" altLang="en-US" sz="1400" dirty="0">
                <a:solidFill>
                  <a:schemeClr val="tx1"/>
                </a:solidFill>
                <a:latin typeface="Meiryo UI" panose="020B0604030504040204" pitchFamily="50" charset="-128"/>
                <a:ea typeface="Meiryo UI" panose="020B0604030504040204" pitchFamily="50" charset="-128"/>
              </a:rPr>
              <a:t>大阪府域で主に活動する子どもや大人に対して行うことができた。</a:t>
            </a:r>
            <a:endParaRPr lang="ja-JP"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400" b="1" kern="0" dirty="0">
              <a:solidFill>
                <a:prstClr val="black"/>
              </a:solidFill>
              <a:latin typeface="Meiryo UI" panose="020B0604030504040204" pitchFamily="50" charset="-128"/>
              <a:ea typeface="Meiryo UI" panose="020B0604030504040204" pitchFamily="50" charset="-128"/>
            </a:endParaRPr>
          </a:p>
          <a:p>
            <a:pPr defTabSz="1106154" fontAlgn="b">
              <a:defRPr/>
            </a:pPr>
            <a:r>
              <a:rPr lang="ja-JP" altLang="en-US" sz="1200" kern="0" dirty="0">
                <a:solidFill>
                  <a:prstClr val="black"/>
                </a:solidFill>
                <a:latin typeface="Meiryo UI" panose="020B0604030504040204" pitchFamily="50" charset="-128"/>
                <a:ea typeface="Meiryo UI" panose="020B0604030504040204" pitchFamily="50" charset="-128"/>
              </a:rPr>
              <a:t>　　　　　　　　　</a:t>
            </a: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a:p>
            <a:pPr defTabSz="1106154">
              <a:defRPr/>
            </a:pPr>
            <a:endParaRPr lang="en-US" altLang="ja-JP" sz="1200" kern="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81622455"/>
              </p:ext>
            </p:extLst>
          </p:nvPr>
        </p:nvGraphicFramePr>
        <p:xfrm>
          <a:off x="863961" y="2010014"/>
          <a:ext cx="6467004" cy="2362197"/>
        </p:xfrm>
        <a:graphic>
          <a:graphicData uri="http://schemas.openxmlformats.org/drawingml/2006/table">
            <a:tbl>
              <a:tblPr>
                <a:tableStyleId>{5940675A-B579-460E-94D1-54222C63F5DA}</a:tableStyleId>
              </a:tblPr>
              <a:tblGrid>
                <a:gridCol w="2081190">
                  <a:extLst>
                    <a:ext uri="{9D8B030D-6E8A-4147-A177-3AD203B41FA5}">
                      <a16:colId xmlns:a16="http://schemas.microsoft.com/office/drawing/2014/main" val="1041327850"/>
                    </a:ext>
                  </a:extLst>
                </a:gridCol>
                <a:gridCol w="2114071">
                  <a:extLst>
                    <a:ext uri="{9D8B030D-6E8A-4147-A177-3AD203B41FA5}">
                      <a16:colId xmlns:a16="http://schemas.microsoft.com/office/drawing/2014/main" val="653984944"/>
                    </a:ext>
                  </a:extLst>
                </a:gridCol>
                <a:gridCol w="2271743">
                  <a:extLst>
                    <a:ext uri="{9D8B030D-6E8A-4147-A177-3AD203B41FA5}">
                      <a16:colId xmlns:a16="http://schemas.microsoft.com/office/drawing/2014/main" val="3343512252"/>
                    </a:ext>
                  </a:extLst>
                </a:gridCol>
              </a:tblGrid>
              <a:tr h="413220">
                <a:tc rowSpan="2">
                  <a:txBody>
                    <a:bodyPr/>
                    <a:lstStyle/>
                    <a:p>
                      <a:pPr algn="just">
                        <a:lnSpc>
                          <a:spcPct val="100000"/>
                        </a:lnSpc>
                        <a:spcAft>
                          <a:spcPts val="0"/>
                        </a:spcAft>
                      </a:pPr>
                      <a:r>
                        <a:rPr lang="ja-JP" sz="1200" kern="100" dirty="0">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gridSpan="2">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画面表示数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3671222619"/>
                  </a:ext>
                </a:extLst>
              </a:tr>
              <a:tr h="370051">
                <a:tc vMerge="1">
                  <a:txBody>
                    <a:bodyPr/>
                    <a:lstStyle/>
                    <a:p>
                      <a:endParaRPr kumimoji="1" lang="ja-JP" altLang="en-US"/>
                    </a:p>
                  </a:txBody>
                  <a:tcPr/>
                </a:tc>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実績</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１日あたり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55992434"/>
                  </a:ext>
                </a:extLst>
              </a:tr>
              <a:tr h="422915">
                <a:tc>
                  <a:txBody>
                    <a:bodyPr/>
                    <a:lstStyle/>
                    <a:p>
                      <a:pPr algn="ct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Google</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rPr>
                        <a:t>510,422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11,601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45664576"/>
                  </a:ext>
                </a:extLst>
              </a:tr>
              <a:tr h="422915">
                <a:tc>
                  <a:txBody>
                    <a:bodyPr/>
                    <a:lstStyle/>
                    <a:p>
                      <a:pPr algn="ct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LINE</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rPr>
                        <a:t>956,792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21,745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86593960"/>
                  </a:ext>
                </a:extLst>
              </a:tr>
              <a:tr h="391196">
                <a:tc>
                  <a:txBody>
                    <a:bodyPr/>
                    <a:lstStyle/>
                    <a:p>
                      <a:pPr algn="ct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Instagram</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295,963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6,726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950909683"/>
                  </a:ext>
                </a:extLst>
              </a:tr>
              <a:tr h="341900">
                <a:tc>
                  <a:txBody>
                    <a:bodyPr/>
                    <a:lstStyle/>
                    <a:p>
                      <a:pPr algn="ctr">
                        <a:lnSpc>
                          <a:spcPct val="100000"/>
                        </a:lnSpc>
                        <a:spcAft>
                          <a:spcPts val="0"/>
                        </a:spcAft>
                      </a:pPr>
                      <a:r>
                        <a:rPr lang="ja-JP" sz="1200" kern="100" dirty="0">
                          <a:effectLst/>
                          <a:latin typeface="Meiryo UI" panose="020B0604030504040204" pitchFamily="50" charset="-128"/>
                          <a:ea typeface="Meiryo UI" panose="020B0604030504040204" pitchFamily="50" charset="-128"/>
                        </a:rPr>
                        <a:t>合計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144" marR="7144" marT="7144"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1,763,177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R="49530" algn="r">
                        <a:lnSpc>
                          <a:spcPct val="100000"/>
                        </a:lnSpc>
                        <a:spcAft>
                          <a:spcPts val="0"/>
                        </a:spcAft>
                      </a:pPr>
                      <a:r>
                        <a:rPr lang="en-US" altLang="ja-JP" sz="1200" kern="100" dirty="0">
                          <a:effectLst/>
                          <a:latin typeface="Meiryo UI" panose="020B0604030504040204" pitchFamily="50" charset="-128"/>
                          <a:ea typeface="Meiryo UI" panose="020B0604030504040204" pitchFamily="50" charset="-128"/>
                        </a:rPr>
                        <a:t>40,072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38588712"/>
                  </a:ext>
                </a:extLst>
              </a:tr>
            </a:tbl>
          </a:graphicData>
        </a:graphic>
      </p:graphicFrame>
      <p:sp>
        <p:nvSpPr>
          <p:cNvPr id="6" name="正方形/長方形 5"/>
          <p:cNvSpPr/>
          <p:nvPr/>
        </p:nvSpPr>
        <p:spPr>
          <a:xfrm>
            <a:off x="212273" y="715677"/>
            <a:ext cx="8719457" cy="32818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schemeClr val="tx1"/>
                </a:solidFill>
                <a:latin typeface="Meiryo UI" panose="020B0604030504040204" pitchFamily="50" charset="-128"/>
                <a:ea typeface="Meiryo UI" panose="020B0604030504040204" pitchFamily="50" charset="-128"/>
              </a:rPr>
              <a:t>青少年に対するインターネット上での被害防止のための啓発事業（ターゲティング啓発）</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481060" y="6414937"/>
            <a:ext cx="451832" cy="3078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18</a:t>
            </a:r>
            <a:endParaRPr lang="ja-JP" altLang="en-US" sz="2000" dirty="0"/>
          </a:p>
        </p:txBody>
      </p:sp>
      <p:sp>
        <p:nvSpPr>
          <p:cNvPr id="8" name="正方形/長方形 7">
            <a:extLst>
              <a:ext uri="{FF2B5EF4-FFF2-40B4-BE49-F238E27FC236}">
                <a16:creationId xmlns:a16="http://schemas.microsoft.com/office/drawing/2014/main" id="{C3D71A33-DA0D-42E6-95D3-69D1C16DE349}"/>
              </a:ext>
            </a:extLst>
          </p:cNvPr>
          <p:cNvSpPr/>
          <p:nvPr/>
        </p:nvSpPr>
        <p:spPr>
          <a:xfrm>
            <a:off x="212274" y="148996"/>
            <a:ext cx="8719457"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青少年を取り巻くインターネット上の有害情報対策</a:t>
            </a:r>
          </a:p>
        </p:txBody>
      </p:sp>
    </p:spTree>
    <p:extLst>
      <p:ext uri="{BB962C8B-B14F-4D97-AF65-F5344CB8AC3E}">
        <p14:creationId xmlns:p14="http://schemas.microsoft.com/office/powerpoint/2010/main" val="156858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6" name="正方形/長方形 5"/>
          <p:cNvSpPr/>
          <p:nvPr/>
        </p:nvSpPr>
        <p:spPr>
          <a:xfrm>
            <a:off x="125762" y="1902610"/>
            <a:ext cx="8855899" cy="266996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○区分陳列等の条例遵守状況の立入調査</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府嘱託職員（青少年健全育成推進員）による調査</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350" dirty="0">
              <a:solidFill>
                <a:srgbClr val="000000"/>
              </a:solidFill>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3" y="753074"/>
            <a:ext cx="8855899" cy="1027027"/>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rPr>
              <a:t>条（</a:t>
            </a:r>
            <a:r>
              <a:rPr lang="en-US" altLang="ja-JP" sz="1600" b="1" dirty="0">
                <a:latin typeface="Meiryo UI" panose="020B0604030504040204" pitchFamily="50" charset="-128"/>
                <a:ea typeface="Meiryo UI" panose="020B0604030504040204" pitchFamily="50" charset="-128"/>
              </a:rPr>
              <a:t>13</a:t>
            </a:r>
            <a:r>
              <a:rPr lang="ja-JP" altLang="en-US" sz="1600" b="1" dirty="0">
                <a:latin typeface="Meiryo UI" panose="020B0604030504040204" pitchFamily="50" charset="-128"/>
                <a:ea typeface="Meiryo UI" panose="020B0604030504040204" pitchFamily="50" charset="-128"/>
              </a:rPr>
              <a:t>条指定図書類の区分陳列）</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図書類取扱業者は、規則で定める方法により、有害図書類を他の図書類と区分し、店内の容易に監視できる場所に</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陳列しなければならない。</a:t>
            </a:r>
          </a:p>
        </p:txBody>
      </p:sp>
      <p:sp>
        <p:nvSpPr>
          <p:cNvPr id="7" name="正方形/長方形 6"/>
          <p:cNvSpPr/>
          <p:nvPr/>
        </p:nvSpPr>
        <p:spPr>
          <a:xfrm>
            <a:off x="8661614" y="6418669"/>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1</a:t>
            </a:r>
          </a:p>
        </p:txBody>
      </p:sp>
      <p:graphicFrame>
        <p:nvGraphicFramePr>
          <p:cNvPr id="2" name="表 1">
            <a:extLst>
              <a:ext uri="{FF2B5EF4-FFF2-40B4-BE49-F238E27FC236}">
                <a16:creationId xmlns:a16="http://schemas.microsoft.com/office/drawing/2014/main" id="{B8651D06-3389-416A-B535-2DEF1EC4D642}"/>
              </a:ext>
            </a:extLst>
          </p:cNvPr>
          <p:cNvGraphicFramePr>
            <a:graphicFrameLocks noGrp="1"/>
          </p:cNvGraphicFramePr>
          <p:nvPr>
            <p:extLst>
              <p:ext uri="{D42A27DB-BD31-4B8C-83A1-F6EECF244321}">
                <p14:modId xmlns:p14="http://schemas.microsoft.com/office/powerpoint/2010/main" val="763995001"/>
              </p:ext>
            </p:extLst>
          </p:nvPr>
        </p:nvGraphicFramePr>
        <p:xfrm>
          <a:off x="432578" y="2552045"/>
          <a:ext cx="7716801" cy="1753910"/>
        </p:xfrm>
        <a:graphic>
          <a:graphicData uri="http://schemas.openxmlformats.org/drawingml/2006/table">
            <a:tbl>
              <a:tblPr firstRow="1" firstCol="1" bandRow="1"/>
              <a:tblGrid>
                <a:gridCol w="1135130">
                  <a:extLst>
                    <a:ext uri="{9D8B030D-6E8A-4147-A177-3AD203B41FA5}">
                      <a16:colId xmlns:a16="http://schemas.microsoft.com/office/drawing/2014/main" val="1866488752"/>
                    </a:ext>
                  </a:extLst>
                </a:gridCol>
                <a:gridCol w="1871801">
                  <a:extLst>
                    <a:ext uri="{9D8B030D-6E8A-4147-A177-3AD203B41FA5}">
                      <a16:colId xmlns:a16="http://schemas.microsoft.com/office/drawing/2014/main" val="1884013527"/>
                    </a:ext>
                  </a:extLst>
                </a:gridCol>
                <a:gridCol w="1293430">
                  <a:extLst>
                    <a:ext uri="{9D8B030D-6E8A-4147-A177-3AD203B41FA5}">
                      <a16:colId xmlns:a16="http://schemas.microsoft.com/office/drawing/2014/main" val="2093004266"/>
                    </a:ext>
                  </a:extLst>
                </a:gridCol>
                <a:gridCol w="1061504">
                  <a:extLst>
                    <a:ext uri="{9D8B030D-6E8A-4147-A177-3AD203B41FA5}">
                      <a16:colId xmlns:a16="http://schemas.microsoft.com/office/drawing/2014/main" val="120131499"/>
                    </a:ext>
                  </a:extLst>
                </a:gridCol>
                <a:gridCol w="1177468">
                  <a:extLst>
                    <a:ext uri="{9D8B030D-6E8A-4147-A177-3AD203B41FA5}">
                      <a16:colId xmlns:a16="http://schemas.microsoft.com/office/drawing/2014/main" val="206755897"/>
                    </a:ext>
                  </a:extLst>
                </a:gridCol>
                <a:gridCol w="1177468">
                  <a:extLst>
                    <a:ext uri="{9D8B030D-6E8A-4147-A177-3AD203B41FA5}">
                      <a16:colId xmlns:a16="http://schemas.microsoft.com/office/drawing/2014/main" val="1558100764"/>
                    </a:ext>
                  </a:extLst>
                </a:gridCol>
              </a:tblGrid>
              <a:tr h="518490">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調査店舗数</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区分陳列実施率</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掲示</a:t>
                      </a:r>
                    </a:p>
                    <a:p>
                      <a:pPr algn="ctr">
                        <a:lnSpc>
                          <a:spcPts val="1300"/>
                        </a:lnSpc>
                      </a:pP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実施率</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個別</a:t>
                      </a:r>
                    </a:p>
                    <a:p>
                      <a:pPr algn="ctr">
                        <a:lnSpc>
                          <a:spcPts val="1300"/>
                        </a:lnSpc>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包装率</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不適切店舗数</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237060"/>
                  </a:ext>
                </a:extLst>
              </a:tr>
              <a:tr h="247084">
                <a:tc>
                  <a:txBody>
                    <a:bodyPr/>
                    <a:lstStyle/>
                    <a:p>
                      <a:pPr algn="ctr">
                        <a:lnSpc>
                          <a:spcPts val="1300"/>
                        </a:lnSpc>
                      </a:pPr>
                      <a:r>
                        <a:rPr lang="en-US" sz="1000" kern="100">
                          <a:effectLst/>
                          <a:latin typeface="Meiryo UI" panose="020B0604030504040204" pitchFamily="50" charset="-128"/>
                          <a:ea typeface="Meiryo UI" panose="020B0604030504040204" pitchFamily="50" charset="-128"/>
                          <a:cs typeface="Times New Roman" panose="02020603050405020304" pitchFamily="18" charset="0"/>
                        </a:rPr>
                        <a:t>R2</a:t>
                      </a:r>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419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89.9%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86.8%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87.5%</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60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769475"/>
                  </a:ext>
                </a:extLst>
              </a:tr>
              <a:tr h="247084">
                <a:tc>
                  <a:txBody>
                    <a:bodyPr/>
                    <a:lstStyle/>
                    <a:p>
                      <a:pPr algn="ctr">
                        <a:lnSpc>
                          <a:spcPts val="13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R3</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333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95.8%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94.6%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92.2%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43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361601"/>
                  </a:ext>
                </a:extLst>
              </a:tr>
              <a:tr h="247084">
                <a:tc>
                  <a:txBody>
                    <a:bodyPr/>
                    <a:lstStyle/>
                    <a:p>
                      <a:pPr algn="ctr">
                        <a:lnSpc>
                          <a:spcPts val="13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R4</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153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98.0%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93.4%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89.5%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25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146060"/>
                  </a:ext>
                </a:extLst>
              </a:tr>
              <a:tr h="247084">
                <a:tc>
                  <a:txBody>
                    <a:bodyPr/>
                    <a:lstStyle/>
                    <a:p>
                      <a:pPr algn="ctr">
                        <a:lnSpc>
                          <a:spcPts val="13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R5</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152</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97.4%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95.4%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94.7%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15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166604"/>
                  </a:ext>
                </a:extLst>
              </a:tr>
              <a:tr h="247084">
                <a:tc>
                  <a:txBody>
                    <a:bodyPr/>
                    <a:lstStyle/>
                    <a:p>
                      <a:pPr algn="ctr">
                        <a:lnSpc>
                          <a:spcPts val="1300"/>
                        </a:lnSpc>
                      </a:pPr>
                      <a:r>
                        <a:rPr lang="en-US" sz="1000" kern="0" dirty="0">
                          <a:effectLst/>
                          <a:latin typeface="Meiryo UI" panose="020B0604030504040204" pitchFamily="50" charset="-128"/>
                          <a:ea typeface="Meiryo UI" panose="020B0604030504040204" pitchFamily="50" charset="-128"/>
                          <a:cs typeface="Times New Roman" panose="02020603050405020304" pitchFamily="18" charset="0"/>
                        </a:rPr>
                        <a:t>R6</a:t>
                      </a:r>
                      <a:r>
                        <a:rPr lang="ja-JP" sz="1000" kern="0"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247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96.4%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98.4%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97.2%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20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095029"/>
                  </a:ext>
                </a:extLst>
              </a:tr>
            </a:tbl>
          </a:graphicData>
        </a:graphic>
      </p:graphicFrame>
      <p:pic>
        <p:nvPicPr>
          <p:cNvPr id="9" name="図 8">
            <a:extLst>
              <a:ext uri="{FF2B5EF4-FFF2-40B4-BE49-F238E27FC236}">
                <a16:creationId xmlns:a16="http://schemas.microsoft.com/office/drawing/2014/main" id="{E20464C4-CC88-470B-923A-20464F9F9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22" y="4695081"/>
            <a:ext cx="1417527" cy="1939773"/>
          </a:xfrm>
          <a:prstGeom prst="rect">
            <a:avLst/>
          </a:prstGeom>
        </p:spPr>
      </p:pic>
      <p:pic>
        <p:nvPicPr>
          <p:cNvPr id="13" name="図 12">
            <a:extLst>
              <a:ext uri="{FF2B5EF4-FFF2-40B4-BE49-F238E27FC236}">
                <a16:creationId xmlns:a16="http://schemas.microsoft.com/office/drawing/2014/main" id="{3318B1E3-1138-4144-81A9-D28B94472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3" y="4695081"/>
            <a:ext cx="5335675" cy="1939773"/>
          </a:xfrm>
          <a:prstGeom prst="rect">
            <a:avLst/>
          </a:prstGeom>
        </p:spPr>
      </p:pic>
      <p:pic>
        <p:nvPicPr>
          <p:cNvPr id="15" name="図 14">
            <a:extLst>
              <a:ext uri="{FF2B5EF4-FFF2-40B4-BE49-F238E27FC236}">
                <a16:creationId xmlns:a16="http://schemas.microsoft.com/office/drawing/2014/main" id="{8D32B080-F245-49E9-AA3D-2D7B283DB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817" y="4857385"/>
            <a:ext cx="1457582" cy="1754496"/>
          </a:xfrm>
          <a:prstGeom prst="rect">
            <a:avLst/>
          </a:prstGeom>
        </p:spPr>
      </p:pic>
    </p:spTree>
    <p:extLst>
      <p:ext uri="{BB962C8B-B14F-4D97-AF65-F5344CB8AC3E}">
        <p14:creationId xmlns:p14="http://schemas.microsoft.com/office/powerpoint/2010/main" val="181832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3901604" y="2381495"/>
            <a:ext cx="5080058" cy="291618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７年度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府嘱託職員（青少年健全育成推進員）による調査</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調査台数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調査内容　 表示票の有無、 機器設置状況（壁による囲い込み、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監視カメラ・年齢確認装置）、運用状況（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時間監視の掲示）の確認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不備事項　 届出票無し　　　８店舗（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台）</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監視カメラ不備  １店舗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掲示不備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１店舗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時間監視掲示なし</a:t>
            </a:r>
            <a:endParaRPr lang="en-US" altLang="ja-JP" sz="1400" b="1" dirty="0">
              <a:latin typeface="Meiryo UI" panose="020B0604030504040204" pitchFamily="50" charset="-128"/>
              <a:ea typeface="Meiryo UI" panose="020B0604030504040204" pitchFamily="50" charset="-128"/>
            </a:endParaRPr>
          </a:p>
          <a:p>
            <a:endParaRPr lang="en-US" altLang="ja-JP" sz="1350" dirty="0">
              <a:solidFill>
                <a:srgbClr val="000000"/>
              </a:solidFill>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4" y="624711"/>
            <a:ext cx="8855899" cy="1289555"/>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19</a:t>
            </a:r>
            <a:r>
              <a:rPr lang="ja-JP" altLang="en-US" sz="1600" b="1" dirty="0">
                <a:latin typeface="Meiryo UI" panose="020B0604030504040204" pitchFamily="50" charset="-128"/>
                <a:ea typeface="Meiryo UI" panose="020B0604030504040204" pitchFamily="50" charset="-128"/>
              </a:rPr>
              <a:t>条（図書類等の自動販売機等による販売又は貸付けの届出等）</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図書類又は、玩具刃物類の販売・貸付を、自動販売機・自動貸出機により行おうとする者は、あらかじめ規則で定める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事項を知事に届け出なければならない。</a:t>
            </a:r>
            <a:br>
              <a:rPr lang="en-US" altLang="ja-JP" sz="14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条（自動販売機等への</a:t>
            </a:r>
            <a:r>
              <a:rPr lang="en-US" altLang="ja-JP" sz="1600" b="1" dirty="0">
                <a:latin typeface="Meiryo UI" panose="020B0604030504040204" pitchFamily="50" charset="-128"/>
                <a:ea typeface="Meiryo UI" panose="020B0604030504040204" pitchFamily="50" charset="-128"/>
              </a:rPr>
              <a:t>13</a:t>
            </a:r>
            <a:r>
              <a:rPr lang="ja-JP" altLang="en-US" sz="1600" b="1" dirty="0">
                <a:latin typeface="Meiryo UI" panose="020B0604030504040204" pitchFamily="50" charset="-128"/>
                <a:ea typeface="Meiryo UI" panose="020B0604030504040204" pitchFamily="50" charset="-128"/>
              </a:rPr>
              <a:t>条指定図書類等の収納の禁止）</a:t>
            </a:r>
            <a:br>
              <a:rPr lang="ja-JP" altLang="en-US"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事業者は、</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条指定図書類又は</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条指定玩具刃物類を自動販売機等に収納してはならない。</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661614" y="6418669"/>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2</a:t>
            </a:r>
          </a:p>
        </p:txBody>
      </p:sp>
      <p:graphicFrame>
        <p:nvGraphicFramePr>
          <p:cNvPr id="13" name="表 12">
            <a:extLst>
              <a:ext uri="{FF2B5EF4-FFF2-40B4-BE49-F238E27FC236}">
                <a16:creationId xmlns:a16="http://schemas.microsoft.com/office/drawing/2014/main" id="{9E5D593E-4DC8-4C21-8093-A06D4E5358A3}"/>
              </a:ext>
            </a:extLst>
          </p:cNvPr>
          <p:cNvGraphicFramePr>
            <a:graphicFrameLocks noGrp="1"/>
          </p:cNvGraphicFramePr>
          <p:nvPr>
            <p:extLst>
              <p:ext uri="{D42A27DB-BD31-4B8C-83A1-F6EECF244321}">
                <p14:modId xmlns:p14="http://schemas.microsoft.com/office/powerpoint/2010/main" val="685634617"/>
              </p:ext>
            </p:extLst>
          </p:nvPr>
        </p:nvGraphicFramePr>
        <p:xfrm>
          <a:off x="236122" y="1999495"/>
          <a:ext cx="3519353" cy="4597191"/>
        </p:xfrm>
        <a:graphic>
          <a:graphicData uri="http://schemas.openxmlformats.org/drawingml/2006/table">
            <a:tbl>
              <a:tblPr/>
              <a:tblGrid>
                <a:gridCol w="191270">
                  <a:extLst>
                    <a:ext uri="{9D8B030D-6E8A-4147-A177-3AD203B41FA5}">
                      <a16:colId xmlns:a16="http://schemas.microsoft.com/office/drawing/2014/main" val="2720319087"/>
                    </a:ext>
                  </a:extLst>
                </a:gridCol>
                <a:gridCol w="510051">
                  <a:extLst>
                    <a:ext uri="{9D8B030D-6E8A-4147-A177-3AD203B41FA5}">
                      <a16:colId xmlns:a16="http://schemas.microsoft.com/office/drawing/2014/main" val="796790938"/>
                    </a:ext>
                  </a:extLst>
                </a:gridCol>
                <a:gridCol w="510051">
                  <a:extLst>
                    <a:ext uri="{9D8B030D-6E8A-4147-A177-3AD203B41FA5}">
                      <a16:colId xmlns:a16="http://schemas.microsoft.com/office/drawing/2014/main" val="2544057420"/>
                    </a:ext>
                  </a:extLst>
                </a:gridCol>
                <a:gridCol w="510051">
                  <a:extLst>
                    <a:ext uri="{9D8B030D-6E8A-4147-A177-3AD203B41FA5}">
                      <a16:colId xmlns:a16="http://schemas.microsoft.com/office/drawing/2014/main" val="1108446835"/>
                    </a:ext>
                  </a:extLst>
                </a:gridCol>
                <a:gridCol w="267777">
                  <a:extLst>
                    <a:ext uri="{9D8B030D-6E8A-4147-A177-3AD203B41FA5}">
                      <a16:colId xmlns:a16="http://schemas.microsoft.com/office/drawing/2014/main" val="2148764816"/>
                    </a:ext>
                  </a:extLst>
                </a:gridCol>
                <a:gridCol w="510051">
                  <a:extLst>
                    <a:ext uri="{9D8B030D-6E8A-4147-A177-3AD203B41FA5}">
                      <a16:colId xmlns:a16="http://schemas.microsoft.com/office/drawing/2014/main" val="313491878"/>
                    </a:ext>
                  </a:extLst>
                </a:gridCol>
                <a:gridCol w="510051">
                  <a:extLst>
                    <a:ext uri="{9D8B030D-6E8A-4147-A177-3AD203B41FA5}">
                      <a16:colId xmlns:a16="http://schemas.microsoft.com/office/drawing/2014/main" val="2462175119"/>
                    </a:ext>
                  </a:extLst>
                </a:gridCol>
                <a:gridCol w="510051">
                  <a:extLst>
                    <a:ext uri="{9D8B030D-6E8A-4147-A177-3AD203B41FA5}">
                      <a16:colId xmlns:a16="http://schemas.microsoft.com/office/drawing/2014/main" val="943320349"/>
                    </a:ext>
                  </a:extLst>
                </a:gridCol>
              </a:tblGrid>
              <a:tr h="147420">
                <a:tc gridSpan="8">
                  <a:txBody>
                    <a:bodyPr/>
                    <a:lstStyle/>
                    <a:p>
                      <a:pPr algn="ctr" fontAlgn="b"/>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市町村別自動販売機設置台数（届出ベース）</a:t>
                      </a:r>
                    </a:p>
                  </a:txBody>
                  <a:tcPr marL="4660" marR="4660" marT="466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00491766"/>
                  </a:ext>
                </a:extLst>
              </a:tr>
              <a:tr h="229899">
                <a:tc>
                  <a:txBody>
                    <a:bodyPr/>
                    <a:lstStyle/>
                    <a:p>
                      <a:pPr algn="l" fontAlgn="b"/>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令和７年５月現在</a:t>
                      </a: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r" fontAlgn="b"/>
                      <a:r>
                        <a:rPr lang="zh-TW" altLang="en-US" sz="700" b="0" i="0" u="none" strike="noStrike" dirty="0">
                          <a:solidFill>
                            <a:srgbClr val="000000"/>
                          </a:solidFill>
                          <a:effectLst/>
                          <a:latin typeface="Meiryo UI" panose="020B0604030504040204" pitchFamily="50" charset="-128"/>
                          <a:ea typeface="Meiryo UI" panose="020B0604030504040204" pitchFamily="50" charset="-128"/>
                        </a:rPr>
                        <a:t>令和７年５月現在</a:t>
                      </a:r>
                    </a:p>
                  </a:txBody>
                  <a:tcPr marL="4660" marR="4660" marT="466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828518"/>
                  </a:ext>
                </a:extLst>
              </a:tr>
              <a:tr h="128992">
                <a:tc rowSpan="4">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ブロック</a:t>
                      </a:r>
                    </a:p>
                  </a:txBody>
                  <a:tcPr marL="4660" marR="4660" marT="466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rowSpan="4">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ブロック</a:t>
                      </a:r>
                    </a:p>
                  </a:txBody>
                  <a:tcPr marL="4660" marR="4660" marT="466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865675905"/>
                  </a:ext>
                </a:extLst>
              </a:tr>
              <a:tr h="128992">
                <a:tc v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76233755"/>
                  </a:ext>
                </a:extLst>
              </a:tr>
              <a:tr h="128992">
                <a:tc vMerge="1">
                  <a:txBody>
                    <a:bodyPr/>
                    <a:lstStyle/>
                    <a:p>
                      <a:endParaRPr kumimoji="1" lang="ja-JP" altLang="en-US"/>
                    </a:p>
                  </a:txBody>
                  <a:tcPr/>
                </a:tc>
                <a:tc>
                  <a:txBody>
                    <a:bodyPr/>
                    <a:lstStyle/>
                    <a:p>
                      <a:pPr algn="dist"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市町村名</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設置個所数</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設置台数</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endParaRPr kumimoji="1" lang="ja-JP" altLang="en-US"/>
                    </a:p>
                  </a:txBody>
                  <a:tcPr/>
                </a:tc>
                <a:tc>
                  <a:txBody>
                    <a:bodyPr/>
                    <a:lstStyle/>
                    <a:p>
                      <a:pPr algn="dist"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市町村名</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設置個所数</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設置台数</a:t>
                      </a:r>
                    </a:p>
                  </a:txBody>
                  <a:tcPr marL="4660" marR="4660" marT="46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24556061"/>
                  </a:ext>
                </a:extLst>
              </a:tr>
              <a:tr h="159704">
                <a:tc v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ja-JP" altLang="en-US" sz="600" b="0" i="0" u="none" strike="noStrike">
                          <a:solidFill>
                            <a:srgbClr val="000000"/>
                          </a:solidFill>
                          <a:effectLst/>
                          <a:latin typeface="Meiryo UI" panose="020B0604030504040204" pitchFamily="50" charset="-128"/>
                          <a:ea typeface="Meiryo UI" panose="020B0604030504040204" pitchFamily="50" charset="-128"/>
                        </a:rPr>
                        <a:t>（箇所）</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ja-JP" altLang="en-US" sz="600" b="0" i="0" u="none" strike="noStrike">
                          <a:solidFill>
                            <a:srgbClr val="000000"/>
                          </a:solidFill>
                          <a:effectLst/>
                          <a:latin typeface="Meiryo UI" panose="020B0604030504040204" pitchFamily="50" charset="-128"/>
                          <a:ea typeface="Meiryo UI" panose="020B0604030504040204" pitchFamily="50" charset="-128"/>
                        </a:rPr>
                        <a:t>（台）</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ja-JP" altLang="en-US" sz="600" b="0" i="0" u="none" strike="noStrike">
                          <a:solidFill>
                            <a:srgbClr val="000000"/>
                          </a:solidFill>
                          <a:effectLst/>
                          <a:latin typeface="Meiryo UI" panose="020B0604030504040204" pitchFamily="50" charset="-128"/>
                          <a:ea typeface="Meiryo UI" panose="020B0604030504040204" pitchFamily="50" charset="-128"/>
                        </a:rPr>
                        <a:t>（箇所）</a:t>
                      </a:r>
                    </a:p>
                  </a:txBody>
                  <a:tcPr marL="4660" marR="4660" marT="46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ja-JP" altLang="en-US" sz="600" b="0" i="0" u="none" strike="noStrike">
                          <a:solidFill>
                            <a:srgbClr val="000000"/>
                          </a:solidFill>
                          <a:effectLst/>
                          <a:latin typeface="Meiryo UI" panose="020B0604030504040204" pitchFamily="50" charset="-128"/>
                          <a:ea typeface="Meiryo UI" panose="020B0604030504040204" pitchFamily="50" charset="-128"/>
                        </a:rPr>
                        <a:t>（台）</a:t>
                      </a:r>
                    </a:p>
                  </a:txBody>
                  <a:tcPr marL="4660" marR="4660" marT="46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7292660"/>
                  </a:ext>
                </a:extLst>
              </a:tr>
              <a:tr h="15970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9">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南河内</a:t>
                      </a:r>
                    </a:p>
                  </a:txBody>
                  <a:tcPr marL="4660" marR="4660" marT="466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富田林市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801608"/>
                  </a:ext>
                </a:extLst>
              </a:tr>
              <a:tr h="159704">
                <a:tc gridSpan="2">
                  <a:txBody>
                    <a:bodyPr/>
                    <a:lstStyle/>
                    <a:p>
                      <a:pPr algn="dist"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4660" marR="4660" marT="46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44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757971"/>
                  </a:ext>
                </a:extLst>
              </a:tr>
              <a:tr h="15970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松原市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179047"/>
                  </a:ext>
                </a:extLst>
              </a:tr>
              <a:tr h="159704">
                <a:tc rowSpan="5">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豊能</a:t>
                      </a:r>
                    </a:p>
                  </a:txBody>
                  <a:tcPr marL="4660" marR="4660" marT="466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豊中市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羽曳野市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760272"/>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池田市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6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藤井寺市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397496"/>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箕面市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大阪狭山市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674243"/>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豊能町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太子町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5</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789700"/>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能勢町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河南町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416223"/>
                  </a:ext>
                </a:extLst>
              </a:tr>
              <a:tr h="159704">
                <a:tc rowSpan="5">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三島</a:t>
                      </a:r>
                    </a:p>
                  </a:txBody>
                  <a:tcPr marL="4660" marR="4660" marT="466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吹田市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千早赤阪村</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08968"/>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高槻市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16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泉北</a:t>
                      </a:r>
                    </a:p>
                  </a:txBody>
                  <a:tcPr marL="4660" marR="4660" marT="466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堺市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16</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350873"/>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茨木市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泉大津市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995572"/>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摂津市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和泉市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4</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945120"/>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島本町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高石市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970855"/>
                  </a:ext>
                </a:extLst>
              </a:tr>
              <a:tr h="159704">
                <a:tc rowSpan="7">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北河内</a:t>
                      </a:r>
                    </a:p>
                  </a:txBody>
                  <a:tcPr marL="4660" marR="4660" marT="466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守口市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忠岡町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120040"/>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枚方市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11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泉南</a:t>
                      </a:r>
                    </a:p>
                  </a:txBody>
                  <a:tcPr marL="4660" marR="4660" marT="466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岸和田市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8</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647370"/>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寝屋川市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8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貝塚市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276031"/>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大東市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泉佐野市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7</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036360"/>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門真市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15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泉南市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2</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464885"/>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四條畷市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阪南市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410354"/>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交野市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0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熊取町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890286"/>
                  </a:ext>
                </a:extLst>
              </a:tr>
              <a:tr h="159704">
                <a:tc row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中河内</a:t>
                      </a:r>
                    </a:p>
                  </a:txBody>
                  <a:tcPr marL="4660" marR="4660" marT="466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東大阪市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4</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23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田尻町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0</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267818"/>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八尾市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8 </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岬町</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Meiryo UI" panose="020B0604030504040204" pitchFamily="50" charset="-128"/>
                          <a:ea typeface="Meiryo UI" panose="020B0604030504040204" pitchFamily="50" charset="-128"/>
                        </a:rPr>
                        <a:t>12</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113248"/>
                  </a:ext>
                </a:extLst>
              </a:tr>
              <a:tr h="159704">
                <a:tc vMerge="1">
                  <a:txBody>
                    <a:bodyPr/>
                    <a:lstStyle/>
                    <a:p>
                      <a:endParaRPr kumimoji="1" lang="ja-JP" altLang="en-US"/>
                    </a:p>
                  </a:txBody>
                  <a:tcPr/>
                </a:tc>
                <a:tc>
                  <a:txBody>
                    <a:bodyPr/>
                    <a:lstStyle/>
                    <a:p>
                      <a:pPr algn="dist"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柏原市</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5 </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設置台数合計</a:t>
                      </a:r>
                    </a:p>
                  </a:txBody>
                  <a:tcPr marL="4660" marR="4660" marT="46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28</a:t>
                      </a:r>
                    </a:p>
                  </a:txBody>
                  <a:tcPr marL="4660" marR="4660" marT="4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203</a:t>
                      </a:r>
                    </a:p>
                  </a:txBody>
                  <a:tcPr marL="4660" marR="4660" marT="46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3102411"/>
                  </a:ext>
                </a:extLst>
              </a:tr>
            </a:tbl>
          </a:graphicData>
        </a:graphic>
      </p:graphicFrame>
    </p:spTree>
    <p:extLst>
      <p:ext uri="{BB962C8B-B14F-4D97-AF65-F5344CB8AC3E}">
        <p14:creationId xmlns:p14="http://schemas.microsoft.com/office/powerpoint/2010/main" val="246144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44051" y="3409126"/>
            <a:ext cx="8855899" cy="288540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○合同立入調査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青少年支援課、府警</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の実施状況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350" dirty="0">
              <a:solidFill>
                <a:srgbClr val="000000"/>
              </a:solidFill>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3" y="713441"/>
            <a:ext cx="8855899" cy="2579789"/>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26</a:t>
            </a:r>
            <a:r>
              <a:rPr lang="ja-JP" altLang="en-US" sz="1600" b="1" dirty="0">
                <a:latin typeface="Meiryo UI" panose="020B0604030504040204" pitchFamily="50" charset="-128"/>
                <a:ea typeface="Meiryo UI" panose="020B0604030504040204" pitchFamily="50" charset="-128"/>
              </a:rPr>
              <a:t>条（３条７号規定役務営業を営む者の禁止行為等）</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①３条７号規定役務営業を営む者は、次に掲げる行為を行ってはならない。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・青少年を接客業務に従事させること</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・青少年を客として立ち入らせること</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②３条７号規定役務営業を営む者は、広告宣伝の際に、青少年の営業所への立ち入りを禁止する旨を明示しなければ</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ならない。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③３条８号規定店舗型役務営業者は、営業所の入口の見えやすいところに青少年の立入りを禁止する旨の掲示をしな</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ければなりません。</a:t>
            </a:r>
            <a:br>
              <a:rPr lang="en-US" altLang="ja-JP" sz="14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28</a:t>
            </a:r>
            <a:r>
              <a:rPr lang="ja-JP" altLang="en-US" sz="1600" b="1" dirty="0">
                <a:latin typeface="Meiryo UI" panose="020B0604030504040204" pitchFamily="50" charset="-128"/>
                <a:ea typeface="Meiryo UI" panose="020B0604030504040204" pitchFamily="50" charset="-128"/>
              </a:rPr>
              <a:t>条（従業者名簿の備付け義務）</a:t>
            </a:r>
            <a:br>
              <a:rPr lang="en-US" altLang="ja-JP" sz="1600" b="1"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３条７号規定役務営業者は、従業者の氏名、住所、生年月日等を記載した従業者名簿を備付け、退職後も</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保存しなければなりません。</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661614" y="6418669"/>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3</a:t>
            </a:r>
          </a:p>
        </p:txBody>
      </p:sp>
      <p:graphicFrame>
        <p:nvGraphicFramePr>
          <p:cNvPr id="9" name="表 8">
            <a:extLst>
              <a:ext uri="{FF2B5EF4-FFF2-40B4-BE49-F238E27FC236}">
                <a16:creationId xmlns:a16="http://schemas.microsoft.com/office/drawing/2014/main" id="{7A403ACC-F0E9-4F32-BA06-0B7D14E86D23}"/>
              </a:ext>
            </a:extLst>
          </p:cNvPr>
          <p:cNvGraphicFramePr>
            <a:graphicFrameLocks noGrp="1"/>
          </p:cNvGraphicFramePr>
          <p:nvPr>
            <p:extLst>
              <p:ext uri="{D42A27DB-BD31-4B8C-83A1-F6EECF244321}">
                <p14:modId xmlns:p14="http://schemas.microsoft.com/office/powerpoint/2010/main" val="112791945"/>
              </p:ext>
            </p:extLst>
          </p:nvPr>
        </p:nvGraphicFramePr>
        <p:xfrm>
          <a:off x="313308" y="3815379"/>
          <a:ext cx="8480808" cy="2329180"/>
        </p:xfrm>
        <a:graphic>
          <a:graphicData uri="http://schemas.openxmlformats.org/drawingml/2006/table">
            <a:tbl>
              <a:tblPr firstRow="1" firstCol="1" bandRow="1"/>
              <a:tblGrid>
                <a:gridCol w="455439">
                  <a:extLst>
                    <a:ext uri="{9D8B030D-6E8A-4147-A177-3AD203B41FA5}">
                      <a16:colId xmlns:a16="http://schemas.microsoft.com/office/drawing/2014/main" val="549782594"/>
                    </a:ext>
                  </a:extLst>
                </a:gridCol>
                <a:gridCol w="977317">
                  <a:extLst>
                    <a:ext uri="{9D8B030D-6E8A-4147-A177-3AD203B41FA5}">
                      <a16:colId xmlns:a16="http://schemas.microsoft.com/office/drawing/2014/main" val="3556703674"/>
                    </a:ext>
                  </a:extLst>
                </a:gridCol>
                <a:gridCol w="1519557">
                  <a:extLst>
                    <a:ext uri="{9D8B030D-6E8A-4147-A177-3AD203B41FA5}">
                      <a16:colId xmlns:a16="http://schemas.microsoft.com/office/drawing/2014/main" val="3586811944"/>
                    </a:ext>
                  </a:extLst>
                </a:gridCol>
                <a:gridCol w="789785">
                  <a:extLst>
                    <a:ext uri="{9D8B030D-6E8A-4147-A177-3AD203B41FA5}">
                      <a16:colId xmlns:a16="http://schemas.microsoft.com/office/drawing/2014/main" val="3397329737"/>
                    </a:ext>
                  </a:extLst>
                </a:gridCol>
                <a:gridCol w="789785">
                  <a:extLst>
                    <a:ext uri="{9D8B030D-6E8A-4147-A177-3AD203B41FA5}">
                      <a16:colId xmlns:a16="http://schemas.microsoft.com/office/drawing/2014/main" val="471064602"/>
                    </a:ext>
                  </a:extLst>
                </a:gridCol>
                <a:gridCol w="789785">
                  <a:extLst>
                    <a:ext uri="{9D8B030D-6E8A-4147-A177-3AD203B41FA5}">
                      <a16:colId xmlns:a16="http://schemas.microsoft.com/office/drawing/2014/main" val="2367916997"/>
                    </a:ext>
                  </a:extLst>
                </a:gridCol>
                <a:gridCol w="789785">
                  <a:extLst>
                    <a:ext uri="{9D8B030D-6E8A-4147-A177-3AD203B41FA5}">
                      <a16:colId xmlns:a16="http://schemas.microsoft.com/office/drawing/2014/main" val="3768632745"/>
                    </a:ext>
                  </a:extLst>
                </a:gridCol>
                <a:gridCol w="789785">
                  <a:extLst>
                    <a:ext uri="{9D8B030D-6E8A-4147-A177-3AD203B41FA5}">
                      <a16:colId xmlns:a16="http://schemas.microsoft.com/office/drawing/2014/main" val="1802261798"/>
                    </a:ext>
                  </a:extLst>
                </a:gridCol>
                <a:gridCol w="789785">
                  <a:extLst>
                    <a:ext uri="{9D8B030D-6E8A-4147-A177-3AD203B41FA5}">
                      <a16:colId xmlns:a16="http://schemas.microsoft.com/office/drawing/2014/main" val="3930368008"/>
                    </a:ext>
                  </a:extLst>
                </a:gridCol>
                <a:gridCol w="789785">
                  <a:extLst>
                    <a:ext uri="{9D8B030D-6E8A-4147-A177-3AD203B41FA5}">
                      <a16:colId xmlns:a16="http://schemas.microsoft.com/office/drawing/2014/main" val="2880865224"/>
                    </a:ext>
                  </a:extLst>
                </a:gridCol>
              </a:tblGrid>
              <a:tr h="548005">
                <a:tc>
                  <a:txBody>
                    <a:bodyPr/>
                    <a:lstStyle/>
                    <a:p>
                      <a:pPr algn="ctr">
                        <a:lnSpc>
                          <a:spcPts val="1200"/>
                        </a:lnSpc>
                      </a:pPr>
                      <a:r>
                        <a:rPr lang="en-US" sz="900" kern="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調査時期</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a:effectLst/>
                          <a:latin typeface="Meiryo UI" panose="020B0604030504040204" pitchFamily="50" charset="-128"/>
                          <a:ea typeface="Meiryo UI" panose="020B0604030504040204" pitchFamily="50" charset="-128"/>
                          <a:cs typeface="Times New Roman" panose="02020603050405020304" pitchFamily="18" charset="0"/>
                        </a:rPr>
                        <a:t>調査場所</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調査</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店舗数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立ち入らせ</a:t>
                      </a:r>
                      <a:endParaRPr lang="en-US" altLang="ja-JP" sz="900" kern="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違反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接客業務</a:t>
                      </a:r>
                      <a:endParaRPr lang="en-US" altLang="ja-JP" sz="900" kern="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従事違反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a:effectLst/>
                          <a:latin typeface="Meiryo UI" panose="020B0604030504040204" pitchFamily="50" charset="-128"/>
                          <a:ea typeface="Meiryo UI" panose="020B0604030504040204" pitchFamily="50" charset="-128"/>
                          <a:cs typeface="Times New Roman" panose="02020603050405020304" pitchFamily="18" charset="0"/>
                        </a:rPr>
                        <a:t>広告・宣伝</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a:effectLst/>
                          <a:latin typeface="Meiryo UI" panose="020B0604030504040204" pitchFamily="50" charset="-128"/>
                          <a:ea typeface="Meiryo UI" panose="020B0604030504040204" pitchFamily="50" charset="-128"/>
                          <a:cs typeface="Times New Roman" panose="02020603050405020304" pitchFamily="18" charset="0"/>
                        </a:rPr>
                        <a:t>違反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a:effectLst/>
                          <a:latin typeface="Meiryo UI" panose="020B0604030504040204" pitchFamily="50" charset="-128"/>
                          <a:ea typeface="Meiryo UI" panose="020B0604030504040204" pitchFamily="50" charset="-128"/>
                          <a:cs typeface="Times New Roman" panose="02020603050405020304" pitchFamily="18" charset="0"/>
                        </a:rPr>
                        <a:t>立入禁止掲示義務違反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従業員</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名簿備付け</a:t>
                      </a:r>
                      <a:endParaRPr lang="en-US" altLang="ja-JP" sz="900" kern="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dirty="0">
                          <a:effectLst/>
                          <a:latin typeface="Meiryo UI" panose="020B0604030504040204" pitchFamily="50" charset="-128"/>
                          <a:ea typeface="Meiryo UI" panose="020B0604030504040204" pitchFamily="50" charset="-128"/>
                          <a:cs typeface="Times New Roman" panose="02020603050405020304" pitchFamily="18" charset="0"/>
                        </a:rPr>
                        <a:t>義務違反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ja-JP" sz="900" kern="0" dirty="0">
                          <a:effectLst/>
                          <a:latin typeface="Meiryo UI" panose="020B0604030504040204" pitchFamily="50" charset="-128"/>
                          <a:ea typeface="Meiryo UI" panose="020B0604030504040204" pitchFamily="50" charset="-128"/>
                          <a:cs typeface="ＭＳ Ｐゴシック" panose="020B0600070205080204" pitchFamily="50" charset="-128"/>
                        </a:rPr>
                        <a:t>違反店舗</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sz="900" kern="0" dirty="0">
                          <a:effectLst/>
                          <a:latin typeface="Meiryo UI" panose="020B0604030504040204" pitchFamily="50" charset="-128"/>
                          <a:ea typeface="Meiryo UI" panose="020B0604030504040204" pitchFamily="50" charset="-128"/>
                          <a:cs typeface="ＭＳ Ｐゴシック" panose="020B0600070205080204" pitchFamily="50" charset="-128"/>
                        </a:rPr>
                        <a:t>合計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144507"/>
                  </a:ext>
                </a:extLst>
              </a:tr>
              <a:tr h="356235">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12.16</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（木）</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0" dirty="0">
                          <a:effectLst/>
                          <a:latin typeface="Meiryo UI" panose="020B0604030504040204" pitchFamily="50" charset="-128"/>
                          <a:ea typeface="Meiryo UI" panose="020B0604030504040204" pitchFamily="50" charset="-128"/>
                          <a:cs typeface="Times New Roman" panose="02020603050405020304" pitchFamily="18" charset="0"/>
                        </a:rPr>
                        <a:t>大阪市浪速区日本橋周辺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993952"/>
                  </a:ext>
                </a:extLst>
              </a:tr>
              <a:tr h="356235">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R4</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9.14</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（水）</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0" dirty="0">
                          <a:effectLst/>
                          <a:latin typeface="Meiryo UI" panose="020B0604030504040204" pitchFamily="50" charset="-128"/>
                          <a:ea typeface="Meiryo UI" panose="020B0604030504040204" pitchFamily="50" charset="-128"/>
                          <a:cs typeface="Times New Roman" panose="02020603050405020304" pitchFamily="18" charset="0"/>
                        </a:rPr>
                        <a:t>大阪市浪速区日本橋周辺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000512"/>
                  </a:ext>
                </a:extLst>
              </a:tr>
              <a:tr h="356235">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R5</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12.1</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0">
                          <a:effectLst/>
                          <a:latin typeface="Meiryo UI" panose="020B0604030504040204" pitchFamily="50" charset="-128"/>
                          <a:ea typeface="Meiryo UI" panose="020B0604030504040204" pitchFamily="50" charset="-128"/>
                          <a:cs typeface="Times New Roman" panose="02020603050405020304" pitchFamily="18" charset="0"/>
                        </a:rPr>
                        <a:t>大阪市浪速区日本橋周辺</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795646"/>
                  </a:ext>
                </a:extLst>
              </a:tr>
              <a:tr h="356235">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R6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00" kern="0">
                          <a:effectLst/>
                          <a:latin typeface="Meiryo UI" panose="020B0604030504040204" pitchFamily="50" charset="-128"/>
                          <a:ea typeface="Meiryo UI" panose="020B0604030504040204" pitchFamily="50" charset="-128"/>
                          <a:cs typeface="Times New Roman" panose="02020603050405020304" pitchFamily="18" charset="0"/>
                        </a:rPr>
                        <a:t>11.27</a:t>
                      </a:r>
                      <a:r>
                        <a:rPr lang="ja-JP" sz="1000" kern="0">
                          <a:effectLst/>
                          <a:latin typeface="Meiryo UI" panose="020B0604030504040204" pitchFamily="50" charset="-128"/>
                          <a:ea typeface="Meiryo UI" panose="020B0604030504040204" pitchFamily="50" charset="-128"/>
                          <a:cs typeface="Times New Roman" panose="02020603050405020304" pitchFamily="18" charset="0"/>
                        </a:rPr>
                        <a:t>（水）</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0" dirty="0">
                          <a:effectLst/>
                          <a:latin typeface="Meiryo UI" panose="020B0604030504040204" pitchFamily="50" charset="-128"/>
                          <a:ea typeface="Meiryo UI" panose="020B0604030504040204" pitchFamily="50" charset="-128"/>
                          <a:cs typeface="Times New Roman" panose="02020603050405020304" pitchFamily="18" charset="0"/>
                        </a:rPr>
                        <a:t>大阪市浪速区日本橋周辺</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562948"/>
                  </a:ext>
                </a:extLst>
              </a:tr>
              <a:tr h="356235">
                <a:tc>
                  <a:txBody>
                    <a:bodyPr/>
                    <a:lstStyle/>
                    <a:p>
                      <a:pPr algn="ctr">
                        <a:lnSpc>
                          <a:spcPts val="1200"/>
                        </a:lnSpc>
                      </a:pPr>
                      <a:r>
                        <a:rPr lang="en-US" sz="100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R7</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0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11.6</a:t>
                      </a:r>
                      <a:r>
                        <a:rPr lang="ja-JP" sz="100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（木）</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pPr>
                      <a:r>
                        <a:rPr lang="ja-JP" sz="100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大阪市浪速区日本橋周辺</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pPr>
                      <a:r>
                        <a:rPr lang="en-US" sz="1050" kern="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043945"/>
                  </a:ext>
                </a:extLst>
              </a:tr>
            </a:tbl>
          </a:graphicData>
        </a:graphic>
      </p:graphicFrame>
    </p:spTree>
    <p:extLst>
      <p:ext uri="{BB962C8B-B14F-4D97-AF65-F5344CB8AC3E}">
        <p14:creationId xmlns:p14="http://schemas.microsoft.com/office/powerpoint/2010/main" val="404977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6" name="正方形/長方形 5"/>
          <p:cNvSpPr/>
          <p:nvPr/>
        </p:nvSpPr>
        <p:spPr>
          <a:xfrm>
            <a:off x="4892041" y="1238656"/>
            <a:ext cx="4007423" cy="359072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○青少年が使用するスマートフォン・携帯電話の</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フィルタリング利用状況に関するアンケート調査</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調査対象：大阪府内にある携帯電話販売店舗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（いわゆる専売店）</a:t>
            </a: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4" y="624711"/>
            <a:ext cx="8855899" cy="410269"/>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33</a:t>
            </a:r>
            <a:r>
              <a:rPr lang="ja-JP" altLang="en-US" sz="1600" b="1" dirty="0">
                <a:latin typeface="Meiryo UI" panose="020B0604030504040204" pitchFamily="50" charset="-128"/>
                <a:ea typeface="Meiryo UI" panose="020B0604030504040204" pitchFamily="50" charset="-128"/>
              </a:rPr>
              <a:t>条（携帯電話端末等による青少年に有害な情報の閲覧の防止措置）</a:t>
            </a:r>
            <a:endParaRPr lang="ja-JP" altLang="en-US" sz="1400" dirty="0">
              <a:solidFill>
                <a:srgbClr val="FF0000"/>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A4E063B-D2B9-4D32-979B-28832379F7F4}"/>
              </a:ext>
            </a:extLst>
          </p:cNvPr>
          <p:cNvPicPr>
            <a:picLocks noChangeAspect="1"/>
          </p:cNvPicPr>
          <p:nvPr/>
        </p:nvPicPr>
        <p:blipFill>
          <a:blip r:embed="rId2"/>
          <a:stretch>
            <a:fillRect/>
          </a:stretch>
        </p:blipFill>
        <p:spPr>
          <a:xfrm>
            <a:off x="125763" y="1227253"/>
            <a:ext cx="4599822" cy="5354948"/>
          </a:xfrm>
          <a:prstGeom prst="rect">
            <a:avLst/>
          </a:prstGeom>
        </p:spPr>
      </p:pic>
      <p:graphicFrame>
        <p:nvGraphicFramePr>
          <p:cNvPr id="9" name="表 8">
            <a:extLst>
              <a:ext uri="{FF2B5EF4-FFF2-40B4-BE49-F238E27FC236}">
                <a16:creationId xmlns:a16="http://schemas.microsoft.com/office/drawing/2014/main" id="{15D7D0EE-FA7E-47CF-B221-A2429699CC20}"/>
              </a:ext>
            </a:extLst>
          </p:cNvPr>
          <p:cNvGraphicFramePr>
            <a:graphicFrameLocks noGrp="1"/>
          </p:cNvGraphicFramePr>
          <p:nvPr>
            <p:extLst>
              <p:ext uri="{D42A27DB-BD31-4B8C-83A1-F6EECF244321}">
                <p14:modId xmlns:p14="http://schemas.microsoft.com/office/powerpoint/2010/main" val="1737729194"/>
              </p:ext>
            </p:extLst>
          </p:nvPr>
        </p:nvGraphicFramePr>
        <p:xfrm>
          <a:off x="5372408" y="2192976"/>
          <a:ext cx="2857500" cy="2530767"/>
        </p:xfrm>
        <a:graphic>
          <a:graphicData uri="http://schemas.openxmlformats.org/drawingml/2006/table">
            <a:tbl>
              <a:tblPr/>
              <a:tblGrid>
                <a:gridCol w="622300">
                  <a:extLst>
                    <a:ext uri="{9D8B030D-6E8A-4147-A177-3AD203B41FA5}">
                      <a16:colId xmlns:a16="http://schemas.microsoft.com/office/drawing/2014/main" val="3245482689"/>
                    </a:ext>
                  </a:extLst>
                </a:gridCol>
                <a:gridCol w="1117600">
                  <a:extLst>
                    <a:ext uri="{9D8B030D-6E8A-4147-A177-3AD203B41FA5}">
                      <a16:colId xmlns:a16="http://schemas.microsoft.com/office/drawing/2014/main" val="778704175"/>
                    </a:ext>
                  </a:extLst>
                </a:gridCol>
                <a:gridCol w="1117600">
                  <a:extLst>
                    <a:ext uri="{9D8B030D-6E8A-4147-A177-3AD203B41FA5}">
                      <a16:colId xmlns:a16="http://schemas.microsoft.com/office/drawing/2014/main" val="1127838831"/>
                    </a:ext>
                  </a:extLst>
                </a:gridCol>
              </a:tblGrid>
              <a:tr h="497534">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フィルタリング</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サービス利用率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フィルタリング</a:t>
                      </a:r>
                      <a:br>
                        <a:rPr lang="ja-JP" altLang="en-US" sz="9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1" i="0" u="none" strike="noStrike" dirty="0">
                          <a:solidFill>
                            <a:srgbClr val="000000"/>
                          </a:solidFill>
                          <a:effectLst/>
                          <a:latin typeface="Meiryo UI" panose="020B0604030504040204" pitchFamily="50" charset="-128"/>
                          <a:ea typeface="Meiryo UI" panose="020B0604030504040204" pitchFamily="50" charset="-128"/>
                        </a:rPr>
                        <a:t>有効化措置実施率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5573318"/>
                  </a:ext>
                </a:extLst>
              </a:tr>
              <a:tr h="339098">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R2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5378484"/>
                  </a:ext>
                </a:extLst>
              </a:tr>
              <a:tr h="363491">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R3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161477"/>
                  </a:ext>
                </a:extLst>
              </a:tr>
              <a:tr h="335990">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R4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8841651"/>
                  </a:ext>
                </a:extLst>
              </a:tr>
              <a:tr h="325550">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R5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8329031"/>
                  </a:ext>
                </a:extLst>
              </a:tr>
              <a:tr h="334852">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R6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93698"/>
                  </a:ext>
                </a:extLst>
              </a:tr>
              <a:tr h="334252">
                <a:tc>
                  <a:txBody>
                    <a:bodyPr/>
                    <a:lstStyle/>
                    <a:p>
                      <a:pPr algn="ct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R7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3131667"/>
                  </a:ext>
                </a:extLst>
              </a:tr>
            </a:tbl>
          </a:graphicData>
        </a:graphic>
      </p:graphicFrame>
      <p:sp>
        <p:nvSpPr>
          <p:cNvPr id="10" name="正方形/長方形 9">
            <a:extLst>
              <a:ext uri="{FF2B5EF4-FFF2-40B4-BE49-F238E27FC236}">
                <a16:creationId xmlns:a16="http://schemas.microsoft.com/office/drawing/2014/main" id="{FA674033-6937-4E01-A0AF-7C5207EE267F}"/>
              </a:ext>
            </a:extLst>
          </p:cNvPr>
          <p:cNvSpPr/>
          <p:nvPr/>
        </p:nvSpPr>
        <p:spPr>
          <a:xfrm>
            <a:off x="4892041" y="4825581"/>
            <a:ext cx="4007424" cy="172867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R7</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年度府嘱託職員（青少年健全育成推進員）</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による調査</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調査店舗数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店舗</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フィルタリングサービスの説明、説明資料の交付、</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フィルタリングサービス・有効化措置を利用しない場合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の対応等について調査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全店舗実施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579416" y="6268507"/>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4</a:t>
            </a:r>
          </a:p>
        </p:txBody>
      </p:sp>
    </p:spTree>
    <p:extLst>
      <p:ext uri="{BB962C8B-B14F-4D97-AF65-F5344CB8AC3E}">
        <p14:creationId xmlns:p14="http://schemas.microsoft.com/office/powerpoint/2010/main" val="73841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6" name="正方形/長方形 5"/>
          <p:cNvSpPr/>
          <p:nvPr/>
        </p:nvSpPr>
        <p:spPr>
          <a:xfrm>
            <a:off x="125762" y="1476862"/>
            <a:ext cx="8855899" cy="511422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nSpc>
                <a:spcPts val="2200"/>
              </a:lnSpc>
            </a:pPr>
            <a:r>
              <a:rPr lang="ja-JP" altLang="en-US" sz="1400" b="1" dirty="0">
                <a:latin typeface="Meiryo UI" panose="020B0604030504040204" pitchFamily="50" charset="-128"/>
                <a:ea typeface="Meiryo UI" panose="020B0604030504040204" pitchFamily="50" charset="-128"/>
              </a:rPr>
              <a:t>＜大阪府の夜間制限時間帯＞ </a:t>
            </a:r>
            <a:endParaRPr lang="en-US" altLang="ja-JP" sz="1400" b="1"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○合同立入調査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青少年支援課、府警、府教委</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の実施状況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R7</a:t>
            </a:r>
            <a:r>
              <a:rPr lang="ja-JP" altLang="en-US" sz="1400" b="1" dirty="0">
                <a:latin typeface="Meiryo UI" panose="020B0604030504040204" pitchFamily="50" charset="-128"/>
                <a:ea typeface="Meiryo UI" panose="020B0604030504040204" pitchFamily="50" charset="-128"/>
              </a:rPr>
              <a:t>年度府嘱託職員（青少年健全育成推進員）による調査</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掲示義務違反　</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店舗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年齢未確認　　　２店舗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3" y="606464"/>
            <a:ext cx="8855899" cy="783287"/>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24</a:t>
            </a:r>
            <a:r>
              <a:rPr lang="ja-JP" altLang="en-US" sz="1600" b="1" dirty="0">
                <a:latin typeface="Meiryo UI" panose="020B0604030504040204" pitchFamily="50" charset="-128"/>
                <a:ea typeface="Meiryo UI" panose="020B0604030504040204" pitchFamily="50" charset="-128"/>
              </a:rPr>
              <a:t>条（夜間営業を行う施設への立入制限等）</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遊技場（ゲームセンター）、ボウリング場、カラオケボックス、マンガ喫茶、インターネットカフェの営業者は、夜間に青少年を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当該施設に立ち入らせてはならない。</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661614" y="6418669"/>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5</a:t>
            </a:r>
          </a:p>
        </p:txBody>
      </p:sp>
      <p:graphicFrame>
        <p:nvGraphicFramePr>
          <p:cNvPr id="3" name="表 2">
            <a:extLst>
              <a:ext uri="{FF2B5EF4-FFF2-40B4-BE49-F238E27FC236}">
                <a16:creationId xmlns:a16="http://schemas.microsoft.com/office/drawing/2014/main" id="{72F710ED-9F89-4E4D-8925-692A20849261}"/>
              </a:ext>
            </a:extLst>
          </p:cNvPr>
          <p:cNvGraphicFramePr>
            <a:graphicFrameLocks noGrp="1"/>
          </p:cNvGraphicFramePr>
          <p:nvPr>
            <p:extLst>
              <p:ext uri="{D42A27DB-BD31-4B8C-83A1-F6EECF244321}">
                <p14:modId xmlns:p14="http://schemas.microsoft.com/office/powerpoint/2010/main" val="2367567847"/>
              </p:ext>
            </p:extLst>
          </p:nvPr>
        </p:nvGraphicFramePr>
        <p:xfrm>
          <a:off x="319253" y="3532476"/>
          <a:ext cx="8527910" cy="2074993"/>
        </p:xfrm>
        <a:graphic>
          <a:graphicData uri="http://schemas.openxmlformats.org/drawingml/2006/table">
            <a:tbl>
              <a:tblPr/>
              <a:tblGrid>
                <a:gridCol w="560261">
                  <a:extLst>
                    <a:ext uri="{9D8B030D-6E8A-4147-A177-3AD203B41FA5}">
                      <a16:colId xmlns:a16="http://schemas.microsoft.com/office/drawing/2014/main" val="4206388616"/>
                    </a:ext>
                  </a:extLst>
                </a:gridCol>
                <a:gridCol w="868250">
                  <a:extLst>
                    <a:ext uri="{9D8B030D-6E8A-4147-A177-3AD203B41FA5}">
                      <a16:colId xmlns:a16="http://schemas.microsoft.com/office/drawing/2014/main" val="1253399211"/>
                    </a:ext>
                  </a:extLst>
                </a:gridCol>
                <a:gridCol w="2713055">
                  <a:extLst>
                    <a:ext uri="{9D8B030D-6E8A-4147-A177-3AD203B41FA5}">
                      <a16:colId xmlns:a16="http://schemas.microsoft.com/office/drawing/2014/main" val="1096803752"/>
                    </a:ext>
                  </a:extLst>
                </a:gridCol>
                <a:gridCol w="793820">
                  <a:extLst>
                    <a:ext uri="{9D8B030D-6E8A-4147-A177-3AD203B41FA5}">
                      <a16:colId xmlns:a16="http://schemas.microsoft.com/office/drawing/2014/main" val="1285695126"/>
                    </a:ext>
                  </a:extLst>
                </a:gridCol>
                <a:gridCol w="793513">
                  <a:extLst>
                    <a:ext uri="{9D8B030D-6E8A-4147-A177-3AD203B41FA5}">
                      <a16:colId xmlns:a16="http://schemas.microsoft.com/office/drawing/2014/main" val="1584315075"/>
                    </a:ext>
                  </a:extLst>
                </a:gridCol>
                <a:gridCol w="911573">
                  <a:extLst>
                    <a:ext uri="{9D8B030D-6E8A-4147-A177-3AD203B41FA5}">
                      <a16:colId xmlns:a16="http://schemas.microsoft.com/office/drawing/2014/main" val="2709848756"/>
                    </a:ext>
                  </a:extLst>
                </a:gridCol>
                <a:gridCol w="911573">
                  <a:extLst>
                    <a:ext uri="{9D8B030D-6E8A-4147-A177-3AD203B41FA5}">
                      <a16:colId xmlns:a16="http://schemas.microsoft.com/office/drawing/2014/main" val="1010166237"/>
                    </a:ext>
                  </a:extLst>
                </a:gridCol>
                <a:gridCol w="975865">
                  <a:extLst>
                    <a:ext uri="{9D8B030D-6E8A-4147-A177-3AD203B41FA5}">
                      <a16:colId xmlns:a16="http://schemas.microsoft.com/office/drawing/2014/main" val="1503219935"/>
                    </a:ext>
                  </a:extLst>
                </a:gridCol>
              </a:tblGrid>
              <a:tr h="430715">
                <a:tc>
                  <a:txBody>
                    <a:bodyPr/>
                    <a:lstStyle/>
                    <a:p>
                      <a:pPr algn="ct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調査時期</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調査場所</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調査</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pP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店舗数</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立入制限義務違反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掲示義務</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pP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違反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違反店舗</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合計</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条例</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pP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遵守率</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28726"/>
                  </a:ext>
                </a:extLst>
              </a:tr>
              <a:tr h="300311">
                <a:tc>
                  <a:txBody>
                    <a:bodyPr/>
                    <a:lstStyle/>
                    <a:p>
                      <a:pPr algn="ct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R3</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12.23</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豊中市・池田市・藤井寺市</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14</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100</a:t>
                      </a:r>
                      <a:r>
                        <a:rPr lang="ja-JP" sz="1400" kern="0">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06669"/>
                  </a:ext>
                </a:extLst>
              </a:tr>
              <a:tr h="292535">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R4</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7.28</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高槻市、茨木市</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16</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5</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68.75%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965329"/>
                  </a:ext>
                </a:extLst>
              </a:tr>
              <a:tr h="290633">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R5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7.24</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大阪市、東大阪市</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15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100.0%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275395"/>
                  </a:ext>
                </a:extLst>
              </a:tr>
              <a:tr h="332326">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R6</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7.31</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枚方市、大阪市都島区及び堺市</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13</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100.0%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84272"/>
                  </a:ext>
                </a:extLst>
              </a:tr>
              <a:tr h="428473">
                <a:tc>
                  <a:txBody>
                    <a:bodyPr/>
                    <a:lstStyle/>
                    <a:p>
                      <a:pPr algn="ct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R7</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400" kern="0">
                          <a:effectLst/>
                          <a:latin typeface="Meiryo UI" panose="020B0604030504040204" pitchFamily="50" charset="-128"/>
                          <a:ea typeface="Meiryo UI" panose="020B0604030504040204" pitchFamily="50" charset="-128"/>
                          <a:cs typeface="ＭＳ Ｐゴシック" panose="020B0600070205080204" pitchFamily="50" charset="-128"/>
                        </a:rPr>
                        <a:t>7.31</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大阪市都島区、大阪市天王寺区</a:t>
                      </a:r>
                      <a:endParaRPr lang="en-US" altLang="ja-JP" sz="1400" kern="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l">
                        <a:lnSpc>
                          <a:spcPts val="1300"/>
                        </a:lnSpc>
                      </a:pP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及び守口市</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14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pPr>
                      <a:r>
                        <a:rPr lang="en-US" sz="1400" kern="0" dirty="0">
                          <a:effectLst/>
                          <a:latin typeface="Meiryo UI" panose="020B0604030504040204" pitchFamily="50" charset="-128"/>
                          <a:ea typeface="Meiryo UI" panose="020B0604030504040204" pitchFamily="50" charset="-128"/>
                          <a:cs typeface="ＭＳ Ｐゴシック" panose="020B0600070205080204" pitchFamily="50" charset="-128"/>
                        </a:rPr>
                        <a:t>100.0%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77255"/>
                  </a:ext>
                </a:extLst>
              </a:tr>
            </a:tbl>
          </a:graphicData>
        </a:graphic>
      </p:graphicFrame>
      <p:graphicFrame>
        <p:nvGraphicFramePr>
          <p:cNvPr id="10" name="表 9">
            <a:extLst>
              <a:ext uri="{FF2B5EF4-FFF2-40B4-BE49-F238E27FC236}">
                <a16:creationId xmlns:a16="http://schemas.microsoft.com/office/drawing/2014/main" id="{BBB04DF0-7893-4EE8-8F8B-99F83D60A23A}"/>
              </a:ext>
            </a:extLst>
          </p:cNvPr>
          <p:cNvGraphicFramePr>
            <a:graphicFrameLocks noGrp="1"/>
          </p:cNvGraphicFramePr>
          <p:nvPr>
            <p:extLst>
              <p:ext uri="{D42A27DB-BD31-4B8C-83A1-F6EECF244321}">
                <p14:modId xmlns:p14="http://schemas.microsoft.com/office/powerpoint/2010/main" val="286957623"/>
              </p:ext>
            </p:extLst>
          </p:nvPr>
        </p:nvGraphicFramePr>
        <p:xfrm>
          <a:off x="338109" y="5890419"/>
          <a:ext cx="5620239" cy="572845"/>
        </p:xfrm>
        <a:graphic>
          <a:graphicData uri="http://schemas.openxmlformats.org/drawingml/2006/table">
            <a:tbl>
              <a:tblPr/>
              <a:tblGrid>
                <a:gridCol w="1079698">
                  <a:extLst>
                    <a:ext uri="{9D8B030D-6E8A-4147-A177-3AD203B41FA5}">
                      <a16:colId xmlns:a16="http://schemas.microsoft.com/office/drawing/2014/main" val="3646861233"/>
                    </a:ext>
                  </a:extLst>
                </a:gridCol>
                <a:gridCol w="1036241">
                  <a:extLst>
                    <a:ext uri="{9D8B030D-6E8A-4147-A177-3AD203B41FA5}">
                      <a16:colId xmlns:a16="http://schemas.microsoft.com/office/drawing/2014/main" val="3236234301"/>
                    </a:ext>
                  </a:extLst>
                </a:gridCol>
                <a:gridCol w="1156969">
                  <a:extLst>
                    <a:ext uri="{9D8B030D-6E8A-4147-A177-3AD203B41FA5}">
                      <a16:colId xmlns:a16="http://schemas.microsoft.com/office/drawing/2014/main" val="1085022555"/>
                    </a:ext>
                  </a:extLst>
                </a:gridCol>
                <a:gridCol w="2347331">
                  <a:extLst>
                    <a:ext uri="{9D8B030D-6E8A-4147-A177-3AD203B41FA5}">
                      <a16:colId xmlns:a16="http://schemas.microsoft.com/office/drawing/2014/main" val="1867870221"/>
                    </a:ext>
                  </a:extLst>
                </a:gridCol>
              </a:tblGrid>
              <a:tr h="27636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ゲームセンター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ボウリング場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カラオケボックス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マンガ喫茶・インターネットカフェ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096946"/>
                  </a:ext>
                </a:extLst>
              </a:tr>
              <a:tr h="296478">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店舗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店舗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店舗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店舗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054637"/>
                  </a:ext>
                </a:extLst>
              </a:tr>
            </a:tbl>
          </a:graphicData>
        </a:graphic>
      </p:graphicFrame>
      <p:graphicFrame>
        <p:nvGraphicFramePr>
          <p:cNvPr id="2" name="表 1">
            <a:extLst>
              <a:ext uri="{FF2B5EF4-FFF2-40B4-BE49-F238E27FC236}">
                <a16:creationId xmlns:a16="http://schemas.microsoft.com/office/drawing/2014/main" id="{3EC5D03A-80A4-440D-A594-13AA5AF995C9}"/>
              </a:ext>
            </a:extLst>
          </p:cNvPr>
          <p:cNvGraphicFramePr>
            <a:graphicFrameLocks noGrp="1"/>
          </p:cNvGraphicFramePr>
          <p:nvPr>
            <p:extLst>
              <p:ext uri="{D42A27DB-BD31-4B8C-83A1-F6EECF244321}">
                <p14:modId xmlns:p14="http://schemas.microsoft.com/office/powerpoint/2010/main" val="1797683468"/>
              </p:ext>
            </p:extLst>
          </p:nvPr>
        </p:nvGraphicFramePr>
        <p:xfrm>
          <a:off x="319253" y="1771336"/>
          <a:ext cx="8263038" cy="1424148"/>
        </p:xfrm>
        <a:graphic>
          <a:graphicData uri="http://schemas.openxmlformats.org/drawingml/2006/table">
            <a:tbl>
              <a:tblPr/>
              <a:tblGrid>
                <a:gridCol w="4668621">
                  <a:extLst>
                    <a:ext uri="{9D8B030D-6E8A-4147-A177-3AD203B41FA5}">
                      <a16:colId xmlns:a16="http://schemas.microsoft.com/office/drawing/2014/main" val="3276388105"/>
                    </a:ext>
                  </a:extLst>
                </a:gridCol>
                <a:gridCol w="3594417">
                  <a:extLst>
                    <a:ext uri="{9D8B030D-6E8A-4147-A177-3AD203B41FA5}">
                      <a16:colId xmlns:a16="http://schemas.microsoft.com/office/drawing/2014/main" val="678677395"/>
                    </a:ext>
                  </a:extLst>
                </a:gridCol>
              </a:tblGrid>
              <a:tr h="192022">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対象となる青少年の区分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立ち入らせてはならない時間帯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938236837"/>
                  </a:ext>
                </a:extLst>
              </a:tr>
              <a:tr h="251315">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●１６歳未満の者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午後７時～翌日の午前５時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997321"/>
                  </a:ext>
                </a:extLst>
              </a:tr>
              <a:tr h="951853">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●１６歳未満の者で保護者同伴の場合</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●１６歳未満の者に、保護者の承諾を得た指導者の監督のもと、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ボウリング競技又はその練習を行わせる場合</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●１６歳以上１８歳未満の者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午後１０時～翌日の午前５時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062461"/>
                  </a:ext>
                </a:extLst>
              </a:tr>
            </a:tbl>
          </a:graphicData>
        </a:graphic>
      </p:graphicFrame>
    </p:spTree>
    <p:extLst>
      <p:ext uri="{BB962C8B-B14F-4D97-AF65-F5344CB8AC3E}">
        <p14:creationId xmlns:p14="http://schemas.microsoft.com/office/powerpoint/2010/main" val="38468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5" name="タイトル 1"/>
          <p:cNvSpPr txBox="1">
            <a:spLocks/>
          </p:cNvSpPr>
          <p:nvPr/>
        </p:nvSpPr>
        <p:spPr>
          <a:xfrm>
            <a:off x="1719061" y="1589016"/>
            <a:ext cx="6096000" cy="41432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195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5762" y="1705818"/>
            <a:ext cx="8855899" cy="160043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●＜大阪府の夜間制限時間帯＞</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8" name="タイトル 1"/>
          <p:cNvSpPr>
            <a:spLocks noGrp="1"/>
          </p:cNvSpPr>
          <p:nvPr>
            <p:ph type="title"/>
          </p:nvPr>
        </p:nvSpPr>
        <p:spPr>
          <a:xfrm>
            <a:off x="125764" y="624711"/>
            <a:ext cx="8855899" cy="845949"/>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○青少年健全育成条例第</a:t>
            </a:r>
            <a:r>
              <a:rPr lang="en-US" altLang="ja-JP" sz="1600" b="1" dirty="0">
                <a:latin typeface="Meiryo UI" panose="020B0604030504040204" pitchFamily="50" charset="-128"/>
                <a:ea typeface="Meiryo UI" panose="020B0604030504040204" pitchFamily="50" charset="-128"/>
              </a:rPr>
              <a:t>25</a:t>
            </a:r>
            <a:r>
              <a:rPr lang="ja-JP" altLang="en-US" sz="1600" b="1" dirty="0">
                <a:latin typeface="Meiryo UI" panose="020B0604030504040204" pitchFamily="50" charset="-128"/>
                <a:ea typeface="Meiryo UI" panose="020B0604030504040204" pitchFamily="50" charset="-128"/>
              </a:rPr>
              <a:t>条（夜間に外出させない保護者の努力義務）</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保護者は、通勤・通学その他正当な理由がある場合を除き、夜間に青少年を外出させないように努めなければなりません。</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661614" y="6347722"/>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6</a:t>
            </a:r>
          </a:p>
        </p:txBody>
      </p:sp>
      <p:graphicFrame>
        <p:nvGraphicFramePr>
          <p:cNvPr id="9" name="表 8">
            <a:extLst>
              <a:ext uri="{FF2B5EF4-FFF2-40B4-BE49-F238E27FC236}">
                <a16:creationId xmlns:a16="http://schemas.microsoft.com/office/drawing/2014/main" id="{9C5784F8-7250-4240-9898-C0FEB35844EF}"/>
              </a:ext>
            </a:extLst>
          </p:cNvPr>
          <p:cNvGraphicFramePr>
            <a:graphicFrameLocks noGrp="1"/>
          </p:cNvGraphicFramePr>
          <p:nvPr>
            <p:extLst>
              <p:ext uri="{D42A27DB-BD31-4B8C-83A1-F6EECF244321}">
                <p14:modId xmlns:p14="http://schemas.microsoft.com/office/powerpoint/2010/main" val="1525600115"/>
              </p:ext>
            </p:extLst>
          </p:nvPr>
        </p:nvGraphicFramePr>
        <p:xfrm>
          <a:off x="381204" y="2091080"/>
          <a:ext cx="4778470" cy="1000115"/>
        </p:xfrm>
        <a:graphic>
          <a:graphicData uri="http://schemas.openxmlformats.org/drawingml/2006/table">
            <a:tbl>
              <a:tblPr/>
              <a:tblGrid>
                <a:gridCol w="2111470">
                  <a:extLst>
                    <a:ext uri="{9D8B030D-6E8A-4147-A177-3AD203B41FA5}">
                      <a16:colId xmlns:a16="http://schemas.microsoft.com/office/drawing/2014/main" val="3885324694"/>
                    </a:ext>
                  </a:extLst>
                </a:gridCol>
                <a:gridCol w="2667000">
                  <a:extLst>
                    <a:ext uri="{9D8B030D-6E8A-4147-A177-3AD203B41FA5}">
                      <a16:colId xmlns:a16="http://schemas.microsoft.com/office/drawing/2014/main" val="1952860295"/>
                    </a:ext>
                  </a:extLst>
                </a:gridCol>
              </a:tblGrid>
              <a:tr h="301477">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対象となる青少年の区分</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外出させてはならない時間帯</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751889074"/>
                  </a:ext>
                </a:extLst>
              </a:tr>
              <a:tr h="301236">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午後８時～翌日の午前４時</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369684"/>
                  </a:ext>
                </a:extLst>
              </a:tr>
              <a:tr h="397402">
                <a:tc>
                  <a:txBody>
                    <a:bodyPr/>
                    <a:lstStyle/>
                    <a:p>
                      <a:pPr algn="l"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歳以上</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歳未満の者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午後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時～翌日の午前４時</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068051"/>
                  </a:ext>
                </a:extLst>
              </a:tr>
            </a:tbl>
          </a:graphicData>
        </a:graphic>
      </p:graphicFrame>
      <p:sp>
        <p:nvSpPr>
          <p:cNvPr id="11" name="正方形/長方形 10">
            <a:extLst>
              <a:ext uri="{FF2B5EF4-FFF2-40B4-BE49-F238E27FC236}">
                <a16:creationId xmlns:a16="http://schemas.microsoft.com/office/drawing/2014/main" id="{08BE7437-30EB-43FD-976B-24BAE378CCDB}"/>
              </a:ext>
            </a:extLst>
          </p:cNvPr>
          <p:cNvSpPr/>
          <p:nvPr/>
        </p:nvSpPr>
        <p:spPr>
          <a:xfrm>
            <a:off x="144050" y="3663993"/>
            <a:ext cx="8855899"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条共通＜年齢の時間差を設けている理由＞</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大阪府では、青少年の発達段階に応じた、きめこまやかな規制を導入するため、</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歳未満と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歳未満で制限時間に差を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設けた。</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21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6" name="正方形/長方形 5"/>
          <p:cNvSpPr/>
          <p:nvPr/>
        </p:nvSpPr>
        <p:spPr>
          <a:xfrm>
            <a:off x="125761" y="1018850"/>
            <a:ext cx="8855899" cy="575029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近年、青少年の活動範囲が拡大する等、青少年を取り巻く環境が変化していることから、青少年の健全育成に関する条例の運用状況に関する全国調査を実施</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時期</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令和７年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日～令和７年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各都道府県青少年行政主管課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熊本県を除く</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夜間営業を行う施設への立入制限等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府条例第</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マーカー箇所：大阪府条例該当箇所</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⑴規定の有無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⇒全国的に、府と同様、罰則や努力義務規定を定めている。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⑵立入制限を行う施設の種類</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①罰則あり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⇒全国的に、府と同様、カラオケボックスやインターネットカフェ等への制限を行っている。</a:t>
            </a:r>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その他　　ビリヤード場、ダーツ場、バッティング練習場など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②努力義務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⇒全国的に、府と異なり、ボウリング場やゲームセンター等を努力義務施設としている自治体もある。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800"/>
              </a:lnSpc>
            </a:pPr>
            <a:endParaRPr lang="en-US" altLang="ja-JP" sz="14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600"/>
              </a:lnSpc>
            </a:pPr>
            <a:r>
              <a:rPr lang="en-US" altLang="ja-JP" sz="1300" kern="100" dirty="0">
                <a:effectLst/>
                <a:latin typeface="游明朝" panose="02020400000000000000" pitchFamily="18" charset="-128"/>
                <a:ea typeface="Meiryo UI" panose="020B0604030504040204" pitchFamily="50" charset="-128"/>
                <a:cs typeface="Times New Roman" panose="02020603050405020304" pitchFamily="18" charset="0"/>
              </a:rPr>
              <a:t>  </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その他　</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深夜（夜間）に営業する者、スーパー、コンビニエンスストア、ドラッグストアなど</a:t>
            </a:r>
            <a:endPar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600"/>
              </a:lnSpc>
            </a:pPr>
            <a:endParaRPr lang="en-US" altLang="ja-JP" sz="1300" kern="100" dirty="0">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600"/>
              </a:lnSpc>
            </a:pP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⑶立入制限を行う時間帯　</a:t>
            </a:r>
            <a:r>
              <a:rPr lang="ja-JP" altLang="en-US" sz="13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⇒年齢による制限時間の差を設けているのは、府のみ。</a:t>
            </a:r>
          </a:p>
          <a:p>
            <a:pPr algn="just">
              <a:lnSpc>
                <a:spcPts val="1600"/>
              </a:lnSpc>
            </a:pP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①罰則あり（</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43</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300" kern="100" dirty="0">
                <a:latin typeface="Meiryo UI" panose="020B0604030504040204" pitchFamily="50" charset="-128"/>
                <a:ea typeface="Meiryo UI" panose="020B0604030504040204" pitchFamily="50" charset="-128"/>
                <a:cs typeface="Times New Roman" panose="02020603050405020304" pitchFamily="18" charset="0"/>
              </a:rPr>
              <a:t>②</a:t>
            </a:r>
            <a:r>
              <a:rPr lang="zh-TW" altLang="en-US" sz="1300" kern="100" dirty="0">
                <a:latin typeface="Meiryo UI" panose="020B0604030504040204" pitchFamily="50" charset="-128"/>
                <a:ea typeface="Meiryo UI" panose="020B0604030504040204" pitchFamily="50" charset="-128"/>
                <a:cs typeface="Times New Roman" panose="02020603050405020304" pitchFamily="18" charset="0"/>
              </a:rPr>
              <a:t>努力義務（</a:t>
            </a:r>
            <a:r>
              <a:rPr lang="en-US" altLang="zh-TW" sz="1300" kern="100" dirty="0">
                <a:latin typeface="Meiryo UI" panose="020B0604030504040204" pitchFamily="50" charset="-128"/>
                <a:ea typeface="Meiryo UI" panose="020B0604030504040204" pitchFamily="50" charset="-128"/>
                <a:cs typeface="Times New Roman" panose="02020603050405020304" pitchFamily="18" charset="0"/>
              </a:rPr>
              <a:t>18</a:t>
            </a:r>
            <a:r>
              <a:rPr lang="zh-TW" altLang="en-US" sz="13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zh-TW" sz="13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a:spLocks noGrp="1"/>
          </p:cNvSpPr>
          <p:nvPr>
            <p:ph type="title"/>
          </p:nvPr>
        </p:nvSpPr>
        <p:spPr>
          <a:xfrm>
            <a:off x="125761" y="609889"/>
            <a:ext cx="8855899" cy="338554"/>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○各都道府県の青少年健全育成に関する条例の運用状況について（第</a:t>
            </a:r>
            <a:r>
              <a:rPr lang="en-US" altLang="ja-JP" sz="1600" b="1" dirty="0">
                <a:latin typeface="Meiryo UI" panose="020B0604030504040204" pitchFamily="50" charset="-128"/>
                <a:ea typeface="Meiryo UI" panose="020B0604030504040204" pitchFamily="50" charset="-128"/>
              </a:rPr>
              <a:t>24</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25</a:t>
            </a:r>
            <a:r>
              <a:rPr lang="ja-JP" altLang="en-US" sz="1600" b="1" dirty="0">
                <a:latin typeface="Meiryo UI" panose="020B0604030504040204" pitchFamily="50" charset="-128"/>
                <a:ea typeface="Meiryo UI" panose="020B0604030504040204" pitchFamily="50" charset="-128"/>
              </a:rPr>
              <a:t>条関連）</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664908" y="6283078"/>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7</a:t>
            </a:r>
          </a:p>
        </p:txBody>
      </p:sp>
      <p:graphicFrame>
        <p:nvGraphicFramePr>
          <p:cNvPr id="2" name="表 1">
            <a:extLst>
              <a:ext uri="{FF2B5EF4-FFF2-40B4-BE49-F238E27FC236}">
                <a16:creationId xmlns:a16="http://schemas.microsoft.com/office/drawing/2014/main" id="{ADFD4313-AB16-44C0-8603-00A7C275F9BC}"/>
              </a:ext>
            </a:extLst>
          </p:cNvPr>
          <p:cNvGraphicFramePr>
            <a:graphicFrameLocks noGrp="1"/>
          </p:cNvGraphicFramePr>
          <p:nvPr>
            <p:extLst>
              <p:ext uri="{D42A27DB-BD31-4B8C-83A1-F6EECF244321}">
                <p14:modId xmlns:p14="http://schemas.microsoft.com/office/powerpoint/2010/main" val="605675553"/>
              </p:ext>
            </p:extLst>
          </p:nvPr>
        </p:nvGraphicFramePr>
        <p:xfrm>
          <a:off x="289433" y="2269114"/>
          <a:ext cx="6529151" cy="670388"/>
        </p:xfrm>
        <a:graphic>
          <a:graphicData uri="http://schemas.openxmlformats.org/drawingml/2006/table">
            <a:tbl>
              <a:tblPr firstRow="1" firstCol="1" bandRow="1"/>
              <a:tblGrid>
                <a:gridCol w="812200">
                  <a:extLst>
                    <a:ext uri="{9D8B030D-6E8A-4147-A177-3AD203B41FA5}">
                      <a16:colId xmlns:a16="http://schemas.microsoft.com/office/drawing/2014/main" val="3957988360"/>
                    </a:ext>
                  </a:extLst>
                </a:gridCol>
                <a:gridCol w="1136830">
                  <a:extLst>
                    <a:ext uri="{9D8B030D-6E8A-4147-A177-3AD203B41FA5}">
                      <a16:colId xmlns:a16="http://schemas.microsoft.com/office/drawing/2014/main" val="1627152083"/>
                    </a:ext>
                  </a:extLst>
                </a:gridCol>
                <a:gridCol w="1475059">
                  <a:extLst>
                    <a:ext uri="{9D8B030D-6E8A-4147-A177-3AD203B41FA5}">
                      <a16:colId xmlns:a16="http://schemas.microsoft.com/office/drawing/2014/main" val="2988834313"/>
                    </a:ext>
                  </a:extLst>
                </a:gridCol>
                <a:gridCol w="1457566">
                  <a:extLst>
                    <a:ext uri="{9D8B030D-6E8A-4147-A177-3AD203B41FA5}">
                      <a16:colId xmlns:a16="http://schemas.microsoft.com/office/drawing/2014/main" val="1348138057"/>
                    </a:ext>
                  </a:extLst>
                </a:gridCol>
                <a:gridCol w="740981">
                  <a:extLst>
                    <a:ext uri="{9D8B030D-6E8A-4147-A177-3AD203B41FA5}">
                      <a16:colId xmlns:a16="http://schemas.microsoft.com/office/drawing/2014/main" val="2072552376"/>
                    </a:ext>
                  </a:extLst>
                </a:gridCol>
                <a:gridCol w="906515">
                  <a:extLst>
                    <a:ext uri="{9D8B030D-6E8A-4147-A177-3AD203B41FA5}">
                      <a16:colId xmlns:a16="http://schemas.microsoft.com/office/drawing/2014/main" val="3473814343"/>
                    </a:ext>
                  </a:extLst>
                </a:gridCol>
              </a:tblGrid>
              <a:tr h="401672">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規定あり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（罰則）</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規定あり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（努力義務）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規定あり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（罰則、努力義務）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規定あり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（罰則、その他）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その他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規定なし</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836737"/>
                  </a:ext>
                </a:extLst>
              </a:tr>
              <a:tr h="268716">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17</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474592"/>
                  </a:ext>
                </a:extLst>
              </a:tr>
            </a:tbl>
          </a:graphicData>
        </a:graphic>
      </p:graphicFrame>
      <p:graphicFrame>
        <p:nvGraphicFramePr>
          <p:cNvPr id="5" name="表 4">
            <a:extLst>
              <a:ext uri="{FF2B5EF4-FFF2-40B4-BE49-F238E27FC236}">
                <a16:creationId xmlns:a16="http://schemas.microsoft.com/office/drawing/2014/main" id="{D05489BD-8D52-4D76-B2E8-B8A395FA8E13}"/>
              </a:ext>
            </a:extLst>
          </p:cNvPr>
          <p:cNvGraphicFramePr>
            <a:graphicFrameLocks noGrp="1"/>
          </p:cNvGraphicFramePr>
          <p:nvPr>
            <p:extLst>
              <p:ext uri="{D42A27DB-BD31-4B8C-83A1-F6EECF244321}">
                <p14:modId xmlns:p14="http://schemas.microsoft.com/office/powerpoint/2010/main" val="3543360715"/>
              </p:ext>
            </p:extLst>
          </p:nvPr>
        </p:nvGraphicFramePr>
        <p:xfrm>
          <a:off x="289429" y="3377945"/>
          <a:ext cx="8192409" cy="544840"/>
        </p:xfrm>
        <a:graphic>
          <a:graphicData uri="http://schemas.openxmlformats.org/drawingml/2006/table">
            <a:tbl>
              <a:tblPr firstRow="1" firstCol="1" bandRow="1"/>
              <a:tblGrid>
                <a:gridCol w="1019304">
                  <a:extLst>
                    <a:ext uri="{9D8B030D-6E8A-4147-A177-3AD203B41FA5}">
                      <a16:colId xmlns:a16="http://schemas.microsoft.com/office/drawing/2014/main" val="1134854571"/>
                    </a:ext>
                  </a:extLst>
                </a:gridCol>
                <a:gridCol w="936158">
                  <a:extLst>
                    <a:ext uri="{9D8B030D-6E8A-4147-A177-3AD203B41FA5}">
                      <a16:colId xmlns:a16="http://schemas.microsoft.com/office/drawing/2014/main" val="3355257089"/>
                    </a:ext>
                  </a:extLst>
                </a:gridCol>
                <a:gridCol w="1097391">
                  <a:extLst>
                    <a:ext uri="{9D8B030D-6E8A-4147-A177-3AD203B41FA5}">
                      <a16:colId xmlns:a16="http://schemas.microsoft.com/office/drawing/2014/main" val="4218878931"/>
                    </a:ext>
                  </a:extLst>
                </a:gridCol>
                <a:gridCol w="969579">
                  <a:extLst>
                    <a:ext uri="{9D8B030D-6E8A-4147-A177-3AD203B41FA5}">
                      <a16:colId xmlns:a16="http://schemas.microsoft.com/office/drawing/2014/main" val="1830234770"/>
                    </a:ext>
                  </a:extLst>
                </a:gridCol>
                <a:gridCol w="1316421">
                  <a:extLst>
                    <a:ext uri="{9D8B030D-6E8A-4147-A177-3AD203B41FA5}">
                      <a16:colId xmlns:a16="http://schemas.microsoft.com/office/drawing/2014/main" val="3490549676"/>
                    </a:ext>
                  </a:extLst>
                </a:gridCol>
                <a:gridCol w="1008993">
                  <a:extLst>
                    <a:ext uri="{9D8B030D-6E8A-4147-A177-3AD203B41FA5}">
                      <a16:colId xmlns:a16="http://schemas.microsoft.com/office/drawing/2014/main" val="1544458861"/>
                    </a:ext>
                  </a:extLst>
                </a:gridCol>
                <a:gridCol w="969579">
                  <a:extLst>
                    <a:ext uri="{9D8B030D-6E8A-4147-A177-3AD203B41FA5}">
                      <a16:colId xmlns:a16="http://schemas.microsoft.com/office/drawing/2014/main" val="1668051074"/>
                    </a:ext>
                  </a:extLst>
                </a:gridCol>
                <a:gridCol w="874984">
                  <a:extLst>
                    <a:ext uri="{9D8B030D-6E8A-4147-A177-3AD203B41FA5}">
                      <a16:colId xmlns:a16="http://schemas.microsoft.com/office/drawing/2014/main" val="1110392674"/>
                    </a:ext>
                  </a:extLst>
                </a:gridCol>
              </a:tblGrid>
              <a:tr h="287674">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ゲームセンター</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ボウリング場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カラオケボックス</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マンガ喫茶</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インターネットカフェ</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映画館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劇場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その他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25716"/>
                  </a:ext>
                </a:extLst>
              </a:tr>
              <a:tr h="257166">
                <a:tc>
                  <a:txBody>
                    <a:bodyPr/>
                    <a:lstStyle/>
                    <a:p>
                      <a:pPr algn="l">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18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17</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42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38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40</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905714"/>
                  </a:ext>
                </a:extLst>
              </a:tr>
            </a:tbl>
          </a:graphicData>
        </a:graphic>
      </p:graphicFrame>
      <p:graphicFrame>
        <p:nvGraphicFramePr>
          <p:cNvPr id="12" name="表 11">
            <a:extLst>
              <a:ext uri="{FF2B5EF4-FFF2-40B4-BE49-F238E27FC236}">
                <a16:creationId xmlns:a16="http://schemas.microsoft.com/office/drawing/2014/main" id="{48A4DA1C-7F15-4466-ACF3-EFA04BD11395}"/>
              </a:ext>
            </a:extLst>
          </p:cNvPr>
          <p:cNvGraphicFramePr>
            <a:graphicFrameLocks noGrp="1"/>
          </p:cNvGraphicFramePr>
          <p:nvPr>
            <p:extLst>
              <p:ext uri="{D42A27DB-BD31-4B8C-83A1-F6EECF244321}">
                <p14:modId xmlns:p14="http://schemas.microsoft.com/office/powerpoint/2010/main" val="1349040963"/>
              </p:ext>
            </p:extLst>
          </p:nvPr>
        </p:nvGraphicFramePr>
        <p:xfrm>
          <a:off x="289431" y="4438513"/>
          <a:ext cx="8192407" cy="411861"/>
        </p:xfrm>
        <a:graphic>
          <a:graphicData uri="http://schemas.openxmlformats.org/drawingml/2006/table">
            <a:tbl>
              <a:tblPr firstRow="1" firstCol="1" bandRow="1"/>
              <a:tblGrid>
                <a:gridCol w="1042751">
                  <a:extLst>
                    <a:ext uri="{9D8B030D-6E8A-4147-A177-3AD203B41FA5}">
                      <a16:colId xmlns:a16="http://schemas.microsoft.com/office/drawing/2014/main" val="1533242983"/>
                    </a:ext>
                  </a:extLst>
                </a:gridCol>
                <a:gridCol w="914400">
                  <a:extLst>
                    <a:ext uri="{9D8B030D-6E8A-4147-A177-3AD203B41FA5}">
                      <a16:colId xmlns:a16="http://schemas.microsoft.com/office/drawing/2014/main" val="2342241460"/>
                    </a:ext>
                  </a:extLst>
                </a:gridCol>
                <a:gridCol w="1095704">
                  <a:extLst>
                    <a:ext uri="{9D8B030D-6E8A-4147-A177-3AD203B41FA5}">
                      <a16:colId xmlns:a16="http://schemas.microsoft.com/office/drawing/2014/main" val="75991180"/>
                    </a:ext>
                  </a:extLst>
                </a:gridCol>
                <a:gridCol w="961696">
                  <a:extLst>
                    <a:ext uri="{9D8B030D-6E8A-4147-A177-3AD203B41FA5}">
                      <a16:colId xmlns:a16="http://schemas.microsoft.com/office/drawing/2014/main" val="4054447548"/>
                    </a:ext>
                  </a:extLst>
                </a:gridCol>
                <a:gridCol w="1363717">
                  <a:extLst>
                    <a:ext uri="{9D8B030D-6E8A-4147-A177-3AD203B41FA5}">
                      <a16:colId xmlns:a16="http://schemas.microsoft.com/office/drawing/2014/main" val="3602305992"/>
                    </a:ext>
                  </a:extLst>
                </a:gridCol>
                <a:gridCol w="977463">
                  <a:extLst>
                    <a:ext uri="{9D8B030D-6E8A-4147-A177-3AD203B41FA5}">
                      <a16:colId xmlns:a16="http://schemas.microsoft.com/office/drawing/2014/main" val="1407337770"/>
                    </a:ext>
                  </a:extLst>
                </a:gridCol>
                <a:gridCol w="977462">
                  <a:extLst>
                    <a:ext uri="{9D8B030D-6E8A-4147-A177-3AD203B41FA5}">
                      <a16:colId xmlns:a16="http://schemas.microsoft.com/office/drawing/2014/main" val="3171839966"/>
                    </a:ext>
                  </a:extLst>
                </a:gridCol>
                <a:gridCol w="859214">
                  <a:extLst>
                    <a:ext uri="{9D8B030D-6E8A-4147-A177-3AD203B41FA5}">
                      <a16:colId xmlns:a16="http://schemas.microsoft.com/office/drawing/2014/main" val="4133601016"/>
                    </a:ext>
                  </a:extLst>
                </a:gridCol>
              </a:tblGrid>
              <a:tr h="0">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ゲームセンター</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ボウリング場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カラオケボックス</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マンガ喫茶</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インターネットカフェ</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映画館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劇場</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その他</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942124"/>
                  </a:ext>
                </a:extLst>
              </a:tr>
              <a:tr h="220345">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7</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9</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16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708675522"/>
                  </a:ext>
                </a:extLst>
              </a:tr>
            </a:tbl>
          </a:graphicData>
        </a:graphic>
      </p:graphicFrame>
      <p:graphicFrame>
        <p:nvGraphicFramePr>
          <p:cNvPr id="13" name="表 12">
            <a:extLst>
              <a:ext uri="{FF2B5EF4-FFF2-40B4-BE49-F238E27FC236}">
                <a16:creationId xmlns:a16="http://schemas.microsoft.com/office/drawing/2014/main" id="{B19356F2-0411-40C1-B552-D1B483408587}"/>
              </a:ext>
            </a:extLst>
          </p:cNvPr>
          <p:cNvGraphicFramePr>
            <a:graphicFrameLocks noGrp="1"/>
          </p:cNvGraphicFramePr>
          <p:nvPr>
            <p:extLst>
              <p:ext uri="{D42A27DB-BD31-4B8C-83A1-F6EECF244321}">
                <p14:modId xmlns:p14="http://schemas.microsoft.com/office/powerpoint/2010/main" val="1368477023"/>
              </p:ext>
            </p:extLst>
          </p:nvPr>
        </p:nvGraphicFramePr>
        <p:xfrm>
          <a:off x="261513" y="5628860"/>
          <a:ext cx="4156446" cy="766064"/>
        </p:xfrm>
        <a:graphic>
          <a:graphicData uri="http://schemas.openxmlformats.org/drawingml/2006/table">
            <a:tbl>
              <a:tblPr firstRow="1" firstCol="1" bandRow="1"/>
              <a:tblGrid>
                <a:gridCol w="964174">
                  <a:extLst>
                    <a:ext uri="{9D8B030D-6E8A-4147-A177-3AD203B41FA5}">
                      <a16:colId xmlns:a16="http://schemas.microsoft.com/office/drawing/2014/main" val="2941248829"/>
                    </a:ext>
                  </a:extLst>
                </a:gridCol>
                <a:gridCol w="842863">
                  <a:extLst>
                    <a:ext uri="{9D8B030D-6E8A-4147-A177-3AD203B41FA5}">
                      <a16:colId xmlns:a16="http://schemas.microsoft.com/office/drawing/2014/main" val="1281829828"/>
                    </a:ext>
                  </a:extLst>
                </a:gridCol>
                <a:gridCol w="1545123">
                  <a:extLst>
                    <a:ext uri="{9D8B030D-6E8A-4147-A177-3AD203B41FA5}">
                      <a16:colId xmlns:a16="http://schemas.microsoft.com/office/drawing/2014/main" val="1772991103"/>
                    </a:ext>
                  </a:extLst>
                </a:gridCol>
                <a:gridCol w="804286">
                  <a:extLst>
                    <a:ext uri="{9D8B030D-6E8A-4147-A177-3AD203B41FA5}">
                      <a16:colId xmlns:a16="http://schemas.microsoft.com/office/drawing/2014/main" val="2324353931"/>
                    </a:ext>
                  </a:extLst>
                </a:gridCol>
              </a:tblGrid>
              <a:tr h="0">
                <a:tc>
                  <a:txBody>
                    <a:bodyPr/>
                    <a:lstStyle/>
                    <a:p>
                      <a:pPr algn="just">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16</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16</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歳以上</a:t>
                      </a:r>
                      <a:r>
                        <a:rPr lang="en-US" sz="1200" kern="100" dirty="0">
                          <a:effectLst/>
                          <a:latin typeface="游明朝" panose="02020400000000000000" pitchFamily="18" charset="-128"/>
                          <a:ea typeface="Meiryo UI" panose="020B0604030504040204" pitchFamily="50" charset="-128"/>
                          <a:cs typeface="Times New Roman" panose="02020603050405020304" pitchFamily="18" charset="0"/>
                        </a:rPr>
                        <a:t>18</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18</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258708"/>
                  </a:ext>
                </a:extLst>
              </a:tr>
              <a:tr h="0">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午後７時～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50483"/>
                  </a:ext>
                </a:extLst>
              </a:tr>
              <a:tr h="0">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10</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070846"/>
                  </a:ext>
                </a:extLst>
              </a:tr>
              <a:tr h="0">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11</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153207"/>
                  </a:ext>
                </a:extLst>
              </a:tr>
            </a:tbl>
          </a:graphicData>
        </a:graphic>
      </p:graphicFrame>
      <p:graphicFrame>
        <p:nvGraphicFramePr>
          <p:cNvPr id="14" name="表 13">
            <a:extLst>
              <a:ext uri="{FF2B5EF4-FFF2-40B4-BE49-F238E27FC236}">
                <a16:creationId xmlns:a16="http://schemas.microsoft.com/office/drawing/2014/main" id="{9D277160-3622-49B5-A387-C1AFC791F6D1}"/>
              </a:ext>
            </a:extLst>
          </p:cNvPr>
          <p:cNvGraphicFramePr>
            <a:graphicFrameLocks noGrp="1"/>
          </p:cNvGraphicFramePr>
          <p:nvPr>
            <p:extLst>
              <p:ext uri="{D42A27DB-BD31-4B8C-83A1-F6EECF244321}">
                <p14:modId xmlns:p14="http://schemas.microsoft.com/office/powerpoint/2010/main" val="869619906"/>
              </p:ext>
            </p:extLst>
          </p:nvPr>
        </p:nvGraphicFramePr>
        <p:xfrm>
          <a:off x="4572000" y="5652605"/>
          <a:ext cx="4096204" cy="766064"/>
        </p:xfrm>
        <a:graphic>
          <a:graphicData uri="http://schemas.openxmlformats.org/drawingml/2006/table">
            <a:tbl>
              <a:tblPr firstRow="1" firstCol="1" bandRow="1"/>
              <a:tblGrid>
                <a:gridCol w="950994">
                  <a:extLst>
                    <a:ext uri="{9D8B030D-6E8A-4147-A177-3AD203B41FA5}">
                      <a16:colId xmlns:a16="http://schemas.microsoft.com/office/drawing/2014/main" val="1280798364"/>
                    </a:ext>
                  </a:extLst>
                </a:gridCol>
                <a:gridCol w="811924">
                  <a:extLst>
                    <a:ext uri="{9D8B030D-6E8A-4147-A177-3AD203B41FA5}">
                      <a16:colId xmlns:a16="http://schemas.microsoft.com/office/drawing/2014/main" val="3158216102"/>
                    </a:ext>
                  </a:extLst>
                </a:gridCol>
                <a:gridCol w="1407235">
                  <a:extLst>
                    <a:ext uri="{9D8B030D-6E8A-4147-A177-3AD203B41FA5}">
                      <a16:colId xmlns:a16="http://schemas.microsoft.com/office/drawing/2014/main" val="824095292"/>
                    </a:ext>
                  </a:extLst>
                </a:gridCol>
                <a:gridCol w="926051">
                  <a:extLst>
                    <a:ext uri="{9D8B030D-6E8A-4147-A177-3AD203B41FA5}">
                      <a16:colId xmlns:a16="http://schemas.microsoft.com/office/drawing/2014/main" val="1119787980"/>
                    </a:ext>
                  </a:extLst>
                </a:gridCol>
              </a:tblGrid>
              <a:tr h="0">
                <a:tc>
                  <a:txBody>
                    <a:bodyPr/>
                    <a:lstStyle/>
                    <a:p>
                      <a:pPr algn="just">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16</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16</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歳以上</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18</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18</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526917"/>
                  </a:ext>
                </a:extLst>
              </a:tr>
              <a:tr h="0">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午後７時～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142973"/>
                  </a:ext>
                </a:extLst>
              </a:tr>
              <a:tr h="0">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10</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solidFill>
                            <a:srgbClr val="000000"/>
                          </a:solidFill>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２</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627574"/>
                  </a:ext>
                </a:extLst>
              </a:tr>
              <a:tr h="0">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11</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440109"/>
                  </a:ext>
                </a:extLst>
              </a:tr>
            </a:tbl>
          </a:graphicData>
        </a:graphic>
      </p:graphicFrame>
    </p:spTree>
    <p:extLst>
      <p:ext uri="{BB962C8B-B14F-4D97-AF65-F5344CB8AC3E}">
        <p14:creationId xmlns:p14="http://schemas.microsoft.com/office/powerpoint/2010/main" val="186266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763" y="200928"/>
            <a:ext cx="8855899" cy="338554"/>
          </a:xfrm>
          <a:prstGeom prst="rect">
            <a:avLst/>
          </a:prstGeom>
          <a:solidFill>
            <a:schemeClr val="tx1"/>
          </a:solidFill>
          <a:ln>
            <a:solidFill>
              <a:schemeClr val="accent5">
                <a:lumMod val="75000"/>
              </a:schemeClr>
            </a:solidFill>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defTabSz="1106154"/>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青少年の健全育成に向けた社会環境の整備</a:t>
            </a:r>
            <a:endParaRPr lang="ja-JP" altLang="en-US" sz="1600" dirty="0">
              <a:solidFill>
                <a:schemeClr val="bg1"/>
              </a:solidFill>
              <a:latin typeface="Calibri"/>
              <a:ea typeface="ＭＳ Ｐゴシック" panose="020B0600070205080204" pitchFamily="50" charset="-128"/>
            </a:endParaRPr>
          </a:p>
        </p:txBody>
      </p:sp>
      <p:sp>
        <p:nvSpPr>
          <p:cNvPr id="6" name="正方形/長方形 5"/>
          <p:cNvSpPr/>
          <p:nvPr/>
        </p:nvSpPr>
        <p:spPr>
          <a:xfrm>
            <a:off x="125761" y="1018850"/>
            <a:ext cx="8855899" cy="529606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保護者に関する規定（青少年を夜間に外出させない規定）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府条例第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条</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⑴規定の有無</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⇒全国的に、府と同様、努力義務規定を定めている。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その他　「注意しなければならない」の文言で、保護者の注意義務を訓示的に定めている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⑵外出させない時間帯（努力義務）</a:t>
            </a:r>
            <a:r>
              <a:rPr lang="ja-JP" altLang="en-US" sz="13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 ⇒年齢による制限時間の差を設けているのは、府のみ。</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夜間に実施される行事への参加の制限</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⑴既定の有無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⇒全国的に、間接的に制限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⑵制限時間　</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or11</a:t>
            </a:r>
            <a:r>
              <a:rPr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時以降に制限している自治体あり</a:t>
            </a:r>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その他　保護者に夜間に青少年を外出させないよう規定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しており、間接的に制限を行っている。</a:t>
            </a:r>
          </a:p>
          <a:p>
            <a:pPr algn="just">
              <a:lnSpc>
                <a:spcPts val="800"/>
              </a:lnSpc>
            </a:pPr>
            <a:endParaRPr lang="en-US" altLang="ja-JP" sz="14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just">
              <a:lnSpc>
                <a:spcPts val="16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他府県の見直し状況について</a:t>
            </a:r>
          </a:p>
          <a:p>
            <a:pPr algn="just">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・深夜まで営業する遊戯施設が増加し、生活サイクルの乱れが青少年の心身に影響をもたらすことが指摘されたことから、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年３月に、深夜とする時間帯「午後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時から翌日の午前４時まで」を「午後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時から翌日の午前５時まで」と改正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（夜間営業を行う施設への立入制限等）</a:t>
            </a:r>
          </a:p>
          <a:p>
            <a:pPr algn="just">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・深夜営業施設への立入り制限規定を創設する際、「深夜」の定義見直しを検討したが、関係機関等の意見を踏まえ、定義見直しは行わないこととした。（保護者に関する規定）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a:spLocks noGrp="1"/>
          </p:cNvSpPr>
          <p:nvPr>
            <p:ph type="title"/>
          </p:nvPr>
        </p:nvSpPr>
        <p:spPr>
          <a:xfrm>
            <a:off x="125761" y="609889"/>
            <a:ext cx="8855899" cy="338554"/>
          </a:xfrm>
          <a:ln w="28575" cmpd="dbl">
            <a:solidFill>
              <a:schemeClr val="tx1"/>
            </a:solidFill>
          </a:ln>
        </p:spPr>
        <p:txBody>
          <a:bodyPr>
            <a:noAutofit/>
          </a:bodyPr>
          <a:lstStyle/>
          <a:p>
            <a:r>
              <a:rPr lang="ja-JP" altLang="en-US" sz="1600" b="1" dirty="0">
                <a:latin typeface="Meiryo UI" panose="020B0604030504040204" pitchFamily="50" charset="-128"/>
                <a:ea typeface="Meiryo UI" panose="020B0604030504040204" pitchFamily="50" charset="-128"/>
              </a:rPr>
              <a:t>○各都道府県の青少年健全育成に関する条例の運用状況について（第</a:t>
            </a:r>
            <a:r>
              <a:rPr lang="en-US" altLang="ja-JP" sz="1600" b="1" dirty="0">
                <a:latin typeface="Meiryo UI" panose="020B0604030504040204" pitchFamily="50" charset="-128"/>
                <a:ea typeface="Meiryo UI" panose="020B0604030504040204" pitchFamily="50" charset="-128"/>
              </a:rPr>
              <a:t>24</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25</a:t>
            </a:r>
            <a:r>
              <a:rPr lang="ja-JP" altLang="en-US" sz="1600" b="1" dirty="0">
                <a:latin typeface="Meiryo UI" panose="020B0604030504040204" pitchFamily="50" charset="-128"/>
                <a:ea typeface="Meiryo UI" panose="020B0604030504040204" pitchFamily="50" charset="-128"/>
              </a:rPr>
              <a:t>条関連）</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8661612" y="6314915"/>
            <a:ext cx="320048" cy="271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t>8</a:t>
            </a:r>
          </a:p>
        </p:txBody>
      </p:sp>
      <p:graphicFrame>
        <p:nvGraphicFramePr>
          <p:cNvPr id="3" name="表 2">
            <a:extLst>
              <a:ext uri="{FF2B5EF4-FFF2-40B4-BE49-F238E27FC236}">
                <a16:creationId xmlns:a16="http://schemas.microsoft.com/office/drawing/2014/main" id="{91E724C2-E2E9-42D5-9E79-8A3B7DF636E3}"/>
              </a:ext>
            </a:extLst>
          </p:cNvPr>
          <p:cNvGraphicFramePr>
            <a:graphicFrameLocks noGrp="1"/>
          </p:cNvGraphicFramePr>
          <p:nvPr>
            <p:extLst>
              <p:ext uri="{D42A27DB-BD31-4B8C-83A1-F6EECF244321}">
                <p14:modId xmlns:p14="http://schemas.microsoft.com/office/powerpoint/2010/main" val="3447875796"/>
              </p:ext>
            </p:extLst>
          </p:nvPr>
        </p:nvGraphicFramePr>
        <p:xfrm>
          <a:off x="289429" y="1506745"/>
          <a:ext cx="5260033" cy="491188"/>
        </p:xfrm>
        <a:graphic>
          <a:graphicData uri="http://schemas.openxmlformats.org/drawingml/2006/table">
            <a:tbl>
              <a:tblPr firstRow="1" firstCol="1" bandRow="1"/>
              <a:tblGrid>
                <a:gridCol w="2189424">
                  <a:extLst>
                    <a:ext uri="{9D8B030D-6E8A-4147-A177-3AD203B41FA5}">
                      <a16:colId xmlns:a16="http://schemas.microsoft.com/office/drawing/2014/main" val="837019580"/>
                    </a:ext>
                  </a:extLst>
                </a:gridCol>
                <a:gridCol w="1864492">
                  <a:extLst>
                    <a:ext uri="{9D8B030D-6E8A-4147-A177-3AD203B41FA5}">
                      <a16:colId xmlns:a16="http://schemas.microsoft.com/office/drawing/2014/main" val="1435957581"/>
                    </a:ext>
                  </a:extLst>
                </a:gridCol>
                <a:gridCol w="1206117">
                  <a:extLst>
                    <a:ext uri="{9D8B030D-6E8A-4147-A177-3AD203B41FA5}">
                      <a16:colId xmlns:a16="http://schemas.microsoft.com/office/drawing/2014/main" val="3712995994"/>
                    </a:ext>
                  </a:extLst>
                </a:gridCol>
              </a:tblGrid>
              <a:tr h="245594">
                <a:tc>
                  <a:txBody>
                    <a:bodyPr/>
                    <a:lstStyle/>
                    <a:p>
                      <a:pPr algn="ctr">
                        <a:lnSpc>
                          <a:spcPts val="1600"/>
                        </a:lnSpc>
                        <a:tabLst>
                          <a:tab pos="556260" algn="l"/>
                        </a:tabLst>
                      </a:pPr>
                      <a:r>
                        <a:rPr lang="ja-JP" sz="1300" kern="100" dirty="0">
                          <a:effectLst/>
                          <a:latin typeface="游明朝" panose="02020400000000000000" pitchFamily="18" charset="-128"/>
                          <a:ea typeface="Meiryo UI" panose="020B0604030504040204" pitchFamily="50" charset="-128"/>
                          <a:cs typeface="Times New Roman" panose="02020603050405020304" pitchFamily="18" charset="0"/>
                        </a:rPr>
                        <a:t>規定あり（罰則、努力義務）</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tabLst>
                          <a:tab pos="556260" algn="l"/>
                        </a:tabLst>
                      </a:pPr>
                      <a:r>
                        <a:rPr lang="ja-JP" sz="1300" kern="100" dirty="0">
                          <a:effectLst/>
                          <a:latin typeface="游明朝" panose="02020400000000000000" pitchFamily="18" charset="-128"/>
                          <a:ea typeface="Meiryo UI" panose="020B0604030504040204" pitchFamily="50" charset="-128"/>
                          <a:cs typeface="Times New Roman" panose="02020603050405020304" pitchFamily="18" charset="0"/>
                        </a:rPr>
                        <a:t>規定あり（努力義務）</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tabLst>
                          <a:tab pos="556260" algn="l"/>
                        </a:tabLst>
                      </a:pPr>
                      <a:r>
                        <a:rPr lang="ja-JP" sz="1300" kern="100">
                          <a:effectLst/>
                          <a:latin typeface="游明朝" panose="02020400000000000000" pitchFamily="18" charset="-128"/>
                          <a:ea typeface="Meiryo UI" panose="020B0604030504040204" pitchFamily="50" charset="-128"/>
                          <a:cs typeface="Times New Roman" panose="02020603050405020304" pitchFamily="18" charset="0"/>
                        </a:rPr>
                        <a:t>その他</a:t>
                      </a:r>
                      <a:endParaRPr lang="ja-JP" sz="13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39736"/>
                  </a:ext>
                </a:extLst>
              </a:tr>
              <a:tr h="245594">
                <a:tc>
                  <a:txBody>
                    <a:bodyPr/>
                    <a:lstStyle/>
                    <a:p>
                      <a:pPr algn="r">
                        <a:lnSpc>
                          <a:spcPts val="1600"/>
                        </a:lnSpc>
                        <a:tabLst>
                          <a:tab pos="556260" algn="l"/>
                        </a:tabLst>
                      </a:pPr>
                      <a:r>
                        <a:rPr lang="en-US" sz="13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tabLst>
                          <a:tab pos="556260" algn="l"/>
                        </a:tabLst>
                      </a:pPr>
                      <a:r>
                        <a:rPr lang="en-US" sz="13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45</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tabLst>
                          <a:tab pos="556260" algn="l"/>
                        </a:tabLst>
                      </a:pPr>
                      <a:r>
                        <a:rPr lang="ja-JP" sz="130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685073"/>
                  </a:ext>
                </a:extLst>
              </a:tr>
            </a:tbl>
          </a:graphicData>
        </a:graphic>
      </p:graphicFrame>
      <p:graphicFrame>
        <p:nvGraphicFramePr>
          <p:cNvPr id="9" name="表 8">
            <a:extLst>
              <a:ext uri="{FF2B5EF4-FFF2-40B4-BE49-F238E27FC236}">
                <a16:creationId xmlns:a16="http://schemas.microsoft.com/office/drawing/2014/main" id="{93B66955-7157-4211-B4D1-AF0382CBD02E}"/>
              </a:ext>
            </a:extLst>
          </p:cNvPr>
          <p:cNvGraphicFramePr>
            <a:graphicFrameLocks noGrp="1"/>
          </p:cNvGraphicFramePr>
          <p:nvPr>
            <p:extLst>
              <p:ext uri="{D42A27DB-BD31-4B8C-83A1-F6EECF244321}">
                <p14:modId xmlns:p14="http://schemas.microsoft.com/office/powerpoint/2010/main" val="4103025523"/>
              </p:ext>
            </p:extLst>
          </p:nvPr>
        </p:nvGraphicFramePr>
        <p:xfrm>
          <a:off x="289429" y="2602359"/>
          <a:ext cx="5260033" cy="857124"/>
        </p:xfrm>
        <a:graphic>
          <a:graphicData uri="http://schemas.openxmlformats.org/drawingml/2006/table">
            <a:tbl>
              <a:tblPr firstRow="1" firstCol="1" bandRow="1"/>
              <a:tblGrid>
                <a:gridCol w="1094712">
                  <a:extLst>
                    <a:ext uri="{9D8B030D-6E8A-4147-A177-3AD203B41FA5}">
                      <a16:colId xmlns:a16="http://schemas.microsoft.com/office/drawing/2014/main" val="2015372868"/>
                    </a:ext>
                  </a:extLst>
                </a:gridCol>
                <a:gridCol w="1094712">
                  <a:extLst>
                    <a:ext uri="{9D8B030D-6E8A-4147-A177-3AD203B41FA5}">
                      <a16:colId xmlns:a16="http://schemas.microsoft.com/office/drawing/2014/main" val="2081900035"/>
                    </a:ext>
                  </a:extLst>
                </a:gridCol>
                <a:gridCol w="1864492">
                  <a:extLst>
                    <a:ext uri="{9D8B030D-6E8A-4147-A177-3AD203B41FA5}">
                      <a16:colId xmlns:a16="http://schemas.microsoft.com/office/drawing/2014/main" val="3267959198"/>
                    </a:ext>
                  </a:extLst>
                </a:gridCol>
                <a:gridCol w="1206117">
                  <a:extLst>
                    <a:ext uri="{9D8B030D-6E8A-4147-A177-3AD203B41FA5}">
                      <a16:colId xmlns:a16="http://schemas.microsoft.com/office/drawing/2014/main" val="3824742753"/>
                    </a:ext>
                  </a:extLst>
                </a:gridCol>
              </a:tblGrid>
              <a:tr h="214281">
                <a:tc>
                  <a:txBody>
                    <a:bodyPr/>
                    <a:lstStyle/>
                    <a:p>
                      <a:pPr algn="just">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16</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16</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歳以上</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18</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18</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歳未満</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106185"/>
                  </a:ext>
                </a:extLst>
              </a:tr>
              <a:tr h="214281">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午後８時～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389712"/>
                  </a:ext>
                </a:extLst>
              </a:tr>
              <a:tr h="214281">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10</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621255"/>
                  </a:ext>
                </a:extLst>
              </a:tr>
              <a:tr h="214281">
                <a:tc>
                  <a:txBody>
                    <a:bodyPr/>
                    <a:lstStyle/>
                    <a:p>
                      <a:pPr algn="just">
                        <a:lnSpc>
                          <a:spcPts val="1600"/>
                        </a:lnSpc>
                      </a:pP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午後</a:t>
                      </a:r>
                      <a:r>
                        <a:rPr lang="en-US" sz="1200" kern="100">
                          <a:effectLst/>
                          <a:latin typeface="游明朝" panose="02020400000000000000" pitchFamily="18" charset="-128"/>
                          <a:ea typeface="Meiryo UI" panose="020B0604030504040204" pitchFamily="50" charset="-128"/>
                          <a:cs typeface="Times New Roman" panose="02020603050405020304" pitchFamily="18" charset="0"/>
                        </a:rPr>
                        <a:t>11</a:t>
                      </a:r>
                      <a:r>
                        <a:rPr lang="ja-JP" sz="1200" kern="100">
                          <a:effectLst/>
                          <a:latin typeface="游明朝" panose="02020400000000000000" pitchFamily="18" charset="-128"/>
                          <a:ea typeface="Meiryo UI" panose="020B0604030504040204" pitchFamily="50" charset="-128"/>
                          <a:cs typeface="Times New Roman" panose="02020603050405020304" pitchFamily="18" charset="0"/>
                        </a:rPr>
                        <a:t>時～</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 </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ts val="1600"/>
                        </a:lnSpc>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36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639578"/>
                  </a:ext>
                </a:extLst>
              </a:tr>
            </a:tbl>
          </a:graphicData>
        </a:graphic>
      </p:graphicFrame>
      <p:graphicFrame>
        <p:nvGraphicFramePr>
          <p:cNvPr id="10" name="表 9">
            <a:extLst>
              <a:ext uri="{FF2B5EF4-FFF2-40B4-BE49-F238E27FC236}">
                <a16:creationId xmlns:a16="http://schemas.microsoft.com/office/drawing/2014/main" id="{85E6B382-091D-414D-B9E0-7C9664C7B951}"/>
              </a:ext>
            </a:extLst>
          </p:cNvPr>
          <p:cNvGraphicFramePr>
            <a:graphicFrameLocks noGrp="1"/>
          </p:cNvGraphicFramePr>
          <p:nvPr>
            <p:extLst>
              <p:ext uri="{D42A27DB-BD31-4B8C-83A1-F6EECF244321}">
                <p14:modId xmlns:p14="http://schemas.microsoft.com/office/powerpoint/2010/main" val="791261479"/>
              </p:ext>
            </p:extLst>
          </p:nvPr>
        </p:nvGraphicFramePr>
        <p:xfrm>
          <a:off x="289429" y="4063909"/>
          <a:ext cx="3825370" cy="383032"/>
        </p:xfrm>
        <a:graphic>
          <a:graphicData uri="http://schemas.openxmlformats.org/drawingml/2006/table">
            <a:tbl>
              <a:tblPr firstRow="1" firstCol="1" bandRow="1"/>
              <a:tblGrid>
                <a:gridCol w="1689143">
                  <a:extLst>
                    <a:ext uri="{9D8B030D-6E8A-4147-A177-3AD203B41FA5}">
                      <a16:colId xmlns:a16="http://schemas.microsoft.com/office/drawing/2014/main" val="13757354"/>
                    </a:ext>
                  </a:extLst>
                </a:gridCol>
                <a:gridCol w="1072056">
                  <a:extLst>
                    <a:ext uri="{9D8B030D-6E8A-4147-A177-3AD203B41FA5}">
                      <a16:colId xmlns:a16="http://schemas.microsoft.com/office/drawing/2014/main" val="768227286"/>
                    </a:ext>
                  </a:extLst>
                </a:gridCol>
                <a:gridCol w="1064171">
                  <a:extLst>
                    <a:ext uri="{9D8B030D-6E8A-4147-A177-3AD203B41FA5}">
                      <a16:colId xmlns:a16="http://schemas.microsoft.com/office/drawing/2014/main" val="337711884"/>
                    </a:ext>
                  </a:extLst>
                </a:gridCol>
              </a:tblGrid>
              <a:tr h="0">
                <a:tc>
                  <a:txBody>
                    <a:bodyPr/>
                    <a:lstStyle/>
                    <a:p>
                      <a:pPr algn="ctr">
                        <a:lnSpc>
                          <a:spcPts val="1600"/>
                        </a:lnSpc>
                        <a:tabLst>
                          <a:tab pos="556260" algn="l"/>
                        </a:tabLs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規定あり（努力義務）</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tabLst>
                          <a:tab pos="556260" algn="l"/>
                        </a:tabLs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規定なし</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tabLst>
                          <a:tab pos="556260" algn="l"/>
                        </a:tabLs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その他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674183"/>
                  </a:ext>
                </a:extLst>
              </a:tr>
              <a:tr h="0">
                <a:tc>
                  <a:txBody>
                    <a:bodyPr/>
                    <a:lstStyle/>
                    <a:p>
                      <a:pPr algn="r">
                        <a:lnSpc>
                          <a:spcPts val="1600"/>
                        </a:lnSpc>
                        <a:tabLst>
                          <a:tab pos="556260" algn="l"/>
                        </a:tabLs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２</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tabLst>
                          <a:tab pos="556260" algn="l"/>
                        </a:tabLs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tabLst>
                          <a:tab pos="556260" algn="l"/>
                        </a:tabLst>
                      </a:pPr>
                      <a:r>
                        <a:rPr lang="en-US" sz="1200"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28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371634069"/>
                  </a:ext>
                </a:extLst>
              </a:tr>
            </a:tbl>
          </a:graphicData>
        </a:graphic>
      </p:graphicFrame>
      <p:graphicFrame>
        <p:nvGraphicFramePr>
          <p:cNvPr id="11" name="表 10">
            <a:extLst>
              <a:ext uri="{FF2B5EF4-FFF2-40B4-BE49-F238E27FC236}">
                <a16:creationId xmlns:a16="http://schemas.microsoft.com/office/drawing/2014/main" id="{D38EB95B-EB91-4BB8-876D-882A550BEA29}"/>
              </a:ext>
            </a:extLst>
          </p:cNvPr>
          <p:cNvGraphicFramePr>
            <a:graphicFrameLocks noGrp="1"/>
          </p:cNvGraphicFramePr>
          <p:nvPr>
            <p:extLst>
              <p:ext uri="{D42A27DB-BD31-4B8C-83A1-F6EECF244321}">
                <p14:modId xmlns:p14="http://schemas.microsoft.com/office/powerpoint/2010/main" val="1434330186"/>
              </p:ext>
            </p:extLst>
          </p:nvPr>
        </p:nvGraphicFramePr>
        <p:xfrm>
          <a:off x="4306012" y="4063909"/>
          <a:ext cx="4452909" cy="673629"/>
        </p:xfrm>
        <a:graphic>
          <a:graphicData uri="http://schemas.openxmlformats.org/drawingml/2006/table">
            <a:tbl>
              <a:tblPr firstRow="1" firstCol="1" bandRow="1"/>
              <a:tblGrid>
                <a:gridCol w="1039675">
                  <a:extLst>
                    <a:ext uri="{9D8B030D-6E8A-4147-A177-3AD203B41FA5}">
                      <a16:colId xmlns:a16="http://schemas.microsoft.com/office/drawing/2014/main" val="1289697049"/>
                    </a:ext>
                  </a:extLst>
                </a:gridCol>
                <a:gridCol w="890752">
                  <a:extLst>
                    <a:ext uri="{9D8B030D-6E8A-4147-A177-3AD203B41FA5}">
                      <a16:colId xmlns:a16="http://schemas.microsoft.com/office/drawing/2014/main" val="995334624"/>
                    </a:ext>
                  </a:extLst>
                </a:gridCol>
                <a:gridCol w="1501437">
                  <a:extLst>
                    <a:ext uri="{9D8B030D-6E8A-4147-A177-3AD203B41FA5}">
                      <a16:colId xmlns:a16="http://schemas.microsoft.com/office/drawing/2014/main" val="2198444328"/>
                    </a:ext>
                  </a:extLst>
                </a:gridCol>
                <a:gridCol w="1021045">
                  <a:extLst>
                    <a:ext uri="{9D8B030D-6E8A-4147-A177-3AD203B41FA5}">
                      <a16:colId xmlns:a16="http://schemas.microsoft.com/office/drawing/2014/main" val="2479084408"/>
                    </a:ext>
                  </a:extLst>
                </a:gridCol>
              </a:tblGrid>
              <a:tr h="224543">
                <a:tc>
                  <a:txBody>
                    <a:bodyPr/>
                    <a:lstStyle/>
                    <a:p>
                      <a:pPr algn="just">
                        <a:lnSpc>
                          <a:spcPts val="16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16</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歳未満</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16</a:t>
                      </a: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歳以上</a:t>
                      </a: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18</a:t>
                      </a: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歳未満</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600"/>
                        </a:lnSpc>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18</a:t>
                      </a: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歳未満</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258760"/>
                  </a:ext>
                </a:extLst>
              </a:tr>
              <a:tr h="224543">
                <a:tc>
                  <a:txBody>
                    <a:bodyPr/>
                    <a:lstStyle/>
                    <a:p>
                      <a:pPr algn="just">
                        <a:lnSpc>
                          <a:spcPts val="1600"/>
                        </a:lnSpc>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午後</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時～</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１</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432698"/>
                  </a:ext>
                </a:extLst>
              </a:tr>
              <a:tr h="224543">
                <a:tc>
                  <a:txBody>
                    <a:bodyPr/>
                    <a:lstStyle/>
                    <a:p>
                      <a:pPr algn="just">
                        <a:lnSpc>
                          <a:spcPts val="1600"/>
                        </a:lnSpc>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午後</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時～</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600"/>
                        </a:lnSpc>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１</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594938"/>
                  </a:ext>
                </a:extLst>
              </a:tr>
            </a:tbl>
          </a:graphicData>
        </a:graphic>
      </p:graphicFrame>
    </p:spTree>
    <p:extLst>
      <p:ext uri="{BB962C8B-B14F-4D97-AF65-F5344CB8AC3E}">
        <p14:creationId xmlns:p14="http://schemas.microsoft.com/office/powerpoint/2010/main" val="41219241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4041</TotalTime>
  <Words>7123</Words>
  <PresentationFormat>画面に合わせる (4:3)</PresentationFormat>
  <Paragraphs>1207</Paragraphs>
  <Slides>19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HG丸ｺﾞｼｯｸM-PRO</vt:lpstr>
      <vt:lpstr>Meiryo UI</vt:lpstr>
      <vt:lpstr>游明朝</vt:lpstr>
      <vt:lpstr>Arial</vt:lpstr>
      <vt:lpstr>Calibri</vt:lpstr>
      <vt:lpstr>Calibri Light</vt:lpstr>
      <vt:lpstr>Office テーマ</vt:lpstr>
      <vt:lpstr>PowerPoint プレゼンテーション</vt:lpstr>
      <vt:lpstr>○青少年健全育成条例第15条（13条指定図書類の区分陳列） 　　図書類取扱業者は、規則で定める方法により、有害図書類を他の図書類と区分し、店内の容易に監視できる場所に 　陳列しなければならない。</vt:lpstr>
      <vt:lpstr>○青少年健全育成条例第19条（図書類等の自動販売機等による販売又は貸付けの届出等） 　 図書類又は、玩具刃物類の販売・貸付を、自動販売機・自動貸出機により行おうとする者は、あらかじめ規則で定める　　    事項を知事に届け出なければならない。 ○青少年健全育成条例第20条（自動販売機等への13条指定図書類等の収納の禁止） 　 事業者は、13条指定図書類又は16条指定玩具刃物類を自動販売機等に収納してはならない。</vt:lpstr>
      <vt:lpstr>○青少年健全育成条例第26条（３条７号規定役務営業を営む者の禁止行為等） 　①３条７号規定役務営業を営む者は、次に掲げる行為を行ってはならない。 　　・青少年を接客業務に従事させること 　　・青少年を客として立ち入らせること 　②３条７号規定役務営業を営む者は、広告宣伝の際に、青少年の営業所への立ち入りを禁止する旨を明示しなければ 　　 ならない。 　③３条８号規定店舗型役務営業者は、営業所の入口の見えやすいところに青少年の立入りを禁止する旨の掲示をしな 　　 ければなりません。 ○青少年健全育成条例第28条（従業者名簿の備付け義務） 　　３条７号規定役務営業者は、従業者の氏名、住所、生年月日等を記載した従業者名簿を備付け、退職後も3年間 　保存しなければなりません。</vt:lpstr>
      <vt:lpstr>○青少年健全育成条例第33条（携帯電話端末等による青少年に有害な情報の閲覧の防止措置）</vt:lpstr>
      <vt:lpstr>○青少年健全育成条例第24条（夜間営業を行う施設への立入制限等） 　　遊技場（ゲームセンター）、ボウリング場、カラオケボックス、マンガ喫茶、インターネットカフェの営業者は、夜間に青少年を　 　当該施設に立ち入らせてはならない。</vt:lpstr>
      <vt:lpstr>○青少年健全育成条例第25条（夜間に外出させない保護者の努力義務） 　　保護者は、通勤・通学その他正当な理由がある場合を除き、夜間に青少年を外出させないように努めなければなりません。</vt:lpstr>
      <vt:lpstr>○各都道府県の青少年健全育成に関する条例の運用状況について（第24、25条関連）</vt:lpstr>
      <vt:lpstr>○各都道府県の青少年健全育成に関する条例の運用状況について（第24、25条関連）</vt:lpstr>
      <vt:lpstr>○論点（大阪府青少年健全育成条例第24、25条関連） 　本条例で規定する16歳未満の外出規制について、府民からは厳しいのではないかとの意見がある。 　なお、全国調査においては、年齢を区分した規制を設けているのは大阪府だけである。 　外出規制の緩和を検討する必要はあるか。</vt:lpstr>
      <vt:lpstr>○参考（大阪府青少年健全育成条例第24、25条関連）</vt:lpstr>
      <vt:lpstr>○青少年健全育成条例第36条（教育及び啓発） 　　府は、青少年のインターネットを適切に活用する能力の育成を図るため、インターネットの利用に関する教育及び啓発活動 　の推進に努めるものとする。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2026-03-18T09:18:14Z</cp:lastPrinted>
  <dcterms:created xsi:type="dcterms:W3CDTF">2021-07-16T00:33:30Z</dcterms:created>
  <dcterms:modified xsi:type="dcterms:W3CDTF">2026-07-13T08:31:04Z</dcterms:modified>
</cp:coreProperties>
</file>