
<file path=[Content_Types].xml><?xml version="1.0" encoding="utf-8"?>
<Types xmlns="http://schemas.openxmlformats.org/package/2006/content-types">
  <Override PartName="/customXml/itemProps2.xml" ContentType="application/vnd.openxmlformats-officedocument.customXmlProperties+xml"/>
  <Override PartName="/customXml/itemProps3.xml" ContentType="application/vnd.openxmlformats-officedocument.customXmlProperties+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4"/>
  </p:sldMasterIdLst>
  <p:notesMasterIdLst>
    <p:notesMasterId r:id="rId19"/>
  </p:notesMasterIdLst>
  <p:sldIdLst>
    <p:sldId id="279" r:id="rId5"/>
    <p:sldId id="308" r:id="rId6"/>
    <p:sldId id="283" r:id="rId7"/>
    <p:sldId id="339" r:id="rId8"/>
    <p:sldId id="317" r:id="rId9"/>
    <p:sldId id="318" r:id="rId10"/>
    <p:sldId id="333" r:id="rId11"/>
    <p:sldId id="334" r:id="rId12"/>
    <p:sldId id="341" r:id="rId13"/>
    <p:sldId id="342" r:id="rId14"/>
    <p:sldId id="343" r:id="rId15"/>
    <p:sldId id="344" r:id="rId16"/>
    <p:sldId id="345" r:id="rId17"/>
    <p:sldId id="346" r:id="rId18"/>
  </p:sldIdLst>
  <p:sldSz cx="9906000" cy="6858000" type="A4"/>
  <p:notesSz cx="6807200" cy="9939338"/>
  <p:defaultTextStyle>
    <a:defPPr>
      <a:defRPr lang="ja-JP"/>
    </a:defPPr>
    <a:lvl1pPr algn="l"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a:srgbClr val="FFFF66"/>
    <a:srgbClr val="33CCFF"/>
    <a:srgbClr val="99FF99"/>
    <a:srgbClr val="FF3399"/>
    <a:srgbClr val="FF66FF"/>
    <a:srgbClr val="FF6600"/>
    <a:srgbClr val="00B050"/>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691" autoAdjust="0"/>
    <p:restoredTop sz="95707" autoAdjust="0"/>
  </p:normalViewPr>
  <p:slideViewPr>
    <p:cSldViewPr>
      <p:cViewPr varScale="1">
        <p:scale>
          <a:sx n="70" d="100"/>
          <a:sy n="70" d="100"/>
        </p:scale>
        <p:origin x="-1578" y="-96"/>
      </p:cViewPr>
      <p:guideLst>
        <p:guide orient="horz" pos="2160"/>
        <p:guide pos="312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49575" cy="496888"/>
          </a:xfrm>
          <a:prstGeom prst="rect">
            <a:avLst/>
          </a:prstGeom>
        </p:spPr>
        <p:txBody>
          <a:bodyPr vert="horz" lIns="91422" tIns="45711" rIns="91422" bIns="45711" rtlCol="0"/>
          <a:lstStyle>
            <a:lvl1pPr algn="l">
              <a:defRPr sz="1200">
                <a:latin typeface="Arial" charset="0"/>
                <a:ea typeface="ＭＳ Ｐゴシック" pitchFamily="50" charset="-128"/>
              </a:defRPr>
            </a:lvl1pPr>
          </a:lstStyle>
          <a:p>
            <a:pPr>
              <a:defRPr/>
            </a:pPr>
            <a:endParaRPr lang="ja-JP" altLang="en-US"/>
          </a:p>
        </p:txBody>
      </p:sp>
      <p:sp>
        <p:nvSpPr>
          <p:cNvPr id="3" name="日付プレースホルダ 2"/>
          <p:cNvSpPr>
            <a:spLocks noGrp="1"/>
          </p:cNvSpPr>
          <p:nvPr>
            <p:ph type="dt" idx="1"/>
          </p:nvPr>
        </p:nvSpPr>
        <p:spPr>
          <a:xfrm>
            <a:off x="3856038" y="0"/>
            <a:ext cx="2949575" cy="496888"/>
          </a:xfrm>
          <a:prstGeom prst="rect">
            <a:avLst/>
          </a:prstGeom>
        </p:spPr>
        <p:txBody>
          <a:bodyPr vert="horz" lIns="91422" tIns="45711" rIns="91422" bIns="45711" rtlCol="0"/>
          <a:lstStyle>
            <a:lvl1pPr algn="r">
              <a:defRPr sz="1200">
                <a:latin typeface="Arial" charset="0"/>
                <a:ea typeface="ＭＳ Ｐゴシック" pitchFamily="50" charset="-128"/>
              </a:defRPr>
            </a:lvl1pPr>
          </a:lstStyle>
          <a:p>
            <a:pPr>
              <a:defRPr/>
            </a:pPr>
            <a:fld id="{43D08B72-2E76-4228-926F-D41BA907D91E}" type="datetimeFigureOut">
              <a:rPr lang="ja-JP" altLang="en-US"/>
              <a:pPr>
                <a:defRPr/>
              </a:pPr>
              <a:t>2012/12/21</a:t>
            </a:fld>
            <a:endParaRPr lang="ja-JP" altLang="en-US"/>
          </a:p>
        </p:txBody>
      </p:sp>
      <p:sp>
        <p:nvSpPr>
          <p:cNvPr id="4" name="スライド イメージ プレースホルダ 3"/>
          <p:cNvSpPr>
            <a:spLocks noGrp="1" noRot="1" noChangeAspect="1"/>
          </p:cNvSpPr>
          <p:nvPr>
            <p:ph type="sldImg" idx="2"/>
          </p:nvPr>
        </p:nvSpPr>
        <p:spPr>
          <a:xfrm>
            <a:off x="712788" y="746125"/>
            <a:ext cx="5381625" cy="3725863"/>
          </a:xfrm>
          <a:prstGeom prst="rect">
            <a:avLst/>
          </a:prstGeom>
          <a:noFill/>
          <a:ln w="12700">
            <a:solidFill>
              <a:prstClr val="black"/>
            </a:solidFill>
          </a:ln>
        </p:spPr>
        <p:txBody>
          <a:bodyPr vert="horz" lIns="91422" tIns="45711" rIns="91422" bIns="45711" rtlCol="0" anchor="ctr"/>
          <a:lstStyle/>
          <a:p>
            <a:pPr lvl="0"/>
            <a:endParaRPr lang="ja-JP" altLang="en-US" noProof="0" smtClean="0"/>
          </a:p>
        </p:txBody>
      </p:sp>
      <p:sp>
        <p:nvSpPr>
          <p:cNvPr id="5" name="ノート プレースホルダ 4"/>
          <p:cNvSpPr>
            <a:spLocks noGrp="1"/>
          </p:cNvSpPr>
          <p:nvPr>
            <p:ph type="body" sz="quarter" idx="3"/>
          </p:nvPr>
        </p:nvSpPr>
        <p:spPr>
          <a:xfrm>
            <a:off x="681038" y="4721225"/>
            <a:ext cx="5445125" cy="4471988"/>
          </a:xfrm>
          <a:prstGeom prst="rect">
            <a:avLst/>
          </a:prstGeom>
        </p:spPr>
        <p:txBody>
          <a:bodyPr vert="horz" lIns="91422" tIns="45711" rIns="91422" bIns="45711"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6" name="フッター プレースホルダ 5"/>
          <p:cNvSpPr>
            <a:spLocks noGrp="1"/>
          </p:cNvSpPr>
          <p:nvPr>
            <p:ph type="ftr" sz="quarter" idx="4"/>
          </p:nvPr>
        </p:nvSpPr>
        <p:spPr>
          <a:xfrm>
            <a:off x="0" y="9440863"/>
            <a:ext cx="2949575" cy="496887"/>
          </a:xfrm>
          <a:prstGeom prst="rect">
            <a:avLst/>
          </a:prstGeom>
        </p:spPr>
        <p:txBody>
          <a:bodyPr vert="horz" lIns="91422" tIns="45711" rIns="91422" bIns="45711" rtlCol="0" anchor="b"/>
          <a:lstStyle>
            <a:lvl1pPr algn="l">
              <a:defRPr sz="1200">
                <a:latin typeface="Arial" charset="0"/>
                <a:ea typeface="ＭＳ Ｐゴシック" pitchFamily="50" charset="-128"/>
              </a:defRPr>
            </a:lvl1pPr>
          </a:lstStyle>
          <a:p>
            <a:pPr>
              <a:defRPr/>
            </a:pPr>
            <a:endParaRPr lang="ja-JP" altLang="en-US"/>
          </a:p>
        </p:txBody>
      </p:sp>
      <p:sp>
        <p:nvSpPr>
          <p:cNvPr id="7" name="スライド番号プレースホルダ 6"/>
          <p:cNvSpPr>
            <a:spLocks noGrp="1"/>
          </p:cNvSpPr>
          <p:nvPr>
            <p:ph type="sldNum" sz="quarter" idx="5"/>
          </p:nvPr>
        </p:nvSpPr>
        <p:spPr>
          <a:xfrm>
            <a:off x="3856038" y="9440863"/>
            <a:ext cx="2949575" cy="496887"/>
          </a:xfrm>
          <a:prstGeom prst="rect">
            <a:avLst/>
          </a:prstGeom>
        </p:spPr>
        <p:txBody>
          <a:bodyPr vert="horz" lIns="91422" tIns="45711" rIns="91422" bIns="45711" rtlCol="0" anchor="b"/>
          <a:lstStyle>
            <a:lvl1pPr algn="r">
              <a:defRPr sz="1200">
                <a:latin typeface="Arial" charset="0"/>
                <a:ea typeface="ＭＳ Ｐゴシック" pitchFamily="50" charset="-128"/>
              </a:defRPr>
            </a:lvl1pPr>
          </a:lstStyle>
          <a:p>
            <a:pPr>
              <a:defRPr/>
            </a:pPr>
            <a:fld id="{4A454C6C-2227-4B42-AC9F-22DE05B7AA09}"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18435" name="ノート プレースホルダ 2"/>
          <p:cNvSpPr>
            <a:spLocks noGrp="1"/>
          </p:cNvSpPr>
          <p:nvPr>
            <p:ph type="body" idx="1"/>
          </p:nvPr>
        </p:nvSpPr>
        <p:spPr bwMode="auto">
          <a:noFill/>
        </p:spPr>
        <p:txBody>
          <a:bodyPr wrap="square" numCol="1" anchor="t" anchorCtr="0" compatLnSpc="1">
            <a:prstTxWarp prst="textNoShape">
              <a:avLst/>
            </a:prstTxWarp>
          </a:bodyPr>
          <a:lstStyle/>
          <a:p>
            <a:endParaRPr lang="ja-JP" altLang="en-US" smtClean="0"/>
          </a:p>
        </p:txBody>
      </p:sp>
      <p:sp>
        <p:nvSpPr>
          <p:cNvPr id="18436"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B6D9B44-B94F-46D4-8632-4D734D5676C2}" type="slidenum">
              <a:rPr lang="ja-JP" altLang="en-US" smtClean="0">
                <a:ea typeface="ＭＳ Ｐゴシック" charset="-128"/>
              </a:rPr>
              <a:pPr/>
              <a:t>10</a:t>
            </a:fld>
            <a:endParaRPr lang="ja-JP" altLang="en-US" smtClean="0">
              <a:ea typeface="ＭＳ Ｐゴシック"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742950" y="2130426"/>
            <a:ext cx="8420100" cy="1470025"/>
          </a:xfrm>
        </p:spPr>
        <p:txBody>
          <a:bodyPr/>
          <a:lstStyle/>
          <a:p>
            <a:r>
              <a:rPr lang="ja-JP" altLang="en-US" smtClean="0"/>
              <a:t>マスタ タイトルの書式設定</a:t>
            </a:r>
            <a:endParaRPr lang="ja-JP" altLang="en-US"/>
          </a:p>
        </p:txBody>
      </p:sp>
      <p:sp>
        <p:nvSpPr>
          <p:cNvPr id="3" name="サブタイトル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 サブタイトルの書式設定</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876B30C8-10B9-435C-A305-631FE4C12DB5}" type="datetime1">
              <a:rPr lang="ja-JP" altLang="en-US"/>
              <a:pPr>
                <a:defRPr/>
              </a:pPr>
              <a:t>2012/12/21</a:t>
            </a:fld>
            <a:endParaRPr lang="ja-JP" altLang="en-US"/>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DCE8F08B-7A0A-4B5E-ACD6-560EA5FA3EFF}" type="slidenum">
              <a:rPr lang="ja-JP" altLang="en-US"/>
              <a:pPr>
                <a:defRPr/>
              </a:pPr>
              <a:t>&lt;#&gt;</a:t>
            </a:fld>
            <a:endParaRPr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DEFCDC49-ABDF-4980-B74B-7A6656F8340E}" type="datetime1">
              <a:rPr lang="ja-JP" altLang="en-US"/>
              <a:pPr>
                <a:defRPr/>
              </a:pPr>
              <a:t>2012/12/21</a:t>
            </a:fld>
            <a:endParaRPr lang="ja-JP" altLang="en-US"/>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85FE9F8E-79BE-45B3-AE31-2A68066CF6BF}" type="slidenum">
              <a:rPr lang="ja-JP" altLang="en-US"/>
              <a:pPr>
                <a:defRPr/>
              </a:pPr>
              <a:t>&lt;#&gt;</a:t>
            </a:fld>
            <a:endParaRPr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82506" y="4406901"/>
            <a:ext cx="84201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 テキストの書式設定</a:t>
            </a:r>
          </a:p>
        </p:txBody>
      </p:sp>
      <p:sp>
        <p:nvSpPr>
          <p:cNvPr id="4" name="日付プレースホルダ 3"/>
          <p:cNvSpPr>
            <a:spLocks noGrp="1"/>
          </p:cNvSpPr>
          <p:nvPr>
            <p:ph type="dt" sz="half" idx="10"/>
          </p:nvPr>
        </p:nvSpPr>
        <p:spPr/>
        <p:txBody>
          <a:bodyPr/>
          <a:lstStyle>
            <a:lvl1pPr>
              <a:defRPr/>
            </a:lvl1pPr>
          </a:lstStyle>
          <a:p>
            <a:pPr>
              <a:defRPr/>
            </a:pPr>
            <a:fld id="{906F6E45-614B-4367-BF5C-74195EB1FC29}" type="datetime1">
              <a:rPr lang="ja-JP" altLang="en-US"/>
              <a:pPr>
                <a:defRPr/>
              </a:pPr>
              <a:t>2012/12/21</a:t>
            </a:fld>
            <a:endParaRPr lang="ja-JP" altLang="en-US"/>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46B88E3D-6965-4CC8-BA2E-89182B59D349}" type="slidenum">
              <a:rPr lang="ja-JP" altLang="en-US"/>
              <a:pPr>
                <a:defRPr/>
              </a:pPr>
              <a:t>&lt;#&gt;</a:t>
            </a:fld>
            <a:endParaRPr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 3"/>
          <p:cNvSpPr>
            <a:spLocks noGrp="1"/>
          </p:cNvSpPr>
          <p:nvPr>
            <p:ph type="dt" sz="half" idx="10"/>
          </p:nvPr>
        </p:nvSpPr>
        <p:spPr/>
        <p:txBody>
          <a:bodyPr/>
          <a:lstStyle>
            <a:lvl1pPr>
              <a:defRPr/>
            </a:lvl1pPr>
          </a:lstStyle>
          <a:p>
            <a:pPr>
              <a:defRPr/>
            </a:pPr>
            <a:fld id="{51367647-8823-47DB-ADDC-12E17AD83C78}" type="datetime1">
              <a:rPr lang="ja-JP" altLang="en-US"/>
              <a:pPr>
                <a:defRPr/>
              </a:pPr>
              <a:t>2012/12/21</a:t>
            </a:fld>
            <a:endParaRPr lang="ja-JP" altLang="en-US"/>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18A5D999-C72D-4973-BAA4-BB7A950194AF}" type="slidenum">
              <a:rPr lang="ja-JP" altLang="en-US"/>
              <a:pPr>
                <a:defRPr/>
              </a:pPr>
              <a:t>&lt;#&gt;</a:t>
            </a:fld>
            <a:endParaRPr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4638"/>
            <a:ext cx="89154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 3"/>
          <p:cNvSpPr>
            <a:spLocks noGrp="1"/>
          </p:cNvSpPr>
          <p:nvPr>
            <p:ph type="dt" sz="half" idx="10"/>
          </p:nvPr>
        </p:nvSpPr>
        <p:spPr/>
        <p:txBody>
          <a:bodyPr/>
          <a:lstStyle>
            <a:lvl1pPr>
              <a:defRPr/>
            </a:lvl1pPr>
          </a:lstStyle>
          <a:p>
            <a:pPr>
              <a:defRPr/>
            </a:pPr>
            <a:fld id="{2BA955AD-5740-48C9-8C2B-BE0878452A03}" type="datetime1">
              <a:rPr lang="ja-JP" altLang="en-US"/>
              <a:pPr>
                <a:defRPr/>
              </a:pPr>
              <a:t>2012/12/21</a:t>
            </a:fld>
            <a:endParaRPr lang="ja-JP" altLang="en-US"/>
          </a:p>
        </p:txBody>
      </p:sp>
      <p:sp>
        <p:nvSpPr>
          <p:cNvPr id="8"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9" name="スライド番号プレースホルダ 5"/>
          <p:cNvSpPr>
            <a:spLocks noGrp="1"/>
          </p:cNvSpPr>
          <p:nvPr>
            <p:ph type="sldNum" sz="quarter" idx="12"/>
          </p:nvPr>
        </p:nvSpPr>
        <p:spPr/>
        <p:txBody>
          <a:bodyPr/>
          <a:lstStyle>
            <a:lvl1pPr>
              <a:defRPr/>
            </a:lvl1pPr>
          </a:lstStyle>
          <a:p>
            <a:pPr>
              <a:defRPr/>
            </a:pPr>
            <a:fld id="{950AC25C-E523-4D39-8364-91DB396D62E9}" type="slidenum">
              <a:rPr lang="ja-JP" altLang="en-US"/>
              <a:pPr>
                <a:defRPr/>
              </a:pPr>
              <a:t>&lt;#&gt;</a:t>
            </a:fld>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日付プレースホルダ 3"/>
          <p:cNvSpPr>
            <a:spLocks noGrp="1"/>
          </p:cNvSpPr>
          <p:nvPr>
            <p:ph type="dt" sz="half" idx="10"/>
          </p:nvPr>
        </p:nvSpPr>
        <p:spPr/>
        <p:txBody>
          <a:bodyPr/>
          <a:lstStyle>
            <a:lvl1pPr>
              <a:defRPr/>
            </a:lvl1pPr>
          </a:lstStyle>
          <a:p>
            <a:pPr>
              <a:defRPr/>
            </a:pPr>
            <a:fld id="{D78E3EE6-CEA7-4692-B1FD-09FEB6EF3B74}" type="datetime1">
              <a:rPr lang="ja-JP" altLang="en-US"/>
              <a:pPr>
                <a:defRPr/>
              </a:pPr>
              <a:t>2012/12/21</a:t>
            </a:fld>
            <a:endParaRPr lang="ja-JP" altLang="en-US"/>
          </a:p>
        </p:txBody>
      </p:sp>
      <p:sp>
        <p:nvSpPr>
          <p:cNvPr id="4"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5" name="スライド番号プレースホルダ 5"/>
          <p:cNvSpPr>
            <a:spLocks noGrp="1"/>
          </p:cNvSpPr>
          <p:nvPr>
            <p:ph type="sldNum" sz="quarter" idx="12"/>
          </p:nvPr>
        </p:nvSpPr>
        <p:spPr/>
        <p:txBody>
          <a:bodyPr/>
          <a:lstStyle>
            <a:lvl1pPr>
              <a:defRPr/>
            </a:lvl1pPr>
          </a:lstStyle>
          <a:p>
            <a:pPr>
              <a:defRPr/>
            </a:pPr>
            <a:fld id="{E399F3FB-FB27-4774-8B75-139BF4249FF2}" type="slidenum">
              <a:rPr lang="ja-JP" altLang="en-US"/>
              <a:pPr>
                <a:defRPr/>
              </a:pPr>
              <a:t>&lt;#&gt;</a:t>
            </a:fld>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3"/>
          <p:cNvSpPr>
            <a:spLocks noGrp="1"/>
          </p:cNvSpPr>
          <p:nvPr>
            <p:ph type="dt" sz="half" idx="10"/>
          </p:nvPr>
        </p:nvSpPr>
        <p:spPr/>
        <p:txBody>
          <a:bodyPr/>
          <a:lstStyle>
            <a:lvl1pPr>
              <a:defRPr/>
            </a:lvl1pPr>
          </a:lstStyle>
          <a:p>
            <a:pPr>
              <a:defRPr/>
            </a:pPr>
            <a:fld id="{E165BA7D-46FC-4EFD-BEE2-4AC44D9B5B80}" type="datetime1">
              <a:rPr lang="ja-JP" altLang="en-US"/>
              <a:pPr>
                <a:defRPr/>
              </a:pPr>
              <a:t>2012/12/21</a:t>
            </a:fld>
            <a:endParaRPr lang="ja-JP" altLang="en-US"/>
          </a:p>
        </p:txBody>
      </p:sp>
      <p:sp>
        <p:nvSpPr>
          <p:cNvPr id="3"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4" name="スライド番号プレースホルダ 5"/>
          <p:cNvSpPr>
            <a:spLocks noGrp="1"/>
          </p:cNvSpPr>
          <p:nvPr>
            <p:ph type="sldNum" sz="quarter" idx="12"/>
          </p:nvPr>
        </p:nvSpPr>
        <p:spPr>
          <a:xfrm>
            <a:off x="7594600" y="6597650"/>
            <a:ext cx="2311400" cy="260350"/>
          </a:xfrm>
        </p:spPr>
        <p:txBody>
          <a:bodyPr/>
          <a:lstStyle>
            <a:lvl1pPr>
              <a:defRPr/>
            </a:lvl1pPr>
          </a:lstStyle>
          <a:p>
            <a:pPr>
              <a:defRPr/>
            </a:pPr>
            <a:fld id="{9FAEFFBA-628F-403E-928B-92F21203A4A5}" type="slidenum">
              <a:rPr lang="ja-JP" altLang="en-US"/>
              <a:pPr>
                <a:defRPr/>
              </a:pPr>
              <a:t>&lt;#&gt;</a:t>
            </a:fld>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95300" y="273050"/>
            <a:ext cx="3259006"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p:txBody>
          <a:bodyPr/>
          <a:lstStyle>
            <a:lvl1pPr>
              <a:defRPr/>
            </a:lvl1pPr>
          </a:lstStyle>
          <a:p>
            <a:pPr>
              <a:defRPr/>
            </a:pPr>
            <a:fld id="{AC579DFF-9D91-46BE-9FDC-DA0960DC7D0D}" type="datetime1">
              <a:rPr lang="ja-JP" altLang="en-US"/>
              <a:pPr>
                <a:defRPr/>
              </a:pPr>
              <a:t>2012/12/21</a:t>
            </a:fld>
            <a:endParaRPr lang="ja-JP" altLang="en-US"/>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2F66710E-AFD4-4A6A-9B6C-1E482B39CD27}" type="slidenum">
              <a:rPr lang="ja-JP" altLang="en-US"/>
              <a:pPr>
                <a:defRPr/>
              </a:pPr>
              <a:t>&lt;#&gt;</a:t>
            </a:fld>
            <a:endParaRPr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941645" y="4800600"/>
            <a:ext cx="59436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941645" y="612775"/>
            <a:ext cx="59436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smtClean="0"/>
          </a:p>
        </p:txBody>
      </p:sp>
      <p:sp>
        <p:nvSpPr>
          <p:cNvPr id="4" name="テキスト プレースホルダ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日付プレースホルダ 3"/>
          <p:cNvSpPr>
            <a:spLocks noGrp="1"/>
          </p:cNvSpPr>
          <p:nvPr>
            <p:ph type="dt" sz="half" idx="10"/>
          </p:nvPr>
        </p:nvSpPr>
        <p:spPr/>
        <p:txBody>
          <a:bodyPr/>
          <a:lstStyle>
            <a:lvl1pPr>
              <a:defRPr/>
            </a:lvl1pPr>
          </a:lstStyle>
          <a:p>
            <a:pPr>
              <a:defRPr/>
            </a:pPr>
            <a:fld id="{B8908B15-9D06-43BA-8DD4-42255DAAB795}" type="datetime1">
              <a:rPr lang="ja-JP" altLang="en-US"/>
              <a:pPr>
                <a:defRPr/>
              </a:pPr>
              <a:t>2012/12/21</a:t>
            </a:fld>
            <a:endParaRPr lang="ja-JP" altLang="en-US"/>
          </a:p>
        </p:txBody>
      </p:sp>
      <p:sp>
        <p:nvSpPr>
          <p:cNvPr id="6"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7" name="スライド番号プレースホルダ 5"/>
          <p:cNvSpPr>
            <a:spLocks noGrp="1"/>
          </p:cNvSpPr>
          <p:nvPr>
            <p:ph type="sldNum" sz="quarter" idx="12"/>
          </p:nvPr>
        </p:nvSpPr>
        <p:spPr/>
        <p:txBody>
          <a:bodyPr/>
          <a:lstStyle>
            <a:lvl1pPr>
              <a:defRPr/>
            </a:lvl1pPr>
          </a:lstStyle>
          <a:p>
            <a:pPr>
              <a:defRPr/>
            </a:pPr>
            <a:fld id="{9158E0B3-26EF-42B4-A7BD-1A7B5C27D3C4}" type="slidenum">
              <a:rPr lang="ja-JP" altLang="en-US"/>
              <a:pPr>
                <a:defRPr/>
              </a:pPr>
              <a:t>&lt;#&gt;</a:t>
            </a:fld>
            <a:endParaRPr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09901A24-0AE8-4785-942A-2EFBA2758ABC}" type="datetime1">
              <a:rPr lang="ja-JP" altLang="en-US"/>
              <a:pPr>
                <a:defRPr/>
              </a:pPr>
              <a:t>2012/12/21</a:t>
            </a:fld>
            <a:endParaRPr lang="ja-JP" altLang="en-US"/>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0B597E41-5752-4A17-8FFC-2AFC71BEA3F7}" type="slidenum">
              <a:rPr lang="ja-JP" altLang="en-US"/>
              <a:pPr>
                <a:defRPr/>
              </a:pPr>
              <a:t>&lt;#&gt;</a:t>
            </a:fld>
            <a:endParaRPr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7780337" y="274639"/>
            <a:ext cx="2414588" cy="5851525"/>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536575" y="274639"/>
            <a:ext cx="7078663" cy="5851525"/>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 3"/>
          <p:cNvSpPr>
            <a:spLocks noGrp="1"/>
          </p:cNvSpPr>
          <p:nvPr>
            <p:ph type="dt" sz="half" idx="10"/>
          </p:nvPr>
        </p:nvSpPr>
        <p:spPr/>
        <p:txBody>
          <a:bodyPr/>
          <a:lstStyle>
            <a:lvl1pPr>
              <a:defRPr/>
            </a:lvl1pPr>
          </a:lstStyle>
          <a:p>
            <a:pPr>
              <a:defRPr/>
            </a:pPr>
            <a:fld id="{A41E8B9F-0855-462A-86B3-132A380CA06B}" type="datetime1">
              <a:rPr lang="ja-JP" altLang="en-US"/>
              <a:pPr>
                <a:defRPr/>
              </a:pPr>
              <a:t>2012/12/21</a:t>
            </a:fld>
            <a:endParaRPr lang="ja-JP" altLang="en-US"/>
          </a:p>
        </p:txBody>
      </p:sp>
      <p:sp>
        <p:nvSpPr>
          <p:cNvPr id="5" name="フッター プレースホルダ 4"/>
          <p:cNvSpPr>
            <a:spLocks noGrp="1"/>
          </p:cNvSpPr>
          <p:nvPr>
            <p:ph type="ftr" sz="quarter" idx="11"/>
          </p:nvPr>
        </p:nvSpPr>
        <p:spPr/>
        <p:txBody>
          <a:bodyPr/>
          <a:lstStyle>
            <a:lvl1pPr>
              <a:defRPr/>
            </a:lvl1pPr>
          </a:lstStyle>
          <a:p>
            <a:pPr>
              <a:defRPr/>
            </a:pPr>
            <a:endParaRPr lang="ja-JP" altLang="en-US"/>
          </a:p>
        </p:txBody>
      </p:sp>
      <p:sp>
        <p:nvSpPr>
          <p:cNvPr id="6" name="スライド番号プレースホルダ 5"/>
          <p:cNvSpPr>
            <a:spLocks noGrp="1"/>
          </p:cNvSpPr>
          <p:nvPr>
            <p:ph type="sldNum" sz="quarter" idx="12"/>
          </p:nvPr>
        </p:nvSpPr>
        <p:spPr/>
        <p:txBody>
          <a:bodyPr/>
          <a:lstStyle>
            <a:lvl1pPr>
              <a:defRPr/>
            </a:lvl1pPr>
          </a:lstStyle>
          <a:p>
            <a:pPr>
              <a:defRPr/>
            </a:pPr>
            <a:fld id="{2E90DD92-6400-43B9-8206-B12523D3E3BB}" type="slidenum">
              <a:rPr lang="ja-JP" altLang="en-US"/>
              <a:pPr>
                <a:defRPr/>
              </a:pPr>
              <a:t>&lt;#&gt;</a:t>
            </a:fld>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タイトル プレースホルダ 1"/>
          <p:cNvSpPr>
            <a:spLocks noGrp="1"/>
          </p:cNvSpPr>
          <p:nvPr>
            <p:ph type="title"/>
          </p:nvPr>
        </p:nvSpPr>
        <p:spPr bwMode="auto">
          <a:xfrm>
            <a:off x="495300" y="274638"/>
            <a:ext cx="8915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27" name="テキスト プレースホルダ 2"/>
          <p:cNvSpPr>
            <a:spLocks noGrp="1"/>
          </p:cNvSpPr>
          <p:nvPr>
            <p:ph type="body" idx="1"/>
          </p:nvPr>
        </p:nvSpPr>
        <p:spPr bwMode="auto">
          <a:xfrm>
            <a:off x="495300" y="1600200"/>
            <a:ext cx="8915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4" name="日付プレースホルダ 3"/>
          <p:cNvSpPr>
            <a:spLocks noGrp="1"/>
          </p:cNvSpPr>
          <p:nvPr>
            <p:ph type="dt" sz="half" idx="2"/>
          </p:nvPr>
        </p:nvSpPr>
        <p:spPr>
          <a:xfrm>
            <a:off x="495300" y="6356350"/>
            <a:ext cx="2311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A6E8C176-E0CF-4B9C-8777-9F880BF33D5B}" type="datetime1">
              <a:rPr lang="ja-JP" altLang="en-US"/>
              <a:pPr>
                <a:defRPr/>
              </a:pPr>
              <a:t>2012/12/21</a:t>
            </a:fld>
            <a:endParaRPr lang="ja-JP" altLang="en-US"/>
          </a:p>
        </p:txBody>
      </p:sp>
      <p:sp>
        <p:nvSpPr>
          <p:cNvPr id="5" name="フッター プレースホルダ 4"/>
          <p:cNvSpPr>
            <a:spLocks noGrp="1"/>
          </p:cNvSpPr>
          <p:nvPr>
            <p:ph type="ftr" sz="quarter" idx="3"/>
          </p:nvPr>
        </p:nvSpPr>
        <p:spPr>
          <a:xfrm>
            <a:off x="3384550" y="6356350"/>
            <a:ext cx="31369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ja-JP" altLang="en-US"/>
          </a:p>
        </p:txBody>
      </p:sp>
      <p:sp>
        <p:nvSpPr>
          <p:cNvPr id="6" name="スライド番号プレースホルダ 5"/>
          <p:cNvSpPr>
            <a:spLocks noGrp="1"/>
          </p:cNvSpPr>
          <p:nvPr>
            <p:ph type="sldNum" sz="quarter" idx="4"/>
          </p:nvPr>
        </p:nvSpPr>
        <p:spPr>
          <a:xfrm>
            <a:off x="7099300" y="6356350"/>
            <a:ext cx="23114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466972C0-3D3A-4D0C-B42F-C802132B84D3}"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31" r:id="rId7"/>
    <p:sldLayoutId id="2147483727" r:id="rId8"/>
    <p:sldLayoutId id="2147483728" r:id="rId9"/>
    <p:sldLayoutId id="2147483729" r:id="rId10"/>
    <p:sldLayoutId id="2147483730" r:id="rId11"/>
  </p:sldLayoutIdLst>
  <p:hf hdr="0" ftr="0" dt="0"/>
  <p:txStyles>
    <p:titleStyle>
      <a:lvl1pPr algn="ctr" rtl="0" eaLnBrk="0" fontAlgn="base" hangingPunct="0">
        <a:spcBef>
          <a:spcPct val="0"/>
        </a:spcBef>
        <a:spcAft>
          <a:spcPct val="0"/>
        </a:spcAft>
        <a:defRPr kumimoji="1" sz="4400" kern="1200">
          <a:solidFill>
            <a:schemeClr val="tx1"/>
          </a:solidFill>
          <a:latin typeface="+mj-lt"/>
          <a:ea typeface="+mj-ea"/>
          <a:cs typeface="+mj-cs"/>
        </a:defRPr>
      </a:lvl1pPr>
      <a:lvl2pPr algn="ctr" rtl="0" eaLnBrk="0" fontAlgn="base" hangingPunct="0">
        <a:spcBef>
          <a:spcPct val="0"/>
        </a:spcBef>
        <a:spcAft>
          <a:spcPct val="0"/>
        </a:spcAft>
        <a:defRPr kumimoji="1" sz="4400">
          <a:solidFill>
            <a:schemeClr val="tx1"/>
          </a:solidFill>
          <a:latin typeface="Calibri" pitchFamily="34" charset="0"/>
          <a:ea typeface="ＭＳ Ｐゴシック" pitchFamily="50" charset="-128"/>
        </a:defRPr>
      </a:lvl2pPr>
      <a:lvl3pPr algn="ctr" rtl="0" eaLnBrk="0" fontAlgn="base" hangingPunct="0">
        <a:spcBef>
          <a:spcPct val="0"/>
        </a:spcBef>
        <a:spcAft>
          <a:spcPct val="0"/>
        </a:spcAft>
        <a:defRPr kumimoji="1" sz="4400">
          <a:solidFill>
            <a:schemeClr val="tx1"/>
          </a:solidFill>
          <a:latin typeface="Calibri" pitchFamily="34" charset="0"/>
          <a:ea typeface="ＭＳ Ｐゴシック" pitchFamily="50" charset="-128"/>
        </a:defRPr>
      </a:lvl3pPr>
      <a:lvl4pPr algn="ctr" rtl="0" eaLnBrk="0" fontAlgn="base" hangingPunct="0">
        <a:spcBef>
          <a:spcPct val="0"/>
        </a:spcBef>
        <a:spcAft>
          <a:spcPct val="0"/>
        </a:spcAft>
        <a:defRPr kumimoji="1" sz="4400">
          <a:solidFill>
            <a:schemeClr val="tx1"/>
          </a:solidFill>
          <a:latin typeface="Calibri" pitchFamily="34" charset="0"/>
          <a:ea typeface="ＭＳ Ｐゴシック" pitchFamily="50" charset="-128"/>
        </a:defRPr>
      </a:lvl4pPr>
      <a:lvl5pPr algn="ctr" rtl="0" eaLnBrk="0" fontAlgn="base" hangingPunct="0">
        <a:spcBef>
          <a:spcPct val="0"/>
        </a:spcBef>
        <a:spcAft>
          <a:spcPct val="0"/>
        </a:spcAft>
        <a:defRPr kumimoji="1" sz="4400">
          <a:solidFill>
            <a:schemeClr val="tx1"/>
          </a:solidFill>
          <a:latin typeface="Calibri" pitchFamily="34" charset="0"/>
          <a:ea typeface="ＭＳ Ｐゴシック" pitchFamily="50" charset="-128"/>
        </a:defRPr>
      </a:lvl5pPr>
      <a:lvl6pPr marL="457200" algn="ctr" rtl="0" fontAlgn="base">
        <a:spcBef>
          <a:spcPct val="0"/>
        </a:spcBef>
        <a:spcAft>
          <a:spcPct val="0"/>
        </a:spcAft>
        <a:defRPr kumimoji="1" sz="4400">
          <a:solidFill>
            <a:schemeClr val="tx1"/>
          </a:solidFill>
          <a:latin typeface="Calibri" pitchFamily="34" charset="0"/>
          <a:ea typeface="ＭＳ Ｐゴシック" pitchFamily="50" charset="-128"/>
        </a:defRPr>
      </a:lvl6pPr>
      <a:lvl7pPr marL="914400" algn="ctr" rtl="0" fontAlgn="base">
        <a:spcBef>
          <a:spcPct val="0"/>
        </a:spcBef>
        <a:spcAft>
          <a:spcPct val="0"/>
        </a:spcAft>
        <a:defRPr kumimoji="1" sz="4400">
          <a:solidFill>
            <a:schemeClr val="tx1"/>
          </a:solidFill>
          <a:latin typeface="Calibri" pitchFamily="34" charset="0"/>
          <a:ea typeface="ＭＳ Ｐゴシック" pitchFamily="50" charset="-128"/>
        </a:defRPr>
      </a:lvl7pPr>
      <a:lvl8pPr marL="1371600" algn="ctr" rtl="0" fontAlgn="base">
        <a:spcBef>
          <a:spcPct val="0"/>
        </a:spcBef>
        <a:spcAft>
          <a:spcPct val="0"/>
        </a:spcAft>
        <a:defRPr kumimoji="1" sz="4400">
          <a:solidFill>
            <a:schemeClr val="tx1"/>
          </a:solidFill>
          <a:latin typeface="Calibri" pitchFamily="34" charset="0"/>
          <a:ea typeface="ＭＳ Ｐゴシック" pitchFamily="50" charset="-128"/>
        </a:defRPr>
      </a:lvl8pPr>
      <a:lvl9pPr marL="1828800" algn="ctr" rtl="0" fontAlgn="base">
        <a:spcBef>
          <a:spcPct val="0"/>
        </a:spcBef>
        <a:spcAft>
          <a:spcPct val="0"/>
        </a:spcAft>
        <a:defRPr kumimoji="1" sz="4400">
          <a:solidFill>
            <a:schemeClr val="tx1"/>
          </a:solidFill>
          <a:latin typeface="Calibri" pitchFamily="34" charset="0"/>
          <a:ea typeface="ＭＳ Ｐゴシック" pitchFamily="50" charset="-128"/>
        </a:defRPr>
      </a:lvl9pPr>
    </p:titleStyle>
    <p:bodyStyle>
      <a:lvl1pPr marL="342900" indent="-342900" algn="l" rtl="0" eaLnBrk="0" fontAlgn="base" hangingPunct="0">
        <a:spcBef>
          <a:spcPct val="20000"/>
        </a:spcBef>
        <a:spcAft>
          <a:spcPct val="0"/>
        </a:spcAft>
        <a:buFont typeface="Arial" charset="0"/>
        <a:buChar char="•"/>
        <a:defRPr kumimoji="1"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kumimoji="1"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kumimoji="1"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1"/>
          <p:cNvSpPr txBox="1">
            <a:spLocks/>
          </p:cNvSpPr>
          <p:nvPr/>
        </p:nvSpPr>
        <p:spPr bwMode="gray">
          <a:xfrm>
            <a:off x="458788" y="2298576"/>
            <a:ext cx="8915400" cy="914400"/>
          </a:xfrm>
          <a:prstGeom prst="rect">
            <a:avLst/>
          </a:prstGeom>
        </p:spPr>
        <p:txBody>
          <a:bodyPr/>
          <a:lstStyle/>
          <a:p>
            <a:pPr algn="ctr">
              <a:defRPr/>
            </a:pPr>
            <a:r>
              <a:rPr lang="ja-JP" altLang="en-US" sz="4400" dirty="0">
                <a:latin typeface="HGP創英ﾌﾟﾚｾﾞﾝｽEB" pitchFamily="18" charset="-128"/>
                <a:ea typeface="HGP創英ﾌﾟﾚｾﾞﾝｽEB" pitchFamily="18" charset="-128"/>
                <a:cs typeface="+mj-cs"/>
              </a:rPr>
              <a:t>大阪都市魅力創造</a:t>
            </a:r>
            <a:r>
              <a:rPr lang="ja-JP" altLang="en-US" sz="4400" dirty="0" smtClean="0">
                <a:latin typeface="HGP創英ﾌﾟﾚｾﾞﾝｽEB" pitchFamily="18" charset="-128"/>
                <a:ea typeface="HGP創英ﾌﾟﾚｾﾞﾝｽEB" pitchFamily="18" charset="-128"/>
                <a:cs typeface="+mj-cs"/>
              </a:rPr>
              <a:t>戦略</a:t>
            </a:r>
            <a:endParaRPr lang="en-US" altLang="ja-JP" sz="4400" dirty="0">
              <a:latin typeface="HGP創英ﾌﾟﾚｾﾞﾝｽEB" pitchFamily="18" charset="-128"/>
              <a:ea typeface="HGP創英ﾌﾟﾚｾﾞﾝｽEB" pitchFamily="18" charset="-128"/>
              <a:cs typeface="+mj-cs"/>
            </a:endParaRPr>
          </a:p>
        </p:txBody>
      </p:sp>
      <p:sp>
        <p:nvSpPr>
          <p:cNvPr id="3075" name="テキスト ボックス 6"/>
          <p:cNvSpPr txBox="1">
            <a:spLocks noChangeArrowheads="1"/>
          </p:cNvSpPr>
          <p:nvPr/>
        </p:nvSpPr>
        <p:spPr bwMode="auto">
          <a:xfrm>
            <a:off x="2792413" y="4314825"/>
            <a:ext cx="4248150" cy="858838"/>
          </a:xfrm>
          <a:prstGeom prst="rect">
            <a:avLst/>
          </a:prstGeom>
          <a:noFill/>
          <a:ln w="9525">
            <a:noFill/>
            <a:miter lim="800000"/>
            <a:headEnd/>
            <a:tailEnd/>
          </a:ln>
        </p:spPr>
        <p:txBody>
          <a:bodyPr>
            <a:spAutoFit/>
          </a:bodyPr>
          <a:lstStyle/>
          <a:p>
            <a:pPr algn="ctr">
              <a:lnSpc>
                <a:spcPct val="150000"/>
              </a:lnSpc>
            </a:pPr>
            <a:r>
              <a:rPr lang="ja-JP" altLang="en-US">
                <a:latin typeface="HG創英ﾌﾟﾚｾﾞﾝｽEB" pitchFamily="17" charset="-128"/>
                <a:ea typeface="HG創英ﾌﾟﾚｾﾞﾝｽEB" pitchFamily="17" charset="-128"/>
              </a:rPr>
              <a:t>大阪府府民文化部都市魅力創造局</a:t>
            </a:r>
            <a:endParaRPr lang="en-US" altLang="ja-JP">
              <a:latin typeface="HG創英ﾌﾟﾚｾﾞﾝｽEB" pitchFamily="17" charset="-128"/>
              <a:ea typeface="HG創英ﾌﾟﾚｾﾞﾝｽEB" pitchFamily="17" charset="-128"/>
            </a:endParaRPr>
          </a:p>
          <a:p>
            <a:pPr algn="ctr">
              <a:lnSpc>
                <a:spcPct val="150000"/>
              </a:lnSpc>
            </a:pPr>
            <a:r>
              <a:rPr lang="ja-JP" altLang="en-US">
                <a:latin typeface="HG創英ﾌﾟﾚｾﾞﾝｽEB" pitchFamily="17" charset="-128"/>
                <a:ea typeface="HG創英ﾌﾟﾚｾﾞﾝｽEB" pitchFamily="17" charset="-128"/>
              </a:rPr>
              <a:t>大阪市ゆとりとみどり振興局　　</a:t>
            </a:r>
          </a:p>
        </p:txBody>
      </p:sp>
      <p:sp>
        <p:nvSpPr>
          <p:cNvPr id="3076" name="テキスト ボックス 4"/>
          <p:cNvSpPr txBox="1">
            <a:spLocks noChangeArrowheads="1"/>
          </p:cNvSpPr>
          <p:nvPr/>
        </p:nvSpPr>
        <p:spPr bwMode="auto">
          <a:xfrm>
            <a:off x="6176963" y="981075"/>
            <a:ext cx="3057525" cy="368300"/>
          </a:xfrm>
          <a:prstGeom prst="rect">
            <a:avLst/>
          </a:prstGeom>
          <a:noFill/>
          <a:ln w="9525">
            <a:solidFill>
              <a:schemeClr val="tx1"/>
            </a:solidFill>
            <a:miter lim="800000"/>
            <a:headEnd/>
            <a:tailEnd/>
          </a:ln>
        </p:spPr>
        <p:txBody>
          <a:bodyPr>
            <a:spAutoFit/>
          </a:bodyPr>
          <a:lstStyle/>
          <a:p>
            <a:pPr algn="ctr"/>
            <a:r>
              <a:rPr lang="ja-JP" altLang="en-US">
                <a:latin typeface="Meiryo UI" pitchFamily="50" charset="-128"/>
                <a:ea typeface="Meiryo UI" pitchFamily="50" charset="-128"/>
                <a:cs typeface="Meiryo UI" pitchFamily="50" charset="-128"/>
              </a:rPr>
              <a:t>計画期間：平成</a:t>
            </a:r>
            <a:r>
              <a:rPr lang="en-US" altLang="ja-JP">
                <a:latin typeface="Meiryo UI" pitchFamily="50" charset="-128"/>
                <a:ea typeface="Meiryo UI" pitchFamily="50" charset="-128"/>
                <a:cs typeface="Meiryo UI" pitchFamily="50" charset="-128"/>
              </a:rPr>
              <a:t>24</a:t>
            </a:r>
            <a:r>
              <a:rPr lang="ja-JP" altLang="en-US">
                <a:latin typeface="Meiryo UI" pitchFamily="50" charset="-128"/>
                <a:ea typeface="Meiryo UI" pitchFamily="50" charset="-128"/>
                <a:cs typeface="Meiryo UI" pitchFamily="50" charset="-128"/>
              </a:rPr>
              <a:t>～</a:t>
            </a:r>
            <a:r>
              <a:rPr lang="en-US" altLang="ja-JP">
                <a:latin typeface="Meiryo UI" pitchFamily="50" charset="-128"/>
                <a:ea typeface="Meiryo UI" pitchFamily="50" charset="-128"/>
                <a:cs typeface="Meiryo UI" pitchFamily="50" charset="-128"/>
              </a:rPr>
              <a:t>27</a:t>
            </a:r>
            <a:r>
              <a:rPr lang="ja-JP" altLang="en-US">
                <a:latin typeface="Meiryo UI" pitchFamily="50" charset="-128"/>
                <a:ea typeface="Meiryo UI" pitchFamily="50" charset="-128"/>
                <a:cs typeface="Meiryo UI" pitchFamily="50" charset="-128"/>
              </a:rPr>
              <a:t>年度</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pPr>
              <a:defRPr/>
            </a:pPr>
            <a:fld id="{70DBC8AB-3D25-4AEB-93D9-935403E98792}" type="slidenum">
              <a:rPr lang="ja-JP" altLang="en-US" smtClean="0"/>
              <a:pPr>
                <a:defRPr/>
              </a:pPr>
              <a:t>1</a:t>
            </a:fld>
            <a:endParaRPr lang="ja-JP" altLang="en-US" dirty="0"/>
          </a:p>
        </p:txBody>
      </p:sp>
      <p:sp>
        <p:nvSpPr>
          <p:cNvPr id="4099" name="Text Box 2"/>
          <p:cNvSpPr txBox="1">
            <a:spLocks noChangeArrowheads="1"/>
          </p:cNvSpPr>
          <p:nvPr/>
        </p:nvSpPr>
        <p:spPr bwMode="auto">
          <a:xfrm>
            <a:off x="57150" y="115888"/>
            <a:ext cx="9777413" cy="327025"/>
          </a:xfrm>
          <a:prstGeom prst="rect">
            <a:avLst/>
          </a:prstGeom>
          <a:solidFill>
            <a:srgbClr val="0000FF"/>
          </a:solidFill>
          <a:ln w="9525">
            <a:noFill/>
            <a:miter lim="800000"/>
            <a:headEnd/>
            <a:tailEnd/>
          </a:ln>
        </p:spPr>
        <p:txBody>
          <a:bodyPr lIns="74295" tIns="8890" rIns="74295" bIns="8890">
            <a:spAutoFit/>
          </a:bodyPr>
          <a:lstStyle/>
          <a:p>
            <a:pPr algn="just"/>
            <a:r>
              <a:rPr lang="ja-JP">
                <a:solidFill>
                  <a:schemeClr val="bg1"/>
                </a:solidFill>
                <a:ea typeface="HGP創英角ｺﾞｼｯｸUB" pitchFamily="50" charset="-128"/>
                <a:cs typeface="ＭＳ Ｐゴシック" charset="-128"/>
              </a:rPr>
              <a:t>１　</a:t>
            </a:r>
            <a:r>
              <a:rPr lang="ja-JP" altLang="en-US">
                <a:solidFill>
                  <a:schemeClr val="bg1"/>
                </a:solidFill>
                <a:ea typeface="HGP創英角ｺﾞｼｯｸUB" pitchFamily="50" charset="-128"/>
                <a:cs typeface="ＭＳ Ｐゴシック" charset="-128"/>
              </a:rPr>
              <a:t>経緯</a:t>
            </a:r>
            <a:endParaRPr lang="ja-JP" sz="2000">
              <a:solidFill>
                <a:schemeClr val="bg1"/>
              </a:solidFill>
              <a:ea typeface="HGP創英角ｺﾞｼｯｸUB" pitchFamily="50" charset="-128"/>
              <a:cs typeface="ＭＳ Ｐゴシック" charset="-128"/>
            </a:endParaRPr>
          </a:p>
        </p:txBody>
      </p:sp>
      <p:sp>
        <p:nvSpPr>
          <p:cNvPr id="25" name="正方形/長方形 24"/>
          <p:cNvSpPr/>
          <p:nvPr/>
        </p:nvSpPr>
        <p:spPr>
          <a:xfrm>
            <a:off x="149225" y="836613"/>
            <a:ext cx="4659313" cy="15128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lIns="144000" tIns="180000" rIns="72000" bIns="36000" anchor="ctr"/>
          <a:lstStyle/>
          <a:p>
            <a:pPr>
              <a:defRPr/>
            </a:pPr>
            <a:r>
              <a:rPr lang="en-US" altLang="ja-JP" sz="1000" dirty="0">
                <a:solidFill>
                  <a:schemeClr val="tx1"/>
                </a:solidFill>
                <a:latin typeface="HGP創英ﾌﾟﾚｾﾞﾝｽEB" pitchFamily="18" charset="-128"/>
                <a:ea typeface="HGP創英ﾌﾟﾚｾﾞﾝｽEB" pitchFamily="18" charset="-128"/>
              </a:rPr>
              <a:t>《</a:t>
            </a:r>
            <a:r>
              <a:rPr lang="ja-JP" altLang="en-US" sz="1000" dirty="0">
                <a:solidFill>
                  <a:schemeClr val="tx1"/>
                </a:solidFill>
                <a:latin typeface="HGP創英ﾌﾟﾚｾﾞﾝｽEB" pitchFamily="18" charset="-128"/>
                <a:ea typeface="HGP創英ﾌﾟﾚｾﾞﾝｽEB" pitchFamily="18" charset="-128"/>
              </a:rPr>
              <a:t>大阪府</a:t>
            </a:r>
            <a:r>
              <a:rPr lang="en-US" altLang="ja-JP" sz="1000" dirty="0">
                <a:solidFill>
                  <a:schemeClr val="tx1"/>
                </a:solidFill>
                <a:latin typeface="HGP創英ﾌﾟﾚｾﾞﾝｽEB" pitchFamily="18" charset="-128"/>
                <a:ea typeface="HGP創英ﾌﾟﾚｾﾞﾝｽEB" pitchFamily="18" charset="-128"/>
              </a:rPr>
              <a:t>》</a:t>
            </a:r>
          </a:p>
          <a:p>
            <a:pPr>
              <a:defRPr/>
            </a:pPr>
            <a:r>
              <a:rPr lang="ja-JP" altLang="en-US" sz="1000" dirty="0">
                <a:solidFill>
                  <a:schemeClr val="tx1"/>
                </a:solidFill>
                <a:latin typeface="HGP創英ﾌﾟﾚｾﾞﾝｽEB" pitchFamily="18" charset="-128"/>
                <a:ea typeface="HGP創英ﾌﾟﾚｾﾞﾝｽEB" pitchFamily="18" charset="-128"/>
              </a:rPr>
              <a:t>　都市魅力施策（観光・国際交流・文化・スポーツ）の基本方針となる「府都市魅力創造戦略」を策定（</a:t>
            </a:r>
            <a:r>
              <a:rPr lang="en-US" altLang="ja-JP" sz="1000" dirty="0">
                <a:solidFill>
                  <a:schemeClr val="tx1"/>
                </a:solidFill>
                <a:latin typeface="HGP創英ﾌﾟﾚｾﾞﾝｽEB" pitchFamily="18" charset="-128"/>
                <a:ea typeface="HGP創英ﾌﾟﾚｾﾞﾝｽEB" pitchFamily="18" charset="-128"/>
              </a:rPr>
              <a:t>H21.12)</a:t>
            </a:r>
            <a:r>
              <a:rPr lang="ja-JP" altLang="en-US" sz="1000" dirty="0">
                <a:solidFill>
                  <a:schemeClr val="tx1"/>
                </a:solidFill>
                <a:latin typeface="HGP創英ﾌﾟﾚｾﾞﾝｽEB" pitchFamily="18" charset="-128"/>
                <a:ea typeface="HGP創英ﾌﾟﾚｾﾞﾝｽEB" pitchFamily="18" charset="-128"/>
              </a:rPr>
              <a:t>し、 「ミュージアム都市・大阪」の実現に向けた取組みを推進</a:t>
            </a:r>
            <a:endParaRPr lang="en-US" altLang="ja-JP" sz="1000" dirty="0">
              <a:solidFill>
                <a:schemeClr val="tx1"/>
              </a:solidFill>
              <a:latin typeface="HGP創英ﾌﾟﾚｾﾞﾝｽEB" pitchFamily="18" charset="-128"/>
              <a:ea typeface="HGP創英ﾌﾟﾚｾﾞﾝｽEB" pitchFamily="18" charset="-128"/>
            </a:endParaRPr>
          </a:p>
          <a:p>
            <a:pPr>
              <a:spcBef>
                <a:spcPts val="600"/>
              </a:spcBef>
              <a:defRPr/>
            </a:pPr>
            <a:r>
              <a:rPr lang="en-US" altLang="ja-JP" sz="1000" dirty="0">
                <a:solidFill>
                  <a:schemeClr val="tx1"/>
                </a:solidFill>
                <a:latin typeface="HGP創英ﾌﾟﾚｾﾞﾝｽEB" pitchFamily="18" charset="-128"/>
                <a:ea typeface="HGP創英ﾌﾟﾚｾﾞﾝｽEB" pitchFamily="18" charset="-128"/>
              </a:rPr>
              <a:t>《</a:t>
            </a:r>
            <a:r>
              <a:rPr lang="ja-JP" altLang="en-US" sz="1000" dirty="0">
                <a:solidFill>
                  <a:schemeClr val="tx1"/>
                </a:solidFill>
                <a:latin typeface="HGP創英ﾌﾟﾚｾﾞﾝｽEB" pitchFamily="18" charset="-128"/>
                <a:ea typeface="HGP創英ﾌﾟﾚｾﾞﾝｽEB" pitchFamily="18" charset="-128"/>
              </a:rPr>
              <a:t>大阪市</a:t>
            </a:r>
            <a:r>
              <a:rPr lang="en-US" altLang="ja-JP" sz="1000" dirty="0">
                <a:solidFill>
                  <a:schemeClr val="tx1"/>
                </a:solidFill>
                <a:latin typeface="HGP創英ﾌﾟﾚｾﾞﾝｽEB" pitchFamily="18" charset="-128"/>
                <a:ea typeface="HGP創英ﾌﾟﾚｾﾞﾝｽEB" pitchFamily="18" charset="-128"/>
              </a:rPr>
              <a:t>》</a:t>
            </a:r>
          </a:p>
          <a:p>
            <a:pPr>
              <a:defRPr/>
            </a:pPr>
            <a:r>
              <a:rPr lang="ja-JP" altLang="en-US" sz="1000" dirty="0">
                <a:solidFill>
                  <a:schemeClr val="tx1"/>
                </a:solidFill>
                <a:latin typeface="HGP創英ﾌﾟﾚｾﾞﾝｽEB" pitchFamily="18" charset="-128"/>
                <a:ea typeface="HGP創英ﾌﾟﾚｾﾞﾝｽEB" pitchFamily="18" charset="-128"/>
              </a:rPr>
              <a:t>　観光・国際交流・文化・スポーツの分野でそれぞれの戦略等を策定し、事業を推進</a:t>
            </a:r>
            <a:endParaRPr lang="en-US" altLang="ja-JP" sz="1000" dirty="0">
              <a:solidFill>
                <a:schemeClr val="tx1"/>
              </a:solidFill>
              <a:latin typeface="HGP創英ﾌﾟﾚｾﾞﾝｽEB" pitchFamily="18" charset="-128"/>
              <a:ea typeface="HGP創英ﾌﾟﾚｾﾞﾝｽEB" pitchFamily="18" charset="-128"/>
            </a:endParaRPr>
          </a:p>
          <a:p>
            <a:pPr>
              <a:spcBef>
                <a:spcPts val="600"/>
              </a:spcBef>
              <a:defRPr/>
            </a:pPr>
            <a:r>
              <a:rPr lang="en-US" altLang="ja-JP" sz="1000" dirty="0">
                <a:solidFill>
                  <a:schemeClr val="tx1"/>
                </a:solidFill>
                <a:latin typeface="HGP創英ﾌﾟﾚｾﾞﾝｽEB" pitchFamily="18" charset="-128"/>
                <a:ea typeface="HGP創英ﾌﾟﾚｾﾞﾝｽEB" pitchFamily="18" charset="-128"/>
              </a:rPr>
              <a:t>《</a:t>
            </a:r>
            <a:r>
              <a:rPr lang="ja-JP" altLang="en-US" sz="1000" dirty="0">
                <a:solidFill>
                  <a:schemeClr val="tx1"/>
                </a:solidFill>
                <a:latin typeface="HGP創英ﾌﾟﾚｾﾞﾝｽEB" pitchFamily="18" charset="-128"/>
                <a:ea typeface="HGP創英ﾌﾟﾚｾﾞﾝｽEB" pitchFamily="18" charset="-128"/>
              </a:rPr>
              <a:t>府市連携</a:t>
            </a:r>
            <a:r>
              <a:rPr lang="en-US" altLang="ja-JP" sz="1000" dirty="0">
                <a:solidFill>
                  <a:schemeClr val="tx1"/>
                </a:solidFill>
                <a:latin typeface="HGP創英ﾌﾟﾚｾﾞﾝｽEB" pitchFamily="18" charset="-128"/>
                <a:ea typeface="HGP創英ﾌﾟﾚｾﾞﾝｽEB" pitchFamily="18" charset="-128"/>
              </a:rPr>
              <a:t>》</a:t>
            </a:r>
          </a:p>
          <a:p>
            <a:pPr>
              <a:defRPr/>
            </a:pPr>
            <a:r>
              <a:rPr lang="ja-JP" altLang="en-US" sz="1000" dirty="0">
                <a:solidFill>
                  <a:schemeClr val="tx1"/>
                </a:solidFill>
                <a:latin typeface="HGP創英ﾌﾟﾚｾﾞﾝｽEB" pitchFamily="18" charset="-128"/>
                <a:ea typeface="HGP創英ﾌﾟﾚｾﾞﾝｽEB" pitchFamily="18" charset="-128"/>
              </a:rPr>
              <a:t>　水都大阪、御堂筋</a:t>
            </a:r>
            <a:r>
              <a:rPr lang="en-US" altLang="ja-JP" sz="1000" dirty="0" err="1">
                <a:solidFill>
                  <a:schemeClr val="tx1"/>
                </a:solidFill>
                <a:latin typeface="HGP創英ﾌﾟﾚｾﾞﾝｽEB" pitchFamily="18" charset="-128"/>
                <a:ea typeface="HGP創英ﾌﾟﾚｾﾞﾝｽEB" pitchFamily="18" charset="-128"/>
              </a:rPr>
              <a:t>kappo</a:t>
            </a:r>
            <a:r>
              <a:rPr lang="ja-JP" altLang="en-US" sz="1000" dirty="0">
                <a:solidFill>
                  <a:schemeClr val="tx1"/>
                </a:solidFill>
                <a:latin typeface="HGP創英ﾌﾟﾚｾﾞﾝｽEB" pitchFamily="18" charset="-128"/>
                <a:ea typeface="HGP創英ﾌﾟﾚｾﾞﾝｽEB" pitchFamily="18" charset="-128"/>
              </a:rPr>
              <a:t>・フェスタ等個別事業では連携して推進</a:t>
            </a:r>
            <a:endParaRPr lang="en-US" altLang="ja-JP" sz="1000" dirty="0">
              <a:solidFill>
                <a:schemeClr val="tx1"/>
              </a:solidFill>
              <a:latin typeface="HGP創英ﾌﾟﾚｾﾞﾝｽEB" pitchFamily="18" charset="-128"/>
              <a:ea typeface="HGP創英ﾌﾟﾚｾﾞﾝｽEB" pitchFamily="18" charset="-128"/>
            </a:endParaRPr>
          </a:p>
          <a:p>
            <a:pPr>
              <a:defRPr/>
            </a:pPr>
            <a:endParaRPr lang="ja-JP" altLang="en-US" sz="1400" dirty="0">
              <a:solidFill>
                <a:schemeClr val="tx1"/>
              </a:solidFill>
              <a:latin typeface="HGP創英ﾌﾟﾚｾﾞﾝｽEB" pitchFamily="18" charset="-128"/>
              <a:ea typeface="HGP創英ﾌﾟﾚｾﾞﾝｽEB" pitchFamily="18" charset="-128"/>
            </a:endParaRPr>
          </a:p>
        </p:txBody>
      </p:sp>
      <p:sp>
        <p:nvSpPr>
          <p:cNvPr id="27" name="正方形/長方形 26"/>
          <p:cNvSpPr/>
          <p:nvPr/>
        </p:nvSpPr>
        <p:spPr>
          <a:xfrm>
            <a:off x="4953000" y="839788"/>
            <a:ext cx="4752975" cy="1509712"/>
          </a:xfrm>
          <a:prstGeom prst="rect">
            <a:avLst/>
          </a:prstGeom>
          <a:noFill/>
          <a:ln>
            <a:prstDash val="solid"/>
          </a:ln>
        </p:spPr>
        <p:style>
          <a:lnRef idx="2">
            <a:schemeClr val="accent1">
              <a:shade val="50000"/>
            </a:schemeClr>
          </a:lnRef>
          <a:fillRef idx="1">
            <a:schemeClr val="accent1"/>
          </a:fillRef>
          <a:effectRef idx="0">
            <a:schemeClr val="accent1"/>
          </a:effectRef>
          <a:fontRef idx="minor">
            <a:schemeClr val="lt1"/>
          </a:fontRef>
        </p:style>
        <p:txBody>
          <a:bodyPr lIns="108000" tIns="0" rIns="0" anchor="ctr"/>
          <a:lstStyle/>
          <a:p>
            <a:pPr>
              <a:defRPr/>
            </a:pPr>
            <a:r>
              <a:rPr lang="en-US" altLang="ja-JP" sz="1000" dirty="0">
                <a:solidFill>
                  <a:schemeClr val="tx1"/>
                </a:solidFill>
                <a:latin typeface="HGP創英ﾌﾟﾚｾﾞﾝｽEB" pitchFamily="18" charset="-128"/>
                <a:ea typeface="HGP創英ﾌﾟﾚｾﾞﾝｽEB" pitchFamily="18" charset="-128"/>
              </a:rPr>
              <a:t>《</a:t>
            </a:r>
            <a:r>
              <a:rPr lang="ja-JP" altLang="en-US" sz="1000" dirty="0">
                <a:solidFill>
                  <a:schemeClr val="tx1"/>
                </a:solidFill>
                <a:latin typeface="HGP創英ﾌﾟﾚｾﾞﾝｽEB" pitchFamily="18" charset="-128"/>
                <a:ea typeface="HGP創英ﾌﾟﾚｾﾞﾝｽEB" pitchFamily="18" charset="-128"/>
              </a:rPr>
              <a:t>会議（</a:t>
            </a:r>
            <a:r>
              <a:rPr lang="en-US" altLang="ja-JP" sz="1000" dirty="0">
                <a:solidFill>
                  <a:schemeClr val="tx1"/>
                </a:solidFill>
                <a:latin typeface="HGP創英ﾌﾟﾚｾﾞﾝｽEB" pitchFamily="18" charset="-128"/>
                <a:ea typeface="HGP創英ﾌﾟﾚｾﾞﾝｽEB" pitchFamily="18" charset="-128"/>
              </a:rPr>
              <a:t>H24.2</a:t>
            </a:r>
            <a:r>
              <a:rPr lang="ja-JP" altLang="en-US" sz="1000" dirty="0">
                <a:solidFill>
                  <a:schemeClr val="tx1"/>
                </a:solidFill>
                <a:latin typeface="HGP創英ﾌﾟﾚｾﾞﾝｽEB" pitchFamily="18" charset="-128"/>
                <a:ea typeface="HGP創英ﾌﾟﾚｾﾞﾝｽEB" pitchFamily="18" charset="-128"/>
              </a:rPr>
              <a:t>設置）の目的</a:t>
            </a:r>
            <a:r>
              <a:rPr lang="en-US" altLang="ja-JP" sz="1000" dirty="0">
                <a:solidFill>
                  <a:schemeClr val="tx1"/>
                </a:solidFill>
                <a:latin typeface="HGP創英ﾌﾟﾚｾﾞﾝｽEB" pitchFamily="18" charset="-128"/>
                <a:ea typeface="HGP創英ﾌﾟﾚｾﾞﾝｽEB" pitchFamily="18" charset="-128"/>
              </a:rPr>
              <a:t>》</a:t>
            </a:r>
          </a:p>
          <a:p>
            <a:pPr>
              <a:defRPr/>
            </a:pPr>
            <a:r>
              <a:rPr lang="en-US" altLang="ja-JP" sz="1000" dirty="0">
                <a:solidFill>
                  <a:schemeClr val="tx1"/>
                </a:solidFill>
                <a:latin typeface="HGP創英ﾌﾟﾚｾﾞﾝｽEB" pitchFamily="18" charset="-128"/>
                <a:ea typeface="HGP創英ﾌﾟﾚｾﾞﾝｽEB" pitchFamily="18" charset="-128"/>
              </a:rPr>
              <a:t>1 </a:t>
            </a:r>
            <a:r>
              <a:rPr lang="ja-JP" altLang="en-US" sz="1000" dirty="0">
                <a:solidFill>
                  <a:schemeClr val="tx1"/>
                </a:solidFill>
                <a:latin typeface="HGP創英ﾌﾟﾚｾﾞﾝｽEB" pitchFamily="18" charset="-128"/>
                <a:ea typeface="HGP創英ﾌﾟﾚｾﾞﾝｽEB" pitchFamily="18" charset="-128"/>
              </a:rPr>
              <a:t>都市魅力創造にかかる府市戦略の一本化と事業の融合・統合</a:t>
            </a:r>
            <a:endParaRPr lang="en-US" altLang="ja-JP" sz="1000" dirty="0">
              <a:solidFill>
                <a:schemeClr val="tx1"/>
              </a:solidFill>
              <a:latin typeface="HGP創英ﾌﾟﾚｾﾞﾝｽEB" pitchFamily="18" charset="-128"/>
              <a:ea typeface="HGP創英ﾌﾟﾚｾﾞﾝｽEB" pitchFamily="18" charset="-128"/>
            </a:endParaRPr>
          </a:p>
          <a:p>
            <a:pPr>
              <a:defRPr/>
            </a:pPr>
            <a:r>
              <a:rPr lang="en-US" altLang="ja-JP" sz="1000" dirty="0">
                <a:solidFill>
                  <a:schemeClr val="tx1"/>
                </a:solidFill>
                <a:latin typeface="HGP創英ﾌﾟﾚｾﾞﾝｽEB" pitchFamily="18" charset="-128"/>
                <a:ea typeface="HGP創英ﾌﾟﾚｾﾞﾝｽEB" pitchFamily="18" charset="-128"/>
              </a:rPr>
              <a:t>2 </a:t>
            </a:r>
            <a:r>
              <a:rPr lang="ja-JP" altLang="en-US" sz="1000" dirty="0">
                <a:solidFill>
                  <a:schemeClr val="tx1"/>
                </a:solidFill>
                <a:latin typeface="HGP創英ﾌﾟﾚｾﾞﾝｽEB" pitchFamily="18" charset="-128"/>
                <a:ea typeface="HGP創英ﾌﾟﾚｾﾞﾝｽEB" pitchFamily="18" charset="-128"/>
              </a:rPr>
              <a:t>世界の都市間競争に打ち勝つ都市魅力創造の基盤づくり</a:t>
            </a:r>
            <a:endParaRPr lang="en-US" altLang="ja-JP" sz="1000" dirty="0">
              <a:solidFill>
                <a:schemeClr val="tx1"/>
              </a:solidFill>
              <a:latin typeface="HGP創英ﾌﾟﾚｾﾞﾝｽEB" pitchFamily="18" charset="-128"/>
              <a:ea typeface="HGP創英ﾌﾟﾚｾﾞﾝｽEB" pitchFamily="18" charset="-128"/>
            </a:endParaRPr>
          </a:p>
          <a:p>
            <a:pPr>
              <a:defRPr/>
            </a:pPr>
            <a:r>
              <a:rPr lang="en-US" altLang="ja-JP" sz="1000" dirty="0">
                <a:solidFill>
                  <a:schemeClr val="tx1"/>
                </a:solidFill>
                <a:latin typeface="HGP創英ﾌﾟﾚｾﾞﾝｽEB" pitchFamily="18" charset="-128"/>
                <a:ea typeface="HGP創英ﾌﾟﾚｾﾞﾝｽEB" pitchFamily="18" charset="-128"/>
              </a:rPr>
              <a:t>3 </a:t>
            </a:r>
            <a:r>
              <a:rPr lang="ja-JP" altLang="en-US" sz="1000" dirty="0">
                <a:solidFill>
                  <a:schemeClr val="tx1"/>
                </a:solidFill>
                <a:latin typeface="HGP創英ﾌﾟﾚｾﾞﾝｽEB" pitchFamily="18" charset="-128"/>
                <a:ea typeface="HGP創英ﾌﾟﾚｾﾞﾝｽEB" pitchFamily="18" charset="-128"/>
              </a:rPr>
              <a:t>「大大阪」にふさわしい都市魅力創造のシンボルプロジェクトの検討</a:t>
            </a:r>
            <a:endParaRPr lang="en-US" altLang="ja-JP" sz="1000" dirty="0">
              <a:solidFill>
                <a:schemeClr val="tx1"/>
              </a:solidFill>
              <a:latin typeface="HGP創英ﾌﾟﾚｾﾞﾝｽEB" pitchFamily="18" charset="-128"/>
              <a:ea typeface="HGP創英ﾌﾟﾚｾﾞﾝｽEB" pitchFamily="18" charset="-128"/>
            </a:endParaRPr>
          </a:p>
          <a:p>
            <a:pPr>
              <a:defRPr/>
            </a:pPr>
            <a:endParaRPr lang="ja-JP" altLang="en-US" sz="1000" dirty="0">
              <a:solidFill>
                <a:schemeClr val="tx1"/>
              </a:solidFill>
              <a:latin typeface="HGP創英ﾌﾟﾚｾﾞﾝｽEB" pitchFamily="18" charset="-128"/>
              <a:ea typeface="HGP創英ﾌﾟﾚｾﾞﾝｽEB" pitchFamily="18" charset="-128"/>
            </a:endParaRPr>
          </a:p>
          <a:p>
            <a:pPr>
              <a:defRPr/>
            </a:pPr>
            <a:endParaRPr lang="en-US" altLang="ja-JP" sz="1000" dirty="0">
              <a:solidFill>
                <a:schemeClr val="tx1"/>
              </a:solidFill>
              <a:latin typeface="HGP創英ﾌﾟﾚｾﾞﾝｽEB" pitchFamily="18" charset="-128"/>
              <a:ea typeface="HGP創英ﾌﾟﾚｾﾞﾝｽEB" pitchFamily="18" charset="-128"/>
            </a:endParaRPr>
          </a:p>
          <a:p>
            <a:pPr>
              <a:defRPr/>
            </a:pPr>
            <a:r>
              <a:rPr lang="ja-JP" altLang="en-US" sz="1000" dirty="0">
                <a:solidFill>
                  <a:schemeClr val="tx1"/>
                </a:solidFill>
                <a:latin typeface="HGP創英ﾌﾟﾚｾﾞﾝｽEB" pitchFamily="18" charset="-128"/>
                <a:ea typeface="HGP創英ﾌﾟﾚｾﾞﾝｽEB" pitchFamily="18" charset="-128"/>
              </a:rPr>
              <a:t>○　府市一体の都市魅力創造戦略を策定</a:t>
            </a:r>
            <a:endParaRPr lang="en-US" altLang="ja-JP" sz="1000" dirty="0">
              <a:solidFill>
                <a:schemeClr val="tx1"/>
              </a:solidFill>
              <a:latin typeface="HGP創英ﾌﾟﾚｾﾞﾝｽEB" pitchFamily="18" charset="-128"/>
              <a:ea typeface="HGP創英ﾌﾟﾚｾﾞﾝｽEB" pitchFamily="18" charset="-128"/>
            </a:endParaRPr>
          </a:p>
          <a:p>
            <a:pPr>
              <a:defRPr/>
            </a:pPr>
            <a:r>
              <a:rPr lang="ja-JP" altLang="en-US" sz="1000" dirty="0">
                <a:solidFill>
                  <a:schemeClr val="tx1"/>
                </a:solidFill>
                <a:latin typeface="HGP創英ﾌﾟﾚｾﾞﾝｽEB" pitchFamily="18" charset="-128"/>
                <a:ea typeface="HGP創英ﾌﾟﾚｾﾞﾝｽEB" pitchFamily="18" charset="-128"/>
              </a:rPr>
              <a:t>○　観光・国際交流・文化・スポーツの府市戦略の一本化と事業執行体制の一元化</a:t>
            </a:r>
          </a:p>
        </p:txBody>
      </p:sp>
      <p:sp>
        <p:nvSpPr>
          <p:cNvPr id="3" name="フローチャート : 代替処理 2"/>
          <p:cNvSpPr/>
          <p:nvPr/>
        </p:nvSpPr>
        <p:spPr>
          <a:xfrm>
            <a:off x="142875" y="549275"/>
            <a:ext cx="4667250" cy="2857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b="1" dirty="0">
                <a:latin typeface="Meiryo UI" pitchFamily="50" charset="-128"/>
                <a:ea typeface="Meiryo UI" pitchFamily="50" charset="-128"/>
                <a:cs typeface="Meiryo UI" pitchFamily="50" charset="-128"/>
              </a:rPr>
              <a:t>大阪府市のこれまでの取組み</a:t>
            </a:r>
          </a:p>
        </p:txBody>
      </p:sp>
      <p:sp>
        <p:nvSpPr>
          <p:cNvPr id="16" name="フローチャート : 代替処理 15"/>
          <p:cNvSpPr/>
          <p:nvPr/>
        </p:nvSpPr>
        <p:spPr>
          <a:xfrm>
            <a:off x="4953000" y="549275"/>
            <a:ext cx="4752975" cy="2857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b="1" dirty="0">
                <a:latin typeface="Meiryo UI" pitchFamily="50" charset="-128"/>
                <a:ea typeface="Meiryo UI" pitchFamily="50" charset="-128"/>
                <a:cs typeface="Meiryo UI" pitchFamily="50" charset="-128"/>
              </a:rPr>
              <a:t>大阪府市都市魅力戦略会議における検討</a:t>
            </a:r>
          </a:p>
        </p:txBody>
      </p:sp>
      <p:sp>
        <p:nvSpPr>
          <p:cNvPr id="4104" name="AutoShape 3"/>
          <p:cNvSpPr>
            <a:spLocks noChangeArrowheads="1"/>
          </p:cNvSpPr>
          <p:nvPr/>
        </p:nvSpPr>
        <p:spPr bwMode="auto">
          <a:xfrm>
            <a:off x="415925" y="3403600"/>
            <a:ext cx="9217025" cy="817563"/>
          </a:xfrm>
          <a:prstGeom prst="roundRect">
            <a:avLst>
              <a:gd name="adj" fmla="val 0"/>
            </a:avLst>
          </a:prstGeom>
          <a:solidFill>
            <a:srgbClr val="FFFF66"/>
          </a:solidFill>
          <a:ln w="38100" algn="ctr">
            <a:solidFill>
              <a:srgbClr val="0000FF"/>
            </a:solidFill>
            <a:round/>
            <a:headEnd/>
            <a:tailEnd/>
          </a:ln>
        </p:spPr>
        <p:txBody>
          <a:bodyPr lIns="74295" tIns="8890" rIns="74295" bIns="8890" anchor="ctr"/>
          <a:lstStyle/>
          <a:p>
            <a:pPr>
              <a:lnSpc>
                <a:spcPts val="2000"/>
              </a:lnSpc>
            </a:pPr>
            <a:r>
              <a:rPr lang="ja-JP" altLang="en-US" sz="1400">
                <a:latin typeface="HGP創英ﾌﾟﾚｾﾞﾝｽEB" pitchFamily="18" charset="-128"/>
                <a:ea typeface="HGP創英ﾌﾟﾚｾﾞﾝｽEB" pitchFamily="18" charset="-128"/>
                <a:cs typeface="ＭＳ Ｐゴシック" charset="-128"/>
              </a:rPr>
              <a:t>　世界的な創造都市に向けた観光・国際交流・文化・スポーツの各施策の上位概念となる府市共通の戦略。これら戦略に基づき、「民が主役、行政はサポート役」との基本的な考え方のもと、世界が憧れる都市魅力を創造し、世界中から人、モノ、投資等を呼び込む。</a:t>
            </a:r>
            <a:endParaRPr lang="en-US" altLang="ja-JP" sz="1400">
              <a:latin typeface="HGP創英ﾌﾟﾚｾﾞﾝｽEB" pitchFamily="18" charset="-128"/>
              <a:ea typeface="HGP創英ﾌﾟﾚｾﾞﾝｽEB" pitchFamily="18" charset="-128"/>
              <a:cs typeface="ＭＳ Ｐゴシック" charset="-128"/>
            </a:endParaRPr>
          </a:p>
        </p:txBody>
      </p:sp>
      <p:sp>
        <p:nvSpPr>
          <p:cNvPr id="5" name="下矢印 4"/>
          <p:cNvSpPr/>
          <p:nvPr/>
        </p:nvSpPr>
        <p:spPr>
          <a:xfrm>
            <a:off x="6681788" y="1611313"/>
            <a:ext cx="434975" cy="2333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4106" name="Text Box 2"/>
          <p:cNvSpPr txBox="1">
            <a:spLocks noChangeArrowheads="1"/>
          </p:cNvSpPr>
          <p:nvPr/>
        </p:nvSpPr>
        <p:spPr bwMode="auto">
          <a:xfrm>
            <a:off x="57150" y="2636838"/>
            <a:ext cx="9777413" cy="325437"/>
          </a:xfrm>
          <a:prstGeom prst="rect">
            <a:avLst/>
          </a:prstGeom>
          <a:solidFill>
            <a:srgbClr val="0000FF"/>
          </a:solidFill>
          <a:ln w="9525">
            <a:noFill/>
            <a:miter lim="800000"/>
            <a:headEnd/>
            <a:tailEnd/>
          </a:ln>
        </p:spPr>
        <p:txBody>
          <a:bodyPr lIns="74295" tIns="8890" rIns="74295" bIns="8890">
            <a:spAutoFit/>
          </a:bodyPr>
          <a:lstStyle/>
          <a:p>
            <a:pPr algn="just"/>
            <a:r>
              <a:rPr lang="ja-JP" altLang="en-US">
                <a:solidFill>
                  <a:schemeClr val="bg1"/>
                </a:solidFill>
                <a:ea typeface="HGP創英角ｺﾞｼｯｸUB" pitchFamily="50" charset="-128"/>
                <a:cs typeface="ＭＳ Ｐゴシック" charset="-128"/>
              </a:rPr>
              <a:t>２</a:t>
            </a:r>
            <a:r>
              <a:rPr lang="ja-JP">
                <a:solidFill>
                  <a:schemeClr val="bg1"/>
                </a:solidFill>
                <a:ea typeface="HGP創英角ｺﾞｼｯｸUB" pitchFamily="50" charset="-128"/>
                <a:cs typeface="ＭＳ Ｐゴシック" charset="-128"/>
              </a:rPr>
              <a:t>　</a:t>
            </a:r>
            <a:r>
              <a:rPr lang="ja-JP" altLang="en-US">
                <a:solidFill>
                  <a:schemeClr val="bg1"/>
                </a:solidFill>
                <a:ea typeface="HGP創英角ｺﾞｼｯｸUB" pitchFamily="50" charset="-128"/>
                <a:cs typeface="ＭＳ Ｐゴシック" charset="-128"/>
              </a:rPr>
              <a:t>大阪都市魅力創造戦略について</a:t>
            </a:r>
            <a:endParaRPr lang="ja-JP" sz="2000">
              <a:solidFill>
                <a:schemeClr val="bg1"/>
              </a:solidFill>
              <a:ea typeface="HGP創英角ｺﾞｼｯｸUB" pitchFamily="50" charset="-128"/>
              <a:cs typeface="ＭＳ Ｐゴシック" charset="-128"/>
            </a:endParaRPr>
          </a:p>
        </p:txBody>
      </p:sp>
      <p:sp>
        <p:nvSpPr>
          <p:cNvPr id="4107" name="Rectangle 2"/>
          <p:cNvSpPr>
            <a:spLocks noChangeArrowheads="1"/>
          </p:cNvSpPr>
          <p:nvPr/>
        </p:nvSpPr>
        <p:spPr bwMode="auto">
          <a:xfrm>
            <a:off x="142875" y="3068638"/>
            <a:ext cx="2744788" cy="288925"/>
          </a:xfrm>
          <a:prstGeom prst="rect">
            <a:avLst/>
          </a:prstGeom>
          <a:solidFill>
            <a:srgbClr val="FF0000"/>
          </a:solidFill>
          <a:ln w="9525">
            <a:noFill/>
            <a:miter lim="800000"/>
            <a:headEnd/>
            <a:tailEnd/>
          </a:ln>
        </p:spPr>
        <p:txBody>
          <a:bodyPr lIns="96067" tIns="48034" rIns="96067" bIns="48034" anchor="ctr"/>
          <a:lstStyle/>
          <a:p>
            <a:r>
              <a:rPr lang="en-US" altLang="ja-JP" sz="1400">
                <a:solidFill>
                  <a:schemeClr val="bg1"/>
                </a:solidFill>
                <a:latin typeface="HGP創英角ｺﾞｼｯｸUB" pitchFamily="50" charset="-128"/>
                <a:ea typeface="HGP創英角ｺﾞｼｯｸUB" pitchFamily="50" charset="-128"/>
                <a:cs typeface="ＭＳ Ｐゴシック" charset="-128"/>
              </a:rPr>
              <a:t>(1)</a:t>
            </a:r>
            <a:r>
              <a:rPr lang="ja-JP" altLang="en-US" sz="1400">
                <a:solidFill>
                  <a:schemeClr val="bg1"/>
                </a:solidFill>
                <a:latin typeface="HGP創英角ｺﾞｼｯｸUB" pitchFamily="50" charset="-128"/>
                <a:ea typeface="HGP創英角ｺﾞｼｯｸUB" pitchFamily="50" charset="-128"/>
                <a:cs typeface="ＭＳ Ｐゴシック" charset="-128"/>
              </a:rPr>
              <a:t>大阪都市魅力創造戦略とは</a:t>
            </a:r>
            <a:endParaRPr lang="ja-JP" sz="1400">
              <a:solidFill>
                <a:schemeClr val="bg1"/>
              </a:solidFill>
              <a:latin typeface="HGP創英角ｺﾞｼｯｸUB" pitchFamily="50" charset="-128"/>
              <a:ea typeface="HGP創英角ｺﾞｼｯｸUB" pitchFamily="50" charset="-128"/>
              <a:cs typeface="ＭＳ Ｐゴシック" charset="-128"/>
            </a:endParaRPr>
          </a:p>
        </p:txBody>
      </p:sp>
      <p:sp>
        <p:nvSpPr>
          <p:cNvPr id="4108" name="Rectangle 2"/>
          <p:cNvSpPr>
            <a:spLocks noChangeArrowheads="1"/>
          </p:cNvSpPr>
          <p:nvPr/>
        </p:nvSpPr>
        <p:spPr bwMode="auto">
          <a:xfrm>
            <a:off x="153988" y="4370388"/>
            <a:ext cx="1406525" cy="311150"/>
          </a:xfrm>
          <a:prstGeom prst="rect">
            <a:avLst/>
          </a:prstGeom>
          <a:solidFill>
            <a:srgbClr val="FF0000"/>
          </a:solidFill>
          <a:ln w="9525">
            <a:noFill/>
            <a:miter lim="800000"/>
            <a:headEnd/>
            <a:tailEnd/>
          </a:ln>
        </p:spPr>
        <p:txBody>
          <a:bodyPr lIns="96067" tIns="48034" rIns="96067" bIns="48034" anchor="ctr"/>
          <a:lstStyle/>
          <a:p>
            <a:r>
              <a:rPr lang="en-US" altLang="ja-JP" sz="1400">
                <a:solidFill>
                  <a:schemeClr val="bg1"/>
                </a:solidFill>
                <a:latin typeface="HGP創英角ｺﾞｼｯｸUB" pitchFamily="50" charset="-128"/>
                <a:ea typeface="HGP創英角ｺﾞｼｯｸUB" pitchFamily="50" charset="-128"/>
                <a:cs typeface="ＭＳ Ｐゴシック" charset="-128"/>
              </a:rPr>
              <a:t>(2)</a:t>
            </a:r>
            <a:r>
              <a:rPr lang="ja-JP" altLang="en-US" sz="1400">
                <a:solidFill>
                  <a:schemeClr val="bg1"/>
                </a:solidFill>
                <a:latin typeface="HGP創英角ｺﾞｼｯｸUB" pitchFamily="50" charset="-128"/>
                <a:ea typeface="HGP創英角ｺﾞｼｯｸUB" pitchFamily="50" charset="-128"/>
                <a:cs typeface="ＭＳ Ｐゴシック" charset="-128"/>
              </a:rPr>
              <a:t>計画期間</a:t>
            </a:r>
            <a:endParaRPr lang="ja-JP" sz="1400">
              <a:solidFill>
                <a:schemeClr val="bg1"/>
              </a:solidFill>
              <a:latin typeface="HGP創英角ｺﾞｼｯｸUB" pitchFamily="50" charset="-128"/>
              <a:ea typeface="HGP創英角ｺﾞｼｯｸUB" pitchFamily="50" charset="-128"/>
              <a:cs typeface="ＭＳ Ｐゴシック" charset="-128"/>
            </a:endParaRPr>
          </a:p>
        </p:txBody>
      </p:sp>
      <p:sp>
        <p:nvSpPr>
          <p:cNvPr id="4109" name="AutoShape 3"/>
          <p:cNvSpPr>
            <a:spLocks noChangeArrowheads="1"/>
          </p:cNvSpPr>
          <p:nvPr/>
        </p:nvSpPr>
        <p:spPr bwMode="auto">
          <a:xfrm>
            <a:off x="414338" y="4740275"/>
            <a:ext cx="3386137" cy="344488"/>
          </a:xfrm>
          <a:prstGeom prst="roundRect">
            <a:avLst>
              <a:gd name="adj" fmla="val 0"/>
            </a:avLst>
          </a:prstGeom>
          <a:solidFill>
            <a:srgbClr val="FFFF66"/>
          </a:solidFill>
          <a:ln w="38100" algn="ctr">
            <a:solidFill>
              <a:srgbClr val="0000FF"/>
            </a:solidFill>
            <a:round/>
            <a:headEnd/>
            <a:tailEnd/>
          </a:ln>
        </p:spPr>
        <p:txBody>
          <a:bodyPr lIns="74295" tIns="8890" rIns="74295" bIns="8890" anchor="ctr"/>
          <a:lstStyle/>
          <a:p>
            <a:pPr algn="ctr">
              <a:lnSpc>
                <a:spcPts val="2000"/>
              </a:lnSpc>
            </a:pPr>
            <a:r>
              <a:rPr lang="ja-JP" altLang="en-US" sz="1200">
                <a:latin typeface="HGP創英ﾌﾟﾚｾﾞﾝｽEB" pitchFamily="18" charset="-128"/>
                <a:ea typeface="HGP創英ﾌﾟﾚｾﾞﾝｽEB" pitchFamily="18" charset="-128"/>
                <a:cs typeface="ＭＳ Ｐゴシック" charset="-128"/>
              </a:rPr>
              <a:t>平成２４（２０１２）年度～平成２７（２０１５）年度</a:t>
            </a:r>
            <a:endParaRPr lang="en-US" altLang="ja-JP" sz="1400">
              <a:latin typeface="HGP創英ﾌﾟﾚｾﾞﾝｽEB" pitchFamily="18" charset="-128"/>
              <a:ea typeface="HGP創英ﾌﾟﾚｾﾞﾝｽEB" pitchFamily="18" charset="-128"/>
              <a:cs typeface="ＭＳ Ｐゴシック" charset="-128"/>
            </a:endParaRPr>
          </a:p>
        </p:txBody>
      </p:sp>
      <p:sp>
        <p:nvSpPr>
          <p:cNvPr id="4110" name="Rectangle 2"/>
          <p:cNvSpPr>
            <a:spLocks noChangeArrowheads="1"/>
          </p:cNvSpPr>
          <p:nvPr/>
        </p:nvSpPr>
        <p:spPr bwMode="auto">
          <a:xfrm>
            <a:off x="153988" y="5249863"/>
            <a:ext cx="1397000" cy="287337"/>
          </a:xfrm>
          <a:prstGeom prst="rect">
            <a:avLst/>
          </a:prstGeom>
          <a:solidFill>
            <a:srgbClr val="FF0000"/>
          </a:solidFill>
          <a:ln w="9525">
            <a:noFill/>
            <a:miter lim="800000"/>
            <a:headEnd/>
            <a:tailEnd/>
          </a:ln>
        </p:spPr>
        <p:txBody>
          <a:bodyPr lIns="96067" tIns="48034" rIns="96067" bIns="48034" anchor="ctr"/>
          <a:lstStyle/>
          <a:p>
            <a:r>
              <a:rPr lang="en-US" altLang="ja-JP" sz="1400">
                <a:solidFill>
                  <a:schemeClr val="bg1"/>
                </a:solidFill>
                <a:latin typeface="HGP創英角ｺﾞｼｯｸUB" pitchFamily="50" charset="-128"/>
                <a:ea typeface="HGP創英角ｺﾞｼｯｸUB" pitchFamily="50" charset="-128"/>
                <a:cs typeface="ＭＳ Ｐゴシック" charset="-128"/>
              </a:rPr>
              <a:t>(3)</a:t>
            </a:r>
            <a:r>
              <a:rPr lang="ja-JP" altLang="en-US" sz="1400">
                <a:solidFill>
                  <a:schemeClr val="bg1"/>
                </a:solidFill>
                <a:latin typeface="HGP創英角ｺﾞｼｯｸUB" pitchFamily="50" charset="-128"/>
                <a:ea typeface="HGP創英角ｺﾞｼｯｸUB" pitchFamily="50" charset="-128"/>
                <a:cs typeface="ＭＳ Ｐゴシック" charset="-128"/>
              </a:rPr>
              <a:t>目的</a:t>
            </a:r>
            <a:endParaRPr lang="ja-JP" sz="1400">
              <a:solidFill>
                <a:schemeClr val="bg1"/>
              </a:solidFill>
              <a:latin typeface="HGP創英角ｺﾞｼｯｸUB" pitchFamily="50" charset="-128"/>
              <a:ea typeface="HGP創英角ｺﾞｼｯｸUB" pitchFamily="50" charset="-128"/>
              <a:cs typeface="ＭＳ Ｐゴシック" charset="-128"/>
            </a:endParaRPr>
          </a:p>
        </p:txBody>
      </p:sp>
      <p:sp>
        <p:nvSpPr>
          <p:cNvPr id="4111" name="Text Box 5"/>
          <p:cNvSpPr txBox="1">
            <a:spLocks noChangeArrowheads="1"/>
          </p:cNvSpPr>
          <p:nvPr/>
        </p:nvSpPr>
        <p:spPr bwMode="auto">
          <a:xfrm>
            <a:off x="4160838" y="5595938"/>
            <a:ext cx="2520950" cy="992187"/>
          </a:xfrm>
          <a:prstGeom prst="rect">
            <a:avLst/>
          </a:prstGeom>
          <a:gradFill rotWithShape="0">
            <a:gsLst>
              <a:gs pos="0">
                <a:srgbClr val="03D4A8"/>
              </a:gs>
              <a:gs pos="25000">
                <a:srgbClr val="21D6E0"/>
              </a:gs>
              <a:gs pos="75000">
                <a:srgbClr val="0087E6"/>
              </a:gs>
              <a:gs pos="100000">
                <a:srgbClr val="005CBF"/>
              </a:gs>
            </a:gsLst>
            <a:lin ang="16200000"/>
          </a:gradFill>
          <a:ln w="9525">
            <a:noFill/>
            <a:miter lim="800000"/>
            <a:headEnd/>
            <a:tailEnd/>
          </a:ln>
        </p:spPr>
        <p:txBody>
          <a:bodyPr lIns="180000" tIns="8890" rIns="0" bIns="8890" anchor="ctr"/>
          <a:lstStyle/>
          <a:p>
            <a:pPr marL="179388" indent="-179388">
              <a:lnSpc>
                <a:spcPct val="150000"/>
              </a:lnSpc>
              <a:buFont typeface="Arial" charset="0"/>
              <a:buChar char="•"/>
            </a:pPr>
            <a:r>
              <a:rPr lang="ja-JP" altLang="en-US" sz="1400">
                <a:latin typeface="HGP創英角ｺﾞｼｯｸUB" pitchFamily="50" charset="-128"/>
                <a:ea typeface="HGP創英角ｺﾞｼｯｸUB" pitchFamily="50" charset="-128"/>
                <a:cs typeface="ＭＳ Ｐゴシック" charset="-128"/>
              </a:rPr>
              <a:t>交流人口・消費額の増加</a:t>
            </a:r>
            <a:endParaRPr lang="en-US" altLang="ja-JP" sz="1400">
              <a:latin typeface="HGP創英角ｺﾞｼｯｸUB" pitchFamily="50" charset="-128"/>
              <a:ea typeface="HGP創英角ｺﾞｼｯｸUB" pitchFamily="50" charset="-128"/>
              <a:cs typeface="ＭＳ Ｐゴシック" charset="-128"/>
            </a:endParaRPr>
          </a:p>
          <a:p>
            <a:pPr marL="179388" indent="-179388">
              <a:lnSpc>
                <a:spcPct val="150000"/>
              </a:lnSpc>
              <a:buFont typeface="Arial" charset="0"/>
              <a:buChar char="•"/>
            </a:pPr>
            <a:r>
              <a:rPr lang="ja-JP" altLang="en-US" sz="1400">
                <a:latin typeface="HGP創英角ｺﾞｼｯｸUB" pitchFamily="50" charset="-128"/>
                <a:ea typeface="HGP創英角ｺﾞｼｯｸUB" pitchFamily="50" charset="-128"/>
                <a:cs typeface="ＭＳ Ｐゴシック" charset="-128"/>
              </a:rPr>
              <a:t>経済の活性化</a:t>
            </a:r>
            <a:endParaRPr lang="en-US" altLang="ja-JP" sz="1400">
              <a:latin typeface="HGP創英角ｺﾞｼｯｸUB" pitchFamily="50" charset="-128"/>
              <a:ea typeface="HGP創英角ｺﾞｼｯｸUB" pitchFamily="50" charset="-128"/>
              <a:cs typeface="ＭＳ Ｐゴシック" charset="-128"/>
            </a:endParaRPr>
          </a:p>
          <a:p>
            <a:pPr marL="179388" indent="-179388">
              <a:lnSpc>
                <a:spcPct val="150000"/>
              </a:lnSpc>
              <a:buFont typeface="Arial" charset="0"/>
              <a:buChar char="•"/>
            </a:pPr>
            <a:r>
              <a:rPr lang="ja-JP" altLang="en-US" sz="1400">
                <a:latin typeface="HGP創英角ｺﾞｼｯｸUB" pitchFamily="50" charset="-128"/>
                <a:ea typeface="HGP創英角ｺﾞｼｯｸUB" pitchFamily="50" charset="-128"/>
                <a:cs typeface="ＭＳ Ｐゴシック" charset="-128"/>
              </a:rPr>
              <a:t>シビックプライド醸成</a:t>
            </a:r>
            <a:endParaRPr lang="ja-JP" altLang="ja-JP" sz="1400">
              <a:latin typeface="HGP創英角ｺﾞｼｯｸUB" pitchFamily="50" charset="-128"/>
              <a:ea typeface="HGP創英角ｺﾞｼｯｸUB" pitchFamily="50" charset="-128"/>
              <a:cs typeface="ＭＳ Ｐゴシック" charset="-128"/>
            </a:endParaRPr>
          </a:p>
        </p:txBody>
      </p:sp>
      <p:sp>
        <p:nvSpPr>
          <p:cNvPr id="4112" name="Text Box 5"/>
          <p:cNvSpPr txBox="1">
            <a:spLocks noChangeArrowheads="1"/>
          </p:cNvSpPr>
          <p:nvPr/>
        </p:nvSpPr>
        <p:spPr bwMode="auto">
          <a:xfrm>
            <a:off x="414338" y="5603875"/>
            <a:ext cx="3098800" cy="993775"/>
          </a:xfrm>
          <a:prstGeom prst="rect">
            <a:avLst/>
          </a:prstGeom>
          <a:gradFill rotWithShape="0">
            <a:gsLst>
              <a:gs pos="0">
                <a:srgbClr val="03D4A8"/>
              </a:gs>
              <a:gs pos="25000">
                <a:srgbClr val="21D6E0"/>
              </a:gs>
              <a:gs pos="75000">
                <a:srgbClr val="0087E6"/>
              </a:gs>
              <a:gs pos="100000">
                <a:srgbClr val="005CBF"/>
              </a:gs>
            </a:gsLst>
            <a:lin ang="16200000"/>
          </a:gradFill>
          <a:ln w="9525">
            <a:noFill/>
            <a:miter lim="800000"/>
            <a:headEnd/>
            <a:tailEnd/>
          </a:ln>
        </p:spPr>
        <p:txBody>
          <a:bodyPr lIns="180000" tIns="8890" rIns="0" bIns="8890" anchor="ctr"/>
          <a:lstStyle/>
          <a:p>
            <a:pPr marL="179388" indent="-179388">
              <a:buFont typeface="Arial" charset="0"/>
              <a:buChar char="•"/>
            </a:pPr>
            <a:r>
              <a:rPr lang="ja-JP" altLang="en-US" sz="1400">
                <a:latin typeface="HGP創英角ｺﾞｼｯｸUB" pitchFamily="50" charset="-128"/>
                <a:ea typeface="HGP創英角ｺﾞｼｯｸUB" pitchFamily="50" charset="-128"/>
                <a:cs typeface="ＭＳ Ｐゴシック" charset="-128"/>
              </a:rPr>
              <a:t>都市魅力創造にかかる府市事業の融合・統合</a:t>
            </a:r>
            <a:endParaRPr lang="en-US" altLang="ja-JP" sz="1400">
              <a:latin typeface="HGP創英角ｺﾞｼｯｸUB" pitchFamily="50" charset="-128"/>
              <a:ea typeface="HGP創英角ｺﾞｼｯｸUB" pitchFamily="50" charset="-128"/>
              <a:cs typeface="ＭＳ Ｐゴシック" charset="-128"/>
            </a:endParaRPr>
          </a:p>
          <a:p>
            <a:pPr marL="179388" indent="-179388">
              <a:spcBef>
                <a:spcPts val="1000"/>
              </a:spcBef>
              <a:buFont typeface="Arial" charset="0"/>
              <a:buChar char="•"/>
            </a:pPr>
            <a:r>
              <a:rPr lang="ja-JP" altLang="en-US" sz="1400">
                <a:latin typeface="HGP創英角ｺﾞｼｯｸUB" pitchFamily="50" charset="-128"/>
                <a:ea typeface="HGP創英角ｺﾞｼｯｸUB" pitchFamily="50" charset="-128"/>
                <a:cs typeface="ＭＳ Ｐゴシック" charset="-128"/>
              </a:rPr>
              <a:t>府域全体の都市魅力の向上</a:t>
            </a:r>
            <a:endParaRPr lang="ja-JP" altLang="ja-JP" sz="1400">
              <a:ea typeface="HGP創英角ｺﾞｼｯｸUB" pitchFamily="50" charset="-128"/>
              <a:cs typeface="ＭＳ Ｐゴシック" charset="-128"/>
            </a:endParaRPr>
          </a:p>
        </p:txBody>
      </p:sp>
      <p:sp>
        <p:nvSpPr>
          <p:cNvPr id="4" name="下矢印 3"/>
          <p:cNvSpPr/>
          <p:nvPr/>
        </p:nvSpPr>
        <p:spPr>
          <a:xfrm rot="16200000">
            <a:off x="6578600" y="5846763"/>
            <a:ext cx="923925" cy="431800"/>
          </a:xfrm>
          <a:prstGeom prst="downArrow">
            <a:avLst/>
          </a:prstGeom>
          <a:gradFill>
            <a:gsLst>
              <a:gs pos="0">
                <a:srgbClr val="FF0000"/>
              </a:gs>
              <a:gs pos="79000">
                <a:schemeClr val="accent2">
                  <a:tint val="37000"/>
                  <a:satMod val="300000"/>
                </a:schemeClr>
              </a:gs>
              <a:gs pos="100000">
                <a:schemeClr val="accent2">
                  <a:tint val="15000"/>
                  <a:satMod val="350000"/>
                </a:schemeClr>
              </a:gs>
            </a:gsLst>
          </a:gradFill>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p>
        </p:txBody>
      </p:sp>
      <p:sp>
        <p:nvSpPr>
          <p:cNvPr id="6" name="額縁 5"/>
          <p:cNvSpPr/>
          <p:nvPr/>
        </p:nvSpPr>
        <p:spPr>
          <a:xfrm>
            <a:off x="7329264" y="5517232"/>
            <a:ext cx="2304256" cy="1080120"/>
          </a:xfrm>
          <a:prstGeom prst="bevel">
            <a:avLst/>
          </a:prstGeom>
          <a:solidFill>
            <a:srgbClr val="FF0000"/>
          </a:solidFill>
        </p:spPr>
        <p:style>
          <a:lnRef idx="0">
            <a:schemeClr val="accent2"/>
          </a:lnRef>
          <a:fillRef idx="3">
            <a:schemeClr val="accent2"/>
          </a:fillRef>
          <a:effectRef idx="3">
            <a:schemeClr val="accent2"/>
          </a:effectRef>
          <a:fontRef idx="minor">
            <a:schemeClr val="lt1"/>
          </a:fontRef>
        </p:style>
        <p:txBody>
          <a:bodyPr anchor="ctr"/>
          <a:lstStyle/>
          <a:p>
            <a:pPr algn="ctr">
              <a:defRPr/>
            </a:pPr>
            <a:r>
              <a:rPr lang="ja-JP" altLang="en-US" sz="1600" dirty="0">
                <a:latin typeface="HGP創英角ｺﾞｼｯｸUB" pitchFamily="50" charset="-128"/>
                <a:ea typeface="HGP創英角ｺﾞｼｯｸUB" pitchFamily="50" charset="-128"/>
              </a:rPr>
              <a:t>世界中から人、モノ、投資等を呼び込む</a:t>
            </a:r>
            <a:endParaRPr lang="en-US" altLang="ja-JP" sz="1600" dirty="0">
              <a:latin typeface="HGP創英角ｺﾞｼｯｸUB" pitchFamily="50" charset="-128"/>
              <a:ea typeface="HGP創英角ｺﾞｼｯｸUB" pitchFamily="50" charset="-128"/>
            </a:endParaRPr>
          </a:p>
          <a:p>
            <a:pPr algn="ctr">
              <a:defRPr/>
            </a:pPr>
            <a:r>
              <a:rPr lang="ja-JP" altLang="en-US" dirty="0">
                <a:latin typeface="HGP創英角ｺﾞｼｯｸUB" pitchFamily="50" charset="-128"/>
                <a:ea typeface="HGP創英角ｺﾞｼｯｸUB" pitchFamily="50" charset="-128"/>
              </a:rPr>
              <a:t>「強い大阪」の実現</a:t>
            </a:r>
          </a:p>
        </p:txBody>
      </p:sp>
      <p:pic>
        <p:nvPicPr>
          <p:cNvPr id="4117" name="Picture 2"/>
          <p:cNvPicPr>
            <a:picLocks noChangeAspect="1" noChangeArrowheads="1"/>
          </p:cNvPicPr>
          <p:nvPr/>
        </p:nvPicPr>
        <p:blipFill>
          <a:blip r:embed="rId2" cstate="print"/>
          <a:srcRect/>
          <a:stretch>
            <a:fillRect/>
          </a:stretch>
        </p:blipFill>
        <p:spPr bwMode="auto">
          <a:xfrm>
            <a:off x="3729038" y="5565775"/>
            <a:ext cx="261937" cy="993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pPr>
              <a:defRPr/>
            </a:pPr>
            <a:fld id="{FA9DCBAD-E39B-4F53-B4DF-4F6FBC0C89A4}" type="slidenum">
              <a:rPr lang="ja-JP" altLang="en-US" smtClean="0"/>
              <a:pPr>
                <a:defRPr/>
              </a:pPr>
              <a:t>2</a:t>
            </a:fld>
            <a:endParaRPr lang="ja-JP" altLang="en-US"/>
          </a:p>
        </p:txBody>
      </p:sp>
      <p:sp>
        <p:nvSpPr>
          <p:cNvPr id="25605" name="Rectangle 5"/>
          <p:cNvSpPr>
            <a:spLocks noChangeArrowheads="1"/>
          </p:cNvSpPr>
          <p:nvPr/>
        </p:nvSpPr>
        <p:spPr bwMode="auto">
          <a:xfrm>
            <a:off x="271463" y="3429000"/>
            <a:ext cx="9366250" cy="2160588"/>
          </a:xfrm>
          <a:prstGeom prst="rect">
            <a:avLst/>
          </a:prstGeom>
          <a:ln w="38100">
            <a:headEnd/>
            <a:tailEnd/>
          </a:ln>
        </p:spPr>
        <p:style>
          <a:lnRef idx="2">
            <a:schemeClr val="accent1"/>
          </a:lnRef>
          <a:fillRef idx="1">
            <a:schemeClr val="lt1"/>
          </a:fillRef>
          <a:effectRef idx="0">
            <a:schemeClr val="accent1"/>
          </a:effectRef>
          <a:fontRef idx="minor">
            <a:schemeClr val="dk1"/>
          </a:fontRef>
        </p:style>
        <p:txBody>
          <a:bodyPr lIns="74295" tIns="0" rIns="74295" bIns="0"/>
          <a:lstStyle/>
          <a:p>
            <a:pPr algn="ctr">
              <a:spcBef>
                <a:spcPts val="538"/>
              </a:spcBef>
              <a:defRPr/>
            </a:pPr>
            <a:endParaRPr lang="ja-JP" dirty="0">
              <a:solidFill>
                <a:schemeClr val="tx1"/>
              </a:solidFill>
              <a:latin typeface="Arial" pitchFamily="34" charset="0"/>
              <a:cs typeface="ＭＳ Ｐゴシック" pitchFamily="50" charset="-128"/>
            </a:endParaRPr>
          </a:p>
        </p:txBody>
      </p:sp>
      <p:sp>
        <p:nvSpPr>
          <p:cNvPr id="25606" name="Rectangle 6"/>
          <p:cNvSpPr>
            <a:spLocks noChangeArrowheads="1"/>
          </p:cNvSpPr>
          <p:nvPr/>
        </p:nvSpPr>
        <p:spPr bwMode="auto">
          <a:xfrm>
            <a:off x="416496" y="3933056"/>
            <a:ext cx="2880320" cy="1512000"/>
          </a:xfrm>
          <a:prstGeom prst="rect">
            <a:avLst/>
          </a:prstGeom>
          <a:solidFill>
            <a:srgbClr val="FFFF99"/>
          </a:solidFill>
          <a:ln w="9525" algn="ctr">
            <a:solidFill>
              <a:srgbClr val="FFFF66"/>
            </a:solidFill>
            <a:miter lim="800000"/>
            <a:headEnd/>
            <a:tailEnd/>
          </a:ln>
          <a:effectLst/>
        </p:spPr>
        <p:txBody>
          <a:bodyPr lIns="74295" tIns="8890" rIns="74295" bIns="8890"/>
          <a:lstStyle/>
          <a:p>
            <a:pPr algn="ctr">
              <a:defRPr/>
            </a:pPr>
            <a:r>
              <a:rPr lang="en-US" altLang="ja-JP" sz="1200" dirty="0">
                <a:latin typeface="HGP創英角ｺﾞｼｯｸUB" pitchFamily="50" charset="-128"/>
                <a:ea typeface="HGP創英角ｺﾞｼｯｸUB" pitchFamily="50" charset="-128"/>
                <a:cs typeface="ＭＳ Ｐゴシック" pitchFamily="50" charset="-128"/>
              </a:rPr>
              <a:t>①</a:t>
            </a:r>
            <a:r>
              <a:rPr lang="ja-JP" altLang="en-US" sz="1200" dirty="0">
                <a:latin typeface="HGP創英角ｺﾞｼｯｸUB" pitchFamily="50" charset="-128"/>
                <a:ea typeface="HGP創英角ｺﾞｼｯｸUB" pitchFamily="50" charset="-128"/>
                <a:cs typeface="ＭＳ Ｐゴシック" pitchFamily="50" charset="-128"/>
              </a:rPr>
              <a:t>　世界の都市間競争に打ち勝つ</a:t>
            </a:r>
          </a:p>
          <a:p>
            <a:pPr marR="36513" algn="ctr">
              <a:lnSpc>
                <a:spcPct val="112000"/>
              </a:lnSpc>
              <a:defRPr/>
            </a:pPr>
            <a:r>
              <a:rPr lang="ja-JP" alt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GP創英角ｺﾞｼｯｸUB" pitchFamily="50" charset="-128"/>
                <a:ea typeface="HGP創英角ｺﾞｼｯｸUB" pitchFamily="50" charset="-128"/>
                <a:cs typeface="ＭＳ Ｐゴシック" pitchFamily="50" charset="-128"/>
              </a:rPr>
              <a:t>都市魅力創造の基盤づくり</a:t>
            </a:r>
            <a:endParaRPr lang="en-US" altLang="ja-JP"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GP創英角ｺﾞｼｯｸUB" pitchFamily="50" charset="-128"/>
              <a:ea typeface="HGP創英角ｺﾞｼｯｸUB" pitchFamily="50" charset="-128"/>
              <a:cs typeface="ＭＳ Ｐゴシック" pitchFamily="50" charset="-128"/>
            </a:endParaRPr>
          </a:p>
          <a:p>
            <a:pPr marR="36513" algn="just">
              <a:lnSpc>
                <a:spcPct val="112000"/>
              </a:lnSpc>
              <a:spcBef>
                <a:spcPts val="300"/>
              </a:spcBef>
              <a:defRPr/>
            </a:pPr>
            <a:r>
              <a:rPr lang="ja-JP" altLang="en-US" sz="1100" dirty="0">
                <a:latin typeface="HGP創英角ｺﾞｼｯｸUB" pitchFamily="50" charset="-128"/>
                <a:ea typeface="HGP創英角ｺﾞｼｯｸUB" pitchFamily="50" charset="-128"/>
                <a:cs typeface="ＭＳ Ｐゴシック" pitchFamily="50" charset="-128"/>
              </a:rPr>
              <a:t>新しい都市魅力の創造に向け、重点エリアを定め、世界第一級の文化観光拠点を形成します。また、美しい水辺や昔ながらの街なみ、豊かな緑などの資産を磨き際立たせ、府民・市民の大阪への愛着や誇りを醸成します。</a:t>
            </a:r>
            <a:endParaRPr lang="ja-JP" sz="1100" dirty="0">
              <a:latin typeface="Arial" pitchFamily="34" charset="0"/>
              <a:ea typeface="ＭＳ Ｐゴシック" pitchFamily="50" charset="-128"/>
              <a:cs typeface="ＭＳ Ｐゴシック" pitchFamily="50" charset="-128"/>
            </a:endParaRPr>
          </a:p>
        </p:txBody>
      </p:sp>
      <p:sp>
        <p:nvSpPr>
          <p:cNvPr id="25607" name="Rectangle 7"/>
          <p:cNvSpPr>
            <a:spLocks noChangeArrowheads="1"/>
          </p:cNvSpPr>
          <p:nvPr/>
        </p:nvSpPr>
        <p:spPr bwMode="auto">
          <a:xfrm>
            <a:off x="3512840" y="3943942"/>
            <a:ext cx="2880320" cy="1512000"/>
          </a:xfrm>
          <a:prstGeom prst="rect">
            <a:avLst/>
          </a:prstGeom>
          <a:solidFill>
            <a:srgbClr val="FFFF99"/>
          </a:solidFill>
          <a:ln w="9525" algn="ctr">
            <a:solidFill>
              <a:srgbClr val="FFFF66"/>
            </a:solidFill>
            <a:miter lim="800000"/>
            <a:headEnd/>
            <a:tailEnd/>
          </a:ln>
          <a:effectLst/>
        </p:spPr>
        <p:txBody>
          <a:bodyPr lIns="74295" tIns="8890" rIns="74295" bIns="8890"/>
          <a:lstStyle/>
          <a:p>
            <a:pPr algn="ctr">
              <a:defRPr/>
            </a:pPr>
            <a:r>
              <a:rPr lang="en-US" altLang="ja-JP" sz="1200" dirty="0">
                <a:latin typeface="HGP創英角ｺﾞｼｯｸUB" pitchFamily="50" charset="-128"/>
                <a:ea typeface="HGP創英角ｺﾞｼｯｸUB" pitchFamily="50" charset="-128"/>
                <a:cs typeface="ＭＳ Ｐゴシック" pitchFamily="50" charset="-128"/>
              </a:rPr>
              <a:t>②</a:t>
            </a:r>
            <a:r>
              <a:rPr lang="ja-JP" altLang="en-US" sz="1200" dirty="0">
                <a:latin typeface="HGP創英角ｺﾞｼｯｸUB" pitchFamily="50" charset="-128"/>
                <a:ea typeface="HGP創英角ｺﾞｼｯｸUB" pitchFamily="50" charset="-128"/>
                <a:cs typeface="ＭＳ Ｐゴシック" pitchFamily="50" charset="-128"/>
              </a:rPr>
              <a:t>　感動や興奮に出会える</a:t>
            </a:r>
          </a:p>
          <a:p>
            <a:pPr algn="ctr">
              <a:defRPr/>
            </a:pPr>
            <a:r>
              <a:rPr lang="ja-JP" alt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GP創英角ｺﾞｼｯｸUB" pitchFamily="50" charset="-128"/>
                <a:ea typeface="HGP創英角ｺﾞｼｯｸUB" pitchFamily="50" charset="-128"/>
                <a:cs typeface="ＭＳ Ｐゴシック" pitchFamily="50" charset="-128"/>
              </a:rPr>
              <a:t>効果的なイベントの展開</a:t>
            </a:r>
            <a:endParaRPr lang="ja-JP" altLang="en-US" dirty="0">
              <a:effectLst>
                <a:outerShdw blurRad="38100" dist="38100" dir="2700000" algn="tl">
                  <a:srgbClr val="C0C0C0"/>
                </a:outerShdw>
              </a:effectLst>
              <a:latin typeface="HGP創英角ｺﾞｼｯｸUB" pitchFamily="50" charset="-128"/>
              <a:ea typeface="HGP創英角ｺﾞｼｯｸUB" pitchFamily="50" charset="-128"/>
              <a:cs typeface="ＭＳ Ｐゴシック" pitchFamily="50" charset="-128"/>
            </a:endParaRPr>
          </a:p>
          <a:p>
            <a:pPr marR="36513" algn="just">
              <a:lnSpc>
                <a:spcPct val="112000"/>
              </a:lnSpc>
              <a:spcBef>
                <a:spcPts val="300"/>
              </a:spcBef>
              <a:defRPr/>
            </a:pPr>
            <a:r>
              <a:rPr lang="ja-JP" altLang="en-US" sz="1100" dirty="0">
                <a:latin typeface="HGP創英角ｺﾞｼｯｸUB" pitchFamily="50" charset="-128"/>
                <a:ea typeface="HGP創英角ｺﾞｼｯｸUB" pitchFamily="50" charset="-128"/>
                <a:cs typeface="ＭＳ Ｐゴシック" pitchFamily="50" charset="-128"/>
              </a:rPr>
              <a:t>実施効果が継続し、また、人々に感動や興奮を与え、記憶に残る世界的な創造都市・大阪にふさわしい様々なイベントを展開します。</a:t>
            </a:r>
          </a:p>
          <a:p>
            <a:pPr>
              <a:defRPr/>
            </a:pPr>
            <a:endParaRPr lang="ja-JP" dirty="0">
              <a:latin typeface="Arial" pitchFamily="34" charset="0"/>
              <a:ea typeface="ＭＳ Ｐゴシック" pitchFamily="50" charset="-128"/>
              <a:cs typeface="ＭＳ Ｐゴシック" pitchFamily="50" charset="-128"/>
            </a:endParaRPr>
          </a:p>
        </p:txBody>
      </p:sp>
      <p:sp>
        <p:nvSpPr>
          <p:cNvPr id="25608" name="Rectangle 8"/>
          <p:cNvSpPr>
            <a:spLocks noChangeArrowheads="1"/>
          </p:cNvSpPr>
          <p:nvPr/>
        </p:nvSpPr>
        <p:spPr bwMode="auto">
          <a:xfrm>
            <a:off x="6609184" y="3943942"/>
            <a:ext cx="2880320" cy="1512000"/>
          </a:xfrm>
          <a:prstGeom prst="rect">
            <a:avLst/>
          </a:prstGeom>
          <a:solidFill>
            <a:srgbClr val="FFFF99"/>
          </a:solidFill>
          <a:ln w="9525" algn="ctr">
            <a:solidFill>
              <a:srgbClr val="FFFF66"/>
            </a:solidFill>
            <a:miter lim="800000"/>
            <a:headEnd/>
            <a:tailEnd/>
          </a:ln>
          <a:effectLst/>
        </p:spPr>
        <p:txBody>
          <a:bodyPr lIns="74295" tIns="8890" rIns="74295" bIns="8890"/>
          <a:lstStyle/>
          <a:p>
            <a:pPr algn="ctr">
              <a:defRPr/>
            </a:pPr>
            <a:r>
              <a:rPr lang="en-US" altLang="ja-JP" sz="1200" dirty="0">
                <a:latin typeface="HGP創英角ｺﾞｼｯｸUB" pitchFamily="50" charset="-128"/>
                <a:ea typeface="HGP創英角ｺﾞｼｯｸUB" pitchFamily="50" charset="-128"/>
                <a:cs typeface="ＭＳ Ｐゴシック" pitchFamily="50" charset="-128"/>
              </a:rPr>
              <a:t>③</a:t>
            </a:r>
            <a:r>
              <a:rPr lang="ja-JP" altLang="en-US" sz="1200" dirty="0">
                <a:latin typeface="HGP創英角ｺﾞｼｯｸUB" pitchFamily="50" charset="-128"/>
                <a:ea typeface="HGP創英角ｺﾞｼｯｸUB" pitchFamily="50" charset="-128"/>
                <a:cs typeface="ＭＳ Ｐゴシック" pitchFamily="50" charset="-128"/>
              </a:rPr>
              <a:t>　ターゲットに響く</a:t>
            </a:r>
          </a:p>
          <a:p>
            <a:pPr algn="ctr">
              <a:defRPr/>
            </a:pPr>
            <a:r>
              <a:rPr lang="ja-JP" alt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GP創英角ｺﾞｼｯｸUB" pitchFamily="50" charset="-128"/>
                <a:ea typeface="HGP創英角ｺﾞｼｯｸUB" pitchFamily="50" charset="-128"/>
                <a:cs typeface="ＭＳ Ｐゴシック" pitchFamily="50" charset="-128"/>
              </a:rPr>
              <a:t>戦略的なプロモーション</a:t>
            </a:r>
            <a:endParaRPr lang="ja-JP" altLang="en-US" dirty="0">
              <a:effectLst>
                <a:outerShdw blurRad="38100" dist="38100" dir="2700000" algn="tl">
                  <a:srgbClr val="C0C0C0"/>
                </a:outerShdw>
              </a:effectLst>
              <a:latin typeface="HGP創英角ｺﾞｼｯｸUB" pitchFamily="50" charset="-128"/>
              <a:ea typeface="HGP創英角ｺﾞｼｯｸUB" pitchFamily="50" charset="-128"/>
              <a:cs typeface="ＭＳ Ｐゴシック" pitchFamily="50" charset="-128"/>
            </a:endParaRPr>
          </a:p>
          <a:p>
            <a:pPr marR="36513" algn="just">
              <a:lnSpc>
                <a:spcPct val="112000"/>
              </a:lnSpc>
              <a:spcBef>
                <a:spcPts val="300"/>
              </a:spcBef>
              <a:defRPr/>
            </a:pPr>
            <a:r>
              <a:rPr lang="ja-JP" altLang="en-US" sz="1100" dirty="0">
                <a:latin typeface="HGP創英角ｺﾞｼｯｸUB" pitchFamily="50" charset="-128"/>
                <a:ea typeface="HGP創英角ｺﾞｼｯｸUB" pitchFamily="50" charset="-128"/>
                <a:cs typeface="ＭＳ Ｐゴシック" pitchFamily="50" charset="-128"/>
              </a:rPr>
              <a:t>戦略と行動力ある経営責任者が率いる観光プロ組織により、ターゲットを明確にした戦略的な企画・立案やプロモーションを展開し、大阪の魅力を広く世界にＰＲします。</a:t>
            </a:r>
          </a:p>
        </p:txBody>
      </p:sp>
      <p:sp>
        <p:nvSpPr>
          <p:cNvPr id="5127" name="AutoShape 10"/>
          <p:cNvSpPr>
            <a:spLocks noChangeArrowheads="1"/>
          </p:cNvSpPr>
          <p:nvPr/>
        </p:nvSpPr>
        <p:spPr bwMode="auto">
          <a:xfrm rot="10800000">
            <a:off x="3049588" y="5697538"/>
            <a:ext cx="3790950" cy="323850"/>
          </a:xfrm>
          <a:prstGeom prst="triangle">
            <a:avLst>
              <a:gd name="adj" fmla="val 50000"/>
            </a:avLst>
          </a:prstGeom>
          <a:solidFill>
            <a:srgbClr val="969696"/>
          </a:solidFill>
          <a:ln w="9525">
            <a:noFill/>
            <a:miter lim="800000"/>
            <a:headEnd/>
            <a:tailEnd/>
          </a:ln>
        </p:spPr>
        <p:txBody>
          <a:bodyPr lIns="74295" tIns="8890" rIns="74295" bIns="8890"/>
          <a:lstStyle/>
          <a:p>
            <a:endParaRPr lang="ja-JP" altLang="en-US"/>
          </a:p>
        </p:txBody>
      </p:sp>
      <p:sp>
        <p:nvSpPr>
          <p:cNvPr id="5128" name="Rectangle 2"/>
          <p:cNvSpPr>
            <a:spLocks noChangeArrowheads="1"/>
          </p:cNvSpPr>
          <p:nvPr/>
        </p:nvSpPr>
        <p:spPr bwMode="auto">
          <a:xfrm>
            <a:off x="730250" y="6089650"/>
            <a:ext cx="8424863" cy="363538"/>
          </a:xfrm>
          <a:prstGeom prst="rect">
            <a:avLst/>
          </a:prstGeom>
          <a:solidFill>
            <a:srgbClr val="FF0000"/>
          </a:solidFill>
          <a:ln w="9525">
            <a:noFill/>
            <a:miter lim="800000"/>
            <a:headEnd/>
            <a:tailEnd/>
          </a:ln>
        </p:spPr>
        <p:txBody>
          <a:bodyPr lIns="96067" tIns="48034" rIns="96067" bIns="48034" anchor="ctr"/>
          <a:lstStyle/>
          <a:p>
            <a:pPr algn="ctr"/>
            <a:r>
              <a:rPr lang="ja-JP" altLang="en-US" sz="1400">
                <a:solidFill>
                  <a:schemeClr val="bg1"/>
                </a:solidFill>
                <a:latin typeface="HGP創英角ｺﾞｼｯｸUB" pitchFamily="50" charset="-128"/>
                <a:ea typeface="HGP創英角ｺﾞｼｯｸUB" pitchFamily="50" charset="-128"/>
                <a:cs typeface="ＭＳ Ｐゴシック" charset="-128"/>
              </a:rPr>
              <a:t>３つの重点取組・重点エリアのマネジメント・</a:t>
            </a:r>
            <a:r>
              <a:rPr lang="en-US" altLang="ja-JP" sz="1400">
                <a:solidFill>
                  <a:schemeClr val="bg1"/>
                </a:solidFill>
                <a:latin typeface="HGP創英角ｺﾞｼｯｸUB" pitchFamily="50" charset="-128"/>
                <a:ea typeface="HGP創英角ｺﾞｼｯｸUB" pitchFamily="50" charset="-128"/>
                <a:cs typeface="ＭＳ Ｐゴシック" charset="-128"/>
              </a:rPr>
              <a:t>2015</a:t>
            </a:r>
            <a:r>
              <a:rPr lang="ja-JP" altLang="en-US" sz="1400">
                <a:solidFill>
                  <a:schemeClr val="bg1"/>
                </a:solidFill>
                <a:latin typeface="HGP創英角ｺﾞｼｯｸUB" pitchFamily="50" charset="-128"/>
                <a:ea typeface="HGP創英角ｺﾞｼｯｸUB" pitchFamily="50" charset="-128"/>
                <a:cs typeface="ＭＳ Ｐゴシック" charset="-128"/>
              </a:rPr>
              <a:t>年シンボルイヤー・ミュージアム構想の推進</a:t>
            </a:r>
            <a:endParaRPr lang="ja-JP" sz="1400">
              <a:solidFill>
                <a:schemeClr val="bg1"/>
              </a:solidFill>
              <a:latin typeface="HGP創英角ｺﾞｼｯｸUB" pitchFamily="50" charset="-128"/>
              <a:ea typeface="HGP創英角ｺﾞｼｯｸUB" pitchFamily="50" charset="-128"/>
              <a:cs typeface="ＭＳ Ｐゴシック" charset="-128"/>
            </a:endParaRPr>
          </a:p>
        </p:txBody>
      </p:sp>
      <p:sp>
        <p:nvSpPr>
          <p:cNvPr id="5129" name="Text Box 2"/>
          <p:cNvSpPr txBox="1">
            <a:spLocks noChangeArrowheads="1"/>
          </p:cNvSpPr>
          <p:nvPr/>
        </p:nvSpPr>
        <p:spPr bwMode="auto">
          <a:xfrm>
            <a:off x="57150" y="115888"/>
            <a:ext cx="9777413" cy="327025"/>
          </a:xfrm>
          <a:prstGeom prst="rect">
            <a:avLst/>
          </a:prstGeom>
          <a:solidFill>
            <a:srgbClr val="0000FF"/>
          </a:solidFill>
          <a:ln w="9525">
            <a:noFill/>
            <a:miter lim="800000"/>
            <a:headEnd/>
            <a:tailEnd/>
          </a:ln>
        </p:spPr>
        <p:txBody>
          <a:bodyPr lIns="74295" tIns="8890" rIns="74295" bIns="8890">
            <a:spAutoFit/>
          </a:bodyPr>
          <a:lstStyle/>
          <a:p>
            <a:pPr algn="just"/>
            <a:r>
              <a:rPr lang="ja-JP" altLang="en-US">
                <a:solidFill>
                  <a:srgbClr val="FFFFFF"/>
                </a:solidFill>
                <a:ea typeface="HGP創英角ｺﾞｼｯｸUB" pitchFamily="50" charset="-128"/>
                <a:cs typeface="ＭＳ Ｐゴシック" charset="-128"/>
              </a:rPr>
              <a:t>３</a:t>
            </a:r>
            <a:r>
              <a:rPr lang="ja-JP">
                <a:solidFill>
                  <a:srgbClr val="FFFFFF"/>
                </a:solidFill>
                <a:ea typeface="HGP創英角ｺﾞｼｯｸUB" pitchFamily="50" charset="-128"/>
                <a:cs typeface="ＭＳ Ｐゴシック" charset="-128"/>
              </a:rPr>
              <a:t>　</a:t>
            </a:r>
            <a:r>
              <a:rPr lang="ja-JP" altLang="en-US">
                <a:solidFill>
                  <a:srgbClr val="FFFFFF"/>
                </a:solidFill>
                <a:ea typeface="HGP創英角ｺﾞｼｯｸUB" pitchFamily="50" charset="-128"/>
                <a:cs typeface="ＭＳ Ｐゴシック" charset="-128"/>
              </a:rPr>
              <a:t>都市魅力創造の基本的な考え方</a:t>
            </a:r>
            <a:endParaRPr lang="ja-JP" sz="2000">
              <a:ea typeface="HGP創英角ｺﾞｼｯｸUB" pitchFamily="50" charset="-128"/>
              <a:cs typeface="ＭＳ Ｐゴシック" charset="-128"/>
            </a:endParaRPr>
          </a:p>
        </p:txBody>
      </p:sp>
      <p:sp>
        <p:nvSpPr>
          <p:cNvPr id="11" name="角丸四角形 10"/>
          <p:cNvSpPr/>
          <p:nvPr/>
        </p:nvSpPr>
        <p:spPr>
          <a:xfrm>
            <a:off x="488950" y="3573463"/>
            <a:ext cx="8928100" cy="263525"/>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600" dirty="0">
                <a:latin typeface="HGP創英角ｺﾞｼｯｸUB" pitchFamily="50" charset="-128"/>
                <a:ea typeface="HGP創英角ｺﾞｼｯｸUB" pitchFamily="50" charset="-128"/>
              </a:rPr>
              <a:t>基　本　方　針</a:t>
            </a:r>
          </a:p>
        </p:txBody>
      </p:sp>
      <p:sp>
        <p:nvSpPr>
          <p:cNvPr id="5131" name="Rectangle 2"/>
          <p:cNvSpPr>
            <a:spLocks noChangeArrowheads="1"/>
          </p:cNvSpPr>
          <p:nvPr/>
        </p:nvSpPr>
        <p:spPr bwMode="auto">
          <a:xfrm>
            <a:off x="749300" y="2276475"/>
            <a:ext cx="8380413" cy="663575"/>
          </a:xfrm>
          <a:prstGeom prst="rect">
            <a:avLst/>
          </a:prstGeom>
          <a:solidFill>
            <a:schemeClr val="tx1"/>
          </a:solidFill>
          <a:ln w="9525">
            <a:noFill/>
            <a:miter lim="800000"/>
            <a:headEnd/>
            <a:tailEnd/>
          </a:ln>
        </p:spPr>
        <p:txBody>
          <a:bodyPr lIns="96067" tIns="48034" rIns="96067" bIns="48034" anchor="ctr"/>
          <a:lstStyle/>
          <a:p>
            <a:pPr algn="ctr">
              <a:spcBef>
                <a:spcPts val="350"/>
              </a:spcBef>
            </a:pPr>
            <a:r>
              <a:rPr lang="ja-JP" altLang="en-US" sz="2000">
                <a:solidFill>
                  <a:schemeClr val="bg1"/>
                </a:solidFill>
                <a:latin typeface="HGP創英角ｺﾞｼｯｸUB" pitchFamily="50" charset="-128"/>
                <a:ea typeface="HGP創英角ｺﾞｼｯｸUB" pitchFamily="50" charset="-128"/>
                <a:cs typeface="ＭＳ Ｐゴシック" charset="-128"/>
              </a:rPr>
              <a:t>世界の都市間競争に打ち勝つ都市魅力を創造・発信</a:t>
            </a:r>
            <a:endParaRPr lang="ja-JP" sz="2000">
              <a:solidFill>
                <a:schemeClr val="bg1"/>
              </a:solidFill>
              <a:ea typeface="HGP創英角ｺﾞｼｯｸUB" pitchFamily="50" charset="-128"/>
              <a:cs typeface="ＭＳ Ｐゴシック" charset="-128"/>
            </a:endParaRPr>
          </a:p>
          <a:p>
            <a:pPr algn="ctr"/>
            <a:endParaRPr lang="ja-JP" sz="400">
              <a:solidFill>
                <a:schemeClr val="bg1"/>
              </a:solidFill>
              <a:ea typeface="HGP創英角ｺﾞｼｯｸUB" pitchFamily="50" charset="-128"/>
              <a:cs typeface="ＭＳ Ｐゴシック" charset="-128"/>
            </a:endParaRPr>
          </a:p>
          <a:p>
            <a:pPr algn="ctr">
              <a:lnSpc>
                <a:spcPct val="112000"/>
              </a:lnSpc>
            </a:pPr>
            <a:r>
              <a:rPr lang="en-US" altLang="ja-JP" sz="1200">
                <a:solidFill>
                  <a:schemeClr val="bg1"/>
                </a:solidFill>
                <a:ea typeface="HGP創英角ｺﾞｼｯｸUB" pitchFamily="50" charset="-128"/>
                <a:cs typeface="ＭＳ Ｐゴシック" charset="-128"/>
              </a:rPr>
              <a:t>2015</a:t>
            </a:r>
            <a:r>
              <a:rPr lang="ja-JP" altLang="en-US" sz="1200">
                <a:solidFill>
                  <a:schemeClr val="bg1"/>
                </a:solidFill>
                <a:ea typeface="HGP創英角ｺﾞｼｯｸUB" pitchFamily="50" charset="-128"/>
                <a:cs typeface="ＭＳ Ｐゴシック" charset="-128"/>
              </a:rPr>
              <a:t>年シンボルイヤーに向け、大阪を世界へアピール！</a:t>
            </a:r>
            <a:endParaRPr lang="ja-JP" sz="1600">
              <a:solidFill>
                <a:schemeClr val="bg1"/>
              </a:solidFill>
              <a:ea typeface="HGP創英角ｺﾞｼｯｸUB" pitchFamily="50" charset="-128"/>
              <a:cs typeface="ＭＳ Ｐゴシック" charset="-128"/>
            </a:endParaRPr>
          </a:p>
        </p:txBody>
      </p:sp>
      <p:sp>
        <p:nvSpPr>
          <p:cNvPr id="5132" name="Rectangle 4"/>
          <p:cNvSpPr>
            <a:spLocks noChangeArrowheads="1"/>
          </p:cNvSpPr>
          <p:nvPr/>
        </p:nvSpPr>
        <p:spPr bwMode="auto">
          <a:xfrm>
            <a:off x="273050" y="620713"/>
            <a:ext cx="4464050" cy="1152525"/>
          </a:xfrm>
          <a:prstGeom prst="rect">
            <a:avLst/>
          </a:prstGeom>
          <a:noFill/>
          <a:ln w="9525" algn="ctr">
            <a:noFill/>
            <a:miter lim="800000"/>
            <a:headEnd/>
            <a:tailEnd/>
          </a:ln>
        </p:spPr>
        <p:txBody>
          <a:bodyPr lIns="74295" tIns="8890" rIns="74295" bIns="8890"/>
          <a:lstStyle/>
          <a:p>
            <a:pPr marL="177800" lvl="1" indent="-171450">
              <a:buFont typeface="Wingdings" pitchFamily="2" charset="2"/>
              <a:buChar char="u"/>
            </a:pPr>
            <a:r>
              <a:rPr lang="ja-JP" altLang="en-US" sz="1100">
                <a:latin typeface="HGP創英ﾌﾟﾚｾﾞﾝｽEB" pitchFamily="18" charset="-128"/>
                <a:ea typeface="HGP創英ﾌﾟﾚｾﾞﾝｽEB" pitchFamily="18" charset="-128"/>
                <a:cs typeface="ＭＳ Ｐゴシック" charset="-128"/>
              </a:rPr>
              <a:t>民が主役（都市魅力創造を牽引）</a:t>
            </a:r>
            <a:endParaRPr lang="en-US" altLang="ja-JP" sz="1100">
              <a:latin typeface="HGP創英ﾌﾟﾚｾﾞﾝｽEB" pitchFamily="18" charset="-128"/>
              <a:ea typeface="HGP創英ﾌﾟﾚｾﾞﾝｽEB" pitchFamily="18" charset="-128"/>
              <a:cs typeface="ＭＳ Ｐゴシック" charset="-128"/>
            </a:endParaRPr>
          </a:p>
          <a:p>
            <a:pPr marL="177800" lvl="1" indent="-171450">
              <a:spcBef>
                <a:spcPts val="300"/>
              </a:spcBef>
              <a:buFont typeface="Wingdings" pitchFamily="2" charset="2"/>
              <a:buChar char="u"/>
            </a:pPr>
            <a:r>
              <a:rPr lang="ja-JP" altLang="en-US" sz="1100">
                <a:latin typeface="HGP創英ﾌﾟﾚｾﾞﾝｽEB" pitchFamily="18" charset="-128"/>
                <a:ea typeface="HGP創英ﾌﾟﾚｾﾞﾝｽEB" pitchFamily="18" charset="-128"/>
                <a:cs typeface="ＭＳ Ｐゴシック" charset="-128"/>
              </a:rPr>
              <a:t>行政は民間の活動を最大限にサポート（規制緩和、インセンティブ、活躍の場づくり、投資を呼び込む制度設計等）</a:t>
            </a:r>
            <a:endParaRPr lang="en-US" altLang="ja-JP" sz="1100">
              <a:latin typeface="HGP創英ﾌﾟﾚｾﾞﾝｽEB" pitchFamily="18" charset="-128"/>
              <a:ea typeface="HGP創英ﾌﾟﾚｾﾞﾝｽEB" pitchFamily="18" charset="-128"/>
              <a:cs typeface="ＭＳ Ｐゴシック" charset="-128"/>
            </a:endParaRPr>
          </a:p>
          <a:p>
            <a:pPr marL="177800" lvl="1" indent="-171450">
              <a:spcBef>
                <a:spcPts val="300"/>
              </a:spcBef>
              <a:buFont typeface="Wingdings" pitchFamily="2" charset="2"/>
              <a:buChar char="u"/>
            </a:pPr>
            <a:r>
              <a:rPr lang="ja-JP" altLang="en-US" sz="1100">
                <a:latin typeface="HGP創英ﾌﾟﾚｾﾞﾝｽEB" pitchFamily="18" charset="-128"/>
                <a:ea typeface="HGP創英ﾌﾟﾚｾﾞﾝｽEB" pitchFamily="18" charset="-128"/>
                <a:cs typeface="ＭＳ Ｐゴシック" charset="-128"/>
              </a:rPr>
              <a:t>既存の都市魅力資源を最大限活用</a:t>
            </a:r>
            <a:endParaRPr lang="en-US" altLang="ja-JP" sz="1100">
              <a:latin typeface="HGP創英ﾌﾟﾚｾﾞﾝｽEB" pitchFamily="18" charset="-128"/>
              <a:ea typeface="HGP創英ﾌﾟﾚｾﾞﾝｽEB" pitchFamily="18" charset="-128"/>
              <a:cs typeface="ＭＳ Ｐゴシック" charset="-128"/>
            </a:endParaRPr>
          </a:p>
          <a:p>
            <a:pPr marL="177800" lvl="1" indent="-171450">
              <a:spcBef>
                <a:spcPts val="300"/>
              </a:spcBef>
              <a:buFont typeface="Wingdings" pitchFamily="2" charset="2"/>
              <a:buChar char="u"/>
            </a:pPr>
            <a:r>
              <a:rPr lang="ja-JP" altLang="en-US" sz="1100">
                <a:latin typeface="HGP創英ﾌﾟﾚｾﾞﾝｽEB" pitchFamily="18" charset="-128"/>
                <a:ea typeface="HGP創英ﾌﾟﾚｾﾞﾝｽEB" pitchFamily="18" charset="-128"/>
                <a:cs typeface="ＭＳ Ｐゴシック" charset="-128"/>
              </a:rPr>
              <a:t>観光・国際交流・文化・スポーツ各戦略においてターゲット・目標を明確化し、それを踏まえ、総合的な大阪都市魅力創造戦略の目標を設定</a:t>
            </a:r>
          </a:p>
          <a:p>
            <a:pPr marL="177800" lvl="1" indent="-171450">
              <a:buFont typeface="Wingdings" pitchFamily="2" charset="2"/>
              <a:buChar char="u"/>
            </a:pPr>
            <a:endParaRPr lang="en-US" altLang="ja-JP" sz="1100">
              <a:latin typeface="HGP創英ﾌﾟﾚｾﾞﾝｽEB" pitchFamily="18" charset="-128"/>
              <a:ea typeface="HGP創英ﾌﾟﾚｾﾞﾝｽEB" pitchFamily="18" charset="-128"/>
              <a:cs typeface="ＭＳ Ｐゴシック" charset="-128"/>
            </a:endParaRPr>
          </a:p>
          <a:p>
            <a:pPr marL="177800" lvl="1" indent="-171450">
              <a:buFont typeface="Wingdings" pitchFamily="2" charset="2"/>
              <a:buChar char="u"/>
            </a:pPr>
            <a:endParaRPr lang="en-US" altLang="ja-JP" sz="1100">
              <a:latin typeface="HGP創英ﾌﾟﾚｾﾞﾝｽEB" pitchFamily="18" charset="-128"/>
              <a:ea typeface="HGP創英ﾌﾟﾚｾﾞﾝｽEB" pitchFamily="18" charset="-128"/>
              <a:cs typeface="ＭＳ Ｐゴシック" charset="-128"/>
            </a:endParaRPr>
          </a:p>
          <a:p>
            <a:pPr marL="177800" lvl="1" indent="-171450">
              <a:buFont typeface="Wingdings" pitchFamily="2" charset="2"/>
              <a:buChar char="u"/>
            </a:pPr>
            <a:endParaRPr lang="en-US" altLang="ja-JP" sz="1100">
              <a:latin typeface="HGP創英ﾌﾟﾚｾﾞﾝｽEB" pitchFamily="18" charset="-128"/>
              <a:ea typeface="HGP創英ﾌﾟﾚｾﾞﾝｽEB" pitchFamily="18" charset="-128"/>
              <a:cs typeface="ＭＳ Ｐゴシック" charset="-128"/>
            </a:endParaRPr>
          </a:p>
        </p:txBody>
      </p:sp>
      <p:sp>
        <p:nvSpPr>
          <p:cNvPr id="4" name="下矢印 3"/>
          <p:cNvSpPr/>
          <p:nvPr/>
        </p:nvSpPr>
        <p:spPr>
          <a:xfrm>
            <a:off x="3584575" y="1890713"/>
            <a:ext cx="2663825" cy="3238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5134" name="Rectangle 4"/>
          <p:cNvSpPr>
            <a:spLocks noChangeArrowheads="1"/>
          </p:cNvSpPr>
          <p:nvPr/>
        </p:nvSpPr>
        <p:spPr bwMode="auto">
          <a:xfrm>
            <a:off x="5240338" y="692150"/>
            <a:ext cx="4465637" cy="865188"/>
          </a:xfrm>
          <a:prstGeom prst="rect">
            <a:avLst/>
          </a:prstGeom>
          <a:noFill/>
          <a:ln w="9525" algn="ctr">
            <a:noFill/>
            <a:miter lim="800000"/>
            <a:headEnd/>
            <a:tailEnd/>
          </a:ln>
        </p:spPr>
        <p:txBody>
          <a:bodyPr lIns="74295" tIns="8890" rIns="74295" bIns="8890"/>
          <a:lstStyle/>
          <a:p>
            <a:pPr marL="179388" lvl="1" indent="-173038" algn="just">
              <a:spcBef>
                <a:spcPts val="300"/>
              </a:spcBef>
              <a:buFont typeface="Arial" charset="0"/>
              <a:buChar char="•"/>
            </a:pPr>
            <a:r>
              <a:rPr lang="ja-JP" altLang="en-US" sz="1100">
                <a:latin typeface="HGP創英ﾌﾟﾚｾﾞﾝｽEB" pitchFamily="18" charset="-128"/>
                <a:ea typeface="HGP創英ﾌﾟﾚｾﾞﾝｽEB" pitchFamily="18" charset="-128"/>
                <a:cs typeface="ＭＳ Ｐゴシック" charset="-128"/>
              </a:rPr>
              <a:t>民間が稼ぎ、都市魅力創造に再投資するサイクルを創出</a:t>
            </a:r>
            <a:endParaRPr lang="en-US" altLang="ja-JP" sz="1100">
              <a:latin typeface="HGP創英ﾌﾟﾚｾﾞﾝｽEB" pitchFamily="18" charset="-128"/>
              <a:ea typeface="HGP創英ﾌﾟﾚｾﾞﾝｽEB" pitchFamily="18" charset="-128"/>
              <a:cs typeface="ＭＳ Ｐゴシック" charset="-128"/>
            </a:endParaRPr>
          </a:p>
          <a:p>
            <a:pPr marL="179388" lvl="1" indent="-173038" algn="just">
              <a:spcBef>
                <a:spcPts val="300"/>
              </a:spcBef>
              <a:buFont typeface="Arial" charset="0"/>
              <a:buChar char="•"/>
            </a:pPr>
            <a:r>
              <a:rPr lang="ja-JP" altLang="en-US" sz="1100">
                <a:latin typeface="HGP創英ﾌﾟﾚｾﾞﾝｽEB" pitchFamily="18" charset="-128"/>
                <a:ea typeface="HGP創英ﾌﾟﾚｾﾞﾝｽEB" pitchFamily="18" charset="-128"/>
                <a:cs typeface="ＭＳ Ｐゴシック" charset="-128"/>
              </a:rPr>
              <a:t>「グランドデザイン・大阪」との一体的推進</a:t>
            </a:r>
            <a:endParaRPr lang="en-US" altLang="ja-JP" sz="1100">
              <a:latin typeface="HGP創英ﾌﾟﾚｾﾞﾝｽEB" pitchFamily="18" charset="-128"/>
              <a:ea typeface="HGP創英ﾌﾟﾚｾﾞﾝｽEB" pitchFamily="18" charset="-128"/>
              <a:cs typeface="ＭＳ Ｐゴシック" charset="-128"/>
            </a:endParaRPr>
          </a:p>
          <a:p>
            <a:pPr marL="179388" lvl="1" indent="-173038" algn="just">
              <a:spcBef>
                <a:spcPts val="300"/>
              </a:spcBef>
              <a:buFont typeface="Arial" charset="0"/>
              <a:buChar char="•"/>
            </a:pPr>
            <a:r>
              <a:rPr lang="ja-JP" altLang="en-US" sz="1100">
                <a:latin typeface="HGP創英ﾌﾟﾚｾﾞﾝｽEB" pitchFamily="18" charset="-128"/>
                <a:ea typeface="HGP創英ﾌﾟﾚｾﾞﾝｽEB" pitchFamily="18" charset="-128"/>
                <a:cs typeface="ＭＳ Ｐゴシック" charset="-128"/>
              </a:rPr>
              <a:t>実施効果を絶えず検証し、徹底した</a:t>
            </a:r>
            <a:r>
              <a:rPr lang="en-US" altLang="ja-JP" sz="1100">
                <a:latin typeface="HGP創英ﾌﾟﾚｾﾞﾝｽEB" pitchFamily="18" charset="-128"/>
                <a:ea typeface="HGP創英ﾌﾟﾚｾﾞﾝｽEB" pitchFamily="18" charset="-128"/>
                <a:cs typeface="ＭＳ Ｐゴシック" charset="-128"/>
              </a:rPr>
              <a:t>PDCA</a:t>
            </a:r>
            <a:r>
              <a:rPr lang="ja-JP" altLang="en-US" sz="1100">
                <a:latin typeface="HGP創英ﾌﾟﾚｾﾞﾝｽEB" pitchFamily="18" charset="-128"/>
                <a:ea typeface="HGP創英ﾌﾟﾚｾﾞﾝｽEB" pitchFamily="18" charset="-128"/>
                <a:cs typeface="ＭＳ Ｐゴシック" charset="-128"/>
              </a:rPr>
              <a:t>を実施</a:t>
            </a:r>
            <a:endParaRPr lang="en-US" altLang="ja-JP" sz="1100">
              <a:latin typeface="HGP創英ﾌﾟﾚｾﾞﾝｽEB" pitchFamily="18" charset="-128"/>
              <a:ea typeface="HGP創英ﾌﾟﾚｾﾞﾝｽEB" pitchFamily="18" charset="-128"/>
              <a:cs typeface="ＭＳ Ｐゴシック" charset="-128"/>
            </a:endParaRPr>
          </a:p>
          <a:p>
            <a:pPr marL="179388" lvl="1" indent="-173038" algn="just">
              <a:spcBef>
                <a:spcPts val="300"/>
              </a:spcBef>
              <a:buFont typeface="Arial" charset="0"/>
              <a:buChar char="•"/>
            </a:pPr>
            <a:r>
              <a:rPr lang="ja-JP" altLang="en-US" sz="1100">
                <a:latin typeface="HGP創英ﾌﾟﾚｾﾞﾝｽEB" pitchFamily="18" charset="-128"/>
                <a:ea typeface="HGP創英ﾌﾟﾚｾﾞﾝｽEB" pitchFamily="18" charset="-128"/>
                <a:cs typeface="ＭＳ Ｐゴシック" charset="-128"/>
              </a:rPr>
              <a:t>文化創造、観光集客、クリエイティブ産業等の産業育成や雇用促進につなげる</a:t>
            </a:r>
            <a:endParaRPr lang="en-US" altLang="ja-JP" sz="1100">
              <a:latin typeface="HGP創英ﾌﾟﾚｾﾞﾝｽEB" pitchFamily="18" charset="-128"/>
              <a:ea typeface="HGP創英ﾌﾟﾚｾﾞﾝｽEB" pitchFamily="18" charset="-128"/>
              <a:cs typeface="ＭＳ Ｐゴシック" charset="-128"/>
            </a:endParaRPr>
          </a:p>
        </p:txBody>
      </p:sp>
      <p:sp>
        <p:nvSpPr>
          <p:cNvPr id="22" name="正方形/長方形 21"/>
          <p:cNvSpPr/>
          <p:nvPr/>
        </p:nvSpPr>
        <p:spPr>
          <a:xfrm>
            <a:off x="200025" y="476250"/>
            <a:ext cx="9505950" cy="1368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schemeClr val="tx1"/>
              </a:solidFill>
            </a:endParaRPr>
          </a:p>
        </p:txBody>
      </p:sp>
      <p:sp>
        <p:nvSpPr>
          <p:cNvPr id="5136" name="Rectangle 4"/>
          <p:cNvSpPr>
            <a:spLocks noChangeArrowheads="1"/>
          </p:cNvSpPr>
          <p:nvPr/>
        </p:nvSpPr>
        <p:spPr bwMode="auto">
          <a:xfrm>
            <a:off x="-2709863" y="1268413"/>
            <a:ext cx="2879726" cy="288925"/>
          </a:xfrm>
          <a:prstGeom prst="rect">
            <a:avLst/>
          </a:prstGeom>
          <a:noFill/>
          <a:ln w="9525" algn="ctr">
            <a:noFill/>
            <a:miter lim="800000"/>
            <a:headEnd/>
            <a:tailEnd/>
          </a:ln>
        </p:spPr>
        <p:txBody>
          <a:bodyPr lIns="74295" tIns="8890" rIns="74295" bIns="8890"/>
          <a:lstStyle/>
          <a:p>
            <a:pPr marL="179388" lvl="1" indent="-173038" algn="just">
              <a:buFont typeface="Wingdings" pitchFamily="2" charset="2"/>
              <a:buChar char="u"/>
            </a:pPr>
            <a:endParaRPr lang="en-US" altLang="ja-JP" sz="1200">
              <a:latin typeface="HGP創英ﾌﾟﾚｾﾞﾝｽEB" pitchFamily="18" charset="-128"/>
              <a:ea typeface="HGP創英ﾌﾟﾚｾﾞﾝｽEB" pitchFamily="18" charset="-128"/>
              <a:cs typeface="ＭＳ Ｐゴシック" charset="-128"/>
            </a:endParaRPr>
          </a:p>
        </p:txBody>
      </p:sp>
      <p:sp>
        <p:nvSpPr>
          <p:cNvPr id="25" name="角丸四角形 24"/>
          <p:cNvSpPr/>
          <p:nvPr/>
        </p:nvSpPr>
        <p:spPr>
          <a:xfrm>
            <a:off x="4953000" y="549275"/>
            <a:ext cx="287338" cy="12239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algn="ctr">
              <a:defRPr/>
            </a:pPr>
            <a:r>
              <a:rPr lang="ja-JP" altLang="en-US" sz="1200" dirty="0"/>
              <a:t>取組みの方向性</a:t>
            </a:r>
          </a:p>
        </p:txBody>
      </p:sp>
      <p:sp>
        <p:nvSpPr>
          <p:cNvPr id="5138" name="AutoShape 10"/>
          <p:cNvSpPr>
            <a:spLocks noChangeArrowheads="1"/>
          </p:cNvSpPr>
          <p:nvPr/>
        </p:nvSpPr>
        <p:spPr bwMode="auto">
          <a:xfrm rot="10800000">
            <a:off x="3081338" y="3033713"/>
            <a:ext cx="3790950" cy="323850"/>
          </a:xfrm>
          <a:prstGeom prst="triangle">
            <a:avLst>
              <a:gd name="adj" fmla="val 50000"/>
            </a:avLst>
          </a:prstGeom>
          <a:solidFill>
            <a:srgbClr val="969696"/>
          </a:solidFill>
          <a:ln w="9525">
            <a:noFill/>
            <a:miter lim="800000"/>
            <a:headEnd/>
            <a:tailEnd/>
          </a:ln>
        </p:spPr>
        <p:txBody>
          <a:bodyPr lIns="74295" tIns="8890" rIns="74295" bIns="8890"/>
          <a:lstStyle/>
          <a:p>
            <a:endParaRPr lang="ja-JP"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右矢印 42"/>
          <p:cNvSpPr/>
          <p:nvPr/>
        </p:nvSpPr>
        <p:spPr>
          <a:xfrm>
            <a:off x="5421313" y="3630613"/>
            <a:ext cx="288925" cy="1800225"/>
          </a:xfrm>
          <a:prstGeom prst="rightArrow">
            <a:avLst>
              <a:gd name="adj1" fmla="val 50000"/>
              <a:gd name="adj2" fmla="val 100000"/>
            </a:avLst>
          </a:prstGeom>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2" name="スライド番号プレースホルダ 1"/>
          <p:cNvSpPr>
            <a:spLocks noGrp="1"/>
          </p:cNvSpPr>
          <p:nvPr>
            <p:ph type="sldNum" sz="quarter" idx="12"/>
          </p:nvPr>
        </p:nvSpPr>
        <p:spPr/>
        <p:txBody>
          <a:bodyPr/>
          <a:lstStyle/>
          <a:p>
            <a:pPr>
              <a:defRPr/>
            </a:pPr>
            <a:fld id="{BB2EE185-A96E-4360-B846-09D76A4665BA}" type="slidenum">
              <a:rPr lang="ja-JP" altLang="en-US" smtClean="0"/>
              <a:pPr>
                <a:defRPr/>
              </a:pPr>
              <a:t>3</a:t>
            </a:fld>
            <a:endParaRPr lang="ja-JP" altLang="en-US"/>
          </a:p>
        </p:txBody>
      </p:sp>
      <p:sp>
        <p:nvSpPr>
          <p:cNvPr id="6148" name="正方形/長方形 3"/>
          <p:cNvSpPr>
            <a:spLocks noChangeArrowheads="1"/>
          </p:cNvSpPr>
          <p:nvPr/>
        </p:nvSpPr>
        <p:spPr bwMode="auto">
          <a:xfrm>
            <a:off x="5745163" y="1465263"/>
            <a:ext cx="2952750" cy="276225"/>
          </a:xfrm>
          <a:prstGeom prst="rect">
            <a:avLst/>
          </a:prstGeom>
          <a:noFill/>
          <a:ln w="9525">
            <a:solidFill>
              <a:schemeClr val="tx1"/>
            </a:solidFill>
            <a:miter lim="800000"/>
            <a:headEnd/>
            <a:tailEnd/>
          </a:ln>
        </p:spPr>
        <p:txBody>
          <a:bodyPr>
            <a:spAutoFit/>
          </a:bodyPr>
          <a:lstStyle/>
          <a:p>
            <a:pPr algn="ctr"/>
            <a:r>
              <a:rPr lang="ja-JP" altLang="ja-JP" sz="1200">
                <a:latin typeface="HGP創英角ｺﾞｼｯｸUB" pitchFamily="50" charset="-128"/>
                <a:ea typeface="HGP創英角ｺﾞｼｯｸUB" pitchFamily="50" charset="-128"/>
              </a:rPr>
              <a:t>大阪アーツカウンシル</a:t>
            </a:r>
            <a:r>
              <a:rPr lang="ja-JP" altLang="en-US" sz="1200">
                <a:latin typeface="HGP創英角ｺﾞｼｯｸUB" pitchFamily="50" charset="-128"/>
                <a:ea typeface="HGP創英角ｺﾞｼｯｸUB" pitchFamily="50" charset="-128"/>
              </a:rPr>
              <a:t>（仮称）の設置</a:t>
            </a:r>
            <a:endParaRPr lang="en-US" altLang="ja-JP" sz="1200">
              <a:latin typeface="HGP創英角ｺﾞｼｯｸUB" pitchFamily="50" charset="-128"/>
              <a:ea typeface="HGP創英角ｺﾞｼｯｸUB" pitchFamily="50" charset="-128"/>
            </a:endParaRPr>
          </a:p>
        </p:txBody>
      </p:sp>
      <p:sp>
        <p:nvSpPr>
          <p:cNvPr id="6149" name="正方形/長方形 12"/>
          <p:cNvSpPr>
            <a:spLocks noChangeArrowheads="1"/>
          </p:cNvSpPr>
          <p:nvPr/>
        </p:nvSpPr>
        <p:spPr bwMode="auto">
          <a:xfrm>
            <a:off x="5745163" y="2246313"/>
            <a:ext cx="2952750" cy="287337"/>
          </a:xfrm>
          <a:prstGeom prst="rect">
            <a:avLst/>
          </a:prstGeom>
          <a:noFill/>
          <a:ln w="9525">
            <a:solidFill>
              <a:schemeClr val="tx1"/>
            </a:solidFill>
            <a:miter lim="800000"/>
            <a:headEnd/>
            <a:tailEnd/>
          </a:ln>
        </p:spPr>
        <p:txBody>
          <a:bodyPr>
            <a:spAutoFit/>
          </a:bodyPr>
          <a:lstStyle/>
          <a:p>
            <a:pPr algn="ctr"/>
            <a:r>
              <a:rPr lang="ja-JP" altLang="en-US" sz="1200">
                <a:latin typeface="HGP創英角ｺﾞｼｯｸUB" pitchFamily="50" charset="-128"/>
                <a:ea typeface="HGP創英角ｺﾞｼｯｸUB" pitchFamily="50" charset="-128"/>
              </a:rPr>
              <a:t>大阪観光局（仮称）の設立</a:t>
            </a:r>
          </a:p>
        </p:txBody>
      </p:sp>
      <p:sp>
        <p:nvSpPr>
          <p:cNvPr id="6150" name="正方形/長方形 13"/>
          <p:cNvSpPr>
            <a:spLocks noChangeArrowheads="1"/>
          </p:cNvSpPr>
          <p:nvPr/>
        </p:nvSpPr>
        <p:spPr bwMode="auto">
          <a:xfrm>
            <a:off x="5745163" y="765175"/>
            <a:ext cx="2952750" cy="277813"/>
          </a:xfrm>
          <a:prstGeom prst="rect">
            <a:avLst/>
          </a:prstGeom>
          <a:noFill/>
          <a:ln w="9525">
            <a:solidFill>
              <a:schemeClr val="tx1"/>
            </a:solidFill>
            <a:miter lim="800000"/>
            <a:headEnd/>
            <a:tailEnd/>
          </a:ln>
        </p:spPr>
        <p:txBody>
          <a:bodyPr>
            <a:spAutoFit/>
          </a:bodyPr>
          <a:lstStyle/>
          <a:p>
            <a:pPr algn="ctr"/>
            <a:r>
              <a:rPr lang="ja-JP" altLang="en-US" sz="1200">
                <a:latin typeface="HGP創英角ｺﾞｼｯｸUB" pitchFamily="50" charset="-128"/>
                <a:ea typeface="HGP創英角ｺﾞｼｯｸUB" pitchFamily="50" charset="-128"/>
              </a:rPr>
              <a:t>水と光のまちづくり推進体制の構築</a:t>
            </a:r>
          </a:p>
        </p:txBody>
      </p:sp>
      <p:sp>
        <p:nvSpPr>
          <p:cNvPr id="6151" name="テキスト ボックス 5"/>
          <p:cNvSpPr txBox="1">
            <a:spLocks noChangeArrowheads="1"/>
          </p:cNvSpPr>
          <p:nvPr/>
        </p:nvSpPr>
        <p:spPr bwMode="auto">
          <a:xfrm>
            <a:off x="5673725" y="1755775"/>
            <a:ext cx="3671888" cy="431800"/>
          </a:xfrm>
          <a:prstGeom prst="rect">
            <a:avLst/>
          </a:prstGeom>
          <a:noFill/>
          <a:ln w="9525">
            <a:noFill/>
            <a:miter lim="800000"/>
            <a:headEnd/>
            <a:tailEnd/>
          </a:ln>
        </p:spPr>
        <p:txBody>
          <a:bodyPr anchor="ctr"/>
          <a:lstStyle/>
          <a:p>
            <a:pPr marL="171450" indent="-171450">
              <a:buFont typeface="Arial" charset="0"/>
              <a:buChar char="•"/>
            </a:pPr>
            <a:r>
              <a:rPr lang="ja-JP" altLang="en-US" sz="1100">
                <a:latin typeface="HGP創英ﾌﾟﾚｾﾞﾝｽEB" pitchFamily="18" charset="-128"/>
                <a:ea typeface="HGP創英ﾌﾟﾚｾﾞﾝｽEB" pitchFamily="18" charset="-128"/>
              </a:rPr>
              <a:t>府市共同で設置する府市文化施策審議会</a:t>
            </a:r>
            <a:r>
              <a:rPr lang="en-US" altLang="ja-JP" sz="1100">
                <a:latin typeface="HGP創英ﾌﾟﾚｾﾞﾝｽEB" pitchFamily="18" charset="-128"/>
                <a:ea typeface="HGP創英ﾌﾟﾚｾﾞﾝｽEB" pitchFamily="18" charset="-128"/>
              </a:rPr>
              <a:t>(</a:t>
            </a:r>
            <a:r>
              <a:rPr lang="ja-JP" altLang="en-US" sz="1100">
                <a:latin typeface="HGP創英ﾌﾟﾚｾﾞﾝｽEB" pitchFamily="18" charset="-128"/>
                <a:ea typeface="HGP創英ﾌﾟﾚｾﾞﾝｽEB" pitchFamily="18" charset="-128"/>
              </a:rPr>
              <a:t>仮称</a:t>
            </a:r>
            <a:r>
              <a:rPr lang="en-US" altLang="ja-JP" sz="1100">
                <a:latin typeface="HGP創英ﾌﾟﾚｾﾞﾝｽEB" pitchFamily="18" charset="-128"/>
                <a:ea typeface="HGP創英ﾌﾟﾚｾﾞﾝｽEB" pitchFamily="18" charset="-128"/>
              </a:rPr>
              <a:t>)</a:t>
            </a:r>
          </a:p>
          <a:p>
            <a:pPr marL="171450" indent="-171450">
              <a:buFont typeface="Arial" charset="0"/>
              <a:buChar char="•"/>
            </a:pPr>
            <a:r>
              <a:rPr lang="ja-JP" altLang="en-US" sz="1100">
                <a:latin typeface="HGP創英ﾌﾟﾚｾﾞﾝｽEB" pitchFamily="18" charset="-128"/>
                <a:ea typeface="HGP創英ﾌﾟﾚｾﾞﾝｽEB" pitchFamily="18" charset="-128"/>
              </a:rPr>
              <a:t>専門家の知見を活用した大阪アーツカウンシル</a:t>
            </a:r>
            <a:r>
              <a:rPr lang="en-US" altLang="ja-JP" sz="1100">
                <a:latin typeface="HGP創英ﾌﾟﾚｾﾞﾝｽEB" pitchFamily="18" charset="-128"/>
                <a:ea typeface="HGP創英ﾌﾟﾚｾﾞﾝｽEB" pitchFamily="18" charset="-128"/>
              </a:rPr>
              <a:t>(</a:t>
            </a:r>
            <a:r>
              <a:rPr lang="ja-JP" altLang="en-US" sz="1100">
                <a:latin typeface="HGP創英ﾌﾟﾚｾﾞﾝｽEB" pitchFamily="18" charset="-128"/>
                <a:ea typeface="HGP創英ﾌﾟﾚｾﾞﾝｽEB" pitchFamily="18" charset="-128"/>
              </a:rPr>
              <a:t>仮称</a:t>
            </a:r>
            <a:r>
              <a:rPr lang="en-US" altLang="ja-JP" sz="1100">
                <a:latin typeface="HGP創英ﾌﾟﾚｾﾞﾝｽEB" pitchFamily="18" charset="-128"/>
                <a:ea typeface="HGP創英ﾌﾟﾚｾﾞﾝｽEB" pitchFamily="18" charset="-128"/>
              </a:rPr>
              <a:t>)</a:t>
            </a:r>
            <a:endParaRPr lang="ja-JP" altLang="en-US" sz="1100">
              <a:latin typeface="HGP創英ﾌﾟﾚｾﾞﾝｽEB" pitchFamily="18" charset="-128"/>
              <a:ea typeface="HGP創英ﾌﾟﾚｾﾞﾝｽEB" pitchFamily="18" charset="-128"/>
            </a:endParaRPr>
          </a:p>
        </p:txBody>
      </p:sp>
      <p:sp>
        <p:nvSpPr>
          <p:cNvPr id="6152" name="テキスト ボックス 6"/>
          <p:cNvSpPr txBox="1">
            <a:spLocks noChangeArrowheads="1"/>
          </p:cNvSpPr>
          <p:nvPr/>
        </p:nvSpPr>
        <p:spPr bwMode="auto">
          <a:xfrm>
            <a:off x="2720975" y="765175"/>
            <a:ext cx="2520950" cy="647700"/>
          </a:xfrm>
          <a:prstGeom prst="rect">
            <a:avLst/>
          </a:prstGeom>
          <a:noFill/>
          <a:ln w="9525">
            <a:solidFill>
              <a:schemeClr val="tx1"/>
            </a:solidFill>
            <a:miter lim="800000"/>
            <a:headEnd/>
            <a:tailEnd/>
          </a:ln>
        </p:spPr>
        <p:txBody>
          <a:bodyPr anchor="ctr"/>
          <a:lstStyle/>
          <a:p>
            <a:pPr marL="179388" indent="-179388">
              <a:buFont typeface="Arial" charset="0"/>
              <a:buChar char="•"/>
            </a:pPr>
            <a:r>
              <a:rPr lang="ja-JP" altLang="ja-JP" sz="1000">
                <a:latin typeface="HGP創英ﾌﾟﾚｾﾞﾝｽEB" pitchFamily="18" charset="-128"/>
                <a:ea typeface="HGP創英ﾌﾟﾚｾﾞﾝｽEB" pitchFamily="18" charset="-128"/>
              </a:rPr>
              <a:t>コリドール（新たなシンボル空間を創造し、集客拠点と水の回廊でつなぐ）</a:t>
            </a:r>
            <a:endParaRPr lang="en-US" altLang="ja-JP" sz="1000">
              <a:latin typeface="HGP創英ﾌﾟﾚｾﾞﾝｽEB" pitchFamily="18" charset="-128"/>
              <a:ea typeface="HGP創英ﾌﾟﾚｾﾞﾝｽEB" pitchFamily="18" charset="-128"/>
            </a:endParaRPr>
          </a:p>
          <a:p>
            <a:pPr marL="179388" indent="-179388">
              <a:buFont typeface="Arial" charset="0"/>
              <a:buChar char="•"/>
            </a:pPr>
            <a:r>
              <a:rPr lang="ja-JP" altLang="ja-JP" sz="1000">
                <a:latin typeface="HGP創英ﾌﾟﾚｾﾞﾝｽEB" pitchFamily="18" charset="-128"/>
                <a:ea typeface="HGP創英ﾌﾟﾚｾﾞﾝｽEB" pitchFamily="18" charset="-128"/>
              </a:rPr>
              <a:t>グラン</a:t>
            </a:r>
            <a:r>
              <a:rPr lang="ja-JP" altLang="en-US" sz="1000">
                <a:latin typeface="HGP創英ﾌﾟﾚｾﾞﾝｽEB" pitchFamily="18" charset="-128"/>
                <a:ea typeface="HGP創英ﾌﾟﾚｾﾞﾝｽEB" pitchFamily="18" charset="-128"/>
              </a:rPr>
              <a:t>・</a:t>
            </a:r>
            <a:r>
              <a:rPr lang="ja-JP" altLang="ja-JP" sz="1000">
                <a:latin typeface="HGP創英ﾌﾟﾚｾﾞﾝｽEB" pitchFamily="18" charset="-128"/>
                <a:ea typeface="HGP創英ﾌﾟﾚｾﾞﾝｽEB" pitchFamily="18" charset="-128"/>
              </a:rPr>
              <a:t>バル（</a:t>
            </a:r>
            <a:r>
              <a:rPr lang="ja-JP" altLang="en-US" sz="1000">
                <a:latin typeface="HGP創英ﾌﾟﾚｾﾞﾝｽEB" pitchFamily="18" charset="-128"/>
                <a:ea typeface="HGP創英ﾌﾟﾚｾﾞﾝｽEB" pitchFamily="18" charset="-128"/>
              </a:rPr>
              <a:t>世界の観光客を「水と光と食」でおもてなし</a:t>
            </a:r>
            <a:r>
              <a:rPr lang="ja-JP" altLang="ja-JP" sz="1000">
                <a:latin typeface="HGP創英ﾌﾟﾚｾﾞﾝｽEB" pitchFamily="18" charset="-128"/>
                <a:ea typeface="HGP創英ﾌﾟﾚｾﾞﾝｽEB" pitchFamily="18" charset="-128"/>
              </a:rPr>
              <a:t>）</a:t>
            </a:r>
          </a:p>
        </p:txBody>
      </p:sp>
      <p:sp>
        <p:nvSpPr>
          <p:cNvPr id="6153" name="テキスト ボックス 7"/>
          <p:cNvSpPr txBox="1">
            <a:spLocks noChangeArrowheads="1"/>
          </p:cNvSpPr>
          <p:nvPr/>
        </p:nvSpPr>
        <p:spPr bwMode="auto">
          <a:xfrm>
            <a:off x="5689600" y="2552700"/>
            <a:ext cx="2935288" cy="431800"/>
          </a:xfrm>
          <a:prstGeom prst="rect">
            <a:avLst/>
          </a:prstGeom>
          <a:noFill/>
          <a:ln w="9525">
            <a:noFill/>
            <a:miter lim="800000"/>
            <a:headEnd/>
            <a:tailEnd/>
          </a:ln>
        </p:spPr>
        <p:txBody>
          <a:bodyPr>
            <a:spAutoFit/>
          </a:bodyPr>
          <a:lstStyle/>
          <a:p>
            <a:pPr marL="171450" indent="-171450">
              <a:buFont typeface="Arial" charset="0"/>
              <a:buChar char="•"/>
            </a:pPr>
            <a:r>
              <a:rPr lang="ja-JP" altLang="en-US" sz="1100">
                <a:latin typeface="HGP創英ﾌﾟﾚｾﾞﾝｽEB" pitchFamily="18" charset="-128"/>
                <a:ea typeface="HGP創英ﾌﾟﾚｾﾞﾝｽEB" pitchFamily="18" charset="-128"/>
              </a:rPr>
              <a:t>経営責任者を置き戦略的なプロ集団へ</a:t>
            </a:r>
            <a:endParaRPr lang="en-US" altLang="ja-JP" sz="1100">
              <a:latin typeface="HGP創英ﾌﾟﾚｾﾞﾝｽEB" pitchFamily="18" charset="-128"/>
              <a:ea typeface="HGP創英ﾌﾟﾚｾﾞﾝｽEB" pitchFamily="18" charset="-128"/>
            </a:endParaRPr>
          </a:p>
          <a:p>
            <a:pPr marL="171450" indent="-171450">
              <a:buFont typeface="Arial" charset="0"/>
              <a:buChar char="•"/>
            </a:pPr>
            <a:r>
              <a:rPr lang="ja-JP" altLang="en-US" sz="1100">
                <a:latin typeface="HGP創英ﾌﾟﾚｾﾞﾝｽEB" pitchFamily="18" charset="-128"/>
                <a:ea typeface="HGP創英ﾌﾟﾚｾﾞﾝｽEB" pitchFamily="18" charset="-128"/>
              </a:rPr>
              <a:t>チャレンジングな目標設定</a:t>
            </a:r>
            <a:endParaRPr lang="en-US" altLang="ja-JP" sz="1100">
              <a:latin typeface="HGP創英ﾌﾟﾚｾﾞﾝｽEB" pitchFamily="18" charset="-128"/>
              <a:ea typeface="HGP創英ﾌﾟﾚｾﾞﾝｽEB" pitchFamily="18" charset="-128"/>
            </a:endParaRPr>
          </a:p>
        </p:txBody>
      </p:sp>
      <p:sp>
        <p:nvSpPr>
          <p:cNvPr id="6154" name="テキスト ボックス 8"/>
          <p:cNvSpPr txBox="1">
            <a:spLocks noChangeArrowheads="1"/>
          </p:cNvSpPr>
          <p:nvPr/>
        </p:nvSpPr>
        <p:spPr bwMode="auto">
          <a:xfrm>
            <a:off x="2720975" y="2133600"/>
            <a:ext cx="2520950" cy="647700"/>
          </a:xfrm>
          <a:prstGeom prst="rect">
            <a:avLst/>
          </a:prstGeom>
          <a:noFill/>
          <a:ln w="9525">
            <a:solidFill>
              <a:schemeClr val="tx1"/>
            </a:solidFill>
            <a:miter lim="800000"/>
            <a:headEnd/>
            <a:tailEnd/>
          </a:ln>
        </p:spPr>
        <p:txBody>
          <a:bodyPr anchor="ctr"/>
          <a:lstStyle/>
          <a:p>
            <a:pPr marL="179388" indent="-179388">
              <a:buFont typeface="Arial" charset="0"/>
              <a:buChar char="•"/>
            </a:pPr>
            <a:r>
              <a:rPr lang="ja-JP" altLang="en-US" sz="1100">
                <a:latin typeface="HGP創英ﾌﾟﾚｾﾞﾝｽEB" pitchFamily="18" charset="-128"/>
                <a:ea typeface="HGP創英ﾌﾟﾚｾﾞﾝｽEB" pitchFamily="18" charset="-128"/>
              </a:rPr>
              <a:t>次世代観光創造のプラットフォーム</a:t>
            </a:r>
            <a:endParaRPr lang="en-US" altLang="ja-JP" sz="1100">
              <a:latin typeface="HGP創英ﾌﾟﾚｾﾞﾝｽEB" pitchFamily="18" charset="-128"/>
              <a:ea typeface="HGP創英ﾌﾟﾚｾﾞﾝｽEB" pitchFamily="18" charset="-128"/>
            </a:endParaRPr>
          </a:p>
          <a:p>
            <a:pPr marL="179388" indent="-179388">
              <a:buFont typeface="Arial" charset="0"/>
              <a:buChar char="•"/>
            </a:pPr>
            <a:r>
              <a:rPr lang="ja-JP" altLang="en-US" sz="1100">
                <a:latin typeface="HGP創英ﾌﾟﾚｾﾞﾝｽEB" pitchFamily="18" charset="-128"/>
                <a:ea typeface="HGP創英ﾌﾟﾚｾﾞﾝｽEB" pitchFamily="18" charset="-128"/>
              </a:rPr>
              <a:t>国際会議や大規模スポーツイベントとのコラボレーション</a:t>
            </a:r>
          </a:p>
        </p:txBody>
      </p:sp>
      <p:sp>
        <p:nvSpPr>
          <p:cNvPr id="10" name="角丸四角形 9"/>
          <p:cNvSpPr/>
          <p:nvPr/>
        </p:nvSpPr>
        <p:spPr>
          <a:xfrm>
            <a:off x="128588" y="404813"/>
            <a:ext cx="215900" cy="2447925"/>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algn="ctr" fontAlgn="auto">
              <a:spcBef>
                <a:spcPts val="0"/>
              </a:spcBef>
              <a:spcAft>
                <a:spcPts val="0"/>
              </a:spcAft>
              <a:defRPr/>
            </a:pPr>
            <a:r>
              <a:rPr lang="ja-JP" altLang="en-US" sz="1200" dirty="0">
                <a:solidFill>
                  <a:schemeClr val="tx1"/>
                </a:solidFill>
                <a:latin typeface="HGP創英角ｺﾞｼｯｸUB" pitchFamily="50" charset="-128"/>
                <a:ea typeface="HGP創英角ｺﾞｼｯｸUB" pitchFamily="50" charset="-128"/>
              </a:rPr>
              <a:t>３つの重点取組</a:t>
            </a:r>
          </a:p>
        </p:txBody>
      </p:sp>
      <p:sp>
        <p:nvSpPr>
          <p:cNvPr id="6156" name="テキスト ボックス 10"/>
          <p:cNvSpPr txBox="1">
            <a:spLocks noChangeArrowheads="1"/>
          </p:cNvSpPr>
          <p:nvPr/>
        </p:nvSpPr>
        <p:spPr bwMode="auto">
          <a:xfrm>
            <a:off x="5673725" y="1016000"/>
            <a:ext cx="4160838" cy="431800"/>
          </a:xfrm>
          <a:prstGeom prst="rect">
            <a:avLst/>
          </a:prstGeom>
          <a:noFill/>
          <a:ln w="9525">
            <a:noFill/>
            <a:miter lim="800000"/>
            <a:headEnd/>
            <a:tailEnd/>
          </a:ln>
        </p:spPr>
        <p:txBody>
          <a:bodyPr>
            <a:spAutoFit/>
          </a:bodyPr>
          <a:lstStyle/>
          <a:p>
            <a:pPr marL="171450" indent="-171450">
              <a:buFont typeface="Arial" charset="0"/>
              <a:buChar char="•"/>
            </a:pPr>
            <a:r>
              <a:rPr lang="ja-JP" altLang="en-US" sz="1100">
                <a:latin typeface="HGP創英ﾌﾟﾚｾﾞﾝｽEB" pitchFamily="18" charset="-128"/>
                <a:ea typeface="HGP創英ﾌﾟﾚｾﾞﾝｽEB" pitchFamily="18" charset="-128"/>
              </a:rPr>
              <a:t>民主導の都市魅力創造・まちづくりの推進組織の「パートナーズ」</a:t>
            </a:r>
            <a:endParaRPr lang="en-US" altLang="ja-JP" sz="1100">
              <a:latin typeface="HGP創英ﾌﾟﾚｾﾞﾝｽEB" pitchFamily="18" charset="-128"/>
              <a:ea typeface="HGP創英ﾌﾟﾚｾﾞﾝｽEB" pitchFamily="18" charset="-128"/>
            </a:endParaRPr>
          </a:p>
          <a:p>
            <a:pPr marL="171450" indent="-171450">
              <a:buFont typeface="Arial" charset="0"/>
              <a:buChar char="•"/>
            </a:pPr>
            <a:r>
              <a:rPr lang="ja-JP" altLang="en-US" sz="1100">
                <a:latin typeface="HGP創英ﾌﾟﾚｾﾞﾝｽEB" pitchFamily="18" charset="-128"/>
                <a:ea typeface="HGP創英ﾌﾟﾚｾﾞﾝｽEB" pitchFamily="18" charset="-128"/>
              </a:rPr>
              <a:t>都市経営の視点で民間活動を支援する行政組織の「オーソリティ」</a:t>
            </a:r>
          </a:p>
        </p:txBody>
      </p:sp>
      <p:sp>
        <p:nvSpPr>
          <p:cNvPr id="6157" name="テキスト ボックス 49"/>
          <p:cNvSpPr txBox="1">
            <a:spLocks noChangeArrowheads="1"/>
          </p:cNvSpPr>
          <p:nvPr/>
        </p:nvSpPr>
        <p:spPr bwMode="auto">
          <a:xfrm>
            <a:off x="488950" y="765175"/>
            <a:ext cx="2160588" cy="647700"/>
          </a:xfrm>
          <a:prstGeom prst="rect">
            <a:avLst/>
          </a:prstGeom>
          <a:solidFill>
            <a:schemeClr val="tx1"/>
          </a:solidFill>
          <a:ln w="9525">
            <a:noFill/>
            <a:miter lim="800000"/>
            <a:headEnd/>
            <a:tailEnd/>
          </a:ln>
        </p:spPr>
        <p:txBody>
          <a:bodyPr anchor="ctr"/>
          <a:lstStyle/>
          <a:p>
            <a:r>
              <a:rPr lang="ja-JP" altLang="en-US" sz="1200">
                <a:solidFill>
                  <a:schemeClr val="bg1"/>
                </a:solidFill>
                <a:latin typeface="HG創英角ｺﾞｼｯｸUB" pitchFamily="49" charset="-128"/>
                <a:ea typeface="HG創英角ｺﾞｼｯｸUB" pitchFamily="49" charset="-128"/>
              </a:rPr>
              <a:t>水と光の首都大阪の実現</a:t>
            </a:r>
            <a:endParaRPr lang="en-US" altLang="ja-JP" sz="1200">
              <a:solidFill>
                <a:schemeClr val="bg1"/>
              </a:solidFill>
              <a:latin typeface="HG創英角ｺﾞｼｯｸUB" pitchFamily="49" charset="-128"/>
              <a:ea typeface="HG創英角ｺﾞｼｯｸUB" pitchFamily="49" charset="-128"/>
            </a:endParaRPr>
          </a:p>
        </p:txBody>
      </p:sp>
      <p:sp>
        <p:nvSpPr>
          <p:cNvPr id="6158" name="テキスト ボックス 50"/>
          <p:cNvSpPr txBox="1">
            <a:spLocks noChangeArrowheads="1"/>
          </p:cNvSpPr>
          <p:nvPr/>
        </p:nvSpPr>
        <p:spPr bwMode="auto">
          <a:xfrm>
            <a:off x="488950" y="2133600"/>
            <a:ext cx="2160588" cy="647700"/>
          </a:xfrm>
          <a:prstGeom prst="rect">
            <a:avLst/>
          </a:prstGeom>
          <a:solidFill>
            <a:schemeClr val="tx1"/>
          </a:solidFill>
          <a:ln w="9525">
            <a:noFill/>
            <a:miter lim="800000"/>
            <a:headEnd/>
            <a:tailEnd/>
          </a:ln>
        </p:spPr>
        <p:txBody>
          <a:bodyPr anchor="ctr"/>
          <a:lstStyle/>
          <a:p>
            <a:r>
              <a:rPr lang="ja-JP" altLang="en-US" sz="1200">
                <a:solidFill>
                  <a:schemeClr val="bg1"/>
                </a:solidFill>
                <a:latin typeface="HG創英角ｺﾞｼｯｸUB" pitchFamily="49" charset="-128"/>
                <a:ea typeface="HG創英角ｺﾞｼｯｸUB" pitchFamily="49" charset="-128"/>
              </a:rPr>
              <a:t>世界の観光客が憧れる大阪の実現</a:t>
            </a:r>
            <a:endParaRPr lang="en-US" altLang="ja-JP" sz="1200">
              <a:solidFill>
                <a:schemeClr val="bg1"/>
              </a:solidFill>
              <a:latin typeface="HG創英角ｺﾞｼｯｸUB" pitchFamily="49" charset="-128"/>
              <a:ea typeface="HG創英角ｺﾞｼｯｸUB" pitchFamily="49" charset="-128"/>
            </a:endParaRPr>
          </a:p>
        </p:txBody>
      </p:sp>
      <p:sp>
        <p:nvSpPr>
          <p:cNvPr id="14" name="テキスト ボックス 13"/>
          <p:cNvSpPr txBox="1"/>
          <p:nvPr/>
        </p:nvSpPr>
        <p:spPr>
          <a:xfrm>
            <a:off x="488950" y="1465263"/>
            <a:ext cx="2160588" cy="595312"/>
          </a:xfrm>
          <a:prstGeom prst="rect">
            <a:avLst/>
          </a:prstGeom>
          <a:solidFill>
            <a:schemeClr val="tx1"/>
          </a:solidFill>
        </p:spPr>
        <p:txBody>
          <a:bodyPr anchor="ctr"/>
          <a:lstStyle/>
          <a:p>
            <a:pPr fontAlgn="auto">
              <a:spcBef>
                <a:spcPts val="0"/>
              </a:spcBef>
              <a:spcAft>
                <a:spcPts val="0"/>
              </a:spcAft>
              <a:defRPr/>
            </a:pPr>
            <a:r>
              <a:rPr lang="ja-JP" altLang="en-US" sz="1200" dirty="0">
                <a:solidFill>
                  <a:schemeClr val="bg1"/>
                </a:solidFill>
                <a:latin typeface="HG創英角ｺﾞｼｯｸUB" pitchFamily="49" charset="-128"/>
                <a:ea typeface="HG創英角ｺﾞｼｯｸUB" pitchFamily="49" charset="-128"/>
              </a:rPr>
              <a:t>文化施策の評価・企画・シンクタンク機能の構築</a:t>
            </a:r>
            <a:endParaRPr lang="ja-JP" altLang="en-US" sz="1200" dirty="0">
              <a:solidFill>
                <a:schemeClr val="bg1"/>
              </a:solidFill>
              <a:latin typeface="+mn-ea"/>
              <a:ea typeface="+mn-ea"/>
            </a:endParaRPr>
          </a:p>
        </p:txBody>
      </p:sp>
      <p:sp>
        <p:nvSpPr>
          <p:cNvPr id="15" name="右矢印 14"/>
          <p:cNvSpPr/>
          <p:nvPr/>
        </p:nvSpPr>
        <p:spPr>
          <a:xfrm>
            <a:off x="5384800" y="908050"/>
            <a:ext cx="215900" cy="1800225"/>
          </a:xfrm>
          <a:prstGeom prst="rightArrow">
            <a:avLst>
              <a:gd name="adj1" fmla="val 50000"/>
              <a:gd name="adj2" fmla="val 100000"/>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6161" name="テキスト ボックス 15"/>
          <p:cNvSpPr txBox="1">
            <a:spLocks noChangeArrowheads="1"/>
          </p:cNvSpPr>
          <p:nvPr/>
        </p:nvSpPr>
        <p:spPr bwMode="auto">
          <a:xfrm>
            <a:off x="2720975" y="1460500"/>
            <a:ext cx="2519363" cy="600075"/>
          </a:xfrm>
          <a:prstGeom prst="rect">
            <a:avLst/>
          </a:prstGeom>
          <a:noFill/>
          <a:ln w="9525">
            <a:solidFill>
              <a:schemeClr val="tx1"/>
            </a:solidFill>
            <a:miter lim="800000"/>
            <a:headEnd/>
            <a:tailEnd/>
          </a:ln>
        </p:spPr>
        <p:txBody>
          <a:bodyPr>
            <a:spAutoFit/>
          </a:bodyPr>
          <a:lstStyle/>
          <a:p>
            <a:pPr marL="179388" indent="-179388">
              <a:buFont typeface="Arial" charset="0"/>
              <a:buChar char="•"/>
            </a:pPr>
            <a:r>
              <a:rPr lang="ja-JP" altLang="ja-JP" sz="1100">
                <a:latin typeface="HGP創英ﾌﾟﾚｾﾞﾝｽEB" pitchFamily="18" charset="-128"/>
                <a:ea typeface="HGP創英ﾌﾟﾚｾﾞﾝｽEB" pitchFamily="18" charset="-128"/>
              </a:rPr>
              <a:t>政策と事業の連動</a:t>
            </a:r>
            <a:endParaRPr lang="en-US" altLang="ja-JP" sz="1100">
              <a:latin typeface="HGP創英ﾌﾟﾚｾﾞﾝｽEB" pitchFamily="18" charset="-128"/>
              <a:ea typeface="HGP創英ﾌﾟﾚｾﾞﾝｽEB" pitchFamily="18" charset="-128"/>
            </a:endParaRPr>
          </a:p>
          <a:p>
            <a:pPr marL="179388" indent="-179388">
              <a:buFont typeface="Arial" charset="0"/>
              <a:buChar char="•"/>
            </a:pPr>
            <a:r>
              <a:rPr lang="ja-JP" altLang="ja-JP" sz="1100">
                <a:latin typeface="HGP創英ﾌﾟﾚｾﾞﾝｽEB" pitchFamily="18" charset="-128"/>
                <a:ea typeface="HGP創英ﾌﾟﾚｾﾞﾝｽEB" pitchFamily="18" charset="-128"/>
              </a:rPr>
              <a:t>専門性・透明性・公正性の確保</a:t>
            </a:r>
            <a:endParaRPr lang="en-US" altLang="ja-JP" sz="1100">
              <a:latin typeface="HGP創英ﾌﾟﾚｾﾞﾝｽEB" pitchFamily="18" charset="-128"/>
              <a:ea typeface="HGP創英ﾌﾟﾚｾﾞﾝｽEB" pitchFamily="18" charset="-128"/>
            </a:endParaRPr>
          </a:p>
          <a:p>
            <a:pPr marL="179388" indent="-179388">
              <a:buFont typeface="Arial" charset="0"/>
              <a:buChar char="•"/>
            </a:pPr>
            <a:r>
              <a:rPr lang="ja-JP" altLang="ja-JP" sz="1100">
                <a:latin typeface="HGP創英ﾌﾟﾚｾﾞﾝｽEB" pitchFamily="18" charset="-128"/>
                <a:ea typeface="HGP創英ﾌﾟﾚｾﾞﾝｽEB" pitchFamily="18" charset="-128"/>
              </a:rPr>
              <a:t>参画機会の拡充</a:t>
            </a:r>
          </a:p>
        </p:txBody>
      </p:sp>
      <p:sp>
        <p:nvSpPr>
          <p:cNvPr id="6162" name="Text Box 2"/>
          <p:cNvSpPr txBox="1">
            <a:spLocks noChangeArrowheads="1"/>
          </p:cNvSpPr>
          <p:nvPr/>
        </p:nvSpPr>
        <p:spPr bwMode="auto">
          <a:xfrm>
            <a:off x="92075" y="44450"/>
            <a:ext cx="9613900" cy="288925"/>
          </a:xfrm>
          <a:prstGeom prst="rect">
            <a:avLst/>
          </a:prstGeom>
          <a:solidFill>
            <a:srgbClr val="0000FF"/>
          </a:solidFill>
          <a:ln w="9525">
            <a:noFill/>
            <a:miter lim="800000"/>
            <a:headEnd/>
            <a:tailEnd/>
          </a:ln>
        </p:spPr>
        <p:txBody>
          <a:bodyPr lIns="74295" tIns="8890" rIns="74295" bIns="8890"/>
          <a:lstStyle/>
          <a:p>
            <a:pPr algn="just"/>
            <a:r>
              <a:rPr lang="ja-JP" altLang="en-US">
                <a:solidFill>
                  <a:srgbClr val="FFFFFF"/>
                </a:solidFill>
                <a:ea typeface="HGP創英角ｺﾞｼｯｸUB" pitchFamily="50" charset="-128"/>
                <a:cs typeface="ＭＳ Ｐゴシック" charset="-128"/>
              </a:rPr>
              <a:t>４</a:t>
            </a:r>
            <a:r>
              <a:rPr lang="ja-JP">
                <a:solidFill>
                  <a:srgbClr val="FFFFFF"/>
                </a:solidFill>
                <a:ea typeface="HGP創英角ｺﾞｼｯｸUB" pitchFamily="50" charset="-128"/>
                <a:cs typeface="ＭＳ Ｐゴシック" charset="-128"/>
              </a:rPr>
              <a:t>　</a:t>
            </a:r>
            <a:r>
              <a:rPr lang="ja-JP" altLang="en-US">
                <a:solidFill>
                  <a:srgbClr val="FFFFFF"/>
                </a:solidFill>
                <a:ea typeface="HGP創英角ｺﾞｼｯｸUB" pitchFamily="50" charset="-128"/>
                <a:cs typeface="ＭＳ Ｐゴシック" charset="-128"/>
              </a:rPr>
              <a:t>具体的な取組み</a:t>
            </a:r>
            <a:r>
              <a:rPr lang="ja-JP" altLang="en-US">
                <a:solidFill>
                  <a:schemeClr val="bg1"/>
                </a:solidFill>
                <a:ea typeface="HGP創英角ｺﾞｼｯｸUB" pitchFamily="50" charset="-128"/>
                <a:cs typeface="ＭＳ Ｐゴシック" charset="-128"/>
              </a:rPr>
              <a:t>　①</a:t>
            </a:r>
            <a:endParaRPr lang="ja-JP">
              <a:solidFill>
                <a:schemeClr val="bg1"/>
              </a:solidFill>
              <a:ea typeface="HGP創英角ｺﾞｼｯｸUB" pitchFamily="50" charset="-128"/>
              <a:cs typeface="ＭＳ Ｐゴシック" charset="-128"/>
            </a:endParaRPr>
          </a:p>
        </p:txBody>
      </p:sp>
      <p:sp>
        <p:nvSpPr>
          <p:cNvPr id="6163" name="テキスト ボックス 17"/>
          <p:cNvSpPr txBox="1">
            <a:spLocks noChangeArrowheads="1"/>
          </p:cNvSpPr>
          <p:nvPr/>
        </p:nvSpPr>
        <p:spPr bwMode="auto">
          <a:xfrm>
            <a:off x="415925" y="384175"/>
            <a:ext cx="9145588" cy="277813"/>
          </a:xfrm>
          <a:prstGeom prst="rect">
            <a:avLst/>
          </a:prstGeom>
          <a:noFill/>
          <a:ln w="9525">
            <a:noFill/>
            <a:miter lim="800000"/>
            <a:headEnd/>
            <a:tailEnd/>
          </a:ln>
        </p:spPr>
        <p:txBody>
          <a:bodyPr>
            <a:spAutoFit/>
          </a:bodyPr>
          <a:lstStyle/>
          <a:p>
            <a:pPr marL="90488" indent="-90488">
              <a:buFont typeface="Arial" charset="0"/>
              <a:buChar char="•"/>
            </a:pPr>
            <a:r>
              <a:rPr lang="ja-JP" altLang="en-US" sz="1200">
                <a:latin typeface="HGP創英角ｺﾞｼｯｸUB" pitchFamily="50" charset="-128"/>
                <a:ea typeface="HGP創英角ｺﾞｼｯｸUB" pitchFamily="50" charset="-128"/>
              </a:rPr>
              <a:t>３つの重点取組により重点事業の推進体制を構築</a:t>
            </a:r>
          </a:p>
        </p:txBody>
      </p:sp>
      <p:sp>
        <p:nvSpPr>
          <p:cNvPr id="6164" name="正方形/長方形 3"/>
          <p:cNvSpPr>
            <a:spLocks noChangeArrowheads="1"/>
          </p:cNvSpPr>
          <p:nvPr/>
        </p:nvSpPr>
        <p:spPr bwMode="auto">
          <a:xfrm>
            <a:off x="487363" y="3716338"/>
            <a:ext cx="2232025" cy="217487"/>
          </a:xfrm>
          <a:prstGeom prst="rect">
            <a:avLst/>
          </a:prstGeom>
          <a:solidFill>
            <a:schemeClr val="bg1"/>
          </a:solidFill>
          <a:ln w="9525">
            <a:solidFill>
              <a:schemeClr val="tx1"/>
            </a:solidFill>
            <a:miter lim="800000"/>
            <a:headEnd/>
            <a:tailEnd/>
          </a:ln>
        </p:spPr>
        <p:txBody>
          <a:bodyPr anchor="ctr"/>
          <a:lstStyle/>
          <a:p>
            <a:pPr algn="ctr"/>
            <a:r>
              <a:rPr lang="ja-JP" altLang="en-US" sz="1100">
                <a:latin typeface="HGP創英角ｺﾞｼｯｸUB" pitchFamily="50" charset="-128"/>
                <a:ea typeface="HGP創英角ｺﾞｼｯｸUB" pitchFamily="50" charset="-128"/>
              </a:rPr>
              <a:t>大阪城・大手前・森之宮地区</a:t>
            </a:r>
          </a:p>
        </p:txBody>
      </p:sp>
      <p:sp>
        <p:nvSpPr>
          <p:cNvPr id="6165" name="正方形/長方形 12"/>
          <p:cNvSpPr>
            <a:spLocks noChangeArrowheads="1"/>
          </p:cNvSpPr>
          <p:nvPr/>
        </p:nvSpPr>
        <p:spPr bwMode="auto">
          <a:xfrm>
            <a:off x="487363" y="4041775"/>
            <a:ext cx="2232025" cy="214313"/>
          </a:xfrm>
          <a:prstGeom prst="rect">
            <a:avLst/>
          </a:prstGeom>
          <a:solidFill>
            <a:schemeClr val="bg1"/>
          </a:solidFill>
          <a:ln w="9525">
            <a:solidFill>
              <a:schemeClr val="tx1"/>
            </a:solidFill>
            <a:miter lim="800000"/>
            <a:headEnd/>
            <a:tailEnd/>
          </a:ln>
        </p:spPr>
        <p:txBody>
          <a:bodyPr wrap="none" anchor="ctr"/>
          <a:lstStyle/>
          <a:p>
            <a:pPr algn="ctr"/>
            <a:r>
              <a:rPr lang="ja-JP" altLang="en-US" sz="1100">
                <a:latin typeface="HGP創英角ｺﾞｼｯｸUB" pitchFamily="50" charset="-128"/>
                <a:ea typeface="HGP創英角ｺﾞｼｯｸUB" pitchFamily="50" charset="-128"/>
              </a:rPr>
              <a:t>中之島ミュージアムアイランド構想</a:t>
            </a:r>
          </a:p>
        </p:txBody>
      </p:sp>
      <p:sp>
        <p:nvSpPr>
          <p:cNvPr id="6166" name="正方形/長方形 13"/>
          <p:cNvSpPr>
            <a:spLocks noChangeArrowheads="1"/>
          </p:cNvSpPr>
          <p:nvPr/>
        </p:nvSpPr>
        <p:spPr bwMode="auto">
          <a:xfrm>
            <a:off x="487363" y="4662488"/>
            <a:ext cx="2232025" cy="215900"/>
          </a:xfrm>
          <a:prstGeom prst="rect">
            <a:avLst/>
          </a:prstGeom>
          <a:solidFill>
            <a:schemeClr val="bg1"/>
          </a:solidFill>
          <a:ln w="9525">
            <a:solidFill>
              <a:schemeClr val="tx1"/>
            </a:solidFill>
            <a:miter lim="800000"/>
            <a:headEnd/>
            <a:tailEnd/>
          </a:ln>
        </p:spPr>
        <p:txBody>
          <a:bodyPr anchor="ctr"/>
          <a:lstStyle/>
          <a:p>
            <a:pPr algn="ctr"/>
            <a:r>
              <a:rPr lang="ja-JP" altLang="en-US" sz="1100">
                <a:latin typeface="HGP創英角ｺﾞｼｯｸUB" pitchFamily="50" charset="-128"/>
                <a:ea typeface="HGP創英角ｺﾞｼｯｸUB" pitchFamily="50" charset="-128"/>
              </a:rPr>
              <a:t>御堂筋フェスティバルモール化</a:t>
            </a:r>
          </a:p>
        </p:txBody>
      </p:sp>
      <p:sp>
        <p:nvSpPr>
          <p:cNvPr id="6167" name="正方形/長方形 12"/>
          <p:cNvSpPr>
            <a:spLocks noChangeArrowheads="1"/>
          </p:cNvSpPr>
          <p:nvPr/>
        </p:nvSpPr>
        <p:spPr bwMode="auto">
          <a:xfrm>
            <a:off x="477838" y="4365625"/>
            <a:ext cx="2232025" cy="215900"/>
          </a:xfrm>
          <a:prstGeom prst="rect">
            <a:avLst/>
          </a:prstGeom>
          <a:solidFill>
            <a:schemeClr val="bg1"/>
          </a:solidFill>
          <a:ln w="9525">
            <a:solidFill>
              <a:schemeClr val="tx1"/>
            </a:solidFill>
            <a:miter lim="800000"/>
            <a:headEnd/>
            <a:tailEnd/>
          </a:ln>
        </p:spPr>
        <p:txBody>
          <a:bodyPr anchor="ctr"/>
          <a:lstStyle/>
          <a:p>
            <a:pPr algn="ctr"/>
            <a:r>
              <a:rPr lang="ja-JP" altLang="en-US" sz="1100">
                <a:latin typeface="HGP創英角ｺﾞｼｯｸUB" pitchFamily="50" charset="-128"/>
                <a:ea typeface="HGP創英角ｺﾞｼｯｸUB" pitchFamily="50" charset="-128"/>
              </a:rPr>
              <a:t>天王寺・阿倍野地区</a:t>
            </a:r>
          </a:p>
        </p:txBody>
      </p:sp>
      <p:sp>
        <p:nvSpPr>
          <p:cNvPr id="6168" name="正方形/長方形 13"/>
          <p:cNvSpPr>
            <a:spLocks noChangeArrowheads="1"/>
          </p:cNvSpPr>
          <p:nvPr/>
        </p:nvSpPr>
        <p:spPr bwMode="auto">
          <a:xfrm>
            <a:off x="481013" y="4994275"/>
            <a:ext cx="2232025" cy="215900"/>
          </a:xfrm>
          <a:prstGeom prst="rect">
            <a:avLst/>
          </a:prstGeom>
          <a:solidFill>
            <a:schemeClr val="bg1"/>
          </a:solidFill>
          <a:ln w="9525">
            <a:solidFill>
              <a:schemeClr val="tx1"/>
            </a:solidFill>
            <a:miter lim="800000"/>
            <a:headEnd/>
            <a:tailEnd/>
          </a:ln>
        </p:spPr>
        <p:txBody>
          <a:bodyPr anchor="ctr"/>
          <a:lstStyle/>
          <a:p>
            <a:pPr algn="ctr"/>
            <a:r>
              <a:rPr lang="ja-JP" altLang="en-US" sz="1100">
                <a:latin typeface="HGP創英角ｺﾞｼｯｸUB" pitchFamily="50" charset="-128"/>
                <a:ea typeface="HGP創英角ｺﾞｼｯｸUB" pitchFamily="50" charset="-128"/>
              </a:rPr>
              <a:t>築港・ベイエリア地区</a:t>
            </a:r>
          </a:p>
        </p:txBody>
      </p:sp>
      <p:sp>
        <p:nvSpPr>
          <p:cNvPr id="6169" name="テキスト ボックス 49"/>
          <p:cNvSpPr txBox="1">
            <a:spLocks noChangeArrowheads="1"/>
          </p:cNvSpPr>
          <p:nvPr/>
        </p:nvSpPr>
        <p:spPr bwMode="auto">
          <a:xfrm>
            <a:off x="2792413" y="3752850"/>
            <a:ext cx="2160587" cy="144463"/>
          </a:xfrm>
          <a:prstGeom prst="rect">
            <a:avLst/>
          </a:prstGeom>
          <a:noFill/>
          <a:ln w="9525">
            <a:noFill/>
            <a:miter lim="800000"/>
            <a:headEnd/>
            <a:tailEnd/>
          </a:ln>
        </p:spPr>
        <p:txBody>
          <a:bodyPr anchor="ctr"/>
          <a:lstStyle/>
          <a:p>
            <a:r>
              <a:rPr lang="ja-JP" altLang="en-US" sz="1100">
                <a:latin typeface="HG創英角ｺﾞｼｯｸUB" pitchFamily="49" charset="-128"/>
                <a:ea typeface="HG創英角ｺﾞｼｯｸUB" pitchFamily="49" charset="-128"/>
              </a:rPr>
              <a:t>⇒世界的な観光拠点へ</a:t>
            </a:r>
            <a:endParaRPr lang="en-US" altLang="ja-JP" sz="1100">
              <a:latin typeface="HG創英角ｺﾞｼｯｸUB" pitchFamily="49" charset="-128"/>
              <a:ea typeface="HG創英角ｺﾞｼｯｸUB" pitchFamily="49" charset="-128"/>
            </a:endParaRPr>
          </a:p>
        </p:txBody>
      </p:sp>
      <p:sp>
        <p:nvSpPr>
          <p:cNvPr id="6170" name="テキスト ボックス 50"/>
          <p:cNvSpPr txBox="1">
            <a:spLocks noChangeArrowheads="1"/>
          </p:cNvSpPr>
          <p:nvPr/>
        </p:nvSpPr>
        <p:spPr bwMode="auto">
          <a:xfrm>
            <a:off x="2776538" y="4689475"/>
            <a:ext cx="2447925" cy="160338"/>
          </a:xfrm>
          <a:prstGeom prst="rect">
            <a:avLst/>
          </a:prstGeom>
          <a:noFill/>
          <a:ln w="9525">
            <a:noFill/>
            <a:miter lim="800000"/>
            <a:headEnd/>
            <a:tailEnd/>
          </a:ln>
        </p:spPr>
        <p:txBody>
          <a:bodyPr anchor="ctr"/>
          <a:lstStyle/>
          <a:p>
            <a:r>
              <a:rPr lang="ja-JP" altLang="en-US" sz="1100">
                <a:latin typeface="HG創英角ｺﾞｼｯｸUB" pitchFamily="49" charset="-128"/>
                <a:ea typeface="HG創英角ｺﾞｼｯｸUB" pitchFamily="49" charset="-128"/>
              </a:rPr>
              <a:t>⇒クオリティの高いにぎわい空間へ</a:t>
            </a:r>
            <a:endParaRPr lang="en-US" altLang="ja-JP" sz="1100">
              <a:latin typeface="HG創英角ｺﾞｼｯｸUB" pitchFamily="49" charset="-128"/>
              <a:ea typeface="HG創英角ｺﾞｼｯｸUB" pitchFamily="49" charset="-128"/>
            </a:endParaRPr>
          </a:p>
        </p:txBody>
      </p:sp>
      <p:sp>
        <p:nvSpPr>
          <p:cNvPr id="26" name="テキスト ボックス 25"/>
          <p:cNvSpPr txBox="1"/>
          <p:nvPr/>
        </p:nvSpPr>
        <p:spPr>
          <a:xfrm>
            <a:off x="2789238" y="4076700"/>
            <a:ext cx="2160587" cy="144463"/>
          </a:xfrm>
          <a:prstGeom prst="rect">
            <a:avLst/>
          </a:prstGeom>
          <a:noFill/>
          <a:ln>
            <a:noFill/>
          </a:ln>
        </p:spPr>
        <p:txBody>
          <a:bodyPr wrap="none" anchor="ctr"/>
          <a:lstStyle/>
          <a:p>
            <a:pPr marL="182563" indent="-182563" fontAlgn="auto">
              <a:spcBef>
                <a:spcPts val="0"/>
              </a:spcBef>
              <a:spcAft>
                <a:spcPts val="0"/>
              </a:spcAft>
              <a:defRPr/>
            </a:pPr>
            <a:r>
              <a:rPr lang="ja-JP" altLang="en-US" sz="1100" dirty="0">
                <a:latin typeface="HG創英角ｺﾞｼｯｸUB" pitchFamily="49" charset="-128"/>
                <a:ea typeface="HG創英角ｺﾞｼｯｸUB" pitchFamily="49" charset="-128"/>
              </a:rPr>
              <a:t>⇒「文化芸術」と「水と光」の融合</a:t>
            </a:r>
            <a:endParaRPr lang="ja-JP" altLang="en-US" sz="1100" dirty="0">
              <a:latin typeface="+mn-ea"/>
              <a:ea typeface="+mn-ea"/>
            </a:endParaRPr>
          </a:p>
        </p:txBody>
      </p:sp>
      <p:sp>
        <p:nvSpPr>
          <p:cNvPr id="27" name="テキスト ボックス 52"/>
          <p:cNvSpPr txBox="1">
            <a:spLocks noChangeArrowheads="1"/>
          </p:cNvSpPr>
          <p:nvPr/>
        </p:nvSpPr>
        <p:spPr bwMode="auto">
          <a:xfrm>
            <a:off x="2792413" y="5049838"/>
            <a:ext cx="2376487" cy="260350"/>
          </a:xfrm>
          <a:prstGeom prst="rect">
            <a:avLst/>
          </a:prstGeom>
          <a:noFill/>
          <a:ln w="9525">
            <a:noFill/>
            <a:miter lim="800000"/>
            <a:headEnd/>
            <a:tailEnd/>
          </a:ln>
        </p:spPr>
        <p:txBody>
          <a:bodyPr anchor="ctr"/>
          <a:lstStyle/>
          <a:p>
            <a:pPr marL="85725" indent="-85725">
              <a:defRPr/>
            </a:pPr>
            <a:r>
              <a:rPr lang="ja-JP" altLang="en-US" sz="1050" dirty="0">
                <a:latin typeface="HG創英角ｺﾞｼｯｸUB" pitchFamily="49" charset="-128"/>
                <a:ea typeface="HG創英角ｺﾞｼｯｸUB" pitchFamily="49" charset="-128"/>
              </a:rPr>
              <a:t>⇒クルーズ客船の母港化・拠点施設再生強化</a:t>
            </a:r>
            <a:endParaRPr lang="en-US" altLang="ja-JP" sz="1050" dirty="0">
              <a:latin typeface="HG創英角ｺﾞｼｯｸUB" pitchFamily="49" charset="-128"/>
              <a:ea typeface="HG創英角ｺﾞｼｯｸUB" pitchFamily="49" charset="-128"/>
            </a:endParaRPr>
          </a:p>
        </p:txBody>
      </p:sp>
      <p:sp>
        <p:nvSpPr>
          <p:cNvPr id="6173" name="テキスト ボックス 53"/>
          <p:cNvSpPr txBox="1">
            <a:spLocks noChangeArrowheads="1"/>
          </p:cNvSpPr>
          <p:nvPr/>
        </p:nvSpPr>
        <p:spPr bwMode="auto">
          <a:xfrm>
            <a:off x="2776538" y="4400550"/>
            <a:ext cx="2159000" cy="144463"/>
          </a:xfrm>
          <a:prstGeom prst="rect">
            <a:avLst/>
          </a:prstGeom>
          <a:noFill/>
          <a:ln w="9525">
            <a:noFill/>
            <a:miter lim="800000"/>
            <a:headEnd/>
            <a:tailEnd/>
          </a:ln>
        </p:spPr>
        <p:txBody>
          <a:bodyPr anchor="ctr"/>
          <a:lstStyle/>
          <a:p>
            <a:pPr marL="182563" indent="-182563"/>
            <a:r>
              <a:rPr lang="ja-JP" altLang="en-US" sz="1100">
                <a:latin typeface="HG創英角ｺﾞｼｯｸUB" pitchFamily="49" charset="-128"/>
                <a:ea typeface="HG創英角ｺﾞｼｯｸUB" pitchFamily="49" charset="-128"/>
              </a:rPr>
              <a:t>⇒動物園を核としたエリア形成</a:t>
            </a:r>
            <a:endParaRPr lang="en-US" altLang="ja-JP" sz="1100">
              <a:latin typeface="HG創英角ｺﾞｼｯｸUB" pitchFamily="49" charset="-128"/>
              <a:ea typeface="HG創英角ｺﾞｼｯｸUB" pitchFamily="49" charset="-128"/>
            </a:endParaRPr>
          </a:p>
        </p:txBody>
      </p:sp>
      <p:sp>
        <p:nvSpPr>
          <p:cNvPr id="30" name="角丸四角形 29"/>
          <p:cNvSpPr/>
          <p:nvPr/>
        </p:nvSpPr>
        <p:spPr>
          <a:xfrm>
            <a:off x="128588" y="2924175"/>
            <a:ext cx="215900" cy="352901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algn="ctr" fontAlgn="auto">
              <a:spcBef>
                <a:spcPts val="0"/>
              </a:spcBef>
              <a:spcAft>
                <a:spcPts val="0"/>
              </a:spcAft>
              <a:defRPr/>
            </a:pPr>
            <a:r>
              <a:rPr lang="ja-JP" altLang="en-US" sz="1200" dirty="0">
                <a:solidFill>
                  <a:schemeClr val="tx1"/>
                </a:solidFill>
                <a:latin typeface="HGP創英角ｺﾞｼｯｸUB" pitchFamily="50" charset="-128"/>
                <a:ea typeface="HGP創英角ｺﾞｼｯｸUB" pitchFamily="50" charset="-128"/>
              </a:rPr>
              <a:t>重点エリアのマネジメント</a:t>
            </a:r>
          </a:p>
        </p:txBody>
      </p:sp>
      <p:sp>
        <p:nvSpPr>
          <p:cNvPr id="31" name="角丸四角形 30"/>
          <p:cNvSpPr/>
          <p:nvPr/>
        </p:nvSpPr>
        <p:spPr>
          <a:xfrm>
            <a:off x="487363" y="3414713"/>
            <a:ext cx="4608512" cy="215900"/>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79388" indent="-179388" algn="ctr" fontAlgn="auto">
              <a:spcBef>
                <a:spcPts val="0"/>
              </a:spcBef>
              <a:spcAft>
                <a:spcPts val="0"/>
              </a:spcAft>
              <a:defRPr/>
            </a:pPr>
            <a:r>
              <a:rPr lang="ja-JP" altLang="en-US" sz="1200" dirty="0">
                <a:latin typeface="HGP創英ﾌﾟﾚｾﾞﾝｽEB" pitchFamily="18" charset="-128"/>
                <a:ea typeface="HGP創英ﾌﾟﾚｾﾞﾝｽEB" pitchFamily="18" charset="-128"/>
              </a:rPr>
              <a:t>世界第一級の文化観光拠点の形成</a:t>
            </a:r>
          </a:p>
        </p:txBody>
      </p:sp>
      <p:sp>
        <p:nvSpPr>
          <p:cNvPr id="33" name="角丸四角形 32"/>
          <p:cNvSpPr/>
          <p:nvPr/>
        </p:nvSpPr>
        <p:spPr>
          <a:xfrm>
            <a:off x="6361113" y="5470525"/>
            <a:ext cx="2447925" cy="288925"/>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ja-JP" sz="1400" dirty="0">
                <a:solidFill>
                  <a:schemeClr val="bg1"/>
                </a:solidFill>
                <a:latin typeface="HGP創英角ｺﾞｼｯｸUB" pitchFamily="50" charset="-128"/>
                <a:ea typeface="HGP創英角ｺﾞｼｯｸUB" pitchFamily="50" charset="-128"/>
              </a:rPr>
              <a:t>2015</a:t>
            </a:r>
            <a:r>
              <a:rPr lang="ja-JP" altLang="en-US" sz="1400" dirty="0">
                <a:solidFill>
                  <a:schemeClr val="bg1"/>
                </a:solidFill>
                <a:latin typeface="HGP創英角ｺﾞｼｯｸUB" pitchFamily="50" charset="-128"/>
                <a:ea typeface="HGP創英角ｺﾞｼｯｸUB" pitchFamily="50" charset="-128"/>
              </a:rPr>
              <a:t>年シンボルイヤー</a:t>
            </a:r>
          </a:p>
        </p:txBody>
      </p:sp>
      <p:sp>
        <p:nvSpPr>
          <p:cNvPr id="34" name="テキスト ボックス 33"/>
          <p:cNvSpPr txBox="1"/>
          <p:nvPr/>
        </p:nvSpPr>
        <p:spPr>
          <a:xfrm>
            <a:off x="6361113" y="5759450"/>
            <a:ext cx="2466975" cy="1014413"/>
          </a:xfrm>
          <a:prstGeom prst="rect">
            <a:avLst/>
          </a:prstGeom>
          <a:noFill/>
          <a:ln>
            <a:solidFill>
              <a:schemeClr val="tx1"/>
            </a:solidFill>
          </a:ln>
        </p:spPr>
        <p:txBody>
          <a:bodyPr>
            <a:spAutoFit/>
          </a:bodyPr>
          <a:lstStyle/>
          <a:p>
            <a:pPr marL="252000" indent="-179388" fontAlgn="auto">
              <a:spcBef>
                <a:spcPts val="0"/>
              </a:spcBef>
              <a:spcAft>
                <a:spcPts val="0"/>
              </a:spcAft>
              <a:buFont typeface="Wingdings" pitchFamily="2" charset="2"/>
              <a:buChar char="l"/>
              <a:defRPr/>
            </a:pPr>
            <a:r>
              <a:rPr lang="ja-JP" altLang="en-US" sz="1200" dirty="0">
                <a:latin typeface="HGP創英ﾌﾟﾚｾﾞﾝｽEB" pitchFamily="18" charset="-128"/>
                <a:ea typeface="HGP創英ﾌﾟﾚｾﾞﾝｽEB" pitchFamily="18" charset="-128"/>
              </a:rPr>
              <a:t>水都大阪</a:t>
            </a:r>
            <a:r>
              <a:rPr lang="en-US" altLang="ja-JP" sz="1200" dirty="0">
                <a:latin typeface="HGP創英ﾌﾟﾚｾﾞﾝｽEB" pitchFamily="18" charset="-128"/>
                <a:ea typeface="HGP創英ﾌﾟﾚｾﾞﾝｽEB" pitchFamily="18" charset="-128"/>
              </a:rPr>
              <a:t>2015</a:t>
            </a:r>
          </a:p>
          <a:p>
            <a:pPr marL="252000" indent="-179388" fontAlgn="auto">
              <a:spcBef>
                <a:spcPts val="0"/>
              </a:spcBef>
              <a:spcAft>
                <a:spcPts val="0"/>
              </a:spcAft>
              <a:buFont typeface="Wingdings" pitchFamily="2" charset="2"/>
              <a:buChar char="l"/>
              <a:defRPr/>
            </a:pPr>
            <a:r>
              <a:rPr lang="ja-JP" altLang="en-US" sz="1200" dirty="0">
                <a:latin typeface="HGP創英ﾌﾟﾚｾﾞﾝｽEB" pitchFamily="18" charset="-128"/>
                <a:ea typeface="HGP創英ﾌﾟﾚｾﾞﾝｽEB" pitchFamily="18" charset="-128"/>
              </a:rPr>
              <a:t>大阪城まちづくり</a:t>
            </a:r>
            <a:r>
              <a:rPr lang="en-US" altLang="ja-JP" sz="1200" dirty="0">
                <a:latin typeface="HGP創英ﾌﾟﾚｾﾞﾝｽEB" pitchFamily="18" charset="-128"/>
                <a:ea typeface="HGP創英ﾌﾟﾚｾﾞﾝｽEB" pitchFamily="18" charset="-128"/>
              </a:rPr>
              <a:t>400</a:t>
            </a:r>
            <a:r>
              <a:rPr lang="ja-JP" altLang="en-US" sz="1200" dirty="0">
                <a:latin typeface="HGP創英ﾌﾟﾚｾﾞﾝｽEB" pitchFamily="18" charset="-128"/>
                <a:ea typeface="HGP創英ﾌﾟﾚｾﾞﾝｽEB" pitchFamily="18" charset="-128"/>
              </a:rPr>
              <a:t>年</a:t>
            </a:r>
            <a:endParaRPr lang="en-US" altLang="ja-JP" sz="1200" dirty="0">
              <a:latin typeface="HGP創英ﾌﾟﾚｾﾞﾝｽEB" pitchFamily="18" charset="-128"/>
              <a:ea typeface="HGP創英ﾌﾟﾚｾﾞﾝｽEB" pitchFamily="18" charset="-128"/>
            </a:endParaRPr>
          </a:p>
          <a:p>
            <a:pPr marL="252000" indent="-179388" fontAlgn="auto">
              <a:spcBef>
                <a:spcPts val="0"/>
              </a:spcBef>
              <a:spcAft>
                <a:spcPts val="0"/>
              </a:spcAft>
              <a:buFont typeface="Wingdings" pitchFamily="2" charset="2"/>
              <a:buChar char="l"/>
              <a:defRPr/>
            </a:pPr>
            <a:r>
              <a:rPr lang="ja-JP" altLang="en-US" sz="1200" dirty="0">
                <a:latin typeface="HGP創英ﾌﾟﾚｾﾞﾝｽEB" pitchFamily="18" charset="-128"/>
                <a:ea typeface="HGP創英ﾌﾟﾚｾﾞﾝｽEB" pitchFamily="18" charset="-128"/>
              </a:rPr>
              <a:t>道頓堀川開削</a:t>
            </a:r>
            <a:r>
              <a:rPr lang="en-US" altLang="ja-JP" sz="1200" dirty="0">
                <a:latin typeface="HGP創英ﾌﾟﾚｾﾞﾝｽEB" pitchFamily="18" charset="-128"/>
                <a:ea typeface="HGP創英ﾌﾟﾚｾﾞﾝｽEB" pitchFamily="18" charset="-128"/>
              </a:rPr>
              <a:t>400</a:t>
            </a:r>
            <a:r>
              <a:rPr lang="ja-JP" altLang="en-US" sz="1200" dirty="0">
                <a:latin typeface="HGP創英ﾌﾟﾚｾﾞﾝｽEB" pitchFamily="18" charset="-128"/>
                <a:ea typeface="HGP創英ﾌﾟﾚｾﾞﾝｽEB" pitchFamily="18" charset="-128"/>
              </a:rPr>
              <a:t>周年</a:t>
            </a:r>
            <a:endParaRPr lang="en-US" altLang="ja-JP" sz="1200" dirty="0">
              <a:latin typeface="HGP創英ﾌﾟﾚｾﾞﾝｽEB" pitchFamily="18" charset="-128"/>
              <a:ea typeface="HGP創英ﾌﾟﾚｾﾞﾝｽEB" pitchFamily="18" charset="-128"/>
            </a:endParaRPr>
          </a:p>
          <a:p>
            <a:pPr marL="252000" indent="-179388" fontAlgn="auto">
              <a:spcBef>
                <a:spcPts val="0"/>
              </a:spcBef>
              <a:spcAft>
                <a:spcPts val="0"/>
              </a:spcAft>
              <a:buFont typeface="Wingdings" pitchFamily="2" charset="2"/>
              <a:buChar char="l"/>
              <a:defRPr/>
            </a:pPr>
            <a:r>
              <a:rPr lang="ja-JP" altLang="en-US" sz="1200" dirty="0">
                <a:latin typeface="HGP創英ﾌﾟﾚｾﾞﾝｽEB" pitchFamily="18" charset="-128"/>
                <a:ea typeface="HGP創英ﾌﾟﾚｾﾞﾝｽEB" pitchFamily="18" charset="-128"/>
              </a:rPr>
              <a:t>天王寺動物園</a:t>
            </a:r>
            <a:r>
              <a:rPr lang="en-US" altLang="ja-JP" sz="1200" dirty="0">
                <a:latin typeface="HGP創英ﾌﾟﾚｾﾞﾝｽEB" pitchFamily="18" charset="-128"/>
                <a:ea typeface="HGP創英ﾌﾟﾚｾﾞﾝｽEB" pitchFamily="18" charset="-128"/>
              </a:rPr>
              <a:t>100</a:t>
            </a:r>
            <a:r>
              <a:rPr lang="ja-JP" altLang="en-US" sz="1200" dirty="0">
                <a:latin typeface="HGP創英ﾌﾟﾚｾﾞﾝｽEB" pitchFamily="18" charset="-128"/>
                <a:ea typeface="HGP創英ﾌﾟﾚｾﾞﾝｽEB" pitchFamily="18" charset="-128"/>
              </a:rPr>
              <a:t>周年</a:t>
            </a:r>
            <a:endParaRPr lang="en-US" altLang="ja-JP" sz="1200" dirty="0">
              <a:latin typeface="HGP創英ﾌﾟﾚｾﾞﾝｽEB" pitchFamily="18" charset="-128"/>
              <a:ea typeface="HGP創英ﾌﾟﾚｾﾞﾝｽEB" pitchFamily="18" charset="-128"/>
            </a:endParaRPr>
          </a:p>
          <a:p>
            <a:pPr marL="179388" indent="-179388" fontAlgn="auto">
              <a:spcBef>
                <a:spcPts val="0"/>
              </a:spcBef>
              <a:spcAft>
                <a:spcPts val="0"/>
              </a:spcAft>
              <a:defRPr/>
            </a:pPr>
            <a:r>
              <a:rPr lang="ja-JP" altLang="en-US" sz="1200" dirty="0">
                <a:latin typeface="HGP創英ﾌﾟﾚｾﾞﾝｽEB" pitchFamily="18" charset="-128"/>
                <a:ea typeface="HGP創英ﾌﾟﾚｾﾞﾝｽEB" pitchFamily="18" charset="-128"/>
              </a:rPr>
              <a:t>　　　　　　　　　　　　　　　　　　など</a:t>
            </a:r>
            <a:endParaRPr lang="en-US" altLang="ja-JP" sz="1200" dirty="0">
              <a:latin typeface="HGP創英ﾌﾟﾚｾﾞﾝｽEB" pitchFamily="18" charset="-128"/>
              <a:ea typeface="HGP創英ﾌﾟﾚｾﾞﾝｽEB" pitchFamily="18" charset="-128"/>
            </a:endParaRPr>
          </a:p>
        </p:txBody>
      </p:sp>
      <p:sp>
        <p:nvSpPr>
          <p:cNvPr id="6178" name="テキスト ボックス 34"/>
          <p:cNvSpPr txBox="1">
            <a:spLocks noChangeArrowheads="1"/>
          </p:cNvSpPr>
          <p:nvPr/>
        </p:nvSpPr>
        <p:spPr bwMode="auto">
          <a:xfrm>
            <a:off x="2360613" y="6524625"/>
            <a:ext cx="4176712" cy="277813"/>
          </a:xfrm>
          <a:prstGeom prst="rect">
            <a:avLst/>
          </a:prstGeom>
          <a:noFill/>
          <a:ln w="9525">
            <a:noFill/>
            <a:miter lim="800000"/>
            <a:headEnd/>
            <a:tailEnd/>
          </a:ln>
        </p:spPr>
        <p:txBody>
          <a:bodyPr>
            <a:spAutoFit/>
          </a:bodyPr>
          <a:lstStyle/>
          <a:p>
            <a:pPr marL="179388" indent="-179388">
              <a:buFont typeface="Wingdings" pitchFamily="2" charset="2"/>
              <a:buChar char="l"/>
            </a:pPr>
            <a:r>
              <a:rPr lang="ja-JP" altLang="en-US" sz="1200">
                <a:latin typeface="HGP創英ﾌﾟﾚｾﾞﾝｽEB" pitchFamily="18" charset="-128"/>
                <a:ea typeface="HGP創英ﾌﾟﾚｾﾞﾝｽEB" pitchFamily="18" charset="-128"/>
              </a:rPr>
              <a:t>府市が規制緩和・</a:t>
            </a:r>
            <a:r>
              <a:rPr lang="en-US" altLang="ja-JP" sz="1200">
                <a:latin typeface="HGP創英ﾌﾟﾚｾﾞﾝｽEB" pitchFamily="18" charset="-128"/>
                <a:ea typeface="HGP創英ﾌﾟﾚｾﾞﾝｽEB" pitchFamily="18" charset="-128"/>
              </a:rPr>
              <a:t>PR</a:t>
            </a:r>
            <a:r>
              <a:rPr lang="ja-JP" altLang="en-US" sz="1200">
                <a:latin typeface="HGP創英ﾌﾟﾚｾﾞﾝｽEB" pitchFamily="18" charset="-128"/>
                <a:ea typeface="HGP創英ﾌﾟﾚｾﾞﾝｽEB" pitchFamily="18" charset="-128"/>
              </a:rPr>
              <a:t>等で支援</a:t>
            </a:r>
          </a:p>
        </p:txBody>
      </p:sp>
      <p:sp>
        <p:nvSpPr>
          <p:cNvPr id="36" name="角丸四角形 35"/>
          <p:cNvSpPr/>
          <p:nvPr/>
        </p:nvSpPr>
        <p:spPr>
          <a:xfrm>
            <a:off x="128588" y="6551613"/>
            <a:ext cx="2232025" cy="2619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1200" dirty="0">
                <a:solidFill>
                  <a:schemeClr val="tx1"/>
                </a:solidFill>
                <a:latin typeface="HGP創英角ｺﾞｼｯｸUB" pitchFamily="50" charset="-128"/>
                <a:ea typeface="HGP創英角ｺﾞｼｯｸUB" pitchFamily="50" charset="-128"/>
              </a:rPr>
              <a:t>民間によるシンボルプロジェクト</a:t>
            </a:r>
          </a:p>
        </p:txBody>
      </p:sp>
      <p:sp>
        <p:nvSpPr>
          <p:cNvPr id="37" name="テキスト ボックス 36"/>
          <p:cNvSpPr txBox="1"/>
          <p:nvPr/>
        </p:nvSpPr>
        <p:spPr>
          <a:xfrm>
            <a:off x="432048" y="2905780"/>
            <a:ext cx="5745088" cy="461665"/>
          </a:xfrm>
          <a:prstGeom prst="rect">
            <a:avLst/>
          </a:prstGeom>
          <a:noFill/>
        </p:spPr>
        <p:txBody>
          <a:bodyPr>
            <a:spAutoFit/>
          </a:bodyPr>
          <a:lstStyle/>
          <a:p>
            <a:pPr marL="90488" indent="-90488">
              <a:buFont typeface="Arial" pitchFamily="34" charset="0"/>
              <a:buChar char="•"/>
              <a:defRPr/>
            </a:pPr>
            <a:r>
              <a:rPr lang="ja-JP" altLang="en-US" sz="1200" dirty="0">
                <a:latin typeface="HGP創英角ｺﾞｼｯｸUB" pitchFamily="50" charset="-128"/>
                <a:ea typeface="HGP創英角ｺﾞｼｯｸUB" pitchFamily="50" charset="-128"/>
              </a:rPr>
              <a:t>エリアの特性に応じてエリアマネジメントを推進</a:t>
            </a:r>
            <a:endParaRPr lang="en-US" altLang="ja-JP" sz="1200" dirty="0">
              <a:latin typeface="HGP創英角ｺﾞｼｯｸUB" pitchFamily="50" charset="-128"/>
              <a:ea typeface="HGP創英角ｺﾞｼｯｸUB" pitchFamily="50" charset="-128"/>
            </a:endParaRPr>
          </a:p>
          <a:p>
            <a:pPr marL="90488" indent="-90488">
              <a:buFont typeface="Arial" pitchFamily="34" charset="0"/>
              <a:buChar char="•"/>
              <a:defRPr/>
            </a:pPr>
            <a:r>
              <a:rPr lang="ja-JP" altLang="en-US" sz="1200" dirty="0">
                <a:latin typeface="HGP創英角ｺﾞｼｯｸUB" pitchFamily="50" charset="-128"/>
                <a:ea typeface="HGP創英角ｺﾞｼｯｸUB" pitchFamily="50" charset="-128"/>
              </a:rPr>
              <a:t>大阪版「ＢＩＤ</a:t>
            </a:r>
            <a:r>
              <a:rPr lang="en-US" altLang="ja-JP" sz="1200" dirty="0">
                <a:latin typeface="HGP創英角ｺﾞｼｯｸUB" pitchFamily="50" charset="-128"/>
                <a:ea typeface="HGP創英角ｺﾞｼｯｸUB" pitchFamily="50" charset="-128"/>
              </a:rPr>
              <a:t>※</a:t>
            </a:r>
            <a:r>
              <a:rPr lang="ja-JP" altLang="en-US" sz="1200" dirty="0">
                <a:latin typeface="HGP創英角ｺﾞｼｯｸUB" pitchFamily="50" charset="-128"/>
                <a:ea typeface="HGP創英角ｺﾞｼｯｸUB" pitchFamily="50" charset="-128"/>
              </a:rPr>
              <a:t>」の導入による都市魅力への再投資サイクルを実現</a:t>
            </a:r>
            <a:endParaRPr lang="ja-JP" altLang="en-US" sz="1200" strike="dblStrike" dirty="0">
              <a:solidFill>
                <a:srgbClr val="0000FF"/>
              </a:solidFill>
              <a:latin typeface="HGP創英角ｺﾞｼｯｸUB" pitchFamily="50" charset="-128"/>
              <a:ea typeface="HGP創英角ｺﾞｼｯｸUB" pitchFamily="50" charset="-128"/>
            </a:endParaRPr>
          </a:p>
        </p:txBody>
      </p:sp>
      <p:sp>
        <p:nvSpPr>
          <p:cNvPr id="38" name="正方形/長方形 37"/>
          <p:cNvSpPr/>
          <p:nvPr/>
        </p:nvSpPr>
        <p:spPr bwMode="gray">
          <a:xfrm>
            <a:off x="5946775" y="3906838"/>
            <a:ext cx="2881313" cy="10239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en-US" sz="1200" dirty="0">
                <a:solidFill>
                  <a:schemeClr val="tx1"/>
                </a:solidFill>
                <a:latin typeface="HGP創英ﾌﾟﾚｾﾞﾝｽEB" pitchFamily="18" charset="-128"/>
                <a:ea typeface="HGP創英ﾌﾟﾚｾﾞﾝｽEB" pitchFamily="18" charset="-128"/>
              </a:rPr>
              <a:t>・大阪ミュージアム構想の推進</a:t>
            </a:r>
            <a:endParaRPr lang="en-US" altLang="ja-JP" sz="1200" dirty="0">
              <a:solidFill>
                <a:schemeClr val="tx1"/>
              </a:solidFill>
              <a:latin typeface="HGP創英ﾌﾟﾚｾﾞﾝｽEB" pitchFamily="18" charset="-128"/>
              <a:ea typeface="HGP創英ﾌﾟﾚｾﾞﾝｽEB" pitchFamily="18" charset="-128"/>
            </a:endParaRPr>
          </a:p>
          <a:p>
            <a:pPr>
              <a:defRPr/>
            </a:pPr>
            <a:endParaRPr lang="en-US" altLang="ja-JP" sz="1200" dirty="0">
              <a:solidFill>
                <a:schemeClr val="tx1"/>
              </a:solidFill>
              <a:latin typeface="HGP創英ﾌﾟﾚｾﾞﾝｽEB" pitchFamily="18" charset="-128"/>
              <a:ea typeface="HGP創英ﾌﾟﾚｾﾞﾝｽEB" pitchFamily="18" charset="-128"/>
            </a:endParaRPr>
          </a:p>
          <a:p>
            <a:pPr>
              <a:defRPr/>
            </a:pPr>
            <a:r>
              <a:rPr lang="ja-JP" altLang="en-US" sz="1200" dirty="0">
                <a:solidFill>
                  <a:schemeClr val="tx1"/>
                </a:solidFill>
                <a:latin typeface="HGP創英ﾌﾟﾚｾﾞﾝｽEB" pitchFamily="18" charset="-128"/>
                <a:ea typeface="HGP創英ﾌﾟﾚｾﾞﾝｽEB" pitchFamily="18" charset="-128"/>
              </a:rPr>
              <a:t>・エリアマネジメントのノウハウを活用し、</a:t>
            </a:r>
            <a:endParaRPr lang="en-US" altLang="ja-JP" sz="1200" dirty="0">
              <a:solidFill>
                <a:schemeClr val="tx1"/>
              </a:solidFill>
              <a:latin typeface="HGP創英ﾌﾟﾚｾﾞﾝｽEB" pitchFamily="18" charset="-128"/>
              <a:ea typeface="HGP創英ﾌﾟﾚｾﾞﾝｽEB" pitchFamily="18" charset="-128"/>
            </a:endParaRPr>
          </a:p>
          <a:p>
            <a:pPr>
              <a:defRPr/>
            </a:pPr>
            <a:r>
              <a:rPr lang="ja-JP" altLang="en-US" sz="1200" dirty="0">
                <a:solidFill>
                  <a:schemeClr val="tx1"/>
                </a:solidFill>
                <a:latin typeface="HGP創英ﾌﾟﾚｾﾞﾝｽEB" pitchFamily="18" charset="-128"/>
                <a:ea typeface="HGP創英ﾌﾟﾚｾﾞﾝｽEB" pitchFamily="18" charset="-128"/>
              </a:rPr>
              <a:t>　集客効果・経済効果を府域全体に波及</a:t>
            </a:r>
          </a:p>
        </p:txBody>
      </p:sp>
      <p:sp>
        <p:nvSpPr>
          <p:cNvPr id="42" name="テキスト ボックス 41"/>
          <p:cNvSpPr txBox="1"/>
          <p:nvPr/>
        </p:nvSpPr>
        <p:spPr bwMode="gray">
          <a:xfrm>
            <a:off x="415925" y="5589588"/>
            <a:ext cx="5222875" cy="863600"/>
          </a:xfrm>
          <a:prstGeom prst="rect">
            <a:avLst/>
          </a:prstGeom>
          <a:solidFill>
            <a:schemeClr val="bg1"/>
          </a:solidFill>
          <a:ln>
            <a:solidFill>
              <a:schemeClr val="tx1"/>
            </a:solidFill>
          </a:ln>
        </p:spPr>
        <p:txBody>
          <a:bodyPr anchor="ctr"/>
          <a:lstStyle/>
          <a:p>
            <a:pPr>
              <a:defRPr/>
            </a:pPr>
            <a:r>
              <a:rPr lang="en-US" altLang="ja-JP" sz="1050" dirty="0">
                <a:latin typeface="HGP創英角ｺﾞｼｯｸUB" pitchFamily="50" charset="-128"/>
                <a:ea typeface="HGP創英角ｺﾞｼｯｸUB" pitchFamily="50" charset="-128"/>
              </a:rPr>
              <a:t>※</a:t>
            </a:r>
            <a:r>
              <a:rPr lang="ja-JP" altLang="en-US" sz="1050" dirty="0">
                <a:latin typeface="HGP創英角ｺﾞｼｯｸUB" pitchFamily="50" charset="-128"/>
                <a:ea typeface="HGP創英角ｺﾞｼｯｸUB" pitchFamily="50" charset="-128"/>
              </a:rPr>
              <a:t>ＢＩＤ</a:t>
            </a:r>
            <a:r>
              <a:rPr lang="en-US" altLang="ja-JP" sz="1050" dirty="0">
                <a:latin typeface="HGP創英角ｺﾞｼｯｸUB" pitchFamily="50" charset="-128"/>
                <a:ea typeface="HGP創英角ｺﾞｼｯｸUB" pitchFamily="50" charset="-128"/>
              </a:rPr>
              <a:t>(Business Improvement District)</a:t>
            </a:r>
            <a:r>
              <a:rPr lang="ja-JP" altLang="en-US" sz="1050" dirty="0">
                <a:latin typeface="HGP創英角ｺﾞｼｯｸUB" pitchFamily="50" charset="-128"/>
                <a:ea typeface="HGP創英角ｺﾞｼｯｸUB" pitchFamily="50" charset="-128"/>
              </a:rPr>
              <a:t>とは</a:t>
            </a:r>
            <a:endParaRPr lang="en-US" altLang="ja-JP" sz="1050" dirty="0">
              <a:latin typeface="HGP創英角ｺﾞｼｯｸUB" pitchFamily="50" charset="-128"/>
              <a:ea typeface="HGP創英角ｺﾞｼｯｸUB" pitchFamily="50" charset="-128"/>
            </a:endParaRPr>
          </a:p>
          <a:p>
            <a:pPr>
              <a:defRPr/>
            </a:pPr>
            <a:r>
              <a:rPr lang="ja-JP" altLang="en-US" sz="1050" dirty="0">
                <a:latin typeface="HGP創英ﾌﾟﾚｾﾞﾝｽEB" pitchFamily="18" charset="-128"/>
                <a:ea typeface="HGP創英ﾌﾟﾚｾﾞﾝｽEB" pitchFamily="18" charset="-128"/>
              </a:rPr>
              <a:t>都市の再生、地域の活性化に向けた事業を進めるため、地域の合意を基礎に設立される都市経営組織。負担金や公共空間等の活用により独自の財源を持つ。欧米では数億円の規模を持つ。①組織運営、②プロモーション、③デザイン、④経済活性化　を包括的に実施するルール・資金等を含んだ総合的制度。日本では本格的導入事例はない。</a:t>
            </a:r>
          </a:p>
        </p:txBody>
      </p:sp>
      <p:sp>
        <p:nvSpPr>
          <p:cNvPr id="44" name="左カーブ矢印 43"/>
          <p:cNvSpPr/>
          <p:nvPr/>
        </p:nvSpPr>
        <p:spPr>
          <a:xfrm>
            <a:off x="8828088" y="2443163"/>
            <a:ext cx="823912" cy="3367087"/>
          </a:xfrm>
          <a:prstGeom prst="curvedLeftArrow">
            <a:avLst>
              <a:gd name="adj1" fmla="val 32567"/>
              <a:gd name="adj2" fmla="val 79761"/>
              <a:gd name="adj3" fmla="val 19796"/>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schemeClr val="tx1"/>
              </a:solidFill>
            </a:endParaRPr>
          </a:p>
        </p:txBody>
      </p:sp>
      <p:sp>
        <p:nvSpPr>
          <p:cNvPr id="45" name="右矢印 44"/>
          <p:cNvSpPr/>
          <p:nvPr/>
        </p:nvSpPr>
        <p:spPr>
          <a:xfrm>
            <a:off x="4845050" y="6443663"/>
            <a:ext cx="1295400" cy="439737"/>
          </a:xfrm>
          <a:prstGeom prst="rightArrow">
            <a:avLst>
              <a:gd name="adj1" fmla="val 50000"/>
              <a:gd name="adj2" fmla="val 33634"/>
            </a:avLst>
          </a:prstGeom>
          <a:ln w="127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46" name="右矢印 45"/>
          <p:cNvSpPr/>
          <p:nvPr/>
        </p:nvSpPr>
        <p:spPr>
          <a:xfrm rot="2581477">
            <a:off x="5783263" y="5102225"/>
            <a:ext cx="574675" cy="6477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6186" name="正方形/長方形 13"/>
          <p:cNvSpPr>
            <a:spLocks noChangeArrowheads="1"/>
          </p:cNvSpPr>
          <p:nvPr/>
        </p:nvSpPr>
        <p:spPr bwMode="auto">
          <a:xfrm>
            <a:off x="481013" y="5284788"/>
            <a:ext cx="2232025" cy="215900"/>
          </a:xfrm>
          <a:prstGeom prst="rect">
            <a:avLst/>
          </a:prstGeom>
          <a:solidFill>
            <a:schemeClr val="bg1"/>
          </a:solidFill>
          <a:ln w="9525">
            <a:solidFill>
              <a:schemeClr val="tx1"/>
            </a:solidFill>
            <a:miter lim="800000"/>
            <a:headEnd/>
            <a:tailEnd/>
          </a:ln>
        </p:spPr>
        <p:txBody>
          <a:bodyPr anchor="ctr"/>
          <a:lstStyle/>
          <a:p>
            <a:pPr algn="ctr"/>
            <a:r>
              <a:rPr lang="ja-JP" altLang="en-US" sz="1100">
                <a:latin typeface="HGP創英角ｺﾞｼｯｸUB" pitchFamily="50" charset="-128"/>
                <a:ea typeface="HGP創英角ｺﾞｼｯｸUB" pitchFamily="50" charset="-128"/>
              </a:rPr>
              <a:t>順次エリアを拡大</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pPr>
              <a:defRPr/>
            </a:pPr>
            <a:fld id="{8B91BF98-F708-4FD7-A10B-A394A27B0703}" type="slidenum">
              <a:rPr lang="ja-JP" altLang="en-US" smtClean="0"/>
              <a:pPr>
                <a:defRPr/>
              </a:pPr>
              <a:t>4</a:t>
            </a:fld>
            <a:endParaRPr lang="ja-JP" altLang="en-US"/>
          </a:p>
        </p:txBody>
      </p:sp>
      <p:sp>
        <p:nvSpPr>
          <p:cNvPr id="10" name="角丸四角形 9"/>
          <p:cNvSpPr/>
          <p:nvPr/>
        </p:nvSpPr>
        <p:spPr>
          <a:xfrm>
            <a:off x="128588" y="404813"/>
            <a:ext cx="215900" cy="6143625"/>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algn="ctr" fontAlgn="auto">
              <a:spcBef>
                <a:spcPts val="0"/>
              </a:spcBef>
              <a:spcAft>
                <a:spcPts val="0"/>
              </a:spcAft>
              <a:defRPr/>
            </a:pPr>
            <a:r>
              <a:rPr lang="ja-JP" altLang="en-US" sz="1200" dirty="0">
                <a:solidFill>
                  <a:schemeClr val="tx1"/>
                </a:solidFill>
                <a:latin typeface="HGP創英角ｺﾞｼｯｸUB" pitchFamily="50" charset="-128"/>
                <a:ea typeface="HGP創英角ｺﾞｼｯｸUB" pitchFamily="50" charset="-128"/>
              </a:rPr>
              <a:t>府域全体の都市魅力の向上</a:t>
            </a:r>
          </a:p>
        </p:txBody>
      </p:sp>
      <p:sp>
        <p:nvSpPr>
          <p:cNvPr id="7172" name="テキスト ボックス 49"/>
          <p:cNvSpPr txBox="1">
            <a:spLocks noChangeArrowheads="1"/>
          </p:cNvSpPr>
          <p:nvPr/>
        </p:nvSpPr>
        <p:spPr bwMode="auto">
          <a:xfrm>
            <a:off x="488950" y="1054100"/>
            <a:ext cx="9217025" cy="576263"/>
          </a:xfrm>
          <a:prstGeom prst="rect">
            <a:avLst/>
          </a:prstGeom>
          <a:solidFill>
            <a:schemeClr val="tx1"/>
          </a:solidFill>
          <a:ln w="9525">
            <a:noFill/>
            <a:miter lim="800000"/>
            <a:headEnd/>
            <a:tailEnd/>
          </a:ln>
        </p:spPr>
        <p:txBody>
          <a:bodyPr anchor="ctr"/>
          <a:lstStyle/>
          <a:p>
            <a:r>
              <a:rPr lang="ja-JP" altLang="en-US" sz="1200">
                <a:solidFill>
                  <a:schemeClr val="bg1"/>
                </a:solidFill>
                <a:latin typeface="HG創英角ｺﾞｼｯｸUB" pitchFamily="49" charset="-128"/>
                <a:ea typeface="HG創英角ｺﾞｼｯｸUB" pitchFamily="49" charset="-128"/>
              </a:rPr>
              <a:t>大阪のまち全体を屋根のない「ミュージアム」に見立て、府内各地において、魅力的な地域資源を発掘、再発見し、磨き・際立たせ、結びつけることにより、大阪のまちの魅力を内外に発信</a:t>
            </a:r>
            <a:endParaRPr lang="en-US" altLang="ja-JP" sz="1200">
              <a:solidFill>
                <a:schemeClr val="bg1"/>
              </a:solidFill>
              <a:latin typeface="HG創英角ｺﾞｼｯｸUB" pitchFamily="49" charset="-128"/>
              <a:ea typeface="HG創英角ｺﾞｼｯｸUB" pitchFamily="49" charset="-128"/>
            </a:endParaRPr>
          </a:p>
        </p:txBody>
      </p:sp>
      <p:sp>
        <p:nvSpPr>
          <p:cNvPr id="14" name="テキスト ボックス 13"/>
          <p:cNvSpPr txBox="1"/>
          <p:nvPr/>
        </p:nvSpPr>
        <p:spPr>
          <a:xfrm>
            <a:off x="482600" y="1966913"/>
            <a:ext cx="2093913" cy="647700"/>
          </a:xfrm>
          <a:prstGeom prst="rect">
            <a:avLst/>
          </a:prstGeom>
          <a:solidFill>
            <a:schemeClr val="tx1"/>
          </a:solidFill>
        </p:spPr>
        <p:txBody>
          <a:bodyPr anchor="ctr"/>
          <a:lstStyle/>
          <a:p>
            <a:pPr algn="ctr" fontAlgn="auto">
              <a:spcBef>
                <a:spcPts val="0"/>
              </a:spcBef>
              <a:spcAft>
                <a:spcPts val="0"/>
              </a:spcAft>
              <a:defRPr/>
            </a:pPr>
            <a:r>
              <a:rPr lang="ja-JP" altLang="en-US" sz="1200" dirty="0">
                <a:solidFill>
                  <a:schemeClr val="bg1"/>
                </a:solidFill>
                <a:latin typeface="HG創英角ｺﾞｼｯｸUB" pitchFamily="49" charset="-128"/>
                <a:ea typeface="HG創英角ｺﾞｼｯｸUB" pitchFamily="49" charset="-128"/>
              </a:rPr>
              <a:t>イベントミックス</a:t>
            </a:r>
            <a:endParaRPr lang="ja-JP" altLang="en-US" sz="1200" dirty="0">
              <a:solidFill>
                <a:schemeClr val="bg1"/>
              </a:solidFill>
              <a:latin typeface="+mn-ea"/>
              <a:ea typeface="+mn-ea"/>
            </a:endParaRPr>
          </a:p>
        </p:txBody>
      </p:sp>
      <p:sp>
        <p:nvSpPr>
          <p:cNvPr id="7174" name="Text Box 2"/>
          <p:cNvSpPr txBox="1">
            <a:spLocks noChangeArrowheads="1"/>
          </p:cNvSpPr>
          <p:nvPr/>
        </p:nvSpPr>
        <p:spPr bwMode="auto">
          <a:xfrm>
            <a:off x="92075" y="44450"/>
            <a:ext cx="9613900" cy="288925"/>
          </a:xfrm>
          <a:prstGeom prst="rect">
            <a:avLst/>
          </a:prstGeom>
          <a:solidFill>
            <a:srgbClr val="0000FF"/>
          </a:solidFill>
          <a:ln w="9525">
            <a:noFill/>
            <a:miter lim="800000"/>
            <a:headEnd/>
            <a:tailEnd/>
          </a:ln>
        </p:spPr>
        <p:txBody>
          <a:bodyPr lIns="74295" tIns="8890" rIns="74295" bIns="8890"/>
          <a:lstStyle/>
          <a:p>
            <a:pPr algn="just"/>
            <a:r>
              <a:rPr lang="ja-JP" altLang="en-US">
                <a:solidFill>
                  <a:schemeClr val="bg1"/>
                </a:solidFill>
                <a:ea typeface="HGP創英角ｺﾞｼｯｸUB" pitchFamily="50" charset="-128"/>
                <a:cs typeface="ＭＳ Ｐゴシック" charset="-128"/>
              </a:rPr>
              <a:t>４</a:t>
            </a:r>
            <a:r>
              <a:rPr lang="ja-JP">
                <a:solidFill>
                  <a:schemeClr val="bg1"/>
                </a:solidFill>
                <a:ea typeface="HGP創英角ｺﾞｼｯｸUB" pitchFamily="50" charset="-128"/>
                <a:cs typeface="ＭＳ Ｐゴシック" charset="-128"/>
              </a:rPr>
              <a:t>　</a:t>
            </a:r>
            <a:r>
              <a:rPr lang="ja-JP" altLang="en-US">
                <a:solidFill>
                  <a:schemeClr val="bg1"/>
                </a:solidFill>
                <a:ea typeface="HGP創英角ｺﾞｼｯｸUB" pitchFamily="50" charset="-128"/>
                <a:cs typeface="ＭＳ Ｐゴシック" charset="-128"/>
              </a:rPr>
              <a:t>具体的な取組み　②</a:t>
            </a:r>
            <a:endParaRPr lang="ja-JP">
              <a:solidFill>
                <a:schemeClr val="bg1"/>
              </a:solidFill>
              <a:ea typeface="HGP創英角ｺﾞｼｯｸUB" pitchFamily="50" charset="-128"/>
              <a:cs typeface="ＭＳ Ｐゴシック" charset="-128"/>
            </a:endParaRPr>
          </a:p>
        </p:txBody>
      </p:sp>
      <p:sp>
        <p:nvSpPr>
          <p:cNvPr id="7175" name="テキスト ボックス 17"/>
          <p:cNvSpPr txBox="1">
            <a:spLocks noChangeArrowheads="1"/>
          </p:cNvSpPr>
          <p:nvPr/>
        </p:nvSpPr>
        <p:spPr bwMode="auto">
          <a:xfrm>
            <a:off x="415925" y="384175"/>
            <a:ext cx="9145588" cy="677863"/>
          </a:xfrm>
          <a:prstGeom prst="rect">
            <a:avLst/>
          </a:prstGeom>
          <a:noFill/>
          <a:ln w="9525">
            <a:noFill/>
            <a:miter lim="800000"/>
            <a:headEnd/>
            <a:tailEnd/>
          </a:ln>
        </p:spPr>
        <p:txBody>
          <a:bodyPr>
            <a:spAutoFit/>
          </a:bodyPr>
          <a:lstStyle/>
          <a:p>
            <a:r>
              <a:rPr lang="ja-JP" altLang="en-US" sz="1400">
                <a:latin typeface="HGP創英角ｺﾞｼｯｸUB" pitchFamily="50" charset="-128"/>
                <a:ea typeface="HGP創英角ｺﾞｼｯｸUB" pitchFamily="50" charset="-128"/>
              </a:rPr>
              <a:t>■　大阪ミュージアム構想の推進</a:t>
            </a:r>
            <a:endParaRPr lang="en-US" altLang="ja-JP" sz="1400">
              <a:latin typeface="HGP創英角ｺﾞｼｯｸUB" pitchFamily="50" charset="-128"/>
              <a:ea typeface="HGP創英角ｺﾞｼｯｸUB" pitchFamily="50" charset="-128"/>
            </a:endParaRPr>
          </a:p>
          <a:p>
            <a:r>
              <a:rPr lang="en-US" altLang="ja-JP" sz="1200">
                <a:latin typeface="HGP創英角ｺﾞｼｯｸUB" pitchFamily="50" charset="-128"/>
                <a:ea typeface="HGP創英角ｺﾞｼｯｸUB" pitchFamily="50" charset="-128"/>
              </a:rPr>
              <a:t>    </a:t>
            </a:r>
            <a:r>
              <a:rPr lang="ja-JP" altLang="en-US" sz="1200">
                <a:latin typeface="HGP創英角ｺﾞｼｯｸUB" pitchFamily="50" charset="-128"/>
                <a:ea typeface="HGP創英角ｺﾞｼｯｸUB" pitchFamily="50" charset="-128"/>
              </a:rPr>
              <a:t>　・住民参加・地域主体のまちの魅力づくりを支援</a:t>
            </a:r>
            <a:endParaRPr lang="en-US" altLang="ja-JP" sz="1200">
              <a:latin typeface="HGP創英角ｺﾞｼｯｸUB" pitchFamily="50" charset="-128"/>
              <a:ea typeface="HGP創英角ｺﾞｼｯｸUB" pitchFamily="50" charset="-128"/>
            </a:endParaRPr>
          </a:p>
          <a:p>
            <a:r>
              <a:rPr lang="ja-JP" altLang="en-US" sz="1200">
                <a:latin typeface="HGP創英角ｺﾞｼｯｸUB" pitchFamily="50" charset="-128"/>
                <a:ea typeface="HGP創英角ｺﾞｼｯｸUB" pitchFamily="50" charset="-128"/>
              </a:rPr>
              <a:t>　　　・イベントミックスの手法で、大阪の魅力を強力に発信</a:t>
            </a:r>
          </a:p>
        </p:txBody>
      </p:sp>
      <p:sp>
        <p:nvSpPr>
          <p:cNvPr id="7176" name="テキスト ボックス 36"/>
          <p:cNvSpPr txBox="1">
            <a:spLocks noChangeArrowheads="1"/>
          </p:cNvSpPr>
          <p:nvPr/>
        </p:nvSpPr>
        <p:spPr bwMode="auto">
          <a:xfrm>
            <a:off x="482600" y="5084763"/>
            <a:ext cx="4125913" cy="307975"/>
          </a:xfrm>
          <a:prstGeom prst="rect">
            <a:avLst/>
          </a:prstGeom>
          <a:noFill/>
          <a:ln w="9525">
            <a:noFill/>
            <a:miter lim="800000"/>
            <a:headEnd/>
            <a:tailEnd/>
          </a:ln>
        </p:spPr>
        <p:txBody>
          <a:bodyPr>
            <a:spAutoFit/>
          </a:bodyPr>
          <a:lstStyle/>
          <a:p>
            <a:r>
              <a:rPr lang="ja-JP" altLang="en-US" sz="1400">
                <a:latin typeface="HGP創英角ｺﾞｼｯｸUB" pitchFamily="50" charset="-128"/>
                <a:ea typeface="HGP創英角ｺﾞｼｯｸUB" pitchFamily="50" charset="-128"/>
              </a:rPr>
              <a:t>■　府域における重点的な取組みの推進</a:t>
            </a:r>
            <a:endParaRPr lang="en-US" altLang="ja-JP" sz="1400">
              <a:latin typeface="HGP創英角ｺﾞｼｯｸUB" pitchFamily="50" charset="-128"/>
              <a:ea typeface="HGP創英角ｺﾞｼｯｸUB" pitchFamily="50" charset="-128"/>
            </a:endParaRPr>
          </a:p>
        </p:txBody>
      </p:sp>
      <p:sp>
        <p:nvSpPr>
          <p:cNvPr id="38" name="正方形/長方形 37"/>
          <p:cNvSpPr/>
          <p:nvPr/>
        </p:nvSpPr>
        <p:spPr bwMode="gray">
          <a:xfrm>
            <a:off x="542925" y="5445125"/>
            <a:ext cx="4770438" cy="11033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90488" indent="-90488">
              <a:buFont typeface="Arial" pitchFamily="34" charset="0"/>
              <a:buChar char="•"/>
              <a:defRPr/>
            </a:pPr>
            <a:r>
              <a:rPr lang="ja-JP" altLang="en-US" sz="1200" dirty="0">
                <a:solidFill>
                  <a:schemeClr val="tx1"/>
                </a:solidFill>
                <a:latin typeface="HGP創英ﾌﾟﾚｾﾞﾝｽEB" pitchFamily="18" charset="-128"/>
                <a:ea typeface="HGP創英ﾌﾟﾚｾﾞﾝｽEB" pitchFamily="18" charset="-128"/>
              </a:rPr>
              <a:t>国際エンターテイメント都市の創出（統合型リゾート（ＩＲ）の立地促進、万博公園南側ゾーンへの複合型エンターテイメント施設の立地促進など）</a:t>
            </a:r>
            <a:endParaRPr lang="en-US" altLang="ja-JP" sz="1200" dirty="0">
              <a:solidFill>
                <a:schemeClr val="tx1"/>
              </a:solidFill>
              <a:latin typeface="HGP創英ﾌﾟﾚｾﾞﾝｽEB" pitchFamily="18" charset="-128"/>
              <a:ea typeface="HGP創英ﾌﾟﾚｾﾞﾝｽEB" pitchFamily="18" charset="-128"/>
            </a:endParaRPr>
          </a:p>
          <a:p>
            <a:pPr marL="90488" indent="-90488">
              <a:buFont typeface="Arial" pitchFamily="34" charset="0"/>
              <a:buChar char="•"/>
              <a:defRPr/>
            </a:pPr>
            <a:r>
              <a:rPr lang="ja-JP" altLang="en-US" sz="1200" dirty="0">
                <a:solidFill>
                  <a:schemeClr val="tx1"/>
                </a:solidFill>
                <a:latin typeface="HGP創英ﾌﾟﾚｾﾞﾝｽEB" pitchFamily="18" charset="-128"/>
                <a:ea typeface="HGP創英ﾌﾟﾚｾﾞﾝｽEB" pitchFamily="18" charset="-128"/>
              </a:rPr>
              <a:t>百舌鳥・古市古墳群の世界文化遺産登録に向けた取組み推進</a:t>
            </a:r>
            <a:endParaRPr lang="en-US" altLang="ja-JP" sz="1200" dirty="0">
              <a:solidFill>
                <a:schemeClr val="tx1"/>
              </a:solidFill>
              <a:latin typeface="HGP創英ﾌﾟﾚｾﾞﾝｽEB" pitchFamily="18" charset="-128"/>
              <a:ea typeface="HGP創英ﾌﾟﾚｾﾞﾝｽEB" pitchFamily="18" charset="-128"/>
            </a:endParaRPr>
          </a:p>
          <a:p>
            <a:pPr marL="90488" indent="-90488">
              <a:buFont typeface="Arial" pitchFamily="34" charset="0"/>
              <a:buChar char="•"/>
              <a:defRPr/>
            </a:pPr>
            <a:r>
              <a:rPr lang="ja-JP" altLang="en-US" sz="1200" dirty="0">
                <a:solidFill>
                  <a:schemeClr val="tx1"/>
                </a:solidFill>
                <a:latin typeface="HGP創英ﾌﾟﾚｾﾞﾝｽEB" pitchFamily="18" charset="-128"/>
                <a:ea typeface="HGP創英ﾌﾟﾚｾﾞﾝｽEB" pitchFamily="18" charset="-128"/>
              </a:rPr>
              <a:t>石畳と淡い街灯まちづくりによるさらなる魅力発信</a:t>
            </a:r>
            <a:endParaRPr lang="en-US" altLang="ja-JP" sz="1200" dirty="0">
              <a:solidFill>
                <a:schemeClr val="tx1"/>
              </a:solidFill>
              <a:latin typeface="HGP創英ﾌﾟﾚｾﾞﾝｽEB" pitchFamily="18" charset="-128"/>
              <a:ea typeface="HGP創英ﾌﾟﾚｾﾞﾝｽEB" pitchFamily="18" charset="-128"/>
            </a:endParaRPr>
          </a:p>
          <a:p>
            <a:pPr marL="90488" indent="-90488">
              <a:buFont typeface="Arial" pitchFamily="34" charset="0"/>
              <a:buChar char="•"/>
              <a:defRPr/>
            </a:pPr>
            <a:r>
              <a:rPr lang="ja-JP" altLang="en-US" sz="1200" dirty="0">
                <a:solidFill>
                  <a:schemeClr val="tx1"/>
                </a:solidFill>
                <a:latin typeface="HGP創英ﾌﾟﾚｾﾞﾝｽEB" pitchFamily="18" charset="-128"/>
                <a:ea typeface="HGP創英ﾌﾟﾚｾﾞﾝｽEB" pitchFamily="18" charset="-128"/>
              </a:rPr>
              <a:t>りんくうタウンにおけるクールジャパンフロントをコンセプトとしたまちづくりの推進　　など</a:t>
            </a:r>
          </a:p>
        </p:txBody>
      </p:sp>
      <p:pic>
        <p:nvPicPr>
          <p:cNvPr id="7178" name="Picture 2" descr="X:\ユーザ作業用フォルダ\都市魅力戦略ライン\00 府市統合　都市魅力戦略部会\00　会議資料\第3回会議(120613)\大阪ミュージアム構想\８　マーク＋ロゴ（日＋英）横長.jpg"/>
          <p:cNvPicPr>
            <a:picLocks noChangeAspect="1" noChangeArrowheads="1"/>
          </p:cNvPicPr>
          <p:nvPr/>
        </p:nvPicPr>
        <p:blipFill>
          <a:blip r:embed="rId2" cstate="print"/>
          <a:srcRect/>
          <a:stretch>
            <a:fillRect/>
          </a:stretch>
        </p:blipFill>
        <p:spPr bwMode="gray">
          <a:xfrm>
            <a:off x="7910513" y="449263"/>
            <a:ext cx="1722437" cy="473075"/>
          </a:xfrm>
          <a:prstGeom prst="rect">
            <a:avLst/>
          </a:prstGeom>
          <a:noFill/>
          <a:ln w="9525">
            <a:noFill/>
            <a:miter lim="800000"/>
            <a:headEnd/>
            <a:tailEnd/>
          </a:ln>
        </p:spPr>
      </p:pic>
      <p:sp>
        <p:nvSpPr>
          <p:cNvPr id="7179" name="正方形/長方形 49"/>
          <p:cNvSpPr>
            <a:spLocks noChangeArrowheads="1"/>
          </p:cNvSpPr>
          <p:nvPr/>
        </p:nvSpPr>
        <p:spPr bwMode="auto">
          <a:xfrm>
            <a:off x="2720975" y="1968500"/>
            <a:ext cx="2633663" cy="646113"/>
          </a:xfrm>
          <a:prstGeom prst="rect">
            <a:avLst/>
          </a:prstGeom>
          <a:noFill/>
          <a:ln w="9525">
            <a:solidFill>
              <a:schemeClr val="tx1"/>
            </a:solidFill>
            <a:miter lim="800000"/>
            <a:headEnd/>
            <a:tailEnd/>
          </a:ln>
        </p:spPr>
        <p:txBody>
          <a:bodyPr>
            <a:spAutoFit/>
          </a:bodyPr>
          <a:lstStyle/>
          <a:p>
            <a:r>
              <a:rPr lang="ja-JP" altLang="en-US" sz="1200">
                <a:latin typeface="HGP創英ﾌﾟﾚｾﾞﾝｽEB" pitchFamily="18" charset="-128"/>
                <a:ea typeface="HGP創英ﾌﾟﾚｾﾞﾝｽEB" pitchFamily="18" charset="-128"/>
              </a:rPr>
              <a:t>◇集客力と回遊性の向上</a:t>
            </a:r>
            <a:endParaRPr lang="en-US" altLang="ja-JP" sz="1200">
              <a:latin typeface="HGP創英ﾌﾟﾚｾﾞﾝｽEB" pitchFamily="18" charset="-128"/>
              <a:ea typeface="HGP創英ﾌﾟﾚｾﾞﾝｽEB" pitchFamily="18" charset="-128"/>
            </a:endParaRPr>
          </a:p>
          <a:p>
            <a:r>
              <a:rPr lang="ja-JP" altLang="en-US" sz="1200">
                <a:latin typeface="HGP創英ﾌﾟﾚｾﾞﾝｽEB" pitchFamily="18" charset="-128"/>
                <a:ea typeface="HGP創英ﾌﾟﾚｾﾞﾝｽEB" pitchFamily="18" charset="-128"/>
              </a:rPr>
              <a:t>◇共通のテーマや季節性による編集</a:t>
            </a:r>
          </a:p>
          <a:p>
            <a:r>
              <a:rPr lang="ja-JP" altLang="en-US" sz="1200">
                <a:latin typeface="HGP創英ﾌﾟﾚｾﾞﾝｽEB" pitchFamily="18" charset="-128"/>
                <a:ea typeface="HGP創英ﾌﾟﾚｾﾞﾝｽEB" pitchFamily="18" charset="-128"/>
              </a:rPr>
              <a:t>◇府民の参加や連携、連帯感の醸成</a:t>
            </a:r>
          </a:p>
        </p:txBody>
      </p:sp>
      <p:sp>
        <p:nvSpPr>
          <p:cNvPr id="51" name="正方形/長方形 50"/>
          <p:cNvSpPr/>
          <p:nvPr/>
        </p:nvSpPr>
        <p:spPr>
          <a:xfrm>
            <a:off x="5764213" y="1824038"/>
            <a:ext cx="3868737" cy="938212"/>
          </a:xfrm>
          <a:prstGeom prst="rect">
            <a:avLst/>
          </a:prstGeom>
          <a:noFill/>
          <a:ln>
            <a:solidFill>
              <a:schemeClr val="tx1"/>
            </a:solidFill>
          </a:ln>
        </p:spPr>
        <p:txBody>
          <a:bodyPr>
            <a:spAutoFit/>
          </a:bodyPr>
          <a:lstStyle/>
          <a:p>
            <a:pPr marL="174625" indent="-174625">
              <a:defRPr/>
            </a:pPr>
            <a:r>
              <a:rPr lang="ja-JP" altLang="en-US" sz="1100" dirty="0">
                <a:latin typeface="HGP創英ﾌﾟﾚｾﾞﾝｽEB" pitchFamily="18" charset="-128"/>
                <a:ea typeface="HGP創英ﾌﾟﾚｾﾞﾝｽEB" pitchFamily="18" charset="-128"/>
              </a:rPr>
              <a:t>◆大阪マラソン・水都大阪フェス・</a:t>
            </a:r>
            <a:r>
              <a:rPr lang="en-US" altLang="ja-JP" sz="1100" dirty="0">
                <a:latin typeface="HGP創英ﾌﾟﾚｾﾞﾝｽEB" pitchFamily="18" charset="-128"/>
                <a:ea typeface="HGP創英ﾌﾟﾚｾﾞﾝｽEB" pitchFamily="18" charset="-128"/>
              </a:rPr>
              <a:t>OSAKA</a:t>
            </a:r>
            <a:r>
              <a:rPr lang="ja-JP" altLang="en-US" sz="1100" dirty="0">
                <a:latin typeface="HGP創英ﾌﾟﾚｾﾞﾝｽEB" pitchFamily="18" charset="-128"/>
                <a:ea typeface="HGP創英ﾌﾟﾚｾﾞﾝｽEB" pitchFamily="18" charset="-128"/>
              </a:rPr>
              <a:t>光のルネサンスなどのコアイベントとの連携</a:t>
            </a:r>
            <a:endParaRPr lang="en-US" altLang="ja-JP" sz="1100" dirty="0">
              <a:latin typeface="HGP創英ﾌﾟﾚｾﾞﾝｽEB" pitchFamily="18" charset="-128"/>
              <a:ea typeface="HGP創英ﾌﾟﾚｾﾞﾝｽEB" pitchFamily="18" charset="-128"/>
            </a:endParaRPr>
          </a:p>
          <a:p>
            <a:pPr>
              <a:defRPr/>
            </a:pPr>
            <a:r>
              <a:rPr lang="ja-JP" altLang="en-US" sz="1100" dirty="0">
                <a:latin typeface="HGP創英ﾌﾟﾚｾﾞﾝｽEB" pitchFamily="18" charset="-128"/>
                <a:ea typeface="HGP創英ﾌﾟﾚｾﾞﾝｽEB" pitchFamily="18" charset="-128"/>
              </a:rPr>
              <a:t>◆石畳と淡い街灯まちづくりに</a:t>
            </a:r>
            <a:r>
              <a:rPr lang="ja-JP" altLang="en-US" sz="1100" dirty="0">
                <a:latin typeface="HGP創英ﾌﾟﾚｾﾞﾝｽEB" pitchFamily="18" charset="-128"/>
                <a:ea typeface="HGP創英ﾌﾟﾚｾﾞﾝｽEB" pitchFamily="18" charset="-128"/>
              </a:rPr>
              <a:t>取り組む</a:t>
            </a:r>
            <a:r>
              <a:rPr lang="ja-JP" altLang="en-US" sz="1100" dirty="0">
                <a:latin typeface="HGP創英ﾌﾟﾚｾﾞﾝｽEB" pitchFamily="18" charset="-128"/>
                <a:ea typeface="HGP創英ﾌﾟﾚｾﾞﾝｽEB" pitchFamily="18" charset="-128"/>
              </a:rPr>
              <a:t>地区が連携</a:t>
            </a:r>
            <a:endParaRPr lang="en-US" altLang="ja-JP" sz="1100" dirty="0">
              <a:latin typeface="HGP創英ﾌﾟﾚｾﾞﾝｽEB" pitchFamily="18" charset="-128"/>
              <a:ea typeface="HGP創英ﾌﾟﾚｾﾞﾝｽEB" pitchFamily="18" charset="-128"/>
            </a:endParaRPr>
          </a:p>
          <a:p>
            <a:pPr>
              <a:defRPr/>
            </a:pPr>
            <a:r>
              <a:rPr lang="ja-JP" altLang="en-US" sz="1100" dirty="0">
                <a:latin typeface="HGP創英ﾌﾟﾚｾﾞﾝｽEB" pitchFamily="18" charset="-128"/>
                <a:ea typeface="HGP創英ﾌﾟﾚｾﾞﾝｽEB" pitchFamily="18" charset="-128"/>
              </a:rPr>
              <a:t>◆桜、花火、イルミネーションなど、テーマに応じて各種イベント</a:t>
            </a:r>
            <a:endParaRPr lang="en-US" altLang="ja-JP" sz="1100" dirty="0">
              <a:latin typeface="HGP創英ﾌﾟﾚｾﾞﾝｽEB" pitchFamily="18" charset="-128"/>
              <a:ea typeface="HGP創英ﾌﾟﾚｾﾞﾝｽEB" pitchFamily="18" charset="-128"/>
            </a:endParaRPr>
          </a:p>
          <a:p>
            <a:pPr>
              <a:defRPr/>
            </a:pPr>
            <a:r>
              <a:rPr lang="en-US" altLang="ja-JP" sz="1100" dirty="0">
                <a:latin typeface="HGP創英ﾌﾟﾚｾﾞﾝｽEB" pitchFamily="18" charset="-128"/>
                <a:ea typeface="HGP創英ﾌﾟﾚｾﾞﾝｽEB" pitchFamily="18" charset="-128"/>
              </a:rPr>
              <a:t>   </a:t>
            </a:r>
            <a:r>
              <a:rPr lang="ja-JP" altLang="en-US" sz="1100" dirty="0">
                <a:latin typeface="HGP創英ﾌﾟﾚｾﾞﾝｽEB" pitchFamily="18" charset="-128"/>
                <a:ea typeface="HGP創英ﾌﾟﾚｾﾞﾝｽEB" pitchFamily="18" charset="-128"/>
              </a:rPr>
              <a:t>連携コーディネート　　など</a:t>
            </a:r>
          </a:p>
        </p:txBody>
      </p:sp>
      <p:sp>
        <p:nvSpPr>
          <p:cNvPr id="52" name="テキスト ボックス 51"/>
          <p:cNvSpPr txBox="1"/>
          <p:nvPr/>
        </p:nvSpPr>
        <p:spPr>
          <a:xfrm>
            <a:off x="501650" y="3041650"/>
            <a:ext cx="2055813" cy="646113"/>
          </a:xfrm>
          <a:prstGeom prst="rect">
            <a:avLst/>
          </a:prstGeom>
          <a:solidFill>
            <a:schemeClr val="tx1"/>
          </a:solidFill>
        </p:spPr>
        <p:txBody>
          <a:bodyPr anchor="ctr"/>
          <a:lstStyle/>
          <a:p>
            <a:pPr algn="ctr" fontAlgn="auto">
              <a:spcBef>
                <a:spcPts val="0"/>
              </a:spcBef>
              <a:spcAft>
                <a:spcPts val="0"/>
              </a:spcAft>
              <a:defRPr/>
            </a:pPr>
            <a:r>
              <a:rPr lang="ja-JP" altLang="en-US" sz="1200" dirty="0">
                <a:solidFill>
                  <a:schemeClr val="bg1"/>
                </a:solidFill>
                <a:latin typeface="HG創英角ｺﾞｼｯｸUB" pitchFamily="49" charset="-128"/>
                <a:ea typeface="HG創英角ｺﾞｼｯｸUB" pitchFamily="49" charset="-128"/>
              </a:rPr>
              <a:t>効果的・効率的な情報発信</a:t>
            </a:r>
            <a:endParaRPr lang="ja-JP" altLang="en-US" sz="1200" dirty="0">
              <a:solidFill>
                <a:schemeClr val="bg1"/>
              </a:solidFill>
              <a:latin typeface="+mn-ea"/>
              <a:ea typeface="+mn-ea"/>
            </a:endParaRPr>
          </a:p>
        </p:txBody>
      </p:sp>
      <p:sp>
        <p:nvSpPr>
          <p:cNvPr id="7182" name="正方形/長方形 53"/>
          <p:cNvSpPr>
            <a:spLocks noChangeArrowheads="1"/>
          </p:cNvSpPr>
          <p:nvPr/>
        </p:nvSpPr>
        <p:spPr bwMode="auto">
          <a:xfrm>
            <a:off x="5775325" y="3065463"/>
            <a:ext cx="3857625" cy="600075"/>
          </a:xfrm>
          <a:prstGeom prst="rect">
            <a:avLst/>
          </a:prstGeom>
          <a:noFill/>
          <a:ln w="9525">
            <a:solidFill>
              <a:schemeClr val="tx1"/>
            </a:solidFill>
            <a:miter lim="800000"/>
            <a:headEnd/>
            <a:tailEnd/>
          </a:ln>
        </p:spPr>
        <p:txBody>
          <a:bodyPr>
            <a:spAutoFit/>
          </a:bodyPr>
          <a:lstStyle/>
          <a:p>
            <a:r>
              <a:rPr lang="ja-JP" altLang="en-US" sz="1100">
                <a:latin typeface="HGP創英ﾌﾟﾚｾﾞﾝｽEB" pitchFamily="18" charset="-128"/>
                <a:ea typeface="HGP創英ﾌﾟﾚｾﾞﾝｽEB" pitchFamily="18" charset="-128"/>
              </a:rPr>
              <a:t>◆各種媒体を活用した広域的情報発信</a:t>
            </a:r>
            <a:endParaRPr lang="en-US" altLang="ja-JP" sz="1100">
              <a:latin typeface="HGP創英ﾌﾟﾚｾﾞﾝｽEB" pitchFamily="18" charset="-128"/>
              <a:ea typeface="HGP創英ﾌﾟﾚｾﾞﾝｽEB" pitchFamily="18" charset="-128"/>
            </a:endParaRPr>
          </a:p>
          <a:p>
            <a:r>
              <a:rPr lang="ja-JP" altLang="en-US" sz="1100">
                <a:latin typeface="HGP創英ﾌﾟﾚｾﾞﾝｽEB" pitchFamily="18" charset="-128"/>
                <a:ea typeface="HGP創英ﾌﾟﾚｾﾞﾝｽEB" pitchFamily="18" charset="-128"/>
              </a:rPr>
              <a:t>◆大阪の魅力を発信するＣＭコンテストの開催</a:t>
            </a:r>
            <a:endParaRPr lang="en-US" altLang="ja-JP" sz="1100">
              <a:latin typeface="HGP創英ﾌﾟﾚｾﾞﾝｽEB" pitchFamily="18" charset="-128"/>
              <a:ea typeface="HGP創英ﾌﾟﾚｾﾞﾝｽEB" pitchFamily="18" charset="-128"/>
            </a:endParaRPr>
          </a:p>
          <a:p>
            <a:r>
              <a:rPr lang="ja-JP" altLang="en-US" sz="1100">
                <a:latin typeface="HGP創英ﾌﾟﾚｾﾞﾝｽEB" pitchFamily="18" charset="-128"/>
                <a:ea typeface="HGP創英ﾌﾟﾚｾﾞﾝｽEB" pitchFamily="18" charset="-128"/>
              </a:rPr>
              <a:t>◆</a:t>
            </a:r>
            <a:r>
              <a:rPr lang="en-US" altLang="ja-JP" sz="1100">
                <a:latin typeface="HGP創英ﾌﾟﾚｾﾞﾝｽEB" pitchFamily="18" charset="-128"/>
                <a:ea typeface="HGP創英ﾌﾟﾚｾﾞﾝｽEB" pitchFamily="18" charset="-128"/>
              </a:rPr>
              <a:t>GPS</a:t>
            </a:r>
            <a:r>
              <a:rPr lang="ja-JP" altLang="en-US" sz="1100">
                <a:latin typeface="HGP創英ﾌﾟﾚｾﾞﾝｽEB" pitchFamily="18" charset="-128"/>
                <a:ea typeface="HGP創英ﾌﾟﾚｾﾞﾝｽEB" pitchFamily="18" charset="-128"/>
              </a:rPr>
              <a:t>と連動してスマートフォンに府内の観光魅力スポットを表示</a:t>
            </a:r>
            <a:endParaRPr lang="en-US" altLang="ja-JP" sz="1100">
              <a:latin typeface="HGP創英ﾌﾟﾚｾﾞﾝｽEB" pitchFamily="18" charset="-128"/>
              <a:ea typeface="HGP創英ﾌﾟﾚｾﾞﾝｽEB" pitchFamily="18" charset="-128"/>
            </a:endParaRPr>
          </a:p>
        </p:txBody>
      </p:sp>
      <p:sp>
        <p:nvSpPr>
          <p:cNvPr id="7183" name="正方形/長方形 55"/>
          <p:cNvSpPr>
            <a:spLocks noChangeArrowheads="1"/>
          </p:cNvSpPr>
          <p:nvPr/>
        </p:nvSpPr>
        <p:spPr bwMode="auto">
          <a:xfrm>
            <a:off x="2720975" y="3041650"/>
            <a:ext cx="2633663" cy="646113"/>
          </a:xfrm>
          <a:prstGeom prst="rect">
            <a:avLst/>
          </a:prstGeom>
          <a:noFill/>
          <a:ln w="9525">
            <a:solidFill>
              <a:schemeClr val="tx1"/>
            </a:solidFill>
            <a:miter lim="800000"/>
            <a:headEnd/>
            <a:tailEnd/>
          </a:ln>
        </p:spPr>
        <p:txBody>
          <a:bodyPr>
            <a:spAutoFit/>
          </a:bodyPr>
          <a:lstStyle/>
          <a:p>
            <a:r>
              <a:rPr lang="ja-JP" altLang="en-US" sz="1200">
                <a:latin typeface="HGP創英ﾌﾟﾚｾﾞﾝｽEB" pitchFamily="18" charset="-128"/>
                <a:ea typeface="HGP創英ﾌﾟﾚｾﾞﾝｽEB" pitchFamily="18" charset="-128"/>
              </a:rPr>
              <a:t>◇官民媒体のメディアミックスによる</a:t>
            </a:r>
            <a:r>
              <a:rPr lang="en-US" altLang="ja-JP" sz="1200">
                <a:latin typeface="HGP創英ﾌﾟﾚｾﾞﾝｽEB" pitchFamily="18" charset="-128"/>
                <a:ea typeface="HGP創英ﾌﾟﾚｾﾞﾝｽEB" pitchFamily="18" charset="-128"/>
              </a:rPr>
              <a:t>PR</a:t>
            </a:r>
          </a:p>
          <a:p>
            <a:r>
              <a:rPr lang="ja-JP" altLang="en-US" sz="1200">
                <a:latin typeface="HGP創英ﾌﾟﾚｾﾞﾝｽEB" pitchFamily="18" charset="-128"/>
                <a:ea typeface="HGP創英ﾌﾟﾚｾﾞﾝｽEB" pitchFamily="18" charset="-128"/>
              </a:rPr>
              <a:t>◇府民参加型、まちの魅力情報発信</a:t>
            </a:r>
            <a:endParaRPr lang="en-US" altLang="ja-JP" sz="1200">
              <a:latin typeface="HGP創英ﾌﾟﾚｾﾞﾝｽEB" pitchFamily="18" charset="-128"/>
              <a:ea typeface="HGP創英ﾌﾟﾚｾﾞﾝｽEB" pitchFamily="18" charset="-128"/>
            </a:endParaRPr>
          </a:p>
          <a:p>
            <a:r>
              <a:rPr lang="ja-JP" altLang="en-US" sz="1200">
                <a:latin typeface="HGP創英ﾌﾟﾚｾﾞﾝｽEB" pitchFamily="18" charset="-128"/>
                <a:ea typeface="HGP創英ﾌﾟﾚｾﾞﾝｽEB" pitchFamily="18" charset="-128"/>
              </a:rPr>
              <a:t>◇新たな情報発信ツールの創出</a:t>
            </a:r>
            <a:endParaRPr lang="en-US" altLang="ja-JP" sz="1200">
              <a:latin typeface="HGP創英ﾌﾟﾚｾﾞﾝｽEB" pitchFamily="18" charset="-128"/>
              <a:ea typeface="HGP創英ﾌﾟﾚｾﾞﾝｽEB" pitchFamily="18" charset="-128"/>
            </a:endParaRPr>
          </a:p>
        </p:txBody>
      </p:sp>
      <p:pic>
        <p:nvPicPr>
          <p:cNvPr id="7184" name="Picture 4"/>
          <p:cNvPicPr>
            <a:picLocks noChangeAspect="1" noChangeArrowheads="1"/>
          </p:cNvPicPr>
          <p:nvPr/>
        </p:nvPicPr>
        <p:blipFill>
          <a:blip r:embed="rId3" cstate="print"/>
          <a:srcRect/>
          <a:stretch>
            <a:fillRect/>
          </a:stretch>
        </p:blipFill>
        <p:spPr bwMode="auto">
          <a:xfrm>
            <a:off x="2936875" y="3860800"/>
            <a:ext cx="3384550" cy="436563"/>
          </a:xfrm>
          <a:prstGeom prst="rect">
            <a:avLst/>
          </a:prstGeom>
          <a:noFill/>
          <a:ln w="9525">
            <a:noFill/>
            <a:miter lim="800000"/>
            <a:headEnd/>
            <a:tailEnd/>
          </a:ln>
        </p:spPr>
      </p:pic>
      <p:sp>
        <p:nvSpPr>
          <p:cNvPr id="7185" name="正方形/長方形 59"/>
          <p:cNvSpPr>
            <a:spLocks noChangeArrowheads="1"/>
          </p:cNvSpPr>
          <p:nvPr/>
        </p:nvSpPr>
        <p:spPr bwMode="auto">
          <a:xfrm>
            <a:off x="6824663" y="4724400"/>
            <a:ext cx="2881312" cy="1512888"/>
          </a:xfrm>
          <a:prstGeom prst="rect">
            <a:avLst/>
          </a:prstGeom>
          <a:noFill/>
          <a:ln w="9525">
            <a:solidFill>
              <a:schemeClr val="tx1"/>
            </a:solidFill>
            <a:miter lim="800000"/>
            <a:headEnd/>
            <a:tailEnd/>
          </a:ln>
        </p:spPr>
        <p:txBody>
          <a:bodyPr anchor="ctr"/>
          <a:lstStyle/>
          <a:p>
            <a:r>
              <a:rPr lang="ja-JP" altLang="en-US" sz="1600">
                <a:latin typeface="HGP創英ﾌﾟﾚｾﾞﾝｽEB" pitchFamily="18" charset="-128"/>
                <a:ea typeface="HGP創英ﾌﾟﾚｾﾞﾝｽEB" pitchFamily="18" charset="-128"/>
              </a:rPr>
              <a:t>大阪市域の新たな魅力スポットとも連携し、大阪全体の魅力を内外に発信</a:t>
            </a:r>
          </a:p>
        </p:txBody>
      </p:sp>
      <p:pic>
        <p:nvPicPr>
          <p:cNvPr id="7186" name="Picture 2"/>
          <p:cNvPicPr>
            <a:picLocks noChangeAspect="1" noChangeArrowheads="1"/>
          </p:cNvPicPr>
          <p:nvPr/>
        </p:nvPicPr>
        <p:blipFill>
          <a:blip r:embed="rId4" cstate="print"/>
          <a:srcRect/>
          <a:stretch>
            <a:fillRect/>
          </a:stretch>
        </p:blipFill>
        <p:spPr bwMode="auto">
          <a:xfrm>
            <a:off x="5405438" y="1971675"/>
            <a:ext cx="260350" cy="642938"/>
          </a:xfrm>
          <a:prstGeom prst="rect">
            <a:avLst/>
          </a:prstGeom>
          <a:noFill/>
          <a:ln w="9525">
            <a:noFill/>
            <a:miter lim="800000"/>
            <a:headEnd/>
            <a:tailEnd/>
          </a:ln>
        </p:spPr>
      </p:pic>
      <p:pic>
        <p:nvPicPr>
          <p:cNvPr id="7187" name="Picture 2"/>
          <p:cNvPicPr>
            <a:picLocks noChangeAspect="1" noChangeArrowheads="1"/>
          </p:cNvPicPr>
          <p:nvPr/>
        </p:nvPicPr>
        <p:blipFill>
          <a:blip r:embed="rId4" cstate="print"/>
          <a:srcRect/>
          <a:stretch>
            <a:fillRect/>
          </a:stretch>
        </p:blipFill>
        <p:spPr bwMode="auto">
          <a:xfrm>
            <a:off x="5405438" y="3044825"/>
            <a:ext cx="260350" cy="642938"/>
          </a:xfrm>
          <a:prstGeom prst="rect">
            <a:avLst/>
          </a:prstGeom>
          <a:noFill/>
          <a:ln w="9525">
            <a:noFill/>
            <a:miter lim="800000"/>
            <a:headEnd/>
            <a:tailEnd/>
          </a:ln>
        </p:spPr>
      </p:pic>
      <p:sp>
        <p:nvSpPr>
          <p:cNvPr id="20" name="角丸四角形 19"/>
          <p:cNvSpPr/>
          <p:nvPr/>
        </p:nvSpPr>
        <p:spPr>
          <a:xfrm>
            <a:off x="488950" y="4508500"/>
            <a:ext cx="1368425" cy="3603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1200" dirty="0">
                <a:solidFill>
                  <a:schemeClr val="tx1"/>
                </a:solidFill>
                <a:latin typeface="HGP創英角ｺﾞｼｯｸUB" pitchFamily="50" charset="-128"/>
                <a:ea typeface="HGP創英角ｺﾞｼｯｸUB" pitchFamily="50" charset="-128"/>
              </a:rPr>
              <a:t>３つの重点取組</a:t>
            </a:r>
          </a:p>
        </p:txBody>
      </p:sp>
      <p:sp>
        <p:nvSpPr>
          <p:cNvPr id="21" name="角丸四角形 20"/>
          <p:cNvSpPr/>
          <p:nvPr/>
        </p:nvSpPr>
        <p:spPr>
          <a:xfrm>
            <a:off x="2000250" y="4508500"/>
            <a:ext cx="1800225" cy="36036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1200" dirty="0">
                <a:solidFill>
                  <a:schemeClr val="tx1"/>
                </a:solidFill>
                <a:latin typeface="HGP創英角ｺﾞｼｯｸUB" pitchFamily="50" charset="-128"/>
                <a:ea typeface="HGP創英角ｺﾞｼｯｸUB" pitchFamily="50" charset="-128"/>
              </a:rPr>
              <a:t>重点エリアのマネジメント</a:t>
            </a:r>
          </a:p>
        </p:txBody>
      </p:sp>
      <p:sp>
        <p:nvSpPr>
          <p:cNvPr id="22" name="角丸四角形 21"/>
          <p:cNvSpPr/>
          <p:nvPr/>
        </p:nvSpPr>
        <p:spPr>
          <a:xfrm>
            <a:off x="3937000" y="4508500"/>
            <a:ext cx="1520825" cy="360363"/>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1200" dirty="0">
                <a:solidFill>
                  <a:schemeClr val="tx1"/>
                </a:solidFill>
                <a:latin typeface="HGP創英角ｺﾞｼｯｸUB" pitchFamily="50" charset="-128"/>
                <a:ea typeface="HGP創英角ｺﾞｼｯｸUB" pitchFamily="50" charset="-128"/>
              </a:rPr>
              <a:t>民間によるシンボルプロジェクト</a:t>
            </a:r>
          </a:p>
        </p:txBody>
      </p:sp>
      <p:sp>
        <p:nvSpPr>
          <p:cNvPr id="24" name="右矢印 23"/>
          <p:cNvSpPr/>
          <p:nvPr/>
        </p:nvSpPr>
        <p:spPr>
          <a:xfrm rot="1416502">
            <a:off x="5862638" y="4797425"/>
            <a:ext cx="804862" cy="720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25" name="右矢印 24"/>
          <p:cNvSpPr/>
          <p:nvPr/>
        </p:nvSpPr>
        <p:spPr>
          <a:xfrm rot="20181073">
            <a:off x="5881688" y="5691188"/>
            <a:ext cx="804862" cy="720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Oval 6"/>
          <p:cNvSpPr>
            <a:spLocks noChangeArrowheads="1"/>
          </p:cNvSpPr>
          <p:nvPr/>
        </p:nvSpPr>
        <p:spPr bwMode="auto">
          <a:xfrm>
            <a:off x="2611602" y="2924955"/>
            <a:ext cx="3061478" cy="2921739"/>
          </a:xfrm>
          <a:prstGeom prst="ellipse">
            <a:avLst/>
          </a:prstGeom>
          <a:solidFill>
            <a:srgbClr val="FF9900">
              <a:alpha val="40784"/>
            </a:srgbClr>
          </a:solidFill>
          <a:ln w="19050">
            <a:solidFill>
              <a:srgbClr val="FF6600"/>
            </a:solidFill>
            <a:headEnd/>
            <a:tailEnd/>
          </a:ln>
          <a:effectLst/>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txBody>
          <a:bodyPr lIns="74295" tIns="8890" rIns="74295" bIns="8890"/>
          <a:lstStyle/>
          <a:p>
            <a:pPr>
              <a:defRPr/>
            </a:pPr>
            <a:endParaRPr lang="ja-JP" altLang="en-US">
              <a:solidFill>
                <a:schemeClr val="tx1"/>
              </a:solidFill>
            </a:endParaRPr>
          </a:p>
        </p:txBody>
      </p:sp>
      <p:sp>
        <p:nvSpPr>
          <p:cNvPr id="51" name="Oval 6"/>
          <p:cNvSpPr>
            <a:spLocks noChangeArrowheads="1"/>
          </p:cNvSpPr>
          <p:nvPr/>
        </p:nvSpPr>
        <p:spPr bwMode="auto">
          <a:xfrm>
            <a:off x="200472" y="2924944"/>
            <a:ext cx="3061478" cy="2921739"/>
          </a:xfrm>
          <a:prstGeom prst="ellipse">
            <a:avLst/>
          </a:prstGeom>
          <a:solidFill>
            <a:srgbClr val="FF3399">
              <a:alpha val="40784"/>
            </a:srgbClr>
          </a:solidFill>
          <a:ln w="19050">
            <a:solidFill>
              <a:srgbClr val="FF3399"/>
            </a:solidFill>
            <a:headEnd/>
            <a:tailEnd/>
          </a:ln>
          <a:effectLst/>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txBody>
          <a:bodyPr lIns="74295" tIns="8890" rIns="74295" bIns="8890"/>
          <a:lstStyle/>
          <a:p>
            <a:pPr>
              <a:defRPr/>
            </a:pPr>
            <a:endParaRPr lang="ja-JP" altLang="en-US">
              <a:solidFill>
                <a:schemeClr val="tx1"/>
              </a:solidFill>
            </a:endParaRPr>
          </a:p>
        </p:txBody>
      </p:sp>
      <p:sp>
        <p:nvSpPr>
          <p:cNvPr id="50" name="Oval 6"/>
          <p:cNvSpPr>
            <a:spLocks noChangeArrowheads="1"/>
          </p:cNvSpPr>
          <p:nvPr/>
        </p:nvSpPr>
        <p:spPr bwMode="auto">
          <a:xfrm>
            <a:off x="1424608" y="939309"/>
            <a:ext cx="3061478" cy="2921739"/>
          </a:xfrm>
          <a:prstGeom prst="ellipse">
            <a:avLst/>
          </a:prstGeom>
          <a:solidFill>
            <a:srgbClr val="0070C0">
              <a:alpha val="41000"/>
            </a:srgbClr>
          </a:solidFill>
          <a:ln w="19050">
            <a:solidFill>
              <a:srgbClr val="0000FF"/>
            </a:solidFill>
            <a:headEnd/>
            <a:tailEnd/>
          </a:ln>
          <a:effectLst/>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txBody>
          <a:bodyPr lIns="74295" tIns="8890" rIns="74295" bIns="8890"/>
          <a:lstStyle/>
          <a:p>
            <a:pPr>
              <a:defRPr/>
            </a:pPr>
            <a:endParaRPr lang="ja-JP" altLang="en-US">
              <a:solidFill>
                <a:schemeClr val="tx1"/>
              </a:solidFill>
            </a:endParaRPr>
          </a:p>
        </p:txBody>
      </p:sp>
      <p:sp>
        <p:nvSpPr>
          <p:cNvPr id="2" name="スライド番号プレースホルダ 1"/>
          <p:cNvSpPr>
            <a:spLocks noGrp="1"/>
          </p:cNvSpPr>
          <p:nvPr>
            <p:ph type="sldNum" sz="quarter" idx="12"/>
          </p:nvPr>
        </p:nvSpPr>
        <p:spPr/>
        <p:txBody>
          <a:bodyPr/>
          <a:lstStyle/>
          <a:p>
            <a:pPr>
              <a:defRPr/>
            </a:pPr>
            <a:fld id="{425FE2ED-2A88-4D9B-BECE-78B19CB8D3CE}" type="slidenum">
              <a:rPr lang="ja-JP" altLang="en-US" smtClean="0"/>
              <a:pPr>
                <a:defRPr/>
              </a:pPr>
              <a:t>5</a:t>
            </a:fld>
            <a:endParaRPr lang="ja-JP" altLang="en-US" dirty="0"/>
          </a:p>
        </p:txBody>
      </p:sp>
      <p:grpSp>
        <p:nvGrpSpPr>
          <p:cNvPr id="8204" name="Group 2"/>
          <p:cNvGrpSpPr>
            <a:grpSpLocks noChangeAspect="1"/>
          </p:cNvGrpSpPr>
          <p:nvPr/>
        </p:nvGrpSpPr>
        <p:grpSpPr bwMode="auto">
          <a:xfrm>
            <a:off x="-87313" y="723900"/>
            <a:ext cx="6761163" cy="5368925"/>
            <a:chOff x="1751" y="2459"/>
            <a:chExt cx="10989" cy="8767"/>
          </a:xfrm>
        </p:grpSpPr>
        <p:sp>
          <p:nvSpPr>
            <p:cNvPr id="8218" name="AutoShape 3"/>
            <p:cNvSpPr>
              <a:spLocks noChangeAspect="1" noChangeArrowheads="1"/>
            </p:cNvSpPr>
            <p:nvPr/>
          </p:nvSpPr>
          <p:spPr bwMode="auto">
            <a:xfrm>
              <a:off x="1751" y="2811"/>
              <a:ext cx="10989" cy="7945"/>
            </a:xfrm>
            <a:prstGeom prst="rect">
              <a:avLst/>
            </a:prstGeom>
            <a:noFill/>
            <a:ln w="9525">
              <a:noFill/>
              <a:miter lim="800000"/>
              <a:headEnd/>
              <a:tailEnd/>
            </a:ln>
          </p:spPr>
          <p:txBody>
            <a:bodyPr/>
            <a:lstStyle/>
            <a:p>
              <a:endParaRPr lang="ja-JP" altLang="en-US"/>
            </a:p>
          </p:txBody>
        </p:sp>
        <p:sp>
          <p:nvSpPr>
            <p:cNvPr id="2056" name="Text Box 8"/>
            <p:cNvSpPr txBox="1">
              <a:spLocks noChangeArrowheads="1"/>
            </p:cNvSpPr>
            <p:nvPr/>
          </p:nvSpPr>
          <p:spPr bwMode="auto">
            <a:xfrm>
              <a:off x="4793" y="5113"/>
              <a:ext cx="6084" cy="1058"/>
            </a:xfrm>
            <a:prstGeom prst="rect">
              <a:avLst/>
            </a:prstGeom>
            <a:noFill/>
            <a:ln w="9525" algn="ctr">
              <a:noFill/>
              <a:miter lim="800000"/>
              <a:headEnd/>
              <a:tailEnd/>
            </a:ln>
            <a:effectLst/>
          </p:spPr>
          <p:txBody>
            <a:bodyPr lIns="67757" tIns="8108" rIns="67757" bIns="8108"/>
            <a:lstStyle/>
            <a:p>
              <a:pPr algn="just">
                <a:defRPr/>
              </a:pPr>
              <a:r>
                <a:rPr lang="ja-JP" altLang="en-US" sz="1000" kern="100" dirty="0">
                  <a:latin typeface="Century"/>
                  <a:ea typeface="HGP創英角ｺﾞｼｯｸUB"/>
                  <a:cs typeface="HGP創英角ｺﾞｼｯｸUB"/>
                </a:rPr>
                <a:t>●国際エンターテイメント都市の創出</a:t>
              </a:r>
              <a:endParaRPr lang="en-US" altLang="ja-JP" sz="1000" kern="100" dirty="0">
                <a:latin typeface="Century"/>
                <a:ea typeface="HGP創英角ｺﾞｼｯｸUB"/>
                <a:cs typeface="HGP創英角ｺﾞｼｯｸUB"/>
              </a:endParaRPr>
            </a:p>
            <a:p>
              <a:pPr algn="just">
                <a:defRPr/>
              </a:pPr>
              <a:r>
                <a:rPr lang="ja-JP" sz="1000" dirty="0">
                  <a:latin typeface="Century" pitchFamily="18" charset="0"/>
                  <a:ea typeface="HGP創英角ｺﾞｼｯｸUB" pitchFamily="50" charset="-128"/>
                  <a:cs typeface="ＭＳ Ｐゴシック" pitchFamily="50" charset="-128"/>
                </a:rPr>
                <a:t>●道路の無電柱化の推進</a:t>
              </a:r>
              <a:endParaRPr lang="ja-JP" altLang="en-US" sz="900" dirty="0">
                <a:latin typeface="Times New Roman" pitchFamily="18" charset="0"/>
                <a:ea typeface="ＭＳ 明朝" pitchFamily="17" charset="-128"/>
                <a:cs typeface="ＭＳ Ｐゴシック" pitchFamily="50" charset="-128"/>
              </a:endParaRPr>
            </a:p>
            <a:p>
              <a:pPr algn="just">
                <a:defRPr/>
              </a:pPr>
              <a:r>
                <a:rPr lang="ja-JP" sz="1000" dirty="0">
                  <a:latin typeface="Century" pitchFamily="18" charset="0"/>
                  <a:ea typeface="HGP創英角ｺﾞｼｯｸUB" pitchFamily="50" charset="-128"/>
                  <a:cs typeface="ＭＳ Ｐゴシック" pitchFamily="50" charset="-128"/>
                </a:rPr>
                <a:t>●生駒山系花屏風の整備</a:t>
              </a:r>
              <a:endParaRPr lang="ja-JP" sz="1000" dirty="0">
                <a:latin typeface="HGP創英角ｺﾞｼｯｸUB" pitchFamily="50" charset="-128"/>
                <a:ea typeface="HGP創英角ｺﾞｼｯｸUB" pitchFamily="50" charset="-128"/>
                <a:cs typeface="ＭＳ Ｐゴシック" pitchFamily="50" charset="-128"/>
              </a:endParaRPr>
            </a:p>
            <a:p>
              <a:pPr algn="just">
                <a:defRPr/>
              </a:pPr>
              <a:r>
                <a:rPr lang="ja-JP" sz="1000" dirty="0">
                  <a:latin typeface="Century" pitchFamily="18" charset="0"/>
                  <a:ea typeface="HGP創英角ｺﾞｼｯｸUB" pitchFamily="50" charset="-128"/>
                  <a:cs typeface="ＭＳ Ｐゴシック" pitchFamily="50" charset="-128"/>
                </a:rPr>
                <a:t>●みどりの風を感じる大都市</a:t>
              </a:r>
              <a:r>
                <a:rPr lang="ja-JP" altLang="en-US" sz="1000" dirty="0">
                  <a:latin typeface="Century" pitchFamily="18" charset="0"/>
                  <a:ea typeface="HGP創英角ｺﾞｼｯｸUB" pitchFamily="50" charset="-128"/>
                  <a:cs typeface="ＭＳ Ｐゴシック" pitchFamily="50" charset="-128"/>
                </a:rPr>
                <a:t>・大阪</a:t>
              </a:r>
              <a:r>
                <a:rPr lang="ja-JP" sz="1000" dirty="0">
                  <a:latin typeface="Century" pitchFamily="18" charset="0"/>
                  <a:ea typeface="HGP創英角ｺﾞｼｯｸUB" pitchFamily="50" charset="-128"/>
                  <a:cs typeface="ＭＳ Ｐゴシック" pitchFamily="50" charset="-128"/>
                </a:rPr>
                <a:t>の実現に向けた取組み</a:t>
              </a:r>
              <a:endParaRPr lang="en-US" altLang="ja-JP" sz="1000" dirty="0">
                <a:latin typeface="HGP創英角ｺﾞｼｯｸUB" pitchFamily="50" charset="-128"/>
                <a:ea typeface="HGP創英角ｺﾞｼｯｸUB" pitchFamily="50" charset="-128"/>
                <a:cs typeface="ＭＳ Ｐゴシック" pitchFamily="50" charset="-128"/>
              </a:endParaRPr>
            </a:p>
            <a:p>
              <a:pPr algn="just">
                <a:defRPr/>
              </a:pPr>
              <a:r>
                <a:rPr lang="ja-JP" altLang="en-US" sz="1000" dirty="0">
                  <a:latin typeface="Century" pitchFamily="18" charset="0"/>
                  <a:ea typeface="HGP創英角ｺﾞｼｯｸUB" pitchFamily="50" charset="-128"/>
                  <a:cs typeface="ＭＳ Ｐゴシック" pitchFamily="50" charset="-128"/>
                </a:rPr>
                <a:t>●百舌鳥・古市古墳群の世界文化遺産登録に向けた取組みの推進</a:t>
              </a:r>
              <a:endParaRPr lang="en-US" altLang="ja-JP" sz="1000" dirty="0">
                <a:latin typeface="Century" pitchFamily="18" charset="0"/>
                <a:ea typeface="HGP創英角ｺﾞｼｯｸUB" pitchFamily="50" charset="-128"/>
                <a:cs typeface="ＭＳ Ｐゴシック" pitchFamily="50" charset="-128"/>
              </a:endParaRPr>
            </a:p>
            <a:p>
              <a:pPr algn="just">
                <a:defRPr/>
              </a:pPr>
              <a:r>
                <a:rPr lang="ja-JP" altLang="en-US" sz="1000" dirty="0">
                  <a:latin typeface="Century" pitchFamily="18" charset="0"/>
                  <a:ea typeface="HGP創英角ｺﾞｼｯｸUB" pitchFamily="50" charset="-128"/>
                  <a:cs typeface="ＭＳ Ｐゴシック" pitchFamily="50" charset="-128"/>
                </a:rPr>
                <a:t>●クールジャパン・フロントをコンセプトとしたまちづくりの推進</a:t>
              </a:r>
              <a:endParaRPr lang="ja-JP" altLang="ja-JP" sz="1000" dirty="0">
                <a:latin typeface="HGP創英角ｺﾞｼｯｸUB" pitchFamily="50" charset="-128"/>
                <a:ea typeface="HGP創英角ｺﾞｼｯｸUB" pitchFamily="50" charset="-128"/>
                <a:cs typeface="ＭＳ Ｐゴシック" pitchFamily="50" charset="-128"/>
              </a:endParaRPr>
            </a:p>
            <a:p>
              <a:pPr algn="just">
                <a:defRPr/>
              </a:pPr>
              <a:endParaRPr lang="ja-JP" sz="1000" dirty="0">
                <a:latin typeface="ＭＳ Ｐゴシック" pitchFamily="50" charset="-128"/>
                <a:ea typeface="HGP創英ﾌﾟﾚｾﾞﾝｽEB" pitchFamily="18" charset="-128"/>
                <a:cs typeface="ＭＳ Ｐゴシック" pitchFamily="50" charset="-128"/>
              </a:endParaRPr>
            </a:p>
            <a:p>
              <a:pPr>
                <a:defRPr/>
              </a:pPr>
              <a:endParaRPr lang="ja-JP" dirty="0">
                <a:latin typeface="Arial" pitchFamily="34" charset="0"/>
                <a:ea typeface="ＭＳ Ｐゴシック" pitchFamily="50" charset="-128"/>
                <a:cs typeface="ＭＳ Ｐゴシック" pitchFamily="50" charset="-128"/>
              </a:endParaRPr>
            </a:p>
          </p:txBody>
        </p:sp>
        <p:sp>
          <p:nvSpPr>
            <p:cNvPr id="8220" name="Text Box 9"/>
            <p:cNvSpPr txBox="1">
              <a:spLocks noChangeArrowheads="1"/>
            </p:cNvSpPr>
            <p:nvPr/>
          </p:nvSpPr>
          <p:spPr bwMode="auto">
            <a:xfrm>
              <a:off x="2570" y="8640"/>
              <a:ext cx="4604" cy="879"/>
            </a:xfrm>
            <a:prstGeom prst="rect">
              <a:avLst/>
            </a:prstGeom>
            <a:noFill/>
            <a:ln w="9525" algn="ctr">
              <a:noFill/>
              <a:miter lim="800000"/>
              <a:headEnd/>
              <a:tailEnd/>
            </a:ln>
          </p:spPr>
          <p:txBody>
            <a:bodyPr lIns="67757" tIns="8108" rIns="67757" bIns="8108"/>
            <a:lstStyle/>
            <a:p>
              <a:pPr marL="90488" lvl="2" indent="-90488" algn="just"/>
              <a:r>
                <a:rPr lang="ja-JP" altLang="ja-JP" sz="1000">
                  <a:latin typeface="HGP創英角ｺﾞｼｯｸUB" pitchFamily="50" charset="-128"/>
                  <a:ea typeface="HGP創英角ｺﾞｼｯｸUB" pitchFamily="50" charset="-128"/>
                  <a:cs typeface="ＭＳ Ｐゴシック" charset="-128"/>
                </a:rPr>
                <a:t>●</a:t>
              </a:r>
              <a:r>
                <a:rPr lang="ja-JP" sz="1000">
                  <a:latin typeface="HGP創英角ｺﾞｼｯｸUB" pitchFamily="50" charset="-128"/>
                  <a:ea typeface="HGP創英角ｺﾞｼｯｸUB" pitchFamily="50" charset="-128"/>
                  <a:cs typeface="ＭＳ Ｐゴシック" charset="-128"/>
                </a:rPr>
                <a:t>新たな出会いと感動を共有できる大規模イベントの開催　御堂筋ｋａｐｐｏ／</a:t>
              </a:r>
              <a:r>
                <a:rPr lang="ja-JP" altLang="en-US" sz="1000">
                  <a:latin typeface="HGP創英角ｺﾞｼｯｸUB" pitchFamily="50" charset="-128"/>
                  <a:ea typeface="HGP創英角ｺﾞｼｯｸUB" pitchFamily="50" charset="-128"/>
                  <a:cs typeface="ＭＳ Ｐゴシック" charset="-128"/>
                </a:rPr>
                <a:t>御堂筋フェスタ／大阪城　城灯りの景／</a:t>
              </a:r>
              <a:r>
                <a:rPr lang="ja-JP" sz="1000">
                  <a:latin typeface="HGP創英角ｺﾞｼｯｸUB" pitchFamily="50" charset="-128"/>
                  <a:ea typeface="HGP創英角ｺﾞｼｯｸUB" pitchFamily="50" charset="-128"/>
                  <a:cs typeface="ＭＳ Ｐゴシック" charset="-128"/>
                </a:rPr>
                <a:t>大阪マラソン／大阪サイクルイベント</a:t>
              </a:r>
              <a:r>
                <a:rPr lang="ja-JP" altLang="en-US" sz="1000">
                  <a:latin typeface="HGP創英角ｺﾞｼｯｸUB" pitchFamily="50" charset="-128"/>
                  <a:ea typeface="HGP創英角ｺﾞｼｯｸUB" pitchFamily="50" charset="-128"/>
                  <a:cs typeface="ＭＳ Ｐゴシック" charset="-128"/>
                </a:rPr>
                <a:t>　など</a:t>
              </a:r>
              <a:endParaRPr lang="ja-JP" sz="1000">
                <a:latin typeface="HGP創英角ｺﾞｼｯｸUB" pitchFamily="50" charset="-128"/>
                <a:ea typeface="HGP創英角ｺﾞｼｯｸUB" pitchFamily="50" charset="-128"/>
                <a:cs typeface="ＭＳ Ｐゴシック" charset="-128"/>
              </a:endParaRPr>
            </a:p>
            <a:p>
              <a:endParaRPr lang="ja-JP" altLang="ja-JP" sz="1000">
                <a:latin typeface="HGP創英角ｺﾞｼｯｸUB" pitchFamily="50" charset="-128"/>
                <a:ea typeface="HGP創英角ｺﾞｼｯｸUB" pitchFamily="50" charset="-128"/>
                <a:cs typeface="ＭＳ Ｐゴシック" charset="-128"/>
              </a:endParaRPr>
            </a:p>
          </p:txBody>
        </p:sp>
        <p:sp>
          <p:nvSpPr>
            <p:cNvPr id="8221" name="Text Box 10"/>
            <p:cNvSpPr txBox="1">
              <a:spLocks noChangeArrowheads="1"/>
            </p:cNvSpPr>
            <p:nvPr/>
          </p:nvSpPr>
          <p:spPr bwMode="auto">
            <a:xfrm>
              <a:off x="4909" y="6876"/>
              <a:ext cx="3592" cy="1177"/>
            </a:xfrm>
            <a:prstGeom prst="rect">
              <a:avLst/>
            </a:prstGeom>
            <a:noFill/>
            <a:ln w="6350" algn="ctr">
              <a:noFill/>
              <a:miter lim="800000"/>
              <a:headEnd/>
              <a:tailEnd/>
            </a:ln>
          </p:spPr>
          <p:txBody>
            <a:bodyPr lIns="0" tIns="0" rIns="0" bIns="0"/>
            <a:lstStyle/>
            <a:p>
              <a:pPr marL="6350" lvl="1" algn="just"/>
              <a:r>
                <a:rPr lang="ja-JP" altLang="en-US" sz="1200">
                  <a:latin typeface="Century" pitchFamily="18" charset="0"/>
                  <a:ea typeface="HGP創英角ｺﾞｼｯｸUB" pitchFamily="50" charset="-128"/>
                  <a:cs typeface="ＭＳ Ｐゴシック" charset="-128"/>
                </a:rPr>
                <a:t>３つの重点取組</a:t>
              </a:r>
              <a:endParaRPr lang="en-US" altLang="ja-JP" sz="1000">
                <a:latin typeface="Century" pitchFamily="18" charset="0"/>
                <a:ea typeface="HGP創英角ｺﾞｼｯｸUB" pitchFamily="50" charset="-128"/>
                <a:cs typeface="ＭＳ Ｐゴシック" charset="-128"/>
              </a:endParaRPr>
            </a:p>
            <a:p>
              <a:pPr marL="6350" lvl="1" algn="just"/>
              <a:r>
                <a:rPr lang="ja-JP" altLang="ja-JP" sz="1000">
                  <a:latin typeface="Century" pitchFamily="18" charset="0"/>
                  <a:ea typeface="HGP創英角ｺﾞｼｯｸUB" pitchFamily="50" charset="-128"/>
                  <a:cs typeface="ＭＳ Ｐゴシック" charset="-128"/>
                </a:rPr>
                <a:t>●</a:t>
              </a:r>
              <a:r>
                <a:rPr lang="ja-JP" altLang="en-US" sz="1000">
                  <a:latin typeface="Century" pitchFamily="18" charset="0"/>
                  <a:ea typeface="HGP創英角ｺﾞｼｯｸUB" pitchFamily="50" charset="-128"/>
                  <a:cs typeface="ＭＳ Ｐゴシック" charset="-128"/>
                </a:rPr>
                <a:t>水と光のまちづくりの推進</a:t>
              </a:r>
              <a:endParaRPr lang="en-US" altLang="ja-JP" sz="1000">
                <a:latin typeface="Century" pitchFamily="18" charset="0"/>
                <a:ea typeface="HGP創英角ｺﾞｼｯｸUB" pitchFamily="50" charset="-128"/>
                <a:cs typeface="ＭＳ Ｐゴシック" charset="-128"/>
              </a:endParaRPr>
            </a:p>
            <a:p>
              <a:pPr marL="6350" lvl="1" algn="just"/>
              <a:r>
                <a:rPr lang="ja-JP" altLang="ja-JP" sz="1000">
                  <a:latin typeface="Century" pitchFamily="18" charset="0"/>
                  <a:ea typeface="HGP創英角ｺﾞｼｯｸUB" pitchFamily="50" charset="-128"/>
                  <a:cs typeface="ＭＳ Ｐゴシック" charset="-128"/>
                </a:rPr>
                <a:t>●</a:t>
              </a:r>
              <a:r>
                <a:rPr lang="ja-JP" altLang="en-US" sz="1000">
                  <a:latin typeface="Century" pitchFamily="18" charset="0"/>
                  <a:ea typeface="HGP創英角ｺﾞｼｯｸUB" pitchFamily="50" charset="-128"/>
                  <a:cs typeface="ＭＳ Ｐゴシック" charset="-128"/>
                </a:rPr>
                <a:t>大阪アーツカウンシル（仮称）の設置</a:t>
              </a:r>
              <a:endParaRPr lang="ja-JP" altLang="ja-JP" sz="1000">
                <a:latin typeface="ＭＳ Ｐゴシック" charset="-128"/>
                <a:ea typeface="HGP創英角ｺﾞｼｯｸUB" pitchFamily="50" charset="-128"/>
                <a:cs typeface="ＭＳ Ｐゴシック" charset="-128"/>
              </a:endParaRPr>
            </a:p>
            <a:p>
              <a:pPr marL="6350" lvl="1" algn="just"/>
              <a:r>
                <a:rPr lang="ja-JP" altLang="en-US" sz="1000">
                  <a:latin typeface="HGP創英角ｺﾞｼｯｸUB" pitchFamily="50" charset="-128"/>
                  <a:ea typeface="HGP創英角ｺﾞｼｯｸUB" pitchFamily="50" charset="-128"/>
                  <a:cs typeface="ＭＳ Ｐゴシック" charset="-128"/>
                </a:rPr>
                <a:t>●大阪観光局</a:t>
              </a:r>
              <a:r>
                <a:rPr lang="en-US" altLang="ja-JP" sz="1000">
                  <a:latin typeface="HGP創英角ｺﾞｼｯｸUB" pitchFamily="50" charset="-128"/>
                  <a:ea typeface="HGP創英角ｺﾞｼｯｸUB" pitchFamily="50" charset="-128"/>
                  <a:cs typeface="ＭＳ Ｐゴシック" charset="-128"/>
                </a:rPr>
                <a:t>(</a:t>
              </a:r>
              <a:r>
                <a:rPr lang="ja-JP" altLang="en-US" sz="1000">
                  <a:latin typeface="HGP創英角ｺﾞｼｯｸUB" pitchFamily="50" charset="-128"/>
                  <a:ea typeface="HGP創英角ｺﾞｼｯｸUB" pitchFamily="50" charset="-128"/>
                  <a:cs typeface="ＭＳ Ｐゴシック" charset="-128"/>
                </a:rPr>
                <a:t>仮称</a:t>
              </a:r>
              <a:r>
                <a:rPr lang="en-US" altLang="ja-JP" sz="1000">
                  <a:latin typeface="HGP創英角ｺﾞｼｯｸUB" pitchFamily="50" charset="-128"/>
                  <a:ea typeface="HGP創英角ｺﾞｼｯｸUB" pitchFamily="50" charset="-128"/>
                  <a:cs typeface="ＭＳ Ｐゴシック" charset="-128"/>
                </a:rPr>
                <a:t>)</a:t>
              </a:r>
              <a:r>
                <a:rPr lang="ja-JP" altLang="en-US" sz="1000">
                  <a:latin typeface="HGP創英角ｺﾞｼｯｸUB" pitchFamily="50" charset="-128"/>
                  <a:ea typeface="HGP創英角ｺﾞｼｯｸUB" pitchFamily="50" charset="-128"/>
                  <a:cs typeface="ＭＳ Ｐゴシック" charset="-128"/>
                </a:rPr>
                <a:t>の設立</a:t>
              </a:r>
              <a:endParaRPr lang="ja-JP" sz="1000">
                <a:latin typeface="HGP創英角ｺﾞｼｯｸUB" pitchFamily="50" charset="-128"/>
                <a:ea typeface="HGP創英角ｺﾞｼｯｸUB" pitchFamily="50" charset="-128"/>
                <a:cs typeface="ＭＳ Ｐゴシック" charset="-128"/>
              </a:endParaRPr>
            </a:p>
            <a:p>
              <a:endParaRPr lang="ja-JP" altLang="ja-JP" sz="1000">
                <a:ea typeface="HGP創英角ｺﾞｼｯｸUB" pitchFamily="50" charset="-128"/>
                <a:cs typeface="ＭＳ Ｐゴシック" charset="-128"/>
              </a:endParaRPr>
            </a:p>
          </p:txBody>
        </p:sp>
        <p:sp>
          <p:nvSpPr>
            <p:cNvPr id="2059" name="Text Box 11"/>
            <p:cNvSpPr txBox="1">
              <a:spLocks noChangeArrowheads="1"/>
            </p:cNvSpPr>
            <p:nvPr/>
          </p:nvSpPr>
          <p:spPr bwMode="auto">
            <a:xfrm>
              <a:off x="7719" y="8053"/>
              <a:ext cx="3509" cy="1527"/>
            </a:xfrm>
            <a:prstGeom prst="rect">
              <a:avLst/>
            </a:prstGeom>
            <a:noFill/>
            <a:ln w="6350" algn="ctr">
              <a:noFill/>
              <a:miter lim="800000"/>
              <a:headEnd/>
              <a:tailEnd/>
            </a:ln>
            <a:effectLst/>
          </p:spPr>
          <p:txBody>
            <a:bodyPr lIns="0" tIns="0" rIns="0" bIns="0"/>
            <a:lstStyle/>
            <a:p>
              <a:pPr marL="90488" lvl="1" indent="-84138" algn="just">
                <a:tabLst>
                  <a:tab pos="0" algn="l"/>
                </a:tabLst>
                <a:defRPr/>
              </a:pPr>
              <a:r>
                <a:rPr lang="ja-JP" altLang="en-US" sz="1000" dirty="0">
                  <a:latin typeface="HGP創英角ｺﾞｼｯｸUB" pitchFamily="50" charset="-128"/>
                  <a:ea typeface="HGP創英角ｺﾞｼｯｸUB" pitchFamily="50" charset="-128"/>
                  <a:cs typeface="ＭＳ Ｐゴシック" pitchFamily="50" charset="-128"/>
                </a:rPr>
                <a:t>●大阪ミュージアム構想の推進</a:t>
              </a:r>
              <a:endParaRPr lang="en-US" altLang="ja-JP" sz="1000" dirty="0">
                <a:latin typeface="HGP創英角ｺﾞｼｯｸUB" pitchFamily="50" charset="-128"/>
                <a:ea typeface="HGP創英角ｺﾞｼｯｸUB" pitchFamily="50" charset="-128"/>
                <a:cs typeface="ＭＳ Ｐゴシック" pitchFamily="50" charset="-128"/>
              </a:endParaRPr>
            </a:p>
            <a:p>
              <a:pPr marL="90488" lvl="1" indent="-84138" algn="just">
                <a:tabLst>
                  <a:tab pos="0" algn="l"/>
                </a:tabLst>
                <a:defRPr/>
              </a:pPr>
              <a:r>
                <a:rPr lang="ja-JP" altLang="ja-JP" sz="1000" dirty="0">
                  <a:latin typeface="HGP創英角ｺﾞｼｯｸUB" pitchFamily="50" charset="-128"/>
                  <a:ea typeface="HGP創英角ｺﾞｼｯｸUB" pitchFamily="50" charset="-128"/>
                </a:rPr>
                <a:t>●</a:t>
              </a:r>
              <a:r>
                <a:rPr lang="ja-JP" altLang="en-US" sz="1000" dirty="0">
                  <a:latin typeface="HGP創英角ｺﾞｼｯｸUB" pitchFamily="50" charset="-128"/>
                  <a:ea typeface="HGP創英角ｺﾞｼｯｸUB" pitchFamily="50" charset="-128"/>
                </a:rPr>
                <a:t>地域資源を活かした大阪の魅力発信</a:t>
              </a:r>
              <a:endParaRPr lang="en-US" altLang="ja-JP" sz="1000" dirty="0">
                <a:latin typeface="HGP創英角ｺﾞｼｯｸUB" pitchFamily="50" charset="-128"/>
                <a:ea typeface="HGP創英角ｺﾞｼｯｸUB" pitchFamily="50" charset="-128"/>
              </a:endParaRPr>
            </a:p>
            <a:p>
              <a:pPr marL="90488" lvl="1" indent="-84138" algn="just">
                <a:tabLst>
                  <a:tab pos="0" algn="l"/>
                </a:tabLst>
                <a:defRPr/>
              </a:pPr>
              <a:r>
                <a:rPr lang="ja-JP" altLang="en-US" sz="1000" dirty="0">
                  <a:latin typeface="HGP創英角ｺﾞｼｯｸUB" pitchFamily="50" charset="-128"/>
                  <a:ea typeface="HGP創英角ｺﾞｼｯｸUB" pitchFamily="50" charset="-128"/>
                </a:rPr>
                <a:t>　　◆石畳と淡い街灯まちづくり</a:t>
              </a:r>
              <a:endParaRPr lang="en-US" altLang="ja-JP" sz="1000" dirty="0">
                <a:latin typeface="HGP創英角ｺﾞｼｯｸUB" pitchFamily="50" charset="-128"/>
                <a:ea typeface="HGP創英角ｺﾞｼｯｸUB" pitchFamily="50" charset="-128"/>
              </a:endParaRPr>
            </a:p>
            <a:p>
              <a:pPr marL="90488" lvl="1" indent="-84138" algn="just">
                <a:tabLst>
                  <a:tab pos="0" algn="l"/>
                </a:tabLst>
                <a:defRPr/>
              </a:pPr>
              <a:r>
                <a:rPr lang="ja-JP" altLang="en-US" sz="1000" dirty="0">
                  <a:latin typeface="HGP創英角ｺﾞｼｯｸUB" pitchFamily="50" charset="-128"/>
                  <a:ea typeface="HGP創英角ｺﾞｼｯｸUB" pitchFamily="50" charset="-128"/>
                </a:rPr>
                <a:t>　　◆</a:t>
              </a:r>
              <a:r>
                <a:rPr kumimoji="0" lang="ja-JP" altLang="en-US" sz="1000" dirty="0">
                  <a:latin typeface="HGP創英角ｺﾞｼｯｸUB" pitchFamily="50" charset="-128"/>
                  <a:ea typeface="HGP創英角ｺﾞｼｯｸUB" pitchFamily="50" charset="-128"/>
                </a:rPr>
                <a:t>天満・天神橋地域の魅力発信</a:t>
              </a:r>
              <a:endParaRPr lang="ja-JP" altLang="ja-JP" sz="1000" dirty="0">
                <a:latin typeface="HGP創英角ｺﾞｼｯｸUB" pitchFamily="50" charset="-128"/>
                <a:ea typeface="HGP創英角ｺﾞｼｯｸUB" pitchFamily="50" charset="-128"/>
              </a:endParaRPr>
            </a:p>
            <a:p>
              <a:pPr marL="90488" lvl="1" indent="-84138" algn="just">
                <a:tabLst>
                  <a:tab pos="0" algn="l"/>
                </a:tabLst>
                <a:defRPr/>
              </a:pPr>
              <a:r>
                <a:rPr lang="ja-JP" altLang="ja-JP" sz="1000" dirty="0">
                  <a:latin typeface="Century" pitchFamily="18" charset="0"/>
                  <a:ea typeface="HGP創英角ｺﾞｼｯｸUB" pitchFamily="50" charset="-128"/>
                  <a:cs typeface="ＭＳ Ｐゴシック" pitchFamily="50" charset="-128"/>
                </a:rPr>
                <a:t>●</a:t>
              </a:r>
              <a:r>
                <a:rPr lang="ja-JP" sz="1000" dirty="0">
                  <a:latin typeface="Century" pitchFamily="18" charset="0"/>
                  <a:ea typeface="HGP創英角ｺﾞｼｯｸUB" pitchFamily="50" charset="-128"/>
                  <a:cs typeface="ＭＳ Ｐゴシック" pitchFamily="50" charset="-128"/>
                </a:rPr>
                <a:t>アジアをターゲットとした観光プロモーション等の実施</a:t>
              </a:r>
              <a:endParaRPr lang="ja-JP" sz="1000" dirty="0">
                <a:latin typeface="HGP創英ﾌﾟﾚｾﾞﾝｽEB" pitchFamily="18" charset="-128"/>
                <a:ea typeface="HGP創英ﾌﾟﾚｾﾞﾝｽEB" pitchFamily="18" charset="-128"/>
                <a:cs typeface="ＭＳ Ｐゴシック" pitchFamily="50" charset="-128"/>
              </a:endParaRPr>
            </a:p>
            <a:p>
              <a:pPr marL="6350" lvl="1" algn="just">
                <a:tabLst>
                  <a:tab pos="0" algn="l"/>
                </a:tabLst>
                <a:defRPr/>
              </a:pPr>
              <a:r>
                <a:rPr lang="ja-JP" sz="1000" dirty="0">
                  <a:latin typeface="Century" pitchFamily="18" charset="0"/>
                  <a:ea typeface="HGP創英角ｺﾞｼｯｸUB" pitchFamily="50" charset="-128"/>
                  <a:cs typeface="ＭＳ Ｐゴシック" pitchFamily="50" charset="-128"/>
                </a:rPr>
                <a:t>●</a:t>
              </a:r>
              <a:r>
                <a:rPr lang="ja-JP" altLang="en-US" sz="1000" dirty="0">
                  <a:latin typeface="Century" pitchFamily="18" charset="0"/>
                  <a:ea typeface="HGP創英角ｺﾞｼｯｸUB" pitchFamily="50" charset="-128"/>
                  <a:cs typeface="ＭＳ Ｐゴシック" pitchFamily="50" charset="-128"/>
                </a:rPr>
                <a:t>ＭＩＣＥ</a:t>
              </a:r>
              <a:r>
                <a:rPr lang="ja-JP" sz="1000" dirty="0">
                  <a:latin typeface="Century" pitchFamily="18" charset="0"/>
                  <a:ea typeface="HGP創英角ｺﾞｼｯｸUB" pitchFamily="50" charset="-128"/>
                  <a:cs typeface="ＭＳ Ｐゴシック" pitchFamily="50" charset="-128"/>
                </a:rPr>
                <a:t>の戦略的誘致</a:t>
              </a:r>
              <a:endParaRPr lang="ja-JP" sz="1000" dirty="0">
                <a:latin typeface="HGP創英角ｺﾞｼｯｸUB" pitchFamily="50" charset="-128"/>
                <a:ea typeface="HGP創英角ｺﾞｼｯｸUB" pitchFamily="50" charset="-128"/>
                <a:cs typeface="ＭＳ Ｐゴシック" pitchFamily="50" charset="-128"/>
              </a:endParaRPr>
            </a:p>
            <a:p>
              <a:pPr marL="6350" lvl="1" algn="just">
                <a:tabLst>
                  <a:tab pos="0" algn="l"/>
                </a:tabLst>
                <a:defRPr/>
              </a:pPr>
              <a:r>
                <a:rPr lang="ja-JP" sz="1000" dirty="0">
                  <a:latin typeface="Century" pitchFamily="18" charset="0"/>
                  <a:ea typeface="HGP創英角ｺﾞｼｯｸUB" pitchFamily="50" charset="-128"/>
                  <a:cs typeface="ＭＳ Ｐゴシック" pitchFamily="50" charset="-128"/>
                </a:rPr>
                <a:t>●大阪産（もん）等のブランディング</a:t>
              </a:r>
              <a:endParaRPr lang="ja-JP" sz="1000" dirty="0">
                <a:latin typeface="HGP創英ﾌﾟﾚｾﾞﾝｽEB" pitchFamily="18" charset="-128"/>
                <a:ea typeface="HGP創英ﾌﾟﾚｾﾞﾝｽEB" pitchFamily="18" charset="-128"/>
                <a:cs typeface="ＭＳ Ｐゴシック" pitchFamily="50" charset="-128"/>
              </a:endParaRPr>
            </a:p>
            <a:p>
              <a:pPr>
                <a:defRPr/>
              </a:pPr>
              <a:endParaRPr lang="ja-JP" dirty="0">
                <a:latin typeface="Arial" pitchFamily="34" charset="0"/>
                <a:ea typeface="ＭＳ Ｐゴシック" pitchFamily="50" charset="-128"/>
                <a:cs typeface="ＭＳ Ｐゴシック" pitchFamily="50" charset="-128"/>
              </a:endParaRPr>
            </a:p>
          </p:txBody>
        </p:sp>
        <p:sp>
          <p:nvSpPr>
            <p:cNvPr id="2061" name="Rectangle 13"/>
            <p:cNvSpPr>
              <a:spLocks noChangeArrowheads="1"/>
            </p:cNvSpPr>
            <p:nvPr/>
          </p:nvSpPr>
          <p:spPr bwMode="auto">
            <a:xfrm>
              <a:off x="6937" y="10251"/>
              <a:ext cx="4410" cy="811"/>
            </a:xfrm>
            <a:prstGeom prst="rect">
              <a:avLst/>
            </a:prstGeom>
            <a:noFill/>
            <a:ln w="9525" algn="ctr">
              <a:noFill/>
              <a:miter lim="800000"/>
              <a:headEnd/>
              <a:tailEnd/>
            </a:ln>
            <a:effectLst/>
          </p:spPr>
          <p:txBody>
            <a:bodyPr lIns="67757" tIns="8108" rIns="67757" bIns="8108"/>
            <a:lstStyle/>
            <a:p>
              <a:pPr algn="ctr">
                <a:defRPr/>
              </a:pPr>
              <a:r>
                <a:rPr lang="en-US" altLang="ja-JP" sz="1400">
                  <a:latin typeface="HGP創英角ｺﾞｼｯｸUB" pitchFamily="50" charset="-128"/>
                  <a:ea typeface="HGP創英角ｺﾞｼｯｸUB" pitchFamily="50" charset="-128"/>
                  <a:cs typeface="ＭＳ Ｐゴシック" charset="-128"/>
                </a:rPr>
                <a:t>③</a:t>
              </a:r>
              <a:r>
                <a:rPr lang="ja-JP" altLang="en-US" sz="1400">
                  <a:latin typeface="HGP創英角ｺﾞｼｯｸUB" pitchFamily="50" charset="-128"/>
                  <a:ea typeface="HGP創英角ｺﾞｼｯｸUB" pitchFamily="50" charset="-128"/>
                  <a:cs typeface="ＭＳ Ｐゴシック" charset="-128"/>
                </a:rPr>
                <a:t>　ターゲットに響く</a:t>
              </a:r>
            </a:p>
            <a:p>
              <a:pPr algn="ctr">
                <a:defRPr/>
              </a:pPr>
              <a:r>
                <a:rPr lang="ja-JP" altLang="en-US" sz="2000">
                  <a:effectLst>
                    <a:outerShdw blurRad="38100" dist="38100" dir="2700000" algn="tl">
                      <a:srgbClr val="C0C0C0"/>
                    </a:outerShdw>
                  </a:effectLst>
                  <a:latin typeface="HGP創英角ｺﾞｼｯｸUB" pitchFamily="50" charset="-128"/>
                  <a:ea typeface="HGP創英角ｺﾞｼｯｸUB" pitchFamily="50" charset="-128"/>
                  <a:cs typeface="ＭＳ Ｐゴシック" charset="-128"/>
                </a:rPr>
                <a:t>戦略的なプロモーション</a:t>
              </a:r>
              <a:endParaRPr lang="ja-JP" sz="2000">
                <a:ea typeface="HGP創英角ｺﾞｼｯｸUB" pitchFamily="50" charset="-128"/>
                <a:cs typeface="ＭＳ Ｐゴシック" charset="-128"/>
              </a:endParaRPr>
            </a:p>
          </p:txBody>
        </p:sp>
        <p:sp>
          <p:nvSpPr>
            <p:cNvPr id="2062" name="Rectangle 14"/>
            <p:cNvSpPr>
              <a:spLocks noChangeArrowheads="1"/>
            </p:cNvSpPr>
            <p:nvPr/>
          </p:nvSpPr>
          <p:spPr bwMode="auto">
            <a:xfrm>
              <a:off x="1893" y="10251"/>
              <a:ext cx="5008" cy="975"/>
            </a:xfrm>
            <a:prstGeom prst="rect">
              <a:avLst/>
            </a:prstGeom>
            <a:noFill/>
            <a:ln w="9525" algn="ctr">
              <a:noFill/>
              <a:miter lim="800000"/>
              <a:headEnd/>
              <a:tailEnd/>
            </a:ln>
            <a:effectLst/>
          </p:spPr>
          <p:txBody>
            <a:bodyPr lIns="67757" tIns="8108" rIns="67757" bIns="8108"/>
            <a:lstStyle/>
            <a:p>
              <a:pPr algn="ctr">
                <a:defRPr/>
              </a:pPr>
              <a:r>
                <a:rPr lang="en-US" altLang="ja-JP" sz="1400" dirty="0">
                  <a:latin typeface="HGP創英角ｺﾞｼｯｸUB" pitchFamily="50" charset="-128"/>
                  <a:ea typeface="HGP創英角ｺﾞｼｯｸUB" pitchFamily="50" charset="-128"/>
                  <a:cs typeface="ＭＳ Ｐゴシック" pitchFamily="50" charset="-128"/>
                </a:rPr>
                <a:t>②</a:t>
              </a:r>
              <a:r>
                <a:rPr lang="ja-JP" altLang="en-US" sz="1400" dirty="0">
                  <a:latin typeface="HGP創英角ｺﾞｼｯｸUB" pitchFamily="50" charset="-128"/>
                  <a:ea typeface="HGP創英角ｺﾞｼｯｸUB" pitchFamily="50" charset="-128"/>
                  <a:cs typeface="ＭＳ Ｐゴシック" pitchFamily="50" charset="-128"/>
                </a:rPr>
                <a:t>　感動や興奮に出会える</a:t>
              </a:r>
            </a:p>
            <a:p>
              <a:pPr algn="ctr">
                <a:defRPr/>
              </a:pPr>
              <a:r>
                <a:rPr lang="ja-JP" altLang="en-US" sz="2000" dirty="0">
                  <a:effectLst>
                    <a:outerShdw blurRad="38100" dist="38100" dir="2700000" algn="tl">
                      <a:srgbClr val="C0C0C0"/>
                    </a:outerShdw>
                  </a:effectLst>
                  <a:latin typeface="HGP創英角ｺﾞｼｯｸUB" pitchFamily="50" charset="-128"/>
                  <a:ea typeface="HGP創英角ｺﾞｼｯｸUB" pitchFamily="50" charset="-128"/>
                  <a:cs typeface="ＭＳ Ｐゴシック" pitchFamily="50" charset="-128"/>
                </a:rPr>
                <a:t>効果的なイベントの展開</a:t>
              </a:r>
            </a:p>
          </p:txBody>
        </p:sp>
        <p:sp>
          <p:nvSpPr>
            <p:cNvPr id="2063" name="Rectangle 15"/>
            <p:cNvSpPr>
              <a:spLocks noChangeArrowheads="1"/>
            </p:cNvSpPr>
            <p:nvPr/>
          </p:nvSpPr>
          <p:spPr bwMode="auto">
            <a:xfrm>
              <a:off x="4249" y="2643"/>
              <a:ext cx="4993" cy="822"/>
            </a:xfrm>
            <a:prstGeom prst="rect">
              <a:avLst/>
            </a:prstGeom>
            <a:noFill/>
            <a:ln w="9525" algn="ctr">
              <a:noFill/>
              <a:miter lim="800000"/>
              <a:headEnd/>
              <a:tailEnd/>
            </a:ln>
            <a:effectLst/>
          </p:spPr>
          <p:txBody>
            <a:bodyPr lIns="67757" tIns="8108" rIns="67757" bIns="8108"/>
            <a:lstStyle/>
            <a:p>
              <a:pPr algn="ctr">
                <a:defRPr/>
              </a:pPr>
              <a:r>
                <a:rPr lang="en-US" altLang="ja-JP" sz="1400">
                  <a:latin typeface="HGP創英角ｺﾞｼｯｸUB" pitchFamily="50" charset="-128"/>
                  <a:ea typeface="HGP創英角ｺﾞｼｯｸUB" pitchFamily="50" charset="-128"/>
                  <a:cs typeface="ＭＳ Ｐゴシック" charset="-128"/>
                </a:rPr>
                <a:t>①</a:t>
              </a:r>
              <a:r>
                <a:rPr lang="ja-JP" altLang="en-US" sz="1400">
                  <a:latin typeface="HGP創英角ｺﾞｼｯｸUB" pitchFamily="50" charset="-128"/>
                  <a:ea typeface="HGP創英角ｺﾞｼｯｸUB" pitchFamily="50" charset="-128"/>
                  <a:cs typeface="ＭＳ Ｐゴシック" charset="-128"/>
                </a:rPr>
                <a:t>　世界の都市間競争に打ち勝つ</a:t>
              </a:r>
            </a:p>
            <a:p>
              <a:pPr algn="ctr">
                <a:defRPr/>
              </a:pPr>
              <a:r>
                <a:rPr lang="ja-JP" altLang="en-US" sz="2000">
                  <a:effectLst>
                    <a:outerShdw blurRad="38100" dist="38100" dir="2700000" algn="tl">
                      <a:srgbClr val="C0C0C0"/>
                    </a:outerShdw>
                  </a:effectLst>
                  <a:latin typeface="HGP創英角ｺﾞｼｯｸUB" pitchFamily="50" charset="-128"/>
                  <a:ea typeface="HGP創英角ｺﾞｼｯｸUB" pitchFamily="50" charset="-128"/>
                  <a:cs typeface="ＭＳ Ｐゴシック" charset="-128"/>
                </a:rPr>
                <a:t>都市魅力創造の基盤づくり</a:t>
              </a:r>
              <a:endParaRPr lang="ja-JP" sz="1400">
                <a:ea typeface="HGP創英角ｺﾞｼｯｸUB" pitchFamily="50" charset="-128"/>
                <a:cs typeface="ＭＳ Ｐゴシック" charset="-128"/>
              </a:endParaRPr>
            </a:p>
          </p:txBody>
        </p:sp>
        <p:sp>
          <p:nvSpPr>
            <p:cNvPr id="8226" name="Text Box 16"/>
            <p:cNvSpPr txBox="1">
              <a:spLocks noChangeArrowheads="1"/>
            </p:cNvSpPr>
            <p:nvPr/>
          </p:nvSpPr>
          <p:spPr bwMode="auto">
            <a:xfrm>
              <a:off x="2219" y="2459"/>
              <a:ext cx="3202" cy="369"/>
            </a:xfrm>
            <a:prstGeom prst="rect">
              <a:avLst/>
            </a:prstGeom>
            <a:noFill/>
            <a:ln w="9525" algn="ctr">
              <a:noFill/>
              <a:miter lim="800000"/>
              <a:headEnd/>
              <a:tailEnd/>
            </a:ln>
          </p:spPr>
          <p:txBody>
            <a:bodyPr lIns="74295" tIns="8890" rIns="74295" bIns="8890"/>
            <a:lstStyle/>
            <a:p>
              <a:pPr algn="just"/>
              <a:r>
                <a:rPr lang="ja-JP" altLang="en-US" sz="1200">
                  <a:latin typeface="HGP創英角ｺﾞｼｯｸUB" pitchFamily="50" charset="-128"/>
                  <a:ea typeface="HGP創英角ｺﾞｼｯｸUB" pitchFamily="50" charset="-128"/>
                  <a:cs typeface="ＭＳ Ｐゴシック" charset="-128"/>
                </a:rPr>
                <a:t>＜プロジェクト例＞</a:t>
              </a:r>
              <a:endParaRPr lang="ja-JP">
                <a:ea typeface="HGP創英角ｺﾞｼｯｸUB" pitchFamily="50" charset="-128"/>
                <a:cs typeface="ＭＳ Ｐゴシック" charset="-128"/>
              </a:endParaRPr>
            </a:p>
          </p:txBody>
        </p:sp>
      </p:grpSp>
      <p:sp>
        <p:nvSpPr>
          <p:cNvPr id="22" name="Text Box 12"/>
          <p:cNvSpPr txBox="1">
            <a:spLocks noChangeArrowheads="1"/>
          </p:cNvSpPr>
          <p:nvPr/>
        </p:nvSpPr>
        <p:spPr bwMode="auto">
          <a:xfrm>
            <a:off x="488950" y="4265613"/>
            <a:ext cx="1681163" cy="171450"/>
          </a:xfrm>
          <a:prstGeom prst="rect">
            <a:avLst/>
          </a:prstGeom>
          <a:noFill/>
          <a:ln w="6350" algn="ctr">
            <a:noFill/>
            <a:miter lim="800000"/>
            <a:headEnd/>
            <a:tailEnd/>
          </a:ln>
          <a:effectLst/>
        </p:spPr>
        <p:txBody>
          <a:bodyPr lIns="0" tIns="0" rIns="0" bIns="0"/>
          <a:lstStyle/>
          <a:p>
            <a:pPr marL="6350" lvl="1" algn="just">
              <a:defRPr/>
            </a:pPr>
            <a:r>
              <a:rPr lang="ja-JP" altLang="ja-JP" sz="1000" dirty="0">
                <a:latin typeface="Century" pitchFamily="18" charset="0"/>
                <a:ea typeface="HGP創英角ｺﾞｼｯｸUB" pitchFamily="50" charset="-128"/>
                <a:cs typeface="ＭＳ Ｐゴシック" pitchFamily="50" charset="-128"/>
              </a:rPr>
              <a:t>●</a:t>
            </a:r>
            <a:r>
              <a:rPr lang="ja-JP" altLang="en-US" sz="1000" dirty="0">
                <a:latin typeface="Century" pitchFamily="18" charset="0"/>
                <a:ea typeface="HGP創英角ｺﾞｼｯｸUB" pitchFamily="50" charset="-128"/>
                <a:cs typeface="ＭＳ Ｐゴシック" pitchFamily="50" charset="-128"/>
              </a:rPr>
              <a:t>２０１５年シンボルイヤー</a:t>
            </a:r>
            <a:endParaRPr lang="ja-JP" sz="1000" dirty="0">
              <a:latin typeface="ＭＳ Ｐゴシック" pitchFamily="50" charset="-128"/>
              <a:ea typeface="HGP創英角ｺﾞｼｯｸUB" pitchFamily="50" charset="-128"/>
              <a:cs typeface="ＭＳ Ｐゴシック" pitchFamily="50" charset="-128"/>
            </a:endParaRPr>
          </a:p>
          <a:p>
            <a:pPr lvl="1" algn="ctr">
              <a:defRPr/>
            </a:pPr>
            <a:endParaRPr lang="ja-JP" sz="1000" dirty="0">
              <a:latin typeface="HGP創英角ｺﾞｼｯｸUB" pitchFamily="50" charset="-128"/>
              <a:ea typeface="HGP創英角ｺﾞｼｯｸUB" pitchFamily="50" charset="-128"/>
              <a:cs typeface="ＭＳ Ｐゴシック" pitchFamily="50" charset="-128"/>
            </a:endParaRPr>
          </a:p>
          <a:p>
            <a:pPr>
              <a:defRPr/>
            </a:pPr>
            <a:endParaRPr lang="ja-JP" sz="1000" dirty="0">
              <a:latin typeface="Arial" pitchFamily="34" charset="0"/>
              <a:ea typeface="ＭＳ Ｐゴシック" pitchFamily="50" charset="-128"/>
              <a:cs typeface="ＭＳ Ｐゴシック" pitchFamily="50" charset="-128"/>
            </a:endParaRPr>
          </a:p>
        </p:txBody>
      </p:sp>
      <p:sp>
        <p:nvSpPr>
          <p:cNvPr id="8206" name="Text Box 8"/>
          <p:cNvSpPr txBox="1">
            <a:spLocks noChangeArrowheads="1"/>
          </p:cNvSpPr>
          <p:nvPr/>
        </p:nvSpPr>
        <p:spPr bwMode="auto">
          <a:xfrm>
            <a:off x="1760538" y="1377950"/>
            <a:ext cx="2328862" cy="898525"/>
          </a:xfrm>
          <a:prstGeom prst="rect">
            <a:avLst/>
          </a:prstGeom>
          <a:noFill/>
          <a:ln w="9525" algn="ctr">
            <a:noFill/>
            <a:miter lim="800000"/>
            <a:headEnd/>
            <a:tailEnd/>
          </a:ln>
        </p:spPr>
        <p:txBody>
          <a:bodyPr lIns="67757" tIns="8108" rIns="67757" bIns="8108"/>
          <a:lstStyle/>
          <a:p>
            <a:pPr marL="6350" lvl="1" algn="just"/>
            <a:r>
              <a:rPr lang="ja-JP" altLang="ja-JP" sz="1000">
                <a:latin typeface="Century" pitchFamily="18" charset="0"/>
                <a:ea typeface="HGP創英角ｺﾞｼｯｸUB" pitchFamily="50" charset="-128"/>
                <a:cs typeface="ＭＳ Ｐゴシック" charset="-128"/>
              </a:rPr>
              <a:t>●</a:t>
            </a:r>
            <a:r>
              <a:rPr lang="ja-JP" altLang="en-US" sz="1000">
                <a:latin typeface="Century" pitchFamily="18" charset="0"/>
                <a:ea typeface="HGP創英角ｺﾞｼｯｸUB" pitchFamily="50" charset="-128"/>
                <a:cs typeface="ＭＳ Ｐゴシック" charset="-128"/>
              </a:rPr>
              <a:t>重点エリアのマネジメント</a:t>
            </a:r>
            <a:endParaRPr lang="en-US" altLang="ja-JP" sz="1000">
              <a:latin typeface="Century" pitchFamily="18" charset="0"/>
              <a:ea typeface="HGP創英角ｺﾞｼｯｸUB" pitchFamily="50" charset="-128"/>
              <a:cs typeface="ＭＳ Ｐゴシック" charset="-128"/>
            </a:endParaRPr>
          </a:p>
          <a:p>
            <a:pPr marL="357188" lvl="2" indent="-171450" algn="just">
              <a:buFont typeface="Wingdings" pitchFamily="2" charset="2"/>
              <a:buChar char="u"/>
            </a:pPr>
            <a:r>
              <a:rPr lang="ja-JP" altLang="en-US" sz="1000">
                <a:latin typeface="Century" pitchFamily="18" charset="0"/>
                <a:ea typeface="HGP創英角ｺﾞｼｯｸUB" pitchFamily="50" charset="-128"/>
                <a:cs typeface="ＭＳ Ｐゴシック" charset="-128"/>
              </a:rPr>
              <a:t>大阪城・大手前・森之宮地区</a:t>
            </a:r>
            <a:endParaRPr lang="en-US" altLang="ja-JP" sz="1000">
              <a:latin typeface="Century" pitchFamily="18" charset="0"/>
              <a:ea typeface="HGP創英角ｺﾞｼｯｸUB" pitchFamily="50" charset="-128"/>
              <a:cs typeface="ＭＳ Ｐゴシック" charset="-128"/>
            </a:endParaRPr>
          </a:p>
          <a:p>
            <a:pPr marL="357188" lvl="2" indent="-171450" algn="just">
              <a:buFont typeface="Wingdings" pitchFamily="2" charset="2"/>
              <a:buChar char="u"/>
            </a:pPr>
            <a:r>
              <a:rPr lang="ja-JP" altLang="en-US" sz="1000">
                <a:latin typeface="Century" pitchFamily="18" charset="0"/>
                <a:ea typeface="HGP創英角ｺﾞｼｯｸUB" pitchFamily="50" charset="-128"/>
                <a:cs typeface="ＭＳ Ｐゴシック" charset="-128"/>
              </a:rPr>
              <a:t>中之島ミュージアムアイランド構想</a:t>
            </a:r>
            <a:endParaRPr lang="en-US" altLang="ja-JP" sz="1000">
              <a:latin typeface="Century" pitchFamily="18" charset="0"/>
              <a:ea typeface="HGP創英角ｺﾞｼｯｸUB" pitchFamily="50" charset="-128"/>
              <a:cs typeface="ＭＳ Ｐゴシック" charset="-128"/>
            </a:endParaRPr>
          </a:p>
          <a:p>
            <a:pPr marL="357188" lvl="2" indent="-171450" algn="just">
              <a:buFont typeface="Wingdings" pitchFamily="2" charset="2"/>
              <a:buChar char="u"/>
            </a:pPr>
            <a:r>
              <a:rPr lang="ja-JP" altLang="en-US" sz="1000">
                <a:latin typeface="Century" pitchFamily="18" charset="0"/>
                <a:ea typeface="HGP創英角ｺﾞｼｯｸUB" pitchFamily="50" charset="-128"/>
                <a:cs typeface="ＭＳ Ｐゴシック" charset="-128"/>
              </a:rPr>
              <a:t>天王寺・阿倍野地区</a:t>
            </a:r>
            <a:endParaRPr lang="en-US" altLang="ja-JP" sz="1000">
              <a:latin typeface="Century" pitchFamily="18" charset="0"/>
              <a:ea typeface="HGP創英角ｺﾞｼｯｸUB" pitchFamily="50" charset="-128"/>
              <a:cs typeface="ＭＳ Ｐゴシック" charset="-128"/>
            </a:endParaRPr>
          </a:p>
          <a:p>
            <a:pPr marL="357188" lvl="2" indent="-171450" algn="just">
              <a:buFont typeface="Wingdings" pitchFamily="2" charset="2"/>
              <a:buChar char="u"/>
            </a:pPr>
            <a:r>
              <a:rPr lang="ja-JP" altLang="en-US" sz="1000">
                <a:latin typeface="Century" pitchFamily="18" charset="0"/>
                <a:ea typeface="HGP創英角ｺﾞｼｯｸUB" pitchFamily="50" charset="-128"/>
                <a:cs typeface="ＭＳ Ｐゴシック" charset="-128"/>
              </a:rPr>
              <a:t>御堂筋フェスティバルモール化</a:t>
            </a:r>
            <a:endParaRPr lang="en-US" altLang="ja-JP" sz="1000">
              <a:latin typeface="Century" pitchFamily="18" charset="0"/>
              <a:ea typeface="HGP創英角ｺﾞｼｯｸUB" pitchFamily="50" charset="-128"/>
              <a:cs typeface="ＭＳ Ｐゴシック" charset="-128"/>
            </a:endParaRPr>
          </a:p>
          <a:p>
            <a:pPr marL="357188" lvl="2" indent="-171450" algn="just">
              <a:buFont typeface="Wingdings" pitchFamily="2" charset="2"/>
              <a:buChar char="u"/>
            </a:pPr>
            <a:r>
              <a:rPr lang="ja-JP" altLang="en-US" sz="1000">
                <a:latin typeface="Century" pitchFamily="18" charset="0"/>
                <a:ea typeface="HGP創英角ｺﾞｼｯｸUB" pitchFamily="50" charset="-128"/>
                <a:cs typeface="ＭＳ Ｐゴシック" charset="-128"/>
              </a:rPr>
              <a:t>築港・ベイエリア地区</a:t>
            </a:r>
            <a:endParaRPr lang="ja-JP" sz="1000">
              <a:latin typeface="ＭＳ Ｐゴシック" charset="-128"/>
              <a:ea typeface="HGP創英ﾌﾟﾚｾﾞﾝｽEB" pitchFamily="18" charset="-128"/>
              <a:cs typeface="ＭＳ Ｐゴシック" charset="-128"/>
            </a:endParaRPr>
          </a:p>
          <a:p>
            <a:endParaRPr lang="ja-JP" altLang="ja-JP"/>
          </a:p>
        </p:txBody>
      </p:sp>
      <p:sp>
        <p:nvSpPr>
          <p:cNvPr id="8207" name="Text Box 19"/>
          <p:cNvSpPr txBox="1">
            <a:spLocks noChangeArrowheads="1"/>
          </p:cNvSpPr>
          <p:nvPr/>
        </p:nvSpPr>
        <p:spPr bwMode="auto">
          <a:xfrm>
            <a:off x="9391650" y="2538413"/>
            <a:ext cx="385763" cy="1866900"/>
          </a:xfrm>
          <a:prstGeom prst="rect">
            <a:avLst/>
          </a:prstGeom>
          <a:noFill/>
          <a:ln w="9525" algn="ctr">
            <a:noFill/>
            <a:miter lim="800000"/>
            <a:headEnd/>
            <a:tailEnd/>
          </a:ln>
        </p:spPr>
        <p:txBody>
          <a:bodyPr vert="eaVert" lIns="74295" tIns="8890" rIns="74295" bIns="8890"/>
          <a:lstStyle/>
          <a:p>
            <a:pPr algn="just"/>
            <a:r>
              <a:rPr lang="ja-JP" altLang="en-US" sz="1000">
                <a:latin typeface="HGP創英角ｺﾞｼｯｸUB" pitchFamily="50" charset="-128"/>
                <a:ea typeface="HGP創英角ｺﾞｼｯｸUB" pitchFamily="50" charset="-128"/>
                <a:cs typeface="ＭＳ Ｐゴシック" charset="-128"/>
              </a:rPr>
              <a:t>年度ごとの見直しの繰り返し</a:t>
            </a:r>
            <a:endParaRPr lang="ja-JP">
              <a:ea typeface="HGP創英角ｺﾞｼｯｸUB" pitchFamily="50" charset="-128"/>
              <a:cs typeface="ＭＳ Ｐゴシック" charset="-128"/>
            </a:endParaRPr>
          </a:p>
        </p:txBody>
      </p:sp>
      <p:sp>
        <p:nvSpPr>
          <p:cNvPr id="8208" name="Rectangle 20"/>
          <p:cNvSpPr>
            <a:spLocks noChangeArrowheads="1"/>
          </p:cNvSpPr>
          <p:nvPr/>
        </p:nvSpPr>
        <p:spPr bwMode="auto">
          <a:xfrm>
            <a:off x="5816600" y="4914900"/>
            <a:ext cx="3498850" cy="890588"/>
          </a:xfrm>
          <a:prstGeom prst="rect">
            <a:avLst/>
          </a:prstGeom>
          <a:solidFill>
            <a:srgbClr val="FFFFFF"/>
          </a:solidFill>
          <a:ln w="12700" algn="ctr">
            <a:solidFill>
              <a:srgbClr val="000000"/>
            </a:solidFill>
            <a:miter lim="800000"/>
            <a:headEnd/>
            <a:tailEnd/>
          </a:ln>
        </p:spPr>
        <p:txBody>
          <a:bodyPr lIns="74295" tIns="8890" rIns="74295" bIns="8890" anchor="ctr"/>
          <a:lstStyle/>
          <a:p>
            <a:pPr marL="0" lvl="2" algn="ctr"/>
            <a:r>
              <a:rPr lang="ja-JP" altLang="en-US" sz="1400" u="sng">
                <a:latin typeface="HGP創英角ｺﾞｼｯｸUB" pitchFamily="50" charset="-128"/>
                <a:ea typeface="HGP創英角ｺﾞｼｯｸUB" pitchFamily="50" charset="-128"/>
                <a:cs typeface="ＭＳ Ｐゴシック" charset="-128"/>
              </a:rPr>
              <a:t>プロジェクトの取捨選択・重点化・再構築</a:t>
            </a:r>
            <a:r>
              <a:rPr lang="ja-JP" altLang="en-US" sz="1400">
                <a:latin typeface="HGP創英角ｺﾞｼｯｸUB" pitchFamily="50" charset="-128"/>
                <a:ea typeface="HGP創英角ｺﾞｼｯｸUB" pitchFamily="50" charset="-128"/>
                <a:cs typeface="ＭＳ Ｐゴシック" charset="-128"/>
              </a:rPr>
              <a:t>　</a:t>
            </a:r>
            <a:endParaRPr lang="en-US" altLang="ja-JP" sz="1400">
              <a:latin typeface="HGP創英角ｺﾞｼｯｸUB" pitchFamily="50" charset="-128"/>
              <a:ea typeface="HGP創英角ｺﾞｼｯｸUB" pitchFamily="50" charset="-128"/>
              <a:cs typeface="ＭＳ Ｐゴシック" charset="-128"/>
            </a:endParaRPr>
          </a:p>
          <a:p>
            <a:pPr marL="0" lvl="2" algn="just">
              <a:buFont typeface="Wingdings" pitchFamily="2" charset="2"/>
              <a:buChar char="l"/>
            </a:pPr>
            <a:r>
              <a:rPr lang="ja-JP" altLang="en-US" sz="1200">
                <a:latin typeface="HGP創英角ｺﾞｼｯｸUB" pitchFamily="50" charset="-128"/>
                <a:ea typeface="HGP創英角ｺﾞｼｯｸUB" pitchFamily="50" charset="-128"/>
                <a:cs typeface="ＭＳ Ｐゴシック" charset="-128"/>
              </a:rPr>
              <a:t>事業の拡充・継続・縮小・廃止、新たな事業展開</a:t>
            </a:r>
            <a:endParaRPr lang="en-US" altLang="ja-JP" sz="1200">
              <a:latin typeface="HGP創英角ｺﾞｼｯｸUB" pitchFamily="50" charset="-128"/>
              <a:ea typeface="HGP創英角ｺﾞｼｯｸUB" pitchFamily="50" charset="-128"/>
              <a:cs typeface="ＭＳ Ｐゴシック" charset="-128"/>
            </a:endParaRPr>
          </a:p>
          <a:p>
            <a:pPr marL="0" lvl="2" algn="just">
              <a:buFont typeface="Wingdings" pitchFamily="2" charset="2"/>
              <a:buChar char="l"/>
            </a:pPr>
            <a:r>
              <a:rPr lang="ja-JP" altLang="en-US" sz="1200">
                <a:latin typeface="HGP創英角ｺﾞｼｯｸUB" pitchFamily="50" charset="-128"/>
                <a:ea typeface="HGP創英角ｺﾞｼｯｸUB" pitchFamily="50" charset="-128"/>
                <a:cs typeface="ＭＳ Ｐゴシック" charset="-128"/>
              </a:rPr>
              <a:t>プロジェクト間の連携強化</a:t>
            </a:r>
            <a:endParaRPr lang="en-US" altLang="ja-JP" sz="1200">
              <a:latin typeface="HGP創英角ｺﾞｼｯｸUB" pitchFamily="50" charset="-128"/>
              <a:ea typeface="HGP創英角ｺﾞｼｯｸUB" pitchFamily="50" charset="-128"/>
              <a:cs typeface="ＭＳ Ｐゴシック" charset="-128"/>
            </a:endParaRPr>
          </a:p>
          <a:p>
            <a:pPr marL="0" lvl="2" algn="just">
              <a:buFont typeface="Wingdings" pitchFamily="2" charset="2"/>
              <a:buChar char="l"/>
            </a:pPr>
            <a:r>
              <a:rPr lang="ja-JP" altLang="en-US" sz="1200">
                <a:latin typeface="HGP創英角ｺﾞｼｯｸUB" pitchFamily="50" charset="-128"/>
                <a:ea typeface="HGP創英角ｺﾞｼｯｸUB" pitchFamily="50" charset="-128"/>
                <a:cs typeface="ＭＳ Ｐゴシック" charset="-128"/>
              </a:rPr>
              <a:t>エリアを絞り込んだ</a:t>
            </a:r>
            <a:r>
              <a:rPr lang="ja-JP" altLang="en-US" sz="1300">
                <a:latin typeface="HGP創英角ｺﾞｼｯｸUB" pitchFamily="50" charset="-128"/>
                <a:ea typeface="HGP創英角ｺﾞｼｯｸUB" pitchFamily="50" charset="-128"/>
                <a:cs typeface="ＭＳ Ｐゴシック" charset="-128"/>
              </a:rPr>
              <a:t>集中的な取組み　等</a:t>
            </a:r>
            <a:endParaRPr lang="ja-JP" altLang="ja-JP">
              <a:ea typeface="HGP創英角ｺﾞｼｯｸUB" pitchFamily="50" charset="-128"/>
              <a:cs typeface="ＭＳ Ｐゴシック" charset="-128"/>
            </a:endParaRPr>
          </a:p>
        </p:txBody>
      </p:sp>
      <p:sp>
        <p:nvSpPr>
          <p:cNvPr id="2070" name="Rectangle 22"/>
          <p:cNvSpPr>
            <a:spLocks noChangeArrowheads="1"/>
          </p:cNvSpPr>
          <p:nvPr/>
        </p:nvSpPr>
        <p:spPr bwMode="auto">
          <a:xfrm>
            <a:off x="5802313" y="1027113"/>
            <a:ext cx="3527425" cy="1008062"/>
          </a:xfrm>
          <a:prstGeom prst="rect">
            <a:avLst/>
          </a:prstGeom>
          <a:noFill/>
          <a:ln w="12700" algn="ctr">
            <a:solidFill>
              <a:srgbClr val="000000"/>
            </a:solidFill>
            <a:miter lim="800000"/>
            <a:headEnd/>
            <a:tailEnd/>
          </a:ln>
          <a:effectLst/>
        </p:spPr>
        <p:txBody>
          <a:bodyPr lIns="74295" tIns="8890" rIns="74295" bIns="8890" anchor="ctr"/>
          <a:lstStyle/>
          <a:p>
            <a:pPr marL="0" lvl="2" algn="ctr">
              <a:defRPr/>
            </a:pPr>
            <a:r>
              <a:rPr lang="ja-JP" altLang="en-US" sz="1400" u="sng" dirty="0">
                <a:latin typeface="HGP創英角ｺﾞｼｯｸUB" pitchFamily="50" charset="-128"/>
                <a:ea typeface="HGP創英角ｺﾞｼｯｸUB" pitchFamily="50" charset="-128"/>
                <a:cs typeface="ＭＳ Ｐゴシック" pitchFamily="50" charset="-128"/>
              </a:rPr>
              <a:t>事業計画の検討</a:t>
            </a:r>
          </a:p>
          <a:p>
            <a:pPr marL="179388" lvl="2" indent="-179388" algn="just">
              <a:buFont typeface="Wingdings" pitchFamily="2" charset="2"/>
              <a:buChar char="l"/>
              <a:defRPr/>
            </a:pPr>
            <a:r>
              <a:rPr lang="ja-JP" altLang="en-US" sz="1200" dirty="0">
                <a:latin typeface="HGP創英角ｺﾞｼｯｸUB" pitchFamily="50" charset="-128"/>
                <a:ea typeface="HGP創英角ｺﾞｼｯｸUB" pitchFamily="50" charset="-128"/>
                <a:cs typeface="ＭＳ Ｐゴシック" pitchFamily="50" charset="-128"/>
              </a:rPr>
              <a:t>「都市魅力創造の基本的な考え方」を踏まえた連携・調整　（都市魅力創造の視点）</a:t>
            </a:r>
          </a:p>
          <a:p>
            <a:pPr marL="179388" lvl="2" indent="-179388">
              <a:buFont typeface="Wingdings" pitchFamily="2" charset="2"/>
              <a:buChar char="l"/>
              <a:defRPr/>
            </a:pPr>
            <a:r>
              <a:rPr lang="ja-JP" altLang="en-US" sz="1200" dirty="0">
                <a:latin typeface="HGP創英角ｺﾞｼｯｸUB" pitchFamily="50" charset="-128"/>
                <a:ea typeface="HGP創英角ｺﾞｼｯｸUB" pitchFamily="50" charset="-128"/>
                <a:cs typeface="ＭＳ Ｐゴシック" pitchFamily="50" charset="-128"/>
              </a:rPr>
              <a:t>プロジェクトごとに目標・見直し基準を設定</a:t>
            </a:r>
            <a:r>
              <a:rPr lang="en-US" altLang="ja-JP" sz="1200" dirty="0">
                <a:latin typeface="HGP創英角ｺﾞｼｯｸUB" pitchFamily="50" charset="-128"/>
                <a:ea typeface="HGP創英角ｺﾞｼｯｸUB" pitchFamily="50" charset="-128"/>
                <a:cs typeface="ＭＳ Ｐゴシック" pitchFamily="50" charset="-128"/>
              </a:rPr>
              <a:t/>
            </a:r>
            <a:br>
              <a:rPr lang="en-US" altLang="ja-JP" sz="1200" dirty="0">
                <a:latin typeface="HGP創英角ｺﾞｼｯｸUB" pitchFamily="50" charset="-128"/>
                <a:ea typeface="HGP創英角ｺﾞｼｯｸUB" pitchFamily="50" charset="-128"/>
                <a:cs typeface="ＭＳ Ｐゴシック" pitchFamily="50" charset="-128"/>
              </a:rPr>
            </a:br>
            <a:r>
              <a:rPr lang="ja-JP" altLang="en-US" sz="1200" dirty="0">
                <a:latin typeface="HGP創英角ｺﾞｼｯｸUB" pitchFamily="50" charset="-128"/>
                <a:ea typeface="HGP創英角ｺﾞｼｯｸUB" pitchFamily="50" charset="-128"/>
                <a:cs typeface="ＭＳ Ｐゴシック" pitchFamily="50" charset="-128"/>
              </a:rPr>
              <a:t>（事業の撤退ルールも設定）</a:t>
            </a:r>
          </a:p>
        </p:txBody>
      </p:sp>
      <p:sp>
        <p:nvSpPr>
          <p:cNvPr id="8210" name="Rectangle 23"/>
          <p:cNvSpPr>
            <a:spLocks noChangeArrowheads="1"/>
          </p:cNvSpPr>
          <p:nvPr/>
        </p:nvSpPr>
        <p:spPr bwMode="auto">
          <a:xfrm>
            <a:off x="5802313" y="2492375"/>
            <a:ext cx="3527425" cy="288925"/>
          </a:xfrm>
          <a:prstGeom prst="rect">
            <a:avLst/>
          </a:prstGeom>
          <a:noFill/>
          <a:ln w="12700" algn="ctr">
            <a:solidFill>
              <a:srgbClr val="000000"/>
            </a:solidFill>
            <a:miter lim="800000"/>
            <a:headEnd/>
            <a:tailEnd/>
          </a:ln>
        </p:spPr>
        <p:txBody>
          <a:bodyPr lIns="74295" tIns="8890" rIns="74295" bIns="8890" anchor="ctr"/>
          <a:lstStyle/>
          <a:p>
            <a:pPr marL="0" lvl="2" algn="ctr"/>
            <a:r>
              <a:rPr lang="ja-JP" altLang="en-US" sz="1400" u="sng">
                <a:latin typeface="HGP創英角ｺﾞｼｯｸUB" pitchFamily="50" charset="-128"/>
                <a:ea typeface="HGP創英角ｺﾞｼｯｸUB" pitchFamily="50" charset="-128"/>
                <a:cs typeface="ＭＳ Ｐゴシック" charset="-128"/>
              </a:rPr>
              <a:t>事業実施・推進</a:t>
            </a:r>
          </a:p>
        </p:txBody>
      </p:sp>
      <p:sp>
        <p:nvSpPr>
          <p:cNvPr id="2074" name="Rectangle 26"/>
          <p:cNvSpPr>
            <a:spLocks noChangeArrowheads="1"/>
          </p:cNvSpPr>
          <p:nvPr/>
        </p:nvSpPr>
        <p:spPr bwMode="auto">
          <a:xfrm>
            <a:off x="5802313" y="3211513"/>
            <a:ext cx="3527425" cy="1370012"/>
          </a:xfrm>
          <a:prstGeom prst="rect">
            <a:avLst/>
          </a:prstGeom>
          <a:noFill/>
          <a:ln w="12700" algn="ctr">
            <a:solidFill>
              <a:srgbClr val="000000"/>
            </a:solidFill>
            <a:miter lim="800000"/>
            <a:headEnd/>
            <a:tailEnd/>
          </a:ln>
          <a:effectLst/>
        </p:spPr>
        <p:txBody>
          <a:bodyPr lIns="74295" tIns="8890" rIns="74295" bIns="8890" anchor="ctr"/>
          <a:lstStyle/>
          <a:p>
            <a:pPr marL="0" lvl="2" algn="ctr">
              <a:defRPr/>
            </a:pPr>
            <a:r>
              <a:rPr lang="ja-JP" altLang="en-US" sz="1400" u="sng" dirty="0">
                <a:latin typeface="HGP創英角ｺﾞｼｯｸUB" pitchFamily="50" charset="-128"/>
                <a:ea typeface="HGP創英角ｺﾞｼｯｸUB" pitchFamily="50" charset="-128"/>
                <a:cs typeface="ＭＳ Ｐゴシック" pitchFamily="50" charset="-128"/>
              </a:rPr>
              <a:t>効果検証</a:t>
            </a:r>
          </a:p>
          <a:p>
            <a:pPr marL="179388" lvl="2" indent="-179388" algn="just">
              <a:buFont typeface="Wingdings" pitchFamily="2" charset="2"/>
              <a:buChar char="l"/>
              <a:defRPr/>
            </a:pPr>
            <a:r>
              <a:rPr lang="ja-JP" altLang="en-US" sz="1200" dirty="0">
                <a:latin typeface="HGP創英角ｺﾞｼｯｸUB" pitchFamily="50" charset="-128"/>
                <a:ea typeface="HGP創英角ｺﾞｼｯｸUB" pitchFamily="50" charset="-128"/>
                <a:cs typeface="ＭＳ Ｐゴシック" pitchFamily="50" charset="-128"/>
              </a:rPr>
              <a:t>設定した目標の達成度（アウトプット・アウトカム）</a:t>
            </a:r>
          </a:p>
          <a:p>
            <a:pPr marL="171450" lvl="2" indent="-171450" algn="just">
              <a:buFont typeface="Wingdings" pitchFamily="2" charset="2"/>
              <a:buChar char="l"/>
              <a:defRPr/>
            </a:pPr>
            <a:r>
              <a:rPr lang="ja-JP" altLang="en-US" sz="1200" dirty="0">
                <a:latin typeface="HGP創英角ｺﾞｼｯｸUB" pitchFamily="50" charset="-128"/>
                <a:ea typeface="HGP創英角ｺﾞｼｯｸUB" pitchFamily="50" charset="-128"/>
                <a:cs typeface="ＭＳ Ｐゴシック" pitchFamily="50" charset="-128"/>
              </a:rPr>
              <a:t>他地域への波及効果</a:t>
            </a:r>
          </a:p>
          <a:p>
            <a:pPr marL="171450" lvl="2" indent="-171450" algn="just">
              <a:buFont typeface="Wingdings" pitchFamily="2" charset="2"/>
              <a:buChar char="l"/>
              <a:defRPr/>
            </a:pPr>
            <a:r>
              <a:rPr lang="ja-JP" altLang="en-US" sz="1200" dirty="0">
                <a:latin typeface="HGP創英角ｺﾞｼｯｸUB" pitchFamily="50" charset="-128"/>
                <a:ea typeface="HGP創英角ｺﾞｼｯｸUB" pitchFamily="50" charset="-128"/>
                <a:cs typeface="ＭＳ Ｐゴシック" pitchFamily="50" charset="-128"/>
              </a:rPr>
              <a:t>他のプロジェクトとの相乗効果</a:t>
            </a:r>
          </a:p>
          <a:p>
            <a:pPr marL="171450" lvl="2" indent="-171450" algn="just">
              <a:buFont typeface="Wingdings" pitchFamily="2" charset="2"/>
              <a:buChar char="l"/>
              <a:defRPr/>
            </a:pPr>
            <a:r>
              <a:rPr lang="ja-JP" altLang="en-US" sz="1200" dirty="0">
                <a:latin typeface="HGP創英角ｺﾞｼｯｸUB" pitchFamily="50" charset="-128"/>
                <a:ea typeface="HGP創英角ｺﾞｼｯｸUB" pitchFamily="50" charset="-128"/>
                <a:cs typeface="ＭＳ Ｐゴシック" pitchFamily="50" charset="-128"/>
              </a:rPr>
              <a:t>プロジェクト全体の評価</a:t>
            </a:r>
            <a:endParaRPr lang="ja-JP" altLang="en-US" sz="1200" dirty="0">
              <a:solidFill>
                <a:srgbClr val="FF0000"/>
              </a:solidFill>
              <a:latin typeface="HGP創英角ｺﾞｼｯｸUB" pitchFamily="50" charset="-128"/>
              <a:ea typeface="HGP創英角ｺﾞｼｯｸUB" pitchFamily="50" charset="-128"/>
              <a:cs typeface="ＭＳ Ｐゴシック" pitchFamily="50" charset="-128"/>
            </a:endParaRPr>
          </a:p>
          <a:p>
            <a:pPr marL="171450" lvl="2" indent="-171450" algn="just">
              <a:buFont typeface="Wingdings" pitchFamily="2" charset="2"/>
              <a:buChar char="l"/>
              <a:defRPr/>
            </a:pPr>
            <a:r>
              <a:rPr lang="ja-JP" altLang="en-US" sz="1200" dirty="0">
                <a:latin typeface="HGP創英角ｺﾞｼｯｸUB" pitchFamily="50" charset="-128"/>
                <a:ea typeface="HGP創英角ｺﾞｼｯｸUB" pitchFamily="50" charset="-128"/>
                <a:cs typeface="ＭＳ Ｐゴシック" pitchFamily="50" charset="-128"/>
              </a:rPr>
              <a:t>外部有識者による指導・助言</a:t>
            </a:r>
            <a:endParaRPr lang="ja-JP" altLang="en-US" sz="1400" dirty="0">
              <a:latin typeface="HGP創英角ｺﾞｼｯｸUB" pitchFamily="50" charset="-128"/>
              <a:ea typeface="HGP創英角ｺﾞｼｯｸUB" pitchFamily="50" charset="-128"/>
              <a:cs typeface="ＭＳ Ｐゴシック" pitchFamily="50" charset="-128"/>
            </a:endParaRPr>
          </a:p>
        </p:txBody>
      </p:sp>
      <p:sp>
        <p:nvSpPr>
          <p:cNvPr id="8212" name="AutoShape 28"/>
          <p:cNvSpPr>
            <a:spLocks noChangeArrowheads="1"/>
          </p:cNvSpPr>
          <p:nvPr/>
        </p:nvSpPr>
        <p:spPr bwMode="auto">
          <a:xfrm>
            <a:off x="5802313" y="549275"/>
            <a:ext cx="3513137" cy="369888"/>
          </a:xfrm>
          <a:prstGeom prst="roundRect">
            <a:avLst>
              <a:gd name="adj" fmla="val 16667"/>
            </a:avLst>
          </a:prstGeom>
          <a:solidFill>
            <a:srgbClr val="C0C0C0"/>
          </a:solidFill>
          <a:ln w="9525" algn="ctr">
            <a:solidFill>
              <a:srgbClr val="C0C0C0"/>
            </a:solidFill>
            <a:round/>
            <a:headEnd/>
            <a:tailEnd/>
          </a:ln>
        </p:spPr>
        <p:txBody>
          <a:bodyPr lIns="74295" tIns="8890" rIns="74295" bIns="8890" anchor="ctr"/>
          <a:lstStyle/>
          <a:p>
            <a:pPr algn="ctr"/>
            <a:r>
              <a:rPr lang="ja-JP" altLang="en-US" sz="1400">
                <a:latin typeface="HGP創英角ｺﾞｼｯｸUB" pitchFamily="50" charset="-128"/>
                <a:ea typeface="HGP創英角ｺﾞｼｯｸUB" pitchFamily="50" charset="-128"/>
                <a:cs typeface="ＭＳ Ｐゴシック" charset="-128"/>
              </a:rPr>
              <a:t>プロジェクト展開の戦略（</a:t>
            </a:r>
            <a:r>
              <a:rPr lang="en-US" altLang="ja-JP" sz="1400">
                <a:latin typeface="HGP創英角ｺﾞｼｯｸUB" pitchFamily="50" charset="-128"/>
                <a:ea typeface="HGP創英角ｺﾞｼｯｸUB" pitchFamily="50" charset="-128"/>
                <a:cs typeface="ＭＳ Ｐゴシック" charset="-128"/>
              </a:rPr>
              <a:t>PDCA</a:t>
            </a:r>
            <a:r>
              <a:rPr lang="ja-JP" altLang="en-US" sz="1400">
                <a:latin typeface="HGP創英角ｺﾞｼｯｸUB" pitchFamily="50" charset="-128"/>
                <a:ea typeface="HGP創英角ｺﾞｼｯｸUB" pitchFamily="50" charset="-128"/>
                <a:cs typeface="ＭＳ Ｐゴシック" charset="-128"/>
              </a:rPr>
              <a:t>）</a:t>
            </a:r>
          </a:p>
        </p:txBody>
      </p:sp>
      <p:sp>
        <p:nvSpPr>
          <p:cNvPr id="8213" name="Text Box 2"/>
          <p:cNvSpPr txBox="1">
            <a:spLocks noChangeArrowheads="1"/>
          </p:cNvSpPr>
          <p:nvPr/>
        </p:nvSpPr>
        <p:spPr bwMode="auto">
          <a:xfrm>
            <a:off x="57150" y="115888"/>
            <a:ext cx="9777413" cy="327025"/>
          </a:xfrm>
          <a:prstGeom prst="rect">
            <a:avLst/>
          </a:prstGeom>
          <a:solidFill>
            <a:srgbClr val="0000FF"/>
          </a:solidFill>
          <a:ln w="9525">
            <a:noFill/>
            <a:miter lim="800000"/>
            <a:headEnd/>
            <a:tailEnd/>
          </a:ln>
        </p:spPr>
        <p:txBody>
          <a:bodyPr lIns="74295" tIns="8890" rIns="74295" bIns="8890">
            <a:spAutoFit/>
          </a:bodyPr>
          <a:lstStyle/>
          <a:p>
            <a:pPr algn="just"/>
            <a:r>
              <a:rPr lang="ja-JP" altLang="en-US">
                <a:solidFill>
                  <a:srgbClr val="FFFFFF"/>
                </a:solidFill>
                <a:ea typeface="HGP創英角ｺﾞｼｯｸUB" pitchFamily="50" charset="-128"/>
                <a:cs typeface="ＭＳ Ｐゴシック" charset="-128"/>
              </a:rPr>
              <a:t>５</a:t>
            </a:r>
            <a:r>
              <a:rPr lang="ja-JP">
                <a:solidFill>
                  <a:srgbClr val="FFFFFF"/>
                </a:solidFill>
                <a:ea typeface="HGP創英角ｺﾞｼｯｸUB" pitchFamily="50" charset="-128"/>
                <a:cs typeface="ＭＳ Ｐゴシック" charset="-128"/>
              </a:rPr>
              <a:t>　</a:t>
            </a:r>
            <a:r>
              <a:rPr lang="ja-JP" altLang="en-US">
                <a:solidFill>
                  <a:srgbClr val="FFFFFF"/>
                </a:solidFill>
                <a:ea typeface="HGP創英角ｺﾞｼｯｸUB" pitchFamily="50" charset="-128"/>
                <a:cs typeface="ＭＳ Ｐゴシック" charset="-128"/>
              </a:rPr>
              <a:t>プロジェクト例とプロジェクト展開の戦略</a:t>
            </a:r>
            <a:endParaRPr lang="ja-JP" sz="2000">
              <a:ea typeface="HGP創英角ｺﾞｼｯｸUB" pitchFamily="50" charset="-128"/>
              <a:cs typeface="ＭＳ Ｐゴシック" charset="-128"/>
            </a:endParaRPr>
          </a:p>
        </p:txBody>
      </p:sp>
      <p:cxnSp>
        <p:nvCxnSpPr>
          <p:cNvPr id="9" name="カギ線コネクタ 8"/>
          <p:cNvCxnSpPr>
            <a:stCxn id="8208" idx="3"/>
            <a:endCxn id="2070" idx="3"/>
          </p:cNvCxnSpPr>
          <p:nvPr/>
        </p:nvCxnSpPr>
        <p:spPr>
          <a:xfrm flipV="1">
            <a:off x="9315450" y="1530350"/>
            <a:ext cx="14288" cy="3829050"/>
          </a:xfrm>
          <a:prstGeom prst="bentConnector3">
            <a:avLst>
              <a:gd name="adj1" fmla="val 3020168"/>
            </a:avLst>
          </a:prstGeom>
          <a:ln w="38100">
            <a:solidFill>
              <a:schemeClr val="tx1">
                <a:lumMod val="50000"/>
                <a:lumOff val="50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4" name="直線矢印コネクタ 3"/>
          <p:cNvCxnSpPr>
            <a:stCxn id="2070" idx="2"/>
            <a:endCxn id="8210" idx="0"/>
          </p:cNvCxnSpPr>
          <p:nvPr/>
        </p:nvCxnSpPr>
        <p:spPr>
          <a:xfrm>
            <a:off x="7566025" y="2035175"/>
            <a:ext cx="0" cy="457200"/>
          </a:xfrm>
          <a:prstGeom prst="straightConnector1">
            <a:avLst/>
          </a:prstGeom>
          <a:ln w="38100">
            <a:solidFill>
              <a:schemeClr val="tx1">
                <a:lumMod val="50000"/>
                <a:lumOff val="50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6" name="直線矢印コネクタ 5"/>
          <p:cNvCxnSpPr>
            <a:stCxn id="8210" idx="2"/>
            <a:endCxn id="2074" idx="0"/>
          </p:cNvCxnSpPr>
          <p:nvPr/>
        </p:nvCxnSpPr>
        <p:spPr>
          <a:xfrm>
            <a:off x="7566025" y="2781300"/>
            <a:ext cx="0" cy="430213"/>
          </a:xfrm>
          <a:prstGeom prst="straightConnector1">
            <a:avLst/>
          </a:prstGeom>
          <a:ln w="38100">
            <a:solidFill>
              <a:schemeClr val="tx1">
                <a:lumMod val="50000"/>
                <a:lumOff val="50000"/>
              </a:schemeClr>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8" name="直線矢印コネクタ 7"/>
          <p:cNvCxnSpPr>
            <a:stCxn id="2074" idx="2"/>
            <a:endCxn id="8208" idx="0"/>
          </p:cNvCxnSpPr>
          <p:nvPr/>
        </p:nvCxnSpPr>
        <p:spPr>
          <a:xfrm>
            <a:off x="7566025" y="4581525"/>
            <a:ext cx="0" cy="333375"/>
          </a:xfrm>
          <a:prstGeom prst="straightConnector1">
            <a:avLst/>
          </a:prstGeom>
          <a:ln w="38100">
            <a:solidFill>
              <a:schemeClr val="tx1">
                <a:lumMod val="50000"/>
                <a:lumOff val="50000"/>
              </a:schemeClr>
            </a:solidFill>
            <a:tailEnd type="triangle" w="lg" len="me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角丸四角形 40"/>
          <p:cNvSpPr/>
          <p:nvPr/>
        </p:nvSpPr>
        <p:spPr>
          <a:xfrm>
            <a:off x="992188" y="2997200"/>
            <a:ext cx="7705725" cy="3311525"/>
          </a:xfrm>
          <a:prstGeom prst="roundRect">
            <a:avLst>
              <a:gd name="adj" fmla="val 6852"/>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11" name="角丸四角形 10"/>
          <p:cNvSpPr/>
          <p:nvPr/>
        </p:nvSpPr>
        <p:spPr>
          <a:xfrm>
            <a:off x="992188" y="2078038"/>
            <a:ext cx="7705725" cy="64770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p>
        </p:txBody>
      </p:sp>
      <p:sp>
        <p:nvSpPr>
          <p:cNvPr id="48" name="角丸四角形 47"/>
          <p:cNvSpPr/>
          <p:nvPr/>
        </p:nvSpPr>
        <p:spPr>
          <a:xfrm>
            <a:off x="5745163" y="3252788"/>
            <a:ext cx="2736850" cy="2836862"/>
          </a:xfrm>
          <a:prstGeom prst="roundRect">
            <a:avLst>
              <a:gd name="adj" fmla="val 11306"/>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18" name="角丸四角形 17"/>
          <p:cNvSpPr/>
          <p:nvPr/>
        </p:nvSpPr>
        <p:spPr>
          <a:xfrm>
            <a:off x="2360613" y="3252788"/>
            <a:ext cx="2736850" cy="2836862"/>
          </a:xfrm>
          <a:prstGeom prst="roundRect">
            <a:avLst>
              <a:gd name="adj" fmla="val 11306"/>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p>
        </p:txBody>
      </p:sp>
      <p:sp>
        <p:nvSpPr>
          <p:cNvPr id="2" name="スライド番号プレースホルダ 1"/>
          <p:cNvSpPr>
            <a:spLocks noGrp="1"/>
          </p:cNvSpPr>
          <p:nvPr>
            <p:ph type="sldNum" sz="quarter" idx="12"/>
          </p:nvPr>
        </p:nvSpPr>
        <p:spPr/>
        <p:txBody>
          <a:bodyPr/>
          <a:lstStyle/>
          <a:p>
            <a:pPr>
              <a:defRPr/>
            </a:pPr>
            <a:fld id="{B6D23967-BDD3-41C0-BB99-3FA642A5F9A2}" type="slidenum">
              <a:rPr lang="ja-JP" altLang="en-US" smtClean="0"/>
              <a:pPr>
                <a:defRPr/>
              </a:pPr>
              <a:t>6</a:t>
            </a:fld>
            <a:endParaRPr lang="ja-JP" altLang="en-US"/>
          </a:p>
        </p:txBody>
      </p:sp>
      <p:sp>
        <p:nvSpPr>
          <p:cNvPr id="9223" name="Text Box 15"/>
          <p:cNvSpPr txBox="1">
            <a:spLocks noChangeArrowheads="1"/>
          </p:cNvSpPr>
          <p:nvPr/>
        </p:nvSpPr>
        <p:spPr bwMode="auto">
          <a:xfrm>
            <a:off x="273050" y="989013"/>
            <a:ext cx="9359900" cy="1144587"/>
          </a:xfrm>
          <a:prstGeom prst="rect">
            <a:avLst/>
          </a:prstGeom>
          <a:noFill/>
          <a:ln w="38100" cmpd="dbl" algn="ctr">
            <a:noFill/>
            <a:miter lim="800000"/>
            <a:headEnd/>
            <a:tailEnd/>
          </a:ln>
        </p:spPr>
        <p:txBody>
          <a:bodyPr lIns="74295" tIns="8890" rIns="74295" bIns="8890"/>
          <a:lstStyle/>
          <a:p>
            <a:pPr marL="274638" lvl="2" indent="-274638" algn="just">
              <a:buFont typeface="HGP創英ﾌﾟﾚｾﾞﾝｽEB" pitchFamily="18" charset="-128"/>
              <a:buChar char="○"/>
            </a:pPr>
            <a:r>
              <a:rPr lang="ja-JP" altLang="en-US" sz="1200">
                <a:latin typeface="HGP創英ﾌﾟﾚｾﾞﾝｽEB" pitchFamily="18" charset="-128"/>
                <a:ea typeface="HGP創英ﾌﾟﾚｾﾞﾝｽEB" pitchFamily="18" charset="-128"/>
                <a:cs typeface="ＭＳ Ｐゴシック" charset="-128"/>
              </a:rPr>
              <a:t>都市魅力の創造は、全庁で取り組むべき最重要課題のひとつであり、個々の施策についても都市魅力創造の視点が必要</a:t>
            </a:r>
            <a:endParaRPr lang="en-US" altLang="ja-JP" sz="1200">
              <a:latin typeface="HGP創英ﾌﾟﾚｾﾞﾝｽEB" pitchFamily="18" charset="-128"/>
              <a:ea typeface="HGP創英ﾌﾟﾚｾﾞﾝｽEB" pitchFamily="18" charset="-128"/>
              <a:cs typeface="ＭＳ Ｐゴシック" charset="-128"/>
            </a:endParaRPr>
          </a:p>
          <a:p>
            <a:pPr marL="274638" lvl="2" indent="-274638" algn="just">
              <a:buFont typeface="HGP創英ﾌﾟﾚｾﾞﾝｽEB" pitchFamily="18" charset="-128"/>
              <a:buChar char="○"/>
            </a:pPr>
            <a:r>
              <a:rPr lang="ja-JP" altLang="en-US" sz="1200">
                <a:latin typeface="HGP創英ﾌﾟﾚｾﾞﾝｽEB" pitchFamily="18" charset="-128"/>
                <a:ea typeface="HGP創英ﾌﾟﾚｾﾞﾝｽEB" pitchFamily="18" charset="-128"/>
                <a:cs typeface="ＭＳ Ｐゴシック" charset="-128"/>
              </a:rPr>
              <a:t>府市の関係課は、「都市魅力創造の基本的な考え方」を踏まえ、府都市魅力創造局及び市ゆとりとみどり振興局と連携・調整の上、事業展開を行う。</a:t>
            </a:r>
            <a:endParaRPr lang="en-US" altLang="ja-JP" sz="1200">
              <a:latin typeface="HGP創英ﾌﾟﾚｾﾞﾝｽEB" pitchFamily="18" charset="-128"/>
              <a:ea typeface="HGP創英ﾌﾟﾚｾﾞﾝｽEB" pitchFamily="18" charset="-128"/>
              <a:cs typeface="ＭＳ Ｐゴシック" charset="-128"/>
            </a:endParaRPr>
          </a:p>
          <a:p>
            <a:pPr marL="274638" lvl="2" indent="-274638" algn="just">
              <a:buFont typeface="HGP創英ﾌﾟﾚｾﾞﾝｽEB" pitchFamily="18" charset="-128"/>
              <a:buChar char="○"/>
            </a:pPr>
            <a:r>
              <a:rPr lang="ja-JP" altLang="en-US" sz="1200">
                <a:latin typeface="HGP創英ﾌﾟﾚｾﾞﾝｽEB" pitchFamily="18" charset="-128"/>
                <a:ea typeface="HGP創英ﾌﾟﾚｾﾞﾝｽEB" pitchFamily="18" charset="-128"/>
                <a:cs typeface="ＭＳ Ｐゴシック" charset="-128"/>
              </a:rPr>
              <a:t>府都市魅力創造局及び市ゆとりとみどり振興局は、連携して府市の都市魅力創造のトータルコーディネート役を担うとともに、関西府県、府内市町村、経済界、民間等と連携し、世界の都市間競争に打ち勝つ大阪の実現をめざす。</a:t>
            </a:r>
            <a:endParaRPr lang="ja-JP" altLang="ja-JP">
              <a:latin typeface="HGP創英ﾌﾟﾚｾﾞﾝｽEB" pitchFamily="18" charset="-128"/>
              <a:ea typeface="HGP創英ﾌﾟﾚｾﾞﾝｽEB" pitchFamily="18" charset="-128"/>
              <a:cs typeface="ＭＳ Ｐゴシック" charset="-128"/>
            </a:endParaRPr>
          </a:p>
          <a:p>
            <a:pPr marL="274638" lvl="2" indent="-274638" algn="just">
              <a:buFont typeface="HGP創英ﾌﾟﾚｾﾞﾝｽEB" pitchFamily="18" charset="-128"/>
              <a:buChar char="○"/>
            </a:pPr>
            <a:endParaRPr lang="ja-JP" altLang="en-US" sz="1200">
              <a:latin typeface="HGP創英ﾌﾟﾚｾﾞﾝｽEB" pitchFamily="18" charset="-128"/>
              <a:ea typeface="HGP創英ﾌﾟﾚｾﾞﾝｽEB" pitchFamily="18" charset="-128"/>
              <a:cs typeface="ＭＳ Ｐゴシック" charset="-128"/>
            </a:endParaRPr>
          </a:p>
        </p:txBody>
      </p:sp>
      <p:sp>
        <p:nvSpPr>
          <p:cNvPr id="9224" name="Text Box 2"/>
          <p:cNvSpPr txBox="1">
            <a:spLocks noChangeArrowheads="1"/>
          </p:cNvSpPr>
          <p:nvPr/>
        </p:nvSpPr>
        <p:spPr bwMode="auto">
          <a:xfrm>
            <a:off x="57150" y="115888"/>
            <a:ext cx="9777413" cy="327025"/>
          </a:xfrm>
          <a:prstGeom prst="rect">
            <a:avLst/>
          </a:prstGeom>
          <a:solidFill>
            <a:srgbClr val="0000FF"/>
          </a:solidFill>
          <a:ln w="9525">
            <a:noFill/>
            <a:miter lim="800000"/>
            <a:headEnd/>
            <a:tailEnd/>
          </a:ln>
        </p:spPr>
        <p:txBody>
          <a:bodyPr lIns="74295" tIns="8890" rIns="74295" bIns="8890">
            <a:spAutoFit/>
          </a:bodyPr>
          <a:lstStyle/>
          <a:p>
            <a:pPr algn="just"/>
            <a:r>
              <a:rPr lang="ja-JP" altLang="en-US">
                <a:solidFill>
                  <a:srgbClr val="FFFFFF"/>
                </a:solidFill>
                <a:ea typeface="HGP創英角ｺﾞｼｯｸUB" pitchFamily="50" charset="-128"/>
                <a:cs typeface="ＭＳ Ｐゴシック" charset="-128"/>
              </a:rPr>
              <a:t>６</a:t>
            </a:r>
            <a:r>
              <a:rPr lang="ja-JP">
                <a:solidFill>
                  <a:srgbClr val="FFFFFF"/>
                </a:solidFill>
                <a:ea typeface="HGP創英角ｺﾞｼｯｸUB" pitchFamily="50" charset="-128"/>
                <a:cs typeface="ＭＳ Ｐゴシック" charset="-128"/>
              </a:rPr>
              <a:t>　</a:t>
            </a:r>
            <a:r>
              <a:rPr lang="ja-JP" altLang="en-US">
                <a:solidFill>
                  <a:srgbClr val="FFFFFF"/>
                </a:solidFill>
                <a:ea typeface="HGP創英角ｺﾞｼｯｸUB" pitchFamily="50" charset="-128"/>
                <a:cs typeface="ＭＳ Ｐゴシック" charset="-128"/>
              </a:rPr>
              <a:t>都市魅力創造の推進体制</a:t>
            </a:r>
            <a:endParaRPr lang="ja-JP" sz="2000">
              <a:ea typeface="HGP創英角ｺﾞｼｯｸUB" pitchFamily="50" charset="-128"/>
              <a:cs typeface="ＭＳ Ｐゴシック" charset="-128"/>
            </a:endParaRPr>
          </a:p>
        </p:txBody>
      </p:sp>
      <p:sp>
        <p:nvSpPr>
          <p:cNvPr id="9225" name="AutoShape 33"/>
          <p:cNvSpPr>
            <a:spLocks noChangeArrowheads="1"/>
          </p:cNvSpPr>
          <p:nvPr/>
        </p:nvSpPr>
        <p:spPr bwMode="auto">
          <a:xfrm>
            <a:off x="273050" y="549275"/>
            <a:ext cx="9359900" cy="358775"/>
          </a:xfrm>
          <a:prstGeom prst="roundRect">
            <a:avLst>
              <a:gd name="adj" fmla="val 16667"/>
            </a:avLst>
          </a:prstGeom>
          <a:solidFill>
            <a:srgbClr val="C0C0C0"/>
          </a:solidFill>
          <a:ln w="9525" algn="ctr">
            <a:solidFill>
              <a:srgbClr val="C0C0C0"/>
            </a:solidFill>
            <a:round/>
            <a:headEnd/>
            <a:tailEnd/>
          </a:ln>
        </p:spPr>
        <p:txBody>
          <a:bodyPr lIns="74295" tIns="8890" rIns="74295" bIns="8890" anchor="ctr"/>
          <a:lstStyle/>
          <a:p>
            <a:pPr marL="0" lvl="1" algn="ctr"/>
            <a:r>
              <a:rPr lang="ja-JP" altLang="en-US" sz="1400">
                <a:latin typeface="HGP創英角ｺﾞｼｯｸUB" pitchFamily="50" charset="-128"/>
                <a:ea typeface="HGP創英角ｺﾞｼｯｸUB" pitchFamily="50" charset="-128"/>
                <a:cs typeface="ＭＳ Ｐゴシック" charset="-128"/>
              </a:rPr>
              <a:t>府都市魅力創造局と市ゆとりとみどり振興局は連携して、都市魅力創造におけるトータルコーディネート役を担う。</a:t>
            </a:r>
            <a:endParaRPr lang="en-US" altLang="ja-JP" sz="1400">
              <a:latin typeface="HGP創英角ｺﾞｼｯｸUB" pitchFamily="50" charset="-128"/>
              <a:ea typeface="HGP創英角ｺﾞｼｯｸUB" pitchFamily="50" charset="-128"/>
              <a:cs typeface="ＭＳ Ｐゴシック" charset="-128"/>
            </a:endParaRPr>
          </a:p>
        </p:txBody>
      </p:sp>
      <p:sp>
        <p:nvSpPr>
          <p:cNvPr id="27" name="フローチャート : 代替処理 26"/>
          <p:cNvSpPr/>
          <p:nvPr/>
        </p:nvSpPr>
        <p:spPr>
          <a:xfrm>
            <a:off x="3224213" y="3070225"/>
            <a:ext cx="936625" cy="28733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b="1" dirty="0">
                <a:latin typeface="Meiryo UI" pitchFamily="50" charset="-128"/>
                <a:ea typeface="Meiryo UI" pitchFamily="50" charset="-128"/>
                <a:cs typeface="Meiryo UI" pitchFamily="50" charset="-128"/>
              </a:rPr>
              <a:t>大阪府</a:t>
            </a:r>
          </a:p>
        </p:txBody>
      </p:sp>
      <p:sp>
        <p:nvSpPr>
          <p:cNvPr id="52" name="フローチャート : 代替処理 51"/>
          <p:cNvSpPr/>
          <p:nvPr/>
        </p:nvSpPr>
        <p:spPr>
          <a:xfrm>
            <a:off x="6608763" y="3074988"/>
            <a:ext cx="936625" cy="2825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b="1" dirty="0">
                <a:latin typeface="Meiryo UI" pitchFamily="50" charset="-128"/>
                <a:ea typeface="Meiryo UI" pitchFamily="50" charset="-128"/>
                <a:cs typeface="Meiryo UI" pitchFamily="50" charset="-128"/>
              </a:rPr>
              <a:t>大阪市</a:t>
            </a:r>
          </a:p>
        </p:txBody>
      </p:sp>
      <p:sp>
        <p:nvSpPr>
          <p:cNvPr id="9228" name="テキスト ボックス 45"/>
          <p:cNvSpPr txBox="1">
            <a:spLocks noChangeArrowheads="1"/>
          </p:cNvSpPr>
          <p:nvPr/>
        </p:nvSpPr>
        <p:spPr bwMode="auto">
          <a:xfrm>
            <a:off x="6635750" y="5695950"/>
            <a:ext cx="981075" cy="277813"/>
          </a:xfrm>
          <a:prstGeom prst="rect">
            <a:avLst/>
          </a:prstGeom>
          <a:solidFill>
            <a:schemeClr val="bg1"/>
          </a:solidFill>
          <a:ln w="9525">
            <a:solidFill>
              <a:schemeClr val="tx1"/>
            </a:solidFill>
            <a:miter lim="800000"/>
            <a:headEnd/>
            <a:tailEnd/>
          </a:ln>
        </p:spPr>
        <p:txBody>
          <a:bodyPr>
            <a:spAutoFit/>
          </a:bodyPr>
          <a:lstStyle/>
          <a:p>
            <a:pPr algn="dist"/>
            <a:r>
              <a:rPr lang="ja-JP" altLang="en-US" sz="1200"/>
              <a:t>関係課</a:t>
            </a:r>
          </a:p>
        </p:txBody>
      </p:sp>
      <p:sp>
        <p:nvSpPr>
          <p:cNvPr id="17" name="左右矢印 16"/>
          <p:cNvSpPr/>
          <p:nvPr/>
        </p:nvSpPr>
        <p:spPr>
          <a:xfrm>
            <a:off x="4277775" y="5626819"/>
            <a:ext cx="2358562" cy="391271"/>
          </a:xfrm>
          <a:prstGeom prst="leftRightArrow">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r>
              <a:rPr lang="ja-JP" altLang="en-US" sz="1200" dirty="0"/>
              <a:t>連携</a:t>
            </a:r>
          </a:p>
        </p:txBody>
      </p:sp>
      <p:sp>
        <p:nvSpPr>
          <p:cNvPr id="9232" name="テキスト ボックス 15"/>
          <p:cNvSpPr txBox="1">
            <a:spLocks noChangeArrowheads="1"/>
          </p:cNvSpPr>
          <p:nvPr/>
        </p:nvSpPr>
        <p:spPr bwMode="auto">
          <a:xfrm>
            <a:off x="3297238" y="5702300"/>
            <a:ext cx="981075" cy="276225"/>
          </a:xfrm>
          <a:prstGeom prst="rect">
            <a:avLst/>
          </a:prstGeom>
          <a:solidFill>
            <a:schemeClr val="bg1"/>
          </a:solidFill>
          <a:ln w="9525">
            <a:solidFill>
              <a:schemeClr val="tx1"/>
            </a:solidFill>
            <a:miter lim="800000"/>
            <a:headEnd/>
            <a:tailEnd/>
          </a:ln>
        </p:spPr>
        <p:txBody>
          <a:bodyPr>
            <a:spAutoFit/>
          </a:bodyPr>
          <a:lstStyle/>
          <a:p>
            <a:pPr algn="dist"/>
            <a:r>
              <a:rPr lang="ja-JP" altLang="en-US" sz="1200"/>
              <a:t>関係課</a:t>
            </a:r>
          </a:p>
        </p:txBody>
      </p:sp>
      <p:sp>
        <p:nvSpPr>
          <p:cNvPr id="19" name="角丸四角形 18"/>
          <p:cNvSpPr/>
          <p:nvPr/>
        </p:nvSpPr>
        <p:spPr>
          <a:xfrm>
            <a:off x="2505075" y="3467100"/>
            <a:ext cx="5832475" cy="1543050"/>
          </a:xfrm>
          <a:prstGeom prst="roundRect">
            <a:avLst>
              <a:gd name="adj" fmla="val 12847"/>
            </a:avLst>
          </a:prstGeom>
          <a:solidFill>
            <a:srgbClr val="00B050"/>
          </a:solidFill>
          <a:ln>
            <a:noFill/>
          </a:ln>
        </p:spPr>
        <p:style>
          <a:lnRef idx="2">
            <a:schemeClr val="accent6"/>
          </a:lnRef>
          <a:fillRef idx="1">
            <a:schemeClr val="lt1"/>
          </a:fillRef>
          <a:effectRef idx="0">
            <a:schemeClr val="accent6"/>
          </a:effectRef>
          <a:fontRef idx="minor">
            <a:schemeClr val="dk1"/>
          </a:fontRef>
        </p:style>
        <p:txBody>
          <a:bodyPr tIns="0" bIns="0" anchorCtr="1"/>
          <a:lstStyle/>
          <a:p>
            <a:pPr algn="ctr">
              <a:defRPr/>
            </a:pPr>
            <a:r>
              <a:rPr lang="ja-JP" altLang="en-US" sz="1300" dirty="0">
                <a:solidFill>
                  <a:schemeClr val="bg1"/>
                </a:solidFill>
                <a:latin typeface="HGP創英角ｺﾞｼｯｸUB" pitchFamily="50" charset="-128"/>
                <a:ea typeface="HGP創英角ｺﾞｼｯｸUB" pitchFamily="50" charset="-128"/>
                <a:cs typeface="Meiryo UI" pitchFamily="50" charset="-128"/>
              </a:rPr>
              <a:t>都市魅力創造のトータルコｰﾃﾞｨネート</a:t>
            </a:r>
          </a:p>
        </p:txBody>
      </p:sp>
      <p:sp>
        <p:nvSpPr>
          <p:cNvPr id="36" name="円/楕円 35"/>
          <p:cNvSpPr/>
          <p:nvPr/>
        </p:nvSpPr>
        <p:spPr>
          <a:xfrm>
            <a:off x="2649538" y="3749675"/>
            <a:ext cx="2174875" cy="539750"/>
          </a:xfrm>
          <a:prstGeom prst="ellipse">
            <a:avLst/>
          </a:prstGeom>
        </p:spPr>
        <p:style>
          <a:lnRef idx="2">
            <a:schemeClr val="accent6"/>
          </a:lnRef>
          <a:fillRef idx="1">
            <a:schemeClr val="lt1"/>
          </a:fillRef>
          <a:effectRef idx="0">
            <a:schemeClr val="accent6"/>
          </a:effectRef>
          <a:fontRef idx="minor">
            <a:schemeClr val="dk1"/>
          </a:fontRef>
        </p:style>
        <p:txBody>
          <a:bodyPr lIns="0" tIns="0" rIns="0" bIns="0" anchor="ctr"/>
          <a:lstStyle/>
          <a:p>
            <a:pPr algn="ctr">
              <a:defRPr/>
            </a:pPr>
            <a:r>
              <a:rPr lang="ja-JP" altLang="en-US" sz="1400" b="1" dirty="0">
                <a:latin typeface="Meiryo UI" pitchFamily="50" charset="-128"/>
                <a:ea typeface="Meiryo UI" pitchFamily="50" charset="-128"/>
                <a:cs typeface="Meiryo UI" pitchFamily="50" charset="-128"/>
              </a:rPr>
              <a:t>都市魅力創造局</a:t>
            </a:r>
            <a:endParaRPr lang="en-US" altLang="ja-JP" sz="1400" b="1" dirty="0">
              <a:latin typeface="Meiryo UI" pitchFamily="50" charset="-128"/>
              <a:ea typeface="Meiryo UI" pitchFamily="50" charset="-128"/>
              <a:cs typeface="Meiryo UI" pitchFamily="50" charset="-128"/>
            </a:endParaRPr>
          </a:p>
        </p:txBody>
      </p:sp>
      <p:sp>
        <p:nvSpPr>
          <p:cNvPr id="37" name="円/楕円 36"/>
          <p:cNvSpPr/>
          <p:nvPr/>
        </p:nvSpPr>
        <p:spPr>
          <a:xfrm>
            <a:off x="6032500" y="3749675"/>
            <a:ext cx="2176463" cy="539750"/>
          </a:xfrm>
          <a:prstGeom prst="ellipse">
            <a:avLst/>
          </a:prstGeom>
        </p:spPr>
        <p:style>
          <a:lnRef idx="2">
            <a:schemeClr val="accent6"/>
          </a:lnRef>
          <a:fillRef idx="1">
            <a:schemeClr val="lt1"/>
          </a:fillRef>
          <a:effectRef idx="0">
            <a:schemeClr val="accent6"/>
          </a:effectRef>
          <a:fontRef idx="minor">
            <a:schemeClr val="dk1"/>
          </a:fontRef>
        </p:style>
        <p:txBody>
          <a:bodyPr lIns="0" tIns="0" rIns="0" bIns="0" anchor="ctr"/>
          <a:lstStyle/>
          <a:p>
            <a:pPr algn="ctr">
              <a:defRPr/>
            </a:pPr>
            <a:r>
              <a:rPr lang="ja-JP" altLang="en-US" sz="1400" b="1" dirty="0">
                <a:latin typeface="Meiryo UI" pitchFamily="50" charset="-128"/>
                <a:ea typeface="Meiryo UI" pitchFamily="50" charset="-128"/>
                <a:cs typeface="Meiryo UI" pitchFamily="50" charset="-128"/>
              </a:rPr>
              <a:t>ゆとりとみどり振興局</a:t>
            </a:r>
            <a:endParaRPr lang="en-US" altLang="ja-JP" sz="1400" b="1" dirty="0">
              <a:latin typeface="Meiryo UI" pitchFamily="50" charset="-128"/>
              <a:ea typeface="Meiryo UI" pitchFamily="50" charset="-128"/>
              <a:cs typeface="Meiryo UI" pitchFamily="50" charset="-128"/>
            </a:endParaRPr>
          </a:p>
        </p:txBody>
      </p:sp>
      <p:sp>
        <p:nvSpPr>
          <p:cNvPr id="53" name="左右矢印 52"/>
          <p:cNvSpPr/>
          <p:nvPr/>
        </p:nvSpPr>
        <p:spPr>
          <a:xfrm>
            <a:off x="4825117" y="3787357"/>
            <a:ext cx="1208003" cy="502541"/>
          </a:xfrm>
          <a:prstGeom prst="leftRightArrow">
            <a:avLst>
              <a:gd name="adj1" fmla="val 61102"/>
              <a:gd name="adj2" fmla="val 50000"/>
            </a:avLst>
          </a:prstGeom>
        </p:spPr>
        <p:style>
          <a:lnRef idx="0">
            <a:schemeClr val="accent2"/>
          </a:lnRef>
          <a:fillRef idx="3">
            <a:schemeClr val="accent2"/>
          </a:fillRef>
          <a:effectRef idx="3">
            <a:schemeClr val="accent2"/>
          </a:effectRef>
          <a:fontRef idx="minor">
            <a:schemeClr val="lt1"/>
          </a:fontRef>
        </p:style>
        <p:txBody>
          <a:bodyPr lIns="0" rIns="0" anchor="ctr"/>
          <a:lstStyle/>
          <a:p>
            <a:pPr algn="ctr">
              <a:defRPr/>
            </a:pPr>
            <a:r>
              <a:rPr lang="ja-JP" altLang="en-US" sz="1200" b="1" dirty="0"/>
              <a:t>強力に連携</a:t>
            </a:r>
          </a:p>
        </p:txBody>
      </p:sp>
      <p:sp>
        <p:nvSpPr>
          <p:cNvPr id="54" name="左右矢印 53"/>
          <p:cNvSpPr/>
          <p:nvPr/>
        </p:nvSpPr>
        <p:spPr>
          <a:xfrm rot="16200000">
            <a:off x="3437208" y="5157618"/>
            <a:ext cx="686552" cy="391271"/>
          </a:xfrm>
          <a:prstGeom prst="leftRightArrow">
            <a:avLst/>
          </a:prstGeom>
        </p:spPr>
        <p:style>
          <a:lnRef idx="0">
            <a:schemeClr val="accent4"/>
          </a:lnRef>
          <a:fillRef idx="3">
            <a:schemeClr val="accent4"/>
          </a:fillRef>
          <a:effectRef idx="3">
            <a:schemeClr val="accent4"/>
          </a:effectRef>
          <a:fontRef idx="minor">
            <a:schemeClr val="lt1"/>
          </a:fontRef>
        </p:style>
        <p:txBody>
          <a:bodyPr vert="eaVert" anchor="ctr"/>
          <a:lstStyle/>
          <a:p>
            <a:pPr algn="ctr">
              <a:defRPr/>
            </a:pPr>
            <a:endParaRPr lang="ja-JP" altLang="en-US" sz="1200" dirty="0"/>
          </a:p>
        </p:txBody>
      </p:sp>
      <p:sp>
        <p:nvSpPr>
          <p:cNvPr id="55" name="左右矢印 54"/>
          <p:cNvSpPr/>
          <p:nvPr/>
        </p:nvSpPr>
        <p:spPr>
          <a:xfrm rot="16200000">
            <a:off x="6749576" y="5157619"/>
            <a:ext cx="686552" cy="391271"/>
          </a:xfrm>
          <a:prstGeom prst="leftRightArrow">
            <a:avLst/>
          </a:prstGeom>
        </p:spPr>
        <p:style>
          <a:lnRef idx="0">
            <a:schemeClr val="accent4"/>
          </a:lnRef>
          <a:fillRef idx="3">
            <a:schemeClr val="accent4"/>
          </a:fillRef>
          <a:effectRef idx="3">
            <a:schemeClr val="accent4"/>
          </a:effectRef>
          <a:fontRef idx="minor">
            <a:schemeClr val="lt1"/>
          </a:fontRef>
        </p:style>
        <p:txBody>
          <a:bodyPr vert="eaVert" anchor="ctr"/>
          <a:lstStyle/>
          <a:p>
            <a:pPr algn="ctr">
              <a:defRPr/>
            </a:pPr>
            <a:endParaRPr lang="ja-JP" altLang="en-US" sz="1200" dirty="0"/>
          </a:p>
        </p:txBody>
      </p:sp>
      <p:sp>
        <p:nvSpPr>
          <p:cNvPr id="26" name="下矢印 25"/>
          <p:cNvSpPr/>
          <p:nvPr/>
        </p:nvSpPr>
        <p:spPr>
          <a:xfrm>
            <a:off x="5025008" y="5009979"/>
            <a:ext cx="759822" cy="720080"/>
          </a:xfrm>
          <a:prstGeom prst="downArrow">
            <a:avLst>
              <a:gd name="adj1" fmla="val 50000"/>
              <a:gd name="adj2" fmla="val 35507"/>
            </a:avLst>
          </a:prstGeom>
        </p:spPr>
        <p:style>
          <a:lnRef idx="0">
            <a:schemeClr val="accent6"/>
          </a:lnRef>
          <a:fillRef idx="3">
            <a:schemeClr val="accent6"/>
          </a:fillRef>
          <a:effectRef idx="3">
            <a:schemeClr val="accent6"/>
          </a:effectRef>
          <a:fontRef idx="minor">
            <a:schemeClr val="lt1"/>
          </a:fontRef>
        </p:style>
        <p:txBody>
          <a:bodyPr lIns="36000" rIns="36000" anchor="ctr"/>
          <a:lstStyle/>
          <a:p>
            <a:pPr algn="ctr">
              <a:defRPr/>
            </a:pPr>
            <a:endParaRPr lang="ja-JP" altLang="en-US" sz="1200" dirty="0"/>
          </a:p>
        </p:txBody>
      </p:sp>
      <p:sp>
        <p:nvSpPr>
          <p:cNvPr id="56" name="テキスト ボックス 55"/>
          <p:cNvSpPr txBox="1"/>
          <p:nvPr/>
        </p:nvSpPr>
        <p:spPr>
          <a:xfrm>
            <a:off x="3944938" y="4337050"/>
            <a:ext cx="2911475" cy="601663"/>
          </a:xfrm>
          <a:prstGeom prst="rect">
            <a:avLst/>
          </a:prstGeom>
          <a:ln>
            <a:prstDash val="sysDash"/>
          </a:ln>
        </p:spPr>
        <p:style>
          <a:lnRef idx="2">
            <a:schemeClr val="accent1"/>
          </a:lnRef>
          <a:fillRef idx="1">
            <a:schemeClr val="lt1"/>
          </a:fillRef>
          <a:effectRef idx="0">
            <a:schemeClr val="accent1"/>
          </a:effectRef>
          <a:fontRef idx="minor">
            <a:schemeClr val="dk1"/>
          </a:fontRef>
        </p:style>
        <p:txBody>
          <a:bodyPr lIns="72000" rIns="72000">
            <a:spAutoFit/>
          </a:bodyPr>
          <a:lstStyle/>
          <a:p>
            <a:pPr>
              <a:defRPr/>
            </a:pPr>
            <a:r>
              <a:rPr lang="ja-JP" altLang="en-US" sz="1100" b="1" dirty="0">
                <a:latin typeface="Meiryo UI" pitchFamily="50" charset="-128"/>
                <a:ea typeface="Meiryo UI" pitchFamily="50" charset="-128"/>
                <a:cs typeface="Meiryo UI" pitchFamily="50" charset="-128"/>
              </a:rPr>
              <a:t>●可能な限り、事業執行体制を一元化</a:t>
            </a:r>
            <a:endParaRPr lang="en-US" altLang="ja-JP" sz="1100" b="1" dirty="0">
              <a:latin typeface="Meiryo UI" pitchFamily="50" charset="-128"/>
              <a:ea typeface="Meiryo UI" pitchFamily="50" charset="-128"/>
              <a:cs typeface="Meiryo UI" pitchFamily="50" charset="-128"/>
            </a:endParaRPr>
          </a:p>
          <a:p>
            <a:pPr>
              <a:defRPr/>
            </a:pPr>
            <a:r>
              <a:rPr lang="ja-JP" altLang="en-US" sz="1100" b="1" dirty="0">
                <a:latin typeface="Meiryo UI" pitchFamily="50" charset="-128"/>
                <a:ea typeface="Meiryo UI" pitchFamily="50" charset="-128"/>
                <a:cs typeface="Meiryo UI" pitchFamily="50" charset="-128"/>
              </a:rPr>
              <a:t>●都市魅力資源・施設のトータルマネジメント</a:t>
            </a:r>
            <a:endParaRPr lang="en-US" altLang="ja-JP" sz="1100" b="1" dirty="0">
              <a:latin typeface="Meiryo UI" pitchFamily="50" charset="-128"/>
              <a:ea typeface="Meiryo UI" pitchFamily="50" charset="-128"/>
              <a:cs typeface="Meiryo UI" pitchFamily="50" charset="-128"/>
            </a:endParaRPr>
          </a:p>
          <a:p>
            <a:pPr>
              <a:defRPr/>
            </a:pPr>
            <a:r>
              <a:rPr lang="ja-JP" altLang="en-US" sz="1100" b="1" dirty="0">
                <a:latin typeface="Meiryo UI" pitchFamily="50" charset="-128"/>
                <a:ea typeface="Meiryo UI" pitchFamily="50" charset="-128"/>
                <a:cs typeface="Meiryo UI" pitchFamily="50" charset="-128"/>
              </a:rPr>
              <a:t>●府市の都市魅力施策を牽引</a:t>
            </a:r>
          </a:p>
        </p:txBody>
      </p:sp>
      <p:sp>
        <p:nvSpPr>
          <p:cNvPr id="59" name="テキスト ボックス 58"/>
          <p:cNvSpPr txBox="1"/>
          <p:nvPr/>
        </p:nvSpPr>
        <p:spPr>
          <a:xfrm>
            <a:off x="3838575" y="6197600"/>
            <a:ext cx="1765300" cy="615950"/>
          </a:xfrm>
          <a:prstGeom prst="rect">
            <a:avLst/>
          </a:prstGeom>
          <a:solidFill>
            <a:srgbClr val="FFFF00"/>
          </a:solidFill>
          <a:ln>
            <a:prstDash val="solid"/>
          </a:ln>
        </p:spPr>
        <p:style>
          <a:lnRef idx="2">
            <a:schemeClr val="accent1"/>
          </a:lnRef>
          <a:fillRef idx="1">
            <a:schemeClr val="lt1"/>
          </a:fillRef>
          <a:effectRef idx="0">
            <a:schemeClr val="accent1"/>
          </a:effectRef>
          <a:fontRef idx="minor">
            <a:schemeClr val="dk1"/>
          </a:fontRef>
        </p:style>
        <p:txBody>
          <a:bodyPr lIns="72000" rIns="0">
            <a:spAutoFit/>
          </a:bodyPr>
          <a:lstStyle/>
          <a:p>
            <a:pPr>
              <a:defRPr/>
            </a:pPr>
            <a:r>
              <a:rPr lang="en-US" altLang="ja-JP" sz="1200" b="1" dirty="0">
                <a:latin typeface="Meiryo UI" pitchFamily="50" charset="-128"/>
                <a:ea typeface="Meiryo UI" pitchFamily="50" charset="-128"/>
                <a:cs typeface="Meiryo UI" pitchFamily="50" charset="-128"/>
              </a:rPr>
              <a:t>【</a:t>
            </a:r>
            <a:r>
              <a:rPr lang="ja-JP" altLang="en-US" sz="1200" b="1" dirty="0">
                <a:latin typeface="Meiryo UI" pitchFamily="50" charset="-128"/>
                <a:ea typeface="Meiryo UI" pitchFamily="50" charset="-128"/>
                <a:cs typeface="Meiryo UI" pitchFamily="50" charset="-128"/>
              </a:rPr>
              <a:t>徹底した</a:t>
            </a:r>
            <a:r>
              <a:rPr lang="en-US" altLang="ja-JP" sz="1200" b="1" dirty="0">
                <a:latin typeface="Meiryo UI" pitchFamily="50" charset="-128"/>
                <a:ea typeface="Meiryo UI" pitchFamily="50" charset="-128"/>
                <a:cs typeface="Meiryo UI" pitchFamily="50" charset="-128"/>
              </a:rPr>
              <a:t>PDCA】</a:t>
            </a:r>
          </a:p>
          <a:p>
            <a:pPr>
              <a:defRPr/>
            </a:pPr>
            <a:r>
              <a:rPr lang="ja-JP" altLang="en-US" sz="1100" b="1" dirty="0">
                <a:latin typeface="Meiryo UI" pitchFamily="50" charset="-128"/>
                <a:ea typeface="Meiryo UI" pitchFamily="50" charset="-128"/>
                <a:cs typeface="Meiryo UI" pitchFamily="50" charset="-128"/>
              </a:rPr>
              <a:t>●事業撤退ルール</a:t>
            </a:r>
            <a:endParaRPr lang="en-US" altLang="ja-JP" sz="1100" b="1" dirty="0">
              <a:latin typeface="Meiryo UI" pitchFamily="50" charset="-128"/>
              <a:ea typeface="Meiryo UI" pitchFamily="50" charset="-128"/>
              <a:cs typeface="Meiryo UI" pitchFamily="50" charset="-128"/>
            </a:endParaRPr>
          </a:p>
          <a:p>
            <a:pPr>
              <a:defRPr/>
            </a:pPr>
            <a:r>
              <a:rPr lang="ja-JP" altLang="en-US" sz="1100" b="1" dirty="0">
                <a:latin typeface="Meiryo UI" pitchFamily="50" charset="-128"/>
                <a:ea typeface="Meiryo UI" pitchFamily="50" charset="-128"/>
                <a:cs typeface="Meiryo UI" pitchFamily="50" charset="-128"/>
              </a:rPr>
              <a:t>●外部有識者による評価</a:t>
            </a:r>
            <a:endParaRPr lang="en-US" altLang="ja-JP" sz="1100" b="1" dirty="0">
              <a:latin typeface="Meiryo UI" pitchFamily="50" charset="-128"/>
              <a:ea typeface="Meiryo UI" pitchFamily="50" charset="-128"/>
              <a:cs typeface="Meiryo UI" pitchFamily="50" charset="-128"/>
            </a:endParaRPr>
          </a:p>
        </p:txBody>
      </p:sp>
      <p:cxnSp>
        <p:nvCxnSpPr>
          <p:cNvPr id="60" name="直線コネクタ 59"/>
          <p:cNvCxnSpPr>
            <a:stCxn id="59" idx="0"/>
          </p:cNvCxnSpPr>
          <p:nvPr/>
        </p:nvCxnSpPr>
        <p:spPr>
          <a:xfrm flipV="1">
            <a:off x="4721225" y="5513388"/>
            <a:ext cx="700088" cy="684212"/>
          </a:xfrm>
          <a:prstGeom prst="line">
            <a:avLst/>
          </a:prstGeom>
          <a:ln w="19050">
            <a:headEnd type="none"/>
            <a:tailEnd type="oval"/>
          </a:ln>
        </p:spPr>
        <p:style>
          <a:lnRef idx="1">
            <a:schemeClr val="accent1"/>
          </a:lnRef>
          <a:fillRef idx="0">
            <a:schemeClr val="accent1"/>
          </a:fillRef>
          <a:effectRef idx="0">
            <a:schemeClr val="accent1"/>
          </a:effectRef>
          <a:fontRef idx="minor">
            <a:schemeClr val="tx1"/>
          </a:fontRef>
        </p:style>
      </p:cxnSp>
      <p:sp>
        <p:nvSpPr>
          <p:cNvPr id="9251" name="テキスト ボックス 27"/>
          <p:cNvSpPr txBox="1">
            <a:spLocks noChangeArrowheads="1"/>
          </p:cNvSpPr>
          <p:nvPr/>
        </p:nvSpPr>
        <p:spPr bwMode="auto">
          <a:xfrm>
            <a:off x="4592638" y="5226050"/>
            <a:ext cx="1568450" cy="166688"/>
          </a:xfrm>
          <a:prstGeom prst="rect">
            <a:avLst/>
          </a:prstGeom>
          <a:noFill/>
          <a:ln w="9525">
            <a:noFill/>
            <a:miter lim="800000"/>
            <a:headEnd/>
            <a:tailEnd/>
          </a:ln>
        </p:spPr>
        <p:txBody>
          <a:bodyPr lIns="0" tIns="0" rIns="0" bIns="0">
            <a:spAutoFit/>
          </a:bodyPr>
          <a:lstStyle/>
          <a:p>
            <a:pPr algn="ctr">
              <a:lnSpc>
                <a:spcPts val="1300"/>
              </a:lnSpc>
            </a:pPr>
            <a:r>
              <a:rPr lang="ja-JP" altLang="en-US" sz="1200">
                <a:latin typeface="HGS創英角ｺﾞｼｯｸUB" pitchFamily="50" charset="-128"/>
                <a:ea typeface="HGS創英角ｺﾞｼｯｸUB" pitchFamily="50" charset="-128"/>
              </a:rPr>
              <a:t>事業検証・評価</a:t>
            </a:r>
          </a:p>
        </p:txBody>
      </p:sp>
      <p:sp>
        <p:nvSpPr>
          <p:cNvPr id="9" name="フローチャート : 代替処理 8"/>
          <p:cNvSpPr/>
          <p:nvPr/>
        </p:nvSpPr>
        <p:spPr>
          <a:xfrm>
            <a:off x="1136650" y="3482975"/>
            <a:ext cx="758825" cy="15271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algn="ctr">
              <a:defRPr/>
            </a:pPr>
            <a:r>
              <a:rPr lang="ja-JP" altLang="en-US" sz="1400" b="1" dirty="0">
                <a:latin typeface="Meiryo UI" pitchFamily="50" charset="-128"/>
                <a:ea typeface="Meiryo UI" pitchFamily="50" charset="-128"/>
                <a:cs typeface="Meiryo UI" pitchFamily="50" charset="-128"/>
              </a:rPr>
              <a:t>府内市町村</a:t>
            </a:r>
          </a:p>
        </p:txBody>
      </p:sp>
      <p:sp>
        <p:nvSpPr>
          <p:cNvPr id="57" name="フローチャート : 代替処理 56"/>
          <p:cNvSpPr/>
          <p:nvPr/>
        </p:nvSpPr>
        <p:spPr>
          <a:xfrm>
            <a:off x="3987800" y="2211388"/>
            <a:ext cx="1582738" cy="36036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latin typeface="Meiryo UI" pitchFamily="50" charset="-128"/>
                <a:ea typeface="Meiryo UI" pitchFamily="50" charset="-128"/>
                <a:cs typeface="Meiryo UI" pitchFamily="50" charset="-128"/>
              </a:rPr>
              <a:t>経済界</a:t>
            </a:r>
          </a:p>
        </p:txBody>
      </p:sp>
      <p:sp>
        <p:nvSpPr>
          <p:cNvPr id="58" name="フローチャート : 代替処理 57"/>
          <p:cNvSpPr/>
          <p:nvPr/>
        </p:nvSpPr>
        <p:spPr>
          <a:xfrm>
            <a:off x="6321425" y="2220913"/>
            <a:ext cx="1584325" cy="36036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latin typeface="Meiryo UI" pitchFamily="50" charset="-128"/>
                <a:ea typeface="Meiryo UI" pitchFamily="50" charset="-128"/>
                <a:cs typeface="Meiryo UI" pitchFamily="50" charset="-128"/>
              </a:rPr>
              <a:t>民間・府民・市民</a:t>
            </a:r>
          </a:p>
        </p:txBody>
      </p:sp>
      <p:sp>
        <p:nvSpPr>
          <p:cNvPr id="61" name="左右矢印 60"/>
          <p:cNvSpPr/>
          <p:nvPr/>
        </p:nvSpPr>
        <p:spPr>
          <a:xfrm rot="16200000">
            <a:off x="5034330" y="2788181"/>
            <a:ext cx="741179" cy="615808"/>
          </a:xfrm>
          <a:prstGeom prst="leftRightArrow">
            <a:avLst>
              <a:gd name="adj1" fmla="val 58522"/>
              <a:gd name="adj2" fmla="val 26564"/>
            </a:avLst>
          </a:prstGeom>
        </p:spPr>
        <p:style>
          <a:lnRef idx="0">
            <a:schemeClr val="accent6"/>
          </a:lnRef>
          <a:fillRef idx="3">
            <a:schemeClr val="accent6"/>
          </a:fillRef>
          <a:effectRef idx="3">
            <a:schemeClr val="accent6"/>
          </a:effectRef>
          <a:fontRef idx="minor">
            <a:schemeClr val="lt1"/>
          </a:fontRef>
        </p:style>
        <p:txBody>
          <a:bodyPr vert="eaVert" anchor="ctr"/>
          <a:lstStyle/>
          <a:p>
            <a:pPr algn="ctr">
              <a:defRPr/>
            </a:pPr>
            <a:endParaRPr lang="ja-JP" altLang="en-US" sz="1200" dirty="0"/>
          </a:p>
        </p:txBody>
      </p:sp>
      <p:sp>
        <p:nvSpPr>
          <p:cNvPr id="9258" name="テキスト ボックス 61"/>
          <p:cNvSpPr txBox="1">
            <a:spLocks noChangeArrowheads="1"/>
          </p:cNvSpPr>
          <p:nvPr/>
        </p:nvSpPr>
        <p:spPr bwMode="auto">
          <a:xfrm>
            <a:off x="4645025" y="3013075"/>
            <a:ext cx="1568450" cy="166688"/>
          </a:xfrm>
          <a:prstGeom prst="rect">
            <a:avLst/>
          </a:prstGeom>
          <a:noFill/>
          <a:ln w="9525">
            <a:noFill/>
            <a:miter lim="800000"/>
            <a:headEnd/>
            <a:tailEnd/>
          </a:ln>
        </p:spPr>
        <p:txBody>
          <a:bodyPr lIns="0" tIns="0" rIns="0" bIns="0">
            <a:spAutoFit/>
          </a:bodyPr>
          <a:lstStyle/>
          <a:p>
            <a:pPr algn="ctr">
              <a:lnSpc>
                <a:spcPts val="1300"/>
              </a:lnSpc>
            </a:pPr>
            <a:r>
              <a:rPr lang="ja-JP" altLang="en-US" sz="1200">
                <a:latin typeface="HGS創英角ｺﾞｼｯｸUB" pitchFamily="50" charset="-128"/>
                <a:ea typeface="HGS創英角ｺﾞｼｯｸUB" pitchFamily="50" charset="-128"/>
              </a:rPr>
              <a:t>連携・支援</a:t>
            </a:r>
          </a:p>
        </p:txBody>
      </p:sp>
      <p:sp>
        <p:nvSpPr>
          <p:cNvPr id="31" name="フローチャート : 代替処理 30"/>
          <p:cNvSpPr/>
          <p:nvPr/>
        </p:nvSpPr>
        <p:spPr>
          <a:xfrm>
            <a:off x="1633538" y="2220913"/>
            <a:ext cx="1584325" cy="36036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ja-JP" altLang="en-US" sz="1400" dirty="0">
                <a:latin typeface="Meiryo UI" pitchFamily="50" charset="-128"/>
                <a:ea typeface="Meiryo UI" pitchFamily="50" charset="-128"/>
                <a:cs typeface="Meiryo UI" pitchFamily="50" charset="-128"/>
              </a:rPr>
              <a:t>関西府県</a:t>
            </a:r>
          </a:p>
        </p:txBody>
      </p:sp>
      <p:sp>
        <p:nvSpPr>
          <p:cNvPr id="9260" name="テキスト ボックス 31"/>
          <p:cNvSpPr txBox="1">
            <a:spLocks noChangeArrowheads="1"/>
          </p:cNvSpPr>
          <p:nvPr/>
        </p:nvSpPr>
        <p:spPr bwMode="auto">
          <a:xfrm>
            <a:off x="2736850" y="5226050"/>
            <a:ext cx="1044575" cy="333375"/>
          </a:xfrm>
          <a:prstGeom prst="rect">
            <a:avLst/>
          </a:prstGeom>
          <a:noFill/>
          <a:ln w="9525">
            <a:noFill/>
            <a:miter lim="800000"/>
            <a:headEnd/>
            <a:tailEnd/>
          </a:ln>
        </p:spPr>
        <p:txBody>
          <a:bodyPr lIns="0" tIns="0" rIns="0" bIns="0">
            <a:spAutoFit/>
          </a:bodyPr>
          <a:lstStyle/>
          <a:p>
            <a:pPr algn="ctr">
              <a:lnSpc>
                <a:spcPts val="1300"/>
              </a:lnSpc>
            </a:pPr>
            <a:r>
              <a:rPr lang="ja-JP" altLang="en-US" sz="1200">
                <a:latin typeface="HGS創英角ｺﾞｼｯｸUB" pitchFamily="50" charset="-128"/>
                <a:ea typeface="HGS創英角ｺﾞｼｯｸUB" pitchFamily="50" charset="-128"/>
              </a:rPr>
              <a:t>総合調整</a:t>
            </a:r>
            <a:endParaRPr lang="en-US" altLang="ja-JP" sz="1200">
              <a:latin typeface="HGS創英角ｺﾞｼｯｸUB" pitchFamily="50" charset="-128"/>
              <a:ea typeface="HGS創英角ｺﾞｼｯｸUB" pitchFamily="50" charset="-128"/>
            </a:endParaRPr>
          </a:p>
          <a:p>
            <a:pPr algn="ctr">
              <a:lnSpc>
                <a:spcPts val="1300"/>
              </a:lnSpc>
            </a:pPr>
            <a:r>
              <a:rPr lang="ja-JP" altLang="en-US" sz="1200">
                <a:latin typeface="HGS創英角ｺﾞｼｯｸUB" pitchFamily="50" charset="-128"/>
                <a:ea typeface="HGS創英角ｺﾞｼｯｸUB" pitchFamily="50" charset="-128"/>
              </a:rPr>
              <a:t>連　　携</a:t>
            </a:r>
          </a:p>
        </p:txBody>
      </p:sp>
      <p:sp>
        <p:nvSpPr>
          <p:cNvPr id="9261" name="テキスト ボックス 32"/>
          <p:cNvSpPr txBox="1">
            <a:spLocks noChangeArrowheads="1"/>
          </p:cNvSpPr>
          <p:nvPr/>
        </p:nvSpPr>
        <p:spPr bwMode="auto">
          <a:xfrm>
            <a:off x="7077075" y="5203825"/>
            <a:ext cx="1044575" cy="333375"/>
          </a:xfrm>
          <a:prstGeom prst="rect">
            <a:avLst/>
          </a:prstGeom>
          <a:noFill/>
          <a:ln w="9525">
            <a:noFill/>
            <a:miter lim="800000"/>
            <a:headEnd/>
            <a:tailEnd/>
          </a:ln>
        </p:spPr>
        <p:txBody>
          <a:bodyPr lIns="0" tIns="0" rIns="0" bIns="0">
            <a:spAutoFit/>
          </a:bodyPr>
          <a:lstStyle/>
          <a:p>
            <a:pPr algn="ctr">
              <a:lnSpc>
                <a:spcPts val="1300"/>
              </a:lnSpc>
            </a:pPr>
            <a:r>
              <a:rPr lang="ja-JP" altLang="en-US" sz="1200">
                <a:latin typeface="HGS創英角ｺﾞｼｯｸUB" pitchFamily="50" charset="-128"/>
                <a:ea typeface="HGS創英角ｺﾞｼｯｸUB" pitchFamily="50" charset="-128"/>
              </a:rPr>
              <a:t>総合調整</a:t>
            </a:r>
            <a:endParaRPr lang="en-US" altLang="ja-JP" sz="1200">
              <a:latin typeface="HGS創英角ｺﾞｼｯｸUB" pitchFamily="50" charset="-128"/>
              <a:ea typeface="HGS創英角ｺﾞｼｯｸUB" pitchFamily="50" charset="-128"/>
            </a:endParaRPr>
          </a:p>
          <a:p>
            <a:pPr algn="ctr">
              <a:lnSpc>
                <a:spcPts val="1300"/>
              </a:lnSpc>
            </a:pPr>
            <a:r>
              <a:rPr lang="ja-JP" altLang="en-US" sz="1200">
                <a:latin typeface="HGS創英角ｺﾞｼｯｸUB" pitchFamily="50" charset="-128"/>
                <a:ea typeface="HGS創英角ｺﾞｼｯｸUB" pitchFamily="50" charset="-128"/>
              </a:rPr>
              <a:t>連　　携</a:t>
            </a:r>
          </a:p>
        </p:txBody>
      </p:sp>
      <p:sp>
        <p:nvSpPr>
          <p:cNvPr id="38" name="左右矢印 37"/>
          <p:cNvSpPr/>
          <p:nvPr/>
        </p:nvSpPr>
        <p:spPr>
          <a:xfrm>
            <a:off x="1907565" y="3711994"/>
            <a:ext cx="741179" cy="615808"/>
          </a:xfrm>
          <a:prstGeom prst="leftRightArrow">
            <a:avLst>
              <a:gd name="adj1" fmla="val 58522"/>
              <a:gd name="adj2" fmla="val 26564"/>
            </a:avLst>
          </a:prstGeom>
        </p:spPr>
        <p:style>
          <a:lnRef idx="0">
            <a:schemeClr val="accent6"/>
          </a:lnRef>
          <a:fillRef idx="3">
            <a:schemeClr val="accent6"/>
          </a:fillRef>
          <a:effectRef idx="3">
            <a:schemeClr val="accent6"/>
          </a:effectRef>
          <a:fontRef idx="minor">
            <a:schemeClr val="lt1"/>
          </a:fontRef>
        </p:style>
        <p:txBody>
          <a:bodyPr vert="eaVert" anchor="ctr"/>
          <a:lstStyle/>
          <a:p>
            <a:pPr algn="ctr">
              <a:defRPr/>
            </a:pPr>
            <a:endParaRPr lang="ja-JP" altLang="en-US" sz="1200" dirty="0"/>
          </a:p>
        </p:txBody>
      </p:sp>
      <p:sp>
        <p:nvSpPr>
          <p:cNvPr id="9265" name="テキスト ボックス 34"/>
          <p:cNvSpPr txBox="1">
            <a:spLocks noChangeArrowheads="1"/>
          </p:cNvSpPr>
          <p:nvPr/>
        </p:nvSpPr>
        <p:spPr bwMode="auto">
          <a:xfrm>
            <a:off x="1497013" y="3937000"/>
            <a:ext cx="1566862" cy="166688"/>
          </a:xfrm>
          <a:prstGeom prst="rect">
            <a:avLst/>
          </a:prstGeom>
          <a:noFill/>
          <a:ln w="9525">
            <a:noFill/>
            <a:miter lim="800000"/>
            <a:headEnd/>
            <a:tailEnd/>
          </a:ln>
        </p:spPr>
        <p:txBody>
          <a:bodyPr lIns="0" tIns="0" rIns="0" bIns="0">
            <a:spAutoFit/>
          </a:bodyPr>
          <a:lstStyle/>
          <a:p>
            <a:pPr algn="ctr">
              <a:lnSpc>
                <a:spcPts val="1300"/>
              </a:lnSpc>
            </a:pPr>
            <a:r>
              <a:rPr lang="ja-JP" altLang="en-US" sz="1200">
                <a:latin typeface="HGS創英角ｺﾞｼｯｸUB" pitchFamily="50" charset="-128"/>
                <a:ea typeface="HGS創英角ｺﾞｼｯｸUB" pitchFamily="50" charset="-128"/>
              </a:rPr>
              <a:t>連携・支援</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57150" y="115888"/>
            <a:ext cx="9777413" cy="327025"/>
          </a:xfrm>
          <a:prstGeom prst="rect">
            <a:avLst/>
          </a:prstGeom>
          <a:solidFill>
            <a:srgbClr val="0000FF"/>
          </a:solidFill>
          <a:ln w="9525">
            <a:noFill/>
            <a:miter lim="800000"/>
            <a:headEnd/>
            <a:tailEnd/>
          </a:ln>
        </p:spPr>
        <p:txBody>
          <a:bodyPr lIns="74295" tIns="8890" rIns="74295" bIns="8890">
            <a:spAutoFit/>
          </a:bodyPr>
          <a:lstStyle/>
          <a:p>
            <a:pPr algn="just"/>
            <a:r>
              <a:rPr lang="ja-JP" altLang="en-US">
                <a:solidFill>
                  <a:srgbClr val="FFFFFF"/>
                </a:solidFill>
                <a:ea typeface="HGP創英角ｺﾞｼｯｸUB" pitchFamily="50" charset="-128"/>
                <a:cs typeface="ＭＳ Ｐゴシック" charset="-128"/>
              </a:rPr>
              <a:t>■</a:t>
            </a:r>
            <a:r>
              <a:rPr lang="ja-JP">
                <a:solidFill>
                  <a:srgbClr val="FFFFFF"/>
                </a:solidFill>
                <a:ea typeface="HGP創英角ｺﾞｼｯｸUB" pitchFamily="50" charset="-128"/>
                <a:cs typeface="ＭＳ Ｐゴシック" charset="-128"/>
              </a:rPr>
              <a:t>　</a:t>
            </a:r>
            <a:r>
              <a:rPr lang="ja-JP" altLang="en-US">
                <a:solidFill>
                  <a:srgbClr val="FFFFFF"/>
                </a:solidFill>
                <a:ea typeface="HGP創英角ｺﾞｼｯｸUB" pitchFamily="50" charset="-128"/>
                <a:cs typeface="ＭＳ Ｐゴシック" charset="-128"/>
              </a:rPr>
              <a:t>主要</a:t>
            </a:r>
            <a:r>
              <a:rPr lang="ja-JP" altLang="en-US">
                <a:solidFill>
                  <a:schemeClr val="bg1"/>
                </a:solidFill>
                <a:ea typeface="HGP創英角ｺﾞｼｯｸUB" pitchFamily="50" charset="-128"/>
                <a:cs typeface="ＭＳ Ｐゴシック" charset="-128"/>
              </a:rPr>
              <a:t>プロジェクト例と４カ年のスケジュールイメージ</a:t>
            </a:r>
            <a:endParaRPr lang="ja-JP" sz="2000">
              <a:solidFill>
                <a:schemeClr val="bg1"/>
              </a:solidFill>
              <a:ea typeface="HGP創英角ｺﾞｼｯｸUB" pitchFamily="50" charset="-128"/>
              <a:cs typeface="ＭＳ Ｐゴシック" charset="-128"/>
            </a:endParaRPr>
          </a:p>
        </p:txBody>
      </p:sp>
      <p:sp>
        <p:nvSpPr>
          <p:cNvPr id="2" name="スライド番号プレースホルダ 1"/>
          <p:cNvSpPr>
            <a:spLocks noGrp="1"/>
          </p:cNvSpPr>
          <p:nvPr>
            <p:ph type="sldNum" sz="quarter" idx="12"/>
          </p:nvPr>
        </p:nvSpPr>
        <p:spPr/>
        <p:txBody>
          <a:bodyPr/>
          <a:lstStyle/>
          <a:p>
            <a:pPr>
              <a:defRPr/>
            </a:pPr>
            <a:fld id="{6F4DC594-7430-407A-92D0-7DAAF0D8384C}" type="slidenum">
              <a:rPr lang="ja-JP" altLang="en-US" smtClean="0"/>
              <a:pPr>
                <a:defRPr/>
              </a:pPr>
              <a:t>7</a:t>
            </a:fld>
            <a:endParaRPr lang="ja-JP" altLang="en-US" dirty="0"/>
          </a:p>
        </p:txBody>
      </p:sp>
      <p:graphicFrame>
        <p:nvGraphicFramePr>
          <p:cNvPr id="3" name="表 2"/>
          <p:cNvGraphicFramePr>
            <a:graphicFrameLocks noGrp="1"/>
          </p:cNvGraphicFramePr>
          <p:nvPr/>
        </p:nvGraphicFramePr>
        <p:xfrm>
          <a:off x="272480" y="764704"/>
          <a:ext cx="9361040" cy="5980856"/>
        </p:xfrm>
        <a:graphic>
          <a:graphicData uri="http://schemas.openxmlformats.org/drawingml/2006/table">
            <a:tbl>
              <a:tblPr/>
              <a:tblGrid>
                <a:gridCol w="345666"/>
                <a:gridCol w="3758790"/>
                <a:gridCol w="216024"/>
                <a:gridCol w="1296144"/>
                <a:gridCol w="792088"/>
                <a:gridCol w="738082"/>
                <a:gridCol w="738082"/>
                <a:gridCol w="738082"/>
                <a:gridCol w="738082"/>
              </a:tblGrid>
              <a:tr h="152400">
                <a:tc rowSpan="2">
                  <a:txBody>
                    <a:bodyPr/>
                    <a:lstStyle/>
                    <a:p>
                      <a:pPr marL="71755" marR="71755" algn="ctr">
                        <a:spcAft>
                          <a:spcPts val="0"/>
                        </a:spcAft>
                      </a:pPr>
                      <a:endParaRPr lang="ja-JP" sz="1000" kern="100" dirty="0">
                        <a:solidFill>
                          <a:schemeClr val="tx1"/>
                        </a:solidFill>
                        <a:latin typeface="Century"/>
                        <a:ea typeface="HGP創英角ｺﾞｼｯｸUB"/>
                        <a:cs typeface="ＭＳ Ｐゴシック"/>
                      </a:endParaRPr>
                    </a:p>
                  </a:txBody>
                  <a:tcPr marL="27115" marR="27115"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rowSpan="2" gridSpan="3">
                  <a:txBody>
                    <a:bodyPr/>
                    <a:lstStyle/>
                    <a:p>
                      <a:pPr algn="ctr">
                        <a:spcAft>
                          <a:spcPts val="0"/>
                        </a:spcAft>
                      </a:pPr>
                      <a:r>
                        <a:rPr lang="ja-JP" altLang="en-US" sz="1000" kern="100" dirty="0" smtClean="0">
                          <a:solidFill>
                            <a:schemeClr val="tx1"/>
                          </a:solidFill>
                          <a:latin typeface="Century"/>
                          <a:ea typeface="HGP創英角ｺﾞｼｯｸUB"/>
                          <a:cs typeface="HGP創英角ｺﾞｼｯｸUB"/>
                        </a:rPr>
                        <a:t>主要</a:t>
                      </a:r>
                      <a:r>
                        <a:rPr lang="ja-JP" sz="1000" kern="100" dirty="0" smtClean="0">
                          <a:solidFill>
                            <a:schemeClr val="tx1"/>
                          </a:solidFill>
                          <a:latin typeface="Century"/>
                          <a:ea typeface="HGP創英角ｺﾞｼｯｸUB"/>
                          <a:cs typeface="HGP創英角ｺﾞｼｯｸUB"/>
                        </a:rPr>
                        <a:t>プロジェクトと</a:t>
                      </a:r>
                      <a:r>
                        <a:rPr lang="ja-JP" sz="1000" kern="100" dirty="0">
                          <a:solidFill>
                            <a:schemeClr val="tx1"/>
                          </a:solidFill>
                          <a:latin typeface="Century"/>
                          <a:ea typeface="HGP創英角ｺﾞｼｯｸUB"/>
                          <a:cs typeface="HGP創英角ｺﾞｼｯｸUB"/>
                        </a:rPr>
                        <a:t>目標</a:t>
                      </a: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rowSpan="2" hMerge="1">
                  <a:txBody>
                    <a:bodyPr/>
                    <a:lstStyle/>
                    <a:p>
                      <a:endParaRPr kumimoji="1" lang="ja-JP" altLang="en-US"/>
                    </a:p>
                  </a:txBody>
                  <a:tcPr/>
                </a:tc>
                <a:tc rowSpan="2" hMerge="1">
                  <a:txBody>
                    <a:bodyPr/>
                    <a:lstStyle/>
                    <a:p>
                      <a:endParaRPr kumimoji="1" lang="ja-JP" altLang="en-US"/>
                    </a:p>
                  </a:txBody>
                  <a:tcPr/>
                </a:tc>
                <a:tc rowSpan="2">
                  <a:txBody>
                    <a:bodyPr/>
                    <a:lstStyle/>
                    <a:p>
                      <a:pPr algn="ctr">
                        <a:spcAft>
                          <a:spcPts val="0"/>
                        </a:spcAft>
                      </a:pPr>
                      <a:r>
                        <a:rPr lang="ja-JP" altLang="en-US" sz="1000" kern="100" dirty="0" smtClean="0">
                          <a:solidFill>
                            <a:schemeClr val="tx1"/>
                          </a:solidFill>
                          <a:latin typeface="Century"/>
                          <a:ea typeface="HGP創英角ｺﾞｼｯｸUB"/>
                          <a:cs typeface="HGP創英角ｺﾞｼｯｸUB"/>
                        </a:rPr>
                        <a:t>主要部局</a:t>
                      </a:r>
                      <a:endParaRPr lang="en-US" altLang="ja-JP" sz="1000" kern="100" dirty="0" smtClean="0">
                        <a:solidFill>
                          <a:schemeClr val="tx1"/>
                        </a:solidFill>
                        <a:latin typeface="Century"/>
                        <a:ea typeface="HGP創英角ｺﾞｼｯｸUB"/>
                        <a:cs typeface="HGP創英角ｺﾞｼｯｸUB"/>
                      </a:endParaRPr>
                    </a:p>
                    <a:p>
                      <a:pPr algn="ctr">
                        <a:lnSpc>
                          <a:spcPts val="900"/>
                        </a:lnSpc>
                        <a:spcAft>
                          <a:spcPts val="0"/>
                        </a:spcAft>
                      </a:pPr>
                      <a:r>
                        <a:rPr lang="ja-JP" altLang="en-US" sz="800" kern="100" dirty="0" smtClean="0">
                          <a:solidFill>
                            <a:schemeClr val="tx1"/>
                          </a:solidFill>
                          <a:latin typeface="Century"/>
                          <a:ea typeface="HGP創英角ｺﾞｼｯｸUB"/>
                          <a:cs typeface="Times New Roman"/>
                        </a:rPr>
                        <a:t>網掛けあり：府</a:t>
                      </a:r>
                      <a:endParaRPr lang="en-US" altLang="ja-JP" sz="800" kern="100" dirty="0" smtClean="0">
                        <a:solidFill>
                          <a:schemeClr val="tx1"/>
                        </a:solidFill>
                        <a:latin typeface="Century"/>
                        <a:ea typeface="HGP創英角ｺﾞｼｯｸUB"/>
                        <a:cs typeface="Times New Roman"/>
                      </a:endParaRPr>
                    </a:p>
                    <a:p>
                      <a:pPr algn="ctr">
                        <a:lnSpc>
                          <a:spcPts val="900"/>
                        </a:lnSpc>
                        <a:spcAft>
                          <a:spcPts val="0"/>
                        </a:spcAft>
                      </a:pPr>
                      <a:r>
                        <a:rPr lang="ja-JP" altLang="en-US" sz="800" kern="100" dirty="0" smtClean="0">
                          <a:solidFill>
                            <a:schemeClr val="tx1"/>
                          </a:solidFill>
                          <a:latin typeface="Century"/>
                          <a:ea typeface="HGP創英角ｺﾞｼｯｸUB"/>
                          <a:cs typeface="Times New Roman"/>
                        </a:rPr>
                        <a:t>網掛けなし：市</a:t>
                      </a:r>
                      <a:endParaRPr lang="ja-JP" altLang="ja-JP" sz="1000" kern="100" dirty="0">
                        <a:solidFill>
                          <a:schemeClr val="tx1"/>
                        </a:solidFill>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gridSpan="4">
                  <a:txBody>
                    <a:bodyPr/>
                    <a:lstStyle/>
                    <a:p>
                      <a:pPr algn="ctr">
                        <a:spcAft>
                          <a:spcPts val="0"/>
                        </a:spcAft>
                      </a:pPr>
                      <a:r>
                        <a:rPr lang="ja-JP" altLang="en-US" sz="1000" kern="100" dirty="0" smtClean="0">
                          <a:solidFill>
                            <a:schemeClr val="tx1"/>
                          </a:solidFill>
                          <a:latin typeface="Century"/>
                          <a:ea typeface="HGP創英角ｺﾞｼｯｸUB"/>
                          <a:cs typeface="HGP創英角ｺﾞｼｯｸUB"/>
                        </a:rPr>
                        <a:t>４</a:t>
                      </a:r>
                      <a:r>
                        <a:rPr lang="ja-JP" sz="1000" kern="100" dirty="0" smtClean="0">
                          <a:solidFill>
                            <a:schemeClr val="tx1"/>
                          </a:solidFill>
                          <a:latin typeface="Century"/>
                          <a:ea typeface="HGP創英角ｺﾞｼｯｸUB"/>
                          <a:cs typeface="HGP創英角ｺﾞｼｯｸUB"/>
                        </a:rPr>
                        <a:t>ヵ年</a:t>
                      </a:r>
                      <a:r>
                        <a:rPr lang="ja-JP" sz="1000" kern="100" dirty="0">
                          <a:solidFill>
                            <a:schemeClr val="tx1"/>
                          </a:solidFill>
                          <a:latin typeface="Century"/>
                          <a:ea typeface="HGP創英角ｺﾞｼｯｸUB"/>
                          <a:cs typeface="HGP創英角ｺﾞｼｯｸUB"/>
                        </a:rPr>
                        <a:t>のスケジュールイメージ</a:t>
                      </a:r>
                      <a:endParaRPr lang="ja-JP" sz="1000" kern="100" dirty="0">
                        <a:solidFill>
                          <a:schemeClr val="tx1"/>
                        </a:solidFill>
                        <a:latin typeface="Century"/>
                        <a:ea typeface="ＭＳ 明朝"/>
                        <a:cs typeface="Times New Roman"/>
                      </a:endParaRPr>
                    </a:p>
                  </a:txBody>
                  <a:tcPr marL="27115" marR="27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hMerge="1">
                  <a:txBody>
                    <a:bodyPr/>
                    <a:lstStyle/>
                    <a:p>
                      <a:endParaRPr kumimoji="1" lang="ja-JP" altLang="en-US"/>
                    </a:p>
                  </a:txBody>
                  <a:tcPr/>
                </a:tc>
                <a:tc hMerge="1">
                  <a:txBody>
                    <a:bodyPr/>
                    <a:lstStyle/>
                    <a:p>
                      <a:endParaRPr kumimoji="1" lang="ja-JP" altLang="en-US"/>
                    </a:p>
                  </a:txBody>
                  <a:tcPr/>
                </a:tc>
                <a:tc hMerge="1">
                  <a:txBody>
                    <a:bodyPr/>
                    <a:lstStyle/>
                    <a:p>
                      <a:pPr algn="ctr">
                        <a:spcAft>
                          <a:spcPts val="0"/>
                        </a:spcAft>
                      </a:pPr>
                      <a:endParaRPr lang="ja-JP" sz="1000" kern="100" dirty="0">
                        <a:latin typeface="Century"/>
                        <a:ea typeface="ＭＳ 明朝"/>
                        <a:cs typeface="Times New Roman"/>
                      </a:endParaRPr>
                    </a:p>
                  </a:txBody>
                  <a:tcPr marL="27115" marR="27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r>
              <a:tr h="152400">
                <a:tc vMerge="1">
                  <a:txBody>
                    <a:bodyPr/>
                    <a:lstStyle/>
                    <a:p>
                      <a:endParaRPr kumimoji="1" lang="ja-JP" altLang="en-US"/>
                    </a:p>
                  </a:txBody>
                  <a:tcPr/>
                </a:tc>
                <a:tc gridSpan="3" vMerge="1">
                  <a:txBody>
                    <a:bodyPr/>
                    <a:lstStyle/>
                    <a:p>
                      <a:endParaRPr kumimoji="1" lang="ja-JP" altLang="en-US"/>
                    </a:p>
                  </a:txBody>
                  <a:tcPr/>
                </a:tc>
                <a:tc hMerge="1" vMerge="1">
                  <a:txBody>
                    <a:bodyPr/>
                    <a:lstStyle/>
                    <a:p>
                      <a:endParaRPr kumimoji="1" lang="ja-JP" altLang="en-US"/>
                    </a:p>
                  </a:txBody>
                  <a:tcPr/>
                </a:tc>
                <a:tc hMerge="1" vMerge="1">
                  <a:txBody>
                    <a:bodyPr/>
                    <a:lstStyle/>
                    <a:p>
                      <a:endParaRPr kumimoji="1" lang="ja-JP" altLang="en-US"/>
                    </a:p>
                  </a:txBody>
                  <a:tcPr/>
                </a:tc>
                <a:tc vMerge="1">
                  <a:txBody>
                    <a:bodyPr/>
                    <a:lstStyle/>
                    <a:p>
                      <a:endParaRPr kumimoji="1" lang="ja-JP" altLang="en-US"/>
                    </a:p>
                  </a:txBody>
                  <a:tcPr/>
                </a:tc>
                <a:tc>
                  <a:txBody>
                    <a:bodyPr/>
                    <a:lstStyle/>
                    <a:p>
                      <a:pPr algn="ctr">
                        <a:spcAft>
                          <a:spcPts val="0"/>
                        </a:spcAft>
                      </a:pPr>
                      <a:r>
                        <a:rPr lang="en-US" altLang="ja-JP" sz="1000" kern="100" dirty="0" smtClean="0">
                          <a:solidFill>
                            <a:schemeClr val="tx1"/>
                          </a:solidFill>
                          <a:latin typeface="Century"/>
                          <a:ea typeface="ＭＳ 明朝"/>
                          <a:cs typeface="Times New Roman"/>
                        </a:rPr>
                        <a:t>2012</a:t>
                      </a:r>
                      <a:endParaRPr lang="ja-JP" sz="1000" kern="100" dirty="0">
                        <a:solidFill>
                          <a:schemeClr val="tx1"/>
                        </a:solidFill>
                        <a:latin typeface="Century"/>
                        <a:ea typeface="ＭＳ 明朝"/>
                        <a:cs typeface="Times New Roman"/>
                      </a:endParaRPr>
                    </a:p>
                  </a:txBody>
                  <a:tcPr marL="27115" marR="27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algn="ctr">
                        <a:spcAft>
                          <a:spcPts val="0"/>
                        </a:spcAft>
                      </a:pPr>
                      <a:r>
                        <a:rPr lang="en-US" altLang="ja-JP" sz="1000" kern="100" dirty="0" smtClean="0">
                          <a:solidFill>
                            <a:schemeClr val="tx1"/>
                          </a:solidFill>
                          <a:latin typeface="Century"/>
                          <a:ea typeface="ＭＳ 明朝"/>
                          <a:cs typeface="Times New Roman"/>
                        </a:rPr>
                        <a:t>2013</a:t>
                      </a:r>
                      <a:endParaRPr lang="ja-JP" sz="1000" kern="100" dirty="0">
                        <a:solidFill>
                          <a:schemeClr val="tx1"/>
                        </a:solidFill>
                        <a:latin typeface="Century"/>
                        <a:ea typeface="ＭＳ 明朝"/>
                        <a:cs typeface="Times New Roman"/>
                      </a:endParaRPr>
                    </a:p>
                  </a:txBody>
                  <a:tcPr marL="27115" marR="27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algn="ctr">
                        <a:spcAft>
                          <a:spcPts val="0"/>
                        </a:spcAft>
                      </a:pPr>
                      <a:r>
                        <a:rPr lang="en-US" altLang="ja-JP" sz="1000" kern="100" dirty="0" smtClean="0">
                          <a:solidFill>
                            <a:schemeClr val="tx1"/>
                          </a:solidFill>
                          <a:latin typeface="Century"/>
                          <a:ea typeface="ＭＳ 明朝"/>
                          <a:cs typeface="Times New Roman"/>
                        </a:rPr>
                        <a:t>2014</a:t>
                      </a:r>
                      <a:endParaRPr lang="ja-JP" sz="1000" kern="100" dirty="0">
                        <a:solidFill>
                          <a:schemeClr val="tx1"/>
                        </a:solidFill>
                        <a:latin typeface="Century"/>
                        <a:ea typeface="ＭＳ 明朝"/>
                        <a:cs typeface="Times New Roman"/>
                      </a:endParaRPr>
                    </a:p>
                  </a:txBody>
                  <a:tcPr marL="27115" marR="27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c>
                  <a:txBody>
                    <a:bodyPr/>
                    <a:lstStyle/>
                    <a:p>
                      <a:pPr algn="ctr">
                        <a:spcAft>
                          <a:spcPts val="0"/>
                        </a:spcAft>
                      </a:pPr>
                      <a:r>
                        <a:rPr lang="en-US" altLang="ja-JP" sz="1000" kern="100" dirty="0" smtClean="0">
                          <a:solidFill>
                            <a:schemeClr val="tx1"/>
                          </a:solidFill>
                          <a:latin typeface="Century"/>
                          <a:ea typeface="ＭＳ 明朝"/>
                          <a:cs typeface="Times New Roman"/>
                        </a:rPr>
                        <a:t>2015</a:t>
                      </a:r>
                      <a:endParaRPr lang="ja-JP" sz="1000" kern="100" dirty="0">
                        <a:solidFill>
                          <a:schemeClr val="tx1"/>
                        </a:solidFill>
                        <a:latin typeface="Century"/>
                        <a:ea typeface="ＭＳ 明朝"/>
                        <a:cs typeface="Times New Roman"/>
                      </a:endParaRPr>
                    </a:p>
                  </a:txBody>
                  <a:tcPr marL="27115" marR="2711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0E0"/>
                    </a:solidFill>
                  </a:tcPr>
                </a:tc>
              </a:tr>
              <a:tr h="244909">
                <a:tc rowSpan="15">
                  <a:txBody>
                    <a:bodyPr/>
                    <a:lstStyle/>
                    <a:p>
                      <a:pPr marL="71755" marR="71755" algn="ctr">
                        <a:spcAft>
                          <a:spcPts val="0"/>
                        </a:spcAft>
                      </a:pPr>
                      <a:r>
                        <a:rPr lang="ja-JP" altLang="en-US" sz="1000" kern="100" dirty="0" smtClean="0">
                          <a:solidFill>
                            <a:schemeClr val="tx1"/>
                          </a:solidFill>
                          <a:latin typeface="HGP創英角ｺﾞｼｯｸUB" pitchFamily="50" charset="-128"/>
                          <a:ea typeface="HGP創英角ｺﾞｼｯｸUB" pitchFamily="50" charset="-128"/>
                          <a:cs typeface="Times New Roman"/>
                        </a:rPr>
                        <a:t>３つの重点取組</a:t>
                      </a:r>
                      <a:endParaRPr lang="ja-JP" sz="1000" kern="100" dirty="0">
                        <a:solidFill>
                          <a:schemeClr val="tx1"/>
                        </a:solidFill>
                        <a:latin typeface="HGP創英角ｺﾞｼｯｸUB" pitchFamily="50" charset="-128"/>
                        <a:ea typeface="HGP創英角ｺﾞｼｯｸUB" pitchFamily="50" charset="-128"/>
                        <a:cs typeface="Times New Roman"/>
                      </a:endParaRPr>
                    </a:p>
                  </a:txBody>
                  <a:tcPr marL="27115" marR="27115"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11">
                  <a:txBody>
                    <a:bodyPr/>
                    <a:lstStyle/>
                    <a:p>
                      <a:pPr algn="just">
                        <a:spcAft>
                          <a:spcPts val="0"/>
                        </a:spcAft>
                      </a:pPr>
                      <a:r>
                        <a:rPr lang="ja-JP" altLang="en-US" sz="1000" kern="100" dirty="0" smtClean="0">
                          <a:solidFill>
                            <a:schemeClr val="tx1"/>
                          </a:solidFill>
                          <a:latin typeface="Century"/>
                          <a:ea typeface="HGP創英角ｺﾞｼｯｸUB"/>
                          <a:cs typeface="HGP創英角ｺﾞｼｯｸUB"/>
                        </a:rPr>
                        <a:t>●</a:t>
                      </a:r>
                      <a:r>
                        <a:rPr lang="ja-JP" sz="1000" kern="100" dirty="0" smtClean="0">
                          <a:solidFill>
                            <a:schemeClr val="tx1"/>
                          </a:solidFill>
                          <a:latin typeface="Century"/>
                          <a:ea typeface="HGP創英角ｺﾞｼｯｸUB"/>
                          <a:cs typeface="HGP創英角ｺﾞｼｯｸUB"/>
                        </a:rPr>
                        <a:t>水</a:t>
                      </a:r>
                      <a:r>
                        <a:rPr lang="ja-JP" sz="1000" kern="100" dirty="0">
                          <a:solidFill>
                            <a:schemeClr val="tx1"/>
                          </a:solidFill>
                          <a:latin typeface="Century"/>
                          <a:ea typeface="HGP創英角ｺﾞｼｯｸUB"/>
                          <a:cs typeface="HGP創英角ｺﾞｼｯｸUB"/>
                        </a:rPr>
                        <a:t>と光の</a:t>
                      </a:r>
                      <a:r>
                        <a:rPr lang="ja-JP" sz="1000" kern="100" dirty="0" smtClean="0">
                          <a:solidFill>
                            <a:schemeClr val="tx1"/>
                          </a:solidFill>
                          <a:latin typeface="Century"/>
                          <a:ea typeface="HGP創英角ｺﾞｼｯｸUB"/>
                          <a:cs typeface="HGP創英角ｺﾞｼｯｸUB"/>
                        </a:rPr>
                        <a:t>まちづくり</a:t>
                      </a:r>
                      <a:r>
                        <a:rPr lang="ja-JP" altLang="en-US" sz="1000" kern="100" dirty="0" smtClean="0">
                          <a:solidFill>
                            <a:schemeClr val="tx1"/>
                          </a:solidFill>
                          <a:latin typeface="Century"/>
                          <a:ea typeface="HGP創英角ｺﾞｼｯｸUB"/>
                          <a:cs typeface="HGP創英角ｺﾞｼｯｸUB"/>
                        </a:rPr>
                        <a:t>の推進</a:t>
                      </a:r>
                      <a:endParaRPr lang="ja-JP" sz="1000" kern="100" dirty="0">
                        <a:solidFill>
                          <a:schemeClr val="tx1"/>
                        </a:solidFill>
                        <a:latin typeface="Century"/>
                        <a:ea typeface="ＭＳ 明朝"/>
                        <a:cs typeface="Times New Roman"/>
                      </a:endParaRPr>
                    </a:p>
                    <a:p>
                      <a:pPr marL="180000" indent="0" algn="just">
                        <a:spcAft>
                          <a:spcPts val="0"/>
                        </a:spcAft>
                      </a:pPr>
                      <a:r>
                        <a:rPr lang="ja-JP" sz="1000" kern="100" dirty="0" smtClean="0">
                          <a:solidFill>
                            <a:schemeClr val="tx1"/>
                          </a:solidFill>
                          <a:latin typeface="HGP創英ﾌﾟﾚｾﾞﾝｽEB" pitchFamily="18" charset="-128"/>
                          <a:ea typeface="HGP創英ﾌﾟﾚｾﾞﾝｽEB" pitchFamily="18" charset="-128"/>
                          <a:cs typeface="ＭＳ Ｐゴシック"/>
                        </a:rPr>
                        <a:t>水</a:t>
                      </a: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と光のまちづくりを推進する体制を構築するとともに、都心部に水の回廊を有する「水都大阪」の特徴を活かした大阪都市魅力創造戦略に基づくまちづくりを推進し、水と光のまちづくり推進を再重点化します。</a:t>
                      </a:r>
                      <a:endParaRPr lang="en-US" altLang="ja-JP" sz="1000" kern="100" dirty="0" smtClean="0">
                        <a:solidFill>
                          <a:schemeClr val="tx1"/>
                        </a:solidFill>
                        <a:latin typeface="HGP創英ﾌﾟﾚｾﾞﾝｽEB" pitchFamily="18" charset="-128"/>
                        <a:ea typeface="HGP創英ﾌﾟﾚｾﾞﾝｽEB" pitchFamily="18" charset="-128"/>
                        <a:cs typeface="ＭＳ Ｐゴシック"/>
                      </a:endParaRPr>
                    </a:p>
                    <a:p>
                      <a:pPr marL="180000" indent="0" algn="just">
                        <a:spcAft>
                          <a:spcPts val="0"/>
                        </a:spcAft>
                      </a:pP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また、水都大阪ならではの魅力的な光の景観の創出と、毎年開催される光の各種イベントのネットワーク化に取り組みます。</a:t>
                      </a:r>
                      <a:endParaRPr lang="ja-JP" altLang="ja-JP" sz="1000" kern="100" dirty="0" smtClean="0">
                        <a:solidFill>
                          <a:schemeClr val="tx1"/>
                        </a:solidFill>
                        <a:latin typeface="HGP創英ﾌﾟﾚｾﾞﾝｽEB" pitchFamily="18" charset="-128"/>
                        <a:ea typeface="HGP創英ﾌﾟﾚｾﾞﾝｽEB" pitchFamily="18" charset="-128"/>
                        <a:cs typeface="Times New Roman"/>
                      </a:endParaRPr>
                    </a:p>
                    <a:p>
                      <a:pPr marL="1116000" indent="-972000" algn="just">
                        <a:spcBef>
                          <a:spcPts val="600"/>
                        </a:spcBef>
                        <a:spcAft>
                          <a:spcPts val="0"/>
                        </a:spcAft>
                      </a:pPr>
                      <a:r>
                        <a:rPr lang="ja-JP" altLang="en-US" sz="1000" kern="100" dirty="0" smtClean="0">
                          <a:solidFill>
                            <a:schemeClr val="tx1"/>
                          </a:solidFill>
                          <a:latin typeface="Century"/>
                          <a:ea typeface="HGP創英角ｺﾞｼｯｸUB"/>
                          <a:cs typeface="ＭＳ Ｐゴシック"/>
                        </a:rPr>
                        <a:t>◎４</a:t>
                      </a:r>
                      <a:r>
                        <a:rPr lang="ja-JP" altLang="ja-JP" sz="1000" kern="100" dirty="0" smtClean="0">
                          <a:solidFill>
                            <a:schemeClr val="tx1"/>
                          </a:solidFill>
                          <a:latin typeface="Century"/>
                          <a:ea typeface="HGP創英角ｺﾞｼｯｸUB"/>
                          <a:cs typeface="ＭＳ Ｐゴシック"/>
                        </a:rPr>
                        <a:t>年間の目標</a:t>
                      </a:r>
                      <a:r>
                        <a:rPr lang="ja-JP" altLang="en-US" sz="1000" kern="100" dirty="0" smtClean="0">
                          <a:solidFill>
                            <a:schemeClr val="tx1"/>
                          </a:solidFill>
                          <a:latin typeface="Century"/>
                          <a:ea typeface="+mn-ea"/>
                          <a:cs typeface="ＭＳ Ｐゴシック"/>
                        </a:rPr>
                        <a:t>　</a:t>
                      </a: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水と光のまちづくり推進組織の構築、コリドール及びグラン・バルの実施、水都大阪</a:t>
                      </a:r>
                      <a:r>
                        <a:rPr lang="en-US" altLang="ja-JP" sz="1000" kern="100" dirty="0" smtClean="0">
                          <a:solidFill>
                            <a:schemeClr val="tx1"/>
                          </a:solidFill>
                          <a:latin typeface="HGP創英ﾌﾟﾚｾﾞﾝｽEB" pitchFamily="18" charset="-128"/>
                          <a:ea typeface="HGP創英ﾌﾟﾚｾﾞﾝｽEB" pitchFamily="18" charset="-128"/>
                          <a:cs typeface="ＭＳ Ｐゴシック"/>
                        </a:rPr>
                        <a:t>2015</a:t>
                      </a: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の実施、中之島と御堂筋を一体化した</a:t>
                      </a:r>
                      <a:r>
                        <a:rPr lang="en-US" altLang="ja-JP" sz="1000" kern="100" dirty="0" smtClean="0">
                          <a:solidFill>
                            <a:schemeClr val="tx1"/>
                          </a:solidFill>
                          <a:latin typeface="HGP創英ﾌﾟﾚｾﾞﾝｽEB" pitchFamily="18" charset="-128"/>
                          <a:ea typeface="HGP創英ﾌﾟﾚｾﾞﾝｽEB" pitchFamily="18" charset="-128"/>
                          <a:cs typeface="ＭＳ Ｐゴシック"/>
                        </a:rPr>
                        <a:t>OSAKA</a:t>
                      </a: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光のルネサンスの実施、光の各種イベントのネットワーク化と連携体制の構築</a:t>
                      </a:r>
                      <a:endParaRPr lang="ja-JP" altLang="ja-JP" sz="1000" kern="100" dirty="0">
                        <a:solidFill>
                          <a:schemeClr val="tx1"/>
                        </a:solidFill>
                        <a:latin typeface="HGP創英ﾌﾟﾚｾﾞﾝｽEB" pitchFamily="18" charset="-128"/>
                        <a:ea typeface="HGP創英ﾌﾟﾚｾﾞﾝｽEB" pitchFamily="18" charset="-128"/>
                        <a:cs typeface="Times New Roman"/>
                      </a:endParaRPr>
                    </a:p>
                  </a:txBody>
                  <a:tcPr marL="72000" marR="36000"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gridSpan="2">
                  <a:txBody>
                    <a:bodyPr/>
                    <a:lstStyle/>
                    <a:p>
                      <a:pPr algn="l">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推進組織の構築</a:t>
                      </a:r>
                      <a:endParaRPr lang="ja-JP" sz="900" kern="100" dirty="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kumimoji="1" lang="ja-JP" altLang="en-US"/>
                    </a:p>
                  </a:txBody>
                  <a:tcPr/>
                </a:tc>
                <a:tc>
                  <a:txBody>
                    <a:bodyPr/>
                    <a:lstStyle/>
                    <a:p>
                      <a:pPr algn="ctr">
                        <a:spcAft>
                          <a:spcPts val="0"/>
                        </a:spcAft>
                      </a:pPr>
                      <a:r>
                        <a:rPr lang="ja-JP" altLang="ja-JP" sz="900" kern="100" dirty="0" smtClean="0">
                          <a:solidFill>
                            <a:schemeClr val="tx1"/>
                          </a:solidFill>
                          <a:latin typeface="HGP創英ﾌﾟﾚｾﾞﾝｽEB" pitchFamily="18" charset="-128"/>
                          <a:ea typeface="HGP創英ﾌﾟﾚｾﾞﾝｽEB" pitchFamily="18" charset="-128"/>
                          <a:cs typeface="Times New Roman"/>
                        </a:rPr>
                        <a:t>都市魅力課</a:t>
                      </a: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solidFill>
                      <a:schemeClr val="accent5">
                        <a:lumMod val="40000"/>
                        <a:lumOff val="60000"/>
                      </a:schemeClr>
                    </a:solidFill>
                  </a:tcPr>
                </a:tc>
                <a:tc rowSpan="2">
                  <a:txBody>
                    <a:bodyPr/>
                    <a:lstStyle/>
                    <a:p>
                      <a:pPr algn="just">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909">
                <a:tc vMerge="1">
                  <a:txBody>
                    <a:bodyPr/>
                    <a:lstStyle/>
                    <a:p>
                      <a:endParaRPr kumimoji="1" lang="ja-JP" altLang="en-US"/>
                    </a:p>
                  </a:txBody>
                  <a:tcPr/>
                </a:tc>
                <a:tc vMerge="1">
                  <a:txBody>
                    <a:bodyPr/>
                    <a:lstStyle/>
                    <a:p>
                      <a:endParaRPr kumimoji="1" lang="ja-JP" altLang="en-US"/>
                    </a:p>
                  </a:txBody>
                  <a:tcPr/>
                </a:tc>
                <a:tc gridSpan="2" vMerge="1">
                  <a:txBody>
                    <a:bodyPr/>
                    <a:lstStyle/>
                    <a:p>
                      <a:pPr algn="just">
                        <a:spcAft>
                          <a:spcPts val="0"/>
                        </a:spcAft>
                      </a:pPr>
                      <a:endParaRPr lang="ja-JP" sz="1000" kern="100" dirty="0">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観光担当</a:t>
                      </a:r>
                      <a:endParaRPr lang="ja-JP" sz="900" kern="100" dirty="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just">
                        <a:spcAft>
                          <a:spcPts val="0"/>
                        </a:spcAft>
                      </a:pPr>
                      <a:endParaRPr lang="ja-JP" sz="1000" kern="100" dirty="0">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spcAft>
                          <a:spcPts val="0"/>
                        </a:spcAft>
                      </a:pPr>
                      <a:endParaRPr lang="ja-JP" sz="1000" kern="100" dirty="0">
                        <a:latin typeface="Century"/>
                        <a:ea typeface="ＭＳ 明朝"/>
                        <a:cs typeface="Times New Roman"/>
                      </a:endParaRPr>
                    </a:p>
                  </a:txBody>
                  <a:tcPr marL="27115" marR="27115"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spcAft>
                          <a:spcPts val="0"/>
                        </a:spcAft>
                      </a:pPr>
                      <a:endParaRPr lang="en-US" sz="1000" kern="100" dirty="0">
                        <a:latin typeface="ＭＳ Ｐゴシック"/>
                        <a:ea typeface="ＭＳ 明朝"/>
                        <a:cs typeface="Times New Roman"/>
                      </a:endParaRPr>
                    </a:p>
                  </a:txBody>
                  <a:tcPr marL="27115" marR="27115"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a:spcAft>
                          <a:spcPts val="0"/>
                        </a:spcAft>
                      </a:pPr>
                      <a:endParaRPr lang="en-US" sz="1000" kern="100" dirty="0">
                        <a:latin typeface="ＭＳ Ｐゴシック"/>
                        <a:ea typeface="ＭＳ 明朝"/>
                        <a:cs typeface="Times New Roman"/>
                      </a:endParaRPr>
                    </a:p>
                  </a:txBody>
                  <a:tcPr marL="27115" marR="27115" marT="0" marB="0" anchor="ctr">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9707">
                <a:tc vMerge="1">
                  <a:txBody>
                    <a:bodyPr/>
                    <a:lstStyle/>
                    <a:p>
                      <a:endParaRPr kumimoji="1" lang="ja-JP" altLang="en-US"/>
                    </a:p>
                  </a:txBody>
                  <a:tcPr/>
                </a:tc>
                <a:tc vMerge="1">
                  <a:txBody>
                    <a:bodyPr/>
                    <a:lstStyle/>
                    <a:p>
                      <a:endParaRPr kumimoji="1" lang="ja-JP" altLang="en-US"/>
                    </a:p>
                  </a:txBody>
                  <a:tcPr/>
                </a:tc>
                <a:tc rowSpan="5">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水辺魅力の向上</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27115" marR="27115"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lnSpc>
                          <a:spcPct val="100000"/>
                        </a:lnSpc>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シンボル空間エリア創出</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p>
                      <a:pPr algn="just">
                        <a:lnSpc>
                          <a:spcPct val="100000"/>
                        </a:lnSpc>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（北新地ガーデンブリッジ、中之島ＧＡＴ</a:t>
                      </a:r>
                      <a:r>
                        <a:rPr lang="en-US" altLang="ja-JP" sz="900" kern="100" dirty="0" smtClean="0">
                          <a:solidFill>
                            <a:schemeClr val="tx1"/>
                          </a:solidFill>
                          <a:latin typeface="HGP創英ﾌﾟﾚｾﾞﾝｽEB" pitchFamily="18" charset="-128"/>
                          <a:ea typeface="HGP創英ﾌﾟﾚｾﾞﾝｽEB" pitchFamily="18" charset="-128"/>
                          <a:cs typeface="Times New Roman"/>
                        </a:rPr>
                        <a:t>E </a:t>
                      </a: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等）</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ja-JP" altLang="ja-JP" sz="900" kern="100" dirty="0" smtClean="0">
                          <a:solidFill>
                            <a:schemeClr val="tx1"/>
                          </a:solidFill>
                          <a:latin typeface="HGP創英ﾌﾟﾚｾﾞﾝｽEB" pitchFamily="18" charset="-128"/>
                          <a:ea typeface="HGP創英ﾌﾟﾚｾﾞﾝｽEB" pitchFamily="18" charset="-128"/>
                          <a:cs typeface="Times New Roman"/>
                        </a:rPr>
                        <a:t>都市魅力課</a:t>
                      </a:r>
                    </a:p>
                    <a:p>
                      <a:pPr algn="ctr">
                        <a:spcAft>
                          <a:spcPts val="0"/>
                        </a:spcAft>
                      </a:pPr>
                      <a:r>
                        <a:rPr lang="ja-JP" altLang="ja-JP" sz="900" kern="100" dirty="0" smtClean="0">
                          <a:solidFill>
                            <a:schemeClr val="tx1"/>
                          </a:solidFill>
                          <a:latin typeface="HGP創英ﾌﾟﾚｾﾞﾝｽEB" pitchFamily="18" charset="-128"/>
                          <a:ea typeface="HGP創英ﾌﾟﾚｾﾞﾝｽEB" pitchFamily="18" charset="-128"/>
                          <a:cs typeface="Times New Roman"/>
                        </a:rPr>
                        <a:t>河川室</a:t>
                      </a: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solidFill>
                      <a:schemeClr val="accent5">
                        <a:lumMod val="40000"/>
                        <a:lumOff val="60000"/>
                      </a:schemeClr>
                    </a:solidFill>
                  </a:tcPr>
                </a:tc>
                <a:tc rowSpan="2">
                  <a:txBody>
                    <a:bodyPr/>
                    <a:lstStyle/>
                    <a:p>
                      <a:pPr algn="ctr">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just">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4307">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建設局</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p>
                      <a:pPr marL="0" marR="0" indent="0" algn="ctr" defTabSz="914400" rtl="0" eaLnBrk="1" fontAlgn="auto" latinLnBrk="0" hangingPunct="1">
                        <a:lnSpc>
                          <a:spcPct val="100000"/>
                        </a:lnSpc>
                        <a:spcBef>
                          <a:spcPts val="0"/>
                        </a:spcBef>
                        <a:spcAft>
                          <a:spcPts val="0"/>
                        </a:spcAft>
                        <a:buClrTx/>
                        <a:buSzTx/>
                        <a:buFontTx/>
                        <a:buNone/>
                        <a:tabLst/>
                        <a:defRPr/>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観光担当</a:t>
                      </a:r>
                      <a:endParaRPr lang="ja-JP"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215042">
                <a:tc vMerge="1">
                  <a:txBody>
                    <a:bodyPr/>
                    <a:lstStyle/>
                    <a:p>
                      <a:endParaRPr kumimoji="1" lang="ja-JP" altLang="en-US"/>
                    </a:p>
                  </a:txBody>
                  <a:tcPr/>
                </a:tc>
                <a:tc vMerge="1">
                  <a:txBody>
                    <a:bodyPr/>
                    <a:lstStyle/>
                    <a:p>
                      <a:endParaRPr kumimoji="1" lang="ja-JP" altLang="en-US"/>
                    </a:p>
                  </a:txBody>
                  <a:tcPr/>
                </a:tc>
                <a:tc vMerge="1">
                  <a:txBody>
                    <a:bodyPr/>
                    <a:lstStyle/>
                    <a:p>
                      <a:pPr algn="just">
                        <a:spcAft>
                          <a:spcPts val="0"/>
                        </a:spcAft>
                      </a:pPr>
                      <a:endParaRPr lang="en-US" altLang="ja-JP" sz="900" kern="100" dirty="0" smtClean="0">
                        <a:solidFill>
                          <a:srgbClr val="FF0000"/>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ja-JP" altLang="en-US" sz="900" dirty="0" smtClean="0">
                          <a:solidFill>
                            <a:schemeClr val="tx1"/>
                          </a:solidFill>
                          <a:latin typeface="HGP創英ﾌﾟﾚｾﾞﾝｽEB" pitchFamily="18" charset="-128"/>
                          <a:ea typeface="HGP創英ﾌﾟﾚｾﾞﾝｽEB" pitchFamily="18" charset="-128"/>
                        </a:rPr>
                        <a:t>舟運の活性化と水辺整備（コリドール、水陸の結節点の整備　等</a:t>
                      </a:r>
                      <a:r>
                        <a:rPr kumimoji="1" lang="ja-JP" altLang="en-US" sz="900" dirty="0" smtClean="0">
                          <a:solidFill>
                            <a:schemeClr val="tx1"/>
                          </a:solidFill>
                          <a:latin typeface="HGP創英ﾌﾟﾚｾﾞﾝｽEB" pitchFamily="18" charset="-128"/>
                          <a:ea typeface="HGP創英ﾌﾟﾚｾﾞﾝｽEB" pitchFamily="18" charset="-128"/>
                        </a:rPr>
                        <a:t>）</a:t>
                      </a: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ja-JP" altLang="ja-JP" sz="900" kern="100" dirty="0" smtClean="0">
                          <a:solidFill>
                            <a:schemeClr val="tx1"/>
                          </a:solidFill>
                          <a:latin typeface="HGP創英ﾌﾟﾚｾﾞﾝｽEB" pitchFamily="18" charset="-128"/>
                          <a:ea typeface="HGP創英ﾌﾟﾚｾﾞﾝｽEB" pitchFamily="18" charset="-128"/>
                          <a:cs typeface="Times New Roman"/>
                        </a:rPr>
                        <a:t>都市魅力課</a:t>
                      </a:r>
                    </a:p>
                    <a:p>
                      <a:pPr algn="ctr">
                        <a:spcAft>
                          <a:spcPts val="0"/>
                        </a:spcAft>
                      </a:pPr>
                      <a:r>
                        <a:rPr lang="ja-JP" altLang="ja-JP" sz="900" kern="100" dirty="0" smtClean="0">
                          <a:solidFill>
                            <a:schemeClr val="tx1"/>
                          </a:solidFill>
                          <a:latin typeface="HGP創英ﾌﾟﾚｾﾞﾝｽEB" pitchFamily="18" charset="-128"/>
                          <a:ea typeface="HGP創英ﾌﾟﾚｾﾞﾝｽEB" pitchFamily="18" charset="-128"/>
                          <a:cs typeface="Times New Roman"/>
                        </a:rPr>
                        <a:t>河川室</a:t>
                      </a: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solidFill>
                      <a:schemeClr val="accent5">
                        <a:lumMod val="40000"/>
                        <a:lumOff val="60000"/>
                      </a:schemeClr>
                    </a:solidFill>
                  </a:tcPr>
                </a:tc>
                <a:tc rowSpan="2">
                  <a:txBody>
                    <a:bodyPr/>
                    <a:lstStyle/>
                    <a:p>
                      <a:pPr algn="ctr">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just">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15042">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建設局・港湾局・観光担当</a:t>
                      </a:r>
                      <a:endParaRPr lang="ja-JP" sz="900" kern="100" dirty="0">
                        <a:solidFill>
                          <a:schemeClr val="tx1"/>
                        </a:solidFill>
                        <a:latin typeface="HGP創英ﾌﾟﾚｾﾞﾝｽEB" pitchFamily="18" charset="-128"/>
                        <a:ea typeface="HGP創英ﾌﾟﾚｾﾞﾝｽEB" pitchFamily="18" charset="-128"/>
                        <a:cs typeface="Times New Roman"/>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360040">
                <a:tc vMerge="1">
                  <a:txBody>
                    <a:bodyPr/>
                    <a:lstStyle/>
                    <a:p>
                      <a:endParaRPr kumimoji="1" lang="ja-JP" altLang="en-US"/>
                    </a:p>
                  </a:txBody>
                  <a:tcPr/>
                </a:tc>
                <a:tc vMerge="1">
                  <a:txBody>
                    <a:bodyPr/>
                    <a:lstStyle/>
                    <a:p>
                      <a:endParaRPr kumimoji="1" lang="ja-JP" altLang="en-US"/>
                    </a:p>
                  </a:txBody>
                  <a:tcPr/>
                </a:tc>
                <a:tc vMerge="1">
                  <a:txBody>
                    <a:bodyPr/>
                    <a:lstStyle/>
                    <a:p>
                      <a:pPr algn="just">
                        <a:spcAft>
                          <a:spcPts val="0"/>
                        </a:spcAft>
                      </a:pPr>
                      <a:endParaRPr lang="en-US" altLang="ja-JP" sz="900" kern="100" dirty="0" smtClean="0">
                        <a:solidFill>
                          <a:srgbClr val="FF0000"/>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900" dirty="0" smtClean="0">
                          <a:solidFill>
                            <a:schemeClr val="tx1"/>
                          </a:solidFill>
                          <a:latin typeface="HGP創英ﾌﾟﾚｾﾞﾝｽEB" pitchFamily="18" charset="-128"/>
                          <a:ea typeface="HGP創英ﾌﾟﾚｾﾞﾝｽEB" pitchFamily="18" charset="-128"/>
                        </a:rPr>
                        <a:t>中之島にぎわいの森づく</a:t>
                      </a:r>
                      <a:r>
                        <a:rPr lang="ja-JP" altLang="en-US" sz="900" dirty="0" smtClean="0">
                          <a:solidFill>
                            <a:schemeClr val="tx1"/>
                          </a:solidFill>
                          <a:latin typeface="HGP創英ﾌﾟﾚｾﾞﾝｽEB" pitchFamily="18" charset="-128"/>
                          <a:ea typeface="HGP創英ﾌﾟﾚｾﾞﾝｽEB" pitchFamily="18" charset="-128"/>
                        </a:rPr>
                        <a:t>り</a:t>
                      </a:r>
                      <a:endParaRPr kumimoji="1" lang="ja-JP" altLang="en-US" sz="900" dirty="0" smtClean="0">
                        <a:solidFill>
                          <a:schemeClr val="tx1"/>
                        </a:solidFill>
                        <a:latin typeface="HGP創英ﾌﾟﾚｾﾞﾝｽEB" pitchFamily="18" charset="-128"/>
                        <a:ea typeface="HGP創英ﾌﾟﾚｾﾞﾝｽEB" pitchFamily="18" charset="-128"/>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都市魅力課</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河川室</a:t>
                      </a:r>
                      <a:endParaRPr lang="ja-JP"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just">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T w="12700" cap="flat" cmpd="sng" algn="ctr">
                      <a:solidFill>
                        <a:schemeClr val="tx1"/>
                      </a:solidFill>
                      <a:prstDash val="solid"/>
                      <a:round/>
                      <a:headEnd type="none" w="med" len="med"/>
                      <a:tailEnd type="none" w="med" len="med"/>
                    </a:lnT>
                  </a:tcPr>
                </a:tc>
              </a:tr>
              <a:tr h="288032">
                <a:tc vMerge="1">
                  <a:txBody>
                    <a:bodyPr/>
                    <a:lstStyle/>
                    <a:p>
                      <a:endParaRPr kumimoji="1" lang="ja-JP" altLang="en-US"/>
                    </a:p>
                  </a:txBody>
                  <a:tcPr/>
                </a:tc>
                <a:tc vMerge="1">
                  <a:txBody>
                    <a:bodyPr/>
                    <a:lstStyle/>
                    <a:p>
                      <a:endParaRPr kumimoji="1" lang="ja-JP" altLang="en-US"/>
                    </a:p>
                  </a:txBody>
                  <a:tcPr/>
                </a:tc>
                <a:tc rowSpan="2" gridSpan="2">
                  <a:txBody>
                    <a:bodyPr/>
                    <a:lstStyle/>
                    <a:p>
                      <a:pPr algn="just">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水辺の賑わい創出</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p>
                      <a:pPr algn="just">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（多様な水辺活動の活性化、</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p>
                      <a:pPr algn="just">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　グラン・バル 等）</a:t>
                      </a:r>
                      <a:endParaRPr lang="ja-JP" sz="900" strike="sngStrike" kern="100" dirty="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都市魅力課</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solidFill>
                      <a:schemeClr val="accent5">
                        <a:lumMod val="40000"/>
                        <a:lumOff val="60000"/>
                      </a:schemeClr>
                    </a:solidFill>
                  </a:tcPr>
                </a:tc>
                <a:tc rowSpan="2">
                  <a:txBody>
                    <a:bodyPr/>
                    <a:lstStyle/>
                    <a:p>
                      <a:endParaRPr kumimoji="1" lang="ja-JP" altLang="en-US" dirty="0">
                        <a:solidFill>
                          <a:schemeClr val="tx1"/>
                        </a:solidFill>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ot"/>
                      <a:round/>
                      <a:headEnd type="none" w="med" len="med"/>
                      <a:tailEnd type="none" w="med" len="med"/>
                    </a:lnR>
                    <a:lnB w="12700" cap="flat" cmpd="sng" algn="ctr">
                      <a:solidFill>
                        <a:srgbClr val="000000"/>
                      </a:solidFill>
                      <a:prstDash val="solid"/>
                      <a:round/>
                      <a:headEnd type="none" w="med" len="med"/>
                      <a:tailEnd type="none" w="med" len="med"/>
                    </a:lnB>
                  </a:tcPr>
                </a:tc>
                <a:tc rowSpan="2">
                  <a:txBody>
                    <a:bodyPr/>
                    <a:lstStyle/>
                    <a:p>
                      <a:endParaRPr kumimoji="1" lang="ja-JP" altLang="en-US" dirty="0">
                        <a:solidFill>
                          <a:schemeClr val="tx1"/>
                        </a:solidFill>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B w="12700" cap="flat" cmpd="sng" algn="ctr">
                      <a:solidFill>
                        <a:srgbClr val="000000"/>
                      </a:solidFill>
                      <a:prstDash val="solid"/>
                      <a:round/>
                      <a:headEnd type="none" w="med" len="med"/>
                      <a:tailEnd type="none" w="med" len="med"/>
                    </a:lnB>
                  </a:tcPr>
                </a:tc>
                <a:tc rowSpan="2">
                  <a:txBody>
                    <a:bodyPr/>
                    <a:lstStyle/>
                    <a:p>
                      <a:endParaRPr kumimoji="1" lang="ja-JP" altLang="en-US" dirty="0">
                        <a:solidFill>
                          <a:schemeClr val="tx1"/>
                        </a:solidFill>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B w="12700" cap="flat" cmpd="sng" algn="ctr">
                      <a:solidFill>
                        <a:srgbClr val="000000"/>
                      </a:solidFill>
                      <a:prstDash val="solid"/>
                      <a:round/>
                      <a:headEnd type="none" w="med" len="med"/>
                      <a:tailEnd type="none" w="med" len="med"/>
                    </a:lnB>
                  </a:tcPr>
                </a:tc>
                <a:tc rowSpan="2">
                  <a:txBody>
                    <a:bodyPr/>
                    <a:lstStyle/>
                    <a:p>
                      <a:endParaRPr kumimoji="1" lang="ja-JP" altLang="en-US" dirty="0">
                        <a:solidFill>
                          <a:schemeClr val="tx1"/>
                        </a:solidFill>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r>
              <a:tr h="288032">
                <a:tc vMerge="1">
                  <a:txBody>
                    <a:bodyPr/>
                    <a:lstStyle/>
                    <a:p>
                      <a:endParaRPr kumimoji="1" lang="ja-JP" altLang="en-US"/>
                    </a:p>
                  </a:txBody>
                  <a:tcPr/>
                </a:tc>
                <a:tc vMerge="1">
                  <a:txBody>
                    <a:bodyPr/>
                    <a:lstStyle/>
                    <a:p>
                      <a:endParaRPr kumimoji="1" lang="ja-JP" altLang="en-US"/>
                    </a:p>
                  </a:txBody>
                  <a:tcPr/>
                </a:tc>
                <a:tc gridSpan="2" vMerge="1">
                  <a:txBody>
                    <a:bodyPr/>
                    <a:lstStyle/>
                    <a:p>
                      <a:endParaRPr kumimoji="1" lang="ja-JP" alt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観光担当</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0040">
                <a:tc vMerge="1">
                  <a:txBody>
                    <a:bodyPr/>
                    <a:lstStyle/>
                    <a:p>
                      <a:endParaRPr kumimoji="1" lang="ja-JP" altLang="en-US"/>
                    </a:p>
                  </a:txBody>
                  <a:tcPr/>
                </a:tc>
                <a:tc vMerge="1">
                  <a:txBody>
                    <a:bodyPr/>
                    <a:lstStyle/>
                    <a:p>
                      <a:endParaRPr kumimoji="1" lang="ja-JP" alt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gridSpan="2">
                  <a:txBody>
                    <a:bodyPr/>
                    <a:lstStyle/>
                    <a:p>
                      <a:pPr algn="just">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魅力的な光景観の創出等</a:t>
                      </a:r>
                      <a:endParaRPr lang="ja-JP" altLang="ja-JP" sz="900" kern="100" dirty="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都市魅力課</a:t>
                      </a:r>
                      <a:endParaRPr lang="ja-JP" sz="900" kern="100" dirty="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solidFill>
                      <a:schemeClr val="accent5">
                        <a:lumMod val="40000"/>
                        <a:lumOff val="60000"/>
                      </a:schemeClr>
                    </a:solidFill>
                  </a:tcPr>
                </a:tc>
                <a:tc>
                  <a:txBody>
                    <a:bodyPr/>
                    <a:lstStyle/>
                    <a:p>
                      <a:pPr algn="ctr">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rgbClr val="000000"/>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tcPr>
                </a:tc>
                <a:tc rowSpan="2">
                  <a:txBody>
                    <a:bodyPr/>
                    <a:lstStyle/>
                    <a:p>
                      <a:pPr algn="just">
                        <a:spcAft>
                          <a:spcPts val="0"/>
                        </a:spcAft>
                      </a:pPr>
                      <a:endParaRPr lang="ja-JP" sz="1000" kern="100" dirty="0">
                        <a:solidFill>
                          <a:schemeClr val="tx1"/>
                        </a:solidFill>
                        <a:latin typeface="Century"/>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endParaRPr lang="en-US" sz="1000" kern="100" dirty="0">
                        <a:solidFill>
                          <a:schemeClr val="tx1"/>
                        </a:solidFill>
                        <a:latin typeface="ＭＳ Ｐゴシック"/>
                        <a:ea typeface="ＭＳ 明朝"/>
                        <a:cs typeface="Times New Roman"/>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8032">
                <a:tc vMerge="1">
                  <a:txBody>
                    <a:bodyPr/>
                    <a:lstStyle/>
                    <a:p>
                      <a:endParaRPr kumimoji="1" lang="ja-JP" altLang="en-US"/>
                    </a:p>
                  </a:txBody>
                  <a:tcPr/>
                </a:tc>
                <a:tc vMerge="1">
                  <a:txBody>
                    <a:bodyPr/>
                    <a:lstStyle/>
                    <a:p>
                      <a:endParaRPr kumimoji="1" lang="ja-JP" altLang="en-US"/>
                    </a:p>
                  </a:txBody>
                  <a:tcPr/>
                </a:tc>
                <a:tc gridSpan="2" vMerge="1">
                  <a:txBody>
                    <a:bodyPr/>
                    <a:lstStyle/>
                    <a:p>
                      <a:endParaRPr kumimoji="1" lang="ja-JP" alt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v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観光担当</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27115" marR="27115" marT="0" marB="0" anchor="ctr">
                    <a:lnT w="12700" cap="flat" cmpd="sng" algn="ctr">
                      <a:solidFill>
                        <a:schemeClr val="tx1"/>
                      </a:solidFill>
                      <a:prstDash val="dot"/>
                      <a:round/>
                      <a:headEnd type="none" w="med" len="med"/>
                      <a:tailEnd type="none" w="med" len="med"/>
                    </a:lnT>
                  </a:tcPr>
                </a:tc>
                <a:tc>
                  <a:txBody>
                    <a:bodyPr/>
                    <a:lstStyle/>
                    <a:p>
                      <a:pPr algn="ctr">
                        <a:spcAft>
                          <a:spcPts val="0"/>
                        </a:spcAft>
                      </a:pPr>
                      <a:endParaRPr lang="ja-JP" sz="1000" kern="100" dirty="0">
                        <a:solidFill>
                          <a:schemeClr val="tx1"/>
                        </a:solidFill>
                        <a:latin typeface="Century"/>
                        <a:ea typeface="ＭＳ 明朝"/>
                        <a:cs typeface="Times New Roman"/>
                      </a:endParaRPr>
                    </a:p>
                  </a:txBody>
                  <a:tcPr marL="27115" marR="27115" marT="0" marB="0" anchor="ctr">
                    <a:lnR w="12700" cap="flat" cmpd="sng" algn="ctr">
                      <a:solidFill>
                        <a:schemeClr val="tx1"/>
                      </a:solidFill>
                      <a:prstDash val="sys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6239">
                <a:tc vMerge="1">
                  <a:txBody>
                    <a:bodyPr/>
                    <a:lstStyle/>
                    <a:p>
                      <a:pPr marL="71755" marR="71755" algn="ctr">
                        <a:spcAft>
                          <a:spcPts val="0"/>
                        </a:spcAft>
                      </a:pPr>
                      <a:endParaRPr lang="ja-JP" sz="1000" kern="100" dirty="0">
                        <a:latin typeface="HGP創英角ｺﾞｼｯｸUB" pitchFamily="50" charset="-128"/>
                        <a:ea typeface="HGP創英角ｺﾞｼｯｸUB" pitchFamily="50" charset="-128"/>
                        <a:cs typeface="Times New Roman"/>
                      </a:endParaRPr>
                    </a:p>
                  </a:txBody>
                  <a:tcPr marL="27115" marR="27115"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gridSpan="3">
                  <a:txBody>
                    <a:bodyPr/>
                    <a:lstStyle/>
                    <a:p>
                      <a:pPr marL="635" algn="just">
                        <a:spcAft>
                          <a:spcPts val="0"/>
                        </a:spcAft>
                      </a:pPr>
                      <a:r>
                        <a:rPr lang="ja-JP" altLang="en-US" sz="1000" kern="100" dirty="0" smtClean="0">
                          <a:solidFill>
                            <a:schemeClr val="tx1"/>
                          </a:solidFill>
                          <a:latin typeface="Century"/>
                          <a:ea typeface="HGP創英角ｺﾞｼｯｸUB"/>
                          <a:cs typeface="HGP創英角ｺﾞｼｯｸUB"/>
                        </a:rPr>
                        <a:t>●大阪アーツカウンシル</a:t>
                      </a:r>
                      <a:r>
                        <a:rPr lang="en-US" altLang="ja-JP" sz="1000" kern="100" dirty="0" smtClean="0">
                          <a:solidFill>
                            <a:schemeClr val="tx1"/>
                          </a:solidFill>
                          <a:latin typeface="Century"/>
                          <a:ea typeface="HGP創英角ｺﾞｼｯｸUB"/>
                          <a:cs typeface="HGP創英角ｺﾞｼｯｸUB"/>
                        </a:rPr>
                        <a:t>(</a:t>
                      </a:r>
                      <a:r>
                        <a:rPr lang="ja-JP" altLang="en-US" sz="1000" kern="100" dirty="0" smtClean="0">
                          <a:solidFill>
                            <a:schemeClr val="tx1"/>
                          </a:solidFill>
                          <a:latin typeface="Century"/>
                          <a:ea typeface="HGP創英角ｺﾞｼｯｸUB"/>
                          <a:cs typeface="HGP創英角ｺﾞｼｯｸUB"/>
                        </a:rPr>
                        <a:t>仮称</a:t>
                      </a:r>
                      <a:r>
                        <a:rPr lang="en-US" altLang="ja-JP" sz="1000" kern="100" dirty="0" smtClean="0">
                          <a:solidFill>
                            <a:schemeClr val="tx1"/>
                          </a:solidFill>
                          <a:latin typeface="Century"/>
                          <a:ea typeface="HGP創英角ｺﾞｼｯｸUB"/>
                          <a:cs typeface="HGP創英角ｺﾞｼｯｸUB"/>
                        </a:rPr>
                        <a:t>)</a:t>
                      </a:r>
                      <a:r>
                        <a:rPr lang="ja-JP" altLang="en-US" sz="1000" kern="100" dirty="0" smtClean="0">
                          <a:solidFill>
                            <a:schemeClr val="tx1"/>
                          </a:solidFill>
                          <a:latin typeface="Century"/>
                          <a:ea typeface="HGP創英角ｺﾞｼｯｸUB"/>
                          <a:cs typeface="HGP創英角ｺﾞｼｯｸUB"/>
                        </a:rPr>
                        <a:t>の設置</a:t>
                      </a:r>
                      <a:endParaRPr lang="ja-JP" altLang="ja-JP" sz="1000" kern="100" dirty="0" smtClean="0">
                        <a:solidFill>
                          <a:schemeClr val="tx1"/>
                        </a:solidFill>
                        <a:latin typeface="Century"/>
                        <a:ea typeface="ＭＳ 明朝"/>
                        <a:cs typeface="Times New Roman"/>
                      </a:endParaRPr>
                    </a:p>
                    <a:p>
                      <a:pPr marL="180000" algn="just">
                        <a:spcAft>
                          <a:spcPts val="0"/>
                        </a:spcAft>
                      </a:pP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大阪にふさわしい文化施策のあり方について専門家が評価、企画、調査等を行うことで大阪にふさわしい文化行政の展開を図ります。</a:t>
                      </a:r>
                      <a:endParaRPr lang="ja-JP" altLang="ja-JP" sz="1000" kern="100" dirty="0" smtClean="0">
                        <a:solidFill>
                          <a:schemeClr val="tx1"/>
                        </a:solidFill>
                        <a:latin typeface="HGP創英ﾌﾟﾚｾﾞﾝｽEB" pitchFamily="18" charset="-128"/>
                        <a:ea typeface="HGP創英ﾌﾟﾚｾﾞﾝｽEB" pitchFamily="18" charset="-128"/>
                        <a:cs typeface="Times New Roman"/>
                      </a:endParaRPr>
                    </a:p>
                    <a:p>
                      <a:pPr marL="180000" algn="just">
                        <a:spcBef>
                          <a:spcPts val="600"/>
                        </a:spcBef>
                        <a:spcAft>
                          <a:spcPts val="0"/>
                        </a:spcAft>
                      </a:pPr>
                      <a:r>
                        <a:rPr lang="ja-JP" altLang="en-US" sz="1000" kern="100" dirty="0" smtClean="0">
                          <a:solidFill>
                            <a:schemeClr val="tx1"/>
                          </a:solidFill>
                          <a:latin typeface="Century"/>
                          <a:ea typeface="HGP創英角ｺﾞｼｯｸUB"/>
                          <a:cs typeface="ＭＳ Ｐゴシック"/>
                        </a:rPr>
                        <a:t>◎４</a:t>
                      </a:r>
                      <a:r>
                        <a:rPr lang="ja-JP" altLang="ja-JP" sz="1000" kern="100" dirty="0" smtClean="0">
                          <a:solidFill>
                            <a:schemeClr val="tx1"/>
                          </a:solidFill>
                          <a:latin typeface="Century"/>
                          <a:ea typeface="HGP創英角ｺﾞｼｯｸUB"/>
                          <a:cs typeface="ＭＳ Ｐゴシック"/>
                        </a:rPr>
                        <a:t>年間の目標</a:t>
                      </a:r>
                      <a:r>
                        <a:rPr lang="ja-JP" altLang="en-US" sz="1000" kern="100" dirty="0" smtClean="0">
                          <a:solidFill>
                            <a:schemeClr val="tx1"/>
                          </a:solidFill>
                          <a:latin typeface="Century"/>
                          <a:ea typeface="HGP創英角ｺﾞｼｯｸUB"/>
                          <a:cs typeface="ＭＳ Ｐゴシック"/>
                        </a:rPr>
                        <a:t>　</a:t>
                      </a: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大阪アーツカウンシルの設立、活動開始</a:t>
                      </a:r>
                      <a:endParaRPr lang="ja-JP" altLang="ja-JP" sz="1000" kern="100" dirty="0" smtClean="0">
                        <a:solidFill>
                          <a:schemeClr val="tx1"/>
                        </a:solidFill>
                        <a:latin typeface="HGP創英ﾌﾟﾚｾﾞﾝｽEB" pitchFamily="18" charset="-128"/>
                        <a:ea typeface="HGP創英ﾌﾟﾚｾﾞﾝｽEB" pitchFamily="18" charset="-128"/>
                        <a:cs typeface="Times New Roman"/>
                      </a:endParaRPr>
                    </a:p>
                  </a:txBody>
                  <a:tcPr marL="72000" marR="36000" marT="36000" marB="36000" anchor="ctr">
                    <a:lnL w="12700" cap="flat" cmpd="sng" algn="ctr">
                      <a:solidFill>
                        <a:srgbClr val="000000"/>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pPr algn="l">
                        <a:spcAft>
                          <a:spcPts val="0"/>
                        </a:spcAft>
                      </a:pPr>
                      <a:endParaRPr lang="ja-JP" sz="900" kern="100" dirty="0">
                        <a:solidFill>
                          <a:schemeClr val="tx1"/>
                        </a:solidFill>
                        <a:latin typeface="HGP創英ﾌﾟﾚｾﾞﾝｽEB" pitchFamily="18" charset="-128"/>
                        <a:ea typeface="HGP創英ﾌﾟﾚｾﾞﾝｽEB" pitchFamily="18" charset="-128"/>
                        <a:cs typeface="HGP創英角ｺﾞｼｯｸUB"/>
                      </a:endParaRPr>
                    </a:p>
                  </a:txBody>
                  <a:tcPr marL="68580" marR="68580" marT="0" marB="0">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文化課</a:t>
                      </a:r>
                      <a:endParaRPr lang="ja-JP" altLang="ja-JP" sz="900" kern="100" dirty="0">
                        <a:solidFill>
                          <a:schemeClr val="tx1"/>
                        </a:solidFill>
                        <a:latin typeface="HGP創英ﾌﾟﾚｾﾞﾝｽEB" pitchFamily="18" charset="-128"/>
                        <a:ea typeface="HGP創英ﾌﾟﾚｾﾞﾝｽEB" pitchFamily="18" charset="-128"/>
                        <a:cs typeface="Times New Roman"/>
                      </a:endParaRPr>
                    </a:p>
                  </a:txBody>
                  <a:tcPr marL="68580" marR="68580" marT="0" marB="0" anchor="ctr">
                    <a:lnB w="12700" cap="flat" cmpd="sng" algn="ctr">
                      <a:solidFill>
                        <a:schemeClr val="tx1"/>
                      </a:solidFill>
                      <a:prstDash val="dot"/>
                      <a:round/>
                      <a:headEnd type="none" w="med" len="med"/>
                      <a:tailEnd type="none" w="med" len="med"/>
                    </a:lnB>
                    <a:solidFill>
                      <a:schemeClr val="accent5">
                        <a:lumMod val="40000"/>
                        <a:lumOff val="60000"/>
                      </a:schemeClr>
                    </a:solidFill>
                  </a:tcPr>
                </a:tc>
                <a:tc rowSpan="2">
                  <a:txBody>
                    <a:bodyPr/>
                    <a:lstStyle/>
                    <a:p>
                      <a:pPr algn="l">
                        <a:spcAft>
                          <a:spcPts val="0"/>
                        </a:spcAft>
                      </a:pPr>
                      <a:endParaRPr lang="ja-JP" sz="1000" kern="100" dirty="0">
                        <a:solidFill>
                          <a:schemeClr val="tx1"/>
                        </a:solidFill>
                        <a:latin typeface="Century"/>
                        <a:ea typeface="ＭＳ 明朝"/>
                        <a:cs typeface="Times New Roman"/>
                      </a:endParaRPr>
                    </a:p>
                  </a:txBody>
                  <a:tcPr marL="27115" marR="27115" marT="0" marB="0">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Aft>
                          <a:spcPts val="0"/>
                        </a:spcAft>
                      </a:pPr>
                      <a:endParaRPr lang="ja-JP" sz="1000" kern="100" dirty="0">
                        <a:solidFill>
                          <a:schemeClr val="tx1"/>
                        </a:solidFill>
                        <a:latin typeface="Century"/>
                        <a:ea typeface="ＭＳ 明朝"/>
                        <a:cs typeface="Times New Roman"/>
                      </a:endParaRPr>
                    </a:p>
                  </a:txBody>
                  <a:tcPr marL="27115" marR="27115" marT="0" marB="0">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Aft>
                          <a:spcPts val="0"/>
                        </a:spcAft>
                      </a:pPr>
                      <a:endParaRPr lang="ja-JP" sz="1000" kern="100" dirty="0">
                        <a:solidFill>
                          <a:schemeClr val="tx1"/>
                        </a:solidFill>
                        <a:latin typeface="Century"/>
                        <a:ea typeface="Arial"/>
                        <a:cs typeface="ＭＳ Ｐゴシック"/>
                      </a:endParaRPr>
                    </a:p>
                  </a:txBody>
                  <a:tcPr marL="27115" marR="27115" marT="0" marB="0">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Aft>
                          <a:spcPts val="0"/>
                        </a:spcAft>
                      </a:pPr>
                      <a:endParaRPr lang="ja-JP" sz="1000" kern="100" dirty="0">
                        <a:solidFill>
                          <a:schemeClr val="tx1"/>
                        </a:solidFill>
                        <a:latin typeface="Century"/>
                        <a:ea typeface="Arial"/>
                        <a:cs typeface="ＭＳ Ｐゴシック"/>
                      </a:endParaRPr>
                    </a:p>
                  </a:txBody>
                  <a:tcPr marL="27115" marR="27115" marT="0" marB="0">
                    <a:lnL w="12700" cap="flat" cmpd="sng" algn="ctr">
                      <a:solidFill>
                        <a:schemeClr val="tx1"/>
                      </a:solidFill>
                      <a:prstDash val="sys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6239">
                <a:tc vMerge="1">
                  <a:txBody>
                    <a:bodyPr/>
                    <a:lstStyle/>
                    <a:p>
                      <a:endParaRPr kumimoji="1" lang="ja-JP" altLang="en-US"/>
                    </a:p>
                  </a:txBody>
                  <a:tcPr/>
                </a:tc>
                <a:tc gridSpan="3" vMerge="1">
                  <a:txBody>
                    <a:bodyPr/>
                    <a:lstStyle/>
                    <a:p>
                      <a:endParaRPr kumimoji="1" lang="ja-JP" altLang="en-US"/>
                    </a:p>
                  </a:txBody>
                  <a:tcPr/>
                </a:tc>
                <a:tc hMerge="1" vMerge="1">
                  <a:txBody>
                    <a:bodyPr/>
                    <a:lstStyle/>
                    <a:p>
                      <a:endParaRPr kumimoji="1" lang="ja-JP" altLang="en-US"/>
                    </a:p>
                  </a:txBody>
                  <a:tcPr/>
                </a:tc>
                <a:tc hMerge="1" v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文化振興</a:t>
                      </a:r>
                      <a:endParaRPr lang="en-US" altLang="ja-JP" sz="900" kern="100" dirty="0" smtClean="0">
                        <a:solidFill>
                          <a:schemeClr val="tx1"/>
                        </a:solidFill>
                        <a:latin typeface="HGP創英ﾌﾟﾚｾﾞﾝｽEB" pitchFamily="18" charset="-128"/>
                        <a:ea typeface="HGP創英ﾌﾟﾚｾﾞﾝｽEB" pitchFamily="18" charset="-128"/>
                        <a:cs typeface="Times New Roman"/>
                      </a:endParaRPr>
                    </a:p>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担当</a:t>
                      </a:r>
                      <a:endParaRPr lang="ja-JP" altLang="ja-JP" sz="900" kern="100" dirty="0">
                        <a:solidFill>
                          <a:schemeClr val="tx1"/>
                        </a:solidFill>
                        <a:latin typeface="HGP創英ﾌﾟﾚｾﾞﾝｽEB" pitchFamily="18" charset="-128"/>
                        <a:ea typeface="HGP創英ﾌﾟﾚｾﾞﾝｽEB" pitchFamily="18" charset="-128"/>
                        <a:cs typeface="Times New Roman"/>
                      </a:endParaRPr>
                    </a:p>
                  </a:txBody>
                  <a:tcPr marL="68580" marR="68580" marT="0" marB="0" anchor="ct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468052">
                <a:tc vMerge="1">
                  <a:txBody>
                    <a:bodyPr/>
                    <a:lstStyle/>
                    <a:p>
                      <a:pPr marL="71755" marR="71755" algn="ctr">
                        <a:spcAft>
                          <a:spcPts val="0"/>
                        </a:spcAft>
                      </a:pPr>
                      <a:endParaRPr lang="ja-JP" sz="1000" kern="100" dirty="0">
                        <a:latin typeface="HGP創英角ｺﾞｼｯｸUB" pitchFamily="50" charset="-128"/>
                        <a:ea typeface="HGP創英角ｺﾞｼｯｸUB" pitchFamily="50" charset="-128"/>
                        <a:cs typeface="Times New Roman"/>
                      </a:endParaRPr>
                    </a:p>
                  </a:txBody>
                  <a:tcPr marL="27115" marR="27115" marT="0" marB="0" vert="ea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gridSpan="3">
                  <a:txBody>
                    <a:bodyPr/>
                    <a:lstStyle/>
                    <a:p>
                      <a:pPr algn="just">
                        <a:spcAft>
                          <a:spcPts val="0"/>
                        </a:spcAft>
                      </a:pPr>
                      <a:r>
                        <a:rPr lang="ja-JP" altLang="en-US" sz="1000" kern="100" dirty="0" smtClean="0">
                          <a:solidFill>
                            <a:schemeClr val="tx1"/>
                          </a:solidFill>
                          <a:latin typeface="Century"/>
                          <a:ea typeface="HGP創英角ｺﾞｼｯｸUB"/>
                          <a:cs typeface="HGP創英角ｺﾞｼｯｸUB"/>
                        </a:rPr>
                        <a:t>●</a:t>
                      </a:r>
                      <a:r>
                        <a:rPr lang="ja-JP" altLang="ja-JP" sz="1000" kern="100" dirty="0" smtClean="0">
                          <a:solidFill>
                            <a:schemeClr val="tx1"/>
                          </a:solidFill>
                          <a:latin typeface="Century"/>
                          <a:ea typeface="HGP創英角ｺﾞｼｯｸUB"/>
                          <a:cs typeface="HGP創英角ｺﾞｼｯｸUB"/>
                        </a:rPr>
                        <a:t>大阪</a:t>
                      </a:r>
                      <a:r>
                        <a:rPr lang="ja-JP" altLang="en-US" sz="1000" kern="100" dirty="0" smtClean="0">
                          <a:solidFill>
                            <a:schemeClr val="tx1"/>
                          </a:solidFill>
                          <a:latin typeface="Century"/>
                          <a:ea typeface="HGP創英角ｺﾞｼｯｸUB"/>
                          <a:cs typeface="HGP創英角ｺﾞｼｯｸUB"/>
                        </a:rPr>
                        <a:t>観光局</a:t>
                      </a:r>
                      <a:r>
                        <a:rPr lang="en-US" altLang="ja-JP" sz="1000" kern="100" dirty="0" smtClean="0">
                          <a:solidFill>
                            <a:schemeClr val="tx1"/>
                          </a:solidFill>
                          <a:latin typeface="Century"/>
                          <a:ea typeface="HGP創英角ｺﾞｼｯｸUB"/>
                          <a:cs typeface="HGP創英角ｺﾞｼｯｸUB"/>
                        </a:rPr>
                        <a:t>(</a:t>
                      </a:r>
                      <a:r>
                        <a:rPr lang="ja-JP" altLang="en-US" sz="1000" kern="100" dirty="0" smtClean="0">
                          <a:solidFill>
                            <a:schemeClr val="tx1"/>
                          </a:solidFill>
                          <a:latin typeface="Century"/>
                          <a:ea typeface="HGP創英角ｺﾞｼｯｸUB"/>
                          <a:cs typeface="HGP創英角ｺﾞｼｯｸUB"/>
                        </a:rPr>
                        <a:t>仮称</a:t>
                      </a:r>
                      <a:r>
                        <a:rPr lang="en-US" altLang="ja-JP" sz="1000" kern="100" dirty="0" smtClean="0">
                          <a:solidFill>
                            <a:schemeClr val="tx1"/>
                          </a:solidFill>
                          <a:latin typeface="Century"/>
                          <a:ea typeface="HGP創英角ｺﾞｼｯｸUB"/>
                          <a:cs typeface="HGP創英角ｺﾞｼｯｸUB"/>
                        </a:rPr>
                        <a:t>)</a:t>
                      </a:r>
                      <a:r>
                        <a:rPr lang="ja-JP" altLang="en-US" sz="1000" kern="100" dirty="0" smtClean="0">
                          <a:solidFill>
                            <a:schemeClr val="tx1"/>
                          </a:solidFill>
                          <a:latin typeface="Century"/>
                          <a:ea typeface="HGP創英角ｺﾞｼｯｸUB"/>
                          <a:cs typeface="HGP創英角ｺﾞｼｯｸUB"/>
                        </a:rPr>
                        <a:t>の設立</a:t>
                      </a:r>
                      <a:endParaRPr lang="ja-JP" altLang="ja-JP" sz="900" kern="100" dirty="0" smtClean="0">
                        <a:solidFill>
                          <a:schemeClr val="tx1"/>
                        </a:solidFill>
                        <a:latin typeface="Century"/>
                        <a:ea typeface="ＭＳ 明朝"/>
                        <a:cs typeface="Times New Roman"/>
                      </a:endParaRPr>
                    </a:p>
                    <a:p>
                      <a:pPr marL="180000" indent="0" algn="just">
                        <a:spcAft>
                          <a:spcPts val="0"/>
                        </a:spcAft>
                      </a:pP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次世代観光創造のプラットフォームとして大阪観光局</a:t>
                      </a:r>
                      <a:r>
                        <a:rPr lang="en-US" altLang="ja-JP" sz="1000" kern="100" dirty="0" smtClean="0">
                          <a:solidFill>
                            <a:schemeClr val="tx1"/>
                          </a:solidFill>
                          <a:latin typeface="HGP創英ﾌﾟﾚｾﾞﾝｽEB" pitchFamily="18" charset="-128"/>
                          <a:ea typeface="HGP創英ﾌﾟﾚｾﾞﾝｽEB" pitchFamily="18" charset="-128"/>
                          <a:cs typeface="ＭＳ Ｐゴシック"/>
                        </a:rPr>
                        <a:t>(</a:t>
                      </a: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仮称</a:t>
                      </a:r>
                      <a:r>
                        <a:rPr lang="en-US" altLang="ja-JP" sz="1000" kern="100" dirty="0" smtClean="0">
                          <a:solidFill>
                            <a:schemeClr val="tx1"/>
                          </a:solidFill>
                          <a:latin typeface="HGP創英ﾌﾟﾚｾﾞﾝｽEB" pitchFamily="18" charset="-128"/>
                          <a:ea typeface="HGP創英ﾌﾟﾚｾﾞﾝｽEB" pitchFamily="18" charset="-128"/>
                          <a:cs typeface="ＭＳ Ｐゴシック"/>
                        </a:rPr>
                        <a:t>)</a:t>
                      </a:r>
                      <a:r>
                        <a:rPr lang="ja-JP" altLang="en-US" sz="1000" kern="100" dirty="0" smtClean="0">
                          <a:solidFill>
                            <a:schemeClr val="tx1"/>
                          </a:solidFill>
                          <a:latin typeface="HGP創英ﾌﾟﾚｾﾞﾝｽEB" pitchFamily="18" charset="-128"/>
                          <a:ea typeface="HGP創英ﾌﾟﾚｾﾞﾝｽEB" pitchFamily="18" charset="-128"/>
                          <a:cs typeface="ＭＳ Ｐゴシック"/>
                        </a:rPr>
                        <a:t>を創設し、経営責任者のもと目標を設定し、スピード感のある戦略的・挑戦的な取組みを推進します</a:t>
                      </a:r>
                      <a:r>
                        <a:rPr lang="ja-JP" altLang="ja-JP" sz="1000" kern="100" dirty="0" smtClean="0">
                          <a:solidFill>
                            <a:schemeClr val="tx1"/>
                          </a:solidFill>
                          <a:latin typeface="HGP創英ﾌﾟﾚｾﾞﾝｽEB" pitchFamily="18" charset="-128"/>
                          <a:ea typeface="HGP創英ﾌﾟﾚｾﾞﾝｽEB" pitchFamily="18" charset="-128"/>
                          <a:cs typeface="ＭＳ Ｐゴシック"/>
                        </a:rPr>
                        <a:t>。</a:t>
                      </a:r>
                      <a:endParaRPr lang="ja-JP" altLang="ja-JP" sz="900" kern="100" dirty="0" smtClean="0">
                        <a:solidFill>
                          <a:schemeClr val="tx1"/>
                        </a:solidFill>
                        <a:latin typeface="HGP創英ﾌﾟﾚｾﾞﾝｽEB" pitchFamily="18" charset="-128"/>
                        <a:ea typeface="HGP創英ﾌﾟﾚｾﾞﾝｽEB" pitchFamily="18" charset="-128"/>
                        <a:cs typeface="Times New Roman"/>
                      </a:endParaRPr>
                    </a:p>
                    <a:p>
                      <a:pPr marL="180000" indent="0" algn="just">
                        <a:spcBef>
                          <a:spcPts val="600"/>
                        </a:spcBef>
                        <a:spcAft>
                          <a:spcPts val="0"/>
                        </a:spcAft>
                      </a:pPr>
                      <a:r>
                        <a:rPr lang="ja-JP" altLang="en-US" sz="1000" kern="100" dirty="0" smtClean="0">
                          <a:solidFill>
                            <a:schemeClr val="tx1"/>
                          </a:solidFill>
                          <a:latin typeface="Century"/>
                          <a:ea typeface="HGP創英角ｺﾞｼｯｸUB"/>
                          <a:cs typeface="HGP創英角ｺﾞｼｯｸUB"/>
                        </a:rPr>
                        <a:t>◎４</a:t>
                      </a:r>
                      <a:r>
                        <a:rPr lang="ja-JP" altLang="ja-JP" sz="1000" kern="100" dirty="0" smtClean="0">
                          <a:solidFill>
                            <a:schemeClr val="tx1"/>
                          </a:solidFill>
                          <a:latin typeface="Century"/>
                          <a:ea typeface="HGP創英角ｺﾞｼｯｸUB"/>
                          <a:cs typeface="HGP創英角ｺﾞｼｯｸUB"/>
                        </a:rPr>
                        <a:t>年間の目標</a:t>
                      </a:r>
                      <a:r>
                        <a:rPr lang="ja-JP" altLang="en-US" sz="1000" kern="100" dirty="0" smtClean="0">
                          <a:solidFill>
                            <a:schemeClr val="tx1"/>
                          </a:solidFill>
                          <a:latin typeface="Century"/>
                          <a:ea typeface="+mn-ea"/>
                          <a:cs typeface="HGP創英角ｺﾞｼｯｸUB"/>
                        </a:rPr>
                        <a:t>　</a:t>
                      </a:r>
                      <a:r>
                        <a:rPr lang="ja-JP" altLang="en-US" sz="1000" kern="100" dirty="0" smtClean="0">
                          <a:solidFill>
                            <a:schemeClr val="tx1"/>
                          </a:solidFill>
                          <a:latin typeface="HGP創英ﾌﾟﾚｾﾞﾝｽEB" pitchFamily="18" charset="-128"/>
                          <a:ea typeface="HGP創英ﾌﾟﾚｾﾞﾝｽEB" pitchFamily="18" charset="-128"/>
                          <a:cs typeface="HGP創英角ｺﾞｼｯｸUB"/>
                        </a:rPr>
                        <a:t>大阪観光局（仮称）の設立、事業展開</a:t>
                      </a:r>
                      <a:endParaRPr lang="ja-JP" altLang="ja-JP" sz="900" kern="100" dirty="0" smtClean="0">
                        <a:solidFill>
                          <a:schemeClr val="tx1"/>
                        </a:solidFill>
                        <a:latin typeface="HGP創英ﾌﾟﾚｾﾞﾝｽEB" pitchFamily="18" charset="-128"/>
                        <a:ea typeface="HGP創英ﾌﾟﾚｾﾞﾝｽEB" pitchFamily="18" charset="-128"/>
                        <a:cs typeface="Times New Roman"/>
                      </a:endParaRPr>
                    </a:p>
                  </a:txBody>
                  <a:tcPr marL="72000" marR="36000" marT="36000" marB="36000" anchor="ctr">
                    <a:lnL w="12700" cap="flat" cmpd="sng" algn="ctr">
                      <a:solidFill>
                        <a:srgbClr val="000000"/>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hMerge="1">
                  <a:txBody>
                    <a:bodyPr/>
                    <a:lstStyle/>
                    <a:p>
                      <a:pPr marL="133350" indent="-133350" algn="just">
                        <a:spcAft>
                          <a:spcPts val="0"/>
                        </a:spcAft>
                      </a:pPr>
                      <a:endParaRPr lang="ja-JP" sz="900" kern="100" dirty="0">
                        <a:solidFill>
                          <a:schemeClr val="tx1"/>
                        </a:solidFill>
                        <a:latin typeface="HGP創英ﾌﾟﾚｾﾞﾝｽEB" pitchFamily="18" charset="-128"/>
                        <a:ea typeface="HGP創英ﾌﾟﾚｾﾞﾝｽEB" pitchFamily="18" charset="-128"/>
                        <a:cs typeface="Times New Roman"/>
                      </a:endParaRPr>
                    </a:p>
                  </a:txBody>
                  <a:tcPr marL="68580" marR="68580" marT="0" marB="0" anchor="ct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h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国際交流・観光課</a:t>
                      </a:r>
                      <a:endParaRPr lang="ja-JP" sz="900" kern="100" dirty="0">
                        <a:solidFill>
                          <a:schemeClr val="tx1"/>
                        </a:solidFill>
                        <a:latin typeface="HGP創英ﾌﾟﾚｾﾞﾝｽEB" pitchFamily="18" charset="-128"/>
                        <a:ea typeface="HGP創英ﾌﾟﾚｾﾞﾝｽEB" pitchFamily="18" charset="-128"/>
                        <a:cs typeface="Times New Roman"/>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solidFill>
                      <a:schemeClr val="accent5">
                        <a:lumMod val="40000"/>
                        <a:lumOff val="60000"/>
                      </a:schemeClr>
                    </a:solidFill>
                  </a:tcPr>
                </a:tc>
                <a:tc rowSpan="2">
                  <a:txBody>
                    <a:bodyPr/>
                    <a:lstStyle/>
                    <a:p>
                      <a:endParaRPr kumimoji="1" lang="ja-JP" altLang="en-US" dirty="0">
                        <a:solidFill>
                          <a:schemeClr val="tx1"/>
                        </a:solidFill>
                      </a:endParaRPr>
                    </a:p>
                  </a:txBody>
                  <a:tcPr marL="27115" marR="27115" marT="0" marB="0" anchor="ctr">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endParaRPr kumimoji="1" lang="ja-JP" altLang="en-US" dirty="0">
                        <a:solidFill>
                          <a:schemeClr val="tx1"/>
                        </a:solidFill>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endParaRPr kumimoji="1" lang="ja-JP" altLang="en-US" dirty="0">
                        <a:solidFill>
                          <a:schemeClr val="tx1"/>
                        </a:solidFill>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endParaRPr kumimoji="1" lang="ja-JP" altLang="en-US" dirty="0">
                        <a:solidFill>
                          <a:schemeClr val="tx1"/>
                        </a:solidFill>
                      </a:endParaRPr>
                    </a:p>
                  </a:txBody>
                  <a:tcPr marL="27115" marR="27115" marT="0" marB="0" anchor="ctr">
                    <a:lnL w="12700" cap="flat" cmpd="sng" algn="ctr">
                      <a:solidFill>
                        <a:schemeClr val="tx1"/>
                      </a:solidFill>
                      <a:prstDash val="sys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8052">
                <a:tc vMerge="1">
                  <a:txBody>
                    <a:bodyPr/>
                    <a:lstStyle/>
                    <a:p>
                      <a:endParaRPr kumimoji="1" lang="ja-JP" altLang="en-US"/>
                    </a:p>
                  </a:txBody>
                  <a:tcPr/>
                </a:tc>
                <a:tc gridSpan="3" vMerge="1">
                  <a:txBody>
                    <a:bodyPr/>
                    <a:lstStyle/>
                    <a:p>
                      <a:endParaRPr kumimoji="1" lang="ja-JP" altLang="en-US"/>
                    </a:p>
                  </a:txBody>
                  <a:tcPr/>
                </a:tc>
                <a:tc hMerge="1" vMerge="1">
                  <a:txBody>
                    <a:bodyPr/>
                    <a:lstStyle/>
                    <a:p>
                      <a:endParaRPr kumimoji="1" lang="ja-JP" altLang="en-US"/>
                    </a:p>
                  </a:txBody>
                  <a:tcPr/>
                </a:tc>
                <a:tc hMerge="1" vMerge="1">
                  <a:txBody>
                    <a:bodyPr/>
                    <a:lstStyle/>
                    <a:p>
                      <a:endParaRPr kumimoji="1" lang="ja-JP" altLang="en-US"/>
                    </a:p>
                  </a:txBody>
                  <a:tcPr/>
                </a:tc>
                <a:tc>
                  <a:txBody>
                    <a:bodyPr/>
                    <a:lstStyle/>
                    <a:p>
                      <a:pPr algn="ctr">
                        <a:spcAft>
                          <a:spcPts val="0"/>
                        </a:spcAft>
                      </a:pPr>
                      <a:r>
                        <a:rPr lang="ja-JP" altLang="en-US" sz="900" kern="100" dirty="0" smtClean="0">
                          <a:solidFill>
                            <a:schemeClr val="tx1"/>
                          </a:solidFill>
                          <a:latin typeface="HGP創英ﾌﾟﾚｾﾞﾝｽEB" pitchFamily="18" charset="-128"/>
                          <a:ea typeface="HGP創英ﾌﾟﾚｾﾞﾝｽEB" pitchFamily="18" charset="-128"/>
                          <a:cs typeface="Times New Roman"/>
                        </a:rPr>
                        <a:t>観光担当</a:t>
                      </a:r>
                      <a:endParaRPr lang="ja-JP" sz="900" kern="100" dirty="0">
                        <a:solidFill>
                          <a:schemeClr val="tx1"/>
                        </a:solidFill>
                        <a:latin typeface="HGP創英ﾌﾟﾚｾﾞﾝｽEB" pitchFamily="18" charset="-128"/>
                        <a:ea typeface="HGP創英ﾌﾟﾚｾﾞﾝｽEB" pitchFamily="18" charset="-128"/>
                        <a:cs typeface="Times New Roman"/>
                      </a:endParaRPr>
                    </a:p>
                  </a:txBody>
                  <a:tcPr marL="68580" marR="68580" marT="0" marB="0" anchor="ct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bl>
          </a:graphicData>
        </a:graphic>
      </p:graphicFrame>
      <p:sp>
        <p:nvSpPr>
          <p:cNvPr id="7" name="ホームベース 6"/>
          <p:cNvSpPr/>
          <p:nvPr/>
        </p:nvSpPr>
        <p:spPr>
          <a:xfrm>
            <a:off x="8913813" y="1204913"/>
            <a:ext cx="711200" cy="3603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組織活動開始</a:t>
            </a:r>
          </a:p>
        </p:txBody>
      </p:sp>
      <p:sp>
        <p:nvSpPr>
          <p:cNvPr id="8" name="ホームベース 7"/>
          <p:cNvSpPr/>
          <p:nvPr/>
        </p:nvSpPr>
        <p:spPr>
          <a:xfrm>
            <a:off x="6681788" y="1204913"/>
            <a:ext cx="792162" cy="3603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スキーム検討・一部</a:t>
            </a:r>
            <a:r>
              <a:rPr lang="en-US" altLang="ja-JP" sz="800" dirty="0">
                <a:solidFill>
                  <a:srgbClr val="0070C0"/>
                </a:solidFill>
              </a:rPr>
              <a:t>PT</a:t>
            </a:r>
            <a:r>
              <a:rPr lang="ja-JP" altLang="en-US" sz="800" dirty="0">
                <a:solidFill>
                  <a:srgbClr val="0070C0"/>
                </a:solidFill>
              </a:rPr>
              <a:t>試行実施</a:t>
            </a:r>
          </a:p>
        </p:txBody>
      </p:sp>
      <p:sp>
        <p:nvSpPr>
          <p:cNvPr id="9" name="ホームベース 8"/>
          <p:cNvSpPr/>
          <p:nvPr/>
        </p:nvSpPr>
        <p:spPr>
          <a:xfrm>
            <a:off x="7473950" y="1204913"/>
            <a:ext cx="1439863" cy="3603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先行実施（府市関係部局の合同推進事務局）</a:t>
            </a:r>
          </a:p>
        </p:txBody>
      </p:sp>
      <p:sp>
        <p:nvSpPr>
          <p:cNvPr id="10248" name="テキスト ボックス 37"/>
          <p:cNvSpPr txBox="1">
            <a:spLocks noChangeArrowheads="1"/>
          </p:cNvSpPr>
          <p:nvPr/>
        </p:nvSpPr>
        <p:spPr bwMode="gray">
          <a:xfrm>
            <a:off x="8578850" y="127000"/>
            <a:ext cx="1281113" cy="277813"/>
          </a:xfrm>
          <a:prstGeom prst="rect">
            <a:avLst/>
          </a:prstGeom>
          <a:noFill/>
          <a:ln w="9525">
            <a:noFill/>
            <a:miter lim="800000"/>
            <a:headEnd/>
            <a:tailEnd/>
          </a:ln>
        </p:spPr>
        <p:txBody>
          <a:bodyPr>
            <a:spAutoFit/>
          </a:bodyPr>
          <a:lstStyle/>
          <a:p>
            <a:pPr algn="ctr"/>
            <a:r>
              <a:rPr lang="en-US" altLang="ja-JP" sz="1200">
                <a:solidFill>
                  <a:schemeClr val="bg1"/>
                </a:solidFill>
                <a:latin typeface="HGP創英角ｺﾞｼｯｸUB" pitchFamily="50" charset="-128"/>
                <a:ea typeface="HGP創英角ｺﾞｼｯｸUB" pitchFamily="50" charset="-128"/>
              </a:rPr>
              <a:t>【</a:t>
            </a:r>
            <a:r>
              <a:rPr lang="ja-JP" altLang="en-US" sz="1200">
                <a:solidFill>
                  <a:schemeClr val="bg1"/>
                </a:solidFill>
                <a:latin typeface="HGP創英角ｺﾞｼｯｸUB" pitchFamily="50" charset="-128"/>
                <a:ea typeface="HGP創英角ｺﾞｼｯｸUB" pitchFamily="50" charset="-128"/>
              </a:rPr>
              <a:t>参考資料</a:t>
            </a:r>
            <a:r>
              <a:rPr lang="en-US" altLang="ja-JP" sz="1200">
                <a:solidFill>
                  <a:schemeClr val="bg1"/>
                </a:solidFill>
                <a:latin typeface="HGP創英角ｺﾞｼｯｸUB" pitchFamily="50" charset="-128"/>
                <a:ea typeface="HGP創英角ｺﾞｼｯｸUB" pitchFamily="50" charset="-128"/>
              </a:rPr>
              <a:t>】</a:t>
            </a:r>
            <a:endParaRPr lang="ja-JP" altLang="en-US" sz="1200">
              <a:solidFill>
                <a:schemeClr val="bg1"/>
              </a:solidFill>
              <a:latin typeface="HGP創英角ｺﾞｼｯｸUB" pitchFamily="50" charset="-128"/>
              <a:ea typeface="HGP創英角ｺﾞｼｯｸUB" pitchFamily="50" charset="-128"/>
            </a:endParaRPr>
          </a:p>
        </p:txBody>
      </p:sp>
      <p:sp>
        <p:nvSpPr>
          <p:cNvPr id="39" name="ホームベース 38"/>
          <p:cNvSpPr/>
          <p:nvPr/>
        </p:nvSpPr>
        <p:spPr>
          <a:xfrm>
            <a:off x="7432675" y="1709738"/>
            <a:ext cx="792163" cy="3651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設計・事業者選定等</a:t>
            </a:r>
          </a:p>
        </p:txBody>
      </p:sp>
      <p:sp>
        <p:nvSpPr>
          <p:cNvPr id="44" name="ホームベース 43"/>
          <p:cNvSpPr/>
          <p:nvPr/>
        </p:nvSpPr>
        <p:spPr>
          <a:xfrm>
            <a:off x="6681788" y="3149600"/>
            <a:ext cx="1439862" cy="4318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実施体制検討</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　　　　　一部試行</a:t>
            </a:r>
          </a:p>
        </p:txBody>
      </p:sp>
      <p:sp>
        <p:nvSpPr>
          <p:cNvPr id="45" name="ホームベース 44"/>
          <p:cNvSpPr/>
          <p:nvPr/>
        </p:nvSpPr>
        <p:spPr>
          <a:xfrm>
            <a:off x="8121650" y="3149600"/>
            <a:ext cx="647700" cy="4619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700" dirty="0">
                <a:solidFill>
                  <a:srgbClr val="0070C0"/>
                </a:solidFill>
              </a:rPr>
              <a:t>実施体制確立・コンテンツ検討</a:t>
            </a:r>
          </a:p>
        </p:txBody>
      </p:sp>
      <p:sp>
        <p:nvSpPr>
          <p:cNvPr id="46" name="ホームベース 45"/>
          <p:cNvSpPr/>
          <p:nvPr/>
        </p:nvSpPr>
        <p:spPr>
          <a:xfrm>
            <a:off x="8769350" y="3149600"/>
            <a:ext cx="647700" cy="4619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700" dirty="0">
                <a:solidFill>
                  <a:srgbClr val="0070C0"/>
                </a:solidFill>
              </a:rPr>
              <a:t>事業計画・プロモーション</a:t>
            </a:r>
          </a:p>
        </p:txBody>
      </p:sp>
      <p:sp>
        <p:nvSpPr>
          <p:cNvPr id="47" name="ホームベース 46"/>
          <p:cNvSpPr/>
          <p:nvPr/>
        </p:nvSpPr>
        <p:spPr>
          <a:xfrm>
            <a:off x="6681788" y="1719263"/>
            <a:ext cx="739775" cy="3651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調査・課題整理・</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社会実験</a:t>
            </a:r>
          </a:p>
        </p:txBody>
      </p:sp>
      <p:sp>
        <p:nvSpPr>
          <p:cNvPr id="51" name="ホームベース 50"/>
          <p:cNvSpPr/>
          <p:nvPr/>
        </p:nvSpPr>
        <p:spPr>
          <a:xfrm>
            <a:off x="6708775" y="4149725"/>
            <a:ext cx="2924175" cy="1428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光の各種イベントのネットワーク化と連携体制の構築</a:t>
            </a:r>
          </a:p>
        </p:txBody>
      </p:sp>
      <p:sp>
        <p:nvSpPr>
          <p:cNvPr id="52" name="ホームベース 51"/>
          <p:cNvSpPr/>
          <p:nvPr/>
        </p:nvSpPr>
        <p:spPr>
          <a:xfrm>
            <a:off x="6710363" y="3943350"/>
            <a:ext cx="2914650" cy="1349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中之島と御堂筋を一体化した</a:t>
            </a:r>
            <a:r>
              <a:rPr lang="en-US" altLang="ja-JP" sz="800" dirty="0">
                <a:solidFill>
                  <a:srgbClr val="0070C0"/>
                </a:solidFill>
              </a:rPr>
              <a:t>OSAKA</a:t>
            </a:r>
            <a:r>
              <a:rPr lang="ja-JP" altLang="en-US" sz="800" dirty="0">
                <a:solidFill>
                  <a:srgbClr val="0070C0"/>
                </a:solidFill>
              </a:rPr>
              <a:t>光のルネサンスの開催</a:t>
            </a:r>
          </a:p>
        </p:txBody>
      </p:sp>
      <p:sp>
        <p:nvSpPr>
          <p:cNvPr id="53" name="ホームベース 52"/>
          <p:cNvSpPr/>
          <p:nvPr/>
        </p:nvSpPr>
        <p:spPr>
          <a:xfrm>
            <a:off x="6708775" y="3736975"/>
            <a:ext cx="2924175" cy="1444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大阪光のまちづくり２０２０構想の推進</a:t>
            </a:r>
            <a:endParaRPr lang="en-US" altLang="ja-JP" sz="800" dirty="0">
              <a:solidFill>
                <a:srgbClr val="0070C0"/>
              </a:solidFill>
            </a:endParaRPr>
          </a:p>
        </p:txBody>
      </p:sp>
      <p:sp>
        <p:nvSpPr>
          <p:cNvPr id="59" name="ホームベース 58"/>
          <p:cNvSpPr/>
          <p:nvPr/>
        </p:nvSpPr>
        <p:spPr>
          <a:xfrm>
            <a:off x="6700838" y="5876925"/>
            <a:ext cx="720725" cy="7921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観光戦略策定</a:t>
            </a:r>
            <a:endParaRPr lang="en-US" altLang="ja-JP" sz="800" dirty="0">
              <a:solidFill>
                <a:srgbClr val="0070C0"/>
              </a:solidFill>
            </a:endParaRPr>
          </a:p>
        </p:txBody>
      </p:sp>
      <p:sp>
        <p:nvSpPr>
          <p:cNvPr id="60" name="ホームベース 59"/>
          <p:cNvSpPr/>
          <p:nvPr/>
        </p:nvSpPr>
        <p:spPr>
          <a:xfrm>
            <a:off x="7421563" y="5876925"/>
            <a:ext cx="2176462" cy="7921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大阪観光局（仮称）活動開始</a:t>
            </a:r>
            <a:endParaRPr lang="en-US" altLang="ja-JP" sz="800" dirty="0">
              <a:solidFill>
                <a:srgbClr val="0070C0"/>
              </a:solidFill>
            </a:endParaRPr>
          </a:p>
        </p:txBody>
      </p:sp>
      <p:sp>
        <p:nvSpPr>
          <p:cNvPr id="33" name="ホームベース 32"/>
          <p:cNvSpPr/>
          <p:nvPr/>
        </p:nvSpPr>
        <p:spPr>
          <a:xfrm>
            <a:off x="7135813" y="2781300"/>
            <a:ext cx="979487" cy="287338"/>
          </a:xfrm>
          <a:prstGeom prst="homePlate">
            <a:avLst>
              <a:gd name="adj" fmla="val 0"/>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r>
              <a:rPr lang="ja-JP" altLang="en-US" sz="800" dirty="0">
                <a:solidFill>
                  <a:srgbClr val="0070C0"/>
                </a:solidFill>
              </a:rPr>
              <a:t>オー</a:t>
            </a:r>
            <a:endParaRPr lang="en-US" altLang="ja-JP" sz="800" dirty="0">
              <a:solidFill>
                <a:srgbClr val="0070C0"/>
              </a:solidFill>
            </a:endParaRPr>
          </a:p>
          <a:p>
            <a:pPr algn="r" fontAlgn="auto">
              <a:spcBef>
                <a:spcPts val="0"/>
              </a:spcBef>
              <a:spcAft>
                <a:spcPts val="0"/>
              </a:spcAft>
              <a:defRPr/>
            </a:pPr>
            <a:r>
              <a:rPr lang="ja-JP" altLang="en-US" sz="800" dirty="0">
                <a:solidFill>
                  <a:srgbClr val="0070C0"/>
                </a:solidFill>
              </a:rPr>
              <a:t>プン</a:t>
            </a:r>
          </a:p>
        </p:txBody>
      </p:sp>
      <p:sp>
        <p:nvSpPr>
          <p:cNvPr id="31" name="ホームベース 30"/>
          <p:cNvSpPr/>
          <p:nvPr/>
        </p:nvSpPr>
        <p:spPr>
          <a:xfrm>
            <a:off x="6699250" y="2781300"/>
            <a:ext cx="1093788" cy="2873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設計工事</a:t>
            </a:r>
          </a:p>
        </p:txBody>
      </p:sp>
      <p:sp>
        <p:nvSpPr>
          <p:cNvPr id="35" name="ホームベース 34"/>
          <p:cNvSpPr/>
          <p:nvPr/>
        </p:nvSpPr>
        <p:spPr>
          <a:xfrm>
            <a:off x="8224838" y="1720850"/>
            <a:ext cx="1192212" cy="35401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順次オープン</a:t>
            </a:r>
          </a:p>
        </p:txBody>
      </p:sp>
      <p:sp>
        <p:nvSpPr>
          <p:cNvPr id="50" name="正方形/長方形 49"/>
          <p:cNvSpPr/>
          <p:nvPr/>
        </p:nvSpPr>
        <p:spPr>
          <a:xfrm>
            <a:off x="9417050" y="1204913"/>
            <a:ext cx="180975" cy="291623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lIns="72000" tIns="36000" rIns="36000" bIns="36000" anchor="ctr"/>
          <a:lstStyle/>
          <a:p>
            <a:pPr algn="ctr">
              <a:defRPr/>
            </a:pPr>
            <a:r>
              <a:rPr lang="ja-JP" altLang="en-US" sz="900" dirty="0">
                <a:solidFill>
                  <a:srgbClr val="FF0000"/>
                </a:solidFill>
                <a:latin typeface="HGPｺﾞｼｯｸE" pitchFamily="50" charset="-128"/>
                <a:ea typeface="HGPｺﾞｼｯｸE" pitchFamily="50" charset="-128"/>
              </a:rPr>
              <a:t>水都大阪２０１５開催</a:t>
            </a:r>
          </a:p>
        </p:txBody>
      </p:sp>
      <p:sp>
        <p:nvSpPr>
          <p:cNvPr id="55" name="ホームベース 54"/>
          <p:cNvSpPr/>
          <p:nvPr/>
        </p:nvSpPr>
        <p:spPr>
          <a:xfrm>
            <a:off x="6681788" y="2320925"/>
            <a:ext cx="739775" cy="25241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lnSpc>
                <a:spcPts val="900"/>
              </a:lnSpc>
              <a:spcBef>
                <a:spcPts val="0"/>
              </a:spcBef>
              <a:spcAft>
                <a:spcPts val="0"/>
              </a:spcAft>
              <a:defRPr/>
            </a:pPr>
            <a:r>
              <a:rPr lang="ja-JP" altLang="en-US" sz="800" dirty="0">
                <a:solidFill>
                  <a:srgbClr val="0070C0"/>
                </a:solidFill>
              </a:rPr>
              <a:t>調査・課題整理</a:t>
            </a:r>
            <a:endParaRPr lang="en-US" altLang="ja-JP" sz="800" dirty="0">
              <a:solidFill>
                <a:srgbClr val="0070C0"/>
              </a:solidFill>
            </a:endParaRPr>
          </a:p>
        </p:txBody>
      </p:sp>
      <p:sp>
        <p:nvSpPr>
          <p:cNvPr id="56" name="ホームベース 55"/>
          <p:cNvSpPr/>
          <p:nvPr/>
        </p:nvSpPr>
        <p:spPr>
          <a:xfrm>
            <a:off x="7432675" y="2314575"/>
            <a:ext cx="1963738" cy="25241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ts val="900"/>
              </a:lnSpc>
              <a:spcBef>
                <a:spcPts val="0"/>
              </a:spcBef>
              <a:spcAft>
                <a:spcPts val="0"/>
              </a:spcAft>
              <a:defRPr/>
            </a:pPr>
            <a:r>
              <a:rPr lang="ja-JP" altLang="en-US" sz="800" spc="-60" dirty="0">
                <a:solidFill>
                  <a:srgbClr val="0070C0"/>
                </a:solidFill>
              </a:rPr>
              <a:t>モデル事業検討／実証実験／順次事業化</a:t>
            </a:r>
          </a:p>
        </p:txBody>
      </p:sp>
      <p:sp>
        <p:nvSpPr>
          <p:cNvPr id="10265" name="テキスト ボックス 3"/>
          <p:cNvSpPr txBox="1">
            <a:spLocks noChangeArrowheads="1"/>
          </p:cNvSpPr>
          <p:nvPr/>
        </p:nvSpPr>
        <p:spPr bwMode="auto">
          <a:xfrm>
            <a:off x="200025" y="476250"/>
            <a:ext cx="6265863" cy="277813"/>
          </a:xfrm>
          <a:prstGeom prst="rect">
            <a:avLst/>
          </a:prstGeom>
          <a:noFill/>
          <a:ln w="9525">
            <a:noFill/>
            <a:miter lim="800000"/>
            <a:headEnd/>
            <a:tailEnd/>
          </a:ln>
        </p:spPr>
        <p:txBody>
          <a:bodyPr>
            <a:spAutoFit/>
          </a:bodyPr>
          <a:lstStyle/>
          <a:p>
            <a:r>
              <a:rPr lang="en-US" altLang="ja-JP" sz="1200">
                <a:latin typeface="HGP創英角ｺﾞｼｯｸUB" pitchFamily="50" charset="-128"/>
                <a:ea typeface="HGP創英角ｺﾞｼｯｸUB" pitchFamily="50" charset="-128"/>
              </a:rPr>
              <a:t>※</a:t>
            </a:r>
            <a:r>
              <a:rPr lang="ja-JP" altLang="en-US" sz="1200">
                <a:latin typeface="HGP創英角ｺﾞｼｯｸUB" pitchFamily="50" charset="-128"/>
                <a:ea typeface="HGP創英角ｺﾞｼｯｸUB" pitchFamily="50" charset="-128"/>
              </a:rPr>
              <a:t>主要プロジェクトは、年度ごとに効果を検証し、精査・見直しを繰り返しながら実施していきます。</a:t>
            </a:r>
          </a:p>
        </p:txBody>
      </p:sp>
      <p:sp>
        <p:nvSpPr>
          <p:cNvPr id="57" name="ホームベース 56"/>
          <p:cNvSpPr/>
          <p:nvPr/>
        </p:nvSpPr>
        <p:spPr>
          <a:xfrm>
            <a:off x="7413625" y="4857750"/>
            <a:ext cx="2232025" cy="44291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「新」文化振興計画</a:t>
            </a:r>
          </a:p>
        </p:txBody>
      </p:sp>
      <p:sp>
        <p:nvSpPr>
          <p:cNvPr id="58" name="ホームベース 57"/>
          <p:cNvSpPr/>
          <p:nvPr/>
        </p:nvSpPr>
        <p:spPr>
          <a:xfrm>
            <a:off x="7412038" y="5373688"/>
            <a:ext cx="2232025" cy="3587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府市連携による本格的な事業展開</a:t>
            </a:r>
          </a:p>
        </p:txBody>
      </p:sp>
      <p:sp>
        <p:nvSpPr>
          <p:cNvPr id="61" name="ホームベース 60"/>
          <p:cNvSpPr/>
          <p:nvPr/>
        </p:nvSpPr>
        <p:spPr>
          <a:xfrm>
            <a:off x="6681788" y="4851400"/>
            <a:ext cx="719137" cy="4492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府市共通の基本ビジョン策定</a:t>
            </a:r>
            <a:endParaRPr lang="en-US" altLang="ja-JP" sz="800" dirty="0">
              <a:solidFill>
                <a:srgbClr val="0070C0"/>
              </a:solidFill>
            </a:endParaRPr>
          </a:p>
        </p:txBody>
      </p:sp>
      <p:sp>
        <p:nvSpPr>
          <p:cNvPr id="63" name="ホームベース 62"/>
          <p:cNvSpPr/>
          <p:nvPr/>
        </p:nvSpPr>
        <p:spPr>
          <a:xfrm>
            <a:off x="7400925" y="4387850"/>
            <a:ext cx="2232025" cy="4095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アーツカウンシル活動開始</a:t>
            </a:r>
            <a:endParaRPr lang="en-US" altLang="ja-JP" sz="800" dirty="0">
              <a:solidFill>
                <a:srgbClr val="0070C0"/>
              </a:solidFill>
            </a:endParaRPr>
          </a:p>
          <a:p>
            <a:pPr fontAlgn="auto">
              <a:spcBef>
                <a:spcPts val="0"/>
              </a:spcBef>
              <a:spcAft>
                <a:spcPts val="0"/>
              </a:spcAft>
              <a:defRPr/>
            </a:pPr>
            <a:r>
              <a:rPr lang="en-US" altLang="ja-JP" sz="800" dirty="0">
                <a:solidFill>
                  <a:srgbClr val="0070C0"/>
                </a:solidFill>
              </a:rPr>
              <a:t>※</a:t>
            </a:r>
            <a:r>
              <a:rPr lang="ja-JP" altLang="en-US" sz="800" dirty="0">
                <a:solidFill>
                  <a:srgbClr val="0070C0"/>
                </a:solidFill>
              </a:rPr>
              <a:t>当面府市文化事業の評価を中心に実施し、段階的に機能拡充</a:t>
            </a:r>
          </a:p>
        </p:txBody>
      </p:sp>
      <p:sp>
        <p:nvSpPr>
          <p:cNvPr id="64" name="ホームベース 63"/>
          <p:cNvSpPr/>
          <p:nvPr/>
        </p:nvSpPr>
        <p:spPr>
          <a:xfrm>
            <a:off x="6681788" y="4392613"/>
            <a:ext cx="719137" cy="40481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アーツカウンシル設立準備</a:t>
            </a:r>
            <a:endParaRPr lang="en-US" altLang="ja-JP" sz="800" dirty="0">
              <a:solidFill>
                <a:srgbClr val="0070C0"/>
              </a:solidFill>
            </a:endParaRPr>
          </a:p>
        </p:txBody>
      </p:sp>
      <p:sp>
        <p:nvSpPr>
          <p:cNvPr id="65" name="ホームベース 64"/>
          <p:cNvSpPr/>
          <p:nvPr/>
        </p:nvSpPr>
        <p:spPr>
          <a:xfrm>
            <a:off x="6681788" y="5373688"/>
            <a:ext cx="719137" cy="3587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36000" tIns="0" rIns="0" bIns="0" anchor="ctr"/>
          <a:lstStyle/>
          <a:p>
            <a:pPr fontAlgn="auto">
              <a:spcBef>
                <a:spcPts val="0"/>
              </a:spcBef>
              <a:spcAft>
                <a:spcPts val="0"/>
              </a:spcAft>
              <a:defRPr/>
            </a:pPr>
            <a:r>
              <a:rPr lang="ja-JP" altLang="en-US" sz="800" dirty="0">
                <a:solidFill>
                  <a:srgbClr val="0070C0"/>
                </a:solidFill>
              </a:rPr>
              <a:t>先行的に府市連携事業を実施</a:t>
            </a:r>
            <a:endParaRPr lang="en-US" altLang="ja-JP" sz="800" dirty="0">
              <a:solidFill>
                <a:srgbClr val="0070C0"/>
              </a:solidFill>
            </a:endParaRPr>
          </a:p>
        </p:txBody>
      </p:sp>
      <p:sp>
        <p:nvSpPr>
          <p:cNvPr id="32" name="大かっこ 31"/>
          <p:cNvSpPr/>
          <p:nvPr/>
        </p:nvSpPr>
        <p:spPr>
          <a:xfrm>
            <a:off x="5961063" y="908050"/>
            <a:ext cx="647700" cy="234950"/>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 2"/>
          <p:cNvGraphicFramePr>
            <a:graphicFrameLocks noGrp="1"/>
          </p:cNvGraphicFramePr>
          <p:nvPr/>
        </p:nvGraphicFramePr>
        <p:xfrm>
          <a:off x="273050" y="476250"/>
          <a:ext cx="9359900" cy="5195891"/>
        </p:xfrm>
        <a:graphic>
          <a:graphicData uri="http://schemas.openxmlformats.org/drawingml/2006/table">
            <a:tbl>
              <a:tblPr/>
              <a:tblGrid>
                <a:gridCol w="344488"/>
                <a:gridCol w="374650"/>
                <a:gridCol w="3600450"/>
                <a:gridCol w="1296987"/>
                <a:gridCol w="792163"/>
                <a:gridCol w="738187"/>
                <a:gridCol w="736600"/>
                <a:gridCol w="738188"/>
                <a:gridCol w="738187"/>
              </a:tblGrid>
              <a:tr h="190500">
                <a:tc rowSpan="2">
                  <a:txBody>
                    <a:bodyPr/>
                    <a:lstStyle/>
                    <a:p>
                      <a:pPr marL="71438"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主要</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rPr>
                        <a:t>プロジェクトと目標</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hMerge="1">
                  <a:txBody>
                    <a:bodyPr/>
                    <a:lstStyle/>
                    <a:p>
                      <a:endParaRPr kumimoji="1" lang="ja-JP" altLang="en-US"/>
                    </a:p>
                  </a:txBody>
                  <a:tcPr/>
                </a:tc>
                <a:tc rowSpan="2" h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主要部局</a:t>
                      </a:r>
                      <a:endParaRPr kumimoji="1" lang="en-US" altLang="ja-JP" sz="1000" b="0" i="0" u="none" strike="noStrike" cap="none" normalizeH="0" baseline="0" dirty="0" smtClean="0">
                        <a:ln>
                          <a:noFill/>
                        </a:ln>
                        <a:solidFill>
                          <a:schemeClr val="tx1"/>
                        </a:solidFill>
                        <a:effectLst/>
                        <a:latin typeface="Century" pitchFamily="18" charset="0"/>
                        <a:ea typeface="HGP創英角ｺﾞｼｯｸUB" pitchFamily="50" charset="-128"/>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網掛けあり：府</a:t>
                      </a:r>
                      <a:endParaRPr kumimoji="1" lang="en-US" altLang="ja-JP"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網掛けなし：市</a:t>
                      </a:r>
                      <a:endParaRPr kumimoji="1" lang="ja-JP" altLang="en-US"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rPr>
                        <a:t>４</a:t>
                      </a:r>
                      <a:r>
                        <a:rPr kumimoji="1" lang="ja-JP" sz="1000" b="0" i="0" u="none" strike="noStrike" cap="none" normalizeH="0" baseline="0" dirty="0" smtClean="0">
                          <a:ln>
                            <a:noFill/>
                          </a:ln>
                          <a:solidFill>
                            <a:srgbClr val="000000"/>
                          </a:solidFill>
                          <a:effectLst/>
                          <a:latin typeface="Century" pitchFamily="18" charset="0"/>
                          <a:ea typeface="HGP創英角ｺﾞｼｯｸUB" pitchFamily="50" charset="-128"/>
                        </a:rPr>
                        <a:t>ヵ年のスケジュールイメージ</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r>
              <a:tr h="190500">
                <a:tc vMerge="1">
                  <a:txBody>
                    <a:bodyPr/>
                    <a:lstStyle/>
                    <a:p>
                      <a:endParaRPr kumimoji="1" lang="ja-JP" altLang="en-US"/>
                    </a:p>
                  </a:txBody>
                  <a:tcPr/>
                </a:tc>
                <a:tc gridSpan="3" vMerge="1">
                  <a:txBody>
                    <a:bodyPr/>
                    <a:lstStyle/>
                    <a:p>
                      <a:endParaRPr kumimoji="1" lang="ja-JP" altLang="en-US"/>
                    </a:p>
                  </a:txBody>
                  <a:tcPr/>
                </a:tc>
                <a:tc hMerge="1" vMerge="1">
                  <a:txBody>
                    <a:bodyPr/>
                    <a:lstStyle/>
                    <a:p>
                      <a:endParaRPr kumimoji="1" lang="ja-JP" altLang="en-US"/>
                    </a:p>
                  </a:txBody>
                  <a:tcPr/>
                </a:tc>
                <a:tc hMerge="1"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2012</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2013</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2014</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2015</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639763">
                <a:tc rowSpan="9">
                  <a:txBody>
                    <a:bodyPr/>
                    <a:lstStyle/>
                    <a:p>
                      <a:pPr marL="71438"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cs typeface="Times New Roman" pitchFamily="18" charset="0"/>
                        </a:rPr>
                        <a:t>世界の都市間競争に打ち勝つ都市魅力創造の基盤づくり</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9">
                  <a:txBody>
                    <a:bodyPr/>
                    <a:lstStyle/>
                    <a:p>
                      <a:pPr marL="971550" marR="0" lvl="0" indent="-83820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cs typeface="Times New Roman" pitchFamily="18" charset="0"/>
                        </a:rPr>
                        <a:t>重点エリアのマネジメント</a:t>
                      </a:r>
                      <a:endParaRPr kumimoji="1" lang="ja-JP"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6">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rPr>
                        <a:t>●</a:t>
                      </a: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大阪城・大手前・森之宮地区</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日本初の観光拠点型</a:t>
                      </a:r>
                      <a:r>
                        <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ＰＭＯ（</a:t>
                      </a:r>
                      <a:r>
                        <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Park Management Organization</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）を導入し、総合的なマネジメントを行い、レストラン・売店等を民間活力により再編するほか、重層的に存在する歴史資源を活用した新たな観光スポットを創出し、世界的な観光拠点とします。</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l"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rPr>
                        <a:t>年間の目標</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　観光拠点型ＰＭＯの導入、豊臣石垣の公開、民活事業の実施、大阪城まちづくり</a:t>
                      </a:r>
                      <a:r>
                        <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400</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年祭の実施</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l" defTabSz="914400" rtl="0" eaLnBrk="1" fontAlgn="base" latinLnBrk="0" hangingPunct="1">
                        <a:lnSpc>
                          <a:spcPct val="100000"/>
                        </a:lnSpc>
                        <a:spcBef>
                          <a:spcPts val="60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l" defTabSz="914400" rtl="0" eaLnBrk="1" fontAlgn="base" latinLnBrk="0" hangingPunct="1">
                        <a:lnSpc>
                          <a:spcPct val="100000"/>
                        </a:lnSpc>
                        <a:spcBef>
                          <a:spcPts val="60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l" defTabSz="914400" rtl="0" eaLnBrk="1" fontAlgn="base" latinLnBrk="0" hangingPunct="1">
                        <a:lnSpc>
                          <a:spcPct val="100000"/>
                        </a:lnSpc>
                        <a:spcBef>
                          <a:spcPts val="60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全体計画等</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国際交流・観光課</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庁舎周辺整備課</a:t>
                      </a: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9216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観光拠点型ＰＭＯ</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7988">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民活による新たな賑わい</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t>
                      </a: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レストラン・売店の再編</a:t>
                      </a:r>
                      <a: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t>
                      </a:r>
                      <a:endParaRPr kumimoji="1" lang="ja-JP"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11150">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観光担当</a:t>
                      </a:r>
                      <a:endParaRPr kumimoji="1" lang="ja-JP"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79216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歴史文化の体感</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t>
                      </a: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豊臣石垣の公開、重要文化財の常時公開、</a:t>
                      </a:r>
                      <a: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AR</a:t>
                      </a: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等</a:t>
                      </a:r>
                      <a: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ICT</a:t>
                      </a: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化</a:t>
                      </a:r>
                      <a: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t>
                      </a: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036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エリアマネジメント</a:t>
                      </a:r>
                      <a:endParaRPr kumimoji="1" lang="ja-JP"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7700">
                <a:tc vMerge="1">
                  <a:txBody>
                    <a:bodyPr/>
                    <a:lstStyle/>
                    <a:p>
                      <a:endParaRPr kumimoji="1" lang="ja-JP" altLang="en-US"/>
                    </a:p>
                  </a:txBody>
                  <a:tcPr/>
                </a:tc>
                <a:tc vMerge="1">
                  <a:txBody>
                    <a:bodyPr/>
                    <a:lstStyle/>
                    <a:p>
                      <a:endParaRPr kumimoji="1" lang="ja-JP" altLang="en-US"/>
                    </a:p>
                  </a:txBody>
                  <a:tcPr/>
                </a:tc>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rPr>
                        <a:t>●</a:t>
                      </a: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中之島ミュージアムアイランド構想</a:t>
                      </a:r>
                      <a:endPar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HGP創英ﾌﾟﾚｾﾞﾝｽEB" pitchFamily="18" charset="-128"/>
                          <a:ea typeface="HGP創英ﾌﾟﾚｾﾞﾝｽEB" pitchFamily="18" charset="-128"/>
                          <a:cs typeface="ＭＳ Ｐゴシック" charset="-128"/>
                        </a:rPr>
                        <a:t>大阪の新しい都市魅力の創造に向け</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、中之島を文化芸術の重点地域として位置付け、エリアのブランド化を図ります。「文化芸術」と「水と光」のシンボリックな融合に向け、公民一体となったマネジメント戦略を展開します。</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　</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中之島４丁目市有地活用</a:t>
                      </a:r>
                      <a:r>
                        <a:rPr kumimoji="1" lang="ja-JP" altLang="en-US" sz="1000" b="0" i="0" u="none" strike="noStrike" cap="none" normalizeH="0" baseline="0" dirty="0" smtClean="0">
                          <a:ln>
                            <a:noFill/>
                          </a:ln>
                          <a:solidFill>
                            <a:srgbClr val="000000"/>
                          </a:solidFill>
                          <a:effectLst/>
                          <a:latin typeface="HGP創英ﾌﾟﾚｾﾞﾝｽEB" pitchFamily="18" charset="-128"/>
                          <a:ea typeface="HGP創英ﾌﾟﾚｾﾞﾝｽEB" pitchFamily="18" charset="-128"/>
                          <a:cs typeface="ＭＳ Ｐゴシック" charset="-128"/>
                        </a:rPr>
                        <a:t>マスタープランの策定、中之島図書館等の活用</a:t>
                      </a:r>
                      <a:endPar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中之島４丁目市有地活用</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文化課</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教育委員会</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博物館群担当</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57626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中之島図書館等</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スライド番号プレースホルダ 1"/>
          <p:cNvSpPr>
            <a:spLocks noGrp="1"/>
          </p:cNvSpPr>
          <p:nvPr>
            <p:ph type="sldNum" sz="quarter" idx="12"/>
          </p:nvPr>
        </p:nvSpPr>
        <p:spPr/>
        <p:txBody>
          <a:bodyPr/>
          <a:lstStyle/>
          <a:p>
            <a:pPr>
              <a:defRPr/>
            </a:pPr>
            <a:fld id="{3157B502-7019-4CBA-92D8-0BE203E74D07}" type="slidenum">
              <a:rPr lang="ja-JP" altLang="en-US" smtClean="0"/>
              <a:pPr>
                <a:defRPr/>
              </a:pPr>
              <a:t>8</a:t>
            </a:fld>
            <a:endParaRPr lang="ja-JP" altLang="en-US" dirty="0"/>
          </a:p>
        </p:txBody>
      </p:sp>
      <p:sp>
        <p:nvSpPr>
          <p:cNvPr id="11353" name="テキスト ボックス 37"/>
          <p:cNvSpPr txBox="1">
            <a:spLocks noChangeArrowheads="1"/>
          </p:cNvSpPr>
          <p:nvPr/>
        </p:nvSpPr>
        <p:spPr bwMode="gray">
          <a:xfrm>
            <a:off x="8578850" y="127000"/>
            <a:ext cx="1281113" cy="277813"/>
          </a:xfrm>
          <a:prstGeom prst="rect">
            <a:avLst/>
          </a:prstGeom>
          <a:noFill/>
          <a:ln w="9525">
            <a:noFill/>
            <a:miter lim="800000"/>
            <a:headEnd/>
            <a:tailEnd/>
          </a:ln>
        </p:spPr>
        <p:txBody>
          <a:bodyPr>
            <a:spAutoFit/>
          </a:bodyPr>
          <a:lstStyle/>
          <a:p>
            <a:pPr algn="ctr"/>
            <a:r>
              <a:rPr lang="en-US" altLang="ja-JP" sz="1200">
                <a:solidFill>
                  <a:schemeClr val="bg1"/>
                </a:solidFill>
              </a:rPr>
              <a:t>【</a:t>
            </a:r>
            <a:r>
              <a:rPr lang="ja-JP" altLang="en-US" sz="1200">
                <a:solidFill>
                  <a:schemeClr val="bg1"/>
                </a:solidFill>
              </a:rPr>
              <a:t>参考資料</a:t>
            </a:r>
            <a:r>
              <a:rPr lang="en-US" altLang="ja-JP" sz="1200">
                <a:solidFill>
                  <a:schemeClr val="bg1"/>
                </a:solidFill>
              </a:rPr>
              <a:t>】</a:t>
            </a:r>
            <a:endParaRPr lang="ja-JP" altLang="en-US" sz="1200">
              <a:solidFill>
                <a:schemeClr val="bg1"/>
              </a:solidFill>
            </a:endParaRPr>
          </a:p>
        </p:txBody>
      </p:sp>
      <p:sp>
        <p:nvSpPr>
          <p:cNvPr id="50" name="ホームベース 49"/>
          <p:cNvSpPr/>
          <p:nvPr/>
        </p:nvSpPr>
        <p:spPr>
          <a:xfrm>
            <a:off x="6705600" y="1125538"/>
            <a:ext cx="647700" cy="1428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wrap="none" lIns="18000" tIns="0" rIns="0" bIns="0" anchor="ctr"/>
          <a:lstStyle/>
          <a:p>
            <a:pPr fontAlgn="auto">
              <a:spcBef>
                <a:spcPts val="0"/>
              </a:spcBef>
              <a:spcAft>
                <a:spcPts val="0"/>
              </a:spcAft>
              <a:defRPr/>
            </a:pPr>
            <a:r>
              <a:rPr lang="ja-JP" altLang="en-US" sz="600" dirty="0">
                <a:solidFill>
                  <a:srgbClr val="0070C0"/>
                </a:solidFill>
              </a:rPr>
              <a:t>保存管理計画策定</a:t>
            </a:r>
          </a:p>
        </p:txBody>
      </p:sp>
      <p:sp>
        <p:nvSpPr>
          <p:cNvPr id="51" name="ホームベース 50"/>
          <p:cNvSpPr/>
          <p:nvPr/>
        </p:nvSpPr>
        <p:spPr>
          <a:xfrm>
            <a:off x="6705600" y="981075"/>
            <a:ext cx="2878138" cy="1444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世界的観光拠点化構想の推進</a:t>
            </a:r>
          </a:p>
        </p:txBody>
      </p:sp>
      <p:sp>
        <p:nvSpPr>
          <p:cNvPr id="52" name="ホームベース 51"/>
          <p:cNvSpPr/>
          <p:nvPr/>
        </p:nvSpPr>
        <p:spPr>
          <a:xfrm>
            <a:off x="6684963" y="1628775"/>
            <a:ext cx="1368425" cy="2159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ＰＭＯのスキーム検討</a:t>
            </a:r>
          </a:p>
        </p:txBody>
      </p:sp>
      <p:sp>
        <p:nvSpPr>
          <p:cNvPr id="53" name="ホームベース 52"/>
          <p:cNvSpPr/>
          <p:nvPr/>
        </p:nvSpPr>
        <p:spPr>
          <a:xfrm>
            <a:off x="8342313" y="1628775"/>
            <a:ext cx="1295400" cy="2159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ja-JP" sz="800" dirty="0">
                <a:solidFill>
                  <a:srgbClr val="0070C0"/>
                </a:solidFill>
              </a:rPr>
              <a:t>PMO</a:t>
            </a:r>
            <a:r>
              <a:rPr lang="ja-JP" altLang="en-US" sz="800" dirty="0">
                <a:solidFill>
                  <a:srgbClr val="0070C0"/>
                </a:solidFill>
              </a:rPr>
              <a:t>の始動</a:t>
            </a:r>
          </a:p>
        </p:txBody>
      </p:sp>
      <p:sp>
        <p:nvSpPr>
          <p:cNvPr id="54" name="ホームベース 53"/>
          <p:cNvSpPr/>
          <p:nvPr/>
        </p:nvSpPr>
        <p:spPr>
          <a:xfrm>
            <a:off x="6702425" y="1268413"/>
            <a:ext cx="2881313" cy="1444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関係省庁との協議・事業の推進</a:t>
            </a:r>
          </a:p>
        </p:txBody>
      </p:sp>
      <p:sp>
        <p:nvSpPr>
          <p:cNvPr id="55" name="ホームベース 54"/>
          <p:cNvSpPr/>
          <p:nvPr/>
        </p:nvSpPr>
        <p:spPr>
          <a:xfrm>
            <a:off x="6705600" y="2349500"/>
            <a:ext cx="1430338" cy="1428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順次事業者募集・選定</a:t>
            </a:r>
          </a:p>
        </p:txBody>
      </p:sp>
      <p:sp>
        <p:nvSpPr>
          <p:cNvPr id="56" name="ホームベース 55"/>
          <p:cNvSpPr/>
          <p:nvPr/>
        </p:nvSpPr>
        <p:spPr>
          <a:xfrm>
            <a:off x="7405688" y="2565400"/>
            <a:ext cx="2178050" cy="17145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順次設計・工事</a:t>
            </a:r>
          </a:p>
        </p:txBody>
      </p:sp>
      <p:sp>
        <p:nvSpPr>
          <p:cNvPr id="57" name="ホームベース 56"/>
          <p:cNvSpPr/>
          <p:nvPr/>
        </p:nvSpPr>
        <p:spPr>
          <a:xfrm>
            <a:off x="8143875" y="2781300"/>
            <a:ext cx="1431925" cy="1428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順次営業開始</a:t>
            </a:r>
          </a:p>
        </p:txBody>
      </p:sp>
      <p:sp>
        <p:nvSpPr>
          <p:cNvPr id="58" name="ホームベース 57"/>
          <p:cNvSpPr/>
          <p:nvPr/>
        </p:nvSpPr>
        <p:spPr>
          <a:xfrm>
            <a:off x="6696075" y="3141663"/>
            <a:ext cx="1439863" cy="1428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豊臣石垣基本計画・設計等</a:t>
            </a:r>
            <a:endParaRPr lang="en-US" altLang="ja-JP" sz="800" dirty="0">
              <a:solidFill>
                <a:srgbClr val="0070C0"/>
              </a:solidFill>
            </a:endParaRPr>
          </a:p>
        </p:txBody>
      </p:sp>
      <p:sp>
        <p:nvSpPr>
          <p:cNvPr id="59" name="ホームベース 58"/>
          <p:cNvSpPr/>
          <p:nvPr/>
        </p:nvSpPr>
        <p:spPr>
          <a:xfrm>
            <a:off x="7343775" y="3284538"/>
            <a:ext cx="2232025" cy="1444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遺構調査・工事・公開</a:t>
            </a:r>
          </a:p>
        </p:txBody>
      </p:sp>
      <p:sp>
        <p:nvSpPr>
          <p:cNvPr id="60" name="ホームベース 59"/>
          <p:cNvSpPr/>
          <p:nvPr/>
        </p:nvSpPr>
        <p:spPr>
          <a:xfrm>
            <a:off x="8053388" y="2060575"/>
            <a:ext cx="1584325" cy="1444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ＰＭＯによる新たな事業展開</a:t>
            </a:r>
          </a:p>
        </p:txBody>
      </p:sp>
      <p:sp>
        <p:nvSpPr>
          <p:cNvPr id="61" name="山形 60"/>
          <p:cNvSpPr/>
          <p:nvPr/>
        </p:nvSpPr>
        <p:spPr>
          <a:xfrm>
            <a:off x="8053388" y="1628775"/>
            <a:ext cx="144462" cy="215900"/>
          </a:xfrm>
          <a:prstGeom prst="chevron">
            <a:avLst/>
          </a:prstGeom>
          <a:solidFill>
            <a:schemeClr val="bg1"/>
          </a:solid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chemeClr val="tx1"/>
              </a:solidFill>
            </a:endParaRPr>
          </a:p>
        </p:txBody>
      </p:sp>
      <p:sp>
        <p:nvSpPr>
          <p:cNvPr id="62" name="山形 61"/>
          <p:cNvSpPr/>
          <p:nvPr/>
        </p:nvSpPr>
        <p:spPr>
          <a:xfrm>
            <a:off x="8197850" y="1628775"/>
            <a:ext cx="144463" cy="215900"/>
          </a:xfrm>
          <a:prstGeom prst="chevron">
            <a:avLst/>
          </a:prstGeom>
          <a:solidFill>
            <a:schemeClr val="bg1"/>
          </a:solid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chemeClr val="tx1"/>
              </a:solidFill>
            </a:endParaRPr>
          </a:p>
        </p:txBody>
      </p:sp>
      <p:sp>
        <p:nvSpPr>
          <p:cNvPr id="63" name="ホームベース 62"/>
          <p:cNvSpPr/>
          <p:nvPr/>
        </p:nvSpPr>
        <p:spPr>
          <a:xfrm>
            <a:off x="7040563" y="3429000"/>
            <a:ext cx="950912" cy="1444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寄付受付</a:t>
            </a:r>
          </a:p>
        </p:txBody>
      </p:sp>
      <p:sp>
        <p:nvSpPr>
          <p:cNvPr id="64" name="山形 63"/>
          <p:cNvSpPr/>
          <p:nvPr/>
        </p:nvSpPr>
        <p:spPr>
          <a:xfrm>
            <a:off x="8266113" y="2349500"/>
            <a:ext cx="142875" cy="142875"/>
          </a:xfrm>
          <a:prstGeom prst="chevron">
            <a:avLst/>
          </a:prstGeom>
          <a:solidFill>
            <a:schemeClr val="bg1"/>
          </a:solid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chemeClr val="tx1"/>
              </a:solidFill>
            </a:endParaRPr>
          </a:p>
        </p:txBody>
      </p:sp>
      <p:sp>
        <p:nvSpPr>
          <p:cNvPr id="65" name="山形 64"/>
          <p:cNvSpPr/>
          <p:nvPr/>
        </p:nvSpPr>
        <p:spPr>
          <a:xfrm>
            <a:off x="8408988" y="2349500"/>
            <a:ext cx="144462" cy="142875"/>
          </a:xfrm>
          <a:prstGeom prst="chevron">
            <a:avLst/>
          </a:prstGeom>
          <a:solidFill>
            <a:schemeClr val="bg1"/>
          </a:solid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chemeClr val="tx1"/>
              </a:solidFill>
            </a:endParaRPr>
          </a:p>
        </p:txBody>
      </p:sp>
      <p:sp>
        <p:nvSpPr>
          <p:cNvPr id="66" name="山形 65"/>
          <p:cNvSpPr/>
          <p:nvPr/>
        </p:nvSpPr>
        <p:spPr>
          <a:xfrm>
            <a:off x="8553450" y="2349500"/>
            <a:ext cx="144463" cy="142875"/>
          </a:xfrm>
          <a:prstGeom prst="chevron">
            <a:avLst/>
          </a:prstGeom>
          <a:solidFill>
            <a:schemeClr val="bg1"/>
          </a:solidFill>
          <a:ln w="952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chemeClr val="tx1"/>
              </a:solidFill>
            </a:endParaRPr>
          </a:p>
        </p:txBody>
      </p:sp>
      <p:cxnSp>
        <p:nvCxnSpPr>
          <p:cNvPr id="67" name="直線矢印コネクタ 66"/>
          <p:cNvCxnSpPr>
            <a:stCxn id="52" idx="3"/>
          </p:cNvCxnSpPr>
          <p:nvPr/>
        </p:nvCxnSpPr>
        <p:spPr>
          <a:xfrm>
            <a:off x="8053388" y="1736725"/>
            <a:ext cx="0" cy="396875"/>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68" name="ホームベース 67"/>
          <p:cNvSpPr/>
          <p:nvPr/>
        </p:nvSpPr>
        <p:spPr>
          <a:xfrm>
            <a:off x="6696075" y="3573463"/>
            <a:ext cx="2879725" cy="14287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重要文化財の公開試行⇒本格実施</a:t>
            </a:r>
          </a:p>
        </p:txBody>
      </p:sp>
      <p:sp>
        <p:nvSpPr>
          <p:cNvPr id="69" name="ホームベース 68"/>
          <p:cNvSpPr/>
          <p:nvPr/>
        </p:nvSpPr>
        <p:spPr>
          <a:xfrm>
            <a:off x="6705600" y="3860800"/>
            <a:ext cx="2879725" cy="2159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大阪城周辺施設との連携検討</a:t>
            </a:r>
          </a:p>
        </p:txBody>
      </p:sp>
      <p:sp>
        <p:nvSpPr>
          <p:cNvPr id="25" name="ホームベース 24"/>
          <p:cNvSpPr/>
          <p:nvPr/>
        </p:nvSpPr>
        <p:spPr>
          <a:xfrm>
            <a:off x="6681788" y="4292600"/>
            <a:ext cx="503237" cy="66198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fontAlgn="auto">
              <a:spcBef>
                <a:spcPts val="0"/>
              </a:spcBef>
              <a:spcAft>
                <a:spcPts val="0"/>
              </a:spcAft>
              <a:defRPr/>
            </a:pPr>
            <a:r>
              <a:rPr lang="ja-JP" altLang="en-US" sz="700" dirty="0">
                <a:solidFill>
                  <a:srgbClr val="0070C0"/>
                </a:solidFill>
              </a:rPr>
              <a:t>マスタープラン検討会</a:t>
            </a:r>
          </a:p>
        </p:txBody>
      </p:sp>
      <p:sp>
        <p:nvSpPr>
          <p:cNvPr id="26" name="ホームベース 25"/>
          <p:cNvSpPr/>
          <p:nvPr/>
        </p:nvSpPr>
        <p:spPr>
          <a:xfrm>
            <a:off x="7473950" y="4292600"/>
            <a:ext cx="2159000" cy="66198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基本計画策定・整備</a:t>
            </a:r>
          </a:p>
        </p:txBody>
      </p:sp>
      <p:sp>
        <p:nvSpPr>
          <p:cNvPr id="27" name="ホームベース 26"/>
          <p:cNvSpPr/>
          <p:nvPr/>
        </p:nvSpPr>
        <p:spPr>
          <a:xfrm>
            <a:off x="7185025" y="4292600"/>
            <a:ext cx="288925" cy="66198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36000" rIns="0" bIns="36000" anchor="ctr"/>
          <a:lstStyle/>
          <a:p>
            <a:pPr fontAlgn="auto">
              <a:spcBef>
                <a:spcPts val="0"/>
              </a:spcBef>
              <a:spcAft>
                <a:spcPts val="0"/>
              </a:spcAft>
              <a:defRPr/>
            </a:pPr>
            <a:r>
              <a:rPr lang="ja-JP" altLang="en-US" sz="700" dirty="0">
                <a:solidFill>
                  <a:srgbClr val="0070C0"/>
                </a:solidFill>
              </a:rPr>
              <a:t>整備方針の決定</a:t>
            </a:r>
          </a:p>
        </p:txBody>
      </p:sp>
      <p:sp>
        <p:nvSpPr>
          <p:cNvPr id="30" name="ホームベース 29"/>
          <p:cNvSpPr/>
          <p:nvPr/>
        </p:nvSpPr>
        <p:spPr>
          <a:xfrm>
            <a:off x="6696075" y="5229225"/>
            <a:ext cx="2592388" cy="3603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活用策検討</a:t>
            </a:r>
          </a:p>
        </p:txBody>
      </p:sp>
      <p:sp>
        <p:nvSpPr>
          <p:cNvPr id="35" name="正方形/長方形 34"/>
          <p:cNvSpPr/>
          <p:nvPr/>
        </p:nvSpPr>
        <p:spPr>
          <a:xfrm>
            <a:off x="9417050" y="908050"/>
            <a:ext cx="215900" cy="3168650"/>
          </a:xfrm>
          <a:prstGeom prst="rect">
            <a:avLst/>
          </a:prstGeom>
          <a:solidFill>
            <a:schemeClr val="bg1"/>
          </a:solid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vert="eaVert" lIns="72000" tIns="36000" rIns="36000" bIns="36000" anchor="ctr"/>
          <a:lstStyle/>
          <a:p>
            <a:pPr algn="ctr">
              <a:defRPr/>
            </a:pPr>
            <a:r>
              <a:rPr lang="ja-JP" altLang="en-US" sz="900" dirty="0">
                <a:solidFill>
                  <a:srgbClr val="FF0000"/>
                </a:solidFill>
                <a:latin typeface="HGPｺﾞｼｯｸE" pitchFamily="50" charset="-128"/>
                <a:ea typeface="HGPｺﾞｼｯｸE" pitchFamily="50" charset="-128"/>
              </a:rPr>
              <a:t>大阪城まちづくり４００年祭</a:t>
            </a:r>
          </a:p>
        </p:txBody>
      </p:sp>
      <p:sp>
        <p:nvSpPr>
          <p:cNvPr id="31" name="大かっこ 30"/>
          <p:cNvSpPr/>
          <p:nvPr/>
        </p:nvSpPr>
        <p:spPr>
          <a:xfrm>
            <a:off x="5961063" y="620713"/>
            <a:ext cx="647700" cy="233362"/>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dirty="0"/>
          </a:p>
        </p:txBody>
      </p:sp>
      <p:sp>
        <p:nvSpPr>
          <p:cNvPr id="11380" name="テキスト ボックス 4"/>
          <p:cNvSpPr txBox="1">
            <a:spLocks noChangeArrowheads="1"/>
          </p:cNvSpPr>
          <p:nvPr/>
        </p:nvSpPr>
        <p:spPr bwMode="auto">
          <a:xfrm>
            <a:off x="1352550" y="2987675"/>
            <a:ext cx="2663825" cy="369888"/>
          </a:xfrm>
          <a:prstGeom prst="rect">
            <a:avLst/>
          </a:prstGeom>
          <a:noFill/>
          <a:ln w="9525">
            <a:solidFill>
              <a:schemeClr val="tx1"/>
            </a:solidFill>
            <a:prstDash val="dash"/>
            <a:miter lim="800000"/>
            <a:headEnd/>
            <a:tailEnd/>
          </a:ln>
        </p:spPr>
        <p:txBody>
          <a:bodyPr>
            <a:spAutoFit/>
          </a:bodyPr>
          <a:lstStyle/>
          <a:p>
            <a:r>
              <a:rPr lang="en-US" altLang="ja-JP" sz="900">
                <a:latin typeface="HGP創英ﾌﾟﾚｾﾞﾝｽEB" pitchFamily="18" charset="-128"/>
                <a:ea typeface="HGP創英ﾌﾟﾚｾﾞﾝｽEB" pitchFamily="18" charset="-128"/>
              </a:rPr>
              <a:t>※</a:t>
            </a:r>
            <a:r>
              <a:rPr lang="ja-JP" altLang="en-US" sz="900">
                <a:latin typeface="HGP創英ﾌﾟﾚｾﾞﾝｽEB" pitchFamily="18" charset="-128"/>
                <a:ea typeface="HGP創英ﾌﾟﾚｾﾞﾝｽEB" pitchFamily="18" charset="-128"/>
              </a:rPr>
              <a:t>ＰＭＯ（</a:t>
            </a:r>
            <a:r>
              <a:rPr lang="en-US" altLang="ja-JP" sz="900">
                <a:latin typeface="HGP創英ﾌﾟﾚｾﾞﾝｽEB" pitchFamily="18" charset="-128"/>
                <a:ea typeface="HGP創英ﾌﾟﾚｾﾞﾝｽEB" pitchFamily="18" charset="-128"/>
              </a:rPr>
              <a:t>Park Management Organization</a:t>
            </a:r>
            <a:r>
              <a:rPr lang="ja-JP" altLang="en-US" sz="900">
                <a:latin typeface="HGP創英ﾌﾟﾚｾﾞﾝｽEB" pitchFamily="18" charset="-128"/>
                <a:ea typeface="HGP創英ﾌﾟﾚｾﾞﾝｽEB" pitchFamily="18" charset="-128"/>
              </a:rPr>
              <a:t>）とは</a:t>
            </a:r>
          </a:p>
          <a:p>
            <a:r>
              <a:rPr lang="ja-JP" altLang="en-US" sz="900">
                <a:latin typeface="HGP創英ﾌﾟﾚｾﾞﾝｽEB" pitchFamily="18" charset="-128"/>
                <a:ea typeface="HGP創英ﾌﾟﾚｾﾞﾝｽEB" pitchFamily="18" charset="-128"/>
              </a:rPr>
              <a:t>　　公園全体をマネジメントする民主導の組織のこと。</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pPr>
              <a:defRPr/>
            </a:pPr>
            <a:fld id="{D9612C34-9077-47A7-A132-C217799B15AA}" type="slidenum">
              <a:rPr lang="ja-JP" altLang="en-US" smtClean="0"/>
              <a:pPr>
                <a:defRPr/>
              </a:pPr>
              <a:t>9</a:t>
            </a:fld>
            <a:endParaRPr lang="ja-JP" altLang="en-US" dirty="0"/>
          </a:p>
        </p:txBody>
      </p:sp>
      <p:graphicFrame>
        <p:nvGraphicFramePr>
          <p:cNvPr id="3" name="表 2"/>
          <p:cNvGraphicFramePr>
            <a:graphicFrameLocks noGrp="1"/>
          </p:cNvGraphicFramePr>
          <p:nvPr/>
        </p:nvGraphicFramePr>
        <p:xfrm>
          <a:off x="273050" y="476250"/>
          <a:ext cx="9359900" cy="6023540"/>
        </p:xfrm>
        <a:graphic>
          <a:graphicData uri="http://schemas.openxmlformats.org/drawingml/2006/table">
            <a:tbl>
              <a:tblPr/>
              <a:tblGrid>
                <a:gridCol w="344488"/>
                <a:gridCol w="374650"/>
                <a:gridCol w="3384550"/>
                <a:gridCol w="1512887"/>
                <a:gridCol w="792163"/>
                <a:gridCol w="719137"/>
                <a:gridCol w="647700"/>
                <a:gridCol w="720725"/>
                <a:gridCol w="863600"/>
              </a:tblGrid>
              <a:tr h="142875">
                <a:tc rowSpan="2">
                  <a:txBody>
                    <a:bodyPr/>
                    <a:lstStyle/>
                    <a:p>
                      <a:pPr marL="71438"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主要</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rPr>
                        <a:t>プロジェクトと目標</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hMerge="1">
                  <a:txBody>
                    <a:bodyPr/>
                    <a:lstStyle/>
                    <a:p>
                      <a:endParaRPr kumimoji="1" lang="ja-JP" altLang="en-US"/>
                    </a:p>
                  </a:txBody>
                  <a:tcPr/>
                </a:tc>
                <a:tc rowSpan="2" h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主要部局</a:t>
                      </a:r>
                      <a:endParaRPr kumimoji="1" lang="en-US" altLang="ja-JP" sz="1000" b="0" i="0" u="none" strike="noStrike" cap="none" normalizeH="0" baseline="0" dirty="0" smtClean="0">
                        <a:ln>
                          <a:noFill/>
                        </a:ln>
                        <a:solidFill>
                          <a:schemeClr val="tx1"/>
                        </a:solidFill>
                        <a:effectLst/>
                        <a:latin typeface="Century" pitchFamily="18" charset="0"/>
                        <a:ea typeface="HGP創英角ｺﾞｼｯｸUB" pitchFamily="50" charset="-128"/>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網掛けあり：府</a:t>
                      </a:r>
                      <a:endParaRPr kumimoji="1" lang="en-US" altLang="ja-JP"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網掛けなし：市</a:t>
                      </a:r>
                      <a:endParaRPr kumimoji="1" lang="ja-JP" altLang="en-US"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rPr>
                        <a:t>４</a:t>
                      </a:r>
                      <a:r>
                        <a:rPr kumimoji="1" lang="ja-JP" sz="1000" b="0" i="0" u="none" strike="noStrike" cap="none" normalizeH="0" baseline="0" dirty="0" smtClean="0">
                          <a:ln>
                            <a:noFill/>
                          </a:ln>
                          <a:solidFill>
                            <a:srgbClr val="000000"/>
                          </a:solidFill>
                          <a:effectLst/>
                          <a:latin typeface="Century" pitchFamily="18" charset="0"/>
                          <a:ea typeface="HGP創英角ｺﾞｼｯｸUB" pitchFamily="50" charset="-128"/>
                        </a:rPr>
                        <a:t>ヵ年のスケジュールイメージ</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r>
              <a:tr h="142875">
                <a:tc vMerge="1">
                  <a:txBody>
                    <a:bodyPr/>
                    <a:lstStyle/>
                    <a:p>
                      <a:endParaRPr kumimoji="1" lang="ja-JP" altLang="en-US"/>
                    </a:p>
                  </a:txBody>
                  <a:tcPr/>
                </a:tc>
                <a:tc gridSpan="3" vMerge="1">
                  <a:txBody>
                    <a:bodyPr/>
                    <a:lstStyle/>
                    <a:p>
                      <a:endParaRPr kumimoji="1" lang="ja-JP" altLang="en-US"/>
                    </a:p>
                  </a:txBody>
                  <a:tcPr/>
                </a:tc>
                <a:tc hMerge="1" vMerge="1">
                  <a:txBody>
                    <a:bodyPr/>
                    <a:lstStyle/>
                    <a:p>
                      <a:endParaRPr kumimoji="1" lang="ja-JP" altLang="en-US"/>
                    </a:p>
                  </a:txBody>
                  <a:tcPr/>
                </a:tc>
                <a:tc hMerge="1"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2012</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2013</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2014</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2015</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650875">
                <a:tc rowSpan="14">
                  <a:txBody>
                    <a:bodyPr/>
                    <a:lstStyle/>
                    <a:p>
                      <a:pPr marL="71438"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cs typeface="Times New Roman" pitchFamily="18" charset="0"/>
                        </a:rPr>
                        <a:t>世界の都市間競争に打ち勝つ都市魅力創造の基盤づくり</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13">
                  <a:txBody>
                    <a:bodyPr/>
                    <a:lstStyle/>
                    <a:p>
                      <a:pPr marL="971550" marR="0" lvl="0" indent="-83820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cs typeface="Times New Roman" pitchFamily="18" charset="0"/>
                        </a:rPr>
                        <a:t>重点エリアのマネジメント</a:t>
                      </a:r>
                      <a:endParaRPr kumimoji="1" lang="ja-JP"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4">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●天王寺・阿倍野地区</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天王寺動物園を世界第一級の都市型動物園として魅力を向上させるとともに、ハード・ソフト両面にわたる施策によりエリアの魅力を発信し、動物園を核としエリア全体の集客力を強化します。</a:t>
                      </a:r>
                      <a:endParaRPr kumimoji="0"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0"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◎４年間の目標</a:t>
                      </a:r>
                      <a:r>
                        <a:rPr kumimoji="0" lang="ja-JP" altLang="en-US" sz="1000" b="0" i="0" u="none" strike="noStrike" cap="none" normalizeH="0" baseline="0" dirty="0" smtClean="0">
                          <a:ln>
                            <a:noFill/>
                          </a:ln>
                          <a:solidFill>
                            <a:schemeClr val="tx1"/>
                          </a:solidFill>
                          <a:effectLst/>
                          <a:latin typeface="Century" pitchFamily="18" charset="0"/>
                          <a:ea typeface="ＭＳ Ｐゴシック" charset="-128"/>
                        </a:rPr>
                        <a:t>　</a:t>
                      </a: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バス駐車場及びエントランスエリアの整備等により集客力を向上、レストラン等への民間活力の導入による安定的、持続的な経営と魅力の向上</a:t>
                      </a:r>
                      <a:endParaRPr kumimoji="0"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動植物公園の魅力向上</a:t>
                      </a:r>
                    </a:p>
                    <a:p>
                      <a:pPr marL="0" marR="0" lvl="0" indent="0" algn="l" defTabSz="914400" rtl="0" eaLnBrk="1" fontAlgn="base" latinLnBrk="0" hangingPunct="1">
                        <a:lnSpc>
                          <a:spcPct val="100000"/>
                        </a:lnSpc>
                        <a:spcBef>
                          <a:spcPct val="0"/>
                        </a:spcBef>
                        <a:spcAft>
                          <a:spcPct val="0"/>
                        </a:spcAft>
                        <a:buClrTx/>
                        <a:buSzTx/>
                        <a:buFontTx/>
                        <a:buNone/>
                        <a:tabLst/>
                      </a:pPr>
                      <a:r>
                        <a:rPr kumimoji="0"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施設整備と民活導入による魅力向上（レストラン売店）</a:t>
                      </a: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都市魅力課</a:t>
                      </a:r>
                      <a:endParaRPr kumimoji="1" lang="ja-JP" altLang="en-US" sz="8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ＭＳ Ｐゴシック" charset="-128"/>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ＭＳ Ｐゴシック" charset="-128"/>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5900">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天王寺動植物　公園事務所</a:t>
                      </a:r>
                      <a:endPar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0">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周辺エリアとの連携・回遊性の向上</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46831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1300">
                <a:tc vMerge="1">
                  <a:txBody>
                    <a:bodyPr/>
                    <a:lstStyle/>
                    <a:p>
                      <a:endParaRPr kumimoji="1" lang="ja-JP" altLang="en-US"/>
                    </a:p>
                  </a:txBody>
                  <a:tcPr/>
                </a:tc>
                <a:tc vMerge="1">
                  <a:txBody>
                    <a:bodyPr/>
                    <a:lstStyle/>
                    <a:p>
                      <a:endParaRPr kumimoji="1" lang="ja-JP" altLang="en-US"/>
                    </a:p>
                  </a:txBody>
                  <a:tcPr/>
                </a:tc>
                <a:tc rowSpan="6">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●御堂筋フェスティバルモール化</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国内外の人々を惹きつけるクオリティの高いにぎわいを創造し、御堂筋及びその周辺エリアから都市魅力を強く発信します。</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altLang="en-US" sz="1000" b="0" i="0" u="none" strike="noStrike" cap="none" normalizeH="0" baseline="0" dirty="0" smtClean="0">
                          <a:ln>
                            <a:noFill/>
                          </a:ln>
                          <a:solidFill>
                            <a:schemeClr val="tx1"/>
                          </a:solidFill>
                          <a:effectLst/>
                          <a:latin typeface="Century" pitchFamily="18" charset="0"/>
                          <a:ea typeface="ＭＳ Ｐゴシック" charset="-128"/>
                        </a:rPr>
                        <a:t>　</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四季折々に連続したシンボルイベントの実施、賑わい空間の形成、生きた建築ミュージアムの実現</a:t>
                      </a: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シンボルイベントの創出と魅力発信</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都市魅力課</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ＭＳ Ｐゴシック" charset="-128"/>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ＭＳ Ｐゴシック" charset="-128"/>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431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観光担当</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287338">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にぎわい空間の形成</a:t>
                      </a:r>
                      <a:endParaRPr kumimoji="0"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歩行者空間の充実</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都市魅力課</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計画調整局</a:t>
                      </a:r>
                      <a: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
                      </a:r>
                      <a:br>
                        <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br>
                      <a:r>
                        <a:rPr kumimoji="0"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建設局</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320675">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生きた「建築ミュージアム」の実現</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都市魅力課</a:t>
                      </a:r>
                      <a:endParaRPr kumimoji="1" lang="ja-JP"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3375">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都市整備局</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603250">
                <a:tc vMerge="1">
                  <a:txBody>
                    <a:bodyPr/>
                    <a:lstStyle/>
                    <a:p>
                      <a:endParaRPr kumimoji="1" lang="ja-JP" altLang="en-US"/>
                    </a:p>
                  </a:txBody>
                  <a:tcPr/>
                </a:tc>
                <a:tc vMerge="1">
                  <a:txBody>
                    <a:bodyPr/>
                    <a:lstStyle/>
                    <a:p>
                      <a:endParaRPr kumimoji="1" lang="ja-JP" altLang="en-US"/>
                    </a:p>
                  </a:txBody>
                  <a:tcPr/>
                </a:tc>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●築港・ベイエリア地区</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クルーズ客船の母港化による内外集客力強化に新たなウォーターフロントのまちづくりに挑戦し、世界にアピールできる集客観光拠点をめざします。</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　クルーズ客船の母港化、インナーハーバーの再生強化</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クルーズ客船の母港化</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国際交流・観光課</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446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港湾局</a:t>
                      </a:r>
                      <a:endParaRPr kumimoji="1" lang="ja-JP"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57626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インナーハーバーの再生強化</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66825">
                <a:tc vMerge="1">
                  <a:txBody>
                    <a:bodyPr/>
                    <a:lstStyle/>
                    <a:p>
                      <a:endParaRPr kumimoji="1" lang="ja-JP" altLang="en-US"/>
                    </a:p>
                  </a:txBody>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●国際エンターテイメント都市の創出</a:t>
                      </a:r>
                      <a:endParaRPr kumimoji="1" lang="en-US" altLang="ja-JP" sz="1000" b="0" i="0" u="none" strike="noStrike" cap="none" normalizeH="0" baseline="0" dirty="0" smtClean="0">
                        <a:ln>
                          <a:noFill/>
                        </a:ln>
                        <a:solidFill>
                          <a:schemeClr val="tx1"/>
                        </a:solidFill>
                        <a:effectLst/>
                        <a:latin typeface="Century" pitchFamily="18" charset="0"/>
                        <a:ea typeface="HGP創英角ｺﾞｼｯｸUB"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　（万博記念公園南側ゾーンへの複合型エンターテイメント施設の立地促進）</a:t>
                      </a:r>
                      <a:endParaRPr kumimoji="1" lang="en-US" altLang="ja-JP" sz="1000" b="0" i="0" u="none" strike="noStrike" cap="none" normalizeH="0" baseline="0" dirty="0" smtClean="0">
                        <a:ln>
                          <a:noFill/>
                        </a:ln>
                        <a:solidFill>
                          <a:schemeClr val="tx1"/>
                        </a:solidFill>
                        <a:effectLst/>
                        <a:latin typeface="Century" pitchFamily="18" charset="0"/>
                        <a:ea typeface="HGP創英角ｺﾞｼｯｸUB"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万博記念公園南側ゾーン（エキスポランド跡地）において、大阪府が万博機構から土地を借り受けて事業者に貸し付け、民間のノウハウと資金を活用して地域の賑わいの創出や地域の活性化を図ります。</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l"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◎４</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rPr>
                        <a:t>年間の目標</a:t>
                      </a: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　</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関係者の合意を得ながら、事業着手に向けた取組みを進め、施設の着実な立地促進を図る。</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kumimoji="1" lang="ja-JP" altLang="en-US"/>
                    </a:p>
                  </a:txBody>
                  <a:tcPr/>
                </a:tc>
                <a:tc h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都市魅力課</a:t>
                      </a: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dirty="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8" name="ホームベース 47"/>
          <p:cNvSpPr/>
          <p:nvPr/>
        </p:nvSpPr>
        <p:spPr>
          <a:xfrm>
            <a:off x="6681788" y="2492375"/>
            <a:ext cx="2087562" cy="2889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連携イベントなど実証的取組み</a:t>
            </a:r>
          </a:p>
        </p:txBody>
      </p:sp>
      <p:sp>
        <p:nvSpPr>
          <p:cNvPr id="49" name="ホームベース 48"/>
          <p:cNvSpPr/>
          <p:nvPr/>
        </p:nvSpPr>
        <p:spPr>
          <a:xfrm>
            <a:off x="8769350" y="2492375"/>
            <a:ext cx="876300" cy="2873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本格展開</a:t>
            </a:r>
          </a:p>
        </p:txBody>
      </p:sp>
      <p:sp>
        <p:nvSpPr>
          <p:cNvPr id="56" name="ホームベース 55"/>
          <p:cNvSpPr/>
          <p:nvPr/>
        </p:nvSpPr>
        <p:spPr>
          <a:xfrm>
            <a:off x="6681788" y="4148138"/>
            <a:ext cx="863600" cy="5762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計画策定調査・誘致戦略・基本構想</a:t>
            </a:r>
          </a:p>
        </p:txBody>
      </p:sp>
      <p:sp>
        <p:nvSpPr>
          <p:cNvPr id="57" name="ホームベース 56"/>
          <p:cNvSpPr/>
          <p:nvPr/>
        </p:nvSpPr>
        <p:spPr>
          <a:xfrm>
            <a:off x="6681788" y="4868863"/>
            <a:ext cx="1366837" cy="2159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事業者募集等</a:t>
            </a:r>
            <a:endParaRPr lang="en-US" altLang="ja-JP" sz="800" dirty="0">
              <a:solidFill>
                <a:srgbClr val="0070C0"/>
              </a:solidFill>
            </a:endParaRPr>
          </a:p>
        </p:txBody>
      </p:sp>
      <p:sp>
        <p:nvSpPr>
          <p:cNvPr id="58" name="ホームベース 57"/>
          <p:cNvSpPr/>
          <p:nvPr/>
        </p:nvSpPr>
        <p:spPr>
          <a:xfrm>
            <a:off x="7400925" y="5084763"/>
            <a:ext cx="2225675" cy="2159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民間事業者による活用</a:t>
            </a:r>
          </a:p>
        </p:txBody>
      </p:sp>
      <p:sp>
        <p:nvSpPr>
          <p:cNvPr id="59" name="ホームベース 58"/>
          <p:cNvSpPr/>
          <p:nvPr/>
        </p:nvSpPr>
        <p:spPr>
          <a:xfrm>
            <a:off x="7545388" y="4148138"/>
            <a:ext cx="1439862" cy="5762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ターミナル整備・インセンティブ検討など</a:t>
            </a:r>
          </a:p>
        </p:txBody>
      </p:sp>
      <p:sp>
        <p:nvSpPr>
          <p:cNvPr id="12403" name="テキスト ボックス 59"/>
          <p:cNvSpPr txBox="1">
            <a:spLocks noChangeArrowheads="1"/>
          </p:cNvSpPr>
          <p:nvPr/>
        </p:nvSpPr>
        <p:spPr bwMode="auto">
          <a:xfrm>
            <a:off x="8985250" y="4365625"/>
            <a:ext cx="576263" cy="215900"/>
          </a:xfrm>
          <a:prstGeom prst="rect">
            <a:avLst/>
          </a:prstGeom>
          <a:solidFill>
            <a:schemeClr val="bg1"/>
          </a:solidFill>
          <a:ln w="9525">
            <a:solidFill>
              <a:srgbClr val="0070C0"/>
            </a:solidFill>
            <a:miter lim="800000"/>
            <a:headEnd/>
            <a:tailEnd/>
          </a:ln>
        </p:spPr>
        <p:txBody>
          <a:bodyPr>
            <a:spAutoFit/>
          </a:bodyPr>
          <a:lstStyle/>
          <a:p>
            <a:pPr algn="ctr"/>
            <a:r>
              <a:rPr lang="ja-JP" altLang="en-US" sz="800">
                <a:solidFill>
                  <a:srgbClr val="FF0000"/>
                </a:solidFill>
                <a:latin typeface="HG創英角ｺﾞｼｯｸUB" pitchFamily="49" charset="-128"/>
                <a:ea typeface="HG創英角ｺﾞｼｯｸUB" pitchFamily="49" charset="-128"/>
              </a:rPr>
              <a:t>母港化</a:t>
            </a:r>
          </a:p>
        </p:txBody>
      </p:sp>
      <p:sp>
        <p:nvSpPr>
          <p:cNvPr id="30" name="ホームベース 29"/>
          <p:cNvSpPr/>
          <p:nvPr/>
        </p:nvSpPr>
        <p:spPr>
          <a:xfrm>
            <a:off x="7400925" y="979488"/>
            <a:ext cx="2232025" cy="1444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極地海洋ゾーン他整備</a:t>
            </a:r>
          </a:p>
        </p:txBody>
      </p:sp>
      <p:sp>
        <p:nvSpPr>
          <p:cNvPr id="31" name="ホームベース 30"/>
          <p:cNvSpPr/>
          <p:nvPr/>
        </p:nvSpPr>
        <p:spPr>
          <a:xfrm>
            <a:off x="6681788" y="1411288"/>
            <a:ext cx="941387" cy="2159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en-US" sz="800" dirty="0">
                <a:solidFill>
                  <a:srgbClr val="0070C0"/>
                </a:solidFill>
              </a:rPr>
              <a:t>公園内ﾚｽﾄﾗﾝ売店等事業者募集</a:t>
            </a:r>
          </a:p>
        </p:txBody>
      </p:sp>
      <p:sp>
        <p:nvSpPr>
          <p:cNvPr id="32" name="ホームベース 31"/>
          <p:cNvSpPr/>
          <p:nvPr/>
        </p:nvSpPr>
        <p:spPr>
          <a:xfrm>
            <a:off x="7689850" y="1411288"/>
            <a:ext cx="1943100" cy="217487"/>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営業開始</a:t>
            </a:r>
          </a:p>
        </p:txBody>
      </p:sp>
      <p:sp>
        <p:nvSpPr>
          <p:cNvPr id="33" name="ホームベース 32"/>
          <p:cNvSpPr/>
          <p:nvPr/>
        </p:nvSpPr>
        <p:spPr>
          <a:xfrm>
            <a:off x="6681788" y="979488"/>
            <a:ext cx="719137" cy="1444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ja-JP" altLang="en-US" sz="800" dirty="0">
                <a:solidFill>
                  <a:srgbClr val="0070C0"/>
                </a:solidFill>
              </a:rPr>
              <a:t>調査・検討</a:t>
            </a:r>
          </a:p>
        </p:txBody>
      </p:sp>
      <p:sp>
        <p:nvSpPr>
          <p:cNvPr id="34" name="ホームベース 33"/>
          <p:cNvSpPr/>
          <p:nvPr/>
        </p:nvSpPr>
        <p:spPr>
          <a:xfrm>
            <a:off x="6681788" y="1916113"/>
            <a:ext cx="2963862" cy="344487"/>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en-US" sz="700" dirty="0">
                <a:solidFill>
                  <a:srgbClr val="0070C0"/>
                </a:solidFill>
              </a:rPr>
              <a:t>イベント開催等による周辺との連携・エリアブランド力の向上</a:t>
            </a:r>
          </a:p>
        </p:txBody>
      </p:sp>
      <p:sp>
        <p:nvSpPr>
          <p:cNvPr id="61" name="ホームベース 60"/>
          <p:cNvSpPr/>
          <p:nvPr/>
        </p:nvSpPr>
        <p:spPr>
          <a:xfrm>
            <a:off x="6681788" y="1195388"/>
            <a:ext cx="2663825" cy="1444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700" dirty="0">
                <a:solidFill>
                  <a:srgbClr val="0070C0"/>
                </a:solidFill>
              </a:rPr>
              <a:t>バス駐車場及びエントランスエリア整備等による集客力の向上</a:t>
            </a:r>
          </a:p>
        </p:txBody>
      </p:sp>
      <p:sp>
        <p:nvSpPr>
          <p:cNvPr id="12410" name="テキスト ボックス 45"/>
          <p:cNvSpPr txBox="1">
            <a:spLocks noChangeArrowheads="1"/>
          </p:cNvSpPr>
          <p:nvPr/>
        </p:nvSpPr>
        <p:spPr bwMode="auto">
          <a:xfrm>
            <a:off x="9129713" y="908050"/>
            <a:ext cx="215900" cy="1352550"/>
          </a:xfrm>
          <a:prstGeom prst="rect">
            <a:avLst/>
          </a:prstGeom>
          <a:solidFill>
            <a:schemeClr val="bg1"/>
          </a:solidFill>
          <a:ln w="9525">
            <a:solidFill>
              <a:srgbClr val="0070C0"/>
            </a:solidFill>
            <a:miter lim="800000"/>
            <a:headEnd/>
            <a:tailEnd/>
          </a:ln>
        </p:spPr>
        <p:txBody>
          <a:bodyPr vert="eaVert" anchor="ctr"/>
          <a:lstStyle/>
          <a:p>
            <a:pPr algn="ctr"/>
            <a:r>
              <a:rPr lang="ja-JP" altLang="en-US" sz="700">
                <a:solidFill>
                  <a:srgbClr val="FF0000"/>
                </a:solidFill>
                <a:latin typeface="HG創英角ｺﾞｼｯｸUB" pitchFamily="49" charset="-128"/>
                <a:ea typeface="HG創英角ｺﾞｼｯｸUB" pitchFamily="49" charset="-128"/>
              </a:rPr>
              <a:t>動物園開園１００周年</a:t>
            </a:r>
          </a:p>
        </p:txBody>
      </p:sp>
      <p:sp>
        <p:nvSpPr>
          <p:cNvPr id="41" name="ホームベース 40"/>
          <p:cNvSpPr/>
          <p:nvPr/>
        </p:nvSpPr>
        <p:spPr>
          <a:xfrm>
            <a:off x="6700838" y="5732463"/>
            <a:ext cx="2925762" cy="576262"/>
          </a:xfrm>
          <a:prstGeom prst="homePlate">
            <a:avLst>
              <a:gd name="adj" fmla="val 25519"/>
            </a:avLst>
          </a:prstGeom>
          <a:solidFill>
            <a:schemeClr val="bg1"/>
          </a:solidFill>
          <a:ln w="12700">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事業の促進</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（公募要項に記載された時期）</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　　</a:t>
            </a:r>
            <a:r>
              <a:rPr lang="en-US" altLang="ja-JP" sz="800" dirty="0">
                <a:solidFill>
                  <a:srgbClr val="0070C0"/>
                </a:solidFill>
              </a:rPr>
              <a:t>H26.9</a:t>
            </a:r>
            <a:r>
              <a:rPr lang="ja-JP" altLang="en-US" sz="800" dirty="0">
                <a:solidFill>
                  <a:srgbClr val="0070C0"/>
                </a:solidFill>
              </a:rPr>
              <a:t>末までに：工事着手</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　　</a:t>
            </a:r>
            <a:r>
              <a:rPr lang="en-US" altLang="ja-JP" sz="800" dirty="0">
                <a:solidFill>
                  <a:srgbClr val="0070C0"/>
                </a:solidFill>
              </a:rPr>
              <a:t>H28.9</a:t>
            </a:r>
            <a:r>
              <a:rPr lang="ja-JP" altLang="en-US" sz="800" dirty="0">
                <a:solidFill>
                  <a:srgbClr val="0070C0"/>
                </a:solidFill>
              </a:rPr>
              <a:t>末までに：主要施設オープン</a:t>
            </a:r>
            <a:endParaRPr lang="en-US" altLang="ja-JP" sz="800" dirty="0">
              <a:solidFill>
                <a:srgbClr val="0070C0"/>
              </a:solidFill>
            </a:endParaRPr>
          </a:p>
        </p:txBody>
      </p:sp>
      <p:sp>
        <p:nvSpPr>
          <p:cNvPr id="25" name="ホームベース 24"/>
          <p:cNvSpPr/>
          <p:nvPr/>
        </p:nvSpPr>
        <p:spPr>
          <a:xfrm>
            <a:off x="6681788" y="3589338"/>
            <a:ext cx="719137" cy="2889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ja-JP" sz="800" dirty="0">
                <a:solidFill>
                  <a:srgbClr val="0070C0"/>
                </a:solidFill>
              </a:rPr>
              <a:t>事業スキーム検討</a:t>
            </a:r>
          </a:p>
        </p:txBody>
      </p:sp>
      <p:sp>
        <p:nvSpPr>
          <p:cNvPr id="26" name="ホームベース 25"/>
          <p:cNvSpPr/>
          <p:nvPr/>
        </p:nvSpPr>
        <p:spPr>
          <a:xfrm>
            <a:off x="7400925" y="3589338"/>
            <a:ext cx="2232025" cy="2889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歴史的建築物の再生活用促進</a:t>
            </a:r>
          </a:p>
        </p:txBody>
      </p:sp>
      <p:sp>
        <p:nvSpPr>
          <p:cNvPr id="12414" name="テキスト ボックス 26"/>
          <p:cNvSpPr txBox="1">
            <a:spLocks noChangeArrowheads="1"/>
          </p:cNvSpPr>
          <p:nvPr/>
        </p:nvSpPr>
        <p:spPr bwMode="auto">
          <a:xfrm>
            <a:off x="8913813" y="3517900"/>
            <a:ext cx="647700" cy="415925"/>
          </a:xfrm>
          <a:prstGeom prst="rect">
            <a:avLst/>
          </a:prstGeom>
          <a:solidFill>
            <a:schemeClr val="bg1"/>
          </a:solidFill>
          <a:ln w="9525">
            <a:solidFill>
              <a:schemeClr val="tx1"/>
            </a:solidFill>
            <a:miter lim="800000"/>
            <a:headEnd/>
            <a:tailEnd/>
          </a:ln>
        </p:spPr>
        <p:txBody>
          <a:bodyPr>
            <a:spAutoFit/>
          </a:bodyPr>
          <a:lstStyle/>
          <a:p>
            <a:pPr algn="ctr"/>
            <a:r>
              <a:rPr lang="ja-JP" altLang="en-US" sz="700">
                <a:solidFill>
                  <a:srgbClr val="FF0000"/>
                </a:solidFill>
                <a:latin typeface="HG創英角ｺﾞｼｯｸUB" pitchFamily="49" charset="-128"/>
                <a:ea typeface="HG創英角ｺﾞｼｯｸUB" pitchFamily="49" charset="-128"/>
              </a:rPr>
              <a:t>生きた建築ミュージアムの実現</a:t>
            </a:r>
          </a:p>
        </p:txBody>
      </p:sp>
      <p:sp>
        <p:nvSpPr>
          <p:cNvPr id="28" name="ホームベース 27"/>
          <p:cNvSpPr/>
          <p:nvPr/>
        </p:nvSpPr>
        <p:spPr>
          <a:xfrm>
            <a:off x="6681788" y="2941638"/>
            <a:ext cx="719137" cy="3603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調査・検討</a:t>
            </a:r>
          </a:p>
        </p:txBody>
      </p:sp>
      <p:sp>
        <p:nvSpPr>
          <p:cNvPr id="29" name="ホームベース 28"/>
          <p:cNvSpPr/>
          <p:nvPr/>
        </p:nvSpPr>
        <p:spPr>
          <a:xfrm>
            <a:off x="7400925" y="2941638"/>
            <a:ext cx="1368425" cy="3603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en-US" sz="800" dirty="0">
                <a:solidFill>
                  <a:srgbClr val="0070C0"/>
                </a:solidFill>
              </a:rPr>
              <a:t>関係者協議・調整・必要な手続き・実証実験・組織づくりなど</a:t>
            </a:r>
          </a:p>
        </p:txBody>
      </p:sp>
      <p:sp>
        <p:nvSpPr>
          <p:cNvPr id="35" name="ホームベース 34"/>
          <p:cNvSpPr/>
          <p:nvPr/>
        </p:nvSpPr>
        <p:spPr>
          <a:xfrm>
            <a:off x="8769350" y="2941638"/>
            <a:ext cx="876300" cy="3603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本格展開</a:t>
            </a:r>
          </a:p>
        </p:txBody>
      </p:sp>
      <p:sp>
        <p:nvSpPr>
          <p:cNvPr id="38" name="大かっこ 37"/>
          <p:cNvSpPr/>
          <p:nvPr/>
        </p:nvSpPr>
        <p:spPr>
          <a:xfrm>
            <a:off x="5961063" y="620713"/>
            <a:ext cx="647700" cy="233362"/>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pPr>
              <a:defRPr/>
            </a:pPr>
            <a:fld id="{353D7F7F-A65B-4F45-A81C-F6C9DA39C2FB}" type="slidenum">
              <a:rPr lang="ja-JP" altLang="en-US" smtClean="0"/>
              <a:pPr>
                <a:defRPr/>
              </a:pPr>
              <a:t>10</a:t>
            </a:fld>
            <a:endParaRPr lang="ja-JP" altLang="en-US" dirty="0"/>
          </a:p>
        </p:txBody>
      </p:sp>
      <p:graphicFrame>
        <p:nvGraphicFramePr>
          <p:cNvPr id="3" name="表 2"/>
          <p:cNvGraphicFramePr>
            <a:graphicFrameLocks noGrp="1"/>
          </p:cNvGraphicFramePr>
          <p:nvPr/>
        </p:nvGraphicFramePr>
        <p:xfrm>
          <a:off x="273050" y="333375"/>
          <a:ext cx="9359900" cy="6108630"/>
        </p:xfrm>
        <a:graphic>
          <a:graphicData uri="http://schemas.openxmlformats.org/drawingml/2006/table">
            <a:tbl>
              <a:tblPr/>
              <a:tblGrid>
                <a:gridCol w="344488"/>
                <a:gridCol w="5272087"/>
                <a:gridCol w="792163"/>
                <a:gridCol w="738187"/>
                <a:gridCol w="736600"/>
                <a:gridCol w="738188"/>
                <a:gridCol w="738187"/>
              </a:tblGrid>
              <a:tr h="190500">
                <a:tc rowSpan="2">
                  <a:txBody>
                    <a:bodyPr/>
                    <a:lstStyle/>
                    <a:p>
                      <a:pPr marL="71438"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主要</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rPr>
                        <a:t>プロジェクトと目標</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主要部局</a:t>
                      </a:r>
                      <a:endParaRPr kumimoji="1" lang="en-US" altLang="ja-JP" sz="1000" b="0" i="0" u="none" strike="noStrike" cap="none" normalizeH="0" baseline="0" dirty="0" smtClean="0">
                        <a:ln>
                          <a:noFill/>
                        </a:ln>
                        <a:solidFill>
                          <a:schemeClr val="tx1"/>
                        </a:solidFill>
                        <a:effectLst/>
                        <a:latin typeface="Century" pitchFamily="18" charset="0"/>
                        <a:ea typeface="HGP創英角ｺﾞｼｯｸUB" pitchFamily="50" charset="-128"/>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網掛けあり：府</a:t>
                      </a:r>
                      <a:endParaRPr kumimoji="1" lang="en-US" altLang="ja-JP"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網掛けなし：市</a:t>
                      </a:r>
                      <a:endParaRPr kumimoji="1" lang="ja-JP" altLang="en-US"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rPr>
                        <a:t>４</a:t>
                      </a:r>
                      <a:r>
                        <a:rPr kumimoji="1" lang="ja-JP" sz="1000" b="0" i="0" u="none" strike="noStrike" cap="none" normalizeH="0" baseline="0" dirty="0" smtClean="0">
                          <a:ln>
                            <a:noFill/>
                          </a:ln>
                          <a:solidFill>
                            <a:srgbClr val="000000"/>
                          </a:solidFill>
                          <a:effectLst/>
                          <a:latin typeface="Century" pitchFamily="18" charset="0"/>
                          <a:ea typeface="HGP創英角ｺﾞｼｯｸUB" pitchFamily="50" charset="-128"/>
                        </a:rPr>
                        <a:t>ヵ年のスケジュールイメージ</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r>
              <a:tr h="190500">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2012</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2013</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2014</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2015</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912813">
                <a:tc rowSpan="7">
                  <a:txBody>
                    <a:bodyPr/>
                    <a:lstStyle/>
                    <a:p>
                      <a:pPr marL="71438"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cs typeface="Times New Roman" pitchFamily="18" charset="0"/>
                        </a:rPr>
                        <a:t>世界の都市間競争に打ち勝つ都市魅力創造の基盤づくり</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rPr>
                        <a:t>道路の無電柱化の推進</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「大阪府</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電線類地中化マスタープラン」に位置付けられた優先地域のうち、大阪ミュージアム構想の登録物である歴史的なまちなみなど、景観に配慮する地域や駅前、官公庁など、整備効果の高い箇所について、電線管理者との合意を図りながら重点的に取り組みます</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大阪市域においては、都市防災機能の向上に資する路線を中心に無電柱化を進め、あわせて景観向上、安全で快適な歩行空間の確保を図ることにより、都市魅力を高めます。特に、重点エリアである大阪城地区において、恵美須城東線の無電柱化を実施します。</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sz="1000" b="0" i="0" u="none" strike="noStrike" cap="none" normalizeH="0" baseline="0" dirty="0" smtClean="0">
                          <a:ln>
                            <a:noFill/>
                          </a:ln>
                          <a:solidFill>
                            <a:schemeClr val="tx1"/>
                          </a:solidFill>
                          <a:effectLst/>
                          <a:latin typeface="Century" pitchFamily="18" charset="0"/>
                          <a:ea typeface="ＭＳ Ｐゴシック" charset="-128"/>
                        </a:rPr>
                        <a:t>　</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推進計画</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など</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に基づき、必要性や整備効果の高い路線で整備を実施</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するとともに、上記路線の無電柱化を推進する。</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交通道路室</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12813">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建設局</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903288">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rPr>
                        <a:t>生駒山系花屏風の整備</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生駒山系を屏風に見立て、府民との協働で花木や紅葉の美しい樹木を１５年間</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r>
                        <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H35</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年度まで）</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で１万本植樹し、府民に愛される自然資源をつくります。</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◎１５</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　</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10000</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本の植樹と</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10</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箇所程度の名所づくりを実施する</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みどり推進課</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1813">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rPr>
                        <a:t>みどりの風を感じる大都市</a:t>
                      </a: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・大阪</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rPr>
                        <a:t>の実現に向けた取組み</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美しく季節感のあるみどりの中で、人と人、人と自然のつながりが生まれ、さわやかな風を感じる快適な街の実現を</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めざ</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して、海～街～山をつなぐ「みどりの</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太い</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軸」を</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つくろうとする</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取組み</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など</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を推進します。</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　</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みどりの</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大阪</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推進計画に基づき、みどりの風促進区域</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において、府民が実感できるみどりづくり</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を推進する</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環境農林水産総務課</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総合計画課</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等</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1813">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緑化推進部</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1008063">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●百舌鳥・古市古墳群の世界文化遺産登録に向けた取組みの推進</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百舌鳥・古市古墳群の世界文化遺産登録を早期に実現するために、ユネスコ世界遺産委員会へ提出する推薦書案の作成とともに、国内への情報発信・機運醸成の取組みを推進します。</a:t>
                      </a:r>
                      <a:endPar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　</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最短で</a:t>
                      </a:r>
                      <a:r>
                        <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2015</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年の登録を目標とし、事業を推進する。</a:t>
                      </a:r>
                      <a:endPar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都市魅力課</a:t>
                      </a:r>
                      <a:endParaRPr kumimoji="1" lang="en-US"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文化財保護課</a:t>
                      </a:r>
                      <a:endParaRPr kumimoji="1" 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FF0000"/>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FF0000"/>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FF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FF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1350">
                <a:tc vMerge="1">
                  <a:txBody>
                    <a:bodyPr/>
                    <a:lstStyle/>
                    <a:p>
                      <a:endParaRPr kumimoji="1" lang="ja-JP"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rPr>
                        <a:t>●「クールジャパンフロント」をコンセプトとしたまちづくりの推進 </a:t>
                      </a: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関空の対岸という立地ポテンシャルを活かし、りんくうタウンにおいて民間が主体的にマンガ・アニメ・特撮などの分野に関するものを集積させ、国内外からの来街者でにぎわうまちをめざします。 </a:t>
                      </a:r>
                      <a:endPar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p>
                      <a:pPr marL="0" marR="0" lvl="0" indent="0" algn="l"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rPr>
                        <a:t>◎３年間の目標</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　「クールジャパンフロント」のまちを開発及び運営する会社を公募により決定し、</a:t>
                      </a:r>
                      <a:r>
                        <a:rPr kumimoji="1" lang="en-US"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2014</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年度のコアエリアのまちづくりの概成をめざす。　</a:t>
                      </a:r>
                      <a:endParaRPr kumimoji="0"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72000" marT="36000" marB="360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ja-JP" altLang="en-US"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タウン推進室</a:t>
                      </a:r>
                      <a:endParaRPr kumimoji="0" lang="ja-JP" altLang="ja-JP" sz="9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ja-JP" altLang="ja-JP" sz="1000" b="0" i="0" u="none" strike="noStrike" cap="none" normalizeH="0" baseline="0" dirty="0" smtClean="0">
                        <a:ln>
                          <a:noFill/>
                        </a:ln>
                        <a:solidFill>
                          <a:schemeClr val="tx1"/>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ja-JP" altLang="ja-JP" sz="1000" b="0" i="0" u="none" strike="noStrike" cap="none" normalizeH="0" baseline="0" dirty="0" smtClean="0">
                        <a:ln>
                          <a:noFill/>
                        </a:ln>
                        <a:solidFill>
                          <a:schemeClr val="tx1"/>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5" name="ホームベース 24"/>
          <p:cNvSpPr/>
          <p:nvPr/>
        </p:nvSpPr>
        <p:spPr>
          <a:xfrm>
            <a:off x="6681788" y="917575"/>
            <a:ext cx="2951162" cy="5032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景観配慮地域、駅前、官公庁などで事業実施</a:t>
            </a:r>
            <a:endParaRPr lang="en-US" altLang="ja-JP" sz="800" dirty="0">
              <a:solidFill>
                <a:srgbClr val="0070C0"/>
              </a:solidFill>
            </a:endParaRPr>
          </a:p>
        </p:txBody>
      </p:sp>
      <p:sp>
        <p:nvSpPr>
          <p:cNvPr id="26" name="ホームベース 25"/>
          <p:cNvSpPr/>
          <p:nvPr/>
        </p:nvSpPr>
        <p:spPr>
          <a:xfrm>
            <a:off x="6681788" y="2717800"/>
            <a:ext cx="2900362" cy="5032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府市民協働による植樹活動の推進</a:t>
            </a:r>
          </a:p>
        </p:txBody>
      </p:sp>
      <p:sp>
        <p:nvSpPr>
          <p:cNvPr id="27" name="ホームベース 26"/>
          <p:cNvSpPr/>
          <p:nvPr/>
        </p:nvSpPr>
        <p:spPr>
          <a:xfrm>
            <a:off x="6681788" y="3716338"/>
            <a:ext cx="2900362" cy="5048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みどりの大阪推進計画に基づく「みどりの風促進区域」事業推進</a:t>
            </a:r>
          </a:p>
        </p:txBody>
      </p:sp>
      <p:sp>
        <p:nvSpPr>
          <p:cNvPr id="8" name="ホームベース 7"/>
          <p:cNvSpPr/>
          <p:nvPr/>
        </p:nvSpPr>
        <p:spPr>
          <a:xfrm>
            <a:off x="7400925" y="1709738"/>
            <a:ext cx="2232025" cy="503237"/>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事業推進</a:t>
            </a:r>
            <a:endParaRPr lang="en-US" altLang="ja-JP" sz="800" dirty="0">
              <a:solidFill>
                <a:srgbClr val="0070C0"/>
              </a:solidFill>
            </a:endParaRPr>
          </a:p>
        </p:txBody>
      </p:sp>
      <p:sp>
        <p:nvSpPr>
          <p:cNvPr id="9" name="ホームベース 8"/>
          <p:cNvSpPr/>
          <p:nvPr/>
        </p:nvSpPr>
        <p:spPr>
          <a:xfrm>
            <a:off x="6684963" y="4733925"/>
            <a:ext cx="2247900" cy="5032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登録に向けた事業の推進</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（大阪府・堺市・羽曳野市・藤井寺市）</a:t>
            </a:r>
            <a:endParaRPr lang="en-US" altLang="ja-JP" sz="800" dirty="0">
              <a:solidFill>
                <a:srgbClr val="0070C0"/>
              </a:solidFill>
            </a:endParaRPr>
          </a:p>
        </p:txBody>
      </p:sp>
      <p:sp>
        <p:nvSpPr>
          <p:cNvPr id="10" name="ホームベース 9"/>
          <p:cNvSpPr/>
          <p:nvPr/>
        </p:nvSpPr>
        <p:spPr>
          <a:xfrm>
            <a:off x="8932863" y="4733925"/>
            <a:ext cx="628650" cy="503238"/>
          </a:xfrm>
          <a:prstGeom prst="homePlate">
            <a:avLst>
              <a:gd name="adj" fmla="val 0"/>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FF0000"/>
                </a:solidFill>
              </a:rPr>
              <a:t>世界文化遺産登録</a:t>
            </a:r>
            <a:endParaRPr lang="en-US" altLang="ja-JP" sz="800" dirty="0">
              <a:solidFill>
                <a:srgbClr val="FF0000"/>
              </a:solidFill>
            </a:endParaRPr>
          </a:p>
          <a:p>
            <a:pPr algn="ctr" fontAlgn="auto">
              <a:spcBef>
                <a:spcPts val="0"/>
              </a:spcBef>
              <a:spcAft>
                <a:spcPts val="0"/>
              </a:spcAft>
              <a:defRPr/>
            </a:pPr>
            <a:r>
              <a:rPr lang="ja-JP" altLang="en-US" sz="800" dirty="0">
                <a:solidFill>
                  <a:srgbClr val="FF0000"/>
                </a:solidFill>
              </a:rPr>
              <a:t>（目標）</a:t>
            </a:r>
            <a:endParaRPr lang="en-US" altLang="ja-JP" sz="800" dirty="0">
              <a:solidFill>
                <a:srgbClr val="FF0000"/>
              </a:solidFill>
            </a:endParaRPr>
          </a:p>
        </p:txBody>
      </p:sp>
      <p:sp>
        <p:nvSpPr>
          <p:cNvPr id="12" name="ホームベース 11"/>
          <p:cNvSpPr/>
          <p:nvPr/>
        </p:nvSpPr>
        <p:spPr>
          <a:xfrm>
            <a:off x="6681788" y="5741988"/>
            <a:ext cx="2251075" cy="503237"/>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コアエリアのまちづくりに向けた事業推進</a:t>
            </a:r>
          </a:p>
        </p:txBody>
      </p:sp>
      <p:sp>
        <p:nvSpPr>
          <p:cNvPr id="13" name="大かっこ 12"/>
          <p:cNvSpPr/>
          <p:nvPr/>
        </p:nvSpPr>
        <p:spPr>
          <a:xfrm>
            <a:off x="5961063" y="476250"/>
            <a:ext cx="647700" cy="233363"/>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 2"/>
          <p:cNvGraphicFramePr>
            <a:graphicFrameLocks noGrp="1"/>
          </p:cNvGraphicFramePr>
          <p:nvPr/>
        </p:nvGraphicFramePr>
        <p:xfrm>
          <a:off x="273050" y="539750"/>
          <a:ext cx="9359900" cy="4724403"/>
        </p:xfrm>
        <a:graphic>
          <a:graphicData uri="http://schemas.openxmlformats.org/drawingml/2006/table">
            <a:tbl>
              <a:tblPr/>
              <a:tblGrid>
                <a:gridCol w="431800"/>
                <a:gridCol w="3887788"/>
                <a:gridCol w="1223962"/>
                <a:gridCol w="815975"/>
                <a:gridCol w="769938"/>
                <a:gridCol w="769937"/>
                <a:gridCol w="730250"/>
                <a:gridCol w="730250"/>
              </a:tblGrid>
              <a:tr h="190500">
                <a:tc rowSpan="2">
                  <a:txBody>
                    <a:bodyPr/>
                    <a:lstStyle/>
                    <a:p>
                      <a:pPr marL="71438"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rPr>
                        <a:t>主要</a:t>
                      </a:r>
                      <a:r>
                        <a:rPr kumimoji="1" lang="ja-JP" sz="1000" b="0" i="0" u="none" strike="noStrike" cap="none" normalizeH="0" baseline="0" dirty="0" smtClean="0">
                          <a:ln>
                            <a:noFill/>
                          </a:ln>
                          <a:solidFill>
                            <a:srgbClr val="000000"/>
                          </a:solidFill>
                          <a:effectLst/>
                          <a:latin typeface="Century" pitchFamily="18" charset="0"/>
                          <a:ea typeface="HGP創英角ｺﾞｼｯｸUB" pitchFamily="50" charset="-128"/>
                        </a:rPr>
                        <a:t>プロジェクトと目標</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h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主要部局</a:t>
                      </a:r>
                      <a:endParaRPr kumimoji="1" lang="en-US" altLang="ja-JP" sz="1000" b="0" i="0" u="none" strike="noStrike" cap="none" normalizeH="0" baseline="0" dirty="0" smtClean="0">
                        <a:ln>
                          <a:noFill/>
                        </a:ln>
                        <a:solidFill>
                          <a:schemeClr val="tx1"/>
                        </a:solidFill>
                        <a:effectLst/>
                        <a:latin typeface="Century" pitchFamily="18" charset="0"/>
                        <a:ea typeface="HGP創英角ｺﾞｼｯｸUB" pitchFamily="50" charset="-128"/>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網掛けあり：府</a:t>
                      </a:r>
                      <a:endParaRPr kumimoji="1" lang="en-US" altLang="ja-JP"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網掛けなし：市</a:t>
                      </a:r>
                      <a:endParaRPr kumimoji="1" lang="ja-JP" altLang="en-US"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rgbClr val="000000"/>
                          </a:solidFill>
                          <a:effectLst/>
                          <a:latin typeface="Century" pitchFamily="18" charset="0"/>
                          <a:ea typeface="HGP創英角ｺﾞｼｯｸUB" pitchFamily="50" charset="-128"/>
                        </a:rPr>
                        <a:t>４</a:t>
                      </a:r>
                      <a:r>
                        <a:rPr kumimoji="1" lang="ja-JP" sz="1000" b="0" i="0" u="none" strike="noStrike" cap="none" normalizeH="0" baseline="0" dirty="0" smtClean="0">
                          <a:ln>
                            <a:noFill/>
                          </a:ln>
                          <a:solidFill>
                            <a:srgbClr val="000000"/>
                          </a:solidFill>
                          <a:effectLst/>
                          <a:latin typeface="Century" pitchFamily="18" charset="0"/>
                          <a:ea typeface="HGP創英角ｺﾞｼｯｸUB" pitchFamily="50" charset="-128"/>
                        </a:rPr>
                        <a:t>ヵ年のスケジュールイメージ</a:t>
                      </a:r>
                      <a:endParaRPr kumimoji="1" 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r>
              <a:tr h="190500">
                <a:tc vMerge="1">
                  <a:txBody>
                    <a:bodyPr/>
                    <a:lstStyle/>
                    <a:p>
                      <a:endParaRPr kumimoji="1" lang="ja-JP" altLang="en-US"/>
                    </a:p>
                  </a:txBody>
                  <a:tcPr/>
                </a:tc>
                <a:tc gridSpan="2" vMerge="1">
                  <a:txBody>
                    <a:bodyPr/>
                    <a:lstStyle/>
                    <a:p>
                      <a:endParaRPr kumimoji="1" lang="ja-JP" altLang="en-US"/>
                    </a:p>
                  </a:txBody>
                  <a:tcPr/>
                </a:tc>
                <a:tc hMerge="1"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2012</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2013</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2014</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rPr>
                        <a:t>2015</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392113">
                <a:tc rowSpan="9">
                  <a:txBody>
                    <a:bodyPr/>
                    <a:lstStyle/>
                    <a:p>
                      <a:pPr marL="71438"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感動や興奮に出会える効果的なイベントの展開</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7">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rPr>
                        <a:t>新たな出会いと感動を共有できる大規模イベントの開催</a:t>
                      </a:r>
                      <a:endParaRPr kumimoji="1" lang="ja-JP" altLang="ja-JP" sz="10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「御堂筋</a:t>
                      </a:r>
                      <a:r>
                        <a:rPr kumimoji="1" lang="en-US" altLang="ja-JP" sz="1000" b="0" i="0" u="none" strike="noStrike" cap="none" normalizeH="0" baseline="0" dirty="0" err="1" smtClean="0">
                          <a:ln>
                            <a:noFill/>
                          </a:ln>
                          <a:solidFill>
                            <a:schemeClr val="tx1"/>
                          </a:solidFill>
                          <a:effectLst/>
                          <a:latin typeface="HGP創英ﾌﾟﾚｾﾞﾝｽEB" pitchFamily="18" charset="-128"/>
                          <a:ea typeface="HGP創英ﾌﾟﾚｾﾞﾝｽEB" pitchFamily="18" charset="-128"/>
                          <a:cs typeface="ＭＳ Ｐゴシック" charset="-128"/>
                        </a:rPr>
                        <a:t>kappo</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「御堂筋フェスタ」「大阪城 城灯りの景」の実施</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大阪の元気や都市魅力を内外に発信する「大阪</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マラソン</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」や「大阪サ</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イクルイベン</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ト」、「大阪ウオーク」</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などの大規模</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スポーツ</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イベント</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の</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開催</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、みるものに夢や感動を与えてくれる国際大会・全国大会の招致を行い、</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新たな出会いと感動を共有します。</a:t>
                      </a:r>
                      <a:endPar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altLang="en-US" sz="1000" b="0" i="0" u="none" strike="noStrike" cap="none" normalizeH="0" baseline="0" dirty="0" smtClean="0">
                          <a:ln>
                            <a:noFill/>
                          </a:ln>
                          <a:solidFill>
                            <a:schemeClr val="tx1"/>
                          </a:solidFill>
                          <a:effectLst/>
                          <a:latin typeface="Century" pitchFamily="18" charset="0"/>
                          <a:ea typeface="ＭＳ Ｐゴシック" charset="-128"/>
                        </a:rPr>
                        <a:t>　</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御堂筋ｋａｐｐｏ</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、御堂筋フェスタ、大阪城 城灯りの景</a:t>
                      </a:r>
                      <a:r>
                        <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を毎年開催するとともに、大阪マラソン、大阪サイクルイベント</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、大阪ウオークなどを着実に開催し、国際大会・全国大会の招致を行う。</a:t>
                      </a:r>
                      <a:endParaRPr kumimoji="1"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endParaRPr>
                    </a:p>
                  </a:txBody>
                  <a:tcPr marL="72000" marR="72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御堂筋</a:t>
                      </a:r>
                      <a:r>
                        <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kappo</a:t>
                      </a:r>
                      <a:endParaRPr kumimoji="1"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御堂筋フェスタ</a:t>
                      </a:r>
                      <a:endParaRPr kumimoji="1"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大阪城 城灯りの景</a:t>
                      </a:r>
                      <a:endPar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都市魅力課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2113">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観光担当</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315913">
                <a:tc vMerge="1">
                  <a:txBody>
                    <a:bodyPr/>
                    <a:lstStyle/>
                    <a:p>
                      <a:endParaRPr kumimoji="1" lang="ja-JP" altLang="en-US"/>
                    </a:p>
                  </a:txBody>
                  <a:tcPr/>
                </a:tc>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大阪マラソン</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生涯ｽﾎﾟｰﾂ</a:t>
                      </a:r>
                      <a:endParaRPr kumimoji="1"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振興課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競技スポーツ担当</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654050">
                <a:tc vMerge="1">
                  <a:txBody>
                    <a:bodyPr/>
                    <a:lstStyle/>
                    <a:p>
                      <a:endParaRPr kumimoji="1" lang="ja-JP" altLang="en-US"/>
                    </a:p>
                  </a:txBody>
                  <a:tcPr/>
                </a:tc>
                <a:tc vMerge="1">
                  <a:txBody>
                    <a:bodyPr/>
                    <a:lstStyle/>
                    <a:p>
                      <a:endParaRPr kumimoji="1" lang="ja-JP" altLang="en-US"/>
                    </a:p>
                  </a:txBody>
                  <a:tcPr/>
                </a:tc>
                <a:tc>
                  <a:txBody>
                    <a:bodyPr/>
                    <a:lstStyle/>
                    <a:p>
                      <a:pPr marL="133350" marR="0" lvl="0" indent="-133350" algn="just"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大阪サイクルイベント</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生涯ｽﾎﾟｰﾂ</a:t>
                      </a:r>
                      <a:endParaRPr kumimoji="1"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振興課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4050">
                <a:tc vMerge="1">
                  <a:txBody>
                    <a:bodyPr/>
                    <a:lstStyle/>
                    <a:p>
                      <a:endParaRPr kumimoji="1" lang="ja-JP" altLang="en-US"/>
                    </a:p>
                  </a:txBody>
                  <a:tcPr/>
                </a:tc>
                <a:tc vMerge="1">
                  <a:txBody>
                    <a:bodyPr/>
                    <a:lstStyle/>
                    <a:p>
                      <a:endParaRPr kumimoji="1" lang="ja-JP" altLang="en-US"/>
                    </a:p>
                  </a:txBody>
                  <a:tcPr/>
                </a:tc>
                <a:tc>
                  <a:txBody>
                    <a:bodyPr/>
                    <a:lstStyle/>
                    <a:p>
                      <a:pPr marL="133350" marR="0" lvl="0" indent="-133350" algn="l"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大阪ウオーク</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生涯スポーツ担当</a:t>
                      </a:r>
                      <a:endPar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4050">
                <a:tc vMerge="1">
                  <a:txBody>
                    <a:bodyPr/>
                    <a:lstStyle/>
                    <a:p>
                      <a:endParaRPr kumimoji="1" lang="ja-JP" altLang="en-US"/>
                    </a:p>
                  </a:txBody>
                  <a:tcPr/>
                </a:tc>
                <a:tc vMerge="1">
                  <a:txBody>
                    <a:bodyPr/>
                    <a:lstStyle/>
                    <a:p>
                      <a:endParaRPr kumimoji="1" lang="ja-JP" altLang="en-US"/>
                    </a:p>
                  </a:txBody>
                  <a:tcPr/>
                </a:tc>
                <a:tc>
                  <a:txBody>
                    <a:bodyPr/>
                    <a:lstStyle/>
                    <a:p>
                      <a:pPr marL="133350" marR="0" lvl="0" indent="-133350" algn="l"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国際大会・全国大会</a:t>
                      </a:r>
                      <a:endParaRPr kumimoji="1"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133350" marR="0" lvl="0" indent="-133350" algn="l"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の招致</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競技スポーツ担当</a:t>
                      </a:r>
                      <a:endParaRPr kumimoji="1"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vMerge="1">
                  <a:txBody>
                    <a:bodyPr/>
                    <a:lstStyle/>
                    <a:p>
                      <a:endParaRPr kumimoji="1" lang="ja-JP" altLang="en-US"/>
                    </a:p>
                  </a:txBody>
                  <a:tcPr/>
                </a:tc>
                <a:tc rowSpan="2"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●２０１５年シンボルイヤー</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２０１５年を大阪文化観光創造のシンボルイヤーとし、民間を中心として、水都大阪</a:t>
                      </a:r>
                      <a:r>
                        <a:rPr kumimoji="1" lang="en-US"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2015</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、大阪城まちづくり</a:t>
                      </a:r>
                      <a:r>
                        <a:rPr kumimoji="1" lang="en-US"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400</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年、道頓堀川開削</a:t>
                      </a:r>
                      <a:r>
                        <a:rPr kumimoji="1" lang="en-US"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400</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周年、天王寺動物園</a:t>
                      </a:r>
                      <a:r>
                        <a:rPr kumimoji="1" lang="en-US"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100</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周年などを展開します。</a:t>
                      </a:r>
                      <a:endPar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cs typeface="ＭＳ Ｐゴシック" charset="-128"/>
                        </a:rPr>
                        <a:t>　</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２０１５年シンボルイヤーイベントの実施</a:t>
                      </a:r>
                      <a:endPar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72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h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都市魅力課</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6888">
                <a:tc vMerge="1">
                  <a:txBody>
                    <a:bodyPr/>
                    <a:lstStyle/>
                    <a:p>
                      <a:endParaRPr kumimoji="1" lang="ja-JP" altLang="en-US"/>
                    </a:p>
                  </a:txBody>
                  <a:tcPr/>
                </a:tc>
                <a:tc gridSpan="2" vMerge="1">
                  <a:txBody>
                    <a:bodyPr/>
                    <a:lstStyle/>
                    <a:p>
                      <a:endParaRPr kumimoji="1" lang="ja-JP" altLang="en-US"/>
                    </a:p>
                  </a:txBody>
                  <a:tcPr/>
                </a:tc>
                <a:tc hMerge="1"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観光担当</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bl>
          </a:graphicData>
        </a:graphic>
      </p:graphicFrame>
      <p:sp>
        <p:nvSpPr>
          <p:cNvPr id="2" name="スライド番号プレースホルダ 1"/>
          <p:cNvSpPr>
            <a:spLocks noGrp="1"/>
          </p:cNvSpPr>
          <p:nvPr>
            <p:ph type="sldNum" sz="quarter" idx="12"/>
          </p:nvPr>
        </p:nvSpPr>
        <p:spPr/>
        <p:txBody>
          <a:bodyPr/>
          <a:lstStyle/>
          <a:p>
            <a:pPr>
              <a:defRPr/>
            </a:pPr>
            <a:fld id="{5563A51D-0956-48F5-BEB0-14F4E44C378F}" type="slidenum">
              <a:rPr lang="ja-JP" altLang="en-US" smtClean="0"/>
              <a:pPr>
                <a:defRPr/>
              </a:pPr>
              <a:t>11</a:t>
            </a:fld>
            <a:endParaRPr lang="ja-JP" altLang="en-US" dirty="0"/>
          </a:p>
        </p:txBody>
      </p:sp>
      <p:sp>
        <p:nvSpPr>
          <p:cNvPr id="8" name="ホームベース 7"/>
          <p:cNvSpPr/>
          <p:nvPr/>
        </p:nvSpPr>
        <p:spPr>
          <a:xfrm>
            <a:off x="6681788" y="1125538"/>
            <a:ext cx="2879725" cy="4318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御堂筋</a:t>
            </a:r>
            <a:r>
              <a:rPr lang="en-US" altLang="ja-JP" sz="800" dirty="0" err="1">
                <a:solidFill>
                  <a:srgbClr val="0070C0"/>
                </a:solidFill>
              </a:rPr>
              <a:t>kappo</a:t>
            </a:r>
            <a:r>
              <a:rPr lang="ja-JP" altLang="en-US" sz="800" dirty="0">
                <a:solidFill>
                  <a:srgbClr val="0070C0"/>
                </a:solidFill>
              </a:rPr>
              <a:t>・御堂筋フェスタ・大阪城 城灯りの景の開催</a:t>
            </a:r>
          </a:p>
        </p:txBody>
      </p:sp>
      <p:sp>
        <p:nvSpPr>
          <p:cNvPr id="9" name="ホームベース 8"/>
          <p:cNvSpPr/>
          <p:nvPr/>
        </p:nvSpPr>
        <p:spPr>
          <a:xfrm>
            <a:off x="6681788" y="1844675"/>
            <a:ext cx="2879725" cy="3603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大阪マラソン開催</a:t>
            </a:r>
          </a:p>
        </p:txBody>
      </p:sp>
      <p:sp>
        <p:nvSpPr>
          <p:cNvPr id="13" name="ホームベース 12"/>
          <p:cNvSpPr/>
          <p:nvPr/>
        </p:nvSpPr>
        <p:spPr>
          <a:xfrm>
            <a:off x="6681788" y="4437063"/>
            <a:ext cx="2232025" cy="6477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民間を中心とした</a:t>
            </a:r>
            <a:r>
              <a:rPr lang="ja-JP" altLang="en-US" sz="800" dirty="0">
                <a:solidFill>
                  <a:srgbClr val="0070C0"/>
                </a:solidFill>
              </a:rPr>
              <a:t>取組みの</a:t>
            </a:r>
            <a:r>
              <a:rPr lang="ja-JP" altLang="en-US" sz="800" dirty="0">
                <a:solidFill>
                  <a:srgbClr val="0070C0"/>
                </a:solidFill>
              </a:rPr>
              <a:t>展開</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行政は規制緩和・ＰＲ等でサポート</a:t>
            </a:r>
          </a:p>
        </p:txBody>
      </p:sp>
      <p:sp>
        <p:nvSpPr>
          <p:cNvPr id="14418" name="テキスト ボックス 13"/>
          <p:cNvSpPr txBox="1">
            <a:spLocks noChangeArrowheads="1"/>
          </p:cNvSpPr>
          <p:nvPr/>
        </p:nvSpPr>
        <p:spPr bwMode="auto">
          <a:xfrm>
            <a:off x="8913813" y="4365625"/>
            <a:ext cx="647700" cy="792163"/>
          </a:xfrm>
          <a:prstGeom prst="rect">
            <a:avLst/>
          </a:prstGeom>
          <a:solidFill>
            <a:schemeClr val="bg1"/>
          </a:solidFill>
          <a:ln w="9525">
            <a:solidFill>
              <a:srgbClr val="0070C0"/>
            </a:solidFill>
            <a:miter lim="800000"/>
            <a:headEnd/>
            <a:tailEnd/>
          </a:ln>
        </p:spPr>
        <p:txBody>
          <a:bodyPr lIns="0" rIns="0" anchor="ctr"/>
          <a:lstStyle/>
          <a:p>
            <a:pPr algn="ctr"/>
            <a:r>
              <a:rPr lang="ja-JP" altLang="en-US" sz="700">
                <a:solidFill>
                  <a:srgbClr val="FF0000"/>
                </a:solidFill>
                <a:latin typeface="HG創英角ｺﾞｼｯｸUB" pitchFamily="49" charset="-128"/>
                <a:ea typeface="HG創英角ｺﾞｼｯｸUB" pitchFamily="49" charset="-128"/>
              </a:rPr>
              <a:t>水都大阪</a:t>
            </a:r>
            <a:r>
              <a:rPr lang="en-US" altLang="ja-JP" sz="700">
                <a:solidFill>
                  <a:srgbClr val="FF0000"/>
                </a:solidFill>
                <a:latin typeface="HG創英角ｺﾞｼｯｸUB" pitchFamily="49" charset="-128"/>
                <a:ea typeface="HG創英角ｺﾞｼｯｸUB" pitchFamily="49" charset="-128"/>
              </a:rPr>
              <a:t>2015</a:t>
            </a:r>
          </a:p>
          <a:p>
            <a:pPr algn="ctr"/>
            <a:r>
              <a:rPr lang="ja-JP" altLang="en-US" sz="700">
                <a:solidFill>
                  <a:srgbClr val="FF0000"/>
                </a:solidFill>
                <a:latin typeface="HG創英角ｺﾞｼｯｸUB" pitchFamily="49" charset="-128"/>
                <a:ea typeface="HG創英角ｺﾞｼｯｸUB" pitchFamily="49" charset="-128"/>
              </a:rPr>
              <a:t>大阪城</a:t>
            </a:r>
            <a:r>
              <a:rPr lang="en-US" altLang="ja-JP" sz="700">
                <a:solidFill>
                  <a:srgbClr val="FF0000"/>
                </a:solidFill>
                <a:latin typeface="HG創英角ｺﾞｼｯｸUB" pitchFamily="49" charset="-128"/>
                <a:ea typeface="HG創英角ｺﾞｼｯｸUB" pitchFamily="49" charset="-128"/>
              </a:rPr>
              <a:t>400</a:t>
            </a:r>
            <a:r>
              <a:rPr lang="ja-JP" altLang="en-US" sz="700">
                <a:solidFill>
                  <a:srgbClr val="FF0000"/>
                </a:solidFill>
                <a:latin typeface="HG創英角ｺﾞｼｯｸUB" pitchFamily="49" charset="-128"/>
                <a:ea typeface="HG創英角ｺﾞｼｯｸUB" pitchFamily="49" charset="-128"/>
              </a:rPr>
              <a:t>年</a:t>
            </a:r>
            <a:endParaRPr lang="en-US" altLang="ja-JP" sz="700">
              <a:solidFill>
                <a:srgbClr val="FF0000"/>
              </a:solidFill>
              <a:latin typeface="HG創英角ｺﾞｼｯｸUB" pitchFamily="49" charset="-128"/>
              <a:ea typeface="HG創英角ｺﾞｼｯｸUB" pitchFamily="49" charset="-128"/>
            </a:endParaRPr>
          </a:p>
          <a:p>
            <a:pPr algn="ctr"/>
            <a:r>
              <a:rPr lang="ja-JP" altLang="en-US" sz="700">
                <a:solidFill>
                  <a:srgbClr val="FF0000"/>
                </a:solidFill>
                <a:latin typeface="HG創英角ｺﾞｼｯｸUB" pitchFamily="49" charset="-128"/>
                <a:ea typeface="HG創英角ｺﾞｼｯｸUB" pitchFamily="49" charset="-128"/>
              </a:rPr>
              <a:t>道頓堀川開削</a:t>
            </a:r>
            <a:r>
              <a:rPr lang="en-US" altLang="ja-JP" sz="700">
                <a:solidFill>
                  <a:srgbClr val="FF0000"/>
                </a:solidFill>
                <a:latin typeface="HG創英角ｺﾞｼｯｸUB" pitchFamily="49" charset="-128"/>
                <a:ea typeface="HG創英角ｺﾞｼｯｸUB" pitchFamily="49" charset="-128"/>
              </a:rPr>
              <a:t>400</a:t>
            </a:r>
            <a:r>
              <a:rPr lang="ja-JP" altLang="en-US" sz="700">
                <a:solidFill>
                  <a:srgbClr val="FF0000"/>
                </a:solidFill>
                <a:latin typeface="HG創英角ｺﾞｼｯｸUB" pitchFamily="49" charset="-128"/>
                <a:ea typeface="HG創英角ｺﾞｼｯｸUB" pitchFamily="49" charset="-128"/>
              </a:rPr>
              <a:t>周年</a:t>
            </a:r>
            <a:endParaRPr lang="en-US" altLang="ja-JP" sz="700">
              <a:solidFill>
                <a:srgbClr val="FF0000"/>
              </a:solidFill>
              <a:latin typeface="HG創英角ｺﾞｼｯｸUB" pitchFamily="49" charset="-128"/>
              <a:ea typeface="HG創英角ｺﾞｼｯｸUB" pitchFamily="49" charset="-128"/>
            </a:endParaRPr>
          </a:p>
          <a:p>
            <a:pPr algn="ctr"/>
            <a:r>
              <a:rPr lang="ja-JP" altLang="en-US" sz="700">
                <a:solidFill>
                  <a:srgbClr val="FF0000"/>
                </a:solidFill>
                <a:latin typeface="HG創英角ｺﾞｼｯｸUB" pitchFamily="49" charset="-128"/>
                <a:ea typeface="HG創英角ｺﾞｼｯｸUB" pitchFamily="49" charset="-128"/>
              </a:rPr>
              <a:t>天王寺動物園</a:t>
            </a:r>
            <a:r>
              <a:rPr lang="en-US" altLang="ja-JP" sz="700">
                <a:solidFill>
                  <a:srgbClr val="FF0000"/>
                </a:solidFill>
                <a:latin typeface="HG創英角ｺﾞｼｯｸUB" pitchFamily="49" charset="-128"/>
                <a:ea typeface="HG創英角ｺﾞｼｯｸUB" pitchFamily="49" charset="-128"/>
              </a:rPr>
              <a:t>100</a:t>
            </a:r>
            <a:r>
              <a:rPr lang="ja-JP" altLang="en-US" sz="700">
                <a:solidFill>
                  <a:srgbClr val="FF0000"/>
                </a:solidFill>
                <a:latin typeface="HG創英角ｺﾞｼｯｸUB" pitchFamily="49" charset="-128"/>
                <a:ea typeface="HG創英角ｺﾞｼｯｸUB" pitchFamily="49" charset="-128"/>
              </a:rPr>
              <a:t>周年</a:t>
            </a:r>
            <a:endParaRPr lang="en-US" altLang="ja-JP" sz="700">
              <a:solidFill>
                <a:srgbClr val="FF0000"/>
              </a:solidFill>
              <a:latin typeface="HG創英角ｺﾞｼｯｸUB" pitchFamily="49" charset="-128"/>
              <a:ea typeface="HG創英角ｺﾞｼｯｸUB" pitchFamily="49" charset="-128"/>
            </a:endParaRPr>
          </a:p>
          <a:p>
            <a:pPr algn="ctr"/>
            <a:r>
              <a:rPr lang="ja-JP" altLang="en-US" sz="700">
                <a:solidFill>
                  <a:srgbClr val="FF0000"/>
                </a:solidFill>
                <a:latin typeface="HG創英角ｺﾞｼｯｸUB" pitchFamily="49" charset="-128"/>
                <a:ea typeface="HG創英角ｺﾞｼｯｸUB" pitchFamily="49" charset="-128"/>
              </a:rPr>
              <a:t>など</a:t>
            </a:r>
          </a:p>
        </p:txBody>
      </p:sp>
      <p:sp>
        <p:nvSpPr>
          <p:cNvPr id="16" name="ホームベース 15"/>
          <p:cNvSpPr/>
          <p:nvPr/>
        </p:nvSpPr>
        <p:spPr>
          <a:xfrm>
            <a:off x="6681788" y="3152775"/>
            <a:ext cx="2879725" cy="360363"/>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大阪ウオーク開催</a:t>
            </a:r>
            <a:endParaRPr lang="en-US" altLang="ja-JP" sz="800" dirty="0">
              <a:solidFill>
                <a:srgbClr val="0070C0"/>
              </a:solidFill>
            </a:endParaRPr>
          </a:p>
        </p:txBody>
      </p:sp>
      <p:sp>
        <p:nvSpPr>
          <p:cNvPr id="17" name="ホームベース 16"/>
          <p:cNvSpPr/>
          <p:nvPr/>
        </p:nvSpPr>
        <p:spPr>
          <a:xfrm>
            <a:off x="6681788" y="3802063"/>
            <a:ext cx="2879725" cy="360362"/>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国際大会・全国大会の招致・開催</a:t>
            </a:r>
            <a:endParaRPr lang="en-US" altLang="ja-JP" sz="800" dirty="0">
              <a:solidFill>
                <a:srgbClr val="0070C0"/>
              </a:solidFill>
            </a:endParaRPr>
          </a:p>
        </p:txBody>
      </p:sp>
      <p:sp>
        <p:nvSpPr>
          <p:cNvPr id="12" name="ホームベース 11"/>
          <p:cNvSpPr/>
          <p:nvPr/>
        </p:nvSpPr>
        <p:spPr>
          <a:xfrm>
            <a:off x="6681788" y="2492375"/>
            <a:ext cx="719137" cy="360363"/>
          </a:xfrm>
          <a:prstGeom prst="homePlate">
            <a:avLst>
              <a:gd name="adj" fmla="val 25519"/>
            </a:avLst>
          </a:prstGeom>
          <a:no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fontAlgn="auto">
              <a:spcBef>
                <a:spcPts val="0"/>
              </a:spcBef>
              <a:spcAft>
                <a:spcPts val="0"/>
              </a:spcAft>
              <a:defRPr/>
            </a:pPr>
            <a:r>
              <a:rPr lang="ja-JP" altLang="en-US" sz="800" dirty="0" smtClean="0">
                <a:solidFill>
                  <a:srgbClr val="0070C0"/>
                </a:solidFill>
              </a:rPr>
              <a:t>事業のあり方検討</a:t>
            </a:r>
            <a:endParaRPr lang="ja-JP" altLang="en-US" sz="800" dirty="0">
              <a:solidFill>
                <a:srgbClr val="0070C0"/>
              </a:solidFill>
            </a:endParaRPr>
          </a:p>
        </p:txBody>
      </p:sp>
      <p:sp>
        <p:nvSpPr>
          <p:cNvPr id="19" name="ホームベース 18"/>
          <p:cNvSpPr/>
          <p:nvPr/>
        </p:nvSpPr>
        <p:spPr>
          <a:xfrm>
            <a:off x="7400925" y="2492375"/>
            <a:ext cx="2160588" cy="360363"/>
          </a:xfrm>
          <a:prstGeom prst="homePlate">
            <a:avLst>
              <a:gd name="adj" fmla="val 25519"/>
            </a:avLst>
          </a:prstGeom>
          <a:solidFill>
            <a:schemeClr val="bg1"/>
          </a:solidFill>
          <a:ln w="1270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algn="l" rtl="0" fontAlgn="base">
              <a:spcBef>
                <a:spcPct val="0"/>
              </a:spcBef>
              <a:spcAft>
                <a:spcPct val="0"/>
              </a:spcAft>
              <a:defRPr kumimoji="1" kern="1200">
                <a:solidFill>
                  <a:schemeClr val="lt1"/>
                </a:solidFill>
                <a:latin typeface="+mn-lt"/>
                <a:ea typeface="+mn-ea"/>
                <a:cs typeface="+mn-cs"/>
              </a:defRPr>
            </a:lvl1pPr>
            <a:lvl2pPr marL="457200" algn="l" rtl="0" fontAlgn="base">
              <a:spcBef>
                <a:spcPct val="0"/>
              </a:spcBef>
              <a:spcAft>
                <a:spcPct val="0"/>
              </a:spcAft>
              <a:defRPr kumimoji="1" kern="1200">
                <a:solidFill>
                  <a:schemeClr val="lt1"/>
                </a:solidFill>
                <a:latin typeface="+mn-lt"/>
                <a:ea typeface="+mn-ea"/>
                <a:cs typeface="+mn-cs"/>
              </a:defRPr>
            </a:lvl2pPr>
            <a:lvl3pPr marL="914400" algn="l" rtl="0" fontAlgn="base">
              <a:spcBef>
                <a:spcPct val="0"/>
              </a:spcBef>
              <a:spcAft>
                <a:spcPct val="0"/>
              </a:spcAft>
              <a:defRPr kumimoji="1" kern="1200">
                <a:solidFill>
                  <a:schemeClr val="lt1"/>
                </a:solidFill>
                <a:latin typeface="+mn-lt"/>
                <a:ea typeface="+mn-ea"/>
                <a:cs typeface="+mn-cs"/>
              </a:defRPr>
            </a:lvl3pPr>
            <a:lvl4pPr marL="1371600" algn="l" rtl="0" fontAlgn="base">
              <a:spcBef>
                <a:spcPct val="0"/>
              </a:spcBef>
              <a:spcAft>
                <a:spcPct val="0"/>
              </a:spcAft>
              <a:defRPr kumimoji="1" kern="1200">
                <a:solidFill>
                  <a:schemeClr val="lt1"/>
                </a:solidFill>
                <a:latin typeface="+mn-lt"/>
                <a:ea typeface="+mn-ea"/>
                <a:cs typeface="+mn-cs"/>
              </a:defRPr>
            </a:lvl4pPr>
            <a:lvl5pPr marL="1828800" algn="l" rtl="0" fontAlgn="base">
              <a:spcBef>
                <a:spcPct val="0"/>
              </a:spcBef>
              <a:spcAft>
                <a:spcPct val="0"/>
              </a:spcAft>
              <a:defRPr kumimoji="1" kern="1200">
                <a:solidFill>
                  <a:schemeClr val="lt1"/>
                </a:solidFill>
                <a:latin typeface="+mn-lt"/>
                <a:ea typeface="+mn-ea"/>
                <a:cs typeface="+mn-cs"/>
              </a:defRPr>
            </a:lvl5pPr>
            <a:lvl6pPr marL="2286000" algn="l" defTabSz="914400" rtl="0" eaLnBrk="1" latinLnBrk="0" hangingPunct="1">
              <a:defRPr kumimoji="1" kern="1200">
                <a:solidFill>
                  <a:schemeClr val="lt1"/>
                </a:solidFill>
                <a:latin typeface="+mn-lt"/>
                <a:ea typeface="+mn-ea"/>
                <a:cs typeface="+mn-cs"/>
              </a:defRPr>
            </a:lvl6pPr>
            <a:lvl7pPr marL="2743200" algn="l" defTabSz="914400" rtl="0" eaLnBrk="1" latinLnBrk="0" hangingPunct="1">
              <a:defRPr kumimoji="1" kern="1200">
                <a:solidFill>
                  <a:schemeClr val="lt1"/>
                </a:solidFill>
                <a:latin typeface="+mn-lt"/>
                <a:ea typeface="+mn-ea"/>
                <a:cs typeface="+mn-cs"/>
              </a:defRPr>
            </a:lvl7pPr>
            <a:lvl8pPr marL="3200400" algn="l" defTabSz="914400" rtl="0" eaLnBrk="1" latinLnBrk="0" hangingPunct="1">
              <a:defRPr kumimoji="1" kern="1200">
                <a:solidFill>
                  <a:schemeClr val="lt1"/>
                </a:solidFill>
                <a:latin typeface="+mn-lt"/>
                <a:ea typeface="+mn-ea"/>
                <a:cs typeface="+mn-cs"/>
              </a:defRPr>
            </a:lvl8pPr>
            <a:lvl9pPr marL="3657600" algn="l" defTabSz="914400" rtl="0" eaLnBrk="1" latinLnBrk="0" hangingPunct="1">
              <a:defRPr kumimoji="1" kern="1200">
                <a:solidFill>
                  <a:schemeClr val="lt1"/>
                </a:solidFill>
                <a:latin typeface="+mn-lt"/>
                <a:ea typeface="+mn-ea"/>
                <a:cs typeface="+mn-cs"/>
              </a:defRPr>
            </a:lvl9pPr>
          </a:lstStyle>
          <a:p>
            <a:pPr fontAlgn="auto">
              <a:spcBef>
                <a:spcPts val="0"/>
              </a:spcBef>
              <a:spcAft>
                <a:spcPts val="0"/>
              </a:spcAft>
              <a:defRPr/>
            </a:pPr>
            <a:r>
              <a:rPr lang="ja-JP" altLang="en-US" sz="800" dirty="0" smtClean="0">
                <a:solidFill>
                  <a:srgbClr val="0070C0"/>
                </a:solidFill>
              </a:rPr>
              <a:t>あり方を踏まえた事業展開</a:t>
            </a:r>
            <a:endParaRPr lang="ja-JP" altLang="en-US" sz="800" dirty="0">
              <a:solidFill>
                <a:srgbClr val="0070C0"/>
              </a:solidFill>
            </a:endParaRPr>
          </a:p>
        </p:txBody>
      </p:sp>
      <p:sp>
        <p:nvSpPr>
          <p:cNvPr id="15" name="大かっこ 14"/>
          <p:cNvSpPr/>
          <p:nvPr/>
        </p:nvSpPr>
        <p:spPr>
          <a:xfrm>
            <a:off x="5889625" y="674688"/>
            <a:ext cx="647700" cy="233362"/>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 2"/>
          <p:cNvGraphicFramePr>
            <a:graphicFrameLocks noGrp="1"/>
          </p:cNvGraphicFramePr>
          <p:nvPr/>
        </p:nvGraphicFramePr>
        <p:xfrm>
          <a:off x="273050" y="539750"/>
          <a:ext cx="9359900" cy="5638801"/>
        </p:xfrm>
        <a:graphic>
          <a:graphicData uri="http://schemas.openxmlformats.org/drawingml/2006/table">
            <a:tbl>
              <a:tblPr/>
              <a:tblGrid>
                <a:gridCol w="344488"/>
                <a:gridCol w="374650"/>
                <a:gridCol w="3384550"/>
                <a:gridCol w="1512887"/>
                <a:gridCol w="792163"/>
                <a:gridCol w="738187"/>
                <a:gridCol w="736600"/>
                <a:gridCol w="738188"/>
                <a:gridCol w="738187"/>
              </a:tblGrid>
              <a:tr h="193675">
                <a:tc rowSpan="2">
                  <a:txBody>
                    <a:bodyPr/>
                    <a:lstStyle/>
                    <a:p>
                      <a:pPr marL="71438"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主要</a:t>
                      </a:r>
                      <a:r>
                        <a:rPr kumimoji="1" lang="ja-JP" sz="1000" b="0" i="0" u="none" strike="noStrike" cap="none" normalizeH="0" baseline="0" smtClean="0">
                          <a:ln>
                            <a:noFill/>
                          </a:ln>
                          <a:solidFill>
                            <a:schemeClr val="tx1"/>
                          </a:solidFill>
                          <a:effectLst/>
                          <a:latin typeface="Century" pitchFamily="18" charset="0"/>
                          <a:ea typeface="HGP創英角ｺﾞｼｯｸUB" pitchFamily="50" charset="-128"/>
                        </a:rPr>
                        <a:t>プロジェクトと目標</a:t>
                      </a:r>
                      <a:endParaRPr kumimoji="1" 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hMerge="1">
                  <a:txBody>
                    <a:bodyPr/>
                    <a:lstStyle/>
                    <a:p>
                      <a:endParaRPr kumimoji="1" lang="ja-JP" altLang="en-US"/>
                    </a:p>
                  </a:txBody>
                  <a:tcPr/>
                </a:tc>
                <a:tc rowSpan="2" h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主要部局</a:t>
                      </a:r>
                      <a:endParaRPr kumimoji="1" lang="en-US" altLang="ja-JP" sz="1000" b="0" i="0" u="none" strike="noStrike" cap="none" normalizeH="0" baseline="0" smtClean="0">
                        <a:ln>
                          <a:noFill/>
                        </a:ln>
                        <a:solidFill>
                          <a:schemeClr val="tx1"/>
                        </a:solidFill>
                        <a:effectLst/>
                        <a:latin typeface="Century" pitchFamily="18" charset="0"/>
                        <a:ea typeface="HGP創英角ｺﾞｼｯｸUB" pitchFamily="50" charset="-128"/>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rPr>
                        <a:t>網掛けあり：府</a:t>
                      </a:r>
                      <a:endParaRPr kumimoji="1" lang="en-US" altLang="ja-JP" sz="8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rPr>
                        <a:t>網掛けなし：市</a:t>
                      </a:r>
                      <a:endParaRPr kumimoji="1" lang="ja-JP" altLang="en-US"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４</a:t>
                      </a:r>
                      <a:r>
                        <a:rPr kumimoji="1" lang="ja-JP" sz="1000" b="0" i="0" u="none" strike="noStrike" cap="none" normalizeH="0" baseline="0" smtClean="0">
                          <a:ln>
                            <a:noFill/>
                          </a:ln>
                          <a:solidFill>
                            <a:schemeClr val="tx1"/>
                          </a:solidFill>
                          <a:effectLst/>
                          <a:latin typeface="Century" pitchFamily="18" charset="0"/>
                          <a:ea typeface="HGP創英角ｺﾞｼｯｸUB" pitchFamily="50" charset="-128"/>
                        </a:rPr>
                        <a:t>ヵ年のスケジュールイメージ</a:t>
                      </a:r>
                      <a:endParaRPr kumimoji="1" 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r>
              <a:tr h="193675">
                <a:tc vMerge="1">
                  <a:txBody>
                    <a:bodyPr/>
                    <a:lstStyle/>
                    <a:p>
                      <a:endParaRPr kumimoji="1" lang="ja-JP" altLang="en-US"/>
                    </a:p>
                  </a:txBody>
                  <a:tcPr/>
                </a:tc>
                <a:tc gridSpan="3" vMerge="1">
                  <a:txBody>
                    <a:bodyPr/>
                    <a:lstStyle/>
                    <a:p>
                      <a:endParaRPr kumimoji="1" lang="ja-JP" altLang="en-US"/>
                    </a:p>
                  </a:txBody>
                  <a:tcPr/>
                </a:tc>
                <a:tc hMerge="1" vMerge="1">
                  <a:txBody>
                    <a:bodyPr/>
                    <a:lstStyle/>
                    <a:p>
                      <a:endParaRPr kumimoji="1" lang="ja-JP" altLang="en-US"/>
                    </a:p>
                  </a:txBody>
                  <a:tcPr/>
                </a:tc>
                <a:tc hMerge="1"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2012</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2013</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2014</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2015</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568325">
                <a:tc rowSpan="7">
                  <a:txBody>
                    <a:bodyPr/>
                    <a:lstStyle/>
                    <a:p>
                      <a:pPr marL="71438"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HGP創英角ｺﾞｼｯｸUB" pitchFamily="50" charset="-128"/>
                          <a:ea typeface="HGP創英角ｺﾞｼｯｸUB" pitchFamily="50" charset="-128"/>
                          <a:cs typeface="Times New Roman" pitchFamily="18" charset="0"/>
                        </a:rPr>
                        <a:t>ターゲットに響く戦略的なプロモーション</a:t>
                      </a:r>
                      <a:endParaRPr kumimoji="1" lang="ja-JP" altLang="ja-JP" sz="1000" b="0" i="0" u="none" strike="noStrike" cap="none" normalizeH="0" baseline="0" smtClean="0">
                        <a:ln>
                          <a:noFill/>
                        </a:ln>
                        <a:solidFill>
                          <a:schemeClr val="tx1"/>
                        </a:solidFill>
                        <a:effectLst/>
                        <a:latin typeface="HGP創英角ｺﾞｼｯｸUB" pitchFamily="50" charset="-128"/>
                        <a:ea typeface="HGP創英角ｺﾞｼｯｸUB" pitchFamily="50"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a:t>
                      </a:r>
                      <a:r>
                        <a:rPr kumimoji="1" lang="ja-JP" altLang="ja-JP" sz="1000" b="0" i="0" u="none" strike="noStrike" cap="none" normalizeH="0" baseline="0" smtClean="0">
                          <a:ln>
                            <a:noFill/>
                          </a:ln>
                          <a:solidFill>
                            <a:schemeClr val="tx1"/>
                          </a:solidFill>
                          <a:effectLst/>
                          <a:latin typeface="Century" pitchFamily="18" charset="0"/>
                          <a:ea typeface="HGP創英角ｺﾞｼｯｸUB" pitchFamily="50" charset="-128"/>
                        </a:rPr>
                        <a:t>大阪ミュージアム構想の推進</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大阪の</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まち全体が</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府内各地の</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多彩な</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魅力を結集した</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ミュージアムとして浸透するよう、ミュージアム構想の取組みを加速化し</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、府内の魅力づくりをトータルプロデュースします</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endPar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◎４</a:t>
                      </a:r>
                      <a:r>
                        <a:rPr kumimoji="1" lang="ja-JP" altLang="ja-JP" sz="1000" b="0" i="0" u="none" strike="noStrike" cap="none" normalizeH="0" baseline="0" smtClean="0">
                          <a:ln>
                            <a:noFill/>
                          </a:ln>
                          <a:solidFill>
                            <a:schemeClr val="tx1"/>
                          </a:solidFill>
                          <a:effectLst/>
                          <a:latin typeface="Century" pitchFamily="18" charset="0"/>
                          <a:ea typeface="HGP創英角ｺﾞｼｯｸUB" pitchFamily="50" charset="-128"/>
                        </a:rPr>
                        <a:t>年間の目標　</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地域</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や府民が主体となった</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魅力づくりを</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支援するとともに、広域的な情報発信を</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推進する</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a:t>
                      </a:r>
                      <a:endPar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5" h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イベントミックスの推進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都市魅力課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ja-JP" sz="1000" b="0" i="0" u="none" strike="noStrike" cap="none" normalizeH="0" baseline="0" smtClean="0">
                        <a:ln>
                          <a:noFill/>
                        </a:ln>
                        <a:solidFill>
                          <a:schemeClr val="tx1"/>
                        </a:solidFill>
                        <a:effectLst/>
                        <a:latin typeface="ＭＳ Ｐゴシック" charset="-128"/>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ja-JP" sz="1000" b="0" i="0" u="none" strike="noStrike" cap="none" normalizeH="0" baseline="0" smtClean="0">
                        <a:ln>
                          <a:noFill/>
                        </a:ln>
                        <a:solidFill>
                          <a:schemeClr val="tx1"/>
                        </a:solidFill>
                        <a:effectLst/>
                        <a:latin typeface="ＭＳ Ｐゴシック" charset="-128"/>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8325">
                <a:tc vMerge="1">
                  <a:txBody>
                    <a:bodyPr/>
                    <a:lstStyle/>
                    <a:p>
                      <a:endParaRPr kumimoji="1" lang="ja-JP" altLang="en-US"/>
                    </a:p>
                  </a:txBody>
                  <a:tcPr/>
                </a:tc>
                <a:tc gridSpan="2" vMerge="1">
                  <a:txBody>
                    <a:bodyPr/>
                    <a:lstStyle/>
                    <a:p>
                      <a:endParaRPr kumimoji="1" lang="ja-JP" altLang="en-US"/>
                    </a:p>
                  </a:txBody>
                  <a:tcPr/>
                </a:tc>
                <a:tc hMerge="1"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地域が主体となった魅力づくりの推進</a:t>
                      </a:r>
                      <a:endPar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都市魅力課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4525">
                <a:tc vMerge="1">
                  <a:txBody>
                    <a:bodyPr/>
                    <a:lstStyle/>
                    <a:p>
                      <a:endParaRPr kumimoji="1" lang="ja-JP" altLang="en-US"/>
                    </a:p>
                  </a:txBody>
                  <a:tcPr/>
                </a:tc>
                <a:tc gridSpan="2" vMerge="1">
                  <a:txBody>
                    <a:bodyPr/>
                    <a:lstStyle/>
                    <a:p>
                      <a:endParaRPr kumimoji="1" lang="ja-JP" altLang="en-US"/>
                    </a:p>
                  </a:txBody>
                  <a:tcPr/>
                </a:tc>
                <a:tc hMerge="1"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府民参加による情報発信の促進</a:t>
                      </a:r>
                      <a:endPar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都市魅力課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7038">
                <a:tc vMerge="1">
                  <a:txBody>
                    <a:bodyPr/>
                    <a:lstStyle/>
                    <a:p>
                      <a:endParaRPr kumimoji="1" lang="ja-JP" altLang="en-US"/>
                    </a:p>
                  </a:txBody>
                  <a:tcPr/>
                </a:tc>
                <a:tc gridSpan="2" vMerge="1">
                  <a:txBody>
                    <a:bodyPr/>
                    <a:lstStyle/>
                    <a:p>
                      <a:endParaRPr kumimoji="1" lang="ja-JP" altLang="en-US"/>
                    </a:p>
                  </a:txBody>
                  <a:tcPr/>
                </a:tc>
                <a:tc hMerge="1"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大阪都市景観建築賞（大阪まちなみ賞）の</a:t>
                      </a: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推進</a:t>
                      </a:r>
                      <a:endPar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建築企画課</a:t>
                      </a:r>
                      <a:endParaRPr kumimoji="1"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27038">
                <a:tc vMerge="1">
                  <a:txBody>
                    <a:bodyPr/>
                    <a:lstStyle/>
                    <a:p>
                      <a:endParaRPr kumimoji="1" lang="ja-JP" altLang="en-US"/>
                    </a:p>
                  </a:txBody>
                  <a:tcPr/>
                </a:tc>
                <a:tc gridSpan="2" vMerge="1">
                  <a:txBody>
                    <a:bodyPr/>
                    <a:lstStyle/>
                    <a:p>
                      <a:endParaRPr kumimoji="1" lang="ja-JP" altLang="en-US"/>
                    </a:p>
                  </a:txBody>
                  <a:tcPr/>
                </a:tc>
                <a:tc hMerge="1"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計画調整局</a:t>
                      </a:r>
                      <a:endPar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1308100">
                <a:tc v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地域資源を活かした大阪の魅力発信</a:t>
                      </a:r>
                    </a:p>
                  </a:txBody>
                  <a:tcPr marL="68580" marR="68580"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●石畳と淡い街灯まちづくり</a:t>
                      </a: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大阪が有する歴史的・文化的資源を活かし、「石畳と淡い街灯」など街の個性や魅力を引き出す市町村と地域が協働して行うまちづくりを</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支援します。</a:t>
                      </a:r>
                      <a:endParaRPr kumimoji="1" lang="en-US"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cs typeface="ＭＳ Ｐゴシック" charset="-128"/>
                        </a:rPr>
                        <a:t>◎４</a:t>
                      </a:r>
                      <a:r>
                        <a:rPr kumimoji="1" lang="ja-JP" altLang="ja-JP" sz="1000" b="0" i="0" u="none" strike="noStrike" cap="none" normalizeH="0" baseline="0" smtClean="0">
                          <a:ln>
                            <a:noFill/>
                          </a:ln>
                          <a:solidFill>
                            <a:schemeClr val="tx1"/>
                          </a:solidFill>
                          <a:effectLst/>
                          <a:latin typeface="Century" pitchFamily="18" charset="0"/>
                          <a:ea typeface="HGP創英角ｺﾞｼｯｸUB" pitchFamily="50" charset="-128"/>
                          <a:cs typeface="ＭＳ Ｐゴシック" charset="-128"/>
                        </a:rPr>
                        <a:t>年間の目標</a:t>
                      </a:r>
                      <a:r>
                        <a:rPr kumimoji="1" lang="ja-JP" altLang="ja-JP" sz="1000" b="0" i="0" u="none" strike="noStrike" cap="none" normalizeH="0" baseline="0" smtClean="0">
                          <a:ln>
                            <a:noFill/>
                          </a:ln>
                          <a:solidFill>
                            <a:schemeClr val="tx1"/>
                          </a:solidFill>
                          <a:effectLst/>
                          <a:latin typeface="Century" pitchFamily="18" charset="0"/>
                          <a:ea typeface="ＭＳ Ｐゴシック" charset="-128"/>
                        </a:rPr>
                        <a:t>　</a:t>
                      </a:r>
                      <a:r>
                        <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モデル６地区（富田林・枚方・岸和田・河内長野・箕面・柏原）</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の取組みや魅力をＰＲし、他地区でも歴史的・文化的資源を活かしたまちづくりが実施されるように支援する。</a:t>
                      </a:r>
                      <a:endParaRPr kumimoji="1" lang="ja-JP" alt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市街地整備課</a:t>
                      </a:r>
                    </a:p>
                  </a:txBody>
                  <a:tcPr marL="36000" marR="36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08100">
                <a:tc vMerge="1">
                  <a:txBody>
                    <a:bodyPr/>
                    <a:lstStyle/>
                    <a:p>
                      <a:endParaRPr kumimoji="1" lang="ja-JP" altLang="en-US"/>
                    </a:p>
                  </a:txBody>
                  <a:tcPr/>
                </a:tc>
                <a:tc vMerge="1">
                  <a:txBody>
                    <a:bodyPr/>
                    <a:lstStyle/>
                    <a:p>
                      <a:endParaRPr kumimoji="1" lang="ja-JP" altLang="en-US"/>
                    </a:p>
                  </a:txBody>
                  <a:tcPr/>
                </a:tc>
                <a:tc gridSpan="2">
                  <a:txBody>
                    <a:bodyPr/>
                    <a:lstStyle/>
                    <a:p>
                      <a:pPr marL="179388" marR="0" lvl="0" indent="-174625" algn="l" defTabSz="914400" rtl="0" eaLnBrk="1" fontAlgn="base" latinLnBrk="0" hangingPunct="1">
                        <a:lnSpc>
                          <a:spcPct val="100000"/>
                        </a:lnSpc>
                        <a:spcBef>
                          <a:spcPts val="600"/>
                        </a:spcBef>
                        <a:spcAft>
                          <a:spcPct val="0"/>
                        </a:spcAft>
                        <a:buClrTx/>
                        <a:buSzTx/>
                        <a:buFontTx/>
                        <a:buNone/>
                        <a:tabLst/>
                      </a:pPr>
                      <a:r>
                        <a:rPr kumimoji="0" lang="ja-JP" altLang="en-US"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rPr>
                        <a:t>●天満・天神橋地域の魅力発信</a:t>
                      </a:r>
                      <a:r>
                        <a:rPr kumimoji="0" lang="en-US" altLang="ja-JP"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rPr>
                        <a:t/>
                      </a:r>
                      <a:br>
                        <a:rPr kumimoji="0" lang="en-US" altLang="ja-JP"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rPr>
                      </a:b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大阪天満宮、大阪くらしの今昔館、天満天神繁昌亭、天神橋筋商店街など、地域の都市魅力資源を活かし天満・天神橋地域の魅力を広く発信します。</a:t>
                      </a:r>
                    </a:p>
                    <a:p>
                      <a:pPr marL="179388" marR="0" lvl="0" indent="-174625" algn="just" defTabSz="914400" rtl="0" eaLnBrk="1" fontAlgn="base" latinLnBrk="0" hangingPunct="1">
                        <a:lnSpc>
                          <a:spcPct val="100000"/>
                        </a:lnSpc>
                        <a:spcBef>
                          <a:spcPts val="600"/>
                        </a:spcBef>
                        <a:spcAft>
                          <a:spcPct val="0"/>
                        </a:spcAft>
                        <a:buClrTx/>
                        <a:buSzTx/>
                        <a:buFontTx/>
                        <a:buNone/>
                        <a:tabLst/>
                      </a:pPr>
                      <a:r>
                        <a:rPr kumimoji="0"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◎４</a:t>
                      </a:r>
                      <a:r>
                        <a:rPr kumimoji="0" lang="ja-JP" altLang="ja-JP" sz="1000" b="0" i="0" u="none" strike="noStrike" cap="none" normalizeH="0" baseline="0" dirty="0" smtClean="0">
                          <a:ln>
                            <a:noFill/>
                          </a:ln>
                          <a:solidFill>
                            <a:schemeClr val="tx1"/>
                          </a:solidFill>
                          <a:effectLst/>
                          <a:latin typeface="Century" pitchFamily="18" charset="0"/>
                          <a:ea typeface="HGP創英角ｺﾞｼｯｸUB" pitchFamily="50" charset="-128"/>
                        </a:rPr>
                        <a:t>年間の目標</a:t>
                      </a:r>
                      <a:r>
                        <a:rPr kumimoji="0" lang="ja-JP" altLang="ja-JP" sz="1000" b="0" i="0" u="none" strike="noStrike" cap="none" normalizeH="0" baseline="0" dirty="0" smtClean="0">
                          <a:ln>
                            <a:noFill/>
                          </a:ln>
                          <a:solidFill>
                            <a:schemeClr val="tx1"/>
                          </a:solidFill>
                          <a:effectLst/>
                          <a:latin typeface="Century" pitchFamily="18" charset="0"/>
                          <a:ea typeface="ＭＳ Ｐゴシック" charset="-128"/>
                        </a:rPr>
                        <a:t>　</a:t>
                      </a: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大阪くらしの今昔館では、地域と</a:t>
                      </a:r>
                      <a:r>
                        <a:rPr kumimoji="0"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連携し、</a:t>
                      </a: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大阪</a:t>
                      </a:r>
                      <a:r>
                        <a:rPr kumimoji="0"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天満宮や天神祭など豊富な地域資源を</a:t>
                      </a: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活かし</a:t>
                      </a:r>
                      <a:r>
                        <a:rPr kumimoji="0"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たイベントを実施する</a:t>
                      </a: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とともに、国内外から</a:t>
                      </a:r>
                      <a:r>
                        <a:rPr kumimoji="0" lang="ja-JP" alt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観光客の誘致を強化する</a:t>
                      </a:r>
                      <a:r>
                        <a:rPr kumimoji="0"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rPr>
                        <a:t>。</a:t>
                      </a: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都市整備局</a:t>
                      </a:r>
                      <a:endParaRPr kumimoji="0" lang="en-US" alt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anchor="ctr"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スライド番号プレースホルダ 1"/>
          <p:cNvSpPr>
            <a:spLocks noGrp="1"/>
          </p:cNvSpPr>
          <p:nvPr>
            <p:ph type="sldNum" sz="quarter" idx="12"/>
          </p:nvPr>
        </p:nvSpPr>
        <p:spPr/>
        <p:txBody>
          <a:bodyPr/>
          <a:lstStyle/>
          <a:p>
            <a:pPr>
              <a:defRPr/>
            </a:pPr>
            <a:fld id="{57A33CCD-ABC0-445D-8360-6BEDF617CC77}" type="slidenum">
              <a:rPr lang="ja-JP" altLang="en-US" smtClean="0"/>
              <a:pPr>
                <a:defRPr/>
              </a:pPr>
              <a:t>12</a:t>
            </a:fld>
            <a:endParaRPr lang="ja-JP" altLang="en-US"/>
          </a:p>
        </p:txBody>
      </p:sp>
      <p:sp>
        <p:nvSpPr>
          <p:cNvPr id="15441" name="テキスト ボックス 37"/>
          <p:cNvSpPr txBox="1">
            <a:spLocks noChangeArrowheads="1"/>
          </p:cNvSpPr>
          <p:nvPr/>
        </p:nvSpPr>
        <p:spPr bwMode="gray">
          <a:xfrm>
            <a:off x="8578850" y="127000"/>
            <a:ext cx="1281113" cy="277813"/>
          </a:xfrm>
          <a:prstGeom prst="rect">
            <a:avLst/>
          </a:prstGeom>
          <a:noFill/>
          <a:ln w="9525">
            <a:noFill/>
            <a:miter lim="800000"/>
            <a:headEnd/>
            <a:tailEnd/>
          </a:ln>
        </p:spPr>
        <p:txBody>
          <a:bodyPr>
            <a:spAutoFit/>
          </a:bodyPr>
          <a:lstStyle/>
          <a:p>
            <a:pPr algn="ctr"/>
            <a:r>
              <a:rPr lang="en-US" altLang="ja-JP" sz="1200">
                <a:solidFill>
                  <a:schemeClr val="bg1"/>
                </a:solidFill>
              </a:rPr>
              <a:t>【</a:t>
            </a:r>
            <a:r>
              <a:rPr lang="ja-JP" altLang="en-US" sz="1200">
                <a:solidFill>
                  <a:schemeClr val="bg1"/>
                </a:solidFill>
              </a:rPr>
              <a:t>参考資料</a:t>
            </a:r>
            <a:r>
              <a:rPr lang="en-US" altLang="ja-JP" sz="1200">
                <a:solidFill>
                  <a:schemeClr val="bg1"/>
                </a:solidFill>
              </a:rPr>
              <a:t>】</a:t>
            </a:r>
            <a:endParaRPr lang="ja-JP" altLang="en-US" sz="1200">
              <a:solidFill>
                <a:schemeClr val="bg1"/>
              </a:solidFill>
            </a:endParaRPr>
          </a:p>
        </p:txBody>
      </p:sp>
      <p:sp>
        <p:nvSpPr>
          <p:cNvPr id="37" name="ホームベース 36"/>
          <p:cNvSpPr/>
          <p:nvPr/>
        </p:nvSpPr>
        <p:spPr>
          <a:xfrm>
            <a:off x="6696075" y="2789238"/>
            <a:ext cx="2925763" cy="215900"/>
          </a:xfrm>
          <a:prstGeom prst="homePlate">
            <a:avLst>
              <a:gd name="adj" fmla="val 25519"/>
            </a:avLst>
          </a:prstGeom>
          <a:solidFill>
            <a:schemeClr val="bg1"/>
          </a:solidFill>
          <a:ln w="12700">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ja-JP" altLang="en-US" sz="800" dirty="0">
                <a:solidFill>
                  <a:srgbClr val="0070C0"/>
                </a:solidFill>
              </a:rPr>
              <a:t>大阪まちなみ賞の継続開催</a:t>
            </a:r>
            <a:endParaRPr lang="en-US" altLang="ja-JP" sz="800" dirty="0">
              <a:solidFill>
                <a:srgbClr val="0070C0"/>
              </a:solidFill>
            </a:endParaRPr>
          </a:p>
        </p:txBody>
      </p:sp>
      <p:sp>
        <p:nvSpPr>
          <p:cNvPr id="15443" name="テキスト ボックス 29"/>
          <p:cNvSpPr txBox="1">
            <a:spLocks noChangeArrowheads="1"/>
          </p:cNvSpPr>
          <p:nvPr/>
        </p:nvSpPr>
        <p:spPr bwMode="auto">
          <a:xfrm>
            <a:off x="7996238" y="3165475"/>
            <a:ext cx="1773237" cy="323850"/>
          </a:xfrm>
          <a:prstGeom prst="rect">
            <a:avLst/>
          </a:prstGeom>
          <a:noFill/>
          <a:ln w="9525">
            <a:noFill/>
            <a:miter lim="800000"/>
            <a:headEnd/>
            <a:tailEnd/>
          </a:ln>
        </p:spPr>
        <p:txBody>
          <a:bodyPr>
            <a:spAutoFit/>
          </a:bodyPr>
          <a:lstStyle/>
          <a:p>
            <a:pPr>
              <a:lnSpc>
                <a:spcPts val="900"/>
              </a:lnSpc>
            </a:pPr>
            <a:r>
              <a:rPr lang="ja-JP" altLang="en-US" sz="800">
                <a:solidFill>
                  <a:srgbClr val="0070C0"/>
                </a:solidFill>
              </a:rPr>
              <a:t>携帯型情報端末の</a:t>
            </a:r>
            <a:r>
              <a:rPr lang="en-US" altLang="ja-JP" sz="800">
                <a:solidFill>
                  <a:srgbClr val="0070C0"/>
                </a:solidFill>
              </a:rPr>
              <a:t>GPS</a:t>
            </a:r>
            <a:r>
              <a:rPr lang="ja-JP" altLang="en-US" sz="800">
                <a:solidFill>
                  <a:srgbClr val="0070C0"/>
                </a:solidFill>
              </a:rPr>
              <a:t>機能を活用</a:t>
            </a:r>
            <a:endParaRPr lang="en-US" altLang="ja-JP" sz="800">
              <a:solidFill>
                <a:srgbClr val="0070C0"/>
              </a:solidFill>
            </a:endParaRPr>
          </a:p>
          <a:p>
            <a:pPr>
              <a:lnSpc>
                <a:spcPts val="900"/>
              </a:lnSpc>
            </a:pPr>
            <a:r>
              <a:rPr lang="ja-JP" altLang="en-US" sz="800">
                <a:solidFill>
                  <a:srgbClr val="0070C0"/>
                </a:solidFill>
              </a:rPr>
              <a:t>した まちの魅力の情報発信</a:t>
            </a:r>
            <a:endParaRPr lang="ja-JP" altLang="en-US">
              <a:solidFill>
                <a:srgbClr val="0070C0"/>
              </a:solidFill>
            </a:endParaRPr>
          </a:p>
        </p:txBody>
      </p:sp>
      <p:sp>
        <p:nvSpPr>
          <p:cNvPr id="49" name="直角三角形 48"/>
          <p:cNvSpPr/>
          <p:nvPr/>
        </p:nvSpPr>
        <p:spPr>
          <a:xfrm rot="5400000">
            <a:off x="7235032" y="2559843"/>
            <a:ext cx="412750" cy="1484313"/>
          </a:xfrm>
          <a:prstGeom prst="rtTriangle">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nSpc>
                <a:spcPts val="800"/>
              </a:lnSpc>
              <a:defRPr/>
            </a:pPr>
            <a:endParaRPr lang="ja-JP" altLang="en-US" sz="700" dirty="0">
              <a:solidFill>
                <a:srgbClr val="FF0000"/>
              </a:solidFill>
            </a:endParaRPr>
          </a:p>
        </p:txBody>
      </p:sp>
      <p:sp>
        <p:nvSpPr>
          <p:cNvPr id="15445" name="テキスト ボックス 31"/>
          <p:cNvSpPr txBox="1">
            <a:spLocks noChangeArrowheads="1"/>
          </p:cNvSpPr>
          <p:nvPr/>
        </p:nvSpPr>
        <p:spPr bwMode="auto">
          <a:xfrm>
            <a:off x="6681788" y="3100388"/>
            <a:ext cx="1044575" cy="323850"/>
          </a:xfrm>
          <a:prstGeom prst="rect">
            <a:avLst/>
          </a:prstGeom>
          <a:noFill/>
          <a:ln w="9525">
            <a:noFill/>
            <a:miter lim="800000"/>
            <a:headEnd/>
            <a:tailEnd/>
          </a:ln>
        </p:spPr>
        <p:txBody>
          <a:bodyPr>
            <a:spAutoFit/>
          </a:bodyPr>
          <a:lstStyle/>
          <a:p>
            <a:pPr>
              <a:lnSpc>
                <a:spcPts val="900"/>
              </a:lnSpc>
            </a:pPr>
            <a:r>
              <a:rPr lang="ja-JP" altLang="en-US" sz="800">
                <a:solidFill>
                  <a:srgbClr val="0070C0"/>
                </a:solidFill>
              </a:rPr>
              <a:t>情報発信する物件の選定</a:t>
            </a:r>
          </a:p>
        </p:txBody>
      </p:sp>
      <p:sp>
        <p:nvSpPr>
          <p:cNvPr id="16" name="ホームベース 15"/>
          <p:cNvSpPr/>
          <p:nvPr/>
        </p:nvSpPr>
        <p:spPr>
          <a:xfrm>
            <a:off x="6707188" y="1052513"/>
            <a:ext cx="2925762" cy="360362"/>
          </a:xfrm>
          <a:prstGeom prst="homePlate">
            <a:avLst>
              <a:gd name="adj" fmla="val 25519"/>
            </a:avLst>
          </a:prstGeom>
          <a:solidFill>
            <a:schemeClr val="bg1"/>
          </a:solidFill>
          <a:ln w="12700">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季節のテーマやエリアごとに、府内市町村・民間イベントも含め連携をコーディネート</a:t>
            </a:r>
            <a:endParaRPr lang="en-US" altLang="ja-JP" sz="800" dirty="0">
              <a:solidFill>
                <a:srgbClr val="0070C0"/>
              </a:solidFill>
            </a:endParaRPr>
          </a:p>
        </p:txBody>
      </p:sp>
      <p:sp>
        <p:nvSpPr>
          <p:cNvPr id="17" name="ホームベース 16"/>
          <p:cNvSpPr/>
          <p:nvPr/>
        </p:nvSpPr>
        <p:spPr>
          <a:xfrm>
            <a:off x="6707188" y="1628775"/>
            <a:ext cx="1463675" cy="360363"/>
          </a:xfrm>
          <a:prstGeom prst="homePlate">
            <a:avLst>
              <a:gd name="adj" fmla="val 25519"/>
            </a:avLst>
          </a:prstGeom>
          <a:solidFill>
            <a:schemeClr val="bg1"/>
          </a:solidFill>
          <a:ln w="12700">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基金を活用し、地域の魅力づくり支援事業を実施</a:t>
            </a:r>
            <a:endParaRPr lang="en-US" altLang="ja-JP" sz="800" dirty="0">
              <a:solidFill>
                <a:srgbClr val="0070C0"/>
              </a:solidFill>
            </a:endParaRPr>
          </a:p>
        </p:txBody>
      </p:sp>
      <p:sp>
        <p:nvSpPr>
          <p:cNvPr id="18" name="ホームベース 17"/>
          <p:cNvSpPr/>
          <p:nvPr/>
        </p:nvSpPr>
        <p:spPr>
          <a:xfrm>
            <a:off x="8156575" y="1628775"/>
            <a:ext cx="1476375" cy="360363"/>
          </a:xfrm>
          <a:prstGeom prst="homePlate">
            <a:avLst>
              <a:gd name="adj" fmla="val 25519"/>
            </a:avLst>
          </a:prstGeom>
          <a:solidFill>
            <a:schemeClr val="bg1"/>
          </a:solidFill>
          <a:ln w="1270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基金の範囲で事業を再構築して実施</a:t>
            </a:r>
            <a:endParaRPr lang="en-US" altLang="ja-JP" sz="800" dirty="0">
              <a:solidFill>
                <a:srgbClr val="0070C0"/>
              </a:solidFill>
            </a:endParaRPr>
          </a:p>
        </p:txBody>
      </p:sp>
      <p:sp>
        <p:nvSpPr>
          <p:cNvPr id="19" name="ホームベース 18"/>
          <p:cNvSpPr/>
          <p:nvPr/>
        </p:nvSpPr>
        <p:spPr>
          <a:xfrm>
            <a:off x="6699250" y="2138363"/>
            <a:ext cx="1463675" cy="282575"/>
          </a:xfrm>
          <a:prstGeom prst="homePlate">
            <a:avLst>
              <a:gd name="adj" fmla="val 25519"/>
            </a:avLst>
          </a:prstGeom>
          <a:solidFill>
            <a:schemeClr val="bg1"/>
          </a:solidFill>
          <a:ln w="12700">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ＣＭコンテストの実施</a:t>
            </a:r>
            <a:endParaRPr lang="en-US" altLang="ja-JP" sz="800" dirty="0">
              <a:solidFill>
                <a:srgbClr val="0070C0"/>
              </a:solidFill>
            </a:endParaRPr>
          </a:p>
        </p:txBody>
      </p:sp>
      <p:sp>
        <p:nvSpPr>
          <p:cNvPr id="20" name="ホームベース 19"/>
          <p:cNvSpPr/>
          <p:nvPr/>
        </p:nvSpPr>
        <p:spPr>
          <a:xfrm>
            <a:off x="6699250" y="2471738"/>
            <a:ext cx="2892425" cy="179387"/>
          </a:xfrm>
          <a:prstGeom prst="homePlate">
            <a:avLst>
              <a:gd name="adj" fmla="val 25519"/>
            </a:avLst>
          </a:prstGeom>
          <a:solidFill>
            <a:schemeClr val="bg1"/>
          </a:solidFill>
          <a:ln w="12700">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モバイルガイドシステムの活用促進</a:t>
            </a:r>
            <a:endParaRPr lang="en-US" altLang="ja-JP" sz="800" dirty="0">
              <a:solidFill>
                <a:srgbClr val="0070C0"/>
              </a:solidFill>
            </a:endParaRPr>
          </a:p>
        </p:txBody>
      </p:sp>
      <p:sp>
        <p:nvSpPr>
          <p:cNvPr id="21" name="ホームベース 20"/>
          <p:cNvSpPr/>
          <p:nvPr/>
        </p:nvSpPr>
        <p:spPr>
          <a:xfrm>
            <a:off x="8174038" y="2138363"/>
            <a:ext cx="1417637" cy="282575"/>
          </a:xfrm>
          <a:prstGeom prst="homePlate">
            <a:avLst>
              <a:gd name="adj" fmla="val 25519"/>
            </a:avLst>
          </a:prstGeom>
          <a:solidFill>
            <a:schemeClr val="bg1"/>
          </a:solidFill>
          <a:ln w="1270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民間・地域主催のコンテストに移行</a:t>
            </a:r>
            <a:endParaRPr lang="en-US" altLang="ja-JP" sz="800" dirty="0">
              <a:solidFill>
                <a:srgbClr val="0070C0"/>
              </a:solidFill>
            </a:endParaRPr>
          </a:p>
        </p:txBody>
      </p:sp>
      <p:sp>
        <p:nvSpPr>
          <p:cNvPr id="26" name="ホームベース 25"/>
          <p:cNvSpPr/>
          <p:nvPr/>
        </p:nvSpPr>
        <p:spPr>
          <a:xfrm>
            <a:off x="6681788" y="3933825"/>
            <a:ext cx="2879725" cy="6477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ja-JP" altLang="en-US" sz="800" dirty="0">
                <a:solidFill>
                  <a:srgbClr val="0070C0"/>
                </a:solidFill>
              </a:rPr>
              <a:t>各地区の魅力発信、まちづくり活動の支援</a:t>
            </a:r>
            <a:endParaRPr lang="en-US" altLang="ja-JP" sz="800" dirty="0">
              <a:solidFill>
                <a:srgbClr val="0070C0"/>
              </a:solidFill>
            </a:endParaRPr>
          </a:p>
        </p:txBody>
      </p:sp>
      <p:sp>
        <p:nvSpPr>
          <p:cNvPr id="27" name="ホームベース 25"/>
          <p:cNvSpPr/>
          <p:nvPr/>
        </p:nvSpPr>
        <p:spPr>
          <a:xfrm>
            <a:off x="6681788" y="5229225"/>
            <a:ext cx="2879725" cy="647700"/>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ja-JP" altLang="en-US" sz="800" dirty="0">
                <a:solidFill>
                  <a:srgbClr val="0070C0"/>
                </a:solidFill>
              </a:rPr>
              <a:t>天満・天神橋地域の特性</a:t>
            </a:r>
            <a:r>
              <a:rPr lang="ja-JP" altLang="en-US" sz="800" dirty="0">
                <a:solidFill>
                  <a:srgbClr val="0070C0"/>
                </a:solidFill>
              </a:rPr>
              <a:t>を活かした</a:t>
            </a:r>
            <a:r>
              <a:rPr lang="ja-JP" altLang="en-US" sz="800" dirty="0">
                <a:solidFill>
                  <a:srgbClr val="0070C0"/>
                </a:solidFill>
              </a:rPr>
              <a:t>イベント実施。観光客の誘致強化</a:t>
            </a:r>
            <a:endParaRPr lang="en-US" altLang="ja-JP" sz="800" dirty="0">
              <a:solidFill>
                <a:srgbClr val="0070C0"/>
              </a:solidFill>
            </a:endParaRPr>
          </a:p>
        </p:txBody>
      </p:sp>
      <p:sp>
        <p:nvSpPr>
          <p:cNvPr id="23" name="大かっこ 22"/>
          <p:cNvSpPr/>
          <p:nvPr/>
        </p:nvSpPr>
        <p:spPr>
          <a:xfrm>
            <a:off x="5961063" y="692150"/>
            <a:ext cx="647700" cy="234950"/>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a:p>
        </p:txBody>
      </p:sp>
      <p:grpSp>
        <p:nvGrpSpPr>
          <p:cNvPr id="15455" name="グループ化 5"/>
          <p:cNvGrpSpPr>
            <a:grpSpLocks/>
          </p:cNvGrpSpPr>
          <p:nvPr/>
        </p:nvGrpSpPr>
        <p:grpSpPr bwMode="auto">
          <a:xfrm>
            <a:off x="6888163" y="3076575"/>
            <a:ext cx="2714625" cy="428625"/>
            <a:chOff x="6887816" y="3076614"/>
            <a:chExt cx="2714625" cy="428625"/>
          </a:xfrm>
        </p:grpSpPr>
        <p:cxnSp>
          <p:nvCxnSpPr>
            <p:cNvPr id="40" name="直線コネクタ 39"/>
            <p:cNvCxnSpPr/>
            <p:nvPr/>
          </p:nvCxnSpPr>
          <p:spPr bwMode="auto">
            <a:xfrm flipH="1">
              <a:off x="6887816" y="3076614"/>
              <a:ext cx="1490662" cy="428625"/>
            </a:xfrm>
            <a:prstGeom prst="line">
              <a:avLst/>
            </a:prstGeom>
            <a:solidFill>
              <a:schemeClr val="bg1"/>
            </a:solidFill>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4" name="直線コネクタ 43"/>
            <p:cNvCxnSpPr/>
            <p:nvPr/>
          </p:nvCxnSpPr>
          <p:spPr bwMode="auto">
            <a:xfrm>
              <a:off x="8378478" y="3076614"/>
              <a:ext cx="1223963" cy="0"/>
            </a:xfrm>
            <a:prstGeom prst="line">
              <a:avLst/>
            </a:prstGeom>
            <a:solidFill>
              <a:schemeClr val="bg1"/>
            </a:solidFill>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5" name="直線コネクタ 44"/>
            <p:cNvCxnSpPr/>
            <p:nvPr/>
          </p:nvCxnSpPr>
          <p:spPr bwMode="auto">
            <a:xfrm>
              <a:off x="9602441" y="3076614"/>
              <a:ext cx="0" cy="428625"/>
            </a:xfrm>
            <a:prstGeom prst="line">
              <a:avLst/>
            </a:prstGeom>
            <a:solidFill>
              <a:schemeClr val="bg1"/>
            </a:solidFill>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6" name="直線コネクタ 45"/>
            <p:cNvCxnSpPr/>
            <p:nvPr/>
          </p:nvCxnSpPr>
          <p:spPr bwMode="auto">
            <a:xfrm>
              <a:off x="6887816" y="3505239"/>
              <a:ext cx="2714625" cy="0"/>
            </a:xfrm>
            <a:prstGeom prst="line">
              <a:avLst/>
            </a:prstGeom>
            <a:solidFill>
              <a:schemeClr val="bg1"/>
            </a:solidFill>
            <a:ln>
              <a:solidFill>
                <a:srgbClr val="0070C0"/>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pPr>
              <a:defRPr/>
            </a:pPr>
            <a:fld id="{3101E879-D4E6-43B3-96DE-959CE3CC4D39}" type="slidenum">
              <a:rPr lang="ja-JP" altLang="en-US" smtClean="0"/>
              <a:pPr>
                <a:defRPr/>
              </a:pPr>
              <a:t>13</a:t>
            </a:fld>
            <a:endParaRPr lang="ja-JP" altLang="en-US"/>
          </a:p>
        </p:txBody>
      </p:sp>
      <p:graphicFrame>
        <p:nvGraphicFramePr>
          <p:cNvPr id="3" name="表 2"/>
          <p:cNvGraphicFramePr>
            <a:graphicFrameLocks noGrp="1"/>
          </p:cNvGraphicFramePr>
          <p:nvPr/>
        </p:nvGraphicFramePr>
        <p:xfrm>
          <a:off x="273050" y="539750"/>
          <a:ext cx="9359900" cy="5114926"/>
        </p:xfrm>
        <a:graphic>
          <a:graphicData uri="http://schemas.openxmlformats.org/drawingml/2006/table">
            <a:tbl>
              <a:tblPr/>
              <a:tblGrid>
                <a:gridCol w="431800"/>
                <a:gridCol w="3887788"/>
                <a:gridCol w="1223962"/>
                <a:gridCol w="815975"/>
                <a:gridCol w="769938"/>
                <a:gridCol w="769937"/>
                <a:gridCol w="730250"/>
                <a:gridCol w="730250"/>
              </a:tblGrid>
              <a:tr h="190500">
                <a:tc rowSpan="2">
                  <a:txBody>
                    <a:bodyPr/>
                    <a:lstStyle/>
                    <a:p>
                      <a:pPr marL="71438" marR="0" lvl="0" indent="0" algn="ctr"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dirty="0" smtClean="0">
                        <a:ln>
                          <a:noFill/>
                        </a:ln>
                        <a:solidFill>
                          <a:srgbClr val="000000"/>
                        </a:solidFill>
                        <a:effectLst/>
                        <a:latin typeface="Century" pitchFamily="18" charset="0"/>
                        <a:ea typeface="HGP創英角ｺﾞｼｯｸUB" pitchFamily="50" charset="-128"/>
                        <a:cs typeface="ＭＳ Ｐゴシック" charset="-128"/>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主要</a:t>
                      </a:r>
                      <a:r>
                        <a:rPr kumimoji="1" lang="ja-JP" altLang="ja-JP" sz="1000" b="0" i="0" u="none" strike="noStrike" cap="none" normalizeH="0" baseline="0" smtClean="0">
                          <a:ln>
                            <a:noFill/>
                          </a:ln>
                          <a:solidFill>
                            <a:schemeClr val="tx1"/>
                          </a:solidFill>
                          <a:effectLst/>
                          <a:latin typeface="Century" pitchFamily="18" charset="0"/>
                          <a:ea typeface="HGP創英角ｺﾞｼｯｸUB" pitchFamily="50" charset="-128"/>
                        </a:rPr>
                        <a:t>プロジェクトと目標</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rowSpan="2" hMerge="1">
                  <a:txBody>
                    <a:bodyPr/>
                    <a:lstStyle/>
                    <a:p>
                      <a:endParaRPr kumimoji="1" lang="ja-JP" altLang="en-US"/>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主要部局</a:t>
                      </a:r>
                      <a:endParaRPr kumimoji="1" lang="en-US" altLang="ja-JP" sz="1000" b="0" i="0" u="none" strike="noStrike" cap="none" normalizeH="0" baseline="0" smtClean="0">
                        <a:ln>
                          <a:noFill/>
                        </a:ln>
                        <a:solidFill>
                          <a:schemeClr val="tx1"/>
                        </a:solidFill>
                        <a:effectLst/>
                        <a:latin typeface="Century" pitchFamily="18" charset="0"/>
                        <a:ea typeface="HGP創英角ｺﾞｼｯｸUB" pitchFamily="50" charset="-128"/>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rPr>
                        <a:t>網掛けあり：府</a:t>
                      </a:r>
                      <a:endParaRPr kumimoji="1" lang="en-US" altLang="ja-JP" sz="8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endParaRPr>
                    </a:p>
                    <a:p>
                      <a:pPr marL="0" marR="0" lvl="0" indent="0" algn="ctr" defTabSz="914400" rtl="0" eaLnBrk="1" fontAlgn="base" latinLnBrk="0" hangingPunct="1">
                        <a:lnSpc>
                          <a:spcPts val="900"/>
                        </a:lnSpc>
                        <a:spcBef>
                          <a:spcPct val="0"/>
                        </a:spcBef>
                        <a:spcAft>
                          <a:spcPct val="0"/>
                        </a:spcAft>
                        <a:buClrTx/>
                        <a:buSzTx/>
                        <a:buFontTx/>
                        <a:buNone/>
                        <a:tabLst/>
                      </a:pPr>
                      <a:r>
                        <a:rPr kumimoji="1" lang="ja-JP" altLang="en-US" sz="8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rPr>
                        <a:t>網掛けなし：市</a:t>
                      </a:r>
                      <a:endParaRPr kumimoji="1" lang="ja-JP" altLang="en-US"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４</a:t>
                      </a:r>
                      <a:r>
                        <a:rPr kumimoji="1" lang="ja-JP" sz="1000" b="0" i="0" u="none" strike="noStrike" cap="none" normalizeH="0" baseline="0" smtClean="0">
                          <a:ln>
                            <a:noFill/>
                          </a:ln>
                          <a:solidFill>
                            <a:schemeClr val="tx1"/>
                          </a:solidFill>
                          <a:effectLst/>
                          <a:latin typeface="Century" pitchFamily="18" charset="0"/>
                          <a:ea typeface="HGP創英角ｺﾞｼｯｸUB" pitchFamily="50" charset="-128"/>
                        </a:rPr>
                        <a:t>ヵ年のスケジュールイメージ</a:t>
                      </a:r>
                      <a:endParaRPr kumimoji="1" 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r>
              <a:tr h="190500">
                <a:tc vMerge="1">
                  <a:txBody>
                    <a:bodyPr/>
                    <a:lstStyle/>
                    <a:p>
                      <a:endParaRPr kumimoji="1" lang="ja-JP" altLang="en-US"/>
                    </a:p>
                  </a:txBody>
                  <a:tcPr/>
                </a:tc>
                <a:tc gridSpan="2" vMerge="1">
                  <a:txBody>
                    <a:bodyPr/>
                    <a:lstStyle/>
                    <a:p>
                      <a:endParaRPr kumimoji="1" lang="ja-JP" altLang="en-US"/>
                    </a:p>
                  </a:txBody>
                  <a:tcPr/>
                </a:tc>
                <a:tc hMerge="1"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2012</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2013</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2014</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rPr>
                        <a:t>2015</a:t>
                      </a: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495300">
                <a:tc rowSpan="7">
                  <a:txBody>
                    <a:bodyPr/>
                    <a:lstStyle/>
                    <a:p>
                      <a:pPr marL="71438" marR="0" lvl="0" indent="0" algn="ctr"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HGP創英角ｺﾞｼｯｸUB" pitchFamily="50" charset="-128"/>
                          <a:ea typeface="HGP創英角ｺﾞｼｯｸUB" pitchFamily="50" charset="-128"/>
                          <a:cs typeface="Times New Roman" pitchFamily="18" charset="0"/>
                        </a:rPr>
                        <a:t>ターゲットに響く戦略的なプロモーション</a:t>
                      </a:r>
                      <a:endParaRPr kumimoji="1" lang="ja-JP" altLang="ja-JP" sz="1000" b="0" i="0" u="none" strike="noStrike" cap="none" normalizeH="0" baseline="0" smtClean="0">
                        <a:ln>
                          <a:noFill/>
                        </a:ln>
                        <a:solidFill>
                          <a:schemeClr val="tx1"/>
                        </a:solidFill>
                        <a:effectLst/>
                        <a:latin typeface="HGP創英角ｺﾞｼｯｸUB" pitchFamily="50" charset="-128"/>
                        <a:ea typeface="HGP創英角ｺﾞｼｯｸUB" pitchFamily="50" charset="-128"/>
                        <a:cs typeface="Times New Roman" pitchFamily="18" charset="0"/>
                      </a:endParaRPr>
                    </a:p>
                  </a:txBody>
                  <a:tcPr marL="27115" marR="27115" marT="0" marB="0" vert="eaVert"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rPr>
                        <a:t>アジアをターゲットとした観光プロモーション等の実施</a:t>
                      </a:r>
                      <a:endParaRPr kumimoji="1" lang="ja-JP" sz="9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アジア諸都市とのネットワークを更に強化し、アジアとの人・モノ・</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投資等</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の流れを促進します。とりわけ観光については、</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関西広域連合</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をはじめ、近隣</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自治体や民間</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との連携を図り、</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中国など</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アジアに大阪・関西を売り込みます。</a:t>
                      </a: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また、より多くの外国人留学生を大阪に呼び込むため、大学や企業等と連携した大学留学プロモーション等を推進します。</a:t>
                      </a: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cs typeface="Times New Roman" pitchFamily="18" charset="0"/>
                        </a:rPr>
                        <a:t>◎４</a:t>
                      </a:r>
                      <a:r>
                        <a:rPr kumimoji="1" lang="ja-JP" sz="1000" b="0" i="0" u="none" strike="noStrike" cap="none" normalizeH="0" baseline="0" dirty="0" smtClean="0">
                          <a:ln>
                            <a:noFill/>
                          </a:ln>
                          <a:solidFill>
                            <a:schemeClr val="tx1"/>
                          </a:solidFill>
                          <a:effectLst/>
                          <a:latin typeface="HGP創英角ｺﾞｼｯｸUB" pitchFamily="50" charset="-128"/>
                          <a:ea typeface="HGP創英角ｺﾞｼｯｸUB" pitchFamily="50" charset="-128"/>
                          <a:cs typeface="Times New Roman" pitchFamily="18" charset="0"/>
                        </a:rPr>
                        <a:t>年間の目標</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　</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観光</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プロモーション</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を実施し、</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新たな旅行商品の造成を促進する。また、大学・企業と連携して外国人留学生の受入れを促進する</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アジアを中心とした観光プロモーション等の実施</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国際交流・</a:t>
                      </a: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観光課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4825">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観光担当</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792163">
                <a:tc vMerge="1">
                  <a:txBody>
                    <a:bodyPr/>
                    <a:lstStyle/>
                    <a:p>
                      <a:endParaRPr kumimoji="1" lang="ja-JP" altLang="en-US"/>
                    </a:p>
                  </a:txBody>
                  <a:tcPr/>
                </a:tc>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外国人留学生の受入れ促進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国際交流</a:t>
                      </a: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・観光</a:t>
                      </a: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47700">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rPr>
                        <a:t>●ＭＩＣＥ</a:t>
                      </a:r>
                      <a:r>
                        <a:rPr kumimoji="1" lang="ja-JP" sz="1000" b="0" i="0" u="none" strike="noStrike" cap="none" normalizeH="0" baseline="0" smtClean="0">
                          <a:ln>
                            <a:noFill/>
                          </a:ln>
                          <a:solidFill>
                            <a:schemeClr val="tx1"/>
                          </a:solidFill>
                          <a:effectLst/>
                          <a:latin typeface="Century" pitchFamily="18" charset="0"/>
                          <a:ea typeface="HGP創英角ｺﾞｼｯｸUB" pitchFamily="50" charset="-128"/>
                        </a:rPr>
                        <a:t>の戦略的誘致</a:t>
                      </a:r>
                      <a:endParaRPr kumimoji="1" lang="ja-JP" sz="9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SｺﾞｼｯｸM" pitchFamily="50" charset="-128"/>
                        </a:rPr>
                        <a:t>府･市･経済界の連携を強化し、海外各界のオピニオンリーダーが集う国際会議</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SｺﾞｼｯｸM" pitchFamily="50" charset="-128"/>
                        </a:rPr>
                        <a:t>をはじめ、インセンティブツアーやイベントなど、ＭＩＣＥを戦略的に誘致する。大阪ならではのＭＩＣＥメニューの開発を進めるなど、</a:t>
                      </a:r>
                      <a:r>
                        <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SｺﾞｼｯｸM" pitchFamily="50" charset="-128"/>
                        </a:rPr>
                        <a:t>大阪の知名度･都市格の向上につなげ</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SｺﾞｼｯｸM" pitchFamily="50" charset="-128"/>
                        </a:rPr>
                        <a:t>、</a:t>
                      </a:r>
                      <a:r>
                        <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SｺﾞｼｯｸM" pitchFamily="50" charset="-128"/>
                        </a:rPr>
                        <a:t>大阪の素晴しさを世界にアピールします。</a:t>
                      </a:r>
                      <a:endPar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ts val="600"/>
                        </a:spcBef>
                        <a:spcAft>
                          <a:spcPct val="0"/>
                        </a:spcAft>
                        <a:buClrTx/>
                        <a:buSzTx/>
                        <a:buFontTx/>
                        <a:buNone/>
                        <a:tabLst/>
                      </a:pPr>
                      <a:r>
                        <a:rPr kumimoji="1" lang="ja-JP" altLang="en-US" sz="10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rPr>
                        <a:t>◎４</a:t>
                      </a:r>
                      <a:r>
                        <a:rPr kumimoji="1" lang="ja-JP" sz="1000" b="0" i="0" u="none" strike="noStrike" cap="none" normalizeH="0" baseline="0" smtClean="0">
                          <a:ln>
                            <a:noFill/>
                          </a:ln>
                          <a:solidFill>
                            <a:schemeClr val="tx1"/>
                          </a:solidFill>
                          <a:effectLst/>
                          <a:latin typeface="Century" pitchFamily="18" charset="0"/>
                          <a:ea typeface="HGP創英角ｺﾞｼｯｸUB" pitchFamily="50" charset="-128"/>
                          <a:cs typeface="Times New Roman" pitchFamily="18" charset="0"/>
                        </a:rPr>
                        <a:t>年間の目標</a:t>
                      </a:r>
                      <a:r>
                        <a:rPr kumimoji="1" lang="ja-JP" sz="1000" b="0" i="0" u="none" strike="noStrike" cap="none" normalizeH="0" baseline="0" smtClean="0">
                          <a:ln>
                            <a:noFill/>
                          </a:ln>
                          <a:solidFill>
                            <a:schemeClr val="tx1"/>
                          </a:solidFill>
                          <a:effectLst/>
                          <a:latin typeface="Century" pitchFamily="18" charset="0"/>
                          <a:ea typeface="HGP創英ﾌﾟﾚｾﾞﾝｽEB" pitchFamily="18" charset="-128"/>
                          <a:cs typeface="Times New Roman" pitchFamily="18" charset="0"/>
                        </a:rPr>
                        <a:t>　</a:t>
                      </a:r>
                      <a:r>
                        <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大規模な</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ＭＩＣＥ</a:t>
                      </a:r>
                      <a:r>
                        <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の誘致活動や開催支援を行う</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rPr>
                        <a:t>。</a:t>
                      </a:r>
                      <a:endPar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ja-JP" sz="900" b="0" i="0" u="none" strike="noStrike" cap="none" normalizeH="0" baseline="0" smtClean="0">
                          <a:ln>
                            <a:noFill/>
                          </a:ln>
                          <a:solidFill>
                            <a:schemeClr val="tx1"/>
                          </a:solidFill>
                          <a:effectLst/>
                          <a:latin typeface="Century" pitchFamily="18" charset="0"/>
                          <a:ea typeface="HGP創英角ｺﾞｼｯｸUB" pitchFamily="50" charset="-128"/>
                        </a:rPr>
                        <a:t>MICE</a:t>
                      </a: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の戦略的誘致</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国際交流・</a:t>
                      </a: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観光課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36000" marR="3600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dot"/>
                      <a:round/>
                      <a:headEnd type="none" w="med" len="med"/>
                      <a:tailEnd type="none" w="med" len="med"/>
                    </a:lnB>
                    <a:lnTlToBr>
                      <a:noFill/>
                    </a:lnTlToBr>
                    <a:lnBlToTr>
                      <a:noFill/>
                    </a:lnBlToTr>
                    <a:solidFill>
                      <a:srgbClr val="B7DEE8"/>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04838">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観光担当</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c vMerge="1">
                  <a:txBody>
                    <a:bodyPr/>
                    <a:lstStyle/>
                    <a:p>
                      <a:endParaRPr kumimoji="1" lang="ja-JP" altLang="en-US"/>
                    </a:p>
                  </a:txBody>
                  <a:tcPr/>
                </a:tc>
              </a:tr>
              <a:tr h="844550">
                <a:tc vMerge="1">
                  <a:txBody>
                    <a:bodyPr/>
                    <a:lstStyle/>
                    <a:p>
                      <a:endParaRPr kumimoji="1" lang="ja-JP" altLang="en-US"/>
                    </a:p>
                  </a:txBody>
                  <a:tcPr/>
                </a:tc>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rPr>
                        <a:t>●</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rPr>
                        <a:t>大阪産（もん）等のブランディング</a:t>
                      </a:r>
                      <a:endParaRPr kumimoji="1" lang="ja-JP" sz="900" b="0" i="0" u="none" strike="noStrike" cap="none" normalizeH="0" baseline="0" dirty="0" smtClean="0">
                        <a:ln>
                          <a:noFill/>
                        </a:ln>
                        <a:solidFill>
                          <a:schemeClr val="tx1"/>
                        </a:solidFill>
                        <a:effectLst/>
                        <a:latin typeface="Century" pitchFamily="18" charset="0"/>
                        <a:ea typeface="ＭＳ 明朝" pitchFamily="17"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販売チャンネルの拡大やホテル・料理店・コンビニ等への利用促進の働きかけなどにより、</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大阪産（もん）</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を府民の身近なものにするとともに、「泉州水</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なす</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同様に</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全国ブランド化を</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めざ</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ＭＳ Ｐゴシック" charset="-128"/>
                        </a:rPr>
                        <a:t>します。</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また、地場産品や伝統工芸品などの大阪製品について、府民に身近なものにするために新たな認証制度を創設し、製品版の「大阪産（もん）」として、</a:t>
                      </a:r>
                      <a:r>
                        <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ブランド化を</a:t>
                      </a:r>
                      <a:r>
                        <a:rPr kumimoji="1" lang="ja-JP" altLang="en-US"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めざ</a:t>
                      </a:r>
                      <a:r>
                        <a:rPr kumimoji="1" lang="ja-JP" sz="10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します</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HGP創英角ｺﾞｼｯｸUB" pitchFamily="50" charset="-128"/>
                        </a:rPr>
                        <a:t>。</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1" lang="en-US" alt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1" lang="ja-JP" altLang="en-US" sz="10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◎４</a:t>
                      </a:r>
                      <a:r>
                        <a:rPr kumimoji="1" lang="ja-JP" sz="1000" b="0" i="0" u="none" strike="noStrike" cap="none" normalizeH="0" baseline="0" dirty="0" smtClean="0">
                          <a:ln>
                            <a:noFill/>
                          </a:ln>
                          <a:solidFill>
                            <a:schemeClr val="tx1"/>
                          </a:solidFill>
                          <a:effectLst/>
                          <a:latin typeface="Century" pitchFamily="18" charset="0"/>
                          <a:ea typeface="HGP創英角ｺﾞｼｯｸUB" pitchFamily="50" charset="-128"/>
                          <a:cs typeface="Times New Roman" pitchFamily="18" charset="0"/>
                        </a:rPr>
                        <a:t>年間の目標</a:t>
                      </a:r>
                      <a:r>
                        <a:rPr kumimoji="1" lang="ja-JP" sz="1000" b="0" i="0" u="none" strike="noStrike" cap="none" normalizeH="0" baseline="0" dirty="0" smtClean="0">
                          <a:ln>
                            <a:noFill/>
                          </a:ln>
                          <a:solidFill>
                            <a:schemeClr val="tx1"/>
                          </a:solidFill>
                          <a:effectLst/>
                          <a:latin typeface="Century" pitchFamily="18" charset="0"/>
                          <a:ea typeface="HGP創英ﾌﾟﾚｾﾞﾝｽEB" pitchFamily="18" charset="-128"/>
                          <a:cs typeface="Times New Roman" pitchFamily="18" charset="0"/>
                        </a:rPr>
                        <a:t> </a:t>
                      </a:r>
                      <a:r>
                        <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大阪産のブランディングや、伝統工芸品、地場産業を府内外へ効果的にＰＲする</a:t>
                      </a:r>
                      <a:r>
                        <a:rPr kumimoji="1" lang="ja-JP" altLang="en-US"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rPr>
                        <a:t>。</a:t>
                      </a:r>
                      <a:endParaRPr kumimoji="1" lang="ja-JP" sz="1000" b="0" i="0" u="none" strike="noStrike" cap="none" normalizeH="0" baseline="0" dirty="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72000" marR="36000" marT="36000" marB="360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大阪産（もん）のブランディング</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農政室</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流通対策</a:t>
                      </a:r>
                      <a:r>
                        <a:rPr kumimoji="1" lang="ja-JP" altLang="en-US"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室</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水産課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動物愛護畜産課</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en-US" sz="1800" b="0" i="0" u="none" strike="noStrike" cap="none" normalizeH="0" baseline="0" smtClean="0">
                        <a:ln>
                          <a:noFill/>
                        </a:ln>
                        <a:solidFill>
                          <a:schemeClr val="tx1"/>
                        </a:solidFill>
                        <a:effectLst/>
                        <a:latin typeface="Calibri" pitchFamily="34" charset="0"/>
                        <a:ea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44550">
                <a:tc vMerge="1">
                  <a:txBody>
                    <a:bodyPr/>
                    <a:lstStyle/>
                    <a:p>
                      <a:endParaRPr kumimoji="1" lang="ja-JP" altLang="en-US"/>
                    </a:p>
                  </a:txBody>
                  <a:tcPr/>
                </a:tc>
                <a:tc vMerge="1">
                  <a:txBody>
                    <a:bodyPr/>
                    <a:lstStyle/>
                    <a:p>
                      <a:endParaRPr kumimoji="1" lang="ja-JP" altLang="en-US"/>
                    </a:p>
                  </a:txBody>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伝統工芸品、地場産業の府内外へのＰＲ</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ＭＳ Ｐゴシック" charset="-128"/>
                        </a:rPr>
                        <a:t>商工振興室</a:t>
                      </a:r>
                      <a:endParaRPr kumimoji="1" lang="ja-JP" sz="900" b="0" i="0" u="none" strike="noStrike" cap="none" normalizeH="0" baseline="0" smtClean="0">
                        <a:ln>
                          <a:noFill/>
                        </a:ln>
                        <a:solidFill>
                          <a:schemeClr val="tx1"/>
                        </a:solidFill>
                        <a:effectLst/>
                        <a:latin typeface="HGP創英ﾌﾟﾚｾﾞﾝｽEB" pitchFamily="18" charset="-128"/>
                        <a:ea typeface="HGP創英ﾌﾟﾚｾﾞﾝｽEB" pitchFamily="18" charset="-128"/>
                        <a:cs typeface="Times New Roman"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B7DE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chemeClr val="tx1"/>
                        </a:solidFill>
                        <a:effectLst/>
                        <a:latin typeface="Century" pitchFamily="18" charset="0"/>
                        <a:ea typeface="ＭＳ 明朝" pitchFamily="17" charset="-128"/>
                        <a:cs typeface="Times New Roman" pitchFamily="18" charset="0"/>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1" lang="ja-JP" altLang="ja-JP" sz="1000" b="0" i="0" u="none" strike="noStrike" cap="none" normalizeH="0" baseline="0" smtClean="0">
                        <a:ln>
                          <a:noFill/>
                        </a:ln>
                        <a:solidFill>
                          <a:srgbClr val="000000"/>
                        </a:solidFill>
                        <a:effectLst/>
                        <a:latin typeface="Century" pitchFamily="18" charset="0"/>
                        <a:ea typeface="Arial" charset="0"/>
                        <a:cs typeface="ＭＳ Ｐゴシック" charset="-128"/>
                      </a:endParaRPr>
                    </a:p>
                  </a:txBody>
                  <a:tcPr marL="27115" marR="27115" marT="0" marB="0" horzOverflow="overflow">
                    <a:lnL w="12700" cap="flat" cmpd="sng" algn="ctr">
                      <a:solidFill>
                        <a:srgbClr val="000000"/>
                      </a:solidFill>
                      <a:prstDash val="dot"/>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 name="ホームベース 3"/>
          <p:cNvSpPr/>
          <p:nvPr/>
        </p:nvSpPr>
        <p:spPr>
          <a:xfrm>
            <a:off x="6664325" y="5013325"/>
            <a:ext cx="2249488" cy="5032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fontAlgn="auto">
              <a:spcBef>
                <a:spcPts val="0"/>
              </a:spcBef>
              <a:spcAft>
                <a:spcPts val="0"/>
              </a:spcAft>
              <a:defRPr/>
            </a:pPr>
            <a:r>
              <a:rPr lang="ja-JP" altLang="en-US" sz="800" dirty="0">
                <a:solidFill>
                  <a:srgbClr val="0070C0"/>
                </a:solidFill>
              </a:rPr>
              <a:t>制度ＰＲ、府内産製品（消費財）の募集・認証</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認証製品の販路開拓支援</a:t>
            </a:r>
          </a:p>
        </p:txBody>
      </p:sp>
      <p:sp>
        <p:nvSpPr>
          <p:cNvPr id="5" name="ホームベース 4"/>
          <p:cNvSpPr/>
          <p:nvPr/>
        </p:nvSpPr>
        <p:spPr>
          <a:xfrm>
            <a:off x="6664325" y="2924175"/>
            <a:ext cx="736600" cy="86518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fontAlgn="auto">
              <a:spcBef>
                <a:spcPts val="0"/>
              </a:spcBef>
              <a:spcAft>
                <a:spcPts val="0"/>
              </a:spcAft>
              <a:defRPr/>
            </a:pPr>
            <a:r>
              <a:rPr lang="ja-JP" altLang="en-US" sz="800" dirty="0">
                <a:solidFill>
                  <a:srgbClr val="0070C0"/>
                </a:solidFill>
              </a:rPr>
              <a:t>観光戦略</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策定</a:t>
            </a:r>
          </a:p>
        </p:txBody>
      </p:sp>
      <p:sp>
        <p:nvSpPr>
          <p:cNvPr id="6" name="ホームベース 5"/>
          <p:cNvSpPr/>
          <p:nvPr/>
        </p:nvSpPr>
        <p:spPr>
          <a:xfrm>
            <a:off x="7400925" y="2924175"/>
            <a:ext cx="2232025" cy="86518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fontAlgn="auto">
              <a:spcBef>
                <a:spcPts val="0"/>
              </a:spcBef>
              <a:spcAft>
                <a:spcPts val="0"/>
              </a:spcAft>
              <a:defRPr/>
            </a:pPr>
            <a:r>
              <a:rPr lang="ja-JP" altLang="en-US" sz="800" dirty="0">
                <a:solidFill>
                  <a:srgbClr val="0070C0"/>
                </a:solidFill>
              </a:rPr>
              <a:t>大阪観光局（仮称）活動開始</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ＭＩＣＥシニアディレクターを中心としたＭＩＣＥ誘致活動</a:t>
            </a:r>
          </a:p>
        </p:txBody>
      </p:sp>
      <p:sp>
        <p:nvSpPr>
          <p:cNvPr id="10" name="ホームベース 9"/>
          <p:cNvSpPr/>
          <p:nvPr/>
        </p:nvSpPr>
        <p:spPr>
          <a:xfrm>
            <a:off x="6664325" y="4149725"/>
            <a:ext cx="2968625" cy="503238"/>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fontAlgn="auto">
              <a:spcBef>
                <a:spcPts val="0"/>
              </a:spcBef>
              <a:spcAft>
                <a:spcPts val="0"/>
              </a:spcAft>
              <a:defRPr/>
            </a:pPr>
            <a:r>
              <a:rPr lang="ja-JP" altLang="en-US" sz="800" dirty="0">
                <a:solidFill>
                  <a:srgbClr val="0070C0"/>
                </a:solidFill>
              </a:rPr>
              <a:t>販売チャンネルの拡大や販売店への利用促進等の実施</a:t>
            </a:r>
          </a:p>
        </p:txBody>
      </p:sp>
      <p:sp>
        <p:nvSpPr>
          <p:cNvPr id="8" name="ホームベース 7"/>
          <p:cNvSpPr/>
          <p:nvPr/>
        </p:nvSpPr>
        <p:spPr>
          <a:xfrm>
            <a:off x="6664325" y="2060575"/>
            <a:ext cx="2981325" cy="5048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fontAlgn="auto">
              <a:spcBef>
                <a:spcPts val="0"/>
              </a:spcBef>
              <a:spcAft>
                <a:spcPts val="0"/>
              </a:spcAft>
              <a:defRPr/>
            </a:pPr>
            <a:r>
              <a:rPr lang="ja-JP" altLang="en-US" sz="800" dirty="0">
                <a:solidFill>
                  <a:srgbClr val="0070C0"/>
                </a:solidFill>
              </a:rPr>
              <a:t>留学プロモーション事業等の実施</a:t>
            </a:r>
          </a:p>
        </p:txBody>
      </p:sp>
      <p:sp>
        <p:nvSpPr>
          <p:cNvPr id="9" name="ホームベース 8"/>
          <p:cNvSpPr/>
          <p:nvPr/>
        </p:nvSpPr>
        <p:spPr>
          <a:xfrm>
            <a:off x="6664325" y="1052513"/>
            <a:ext cx="754063" cy="7207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fontAlgn="auto">
              <a:spcBef>
                <a:spcPts val="0"/>
              </a:spcBef>
              <a:spcAft>
                <a:spcPts val="0"/>
              </a:spcAft>
              <a:defRPr/>
            </a:pPr>
            <a:r>
              <a:rPr lang="ja-JP" altLang="en-US" sz="800" dirty="0">
                <a:solidFill>
                  <a:srgbClr val="0070C0"/>
                </a:solidFill>
              </a:rPr>
              <a:t>観光戦略</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策定</a:t>
            </a:r>
          </a:p>
        </p:txBody>
      </p:sp>
      <p:sp>
        <p:nvSpPr>
          <p:cNvPr id="11" name="ホームベース 10"/>
          <p:cNvSpPr/>
          <p:nvPr/>
        </p:nvSpPr>
        <p:spPr>
          <a:xfrm>
            <a:off x="7418388" y="1052513"/>
            <a:ext cx="2227262" cy="720725"/>
          </a:xfrm>
          <a:prstGeom prst="homePlate">
            <a:avLst>
              <a:gd name="adj" fmla="val 25519"/>
            </a:avLst>
          </a:prstGeom>
          <a:solidFill>
            <a:schemeClr val="bg1"/>
          </a:solid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72000" rIns="36000" anchor="ctr"/>
          <a:lstStyle/>
          <a:p>
            <a:pPr fontAlgn="auto">
              <a:spcBef>
                <a:spcPts val="0"/>
              </a:spcBef>
              <a:spcAft>
                <a:spcPts val="0"/>
              </a:spcAft>
              <a:defRPr/>
            </a:pPr>
            <a:r>
              <a:rPr lang="ja-JP" altLang="en-US" sz="800" dirty="0">
                <a:solidFill>
                  <a:srgbClr val="0070C0"/>
                </a:solidFill>
              </a:rPr>
              <a:t>大阪観光局（仮称）活動開始</a:t>
            </a:r>
            <a:endParaRPr lang="en-US" altLang="ja-JP" sz="800" dirty="0">
              <a:solidFill>
                <a:srgbClr val="0070C0"/>
              </a:solidFill>
            </a:endParaRPr>
          </a:p>
          <a:p>
            <a:pPr fontAlgn="auto">
              <a:spcBef>
                <a:spcPts val="0"/>
              </a:spcBef>
              <a:spcAft>
                <a:spcPts val="0"/>
              </a:spcAft>
              <a:defRPr/>
            </a:pPr>
            <a:r>
              <a:rPr lang="ja-JP" altLang="en-US" sz="800" dirty="0">
                <a:solidFill>
                  <a:srgbClr val="0070C0"/>
                </a:solidFill>
              </a:rPr>
              <a:t>観光局による観光プロモーションの実施</a:t>
            </a:r>
          </a:p>
        </p:txBody>
      </p:sp>
      <p:sp>
        <p:nvSpPr>
          <p:cNvPr id="16462" name="テキスト ボックス 12"/>
          <p:cNvSpPr txBox="1">
            <a:spLocks noChangeArrowheads="1"/>
          </p:cNvSpPr>
          <p:nvPr/>
        </p:nvSpPr>
        <p:spPr bwMode="auto">
          <a:xfrm>
            <a:off x="3440113" y="5661025"/>
            <a:ext cx="6265862" cy="246063"/>
          </a:xfrm>
          <a:prstGeom prst="rect">
            <a:avLst/>
          </a:prstGeom>
          <a:noFill/>
          <a:ln w="9525">
            <a:noFill/>
            <a:miter lim="800000"/>
            <a:headEnd/>
            <a:tailEnd/>
          </a:ln>
        </p:spPr>
        <p:txBody>
          <a:bodyPr>
            <a:spAutoFit/>
          </a:bodyPr>
          <a:lstStyle/>
          <a:p>
            <a:pPr algn="r"/>
            <a:r>
              <a:rPr lang="en-US" altLang="ja-JP" sz="1000">
                <a:latin typeface="HGP創英ﾌﾟﾚｾﾞﾝｽEB" pitchFamily="18" charset="-128"/>
                <a:ea typeface="HGP創英ﾌﾟﾚｾﾞﾝｽEB" pitchFamily="18" charset="-128"/>
              </a:rPr>
              <a:t>※</a:t>
            </a:r>
            <a:r>
              <a:rPr lang="ja-JP" altLang="en-US" sz="1000">
                <a:latin typeface="HGP創英ﾌﾟﾚｾﾞﾝｽEB" pitchFamily="18" charset="-128"/>
                <a:ea typeface="HGP創英ﾌﾟﾚｾﾞﾝｽEB" pitchFamily="18" charset="-128"/>
              </a:rPr>
              <a:t>主要部局のうち大阪市で局名がないものはゆとりとみどり振興局</a:t>
            </a:r>
          </a:p>
        </p:txBody>
      </p:sp>
      <p:sp>
        <p:nvSpPr>
          <p:cNvPr id="12" name="大かっこ 11"/>
          <p:cNvSpPr/>
          <p:nvPr/>
        </p:nvSpPr>
        <p:spPr>
          <a:xfrm>
            <a:off x="5889625" y="674688"/>
            <a:ext cx="647700" cy="233362"/>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529AC7EEACB152448CE6DBB91BB74625" ma:contentTypeVersion="0" ma:contentTypeDescription="新しいドキュメントを作成します。" ma:contentTypeScope="" ma:versionID="7491c82d187b516fac2a1e65c86d32ea">
  <xsd:schema xmlns:xsd="http://www.w3.org/2001/XMLSchema" xmlns:p="http://schemas.microsoft.com/office/2006/metadata/properties" targetNamespace="http://schemas.microsoft.com/office/2006/metadata/properties" ma:root="true" ma:fieldsID="f4cff559f9a06213828a8956bc5bb22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ma:readOnly="true"/>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3.xml><?xml version="1.0" encoding="utf-8"?>
<p:properties xmlns:p="http://schemas.microsoft.com/office/2006/metadata/properties" xmlns:xsi="http://www.w3.org/2001/XMLSchema-instance">
  <documentManagement/>
</p:properties>
</file>

<file path=customXml/itemProps1.xml><?xml version="1.0" encoding="utf-8"?>
<ds:datastoreItem xmlns:ds="http://schemas.openxmlformats.org/officeDocument/2006/customXml" ds:itemID="{F92BD182-67D1-4BB7-8EEC-7AA98FA7E6E3}">
  <ds:schemaRefs>
    <ds:schemaRef ds:uri="http://schemas.microsoft.com/sharepoint/v3/contenttype/forms"/>
  </ds:schemaRefs>
</ds:datastoreItem>
</file>

<file path=customXml/itemProps2.xml><?xml version="1.0" encoding="utf-8"?>
<ds:datastoreItem xmlns:ds="http://schemas.openxmlformats.org/officeDocument/2006/customXml" ds:itemID="{A817A7E0-C926-4CA7-A5CD-4D3CA2C2D6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3.xml><?xml version="1.0" encoding="utf-8"?>
<ds:datastoreItem xmlns:ds="http://schemas.openxmlformats.org/officeDocument/2006/customXml" ds:itemID="{57150613-861C-4326-B2E8-4D2D2733B0B9}">
  <ds:schemaRef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9513</TotalTime>
  <Words>4347</Words>
  <Application>Microsoft Office PowerPoint</Application>
  <PresentationFormat>A4 210 x 297 mm</PresentationFormat>
  <Paragraphs>625</Paragraphs>
  <Slides>14</Slides>
  <Notes>1</Notes>
  <HiddenSlides>0</HiddenSlides>
  <MMClips>0</MMClips>
  <ScaleCrop>false</ScaleCrop>
  <HeadingPairs>
    <vt:vector size="6" baseType="variant">
      <vt:variant>
        <vt:lpstr>使用されているフォント</vt:lpstr>
      </vt:variant>
      <vt:variant>
        <vt:i4>16</vt:i4>
      </vt:variant>
      <vt:variant>
        <vt:lpstr>テーマ</vt:lpstr>
      </vt:variant>
      <vt:variant>
        <vt:i4>1</vt:i4>
      </vt:variant>
      <vt:variant>
        <vt:lpstr>スライド タイトル</vt:lpstr>
      </vt:variant>
      <vt:variant>
        <vt:i4>14</vt:i4>
      </vt:variant>
    </vt:vector>
  </HeadingPairs>
  <TitlesOfParts>
    <vt:vector size="31" baseType="lpstr">
      <vt:lpstr>Arial</vt:lpstr>
      <vt:lpstr>ＭＳ Ｐゴシック</vt:lpstr>
      <vt:lpstr>Calibri</vt:lpstr>
      <vt:lpstr>HGP創英ﾌﾟﾚｾﾞﾝｽEB</vt:lpstr>
      <vt:lpstr>HG創英ﾌﾟﾚｾﾞﾝｽEB</vt:lpstr>
      <vt:lpstr>Meiryo UI</vt:lpstr>
      <vt:lpstr>ＭＳ ゴシック</vt:lpstr>
      <vt:lpstr>HGP創英角ｺﾞｼｯｸUB</vt:lpstr>
      <vt:lpstr>Wingdings</vt:lpstr>
      <vt:lpstr>HG創英角ｺﾞｼｯｸUB</vt:lpstr>
      <vt:lpstr>Century</vt:lpstr>
      <vt:lpstr>Times New Roman</vt:lpstr>
      <vt:lpstr>ＭＳ 明朝</vt:lpstr>
      <vt:lpstr>HGS創英角ｺﾞｼｯｸUB</vt:lpstr>
      <vt:lpstr>HGPｺﾞｼｯｸE</vt:lpstr>
      <vt:lpstr>HGSｺﾞｼｯｸM</vt:lpstr>
      <vt:lpstr>Office テーマ</vt:lpstr>
      <vt:lpstr>スライド 0</vt:lpstr>
      <vt:lpstr>スライド 1</vt:lpstr>
      <vt:lpstr>スライド 2</vt:lpstr>
      <vt:lpstr>スライド 3</vt:lpstr>
      <vt:lpstr>スライド 4</vt:lpstr>
      <vt:lpstr>スライド 5</vt:lpstr>
      <vt:lpstr>スライド 6</vt:lpstr>
      <vt:lpstr>スライド 7</vt:lpstr>
      <vt:lpstr>スライド 8</vt:lpstr>
      <vt:lpstr>スライド 9</vt:lpstr>
      <vt:lpstr>スライド 10</vt:lpstr>
      <vt:lpstr>スライド 11</vt:lpstr>
      <vt:lpstr>スライド 12</vt:lpstr>
      <vt:lpstr>スライド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Hiroshi UMEHARA</dc:creator>
  <cp:lastModifiedBy>i4051005</cp:lastModifiedBy>
  <cp:revision>962</cp:revision>
  <cp:lastPrinted>2012-08-24T07:43:15Z</cp:lastPrinted>
  <dcterms:created xsi:type="dcterms:W3CDTF">2012-05-18T06:14:26Z</dcterms:created>
  <dcterms:modified xsi:type="dcterms:W3CDTF">2012-12-21T07:27:32Z</dcterms:modified>
</cp:coreProperties>
</file>