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0" r:id="rId1"/>
    <p:sldMasterId id="2147483992" r:id="rId2"/>
    <p:sldMasterId id="2147484021" r:id="rId3"/>
  </p:sldMasterIdLst>
  <p:notesMasterIdLst>
    <p:notesMasterId r:id="rId30"/>
  </p:notesMasterIdLst>
  <p:sldIdLst>
    <p:sldId id="272" r:id="rId4"/>
    <p:sldId id="298" r:id="rId5"/>
    <p:sldId id="284" r:id="rId6"/>
    <p:sldId id="326" r:id="rId7"/>
    <p:sldId id="327" r:id="rId8"/>
    <p:sldId id="291" r:id="rId9"/>
    <p:sldId id="328" r:id="rId10"/>
    <p:sldId id="278" r:id="rId11"/>
    <p:sldId id="279" r:id="rId12"/>
    <p:sldId id="296" r:id="rId13"/>
    <p:sldId id="295" r:id="rId14"/>
    <p:sldId id="280" r:id="rId15"/>
    <p:sldId id="266" r:id="rId16"/>
    <p:sldId id="321" r:id="rId17"/>
    <p:sldId id="322" r:id="rId18"/>
    <p:sldId id="292" r:id="rId19"/>
    <p:sldId id="324" r:id="rId20"/>
    <p:sldId id="264" r:id="rId21"/>
    <p:sldId id="275" r:id="rId22"/>
    <p:sldId id="276" r:id="rId23"/>
    <p:sldId id="329" r:id="rId24"/>
    <p:sldId id="300" r:id="rId25"/>
    <p:sldId id="287" r:id="rId26"/>
    <p:sldId id="288" r:id="rId27"/>
    <p:sldId id="297" r:id="rId28"/>
    <p:sldId id="325" r:id="rId29"/>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A9"/>
    <a:srgbClr val="FF2121"/>
    <a:srgbClr val="FD7F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8" d="100"/>
          <a:sy n="98" d="100"/>
        </p:scale>
        <p:origin x="110"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53E2A4F6-0334-454A-BD91-14DBB912C900}" type="datetimeFigureOut">
              <a:rPr kumimoji="1" lang="ja-JP" altLang="en-US" smtClean="0"/>
              <a:t>2024/3/7</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B131D1B1-D542-446B-A793-A808A880453C}" type="slidenum">
              <a:rPr kumimoji="1" lang="ja-JP" altLang="en-US" smtClean="0"/>
              <a:t>‹#›</a:t>
            </a:fld>
            <a:endParaRPr kumimoji="1" lang="ja-JP" altLang="en-US"/>
          </a:p>
        </p:txBody>
      </p:sp>
    </p:spTree>
    <p:extLst>
      <p:ext uri="{BB962C8B-B14F-4D97-AF65-F5344CB8AC3E}">
        <p14:creationId xmlns:p14="http://schemas.microsoft.com/office/powerpoint/2010/main" val="35657718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5113" y="428625"/>
            <a:ext cx="6350000" cy="3571875"/>
          </a:xfrm>
        </p:spPr>
      </p:sp>
      <p:sp>
        <p:nvSpPr>
          <p:cNvPr id="3" name="ノート プレースホルダー 2"/>
          <p:cNvSpPr>
            <a:spLocks noGrp="1"/>
          </p:cNvSpPr>
          <p:nvPr>
            <p:ph type="body" idx="1"/>
          </p:nvPr>
        </p:nvSpPr>
        <p:spPr>
          <a:xfrm>
            <a:off x="286895" y="4578249"/>
            <a:ext cx="6426622" cy="3776609"/>
          </a:xfrm>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133" rtl="0" eaLnBrk="1" fontAlgn="auto" latinLnBrk="0" hangingPunct="1">
              <a:lnSpc>
                <a:spcPct val="100000"/>
              </a:lnSpc>
              <a:spcBef>
                <a:spcPts val="0"/>
              </a:spcBef>
              <a:spcAft>
                <a:spcPts val="0"/>
              </a:spcAft>
              <a:buClrTx/>
              <a:buSzTx/>
              <a:buFontTx/>
              <a:buNone/>
              <a:tabLst/>
              <a:defRPr/>
            </a:pPr>
            <a:fld id="{37CB5B44-B109-459C-AECC-985D8E9D7C5F}"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33"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37696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189" indent="0" algn="ctr">
              <a:buNone/>
              <a:defRPr sz="28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3525873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2332243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3" y="360368"/>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1756476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3407574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919628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44"/>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3970721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2401301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9"/>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3"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3215338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155998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2788398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4139228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4235409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31"/>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3982189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3414843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2"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3"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2360924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2" y="1124530"/>
            <a:ext cx="9144000" cy="2387600"/>
          </a:xfrm>
        </p:spPr>
        <p:txBody>
          <a:bodyPr anchor="b">
            <a:normAutofit/>
          </a:bodyPr>
          <a:lstStyle>
            <a:lvl1pPr algn="ctr">
              <a:defRPr sz="4484"/>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2" y="3602038"/>
            <a:ext cx="9144000" cy="1655762"/>
          </a:xfrm>
        </p:spPr>
        <p:txBody>
          <a:bodyPr>
            <a:normAutofit/>
          </a:bodyPr>
          <a:lstStyle>
            <a:lvl1pPr marL="0" indent="0" algn="ctr">
              <a:buNone/>
              <a:defRPr sz="1794">
                <a:solidFill>
                  <a:schemeClr val="tx1">
                    <a:lumMod val="75000"/>
                    <a:lumOff val="25000"/>
                  </a:schemeClr>
                </a:solidFill>
              </a:defRPr>
            </a:lvl1pPr>
            <a:lvl2pPr marL="341683" indent="0" algn="ctr">
              <a:buNone/>
              <a:defRPr sz="2093"/>
            </a:lvl2pPr>
            <a:lvl3pPr marL="683365" indent="0" algn="ctr">
              <a:buNone/>
              <a:defRPr sz="1794"/>
            </a:lvl3pPr>
            <a:lvl4pPr marL="1025050" indent="0" algn="ctr">
              <a:buNone/>
              <a:defRPr sz="1494"/>
            </a:lvl4pPr>
            <a:lvl5pPr marL="1366732" indent="0" algn="ctr">
              <a:buNone/>
              <a:defRPr sz="1494"/>
            </a:lvl5pPr>
            <a:lvl6pPr marL="1708414" indent="0" algn="ctr">
              <a:buNone/>
              <a:defRPr sz="1494"/>
            </a:lvl6pPr>
            <a:lvl7pPr marL="2050098" indent="0" algn="ctr">
              <a:buNone/>
              <a:defRPr sz="1494"/>
            </a:lvl7pPr>
            <a:lvl8pPr marL="2391781" indent="0" algn="ctr">
              <a:buNone/>
              <a:defRPr sz="1494"/>
            </a:lvl8pPr>
            <a:lvl9pPr marL="2733464" indent="0" algn="ctr">
              <a:buNone/>
              <a:defRPr sz="149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608CCE3-D058-4E2D-BB73-D066559AEB97}" type="datetime1">
              <a:rPr kumimoji="1" lang="ja-JP" altLang="en-US" smtClean="0"/>
              <a:t>2024/3/7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340F32-B6CD-4507-B8F2-86E186717BEC}" type="slidenum">
              <a:rPr kumimoji="1" lang="ja-JP" altLang="en-US" smtClean="0"/>
              <a:t>‹#›</a:t>
            </a:fld>
            <a:endParaRPr kumimoji="1" lang="ja-JP" altLang="en-US"/>
          </a:p>
        </p:txBody>
      </p:sp>
    </p:spTree>
    <p:extLst>
      <p:ext uri="{BB962C8B-B14F-4D97-AF65-F5344CB8AC3E}">
        <p14:creationId xmlns:p14="http://schemas.microsoft.com/office/powerpoint/2010/main" val="2782910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3E0EC39-1ABF-4F7A-95D4-0A2C58C39637}" type="datetime1">
              <a:rPr kumimoji="1" lang="ja-JP" altLang="en-US" smtClean="0"/>
              <a:t>2024/3/7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340F32-B6CD-4507-B8F2-86E186717BEC}" type="slidenum">
              <a:rPr kumimoji="1" lang="ja-JP" altLang="en-US" smtClean="0"/>
              <a:t>‹#›</a:t>
            </a:fld>
            <a:endParaRPr kumimoji="1" lang="ja-JP" altLang="en-US"/>
          </a:p>
        </p:txBody>
      </p:sp>
    </p:spTree>
    <p:extLst>
      <p:ext uri="{BB962C8B-B14F-4D97-AF65-F5344CB8AC3E}">
        <p14:creationId xmlns:p14="http://schemas.microsoft.com/office/powerpoint/2010/main" val="150159204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484"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46"/>
            <a:ext cx="10515600" cy="1500187"/>
          </a:xfrm>
        </p:spPr>
        <p:txBody>
          <a:bodyPr anchor="t">
            <a:normAutofit/>
          </a:bodyPr>
          <a:lstStyle>
            <a:lvl1pPr marL="0" indent="0">
              <a:buNone/>
              <a:defRPr sz="1794">
                <a:solidFill>
                  <a:schemeClr val="tx1">
                    <a:lumMod val="75000"/>
                    <a:lumOff val="25000"/>
                  </a:schemeClr>
                </a:solidFill>
              </a:defRPr>
            </a:lvl1pPr>
            <a:lvl2pPr marL="341683" indent="0">
              <a:buNone/>
              <a:defRPr sz="1346">
                <a:solidFill>
                  <a:schemeClr val="tx1">
                    <a:tint val="75000"/>
                  </a:schemeClr>
                </a:solidFill>
              </a:defRPr>
            </a:lvl2pPr>
            <a:lvl3pPr marL="683365" indent="0">
              <a:buNone/>
              <a:defRPr sz="1197">
                <a:solidFill>
                  <a:schemeClr val="tx1">
                    <a:tint val="75000"/>
                  </a:schemeClr>
                </a:solidFill>
              </a:defRPr>
            </a:lvl3pPr>
            <a:lvl4pPr marL="1025050" indent="0">
              <a:buNone/>
              <a:defRPr sz="1047">
                <a:solidFill>
                  <a:schemeClr val="tx1">
                    <a:tint val="75000"/>
                  </a:schemeClr>
                </a:solidFill>
              </a:defRPr>
            </a:lvl4pPr>
            <a:lvl5pPr marL="1366732" indent="0">
              <a:buNone/>
              <a:defRPr sz="1047">
                <a:solidFill>
                  <a:schemeClr val="tx1">
                    <a:tint val="75000"/>
                  </a:schemeClr>
                </a:solidFill>
              </a:defRPr>
            </a:lvl5pPr>
            <a:lvl6pPr marL="1708414" indent="0">
              <a:buNone/>
              <a:defRPr sz="1047">
                <a:solidFill>
                  <a:schemeClr val="tx1">
                    <a:tint val="75000"/>
                  </a:schemeClr>
                </a:solidFill>
              </a:defRPr>
            </a:lvl6pPr>
            <a:lvl7pPr marL="2050098" indent="0">
              <a:buNone/>
              <a:defRPr sz="1047">
                <a:solidFill>
                  <a:schemeClr val="tx1">
                    <a:tint val="75000"/>
                  </a:schemeClr>
                </a:solidFill>
              </a:defRPr>
            </a:lvl7pPr>
            <a:lvl8pPr marL="2391781" indent="0">
              <a:buNone/>
              <a:defRPr sz="1047">
                <a:solidFill>
                  <a:schemeClr val="tx1">
                    <a:tint val="75000"/>
                  </a:schemeClr>
                </a:solidFill>
              </a:defRPr>
            </a:lvl8pPr>
            <a:lvl9pPr marL="2733464" indent="0">
              <a:buNone/>
              <a:defRPr sz="104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0CD1D8D-9DB5-4A2F-8A6A-3FEF3C797731}" type="datetime1">
              <a:rPr kumimoji="1" lang="ja-JP" altLang="en-US" smtClean="0"/>
              <a:t>2024/3/7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340F32-B6CD-4507-B8F2-86E186717BEC}" type="slidenum">
              <a:rPr kumimoji="1" lang="ja-JP" altLang="en-US" smtClean="0"/>
              <a:t>‹#›</a:t>
            </a:fld>
            <a:endParaRPr kumimoji="1" lang="ja-JP" altLang="en-US"/>
          </a:p>
        </p:txBody>
      </p:sp>
    </p:spTree>
    <p:extLst>
      <p:ext uri="{BB962C8B-B14F-4D97-AF65-F5344CB8AC3E}">
        <p14:creationId xmlns:p14="http://schemas.microsoft.com/office/powerpoint/2010/main" val="1168910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4"/>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4"/>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3E0EC39-1ABF-4F7A-95D4-0A2C58C39637}" type="datetime1">
              <a:rPr kumimoji="1" lang="ja-JP" altLang="en-US" smtClean="0"/>
              <a:t>2024/3/7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0340F32-B6CD-4507-B8F2-86E186717BEC}" type="slidenum">
              <a:rPr kumimoji="1" lang="ja-JP" altLang="en-US" smtClean="0"/>
              <a:t>‹#›</a:t>
            </a:fld>
            <a:endParaRPr kumimoji="1" lang="ja-JP" altLang="en-US"/>
          </a:p>
        </p:txBody>
      </p:sp>
    </p:spTree>
    <p:extLst>
      <p:ext uri="{BB962C8B-B14F-4D97-AF65-F5344CB8AC3E}">
        <p14:creationId xmlns:p14="http://schemas.microsoft.com/office/powerpoint/2010/main" val="290644489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3"/>
            <a:ext cx="5156200" cy="825699"/>
          </a:xfrm>
        </p:spPr>
        <p:txBody>
          <a:bodyPr anchor="b">
            <a:normAutofit/>
          </a:bodyPr>
          <a:lstStyle>
            <a:lvl1pPr marL="0" indent="0">
              <a:spcBef>
                <a:spcPts val="0"/>
              </a:spcBef>
              <a:buNone/>
              <a:defRPr sz="1794" b="1"/>
            </a:lvl1pPr>
            <a:lvl2pPr marL="341683" indent="0">
              <a:buNone/>
              <a:defRPr sz="1494" b="1"/>
            </a:lvl2pPr>
            <a:lvl3pPr marL="683365" indent="0">
              <a:buNone/>
              <a:defRPr sz="1346" b="1"/>
            </a:lvl3pPr>
            <a:lvl4pPr marL="1025050" indent="0">
              <a:buNone/>
              <a:defRPr sz="1197" b="1"/>
            </a:lvl4pPr>
            <a:lvl5pPr marL="1366732" indent="0">
              <a:buNone/>
              <a:defRPr sz="1197" b="1"/>
            </a:lvl5pPr>
            <a:lvl6pPr marL="1708414" indent="0">
              <a:buNone/>
              <a:defRPr sz="1197" b="1"/>
            </a:lvl6pPr>
            <a:lvl7pPr marL="2050098" indent="0">
              <a:buNone/>
              <a:defRPr sz="1197" b="1"/>
            </a:lvl7pPr>
            <a:lvl8pPr marL="2391781" indent="0">
              <a:buNone/>
              <a:defRPr sz="1197" b="1"/>
            </a:lvl8pPr>
            <a:lvl9pPr marL="2733464" indent="0">
              <a:buNone/>
              <a:defRPr sz="1197" b="1"/>
            </a:lvl9pPr>
          </a:lstStyle>
          <a:p>
            <a:pPr lvl="0"/>
            <a:r>
              <a:rPr lang="ja-JP" altLang="en-US"/>
              <a:t>マスター テキストの書式設定</a:t>
            </a:r>
          </a:p>
        </p:txBody>
      </p:sp>
      <p:sp>
        <p:nvSpPr>
          <p:cNvPr id="4" name="Content Placeholder 3"/>
          <p:cNvSpPr>
            <a:spLocks noGrp="1"/>
          </p:cNvSpPr>
          <p:nvPr>
            <p:ph sz="half" idx="2"/>
          </p:nvPr>
        </p:nvSpPr>
        <p:spPr>
          <a:xfrm>
            <a:off x="845127" y="2507563"/>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9" y="1681851"/>
            <a:ext cx="5181601" cy="825698"/>
          </a:xfrm>
        </p:spPr>
        <p:txBody>
          <a:bodyPr anchor="b"/>
          <a:lstStyle>
            <a:lvl1pPr marL="0" indent="0">
              <a:spcBef>
                <a:spcPts val="0"/>
              </a:spcBef>
              <a:buNone/>
              <a:defRPr sz="1794" b="1"/>
            </a:lvl1pPr>
            <a:lvl2pPr marL="341683" indent="0">
              <a:buNone/>
              <a:defRPr sz="1494" b="1"/>
            </a:lvl2pPr>
            <a:lvl3pPr marL="683365" indent="0">
              <a:buNone/>
              <a:defRPr sz="1346" b="1"/>
            </a:lvl3pPr>
            <a:lvl4pPr marL="1025050" indent="0">
              <a:buNone/>
              <a:defRPr sz="1197" b="1"/>
            </a:lvl4pPr>
            <a:lvl5pPr marL="1366732" indent="0">
              <a:buNone/>
              <a:defRPr sz="1197" b="1"/>
            </a:lvl5pPr>
            <a:lvl6pPr marL="1708414" indent="0">
              <a:buNone/>
              <a:defRPr sz="1197" b="1"/>
            </a:lvl6pPr>
            <a:lvl7pPr marL="2050098" indent="0">
              <a:buNone/>
              <a:defRPr sz="1197" b="1"/>
            </a:lvl7pPr>
            <a:lvl8pPr marL="2391781" indent="0">
              <a:buNone/>
              <a:defRPr sz="1197" b="1"/>
            </a:lvl8pPr>
            <a:lvl9pPr marL="2733464" indent="0">
              <a:buNone/>
              <a:defRPr sz="1197" b="1"/>
            </a:lvl9pPr>
          </a:lstStyle>
          <a:p>
            <a:pPr lvl="0"/>
            <a:r>
              <a:rPr lang="ja-JP" altLang="en-US"/>
              <a:t>マスター テキストの書式設定</a:t>
            </a:r>
          </a:p>
        </p:txBody>
      </p:sp>
      <p:sp>
        <p:nvSpPr>
          <p:cNvPr id="6" name="Content Placeholder 5"/>
          <p:cNvSpPr>
            <a:spLocks noGrp="1"/>
          </p:cNvSpPr>
          <p:nvPr>
            <p:ph sz="quarter" idx="4"/>
          </p:nvPr>
        </p:nvSpPr>
        <p:spPr>
          <a:xfrm>
            <a:off x="6172209" y="2507563"/>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F3E0EC39-1ABF-4F7A-95D4-0A2C58C39637}" type="datetime1">
              <a:rPr kumimoji="1" lang="ja-JP" altLang="en-US" smtClean="0"/>
              <a:t>2024/3/7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0340F32-B6CD-4507-B8F2-86E186717BEC}"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2245127933"/>
      </p:ext>
    </p:extLst>
  </p:cSld>
  <p:clrMapOvr>
    <a:masterClrMapping/>
  </p:clrMapOvr>
  <p:hf sldNum="0" hdr="0" ftr="0" dt="0"/>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D3BEA5A-60DE-4BA2-8029-1DE4945A90DD}" type="datetime1">
              <a:rPr kumimoji="1" lang="ja-JP" altLang="en-US" smtClean="0"/>
              <a:t>2024/3/7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0340F32-B6CD-4507-B8F2-86E186717BEC}"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3345328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1">
              <a:rPr lang="en-US" smtClean="0"/>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
        <p:nvSpPr>
          <p:cNvPr id="5" name="正方形/長方形 4"/>
          <p:cNvSpPr/>
          <p:nvPr userDrawn="1"/>
        </p:nvSpPr>
        <p:spPr>
          <a:xfrm>
            <a:off x="623396" y="260648"/>
            <a:ext cx="11041227" cy="6336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94"/>
          </a:p>
        </p:txBody>
      </p:sp>
    </p:spTree>
    <p:extLst>
      <p:ext uri="{BB962C8B-B14F-4D97-AF65-F5344CB8AC3E}">
        <p14:creationId xmlns:p14="http://schemas.microsoft.com/office/powerpoint/2010/main" val="1378744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9"/>
            <a:ext cx="10515600" cy="1500187"/>
          </a:xfrm>
        </p:spPr>
        <p:txBody>
          <a:bodyPr anchor="t">
            <a:normAutofit/>
          </a:bodyPr>
          <a:lstStyle>
            <a:lvl1pPr marL="0" indent="0">
              <a:buNone/>
              <a:defRPr sz="24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3606367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9" y="457213"/>
            <a:ext cx="3931920" cy="1600197"/>
          </a:xfrm>
        </p:spPr>
        <p:txBody>
          <a:bodyPr anchor="b">
            <a:normAutofit/>
          </a:bodyPr>
          <a:lstStyle>
            <a:lvl1pPr>
              <a:defRPr sz="2391"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2" y="990600"/>
            <a:ext cx="6172200" cy="4876800"/>
          </a:xfrm>
        </p:spPr>
        <p:txBody>
          <a:bodyPr/>
          <a:lstStyle>
            <a:lvl1pPr>
              <a:defRPr sz="2391"/>
            </a:lvl1pPr>
            <a:lvl2pPr>
              <a:defRPr sz="2093"/>
            </a:lvl2pPr>
            <a:lvl3pPr>
              <a:defRPr sz="1794"/>
            </a:lvl3pPr>
            <a:lvl4pPr>
              <a:defRPr sz="1494"/>
            </a:lvl4pPr>
            <a:lvl5pPr>
              <a:defRPr sz="1494"/>
            </a:lvl5pPr>
            <a:lvl6pPr>
              <a:defRPr sz="1494"/>
            </a:lvl6pPr>
            <a:lvl7pPr>
              <a:defRPr sz="1494"/>
            </a:lvl7pPr>
            <a:lvl8pPr>
              <a:defRPr sz="1494"/>
            </a:lvl8pPr>
            <a:lvl9pPr>
              <a:defRPr sz="1494"/>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9" y="2057400"/>
            <a:ext cx="3931920" cy="3810001"/>
          </a:xfrm>
        </p:spPr>
        <p:txBody>
          <a:bodyPr>
            <a:normAutofit/>
          </a:bodyPr>
          <a:lstStyle>
            <a:lvl1pPr marL="0" indent="0">
              <a:lnSpc>
                <a:spcPct val="90000"/>
              </a:lnSpc>
              <a:buNone/>
              <a:defRPr sz="1197"/>
            </a:lvl1pPr>
            <a:lvl2pPr marL="341683" indent="0">
              <a:buNone/>
              <a:defRPr sz="898"/>
            </a:lvl2pPr>
            <a:lvl3pPr marL="683365" indent="0">
              <a:buNone/>
              <a:defRPr sz="748"/>
            </a:lvl3pPr>
            <a:lvl4pPr marL="1025050" indent="0">
              <a:buNone/>
              <a:defRPr sz="674"/>
            </a:lvl4pPr>
            <a:lvl5pPr marL="1366732" indent="0">
              <a:buNone/>
              <a:defRPr sz="674"/>
            </a:lvl5pPr>
            <a:lvl6pPr marL="1708414" indent="0">
              <a:buNone/>
              <a:defRPr sz="674"/>
            </a:lvl6pPr>
            <a:lvl7pPr marL="2050098" indent="0">
              <a:buNone/>
              <a:defRPr sz="674"/>
            </a:lvl7pPr>
            <a:lvl8pPr marL="2391781" indent="0">
              <a:buNone/>
              <a:defRPr sz="674"/>
            </a:lvl8pPr>
            <a:lvl9pPr marL="2733464" indent="0">
              <a:buNone/>
              <a:defRPr sz="674"/>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3E0EC39-1ABF-4F7A-95D4-0A2C58C39637}" type="datetime1">
              <a:rPr kumimoji="1" lang="ja-JP" altLang="en-US" smtClean="0"/>
              <a:t>2024/3/7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0340F32-B6CD-4507-B8F2-86E186717BEC}" type="slidenum">
              <a:rPr kumimoji="1" lang="ja-JP" altLang="en-US" smtClean="0"/>
              <a:t>‹#›</a:t>
            </a:fld>
            <a:endParaRPr kumimoji="1" lang="ja-JP" altLang="en-US"/>
          </a:p>
        </p:txBody>
      </p:sp>
    </p:spTree>
    <p:extLst>
      <p:ext uri="{BB962C8B-B14F-4D97-AF65-F5344CB8AC3E}">
        <p14:creationId xmlns:p14="http://schemas.microsoft.com/office/powerpoint/2010/main" val="1255658940"/>
      </p:ext>
    </p:extLst>
  </p:cSld>
  <p:clrMapOvr>
    <a:masterClrMapping/>
  </p:clrMapOvr>
  <p:hf sldNum="0" hdr="0" ftr="0" dt="0"/>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9" y="457200"/>
            <a:ext cx="3931920" cy="1600200"/>
          </a:xfrm>
        </p:spPr>
        <p:txBody>
          <a:bodyPr anchor="b">
            <a:normAutofit/>
          </a:bodyPr>
          <a:lstStyle>
            <a:lvl1pPr>
              <a:defRPr sz="2391"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2" y="990600"/>
            <a:ext cx="6172200" cy="4876800"/>
          </a:xfrm>
        </p:spPr>
        <p:txBody>
          <a:bodyPr/>
          <a:lstStyle>
            <a:lvl1pPr marL="0" indent="0">
              <a:buNone/>
              <a:defRPr sz="2391"/>
            </a:lvl1pPr>
            <a:lvl2pPr marL="341683" indent="0">
              <a:buNone/>
              <a:defRPr sz="2093"/>
            </a:lvl2pPr>
            <a:lvl3pPr marL="683365" indent="0">
              <a:buNone/>
              <a:defRPr sz="1794"/>
            </a:lvl3pPr>
            <a:lvl4pPr marL="1025050" indent="0">
              <a:buNone/>
              <a:defRPr sz="1494"/>
            </a:lvl4pPr>
            <a:lvl5pPr marL="1366732" indent="0">
              <a:buNone/>
              <a:defRPr sz="1494"/>
            </a:lvl5pPr>
            <a:lvl6pPr marL="1708414" indent="0">
              <a:buNone/>
              <a:defRPr sz="1494"/>
            </a:lvl6pPr>
            <a:lvl7pPr marL="2050098" indent="0">
              <a:buNone/>
              <a:defRPr sz="1494"/>
            </a:lvl7pPr>
            <a:lvl8pPr marL="2391781" indent="0">
              <a:buNone/>
              <a:defRPr sz="1494"/>
            </a:lvl8pPr>
            <a:lvl9pPr marL="2733464" indent="0">
              <a:buNone/>
              <a:defRPr sz="1494"/>
            </a:lvl9pPr>
          </a:lstStyle>
          <a:p>
            <a:r>
              <a:rPr lang="ja-JP" altLang="en-US"/>
              <a:t>図を追加</a:t>
            </a:r>
            <a:endParaRPr lang="en-US" dirty="0"/>
          </a:p>
        </p:txBody>
      </p:sp>
      <p:sp>
        <p:nvSpPr>
          <p:cNvPr id="4" name="Text Placeholder 3"/>
          <p:cNvSpPr>
            <a:spLocks noGrp="1"/>
          </p:cNvSpPr>
          <p:nvPr>
            <p:ph type="body" sz="half" idx="2"/>
          </p:nvPr>
        </p:nvSpPr>
        <p:spPr>
          <a:xfrm>
            <a:off x="841249" y="2057400"/>
            <a:ext cx="3931920" cy="3810000"/>
          </a:xfrm>
        </p:spPr>
        <p:txBody>
          <a:bodyPr>
            <a:normAutofit/>
          </a:bodyPr>
          <a:lstStyle>
            <a:lvl1pPr marL="0" indent="0">
              <a:lnSpc>
                <a:spcPct val="90000"/>
              </a:lnSpc>
              <a:buNone/>
              <a:defRPr sz="1197"/>
            </a:lvl1pPr>
            <a:lvl2pPr marL="341683" indent="0">
              <a:buNone/>
              <a:defRPr sz="898"/>
            </a:lvl2pPr>
            <a:lvl3pPr marL="683365" indent="0">
              <a:buNone/>
              <a:defRPr sz="748"/>
            </a:lvl3pPr>
            <a:lvl4pPr marL="1025050" indent="0">
              <a:buNone/>
              <a:defRPr sz="674"/>
            </a:lvl4pPr>
            <a:lvl5pPr marL="1366732" indent="0">
              <a:buNone/>
              <a:defRPr sz="674"/>
            </a:lvl5pPr>
            <a:lvl6pPr marL="1708414" indent="0">
              <a:buNone/>
              <a:defRPr sz="674"/>
            </a:lvl6pPr>
            <a:lvl7pPr marL="2050098" indent="0">
              <a:buNone/>
              <a:defRPr sz="674"/>
            </a:lvl7pPr>
            <a:lvl8pPr marL="2391781" indent="0">
              <a:buNone/>
              <a:defRPr sz="674"/>
            </a:lvl8pPr>
            <a:lvl9pPr marL="2733464" indent="0">
              <a:buNone/>
              <a:defRPr sz="674"/>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3E0EC39-1ABF-4F7A-95D4-0A2C58C39637}" type="datetime1">
              <a:rPr kumimoji="1" lang="ja-JP" altLang="en-US" smtClean="0"/>
              <a:t>2024/3/7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0340F32-B6CD-4507-B8F2-86E186717BEC}" type="slidenum">
              <a:rPr kumimoji="1" lang="ja-JP" altLang="en-US" smtClean="0"/>
              <a:t>‹#›</a:t>
            </a:fld>
            <a:endParaRPr kumimoji="1" lang="ja-JP" altLang="en-US"/>
          </a:p>
        </p:txBody>
      </p:sp>
    </p:spTree>
    <p:extLst>
      <p:ext uri="{BB962C8B-B14F-4D97-AF65-F5344CB8AC3E}">
        <p14:creationId xmlns:p14="http://schemas.microsoft.com/office/powerpoint/2010/main" val="47346240"/>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3E0EC39-1ABF-4F7A-95D4-0A2C58C39637}" type="datetime1">
              <a:rPr kumimoji="1" lang="ja-JP" altLang="en-US" smtClean="0"/>
              <a:t>2024/3/7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340F32-B6CD-4507-B8F2-86E186717BEC}" type="slidenum">
              <a:rPr kumimoji="1" lang="ja-JP" altLang="en-US" smtClean="0"/>
              <a:t>‹#›</a:t>
            </a:fld>
            <a:endParaRPr kumimoji="1" lang="ja-JP" altLang="en-US"/>
          </a:p>
        </p:txBody>
      </p:sp>
    </p:spTree>
    <p:extLst>
      <p:ext uri="{BB962C8B-B14F-4D97-AF65-F5344CB8AC3E}">
        <p14:creationId xmlns:p14="http://schemas.microsoft.com/office/powerpoint/2010/main" val="373504757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3"/>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4" y="36037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3E0EC39-1ABF-4F7A-95D4-0A2C58C39637}" type="datetime1">
              <a:rPr kumimoji="1" lang="ja-JP" altLang="en-US" smtClean="0"/>
              <a:t>2024/3/7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340F32-B6CD-4507-B8F2-86E186717BEC}" type="slidenum">
              <a:rPr kumimoji="1" lang="ja-JP" altLang="en-US" smtClean="0"/>
              <a:t>‹#›</a:t>
            </a:fld>
            <a:endParaRPr kumimoji="1" lang="ja-JP" altLang="en-US"/>
          </a:p>
        </p:txBody>
      </p:sp>
    </p:spTree>
    <p:extLst>
      <p:ext uri="{BB962C8B-B14F-4D97-AF65-F5344CB8AC3E}">
        <p14:creationId xmlns:p14="http://schemas.microsoft.com/office/powerpoint/2010/main" val="241222007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3"/>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3"/>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1594417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6"/>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4" y="1681851"/>
            <a:ext cx="5181601" cy="825698"/>
          </a:xfrm>
        </p:spPr>
        <p:txBody>
          <a:bodyPr anchor="b"/>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4" y="2507556"/>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142485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040628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491985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6"/>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3233238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B25EF9A-4954-4294-8408-F0182509D1FF}" type="datetimeFigureOut">
              <a:rPr kumimoji="1" lang="ja-JP" altLang="en-US" smtClean="0"/>
              <a:t>2024/3/7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3692333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3"/>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CB25EF9A-4954-4294-8408-F0182509D1FF}" type="datetimeFigureOut">
              <a:rPr kumimoji="1" lang="ja-JP" altLang="en-US" smtClean="0"/>
              <a:t>2024/3/7</a:t>
            </a:fld>
            <a:endParaRPr kumimoji="1" lang="ja-JP" altLang="en-US"/>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6"/>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2012882556"/>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537" indent="-228594" algn="l" defTabSz="914377"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726" indent="-228594" algn="l" defTabSz="914377"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8914" indent="-228594" algn="l" defTabSz="914377"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103" indent="-228594" algn="l" defTabSz="914377"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5EF9A-4954-4294-8408-F0182509D1FF}" type="datetimeFigureOut">
              <a:rPr kumimoji="1" lang="ja-JP" altLang="en-US" smtClean="0"/>
              <a:t>2024/3/7</a:t>
            </a:fld>
            <a:endParaRPr kumimoji="1" lang="ja-JP" altLang="en-US"/>
          </a:p>
        </p:txBody>
      </p:sp>
      <p:sp>
        <p:nvSpPr>
          <p:cNvPr id="5" name="フッター プレースホルダー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28365B-465A-44F3-B901-57766099BB39}" type="slidenum">
              <a:rPr kumimoji="1" lang="ja-JP" altLang="en-US" smtClean="0"/>
              <a:t>‹#›</a:t>
            </a:fld>
            <a:endParaRPr kumimoji="1" lang="ja-JP" altLang="en-US"/>
          </a:p>
        </p:txBody>
      </p:sp>
    </p:spTree>
    <p:extLst>
      <p:ext uri="{BB962C8B-B14F-4D97-AF65-F5344CB8AC3E}">
        <p14:creationId xmlns:p14="http://schemas.microsoft.com/office/powerpoint/2010/main" val="4054410711"/>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FF99CC"/>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1"/>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4"/>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63"/>
            <a:ext cx="2743200" cy="365125"/>
          </a:xfrm>
          <a:prstGeom prst="rect">
            <a:avLst/>
          </a:prstGeom>
        </p:spPr>
        <p:txBody>
          <a:bodyPr vert="horz" lIns="91440" tIns="45720" rIns="91440" bIns="45720" rtlCol="0" anchor="ctr"/>
          <a:lstStyle>
            <a:lvl1pPr algn="l">
              <a:defRPr sz="822">
                <a:solidFill>
                  <a:schemeClr val="tx1">
                    <a:lumMod val="65000"/>
                    <a:lumOff val="35000"/>
                  </a:schemeClr>
                </a:solidFill>
              </a:defRPr>
            </a:lvl1pPr>
          </a:lstStyle>
          <a:p>
            <a:fld id="{ED73BB9E-0E9A-46F0-AAFF-BF5DB9562AC4}" type="datetimeFigureOut">
              <a:rPr lang="ja-JP" altLang="en-US" smtClean="0">
                <a:solidFill>
                  <a:srgbClr val="525252">
                    <a:tint val="75000"/>
                  </a:srgbClr>
                </a:solidFill>
              </a:rPr>
              <a:pPr/>
              <a:t>2024/3/7</a:t>
            </a:fld>
            <a:endParaRPr lang="ja-JP" altLang="en-US">
              <a:solidFill>
                <a:srgbClr val="525252">
                  <a:tint val="75000"/>
                </a:srgbClr>
              </a:solidFill>
            </a:endParaRPr>
          </a:p>
        </p:txBody>
      </p:sp>
      <p:sp>
        <p:nvSpPr>
          <p:cNvPr id="5" name="Footer Placeholder 4"/>
          <p:cNvSpPr>
            <a:spLocks noGrp="1"/>
          </p:cNvSpPr>
          <p:nvPr>
            <p:ph type="ftr" sz="quarter" idx="3"/>
          </p:nvPr>
        </p:nvSpPr>
        <p:spPr>
          <a:xfrm>
            <a:off x="4038601" y="6356363"/>
            <a:ext cx="4114800" cy="365125"/>
          </a:xfrm>
          <a:prstGeom prst="rect">
            <a:avLst/>
          </a:prstGeom>
        </p:spPr>
        <p:txBody>
          <a:bodyPr vert="horz" lIns="91440" tIns="45720" rIns="91440" bIns="45720" rtlCol="0" anchor="ctr"/>
          <a:lstStyle>
            <a:lvl1pPr algn="ctr">
              <a:defRPr sz="822">
                <a:solidFill>
                  <a:schemeClr val="tx1">
                    <a:lumMod val="65000"/>
                    <a:lumOff val="35000"/>
                  </a:schemeClr>
                </a:solidFill>
              </a:defRPr>
            </a:lvl1pPr>
          </a:lstStyle>
          <a:p>
            <a:endParaRPr lang="ja-JP" altLang="en-US">
              <a:solidFill>
                <a:srgbClr val="525252">
                  <a:tint val="75000"/>
                </a:srgbClr>
              </a:solidFill>
            </a:endParaRPr>
          </a:p>
        </p:txBody>
      </p:sp>
      <p:sp>
        <p:nvSpPr>
          <p:cNvPr id="6" name="Slide Number Placeholder 5"/>
          <p:cNvSpPr>
            <a:spLocks noGrp="1"/>
          </p:cNvSpPr>
          <p:nvPr>
            <p:ph type="sldNum" sz="quarter" idx="4"/>
          </p:nvPr>
        </p:nvSpPr>
        <p:spPr>
          <a:xfrm>
            <a:off x="8617527" y="6356363"/>
            <a:ext cx="2743200" cy="365125"/>
          </a:xfrm>
          <a:prstGeom prst="rect">
            <a:avLst/>
          </a:prstGeom>
        </p:spPr>
        <p:txBody>
          <a:bodyPr vert="horz" lIns="91440" tIns="45720" rIns="91440" bIns="45720" rtlCol="0" anchor="ctr"/>
          <a:lstStyle>
            <a:lvl1pPr algn="r">
              <a:defRPr sz="822">
                <a:solidFill>
                  <a:schemeClr val="tx1">
                    <a:tint val="75000"/>
                  </a:schemeClr>
                </a:solidFill>
              </a:defRPr>
            </a:lvl1pPr>
          </a:lstStyle>
          <a:p>
            <a:fld id="{2284A88E-8487-497B-9B8E-105D0B77F9C1}" type="slidenum">
              <a:rPr lang="ja-JP" altLang="en-US" smtClean="0">
                <a:solidFill>
                  <a:srgbClr val="525252">
                    <a:tint val="75000"/>
                  </a:srgbClr>
                </a:solidFill>
              </a:rPr>
              <a:pPr/>
              <a:t>‹#›</a:t>
            </a:fld>
            <a:endParaRPr lang="ja-JP" altLang="en-US">
              <a:solidFill>
                <a:srgbClr val="525252">
                  <a:tint val="75000"/>
                </a:srgbClr>
              </a:solidFill>
            </a:endParaRPr>
          </a:p>
        </p:txBody>
      </p:sp>
    </p:spTree>
    <p:extLst>
      <p:ext uri="{BB962C8B-B14F-4D97-AF65-F5344CB8AC3E}">
        <p14:creationId xmlns:p14="http://schemas.microsoft.com/office/powerpoint/2010/main" val="3346038512"/>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l" defTabSz="683365" rtl="0" eaLnBrk="1" latinLnBrk="0" hangingPunct="1">
        <a:lnSpc>
          <a:spcPct val="90000"/>
        </a:lnSpc>
        <a:spcBef>
          <a:spcPct val="0"/>
        </a:spcBef>
        <a:buNone/>
        <a:defRPr kumimoji="1" sz="3288" kern="1200">
          <a:solidFill>
            <a:schemeClr val="tx1"/>
          </a:solidFill>
          <a:latin typeface="+mj-lt"/>
          <a:ea typeface="+mj-ea"/>
          <a:cs typeface="+mj-cs"/>
        </a:defRPr>
      </a:lvl1pPr>
    </p:titleStyle>
    <p:bodyStyle>
      <a:lvl1pPr marL="170841" indent="-170841" algn="l" defTabSz="683365" rtl="0" eaLnBrk="1" latinLnBrk="0" hangingPunct="1">
        <a:lnSpc>
          <a:spcPct val="90000"/>
        </a:lnSpc>
        <a:spcBef>
          <a:spcPts val="748"/>
        </a:spcBef>
        <a:buFont typeface="Wingdings 2" pitchFamily="18" charset="2"/>
        <a:buChar char=""/>
        <a:defRPr kumimoji="1" sz="2093" kern="1200">
          <a:solidFill>
            <a:schemeClr val="tx1"/>
          </a:solidFill>
          <a:latin typeface="+mn-lt"/>
          <a:ea typeface="+mn-ea"/>
          <a:cs typeface="+mn-cs"/>
        </a:defRPr>
      </a:lvl1pPr>
      <a:lvl2pPr marL="512525" indent="-170841" algn="l" defTabSz="683365" rtl="0" eaLnBrk="1" latinLnBrk="0" hangingPunct="1">
        <a:lnSpc>
          <a:spcPct val="90000"/>
        </a:lnSpc>
        <a:spcBef>
          <a:spcPts val="374"/>
        </a:spcBef>
        <a:buFont typeface="Wingdings 2" pitchFamily="18" charset="2"/>
        <a:buChar char=""/>
        <a:defRPr kumimoji="1" sz="1794" kern="1200">
          <a:solidFill>
            <a:schemeClr val="tx1"/>
          </a:solidFill>
          <a:latin typeface="+mn-lt"/>
          <a:ea typeface="+mn-ea"/>
          <a:cs typeface="+mn-cs"/>
        </a:defRPr>
      </a:lvl2pPr>
      <a:lvl3pPr marL="854207" indent="-170841" algn="l" defTabSz="683365" rtl="0" eaLnBrk="1" latinLnBrk="0" hangingPunct="1">
        <a:lnSpc>
          <a:spcPct val="90000"/>
        </a:lnSpc>
        <a:spcBef>
          <a:spcPts val="374"/>
        </a:spcBef>
        <a:buFont typeface="Wingdings 2" pitchFamily="18" charset="2"/>
        <a:buChar char=""/>
        <a:defRPr kumimoji="1" sz="1494" kern="1200">
          <a:solidFill>
            <a:schemeClr val="tx1"/>
          </a:solidFill>
          <a:latin typeface="+mn-lt"/>
          <a:ea typeface="+mn-ea"/>
          <a:cs typeface="+mn-cs"/>
        </a:defRPr>
      </a:lvl3pPr>
      <a:lvl4pPr marL="1195892" indent="-170841" algn="l" defTabSz="683365" rtl="0" eaLnBrk="1" latinLnBrk="0" hangingPunct="1">
        <a:lnSpc>
          <a:spcPct val="90000"/>
        </a:lnSpc>
        <a:spcBef>
          <a:spcPts val="374"/>
        </a:spcBef>
        <a:buFont typeface="Wingdings 2" pitchFamily="18" charset="2"/>
        <a:buChar char=""/>
        <a:defRPr kumimoji="1" sz="1346" kern="1200">
          <a:solidFill>
            <a:schemeClr val="tx1"/>
          </a:solidFill>
          <a:latin typeface="+mn-lt"/>
          <a:ea typeface="+mn-ea"/>
          <a:cs typeface="+mn-cs"/>
        </a:defRPr>
      </a:lvl4pPr>
      <a:lvl5pPr marL="1537574" indent="-170841" algn="l" defTabSz="683365" rtl="0" eaLnBrk="1" latinLnBrk="0" hangingPunct="1">
        <a:lnSpc>
          <a:spcPct val="90000"/>
        </a:lnSpc>
        <a:spcBef>
          <a:spcPts val="374"/>
        </a:spcBef>
        <a:buFont typeface="Wingdings 2" pitchFamily="18" charset="2"/>
        <a:buChar char=""/>
        <a:defRPr kumimoji="1" sz="1346" kern="1200">
          <a:solidFill>
            <a:schemeClr val="tx1"/>
          </a:solidFill>
          <a:latin typeface="+mn-lt"/>
          <a:ea typeface="+mn-ea"/>
          <a:cs typeface="+mn-cs"/>
        </a:defRPr>
      </a:lvl5pPr>
      <a:lvl6pPr marL="1879257" indent="-170841" algn="l" defTabSz="683365" rtl="0" eaLnBrk="1" latinLnBrk="0" hangingPunct="1">
        <a:spcBef>
          <a:spcPct val="20000"/>
        </a:spcBef>
        <a:buFont typeface="Wingdings 2" pitchFamily="18" charset="2"/>
        <a:buChar char=""/>
        <a:defRPr kumimoji="1" sz="1346" kern="1200">
          <a:solidFill>
            <a:schemeClr val="tx1"/>
          </a:solidFill>
          <a:latin typeface="+mn-lt"/>
          <a:ea typeface="+mn-ea"/>
          <a:cs typeface="+mn-cs"/>
        </a:defRPr>
      </a:lvl6pPr>
      <a:lvl7pPr marL="2220940" indent="-170841" algn="l" defTabSz="683365" rtl="0" eaLnBrk="1" latinLnBrk="0" hangingPunct="1">
        <a:spcBef>
          <a:spcPct val="20000"/>
        </a:spcBef>
        <a:buFont typeface="Wingdings 2" pitchFamily="18" charset="2"/>
        <a:buChar char=""/>
        <a:defRPr kumimoji="1" sz="1346" kern="1200">
          <a:solidFill>
            <a:schemeClr val="tx1"/>
          </a:solidFill>
          <a:latin typeface="+mn-lt"/>
          <a:ea typeface="+mn-ea"/>
          <a:cs typeface="+mn-cs"/>
        </a:defRPr>
      </a:lvl7pPr>
      <a:lvl8pPr marL="2562622" indent="-170841" algn="l" defTabSz="683365" rtl="0" eaLnBrk="1" latinLnBrk="0" hangingPunct="1">
        <a:spcBef>
          <a:spcPct val="20000"/>
        </a:spcBef>
        <a:buFont typeface="Wingdings 2" pitchFamily="18" charset="2"/>
        <a:buChar char=""/>
        <a:defRPr kumimoji="1" sz="1346" kern="1200">
          <a:solidFill>
            <a:schemeClr val="tx1"/>
          </a:solidFill>
          <a:latin typeface="+mn-lt"/>
          <a:ea typeface="+mn-ea"/>
          <a:cs typeface="+mn-cs"/>
        </a:defRPr>
      </a:lvl8pPr>
      <a:lvl9pPr marL="2904307" indent="-170841" algn="l" defTabSz="683365" rtl="0" eaLnBrk="1" latinLnBrk="0" hangingPunct="1">
        <a:spcBef>
          <a:spcPct val="20000"/>
        </a:spcBef>
        <a:buFont typeface="Wingdings 2" pitchFamily="18" charset="2"/>
        <a:buChar char=""/>
        <a:defRPr kumimoji="1" sz="1346" kern="1200">
          <a:solidFill>
            <a:schemeClr val="tx1"/>
          </a:solidFill>
          <a:latin typeface="+mn-lt"/>
          <a:ea typeface="+mn-ea"/>
          <a:cs typeface="+mn-cs"/>
        </a:defRPr>
      </a:lvl9pPr>
    </p:bodyStyle>
    <p:otherStyle>
      <a:defPPr>
        <a:defRPr lang="en-US"/>
      </a:defPPr>
      <a:lvl1pPr marL="0" algn="l" defTabSz="683365" rtl="0" eaLnBrk="1" latinLnBrk="0" hangingPunct="1">
        <a:defRPr kumimoji="1" sz="1346" kern="1200">
          <a:solidFill>
            <a:schemeClr val="tx1"/>
          </a:solidFill>
          <a:latin typeface="+mn-lt"/>
          <a:ea typeface="+mn-ea"/>
          <a:cs typeface="+mn-cs"/>
        </a:defRPr>
      </a:lvl1pPr>
      <a:lvl2pPr marL="341683" algn="l" defTabSz="683365" rtl="0" eaLnBrk="1" latinLnBrk="0" hangingPunct="1">
        <a:defRPr kumimoji="1" sz="1346" kern="1200">
          <a:solidFill>
            <a:schemeClr val="tx1"/>
          </a:solidFill>
          <a:latin typeface="+mn-lt"/>
          <a:ea typeface="+mn-ea"/>
          <a:cs typeface="+mn-cs"/>
        </a:defRPr>
      </a:lvl2pPr>
      <a:lvl3pPr marL="683365" algn="l" defTabSz="683365" rtl="0" eaLnBrk="1" latinLnBrk="0" hangingPunct="1">
        <a:defRPr kumimoji="1" sz="1346" kern="1200">
          <a:solidFill>
            <a:schemeClr val="tx1"/>
          </a:solidFill>
          <a:latin typeface="+mn-lt"/>
          <a:ea typeface="+mn-ea"/>
          <a:cs typeface="+mn-cs"/>
        </a:defRPr>
      </a:lvl3pPr>
      <a:lvl4pPr marL="1025050" algn="l" defTabSz="683365" rtl="0" eaLnBrk="1" latinLnBrk="0" hangingPunct="1">
        <a:defRPr kumimoji="1" sz="1346" kern="1200">
          <a:solidFill>
            <a:schemeClr val="tx1"/>
          </a:solidFill>
          <a:latin typeface="+mn-lt"/>
          <a:ea typeface="+mn-ea"/>
          <a:cs typeface="+mn-cs"/>
        </a:defRPr>
      </a:lvl4pPr>
      <a:lvl5pPr marL="1366732" algn="l" defTabSz="683365" rtl="0" eaLnBrk="1" latinLnBrk="0" hangingPunct="1">
        <a:defRPr kumimoji="1" sz="1346" kern="1200">
          <a:solidFill>
            <a:schemeClr val="tx1"/>
          </a:solidFill>
          <a:latin typeface="+mn-lt"/>
          <a:ea typeface="+mn-ea"/>
          <a:cs typeface="+mn-cs"/>
        </a:defRPr>
      </a:lvl5pPr>
      <a:lvl6pPr marL="1708414" algn="l" defTabSz="683365" rtl="0" eaLnBrk="1" latinLnBrk="0" hangingPunct="1">
        <a:defRPr kumimoji="1" sz="1346" kern="1200">
          <a:solidFill>
            <a:schemeClr val="tx1"/>
          </a:solidFill>
          <a:latin typeface="+mn-lt"/>
          <a:ea typeface="+mn-ea"/>
          <a:cs typeface="+mn-cs"/>
        </a:defRPr>
      </a:lvl6pPr>
      <a:lvl7pPr marL="2050098" algn="l" defTabSz="683365" rtl="0" eaLnBrk="1" latinLnBrk="0" hangingPunct="1">
        <a:defRPr kumimoji="1" sz="1346" kern="1200">
          <a:solidFill>
            <a:schemeClr val="tx1"/>
          </a:solidFill>
          <a:latin typeface="+mn-lt"/>
          <a:ea typeface="+mn-ea"/>
          <a:cs typeface="+mn-cs"/>
        </a:defRPr>
      </a:lvl7pPr>
      <a:lvl8pPr marL="2391781" algn="l" defTabSz="683365" rtl="0" eaLnBrk="1" latinLnBrk="0" hangingPunct="1">
        <a:defRPr kumimoji="1" sz="1346" kern="1200">
          <a:solidFill>
            <a:schemeClr val="tx1"/>
          </a:solidFill>
          <a:latin typeface="+mn-lt"/>
          <a:ea typeface="+mn-ea"/>
          <a:cs typeface="+mn-cs"/>
        </a:defRPr>
      </a:lvl8pPr>
      <a:lvl9pPr marL="2733464" algn="l" defTabSz="683365" rtl="0" eaLnBrk="1" latinLnBrk="0" hangingPunct="1">
        <a:defRPr kumimoji="1" sz="1346"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3.png"/><Relationship Id="rId12" Type="http://schemas.microsoft.com/office/2007/relationships/hdphoto" Target="../media/hdphoto5.wdp"/><Relationship Id="rId2" Type="http://schemas.openxmlformats.org/officeDocument/2006/relationships/image" Target="../media/image30.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32.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jpeg"/><Relationship Id="rId12" Type="http://schemas.microsoft.com/office/2007/relationships/hdphoto" Target="../media/hdphoto9.wdp"/><Relationship Id="rId2" Type="http://schemas.openxmlformats.org/officeDocument/2006/relationships/image" Target="../media/image45.pn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50.jpeg"/><Relationship Id="rId4" Type="http://schemas.microsoft.com/office/2007/relationships/hdphoto" Target="../media/hdphoto6.wdp"/><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 Id="rId5" Type="http://schemas.openxmlformats.org/officeDocument/2006/relationships/image" Target="../media/image64.jpeg"/><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3.xml"/><Relationship Id="rId4" Type="http://schemas.openxmlformats.org/officeDocument/2006/relationships/image" Target="../media/image67.JP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g"/><Relationship Id="rId2" Type="http://schemas.openxmlformats.org/officeDocument/2006/relationships/image" Target="../media/image68.jpeg"/><Relationship Id="rId1" Type="http://schemas.openxmlformats.org/officeDocument/2006/relationships/slideLayout" Target="../slideLayouts/slideLayout13.xml"/><Relationship Id="rId6" Type="http://schemas.openxmlformats.org/officeDocument/2006/relationships/image" Target="../media/image72.jpg"/><Relationship Id="rId5" Type="http://schemas.openxmlformats.org/officeDocument/2006/relationships/image" Target="../media/image71.jpeg"/><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432" y="148907"/>
            <a:ext cx="10263441" cy="6599369"/>
          </a:xfrm>
          <a:prstGeom prst="rect">
            <a:avLst/>
          </a:prstGeom>
          <a:effectLst>
            <a:softEdge rad="152400"/>
          </a:effectLst>
          <a:scene3d>
            <a:camera prst="perspectiveFront"/>
            <a:lightRig rig="threePt" dir="t"/>
          </a:scene3d>
        </p:spPr>
      </p:pic>
      <p:sp>
        <p:nvSpPr>
          <p:cNvPr id="2" name="タイトル 1"/>
          <p:cNvSpPr>
            <a:spLocks noGrp="1"/>
          </p:cNvSpPr>
          <p:nvPr>
            <p:ph type="ctrTitle"/>
          </p:nvPr>
        </p:nvSpPr>
        <p:spPr>
          <a:xfrm>
            <a:off x="2304343" y="2514725"/>
            <a:ext cx="7766936" cy="1268999"/>
          </a:xfrm>
        </p:spPr>
        <p:txBody>
          <a:bodyPr>
            <a:normAutofit/>
          </a:bodyPr>
          <a:lstStyle/>
          <a:p>
            <a:r>
              <a:rPr kumimoji="1" lang="ja-JP" altLang="en-US" b="1" dirty="0">
                <a:solidFill>
                  <a:schemeClr val="bg1"/>
                </a:solidFill>
              </a:rPr>
              <a:t>大阪府職員</a:t>
            </a:r>
            <a:r>
              <a:rPr lang="ja-JP" altLang="en-US" b="1" dirty="0">
                <a:solidFill>
                  <a:schemeClr val="bg1"/>
                </a:solidFill>
              </a:rPr>
              <a:t>（林学</a:t>
            </a:r>
            <a:r>
              <a:rPr kumimoji="1" lang="ja-JP" altLang="en-US" b="1" dirty="0">
                <a:solidFill>
                  <a:schemeClr val="bg1"/>
                </a:solidFill>
              </a:rPr>
              <a:t>職）</a:t>
            </a: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45" y="326573"/>
            <a:ext cx="1741688" cy="492599"/>
          </a:xfrm>
          <a:prstGeom prst="rect">
            <a:avLst/>
          </a:prstGeom>
        </p:spPr>
      </p:pic>
      <p:sp>
        <p:nvSpPr>
          <p:cNvPr id="6" name="正方形/長方形 5"/>
          <p:cNvSpPr/>
          <p:nvPr/>
        </p:nvSpPr>
        <p:spPr>
          <a:xfrm>
            <a:off x="6825700" y="6047153"/>
            <a:ext cx="3737948" cy="7011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a:solidFill>
                  <a:schemeClr val="bg1"/>
                </a:solidFill>
                <a:latin typeface="+mj-ea"/>
                <a:ea typeface="+mj-ea"/>
              </a:rPr>
              <a:t>ほしだ園地の吊橋</a:t>
            </a:r>
            <a:r>
              <a:rPr kumimoji="1" lang="en-US" altLang="ja-JP" b="1" dirty="0">
                <a:solidFill>
                  <a:schemeClr val="bg1"/>
                </a:solidFill>
                <a:latin typeface="+mj-ea"/>
                <a:ea typeface="+mj-ea"/>
              </a:rPr>
              <a:t>(</a:t>
            </a:r>
            <a:r>
              <a:rPr kumimoji="1" lang="ja-JP" altLang="en-US" b="1" dirty="0">
                <a:solidFill>
                  <a:schemeClr val="bg1"/>
                </a:solidFill>
                <a:latin typeface="+mj-ea"/>
                <a:ea typeface="+mj-ea"/>
              </a:rPr>
              <a:t>星のブランコ</a:t>
            </a:r>
            <a:r>
              <a:rPr kumimoji="1" lang="en-US" altLang="ja-JP" b="1" dirty="0">
                <a:solidFill>
                  <a:schemeClr val="bg1"/>
                </a:solidFill>
                <a:latin typeface="+mj-ea"/>
                <a:ea typeface="+mj-ea"/>
              </a:rPr>
              <a:t>)</a:t>
            </a:r>
          </a:p>
        </p:txBody>
      </p:sp>
    </p:spTree>
    <p:extLst>
      <p:ext uri="{BB962C8B-B14F-4D97-AF65-F5344CB8AC3E}">
        <p14:creationId xmlns:p14="http://schemas.microsoft.com/office/powerpoint/2010/main" val="3449985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テキスト ボックス 4"/>
          <p:cNvSpPr txBox="1"/>
          <p:nvPr/>
        </p:nvSpPr>
        <p:spPr>
          <a:xfrm>
            <a:off x="9440214" y="334851"/>
            <a:ext cx="2537138" cy="1138773"/>
          </a:xfrm>
          <a:prstGeom prst="rect">
            <a:avLst/>
          </a:prstGeom>
          <a:noFill/>
        </p:spPr>
        <p:txBody>
          <a:bodyPr wrap="square" rtlCol="0">
            <a:spAutoFit/>
          </a:bodyPr>
          <a:lstStyle/>
          <a:p>
            <a:pPr algn="ctr"/>
            <a:r>
              <a:rPr kumimoji="1" lang="ja-JP" altLang="en-US" sz="4000" b="1" dirty="0"/>
              <a:t>治山ダム</a:t>
            </a:r>
            <a:endParaRPr kumimoji="1" lang="en-US" altLang="ja-JP" sz="4000" b="1" dirty="0"/>
          </a:p>
          <a:p>
            <a:pPr algn="ctr"/>
            <a:r>
              <a:rPr kumimoji="1" lang="ja-JP" altLang="en-US" sz="2800" b="1" dirty="0"/>
              <a:t>（施工前）</a:t>
            </a:r>
          </a:p>
        </p:txBody>
      </p:sp>
    </p:spTree>
    <p:extLst>
      <p:ext uri="{BB962C8B-B14F-4D97-AF65-F5344CB8AC3E}">
        <p14:creationId xmlns:p14="http://schemas.microsoft.com/office/powerpoint/2010/main" val="3472877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テキスト ボックス 4"/>
          <p:cNvSpPr txBox="1"/>
          <p:nvPr/>
        </p:nvSpPr>
        <p:spPr>
          <a:xfrm>
            <a:off x="9440214" y="334851"/>
            <a:ext cx="2537138" cy="1569660"/>
          </a:xfrm>
          <a:prstGeom prst="rect">
            <a:avLst/>
          </a:prstGeom>
          <a:noFill/>
        </p:spPr>
        <p:txBody>
          <a:bodyPr wrap="square" rtlCol="0">
            <a:spAutoFit/>
          </a:bodyPr>
          <a:lstStyle/>
          <a:p>
            <a:pPr algn="ctr"/>
            <a:r>
              <a:rPr kumimoji="1" lang="ja-JP" altLang="en-US" sz="4000" b="1" dirty="0"/>
              <a:t>治山ダム</a:t>
            </a:r>
            <a:endParaRPr kumimoji="1" lang="en-US" altLang="ja-JP" sz="4000" b="1" dirty="0"/>
          </a:p>
          <a:p>
            <a:pPr algn="ctr"/>
            <a:r>
              <a:rPr kumimoji="1" lang="ja-JP" altLang="en-US" sz="2800" b="1" dirty="0"/>
              <a:t>（施工後）</a:t>
            </a:r>
          </a:p>
          <a:p>
            <a:pPr algn="ctr"/>
            <a:endParaRPr kumimoji="1" lang="ja-JP" altLang="en-US" sz="2800" dirty="0"/>
          </a:p>
        </p:txBody>
      </p:sp>
    </p:spTree>
    <p:extLst>
      <p:ext uri="{BB962C8B-B14F-4D97-AF65-F5344CB8AC3E}">
        <p14:creationId xmlns:p14="http://schemas.microsoft.com/office/powerpoint/2010/main" val="4256944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6602" y="409564"/>
            <a:ext cx="3856587" cy="581387"/>
          </a:xfrm>
          <a:noFill/>
        </p:spPr>
        <p:txBody>
          <a:bodyPr>
            <a:noAutofit/>
          </a:bodyPr>
          <a:lstStyle/>
          <a:p>
            <a:r>
              <a:rPr lang="ja-JP" altLang="en-US" sz="3600" b="1" dirty="0"/>
              <a:t>◆森林整備</a:t>
            </a:r>
            <a:r>
              <a:rPr kumimoji="1" lang="ja-JP" altLang="en-US" sz="3600" b="1" dirty="0"/>
              <a:t>事業</a:t>
            </a:r>
          </a:p>
        </p:txBody>
      </p:sp>
      <p:pic>
        <p:nvPicPr>
          <p:cNvPr id="9" name="Picture 2" descr="\\localhost\LIB\森づくり支援G\40　木育基金\平成２９年度\10_パンフレット\01_印刷（送付用）\三ページ目⑤.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0885" y="2062188"/>
            <a:ext cx="6762559" cy="46646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kurinamiy\Desktop\平成26年度\25 写真\H25 間伐\PB210027_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524" y="2357140"/>
            <a:ext cx="2496185" cy="1871980"/>
          </a:xfrm>
          <a:prstGeom prst="rect">
            <a:avLst/>
          </a:prstGeom>
          <a:noFill/>
          <a:ln w="9525">
            <a:solidFill>
              <a:schemeClr val="tx1"/>
            </a:solidFill>
            <a:miter lim="800000"/>
            <a:headEnd/>
            <a:tailEnd/>
          </a:ln>
        </p:spPr>
      </p:pic>
      <p:pic>
        <p:nvPicPr>
          <p:cNvPr id="12" name="Picture 4" descr="D:\kurinamiy\Desktop\平成26年度\25 写真\H25 間伐\PB260042_R.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524" y="4805320"/>
            <a:ext cx="2496185" cy="1871980"/>
          </a:xfrm>
          <a:prstGeom prst="rect">
            <a:avLst/>
          </a:prstGeom>
          <a:noFill/>
          <a:ln w="9525">
            <a:solidFill>
              <a:schemeClr val="tx1"/>
            </a:solidFill>
            <a:miter lim="800000"/>
            <a:headEnd/>
            <a:tailEnd/>
          </a:ln>
        </p:spPr>
      </p:pic>
      <p:sp>
        <p:nvSpPr>
          <p:cNvPr id="13" name="右矢印 12"/>
          <p:cNvSpPr/>
          <p:nvPr/>
        </p:nvSpPr>
        <p:spPr>
          <a:xfrm rot="5400000">
            <a:off x="1727303" y="4222388"/>
            <a:ext cx="428625" cy="589663"/>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p>
        </p:txBody>
      </p:sp>
      <p:sp>
        <p:nvSpPr>
          <p:cNvPr id="17" name="テキスト ボックス 2"/>
          <p:cNvSpPr txBox="1">
            <a:spLocks noChangeArrowheads="1"/>
          </p:cNvSpPr>
          <p:nvPr/>
        </p:nvSpPr>
        <p:spPr bwMode="auto">
          <a:xfrm>
            <a:off x="3208795" y="4002039"/>
            <a:ext cx="1350326" cy="338554"/>
          </a:xfrm>
          <a:prstGeom prst="rect">
            <a:avLst/>
          </a:prstGeom>
          <a:noFill/>
          <a:ln w="9525">
            <a:noFill/>
            <a:miter lim="800000"/>
            <a:headEnd/>
            <a:tailEnd/>
          </a:ln>
        </p:spPr>
        <p:txBody>
          <a:bodyPr rot="0" vert="horz" wrap="square" lIns="91440" tIns="45720" rIns="91440" bIns="45720" anchor="t" anchorCtr="0">
            <a:spAutoFit/>
          </a:bodyPr>
          <a:lstStyle/>
          <a:p>
            <a:r>
              <a:rPr lang="ja-JP" altLang="en-US" sz="1600" b="1" kern="100" dirty="0">
                <a:latin typeface="+mn-ea"/>
                <a:cs typeface="Times New Roman" panose="02020603050405020304" pitchFamily="18" charset="0"/>
              </a:rPr>
              <a:t>間伐実施前</a:t>
            </a:r>
            <a:endParaRPr lang="ja-JP" altLang="en-US" sz="1200" b="1" kern="100" dirty="0">
              <a:latin typeface="+mn-ea"/>
              <a:cs typeface="Times New Roman" panose="02020603050405020304" pitchFamily="18" charset="0"/>
            </a:endParaRPr>
          </a:p>
        </p:txBody>
      </p:sp>
      <p:sp>
        <p:nvSpPr>
          <p:cNvPr id="18" name="テキスト ボックス 2"/>
          <p:cNvSpPr txBox="1">
            <a:spLocks noChangeArrowheads="1"/>
          </p:cNvSpPr>
          <p:nvPr/>
        </p:nvSpPr>
        <p:spPr bwMode="auto">
          <a:xfrm>
            <a:off x="3217845" y="6442505"/>
            <a:ext cx="1562754" cy="338554"/>
          </a:xfrm>
          <a:prstGeom prst="rect">
            <a:avLst/>
          </a:prstGeom>
          <a:noFill/>
          <a:ln w="9525">
            <a:noFill/>
            <a:miter lim="800000"/>
            <a:headEnd/>
            <a:tailEnd/>
          </a:ln>
        </p:spPr>
        <p:txBody>
          <a:bodyPr rot="0" vert="horz" wrap="square" lIns="91440" tIns="45720" rIns="91440" bIns="45720" anchor="t" anchorCtr="0">
            <a:spAutoFit/>
          </a:bodyPr>
          <a:lstStyle/>
          <a:p>
            <a:r>
              <a:rPr lang="ja-JP" altLang="en-US" sz="1600" b="1" kern="100" dirty="0">
                <a:latin typeface="+mn-ea"/>
                <a:cs typeface="Times New Roman" panose="02020603050405020304" pitchFamily="18" charset="0"/>
              </a:rPr>
              <a:t>間伐実施後</a:t>
            </a:r>
            <a:endParaRPr lang="ja-JP" altLang="en-US" sz="1200" b="1" kern="100" dirty="0">
              <a:latin typeface="+mn-ea"/>
              <a:cs typeface="Times New Roman" panose="02020603050405020304" pitchFamily="18" charset="0"/>
            </a:endParaRPr>
          </a:p>
        </p:txBody>
      </p:sp>
      <p:sp>
        <p:nvSpPr>
          <p:cNvPr id="14" name="テキスト ボックス 2"/>
          <p:cNvSpPr txBox="1">
            <a:spLocks noChangeArrowheads="1"/>
          </p:cNvSpPr>
          <p:nvPr/>
        </p:nvSpPr>
        <p:spPr bwMode="auto">
          <a:xfrm>
            <a:off x="546602" y="1072147"/>
            <a:ext cx="11208018" cy="1272143"/>
          </a:xfrm>
          <a:prstGeom prst="rect">
            <a:avLst/>
          </a:prstGeom>
          <a:noFill/>
          <a:ln w="9525">
            <a:noFill/>
            <a:miter lim="800000"/>
            <a:headEnd/>
            <a:tailEnd/>
          </a:ln>
        </p:spPr>
        <p:txBody>
          <a:bodyPr rot="0" vert="horz" wrap="square" lIns="91440" tIns="45720" rIns="91440" bIns="45720" anchor="t" anchorCtr="0">
            <a:spAutoFit/>
          </a:bodyPr>
          <a:lstStyle/>
          <a:p>
            <a:pPr algn="just">
              <a:lnSpc>
                <a:spcPts val="2300"/>
              </a:lnSpc>
            </a:pPr>
            <a:r>
              <a:rPr lang="ja-JP" altLang="en-US" kern="100" dirty="0">
                <a:latin typeface="+mj-ea"/>
                <a:ea typeface="+mj-ea"/>
                <a:cs typeface="Times New Roman" panose="02020603050405020304" pitchFamily="18" charset="0"/>
              </a:rPr>
              <a:t>森林の持つ多面的な機能を十分発揮するためには、木を植える・育てる・収穫する・木材を適材適所で使う　という森林のサイクルを持続的に回していく必要があります。このため、森林所有者や林業事業体が森林を育成し、健全な状態に保つ作業（植栽・下刈り・間伐・枝打ち・路網整備等）を行う場合に、国と府による補助事業を実施しています。</a:t>
            </a:r>
            <a:endParaRPr lang="en-US" altLang="ja-JP" kern="100" dirty="0">
              <a:latin typeface="+mj-ea"/>
              <a:ea typeface="+mj-ea"/>
              <a:cs typeface="Times New Roman" panose="02020603050405020304" pitchFamily="18" charset="0"/>
            </a:endParaRPr>
          </a:p>
        </p:txBody>
      </p:sp>
    </p:spTree>
    <p:extLst>
      <p:ext uri="{BB962C8B-B14F-4D97-AF65-F5344CB8AC3E}">
        <p14:creationId xmlns:p14="http://schemas.microsoft.com/office/powerpoint/2010/main" val="3098315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7862" y="425868"/>
            <a:ext cx="6961422" cy="733973"/>
          </a:xfrm>
        </p:spPr>
        <p:txBody>
          <a:bodyPr>
            <a:normAutofit/>
          </a:bodyPr>
          <a:lstStyle/>
          <a:p>
            <a:r>
              <a:rPr kumimoji="1" lang="ja-JP" altLang="en-US" sz="3600" b="1" dirty="0"/>
              <a:t>◆木材利用の推進</a:t>
            </a:r>
          </a:p>
        </p:txBody>
      </p:sp>
      <p:sp>
        <p:nvSpPr>
          <p:cNvPr id="3" name="コンテンツ プレースホルダー 2"/>
          <p:cNvSpPr>
            <a:spLocks noGrp="1"/>
          </p:cNvSpPr>
          <p:nvPr>
            <p:ph idx="1"/>
          </p:nvPr>
        </p:nvSpPr>
        <p:spPr>
          <a:xfrm>
            <a:off x="567863" y="1159841"/>
            <a:ext cx="11229186" cy="617444"/>
          </a:xfrm>
        </p:spPr>
        <p:txBody>
          <a:bodyPr>
            <a:normAutofit/>
          </a:bodyPr>
          <a:lstStyle/>
          <a:p>
            <a:pPr marL="0" indent="0">
              <a:lnSpc>
                <a:spcPct val="100000"/>
              </a:lnSpc>
              <a:buNone/>
            </a:pPr>
            <a:r>
              <a:rPr lang="ja-JP" altLang="en-US" sz="1800" dirty="0">
                <a:latin typeface="+mn-ea"/>
              </a:rPr>
              <a:t>大阪府では、脱炭素社会の実現に資するため、大阪府内産をはじめとした木材の利用促進を進めています。</a:t>
            </a:r>
            <a:endParaRPr lang="en-US" altLang="ja-JP" sz="1800" dirty="0">
              <a:latin typeface="+mn-ea"/>
            </a:endParaRPr>
          </a:p>
        </p:txBody>
      </p:sp>
      <p:pic>
        <p:nvPicPr>
          <p:cNvPr id="6" name="図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0916" y="4447402"/>
            <a:ext cx="3535875" cy="205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180" y="4447402"/>
            <a:ext cx="3535875" cy="2052401"/>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4118" y="4447402"/>
            <a:ext cx="3519826" cy="2052403"/>
          </a:xfrm>
          <a:prstGeom prst="rect">
            <a:avLst/>
          </a:prstGeom>
        </p:spPr>
      </p:pic>
      <p:sp>
        <p:nvSpPr>
          <p:cNvPr id="17" name="正方形/長方形 16"/>
          <p:cNvSpPr/>
          <p:nvPr/>
        </p:nvSpPr>
        <p:spPr>
          <a:xfrm>
            <a:off x="8272585" y="6448817"/>
            <a:ext cx="3666134" cy="4097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200" b="1" dirty="0"/>
              <a:t>子育て施設での木材利用（和泉市信太保育園）</a:t>
            </a:r>
            <a:endParaRPr kumimoji="1" lang="en-US" altLang="ja-JP" sz="1200" b="1" dirty="0"/>
          </a:p>
        </p:txBody>
      </p:sp>
      <p:sp>
        <p:nvSpPr>
          <p:cNvPr id="18" name="正方形/長方形 17"/>
          <p:cNvSpPr/>
          <p:nvPr/>
        </p:nvSpPr>
        <p:spPr>
          <a:xfrm>
            <a:off x="1034561" y="6448817"/>
            <a:ext cx="3554310" cy="4097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200" b="1" dirty="0"/>
              <a:t>公共施設での木材利用（河内長野市役所）</a:t>
            </a:r>
            <a:endParaRPr kumimoji="1" lang="en-US" altLang="ja-JP" sz="1200" b="1" dirty="0"/>
          </a:p>
        </p:txBody>
      </p:sp>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836" y="1589822"/>
            <a:ext cx="3731282" cy="2587614"/>
          </a:xfrm>
          <a:prstGeom prst="rect">
            <a:avLst/>
          </a:prstGeom>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9734" y="1589822"/>
            <a:ext cx="3722363" cy="2587614"/>
          </a:xfrm>
          <a:prstGeom prst="rect">
            <a:avLst/>
          </a:prstGeom>
        </p:spPr>
      </p:pic>
      <p:sp>
        <p:nvSpPr>
          <p:cNvPr id="12" name="正方形/長方形 11"/>
          <p:cNvSpPr/>
          <p:nvPr/>
        </p:nvSpPr>
        <p:spPr>
          <a:xfrm>
            <a:off x="4399128" y="3709227"/>
            <a:ext cx="1812943" cy="6018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r>
              <a:rPr kumimoji="1" lang="ja-JP" altLang="en-US" sz="1200" b="1" dirty="0"/>
              <a:t>公共施設での木材利用</a:t>
            </a:r>
            <a:endParaRPr kumimoji="1" lang="en-US" altLang="ja-JP" sz="1200" b="1" dirty="0"/>
          </a:p>
          <a:p>
            <a:r>
              <a:rPr kumimoji="1" lang="ja-JP" altLang="en-US" sz="1200" b="1" dirty="0"/>
              <a:t>（大阪府咲洲庁舎）</a:t>
            </a:r>
            <a:endParaRPr kumimoji="1" lang="en-US" altLang="ja-JP" sz="1200" b="1" dirty="0"/>
          </a:p>
        </p:txBody>
      </p:sp>
      <p:sp>
        <p:nvSpPr>
          <p:cNvPr id="13" name="正方形/長方形 12"/>
          <p:cNvSpPr/>
          <p:nvPr/>
        </p:nvSpPr>
        <p:spPr>
          <a:xfrm>
            <a:off x="9965352" y="3710566"/>
            <a:ext cx="2036513" cy="6018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r>
              <a:rPr kumimoji="1" lang="ja-JP" altLang="en-US" sz="1200" b="1" dirty="0"/>
              <a:t>公共施設での木材利用</a:t>
            </a:r>
            <a:endParaRPr kumimoji="1" lang="en-US" altLang="ja-JP" sz="1200" b="1" dirty="0"/>
          </a:p>
          <a:p>
            <a:r>
              <a:rPr kumimoji="1" lang="ja-JP" altLang="en-US" sz="1200" b="1" dirty="0"/>
              <a:t>（大阪府立中央図書館）</a:t>
            </a:r>
            <a:endParaRPr kumimoji="1" lang="en-US" altLang="ja-JP" sz="1200" b="1" dirty="0"/>
          </a:p>
        </p:txBody>
      </p:sp>
      <p:sp>
        <p:nvSpPr>
          <p:cNvPr id="14" name="正方形/長方形 13"/>
          <p:cNvSpPr/>
          <p:nvPr/>
        </p:nvSpPr>
        <p:spPr>
          <a:xfrm>
            <a:off x="4339395" y="6461874"/>
            <a:ext cx="4219671" cy="4097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200" b="1" dirty="0"/>
              <a:t>公共施設での木材利用（豊中市立文化芸術センター）</a:t>
            </a:r>
            <a:endParaRPr kumimoji="1" lang="en-US" altLang="ja-JP" sz="1200" b="1" dirty="0"/>
          </a:p>
        </p:txBody>
      </p:sp>
    </p:spTree>
    <p:extLst>
      <p:ext uri="{BB962C8B-B14F-4D97-AF65-F5344CB8AC3E}">
        <p14:creationId xmlns:p14="http://schemas.microsoft.com/office/powerpoint/2010/main" val="1219496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8706" y="505976"/>
            <a:ext cx="4654476" cy="728368"/>
          </a:xfrm>
        </p:spPr>
        <p:txBody>
          <a:bodyPr>
            <a:normAutofit/>
          </a:bodyPr>
          <a:lstStyle/>
          <a:p>
            <a:r>
              <a:rPr kumimoji="1" lang="ja-JP" altLang="en-US" sz="3600" b="1" dirty="0">
                <a:solidFill>
                  <a:schemeClr val="accent6">
                    <a:lumMod val="50000"/>
                  </a:schemeClr>
                </a:solidFill>
                <a:latin typeface="游ゴシック Light" panose="020B0300000000000000" pitchFamily="50" charset="-128"/>
                <a:ea typeface="游ゴシック Light" panose="020B0300000000000000" pitchFamily="50" charset="-128"/>
              </a:rPr>
              <a:t>◆森林保全</a:t>
            </a:r>
            <a:r>
              <a:rPr lang="ja-JP" altLang="en-US" sz="3600" b="1" dirty="0">
                <a:solidFill>
                  <a:schemeClr val="accent6">
                    <a:lumMod val="50000"/>
                  </a:schemeClr>
                </a:solidFill>
                <a:latin typeface="游ゴシック Light" panose="020B0300000000000000" pitchFamily="50" charset="-128"/>
                <a:ea typeface="游ゴシック Light" panose="020B0300000000000000" pitchFamily="50" charset="-128"/>
              </a:rPr>
              <a:t>指導</a:t>
            </a:r>
            <a:r>
              <a:rPr kumimoji="1" lang="ja-JP" altLang="en-US" sz="3600" b="1" dirty="0">
                <a:solidFill>
                  <a:schemeClr val="accent6">
                    <a:lumMod val="50000"/>
                  </a:schemeClr>
                </a:solidFill>
                <a:latin typeface="游ゴシック Light" panose="020B0300000000000000" pitchFamily="50" charset="-128"/>
                <a:ea typeface="游ゴシック Light" panose="020B0300000000000000" pitchFamily="50" charset="-128"/>
              </a:rPr>
              <a:t>業務</a:t>
            </a:r>
          </a:p>
        </p:txBody>
      </p:sp>
      <p:sp>
        <p:nvSpPr>
          <p:cNvPr id="3" name="コンテンツ プレースホルダー 2"/>
          <p:cNvSpPr>
            <a:spLocks noGrp="1"/>
          </p:cNvSpPr>
          <p:nvPr>
            <p:ph idx="1"/>
          </p:nvPr>
        </p:nvSpPr>
        <p:spPr>
          <a:xfrm>
            <a:off x="689317" y="1234344"/>
            <a:ext cx="10948937" cy="5364163"/>
          </a:xfrm>
        </p:spPr>
        <p:txBody>
          <a:bodyPr>
            <a:normAutofit fontScale="25000" lnSpcReduction="20000"/>
          </a:bodyPr>
          <a:lstStyle/>
          <a:p>
            <a:pPr marL="0" indent="0">
              <a:lnSpc>
                <a:spcPct val="120000"/>
              </a:lnSpc>
              <a:buNone/>
            </a:pPr>
            <a:r>
              <a:rPr lang="ja-JP" altLang="en-US" sz="8000" dirty="0">
                <a:latin typeface="游ゴシック Light" panose="020B0300000000000000" pitchFamily="50" charset="-128"/>
                <a:ea typeface="游ゴシック Light" panose="020B0300000000000000" pitchFamily="50" charset="-128"/>
              </a:rPr>
              <a:t>森林の多面的機能が損なわれないように森林の土地の適正な利用を確保するため、大阪府では、森林法・自然公園法・近畿圏の保全区域の整備に関する法律・大阪府自然環境保全条例・大阪府土砂埋立て等の規制に関する条例に基づき、以下の業務を行っています。</a:t>
            </a:r>
          </a:p>
          <a:p>
            <a:pPr>
              <a:lnSpc>
                <a:spcPct val="120000"/>
              </a:lnSpc>
            </a:pPr>
            <a:endParaRPr lang="ja-JP" altLang="en-US" dirty="0">
              <a:latin typeface="游ゴシック Light" panose="020B0300000000000000" pitchFamily="50" charset="-128"/>
              <a:ea typeface="游ゴシック Light" panose="020B0300000000000000" pitchFamily="50" charset="-128"/>
            </a:endParaRPr>
          </a:p>
          <a:p>
            <a:pPr marL="0" indent="0">
              <a:lnSpc>
                <a:spcPct val="120000"/>
              </a:lnSpc>
              <a:buNone/>
            </a:pPr>
            <a:r>
              <a:rPr lang="ja-JP" altLang="en-US" sz="9600" dirty="0">
                <a:latin typeface="游ゴシック Light" panose="020B0300000000000000" pitchFamily="50" charset="-128"/>
                <a:ea typeface="游ゴシック Light" panose="020B0300000000000000" pitchFamily="50" charset="-128"/>
              </a:rPr>
              <a:t>　</a:t>
            </a:r>
            <a:r>
              <a:rPr lang="ja-JP" altLang="en-US" sz="9600" b="1" dirty="0">
                <a:latin typeface="游ゴシック Light" panose="020B0300000000000000" pitchFamily="50" charset="-128"/>
                <a:ea typeface="游ゴシック Light" panose="020B0300000000000000" pitchFamily="50" charset="-128"/>
              </a:rPr>
              <a:t>〇行政手続き（許可申請、届出等）にかかる相談対応</a:t>
            </a:r>
          </a:p>
          <a:p>
            <a:pPr marL="0" indent="0">
              <a:lnSpc>
                <a:spcPct val="120000"/>
              </a:lnSpc>
              <a:buNone/>
            </a:pPr>
            <a:r>
              <a:rPr lang="ja-JP" altLang="en-US" sz="9600" b="1" dirty="0">
                <a:latin typeface="游ゴシック Light" panose="020B0300000000000000" pitchFamily="50" charset="-128"/>
                <a:ea typeface="游ゴシック Light" panose="020B0300000000000000" pitchFamily="50" charset="-128"/>
              </a:rPr>
              <a:t>　〇行政手続きにかかる申請書等の審査、許可</a:t>
            </a:r>
          </a:p>
          <a:p>
            <a:pPr marL="0" indent="0">
              <a:lnSpc>
                <a:spcPct val="120000"/>
              </a:lnSpc>
              <a:buNone/>
            </a:pPr>
            <a:r>
              <a:rPr lang="ja-JP" altLang="en-US" sz="9600" b="1" dirty="0">
                <a:latin typeface="游ゴシック Light" panose="020B0300000000000000" pitchFamily="50" charset="-128"/>
                <a:ea typeface="游ゴシック Light" panose="020B0300000000000000" pitchFamily="50" charset="-128"/>
              </a:rPr>
              <a:t>　〇許可事業者等への助言、現場監視</a:t>
            </a:r>
          </a:p>
          <a:p>
            <a:pPr marL="0" indent="0">
              <a:lnSpc>
                <a:spcPct val="120000"/>
              </a:lnSpc>
              <a:buNone/>
            </a:pPr>
            <a:r>
              <a:rPr lang="ja-JP" altLang="en-US" sz="9600" b="1" dirty="0">
                <a:latin typeface="游ゴシック Light" panose="020B0300000000000000" pitchFamily="50" charset="-128"/>
                <a:ea typeface="游ゴシック Light" panose="020B0300000000000000" pitchFamily="50" charset="-128"/>
              </a:rPr>
              <a:t>　〇法令違反等に対する行政指導及び処分等</a:t>
            </a:r>
          </a:p>
          <a:p>
            <a:pPr marL="0" indent="0">
              <a:lnSpc>
                <a:spcPct val="120000"/>
              </a:lnSpc>
              <a:buNone/>
            </a:pPr>
            <a:r>
              <a:rPr lang="ja-JP" altLang="en-US" sz="9600" b="1" dirty="0">
                <a:latin typeface="游ゴシック Light" panose="020B0300000000000000" pitchFamily="50" charset="-128"/>
                <a:ea typeface="游ゴシック Light" panose="020B0300000000000000" pitchFamily="50" charset="-128"/>
              </a:rPr>
              <a:t>　〇制度・運用の見直し</a:t>
            </a:r>
          </a:p>
          <a:p>
            <a:pPr marL="0" indent="0">
              <a:lnSpc>
                <a:spcPct val="120000"/>
              </a:lnSpc>
              <a:buNone/>
            </a:pPr>
            <a:r>
              <a:rPr lang="ja-JP" altLang="en-US" sz="9600" b="1" dirty="0">
                <a:latin typeface="游ゴシック Light" panose="020B0300000000000000" pitchFamily="50" charset="-128"/>
                <a:ea typeface="游ゴシック Light" panose="020B0300000000000000" pitchFamily="50" charset="-128"/>
              </a:rPr>
              <a:t>　〇所管法令の制度に関する調査及び普及啓発</a:t>
            </a:r>
          </a:p>
          <a:p>
            <a:pPr marL="0" indent="0">
              <a:lnSpc>
                <a:spcPct val="120000"/>
              </a:lnSpc>
              <a:buNone/>
            </a:pPr>
            <a:r>
              <a:rPr lang="ja-JP" altLang="en-US" sz="9600" b="1" dirty="0">
                <a:latin typeface="游ゴシック Light" panose="020B0300000000000000" pitchFamily="50" charset="-128"/>
                <a:ea typeface="游ゴシック Light" panose="020B0300000000000000" pitchFamily="50" charset="-128"/>
              </a:rPr>
              <a:t>　〇規制区域や許可履歴等に関する情報整備</a:t>
            </a:r>
          </a:p>
          <a:p>
            <a:pPr>
              <a:lnSpc>
                <a:spcPct val="120000"/>
              </a:lnSpc>
            </a:pPr>
            <a:endParaRPr kumimoji="1" lang="ja-JP" altLang="en-US" sz="9600" dirty="0">
              <a:latin typeface="游ゴシック Light" panose="020B0300000000000000" pitchFamily="50" charset="-128"/>
              <a:ea typeface="游ゴシック Light" panose="020B0300000000000000" pitchFamily="50" charset="-128"/>
            </a:endParaRPr>
          </a:p>
        </p:txBody>
      </p:sp>
      <p:grpSp>
        <p:nvGrpSpPr>
          <p:cNvPr id="4" name="グループ化 3"/>
          <p:cNvGrpSpPr/>
          <p:nvPr/>
        </p:nvGrpSpPr>
        <p:grpSpPr>
          <a:xfrm>
            <a:off x="7443988" y="2983079"/>
            <a:ext cx="4401187" cy="2876808"/>
            <a:chOff x="7443988" y="2983079"/>
            <a:chExt cx="4401187" cy="2876808"/>
          </a:xfrm>
        </p:grpSpPr>
        <p:grpSp>
          <p:nvGrpSpPr>
            <p:cNvPr id="11" name="グループ化 10"/>
            <p:cNvGrpSpPr/>
            <p:nvPr/>
          </p:nvGrpSpPr>
          <p:grpSpPr>
            <a:xfrm>
              <a:off x="7443988" y="2983079"/>
              <a:ext cx="4401187" cy="2876808"/>
              <a:chOff x="7443988" y="2983079"/>
              <a:chExt cx="4401187" cy="2876808"/>
            </a:xfrm>
          </p:grpSpPr>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b="12848"/>
              <a:stretch/>
            </p:blipFill>
            <p:spPr>
              <a:xfrm>
                <a:off x="7443988" y="2983079"/>
                <a:ext cx="4401187" cy="2876808"/>
              </a:xfrm>
              <a:prstGeom prst="rect">
                <a:avLst/>
              </a:prstGeom>
            </p:spPr>
          </p:pic>
          <p:pic>
            <p:nvPicPr>
              <p:cNvPr id="7" name="図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9286" b="46671" l="59646" r="67817">
                            <a14:foregroundMark x1="59646" y1="41828" x2="59646" y2="41828"/>
                            <a14:backgroundMark x1="60100" y1="41646" x2="60100" y2="41646"/>
                            <a14:backgroundMark x1="60372" y1="41707" x2="60418" y2="41828"/>
                          </a14:backgroundRemoval>
                        </a14:imgEffect>
                      </a14:imgLayer>
                    </a14:imgProps>
                  </a:ext>
                  <a:ext uri="{28A0092B-C50C-407E-A947-70E740481C1C}">
                    <a14:useLocalDpi xmlns:a14="http://schemas.microsoft.com/office/drawing/2010/main" val="0"/>
                  </a:ext>
                </a:extLst>
              </a:blip>
              <a:srcRect l="56815" t="37848" r="34507" b="53841"/>
              <a:stretch/>
            </p:blipFill>
            <p:spPr>
              <a:xfrm>
                <a:off x="10433516" y="4284725"/>
                <a:ext cx="233415" cy="167640"/>
              </a:xfrm>
              <a:prstGeom prst="rect">
                <a:avLst/>
              </a:prstGeom>
            </p:spPr>
          </p:pic>
          <p:pic>
            <p:nvPicPr>
              <p:cNvPr id="8" name="図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9286" b="46671" l="59646" r="67817">
                            <a14:foregroundMark x1="59646" y1="41828" x2="59646" y2="41828"/>
                            <a14:backgroundMark x1="60100" y1="41646" x2="60100" y2="41646"/>
                            <a14:backgroundMark x1="60372" y1="41707" x2="60418" y2="41828"/>
                          </a14:backgroundRemoval>
                        </a14:imgEffect>
                      </a14:imgLayer>
                    </a14:imgProps>
                  </a:ext>
                  <a:ext uri="{28A0092B-C50C-407E-A947-70E740481C1C}">
                    <a14:useLocalDpi xmlns:a14="http://schemas.microsoft.com/office/drawing/2010/main" val="0"/>
                  </a:ext>
                </a:extLst>
              </a:blip>
              <a:srcRect l="56815" t="37848" r="34507" b="53841"/>
              <a:stretch/>
            </p:blipFill>
            <p:spPr>
              <a:xfrm>
                <a:off x="10248900" y="4267155"/>
                <a:ext cx="175091" cy="125751"/>
              </a:xfrm>
              <a:prstGeom prst="rect">
                <a:avLst/>
              </a:prstGeom>
            </p:spPr>
          </p:pic>
          <p:pic>
            <p:nvPicPr>
              <p:cNvPr id="9" name="図 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9286" b="46671" l="59646" r="67817">
                            <a14:foregroundMark x1="59646" y1="41828" x2="59646" y2="41828"/>
                            <a14:backgroundMark x1="60100" y1="41646" x2="60100" y2="41646"/>
                            <a14:backgroundMark x1="60372" y1="41707" x2="60418" y2="41828"/>
                          </a14:backgroundRemoval>
                        </a14:imgEffect>
                      </a14:imgLayer>
                    </a14:imgProps>
                  </a:ext>
                  <a:ext uri="{28A0092B-C50C-407E-A947-70E740481C1C}">
                    <a14:useLocalDpi xmlns:a14="http://schemas.microsoft.com/office/drawing/2010/main" val="0"/>
                  </a:ext>
                </a:extLst>
              </a:blip>
              <a:srcRect l="56815" t="37848" r="34507" b="53841"/>
              <a:stretch/>
            </p:blipFill>
            <p:spPr>
              <a:xfrm>
                <a:off x="9011024" y="4262421"/>
                <a:ext cx="363364" cy="260970"/>
              </a:xfrm>
              <a:prstGeom prst="rect">
                <a:avLst/>
              </a:prstGeom>
            </p:spPr>
          </p:pic>
          <p:pic>
            <p:nvPicPr>
              <p:cNvPr id="10" name="図 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9286" b="46671" l="59646" r="67817">
                            <a14:foregroundMark x1="59646" y1="41828" x2="59646" y2="41828"/>
                            <a14:backgroundMark x1="60100" y1="41646" x2="60100" y2="41646"/>
                            <a14:backgroundMark x1="60372" y1="41707" x2="60418" y2="41828"/>
                          </a14:backgroundRemoval>
                        </a14:imgEffect>
                      </a14:imgLayer>
                    </a14:imgProps>
                  </a:ext>
                  <a:ext uri="{28A0092B-C50C-407E-A947-70E740481C1C}">
                    <a14:useLocalDpi xmlns:a14="http://schemas.microsoft.com/office/drawing/2010/main" val="0"/>
                  </a:ext>
                </a:extLst>
              </a:blip>
              <a:srcRect l="56815" t="37848" r="34507" b="53841"/>
              <a:stretch/>
            </p:blipFill>
            <p:spPr>
              <a:xfrm rot="796646">
                <a:off x="8622039" y="4368511"/>
                <a:ext cx="416676" cy="299259"/>
              </a:xfrm>
              <a:prstGeom prst="rect">
                <a:avLst/>
              </a:prstGeom>
            </p:spPr>
          </p:pic>
        </p:grpSp>
        <p:pic>
          <p:nvPicPr>
            <p:cNvPr id="12" name="図 1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1344" b="46005" l="80844" r="86337">
                          <a14:foregroundMark x1="81979" y1="43584" x2="82161" y2="44007"/>
                          <a14:foregroundMark x1="81979" y1="44370" x2="83341" y2="44370"/>
                          <a14:foregroundMark x1="81888" y1="43099" x2="81888" y2="43099"/>
                        </a14:backgroundRemoval>
                      </a14:imgEffect>
                    </a14:imgLayer>
                  </a14:imgProps>
                </a:ext>
                <a:ext uri="{28A0092B-C50C-407E-A947-70E740481C1C}">
                  <a14:useLocalDpi xmlns:a14="http://schemas.microsoft.com/office/drawing/2010/main" val="0"/>
                </a:ext>
              </a:extLst>
            </a:blip>
            <a:srcRect l="80375" t="40445" r="11112" b="49552"/>
            <a:stretch/>
          </p:blipFill>
          <p:spPr>
            <a:xfrm>
              <a:off x="11476759" y="4227806"/>
              <a:ext cx="358107" cy="315619"/>
            </a:xfrm>
            <a:prstGeom prst="rect">
              <a:avLst/>
            </a:prstGeom>
          </p:spPr>
        </p:pic>
      </p:grpSp>
    </p:spTree>
    <p:extLst>
      <p:ext uri="{BB962C8B-B14F-4D97-AF65-F5344CB8AC3E}">
        <p14:creationId xmlns:p14="http://schemas.microsoft.com/office/powerpoint/2010/main" val="83502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578706" y="505976"/>
            <a:ext cx="5912246" cy="728368"/>
          </a:xfrm>
        </p:spPr>
        <p:txBody>
          <a:bodyPr>
            <a:normAutofit/>
          </a:bodyPr>
          <a:lstStyle/>
          <a:p>
            <a:r>
              <a:rPr lang="ja-JP" altLang="en-US" sz="3600" b="1" dirty="0">
                <a:solidFill>
                  <a:schemeClr val="accent6">
                    <a:lumMod val="50000"/>
                  </a:schemeClr>
                </a:solidFill>
                <a:latin typeface="游ゴシック Light" panose="020B0300000000000000" pitchFamily="50" charset="-128"/>
                <a:ea typeface="游ゴシック Light" panose="020B0300000000000000" pitchFamily="50" charset="-128"/>
              </a:rPr>
              <a:t>◆ドローンを活用した調査</a:t>
            </a:r>
            <a:endParaRPr kumimoji="1" lang="ja-JP" altLang="en-US" sz="3600" b="1" dirty="0">
              <a:solidFill>
                <a:schemeClr val="accent6">
                  <a:lumMod val="50000"/>
                </a:schemeClr>
              </a:solidFill>
              <a:latin typeface="游ゴシック Light" panose="020B0300000000000000" pitchFamily="50" charset="-128"/>
              <a:ea typeface="游ゴシック Light" panose="020B0300000000000000" pitchFamily="50" charset="-128"/>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2046" y="870160"/>
            <a:ext cx="4300489" cy="5956479"/>
          </a:xfrm>
          <a:prstGeom prst="rect">
            <a:avLst/>
          </a:prstGeom>
        </p:spPr>
      </p:pic>
      <p:sp>
        <p:nvSpPr>
          <p:cNvPr id="8" name="正方形/長方形 7"/>
          <p:cNvSpPr/>
          <p:nvPr/>
        </p:nvSpPr>
        <p:spPr>
          <a:xfrm>
            <a:off x="8286801" y="483918"/>
            <a:ext cx="2430977" cy="3465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algn="ctr"/>
            <a:r>
              <a:rPr kumimoji="1" lang="ja-JP" altLang="en-US" b="1" dirty="0"/>
              <a:t>ドローン空撮画像</a:t>
            </a:r>
            <a:endParaRPr kumimoji="1" lang="en-US" altLang="ja-JP" b="1" dirty="0"/>
          </a:p>
        </p:txBody>
      </p:sp>
      <p:sp>
        <p:nvSpPr>
          <p:cNvPr id="9" name="正方形/長方形 8"/>
          <p:cNvSpPr/>
          <p:nvPr/>
        </p:nvSpPr>
        <p:spPr>
          <a:xfrm>
            <a:off x="2737729" y="5774770"/>
            <a:ext cx="2430977" cy="3465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algn="ctr"/>
            <a:r>
              <a:rPr kumimoji="1" lang="ja-JP" altLang="en-US" b="1" dirty="0"/>
              <a:t>ドローン操作中</a:t>
            </a:r>
            <a:endParaRPr kumimoji="1" lang="en-US" altLang="ja-JP" b="1" dirty="0"/>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828" y="1234344"/>
            <a:ext cx="5916781" cy="4437586"/>
          </a:xfrm>
          <a:prstGeom prst="rect">
            <a:avLst/>
          </a:prstGeom>
        </p:spPr>
      </p:pic>
    </p:spTree>
    <p:extLst>
      <p:ext uri="{BB962C8B-B14F-4D97-AF65-F5344CB8AC3E}">
        <p14:creationId xmlns:p14="http://schemas.microsoft.com/office/powerpoint/2010/main" val="3533314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199" y="2535123"/>
            <a:ext cx="10515600" cy="1325563"/>
          </a:xfrm>
          <a:solidFill>
            <a:srgbClr val="92D050"/>
          </a:solidFill>
        </p:spPr>
        <p:txBody>
          <a:bodyPr>
            <a:normAutofit/>
          </a:bodyPr>
          <a:lstStyle/>
          <a:p>
            <a:pPr algn="ctr"/>
            <a:r>
              <a:rPr kumimoji="1" lang="ja-JP" altLang="en-US" sz="7200" b="1" dirty="0">
                <a:effectLst>
                  <a:outerShdw blurRad="38100" dist="38100" dir="2700000" algn="tl">
                    <a:srgbClr val="000000">
                      <a:alpha val="43137"/>
                    </a:srgbClr>
                  </a:outerShdw>
                </a:effectLst>
              </a:rPr>
              <a:t>み　ど　り　企　画　課</a:t>
            </a:r>
          </a:p>
        </p:txBody>
      </p:sp>
    </p:spTree>
    <p:extLst>
      <p:ext uri="{BB962C8B-B14F-4D97-AF65-F5344CB8AC3E}">
        <p14:creationId xmlns:p14="http://schemas.microsoft.com/office/powerpoint/2010/main" val="4018684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359" y="0"/>
            <a:ext cx="4464958" cy="6980572"/>
          </a:xfrm>
          <a:prstGeom prst="rect">
            <a:avLst/>
          </a:prstGeom>
        </p:spPr>
      </p:pic>
    </p:spTree>
    <p:extLst>
      <p:ext uri="{BB962C8B-B14F-4D97-AF65-F5344CB8AC3E}">
        <p14:creationId xmlns:p14="http://schemas.microsoft.com/office/powerpoint/2010/main" val="2750841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7533" y="342946"/>
            <a:ext cx="8596668" cy="871471"/>
          </a:xfrm>
        </p:spPr>
        <p:txBody>
          <a:bodyPr>
            <a:normAutofit/>
          </a:bodyPr>
          <a:lstStyle/>
          <a:p>
            <a:r>
              <a:rPr lang="ja-JP" altLang="en-US" sz="3600" b="1" dirty="0">
                <a:latin typeface="+mj-ea"/>
              </a:rPr>
              <a:t>◆自然公園の整備・管理</a:t>
            </a:r>
            <a:endParaRPr kumimoji="1" lang="ja-JP" altLang="en-US" sz="3600" b="1" dirty="0">
              <a:latin typeface="+mj-ea"/>
            </a:endParaRPr>
          </a:p>
        </p:txBody>
      </p:sp>
      <p:sp>
        <p:nvSpPr>
          <p:cNvPr id="3" name="コンテンツ プレースホルダー 2"/>
          <p:cNvSpPr>
            <a:spLocks noGrp="1"/>
          </p:cNvSpPr>
          <p:nvPr>
            <p:ph idx="1"/>
          </p:nvPr>
        </p:nvSpPr>
        <p:spPr>
          <a:xfrm>
            <a:off x="297533" y="1091137"/>
            <a:ext cx="11435121" cy="729523"/>
          </a:xfrm>
        </p:spPr>
        <p:txBody>
          <a:bodyPr>
            <a:noAutofit/>
          </a:bodyPr>
          <a:lstStyle/>
          <a:p>
            <a:pPr marL="0" indent="0">
              <a:lnSpc>
                <a:spcPts val="2300"/>
              </a:lnSpc>
              <a:buNone/>
            </a:pPr>
            <a:r>
              <a:rPr lang="en-US" altLang="ja-JP" sz="1800" dirty="0">
                <a:latin typeface="+mn-ea"/>
              </a:rPr>
              <a:t>『</a:t>
            </a:r>
            <a:r>
              <a:rPr lang="ja-JP" altLang="en-US" sz="1800" dirty="0">
                <a:latin typeface="+mn-ea"/>
              </a:rPr>
              <a:t>大阪府民の森</a:t>
            </a:r>
            <a:r>
              <a:rPr lang="en-US" altLang="ja-JP" sz="1800" dirty="0">
                <a:latin typeface="+mn-ea"/>
              </a:rPr>
              <a:t>』</a:t>
            </a:r>
            <a:r>
              <a:rPr lang="ja-JP" altLang="en-US" sz="1800" dirty="0">
                <a:latin typeface="+mn-ea"/>
              </a:rPr>
              <a:t>は、府政</a:t>
            </a:r>
            <a:r>
              <a:rPr lang="en-US" altLang="ja-JP" sz="1800" dirty="0">
                <a:latin typeface="+mn-ea"/>
              </a:rPr>
              <a:t>100</a:t>
            </a:r>
            <a:r>
              <a:rPr lang="ja-JP" altLang="en-US" sz="1800" dirty="0">
                <a:latin typeface="+mn-ea"/>
              </a:rPr>
              <a:t>年を記念して、身近で豊かな自然に親しめるよう整備した自然公園施設で、年間約</a:t>
            </a:r>
            <a:r>
              <a:rPr lang="en-US" altLang="ja-JP" sz="1800" dirty="0">
                <a:latin typeface="+mn-ea"/>
              </a:rPr>
              <a:t>130</a:t>
            </a:r>
            <a:r>
              <a:rPr lang="ja-JP" altLang="en-US" sz="1800" dirty="0">
                <a:latin typeface="+mn-ea"/>
              </a:rPr>
              <a:t>万人の利用者があり、施設の整備や維持管理、運営を担っています。</a:t>
            </a:r>
            <a:endParaRPr lang="ja-JP" altLang="en-US" dirty="0">
              <a:latin typeface="+mn-ea"/>
            </a:endParaRPr>
          </a:p>
          <a:p>
            <a:pPr marL="0" indent="0">
              <a:buNone/>
            </a:pPr>
            <a:endParaRPr kumimoji="1" lang="ja-JP" altLang="en-US" dirty="0">
              <a:latin typeface="メイリオ 本文"/>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4037" y="4443071"/>
            <a:ext cx="2803915" cy="1954324"/>
          </a:xfrm>
          <a:prstGeom prst="rect">
            <a:avLst/>
          </a:prstGeom>
        </p:spPr>
      </p:pic>
      <p:pic>
        <p:nvPicPr>
          <p:cNvPr id="10" name="Picture 2" descr="E:\LIB\自然公園ＧHD\●データ　資料\●●写真集\事務所別\④泉州管内\紀泉わいわい村\H21\一般来訪時撮影\20090109わいわい村\IMG_12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376" y="1906303"/>
            <a:ext cx="2844000" cy="209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p:cNvPicPr>
            <a:picLocks noChangeAspect="1"/>
          </p:cNvPicPr>
          <p:nvPr/>
        </p:nvPicPr>
        <p:blipFill rotWithShape="1">
          <a:blip r:embed="rId4" cstate="print">
            <a:extLst>
              <a:ext uri="{28A0092B-C50C-407E-A947-70E740481C1C}">
                <a14:useLocalDpi xmlns:a14="http://schemas.microsoft.com/office/drawing/2010/main" val="0"/>
              </a:ext>
            </a:extLst>
          </a:blip>
          <a:srcRect l="13151" t="40751" r="43406" b="14929"/>
          <a:stretch/>
        </p:blipFill>
        <p:spPr>
          <a:xfrm>
            <a:off x="422687" y="1908341"/>
            <a:ext cx="2844000" cy="2061207"/>
          </a:xfrm>
          <a:prstGeom prst="rect">
            <a:avLst/>
          </a:prstGeom>
        </p:spPr>
      </p:pic>
      <p:sp>
        <p:nvSpPr>
          <p:cNvPr id="5" name="正方形/長方形 4"/>
          <p:cNvSpPr/>
          <p:nvPr/>
        </p:nvSpPr>
        <p:spPr>
          <a:xfrm>
            <a:off x="646873" y="3986493"/>
            <a:ext cx="2575124" cy="4097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err="1"/>
              <a:t>くろんど</a:t>
            </a:r>
            <a:r>
              <a:rPr kumimoji="1" lang="ja-JP" altLang="en-US" sz="1400" b="1" dirty="0"/>
              <a:t>園地でバーベキュー</a:t>
            </a:r>
            <a:endParaRPr kumimoji="1" lang="en-US" altLang="ja-JP" sz="1400" b="1" dirty="0"/>
          </a:p>
        </p:txBody>
      </p:sp>
      <p:sp>
        <p:nvSpPr>
          <p:cNvPr id="15" name="正方形/長方形 14"/>
          <p:cNvSpPr/>
          <p:nvPr/>
        </p:nvSpPr>
        <p:spPr>
          <a:xfrm>
            <a:off x="8483812" y="3986488"/>
            <a:ext cx="2612839" cy="4097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a:t>ほりご園地で囲炉裏団らん</a:t>
            </a:r>
            <a:endParaRPr kumimoji="1" lang="en-US" altLang="ja-JP" sz="1400" b="1" dirty="0"/>
          </a:p>
        </p:txBody>
      </p:sp>
      <p:sp>
        <p:nvSpPr>
          <p:cNvPr id="17" name="正方形/長方形 16"/>
          <p:cNvSpPr/>
          <p:nvPr/>
        </p:nvSpPr>
        <p:spPr>
          <a:xfrm>
            <a:off x="571316" y="6408597"/>
            <a:ext cx="2438400" cy="4097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a:t>ちはや園地で自然観察会</a:t>
            </a:r>
            <a:endParaRPr kumimoji="1" lang="en-US" altLang="ja-JP" sz="1400" b="1" dirty="0"/>
          </a:p>
        </p:txBody>
      </p:sp>
      <p:sp>
        <p:nvSpPr>
          <p:cNvPr id="18" name="正方形/長方形 17"/>
          <p:cNvSpPr/>
          <p:nvPr/>
        </p:nvSpPr>
        <p:spPr>
          <a:xfrm>
            <a:off x="4588600" y="6408597"/>
            <a:ext cx="2438400" cy="4097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a:t>なるかわ園地でつつじ鑑賞</a:t>
            </a:r>
            <a:endParaRPr kumimoji="1" lang="en-US" altLang="ja-JP" sz="1400" b="1" dirty="0"/>
          </a:p>
        </p:txBody>
      </p:sp>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686" y="4481849"/>
            <a:ext cx="2799311" cy="1926751"/>
          </a:xfrm>
          <a:prstGeom prst="rect">
            <a:avLst/>
          </a:prstGeom>
        </p:spPr>
      </p:pic>
      <p:sp>
        <p:nvSpPr>
          <p:cNvPr id="20" name="正方形/長方形 19"/>
          <p:cNvSpPr/>
          <p:nvPr/>
        </p:nvSpPr>
        <p:spPr>
          <a:xfrm>
            <a:off x="4576581" y="3986494"/>
            <a:ext cx="2942328" cy="4097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a:t>ほしだ園地の吊橋</a:t>
            </a:r>
            <a:r>
              <a:rPr kumimoji="1" lang="en-US" altLang="ja-JP" sz="1400" b="1" dirty="0"/>
              <a:t>(</a:t>
            </a:r>
            <a:r>
              <a:rPr kumimoji="1" lang="ja-JP" altLang="en-US" sz="1400" b="1" dirty="0"/>
              <a:t>星のブランコ</a:t>
            </a:r>
            <a:r>
              <a:rPr kumimoji="1" lang="en-US" altLang="ja-JP" sz="1400" b="1" dirty="0"/>
              <a:t>)</a:t>
            </a:r>
          </a:p>
        </p:txBody>
      </p:sp>
      <p:pic>
        <p:nvPicPr>
          <p:cNvPr id="21" name="図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4037" y="1906303"/>
            <a:ext cx="3054872" cy="2069093"/>
          </a:xfrm>
          <a:prstGeom prst="rect">
            <a:avLst/>
          </a:prstGeom>
        </p:spPr>
      </p:pic>
      <p:pic>
        <p:nvPicPr>
          <p:cNvPr id="22" name="図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6376" y="4396205"/>
            <a:ext cx="3054871" cy="2080135"/>
          </a:xfrm>
          <a:prstGeom prst="rect">
            <a:avLst/>
          </a:prstGeom>
        </p:spPr>
      </p:pic>
      <p:sp>
        <p:nvSpPr>
          <p:cNvPr id="23" name="正方形/長方形 22"/>
          <p:cNvSpPr/>
          <p:nvPr/>
        </p:nvSpPr>
        <p:spPr>
          <a:xfrm>
            <a:off x="8504328" y="6436733"/>
            <a:ext cx="2811536" cy="4097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a:t>ダイヤモンドトレール</a:t>
            </a:r>
            <a:r>
              <a:rPr kumimoji="1" lang="en-US" altLang="ja-JP" sz="1400" b="1" dirty="0"/>
              <a:t>(</a:t>
            </a:r>
            <a:r>
              <a:rPr kumimoji="1" lang="ja-JP" altLang="en-US" sz="1400" b="1" dirty="0"/>
              <a:t>岩湧山</a:t>
            </a:r>
            <a:r>
              <a:rPr kumimoji="1" lang="en-US" altLang="ja-JP" sz="1400" b="1" dirty="0"/>
              <a:t>)</a:t>
            </a:r>
          </a:p>
        </p:txBody>
      </p:sp>
    </p:spTree>
    <p:extLst>
      <p:ext uri="{BB962C8B-B14F-4D97-AF65-F5344CB8AC3E}">
        <p14:creationId xmlns:p14="http://schemas.microsoft.com/office/powerpoint/2010/main" val="2995847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7335" y="449863"/>
            <a:ext cx="10515600" cy="547871"/>
          </a:xfrm>
        </p:spPr>
        <p:txBody>
          <a:bodyPr>
            <a:noAutofit/>
          </a:bodyPr>
          <a:lstStyle/>
          <a:p>
            <a:r>
              <a:rPr kumimoji="1" lang="ja-JP" altLang="en-US" sz="3600" b="1" dirty="0"/>
              <a:t>◆都市緑化の推進</a:t>
            </a:r>
          </a:p>
        </p:txBody>
      </p:sp>
      <p:sp>
        <p:nvSpPr>
          <p:cNvPr id="3" name="コンテンツ プレースホルダー 2"/>
          <p:cNvSpPr>
            <a:spLocks noGrp="1"/>
          </p:cNvSpPr>
          <p:nvPr>
            <p:ph idx="1"/>
          </p:nvPr>
        </p:nvSpPr>
        <p:spPr>
          <a:xfrm>
            <a:off x="677335" y="1270002"/>
            <a:ext cx="10746226" cy="660399"/>
          </a:xfrm>
        </p:spPr>
        <p:txBody>
          <a:bodyPr>
            <a:normAutofit/>
          </a:bodyPr>
          <a:lstStyle/>
          <a:p>
            <a:pPr marL="0" indent="0">
              <a:lnSpc>
                <a:spcPct val="100000"/>
              </a:lnSpc>
              <a:buNone/>
            </a:pPr>
            <a:r>
              <a:rPr kumimoji="1" lang="ja-JP" altLang="en-US" sz="1800" dirty="0">
                <a:latin typeface="+mj-lt"/>
              </a:rPr>
              <a:t>民間施設の緑化を促進する制度や、「大阪府みどりの基金」等を活用した緑化の支援事業</a:t>
            </a:r>
            <a:r>
              <a:rPr lang="ja-JP" altLang="en-US" sz="1800" dirty="0">
                <a:latin typeface="+mj-lt"/>
              </a:rPr>
              <a:t>などにより、都市の緑化推進に取組んでいます。</a:t>
            </a:r>
            <a:endParaRPr kumimoji="1" lang="ja-JP" altLang="en-US" sz="1800" dirty="0">
              <a:latin typeface="+mj-lt"/>
            </a:endParaRPr>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8326" y="1969135"/>
            <a:ext cx="2916908" cy="1947212"/>
          </a:xfrm>
          <a:prstGeom prst="rect">
            <a:avLst/>
          </a:prstGeom>
          <a:ln w="9525">
            <a:solidFill>
              <a:schemeClr val="tx1"/>
            </a:solidFill>
          </a:ln>
        </p:spPr>
      </p:pic>
      <p:pic>
        <p:nvPicPr>
          <p:cNvPr id="5" name="図 4"/>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t="5113" b="4807"/>
          <a:stretch/>
        </p:blipFill>
        <p:spPr>
          <a:xfrm>
            <a:off x="4474325" y="1969140"/>
            <a:ext cx="2916908" cy="1945601"/>
          </a:xfrm>
          <a:prstGeom prst="rect">
            <a:avLst/>
          </a:prstGeom>
          <a:ln w="9525">
            <a:solidFill>
              <a:schemeClr val="tx1"/>
            </a:solidFill>
          </a:ln>
        </p:spPr>
      </p:pic>
      <p:pic>
        <p:nvPicPr>
          <p:cNvPr id="6" name="Picture 2" descr="IMG_9268"/>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349566" y="4462550"/>
            <a:ext cx="2914495" cy="19456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図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74324" y="4462553"/>
            <a:ext cx="2918400" cy="1945601"/>
          </a:xfrm>
          <a:prstGeom prst="rect">
            <a:avLst/>
          </a:prstGeom>
          <a:ln w="9525">
            <a:solidFill>
              <a:schemeClr val="tx1"/>
            </a:solidFill>
          </a:ln>
        </p:spPr>
      </p:pic>
      <p:pic>
        <p:nvPicPr>
          <p:cNvPr id="8" name="図 4"/>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566075" y="1969140"/>
            <a:ext cx="3340175" cy="19456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IMG_3024"/>
          <p:cNvPicPr>
            <a:picLocks noChangeAspect="1" noChangeArrowheads="1"/>
          </p:cNvPicPr>
          <p:nvPr/>
        </p:nvPicPr>
        <p:blipFill>
          <a:blip r:embed="rId10" cstate="email">
            <a:lum bright="20000" contrast="20000"/>
            <a:extLst>
              <a:ext uri="{28A0092B-C50C-407E-A947-70E740481C1C}">
                <a14:useLocalDpi xmlns:a14="http://schemas.microsoft.com/office/drawing/2010/main"/>
              </a:ext>
            </a:extLst>
          </a:blip>
          <a:srcRect/>
          <a:stretch>
            <a:fillRect/>
          </a:stretch>
        </p:blipFill>
        <p:spPr bwMode="auto">
          <a:xfrm>
            <a:off x="7566074" y="4462552"/>
            <a:ext cx="1863963" cy="1479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11" cstate="screen">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9037673" y="4929811"/>
            <a:ext cx="1868572" cy="1479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コンテンツ プレースホルダー 2"/>
          <p:cNvSpPr txBox="1">
            <a:spLocks/>
          </p:cNvSpPr>
          <p:nvPr/>
        </p:nvSpPr>
        <p:spPr>
          <a:xfrm>
            <a:off x="9037673" y="6489472"/>
            <a:ext cx="1868572" cy="36852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r">
              <a:buNone/>
            </a:pPr>
            <a:r>
              <a:rPr lang="ja-JP" altLang="en-US" sz="1400" b="1" dirty="0">
                <a:latin typeface="+mj-lt"/>
              </a:rPr>
              <a:t>（微細ミスト）</a:t>
            </a:r>
          </a:p>
        </p:txBody>
      </p:sp>
      <p:sp>
        <p:nvSpPr>
          <p:cNvPr id="15" name="コンテンツ プレースホルダー 2"/>
          <p:cNvSpPr txBox="1">
            <a:spLocks/>
          </p:cNvSpPr>
          <p:nvPr/>
        </p:nvSpPr>
        <p:spPr>
          <a:xfrm>
            <a:off x="1358327" y="3979946"/>
            <a:ext cx="2916908" cy="36484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None/>
            </a:pPr>
            <a:r>
              <a:rPr lang="ja-JP" altLang="en-US" sz="1600" b="1" dirty="0">
                <a:latin typeface="+mj-lt"/>
              </a:rPr>
              <a:t>緑化促進制度</a:t>
            </a:r>
            <a:r>
              <a:rPr lang="ja-JP" altLang="en-US" sz="1400" b="1" dirty="0">
                <a:latin typeface="+mj-lt"/>
              </a:rPr>
              <a:t>（義務緑化制度）</a:t>
            </a:r>
          </a:p>
        </p:txBody>
      </p:sp>
      <p:sp>
        <p:nvSpPr>
          <p:cNvPr id="18" name="コンテンツ プレースホルダー 2"/>
          <p:cNvSpPr txBox="1">
            <a:spLocks/>
          </p:cNvSpPr>
          <p:nvPr/>
        </p:nvSpPr>
        <p:spPr>
          <a:xfrm>
            <a:off x="4474325" y="3980912"/>
            <a:ext cx="2916908" cy="3836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None/>
            </a:pPr>
            <a:r>
              <a:rPr lang="ja-JP" altLang="en-US" sz="1600" b="1" dirty="0">
                <a:latin typeface="+mj-lt"/>
              </a:rPr>
              <a:t>みどりづくりへの支援</a:t>
            </a:r>
          </a:p>
        </p:txBody>
      </p:sp>
      <p:sp>
        <p:nvSpPr>
          <p:cNvPr id="20" name="コンテンツ プレースホルダー 2"/>
          <p:cNvSpPr txBox="1">
            <a:spLocks/>
          </p:cNvSpPr>
          <p:nvPr/>
        </p:nvSpPr>
        <p:spPr>
          <a:xfrm>
            <a:off x="7577246" y="6489472"/>
            <a:ext cx="3340172" cy="33294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None/>
            </a:pPr>
            <a:r>
              <a:rPr lang="ja-JP" altLang="en-US" sz="1600" b="1" dirty="0">
                <a:latin typeface="+mj-lt"/>
              </a:rPr>
              <a:t>同上</a:t>
            </a:r>
          </a:p>
        </p:txBody>
      </p:sp>
      <p:sp>
        <p:nvSpPr>
          <p:cNvPr id="21" name="コンテンツ プレースホルダー 2"/>
          <p:cNvSpPr txBox="1">
            <a:spLocks/>
          </p:cNvSpPr>
          <p:nvPr/>
        </p:nvSpPr>
        <p:spPr>
          <a:xfrm>
            <a:off x="7289345" y="3979946"/>
            <a:ext cx="3915973" cy="3836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None/>
            </a:pPr>
            <a:r>
              <a:rPr lang="ja-JP" altLang="en-US" sz="1600" b="1" dirty="0">
                <a:latin typeface="游ゴシック 本文"/>
              </a:rPr>
              <a:t>都市緑化を活用した猛暑対策事業</a:t>
            </a:r>
          </a:p>
        </p:txBody>
      </p:sp>
      <p:sp>
        <p:nvSpPr>
          <p:cNvPr id="11" name="正方形/長方形 10"/>
          <p:cNvSpPr/>
          <p:nvPr/>
        </p:nvSpPr>
        <p:spPr>
          <a:xfrm>
            <a:off x="1672554" y="6448496"/>
            <a:ext cx="2262158" cy="369332"/>
          </a:xfrm>
          <a:prstGeom prst="rect">
            <a:avLst/>
          </a:prstGeom>
        </p:spPr>
        <p:txBody>
          <a:bodyPr wrap="none">
            <a:spAutoFit/>
          </a:bodyPr>
          <a:lstStyle/>
          <a:p>
            <a:pPr algn="ctr"/>
            <a:r>
              <a:rPr lang="ja-JP" altLang="en-US" b="1" dirty="0">
                <a:latin typeface="+mj-ea"/>
              </a:rPr>
              <a:t>みどり活動への支援</a:t>
            </a:r>
          </a:p>
        </p:txBody>
      </p:sp>
      <p:sp>
        <p:nvSpPr>
          <p:cNvPr id="22" name="正方形/長方形 21"/>
          <p:cNvSpPr/>
          <p:nvPr/>
        </p:nvSpPr>
        <p:spPr>
          <a:xfrm>
            <a:off x="5032532" y="6460209"/>
            <a:ext cx="1800494" cy="369332"/>
          </a:xfrm>
          <a:prstGeom prst="rect">
            <a:avLst/>
          </a:prstGeom>
        </p:spPr>
        <p:txBody>
          <a:bodyPr wrap="none">
            <a:spAutoFit/>
          </a:bodyPr>
          <a:lstStyle/>
          <a:p>
            <a:pPr algn="ctr"/>
            <a:r>
              <a:rPr lang="ja-JP" altLang="en-US" b="1" dirty="0">
                <a:latin typeface="+mj-ea"/>
              </a:rPr>
              <a:t>樹木の無償配付</a:t>
            </a:r>
          </a:p>
        </p:txBody>
      </p:sp>
      <p:sp>
        <p:nvSpPr>
          <p:cNvPr id="23" name="正方形/長方形 22"/>
          <p:cNvSpPr/>
          <p:nvPr/>
        </p:nvSpPr>
        <p:spPr>
          <a:xfrm>
            <a:off x="7468013" y="5981663"/>
            <a:ext cx="1569660" cy="369332"/>
          </a:xfrm>
          <a:prstGeom prst="rect">
            <a:avLst/>
          </a:prstGeom>
        </p:spPr>
        <p:txBody>
          <a:bodyPr wrap="none">
            <a:spAutoFit/>
          </a:bodyPr>
          <a:lstStyle/>
          <a:p>
            <a:r>
              <a:rPr lang="ja-JP" altLang="en-US" b="1" dirty="0">
                <a:latin typeface="+mj-ea"/>
              </a:rPr>
              <a:t>（高木植栽）</a:t>
            </a:r>
          </a:p>
        </p:txBody>
      </p:sp>
    </p:spTree>
    <p:extLst>
      <p:ext uri="{BB962C8B-B14F-4D97-AF65-F5344CB8AC3E}">
        <p14:creationId xmlns:p14="http://schemas.microsoft.com/office/powerpoint/2010/main" val="3392430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5" name="Rectangle 159"/>
          <p:cNvSpPr>
            <a:spLocks noChangeArrowheads="1"/>
          </p:cNvSpPr>
          <p:nvPr/>
        </p:nvSpPr>
        <p:spPr bwMode="auto">
          <a:xfrm>
            <a:off x="-2523531" y="5338602"/>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ja-JP" altLang="ja-JP" sz="450" dirty="0"/>
          </a:p>
          <a:p>
            <a:pPr defTabSz="685800" eaLnBrk="0" fontAlgn="base" hangingPunct="0">
              <a:spcBef>
                <a:spcPct val="0"/>
              </a:spcBef>
              <a:spcAft>
                <a:spcPct val="0"/>
              </a:spcAft>
            </a:pPr>
            <a:endParaRPr lang="ja-JP" altLang="ja-JP" sz="1350" dirty="0">
              <a:latin typeface="Arial" panose="020B0604020202020204" pitchFamily="34" charset="0"/>
            </a:endParaRPr>
          </a:p>
        </p:txBody>
      </p:sp>
      <p:sp>
        <p:nvSpPr>
          <p:cNvPr id="108" name="正方形/長方形 107"/>
          <p:cNvSpPr/>
          <p:nvPr/>
        </p:nvSpPr>
        <p:spPr>
          <a:xfrm>
            <a:off x="644885" y="642866"/>
            <a:ext cx="5332229" cy="692497"/>
          </a:xfrm>
          <a:prstGeom prst="rect">
            <a:avLst/>
          </a:prstGeom>
          <a:noFill/>
        </p:spPr>
        <p:txBody>
          <a:bodyPr wrap="none" lIns="68580" tIns="34290" rIns="68580" bIns="34290">
            <a:spAutoFit/>
          </a:bodyPr>
          <a:lstStyle/>
          <a:p>
            <a:pPr algn="ctr"/>
            <a:r>
              <a:rPr lang="ja-JP" altLang="en-US" sz="4050" b="1" dirty="0">
                <a:ln w="10160">
                  <a:solidFill>
                    <a:srgbClr val="002060"/>
                  </a:solidFill>
                  <a:prstDash val="solid"/>
                </a:ln>
                <a:solidFill>
                  <a:srgbClr val="00B0F0"/>
                </a:solidFill>
                <a:effectLst>
                  <a:outerShdw blurRad="38100" dist="22860" dir="5400000" algn="tl" rotWithShape="0">
                    <a:srgbClr val="000000">
                      <a:alpha val="30000"/>
                    </a:srgbClr>
                  </a:outerShdw>
                </a:effectLst>
              </a:rPr>
              <a:t>大阪府の森林を知ろう</a:t>
            </a:r>
          </a:p>
        </p:txBody>
      </p:sp>
      <p:grpSp>
        <p:nvGrpSpPr>
          <p:cNvPr id="10" name="グループ化 9"/>
          <p:cNvGrpSpPr>
            <a:grpSpLocks noChangeAspect="1"/>
          </p:cNvGrpSpPr>
          <p:nvPr/>
        </p:nvGrpSpPr>
        <p:grpSpPr>
          <a:xfrm>
            <a:off x="5907602" y="434655"/>
            <a:ext cx="5069682" cy="6221520"/>
            <a:chOff x="4213224" y="2434139"/>
            <a:chExt cx="5436889" cy="6672157"/>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6447" y="2434139"/>
              <a:ext cx="4544990" cy="6597566"/>
            </a:xfrm>
            <a:prstGeom prst="rect">
              <a:avLst/>
            </a:prstGeom>
          </p:spPr>
        </p:pic>
        <p:sp>
          <p:nvSpPr>
            <p:cNvPr id="4" name="楕円 3"/>
            <p:cNvSpPr/>
            <p:nvPr/>
          </p:nvSpPr>
          <p:spPr>
            <a:xfrm>
              <a:off x="6874340" y="3022980"/>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dirty="0"/>
            </a:p>
          </p:txBody>
        </p:sp>
        <p:sp>
          <p:nvSpPr>
            <p:cNvPr id="47" name="楕円 46"/>
            <p:cNvSpPr/>
            <p:nvPr/>
          </p:nvSpPr>
          <p:spPr>
            <a:xfrm>
              <a:off x="6671898" y="3414216"/>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dirty="0"/>
            </a:p>
          </p:txBody>
        </p:sp>
        <p:sp>
          <p:nvSpPr>
            <p:cNvPr id="49" name="楕円 48"/>
            <p:cNvSpPr/>
            <p:nvPr/>
          </p:nvSpPr>
          <p:spPr>
            <a:xfrm>
              <a:off x="7313343" y="3617684"/>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dirty="0"/>
            </a:p>
          </p:txBody>
        </p:sp>
        <p:sp>
          <p:nvSpPr>
            <p:cNvPr id="50" name="楕円 49"/>
            <p:cNvSpPr/>
            <p:nvPr/>
          </p:nvSpPr>
          <p:spPr>
            <a:xfrm>
              <a:off x="8336925" y="3617683"/>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dirty="0"/>
            </a:p>
          </p:txBody>
        </p:sp>
        <p:sp>
          <p:nvSpPr>
            <p:cNvPr id="51" name="楕円 50"/>
            <p:cNvSpPr/>
            <p:nvPr/>
          </p:nvSpPr>
          <p:spPr>
            <a:xfrm>
              <a:off x="7825134" y="3898711"/>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dirty="0"/>
            </a:p>
          </p:txBody>
        </p:sp>
        <p:sp>
          <p:nvSpPr>
            <p:cNvPr id="52" name="楕円 51"/>
            <p:cNvSpPr/>
            <p:nvPr/>
          </p:nvSpPr>
          <p:spPr>
            <a:xfrm>
              <a:off x="8541641" y="5263487"/>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dirty="0"/>
            </a:p>
          </p:txBody>
        </p:sp>
        <p:sp>
          <p:nvSpPr>
            <p:cNvPr id="54" name="楕円 53"/>
            <p:cNvSpPr/>
            <p:nvPr/>
          </p:nvSpPr>
          <p:spPr>
            <a:xfrm>
              <a:off x="8636243" y="5688567"/>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dirty="0"/>
            </a:p>
          </p:txBody>
        </p:sp>
        <p:sp>
          <p:nvSpPr>
            <p:cNvPr id="55" name="楕円 54"/>
            <p:cNvSpPr/>
            <p:nvPr/>
          </p:nvSpPr>
          <p:spPr>
            <a:xfrm>
              <a:off x="8494340" y="6157914"/>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dirty="0"/>
            </a:p>
          </p:txBody>
        </p:sp>
        <p:sp>
          <p:nvSpPr>
            <p:cNvPr id="56" name="楕円 55"/>
            <p:cNvSpPr/>
            <p:nvPr/>
          </p:nvSpPr>
          <p:spPr>
            <a:xfrm>
              <a:off x="8636243" y="6935056"/>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dirty="0"/>
            </a:p>
          </p:txBody>
        </p:sp>
        <p:sp>
          <p:nvSpPr>
            <p:cNvPr id="58" name="楕円 57"/>
            <p:cNvSpPr/>
            <p:nvPr/>
          </p:nvSpPr>
          <p:spPr>
            <a:xfrm>
              <a:off x="8683544" y="7469593"/>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dirty="0"/>
            </a:p>
          </p:txBody>
        </p:sp>
        <p:sp>
          <p:nvSpPr>
            <p:cNvPr id="59" name="楕円 58"/>
            <p:cNvSpPr/>
            <p:nvPr/>
          </p:nvSpPr>
          <p:spPr>
            <a:xfrm>
              <a:off x="8636243" y="7775224"/>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dirty="0"/>
            </a:p>
          </p:txBody>
        </p:sp>
        <p:sp>
          <p:nvSpPr>
            <p:cNvPr id="60" name="楕円 59"/>
            <p:cNvSpPr/>
            <p:nvPr/>
          </p:nvSpPr>
          <p:spPr>
            <a:xfrm>
              <a:off x="7730532" y="8110538"/>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dirty="0"/>
            </a:p>
          </p:txBody>
        </p:sp>
        <p:sp>
          <p:nvSpPr>
            <p:cNvPr id="61" name="楕円 60"/>
            <p:cNvSpPr/>
            <p:nvPr/>
          </p:nvSpPr>
          <p:spPr>
            <a:xfrm>
              <a:off x="7360644" y="8199249"/>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dirty="0"/>
            </a:p>
          </p:txBody>
        </p:sp>
        <p:sp>
          <p:nvSpPr>
            <p:cNvPr id="62" name="楕円 61"/>
            <p:cNvSpPr/>
            <p:nvPr/>
          </p:nvSpPr>
          <p:spPr>
            <a:xfrm>
              <a:off x="7007610" y="8343050"/>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dirty="0"/>
            </a:p>
          </p:txBody>
        </p:sp>
        <p:sp>
          <p:nvSpPr>
            <p:cNvPr id="63" name="楕円 62"/>
            <p:cNvSpPr/>
            <p:nvPr/>
          </p:nvSpPr>
          <p:spPr>
            <a:xfrm>
              <a:off x="6306364" y="8582736"/>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dirty="0"/>
            </a:p>
          </p:txBody>
        </p:sp>
        <p:sp>
          <p:nvSpPr>
            <p:cNvPr id="64" name="楕円 63"/>
            <p:cNvSpPr/>
            <p:nvPr/>
          </p:nvSpPr>
          <p:spPr>
            <a:xfrm>
              <a:off x="4751180" y="8828397"/>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dirty="0"/>
            </a:p>
          </p:txBody>
        </p:sp>
        <p:sp>
          <p:nvSpPr>
            <p:cNvPr id="65" name="楕円 64"/>
            <p:cNvSpPr/>
            <p:nvPr/>
          </p:nvSpPr>
          <p:spPr>
            <a:xfrm>
              <a:off x="5494517" y="8671447"/>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dirty="0"/>
            </a:p>
          </p:txBody>
        </p:sp>
        <p:sp>
          <p:nvSpPr>
            <p:cNvPr id="66" name="楕円 65"/>
            <p:cNvSpPr/>
            <p:nvPr/>
          </p:nvSpPr>
          <p:spPr>
            <a:xfrm>
              <a:off x="6400966" y="8327697"/>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dirty="0"/>
            </a:p>
          </p:txBody>
        </p:sp>
        <p:sp>
          <p:nvSpPr>
            <p:cNvPr id="5" name="テキスト ボックス 4"/>
            <p:cNvSpPr txBox="1"/>
            <p:nvPr/>
          </p:nvSpPr>
          <p:spPr>
            <a:xfrm>
              <a:off x="6837368" y="2706330"/>
              <a:ext cx="647149" cy="334196"/>
            </a:xfrm>
            <a:prstGeom prst="rect">
              <a:avLst/>
            </a:prstGeom>
            <a:noFill/>
          </p:spPr>
          <p:txBody>
            <a:bodyPr wrap="square" rtlCol="0">
              <a:spAutoFit/>
            </a:bodyPr>
            <a:lstStyle/>
            <a:p>
              <a:r>
                <a:rPr kumimoji="1" lang="ja-JP" altLang="en-US" sz="825" b="1" dirty="0"/>
                <a:t>剣尾山</a:t>
              </a:r>
              <a:endParaRPr kumimoji="1" lang="en-US" altLang="ja-JP" sz="825" b="1" dirty="0"/>
            </a:p>
            <a:p>
              <a:r>
                <a:rPr kumimoji="1" lang="ja-JP" altLang="en-US" sz="600" b="1" dirty="0"/>
                <a:t>（</a:t>
              </a:r>
              <a:r>
                <a:rPr kumimoji="1" lang="en-US" altLang="ja-JP" sz="600" b="1" dirty="0"/>
                <a:t>784m</a:t>
              </a:r>
              <a:r>
                <a:rPr kumimoji="1" lang="ja-JP" altLang="en-US" sz="600" b="1" dirty="0"/>
                <a:t>）</a:t>
              </a:r>
              <a:endParaRPr kumimoji="1" lang="en-US" altLang="ja-JP" sz="600" b="1" dirty="0"/>
            </a:p>
          </p:txBody>
        </p:sp>
        <p:sp>
          <p:nvSpPr>
            <p:cNvPr id="67" name="テキスト ボックス 66"/>
            <p:cNvSpPr txBox="1"/>
            <p:nvPr/>
          </p:nvSpPr>
          <p:spPr>
            <a:xfrm>
              <a:off x="6246543" y="3486878"/>
              <a:ext cx="838871" cy="334196"/>
            </a:xfrm>
            <a:prstGeom prst="rect">
              <a:avLst/>
            </a:prstGeom>
            <a:noFill/>
          </p:spPr>
          <p:txBody>
            <a:bodyPr wrap="square" rtlCol="0">
              <a:spAutoFit/>
            </a:bodyPr>
            <a:lstStyle/>
            <a:p>
              <a:r>
                <a:rPr kumimoji="1" lang="ja-JP" altLang="en-US" sz="825" b="1" dirty="0"/>
                <a:t>三草山</a:t>
              </a:r>
              <a:endParaRPr kumimoji="1" lang="en-US" altLang="ja-JP" sz="825" b="1" dirty="0"/>
            </a:p>
            <a:p>
              <a:r>
                <a:rPr kumimoji="1" lang="ja-JP" altLang="en-US" sz="600" b="1" dirty="0"/>
                <a:t>（</a:t>
              </a:r>
              <a:r>
                <a:rPr kumimoji="1" lang="en-US" altLang="ja-JP" sz="600" b="1" dirty="0"/>
                <a:t>563.97m</a:t>
              </a:r>
              <a:r>
                <a:rPr kumimoji="1" lang="ja-JP" altLang="en-US" sz="600" b="1" dirty="0"/>
                <a:t>）</a:t>
              </a:r>
              <a:endParaRPr kumimoji="1" lang="en-US" altLang="ja-JP" sz="600" b="1" dirty="0"/>
            </a:p>
          </p:txBody>
        </p:sp>
        <p:sp>
          <p:nvSpPr>
            <p:cNvPr id="69" name="テキスト ボックス 68"/>
            <p:cNvSpPr txBox="1"/>
            <p:nvPr/>
          </p:nvSpPr>
          <p:spPr>
            <a:xfrm>
              <a:off x="7387864" y="3217881"/>
              <a:ext cx="730768" cy="470349"/>
            </a:xfrm>
            <a:prstGeom prst="rect">
              <a:avLst/>
            </a:prstGeom>
            <a:noFill/>
          </p:spPr>
          <p:txBody>
            <a:bodyPr wrap="square" rtlCol="0">
              <a:spAutoFit/>
            </a:bodyPr>
            <a:lstStyle/>
            <a:p>
              <a:r>
                <a:rPr kumimoji="1" lang="ja-JP" altLang="en-US" sz="825" b="1" dirty="0"/>
                <a:t>妙見山</a:t>
              </a:r>
              <a:r>
                <a:rPr kumimoji="1" lang="ja-JP" altLang="en-US" sz="600" b="1" dirty="0"/>
                <a:t>（</a:t>
              </a:r>
              <a:r>
                <a:rPr kumimoji="1" lang="en-US" altLang="ja-JP" sz="600" b="1" dirty="0"/>
                <a:t>660.1m</a:t>
              </a:r>
              <a:r>
                <a:rPr kumimoji="1" lang="ja-JP" altLang="en-US" sz="600" b="1" dirty="0"/>
                <a:t>）</a:t>
              </a:r>
              <a:endParaRPr kumimoji="1" lang="en-US" altLang="ja-JP" sz="600" b="1" dirty="0"/>
            </a:p>
            <a:p>
              <a:endParaRPr kumimoji="1" lang="ja-JP" altLang="en-US" sz="825" b="1" dirty="0"/>
            </a:p>
          </p:txBody>
        </p:sp>
        <p:sp>
          <p:nvSpPr>
            <p:cNvPr id="70" name="テキスト ボックス 69"/>
            <p:cNvSpPr txBox="1"/>
            <p:nvPr/>
          </p:nvSpPr>
          <p:spPr>
            <a:xfrm>
              <a:off x="8341048" y="3401710"/>
              <a:ext cx="962239" cy="470349"/>
            </a:xfrm>
            <a:prstGeom prst="rect">
              <a:avLst/>
            </a:prstGeom>
            <a:noFill/>
          </p:spPr>
          <p:txBody>
            <a:bodyPr wrap="square" rtlCol="0">
              <a:spAutoFit/>
            </a:bodyPr>
            <a:lstStyle/>
            <a:p>
              <a:r>
                <a:rPr kumimoji="1" lang="ja-JP" altLang="en-US" sz="825" b="1" dirty="0"/>
                <a:t>ポンポン山</a:t>
              </a:r>
              <a:r>
                <a:rPr kumimoji="1" lang="ja-JP" altLang="en-US" sz="600" b="1" dirty="0"/>
                <a:t>（</a:t>
              </a:r>
              <a:r>
                <a:rPr kumimoji="1" lang="en-US" altLang="ja-JP" sz="600" b="1" dirty="0"/>
                <a:t>678.9m</a:t>
              </a:r>
              <a:r>
                <a:rPr kumimoji="1" lang="ja-JP" altLang="en-US" sz="600" b="1" dirty="0"/>
                <a:t>）</a:t>
              </a:r>
              <a:endParaRPr kumimoji="1" lang="en-US" altLang="ja-JP" sz="600" b="1" dirty="0"/>
            </a:p>
            <a:p>
              <a:endParaRPr kumimoji="1" lang="ja-JP" altLang="en-US" sz="825" b="1" dirty="0"/>
            </a:p>
          </p:txBody>
        </p:sp>
        <p:sp>
          <p:nvSpPr>
            <p:cNvPr id="71" name="テキスト ボックス 70"/>
            <p:cNvSpPr txBox="1"/>
            <p:nvPr/>
          </p:nvSpPr>
          <p:spPr>
            <a:xfrm>
              <a:off x="7579402" y="4008489"/>
              <a:ext cx="962239" cy="371328"/>
            </a:xfrm>
            <a:prstGeom prst="rect">
              <a:avLst/>
            </a:prstGeom>
            <a:noFill/>
          </p:spPr>
          <p:txBody>
            <a:bodyPr wrap="square" rtlCol="0">
              <a:spAutoFit/>
            </a:bodyPr>
            <a:lstStyle/>
            <a:p>
              <a:r>
                <a:rPr kumimoji="1" lang="ja-JP" altLang="en-US" sz="825" b="1" dirty="0"/>
                <a:t>竜王山</a:t>
              </a:r>
              <a:r>
                <a:rPr kumimoji="1" lang="ja-JP" altLang="en-US" sz="600" b="1" dirty="0"/>
                <a:t>（</a:t>
              </a:r>
              <a:r>
                <a:rPr kumimoji="1" lang="en-US" altLang="ja-JP" sz="600" b="1" dirty="0"/>
                <a:t>510m</a:t>
              </a:r>
              <a:r>
                <a:rPr kumimoji="1" lang="ja-JP" altLang="en-US" sz="600" b="1" dirty="0"/>
                <a:t>）</a:t>
              </a:r>
              <a:endParaRPr kumimoji="1" lang="en-US" altLang="ja-JP" sz="600" b="1" dirty="0"/>
            </a:p>
            <a:p>
              <a:endParaRPr kumimoji="1" lang="ja-JP" altLang="en-US" sz="825" b="1" dirty="0"/>
            </a:p>
          </p:txBody>
        </p:sp>
        <p:sp>
          <p:nvSpPr>
            <p:cNvPr id="81" name="テキスト ボックス 80"/>
            <p:cNvSpPr txBox="1"/>
            <p:nvPr/>
          </p:nvSpPr>
          <p:spPr>
            <a:xfrm>
              <a:off x="8600041" y="5196417"/>
              <a:ext cx="962239" cy="235175"/>
            </a:xfrm>
            <a:prstGeom prst="rect">
              <a:avLst/>
            </a:prstGeom>
            <a:noFill/>
          </p:spPr>
          <p:txBody>
            <a:bodyPr wrap="square" rtlCol="0">
              <a:spAutoFit/>
            </a:bodyPr>
            <a:lstStyle/>
            <a:p>
              <a:r>
                <a:rPr kumimoji="1" lang="ja-JP" altLang="en-US" sz="825" b="1" dirty="0"/>
                <a:t>飯盛山</a:t>
              </a:r>
              <a:r>
                <a:rPr kumimoji="1" lang="ja-JP" altLang="en-US" sz="600" b="1" dirty="0"/>
                <a:t>（</a:t>
              </a:r>
              <a:r>
                <a:rPr kumimoji="1" lang="en-US" altLang="ja-JP" sz="600" b="1" dirty="0"/>
                <a:t>314m</a:t>
              </a:r>
              <a:r>
                <a:rPr kumimoji="1" lang="ja-JP" altLang="en-US" sz="600" b="1" dirty="0"/>
                <a:t>）</a:t>
              </a:r>
              <a:endParaRPr kumimoji="1" lang="en-US" altLang="ja-JP" sz="600" b="1" dirty="0"/>
            </a:p>
          </p:txBody>
        </p:sp>
        <p:sp>
          <p:nvSpPr>
            <p:cNvPr id="82" name="テキスト ボックス 81"/>
            <p:cNvSpPr txBox="1"/>
            <p:nvPr/>
          </p:nvSpPr>
          <p:spPr>
            <a:xfrm>
              <a:off x="8704098" y="5602920"/>
              <a:ext cx="637829" cy="334196"/>
            </a:xfrm>
            <a:prstGeom prst="rect">
              <a:avLst/>
            </a:prstGeom>
            <a:noFill/>
          </p:spPr>
          <p:txBody>
            <a:bodyPr wrap="square" rtlCol="0">
              <a:spAutoFit/>
            </a:bodyPr>
            <a:lstStyle/>
            <a:p>
              <a:r>
                <a:rPr kumimoji="1" lang="ja-JP" altLang="en-US" sz="825" b="1" dirty="0"/>
                <a:t>生駒山</a:t>
              </a:r>
              <a:r>
                <a:rPr kumimoji="1" lang="ja-JP" altLang="en-US" sz="600" b="1" dirty="0"/>
                <a:t>（</a:t>
              </a:r>
              <a:r>
                <a:rPr kumimoji="1" lang="en-US" altLang="ja-JP" sz="600" b="1" dirty="0"/>
                <a:t>642m</a:t>
              </a:r>
              <a:r>
                <a:rPr kumimoji="1" lang="ja-JP" altLang="en-US" sz="600" b="1" dirty="0"/>
                <a:t>）</a:t>
              </a:r>
              <a:endParaRPr kumimoji="1" lang="en-US" altLang="ja-JP" sz="600" b="1" dirty="0"/>
            </a:p>
          </p:txBody>
        </p:sp>
        <p:sp>
          <p:nvSpPr>
            <p:cNvPr id="83" name="テキスト ボックス 82"/>
            <p:cNvSpPr txBox="1"/>
            <p:nvPr/>
          </p:nvSpPr>
          <p:spPr>
            <a:xfrm>
              <a:off x="8541641" y="6086804"/>
              <a:ext cx="761645" cy="334196"/>
            </a:xfrm>
            <a:prstGeom prst="rect">
              <a:avLst/>
            </a:prstGeom>
            <a:noFill/>
          </p:spPr>
          <p:txBody>
            <a:bodyPr wrap="square" rtlCol="0">
              <a:spAutoFit/>
            </a:bodyPr>
            <a:lstStyle/>
            <a:p>
              <a:r>
                <a:rPr kumimoji="1" lang="ja-JP" altLang="en-US" sz="825" b="1" dirty="0"/>
                <a:t>高安山</a:t>
              </a:r>
              <a:r>
                <a:rPr kumimoji="1" lang="ja-JP" altLang="en-US" sz="600" b="1" dirty="0"/>
                <a:t>（</a:t>
              </a:r>
              <a:r>
                <a:rPr kumimoji="1" lang="en-US" altLang="ja-JP" sz="600" b="1" dirty="0"/>
                <a:t>487.45m</a:t>
              </a:r>
              <a:r>
                <a:rPr kumimoji="1" lang="ja-JP" altLang="en-US" sz="600" b="1" dirty="0"/>
                <a:t>）</a:t>
              </a:r>
              <a:endParaRPr kumimoji="1" lang="en-US" altLang="ja-JP" sz="600" b="1" dirty="0"/>
            </a:p>
          </p:txBody>
        </p:sp>
        <p:sp>
          <p:nvSpPr>
            <p:cNvPr id="84" name="テキスト ボックス 83"/>
            <p:cNvSpPr txBox="1"/>
            <p:nvPr/>
          </p:nvSpPr>
          <p:spPr>
            <a:xfrm>
              <a:off x="8683545" y="6832298"/>
              <a:ext cx="637829" cy="334196"/>
            </a:xfrm>
            <a:prstGeom prst="rect">
              <a:avLst/>
            </a:prstGeom>
            <a:noFill/>
          </p:spPr>
          <p:txBody>
            <a:bodyPr wrap="square" rtlCol="0">
              <a:spAutoFit/>
            </a:bodyPr>
            <a:lstStyle/>
            <a:p>
              <a:r>
                <a:rPr kumimoji="1" lang="ja-JP" altLang="en-US" sz="825" b="1" dirty="0"/>
                <a:t>二上山</a:t>
              </a:r>
              <a:r>
                <a:rPr kumimoji="1" lang="ja-JP" altLang="en-US" sz="600" b="1" dirty="0"/>
                <a:t>（</a:t>
              </a:r>
              <a:r>
                <a:rPr kumimoji="1" lang="en-US" altLang="ja-JP" sz="600" b="1" dirty="0"/>
                <a:t>517m</a:t>
              </a:r>
              <a:r>
                <a:rPr kumimoji="1" lang="ja-JP" altLang="en-US" sz="600" b="1" dirty="0"/>
                <a:t>）</a:t>
              </a:r>
              <a:endParaRPr kumimoji="1" lang="en-US" altLang="ja-JP" sz="600" b="1" dirty="0"/>
            </a:p>
          </p:txBody>
        </p:sp>
        <p:sp>
          <p:nvSpPr>
            <p:cNvPr id="86" name="テキスト ボックス 85"/>
            <p:cNvSpPr txBox="1"/>
            <p:nvPr/>
          </p:nvSpPr>
          <p:spPr>
            <a:xfrm>
              <a:off x="8708827" y="7386967"/>
              <a:ext cx="941286" cy="334196"/>
            </a:xfrm>
            <a:prstGeom prst="rect">
              <a:avLst/>
            </a:prstGeom>
            <a:noFill/>
          </p:spPr>
          <p:txBody>
            <a:bodyPr wrap="square" rtlCol="0">
              <a:spAutoFit/>
            </a:bodyPr>
            <a:lstStyle/>
            <a:p>
              <a:r>
                <a:rPr kumimoji="1" lang="ja-JP" altLang="en-US" sz="825" b="1" dirty="0"/>
                <a:t>大和葛城山</a:t>
              </a:r>
              <a:r>
                <a:rPr kumimoji="1" lang="ja-JP" altLang="en-US" sz="600" b="1" dirty="0"/>
                <a:t>（</a:t>
              </a:r>
              <a:r>
                <a:rPr kumimoji="1" lang="en-US" altLang="ja-JP" sz="600" b="1" dirty="0"/>
                <a:t>959m</a:t>
              </a:r>
              <a:r>
                <a:rPr kumimoji="1" lang="ja-JP" altLang="en-US" sz="600" b="1" dirty="0"/>
                <a:t>）</a:t>
              </a:r>
              <a:endParaRPr kumimoji="1" lang="en-US" altLang="ja-JP" sz="600" b="1" dirty="0"/>
            </a:p>
          </p:txBody>
        </p:sp>
        <p:sp>
          <p:nvSpPr>
            <p:cNvPr id="87" name="テキスト ボックス 86"/>
            <p:cNvSpPr txBox="1"/>
            <p:nvPr/>
          </p:nvSpPr>
          <p:spPr>
            <a:xfrm>
              <a:off x="8433359" y="7891153"/>
              <a:ext cx="1128920" cy="365208"/>
            </a:xfrm>
            <a:prstGeom prst="rect">
              <a:avLst/>
            </a:prstGeom>
            <a:noFill/>
          </p:spPr>
          <p:txBody>
            <a:bodyPr wrap="square" rtlCol="0">
              <a:spAutoFit/>
            </a:bodyPr>
            <a:lstStyle/>
            <a:p>
              <a:r>
                <a:rPr kumimoji="1" lang="ja-JP" altLang="en-US" sz="825" b="1" dirty="0"/>
                <a:t>金剛山</a:t>
              </a:r>
              <a:r>
                <a:rPr kumimoji="1" lang="ja-JP" altLang="en-US" sz="600" b="1" dirty="0"/>
                <a:t>（</a:t>
              </a:r>
              <a:r>
                <a:rPr kumimoji="1" lang="en-US" altLang="ja-JP" sz="600" b="1" dirty="0"/>
                <a:t>1,125m</a:t>
              </a:r>
              <a:r>
                <a:rPr kumimoji="1" lang="ja-JP" altLang="en-US" sz="600" b="1" dirty="0"/>
                <a:t>）</a:t>
              </a:r>
              <a:endParaRPr kumimoji="1" lang="en-US" altLang="ja-JP" sz="600" b="1" dirty="0"/>
            </a:p>
            <a:p>
              <a:r>
                <a:rPr kumimoji="1" lang="en-US" altLang="ja-JP" sz="788" b="1" dirty="0"/>
                <a:t>(</a:t>
              </a:r>
              <a:r>
                <a:rPr kumimoji="1" lang="ja-JP" altLang="en-US" sz="788" b="1" dirty="0"/>
                <a:t>大阪府最高峰</a:t>
              </a:r>
              <a:r>
                <a:rPr kumimoji="1" lang="en-US" altLang="ja-JP" sz="788" b="1" dirty="0"/>
                <a:t>)</a:t>
              </a:r>
              <a:endParaRPr kumimoji="1" lang="ja-JP" altLang="en-US" sz="788" b="1" dirty="0"/>
            </a:p>
          </p:txBody>
        </p:sp>
        <p:sp>
          <p:nvSpPr>
            <p:cNvPr id="96" name="テキスト ボックス 95"/>
            <p:cNvSpPr txBox="1"/>
            <p:nvPr/>
          </p:nvSpPr>
          <p:spPr>
            <a:xfrm>
              <a:off x="7725369" y="7978938"/>
              <a:ext cx="716261" cy="334196"/>
            </a:xfrm>
            <a:prstGeom prst="rect">
              <a:avLst/>
            </a:prstGeom>
            <a:noFill/>
          </p:spPr>
          <p:txBody>
            <a:bodyPr wrap="square" rtlCol="0">
              <a:spAutoFit/>
            </a:bodyPr>
            <a:lstStyle/>
            <a:p>
              <a:r>
                <a:rPr kumimoji="1" lang="ja-JP" altLang="en-US" sz="825" b="1" dirty="0"/>
                <a:t>岩湧山</a:t>
              </a:r>
              <a:r>
                <a:rPr kumimoji="1" lang="ja-JP" altLang="en-US" sz="600" b="1" dirty="0"/>
                <a:t>（</a:t>
              </a:r>
              <a:r>
                <a:rPr kumimoji="1" lang="en-US" altLang="ja-JP" sz="600" b="1" dirty="0"/>
                <a:t>897.2m</a:t>
              </a:r>
              <a:r>
                <a:rPr kumimoji="1" lang="ja-JP" altLang="en-US" sz="600" b="1" dirty="0"/>
                <a:t>）</a:t>
              </a:r>
              <a:endParaRPr kumimoji="1" lang="en-US" altLang="ja-JP" sz="600" b="1" dirty="0"/>
            </a:p>
          </p:txBody>
        </p:sp>
        <p:sp>
          <p:nvSpPr>
            <p:cNvPr id="97" name="テキスト ボックス 96"/>
            <p:cNvSpPr txBox="1"/>
            <p:nvPr/>
          </p:nvSpPr>
          <p:spPr>
            <a:xfrm>
              <a:off x="7340713" y="8250375"/>
              <a:ext cx="1088006" cy="235175"/>
            </a:xfrm>
            <a:prstGeom prst="rect">
              <a:avLst/>
            </a:prstGeom>
            <a:noFill/>
          </p:spPr>
          <p:txBody>
            <a:bodyPr wrap="square" rtlCol="0">
              <a:spAutoFit/>
            </a:bodyPr>
            <a:lstStyle/>
            <a:p>
              <a:r>
                <a:rPr kumimoji="1" lang="ja-JP" altLang="en-US" sz="825" b="1" dirty="0"/>
                <a:t>三国山</a:t>
              </a:r>
              <a:r>
                <a:rPr kumimoji="1" lang="ja-JP" altLang="en-US" sz="600" b="1" dirty="0"/>
                <a:t>（</a:t>
              </a:r>
              <a:r>
                <a:rPr kumimoji="1" lang="en-US" altLang="ja-JP" sz="600" b="1" dirty="0"/>
                <a:t>885m</a:t>
              </a:r>
              <a:r>
                <a:rPr kumimoji="1" lang="ja-JP" altLang="en-US" sz="600" b="1" dirty="0"/>
                <a:t>）</a:t>
              </a:r>
              <a:endParaRPr kumimoji="1" lang="en-US" altLang="ja-JP" sz="600" b="1" dirty="0"/>
            </a:p>
          </p:txBody>
        </p:sp>
        <p:sp>
          <p:nvSpPr>
            <p:cNvPr id="98" name="テキスト ボックス 97"/>
            <p:cNvSpPr txBox="1"/>
            <p:nvPr/>
          </p:nvSpPr>
          <p:spPr>
            <a:xfrm>
              <a:off x="6911151" y="8462548"/>
              <a:ext cx="1425775" cy="235175"/>
            </a:xfrm>
            <a:prstGeom prst="rect">
              <a:avLst/>
            </a:prstGeom>
            <a:noFill/>
          </p:spPr>
          <p:txBody>
            <a:bodyPr wrap="square" rtlCol="0">
              <a:spAutoFit/>
            </a:bodyPr>
            <a:lstStyle/>
            <a:p>
              <a:r>
                <a:rPr kumimoji="1" lang="ja-JP" altLang="en-US" sz="825" b="1" dirty="0"/>
                <a:t>和泉葛城山</a:t>
              </a:r>
              <a:r>
                <a:rPr kumimoji="1" lang="ja-JP" altLang="en-US" sz="600" b="1" dirty="0"/>
                <a:t>（</a:t>
              </a:r>
              <a:r>
                <a:rPr kumimoji="1" lang="en-US" altLang="ja-JP" sz="600" b="1" dirty="0"/>
                <a:t>858m</a:t>
              </a:r>
              <a:r>
                <a:rPr kumimoji="1" lang="ja-JP" altLang="en-US" sz="600" b="1" dirty="0"/>
                <a:t>）</a:t>
              </a:r>
              <a:endParaRPr kumimoji="1" lang="ja-JP" altLang="en-US" sz="825" b="1" dirty="0"/>
            </a:p>
          </p:txBody>
        </p:sp>
        <p:sp>
          <p:nvSpPr>
            <p:cNvPr id="99" name="テキスト ボックス 98"/>
            <p:cNvSpPr txBox="1"/>
            <p:nvPr/>
          </p:nvSpPr>
          <p:spPr>
            <a:xfrm>
              <a:off x="6436622" y="8287959"/>
              <a:ext cx="756330" cy="334196"/>
            </a:xfrm>
            <a:prstGeom prst="rect">
              <a:avLst/>
            </a:prstGeom>
            <a:noFill/>
          </p:spPr>
          <p:txBody>
            <a:bodyPr wrap="square" rtlCol="0">
              <a:spAutoFit/>
            </a:bodyPr>
            <a:lstStyle/>
            <a:p>
              <a:r>
                <a:rPr kumimoji="1" lang="ja-JP" altLang="en-US" sz="825" b="1" dirty="0"/>
                <a:t>雨山</a:t>
              </a:r>
              <a:r>
                <a:rPr kumimoji="1" lang="ja-JP" altLang="en-US" sz="600" b="1" dirty="0"/>
                <a:t>（</a:t>
              </a:r>
              <a:r>
                <a:rPr kumimoji="1" lang="en-US" altLang="ja-JP" sz="600" b="1" dirty="0"/>
                <a:t>312m</a:t>
              </a:r>
              <a:r>
                <a:rPr kumimoji="1" lang="ja-JP" altLang="en-US" sz="600" b="1" dirty="0"/>
                <a:t>）</a:t>
              </a:r>
              <a:endParaRPr kumimoji="1" lang="en-US" altLang="ja-JP" sz="600" b="1" dirty="0"/>
            </a:p>
          </p:txBody>
        </p:sp>
        <p:sp>
          <p:nvSpPr>
            <p:cNvPr id="100" name="テキスト ボックス 99"/>
            <p:cNvSpPr txBox="1"/>
            <p:nvPr/>
          </p:nvSpPr>
          <p:spPr>
            <a:xfrm>
              <a:off x="6303753" y="8634067"/>
              <a:ext cx="887356" cy="470349"/>
            </a:xfrm>
            <a:prstGeom prst="rect">
              <a:avLst/>
            </a:prstGeom>
            <a:noFill/>
          </p:spPr>
          <p:txBody>
            <a:bodyPr wrap="square" rtlCol="0">
              <a:spAutoFit/>
            </a:bodyPr>
            <a:lstStyle/>
            <a:p>
              <a:r>
                <a:rPr kumimoji="1" lang="ja-JP" altLang="en-US" sz="825" b="1" dirty="0"/>
                <a:t>梵天山</a:t>
              </a:r>
              <a:r>
                <a:rPr kumimoji="1" lang="ja-JP" altLang="en-US" sz="600" b="1" dirty="0"/>
                <a:t>（</a:t>
              </a:r>
              <a:r>
                <a:rPr kumimoji="1" lang="en-US" altLang="ja-JP" sz="600" b="1" dirty="0"/>
                <a:t>468.7m</a:t>
              </a:r>
              <a:r>
                <a:rPr kumimoji="1" lang="ja-JP" altLang="en-US" sz="600" b="1" dirty="0"/>
                <a:t>）</a:t>
              </a:r>
              <a:endParaRPr kumimoji="1" lang="en-US" altLang="ja-JP" sz="600" b="1" dirty="0"/>
            </a:p>
            <a:p>
              <a:endParaRPr kumimoji="1" lang="ja-JP" altLang="en-US" sz="825" b="1" dirty="0"/>
            </a:p>
          </p:txBody>
        </p:sp>
        <p:sp>
          <p:nvSpPr>
            <p:cNvPr id="101" name="テキスト ボックス 100"/>
            <p:cNvSpPr txBox="1"/>
            <p:nvPr/>
          </p:nvSpPr>
          <p:spPr>
            <a:xfrm>
              <a:off x="5450562" y="8770096"/>
              <a:ext cx="761177" cy="334196"/>
            </a:xfrm>
            <a:prstGeom prst="rect">
              <a:avLst/>
            </a:prstGeom>
            <a:noFill/>
          </p:spPr>
          <p:txBody>
            <a:bodyPr wrap="square" rtlCol="0">
              <a:spAutoFit/>
            </a:bodyPr>
            <a:lstStyle/>
            <a:p>
              <a:r>
                <a:rPr kumimoji="1" lang="ja-JP" altLang="en-US" sz="825" b="1" dirty="0"/>
                <a:t>俎石山</a:t>
              </a:r>
              <a:r>
                <a:rPr kumimoji="1" lang="ja-JP" altLang="en-US" sz="600" b="1" dirty="0"/>
                <a:t>（</a:t>
              </a:r>
              <a:r>
                <a:rPr kumimoji="1" lang="en-US" altLang="ja-JP" sz="600" b="1" dirty="0"/>
                <a:t>419.87m</a:t>
              </a:r>
              <a:r>
                <a:rPr kumimoji="1" lang="ja-JP" altLang="en-US" sz="600" b="1" dirty="0"/>
                <a:t>）</a:t>
              </a:r>
              <a:endParaRPr kumimoji="1" lang="en-US" altLang="ja-JP" sz="600" b="1" dirty="0"/>
            </a:p>
          </p:txBody>
        </p:sp>
        <p:sp>
          <p:nvSpPr>
            <p:cNvPr id="102" name="テキスト ボックス 101"/>
            <p:cNvSpPr txBox="1"/>
            <p:nvPr/>
          </p:nvSpPr>
          <p:spPr>
            <a:xfrm>
              <a:off x="4213224" y="8772100"/>
              <a:ext cx="623299" cy="334196"/>
            </a:xfrm>
            <a:prstGeom prst="rect">
              <a:avLst/>
            </a:prstGeom>
            <a:noFill/>
          </p:spPr>
          <p:txBody>
            <a:bodyPr wrap="square" rtlCol="0">
              <a:spAutoFit/>
            </a:bodyPr>
            <a:lstStyle/>
            <a:p>
              <a:r>
                <a:rPr kumimoji="1" lang="ja-JP" altLang="en-US" sz="825" b="1" dirty="0"/>
                <a:t>高森山</a:t>
              </a:r>
              <a:r>
                <a:rPr kumimoji="1" lang="ja-JP" altLang="en-US" sz="600" b="1" dirty="0"/>
                <a:t>（</a:t>
              </a:r>
              <a:r>
                <a:rPr kumimoji="1" lang="en-US" altLang="ja-JP" sz="600" b="1" dirty="0"/>
                <a:t>285m</a:t>
              </a:r>
              <a:r>
                <a:rPr kumimoji="1" lang="ja-JP" altLang="en-US" sz="600" b="1" dirty="0"/>
                <a:t>）</a:t>
              </a:r>
              <a:endParaRPr kumimoji="1" lang="en-US" altLang="ja-JP" sz="600" b="1" dirty="0"/>
            </a:p>
          </p:txBody>
        </p:sp>
        <p:sp>
          <p:nvSpPr>
            <p:cNvPr id="103" name="楕円 102"/>
            <p:cNvSpPr/>
            <p:nvPr/>
          </p:nvSpPr>
          <p:spPr>
            <a:xfrm>
              <a:off x="6924227" y="5845907"/>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dirty="0"/>
            </a:p>
          </p:txBody>
        </p:sp>
        <p:sp>
          <p:nvSpPr>
            <p:cNvPr id="104" name="テキスト ボックス 103"/>
            <p:cNvSpPr txBox="1"/>
            <p:nvPr/>
          </p:nvSpPr>
          <p:spPr>
            <a:xfrm>
              <a:off x="6470850" y="5516434"/>
              <a:ext cx="810646" cy="470349"/>
            </a:xfrm>
            <a:prstGeom prst="rect">
              <a:avLst/>
            </a:prstGeom>
            <a:noFill/>
          </p:spPr>
          <p:txBody>
            <a:bodyPr wrap="square" rtlCol="0">
              <a:spAutoFit/>
            </a:bodyPr>
            <a:lstStyle/>
            <a:p>
              <a:r>
                <a:rPr kumimoji="1" lang="ja-JP" altLang="en-US" sz="825" b="1" dirty="0"/>
                <a:t>天保山</a:t>
              </a:r>
              <a:r>
                <a:rPr kumimoji="1" lang="ja-JP" altLang="en-US" sz="600" b="1" dirty="0"/>
                <a:t>（</a:t>
              </a:r>
              <a:r>
                <a:rPr kumimoji="1" lang="en-US" altLang="ja-JP" sz="600" b="1" dirty="0"/>
                <a:t>4.53m</a:t>
              </a:r>
              <a:r>
                <a:rPr kumimoji="1" lang="ja-JP" altLang="en-US" sz="600" b="1" dirty="0"/>
                <a:t>）</a:t>
              </a:r>
              <a:endParaRPr kumimoji="1" lang="en-US" altLang="ja-JP" sz="825" b="1" dirty="0"/>
            </a:p>
            <a:p>
              <a:endParaRPr kumimoji="1" lang="ja-JP" altLang="en-US" sz="825" b="1" dirty="0"/>
            </a:p>
          </p:txBody>
        </p:sp>
        <p:sp>
          <p:nvSpPr>
            <p:cNvPr id="7" name="テキスト ボックス 6"/>
            <p:cNvSpPr txBox="1"/>
            <p:nvPr/>
          </p:nvSpPr>
          <p:spPr>
            <a:xfrm>
              <a:off x="6887411" y="2649439"/>
              <a:ext cx="531019" cy="160909"/>
            </a:xfrm>
            <a:prstGeom prst="rect">
              <a:avLst/>
            </a:prstGeom>
            <a:noFill/>
          </p:spPr>
          <p:txBody>
            <a:bodyPr wrap="square" rtlCol="0">
              <a:spAutoFit/>
            </a:bodyPr>
            <a:lstStyle/>
            <a:p>
              <a:r>
                <a:rPr kumimoji="1" lang="ja-JP" altLang="en-US" sz="375" b="1" dirty="0"/>
                <a:t>けんびさん</a:t>
              </a:r>
              <a:endParaRPr kumimoji="1" lang="ja-JP" altLang="en-US" sz="1500" b="1" dirty="0"/>
            </a:p>
          </p:txBody>
        </p:sp>
        <p:sp>
          <p:nvSpPr>
            <p:cNvPr id="46" name="テキスト ボックス 45"/>
            <p:cNvSpPr txBox="1"/>
            <p:nvPr/>
          </p:nvSpPr>
          <p:spPr>
            <a:xfrm>
              <a:off x="6285886" y="3425043"/>
              <a:ext cx="531019" cy="160909"/>
            </a:xfrm>
            <a:prstGeom prst="rect">
              <a:avLst/>
            </a:prstGeom>
            <a:noFill/>
          </p:spPr>
          <p:txBody>
            <a:bodyPr wrap="square" rtlCol="0">
              <a:spAutoFit/>
            </a:bodyPr>
            <a:lstStyle/>
            <a:p>
              <a:r>
                <a:rPr kumimoji="1" lang="ja-JP" altLang="en-US" sz="375" b="1" dirty="0"/>
                <a:t>みくさやま</a:t>
              </a:r>
              <a:endParaRPr kumimoji="1" lang="ja-JP" altLang="en-US" sz="1500" b="1" dirty="0"/>
            </a:p>
          </p:txBody>
        </p:sp>
        <p:sp>
          <p:nvSpPr>
            <p:cNvPr id="48" name="テキスト ボックス 47"/>
            <p:cNvSpPr txBox="1"/>
            <p:nvPr/>
          </p:nvSpPr>
          <p:spPr>
            <a:xfrm>
              <a:off x="7387865" y="3155615"/>
              <a:ext cx="632341" cy="160909"/>
            </a:xfrm>
            <a:prstGeom prst="rect">
              <a:avLst/>
            </a:prstGeom>
            <a:noFill/>
          </p:spPr>
          <p:txBody>
            <a:bodyPr wrap="square" rtlCol="0">
              <a:spAutoFit/>
            </a:bodyPr>
            <a:lstStyle/>
            <a:p>
              <a:r>
                <a:rPr kumimoji="1" lang="ja-JP" altLang="en-US" sz="375" b="1" dirty="0"/>
                <a:t>みょうけんさん</a:t>
              </a:r>
              <a:endParaRPr kumimoji="1" lang="ja-JP" altLang="en-US" sz="1500" b="1" dirty="0"/>
            </a:p>
          </p:txBody>
        </p:sp>
        <p:sp>
          <p:nvSpPr>
            <p:cNvPr id="53" name="テキスト ボックス 52"/>
            <p:cNvSpPr txBox="1"/>
            <p:nvPr/>
          </p:nvSpPr>
          <p:spPr>
            <a:xfrm>
              <a:off x="8506286" y="3333650"/>
              <a:ext cx="631760" cy="160909"/>
            </a:xfrm>
            <a:prstGeom prst="rect">
              <a:avLst/>
            </a:prstGeom>
            <a:noFill/>
          </p:spPr>
          <p:txBody>
            <a:bodyPr wrap="square" rtlCol="0">
              <a:spAutoFit/>
            </a:bodyPr>
            <a:lstStyle/>
            <a:p>
              <a:r>
                <a:rPr kumimoji="1" lang="ja-JP" altLang="en-US" sz="375" b="1" dirty="0"/>
                <a:t>ぽんぽんやま</a:t>
              </a:r>
              <a:endParaRPr kumimoji="1" lang="ja-JP" altLang="en-US" sz="1500" b="1" dirty="0"/>
            </a:p>
          </p:txBody>
        </p:sp>
        <p:sp>
          <p:nvSpPr>
            <p:cNvPr id="57" name="テキスト ボックス 56"/>
            <p:cNvSpPr txBox="1"/>
            <p:nvPr/>
          </p:nvSpPr>
          <p:spPr>
            <a:xfrm>
              <a:off x="7577204" y="3947039"/>
              <a:ext cx="652636" cy="160909"/>
            </a:xfrm>
            <a:prstGeom prst="rect">
              <a:avLst/>
            </a:prstGeom>
            <a:noFill/>
          </p:spPr>
          <p:txBody>
            <a:bodyPr wrap="square" rtlCol="0">
              <a:spAutoFit/>
            </a:bodyPr>
            <a:lstStyle/>
            <a:p>
              <a:r>
                <a:rPr kumimoji="1" lang="ja-JP" altLang="en-US" sz="375" b="1" dirty="0"/>
                <a:t>りゅうおう</a:t>
              </a:r>
              <a:r>
                <a:rPr kumimoji="1" lang="ja-JP" altLang="en-US" sz="375" b="1" dirty="0" err="1"/>
                <a:t>ざん</a:t>
              </a:r>
              <a:endParaRPr kumimoji="1" lang="ja-JP" altLang="en-US" sz="1500" b="1" dirty="0"/>
            </a:p>
          </p:txBody>
        </p:sp>
        <p:sp>
          <p:nvSpPr>
            <p:cNvPr id="68" name="テキスト ボックス 67"/>
            <p:cNvSpPr txBox="1"/>
            <p:nvPr/>
          </p:nvSpPr>
          <p:spPr>
            <a:xfrm>
              <a:off x="8625969" y="5140398"/>
              <a:ext cx="592986" cy="160909"/>
            </a:xfrm>
            <a:prstGeom prst="rect">
              <a:avLst/>
            </a:prstGeom>
            <a:noFill/>
          </p:spPr>
          <p:txBody>
            <a:bodyPr wrap="square" rtlCol="0">
              <a:spAutoFit/>
            </a:bodyPr>
            <a:lstStyle/>
            <a:p>
              <a:r>
                <a:rPr kumimoji="1" lang="ja-JP" altLang="en-US" sz="375" b="1" dirty="0"/>
                <a:t>いいもりやま</a:t>
              </a:r>
              <a:endParaRPr kumimoji="1" lang="ja-JP" altLang="en-US" sz="1500" b="1" dirty="0"/>
            </a:p>
          </p:txBody>
        </p:sp>
        <p:sp>
          <p:nvSpPr>
            <p:cNvPr id="72" name="テキスト ボックス 71"/>
            <p:cNvSpPr txBox="1"/>
            <p:nvPr/>
          </p:nvSpPr>
          <p:spPr>
            <a:xfrm>
              <a:off x="8739321" y="5534561"/>
              <a:ext cx="592986" cy="160909"/>
            </a:xfrm>
            <a:prstGeom prst="rect">
              <a:avLst/>
            </a:prstGeom>
            <a:noFill/>
          </p:spPr>
          <p:txBody>
            <a:bodyPr wrap="square" rtlCol="0">
              <a:spAutoFit/>
            </a:bodyPr>
            <a:lstStyle/>
            <a:p>
              <a:r>
                <a:rPr kumimoji="1" lang="ja-JP" altLang="en-US" sz="375" b="1" dirty="0"/>
                <a:t>いこまさん</a:t>
              </a:r>
              <a:endParaRPr kumimoji="1" lang="ja-JP" altLang="en-US" sz="1500" b="1" dirty="0"/>
            </a:p>
          </p:txBody>
        </p:sp>
        <p:sp>
          <p:nvSpPr>
            <p:cNvPr id="73" name="テキスト ボックス 72"/>
            <p:cNvSpPr txBox="1"/>
            <p:nvPr/>
          </p:nvSpPr>
          <p:spPr>
            <a:xfrm>
              <a:off x="8556296" y="6032154"/>
              <a:ext cx="592986" cy="160909"/>
            </a:xfrm>
            <a:prstGeom prst="rect">
              <a:avLst/>
            </a:prstGeom>
            <a:noFill/>
          </p:spPr>
          <p:txBody>
            <a:bodyPr wrap="square" rtlCol="0">
              <a:spAutoFit/>
            </a:bodyPr>
            <a:lstStyle/>
            <a:p>
              <a:r>
                <a:rPr kumimoji="1" lang="ja-JP" altLang="en-US" sz="375" b="1" dirty="0"/>
                <a:t>たかやすやま</a:t>
              </a:r>
              <a:endParaRPr kumimoji="1" lang="ja-JP" altLang="en-US" sz="1500" b="1" dirty="0"/>
            </a:p>
          </p:txBody>
        </p:sp>
        <p:sp>
          <p:nvSpPr>
            <p:cNvPr id="74" name="テキスト ボックス 73"/>
            <p:cNvSpPr txBox="1"/>
            <p:nvPr/>
          </p:nvSpPr>
          <p:spPr>
            <a:xfrm>
              <a:off x="8698696" y="6770388"/>
              <a:ext cx="592986" cy="160909"/>
            </a:xfrm>
            <a:prstGeom prst="rect">
              <a:avLst/>
            </a:prstGeom>
            <a:noFill/>
          </p:spPr>
          <p:txBody>
            <a:bodyPr wrap="square" rtlCol="0">
              <a:spAutoFit/>
            </a:bodyPr>
            <a:lstStyle/>
            <a:p>
              <a:r>
                <a:rPr kumimoji="1" lang="ja-JP" altLang="en-US" sz="375" b="1" dirty="0"/>
                <a:t>にじょうざん</a:t>
              </a:r>
              <a:endParaRPr kumimoji="1" lang="ja-JP" altLang="en-US" sz="1500" b="1" dirty="0"/>
            </a:p>
          </p:txBody>
        </p:sp>
        <p:sp>
          <p:nvSpPr>
            <p:cNvPr id="75" name="テキスト ボックス 74"/>
            <p:cNvSpPr txBox="1"/>
            <p:nvPr/>
          </p:nvSpPr>
          <p:spPr>
            <a:xfrm>
              <a:off x="8778146" y="7321783"/>
              <a:ext cx="763196" cy="160909"/>
            </a:xfrm>
            <a:prstGeom prst="rect">
              <a:avLst/>
            </a:prstGeom>
            <a:noFill/>
          </p:spPr>
          <p:txBody>
            <a:bodyPr wrap="square" rtlCol="0">
              <a:spAutoFit/>
            </a:bodyPr>
            <a:lstStyle/>
            <a:p>
              <a:r>
                <a:rPr kumimoji="1" lang="ja-JP" altLang="en-US" sz="375" b="1" dirty="0"/>
                <a:t>やまとかつらぎさん</a:t>
              </a:r>
              <a:endParaRPr kumimoji="1" lang="ja-JP" altLang="en-US" sz="1500" b="1" dirty="0"/>
            </a:p>
          </p:txBody>
        </p:sp>
        <p:sp>
          <p:nvSpPr>
            <p:cNvPr id="76" name="テキスト ボックス 75"/>
            <p:cNvSpPr txBox="1"/>
            <p:nvPr/>
          </p:nvSpPr>
          <p:spPr>
            <a:xfrm>
              <a:off x="8438662" y="7826563"/>
              <a:ext cx="611193" cy="160909"/>
            </a:xfrm>
            <a:prstGeom prst="rect">
              <a:avLst/>
            </a:prstGeom>
            <a:noFill/>
          </p:spPr>
          <p:txBody>
            <a:bodyPr wrap="square" rtlCol="0">
              <a:spAutoFit/>
            </a:bodyPr>
            <a:lstStyle/>
            <a:p>
              <a:r>
                <a:rPr kumimoji="1" lang="ja-JP" altLang="en-US" sz="375" b="1" dirty="0"/>
                <a:t>こんごう</a:t>
              </a:r>
              <a:r>
                <a:rPr kumimoji="1" lang="ja-JP" altLang="en-US" sz="375" b="1" dirty="0" err="1"/>
                <a:t>ざん</a:t>
              </a:r>
              <a:endParaRPr kumimoji="1" lang="ja-JP" altLang="en-US" sz="1500" b="1" dirty="0"/>
            </a:p>
          </p:txBody>
        </p:sp>
        <p:sp>
          <p:nvSpPr>
            <p:cNvPr id="77" name="テキスト ボックス 76"/>
            <p:cNvSpPr txBox="1"/>
            <p:nvPr/>
          </p:nvSpPr>
          <p:spPr>
            <a:xfrm>
              <a:off x="6939940" y="8400449"/>
              <a:ext cx="763196" cy="160909"/>
            </a:xfrm>
            <a:prstGeom prst="rect">
              <a:avLst/>
            </a:prstGeom>
            <a:noFill/>
          </p:spPr>
          <p:txBody>
            <a:bodyPr wrap="square" rtlCol="0">
              <a:spAutoFit/>
            </a:bodyPr>
            <a:lstStyle/>
            <a:p>
              <a:r>
                <a:rPr kumimoji="1" lang="ja-JP" altLang="en-US" sz="375" b="1" dirty="0"/>
                <a:t>いずみかつらぎさん</a:t>
              </a:r>
              <a:endParaRPr kumimoji="1" lang="ja-JP" altLang="en-US" sz="1500" b="1" dirty="0"/>
            </a:p>
          </p:txBody>
        </p:sp>
        <p:sp>
          <p:nvSpPr>
            <p:cNvPr id="78" name="テキスト ボックス 77"/>
            <p:cNvSpPr txBox="1"/>
            <p:nvPr/>
          </p:nvSpPr>
          <p:spPr>
            <a:xfrm>
              <a:off x="7725368" y="7910256"/>
              <a:ext cx="607502" cy="160909"/>
            </a:xfrm>
            <a:prstGeom prst="rect">
              <a:avLst/>
            </a:prstGeom>
            <a:noFill/>
          </p:spPr>
          <p:txBody>
            <a:bodyPr wrap="square" rtlCol="0">
              <a:spAutoFit/>
            </a:bodyPr>
            <a:lstStyle/>
            <a:p>
              <a:r>
                <a:rPr kumimoji="1" lang="ja-JP" altLang="en-US" sz="375" b="1" dirty="0"/>
                <a:t>いわわきさん</a:t>
              </a:r>
              <a:endParaRPr kumimoji="1" lang="ja-JP" altLang="en-US" sz="1500" b="1" dirty="0"/>
            </a:p>
          </p:txBody>
        </p:sp>
        <p:sp>
          <p:nvSpPr>
            <p:cNvPr id="79" name="テキスト ボックス 78"/>
            <p:cNvSpPr txBox="1"/>
            <p:nvPr/>
          </p:nvSpPr>
          <p:spPr>
            <a:xfrm>
              <a:off x="7383340" y="8181727"/>
              <a:ext cx="763196" cy="160909"/>
            </a:xfrm>
            <a:prstGeom prst="rect">
              <a:avLst/>
            </a:prstGeom>
            <a:noFill/>
          </p:spPr>
          <p:txBody>
            <a:bodyPr wrap="square" rtlCol="0">
              <a:spAutoFit/>
            </a:bodyPr>
            <a:lstStyle/>
            <a:p>
              <a:r>
                <a:rPr kumimoji="1" lang="ja-JP" altLang="en-US" sz="375" b="1" dirty="0"/>
                <a:t>みくにやま</a:t>
              </a:r>
              <a:endParaRPr kumimoji="1" lang="ja-JP" altLang="en-US" sz="1500" b="1" dirty="0"/>
            </a:p>
          </p:txBody>
        </p:sp>
        <p:sp>
          <p:nvSpPr>
            <p:cNvPr id="80" name="テキスト ボックス 79"/>
            <p:cNvSpPr txBox="1"/>
            <p:nvPr/>
          </p:nvSpPr>
          <p:spPr>
            <a:xfrm>
              <a:off x="6438432" y="8225293"/>
              <a:ext cx="763196" cy="160909"/>
            </a:xfrm>
            <a:prstGeom prst="rect">
              <a:avLst/>
            </a:prstGeom>
            <a:noFill/>
          </p:spPr>
          <p:txBody>
            <a:bodyPr wrap="square" rtlCol="0">
              <a:spAutoFit/>
            </a:bodyPr>
            <a:lstStyle/>
            <a:p>
              <a:r>
                <a:rPr kumimoji="1" lang="ja-JP" altLang="en-US" sz="375" b="1" dirty="0"/>
                <a:t>あめやま</a:t>
              </a:r>
              <a:endParaRPr kumimoji="1" lang="ja-JP" altLang="en-US" sz="1500" b="1" dirty="0"/>
            </a:p>
          </p:txBody>
        </p:sp>
        <p:sp>
          <p:nvSpPr>
            <p:cNvPr id="85" name="テキスト ボックス 84"/>
            <p:cNvSpPr txBox="1"/>
            <p:nvPr/>
          </p:nvSpPr>
          <p:spPr>
            <a:xfrm>
              <a:off x="6316730" y="8572768"/>
              <a:ext cx="763196" cy="160909"/>
            </a:xfrm>
            <a:prstGeom prst="rect">
              <a:avLst/>
            </a:prstGeom>
            <a:noFill/>
          </p:spPr>
          <p:txBody>
            <a:bodyPr wrap="square" rtlCol="0">
              <a:spAutoFit/>
            </a:bodyPr>
            <a:lstStyle/>
            <a:p>
              <a:r>
                <a:rPr kumimoji="1" lang="ja-JP" altLang="en-US" sz="375" b="1" dirty="0"/>
                <a:t>ぼんでんやま</a:t>
              </a:r>
              <a:endParaRPr kumimoji="1" lang="ja-JP" altLang="en-US" sz="1500" b="1" dirty="0"/>
            </a:p>
          </p:txBody>
        </p:sp>
        <p:sp>
          <p:nvSpPr>
            <p:cNvPr id="88" name="テキスト ボックス 87"/>
            <p:cNvSpPr txBox="1"/>
            <p:nvPr/>
          </p:nvSpPr>
          <p:spPr>
            <a:xfrm>
              <a:off x="5449551" y="8715802"/>
              <a:ext cx="763196" cy="160909"/>
            </a:xfrm>
            <a:prstGeom prst="rect">
              <a:avLst/>
            </a:prstGeom>
            <a:noFill/>
          </p:spPr>
          <p:txBody>
            <a:bodyPr wrap="square" rtlCol="0">
              <a:spAutoFit/>
            </a:bodyPr>
            <a:lstStyle/>
            <a:p>
              <a:r>
                <a:rPr kumimoji="1" lang="ja-JP" altLang="en-US" sz="375" b="1" dirty="0"/>
                <a:t>まないたいしやま</a:t>
              </a:r>
              <a:endParaRPr kumimoji="1" lang="ja-JP" altLang="en-US" sz="1500" b="1" dirty="0"/>
            </a:p>
          </p:txBody>
        </p:sp>
        <p:sp>
          <p:nvSpPr>
            <p:cNvPr id="89" name="テキスト ボックス 88"/>
            <p:cNvSpPr txBox="1"/>
            <p:nvPr/>
          </p:nvSpPr>
          <p:spPr>
            <a:xfrm>
              <a:off x="4233747" y="8705352"/>
              <a:ext cx="763196" cy="160909"/>
            </a:xfrm>
            <a:prstGeom prst="rect">
              <a:avLst/>
            </a:prstGeom>
            <a:noFill/>
          </p:spPr>
          <p:txBody>
            <a:bodyPr wrap="square" rtlCol="0">
              <a:spAutoFit/>
            </a:bodyPr>
            <a:lstStyle/>
            <a:p>
              <a:r>
                <a:rPr kumimoji="1" lang="ja-JP" altLang="en-US" sz="375" b="1" dirty="0"/>
                <a:t>たかもりやま</a:t>
              </a:r>
              <a:endParaRPr kumimoji="1" lang="ja-JP" altLang="en-US" sz="1500" b="1" dirty="0"/>
            </a:p>
          </p:txBody>
        </p:sp>
        <p:sp>
          <p:nvSpPr>
            <p:cNvPr id="8" name="テキスト ボックス 7"/>
            <p:cNvSpPr txBox="1"/>
            <p:nvPr/>
          </p:nvSpPr>
          <p:spPr>
            <a:xfrm>
              <a:off x="6303754" y="3895071"/>
              <a:ext cx="1248777" cy="321818"/>
            </a:xfrm>
            <a:prstGeom prst="rect">
              <a:avLst/>
            </a:prstGeom>
            <a:noFill/>
          </p:spPr>
          <p:txBody>
            <a:bodyPr wrap="square" rtlCol="0">
              <a:spAutoFit/>
            </a:bodyPr>
            <a:lstStyle/>
            <a:p>
              <a:r>
                <a:rPr kumimoji="1" lang="ja-JP" altLang="en-US" sz="1350" b="1" dirty="0">
                  <a:solidFill>
                    <a:srgbClr val="FF0000"/>
                  </a:solidFill>
                  <a:latin typeface="HG丸ｺﾞｼｯｸM-PRO" panose="020F0600000000000000" pitchFamily="50" charset="-128"/>
                  <a:ea typeface="HG丸ｺﾞｼｯｸM-PRO" panose="020F0600000000000000" pitchFamily="50" charset="-128"/>
                </a:rPr>
                <a:t>北摂山系</a:t>
              </a:r>
            </a:p>
          </p:txBody>
        </p:sp>
        <p:sp>
          <p:nvSpPr>
            <p:cNvPr id="90" name="テキスト ボックス 89"/>
            <p:cNvSpPr txBox="1"/>
            <p:nvPr/>
          </p:nvSpPr>
          <p:spPr>
            <a:xfrm>
              <a:off x="6301128" y="7806290"/>
              <a:ext cx="1558684" cy="321818"/>
            </a:xfrm>
            <a:prstGeom prst="rect">
              <a:avLst/>
            </a:prstGeom>
            <a:noFill/>
          </p:spPr>
          <p:txBody>
            <a:bodyPr wrap="square" rtlCol="0">
              <a:spAutoFit/>
            </a:bodyPr>
            <a:lstStyle/>
            <a:p>
              <a:r>
                <a:rPr kumimoji="1" lang="ja-JP" altLang="en-US" sz="1350" b="1" dirty="0">
                  <a:solidFill>
                    <a:srgbClr val="FF0000"/>
                  </a:solidFill>
                  <a:latin typeface="HG丸ｺﾞｼｯｸM-PRO" panose="020F0600000000000000" pitchFamily="50" charset="-128"/>
                  <a:ea typeface="HG丸ｺﾞｼｯｸM-PRO" panose="020F0600000000000000" pitchFamily="50" charset="-128"/>
                </a:rPr>
                <a:t>和泉葛城山系</a:t>
              </a:r>
            </a:p>
          </p:txBody>
        </p:sp>
        <p:sp>
          <p:nvSpPr>
            <p:cNvPr id="9" name="テキスト ボックス 8"/>
            <p:cNvSpPr txBox="1"/>
            <p:nvPr/>
          </p:nvSpPr>
          <p:spPr>
            <a:xfrm>
              <a:off x="8039574" y="5557935"/>
              <a:ext cx="420838" cy="1274363"/>
            </a:xfrm>
            <a:prstGeom prst="rect">
              <a:avLst/>
            </a:prstGeom>
            <a:noFill/>
          </p:spPr>
          <p:txBody>
            <a:bodyPr vert="eaVert" wrap="square" rtlCol="0">
              <a:spAutoFit/>
            </a:bodyPr>
            <a:lstStyle/>
            <a:p>
              <a:r>
                <a:rPr kumimoji="1" lang="ja-JP" altLang="en-US" sz="1350" b="1" dirty="0">
                  <a:solidFill>
                    <a:srgbClr val="FF0000"/>
                  </a:solidFill>
                  <a:latin typeface="HG丸ｺﾞｼｯｸM-PRO" panose="020F0600000000000000" pitchFamily="50" charset="-128"/>
                  <a:ea typeface="HG丸ｺﾞｼｯｸM-PRO" panose="020F0600000000000000" pitchFamily="50" charset="-128"/>
                </a:rPr>
                <a:t>金剛生駒山系</a:t>
              </a:r>
            </a:p>
          </p:txBody>
        </p:sp>
        <p:sp>
          <p:nvSpPr>
            <p:cNvPr id="92" name="楕円 91"/>
            <p:cNvSpPr/>
            <p:nvPr/>
          </p:nvSpPr>
          <p:spPr>
            <a:xfrm>
              <a:off x="7056604" y="4379750"/>
              <a:ext cx="94602" cy="887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350" b="1"/>
            </a:p>
          </p:txBody>
        </p:sp>
        <p:sp>
          <p:nvSpPr>
            <p:cNvPr id="93" name="テキスト ボックス 92"/>
            <p:cNvSpPr txBox="1"/>
            <p:nvPr/>
          </p:nvSpPr>
          <p:spPr>
            <a:xfrm>
              <a:off x="6837368" y="4501421"/>
              <a:ext cx="962239" cy="470349"/>
            </a:xfrm>
            <a:prstGeom prst="rect">
              <a:avLst/>
            </a:prstGeom>
            <a:noFill/>
          </p:spPr>
          <p:txBody>
            <a:bodyPr wrap="square" rtlCol="0">
              <a:spAutoFit/>
            </a:bodyPr>
            <a:lstStyle/>
            <a:p>
              <a:r>
                <a:rPr kumimoji="1" lang="ja-JP" altLang="en-US" sz="825" b="1" dirty="0"/>
                <a:t>五月山</a:t>
              </a:r>
              <a:r>
                <a:rPr kumimoji="1" lang="ja-JP" altLang="en-US" sz="600" b="1" dirty="0"/>
                <a:t>（</a:t>
              </a:r>
              <a:r>
                <a:rPr kumimoji="1" lang="en-US" altLang="ja-JP" sz="600" b="1" dirty="0"/>
                <a:t>315.1m</a:t>
              </a:r>
              <a:r>
                <a:rPr kumimoji="1" lang="ja-JP" altLang="en-US" sz="600" b="1" dirty="0"/>
                <a:t>）</a:t>
              </a:r>
              <a:endParaRPr kumimoji="1" lang="en-US" altLang="ja-JP" sz="600" b="1" dirty="0"/>
            </a:p>
            <a:p>
              <a:endParaRPr kumimoji="1" lang="ja-JP" altLang="en-US" sz="825" b="1" dirty="0"/>
            </a:p>
          </p:txBody>
        </p:sp>
        <p:sp>
          <p:nvSpPr>
            <p:cNvPr id="94" name="テキスト ボックス 93"/>
            <p:cNvSpPr txBox="1"/>
            <p:nvPr/>
          </p:nvSpPr>
          <p:spPr>
            <a:xfrm>
              <a:off x="6882180" y="4440327"/>
              <a:ext cx="652636" cy="160909"/>
            </a:xfrm>
            <a:prstGeom prst="rect">
              <a:avLst/>
            </a:prstGeom>
            <a:noFill/>
          </p:spPr>
          <p:txBody>
            <a:bodyPr wrap="square" rtlCol="0">
              <a:spAutoFit/>
            </a:bodyPr>
            <a:lstStyle/>
            <a:p>
              <a:r>
                <a:rPr kumimoji="1" lang="ja-JP" altLang="en-US" sz="375" b="1" dirty="0"/>
                <a:t>さつきや</a:t>
              </a:r>
              <a:r>
                <a:rPr kumimoji="1" lang="ja-JP" altLang="en-US" sz="375" b="1" dirty="0" err="1"/>
                <a:t>ま</a:t>
              </a:r>
              <a:endParaRPr kumimoji="1" lang="ja-JP" altLang="en-US" sz="1500" b="1" dirty="0"/>
            </a:p>
          </p:txBody>
        </p:sp>
        <p:sp>
          <p:nvSpPr>
            <p:cNvPr id="95" name="テキスト ボックス 94"/>
            <p:cNvSpPr txBox="1"/>
            <p:nvPr/>
          </p:nvSpPr>
          <p:spPr>
            <a:xfrm>
              <a:off x="6488383" y="5453721"/>
              <a:ext cx="652636" cy="160909"/>
            </a:xfrm>
            <a:prstGeom prst="rect">
              <a:avLst/>
            </a:prstGeom>
            <a:noFill/>
          </p:spPr>
          <p:txBody>
            <a:bodyPr wrap="square" rtlCol="0">
              <a:spAutoFit/>
            </a:bodyPr>
            <a:lstStyle/>
            <a:p>
              <a:r>
                <a:rPr kumimoji="1" lang="ja-JP" altLang="en-US" sz="375" b="1" dirty="0" err="1"/>
                <a:t>てんぽうざん</a:t>
              </a:r>
              <a:endParaRPr kumimoji="1" lang="ja-JP" altLang="en-US" sz="1500" b="1" dirty="0"/>
            </a:p>
          </p:txBody>
        </p:sp>
      </p:grpSp>
      <p:sp>
        <p:nvSpPr>
          <p:cNvPr id="91" name="テキスト ボックス 90">
            <a:extLst>
              <a:ext uri="{FF2B5EF4-FFF2-40B4-BE49-F238E27FC236}">
                <a16:creationId xmlns:a16="http://schemas.microsoft.com/office/drawing/2014/main" id="{6AA582ED-4A5D-4296-A526-EE49EB431D24}"/>
              </a:ext>
            </a:extLst>
          </p:cNvPr>
          <p:cNvSpPr txBox="1"/>
          <p:nvPr/>
        </p:nvSpPr>
        <p:spPr>
          <a:xfrm>
            <a:off x="591765" y="2145840"/>
            <a:ext cx="6060441" cy="2646878"/>
          </a:xfrm>
          <a:prstGeom prst="rect">
            <a:avLst/>
          </a:prstGeom>
          <a:noFill/>
        </p:spPr>
        <p:txBody>
          <a:bodyPr wrap="square" rtlCol="0">
            <a:spAutoFit/>
          </a:bodyPr>
          <a:lstStyle/>
          <a:p>
            <a:r>
              <a:rPr kumimoji="1" lang="ja-JP" altLang="en-US" sz="3200" b="1" dirty="0">
                <a:solidFill>
                  <a:srgbClr val="002060"/>
                </a:solidFill>
              </a:rPr>
              <a:t>大阪府の森林の面積</a:t>
            </a:r>
            <a:endParaRPr kumimoji="1" lang="en-US" altLang="ja-JP" sz="3200" b="1" dirty="0">
              <a:solidFill>
                <a:srgbClr val="002060"/>
              </a:solidFill>
            </a:endParaRPr>
          </a:p>
          <a:p>
            <a:endParaRPr kumimoji="1" lang="en-US" altLang="ja-JP" sz="1400" b="1" dirty="0">
              <a:solidFill>
                <a:srgbClr val="002060"/>
              </a:solidFill>
            </a:endParaRPr>
          </a:p>
          <a:p>
            <a:r>
              <a:rPr kumimoji="1" lang="ja-JP" altLang="en-US" sz="2400" b="1" dirty="0">
                <a:solidFill>
                  <a:srgbClr val="002060"/>
                </a:solidFill>
              </a:rPr>
              <a:t>●大阪府森林面積：５万５千</a:t>
            </a:r>
            <a:r>
              <a:rPr kumimoji="1" lang="en-US" altLang="ja-JP" sz="2400" b="1" dirty="0">
                <a:solidFill>
                  <a:srgbClr val="002060"/>
                </a:solidFill>
              </a:rPr>
              <a:t>ha</a:t>
            </a:r>
            <a:r>
              <a:rPr kumimoji="1" lang="ja-JP" altLang="en-US" sz="2400" b="1" dirty="0">
                <a:solidFill>
                  <a:srgbClr val="002060"/>
                </a:solidFill>
              </a:rPr>
              <a:t>（４７位）</a:t>
            </a:r>
            <a:endParaRPr kumimoji="1" lang="en-US" altLang="ja-JP" sz="2400" b="1" dirty="0">
              <a:solidFill>
                <a:srgbClr val="002060"/>
              </a:solidFill>
            </a:endParaRPr>
          </a:p>
          <a:p>
            <a:r>
              <a:rPr kumimoji="1" lang="ja-JP" altLang="en-US" sz="2400" b="1" dirty="0">
                <a:solidFill>
                  <a:srgbClr val="002060"/>
                </a:solidFill>
              </a:rPr>
              <a:t>　森林率２９％（全国平均６７％）</a:t>
            </a:r>
            <a:endParaRPr kumimoji="1" lang="en-US" altLang="ja-JP" sz="2400" b="1" dirty="0">
              <a:solidFill>
                <a:srgbClr val="002060"/>
              </a:solidFill>
            </a:endParaRPr>
          </a:p>
          <a:p>
            <a:endParaRPr kumimoji="1" lang="en-US" altLang="ja-JP" sz="2400" b="1" dirty="0">
              <a:solidFill>
                <a:srgbClr val="002060"/>
              </a:solidFill>
            </a:endParaRPr>
          </a:p>
          <a:p>
            <a:r>
              <a:rPr kumimoji="1" lang="ja-JP" altLang="en-US" sz="2400" b="1" dirty="0">
                <a:solidFill>
                  <a:srgbClr val="002060"/>
                </a:solidFill>
              </a:rPr>
              <a:t>●人工林面積　　：２万６千</a:t>
            </a:r>
            <a:r>
              <a:rPr kumimoji="1" lang="en-US" altLang="ja-JP" sz="2400" b="1" dirty="0">
                <a:solidFill>
                  <a:srgbClr val="002060"/>
                </a:solidFill>
              </a:rPr>
              <a:t>ha</a:t>
            </a:r>
            <a:r>
              <a:rPr kumimoji="1" lang="ja-JP" altLang="en-US" sz="2400" b="1" dirty="0">
                <a:solidFill>
                  <a:srgbClr val="002060"/>
                </a:solidFill>
              </a:rPr>
              <a:t>（４５位）</a:t>
            </a:r>
            <a:endParaRPr kumimoji="1" lang="en-US" altLang="ja-JP" sz="2400" b="1" dirty="0">
              <a:solidFill>
                <a:srgbClr val="002060"/>
              </a:solidFill>
            </a:endParaRPr>
          </a:p>
          <a:p>
            <a:r>
              <a:rPr kumimoji="1" lang="ja-JP" altLang="en-US" sz="2400" b="1" dirty="0">
                <a:solidFill>
                  <a:srgbClr val="002060"/>
                </a:solidFill>
              </a:rPr>
              <a:t>　人工林率５０％（全国平均４１％）</a:t>
            </a:r>
            <a:endParaRPr kumimoji="1" lang="en-US" altLang="ja-JP" sz="2400" b="1" dirty="0">
              <a:solidFill>
                <a:srgbClr val="002060"/>
              </a:solidFill>
            </a:endParaRPr>
          </a:p>
        </p:txBody>
      </p:sp>
    </p:spTree>
    <p:extLst>
      <p:ext uri="{BB962C8B-B14F-4D97-AF65-F5344CB8AC3E}">
        <p14:creationId xmlns:p14="http://schemas.microsoft.com/office/powerpoint/2010/main" val="2665565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4509" y="306915"/>
            <a:ext cx="10930897" cy="641948"/>
          </a:xfrm>
        </p:spPr>
        <p:txBody>
          <a:bodyPr>
            <a:normAutofit/>
          </a:bodyPr>
          <a:lstStyle/>
          <a:p>
            <a:r>
              <a:rPr lang="ja-JP" altLang="en-US" sz="3600" b="1" dirty="0"/>
              <a:t>◆自然環境・生物多様性保全の取組み</a:t>
            </a:r>
            <a:endParaRPr kumimoji="1" lang="ja-JP" altLang="en-US" sz="3600" b="1" dirty="0"/>
          </a:p>
        </p:txBody>
      </p:sp>
      <p:sp>
        <p:nvSpPr>
          <p:cNvPr id="3" name="コンテンツ プレースホルダー 2"/>
          <p:cNvSpPr>
            <a:spLocks noGrp="1"/>
          </p:cNvSpPr>
          <p:nvPr>
            <p:ph idx="1"/>
          </p:nvPr>
        </p:nvSpPr>
        <p:spPr>
          <a:xfrm>
            <a:off x="1922585" y="894772"/>
            <a:ext cx="10095400" cy="675105"/>
          </a:xfrm>
        </p:spPr>
        <p:txBody>
          <a:bodyPr>
            <a:normAutofit fontScale="92500" lnSpcReduction="10000"/>
          </a:bodyPr>
          <a:lstStyle/>
          <a:p>
            <a:pPr marL="0" indent="0">
              <a:buNone/>
            </a:pPr>
            <a:r>
              <a:rPr lang="ja-JP" altLang="ja-JP" sz="1900" dirty="0">
                <a:ea typeface="+mj-ea"/>
              </a:rPr>
              <a:t>貴重な動植物がいる地域</a:t>
            </a:r>
            <a:r>
              <a:rPr lang="ja-JP" altLang="en-US" sz="1900" dirty="0">
                <a:ea typeface="+mj-ea"/>
              </a:rPr>
              <a:t>の</a:t>
            </a:r>
            <a:r>
              <a:rPr lang="ja-JP" altLang="ja-JP" sz="1900" dirty="0">
                <a:ea typeface="+mj-ea"/>
              </a:rPr>
              <a:t>保全</a:t>
            </a:r>
            <a:r>
              <a:rPr lang="ja-JP" altLang="en-US" sz="1900" dirty="0">
                <a:ea typeface="+mj-ea"/>
              </a:rPr>
              <a:t>をはじめ</a:t>
            </a:r>
            <a:r>
              <a:rPr lang="ja-JP" altLang="ja-JP" sz="1900" dirty="0">
                <a:ea typeface="+mj-ea"/>
              </a:rPr>
              <a:t>、府民との協働による生物多様性の保全活動や</a:t>
            </a:r>
            <a:endParaRPr lang="en-US" altLang="ja-JP" sz="1900" dirty="0">
              <a:ea typeface="+mj-ea"/>
            </a:endParaRPr>
          </a:p>
          <a:p>
            <a:pPr marL="0" indent="0">
              <a:buNone/>
            </a:pPr>
            <a:r>
              <a:rPr lang="ja-JP" altLang="en-US" sz="1900" dirty="0">
                <a:ea typeface="+mj-ea"/>
              </a:rPr>
              <a:t>特定</a:t>
            </a:r>
            <a:r>
              <a:rPr lang="ja-JP" altLang="ja-JP" sz="1900" dirty="0">
                <a:ea typeface="+mj-ea"/>
              </a:rPr>
              <a:t>外来生物</a:t>
            </a:r>
            <a:r>
              <a:rPr lang="ja-JP" altLang="en-US" sz="1900" dirty="0">
                <a:ea typeface="+mj-ea"/>
              </a:rPr>
              <a:t>の</a:t>
            </a:r>
            <a:r>
              <a:rPr lang="ja-JP" altLang="ja-JP" sz="1900" dirty="0">
                <a:ea typeface="+mj-ea"/>
              </a:rPr>
              <a:t>防除</a:t>
            </a:r>
            <a:r>
              <a:rPr lang="ja-JP" altLang="en-US" sz="1900" dirty="0">
                <a:ea typeface="+mj-ea"/>
              </a:rPr>
              <a:t>に取り組んでいます。</a:t>
            </a:r>
            <a:endParaRPr lang="ja-JP" altLang="ja-JP" sz="1900" dirty="0">
              <a:ea typeface="+mj-ea"/>
            </a:endParaRPr>
          </a:p>
          <a:p>
            <a:endParaRPr kumimoji="1" lang="ja-JP" altLang="en-US" dirty="0"/>
          </a:p>
        </p:txBody>
      </p:sp>
      <p:sp>
        <p:nvSpPr>
          <p:cNvPr id="5" name="コンテンツ プレースホルダー 2">
            <a:extLst>
              <a:ext uri="{FF2B5EF4-FFF2-40B4-BE49-F238E27FC236}">
                <a16:creationId xmlns:a16="http://schemas.microsoft.com/office/drawing/2014/main" id="{601B0D4A-1D2C-4815-B189-E6090A0BC9B5}"/>
              </a:ext>
            </a:extLst>
          </p:cNvPr>
          <p:cNvSpPr txBox="1">
            <a:spLocks/>
          </p:cNvSpPr>
          <p:nvPr/>
        </p:nvSpPr>
        <p:spPr>
          <a:xfrm>
            <a:off x="687291" y="3598525"/>
            <a:ext cx="3113547" cy="52451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lnSpc>
                <a:spcPts val="1920"/>
              </a:lnSpc>
              <a:spcBef>
                <a:spcPts val="0"/>
              </a:spcBef>
              <a:buNone/>
            </a:pPr>
            <a:r>
              <a:rPr lang="ja-JP" altLang="en-US" sz="1600" b="1" dirty="0">
                <a:solidFill>
                  <a:schemeClr val="tx1"/>
                </a:solidFill>
                <a:latin typeface="+mj-lt"/>
              </a:rPr>
              <a:t>貴重な動植物種の保全</a:t>
            </a:r>
            <a:endParaRPr lang="en-US" altLang="ja-JP" sz="1600" b="1" dirty="0">
              <a:solidFill>
                <a:schemeClr val="tx1"/>
              </a:solidFill>
              <a:latin typeface="+mj-lt"/>
            </a:endParaRPr>
          </a:p>
          <a:p>
            <a:pPr marL="0" indent="0" algn="ctr">
              <a:lnSpc>
                <a:spcPts val="1920"/>
              </a:lnSpc>
              <a:spcBef>
                <a:spcPts val="0"/>
              </a:spcBef>
              <a:buNone/>
            </a:pPr>
            <a:r>
              <a:rPr lang="ja-JP" altLang="en-US" sz="1400" b="1" dirty="0">
                <a:solidFill>
                  <a:schemeClr val="tx1"/>
                </a:solidFill>
                <a:latin typeface="+mj-lt"/>
              </a:rPr>
              <a:t>（ゼフィルス）</a:t>
            </a:r>
            <a:endParaRPr lang="en-US" altLang="ja-JP" sz="1400" b="1" dirty="0">
              <a:solidFill>
                <a:schemeClr val="tx1"/>
              </a:solidFill>
              <a:latin typeface="+mj-lt"/>
            </a:endParaRPr>
          </a:p>
          <a:p>
            <a:endParaRPr lang="ja-JP" altLang="ja-JP" sz="1600" b="1" dirty="0">
              <a:solidFill>
                <a:schemeClr val="tx1"/>
              </a:solidFill>
            </a:endParaRPr>
          </a:p>
          <a:p>
            <a:endParaRPr lang="ja-JP" altLang="en-US" sz="1600" b="1" dirty="0">
              <a:solidFill>
                <a:schemeClr val="tx1"/>
              </a:solidFill>
            </a:endParaRPr>
          </a:p>
        </p:txBody>
      </p:sp>
      <p:sp>
        <p:nvSpPr>
          <p:cNvPr id="10" name="コンテンツ プレースホルダー 2">
            <a:extLst>
              <a:ext uri="{FF2B5EF4-FFF2-40B4-BE49-F238E27FC236}">
                <a16:creationId xmlns:a16="http://schemas.microsoft.com/office/drawing/2014/main" id="{75F27E34-5F3D-4E89-AA0D-B44E5C63D8A8}"/>
              </a:ext>
            </a:extLst>
          </p:cNvPr>
          <p:cNvSpPr txBox="1">
            <a:spLocks/>
          </p:cNvSpPr>
          <p:nvPr/>
        </p:nvSpPr>
        <p:spPr>
          <a:xfrm>
            <a:off x="686729" y="6273237"/>
            <a:ext cx="3114107" cy="59821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spcBef>
                <a:spcPts val="0"/>
              </a:spcBef>
              <a:buNone/>
            </a:pPr>
            <a:r>
              <a:rPr lang="ja-JP" altLang="en-US" sz="1600" b="1" spc="-200" dirty="0">
                <a:solidFill>
                  <a:schemeClr val="tx1"/>
                </a:solidFill>
                <a:latin typeface="+mj-lt"/>
              </a:rPr>
              <a:t>企業との協働による生物多様性保全</a:t>
            </a:r>
            <a:endParaRPr lang="en-US" altLang="ja-JP" sz="1600" b="1" spc="-200" dirty="0">
              <a:solidFill>
                <a:schemeClr val="tx1"/>
              </a:solidFill>
              <a:latin typeface="+mj-lt"/>
            </a:endParaRPr>
          </a:p>
          <a:p>
            <a:pPr marL="0" indent="0" algn="ctr">
              <a:spcBef>
                <a:spcPts val="0"/>
              </a:spcBef>
              <a:buNone/>
            </a:pPr>
            <a:r>
              <a:rPr lang="ja-JP" altLang="en-US" sz="1400" b="1" dirty="0">
                <a:solidFill>
                  <a:schemeClr val="tx1"/>
                </a:solidFill>
                <a:latin typeface="+mj-lt"/>
              </a:rPr>
              <a:t>（多奈川ビオトープ保全活動）</a:t>
            </a:r>
            <a:endParaRPr lang="en-US" altLang="ja-JP" sz="1400" b="1" dirty="0">
              <a:solidFill>
                <a:schemeClr val="tx1"/>
              </a:solidFill>
              <a:latin typeface="+mj-lt"/>
            </a:endParaRPr>
          </a:p>
        </p:txBody>
      </p:sp>
      <p:sp>
        <p:nvSpPr>
          <p:cNvPr id="11" name="コンテンツ プレースホルダー 2">
            <a:extLst>
              <a:ext uri="{FF2B5EF4-FFF2-40B4-BE49-F238E27FC236}">
                <a16:creationId xmlns:a16="http://schemas.microsoft.com/office/drawing/2014/main" id="{9231C0DD-24F3-4448-A82C-30A9289E69E7}"/>
              </a:ext>
            </a:extLst>
          </p:cNvPr>
          <p:cNvSpPr txBox="1">
            <a:spLocks/>
          </p:cNvSpPr>
          <p:nvPr/>
        </p:nvSpPr>
        <p:spPr>
          <a:xfrm>
            <a:off x="8116163" y="6272104"/>
            <a:ext cx="3144400" cy="653135"/>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spcBef>
                <a:spcPts val="0"/>
              </a:spcBef>
              <a:buNone/>
            </a:pPr>
            <a:r>
              <a:rPr lang="ja-JP" altLang="en-US" sz="1700" b="1" dirty="0">
                <a:solidFill>
                  <a:schemeClr val="tx1"/>
                </a:solidFill>
                <a:latin typeface="+mj-lt"/>
              </a:rPr>
              <a:t>特定外来生物防除活動</a:t>
            </a:r>
            <a:endParaRPr lang="en-US" altLang="ja-JP" sz="1700" b="1" dirty="0">
              <a:solidFill>
                <a:schemeClr val="tx1"/>
              </a:solidFill>
              <a:latin typeface="+mj-lt"/>
            </a:endParaRPr>
          </a:p>
          <a:p>
            <a:pPr marL="0" indent="0" algn="ctr">
              <a:spcBef>
                <a:spcPts val="0"/>
              </a:spcBef>
              <a:buNone/>
            </a:pPr>
            <a:r>
              <a:rPr lang="ja-JP" altLang="en-US" sz="1500" b="1" spc="-100" dirty="0">
                <a:solidFill>
                  <a:schemeClr val="tx1"/>
                </a:solidFill>
                <a:latin typeface="+mj-lt"/>
              </a:rPr>
              <a:t>（クビアカツヤカミキリ防除研修会）</a:t>
            </a:r>
            <a:endParaRPr lang="en-US" altLang="ja-JP" sz="1500" b="1" spc="-100" dirty="0">
              <a:solidFill>
                <a:schemeClr val="tx1"/>
              </a:solidFill>
              <a:latin typeface="+mj-lt"/>
            </a:endParaRPr>
          </a:p>
          <a:p>
            <a:pPr>
              <a:spcBef>
                <a:spcPts val="0"/>
              </a:spcBef>
            </a:pPr>
            <a:endParaRPr lang="ja-JP" altLang="ja-JP" sz="1600" b="1" dirty="0">
              <a:solidFill>
                <a:schemeClr val="tx1"/>
              </a:solidFill>
            </a:endParaRPr>
          </a:p>
          <a:p>
            <a:pPr>
              <a:spcBef>
                <a:spcPts val="0"/>
              </a:spcBef>
            </a:pPr>
            <a:endParaRPr lang="ja-JP" altLang="en-US" sz="1600" b="1" dirty="0">
              <a:solidFill>
                <a:schemeClr val="tx1"/>
              </a:solidFill>
            </a:endParaRPr>
          </a:p>
        </p:txBody>
      </p:sp>
      <p:pic>
        <p:nvPicPr>
          <p:cNvPr id="12" name="図 11" descr="\\s22i\LIB\自然環境G\平成３１年度\31特定外来生物\防除研修会\03 0717研修会資料\■研修会写真\P7170137.JPG"/>
          <p:cNvPicPr/>
          <p:nvPr/>
        </p:nvPicPr>
        <p:blipFill>
          <a:blip r:embed="rId2" cstate="print">
            <a:extLst>
              <a:ext uri="{28A0092B-C50C-407E-A947-70E740481C1C}">
                <a14:useLocalDpi xmlns:a14="http://schemas.microsoft.com/office/drawing/2010/main"/>
              </a:ext>
            </a:extLst>
          </a:blip>
          <a:srcRect/>
          <a:stretch>
            <a:fillRect/>
          </a:stretch>
        </p:blipFill>
        <p:spPr bwMode="auto">
          <a:xfrm>
            <a:off x="8134835" y="4226021"/>
            <a:ext cx="3125731" cy="2046083"/>
          </a:xfrm>
          <a:prstGeom prst="rect">
            <a:avLst/>
          </a:prstGeom>
          <a:noFill/>
          <a:ln w="9525">
            <a:solidFill>
              <a:schemeClr val="tx1"/>
            </a:solidFill>
          </a:ln>
        </p:spPr>
      </p:pic>
      <p:pic>
        <p:nvPicPr>
          <p:cNvPr id="14" name="Picture 8" descr="C:\Users\1-YamamotoYu\Desktop\Alien species\Aromia_bungii\写真（クビアカツヤカミキリ）\20170705全体用\1-1plus.jpg">
            <a:extLst>
              <a:ext uri="{FF2B5EF4-FFF2-40B4-BE49-F238E27FC236}">
                <a16:creationId xmlns:a16="http://schemas.microsoft.com/office/drawing/2014/main" id="{21E3FE82-764E-46E5-8905-C79D939A19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47416" y="5489421"/>
            <a:ext cx="1005777" cy="738045"/>
          </a:xfrm>
          <a:prstGeom prst="ellipse">
            <a:avLst/>
          </a:prstGeom>
          <a:ln>
            <a:solidFill>
              <a:schemeClr val="bg1"/>
            </a:solidFill>
          </a:ln>
          <a:effectLst/>
          <a:extLst>
            <a:ext uri="{909E8E84-426E-40DD-AFC4-6F175D3DCCD1}">
              <a14:hiddenFill xmlns:a14="http://schemas.microsoft.com/office/drawing/2010/main">
                <a:solidFill>
                  <a:srgbClr val="FFFFFF"/>
                </a:solidFill>
              </a14:hiddenFill>
            </a:ext>
          </a:extLst>
        </p:spPr>
      </p:pic>
      <p:pic>
        <p:nvPicPr>
          <p:cNvPr id="23" name="Picture 21" descr="e0194952_837889.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6729" y="1544706"/>
            <a:ext cx="3113547" cy="204435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図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34835" y="1544711"/>
            <a:ext cx="3125731" cy="2020087"/>
          </a:xfrm>
          <a:prstGeom prst="rect">
            <a:avLst/>
          </a:prstGeom>
          <a:ln w="9525">
            <a:solidFill>
              <a:schemeClr val="tx1"/>
            </a:solidFill>
          </a:ln>
        </p:spPr>
      </p:pic>
      <p:pic>
        <p:nvPicPr>
          <p:cNvPr id="22" name="図 2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6729" y="4226019"/>
            <a:ext cx="3100859" cy="2046083"/>
          </a:xfrm>
          <a:prstGeom prst="rect">
            <a:avLst/>
          </a:prstGeom>
          <a:ln w="9525">
            <a:solidFill>
              <a:schemeClr val="tx1"/>
            </a:solidFill>
          </a:ln>
        </p:spPr>
      </p:pic>
      <p:pic>
        <p:nvPicPr>
          <p:cNvPr id="26" name="図 2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25115" y="4226021"/>
            <a:ext cx="3151835" cy="2052963"/>
          </a:xfrm>
          <a:prstGeom prst="rect">
            <a:avLst/>
          </a:prstGeom>
          <a:ln w="9525">
            <a:solidFill>
              <a:schemeClr val="tx1"/>
            </a:solidFill>
          </a:ln>
        </p:spPr>
      </p:pic>
      <p:sp>
        <p:nvSpPr>
          <p:cNvPr id="28" name="コンテンツ プレースホルダー 2">
            <a:extLst>
              <a:ext uri="{FF2B5EF4-FFF2-40B4-BE49-F238E27FC236}">
                <a16:creationId xmlns:a16="http://schemas.microsoft.com/office/drawing/2014/main" id="{75F27E34-5F3D-4E89-AA0D-B44E5C63D8A8}"/>
              </a:ext>
            </a:extLst>
          </p:cNvPr>
          <p:cNvSpPr txBox="1">
            <a:spLocks/>
          </p:cNvSpPr>
          <p:nvPr/>
        </p:nvSpPr>
        <p:spPr>
          <a:xfrm>
            <a:off x="4294931" y="3596771"/>
            <a:ext cx="6519071" cy="57884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spcBef>
                <a:spcPts val="0"/>
              </a:spcBef>
              <a:buNone/>
            </a:pPr>
            <a:r>
              <a:rPr lang="ja-JP" altLang="en-US" sz="1600" b="1" dirty="0">
                <a:solidFill>
                  <a:schemeClr val="tx1"/>
                </a:solidFill>
                <a:latin typeface="+mj-lt"/>
              </a:rPr>
              <a:t>府民との協働による生物多様性保全</a:t>
            </a:r>
            <a:endParaRPr lang="en-US" altLang="ja-JP" sz="1600" b="1" dirty="0">
              <a:solidFill>
                <a:schemeClr val="tx1"/>
              </a:solidFill>
              <a:latin typeface="+mj-lt"/>
            </a:endParaRPr>
          </a:p>
          <a:p>
            <a:pPr marL="0" indent="0" algn="ctr">
              <a:spcBef>
                <a:spcPts val="0"/>
              </a:spcBef>
              <a:buNone/>
            </a:pPr>
            <a:r>
              <a:rPr lang="ja-JP" altLang="en-US" sz="1400" b="1" dirty="0">
                <a:solidFill>
                  <a:schemeClr val="tx1"/>
                </a:solidFill>
                <a:latin typeface="+mj-lt"/>
              </a:rPr>
              <a:t>（共生の森づくり保全活動）</a:t>
            </a:r>
          </a:p>
        </p:txBody>
      </p:sp>
      <p:pic>
        <p:nvPicPr>
          <p:cNvPr id="30" name="Picture 13" descr="IMG_2090"/>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a:xfrm>
            <a:off x="4425118" y="1544711"/>
            <a:ext cx="3133165" cy="20442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コンテンツ プレースホルダー 2">
            <a:extLst>
              <a:ext uri="{FF2B5EF4-FFF2-40B4-BE49-F238E27FC236}">
                <a16:creationId xmlns:a16="http://schemas.microsoft.com/office/drawing/2014/main" id="{75F27E34-5F3D-4E89-AA0D-B44E5C63D8A8}"/>
              </a:ext>
            </a:extLst>
          </p:cNvPr>
          <p:cNvSpPr txBox="1">
            <a:spLocks/>
          </p:cNvSpPr>
          <p:nvPr/>
        </p:nvSpPr>
        <p:spPr>
          <a:xfrm>
            <a:off x="4609193" y="6278984"/>
            <a:ext cx="3114107" cy="59821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spcBef>
                <a:spcPts val="0"/>
              </a:spcBef>
              <a:buNone/>
            </a:pPr>
            <a:r>
              <a:rPr lang="ja-JP" altLang="en-US" b="1" dirty="0">
                <a:solidFill>
                  <a:schemeClr val="tx1"/>
                </a:solidFill>
                <a:latin typeface="+mj-ea"/>
              </a:rPr>
              <a:t>生物多様性の普及啓発</a:t>
            </a:r>
            <a:endParaRPr lang="en-US" altLang="ja-JP" b="1" dirty="0">
              <a:solidFill>
                <a:schemeClr val="tx1"/>
              </a:solidFill>
              <a:latin typeface="+mj-ea"/>
            </a:endParaRPr>
          </a:p>
          <a:p>
            <a:pPr marL="0" indent="0" algn="ctr">
              <a:spcBef>
                <a:spcPts val="0"/>
              </a:spcBef>
              <a:buNone/>
            </a:pPr>
            <a:r>
              <a:rPr lang="ja-JP" altLang="en-US" sz="1600" b="1" dirty="0">
                <a:solidFill>
                  <a:schemeClr val="tx1"/>
                </a:solidFill>
                <a:latin typeface="+mj-ea"/>
              </a:rPr>
              <a:t>（大阪自然史フェスティバル）</a:t>
            </a:r>
          </a:p>
        </p:txBody>
      </p:sp>
    </p:spTree>
    <p:extLst>
      <p:ext uri="{BB962C8B-B14F-4D97-AF65-F5344CB8AC3E}">
        <p14:creationId xmlns:p14="http://schemas.microsoft.com/office/powerpoint/2010/main" val="3234418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740DC4-FA1B-445A-BF6F-59499D6E00C0}"/>
              </a:ext>
            </a:extLst>
          </p:cNvPr>
          <p:cNvSpPr>
            <a:spLocks noGrp="1"/>
          </p:cNvSpPr>
          <p:nvPr>
            <p:ph type="ctrTitle"/>
          </p:nvPr>
        </p:nvSpPr>
        <p:spPr>
          <a:xfrm>
            <a:off x="381740" y="239694"/>
            <a:ext cx="10987596" cy="917683"/>
          </a:xfrm>
        </p:spPr>
        <p:txBody>
          <a:bodyPr>
            <a:normAutofit/>
          </a:bodyPr>
          <a:lstStyle/>
          <a:p>
            <a:r>
              <a:rPr kumimoji="1" lang="ja-JP" altLang="en-US" sz="3200" b="1" dirty="0"/>
              <a:t>生物多様性保全の取り組み</a:t>
            </a:r>
            <a:r>
              <a:rPr kumimoji="1" lang="ja-JP" altLang="en-US" sz="1600" b="1" dirty="0"/>
              <a:t>～いきもの みどり つながる・つなげるフェスティバル</a:t>
            </a:r>
            <a:r>
              <a:rPr lang="ja-JP" altLang="en-US" sz="1600" b="1" dirty="0"/>
              <a:t>～</a:t>
            </a:r>
            <a:endParaRPr kumimoji="1" lang="ja-JP" altLang="en-US" b="1" dirty="0"/>
          </a:p>
        </p:txBody>
      </p:sp>
      <p:sp>
        <p:nvSpPr>
          <p:cNvPr id="3" name="字幕 2">
            <a:extLst>
              <a:ext uri="{FF2B5EF4-FFF2-40B4-BE49-F238E27FC236}">
                <a16:creationId xmlns:a16="http://schemas.microsoft.com/office/drawing/2014/main" id="{F4E18BC1-70C7-4B0A-A42E-B3B2545C584F}"/>
              </a:ext>
            </a:extLst>
          </p:cNvPr>
          <p:cNvSpPr>
            <a:spLocks noGrp="1"/>
          </p:cNvSpPr>
          <p:nvPr>
            <p:ph type="subTitle" idx="1"/>
          </p:nvPr>
        </p:nvSpPr>
        <p:spPr>
          <a:xfrm>
            <a:off x="514906" y="1258333"/>
            <a:ext cx="11327906" cy="1655762"/>
          </a:xfrm>
        </p:spPr>
        <p:txBody>
          <a:bodyPr>
            <a:normAutofit/>
          </a:bodyPr>
          <a:lstStyle/>
          <a:p>
            <a:pPr algn="l"/>
            <a:r>
              <a:rPr kumimoji="1" lang="ja-JP" altLang="en-US" sz="2200" dirty="0"/>
              <a:t>会場：天王寺動物園（</a:t>
            </a:r>
            <a:r>
              <a:rPr kumimoji="1" lang="en-US" altLang="ja-JP" sz="2200" dirty="0"/>
              <a:t>MUSEUM</a:t>
            </a:r>
            <a:r>
              <a:rPr kumimoji="1" lang="ja-JP" altLang="en-US" sz="2200" dirty="0"/>
              <a:t>実験室及びだいしんワクワクホール）</a:t>
            </a:r>
            <a:endParaRPr kumimoji="1" lang="en-US" altLang="ja-JP" sz="2200" dirty="0"/>
          </a:p>
          <a:p>
            <a:pPr algn="l"/>
            <a:r>
              <a:rPr kumimoji="1" lang="ja-JP" altLang="en-US" sz="2200" dirty="0"/>
              <a:t>対象：幼児から小学生</a:t>
            </a:r>
            <a:endParaRPr kumimoji="1" lang="en-US" altLang="ja-JP" sz="2200" dirty="0"/>
          </a:p>
          <a:p>
            <a:pPr algn="l"/>
            <a:r>
              <a:rPr kumimoji="1" lang="ja-JP" altLang="en-US" sz="2200" dirty="0"/>
              <a:t>主催：地方行政法人天王寺動物園　</a:t>
            </a:r>
            <a:r>
              <a:rPr kumimoji="1" lang="en-US" altLang="ja-JP" sz="2200" dirty="0"/>
              <a:t>NPO</a:t>
            </a:r>
            <a:r>
              <a:rPr kumimoji="1" lang="ja-JP" altLang="en-US" sz="2200" dirty="0"/>
              <a:t>等　大阪府</a:t>
            </a:r>
          </a:p>
          <a:p>
            <a:pPr algn="l"/>
            <a:endParaRPr kumimoji="1" lang="ja-JP" altLang="en-US" dirty="0"/>
          </a:p>
        </p:txBody>
      </p:sp>
      <p:pic>
        <p:nvPicPr>
          <p:cNvPr id="4" name="図 6">
            <a:extLst>
              <a:ext uri="{FF2B5EF4-FFF2-40B4-BE49-F238E27FC236}">
                <a16:creationId xmlns:a16="http://schemas.microsoft.com/office/drawing/2014/main" id="{279DF106-8679-4848-868C-B2B4B1D9F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0884" y="3162600"/>
            <a:ext cx="3711064" cy="2783298"/>
          </a:xfrm>
          <a:prstGeom prst="rect">
            <a:avLst/>
          </a:prstGeom>
          <a:noFill/>
          <a:extLst>
            <a:ext uri="{909E8E84-426E-40DD-AFC4-6F175D3DCCD1}">
              <a14:hiddenFill xmlns:a14="http://schemas.microsoft.com/office/drawing/2010/main">
                <a:solidFill>
                  <a:srgbClr val="FFFFFF"/>
                </a:solidFill>
              </a14:hiddenFill>
            </a:ext>
          </a:extLst>
        </p:spPr>
      </p:pic>
      <p:pic>
        <p:nvPicPr>
          <p:cNvPr id="5" name="図 12">
            <a:extLst>
              <a:ext uri="{FF2B5EF4-FFF2-40B4-BE49-F238E27FC236}">
                <a16:creationId xmlns:a16="http://schemas.microsoft.com/office/drawing/2014/main" id="{1DB0C415-6A95-4DDD-A82E-6E0827F5D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61" b="41141"/>
          <a:stretch>
            <a:fillRect/>
          </a:stretch>
        </p:blipFill>
        <p:spPr bwMode="auto">
          <a:xfrm>
            <a:off x="1503284" y="3162600"/>
            <a:ext cx="3909135" cy="27929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7A10D313-D2CB-4324-9718-75F48BB910DD}"/>
              </a:ext>
            </a:extLst>
          </p:cNvPr>
          <p:cNvSpPr>
            <a:spLocks noChangeArrowheads="1"/>
          </p:cNvSpPr>
          <p:nvPr/>
        </p:nvSpPr>
        <p:spPr bwMode="auto">
          <a:xfrm>
            <a:off x="6707968" y="6087871"/>
            <a:ext cx="35139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9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9700" algn="ct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マグネット魚つり</a:t>
            </a:r>
            <a:endParaRPr kumimoji="0" lang="en-US" altLang="ja-JP" sz="14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marR="0" lvl="0" indent="139700" defTabSz="914400" rtl="0" eaLnBrk="0" fontAlgn="base" latinLnBrk="0" hangingPunct="0">
              <a:lnSpc>
                <a:spcPct val="100000"/>
              </a:lnSpc>
              <a:spcBef>
                <a:spcPct val="0"/>
              </a:spcBef>
              <a:spcAft>
                <a:spcPct val="0"/>
              </a:spcAft>
              <a:buClrTx/>
              <a:buSzTx/>
              <a:buFontTx/>
              <a:buNone/>
              <a:tabLst/>
            </a:pPr>
            <a:r>
              <a:rPr kumimoji="0" lang="ja-JP" altLang="en-US" sz="1100" dirty="0">
                <a:latin typeface="HG丸ｺﾞｼｯｸM-PRO" panose="020F0600000000000000" pitchFamily="50" charset="-128"/>
                <a:ea typeface="HG丸ｺﾞｼｯｸM-PRO" panose="020F0600000000000000" pitchFamily="50" charset="-128"/>
                <a:cs typeface="Times New Roman" panose="02020603050405020304" pitchFamily="18" charset="0"/>
              </a:rPr>
              <a:t>釣った魚を、在来種と外来種に分けて、答えあわ　　</a:t>
            </a:r>
            <a:endParaRPr kumimoji="0" lang="en-US" altLang="ja-JP" sz="1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marR="0" lvl="0" indent="139700" defTabSz="914400" rtl="0" eaLnBrk="0" fontAlgn="base" latinLnBrk="0" hangingPunct="0">
              <a:lnSpc>
                <a:spcPct val="100000"/>
              </a:lnSpc>
              <a:spcBef>
                <a:spcPct val="0"/>
              </a:spcBef>
              <a:spcAft>
                <a:spcPct val="0"/>
              </a:spcAft>
              <a:buClrTx/>
              <a:buSzTx/>
              <a:buFontTx/>
              <a:buNone/>
              <a:tabLst/>
            </a:pPr>
            <a:r>
              <a:rPr kumimoji="0" lang="ja-JP" altLang="en-US" sz="1100" dirty="0">
                <a:latin typeface="HG丸ｺﾞｼｯｸM-PRO" panose="020F0600000000000000" pitchFamily="50" charset="-128"/>
                <a:ea typeface="HG丸ｺﾞｼｯｸM-PRO" panose="020F0600000000000000" pitchFamily="50" charset="-128"/>
                <a:cs typeface="Times New Roman" panose="02020603050405020304" pitchFamily="18" charset="0"/>
              </a:rPr>
              <a:t>せをしました。</a:t>
            </a:r>
            <a:endParaRPr kumimoji="0" lang="en-US" altLang="ja-JP" sz="11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7" name="Rectangle 6">
            <a:extLst>
              <a:ext uri="{FF2B5EF4-FFF2-40B4-BE49-F238E27FC236}">
                <a16:creationId xmlns:a16="http://schemas.microsoft.com/office/drawing/2014/main" id="{837A1ADA-1D67-4A6A-9726-D6798A7A767E}"/>
              </a:ext>
            </a:extLst>
          </p:cNvPr>
          <p:cNvSpPr>
            <a:spLocks noChangeArrowheads="1"/>
          </p:cNvSpPr>
          <p:nvPr/>
        </p:nvSpPr>
        <p:spPr bwMode="auto">
          <a:xfrm>
            <a:off x="1429303" y="6087871"/>
            <a:ext cx="37878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794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79400" algn="ct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この木なんの木？たんけんたい！</a:t>
            </a:r>
            <a:endParaRPr kumimoji="0" lang="en-US" altLang="ja-JP" sz="14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marR="0" lvl="0" indent="279400" algn="ctr" defTabSz="914400" rtl="0" eaLnBrk="0" fontAlgn="base" latinLnBrk="0" hangingPunct="0">
              <a:lnSpc>
                <a:spcPct val="100000"/>
              </a:lnSpc>
              <a:spcBef>
                <a:spcPct val="0"/>
              </a:spcBef>
              <a:spcAft>
                <a:spcPct val="0"/>
              </a:spcAft>
              <a:buClrTx/>
              <a:buSzTx/>
              <a:buFontTx/>
              <a:buNone/>
              <a:tabLst/>
            </a:pPr>
            <a:r>
              <a:rPr kumimoji="0" lang="ja-JP" altLang="en-US" sz="1100" dirty="0">
                <a:latin typeface="HG丸ｺﾞｼｯｸM-PRO" panose="020F0600000000000000" pitchFamily="50" charset="-128"/>
                <a:ea typeface="HG丸ｺﾞｼｯｸM-PRO" panose="020F0600000000000000" pitchFamily="50" charset="-128"/>
                <a:cs typeface="Times New Roman" panose="02020603050405020304" pitchFamily="18" charset="0"/>
              </a:rPr>
              <a:t>動物園のなかにどんな木があるか、</a:t>
            </a:r>
            <a:endParaRPr kumimoji="0" lang="en-US" altLang="ja-JP" sz="1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marR="0" lvl="0" indent="279400" defTabSz="914400" rtl="0" eaLnBrk="0" fontAlgn="base" latinLnBrk="0" hangingPunct="0">
              <a:lnSpc>
                <a:spcPct val="100000"/>
              </a:lnSpc>
              <a:spcBef>
                <a:spcPct val="0"/>
              </a:spcBef>
              <a:spcAft>
                <a:spcPct val="0"/>
              </a:spcAft>
              <a:buClrTx/>
              <a:buSzTx/>
              <a:buFontTx/>
              <a:buNone/>
              <a:tabLst/>
            </a:pPr>
            <a:r>
              <a:rPr kumimoji="0" lang="ja-JP" altLang="en-US" sz="1100" dirty="0">
                <a:latin typeface="HG丸ｺﾞｼｯｸM-PRO" panose="020F0600000000000000" pitchFamily="50" charset="-128"/>
                <a:ea typeface="HG丸ｺﾞｼｯｸM-PRO" panose="020F0600000000000000" pitchFamily="50" charset="-128"/>
                <a:cs typeface="Times New Roman" panose="02020603050405020304" pitchFamily="18" charset="0"/>
              </a:rPr>
              <a:t>　　　　探してもらいました。</a:t>
            </a:r>
            <a:endParaRPr kumimoji="0" lang="ja-JP" altLang="ja-JP" sz="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58384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C:\Users\ShigemitsuT\AppData\Local\Microsoft\Windows\INetCache\Content.Word\堆肥場.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9422" y="121285"/>
            <a:ext cx="3822700" cy="2867025"/>
          </a:xfrm>
          <a:prstGeom prst="rect">
            <a:avLst/>
          </a:prstGeom>
          <a:noFill/>
          <a:ln>
            <a:noFill/>
          </a:ln>
        </p:spPr>
      </p:pic>
      <p:sp>
        <p:nvSpPr>
          <p:cNvPr id="5" name="テキスト ボックス 2"/>
          <p:cNvSpPr txBox="1">
            <a:spLocks noChangeArrowheads="1"/>
          </p:cNvSpPr>
          <p:nvPr/>
        </p:nvSpPr>
        <p:spPr bwMode="auto">
          <a:xfrm>
            <a:off x="1395056" y="3037429"/>
            <a:ext cx="4513656" cy="46166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just">
              <a:spcAft>
                <a:spcPts val="0"/>
              </a:spcAft>
            </a:pPr>
            <a:r>
              <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rPr>
              <a:t>動物のフンを集めて堆肥化して、木を育てるための土に混ぜる</a:t>
            </a:r>
            <a:endParaRPr lang="en-US" alt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rPr>
              <a:t>動物のフンや死骸が栄養分となり木が育つという内容を説明</a:t>
            </a:r>
          </a:p>
        </p:txBody>
      </p:sp>
      <p:sp>
        <p:nvSpPr>
          <p:cNvPr id="6" name="テキスト ボックス 2"/>
          <p:cNvSpPr txBox="1">
            <a:spLocks noChangeArrowheads="1"/>
          </p:cNvSpPr>
          <p:nvPr/>
        </p:nvSpPr>
        <p:spPr bwMode="auto">
          <a:xfrm>
            <a:off x="6609397" y="3024505"/>
            <a:ext cx="3897630" cy="46166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just">
              <a:spcAft>
                <a:spcPts val="0"/>
              </a:spcAft>
            </a:pPr>
            <a:r>
              <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rPr>
              <a:t>動物のフンの堆肥を混ぜて、植樹体験、植えた木は鉢植えで園内に置かれる。</a:t>
            </a:r>
          </a:p>
        </p:txBody>
      </p:sp>
      <p:sp>
        <p:nvSpPr>
          <p:cNvPr id="7" name="テキスト ボックス 2"/>
          <p:cNvSpPr txBox="1">
            <a:spLocks noChangeArrowheads="1"/>
          </p:cNvSpPr>
          <p:nvPr/>
        </p:nvSpPr>
        <p:spPr bwMode="auto">
          <a:xfrm>
            <a:off x="1948317" y="6483985"/>
            <a:ext cx="3731265" cy="246221"/>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just">
              <a:lnSpc>
                <a:spcPts val="1200"/>
              </a:lnSpc>
              <a:spcAft>
                <a:spcPts val="0"/>
              </a:spcAft>
            </a:pPr>
            <a:r>
              <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rPr>
              <a:t>スタンプラリー実施状況（オオサンショウウオ）</a:t>
            </a:r>
          </a:p>
        </p:txBody>
      </p:sp>
      <p:sp>
        <p:nvSpPr>
          <p:cNvPr id="8" name="テキスト ボックス 2"/>
          <p:cNvSpPr txBox="1">
            <a:spLocks noChangeArrowheads="1"/>
          </p:cNvSpPr>
          <p:nvPr/>
        </p:nvSpPr>
        <p:spPr bwMode="auto">
          <a:xfrm>
            <a:off x="7073974" y="6483985"/>
            <a:ext cx="3171825" cy="246221"/>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just">
              <a:lnSpc>
                <a:spcPts val="1200"/>
              </a:lnSpc>
              <a:spcAft>
                <a:spcPts val="0"/>
              </a:spcAft>
            </a:pPr>
            <a:r>
              <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rPr>
              <a:t>スタンプラリー実施状況（ニホンジカ）</a:t>
            </a:r>
          </a:p>
        </p:txBody>
      </p:sp>
      <p:pic>
        <p:nvPicPr>
          <p:cNvPr id="9" name="図 8" descr="F:\DCIM\100OLYMP\PB13144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9872" y="121285"/>
            <a:ext cx="3800475" cy="2849245"/>
          </a:xfrm>
          <a:prstGeom prst="rect">
            <a:avLst/>
          </a:prstGeom>
          <a:noFill/>
          <a:ln>
            <a:noFill/>
          </a:ln>
        </p:spPr>
      </p:pic>
      <p:pic>
        <p:nvPicPr>
          <p:cNvPr id="10" name="図 9" descr="F:\DCIM\100OLYMP\PB13146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2597" y="3573780"/>
            <a:ext cx="3838575" cy="2877820"/>
          </a:xfrm>
          <a:prstGeom prst="rect">
            <a:avLst/>
          </a:prstGeom>
          <a:noFill/>
          <a:ln>
            <a:noFill/>
          </a:ln>
        </p:spPr>
      </p:pic>
      <p:pic>
        <p:nvPicPr>
          <p:cNvPr id="11" name="図 10" descr="F:\DCIM\100OLYMP\PB13145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9712" y="3550285"/>
            <a:ext cx="3810635" cy="2857500"/>
          </a:xfrm>
          <a:prstGeom prst="rect">
            <a:avLst/>
          </a:prstGeom>
          <a:noFill/>
          <a:ln>
            <a:noFill/>
          </a:ln>
        </p:spPr>
      </p:pic>
    </p:spTree>
    <p:extLst>
      <p:ext uri="{BB962C8B-B14F-4D97-AF65-F5344CB8AC3E}">
        <p14:creationId xmlns:p14="http://schemas.microsoft.com/office/powerpoint/2010/main" val="2197413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88847" y="1124503"/>
            <a:ext cx="11633981" cy="2246769"/>
          </a:xfrm>
          <a:prstGeom prst="rect">
            <a:avLst/>
          </a:prstGeom>
        </p:spPr>
        <p:txBody>
          <a:bodyPr wrap="square">
            <a:spAutoFit/>
          </a:bodyPr>
          <a:lstStyle/>
          <a:p>
            <a:pPr>
              <a:lnSpc>
                <a:spcPts val="2800"/>
              </a:lnSpc>
            </a:pPr>
            <a:r>
              <a:rPr lang="ja-JP" altLang="en-US" dirty="0">
                <a:latin typeface="+mj-lt"/>
              </a:rPr>
              <a:t>　堺第７－３区は、昭和</a:t>
            </a:r>
            <a:r>
              <a:rPr lang="en-US" altLang="ja-JP" dirty="0">
                <a:latin typeface="+mj-lt"/>
              </a:rPr>
              <a:t>49</a:t>
            </a:r>
            <a:r>
              <a:rPr lang="ja-JP" altLang="en-US" dirty="0">
                <a:latin typeface="+mj-lt"/>
              </a:rPr>
              <a:t>年</a:t>
            </a:r>
            <a:r>
              <a:rPr lang="en-US" altLang="ja-JP" dirty="0">
                <a:latin typeface="+mj-lt"/>
              </a:rPr>
              <a:t>2</a:t>
            </a:r>
            <a:r>
              <a:rPr lang="ja-JP" altLang="en-US" dirty="0">
                <a:latin typeface="+mj-lt"/>
              </a:rPr>
              <a:t>月から平成</a:t>
            </a:r>
            <a:r>
              <a:rPr lang="en-US" altLang="ja-JP" dirty="0">
                <a:latin typeface="+mj-lt"/>
              </a:rPr>
              <a:t>16</a:t>
            </a:r>
            <a:r>
              <a:rPr lang="ja-JP" altLang="en-US" dirty="0">
                <a:latin typeface="+mj-lt"/>
              </a:rPr>
              <a:t>年</a:t>
            </a:r>
            <a:r>
              <a:rPr lang="en-US" altLang="ja-JP" dirty="0">
                <a:latin typeface="+mj-lt"/>
              </a:rPr>
              <a:t>3</a:t>
            </a:r>
            <a:r>
              <a:rPr lang="ja-JP" altLang="en-US" dirty="0">
                <a:latin typeface="+mj-lt"/>
              </a:rPr>
              <a:t>月まで</a:t>
            </a:r>
            <a:r>
              <a:rPr lang="en-US" altLang="ja-JP" dirty="0">
                <a:latin typeface="+mj-lt"/>
              </a:rPr>
              <a:t>30</a:t>
            </a:r>
            <a:r>
              <a:rPr lang="ja-JP" altLang="en-US" dirty="0">
                <a:latin typeface="+mj-lt"/>
              </a:rPr>
              <a:t>年間に渡り府内の産業廃棄物を受け入れ埋立てしてきた大阪府堺臨海部の産業廃棄物埋立処分場です。　</a:t>
            </a:r>
          </a:p>
          <a:p>
            <a:pPr>
              <a:lnSpc>
                <a:spcPts val="2800"/>
              </a:lnSpc>
            </a:pPr>
            <a:r>
              <a:rPr lang="ja-JP" altLang="en-US" dirty="0">
                <a:latin typeface="+mj-lt"/>
              </a:rPr>
              <a:t>　この産廃処分場である堺第</a:t>
            </a:r>
            <a:r>
              <a:rPr lang="en-US" altLang="ja-JP" dirty="0">
                <a:latin typeface="+mj-lt"/>
              </a:rPr>
              <a:t>7</a:t>
            </a:r>
            <a:r>
              <a:rPr lang="ja-JP" altLang="en-US" dirty="0">
                <a:latin typeface="+mj-lt"/>
              </a:rPr>
              <a:t>－</a:t>
            </a:r>
            <a:r>
              <a:rPr lang="en-US" altLang="ja-JP" dirty="0">
                <a:latin typeface="+mj-lt"/>
              </a:rPr>
              <a:t>3</a:t>
            </a:r>
            <a:r>
              <a:rPr lang="ja-JP" altLang="en-US" dirty="0">
                <a:latin typeface="+mj-lt"/>
              </a:rPr>
              <a:t>区（約</a:t>
            </a:r>
            <a:r>
              <a:rPr lang="en-US" altLang="ja-JP" dirty="0">
                <a:latin typeface="+mj-lt"/>
              </a:rPr>
              <a:t>280</a:t>
            </a:r>
            <a:r>
              <a:rPr lang="ja-JP" altLang="en-US" dirty="0">
                <a:latin typeface="+mj-lt"/>
              </a:rPr>
              <a:t>ヘクタール）のうち、府民・</a:t>
            </a:r>
            <a:r>
              <a:rPr lang="en-US" altLang="ja-JP" dirty="0">
                <a:latin typeface="+mj-lt"/>
              </a:rPr>
              <a:t>NPO</a:t>
            </a:r>
            <a:r>
              <a:rPr lang="ja-JP" altLang="en-US" dirty="0">
                <a:latin typeface="+mj-lt"/>
              </a:rPr>
              <a:t>等の参加のもと森として整備することが位置づけられた</a:t>
            </a:r>
            <a:r>
              <a:rPr lang="en-US" altLang="ja-JP" dirty="0">
                <a:latin typeface="+mj-lt"/>
              </a:rPr>
              <a:t>100</a:t>
            </a:r>
            <a:r>
              <a:rPr lang="ja-JP" altLang="en-US" dirty="0">
                <a:latin typeface="+mj-lt"/>
              </a:rPr>
              <a:t>ヘクタールの区域を</a:t>
            </a:r>
            <a:r>
              <a:rPr lang="ja-JP" altLang="en-US" b="1" dirty="0">
                <a:solidFill>
                  <a:srgbClr val="FF0000"/>
                </a:solidFill>
                <a:latin typeface="+mj-lt"/>
              </a:rPr>
              <a:t>「共生の森」</a:t>
            </a:r>
            <a:r>
              <a:rPr lang="ja-JP" altLang="en-US" dirty="0">
                <a:latin typeface="+mj-lt"/>
              </a:rPr>
              <a:t>として整備を進めています。</a:t>
            </a:r>
          </a:p>
          <a:p>
            <a:pPr>
              <a:lnSpc>
                <a:spcPts val="2800"/>
              </a:lnSpc>
            </a:pPr>
            <a:r>
              <a:rPr lang="ja-JP" altLang="en-US" dirty="0">
                <a:latin typeface="+mj-lt"/>
              </a:rPr>
              <a:t>　共生の森では、産業廃棄物の受け入れを終了した平成</a:t>
            </a:r>
            <a:r>
              <a:rPr lang="en-US" altLang="ja-JP" dirty="0">
                <a:latin typeface="+mj-lt"/>
              </a:rPr>
              <a:t>16</a:t>
            </a:r>
            <a:r>
              <a:rPr lang="ja-JP" altLang="en-US" dirty="0">
                <a:latin typeface="+mj-lt"/>
              </a:rPr>
              <a:t>年より府民・</a:t>
            </a:r>
            <a:r>
              <a:rPr lang="en-US" altLang="ja-JP" dirty="0">
                <a:latin typeface="+mj-lt"/>
              </a:rPr>
              <a:t>NPO</a:t>
            </a:r>
            <a:r>
              <a:rPr lang="ja-JP" altLang="en-US" dirty="0">
                <a:latin typeface="+mj-lt"/>
              </a:rPr>
              <a:t>等の参加による植栽及び草刈りイベントの開催等により森づくりを推進しています。</a:t>
            </a:r>
            <a:endParaRPr lang="ja-JP" altLang="en-US" dirty="0">
              <a:effectLst/>
              <a:latin typeface="+mj-lt"/>
            </a:endParaRPr>
          </a:p>
        </p:txBody>
      </p:sp>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398" y="3920488"/>
            <a:ext cx="3639943" cy="2195166"/>
          </a:xfrm>
          <a:prstGeom prst="rect">
            <a:avLst/>
          </a:prstGeom>
        </p:spPr>
      </p:pic>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9915" y="3932396"/>
            <a:ext cx="3785282" cy="2183258"/>
          </a:xfrm>
          <a:prstGeom prst="rect">
            <a:avLst/>
          </a:prstGeom>
        </p:spPr>
      </p:pic>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497" y="3920488"/>
            <a:ext cx="3882683" cy="2192792"/>
          </a:xfrm>
          <a:prstGeom prst="rect">
            <a:avLst/>
          </a:prstGeom>
        </p:spPr>
      </p:pic>
      <p:sp>
        <p:nvSpPr>
          <p:cNvPr id="14" name="テキスト ボックス 13"/>
          <p:cNvSpPr txBox="1"/>
          <p:nvPr/>
        </p:nvSpPr>
        <p:spPr>
          <a:xfrm>
            <a:off x="1161610" y="6113280"/>
            <a:ext cx="1617785" cy="369332"/>
          </a:xfrm>
          <a:prstGeom prst="rect">
            <a:avLst/>
          </a:prstGeom>
          <a:noFill/>
        </p:spPr>
        <p:txBody>
          <a:bodyPr wrap="square" rtlCol="0">
            <a:spAutoFit/>
          </a:bodyPr>
          <a:lstStyle/>
          <a:p>
            <a:r>
              <a:rPr kumimoji="1" lang="en-US" altLang="ja-JP" b="1" dirty="0">
                <a:latin typeface="+mj-lt"/>
              </a:rPr>
              <a:t>S49</a:t>
            </a:r>
            <a:r>
              <a:rPr kumimoji="1" lang="ja-JP" altLang="en-US" b="1" dirty="0">
                <a:latin typeface="+mj-lt"/>
              </a:rPr>
              <a:t>（</a:t>
            </a:r>
            <a:r>
              <a:rPr kumimoji="1" lang="en-US" altLang="ja-JP" b="1" dirty="0">
                <a:latin typeface="+mj-lt"/>
              </a:rPr>
              <a:t>1974</a:t>
            </a:r>
            <a:r>
              <a:rPr kumimoji="1" lang="ja-JP" altLang="en-US" b="1" dirty="0">
                <a:latin typeface="+mj-lt"/>
              </a:rPr>
              <a:t>）</a:t>
            </a:r>
          </a:p>
        </p:txBody>
      </p:sp>
      <p:sp>
        <p:nvSpPr>
          <p:cNvPr id="15" name="テキスト ボックス 14"/>
          <p:cNvSpPr txBox="1"/>
          <p:nvPr/>
        </p:nvSpPr>
        <p:spPr>
          <a:xfrm>
            <a:off x="5062775" y="6125696"/>
            <a:ext cx="1617785" cy="369332"/>
          </a:xfrm>
          <a:prstGeom prst="rect">
            <a:avLst/>
          </a:prstGeom>
          <a:noFill/>
        </p:spPr>
        <p:txBody>
          <a:bodyPr wrap="square" rtlCol="0">
            <a:spAutoFit/>
          </a:bodyPr>
          <a:lstStyle/>
          <a:p>
            <a:r>
              <a:rPr kumimoji="1" lang="en-US" altLang="ja-JP" b="1" dirty="0">
                <a:latin typeface="+mj-lt"/>
              </a:rPr>
              <a:t>S56</a:t>
            </a:r>
            <a:r>
              <a:rPr kumimoji="1" lang="ja-JP" altLang="en-US" b="1" dirty="0">
                <a:latin typeface="+mj-lt"/>
              </a:rPr>
              <a:t>（</a:t>
            </a:r>
            <a:r>
              <a:rPr kumimoji="1" lang="en-US" altLang="ja-JP" b="1" dirty="0">
                <a:latin typeface="+mj-lt"/>
              </a:rPr>
              <a:t>1981</a:t>
            </a:r>
            <a:r>
              <a:rPr kumimoji="1" lang="ja-JP" altLang="en-US" b="1" dirty="0">
                <a:latin typeface="+mj-lt"/>
              </a:rPr>
              <a:t>）</a:t>
            </a:r>
          </a:p>
        </p:txBody>
      </p:sp>
      <p:sp>
        <p:nvSpPr>
          <p:cNvPr id="16" name="テキスト ボックス 15"/>
          <p:cNvSpPr txBox="1"/>
          <p:nvPr/>
        </p:nvSpPr>
        <p:spPr>
          <a:xfrm>
            <a:off x="9235862" y="6119946"/>
            <a:ext cx="1617785" cy="369332"/>
          </a:xfrm>
          <a:prstGeom prst="rect">
            <a:avLst/>
          </a:prstGeom>
          <a:noFill/>
        </p:spPr>
        <p:txBody>
          <a:bodyPr wrap="square" rtlCol="0">
            <a:spAutoFit/>
          </a:bodyPr>
          <a:lstStyle/>
          <a:p>
            <a:r>
              <a:rPr kumimoji="1" lang="en-US" altLang="ja-JP" b="1" dirty="0">
                <a:latin typeface="+mj-lt"/>
              </a:rPr>
              <a:t>H6</a:t>
            </a:r>
            <a:r>
              <a:rPr kumimoji="1" lang="ja-JP" altLang="en-US" b="1" dirty="0">
                <a:latin typeface="+mj-lt"/>
              </a:rPr>
              <a:t>（</a:t>
            </a:r>
            <a:r>
              <a:rPr kumimoji="1" lang="en-US" altLang="ja-JP" b="1" dirty="0">
                <a:latin typeface="+mj-lt"/>
              </a:rPr>
              <a:t>1994</a:t>
            </a:r>
            <a:r>
              <a:rPr kumimoji="1" lang="ja-JP" altLang="en-US" b="1" dirty="0"/>
              <a:t>）</a:t>
            </a:r>
          </a:p>
        </p:txBody>
      </p:sp>
      <p:sp>
        <p:nvSpPr>
          <p:cNvPr id="10" name="タイトル 1"/>
          <p:cNvSpPr>
            <a:spLocks noGrp="1"/>
          </p:cNvSpPr>
          <p:nvPr>
            <p:ph type="title"/>
          </p:nvPr>
        </p:nvSpPr>
        <p:spPr>
          <a:xfrm>
            <a:off x="314509" y="306915"/>
            <a:ext cx="10930897" cy="641948"/>
          </a:xfrm>
        </p:spPr>
        <p:txBody>
          <a:bodyPr>
            <a:normAutofit/>
          </a:bodyPr>
          <a:lstStyle/>
          <a:p>
            <a:r>
              <a:rPr lang="ja-JP" altLang="en-US" sz="3600" b="1" dirty="0"/>
              <a:t>◆堺第７－３区　共生の森</a:t>
            </a:r>
          </a:p>
        </p:txBody>
      </p:sp>
    </p:spTree>
    <p:extLst>
      <p:ext uri="{BB962C8B-B14F-4D97-AF65-F5344CB8AC3E}">
        <p14:creationId xmlns:p14="http://schemas.microsoft.com/office/powerpoint/2010/main" val="1674626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5065" y="3277772"/>
            <a:ext cx="6105378" cy="3793020"/>
          </a:xfrm>
          <a:prstGeom prst="rect">
            <a:avLst/>
          </a:prstGeom>
        </p:spPr>
      </p:pic>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6048" y="894439"/>
            <a:ext cx="3339830" cy="2504873"/>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697" y="894439"/>
            <a:ext cx="3215860" cy="2514198"/>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6263" y="881487"/>
            <a:ext cx="3339830" cy="2504872"/>
          </a:xfrm>
          <a:prstGeom prst="rect">
            <a:avLst/>
          </a:prstGeom>
        </p:spPr>
      </p:pic>
      <p:cxnSp>
        <p:nvCxnSpPr>
          <p:cNvPr id="19" name="直線コネクタ 18"/>
          <p:cNvCxnSpPr/>
          <p:nvPr/>
        </p:nvCxnSpPr>
        <p:spPr>
          <a:xfrm>
            <a:off x="4501662" y="5514535"/>
            <a:ext cx="1547446" cy="0"/>
          </a:xfrm>
          <a:prstGeom prst="line">
            <a:avLst/>
          </a:prstGeom>
          <a:ln w="254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21" name="直線コネクタ 20"/>
          <p:cNvCxnSpPr/>
          <p:nvPr/>
        </p:nvCxnSpPr>
        <p:spPr>
          <a:xfrm>
            <a:off x="6035040" y="5514535"/>
            <a:ext cx="28135" cy="49237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6049108" y="5992837"/>
            <a:ext cx="787790" cy="140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V="1">
            <a:off x="6836898" y="4346917"/>
            <a:ext cx="1603717" cy="16599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4684542" y="4332849"/>
            <a:ext cx="3756074" cy="140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4684542" y="4445391"/>
            <a:ext cx="21523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6836898" y="4445391"/>
            <a:ext cx="0" cy="35169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H="1">
            <a:off x="6063175" y="4783016"/>
            <a:ext cx="7737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5824025" y="4797083"/>
            <a:ext cx="225083" cy="40796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a:off x="4501662" y="5190978"/>
            <a:ext cx="132236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4501662" y="5205046"/>
            <a:ext cx="0" cy="30948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4684542" y="4346917"/>
            <a:ext cx="0" cy="984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1526464" y="6387232"/>
            <a:ext cx="1617785" cy="369332"/>
          </a:xfrm>
          <a:prstGeom prst="rect">
            <a:avLst/>
          </a:prstGeom>
          <a:noFill/>
        </p:spPr>
        <p:txBody>
          <a:bodyPr wrap="square" rtlCol="0">
            <a:spAutoFit/>
          </a:bodyPr>
          <a:lstStyle/>
          <a:p>
            <a:r>
              <a:rPr kumimoji="1" lang="en-US" altLang="ja-JP" b="1" dirty="0">
                <a:latin typeface="+mj-lt"/>
              </a:rPr>
              <a:t>H25</a:t>
            </a:r>
            <a:r>
              <a:rPr kumimoji="1" lang="ja-JP" altLang="en-US" b="1" dirty="0">
                <a:latin typeface="+mj-lt"/>
              </a:rPr>
              <a:t>（</a:t>
            </a:r>
            <a:r>
              <a:rPr kumimoji="1" lang="en-US" altLang="ja-JP" b="1" dirty="0">
                <a:latin typeface="+mj-lt"/>
              </a:rPr>
              <a:t>2013</a:t>
            </a:r>
            <a:r>
              <a:rPr kumimoji="1" lang="ja-JP" altLang="en-US" b="1" dirty="0">
                <a:latin typeface="+mj-lt"/>
              </a:rPr>
              <a:t>）</a:t>
            </a:r>
          </a:p>
        </p:txBody>
      </p:sp>
      <p:sp>
        <p:nvSpPr>
          <p:cNvPr id="47" name="正方形/長方形 46"/>
          <p:cNvSpPr/>
          <p:nvPr/>
        </p:nvSpPr>
        <p:spPr>
          <a:xfrm>
            <a:off x="9675746" y="6311596"/>
            <a:ext cx="1569660" cy="369332"/>
          </a:xfrm>
          <a:prstGeom prst="rect">
            <a:avLst/>
          </a:prstGeom>
        </p:spPr>
        <p:txBody>
          <a:bodyPr wrap="none">
            <a:spAutoFit/>
          </a:bodyPr>
          <a:lstStyle/>
          <a:p>
            <a:r>
              <a:rPr lang="ja-JP" altLang="ja-JP" b="1" dirty="0">
                <a:latin typeface="+mj-ea"/>
                <a:ea typeface="+mj-ea"/>
                <a:cs typeface="Times New Roman" panose="02020603050405020304" pitchFamily="18" charset="0"/>
              </a:rPr>
              <a:t>ツマキチョウ</a:t>
            </a:r>
            <a:endParaRPr lang="ja-JP" altLang="en-US" b="1" dirty="0">
              <a:latin typeface="+mj-ea"/>
              <a:ea typeface="+mj-ea"/>
            </a:endParaRPr>
          </a:p>
        </p:txBody>
      </p:sp>
      <p:pic>
        <p:nvPicPr>
          <p:cNvPr id="48" name="図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3263" y="3992636"/>
            <a:ext cx="3481114" cy="2298428"/>
          </a:xfrm>
          <a:prstGeom prst="rect">
            <a:avLst/>
          </a:prstGeom>
        </p:spPr>
      </p:pic>
      <p:pic>
        <p:nvPicPr>
          <p:cNvPr id="49" name="図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275" y="3676402"/>
            <a:ext cx="2692400" cy="2128520"/>
          </a:xfrm>
          <a:prstGeom prst="rect">
            <a:avLst/>
          </a:prstGeom>
        </p:spPr>
      </p:pic>
      <p:sp>
        <p:nvSpPr>
          <p:cNvPr id="50" name="正方形/長方形 49"/>
          <p:cNvSpPr/>
          <p:nvPr/>
        </p:nvSpPr>
        <p:spPr>
          <a:xfrm>
            <a:off x="1141123" y="5837628"/>
            <a:ext cx="877163" cy="369332"/>
          </a:xfrm>
          <a:prstGeom prst="rect">
            <a:avLst/>
          </a:prstGeom>
        </p:spPr>
        <p:txBody>
          <a:bodyPr wrap="none">
            <a:spAutoFit/>
          </a:bodyPr>
          <a:lstStyle/>
          <a:p>
            <a:r>
              <a:rPr lang="ja-JP" altLang="en-US" b="1" dirty="0">
                <a:latin typeface="+mj-ea"/>
                <a:ea typeface="+mj-ea"/>
                <a:cs typeface="Times New Roman" panose="02020603050405020304" pitchFamily="18" charset="0"/>
              </a:rPr>
              <a:t>タヌキ</a:t>
            </a:r>
            <a:endParaRPr lang="ja-JP" altLang="en-US" b="1" dirty="0">
              <a:latin typeface="+mj-ea"/>
              <a:ea typeface="+mj-ea"/>
            </a:endParaRPr>
          </a:p>
        </p:txBody>
      </p:sp>
      <p:sp>
        <p:nvSpPr>
          <p:cNvPr id="24" name="タイトル 1"/>
          <p:cNvSpPr>
            <a:spLocks noGrp="1"/>
          </p:cNvSpPr>
          <p:nvPr>
            <p:ph type="title"/>
          </p:nvPr>
        </p:nvSpPr>
        <p:spPr>
          <a:xfrm>
            <a:off x="314509" y="306915"/>
            <a:ext cx="10930897" cy="641948"/>
          </a:xfrm>
        </p:spPr>
        <p:txBody>
          <a:bodyPr>
            <a:normAutofit/>
          </a:bodyPr>
          <a:lstStyle/>
          <a:p>
            <a:r>
              <a:rPr lang="ja-JP" altLang="en-US" sz="3600" b="1" dirty="0"/>
              <a:t>◆堺第７－３区　共生の森</a:t>
            </a:r>
          </a:p>
        </p:txBody>
      </p:sp>
    </p:spTree>
    <p:extLst>
      <p:ext uri="{BB962C8B-B14F-4D97-AF65-F5344CB8AC3E}">
        <p14:creationId xmlns:p14="http://schemas.microsoft.com/office/powerpoint/2010/main" val="1267842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3847" y="207869"/>
            <a:ext cx="8596668" cy="1320800"/>
          </a:xfrm>
        </p:spPr>
        <p:txBody>
          <a:bodyPr>
            <a:normAutofit/>
          </a:bodyPr>
          <a:lstStyle/>
          <a:p>
            <a:r>
              <a:rPr lang="ja-JP" altLang="en-US" sz="4000" b="1" dirty="0"/>
              <a:t>★林学</a:t>
            </a:r>
            <a:r>
              <a:rPr kumimoji="1" lang="ja-JP" altLang="en-US" sz="4000" b="1" dirty="0"/>
              <a:t>職に求める人材</a:t>
            </a:r>
          </a:p>
        </p:txBody>
      </p:sp>
      <p:sp>
        <p:nvSpPr>
          <p:cNvPr id="3" name="コンテンツ プレースホルダー 2"/>
          <p:cNvSpPr>
            <a:spLocks noGrp="1"/>
          </p:cNvSpPr>
          <p:nvPr>
            <p:ph idx="1"/>
          </p:nvPr>
        </p:nvSpPr>
        <p:spPr>
          <a:xfrm>
            <a:off x="303848" y="1331065"/>
            <a:ext cx="11257519" cy="1607059"/>
          </a:xfrm>
          <a:solidFill>
            <a:schemeClr val="accent1">
              <a:lumMod val="40000"/>
              <a:lumOff val="60000"/>
            </a:schemeClr>
          </a:solidFill>
        </p:spPr>
        <p:txBody>
          <a:bodyPr>
            <a:noAutofit/>
          </a:bodyPr>
          <a:lstStyle/>
          <a:p>
            <a:r>
              <a:rPr kumimoji="1" lang="ja-JP" altLang="en-US" sz="2800" dirty="0">
                <a:solidFill>
                  <a:schemeClr val="tx1"/>
                </a:solidFill>
              </a:rPr>
              <a:t>大阪府の林学職は、</a:t>
            </a:r>
            <a:endParaRPr kumimoji="1" lang="en-US" altLang="ja-JP" sz="2800" dirty="0">
              <a:solidFill>
                <a:schemeClr val="tx1"/>
              </a:solidFill>
            </a:endParaRPr>
          </a:p>
          <a:p>
            <a:pPr marL="0" indent="0">
              <a:buNone/>
            </a:pPr>
            <a:r>
              <a:rPr kumimoji="1" lang="ja-JP" altLang="en-US" sz="2800" dirty="0">
                <a:solidFill>
                  <a:schemeClr val="tx1"/>
                </a:solidFill>
              </a:rPr>
              <a:t>　大阪の「自然環境」、「都市のみどり」、「</a:t>
            </a:r>
            <a:r>
              <a:rPr lang="ja-JP" altLang="en-US" sz="2800" dirty="0">
                <a:solidFill>
                  <a:schemeClr val="tx1"/>
                </a:solidFill>
              </a:rPr>
              <a:t>都市</a:t>
            </a:r>
            <a:r>
              <a:rPr kumimoji="1" lang="ja-JP" altLang="en-US" sz="2800" dirty="0">
                <a:solidFill>
                  <a:schemeClr val="tx1"/>
                </a:solidFill>
              </a:rPr>
              <a:t>を取り巻く森林」</a:t>
            </a:r>
            <a:endParaRPr kumimoji="1" lang="en-US" altLang="ja-JP" sz="2800" dirty="0">
              <a:solidFill>
                <a:schemeClr val="tx1"/>
              </a:solidFill>
            </a:endParaRPr>
          </a:p>
          <a:p>
            <a:pPr marL="0" indent="0">
              <a:buNone/>
            </a:pPr>
            <a:r>
              <a:rPr lang="ja-JP" altLang="en-US" sz="2800" dirty="0">
                <a:solidFill>
                  <a:schemeClr val="tx1"/>
                </a:solidFill>
              </a:rPr>
              <a:t>　</a:t>
            </a:r>
            <a:r>
              <a:rPr kumimoji="1" lang="ja-JP" altLang="en-US" sz="2800" dirty="0">
                <a:solidFill>
                  <a:schemeClr val="tx1"/>
                </a:solidFill>
              </a:rPr>
              <a:t>を守り育てていく</a:t>
            </a:r>
            <a:r>
              <a:rPr lang="ja-JP" altLang="en-US" sz="2800" dirty="0">
                <a:solidFill>
                  <a:schemeClr val="tx1"/>
                </a:solidFill>
              </a:rPr>
              <a:t>仕事をしています。</a:t>
            </a:r>
            <a:r>
              <a:rPr kumimoji="1" lang="ja-JP" altLang="en-US" sz="2000" dirty="0"/>
              <a:t>　</a:t>
            </a:r>
          </a:p>
        </p:txBody>
      </p:sp>
      <p:sp>
        <p:nvSpPr>
          <p:cNvPr id="4" name="テキスト ボックス 3"/>
          <p:cNvSpPr txBox="1"/>
          <p:nvPr/>
        </p:nvSpPr>
        <p:spPr>
          <a:xfrm>
            <a:off x="2382591" y="6151779"/>
            <a:ext cx="8934077" cy="523220"/>
          </a:xfrm>
          <a:prstGeom prst="rect">
            <a:avLst/>
          </a:prstGeom>
          <a:noFill/>
          <a:effectLst/>
        </p:spPr>
        <p:txBody>
          <a:bodyPr wrap="square" rtlCol="0">
            <a:spAutoFit/>
          </a:bodyPr>
          <a:lstStyle/>
          <a:p>
            <a:r>
              <a:rPr kumimoji="1" lang="ja-JP" altLang="en-US" sz="2800" b="1" i="1" dirty="0">
                <a:effectLst/>
              </a:rPr>
              <a:t>みなさまのチャレンジを心よりお待ちしております</a:t>
            </a:r>
            <a:r>
              <a:rPr kumimoji="1" lang="ja-JP" altLang="en-US" sz="2800" b="1" i="1" dirty="0">
                <a:solidFill>
                  <a:srgbClr val="FF0000"/>
                </a:solidFill>
                <a:effectLst/>
              </a:rPr>
              <a:t>！</a:t>
            </a:r>
          </a:p>
        </p:txBody>
      </p:sp>
      <p:sp>
        <p:nvSpPr>
          <p:cNvPr id="5" name="コンテンツ プレースホルダー 2"/>
          <p:cNvSpPr txBox="1">
            <a:spLocks/>
          </p:cNvSpPr>
          <p:nvPr/>
        </p:nvSpPr>
        <p:spPr>
          <a:xfrm>
            <a:off x="303847" y="3116268"/>
            <a:ext cx="11257520" cy="2679224"/>
          </a:xfrm>
          <a:prstGeom prst="rect">
            <a:avLst/>
          </a:prstGeom>
          <a:solidFill>
            <a:schemeClr val="accent1">
              <a:lumMod val="60000"/>
              <a:lumOff val="40000"/>
            </a:schemeClr>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2800" dirty="0">
                <a:solidFill>
                  <a:schemeClr val="tx1"/>
                </a:solidFill>
              </a:rPr>
              <a:t>そのため、絶えず、府域全体の自然に目を向け、様々な　自然環境や森林・林業に関する知識と、それらを守っていく行動力のある</a:t>
            </a:r>
            <a:endParaRPr lang="en-US" altLang="ja-JP" sz="2800" dirty="0">
              <a:solidFill>
                <a:schemeClr val="tx1"/>
              </a:solidFill>
            </a:endParaRPr>
          </a:p>
          <a:p>
            <a:pPr marL="0" indent="0">
              <a:buNone/>
            </a:pPr>
            <a:r>
              <a:rPr lang="ja-JP" altLang="en-US" sz="2800">
                <a:solidFill>
                  <a:schemeClr val="tx1"/>
                </a:solidFill>
              </a:rPr>
              <a:t>　人材</a:t>
            </a:r>
            <a:r>
              <a:rPr lang="ja-JP" altLang="en-US" sz="2800" dirty="0">
                <a:solidFill>
                  <a:schemeClr val="tx1"/>
                </a:solidFill>
              </a:rPr>
              <a:t>を求めています。</a:t>
            </a:r>
            <a:endParaRPr lang="en-US" altLang="ja-JP" sz="2800" dirty="0">
              <a:solidFill>
                <a:schemeClr val="tx1"/>
              </a:solidFill>
            </a:endParaRPr>
          </a:p>
          <a:p>
            <a:r>
              <a:rPr lang="ja-JP" altLang="en-US" sz="2800" dirty="0">
                <a:solidFill>
                  <a:schemeClr val="tx1"/>
                </a:solidFill>
              </a:rPr>
              <a:t>自然に愛着をもって、大阪の自然環境や森林を、一緒に</a:t>
            </a:r>
            <a:endParaRPr lang="en-US" altLang="ja-JP" sz="2800" dirty="0">
              <a:solidFill>
                <a:schemeClr val="tx1"/>
              </a:solidFill>
            </a:endParaRPr>
          </a:p>
          <a:p>
            <a:pPr marL="0" indent="0">
              <a:buNone/>
            </a:pPr>
            <a:r>
              <a:rPr lang="ja-JP" altLang="en-US" sz="2800" dirty="0">
                <a:solidFill>
                  <a:schemeClr val="tx1"/>
                </a:solidFill>
              </a:rPr>
              <a:t>　守っていきませんか！！</a:t>
            </a:r>
            <a:endParaRPr lang="en-US" altLang="ja-JP" sz="2800" dirty="0">
              <a:solidFill>
                <a:schemeClr val="tx1"/>
              </a:solidFill>
            </a:endParaRPr>
          </a:p>
        </p:txBody>
      </p:sp>
    </p:spTree>
    <p:extLst>
      <p:ext uri="{BB962C8B-B14F-4D97-AF65-F5344CB8AC3E}">
        <p14:creationId xmlns:p14="http://schemas.microsoft.com/office/powerpoint/2010/main" val="1939542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テキスト ボックス 4"/>
          <p:cNvSpPr txBox="1"/>
          <p:nvPr/>
        </p:nvSpPr>
        <p:spPr>
          <a:xfrm>
            <a:off x="1283718" y="699646"/>
            <a:ext cx="9651490" cy="1748427"/>
          </a:xfrm>
          <a:prstGeom prst="rect">
            <a:avLst/>
          </a:prstGeom>
          <a:noFill/>
        </p:spPr>
        <p:txBody>
          <a:bodyPr wrap="square" rtlCol="0">
            <a:spAutoFit/>
          </a:bodyPr>
          <a:lstStyle/>
          <a:p>
            <a:pPr algn="ctr" defTabSz="455577">
              <a:defRPr/>
            </a:pPr>
            <a:r>
              <a:rPr lang="ja-JP" altLang="en-US" sz="5381" b="1" dirty="0">
                <a:ln w="22225">
                  <a:noFill/>
                  <a:prstDash val="solid"/>
                </a:ln>
                <a:solidFill>
                  <a:srgbClr val="455F51">
                    <a:lumMod val="50000"/>
                  </a:srgbClr>
                </a:solidFill>
                <a:latin typeface="UD デジタル 教科書体 N-B" panose="02020700000000000000" pitchFamily="17" charset="-128"/>
                <a:ea typeface="UD デジタル 教科書体 N-B" panose="02020700000000000000" pitchFamily="17" charset="-128"/>
              </a:rPr>
              <a:t>ご視聴ありがとう</a:t>
            </a:r>
            <a:endParaRPr lang="en-US" altLang="ja-JP" sz="5381" b="1" dirty="0">
              <a:ln w="22225">
                <a:noFill/>
                <a:prstDash val="solid"/>
              </a:ln>
              <a:solidFill>
                <a:srgbClr val="455F51">
                  <a:lumMod val="50000"/>
                </a:srgbClr>
              </a:solidFill>
              <a:latin typeface="UD デジタル 教科書体 N-B" panose="02020700000000000000" pitchFamily="17" charset="-128"/>
              <a:ea typeface="UD デジタル 教科書体 N-B" panose="02020700000000000000" pitchFamily="17" charset="-128"/>
            </a:endParaRPr>
          </a:p>
          <a:p>
            <a:pPr algn="ctr" defTabSz="455577">
              <a:defRPr/>
            </a:pPr>
            <a:r>
              <a:rPr lang="ja-JP" altLang="en-US" sz="5381" b="1" dirty="0">
                <a:ln w="22225">
                  <a:noFill/>
                  <a:prstDash val="solid"/>
                </a:ln>
                <a:solidFill>
                  <a:srgbClr val="455F51">
                    <a:lumMod val="50000"/>
                  </a:srgbClr>
                </a:solidFill>
                <a:latin typeface="UD デジタル 教科書体 N-B" panose="02020700000000000000" pitchFamily="17" charset="-128"/>
                <a:ea typeface="UD デジタル 教科書体 N-B" panose="02020700000000000000" pitchFamily="17" charset="-128"/>
              </a:rPr>
              <a:t>ございました！</a:t>
            </a:r>
            <a:endParaRPr lang="en-US" altLang="ja-JP" sz="5381" b="1" dirty="0">
              <a:ln w="22225">
                <a:noFill/>
                <a:prstDash val="solid"/>
              </a:ln>
              <a:solidFill>
                <a:srgbClr val="455F51">
                  <a:lumMod val="50000"/>
                </a:srgbClr>
              </a:solidFill>
              <a:latin typeface="UD デジタル 教科書体 N-B" panose="02020700000000000000" pitchFamily="17" charset="-128"/>
              <a:ea typeface="UD デジタル 教科書体 N-B" panose="02020700000000000000" pitchFamily="17"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572" y="3126899"/>
            <a:ext cx="3165782" cy="3731101"/>
          </a:xfrm>
          <a:prstGeom prst="rect">
            <a:avLst/>
          </a:prstGeom>
        </p:spPr>
      </p:pic>
      <p:sp>
        <p:nvSpPr>
          <p:cNvPr id="6" name="テキスト ボックス 2">
            <a:extLst>
              <a:ext uri="{FF2B5EF4-FFF2-40B4-BE49-F238E27FC236}">
                <a16:creationId xmlns:a16="http://schemas.microsoft.com/office/drawing/2014/main" id="{A29081CF-2F86-4EBE-971B-75BE6B5E4FB4}"/>
              </a:ext>
            </a:extLst>
          </p:cNvPr>
          <p:cNvSpPr txBox="1">
            <a:spLocks noChangeArrowheads="1"/>
          </p:cNvSpPr>
          <p:nvPr/>
        </p:nvSpPr>
        <p:spPr bwMode="auto">
          <a:xfrm>
            <a:off x="7787777" y="6397658"/>
            <a:ext cx="2653546" cy="27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100000"/>
              <a:buFont typeface="Symbol" pitchFamily="18" charset="2"/>
              <a:buChar char=""/>
              <a:defRPr kumimoji="1" sz="2400">
                <a:solidFill>
                  <a:schemeClr val="tx2"/>
                </a:solidFill>
                <a:latin typeface="Candara" pitchFamily="34" charset="0"/>
                <a:ea typeface="HGP明朝E" pitchFamily="18" charset="-128"/>
              </a:defRPr>
            </a:lvl1pPr>
            <a:lvl2pPr marL="742950" indent="-285750" eaLnBrk="0" hangingPunct="0">
              <a:spcBef>
                <a:spcPct val="20000"/>
              </a:spcBef>
              <a:buClr>
                <a:schemeClr val="accent1"/>
              </a:buClr>
              <a:buSzPct val="100000"/>
              <a:buFont typeface="Symbol" pitchFamily="18" charset="2"/>
              <a:buChar char=""/>
              <a:defRPr kumimoji="1" sz="2200">
                <a:solidFill>
                  <a:schemeClr val="tx2"/>
                </a:solidFill>
                <a:latin typeface="Candara" pitchFamily="34" charset="0"/>
                <a:ea typeface="HGP明朝E" pitchFamily="18" charset="-128"/>
              </a:defRPr>
            </a:lvl2pPr>
            <a:lvl3pPr marL="1143000" indent="-228600" eaLnBrk="0" hangingPunct="0">
              <a:spcBef>
                <a:spcPct val="20000"/>
              </a:spcBef>
              <a:buClr>
                <a:schemeClr val="accent1"/>
              </a:buClr>
              <a:buSzPct val="100000"/>
              <a:buFont typeface="Symbol" pitchFamily="18" charset="2"/>
              <a:buChar char=""/>
              <a:defRPr kumimoji="1" sz="2000">
                <a:solidFill>
                  <a:schemeClr val="tx2"/>
                </a:solidFill>
                <a:latin typeface="Candara" pitchFamily="34" charset="0"/>
                <a:ea typeface="HGP明朝E" pitchFamily="18" charset="-128"/>
              </a:defRPr>
            </a:lvl3pPr>
            <a:lvl4pPr marL="1600200" indent="-228600" eaLnBrk="0" hangingPunct="0">
              <a:spcBef>
                <a:spcPct val="20000"/>
              </a:spcBef>
              <a:buClr>
                <a:schemeClr val="accent1"/>
              </a:buClr>
              <a:buSzPct val="100000"/>
              <a:buFont typeface="Symbol" pitchFamily="18" charset="2"/>
              <a:buChar char=""/>
              <a:defRPr kumimoji="1">
                <a:solidFill>
                  <a:schemeClr val="tx2"/>
                </a:solidFill>
                <a:latin typeface="Candara" pitchFamily="34" charset="0"/>
                <a:ea typeface="HGP明朝E" pitchFamily="18" charset="-128"/>
              </a:defRPr>
            </a:lvl4pPr>
            <a:lvl5pPr marL="2057400" indent="-228600" eaLnBrk="0" hangingPunct="0">
              <a:spcBef>
                <a:spcPct val="20000"/>
              </a:spcBef>
              <a:buClr>
                <a:schemeClr val="accent1"/>
              </a:buClr>
              <a:buSzPct val="100000"/>
              <a:buFont typeface="Symbol" pitchFamily="18" charset="2"/>
              <a:buChar char=""/>
              <a:defRPr kumimoji="1" sz="1600">
                <a:solidFill>
                  <a:schemeClr val="tx2"/>
                </a:solidFill>
                <a:latin typeface="Candara" pitchFamily="34" charset="0"/>
                <a:ea typeface="HGP明朝E" pitchFamily="18" charset="-128"/>
              </a:defRPr>
            </a:lvl5pPr>
            <a:lvl6pPr marL="2514600" indent="-228600" eaLnBrk="0" fontAlgn="base" hangingPunct="0">
              <a:spcBef>
                <a:spcPct val="20000"/>
              </a:spcBef>
              <a:spcAft>
                <a:spcPct val="0"/>
              </a:spcAft>
              <a:buClr>
                <a:schemeClr val="accent1"/>
              </a:buClr>
              <a:buSzPct val="100000"/>
              <a:buFont typeface="Symbol" pitchFamily="18" charset="2"/>
              <a:buChar char=""/>
              <a:defRPr kumimoji="1" sz="1600">
                <a:solidFill>
                  <a:schemeClr val="tx2"/>
                </a:solidFill>
                <a:latin typeface="Candara" pitchFamily="34" charset="0"/>
                <a:ea typeface="HGP明朝E" pitchFamily="18" charset="-128"/>
              </a:defRPr>
            </a:lvl6pPr>
            <a:lvl7pPr marL="2971800" indent="-228600" eaLnBrk="0" fontAlgn="base" hangingPunct="0">
              <a:spcBef>
                <a:spcPct val="20000"/>
              </a:spcBef>
              <a:spcAft>
                <a:spcPct val="0"/>
              </a:spcAft>
              <a:buClr>
                <a:schemeClr val="accent1"/>
              </a:buClr>
              <a:buSzPct val="100000"/>
              <a:buFont typeface="Symbol" pitchFamily="18" charset="2"/>
              <a:buChar char=""/>
              <a:defRPr kumimoji="1" sz="1600">
                <a:solidFill>
                  <a:schemeClr val="tx2"/>
                </a:solidFill>
                <a:latin typeface="Candara" pitchFamily="34" charset="0"/>
                <a:ea typeface="HGP明朝E" pitchFamily="18" charset="-128"/>
              </a:defRPr>
            </a:lvl7pPr>
            <a:lvl8pPr marL="3429000" indent="-228600" eaLnBrk="0" fontAlgn="base" hangingPunct="0">
              <a:spcBef>
                <a:spcPct val="20000"/>
              </a:spcBef>
              <a:spcAft>
                <a:spcPct val="0"/>
              </a:spcAft>
              <a:buClr>
                <a:schemeClr val="accent1"/>
              </a:buClr>
              <a:buSzPct val="100000"/>
              <a:buFont typeface="Symbol" pitchFamily="18" charset="2"/>
              <a:buChar char=""/>
              <a:defRPr kumimoji="1" sz="1600">
                <a:solidFill>
                  <a:schemeClr val="tx2"/>
                </a:solidFill>
                <a:latin typeface="Candara" pitchFamily="34" charset="0"/>
                <a:ea typeface="HGP明朝E" pitchFamily="18" charset="-128"/>
              </a:defRPr>
            </a:lvl8pPr>
            <a:lvl9pPr marL="3886200" indent="-228600" eaLnBrk="0" fontAlgn="base" hangingPunct="0">
              <a:spcBef>
                <a:spcPct val="20000"/>
              </a:spcBef>
              <a:spcAft>
                <a:spcPct val="0"/>
              </a:spcAft>
              <a:buClr>
                <a:schemeClr val="accent1"/>
              </a:buClr>
              <a:buSzPct val="100000"/>
              <a:buFont typeface="Symbol" pitchFamily="18" charset="2"/>
              <a:buChar char=""/>
              <a:defRPr kumimoji="1" sz="1600">
                <a:solidFill>
                  <a:schemeClr val="tx2"/>
                </a:solidFill>
                <a:latin typeface="Candara" pitchFamily="34" charset="0"/>
                <a:ea typeface="HGP明朝E" pitchFamily="18" charset="-128"/>
              </a:defRPr>
            </a:lvl9pPr>
          </a:lstStyle>
          <a:p>
            <a:pPr defTabSz="455577" eaLnBrk="1" hangingPunct="1">
              <a:spcBef>
                <a:spcPct val="0"/>
              </a:spcBef>
              <a:buClrTx/>
              <a:buSzTx/>
              <a:buNone/>
              <a:defRPr/>
            </a:pPr>
            <a:r>
              <a:rPr lang="en-US" altLang="ja-JP" sz="119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©2014 </a:t>
            </a:r>
            <a:r>
              <a:rPr lang="ja-JP" altLang="en-US" sz="119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大阪府も</a:t>
            </a:r>
            <a:r>
              <a:rPr lang="ja-JP" altLang="en-US" sz="1197"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ずやん</a:t>
            </a:r>
            <a:endParaRPr lang="ja-JP" altLang="en-US" sz="119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図 6">
            <a:extLst>
              <a:ext uri="{FF2B5EF4-FFF2-40B4-BE49-F238E27FC236}">
                <a16:creationId xmlns:a16="http://schemas.microsoft.com/office/drawing/2014/main" id="{27E03FC0-B164-413E-9B29-4230819203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0457" y="471659"/>
            <a:ext cx="3148271" cy="1976414"/>
          </a:xfrm>
          <a:prstGeom prst="rect">
            <a:avLst/>
          </a:prstGeom>
        </p:spPr>
      </p:pic>
    </p:spTree>
    <p:extLst>
      <p:ext uri="{BB962C8B-B14F-4D97-AF65-F5344CB8AC3E}">
        <p14:creationId xmlns:p14="http://schemas.microsoft.com/office/powerpoint/2010/main" val="3542482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240" y="260533"/>
            <a:ext cx="7491106" cy="6688183"/>
          </a:xfrm>
          <a:prstGeom prst="rect">
            <a:avLst/>
          </a:prstGeom>
        </p:spPr>
      </p:pic>
      <p:sp>
        <p:nvSpPr>
          <p:cNvPr id="13" name="星 5 12"/>
          <p:cNvSpPr/>
          <p:nvPr/>
        </p:nvSpPr>
        <p:spPr>
          <a:xfrm>
            <a:off x="5779282" y="2221346"/>
            <a:ext cx="389178" cy="380636"/>
          </a:xfrm>
          <a:prstGeom prst="star5">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星 5 15"/>
          <p:cNvSpPr/>
          <p:nvPr/>
        </p:nvSpPr>
        <p:spPr>
          <a:xfrm>
            <a:off x="4794573" y="4908710"/>
            <a:ext cx="389178" cy="380636"/>
          </a:xfrm>
          <a:prstGeom prst="star5">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星 5 16"/>
          <p:cNvSpPr/>
          <p:nvPr/>
        </p:nvSpPr>
        <p:spPr>
          <a:xfrm>
            <a:off x="6024886" y="4746379"/>
            <a:ext cx="389178" cy="380636"/>
          </a:xfrm>
          <a:prstGeom prst="star5">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星 5 17"/>
          <p:cNvSpPr/>
          <p:nvPr/>
        </p:nvSpPr>
        <p:spPr>
          <a:xfrm>
            <a:off x="6116032" y="3771139"/>
            <a:ext cx="389178" cy="380636"/>
          </a:xfrm>
          <a:prstGeom prst="star5">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星 5 18"/>
          <p:cNvSpPr/>
          <p:nvPr/>
        </p:nvSpPr>
        <p:spPr>
          <a:xfrm>
            <a:off x="4944946" y="3835348"/>
            <a:ext cx="389178" cy="380636"/>
          </a:xfrm>
          <a:prstGeom prst="star5">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線吹き出し 2 (枠付き) 25"/>
          <p:cNvSpPr/>
          <p:nvPr/>
        </p:nvSpPr>
        <p:spPr>
          <a:xfrm>
            <a:off x="7399040" y="4689899"/>
            <a:ext cx="4584888" cy="493596"/>
          </a:xfrm>
          <a:prstGeom prst="borderCallout2">
            <a:avLst>
              <a:gd name="adj1" fmla="val 54356"/>
              <a:gd name="adj2" fmla="val -206"/>
              <a:gd name="adj3" fmla="val 50357"/>
              <a:gd name="adj4" fmla="val -8382"/>
              <a:gd name="adj5" fmla="val 59729"/>
              <a:gd name="adj6" fmla="val -2599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◆南河内農と緑の総合事務所（富田林市）</a:t>
            </a:r>
          </a:p>
        </p:txBody>
      </p:sp>
      <p:sp>
        <p:nvSpPr>
          <p:cNvPr id="28" name="線吹き出し 2 (枠付き) 27"/>
          <p:cNvSpPr/>
          <p:nvPr/>
        </p:nvSpPr>
        <p:spPr>
          <a:xfrm>
            <a:off x="7352597" y="2623965"/>
            <a:ext cx="4137038" cy="493596"/>
          </a:xfrm>
          <a:prstGeom prst="borderCallout2">
            <a:avLst>
              <a:gd name="adj1" fmla="val 56294"/>
              <a:gd name="adj2" fmla="val -183"/>
              <a:gd name="adj3" fmla="val 69052"/>
              <a:gd name="adj4" fmla="val -6169"/>
              <a:gd name="adj5" fmla="val 268567"/>
              <a:gd name="adj6" fmla="val -2748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◆中部農と緑の総合事務所（八尾市）</a:t>
            </a:r>
          </a:p>
        </p:txBody>
      </p:sp>
      <p:sp>
        <p:nvSpPr>
          <p:cNvPr id="32" name="線吹き出し 2 (枠付き) 31"/>
          <p:cNvSpPr/>
          <p:nvPr/>
        </p:nvSpPr>
        <p:spPr>
          <a:xfrm>
            <a:off x="822752" y="3051247"/>
            <a:ext cx="3067847" cy="467876"/>
          </a:xfrm>
          <a:prstGeom prst="borderCallout2">
            <a:avLst>
              <a:gd name="adj1" fmla="val 41016"/>
              <a:gd name="adj2" fmla="val 100273"/>
              <a:gd name="adj3" fmla="val 42568"/>
              <a:gd name="adj4" fmla="val 120075"/>
              <a:gd name="adj5" fmla="val 199530"/>
              <a:gd name="adj6" fmla="val 139504"/>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◆本庁 咲洲庁舎（大阪市）</a:t>
            </a:r>
          </a:p>
        </p:txBody>
      </p:sp>
      <p:sp>
        <p:nvSpPr>
          <p:cNvPr id="33" name="線吹き出し 2 (枠付き) 32"/>
          <p:cNvSpPr/>
          <p:nvPr/>
        </p:nvSpPr>
        <p:spPr>
          <a:xfrm>
            <a:off x="244770" y="4617552"/>
            <a:ext cx="4379547" cy="493596"/>
          </a:xfrm>
          <a:prstGeom prst="borderCallout2">
            <a:avLst>
              <a:gd name="adj1" fmla="val 61774"/>
              <a:gd name="adj2" fmla="val 100452"/>
              <a:gd name="adj3" fmla="val 64734"/>
              <a:gd name="adj4" fmla="val 104751"/>
              <a:gd name="adj5" fmla="val 96200"/>
              <a:gd name="adj6" fmla="val 107285"/>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◆泉州農と緑の総合事務所（岸和田市）</a:t>
            </a:r>
          </a:p>
        </p:txBody>
      </p:sp>
      <p:sp>
        <p:nvSpPr>
          <p:cNvPr id="5" name="テキスト ボックス 4"/>
          <p:cNvSpPr txBox="1"/>
          <p:nvPr/>
        </p:nvSpPr>
        <p:spPr>
          <a:xfrm>
            <a:off x="822753" y="3576509"/>
            <a:ext cx="3419622" cy="830997"/>
          </a:xfrm>
          <a:prstGeom prst="rect">
            <a:avLst/>
          </a:prstGeom>
          <a:noFill/>
        </p:spPr>
        <p:txBody>
          <a:bodyPr wrap="square" rtlCol="0">
            <a:spAutoFit/>
          </a:bodyPr>
          <a:lstStyle/>
          <a:p>
            <a:r>
              <a:rPr kumimoji="1" lang="ja-JP" altLang="en-US" sz="1600" dirty="0"/>
              <a:t>所属：みどり推進室</a:t>
            </a:r>
            <a:endParaRPr kumimoji="1" lang="en-US" altLang="ja-JP" sz="1600" dirty="0"/>
          </a:p>
          <a:p>
            <a:r>
              <a:rPr kumimoji="1" lang="ja-JP" altLang="en-US" sz="1600" dirty="0"/>
              <a:t>　　（みどり企画、森づくり課）　　　　</a:t>
            </a:r>
            <a:endParaRPr kumimoji="1" lang="en-US" altLang="ja-JP" sz="1600" dirty="0"/>
          </a:p>
          <a:p>
            <a:r>
              <a:rPr kumimoji="1" lang="ja-JP" altLang="en-US" sz="1600" dirty="0"/>
              <a:t>　　　動物愛護畜産課</a:t>
            </a:r>
          </a:p>
        </p:txBody>
      </p:sp>
      <p:sp>
        <p:nvSpPr>
          <p:cNvPr id="23" name="テキスト ボックス 22"/>
          <p:cNvSpPr txBox="1"/>
          <p:nvPr/>
        </p:nvSpPr>
        <p:spPr>
          <a:xfrm>
            <a:off x="467870" y="5163922"/>
            <a:ext cx="2984717" cy="830997"/>
          </a:xfrm>
          <a:prstGeom prst="rect">
            <a:avLst/>
          </a:prstGeom>
          <a:noFill/>
        </p:spPr>
        <p:txBody>
          <a:bodyPr wrap="square" rtlCol="0">
            <a:spAutoFit/>
          </a:bodyPr>
          <a:lstStyle/>
          <a:p>
            <a:r>
              <a:rPr kumimoji="1" lang="ja-JP" altLang="en-US" sz="1600" dirty="0"/>
              <a:t>所属：森林課</a:t>
            </a:r>
            <a:endParaRPr kumimoji="1" lang="en-US" altLang="ja-JP" sz="1600" dirty="0"/>
          </a:p>
          <a:p>
            <a:r>
              <a:rPr kumimoji="1" lang="ja-JP" altLang="en-US" sz="1600" dirty="0"/>
              <a:t>　　　みどり環境課</a:t>
            </a:r>
            <a:endParaRPr kumimoji="1" lang="en-US" altLang="ja-JP" sz="1600" dirty="0"/>
          </a:p>
          <a:p>
            <a:r>
              <a:rPr kumimoji="1" lang="ja-JP" altLang="en-US" sz="1600" dirty="0"/>
              <a:t>　　　地域政策室　</a:t>
            </a:r>
          </a:p>
        </p:txBody>
      </p:sp>
      <p:sp>
        <p:nvSpPr>
          <p:cNvPr id="24" name="テキスト ボックス 23"/>
          <p:cNvSpPr txBox="1"/>
          <p:nvPr/>
        </p:nvSpPr>
        <p:spPr>
          <a:xfrm>
            <a:off x="7487842" y="3188339"/>
            <a:ext cx="2984717" cy="830997"/>
          </a:xfrm>
          <a:prstGeom prst="rect">
            <a:avLst/>
          </a:prstGeom>
          <a:noFill/>
        </p:spPr>
        <p:txBody>
          <a:bodyPr wrap="square" rtlCol="0">
            <a:spAutoFit/>
          </a:bodyPr>
          <a:lstStyle/>
          <a:p>
            <a:r>
              <a:rPr kumimoji="1" lang="ja-JP" altLang="en-US" sz="1600" dirty="0"/>
              <a:t>所属：森林課</a:t>
            </a:r>
            <a:endParaRPr kumimoji="1" lang="en-US" altLang="ja-JP" sz="1600" dirty="0"/>
          </a:p>
          <a:p>
            <a:r>
              <a:rPr kumimoji="1" lang="ja-JP" altLang="en-US" sz="1600" dirty="0"/>
              <a:t>　　　みどり環境課　</a:t>
            </a:r>
            <a:endParaRPr kumimoji="1" lang="en-US" altLang="ja-JP" sz="1600" dirty="0"/>
          </a:p>
          <a:p>
            <a:r>
              <a:rPr kumimoji="1" lang="ja-JP" altLang="en-US" sz="1600" dirty="0"/>
              <a:t>　　　地域政策室　</a:t>
            </a:r>
          </a:p>
        </p:txBody>
      </p:sp>
      <p:sp>
        <p:nvSpPr>
          <p:cNvPr id="29" name="テキスト ボックス 28"/>
          <p:cNvSpPr txBox="1"/>
          <p:nvPr/>
        </p:nvSpPr>
        <p:spPr>
          <a:xfrm>
            <a:off x="7486782" y="5282914"/>
            <a:ext cx="2984717" cy="830997"/>
          </a:xfrm>
          <a:prstGeom prst="rect">
            <a:avLst/>
          </a:prstGeom>
          <a:noFill/>
        </p:spPr>
        <p:txBody>
          <a:bodyPr wrap="square" rtlCol="0">
            <a:spAutoFit/>
          </a:bodyPr>
          <a:lstStyle/>
          <a:p>
            <a:r>
              <a:rPr kumimoji="1" lang="ja-JP" altLang="en-US" sz="1600" dirty="0"/>
              <a:t>所属：森林課</a:t>
            </a:r>
            <a:endParaRPr kumimoji="1" lang="en-US" altLang="ja-JP" sz="1600" dirty="0"/>
          </a:p>
          <a:p>
            <a:r>
              <a:rPr kumimoji="1" lang="ja-JP" altLang="en-US" sz="1600" dirty="0"/>
              <a:t>　　　みどり環境課</a:t>
            </a:r>
            <a:endParaRPr kumimoji="1" lang="en-US" altLang="ja-JP" sz="1600" dirty="0"/>
          </a:p>
          <a:p>
            <a:r>
              <a:rPr kumimoji="1" lang="ja-JP" altLang="en-US" sz="1600" dirty="0"/>
              <a:t>　　　地域政策室　</a:t>
            </a:r>
          </a:p>
        </p:txBody>
      </p:sp>
      <p:sp>
        <p:nvSpPr>
          <p:cNvPr id="25" name="線吹き出し 2 (枠付き) 24"/>
          <p:cNvSpPr/>
          <p:nvPr/>
        </p:nvSpPr>
        <p:spPr>
          <a:xfrm>
            <a:off x="7399040" y="818783"/>
            <a:ext cx="4189142" cy="493596"/>
          </a:xfrm>
          <a:prstGeom prst="borderCallout2">
            <a:avLst>
              <a:gd name="adj1" fmla="val 58903"/>
              <a:gd name="adj2" fmla="val 171"/>
              <a:gd name="adj3" fmla="val 53397"/>
              <a:gd name="adj4" fmla="val -12535"/>
              <a:gd name="adj5" fmla="val 326652"/>
              <a:gd name="adj6" fmla="val -37139"/>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◆北部農と緑の総合事務所（茨木市）</a:t>
            </a:r>
            <a:endParaRPr kumimoji="1" lang="en-US" altLang="ja-JP" b="1" dirty="0">
              <a:solidFill>
                <a:schemeClr val="tx1"/>
              </a:solidFill>
            </a:endParaRPr>
          </a:p>
        </p:txBody>
      </p:sp>
      <p:sp>
        <p:nvSpPr>
          <p:cNvPr id="37" name="テキスト ボックス 36"/>
          <p:cNvSpPr txBox="1"/>
          <p:nvPr/>
        </p:nvSpPr>
        <p:spPr>
          <a:xfrm>
            <a:off x="7487841" y="1444952"/>
            <a:ext cx="2984717" cy="830997"/>
          </a:xfrm>
          <a:prstGeom prst="rect">
            <a:avLst/>
          </a:prstGeom>
          <a:noFill/>
        </p:spPr>
        <p:txBody>
          <a:bodyPr wrap="square" rtlCol="0">
            <a:spAutoFit/>
          </a:bodyPr>
          <a:lstStyle/>
          <a:p>
            <a:r>
              <a:rPr kumimoji="1" lang="ja-JP" altLang="en-US" sz="1600" dirty="0"/>
              <a:t>所属：森林課</a:t>
            </a:r>
            <a:endParaRPr kumimoji="1" lang="en-US" altLang="ja-JP" sz="1600" dirty="0"/>
          </a:p>
          <a:p>
            <a:r>
              <a:rPr kumimoji="1" lang="ja-JP" altLang="en-US" sz="1600" dirty="0"/>
              <a:t>　　　みどり環境課</a:t>
            </a:r>
            <a:endParaRPr kumimoji="1" lang="en-US" altLang="ja-JP" sz="1600" dirty="0"/>
          </a:p>
          <a:p>
            <a:r>
              <a:rPr kumimoji="1" lang="ja-JP" altLang="en-US" sz="1600" dirty="0"/>
              <a:t>　　　地域政策室　</a:t>
            </a:r>
          </a:p>
        </p:txBody>
      </p:sp>
      <p:sp>
        <p:nvSpPr>
          <p:cNvPr id="40" name="タイトル 1"/>
          <p:cNvSpPr>
            <a:spLocks noGrp="1"/>
          </p:cNvSpPr>
          <p:nvPr>
            <p:ph type="title"/>
          </p:nvPr>
        </p:nvSpPr>
        <p:spPr>
          <a:xfrm>
            <a:off x="438789" y="179303"/>
            <a:ext cx="9594045" cy="798482"/>
          </a:xfrm>
        </p:spPr>
        <p:txBody>
          <a:bodyPr>
            <a:noAutofit/>
          </a:bodyPr>
          <a:lstStyle/>
          <a:p>
            <a:r>
              <a:rPr lang="ja-JP" altLang="en-US" sz="3600" b="1" dirty="0"/>
              <a:t>◆林学</a:t>
            </a:r>
            <a:r>
              <a:rPr kumimoji="1" lang="ja-JP" altLang="en-US" sz="3600" b="1" dirty="0"/>
              <a:t>職の主な配属先</a:t>
            </a:r>
          </a:p>
        </p:txBody>
      </p:sp>
    </p:spTree>
    <p:extLst>
      <p:ext uri="{BB962C8B-B14F-4D97-AF65-F5344CB8AC3E}">
        <p14:creationId xmlns:p14="http://schemas.microsoft.com/office/powerpoint/2010/main" val="4271513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08270" y="225082"/>
            <a:ext cx="9046745" cy="646331"/>
          </a:xfrm>
          <a:prstGeom prst="rect">
            <a:avLst/>
          </a:prstGeom>
          <a:noFill/>
        </p:spPr>
        <p:txBody>
          <a:bodyPr wrap="square" rtlCol="0">
            <a:spAutoFit/>
          </a:bodyPr>
          <a:lstStyle/>
          <a:p>
            <a:r>
              <a:rPr kumimoji="1" lang="ja-JP" altLang="en-US" sz="3600" b="1" dirty="0">
                <a:latin typeface="+mj-ea"/>
                <a:ea typeface="+mj-ea"/>
              </a:rPr>
              <a:t>◆みどり推進室（本庁）の主な業務一覧</a:t>
            </a:r>
            <a:endParaRPr kumimoji="1" lang="en-US" altLang="ja-JP" sz="3600" b="1" dirty="0">
              <a:latin typeface="+mj-ea"/>
              <a:ea typeface="+mj-ea"/>
            </a:endParaRPr>
          </a:p>
        </p:txBody>
      </p:sp>
      <p:sp>
        <p:nvSpPr>
          <p:cNvPr id="4" name="テキスト ボックス 3"/>
          <p:cNvSpPr txBox="1"/>
          <p:nvPr/>
        </p:nvSpPr>
        <p:spPr>
          <a:xfrm>
            <a:off x="758446" y="953449"/>
            <a:ext cx="5512239" cy="6101863"/>
          </a:xfrm>
          <a:prstGeom prst="rect">
            <a:avLst/>
          </a:prstGeom>
          <a:noFill/>
        </p:spPr>
        <p:txBody>
          <a:bodyPr wrap="square" rtlCol="0">
            <a:spAutoFit/>
          </a:bodyPr>
          <a:lstStyle/>
          <a:p>
            <a:pPr>
              <a:lnSpc>
                <a:spcPts val="2585"/>
              </a:lnSpc>
            </a:pPr>
            <a:r>
              <a:rPr kumimoji="1" lang="ja-JP" altLang="en-US" sz="1847" b="1" dirty="0">
                <a:latin typeface="HG丸ｺﾞｼｯｸM-PRO" panose="020F0600000000000000" pitchFamily="50" charset="-128"/>
                <a:ea typeface="HG丸ｺﾞｼｯｸM-PRO" panose="020F0600000000000000" pitchFamily="50" charset="-128"/>
              </a:rPr>
              <a:t>◆森づくり課</a:t>
            </a:r>
            <a:endParaRPr kumimoji="1" lang="en-US" altLang="ja-JP" sz="1847" b="1"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a:t>
            </a:r>
            <a:r>
              <a:rPr kumimoji="1" lang="ja-JP" altLang="en-US" sz="2400" u="sng" dirty="0">
                <a:latin typeface="HG丸ｺﾞｼｯｸM-PRO" panose="020F0600000000000000" pitchFamily="50" charset="-128"/>
                <a:ea typeface="HG丸ｺﾞｼｯｸM-PRO" panose="020F0600000000000000" pitchFamily="50" charset="-128"/>
              </a:rPr>
              <a:t>〇森林整備グループ</a:t>
            </a:r>
            <a:endParaRPr kumimoji="1" lang="en-US" altLang="ja-JP" sz="2400" u="sng"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・治山事業に関する業務</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・森林造成事業に関する業務</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・森林計画に関すること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2400" dirty="0">
                <a:latin typeface="HG丸ｺﾞｼｯｸM-PRO" panose="020F0600000000000000" pitchFamily="50" charset="-128"/>
                <a:ea typeface="HG丸ｺﾞｼｯｸM-PRO" panose="020F0600000000000000" pitchFamily="50" charset="-128"/>
              </a:rPr>
              <a:t>　</a:t>
            </a:r>
            <a:r>
              <a:rPr kumimoji="1" lang="ja-JP" altLang="en-US" sz="2400" u="sng" dirty="0">
                <a:latin typeface="HG丸ｺﾞｼｯｸM-PRO" panose="020F0600000000000000" pitchFamily="50" charset="-128"/>
                <a:ea typeface="HG丸ｺﾞｼｯｸM-PRO" panose="020F0600000000000000" pitchFamily="50" charset="-128"/>
              </a:rPr>
              <a:t>〇森林支援グループ</a:t>
            </a:r>
            <a:endParaRPr kumimoji="1" lang="en-US" altLang="ja-JP" sz="2400" u="sng"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・林業振興・普及指導に関すること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・木材産業の振興に関すること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・木材利用促進に関すること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・林道事業に関すること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・森づくり活動に関すること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2400" dirty="0">
                <a:latin typeface="HG丸ｺﾞｼｯｸM-PRO" panose="020F0600000000000000" pitchFamily="50" charset="-128"/>
                <a:ea typeface="HG丸ｺﾞｼｯｸM-PRO" panose="020F0600000000000000" pitchFamily="50" charset="-128"/>
              </a:rPr>
              <a:t>　</a:t>
            </a:r>
            <a:r>
              <a:rPr kumimoji="1" lang="ja-JP" altLang="en-US" sz="2400" u="sng" dirty="0">
                <a:latin typeface="HG丸ｺﾞｼｯｸM-PRO" panose="020F0600000000000000" pitchFamily="50" charset="-128"/>
                <a:ea typeface="HG丸ｺﾞｼｯｸM-PRO" panose="020F0600000000000000" pitchFamily="50" charset="-128"/>
              </a:rPr>
              <a:t>〇保全指導グループ</a:t>
            </a:r>
            <a:endParaRPr kumimoji="1" lang="en-US" altLang="ja-JP" sz="2400" u="sng"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・所管法令の許可・届出等に関すること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・所管法令の許可基準等に関すること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・保安林に係る事務事業に関すること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2585"/>
              </a:lnSpc>
            </a:pPr>
            <a:endParaRPr kumimoji="1" lang="en-US" altLang="ja-JP" sz="1847" dirty="0">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6277869" y="953449"/>
            <a:ext cx="5512239" cy="3554819"/>
          </a:xfrm>
          <a:prstGeom prst="rect">
            <a:avLst/>
          </a:prstGeom>
          <a:noFill/>
        </p:spPr>
        <p:txBody>
          <a:bodyPr wrap="square" rtlCol="0">
            <a:spAutoFit/>
          </a:bodyPr>
          <a:lstStyle/>
          <a:p>
            <a:pPr>
              <a:lnSpc>
                <a:spcPts val="3000"/>
              </a:lnSpc>
            </a:pPr>
            <a:r>
              <a:rPr kumimoji="1" lang="ja-JP" altLang="en-US" sz="1847" b="1" dirty="0">
                <a:latin typeface="HG丸ｺﾞｼｯｸM-PRO" panose="020F0600000000000000" pitchFamily="50" charset="-128"/>
                <a:ea typeface="HG丸ｺﾞｼｯｸM-PRO" panose="020F0600000000000000" pitchFamily="50" charset="-128"/>
              </a:rPr>
              <a:t>◆みどり企画課</a:t>
            </a:r>
            <a:r>
              <a:rPr kumimoji="1" lang="ja-JP" altLang="en-US" sz="1847" dirty="0">
                <a:latin typeface="HG丸ｺﾞｼｯｸM-PRO" panose="020F0600000000000000" pitchFamily="50" charset="-128"/>
                <a:ea typeface="HG丸ｺﾞｼｯｸM-PRO" panose="020F0600000000000000" pitchFamily="50" charset="-128"/>
              </a:rPr>
              <a:t>　　　　</a:t>
            </a:r>
          </a:p>
          <a:p>
            <a:pPr>
              <a:lnSpc>
                <a:spcPts val="3000"/>
              </a:lnSpc>
            </a:pPr>
            <a:r>
              <a:rPr kumimoji="1" lang="ja-JP" altLang="en-US" sz="2400" dirty="0">
                <a:latin typeface="HG丸ｺﾞｼｯｸM-PRO" panose="020F0600000000000000" pitchFamily="50" charset="-128"/>
                <a:ea typeface="HG丸ｺﾞｼｯｸM-PRO" panose="020F0600000000000000" pitchFamily="50" charset="-128"/>
              </a:rPr>
              <a:t>　</a:t>
            </a:r>
            <a:r>
              <a:rPr kumimoji="1" lang="ja-JP" altLang="en-US" sz="2400" u="sng" dirty="0">
                <a:latin typeface="HG丸ｺﾞｼｯｸM-PRO" panose="020F0600000000000000" pitchFamily="50" charset="-128"/>
                <a:ea typeface="HG丸ｺﾞｼｯｸM-PRO" panose="020F0600000000000000" pitchFamily="50" charset="-128"/>
              </a:rPr>
              <a:t>〇自然公園グループ</a:t>
            </a:r>
            <a:endParaRPr kumimoji="1" lang="en-US" altLang="ja-JP" sz="2400" u="sng"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・自然公園の施設整備に関すること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・自然公園の施設管理に関すること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2400" dirty="0">
                <a:latin typeface="HG丸ｺﾞｼｯｸM-PRO" panose="020F0600000000000000" pitchFamily="50" charset="-128"/>
                <a:ea typeface="HG丸ｺﾞｼｯｸM-PRO" panose="020F0600000000000000" pitchFamily="50" charset="-128"/>
              </a:rPr>
              <a:t>　</a:t>
            </a:r>
            <a:r>
              <a:rPr kumimoji="1" lang="ja-JP" altLang="en-US" sz="2400" u="sng" dirty="0">
                <a:latin typeface="HG丸ｺﾞｼｯｸM-PRO" panose="020F0600000000000000" pitchFamily="50" charset="-128"/>
                <a:ea typeface="HG丸ｺﾞｼｯｸM-PRO" panose="020F0600000000000000" pitchFamily="50" charset="-128"/>
              </a:rPr>
              <a:t>〇都市緑化・自然環境グループ</a:t>
            </a:r>
            <a:endParaRPr kumimoji="1" lang="en-US" altLang="ja-JP" sz="2400" u="sng"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・都市緑化に関すること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・緑の計画に関すること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・民間連携による緑化推進に関すること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・生物多様性保全に関すること</a:t>
            </a:r>
            <a:endParaRPr kumimoji="1" lang="en-US" altLang="ja-JP" sz="1847" dirty="0">
              <a:latin typeface="HG丸ｺﾞｼｯｸM-PRO" panose="020F0600000000000000" pitchFamily="50" charset="-128"/>
              <a:ea typeface="HG丸ｺﾞｼｯｸM-PRO" panose="020F0600000000000000" pitchFamily="50" charset="-128"/>
            </a:endParaRPr>
          </a:p>
        </p:txBody>
      </p:sp>
      <p:sp>
        <p:nvSpPr>
          <p:cNvPr id="2" name="四角形: 角を丸くする 1">
            <a:extLst>
              <a:ext uri="{FF2B5EF4-FFF2-40B4-BE49-F238E27FC236}">
                <a16:creationId xmlns:a16="http://schemas.microsoft.com/office/drawing/2014/main" id="{E3D8A405-EEA5-4BE8-A4E4-132D38F6CEA7}"/>
              </a:ext>
            </a:extLst>
          </p:cNvPr>
          <p:cNvSpPr/>
          <p:nvPr/>
        </p:nvSpPr>
        <p:spPr>
          <a:xfrm>
            <a:off x="401892" y="953449"/>
            <a:ext cx="5498723" cy="574433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9F45B569-73EF-4A86-B7F4-35CF1BB77A72}"/>
              </a:ext>
            </a:extLst>
          </p:cNvPr>
          <p:cNvSpPr/>
          <p:nvPr/>
        </p:nvSpPr>
        <p:spPr>
          <a:xfrm>
            <a:off x="5153025" y="4695825"/>
            <a:ext cx="2705100"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HG丸ｺﾞｼｯｸM-PRO" panose="020F0600000000000000" pitchFamily="50" charset="-128"/>
                <a:ea typeface="HG丸ｺﾞｼｯｸM-PRO" panose="020F0600000000000000" pitchFamily="50" charset="-128"/>
              </a:rPr>
              <a:t>林野庁関係</a:t>
            </a:r>
            <a:endParaRPr kumimoji="1" lang="ja-JP" altLang="en-US" sz="32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65824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08270" y="225082"/>
            <a:ext cx="9046745" cy="646331"/>
          </a:xfrm>
          <a:prstGeom prst="rect">
            <a:avLst/>
          </a:prstGeom>
          <a:noFill/>
        </p:spPr>
        <p:txBody>
          <a:bodyPr wrap="square" rtlCol="0">
            <a:spAutoFit/>
          </a:bodyPr>
          <a:lstStyle/>
          <a:p>
            <a:r>
              <a:rPr kumimoji="1" lang="ja-JP" altLang="en-US" sz="3600" b="1" dirty="0">
                <a:latin typeface="+mj-ea"/>
                <a:ea typeface="+mj-ea"/>
              </a:rPr>
              <a:t>◆みどり推進室（本庁）の主な業務一覧</a:t>
            </a:r>
            <a:endParaRPr kumimoji="1" lang="en-US" altLang="ja-JP" sz="3600" b="1" dirty="0">
              <a:latin typeface="+mj-ea"/>
              <a:ea typeface="+mj-ea"/>
            </a:endParaRPr>
          </a:p>
        </p:txBody>
      </p:sp>
      <p:sp>
        <p:nvSpPr>
          <p:cNvPr id="4" name="テキスト ボックス 3"/>
          <p:cNvSpPr txBox="1"/>
          <p:nvPr/>
        </p:nvSpPr>
        <p:spPr>
          <a:xfrm>
            <a:off x="758446" y="953449"/>
            <a:ext cx="5512239" cy="6101863"/>
          </a:xfrm>
          <a:prstGeom prst="rect">
            <a:avLst/>
          </a:prstGeom>
          <a:noFill/>
        </p:spPr>
        <p:txBody>
          <a:bodyPr wrap="square" rtlCol="0">
            <a:spAutoFit/>
          </a:bodyPr>
          <a:lstStyle/>
          <a:p>
            <a:pPr>
              <a:lnSpc>
                <a:spcPts val="2585"/>
              </a:lnSpc>
            </a:pPr>
            <a:r>
              <a:rPr kumimoji="1" lang="ja-JP" altLang="en-US" sz="1847" b="1" dirty="0">
                <a:latin typeface="HG丸ｺﾞｼｯｸM-PRO" panose="020F0600000000000000" pitchFamily="50" charset="-128"/>
                <a:ea typeface="HG丸ｺﾞｼｯｸM-PRO" panose="020F0600000000000000" pitchFamily="50" charset="-128"/>
              </a:rPr>
              <a:t>◆森づくり課</a:t>
            </a:r>
            <a:endParaRPr kumimoji="1" lang="en-US" altLang="ja-JP" sz="1847" b="1"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a:t>
            </a:r>
            <a:r>
              <a:rPr kumimoji="1" lang="ja-JP" altLang="en-US" sz="2400" u="sng" dirty="0">
                <a:latin typeface="HG丸ｺﾞｼｯｸM-PRO" panose="020F0600000000000000" pitchFamily="50" charset="-128"/>
                <a:ea typeface="HG丸ｺﾞｼｯｸM-PRO" panose="020F0600000000000000" pitchFamily="50" charset="-128"/>
              </a:rPr>
              <a:t>〇森林整備グループ</a:t>
            </a:r>
            <a:endParaRPr kumimoji="1" lang="en-US" altLang="ja-JP" sz="2400" u="sng"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・治山事業に関する業務</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・森林造成事業に関する業務</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・森林計画に関すること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2400" dirty="0">
                <a:latin typeface="HG丸ｺﾞｼｯｸM-PRO" panose="020F0600000000000000" pitchFamily="50" charset="-128"/>
                <a:ea typeface="HG丸ｺﾞｼｯｸM-PRO" panose="020F0600000000000000" pitchFamily="50" charset="-128"/>
              </a:rPr>
              <a:t>　</a:t>
            </a:r>
            <a:r>
              <a:rPr kumimoji="1" lang="ja-JP" altLang="en-US" sz="2400" u="sng" dirty="0">
                <a:latin typeface="HG丸ｺﾞｼｯｸM-PRO" panose="020F0600000000000000" pitchFamily="50" charset="-128"/>
                <a:ea typeface="HG丸ｺﾞｼｯｸM-PRO" panose="020F0600000000000000" pitchFamily="50" charset="-128"/>
              </a:rPr>
              <a:t>〇森林支援グループ</a:t>
            </a:r>
            <a:endParaRPr kumimoji="1" lang="en-US" altLang="ja-JP" sz="2400" u="sng"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・林業振興・普及指導に関すること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・木材産業の振興に関すること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・木材利用促進に関すること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・森づくり活動に関すること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・林道事業に関すること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2400" dirty="0">
                <a:latin typeface="HG丸ｺﾞｼｯｸM-PRO" panose="020F0600000000000000" pitchFamily="50" charset="-128"/>
                <a:ea typeface="HG丸ｺﾞｼｯｸM-PRO" panose="020F0600000000000000" pitchFamily="50" charset="-128"/>
              </a:rPr>
              <a:t>　</a:t>
            </a:r>
            <a:r>
              <a:rPr kumimoji="1" lang="ja-JP" altLang="en-US" sz="2400" u="sng" dirty="0">
                <a:latin typeface="HG丸ｺﾞｼｯｸM-PRO" panose="020F0600000000000000" pitchFamily="50" charset="-128"/>
                <a:ea typeface="HG丸ｺﾞｼｯｸM-PRO" panose="020F0600000000000000" pitchFamily="50" charset="-128"/>
              </a:rPr>
              <a:t>〇保全指導グループ</a:t>
            </a:r>
            <a:endParaRPr kumimoji="1" lang="en-US" altLang="ja-JP" sz="2400" u="sng"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・所管法令の許可・届出等に関すること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・所管法令の許可基準等に関すること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・保安林に係る事務事業に関すること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2585"/>
              </a:lnSpc>
            </a:pPr>
            <a:endParaRPr kumimoji="1" lang="en-US" altLang="ja-JP" sz="1847" dirty="0">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6277869" y="953449"/>
            <a:ext cx="5512239" cy="3554819"/>
          </a:xfrm>
          <a:prstGeom prst="rect">
            <a:avLst/>
          </a:prstGeom>
          <a:noFill/>
        </p:spPr>
        <p:txBody>
          <a:bodyPr wrap="square" rtlCol="0">
            <a:spAutoFit/>
          </a:bodyPr>
          <a:lstStyle/>
          <a:p>
            <a:pPr>
              <a:lnSpc>
                <a:spcPts val="3000"/>
              </a:lnSpc>
            </a:pPr>
            <a:r>
              <a:rPr kumimoji="1" lang="ja-JP" altLang="en-US" sz="1847" b="1" dirty="0">
                <a:latin typeface="HG丸ｺﾞｼｯｸM-PRO" panose="020F0600000000000000" pitchFamily="50" charset="-128"/>
                <a:ea typeface="HG丸ｺﾞｼｯｸM-PRO" panose="020F0600000000000000" pitchFamily="50" charset="-128"/>
              </a:rPr>
              <a:t>◆みどり企画課</a:t>
            </a:r>
            <a:r>
              <a:rPr kumimoji="1" lang="ja-JP" altLang="en-US" sz="1847" dirty="0">
                <a:latin typeface="HG丸ｺﾞｼｯｸM-PRO" panose="020F0600000000000000" pitchFamily="50" charset="-128"/>
                <a:ea typeface="HG丸ｺﾞｼｯｸM-PRO" panose="020F0600000000000000" pitchFamily="50" charset="-128"/>
              </a:rPr>
              <a:t>　　　　</a:t>
            </a:r>
          </a:p>
          <a:p>
            <a:pPr>
              <a:lnSpc>
                <a:spcPts val="3000"/>
              </a:lnSpc>
            </a:pPr>
            <a:r>
              <a:rPr kumimoji="1" lang="ja-JP" altLang="en-US" sz="2400" dirty="0">
                <a:latin typeface="HG丸ｺﾞｼｯｸM-PRO" panose="020F0600000000000000" pitchFamily="50" charset="-128"/>
                <a:ea typeface="HG丸ｺﾞｼｯｸM-PRO" panose="020F0600000000000000" pitchFamily="50" charset="-128"/>
              </a:rPr>
              <a:t>　</a:t>
            </a:r>
            <a:r>
              <a:rPr kumimoji="1" lang="ja-JP" altLang="en-US" sz="2400" u="sng" dirty="0">
                <a:latin typeface="HG丸ｺﾞｼｯｸM-PRO" panose="020F0600000000000000" pitchFamily="50" charset="-128"/>
                <a:ea typeface="HG丸ｺﾞｼｯｸM-PRO" panose="020F0600000000000000" pitchFamily="50" charset="-128"/>
              </a:rPr>
              <a:t>〇自然公園グループ</a:t>
            </a:r>
            <a:endParaRPr kumimoji="1" lang="en-US" altLang="ja-JP" sz="2400" u="sng"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・自然公園の施設整備に関すること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・自然公園の施設管理に関すること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2400" dirty="0">
                <a:latin typeface="HG丸ｺﾞｼｯｸM-PRO" panose="020F0600000000000000" pitchFamily="50" charset="-128"/>
                <a:ea typeface="HG丸ｺﾞｼｯｸM-PRO" panose="020F0600000000000000" pitchFamily="50" charset="-128"/>
              </a:rPr>
              <a:t>　</a:t>
            </a:r>
            <a:r>
              <a:rPr kumimoji="1" lang="ja-JP" altLang="en-US" sz="2400" u="sng" dirty="0">
                <a:latin typeface="HG丸ｺﾞｼｯｸM-PRO" panose="020F0600000000000000" pitchFamily="50" charset="-128"/>
                <a:ea typeface="HG丸ｺﾞｼｯｸM-PRO" panose="020F0600000000000000" pitchFamily="50" charset="-128"/>
              </a:rPr>
              <a:t>〇都市緑化・自然環境グループ</a:t>
            </a:r>
            <a:endParaRPr kumimoji="1" lang="en-US" altLang="ja-JP" sz="2400" u="sng"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・都市緑化に関すること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・緑の計画に関すること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・民間連携による緑化推進に関すること</a:t>
            </a:r>
            <a:endParaRPr kumimoji="1" lang="en-US" altLang="ja-JP" sz="1847" dirty="0">
              <a:latin typeface="HG丸ｺﾞｼｯｸM-PRO" panose="020F0600000000000000" pitchFamily="50" charset="-128"/>
              <a:ea typeface="HG丸ｺﾞｼｯｸM-PRO" panose="020F0600000000000000" pitchFamily="50" charset="-128"/>
            </a:endParaRPr>
          </a:p>
          <a:p>
            <a:pPr>
              <a:lnSpc>
                <a:spcPts val="3000"/>
              </a:lnSpc>
            </a:pPr>
            <a:r>
              <a:rPr kumimoji="1" lang="ja-JP" altLang="en-US" sz="1847" dirty="0">
                <a:latin typeface="HG丸ｺﾞｼｯｸM-PRO" panose="020F0600000000000000" pitchFamily="50" charset="-128"/>
                <a:ea typeface="HG丸ｺﾞｼｯｸM-PRO" panose="020F0600000000000000" pitchFamily="50" charset="-128"/>
              </a:rPr>
              <a:t>　　・生物多様性保全に関すること</a:t>
            </a:r>
            <a:endParaRPr kumimoji="1" lang="en-US" altLang="ja-JP" sz="1847" dirty="0">
              <a:latin typeface="HG丸ｺﾞｼｯｸM-PRO" panose="020F0600000000000000" pitchFamily="50" charset="-128"/>
              <a:ea typeface="HG丸ｺﾞｼｯｸM-PRO" panose="020F0600000000000000" pitchFamily="50" charset="-128"/>
            </a:endParaRPr>
          </a:p>
        </p:txBody>
      </p:sp>
      <p:sp>
        <p:nvSpPr>
          <p:cNvPr id="7" name="四角形: 角を丸くする 6">
            <a:extLst>
              <a:ext uri="{FF2B5EF4-FFF2-40B4-BE49-F238E27FC236}">
                <a16:creationId xmlns:a16="http://schemas.microsoft.com/office/drawing/2014/main" id="{25503AEC-0F1D-46F2-9CCB-CB489A54189E}"/>
              </a:ext>
            </a:extLst>
          </p:cNvPr>
          <p:cNvSpPr/>
          <p:nvPr/>
        </p:nvSpPr>
        <p:spPr>
          <a:xfrm>
            <a:off x="6543675" y="1337189"/>
            <a:ext cx="4524375" cy="115836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9BFEFB46-EE81-4300-BC1F-8FA794C255D3}"/>
              </a:ext>
            </a:extLst>
          </p:cNvPr>
          <p:cNvSpPr/>
          <p:nvPr/>
        </p:nvSpPr>
        <p:spPr>
          <a:xfrm>
            <a:off x="6543675" y="4038599"/>
            <a:ext cx="4524375" cy="46966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69DF04F-E8C1-4452-9FB5-D471FB51449D}"/>
              </a:ext>
            </a:extLst>
          </p:cNvPr>
          <p:cNvSpPr/>
          <p:nvPr/>
        </p:nvSpPr>
        <p:spPr>
          <a:xfrm>
            <a:off x="5153025" y="4695825"/>
            <a:ext cx="2705100"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HG丸ｺﾞｼｯｸM-PRO" panose="020F0600000000000000" pitchFamily="50" charset="-128"/>
                <a:ea typeface="HG丸ｺﾞｼｯｸM-PRO" panose="020F0600000000000000" pitchFamily="50" charset="-128"/>
              </a:rPr>
              <a:t>環境省関係</a:t>
            </a:r>
            <a:endParaRPr kumimoji="1" lang="ja-JP" altLang="en-US" sz="32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12600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199" y="2535123"/>
            <a:ext cx="10515600" cy="1325563"/>
          </a:xfrm>
          <a:solidFill>
            <a:srgbClr val="92D050"/>
          </a:solidFill>
        </p:spPr>
        <p:txBody>
          <a:bodyPr>
            <a:normAutofit/>
          </a:bodyPr>
          <a:lstStyle/>
          <a:p>
            <a:pPr algn="ctr"/>
            <a:r>
              <a:rPr kumimoji="1" lang="ja-JP" altLang="en-US" sz="7200" b="1" dirty="0">
                <a:effectLst>
                  <a:outerShdw blurRad="38100" dist="38100" dir="2700000" algn="tl">
                    <a:srgbClr val="000000">
                      <a:alpha val="43137"/>
                    </a:srgbClr>
                  </a:outerShdw>
                </a:effectLst>
              </a:rPr>
              <a:t>森　づ　く　り　課</a:t>
            </a:r>
          </a:p>
        </p:txBody>
      </p:sp>
    </p:spTree>
    <p:extLst>
      <p:ext uri="{BB962C8B-B14F-4D97-AF65-F5344CB8AC3E}">
        <p14:creationId xmlns:p14="http://schemas.microsoft.com/office/powerpoint/2010/main" val="1181015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8609" y="402993"/>
            <a:ext cx="8130480" cy="603507"/>
          </a:xfrm>
        </p:spPr>
        <p:txBody>
          <a:bodyPr>
            <a:normAutofit/>
          </a:bodyPr>
          <a:lstStyle/>
          <a:p>
            <a:r>
              <a:rPr lang="ja-JP" altLang="en-US" sz="3600" b="1" dirty="0">
                <a:latin typeface="+mj-ea"/>
              </a:rPr>
              <a:t>健全な森林を次世代へつなぐ</a:t>
            </a:r>
            <a:endParaRPr kumimoji="1" lang="ja-JP" altLang="en-US" sz="3600" b="1" dirty="0">
              <a:latin typeface="+mj-ea"/>
            </a:endParaRPr>
          </a:p>
        </p:txBody>
      </p:sp>
      <p:sp>
        <p:nvSpPr>
          <p:cNvPr id="3" name="コンテンツ プレースホルダー 2"/>
          <p:cNvSpPr>
            <a:spLocks noGrp="1"/>
          </p:cNvSpPr>
          <p:nvPr>
            <p:ph idx="1"/>
          </p:nvPr>
        </p:nvSpPr>
        <p:spPr>
          <a:xfrm>
            <a:off x="408609" y="1083793"/>
            <a:ext cx="11337914" cy="697326"/>
          </a:xfrm>
        </p:spPr>
        <p:txBody>
          <a:bodyPr>
            <a:normAutofit fontScale="62500" lnSpcReduction="20000"/>
          </a:bodyPr>
          <a:lstStyle/>
          <a:p>
            <a:pPr marL="0" indent="0">
              <a:lnSpc>
                <a:spcPct val="120000"/>
              </a:lnSpc>
              <a:buNone/>
            </a:pPr>
            <a:r>
              <a:rPr lang="ja-JP" altLang="en-US" dirty="0">
                <a:latin typeface="+mn-ea"/>
              </a:rPr>
              <a:t>大阪の山は、かつて荒廃していましたが、植林や、治山ダムの設置などにより、現在では豊かな森林が回復しています。森林を保全することで府民の生活を支えています。</a:t>
            </a:r>
          </a:p>
        </p:txBody>
      </p:sp>
      <p:sp>
        <p:nvSpPr>
          <p:cNvPr id="5" name="正方形/長方形 4"/>
          <p:cNvSpPr/>
          <p:nvPr/>
        </p:nvSpPr>
        <p:spPr>
          <a:xfrm>
            <a:off x="1275622" y="5639701"/>
            <a:ext cx="2814963" cy="4097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a:t>昭和１０年ごろの荒廃していた森林</a:t>
            </a:r>
            <a:endParaRPr kumimoji="1" lang="en-US" altLang="ja-JP" sz="1200" dirty="0"/>
          </a:p>
        </p:txBody>
      </p:sp>
      <p:sp>
        <p:nvSpPr>
          <p:cNvPr id="15" name="正方形/長方形 14"/>
          <p:cNvSpPr/>
          <p:nvPr/>
        </p:nvSpPr>
        <p:spPr>
          <a:xfrm>
            <a:off x="6442195" y="5639701"/>
            <a:ext cx="3594915" cy="4097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a:t>現在の森林の状況</a:t>
            </a:r>
            <a:endParaRPr kumimoji="1" lang="en-US" altLang="ja-JP" sz="1200" dirty="0"/>
          </a:p>
        </p:txBody>
      </p:sp>
      <p:pic>
        <p:nvPicPr>
          <p:cNvPr id="23" name="Picture 5" descr="\\G2004ws000001\i\治山Ｇ\26年度関係\26 治山事業\寺田作業\治山研究発表会\写真３\新家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8" b="2731"/>
          <a:stretch/>
        </p:blipFill>
        <p:spPr bwMode="auto">
          <a:xfrm>
            <a:off x="271285" y="2183155"/>
            <a:ext cx="4823638" cy="338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a:extLst>
              <a:ext uri="{FF2B5EF4-FFF2-40B4-BE49-F238E27FC236}">
                <a16:creationId xmlns:a16="http://schemas.microsoft.com/office/drawing/2014/main" id="{E89D8A33-FC32-47C3-BAB5-138C322491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9869" y="2180382"/>
            <a:ext cx="4823637" cy="3392409"/>
          </a:xfrm>
          <a:prstGeom prst="rect">
            <a:avLst/>
          </a:prstGeom>
        </p:spPr>
      </p:pic>
      <p:pic>
        <p:nvPicPr>
          <p:cNvPr id="26" name="図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031" y="1707457"/>
            <a:ext cx="2321464" cy="1654975"/>
          </a:xfrm>
          <a:prstGeom prst="rect">
            <a:avLst/>
          </a:prstGeom>
        </p:spPr>
      </p:pic>
      <p:pic>
        <p:nvPicPr>
          <p:cNvPr id="8" name="図 7">
            <a:extLst>
              <a:ext uri="{FF2B5EF4-FFF2-40B4-BE49-F238E27FC236}">
                <a16:creationId xmlns:a16="http://schemas.microsoft.com/office/drawing/2014/main" id="{1F875923-9EB8-4AB1-A265-BB65FA83C2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7193" y="1701149"/>
            <a:ext cx="2382948" cy="1661283"/>
          </a:xfrm>
          <a:prstGeom prst="rect">
            <a:avLst/>
          </a:prstGeom>
        </p:spPr>
      </p:pic>
      <p:cxnSp>
        <p:nvCxnSpPr>
          <p:cNvPr id="10" name="直線矢印コネクタ 9">
            <a:extLst>
              <a:ext uri="{FF2B5EF4-FFF2-40B4-BE49-F238E27FC236}">
                <a16:creationId xmlns:a16="http://schemas.microsoft.com/office/drawing/2014/main" id="{7E5538A1-41C5-4F54-A984-E47157573925}"/>
              </a:ext>
            </a:extLst>
          </p:cNvPr>
          <p:cNvCxnSpPr/>
          <p:nvPr/>
        </p:nvCxnSpPr>
        <p:spPr>
          <a:xfrm flipV="1">
            <a:off x="9229969" y="3362432"/>
            <a:ext cx="484554" cy="662491"/>
          </a:xfrm>
          <a:prstGeom prst="straightConnector1">
            <a:avLst/>
          </a:prstGeom>
          <a:ln w="25400">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2" name="直線矢印コネクタ 11">
            <a:extLst>
              <a:ext uri="{FF2B5EF4-FFF2-40B4-BE49-F238E27FC236}">
                <a16:creationId xmlns:a16="http://schemas.microsoft.com/office/drawing/2014/main" id="{9EA0B325-A9BD-4AED-A9BD-18DE22E98907}"/>
              </a:ext>
            </a:extLst>
          </p:cNvPr>
          <p:cNvCxnSpPr/>
          <p:nvPr/>
        </p:nvCxnSpPr>
        <p:spPr>
          <a:xfrm flipH="1" flipV="1">
            <a:off x="7033846" y="3362432"/>
            <a:ext cx="664308" cy="71719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図 16">
            <a:extLst>
              <a:ext uri="{FF2B5EF4-FFF2-40B4-BE49-F238E27FC236}">
                <a16:creationId xmlns:a16="http://schemas.microsoft.com/office/drawing/2014/main" id="{DA5B398E-8D2F-43E0-92BC-7907B16F15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512" y="1734742"/>
            <a:ext cx="2017204" cy="1513283"/>
          </a:xfrm>
          <a:prstGeom prst="rect">
            <a:avLst/>
          </a:prstGeom>
        </p:spPr>
      </p:pic>
      <p:sp>
        <p:nvSpPr>
          <p:cNvPr id="18" name="二等辺三角形 17">
            <a:extLst>
              <a:ext uri="{FF2B5EF4-FFF2-40B4-BE49-F238E27FC236}">
                <a16:creationId xmlns:a16="http://schemas.microsoft.com/office/drawing/2014/main" id="{ADED6485-27DD-42A5-88B6-7CD8690D580A}"/>
              </a:ext>
            </a:extLst>
          </p:cNvPr>
          <p:cNvSpPr/>
          <p:nvPr/>
        </p:nvSpPr>
        <p:spPr>
          <a:xfrm rot="5400000">
            <a:off x="4759109" y="3554683"/>
            <a:ext cx="1326573" cy="3326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67541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60"/>
          <p:cNvSpPr txBox="1">
            <a:spLocks noGrp="1" noChangeArrowheads="1"/>
          </p:cNvSpPr>
          <p:nvPr>
            <p:ph type="title"/>
          </p:nvPr>
        </p:nvSpPr>
        <p:spPr bwMode="auto">
          <a:xfrm>
            <a:off x="561657" y="292289"/>
            <a:ext cx="4100494" cy="590931"/>
          </a:xfrm>
          <a:prstGeom prst="rect">
            <a:avLst/>
          </a:prstGeom>
          <a:noFill/>
          <a:ln w="9525">
            <a:noFill/>
            <a:miter lim="800000"/>
            <a:headEnd/>
            <a:tailEnd/>
          </a:ln>
        </p:spPr>
        <p:txBody>
          <a:bodyPr rot="0" vert="horz" wrap="square" lIns="91440" tIns="45720" rIns="91440" bIns="45720" rtlCol="0" anchor="t" anchorCtr="0">
            <a:spAutoFit/>
          </a:bodyPr>
          <a:lstStyle/>
          <a:p>
            <a:r>
              <a:rPr lang="ja-JP" altLang="en-US" sz="3600" kern="100" dirty="0">
                <a:solidFill>
                  <a:schemeClr val="accent6">
                    <a:lumMod val="50000"/>
                  </a:schemeClr>
                </a:solidFill>
                <a:latin typeface="+mj-ea"/>
                <a:cs typeface="Times New Roman" panose="02020603050405020304" pitchFamily="18" charset="0"/>
              </a:rPr>
              <a:t>山地災害の増加</a:t>
            </a:r>
            <a:endParaRPr lang="ja-JP" altLang="en-US" sz="1800" kern="100" dirty="0">
              <a:latin typeface="+mj-ea"/>
              <a:cs typeface="Times New Roman" panose="02020603050405020304" pitchFamily="18" charset="0"/>
            </a:endParaRPr>
          </a:p>
        </p:txBody>
      </p:sp>
      <p:pic>
        <p:nvPicPr>
          <p:cNvPr id="6" name="図 5"/>
          <p:cNvPicPr>
            <a:picLocks noChangeAspect="1"/>
          </p:cNvPicPr>
          <p:nvPr/>
        </p:nvPicPr>
        <p:blipFill rotWithShape="1">
          <a:blip r:embed="rId2">
            <a:extLst>
              <a:ext uri="{28A0092B-C50C-407E-A947-70E740481C1C}">
                <a14:useLocalDpi xmlns:a14="http://schemas.microsoft.com/office/drawing/2010/main" val="0"/>
              </a:ext>
            </a:extLst>
          </a:blip>
          <a:srcRect l="-1" t="-1" r="-6189" b="-6189"/>
          <a:stretch/>
        </p:blipFill>
        <p:spPr>
          <a:xfrm>
            <a:off x="638931" y="1499665"/>
            <a:ext cx="3594261" cy="2576310"/>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8283" y="4258273"/>
            <a:ext cx="3393764" cy="2384773"/>
          </a:xfrm>
          <a:prstGeom prst="rect">
            <a:avLst/>
          </a:prstGeom>
        </p:spPr>
      </p:pic>
      <p:pic>
        <p:nvPicPr>
          <p:cNvPr id="9" name="図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1658" y="1489514"/>
            <a:ext cx="3370026" cy="242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8730" y="4258273"/>
            <a:ext cx="3393764" cy="2384773"/>
          </a:xfrm>
          <a:prstGeom prst="rect">
            <a:avLst/>
          </a:prstGeom>
        </p:spPr>
      </p:pic>
      <p:pic>
        <p:nvPicPr>
          <p:cNvPr id="7" name="Picture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67" t="303" r="-2123" b="-6493"/>
          <a:stretch/>
        </p:blipFill>
        <p:spPr bwMode="auto">
          <a:xfrm>
            <a:off x="4302073" y="1499665"/>
            <a:ext cx="3622650" cy="257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2"/>
          <p:cNvSpPr txBox="1">
            <a:spLocks noChangeArrowheads="1"/>
          </p:cNvSpPr>
          <p:nvPr/>
        </p:nvSpPr>
        <p:spPr bwMode="auto">
          <a:xfrm>
            <a:off x="1194078" y="3909927"/>
            <a:ext cx="2033377" cy="276999"/>
          </a:xfrm>
          <a:prstGeom prst="rect">
            <a:avLst/>
          </a:prstGeom>
          <a:noFill/>
          <a:ln w="9525">
            <a:noFill/>
            <a:miter lim="800000"/>
            <a:headEnd/>
            <a:tailEnd/>
          </a:ln>
        </p:spPr>
        <p:txBody>
          <a:bodyPr rot="0" vert="horz" wrap="square" lIns="91440" tIns="45720" rIns="91440" bIns="45720" anchor="t" anchorCtr="0">
            <a:spAutoFit/>
          </a:bodyPr>
          <a:lstStyle/>
          <a:p>
            <a:pPr algn="ctr"/>
            <a:r>
              <a:rPr lang="ja-JP" altLang="en-US" sz="1200" kern="100" dirty="0">
                <a:latin typeface="+mj-ea"/>
                <a:ea typeface="+mj-ea"/>
                <a:cs typeface="Times New Roman" panose="02020603050405020304" pitchFamily="18" charset="0"/>
              </a:rPr>
              <a:t>土石流による流木の発生</a:t>
            </a:r>
            <a:endParaRPr lang="ja-JP" altLang="en-US" sz="1051" kern="100" dirty="0">
              <a:latin typeface="+mj-ea"/>
              <a:ea typeface="+mj-ea"/>
              <a:cs typeface="Times New Roman" panose="02020603050405020304" pitchFamily="18" charset="0"/>
            </a:endParaRPr>
          </a:p>
        </p:txBody>
      </p:sp>
      <p:sp>
        <p:nvSpPr>
          <p:cNvPr id="12" name="テキスト ボックス 2"/>
          <p:cNvSpPr txBox="1">
            <a:spLocks noChangeArrowheads="1"/>
          </p:cNvSpPr>
          <p:nvPr/>
        </p:nvSpPr>
        <p:spPr bwMode="auto">
          <a:xfrm>
            <a:off x="5167861" y="3904810"/>
            <a:ext cx="1764181" cy="276999"/>
          </a:xfrm>
          <a:prstGeom prst="rect">
            <a:avLst/>
          </a:prstGeom>
          <a:noFill/>
          <a:ln w="9525">
            <a:noFill/>
            <a:miter lim="800000"/>
            <a:headEnd/>
            <a:tailEnd/>
          </a:ln>
        </p:spPr>
        <p:txBody>
          <a:bodyPr rot="0" vert="horz" wrap="square" lIns="91440" tIns="45720" rIns="91440" bIns="45720" anchor="t" anchorCtr="0">
            <a:spAutoFit/>
          </a:bodyPr>
          <a:lstStyle/>
          <a:p>
            <a:pPr algn="ctr"/>
            <a:r>
              <a:rPr lang="ja-JP" altLang="en-US" sz="1200" kern="100" dirty="0">
                <a:latin typeface="+mn-ea"/>
                <a:cs typeface="Times New Roman" panose="02020603050405020304" pitchFamily="18" charset="0"/>
              </a:rPr>
              <a:t>国道３０９号通行止め</a:t>
            </a:r>
            <a:endParaRPr lang="ja-JP" altLang="en-US" sz="1051" kern="100" dirty="0">
              <a:latin typeface="+mn-ea"/>
              <a:cs typeface="Times New Roman" panose="02020603050405020304" pitchFamily="18" charset="0"/>
            </a:endParaRPr>
          </a:p>
        </p:txBody>
      </p:sp>
      <p:sp>
        <p:nvSpPr>
          <p:cNvPr id="14" name="テキスト ボックス 2"/>
          <p:cNvSpPr txBox="1">
            <a:spLocks noChangeArrowheads="1"/>
          </p:cNvSpPr>
          <p:nvPr/>
        </p:nvSpPr>
        <p:spPr bwMode="auto">
          <a:xfrm>
            <a:off x="9161981" y="3890125"/>
            <a:ext cx="1764181" cy="276999"/>
          </a:xfrm>
          <a:prstGeom prst="rect">
            <a:avLst/>
          </a:prstGeom>
          <a:noFill/>
          <a:ln w="9525">
            <a:noFill/>
            <a:miter lim="800000"/>
            <a:headEnd/>
            <a:tailEnd/>
          </a:ln>
        </p:spPr>
        <p:txBody>
          <a:bodyPr rot="0" vert="horz" wrap="square" lIns="91440" tIns="45720" rIns="91440" bIns="45720" anchor="t" anchorCtr="0">
            <a:spAutoFit/>
          </a:bodyPr>
          <a:lstStyle/>
          <a:p>
            <a:pPr algn="ctr"/>
            <a:r>
              <a:rPr lang="ja-JP" altLang="en-US" sz="1200" kern="100" dirty="0">
                <a:latin typeface="+mn-ea"/>
                <a:cs typeface="Times New Roman" panose="02020603050405020304" pitchFamily="18" charset="0"/>
              </a:rPr>
              <a:t>国道４２３号通行止め</a:t>
            </a:r>
            <a:endParaRPr lang="ja-JP" altLang="en-US" sz="1051" kern="100" dirty="0">
              <a:latin typeface="+mn-ea"/>
              <a:cs typeface="Times New Roman" panose="02020603050405020304" pitchFamily="18" charset="0"/>
            </a:endParaRPr>
          </a:p>
        </p:txBody>
      </p:sp>
      <p:sp>
        <p:nvSpPr>
          <p:cNvPr id="15" name="テキスト ボックス 2"/>
          <p:cNvSpPr txBox="1">
            <a:spLocks noChangeArrowheads="1"/>
          </p:cNvSpPr>
          <p:nvPr/>
        </p:nvSpPr>
        <p:spPr bwMode="auto">
          <a:xfrm>
            <a:off x="734102" y="6347737"/>
            <a:ext cx="1764181" cy="276999"/>
          </a:xfrm>
          <a:prstGeom prst="rect">
            <a:avLst/>
          </a:prstGeom>
          <a:noFill/>
          <a:ln w="9525">
            <a:noFill/>
            <a:miter lim="800000"/>
            <a:headEnd/>
            <a:tailEnd/>
          </a:ln>
        </p:spPr>
        <p:txBody>
          <a:bodyPr rot="0" vert="horz" wrap="square" lIns="91440" tIns="45720" rIns="91440" bIns="45720" anchor="t" anchorCtr="0">
            <a:spAutoFit/>
          </a:bodyPr>
          <a:lstStyle/>
          <a:p>
            <a:pPr algn="ctr"/>
            <a:r>
              <a:rPr lang="ja-JP" altLang="en-US" sz="1200" kern="100" dirty="0">
                <a:latin typeface="+mn-ea"/>
                <a:cs typeface="Times New Roman" panose="02020603050405020304" pitchFamily="18" charset="0"/>
              </a:rPr>
              <a:t>流木による橋梁の閉塞</a:t>
            </a:r>
            <a:endParaRPr lang="ja-JP" altLang="en-US" sz="1051" kern="100" dirty="0">
              <a:latin typeface="+mn-ea"/>
              <a:cs typeface="Times New Roman" panose="02020603050405020304" pitchFamily="18" charset="0"/>
            </a:endParaRPr>
          </a:p>
        </p:txBody>
      </p:sp>
      <p:sp>
        <p:nvSpPr>
          <p:cNvPr id="16" name="テキスト ボックス 2"/>
          <p:cNvSpPr txBox="1">
            <a:spLocks noChangeArrowheads="1"/>
          </p:cNvSpPr>
          <p:nvPr/>
        </p:nvSpPr>
        <p:spPr bwMode="auto">
          <a:xfrm>
            <a:off x="9532064" y="6392427"/>
            <a:ext cx="1764181" cy="276999"/>
          </a:xfrm>
          <a:prstGeom prst="rect">
            <a:avLst/>
          </a:prstGeom>
          <a:noFill/>
          <a:ln w="9525">
            <a:noFill/>
            <a:miter lim="800000"/>
            <a:headEnd/>
            <a:tailEnd/>
          </a:ln>
        </p:spPr>
        <p:txBody>
          <a:bodyPr rot="0" vert="horz" wrap="square" lIns="91440" tIns="45720" rIns="91440" bIns="45720" anchor="t" anchorCtr="0">
            <a:spAutoFit/>
          </a:bodyPr>
          <a:lstStyle/>
          <a:p>
            <a:pPr algn="ctr"/>
            <a:r>
              <a:rPr lang="ja-JP" altLang="en-US" sz="1200" kern="100" dirty="0">
                <a:latin typeface="+mn-ea"/>
                <a:cs typeface="Times New Roman" panose="02020603050405020304" pitchFamily="18" charset="0"/>
              </a:rPr>
              <a:t>土砂の異常流出</a:t>
            </a:r>
            <a:endParaRPr lang="ja-JP" altLang="en-US" sz="1051" kern="100" dirty="0">
              <a:latin typeface="+mn-ea"/>
              <a:cs typeface="Times New Roman" panose="02020603050405020304" pitchFamily="18" charset="0"/>
            </a:endParaRPr>
          </a:p>
        </p:txBody>
      </p:sp>
      <p:sp>
        <p:nvSpPr>
          <p:cNvPr id="13" name="テキスト ボックス 60"/>
          <p:cNvSpPr txBox="1">
            <a:spLocks noChangeArrowheads="1"/>
          </p:cNvSpPr>
          <p:nvPr/>
        </p:nvSpPr>
        <p:spPr bwMode="auto">
          <a:xfrm>
            <a:off x="673372" y="868479"/>
            <a:ext cx="11213828" cy="646331"/>
          </a:xfrm>
          <a:prstGeom prst="rect">
            <a:avLst/>
          </a:prstGeom>
          <a:noFill/>
          <a:ln w="9525">
            <a:noFill/>
            <a:miter lim="800000"/>
            <a:headEnd/>
            <a:tailEnd/>
          </a:ln>
        </p:spPr>
        <p:txBody>
          <a:bodyPr rot="0" vert="horz" wrap="square" lIns="91440" tIns="45720" rIns="91440" bIns="45720" rtlCol="0" anchor="t" anchorCtr="0">
            <a:sp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ja-JP" altLang="en-US" sz="1800" kern="100" dirty="0">
                <a:latin typeface="+mj-ea"/>
                <a:cs typeface="Times New Roman" panose="02020603050405020304" pitchFamily="18" charset="0"/>
              </a:rPr>
              <a:t>近年、台風や局地的な集中豪雨などによる土砂崩れや土石流といった災害に加え、適切に管理されずに放置された木々が土砂とともに流れ出す流木被害が増加しています。</a:t>
            </a:r>
          </a:p>
        </p:txBody>
      </p:sp>
    </p:spTree>
    <p:extLst>
      <p:ext uri="{BB962C8B-B14F-4D97-AF65-F5344CB8AC3E}">
        <p14:creationId xmlns:p14="http://schemas.microsoft.com/office/powerpoint/2010/main" val="2834334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60"/>
          <p:cNvSpPr txBox="1">
            <a:spLocks noGrp="1" noChangeArrowheads="1"/>
          </p:cNvSpPr>
          <p:nvPr>
            <p:ph type="title"/>
          </p:nvPr>
        </p:nvSpPr>
        <p:spPr bwMode="auto">
          <a:xfrm>
            <a:off x="658651" y="434686"/>
            <a:ext cx="4093653" cy="590931"/>
          </a:xfrm>
          <a:prstGeom prst="rect">
            <a:avLst/>
          </a:prstGeom>
          <a:noFill/>
          <a:ln w="9525">
            <a:noFill/>
            <a:miter lim="800000"/>
            <a:headEnd/>
            <a:tailEnd/>
          </a:ln>
        </p:spPr>
        <p:txBody>
          <a:bodyPr rot="0" vert="horz" wrap="square" lIns="91440" tIns="45720" rIns="91440" bIns="45720" rtlCol="0" anchor="t" anchorCtr="0">
            <a:spAutoFit/>
          </a:bodyPr>
          <a:lstStyle/>
          <a:p>
            <a:r>
              <a:rPr lang="ja-JP" altLang="en-US" sz="3600" b="1" kern="100" dirty="0">
                <a:effectLst/>
                <a:latin typeface="+mj-ea"/>
                <a:cs typeface="Times New Roman" panose="02020603050405020304" pitchFamily="18" charset="0"/>
              </a:rPr>
              <a:t>◆</a:t>
            </a:r>
            <a:r>
              <a:rPr lang="ja-JP" sz="3600" b="1" kern="100" dirty="0">
                <a:effectLst/>
                <a:latin typeface="+mj-ea"/>
                <a:cs typeface="Times New Roman" panose="02020603050405020304" pitchFamily="18" charset="0"/>
              </a:rPr>
              <a:t>治山事業</a:t>
            </a:r>
          </a:p>
        </p:txBody>
      </p:sp>
      <p:sp>
        <p:nvSpPr>
          <p:cNvPr id="5" name="テキスト ボックス 2"/>
          <p:cNvSpPr txBox="1">
            <a:spLocks noChangeArrowheads="1"/>
          </p:cNvSpPr>
          <p:nvPr/>
        </p:nvSpPr>
        <p:spPr bwMode="auto">
          <a:xfrm>
            <a:off x="677335" y="990951"/>
            <a:ext cx="11208018" cy="672620"/>
          </a:xfrm>
          <a:prstGeom prst="rect">
            <a:avLst/>
          </a:prstGeom>
          <a:noFill/>
          <a:ln w="9525">
            <a:noFill/>
            <a:miter lim="800000"/>
            <a:headEnd/>
            <a:tailEnd/>
          </a:ln>
        </p:spPr>
        <p:txBody>
          <a:bodyPr rot="0" vert="horz" wrap="square" lIns="91440" tIns="45720" rIns="91440" bIns="45720" anchor="t" anchorCtr="0">
            <a:spAutoFit/>
          </a:bodyPr>
          <a:lstStyle/>
          <a:p>
            <a:pPr algn="just">
              <a:lnSpc>
                <a:spcPts val="2300"/>
              </a:lnSpc>
            </a:pPr>
            <a:r>
              <a:rPr lang="ja-JP" altLang="en-US" kern="100" dirty="0">
                <a:latin typeface="+mj-ea"/>
                <a:ea typeface="+mj-ea"/>
                <a:cs typeface="Times New Roman" panose="02020603050405020304" pitchFamily="18" charset="0"/>
              </a:rPr>
              <a:t>このため、森林の維持造成を通じて、森林の持つ土砂崩壊防止や水源かん養等の公益的機能を高め、山地に起因する自然災害から住民の方々の生命財産を保全する治山事業を実施しています。</a:t>
            </a:r>
            <a:endParaRPr lang="en-US" altLang="ja-JP" kern="100" dirty="0">
              <a:latin typeface="+mj-ea"/>
              <a:ea typeface="+mj-ea"/>
              <a:cs typeface="Times New Roman" panose="02020603050405020304" pitchFamily="18" charset="0"/>
            </a:endParaRPr>
          </a:p>
        </p:txBody>
      </p:sp>
      <p:sp>
        <p:nvSpPr>
          <p:cNvPr id="7" name="テキスト ボックス 20"/>
          <p:cNvSpPr txBox="1">
            <a:spLocks noChangeArrowheads="1"/>
          </p:cNvSpPr>
          <p:nvPr/>
        </p:nvSpPr>
        <p:spPr bwMode="auto">
          <a:xfrm>
            <a:off x="658651" y="1777382"/>
            <a:ext cx="1634011" cy="376423"/>
          </a:xfrm>
          <a:prstGeom prst="rect">
            <a:avLst/>
          </a:prstGeom>
          <a:solidFill>
            <a:srgbClr val="FFFF00"/>
          </a:solidFill>
          <a:ln w="9525">
            <a:solidFill>
              <a:srgbClr val="000000"/>
            </a:solidFill>
            <a:miter lim="800000"/>
            <a:headEnd/>
            <a:tailEnd/>
          </a:ln>
        </p:spPr>
        <p:txBody>
          <a:bodyPr rot="0" vert="horz" wrap="square" lIns="91440" tIns="45720" rIns="91440" bIns="45720" anchor="t" anchorCtr="0" upright="1">
            <a:noAutofit/>
          </a:bodyPr>
          <a:lstStyle/>
          <a:p>
            <a:pPr algn="ctr">
              <a:lnSpc>
                <a:spcPts val="2000"/>
              </a:lnSpc>
            </a:pPr>
            <a:r>
              <a:rPr lang="ja-JP" altLang="en-US" sz="1600" b="1" kern="100" dirty="0">
                <a:latin typeface="Century" panose="02040604050505020304" pitchFamily="18" charset="0"/>
                <a:ea typeface="Meiryo UI" panose="020B0604030504040204" pitchFamily="50" charset="-128"/>
                <a:cs typeface="Meiryo UI" panose="020B0604030504040204" pitchFamily="50" charset="-128"/>
              </a:rPr>
              <a:t>整備イメージ</a:t>
            </a:r>
            <a:endParaRPr lang="ja-JP" altLang="en-US" sz="1051" kern="100" dirty="0">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5" y="2174159"/>
            <a:ext cx="6694136" cy="3008375"/>
          </a:xfrm>
          <a:prstGeom prst="rect">
            <a:avLst/>
          </a:prstGeom>
        </p:spPr>
      </p:pic>
      <p:pic>
        <p:nvPicPr>
          <p:cNvPr id="9" name="図 8" descr="Z:\治山Ｇ\27年度関係\27 治山事業\寺田作業\治山事業資料作成\280216 上石切青野府議\もとねた\災害に強い森林.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9343" y="4983929"/>
            <a:ext cx="1866729" cy="1399149"/>
          </a:xfrm>
          <a:prstGeom prst="rect">
            <a:avLst/>
          </a:prstGeom>
          <a:noFill/>
          <a:ln>
            <a:noFill/>
          </a:ln>
        </p:spPr>
      </p:pic>
      <p:pic>
        <p:nvPicPr>
          <p:cNvPr id="10" name="図 9" descr="Z:\治山Ｇ\27年度関係\27 治山事業\寺田作業\治山事業資料作成\271110 森林環境税ポスター\写真\荒廃森林.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1564" y="5054103"/>
            <a:ext cx="1823081" cy="1367420"/>
          </a:xfrm>
          <a:prstGeom prst="rect">
            <a:avLst/>
          </a:prstGeom>
          <a:noFill/>
          <a:ln>
            <a:noFill/>
          </a:ln>
        </p:spPr>
      </p:pic>
      <p:sp>
        <p:nvSpPr>
          <p:cNvPr id="11" name="サブタイトル 2"/>
          <p:cNvSpPr txBox="1">
            <a:spLocks/>
          </p:cNvSpPr>
          <p:nvPr/>
        </p:nvSpPr>
        <p:spPr bwMode="auto">
          <a:xfrm>
            <a:off x="960501" y="6461197"/>
            <a:ext cx="6851651" cy="48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fontAlgn="base">
              <a:spcAft>
                <a:spcPts val="300"/>
              </a:spcAft>
            </a:pPr>
            <a:r>
              <a:rPr lang="ja-JP" altLang="en-US" sz="1500" dirty="0">
                <a:solidFill>
                  <a:srgbClr val="000000"/>
                </a:solidFill>
                <a:latin typeface="+mn-ea"/>
                <a:cs typeface="Times New Roman" panose="02020603050405020304" pitchFamily="18" charset="0"/>
              </a:rPr>
              <a:t>治山ダムの設置や、森林整備により　荒廃森林を整備し災害に強い森林に導く</a:t>
            </a:r>
            <a:endParaRPr lang="ja-JP" altLang="en-US" sz="1200" dirty="0">
              <a:latin typeface="+mn-ea"/>
              <a:cs typeface="ＭＳ Ｐゴシック" panose="020B0600070205080204" pitchFamily="50" charset="-128"/>
            </a:endParaRPr>
          </a:p>
          <a:p>
            <a:pPr fontAlgn="base">
              <a:spcAft>
                <a:spcPts val="300"/>
              </a:spcAft>
            </a:pPr>
            <a:r>
              <a:rPr lang="en-US" sz="1500" dirty="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en-US"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 name="右矢印 11"/>
          <p:cNvSpPr/>
          <p:nvPr/>
        </p:nvSpPr>
        <p:spPr>
          <a:xfrm>
            <a:off x="4189158" y="5436505"/>
            <a:ext cx="394335" cy="602615"/>
          </a:xfrm>
          <a:prstGeom prst="rightArrow">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pic>
        <p:nvPicPr>
          <p:cNvPr id="13" name="Picture 8" descr="\\G2004ws000001\g\治山Ｇ\★　治山関係\40 治山Ｇ写真\治山\1 年度別施工・現場写真\H16　治山事業　事務所写真\南河内\16 岩井谷.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758" y="1758302"/>
            <a:ext cx="3001921" cy="2086772"/>
          </a:xfrm>
          <a:prstGeom prst="rect">
            <a:avLst/>
          </a:prstGeom>
          <a:noFill/>
          <a:ln>
            <a:noFill/>
          </a:ln>
        </p:spPr>
      </p:pic>
      <p:sp>
        <p:nvSpPr>
          <p:cNvPr id="14" name="テキスト ボックス 2"/>
          <p:cNvSpPr txBox="1">
            <a:spLocks noChangeArrowheads="1"/>
          </p:cNvSpPr>
          <p:nvPr/>
        </p:nvSpPr>
        <p:spPr bwMode="auto">
          <a:xfrm>
            <a:off x="8506653" y="3845074"/>
            <a:ext cx="2290326" cy="307777"/>
          </a:xfrm>
          <a:prstGeom prst="rect">
            <a:avLst/>
          </a:prstGeom>
          <a:noFill/>
          <a:ln w="9525">
            <a:noFill/>
            <a:miter lim="800000"/>
            <a:headEnd/>
            <a:tailEnd/>
          </a:ln>
        </p:spPr>
        <p:txBody>
          <a:bodyPr rot="0" vert="horz" wrap="square" lIns="91440" tIns="45720" rIns="91440" bIns="45720" anchor="t" anchorCtr="0">
            <a:spAutoFit/>
          </a:bodyPr>
          <a:lstStyle/>
          <a:p>
            <a:pPr algn="ctr"/>
            <a:r>
              <a:rPr lang="ja-JP" altLang="en-US" sz="1400" kern="100" dirty="0">
                <a:latin typeface="+mn-ea"/>
                <a:cs typeface="Times New Roman" panose="02020603050405020304" pitchFamily="18" charset="0"/>
              </a:rPr>
              <a:t>治山ダムの設置状況</a:t>
            </a:r>
            <a:endParaRPr lang="ja-JP" altLang="en-US" sz="1100" kern="100" dirty="0">
              <a:latin typeface="+mn-ea"/>
              <a:cs typeface="Times New Roman" panose="02020603050405020304" pitchFamily="18" charset="0"/>
            </a:endParaRPr>
          </a:p>
        </p:txBody>
      </p:sp>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757" y="4243874"/>
            <a:ext cx="3001921" cy="2095522"/>
          </a:xfrm>
          <a:prstGeom prst="rect">
            <a:avLst/>
          </a:prstGeom>
          <a:noFill/>
          <a:ln w="9525">
            <a:noFill/>
            <a:miter lim="800000"/>
            <a:headEnd/>
            <a:tailEnd/>
          </a:ln>
        </p:spPr>
      </p:pic>
      <p:sp>
        <p:nvSpPr>
          <p:cNvPr id="16" name="テキスト ボックス 2"/>
          <p:cNvSpPr txBox="1">
            <a:spLocks noChangeArrowheads="1"/>
          </p:cNvSpPr>
          <p:nvPr/>
        </p:nvSpPr>
        <p:spPr bwMode="auto">
          <a:xfrm>
            <a:off x="8479476" y="6383078"/>
            <a:ext cx="2290326" cy="307777"/>
          </a:xfrm>
          <a:prstGeom prst="rect">
            <a:avLst/>
          </a:prstGeom>
          <a:noFill/>
          <a:ln w="9525">
            <a:noFill/>
            <a:miter lim="800000"/>
            <a:headEnd/>
            <a:tailEnd/>
          </a:ln>
        </p:spPr>
        <p:txBody>
          <a:bodyPr rot="0" vert="horz" wrap="square" lIns="91440" tIns="45720" rIns="91440" bIns="45720" anchor="t" anchorCtr="0">
            <a:spAutoFit/>
          </a:bodyPr>
          <a:lstStyle/>
          <a:p>
            <a:pPr algn="ctr"/>
            <a:r>
              <a:rPr lang="ja-JP" altLang="en-US" sz="1400" kern="100" dirty="0">
                <a:latin typeface="+mn-ea"/>
                <a:cs typeface="Times New Roman" panose="02020603050405020304" pitchFamily="18" charset="0"/>
              </a:rPr>
              <a:t>山腹土留工の設置状況</a:t>
            </a:r>
            <a:endParaRPr lang="ja-JP" altLang="en-US" sz="1100" kern="100" dirty="0">
              <a:latin typeface="+mn-ea"/>
              <a:cs typeface="Times New Roman" panose="02020603050405020304" pitchFamily="18" charset="0"/>
            </a:endParaRPr>
          </a:p>
        </p:txBody>
      </p:sp>
    </p:spTree>
    <p:extLst>
      <p:ext uri="{BB962C8B-B14F-4D97-AF65-F5344CB8AC3E}">
        <p14:creationId xmlns:p14="http://schemas.microsoft.com/office/powerpoint/2010/main" val="234118472"/>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TM02900720[[fn=インテグラル]]</Template>
  <TotalTime>2542</TotalTime>
  <Words>2062</Words>
  <Application>Microsoft Office PowerPoint</Application>
  <PresentationFormat>ワイド画面</PresentationFormat>
  <Paragraphs>249</Paragraphs>
  <Slides>26</Slides>
  <Notes>1</Notes>
  <HiddenSlides>0</HiddenSlides>
  <MMClips>0</MMClips>
  <ScaleCrop>false</ScaleCrop>
  <HeadingPairs>
    <vt:vector size="6" baseType="variant">
      <vt:variant>
        <vt:lpstr>使用されているフォント</vt:lpstr>
      </vt:variant>
      <vt:variant>
        <vt:i4>16</vt:i4>
      </vt:variant>
      <vt:variant>
        <vt:lpstr>テーマ</vt:lpstr>
      </vt:variant>
      <vt:variant>
        <vt:i4>3</vt:i4>
      </vt:variant>
      <vt:variant>
        <vt:lpstr>スライド タイトル</vt:lpstr>
      </vt:variant>
      <vt:variant>
        <vt:i4>26</vt:i4>
      </vt:variant>
    </vt:vector>
  </HeadingPairs>
  <TitlesOfParts>
    <vt:vector size="45" baseType="lpstr">
      <vt:lpstr>HG丸ｺﾞｼｯｸM-PRO</vt:lpstr>
      <vt:lpstr>ＭＳ Ｐゴシック</vt:lpstr>
      <vt:lpstr>UD デジタル 教科書体 N-B</vt:lpstr>
      <vt:lpstr>メイリオ</vt:lpstr>
      <vt:lpstr>メイリオ 本文</vt:lpstr>
      <vt:lpstr>游ゴシック</vt:lpstr>
      <vt:lpstr>游ゴシック Light</vt:lpstr>
      <vt:lpstr>游ゴシック 本文</vt:lpstr>
      <vt:lpstr>游明朝</vt:lpstr>
      <vt:lpstr>Arial</vt:lpstr>
      <vt:lpstr>Calibri</vt:lpstr>
      <vt:lpstr>Calibri Light</vt:lpstr>
      <vt:lpstr>Century</vt:lpstr>
      <vt:lpstr>Symbol</vt:lpstr>
      <vt:lpstr>Wingdings 2</vt:lpstr>
      <vt:lpstr>Wingdings 3</vt:lpstr>
      <vt:lpstr>HDOfficeLightV0</vt:lpstr>
      <vt:lpstr>Office テーマ</vt:lpstr>
      <vt:lpstr>3_HDOfficeLightV0</vt:lpstr>
      <vt:lpstr>大阪府職員（林学職）</vt:lpstr>
      <vt:lpstr>PowerPoint プレゼンテーション</vt:lpstr>
      <vt:lpstr>◆林学職の主な配属先</vt:lpstr>
      <vt:lpstr>PowerPoint プレゼンテーション</vt:lpstr>
      <vt:lpstr>PowerPoint プレゼンテーション</vt:lpstr>
      <vt:lpstr>森　づ　く　り　課</vt:lpstr>
      <vt:lpstr>健全な森林を次世代へつなぐ</vt:lpstr>
      <vt:lpstr>山地災害の増加</vt:lpstr>
      <vt:lpstr>◆治山事業</vt:lpstr>
      <vt:lpstr>PowerPoint プレゼンテーション</vt:lpstr>
      <vt:lpstr>PowerPoint プレゼンテーション</vt:lpstr>
      <vt:lpstr>◆森林整備事業</vt:lpstr>
      <vt:lpstr>◆木材利用の推進</vt:lpstr>
      <vt:lpstr>◆森林保全指導業務</vt:lpstr>
      <vt:lpstr>◆ドローンを活用した調査</vt:lpstr>
      <vt:lpstr>み　ど　り　企　画　課</vt:lpstr>
      <vt:lpstr>PowerPoint プレゼンテーション</vt:lpstr>
      <vt:lpstr>◆自然公園の整備・管理</vt:lpstr>
      <vt:lpstr>◆都市緑化の推進</vt:lpstr>
      <vt:lpstr>◆自然環境・生物多様性保全の取組み</vt:lpstr>
      <vt:lpstr>生物多様性保全の取り組み～いきもの みどり つながる・つなげるフェスティバル～</vt:lpstr>
      <vt:lpstr>PowerPoint プレゼンテーション</vt:lpstr>
      <vt:lpstr>◆堺第７－３区　共生の森</vt:lpstr>
      <vt:lpstr>◆堺第７－３区　共生の森</vt:lpstr>
      <vt:lpstr>★林学職に求める人材</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大阪府職員（〇〇職）</dc:title>
  <dc:creator>矢幡　彩奈</dc:creator>
  <cp:lastModifiedBy>重光　孝保</cp:lastModifiedBy>
  <cp:revision>199</cp:revision>
  <cp:lastPrinted>2024-01-09T07:22:45Z</cp:lastPrinted>
  <dcterms:created xsi:type="dcterms:W3CDTF">2020-12-22T03:15:47Z</dcterms:created>
  <dcterms:modified xsi:type="dcterms:W3CDTF">2024-03-07T00:33:51Z</dcterms:modified>
</cp:coreProperties>
</file>