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4"/>
    <p:sldMasterId id="2147483980" r:id="rId5"/>
    <p:sldMasterId id="2147483992" r:id="rId6"/>
  </p:sldMasterIdLst>
  <p:notesMasterIdLst>
    <p:notesMasterId r:id="rId17"/>
  </p:notesMasterIdLst>
  <p:handoutMasterIdLst>
    <p:handoutMasterId r:id="rId18"/>
  </p:handoutMasterIdLst>
  <p:sldIdLst>
    <p:sldId id="256" r:id="rId7"/>
    <p:sldId id="274" r:id="rId8"/>
    <p:sldId id="275" r:id="rId9"/>
    <p:sldId id="266" r:id="rId10"/>
    <p:sldId id="281" r:id="rId11"/>
    <p:sldId id="303" r:id="rId12"/>
    <p:sldId id="282" r:id="rId13"/>
    <p:sldId id="283" r:id="rId14"/>
    <p:sldId id="301" r:id="rId15"/>
    <p:sldId id="263" r:id="rId16"/>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CC66"/>
    <a:srgbClr val="FF0066"/>
    <a:srgbClr val="FF00FF"/>
    <a:srgbClr val="FD7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8" autoAdjust="0"/>
    <p:restoredTop sz="94660"/>
  </p:normalViewPr>
  <p:slideViewPr>
    <p:cSldViewPr snapToGrid="0">
      <p:cViewPr varScale="1">
        <p:scale>
          <a:sx n="65" d="100"/>
          <a:sy n="65" d="100"/>
        </p:scale>
        <p:origin x="7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6039" y="0"/>
            <a:ext cx="2949575" cy="498475"/>
          </a:xfrm>
          <a:prstGeom prst="rect">
            <a:avLst/>
          </a:prstGeom>
        </p:spPr>
        <p:txBody>
          <a:bodyPr vert="horz" lIns="91432" tIns="45716" rIns="91432" bIns="45716" rtlCol="0"/>
          <a:lstStyle>
            <a:lvl1pPr algn="r">
              <a:defRPr sz="1200"/>
            </a:lvl1pPr>
          </a:lstStyle>
          <a:p>
            <a:fld id="{F853EEA8-86ED-4BA4-AD88-BD87C54E5D79}" type="datetimeFigureOut">
              <a:rPr kumimoji="1" lang="ja-JP" altLang="en-US" smtClean="0"/>
              <a:t>2024/2/15</a:t>
            </a:fld>
            <a:endParaRPr kumimoji="1" lang="ja-JP" altLang="en-US" dirty="0"/>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32" tIns="45716" rIns="91432" bIns="45716" rtlCol="0" anchor="b"/>
          <a:lstStyle>
            <a:lvl1pPr algn="r">
              <a:defRPr sz="1200"/>
            </a:lvl1pPr>
          </a:lstStyle>
          <a:p>
            <a:fld id="{C19506E8-D455-448C-8316-F6A39F7DB788}" type="slidenum">
              <a:rPr kumimoji="1" lang="ja-JP" altLang="en-US" smtClean="0"/>
              <a:t>‹#›</a:t>
            </a:fld>
            <a:endParaRPr kumimoji="1" lang="ja-JP" altLang="en-US" dirty="0"/>
          </a:p>
        </p:txBody>
      </p:sp>
    </p:spTree>
    <p:extLst>
      <p:ext uri="{BB962C8B-B14F-4D97-AF65-F5344CB8AC3E}">
        <p14:creationId xmlns:p14="http://schemas.microsoft.com/office/powerpoint/2010/main" val="2540265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0"/>
            <a:ext cx="2949575" cy="498475"/>
          </a:xfrm>
          <a:prstGeom prst="rect">
            <a:avLst/>
          </a:prstGeom>
        </p:spPr>
        <p:txBody>
          <a:bodyPr vert="horz" lIns="91432" tIns="45716" rIns="91432" bIns="45716" rtlCol="0"/>
          <a:lstStyle>
            <a:lvl1pPr algn="r">
              <a:defRPr sz="1200"/>
            </a:lvl1pPr>
          </a:lstStyle>
          <a:p>
            <a:fld id="{CCA7F8DF-0021-4DB5-AF07-A78C6C245579}" type="datetimeFigureOut">
              <a:rPr kumimoji="1" lang="ja-JP" altLang="en-US" smtClean="0"/>
              <a:t>2024/2/15</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2" tIns="45716" rIns="91432" bIns="45716" rtlCol="0" anchor="ctr"/>
          <a:lstStyle/>
          <a:p>
            <a:endParaRPr lang="ja-JP" altLang="en-US" dirty="0"/>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2" tIns="45716" rIns="91432" bIns="45716" rtlCol="0" anchor="b"/>
          <a:lstStyle>
            <a:lvl1pPr algn="r">
              <a:defRPr sz="1200"/>
            </a:lvl1pPr>
          </a:lstStyle>
          <a:p>
            <a:fld id="{6FCC0136-5A4A-4A8C-943C-239ECCA0C3BF}" type="slidenum">
              <a:rPr kumimoji="1" lang="ja-JP" altLang="en-US" smtClean="0"/>
              <a:t>‹#›</a:t>
            </a:fld>
            <a:endParaRPr kumimoji="1" lang="ja-JP" altLang="en-US" dirty="0"/>
          </a:p>
        </p:txBody>
      </p:sp>
    </p:spTree>
    <p:extLst>
      <p:ext uri="{BB962C8B-B14F-4D97-AF65-F5344CB8AC3E}">
        <p14:creationId xmlns:p14="http://schemas.microsoft.com/office/powerpoint/2010/main" val="38998960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FCC0136-5A4A-4A8C-943C-239ECCA0C3BF}" type="slidenum">
              <a:rPr kumimoji="1" lang="ja-JP" altLang="en-US" smtClean="0"/>
              <a:t>1</a:t>
            </a:fld>
            <a:endParaRPr kumimoji="1" lang="ja-JP" altLang="en-US" dirty="0"/>
          </a:p>
        </p:txBody>
      </p:sp>
    </p:spTree>
    <p:extLst>
      <p:ext uri="{BB962C8B-B14F-4D97-AF65-F5344CB8AC3E}">
        <p14:creationId xmlns:p14="http://schemas.microsoft.com/office/powerpoint/2010/main" val="53753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FCC0136-5A4A-4A8C-943C-239ECCA0C3BF}" type="slidenum">
              <a:rPr kumimoji="1" lang="ja-JP" altLang="en-US" smtClean="0"/>
              <a:t>4</a:t>
            </a:fld>
            <a:endParaRPr kumimoji="1" lang="ja-JP" altLang="en-US"/>
          </a:p>
        </p:txBody>
      </p:sp>
    </p:spTree>
    <p:extLst>
      <p:ext uri="{BB962C8B-B14F-4D97-AF65-F5344CB8AC3E}">
        <p14:creationId xmlns:p14="http://schemas.microsoft.com/office/powerpoint/2010/main" val="52802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FCC0136-5A4A-4A8C-943C-239ECCA0C3BF}" type="slidenum">
              <a:rPr kumimoji="1" lang="ja-JP" altLang="en-US" smtClean="0"/>
              <a:t>10</a:t>
            </a:fld>
            <a:endParaRPr kumimoji="1" lang="ja-JP" altLang="en-US" dirty="0"/>
          </a:p>
        </p:txBody>
      </p:sp>
    </p:spTree>
    <p:extLst>
      <p:ext uri="{BB962C8B-B14F-4D97-AF65-F5344CB8AC3E}">
        <p14:creationId xmlns:p14="http://schemas.microsoft.com/office/powerpoint/2010/main" val="161936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62930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423381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36805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3709029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0887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9004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873759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1509170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2164152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2856867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408348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2963123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1651164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581186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571882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1376621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3915991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3788406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1907734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1154157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1935973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3349754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470472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77925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2295863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99574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237843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1466264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2646243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2243814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830410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102278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196688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3822972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58019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252458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301357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dirty="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25EF9A-4954-4294-8408-F0182509D1FF}" type="datetimeFigureOut">
              <a:rPr kumimoji="1" lang="ja-JP" altLang="en-US" smtClean="0"/>
              <a:t>2024/2/15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2733189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32288770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222928064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B25EF9A-4954-4294-8408-F0182509D1FF}" type="datetimeFigureOut">
              <a:rPr kumimoji="1" lang="ja-JP" altLang="en-US" smtClean="0"/>
              <a:t>2024/2/15</a:t>
            </a:fld>
            <a:endParaRPr kumimoji="1"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228365B-465A-44F3-B901-57766099BB39}" type="slidenum">
              <a:rPr kumimoji="1" lang="ja-JP" altLang="en-US" smtClean="0"/>
              <a:t>‹#›</a:t>
            </a:fld>
            <a:endParaRPr kumimoji="1" lang="ja-JP" altLang="en-US" dirty="0"/>
          </a:p>
        </p:txBody>
      </p:sp>
    </p:spTree>
    <p:extLst>
      <p:ext uri="{BB962C8B-B14F-4D97-AF65-F5344CB8AC3E}">
        <p14:creationId xmlns:p14="http://schemas.microsoft.com/office/powerpoint/2010/main" val="68035300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10" Type="http://schemas.openxmlformats.org/officeDocument/2006/relationships/image" Target="../media/image27.png"/><Relationship Id="rId4" Type="http://schemas.openxmlformats.org/officeDocument/2006/relationships/image" Target="../media/image21.jp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9603" b="5557"/>
          <a:stretch/>
        </p:blipFill>
        <p:spPr>
          <a:xfrm>
            <a:off x="0" y="-12879"/>
            <a:ext cx="12192000" cy="6877318"/>
          </a:xfrm>
          <a:prstGeom prst="rect">
            <a:avLst/>
          </a:prstGeom>
        </p:spPr>
      </p:pic>
      <p:sp>
        <p:nvSpPr>
          <p:cNvPr id="2" name="タイトル 1"/>
          <p:cNvSpPr>
            <a:spLocks noGrp="1"/>
          </p:cNvSpPr>
          <p:nvPr>
            <p:ph type="ctrTitle"/>
          </p:nvPr>
        </p:nvSpPr>
        <p:spPr>
          <a:xfrm>
            <a:off x="1852990" y="1989758"/>
            <a:ext cx="8960153" cy="1078860"/>
          </a:xfrm>
          <a:noFill/>
        </p:spPr>
        <p:txBody>
          <a:bodyPr/>
          <a:lstStyle/>
          <a:p>
            <a:pPr algn="ctr"/>
            <a:r>
              <a:rPr kumimoji="1" lang="ja-JP" altLang="en-US" b="1" dirty="0">
                <a:ln w="9525">
                  <a:solidFill>
                    <a:schemeClr val="tx1"/>
                  </a:solidFill>
                  <a:prstDash val="solid"/>
                </a:ln>
                <a:solidFill>
                  <a:schemeClr val="bg1"/>
                </a:solidFill>
                <a:effectLst>
                  <a:glow rad="228600">
                    <a:schemeClr val="accent5">
                      <a:satMod val="175000"/>
                      <a:alpha val="40000"/>
                    </a:schemeClr>
                  </a:glow>
                  <a:outerShdw blurRad="50800" dist="38100" dir="2700000" algn="tl" rotWithShape="0">
                    <a:prstClr val="black">
                      <a:alpha val="40000"/>
                    </a:prstClr>
                  </a:outerShdw>
                </a:effectLst>
              </a:rPr>
              <a:t>大阪府職員</a:t>
            </a:r>
            <a:r>
              <a:rPr lang="ja-JP" altLang="en-US" b="1" dirty="0">
                <a:ln w="9525">
                  <a:solidFill>
                    <a:schemeClr val="tx1"/>
                  </a:solidFill>
                  <a:prstDash val="solid"/>
                </a:ln>
                <a:solidFill>
                  <a:schemeClr val="bg1"/>
                </a:solidFill>
                <a:effectLst>
                  <a:glow rad="228600">
                    <a:schemeClr val="accent5">
                      <a:satMod val="175000"/>
                      <a:alpha val="40000"/>
                    </a:schemeClr>
                  </a:glow>
                  <a:outerShdw blurRad="50800" dist="38100" dir="2700000" algn="tl" rotWithShape="0">
                    <a:prstClr val="black">
                      <a:alpha val="40000"/>
                    </a:prstClr>
                  </a:outerShdw>
                </a:effectLst>
              </a:rPr>
              <a:t>（農業工学</a:t>
            </a:r>
            <a:r>
              <a:rPr kumimoji="1" lang="ja-JP" altLang="en-US" b="1" dirty="0">
                <a:ln w="9525">
                  <a:solidFill>
                    <a:schemeClr val="tx1"/>
                  </a:solidFill>
                  <a:prstDash val="solid"/>
                </a:ln>
                <a:solidFill>
                  <a:schemeClr val="bg1"/>
                </a:solidFill>
                <a:effectLst>
                  <a:glow rad="228600">
                    <a:schemeClr val="accent5">
                      <a:satMod val="175000"/>
                      <a:alpha val="40000"/>
                    </a:schemeClr>
                  </a:glow>
                  <a:outerShdw blurRad="50800" dist="38100" dir="2700000" algn="tl" rotWithShape="0">
                    <a:prstClr val="black">
                      <a:alpha val="40000"/>
                    </a:prstClr>
                  </a:outerShdw>
                </a:effectLst>
              </a:rPr>
              <a:t>職）</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671" y="159146"/>
            <a:ext cx="1741688" cy="492598"/>
          </a:xfrm>
          <a:prstGeom prst="rect">
            <a:avLst/>
          </a:prstGeom>
        </p:spPr>
      </p:pic>
    </p:spTree>
    <p:extLst>
      <p:ext uri="{BB962C8B-B14F-4D97-AF65-F5344CB8AC3E}">
        <p14:creationId xmlns:p14="http://schemas.microsoft.com/office/powerpoint/2010/main" val="86531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675861"/>
          </a:xfrm>
        </p:spPr>
        <p:txBody>
          <a:bodyPr anchor="ctr"/>
          <a:lstStyle/>
          <a:p>
            <a:r>
              <a:rPr lang="ja-JP" altLang="en-US" b="1" dirty="0"/>
              <a:t>農業工学</a:t>
            </a:r>
            <a:r>
              <a:rPr kumimoji="1" lang="ja-JP" altLang="en-US" b="1" dirty="0"/>
              <a:t>職に求める人材</a:t>
            </a:r>
          </a:p>
        </p:txBody>
      </p:sp>
      <p:sp>
        <p:nvSpPr>
          <p:cNvPr id="4" name="テキスト ボックス 3"/>
          <p:cNvSpPr txBox="1"/>
          <p:nvPr/>
        </p:nvSpPr>
        <p:spPr>
          <a:xfrm>
            <a:off x="2054086" y="5730322"/>
            <a:ext cx="9068465" cy="830997"/>
          </a:xfrm>
          <a:prstGeom prst="rect">
            <a:avLst/>
          </a:prstGeom>
          <a:noFill/>
        </p:spPr>
        <p:txBody>
          <a:bodyPr wrap="square" rtlCol="0">
            <a:spAutoFit/>
          </a:bodyPr>
          <a:lstStyle/>
          <a:p>
            <a:r>
              <a:rPr kumimoji="1" lang="ja-JP" altLang="en-US" sz="2400" b="1" i="1" dirty="0">
                <a:effectLst>
                  <a:reflection blurRad="6350" stA="55000" endA="300" endPos="45500" dir="5400000" sy="-100000" algn="bl" rotWithShape="0"/>
                </a:effectLst>
              </a:rPr>
              <a:t>大阪の農空間を守り、大阪農業の未来をつくるのはあなたです！</a:t>
            </a:r>
            <a:endParaRPr kumimoji="1" lang="en-US" altLang="ja-JP" sz="2400" b="1" i="1" dirty="0">
              <a:effectLst>
                <a:reflection blurRad="6350" stA="55000" endA="300" endPos="45500" dir="5400000" sy="-100000" algn="bl" rotWithShape="0"/>
              </a:effectLst>
            </a:endParaRPr>
          </a:p>
          <a:p>
            <a:r>
              <a:rPr kumimoji="1" lang="ja-JP" altLang="en-US" sz="2400" b="1" i="1" dirty="0">
                <a:effectLst>
                  <a:reflection blurRad="6350" stA="55000" endA="300" endPos="45500" dir="5400000" sy="-100000" algn="bl" rotWithShape="0"/>
                </a:effectLst>
              </a:rPr>
              <a:t>みなさまのチャレンジを心よりお待ちしております！</a:t>
            </a:r>
          </a:p>
        </p:txBody>
      </p:sp>
      <p:sp>
        <p:nvSpPr>
          <p:cNvPr id="5" name="コンテンツ プレースホルダー 2"/>
          <p:cNvSpPr txBox="1">
            <a:spLocks/>
          </p:cNvSpPr>
          <p:nvPr/>
        </p:nvSpPr>
        <p:spPr>
          <a:xfrm>
            <a:off x="471878" y="3792272"/>
            <a:ext cx="9007579" cy="25001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endParaRPr lang="ja-JP" altLang="en-US" dirty="0"/>
          </a:p>
        </p:txBody>
      </p:sp>
      <p:sp>
        <p:nvSpPr>
          <p:cNvPr id="7" name="コンテンツ プレースホルダー 2"/>
          <p:cNvSpPr txBox="1">
            <a:spLocks/>
          </p:cNvSpPr>
          <p:nvPr/>
        </p:nvSpPr>
        <p:spPr>
          <a:xfrm>
            <a:off x="210785" y="1414196"/>
            <a:ext cx="11843840" cy="397943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dirty="0">
                <a:latin typeface="メイリオ 本文"/>
              </a:rPr>
              <a:t>我々の仕事は、</a:t>
            </a:r>
            <a:endParaRPr lang="en-US" altLang="ja-JP" sz="3000" dirty="0">
              <a:latin typeface="メイリオ 本文"/>
            </a:endParaRPr>
          </a:p>
          <a:p>
            <a:r>
              <a:rPr lang="ja-JP" altLang="en-US" sz="3000" dirty="0">
                <a:latin typeface="メイリオ 本文"/>
              </a:rPr>
              <a:t>現場でのものづくり、地域づくりが主となることから、</a:t>
            </a:r>
            <a:endParaRPr lang="en-US" altLang="ja-JP" sz="3000" dirty="0">
              <a:latin typeface="メイリオ 本文"/>
            </a:endParaRPr>
          </a:p>
          <a:p>
            <a:pPr marL="0" indent="0">
              <a:buNone/>
            </a:pPr>
            <a:r>
              <a:rPr lang="ja-JP" altLang="en-US" sz="3000" dirty="0">
                <a:latin typeface="メイリオ 本文"/>
              </a:rPr>
              <a:t>　</a:t>
            </a:r>
            <a:r>
              <a:rPr lang="ja-JP" altLang="en-US" sz="3000" b="1" u="sng" dirty="0">
                <a:solidFill>
                  <a:schemeClr val="tx1"/>
                </a:solidFill>
                <a:latin typeface="メイリオ 本文"/>
              </a:rPr>
              <a:t>「幅広い視野」</a:t>
            </a:r>
            <a:r>
              <a:rPr lang="ja-JP" altLang="en-US" sz="3000" dirty="0">
                <a:latin typeface="メイリオ 本文"/>
              </a:rPr>
              <a:t>で常に</a:t>
            </a:r>
            <a:r>
              <a:rPr lang="ja-JP" altLang="en-US" sz="3000" b="1" u="sng" dirty="0">
                <a:solidFill>
                  <a:schemeClr val="tx1"/>
                </a:solidFill>
                <a:latin typeface="メイリオ 本文"/>
              </a:rPr>
              <a:t>「ポジティブ」</a:t>
            </a:r>
            <a:r>
              <a:rPr lang="ja-JP" altLang="en-US" sz="3000" dirty="0">
                <a:latin typeface="メイリオ 本文"/>
              </a:rPr>
              <a:t>に何事にも</a:t>
            </a:r>
            <a:endParaRPr lang="en-US" altLang="ja-JP" sz="3000" dirty="0">
              <a:latin typeface="メイリオ 本文"/>
            </a:endParaRPr>
          </a:p>
          <a:p>
            <a:pPr marL="0" indent="0">
              <a:buNone/>
            </a:pPr>
            <a:r>
              <a:rPr lang="ja-JP" altLang="en-US" sz="3000" dirty="0">
                <a:latin typeface="メイリオ 本文"/>
              </a:rPr>
              <a:t>　向き合うことが必要です</a:t>
            </a:r>
            <a:endParaRPr lang="en-US" altLang="ja-JP" sz="3000" dirty="0">
              <a:latin typeface="メイリオ 本文"/>
            </a:endParaRPr>
          </a:p>
          <a:p>
            <a:endParaRPr lang="en-US" altLang="ja-JP" sz="1200" dirty="0">
              <a:latin typeface="メイリオ 本文"/>
            </a:endParaRPr>
          </a:p>
          <a:p>
            <a:r>
              <a:rPr lang="ja-JP" altLang="en-US" sz="3000" dirty="0">
                <a:latin typeface="メイリオ 本文"/>
              </a:rPr>
              <a:t>地域づくりでは多くの人と関わることから</a:t>
            </a:r>
            <a:endParaRPr lang="en-US" altLang="ja-JP" sz="3000" dirty="0">
              <a:latin typeface="メイリオ 本文"/>
            </a:endParaRPr>
          </a:p>
          <a:p>
            <a:pPr marL="0" indent="0">
              <a:buNone/>
            </a:pPr>
            <a:r>
              <a:rPr lang="ja-JP" altLang="en-US" sz="3000" dirty="0">
                <a:latin typeface="メイリオ 本文"/>
              </a:rPr>
              <a:t>　</a:t>
            </a:r>
            <a:r>
              <a:rPr lang="ja-JP" altLang="en-US" sz="3000" b="1" u="sng" dirty="0">
                <a:solidFill>
                  <a:schemeClr val="tx1"/>
                </a:solidFill>
                <a:latin typeface="メイリオ 本文"/>
              </a:rPr>
              <a:t>「コミュニケーション力」</a:t>
            </a:r>
            <a:r>
              <a:rPr lang="ja-JP" altLang="en-US" sz="3000" dirty="0">
                <a:latin typeface="メイリオ 本文"/>
              </a:rPr>
              <a:t>が重要です</a:t>
            </a:r>
          </a:p>
        </p:txBody>
      </p:sp>
    </p:spTree>
    <p:extLst>
      <p:ext uri="{BB962C8B-B14F-4D97-AF65-F5344CB8AC3E}">
        <p14:creationId xmlns:p14="http://schemas.microsoft.com/office/powerpoint/2010/main" val="204480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334" y="307771"/>
            <a:ext cx="9029894" cy="649741"/>
          </a:xfrm>
        </p:spPr>
        <p:txBody>
          <a:bodyPr>
            <a:normAutofit/>
          </a:bodyPr>
          <a:lstStyle/>
          <a:p>
            <a:r>
              <a:rPr kumimoji="1" lang="ja-JP" altLang="en-US" b="1" dirty="0"/>
              <a:t>大阪農業の特色</a:t>
            </a:r>
          </a:p>
        </p:txBody>
      </p:sp>
      <p:sp>
        <p:nvSpPr>
          <p:cNvPr id="19" name="テキスト ボックス 18"/>
          <p:cNvSpPr txBox="1"/>
          <p:nvPr/>
        </p:nvSpPr>
        <p:spPr>
          <a:xfrm>
            <a:off x="3604755" y="4677354"/>
            <a:ext cx="3130460" cy="1681369"/>
          </a:xfrm>
          <a:prstGeom prst="rect">
            <a:avLst/>
          </a:prstGeom>
          <a:solidFill>
            <a:schemeClr val="bg1"/>
          </a:solidFill>
        </p:spPr>
        <p:txBody>
          <a:bodyPr wrap="square" lIns="80147" tIns="40074" rIns="80147" bIns="40074" rtlCol="0">
            <a:spAutoFit/>
          </a:bodyPr>
          <a:lstStyle/>
          <a:p>
            <a:pPr algn="ctr"/>
            <a:r>
              <a:rPr lang="en-US" altLang="ja-JP" sz="2600" b="1" dirty="0">
                <a:solidFill>
                  <a:srgbClr val="FF0000"/>
                </a:solidFill>
                <a:latin typeface="+mj-ea"/>
                <a:ea typeface="+mj-ea"/>
              </a:rPr>
              <a:t>1ha</a:t>
            </a:r>
            <a:r>
              <a:rPr lang="ja-JP" altLang="en-US" sz="2600" b="1" dirty="0">
                <a:solidFill>
                  <a:srgbClr val="FF0000"/>
                </a:solidFill>
                <a:latin typeface="+mj-ea"/>
                <a:ea typeface="+mj-ea"/>
              </a:rPr>
              <a:t>あたりの</a:t>
            </a:r>
            <a:endParaRPr lang="en-US" altLang="ja-JP" sz="2600" b="1" dirty="0">
              <a:solidFill>
                <a:srgbClr val="FF0000"/>
              </a:solidFill>
              <a:latin typeface="+mj-ea"/>
              <a:ea typeface="+mj-ea"/>
            </a:endParaRPr>
          </a:p>
          <a:p>
            <a:pPr algn="ctr"/>
            <a:r>
              <a:rPr lang="ja-JP" altLang="en-US" sz="2600" b="1" u="sng" dirty="0">
                <a:solidFill>
                  <a:srgbClr val="FF0000"/>
                </a:solidFill>
                <a:latin typeface="+mj-ea"/>
                <a:ea typeface="+mj-ea"/>
              </a:rPr>
              <a:t>農業産出額</a:t>
            </a:r>
            <a:endParaRPr lang="en-US" altLang="ja-JP" sz="2600" b="1" u="sng" dirty="0">
              <a:solidFill>
                <a:srgbClr val="FF0000"/>
              </a:solidFill>
              <a:latin typeface="+mj-ea"/>
              <a:ea typeface="+mj-ea"/>
            </a:endParaRPr>
          </a:p>
          <a:p>
            <a:pPr algn="ctr"/>
            <a:r>
              <a:rPr lang="ja-JP" altLang="en-US" sz="2600" b="1" u="sng" dirty="0">
                <a:solidFill>
                  <a:srgbClr val="FF0000"/>
                </a:solidFill>
                <a:latin typeface="+mj-ea"/>
                <a:ea typeface="+mj-ea"/>
              </a:rPr>
              <a:t>全国第</a:t>
            </a:r>
            <a:r>
              <a:rPr lang="en-US" altLang="ja-JP" sz="2600" b="1" u="sng" dirty="0">
                <a:solidFill>
                  <a:srgbClr val="FF0000"/>
                </a:solidFill>
                <a:latin typeface="+mj-ea"/>
                <a:ea typeface="+mj-ea"/>
              </a:rPr>
              <a:t>9</a:t>
            </a:r>
            <a:r>
              <a:rPr lang="ja-JP" altLang="en-US" sz="2600" b="1" u="sng" dirty="0">
                <a:solidFill>
                  <a:srgbClr val="FF0000"/>
                </a:solidFill>
                <a:latin typeface="+mj-ea"/>
                <a:ea typeface="+mj-ea"/>
              </a:rPr>
              <a:t>位</a:t>
            </a:r>
            <a:endParaRPr lang="en-US" altLang="ja-JP" sz="2600" b="1" u="sng" dirty="0">
              <a:solidFill>
                <a:srgbClr val="FF0000"/>
              </a:solidFill>
              <a:latin typeface="+mj-ea"/>
              <a:ea typeface="+mj-ea"/>
            </a:endParaRPr>
          </a:p>
          <a:p>
            <a:pPr algn="ctr"/>
            <a:r>
              <a:rPr lang="en-US" altLang="ja-JP" sz="2600" b="1" u="sng" dirty="0">
                <a:latin typeface="+mj-ea"/>
                <a:ea typeface="+mj-ea"/>
              </a:rPr>
              <a:t>(2,520</a:t>
            </a:r>
            <a:r>
              <a:rPr lang="ja-JP" altLang="en-US" sz="2600" b="1" u="sng" dirty="0">
                <a:latin typeface="+mj-ea"/>
                <a:ea typeface="+mj-ea"/>
              </a:rPr>
              <a:t>千円</a:t>
            </a:r>
            <a:r>
              <a:rPr lang="en-US" altLang="ja-JP" sz="2600" b="1" u="sng" dirty="0">
                <a:latin typeface="+mj-ea"/>
                <a:ea typeface="+mj-ea"/>
              </a:rPr>
              <a:t>/ha)</a:t>
            </a:r>
          </a:p>
        </p:txBody>
      </p:sp>
      <p:sp>
        <p:nvSpPr>
          <p:cNvPr id="12" name="コンテンツ プレースホルダー 2"/>
          <p:cNvSpPr txBox="1">
            <a:spLocks/>
          </p:cNvSpPr>
          <p:nvPr/>
        </p:nvSpPr>
        <p:spPr>
          <a:xfrm>
            <a:off x="169334" y="1056068"/>
            <a:ext cx="9747398" cy="2601532"/>
          </a:xfrm>
          <a:prstGeom prst="rect">
            <a:avLst/>
          </a:prstGeom>
          <a:noFill/>
        </p:spPr>
        <p:txBody>
          <a:bodyPr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400" dirty="0">
                <a:latin typeface="+mn-ea"/>
              </a:rPr>
              <a:t>都市近郊の立地を活かし、施設園芸など集約的な農業が営まれ、　　　　　　　　府民に新鮮で安全・安心な農産物を供給しています</a:t>
            </a:r>
            <a:endParaRPr lang="en-US" altLang="ja-JP" sz="2400" dirty="0">
              <a:latin typeface="+mn-ea"/>
            </a:endParaRPr>
          </a:p>
          <a:p>
            <a:r>
              <a:rPr lang="ja-JP" altLang="en-US" sz="2400" dirty="0">
                <a:latin typeface="+mn-ea"/>
              </a:rPr>
              <a:t>農業産出額のうち、野菜・果実が占める割合が全国・近畿に比べて高く、しゅん</a:t>
            </a:r>
            <a:r>
              <a:rPr lang="ja-JP" altLang="en-US" sz="2400" dirty="0" err="1">
                <a:latin typeface="+mn-ea"/>
              </a:rPr>
              <a:t>ぎく</a:t>
            </a:r>
            <a:r>
              <a:rPr lang="ja-JP" altLang="en-US" sz="2400" dirty="0">
                <a:latin typeface="+mn-ea"/>
              </a:rPr>
              <a:t>、こまつな、みつばなどの軟弱野菜やぶどうなどの果樹の栽培が盛んで、全国でも有数の産地となっています</a:t>
            </a:r>
            <a:endParaRPr lang="en-US" altLang="ja-JP" sz="2400" dirty="0">
              <a:latin typeface="+mn-ea"/>
            </a:endParaRPr>
          </a:p>
        </p:txBody>
      </p:sp>
      <p:sp>
        <p:nvSpPr>
          <p:cNvPr id="10" name="タイトル 4"/>
          <p:cNvSpPr txBox="1">
            <a:spLocks/>
          </p:cNvSpPr>
          <p:nvPr/>
        </p:nvSpPr>
        <p:spPr>
          <a:xfrm>
            <a:off x="2123292" y="3887312"/>
            <a:ext cx="2531074" cy="503278"/>
          </a:xfrm>
          <a:prstGeom prst="rect">
            <a:avLst/>
          </a:prstGeom>
          <a:solidFill>
            <a:schemeClr val="tx1"/>
          </a:solidFill>
          <a:ln w="38100">
            <a:noFill/>
            <a:prstDash val="solid"/>
          </a:ln>
        </p:spPr>
        <p:txBody>
          <a:bodyPr vert="horz" lIns="91440" tIns="45720" rIns="91440" bIns="45720" rtlCol="0" anchor="ctr">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2800" b="1" dirty="0">
                <a:solidFill>
                  <a:schemeClr val="bg1"/>
                </a:solidFill>
              </a:rPr>
              <a:t>高い収益性</a:t>
            </a:r>
          </a:p>
        </p:txBody>
      </p:sp>
      <p:sp>
        <p:nvSpPr>
          <p:cNvPr id="13" name="テキスト ボックス 12"/>
          <p:cNvSpPr txBox="1"/>
          <p:nvPr/>
        </p:nvSpPr>
        <p:spPr>
          <a:xfrm>
            <a:off x="427051" y="4683594"/>
            <a:ext cx="2610328" cy="1681369"/>
          </a:xfrm>
          <a:prstGeom prst="rect">
            <a:avLst/>
          </a:prstGeom>
          <a:solidFill>
            <a:schemeClr val="bg1"/>
          </a:solidFill>
        </p:spPr>
        <p:txBody>
          <a:bodyPr wrap="square" lIns="80147" tIns="40074" rIns="80147" bIns="40074" rtlCol="0">
            <a:spAutoFit/>
          </a:bodyPr>
          <a:lstStyle/>
          <a:p>
            <a:pPr algn="ctr"/>
            <a:r>
              <a:rPr lang="ja-JP" altLang="en-US" sz="2600" b="1" dirty="0">
                <a:latin typeface="+mj-ea"/>
                <a:ea typeface="+mj-ea"/>
              </a:rPr>
              <a:t>一戸あたりの</a:t>
            </a:r>
            <a:endParaRPr lang="en-US" altLang="ja-JP" sz="2600" b="1" dirty="0">
              <a:latin typeface="+mj-ea"/>
              <a:ea typeface="+mj-ea"/>
            </a:endParaRPr>
          </a:p>
          <a:p>
            <a:pPr algn="ctr"/>
            <a:r>
              <a:rPr lang="ja-JP" altLang="en-US" sz="2600" b="1" dirty="0">
                <a:latin typeface="+mj-ea"/>
                <a:ea typeface="+mj-ea"/>
              </a:rPr>
              <a:t>経営耕地面積</a:t>
            </a:r>
            <a:endParaRPr lang="en-US" altLang="ja-JP" sz="2600" b="1" dirty="0">
              <a:latin typeface="+mj-ea"/>
              <a:ea typeface="+mj-ea"/>
            </a:endParaRPr>
          </a:p>
          <a:p>
            <a:pPr algn="ctr"/>
            <a:r>
              <a:rPr lang="ja-JP" altLang="en-US" sz="2600" b="1" u="sng" dirty="0">
                <a:latin typeface="+mj-ea"/>
                <a:ea typeface="+mj-ea"/>
              </a:rPr>
              <a:t>全国最低（</a:t>
            </a:r>
            <a:r>
              <a:rPr lang="en-US" altLang="ja-JP" sz="2600" b="1" u="sng" dirty="0">
                <a:latin typeface="+mj-ea"/>
                <a:ea typeface="+mj-ea"/>
              </a:rPr>
              <a:t>0.36ha</a:t>
            </a:r>
            <a:r>
              <a:rPr lang="ja-JP" altLang="en-US" sz="2600" b="1" u="sng" dirty="0">
                <a:latin typeface="+mj-ea"/>
                <a:ea typeface="+mj-ea"/>
              </a:rPr>
              <a:t>）</a:t>
            </a:r>
            <a:endParaRPr lang="en-US" altLang="ja-JP" sz="2600" b="1" u="sng" dirty="0">
              <a:latin typeface="+mj-ea"/>
              <a:ea typeface="+mj-ea"/>
            </a:endParaRPr>
          </a:p>
        </p:txBody>
      </p:sp>
      <p:sp>
        <p:nvSpPr>
          <p:cNvPr id="20" name="下矢印 19"/>
          <p:cNvSpPr/>
          <p:nvPr/>
        </p:nvSpPr>
        <p:spPr>
          <a:xfrm rot="16200000">
            <a:off x="2952118" y="5077858"/>
            <a:ext cx="843149" cy="880359"/>
          </a:xfrm>
          <a:prstGeom prst="downArrow">
            <a:avLst>
              <a:gd name="adj1" fmla="val 3366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kumimoji="1" lang="ja-JP" altLang="en-US"/>
          </a:p>
        </p:txBody>
      </p:sp>
      <p:pic>
        <p:nvPicPr>
          <p:cNvPr id="16" name="図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9293391" y="4301583"/>
            <a:ext cx="2662272" cy="2138247"/>
          </a:xfrm>
          <a:prstGeom prst="rect">
            <a:avLst/>
          </a:prstGeom>
        </p:spPr>
      </p:pic>
      <p:pic>
        <p:nvPicPr>
          <p:cNvPr id="15" name="図 1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08325" y="3585865"/>
            <a:ext cx="2825739" cy="2138247"/>
          </a:xfrm>
          <a:prstGeom prst="rect">
            <a:avLst/>
          </a:prstGeom>
        </p:spPr>
      </p:pic>
      <p:sp>
        <p:nvSpPr>
          <p:cNvPr id="17" name="正方形/長方形 16"/>
          <p:cNvSpPr/>
          <p:nvPr/>
        </p:nvSpPr>
        <p:spPr>
          <a:xfrm>
            <a:off x="6515018" y="5652376"/>
            <a:ext cx="3056156" cy="533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「かるがもの里」（</a:t>
            </a:r>
            <a:r>
              <a:rPr lang="ja-JP" altLang="en-US" sz="1600" dirty="0">
                <a:solidFill>
                  <a:schemeClr val="tx1"/>
                </a:solidFill>
                <a:latin typeface="メイリオ" panose="020B0604030504040204" pitchFamily="50" charset="-128"/>
                <a:ea typeface="メイリオ" panose="020B0604030504040204" pitchFamily="50" charset="-128"/>
              </a:rPr>
              <a:t>泉南市</a:t>
            </a:r>
            <a:r>
              <a:rPr kumimoji="1" lang="ja-JP" altLang="en-US" sz="1600" dirty="0">
                <a:solidFill>
                  <a:schemeClr val="tx1"/>
                </a:solidFill>
                <a:latin typeface="メイリオ" panose="020B0604030504040204" pitchFamily="50" charset="-128"/>
                <a:ea typeface="メイリオ" panose="020B0604030504040204" pitchFamily="50" charset="-128"/>
              </a:rPr>
              <a:t>）</a:t>
            </a:r>
          </a:p>
        </p:txBody>
      </p:sp>
      <p:sp>
        <p:nvSpPr>
          <p:cNvPr id="18" name="正方形/長方形 17"/>
          <p:cNvSpPr/>
          <p:nvPr/>
        </p:nvSpPr>
        <p:spPr>
          <a:xfrm>
            <a:off x="9293391" y="6439830"/>
            <a:ext cx="2662272" cy="341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kumimoji="1" lang="ja-JP" altLang="en-US" sz="1600" dirty="0">
                <a:solidFill>
                  <a:schemeClr val="tx1"/>
                </a:solidFill>
                <a:latin typeface="メイリオ" panose="020B0604030504040204" pitchFamily="50" charset="-128"/>
              </a:rPr>
              <a:t>みつば（貝塚市）</a:t>
            </a:r>
          </a:p>
        </p:txBody>
      </p:sp>
    </p:spTree>
    <p:extLst>
      <p:ext uri="{BB962C8B-B14F-4D97-AF65-F5344CB8AC3E}">
        <p14:creationId xmlns:p14="http://schemas.microsoft.com/office/powerpoint/2010/main" val="126354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40320" y="5828125"/>
            <a:ext cx="8101689" cy="954107"/>
          </a:xfrm>
          <a:prstGeom prst="rect">
            <a:avLst/>
          </a:prstGeom>
          <a:solidFill>
            <a:schemeClr val="bg1"/>
          </a:solidFill>
          <a:ln w="38100" cmpd="dbl">
            <a:solidFill>
              <a:srgbClr val="FF0000"/>
            </a:solidFill>
          </a:ln>
        </p:spPr>
        <p:txBody>
          <a:bodyPr wrap="square" rtlCol="0" anchor="ctr">
            <a:spAutoFit/>
          </a:bodyPr>
          <a:lstStyle/>
          <a:p>
            <a:pPr algn="ctr"/>
            <a:r>
              <a:rPr lang="ja-JP" altLang="en-US" sz="2800" b="1" dirty="0">
                <a:solidFill>
                  <a:srgbClr val="FF0000"/>
                </a:solidFill>
                <a:latin typeface="メイリオ 本文"/>
              </a:rPr>
              <a:t>府民とともに農空間を守りつつ、</a:t>
            </a:r>
            <a:endParaRPr lang="en-US" altLang="ja-JP" sz="2800" b="1" dirty="0">
              <a:solidFill>
                <a:srgbClr val="FF0000"/>
              </a:solidFill>
              <a:latin typeface="メイリオ 本文"/>
            </a:endParaRPr>
          </a:p>
          <a:p>
            <a:pPr algn="ctr"/>
            <a:r>
              <a:rPr lang="ja-JP" altLang="en-US" sz="2800" b="1" dirty="0">
                <a:solidFill>
                  <a:srgbClr val="FF0000"/>
                </a:solidFill>
                <a:latin typeface="メイリオ 本文"/>
              </a:rPr>
              <a:t>大阪農業を次世代へ継承していくことが重要</a:t>
            </a:r>
          </a:p>
        </p:txBody>
      </p:sp>
      <p:sp>
        <p:nvSpPr>
          <p:cNvPr id="4" name="タイトル 1"/>
          <p:cNvSpPr txBox="1">
            <a:spLocks/>
          </p:cNvSpPr>
          <p:nvPr/>
        </p:nvSpPr>
        <p:spPr>
          <a:xfrm>
            <a:off x="272365" y="232645"/>
            <a:ext cx="9029894" cy="649741"/>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b="1" dirty="0"/>
              <a:t>大阪農業の特色</a:t>
            </a:r>
          </a:p>
        </p:txBody>
      </p:sp>
      <p:sp>
        <p:nvSpPr>
          <p:cNvPr id="5" name="コンテンツ プレースホルダー 2"/>
          <p:cNvSpPr txBox="1">
            <a:spLocks/>
          </p:cNvSpPr>
          <p:nvPr/>
        </p:nvSpPr>
        <p:spPr>
          <a:xfrm>
            <a:off x="257359" y="866196"/>
            <a:ext cx="9373910" cy="1452001"/>
          </a:xfrm>
          <a:prstGeom prst="rect">
            <a:avLst/>
          </a:prstGeom>
          <a:noFill/>
        </p:spPr>
        <p:txBody>
          <a:bodyPr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400" dirty="0">
                <a:latin typeface="メイリオ 本文"/>
              </a:rPr>
              <a:t>市街地と周辺山系の間に広がる農空間は府民の身近にあり、新鮮で安全・安心な農産物を届ける農業を支えるとともに、都市の快適な環境や美しい景観を創出し、安らぎや癒しを提供しています</a:t>
            </a:r>
            <a:endParaRPr lang="en-US" altLang="ja-JP" sz="2400" dirty="0">
              <a:latin typeface="メイリオ 本文"/>
            </a:endParaRPr>
          </a:p>
        </p:txBody>
      </p:sp>
      <p:pic>
        <p:nvPicPr>
          <p:cNvPr id="11" name="図 10"/>
          <p:cNvPicPr>
            <a:picLocks noChangeAspect="1"/>
          </p:cNvPicPr>
          <p:nvPr/>
        </p:nvPicPr>
        <p:blipFill rotWithShape="1">
          <a:blip r:embed="rId2" cstate="print">
            <a:extLst>
              <a:ext uri="{28A0092B-C50C-407E-A947-70E740481C1C}">
                <a14:useLocalDpi xmlns:a14="http://schemas.microsoft.com/office/drawing/2010/main" val="0"/>
              </a:ext>
            </a:extLst>
          </a:blip>
          <a:srcRect l="1836" t="22921" r="18351" b="6975"/>
          <a:stretch/>
        </p:blipFill>
        <p:spPr>
          <a:xfrm>
            <a:off x="6283698" y="2318197"/>
            <a:ext cx="3347571" cy="2205325"/>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8132" y="3384644"/>
            <a:ext cx="3143051" cy="2357288"/>
          </a:xfrm>
          <a:prstGeom prst="rect">
            <a:avLst/>
          </a:prstGeom>
        </p:spPr>
      </p:pic>
      <p:pic>
        <p:nvPicPr>
          <p:cNvPr id="14" name="図 13" descr="\\10.246.107.21\s22s\02_計画指導グループ\★写真\H30.5.30 田中補佐写真\貝塚市脇浜地区\IMG_219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365" y="2318197"/>
            <a:ext cx="3345786" cy="2509156"/>
          </a:xfrm>
          <a:prstGeom prst="rect">
            <a:avLst/>
          </a:prstGeom>
          <a:noFill/>
          <a:ln>
            <a:noFill/>
          </a:ln>
        </p:spPr>
      </p:pic>
      <p:pic>
        <p:nvPicPr>
          <p:cNvPr id="7" name="図 6"/>
          <p:cNvPicPr>
            <a:picLocks noChangeAspect="1"/>
          </p:cNvPicPr>
          <p:nvPr/>
        </p:nvPicPr>
        <p:blipFill rotWithShape="1">
          <a:blip r:embed="rId5"/>
          <a:srcRect t="5190"/>
          <a:stretch/>
        </p:blipFill>
        <p:spPr>
          <a:xfrm>
            <a:off x="3394075" y="3233530"/>
            <a:ext cx="2767500" cy="2451796"/>
          </a:xfrm>
          <a:prstGeom prst="rect">
            <a:avLst/>
          </a:prstGeom>
        </p:spPr>
      </p:pic>
    </p:spTree>
    <p:extLst>
      <p:ext uri="{BB962C8B-B14F-4D97-AF65-F5344CB8AC3E}">
        <p14:creationId xmlns:p14="http://schemas.microsoft.com/office/powerpoint/2010/main" val="1091693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16732" cy="1500389"/>
          </a:xfrm>
          <a:solidFill>
            <a:schemeClr val="bg1"/>
          </a:solidFill>
          <a:ln>
            <a:noFill/>
          </a:ln>
        </p:spPr>
        <p:txBody>
          <a:bodyPr anchor="ctr">
            <a:noAutofit/>
          </a:bodyPr>
          <a:lstStyle/>
          <a:p>
            <a:r>
              <a:rPr kumimoji="1" lang="ja-JP" altLang="en-US" sz="3200" b="1" dirty="0">
                <a:latin typeface="+mj-ea"/>
              </a:rPr>
              <a:t> 農業工学職のミッション</a:t>
            </a:r>
            <a:br>
              <a:rPr kumimoji="1" lang="en-US" altLang="ja-JP" sz="2800" b="1" dirty="0">
                <a:latin typeface="+mj-ea"/>
              </a:rPr>
            </a:br>
            <a:r>
              <a:rPr kumimoji="1" lang="en-US" altLang="ja-JP" sz="2800" b="1" dirty="0">
                <a:latin typeface="+mj-ea"/>
              </a:rPr>
              <a:t> </a:t>
            </a:r>
            <a:r>
              <a:rPr lang="ja-JP" altLang="en-US" sz="2700" b="1" dirty="0">
                <a:latin typeface="+mj-ea"/>
              </a:rPr>
              <a:t>★</a:t>
            </a:r>
            <a:r>
              <a:rPr kumimoji="1" lang="ja-JP" altLang="en-US" sz="2700" b="1" dirty="0">
                <a:latin typeface="+mj-ea"/>
              </a:rPr>
              <a:t>府民とともに農空間を守り、大阪農業の未来をつくります！</a:t>
            </a:r>
          </a:p>
        </p:txBody>
      </p:sp>
      <p:sp>
        <p:nvSpPr>
          <p:cNvPr id="3" name="コンテンツ プレースホルダー 2"/>
          <p:cNvSpPr>
            <a:spLocks noGrp="1"/>
          </p:cNvSpPr>
          <p:nvPr>
            <p:ph idx="1"/>
          </p:nvPr>
        </p:nvSpPr>
        <p:spPr>
          <a:xfrm>
            <a:off x="167426" y="1500389"/>
            <a:ext cx="12024573" cy="5370490"/>
          </a:xfrm>
          <a:solidFill>
            <a:schemeClr val="bg1"/>
          </a:solidFill>
        </p:spPr>
        <p:txBody>
          <a:bodyPr anchor="ctr">
            <a:noAutofit/>
          </a:bodyPr>
          <a:lstStyle/>
          <a:p>
            <a:r>
              <a:rPr lang="ja-JP" altLang="en-US" sz="2800" b="1" dirty="0">
                <a:latin typeface="メイリオ 本文"/>
              </a:rPr>
              <a:t>攻める</a:t>
            </a:r>
            <a:endParaRPr lang="en-US" altLang="ja-JP" sz="2800" b="1" dirty="0">
              <a:latin typeface="メイリオ 本文"/>
            </a:endParaRPr>
          </a:p>
          <a:p>
            <a:pPr marL="0" indent="0">
              <a:buNone/>
            </a:pPr>
            <a:r>
              <a:rPr lang="ja-JP" altLang="en-US" sz="2800" dirty="0"/>
              <a:t>　</a:t>
            </a:r>
            <a:r>
              <a:rPr lang="ja-JP" altLang="en-US" sz="2300" dirty="0"/>
              <a:t>・大阪農業の成長産業化を図るため、担い手の規模拡大や企業参入の促進など</a:t>
            </a:r>
            <a:endParaRPr lang="en-US" altLang="ja-JP" sz="2300" dirty="0"/>
          </a:p>
          <a:p>
            <a:pPr marL="0" indent="0">
              <a:buNone/>
            </a:pPr>
            <a:r>
              <a:rPr lang="ja-JP" altLang="en-US" sz="2300" dirty="0"/>
              <a:t>　　力強い農業経営の実現をめざし、</a:t>
            </a:r>
            <a:r>
              <a:rPr lang="ja-JP" altLang="en-US" sz="2300" dirty="0" err="1"/>
              <a:t>ほ</a:t>
            </a:r>
            <a:r>
              <a:rPr lang="ja-JP" altLang="en-US" sz="2300" dirty="0"/>
              <a:t>場整備や農道整備等の農業生産基盤の</a:t>
            </a:r>
            <a:endParaRPr lang="en-US" altLang="ja-JP" sz="2300" dirty="0"/>
          </a:p>
          <a:p>
            <a:pPr marL="0" indent="0">
              <a:buNone/>
            </a:pPr>
            <a:r>
              <a:rPr lang="ja-JP" altLang="en-US" sz="2300" dirty="0"/>
              <a:t>　　整備を行います</a:t>
            </a:r>
            <a:endParaRPr lang="en-US" altLang="ja-JP" sz="2300" dirty="0"/>
          </a:p>
          <a:p>
            <a:r>
              <a:rPr lang="ja-JP" altLang="en-US" sz="2800" b="1" dirty="0"/>
              <a:t>守る</a:t>
            </a:r>
            <a:endParaRPr lang="en-US" altLang="ja-JP" sz="2800" b="1" dirty="0"/>
          </a:p>
          <a:p>
            <a:pPr marL="0" indent="0">
              <a:buNone/>
            </a:pPr>
            <a:r>
              <a:rPr lang="ja-JP" altLang="en-US" sz="2800" dirty="0"/>
              <a:t>　</a:t>
            </a:r>
            <a:r>
              <a:rPr lang="ja-JP" altLang="en-US" sz="2300" dirty="0"/>
              <a:t>・府民のくらしの安全・安心を確保するため、災害に強い地域づくりに向けて</a:t>
            </a:r>
            <a:endParaRPr lang="en-US" altLang="ja-JP" sz="2300" dirty="0"/>
          </a:p>
          <a:p>
            <a:pPr marL="0" indent="0">
              <a:buNone/>
            </a:pPr>
            <a:r>
              <a:rPr lang="ja-JP" altLang="en-US" sz="2300" dirty="0"/>
              <a:t>　　ため池や農業用水路等の改修を行います</a:t>
            </a:r>
            <a:endParaRPr lang="en-US" altLang="ja-JP" sz="2300" dirty="0"/>
          </a:p>
          <a:p>
            <a:r>
              <a:rPr lang="ja-JP" altLang="en-US" sz="2800" b="1" dirty="0"/>
              <a:t>育てる</a:t>
            </a:r>
            <a:endParaRPr lang="en-US" altLang="ja-JP" sz="2800" b="1" dirty="0"/>
          </a:p>
          <a:p>
            <a:pPr marL="0" indent="0">
              <a:buNone/>
            </a:pPr>
            <a:r>
              <a:rPr lang="ja-JP" altLang="en-US" sz="2800" dirty="0"/>
              <a:t>　</a:t>
            </a:r>
            <a:r>
              <a:rPr lang="ja-JP" altLang="en-US" sz="2300" dirty="0"/>
              <a:t>・地域住民等を活動の主体とする持続可能な農空間づくりの支援を行います</a:t>
            </a:r>
            <a:endParaRPr lang="en-US" altLang="ja-JP" sz="2300" dirty="0"/>
          </a:p>
          <a:p>
            <a:pPr marL="0" indent="0">
              <a:buNone/>
            </a:pPr>
            <a:r>
              <a:rPr lang="ja-JP" altLang="en-US" sz="2300" dirty="0"/>
              <a:t>　・ポストコロナ社会での「農のある新たなライフスタイル」を提供します</a:t>
            </a:r>
            <a:endParaRPr lang="en-US" altLang="ja-JP" sz="2300" dirty="0"/>
          </a:p>
        </p:txBody>
      </p:sp>
    </p:spTree>
    <p:extLst>
      <p:ext uri="{BB962C8B-B14F-4D97-AF65-F5344CB8AC3E}">
        <p14:creationId xmlns:p14="http://schemas.microsoft.com/office/powerpoint/2010/main" val="30582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95542" y="3917002"/>
            <a:ext cx="4333167" cy="2433376"/>
          </a:xfrm>
        </p:spPr>
      </p:pic>
      <p:sp>
        <p:nvSpPr>
          <p:cNvPr id="4" name="タイトル 1"/>
          <p:cNvSpPr txBox="1">
            <a:spLocks/>
          </p:cNvSpPr>
          <p:nvPr/>
        </p:nvSpPr>
        <p:spPr>
          <a:xfrm>
            <a:off x="146006" y="139449"/>
            <a:ext cx="9327539" cy="1208861"/>
          </a:xfrm>
          <a:prstGeom prst="rect">
            <a:avLst/>
          </a:prstGeom>
          <a:noFill/>
        </p:spPr>
        <p:txBody>
          <a:bodyPr vert="horz" lIns="91440" tIns="45720" rIns="91440" bIns="45720" rtlCol="0" anchor="ctr">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latin typeface="+mj-ea"/>
              </a:rPr>
              <a:t>★攻める：事例紹介（泉州農と緑の総合事務所）</a:t>
            </a:r>
            <a:br>
              <a:rPr lang="en-US" altLang="ja-JP" sz="3200" b="1" dirty="0">
                <a:latin typeface="+mj-ea"/>
              </a:rPr>
            </a:br>
            <a:r>
              <a:rPr lang="ja-JP" altLang="en-US" sz="3200" b="1" dirty="0">
                <a:latin typeface="+mj-ea"/>
              </a:rPr>
              <a:t>　岸和田丘陵地区（岸和田市）</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586" y="3884113"/>
            <a:ext cx="4387357" cy="2466265"/>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7554" y="3917002"/>
            <a:ext cx="3244500" cy="2433376"/>
          </a:xfrm>
          <a:prstGeom prst="rect">
            <a:avLst/>
          </a:prstGeom>
        </p:spPr>
      </p:pic>
      <p:sp>
        <p:nvSpPr>
          <p:cNvPr id="8" name="コンテンツ プレースホルダー 2"/>
          <p:cNvSpPr txBox="1">
            <a:spLocks/>
          </p:cNvSpPr>
          <p:nvPr/>
        </p:nvSpPr>
        <p:spPr>
          <a:xfrm>
            <a:off x="730871" y="1593919"/>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endParaRPr lang="ja-JP" altLang="en-US" sz="2200" dirty="0"/>
          </a:p>
        </p:txBody>
      </p:sp>
      <p:sp>
        <p:nvSpPr>
          <p:cNvPr id="9" name="コンテンツ プレースホルダー 2"/>
          <p:cNvSpPr txBox="1">
            <a:spLocks/>
          </p:cNvSpPr>
          <p:nvPr/>
        </p:nvSpPr>
        <p:spPr>
          <a:xfrm>
            <a:off x="146006" y="1466661"/>
            <a:ext cx="10788157" cy="2007798"/>
          </a:xfrm>
          <a:prstGeom prst="rect">
            <a:avLst/>
          </a:prstGeom>
          <a:solidFill>
            <a:schemeClr val="bg1"/>
          </a:soli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200" dirty="0">
                <a:latin typeface="+mn-ea"/>
              </a:rPr>
              <a:t>平成</a:t>
            </a:r>
            <a:r>
              <a:rPr lang="en-US" altLang="ja-JP" sz="2200" dirty="0">
                <a:latin typeface="+mn-ea"/>
              </a:rPr>
              <a:t>22 </a:t>
            </a:r>
            <a:r>
              <a:rPr lang="ja-JP" altLang="en-US" sz="2200" dirty="0">
                <a:latin typeface="+mn-ea"/>
              </a:rPr>
              <a:t>年に岸和田市が丘陵地域全体（</a:t>
            </a:r>
            <a:r>
              <a:rPr lang="en-US" altLang="ja-JP" sz="2200" dirty="0">
                <a:latin typeface="+mn-ea"/>
              </a:rPr>
              <a:t>159ha</a:t>
            </a:r>
            <a:r>
              <a:rPr lang="ja-JP" altLang="en-US" sz="2200" dirty="0">
                <a:latin typeface="+mn-ea"/>
              </a:rPr>
              <a:t>）の土地利用の方向性を示した　　　　　　　「岸和田市丘陵地区まちづくり基本計画」を策定し、「農整備エリア」、　　　　　　　　「自然保全エリア」、「都市整備エリア」の３つに区分</a:t>
            </a:r>
            <a:endParaRPr lang="en-US" altLang="ja-JP" sz="2200" dirty="0">
              <a:latin typeface="+mn-ea"/>
            </a:endParaRPr>
          </a:p>
          <a:p>
            <a:r>
              <a:rPr lang="ja-JP" altLang="en-US" sz="2200" dirty="0">
                <a:latin typeface="+mn-ea"/>
              </a:rPr>
              <a:t>本地区では、「農整備エリア」約</a:t>
            </a:r>
            <a:r>
              <a:rPr lang="en-US" altLang="ja-JP" sz="2200" dirty="0">
                <a:latin typeface="+mn-ea"/>
              </a:rPr>
              <a:t>36ha </a:t>
            </a:r>
            <a:r>
              <a:rPr lang="ja-JP" altLang="en-US" sz="2200" dirty="0">
                <a:latin typeface="+mn-ea"/>
              </a:rPr>
              <a:t>において、農地の区画整理（</a:t>
            </a:r>
            <a:r>
              <a:rPr lang="en-US" altLang="ja-JP" sz="2200" dirty="0">
                <a:latin typeface="+mn-ea"/>
              </a:rPr>
              <a:t>21.7ha</a:t>
            </a:r>
            <a:r>
              <a:rPr lang="ja-JP" altLang="en-US" sz="2200" dirty="0">
                <a:latin typeface="+mn-ea"/>
              </a:rPr>
              <a:t>）や　　　　　　　集落道路（</a:t>
            </a:r>
            <a:r>
              <a:rPr lang="en-US" altLang="ja-JP" sz="2200" dirty="0">
                <a:latin typeface="+mn-ea"/>
              </a:rPr>
              <a:t>2.1㎞</a:t>
            </a:r>
            <a:r>
              <a:rPr lang="ja-JP" altLang="en-US" sz="2200" dirty="0">
                <a:latin typeface="+mn-ea"/>
              </a:rPr>
              <a:t>）の整備を総合的に実施</a:t>
            </a:r>
          </a:p>
        </p:txBody>
      </p:sp>
      <p:sp>
        <p:nvSpPr>
          <p:cNvPr id="11" name="テキスト ボックス 10"/>
          <p:cNvSpPr txBox="1"/>
          <p:nvPr/>
        </p:nvSpPr>
        <p:spPr>
          <a:xfrm>
            <a:off x="1296720" y="3578634"/>
            <a:ext cx="2109087" cy="600164"/>
          </a:xfrm>
          <a:prstGeom prst="rect">
            <a:avLst/>
          </a:prstGeom>
          <a:solidFill>
            <a:schemeClr val="accent2">
              <a:lumMod val="20000"/>
              <a:lumOff val="80000"/>
            </a:schemeClr>
          </a:solidFill>
          <a:ln w="28575">
            <a:solidFill>
              <a:srgbClr val="FF0000"/>
            </a:solidFill>
          </a:ln>
        </p:spPr>
        <p:txBody>
          <a:bodyPr wrap="square" rtlCol="0" anchor="ctr">
            <a:spAutoFit/>
          </a:bodyPr>
          <a:lstStyle/>
          <a:p>
            <a:pPr algn="ctr">
              <a:lnSpc>
                <a:spcPct val="150000"/>
              </a:lnSpc>
            </a:pPr>
            <a:r>
              <a:rPr kumimoji="1" lang="ja-JP" altLang="en-US" sz="2400" b="1" dirty="0"/>
              <a:t>施行前</a:t>
            </a:r>
          </a:p>
        </p:txBody>
      </p:sp>
      <p:sp>
        <p:nvSpPr>
          <p:cNvPr id="12" name="テキスト ボックス 11"/>
          <p:cNvSpPr txBox="1"/>
          <p:nvPr/>
        </p:nvSpPr>
        <p:spPr>
          <a:xfrm>
            <a:off x="7491476" y="3554277"/>
            <a:ext cx="2154800" cy="600164"/>
          </a:xfrm>
          <a:prstGeom prst="rect">
            <a:avLst/>
          </a:prstGeom>
          <a:solidFill>
            <a:schemeClr val="accent2">
              <a:lumMod val="20000"/>
              <a:lumOff val="80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ja-JP" altLang="en-US" sz="2400" b="1" dirty="0"/>
              <a:t>施行後</a:t>
            </a:r>
          </a:p>
        </p:txBody>
      </p:sp>
      <p:sp>
        <p:nvSpPr>
          <p:cNvPr id="14" name="下矢印 13"/>
          <p:cNvSpPr/>
          <p:nvPr/>
        </p:nvSpPr>
        <p:spPr>
          <a:xfrm rot="16200000">
            <a:off x="4297388" y="5138126"/>
            <a:ext cx="954262" cy="264665"/>
          </a:xfrm>
          <a:prstGeom prst="downArrow">
            <a:avLst>
              <a:gd name="adj1" fmla="val 3366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kumimoji="1" lang="ja-JP" altLang="en-US"/>
          </a:p>
        </p:txBody>
      </p:sp>
    </p:spTree>
    <p:extLst>
      <p:ext uri="{BB962C8B-B14F-4D97-AF65-F5344CB8AC3E}">
        <p14:creationId xmlns:p14="http://schemas.microsoft.com/office/powerpoint/2010/main" val="223471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46006" y="139449"/>
            <a:ext cx="9327539" cy="1208861"/>
          </a:xfrm>
          <a:prstGeom prst="rect">
            <a:avLst/>
          </a:prstGeom>
          <a:noFill/>
        </p:spPr>
        <p:txBody>
          <a:bodyPr vert="horz" lIns="91440" tIns="45720" rIns="91440" bIns="45720" rtlCol="0" anchor="ctr">
            <a:normAutofit fontScale="92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latin typeface="+mj-ea"/>
              </a:rPr>
              <a:t>★攻める：事例紹介（南河内農と緑の総合事務所）</a:t>
            </a:r>
            <a:br>
              <a:rPr lang="en-US" altLang="ja-JP" sz="3200" b="1" dirty="0">
                <a:latin typeface="+mj-ea"/>
              </a:rPr>
            </a:br>
            <a:r>
              <a:rPr lang="ja-JP" altLang="en-US" sz="3200" b="1" dirty="0">
                <a:latin typeface="+mj-ea"/>
              </a:rPr>
              <a:t>　岩湧地区（河内長野市）</a:t>
            </a:r>
          </a:p>
        </p:txBody>
      </p:sp>
      <p:sp>
        <p:nvSpPr>
          <p:cNvPr id="8" name="コンテンツ プレースホルダー 2"/>
          <p:cNvSpPr txBox="1">
            <a:spLocks/>
          </p:cNvSpPr>
          <p:nvPr/>
        </p:nvSpPr>
        <p:spPr>
          <a:xfrm>
            <a:off x="730871" y="1593919"/>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endParaRPr lang="ja-JP" altLang="en-US" sz="2200" dirty="0"/>
          </a:p>
        </p:txBody>
      </p:sp>
      <p:sp>
        <p:nvSpPr>
          <p:cNvPr id="9" name="コンテンツ プレースホルダー 2"/>
          <p:cNvSpPr txBox="1">
            <a:spLocks/>
          </p:cNvSpPr>
          <p:nvPr/>
        </p:nvSpPr>
        <p:spPr>
          <a:xfrm>
            <a:off x="146006" y="1166473"/>
            <a:ext cx="10788157" cy="2484000"/>
          </a:xfrm>
          <a:prstGeom prst="rect">
            <a:avLst/>
          </a:prstGeom>
          <a:solidFill>
            <a:schemeClr val="bg1"/>
          </a:soli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200" dirty="0">
                <a:latin typeface="+mn-ea"/>
              </a:rPr>
              <a:t>広域農道「岩湧地区」は、南河内地域の農業振興を図るとともに、河内長野市の中心市街地から扇状に広がった５つの谷を接続し、農業・農空間の活性化や周辺道路の渋滞緩和による生活利便性の向上、定住環境の改善を図ることを目的としています。</a:t>
            </a:r>
            <a:endParaRPr lang="en-US" altLang="ja-JP" sz="2200" dirty="0">
              <a:latin typeface="+mn-ea"/>
            </a:endParaRPr>
          </a:p>
          <a:p>
            <a:r>
              <a:rPr lang="ja-JP" altLang="en-US" sz="2200" dirty="0">
                <a:latin typeface="+mn-ea"/>
              </a:rPr>
              <a:t>平成６年度から事業を開始し、国道３７１号（河内長野市清水）を起点に府道河内長野かつらぎ線（河内長野市日野）に至る延長約５．５ </a:t>
            </a:r>
            <a:r>
              <a:rPr lang="en-US" altLang="ja-JP" sz="2200" dirty="0">
                <a:latin typeface="+mn-ea"/>
              </a:rPr>
              <a:t>km</a:t>
            </a:r>
            <a:r>
              <a:rPr lang="ja-JP" altLang="en-US" sz="2200" dirty="0">
                <a:latin typeface="+mn-ea"/>
              </a:rPr>
              <a:t>でつなぎます。</a:t>
            </a:r>
          </a:p>
        </p:txBody>
      </p:sp>
      <p:sp>
        <p:nvSpPr>
          <p:cNvPr id="14" name="下矢印 13"/>
          <p:cNvSpPr/>
          <p:nvPr/>
        </p:nvSpPr>
        <p:spPr>
          <a:xfrm rot="16200000">
            <a:off x="4297388" y="5138126"/>
            <a:ext cx="954262" cy="264665"/>
          </a:xfrm>
          <a:prstGeom prst="downArrow">
            <a:avLst>
              <a:gd name="adj1" fmla="val 3366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kumimoji="1" lang="ja-JP" altLang="en-US"/>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546" y="3917001"/>
            <a:ext cx="3244503" cy="2433377"/>
          </a:xfrm>
          <a:prstGeom prst="rect">
            <a:avLst/>
          </a:prstGeom>
        </p:spPr>
      </p:pic>
      <p:sp>
        <p:nvSpPr>
          <p:cNvPr id="11" name="テキスト ボックス 10"/>
          <p:cNvSpPr txBox="1"/>
          <p:nvPr/>
        </p:nvSpPr>
        <p:spPr>
          <a:xfrm>
            <a:off x="1296720" y="3578634"/>
            <a:ext cx="2109087" cy="600164"/>
          </a:xfrm>
          <a:prstGeom prst="rect">
            <a:avLst/>
          </a:prstGeom>
          <a:solidFill>
            <a:schemeClr val="accent2">
              <a:lumMod val="20000"/>
              <a:lumOff val="80000"/>
            </a:schemeClr>
          </a:solidFill>
          <a:ln w="28575">
            <a:solidFill>
              <a:srgbClr val="FF0000"/>
            </a:solidFill>
          </a:ln>
        </p:spPr>
        <p:txBody>
          <a:bodyPr wrap="square" rtlCol="0" anchor="ctr">
            <a:spAutoFit/>
          </a:bodyPr>
          <a:lstStyle/>
          <a:p>
            <a:pPr algn="ctr">
              <a:lnSpc>
                <a:spcPct val="150000"/>
              </a:lnSpc>
            </a:pPr>
            <a:r>
              <a:rPr kumimoji="1" lang="ja-JP" altLang="en-US" sz="2400" b="1" dirty="0"/>
              <a:t>施行中</a:t>
            </a:r>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69366" y="3917001"/>
            <a:ext cx="3244502" cy="2433377"/>
          </a:xfr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2791" y="3917001"/>
            <a:ext cx="3257875" cy="2443407"/>
          </a:xfrm>
          <a:prstGeom prst="rect">
            <a:avLst/>
          </a:prstGeom>
        </p:spPr>
      </p:pic>
      <p:sp>
        <p:nvSpPr>
          <p:cNvPr id="12" name="テキスト ボックス 11"/>
          <p:cNvSpPr txBox="1"/>
          <p:nvPr/>
        </p:nvSpPr>
        <p:spPr>
          <a:xfrm>
            <a:off x="7491476" y="3554277"/>
            <a:ext cx="2154800" cy="600164"/>
          </a:xfrm>
          <a:prstGeom prst="rect">
            <a:avLst/>
          </a:prstGeom>
          <a:solidFill>
            <a:schemeClr val="accent2">
              <a:lumMod val="20000"/>
              <a:lumOff val="80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ja-JP" altLang="en-US" sz="2400" b="1" dirty="0"/>
              <a:t>施行後</a:t>
            </a:r>
          </a:p>
        </p:txBody>
      </p:sp>
    </p:spTree>
    <p:extLst>
      <p:ext uri="{BB962C8B-B14F-4D97-AF65-F5344CB8AC3E}">
        <p14:creationId xmlns:p14="http://schemas.microsoft.com/office/powerpoint/2010/main" val="129408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3032" y="38729"/>
            <a:ext cx="8963696" cy="1172072"/>
          </a:xfrm>
          <a:prstGeom prst="rect">
            <a:avLst/>
          </a:prstGeom>
          <a:solidFill>
            <a:schemeClr val="bg1"/>
          </a:solidFill>
        </p:spPr>
        <p:txBody>
          <a:bodyPr vert="horz" lIns="91440" tIns="45720" rIns="91440" bIns="45720" rtlCol="0" anchor="ctr">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latin typeface="+mj-ea"/>
              </a:rPr>
              <a:t>★守る：事例紹介（中部農と緑の総合事務所）</a:t>
            </a:r>
            <a:br>
              <a:rPr lang="en-US" altLang="ja-JP" sz="3200" b="1" dirty="0">
                <a:latin typeface="+mj-ea"/>
              </a:rPr>
            </a:br>
            <a:r>
              <a:rPr lang="ja-JP" altLang="en-US" sz="3200" b="1" dirty="0">
                <a:latin typeface="+mj-ea"/>
              </a:rPr>
              <a:t>　玉串川地区（八尾市）</a:t>
            </a:r>
          </a:p>
        </p:txBody>
      </p:sp>
      <p:sp>
        <p:nvSpPr>
          <p:cNvPr id="8" name="コンテンツ プレースホルダー 2"/>
          <p:cNvSpPr txBox="1">
            <a:spLocks/>
          </p:cNvSpPr>
          <p:nvPr/>
        </p:nvSpPr>
        <p:spPr>
          <a:xfrm>
            <a:off x="730871" y="1593919"/>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endParaRPr lang="ja-JP" altLang="en-US" sz="2200" dirty="0"/>
          </a:p>
        </p:txBody>
      </p:sp>
      <p:sp>
        <p:nvSpPr>
          <p:cNvPr id="9" name="コンテンツ プレースホルダー 2"/>
          <p:cNvSpPr txBox="1">
            <a:spLocks/>
          </p:cNvSpPr>
          <p:nvPr/>
        </p:nvSpPr>
        <p:spPr>
          <a:xfrm>
            <a:off x="231824" y="1172071"/>
            <a:ext cx="11487951" cy="2568345"/>
          </a:xfrm>
          <a:prstGeom prst="rect">
            <a:avLst/>
          </a:prstGeom>
          <a:solidFill>
            <a:schemeClr val="bg1"/>
          </a:solidFill>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100" dirty="0">
                <a:latin typeface="+mn-ea"/>
              </a:rPr>
              <a:t>玉串川は、八尾市を南北に流れており、春には両岸の約</a:t>
            </a:r>
            <a:r>
              <a:rPr lang="en-US" altLang="ja-JP" sz="2100" dirty="0">
                <a:latin typeface="+mn-ea"/>
              </a:rPr>
              <a:t>1000</a:t>
            </a:r>
            <a:r>
              <a:rPr lang="ja-JP" altLang="en-US" sz="2100" dirty="0">
                <a:latin typeface="+mn-ea"/>
              </a:rPr>
              <a:t>本の桜が　　　　　　　　　　　　　　　延長約</a:t>
            </a:r>
            <a:r>
              <a:rPr lang="en-US" altLang="ja-JP" sz="2100" dirty="0">
                <a:latin typeface="+mn-ea"/>
              </a:rPr>
              <a:t>5km</a:t>
            </a:r>
            <a:r>
              <a:rPr lang="ja-JP" altLang="en-US" sz="2100" dirty="0">
                <a:latin typeface="+mn-ea"/>
              </a:rPr>
              <a:t>にわたり花を咲かせ、その美しい景観は「大阪みどりの百選」にも選出</a:t>
            </a:r>
          </a:p>
          <a:p>
            <a:r>
              <a:rPr lang="ja-JP" altLang="en-US" sz="2100" dirty="0">
                <a:latin typeface="+mn-ea"/>
              </a:rPr>
              <a:t>過去に行った改修から約</a:t>
            </a:r>
            <a:r>
              <a:rPr lang="en-US" altLang="ja-JP" sz="2100" dirty="0">
                <a:latin typeface="+mn-ea"/>
              </a:rPr>
              <a:t>50 </a:t>
            </a:r>
            <a:r>
              <a:rPr lang="ja-JP" altLang="en-US" sz="2100" dirty="0">
                <a:latin typeface="+mn-ea"/>
              </a:rPr>
              <a:t>年の月日が経過し、老朽化が著しかったため、　　　　　　　　　　　　　　平成</a:t>
            </a:r>
            <a:r>
              <a:rPr lang="en-US" altLang="ja-JP" sz="2100" dirty="0">
                <a:latin typeface="+mn-ea"/>
              </a:rPr>
              <a:t>21</a:t>
            </a:r>
            <a:r>
              <a:rPr lang="ja-JP" altLang="en-US" sz="2100" dirty="0">
                <a:latin typeface="+mn-ea"/>
              </a:rPr>
              <a:t>年度から農業用水路としての機能保全と安全なまちづくりのため、護岸改修を実施</a:t>
            </a:r>
            <a:endParaRPr lang="en-US" altLang="ja-JP" sz="2100" dirty="0">
              <a:latin typeface="+mn-ea"/>
            </a:endParaRPr>
          </a:p>
          <a:p>
            <a:r>
              <a:rPr lang="ja-JP" altLang="en-US" sz="2100" dirty="0">
                <a:latin typeface="+mn-ea"/>
              </a:rPr>
              <a:t>地域の安全と快適な生活環境づくりに向け、八尾市と協力した歩道の拡幅なども実施</a:t>
            </a:r>
            <a:endParaRPr lang="en-US" altLang="ja-JP" sz="2100" dirty="0">
              <a:latin typeface="+mn-ea"/>
            </a:endParaRPr>
          </a:p>
          <a:p>
            <a:r>
              <a:rPr lang="ja-JP" altLang="en-US" sz="2100" dirty="0">
                <a:latin typeface="+mn-ea"/>
              </a:rPr>
              <a:t>平成</a:t>
            </a:r>
            <a:r>
              <a:rPr lang="en-US" altLang="ja-JP" sz="2100" dirty="0">
                <a:latin typeface="+mn-ea"/>
              </a:rPr>
              <a:t>30</a:t>
            </a:r>
            <a:r>
              <a:rPr lang="ja-JP" altLang="en-US" sz="2100" dirty="0">
                <a:latin typeface="+mn-ea"/>
              </a:rPr>
              <a:t>年に世界かんがい施設遺産として登録</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4078" y="3881991"/>
            <a:ext cx="3769217" cy="2826913"/>
          </a:xfrm>
          <a:prstGeom prst="rect">
            <a:avLst/>
          </a:prstGeom>
        </p:spPr>
      </p:pic>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8107" t="14654" r="9220" b="2676"/>
          <a:stretch/>
        </p:blipFill>
        <p:spPr>
          <a:xfrm>
            <a:off x="6064149" y="3881990"/>
            <a:ext cx="3769217" cy="2826913"/>
          </a:xfrm>
          <a:prstGeom prst="rect">
            <a:avLst/>
          </a:prstGeom>
        </p:spPr>
      </p:pic>
      <p:sp>
        <p:nvSpPr>
          <p:cNvPr id="12" name="テキスト ボックス 11"/>
          <p:cNvSpPr txBox="1"/>
          <p:nvPr/>
        </p:nvSpPr>
        <p:spPr>
          <a:xfrm>
            <a:off x="6947012" y="3575760"/>
            <a:ext cx="1745911" cy="600164"/>
          </a:xfrm>
          <a:prstGeom prst="rect">
            <a:avLst/>
          </a:prstGeom>
          <a:solidFill>
            <a:schemeClr val="accent2">
              <a:lumMod val="20000"/>
              <a:lumOff val="80000"/>
            </a:schemeClr>
          </a:solidFill>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lnSpc>
                <a:spcPct val="150000"/>
              </a:lnSpc>
            </a:pPr>
            <a:r>
              <a:rPr kumimoji="1" lang="ja-JP" altLang="en-US" sz="2400" b="1" dirty="0"/>
              <a:t>施行後</a:t>
            </a:r>
          </a:p>
        </p:txBody>
      </p:sp>
      <p:sp>
        <p:nvSpPr>
          <p:cNvPr id="11" name="テキスト ボックス 10"/>
          <p:cNvSpPr txBox="1"/>
          <p:nvPr/>
        </p:nvSpPr>
        <p:spPr>
          <a:xfrm>
            <a:off x="2545730" y="3627448"/>
            <a:ext cx="1745911" cy="600164"/>
          </a:xfrm>
          <a:prstGeom prst="rect">
            <a:avLst/>
          </a:prstGeom>
          <a:solidFill>
            <a:schemeClr val="accent2">
              <a:lumMod val="20000"/>
              <a:lumOff val="80000"/>
            </a:schemeClr>
          </a:solidFill>
          <a:ln w="28575">
            <a:solidFill>
              <a:srgbClr val="FF0000"/>
            </a:solidFill>
          </a:ln>
        </p:spPr>
        <p:txBody>
          <a:bodyPr wrap="square" rtlCol="0" anchor="ctr">
            <a:spAutoFit/>
          </a:bodyPr>
          <a:lstStyle/>
          <a:p>
            <a:pPr algn="ctr">
              <a:lnSpc>
                <a:spcPct val="150000"/>
              </a:lnSpc>
            </a:pPr>
            <a:r>
              <a:rPr kumimoji="1" lang="ja-JP" altLang="en-US" sz="2400" b="1" dirty="0"/>
              <a:t>施行前</a:t>
            </a:r>
          </a:p>
        </p:txBody>
      </p:sp>
      <p:sp>
        <p:nvSpPr>
          <p:cNvPr id="14" name="下矢印 13"/>
          <p:cNvSpPr/>
          <p:nvPr/>
        </p:nvSpPr>
        <p:spPr>
          <a:xfrm rot="16200000">
            <a:off x="5272959" y="5155156"/>
            <a:ext cx="839603" cy="360016"/>
          </a:xfrm>
          <a:prstGeom prst="downArrow">
            <a:avLst>
              <a:gd name="adj1" fmla="val 3366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kumimoji="1" lang="ja-JP" altLang="en-US"/>
          </a:p>
        </p:txBody>
      </p:sp>
    </p:spTree>
    <p:extLst>
      <p:ext uri="{BB962C8B-B14F-4D97-AF65-F5344CB8AC3E}">
        <p14:creationId xmlns:p14="http://schemas.microsoft.com/office/powerpoint/2010/main" val="54926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504221"/>
            <a:ext cx="10560676" cy="1466077"/>
          </a:xfrm>
          <a:prstGeom prst="rect">
            <a:avLst/>
          </a:prstGeom>
          <a:solidFill>
            <a:schemeClr val="bg1"/>
          </a:solidFill>
          <a:ln>
            <a:noFill/>
          </a:ln>
        </p:spPr>
        <p:txBody>
          <a:bodyPr vert="horz" lIns="91440" tIns="45720" rIns="91440" bIns="45720" rtlCol="0" anchor="ctr">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b="1" dirty="0">
                <a:latin typeface="+mj-ea"/>
              </a:rPr>
              <a:t>★育てる：事例紹介（北部農と緑の総合事務所）</a:t>
            </a:r>
            <a:br>
              <a:rPr lang="en-US" altLang="ja-JP" sz="2800" b="1" dirty="0">
                <a:latin typeface="+mj-ea"/>
              </a:rPr>
            </a:br>
            <a:r>
              <a:rPr lang="ja-JP" altLang="en-US" sz="2800" b="1" dirty="0">
                <a:latin typeface="+mj-ea"/>
              </a:rPr>
              <a:t>　牧地区（豊能町）</a:t>
            </a:r>
          </a:p>
        </p:txBody>
      </p:sp>
      <p:sp>
        <p:nvSpPr>
          <p:cNvPr id="8" name="コンテンツ プレースホルダー 2"/>
          <p:cNvSpPr txBox="1">
            <a:spLocks/>
          </p:cNvSpPr>
          <p:nvPr/>
        </p:nvSpPr>
        <p:spPr>
          <a:xfrm>
            <a:off x="730871" y="1593919"/>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endParaRPr lang="ja-JP" altLang="en-US" sz="2200" dirty="0"/>
          </a:p>
        </p:txBody>
      </p:sp>
      <p:sp>
        <p:nvSpPr>
          <p:cNvPr id="18" name="コンテンツ プレースホルダー 2"/>
          <p:cNvSpPr txBox="1">
            <a:spLocks/>
          </p:cNvSpPr>
          <p:nvPr/>
        </p:nvSpPr>
        <p:spPr>
          <a:xfrm>
            <a:off x="158693" y="1802593"/>
            <a:ext cx="11432293" cy="2627740"/>
          </a:xfrm>
          <a:prstGeom prst="rect">
            <a:avLst/>
          </a:prstGeom>
          <a:solidFill>
            <a:schemeClr val="bg1"/>
          </a:solidFill>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200" dirty="0">
                <a:latin typeface="+mn-ea"/>
              </a:rPr>
              <a:t>ため池改修事業をきっかけに農空間保全の機運が高まり、平成</a:t>
            </a:r>
            <a:r>
              <a:rPr lang="en-US" altLang="ja-JP" sz="2200" dirty="0">
                <a:latin typeface="+mn-ea"/>
              </a:rPr>
              <a:t>24</a:t>
            </a:r>
            <a:r>
              <a:rPr lang="ja-JP" altLang="en-US" sz="2200" dirty="0">
                <a:latin typeface="+mn-ea"/>
              </a:rPr>
              <a:t>年</a:t>
            </a:r>
            <a:r>
              <a:rPr lang="en-US" altLang="ja-JP" sz="2200" dirty="0">
                <a:latin typeface="+mn-ea"/>
              </a:rPr>
              <a:t>3</a:t>
            </a:r>
            <a:r>
              <a:rPr lang="ja-JP" altLang="en-US" sz="2200" dirty="0">
                <a:latin typeface="+mn-ea"/>
              </a:rPr>
              <a:t>月に「牧農空間活性化協議会」を設立</a:t>
            </a:r>
          </a:p>
          <a:p>
            <a:r>
              <a:rPr lang="ja-JP" altLang="en-US" sz="2200" dirty="0">
                <a:latin typeface="+mn-ea"/>
              </a:rPr>
              <a:t>協議会では「棚田・ふるさとファンクラブ」のボランティア活動、地区での合意形成を経て作成したプランに基づく集落法人の設立、基盤整備事業の実施等に取り組んでいます</a:t>
            </a:r>
          </a:p>
          <a:p>
            <a:r>
              <a:rPr lang="en-US" altLang="ja-JP" sz="2200" dirty="0">
                <a:latin typeface="+mn-ea"/>
              </a:rPr>
              <a:t>2019</a:t>
            </a:r>
            <a:r>
              <a:rPr lang="ja-JP" altLang="en-US" sz="2200" dirty="0">
                <a:latin typeface="+mn-ea"/>
              </a:rPr>
              <a:t>年度農業農村工学会賞</a:t>
            </a:r>
            <a:r>
              <a:rPr lang="en-US" altLang="ja-JP" sz="2200" dirty="0">
                <a:latin typeface="+mn-ea"/>
              </a:rPr>
              <a:t>『</a:t>
            </a:r>
            <a:r>
              <a:rPr lang="ja-JP" altLang="en-US" sz="2200" dirty="0">
                <a:latin typeface="+mn-ea"/>
              </a:rPr>
              <a:t>上野賞</a:t>
            </a:r>
            <a:r>
              <a:rPr lang="en-US" altLang="ja-JP" sz="2200" dirty="0">
                <a:latin typeface="+mn-ea"/>
              </a:rPr>
              <a:t>』</a:t>
            </a:r>
            <a:r>
              <a:rPr lang="ja-JP" altLang="en-US" sz="2200" dirty="0">
                <a:latin typeface="+mn-ea"/>
              </a:rPr>
              <a:t>受賞</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4369" y="4430333"/>
            <a:ext cx="3097028" cy="232277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4895" y="4430333"/>
            <a:ext cx="3032644" cy="2274483"/>
          </a:xfrm>
          <a:prstGeom prst="rect">
            <a:avLst/>
          </a:prstGeom>
        </p:spPr>
      </p:pic>
    </p:spTree>
    <p:extLst>
      <p:ext uri="{BB962C8B-B14F-4D97-AF65-F5344CB8AC3E}">
        <p14:creationId xmlns:p14="http://schemas.microsoft.com/office/powerpoint/2010/main" val="265428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301425" y="636232"/>
            <a:ext cx="5890575" cy="3327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7577" y="64938"/>
            <a:ext cx="11712388" cy="685484"/>
          </a:xfrm>
        </p:spPr>
        <p:txBody>
          <a:bodyPr/>
          <a:lstStyle/>
          <a:p>
            <a:r>
              <a:rPr lang="ja-JP" altLang="en-US" dirty="0"/>
              <a:t>★</a:t>
            </a:r>
            <a:r>
              <a:rPr lang="ja-JP" altLang="en-US" sz="3200" b="1" dirty="0"/>
              <a:t>育てる：</a:t>
            </a:r>
            <a:r>
              <a:rPr lang="ja-JP" altLang="en-US" sz="3200" dirty="0"/>
              <a:t>おおさか農空間づくりプラットフォーム</a:t>
            </a:r>
            <a:endParaRPr kumimoji="1" lang="ja-JP" altLang="en-US" sz="3200" dirty="0"/>
          </a:p>
        </p:txBody>
      </p:sp>
      <p:sp>
        <p:nvSpPr>
          <p:cNvPr id="7" name="コンテンツ プレースホルダー 2"/>
          <p:cNvSpPr txBox="1">
            <a:spLocks/>
          </p:cNvSpPr>
          <p:nvPr/>
        </p:nvSpPr>
        <p:spPr>
          <a:xfrm>
            <a:off x="73534" y="3835321"/>
            <a:ext cx="9182632" cy="1041943"/>
          </a:xfrm>
          <a:prstGeom prst="rect">
            <a:avLst/>
          </a:prstGeom>
          <a:noFill/>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100" dirty="0">
                <a:latin typeface="+mj-ea"/>
                <a:ea typeface="+mj-ea"/>
              </a:rPr>
              <a:t>府民が農業・農空間を愉しみ、交流するプログラム等の</a:t>
            </a:r>
            <a:r>
              <a:rPr lang="ja-JP" altLang="en-US" sz="2100" dirty="0">
                <a:solidFill>
                  <a:srgbClr val="FF7C80"/>
                </a:solidFill>
                <a:latin typeface="+mj-ea"/>
                <a:ea typeface="+mj-ea"/>
              </a:rPr>
              <a:t>情報発信</a:t>
            </a:r>
            <a:endParaRPr lang="en-US" altLang="ja-JP" sz="2100" dirty="0">
              <a:solidFill>
                <a:srgbClr val="FF7C80"/>
              </a:solidFill>
              <a:latin typeface="+mj-ea"/>
              <a:ea typeface="+mj-ea"/>
            </a:endParaRPr>
          </a:p>
        </p:txBody>
      </p:sp>
      <p:sp>
        <p:nvSpPr>
          <p:cNvPr id="9" name="コンテンツ プレースホルダー 2"/>
          <p:cNvSpPr txBox="1">
            <a:spLocks/>
          </p:cNvSpPr>
          <p:nvPr/>
        </p:nvSpPr>
        <p:spPr>
          <a:xfrm>
            <a:off x="463651" y="1260006"/>
            <a:ext cx="8424924" cy="1041943"/>
          </a:xfrm>
          <a:prstGeom prst="rect">
            <a:avLst/>
          </a:prstGeom>
          <a:noFill/>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a:buFont typeface="Wingdings" panose="05000000000000000000" pitchFamily="2" charset="2"/>
              <a:buChar char="p"/>
            </a:pPr>
            <a:r>
              <a:rPr lang="ja-JP" altLang="en-US" sz="1900" dirty="0"/>
              <a:t>企業とのマッチング</a:t>
            </a:r>
            <a:endParaRPr lang="en-US" altLang="ja-JP" sz="1900" dirty="0"/>
          </a:p>
          <a:p>
            <a:pPr>
              <a:buFont typeface="Wingdings" panose="05000000000000000000" pitchFamily="2" charset="2"/>
              <a:buChar char="p"/>
            </a:pPr>
            <a:r>
              <a:rPr lang="ja-JP" altLang="en-US" sz="1900" dirty="0"/>
              <a:t>大学とのマッチング（アグリキャンパスプロジェクト</a:t>
            </a:r>
            <a:r>
              <a:rPr lang="ja-JP" altLang="en-US" sz="2100" dirty="0"/>
              <a:t>）</a:t>
            </a:r>
            <a:endParaRPr lang="en-US" altLang="ja-JP" sz="2100" dirty="0"/>
          </a:p>
        </p:txBody>
      </p:sp>
      <p:pic>
        <p:nvPicPr>
          <p:cNvPr id="11" name="図 6" descr="QR コード&#10;&#10;自動的に生成された説明"/>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81" y="4672111"/>
            <a:ext cx="8041132" cy="198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コンテンツ プレースホルダー 2"/>
          <p:cNvSpPr txBox="1">
            <a:spLocks/>
          </p:cNvSpPr>
          <p:nvPr/>
        </p:nvSpPr>
        <p:spPr>
          <a:xfrm>
            <a:off x="92862" y="640706"/>
            <a:ext cx="8424924" cy="1041943"/>
          </a:xfrm>
          <a:prstGeom prst="rect">
            <a:avLst/>
          </a:prstGeom>
          <a:noFill/>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100" dirty="0"/>
              <a:t>地域との</a:t>
            </a:r>
            <a:r>
              <a:rPr lang="ja-JP" altLang="en-US" sz="2100" dirty="0">
                <a:solidFill>
                  <a:srgbClr val="FF7C80"/>
                </a:solidFill>
              </a:rPr>
              <a:t>マッチング</a:t>
            </a:r>
            <a:r>
              <a:rPr lang="ja-JP" altLang="en-US" sz="2100" dirty="0"/>
              <a:t>を支援</a:t>
            </a:r>
            <a:endParaRPr lang="en-US" altLang="ja-JP" sz="2100" dirty="0"/>
          </a:p>
        </p:txBody>
      </p:sp>
      <p:pic>
        <p:nvPicPr>
          <p:cNvPr id="14"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714022" y="2231778"/>
            <a:ext cx="1619885" cy="1217930"/>
          </a:xfrm>
          <a:prstGeom prst="rect">
            <a:avLst/>
          </a:prstGeom>
          <a:ln>
            <a:noFill/>
          </a:ln>
          <a:effectLst>
            <a:softEdge rad="112500"/>
          </a:effectLst>
        </p:spPr>
      </p:pic>
      <p:pic>
        <p:nvPicPr>
          <p:cNvPr id="15" name="Shape 17"/>
          <p:cNvPicPr/>
          <p:nvPr/>
        </p:nvPicPr>
        <p:blipFill rotWithShape="1">
          <a:blip r:embed="rId4">
            <a:alphaModFix/>
          </a:blip>
          <a:srcRect r="6933"/>
          <a:stretch/>
        </p:blipFill>
        <p:spPr bwMode="auto">
          <a:xfrm>
            <a:off x="2704696" y="2252332"/>
            <a:ext cx="1619885" cy="1159510"/>
          </a:xfrm>
          <a:prstGeom prst="rect">
            <a:avLst/>
          </a:prstGeom>
          <a:noFill/>
          <a:ln>
            <a:noFill/>
          </a:ln>
          <a:effectLst>
            <a:softEdge rad="63500"/>
          </a:effectLst>
          <a:extLst>
            <a:ext uri="{53640926-AAD7-44D8-BBD7-CCE9431645EC}">
              <a14:shadowObscured xmlns:a14="http://schemas.microsoft.com/office/drawing/2010/main"/>
            </a:ext>
          </a:extLst>
        </p:spPr>
      </p:pic>
      <p:sp>
        <p:nvSpPr>
          <p:cNvPr id="16" name="テキスト ボックス 15"/>
          <p:cNvSpPr txBox="1"/>
          <p:nvPr/>
        </p:nvSpPr>
        <p:spPr>
          <a:xfrm>
            <a:off x="904444" y="3404039"/>
            <a:ext cx="3355314" cy="523220"/>
          </a:xfrm>
          <a:prstGeom prst="rect">
            <a:avLst/>
          </a:prstGeom>
          <a:noFill/>
        </p:spPr>
        <p:txBody>
          <a:bodyPr wrap="square" rtlCol="0">
            <a:spAutoFit/>
          </a:bodyPr>
          <a:lstStyle/>
          <a:p>
            <a:r>
              <a:rPr lang="ja-JP" altLang="ja-JP" sz="1400" dirty="0"/>
              <a:t>下赤阪棚田保全</a:t>
            </a:r>
            <a:endParaRPr lang="en-US" altLang="ja-JP" sz="1400" dirty="0"/>
          </a:p>
          <a:p>
            <a:r>
              <a:rPr lang="ja-JP" altLang="ja-JP" sz="1400" dirty="0"/>
              <a:t>プロジェクト</a:t>
            </a:r>
            <a:endParaRPr kumimoji="1" lang="ja-JP" altLang="en-US" dirty="0"/>
          </a:p>
        </p:txBody>
      </p:sp>
      <p:sp>
        <p:nvSpPr>
          <p:cNvPr id="17" name="テキスト ボックス 16"/>
          <p:cNvSpPr txBox="1"/>
          <p:nvPr/>
        </p:nvSpPr>
        <p:spPr>
          <a:xfrm>
            <a:off x="2423699" y="3440610"/>
            <a:ext cx="2358471" cy="800219"/>
          </a:xfrm>
          <a:prstGeom prst="rect">
            <a:avLst/>
          </a:prstGeom>
          <a:noFill/>
        </p:spPr>
        <p:txBody>
          <a:bodyPr wrap="square" rtlCol="0">
            <a:spAutoFit/>
          </a:bodyPr>
          <a:lstStyle/>
          <a:p>
            <a:r>
              <a:rPr lang="ja-JP" altLang="en-US" sz="1400" dirty="0"/>
              <a:t>　＃突撃！農女ライター</a:t>
            </a:r>
            <a:endParaRPr lang="en-US" altLang="ja-JP" sz="1400" dirty="0"/>
          </a:p>
          <a:p>
            <a:r>
              <a:rPr lang="ja-JP" altLang="en-US" sz="1400" dirty="0"/>
              <a:t>　　</a:t>
            </a:r>
            <a:r>
              <a:rPr lang="ja-JP" altLang="ja-JP" sz="1400" dirty="0"/>
              <a:t>プロジェクト</a:t>
            </a:r>
          </a:p>
          <a:p>
            <a:endParaRPr kumimoji="1" lang="ja-JP" altLang="en-US" dirty="0"/>
          </a:p>
        </p:txBody>
      </p:sp>
      <p:sp>
        <p:nvSpPr>
          <p:cNvPr id="18" name="テキスト ボックス 17"/>
          <p:cNvSpPr txBox="1"/>
          <p:nvPr/>
        </p:nvSpPr>
        <p:spPr>
          <a:xfrm>
            <a:off x="4537296" y="3440610"/>
            <a:ext cx="2358471" cy="523220"/>
          </a:xfrm>
          <a:prstGeom prst="rect">
            <a:avLst/>
          </a:prstGeom>
          <a:noFill/>
        </p:spPr>
        <p:txBody>
          <a:bodyPr wrap="square" rtlCol="0">
            <a:spAutoFit/>
          </a:bodyPr>
          <a:lstStyle/>
          <a:p>
            <a:r>
              <a:rPr lang="ja-JP" altLang="en-US" sz="1400" dirty="0"/>
              <a:t>　</a:t>
            </a:r>
            <a:r>
              <a:rPr lang="ja-JP" altLang="ja-JP" sz="1400" dirty="0"/>
              <a:t>天王里山テーマパーク化</a:t>
            </a:r>
            <a:r>
              <a:rPr lang="ja-JP" altLang="en-US" sz="1400" dirty="0"/>
              <a:t>　</a:t>
            </a:r>
            <a:endParaRPr lang="en-US" altLang="ja-JP" sz="1400" dirty="0"/>
          </a:p>
          <a:p>
            <a:r>
              <a:rPr lang="ja-JP" altLang="en-US" sz="1400" dirty="0"/>
              <a:t>　</a:t>
            </a:r>
            <a:r>
              <a:rPr lang="ja-JP" altLang="ja-JP" sz="1400" dirty="0"/>
              <a:t>ビジネスコンテスト</a:t>
            </a:r>
            <a:endParaRPr kumimoji="1" lang="ja-JP" altLang="en-US" sz="1400" dirty="0"/>
          </a:p>
        </p:txBody>
      </p:sp>
      <p:pic>
        <p:nvPicPr>
          <p:cNvPr id="19" name="図 18"/>
          <p:cNvPicPr/>
          <p:nvPr/>
        </p:nvPicPr>
        <p:blipFill rotWithShape="1">
          <a:blip r:embed="rId5" cstate="print">
            <a:extLst>
              <a:ext uri="{28A0092B-C50C-407E-A947-70E740481C1C}">
                <a14:useLocalDpi xmlns:a14="http://schemas.microsoft.com/office/drawing/2010/main" val="0"/>
              </a:ext>
            </a:extLst>
          </a:blip>
          <a:srcRect t="8254"/>
          <a:stretch/>
        </p:blipFill>
        <p:spPr>
          <a:xfrm>
            <a:off x="4877648" y="2277415"/>
            <a:ext cx="1619885" cy="1114425"/>
          </a:xfrm>
          <a:prstGeom prst="rect">
            <a:avLst/>
          </a:prstGeom>
          <a:effectLst>
            <a:softEdge rad="63500"/>
          </a:effectLst>
        </p:spPr>
      </p:pic>
      <p:sp>
        <p:nvSpPr>
          <p:cNvPr id="20" name="円形吹き出し 19"/>
          <p:cNvSpPr/>
          <p:nvPr/>
        </p:nvSpPr>
        <p:spPr>
          <a:xfrm>
            <a:off x="8978016" y="4240829"/>
            <a:ext cx="2962692" cy="1514512"/>
          </a:xfrm>
          <a:prstGeom prst="wedgeEllipseCallout">
            <a:avLst>
              <a:gd name="adj1" fmla="val -51151"/>
              <a:gd name="adj2" fmla="val 64195"/>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200" dirty="0">
              <a:solidFill>
                <a:srgbClr val="FF0066"/>
              </a:solidFill>
            </a:endParaRPr>
          </a:p>
        </p:txBody>
      </p:sp>
      <p:sp>
        <p:nvSpPr>
          <p:cNvPr id="21" name="テキスト ボックス 20"/>
          <p:cNvSpPr txBox="1"/>
          <p:nvPr/>
        </p:nvSpPr>
        <p:spPr>
          <a:xfrm>
            <a:off x="8995420" y="4699005"/>
            <a:ext cx="2945288" cy="923330"/>
          </a:xfrm>
          <a:prstGeom prst="rect">
            <a:avLst/>
          </a:prstGeom>
          <a:noFill/>
        </p:spPr>
        <p:txBody>
          <a:bodyPr wrap="square" rtlCol="0">
            <a:spAutoFit/>
          </a:bodyPr>
          <a:lstStyle/>
          <a:p>
            <a:r>
              <a:rPr lang="en-US" altLang="ja-JP" dirty="0">
                <a:solidFill>
                  <a:srgbClr val="FF0066"/>
                </a:solidFill>
                <a:latin typeface="+mn-ea"/>
              </a:rPr>
              <a:t>『</a:t>
            </a:r>
            <a:r>
              <a:rPr lang="ja-JP" altLang="en-US" dirty="0">
                <a:solidFill>
                  <a:srgbClr val="FF0066"/>
                </a:solidFill>
                <a:latin typeface="+mn-ea"/>
              </a:rPr>
              <a:t>フォロー</a:t>
            </a:r>
            <a:r>
              <a:rPr lang="en-US" altLang="ja-JP" dirty="0">
                <a:solidFill>
                  <a:srgbClr val="FF0066"/>
                </a:solidFill>
                <a:latin typeface="+mn-ea"/>
              </a:rPr>
              <a:t>』</a:t>
            </a:r>
            <a:r>
              <a:rPr lang="ja-JP" altLang="en-US" dirty="0">
                <a:solidFill>
                  <a:srgbClr val="FF0066"/>
                </a:solidFill>
                <a:latin typeface="+mn-ea"/>
              </a:rPr>
              <a:t>・</a:t>
            </a:r>
            <a:r>
              <a:rPr lang="en-US" altLang="ja-JP" dirty="0">
                <a:solidFill>
                  <a:srgbClr val="FF0066"/>
                </a:solidFill>
                <a:latin typeface="+mn-ea"/>
              </a:rPr>
              <a:t>『</a:t>
            </a:r>
            <a:r>
              <a:rPr lang="ja-JP" altLang="en-US" dirty="0">
                <a:solidFill>
                  <a:srgbClr val="FF0066"/>
                </a:solidFill>
                <a:latin typeface="+mn-ea"/>
              </a:rPr>
              <a:t>シェア</a:t>
            </a:r>
            <a:r>
              <a:rPr lang="en-US" altLang="ja-JP" dirty="0">
                <a:solidFill>
                  <a:srgbClr val="FF0066"/>
                </a:solidFill>
                <a:latin typeface="+mn-ea"/>
              </a:rPr>
              <a:t>』</a:t>
            </a:r>
            <a:r>
              <a:rPr lang="ja-JP" altLang="en-US" dirty="0">
                <a:solidFill>
                  <a:srgbClr val="FF0066"/>
                </a:solidFill>
                <a:latin typeface="+mn-ea"/>
              </a:rPr>
              <a:t>をよろしくお願いします☆</a:t>
            </a:r>
            <a:endParaRPr kumimoji="1" lang="ja-JP" altLang="en-US" dirty="0">
              <a:solidFill>
                <a:srgbClr val="FF0066"/>
              </a:solidFill>
              <a:latin typeface="+mn-ea"/>
            </a:endParaRPr>
          </a:p>
          <a:p>
            <a:endParaRPr kumimoji="1" lang="ja-JP" altLang="en-US" dirty="0"/>
          </a:p>
        </p:txBody>
      </p:sp>
      <p:sp>
        <p:nvSpPr>
          <p:cNvPr id="26" name="AutoShape 20"/>
          <p:cNvSpPr>
            <a:spLocks noChangeArrowheads="1"/>
          </p:cNvSpPr>
          <p:nvPr/>
        </p:nvSpPr>
        <p:spPr bwMode="auto">
          <a:xfrm>
            <a:off x="7090174" y="1490008"/>
            <a:ext cx="1048921" cy="653254"/>
          </a:xfrm>
          <a:prstGeom prst="wedgeEllipseCallout">
            <a:avLst>
              <a:gd name="adj1" fmla="val 69036"/>
              <a:gd name="adj2" fmla="val -11555"/>
            </a:avLst>
          </a:prstGeom>
          <a:solidFill>
            <a:schemeClr val="accent3">
              <a:lumMod val="60000"/>
              <a:lumOff val="40000"/>
              <a:alpha val="80000"/>
            </a:schemeClr>
          </a:solidFill>
          <a:ln w="9525">
            <a:solidFill>
              <a:schemeClr val="accent3">
                <a:lumMod val="75000"/>
              </a:schemeClr>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農作業を</a:t>
            </a:r>
            <a:endParaRPr kumimoji="1" lang="en-US" altLang="ja-JP" sz="1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手伝ってほしい！</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AutoShape 19"/>
          <p:cNvSpPr>
            <a:spLocks noChangeArrowheads="1"/>
          </p:cNvSpPr>
          <p:nvPr/>
        </p:nvSpPr>
        <p:spPr bwMode="auto">
          <a:xfrm>
            <a:off x="8261702" y="649660"/>
            <a:ext cx="1807630" cy="879700"/>
          </a:xfrm>
          <a:prstGeom prst="wedgeEllipseCallout">
            <a:avLst>
              <a:gd name="adj1" fmla="val 46491"/>
              <a:gd name="adj2" fmla="val 79323"/>
            </a:avLst>
          </a:prstGeom>
          <a:solidFill>
            <a:srgbClr val="FFE599">
              <a:alpha val="80000"/>
            </a:srgbClr>
          </a:solidFill>
          <a:ln w="9525">
            <a:solidFill>
              <a:srgbClr val="FFCC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農を愉しみたい！</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援農したい！</a:t>
            </a:r>
            <a:endParaRPr kumimoji="1" lang="en-US" altLang="ja-JP" sz="1200" dirty="0">
              <a:latin typeface="Arial" pitchFamily="34" charset="0"/>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cs typeface="Times New Roman" pitchFamily="18" charset="0"/>
              </a:rPr>
              <a:t>得意分野で地域貢献したい！</a:t>
            </a:r>
            <a:endParaRPr kumimoji="1" lang="en-US" altLang="ja-JP" sz="1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endParaRPr>
          </a:p>
        </p:txBody>
      </p:sp>
      <p:sp>
        <p:nvSpPr>
          <p:cNvPr id="28" name="AutoShape 18"/>
          <p:cNvSpPr>
            <a:spLocks noChangeArrowheads="1"/>
          </p:cNvSpPr>
          <p:nvPr/>
        </p:nvSpPr>
        <p:spPr bwMode="auto">
          <a:xfrm>
            <a:off x="6437492" y="958467"/>
            <a:ext cx="1667718" cy="418109"/>
          </a:xfrm>
          <a:prstGeom prst="wedgeEllipseCallout">
            <a:avLst>
              <a:gd name="adj1" fmla="val 61166"/>
              <a:gd name="adj2" fmla="val 54772"/>
            </a:avLst>
          </a:prstGeom>
          <a:solidFill>
            <a:schemeClr val="accent3">
              <a:lumMod val="60000"/>
              <a:lumOff val="40000"/>
              <a:alpha val="80000"/>
            </a:schemeClr>
          </a:solidFill>
          <a:ln w="9525">
            <a:solidFill>
              <a:schemeClr val="accent3">
                <a:lumMod val="75000"/>
              </a:schemeClr>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地域活性化へのアイデアが欲しい</a:t>
            </a:r>
            <a:endParaRPr kumimoji="1" lang="ja-JP" altLang="ja-JP" sz="11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9" name="図 96" descr="農家のおじさん・ファーマーのイラスト"/>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4580" y="1529359"/>
            <a:ext cx="580550" cy="648000"/>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9"/>
          <p:cNvSpPr>
            <a:spLocks noChangeArrowheads="1"/>
          </p:cNvSpPr>
          <p:nvPr/>
        </p:nvSpPr>
        <p:spPr bwMode="auto">
          <a:xfrm>
            <a:off x="10131208" y="636232"/>
            <a:ext cx="1080112" cy="894237"/>
          </a:xfrm>
          <a:prstGeom prst="wedgeEllipseCallout">
            <a:avLst>
              <a:gd name="adj1" fmla="val 19676"/>
              <a:gd name="adj2" fmla="val 79657"/>
            </a:avLst>
          </a:prstGeom>
          <a:solidFill>
            <a:schemeClr val="accent2">
              <a:lumMod val="40000"/>
              <a:lumOff val="60000"/>
              <a:alpha val="80000"/>
            </a:schemeClr>
          </a:solidFill>
          <a:ln w="9525">
            <a:solidFill>
              <a:schemeClr val="accent2">
                <a:lumMod val="75000"/>
              </a:schemeClr>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CSR</a:t>
            </a:r>
            <a:r>
              <a:rPr kumimoji="1" lang="ja-JP" altLang="en-US" sz="1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や福利厚生の場がほしい！</a:t>
            </a:r>
            <a:endParaRPr kumimoji="1" lang="ja-JP" altLang="en-US"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 name="正方形/長方形 32"/>
          <p:cNvSpPr/>
          <p:nvPr/>
        </p:nvSpPr>
        <p:spPr>
          <a:xfrm>
            <a:off x="7800183" y="2123630"/>
            <a:ext cx="1723549" cy="276999"/>
          </a:xfrm>
          <a:prstGeom prst="rect">
            <a:avLst/>
          </a:prstGeom>
        </p:spPr>
        <p:txBody>
          <a:bodyPr wrap="none">
            <a:spAutoFit/>
          </a:bodyPr>
          <a:lstStyle/>
          <a:p>
            <a:r>
              <a:rPr lang="ja-JP" altLang="ja-JP" sz="1200" u="sng" dirty="0">
                <a:latin typeface="HG丸ｺﾞｼｯｸM-PRO" panose="020F0600000000000000" pitchFamily="50" charset="-128"/>
                <a:ea typeface="HG丸ｺﾞｼｯｸM-PRO" panose="020F0600000000000000" pitchFamily="50" charset="-128"/>
              </a:rPr>
              <a:t>農家・農空間保全団体</a:t>
            </a:r>
          </a:p>
        </p:txBody>
      </p:sp>
      <p:sp>
        <p:nvSpPr>
          <p:cNvPr id="34" name="正方形/長方形 33"/>
          <p:cNvSpPr/>
          <p:nvPr/>
        </p:nvSpPr>
        <p:spPr>
          <a:xfrm>
            <a:off x="9736345" y="2108771"/>
            <a:ext cx="492443" cy="276999"/>
          </a:xfrm>
          <a:prstGeom prst="rect">
            <a:avLst/>
          </a:prstGeom>
        </p:spPr>
        <p:txBody>
          <a:bodyPr wrap="none">
            <a:spAutoFit/>
          </a:bodyPr>
          <a:lstStyle/>
          <a:p>
            <a:r>
              <a:rPr lang="ja-JP" altLang="ja-JP" sz="1200" u="sng" dirty="0">
                <a:latin typeface="HG丸ｺﾞｼｯｸM-PRO" panose="020F0600000000000000" pitchFamily="50" charset="-128"/>
                <a:ea typeface="HG丸ｺﾞｼｯｸM-PRO" panose="020F0600000000000000" pitchFamily="50" charset="-128"/>
              </a:rPr>
              <a:t>学生</a:t>
            </a:r>
          </a:p>
        </p:txBody>
      </p:sp>
      <p:sp>
        <p:nvSpPr>
          <p:cNvPr id="35" name="正方形/長方形 34"/>
          <p:cNvSpPr/>
          <p:nvPr/>
        </p:nvSpPr>
        <p:spPr>
          <a:xfrm>
            <a:off x="10776516" y="2119655"/>
            <a:ext cx="492443" cy="276999"/>
          </a:xfrm>
          <a:prstGeom prst="rect">
            <a:avLst/>
          </a:prstGeom>
        </p:spPr>
        <p:txBody>
          <a:bodyPr wrap="none">
            <a:spAutoFit/>
          </a:bodyPr>
          <a:lstStyle/>
          <a:p>
            <a:r>
              <a:rPr lang="ja-JP" altLang="en-US" sz="1200" u="sng" dirty="0">
                <a:latin typeface="HG丸ｺﾞｼｯｸM-PRO" panose="020F0600000000000000" pitchFamily="50" charset="-128"/>
                <a:ea typeface="HG丸ｺﾞｼｯｸM-PRO" panose="020F0600000000000000" pitchFamily="50" charset="-128"/>
              </a:rPr>
              <a:t>企業</a:t>
            </a:r>
          </a:p>
        </p:txBody>
      </p:sp>
      <p:sp>
        <p:nvSpPr>
          <p:cNvPr id="36" name="正方形/長方形 35"/>
          <p:cNvSpPr/>
          <p:nvPr/>
        </p:nvSpPr>
        <p:spPr>
          <a:xfrm>
            <a:off x="11561869" y="2137182"/>
            <a:ext cx="492443" cy="276999"/>
          </a:xfrm>
          <a:prstGeom prst="rect">
            <a:avLst/>
          </a:prstGeom>
        </p:spPr>
        <p:txBody>
          <a:bodyPr wrap="none">
            <a:spAutoFit/>
          </a:bodyPr>
          <a:lstStyle/>
          <a:p>
            <a:r>
              <a:rPr lang="ja-JP" altLang="ja-JP" sz="1200" u="sng" dirty="0">
                <a:latin typeface="HG丸ｺﾞｼｯｸM-PRO" panose="020F0600000000000000" pitchFamily="50" charset="-128"/>
                <a:ea typeface="HG丸ｺﾞｼｯｸM-PRO" panose="020F0600000000000000" pitchFamily="50" charset="-128"/>
              </a:rPr>
              <a:t>店舗</a:t>
            </a:r>
          </a:p>
        </p:txBody>
      </p:sp>
      <p:pic>
        <p:nvPicPr>
          <p:cNvPr id="37" name="図 97" descr="セールスマンのイラスト"/>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46921" y="1469051"/>
            <a:ext cx="597514" cy="648000"/>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7"/>
          <p:cNvSpPr>
            <a:spLocks noChangeArrowheads="1"/>
          </p:cNvSpPr>
          <p:nvPr/>
        </p:nvSpPr>
        <p:spPr bwMode="auto">
          <a:xfrm>
            <a:off x="11187465" y="727929"/>
            <a:ext cx="992296" cy="710844"/>
          </a:xfrm>
          <a:prstGeom prst="wedgeEllipseCallout">
            <a:avLst>
              <a:gd name="adj1" fmla="val -1073"/>
              <a:gd name="adj2" fmla="val 102555"/>
            </a:avLst>
          </a:prstGeom>
          <a:solidFill>
            <a:schemeClr val="accent6">
              <a:lumMod val="40000"/>
              <a:lumOff val="60000"/>
            </a:schemeClr>
          </a:solidFill>
          <a:ln w="9525">
            <a:solidFill>
              <a:schemeClr val="accent6">
                <a:lumMod val="75000"/>
              </a:schemeClr>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特産品を開発したい</a:t>
            </a:r>
            <a:r>
              <a:rPr kumimoji="1" lang="ja-JP" altLang="en-US" sz="1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32" name="図 23" descr="居酒屋・飲食店の店員のイラスト"/>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39704" y="1471330"/>
            <a:ext cx="494765" cy="64800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p:cNvGrpSpPr>
            <a:grpSpLocks noChangeAspect="1"/>
          </p:cNvGrpSpPr>
          <p:nvPr/>
        </p:nvGrpSpPr>
        <p:grpSpPr>
          <a:xfrm>
            <a:off x="9608452" y="1465545"/>
            <a:ext cx="787119" cy="720000"/>
            <a:chOff x="10471150" y="1090793"/>
            <a:chExt cx="1023938" cy="936625"/>
          </a:xfrm>
        </p:grpSpPr>
        <p:pic>
          <p:nvPicPr>
            <p:cNvPr id="24" name="図 92" descr="ブレザーを着た女子学生のイラスト（夏服・学生服）"/>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71150" y="1090793"/>
              <a:ext cx="603250" cy="936625"/>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93" descr="ブレザーを着た男子学生のイラスト（夏服・学生服）"/>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15650" y="1117900"/>
              <a:ext cx="579438" cy="898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グループ化 3"/>
          <p:cNvGrpSpPr/>
          <p:nvPr/>
        </p:nvGrpSpPr>
        <p:grpSpPr>
          <a:xfrm>
            <a:off x="6953901" y="2911039"/>
            <a:ext cx="5158624" cy="924282"/>
            <a:chOff x="7089081" y="2521464"/>
            <a:chExt cx="5158624" cy="924282"/>
          </a:xfrm>
        </p:grpSpPr>
        <p:sp>
          <p:nvSpPr>
            <p:cNvPr id="38" name="Text Box 70"/>
            <p:cNvSpPr txBox="1">
              <a:spLocks noChangeArrowheads="1"/>
            </p:cNvSpPr>
            <p:nvPr/>
          </p:nvSpPr>
          <p:spPr bwMode="auto">
            <a:xfrm>
              <a:off x="7089081" y="2521464"/>
              <a:ext cx="1511061" cy="921600"/>
            </a:xfrm>
            <a:prstGeom prst="rect">
              <a:avLst/>
            </a:prstGeom>
            <a:solidFill>
              <a:srgbClr val="FFFFFF"/>
            </a:solidFill>
            <a:ln w="6350">
              <a:solidFill>
                <a:srgbClr val="000000"/>
              </a:solidFill>
              <a:miter lim="800000"/>
              <a:headEnd/>
              <a:tailEnd/>
            </a:ln>
          </p:spPr>
          <p:txBody>
            <a:bodyPr lIns="74295" tIns="36000" rIns="74295" bIns="8890"/>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8000"/>
                </a:lnSpc>
                <a:spcBef>
                  <a:spcPct val="0"/>
                </a:spcBef>
                <a:buFontTx/>
                <a:buNone/>
              </a:pP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農空間の取組主体</a:t>
              </a:r>
              <a:r>
                <a:rPr lang="en-US" altLang="ja-JP" sz="1200" b="1" dirty="0">
                  <a:latin typeface="Meiryo UI" panose="020B0604030504040204" pitchFamily="50" charset="-128"/>
                  <a:ea typeface="Meiryo UI" panose="020B0604030504040204" pitchFamily="50" charset="-128"/>
                </a:rPr>
                <a:t>〉</a:t>
              </a:r>
            </a:p>
            <a:p>
              <a:pPr eaLnBrk="1" hangingPunct="1">
                <a:lnSpc>
                  <a:spcPct val="200000"/>
                </a:lnSpc>
                <a:spcBef>
                  <a:spcPct val="0"/>
                </a:spcBef>
                <a:buFontTx/>
                <a:buNone/>
              </a:pP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農家・農業団体</a:t>
              </a:r>
              <a:endParaRPr lang="ja-JP" altLang="en-US" sz="1200" b="1" dirty="0">
                <a:latin typeface="Meiryo UI" panose="020B0604030504040204" pitchFamily="50" charset="-128"/>
                <a:ea typeface="Meiryo UI" panose="020B0604030504040204" pitchFamily="50" charset="-128"/>
              </a:endParaRPr>
            </a:p>
            <a:p>
              <a:pPr eaLnBrk="1" hangingPunct="1">
                <a:lnSpc>
                  <a:spcPct val="200000"/>
                </a:lnSpc>
                <a:spcBef>
                  <a:spcPct val="0"/>
                </a:spcBef>
                <a:buFontTx/>
                <a:buNone/>
              </a:pP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農空間保全団体</a:t>
              </a:r>
              <a:endParaRPr lang="ja-JP" altLang="ja-JP" sz="1200" dirty="0">
                <a:latin typeface="Meiryo UI" panose="020B0604030504040204" pitchFamily="50" charset="-128"/>
                <a:ea typeface="Meiryo UI" panose="020B0604030504040204" pitchFamily="50" charset="-128"/>
              </a:endParaRPr>
            </a:p>
          </p:txBody>
        </p:sp>
        <p:sp>
          <p:nvSpPr>
            <p:cNvPr id="39" name="Text Box 71"/>
            <p:cNvSpPr txBox="1">
              <a:spLocks noChangeArrowheads="1"/>
            </p:cNvSpPr>
            <p:nvPr/>
          </p:nvSpPr>
          <p:spPr bwMode="auto">
            <a:xfrm>
              <a:off x="8722088" y="2522455"/>
              <a:ext cx="1350137" cy="921600"/>
            </a:xfrm>
            <a:prstGeom prst="rect">
              <a:avLst/>
            </a:prstGeom>
            <a:solidFill>
              <a:srgbClr val="FFFFFF"/>
            </a:solidFill>
            <a:ln w="6350">
              <a:solidFill>
                <a:srgbClr val="000000"/>
              </a:solidFill>
              <a:miter lim="800000"/>
              <a:headEnd/>
              <a:tailEnd/>
            </a:ln>
          </p:spPr>
          <p:txBody>
            <a:bodyPr lIns="74295" tIns="36000" rIns="74295" bIns="8890"/>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700" b="1" dirty="0">
                  <a:latin typeface="ＭＳ 明朝" panose="02020609040205080304" pitchFamily="17" charset="-128"/>
                  <a:ea typeface="ＭＳ 明朝" panose="02020609040205080304" pitchFamily="17" charset="-128"/>
                </a:rPr>
                <a:t>〈</a:t>
              </a:r>
              <a:r>
                <a:rPr lang="ja-JP" altLang="ja-JP" sz="1200" b="1" dirty="0">
                  <a:latin typeface="Meiryo UI" panose="020B0604030504040204" pitchFamily="50" charset="-128"/>
                  <a:ea typeface="Meiryo UI" panose="020B0604030504040204" pitchFamily="50" charset="-128"/>
                </a:rPr>
                <a:t>取組主体〉</a:t>
              </a:r>
              <a:endParaRPr lang="ja-JP" altLang="ja-JP" sz="1200" dirty="0">
                <a:latin typeface="Meiryo UI" panose="020B0604030504040204" pitchFamily="50" charset="-128"/>
                <a:ea typeface="Meiryo UI" panose="020B0604030504040204" pitchFamily="50" charset="-128"/>
              </a:endParaRPr>
            </a:p>
            <a:p>
              <a:pPr eaLnBrk="1" hangingPunct="1">
                <a:lnSpc>
                  <a:spcPct val="200000"/>
                </a:lnSpc>
                <a:spcBef>
                  <a:spcPct val="0"/>
                </a:spcBef>
                <a:buFontTx/>
                <a:buNone/>
              </a:pPr>
              <a:r>
                <a:rPr lang="ja-JP" altLang="ja-JP" sz="1200" dirty="0">
                  <a:latin typeface="Meiryo UI" panose="020B0604030504040204" pitchFamily="50" charset="-128"/>
                  <a:ea typeface="Meiryo UI" panose="020B0604030504040204" pitchFamily="50" charset="-128"/>
                </a:rPr>
                <a:t>　・都市住民、学生</a:t>
              </a:r>
            </a:p>
            <a:p>
              <a:pPr eaLnBrk="1" hangingPunct="1">
                <a:lnSpc>
                  <a:spcPct val="200000"/>
                </a:lnSpc>
                <a:spcBef>
                  <a:spcPct val="0"/>
                </a:spcBef>
                <a:buFontTx/>
                <a:buNone/>
              </a:pPr>
              <a:r>
                <a:rPr lang="ja-JP" altLang="ja-JP" sz="1200" dirty="0">
                  <a:latin typeface="Meiryo UI" panose="020B0604030504040204" pitchFamily="50" charset="-128"/>
                  <a:ea typeface="Meiryo UI" panose="020B0604030504040204" pitchFamily="50" charset="-128"/>
                </a:rPr>
                <a:t>　・企業</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・店舗</a:t>
              </a:r>
            </a:p>
          </p:txBody>
        </p:sp>
        <p:sp>
          <p:nvSpPr>
            <p:cNvPr id="40" name="Text Box 72"/>
            <p:cNvSpPr txBox="1">
              <a:spLocks noChangeArrowheads="1"/>
            </p:cNvSpPr>
            <p:nvPr/>
          </p:nvSpPr>
          <p:spPr bwMode="auto">
            <a:xfrm>
              <a:off x="10172858" y="2522559"/>
              <a:ext cx="2074847" cy="923187"/>
            </a:xfrm>
            <a:prstGeom prst="rect">
              <a:avLst/>
            </a:prstGeom>
            <a:solidFill>
              <a:srgbClr val="FFFFFF"/>
            </a:solidFill>
            <a:ln w="6350">
              <a:solidFill>
                <a:srgbClr val="000000"/>
              </a:solidFill>
              <a:miter lim="800000"/>
              <a:headEnd/>
              <a:tailEnd/>
            </a:ln>
          </p:spPr>
          <p:txBody>
            <a:bodyPr lIns="74295" tIns="36000" rIns="74295" bIns="8890"/>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8000"/>
                </a:lnSpc>
                <a:spcBef>
                  <a:spcPct val="0"/>
                </a:spcBef>
                <a:buNone/>
              </a:pP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視点・取組テーマ</a:t>
              </a:r>
              <a:r>
                <a:rPr lang="en-US" altLang="ja-JP" sz="1200" b="1" dirty="0">
                  <a:latin typeface="Meiryo UI" panose="020B0604030504040204" pitchFamily="50" charset="-128"/>
                  <a:ea typeface="Meiryo UI" panose="020B0604030504040204" pitchFamily="50" charset="-128"/>
                </a:rPr>
                <a:t>〉</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・援農・半農半</a:t>
              </a:r>
              <a:r>
                <a:rPr lang="en-US" altLang="ja-JP" sz="1200" dirty="0">
                  <a:latin typeface="Meiryo UI" panose="020B0604030504040204" pitchFamily="50" charset="-128"/>
                  <a:ea typeface="Meiryo UI" panose="020B0604030504040204" pitchFamily="50" charset="-128"/>
                </a:rPr>
                <a:t>X</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・地域活性化策・イベント企画</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・特産品の開発・ブランド化　</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・地域の魅力発信・</a:t>
              </a:r>
              <a:r>
                <a:rPr lang="en-US" altLang="ja-JP" sz="1200" dirty="0">
                  <a:latin typeface="Meiryo UI" panose="020B0604030504040204" pitchFamily="50" charset="-128"/>
                  <a:ea typeface="Meiryo UI" panose="020B0604030504040204" pitchFamily="50" charset="-128"/>
                </a:rPr>
                <a:t>PR</a:t>
              </a:r>
              <a:r>
                <a:rPr lang="ja-JP" altLang="en-US" sz="1200" dirty="0">
                  <a:latin typeface="Meiryo UI" panose="020B0604030504040204" pitchFamily="50" charset="-128"/>
                  <a:ea typeface="Meiryo UI" panose="020B0604030504040204" pitchFamily="50" charset="-128"/>
                </a:rPr>
                <a:t>など</a:t>
              </a:r>
              <a:endParaRPr lang="ja-JP" altLang="ja-JP" sz="1200" dirty="0">
                <a:latin typeface="Meiryo UI" panose="020B0604030504040204" pitchFamily="50" charset="-128"/>
                <a:ea typeface="Meiryo UI" panose="020B0604030504040204" pitchFamily="50" charset="-128"/>
              </a:endParaRPr>
            </a:p>
          </p:txBody>
        </p:sp>
        <p:sp>
          <p:nvSpPr>
            <p:cNvPr id="41" name="乗算記号 30"/>
            <p:cNvSpPr/>
            <p:nvPr/>
          </p:nvSpPr>
          <p:spPr>
            <a:xfrm>
              <a:off x="8532071" y="2880131"/>
              <a:ext cx="279400" cy="233362"/>
            </a:xfrm>
            <a:prstGeom prst="mathMultiply">
              <a:avLst/>
            </a:prstGeom>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乗算記号 30"/>
            <p:cNvSpPr/>
            <p:nvPr/>
          </p:nvSpPr>
          <p:spPr>
            <a:xfrm>
              <a:off x="9975061" y="2898954"/>
              <a:ext cx="279400" cy="233362"/>
            </a:xfrm>
            <a:prstGeom prst="mathMultiply">
              <a:avLst/>
            </a:prstGeom>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 name="テキスト ボックス 2"/>
          <p:cNvSpPr txBox="1"/>
          <p:nvPr/>
        </p:nvSpPr>
        <p:spPr>
          <a:xfrm>
            <a:off x="6889203" y="2516390"/>
            <a:ext cx="2531462" cy="369332"/>
          </a:xfrm>
          <a:prstGeom prst="rect">
            <a:avLst/>
          </a:prstGeom>
          <a:noFill/>
          <a:ln>
            <a:noFill/>
          </a:ln>
        </p:spPr>
        <p:txBody>
          <a:bodyPr wrap="none" rtlCol="0">
            <a:spAutoFit/>
          </a:bodyPr>
          <a:lstStyle/>
          <a:p>
            <a:r>
              <a:rPr kumimoji="1" lang="ja-JP" altLang="en-US" b="1" dirty="0">
                <a:solidFill>
                  <a:srgbClr val="0066CC"/>
                </a:solidFill>
              </a:rPr>
              <a:t>∞連携の仕方は無限大∞</a:t>
            </a:r>
          </a:p>
        </p:txBody>
      </p:sp>
    </p:spTree>
    <p:extLst>
      <p:ext uri="{BB962C8B-B14F-4D97-AF65-F5344CB8AC3E}">
        <p14:creationId xmlns:p14="http://schemas.microsoft.com/office/powerpoint/2010/main" val="2915284276"/>
      </p:ext>
    </p:extLst>
  </p:cSld>
  <p:clrMapOvr>
    <a:masterClrMapping/>
  </p:clrMapOvr>
</p:sld>
</file>

<file path=ppt/theme/theme1.xml><?xml version="1.0" encoding="utf-8"?>
<a:theme xmlns:a="http://schemas.openxmlformats.org/drawingml/2006/main" name="ファセット">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3007467F693FE45B8DA5A3112F1A7CD" ma:contentTypeVersion="1" ma:contentTypeDescription="新しいドキュメントを作成します。" ma:contentTypeScope="" ma:versionID="f01032f6e78b5fd5cb032add8e074a55">
  <xsd:schema xmlns:xsd="http://www.w3.org/2001/XMLSchema" xmlns:xs="http://www.w3.org/2001/XMLSchema" xmlns:p="http://schemas.microsoft.com/office/2006/metadata/properties" xmlns:ns2="a9b0d389-098a-4f82-adda-c0435a7f6245" targetNamespace="http://schemas.microsoft.com/office/2006/metadata/properties" ma:root="true" ma:fieldsID="61d745a41fa187573afd658cc24ed82f" ns2:_="">
    <xsd:import namespace="a9b0d389-098a-4f82-adda-c0435a7f624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E79755-FBF7-409A-8D33-CDFDE00F7B2E}">
  <ds:schemaRefs>
    <ds:schemaRef ds:uri="http://schemas.microsoft.com/sharepoint/v3/contenttype/forms"/>
  </ds:schemaRefs>
</ds:datastoreItem>
</file>

<file path=customXml/itemProps2.xml><?xml version="1.0" encoding="utf-8"?>
<ds:datastoreItem xmlns:ds="http://schemas.openxmlformats.org/officeDocument/2006/customXml" ds:itemID="{E813A805-43F9-407C-8745-17B13170206C}">
  <ds:schemaRefs>
    <ds:schemaRef ds:uri="http://www.w3.org/XML/1998/namespace"/>
    <ds:schemaRef ds:uri="http://schemas.microsoft.com/office/2006/metadata/properties"/>
    <ds:schemaRef ds:uri="http://purl.org/dc/dcmitype/"/>
    <ds:schemaRef ds:uri="http://schemas.microsoft.com/office/2006/documentManagement/types"/>
    <ds:schemaRef ds:uri="http://schemas.microsoft.com/office/infopath/2007/PartnerControls"/>
    <ds:schemaRef ds:uri="a9b0d389-098a-4f82-adda-c0435a7f6245"/>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F0190D03-295D-45CB-889B-76033306E7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2804</TotalTime>
  <Words>1114</Words>
  <Application>Microsoft Office PowerPoint</Application>
  <PresentationFormat>ワイド画面</PresentationFormat>
  <Paragraphs>99</Paragraphs>
  <Slides>10</Slides>
  <Notes>3</Notes>
  <HiddenSlides>0</HiddenSlides>
  <MMClips>0</MMClips>
  <ScaleCrop>false</ScaleCrop>
  <HeadingPairs>
    <vt:vector size="6" baseType="variant">
      <vt:variant>
        <vt:lpstr>使用されているフォント</vt:lpstr>
      </vt:variant>
      <vt:variant>
        <vt:i4>14</vt:i4>
      </vt:variant>
      <vt:variant>
        <vt:lpstr>テーマ</vt:lpstr>
      </vt:variant>
      <vt:variant>
        <vt:i4>3</vt:i4>
      </vt:variant>
      <vt:variant>
        <vt:lpstr>スライド タイトル</vt:lpstr>
      </vt:variant>
      <vt:variant>
        <vt:i4>10</vt:i4>
      </vt:variant>
    </vt:vector>
  </HeadingPairs>
  <TitlesOfParts>
    <vt:vector size="27" baseType="lpstr">
      <vt:lpstr>HG丸ｺﾞｼｯｸM-PRO</vt:lpstr>
      <vt:lpstr>Meiryo UI</vt:lpstr>
      <vt:lpstr>ＭＳ 明朝</vt:lpstr>
      <vt:lpstr>メイリオ</vt:lpstr>
      <vt:lpstr>メイリオ 本文</vt:lpstr>
      <vt:lpstr>游ゴシック</vt:lpstr>
      <vt:lpstr>Arial</vt:lpstr>
      <vt:lpstr>Calibri</vt:lpstr>
      <vt:lpstr>Calibri Light</vt:lpstr>
      <vt:lpstr>Century</vt:lpstr>
      <vt:lpstr>Trebuchet MS</vt:lpstr>
      <vt:lpstr>Wingdings</vt:lpstr>
      <vt:lpstr>Wingdings 2</vt:lpstr>
      <vt:lpstr>Wingdings 3</vt:lpstr>
      <vt:lpstr>ファセット</vt:lpstr>
      <vt:lpstr>HDOfficeLightV0</vt:lpstr>
      <vt:lpstr>1_HDOfficeLightV0</vt:lpstr>
      <vt:lpstr>大阪府職員（農業工学職）</vt:lpstr>
      <vt:lpstr>大阪農業の特色</vt:lpstr>
      <vt:lpstr>PowerPoint プレゼンテーション</vt:lpstr>
      <vt:lpstr> 農業工学職のミッション  ★府民とともに農空間を守り、大阪農業の未来をつくります！</vt:lpstr>
      <vt:lpstr>PowerPoint プレゼンテーション</vt:lpstr>
      <vt:lpstr>PowerPoint プレゼンテーション</vt:lpstr>
      <vt:lpstr>PowerPoint プレゼンテーション</vt:lpstr>
      <vt:lpstr>PowerPoint プレゼンテーション</vt:lpstr>
      <vt:lpstr>★育てる：おおさか農空間づくりプラットフォーム</vt:lpstr>
      <vt:lpstr>農業工学職に求める人材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大阪府職員（〇〇職）</dc:title>
  <dc:creator>矢幡　彩奈</dc:creator>
  <cp:lastModifiedBy>田中　好輝</cp:lastModifiedBy>
  <cp:revision>257</cp:revision>
  <cp:lastPrinted>2021-07-02T04:15:34Z</cp:lastPrinted>
  <dcterms:created xsi:type="dcterms:W3CDTF">2020-12-22T03:15:47Z</dcterms:created>
  <dcterms:modified xsi:type="dcterms:W3CDTF">2024-02-15T07:04:32Z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0x010100E3007467F693FE45B8DA5A3112F1A7CD</vt:lpwstr>
  </property>
</Properties>
</file>