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72" r:id="rId5"/>
    <p:sldId id="273" r:id="rId6"/>
  </p:sldIdLst>
  <p:sldSz cx="14401800" cy="10440988"/>
  <p:notesSz cx="9926638" cy="6797675"/>
  <p:defaultTextStyle>
    <a:defPPr>
      <a:defRPr lang="ja-JP"/>
    </a:defPPr>
    <a:lvl1pPr marL="0" algn="l" defTabSz="1419515" rtl="0" eaLnBrk="1" latinLnBrk="0" hangingPunct="1">
      <a:defRPr kumimoji="1" sz="2800" kern="1200">
        <a:solidFill>
          <a:schemeClr val="tx1"/>
        </a:solidFill>
        <a:latin typeface="+mn-lt"/>
        <a:ea typeface="+mn-ea"/>
        <a:cs typeface="+mn-cs"/>
      </a:defRPr>
    </a:lvl1pPr>
    <a:lvl2pPr marL="709757" algn="l" defTabSz="1419515" rtl="0" eaLnBrk="1" latinLnBrk="0" hangingPunct="1">
      <a:defRPr kumimoji="1" sz="2800" kern="1200">
        <a:solidFill>
          <a:schemeClr val="tx1"/>
        </a:solidFill>
        <a:latin typeface="+mn-lt"/>
        <a:ea typeface="+mn-ea"/>
        <a:cs typeface="+mn-cs"/>
      </a:defRPr>
    </a:lvl2pPr>
    <a:lvl3pPr marL="1419515" algn="l" defTabSz="1419515" rtl="0" eaLnBrk="1" latinLnBrk="0" hangingPunct="1">
      <a:defRPr kumimoji="1" sz="2800" kern="1200">
        <a:solidFill>
          <a:schemeClr val="tx1"/>
        </a:solidFill>
        <a:latin typeface="+mn-lt"/>
        <a:ea typeface="+mn-ea"/>
        <a:cs typeface="+mn-cs"/>
      </a:defRPr>
    </a:lvl3pPr>
    <a:lvl4pPr marL="2129272" algn="l" defTabSz="1419515" rtl="0" eaLnBrk="1" latinLnBrk="0" hangingPunct="1">
      <a:defRPr kumimoji="1" sz="2800" kern="1200">
        <a:solidFill>
          <a:schemeClr val="tx1"/>
        </a:solidFill>
        <a:latin typeface="+mn-lt"/>
        <a:ea typeface="+mn-ea"/>
        <a:cs typeface="+mn-cs"/>
      </a:defRPr>
    </a:lvl4pPr>
    <a:lvl5pPr marL="2839029" algn="l" defTabSz="1419515" rtl="0" eaLnBrk="1" latinLnBrk="0" hangingPunct="1">
      <a:defRPr kumimoji="1" sz="2800" kern="1200">
        <a:solidFill>
          <a:schemeClr val="tx1"/>
        </a:solidFill>
        <a:latin typeface="+mn-lt"/>
        <a:ea typeface="+mn-ea"/>
        <a:cs typeface="+mn-cs"/>
      </a:defRPr>
    </a:lvl5pPr>
    <a:lvl6pPr marL="3548786" algn="l" defTabSz="1419515" rtl="0" eaLnBrk="1" latinLnBrk="0" hangingPunct="1">
      <a:defRPr kumimoji="1" sz="2800" kern="1200">
        <a:solidFill>
          <a:schemeClr val="tx1"/>
        </a:solidFill>
        <a:latin typeface="+mn-lt"/>
        <a:ea typeface="+mn-ea"/>
        <a:cs typeface="+mn-cs"/>
      </a:defRPr>
    </a:lvl6pPr>
    <a:lvl7pPr marL="4258544" algn="l" defTabSz="1419515" rtl="0" eaLnBrk="1" latinLnBrk="0" hangingPunct="1">
      <a:defRPr kumimoji="1" sz="2800" kern="1200">
        <a:solidFill>
          <a:schemeClr val="tx1"/>
        </a:solidFill>
        <a:latin typeface="+mn-lt"/>
        <a:ea typeface="+mn-ea"/>
        <a:cs typeface="+mn-cs"/>
      </a:defRPr>
    </a:lvl7pPr>
    <a:lvl8pPr marL="4968301" algn="l" defTabSz="1419515" rtl="0" eaLnBrk="1" latinLnBrk="0" hangingPunct="1">
      <a:defRPr kumimoji="1" sz="2800" kern="1200">
        <a:solidFill>
          <a:schemeClr val="tx1"/>
        </a:solidFill>
        <a:latin typeface="+mn-lt"/>
        <a:ea typeface="+mn-ea"/>
        <a:cs typeface="+mn-cs"/>
      </a:defRPr>
    </a:lvl8pPr>
    <a:lvl9pPr marL="5678058" algn="l" defTabSz="1419515" rtl="0" eaLnBrk="1" latinLnBrk="0" hangingPunct="1">
      <a:defRPr kumimoji="1"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83">
          <p15:clr>
            <a:srgbClr val="A4A3A4"/>
          </p15:clr>
        </p15:guide>
        <p15:guide id="2" pos="4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F7F7F"/>
    <a:srgbClr val="8FAADC"/>
    <a:srgbClr val="000000"/>
    <a:srgbClr val="5B9BD5"/>
    <a:srgbClr val="DCE6F2"/>
    <a:srgbClr val="E9EDF4"/>
    <a:srgbClr val="D0D8E8"/>
    <a:srgbClr val="F8F7F2"/>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90" autoAdjust="0"/>
    <p:restoredTop sz="93499" autoAdjust="0"/>
  </p:normalViewPr>
  <p:slideViewPr>
    <p:cSldViewPr>
      <p:cViewPr varScale="1">
        <p:scale>
          <a:sx n="40" d="100"/>
          <a:sy n="40" d="100"/>
        </p:scale>
        <p:origin x="1056" y="60"/>
      </p:cViewPr>
      <p:guideLst>
        <p:guide orient="horz" pos="5783"/>
        <p:guide pos="4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1434" cy="339830"/>
          </a:xfrm>
          <a:prstGeom prst="rect">
            <a:avLst/>
          </a:prstGeom>
        </p:spPr>
        <p:txBody>
          <a:bodyPr vert="horz" lIns="62864" tIns="31435" rIns="62864" bIns="31435" rtlCol="0"/>
          <a:lstStyle>
            <a:lvl1pPr algn="l">
              <a:defRPr sz="800"/>
            </a:lvl1pPr>
          </a:lstStyle>
          <a:p>
            <a:endParaRPr kumimoji="1" lang="ja-JP" altLang="en-US"/>
          </a:p>
        </p:txBody>
      </p:sp>
      <p:sp>
        <p:nvSpPr>
          <p:cNvPr id="3" name="日付プレースホルダー 2"/>
          <p:cNvSpPr>
            <a:spLocks noGrp="1"/>
          </p:cNvSpPr>
          <p:nvPr>
            <p:ph type="dt" idx="1"/>
          </p:nvPr>
        </p:nvSpPr>
        <p:spPr>
          <a:xfrm>
            <a:off x="5623012" y="0"/>
            <a:ext cx="4301434" cy="339830"/>
          </a:xfrm>
          <a:prstGeom prst="rect">
            <a:avLst/>
          </a:prstGeom>
        </p:spPr>
        <p:txBody>
          <a:bodyPr vert="horz" lIns="62864" tIns="31435" rIns="62864" bIns="31435" rtlCol="0"/>
          <a:lstStyle>
            <a:lvl1pPr algn="r">
              <a:defRPr sz="800"/>
            </a:lvl1pPr>
          </a:lstStyle>
          <a:p>
            <a:fld id="{97DC4E83-5AAC-4D06-818B-BD120A4FD65E}" type="datetimeFigureOut">
              <a:rPr kumimoji="1" lang="ja-JP" altLang="en-US" smtClean="0"/>
              <a:t>2026/6/19</a:t>
            </a:fld>
            <a:endParaRPr kumimoji="1" lang="ja-JP" altLang="en-US"/>
          </a:p>
        </p:txBody>
      </p:sp>
      <p:sp>
        <p:nvSpPr>
          <p:cNvPr id="4" name="スライド イメージ プレースホルダー 3"/>
          <p:cNvSpPr>
            <a:spLocks noGrp="1" noRot="1" noChangeAspect="1"/>
          </p:cNvSpPr>
          <p:nvPr>
            <p:ph type="sldImg" idx="2"/>
          </p:nvPr>
        </p:nvSpPr>
        <p:spPr>
          <a:xfrm>
            <a:off x="3208338" y="511175"/>
            <a:ext cx="3511550" cy="2546350"/>
          </a:xfrm>
          <a:prstGeom prst="rect">
            <a:avLst/>
          </a:prstGeom>
          <a:noFill/>
          <a:ln w="12700">
            <a:solidFill>
              <a:prstClr val="black"/>
            </a:solidFill>
          </a:ln>
        </p:spPr>
        <p:txBody>
          <a:bodyPr vert="horz" lIns="62864" tIns="31435" rIns="62864" bIns="31435" rtlCol="0" anchor="ctr"/>
          <a:lstStyle/>
          <a:p>
            <a:endParaRPr lang="ja-JP" altLang="en-US"/>
          </a:p>
        </p:txBody>
      </p:sp>
      <p:sp>
        <p:nvSpPr>
          <p:cNvPr id="5" name="ノート プレースホルダー 4"/>
          <p:cNvSpPr>
            <a:spLocks noGrp="1"/>
          </p:cNvSpPr>
          <p:nvPr>
            <p:ph type="body" sz="quarter" idx="3"/>
          </p:nvPr>
        </p:nvSpPr>
        <p:spPr>
          <a:xfrm>
            <a:off x="992563" y="3228931"/>
            <a:ext cx="7941529" cy="3058465"/>
          </a:xfrm>
          <a:prstGeom prst="rect">
            <a:avLst/>
          </a:prstGeom>
        </p:spPr>
        <p:txBody>
          <a:bodyPr vert="horz" lIns="62864" tIns="31435" rIns="62864" bIns="314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56763"/>
            <a:ext cx="4301434" cy="339829"/>
          </a:xfrm>
          <a:prstGeom prst="rect">
            <a:avLst/>
          </a:prstGeom>
        </p:spPr>
        <p:txBody>
          <a:bodyPr vert="horz" lIns="62864" tIns="31435" rIns="62864" bIns="31435"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23012" y="6456763"/>
            <a:ext cx="4301434" cy="339829"/>
          </a:xfrm>
          <a:prstGeom prst="rect">
            <a:avLst/>
          </a:prstGeom>
        </p:spPr>
        <p:txBody>
          <a:bodyPr vert="horz" lIns="62864" tIns="31435" rIns="62864" bIns="31435" rtlCol="0" anchor="b"/>
          <a:lstStyle>
            <a:lvl1pPr algn="r">
              <a:defRPr sz="800"/>
            </a:lvl1pPr>
          </a:lstStyle>
          <a:p>
            <a:fld id="{E911079A-2B72-46F5-B2A3-761E6776E3BC}" type="slidenum">
              <a:rPr kumimoji="1" lang="ja-JP" altLang="en-US" smtClean="0"/>
              <a:t>‹#›</a:t>
            </a:fld>
            <a:endParaRPr kumimoji="1" lang="ja-JP" altLang="en-US"/>
          </a:p>
        </p:txBody>
      </p:sp>
    </p:spTree>
    <p:extLst>
      <p:ext uri="{BB962C8B-B14F-4D97-AF65-F5344CB8AC3E}">
        <p14:creationId xmlns:p14="http://schemas.microsoft.com/office/powerpoint/2010/main" val="14930805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F51E6-1516-61A1-7081-56DF9F45EC3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D6E49C0-FD76-9F50-60C5-860C545FB5C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6776713-4F9B-9405-A98D-DDC8B4F0A87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987334D-CE9A-D627-9BF2-B04AB39A4D00}"/>
              </a:ext>
            </a:extLst>
          </p:cNvPr>
          <p:cNvSpPr>
            <a:spLocks noGrp="1"/>
          </p:cNvSpPr>
          <p:nvPr>
            <p:ph type="sldNum" sz="quarter" idx="10"/>
          </p:nvPr>
        </p:nvSpPr>
        <p:spPr/>
        <p:txBody>
          <a:bodyPr/>
          <a:lstStyle/>
          <a:p>
            <a:fld id="{E911079A-2B72-46F5-B2A3-761E6776E3BC}" type="slidenum">
              <a:rPr kumimoji="1" lang="ja-JP" altLang="en-US" smtClean="0"/>
              <a:t>1</a:t>
            </a:fld>
            <a:endParaRPr kumimoji="1" lang="ja-JP" altLang="en-US"/>
          </a:p>
        </p:txBody>
      </p:sp>
    </p:spTree>
    <p:extLst>
      <p:ext uri="{BB962C8B-B14F-4D97-AF65-F5344CB8AC3E}">
        <p14:creationId xmlns:p14="http://schemas.microsoft.com/office/powerpoint/2010/main" val="227635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F51E6-1516-61A1-7081-56DF9F45EC3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D6E49C0-FD76-9F50-60C5-860C545FB5C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6776713-4F9B-9405-A98D-DDC8B4F0A87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987334D-CE9A-D627-9BF2-B04AB39A4D00}"/>
              </a:ext>
            </a:extLst>
          </p:cNvPr>
          <p:cNvSpPr>
            <a:spLocks noGrp="1"/>
          </p:cNvSpPr>
          <p:nvPr>
            <p:ph type="sldNum" sz="quarter" idx="10"/>
          </p:nvPr>
        </p:nvSpPr>
        <p:spPr/>
        <p:txBody>
          <a:bodyPr/>
          <a:lstStyle/>
          <a:p>
            <a:fld id="{E911079A-2B72-46F5-B2A3-761E6776E3BC}" type="slidenum">
              <a:rPr kumimoji="1" lang="ja-JP" altLang="en-US" smtClean="0"/>
              <a:t>2</a:t>
            </a:fld>
            <a:endParaRPr kumimoji="1" lang="ja-JP" altLang="en-US"/>
          </a:p>
        </p:txBody>
      </p:sp>
    </p:spTree>
    <p:extLst>
      <p:ext uri="{BB962C8B-B14F-4D97-AF65-F5344CB8AC3E}">
        <p14:creationId xmlns:p14="http://schemas.microsoft.com/office/powerpoint/2010/main" val="227635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80135" y="3243474"/>
            <a:ext cx="12241530" cy="223804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2160270" y="5916560"/>
            <a:ext cx="10081260" cy="2668252"/>
          </a:xfrm>
        </p:spPr>
        <p:txBody>
          <a:bodyPr/>
          <a:lstStyle>
            <a:lvl1pPr marL="0" indent="0" algn="ctr">
              <a:buNone/>
              <a:defRPr>
                <a:solidFill>
                  <a:schemeClr val="tx1">
                    <a:tint val="75000"/>
                  </a:schemeClr>
                </a:solidFill>
              </a:defRPr>
            </a:lvl1pPr>
            <a:lvl2pPr marL="709757" indent="0" algn="ctr">
              <a:buNone/>
              <a:defRPr>
                <a:solidFill>
                  <a:schemeClr val="tx1">
                    <a:tint val="75000"/>
                  </a:schemeClr>
                </a:solidFill>
              </a:defRPr>
            </a:lvl2pPr>
            <a:lvl3pPr marL="1419515" indent="0" algn="ctr">
              <a:buNone/>
              <a:defRPr>
                <a:solidFill>
                  <a:schemeClr val="tx1">
                    <a:tint val="75000"/>
                  </a:schemeClr>
                </a:solidFill>
              </a:defRPr>
            </a:lvl3pPr>
            <a:lvl4pPr marL="2129272" indent="0" algn="ctr">
              <a:buNone/>
              <a:defRPr>
                <a:solidFill>
                  <a:schemeClr val="tx1">
                    <a:tint val="75000"/>
                  </a:schemeClr>
                </a:solidFill>
              </a:defRPr>
            </a:lvl4pPr>
            <a:lvl5pPr marL="2839029" indent="0" algn="ctr">
              <a:buNone/>
              <a:defRPr>
                <a:solidFill>
                  <a:schemeClr val="tx1">
                    <a:tint val="75000"/>
                  </a:schemeClr>
                </a:solidFill>
              </a:defRPr>
            </a:lvl5pPr>
            <a:lvl6pPr marL="3548786" indent="0" algn="ctr">
              <a:buNone/>
              <a:defRPr>
                <a:solidFill>
                  <a:schemeClr val="tx1">
                    <a:tint val="75000"/>
                  </a:schemeClr>
                </a:solidFill>
              </a:defRPr>
            </a:lvl6pPr>
            <a:lvl7pPr marL="4258544" indent="0" algn="ctr">
              <a:buNone/>
              <a:defRPr>
                <a:solidFill>
                  <a:schemeClr val="tx1">
                    <a:tint val="75000"/>
                  </a:schemeClr>
                </a:solidFill>
              </a:defRPr>
            </a:lvl7pPr>
            <a:lvl8pPr marL="4968301" indent="0" algn="ctr">
              <a:buNone/>
              <a:defRPr>
                <a:solidFill>
                  <a:schemeClr val="tx1">
                    <a:tint val="75000"/>
                  </a:schemeClr>
                </a:solidFill>
              </a:defRPr>
            </a:lvl8pPr>
            <a:lvl9pPr marL="5678058"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441305" y="418125"/>
            <a:ext cx="3240405" cy="8908676"/>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720090" y="418125"/>
            <a:ext cx="9481185" cy="8908676"/>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37643" y="6709302"/>
            <a:ext cx="12241530" cy="2073696"/>
          </a:xfrm>
        </p:spPr>
        <p:txBody>
          <a:bodyPr anchor="t"/>
          <a:lstStyle>
            <a:lvl1pPr algn="l">
              <a:defRPr sz="62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137643" y="4425337"/>
            <a:ext cx="12241530" cy="2283965"/>
          </a:xfrm>
        </p:spPr>
        <p:txBody>
          <a:bodyPr anchor="b"/>
          <a:lstStyle>
            <a:lvl1pPr marL="0" indent="0">
              <a:buNone/>
              <a:defRPr sz="3100">
                <a:solidFill>
                  <a:schemeClr val="tx1">
                    <a:tint val="75000"/>
                  </a:schemeClr>
                </a:solidFill>
              </a:defRPr>
            </a:lvl1pPr>
            <a:lvl2pPr marL="709757" indent="0">
              <a:buNone/>
              <a:defRPr sz="2800">
                <a:solidFill>
                  <a:schemeClr val="tx1">
                    <a:tint val="75000"/>
                  </a:schemeClr>
                </a:solidFill>
              </a:defRPr>
            </a:lvl2pPr>
            <a:lvl3pPr marL="1419515" indent="0">
              <a:buNone/>
              <a:defRPr sz="2500">
                <a:solidFill>
                  <a:schemeClr val="tx1">
                    <a:tint val="75000"/>
                  </a:schemeClr>
                </a:solidFill>
              </a:defRPr>
            </a:lvl3pPr>
            <a:lvl4pPr marL="2129272" indent="0">
              <a:buNone/>
              <a:defRPr sz="2200">
                <a:solidFill>
                  <a:schemeClr val="tx1">
                    <a:tint val="75000"/>
                  </a:schemeClr>
                </a:solidFill>
              </a:defRPr>
            </a:lvl4pPr>
            <a:lvl5pPr marL="2839029" indent="0">
              <a:buNone/>
              <a:defRPr sz="2200">
                <a:solidFill>
                  <a:schemeClr val="tx1">
                    <a:tint val="75000"/>
                  </a:schemeClr>
                </a:solidFill>
              </a:defRPr>
            </a:lvl5pPr>
            <a:lvl6pPr marL="3548786" indent="0">
              <a:buNone/>
              <a:defRPr sz="2200">
                <a:solidFill>
                  <a:schemeClr val="tx1">
                    <a:tint val="75000"/>
                  </a:schemeClr>
                </a:solidFill>
              </a:defRPr>
            </a:lvl6pPr>
            <a:lvl7pPr marL="4258544" indent="0">
              <a:buNone/>
              <a:defRPr sz="2200">
                <a:solidFill>
                  <a:schemeClr val="tx1">
                    <a:tint val="75000"/>
                  </a:schemeClr>
                </a:solidFill>
              </a:defRPr>
            </a:lvl7pPr>
            <a:lvl8pPr marL="4968301" indent="0">
              <a:buNone/>
              <a:defRPr sz="2200">
                <a:solidFill>
                  <a:schemeClr val="tx1">
                    <a:tint val="75000"/>
                  </a:schemeClr>
                </a:solidFill>
              </a:defRPr>
            </a:lvl8pPr>
            <a:lvl9pPr marL="5678058" indent="0">
              <a:buNone/>
              <a:defRPr sz="22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720090" y="2436232"/>
            <a:ext cx="6360795" cy="689056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7320915" y="2436232"/>
            <a:ext cx="6360795" cy="6890569"/>
          </a:xfrm>
        </p:spPr>
        <p:txBody>
          <a:bodyPr/>
          <a:lstStyle>
            <a:lvl1pPr>
              <a:defRPr sz="4300"/>
            </a:lvl1pPr>
            <a:lvl2pPr>
              <a:defRPr sz="3700"/>
            </a:lvl2pPr>
            <a:lvl3pPr>
              <a:defRPr sz="31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720090" y="2337139"/>
            <a:ext cx="6363296" cy="974008"/>
          </a:xfrm>
        </p:spPr>
        <p:txBody>
          <a:bodyPr anchor="b"/>
          <a:lstStyle>
            <a:lvl1pPr marL="0" indent="0">
              <a:buNone/>
              <a:defRPr sz="3700" b="1"/>
            </a:lvl1pPr>
            <a:lvl2pPr marL="709757" indent="0">
              <a:buNone/>
              <a:defRPr sz="3100" b="1"/>
            </a:lvl2pPr>
            <a:lvl3pPr marL="1419515" indent="0">
              <a:buNone/>
              <a:defRPr sz="2800" b="1"/>
            </a:lvl3pPr>
            <a:lvl4pPr marL="2129272" indent="0">
              <a:buNone/>
              <a:defRPr sz="2500" b="1"/>
            </a:lvl4pPr>
            <a:lvl5pPr marL="2839029" indent="0">
              <a:buNone/>
              <a:defRPr sz="2500" b="1"/>
            </a:lvl5pPr>
            <a:lvl6pPr marL="3548786" indent="0">
              <a:buNone/>
              <a:defRPr sz="2500" b="1"/>
            </a:lvl6pPr>
            <a:lvl7pPr marL="4258544" indent="0">
              <a:buNone/>
              <a:defRPr sz="2500" b="1"/>
            </a:lvl7pPr>
            <a:lvl8pPr marL="4968301" indent="0">
              <a:buNone/>
              <a:defRPr sz="2500" b="1"/>
            </a:lvl8pPr>
            <a:lvl9pPr marL="5678058" indent="0">
              <a:buNone/>
              <a:defRPr sz="25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720090" y="3311147"/>
            <a:ext cx="6363296" cy="6015653"/>
          </a:xfrm>
        </p:spPr>
        <p:txBody>
          <a:bodyPr/>
          <a:lstStyle>
            <a:lvl1pPr>
              <a:defRPr sz="37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7315915" y="2337139"/>
            <a:ext cx="6365796" cy="974008"/>
          </a:xfrm>
        </p:spPr>
        <p:txBody>
          <a:bodyPr anchor="b"/>
          <a:lstStyle>
            <a:lvl1pPr marL="0" indent="0">
              <a:buNone/>
              <a:defRPr sz="3700" b="1"/>
            </a:lvl1pPr>
            <a:lvl2pPr marL="709757" indent="0">
              <a:buNone/>
              <a:defRPr sz="3100" b="1"/>
            </a:lvl2pPr>
            <a:lvl3pPr marL="1419515" indent="0">
              <a:buNone/>
              <a:defRPr sz="2800" b="1"/>
            </a:lvl3pPr>
            <a:lvl4pPr marL="2129272" indent="0">
              <a:buNone/>
              <a:defRPr sz="2500" b="1"/>
            </a:lvl4pPr>
            <a:lvl5pPr marL="2839029" indent="0">
              <a:buNone/>
              <a:defRPr sz="2500" b="1"/>
            </a:lvl5pPr>
            <a:lvl6pPr marL="3548786" indent="0">
              <a:buNone/>
              <a:defRPr sz="2500" b="1"/>
            </a:lvl6pPr>
            <a:lvl7pPr marL="4258544" indent="0">
              <a:buNone/>
              <a:defRPr sz="2500" b="1"/>
            </a:lvl7pPr>
            <a:lvl8pPr marL="4968301" indent="0">
              <a:buNone/>
              <a:defRPr sz="2500" b="1"/>
            </a:lvl8pPr>
            <a:lvl9pPr marL="5678058" indent="0">
              <a:buNone/>
              <a:defRPr sz="25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7315915" y="3311147"/>
            <a:ext cx="6365796" cy="6015653"/>
          </a:xfrm>
        </p:spPr>
        <p:txBody>
          <a:bodyPr/>
          <a:lstStyle>
            <a:lvl1pPr>
              <a:defRPr sz="37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20091" y="415706"/>
            <a:ext cx="4738093" cy="1769167"/>
          </a:xfrm>
        </p:spPr>
        <p:txBody>
          <a:bodyPr anchor="b"/>
          <a:lstStyle>
            <a:lvl1pPr algn="l">
              <a:defRPr sz="3100" b="1"/>
            </a:lvl1pPr>
          </a:lstStyle>
          <a:p>
            <a:r>
              <a:rPr kumimoji="1" lang="ja-JP" altLang="en-US"/>
              <a:t>マスタ タイトルの書式設定</a:t>
            </a:r>
          </a:p>
        </p:txBody>
      </p:sp>
      <p:sp>
        <p:nvSpPr>
          <p:cNvPr id="3" name="コンテンツ プレースホルダ 2"/>
          <p:cNvSpPr>
            <a:spLocks noGrp="1"/>
          </p:cNvSpPr>
          <p:nvPr>
            <p:ph idx="1"/>
          </p:nvPr>
        </p:nvSpPr>
        <p:spPr>
          <a:xfrm>
            <a:off x="5630704" y="415707"/>
            <a:ext cx="8051006" cy="8911094"/>
          </a:xfrm>
        </p:spPr>
        <p:txBody>
          <a:bodyPr/>
          <a:lstStyle>
            <a:lvl1pPr>
              <a:defRPr sz="5000"/>
            </a:lvl1pPr>
            <a:lvl2pPr>
              <a:defRPr sz="4300"/>
            </a:lvl2pPr>
            <a:lvl3pPr>
              <a:defRPr sz="3700"/>
            </a:lvl3pPr>
            <a:lvl4pPr>
              <a:defRPr sz="3100"/>
            </a:lvl4pPr>
            <a:lvl5pPr>
              <a:defRPr sz="3100"/>
            </a:lvl5pPr>
            <a:lvl6pPr>
              <a:defRPr sz="3100"/>
            </a:lvl6pPr>
            <a:lvl7pPr>
              <a:defRPr sz="3100"/>
            </a:lvl7pPr>
            <a:lvl8pPr>
              <a:defRPr sz="3100"/>
            </a:lvl8pPr>
            <a:lvl9pPr>
              <a:defRPr sz="3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720091" y="2184874"/>
            <a:ext cx="4738093" cy="7141927"/>
          </a:xfrm>
        </p:spPr>
        <p:txBody>
          <a:bodyPr/>
          <a:lstStyle>
            <a:lvl1pPr marL="0" indent="0">
              <a:buNone/>
              <a:defRPr sz="2200"/>
            </a:lvl1pPr>
            <a:lvl2pPr marL="709757" indent="0">
              <a:buNone/>
              <a:defRPr sz="1900"/>
            </a:lvl2pPr>
            <a:lvl3pPr marL="1419515" indent="0">
              <a:buNone/>
              <a:defRPr sz="1600"/>
            </a:lvl3pPr>
            <a:lvl4pPr marL="2129272" indent="0">
              <a:buNone/>
              <a:defRPr sz="1400"/>
            </a:lvl4pPr>
            <a:lvl5pPr marL="2839029" indent="0">
              <a:buNone/>
              <a:defRPr sz="1400"/>
            </a:lvl5pPr>
            <a:lvl6pPr marL="3548786" indent="0">
              <a:buNone/>
              <a:defRPr sz="1400"/>
            </a:lvl6pPr>
            <a:lvl7pPr marL="4258544" indent="0">
              <a:buNone/>
              <a:defRPr sz="1400"/>
            </a:lvl7pPr>
            <a:lvl8pPr marL="4968301" indent="0">
              <a:buNone/>
              <a:defRPr sz="1400"/>
            </a:lvl8pPr>
            <a:lvl9pPr marL="5678058"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822854" y="7308692"/>
            <a:ext cx="8641080" cy="862832"/>
          </a:xfrm>
        </p:spPr>
        <p:txBody>
          <a:bodyPr anchor="b"/>
          <a:lstStyle>
            <a:lvl1pPr algn="l">
              <a:defRPr sz="3100" b="1"/>
            </a:lvl1pPr>
          </a:lstStyle>
          <a:p>
            <a:r>
              <a:rPr kumimoji="1" lang="ja-JP" altLang="en-US"/>
              <a:t>マスタ タイトルの書式設定</a:t>
            </a:r>
          </a:p>
        </p:txBody>
      </p:sp>
      <p:sp>
        <p:nvSpPr>
          <p:cNvPr id="3" name="図プレースホルダ 2"/>
          <p:cNvSpPr>
            <a:spLocks noGrp="1"/>
          </p:cNvSpPr>
          <p:nvPr>
            <p:ph type="pic" idx="1"/>
          </p:nvPr>
        </p:nvSpPr>
        <p:spPr>
          <a:xfrm>
            <a:off x="2822854" y="932922"/>
            <a:ext cx="8641080" cy="6264593"/>
          </a:xfrm>
        </p:spPr>
        <p:txBody>
          <a:bodyPr/>
          <a:lstStyle>
            <a:lvl1pPr marL="0" indent="0">
              <a:buNone/>
              <a:defRPr sz="5000"/>
            </a:lvl1pPr>
            <a:lvl2pPr marL="709757" indent="0">
              <a:buNone/>
              <a:defRPr sz="4300"/>
            </a:lvl2pPr>
            <a:lvl3pPr marL="1419515" indent="0">
              <a:buNone/>
              <a:defRPr sz="3700"/>
            </a:lvl3pPr>
            <a:lvl4pPr marL="2129272" indent="0">
              <a:buNone/>
              <a:defRPr sz="3100"/>
            </a:lvl4pPr>
            <a:lvl5pPr marL="2839029" indent="0">
              <a:buNone/>
              <a:defRPr sz="3100"/>
            </a:lvl5pPr>
            <a:lvl6pPr marL="3548786" indent="0">
              <a:buNone/>
              <a:defRPr sz="3100"/>
            </a:lvl6pPr>
            <a:lvl7pPr marL="4258544" indent="0">
              <a:buNone/>
              <a:defRPr sz="3100"/>
            </a:lvl7pPr>
            <a:lvl8pPr marL="4968301" indent="0">
              <a:buNone/>
              <a:defRPr sz="3100"/>
            </a:lvl8pPr>
            <a:lvl9pPr marL="5678058" indent="0">
              <a:buNone/>
              <a:defRPr sz="3100"/>
            </a:lvl9pPr>
          </a:lstStyle>
          <a:p>
            <a:endParaRPr kumimoji="1" lang="ja-JP" altLang="en-US"/>
          </a:p>
        </p:txBody>
      </p:sp>
      <p:sp>
        <p:nvSpPr>
          <p:cNvPr id="4" name="テキスト プレースホルダ 3"/>
          <p:cNvSpPr>
            <a:spLocks noGrp="1"/>
          </p:cNvSpPr>
          <p:nvPr>
            <p:ph type="body" sz="half" idx="2"/>
          </p:nvPr>
        </p:nvSpPr>
        <p:spPr>
          <a:xfrm>
            <a:off x="2822854" y="8171524"/>
            <a:ext cx="8641080" cy="1225365"/>
          </a:xfrm>
        </p:spPr>
        <p:txBody>
          <a:bodyPr/>
          <a:lstStyle>
            <a:lvl1pPr marL="0" indent="0">
              <a:buNone/>
              <a:defRPr sz="2200"/>
            </a:lvl1pPr>
            <a:lvl2pPr marL="709757" indent="0">
              <a:buNone/>
              <a:defRPr sz="1900"/>
            </a:lvl2pPr>
            <a:lvl3pPr marL="1419515" indent="0">
              <a:buNone/>
              <a:defRPr sz="1600"/>
            </a:lvl3pPr>
            <a:lvl4pPr marL="2129272" indent="0">
              <a:buNone/>
              <a:defRPr sz="1400"/>
            </a:lvl4pPr>
            <a:lvl5pPr marL="2839029" indent="0">
              <a:buNone/>
              <a:defRPr sz="1400"/>
            </a:lvl5pPr>
            <a:lvl6pPr marL="3548786" indent="0">
              <a:buNone/>
              <a:defRPr sz="1400"/>
            </a:lvl6pPr>
            <a:lvl7pPr marL="4258544" indent="0">
              <a:buNone/>
              <a:defRPr sz="1400"/>
            </a:lvl7pPr>
            <a:lvl8pPr marL="4968301" indent="0">
              <a:buNone/>
              <a:defRPr sz="1400"/>
            </a:lvl8pPr>
            <a:lvl9pPr marL="5678058" indent="0">
              <a:buNone/>
              <a:defRPr sz="14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2026/6/19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20090" y="418123"/>
            <a:ext cx="12961620" cy="1740165"/>
          </a:xfrm>
          <a:prstGeom prst="rect">
            <a:avLst/>
          </a:prstGeom>
        </p:spPr>
        <p:txBody>
          <a:bodyPr vert="horz" lIns="141951" tIns="70976" rIns="141951" bIns="70976"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720090" y="2436232"/>
            <a:ext cx="12961620" cy="6890569"/>
          </a:xfrm>
          <a:prstGeom prst="rect">
            <a:avLst/>
          </a:prstGeom>
        </p:spPr>
        <p:txBody>
          <a:bodyPr vert="horz" lIns="141951" tIns="70976" rIns="141951" bIns="7097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720090" y="9677250"/>
            <a:ext cx="3360420" cy="555886"/>
          </a:xfrm>
          <a:prstGeom prst="rect">
            <a:avLst/>
          </a:prstGeom>
        </p:spPr>
        <p:txBody>
          <a:bodyPr vert="horz" lIns="141951" tIns="70976" rIns="141951" bIns="70976" rtlCol="0" anchor="ctr"/>
          <a:lstStyle>
            <a:lvl1pPr algn="l">
              <a:defRPr sz="1900">
                <a:solidFill>
                  <a:schemeClr val="tx1">
                    <a:tint val="75000"/>
                  </a:schemeClr>
                </a:solidFill>
              </a:defRPr>
            </a:lvl1pPr>
          </a:lstStyle>
          <a:p>
            <a:fld id="{E90ED720-0104-4369-84BC-D37694168613}" type="datetimeFigureOut">
              <a:rPr kumimoji="1" lang="ja-JP" altLang="en-US" smtClean="0"/>
              <a:t>2026/6/19</a:t>
            </a:fld>
            <a:endParaRPr kumimoji="1" lang="ja-JP" altLang="en-US"/>
          </a:p>
        </p:txBody>
      </p:sp>
      <p:sp>
        <p:nvSpPr>
          <p:cNvPr id="5" name="フッター プレースホルダ 4"/>
          <p:cNvSpPr>
            <a:spLocks noGrp="1"/>
          </p:cNvSpPr>
          <p:nvPr>
            <p:ph type="ftr" sz="quarter" idx="3"/>
          </p:nvPr>
        </p:nvSpPr>
        <p:spPr>
          <a:xfrm>
            <a:off x="4920615" y="9677250"/>
            <a:ext cx="4560570" cy="555886"/>
          </a:xfrm>
          <a:prstGeom prst="rect">
            <a:avLst/>
          </a:prstGeom>
        </p:spPr>
        <p:txBody>
          <a:bodyPr vert="horz" lIns="141951" tIns="70976" rIns="141951" bIns="7097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321290" y="9677250"/>
            <a:ext cx="3360420" cy="555886"/>
          </a:xfrm>
          <a:prstGeom prst="rect">
            <a:avLst/>
          </a:prstGeom>
        </p:spPr>
        <p:txBody>
          <a:bodyPr vert="horz" lIns="141951" tIns="70976" rIns="141951" bIns="70976" rtlCol="0" anchor="ctr"/>
          <a:lstStyle>
            <a:lvl1pPr algn="r">
              <a:defRPr sz="19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19515" rtl="0" eaLnBrk="1" latinLnBrk="0" hangingPunct="1">
        <a:spcBef>
          <a:spcPct val="0"/>
        </a:spcBef>
        <a:buNone/>
        <a:defRPr kumimoji="1" sz="6800" kern="1200">
          <a:solidFill>
            <a:schemeClr val="tx1"/>
          </a:solidFill>
          <a:latin typeface="+mj-lt"/>
          <a:ea typeface="+mj-ea"/>
          <a:cs typeface="+mj-cs"/>
        </a:defRPr>
      </a:lvl1pPr>
    </p:titleStyle>
    <p:bodyStyle>
      <a:lvl1pPr marL="532318" indent="-532318" algn="l" defTabSz="1419515" rtl="0" eaLnBrk="1" latinLnBrk="0" hangingPunct="1">
        <a:spcBef>
          <a:spcPct val="20000"/>
        </a:spcBef>
        <a:buFont typeface="Arial" pitchFamily="34" charset="0"/>
        <a:buChar char="•"/>
        <a:defRPr kumimoji="1" sz="5000" kern="1200">
          <a:solidFill>
            <a:schemeClr val="tx1"/>
          </a:solidFill>
          <a:latin typeface="+mn-lt"/>
          <a:ea typeface="+mn-ea"/>
          <a:cs typeface="+mn-cs"/>
        </a:defRPr>
      </a:lvl1pPr>
      <a:lvl2pPr marL="1153356" indent="-443598" algn="l" defTabSz="1419515" rtl="0" eaLnBrk="1" latinLnBrk="0" hangingPunct="1">
        <a:spcBef>
          <a:spcPct val="20000"/>
        </a:spcBef>
        <a:buFont typeface="Arial" pitchFamily="34" charset="0"/>
        <a:buChar char="–"/>
        <a:defRPr kumimoji="1" sz="4300" kern="1200">
          <a:solidFill>
            <a:schemeClr val="tx1"/>
          </a:solidFill>
          <a:latin typeface="+mn-lt"/>
          <a:ea typeface="+mn-ea"/>
          <a:cs typeface="+mn-cs"/>
        </a:defRPr>
      </a:lvl2pPr>
      <a:lvl3pPr marL="1774393" indent="-354879" algn="l" defTabSz="1419515" rtl="0" eaLnBrk="1" latinLnBrk="0" hangingPunct="1">
        <a:spcBef>
          <a:spcPct val="20000"/>
        </a:spcBef>
        <a:buFont typeface="Arial" pitchFamily="34" charset="0"/>
        <a:buChar char="•"/>
        <a:defRPr kumimoji="1" sz="3700" kern="1200">
          <a:solidFill>
            <a:schemeClr val="tx1"/>
          </a:solidFill>
          <a:latin typeface="+mn-lt"/>
          <a:ea typeface="+mn-ea"/>
          <a:cs typeface="+mn-cs"/>
        </a:defRPr>
      </a:lvl3pPr>
      <a:lvl4pPr marL="2484150"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4pPr>
      <a:lvl5pPr marL="3193908"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5pPr>
      <a:lvl6pPr marL="3903665"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6pPr>
      <a:lvl7pPr marL="4613422"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7pPr>
      <a:lvl8pPr marL="5323180"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8pPr>
      <a:lvl9pPr marL="6032937" indent="-354879" algn="l" defTabSz="1419515" rtl="0" eaLnBrk="1" latinLnBrk="0" hangingPunct="1">
        <a:spcBef>
          <a:spcPct val="20000"/>
        </a:spcBef>
        <a:buFont typeface="Arial" pitchFamily="34" charset="0"/>
        <a:buChar char="•"/>
        <a:defRPr kumimoji="1" sz="3100" kern="1200">
          <a:solidFill>
            <a:schemeClr val="tx1"/>
          </a:solidFill>
          <a:latin typeface="+mn-lt"/>
          <a:ea typeface="+mn-ea"/>
          <a:cs typeface="+mn-cs"/>
        </a:defRPr>
      </a:lvl9pPr>
    </p:bodyStyle>
    <p:otherStyle>
      <a:defPPr>
        <a:defRPr lang="ja-JP"/>
      </a:defPPr>
      <a:lvl1pPr marL="0" algn="l" defTabSz="1419515" rtl="0" eaLnBrk="1" latinLnBrk="0" hangingPunct="1">
        <a:defRPr kumimoji="1" sz="2800" kern="1200">
          <a:solidFill>
            <a:schemeClr val="tx1"/>
          </a:solidFill>
          <a:latin typeface="+mn-lt"/>
          <a:ea typeface="+mn-ea"/>
          <a:cs typeface="+mn-cs"/>
        </a:defRPr>
      </a:lvl1pPr>
      <a:lvl2pPr marL="709757" algn="l" defTabSz="1419515" rtl="0" eaLnBrk="1" latinLnBrk="0" hangingPunct="1">
        <a:defRPr kumimoji="1" sz="2800" kern="1200">
          <a:solidFill>
            <a:schemeClr val="tx1"/>
          </a:solidFill>
          <a:latin typeface="+mn-lt"/>
          <a:ea typeface="+mn-ea"/>
          <a:cs typeface="+mn-cs"/>
        </a:defRPr>
      </a:lvl2pPr>
      <a:lvl3pPr marL="1419515" algn="l" defTabSz="1419515" rtl="0" eaLnBrk="1" latinLnBrk="0" hangingPunct="1">
        <a:defRPr kumimoji="1" sz="2800" kern="1200">
          <a:solidFill>
            <a:schemeClr val="tx1"/>
          </a:solidFill>
          <a:latin typeface="+mn-lt"/>
          <a:ea typeface="+mn-ea"/>
          <a:cs typeface="+mn-cs"/>
        </a:defRPr>
      </a:lvl3pPr>
      <a:lvl4pPr marL="2129272" algn="l" defTabSz="1419515" rtl="0" eaLnBrk="1" latinLnBrk="0" hangingPunct="1">
        <a:defRPr kumimoji="1" sz="2800" kern="1200">
          <a:solidFill>
            <a:schemeClr val="tx1"/>
          </a:solidFill>
          <a:latin typeface="+mn-lt"/>
          <a:ea typeface="+mn-ea"/>
          <a:cs typeface="+mn-cs"/>
        </a:defRPr>
      </a:lvl4pPr>
      <a:lvl5pPr marL="2839029" algn="l" defTabSz="1419515" rtl="0" eaLnBrk="1" latinLnBrk="0" hangingPunct="1">
        <a:defRPr kumimoji="1" sz="2800" kern="1200">
          <a:solidFill>
            <a:schemeClr val="tx1"/>
          </a:solidFill>
          <a:latin typeface="+mn-lt"/>
          <a:ea typeface="+mn-ea"/>
          <a:cs typeface="+mn-cs"/>
        </a:defRPr>
      </a:lvl5pPr>
      <a:lvl6pPr marL="3548786" algn="l" defTabSz="1419515" rtl="0" eaLnBrk="1" latinLnBrk="0" hangingPunct="1">
        <a:defRPr kumimoji="1" sz="2800" kern="1200">
          <a:solidFill>
            <a:schemeClr val="tx1"/>
          </a:solidFill>
          <a:latin typeface="+mn-lt"/>
          <a:ea typeface="+mn-ea"/>
          <a:cs typeface="+mn-cs"/>
        </a:defRPr>
      </a:lvl6pPr>
      <a:lvl7pPr marL="4258544" algn="l" defTabSz="1419515" rtl="0" eaLnBrk="1" latinLnBrk="0" hangingPunct="1">
        <a:defRPr kumimoji="1" sz="2800" kern="1200">
          <a:solidFill>
            <a:schemeClr val="tx1"/>
          </a:solidFill>
          <a:latin typeface="+mn-lt"/>
          <a:ea typeface="+mn-ea"/>
          <a:cs typeface="+mn-cs"/>
        </a:defRPr>
      </a:lvl7pPr>
      <a:lvl8pPr marL="4968301" algn="l" defTabSz="1419515" rtl="0" eaLnBrk="1" latinLnBrk="0" hangingPunct="1">
        <a:defRPr kumimoji="1" sz="2800" kern="1200">
          <a:solidFill>
            <a:schemeClr val="tx1"/>
          </a:solidFill>
          <a:latin typeface="+mn-lt"/>
          <a:ea typeface="+mn-ea"/>
          <a:cs typeface="+mn-cs"/>
        </a:defRPr>
      </a:lvl8pPr>
      <a:lvl9pPr marL="5678058" algn="l" defTabSz="1419515" rtl="0" eaLnBrk="1" latinLnBrk="0" hangingPunct="1">
        <a:defRPr kumimoji="1"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FC8F5-3113-EE7A-3BEA-6C3C1E349940}"/>
            </a:ext>
          </a:extLst>
        </p:cNvPr>
        <p:cNvGrpSpPr/>
        <p:nvPr/>
      </p:nvGrpSpPr>
      <p:grpSpPr>
        <a:xfrm>
          <a:off x="0" y="0"/>
          <a:ext cx="0" cy="0"/>
          <a:chOff x="0" y="0"/>
          <a:chExt cx="0" cy="0"/>
        </a:xfrm>
      </p:grpSpPr>
      <p:sp>
        <p:nvSpPr>
          <p:cNvPr id="62" name="楕円 61">
            <a:extLst>
              <a:ext uri="{FF2B5EF4-FFF2-40B4-BE49-F238E27FC236}">
                <a16:creationId xmlns:a16="http://schemas.microsoft.com/office/drawing/2014/main" id="{D53824AC-B09A-45E1-A883-E5E13BD679A2}"/>
              </a:ext>
            </a:extLst>
          </p:cNvPr>
          <p:cNvSpPr/>
          <p:nvPr/>
        </p:nvSpPr>
        <p:spPr>
          <a:xfrm>
            <a:off x="2534954" y="10169884"/>
            <a:ext cx="1469914" cy="169809"/>
          </a:xfrm>
          <a:prstGeom prst="ellipse">
            <a:avLst/>
          </a:prstGeom>
          <a:solidFill>
            <a:srgbClr val="A9D18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sz="1606" dirty="0">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7CDB16A4-2D40-4C0C-BA10-321AB393B500}"/>
              </a:ext>
            </a:extLst>
          </p:cNvPr>
          <p:cNvSpPr/>
          <p:nvPr/>
        </p:nvSpPr>
        <p:spPr>
          <a:xfrm>
            <a:off x="468152" y="8354392"/>
            <a:ext cx="5832648" cy="1508830"/>
          </a:xfrm>
          <a:prstGeom prst="rect">
            <a:avLst/>
          </a:prstGeom>
          <a:solidFill>
            <a:srgbClr val="DCE6F2">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D212CCE7-4B95-418D-9584-B812E5EDECAB}"/>
              </a:ext>
            </a:extLst>
          </p:cNvPr>
          <p:cNvSpPr/>
          <p:nvPr/>
        </p:nvSpPr>
        <p:spPr>
          <a:xfrm>
            <a:off x="3468759" y="5728590"/>
            <a:ext cx="3121764" cy="11130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1ADB8FE4-C11D-4E54-BC00-D6503B08E1B9}"/>
              </a:ext>
            </a:extLst>
          </p:cNvPr>
          <p:cNvSpPr/>
          <p:nvPr/>
        </p:nvSpPr>
        <p:spPr>
          <a:xfrm>
            <a:off x="3559490" y="6121155"/>
            <a:ext cx="2871086" cy="6610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eiryo UI" panose="020B0604030504040204" pitchFamily="50" charset="-128"/>
                <a:ea typeface="Meiryo UI" panose="020B0604030504040204" pitchFamily="50" charset="-128"/>
              </a:rPr>
              <a:t>国際</a:t>
            </a:r>
            <a:r>
              <a:rPr lang="ja-JP" altLang="en-US" sz="1000" dirty="0">
                <a:solidFill>
                  <a:schemeClr val="tx1"/>
                </a:solidFill>
                <a:highlight>
                  <a:srgbClr val="FFFFFF"/>
                </a:highlight>
                <a:latin typeface="Meiryo UI" panose="020B0604030504040204" pitchFamily="50" charset="-128"/>
                <a:ea typeface="Meiryo UI" panose="020B0604030504040204" pitchFamily="50" charset="-128"/>
              </a:rPr>
              <a:t>都市</a:t>
            </a:r>
            <a:r>
              <a:rPr lang="ja-JP" altLang="en-US" sz="1000" dirty="0">
                <a:solidFill>
                  <a:schemeClr val="tx1"/>
                </a:solidFill>
                <a:latin typeface="Meiryo UI" panose="020B0604030504040204" pitchFamily="50" charset="-128"/>
                <a:ea typeface="Meiryo UI" panose="020B0604030504040204" pitchFamily="50" charset="-128"/>
              </a:rPr>
              <a:t>にふさわしい「おもてなし力」や受入環境の充実により「持続可能な観光」を実現し、将来にわたって魅力が形成される都市へと成長を図る。</a:t>
            </a:r>
          </a:p>
        </p:txBody>
      </p:sp>
      <p:sp>
        <p:nvSpPr>
          <p:cNvPr id="23" name="正方形/長方形 22">
            <a:extLst>
              <a:ext uri="{FF2B5EF4-FFF2-40B4-BE49-F238E27FC236}">
                <a16:creationId xmlns:a16="http://schemas.microsoft.com/office/drawing/2014/main" id="{CA27ED69-BA8D-4333-AD87-B427649FB797}"/>
              </a:ext>
            </a:extLst>
          </p:cNvPr>
          <p:cNvSpPr/>
          <p:nvPr/>
        </p:nvSpPr>
        <p:spPr>
          <a:xfrm>
            <a:off x="225185" y="5719442"/>
            <a:ext cx="3121764" cy="11130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A0D4A2C7-D18A-0595-AEA3-9A95C5A9C3CC}"/>
              </a:ext>
            </a:extLst>
          </p:cNvPr>
          <p:cNvSpPr/>
          <p:nvPr/>
        </p:nvSpPr>
        <p:spPr>
          <a:xfrm>
            <a:off x="72108" y="2505040"/>
            <a:ext cx="6624736" cy="2494591"/>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 name="正方形/長方形 129">
            <a:extLst>
              <a:ext uri="{FF2B5EF4-FFF2-40B4-BE49-F238E27FC236}">
                <a16:creationId xmlns:a16="http://schemas.microsoft.com/office/drawing/2014/main" id="{69A880C0-6692-88BD-C5DB-59685FFAF0BF}"/>
              </a:ext>
            </a:extLst>
          </p:cNvPr>
          <p:cNvSpPr/>
          <p:nvPr/>
        </p:nvSpPr>
        <p:spPr>
          <a:xfrm>
            <a:off x="67492" y="339414"/>
            <a:ext cx="14262200" cy="432000"/>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spcAft>
                <a:spcPts val="0"/>
              </a:spcAft>
            </a:pPr>
            <a:r>
              <a:rPr lang="ja-JP" altLang="en-US" sz="1800" b="1"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ja-JP" altLang="ja-JP" sz="1800" b="1"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概要</a:t>
            </a:r>
            <a:r>
              <a:rPr lang="ja-JP" altLang="en-US" sz="1800" b="1"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版＞　</a:t>
            </a:r>
            <a:r>
              <a:rPr lang="ja-JP" sz="180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大阪都市魅力創造戦略</a:t>
            </a:r>
            <a:r>
              <a:rPr lang="en-US" sz="180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2030</a:t>
            </a:r>
            <a:r>
              <a:rPr lang="ja-JP" altLang="en-US" sz="180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1600" dirty="0">
                <a:solidFill>
                  <a:srgbClr val="FFFFFF"/>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2000" dirty="0">
                <a:solidFill>
                  <a:srgbClr val="FFFFFF"/>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sz="2200" dirty="0">
                <a:solidFill>
                  <a:srgbClr val="FFFFFF"/>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sz="1400" dirty="0">
                <a:solidFill>
                  <a:srgbClr val="FFFFFF"/>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r>
              <a:rPr lang="ja-JP" altLang="en-US" sz="1400" dirty="0">
                <a:solidFill>
                  <a:srgbClr val="FFFFFF"/>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　　　　　　　　　　　　　　　　　　　　　</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aphicFrame>
        <p:nvGraphicFramePr>
          <p:cNvPr id="3" name="表 2">
            <a:extLst>
              <a:ext uri="{FF2B5EF4-FFF2-40B4-BE49-F238E27FC236}">
                <a16:creationId xmlns:a16="http://schemas.microsoft.com/office/drawing/2014/main" id="{B8987B08-74F9-08C1-9D3F-9A8E6E447B93}"/>
              </a:ext>
            </a:extLst>
          </p:cNvPr>
          <p:cNvGraphicFramePr>
            <a:graphicFrameLocks noGrp="1"/>
          </p:cNvGraphicFramePr>
          <p:nvPr>
            <p:extLst>
              <p:ext uri="{D42A27DB-BD31-4B8C-83A1-F6EECF244321}">
                <p14:modId xmlns:p14="http://schemas.microsoft.com/office/powerpoint/2010/main" val="853805182"/>
              </p:ext>
            </p:extLst>
          </p:nvPr>
        </p:nvGraphicFramePr>
        <p:xfrm>
          <a:off x="6957873" y="3133145"/>
          <a:ext cx="7344000" cy="3019680"/>
        </p:xfrm>
        <a:graphic>
          <a:graphicData uri="http://schemas.openxmlformats.org/drawingml/2006/table">
            <a:tbl>
              <a:tblPr bandRow="1">
                <a:tableStyleId>{3B4B98B0-60AC-42C2-AFA5-B58CD77FA1E5}</a:tableStyleId>
              </a:tblPr>
              <a:tblGrid>
                <a:gridCol w="3492000">
                  <a:extLst>
                    <a:ext uri="{9D8B030D-6E8A-4147-A177-3AD203B41FA5}">
                      <a16:colId xmlns:a16="http://schemas.microsoft.com/office/drawing/2014/main" val="937872021"/>
                    </a:ext>
                  </a:extLst>
                </a:gridCol>
                <a:gridCol w="3852000">
                  <a:extLst>
                    <a:ext uri="{9D8B030D-6E8A-4147-A177-3AD203B41FA5}">
                      <a16:colId xmlns:a16="http://schemas.microsoft.com/office/drawing/2014/main" val="3113056739"/>
                    </a:ext>
                  </a:extLst>
                </a:gridCol>
              </a:tblGrid>
              <a:tr h="0">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1</a:t>
                      </a:r>
                      <a:r>
                        <a:rPr kumimoji="1" lang="ja-JP" altLang="en-US" sz="1200" b="1" dirty="0">
                          <a:solidFill>
                            <a:schemeClr val="tx1"/>
                          </a:solidFill>
                          <a:latin typeface="Meiryo UI" panose="020B0604030504040204" pitchFamily="50" charset="-128"/>
                          <a:ea typeface="Meiryo UI" panose="020B0604030504040204" pitchFamily="50" charset="-128"/>
                        </a:rPr>
                        <a:t>　誰もが訪れたくなる</a:t>
                      </a:r>
                      <a:r>
                        <a:rPr lang="ja-JP" altLang="en-US" sz="1200" b="1" dirty="0">
                          <a:solidFill>
                            <a:schemeClr val="tx1"/>
                          </a:solidFill>
                          <a:latin typeface="Meiryo UI" panose="020B0604030504040204" pitchFamily="50" charset="-128"/>
                          <a:ea typeface="Meiryo UI" panose="020B0604030504040204" pitchFamily="50" charset="-128"/>
                        </a:rPr>
                        <a:t>世界第一級の観光都市</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食や歴史、文化・芸術、スポーツなどの大阪の強みに更なる磨きをかけるとともに、大阪が持つ資源の価値やポテンシャルの最大化等に取り組み、世界に通じる魅力あふれる都市をめざす。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744086356"/>
                  </a:ext>
                </a:extLst>
              </a:tr>
              <a:tr h="0">
                <a:tc>
                  <a:txBody>
                    <a:bodyPr/>
                    <a:lstStyle/>
                    <a:p>
                      <a:r>
                        <a:rPr lang="en-US" altLang="ja-JP" sz="1200" b="1" dirty="0">
                          <a:solidFill>
                            <a:schemeClr val="tx1"/>
                          </a:solidFill>
                          <a:latin typeface="Meiryo UI" panose="020B0604030504040204" pitchFamily="50" charset="-128"/>
                          <a:ea typeface="Meiryo UI" panose="020B0604030504040204" pitchFamily="50" charset="-128"/>
                        </a:rPr>
                        <a:t>2</a:t>
                      </a:r>
                      <a:r>
                        <a:rPr kumimoji="1" lang="ja-JP" altLang="en-US" sz="1200" b="1" dirty="0">
                          <a:solidFill>
                            <a:schemeClr val="tx1"/>
                          </a:solidFill>
                          <a:latin typeface="Meiryo UI" panose="020B0604030504040204" pitchFamily="50" charset="-128"/>
                          <a:ea typeface="Meiryo UI" panose="020B0604030504040204" pitchFamily="50" charset="-128"/>
                        </a:rPr>
                        <a:t>　文化力を活用した世界に誇れる魅力あふれる都市</a:t>
                      </a:r>
                      <a:endParaRPr lang="ja-JP" altLang="en-US" sz="105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868591560"/>
                  </a:ext>
                </a:extLst>
              </a:tr>
              <a:tr h="0">
                <a:tc>
                  <a:txBody>
                    <a:bodyPr/>
                    <a:lstStyle/>
                    <a:p>
                      <a:r>
                        <a:rPr lang="en-US" altLang="ja-JP" sz="1200" b="1" dirty="0">
                          <a:solidFill>
                            <a:schemeClr val="tx1"/>
                          </a:solidFill>
                          <a:latin typeface="Meiryo UI" panose="020B0604030504040204" pitchFamily="50" charset="-128"/>
                          <a:ea typeface="Meiryo UI" panose="020B0604030504040204" pitchFamily="50" charset="-128"/>
                        </a:rPr>
                        <a:t>3</a:t>
                      </a:r>
                      <a:r>
                        <a:rPr kumimoji="1" lang="ja-JP" altLang="en-US" sz="1200" b="1" dirty="0">
                          <a:solidFill>
                            <a:schemeClr val="tx1"/>
                          </a:solidFill>
                          <a:latin typeface="Meiryo UI" panose="020B0604030504040204" pitchFamily="50" charset="-128"/>
                          <a:ea typeface="Meiryo UI" panose="020B0604030504040204" pitchFamily="50" charset="-128"/>
                        </a:rPr>
                        <a:t>　スポーツによる活力あふれる都市</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世界的なトップアスリートのパフォーマンスを「みる」機会やスポーツを「する」機会の提供、大阪の地域資源を生かしたスポーツツーリズム等により、活力あふれる都市をめざす。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3349570591"/>
                  </a:ext>
                </a:extLst>
              </a:tr>
              <a:tr h="504000">
                <a:tc>
                  <a:txBody>
                    <a:bodyPr/>
                    <a:lstStyle/>
                    <a:p>
                      <a:r>
                        <a:rPr lang="en-US" altLang="ja-JP" sz="1200" b="1" dirty="0">
                          <a:solidFill>
                            <a:schemeClr val="tx1"/>
                          </a:solidFill>
                          <a:latin typeface="Meiryo UI" panose="020B0604030504040204" pitchFamily="50" charset="-128"/>
                          <a:ea typeface="Meiryo UI" panose="020B0604030504040204" pitchFamily="50" charset="-128"/>
                        </a:rPr>
                        <a:t>4</a:t>
                      </a:r>
                      <a:r>
                        <a:rPr kumimoji="1" lang="ja-JP" altLang="en-US" sz="1200" b="1" dirty="0">
                          <a:solidFill>
                            <a:schemeClr val="tx1"/>
                          </a:solidFill>
                          <a:latin typeface="Meiryo UI" panose="020B0604030504040204" pitchFamily="50" charset="-128"/>
                          <a:ea typeface="Meiryo UI" panose="020B0604030504040204" pitchFamily="50" charset="-128"/>
                        </a:rPr>
                        <a:t>　アジア・オセアニアでトップクラスの</a:t>
                      </a:r>
                      <a:r>
                        <a:rPr kumimoji="1" lang="en-US" altLang="ja-JP" sz="1200" b="1" dirty="0">
                          <a:solidFill>
                            <a:schemeClr val="tx1"/>
                          </a:solidFill>
                          <a:latin typeface="Meiryo UI" panose="020B0604030504040204" pitchFamily="50" charset="-128"/>
                          <a:ea typeface="Meiryo UI" panose="020B0604030504040204" pitchFamily="50" charset="-128"/>
                        </a:rPr>
                        <a:t>MICE</a:t>
                      </a:r>
                      <a:r>
                        <a:rPr kumimoji="1" lang="ja-JP" altLang="en-US" sz="1200" b="1" dirty="0">
                          <a:solidFill>
                            <a:schemeClr val="tx1"/>
                          </a:solidFill>
                          <a:latin typeface="Meiryo UI" panose="020B0604030504040204" pitchFamily="50" charset="-128"/>
                          <a:ea typeface="Meiryo UI" panose="020B0604030504040204" pitchFamily="50" charset="-128"/>
                        </a:rPr>
                        <a:t>都市</a:t>
                      </a:r>
                      <a:endParaRPr kumimoji="1" lang="ja-JP" altLang="en-US" sz="1050" strike="noStrike"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ja-JP" altLang="en-US" sz="900" strike="noStrike" dirty="0">
                          <a:solidFill>
                            <a:schemeClr val="tx1"/>
                          </a:solidFill>
                          <a:latin typeface="Meiryo UI" panose="020B0604030504040204" pitchFamily="50" charset="-128"/>
                          <a:ea typeface="Meiryo UI" panose="020B0604030504040204" pitchFamily="50" charset="-128"/>
                        </a:rPr>
                        <a:t>大阪・関西万博開催都市としての実績や統合型リゾート（</a:t>
                      </a:r>
                      <a:r>
                        <a:rPr kumimoji="1" lang="en-US" altLang="ja-JP" sz="900" strike="noStrike" dirty="0">
                          <a:solidFill>
                            <a:schemeClr val="tx1"/>
                          </a:solidFill>
                          <a:latin typeface="Meiryo UI" panose="020B0604030504040204" pitchFamily="50" charset="-128"/>
                          <a:ea typeface="Meiryo UI" panose="020B0604030504040204" pitchFamily="50" charset="-128"/>
                        </a:rPr>
                        <a:t>IR</a:t>
                      </a:r>
                      <a:r>
                        <a:rPr kumimoji="1" lang="ja-JP" altLang="en-US" sz="900" strike="noStrike" dirty="0">
                          <a:solidFill>
                            <a:schemeClr val="tx1"/>
                          </a:solidFill>
                          <a:latin typeface="Meiryo UI" panose="020B0604030504040204" pitchFamily="50" charset="-128"/>
                          <a:ea typeface="Meiryo UI" panose="020B0604030504040204" pitchFamily="50" charset="-128"/>
                        </a:rPr>
                        <a:t>）のインパクトを生かし、オール大阪での戦略的な取組により、世界水準の</a:t>
                      </a:r>
                      <a:r>
                        <a:rPr kumimoji="1" lang="en-US" altLang="ja-JP" sz="900" strike="noStrike" dirty="0">
                          <a:solidFill>
                            <a:schemeClr val="tx1"/>
                          </a:solidFill>
                          <a:latin typeface="Meiryo UI" panose="020B0604030504040204" pitchFamily="50" charset="-128"/>
                          <a:ea typeface="Meiryo UI" panose="020B0604030504040204" pitchFamily="50" charset="-128"/>
                        </a:rPr>
                        <a:t>MICE</a:t>
                      </a:r>
                      <a:r>
                        <a:rPr kumimoji="1" lang="ja-JP" altLang="en-US" sz="900" strike="noStrike" dirty="0">
                          <a:solidFill>
                            <a:schemeClr val="tx1"/>
                          </a:solidFill>
                          <a:latin typeface="Meiryo UI" panose="020B0604030504040204" pitchFamily="50" charset="-128"/>
                          <a:ea typeface="Meiryo UI" panose="020B0604030504040204" pitchFamily="50" charset="-128"/>
                        </a:rPr>
                        <a:t>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853493031"/>
                  </a:ext>
                </a:extLst>
              </a:tr>
              <a:tr h="0">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5</a:t>
                      </a:r>
                      <a:r>
                        <a:rPr kumimoji="1"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b="1" dirty="0">
                          <a:solidFill>
                            <a:schemeClr val="tx1"/>
                          </a:solidFill>
                          <a:latin typeface="Meiryo UI" panose="020B0604030504040204" pitchFamily="50" charset="-128"/>
                          <a:ea typeface="Meiryo UI" panose="020B0604030504040204" pitchFamily="50" charset="-128"/>
                        </a:rPr>
                        <a:t>国際交流を通じて持続的に成長する都市</a:t>
                      </a: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大阪の海外ネットワークを活用した多様な国際交流や将来の大阪に貢献できるグローバル人材の育成・活躍の推進により、新しい価値が生まれ、持続的に成長する都市をめざす。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2116863635"/>
                  </a:ext>
                </a:extLst>
              </a:tr>
              <a:tr h="504000">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6</a:t>
                      </a:r>
                      <a:r>
                        <a:rPr kumimoji="1"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b="1" dirty="0">
                          <a:solidFill>
                            <a:schemeClr val="tx1"/>
                          </a:solidFill>
                          <a:latin typeface="Meiryo UI" panose="020B0604030504040204" pitchFamily="50" charset="-128"/>
                          <a:ea typeface="Meiryo UI" panose="020B0604030504040204" pitchFamily="50" charset="-128"/>
                        </a:rPr>
                        <a:t>さらなる誘客を図る安心して楽しめる快適な都市</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大阪を訪れる方々も地域の方々も、誰もが安全・安心・快適に過ごすことができる持続可能な都市をめざす。</a:t>
                      </a: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4027838"/>
                  </a:ext>
                </a:extLst>
              </a:tr>
            </a:tbl>
          </a:graphicData>
        </a:graphic>
      </p:graphicFrame>
      <p:cxnSp>
        <p:nvCxnSpPr>
          <p:cNvPr id="9" name="直線コネクタ 8">
            <a:extLst>
              <a:ext uri="{FF2B5EF4-FFF2-40B4-BE49-F238E27FC236}">
                <a16:creationId xmlns:a16="http://schemas.microsoft.com/office/drawing/2014/main" id="{AA2D9381-7DA3-8ED3-1823-E6A5F9810831}"/>
              </a:ext>
            </a:extLst>
          </p:cNvPr>
          <p:cNvCxnSpPr/>
          <p:nvPr/>
        </p:nvCxnSpPr>
        <p:spPr>
          <a:xfrm>
            <a:off x="6813567" y="2671693"/>
            <a:ext cx="0" cy="7668000"/>
          </a:xfrm>
          <a:prstGeom prst="line">
            <a:avLst/>
          </a:prstGeom>
          <a:ln w="19050"/>
        </p:spPr>
        <p:style>
          <a:lnRef idx="1">
            <a:schemeClr val="dk1"/>
          </a:lnRef>
          <a:fillRef idx="0">
            <a:schemeClr val="dk1"/>
          </a:fillRef>
          <a:effectRef idx="0">
            <a:schemeClr val="dk1"/>
          </a:effectRef>
          <a:fontRef idx="minor">
            <a:schemeClr val="tx1"/>
          </a:fontRef>
        </p:style>
      </p:cxnSp>
      <p:graphicFrame>
        <p:nvGraphicFramePr>
          <p:cNvPr id="69" name="表 68">
            <a:extLst>
              <a:ext uri="{FF2B5EF4-FFF2-40B4-BE49-F238E27FC236}">
                <a16:creationId xmlns:a16="http://schemas.microsoft.com/office/drawing/2014/main" id="{83317F4A-9899-5C07-4B87-BE9E8FB76B21}"/>
              </a:ext>
            </a:extLst>
          </p:cNvPr>
          <p:cNvGraphicFramePr>
            <a:graphicFrameLocks noGrp="1"/>
          </p:cNvGraphicFramePr>
          <p:nvPr>
            <p:extLst>
              <p:ext uri="{D42A27DB-BD31-4B8C-83A1-F6EECF244321}">
                <p14:modId xmlns:p14="http://schemas.microsoft.com/office/powerpoint/2010/main" val="359864522"/>
              </p:ext>
            </p:extLst>
          </p:nvPr>
        </p:nvGraphicFramePr>
        <p:xfrm>
          <a:off x="7045639" y="7328686"/>
          <a:ext cx="7199695" cy="2589820"/>
        </p:xfrm>
        <a:graphic>
          <a:graphicData uri="http://schemas.openxmlformats.org/drawingml/2006/table">
            <a:tbl>
              <a:tblPr firstRow="1" bandRow="1">
                <a:tableStyleId>{5C22544A-7EE6-4342-B048-85BDC9FD1C3A}</a:tableStyleId>
              </a:tblPr>
              <a:tblGrid>
                <a:gridCol w="1061956">
                  <a:extLst>
                    <a:ext uri="{9D8B030D-6E8A-4147-A177-3AD203B41FA5}">
                      <a16:colId xmlns:a16="http://schemas.microsoft.com/office/drawing/2014/main" val="2615346986"/>
                    </a:ext>
                  </a:extLst>
                </a:gridCol>
                <a:gridCol w="732383">
                  <a:extLst>
                    <a:ext uri="{9D8B030D-6E8A-4147-A177-3AD203B41FA5}">
                      <a16:colId xmlns:a16="http://schemas.microsoft.com/office/drawing/2014/main" val="3399677598"/>
                    </a:ext>
                  </a:extLst>
                </a:gridCol>
                <a:gridCol w="1337204">
                  <a:extLst>
                    <a:ext uri="{9D8B030D-6E8A-4147-A177-3AD203B41FA5}">
                      <a16:colId xmlns:a16="http://schemas.microsoft.com/office/drawing/2014/main" val="3413334119"/>
                    </a:ext>
                  </a:extLst>
                </a:gridCol>
                <a:gridCol w="1368152">
                  <a:extLst>
                    <a:ext uri="{9D8B030D-6E8A-4147-A177-3AD203B41FA5}">
                      <a16:colId xmlns:a16="http://schemas.microsoft.com/office/drawing/2014/main" val="3188119071"/>
                    </a:ext>
                  </a:extLst>
                </a:gridCol>
                <a:gridCol w="2700000">
                  <a:extLst>
                    <a:ext uri="{9D8B030D-6E8A-4147-A177-3AD203B41FA5}">
                      <a16:colId xmlns:a16="http://schemas.microsoft.com/office/drawing/2014/main" val="1262620834"/>
                    </a:ext>
                  </a:extLst>
                </a:gridCol>
              </a:tblGrid>
              <a:tr h="288000">
                <a:tc gridSpan="2">
                  <a:txBody>
                    <a:bodyPr/>
                    <a:lstStyle/>
                    <a:p>
                      <a:pPr algn="ctr">
                        <a:lnSpc>
                          <a:spcPts val="1200"/>
                        </a:lnSpc>
                      </a:pPr>
                      <a:r>
                        <a:rPr kumimoji="1" lang="ja-JP" altLang="en-US" sz="1000" b="1" dirty="0">
                          <a:latin typeface="Meiryo UI" panose="020B0604030504040204" pitchFamily="50" charset="-128"/>
                          <a:ea typeface="Meiryo UI" panose="020B0604030504040204" pitchFamily="50" charset="-128"/>
                        </a:rPr>
                        <a:t>指標</a:t>
                      </a:r>
                      <a:endParaRPr kumimoji="1" lang="ja-JP" altLang="en-US" sz="1000" b="1" dirty="0">
                        <a:latin typeface="Meiryo UI" panose="020B0604030504040204" pitchFamily="50" charset="-128"/>
                        <a:ea typeface="Meiryo UI" panose="020B0604030504040204" pitchFamily="50" charset="-128"/>
                        <a:cs typeface="Arial" panose="020B0604020202020204" pitchFamily="34" charset="0"/>
                      </a:endParaRPr>
                    </a:p>
                  </a:txBody>
                  <a:tcPr anchor="ctr"/>
                </a:tc>
                <a:tc hMerge="1">
                  <a:txBody>
                    <a:bodyPr/>
                    <a:lstStyle/>
                    <a:p>
                      <a:pPr algn="ct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lnSpc>
                          <a:spcPts val="1200"/>
                        </a:lnSpc>
                      </a:pPr>
                      <a:r>
                        <a:rPr kumimoji="1" lang="ja-JP" altLang="en-US" sz="1000" b="1" dirty="0">
                          <a:solidFill>
                            <a:schemeClr val="bg1"/>
                          </a:solidFill>
                          <a:latin typeface="Meiryo UI" panose="020B0604030504040204" pitchFamily="50" charset="-128"/>
                          <a:ea typeface="Meiryo UI" panose="020B0604030504040204" pitchFamily="50" charset="-128"/>
                        </a:rPr>
                        <a:t>目標値（</a:t>
                      </a:r>
                      <a:r>
                        <a:rPr kumimoji="1" lang="en-US" altLang="ja-JP" sz="1000" b="1" dirty="0">
                          <a:solidFill>
                            <a:schemeClr val="bg1"/>
                          </a:solidFill>
                          <a:latin typeface="Meiryo UI" panose="020B0604030504040204" pitchFamily="50" charset="-128"/>
                          <a:ea typeface="Meiryo UI" panose="020B0604030504040204" pitchFamily="50" charset="-128"/>
                        </a:rPr>
                        <a:t>2030</a:t>
                      </a:r>
                      <a:r>
                        <a:rPr kumimoji="1" lang="ja-JP" altLang="en-US" sz="1000" b="1" dirty="0">
                          <a:solidFill>
                            <a:schemeClr val="bg1"/>
                          </a:solidFill>
                          <a:latin typeface="Meiryo UI" panose="020B0604030504040204" pitchFamily="50" charset="-128"/>
                          <a:ea typeface="Meiryo UI" panose="020B0604030504040204" pitchFamily="50" charset="-128"/>
                        </a:rPr>
                        <a:t>年）</a:t>
                      </a:r>
                      <a:endParaRPr kumimoji="1" lang="ja-JP" altLang="en-US" sz="1000" b="1"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txBody>
                  <a:tcPr anchor="ctr"/>
                </a:tc>
                <a:tc>
                  <a:txBody>
                    <a:bodyPr/>
                    <a:lstStyle/>
                    <a:p>
                      <a:pPr algn="ctr">
                        <a:lnSpc>
                          <a:spcPts val="1200"/>
                        </a:lnSpc>
                      </a:pPr>
                      <a:r>
                        <a:rPr kumimoji="1" lang="ja-JP" altLang="en-US" sz="1000" b="1" dirty="0">
                          <a:solidFill>
                            <a:schemeClr val="bg1"/>
                          </a:solidFill>
                          <a:latin typeface="Meiryo UI" panose="020B0604030504040204" pitchFamily="50" charset="-128"/>
                          <a:ea typeface="Meiryo UI" panose="020B0604030504040204" pitchFamily="50" charset="-128"/>
                        </a:rPr>
                        <a:t>参考（</a:t>
                      </a:r>
                      <a:r>
                        <a:rPr kumimoji="1" lang="en-US" altLang="ja-JP" sz="1000" b="1" dirty="0">
                          <a:solidFill>
                            <a:schemeClr val="bg1"/>
                          </a:solidFill>
                          <a:latin typeface="Meiryo UI" panose="020B0604030504040204" pitchFamily="50" charset="-128"/>
                          <a:ea typeface="Meiryo UI" panose="020B0604030504040204" pitchFamily="50" charset="-128"/>
                        </a:rPr>
                        <a:t>2024</a:t>
                      </a:r>
                      <a:r>
                        <a:rPr kumimoji="1" lang="ja-JP" altLang="en-US" sz="1000" b="1" dirty="0">
                          <a:solidFill>
                            <a:schemeClr val="bg1"/>
                          </a:solidFill>
                          <a:latin typeface="Meiryo UI" panose="020B0604030504040204" pitchFamily="50" charset="-128"/>
                          <a:ea typeface="Meiryo UI" panose="020B0604030504040204" pitchFamily="50" charset="-128"/>
                        </a:rPr>
                        <a:t>年）</a:t>
                      </a:r>
                      <a:endParaRPr kumimoji="1" lang="en-US" altLang="ja-JP" sz="1000" b="1"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txBody>
                  <a:tcPr anchor="ctr"/>
                </a:tc>
                <a:tc>
                  <a:txBody>
                    <a:bodyPr/>
                    <a:lstStyle/>
                    <a:p>
                      <a:pPr algn="ctr">
                        <a:lnSpc>
                          <a:spcPts val="1200"/>
                        </a:lnSpc>
                      </a:pPr>
                      <a:r>
                        <a:rPr kumimoji="1" lang="ja-JP" altLang="en-US" sz="1000" b="1" dirty="0">
                          <a:solidFill>
                            <a:schemeClr val="bg1"/>
                          </a:solidFill>
                          <a:latin typeface="Meiryo UI" panose="020B0604030504040204" pitchFamily="50" charset="-128"/>
                          <a:ea typeface="Meiryo UI" panose="020B0604030504040204" pitchFamily="50" charset="-128"/>
                        </a:rPr>
                        <a:t>出典</a:t>
                      </a:r>
                      <a:endParaRPr kumimoji="1" lang="ja-JP" altLang="en-US" sz="1000" b="1" dirty="0">
                        <a:solidFill>
                          <a:schemeClr val="bg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tc>
                <a:extLst>
                  <a:ext uri="{0D108BD9-81ED-4DB2-BD59-A6C34878D82A}">
                    <a16:rowId xmlns:a16="http://schemas.microsoft.com/office/drawing/2014/main" val="2658360947"/>
                  </a:ext>
                </a:extLst>
              </a:tr>
              <a:tr h="244800">
                <a:tc rowSpan="2">
                  <a:txBody>
                    <a:bodyPr/>
                    <a:lstStyle/>
                    <a:p>
                      <a:pPr algn="ctr">
                        <a:lnSpc>
                          <a:spcPts val="1200"/>
                        </a:lnSpc>
                      </a:pPr>
                      <a:r>
                        <a:rPr kumimoji="1" lang="ja-JP" altLang="en-US" sz="1000" dirty="0">
                          <a:latin typeface="Meiryo UI" panose="020B0604030504040204" pitchFamily="50" charset="-128"/>
                          <a:ea typeface="Meiryo UI" panose="020B0604030504040204" pitchFamily="50" charset="-128"/>
                        </a:rPr>
                        <a:t>来阪者数</a:t>
                      </a:r>
                      <a:endParaRPr kumimoji="1" lang="ja-JP" altLang="en-US" sz="1000" dirty="0">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日本人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000"/>
                        </a:lnSpc>
                        <a:spcBef>
                          <a:spcPts val="0"/>
                        </a:spcBef>
                        <a:spcAft>
                          <a:spcPts val="300"/>
                        </a:spcAft>
                        <a:buClrTx/>
                        <a:buSzTx/>
                        <a:buFontTx/>
                        <a:buNone/>
                        <a:tabLst/>
                        <a:defRPr/>
                      </a:pPr>
                      <a:r>
                        <a:rPr kumimoji="1" lang="zh-TW" altLang="en-US" sz="1000" b="0" dirty="0">
                          <a:solidFill>
                            <a:schemeClr val="tx1"/>
                          </a:solidFill>
                          <a:latin typeface="Meiryo UI" panose="020B0604030504040204" pitchFamily="50" charset="-128"/>
                          <a:ea typeface="Meiryo UI" panose="020B0604030504040204" pitchFamily="50" charset="-128"/>
                        </a:rPr>
                        <a:t>今後設定（</a:t>
                      </a:r>
                      <a:r>
                        <a:rPr kumimoji="1" lang="en-US" altLang="zh-TW" sz="1000" b="0" dirty="0">
                          <a:solidFill>
                            <a:schemeClr val="tx1"/>
                          </a:solidFill>
                          <a:latin typeface="Meiryo UI" panose="020B0604030504040204" pitchFamily="50" charset="-128"/>
                          <a:ea typeface="Meiryo UI" panose="020B0604030504040204" pitchFamily="50" charset="-128"/>
                        </a:rPr>
                        <a:t>※</a:t>
                      </a:r>
                      <a:r>
                        <a:rPr kumimoji="1" lang="zh-TW" altLang="en-US" sz="1000" b="0" dirty="0">
                          <a:solidFill>
                            <a:schemeClr val="tx1"/>
                          </a:solidFill>
                          <a:latin typeface="Meiryo UI" panose="020B0604030504040204" pitchFamily="50" charset="-128"/>
                          <a:ea typeface="Meiryo UI" panose="020B0604030504040204" pitchFamily="50" charset="-128"/>
                        </a:rPr>
                        <a:t>１）</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3,232</a:t>
                      </a:r>
                      <a:r>
                        <a:rPr kumimoji="1" lang="ja-JP" altLang="en-US" sz="1000" b="0" dirty="0">
                          <a:solidFill>
                            <a:schemeClr val="tx1"/>
                          </a:solidFill>
                          <a:latin typeface="Meiryo UI" panose="020B0604030504040204" pitchFamily="50" charset="-128"/>
                          <a:ea typeface="Meiryo UI" panose="020B0604030504040204" pitchFamily="50" charset="-128"/>
                        </a:rPr>
                        <a:t>万人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旅行・観光消費動向調査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2286221614"/>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外国人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2,300</a:t>
                      </a:r>
                      <a:r>
                        <a:rPr kumimoji="1" lang="ja-JP" altLang="en-US" sz="1000" b="0" dirty="0">
                          <a:solidFill>
                            <a:schemeClr val="tx1"/>
                          </a:solidFill>
                          <a:latin typeface="Meiryo UI" panose="020B0604030504040204" pitchFamily="50" charset="-128"/>
                          <a:ea typeface="Meiryo UI" panose="020B0604030504040204" pitchFamily="50" charset="-128"/>
                        </a:rPr>
                        <a:t>万人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1,409</a:t>
                      </a:r>
                      <a:r>
                        <a:rPr kumimoji="1" lang="ja-JP" altLang="en-US" sz="1000" b="0" dirty="0">
                          <a:solidFill>
                            <a:schemeClr val="tx1"/>
                          </a:solidFill>
                          <a:latin typeface="Meiryo UI" panose="020B0604030504040204" pitchFamily="50" charset="-128"/>
                          <a:ea typeface="Meiryo UI" panose="020B0604030504040204" pitchFamily="50" charset="-128"/>
                        </a:rPr>
                        <a:t>万人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インバウンド消費動向調査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2857440749"/>
                  </a:ext>
                </a:extLst>
              </a:tr>
              <a:tr h="0">
                <a:tc rowSpan="2">
                  <a:txBody>
                    <a:bodyPr/>
                    <a:lstStyle/>
                    <a:p>
                      <a:pPr algn="ctr">
                        <a:lnSpc>
                          <a:spcPts val="1200"/>
                        </a:lnSpc>
                      </a:pPr>
                      <a:r>
                        <a:rPr kumimoji="1" lang="ja-JP" altLang="en-US" sz="1000" dirty="0">
                          <a:solidFill>
                            <a:schemeClr val="tx1"/>
                          </a:solidFill>
                          <a:latin typeface="Meiryo UI" panose="020B0604030504040204" pitchFamily="50" charset="-128"/>
                          <a:ea typeface="Meiryo UI" panose="020B0604030504040204" pitchFamily="50" charset="-128"/>
                        </a:rPr>
                        <a:t>延べ宿泊者数</a:t>
                      </a:r>
                      <a:endParaRPr kumimoji="1" lang="ja-JP" altLang="en-US" sz="10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日本人</a:t>
                      </a:r>
                      <a:endParaRPr kumimoji="1" lang="en-US" altLang="ja-JP"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3,700</a:t>
                      </a:r>
                      <a:r>
                        <a:rPr kumimoji="1" lang="ja-JP" altLang="en-US" sz="1000" b="0" dirty="0">
                          <a:solidFill>
                            <a:schemeClr val="tx1"/>
                          </a:solidFill>
                          <a:latin typeface="Meiryo UI" panose="020B0604030504040204" pitchFamily="50" charset="-128"/>
                          <a:ea typeface="Meiryo UI" panose="020B0604030504040204" pitchFamily="50" charset="-128"/>
                        </a:rPr>
                        <a:t>万人泊</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3,204</a:t>
                      </a:r>
                      <a:r>
                        <a:rPr kumimoji="1" lang="ja-JP" altLang="en-US" sz="1000" b="0" dirty="0">
                          <a:solidFill>
                            <a:schemeClr val="tx1"/>
                          </a:solidFill>
                          <a:latin typeface="Meiryo UI" panose="020B0604030504040204" pitchFamily="50" charset="-128"/>
                          <a:ea typeface="Meiryo UI" panose="020B0604030504040204" pitchFamily="50" charset="-128"/>
                        </a:rPr>
                        <a:t>万人泊</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宿泊旅行統計調査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1164150173"/>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外国人</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3,000</a:t>
                      </a:r>
                      <a:r>
                        <a:rPr kumimoji="1" lang="ja-JP" altLang="en-US" sz="1000" b="0" dirty="0">
                          <a:solidFill>
                            <a:schemeClr val="tx1"/>
                          </a:solidFill>
                          <a:latin typeface="Meiryo UI" panose="020B0604030504040204" pitchFamily="50" charset="-128"/>
                          <a:ea typeface="Meiryo UI" panose="020B0604030504040204" pitchFamily="50" charset="-128"/>
                        </a:rPr>
                        <a:t>万人泊</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2,539</a:t>
                      </a:r>
                      <a:r>
                        <a:rPr kumimoji="1" lang="ja-JP" altLang="en-US" sz="1000" b="0" dirty="0">
                          <a:solidFill>
                            <a:schemeClr val="tx1"/>
                          </a:solidFill>
                          <a:latin typeface="Meiryo UI" panose="020B0604030504040204" pitchFamily="50" charset="-128"/>
                          <a:ea typeface="Meiryo UI" panose="020B0604030504040204" pitchFamily="50" charset="-128"/>
                        </a:rPr>
                        <a:t>万人泊</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宿泊旅行統計調査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1213067637"/>
                  </a:ext>
                </a:extLst>
              </a:tr>
              <a:tr h="0">
                <a:tc rowSpan="2">
                  <a:txBody>
                    <a:bodyPr/>
                    <a:lstStyle/>
                    <a:p>
                      <a:pPr algn="ctr">
                        <a:lnSpc>
                          <a:spcPts val="1200"/>
                        </a:lnSpc>
                      </a:pPr>
                      <a:r>
                        <a:rPr kumimoji="1" lang="ja-JP" altLang="en-US" sz="1000" dirty="0">
                          <a:latin typeface="Meiryo UI" panose="020B0604030504040204" pitchFamily="50" charset="-128"/>
                          <a:ea typeface="Meiryo UI" panose="020B0604030504040204" pitchFamily="50" charset="-128"/>
                        </a:rPr>
                        <a:t>消費単価</a:t>
                      </a:r>
                      <a:endParaRPr kumimoji="1" lang="en-US" altLang="ja-JP" sz="1000" dirty="0">
                        <a:latin typeface="Meiryo UI" panose="020B0604030504040204" pitchFamily="50" charset="-128"/>
                        <a:ea typeface="Meiryo UI" panose="020B0604030504040204" pitchFamily="50" charset="-128"/>
                      </a:endParaRPr>
                    </a:p>
                    <a:p>
                      <a:pPr algn="ctr">
                        <a:lnSpc>
                          <a:spcPts val="1200"/>
                        </a:lnSpc>
                      </a:pPr>
                      <a:r>
                        <a:rPr kumimoji="1" lang="ja-JP" altLang="en-US" sz="1000" dirty="0">
                          <a:latin typeface="Meiryo UI" panose="020B0604030504040204" pitchFamily="50" charset="-128"/>
                          <a:ea typeface="Meiryo UI" panose="020B0604030504040204" pitchFamily="50" charset="-128"/>
                          <a:cs typeface="Arial" panose="020B0604020202020204" pitchFamily="34" charset="0"/>
                        </a:rPr>
                        <a:t>（</a:t>
                      </a:r>
                      <a:r>
                        <a:rPr kumimoji="1" lang="en-US" altLang="ja-JP" sz="1000" dirty="0">
                          <a:latin typeface="Meiryo UI" panose="020B0604030504040204" pitchFamily="50" charset="-128"/>
                          <a:ea typeface="Meiryo UI" panose="020B0604030504040204" pitchFamily="50" charset="-128"/>
                          <a:cs typeface="Arial" panose="020B0604020202020204" pitchFamily="34" charset="0"/>
                        </a:rPr>
                        <a:t>1</a:t>
                      </a:r>
                      <a:r>
                        <a:rPr kumimoji="1" lang="ja-JP" altLang="en-US" sz="1000" dirty="0">
                          <a:latin typeface="Meiryo UI" panose="020B0604030504040204" pitchFamily="50" charset="-128"/>
                          <a:ea typeface="Meiryo UI" panose="020B0604030504040204" pitchFamily="50" charset="-128"/>
                          <a:cs typeface="Arial" panose="020B0604020202020204" pitchFamily="34" charset="0"/>
                        </a:rPr>
                        <a:t>人あたり）</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日本人</a:t>
                      </a:r>
                      <a:endParaRPr kumimoji="1" lang="ja-JP" altLang="en-US" sz="1000" b="0" dirty="0">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5.2</a:t>
                      </a:r>
                      <a:r>
                        <a:rPr kumimoji="1" lang="ja-JP" altLang="en-US" sz="1000" b="0" dirty="0">
                          <a:solidFill>
                            <a:schemeClr val="tx1"/>
                          </a:solidFill>
                          <a:latin typeface="Meiryo UI" panose="020B0604030504040204" pitchFamily="50" charset="-128"/>
                          <a:ea typeface="Meiryo UI" panose="020B0604030504040204" pitchFamily="50" charset="-128"/>
                        </a:rPr>
                        <a:t>万円</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3.0</a:t>
                      </a:r>
                      <a:r>
                        <a:rPr kumimoji="1" lang="ja-JP" altLang="en-US" sz="1000" b="0" dirty="0">
                          <a:solidFill>
                            <a:schemeClr val="tx1"/>
                          </a:solidFill>
                          <a:latin typeface="Meiryo UI" panose="020B0604030504040204" pitchFamily="50" charset="-128"/>
                          <a:ea typeface="Meiryo UI" panose="020B0604030504040204" pitchFamily="50" charset="-128"/>
                        </a:rPr>
                        <a:t>万円</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旅行・観光消費動向調査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3703652902"/>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外国人</a:t>
                      </a:r>
                      <a:endParaRPr kumimoji="1" lang="ja-JP" altLang="en-US" sz="1000" b="0" dirty="0">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16.0</a:t>
                      </a:r>
                      <a:r>
                        <a:rPr kumimoji="1" lang="ja-JP" altLang="en-US" sz="1000" b="0" dirty="0">
                          <a:solidFill>
                            <a:schemeClr val="tx1"/>
                          </a:solidFill>
                          <a:latin typeface="Meiryo UI" panose="020B0604030504040204" pitchFamily="50" charset="-128"/>
                          <a:ea typeface="Meiryo UI" panose="020B0604030504040204" pitchFamily="50" charset="-128"/>
                        </a:rPr>
                        <a:t>万円</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9.2</a:t>
                      </a:r>
                      <a:r>
                        <a:rPr kumimoji="1" lang="ja-JP" altLang="en-US" sz="1000" b="0" dirty="0">
                          <a:solidFill>
                            <a:schemeClr val="tx1"/>
                          </a:solidFill>
                          <a:latin typeface="Meiryo UI" panose="020B0604030504040204" pitchFamily="50" charset="-128"/>
                          <a:ea typeface="Meiryo UI" panose="020B0604030504040204" pitchFamily="50" charset="-128"/>
                        </a:rPr>
                        <a:t>万円</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インバウンド消費動向調査</a:t>
                      </a:r>
                      <a:r>
                        <a:rPr kumimoji="1" lang="ja-JP" altLang="en-US" sz="900" b="0" dirty="0">
                          <a:solidFill>
                            <a:schemeClr val="tx1"/>
                          </a:solidFill>
                          <a:latin typeface="Meiryo UI" panose="020B0604030504040204" pitchFamily="50" charset="-128"/>
                          <a:ea typeface="Meiryo UI" panose="020B0604030504040204" pitchFamily="50" charset="-128"/>
                        </a:rPr>
                        <a:t>（観光庁）</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2740590118"/>
                  </a:ext>
                </a:extLst>
              </a:tr>
              <a:tr h="0">
                <a:tc gridSpan="2">
                  <a:txBody>
                    <a:bodyPr/>
                    <a:lstStyle/>
                    <a:p>
                      <a:pPr algn="ctr">
                        <a:lnSpc>
                          <a:spcPts val="1200"/>
                        </a:lnSpc>
                      </a:pPr>
                      <a:r>
                        <a:rPr kumimoji="1" lang="ja-JP" altLang="en-US" sz="1000" dirty="0">
                          <a:latin typeface="Meiryo UI" panose="020B0604030504040204" pitchFamily="50" charset="-128"/>
                          <a:ea typeface="Meiryo UI" panose="020B0604030504040204" pitchFamily="50" charset="-128"/>
                        </a:rPr>
                        <a:t>世界の都市総合力ランキング</a:t>
                      </a:r>
                    </a:p>
                    <a:p>
                      <a:pPr algn="ctr">
                        <a:lnSpc>
                          <a:spcPts val="1200"/>
                        </a:lnSpc>
                      </a:pPr>
                      <a:r>
                        <a:rPr kumimoji="1" lang="ja-JP" altLang="en-US" sz="1000" dirty="0">
                          <a:latin typeface="Meiryo UI" panose="020B0604030504040204" pitchFamily="50" charset="-128"/>
                          <a:ea typeface="Meiryo UI" panose="020B0604030504040204" pitchFamily="50" charset="-128"/>
                        </a:rPr>
                        <a:t>＜文化・交流分野＞</a:t>
                      </a:r>
                    </a:p>
                  </a:txBody>
                  <a:tcPr anchor="ctr">
                    <a:solidFill>
                      <a:srgbClr val="E9EDF4"/>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cs typeface="Arial" panose="020B0604020202020204" pitchFamily="34" charset="0"/>
                        </a:rPr>
                        <a:t>TOP10</a:t>
                      </a:r>
                      <a:r>
                        <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rPr>
                        <a:t>入り</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13</a:t>
                      </a:r>
                      <a:r>
                        <a:rPr kumimoji="1" lang="ja-JP" altLang="en-US" sz="1000" b="0" dirty="0">
                          <a:solidFill>
                            <a:schemeClr val="tx1"/>
                          </a:solidFill>
                          <a:latin typeface="Meiryo UI" panose="020B0604030504040204" pitchFamily="50" charset="-128"/>
                          <a:ea typeface="Meiryo UI" panose="020B0604030504040204" pitchFamily="50" charset="-128"/>
                        </a:rPr>
                        <a:t>位（</a:t>
                      </a: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２）</a:t>
                      </a:r>
                      <a:endParaRPr kumimoji="1" lang="ja-JP" altLang="en-US" sz="1000" b="0" dirty="0">
                        <a:solidFill>
                          <a:schemeClr val="tx1"/>
                        </a:solidFill>
                        <a:highlight>
                          <a:srgbClr val="00FF00"/>
                        </a:highlight>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cs typeface="Arial" panose="020B0604020202020204" pitchFamily="34" charset="0"/>
                        </a:rPr>
                        <a:t>Global Power City Index</a:t>
                      </a:r>
                    </a:p>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r>
                        <a:rPr kumimoji="1" lang="en-US" altLang="ja-JP"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r>
                        <a:rPr kumimoji="1" lang="ja-JP" altLang="en-US"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一財</a:t>
                      </a:r>
                      <a:r>
                        <a:rPr kumimoji="1" lang="en-US" altLang="ja-JP"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r>
                        <a:rPr kumimoji="1" lang="ja-JP" altLang="en-US"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森記念財団　都市戦略研究所）</a:t>
                      </a:r>
                    </a:p>
                  </a:txBody>
                  <a:tcPr marL="0" marR="0" anchor="ctr">
                    <a:solidFill>
                      <a:srgbClr val="E9EDF4"/>
                    </a:solidFill>
                  </a:tcPr>
                </a:tc>
                <a:extLst>
                  <a:ext uri="{0D108BD9-81ED-4DB2-BD59-A6C34878D82A}">
                    <a16:rowId xmlns:a16="http://schemas.microsoft.com/office/drawing/2014/main" val="3292452713"/>
                  </a:ext>
                </a:extLst>
              </a:tr>
              <a:tr h="0">
                <a:tc gridSpan="2">
                  <a:txBody>
                    <a:bodyPr/>
                    <a:lstStyle/>
                    <a:p>
                      <a:pPr algn="ctr">
                        <a:lnSpc>
                          <a:spcPts val="1200"/>
                        </a:lnSpc>
                      </a:pPr>
                      <a:r>
                        <a:rPr kumimoji="1" lang="ja-JP" altLang="en-US" sz="1000" dirty="0">
                          <a:latin typeface="Meiryo UI" panose="020B0604030504040204" pitchFamily="50" charset="-128"/>
                          <a:ea typeface="Meiryo UI" panose="020B0604030504040204" pitchFamily="50" charset="-128"/>
                        </a:rPr>
                        <a:t>世界の観光都市ランキング</a:t>
                      </a:r>
                    </a:p>
                  </a:txBody>
                  <a:tcPr anchor="ctr">
                    <a:solidFill>
                      <a:srgbClr val="E9EDF4"/>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cs typeface="Arial" panose="020B0604020202020204" pitchFamily="34" charset="0"/>
                        </a:rPr>
                        <a:t>TOP10</a:t>
                      </a:r>
                      <a:r>
                        <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rPr>
                        <a:t>入り</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11</a:t>
                      </a:r>
                      <a:r>
                        <a:rPr kumimoji="1" lang="ja-JP" altLang="en-US" sz="1000" b="0" dirty="0">
                          <a:solidFill>
                            <a:schemeClr val="tx1"/>
                          </a:solidFill>
                          <a:latin typeface="Meiryo UI" panose="020B0604030504040204" pitchFamily="50" charset="-128"/>
                          <a:ea typeface="Meiryo UI" panose="020B0604030504040204" pitchFamily="50" charset="-128"/>
                        </a:rPr>
                        <a:t>位（</a:t>
                      </a: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２）</a:t>
                      </a:r>
                      <a:endParaRPr kumimoji="1" lang="ja-JP" altLang="en-US" sz="1000" b="0" dirty="0">
                        <a:solidFill>
                          <a:schemeClr val="tx1"/>
                        </a:solidFill>
                        <a:highlight>
                          <a:srgbClr val="00FF00"/>
                        </a:highlight>
                        <a:latin typeface="Meiryo UI" panose="020B0604030504040204" pitchFamily="50" charset="-128"/>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Top 100 City Destinations Index</a:t>
                      </a:r>
                    </a:p>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cs typeface="Arial" panose="020B0604020202020204" pitchFamily="34" charset="0"/>
                        </a:rPr>
                        <a:t>（英市場調査会社ユーロモニターインターナショナル）</a:t>
                      </a:r>
                      <a:endParaRPr kumimoji="1" lang="ja-JP" altLang="en-US" sz="1000" b="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2998797445"/>
                  </a:ext>
                </a:extLst>
              </a:tr>
            </a:tbl>
          </a:graphicData>
        </a:graphic>
      </p:graphicFrame>
      <p:graphicFrame>
        <p:nvGraphicFramePr>
          <p:cNvPr id="2" name="表 3">
            <a:extLst>
              <a:ext uri="{FF2B5EF4-FFF2-40B4-BE49-F238E27FC236}">
                <a16:creationId xmlns:a16="http://schemas.microsoft.com/office/drawing/2014/main" id="{3842E5D3-1E46-E413-AA9B-5D292E9CF22A}"/>
              </a:ext>
            </a:extLst>
          </p:cNvPr>
          <p:cNvGraphicFramePr>
            <a:graphicFrameLocks noGrp="1"/>
          </p:cNvGraphicFramePr>
          <p:nvPr>
            <p:extLst>
              <p:ext uri="{D42A27DB-BD31-4B8C-83A1-F6EECF244321}">
                <p14:modId xmlns:p14="http://schemas.microsoft.com/office/powerpoint/2010/main" val="2757528756"/>
              </p:ext>
            </p:extLst>
          </p:nvPr>
        </p:nvGraphicFramePr>
        <p:xfrm>
          <a:off x="72108" y="864198"/>
          <a:ext cx="14262200" cy="1511209"/>
        </p:xfrm>
        <a:graphic>
          <a:graphicData uri="http://schemas.openxmlformats.org/drawingml/2006/table">
            <a:tbl>
              <a:tblPr bandRow="1">
                <a:tableStyleId>{D7AC3CCA-C797-4891-BE02-D94E43425B78}</a:tableStyleId>
              </a:tblPr>
              <a:tblGrid>
                <a:gridCol w="14262200">
                  <a:extLst>
                    <a:ext uri="{9D8B030D-6E8A-4147-A177-3AD203B41FA5}">
                      <a16:colId xmlns:a16="http://schemas.microsoft.com/office/drawing/2014/main" val="3370578595"/>
                    </a:ext>
                  </a:extLst>
                </a:gridCol>
              </a:tblGrid>
              <a:tr h="703643">
                <a:tc>
                  <a:txBody>
                    <a:bodyPr/>
                    <a:lstStyle/>
                    <a:p>
                      <a:pPr algn="ctr">
                        <a:lnSpc>
                          <a:spcPts val="2200"/>
                        </a:lnSpc>
                      </a:pPr>
                      <a:r>
                        <a:rPr kumimoji="1" lang="ja-JP" altLang="en-US" sz="1800" b="1" dirty="0">
                          <a:solidFill>
                            <a:schemeClr val="bg1"/>
                          </a:solidFill>
                          <a:latin typeface="Meiryo UI" panose="020B0604030504040204" pitchFamily="50" charset="-128"/>
                          <a:ea typeface="Meiryo UI" panose="020B0604030504040204" pitchFamily="50" charset="-128"/>
                        </a:rPr>
                        <a:t>　　</a:t>
                      </a:r>
                      <a:r>
                        <a:rPr kumimoji="1" lang="ja-JP" altLang="en-US" sz="2200" b="1" dirty="0">
                          <a:solidFill>
                            <a:schemeClr val="bg1"/>
                          </a:solidFill>
                          <a:latin typeface="Meiryo UI" panose="020B0604030504040204" pitchFamily="50" charset="-128"/>
                          <a:ea typeface="Meiryo UI" panose="020B0604030504040204" pitchFamily="50" charset="-128"/>
                        </a:rPr>
                        <a:t>国際エンターテインメント都市</a:t>
                      </a:r>
                      <a:r>
                        <a:rPr kumimoji="1" lang="en-US" altLang="ja-JP" sz="2200" b="1" dirty="0">
                          <a:solidFill>
                            <a:schemeClr val="bg1"/>
                          </a:solidFill>
                          <a:latin typeface="Meiryo UI" panose="020B0604030504040204" pitchFamily="50" charset="-128"/>
                          <a:ea typeface="Meiryo UI" panose="020B0604030504040204" pitchFamily="50" charset="-128"/>
                        </a:rPr>
                        <a:t>OSAKA</a:t>
                      </a:r>
                      <a:r>
                        <a:rPr kumimoji="1" lang="ja-JP" altLang="en-US" sz="2200" b="1" dirty="0">
                          <a:solidFill>
                            <a:schemeClr val="bg1"/>
                          </a:solidFill>
                          <a:latin typeface="Meiryo UI" panose="020B0604030504040204" pitchFamily="50" charset="-128"/>
                          <a:ea typeface="Meiryo UI" panose="020B0604030504040204" pitchFamily="50" charset="-128"/>
                        </a:rPr>
                        <a:t>　</a:t>
                      </a:r>
                      <a:endParaRPr kumimoji="1" lang="en-US" altLang="ja-JP" sz="2200" b="1" dirty="0">
                        <a:solidFill>
                          <a:schemeClr val="bg1"/>
                        </a:solidFill>
                        <a:latin typeface="Meiryo UI" panose="020B0604030504040204" pitchFamily="50" charset="-128"/>
                        <a:ea typeface="Meiryo UI" panose="020B0604030504040204" pitchFamily="50" charset="-128"/>
                      </a:endParaRPr>
                    </a:p>
                    <a:p>
                      <a:pPr algn="ctr">
                        <a:lnSpc>
                          <a:spcPts val="2200"/>
                        </a:lnSpc>
                      </a:pPr>
                      <a:r>
                        <a:rPr kumimoji="1" lang="ja-JP" altLang="en-US" sz="1300" b="1" dirty="0">
                          <a:solidFill>
                            <a:schemeClr val="bg1"/>
                          </a:solidFill>
                          <a:latin typeface="Meiryo UI" panose="020B0604030504040204" pitchFamily="50" charset="-128"/>
                          <a:ea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rPr>
                        <a:t>～ 府民・市民が愛着を持つ、持続可能な魅力あふれる都市へ ～</a:t>
                      </a:r>
                      <a:endParaRPr kumimoji="1" lang="ja-JP" altLang="en-US" sz="1300" b="1" dirty="0">
                        <a:solidFill>
                          <a:schemeClr val="bg1"/>
                        </a:solidFill>
                        <a:latin typeface="Meiryo UI" panose="020B0604030504040204" pitchFamily="50" charset="-128"/>
                        <a:ea typeface="Meiryo UI" panose="020B0604030504040204" pitchFamily="50" charset="-128"/>
                      </a:endParaRPr>
                    </a:p>
                  </a:txBody>
                  <a:tcPr marT="36000" marB="0" anchor="ctr">
                    <a:lnB w="9525"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3278083972"/>
                  </a:ext>
                </a:extLst>
              </a:tr>
              <a:tr h="792000">
                <a:tc>
                  <a:txBody>
                    <a:bodyPr/>
                    <a:lstStyle/>
                    <a:p>
                      <a:pPr algn="ctr">
                        <a:lnSpc>
                          <a:spcPts val="1600"/>
                        </a:lnSpc>
                      </a:pPr>
                      <a:r>
                        <a:rPr kumimoji="1" lang="ja-JP" altLang="en-US" sz="1300" b="1" dirty="0">
                          <a:latin typeface="Meiryo UI" panose="020B0604030504040204" pitchFamily="50" charset="-128"/>
                          <a:ea typeface="Meiryo UI" panose="020B0604030504040204" pitchFamily="50" charset="-128"/>
                        </a:rPr>
                        <a:t>大阪が持つ、食や歴史、文化、芸術、スポーツ等を含む都市魅力のすべてが、「多くの人を魅了するエンターテインメント」であり、人と人をつなぎ、人々の心を豊かにするものである。</a:t>
                      </a:r>
                      <a:endParaRPr kumimoji="1" lang="en-US" altLang="ja-JP" sz="1300" b="1" dirty="0">
                        <a:latin typeface="Meiryo UI" panose="020B0604030504040204" pitchFamily="50" charset="-128"/>
                        <a:ea typeface="Meiryo UI" panose="020B0604030504040204" pitchFamily="50" charset="-128"/>
                      </a:endParaRPr>
                    </a:p>
                    <a:p>
                      <a:pPr algn="ctr">
                        <a:lnSpc>
                          <a:spcPts val="1600"/>
                        </a:lnSpc>
                      </a:pPr>
                      <a:r>
                        <a:rPr kumimoji="1" lang="ja-JP" altLang="en-US" sz="1300" b="1" dirty="0">
                          <a:latin typeface="Meiryo UI" panose="020B0604030504040204" pitchFamily="50" charset="-128"/>
                          <a:ea typeface="Meiryo UI" panose="020B0604030504040204" pitchFamily="50" charset="-128"/>
                        </a:rPr>
                        <a:t>その魅力に加え、関西・西日本のハブ都市である強み</a:t>
                      </a:r>
                      <a:r>
                        <a:rPr kumimoji="1" lang="ja-JP" altLang="en-US" sz="1300" b="1" dirty="0">
                          <a:solidFill>
                            <a:schemeClr val="tx1"/>
                          </a:solidFill>
                          <a:latin typeface="Meiryo UI" panose="020B0604030504040204" pitchFamily="50" charset="-128"/>
                          <a:ea typeface="Meiryo UI" panose="020B0604030504040204" pitchFamily="50" charset="-128"/>
                        </a:rPr>
                        <a:t>や、万博開催によるレガシーを最大限に活用し、住民や企業をはじめ、あらゆるステークホルダーとともに、国内外からの誘客、交流拡大に</a:t>
                      </a:r>
                      <a:endParaRPr kumimoji="1" lang="en-US" altLang="ja-JP" sz="1300" b="1" dirty="0">
                        <a:solidFill>
                          <a:schemeClr val="tx1"/>
                        </a:solidFill>
                        <a:latin typeface="Meiryo UI" panose="020B0604030504040204" pitchFamily="50" charset="-128"/>
                        <a:ea typeface="Meiryo UI" panose="020B0604030504040204" pitchFamily="50" charset="-128"/>
                      </a:endParaRPr>
                    </a:p>
                    <a:p>
                      <a:pPr algn="ctr">
                        <a:lnSpc>
                          <a:spcPts val="1600"/>
                        </a:lnSpc>
                      </a:pPr>
                      <a:r>
                        <a:rPr kumimoji="1" lang="ja-JP" altLang="en-US" sz="1300" b="1" dirty="0">
                          <a:solidFill>
                            <a:schemeClr val="tx1"/>
                          </a:solidFill>
                          <a:latin typeface="Meiryo UI" panose="020B0604030504040204" pitchFamily="50" charset="-128"/>
                          <a:ea typeface="Meiryo UI" panose="020B0604030504040204" pitchFamily="50" charset="-128"/>
                        </a:rPr>
                        <a:t>つなげることで、府民・市民の誇りや愛着につながる新たな魅力が創造され、さらに人々を「ワクワク」させ、人々</a:t>
                      </a:r>
                      <a:r>
                        <a:rPr kumimoji="1" lang="ja-JP" altLang="en-US" sz="1300" b="1" dirty="0">
                          <a:latin typeface="Meiryo UI" panose="020B0604030504040204" pitchFamily="50" charset="-128"/>
                          <a:ea typeface="Meiryo UI" panose="020B0604030504040204" pitchFamily="50" charset="-128"/>
                        </a:rPr>
                        <a:t>を惹きつける好循環が生まれる、持続可能な「国際エンターテインメント都市」をめざす。</a:t>
                      </a:r>
                    </a:p>
                  </a:txBody>
                  <a:tcPr marL="180000" marR="144000" marT="108000" marB="108000" anchor="ctr">
                    <a:lnT w="9525"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19348982"/>
                  </a:ext>
                </a:extLst>
              </a:tr>
            </a:tbl>
          </a:graphicData>
        </a:graphic>
      </p:graphicFrame>
      <p:sp>
        <p:nvSpPr>
          <p:cNvPr id="54" name="テキスト ボックス 53">
            <a:extLst>
              <a:ext uri="{FF2B5EF4-FFF2-40B4-BE49-F238E27FC236}">
                <a16:creationId xmlns:a16="http://schemas.microsoft.com/office/drawing/2014/main" id="{45B5C1FE-96DF-3FAE-018F-48043C7DDF26}"/>
              </a:ext>
            </a:extLst>
          </p:cNvPr>
          <p:cNvSpPr txBox="1"/>
          <p:nvPr/>
        </p:nvSpPr>
        <p:spPr>
          <a:xfrm>
            <a:off x="3947707" y="1106170"/>
            <a:ext cx="936104" cy="307777"/>
          </a:xfrm>
          <a:prstGeom prst="rect">
            <a:avLst/>
          </a:prstGeom>
          <a:solidFill>
            <a:schemeClr val="bg1"/>
          </a:solid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めざ</a:t>
            </a:r>
            <a:r>
              <a:rPr kumimoji="1" lang="ja-JP" altLang="en-US" sz="1400" dirty="0">
                <a:latin typeface="Meiryo UI" panose="020B0604030504040204" pitchFamily="50" charset="-128"/>
                <a:ea typeface="Meiryo UI" panose="020B0604030504040204" pitchFamily="50" charset="-128"/>
              </a:rPr>
              <a:t>す姿</a:t>
            </a:r>
          </a:p>
        </p:txBody>
      </p:sp>
      <p:sp>
        <p:nvSpPr>
          <p:cNvPr id="24" name="台形 23">
            <a:extLst>
              <a:ext uri="{FF2B5EF4-FFF2-40B4-BE49-F238E27FC236}">
                <a16:creationId xmlns:a16="http://schemas.microsoft.com/office/drawing/2014/main" id="{8C62D1EA-4293-4E7A-ABD8-DF58535597F0}"/>
              </a:ext>
            </a:extLst>
          </p:cNvPr>
          <p:cNvSpPr/>
          <p:nvPr/>
        </p:nvSpPr>
        <p:spPr>
          <a:xfrm>
            <a:off x="6893624" y="2693265"/>
            <a:ext cx="7439747" cy="720000"/>
          </a:xfrm>
          <a:prstGeom prst="trapezoid">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t">
            <a:noAutofit/>
          </a:bodyPr>
          <a:lstStyle/>
          <a:p>
            <a:pPr>
              <a:lnSpc>
                <a:spcPts val="1400"/>
              </a:lnSpc>
              <a:spcAft>
                <a:spcPts val="0"/>
              </a:spcAft>
            </a:pPr>
            <a:r>
              <a:rPr lang="ja-JP" altLang="en-US"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000" dirty="0">
                <a:solidFill>
                  <a:schemeClr val="tx1"/>
                </a:solidFill>
                <a:highlight>
                  <a:srgbClr val="FFFFFF"/>
                </a:highlight>
                <a:latin typeface="Meiryo UI" panose="020B0604030504040204" pitchFamily="50" charset="-128"/>
                <a:ea typeface="Meiryo UI" panose="020B0604030504040204" pitchFamily="50" charset="-128"/>
                <a:cs typeface="Times New Roman" panose="02020603050405020304" pitchFamily="18" charset="0"/>
              </a:rPr>
              <a:t>「国際エンターテインメント都市</a:t>
            </a:r>
            <a:r>
              <a:rPr lang="en-US" altLang="ja-JP" sz="1000" dirty="0">
                <a:solidFill>
                  <a:schemeClr val="tx1"/>
                </a:solidFill>
                <a:highlight>
                  <a:srgbClr val="FFFFFF"/>
                </a:highlight>
                <a:latin typeface="Meiryo UI" panose="020B0604030504040204" pitchFamily="50" charset="-128"/>
                <a:ea typeface="Meiryo UI" panose="020B0604030504040204" pitchFamily="50" charset="-128"/>
                <a:cs typeface="Times New Roman" panose="02020603050405020304" pitchFamily="18" charset="0"/>
              </a:rPr>
              <a:t>OSAKA</a:t>
            </a:r>
            <a:r>
              <a:rPr lang="ja-JP" altLang="en-US" sz="1000" dirty="0">
                <a:solidFill>
                  <a:schemeClr val="tx1"/>
                </a:solidFill>
                <a:highlight>
                  <a:srgbClr val="FFFFFF"/>
                </a:highlight>
                <a:latin typeface="Meiryo UI" panose="020B0604030504040204" pitchFamily="50" charset="-128"/>
                <a:ea typeface="Meiryo UI" panose="020B0604030504040204" pitchFamily="50" charset="-128"/>
                <a:cs typeface="Times New Roman" panose="02020603050405020304" pitchFamily="18" charset="0"/>
              </a:rPr>
              <a:t>」をめざし、「</a:t>
            </a:r>
            <a:r>
              <a:rPr lang="ja-JP" altLang="en-US"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大阪ならではの都市魅力ブランドの確立」と「持続可能な観光の実現」という２つの視点に</a:t>
            </a:r>
            <a:endParaRPr lang="en-US" altLang="ja-JP"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a:lnSpc>
                <a:spcPts val="1400"/>
              </a:lnSpc>
              <a:spcAft>
                <a:spcPts val="0"/>
              </a:spcAft>
            </a:pPr>
            <a:r>
              <a:rPr lang="ja-JP" altLang="en-US"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基づき、</a:t>
            </a:r>
            <a:r>
              <a:rPr lang="en-US" altLang="ja-JP"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6</a:t>
            </a:r>
            <a:r>
              <a:rPr lang="ja-JP" altLang="en-US"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つのテーマを設定し、ベクトルをあわせて施策の実施に取り組む。</a:t>
            </a:r>
          </a:p>
          <a:p>
            <a:pPr>
              <a:lnSpc>
                <a:spcPts val="1700"/>
              </a:lnSpc>
              <a:spcAft>
                <a:spcPts val="0"/>
              </a:spcAft>
            </a:pPr>
            <a:endParaRPr lang="en-US" altLang="ja-JP"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7" name="テキスト ボックス 2">
            <a:extLst>
              <a:ext uri="{FF2B5EF4-FFF2-40B4-BE49-F238E27FC236}">
                <a16:creationId xmlns:a16="http://schemas.microsoft.com/office/drawing/2014/main" id="{9AF5CDCA-BFBA-5EFD-583C-D31E2FE449CB}"/>
              </a:ext>
            </a:extLst>
          </p:cNvPr>
          <p:cNvSpPr txBox="1">
            <a:spLocks noChangeArrowheads="1"/>
          </p:cNvSpPr>
          <p:nvPr/>
        </p:nvSpPr>
        <p:spPr bwMode="auto">
          <a:xfrm>
            <a:off x="6993556" y="7025397"/>
            <a:ext cx="3096000" cy="283329"/>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200" b="1" u="sng" kern="100" dirty="0">
                <a:effectLst/>
                <a:latin typeface="Meiryo UI" panose="020B0604030504040204" pitchFamily="50" charset="-128"/>
                <a:ea typeface="Meiryo UI" panose="020B0604030504040204" pitchFamily="50" charset="-128"/>
                <a:cs typeface="Times New Roman" panose="02020603050405020304" pitchFamily="18" charset="0"/>
              </a:rPr>
              <a:t>内外からの誘客に関する数値目標</a:t>
            </a:r>
            <a:endParaRPr lang="ja-JP" sz="1200" u="sng"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30" name="テキスト ボックス 2">
            <a:extLst>
              <a:ext uri="{FF2B5EF4-FFF2-40B4-BE49-F238E27FC236}">
                <a16:creationId xmlns:a16="http://schemas.microsoft.com/office/drawing/2014/main" id="{943E0445-E489-3042-551D-393C569F0688}"/>
              </a:ext>
            </a:extLst>
          </p:cNvPr>
          <p:cNvSpPr txBox="1">
            <a:spLocks noChangeArrowheads="1"/>
          </p:cNvSpPr>
          <p:nvPr/>
        </p:nvSpPr>
        <p:spPr bwMode="auto">
          <a:xfrm>
            <a:off x="6877226" y="6228606"/>
            <a:ext cx="7371671" cy="720000"/>
          </a:xfrm>
          <a:prstGeom prst="rect">
            <a:avLst/>
          </a:prstGeom>
          <a:noFill/>
          <a:ln w="9525">
            <a:noFill/>
            <a:miter lim="800000"/>
            <a:headEnd/>
            <a:tailEnd/>
          </a:ln>
        </p:spPr>
        <p:txBody>
          <a:bodyPr rot="0" vert="horz" wrap="square" lIns="91440" tIns="45720" rIns="91440" bIns="45720" anchor="ctr" anchorCtr="0">
            <a:noAutofit/>
          </a:bodyPr>
          <a:lstStyle/>
          <a:p>
            <a:pPr>
              <a:lnSpc>
                <a:spcPts val="1700"/>
              </a:lnSpc>
              <a:spcAft>
                <a:spcPts val="240"/>
              </a:spcAft>
            </a:pPr>
            <a:r>
              <a:rPr lang="ja-JP" altLang="en-US" sz="1300" b="1" u="sng"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u="sng" kern="100" dirty="0">
                <a:effectLst/>
                <a:latin typeface="Meiryo UI" panose="020B0604030504040204" pitchFamily="50" charset="-128"/>
                <a:ea typeface="Meiryo UI" panose="020B0604030504040204" pitchFamily="50" charset="-128"/>
                <a:cs typeface="Times New Roman" panose="02020603050405020304" pitchFamily="18" charset="0"/>
              </a:rPr>
              <a:t>戦略の進捗管理</a:t>
            </a:r>
            <a:r>
              <a:rPr lang="ja-JP" altLang="en-US" sz="1300" b="1" u="sng" kern="100" dirty="0">
                <a:latin typeface="Meiryo UI" panose="020B0604030504040204" pitchFamily="50" charset="-128"/>
                <a:ea typeface="Meiryo UI" panose="020B0604030504040204" pitchFamily="50" charset="-128"/>
                <a:cs typeface="Times New Roman" panose="02020603050405020304" pitchFamily="18" charset="0"/>
              </a:rPr>
              <a:t>◆</a:t>
            </a:r>
            <a:r>
              <a:rPr lang="ja-JP" sz="1300" b="1" u="sng"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300" u="sng" kern="100" dirty="0">
              <a:latin typeface="Meiryo UI" panose="020B0604030504040204" pitchFamily="50" charset="-128"/>
              <a:ea typeface="Meiryo UI" panose="020B0604030504040204" pitchFamily="50" charset="-128"/>
              <a:cs typeface="Times New Roman" panose="02020603050405020304" pitchFamily="18" charset="0"/>
            </a:endParaRPr>
          </a:p>
          <a:p>
            <a:pPr>
              <a:spcAft>
                <a:spcPts val="24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 大阪府市都市魅力戦略会議において、年度ごとに評価・検証を実施。</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 目標値や来阪者の大阪観光における満足度・推奨度の指標等については、社会情勢の変化や今後実施する観光動向調査等を踏まえ、</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必要に応じて見直し・更新を行う。</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29" name="テキスト ボックス 2">
            <a:extLst>
              <a:ext uri="{FF2B5EF4-FFF2-40B4-BE49-F238E27FC236}">
                <a16:creationId xmlns:a16="http://schemas.microsoft.com/office/drawing/2014/main" id="{3D0197BF-644A-D2E8-7E04-BED293C51C7D}"/>
              </a:ext>
            </a:extLst>
          </p:cNvPr>
          <p:cNvSpPr txBox="1">
            <a:spLocks noChangeArrowheads="1"/>
          </p:cNvSpPr>
          <p:nvPr/>
        </p:nvSpPr>
        <p:spPr bwMode="auto">
          <a:xfrm>
            <a:off x="7121853" y="9924924"/>
            <a:ext cx="6335646" cy="408138"/>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１）</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来阪者数（日本人）の目標値は、</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年の来阪者数（日本人）が公表され次第、設定</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する</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２）</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世界の都市総合力ランキング、世界の観光都市ランキングは</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年の数値</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7" name="四角形: 角を丸くする 6">
            <a:extLst>
              <a:ext uri="{FF2B5EF4-FFF2-40B4-BE49-F238E27FC236}">
                <a16:creationId xmlns:a16="http://schemas.microsoft.com/office/drawing/2014/main" id="{E4044290-DCF6-D9E5-243C-B64EEB1B343F}"/>
              </a:ext>
            </a:extLst>
          </p:cNvPr>
          <p:cNvSpPr/>
          <p:nvPr/>
        </p:nvSpPr>
        <p:spPr>
          <a:xfrm>
            <a:off x="777040" y="8583932"/>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行政</a:t>
            </a:r>
          </a:p>
        </p:txBody>
      </p:sp>
      <p:sp>
        <p:nvSpPr>
          <p:cNvPr id="8" name="四角形: 角を丸くする 7">
            <a:extLst>
              <a:ext uri="{FF2B5EF4-FFF2-40B4-BE49-F238E27FC236}">
                <a16:creationId xmlns:a16="http://schemas.microsoft.com/office/drawing/2014/main" id="{E15B2353-8CBF-EAA8-9CF0-D47397CF838A}"/>
              </a:ext>
            </a:extLst>
          </p:cNvPr>
          <p:cNvSpPr/>
          <p:nvPr/>
        </p:nvSpPr>
        <p:spPr>
          <a:xfrm>
            <a:off x="777040" y="8931001"/>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大学・研究機関</a:t>
            </a:r>
          </a:p>
        </p:txBody>
      </p:sp>
      <p:sp>
        <p:nvSpPr>
          <p:cNvPr id="10" name="四角形: 角を丸くする 9">
            <a:extLst>
              <a:ext uri="{FF2B5EF4-FFF2-40B4-BE49-F238E27FC236}">
                <a16:creationId xmlns:a16="http://schemas.microsoft.com/office/drawing/2014/main" id="{8282A4B5-4C00-C925-1F78-4340E97559F8}"/>
              </a:ext>
            </a:extLst>
          </p:cNvPr>
          <p:cNvSpPr/>
          <p:nvPr/>
        </p:nvSpPr>
        <p:spPr>
          <a:xfrm>
            <a:off x="4373244" y="8587557"/>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経済界</a:t>
            </a:r>
          </a:p>
        </p:txBody>
      </p:sp>
      <p:sp>
        <p:nvSpPr>
          <p:cNvPr id="11" name="四角形: 角を丸くする 10">
            <a:extLst>
              <a:ext uri="{FF2B5EF4-FFF2-40B4-BE49-F238E27FC236}">
                <a16:creationId xmlns:a16="http://schemas.microsoft.com/office/drawing/2014/main" id="{AFF38C03-DB53-7F33-5D3F-0396E181FC65}"/>
              </a:ext>
            </a:extLst>
          </p:cNvPr>
          <p:cNvSpPr/>
          <p:nvPr/>
        </p:nvSpPr>
        <p:spPr>
          <a:xfrm>
            <a:off x="4373115" y="8937424"/>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地域団体</a:t>
            </a:r>
          </a:p>
        </p:txBody>
      </p:sp>
      <p:sp>
        <p:nvSpPr>
          <p:cNvPr id="12" name="四角形: 角を丸くする 11">
            <a:extLst>
              <a:ext uri="{FF2B5EF4-FFF2-40B4-BE49-F238E27FC236}">
                <a16:creationId xmlns:a16="http://schemas.microsoft.com/office/drawing/2014/main" id="{74727CF8-8186-AB16-950C-D6ECB00501DD}"/>
              </a:ext>
            </a:extLst>
          </p:cNvPr>
          <p:cNvSpPr/>
          <p:nvPr/>
        </p:nvSpPr>
        <p:spPr>
          <a:xfrm>
            <a:off x="2024580" y="8584463"/>
            <a:ext cx="2376000" cy="669402"/>
          </a:xfrm>
          <a:prstGeom prst="roundRect">
            <a:avLst/>
          </a:prstGeom>
          <a:solidFill>
            <a:schemeClr val="bg1"/>
          </a:solidFill>
          <a:ln w="12700">
            <a:solidFill>
              <a:srgbClr val="7F7F7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054B722-89F8-BFF5-404D-7B3CAAD75193}"/>
              </a:ext>
            </a:extLst>
          </p:cNvPr>
          <p:cNvSpPr/>
          <p:nvPr/>
        </p:nvSpPr>
        <p:spPr>
          <a:xfrm>
            <a:off x="5767841" y="9002207"/>
            <a:ext cx="291229" cy="287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700"/>
              </a:lnSpc>
            </a:pPr>
            <a:r>
              <a:rPr lang="ja-JP" altLang="en-US" sz="1050" dirty="0">
                <a:solidFill>
                  <a:schemeClr val="tx1"/>
                </a:solidFill>
                <a:latin typeface="Meiryo UI" panose="020B0604030504040204" pitchFamily="50" charset="-128"/>
                <a:ea typeface="Meiryo UI" panose="020B0604030504040204" pitchFamily="50" charset="-128"/>
              </a:rPr>
              <a:t>など</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F4310A7E-6511-68FF-51F5-83E8DE5F39E8}"/>
              </a:ext>
            </a:extLst>
          </p:cNvPr>
          <p:cNvSpPr/>
          <p:nvPr/>
        </p:nvSpPr>
        <p:spPr>
          <a:xfrm>
            <a:off x="2283768" y="8802765"/>
            <a:ext cx="1980000" cy="4051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ja-JP" altLang="en-US" sz="1050" dirty="0">
                <a:solidFill>
                  <a:schemeClr val="tx1"/>
                </a:solidFill>
                <a:latin typeface="Meiryo UI" panose="020B0604030504040204" pitchFamily="50" charset="-128"/>
                <a:ea typeface="Meiryo UI" panose="020B0604030504040204" pitchFamily="50" charset="-128"/>
              </a:rPr>
              <a:t>○大阪府　○府内市町村</a:t>
            </a:r>
            <a:endParaRPr lang="en-US" altLang="ja-JP" sz="1050" dirty="0">
              <a:solidFill>
                <a:schemeClr val="tx1"/>
              </a:solidFill>
              <a:latin typeface="Meiryo UI" panose="020B0604030504040204" pitchFamily="50" charset="-128"/>
              <a:ea typeface="Meiryo UI" panose="020B0604030504040204" pitchFamily="50" charset="-128"/>
            </a:endParaRPr>
          </a:p>
          <a:p>
            <a:pPr>
              <a:lnSpc>
                <a:spcPts val="1300"/>
              </a:lnSpc>
            </a:pPr>
            <a:r>
              <a:rPr lang="ja-JP" altLang="en-US" sz="1050" dirty="0">
                <a:solidFill>
                  <a:schemeClr val="tx1"/>
                </a:solidFill>
                <a:latin typeface="Meiryo UI" panose="020B0604030504040204" pitchFamily="50" charset="-128"/>
                <a:ea typeface="Meiryo UI" panose="020B0604030504040204" pitchFamily="50" charset="-128"/>
              </a:rPr>
              <a:t>○大阪市　○大阪観光局　など　</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15" name="吹き出し: 左右矢印 14">
            <a:extLst>
              <a:ext uri="{FF2B5EF4-FFF2-40B4-BE49-F238E27FC236}">
                <a16:creationId xmlns:a16="http://schemas.microsoft.com/office/drawing/2014/main" id="{B2E31A97-B851-E2F0-A825-31392068AD19}"/>
              </a:ext>
            </a:extLst>
          </p:cNvPr>
          <p:cNvSpPr/>
          <p:nvPr/>
        </p:nvSpPr>
        <p:spPr>
          <a:xfrm>
            <a:off x="2321190" y="8451605"/>
            <a:ext cx="1805267" cy="299350"/>
          </a:xfrm>
          <a:prstGeom prst="leftRightArrowCallout">
            <a:avLst>
              <a:gd name="adj1" fmla="val 100000"/>
              <a:gd name="adj2" fmla="val 50000"/>
              <a:gd name="adj3" fmla="val 25740"/>
              <a:gd name="adj4" fmla="val 8091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ja-JP" altLang="en-US" sz="1100" b="1"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マネジメント機能</a:t>
            </a:r>
            <a:endParaRPr lang="en-US" altLang="ja-JP" sz="1100" b="1"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8" name="テキスト ボックス 2">
            <a:extLst>
              <a:ext uri="{FF2B5EF4-FFF2-40B4-BE49-F238E27FC236}">
                <a16:creationId xmlns:a16="http://schemas.microsoft.com/office/drawing/2014/main" id="{98C80AFF-AD51-4E92-92BB-87C9B5445D89}"/>
              </a:ext>
            </a:extLst>
          </p:cNvPr>
          <p:cNvSpPr txBox="1">
            <a:spLocks noChangeArrowheads="1"/>
          </p:cNvSpPr>
          <p:nvPr/>
        </p:nvSpPr>
        <p:spPr bwMode="auto">
          <a:xfrm>
            <a:off x="56480" y="2542047"/>
            <a:ext cx="3353366" cy="259291"/>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sz="1300" b="1"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kern="100" dirty="0">
                <a:effectLst/>
                <a:latin typeface="Meiryo UI" panose="020B0604030504040204" pitchFamily="50" charset="-128"/>
                <a:ea typeface="Meiryo UI" panose="020B0604030504040204" pitchFamily="50" charset="-128"/>
                <a:cs typeface="Times New Roman" panose="02020603050405020304" pitchFamily="18" charset="0"/>
              </a:rPr>
              <a:t>「大阪都市魅力創造戦略</a:t>
            </a:r>
            <a:r>
              <a:rPr lang="en-US" altLang="ja-JP" sz="1300" b="1" kern="100" dirty="0">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300" b="1" kern="100" dirty="0">
                <a:effectLst/>
                <a:latin typeface="Meiryo UI" panose="020B0604030504040204" pitchFamily="50" charset="-128"/>
                <a:ea typeface="Meiryo UI" panose="020B0604030504040204" pitchFamily="50" charset="-128"/>
                <a:cs typeface="Times New Roman" panose="02020603050405020304" pitchFamily="18" charset="0"/>
              </a:rPr>
              <a:t>」の成果</a:t>
            </a:r>
            <a:r>
              <a:rPr lang="ja-JP" sz="1300" b="1"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四角形: 角を丸くする 4">
            <a:extLst>
              <a:ext uri="{FF2B5EF4-FFF2-40B4-BE49-F238E27FC236}">
                <a16:creationId xmlns:a16="http://schemas.microsoft.com/office/drawing/2014/main" id="{7D8FA276-EBEC-44DB-A16E-0D44984182D2}"/>
              </a:ext>
            </a:extLst>
          </p:cNvPr>
          <p:cNvSpPr/>
          <p:nvPr/>
        </p:nvSpPr>
        <p:spPr>
          <a:xfrm>
            <a:off x="207663" y="2847496"/>
            <a:ext cx="2101002"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 角を丸くする 30">
            <a:extLst>
              <a:ext uri="{FF2B5EF4-FFF2-40B4-BE49-F238E27FC236}">
                <a16:creationId xmlns:a16="http://schemas.microsoft.com/office/drawing/2014/main" id="{5445694E-CB4C-4B8B-BFC4-DCEDC3D3C874}"/>
              </a:ext>
            </a:extLst>
          </p:cNvPr>
          <p:cNvSpPr/>
          <p:nvPr/>
        </p:nvSpPr>
        <p:spPr>
          <a:xfrm>
            <a:off x="2416298" y="2838346"/>
            <a:ext cx="2041640"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四角形: 角を丸くする 34">
            <a:extLst>
              <a:ext uri="{FF2B5EF4-FFF2-40B4-BE49-F238E27FC236}">
                <a16:creationId xmlns:a16="http://schemas.microsoft.com/office/drawing/2014/main" id="{33F1058F-DBA0-4DE8-ADC7-6CDF91DC5B97}"/>
              </a:ext>
            </a:extLst>
          </p:cNvPr>
          <p:cNvSpPr/>
          <p:nvPr/>
        </p:nvSpPr>
        <p:spPr>
          <a:xfrm>
            <a:off x="4556669" y="2847496"/>
            <a:ext cx="2041640"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2">
            <a:extLst>
              <a:ext uri="{FF2B5EF4-FFF2-40B4-BE49-F238E27FC236}">
                <a16:creationId xmlns:a16="http://schemas.microsoft.com/office/drawing/2014/main" id="{01AD7BD8-6A73-4CFE-989F-FE79C610CEA4}"/>
              </a:ext>
            </a:extLst>
          </p:cNvPr>
          <p:cNvSpPr txBox="1">
            <a:spLocks noChangeArrowheads="1"/>
          </p:cNvSpPr>
          <p:nvPr/>
        </p:nvSpPr>
        <p:spPr bwMode="auto">
          <a:xfrm>
            <a:off x="83994" y="4278615"/>
            <a:ext cx="5664384" cy="228752"/>
          </a:xfrm>
          <a:prstGeom prst="rect">
            <a:avLst/>
          </a:prstGeom>
          <a:noFill/>
          <a:ln w="9525">
            <a:noFill/>
            <a:miter lim="800000"/>
            <a:headEnd/>
            <a:tailEnd/>
          </a:ln>
        </p:spPr>
        <p:txBody>
          <a:bodyPr rot="0" vert="horz" wrap="square" lIns="91440" tIns="45720" rIns="91440" bIns="45720" anchor="ctr" anchorCtr="0">
            <a:noAutofit/>
          </a:bodyPr>
          <a:lstStyle/>
          <a:p>
            <a:pPr>
              <a:lnSpc>
                <a:spcPts val="1200"/>
              </a:lnSpc>
              <a:spcAft>
                <a:spcPts val="240"/>
              </a:spcAft>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b="1" u="sng" dirty="0">
                <a:latin typeface="ＭＳ Ｐゴシック" panose="020B0600070205080204" pitchFamily="50" charset="-128"/>
                <a:ea typeface="Meiryo UI" panose="020B0604030504040204" pitchFamily="50" charset="-128"/>
                <a:cs typeface="Times New Roman" panose="02020603050405020304" pitchFamily="18" charset="0"/>
              </a:rPr>
              <a:t>◆今後の取組で求められること◆</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3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3" name="テキスト ボックス 2">
            <a:extLst>
              <a:ext uri="{FF2B5EF4-FFF2-40B4-BE49-F238E27FC236}">
                <a16:creationId xmlns:a16="http://schemas.microsoft.com/office/drawing/2014/main" id="{4C89CB02-39DB-46B1-37F4-3389863FFC67}"/>
              </a:ext>
            </a:extLst>
          </p:cNvPr>
          <p:cNvSpPr txBox="1">
            <a:spLocks noChangeArrowheads="1"/>
          </p:cNvSpPr>
          <p:nvPr/>
        </p:nvSpPr>
        <p:spPr bwMode="auto">
          <a:xfrm>
            <a:off x="256109" y="3249621"/>
            <a:ext cx="2092152" cy="790381"/>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大阪の豊かな都市魅力を生かした</a:t>
            </a:r>
            <a:b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b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賑わいの創出・発信に加え、</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2025</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年大阪・関西万博を契機に、様々な</a:t>
            </a:r>
            <a:b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b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国際イベントが開催されたことにより、都市格が向上。</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37" name="テキスト ボックス 2">
            <a:extLst>
              <a:ext uri="{FF2B5EF4-FFF2-40B4-BE49-F238E27FC236}">
                <a16:creationId xmlns:a16="http://schemas.microsoft.com/office/drawing/2014/main" id="{27BC0154-4732-4042-ACD7-F47CB8FACA95}"/>
              </a:ext>
            </a:extLst>
          </p:cNvPr>
          <p:cNvSpPr txBox="1">
            <a:spLocks noChangeArrowheads="1"/>
          </p:cNvSpPr>
          <p:nvPr/>
        </p:nvSpPr>
        <p:spPr bwMode="auto">
          <a:xfrm>
            <a:off x="315916" y="2916238"/>
            <a:ext cx="1770185"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都市プレゼンスの向上</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38" name="テキスト ボックス 2">
            <a:extLst>
              <a:ext uri="{FF2B5EF4-FFF2-40B4-BE49-F238E27FC236}">
                <a16:creationId xmlns:a16="http://schemas.microsoft.com/office/drawing/2014/main" id="{D312FCDD-8E29-4EC5-BA75-78A5D5B0A2AB}"/>
              </a:ext>
            </a:extLst>
          </p:cNvPr>
          <p:cNvSpPr txBox="1">
            <a:spLocks noChangeArrowheads="1"/>
          </p:cNvSpPr>
          <p:nvPr/>
        </p:nvSpPr>
        <p:spPr bwMode="auto">
          <a:xfrm>
            <a:off x="2422118" y="2925244"/>
            <a:ext cx="2085088"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多様なネットワークの構築</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39" name="テキスト ボックス 2">
            <a:extLst>
              <a:ext uri="{FF2B5EF4-FFF2-40B4-BE49-F238E27FC236}">
                <a16:creationId xmlns:a16="http://schemas.microsoft.com/office/drawing/2014/main" id="{6A42A386-44AD-4191-84C6-36C28A76FE44}"/>
              </a:ext>
            </a:extLst>
          </p:cNvPr>
          <p:cNvSpPr txBox="1">
            <a:spLocks noChangeArrowheads="1"/>
          </p:cNvSpPr>
          <p:nvPr/>
        </p:nvSpPr>
        <p:spPr bwMode="auto">
          <a:xfrm>
            <a:off x="4772791" y="2916238"/>
            <a:ext cx="1609395"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来阪者数等の増加</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0" name="テキスト ボックス 2">
            <a:extLst>
              <a:ext uri="{FF2B5EF4-FFF2-40B4-BE49-F238E27FC236}">
                <a16:creationId xmlns:a16="http://schemas.microsoft.com/office/drawing/2014/main" id="{4E4CEB82-56A2-4BC9-98F3-3961A87E6A9A}"/>
              </a:ext>
            </a:extLst>
          </p:cNvPr>
          <p:cNvSpPr txBox="1">
            <a:spLocks noChangeArrowheads="1"/>
          </p:cNvSpPr>
          <p:nvPr/>
        </p:nvSpPr>
        <p:spPr bwMode="auto">
          <a:xfrm>
            <a:off x="2407396" y="3273258"/>
            <a:ext cx="2059845" cy="726216"/>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あらゆるステークホルダーとともに、都市のポテンシャルを生かしチャレンジをし続けたことにより、多彩な都市の魅力を創出するためのノウハウの蓄積や</a:t>
            </a:r>
            <a:b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b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ネットワークの構築が図られた。</a:t>
            </a:r>
          </a:p>
        </p:txBody>
      </p:sp>
      <p:sp>
        <p:nvSpPr>
          <p:cNvPr id="41" name="テキスト ボックス 2">
            <a:extLst>
              <a:ext uri="{FF2B5EF4-FFF2-40B4-BE49-F238E27FC236}">
                <a16:creationId xmlns:a16="http://schemas.microsoft.com/office/drawing/2014/main" id="{1746B3FB-C771-4A1F-B797-A64640DBFEED}"/>
              </a:ext>
            </a:extLst>
          </p:cNvPr>
          <p:cNvSpPr txBox="1">
            <a:spLocks noChangeArrowheads="1"/>
          </p:cNvSpPr>
          <p:nvPr/>
        </p:nvSpPr>
        <p:spPr bwMode="auto">
          <a:xfrm>
            <a:off x="4573325" y="3222483"/>
            <a:ext cx="2041640" cy="827766"/>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各種観光データは、インバウンド需要が好調であったコロナ禍前を上回る又は同程度の水準で増加しており、来阪外国人旅行者数と日本人延べ宿泊者数は、過去最高値を達成した。</a:t>
            </a:r>
          </a:p>
        </p:txBody>
      </p:sp>
      <p:grpSp>
        <p:nvGrpSpPr>
          <p:cNvPr id="22" name="グループ化 21">
            <a:extLst>
              <a:ext uri="{FF2B5EF4-FFF2-40B4-BE49-F238E27FC236}">
                <a16:creationId xmlns:a16="http://schemas.microsoft.com/office/drawing/2014/main" id="{83CCF1B8-FC47-485D-B21C-67666D07CFEF}"/>
              </a:ext>
            </a:extLst>
          </p:cNvPr>
          <p:cNvGrpSpPr/>
          <p:nvPr/>
        </p:nvGrpSpPr>
        <p:grpSpPr>
          <a:xfrm>
            <a:off x="3113211" y="9769961"/>
            <a:ext cx="321114" cy="220553"/>
            <a:chOff x="-2089825" y="4128822"/>
            <a:chExt cx="763009" cy="547687"/>
          </a:xfrm>
          <a:solidFill>
            <a:schemeClr val="bg1">
              <a:lumMod val="50000"/>
            </a:schemeClr>
          </a:solidFill>
        </p:grpSpPr>
        <p:sp>
          <p:nvSpPr>
            <p:cNvPr id="19" name="フリーフォーム: 図形 18">
              <a:extLst>
                <a:ext uri="{FF2B5EF4-FFF2-40B4-BE49-F238E27FC236}">
                  <a16:creationId xmlns:a16="http://schemas.microsoft.com/office/drawing/2014/main" id="{AD3AA5A3-719C-408F-9D5A-7F5E5823C4B9}"/>
                </a:ext>
              </a:extLst>
            </p:cNvPr>
            <p:cNvSpPr/>
            <p:nvPr/>
          </p:nvSpPr>
          <p:spPr>
            <a:xfrm rot="5400000">
              <a:off x="-1867864" y="3906861"/>
              <a:ext cx="319087" cy="763009"/>
            </a:xfrm>
            <a:custGeom>
              <a:avLst/>
              <a:gdLst>
                <a:gd name="connsiteX0" fmla="*/ 119063 w 319087"/>
                <a:gd name="connsiteY0" fmla="*/ 0 h 763009"/>
                <a:gd name="connsiteX1" fmla="*/ 0 w 319087"/>
                <a:gd name="connsiteY1" fmla="*/ 0 h 763009"/>
                <a:gd name="connsiteX2" fmla="*/ 200025 w 319087"/>
                <a:gd name="connsiteY2" fmla="*/ 381505 h 763009"/>
                <a:gd name="connsiteX3" fmla="*/ 0 w 319087"/>
                <a:gd name="connsiteY3" fmla="*/ 763009 h 763009"/>
                <a:gd name="connsiteX4" fmla="*/ 119063 w 319087"/>
                <a:gd name="connsiteY4" fmla="*/ 763009 h 763009"/>
                <a:gd name="connsiteX5" fmla="*/ 319088 w 319087"/>
                <a:gd name="connsiteY5" fmla="*/ 381505 h 763009"/>
                <a:gd name="connsiteX6" fmla="*/ 119063 w 319087"/>
                <a:gd name="connsiteY6" fmla="*/ 0 h 763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763009">
                  <a:moveTo>
                    <a:pt x="119063" y="0"/>
                  </a:moveTo>
                  <a:lnTo>
                    <a:pt x="0" y="0"/>
                  </a:lnTo>
                  <a:lnTo>
                    <a:pt x="200025" y="381505"/>
                  </a:lnTo>
                  <a:lnTo>
                    <a:pt x="0" y="763009"/>
                  </a:lnTo>
                  <a:lnTo>
                    <a:pt x="119063" y="763009"/>
                  </a:lnTo>
                  <a:lnTo>
                    <a:pt x="319088" y="381505"/>
                  </a:lnTo>
                  <a:lnTo>
                    <a:pt x="119063" y="0"/>
                  </a:lnTo>
                  <a:close/>
                </a:path>
              </a:pathLst>
            </a:custGeom>
            <a:grpFill/>
            <a:ln w="9525" cap="flat">
              <a:noFill/>
              <a:prstDash val="solid"/>
              <a:miter/>
            </a:ln>
          </p:spPr>
          <p:txBody>
            <a:bodyPr rtlCol="0" anchor="ctr"/>
            <a:lstStyle/>
            <a:p>
              <a:endParaRPr lang="ja-JP" altLang="en-US"/>
            </a:p>
          </p:txBody>
        </p:sp>
        <p:sp>
          <p:nvSpPr>
            <p:cNvPr id="21" name="フリーフォーム: 図形 20">
              <a:extLst>
                <a:ext uri="{FF2B5EF4-FFF2-40B4-BE49-F238E27FC236}">
                  <a16:creationId xmlns:a16="http://schemas.microsoft.com/office/drawing/2014/main" id="{80AF9917-BF7A-4361-82F2-79282CDA750B}"/>
                </a:ext>
              </a:extLst>
            </p:cNvPr>
            <p:cNvSpPr/>
            <p:nvPr/>
          </p:nvSpPr>
          <p:spPr>
            <a:xfrm rot="5400000">
              <a:off x="-1867864" y="4135461"/>
              <a:ext cx="319087" cy="763009"/>
            </a:xfrm>
            <a:custGeom>
              <a:avLst/>
              <a:gdLst>
                <a:gd name="connsiteX0" fmla="*/ 119063 w 319087"/>
                <a:gd name="connsiteY0" fmla="*/ 0 h 763009"/>
                <a:gd name="connsiteX1" fmla="*/ 0 w 319087"/>
                <a:gd name="connsiteY1" fmla="*/ 0 h 763009"/>
                <a:gd name="connsiteX2" fmla="*/ 200025 w 319087"/>
                <a:gd name="connsiteY2" fmla="*/ 381505 h 763009"/>
                <a:gd name="connsiteX3" fmla="*/ 0 w 319087"/>
                <a:gd name="connsiteY3" fmla="*/ 763009 h 763009"/>
                <a:gd name="connsiteX4" fmla="*/ 119063 w 319087"/>
                <a:gd name="connsiteY4" fmla="*/ 763009 h 763009"/>
                <a:gd name="connsiteX5" fmla="*/ 319088 w 319087"/>
                <a:gd name="connsiteY5" fmla="*/ 381505 h 763009"/>
                <a:gd name="connsiteX6" fmla="*/ 119063 w 319087"/>
                <a:gd name="connsiteY6" fmla="*/ 0 h 763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763009">
                  <a:moveTo>
                    <a:pt x="119063" y="0"/>
                  </a:moveTo>
                  <a:lnTo>
                    <a:pt x="0" y="0"/>
                  </a:lnTo>
                  <a:lnTo>
                    <a:pt x="200025" y="381505"/>
                  </a:lnTo>
                  <a:lnTo>
                    <a:pt x="0" y="763009"/>
                  </a:lnTo>
                  <a:lnTo>
                    <a:pt x="119063" y="763009"/>
                  </a:lnTo>
                  <a:lnTo>
                    <a:pt x="319088" y="381505"/>
                  </a:lnTo>
                  <a:lnTo>
                    <a:pt x="119063" y="0"/>
                  </a:lnTo>
                  <a:close/>
                </a:path>
              </a:pathLst>
            </a:custGeom>
            <a:grpFill/>
            <a:ln w="9525" cap="flat">
              <a:noFill/>
              <a:prstDash val="solid"/>
              <a:miter/>
            </a:ln>
          </p:spPr>
          <p:txBody>
            <a:bodyPr rtlCol="0" anchor="ctr"/>
            <a:lstStyle/>
            <a:p>
              <a:endParaRPr lang="ja-JP" altLang="en-US"/>
            </a:p>
          </p:txBody>
        </p:sp>
      </p:grpSp>
      <p:sp>
        <p:nvSpPr>
          <p:cNvPr id="43" name="テキスト ボックス 2">
            <a:extLst>
              <a:ext uri="{FF2B5EF4-FFF2-40B4-BE49-F238E27FC236}">
                <a16:creationId xmlns:a16="http://schemas.microsoft.com/office/drawing/2014/main" id="{0C3C3E99-6E6A-4873-B707-205A7CC22817}"/>
              </a:ext>
            </a:extLst>
          </p:cNvPr>
          <p:cNvSpPr txBox="1">
            <a:spLocks noChangeArrowheads="1"/>
          </p:cNvSpPr>
          <p:nvPr/>
        </p:nvSpPr>
        <p:spPr bwMode="auto">
          <a:xfrm>
            <a:off x="83994" y="4523813"/>
            <a:ext cx="5975076" cy="389659"/>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　　✔ 大阪・関西万博による成果をレガシーとして継承・発展　　　✔ 府域の豊かな個性のさらなる磨き上げ</a:t>
            </a:r>
            <a:endParaRPr lang="en-US" altLang="ja-JP" sz="1050" kern="100" dirty="0">
              <a:latin typeface="Meiryo UI" panose="020B0604030504040204" pitchFamily="50" charset="-128"/>
              <a:ea typeface="Meiryo UI" panose="020B0604030504040204" pitchFamily="50" charset="-128"/>
              <a:cs typeface="Times New Roman" panose="02020603050405020304" pitchFamily="18" charset="0"/>
            </a:endParaRPr>
          </a:p>
          <a:p>
            <a:pPr>
              <a:spcAft>
                <a:spcPts val="24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世界的に関心が高まる「持続可能な観光」への対応</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正方形/長方形 43">
            <a:extLst>
              <a:ext uri="{FF2B5EF4-FFF2-40B4-BE49-F238E27FC236}">
                <a16:creationId xmlns:a16="http://schemas.microsoft.com/office/drawing/2014/main" id="{1BF99DE2-3FF2-466B-98D9-DF42B0CAF7EB}"/>
              </a:ext>
            </a:extLst>
          </p:cNvPr>
          <p:cNvSpPr/>
          <p:nvPr/>
        </p:nvSpPr>
        <p:spPr>
          <a:xfrm>
            <a:off x="-71908" y="5364510"/>
            <a:ext cx="1556942" cy="36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300" b="1" dirty="0">
                <a:solidFill>
                  <a:schemeClr val="tx1"/>
                </a:solidFill>
                <a:latin typeface="ＭＳ Ｐゴシック" panose="020B0600070205080204" pitchFamily="50" charset="-128"/>
                <a:ea typeface="Meiryo UI" panose="020B0604030504040204" pitchFamily="50" charset="-128"/>
                <a:cs typeface="Times New Roman" panose="02020603050405020304" pitchFamily="18" charset="0"/>
              </a:rPr>
              <a:t>　</a:t>
            </a:r>
            <a:r>
              <a:rPr lang="ja-JP" altLang="en-US" sz="1300" b="1" u="sng" dirty="0">
                <a:solidFill>
                  <a:schemeClr val="tx1"/>
                </a:solidFill>
                <a:latin typeface="ＭＳ Ｐゴシック" panose="020B0600070205080204" pitchFamily="50" charset="-128"/>
                <a:ea typeface="Meiryo UI" panose="020B0604030504040204" pitchFamily="50" charset="-128"/>
                <a:cs typeface="Times New Roman" panose="02020603050405020304" pitchFamily="18" charset="0"/>
              </a:rPr>
              <a:t>◆２つの視点◆</a:t>
            </a:r>
            <a:endPar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5" name="正方形/長方形 44">
            <a:extLst>
              <a:ext uri="{FF2B5EF4-FFF2-40B4-BE49-F238E27FC236}">
                <a16:creationId xmlns:a16="http://schemas.microsoft.com/office/drawing/2014/main" id="{4EE1DC59-545C-461E-84DE-DC4AB0CC7C1A}"/>
              </a:ext>
            </a:extLst>
          </p:cNvPr>
          <p:cNvSpPr/>
          <p:nvPr/>
        </p:nvSpPr>
        <p:spPr>
          <a:xfrm>
            <a:off x="0" y="5111513"/>
            <a:ext cx="3231126" cy="38965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「大阪都市魅力創造戦略</a:t>
            </a:r>
            <a:r>
              <a:rPr lang="en-US" altLang="ja-JP"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en-US"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」の策定</a:t>
            </a:r>
            <a:r>
              <a:rPr lang="en-US" altLang="ja-JP"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6" name="正方形/長方形 45">
            <a:extLst>
              <a:ext uri="{FF2B5EF4-FFF2-40B4-BE49-F238E27FC236}">
                <a16:creationId xmlns:a16="http://schemas.microsoft.com/office/drawing/2014/main" id="{A8705761-D8F0-4E22-83B1-4A5718B64CBF}"/>
              </a:ext>
            </a:extLst>
          </p:cNvPr>
          <p:cNvSpPr/>
          <p:nvPr/>
        </p:nvSpPr>
        <p:spPr>
          <a:xfrm>
            <a:off x="227935" y="5719440"/>
            <a:ext cx="3132000" cy="3240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b="1" dirty="0">
                <a:solidFill>
                  <a:schemeClr val="bg1"/>
                </a:solidFill>
                <a:latin typeface="Meiryo UI" panose="020B0604030504040204" pitchFamily="50" charset="-128"/>
                <a:ea typeface="Meiryo UI" panose="020B0604030504040204" pitchFamily="50" charset="-128"/>
              </a:rPr>
              <a:t>➤ 大阪ならではの都市魅力ブランドの確立</a:t>
            </a:r>
            <a:endParaRPr lang="ja-JP" altLang="ja-JP" sz="1100"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7" name="正方形/長方形 46">
            <a:extLst>
              <a:ext uri="{FF2B5EF4-FFF2-40B4-BE49-F238E27FC236}">
                <a16:creationId xmlns:a16="http://schemas.microsoft.com/office/drawing/2014/main" id="{B12F4241-38AF-43AE-A57D-722E39CF626C}"/>
              </a:ext>
            </a:extLst>
          </p:cNvPr>
          <p:cNvSpPr/>
          <p:nvPr/>
        </p:nvSpPr>
        <p:spPr>
          <a:xfrm>
            <a:off x="315916" y="6112007"/>
            <a:ext cx="2871086" cy="6610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eiryo UI" panose="020B0604030504040204" pitchFamily="50" charset="-128"/>
                <a:ea typeface="Meiryo UI" panose="020B0604030504040204" pitchFamily="50" charset="-128"/>
              </a:rPr>
              <a:t>多彩な魅力の創出と大阪の強みである豊かな個性のさらなる磨き上げにより、都市としての価値やポテンシャルを最大化、国内外からの誘客・交流拡大につなげる。</a:t>
            </a:r>
            <a:endParaRPr lang="ja-JP" altLang="ja-JP" sz="10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8" name="正方形/長方形 47">
            <a:extLst>
              <a:ext uri="{FF2B5EF4-FFF2-40B4-BE49-F238E27FC236}">
                <a16:creationId xmlns:a16="http://schemas.microsoft.com/office/drawing/2014/main" id="{1CD79B01-3307-4A65-BE0A-082CAAADC209}"/>
              </a:ext>
            </a:extLst>
          </p:cNvPr>
          <p:cNvSpPr/>
          <p:nvPr/>
        </p:nvSpPr>
        <p:spPr>
          <a:xfrm>
            <a:off x="-32845" y="6917690"/>
            <a:ext cx="6559709" cy="36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300" b="1" u="sng" dirty="0">
                <a:solidFill>
                  <a:schemeClr val="tx1"/>
                </a:solidFill>
                <a:latin typeface="Meiryo UI" panose="020B0604030504040204" pitchFamily="50" charset="-128"/>
                <a:ea typeface="Meiryo UI" panose="020B0604030504040204" pitchFamily="50" charset="-128"/>
              </a:rPr>
              <a:t>◆計画期間◆</a:t>
            </a:r>
            <a:r>
              <a:rPr kumimoji="1" lang="ja-JP" altLang="en-US" sz="1300" b="1" dirty="0">
                <a:solidFill>
                  <a:schemeClr val="tx1"/>
                </a:solidFill>
                <a:latin typeface="Meiryo UI" panose="020B0604030504040204" pitchFamily="50" charset="-128"/>
                <a:ea typeface="Meiryo UI" panose="020B0604030504040204" pitchFamily="50" charset="-128"/>
              </a:rPr>
              <a:t>　</a:t>
            </a:r>
            <a:r>
              <a:rPr kumimoji="1" lang="en-US" altLang="ja-JP" sz="1300" b="1" dirty="0">
                <a:solidFill>
                  <a:schemeClr val="tx1"/>
                </a:solidFill>
                <a:latin typeface="Meiryo UI" panose="020B0604030504040204" pitchFamily="50" charset="-128"/>
                <a:ea typeface="Meiryo UI" panose="020B0604030504040204" pitchFamily="50" charset="-128"/>
              </a:rPr>
              <a:t>2026</a:t>
            </a:r>
            <a:r>
              <a:rPr kumimoji="1" lang="ja-JP" altLang="en-US" sz="1300" b="1" dirty="0">
                <a:solidFill>
                  <a:schemeClr val="tx1"/>
                </a:solidFill>
                <a:latin typeface="Meiryo UI" panose="020B0604030504040204" pitchFamily="50" charset="-128"/>
                <a:ea typeface="Meiryo UI" panose="020B0604030504040204" pitchFamily="50" charset="-128"/>
              </a:rPr>
              <a:t>（令和８）～</a:t>
            </a:r>
            <a:r>
              <a:rPr kumimoji="1" lang="en-US" altLang="ja-JP" sz="1300" b="1" dirty="0">
                <a:solidFill>
                  <a:schemeClr val="tx1"/>
                </a:solidFill>
                <a:latin typeface="Meiryo UI" panose="020B0604030504040204" pitchFamily="50" charset="-128"/>
                <a:ea typeface="Meiryo UI" panose="020B0604030504040204" pitchFamily="50" charset="-128"/>
              </a:rPr>
              <a:t>2030</a:t>
            </a:r>
            <a:r>
              <a:rPr kumimoji="1" lang="ja-JP" altLang="en-US" sz="1300" b="1" dirty="0">
                <a:solidFill>
                  <a:schemeClr val="tx1"/>
                </a:solidFill>
                <a:latin typeface="Meiryo UI" panose="020B0604030504040204" pitchFamily="50" charset="-128"/>
                <a:ea typeface="Meiryo UI" panose="020B0604030504040204" pitchFamily="50" charset="-128"/>
              </a:rPr>
              <a:t>（令和</a:t>
            </a:r>
            <a:r>
              <a:rPr kumimoji="1" lang="en-US" altLang="ja-JP" sz="1300" b="1" dirty="0">
                <a:solidFill>
                  <a:schemeClr val="tx1"/>
                </a:solidFill>
                <a:latin typeface="Meiryo UI" panose="020B0604030504040204" pitchFamily="50" charset="-128"/>
                <a:ea typeface="Meiryo UI" panose="020B0604030504040204" pitchFamily="50" charset="-128"/>
              </a:rPr>
              <a:t>12</a:t>
            </a:r>
            <a:r>
              <a:rPr kumimoji="1" lang="ja-JP" altLang="en-US" sz="1300" b="1" dirty="0">
                <a:solidFill>
                  <a:schemeClr val="tx1"/>
                </a:solidFill>
                <a:latin typeface="Meiryo UI" panose="020B0604030504040204" pitchFamily="50" charset="-128"/>
                <a:ea typeface="Meiryo UI" panose="020B0604030504040204" pitchFamily="50" charset="-128"/>
              </a:rPr>
              <a:t>）年度</a:t>
            </a:r>
            <a:endParaRPr kumimoji="1" lang="en-US" altLang="ja-JP" sz="1300" b="1" dirty="0">
              <a:solidFill>
                <a:schemeClr val="tx1"/>
              </a:solidFill>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2B685EED-881D-47E9-B82F-CE8CBB670C8F}"/>
              </a:ext>
            </a:extLst>
          </p:cNvPr>
          <p:cNvSpPr/>
          <p:nvPr/>
        </p:nvSpPr>
        <p:spPr>
          <a:xfrm>
            <a:off x="3473226" y="5724550"/>
            <a:ext cx="3132000" cy="3240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b="1" dirty="0">
                <a:solidFill>
                  <a:schemeClr val="bg1"/>
                </a:solidFill>
                <a:latin typeface="Meiryo UI" panose="020B0604030504040204" pitchFamily="50" charset="-128"/>
                <a:ea typeface="Meiryo UI" panose="020B0604030504040204" pitchFamily="50" charset="-128"/>
              </a:rPr>
              <a:t>➤ </a:t>
            </a:r>
            <a:r>
              <a:rPr lang="ja-JP" altLang="en-US" sz="1200" b="1" dirty="0">
                <a:solidFill>
                  <a:schemeClr val="bg1"/>
                </a:solidFill>
                <a:latin typeface="Meiryo UI" panose="020B0604030504040204" pitchFamily="50" charset="-128"/>
                <a:ea typeface="Meiryo UI" panose="020B0604030504040204" pitchFamily="50" charset="-128"/>
              </a:rPr>
              <a:t>持続可能な観光の実現</a:t>
            </a:r>
            <a:endParaRPr lang="ja-JP" altLang="ja-JP" sz="1100" kern="1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3" name="正方形/長方形 52">
            <a:extLst>
              <a:ext uri="{FF2B5EF4-FFF2-40B4-BE49-F238E27FC236}">
                <a16:creationId xmlns:a16="http://schemas.microsoft.com/office/drawing/2014/main" id="{219875CD-14FB-4EE8-871C-D5B18E293F08}"/>
              </a:ext>
            </a:extLst>
          </p:cNvPr>
          <p:cNvSpPr/>
          <p:nvPr/>
        </p:nvSpPr>
        <p:spPr>
          <a:xfrm>
            <a:off x="132838" y="7206477"/>
            <a:ext cx="6477860" cy="7632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lnSpc>
                <a:spcPts val="1400"/>
              </a:lnSpc>
              <a:buFont typeface="Meiryo UI" panose="020B0604030504040204" pitchFamily="50" charset="-128"/>
              <a:buChar char="⃝"/>
            </a:pPr>
            <a:r>
              <a:rPr lang="ja-JP" altLang="en-US" sz="1000" dirty="0">
                <a:solidFill>
                  <a:schemeClr val="tx1"/>
                </a:solidFill>
                <a:latin typeface="Meiryo UI" panose="020B0604030504040204" pitchFamily="50" charset="-128"/>
                <a:ea typeface="Meiryo UI" panose="020B0604030504040204" pitchFamily="50" charset="-128"/>
              </a:rPr>
              <a:t>今後、大阪では国際的な大規模イベントの開催や受入環境の充実に向けたハード整備が予定されているほか、</a:t>
            </a:r>
            <a:r>
              <a:rPr lang="en-US" altLang="ja-JP" sz="1000" dirty="0">
                <a:solidFill>
                  <a:schemeClr val="tx1"/>
                </a:solidFill>
                <a:latin typeface="Meiryo UI" panose="020B0604030504040204" pitchFamily="50" charset="-128"/>
                <a:ea typeface="Meiryo UI" panose="020B0604030504040204" pitchFamily="50" charset="-128"/>
              </a:rPr>
              <a:t>2030</a:t>
            </a:r>
            <a:r>
              <a:rPr lang="ja-JP" altLang="en-US" sz="1000" dirty="0">
                <a:solidFill>
                  <a:schemeClr val="tx1"/>
                </a:solidFill>
                <a:latin typeface="Meiryo UI" panose="020B0604030504040204" pitchFamily="50" charset="-128"/>
                <a:ea typeface="Meiryo UI" panose="020B0604030504040204" pitchFamily="50" charset="-128"/>
              </a:rPr>
              <a:t>年には、国際会議場や展示場、エンターテインメント施設等が一体的に組み込まれた統合型リゾート（</a:t>
            </a:r>
            <a:r>
              <a:rPr lang="en-US" altLang="ja-JP" sz="1000" dirty="0">
                <a:solidFill>
                  <a:schemeClr val="tx1"/>
                </a:solidFill>
                <a:latin typeface="Meiryo UI" panose="020B0604030504040204" pitchFamily="50" charset="-128"/>
                <a:ea typeface="Meiryo UI" panose="020B0604030504040204" pitchFamily="50" charset="-128"/>
              </a:rPr>
              <a:t>IR</a:t>
            </a:r>
            <a:r>
              <a:rPr lang="ja-JP" altLang="en-US" sz="1000" dirty="0">
                <a:solidFill>
                  <a:schemeClr val="tx1"/>
                </a:solidFill>
                <a:latin typeface="Meiryo UI" panose="020B0604030504040204" pitchFamily="50" charset="-128"/>
                <a:ea typeface="Meiryo UI" panose="020B0604030504040204" pitchFamily="50" charset="-128"/>
              </a:rPr>
              <a:t>）の開業が控えている。</a:t>
            </a:r>
          </a:p>
          <a:p>
            <a:pPr marL="171450" indent="-171450">
              <a:lnSpc>
                <a:spcPts val="1400"/>
              </a:lnSpc>
              <a:buFont typeface="Meiryo UI" panose="020B0604030504040204" pitchFamily="50" charset="-128"/>
              <a:buChar char="⃝"/>
            </a:pPr>
            <a:r>
              <a:rPr lang="ja-JP" altLang="en-US" sz="1000" dirty="0">
                <a:solidFill>
                  <a:schemeClr val="tx1"/>
                </a:solidFill>
                <a:latin typeface="Meiryo UI" panose="020B0604030504040204" pitchFamily="50" charset="-128"/>
                <a:ea typeface="Meiryo UI" panose="020B0604030504040204" pitchFamily="50" charset="-128"/>
              </a:rPr>
              <a:t>大阪・関西万博によって高まった</a:t>
            </a:r>
            <a:r>
              <a:rPr lang="ja-JP" altLang="en-US" sz="1000" b="1" u="sng" dirty="0">
                <a:solidFill>
                  <a:schemeClr val="tx1"/>
                </a:solidFill>
                <a:latin typeface="Meiryo UI" panose="020B0604030504040204" pitchFamily="50" charset="-128"/>
                <a:ea typeface="Meiryo UI" panose="020B0604030504040204" pitchFamily="50" charset="-128"/>
              </a:rPr>
              <a:t>世界からの注目度や都市の勢いを「万博レガシー」としてつなげ、訪れる人々が楽しくなる</a:t>
            </a:r>
            <a:endParaRPr lang="en-US" altLang="ja-JP" sz="1000" b="1" u="sng" dirty="0">
              <a:solidFill>
                <a:schemeClr val="tx1"/>
              </a:solidFill>
              <a:latin typeface="Meiryo UI" panose="020B0604030504040204" pitchFamily="50" charset="-128"/>
              <a:ea typeface="Meiryo UI" panose="020B0604030504040204" pitchFamily="50" charset="-128"/>
            </a:endParaRPr>
          </a:p>
          <a:p>
            <a:pPr>
              <a:lnSpc>
                <a:spcPts val="1400"/>
              </a:lnSpc>
            </a:pP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b="1" u="sng" dirty="0">
                <a:solidFill>
                  <a:schemeClr val="tx1"/>
                </a:solidFill>
                <a:latin typeface="Meiryo UI" panose="020B0604030504040204" pitchFamily="50" charset="-128"/>
                <a:ea typeface="Meiryo UI" panose="020B0604030504040204" pitchFamily="50" charset="-128"/>
              </a:rPr>
              <a:t>よう、日本を代表する国際観光拠点の実現に向けて果敢にチャレンジを続けていく。</a:t>
            </a:r>
          </a:p>
        </p:txBody>
      </p:sp>
      <p:sp>
        <p:nvSpPr>
          <p:cNvPr id="55" name="正方形/長方形 54">
            <a:extLst>
              <a:ext uri="{FF2B5EF4-FFF2-40B4-BE49-F238E27FC236}">
                <a16:creationId xmlns:a16="http://schemas.microsoft.com/office/drawing/2014/main" id="{B51DB52C-A2D8-457C-ABF0-409562CA9433}"/>
              </a:ext>
            </a:extLst>
          </p:cNvPr>
          <p:cNvSpPr/>
          <p:nvPr/>
        </p:nvSpPr>
        <p:spPr>
          <a:xfrm>
            <a:off x="-21844" y="8107541"/>
            <a:ext cx="2290048" cy="2592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1200" dirty="0">
                <a:solidFill>
                  <a:schemeClr val="tx1"/>
                </a:solidFill>
                <a:latin typeface="Meiryo UI" panose="020B0604030504040204" pitchFamily="50" charset="-128"/>
                <a:ea typeface="Meiryo UI" panose="020B0604030504040204" pitchFamily="50" charset="-128"/>
              </a:rPr>
              <a:t>　</a:t>
            </a:r>
            <a:r>
              <a:rPr lang="ja-JP" altLang="en-US" sz="1300" b="1" u="sng" dirty="0">
                <a:solidFill>
                  <a:schemeClr val="tx1"/>
                </a:solidFill>
                <a:latin typeface="ＭＳ Ｐゴシック" panose="020B0600070205080204" pitchFamily="50" charset="-128"/>
                <a:ea typeface="Meiryo UI" panose="020B0604030504040204" pitchFamily="50" charset="-128"/>
                <a:cs typeface="Times New Roman" panose="02020603050405020304" pitchFamily="18" charset="0"/>
              </a:rPr>
              <a:t>◆取組の推進にあたって◆</a:t>
            </a:r>
            <a:endParaRPr lang="en-US" altLang="ja-JP" sz="1300" b="1" u="sng" dirty="0">
              <a:solidFill>
                <a:schemeClr val="tx1"/>
              </a:solidFill>
              <a:latin typeface="ＭＳ Ｐゴシック" panose="020B0600070205080204" pitchFamily="50" charset="-128"/>
              <a:ea typeface="Meiryo UI" panose="020B0604030504040204" pitchFamily="50" charset="-128"/>
              <a:cs typeface="Times New Roman" panose="02020603050405020304" pitchFamily="18" charset="0"/>
            </a:endParaRPr>
          </a:p>
        </p:txBody>
      </p:sp>
      <p:sp>
        <p:nvSpPr>
          <p:cNvPr id="56" name="正方形/長方形 55">
            <a:extLst>
              <a:ext uri="{FF2B5EF4-FFF2-40B4-BE49-F238E27FC236}">
                <a16:creationId xmlns:a16="http://schemas.microsoft.com/office/drawing/2014/main" id="{C36A5E13-DB28-4ABB-A43A-4006330C1F1D}"/>
              </a:ext>
            </a:extLst>
          </p:cNvPr>
          <p:cNvSpPr/>
          <p:nvPr/>
        </p:nvSpPr>
        <p:spPr>
          <a:xfrm>
            <a:off x="379972" y="9306853"/>
            <a:ext cx="6023496" cy="41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 行政、経済界、大学・研究機関、地域団体など様々な主体が担い手となり、強みを最大限に発揮</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 大阪府、大阪市、府内市町村、大阪観光局などの各主体が連携し、都市魅力創造等の取組をマネジメント</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60" name="正方形/長方形 59">
            <a:extLst>
              <a:ext uri="{FF2B5EF4-FFF2-40B4-BE49-F238E27FC236}">
                <a16:creationId xmlns:a16="http://schemas.microsoft.com/office/drawing/2014/main" id="{2D1F6470-E89D-477C-8880-C0B109586E0F}"/>
              </a:ext>
            </a:extLst>
          </p:cNvPr>
          <p:cNvSpPr/>
          <p:nvPr/>
        </p:nvSpPr>
        <p:spPr>
          <a:xfrm>
            <a:off x="2562245" y="9944651"/>
            <a:ext cx="1558665" cy="41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400"/>
              </a:lnSpc>
            </a:pPr>
            <a:r>
              <a:rPr lang="ja-JP" altLang="en-US" sz="1200" b="1" dirty="0">
                <a:solidFill>
                  <a:schemeClr val="tx1"/>
                </a:solidFill>
                <a:latin typeface="Meiryo UI" panose="020B0604030504040204" pitchFamily="50" charset="-128"/>
                <a:ea typeface="Meiryo UI" panose="020B0604030504040204" pitchFamily="50" charset="-128"/>
              </a:rPr>
              <a:t>大阪全体の活性化</a:t>
            </a:r>
            <a:endParaRPr lang="en-US" altLang="ja-JP" sz="1200" b="1" dirty="0">
              <a:solidFill>
                <a:schemeClr val="tx1"/>
              </a:solidFill>
              <a:latin typeface="Meiryo UI" panose="020B0604030504040204" pitchFamily="50" charset="-128"/>
              <a:ea typeface="Meiryo UI" panose="020B0604030504040204" pitchFamily="50" charset="-128"/>
            </a:endParaRPr>
          </a:p>
        </p:txBody>
      </p:sp>
      <p:sp>
        <p:nvSpPr>
          <p:cNvPr id="25" name="矢印: 下 24">
            <a:extLst>
              <a:ext uri="{FF2B5EF4-FFF2-40B4-BE49-F238E27FC236}">
                <a16:creationId xmlns:a16="http://schemas.microsoft.com/office/drawing/2014/main" id="{30BD3FDE-0258-43DA-B274-154BA56134DA}"/>
              </a:ext>
            </a:extLst>
          </p:cNvPr>
          <p:cNvSpPr/>
          <p:nvPr/>
        </p:nvSpPr>
        <p:spPr>
          <a:xfrm rot="10800000" flipV="1">
            <a:off x="3076862" y="5049035"/>
            <a:ext cx="754613" cy="183252"/>
          </a:xfrm>
          <a:prstGeom prst="downArrow">
            <a:avLst>
              <a:gd name="adj1" fmla="val 50000"/>
              <a:gd name="adj2" fmla="val 10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台形 56">
            <a:extLst>
              <a:ext uri="{FF2B5EF4-FFF2-40B4-BE49-F238E27FC236}">
                <a16:creationId xmlns:a16="http://schemas.microsoft.com/office/drawing/2014/main" id="{028DC802-7E8F-44B9-BD8D-33A687B7B6EC}"/>
              </a:ext>
            </a:extLst>
          </p:cNvPr>
          <p:cNvSpPr/>
          <p:nvPr/>
        </p:nvSpPr>
        <p:spPr>
          <a:xfrm>
            <a:off x="6843868" y="2445080"/>
            <a:ext cx="1697688" cy="230248"/>
          </a:xfrm>
          <a:prstGeom prst="trapezoid">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t">
            <a:noAutofit/>
          </a:bodyPr>
          <a:lstStyle/>
          <a:p>
            <a:pPr>
              <a:lnSpc>
                <a:spcPts val="1700"/>
              </a:lnSpc>
              <a:spcAft>
                <a:spcPts val="0"/>
              </a:spcAft>
            </a:pPr>
            <a:r>
              <a:rPr lang="ja-JP" altLang="en-US" sz="1300" b="1" u="sng" kern="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300" b="1" u="sng"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テーマ別の取組◆</a:t>
            </a:r>
            <a:endParaRPr lang="en-US" altLang="ja-JP" sz="10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正方形/長方形 3">
            <a:extLst>
              <a:ext uri="{FF2B5EF4-FFF2-40B4-BE49-F238E27FC236}">
                <a16:creationId xmlns:a16="http://schemas.microsoft.com/office/drawing/2014/main" id="{ED7E092A-A60B-4BE9-8A68-C3EF6E206240}"/>
              </a:ext>
            </a:extLst>
          </p:cNvPr>
          <p:cNvSpPr/>
          <p:nvPr/>
        </p:nvSpPr>
        <p:spPr>
          <a:xfrm>
            <a:off x="12817524" y="159894"/>
            <a:ext cx="1332148" cy="45208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資料</a:t>
            </a:r>
            <a:r>
              <a:rPr lang="ja-JP" altLang="en-US" sz="1600" dirty="0">
                <a:solidFill>
                  <a:schemeClr val="tx1"/>
                </a:solidFill>
              </a:rPr>
              <a:t>４</a:t>
            </a:r>
            <a:endParaRPr kumimoji="1" lang="ja-JP" altLang="en-US" sz="1600" dirty="0">
              <a:solidFill>
                <a:schemeClr val="tx1"/>
              </a:solidFill>
            </a:endParaRPr>
          </a:p>
        </p:txBody>
      </p:sp>
    </p:spTree>
    <p:extLst>
      <p:ext uri="{BB962C8B-B14F-4D97-AF65-F5344CB8AC3E}">
        <p14:creationId xmlns:p14="http://schemas.microsoft.com/office/powerpoint/2010/main" val="1089584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FC8F5-3113-EE7A-3BEA-6C3C1E349940}"/>
            </a:ext>
          </a:extLst>
        </p:cNvPr>
        <p:cNvGrpSpPr/>
        <p:nvPr/>
      </p:nvGrpSpPr>
      <p:grpSpPr>
        <a:xfrm>
          <a:off x="0" y="0"/>
          <a:ext cx="0" cy="0"/>
          <a:chOff x="0" y="0"/>
          <a:chExt cx="0" cy="0"/>
        </a:xfrm>
      </p:grpSpPr>
      <p:sp>
        <p:nvSpPr>
          <p:cNvPr id="62" name="楕円 61">
            <a:extLst>
              <a:ext uri="{FF2B5EF4-FFF2-40B4-BE49-F238E27FC236}">
                <a16:creationId xmlns:a16="http://schemas.microsoft.com/office/drawing/2014/main" id="{D53824AC-B09A-45E1-A883-E5E13BD679A2}"/>
              </a:ext>
            </a:extLst>
          </p:cNvPr>
          <p:cNvSpPr/>
          <p:nvPr/>
        </p:nvSpPr>
        <p:spPr>
          <a:xfrm>
            <a:off x="2534954" y="10169884"/>
            <a:ext cx="1469914" cy="169809"/>
          </a:xfrm>
          <a:prstGeom prst="ellipse">
            <a:avLst/>
          </a:prstGeom>
          <a:solidFill>
            <a:srgbClr val="A9D18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sz="1606"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61" name="正方形/長方形 60">
            <a:extLst>
              <a:ext uri="{FF2B5EF4-FFF2-40B4-BE49-F238E27FC236}">
                <a16:creationId xmlns:a16="http://schemas.microsoft.com/office/drawing/2014/main" id="{7CDB16A4-2D40-4C0C-BA10-321AB393B500}"/>
              </a:ext>
            </a:extLst>
          </p:cNvPr>
          <p:cNvSpPr/>
          <p:nvPr/>
        </p:nvSpPr>
        <p:spPr>
          <a:xfrm>
            <a:off x="468152" y="8354392"/>
            <a:ext cx="5832648" cy="1631928"/>
          </a:xfrm>
          <a:prstGeom prst="rect">
            <a:avLst/>
          </a:prstGeom>
          <a:solidFill>
            <a:srgbClr val="DCE6F2">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anose="020B0604020202020204" pitchFamily="34" charset="0"/>
              <a:cs typeface="Arial" panose="020B0604020202020204" pitchFamily="34" charset="0"/>
            </a:endParaRPr>
          </a:p>
        </p:txBody>
      </p:sp>
      <p:sp>
        <p:nvSpPr>
          <p:cNvPr id="51" name="正方形/長方形 50">
            <a:extLst>
              <a:ext uri="{FF2B5EF4-FFF2-40B4-BE49-F238E27FC236}">
                <a16:creationId xmlns:a16="http://schemas.microsoft.com/office/drawing/2014/main" id="{D212CCE7-4B95-418D-9584-B812E5EDECAB}"/>
              </a:ext>
            </a:extLst>
          </p:cNvPr>
          <p:cNvSpPr/>
          <p:nvPr/>
        </p:nvSpPr>
        <p:spPr>
          <a:xfrm>
            <a:off x="3468759" y="5728590"/>
            <a:ext cx="3121764" cy="11130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Arial" panose="020B0604020202020204" pitchFamily="34" charset="0"/>
              <a:cs typeface="Arial" panose="020B0604020202020204" pitchFamily="34" charset="0"/>
            </a:endParaRPr>
          </a:p>
        </p:txBody>
      </p:sp>
      <p:sp>
        <p:nvSpPr>
          <p:cNvPr id="52" name="正方形/長方形 51">
            <a:extLst>
              <a:ext uri="{FF2B5EF4-FFF2-40B4-BE49-F238E27FC236}">
                <a16:creationId xmlns:a16="http://schemas.microsoft.com/office/drawing/2014/main" id="{1ADB8FE4-C11D-4E54-BC00-D6503B08E1B9}"/>
              </a:ext>
            </a:extLst>
          </p:cNvPr>
          <p:cNvSpPr/>
          <p:nvPr/>
        </p:nvSpPr>
        <p:spPr>
          <a:xfrm>
            <a:off x="3559490" y="6121155"/>
            <a:ext cx="2871086" cy="6610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Through enhanced hospitality and a visitor-friendly environment worthy of an international milestone year, Osaka will achieve 'Sustainable Tourism' to build a city of lasting appeal.</a:t>
            </a:r>
            <a:endParaRPr lang="ja-JP" altLang="en-US" sz="100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23" name="正方形/長方形 22">
            <a:extLst>
              <a:ext uri="{FF2B5EF4-FFF2-40B4-BE49-F238E27FC236}">
                <a16:creationId xmlns:a16="http://schemas.microsoft.com/office/drawing/2014/main" id="{CA27ED69-BA8D-4333-AD87-B427649FB797}"/>
              </a:ext>
            </a:extLst>
          </p:cNvPr>
          <p:cNvSpPr/>
          <p:nvPr/>
        </p:nvSpPr>
        <p:spPr>
          <a:xfrm>
            <a:off x="225185" y="5719442"/>
            <a:ext cx="3121764" cy="11130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Arial" panose="020B0604020202020204" pitchFamily="34" charset="0"/>
              <a:cs typeface="Arial" panose="020B0604020202020204" pitchFamily="34" charset="0"/>
            </a:endParaRPr>
          </a:p>
        </p:txBody>
      </p:sp>
      <p:sp>
        <p:nvSpPr>
          <p:cNvPr id="26" name="正方形/長方形 25">
            <a:extLst>
              <a:ext uri="{FF2B5EF4-FFF2-40B4-BE49-F238E27FC236}">
                <a16:creationId xmlns:a16="http://schemas.microsoft.com/office/drawing/2014/main" id="{A0D4A2C7-D18A-0595-AEA3-9A95C5A9C3CC}"/>
              </a:ext>
            </a:extLst>
          </p:cNvPr>
          <p:cNvSpPr/>
          <p:nvPr/>
        </p:nvSpPr>
        <p:spPr>
          <a:xfrm>
            <a:off x="72108" y="2505040"/>
            <a:ext cx="6624736" cy="2494591"/>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Arial" panose="020B0604020202020204" pitchFamily="34" charset="0"/>
              <a:cs typeface="Arial" panose="020B0604020202020204" pitchFamily="34" charset="0"/>
            </a:endParaRPr>
          </a:p>
        </p:txBody>
      </p:sp>
      <p:sp>
        <p:nvSpPr>
          <p:cNvPr id="130" name="正方形/長方形 129">
            <a:extLst>
              <a:ext uri="{FF2B5EF4-FFF2-40B4-BE49-F238E27FC236}">
                <a16:creationId xmlns:a16="http://schemas.microsoft.com/office/drawing/2014/main" id="{69A880C0-6692-88BD-C5DB-59685FFAF0BF}"/>
              </a:ext>
            </a:extLst>
          </p:cNvPr>
          <p:cNvSpPr/>
          <p:nvPr/>
        </p:nvSpPr>
        <p:spPr>
          <a:xfrm>
            <a:off x="67492" y="339414"/>
            <a:ext cx="14262200" cy="432000"/>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lIns="122525" tIns="61262" rIns="122525" bIns="61262" anchor="ctr">
            <a:noAutofit/>
          </a:bodyPr>
          <a:lstStyle/>
          <a:p>
            <a:pPr algn="ctr">
              <a:lnSpc>
                <a:spcPts val="2000"/>
              </a:lnSpc>
              <a:spcAft>
                <a:spcPts val="0"/>
              </a:spcAft>
            </a:pPr>
            <a:r>
              <a:rPr lang="ja-JP" altLang="en-US" sz="1800" b="1"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lang="en-US" altLang="ja-JP" sz="1800" b="1" dirty="0">
                <a:solidFill>
                  <a:schemeClr val="tx1"/>
                </a:solidFill>
                <a:latin typeface="Arial" panose="020B0604020202020204" pitchFamily="34" charset="0"/>
                <a:ea typeface="Meiryo UI" panose="020B0604030504040204" pitchFamily="50" charset="-128"/>
                <a:cs typeface="Arial" panose="020B0604020202020204" pitchFamily="34" charset="0"/>
              </a:rPr>
              <a:t>Outline</a:t>
            </a:r>
            <a:r>
              <a:rPr lang="ja-JP" altLang="en-US" sz="1800" b="1"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800" b="1" dirty="0">
                <a:solidFill>
                  <a:schemeClr val="tx1"/>
                </a:solidFill>
                <a:latin typeface="Arial" panose="020B0604020202020204" pitchFamily="34" charset="0"/>
                <a:ea typeface="Meiryo UI" panose="020B0604030504040204" pitchFamily="50" charset="-128"/>
                <a:cs typeface="Arial" panose="020B0604020202020204" pitchFamily="34" charset="0"/>
              </a:rPr>
              <a:t>Osaka Urban Attraction Development Strategy </a:t>
            </a:r>
            <a:r>
              <a:rPr lang="en-US" sz="1800" b="1" dirty="0">
                <a:solidFill>
                  <a:schemeClr val="tx1"/>
                </a:solidFill>
                <a:effectLst/>
                <a:latin typeface="Arial" panose="020B0604020202020204" pitchFamily="34" charset="0"/>
                <a:ea typeface="Meiryo UI" panose="020B0604030504040204" pitchFamily="50" charset="-128"/>
                <a:cs typeface="Arial" panose="020B0604020202020204" pitchFamily="34" charset="0"/>
              </a:rPr>
              <a:t>2030</a:t>
            </a:r>
            <a:r>
              <a:rPr lang="ja-JP" altLang="en-US" sz="1800" b="1" dirty="0">
                <a:solidFill>
                  <a:schemeClr val="tx1"/>
                </a:solidFill>
                <a:effectLst/>
                <a:latin typeface="Arial" panose="020B0604020202020204" pitchFamily="34" charset="0"/>
                <a:ea typeface="Meiryo UI" panose="020B0604030504040204" pitchFamily="50" charset="-128"/>
                <a:cs typeface="Arial" panose="020B0604020202020204" pitchFamily="34" charset="0"/>
              </a:rPr>
              <a:t>　</a:t>
            </a:r>
            <a:r>
              <a:rPr lang="ja-JP" sz="1600" dirty="0">
                <a:solidFill>
                  <a:srgbClr val="FFFFFF"/>
                </a:solidFill>
                <a:effectLst/>
                <a:latin typeface="Arial" panose="020B0604020202020204" pitchFamily="34" charset="0"/>
                <a:ea typeface="Meiryo UI" panose="020B0604030504040204" pitchFamily="50" charset="-128"/>
                <a:cs typeface="Arial" panose="020B0604020202020204" pitchFamily="34" charset="0"/>
              </a:rPr>
              <a:t>　　　</a:t>
            </a:r>
            <a:r>
              <a:rPr lang="ja-JP" sz="2000" dirty="0">
                <a:solidFill>
                  <a:srgbClr val="FFFFFF"/>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2200" dirty="0">
                <a:solidFill>
                  <a:srgbClr val="FFFFFF"/>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sz="1400" dirty="0">
                <a:solidFill>
                  <a:srgbClr val="FFFFFF"/>
                </a:solidFill>
                <a:effectLst/>
                <a:latin typeface="Arial" panose="020B0604020202020204" pitchFamily="34" charset="0"/>
                <a:ea typeface="ＭＳ Ｐゴシック" panose="020B0600070205080204" pitchFamily="50" charset="-128"/>
                <a:cs typeface="Arial" panose="020B0604020202020204" pitchFamily="34" charset="0"/>
              </a:rPr>
              <a:t>　　　　　　　　　　　　　</a:t>
            </a:r>
            <a:r>
              <a:rPr lang="ja-JP" altLang="en-US" sz="1400" dirty="0">
                <a:solidFill>
                  <a:srgbClr val="FFFFFF"/>
                </a:solidFill>
                <a:effectLst/>
                <a:latin typeface="Arial" panose="020B0604020202020204" pitchFamily="34" charset="0"/>
                <a:ea typeface="ＭＳ Ｐゴシック" panose="020B0600070205080204" pitchFamily="50" charset="-128"/>
                <a:cs typeface="Arial" panose="020B0604020202020204" pitchFamily="34" charset="0"/>
              </a:rPr>
              <a:t>　　　　　　　　　　　　　　　　　　　　　</a:t>
            </a:r>
            <a:endParaRPr lang="ja-JP" sz="1200" dirty="0">
              <a:effectLst/>
              <a:latin typeface="Arial" panose="020B0604020202020204" pitchFamily="34" charset="0"/>
              <a:ea typeface="ＭＳ Ｐゴシック" panose="020B0600070205080204" pitchFamily="50" charset="-128"/>
              <a:cs typeface="Arial" panose="020B0604020202020204" pitchFamily="34" charset="0"/>
            </a:endParaRPr>
          </a:p>
        </p:txBody>
      </p:sp>
      <p:graphicFrame>
        <p:nvGraphicFramePr>
          <p:cNvPr id="3" name="表 2">
            <a:extLst>
              <a:ext uri="{FF2B5EF4-FFF2-40B4-BE49-F238E27FC236}">
                <a16:creationId xmlns:a16="http://schemas.microsoft.com/office/drawing/2014/main" id="{B8987B08-74F9-08C1-9D3F-9A8E6E447B93}"/>
              </a:ext>
            </a:extLst>
          </p:cNvPr>
          <p:cNvGraphicFramePr>
            <a:graphicFrameLocks noGrp="1"/>
          </p:cNvGraphicFramePr>
          <p:nvPr/>
        </p:nvGraphicFramePr>
        <p:xfrm>
          <a:off x="6922656" y="2823865"/>
          <a:ext cx="7344000" cy="3234002"/>
        </p:xfrm>
        <a:graphic>
          <a:graphicData uri="http://schemas.openxmlformats.org/drawingml/2006/table">
            <a:tbl>
              <a:tblPr firstRow="1" bandRow="1">
                <a:tableStyleId>{3B4B98B0-60AC-42C2-AFA5-B58CD77FA1E5}</a:tableStyleId>
              </a:tblPr>
              <a:tblGrid>
                <a:gridCol w="3492000">
                  <a:extLst>
                    <a:ext uri="{9D8B030D-6E8A-4147-A177-3AD203B41FA5}">
                      <a16:colId xmlns:a16="http://schemas.microsoft.com/office/drawing/2014/main" val="937872021"/>
                    </a:ext>
                  </a:extLst>
                </a:gridCol>
                <a:gridCol w="3852000">
                  <a:extLst>
                    <a:ext uri="{9D8B030D-6E8A-4147-A177-3AD203B41FA5}">
                      <a16:colId xmlns:a16="http://schemas.microsoft.com/office/drawing/2014/main" val="3113056739"/>
                    </a:ext>
                  </a:extLst>
                </a:gridCol>
              </a:tblGrid>
              <a:tr h="518116">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1. World-Class Tourist Metropolis That Everyone Wants to Visit</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Aiming for a world-class tourist metropolis by building on strengths in food, history, culture, arts, and sports to maximize Osaka's resources and potential</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1744086356"/>
                  </a:ext>
                </a:extLst>
              </a:tr>
              <a:tr h="625655">
                <a:tc>
                  <a:txBody>
                    <a:bodyPr/>
                    <a:lstStyle/>
                    <a:p>
                      <a:r>
                        <a:rPr lang="en-US" altLang="ja-JP" sz="1200" b="1" dirty="0">
                          <a:solidFill>
                            <a:schemeClr val="tx1"/>
                          </a:solidFill>
                          <a:latin typeface="Meiryo UI" panose="020B0604030504040204" pitchFamily="50" charset="-128"/>
                          <a:ea typeface="Meiryo UI" panose="020B0604030504040204" pitchFamily="50" charset="-128"/>
                        </a:rPr>
                        <a:t>2. World-Renowned </a:t>
                      </a:r>
                      <a:r>
                        <a:rPr kumimoji="1" lang="en-US" altLang="ja-JP" sz="1200" b="1" dirty="0">
                          <a:solidFill>
                            <a:schemeClr val="tx1"/>
                          </a:solidFill>
                          <a:latin typeface="Meiryo UI" panose="020B0604030504040204" pitchFamily="50" charset="-128"/>
                          <a:ea typeface="Meiryo UI" panose="020B0604030504040204" pitchFamily="50" charset="-128"/>
                        </a:rPr>
                        <a:t>Metropolis</a:t>
                      </a:r>
                      <a:r>
                        <a:rPr lang="en-US" altLang="ja-JP" sz="1200" b="1" dirty="0">
                          <a:solidFill>
                            <a:schemeClr val="tx1"/>
                          </a:solidFill>
                          <a:latin typeface="Meiryo UI" panose="020B0604030504040204" pitchFamily="50" charset="-128"/>
                          <a:ea typeface="Meiryo UI" panose="020B0604030504040204" pitchFamily="50" charset="-128"/>
                        </a:rPr>
                        <a:t> Rich in Cultural Appeals</a:t>
                      </a:r>
                      <a:endParaRPr lang="ja-JP" altLang="en-US" sz="105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en-US" altLang="ja-JP" sz="900" dirty="0">
                          <a:solidFill>
                            <a:schemeClr val="tx1"/>
                          </a:solidFill>
                          <a:latin typeface="Meiryo UI" panose="020B0604030504040204" pitchFamily="50" charset="-128"/>
                          <a:ea typeface="Meiryo UI" panose="020B0604030504040204" pitchFamily="50" charset="-128"/>
                        </a:rPr>
                        <a:t>Aiming for a world-renowned metropolis where Osaka's cultural strengths enhance urban appeal, global visitors interact to connect, diverse cultural and artistic activities are vitalized, and Osaka becomes a globally reputable city</a:t>
                      </a:r>
                      <a:endParaRPr lang="ja-JP" alt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868591560"/>
                  </a:ext>
                </a:extLst>
              </a:tr>
              <a:tr h="518116">
                <a:tc>
                  <a:txBody>
                    <a:bodyPr/>
                    <a:lstStyle/>
                    <a:p>
                      <a:r>
                        <a:rPr lang="en-US" altLang="ja-JP" sz="1200" b="1" dirty="0">
                          <a:solidFill>
                            <a:schemeClr val="tx1"/>
                          </a:solidFill>
                          <a:latin typeface="Meiryo UI" panose="020B0604030504040204" pitchFamily="50" charset="-128"/>
                          <a:ea typeface="Meiryo UI" panose="020B0604030504040204" pitchFamily="50" charset="-128"/>
                        </a:rPr>
                        <a:t>3. Lively </a:t>
                      </a:r>
                      <a:r>
                        <a:rPr kumimoji="1" lang="en-US" altLang="ja-JP" sz="1200" b="1" dirty="0">
                          <a:solidFill>
                            <a:schemeClr val="tx1"/>
                          </a:solidFill>
                          <a:latin typeface="Meiryo UI" panose="020B0604030504040204" pitchFamily="50" charset="-128"/>
                          <a:ea typeface="Meiryo UI" panose="020B0604030504040204" pitchFamily="50" charset="-128"/>
                        </a:rPr>
                        <a:t>Metropolis</a:t>
                      </a:r>
                      <a:r>
                        <a:rPr lang="en-US" altLang="ja-JP" sz="1200" b="1" dirty="0">
                          <a:solidFill>
                            <a:schemeClr val="tx1"/>
                          </a:solidFill>
                          <a:latin typeface="Meiryo UI" panose="020B0604030504040204" pitchFamily="50" charset="-128"/>
                          <a:ea typeface="Meiryo UI" panose="020B0604030504040204" pitchFamily="50" charset="-128"/>
                        </a:rPr>
                        <a:t> Energized by Sports</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en-US" altLang="ja-JP" sz="900" b="0" dirty="0">
                          <a:solidFill>
                            <a:schemeClr val="tx1"/>
                          </a:solidFill>
                          <a:latin typeface="Meiryo UI" panose="020B0604030504040204" pitchFamily="50" charset="-128"/>
                          <a:ea typeface="Meiryo UI" panose="020B0604030504040204" pitchFamily="50" charset="-128"/>
                        </a:rPr>
                        <a:t>Aiming for a lively metropolis energized by opportunities to watch world-class athletes perform, engage in sports, and enjoy sports tourism in Osaka's local resources</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3349570591"/>
                  </a:ext>
                </a:extLst>
              </a:tr>
              <a:tr h="519230">
                <a:tc>
                  <a:txBody>
                    <a:bodyPr/>
                    <a:lstStyle/>
                    <a:p>
                      <a:r>
                        <a:rPr lang="en-US" altLang="ja-JP" sz="1200" b="1" dirty="0">
                          <a:solidFill>
                            <a:schemeClr val="tx1"/>
                          </a:solidFill>
                          <a:latin typeface="Meiryo UI" panose="020B0604030504040204" pitchFamily="50" charset="-128"/>
                          <a:ea typeface="Meiryo UI" panose="020B0604030504040204" pitchFamily="50" charset="-128"/>
                        </a:rPr>
                        <a:t>4. Top-Class MICE </a:t>
                      </a:r>
                      <a:r>
                        <a:rPr kumimoji="1" lang="en-US" altLang="ja-JP" sz="1200" b="1" dirty="0">
                          <a:solidFill>
                            <a:schemeClr val="tx1"/>
                          </a:solidFill>
                          <a:latin typeface="Meiryo UI" panose="020B0604030504040204" pitchFamily="50" charset="-128"/>
                          <a:ea typeface="Meiryo UI" panose="020B0604030504040204" pitchFamily="50" charset="-128"/>
                        </a:rPr>
                        <a:t>Metropolis</a:t>
                      </a:r>
                      <a:r>
                        <a:rPr lang="en-US" altLang="ja-JP" sz="1200" b="1" dirty="0">
                          <a:solidFill>
                            <a:schemeClr val="tx1"/>
                          </a:solidFill>
                          <a:latin typeface="Meiryo UI" panose="020B0604030504040204" pitchFamily="50" charset="-128"/>
                          <a:ea typeface="Meiryo UI" panose="020B0604030504040204" pitchFamily="50" charset="-128"/>
                        </a:rPr>
                        <a:t> in Asia and Oceania</a:t>
                      </a:r>
                      <a:endParaRPr kumimoji="1" lang="ja-JP" altLang="en-US" sz="1050" strike="noStrike"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kumimoji="1" lang="en-US" altLang="ja-JP" sz="900" strike="noStrike" dirty="0">
                          <a:solidFill>
                            <a:schemeClr val="tx1"/>
                          </a:solidFill>
                          <a:latin typeface="Meiryo UI" panose="020B0604030504040204" pitchFamily="50" charset="-128"/>
                          <a:ea typeface="Meiryo UI" panose="020B0604030504040204" pitchFamily="50" charset="-128"/>
                        </a:rPr>
                        <a:t>Aiming for a top-class MICE metropolis by leveraging the Expo host achievement and IR impact through Osaka-wide strategic initiatives</a:t>
                      </a:r>
                      <a:endParaRPr kumimoji="1" lang="ja-JP" altLang="en-US" sz="900" strike="noStrik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853493031"/>
                  </a:ext>
                </a:extLst>
              </a:tr>
              <a:tr h="519230">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5. Growing Metropolis Through International Exchanges</a:t>
                      </a: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en-US" altLang="ja-JP" sz="900" dirty="0">
                          <a:solidFill>
                            <a:schemeClr val="tx1"/>
                          </a:solidFill>
                          <a:latin typeface="Meiryo UI" panose="020B0604030504040204" pitchFamily="50" charset="-128"/>
                          <a:ea typeface="Meiryo UI" panose="020B0604030504040204" pitchFamily="50" charset="-128"/>
                        </a:rPr>
                        <a:t>Aiming for a growing metropolis generating new value through diverse international exchange via Osaka's global networks and the promotion of globally minded talent</a:t>
                      </a:r>
                      <a:endParaRPr lang="ja-JP" alt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tcPr>
                </a:tc>
                <a:extLst>
                  <a:ext uri="{0D108BD9-81ED-4DB2-BD59-A6C34878D82A}">
                    <a16:rowId xmlns:a16="http://schemas.microsoft.com/office/drawing/2014/main" val="2116863635"/>
                  </a:ext>
                </a:extLst>
              </a:tr>
              <a:tr h="519230">
                <a:tc>
                  <a:txBody>
                    <a:bodyPr/>
                    <a:lstStyle/>
                    <a:p>
                      <a:r>
                        <a:rPr kumimoji="1" lang="en-US" altLang="ja-JP" sz="1200" b="1" dirty="0">
                          <a:solidFill>
                            <a:schemeClr val="tx1"/>
                          </a:solidFill>
                          <a:latin typeface="Meiryo UI" panose="020B0604030504040204" pitchFamily="50" charset="-128"/>
                          <a:ea typeface="Meiryo UI" panose="020B0604030504040204" pitchFamily="50" charset="-128"/>
                        </a:rPr>
                        <a:t>6</a:t>
                      </a:r>
                      <a:r>
                        <a:rPr kumimoji="1" lang="ja-JP" altLang="en-US" sz="1200" b="1" dirty="0">
                          <a:solidFill>
                            <a:schemeClr val="tx1"/>
                          </a:solidFill>
                          <a:latin typeface="Meiryo UI" panose="020B0604030504040204" pitchFamily="50" charset="-128"/>
                          <a:ea typeface="Meiryo UI" panose="020B0604030504040204" pitchFamily="50" charset="-128"/>
                        </a:rPr>
                        <a:t>　</a:t>
                      </a:r>
                      <a:r>
                        <a:rPr kumimoji="1" lang="en-US" altLang="ja-JP" sz="1200" b="1" dirty="0">
                          <a:solidFill>
                            <a:schemeClr val="tx1"/>
                          </a:solidFill>
                          <a:latin typeface="Meiryo UI" panose="020B0604030504040204" pitchFamily="50" charset="-128"/>
                          <a:ea typeface="Meiryo UI" panose="020B0604030504040204" pitchFamily="50" charset="-128"/>
                        </a:rPr>
                        <a:t>Safe and Comfortable Metropolis Attracting More Visitors</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lnR w="12700" cap="flat" cmpd="sng" algn="ctr">
                      <a:solidFill>
                        <a:schemeClr val="accent1">
                          <a:lumMod val="40000"/>
                          <a:lumOff val="6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tc>
                  <a:txBody>
                    <a:bodyPr/>
                    <a:lstStyle/>
                    <a:p>
                      <a:pPr marL="0" marR="0" lvl="0" indent="0" algn="l" defTabSz="1419515" rtl="0" eaLnBrk="1" fontAlgn="auto" latinLnBrk="0" hangingPunct="1">
                        <a:lnSpc>
                          <a:spcPct val="100000"/>
                        </a:lnSpc>
                        <a:spcBef>
                          <a:spcPts val="0"/>
                        </a:spcBef>
                        <a:spcAft>
                          <a:spcPts val="0"/>
                        </a:spcAft>
                        <a:buClrTx/>
                        <a:buSzTx/>
                        <a:buFontTx/>
                        <a:buNone/>
                        <a:tabLst/>
                        <a:defRPr/>
                      </a:pPr>
                      <a:r>
                        <a:rPr lang="en-US" altLang="ja-JP" sz="900" dirty="0">
                          <a:solidFill>
                            <a:schemeClr val="tx1"/>
                          </a:solidFill>
                          <a:latin typeface="Meiryo UI" panose="020B0604030504040204" pitchFamily="50" charset="-128"/>
                          <a:ea typeface="Meiryo UI" panose="020B0604030504040204" pitchFamily="50" charset="-128"/>
                        </a:rPr>
                        <a:t>Aiming for a sustainable metropolis where both visitors and residents can enjoy safety, security, and comfort</a:t>
                      </a:r>
                      <a:endParaRPr lang="ja-JP" altLang="en-US" sz="9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accent1">
                          <a:lumMod val="40000"/>
                          <a:lumOff val="60000"/>
                        </a:schemeClr>
                      </a:solidFill>
                      <a:prstDash val="solid"/>
                      <a:round/>
                      <a:headEnd type="none" w="med" len="med"/>
                      <a:tailEnd type="none" w="med" len="med"/>
                    </a:lnL>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4027838"/>
                  </a:ext>
                </a:extLst>
              </a:tr>
            </a:tbl>
          </a:graphicData>
        </a:graphic>
      </p:graphicFrame>
      <p:cxnSp>
        <p:nvCxnSpPr>
          <p:cNvPr id="9" name="直線コネクタ 8">
            <a:extLst>
              <a:ext uri="{FF2B5EF4-FFF2-40B4-BE49-F238E27FC236}">
                <a16:creationId xmlns:a16="http://schemas.microsoft.com/office/drawing/2014/main" id="{AA2D9381-7DA3-8ED3-1823-E6A5F9810831}"/>
              </a:ext>
            </a:extLst>
          </p:cNvPr>
          <p:cNvCxnSpPr/>
          <p:nvPr/>
        </p:nvCxnSpPr>
        <p:spPr>
          <a:xfrm>
            <a:off x="6813567" y="2671693"/>
            <a:ext cx="0" cy="7668000"/>
          </a:xfrm>
          <a:prstGeom prst="line">
            <a:avLst/>
          </a:prstGeom>
          <a:ln w="19050"/>
        </p:spPr>
        <p:style>
          <a:lnRef idx="1">
            <a:schemeClr val="dk1"/>
          </a:lnRef>
          <a:fillRef idx="0">
            <a:schemeClr val="dk1"/>
          </a:fillRef>
          <a:effectRef idx="0">
            <a:schemeClr val="dk1"/>
          </a:effectRef>
          <a:fontRef idx="minor">
            <a:schemeClr val="tx1"/>
          </a:fontRef>
        </p:style>
      </p:cxnSp>
      <p:graphicFrame>
        <p:nvGraphicFramePr>
          <p:cNvPr id="69" name="表 68">
            <a:extLst>
              <a:ext uri="{FF2B5EF4-FFF2-40B4-BE49-F238E27FC236}">
                <a16:creationId xmlns:a16="http://schemas.microsoft.com/office/drawing/2014/main" id="{83317F4A-9899-5C07-4B87-BE9E8FB76B21}"/>
              </a:ext>
            </a:extLst>
          </p:cNvPr>
          <p:cNvGraphicFramePr>
            <a:graphicFrameLocks noGrp="1"/>
          </p:cNvGraphicFramePr>
          <p:nvPr/>
        </p:nvGraphicFramePr>
        <p:xfrm>
          <a:off x="6985695" y="7308726"/>
          <a:ext cx="7343997" cy="2839657"/>
        </p:xfrm>
        <a:graphic>
          <a:graphicData uri="http://schemas.openxmlformats.org/drawingml/2006/table">
            <a:tbl>
              <a:tblPr firstRow="1" bandRow="1">
                <a:tableStyleId>{5C22544A-7EE6-4342-B048-85BDC9FD1C3A}</a:tableStyleId>
              </a:tblPr>
              <a:tblGrid>
                <a:gridCol w="922341">
                  <a:extLst>
                    <a:ext uri="{9D8B030D-6E8A-4147-A177-3AD203B41FA5}">
                      <a16:colId xmlns:a16="http://schemas.microsoft.com/office/drawing/2014/main" val="2615346986"/>
                    </a:ext>
                  </a:extLst>
                </a:gridCol>
                <a:gridCol w="954820">
                  <a:extLst>
                    <a:ext uri="{9D8B030D-6E8A-4147-A177-3AD203B41FA5}">
                      <a16:colId xmlns:a16="http://schemas.microsoft.com/office/drawing/2014/main" val="3399677598"/>
                    </a:ext>
                  </a:extLst>
                </a:gridCol>
                <a:gridCol w="1305131">
                  <a:extLst>
                    <a:ext uri="{9D8B030D-6E8A-4147-A177-3AD203B41FA5}">
                      <a16:colId xmlns:a16="http://schemas.microsoft.com/office/drawing/2014/main" val="3413334119"/>
                    </a:ext>
                  </a:extLst>
                </a:gridCol>
                <a:gridCol w="973165">
                  <a:extLst>
                    <a:ext uri="{9D8B030D-6E8A-4147-A177-3AD203B41FA5}">
                      <a16:colId xmlns:a16="http://schemas.microsoft.com/office/drawing/2014/main" val="3188119071"/>
                    </a:ext>
                  </a:extLst>
                </a:gridCol>
                <a:gridCol w="3188540">
                  <a:extLst>
                    <a:ext uri="{9D8B030D-6E8A-4147-A177-3AD203B41FA5}">
                      <a16:colId xmlns:a16="http://schemas.microsoft.com/office/drawing/2014/main" val="1262620834"/>
                    </a:ext>
                  </a:extLst>
                </a:gridCol>
              </a:tblGrid>
              <a:tr h="392690">
                <a:tc gridSpan="2">
                  <a:txBody>
                    <a:bodyPr/>
                    <a:lstStyle/>
                    <a:p>
                      <a:pPr algn="ctr">
                        <a:lnSpc>
                          <a:spcPts val="1200"/>
                        </a:lnSpc>
                      </a:pPr>
                      <a:r>
                        <a:rPr kumimoji="1" lang="en-US" altLang="ja-JP" sz="1000" b="1" dirty="0">
                          <a:latin typeface="Arial" panose="020B0604020202020204" pitchFamily="34" charset="0"/>
                          <a:ea typeface="Meiryo UI" panose="020B0604030504040204" pitchFamily="50" charset="-128"/>
                          <a:cs typeface="Arial" panose="020B0604020202020204" pitchFamily="34" charset="0"/>
                        </a:rPr>
                        <a:t>Index</a:t>
                      </a:r>
                      <a:endParaRPr kumimoji="1" lang="ja-JP" altLang="en-US" sz="1000" b="1" dirty="0">
                        <a:latin typeface="Arial" panose="020B0604020202020204" pitchFamily="34" charset="0"/>
                        <a:ea typeface="Meiryo UI" panose="020B0604030504040204" pitchFamily="50" charset="-128"/>
                        <a:cs typeface="Arial" panose="020B0604020202020204" pitchFamily="34" charset="0"/>
                      </a:endParaRPr>
                    </a:p>
                  </a:txBody>
                  <a:tcPr anchor="ctr"/>
                </a:tc>
                <a:tc hMerge="1">
                  <a:txBody>
                    <a:bodyPr/>
                    <a:lstStyle/>
                    <a:p>
                      <a:pPr algn="ct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lnSpc>
                          <a:spcPts val="1200"/>
                        </a:lnSpc>
                      </a:pPr>
                      <a:r>
                        <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rPr>
                        <a:t>Target</a:t>
                      </a:r>
                    </a:p>
                    <a:p>
                      <a:pPr algn="ctr">
                        <a:lnSpc>
                          <a:spcPts val="1200"/>
                        </a:lnSpc>
                      </a:pPr>
                      <a:r>
                        <a:rPr kumimoji="1" lang="ja-JP" altLang="en-US" sz="10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rPr>
                        <a:t>2030</a:t>
                      </a:r>
                      <a:r>
                        <a:rPr kumimoji="1" lang="ja-JP" altLang="en-US" sz="10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p>
                  </a:txBody>
                  <a:tcPr anchor="ctr"/>
                </a:tc>
                <a:tc>
                  <a:txBody>
                    <a:bodyPr/>
                    <a:lstStyle/>
                    <a:p>
                      <a:pPr algn="ctr">
                        <a:lnSpc>
                          <a:spcPts val="1200"/>
                        </a:lnSpc>
                      </a:pPr>
                      <a:r>
                        <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rPr>
                        <a:t>Reference</a:t>
                      </a:r>
                    </a:p>
                    <a:p>
                      <a:pPr algn="ctr">
                        <a:lnSpc>
                          <a:spcPts val="1200"/>
                        </a:lnSpc>
                      </a:pPr>
                      <a:r>
                        <a:rPr kumimoji="1" lang="ja-JP" altLang="en-US" sz="10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rPr>
                        <a:t>2024</a:t>
                      </a:r>
                      <a:r>
                        <a:rPr kumimoji="1" lang="ja-JP" altLang="en-US" sz="10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endPar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lnSpc>
                          <a:spcPts val="1200"/>
                        </a:lnSpc>
                      </a:pPr>
                      <a:r>
                        <a:rPr kumimoji="1" lang="en-US" altLang="ja-JP" sz="1000" b="1" dirty="0">
                          <a:solidFill>
                            <a:schemeClr val="bg1"/>
                          </a:solidFill>
                          <a:latin typeface="Arial" panose="020B0604020202020204" pitchFamily="34" charset="0"/>
                          <a:ea typeface="Meiryo UI" panose="020B0604030504040204" pitchFamily="50" charset="-128"/>
                          <a:cs typeface="Arial" panose="020B0604020202020204" pitchFamily="34" charset="0"/>
                        </a:rPr>
                        <a:t>Source</a:t>
                      </a:r>
                      <a:endParaRPr kumimoji="1" lang="ja-JP" altLang="en-US" sz="10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marL="0" marR="0" anchor="ctr"/>
                </a:tc>
                <a:extLst>
                  <a:ext uri="{0D108BD9-81ED-4DB2-BD59-A6C34878D82A}">
                    <a16:rowId xmlns:a16="http://schemas.microsoft.com/office/drawing/2014/main" val="2658360947"/>
                  </a:ext>
                </a:extLst>
              </a:tr>
              <a:tr h="244800">
                <a:tc rowSpan="2">
                  <a:txBody>
                    <a:bodyPr/>
                    <a:lstStyle/>
                    <a:p>
                      <a:pPr algn="ctr">
                        <a:lnSpc>
                          <a:spcPts val="1200"/>
                        </a:lnSpc>
                      </a:pPr>
                      <a:r>
                        <a:rPr kumimoji="1" lang="en-US" altLang="ja-JP" sz="1000" dirty="0">
                          <a:latin typeface="Arial" panose="020B0604020202020204" pitchFamily="34" charset="0"/>
                          <a:ea typeface="Meiryo UI" panose="020B0604030504040204" pitchFamily="50" charset="-128"/>
                          <a:cs typeface="Arial" panose="020B0604020202020204" pitchFamily="34" charset="0"/>
                        </a:rPr>
                        <a:t>Visitors to Osaka</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Japanese</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000"/>
                        </a:lnSpc>
                        <a:spcBef>
                          <a:spcPts val="0"/>
                        </a:spcBef>
                        <a:spcAft>
                          <a:spcPts val="300"/>
                        </a:spcAft>
                        <a:buClrTx/>
                        <a:buSzTx/>
                        <a:buFontTx/>
                        <a:buNone/>
                        <a:tabLst/>
                        <a:defRPr/>
                      </a:pPr>
                      <a:r>
                        <a:rPr kumimoji="1" lang="en-US" altLang="zh-TW" sz="1000" b="0" dirty="0">
                          <a:solidFill>
                            <a:schemeClr val="tx1"/>
                          </a:solidFill>
                          <a:latin typeface="Arial" panose="020B0604020202020204" pitchFamily="34" charset="0"/>
                          <a:ea typeface="Meiryo UI" panose="020B0604030504040204" pitchFamily="50" charset="-128"/>
                          <a:cs typeface="Arial" panose="020B0604020202020204" pitchFamily="34" charset="0"/>
                        </a:rPr>
                        <a:t>To be determined</a:t>
                      </a:r>
                      <a:r>
                        <a:rPr kumimoji="1" lang="zh-TW"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zh-TW" sz="1000" b="0" dirty="0">
                          <a:solidFill>
                            <a:schemeClr val="tx1"/>
                          </a:solidFill>
                          <a:latin typeface="Arial" panose="020B0604020202020204" pitchFamily="34" charset="0"/>
                          <a:ea typeface="Meiryo UI" panose="020B0604030504040204" pitchFamily="50" charset="-128"/>
                          <a:cs typeface="Arial" panose="020B0604020202020204" pitchFamily="34" charset="0"/>
                        </a:rPr>
                        <a:t>※1</a:t>
                      </a:r>
                      <a:r>
                        <a:rPr kumimoji="1" lang="zh-TW"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32.32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Travel &amp; Tourism Consumption Trends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2286221614"/>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International</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23</a:t>
                      </a:r>
                      <a:r>
                        <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14.09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Inbound Tourism Consumption Trends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2857440749"/>
                  </a:ext>
                </a:extLst>
              </a:tr>
              <a:tr h="0">
                <a:tc rowSpan="2">
                  <a:txBody>
                    <a:bodyPr/>
                    <a:lstStyle/>
                    <a:p>
                      <a:pPr algn="ctr">
                        <a:lnSpc>
                          <a:spcPts val="1200"/>
                        </a:lnSpc>
                      </a:pPr>
                      <a:r>
                        <a:rPr kumimoji="1"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Total Overnight Travelers</a:t>
                      </a:r>
                      <a:endParaRPr kumimoji="1" lang="ja-JP" altLang="en-US" sz="1000" dirty="0">
                        <a:solidFill>
                          <a:srgbClr val="FF0000"/>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Japanese</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37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32.04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Accommodation Travel Statistics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1164150173"/>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International</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30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25.39 million</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Accommodation Travel Statistics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1213067637"/>
                  </a:ext>
                </a:extLst>
              </a:tr>
              <a:tr h="0">
                <a:tc rowSpan="2">
                  <a:txBody>
                    <a:bodyPr/>
                    <a:lstStyle/>
                    <a:p>
                      <a:pPr algn="ctr">
                        <a:lnSpc>
                          <a:spcPts val="1200"/>
                        </a:lnSpc>
                      </a:pPr>
                      <a:r>
                        <a:rPr kumimoji="1" lang="en-US" altLang="ja-JP" sz="1000" dirty="0">
                          <a:latin typeface="Arial" panose="020B0604020202020204" pitchFamily="34" charset="0"/>
                          <a:ea typeface="Meiryo UI" panose="020B0604030504040204" pitchFamily="50" charset="-128"/>
                          <a:cs typeface="Arial" panose="020B0604020202020204" pitchFamily="34" charset="0"/>
                        </a:rPr>
                        <a:t>Expenditure/Person</a:t>
                      </a:r>
                      <a:endParaRPr kumimoji="1" lang="ja-JP" altLang="en-US" sz="1000" dirty="0">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Japanese</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JPY 52,000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JPY 30,000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Travel &amp; Tourism Consumption Trends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3703652902"/>
                  </a:ext>
                </a:extLst>
              </a:tr>
              <a:tr h="0">
                <a:tc vMerge="1">
                  <a:txBody>
                    <a:bodyPr/>
                    <a:lstStyle/>
                    <a:p>
                      <a:endParaRPr kumimoji="1" lang="ja-JP" altLang="en-US"/>
                    </a:p>
                  </a:txBody>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International</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JPY 160,000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JPY 92,000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D0D8E8"/>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Inbound Tourism Consumption Trends (JTA)</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D0D8E8"/>
                    </a:solidFill>
                  </a:tcPr>
                </a:tc>
                <a:extLst>
                  <a:ext uri="{0D108BD9-81ED-4DB2-BD59-A6C34878D82A}">
                    <a16:rowId xmlns:a16="http://schemas.microsoft.com/office/drawing/2014/main" val="2740590118"/>
                  </a:ext>
                </a:extLst>
              </a:tr>
              <a:tr h="0">
                <a:tc gridSpan="2">
                  <a:txBody>
                    <a:bodyPr/>
                    <a:lstStyle/>
                    <a:p>
                      <a:pPr algn="ctr">
                        <a:lnSpc>
                          <a:spcPts val="1200"/>
                        </a:lnSpc>
                      </a:pPr>
                      <a:r>
                        <a:rPr kumimoji="1" lang="en-US" altLang="ja-JP" sz="1000" dirty="0">
                          <a:latin typeface="Arial" panose="020B0604020202020204" pitchFamily="34" charset="0"/>
                          <a:ea typeface="Meiryo UI" panose="020B0604030504040204" pitchFamily="50" charset="-128"/>
                          <a:cs typeface="Arial" panose="020B0604020202020204" pitchFamily="34" charset="0"/>
                        </a:rPr>
                        <a:t>Global Power City Index</a:t>
                      </a:r>
                      <a:endParaRPr kumimoji="1" lang="ja-JP" altLang="en-US" sz="1000" dirty="0">
                        <a:latin typeface="Arial" panose="020B0604020202020204" pitchFamily="34" charset="0"/>
                        <a:ea typeface="Meiryo UI" panose="020B0604030504040204" pitchFamily="50" charset="-128"/>
                        <a:cs typeface="Arial" panose="020B0604020202020204" pitchFamily="34" charset="0"/>
                      </a:endParaRPr>
                    </a:p>
                    <a:p>
                      <a:pPr algn="ctr">
                        <a:lnSpc>
                          <a:spcPts val="1200"/>
                        </a:lnSpc>
                      </a:pPr>
                      <a:r>
                        <a:rPr kumimoji="1" lang="ja-JP" altLang="en-US" sz="1000" dirty="0">
                          <a:latin typeface="Arial" panose="020B0604020202020204" pitchFamily="34" charset="0"/>
                          <a:ea typeface="Meiryo UI" panose="020B0604030504040204" pitchFamily="50" charset="-128"/>
                          <a:cs typeface="Arial" panose="020B0604020202020204" pitchFamily="34" charset="0"/>
                        </a:rPr>
                        <a:t>＜</a:t>
                      </a:r>
                      <a:r>
                        <a:rPr kumimoji="1" lang="en-US" altLang="ja-JP" sz="1000" dirty="0">
                          <a:latin typeface="Arial" panose="020B0604020202020204" pitchFamily="34" charset="0"/>
                          <a:ea typeface="Meiryo UI" panose="020B0604030504040204" pitchFamily="50" charset="-128"/>
                          <a:cs typeface="Arial" panose="020B0604020202020204" pitchFamily="34" charset="0"/>
                        </a:rPr>
                        <a:t>Cultural Interaction</a:t>
                      </a:r>
                      <a:r>
                        <a:rPr kumimoji="1" lang="ja-JP" altLang="en-US" sz="1000" dirty="0">
                          <a:latin typeface="Arial" panose="020B0604020202020204" pitchFamily="34" charset="0"/>
                          <a:ea typeface="Meiryo UI" panose="020B0604030504040204" pitchFamily="50" charset="-128"/>
                          <a:cs typeface="Arial" panose="020B0604020202020204" pitchFamily="34" charset="0"/>
                        </a:rPr>
                        <a:t> </a:t>
                      </a:r>
                      <a:r>
                        <a:rPr kumimoji="1" lang="en-US" altLang="ja-JP" sz="1000" dirty="0">
                          <a:latin typeface="Arial" panose="020B0604020202020204" pitchFamily="34" charset="0"/>
                          <a:ea typeface="Meiryo UI" panose="020B0604030504040204" pitchFamily="50" charset="-128"/>
                          <a:cs typeface="Arial" panose="020B0604020202020204" pitchFamily="34" charset="0"/>
                        </a:rPr>
                        <a:t>Field</a:t>
                      </a:r>
                      <a:r>
                        <a:rPr kumimoji="1" lang="ja-JP" altLang="en-US" sz="1000" dirty="0">
                          <a:latin typeface="Arial" panose="020B0604020202020204" pitchFamily="34" charset="0"/>
                          <a:ea typeface="Meiryo UI" panose="020B0604030504040204" pitchFamily="50" charset="-128"/>
                          <a:cs typeface="Arial" panose="020B0604020202020204" pitchFamily="34" charset="0"/>
                        </a:rPr>
                        <a:t>＞</a:t>
                      </a:r>
                    </a:p>
                  </a:txBody>
                  <a:tcPr anchor="ctr">
                    <a:solidFill>
                      <a:srgbClr val="E9EDF4"/>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Ranked in Top 10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No.13</a:t>
                      </a:r>
                    </a:p>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※2</a:t>
                      </a:r>
                      <a:r>
                        <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endParaRPr kumimoji="1" lang="ja-JP" altLang="en-US" sz="1000" b="0" dirty="0">
                        <a:solidFill>
                          <a:schemeClr val="tx1"/>
                        </a:solidFill>
                        <a:highlight>
                          <a:srgbClr val="00FF00"/>
                        </a:highlight>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Global Power City Index</a:t>
                      </a:r>
                    </a:p>
                    <a:p>
                      <a:pPr marL="0" marR="0" lvl="0" indent="0" algn="ctr" defTabSz="742950" rtl="0" eaLnBrk="1" fontAlgn="auto" latinLnBrk="0" hangingPunct="1">
                        <a:lnSpc>
                          <a:spcPts val="1200"/>
                        </a:lnSpc>
                        <a:spcBef>
                          <a:spcPts val="0"/>
                        </a:spcBef>
                        <a:spcAft>
                          <a:spcPts val="300"/>
                        </a:spcAft>
                        <a:buClrTx/>
                        <a:buSzTx/>
                        <a:buFontTx/>
                        <a:buNone/>
                        <a:tabLst/>
                        <a:defRPr/>
                      </a:pPr>
                      <a:r>
                        <a:rPr kumimoji="1" lang="ja-JP" altLang="en-US" sz="9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900" b="0" dirty="0">
                          <a:solidFill>
                            <a:schemeClr val="tx1"/>
                          </a:solidFill>
                          <a:latin typeface="Arial" panose="020B0604020202020204" pitchFamily="34" charset="0"/>
                          <a:ea typeface="Meiryo UI" panose="020B0604030504040204" pitchFamily="50" charset="-128"/>
                          <a:cs typeface="Arial" panose="020B0604020202020204" pitchFamily="34" charset="0"/>
                        </a:rPr>
                        <a:t>Mori Memorial Foundation, Institute for Urban Strategies</a:t>
                      </a:r>
                      <a:r>
                        <a:rPr kumimoji="1" lang="ja-JP" altLang="en-US" sz="9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p>
                  </a:txBody>
                  <a:tcPr marL="0" marR="0" anchor="ctr">
                    <a:solidFill>
                      <a:srgbClr val="E9EDF4"/>
                    </a:solidFill>
                  </a:tcPr>
                </a:tc>
                <a:extLst>
                  <a:ext uri="{0D108BD9-81ED-4DB2-BD59-A6C34878D82A}">
                    <a16:rowId xmlns:a16="http://schemas.microsoft.com/office/drawing/2014/main" val="3292452713"/>
                  </a:ext>
                </a:extLst>
              </a:tr>
              <a:tr h="0">
                <a:tc gridSpan="2">
                  <a:txBody>
                    <a:bodyPr/>
                    <a:lstStyle/>
                    <a:p>
                      <a:pPr algn="ctr">
                        <a:lnSpc>
                          <a:spcPts val="1200"/>
                        </a:lnSpc>
                      </a:pPr>
                      <a:r>
                        <a:rPr kumimoji="1" lang="en-US" altLang="ja-JP" sz="1000" dirty="0">
                          <a:latin typeface="Arial" panose="020B0604020202020204" pitchFamily="34" charset="0"/>
                          <a:ea typeface="Meiryo UI" panose="020B0604030504040204" pitchFamily="50" charset="-128"/>
                          <a:cs typeface="Arial" panose="020B0604020202020204" pitchFamily="34" charset="0"/>
                        </a:rPr>
                        <a:t>Top 100 City Destinations Index</a:t>
                      </a:r>
                    </a:p>
                  </a:txBody>
                  <a:tcPr anchor="ctr">
                    <a:solidFill>
                      <a:srgbClr val="E9EDF4"/>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Ranked in Top 10</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0"/>
                        </a:spcAft>
                        <a:buClrTx/>
                        <a:buSzTx/>
                        <a:buFontTx/>
                        <a:buNone/>
                        <a:tabLst/>
                        <a:defRPr/>
                      </a:pP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No.11</a:t>
                      </a:r>
                    </a:p>
                    <a:p>
                      <a:pPr marL="0" marR="0" lvl="0" indent="0" algn="ctr" defTabSz="742950" rtl="0" eaLnBrk="1" fontAlgn="auto" latinLnBrk="0" hangingPunct="1">
                        <a:lnSpc>
                          <a:spcPts val="1200"/>
                        </a:lnSpc>
                        <a:spcBef>
                          <a:spcPts val="0"/>
                        </a:spcBef>
                        <a:spcAft>
                          <a:spcPts val="0"/>
                        </a:spcAft>
                        <a:buClrTx/>
                        <a:buSzTx/>
                        <a:buFontTx/>
                        <a:buNone/>
                        <a:tabLst/>
                        <a:defRPr/>
                      </a:pPr>
                      <a:r>
                        <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0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rPr>
                        <a:t>２）</a:t>
                      </a:r>
                      <a:endParaRPr kumimoji="1" lang="ja-JP" altLang="en-US" sz="1000" b="0" dirty="0">
                        <a:solidFill>
                          <a:schemeClr val="tx1"/>
                        </a:solidFill>
                        <a:highlight>
                          <a:srgbClr val="00FF00"/>
                        </a:highlight>
                        <a:latin typeface="Arial" panose="020B0604020202020204" pitchFamily="34" charset="0"/>
                        <a:ea typeface="Meiryo UI" panose="020B0604030504040204" pitchFamily="50" charset="-128"/>
                        <a:cs typeface="Arial" panose="020B0604020202020204" pitchFamily="34" charset="0"/>
                      </a:endParaRPr>
                    </a:p>
                  </a:txBody>
                  <a:tcPr anchor="ctr">
                    <a:solidFill>
                      <a:srgbClr val="E9EDF4"/>
                    </a:solidFill>
                  </a:tcPr>
                </a:tc>
                <a:tc>
                  <a:txBody>
                    <a:bodyPr/>
                    <a:lstStyle/>
                    <a:p>
                      <a:pPr marL="0" marR="0" lvl="0" indent="0" algn="ctr" defTabSz="742950" rtl="0" eaLnBrk="1" fontAlgn="auto" latinLnBrk="0" hangingPunct="1">
                        <a:lnSpc>
                          <a:spcPts val="1200"/>
                        </a:lnSpc>
                        <a:spcBef>
                          <a:spcPts val="0"/>
                        </a:spcBef>
                        <a:spcAft>
                          <a:spcPts val="300"/>
                        </a:spcAft>
                        <a:buClrTx/>
                        <a:buSzTx/>
                        <a:buFontTx/>
                        <a:buNone/>
                        <a:tabLst/>
                        <a:defRPr/>
                      </a:pPr>
                      <a:r>
                        <a:rPr kumimoji="1" lang="en-US" altLang="ja-JP" sz="1000" u="none" dirty="0">
                          <a:solidFill>
                            <a:schemeClr val="tx1"/>
                          </a:solidFill>
                          <a:latin typeface="Arial" panose="020B0604020202020204" pitchFamily="34" charset="0"/>
                          <a:ea typeface="Meiryo UI" panose="020B0604030504040204" pitchFamily="50" charset="-128"/>
                          <a:cs typeface="Arial" panose="020B0604020202020204" pitchFamily="34" charset="0"/>
                        </a:rPr>
                        <a:t>Top 100 City Destinations Index</a:t>
                      </a:r>
                    </a:p>
                    <a:p>
                      <a:pPr marL="0" marR="0" lvl="0" indent="0" algn="ctr" defTabSz="742950" rtl="0" eaLnBrk="1" fontAlgn="auto" latinLnBrk="0" hangingPunct="1">
                        <a:lnSpc>
                          <a:spcPts val="700"/>
                        </a:lnSpc>
                        <a:spcBef>
                          <a:spcPts val="0"/>
                        </a:spcBef>
                        <a:spcAft>
                          <a:spcPts val="300"/>
                        </a:spcAft>
                        <a:buClrTx/>
                        <a:buSzTx/>
                        <a:buFontTx/>
                        <a:buNone/>
                        <a:tabLst/>
                        <a:defRPr/>
                      </a:pPr>
                      <a:r>
                        <a:rPr kumimoji="1" lang="ja-JP" altLang="en-US" sz="9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900" b="0" dirty="0">
                          <a:solidFill>
                            <a:schemeClr val="tx1"/>
                          </a:solidFill>
                          <a:latin typeface="Arial" panose="020B0604020202020204" pitchFamily="34" charset="0"/>
                          <a:ea typeface="Meiryo UI" panose="020B0604030504040204" pitchFamily="50" charset="-128"/>
                          <a:cs typeface="Arial" panose="020B0604020202020204" pitchFamily="34" charset="0"/>
                        </a:rPr>
                        <a:t>Euromonitor</a:t>
                      </a:r>
                      <a:r>
                        <a:rPr kumimoji="1" lang="ja-JP" altLang="en-US" sz="900" b="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en-US" altLang="ja-JP" sz="900" b="0" dirty="0">
                          <a:solidFill>
                            <a:schemeClr val="tx1"/>
                          </a:solidFill>
                          <a:latin typeface="Arial" panose="020B0604020202020204" pitchFamily="34" charset="0"/>
                          <a:ea typeface="Meiryo UI" panose="020B0604030504040204" pitchFamily="50" charset="-128"/>
                          <a:cs typeface="Arial" panose="020B0604020202020204" pitchFamily="34" charset="0"/>
                        </a:rPr>
                        <a:t>International</a:t>
                      </a:r>
                      <a:r>
                        <a:rPr kumimoji="1" lang="ja-JP" altLang="en-US" sz="900" b="0" dirty="0">
                          <a:solidFill>
                            <a:schemeClr val="tx1"/>
                          </a:solidFill>
                          <a:latin typeface="Arial" panose="020B0604020202020204" pitchFamily="34" charset="0"/>
                          <a:ea typeface="Meiryo UI" panose="020B0604030504040204" pitchFamily="50" charset="-128"/>
                          <a:cs typeface="Arial" panose="020B0604020202020204" pitchFamily="34" charset="0"/>
                        </a:rPr>
                        <a:t>）</a:t>
                      </a:r>
                      <a:endParaRPr kumimoji="1" lang="ja-JP" altLang="en-US" sz="10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marL="0" marR="0" anchor="ctr">
                    <a:solidFill>
                      <a:srgbClr val="E9EDF4"/>
                    </a:solidFill>
                  </a:tcPr>
                </a:tc>
                <a:extLst>
                  <a:ext uri="{0D108BD9-81ED-4DB2-BD59-A6C34878D82A}">
                    <a16:rowId xmlns:a16="http://schemas.microsoft.com/office/drawing/2014/main" val="2998797445"/>
                  </a:ext>
                </a:extLst>
              </a:tr>
            </a:tbl>
          </a:graphicData>
        </a:graphic>
      </p:graphicFrame>
      <p:graphicFrame>
        <p:nvGraphicFramePr>
          <p:cNvPr id="2" name="表 3">
            <a:extLst>
              <a:ext uri="{FF2B5EF4-FFF2-40B4-BE49-F238E27FC236}">
                <a16:creationId xmlns:a16="http://schemas.microsoft.com/office/drawing/2014/main" id="{3842E5D3-1E46-E413-AA9B-5D292E9CF22A}"/>
              </a:ext>
            </a:extLst>
          </p:cNvPr>
          <p:cNvGraphicFramePr>
            <a:graphicFrameLocks noGrp="1"/>
          </p:cNvGraphicFramePr>
          <p:nvPr/>
        </p:nvGraphicFramePr>
        <p:xfrm>
          <a:off x="72108" y="900014"/>
          <a:ext cx="14262200" cy="1471096"/>
        </p:xfrm>
        <a:graphic>
          <a:graphicData uri="http://schemas.openxmlformats.org/drawingml/2006/table">
            <a:tbl>
              <a:tblPr bandRow="1">
                <a:tableStyleId>{D7AC3CCA-C797-4891-BE02-D94E43425B78}</a:tableStyleId>
              </a:tblPr>
              <a:tblGrid>
                <a:gridCol w="14262200">
                  <a:extLst>
                    <a:ext uri="{9D8B030D-6E8A-4147-A177-3AD203B41FA5}">
                      <a16:colId xmlns:a16="http://schemas.microsoft.com/office/drawing/2014/main" val="3370578595"/>
                    </a:ext>
                  </a:extLst>
                </a:gridCol>
              </a:tblGrid>
              <a:tr h="485400">
                <a:tc>
                  <a:txBody>
                    <a:bodyPr/>
                    <a:lstStyle/>
                    <a:p>
                      <a:pPr algn="ctr">
                        <a:lnSpc>
                          <a:spcPts val="2200"/>
                        </a:lnSpc>
                      </a:pPr>
                      <a:r>
                        <a:rPr kumimoji="1" lang="ja-JP" altLang="en-US" sz="1800" b="1" dirty="0">
                          <a:solidFill>
                            <a:schemeClr val="bg1"/>
                          </a:solidFill>
                          <a:latin typeface="Meiryo UI" panose="020B0604030504040204" pitchFamily="50" charset="-128"/>
                          <a:ea typeface="Meiryo UI" panose="020B0604030504040204" pitchFamily="50" charset="-128"/>
                        </a:rPr>
                        <a:t>　　</a:t>
                      </a:r>
                      <a:r>
                        <a:rPr kumimoji="1" lang="en-US" altLang="ja-JP" sz="2200" b="1" dirty="0">
                          <a:solidFill>
                            <a:schemeClr val="bg1"/>
                          </a:solidFill>
                          <a:latin typeface="Meiryo UI" panose="020B0604030504040204" pitchFamily="50" charset="-128"/>
                          <a:ea typeface="Meiryo UI" panose="020B0604030504040204" pitchFamily="50" charset="-128"/>
                        </a:rPr>
                        <a:t>Osaka</a:t>
                      </a:r>
                      <a:r>
                        <a:rPr kumimoji="1" lang="ja-JP" altLang="en-US" sz="2200" b="1" dirty="0">
                          <a:solidFill>
                            <a:schemeClr val="bg1"/>
                          </a:solidFill>
                          <a:latin typeface="Meiryo UI" panose="020B0604030504040204" pitchFamily="50" charset="-128"/>
                          <a:ea typeface="Meiryo UI" panose="020B0604030504040204" pitchFamily="50" charset="-128"/>
                        </a:rPr>
                        <a:t> </a:t>
                      </a:r>
                      <a:r>
                        <a:rPr kumimoji="1" lang="en-US" altLang="ja-JP" sz="2200" b="1" dirty="0">
                          <a:solidFill>
                            <a:schemeClr val="bg1"/>
                          </a:solidFill>
                          <a:latin typeface="Meiryo UI" panose="020B0604030504040204" pitchFamily="50" charset="-128"/>
                          <a:ea typeface="Meiryo UI" panose="020B0604030504040204" pitchFamily="50" charset="-128"/>
                        </a:rPr>
                        <a:t>the Global Entertainment Metropolis</a:t>
                      </a:r>
                    </a:p>
                    <a:p>
                      <a:pPr algn="ctr">
                        <a:lnSpc>
                          <a:spcPts val="2200"/>
                        </a:lnSpc>
                      </a:pPr>
                      <a:r>
                        <a:rPr kumimoji="1" lang="ja-JP" altLang="en-US" sz="1300" b="1" dirty="0">
                          <a:solidFill>
                            <a:schemeClr val="bg1"/>
                          </a:solidFill>
                          <a:latin typeface="Meiryo UI" panose="020B0604030504040204" pitchFamily="50" charset="-128"/>
                          <a:ea typeface="Meiryo UI" panose="020B0604030504040204" pitchFamily="50" charset="-128"/>
                        </a:rPr>
                        <a:t>　　　　</a:t>
                      </a:r>
                      <a:r>
                        <a:rPr kumimoji="1" lang="ja-JP" altLang="en-US" sz="1400" b="1" dirty="0">
                          <a:solidFill>
                            <a:schemeClr val="bg1"/>
                          </a:solidFill>
                          <a:latin typeface="Meiryo UI" panose="020B0604030504040204" pitchFamily="50" charset="-128"/>
                          <a:ea typeface="Meiryo UI" panose="020B0604030504040204" pitchFamily="50" charset="-128"/>
                        </a:rPr>
                        <a:t>～ </a:t>
                      </a:r>
                      <a:r>
                        <a:rPr kumimoji="1" lang="en-US" altLang="ja-JP" sz="1400" b="1" dirty="0">
                          <a:solidFill>
                            <a:schemeClr val="bg1"/>
                          </a:solidFill>
                          <a:latin typeface="Meiryo UI" panose="020B0604030504040204" pitchFamily="50" charset="-128"/>
                          <a:ea typeface="Meiryo UI" panose="020B0604030504040204" pitchFamily="50" charset="-128"/>
                        </a:rPr>
                        <a:t>Creating a sustainable and vibrant city that residents love </a:t>
                      </a:r>
                      <a:r>
                        <a:rPr kumimoji="1" lang="ja-JP" altLang="en-US" sz="1400" b="1" dirty="0">
                          <a:solidFill>
                            <a:schemeClr val="bg1"/>
                          </a:solidFill>
                          <a:latin typeface="Meiryo UI" panose="020B0604030504040204" pitchFamily="50" charset="-128"/>
                          <a:ea typeface="Meiryo UI" panose="020B0604030504040204" pitchFamily="50" charset="-128"/>
                        </a:rPr>
                        <a:t> ～</a:t>
                      </a:r>
                      <a:endParaRPr kumimoji="1" lang="ja-JP" altLang="en-US" sz="1300" b="1" dirty="0">
                        <a:solidFill>
                          <a:schemeClr val="bg1"/>
                        </a:solidFill>
                        <a:latin typeface="Meiryo UI" panose="020B0604030504040204" pitchFamily="50" charset="-128"/>
                        <a:ea typeface="Meiryo UI" panose="020B0604030504040204" pitchFamily="50" charset="-128"/>
                      </a:endParaRPr>
                    </a:p>
                  </a:txBody>
                  <a:tcPr marT="36000" marB="0" anchor="ctr">
                    <a:lnB w="9525" cap="flat" cmpd="sng" algn="ctr">
                      <a:solidFill>
                        <a:schemeClr val="tx1"/>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3278083972"/>
                  </a:ext>
                </a:extLst>
              </a:tr>
              <a:tr h="910840">
                <a:tc>
                  <a:txBody>
                    <a:bodyPr/>
                    <a:lstStyle/>
                    <a:p>
                      <a:pPr marL="0" marR="0" lvl="0" indent="0" algn="l" defTabSz="1419515" rtl="0" eaLnBrk="1" fontAlgn="auto" latinLnBrk="0" hangingPunct="1">
                        <a:lnSpc>
                          <a:spcPts val="1600"/>
                        </a:lnSpc>
                        <a:spcBef>
                          <a:spcPts val="0"/>
                        </a:spcBef>
                        <a:spcAft>
                          <a:spcPts val="0"/>
                        </a:spcAft>
                        <a:buClrTx/>
                        <a:buSzTx/>
                        <a:buFontTx/>
                        <a:buNone/>
                        <a:tabLst/>
                        <a:defRPr/>
                      </a:pPr>
                      <a:r>
                        <a:rPr kumimoji="1" lang="en-US" altLang="ja-JP" sz="1300" b="1" dirty="0">
                          <a:solidFill>
                            <a:schemeClr val="tx1"/>
                          </a:solidFill>
                          <a:latin typeface="Meiryo UI" panose="020B0604030504040204" pitchFamily="50" charset="-128"/>
                          <a:ea typeface="Meiryo UI" panose="020B0604030504040204" pitchFamily="50" charset="-128"/>
                        </a:rPr>
                        <a:t>Osaka’s attractions, including food, history, culture, arts, and sports are seen as entertainment that connects people together and enriches their hearts.</a:t>
                      </a:r>
                      <a:r>
                        <a:rPr kumimoji="1" lang="ja-JP" altLang="en-US" sz="1300" b="1" dirty="0">
                          <a:solidFill>
                            <a:schemeClr val="tx1"/>
                          </a:solidFill>
                          <a:latin typeface="Meiryo UI" panose="020B0604030504040204" pitchFamily="50" charset="-128"/>
                          <a:ea typeface="Meiryo UI" panose="020B0604030504040204" pitchFamily="50" charset="-128"/>
                        </a:rPr>
                        <a:t> </a:t>
                      </a:r>
                      <a:r>
                        <a:rPr kumimoji="1" lang="en-US" altLang="ja-JP" sz="1300" b="1" kern="1200" dirty="0">
                          <a:solidFill>
                            <a:schemeClr val="tx1"/>
                          </a:solidFill>
                          <a:effectLst/>
                          <a:latin typeface="Meiryo UI" panose="020B0604030504040204" pitchFamily="50" charset="-128"/>
                          <a:ea typeface="Meiryo UI" panose="020B0604030504040204" pitchFamily="50" charset="-128"/>
                          <a:cs typeface="+mn-cs"/>
                        </a:rPr>
                        <a:t>By using Osaka’s attractions, its role as a hub, and the Expo legacy to attract visitors and expand exchange with all stakeholders, Osaka will create appeal that fosters pride in residents, excitement, and a sustainable “Global Entertainment Metropolis.”</a:t>
                      </a:r>
                      <a:endParaRPr kumimoji="1" lang="ja-JP" altLang="ja-JP" sz="1300" kern="1200" dirty="0">
                        <a:solidFill>
                          <a:schemeClr val="tx1"/>
                        </a:solidFill>
                        <a:effectLst/>
                        <a:latin typeface="Meiryo UI" panose="020B0604030504040204" pitchFamily="50" charset="-128"/>
                        <a:ea typeface="Meiryo UI" panose="020B0604030504040204" pitchFamily="50" charset="-128"/>
                        <a:cs typeface="+mn-cs"/>
                      </a:endParaRPr>
                    </a:p>
                  </a:txBody>
                  <a:tcPr marL="180000" marR="144000" marT="108000" marB="108000" anchor="ctr">
                    <a:lnT w="9525"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19348982"/>
                  </a:ext>
                </a:extLst>
              </a:tr>
            </a:tbl>
          </a:graphicData>
        </a:graphic>
      </p:graphicFrame>
      <p:sp>
        <p:nvSpPr>
          <p:cNvPr id="54" name="テキスト ボックス 53">
            <a:extLst>
              <a:ext uri="{FF2B5EF4-FFF2-40B4-BE49-F238E27FC236}">
                <a16:creationId xmlns:a16="http://schemas.microsoft.com/office/drawing/2014/main" id="{45B5C1FE-96DF-3FAE-018F-48043C7DDF26}"/>
              </a:ext>
            </a:extLst>
          </p:cNvPr>
          <p:cNvSpPr txBox="1"/>
          <p:nvPr/>
        </p:nvSpPr>
        <p:spPr>
          <a:xfrm>
            <a:off x="3190577" y="1044030"/>
            <a:ext cx="864096" cy="307777"/>
          </a:xfrm>
          <a:prstGeom prst="rect">
            <a:avLst/>
          </a:prstGeom>
          <a:solidFill>
            <a:schemeClr val="bg1"/>
          </a:solidFill>
        </p:spPr>
        <p:txBody>
          <a:bodyPr wrap="square" rtlCol="0">
            <a:spAutoFit/>
          </a:bodyPr>
          <a:lstStyle/>
          <a:p>
            <a:pPr algn="ctr"/>
            <a:r>
              <a:rPr lang="en-US" altLang="ja-JP" sz="1400" dirty="0">
                <a:latin typeface="Arial" panose="020B0604020202020204" pitchFamily="34" charset="0"/>
                <a:ea typeface="Meiryo UI" panose="020B0604030504040204" pitchFamily="50" charset="-128"/>
                <a:cs typeface="Arial" panose="020B0604020202020204" pitchFamily="34" charset="0"/>
              </a:rPr>
              <a:t>Vision</a:t>
            </a:r>
            <a:endParaRPr kumimoji="1" lang="ja-JP" altLang="en-US" sz="1400" dirty="0">
              <a:latin typeface="Arial" panose="020B0604020202020204" pitchFamily="34" charset="0"/>
              <a:ea typeface="Meiryo UI" panose="020B0604030504040204" pitchFamily="50" charset="-128"/>
              <a:cs typeface="Arial" panose="020B0604020202020204" pitchFamily="34" charset="0"/>
            </a:endParaRPr>
          </a:p>
        </p:txBody>
      </p:sp>
      <p:sp>
        <p:nvSpPr>
          <p:cNvPr id="24" name="台形 23">
            <a:extLst>
              <a:ext uri="{FF2B5EF4-FFF2-40B4-BE49-F238E27FC236}">
                <a16:creationId xmlns:a16="http://schemas.microsoft.com/office/drawing/2014/main" id="{8C62D1EA-4293-4E7A-ABD8-DF58535597F0}"/>
              </a:ext>
            </a:extLst>
          </p:cNvPr>
          <p:cNvSpPr/>
          <p:nvPr/>
        </p:nvSpPr>
        <p:spPr>
          <a:xfrm>
            <a:off x="6840859" y="2340174"/>
            <a:ext cx="7560941" cy="427345"/>
          </a:xfrm>
          <a:prstGeom prst="trapezoid">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t">
            <a:noAutofit/>
          </a:bodyPr>
          <a:lstStyle/>
          <a:p>
            <a:pPr>
              <a:lnSpc>
                <a:spcPts val="1700"/>
              </a:lnSpc>
              <a:spcAft>
                <a:spcPts val="0"/>
              </a:spcAft>
            </a:pPr>
            <a:r>
              <a:rPr lang="ja-JP" altLang="en-US" sz="1300" b="1" u="sng" kern="1200" dirty="0">
                <a:solidFill>
                  <a:schemeClr val="tx1"/>
                </a:solidFill>
                <a:effectLst/>
                <a:latin typeface="Arial" panose="020B0604020202020204" pitchFamily="34" charset="0"/>
                <a:ea typeface="Meiryo UI" panose="020B0604030504040204" pitchFamily="50" charset="-128"/>
                <a:cs typeface="Arial" panose="020B0604020202020204" pitchFamily="34" charset="0"/>
              </a:rPr>
              <a:t>◆</a:t>
            </a:r>
            <a:r>
              <a:rPr lang="en-US" altLang="ja-JP" sz="1300" b="1" u="sng" kern="1200" dirty="0">
                <a:solidFill>
                  <a:schemeClr val="tx1"/>
                </a:solidFill>
                <a:effectLst/>
                <a:latin typeface="Arial" panose="020B0604020202020204" pitchFamily="34" charset="0"/>
                <a:ea typeface="Meiryo UI" panose="020B0604030504040204" pitchFamily="50" charset="-128"/>
                <a:cs typeface="Arial" panose="020B0604020202020204" pitchFamily="34" charset="0"/>
              </a:rPr>
              <a:t>Thematic Measures</a:t>
            </a:r>
            <a:r>
              <a:rPr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endParaRPr lang="en-US" altLang="ja-JP" sz="1300" b="1" u="sng" dirty="0">
              <a:solidFill>
                <a:schemeClr val="tx1"/>
              </a:solidFill>
              <a:latin typeface="Arial" panose="020B0604020202020204" pitchFamily="34" charset="0"/>
              <a:ea typeface="Meiryo UI" panose="020B0604030504040204" pitchFamily="50" charset="-128"/>
              <a:cs typeface="Arial" panose="020B0604020202020204" pitchFamily="34" charset="0"/>
            </a:endParaRPr>
          </a:p>
          <a:p>
            <a:pPr>
              <a:lnSpc>
                <a:spcPts val="1700"/>
              </a:lnSpc>
              <a:spcAft>
                <a:spcPts val="0"/>
              </a:spcAft>
            </a:pPr>
            <a:r>
              <a:rPr lang="ja-JP" altLang="en-US" sz="110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100" dirty="0">
                <a:solidFill>
                  <a:schemeClr val="tx1"/>
                </a:solidFill>
                <a:latin typeface="Arial" panose="020B0604020202020204" pitchFamily="34" charset="0"/>
                <a:ea typeface="Meiryo UI" panose="020B0604030504040204" pitchFamily="50" charset="-128"/>
                <a:cs typeface="Arial" panose="020B0604020202020204" pitchFamily="34" charset="0"/>
              </a:rPr>
              <a:t> Osaka will create urban vitality, vibrancy, and entertainment through six themes that guide initiatives.</a:t>
            </a:r>
          </a:p>
        </p:txBody>
      </p:sp>
      <p:sp>
        <p:nvSpPr>
          <p:cNvPr id="27" name="テキスト ボックス 2">
            <a:extLst>
              <a:ext uri="{FF2B5EF4-FFF2-40B4-BE49-F238E27FC236}">
                <a16:creationId xmlns:a16="http://schemas.microsoft.com/office/drawing/2014/main" id="{9AF5CDCA-BFBA-5EFD-583C-D31E2FE449CB}"/>
              </a:ext>
            </a:extLst>
          </p:cNvPr>
          <p:cNvSpPr txBox="1">
            <a:spLocks noChangeArrowheads="1"/>
          </p:cNvSpPr>
          <p:nvPr/>
        </p:nvSpPr>
        <p:spPr bwMode="auto">
          <a:xfrm>
            <a:off x="6947897" y="7043500"/>
            <a:ext cx="4527824" cy="283329"/>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en-US" altLang="ja-JP" sz="1200" b="1" u="sng" kern="100" dirty="0">
                <a:effectLst/>
                <a:latin typeface="Arial" panose="020B0604020202020204" pitchFamily="34" charset="0"/>
                <a:ea typeface="Meiryo UI" panose="020B0604030504040204" pitchFamily="50" charset="-128"/>
                <a:cs typeface="Arial" panose="020B0604020202020204" pitchFamily="34" charset="0"/>
              </a:rPr>
              <a:t>Numerical Goal of Domestic and Overseas </a:t>
            </a:r>
            <a:r>
              <a:rPr lang="en-US" altLang="ja-JP" sz="1200" b="1" u="sng" kern="100" dirty="0">
                <a:latin typeface="Arial" panose="020B0604020202020204" pitchFamily="34" charset="0"/>
                <a:ea typeface="Meiryo UI" panose="020B0604030504040204" pitchFamily="50" charset="-128"/>
                <a:cs typeface="Arial" panose="020B0604020202020204" pitchFamily="34" charset="0"/>
              </a:rPr>
              <a:t>T</a:t>
            </a:r>
            <a:r>
              <a:rPr lang="en-US" altLang="ja-JP" sz="1200" b="1" u="sng" kern="100" dirty="0">
                <a:effectLst/>
                <a:latin typeface="Arial" panose="020B0604020202020204" pitchFamily="34" charset="0"/>
                <a:ea typeface="Meiryo UI" panose="020B0604030504040204" pitchFamily="50" charset="-128"/>
                <a:cs typeface="Arial" panose="020B0604020202020204" pitchFamily="34" charset="0"/>
              </a:rPr>
              <a:t>ourists</a:t>
            </a:r>
            <a:endParaRPr lang="ja-JP" sz="1200" u="sng"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30" name="テキスト ボックス 2">
            <a:extLst>
              <a:ext uri="{FF2B5EF4-FFF2-40B4-BE49-F238E27FC236}">
                <a16:creationId xmlns:a16="http://schemas.microsoft.com/office/drawing/2014/main" id="{943E0445-E489-3042-551D-393C569F0688}"/>
              </a:ext>
            </a:extLst>
          </p:cNvPr>
          <p:cNvSpPr txBox="1">
            <a:spLocks noChangeArrowheads="1"/>
          </p:cNvSpPr>
          <p:nvPr/>
        </p:nvSpPr>
        <p:spPr bwMode="auto">
          <a:xfrm>
            <a:off x="6902996" y="6228606"/>
            <a:ext cx="7371671" cy="720000"/>
          </a:xfrm>
          <a:prstGeom prst="rect">
            <a:avLst/>
          </a:prstGeom>
          <a:noFill/>
          <a:ln w="9525">
            <a:noFill/>
            <a:miter lim="800000"/>
            <a:headEnd/>
            <a:tailEnd/>
          </a:ln>
        </p:spPr>
        <p:txBody>
          <a:bodyPr rot="0" vert="horz" wrap="square" lIns="91440" tIns="45720" rIns="91440" bIns="45720" anchor="ctr" anchorCtr="0">
            <a:noAutofit/>
          </a:bodyPr>
          <a:lstStyle/>
          <a:p>
            <a:pPr>
              <a:lnSpc>
                <a:spcPts val="1700"/>
              </a:lnSpc>
              <a:spcAft>
                <a:spcPts val="240"/>
              </a:spcAft>
            </a:pPr>
            <a:r>
              <a:rPr lang="ja-JP" altLang="en-US" sz="1300" b="1" u="sng" kern="100" dirty="0">
                <a:latin typeface="Arial" panose="020B0604020202020204" pitchFamily="34" charset="0"/>
                <a:ea typeface="Meiryo UI" panose="020B0604030504040204" pitchFamily="50" charset="-128"/>
                <a:cs typeface="Arial" panose="020B0604020202020204" pitchFamily="34" charset="0"/>
              </a:rPr>
              <a:t>◆</a:t>
            </a:r>
            <a:r>
              <a:rPr lang="en-US" altLang="ja-JP" sz="1300" b="1" u="sng" kern="100" dirty="0">
                <a:latin typeface="Arial" panose="020B0604020202020204" pitchFamily="34" charset="0"/>
                <a:ea typeface="Meiryo UI" panose="020B0604030504040204" pitchFamily="50" charset="-128"/>
                <a:cs typeface="Arial" panose="020B0604020202020204" pitchFamily="34" charset="0"/>
              </a:rPr>
              <a:t>Management of the Strategy’s Progress</a:t>
            </a:r>
            <a:r>
              <a:rPr lang="ja-JP" altLang="en-US" sz="1300" b="1" u="sng" kern="100" dirty="0">
                <a:latin typeface="Arial" panose="020B0604020202020204" pitchFamily="34" charset="0"/>
                <a:ea typeface="Meiryo UI" panose="020B0604030504040204" pitchFamily="50" charset="-128"/>
                <a:cs typeface="Arial" panose="020B0604020202020204" pitchFamily="34" charset="0"/>
              </a:rPr>
              <a:t>◆</a:t>
            </a:r>
            <a:r>
              <a:rPr lang="ja-JP" sz="1300" b="1" u="sng" kern="100" dirty="0">
                <a:effectLst/>
                <a:latin typeface="Arial" panose="020B0604020202020204" pitchFamily="34" charset="0"/>
                <a:ea typeface="Meiryo UI" panose="020B0604030504040204" pitchFamily="50" charset="-128"/>
                <a:cs typeface="Arial" panose="020B0604020202020204" pitchFamily="34" charset="0"/>
              </a:rPr>
              <a:t> </a:t>
            </a:r>
            <a:endParaRPr lang="en-US" altLang="ja-JP" sz="1300" u="sng" kern="100" dirty="0">
              <a:latin typeface="Arial" panose="020B0604020202020204" pitchFamily="34" charset="0"/>
              <a:ea typeface="Meiryo UI" panose="020B0604030504040204" pitchFamily="50" charset="-128"/>
              <a:cs typeface="Arial" panose="020B0604020202020204" pitchFamily="34" charset="0"/>
            </a:endParaRPr>
          </a:p>
          <a:p>
            <a:pPr>
              <a:spcAft>
                <a:spcPts val="240"/>
              </a:spcAft>
            </a:pPr>
            <a:r>
              <a:rPr lang="ja-JP" altLang="en-US" sz="1000" kern="100" dirty="0">
                <a:effectLst/>
                <a:latin typeface="Arial" panose="020B0604020202020204" pitchFamily="34" charset="0"/>
                <a:ea typeface="Meiryo UI" panose="020B0604030504040204" pitchFamily="50" charset="-128"/>
                <a:cs typeface="Arial" panose="020B0604020202020204" pitchFamily="34" charset="0"/>
              </a:rPr>
              <a:t>　○ </a:t>
            </a:r>
            <a:r>
              <a:rPr lang="en-US" altLang="ja-JP" sz="1000" kern="100" dirty="0">
                <a:effectLst/>
                <a:latin typeface="Arial" panose="020B0604020202020204" pitchFamily="34" charset="0"/>
                <a:ea typeface="Meiryo UI" panose="020B0604030504040204" pitchFamily="50" charset="-128"/>
                <a:cs typeface="Arial" panose="020B0604020202020204" pitchFamily="34" charset="0"/>
              </a:rPr>
              <a:t>Evaluating and reviewing progress at the Osaka Urban Attraction Development Strategy Promotion Meeting by Osaka</a:t>
            </a:r>
          </a:p>
          <a:p>
            <a:pPr>
              <a:spcAft>
                <a:spcPts val="240"/>
              </a:spcAft>
            </a:pPr>
            <a:r>
              <a:rPr lang="en-US" altLang="ja-JP" sz="1000" kern="100" dirty="0">
                <a:latin typeface="Arial" panose="020B0604020202020204" pitchFamily="34" charset="0"/>
                <a:ea typeface="Meiryo UI" panose="020B0604030504040204" pitchFamily="50" charset="-128"/>
                <a:cs typeface="Arial" panose="020B0604020202020204" pitchFamily="34" charset="0"/>
              </a:rPr>
              <a:t>       </a:t>
            </a:r>
            <a:r>
              <a:rPr lang="en-US" altLang="ja-JP" sz="1000" kern="100" dirty="0">
                <a:effectLst/>
                <a:latin typeface="Arial" panose="020B0604020202020204" pitchFamily="34" charset="0"/>
                <a:ea typeface="Meiryo UI" panose="020B0604030504040204" pitchFamily="50" charset="-128"/>
                <a:cs typeface="Arial" panose="020B0604020202020204" pitchFamily="34" charset="0"/>
              </a:rPr>
              <a:t>Prefecture and City on an annual basis</a:t>
            </a:r>
          </a:p>
          <a:p>
            <a:pPr>
              <a:spcAft>
                <a:spcPts val="240"/>
              </a:spcAft>
            </a:pPr>
            <a:r>
              <a:rPr lang="ja-JP" altLang="en-US" sz="1000" kern="100" dirty="0">
                <a:latin typeface="Arial" panose="020B0604020202020204" pitchFamily="34" charset="0"/>
                <a:ea typeface="Meiryo UI" panose="020B0604030504040204" pitchFamily="50" charset="-128"/>
                <a:cs typeface="Arial" panose="020B0604020202020204" pitchFamily="34" charset="0"/>
              </a:rPr>
              <a:t>　○ </a:t>
            </a:r>
            <a:r>
              <a:rPr lang="en-US" altLang="ja-JP" sz="1000" kern="100" dirty="0">
                <a:latin typeface="Arial" panose="020B0604020202020204" pitchFamily="34" charset="0"/>
                <a:ea typeface="Meiryo UI" panose="020B0604030504040204" pitchFamily="50" charset="-128"/>
                <a:cs typeface="Arial" panose="020B0604020202020204" pitchFamily="34" charset="0"/>
              </a:rPr>
              <a:t>In accordance with social trends and tourism surveys, targets and visitor satisfaction/recommendation indicators will be</a:t>
            </a:r>
          </a:p>
          <a:p>
            <a:pPr>
              <a:spcAft>
                <a:spcPts val="240"/>
              </a:spcAft>
            </a:pPr>
            <a:r>
              <a:rPr lang="en-US" altLang="ja-JP" sz="1000" kern="100" dirty="0">
                <a:latin typeface="Arial" panose="020B0604020202020204" pitchFamily="34" charset="0"/>
                <a:ea typeface="Meiryo UI" panose="020B0604030504040204" pitchFamily="50" charset="-128"/>
                <a:cs typeface="Arial" panose="020B0604020202020204" pitchFamily="34" charset="0"/>
              </a:rPr>
              <a:t>       revised as needed.</a:t>
            </a:r>
            <a:endParaRPr lang="en-US" altLang="ja-JP" sz="1000"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29" name="テキスト ボックス 2">
            <a:extLst>
              <a:ext uri="{FF2B5EF4-FFF2-40B4-BE49-F238E27FC236}">
                <a16:creationId xmlns:a16="http://schemas.microsoft.com/office/drawing/2014/main" id="{3D0197BF-644A-D2E8-7E04-BED293C51C7D}"/>
              </a:ext>
            </a:extLst>
          </p:cNvPr>
          <p:cNvSpPr txBox="1">
            <a:spLocks noChangeArrowheads="1"/>
          </p:cNvSpPr>
          <p:nvPr/>
        </p:nvSpPr>
        <p:spPr bwMode="auto">
          <a:xfrm>
            <a:off x="6974099" y="10068940"/>
            <a:ext cx="7211577" cy="408138"/>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00" kern="100" dirty="0">
                <a:latin typeface="Arial" panose="020B0604020202020204" pitchFamily="34" charset="0"/>
                <a:ea typeface="Meiryo UI" panose="020B0604030504040204" pitchFamily="50" charset="-128"/>
                <a:cs typeface="Arial" panose="020B0604020202020204" pitchFamily="34" charset="0"/>
              </a:rPr>
              <a:t>（</a:t>
            </a:r>
            <a:r>
              <a:rPr lang="en-US" altLang="ja-JP" sz="1000" kern="100" dirty="0">
                <a:latin typeface="Arial" panose="020B0604020202020204" pitchFamily="34" charset="0"/>
                <a:ea typeface="Meiryo UI" panose="020B0604030504040204" pitchFamily="50" charset="-128"/>
                <a:cs typeface="Arial" panose="020B0604020202020204" pitchFamily="34" charset="0"/>
              </a:rPr>
              <a:t>※1</a:t>
            </a:r>
            <a:r>
              <a:rPr lang="ja-JP" altLang="en-US" sz="1000" kern="100" dirty="0">
                <a:latin typeface="Arial" panose="020B0604020202020204" pitchFamily="34" charset="0"/>
                <a:ea typeface="Meiryo UI" panose="020B0604030504040204" pitchFamily="50" charset="-128"/>
                <a:cs typeface="Arial" panose="020B0604020202020204" pitchFamily="34" charset="0"/>
              </a:rPr>
              <a:t>）</a:t>
            </a:r>
            <a:r>
              <a:rPr lang="en-US" altLang="ja-JP" sz="1000" kern="100" dirty="0">
                <a:latin typeface="Arial" panose="020B0604020202020204" pitchFamily="34" charset="0"/>
                <a:ea typeface="Meiryo UI" panose="020B0604030504040204" pitchFamily="50" charset="-128"/>
                <a:cs typeface="Arial" panose="020B0604020202020204" pitchFamily="34" charset="0"/>
              </a:rPr>
              <a:t>Targets for Japanese visitors will be set once 2025 data is published.</a:t>
            </a:r>
            <a:r>
              <a:rPr lang="ja-JP" altLang="en-US" sz="1000" kern="100" dirty="0">
                <a:latin typeface="Arial" panose="020B0604020202020204" pitchFamily="34" charset="0"/>
                <a:ea typeface="Meiryo UI" panose="020B0604030504040204" pitchFamily="50" charset="-128"/>
                <a:cs typeface="Arial" panose="020B0604020202020204" pitchFamily="34" charset="0"/>
              </a:rPr>
              <a:t>（</a:t>
            </a:r>
            <a:r>
              <a:rPr lang="en-US" altLang="ja-JP" sz="1000" kern="100" dirty="0">
                <a:latin typeface="Arial" panose="020B0604020202020204" pitchFamily="34" charset="0"/>
                <a:ea typeface="Meiryo UI" panose="020B0604030504040204" pitchFamily="50" charset="-128"/>
                <a:cs typeface="Arial" panose="020B0604020202020204" pitchFamily="34" charset="0"/>
              </a:rPr>
              <a:t>※2</a:t>
            </a:r>
            <a:r>
              <a:rPr lang="ja-JP" altLang="en-US" sz="1000" kern="100" dirty="0">
                <a:latin typeface="Arial" panose="020B0604020202020204" pitchFamily="34" charset="0"/>
                <a:ea typeface="Meiryo UI" panose="020B0604030504040204" pitchFamily="50" charset="-128"/>
                <a:cs typeface="Arial" panose="020B0604020202020204" pitchFamily="34" charset="0"/>
              </a:rPr>
              <a:t>）</a:t>
            </a:r>
            <a:r>
              <a:rPr lang="en-US" altLang="ja-JP" sz="1000" kern="100" dirty="0">
                <a:effectLst/>
                <a:latin typeface="Arial" panose="020B0604020202020204" pitchFamily="34" charset="0"/>
                <a:ea typeface="Meiryo UI" panose="020B0604030504040204" pitchFamily="50" charset="-128"/>
                <a:cs typeface="Arial" panose="020B0604020202020204" pitchFamily="34" charset="0"/>
              </a:rPr>
              <a:t>Rankings reflect 2025 data.</a:t>
            </a:r>
            <a:endParaRPr lang="ja-JP" sz="1000"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7" name="四角形: 角を丸くする 6">
            <a:extLst>
              <a:ext uri="{FF2B5EF4-FFF2-40B4-BE49-F238E27FC236}">
                <a16:creationId xmlns:a16="http://schemas.microsoft.com/office/drawing/2014/main" id="{E4044290-DCF6-D9E5-243C-B64EEB1B343F}"/>
              </a:ext>
            </a:extLst>
          </p:cNvPr>
          <p:cNvSpPr/>
          <p:nvPr/>
        </p:nvSpPr>
        <p:spPr>
          <a:xfrm>
            <a:off x="777040" y="8511001"/>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Local Government</a:t>
            </a:r>
            <a:endPar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8" name="四角形: 角を丸くする 7">
            <a:extLst>
              <a:ext uri="{FF2B5EF4-FFF2-40B4-BE49-F238E27FC236}">
                <a16:creationId xmlns:a16="http://schemas.microsoft.com/office/drawing/2014/main" id="{E15B2353-8CBF-EAA8-9CF0-D47397CF838A}"/>
              </a:ext>
            </a:extLst>
          </p:cNvPr>
          <p:cNvSpPr/>
          <p:nvPr/>
        </p:nvSpPr>
        <p:spPr>
          <a:xfrm>
            <a:off x="777040" y="8886511"/>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Academia</a:t>
            </a:r>
            <a:endPar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10" name="四角形: 角を丸くする 9">
            <a:extLst>
              <a:ext uri="{FF2B5EF4-FFF2-40B4-BE49-F238E27FC236}">
                <a16:creationId xmlns:a16="http://schemas.microsoft.com/office/drawing/2014/main" id="{8282A4B5-4C00-C925-1F78-4340E97559F8}"/>
              </a:ext>
            </a:extLst>
          </p:cNvPr>
          <p:cNvSpPr/>
          <p:nvPr/>
        </p:nvSpPr>
        <p:spPr>
          <a:xfrm>
            <a:off x="4373244" y="8514626"/>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Business</a:t>
            </a:r>
            <a:endPar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11" name="四角形: 角を丸くする 10">
            <a:extLst>
              <a:ext uri="{FF2B5EF4-FFF2-40B4-BE49-F238E27FC236}">
                <a16:creationId xmlns:a16="http://schemas.microsoft.com/office/drawing/2014/main" id="{AFF38C03-DB53-7F33-5D3F-0396E181FC65}"/>
              </a:ext>
            </a:extLst>
          </p:cNvPr>
          <p:cNvSpPr/>
          <p:nvPr/>
        </p:nvSpPr>
        <p:spPr>
          <a:xfrm>
            <a:off x="4373115" y="8892934"/>
            <a:ext cx="1332000" cy="288000"/>
          </a:xfrm>
          <a:prstGeom prst="roundRect">
            <a:avLst/>
          </a:prstGeom>
          <a:solidFill>
            <a:schemeClr val="bg1"/>
          </a:solidFill>
          <a:ln w="12700">
            <a:solidFill>
              <a:srgbClr val="8FAADC">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Local</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Communities</a:t>
            </a:r>
            <a:endPar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12" name="四角形: 角を丸くする 11">
            <a:extLst>
              <a:ext uri="{FF2B5EF4-FFF2-40B4-BE49-F238E27FC236}">
                <a16:creationId xmlns:a16="http://schemas.microsoft.com/office/drawing/2014/main" id="{74727CF8-8186-AB16-950C-D6ECB00501DD}"/>
              </a:ext>
            </a:extLst>
          </p:cNvPr>
          <p:cNvSpPr/>
          <p:nvPr/>
        </p:nvSpPr>
        <p:spPr>
          <a:xfrm>
            <a:off x="2024580" y="8532862"/>
            <a:ext cx="2376000" cy="669402"/>
          </a:xfrm>
          <a:prstGeom prst="roundRect">
            <a:avLst/>
          </a:prstGeom>
          <a:solidFill>
            <a:schemeClr val="bg1"/>
          </a:solidFill>
          <a:ln w="12700">
            <a:solidFill>
              <a:srgbClr val="7F7F7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13" name="正方形/長方形 12">
            <a:extLst>
              <a:ext uri="{FF2B5EF4-FFF2-40B4-BE49-F238E27FC236}">
                <a16:creationId xmlns:a16="http://schemas.microsoft.com/office/drawing/2014/main" id="{3054B722-89F8-BFF5-404D-7B3CAAD75193}"/>
              </a:ext>
            </a:extLst>
          </p:cNvPr>
          <p:cNvSpPr/>
          <p:nvPr/>
        </p:nvSpPr>
        <p:spPr>
          <a:xfrm>
            <a:off x="5735347" y="8904629"/>
            <a:ext cx="291229" cy="287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1700"/>
              </a:lnSpc>
            </a:pP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 etc.</a:t>
            </a:r>
          </a:p>
        </p:txBody>
      </p:sp>
      <p:sp>
        <p:nvSpPr>
          <p:cNvPr id="14" name="正方形/長方形 13">
            <a:extLst>
              <a:ext uri="{FF2B5EF4-FFF2-40B4-BE49-F238E27FC236}">
                <a16:creationId xmlns:a16="http://schemas.microsoft.com/office/drawing/2014/main" id="{F4310A7E-6511-68FF-51F5-83E8DE5F39E8}"/>
              </a:ext>
            </a:extLst>
          </p:cNvPr>
          <p:cNvSpPr/>
          <p:nvPr/>
        </p:nvSpPr>
        <p:spPr>
          <a:xfrm>
            <a:off x="2024580" y="8732230"/>
            <a:ext cx="2368008" cy="4051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Osaka Pref.</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Municipalities</a:t>
            </a:r>
          </a:p>
          <a:p>
            <a:pPr>
              <a:lnSpc>
                <a:spcPts val="1300"/>
              </a:lnSpc>
            </a:pP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Osaka City</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rPr>
              <a:t>Osaka Convention &amp; Tourism Bureau (OCTB)</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endParaRPr lang="en-US" altLang="ja-JP" sz="105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15" name="吹き出し: 左右矢印 14">
            <a:extLst>
              <a:ext uri="{FF2B5EF4-FFF2-40B4-BE49-F238E27FC236}">
                <a16:creationId xmlns:a16="http://schemas.microsoft.com/office/drawing/2014/main" id="{B2E31A97-B851-E2F0-A825-31392068AD19}"/>
              </a:ext>
            </a:extLst>
          </p:cNvPr>
          <p:cNvSpPr/>
          <p:nvPr/>
        </p:nvSpPr>
        <p:spPr>
          <a:xfrm>
            <a:off x="2321190" y="8378674"/>
            <a:ext cx="1805267" cy="299350"/>
          </a:xfrm>
          <a:prstGeom prst="leftRightArrowCallout">
            <a:avLst>
              <a:gd name="adj1" fmla="val 100000"/>
              <a:gd name="adj2" fmla="val 50000"/>
              <a:gd name="adj3" fmla="val 25740"/>
              <a:gd name="adj4" fmla="val 80916"/>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pPr algn="ctr"/>
            <a:r>
              <a:rPr lang="en-US" altLang="ja-JP" sz="1100" b="1" kern="100" dirty="0">
                <a:solidFill>
                  <a:schemeClr val="bg1"/>
                </a:solidFill>
                <a:latin typeface="Arial" panose="020B0604020202020204" pitchFamily="34" charset="0"/>
                <a:ea typeface="Meiryo UI" panose="020B0604030504040204" pitchFamily="50" charset="-128"/>
                <a:cs typeface="Arial" panose="020B0604020202020204" pitchFamily="34" charset="0"/>
              </a:rPr>
              <a:t>Management Bodies</a:t>
            </a:r>
          </a:p>
        </p:txBody>
      </p:sp>
      <p:sp>
        <p:nvSpPr>
          <p:cNvPr id="28" name="テキスト ボックス 2">
            <a:extLst>
              <a:ext uri="{FF2B5EF4-FFF2-40B4-BE49-F238E27FC236}">
                <a16:creationId xmlns:a16="http://schemas.microsoft.com/office/drawing/2014/main" id="{98C80AFF-AD51-4E92-92BB-87C9B5445D89}"/>
              </a:ext>
            </a:extLst>
          </p:cNvPr>
          <p:cNvSpPr txBox="1">
            <a:spLocks noChangeArrowheads="1"/>
          </p:cNvSpPr>
          <p:nvPr/>
        </p:nvSpPr>
        <p:spPr bwMode="auto">
          <a:xfrm>
            <a:off x="56480" y="2542047"/>
            <a:ext cx="6136308" cy="259291"/>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en-US" altLang="ja-JP" sz="1300" b="1" kern="100" dirty="0">
                <a:latin typeface="Arial" panose="020B0604020202020204" pitchFamily="34" charset="0"/>
                <a:ea typeface="Meiryo UI" panose="020B0604030504040204" pitchFamily="50" charset="-128"/>
                <a:cs typeface="Arial" panose="020B0604020202020204" pitchFamily="34" charset="0"/>
              </a:rPr>
              <a:t>[Achievements</a:t>
            </a:r>
            <a:r>
              <a:rPr lang="en-US" altLang="ja-JP" sz="1300" b="1" kern="100" dirty="0">
                <a:effectLst/>
                <a:latin typeface="Arial" panose="020B0604020202020204" pitchFamily="34" charset="0"/>
                <a:ea typeface="Meiryo UI" panose="020B0604030504040204" pitchFamily="50" charset="-128"/>
                <a:cs typeface="Arial" panose="020B0604020202020204" pitchFamily="34" charset="0"/>
              </a:rPr>
              <a:t> of the Osaka Urban Attraction Development Strategy</a:t>
            </a:r>
            <a:r>
              <a:rPr lang="ja-JP" altLang="en-US" sz="1300" b="1" kern="100" dirty="0">
                <a:latin typeface="Arial" panose="020B0604020202020204" pitchFamily="34" charset="0"/>
                <a:ea typeface="Meiryo UI" panose="020B0604030504040204" pitchFamily="50" charset="-128"/>
                <a:cs typeface="Arial" panose="020B0604020202020204" pitchFamily="34" charset="0"/>
              </a:rPr>
              <a:t> </a:t>
            </a:r>
            <a:r>
              <a:rPr lang="en-US" altLang="ja-JP" sz="1300" b="1" kern="100" dirty="0">
                <a:latin typeface="Arial" panose="020B0604020202020204" pitchFamily="34" charset="0"/>
                <a:ea typeface="Meiryo UI" panose="020B0604030504040204" pitchFamily="50" charset="-128"/>
                <a:cs typeface="Arial" panose="020B0604020202020204" pitchFamily="34" charset="0"/>
              </a:rPr>
              <a:t>2025</a:t>
            </a:r>
            <a:r>
              <a:rPr lang="en-US" altLang="ja-JP" sz="1300" b="1" kern="100" dirty="0">
                <a:effectLst/>
                <a:latin typeface="Arial" panose="020B0604020202020204" pitchFamily="34" charset="0"/>
                <a:ea typeface="Meiryo UI" panose="020B0604030504040204" pitchFamily="50" charset="-128"/>
                <a:cs typeface="Arial" panose="020B0604020202020204" pitchFamily="34" charset="0"/>
              </a:rPr>
              <a:t>]</a:t>
            </a:r>
            <a:endParaRPr lang="en-US" altLang="ja-JP" sz="1300" kern="100" dirty="0">
              <a:latin typeface="Arial" panose="020B0604020202020204" pitchFamily="34" charset="0"/>
              <a:ea typeface="Meiryo UI" panose="020B0604030504040204" pitchFamily="50" charset="-128"/>
              <a:cs typeface="Arial" panose="020B0604020202020204" pitchFamily="34" charset="0"/>
            </a:endParaRPr>
          </a:p>
        </p:txBody>
      </p:sp>
      <p:sp>
        <p:nvSpPr>
          <p:cNvPr id="5" name="四角形: 角を丸くする 4">
            <a:extLst>
              <a:ext uri="{FF2B5EF4-FFF2-40B4-BE49-F238E27FC236}">
                <a16:creationId xmlns:a16="http://schemas.microsoft.com/office/drawing/2014/main" id="{7D8FA276-EBEC-44DB-A16E-0D44984182D2}"/>
              </a:ext>
            </a:extLst>
          </p:cNvPr>
          <p:cNvSpPr/>
          <p:nvPr/>
        </p:nvSpPr>
        <p:spPr>
          <a:xfrm>
            <a:off x="207663" y="2847496"/>
            <a:ext cx="2101002"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Arial" panose="020B0604020202020204" pitchFamily="34" charset="0"/>
              <a:cs typeface="Arial" panose="020B0604020202020204" pitchFamily="34" charset="0"/>
            </a:endParaRPr>
          </a:p>
        </p:txBody>
      </p:sp>
      <p:sp>
        <p:nvSpPr>
          <p:cNvPr id="31" name="四角形: 角を丸くする 30">
            <a:extLst>
              <a:ext uri="{FF2B5EF4-FFF2-40B4-BE49-F238E27FC236}">
                <a16:creationId xmlns:a16="http://schemas.microsoft.com/office/drawing/2014/main" id="{5445694E-CB4C-4B8B-BFC4-DCEDC3D3C874}"/>
              </a:ext>
            </a:extLst>
          </p:cNvPr>
          <p:cNvSpPr/>
          <p:nvPr/>
        </p:nvSpPr>
        <p:spPr>
          <a:xfrm>
            <a:off x="2416298" y="2838346"/>
            <a:ext cx="2041640"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Arial" panose="020B0604020202020204" pitchFamily="34" charset="0"/>
              <a:cs typeface="Arial" panose="020B0604020202020204" pitchFamily="34" charset="0"/>
            </a:endParaRPr>
          </a:p>
        </p:txBody>
      </p:sp>
      <p:sp>
        <p:nvSpPr>
          <p:cNvPr id="35" name="四角形: 角を丸くする 34">
            <a:extLst>
              <a:ext uri="{FF2B5EF4-FFF2-40B4-BE49-F238E27FC236}">
                <a16:creationId xmlns:a16="http://schemas.microsoft.com/office/drawing/2014/main" id="{33F1058F-DBA0-4DE8-ADC7-6CDF91DC5B97}"/>
              </a:ext>
            </a:extLst>
          </p:cNvPr>
          <p:cNvSpPr/>
          <p:nvPr/>
        </p:nvSpPr>
        <p:spPr>
          <a:xfrm>
            <a:off x="4556669" y="2847496"/>
            <a:ext cx="2041640" cy="1332000"/>
          </a:xfrm>
          <a:prstGeom prst="roundRect">
            <a:avLst>
              <a:gd name="adj" fmla="val 5598"/>
            </a:avLst>
          </a:prstGeom>
          <a:solidFill>
            <a:schemeClr val="bg1"/>
          </a:solidFill>
          <a:ln w="9525">
            <a:solidFill>
              <a:srgbClr val="5B9BD5">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anose="020B0604020202020204" pitchFamily="34" charset="0"/>
              <a:cs typeface="Arial" panose="020B0604020202020204" pitchFamily="34" charset="0"/>
            </a:endParaRPr>
          </a:p>
        </p:txBody>
      </p:sp>
      <p:sp>
        <p:nvSpPr>
          <p:cNvPr id="36" name="テキスト ボックス 2">
            <a:extLst>
              <a:ext uri="{FF2B5EF4-FFF2-40B4-BE49-F238E27FC236}">
                <a16:creationId xmlns:a16="http://schemas.microsoft.com/office/drawing/2014/main" id="{01AD7BD8-6A73-4CFE-989F-FE79C610CEA4}"/>
              </a:ext>
            </a:extLst>
          </p:cNvPr>
          <p:cNvSpPr txBox="1">
            <a:spLocks noChangeArrowheads="1"/>
          </p:cNvSpPr>
          <p:nvPr/>
        </p:nvSpPr>
        <p:spPr bwMode="auto">
          <a:xfrm>
            <a:off x="83994" y="4278615"/>
            <a:ext cx="5664384" cy="228752"/>
          </a:xfrm>
          <a:prstGeom prst="rect">
            <a:avLst/>
          </a:prstGeom>
          <a:noFill/>
          <a:ln w="9525">
            <a:noFill/>
            <a:miter lim="800000"/>
            <a:headEnd/>
            <a:tailEnd/>
          </a:ln>
        </p:spPr>
        <p:txBody>
          <a:bodyPr rot="0" vert="horz" wrap="square" lIns="91440" tIns="45720" rIns="91440" bIns="45720" anchor="ctr" anchorCtr="0">
            <a:noAutofit/>
          </a:bodyPr>
          <a:lstStyle/>
          <a:p>
            <a:pPr>
              <a:lnSpc>
                <a:spcPts val="1200"/>
              </a:lnSpc>
              <a:spcAft>
                <a:spcPts val="240"/>
              </a:spcAft>
            </a:pPr>
            <a:r>
              <a:rPr lang="ja-JP" altLang="en-US" sz="1100" kern="100" dirty="0">
                <a:latin typeface="Arial" panose="020B0604020202020204" pitchFamily="34" charset="0"/>
                <a:ea typeface="Meiryo UI" panose="020B0604030504040204" pitchFamily="50" charset="-128"/>
                <a:cs typeface="Arial" panose="020B0604020202020204" pitchFamily="34" charset="0"/>
              </a:rPr>
              <a:t>　</a:t>
            </a:r>
            <a:r>
              <a:rPr lang="ja-JP" altLang="en-US" sz="1300" b="1" u="sng" dirty="0">
                <a:latin typeface="Arial" panose="020B0604020202020204" pitchFamily="34" charset="0"/>
                <a:ea typeface="Meiryo UI" panose="020B0604030504040204" pitchFamily="50" charset="-128"/>
                <a:cs typeface="Arial" panose="020B0604020202020204" pitchFamily="34" charset="0"/>
              </a:rPr>
              <a:t>◆</a:t>
            </a:r>
            <a:r>
              <a:rPr lang="en-US" altLang="ja-JP" sz="1300" b="1" u="sng" dirty="0">
                <a:latin typeface="Arial" panose="020B0604020202020204" pitchFamily="34" charset="0"/>
                <a:ea typeface="Meiryo UI" panose="020B0604030504040204" pitchFamily="50" charset="-128"/>
                <a:cs typeface="Arial" panose="020B0604020202020204" pitchFamily="34" charset="0"/>
              </a:rPr>
              <a:t>What is Needed for Future Action</a:t>
            </a:r>
            <a:r>
              <a:rPr lang="ja-JP" altLang="en-US" sz="1300" b="1" u="sng" dirty="0">
                <a:latin typeface="Arial" panose="020B0604020202020204" pitchFamily="34" charset="0"/>
                <a:ea typeface="Meiryo UI" panose="020B0604030504040204" pitchFamily="50" charset="-128"/>
                <a:cs typeface="Arial" panose="020B0604020202020204" pitchFamily="34" charset="0"/>
              </a:rPr>
              <a:t>◆</a:t>
            </a:r>
            <a:r>
              <a:rPr lang="ja-JP" altLang="en-US" sz="1300" b="1" kern="100" dirty="0">
                <a:latin typeface="Arial" panose="020B0604020202020204" pitchFamily="34" charset="0"/>
                <a:ea typeface="Meiryo UI" panose="020B0604030504040204" pitchFamily="50" charset="-128"/>
                <a:cs typeface="Arial" panose="020B0604020202020204" pitchFamily="34" charset="0"/>
              </a:rPr>
              <a:t>　</a:t>
            </a:r>
            <a:endParaRPr lang="en-US" altLang="ja-JP" sz="1300" kern="100" dirty="0">
              <a:latin typeface="Arial" panose="020B0604020202020204" pitchFamily="34" charset="0"/>
              <a:ea typeface="Meiryo UI" panose="020B0604030504040204" pitchFamily="50" charset="-128"/>
              <a:cs typeface="Arial" panose="020B0604020202020204" pitchFamily="34" charset="0"/>
            </a:endParaRPr>
          </a:p>
        </p:txBody>
      </p:sp>
      <p:sp>
        <p:nvSpPr>
          <p:cNvPr id="33" name="テキスト ボックス 2">
            <a:extLst>
              <a:ext uri="{FF2B5EF4-FFF2-40B4-BE49-F238E27FC236}">
                <a16:creationId xmlns:a16="http://schemas.microsoft.com/office/drawing/2014/main" id="{4C89CB02-39DB-46B1-37F4-3389863FFC67}"/>
              </a:ext>
            </a:extLst>
          </p:cNvPr>
          <p:cNvSpPr txBox="1">
            <a:spLocks noChangeArrowheads="1"/>
          </p:cNvSpPr>
          <p:nvPr/>
        </p:nvSpPr>
        <p:spPr bwMode="auto">
          <a:xfrm>
            <a:off x="240735" y="3168295"/>
            <a:ext cx="2092152" cy="790381"/>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en-US" altLang="ja-JP" sz="1000" kern="100" dirty="0">
                <a:latin typeface="Arial" panose="020B0604020202020204" pitchFamily="34" charset="0"/>
                <a:ea typeface="Meiryo UI" panose="020B0604030504040204" pitchFamily="50" charset="-128"/>
                <a:cs typeface="Arial" panose="020B0604020202020204" pitchFamily="34" charset="0"/>
              </a:rPr>
              <a:t>By leveraging Osaka's rich urban appeal to create and promote vibrancy, and by using Expo 2025 Osaka, Kansai to host various international events, the city's urban presence was enhanced.</a:t>
            </a:r>
            <a:endParaRPr lang="en-US" altLang="ja-JP" sz="1200"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37" name="テキスト ボックス 2">
            <a:extLst>
              <a:ext uri="{FF2B5EF4-FFF2-40B4-BE49-F238E27FC236}">
                <a16:creationId xmlns:a16="http://schemas.microsoft.com/office/drawing/2014/main" id="{27BC0154-4732-4042-ACD7-F47CB8FACA95}"/>
              </a:ext>
            </a:extLst>
          </p:cNvPr>
          <p:cNvSpPr txBox="1">
            <a:spLocks noChangeArrowheads="1"/>
          </p:cNvSpPr>
          <p:nvPr/>
        </p:nvSpPr>
        <p:spPr bwMode="auto">
          <a:xfrm>
            <a:off x="142143" y="2844230"/>
            <a:ext cx="2215793"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050" b="1" kern="100" dirty="0">
                <a:latin typeface="Arial" panose="020B0604020202020204" pitchFamily="34" charset="0"/>
                <a:ea typeface="Meiryo UI" panose="020B0604030504040204" pitchFamily="50" charset="-128"/>
                <a:cs typeface="Arial" panose="020B0604020202020204" pitchFamily="34" charset="0"/>
              </a:rPr>
              <a:t>◎</a:t>
            </a:r>
            <a:r>
              <a:rPr lang="en-US" altLang="ja-JP" sz="1050" b="1" u="sng" kern="100" dirty="0">
                <a:latin typeface="Arial" panose="020B0604020202020204" pitchFamily="34" charset="0"/>
                <a:ea typeface="Meiryo UI" panose="020B0604030504040204" pitchFamily="50" charset="-128"/>
                <a:cs typeface="Arial" panose="020B0604020202020204" pitchFamily="34" charset="0"/>
              </a:rPr>
              <a:t>Enhanced Urban Presence</a:t>
            </a:r>
            <a:endParaRPr lang="en-US" altLang="ja-JP" sz="1050"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38" name="テキスト ボックス 2">
            <a:extLst>
              <a:ext uri="{FF2B5EF4-FFF2-40B4-BE49-F238E27FC236}">
                <a16:creationId xmlns:a16="http://schemas.microsoft.com/office/drawing/2014/main" id="{D312FCDD-8E29-4EC5-BA75-78A5D5B0A2AB}"/>
              </a:ext>
            </a:extLst>
          </p:cNvPr>
          <p:cNvSpPr txBox="1">
            <a:spLocks noChangeArrowheads="1"/>
          </p:cNvSpPr>
          <p:nvPr/>
        </p:nvSpPr>
        <p:spPr bwMode="auto">
          <a:xfrm>
            <a:off x="2324525" y="2858451"/>
            <a:ext cx="2251942"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050" b="1" u="sng" kern="100" dirty="0">
                <a:latin typeface="Arial" panose="020B0604020202020204" pitchFamily="34" charset="0"/>
                <a:ea typeface="Meiryo UI" panose="020B0604030504040204" pitchFamily="50" charset="-128"/>
                <a:cs typeface="Arial" panose="020B0604020202020204" pitchFamily="34" charset="0"/>
              </a:rPr>
              <a:t>◎</a:t>
            </a:r>
            <a:r>
              <a:rPr lang="en-US" altLang="ja-JP" sz="1050" b="1" u="sng" kern="100" dirty="0">
                <a:latin typeface="Arial" panose="020B0604020202020204" pitchFamily="34" charset="0"/>
                <a:ea typeface="Meiryo UI" panose="020B0604030504040204" pitchFamily="50" charset="-128"/>
                <a:cs typeface="Arial" panose="020B0604020202020204" pitchFamily="34" charset="0"/>
              </a:rPr>
              <a:t>Various Networks Established</a:t>
            </a:r>
            <a:endParaRPr lang="en-US" altLang="ja-JP" sz="1050" u="sng"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39" name="テキスト ボックス 2">
            <a:extLst>
              <a:ext uri="{FF2B5EF4-FFF2-40B4-BE49-F238E27FC236}">
                <a16:creationId xmlns:a16="http://schemas.microsoft.com/office/drawing/2014/main" id="{6A42A386-44AD-4191-84C6-36C28A76FE44}"/>
              </a:ext>
            </a:extLst>
          </p:cNvPr>
          <p:cNvSpPr txBox="1">
            <a:spLocks noChangeArrowheads="1"/>
          </p:cNvSpPr>
          <p:nvPr/>
        </p:nvSpPr>
        <p:spPr bwMode="auto">
          <a:xfrm>
            <a:off x="4477704" y="2860676"/>
            <a:ext cx="2338550" cy="259292"/>
          </a:xfrm>
          <a:prstGeom prst="rect">
            <a:avLst/>
          </a:prstGeom>
          <a:noFill/>
          <a:ln w="9525">
            <a:noFill/>
            <a:miter lim="800000"/>
            <a:headEnd/>
            <a:tailEnd/>
          </a:ln>
        </p:spPr>
        <p:txBody>
          <a:bodyPr rot="0" vert="horz" wrap="square" lIns="91440" tIns="45720" rIns="91440" bIns="45720" anchor="ctr" anchorCtr="0">
            <a:noAutofit/>
          </a:bodyPr>
          <a:lstStyle/>
          <a:p>
            <a:pPr>
              <a:lnSpc>
                <a:spcPts val="1500"/>
              </a:lnSpc>
              <a:spcAft>
                <a:spcPts val="240"/>
              </a:spcAft>
            </a:pPr>
            <a:r>
              <a:rPr lang="ja-JP" altLang="en-US" sz="1050" b="1" u="sng" kern="100" dirty="0">
                <a:latin typeface="Arial" panose="020B0604020202020204" pitchFamily="34" charset="0"/>
                <a:ea typeface="Meiryo UI" panose="020B0604030504040204" pitchFamily="50" charset="-128"/>
                <a:cs typeface="Arial" panose="020B0604020202020204" pitchFamily="34" charset="0"/>
              </a:rPr>
              <a:t>◎</a:t>
            </a:r>
            <a:r>
              <a:rPr lang="en-US" altLang="ja-JP" sz="1050" b="1" u="sng" kern="100" dirty="0">
                <a:latin typeface="Arial" panose="020B0604020202020204" pitchFamily="34" charset="0"/>
                <a:ea typeface="Meiryo UI" panose="020B0604030504040204" pitchFamily="50" charset="-128"/>
                <a:cs typeface="Arial" panose="020B0604020202020204" pitchFamily="34" charset="0"/>
              </a:rPr>
              <a:t>Increase in Visitors to Osaka</a:t>
            </a:r>
            <a:endParaRPr lang="en-US" altLang="ja-JP" sz="1050" u="sng"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40" name="テキスト ボックス 2">
            <a:extLst>
              <a:ext uri="{FF2B5EF4-FFF2-40B4-BE49-F238E27FC236}">
                <a16:creationId xmlns:a16="http://schemas.microsoft.com/office/drawing/2014/main" id="{4E4CEB82-56A2-4BC9-98F3-3961A87E6A9A}"/>
              </a:ext>
            </a:extLst>
          </p:cNvPr>
          <p:cNvSpPr txBox="1">
            <a:spLocks noChangeArrowheads="1"/>
          </p:cNvSpPr>
          <p:nvPr/>
        </p:nvSpPr>
        <p:spPr bwMode="auto">
          <a:xfrm>
            <a:off x="2402744" y="3072082"/>
            <a:ext cx="2059845" cy="951092"/>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en-US" altLang="ja-JP" sz="1000" kern="100" dirty="0">
                <a:latin typeface="Arial" panose="020B0604020202020204" pitchFamily="34" charset="0"/>
                <a:ea typeface="Meiryo UI" panose="020B0604030504040204" pitchFamily="50" charset="-128"/>
                <a:cs typeface="Arial" panose="020B0604020202020204" pitchFamily="34" charset="0"/>
              </a:rPr>
              <a:t>Through continued efforts by all stakeholders to leverage the city's potential, expertise was gained and various networks were built to create urban attractiveness.</a:t>
            </a:r>
            <a:endParaRPr lang="ja-JP" altLang="en-US" sz="1000" kern="100" dirty="0">
              <a:latin typeface="Arial" panose="020B0604020202020204" pitchFamily="34" charset="0"/>
              <a:ea typeface="Meiryo UI" panose="020B0604030504040204" pitchFamily="50" charset="-128"/>
              <a:cs typeface="Arial" panose="020B0604020202020204" pitchFamily="34" charset="0"/>
            </a:endParaRPr>
          </a:p>
        </p:txBody>
      </p:sp>
      <p:sp>
        <p:nvSpPr>
          <p:cNvPr id="41" name="テキスト ボックス 2">
            <a:extLst>
              <a:ext uri="{FF2B5EF4-FFF2-40B4-BE49-F238E27FC236}">
                <a16:creationId xmlns:a16="http://schemas.microsoft.com/office/drawing/2014/main" id="{1746B3FB-C771-4A1F-B797-A64640DBFEED}"/>
              </a:ext>
            </a:extLst>
          </p:cNvPr>
          <p:cNvSpPr txBox="1">
            <a:spLocks noChangeArrowheads="1"/>
          </p:cNvSpPr>
          <p:nvPr/>
        </p:nvSpPr>
        <p:spPr bwMode="auto">
          <a:xfrm>
            <a:off x="4565571" y="3181015"/>
            <a:ext cx="2150814" cy="827766"/>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en-US" altLang="ja-JP" sz="1000" kern="100" dirty="0">
                <a:latin typeface="Arial" panose="020B0604020202020204" pitchFamily="34" charset="0"/>
                <a:ea typeface="Meiryo UI" panose="020B0604030504040204" pitchFamily="50" charset="-128"/>
                <a:cs typeface="Arial" panose="020B0604020202020204" pitchFamily="34" charset="0"/>
              </a:rPr>
              <a:t>According to tourism data, visitor numbers have risen to pre-COVID levels or above, with both foreign visitors to Osaka and total overnight stays by domestic tourists reaching record highs.</a:t>
            </a:r>
            <a:endParaRPr lang="ja-JP" altLang="en-US" sz="1000" kern="100" dirty="0">
              <a:latin typeface="Arial" panose="020B0604020202020204" pitchFamily="34" charset="0"/>
              <a:ea typeface="Meiryo UI" panose="020B0604030504040204" pitchFamily="50" charset="-128"/>
              <a:cs typeface="Arial" panose="020B0604020202020204" pitchFamily="34" charset="0"/>
            </a:endParaRPr>
          </a:p>
        </p:txBody>
      </p:sp>
      <p:grpSp>
        <p:nvGrpSpPr>
          <p:cNvPr id="22" name="グループ化 21">
            <a:extLst>
              <a:ext uri="{FF2B5EF4-FFF2-40B4-BE49-F238E27FC236}">
                <a16:creationId xmlns:a16="http://schemas.microsoft.com/office/drawing/2014/main" id="{83CCF1B8-FC47-485D-B21C-67666D07CFEF}"/>
              </a:ext>
            </a:extLst>
          </p:cNvPr>
          <p:cNvGrpSpPr/>
          <p:nvPr/>
        </p:nvGrpSpPr>
        <p:grpSpPr>
          <a:xfrm>
            <a:off x="3113211" y="9829006"/>
            <a:ext cx="321114" cy="220553"/>
            <a:chOff x="-2089825" y="4128822"/>
            <a:chExt cx="763009" cy="547687"/>
          </a:xfrm>
          <a:solidFill>
            <a:schemeClr val="bg1">
              <a:lumMod val="50000"/>
            </a:schemeClr>
          </a:solidFill>
        </p:grpSpPr>
        <p:sp>
          <p:nvSpPr>
            <p:cNvPr id="19" name="フリーフォーム: 図形 18">
              <a:extLst>
                <a:ext uri="{FF2B5EF4-FFF2-40B4-BE49-F238E27FC236}">
                  <a16:creationId xmlns:a16="http://schemas.microsoft.com/office/drawing/2014/main" id="{AD3AA5A3-719C-408F-9D5A-7F5E5823C4B9}"/>
                </a:ext>
              </a:extLst>
            </p:cNvPr>
            <p:cNvSpPr/>
            <p:nvPr/>
          </p:nvSpPr>
          <p:spPr>
            <a:xfrm rot="5400000">
              <a:off x="-1867864" y="3906861"/>
              <a:ext cx="319087" cy="763009"/>
            </a:xfrm>
            <a:custGeom>
              <a:avLst/>
              <a:gdLst>
                <a:gd name="connsiteX0" fmla="*/ 119063 w 319087"/>
                <a:gd name="connsiteY0" fmla="*/ 0 h 763009"/>
                <a:gd name="connsiteX1" fmla="*/ 0 w 319087"/>
                <a:gd name="connsiteY1" fmla="*/ 0 h 763009"/>
                <a:gd name="connsiteX2" fmla="*/ 200025 w 319087"/>
                <a:gd name="connsiteY2" fmla="*/ 381505 h 763009"/>
                <a:gd name="connsiteX3" fmla="*/ 0 w 319087"/>
                <a:gd name="connsiteY3" fmla="*/ 763009 h 763009"/>
                <a:gd name="connsiteX4" fmla="*/ 119063 w 319087"/>
                <a:gd name="connsiteY4" fmla="*/ 763009 h 763009"/>
                <a:gd name="connsiteX5" fmla="*/ 319088 w 319087"/>
                <a:gd name="connsiteY5" fmla="*/ 381505 h 763009"/>
                <a:gd name="connsiteX6" fmla="*/ 119063 w 319087"/>
                <a:gd name="connsiteY6" fmla="*/ 0 h 763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763009">
                  <a:moveTo>
                    <a:pt x="119063" y="0"/>
                  </a:moveTo>
                  <a:lnTo>
                    <a:pt x="0" y="0"/>
                  </a:lnTo>
                  <a:lnTo>
                    <a:pt x="200025" y="381505"/>
                  </a:lnTo>
                  <a:lnTo>
                    <a:pt x="0" y="763009"/>
                  </a:lnTo>
                  <a:lnTo>
                    <a:pt x="119063" y="763009"/>
                  </a:lnTo>
                  <a:lnTo>
                    <a:pt x="319088" y="381505"/>
                  </a:lnTo>
                  <a:lnTo>
                    <a:pt x="119063" y="0"/>
                  </a:lnTo>
                  <a:close/>
                </a:path>
              </a:pathLst>
            </a:custGeom>
            <a:grpFill/>
            <a:ln w="9525" cap="flat">
              <a:noFill/>
              <a:prstDash val="solid"/>
              <a:miter/>
            </a:ln>
          </p:spPr>
          <p:txBody>
            <a:bodyPr rtlCol="0" anchor="ctr"/>
            <a:lstStyle/>
            <a:p>
              <a:endParaRPr lang="ja-JP" altLang="en-US">
                <a:latin typeface="Arial" panose="020B0604020202020204" pitchFamily="34" charset="0"/>
                <a:cs typeface="Arial" panose="020B0604020202020204" pitchFamily="34" charset="0"/>
              </a:endParaRPr>
            </a:p>
          </p:txBody>
        </p:sp>
        <p:sp>
          <p:nvSpPr>
            <p:cNvPr id="21" name="フリーフォーム: 図形 20">
              <a:extLst>
                <a:ext uri="{FF2B5EF4-FFF2-40B4-BE49-F238E27FC236}">
                  <a16:creationId xmlns:a16="http://schemas.microsoft.com/office/drawing/2014/main" id="{80AF9917-BF7A-4361-82F2-79282CDA750B}"/>
                </a:ext>
              </a:extLst>
            </p:cNvPr>
            <p:cNvSpPr/>
            <p:nvPr/>
          </p:nvSpPr>
          <p:spPr>
            <a:xfrm rot="5400000">
              <a:off x="-1867864" y="4135461"/>
              <a:ext cx="319087" cy="763009"/>
            </a:xfrm>
            <a:custGeom>
              <a:avLst/>
              <a:gdLst>
                <a:gd name="connsiteX0" fmla="*/ 119063 w 319087"/>
                <a:gd name="connsiteY0" fmla="*/ 0 h 763009"/>
                <a:gd name="connsiteX1" fmla="*/ 0 w 319087"/>
                <a:gd name="connsiteY1" fmla="*/ 0 h 763009"/>
                <a:gd name="connsiteX2" fmla="*/ 200025 w 319087"/>
                <a:gd name="connsiteY2" fmla="*/ 381505 h 763009"/>
                <a:gd name="connsiteX3" fmla="*/ 0 w 319087"/>
                <a:gd name="connsiteY3" fmla="*/ 763009 h 763009"/>
                <a:gd name="connsiteX4" fmla="*/ 119063 w 319087"/>
                <a:gd name="connsiteY4" fmla="*/ 763009 h 763009"/>
                <a:gd name="connsiteX5" fmla="*/ 319088 w 319087"/>
                <a:gd name="connsiteY5" fmla="*/ 381505 h 763009"/>
                <a:gd name="connsiteX6" fmla="*/ 119063 w 319087"/>
                <a:gd name="connsiteY6" fmla="*/ 0 h 763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9087" h="763009">
                  <a:moveTo>
                    <a:pt x="119063" y="0"/>
                  </a:moveTo>
                  <a:lnTo>
                    <a:pt x="0" y="0"/>
                  </a:lnTo>
                  <a:lnTo>
                    <a:pt x="200025" y="381505"/>
                  </a:lnTo>
                  <a:lnTo>
                    <a:pt x="0" y="763009"/>
                  </a:lnTo>
                  <a:lnTo>
                    <a:pt x="119063" y="763009"/>
                  </a:lnTo>
                  <a:lnTo>
                    <a:pt x="319088" y="381505"/>
                  </a:lnTo>
                  <a:lnTo>
                    <a:pt x="119063" y="0"/>
                  </a:lnTo>
                  <a:close/>
                </a:path>
              </a:pathLst>
            </a:custGeom>
            <a:grpFill/>
            <a:ln w="9525" cap="flat">
              <a:noFill/>
              <a:prstDash val="solid"/>
              <a:miter/>
            </a:ln>
          </p:spPr>
          <p:txBody>
            <a:bodyPr rtlCol="0" anchor="ctr"/>
            <a:lstStyle/>
            <a:p>
              <a:endParaRPr lang="ja-JP" altLang="en-US">
                <a:latin typeface="Arial" panose="020B0604020202020204" pitchFamily="34" charset="0"/>
                <a:cs typeface="Arial" panose="020B0604020202020204" pitchFamily="34" charset="0"/>
              </a:endParaRPr>
            </a:p>
          </p:txBody>
        </p:sp>
      </p:grpSp>
      <p:sp>
        <p:nvSpPr>
          <p:cNvPr id="43" name="テキスト ボックス 2">
            <a:extLst>
              <a:ext uri="{FF2B5EF4-FFF2-40B4-BE49-F238E27FC236}">
                <a16:creationId xmlns:a16="http://schemas.microsoft.com/office/drawing/2014/main" id="{0C3C3E99-6E6A-4873-B707-205A7CC22817}"/>
              </a:ext>
            </a:extLst>
          </p:cNvPr>
          <p:cNvSpPr txBox="1">
            <a:spLocks noChangeArrowheads="1"/>
          </p:cNvSpPr>
          <p:nvPr/>
        </p:nvSpPr>
        <p:spPr bwMode="auto">
          <a:xfrm>
            <a:off x="83994" y="4523813"/>
            <a:ext cx="5975076" cy="389659"/>
          </a:xfrm>
          <a:prstGeom prst="rect">
            <a:avLst/>
          </a:prstGeom>
          <a:noFill/>
          <a:ln w="9525">
            <a:noFill/>
            <a:miter lim="800000"/>
            <a:headEnd/>
            <a:tailEnd/>
          </a:ln>
        </p:spPr>
        <p:txBody>
          <a:bodyPr rot="0" vert="horz" wrap="square" lIns="91440" tIns="45720" rIns="91440" bIns="45720" anchor="ctr" anchorCtr="0">
            <a:noAutofit/>
          </a:bodyPr>
          <a:lstStyle/>
          <a:p>
            <a:pPr>
              <a:spcAft>
                <a:spcPts val="240"/>
              </a:spcAft>
            </a:pPr>
            <a:r>
              <a:rPr lang="ja-JP" altLang="en-US" sz="1050" kern="100" dirty="0">
                <a:latin typeface="Arial" panose="020B0604020202020204" pitchFamily="34" charset="0"/>
                <a:ea typeface="Meiryo UI" panose="020B0604030504040204" pitchFamily="50" charset="-128"/>
                <a:cs typeface="Arial" panose="020B0604020202020204" pitchFamily="34" charset="0"/>
              </a:rPr>
              <a:t>　　✔ </a:t>
            </a:r>
            <a:r>
              <a:rPr lang="en-US" altLang="ja-JP" sz="1050" kern="100" dirty="0">
                <a:latin typeface="Arial" panose="020B0604020202020204" pitchFamily="34" charset="0"/>
                <a:ea typeface="Meiryo UI" panose="020B0604030504040204" pitchFamily="50" charset="-128"/>
                <a:cs typeface="Arial" panose="020B0604020202020204" pitchFamily="34" charset="0"/>
              </a:rPr>
              <a:t>Continuing and Developing the Expo Achievements as a Legacy</a:t>
            </a:r>
          </a:p>
          <a:p>
            <a:pPr>
              <a:spcAft>
                <a:spcPts val="240"/>
              </a:spcAft>
            </a:pPr>
            <a:r>
              <a:rPr lang="ja-JP" altLang="en-US" sz="1050" kern="100" dirty="0">
                <a:latin typeface="Arial" panose="020B0604020202020204" pitchFamily="34" charset="0"/>
                <a:ea typeface="Meiryo UI" panose="020B0604030504040204" pitchFamily="50" charset="-128"/>
                <a:cs typeface="Arial" panose="020B0604020202020204" pitchFamily="34" charset="0"/>
              </a:rPr>
              <a:t>　　✔ </a:t>
            </a:r>
            <a:r>
              <a:rPr lang="en-US" altLang="ja-JP" sz="1050" kern="100" dirty="0">
                <a:latin typeface="Arial" panose="020B0604020202020204" pitchFamily="34" charset="0"/>
                <a:ea typeface="Meiryo UI" panose="020B0604030504040204" pitchFamily="50" charset="-128"/>
                <a:cs typeface="Arial" panose="020B0604020202020204" pitchFamily="34" charset="0"/>
              </a:rPr>
              <a:t>Elevating the Rich Uniqueness of the Osaka Area</a:t>
            </a:r>
          </a:p>
          <a:p>
            <a:pPr>
              <a:spcAft>
                <a:spcPts val="240"/>
              </a:spcAft>
            </a:pPr>
            <a:r>
              <a:rPr lang="ja-JP" altLang="en-US" sz="1050" kern="100" dirty="0">
                <a:effectLst/>
                <a:latin typeface="Arial" panose="020B0604020202020204" pitchFamily="34" charset="0"/>
                <a:ea typeface="Meiryo UI" panose="020B0604030504040204" pitchFamily="50" charset="-128"/>
                <a:cs typeface="Arial" panose="020B0604020202020204" pitchFamily="34" charset="0"/>
              </a:rPr>
              <a:t>　　</a:t>
            </a:r>
            <a:r>
              <a:rPr lang="ja-JP" altLang="en-US" sz="1050" kern="100" dirty="0">
                <a:latin typeface="Arial" panose="020B0604020202020204" pitchFamily="34" charset="0"/>
                <a:ea typeface="Meiryo UI" panose="020B0604030504040204" pitchFamily="50" charset="-128"/>
                <a:cs typeface="Arial" panose="020B0604020202020204" pitchFamily="34" charset="0"/>
              </a:rPr>
              <a:t>✔ </a:t>
            </a:r>
            <a:r>
              <a:rPr lang="en-US" altLang="ja-JP" sz="1050" kern="100" dirty="0">
                <a:latin typeface="Arial" panose="020B0604020202020204" pitchFamily="34" charset="0"/>
                <a:ea typeface="Meiryo UI" panose="020B0604030504040204" pitchFamily="50" charset="-128"/>
                <a:cs typeface="Arial" panose="020B0604020202020204" pitchFamily="34" charset="0"/>
              </a:rPr>
              <a:t>Establishing “Sustainable Tourism“ with Growing Global Interest</a:t>
            </a:r>
            <a:endParaRPr lang="en-US" altLang="ja-JP" sz="1050" kern="100" dirty="0">
              <a:effectLst/>
              <a:latin typeface="Arial" panose="020B0604020202020204" pitchFamily="34" charset="0"/>
              <a:ea typeface="Meiryo UI" panose="020B0604030504040204" pitchFamily="50" charset="-128"/>
              <a:cs typeface="Arial" panose="020B0604020202020204" pitchFamily="34" charset="0"/>
            </a:endParaRPr>
          </a:p>
        </p:txBody>
      </p:sp>
      <p:sp>
        <p:nvSpPr>
          <p:cNvPr id="44" name="正方形/長方形 43">
            <a:extLst>
              <a:ext uri="{FF2B5EF4-FFF2-40B4-BE49-F238E27FC236}">
                <a16:creationId xmlns:a16="http://schemas.microsoft.com/office/drawing/2014/main" id="{1BF99DE2-3FF2-466B-98D9-DF42B0CAF7EB}"/>
              </a:ext>
            </a:extLst>
          </p:cNvPr>
          <p:cNvSpPr/>
          <p:nvPr/>
        </p:nvSpPr>
        <p:spPr>
          <a:xfrm>
            <a:off x="-71908" y="5364510"/>
            <a:ext cx="2808312" cy="36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300" b="1"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lang="en-US" altLang="ja-JP"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Two Perspectives</a:t>
            </a:r>
            <a:r>
              <a:rPr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endParaRPr lang="ja-JP" altLang="ja-JP" sz="1100" kern="10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45" name="正方形/長方形 44">
            <a:extLst>
              <a:ext uri="{FF2B5EF4-FFF2-40B4-BE49-F238E27FC236}">
                <a16:creationId xmlns:a16="http://schemas.microsoft.com/office/drawing/2014/main" id="{4EE1DC59-545C-461E-84DE-DC4AB0CC7C1A}"/>
              </a:ext>
            </a:extLst>
          </p:cNvPr>
          <p:cNvSpPr/>
          <p:nvPr/>
        </p:nvSpPr>
        <p:spPr>
          <a:xfrm>
            <a:off x="18400" y="5099936"/>
            <a:ext cx="6300800" cy="38965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300" b="1" kern="100" dirty="0">
                <a:solidFill>
                  <a:schemeClr val="tx1"/>
                </a:solidFill>
                <a:latin typeface="Arial" panose="020B0604020202020204" pitchFamily="34" charset="0"/>
                <a:ea typeface="Meiryo UI" panose="020B0604030504040204" pitchFamily="50" charset="-128"/>
                <a:cs typeface="Arial" panose="020B0604020202020204" pitchFamily="34" charset="0"/>
              </a:rPr>
              <a:t>【Basic Concept of the Osaka Urban Attraction Development Strategy 2030】</a:t>
            </a:r>
            <a:r>
              <a:rPr lang="ja-JP" altLang="en-US" sz="1300" b="1" kern="100" dirty="0">
                <a:solidFill>
                  <a:schemeClr val="tx1"/>
                </a:solidFill>
                <a:latin typeface="Arial" panose="020B0604020202020204" pitchFamily="34" charset="0"/>
                <a:ea typeface="Meiryo UI" panose="020B0604030504040204" pitchFamily="50" charset="-128"/>
                <a:cs typeface="Arial" panose="020B0604020202020204" pitchFamily="34" charset="0"/>
              </a:rPr>
              <a:t>　</a:t>
            </a:r>
            <a:endParaRPr lang="ja-JP" altLang="ja-JP" sz="1100" kern="10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46" name="正方形/長方形 45">
            <a:extLst>
              <a:ext uri="{FF2B5EF4-FFF2-40B4-BE49-F238E27FC236}">
                <a16:creationId xmlns:a16="http://schemas.microsoft.com/office/drawing/2014/main" id="{A8705761-D8F0-4E22-83B1-4A5718B64CBF}"/>
              </a:ext>
            </a:extLst>
          </p:cNvPr>
          <p:cNvSpPr/>
          <p:nvPr/>
        </p:nvSpPr>
        <p:spPr>
          <a:xfrm>
            <a:off x="227935" y="5719440"/>
            <a:ext cx="3206390" cy="3240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100" b="1" dirty="0">
                <a:solidFill>
                  <a:schemeClr val="bg1"/>
                </a:solidFill>
                <a:latin typeface="Arial" panose="020B0604020202020204" pitchFamily="34" charset="0"/>
                <a:ea typeface="Meiryo UI" panose="020B0604030504040204" pitchFamily="50" charset="-128"/>
                <a:cs typeface="Arial" panose="020B0604020202020204" pitchFamily="34" charset="0"/>
              </a:rPr>
              <a:t>➤ </a:t>
            </a:r>
            <a:r>
              <a:rPr kumimoji="1" lang="en-US" altLang="ja-JP" sz="1100" b="1" dirty="0">
                <a:solidFill>
                  <a:schemeClr val="bg1"/>
                </a:solidFill>
                <a:latin typeface="Arial" panose="020B0604020202020204" pitchFamily="34" charset="0"/>
                <a:ea typeface="Meiryo UI" panose="020B0604030504040204" pitchFamily="50" charset="-128"/>
                <a:cs typeface="Arial" panose="020B0604020202020204" pitchFamily="34" charset="0"/>
              </a:rPr>
              <a:t>Establishing Osaka's Unique Urban Brand</a:t>
            </a:r>
            <a:endParaRPr lang="ja-JP" altLang="ja-JP" sz="1100" kern="100" dirty="0">
              <a:solidFill>
                <a:schemeClr val="bg1"/>
              </a:solidFill>
              <a:latin typeface="Arial" panose="020B0604020202020204" pitchFamily="34" charset="0"/>
              <a:ea typeface="Meiryo UI" panose="020B0604030504040204" pitchFamily="50" charset="-128"/>
              <a:cs typeface="Arial" panose="020B0604020202020204" pitchFamily="34" charset="0"/>
            </a:endParaRPr>
          </a:p>
        </p:txBody>
      </p:sp>
      <p:sp>
        <p:nvSpPr>
          <p:cNvPr id="47" name="正方形/長方形 46">
            <a:extLst>
              <a:ext uri="{FF2B5EF4-FFF2-40B4-BE49-F238E27FC236}">
                <a16:creationId xmlns:a16="http://schemas.microsoft.com/office/drawing/2014/main" id="{B12F4241-38AF-43AE-A57D-722E39CF626C}"/>
              </a:ext>
            </a:extLst>
          </p:cNvPr>
          <p:cNvSpPr/>
          <p:nvPr/>
        </p:nvSpPr>
        <p:spPr>
          <a:xfrm>
            <a:off x="315916" y="6112007"/>
            <a:ext cx="2871086" cy="66109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Enhance diverse appeal and Osaka's uniqueness as its strength to maximize urban potential and attract visitors from around the world.</a:t>
            </a:r>
            <a:endParaRPr lang="ja-JP" altLang="ja-JP" sz="1000" kern="100"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48" name="正方形/長方形 47">
            <a:extLst>
              <a:ext uri="{FF2B5EF4-FFF2-40B4-BE49-F238E27FC236}">
                <a16:creationId xmlns:a16="http://schemas.microsoft.com/office/drawing/2014/main" id="{1CD79B01-3307-4A65-BE0A-082CAAADC209}"/>
              </a:ext>
            </a:extLst>
          </p:cNvPr>
          <p:cNvSpPr/>
          <p:nvPr/>
        </p:nvSpPr>
        <p:spPr>
          <a:xfrm>
            <a:off x="-32845" y="6917690"/>
            <a:ext cx="6559709" cy="36004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120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Implementation Period</a:t>
            </a:r>
            <a:r>
              <a:rPr kumimoji="1"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kumimoji="1" lang="ja-JP" altLang="en-US" sz="1300" b="1"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300" b="1" dirty="0">
                <a:solidFill>
                  <a:schemeClr val="tx1"/>
                </a:solidFill>
                <a:latin typeface="Arial" panose="020B0604020202020204" pitchFamily="34" charset="0"/>
                <a:ea typeface="Meiryo UI" panose="020B0604030504040204" pitchFamily="50" charset="-128"/>
                <a:cs typeface="Arial" panose="020B0604020202020204" pitchFamily="34" charset="0"/>
              </a:rPr>
              <a:t>FY</a:t>
            </a:r>
            <a:r>
              <a:rPr kumimoji="1" lang="en-US" altLang="ja-JP" sz="1300" b="1" dirty="0">
                <a:solidFill>
                  <a:schemeClr val="tx1"/>
                </a:solidFill>
                <a:latin typeface="Arial" panose="020B0604020202020204" pitchFamily="34" charset="0"/>
                <a:ea typeface="Meiryo UI" panose="020B0604030504040204" pitchFamily="50" charset="-128"/>
                <a:cs typeface="Arial" panose="020B0604020202020204" pitchFamily="34" charset="0"/>
              </a:rPr>
              <a:t>2026</a:t>
            </a:r>
            <a:r>
              <a:rPr lang="ja-JP" altLang="en-US" sz="1300" b="1"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300" b="1" dirty="0">
                <a:solidFill>
                  <a:schemeClr val="tx1"/>
                </a:solidFill>
                <a:latin typeface="Arial" panose="020B0604020202020204" pitchFamily="34" charset="0"/>
                <a:ea typeface="Meiryo UI" panose="020B0604030504040204" pitchFamily="50" charset="-128"/>
                <a:cs typeface="Arial" panose="020B0604020202020204" pitchFamily="34" charset="0"/>
              </a:rPr>
              <a:t>to</a:t>
            </a:r>
            <a:r>
              <a:rPr lang="ja-JP" altLang="en-US" sz="1300" b="1"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en-US" altLang="ja-JP" sz="1300" b="1" dirty="0">
                <a:solidFill>
                  <a:schemeClr val="tx1"/>
                </a:solidFill>
                <a:latin typeface="Arial" panose="020B0604020202020204" pitchFamily="34" charset="0"/>
                <a:ea typeface="Meiryo UI" panose="020B0604030504040204" pitchFamily="50" charset="-128"/>
                <a:cs typeface="Arial" panose="020B0604020202020204" pitchFamily="34" charset="0"/>
              </a:rPr>
              <a:t>FY2030</a:t>
            </a:r>
            <a:endParaRPr kumimoji="1" lang="en-US" altLang="ja-JP" sz="1300" b="1"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50" name="正方形/長方形 49">
            <a:extLst>
              <a:ext uri="{FF2B5EF4-FFF2-40B4-BE49-F238E27FC236}">
                <a16:creationId xmlns:a16="http://schemas.microsoft.com/office/drawing/2014/main" id="{2B685EED-881D-47E9-B82F-CE8CBB670C8F}"/>
              </a:ext>
            </a:extLst>
          </p:cNvPr>
          <p:cNvSpPr/>
          <p:nvPr/>
        </p:nvSpPr>
        <p:spPr>
          <a:xfrm>
            <a:off x="3473226" y="5724550"/>
            <a:ext cx="3132000" cy="324000"/>
          </a:xfrm>
          <a:prstGeom prst="rect">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100" b="1" dirty="0">
                <a:solidFill>
                  <a:schemeClr val="bg1"/>
                </a:solidFill>
                <a:latin typeface="Arial" panose="020B0604020202020204" pitchFamily="34" charset="0"/>
                <a:ea typeface="Meiryo UI" panose="020B0604030504040204" pitchFamily="50" charset="-128"/>
                <a:cs typeface="Arial" panose="020B0604020202020204" pitchFamily="34" charset="0"/>
              </a:rPr>
              <a:t>➤ </a:t>
            </a:r>
            <a:r>
              <a:rPr kumimoji="1" lang="en-US" altLang="ja-JP" sz="1100" b="1" dirty="0">
                <a:solidFill>
                  <a:schemeClr val="bg1"/>
                </a:solidFill>
                <a:latin typeface="Arial" panose="020B0604020202020204" pitchFamily="34" charset="0"/>
                <a:ea typeface="Meiryo UI" panose="020B0604030504040204" pitchFamily="50" charset="-128"/>
                <a:cs typeface="Arial" panose="020B0604020202020204" pitchFamily="34" charset="0"/>
              </a:rPr>
              <a:t>Achieving Sustainable Tourism</a:t>
            </a:r>
            <a:endParaRPr lang="ja-JP" altLang="ja-JP" sz="1100" kern="100" dirty="0">
              <a:solidFill>
                <a:schemeClr val="bg1"/>
              </a:solidFill>
              <a:latin typeface="Arial" panose="020B0604020202020204" pitchFamily="34" charset="0"/>
              <a:ea typeface="Meiryo UI" panose="020B0604030504040204" pitchFamily="50" charset="-128"/>
              <a:cs typeface="Arial" panose="020B0604020202020204" pitchFamily="34" charset="0"/>
            </a:endParaRPr>
          </a:p>
        </p:txBody>
      </p:sp>
      <p:sp>
        <p:nvSpPr>
          <p:cNvPr id="53" name="正方形/長方形 52">
            <a:extLst>
              <a:ext uri="{FF2B5EF4-FFF2-40B4-BE49-F238E27FC236}">
                <a16:creationId xmlns:a16="http://schemas.microsoft.com/office/drawing/2014/main" id="{219875CD-14FB-4EE8-871C-D5B18E293F08}"/>
              </a:ext>
            </a:extLst>
          </p:cNvPr>
          <p:cNvSpPr/>
          <p:nvPr/>
        </p:nvSpPr>
        <p:spPr>
          <a:xfrm>
            <a:off x="132838" y="7206477"/>
            <a:ext cx="6477860" cy="7632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lnSpc>
                <a:spcPts val="1400"/>
              </a:lnSpc>
              <a:buFont typeface="Meiryo UI" panose="020B0604030504040204" pitchFamily="50" charset="-128"/>
              <a:buChar char="⃝"/>
            </a:pP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Osaka will host large-scale international events and advance infrastructure improvements, with an Integrated Resort (IR) comprising of conference, exhibition, and entertainment facilities scheduled to open in 2030.</a:t>
            </a:r>
            <a:endParaRPr lang="ja-JP" altLang="en-US" sz="1000" dirty="0">
              <a:solidFill>
                <a:schemeClr val="tx1"/>
              </a:solidFill>
              <a:latin typeface="Arial" panose="020B0604020202020204" pitchFamily="34" charset="0"/>
              <a:ea typeface="Meiryo UI" panose="020B0604030504040204" pitchFamily="50" charset="-128"/>
              <a:cs typeface="Arial" panose="020B0604020202020204" pitchFamily="34" charset="0"/>
            </a:endParaRPr>
          </a:p>
          <a:p>
            <a:pPr marL="171450" indent="-171450">
              <a:lnSpc>
                <a:spcPts val="1400"/>
              </a:lnSpc>
              <a:buFont typeface="Meiryo UI" panose="020B0604030504040204" pitchFamily="50" charset="-128"/>
              <a:buChar char="⃝"/>
            </a:pP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Utilizing the global attention and momentum of Expo 2025 Osaka Kansai as the “Expo Legacy,” Osaka will strongly aim to become Japan's leading international tourism destination, offering delight to every visitor.</a:t>
            </a:r>
            <a:endParaRPr lang="ja-JP" altLang="en-US" sz="1000" b="1" u="sng"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55" name="正方形/長方形 54">
            <a:extLst>
              <a:ext uri="{FF2B5EF4-FFF2-40B4-BE49-F238E27FC236}">
                <a16:creationId xmlns:a16="http://schemas.microsoft.com/office/drawing/2014/main" id="{B51DB52C-A2D8-457C-ABF0-409562CA9433}"/>
              </a:ext>
            </a:extLst>
          </p:cNvPr>
          <p:cNvSpPr/>
          <p:nvPr/>
        </p:nvSpPr>
        <p:spPr>
          <a:xfrm>
            <a:off x="-21844" y="8107541"/>
            <a:ext cx="2290048" cy="2592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120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r>
              <a:rPr lang="en-US" altLang="ja-JP"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Promotion Structure</a:t>
            </a:r>
            <a:r>
              <a:rPr lang="ja-JP" altLang="en-US" sz="1300" b="1" u="sng" dirty="0">
                <a:solidFill>
                  <a:schemeClr val="tx1"/>
                </a:solidFill>
                <a:latin typeface="Arial" panose="020B0604020202020204" pitchFamily="34" charset="0"/>
                <a:ea typeface="Meiryo UI" panose="020B0604030504040204" pitchFamily="50" charset="-128"/>
                <a:cs typeface="Arial" panose="020B0604020202020204" pitchFamily="34" charset="0"/>
              </a:rPr>
              <a:t>◆</a:t>
            </a:r>
            <a:endParaRPr lang="en-US" altLang="ja-JP" sz="1300" b="1" u="sng" dirty="0">
              <a:solidFill>
                <a:schemeClr val="tx1"/>
              </a:solidFill>
              <a:latin typeface="Arial" panose="020B0604020202020204" pitchFamily="34" charset="0"/>
              <a:ea typeface="Meiryo UI" panose="020B0604030504040204" pitchFamily="50" charset="-128"/>
              <a:cs typeface="Arial" panose="020B0604020202020204" pitchFamily="34" charset="0"/>
            </a:endParaRPr>
          </a:p>
        </p:txBody>
      </p:sp>
      <p:sp>
        <p:nvSpPr>
          <p:cNvPr id="56" name="正方形/長方形 55">
            <a:extLst>
              <a:ext uri="{FF2B5EF4-FFF2-40B4-BE49-F238E27FC236}">
                <a16:creationId xmlns:a16="http://schemas.microsoft.com/office/drawing/2014/main" id="{C36A5E13-DB28-4ABB-A43A-4006330C1F1D}"/>
              </a:ext>
            </a:extLst>
          </p:cNvPr>
          <p:cNvSpPr/>
          <p:nvPr/>
        </p:nvSpPr>
        <p:spPr>
          <a:xfrm>
            <a:off x="379972" y="9306853"/>
            <a:ext cx="6023496" cy="5853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400"/>
              </a:lnSpc>
            </a:pPr>
            <a:r>
              <a:rPr lang="ja-JP" altLang="en-US" sz="1000" dirty="0">
                <a:solidFill>
                  <a:schemeClr val="tx1"/>
                </a:solidFill>
                <a:latin typeface="Arial" panose="020B0604020202020204" pitchFamily="34" charset="0"/>
                <a:ea typeface="Meiryo UI" panose="020B0604030504040204" pitchFamily="50" charset="-128"/>
                <a:cs typeface="Arial" panose="020B0604020202020204" pitchFamily="34" charset="0"/>
              </a:rPr>
              <a:t>　　○ </a:t>
            </a: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Maximizing strengths through diverse stakeholders including local government, business,</a:t>
            </a:r>
          </a:p>
          <a:p>
            <a:pPr>
              <a:lnSpc>
                <a:spcPts val="1400"/>
              </a:lnSpc>
            </a:pP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          academia, and local communities</a:t>
            </a:r>
          </a:p>
          <a:p>
            <a:pPr>
              <a:lnSpc>
                <a:spcPts val="1400"/>
              </a:lnSpc>
            </a:pPr>
            <a:r>
              <a:rPr lang="ja-JP" altLang="en-US" sz="1000" dirty="0">
                <a:solidFill>
                  <a:schemeClr val="tx1"/>
                </a:solidFill>
                <a:latin typeface="Arial" panose="020B0604020202020204" pitchFamily="34" charset="0"/>
                <a:ea typeface="Meiryo UI" panose="020B0604030504040204" pitchFamily="50" charset="-128"/>
                <a:cs typeface="Arial" panose="020B0604020202020204" pitchFamily="34" charset="0"/>
              </a:rPr>
              <a:t>　　○ </a:t>
            </a: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Co-managing urban attraction development initiatives among Osaka Prefecture, Osaka City,</a:t>
            </a:r>
          </a:p>
          <a:p>
            <a:pPr>
              <a:lnSpc>
                <a:spcPts val="1400"/>
              </a:lnSpc>
            </a:pPr>
            <a:r>
              <a:rPr lang="en-US" altLang="ja-JP" sz="1000" dirty="0">
                <a:solidFill>
                  <a:schemeClr val="tx1"/>
                </a:solidFill>
                <a:latin typeface="Arial" panose="020B0604020202020204" pitchFamily="34" charset="0"/>
                <a:ea typeface="Meiryo UI" panose="020B0604030504040204" pitchFamily="50" charset="-128"/>
                <a:cs typeface="Arial" panose="020B0604020202020204" pitchFamily="34" charset="0"/>
              </a:rPr>
              <a:t>         local municipalities, and the OCTB</a:t>
            </a:r>
          </a:p>
        </p:txBody>
      </p:sp>
      <p:sp>
        <p:nvSpPr>
          <p:cNvPr id="60" name="正方形/長方形 59">
            <a:extLst>
              <a:ext uri="{FF2B5EF4-FFF2-40B4-BE49-F238E27FC236}">
                <a16:creationId xmlns:a16="http://schemas.microsoft.com/office/drawing/2014/main" id="{2D1F6470-E89D-477C-8880-C0B109586E0F}"/>
              </a:ext>
            </a:extLst>
          </p:cNvPr>
          <p:cNvSpPr/>
          <p:nvPr/>
        </p:nvSpPr>
        <p:spPr>
          <a:xfrm>
            <a:off x="2355270" y="10044046"/>
            <a:ext cx="2011870" cy="4110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ts val="1400"/>
              </a:lnSpc>
            </a:pPr>
            <a:r>
              <a:rPr lang="en-US" altLang="ja-JP" sz="1200" b="1" dirty="0">
                <a:solidFill>
                  <a:schemeClr val="tx1"/>
                </a:solidFill>
                <a:latin typeface="Arial" panose="020B0604020202020204" pitchFamily="34" charset="0"/>
                <a:ea typeface="Meiryo UI" panose="020B0604030504040204" pitchFamily="50" charset="-128"/>
                <a:cs typeface="Arial" panose="020B0604020202020204" pitchFamily="34" charset="0"/>
              </a:rPr>
              <a:t>Vitalize All of Osaka</a:t>
            </a:r>
          </a:p>
        </p:txBody>
      </p:sp>
      <p:sp>
        <p:nvSpPr>
          <p:cNvPr id="25" name="矢印: 下 24">
            <a:extLst>
              <a:ext uri="{FF2B5EF4-FFF2-40B4-BE49-F238E27FC236}">
                <a16:creationId xmlns:a16="http://schemas.microsoft.com/office/drawing/2014/main" id="{30BD3FDE-0258-43DA-B274-154BA56134DA}"/>
              </a:ext>
            </a:extLst>
          </p:cNvPr>
          <p:cNvSpPr/>
          <p:nvPr/>
        </p:nvSpPr>
        <p:spPr>
          <a:xfrm rot="10800000" flipV="1">
            <a:off x="3076862" y="5049035"/>
            <a:ext cx="754613" cy="183252"/>
          </a:xfrm>
          <a:prstGeom prst="downArrow">
            <a:avLst>
              <a:gd name="adj1" fmla="val 50000"/>
              <a:gd name="adj2" fmla="val 10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36177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E27F68E469E4A43818C0F66169589F2" ma:contentTypeVersion="3" ma:contentTypeDescription="新しいドキュメントを作成します。" ma:contentTypeScope="" ma:versionID="c848b48f9b8e8aad371edb7429b7d13f">
  <xsd:schema xmlns:xsd="http://www.w3.org/2001/XMLSchema" xmlns:xs="http://www.w3.org/2001/XMLSchema" xmlns:p="http://schemas.microsoft.com/office/2006/metadata/properties" xmlns:ns2="74df1f1a-9fba-4f73-9596-e1d477256f71" targetNamespace="http://schemas.microsoft.com/office/2006/metadata/properties" ma:root="true" ma:fieldsID="1e19bcb9a8f1c5fef02bb7c45dbaf52f" ns2:_="">
    <xsd:import namespace="74df1f1a-9fba-4f73-9596-e1d477256f71"/>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df1f1a-9fba-4f73-9596-e1d477256f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9D2C08-BC4B-409D-8D2A-D6D7F3FF0371}">
  <ds:schemaRefs>
    <ds:schemaRef ds:uri="http://schemas.microsoft.com/sharepoint/v3/contenttype/forms"/>
  </ds:schemaRefs>
</ds:datastoreItem>
</file>

<file path=customXml/itemProps2.xml><?xml version="1.0" encoding="utf-8"?>
<ds:datastoreItem xmlns:ds="http://schemas.openxmlformats.org/officeDocument/2006/customXml" ds:itemID="{DCD68F02-2750-423D-920F-80ECEABA3A13}">
  <ds:schemaRefs>
    <ds:schemaRef ds:uri="http://schemas.microsoft.com/office/2006/documentManagement/types"/>
    <ds:schemaRef ds:uri="74df1f1a-9fba-4f73-9596-e1d477256f71"/>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5492C65-D988-4DB3-ADBD-FEE3B6D49E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df1f1a-9fba-4f73-9596-e1d477256f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2335</Words>
  <Application>Microsoft Office PowerPoint</Application>
  <PresentationFormat>ユーザー設定</PresentationFormat>
  <Paragraphs>213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2026-06-19T11:11:15Z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0x0101004E27F68E469E4A43818C0F66169589F2</vt:lpwstr>
  </property>
</Properties>
</file>