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708" r:id="rId1"/>
  </p:sldMasterIdLst>
  <p:notesMasterIdLst>
    <p:notesMasterId r:id="rId33"/>
  </p:notesMasterIdLst>
  <p:handoutMasterIdLst>
    <p:handoutMasterId r:id="rId34"/>
  </p:handoutMasterIdLst>
  <p:sldIdLst>
    <p:sldId id="2134806159" r:id="rId2"/>
    <p:sldId id="2134806214" r:id="rId3"/>
    <p:sldId id="378" r:id="rId4"/>
    <p:sldId id="405" r:id="rId5"/>
    <p:sldId id="401" r:id="rId6"/>
    <p:sldId id="2134806160" r:id="rId7"/>
    <p:sldId id="2134806171" r:id="rId8"/>
    <p:sldId id="2134806173" r:id="rId9"/>
    <p:sldId id="2134806174" r:id="rId10"/>
    <p:sldId id="2134806165" r:id="rId11"/>
    <p:sldId id="2134806167" r:id="rId12"/>
    <p:sldId id="2134806217" r:id="rId13"/>
    <p:sldId id="2134806220" r:id="rId14"/>
    <p:sldId id="2134806234" r:id="rId15"/>
    <p:sldId id="2134806232" r:id="rId16"/>
    <p:sldId id="2134806228" r:id="rId17"/>
    <p:sldId id="2134806236" r:id="rId18"/>
    <p:sldId id="2134806189" r:id="rId19"/>
    <p:sldId id="2134806240" r:id="rId20"/>
    <p:sldId id="2134806239" r:id="rId21"/>
    <p:sldId id="2134806241" r:id="rId22"/>
    <p:sldId id="2134806242" r:id="rId23"/>
    <p:sldId id="2134806243" r:id="rId24"/>
    <p:sldId id="361" r:id="rId25"/>
    <p:sldId id="2134806166" r:id="rId26"/>
    <p:sldId id="360" r:id="rId27"/>
    <p:sldId id="376" r:id="rId28"/>
    <p:sldId id="377" r:id="rId29"/>
    <p:sldId id="406" r:id="rId30"/>
    <p:sldId id="2134806244" r:id="rId31"/>
    <p:sldId id="407" r:id="rId32"/>
  </p:sldIdLst>
  <p:sldSz cx="9906000" cy="6300788"/>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85" userDrawn="1">
          <p15:clr>
            <a:srgbClr val="A4A3A4"/>
          </p15:clr>
        </p15:guide>
        <p15:guide id="2" pos="31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000000"/>
    <a:srgbClr val="ED7D31"/>
    <a:srgbClr val="DAE3F3"/>
    <a:srgbClr val="A9D18E"/>
    <a:srgbClr val="203864"/>
    <a:srgbClr val="8FAADC"/>
    <a:srgbClr val="7F7F7F"/>
    <a:srgbClr val="E8F3E1"/>
    <a:srgbClr val="EAF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濃色スタイル 2 - アクセント 3/アクセント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344D84-9AFB-497E-A393-DC336BA19D2E}" styleName="中間スタイル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01" autoAdjust="0"/>
    <p:restoredTop sz="93899" autoAdjust="0"/>
  </p:normalViewPr>
  <p:slideViewPr>
    <p:cSldViewPr snapToGrid="0">
      <p:cViewPr>
        <p:scale>
          <a:sx n="70" d="100"/>
          <a:sy n="70" d="100"/>
        </p:scale>
        <p:origin x="1344" y="80"/>
      </p:cViewPr>
      <p:guideLst>
        <p:guide orient="horz" pos="1985"/>
        <p:guide pos="312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660485543876706E-2"/>
          <c:y val="0.14529681798815355"/>
          <c:w val="0.81931475146532984"/>
          <c:h val="0.65662857734737312"/>
        </c:manualLayout>
      </c:layout>
      <c:barChart>
        <c:barDir val="col"/>
        <c:grouping val="clustered"/>
        <c:varyColors val="0"/>
        <c:ser>
          <c:idx val="0"/>
          <c:order val="0"/>
          <c:tx>
            <c:strRef>
              <c:f>Sheet1!$B$1</c:f>
              <c:strCache>
                <c:ptCount val="1"/>
                <c:pt idx="0">
                  <c:v>日本人</c:v>
                </c:pt>
              </c:strCache>
            </c:strRef>
          </c:tx>
          <c:spPr>
            <a:solidFill>
              <a:schemeClr val="accent2"/>
            </a:solidFill>
            <a:ln>
              <a:noFill/>
            </a:ln>
            <a:effectLst/>
          </c:spPr>
          <c:invertIfNegative val="0"/>
          <c:dLbls>
            <c:dLbl>
              <c:idx val="0"/>
              <c:layout>
                <c:manualLayout>
                  <c:x val="-8.1415046227477725E-3"/>
                  <c:y val="-2.4497508230261551E-2"/>
                </c:manualLayout>
              </c:layout>
              <c:tx>
                <c:rich>
                  <a:bodyPr rot="0" spcFirstLastPara="1" vertOverflow="ellipsis" vert="horz" wrap="square" lIns="38100" tIns="19050" rIns="38100" bIns="19050" anchor="ctr" anchorCtr="1">
                    <a:noAutofit/>
                  </a:bodyPr>
                  <a:lstStyle/>
                  <a:p>
                    <a:pPr>
                      <a:defRPr lang="ja-JP" sz="500" b="1" i="0" u="none" strike="noStrike" kern="1200" baseline="0">
                        <a:solidFill>
                          <a:schemeClr val="accent2"/>
                        </a:solidFill>
                        <a:latin typeface="Meiryo UI" panose="020B0604030504040204" pitchFamily="50" charset="-128"/>
                        <a:ea typeface="Meiryo UI" panose="020B0604030504040204" pitchFamily="50" charset="-128"/>
                        <a:cs typeface="+mn-cs"/>
                      </a:defRPr>
                    </a:pPr>
                    <a:fld id="{476EA0FB-AB84-42CE-B2E1-FA350316ED34}" type="VALUE">
                      <a:rPr lang="en-US" altLang="ja-JP" smtClean="0"/>
                      <a:pPr>
                        <a:defRPr lang="ja-JP" sz="500" b="1">
                          <a:solidFill>
                            <a:schemeClr val="accent2"/>
                          </a:solidFill>
                          <a:latin typeface="Meiryo UI" panose="020B0604030504040204" pitchFamily="50" charset="-128"/>
                          <a:ea typeface="Meiryo UI" panose="020B0604030504040204" pitchFamily="50" charset="-128"/>
                        </a:defRPr>
                      </a:pPr>
                      <a:t>[値]</a:t>
                    </a:fld>
                    <a:r>
                      <a:rPr lang="ja-JP" altLang="en-US" sz="400" dirty="0"/>
                      <a:t>万人泊</a:t>
                    </a:r>
                  </a:p>
                </c:rich>
              </c:tx>
              <c:numFmt formatCode="#,##0_);[Red]\(#,##0\)&quot;万&quot;&quot;人&quot;" sourceLinked="0"/>
              <c:spPr>
                <a:noFill/>
                <a:ln>
                  <a:noFill/>
                </a:ln>
                <a:effectLst/>
              </c:spPr>
              <c:txPr>
                <a:bodyPr rot="0" spcFirstLastPara="1" vertOverflow="ellipsis" vert="horz" wrap="square" lIns="38100" tIns="19050" rIns="38100" bIns="19050" anchor="ctr" anchorCtr="1">
                  <a:noAutofit/>
                </a:bodyPr>
                <a:lstStyle/>
                <a:p>
                  <a:pPr>
                    <a:defRPr lang="ja-JP" sz="500" b="1" i="0" u="none" strike="noStrike" kern="1200" baseline="0">
                      <a:solidFill>
                        <a:schemeClr val="accent2"/>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14354311315090937"/>
                      <c:h val="8.3644603254608291E-2"/>
                    </c:manualLayout>
                  </c15:layout>
                  <c15:dlblFieldTable/>
                  <c15:showDataLabelsRange val="0"/>
                </c:ext>
                <c:ext xmlns:c16="http://schemas.microsoft.com/office/drawing/2014/chart" uri="{C3380CC4-5D6E-409C-BE32-E72D297353CC}">
                  <c16:uniqueId val="{00000003-9F95-4809-891C-E4E35512268E}"/>
                </c:ext>
              </c:extLst>
            </c:dLbl>
            <c:dLbl>
              <c:idx val="1"/>
              <c:layout>
                <c:manualLayout>
                  <c:x val="2.1158151808380359E-2"/>
                  <c:y val="1.7473355095607716E-2"/>
                </c:manualLayout>
              </c:layout>
              <c:tx>
                <c:rich>
                  <a:bodyPr/>
                  <a:lstStyle/>
                  <a:p>
                    <a:fld id="{73C4105D-AFB4-42D4-90E5-DFEFC3F20EC6}" type="VALUE">
                      <a:rPr lang="en-US" altLang="ja-JP" smtClean="0"/>
                      <a:pPr/>
                      <a:t>[値]</a:t>
                    </a:fld>
                    <a:r>
                      <a:rPr lang="ja-JP" altLang="en-US" sz="400" dirty="0"/>
                      <a:t>万人泊</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F95-4809-891C-E4E35512268E}"/>
                </c:ext>
              </c:extLst>
            </c:dLbl>
            <c:dLbl>
              <c:idx val="2"/>
              <c:layout>
                <c:manualLayout>
                  <c:x val="9.1703442731195291E-3"/>
                  <c:y val="3.1751777661740789E-2"/>
                </c:manualLayout>
              </c:layout>
              <c:tx>
                <c:rich>
                  <a:bodyPr/>
                  <a:lstStyle/>
                  <a:p>
                    <a:fld id="{DF7DCC87-E8B8-41BA-AC87-5FCB0F48AF2D}" type="VALUE">
                      <a:rPr lang="en-US" altLang="ja-JP" smtClean="0"/>
                      <a:pPr/>
                      <a:t>[値]</a:t>
                    </a:fld>
                    <a:r>
                      <a:rPr lang="ja-JP" altLang="en-US" sz="400" dirty="0"/>
                      <a:t>万人泊</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9F95-4809-891C-E4E35512268E}"/>
                </c:ext>
              </c:extLst>
            </c:dLbl>
            <c:dLbl>
              <c:idx val="3"/>
              <c:layout>
                <c:manualLayout>
                  <c:x val="3.0845299649942281E-3"/>
                  <c:y val="1.2127057183371608E-2"/>
                </c:manualLayout>
              </c:layout>
              <c:tx>
                <c:rich>
                  <a:bodyPr/>
                  <a:lstStyle/>
                  <a:p>
                    <a:fld id="{E0462916-D7DD-4AFA-9DE3-67E7A904FB90}" type="VALUE">
                      <a:rPr lang="en-US" altLang="ja-JP" smtClean="0"/>
                      <a:pPr/>
                      <a:t>[値]</a:t>
                    </a:fld>
                    <a:r>
                      <a:rPr lang="ja-JP" altLang="en-US" sz="400" dirty="0"/>
                      <a:t>万人泊</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F95-4809-891C-E4E35512268E}"/>
                </c:ext>
              </c:extLst>
            </c:dLbl>
            <c:dLbl>
              <c:idx val="4"/>
              <c:layout>
                <c:manualLayout>
                  <c:x val="3.0845299649942281E-3"/>
                  <c:y val="1.8190585775057385E-2"/>
                </c:manualLayout>
              </c:layout>
              <c:tx>
                <c:rich>
                  <a:bodyPr/>
                  <a:lstStyle/>
                  <a:p>
                    <a:fld id="{D1348A1B-25E8-47D2-91B9-1EFE268D14E3}" type="VALUE">
                      <a:rPr lang="en-US" altLang="ja-JP" smtClean="0"/>
                      <a:pPr/>
                      <a:t>[値]</a:t>
                    </a:fld>
                    <a:r>
                      <a:rPr lang="ja-JP" altLang="en-US" sz="400" dirty="0"/>
                      <a:t>万人泊</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9F95-4809-891C-E4E35512268E}"/>
                </c:ext>
              </c:extLst>
            </c:dLbl>
            <c:dLbl>
              <c:idx val="5"/>
              <c:layout>
                <c:manualLayout>
                  <c:x val="3.1178319759629404E-3"/>
                  <c:y val="1.7864179061445825E-2"/>
                </c:manualLayout>
              </c:layout>
              <c:tx>
                <c:rich>
                  <a:bodyPr/>
                  <a:lstStyle/>
                  <a:p>
                    <a:fld id="{E916AEB1-4FB2-4E04-8DF8-13B1F7630363}" type="VALUE">
                      <a:rPr lang="en-US" altLang="ja-JP" sz="500" b="1" u="none" smtClean="0">
                        <a:solidFill>
                          <a:schemeClr val="accent2"/>
                        </a:solidFill>
                      </a:rPr>
                      <a:pPr/>
                      <a:t>[値]</a:t>
                    </a:fld>
                    <a:r>
                      <a:rPr lang="ja-JP" altLang="en-US" sz="400" b="1" u="none" dirty="0">
                        <a:solidFill>
                          <a:schemeClr val="accent2"/>
                        </a:solidFill>
                      </a:rPr>
                      <a:t>万人泊</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9F95-4809-891C-E4E35512268E}"/>
                </c:ext>
              </c:extLst>
            </c:dLbl>
            <c:dLbl>
              <c:idx val="6"/>
              <c:layout>
                <c:manualLayout>
                  <c:x val="3.1183798578953183E-3"/>
                  <c:y val="6.7806890247874381E-3"/>
                </c:manualLayout>
              </c:layout>
              <c:tx>
                <c:rich>
                  <a:bodyPr rot="0" spcFirstLastPara="1" vertOverflow="ellipsis" vert="horz" wrap="square" lIns="38100" tIns="19050" rIns="38100" bIns="19050" anchor="ctr" anchorCtr="1">
                    <a:noAutofit/>
                  </a:bodyPr>
                  <a:lstStyle/>
                  <a:p>
                    <a:pPr>
                      <a:defRPr lang="ja-JP" sz="1000" b="1" i="0" u="sng" strike="noStrike" kern="1200" baseline="0">
                        <a:solidFill>
                          <a:srgbClr val="FF0000"/>
                        </a:solidFill>
                        <a:latin typeface="Meiryo UI" panose="020B0604030504040204" pitchFamily="50" charset="-128"/>
                        <a:ea typeface="Meiryo UI" panose="020B0604030504040204" pitchFamily="50" charset="-128"/>
                        <a:cs typeface="+mn-cs"/>
                      </a:defRPr>
                    </a:pPr>
                    <a:fld id="{572892AE-4910-41FE-BBF6-CBC871273E82}" type="VALUE">
                      <a:rPr lang="en-US" altLang="ja-JP" sz="900" smtClean="0"/>
                      <a:pPr>
                        <a:defRPr lang="ja-JP" sz="1000" b="1" u="sng">
                          <a:solidFill>
                            <a:srgbClr val="FF0000"/>
                          </a:solidFill>
                          <a:latin typeface="Meiryo UI" panose="020B0604030504040204" pitchFamily="50" charset="-128"/>
                          <a:ea typeface="Meiryo UI" panose="020B0604030504040204" pitchFamily="50" charset="-128"/>
                        </a:defRPr>
                      </a:pPr>
                      <a:t>[値]</a:t>
                    </a:fld>
                    <a:r>
                      <a:rPr lang="ja-JP" altLang="en-US" sz="700" dirty="0"/>
                      <a:t>万人泊</a:t>
                    </a:r>
                  </a:p>
                </c:rich>
              </c:tx>
              <c:numFmt formatCode="#,##0_);[Red]\(#,##0\)&quot;万&quot;&quot;人&quot;" sourceLinked="0"/>
              <c:spPr>
                <a:noFill/>
                <a:ln>
                  <a:noFill/>
                </a:ln>
                <a:effectLst/>
              </c:spPr>
              <c:txPr>
                <a:bodyPr rot="0" spcFirstLastPara="1" vertOverflow="ellipsis" vert="horz" wrap="square" lIns="38100" tIns="19050" rIns="38100" bIns="19050" anchor="ctr" anchorCtr="1">
                  <a:noAutofit/>
                </a:bodyPr>
                <a:lstStyle/>
                <a:p>
                  <a:pPr>
                    <a:defRPr lang="ja-JP" sz="1000" b="1" i="0" u="sng"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19092023277938239"/>
                      <c:h val="0.12172030885771552"/>
                    </c:manualLayout>
                  </c15:layout>
                  <c15:dlblFieldTable/>
                  <c15:showDataLabelsRange val="0"/>
                </c:ext>
                <c:ext xmlns:c16="http://schemas.microsoft.com/office/drawing/2014/chart" uri="{C3380CC4-5D6E-409C-BE32-E72D297353CC}">
                  <c16:uniqueId val="{00000001-40B3-45E2-B553-4770C67993C4}"/>
                </c:ext>
              </c:extLst>
            </c:dLbl>
            <c:numFmt formatCode="#,##0_);[Red]\(#,##0\)&quot;万&quot;&quot;人&quot;" sourceLinked="0"/>
            <c:spPr>
              <a:noFill/>
              <a:ln>
                <a:noFill/>
              </a:ln>
              <a:effectLst/>
            </c:spPr>
            <c:txPr>
              <a:bodyPr rot="0" spcFirstLastPara="1" vertOverflow="ellipsis" vert="horz" wrap="square" lIns="38100" tIns="19050" rIns="38100" bIns="19050" anchor="ctr" anchorCtr="1">
                <a:spAutoFit/>
              </a:bodyPr>
              <a:lstStyle/>
              <a:p>
                <a:pPr>
                  <a:defRPr lang="ja-JP" sz="500" b="1" i="0" u="none" strike="noStrike" kern="1200" baseline="0">
                    <a:solidFill>
                      <a:schemeClr val="accent2"/>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2019</c:v>
                </c:pt>
                <c:pt idx="1">
                  <c:v>2020</c:v>
                </c:pt>
                <c:pt idx="2">
                  <c:v>2021</c:v>
                </c:pt>
                <c:pt idx="3">
                  <c:v>2022</c:v>
                </c:pt>
                <c:pt idx="4">
                  <c:v>2023</c:v>
                </c:pt>
                <c:pt idx="5">
                  <c:v>2024</c:v>
                </c:pt>
                <c:pt idx="6">
                  <c:v>2025</c:v>
                </c:pt>
              </c:numCache>
            </c:numRef>
          </c:cat>
          <c:val>
            <c:numRef>
              <c:f>Sheet1!$B$2:$B$8</c:f>
              <c:numCache>
                <c:formatCode>General</c:formatCode>
                <c:ptCount val="7"/>
                <c:pt idx="0">
                  <c:v>2950</c:v>
                </c:pt>
                <c:pt idx="1">
                  <c:v>1649</c:v>
                </c:pt>
                <c:pt idx="2">
                  <c:v>1754</c:v>
                </c:pt>
                <c:pt idx="3">
                  <c:v>2839</c:v>
                </c:pt>
                <c:pt idx="4">
                  <c:v>3195</c:v>
                </c:pt>
                <c:pt idx="5">
                  <c:v>3204</c:v>
                </c:pt>
                <c:pt idx="6">
                  <c:v>3340</c:v>
                </c:pt>
              </c:numCache>
            </c:numRef>
          </c:val>
          <c:extLst>
            <c:ext xmlns:c16="http://schemas.microsoft.com/office/drawing/2014/chart" uri="{C3380CC4-5D6E-409C-BE32-E72D297353CC}">
              <c16:uniqueId val="{00000000-851B-4F93-9983-0D8C1C040AD9}"/>
            </c:ext>
          </c:extLst>
        </c:ser>
        <c:ser>
          <c:idx val="1"/>
          <c:order val="1"/>
          <c:tx>
            <c:strRef>
              <c:f>Sheet1!$C$1</c:f>
              <c:strCache>
                <c:ptCount val="1"/>
                <c:pt idx="0">
                  <c:v>外国人</c:v>
                </c:pt>
              </c:strCache>
            </c:strRef>
          </c:tx>
          <c:spPr>
            <a:solidFill>
              <a:schemeClr val="accent1">
                <a:lumMod val="60000"/>
                <a:lumOff val="40000"/>
              </a:schemeClr>
            </a:solidFill>
            <a:ln>
              <a:noFill/>
            </a:ln>
            <a:effectLst/>
          </c:spPr>
          <c:invertIfNegative val="0"/>
          <c:dLbls>
            <c:dLbl>
              <c:idx val="0"/>
              <c:layout>
                <c:manualLayout>
                  <c:x val="1.2171668164177602E-2"/>
                  <c:y val="3.1034733145182562E-2"/>
                </c:manualLayout>
              </c:layout>
              <c:tx>
                <c:rich>
                  <a:bodyPr/>
                  <a:lstStyle/>
                  <a:p>
                    <a:fld id="{3A57CD3E-B823-4DBF-BA08-4F3D20FCFD64}" type="VALUE">
                      <a:rPr lang="en-US" altLang="ja-JP" smtClean="0"/>
                      <a:pPr/>
                      <a:t>[値]</a:t>
                    </a:fld>
                    <a:r>
                      <a:rPr lang="ja-JP" altLang="en-US" sz="400" dirty="0"/>
                      <a:t>万人泊</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F95-4809-891C-E4E35512268E}"/>
                </c:ext>
              </c:extLst>
            </c:dLbl>
            <c:dLbl>
              <c:idx val="1"/>
              <c:layout>
                <c:manualLayout>
                  <c:x val="6.1690203820614145E-3"/>
                  <c:y val="1.8190399612165946E-2"/>
                </c:manualLayout>
              </c:layout>
              <c:tx>
                <c:rich>
                  <a:bodyPr/>
                  <a:lstStyle/>
                  <a:p>
                    <a:fld id="{6EE130A1-64F3-4E0D-81CC-AB9DBBFB7D9D}" type="VALUE">
                      <a:rPr lang="en-US" altLang="ja-JP" smtClean="0"/>
                      <a:pPr/>
                      <a:t>[値]</a:t>
                    </a:fld>
                    <a:r>
                      <a:rPr lang="ja-JP" altLang="en-US" sz="400" dirty="0"/>
                      <a:t>万人泊</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9F95-4809-891C-E4E35512268E}"/>
                </c:ext>
              </c:extLst>
            </c:dLbl>
            <c:dLbl>
              <c:idx val="2"/>
              <c:layout>
                <c:manualLayout>
                  <c:x val="0"/>
                  <c:y val="1.2127057183371608E-2"/>
                </c:manualLayout>
              </c:layout>
              <c:tx>
                <c:rich>
                  <a:bodyPr/>
                  <a:lstStyle/>
                  <a:p>
                    <a:fld id="{634B54E8-BC81-4F8D-9208-894A6C062DB5}" type="VALUE">
                      <a:rPr lang="en-US" altLang="ja-JP" smtClean="0"/>
                      <a:pPr/>
                      <a:t>[値]</a:t>
                    </a:fld>
                    <a:r>
                      <a:rPr lang="ja-JP" altLang="en-US" sz="400" dirty="0"/>
                      <a:t>万人泊</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9F95-4809-891C-E4E35512268E}"/>
                </c:ext>
              </c:extLst>
            </c:dLbl>
            <c:dLbl>
              <c:idx val="3"/>
              <c:layout>
                <c:manualLayout>
                  <c:x val="6.1690599299884562E-3"/>
                  <c:y val="2.4254114366743216E-2"/>
                </c:manualLayout>
              </c:layout>
              <c:tx>
                <c:rich>
                  <a:bodyPr/>
                  <a:lstStyle/>
                  <a:p>
                    <a:fld id="{A9E35A40-8805-4752-A776-94198BD31742}" type="VALUE">
                      <a:rPr lang="en-US" altLang="ja-JP" smtClean="0"/>
                      <a:pPr/>
                      <a:t>[値]</a:t>
                    </a:fld>
                    <a:r>
                      <a:rPr lang="ja-JP" altLang="en-US" sz="400" dirty="0"/>
                      <a:t>万人泊</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9F95-4809-891C-E4E35512268E}"/>
                </c:ext>
              </c:extLst>
            </c:dLbl>
            <c:dLbl>
              <c:idx val="4"/>
              <c:layout>
                <c:manualLayout>
                  <c:x val="2.1258826137324511E-2"/>
                  <c:y val="1.8190399612165883E-2"/>
                </c:manualLayout>
              </c:layout>
              <c:tx>
                <c:rich>
                  <a:bodyPr/>
                  <a:lstStyle/>
                  <a:p>
                    <a:fld id="{0A471E81-343C-440F-9104-FD1FA48F5026}" type="VALUE">
                      <a:rPr lang="en-US" altLang="ja-JP" smtClean="0"/>
                      <a:pPr/>
                      <a:t>[値]</a:t>
                    </a:fld>
                    <a:r>
                      <a:rPr lang="ja-JP" altLang="en-US" sz="400" dirty="0"/>
                      <a:t>万人泊</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9F95-4809-891C-E4E35512268E}"/>
                </c:ext>
              </c:extLst>
            </c:dLbl>
            <c:dLbl>
              <c:idx val="5"/>
              <c:layout>
                <c:manualLayout>
                  <c:x val="2.1855350555234472E-2"/>
                  <c:y val="3.1525119567974436E-2"/>
                </c:manualLayout>
              </c:layout>
              <c:tx>
                <c:rich>
                  <a:bodyPr rot="0" spcFirstLastPara="1" vertOverflow="ellipsis" vert="horz" wrap="square" lIns="38100" tIns="19050" rIns="38100" bIns="19050" anchor="ctr" anchorCtr="1">
                    <a:noAutofit/>
                  </a:bodyPr>
                  <a:lstStyle/>
                  <a:p>
                    <a:pPr>
                      <a:defRPr lang="ja-JP" sz="500" b="1" i="0" u="none" strike="noStrike" kern="1200" baseline="0">
                        <a:solidFill>
                          <a:srgbClr val="0070C0"/>
                        </a:solidFill>
                        <a:latin typeface="Meiryo UI" panose="020B0604030504040204" pitchFamily="50" charset="-128"/>
                        <a:ea typeface="Meiryo UI" panose="020B0604030504040204" pitchFamily="50" charset="-128"/>
                        <a:cs typeface="+mn-cs"/>
                      </a:defRPr>
                    </a:pPr>
                    <a:fld id="{A7FBCD37-0710-495A-B976-600BBBC268DE}" type="VALUE">
                      <a:rPr lang="en-US" altLang="ja-JP" b="1" smtClean="0">
                        <a:solidFill>
                          <a:srgbClr val="0070C0"/>
                        </a:solidFill>
                      </a:rPr>
                      <a:pPr>
                        <a:defRPr lang="ja-JP" sz="500" b="1">
                          <a:solidFill>
                            <a:srgbClr val="0070C0"/>
                          </a:solidFill>
                          <a:latin typeface="Meiryo UI" panose="020B0604030504040204" pitchFamily="50" charset="-128"/>
                          <a:ea typeface="Meiryo UI" panose="020B0604030504040204" pitchFamily="50" charset="-128"/>
                        </a:defRPr>
                      </a:pPr>
                      <a:t>[値]</a:t>
                    </a:fld>
                    <a:r>
                      <a:rPr lang="ja-JP" altLang="en-US" sz="400" b="1" dirty="0">
                        <a:solidFill>
                          <a:srgbClr val="0070C0"/>
                        </a:solidFill>
                      </a:rPr>
                      <a:t>万人泊</a:t>
                    </a:r>
                  </a:p>
                </c:rich>
              </c:tx>
              <c:numFmt formatCode="#,##0_);[Red]\(#,##0\)&quot;万&quot;&quot;人&quot;" sourceLinked="0"/>
              <c:spPr>
                <a:noFill/>
                <a:ln>
                  <a:noFill/>
                </a:ln>
                <a:effectLst/>
              </c:spPr>
              <c:txPr>
                <a:bodyPr rot="0" spcFirstLastPara="1" vertOverflow="ellipsis" vert="horz" wrap="square" lIns="38100" tIns="19050" rIns="38100" bIns="19050" anchor="ctr" anchorCtr="1">
                  <a:noAutofit/>
                </a:bodyPr>
                <a:lstStyle/>
                <a:p>
                  <a:pPr>
                    <a:defRPr lang="ja-JP" sz="500" b="1" i="0" u="none" strike="noStrike" kern="1200" baseline="0">
                      <a:solidFill>
                        <a:srgbClr val="0070C0"/>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12328428791606434"/>
                      <c:h val="8.1161569340437792E-2"/>
                    </c:manualLayout>
                  </c15:layout>
                  <c15:dlblFieldTable/>
                  <c15:showDataLabelsRange val="0"/>
                </c:ext>
                <c:ext xmlns:c16="http://schemas.microsoft.com/office/drawing/2014/chart" uri="{C3380CC4-5D6E-409C-BE32-E72D297353CC}">
                  <c16:uniqueId val="{0000000E-9F95-4809-891C-E4E35512268E}"/>
                </c:ext>
              </c:extLst>
            </c:dLbl>
            <c:dLbl>
              <c:idx val="6"/>
              <c:layout>
                <c:manualLayout>
                  <c:x val="1.7881982272810307E-2"/>
                  <c:y val="1.3561378049574845E-2"/>
                </c:manualLayout>
              </c:layout>
              <c:tx>
                <c:rich>
                  <a:bodyPr/>
                  <a:lstStyle/>
                  <a:p>
                    <a:fld id="{2526A5BE-0D2E-4F6C-88A4-06E2B2AD9F70}" type="VALUE">
                      <a:rPr lang="en-US" altLang="ja-JP" smtClean="0"/>
                      <a:pPr/>
                      <a:t>[値]</a:t>
                    </a:fld>
                    <a:r>
                      <a:rPr lang="ja-JP" altLang="en-US" sz="400" dirty="0"/>
                      <a:t>万人泊</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0B3-45E2-B553-4770C67993C4}"/>
                </c:ext>
              </c:extLst>
            </c:dLbl>
            <c:numFmt formatCode="#,##0_);[Red]\(#,##0\)&quot;万&quot;&quot;人&quot;" sourceLinked="0"/>
            <c:spPr>
              <a:noFill/>
              <a:ln>
                <a:noFill/>
              </a:ln>
              <a:effectLst/>
            </c:spPr>
            <c:txPr>
              <a:bodyPr rot="0" spcFirstLastPara="1" vertOverflow="ellipsis" vert="horz" wrap="square" lIns="38100" tIns="19050" rIns="38100" bIns="19050" anchor="ctr" anchorCtr="1">
                <a:spAutoFit/>
              </a:bodyPr>
              <a:lstStyle/>
              <a:p>
                <a:pPr>
                  <a:defRPr lang="ja-JP" sz="500" b="1" i="0" u="none" strike="noStrike" kern="1200" baseline="0">
                    <a:solidFill>
                      <a:srgbClr val="0070C0"/>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2019</c:v>
                </c:pt>
                <c:pt idx="1">
                  <c:v>2020</c:v>
                </c:pt>
                <c:pt idx="2">
                  <c:v>2021</c:v>
                </c:pt>
                <c:pt idx="3">
                  <c:v>2022</c:v>
                </c:pt>
                <c:pt idx="4">
                  <c:v>2023</c:v>
                </c:pt>
                <c:pt idx="5">
                  <c:v>2024</c:v>
                </c:pt>
                <c:pt idx="6">
                  <c:v>2025</c:v>
                </c:pt>
              </c:numCache>
            </c:numRef>
          </c:cat>
          <c:val>
            <c:numRef>
              <c:f>Sheet1!$C$2:$C$8</c:f>
              <c:numCache>
                <c:formatCode>General</c:formatCode>
                <c:ptCount val="7"/>
                <c:pt idx="0">
                  <c:v>1793</c:v>
                </c:pt>
                <c:pt idx="1">
                  <c:v>322</c:v>
                </c:pt>
                <c:pt idx="2">
                  <c:v>32</c:v>
                </c:pt>
                <c:pt idx="3">
                  <c:v>213</c:v>
                </c:pt>
                <c:pt idx="4">
                  <c:v>1876</c:v>
                </c:pt>
                <c:pt idx="5">
                  <c:v>2540</c:v>
                </c:pt>
                <c:pt idx="6">
                  <c:v>2420</c:v>
                </c:pt>
              </c:numCache>
            </c:numRef>
          </c:val>
          <c:extLst>
            <c:ext xmlns:c16="http://schemas.microsoft.com/office/drawing/2014/chart" uri="{C3380CC4-5D6E-409C-BE32-E72D297353CC}">
              <c16:uniqueId val="{00000001-851B-4F93-9983-0D8C1C040AD9}"/>
            </c:ext>
          </c:extLst>
        </c:ser>
        <c:dLbls>
          <c:showLegendKey val="0"/>
          <c:showVal val="1"/>
          <c:showCatName val="0"/>
          <c:showSerName val="0"/>
          <c:showPercent val="0"/>
          <c:showBubbleSize val="0"/>
        </c:dLbls>
        <c:gapWidth val="233"/>
        <c:axId val="1149388432"/>
        <c:axId val="1149392176"/>
      </c:barChart>
      <c:lineChart>
        <c:grouping val="standard"/>
        <c:varyColors val="0"/>
        <c:ser>
          <c:idx val="2"/>
          <c:order val="2"/>
          <c:tx>
            <c:strRef>
              <c:f>Sheet1!$E$1</c:f>
              <c:strCache>
                <c:ptCount val="1"/>
                <c:pt idx="0">
                  <c:v>客室稼働率</c:v>
                </c:pt>
              </c:strCache>
            </c:strRef>
          </c:tx>
          <c:spPr>
            <a:ln w="28575" cap="rnd">
              <a:solidFill>
                <a:schemeClr val="accent3">
                  <a:lumMod val="75000"/>
                </a:schemeClr>
              </a:solidFill>
              <a:round/>
            </a:ln>
            <a:effectLst/>
          </c:spPr>
          <c:marker>
            <c:symbol val="diamond"/>
            <c:size val="7"/>
            <c:spPr>
              <a:solidFill>
                <a:schemeClr val="accent3">
                  <a:lumMod val="75000"/>
                </a:schemeClr>
              </a:solidFill>
              <a:ln w="9525">
                <a:solidFill>
                  <a:schemeClr val="accent3">
                    <a:lumMod val="75000"/>
                  </a:schemeClr>
                </a:solidFill>
              </a:ln>
              <a:effectLst/>
            </c:spPr>
          </c:marker>
          <c:dLbls>
            <c:dLbl>
              <c:idx val="0"/>
              <c:layout>
                <c:manualLayout>
                  <c:x val="-3.1506252226242475E-2"/>
                  <c:y val="-1.2270377572257051E-2"/>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lang="ja-JP" sz="5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8.4775589522815761E-2"/>
                      <c:h val="9.295007380472349E-2"/>
                    </c:manualLayout>
                  </c15:layout>
                </c:ext>
                <c:ext xmlns:c16="http://schemas.microsoft.com/office/drawing/2014/chart" uri="{C3380CC4-5D6E-409C-BE32-E72D297353CC}">
                  <c16:uniqueId val="{00000000-9F95-4809-891C-E4E35512268E}"/>
                </c:ext>
              </c:extLst>
            </c:dLbl>
            <c:dLbl>
              <c:idx val="1"/>
              <c:layout>
                <c:manualLayout>
                  <c:x val="-2.1591709754959595E-2"/>
                  <c:y val="-3.03176429584291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3ED-441A-8060-B7D2086C1C67}"/>
                </c:ext>
              </c:extLst>
            </c:dLbl>
            <c:dLbl>
              <c:idx val="2"/>
              <c:layout>
                <c:manualLayout>
                  <c:x val="-3.0520143979303031E-2"/>
                  <c:y val="-5.67234002112157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3ED-441A-8060-B7D2086C1C67}"/>
                </c:ext>
              </c:extLst>
            </c:dLbl>
            <c:dLbl>
              <c:idx val="3"/>
              <c:layout>
                <c:manualLayout>
                  <c:x val="-6.7318408916218347E-2"/>
                  <c:y val="-4.7958158343504365E-2"/>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lang="ja-JP" sz="5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12993256540034764"/>
                      <c:h val="9.7933017713133647E-2"/>
                    </c:manualLayout>
                  </c15:layout>
                </c:ext>
                <c:ext xmlns:c16="http://schemas.microsoft.com/office/drawing/2014/chart" uri="{C3380CC4-5D6E-409C-BE32-E72D297353CC}">
                  <c16:uniqueId val="{00000002-03ED-441A-8060-B7D2086C1C67}"/>
                </c:ext>
              </c:extLst>
            </c:dLbl>
            <c:dLbl>
              <c:idx val="4"/>
              <c:layout>
                <c:manualLayout>
                  <c:x val="-2.4676239719953825E-2"/>
                  <c:y val="-3.031764295842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3ED-441A-8060-B7D2086C1C67}"/>
                </c:ext>
              </c:extLst>
            </c:dLbl>
            <c:dLbl>
              <c:idx val="5"/>
              <c:layout>
                <c:manualLayout>
                  <c:x val="-1.8398839541815863E-2"/>
                  <c:y val="-2.49710886369533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95-4809-891C-E4E35512268E}"/>
                </c:ext>
              </c:extLst>
            </c:dLbl>
            <c:dLbl>
              <c:idx val="6"/>
              <c:layout>
                <c:manualLayout>
                  <c:x val="-8.9284040419189744E-3"/>
                  <c:y val="-1.35613780495748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B3-45E2-B553-4770C67993C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lang="ja-JP" sz="5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Sheet1!$D$2:$D$7</c:f>
              <c:numCache>
                <c:formatCode>General</c:formatCode>
                <c:ptCount val="6"/>
                <c:pt idx="0">
                  <c:v>2019</c:v>
                </c:pt>
                <c:pt idx="1">
                  <c:v>2020</c:v>
                </c:pt>
                <c:pt idx="2">
                  <c:v>2021</c:v>
                </c:pt>
                <c:pt idx="3">
                  <c:v>2022</c:v>
                </c:pt>
                <c:pt idx="4">
                  <c:v>2023</c:v>
                </c:pt>
                <c:pt idx="5">
                  <c:v>2024</c:v>
                </c:pt>
              </c:numCache>
            </c:numRef>
          </c:cat>
          <c:val>
            <c:numRef>
              <c:f>Sheet1!$E$2:$E$8</c:f>
              <c:numCache>
                <c:formatCode>General</c:formatCode>
                <c:ptCount val="7"/>
                <c:pt idx="0">
                  <c:v>0.79</c:v>
                </c:pt>
                <c:pt idx="1">
                  <c:v>0.27800000000000002</c:v>
                </c:pt>
                <c:pt idx="2">
                  <c:v>0.26700000000000002</c:v>
                </c:pt>
                <c:pt idx="3">
                  <c:v>0.442</c:v>
                </c:pt>
                <c:pt idx="4">
                  <c:v>0.67200000000000004</c:v>
                </c:pt>
                <c:pt idx="5">
                  <c:v>0.754</c:v>
                </c:pt>
                <c:pt idx="6">
                  <c:v>0.78800000000000003</c:v>
                </c:pt>
              </c:numCache>
            </c:numRef>
          </c:val>
          <c:smooth val="0"/>
          <c:extLst>
            <c:ext xmlns:c16="http://schemas.microsoft.com/office/drawing/2014/chart" uri="{C3380CC4-5D6E-409C-BE32-E72D297353CC}">
              <c16:uniqueId val="{00000000-6154-4384-8D4F-4D4D3A50883C}"/>
            </c:ext>
          </c:extLst>
        </c:ser>
        <c:dLbls>
          <c:showLegendKey val="0"/>
          <c:showVal val="1"/>
          <c:showCatName val="0"/>
          <c:showSerName val="0"/>
          <c:showPercent val="0"/>
          <c:showBubbleSize val="0"/>
        </c:dLbls>
        <c:marker val="1"/>
        <c:smooth val="0"/>
        <c:axId val="1670431343"/>
        <c:axId val="1670417423"/>
      </c:lineChart>
      <c:catAx>
        <c:axId val="114938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49392176"/>
        <c:crosses val="autoZero"/>
        <c:auto val="1"/>
        <c:lblAlgn val="ctr"/>
        <c:lblOffset val="100"/>
        <c:noMultiLvlLbl val="0"/>
      </c:catAx>
      <c:valAx>
        <c:axId val="1149392176"/>
        <c:scaling>
          <c:orientation val="minMax"/>
          <c:max val="4000"/>
        </c:scaling>
        <c:delete val="0"/>
        <c:axPos val="l"/>
        <c:majorGridlines>
          <c:spPr>
            <a:ln w="9525" cap="flat" cmpd="sng" algn="ctr">
              <a:solidFill>
                <a:srgbClr val="BFBFBF">
                  <a:alpha val="49020"/>
                </a:srgbClr>
              </a:solidFill>
              <a:round/>
            </a:ln>
            <a:effectLst/>
          </c:spPr>
        </c:majorGridlines>
        <c:numFmt formatCode="#,##0_);[Red]\(#,##0\)&quot;万&quot;&quot;人&quot;" sourceLinked="0"/>
        <c:majorTickMark val="none"/>
        <c:minorTickMark val="none"/>
        <c:tickLblPos val="nextTo"/>
        <c:spPr>
          <a:noFill/>
          <a:ln>
            <a:noFill/>
          </a:ln>
          <a:effectLst/>
        </c:spPr>
        <c:txPr>
          <a:bodyPr rot="-60000000" spcFirstLastPara="1" vertOverflow="ellipsis" vert="horz" wrap="square" anchor="ctr" anchorCtr="1"/>
          <a:lstStyle/>
          <a:p>
            <a:pPr>
              <a:defRPr lang="ja-JP"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49388432"/>
        <c:crosses val="autoZero"/>
        <c:crossBetween val="between"/>
      </c:valAx>
      <c:valAx>
        <c:axId val="1670417423"/>
        <c:scaling>
          <c:orientation val="minMax"/>
          <c:max val="1"/>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lang="ja-JP"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670431343"/>
        <c:crosses val="max"/>
        <c:crossBetween val="between"/>
      </c:valAx>
      <c:catAx>
        <c:axId val="1670431343"/>
        <c:scaling>
          <c:orientation val="minMax"/>
        </c:scaling>
        <c:delete val="1"/>
        <c:axPos val="b"/>
        <c:numFmt formatCode="General" sourceLinked="1"/>
        <c:majorTickMark val="out"/>
        <c:minorTickMark val="none"/>
        <c:tickLblPos val="nextTo"/>
        <c:crossAx val="1670417423"/>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Entry>
      <c:legendEntry>
        <c:idx val="1"/>
        <c:txPr>
          <a:bodyPr rot="0" spcFirstLastPara="1" vertOverflow="ellipsis" vert="horz" wrap="square" anchor="ctr" anchorCtr="1"/>
          <a:lstStyle/>
          <a:p>
            <a:pPr>
              <a:defRPr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Entry>
      <c:legendEntry>
        <c:idx val="2"/>
        <c:txPr>
          <a:bodyPr rot="0" spcFirstLastPara="1" vertOverflow="ellipsis" vert="horz" wrap="square" anchor="ctr" anchorCtr="1"/>
          <a:lstStyle/>
          <a:p>
            <a:pPr>
              <a:defRPr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Entry>
      <c:layout>
        <c:manualLayout>
          <c:xMode val="edge"/>
          <c:yMode val="edge"/>
          <c:x val="0.22461450054537893"/>
          <c:y val="0"/>
          <c:w val="0.56978603319974319"/>
          <c:h val="0.1106648950532834"/>
        </c:manualLayout>
      </c:layout>
      <c:overlay val="0"/>
      <c:spPr>
        <a:noFill/>
        <a:ln>
          <a:noFill/>
        </a:ln>
        <a:effectLst/>
      </c:spPr>
      <c:txPr>
        <a:bodyPr rot="0" spcFirstLastPara="1" vertOverflow="ellipsis" vert="horz" wrap="square" anchor="ctr" anchorCtr="1"/>
        <a:lstStyle/>
        <a:p>
          <a:pPr>
            <a:defRPr lang="ja-JP" sz="1197"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53539906457917"/>
          <c:y val="0.20604688656950096"/>
          <c:w val="0.74864028970529428"/>
          <c:h val="0.69705277777777774"/>
        </c:manualLayout>
      </c:layout>
      <c:barChart>
        <c:barDir val="col"/>
        <c:grouping val="clustered"/>
        <c:varyColors val="0"/>
        <c:ser>
          <c:idx val="0"/>
          <c:order val="0"/>
          <c:tx>
            <c:strRef>
              <c:f>Sheet1!$B$1</c:f>
              <c:strCache>
                <c:ptCount val="1"/>
                <c:pt idx="0">
                  <c:v>列1</c:v>
                </c:pt>
              </c:strCache>
            </c:strRef>
          </c:tx>
          <c:spPr>
            <a:solidFill>
              <a:schemeClr val="accent1"/>
            </a:solidFill>
            <a:ln w="28575" cap="sq" cmpd="sng">
              <a:noFill/>
            </a:ln>
            <a:effectLst/>
          </c:spPr>
          <c:invertIfNegative val="0"/>
          <c:dPt>
            <c:idx val="3"/>
            <c:invertIfNegative val="0"/>
            <c:bubble3D val="0"/>
            <c:spPr>
              <a:solidFill>
                <a:schemeClr val="accent1"/>
              </a:solidFill>
              <a:ln w="28575" cap="sq" cmpd="sng">
                <a:noFill/>
                <a:prstDash val="sysDash"/>
              </a:ln>
              <a:effectLst/>
            </c:spPr>
            <c:extLst>
              <c:ext xmlns:c16="http://schemas.microsoft.com/office/drawing/2014/chart" uri="{C3380CC4-5D6E-409C-BE32-E72D297353CC}">
                <c16:uniqueId val="{00000001-79C3-4071-8DC3-3F024F162CCE}"/>
              </c:ext>
            </c:extLst>
          </c:dPt>
          <c:dPt>
            <c:idx val="4"/>
            <c:invertIfNegative val="0"/>
            <c:bubble3D val="0"/>
            <c:spPr>
              <a:solidFill>
                <a:schemeClr val="accent1"/>
              </a:solidFill>
              <a:ln w="28575" cap="sq" cmpd="sng">
                <a:noFill/>
                <a:prstDash val="sysDash"/>
              </a:ln>
              <a:effectLst/>
            </c:spPr>
            <c:extLst>
              <c:ext xmlns:c16="http://schemas.microsoft.com/office/drawing/2014/chart" uri="{C3380CC4-5D6E-409C-BE32-E72D297353CC}">
                <c16:uniqueId val="{00000000-79C3-4071-8DC3-3F024F162CCE}"/>
              </c:ext>
            </c:extLst>
          </c:dPt>
          <c:dLbls>
            <c:dLbl>
              <c:idx val="0"/>
              <c:layout>
                <c:manualLayout>
                  <c:x val="6.0249336423895085E-3"/>
                  <c:y val="1.0112962962962962E-2"/>
                </c:manualLayout>
              </c:layout>
              <c:tx>
                <c:rich>
                  <a:bodyPr/>
                  <a:lstStyle/>
                  <a:p>
                    <a:fld id="{57F7AF97-17E5-4D76-8949-46E2C1BA570B}" type="VALUE">
                      <a:rPr lang="en-US" altLang="ja-JP" sz="500" smtClean="0"/>
                      <a:pPr/>
                      <a:t>[値]</a:t>
                    </a:fld>
                    <a:r>
                      <a:rPr lang="ja-JP" altLang="en-US" sz="500" dirty="0"/>
                      <a:t>万人</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79C3-4071-8DC3-3F024F162CCE}"/>
                </c:ext>
              </c:extLst>
            </c:dLbl>
            <c:dLbl>
              <c:idx val="1"/>
              <c:layout>
                <c:manualLayout>
                  <c:x val="3.7739868095522438E-3"/>
                  <c:y val="4.2333333333332791E-3"/>
                </c:manualLayout>
              </c:layout>
              <c:tx>
                <c:rich>
                  <a:bodyPr/>
                  <a:lstStyle/>
                  <a:p>
                    <a:fld id="{FFC1691D-C12C-456B-B463-6343D81E5170}" type="VALUE">
                      <a:rPr lang="en-US" altLang="ja-JP" sz="500" smtClean="0"/>
                      <a:pPr/>
                      <a:t>[値]</a:t>
                    </a:fld>
                    <a:r>
                      <a:rPr lang="ja-JP" altLang="en-US" sz="500" dirty="0"/>
                      <a:t>万人</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9C3-4071-8DC3-3F024F162CCE}"/>
                </c:ext>
              </c:extLst>
            </c:dLbl>
            <c:dLbl>
              <c:idx val="2"/>
              <c:delete val="1"/>
              <c:extLst>
                <c:ext xmlns:c15="http://schemas.microsoft.com/office/drawing/2012/chart" uri="{CE6537A1-D6FC-4f65-9D91-7224C49458BB}"/>
                <c:ext xmlns:c16="http://schemas.microsoft.com/office/drawing/2014/chart" uri="{C3380CC4-5D6E-409C-BE32-E72D297353CC}">
                  <c16:uniqueId val="{00000002-79C3-4071-8DC3-3F024F162CCE}"/>
                </c:ext>
              </c:extLst>
            </c:dLbl>
            <c:dLbl>
              <c:idx val="3"/>
              <c:delete val="1"/>
              <c:extLst>
                <c:ext xmlns:c15="http://schemas.microsoft.com/office/drawing/2012/chart" uri="{CE6537A1-D6FC-4f65-9D91-7224C49458BB}"/>
                <c:ext xmlns:c16="http://schemas.microsoft.com/office/drawing/2014/chart" uri="{C3380CC4-5D6E-409C-BE32-E72D297353CC}">
                  <c16:uniqueId val="{00000001-79C3-4071-8DC3-3F024F162CCE}"/>
                </c:ext>
              </c:extLst>
            </c:dLbl>
            <c:dLbl>
              <c:idx val="4"/>
              <c:delete val="1"/>
              <c:extLst>
                <c:ext xmlns:c15="http://schemas.microsoft.com/office/drawing/2012/chart" uri="{CE6537A1-D6FC-4f65-9D91-7224C49458BB}"/>
                <c:ext xmlns:c16="http://schemas.microsoft.com/office/drawing/2014/chart" uri="{C3380CC4-5D6E-409C-BE32-E72D297353CC}">
                  <c16:uniqueId val="{00000000-79C3-4071-8DC3-3F024F162CCE}"/>
                </c:ext>
              </c:extLst>
            </c:dLbl>
            <c:dLbl>
              <c:idx val="5"/>
              <c:layout>
                <c:manualLayout>
                  <c:x val="1.2221583810505525E-3"/>
                  <c:y val="1.5992592592592593E-2"/>
                </c:manualLayout>
              </c:layout>
              <c:tx>
                <c:rich>
                  <a:bodyPr/>
                  <a:lstStyle/>
                  <a:p>
                    <a:fld id="{6B2A1E36-F32C-4956-8016-34A3BFB35E97}" type="VALUE">
                      <a:rPr lang="en-US" altLang="ja-JP" sz="500" smtClean="0"/>
                      <a:pPr/>
                      <a:t>[値]</a:t>
                    </a:fld>
                    <a:r>
                      <a:rPr lang="ja-JP" altLang="en-US" sz="500" dirty="0"/>
                      <a:t>万人</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9C3-4071-8DC3-3F024F162CCE}"/>
                </c:ext>
              </c:extLst>
            </c:dLbl>
            <c:dLbl>
              <c:idx val="6"/>
              <c:layout>
                <c:manualLayout>
                  <c:x val="-1.2759707302693326E-2"/>
                  <c:y val="3.5621271076524295E-3"/>
                </c:manualLayout>
              </c:layout>
              <c:tx>
                <c:rich>
                  <a:bodyPr rot="0" spcFirstLastPara="1" vertOverflow="ellipsis" vert="horz" wrap="square" lIns="38100" tIns="19050" rIns="38100" bIns="19050" anchor="ctr" anchorCtr="1">
                    <a:noAutofit/>
                  </a:bodyPr>
                  <a:lstStyle/>
                  <a:p>
                    <a:pPr>
                      <a:defRPr lang="ja-JP" sz="500" b="1" i="0" u="sng" strike="noStrike" kern="1200" baseline="0">
                        <a:solidFill>
                          <a:srgbClr val="FF0000"/>
                        </a:solidFill>
                        <a:effectLst/>
                        <a:latin typeface="Meiryo UI" panose="020B0604030504040204" pitchFamily="50" charset="-128"/>
                        <a:ea typeface="Meiryo UI" panose="020B0604030504040204" pitchFamily="50" charset="-128"/>
                        <a:cs typeface="+mn-cs"/>
                      </a:defRPr>
                    </a:pPr>
                    <a:fld id="{525B76AD-E9EE-46EE-BDA6-31B5B7FDAD1C}" type="VALUE">
                      <a:rPr lang="en-US" altLang="ja-JP" sz="500" u="none" smtClean="0">
                        <a:solidFill>
                          <a:srgbClr val="0070C0"/>
                        </a:solidFill>
                      </a:rPr>
                      <a:pPr>
                        <a:defRPr lang="ja-JP" sz="500" b="1" u="sng">
                          <a:solidFill>
                            <a:srgbClr val="FF0000"/>
                          </a:solidFill>
                          <a:effectLst/>
                          <a:latin typeface="Meiryo UI" panose="020B0604030504040204" pitchFamily="50" charset="-128"/>
                          <a:ea typeface="Meiryo UI" panose="020B0604030504040204" pitchFamily="50" charset="-128"/>
                        </a:defRPr>
                      </a:pPr>
                      <a:t>[値]</a:t>
                    </a:fld>
                    <a:r>
                      <a:rPr lang="ja-JP" altLang="en-US" sz="500" u="none" dirty="0">
                        <a:solidFill>
                          <a:srgbClr val="0070C0"/>
                        </a:solidFill>
                      </a:rPr>
                      <a:t>万人</a:t>
                    </a:r>
                  </a:p>
                </c:rich>
              </c:tx>
              <c:numFmt formatCode="#,##0_);[Red]\(#,##0\)&quot;万&quot;&quot;人&quot;" sourceLinked="0"/>
              <c:spPr>
                <a:noFill/>
                <a:ln>
                  <a:noFill/>
                </a:ln>
                <a:effectLst/>
              </c:spPr>
              <c:txPr>
                <a:bodyPr rot="0" spcFirstLastPara="1" vertOverflow="ellipsis" vert="horz" wrap="square" lIns="38100" tIns="19050" rIns="38100" bIns="19050" anchor="ctr" anchorCtr="1">
                  <a:noAutofit/>
                </a:bodyPr>
                <a:lstStyle/>
                <a:p>
                  <a:pPr>
                    <a:defRPr lang="ja-JP" sz="500" b="1" i="0" u="sng" strike="noStrike" kern="1200" baseline="0">
                      <a:solidFill>
                        <a:srgbClr val="FF0000"/>
                      </a:solidFill>
                      <a:effectLst/>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15224316331262877"/>
                      <c:h val="6.6020233463035025E-2"/>
                    </c:manualLayout>
                  </c15:layout>
                  <c15:dlblFieldTable/>
                  <c15:showDataLabelsRange val="0"/>
                </c:ext>
                <c:ext xmlns:c16="http://schemas.microsoft.com/office/drawing/2014/chart" uri="{C3380CC4-5D6E-409C-BE32-E72D297353CC}">
                  <c16:uniqueId val="{00000003-79C3-4071-8DC3-3F024F162CCE}"/>
                </c:ext>
              </c:extLst>
            </c:dLbl>
            <c:dLbl>
              <c:idx val="7"/>
              <c:tx>
                <c:rich>
                  <a:bodyPr/>
                  <a:lstStyle/>
                  <a:p>
                    <a:fld id="{CBAF3CFA-EC19-400D-ACF1-8D943FC5459A}" type="VALUE">
                      <a:rPr lang="en-US" altLang="ja-JP" sz="900" u="sng" smtClean="0">
                        <a:solidFill>
                          <a:srgbClr val="FF0000"/>
                        </a:solidFill>
                      </a:rPr>
                      <a:pPr/>
                      <a:t>[値]</a:t>
                    </a:fld>
                    <a:r>
                      <a:rPr lang="ja-JP" altLang="en-US" sz="900" u="sng" dirty="0">
                        <a:solidFill>
                          <a:srgbClr val="FF0000"/>
                        </a:solidFill>
                      </a:rPr>
                      <a:t>万人</a:t>
                    </a:r>
                  </a:p>
                </c:rich>
              </c:tx>
              <c:showLegendKey val="0"/>
              <c:showVal val="1"/>
              <c:showCatName val="0"/>
              <c:showSerName val="0"/>
              <c:showPercent val="0"/>
              <c:showBubbleSize val="0"/>
              <c:extLst>
                <c:ext xmlns:c15="http://schemas.microsoft.com/office/drawing/2012/chart" uri="{CE6537A1-D6FC-4f65-9D91-7224C49458BB}">
                  <c15:layout>
                    <c:manualLayout>
                      <c:w val="0.19134778638894251"/>
                      <c:h val="0.10680518806744488"/>
                    </c:manualLayout>
                  </c15:layout>
                  <c15:dlblFieldTable/>
                  <c15:showDataLabelsRange val="0"/>
                </c:ext>
                <c:ext xmlns:c16="http://schemas.microsoft.com/office/drawing/2014/chart" uri="{C3380CC4-5D6E-409C-BE32-E72D297353CC}">
                  <c16:uniqueId val="{00000005-1632-437A-AA19-3E966B53511A}"/>
                </c:ext>
              </c:extLst>
            </c:dLbl>
            <c:numFmt formatCode="#,##0_);[Red]\(#,##0\)&quot;万&quot;&quot;人&quot;" sourceLinked="0"/>
            <c:spPr>
              <a:noFill/>
              <a:ln>
                <a:noFill/>
              </a:ln>
              <a:effectLst/>
            </c:spPr>
            <c:txPr>
              <a:bodyPr rot="0" spcFirstLastPara="1" vertOverflow="ellipsis" vert="horz" wrap="square" lIns="38100" tIns="19050" rIns="38100" bIns="19050" anchor="ctr" anchorCtr="1">
                <a:spAutoFit/>
              </a:bodyPr>
              <a:lstStyle/>
              <a:p>
                <a:pPr>
                  <a:defRPr lang="ja-JP" sz="800" b="1" i="0" u="none" strike="noStrike" kern="1200" baseline="0">
                    <a:solidFill>
                      <a:srgbClr val="0070C0"/>
                    </a:solidFill>
                    <a:effectLst/>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Sheet1!$B$2:$B$9</c:f>
              <c:numCache>
                <c:formatCode>General</c:formatCode>
                <c:ptCount val="8"/>
                <c:pt idx="0">
                  <c:v>1057</c:v>
                </c:pt>
                <c:pt idx="1">
                  <c:v>1153</c:v>
                </c:pt>
                <c:pt idx="2">
                  <c:v>0</c:v>
                </c:pt>
                <c:pt idx="3">
                  <c:v>0</c:v>
                </c:pt>
                <c:pt idx="4">
                  <c:v>0</c:v>
                </c:pt>
                <c:pt idx="5">
                  <c:v>796</c:v>
                </c:pt>
                <c:pt idx="6">
                  <c:v>1409</c:v>
                </c:pt>
                <c:pt idx="7">
                  <c:v>1700</c:v>
                </c:pt>
              </c:numCache>
            </c:numRef>
          </c:val>
          <c:extLst>
            <c:ext xmlns:c16="http://schemas.microsoft.com/office/drawing/2014/chart" uri="{C3380CC4-5D6E-409C-BE32-E72D297353CC}">
              <c16:uniqueId val="{00000000-3A12-42DD-9821-D378DD5BBDEE}"/>
            </c:ext>
          </c:extLst>
        </c:ser>
        <c:dLbls>
          <c:showLegendKey val="0"/>
          <c:showVal val="1"/>
          <c:showCatName val="0"/>
          <c:showSerName val="0"/>
          <c:showPercent val="0"/>
          <c:showBubbleSize val="0"/>
        </c:dLbls>
        <c:gapWidth val="200"/>
        <c:axId val="1149388432"/>
        <c:axId val="1149392176"/>
      </c:barChart>
      <c:catAx>
        <c:axId val="114938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49392176"/>
        <c:crosses val="autoZero"/>
        <c:auto val="1"/>
        <c:lblAlgn val="ctr"/>
        <c:lblOffset val="100"/>
        <c:noMultiLvlLbl val="0"/>
      </c:catAx>
      <c:valAx>
        <c:axId val="1149392176"/>
        <c:scaling>
          <c:orientation val="minMax"/>
          <c:max val="2000"/>
          <c:min val="0"/>
        </c:scaling>
        <c:delete val="0"/>
        <c:axPos val="l"/>
        <c:majorGridlines>
          <c:spPr>
            <a:ln w="9525" cap="flat" cmpd="sng" algn="ctr">
              <a:solidFill>
                <a:srgbClr val="BFBFBF">
                  <a:alpha val="49804"/>
                </a:srgb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lang="ja-JP"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49388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64282162883017"/>
          <c:y val="0.10029274264277287"/>
          <c:w val="0.76064931684380166"/>
          <c:h val="0.52552333019358655"/>
        </c:manualLayout>
      </c:layout>
      <c:barChart>
        <c:barDir val="bar"/>
        <c:grouping val="stacked"/>
        <c:varyColors val="0"/>
        <c:ser>
          <c:idx val="0"/>
          <c:order val="0"/>
          <c:tx>
            <c:strRef>
              <c:f>Sheet1!$B$1</c:f>
              <c:strCache>
                <c:ptCount val="1"/>
                <c:pt idx="0">
                  <c:v>団体・パック参加費</c:v>
                </c:pt>
              </c:strCache>
            </c:strRef>
          </c:tx>
          <c:spPr>
            <a:solidFill>
              <a:schemeClr val="accent2"/>
            </a:solidFill>
            <a:ln>
              <a:noFill/>
            </a:ln>
            <a:effectLst/>
          </c:spPr>
          <c:invertIfNegative val="0"/>
          <c:cat>
            <c:numRef>
              <c:f>Sheet1!$A$2:$A$7</c:f>
              <c:numCache>
                <c:formatCode>General</c:formatCode>
                <c:ptCount val="2"/>
                <c:pt idx="0">
                  <c:v>2019</c:v>
                </c:pt>
                <c:pt idx="1">
                  <c:v>2024</c:v>
                </c:pt>
              </c:numCache>
            </c:numRef>
          </c:cat>
          <c:val>
            <c:numRef>
              <c:f>Sheet1!$B$2:$B$7</c:f>
              <c:numCache>
                <c:formatCode>#,##0_);[Red]\(#,##0\)</c:formatCode>
                <c:ptCount val="2"/>
                <c:pt idx="0">
                  <c:v>1720</c:v>
                </c:pt>
                <c:pt idx="1">
                  <c:v>1480</c:v>
                </c:pt>
              </c:numCache>
            </c:numRef>
          </c:val>
          <c:extLst>
            <c:ext xmlns:c16="http://schemas.microsoft.com/office/drawing/2014/chart" uri="{C3380CC4-5D6E-409C-BE32-E72D297353CC}">
              <c16:uniqueId val="{00000000-94AD-49DA-BD12-A0280EE2381D}"/>
            </c:ext>
          </c:extLst>
        </c:ser>
        <c:ser>
          <c:idx val="1"/>
          <c:order val="1"/>
          <c:tx>
            <c:strRef>
              <c:f>Sheet1!$C$1</c:f>
              <c:strCache>
                <c:ptCount val="1"/>
                <c:pt idx="0">
                  <c:v>宿泊費</c:v>
                </c:pt>
              </c:strCache>
            </c:strRef>
          </c:tx>
          <c:spPr>
            <a:solidFill>
              <a:schemeClr val="accent1"/>
            </a:solidFill>
            <a:ln>
              <a:noFill/>
            </a:ln>
            <a:effectLst/>
          </c:spPr>
          <c:invertIfNegative val="0"/>
          <c:cat>
            <c:numRef>
              <c:f>Sheet1!$A$2:$A$7</c:f>
              <c:numCache>
                <c:formatCode>General</c:formatCode>
                <c:ptCount val="2"/>
                <c:pt idx="0">
                  <c:v>2019</c:v>
                </c:pt>
                <c:pt idx="1">
                  <c:v>2024</c:v>
                </c:pt>
              </c:numCache>
            </c:numRef>
          </c:cat>
          <c:val>
            <c:numRef>
              <c:f>Sheet1!$C$2:$C$7</c:f>
              <c:numCache>
                <c:formatCode>#,##0_);[Red]\(#,##0\)</c:formatCode>
                <c:ptCount val="2"/>
                <c:pt idx="0">
                  <c:v>3030</c:v>
                </c:pt>
                <c:pt idx="1">
                  <c:v>6400</c:v>
                </c:pt>
              </c:numCache>
            </c:numRef>
          </c:val>
          <c:extLst>
            <c:ext xmlns:c16="http://schemas.microsoft.com/office/drawing/2014/chart" uri="{C3380CC4-5D6E-409C-BE32-E72D297353CC}">
              <c16:uniqueId val="{00000001-94AD-49DA-BD12-A0280EE2381D}"/>
            </c:ext>
          </c:extLst>
        </c:ser>
        <c:ser>
          <c:idx val="2"/>
          <c:order val="2"/>
          <c:tx>
            <c:strRef>
              <c:f>Sheet1!$D$1</c:f>
              <c:strCache>
                <c:ptCount val="1"/>
                <c:pt idx="0">
                  <c:v>飲食費</c:v>
                </c:pt>
              </c:strCache>
            </c:strRef>
          </c:tx>
          <c:spPr>
            <a:solidFill>
              <a:schemeClr val="accent3"/>
            </a:solidFill>
            <a:ln>
              <a:noFill/>
            </a:ln>
            <a:effectLst/>
          </c:spPr>
          <c:invertIfNegative val="0"/>
          <c:cat>
            <c:numRef>
              <c:f>Sheet1!$A$2:$A$7</c:f>
              <c:numCache>
                <c:formatCode>General</c:formatCode>
                <c:ptCount val="2"/>
                <c:pt idx="0">
                  <c:v>2019</c:v>
                </c:pt>
                <c:pt idx="1">
                  <c:v>2024</c:v>
                </c:pt>
              </c:numCache>
            </c:numRef>
          </c:cat>
          <c:val>
            <c:numRef>
              <c:f>Sheet1!$D$2:$D$7</c:f>
              <c:numCache>
                <c:formatCode>#,##0_);[Red]\(#,##0\)</c:formatCode>
                <c:ptCount val="2"/>
                <c:pt idx="0">
                  <c:v>3510</c:v>
                </c:pt>
                <c:pt idx="1">
                  <c:v>5880</c:v>
                </c:pt>
              </c:numCache>
            </c:numRef>
          </c:val>
          <c:extLst>
            <c:ext xmlns:c16="http://schemas.microsoft.com/office/drawing/2014/chart" uri="{C3380CC4-5D6E-409C-BE32-E72D297353CC}">
              <c16:uniqueId val="{00000002-94AD-49DA-BD12-A0280EE2381D}"/>
            </c:ext>
          </c:extLst>
        </c:ser>
        <c:ser>
          <c:idx val="3"/>
          <c:order val="3"/>
          <c:tx>
            <c:strRef>
              <c:f>Sheet1!$E$1</c:f>
              <c:strCache>
                <c:ptCount val="1"/>
                <c:pt idx="0">
                  <c:v>交通費</c:v>
                </c:pt>
              </c:strCache>
            </c:strRef>
          </c:tx>
          <c:spPr>
            <a:solidFill>
              <a:schemeClr val="accent4"/>
            </a:solidFill>
            <a:ln>
              <a:noFill/>
            </a:ln>
            <a:effectLst/>
          </c:spPr>
          <c:invertIfNegative val="0"/>
          <c:cat>
            <c:numRef>
              <c:f>Sheet1!$A$2:$A$7</c:f>
              <c:numCache>
                <c:formatCode>General</c:formatCode>
                <c:ptCount val="2"/>
                <c:pt idx="0">
                  <c:v>2019</c:v>
                </c:pt>
                <c:pt idx="1">
                  <c:v>2024</c:v>
                </c:pt>
              </c:numCache>
            </c:numRef>
          </c:cat>
          <c:val>
            <c:numRef>
              <c:f>Sheet1!$E$2:$E$7</c:f>
              <c:numCache>
                <c:formatCode>#,##0_);[Red]\(#,##0\)</c:formatCode>
                <c:ptCount val="2"/>
                <c:pt idx="0">
                  <c:v>3650</c:v>
                </c:pt>
                <c:pt idx="1">
                  <c:v>4520</c:v>
                </c:pt>
              </c:numCache>
            </c:numRef>
          </c:val>
          <c:extLst>
            <c:ext xmlns:c16="http://schemas.microsoft.com/office/drawing/2014/chart" uri="{C3380CC4-5D6E-409C-BE32-E72D297353CC}">
              <c16:uniqueId val="{00000003-94AD-49DA-BD12-A0280EE2381D}"/>
            </c:ext>
          </c:extLst>
        </c:ser>
        <c:ser>
          <c:idx val="4"/>
          <c:order val="4"/>
          <c:tx>
            <c:strRef>
              <c:f>Sheet1!$F$1</c:f>
              <c:strCache>
                <c:ptCount val="1"/>
                <c:pt idx="0">
                  <c:v>娯楽等サービス費</c:v>
                </c:pt>
              </c:strCache>
            </c:strRef>
          </c:tx>
          <c:spPr>
            <a:solidFill>
              <a:schemeClr val="accent5"/>
            </a:solidFill>
            <a:ln>
              <a:noFill/>
            </a:ln>
            <a:effectLst/>
          </c:spPr>
          <c:invertIfNegative val="0"/>
          <c:cat>
            <c:numRef>
              <c:f>Sheet1!$A$2:$A$7</c:f>
              <c:numCache>
                <c:formatCode>General</c:formatCode>
                <c:ptCount val="2"/>
                <c:pt idx="0">
                  <c:v>2019</c:v>
                </c:pt>
                <c:pt idx="1">
                  <c:v>2024</c:v>
                </c:pt>
              </c:numCache>
            </c:numRef>
          </c:cat>
          <c:val>
            <c:numRef>
              <c:f>Sheet1!$F$2:$F$7</c:f>
              <c:numCache>
                <c:formatCode>#,##0_);[Red]\(#,##0\)</c:formatCode>
                <c:ptCount val="2"/>
                <c:pt idx="0">
                  <c:v>3210</c:v>
                </c:pt>
                <c:pt idx="1">
                  <c:v>6050</c:v>
                </c:pt>
              </c:numCache>
            </c:numRef>
          </c:val>
          <c:extLst>
            <c:ext xmlns:c16="http://schemas.microsoft.com/office/drawing/2014/chart" uri="{C3380CC4-5D6E-409C-BE32-E72D297353CC}">
              <c16:uniqueId val="{00000004-94AD-49DA-BD12-A0280EE2381D}"/>
            </c:ext>
          </c:extLst>
        </c:ser>
        <c:ser>
          <c:idx val="5"/>
          <c:order val="5"/>
          <c:tx>
            <c:strRef>
              <c:f>Sheet1!$G$1</c:f>
              <c:strCache>
                <c:ptCount val="1"/>
                <c:pt idx="0">
                  <c:v>買い物代</c:v>
                </c:pt>
              </c:strCache>
            </c:strRef>
          </c:tx>
          <c:spPr>
            <a:solidFill>
              <a:schemeClr val="accent6"/>
            </a:solidFill>
            <a:ln>
              <a:noFill/>
            </a:ln>
            <a:effectLst/>
          </c:spPr>
          <c:invertIfNegative val="0"/>
          <c:cat>
            <c:numRef>
              <c:f>Sheet1!$A$2:$A$7</c:f>
              <c:numCache>
                <c:formatCode>General</c:formatCode>
                <c:ptCount val="2"/>
                <c:pt idx="0">
                  <c:v>2019</c:v>
                </c:pt>
                <c:pt idx="1">
                  <c:v>2024</c:v>
                </c:pt>
              </c:numCache>
            </c:numRef>
          </c:cat>
          <c:val>
            <c:numRef>
              <c:f>Sheet1!$G$2:$G$7</c:f>
              <c:numCache>
                <c:formatCode>#,##0_);[Red]\(#,##0\)</c:formatCode>
                <c:ptCount val="2"/>
                <c:pt idx="0">
                  <c:v>3580</c:v>
                </c:pt>
                <c:pt idx="1">
                  <c:v>5030</c:v>
                </c:pt>
              </c:numCache>
            </c:numRef>
          </c:val>
          <c:extLst>
            <c:ext xmlns:c16="http://schemas.microsoft.com/office/drawing/2014/chart" uri="{C3380CC4-5D6E-409C-BE32-E72D297353CC}">
              <c16:uniqueId val="{00000005-94AD-49DA-BD12-A0280EE2381D}"/>
            </c:ext>
          </c:extLst>
        </c:ser>
        <c:dLbls>
          <c:showLegendKey val="0"/>
          <c:showVal val="0"/>
          <c:showCatName val="0"/>
          <c:showSerName val="0"/>
          <c:showPercent val="0"/>
          <c:showBubbleSize val="0"/>
        </c:dLbls>
        <c:gapWidth val="120"/>
        <c:overlap val="100"/>
        <c:axId val="1149388432"/>
        <c:axId val="1149392176"/>
      </c:barChart>
      <c:catAx>
        <c:axId val="1149388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49392176"/>
        <c:crosses val="autoZero"/>
        <c:auto val="1"/>
        <c:lblAlgn val="ctr"/>
        <c:lblOffset val="100"/>
        <c:noMultiLvlLbl val="0"/>
      </c:catAx>
      <c:valAx>
        <c:axId val="1149392176"/>
        <c:scaling>
          <c:orientation val="minMax"/>
          <c:max val="50000"/>
        </c:scaling>
        <c:delete val="0"/>
        <c:axPos val="b"/>
        <c:majorGridlines>
          <c:spPr>
            <a:ln w="9525" cap="flat" cmpd="sng" algn="ctr">
              <a:solidFill>
                <a:schemeClr val="tx1">
                  <a:lumMod val="15000"/>
                  <a:lumOff val="85000"/>
                </a:schemeClr>
              </a:solidFill>
              <a:round/>
            </a:ln>
            <a:effectLst/>
          </c:spPr>
        </c:majorGridlines>
        <c:numFmt formatCode="#,##0_);[Red]\(#,##0\)" sourceLinked="0"/>
        <c:majorTickMark val="out"/>
        <c:minorTickMark val="none"/>
        <c:tickLblPos val="nextTo"/>
        <c:spPr>
          <a:noFill/>
          <a:ln>
            <a:noFill/>
          </a:ln>
          <a:effectLst/>
        </c:spPr>
        <c:txPr>
          <a:bodyPr rot="-60000000" spcFirstLastPara="1" vertOverflow="ellipsis" vert="horz" wrap="square" anchor="ctr" anchorCtr="1"/>
          <a:lstStyle/>
          <a:p>
            <a:pPr>
              <a:defRPr lang="ja-JP"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49388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34897701108232"/>
          <c:y val="0.45801613787748086"/>
          <c:w val="0.76064931684380166"/>
          <c:h val="0.37698078773750948"/>
        </c:manualLayout>
      </c:layout>
      <c:barChart>
        <c:barDir val="bar"/>
        <c:grouping val="stacked"/>
        <c:varyColors val="0"/>
        <c:ser>
          <c:idx val="0"/>
          <c:order val="0"/>
          <c:tx>
            <c:strRef>
              <c:f>Sheet1!$B$1</c:f>
              <c:strCache>
                <c:ptCount val="1"/>
                <c:pt idx="0">
                  <c:v>（外国人）団体・パック参加費
（日本人）団体・ツアー料金</c:v>
                </c:pt>
              </c:strCache>
            </c:strRef>
          </c:tx>
          <c:spPr>
            <a:solidFill>
              <a:schemeClr val="accent2"/>
            </a:solidFill>
            <a:ln>
              <a:noFill/>
            </a:ln>
            <a:effectLst/>
          </c:spPr>
          <c:invertIfNegative val="0"/>
          <c:cat>
            <c:numRef>
              <c:f>Sheet1!$A$2:$A$3</c:f>
              <c:numCache>
                <c:formatCode>General</c:formatCode>
                <c:ptCount val="2"/>
                <c:pt idx="0">
                  <c:v>2019</c:v>
                </c:pt>
                <c:pt idx="1">
                  <c:v>2024</c:v>
                </c:pt>
              </c:numCache>
              <c:extLst/>
            </c:numRef>
          </c:cat>
          <c:val>
            <c:numRef>
              <c:f>Sheet1!$B$2:$B$3</c:f>
              <c:numCache>
                <c:formatCode>#,##0_);[Red]\(#,##0\)</c:formatCode>
                <c:ptCount val="2"/>
                <c:pt idx="0">
                  <c:v>9578</c:v>
                </c:pt>
                <c:pt idx="1">
                  <c:v>4728</c:v>
                </c:pt>
              </c:numCache>
              <c:extLst/>
            </c:numRef>
          </c:val>
          <c:extLst>
            <c:ext xmlns:c16="http://schemas.microsoft.com/office/drawing/2014/chart" uri="{C3380CC4-5D6E-409C-BE32-E72D297353CC}">
              <c16:uniqueId val="{00000000-671B-40B7-88FE-B2E7416EC486}"/>
            </c:ext>
          </c:extLst>
        </c:ser>
        <c:ser>
          <c:idx val="1"/>
          <c:order val="1"/>
          <c:tx>
            <c:strRef>
              <c:f>Sheet1!$C$1</c:f>
              <c:strCache>
                <c:ptCount val="1"/>
                <c:pt idx="0">
                  <c:v>宿泊費</c:v>
                </c:pt>
              </c:strCache>
            </c:strRef>
          </c:tx>
          <c:spPr>
            <a:solidFill>
              <a:schemeClr val="accent1"/>
            </a:solidFill>
            <a:ln>
              <a:noFill/>
            </a:ln>
            <a:effectLst/>
          </c:spPr>
          <c:invertIfNegative val="0"/>
          <c:cat>
            <c:numRef>
              <c:f>Sheet1!$A$2:$A$3</c:f>
              <c:numCache>
                <c:formatCode>General</c:formatCode>
                <c:ptCount val="2"/>
                <c:pt idx="0">
                  <c:v>2019</c:v>
                </c:pt>
                <c:pt idx="1">
                  <c:v>2024</c:v>
                </c:pt>
              </c:numCache>
              <c:extLst/>
            </c:numRef>
          </c:cat>
          <c:val>
            <c:numRef>
              <c:f>Sheet1!$C$2:$C$3</c:f>
              <c:numCache>
                <c:formatCode>#,##0_);[Red]\(#,##0\)</c:formatCode>
                <c:ptCount val="2"/>
                <c:pt idx="0">
                  <c:v>13201</c:v>
                </c:pt>
                <c:pt idx="1">
                  <c:v>25891</c:v>
                </c:pt>
              </c:numCache>
              <c:extLst/>
            </c:numRef>
          </c:val>
          <c:extLst>
            <c:ext xmlns:c16="http://schemas.microsoft.com/office/drawing/2014/chart" uri="{C3380CC4-5D6E-409C-BE32-E72D297353CC}">
              <c16:uniqueId val="{00000001-671B-40B7-88FE-B2E7416EC486}"/>
            </c:ext>
          </c:extLst>
        </c:ser>
        <c:ser>
          <c:idx val="2"/>
          <c:order val="2"/>
          <c:tx>
            <c:strRef>
              <c:f>Sheet1!$D$1</c:f>
              <c:strCache>
                <c:ptCount val="1"/>
                <c:pt idx="0">
                  <c:v>飲食費</c:v>
                </c:pt>
              </c:strCache>
            </c:strRef>
          </c:tx>
          <c:spPr>
            <a:solidFill>
              <a:schemeClr val="accent3"/>
            </a:solidFill>
            <a:ln>
              <a:noFill/>
            </a:ln>
            <a:effectLst/>
          </c:spPr>
          <c:invertIfNegative val="0"/>
          <c:cat>
            <c:numRef>
              <c:f>Sheet1!$A$2:$A$3</c:f>
              <c:numCache>
                <c:formatCode>General</c:formatCode>
                <c:ptCount val="2"/>
                <c:pt idx="0">
                  <c:v>2019</c:v>
                </c:pt>
                <c:pt idx="1">
                  <c:v>2024</c:v>
                </c:pt>
              </c:numCache>
              <c:extLst/>
            </c:numRef>
          </c:cat>
          <c:val>
            <c:numRef>
              <c:f>Sheet1!$D$2:$D$3</c:f>
              <c:numCache>
                <c:formatCode>#,##0_);[Red]\(#,##0\)</c:formatCode>
                <c:ptCount val="2"/>
                <c:pt idx="0">
                  <c:v>12221</c:v>
                </c:pt>
                <c:pt idx="1">
                  <c:v>18965</c:v>
                </c:pt>
              </c:numCache>
              <c:extLst/>
            </c:numRef>
          </c:val>
          <c:extLst>
            <c:ext xmlns:c16="http://schemas.microsoft.com/office/drawing/2014/chart" uri="{C3380CC4-5D6E-409C-BE32-E72D297353CC}">
              <c16:uniqueId val="{00000002-671B-40B7-88FE-B2E7416EC486}"/>
            </c:ext>
          </c:extLst>
        </c:ser>
        <c:ser>
          <c:idx val="3"/>
          <c:order val="3"/>
          <c:tx>
            <c:strRef>
              <c:f>Sheet1!$E$1</c:f>
              <c:strCache>
                <c:ptCount val="1"/>
                <c:pt idx="0">
                  <c:v>交通費</c:v>
                </c:pt>
              </c:strCache>
            </c:strRef>
          </c:tx>
          <c:spPr>
            <a:solidFill>
              <a:schemeClr val="accent4"/>
            </a:solidFill>
            <a:ln>
              <a:noFill/>
            </a:ln>
            <a:effectLst/>
          </c:spPr>
          <c:invertIfNegative val="0"/>
          <c:cat>
            <c:numRef>
              <c:f>Sheet1!$A$2:$A$3</c:f>
              <c:numCache>
                <c:formatCode>General</c:formatCode>
                <c:ptCount val="2"/>
                <c:pt idx="0">
                  <c:v>2019</c:v>
                </c:pt>
                <c:pt idx="1">
                  <c:v>2024</c:v>
                </c:pt>
              </c:numCache>
              <c:extLst/>
            </c:numRef>
          </c:cat>
          <c:val>
            <c:numRef>
              <c:f>Sheet1!$E$2:$E$3</c:f>
              <c:numCache>
                <c:formatCode>#,##0_);[Red]\(#,##0\)</c:formatCode>
                <c:ptCount val="2"/>
                <c:pt idx="0">
                  <c:v>1526</c:v>
                </c:pt>
                <c:pt idx="1">
                  <c:v>2320</c:v>
                </c:pt>
              </c:numCache>
              <c:extLst/>
            </c:numRef>
          </c:val>
          <c:extLst>
            <c:ext xmlns:c16="http://schemas.microsoft.com/office/drawing/2014/chart" uri="{C3380CC4-5D6E-409C-BE32-E72D297353CC}">
              <c16:uniqueId val="{00000003-671B-40B7-88FE-B2E7416EC486}"/>
            </c:ext>
          </c:extLst>
        </c:ser>
        <c:ser>
          <c:idx val="4"/>
          <c:order val="4"/>
          <c:tx>
            <c:strRef>
              <c:f>Sheet1!$F$1</c:f>
              <c:strCache>
                <c:ptCount val="1"/>
                <c:pt idx="0">
                  <c:v>娯楽等サービス費</c:v>
                </c:pt>
              </c:strCache>
            </c:strRef>
          </c:tx>
          <c:spPr>
            <a:solidFill>
              <a:schemeClr val="accent5"/>
            </a:solidFill>
            <a:ln>
              <a:noFill/>
            </a:ln>
            <a:effectLst/>
          </c:spPr>
          <c:invertIfNegative val="0"/>
          <c:cat>
            <c:numRef>
              <c:f>Sheet1!$A$2:$A$3</c:f>
              <c:numCache>
                <c:formatCode>General</c:formatCode>
                <c:ptCount val="2"/>
                <c:pt idx="0">
                  <c:v>2019</c:v>
                </c:pt>
                <c:pt idx="1">
                  <c:v>2024</c:v>
                </c:pt>
              </c:numCache>
              <c:extLst/>
            </c:numRef>
          </c:cat>
          <c:val>
            <c:numRef>
              <c:f>Sheet1!$F$2:$F$3</c:f>
              <c:numCache>
                <c:formatCode>#,##0_);[Red]\(#,##0\)</c:formatCode>
                <c:ptCount val="2"/>
                <c:pt idx="0">
                  <c:v>2461</c:v>
                </c:pt>
                <c:pt idx="1">
                  <c:v>4488</c:v>
                </c:pt>
              </c:numCache>
              <c:extLst/>
            </c:numRef>
          </c:val>
          <c:extLst>
            <c:ext xmlns:c16="http://schemas.microsoft.com/office/drawing/2014/chart" uri="{C3380CC4-5D6E-409C-BE32-E72D297353CC}">
              <c16:uniqueId val="{00000004-671B-40B7-88FE-B2E7416EC486}"/>
            </c:ext>
          </c:extLst>
        </c:ser>
        <c:ser>
          <c:idx val="5"/>
          <c:order val="5"/>
          <c:tx>
            <c:strRef>
              <c:f>Sheet1!$G$1</c:f>
              <c:strCache>
                <c:ptCount val="1"/>
                <c:pt idx="0">
                  <c:v>買い物代</c:v>
                </c:pt>
              </c:strCache>
            </c:strRef>
          </c:tx>
          <c:spPr>
            <a:solidFill>
              <a:schemeClr val="accent6"/>
            </a:solidFill>
            <a:ln>
              <a:noFill/>
            </a:ln>
            <a:effectLst/>
          </c:spPr>
          <c:invertIfNegative val="0"/>
          <c:cat>
            <c:numRef>
              <c:f>Sheet1!$A$2:$A$3</c:f>
              <c:numCache>
                <c:formatCode>General</c:formatCode>
                <c:ptCount val="2"/>
                <c:pt idx="0">
                  <c:v>2019</c:v>
                </c:pt>
                <c:pt idx="1">
                  <c:v>2024</c:v>
                </c:pt>
              </c:numCache>
              <c:extLst/>
            </c:numRef>
          </c:cat>
          <c:val>
            <c:numRef>
              <c:f>Sheet1!$G$2:$G$3</c:f>
              <c:numCache>
                <c:formatCode>#,##0_);[Red]\(#,##0\)</c:formatCode>
                <c:ptCount val="2"/>
                <c:pt idx="0">
                  <c:v>34464</c:v>
                </c:pt>
                <c:pt idx="1">
                  <c:v>35381</c:v>
                </c:pt>
              </c:numCache>
              <c:extLst/>
            </c:numRef>
          </c:val>
          <c:extLst>
            <c:ext xmlns:c16="http://schemas.microsoft.com/office/drawing/2014/chart" uri="{C3380CC4-5D6E-409C-BE32-E72D297353CC}">
              <c16:uniqueId val="{00000005-671B-40B7-88FE-B2E7416EC486}"/>
            </c:ext>
          </c:extLst>
        </c:ser>
        <c:dLbls>
          <c:showLegendKey val="0"/>
          <c:showVal val="0"/>
          <c:showCatName val="0"/>
          <c:showSerName val="0"/>
          <c:showPercent val="0"/>
          <c:showBubbleSize val="0"/>
        </c:dLbls>
        <c:gapWidth val="120"/>
        <c:overlap val="100"/>
        <c:axId val="1149388432"/>
        <c:axId val="1149392176"/>
      </c:barChart>
      <c:catAx>
        <c:axId val="1149388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49392176"/>
        <c:crosses val="autoZero"/>
        <c:auto val="1"/>
        <c:lblAlgn val="ctr"/>
        <c:lblOffset val="100"/>
        <c:noMultiLvlLbl val="0"/>
      </c:catAx>
      <c:valAx>
        <c:axId val="1149392176"/>
        <c:scaling>
          <c:orientation val="minMax"/>
          <c:max val="100000"/>
        </c:scaling>
        <c:delete val="0"/>
        <c:axPos val="b"/>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lang="ja-JP"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49388432"/>
        <c:crosses val="autoZero"/>
        <c:crossBetween val="between"/>
      </c:valAx>
      <c:spPr>
        <a:noFill/>
        <a:ln>
          <a:noFill/>
        </a:ln>
        <a:effectLst/>
      </c:spPr>
    </c:plotArea>
    <c:legend>
      <c:legendPos val="b"/>
      <c:layout>
        <c:manualLayout>
          <c:xMode val="edge"/>
          <c:yMode val="edge"/>
          <c:x val="0"/>
          <c:y val="0.1796223795758225"/>
          <c:w val="1"/>
          <c:h val="0.26880716471479543"/>
        </c:manualLayout>
      </c:layout>
      <c:overlay val="1"/>
      <c:spPr>
        <a:noFill/>
        <a:ln>
          <a:noFill/>
        </a:ln>
        <a:effectLst/>
      </c:spPr>
      <c:txPr>
        <a:bodyPr rot="0" spcFirstLastPara="1" vertOverflow="ellipsis" vert="horz" wrap="square" anchor="ctr" anchorCtr="1"/>
        <a:lstStyle/>
        <a:p>
          <a:pPr>
            <a:lnSpc>
              <a:spcPts val="800"/>
            </a:lnSpc>
            <a:defRPr lang="ja-JP"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84811793762531"/>
          <c:y val="0.1357927684405989"/>
          <c:w val="0.67305891964173215"/>
          <c:h val="0.83314522323330231"/>
        </c:manualLayout>
      </c:layout>
      <c:doughnutChart>
        <c:varyColors val="1"/>
        <c:ser>
          <c:idx val="0"/>
          <c:order val="0"/>
          <c:tx>
            <c:strRef>
              <c:f>Sheet1!$B$1</c:f>
              <c:strCache>
                <c:ptCount val="1"/>
                <c:pt idx="0">
                  <c:v>訪問率</c:v>
                </c:pt>
              </c:strCache>
            </c:strRef>
          </c:tx>
          <c:spPr>
            <a:ln w="9525">
              <a:noFill/>
            </a:ln>
          </c:spPr>
          <c:explosion val="9"/>
          <c:dPt>
            <c:idx val="0"/>
            <c:bubble3D val="0"/>
            <c:spPr>
              <a:solidFill>
                <a:schemeClr val="accent1">
                  <a:lumMod val="40000"/>
                  <a:lumOff val="60000"/>
                </a:schemeClr>
              </a:solidFill>
              <a:ln w="9525">
                <a:noFill/>
              </a:ln>
              <a:effectLst/>
            </c:spPr>
            <c:extLst>
              <c:ext xmlns:c16="http://schemas.microsoft.com/office/drawing/2014/chart" uri="{C3380CC4-5D6E-409C-BE32-E72D297353CC}">
                <c16:uniqueId val="{00000001-D592-429C-B378-84CEA3B4D933}"/>
              </c:ext>
            </c:extLst>
          </c:dPt>
          <c:dPt>
            <c:idx val="1"/>
            <c:bubble3D val="0"/>
            <c:spPr>
              <a:solidFill>
                <a:schemeClr val="accent2"/>
              </a:solidFill>
              <a:ln w="9525">
                <a:noFill/>
              </a:ln>
              <a:effectLst/>
            </c:spPr>
            <c:extLst>
              <c:ext xmlns:c16="http://schemas.microsoft.com/office/drawing/2014/chart" uri="{C3380CC4-5D6E-409C-BE32-E72D297353CC}">
                <c16:uniqueId val="{00000003-D592-429C-B378-84CEA3B4D933}"/>
              </c:ext>
            </c:extLst>
          </c:dPt>
          <c:dPt>
            <c:idx val="2"/>
            <c:bubble3D val="0"/>
            <c:spPr>
              <a:solidFill>
                <a:schemeClr val="accent3"/>
              </a:solidFill>
              <a:ln w="9525">
                <a:noFill/>
              </a:ln>
              <a:effectLst/>
            </c:spPr>
            <c:extLst>
              <c:ext xmlns:c16="http://schemas.microsoft.com/office/drawing/2014/chart" uri="{C3380CC4-5D6E-409C-BE32-E72D297353CC}">
                <c16:uniqueId val="{00000005-D592-429C-B378-84CEA3B4D933}"/>
              </c:ext>
            </c:extLst>
          </c:dPt>
          <c:dPt>
            <c:idx val="3"/>
            <c:bubble3D val="0"/>
            <c:spPr>
              <a:solidFill>
                <a:schemeClr val="accent4"/>
              </a:solidFill>
              <a:ln w="9525">
                <a:noFill/>
              </a:ln>
              <a:effectLst/>
            </c:spPr>
            <c:extLst>
              <c:ext xmlns:c16="http://schemas.microsoft.com/office/drawing/2014/chart" uri="{C3380CC4-5D6E-409C-BE32-E72D297353CC}">
                <c16:uniqueId val="{00000007-D592-429C-B378-84CEA3B4D933}"/>
              </c:ext>
            </c:extLst>
          </c:dPt>
          <c:dLbls>
            <c:dLbl>
              <c:idx val="0"/>
              <c:layout>
                <c:manualLayout>
                  <c:x val="-1.3649161856969702E-2"/>
                  <c:y val="0"/>
                </c:manualLayout>
              </c:layout>
              <c:spPr>
                <a:noFill/>
                <a:ln>
                  <a:noFill/>
                </a:ln>
                <a:effectLst/>
              </c:spPr>
              <c:txPr>
                <a:bodyPr rot="0" spcFirstLastPara="1" vertOverflow="ellipsis" vert="horz" wrap="square" lIns="38100" tIns="19050" rIns="38100" bIns="19050" anchor="ctr" anchorCtr="1">
                  <a:spAutoFit/>
                </a:bodyPr>
                <a:lstStyle/>
                <a:p>
                  <a:pPr>
                    <a:defRPr lang="ja-JP" sz="8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45979232379578361"/>
                      <c:h val="0.26910277409458438"/>
                    </c:manualLayout>
                  </c15:layout>
                </c:ext>
                <c:ext xmlns:c16="http://schemas.microsoft.com/office/drawing/2014/chart" uri="{C3380CC4-5D6E-409C-BE32-E72D297353CC}">
                  <c16:uniqueId val="{00000001-D592-429C-B378-84CEA3B4D933}"/>
                </c:ext>
              </c:extLst>
            </c:dLbl>
            <c:dLbl>
              <c:idx val="1"/>
              <c:layout>
                <c:manualLayout>
                  <c:x val="-0.30873631650637418"/>
                  <c:y val="0.14677346423661131"/>
                </c:manualLayout>
              </c:layout>
              <c:spPr>
                <a:noFill/>
                <a:ln>
                  <a:noFill/>
                </a:ln>
                <a:effectLst/>
              </c:spPr>
              <c:txPr>
                <a:bodyPr rot="0" spcFirstLastPara="1" vertOverflow="ellipsis" vert="horz" wrap="square" lIns="38100" tIns="19050" rIns="38100" bIns="19050" anchor="ctr" anchorCtr="1">
                  <a:noAutofit/>
                </a:bodyPr>
                <a:lstStyle/>
                <a:p>
                  <a:pPr>
                    <a:defRPr lang="ja-JP" sz="1000" b="1" i="0" u="sng"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31809886642451568"/>
                      <c:h val="0.28225487269446337"/>
                    </c:manualLayout>
                  </c15:layout>
                </c:ext>
                <c:ext xmlns:c16="http://schemas.microsoft.com/office/drawing/2014/chart" uri="{C3380CC4-5D6E-409C-BE32-E72D297353CC}">
                  <c16:uniqueId val="{00000003-D592-429C-B378-84CEA3B4D933}"/>
                </c:ext>
              </c:extLst>
            </c:dLbl>
            <c:spPr>
              <a:noFill/>
              <a:ln>
                <a:noFill/>
              </a:ln>
              <a:effectLst/>
            </c:spPr>
            <c:txPr>
              <a:bodyPr rot="0" spcFirstLastPara="1" vertOverflow="ellipsis" vert="horz" wrap="square" lIns="38100" tIns="19050" rIns="38100" bIns="19050" anchor="ctr" anchorCtr="1">
                <a:spAutoFit/>
              </a:bodyPr>
              <a:lstStyle/>
              <a:p>
                <a:pPr>
                  <a:defRPr lang="ja-JP"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1"/>
            <c:leaderLines>
              <c:spPr>
                <a:ln w="12700" cap="flat" cmpd="sng" algn="ctr">
                  <a:solidFill>
                    <a:schemeClr val="tx1"/>
                  </a:solidFill>
                  <a:round/>
                </a:ln>
                <a:effectLst/>
              </c:spPr>
            </c:leaderLines>
            <c:extLst>
              <c:ext xmlns:c15="http://schemas.microsoft.com/office/drawing/2012/chart" uri="{CE6537A1-D6FC-4f65-9D91-7224C49458BB}"/>
            </c:extLst>
          </c:dLbls>
          <c:cat>
            <c:strRef>
              <c:f>Sheet1!$A$2:$A$5</c:f>
              <c:strCache>
                <c:ptCount val="2"/>
                <c:pt idx="0">
                  <c:v>大阪市のみに訪問した人</c:v>
                </c:pt>
                <c:pt idx="1">
                  <c:v>大阪市以外の府内市町村に訪問した人</c:v>
                </c:pt>
              </c:strCache>
            </c:strRef>
          </c:cat>
          <c:val>
            <c:numRef>
              <c:f>Sheet1!$B$2:$B$5</c:f>
              <c:numCache>
                <c:formatCode>0.0%</c:formatCode>
                <c:ptCount val="4"/>
                <c:pt idx="0">
                  <c:v>0.95</c:v>
                </c:pt>
                <c:pt idx="1">
                  <c:v>0.05</c:v>
                </c:pt>
              </c:numCache>
            </c:numRef>
          </c:val>
          <c:extLst>
            <c:ext xmlns:c16="http://schemas.microsoft.com/office/drawing/2014/chart" uri="{C3380CC4-5D6E-409C-BE32-E72D297353CC}">
              <c16:uniqueId val="{00000008-D592-429C-B378-84CEA3B4D933}"/>
            </c:ext>
          </c:extLst>
        </c:ser>
        <c:dLbls>
          <c:showLegendKey val="0"/>
          <c:showVal val="0"/>
          <c:showCatName val="0"/>
          <c:showSerName val="0"/>
          <c:showPercent val="0"/>
          <c:showBubbleSize val="0"/>
          <c:showLeaderLines val="1"/>
        </c:dLbls>
        <c:firstSliceAng val="0"/>
        <c:holeSize val="3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310285311803988"/>
          <c:y val="0.16587953874081715"/>
          <c:w val="0.56532358533866622"/>
          <c:h val="0.79052710581676056"/>
        </c:manualLayout>
      </c:layout>
      <c:doughnutChart>
        <c:varyColors val="1"/>
        <c:ser>
          <c:idx val="0"/>
          <c:order val="0"/>
          <c:tx>
            <c:strRef>
              <c:f>Sheet1!$B$1</c:f>
              <c:strCache>
                <c:ptCount val="1"/>
                <c:pt idx="0">
                  <c:v>訪問率</c:v>
                </c:pt>
              </c:strCache>
            </c:strRef>
          </c:tx>
          <c:spPr>
            <a:ln w="9525">
              <a:noFill/>
            </a:ln>
          </c:spPr>
          <c:explosion val="9"/>
          <c:dPt>
            <c:idx val="0"/>
            <c:bubble3D val="0"/>
            <c:spPr>
              <a:solidFill>
                <a:schemeClr val="accent1">
                  <a:lumMod val="40000"/>
                  <a:lumOff val="60000"/>
                </a:schemeClr>
              </a:solidFill>
              <a:ln w="9525">
                <a:noFill/>
              </a:ln>
              <a:effectLst/>
            </c:spPr>
            <c:extLst>
              <c:ext xmlns:c16="http://schemas.microsoft.com/office/drawing/2014/chart" uri="{C3380CC4-5D6E-409C-BE32-E72D297353CC}">
                <c16:uniqueId val="{00000001-6015-4C3D-BA90-9FA91C1281D2}"/>
              </c:ext>
            </c:extLst>
          </c:dPt>
          <c:dPt>
            <c:idx val="1"/>
            <c:bubble3D val="0"/>
            <c:explosion val="10"/>
            <c:spPr>
              <a:solidFill>
                <a:schemeClr val="accent2"/>
              </a:solidFill>
              <a:ln w="9525">
                <a:noFill/>
              </a:ln>
              <a:effectLst/>
            </c:spPr>
            <c:extLst>
              <c:ext xmlns:c16="http://schemas.microsoft.com/office/drawing/2014/chart" uri="{C3380CC4-5D6E-409C-BE32-E72D297353CC}">
                <c16:uniqueId val="{00000003-6015-4C3D-BA90-9FA91C1281D2}"/>
              </c:ext>
            </c:extLst>
          </c:dPt>
          <c:dPt>
            <c:idx val="2"/>
            <c:bubble3D val="0"/>
            <c:spPr>
              <a:solidFill>
                <a:schemeClr val="accent3"/>
              </a:solidFill>
              <a:ln w="9525">
                <a:noFill/>
              </a:ln>
              <a:effectLst/>
            </c:spPr>
            <c:extLst>
              <c:ext xmlns:c16="http://schemas.microsoft.com/office/drawing/2014/chart" uri="{C3380CC4-5D6E-409C-BE32-E72D297353CC}">
                <c16:uniqueId val="{00000005-6015-4C3D-BA90-9FA91C1281D2}"/>
              </c:ext>
            </c:extLst>
          </c:dPt>
          <c:dPt>
            <c:idx val="3"/>
            <c:bubble3D val="0"/>
            <c:spPr>
              <a:solidFill>
                <a:schemeClr val="accent4"/>
              </a:solidFill>
              <a:ln w="9525">
                <a:noFill/>
              </a:ln>
              <a:effectLst/>
            </c:spPr>
            <c:extLst>
              <c:ext xmlns:c16="http://schemas.microsoft.com/office/drawing/2014/chart" uri="{C3380CC4-5D6E-409C-BE32-E72D297353CC}">
                <c16:uniqueId val="{00000007-6015-4C3D-BA90-9FA91C1281D2}"/>
              </c:ext>
            </c:extLst>
          </c:dPt>
          <c:dLbls>
            <c:dLbl>
              <c:idx val="0"/>
              <c:layout>
                <c:manualLayout>
                  <c:x val="-7.387167631524956E-2"/>
                  <c:y val="1.5215341785068516E-2"/>
                </c:manualLayout>
              </c:layout>
              <c:tx>
                <c:rich>
                  <a:bodyPr/>
                  <a:lstStyle/>
                  <a:p>
                    <a:fld id="{288016F3-F8C0-48ED-B092-9197A23A072B}" type="PERCENTAGE">
                      <a:rPr lang="en-US" altLang="ja-JP" smtClean="0"/>
                      <a:pPr/>
                      <a:t>[パーセンテージ]</a:t>
                    </a:fld>
                    <a:endParaRPr lang="ja-JP" altLang="en-US"/>
                  </a:p>
                </c:rich>
              </c:tx>
              <c:showLegendKey val="0"/>
              <c:showVal val="1"/>
              <c:showCatName val="0"/>
              <c:showSerName val="0"/>
              <c:showPercent val="0"/>
              <c:showBubbleSize val="0"/>
              <c:extLst>
                <c:ext xmlns:c15="http://schemas.microsoft.com/office/drawing/2012/chart" uri="{CE6537A1-D6FC-4f65-9D91-7224C49458BB}">
                  <c15:layout>
                    <c:manualLayout>
                      <c:w val="0.456324266627742"/>
                      <c:h val="0.32257258252918447"/>
                    </c:manualLayout>
                  </c15:layout>
                  <c15:dlblFieldTable/>
                  <c15:showDataLabelsRange val="0"/>
                </c:ext>
                <c:ext xmlns:c16="http://schemas.microsoft.com/office/drawing/2014/chart" uri="{C3380CC4-5D6E-409C-BE32-E72D297353CC}">
                  <c16:uniqueId val="{00000001-6015-4C3D-BA90-9FA91C1281D2}"/>
                </c:ext>
              </c:extLst>
            </c:dLbl>
            <c:dLbl>
              <c:idx val="1"/>
              <c:layout>
                <c:manualLayout>
                  <c:x val="-0.34417997685185187"/>
                  <c:y val="0.21177896825396816"/>
                </c:manualLayout>
              </c:layout>
              <c:tx>
                <c:rich>
                  <a:bodyPr rot="0" spcFirstLastPara="1" vertOverflow="ellipsis" vert="horz" wrap="square" lIns="38100" tIns="19050" rIns="38100" bIns="19050" anchor="ctr" anchorCtr="1">
                    <a:noAutofit/>
                  </a:bodyPr>
                  <a:lstStyle/>
                  <a:p>
                    <a:pPr>
                      <a:defRPr lang="ja-JP" sz="1000" b="1" i="0" u="sng" strike="noStrike" kern="1200" baseline="0">
                        <a:solidFill>
                          <a:srgbClr val="FF0000"/>
                        </a:solidFill>
                        <a:latin typeface="Meiryo UI" panose="020B0604030504040204" pitchFamily="50" charset="-128"/>
                        <a:ea typeface="Meiryo UI" panose="020B0604030504040204" pitchFamily="50" charset="-128"/>
                        <a:cs typeface="+mn-cs"/>
                      </a:defRPr>
                    </a:pPr>
                    <a:fld id="{DBCE7E43-B60D-4E18-BDA3-9DABC7F26895}" type="PERCENTAGE">
                      <a:rPr lang="en-US" altLang="ja-JP" u="sng" smtClean="0">
                        <a:solidFill>
                          <a:srgbClr val="FF0000"/>
                        </a:solidFill>
                      </a:rPr>
                      <a:pPr>
                        <a:defRPr lang="ja-JP" sz="1000" b="1" u="sng">
                          <a:solidFill>
                            <a:srgbClr val="FF0000"/>
                          </a:solidFill>
                          <a:latin typeface="Meiryo UI" panose="020B0604030504040204" pitchFamily="50" charset="-128"/>
                          <a:ea typeface="Meiryo UI" panose="020B0604030504040204" pitchFamily="50" charset="-128"/>
                        </a:defRPr>
                      </a:pPr>
                      <a:t>[パーセンテージ]</a:t>
                    </a:fld>
                    <a:endParaRPr lang="ja-JP" altLang="en-US"/>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lang="ja-JP" sz="1000" b="1" i="0" u="sng"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31487623233590184"/>
                      <c:h val="0.15651551594745197"/>
                    </c:manualLayout>
                  </c15:layout>
                  <c15:dlblFieldTable/>
                  <c15:showDataLabelsRange val="0"/>
                </c:ext>
                <c:ext xmlns:c16="http://schemas.microsoft.com/office/drawing/2014/chart" uri="{C3380CC4-5D6E-409C-BE32-E72D297353CC}">
                  <c16:uniqueId val="{00000003-6015-4C3D-BA90-9FA91C1281D2}"/>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lang="ja-JP" sz="8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1"/>
            <c:leaderLines>
              <c:spPr>
                <a:ln w="12700" cap="flat" cmpd="sng" algn="ctr">
                  <a:solidFill>
                    <a:schemeClr val="tx1"/>
                  </a:solidFill>
                  <a:round/>
                </a:ln>
                <a:effectLst/>
              </c:spPr>
            </c:leaderLines>
            <c:extLst>
              <c:ext xmlns:c15="http://schemas.microsoft.com/office/drawing/2012/chart" uri="{CE6537A1-D6FC-4f65-9D91-7224C49458BB}"/>
            </c:extLst>
          </c:dLbls>
          <c:cat>
            <c:strRef>
              <c:f>Sheet1!$A$2:$A$5</c:f>
              <c:strCache>
                <c:ptCount val="2"/>
                <c:pt idx="0">
                  <c:v>大阪市のみに訪問した人</c:v>
                </c:pt>
                <c:pt idx="1">
                  <c:v>大阪市以外の府内市町村に訪問した人</c:v>
                </c:pt>
              </c:strCache>
            </c:strRef>
          </c:cat>
          <c:val>
            <c:numRef>
              <c:f>Sheet1!$B$2:$B$5</c:f>
              <c:numCache>
                <c:formatCode>General</c:formatCode>
                <c:ptCount val="4"/>
                <c:pt idx="0">
                  <c:v>0.78700000000000003</c:v>
                </c:pt>
                <c:pt idx="1">
                  <c:v>0.21299999999999999</c:v>
                </c:pt>
              </c:numCache>
            </c:numRef>
          </c:val>
          <c:extLst>
            <c:ext xmlns:c16="http://schemas.microsoft.com/office/drawing/2014/chart" uri="{C3380CC4-5D6E-409C-BE32-E72D297353CC}">
              <c16:uniqueId val="{00000008-6015-4C3D-BA90-9FA91C1281D2}"/>
            </c:ext>
          </c:extLst>
        </c:ser>
        <c:dLbls>
          <c:showLegendKey val="0"/>
          <c:showVal val="0"/>
          <c:showCatName val="0"/>
          <c:showSerName val="0"/>
          <c:showPercent val="0"/>
          <c:showBubbleSize val="0"/>
          <c:showLeaderLines val="1"/>
        </c:dLbls>
        <c:firstSliceAng val="0"/>
        <c:holeSize val="3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0.27767</cdr:x>
      <cdr:y>0.60907</cdr:y>
    </cdr:from>
    <cdr:to>
      <cdr:x>0.63443</cdr:x>
      <cdr:y>0.67543</cdr:y>
    </cdr:to>
    <cdr:sp macro="" textlink="">
      <cdr:nvSpPr>
        <cdr:cNvPr id="2" name="正方形/長方形 1">
          <a:extLst xmlns:a="http://schemas.openxmlformats.org/drawingml/2006/main">
            <a:ext uri="{FF2B5EF4-FFF2-40B4-BE49-F238E27FC236}">
              <a16:creationId xmlns:a16="http://schemas.microsoft.com/office/drawing/2014/main" id="{207E93FF-C1E6-1806-3621-A327BCA45BE7}"/>
            </a:ext>
          </a:extLst>
        </cdr:cNvPr>
        <cdr:cNvSpPr/>
      </cdr:nvSpPr>
      <cdr:spPr>
        <a:xfrm xmlns:a="http://schemas.openxmlformats.org/drawingml/2006/main">
          <a:off x="1132200" y="1149956"/>
          <a:ext cx="1454697" cy="12529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lang="ja-JP" altLang="en-US" sz="600" dirty="0">
              <a:solidFill>
                <a:schemeClr val="tx1"/>
              </a:solidFill>
              <a:latin typeface="Meiryo UI" panose="020B0604030504040204" pitchFamily="50" charset="-128"/>
              <a:ea typeface="Meiryo UI" panose="020B0604030504040204" pitchFamily="50" charset="-128"/>
            </a:rPr>
            <a:t>（</a:t>
          </a:r>
          <a:r>
            <a:rPr lang="en-US" altLang="ja-JP" sz="600" dirty="0">
              <a:solidFill>
                <a:schemeClr val="tx1"/>
              </a:solidFill>
              <a:latin typeface="Meiryo UI" panose="020B0604030504040204" pitchFamily="50" charset="-128"/>
              <a:ea typeface="Meiryo UI" panose="020B0604030504040204" pitchFamily="50" charset="-128"/>
            </a:rPr>
            <a:t>2020</a:t>
          </a:r>
          <a:r>
            <a:rPr lang="ja-JP" altLang="en-US" sz="600" dirty="0">
              <a:solidFill>
                <a:schemeClr val="tx1"/>
              </a:solidFill>
              <a:latin typeface="Meiryo UI" panose="020B0604030504040204" pitchFamily="50" charset="-128"/>
              <a:ea typeface="Meiryo UI" panose="020B0604030504040204" pitchFamily="50" charset="-128"/>
            </a:rPr>
            <a:t>年～</a:t>
          </a:r>
          <a:r>
            <a:rPr lang="en-US" altLang="ja-JP" sz="600" dirty="0">
              <a:solidFill>
                <a:schemeClr val="tx1"/>
              </a:solidFill>
              <a:latin typeface="Meiryo UI" panose="020B0604030504040204" pitchFamily="50" charset="-128"/>
              <a:ea typeface="Meiryo UI" panose="020B0604030504040204" pitchFamily="50" charset="-128"/>
            </a:rPr>
            <a:t>2022</a:t>
          </a:r>
          <a:r>
            <a:rPr lang="ja-JP" altLang="en-US" sz="600" dirty="0">
              <a:solidFill>
                <a:schemeClr val="tx1"/>
              </a:solidFill>
              <a:latin typeface="Meiryo UI" panose="020B0604030504040204" pitchFamily="50" charset="-128"/>
              <a:ea typeface="Meiryo UI" panose="020B0604030504040204" pitchFamily="50" charset="-128"/>
            </a:rPr>
            <a:t>年）</a:t>
          </a:r>
          <a:endParaRPr lang="en-US" altLang="ja-JP" sz="600" dirty="0">
            <a:solidFill>
              <a:schemeClr val="tx1"/>
            </a:solidFill>
            <a:latin typeface="Meiryo UI" panose="020B0604030504040204" pitchFamily="50" charset="-128"/>
            <a:ea typeface="Meiryo UI" panose="020B0604030504040204" pitchFamily="50" charset="-128"/>
          </a:endParaRPr>
        </a:p>
        <a:p xmlns:a="http://schemas.openxmlformats.org/drawingml/2006/main">
          <a:pPr algn="ctr"/>
          <a:r>
            <a:rPr kumimoji="1" lang="ja-JP" altLang="en-US" sz="600" dirty="0">
              <a:solidFill>
                <a:schemeClr val="tx1"/>
              </a:solidFill>
              <a:latin typeface="Meiryo UI" panose="020B0604030504040204" pitchFamily="50" charset="-128"/>
              <a:ea typeface="Meiryo UI" panose="020B0604030504040204" pitchFamily="50" charset="-128"/>
            </a:rPr>
            <a:t>コロナの影響により調査中止</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0.61488</cdr:y>
    </cdr:from>
    <cdr:to>
      <cdr:x>0.07249</cdr:x>
      <cdr:y>0.72534</cdr:y>
    </cdr:to>
    <cdr:sp macro="" textlink="">
      <cdr:nvSpPr>
        <cdr:cNvPr id="2" name="正方形/長方形 1">
          <a:extLst xmlns:a="http://schemas.openxmlformats.org/drawingml/2006/main">
            <a:ext uri="{FF2B5EF4-FFF2-40B4-BE49-F238E27FC236}">
              <a16:creationId xmlns:a16="http://schemas.microsoft.com/office/drawing/2014/main" id="{B3D1256A-EEBA-4358-A14B-7222574366B0}"/>
            </a:ext>
          </a:extLst>
        </cdr:cNvPr>
        <cdr:cNvSpPr/>
      </cdr:nvSpPr>
      <cdr:spPr>
        <a:xfrm xmlns:a="http://schemas.openxmlformats.org/drawingml/2006/main">
          <a:off x="0" y="507380"/>
          <a:ext cx="278051" cy="9115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lang="ja-JP" altLang="en-US" sz="700" dirty="0">
              <a:solidFill>
                <a:schemeClr val="tx1"/>
              </a:solidFill>
              <a:latin typeface="Meiryo UI" panose="020B0604030504040204" pitchFamily="50" charset="-128"/>
              <a:ea typeface="Meiryo UI" panose="020B0604030504040204" pitchFamily="50" charset="-128"/>
            </a:rPr>
            <a:t>（年）</a:t>
          </a:r>
          <a:endParaRPr kumimoji="1" lang="ja-JP" altLang="en-US" sz="700" dirty="0">
            <a:solidFill>
              <a:schemeClr val="tx1"/>
            </a:solidFill>
            <a:latin typeface="Meiryo UI" panose="020B0604030504040204" pitchFamily="50" charset="-128"/>
            <a:ea typeface="Meiryo UI" panose="020B0604030504040204" pitchFamily="50" charset="-128"/>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A7AAF80-6539-5226-EA95-3DDE676D0D09}"/>
              </a:ext>
            </a:extLst>
          </p:cNvPr>
          <p:cNvSpPr>
            <a:spLocks noGrp="1"/>
          </p:cNvSpPr>
          <p:nvPr>
            <p:ph type="hdr" sz="quarter"/>
          </p:nvPr>
        </p:nvSpPr>
        <p:spPr>
          <a:xfrm>
            <a:off x="6" y="1"/>
            <a:ext cx="2946400" cy="496890"/>
          </a:xfrm>
          <a:prstGeom prst="rect">
            <a:avLst/>
          </a:prstGeom>
        </p:spPr>
        <p:txBody>
          <a:bodyPr vert="horz" lIns="91357" tIns="45676" rIns="91357" bIns="45676"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C140C534-4BC8-F720-7A50-0B30815A7B57}"/>
              </a:ext>
            </a:extLst>
          </p:cNvPr>
          <p:cNvSpPr>
            <a:spLocks noGrp="1"/>
          </p:cNvSpPr>
          <p:nvPr>
            <p:ph type="dt" sz="quarter" idx="1"/>
          </p:nvPr>
        </p:nvSpPr>
        <p:spPr>
          <a:xfrm>
            <a:off x="3849688" y="1"/>
            <a:ext cx="2946400" cy="496890"/>
          </a:xfrm>
          <a:prstGeom prst="rect">
            <a:avLst/>
          </a:prstGeom>
        </p:spPr>
        <p:txBody>
          <a:bodyPr vert="horz" lIns="91357" tIns="45676" rIns="91357" bIns="45676" rtlCol="0"/>
          <a:lstStyle>
            <a:lvl1pPr algn="r">
              <a:defRPr sz="1200"/>
            </a:lvl1pPr>
          </a:lstStyle>
          <a:p>
            <a:fld id="{C22AD12D-2649-4052-8FD6-D984F49DF5A6}" type="datetimeFigureOut">
              <a:rPr kumimoji="1" lang="ja-JP" altLang="en-US" smtClean="0"/>
              <a:t>2026/6/26</a:t>
            </a:fld>
            <a:endParaRPr kumimoji="1" lang="ja-JP" altLang="en-US"/>
          </a:p>
        </p:txBody>
      </p:sp>
      <p:sp>
        <p:nvSpPr>
          <p:cNvPr id="4" name="フッター プレースホルダー 3">
            <a:extLst>
              <a:ext uri="{FF2B5EF4-FFF2-40B4-BE49-F238E27FC236}">
                <a16:creationId xmlns:a16="http://schemas.microsoft.com/office/drawing/2014/main" id="{50D0196E-AD94-C3EB-436D-8DC75E0179F4}"/>
              </a:ext>
            </a:extLst>
          </p:cNvPr>
          <p:cNvSpPr>
            <a:spLocks noGrp="1"/>
          </p:cNvSpPr>
          <p:nvPr>
            <p:ph type="ftr" sz="quarter" idx="2"/>
          </p:nvPr>
        </p:nvSpPr>
        <p:spPr>
          <a:xfrm>
            <a:off x="6" y="9429752"/>
            <a:ext cx="2946400" cy="496890"/>
          </a:xfrm>
          <a:prstGeom prst="rect">
            <a:avLst/>
          </a:prstGeom>
        </p:spPr>
        <p:txBody>
          <a:bodyPr vert="horz" lIns="91357" tIns="45676" rIns="91357" bIns="45676"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9012CAA0-2402-A0F8-BA11-C127BB02E637}"/>
              </a:ext>
            </a:extLst>
          </p:cNvPr>
          <p:cNvSpPr>
            <a:spLocks noGrp="1"/>
          </p:cNvSpPr>
          <p:nvPr>
            <p:ph type="sldNum" sz="quarter" idx="3"/>
          </p:nvPr>
        </p:nvSpPr>
        <p:spPr>
          <a:xfrm>
            <a:off x="3849688" y="9429752"/>
            <a:ext cx="2946400" cy="496890"/>
          </a:xfrm>
          <a:prstGeom prst="rect">
            <a:avLst/>
          </a:prstGeom>
        </p:spPr>
        <p:txBody>
          <a:bodyPr vert="horz" lIns="91357" tIns="45676" rIns="91357" bIns="45676" rtlCol="0" anchor="b"/>
          <a:lstStyle>
            <a:lvl1pPr algn="r">
              <a:defRPr sz="1200"/>
            </a:lvl1pPr>
          </a:lstStyle>
          <a:p>
            <a:fld id="{C0A52A5A-0613-4D39-9CE7-BBB91D619ADB}" type="slidenum">
              <a:rPr kumimoji="1" lang="ja-JP" altLang="en-US" smtClean="0"/>
              <a:t>‹#›</a:t>
            </a:fld>
            <a:endParaRPr kumimoji="1" lang="ja-JP" altLang="en-US"/>
          </a:p>
        </p:txBody>
      </p:sp>
    </p:spTree>
    <p:extLst>
      <p:ext uri="{BB962C8B-B14F-4D97-AF65-F5344CB8AC3E}">
        <p14:creationId xmlns:p14="http://schemas.microsoft.com/office/powerpoint/2010/main" val="24735734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3" y="5"/>
            <a:ext cx="2946247" cy="498328"/>
          </a:xfrm>
          <a:prstGeom prst="rect">
            <a:avLst/>
          </a:prstGeom>
        </p:spPr>
        <p:txBody>
          <a:bodyPr vert="horz" lIns="91848" tIns="45928" rIns="91848" bIns="4592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829" y="5"/>
            <a:ext cx="2946246" cy="498328"/>
          </a:xfrm>
          <a:prstGeom prst="rect">
            <a:avLst/>
          </a:prstGeom>
        </p:spPr>
        <p:txBody>
          <a:bodyPr vert="horz" lIns="91848" tIns="45928" rIns="91848" bIns="45928" rtlCol="0"/>
          <a:lstStyle>
            <a:lvl1pPr algn="r">
              <a:defRPr sz="1200"/>
            </a:lvl1pPr>
          </a:lstStyle>
          <a:p>
            <a:fld id="{523AE329-372B-4162-BAC9-6F9FDE4CC399}" type="datetimeFigureOut">
              <a:rPr kumimoji="1" lang="ja-JP" altLang="en-US" smtClean="0"/>
              <a:t>2026/6/26</a:t>
            </a:fld>
            <a:endParaRPr kumimoji="1" lang="ja-JP" altLang="en-US"/>
          </a:p>
        </p:txBody>
      </p:sp>
      <p:sp>
        <p:nvSpPr>
          <p:cNvPr id="4" name="スライド イメージ プレースホルダー 3"/>
          <p:cNvSpPr>
            <a:spLocks noGrp="1" noRot="1" noChangeAspect="1"/>
          </p:cNvSpPr>
          <p:nvPr>
            <p:ph type="sldImg" idx="2"/>
          </p:nvPr>
        </p:nvSpPr>
        <p:spPr>
          <a:xfrm>
            <a:off x="766763" y="1241425"/>
            <a:ext cx="5264150" cy="3348038"/>
          </a:xfrm>
          <a:prstGeom prst="rect">
            <a:avLst/>
          </a:prstGeom>
          <a:noFill/>
          <a:ln w="12700">
            <a:solidFill>
              <a:prstClr val="black"/>
            </a:solidFill>
          </a:ln>
        </p:spPr>
        <p:txBody>
          <a:bodyPr vert="horz" lIns="91848" tIns="45928" rIns="91848" bIns="45928" rtlCol="0" anchor="ctr"/>
          <a:lstStyle/>
          <a:p>
            <a:endParaRPr lang="ja-JP" altLang="en-US"/>
          </a:p>
        </p:txBody>
      </p:sp>
      <p:sp>
        <p:nvSpPr>
          <p:cNvPr id="5" name="ノート プレースホルダー 4"/>
          <p:cNvSpPr>
            <a:spLocks noGrp="1"/>
          </p:cNvSpPr>
          <p:nvPr>
            <p:ph type="body" sz="quarter" idx="3"/>
          </p:nvPr>
        </p:nvSpPr>
        <p:spPr>
          <a:xfrm>
            <a:off x="679312" y="4777248"/>
            <a:ext cx="5439101" cy="3908365"/>
          </a:xfrm>
          <a:prstGeom prst="rect">
            <a:avLst/>
          </a:prstGeom>
        </p:spPr>
        <p:txBody>
          <a:bodyPr vert="horz" lIns="91848" tIns="45928" rIns="91848" bIns="4592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3" y="9428312"/>
            <a:ext cx="2946247" cy="498328"/>
          </a:xfrm>
          <a:prstGeom prst="rect">
            <a:avLst/>
          </a:prstGeom>
        </p:spPr>
        <p:txBody>
          <a:bodyPr vert="horz" lIns="91848" tIns="45928" rIns="91848" bIns="4592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829" y="9428312"/>
            <a:ext cx="2946246" cy="498328"/>
          </a:xfrm>
          <a:prstGeom prst="rect">
            <a:avLst/>
          </a:prstGeom>
        </p:spPr>
        <p:txBody>
          <a:bodyPr vert="horz" lIns="91848" tIns="45928" rIns="91848" bIns="45928" rtlCol="0" anchor="b"/>
          <a:lstStyle>
            <a:lvl1pPr algn="r">
              <a:defRPr sz="1200"/>
            </a:lvl1pPr>
          </a:lstStyle>
          <a:p>
            <a:fld id="{81ED0B5A-CCD4-4F00-B248-AA2719C9F2DB}" type="slidenum">
              <a:rPr kumimoji="1" lang="ja-JP" altLang="en-US" smtClean="0"/>
              <a:t>‹#›</a:t>
            </a:fld>
            <a:endParaRPr kumimoji="1" lang="ja-JP" altLang="en-US"/>
          </a:p>
        </p:txBody>
      </p:sp>
    </p:spTree>
    <p:extLst>
      <p:ext uri="{BB962C8B-B14F-4D97-AF65-F5344CB8AC3E}">
        <p14:creationId xmlns:p14="http://schemas.microsoft.com/office/powerpoint/2010/main" val="203165761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66763" y="1241425"/>
            <a:ext cx="5264150" cy="3348038"/>
          </a:xfrm>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a:extLst>
              <a:ext uri="{FF2B5EF4-FFF2-40B4-BE49-F238E27FC236}">
                <a16:creationId xmlns:a16="http://schemas.microsoft.com/office/drawing/2014/main" id="{9611B1C3-4ACC-3865-0EE7-E65FDCA9E1AC}"/>
              </a:ext>
            </a:extLst>
          </p:cNvPr>
          <p:cNvSpPr>
            <a:spLocks noGrp="1"/>
          </p:cNvSpPr>
          <p:nvPr>
            <p:ph type="sldNum" sz="quarter" idx="5"/>
          </p:nvPr>
        </p:nvSpPr>
        <p:spPr/>
        <p:txBody>
          <a:bodyPr/>
          <a:lstStyle/>
          <a:p>
            <a:fld id="{81ED0B5A-CCD4-4F00-B248-AA2719C9F2DB}" type="slidenum">
              <a:rPr kumimoji="1" lang="ja-JP" altLang="en-US" smtClean="0"/>
              <a:t>2</a:t>
            </a:fld>
            <a:endParaRPr kumimoji="1" lang="ja-JP" altLang="en-US"/>
          </a:p>
        </p:txBody>
      </p:sp>
    </p:spTree>
    <p:extLst>
      <p:ext uri="{BB962C8B-B14F-4D97-AF65-F5344CB8AC3E}">
        <p14:creationId xmlns:p14="http://schemas.microsoft.com/office/powerpoint/2010/main" val="1228321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66763" y="1241425"/>
            <a:ext cx="5264150" cy="3348038"/>
          </a:xfrm>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a:extLst>
              <a:ext uri="{FF2B5EF4-FFF2-40B4-BE49-F238E27FC236}">
                <a16:creationId xmlns:a16="http://schemas.microsoft.com/office/drawing/2014/main" id="{9611B1C3-4ACC-3865-0EE7-E65FDCA9E1AC}"/>
              </a:ext>
            </a:extLst>
          </p:cNvPr>
          <p:cNvSpPr>
            <a:spLocks noGrp="1"/>
          </p:cNvSpPr>
          <p:nvPr>
            <p:ph type="sldNum" sz="quarter" idx="5"/>
          </p:nvPr>
        </p:nvSpPr>
        <p:spPr/>
        <p:txBody>
          <a:bodyPr/>
          <a:lstStyle/>
          <a:p>
            <a:fld id="{81ED0B5A-CCD4-4F00-B248-AA2719C9F2DB}" type="slidenum">
              <a:rPr kumimoji="1" lang="ja-JP" altLang="en-US" smtClean="0"/>
              <a:t>11</a:t>
            </a:fld>
            <a:endParaRPr kumimoji="1" lang="ja-JP" altLang="en-US"/>
          </a:p>
        </p:txBody>
      </p:sp>
    </p:spTree>
    <p:extLst>
      <p:ext uri="{BB962C8B-B14F-4D97-AF65-F5344CB8AC3E}">
        <p14:creationId xmlns:p14="http://schemas.microsoft.com/office/powerpoint/2010/main" val="1187589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66763" y="1241425"/>
            <a:ext cx="5264150" cy="3348038"/>
          </a:xfrm>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a:extLst>
              <a:ext uri="{FF2B5EF4-FFF2-40B4-BE49-F238E27FC236}">
                <a16:creationId xmlns:a16="http://schemas.microsoft.com/office/drawing/2014/main" id="{9611B1C3-4ACC-3865-0EE7-E65FDCA9E1AC}"/>
              </a:ext>
            </a:extLst>
          </p:cNvPr>
          <p:cNvSpPr>
            <a:spLocks noGrp="1"/>
          </p:cNvSpPr>
          <p:nvPr>
            <p:ph type="sldNum" sz="quarter" idx="5"/>
          </p:nvPr>
        </p:nvSpPr>
        <p:spPr/>
        <p:txBody>
          <a:bodyPr/>
          <a:lstStyle/>
          <a:p>
            <a:fld id="{81ED0B5A-CCD4-4F00-B248-AA2719C9F2DB}" type="slidenum">
              <a:rPr kumimoji="1" lang="ja-JP" altLang="en-US" smtClean="0"/>
              <a:t>12</a:t>
            </a:fld>
            <a:endParaRPr kumimoji="1" lang="ja-JP" altLang="en-US"/>
          </a:p>
        </p:txBody>
      </p:sp>
    </p:spTree>
    <p:extLst>
      <p:ext uri="{BB962C8B-B14F-4D97-AF65-F5344CB8AC3E}">
        <p14:creationId xmlns:p14="http://schemas.microsoft.com/office/powerpoint/2010/main" val="2799028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D0D6B-6DB7-D0D5-8053-81209FDF59E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5444A6A-A49E-F976-8C93-E0437E91F15C}"/>
              </a:ext>
            </a:extLst>
          </p:cNvPr>
          <p:cNvSpPr>
            <a:spLocks noGrp="1" noRot="1" noChangeAspect="1"/>
          </p:cNvSpPr>
          <p:nvPr>
            <p:ph type="sldImg"/>
          </p:nvPr>
        </p:nvSpPr>
        <p:spPr>
          <a:xfrm>
            <a:off x="766763" y="1241425"/>
            <a:ext cx="5264150" cy="3348038"/>
          </a:xfrm>
        </p:spPr>
      </p:sp>
      <p:sp>
        <p:nvSpPr>
          <p:cNvPr id="3" name="ノート プレースホルダー 2">
            <a:extLst>
              <a:ext uri="{FF2B5EF4-FFF2-40B4-BE49-F238E27FC236}">
                <a16:creationId xmlns:a16="http://schemas.microsoft.com/office/drawing/2014/main" id="{0178B71D-204E-C81C-8EA9-419D03D1618A}"/>
              </a:ext>
            </a:extLst>
          </p:cNvPr>
          <p:cNvSpPr>
            <a:spLocks noGrp="1"/>
          </p:cNvSpPr>
          <p:nvPr>
            <p:ph type="body" idx="1"/>
          </p:nvPr>
        </p:nvSpPr>
        <p:spPr/>
        <p:txBody>
          <a:bodyPr/>
          <a:lstStyle/>
          <a:p>
            <a:endParaRPr kumimoji="1" lang="ja-JP" altLang="en-US" dirty="0"/>
          </a:p>
        </p:txBody>
      </p:sp>
      <p:sp>
        <p:nvSpPr>
          <p:cNvPr id="5" name="スライド番号プレースホルダー 4">
            <a:extLst>
              <a:ext uri="{FF2B5EF4-FFF2-40B4-BE49-F238E27FC236}">
                <a16:creationId xmlns:a16="http://schemas.microsoft.com/office/drawing/2014/main" id="{613D2A45-9245-7EE5-1C0C-3081BD3B1845}"/>
              </a:ext>
            </a:extLst>
          </p:cNvPr>
          <p:cNvSpPr>
            <a:spLocks noGrp="1"/>
          </p:cNvSpPr>
          <p:nvPr>
            <p:ph type="sldNum" sz="quarter" idx="5"/>
          </p:nvPr>
        </p:nvSpPr>
        <p:spPr/>
        <p:txBody>
          <a:bodyPr/>
          <a:lstStyle/>
          <a:p>
            <a:fld id="{81ED0B5A-CCD4-4F00-B248-AA2719C9F2DB}" type="slidenum">
              <a:rPr kumimoji="1" lang="ja-JP" altLang="en-US" smtClean="0"/>
              <a:t>13</a:t>
            </a:fld>
            <a:endParaRPr kumimoji="1" lang="ja-JP" altLang="en-US"/>
          </a:p>
        </p:txBody>
      </p:sp>
    </p:spTree>
    <p:extLst>
      <p:ext uri="{BB962C8B-B14F-4D97-AF65-F5344CB8AC3E}">
        <p14:creationId xmlns:p14="http://schemas.microsoft.com/office/powerpoint/2010/main" val="2567342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66763" y="1241425"/>
            <a:ext cx="5264150" cy="3348038"/>
          </a:xfrm>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a:extLst>
              <a:ext uri="{FF2B5EF4-FFF2-40B4-BE49-F238E27FC236}">
                <a16:creationId xmlns:a16="http://schemas.microsoft.com/office/drawing/2014/main" id="{9611B1C3-4ACC-3865-0EE7-E65FDCA9E1AC}"/>
              </a:ext>
            </a:extLst>
          </p:cNvPr>
          <p:cNvSpPr>
            <a:spLocks noGrp="1"/>
          </p:cNvSpPr>
          <p:nvPr>
            <p:ph type="sldNum" sz="quarter" idx="5"/>
          </p:nvPr>
        </p:nvSpPr>
        <p:spPr/>
        <p:txBody>
          <a:bodyPr/>
          <a:lstStyle/>
          <a:p>
            <a:fld id="{81ED0B5A-CCD4-4F00-B248-AA2719C9F2DB}" type="slidenum">
              <a:rPr kumimoji="1" lang="ja-JP" altLang="en-US" smtClean="0"/>
              <a:t>14</a:t>
            </a:fld>
            <a:endParaRPr kumimoji="1" lang="ja-JP" altLang="en-US"/>
          </a:p>
        </p:txBody>
      </p:sp>
    </p:spTree>
    <p:extLst>
      <p:ext uri="{BB962C8B-B14F-4D97-AF65-F5344CB8AC3E}">
        <p14:creationId xmlns:p14="http://schemas.microsoft.com/office/powerpoint/2010/main" val="3901615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66763" y="1241425"/>
            <a:ext cx="5264150" cy="3348038"/>
          </a:xfrm>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a:extLst>
              <a:ext uri="{FF2B5EF4-FFF2-40B4-BE49-F238E27FC236}">
                <a16:creationId xmlns:a16="http://schemas.microsoft.com/office/drawing/2014/main" id="{9611B1C3-4ACC-3865-0EE7-E65FDCA9E1AC}"/>
              </a:ext>
            </a:extLst>
          </p:cNvPr>
          <p:cNvSpPr>
            <a:spLocks noGrp="1"/>
          </p:cNvSpPr>
          <p:nvPr>
            <p:ph type="sldNum" sz="quarter" idx="5"/>
          </p:nvPr>
        </p:nvSpPr>
        <p:spPr/>
        <p:txBody>
          <a:bodyPr/>
          <a:lstStyle/>
          <a:p>
            <a:fld id="{81ED0B5A-CCD4-4F00-B248-AA2719C9F2DB}" type="slidenum">
              <a:rPr kumimoji="1" lang="ja-JP" altLang="en-US" smtClean="0"/>
              <a:t>15</a:t>
            </a:fld>
            <a:endParaRPr kumimoji="1" lang="ja-JP" altLang="en-US"/>
          </a:p>
        </p:txBody>
      </p:sp>
    </p:spTree>
    <p:extLst>
      <p:ext uri="{BB962C8B-B14F-4D97-AF65-F5344CB8AC3E}">
        <p14:creationId xmlns:p14="http://schemas.microsoft.com/office/powerpoint/2010/main" val="2345351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9E72D-BFDE-6815-777A-0651609633C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8AC74D4-0FF3-47D4-F2A7-B15FCF314857}"/>
              </a:ext>
            </a:extLst>
          </p:cNvPr>
          <p:cNvSpPr>
            <a:spLocks noGrp="1" noRot="1" noChangeAspect="1"/>
          </p:cNvSpPr>
          <p:nvPr>
            <p:ph type="sldImg"/>
          </p:nvPr>
        </p:nvSpPr>
        <p:spPr>
          <a:xfrm>
            <a:off x="766763" y="1241425"/>
            <a:ext cx="5264150" cy="3348038"/>
          </a:xfrm>
        </p:spPr>
      </p:sp>
      <p:sp>
        <p:nvSpPr>
          <p:cNvPr id="3" name="ノート プレースホルダー 2">
            <a:extLst>
              <a:ext uri="{FF2B5EF4-FFF2-40B4-BE49-F238E27FC236}">
                <a16:creationId xmlns:a16="http://schemas.microsoft.com/office/drawing/2014/main" id="{E0542DF2-0B49-F8DC-7BE3-AB83117BCFDA}"/>
              </a:ext>
            </a:extLst>
          </p:cNvPr>
          <p:cNvSpPr>
            <a:spLocks noGrp="1"/>
          </p:cNvSpPr>
          <p:nvPr>
            <p:ph type="body" idx="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0736BE5-D5B2-CD6E-F052-21FABED78E92}"/>
              </a:ext>
            </a:extLst>
          </p:cNvPr>
          <p:cNvSpPr>
            <a:spLocks noGrp="1"/>
          </p:cNvSpPr>
          <p:nvPr>
            <p:ph type="sldNum" sz="quarter" idx="5"/>
          </p:nvPr>
        </p:nvSpPr>
        <p:spPr/>
        <p:txBody>
          <a:bodyPr/>
          <a:lstStyle/>
          <a:p>
            <a:fld id="{81ED0B5A-CCD4-4F00-B248-AA2719C9F2DB}" type="slidenum">
              <a:rPr kumimoji="1" lang="ja-JP" altLang="en-US" smtClean="0"/>
              <a:t>16</a:t>
            </a:fld>
            <a:endParaRPr kumimoji="1" lang="ja-JP" altLang="en-US"/>
          </a:p>
        </p:txBody>
      </p:sp>
    </p:spTree>
    <p:extLst>
      <p:ext uri="{BB962C8B-B14F-4D97-AF65-F5344CB8AC3E}">
        <p14:creationId xmlns:p14="http://schemas.microsoft.com/office/powerpoint/2010/main" val="2970566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66763" y="1241425"/>
            <a:ext cx="5264150" cy="3348038"/>
          </a:xfrm>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a:extLst>
              <a:ext uri="{FF2B5EF4-FFF2-40B4-BE49-F238E27FC236}">
                <a16:creationId xmlns:a16="http://schemas.microsoft.com/office/drawing/2014/main" id="{33DC3CFC-BDC3-0BF3-0F94-E5109EF17572}"/>
              </a:ext>
            </a:extLst>
          </p:cNvPr>
          <p:cNvSpPr>
            <a:spLocks noGrp="1"/>
          </p:cNvSpPr>
          <p:nvPr>
            <p:ph type="sldNum" sz="quarter" idx="5"/>
          </p:nvPr>
        </p:nvSpPr>
        <p:spPr/>
        <p:txBody>
          <a:bodyPr/>
          <a:lstStyle/>
          <a:p>
            <a:fld id="{81ED0B5A-CCD4-4F00-B248-AA2719C9F2DB}" type="slidenum">
              <a:rPr kumimoji="1" lang="ja-JP" altLang="en-US" smtClean="0"/>
              <a:t>23</a:t>
            </a:fld>
            <a:endParaRPr kumimoji="1" lang="ja-JP" altLang="en-US"/>
          </a:p>
        </p:txBody>
      </p:sp>
    </p:spTree>
    <p:extLst>
      <p:ext uri="{BB962C8B-B14F-4D97-AF65-F5344CB8AC3E}">
        <p14:creationId xmlns:p14="http://schemas.microsoft.com/office/powerpoint/2010/main" val="2057585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66763" y="1241425"/>
            <a:ext cx="5264150" cy="3348038"/>
          </a:xfrm>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a:extLst>
              <a:ext uri="{FF2B5EF4-FFF2-40B4-BE49-F238E27FC236}">
                <a16:creationId xmlns:a16="http://schemas.microsoft.com/office/drawing/2014/main" id="{A33F86D7-D93D-F336-2EDA-3D6BCD9548EC}"/>
              </a:ext>
            </a:extLst>
          </p:cNvPr>
          <p:cNvSpPr>
            <a:spLocks noGrp="1"/>
          </p:cNvSpPr>
          <p:nvPr>
            <p:ph type="sldNum" sz="quarter" idx="5"/>
          </p:nvPr>
        </p:nvSpPr>
        <p:spPr/>
        <p:txBody>
          <a:bodyPr/>
          <a:lstStyle/>
          <a:p>
            <a:fld id="{81ED0B5A-CCD4-4F00-B248-AA2719C9F2DB}" type="slidenum">
              <a:rPr kumimoji="1" lang="ja-JP" altLang="en-US" smtClean="0"/>
              <a:t>25</a:t>
            </a:fld>
            <a:endParaRPr kumimoji="1" lang="ja-JP" altLang="en-US"/>
          </a:p>
        </p:txBody>
      </p:sp>
    </p:spTree>
    <p:extLst>
      <p:ext uri="{BB962C8B-B14F-4D97-AF65-F5344CB8AC3E}">
        <p14:creationId xmlns:p14="http://schemas.microsoft.com/office/powerpoint/2010/main" val="420935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E2DB1-178A-DE19-70FE-23C88F93B20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73A23AC-DDED-512B-5D0B-7E53F768E6F2}"/>
              </a:ext>
            </a:extLst>
          </p:cNvPr>
          <p:cNvSpPr>
            <a:spLocks noGrp="1" noRot="1" noChangeAspect="1"/>
          </p:cNvSpPr>
          <p:nvPr>
            <p:ph type="sldImg"/>
          </p:nvPr>
        </p:nvSpPr>
        <p:spPr>
          <a:xfrm>
            <a:off x="766763" y="1241425"/>
            <a:ext cx="5264150" cy="3348038"/>
          </a:xfrm>
        </p:spPr>
      </p:sp>
      <p:sp>
        <p:nvSpPr>
          <p:cNvPr id="3" name="ノート プレースホルダー 2">
            <a:extLst>
              <a:ext uri="{FF2B5EF4-FFF2-40B4-BE49-F238E27FC236}">
                <a16:creationId xmlns:a16="http://schemas.microsoft.com/office/drawing/2014/main" id="{8271A2F9-CEAE-A013-B038-1479704464DA}"/>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29FB066-70FD-C764-7936-CF727E1E7692}"/>
              </a:ext>
            </a:extLst>
          </p:cNvPr>
          <p:cNvSpPr>
            <a:spLocks noGrp="1"/>
          </p:cNvSpPr>
          <p:nvPr>
            <p:ph type="sldNum" sz="quarter" idx="5"/>
          </p:nvPr>
        </p:nvSpPr>
        <p:spPr/>
        <p:txBody>
          <a:bodyPr/>
          <a:lstStyle/>
          <a:p>
            <a:fld id="{81ED0B5A-CCD4-4F00-B248-AA2719C9F2DB}" type="slidenum">
              <a:rPr kumimoji="1" lang="ja-JP" altLang="en-US" smtClean="0"/>
              <a:t>3</a:t>
            </a:fld>
            <a:endParaRPr kumimoji="1" lang="ja-JP" altLang="en-US"/>
          </a:p>
        </p:txBody>
      </p:sp>
    </p:spTree>
    <p:extLst>
      <p:ext uri="{BB962C8B-B14F-4D97-AF65-F5344CB8AC3E}">
        <p14:creationId xmlns:p14="http://schemas.microsoft.com/office/powerpoint/2010/main" val="3310306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DC7E6-892F-A8D8-9EF5-3A91BEAF902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D77B751-0CBE-62B3-AF0B-0C51EE32EBB8}"/>
              </a:ext>
            </a:extLst>
          </p:cNvPr>
          <p:cNvSpPr>
            <a:spLocks noGrp="1" noRot="1" noChangeAspect="1"/>
          </p:cNvSpPr>
          <p:nvPr>
            <p:ph type="sldImg"/>
          </p:nvPr>
        </p:nvSpPr>
        <p:spPr>
          <a:xfrm>
            <a:off x="766763" y="1241425"/>
            <a:ext cx="5264150" cy="3348038"/>
          </a:xfrm>
        </p:spPr>
      </p:sp>
      <p:sp>
        <p:nvSpPr>
          <p:cNvPr id="3" name="ノート プレースホルダー 2">
            <a:extLst>
              <a:ext uri="{FF2B5EF4-FFF2-40B4-BE49-F238E27FC236}">
                <a16:creationId xmlns:a16="http://schemas.microsoft.com/office/drawing/2014/main" id="{6068288E-279E-142C-8712-70F99C6FE75F}"/>
              </a:ext>
            </a:extLst>
          </p:cNvPr>
          <p:cNvSpPr>
            <a:spLocks noGrp="1"/>
          </p:cNvSpPr>
          <p:nvPr>
            <p:ph type="body" idx="1"/>
          </p:nvPr>
        </p:nvSpPr>
        <p:spPr/>
        <p:txBody>
          <a:bodyPr/>
          <a:lstStyle/>
          <a:p>
            <a:endParaRPr kumimoji="1" lang="ja-JP" altLang="en-US" dirty="0"/>
          </a:p>
        </p:txBody>
      </p:sp>
      <p:sp>
        <p:nvSpPr>
          <p:cNvPr id="5" name="スライド番号プレースホルダー 4">
            <a:extLst>
              <a:ext uri="{FF2B5EF4-FFF2-40B4-BE49-F238E27FC236}">
                <a16:creationId xmlns:a16="http://schemas.microsoft.com/office/drawing/2014/main" id="{08AABCCE-A046-459C-B236-44D996BE31AF}"/>
              </a:ext>
            </a:extLst>
          </p:cNvPr>
          <p:cNvSpPr>
            <a:spLocks noGrp="1"/>
          </p:cNvSpPr>
          <p:nvPr>
            <p:ph type="sldNum" sz="quarter" idx="5"/>
          </p:nvPr>
        </p:nvSpPr>
        <p:spPr/>
        <p:txBody>
          <a:bodyPr/>
          <a:lstStyle/>
          <a:p>
            <a:fld id="{81ED0B5A-CCD4-4F00-B248-AA2719C9F2DB}" type="slidenum">
              <a:rPr kumimoji="1" lang="ja-JP" altLang="en-US" smtClean="0"/>
              <a:t>4</a:t>
            </a:fld>
            <a:endParaRPr kumimoji="1" lang="ja-JP" altLang="en-US"/>
          </a:p>
        </p:txBody>
      </p:sp>
    </p:spTree>
    <p:extLst>
      <p:ext uri="{BB962C8B-B14F-4D97-AF65-F5344CB8AC3E}">
        <p14:creationId xmlns:p14="http://schemas.microsoft.com/office/powerpoint/2010/main" val="3842893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66763" y="1241425"/>
            <a:ext cx="5264150" cy="334803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D0B5A-CCD4-4F00-B248-AA2719C9F2DB}" type="slidenum">
              <a:rPr kumimoji="1" lang="ja-JP" altLang="en-US" smtClean="0"/>
              <a:t>5</a:t>
            </a:fld>
            <a:endParaRPr kumimoji="1" lang="ja-JP" altLang="en-US"/>
          </a:p>
        </p:txBody>
      </p:sp>
    </p:spTree>
    <p:extLst>
      <p:ext uri="{BB962C8B-B14F-4D97-AF65-F5344CB8AC3E}">
        <p14:creationId xmlns:p14="http://schemas.microsoft.com/office/powerpoint/2010/main" val="1264964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66763" y="1241425"/>
            <a:ext cx="5264150" cy="334803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D0B5A-CCD4-4F00-B248-AA2719C9F2DB}" type="slidenum">
              <a:rPr kumimoji="1" lang="ja-JP" altLang="en-US" smtClean="0"/>
              <a:t>6</a:t>
            </a:fld>
            <a:endParaRPr kumimoji="1" lang="ja-JP" altLang="en-US"/>
          </a:p>
        </p:txBody>
      </p:sp>
    </p:spTree>
    <p:extLst>
      <p:ext uri="{BB962C8B-B14F-4D97-AF65-F5344CB8AC3E}">
        <p14:creationId xmlns:p14="http://schemas.microsoft.com/office/powerpoint/2010/main" val="4092942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66763" y="1241425"/>
            <a:ext cx="5264150" cy="334803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D0B5A-CCD4-4F00-B248-AA2719C9F2DB}" type="slidenum">
              <a:rPr kumimoji="1" lang="ja-JP" altLang="en-US" smtClean="0"/>
              <a:t>7</a:t>
            </a:fld>
            <a:endParaRPr kumimoji="1" lang="ja-JP" altLang="en-US"/>
          </a:p>
        </p:txBody>
      </p:sp>
    </p:spTree>
    <p:extLst>
      <p:ext uri="{BB962C8B-B14F-4D97-AF65-F5344CB8AC3E}">
        <p14:creationId xmlns:p14="http://schemas.microsoft.com/office/powerpoint/2010/main" val="2315612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66763" y="1241425"/>
            <a:ext cx="5264150" cy="334803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D0B5A-CCD4-4F00-B248-AA2719C9F2DB}" type="slidenum">
              <a:rPr kumimoji="1" lang="ja-JP" altLang="en-US" smtClean="0"/>
              <a:t>8</a:t>
            </a:fld>
            <a:endParaRPr kumimoji="1" lang="ja-JP" altLang="en-US"/>
          </a:p>
        </p:txBody>
      </p:sp>
    </p:spTree>
    <p:extLst>
      <p:ext uri="{BB962C8B-B14F-4D97-AF65-F5344CB8AC3E}">
        <p14:creationId xmlns:p14="http://schemas.microsoft.com/office/powerpoint/2010/main" val="3831229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23379-DB6F-868B-D7B0-63C8AAAC700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B756F0-FCCB-4A71-EBC1-663680266805}"/>
              </a:ext>
            </a:extLst>
          </p:cNvPr>
          <p:cNvSpPr>
            <a:spLocks noGrp="1" noRot="1" noChangeAspect="1"/>
          </p:cNvSpPr>
          <p:nvPr>
            <p:ph type="sldImg"/>
          </p:nvPr>
        </p:nvSpPr>
        <p:spPr>
          <a:xfrm>
            <a:off x="803275" y="1260475"/>
            <a:ext cx="5345113" cy="3400425"/>
          </a:xfrm>
        </p:spPr>
      </p:sp>
      <p:sp>
        <p:nvSpPr>
          <p:cNvPr id="3" name="ノート プレースホルダー 2">
            <a:extLst>
              <a:ext uri="{FF2B5EF4-FFF2-40B4-BE49-F238E27FC236}">
                <a16:creationId xmlns:a16="http://schemas.microsoft.com/office/drawing/2014/main" id="{EF0D0CB3-808C-7E9B-5B7B-FC203558BE3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AB4A529-F0FE-87A1-F6B0-83199AC2EED4}"/>
              </a:ext>
            </a:extLst>
          </p:cNvPr>
          <p:cNvSpPr>
            <a:spLocks noGrp="1"/>
          </p:cNvSpPr>
          <p:nvPr>
            <p:ph type="sldNum" sz="quarter" idx="5"/>
          </p:nvPr>
        </p:nvSpPr>
        <p:spPr/>
        <p:txBody>
          <a:bodyPr/>
          <a:lstStyle/>
          <a:p>
            <a:pPr defTabSz="929618">
              <a:defRPr/>
            </a:pPr>
            <a:fld id="{81ED0B5A-CCD4-4F00-B248-AA2719C9F2DB}" type="slidenum">
              <a:rPr lang="ja-JP" altLang="en-US">
                <a:solidFill>
                  <a:prstClr val="black"/>
                </a:solidFill>
                <a:latin typeface="游ゴシック" panose="020F0502020204030204"/>
                <a:ea typeface="游ゴシック" panose="020B0400000000000000" pitchFamily="50" charset="-128"/>
              </a:rPr>
              <a:pPr defTabSz="929618">
                <a:defRPr/>
              </a:pPr>
              <a:t>9</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100837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66763" y="1241425"/>
            <a:ext cx="5264150" cy="334803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D0B5A-CCD4-4F00-B248-AA2719C9F2DB}" type="slidenum">
              <a:rPr kumimoji="1" lang="ja-JP" altLang="en-US" smtClean="0"/>
              <a:t>10</a:t>
            </a:fld>
            <a:endParaRPr kumimoji="1" lang="ja-JP" altLang="en-US"/>
          </a:p>
        </p:txBody>
      </p:sp>
    </p:spTree>
    <p:extLst>
      <p:ext uri="{BB962C8B-B14F-4D97-AF65-F5344CB8AC3E}">
        <p14:creationId xmlns:p14="http://schemas.microsoft.com/office/powerpoint/2010/main" val="2268859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031171"/>
            <a:ext cx="7429500" cy="2193608"/>
          </a:xfrm>
        </p:spPr>
        <p:txBody>
          <a:bodyPr anchor="b"/>
          <a:lstStyle>
            <a:lvl1pPr algn="ctr">
              <a:defRPr sz="4875"/>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309373"/>
            <a:ext cx="7429500" cy="1521231"/>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04BA914-E34D-4427-AE29-78FF72284A3C}" type="datetime1">
              <a:rPr kumimoji="1" lang="ja-JP" altLang="en-US" smtClean="0"/>
              <a:t>2026/6/26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FFF96A-D034-403F-9AC1-0A1A27037ACD}" type="slidenum">
              <a:rPr kumimoji="1" lang="ja-JP" altLang="en-US" smtClean="0"/>
              <a:t>‹#›</a:t>
            </a:fld>
            <a:endParaRPr kumimoji="1" lang="ja-JP" altLang="en-US"/>
          </a:p>
        </p:txBody>
      </p:sp>
    </p:spTree>
    <p:extLst>
      <p:ext uri="{BB962C8B-B14F-4D97-AF65-F5344CB8AC3E}">
        <p14:creationId xmlns:p14="http://schemas.microsoft.com/office/powerpoint/2010/main" val="873774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A0A7081-4A17-4994-83B6-12D573036166}" type="datetime1">
              <a:rPr kumimoji="1" lang="ja-JP" altLang="en-US" smtClean="0"/>
              <a:t>2026/6/26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FFF96A-D034-403F-9AC1-0A1A27037ACD}" type="slidenum">
              <a:rPr kumimoji="1" lang="ja-JP" altLang="en-US" smtClean="0"/>
              <a:t>‹#›</a:t>
            </a:fld>
            <a:endParaRPr kumimoji="1" lang="ja-JP" altLang="en-US"/>
          </a:p>
        </p:txBody>
      </p:sp>
    </p:spTree>
    <p:extLst>
      <p:ext uri="{BB962C8B-B14F-4D97-AF65-F5344CB8AC3E}">
        <p14:creationId xmlns:p14="http://schemas.microsoft.com/office/powerpoint/2010/main" val="340563134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1" y="335458"/>
            <a:ext cx="2135981" cy="533962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7" y="335458"/>
            <a:ext cx="6284119" cy="533962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A0A7081-4A17-4994-83B6-12D573036166}" type="datetime1">
              <a:rPr kumimoji="1" lang="ja-JP" altLang="en-US" smtClean="0"/>
              <a:t>2026/6/26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FFF96A-D034-403F-9AC1-0A1A27037ACD}" type="slidenum">
              <a:rPr kumimoji="1" lang="ja-JP" altLang="en-US" smtClean="0"/>
              <a:t>‹#›</a:t>
            </a:fld>
            <a:endParaRPr kumimoji="1" lang="ja-JP" altLang="en-US"/>
          </a:p>
        </p:txBody>
      </p:sp>
    </p:spTree>
    <p:extLst>
      <p:ext uri="{BB962C8B-B14F-4D97-AF65-F5344CB8AC3E}">
        <p14:creationId xmlns:p14="http://schemas.microsoft.com/office/powerpoint/2010/main" val="83545406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94A2593-D2B1-4386-A666-79A0B5B5FF0B}" type="datetime1">
              <a:rPr kumimoji="1" lang="ja-JP" altLang="en-US" smtClean="0"/>
              <a:t>2026/6/26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FFF96A-D034-403F-9AC1-0A1A27037ACD}" type="slidenum">
              <a:rPr kumimoji="1" lang="ja-JP" altLang="en-US" smtClean="0"/>
              <a:t>‹#›</a:t>
            </a:fld>
            <a:endParaRPr kumimoji="1" lang="ja-JP" altLang="en-US"/>
          </a:p>
        </p:txBody>
      </p:sp>
    </p:spTree>
    <p:extLst>
      <p:ext uri="{BB962C8B-B14F-4D97-AF65-F5344CB8AC3E}">
        <p14:creationId xmlns:p14="http://schemas.microsoft.com/office/powerpoint/2010/main" val="1359280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8" y="1570823"/>
            <a:ext cx="8543925" cy="2620952"/>
          </a:xfrm>
        </p:spPr>
        <p:txBody>
          <a:bodyPr anchor="b"/>
          <a:lstStyle>
            <a:lvl1pPr>
              <a:defRPr sz="4875"/>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8" y="4216570"/>
            <a:ext cx="8543925" cy="137829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C3DF5F4-563B-492F-AEFC-A4CAA2C72234}" type="datetime1">
              <a:rPr kumimoji="1" lang="ja-JP" altLang="en-US" smtClean="0"/>
              <a:t>2026/6/26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FFF96A-D034-403F-9AC1-0A1A27037ACD}" type="slidenum">
              <a:rPr kumimoji="1" lang="ja-JP" altLang="en-US" smtClean="0"/>
              <a:t>‹#›</a:t>
            </a:fld>
            <a:endParaRPr kumimoji="1" lang="ja-JP" altLang="en-US"/>
          </a:p>
        </p:txBody>
      </p:sp>
    </p:spTree>
    <p:extLst>
      <p:ext uri="{BB962C8B-B14F-4D97-AF65-F5344CB8AC3E}">
        <p14:creationId xmlns:p14="http://schemas.microsoft.com/office/powerpoint/2010/main" val="3109696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677293"/>
            <a:ext cx="4210050" cy="399779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677293"/>
            <a:ext cx="4210050" cy="399779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D5D8DD7-2911-4D8C-B8A0-CE6D8C947B5D}" type="datetime1">
              <a:rPr kumimoji="1" lang="ja-JP" altLang="en-US" smtClean="0"/>
              <a:t>2026/6/26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6FFF96A-D034-403F-9AC1-0A1A27037ACD}" type="slidenum">
              <a:rPr kumimoji="1" lang="ja-JP" altLang="en-US" smtClean="0"/>
              <a:t>‹#›</a:t>
            </a:fld>
            <a:endParaRPr kumimoji="1" lang="ja-JP" altLang="en-US"/>
          </a:p>
        </p:txBody>
      </p:sp>
    </p:spTree>
    <p:extLst>
      <p:ext uri="{BB962C8B-B14F-4D97-AF65-F5344CB8AC3E}">
        <p14:creationId xmlns:p14="http://schemas.microsoft.com/office/powerpoint/2010/main" val="1440890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35459"/>
            <a:ext cx="8543925" cy="1217861"/>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8" y="1544569"/>
            <a:ext cx="4190702" cy="756969"/>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ja-JP" altLang="en-US"/>
              <a:t>マスター テキストの書式設定</a:t>
            </a:r>
          </a:p>
        </p:txBody>
      </p:sp>
      <p:sp>
        <p:nvSpPr>
          <p:cNvPr id="4" name="Content Placeholder 3"/>
          <p:cNvSpPr>
            <a:spLocks noGrp="1"/>
          </p:cNvSpPr>
          <p:nvPr>
            <p:ph sz="half" idx="2"/>
          </p:nvPr>
        </p:nvSpPr>
        <p:spPr>
          <a:xfrm>
            <a:off x="682328" y="2301538"/>
            <a:ext cx="4190702" cy="338521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544569"/>
            <a:ext cx="4211340" cy="756969"/>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301538"/>
            <a:ext cx="4211340" cy="338521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132D0A0-0E06-4E50-B47F-371EFABD6B92}" type="datetime1">
              <a:rPr kumimoji="1" lang="ja-JP" altLang="en-US" smtClean="0"/>
              <a:t>2026/6/26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6FFF96A-D034-403F-9AC1-0A1A27037ACD}" type="slidenum">
              <a:rPr kumimoji="1" lang="ja-JP" altLang="en-US" smtClean="0"/>
              <a:t>‹#›</a:t>
            </a:fld>
            <a:endParaRPr kumimoji="1" lang="ja-JP" altLang="en-US"/>
          </a:p>
        </p:txBody>
      </p:sp>
    </p:spTree>
    <p:extLst>
      <p:ext uri="{BB962C8B-B14F-4D97-AF65-F5344CB8AC3E}">
        <p14:creationId xmlns:p14="http://schemas.microsoft.com/office/powerpoint/2010/main" val="826177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CF5500E-A7FE-45C4-AE79-C684A04790AE}" type="datetime1">
              <a:rPr kumimoji="1" lang="ja-JP" altLang="en-US" smtClean="0"/>
              <a:t>2026/6/26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6FFF96A-D034-403F-9AC1-0A1A27037ACD}" type="slidenum">
              <a:rPr kumimoji="1" lang="ja-JP" altLang="en-US" smtClean="0"/>
              <a:t>‹#›</a:t>
            </a:fld>
            <a:endParaRPr kumimoji="1" lang="ja-JP" altLang="en-US"/>
          </a:p>
        </p:txBody>
      </p:sp>
    </p:spTree>
    <p:extLst>
      <p:ext uri="{BB962C8B-B14F-4D97-AF65-F5344CB8AC3E}">
        <p14:creationId xmlns:p14="http://schemas.microsoft.com/office/powerpoint/2010/main" val="2971124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323135-C459-4099-AE45-A4CC53D78928}" type="datetime1">
              <a:rPr kumimoji="1" lang="ja-JP" altLang="en-US" smtClean="0"/>
              <a:t>2026/6/26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6FFF96A-D034-403F-9AC1-0A1A27037ACD}" type="slidenum">
              <a:rPr kumimoji="1" lang="ja-JP" altLang="en-US" smtClean="0"/>
              <a:t>‹#›</a:t>
            </a:fld>
            <a:endParaRPr kumimoji="1" lang="ja-JP" altLang="en-US"/>
          </a:p>
        </p:txBody>
      </p:sp>
    </p:spTree>
    <p:extLst>
      <p:ext uri="{BB962C8B-B14F-4D97-AF65-F5344CB8AC3E}">
        <p14:creationId xmlns:p14="http://schemas.microsoft.com/office/powerpoint/2010/main" val="2754312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20052"/>
            <a:ext cx="3194943" cy="1470184"/>
          </a:xfrm>
        </p:spPr>
        <p:txBody>
          <a:bodyPr anchor="b"/>
          <a:lstStyle>
            <a:lvl1pPr>
              <a:defRPr sz="26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07197"/>
            <a:ext cx="5014913" cy="4477643"/>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1890236"/>
            <a:ext cx="3194943" cy="3501897"/>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A0A7081-4A17-4994-83B6-12D573036166}" type="datetime1">
              <a:rPr kumimoji="1" lang="ja-JP" altLang="en-US" smtClean="0"/>
              <a:t>2026/6/26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6FFF96A-D034-403F-9AC1-0A1A27037ACD}" type="slidenum">
              <a:rPr kumimoji="1" lang="ja-JP" altLang="en-US" smtClean="0"/>
              <a:t>‹#›</a:t>
            </a:fld>
            <a:endParaRPr kumimoji="1" lang="ja-JP" altLang="en-US"/>
          </a:p>
        </p:txBody>
      </p:sp>
    </p:spTree>
    <p:extLst>
      <p:ext uri="{BB962C8B-B14F-4D97-AF65-F5344CB8AC3E}">
        <p14:creationId xmlns:p14="http://schemas.microsoft.com/office/powerpoint/2010/main" val="257921329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20052"/>
            <a:ext cx="3194943" cy="1470184"/>
          </a:xfrm>
        </p:spPr>
        <p:txBody>
          <a:bodyPr anchor="b"/>
          <a:lstStyle>
            <a:lvl1pPr>
              <a:defRPr sz="26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07197"/>
            <a:ext cx="5014913" cy="4477643"/>
          </a:xfrm>
        </p:spPr>
        <p:txBody>
          <a:bodyPr anchor="t"/>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1890236"/>
            <a:ext cx="3194943" cy="3501897"/>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98D84A3-8561-4FCF-929C-D431663BE40F}" type="datetime1">
              <a:rPr kumimoji="1" lang="ja-JP" altLang="en-US" smtClean="0"/>
              <a:t>2026/6/26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6FFF96A-D034-403F-9AC1-0A1A27037ACD}" type="slidenum">
              <a:rPr kumimoji="1" lang="ja-JP" altLang="en-US" smtClean="0"/>
              <a:t>‹#›</a:t>
            </a:fld>
            <a:endParaRPr kumimoji="1" lang="ja-JP" altLang="en-US"/>
          </a:p>
        </p:txBody>
      </p:sp>
    </p:spTree>
    <p:extLst>
      <p:ext uri="{BB962C8B-B14F-4D97-AF65-F5344CB8AC3E}">
        <p14:creationId xmlns:p14="http://schemas.microsoft.com/office/powerpoint/2010/main" val="3534973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35459"/>
            <a:ext cx="8543925" cy="1217861"/>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677293"/>
            <a:ext cx="8543925" cy="3997792"/>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5839897"/>
            <a:ext cx="2228850" cy="335459"/>
          </a:xfrm>
          <a:prstGeom prst="rect">
            <a:avLst/>
          </a:prstGeom>
        </p:spPr>
        <p:txBody>
          <a:bodyPr vert="horz" lIns="91440" tIns="45720" rIns="91440" bIns="45720" rtlCol="0" anchor="ctr"/>
          <a:lstStyle>
            <a:lvl1pPr algn="l">
              <a:defRPr sz="975">
                <a:solidFill>
                  <a:schemeClr val="tx1">
                    <a:tint val="75000"/>
                  </a:schemeClr>
                </a:solidFill>
              </a:defRPr>
            </a:lvl1pPr>
          </a:lstStyle>
          <a:p>
            <a:fld id="{1A0A7081-4A17-4994-83B6-12D573036166}" type="datetime1">
              <a:rPr kumimoji="1" lang="ja-JP" altLang="en-US" smtClean="0"/>
              <a:t>2026/6/26</a:t>
            </a:fld>
            <a:endParaRPr kumimoji="1" lang="ja-JP" altLang="en-US"/>
          </a:p>
        </p:txBody>
      </p:sp>
      <p:sp>
        <p:nvSpPr>
          <p:cNvPr id="5" name="Footer Placeholder 4"/>
          <p:cNvSpPr>
            <a:spLocks noGrp="1"/>
          </p:cNvSpPr>
          <p:nvPr>
            <p:ph type="ftr" sz="quarter" idx="3"/>
          </p:nvPr>
        </p:nvSpPr>
        <p:spPr>
          <a:xfrm>
            <a:off x="3281363" y="5839897"/>
            <a:ext cx="3343275" cy="335459"/>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5839897"/>
            <a:ext cx="2228850" cy="335459"/>
          </a:xfrm>
          <a:prstGeom prst="rect">
            <a:avLst/>
          </a:prstGeom>
        </p:spPr>
        <p:txBody>
          <a:bodyPr vert="horz" lIns="91440" tIns="45720" rIns="91440" bIns="45720" rtlCol="0" anchor="ctr"/>
          <a:lstStyle>
            <a:lvl1pPr algn="r">
              <a:defRPr sz="975">
                <a:solidFill>
                  <a:schemeClr val="tx1">
                    <a:tint val="75000"/>
                  </a:schemeClr>
                </a:solidFill>
              </a:defRPr>
            </a:lvl1pPr>
          </a:lstStyle>
          <a:p>
            <a:fld id="{66FFF96A-D034-403F-9AC1-0A1A27037ACD}" type="slidenum">
              <a:rPr kumimoji="1" lang="ja-JP" altLang="en-US" smtClean="0"/>
              <a:t>‹#›</a:t>
            </a:fld>
            <a:endParaRPr kumimoji="1" lang="ja-JP" altLang="en-US"/>
          </a:p>
        </p:txBody>
      </p:sp>
    </p:spTree>
    <p:extLst>
      <p:ext uri="{BB962C8B-B14F-4D97-AF65-F5344CB8AC3E}">
        <p14:creationId xmlns:p14="http://schemas.microsoft.com/office/powerpoint/2010/main" val="425701747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en-US"/>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emf"/><Relationship Id="rId9" Type="http://schemas.openxmlformats.org/officeDocument/2006/relationships/image" Target="../media/image39.jpeg"/></Relationships>
</file>

<file path=ppt/slides/_rels/slide1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7.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8.sv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7.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8.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emf"/></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g"/><Relationship Id="rId10" Type="http://schemas.openxmlformats.org/officeDocument/2006/relationships/image" Target="../media/image23.png"/><Relationship Id="rId4" Type="http://schemas.openxmlformats.org/officeDocument/2006/relationships/image" Target="../media/image17.emf"/><Relationship Id="rId9" Type="http://schemas.openxmlformats.org/officeDocument/2006/relationships/image" Target="../media/image22.emf"/></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397E6F7-2DD1-4B73-96FC-042BD3300FB8}"/>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6" dirty="0">
                <a:latin typeface="Meiryo UI" panose="020B0604030504040204" pitchFamily="50" charset="-128"/>
                <a:ea typeface="Meiryo UI" panose="020B0604030504040204" pitchFamily="50" charset="-128"/>
              </a:rPr>
              <a:t>　</a:t>
            </a:r>
            <a:endParaRPr lang="ja-JP" altLang="en-US" sz="1606" b="1"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1FFBDA88-A791-492C-B52D-CE3266237EDE}"/>
              </a:ext>
            </a:extLst>
          </p:cNvPr>
          <p:cNvSpPr txBox="1"/>
          <p:nvPr/>
        </p:nvSpPr>
        <p:spPr>
          <a:xfrm>
            <a:off x="533137" y="2557340"/>
            <a:ext cx="8839729" cy="531812"/>
          </a:xfrm>
          <a:prstGeom prst="rect">
            <a:avLst/>
          </a:prstGeom>
          <a:noFill/>
        </p:spPr>
        <p:txBody>
          <a:bodyPr wrap="square" rtlCol="0">
            <a:spAutoFit/>
          </a:bodyPr>
          <a:lstStyle/>
          <a:p>
            <a:pPr algn="ctr"/>
            <a:r>
              <a:rPr lang="ja-JP" altLang="en-US" sz="2856" b="1" dirty="0">
                <a:latin typeface="Meiryo UI" panose="020B0604030504040204" pitchFamily="50" charset="-128"/>
                <a:ea typeface="Meiryo UI" panose="020B0604030504040204" pitchFamily="50" charset="-128"/>
              </a:rPr>
              <a:t>大阪都市魅力創造戦略</a:t>
            </a:r>
            <a:r>
              <a:rPr lang="en-US" altLang="ja-JP" sz="2856" b="1" dirty="0">
                <a:latin typeface="Meiryo UI" panose="020B0604030504040204" pitchFamily="50" charset="-128"/>
                <a:ea typeface="Meiryo UI" panose="020B0604030504040204" pitchFamily="50" charset="-128"/>
              </a:rPr>
              <a:t>2030</a:t>
            </a:r>
            <a:r>
              <a:rPr lang="ja-JP" altLang="en-US" sz="2856" b="1">
                <a:latin typeface="Meiryo UI" panose="020B0604030504040204" pitchFamily="50" charset="-128"/>
                <a:ea typeface="Meiryo UI" panose="020B0604030504040204" pitchFamily="50" charset="-128"/>
              </a:rPr>
              <a:t>（案）</a:t>
            </a:r>
            <a:endParaRPr lang="en-US" altLang="ja-JP" sz="2856" b="1" dirty="0">
              <a:latin typeface="Meiryo UI" panose="020B0604030504040204" pitchFamily="50" charset="-128"/>
              <a:ea typeface="Meiryo UI" panose="020B0604030504040204" pitchFamily="50" charset="-128"/>
            </a:endParaRPr>
          </a:p>
        </p:txBody>
      </p:sp>
      <p:cxnSp>
        <p:nvCxnSpPr>
          <p:cNvPr id="9" name="直線コネクタ 8">
            <a:extLst>
              <a:ext uri="{FF2B5EF4-FFF2-40B4-BE49-F238E27FC236}">
                <a16:creationId xmlns:a16="http://schemas.microsoft.com/office/drawing/2014/main" id="{2C0D23DD-CEE9-4E2C-ABDD-8755EA3F1FDD}"/>
              </a:ext>
            </a:extLst>
          </p:cNvPr>
          <p:cNvCxnSpPr>
            <a:cxnSpLocks/>
          </p:cNvCxnSpPr>
          <p:nvPr/>
        </p:nvCxnSpPr>
        <p:spPr>
          <a:xfrm>
            <a:off x="1820072" y="3110114"/>
            <a:ext cx="6425000" cy="0"/>
          </a:xfrm>
          <a:prstGeom prst="line">
            <a:avLst/>
          </a:prstGeom>
          <a:ln w="28575">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12" name="正方形/長方形 11">
            <a:extLst>
              <a:ext uri="{FF2B5EF4-FFF2-40B4-BE49-F238E27FC236}">
                <a16:creationId xmlns:a16="http://schemas.microsoft.com/office/drawing/2014/main" id="{1E3BCFD6-9E95-4B4A-9173-D6FE7E946057}"/>
              </a:ext>
            </a:extLst>
          </p:cNvPr>
          <p:cNvSpPr/>
          <p:nvPr/>
        </p:nvSpPr>
        <p:spPr>
          <a:xfrm>
            <a:off x="533137" y="4306621"/>
            <a:ext cx="8839729" cy="772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42" b="1" dirty="0">
                <a:solidFill>
                  <a:schemeClr val="tx1"/>
                </a:solidFill>
                <a:latin typeface="Meiryo UI" panose="020B0604030504040204" pitchFamily="50" charset="-128"/>
                <a:ea typeface="Meiryo UI" panose="020B0604030504040204" pitchFamily="50" charset="-128"/>
              </a:rPr>
              <a:t>令和</a:t>
            </a:r>
            <a:r>
              <a:rPr lang="en-US" altLang="ja-JP" sz="2142" b="1" dirty="0">
                <a:solidFill>
                  <a:schemeClr val="tx1"/>
                </a:solidFill>
                <a:latin typeface="Meiryo UI" panose="020B0604030504040204" pitchFamily="50" charset="-128"/>
                <a:ea typeface="Meiryo UI" panose="020B0604030504040204" pitchFamily="50" charset="-128"/>
              </a:rPr>
              <a:t>8</a:t>
            </a:r>
            <a:r>
              <a:rPr lang="ja-JP" altLang="en-US" sz="2142" b="1" dirty="0">
                <a:solidFill>
                  <a:schemeClr val="tx1"/>
                </a:solidFill>
                <a:latin typeface="Meiryo UI" panose="020B0604030504040204" pitchFamily="50" charset="-128"/>
                <a:ea typeface="Meiryo UI" panose="020B0604030504040204" pitchFamily="50" charset="-128"/>
              </a:rPr>
              <a:t>年○月</a:t>
            </a:r>
            <a:endParaRPr lang="en-US" altLang="ja-JP" sz="2142" b="1" dirty="0">
              <a:solidFill>
                <a:schemeClr val="tx1"/>
              </a:solidFill>
              <a:latin typeface="Meiryo UI" panose="020B0604030504040204" pitchFamily="50" charset="-128"/>
              <a:ea typeface="Meiryo UI" panose="020B0604030504040204" pitchFamily="50" charset="-128"/>
            </a:endParaRPr>
          </a:p>
          <a:p>
            <a:pPr algn="ctr"/>
            <a:r>
              <a:rPr lang="ja-JP" altLang="en-US" sz="2142" b="1" dirty="0">
                <a:solidFill>
                  <a:schemeClr val="tx1"/>
                </a:solidFill>
                <a:latin typeface="Meiryo UI" panose="020B0604030504040204" pitchFamily="50" charset="-128"/>
                <a:ea typeface="Meiryo UI" panose="020B0604030504040204" pitchFamily="50" charset="-128"/>
              </a:rPr>
              <a:t>大阪府・大阪市</a:t>
            </a:r>
          </a:p>
        </p:txBody>
      </p:sp>
      <p:sp>
        <p:nvSpPr>
          <p:cNvPr id="2" name="正方形/長方形 1">
            <a:extLst>
              <a:ext uri="{FF2B5EF4-FFF2-40B4-BE49-F238E27FC236}">
                <a16:creationId xmlns:a16="http://schemas.microsoft.com/office/drawing/2014/main" id="{85A5BE5F-2880-4113-B0B8-AD168C98744C}"/>
              </a:ext>
            </a:extLst>
          </p:cNvPr>
          <p:cNvSpPr/>
          <p:nvPr/>
        </p:nvSpPr>
        <p:spPr>
          <a:xfrm>
            <a:off x="8245072" y="788894"/>
            <a:ext cx="1311304" cy="5719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6" dirty="0">
                <a:solidFill>
                  <a:schemeClr val="tx1"/>
                </a:solidFill>
                <a:latin typeface="Meiryo UI" panose="020B0604030504040204" pitchFamily="50" charset="-128"/>
                <a:ea typeface="Meiryo UI" panose="020B0604030504040204" pitchFamily="50" charset="-128"/>
              </a:rPr>
              <a:t>資料３</a:t>
            </a:r>
          </a:p>
        </p:txBody>
      </p:sp>
    </p:spTree>
    <p:extLst>
      <p:ext uri="{BB962C8B-B14F-4D97-AF65-F5344CB8AC3E}">
        <p14:creationId xmlns:p14="http://schemas.microsoft.com/office/powerpoint/2010/main" val="2659214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2821C-BDA9-A287-90DB-E0DB9A1BF73C}"/>
            </a:ext>
          </a:extLst>
        </p:cNvPr>
        <p:cNvGrpSpPr/>
        <p:nvPr/>
      </p:nvGrpSpPr>
      <p:grpSpPr>
        <a:xfrm>
          <a:off x="0" y="0"/>
          <a:ext cx="0" cy="0"/>
          <a:chOff x="0" y="0"/>
          <a:chExt cx="0" cy="0"/>
        </a:xfrm>
      </p:grpSpPr>
      <p:graphicFrame>
        <p:nvGraphicFramePr>
          <p:cNvPr id="48" name="表 2">
            <a:extLst>
              <a:ext uri="{FF2B5EF4-FFF2-40B4-BE49-F238E27FC236}">
                <a16:creationId xmlns:a16="http://schemas.microsoft.com/office/drawing/2014/main" id="{95BAF74E-FC0C-6178-F73C-7EEBA7BFDC68}"/>
              </a:ext>
            </a:extLst>
          </p:cNvPr>
          <p:cNvGraphicFramePr>
            <a:graphicFrameLocks noGrp="1"/>
          </p:cNvGraphicFramePr>
          <p:nvPr>
            <p:extLst>
              <p:ext uri="{D42A27DB-BD31-4B8C-83A1-F6EECF244321}">
                <p14:modId xmlns:p14="http://schemas.microsoft.com/office/powerpoint/2010/main" val="3035963040"/>
              </p:ext>
            </p:extLst>
          </p:nvPr>
        </p:nvGraphicFramePr>
        <p:xfrm>
          <a:off x="104599" y="1094051"/>
          <a:ext cx="4841250" cy="5040000"/>
        </p:xfrm>
        <a:graphic>
          <a:graphicData uri="http://schemas.openxmlformats.org/drawingml/2006/table">
            <a:tbl>
              <a:tblPr>
                <a:tableStyleId>{5940675A-B579-460E-94D1-54222C63F5DA}</a:tableStyleId>
              </a:tblPr>
              <a:tblGrid>
                <a:gridCol w="3492000">
                  <a:extLst>
                    <a:ext uri="{9D8B030D-6E8A-4147-A177-3AD203B41FA5}">
                      <a16:colId xmlns:a16="http://schemas.microsoft.com/office/drawing/2014/main" val="4145527290"/>
                    </a:ext>
                  </a:extLst>
                </a:gridCol>
                <a:gridCol w="1349250">
                  <a:extLst>
                    <a:ext uri="{9D8B030D-6E8A-4147-A177-3AD203B41FA5}">
                      <a16:colId xmlns:a16="http://schemas.microsoft.com/office/drawing/2014/main" val="4240846946"/>
                    </a:ext>
                  </a:extLst>
                </a:gridCol>
              </a:tblGrid>
              <a:tr h="1188000">
                <a:tc>
                  <a:txBody>
                    <a:bodyPr/>
                    <a:lstStyle/>
                    <a:p>
                      <a:pPr marL="0" marR="0" lvl="0" indent="0" algn="l" defTabSz="742950" rtl="0" eaLnBrk="1" fontAlgn="auto" latinLnBrk="0" hangingPunct="1">
                        <a:lnSpc>
                          <a:spcPts val="13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➤御堂筋ランウェイ</a:t>
                      </a: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大阪のメインストリートである御堂筋で、非日常的で話題性の高いオンリーワンコンテンツを実施。万博の機運醸成に向け、特別プログラムの実施やエリアの拡大など、大阪の都市魅力を国内外へ広く発信。</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○開催期間：</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11</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3</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日（令和</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4</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7</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年度）</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○開催場所：御堂筋　</a:t>
                      </a:r>
                      <a:r>
                        <a:rPr kumimoji="1" lang="ja-JP" altLang="en-US" sz="900" b="0"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rPr>
                        <a:t>　　</a:t>
                      </a:r>
                      <a:endParaRPr kumimoji="1" lang="en-US" altLang="ja-JP" sz="900" b="1" i="0" u="none" strike="noStrike" kern="1200" cap="none" spc="0" normalizeH="0" baseline="0" noProof="0" dirty="0">
                        <a:ln>
                          <a:noFill/>
                        </a:ln>
                        <a:solidFill>
                          <a:srgbClr val="FF0000"/>
                        </a:solidFill>
                        <a:effectLst/>
                        <a:highlight>
                          <a:srgbClr val="FFFF00"/>
                        </a:highlight>
                        <a:uLnTx/>
                        <a:uFillTx/>
                        <a:latin typeface="Meiryo UI" panose="020B0604030504040204" pitchFamily="50" charset="-128"/>
                        <a:ea typeface="Meiryo UI" panose="020B0604030504040204" pitchFamily="50" charset="-128"/>
                        <a:cs typeface="+mn-cs"/>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300" dirty="0"/>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7701690"/>
                  </a:ext>
                </a:extLst>
              </a:tr>
              <a:tr h="1800000">
                <a:tc>
                  <a:txBody>
                    <a:bodyPr/>
                    <a:lstStyle/>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➤大阪・光の饗宴</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万博の機運醸成や国内外からの来阪者を圧倒的な光でおもてなしするとともに、大阪の魅力を</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PR</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するため、令和</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日から「御堂筋イルミネーション」、「大阪市役所正面イルミネーションファサード」及び「中之島イルミネーションストリート（みおつくしプロムナード）」を「大阪・光の饗宴</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」万博特別点灯として実施。従来は</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時までであった点灯時間を</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時まで延長。</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○開催期間：令和</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水</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31</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水</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○開催場所：御堂筋（阪神前交差点～難波西口交差点）、</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大阪市役所周辺</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中之島公園</a:t>
                      </a: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300" dirty="0"/>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4784800"/>
                  </a:ext>
                </a:extLst>
              </a:tr>
              <a:tr h="2052000">
                <a:tc>
                  <a:txBody>
                    <a:bodyPr/>
                    <a:lstStyle/>
                    <a:p>
                      <a:pPr marL="0" marR="0" lvl="0" indent="0" algn="l" defTabSz="914400" rtl="0" eaLnBrk="1" fontAlgn="auto" latinLnBrk="0" hangingPunct="1">
                        <a:lnSpc>
                          <a:spcPts val="1300"/>
                        </a:lnSpc>
                        <a:spcBef>
                          <a:spcPts val="3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SAKISHIMA LIGHTING ART</a:t>
                      </a:r>
                    </a:p>
                    <a:p>
                      <a:pPr marL="0" marR="0" lvl="0" indent="0" algn="l" defTabSz="91440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万博の開催にあわせ、大阪ベイエリアにあるさきしまコスモタワー（大阪府咲洲庁舎）北側外壁の一部を、レーザーマッピングで彩る光のアート「</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SAKISHIMA LIGHTING ART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」を開催。</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また、公募で選ばれた若手クリエイターの作品を投影。</a:t>
                      </a:r>
                    </a:p>
                    <a:p>
                      <a:pPr marL="0" marR="0" lvl="0" indent="0" algn="l" defTabSz="91440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○開催期間：令和</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・祝</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（日没～</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時まで）</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○上映作品：「いのちの彩り、未来の輝き」をテーマに、　　</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「春</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:Birth–</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誕生</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」「夏</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:Radiance-</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輝き</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「秋</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:Transition-</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遷移</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」と季節ごとの作品を投影。</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800" dirty="0">
                        <a:latin typeface="Meiryo UI" panose="020B0604030504040204" pitchFamily="50" charset="-128"/>
                        <a:ea typeface="Meiryo UI" panose="020B0604030504040204" pitchFamily="50" charset="-128"/>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6258140"/>
                  </a:ext>
                </a:extLst>
              </a:tr>
            </a:tbl>
          </a:graphicData>
        </a:graphic>
      </p:graphicFrame>
      <p:pic>
        <p:nvPicPr>
          <p:cNvPr id="38" name="図 37">
            <a:extLst>
              <a:ext uri="{FF2B5EF4-FFF2-40B4-BE49-F238E27FC236}">
                <a16:creationId xmlns:a16="http://schemas.microsoft.com/office/drawing/2014/main" id="{F809AD1A-4D7D-C97F-F5A4-8D2121671C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5275" y="2762478"/>
            <a:ext cx="1145729" cy="775831"/>
          </a:xfrm>
          <a:prstGeom prst="rect">
            <a:avLst/>
          </a:prstGeom>
        </p:spPr>
      </p:pic>
      <p:sp>
        <p:nvSpPr>
          <p:cNvPr id="42" name="テキスト ボックス 41">
            <a:extLst>
              <a:ext uri="{FF2B5EF4-FFF2-40B4-BE49-F238E27FC236}">
                <a16:creationId xmlns:a16="http://schemas.microsoft.com/office/drawing/2014/main" id="{F3F25562-3B24-8146-6C38-5FFB61D974D5}"/>
              </a:ext>
            </a:extLst>
          </p:cNvPr>
          <p:cNvSpPr txBox="1"/>
          <p:nvPr/>
        </p:nvSpPr>
        <p:spPr>
          <a:xfrm>
            <a:off x="3716359" y="3593330"/>
            <a:ext cx="1047531"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407986">
              <a:defRPr/>
            </a:pPr>
            <a:r>
              <a:rPr lang="ja-JP" altLang="en-US" sz="700" dirty="0">
                <a:solidFill>
                  <a:prstClr val="black"/>
                </a:solidFill>
                <a:latin typeface="Meiryo UI" panose="020B0604030504040204" pitchFamily="50" charset="-128"/>
                <a:ea typeface="Meiryo UI" panose="020B0604030504040204" pitchFamily="50" charset="-128"/>
                <a:sym typeface="Calibri"/>
              </a:rPr>
              <a:t>大阪・光の饗宴</a:t>
            </a:r>
            <a:r>
              <a:rPr lang="en-US" altLang="ja-JP" sz="700" dirty="0">
                <a:solidFill>
                  <a:prstClr val="black"/>
                </a:solidFill>
                <a:latin typeface="Meiryo UI" panose="020B0604030504040204" pitchFamily="50" charset="-128"/>
                <a:ea typeface="Meiryo UI" panose="020B0604030504040204" pitchFamily="50" charset="-128"/>
                <a:sym typeface="Calibri"/>
              </a:rPr>
              <a:t>2025</a:t>
            </a:r>
            <a:endParaRPr lang="ja-JP" altLang="en-US" sz="700" strike="sngStrike" dirty="0">
              <a:solidFill>
                <a:prstClr val="black"/>
              </a:solidFill>
              <a:latin typeface="Meiryo UI" panose="020B0604030504040204" pitchFamily="50" charset="-128"/>
              <a:ea typeface="Meiryo UI" panose="020B0604030504040204" pitchFamily="50" charset="-128"/>
              <a:sym typeface="Calibri"/>
            </a:endParaRPr>
          </a:p>
        </p:txBody>
      </p:sp>
      <p:pic>
        <p:nvPicPr>
          <p:cNvPr id="43" name="図 42">
            <a:extLst>
              <a:ext uri="{FF2B5EF4-FFF2-40B4-BE49-F238E27FC236}">
                <a16:creationId xmlns:a16="http://schemas.microsoft.com/office/drawing/2014/main" id="{E99A2C6E-46EF-A826-1DBB-2B0619C13AB1}"/>
              </a:ext>
            </a:extLst>
          </p:cNvPr>
          <p:cNvPicPr>
            <a:picLocks noChangeAspect="1"/>
          </p:cNvPicPr>
          <p:nvPr/>
        </p:nvPicPr>
        <p:blipFill>
          <a:blip r:embed="rId4"/>
          <a:stretch>
            <a:fillRect/>
          </a:stretch>
        </p:blipFill>
        <p:spPr>
          <a:xfrm>
            <a:off x="3898412" y="4182028"/>
            <a:ext cx="828000" cy="828000"/>
          </a:xfrm>
          <a:prstGeom prst="rect">
            <a:avLst/>
          </a:prstGeom>
        </p:spPr>
      </p:pic>
      <p:sp>
        <p:nvSpPr>
          <p:cNvPr id="45" name="テキスト ボックス 44">
            <a:extLst>
              <a:ext uri="{FF2B5EF4-FFF2-40B4-BE49-F238E27FC236}">
                <a16:creationId xmlns:a16="http://schemas.microsoft.com/office/drawing/2014/main" id="{7EE305AE-ACB8-84D3-34FE-160587AFA8B6}"/>
              </a:ext>
            </a:extLst>
          </p:cNvPr>
          <p:cNvSpPr txBox="1"/>
          <p:nvPr/>
        </p:nvSpPr>
        <p:spPr>
          <a:xfrm>
            <a:off x="3898412" y="5018200"/>
            <a:ext cx="817332"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407986">
              <a:defRPr/>
            </a:pPr>
            <a:r>
              <a:rPr lang="ja-JP" altLang="en-US" sz="700" dirty="0">
                <a:solidFill>
                  <a:prstClr val="black"/>
                </a:solidFill>
                <a:latin typeface="Meiryo UI" panose="020B0604030504040204" pitchFamily="50" charset="-128"/>
                <a:ea typeface="Meiryo UI" panose="020B0604030504040204" pitchFamily="50" charset="-128"/>
                <a:sym typeface="Calibri"/>
              </a:rPr>
              <a:t>春</a:t>
            </a:r>
            <a:r>
              <a:rPr lang="en-US" altLang="ja-JP" sz="700" dirty="0">
                <a:solidFill>
                  <a:prstClr val="black"/>
                </a:solidFill>
                <a:latin typeface="Meiryo UI" panose="020B0604030504040204" pitchFamily="50" charset="-128"/>
                <a:ea typeface="Meiryo UI" panose="020B0604030504040204" pitchFamily="50" charset="-128"/>
                <a:sym typeface="Calibri"/>
              </a:rPr>
              <a:t>:Birth–</a:t>
            </a:r>
            <a:r>
              <a:rPr lang="ja-JP" altLang="en-US" sz="700" dirty="0">
                <a:solidFill>
                  <a:prstClr val="black"/>
                </a:solidFill>
                <a:latin typeface="Meiryo UI" panose="020B0604030504040204" pitchFamily="50" charset="-128"/>
                <a:ea typeface="Meiryo UI" panose="020B0604030504040204" pitchFamily="50" charset="-128"/>
                <a:sym typeface="Calibri"/>
              </a:rPr>
              <a:t>誕生</a:t>
            </a:r>
            <a:r>
              <a:rPr lang="en-US" altLang="ja-JP" sz="700" dirty="0">
                <a:solidFill>
                  <a:prstClr val="black"/>
                </a:solidFill>
                <a:latin typeface="Meiryo UI" panose="020B0604030504040204" pitchFamily="50" charset="-128"/>
                <a:ea typeface="Meiryo UI" panose="020B0604030504040204" pitchFamily="50" charset="-128"/>
                <a:sym typeface="Calibri"/>
              </a:rPr>
              <a:t>-</a:t>
            </a:r>
            <a:endParaRPr lang="ja-JP" altLang="en-US" sz="700" dirty="0">
              <a:solidFill>
                <a:prstClr val="black"/>
              </a:solidFill>
              <a:latin typeface="Meiryo UI" panose="020B0604030504040204" pitchFamily="50" charset="-128"/>
              <a:ea typeface="Meiryo UI" panose="020B0604030504040204" pitchFamily="50" charset="-128"/>
              <a:sym typeface="Calibri"/>
            </a:endParaRPr>
          </a:p>
        </p:txBody>
      </p:sp>
      <p:graphicFrame>
        <p:nvGraphicFramePr>
          <p:cNvPr id="57" name="表 2">
            <a:extLst>
              <a:ext uri="{FF2B5EF4-FFF2-40B4-BE49-F238E27FC236}">
                <a16:creationId xmlns:a16="http://schemas.microsoft.com/office/drawing/2014/main" id="{A886C6B7-A883-2A06-3744-16A4B237ACC3}"/>
              </a:ext>
            </a:extLst>
          </p:cNvPr>
          <p:cNvGraphicFramePr>
            <a:graphicFrameLocks noGrp="1"/>
          </p:cNvGraphicFramePr>
          <p:nvPr>
            <p:extLst>
              <p:ext uri="{D42A27DB-BD31-4B8C-83A1-F6EECF244321}">
                <p14:modId xmlns:p14="http://schemas.microsoft.com/office/powerpoint/2010/main" val="210609729"/>
              </p:ext>
            </p:extLst>
          </p:nvPr>
        </p:nvGraphicFramePr>
        <p:xfrm>
          <a:off x="4993974" y="1094051"/>
          <a:ext cx="4841250" cy="5076000"/>
        </p:xfrm>
        <a:graphic>
          <a:graphicData uri="http://schemas.openxmlformats.org/drawingml/2006/table">
            <a:tbl>
              <a:tblPr>
                <a:tableStyleId>{073A0DAA-6AF3-43AB-8588-CEC1D06C72B9}</a:tableStyleId>
              </a:tblPr>
              <a:tblGrid>
                <a:gridCol w="3492000">
                  <a:extLst>
                    <a:ext uri="{9D8B030D-6E8A-4147-A177-3AD203B41FA5}">
                      <a16:colId xmlns:a16="http://schemas.microsoft.com/office/drawing/2014/main" val="4145527290"/>
                    </a:ext>
                  </a:extLst>
                </a:gridCol>
                <a:gridCol w="1349250">
                  <a:extLst>
                    <a:ext uri="{9D8B030D-6E8A-4147-A177-3AD203B41FA5}">
                      <a16:colId xmlns:a16="http://schemas.microsoft.com/office/drawing/2014/main" val="4240846946"/>
                    </a:ext>
                  </a:extLst>
                </a:gridCol>
              </a:tblGrid>
              <a:tr h="1404000">
                <a:tc>
                  <a:txBody>
                    <a:bodyPr/>
                    <a:lstStyle/>
                    <a:p>
                      <a:pPr marL="0" marR="0" lvl="0" indent="0" algn="l" defTabSz="742950" rtl="0" eaLnBrk="1" fontAlgn="auto" latinLnBrk="0" hangingPunct="1">
                        <a:lnSpc>
                          <a:spcPts val="13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➤中之島</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GATE</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サウスピア</a:t>
                      </a: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日、海と川の結節点である安治川左岸に、大阪府と民間事業者で整備を進めてきた「中之島</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GATE</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サウスピア」がオープン。大阪・関西万博の会場である夢洲等のベイエリアと、大阪市内の「水の回廊」</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沿いにある中之島や道頓堀等の観光名所を船で結び、水都大阪の魅力を向上・発信。</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○場所：大阪市西区川口２丁目</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54</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番１地先</a:t>
                      </a: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○面積：約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7,900㎡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（河川区域の陸地部分）</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800" dirty="0">
                        <a:latin typeface="Meiryo UI" panose="020B0604030504040204" pitchFamily="50" charset="-128"/>
                        <a:ea typeface="Meiryo UI" panose="020B0604030504040204" pitchFamily="50" charset="-128"/>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6258140"/>
                  </a:ext>
                </a:extLst>
              </a:tr>
              <a:tr h="1908000">
                <a:tc>
                  <a:txBody>
                    <a:bodyPr/>
                    <a:lstStyle/>
                    <a:p>
                      <a:pPr marL="0" marR="0" lvl="0" indent="0" algn="l" defTabSz="914400" rtl="0" eaLnBrk="1" fontAlgn="auto" latinLnBrk="0" hangingPunct="1">
                        <a:lnSpc>
                          <a:spcPts val="1300"/>
                        </a:lnSpc>
                        <a:spcBef>
                          <a:spcPts val="3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 </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リバーファンタジー</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万博開催時に水都大阪の魅力を国内外に向けて発信するため、水と光のシンボルである中之島・水の回廊（都心部）と万博会場（ベイエリア）を結ぶ「水と光の東西軸」の</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か所で、船上から楽しめるウォーターショーやプロジェクションマッピングなど、水</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と光を生かした魅力的なコンテンツを実施。</a:t>
                      </a:r>
                    </a:p>
                    <a:p>
                      <a:pPr marL="0" marR="0" lvl="0" indent="0" algn="l" defTabSz="91440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○開催期間：令和</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7</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3</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日</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木・祝</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～令和</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8</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○開催場所：八軒家浜エリア（大川右岸の護岸）</a:t>
                      </a:r>
                    </a:p>
                    <a:p>
                      <a:pPr marL="0" marR="0" lvl="0" indent="0" algn="l" defTabSz="91440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東横堀川エリア（高麗橋～本町橋</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中之島</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GATE</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エリア（安治川右岸の護岸）</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0"/>
                        </a:spcBef>
                        <a:spcAft>
                          <a:spcPts val="0"/>
                        </a:spcAft>
                        <a:buClrTx/>
                        <a:buSzTx/>
                        <a:buFontTx/>
                        <a:buNone/>
                        <a:tabLst/>
                        <a:defRPr/>
                      </a:pP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800" dirty="0">
                        <a:latin typeface="Meiryo UI" panose="020B0604030504040204" pitchFamily="50" charset="-128"/>
                        <a:ea typeface="Meiryo UI" panose="020B0604030504040204" pitchFamily="50" charset="-128"/>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486592"/>
                  </a:ext>
                </a:extLst>
              </a:tr>
              <a:tr h="1764000">
                <a:tc>
                  <a:txBody>
                    <a:bodyPr/>
                    <a:lstStyle/>
                    <a:p>
                      <a:pPr marL="0" marR="0" lvl="0" indent="0" algn="l" defTabSz="742950" rtl="0" eaLnBrk="1" fontAlgn="auto" latinLnBrk="0" hangingPunct="1">
                        <a:lnSpc>
                          <a:spcPts val="13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➤大阪府所蔵美術作品「大阪府</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世紀美術コレクション」の活用</a:t>
                      </a: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コレクションを府内各地で展示するとともに、バーチャル空間で作品鑑賞等が行える「大阪バーチャル美術館」を運営し、府民や国内外からの来阪者に対して、作品の</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鑑賞機会を提供。</a:t>
                      </a: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○バーチャル展示作品数：</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341</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作品（令和</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6</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7</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年度）</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○新規展示作品数：</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42</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作品（令和</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6</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7</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年度）</a:t>
                      </a:r>
                      <a:endParaRPr kumimoji="1" lang="ja-JP" altLang="en-US" sz="900" b="0" i="0" u="none" strike="noStrike" kern="1200" cap="none" spc="0" normalizeH="0" baseline="0" noProof="0" dirty="0">
                        <a:ln>
                          <a:noFill/>
                        </a:ln>
                        <a:solidFill>
                          <a:schemeClr val="tx1"/>
                        </a:solidFill>
                        <a:effectLst/>
                        <a:uLnTx/>
                        <a:uFillTx/>
                        <a:latin typeface="Meiryo UI"/>
                        <a:ea typeface="Meiryo UI"/>
                        <a:cs typeface="+mn-cs"/>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800" dirty="0">
                        <a:latin typeface="Meiryo UI" panose="020B0604030504040204" pitchFamily="50" charset="-128"/>
                        <a:ea typeface="Meiryo UI" panose="020B0604030504040204" pitchFamily="50" charset="-128"/>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0093027"/>
                  </a:ext>
                </a:extLst>
              </a:tr>
            </a:tbl>
          </a:graphicData>
        </a:graphic>
      </p:graphicFrame>
      <p:pic>
        <p:nvPicPr>
          <p:cNvPr id="58" name="図 57">
            <a:extLst>
              <a:ext uri="{FF2B5EF4-FFF2-40B4-BE49-F238E27FC236}">
                <a16:creationId xmlns:a16="http://schemas.microsoft.com/office/drawing/2014/main" id="{F192A762-4121-F020-EC95-9CD854CFB0D6}"/>
              </a:ext>
            </a:extLst>
          </p:cNvPr>
          <p:cNvPicPr>
            <a:picLocks noChangeAspect="1"/>
          </p:cNvPicPr>
          <p:nvPr/>
        </p:nvPicPr>
        <p:blipFill>
          <a:blip r:embed="rId5"/>
          <a:stretch>
            <a:fillRect/>
          </a:stretch>
        </p:blipFill>
        <p:spPr>
          <a:xfrm>
            <a:off x="8591154" y="1290098"/>
            <a:ext cx="1156592" cy="868203"/>
          </a:xfrm>
          <a:prstGeom prst="rect">
            <a:avLst/>
          </a:prstGeom>
        </p:spPr>
      </p:pic>
      <p:sp>
        <p:nvSpPr>
          <p:cNvPr id="59" name="テキスト ボックス 58">
            <a:extLst>
              <a:ext uri="{FF2B5EF4-FFF2-40B4-BE49-F238E27FC236}">
                <a16:creationId xmlns:a16="http://schemas.microsoft.com/office/drawing/2014/main" id="{16068E9B-7DAA-2DCA-0C50-7658178F34CA}"/>
              </a:ext>
            </a:extLst>
          </p:cNvPr>
          <p:cNvSpPr txBox="1"/>
          <p:nvPr/>
        </p:nvSpPr>
        <p:spPr>
          <a:xfrm>
            <a:off x="8657670" y="2181725"/>
            <a:ext cx="1047531"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407986">
              <a:defRPr/>
            </a:pPr>
            <a:r>
              <a:rPr lang="ja-JP" altLang="en-US" sz="700" dirty="0">
                <a:solidFill>
                  <a:prstClr val="black"/>
                </a:solidFill>
                <a:latin typeface="Meiryo UI" panose="020B0604030504040204" pitchFamily="50" charset="-128"/>
                <a:ea typeface="Meiryo UI" panose="020B0604030504040204" pitchFamily="50" charset="-128"/>
                <a:sym typeface="Calibri"/>
              </a:rPr>
              <a:t>中之島</a:t>
            </a:r>
            <a:r>
              <a:rPr lang="en-US" altLang="ja-JP" sz="700" dirty="0">
                <a:solidFill>
                  <a:prstClr val="black"/>
                </a:solidFill>
                <a:latin typeface="Meiryo UI" panose="020B0604030504040204" pitchFamily="50" charset="-128"/>
                <a:ea typeface="Meiryo UI" panose="020B0604030504040204" pitchFamily="50" charset="-128"/>
                <a:sym typeface="Calibri"/>
              </a:rPr>
              <a:t>GATE</a:t>
            </a:r>
            <a:r>
              <a:rPr lang="ja-JP" altLang="en-US" sz="700" dirty="0">
                <a:solidFill>
                  <a:prstClr val="black"/>
                </a:solidFill>
                <a:latin typeface="Meiryo UI" panose="020B0604030504040204" pitchFamily="50" charset="-128"/>
                <a:ea typeface="Meiryo UI" panose="020B0604030504040204" pitchFamily="50" charset="-128"/>
                <a:sym typeface="Calibri"/>
              </a:rPr>
              <a:t>サウスピア</a:t>
            </a:r>
          </a:p>
        </p:txBody>
      </p:sp>
      <p:pic>
        <p:nvPicPr>
          <p:cNvPr id="61" name="図 60" descr="水, 光, 明かり, 夜 が含まれている画像  AI によって生成されたコンテンツは間違っている可能性があります。">
            <a:extLst>
              <a:ext uri="{FF2B5EF4-FFF2-40B4-BE49-F238E27FC236}">
                <a16:creationId xmlns:a16="http://schemas.microsoft.com/office/drawing/2014/main" id="{47EFA89C-9460-929C-E81E-E4C61129E7E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96455" y="2574430"/>
            <a:ext cx="1108746" cy="738875"/>
          </a:xfrm>
          <a:prstGeom prst="rect">
            <a:avLst/>
          </a:prstGeom>
        </p:spPr>
      </p:pic>
      <p:pic>
        <p:nvPicPr>
          <p:cNvPr id="62" name="図 61" descr="水, 建物, ボート, テーブル が含まれている画像  AI によって生成されたコンテンツは間違っている可能性があります。">
            <a:extLst>
              <a:ext uri="{FF2B5EF4-FFF2-40B4-BE49-F238E27FC236}">
                <a16:creationId xmlns:a16="http://schemas.microsoft.com/office/drawing/2014/main" id="{8B8A780D-27E6-1DBF-B3C4-05B3472CFC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07775" y="3447460"/>
            <a:ext cx="1108745" cy="738875"/>
          </a:xfrm>
          <a:prstGeom prst="rect">
            <a:avLst/>
          </a:prstGeom>
        </p:spPr>
      </p:pic>
      <p:sp>
        <p:nvSpPr>
          <p:cNvPr id="63" name="テキスト ボックス 62">
            <a:extLst>
              <a:ext uri="{FF2B5EF4-FFF2-40B4-BE49-F238E27FC236}">
                <a16:creationId xmlns:a16="http://schemas.microsoft.com/office/drawing/2014/main" id="{F98102AF-8703-5AC5-64B9-3A0C7B5A4D0A}"/>
              </a:ext>
            </a:extLst>
          </p:cNvPr>
          <p:cNvSpPr txBox="1"/>
          <p:nvPr/>
        </p:nvSpPr>
        <p:spPr>
          <a:xfrm>
            <a:off x="8645684" y="3326042"/>
            <a:ext cx="1047531"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407986">
              <a:defRPr/>
            </a:pPr>
            <a:r>
              <a:rPr lang="ja-JP" altLang="en-US" sz="700" dirty="0">
                <a:solidFill>
                  <a:prstClr val="black"/>
                </a:solidFill>
                <a:latin typeface="Meiryo UI" panose="020B0604030504040204" pitchFamily="50" charset="-128"/>
                <a:ea typeface="Meiryo UI" panose="020B0604030504040204" pitchFamily="50" charset="-128"/>
                <a:sym typeface="Calibri"/>
              </a:rPr>
              <a:t>水と光のウォーターショー</a:t>
            </a:r>
          </a:p>
        </p:txBody>
      </p:sp>
      <p:sp>
        <p:nvSpPr>
          <p:cNvPr id="67" name="テキスト ボックス 66">
            <a:extLst>
              <a:ext uri="{FF2B5EF4-FFF2-40B4-BE49-F238E27FC236}">
                <a16:creationId xmlns:a16="http://schemas.microsoft.com/office/drawing/2014/main" id="{1209F4B9-F9F9-5AD9-3DF2-51B56B04F364}"/>
              </a:ext>
            </a:extLst>
          </p:cNvPr>
          <p:cNvSpPr txBox="1"/>
          <p:nvPr/>
        </p:nvSpPr>
        <p:spPr>
          <a:xfrm>
            <a:off x="8615549" y="4218565"/>
            <a:ext cx="1132197" cy="110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407986">
              <a:defRPr/>
            </a:pPr>
            <a:r>
              <a:rPr lang="ja-JP" altLang="en-US" sz="700" dirty="0">
                <a:solidFill>
                  <a:prstClr val="black"/>
                </a:solidFill>
                <a:latin typeface="Meiryo UI" panose="020B0604030504040204" pitchFamily="50" charset="-128"/>
                <a:ea typeface="Meiryo UI" panose="020B0604030504040204" pitchFamily="50" charset="-128"/>
                <a:sym typeface="Calibri"/>
              </a:rPr>
              <a:t>水辺のプロジェクションマッピング</a:t>
            </a:r>
          </a:p>
        </p:txBody>
      </p:sp>
      <p:sp>
        <p:nvSpPr>
          <p:cNvPr id="68" name="テキスト ボックス 67">
            <a:extLst>
              <a:ext uri="{FF2B5EF4-FFF2-40B4-BE49-F238E27FC236}">
                <a16:creationId xmlns:a16="http://schemas.microsoft.com/office/drawing/2014/main" id="{91042D7E-7790-416A-C08E-9467E81DDF5F}"/>
              </a:ext>
            </a:extLst>
          </p:cNvPr>
          <p:cNvSpPr txBox="1"/>
          <p:nvPr/>
        </p:nvSpPr>
        <p:spPr>
          <a:xfrm>
            <a:off x="8676355" y="5125774"/>
            <a:ext cx="971582"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407986">
              <a:defRPr/>
            </a:pPr>
            <a:r>
              <a:rPr lang="ja-JP" altLang="en-US" sz="700" dirty="0">
                <a:solidFill>
                  <a:prstClr val="black"/>
                </a:solidFill>
                <a:latin typeface="Meiryo UI" panose="020B0604030504040204" pitchFamily="50" charset="-128"/>
                <a:ea typeface="Meiryo UI" panose="020B0604030504040204" pitchFamily="50" charset="-128"/>
                <a:sym typeface="Calibri"/>
              </a:rPr>
              <a:t>大阪バーチャル美術館</a:t>
            </a:r>
          </a:p>
        </p:txBody>
      </p:sp>
      <p:pic>
        <p:nvPicPr>
          <p:cNvPr id="3" name="図 2">
            <a:extLst>
              <a:ext uri="{FF2B5EF4-FFF2-40B4-BE49-F238E27FC236}">
                <a16:creationId xmlns:a16="http://schemas.microsoft.com/office/drawing/2014/main" id="{A990D6C1-E2F2-BE95-011A-C21D42A183DF}"/>
              </a:ext>
            </a:extLst>
          </p:cNvPr>
          <p:cNvPicPr>
            <a:picLocks noChangeAspect="1"/>
          </p:cNvPicPr>
          <p:nvPr/>
        </p:nvPicPr>
        <p:blipFill>
          <a:blip r:embed="rId8"/>
          <a:stretch>
            <a:fillRect/>
          </a:stretch>
        </p:blipFill>
        <p:spPr>
          <a:xfrm>
            <a:off x="3898412" y="5158758"/>
            <a:ext cx="828000" cy="828000"/>
          </a:xfrm>
          <a:prstGeom prst="rect">
            <a:avLst/>
          </a:prstGeom>
        </p:spPr>
      </p:pic>
      <p:sp>
        <p:nvSpPr>
          <p:cNvPr id="70" name="テキスト ボックス 69">
            <a:extLst>
              <a:ext uri="{FF2B5EF4-FFF2-40B4-BE49-F238E27FC236}">
                <a16:creationId xmlns:a16="http://schemas.microsoft.com/office/drawing/2014/main" id="{056B1F6B-1553-C9A1-B634-5F8BF512D486}"/>
              </a:ext>
            </a:extLst>
          </p:cNvPr>
          <p:cNvSpPr txBox="1"/>
          <p:nvPr/>
        </p:nvSpPr>
        <p:spPr>
          <a:xfrm>
            <a:off x="3860312" y="6006894"/>
            <a:ext cx="906232"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407986">
              <a:defRPr/>
            </a:pPr>
            <a:r>
              <a:rPr lang="ja-JP" altLang="en-US" sz="700" dirty="0">
                <a:solidFill>
                  <a:prstClr val="black"/>
                </a:solidFill>
                <a:latin typeface="Meiryo UI" panose="020B0604030504040204" pitchFamily="50" charset="-128"/>
                <a:ea typeface="Meiryo UI" panose="020B0604030504040204" pitchFamily="50" charset="-128"/>
                <a:sym typeface="Calibri"/>
              </a:rPr>
              <a:t>夏</a:t>
            </a:r>
            <a:r>
              <a:rPr lang="en-US" altLang="ja-JP" sz="700" dirty="0">
                <a:solidFill>
                  <a:prstClr val="black"/>
                </a:solidFill>
                <a:latin typeface="Meiryo UI" panose="020B0604030504040204" pitchFamily="50" charset="-128"/>
                <a:ea typeface="Meiryo UI" panose="020B0604030504040204" pitchFamily="50" charset="-128"/>
                <a:sym typeface="Calibri"/>
              </a:rPr>
              <a:t>:Radiance-</a:t>
            </a:r>
            <a:r>
              <a:rPr lang="ja-JP" altLang="en-US" sz="700" dirty="0">
                <a:solidFill>
                  <a:prstClr val="black"/>
                </a:solidFill>
                <a:latin typeface="Meiryo UI" panose="020B0604030504040204" pitchFamily="50" charset="-128"/>
                <a:ea typeface="Meiryo UI" panose="020B0604030504040204" pitchFamily="50" charset="-128"/>
                <a:sym typeface="Calibri"/>
              </a:rPr>
              <a:t>輝き</a:t>
            </a:r>
            <a:r>
              <a:rPr lang="en-US" altLang="ja-JP" sz="700" dirty="0">
                <a:solidFill>
                  <a:prstClr val="black"/>
                </a:solidFill>
                <a:latin typeface="Meiryo UI" panose="020B0604030504040204" pitchFamily="50" charset="-128"/>
                <a:ea typeface="Meiryo UI" panose="020B0604030504040204" pitchFamily="50" charset="-128"/>
                <a:sym typeface="Calibri"/>
              </a:rPr>
              <a:t>-</a:t>
            </a:r>
            <a:endParaRPr lang="ja-JP" altLang="en-US" sz="700" dirty="0">
              <a:solidFill>
                <a:prstClr val="black"/>
              </a:solidFill>
              <a:latin typeface="Meiryo UI" panose="020B0604030504040204" pitchFamily="50" charset="-128"/>
              <a:ea typeface="Meiryo UI" panose="020B0604030504040204" pitchFamily="50" charset="-128"/>
              <a:sym typeface="Calibri"/>
            </a:endParaRPr>
          </a:p>
        </p:txBody>
      </p:sp>
      <p:pic>
        <p:nvPicPr>
          <p:cNvPr id="71" name="図 70">
            <a:extLst>
              <a:ext uri="{FF2B5EF4-FFF2-40B4-BE49-F238E27FC236}">
                <a16:creationId xmlns:a16="http://schemas.microsoft.com/office/drawing/2014/main" id="{0FFF9FE8-3B17-5BD1-2B4C-304243F258E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671566" y="4463634"/>
            <a:ext cx="981161" cy="652898"/>
          </a:xfrm>
          <a:prstGeom prst="rect">
            <a:avLst/>
          </a:prstGeom>
        </p:spPr>
      </p:pic>
      <p:pic>
        <p:nvPicPr>
          <p:cNvPr id="2" name="図 1">
            <a:extLst>
              <a:ext uri="{FF2B5EF4-FFF2-40B4-BE49-F238E27FC236}">
                <a16:creationId xmlns:a16="http://schemas.microsoft.com/office/drawing/2014/main" id="{6FB0D325-4829-526D-B9B3-64B6C341B621}"/>
              </a:ext>
            </a:extLst>
          </p:cNvPr>
          <p:cNvPicPr>
            <a:picLocks noChangeAspect="1"/>
          </p:cNvPicPr>
          <p:nvPr/>
        </p:nvPicPr>
        <p:blipFill>
          <a:blip r:embed="rId10"/>
          <a:stretch>
            <a:fillRect/>
          </a:stretch>
        </p:blipFill>
        <p:spPr>
          <a:xfrm>
            <a:off x="3671572" y="1290098"/>
            <a:ext cx="1179432" cy="789434"/>
          </a:xfrm>
          <a:prstGeom prst="rect">
            <a:avLst/>
          </a:prstGeom>
        </p:spPr>
      </p:pic>
      <p:sp>
        <p:nvSpPr>
          <p:cNvPr id="4" name="テキスト ボックス 3">
            <a:extLst>
              <a:ext uri="{FF2B5EF4-FFF2-40B4-BE49-F238E27FC236}">
                <a16:creationId xmlns:a16="http://schemas.microsoft.com/office/drawing/2014/main" id="{453858ED-EA2A-4FCF-398D-666521DF33B4}"/>
              </a:ext>
            </a:extLst>
          </p:cNvPr>
          <p:cNvSpPr txBox="1"/>
          <p:nvPr/>
        </p:nvSpPr>
        <p:spPr>
          <a:xfrm>
            <a:off x="3754373" y="2089786"/>
            <a:ext cx="1047531"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407986">
              <a:defRPr/>
            </a:pPr>
            <a:r>
              <a:rPr lang="ja-JP" altLang="en-US" sz="700" dirty="0">
                <a:solidFill>
                  <a:prstClr val="black"/>
                </a:solidFill>
                <a:latin typeface="Meiryo UI" panose="020B0604030504040204" pitchFamily="50" charset="-128"/>
                <a:ea typeface="Meiryo UI" panose="020B0604030504040204" pitchFamily="50" charset="-128"/>
                <a:sym typeface="Calibri"/>
              </a:rPr>
              <a:t>御堂筋ランウェイ</a:t>
            </a:r>
          </a:p>
        </p:txBody>
      </p:sp>
      <p:pic>
        <p:nvPicPr>
          <p:cNvPr id="6" name="図 5">
            <a:extLst>
              <a:ext uri="{FF2B5EF4-FFF2-40B4-BE49-F238E27FC236}">
                <a16:creationId xmlns:a16="http://schemas.microsoft.com/office/drawing/2014/main" id="{FF49D736-6E11-3BAA-27B9-E1668B42653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26046" y="5257707"/>
            <a:ext cx="910777" cy="683084"/>
          </a:xfrm>
          <a:prstGeom prst="rect">
            <a:avLst/>
          </a:prstGeom>
        </p:spPr>
      </p:pic>
      <p:sp>
        <p:nvSpPr>
          <p:cNvPr id="7" name="テキスト ボックス 6">
            <a:extLst>
              <a:ext uri="{FF2B5EF4-FFF2-40B4-BE49-F238E27FC236}">
                <a16:creationId xmlns:a16="http://schemas.microsoft.com/office/drawing/2014/main" id="{1DB9EB05-A730-CE1A-634D-504D26A70504}"/>
              </a:ext>
            </a:extLst>
          </p:cNvPr>
          <p:cNvSpPr txBox="1"/>
          <p:nvPr/>
        </p:nvSpPr>
        <p:spPr>
          <a:xfrm>
            <a:off x="8701562" y="5948224"/>
            <a:ext cx="971582"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407988">
              <a:lnSpc>
                <a:spcPts val="800"/>
              </a:lnSpc>
              <a:defRPr/>
            </a:pPr>
            <a:r>
              <a:rPr lang="ja-JP" altLang="en-US" sz="700" dirty="0">
                <a:latin typeface="Meiryo UI" panose="020B0604030504040204" pitchFamily="50" charset="-128"/>
                <a:ea typeface="Meiryo UI" panose="020B0604030504040204" pitchFamily="50" charset="-128"/>
                <a:sym typeface="Calibri"/>
              </a:rPr>
              <a:t>万博会場内で開催した</a:t>
            </a:r>
            <a:endParaRPr lang="en-US" altLang="ja-JP" sz="700" dirty="0">
              <a:latin typeface="Meiryo UI" panose="020B0604030504040204" pitchFamily="50" charset="-128"/>
              <a:ea typeface="Meiryo UI" panose="020B0604030504040204" pitchFamily="50" charset="-128"/>
              <a:sym typeface="Calibri"/>
            </a:endParaRPr>
          </a:p>
          <a:p>
            <a:pPr algn="ctr" defTabSz="407988">
              <a:lnSpc>
                <a:spcPts val="800"/>
              </a:lnSpc>
              <a:defRPr/>
            </a:pPr>
            <a:r>
              <a:rPr lang="ja-JP" altLang="en-US" sz="700" dirty="0">
                <a:latin typeface="Meiryo UI" panose="020B0604030504040204" pitchFamily="50" charset="-128"/>
                <a:ea typeface="Meiryo UI" panose="020B0604030504040204" pitchFamily="50" charset="-128"/>
                <a:sym typeface="Calibri"/>
              </a:rPr>
              <a:t>「コレクション展」の様子</a:t>
            </a:r>
          </a:p>
        </p:txBody>
      </p:sp>
      <p:sp>
        <p:nvSpPr>
          <p:cNvPr id="30" name="正方形/長方形 29">
            <a:extLst>
              <a:ext uri="{FF2B5EF4-FFF2-40B4-BE49-F238E27FC236}">
                <a16:creationId xmlns:a16="http://schemas.microsoft.com/office/drawing/2014/main" id="{EE1C2E5A-A53B-448C-B86D-B92379A16593}"/>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a:t>
            </a:r>
            <a:r>
              <a:rPr lang="ja-JP" altLang="en-US" b="1" dirty="0">
                <a:solidFill>
                  <a:schemeClr val="bg1"/>
                </a:solidFill>
                <a:latin typeface="Meiryo UI" panose="020B0604030504040204" pitchFamily="50" charset="-128"/>
                <a:ea typeface="Meiryo UI" panose="020B0604030504040204" pitchFamily="50" charset="-128"/>
              </a:rPr>
              <a:t>「大阪都市魅力創造戦略</a:t>
            </a:r>
            <a:r>
              <a:rPr lang="en-US" altLang="ja-JP" b="1" dirty="0">
                <a:solidFill>
                  <a:schemeClr val="bg1"/>
                </a:solidFill>
                <a:latin typeface="Meiryo UI" panose="020B0604030504040204" pitchFamily="50" charset="-128"/>
                <a:ea typeface="Meiryo UI" panose="020B0604030504040204" pitchFamily="50" charset="-128"/>
              </a:rPr>
              <a:t>2025</a:t>
            </a:r>
            <a:r>
              <a:rPr lang="ja-JP" altLang="en-US" b="1" dirty="0">
                <a:solidFill>
                  <a:schemeClr val="bg1"/>
                </a:solidFill>
                <a:latin typeface="Meiryo UI" panose="020B0604030504040204" pitchFamily="50" charset="-128"/>
                <a:ea typeface="Meiryo UI" panose="020B0604030504040204" pitchFamily="50" charset="-128"/>
              </a:rPr>
              <a:t>」の取組（大阪・関西万博関連）</a:t>
            </a:r>
          </a:p>
        </p:txBody>
      </p:sp>
      <p:sp>
        <p:nvSpPr>
          <p:cNvPr id="31" name="正方形/長方形 30">
            <a:extLst>
              <a:ext uri="{FF2B5EF4-FFF2-40B4-BE49-F238E27FC236}">
                <a16:creationId xmlns:a16="http://schemas.microsoft.com/office/drawing/2014/main" id="{40ECDB80-F3E3-4DEE-AFBC-576B4E00CB8D}"/>
              </a:ext>
            </a:extLst>
          </p:cNvPr>
          <p:cNvSpPr/>
          <p:nvPr/>
        </p:nvSpPr>
        <p:spPr>
          <a:xfrm>
            <a:off x="1257406" y="548766"/>
            <a:ext cx="8531352" cy="468000"/>
          </a:xfrm>
          <a:prstGeom prst="rect">
            <a:avLst/>
          </a:prstGeom>
          <a:solidFill>
            <a:schemeClr val="accent1">
              <a:lumMod val="20000"/>
              <a:lumOff val="80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28" name="四角形: 角を丸くする 27">
            <a:extLst>
              <a:ext uri="{FF2B5EF4-FFF2-40B4-BE49-F238E27FC236}">
                <a16:creationId xmlns:a16="http://schemas.microsoft.com/office/drawing/2014/main" id="{9CA7E55A-7C0A-756E-63EF-79C92B3A004A}"/>
              </a:ext>
            </a:extLst>
          </p:cNvPr>
          <p:cNvSpPr/>
          <p:nvPr/>
        </p:nvSpPr>
        <p:spPr>
          <a:xfrm>
            <a:off x="1335472" y="637235"/>
            <a:ext cx="8037394" cy="27798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5973">
              <a:lnSpc>
                <a:spcPts val="1400"/>
              </a:lnSpc>
              <a:spcBef>
                <a:spcPts val="26"/>
              </a:spcBef>
              <a:defRPr/>
            </a:pPr>
            <a:r>
              <a:rPr lang="ja-JP" altLang="en-US" sz="1000" dirty="0">
                <a:solidFill>
                  <a:prstClr val="black"/>
                </a:solidFill>
                <a:latin typeface="Meiryo UI" panose="020B0604030504040204" pitchFamily="50" charset="-128"/>
                <a:ea typeface="Meiryo UI" panose="020B0604030504040204" pitchFamily="50" charset="-128"/>
              </a:rPr>
              <a:t>・大阪・関西万博の開催時にあわせ、</a:t>
            </a:r>
            <a:r>
              <a:rPr lang="ja-JP" altLang="en-US" sz="1000" b="1" u="sng" dirty="0">
                <a:solidFill>
                  <a:prstClr val="black"/>
                </a:solidFill>
                <a:latin typeface="Meiryo UI" panose="020B0604030504040204" pitchFamily="50" charset="-128"/>
                <a:ea typeface="Meiryo UI" panose="020B0604030504040204" pitchFamily="50" charset="-128"/>
              </a:rPr>
              <a:t>大阪が有する資源やポテンシャル</a:t>
            </a:r>
            <a:r>
              <a:rPr lang="ja-JP" altLang="en-US" sz="1000" b="1" u="sng" dirty="0">
                <a:solidFill>
                  <a:schemeClr val="tx1"/>
                </a:solidFill>
                <a:latin typeface="Meiryo UI" panose="020B0604030504040204" pitchFamily="50" charset="-128"/>
                <a:ea typeface="Meiryo UI" panose="020B0604030504040204" pitchFamily="50" charset="-128"/>
              </a:rPr>
              <a:t>を生</a:t>
            </a:r>
            <a:r>
              <a:rPr lang="ja-JP" altLang="en-US" sz="1000" b="1" u="sng" dirty="0">
                <a:solidFill>
                  <a:prstClr val="black"/>
                </a:solidFill>
                <a:latin typeface="Meiryo UI" panose="020B0604030504040204" pitchFamily="50" charset="-128"/>
                <a:ea typeface="Meiryo UI" panose="020B0604030504040204" pitchFamily="50" charset="-128"/>
              </a:rPr>
              <a:t>かした特別な演出によるコンテンツを提供</a:t>
            </a:r>
            <a:r>
              <a:rPr lang="ja-JP" altLang="en-US" sz="1000" dirty="0">
                <a:solidFill>
                  <a:prstClr val="black"/>
                </a:solidFill>
                <a:latin typeface="Meiryo UI" panose="020B0604030504040204" pitchFamily="50" charset="-128"/>
                <a:ea typeface="Meiryo UI" panose="020B0604030504040204" pitchFamily="50" charset="-128"/>
              </a:rPr>
              <a:t>し、</a:t>
            </a:r>
            <a:r>
              <a:rPr lang="ja-JP" altLang="en-US" sz="1000" b="1" u="sng" dirty="0">
                <a:solidFill>
                  <a:prstClr val="black"/>
                </a:solidFill>
                <a:latin typeface="Meiryo UI" panose="020B0604030504040204" pitchFamily="50" charset="-128"/>
                <a:ea typeface="Meiryo UI" panose="020B0604030504040204" pitchFamily="50" charset="-128"/>
              </a:rPr>
              <a:t>新たな大阪の魅力を発信</a:t>
            </a:r>
            <a:r>
              <a:rPr lang="ja-JP" altLang="en-US" sz="1000" dirty="0">
                <a:solidFill>
                  <a:prstClr val="black"/>
                </a:solidFill>
                <a:latin typeface="Meiryo UI" panose="020B0604030504040204" pitchFamily="50" charset="-128"/>
                <a:ea typeface="Meiryo UI" panose="020B0604030504040204" pitchFamily="50" charset="-128"/>
              </a:rPr>
              <a:t>した。</a:t>
            </a:r>
          </a:p>
        </p:txBody>
      </p:sp>
      <p:sp>
        <p:nvSpPr>
          <p:cNvPr id="32" name="四角形: 角を丸くする 31">
            <a:extLst>
              <a:ext uri="{FF2B5EF4-FFF2-40B4-BE49-F238E27FC236}">
                <a16:creationId xmlns:a16="http://schemas.microsoft.com/office/drawing/2014/main" id="{82C3159F-FFC4-4F3F-9AB2-A8D534E7EACF}"/>
              </a:ext>
            </a:extLst>
          </p:cNvPr>
          <p:cNvSpPr/>
          <p:nvPr/>
        </p:nvSpPr>
        <p:spPr>
          <a:xfrm>
            <a:off x="115805" y="550660"/>
            <a:ext cx="1078527" cy="468000"/>
          </a:xfrm>
          <a:prstGeom prst="roundRect">
            <a:avLst>
              <a:gd name="adj" fmla="val 50000"/>
            </a:avLst>
          </a:prstGeom>
          <a:solidFill>
            <a:schemeClr val="bg1"/>
          </a:solidFill>
          <a:ln w="381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100" b="1" dirty="0">
                <a:solidFill>
                  <a:schemeClr val="tx1"/>
                </a:solidFill>
                <a:latin typeface="Meiryo UI" panose="020B0604030504040204" pitchFamily="50" charset="-128"/>
                <a:ea typeface="Meiryo UI" panose="020B0604030504040204" pitchFamily="50" charset="-128"/>
              </a:rPr>
              <a:t>都市魅力</a:t>
            </a:r>
            <a:endParaRPr lang="en-US" altLang="ja-JP" sz="1100" b="1" dirty="0">
              <a:solidFill>
                <a:schemeClr val="tx1"/>
              </a:solidFill>
              <a:latin typeface="Meiryo UI" panose="020B0604030504040204" pitchFamily="50" charset="-128"/>
              <a:ea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rPr>
              <a:t>の創出</a:t>
            </a:r>
          </a:p>
        </p:txBody>
      </p:sp>
      <p:sp>
        <p:nvSpPr>
          <p:cNvPr id="35" name="スライド番号プレースホルダー 6">
            <a:extLst>
              <a:ext uri="{FF2B5EF4-FFF2-40B4-BE49-F238E27FC236}">
                <a16:creationId xmlns:a16="http://schemas.microsoft.com/office/drawing/2014/main" id="{7B424854-3709-4BC7-BE80-C0A8E41EB7FD}"/>
              </a:ext>
            </a:extLst>
          </p:cNvPr>
          <p:cNvSpPr txBox="1">
            <a:spLocks/>
          </p:cNvSpPr>
          <p:nvPr/>
        </p:nvSpPr>
        <p:spPr>
          <a:xfrm>
            <a:off x="9428017" y="5836227"/>
            <a:ext cx="477983" cy="456295"/>
          </a:xfrm>
          <a:prstGeom prst="rect">
            <a:avLst/>
          </a:prstGeom>
        </p:spPr>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9</a:t>
            </a:fld>
            <a:endParaRPr kumimoji="1"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70858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9E7F8-FCEE-9772-2481-CBD9D1544313}"/>
            </a:ext>
          </a:extLst>
        </p:cNvPr>
        <p:cNvGrpSpPr/>
        <p:nvPr/>
      </p:nvGrpSpPr>
      <p:grpSpPr>
        <a:xfrm>
          <a:off x="0" y="0"/>
          <a:ext cx="0" cy="0"/>
          <a:chOff x="0" y="0"/>
          <a:chExt cx="0" cy="0"/>
        </a:xfrm>
      </p:grpSpPr>
      <p:graphicFrame>
        <p:nvGraphicFramePr>
          <p:cNvPr id="36" name="表 2">
            <a:extLst>
              <a:ext uri="{FF2B5EF4-FFF2-40B4-BE49-F238E27FC236}">
                <a16:creationId xmlns:a16="http://schemas.microsoft.com/office/drawing/2014/main" id="{CC64ADA4-282C-4A3A-A735-535E7FD808CC}"/>
              </a:ext>
            </a:extLst>
          </p:cNvPr>
          <p:cNvGraphicFramePr>
            <a:graphicFrameLocks noGrp="1"/>
          </p:cNvGraphicFramePr>
          <p:nvPr>
            <p:extLst>
              <p:ext uri="{D42A27DB-BD31-4B8C-83A1-F6EECF244321}">
                <p14:modId xmlns:p14="http://schemas.microsoft.com/office/powerpoint/2010/main" val="2075234225"/>
              </p:ext>
            </p:extLst>
          </p:nvPr>
        </p:nvGraphicFramePr>
        <p:xfrm>
          <a:off x="4971636" y="1046984"/>
          <a:ext cx="4841250" cy="5100504"/>
        </p:xfrm>
        <a:graphic>
          <a:graphicData uri="http://schemas.openxmlformats.org/drawingml/2006/table">
            <a:tbl>
              <a:tblPr>
                <a:tableStyleId>{5940675A-B579-460E-94D1-54222C63F5DA}</a:tableStyleId>
              </a:tblPr>
              <a:tblGrid>
                <a:gridCol w="3492000">
                  <a:extLst>
                    <a:ext uri="{9D8B030D-6E8A-4147-A177-3AD203B41FA5}">
                      <a16:colId xmlns:a16="http://schemas.microsoft.com/office/drawing/2014/main" val="4145527290"/>
                    </a:ext>
                  </a:extLst>
                </a:gridCol>
                <a:gridCol w="1349250">
                  <a:extLst>
                    <a:ext uri="{9D8B030D-6E8A-4147-A177-3AD203B41FA5}">
                      <a16:colId xmlns:a16="http://schemas.microsoft.com/office/drawing/2014/main" val="4240846946"/>
                    </a:ext>
                  </a:extLst>
                </a:gridCol>
              </a:tblGrid>
              <a:tr h="1872000">
                <a:tc>
                  <a:txBody>
                    <a:bodyPr/>
                    <a:lstStyle/>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➤賓客等の接遇</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ビジネス、観光、国際交流など様々な分野での交流促進に向けて、万博を機に来阪した賓客等に対し、</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会場内外で</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丁寧で心のこもった接遇を実施し、大阪のプレゼンスを向上。</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300"/>
                        </a:lnSpc>
                        <a:spcBef>
                          <a:spcPts val="30"/>
                        </a:spcBef>
                        <a:spcAft>
                          <a:spcPts val="0"/>
                        </a:spcAft>
                        <a:buClrTx/>
                        <a:buSzTx/>
                        <a:buFontTx/>
                        <a:buNone/>
                        <a:tabLst/>
                        <a:defRPr/>
                      </a:pP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800" dirty="0">
                        <a:latin typeface="Meiryo UI" panose="020B0604030504040204" pitchFamily="50" charset="-128"/>
                        <a:ea typeface="Meiryo UI" panose="020B0604030504040204" pitchFamily="50" charset="-128"/>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3935760"/>
                  </a:ext>
                </a:extLst>
              </a:tr>
              <a:tr h="1080000">
                <a:tc>
                  <a:txBody>
                    <a:bodyPr/>
                    <a:lstStyle/>
                    <a:p>
                      <a:pPr marL="0" marR="0" lvl="0" indent="0" algn="l" defTabSz="914400" rtl="0" eaLnBrk="1" fontAlgn="auto" latinLnBrk="0" hangingPunct="1">
                        <a:lnSpc>
                          <a:spcPts val="1300"/>
                        </a:lnSpc>
                        <a:spcBef>
                          <a:spcPts val="30"/>
                        </a:spcBef>
                        <a:spcAft>
                          <a:spcPts val="0"/>
                        </a:spcAft>
                        <a:buClrTx/>
                        <a:buSzTx/>
                        <a:buFontTx/>
                        <a:buNone/>
                        <a:tabLst/>
                        <a:defRPr/>
                      </a:pPr>
                      <a:r>
                        <a:rPr kumimoji="1" lang="ja-JP" altLang="en-US"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➤ナショナルデー・スペシャルデー</a:t>
                      </a:r>
                    </a:p>
                    <a:p>
                      <a:pPr marL="0" marR="0" lvl="0" indent="0" algn="l" defTabSz="91440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万博会期中、会場内にて</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各参加国・地域、国際機関が公式行事を開催。国内外から賓客や一般の来場者を招いて、伝統的な踊りや音楽の演奏などを披露。</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○ナショナルデー開催：</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157</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a:t>
                      </a:r>
                      <a:r>
                        <a:rPr kumimoji="1" lang="ja-JP" altLang="en-US" sz="6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（シエラレオネは開催見送り、日本を除く）</a:t>
                      </a:r>
                    </a:p>
                    <a:p>
                      <a:pPr marL="0" marR="0" lvl="0" indent="0" algn="l" defTabSz="91440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○スペシャルデー開催：</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a:t>
                      </a:r>
                      <a:r>
                        <a:rPr kumimoji="1" lang="ja-JP" altLang="en-US" sz="6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（太陽に関する国際的な同盟は開催見送り、</a:t>
                      </a:r>
                      <a:r>
                        <a:rPr kumimoji="1" lang="en-US" altLang="ja-JP" sz="6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BIE </a:t>
                      </a:r>
                      <a:r>
                        <a:rPr kumimoji="1" lang="ja-JP" altLang="en-US" sz="6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を含む）</a:t>
                      </a: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800" dirty="0">
                        <a:latin typeface="Meiryo UI" panose="020B0604030504040204" pitchFamily="50" charset="-128"/>
                        <a:ea typeface="Meiryo UI" panose="020B0604030504040204" pitchFamily="50" charset="-128"/>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6258140"/>
                  </a:ext>
                </a:extLst>
              </a:tr>
              <a:tr h="1080000">
                <a:tc>
                  <a:txBody>
                    <a:bodyPr/>
                    <a:lstStyle/>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➤高校生等海外体験支援事業</a:t>
                      </a: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万博を契機に高まった国際交流の機運を背景に、海外</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留学での交流を通して、若者の視野を広げ、国際感覚や自立心・向上心を磨くとともに、大阪の魅力を</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SNS</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等により、英語やその他の言語で世界に発信。</a:t>
                      </a: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800" dirty="0">
                        <a:latin typeface="Meiryo UI" panose="020B0604030504040204" pitchFamily="50" charset="-128"/>
                        <a:ea typeface="Meiryo UI" panose="020B0604030504040204" pitchFamily="50" charset="-128"/>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1473268"/>
                  </a:ext>
                </a:extLst>
              </a:tr>
              <a:tr h="1068504">
                <a:tc>
                  <a:txBody>
                    <a:bodyPr/>
                    <a:lstStyle/>
                    <a:p>
                      <a:pPr marL="0" marR="0" lvl="0" indent="0" algn="l" defTabSz="914400" rtl="0" eaLnBrk="1" fontAlgn="auto" latinLnBrk="0" hangingPunct="1">
                        <a:lnSpc>
                          <a:spcPts val="1300"/>
                        </a:lnSpc>
                        <a:spcBef>
                          <a:spcPts val="3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TW"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万博国際交流事業</a:t>
                      </a:r>
                    </a:p>
                    <a:p>
                      <a:pPr marL="0" marR="0" lvl="0" indent="0" algn="l" defTabSz="91440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大阪府友好交流先</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か国より行政関係者や教員、専門家等を招聘し、府内高校生等を対象に各国の社会課題について学び、考えるセミナーを開催したほか、被招聘者を万博会場内</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大阪</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ヘルスケアパビリオンや大阪府内の観光資源等に案内するなど、万博を契機に相互の交流と理解を深めた。</a:t>
                      </a: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800" dirty="0">
                        <a:latin typeface="Meiryo UI" panose="020B0604030504040204" pitchFamily="50" charset="-128"/>
                        <a:ea typeface="Meiryo UI" panose="020B0604030504040204" pitchFamily="50" charset="-128"/>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5171414"/>
                  </a:ext>
                </a:extLst>
              </a:tr>
            </a:tbl>
          </a:graphicData>
        </a:graphic>
      </p:graphicFrame>
      <p:graphicFrame>
        <p:nvGraphicFramePr>
          <p:cNvPr id="9" name="表 2">
            <a:extLst>
              <a:ext uri="{FF2B5EF4-FFF2-40B4-BE49-F238E27FC236}">
                <a16:creationId xmlns:a16="http://schemas.microsoft.com/office/drawing/2014/main" id="{6A65CFD0-BB9E-654D-D8F0-D7F3A86DAF98}"/>
              </a:ext>
            </a:extLst>
          </p:cNvPr>
          <p:cNvGraphicFramePr>
            <a:graphicFrameLocks noGrp="1"/>
          </p:cNvGraphicFramePr>
          <p:nvPr>
            <p:extLst>
              <p:ext uri="{D42A27DB-BD31-4B8C-83A1-F6EECF244321}">
                <p14:modId xmlns:p14="http://schemas.microsoft.com/office/powerpoint/2010/main" val="3939825542"/>
              </p:ext>
            </p:extLst>
          </p:nvPr>
        </p:nvGraphicFramePr>
        <p:xfrm>
          <a:off x="74685" y="1072132"/>
          <a:ext cx="4841250" cy="5121593"/>
        </p:xfrm>
        <a:graphic>
          <a:graphicData uri="http://schemas.openxmlformats.org/drawingml/2006/table">
            <a:tbl>
              <a:tblPr>
                <a:tableStyleId>{5940675A-B579-460E-94D1-54222C63F5DA}</a:tableStyleId>
              </a:tblPr>
              <a:tblGrid>
                <a:gridCol w="3492000">
                  <a:extLst>
                    <a:ext uri="{9D8B030D-6E8A-4147-A177-3AD203B41FA5}">
                      <a16:colId xmlns:a16="http://schemas.microsoft.com/office/drawing/2014/main" val="4145527290"/>
                    </a:ext>
                  </a:extLst>
                </a:gridCol>
                <a:gridCol w="1349250">
                  <a:extLst>
                    <a:ext uri="{9D8B030D-6E8A-4147-A177-3AD203B41FA5}">
                      <a16:colId xmlns:a16="http://schemas.microsoft.com/office/drawing/2014/main" val="4240846946"/>
                    </a:ext>
                  </a:extLst>
                </a:gridCol>
              </a:tblGrid>
              <a:tr h="1044000">
                <a:tc>
                  <a:txBody>
                    <a:bodyPr/>
                    <a:lstStyle/>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➤新たな海外ネットワークの構築</a:t>
                      </a:r>
                      <a:endParaRPr kumimoji="1" lang="en-US" altLang="ja-JP"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（大阪府・大阪市で延べ</a:t>
                      </a:r>
                      <a:r>
                        <a:rPr kumimoji="1" lang="en-US" altLang="ja-JP"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18</a:t>
                      </a:r>
                      <a:r>
                        <a:rPr kumimoji="1" lang="ja-JP" altLang="en-US"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の国・都市等と締結）</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新たな姉妹都市提携など、主に経済交流を促進することを目的として</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覚書（</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MOU</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）等を締結し、新たな海外ネットワークを構築。双方の強みに応じた分野等において、万博後も継続的なビジネス交流につなげ、万博レガシーとして継承していく。</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300" dirty="0"/>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1542406"/>
                  </a:ext>
                </a:extLst>
              </a:tr>
              <a:tr h="2520000">
                <a:tc>
                  <a:txBody>
                    <a:bodyPr/>
                    <a:lstStyle/>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≪締結例≫</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en-US" altLang="ja-JP"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ケベック州（カナダ）</a:t>
                      </a:r>
                      <a:r>
                        <a:rPr kumimoji="1" lang="en-US" altLang="ja-JP"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7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（令和</a:t>
                      </a:r>
                      <a:r>
                        <a:rPr kumimoji="1" lang="en-US" altLang="ja-JP" sz="7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7</a:t>
                      </a:r>
                      <a:r>
                        <a:rPr kumimoji="1" lang="ja-JP" altLang="en-US" sz="7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a:t>
                      </a:r>
                      <a:r>
                        <a:rPr kumimoji="1" lang="en-US" altLang="ja-JP" sz="7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6</a:t>
                      </a:r>
                      <a:r>
                        <a:rPr kumimoji="1" lang="ja-JP" altLang="en-US" sz="7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a:t>
                      </a:r>
                      <a:r>
                        <a:rPr kumimoji="1" lang="en-US" altLang="ja-JP" sz="7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24</a:t>
                      </a:r>
                      <a:r>
                        <a:rPr kumimoji="1" lang="ja-JP" altLang="en-US" sz="7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日）</a:t>
                      </a:r>
                      <a:endParaRPr kumimoji="1" lang="en-US" altLang="ja-JP" sz="7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大阪市は、エネルギー転換、先端技術、文化及びクリエイティブ分野等の経済分野において、友好協力関係に基づき、さらなる交流促進と共通課題の解決に向けた取組を進めるため、覚書（</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MOU</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）を締結した。</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300"/>
                        </a:lnSpc>
                        <a:spcBef>
                          <a:spcPts val="30"/>
                        </a:spcBef>
                        <a:spcAft>
                          <a:spcPts val="0"/>
                        </a:spcAft>
                        <a:buClrTx/>
                        <a:buSzTx/>
                        <a:buFontTx/>
                        <a:buNone/>
                        <a:tabLst/>
                        <a:defRPr/>
                      </a:pPr>
                      <a:endParaRPr kumimoji="1" lang="en-US" altLang="ja-JP"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en-US" altLang="ja-JP"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グレーター・マンチェスター合同行政機構（英国）</a:t>
                      </a:r>
                      <a:r>
                        <a:rPr kumimoji="1" lang="en-US" altLang="ja-JP"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7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（令和</a:t>
                      </a:r>
                      <a:r>
                        <a:rPr kumimoji="1" lang="en-US" altLang="ja-JP" sz="7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7</a:t>
                      </a:r>
                      <a:r>
                        <a:rPr kumimoji="1" lang="ja-JP" altLang="en-US" sz="7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a:t>
                      </a:r>
                      <a:r>
                        <a:rPr kumimoji="1" lang="en-US" altLang="ja-JP" sz="7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9</a:t>
                      </a:r>
                      <a:r>
                        <a:rPr kumimoji="1" lang="ja-JP" altLang="en-US" sz="7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a:t>
                      </a:r>
                      <a:r>
                        <a:rPr kumimoji="1" lang="en-US" altLang="ja-JP" sz="7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5</a:t>
                      </a:r>
                      <a:r>
                        <a:rPr kumimoji="1" lang="ja-JP" altLang="en-US" sz="7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日）</a:t>
                      </a:r>
                      <a:endParaRPr kumimoji="1" lang="en-US" altLang="ja-JP"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大阪市として</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36</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年ぶりとなる姉妹都市提携を締結。環境、経済、文化やスポーツなど、多方面に交流を拡大し、両都市間の連携の強化を図る。</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300"/>
                        </a:lnSpc>
                        <a:spcBef>
                          <a:spcPts val="3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en-US" altLang="ja-JP"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ロンバルディア州（イタリア）</a:t>
                      </a:r>
                      <a:r>
                        <a:rPr kumimoji="1" lang="en-US" altLang="ja-JP"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7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（令和</a:t>
                      </a:r>
                      <a:r>
                        <a:rPr kumimoji="1" lang="en-US" altLang="ja-JP" sz="7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7</a:t>
                      </a:r>
                      <a:r>
                        <a:rPr kumimoji="1" lang="ja-JP" altLang="en-US" sz="7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a:t>
                      </a:r>
                      <a:r>
                        <a:rPr kumimoji="1" lang="en-US" altLang="ja-JP" sz="7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10</a:t>
                      </a:r>
                      <a:r>
                        <a:rPr kumimoji="1" lang="ja-JP" altLang="en-US" sz="7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a:t>
                      </a:r>
                      <a:r>
                        <a:rPr kumimoji="1" lang="en-US" altLang="ja-JP" sz="7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10</a:t>
                      </a:r>
                      <a:r>
                        <a:rPr kumimoji="1" lang="ja-JP" altLang="en-US" sz="7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日）</a:t>
                      </a:r>
                      <a:endParaRPr kumimoji="1" lang="en-US" altLang="ja-JP" sz="7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2002</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年に締結した大阪府とロンバルディア州の合意議定書の内容を更新。新たに、友好交流に関する覚書（</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MOU</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）を締結。経済、農業、食品、観光、スポーツ、文化など幅広い分野での相互協力の強化を図っていくことを確認。</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300" dirty="0"/>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1837727"/>
                  </a:ext>
                </a:extLst>
              </a:tr>
              <a:tr h="1548000">
                <a:tc>
                  <a:txBody>
                    <a:bodyPr/>
                    <a:lstStyle/>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MICE</a:t>
                      </a:r>
                      <a:r>
                        <a:rPr kumimoji="1" lang="ja-JP" altLang="en-US"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誘致の促進</a:t>
                      </a: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万博開催等のインパクトを活用し、「大阪</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MICE</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誘致戦略」に定める大阪が強みとポテンシャルを有する５分野（①ライフサイエンス②ものづくり③環境・エネルギー④国際金融都市⑤スポーツ・食文化・エンターテインメント）を重点分野とし、世界水準の</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MICE</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都市・大阪を実現するための施策を展開。</a:t>
                      </a: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800" dirty="0">
                        <a:latin typeface="Meiryo UI" panose="020B0604030504040204" pitchFamily="50" charset="-128"/>
                        <a:ea typeface="Meiryo UI" panose="020B0604030504040204" pitchFamily="50" charset="-128"/>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1473268"/>
                  </a:ext>
                </a:extLst>
              </a:tr>
            </a:tbl>
          </a:graphicData>
        </a:graphic>
      </p:graphicFrame>
      <p:sp>
        <p:nvSpPr>
          <p:cNvPr id="50" name="テキスト ボックス 49">
            <a:extLst>
              <a:ext uri="{FF2B5EF4-FFF2-40B4-BE49-F238E27FC236}">
                <a16:creationId xmlns:a16="http://schemas.microsoft.com/office/drawing/2014/main" id="{B1D2D747-2143-4D6B-8FA3-A370CDB071EB}"/>
              </a:ext>
            </a:extLst>
          </p:cNvPr>
          <p:cNvSpPr txBox="1"/>
          <p:nvPr/>
        </p:nvSpPr>
        <p:spPr>
          <a:xfrm>
            <a:off x="3858523" y="5670749"/>
            <a:ext cx="835250" cy="1901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798" tIns="40798" rIns="40798" bIns="40798" numCol="1" spcCol="38100" rtlCol="0" anchor="t">
            <a:spAutoFit/>
          </a:bodyPr>
          <a:lstStyle/>
          <a:p>
            <a:pPr algn="ctr" defTabSz="407988">
              <a:defRPr/>
            </a:pPr>
            <a:r>
              <a:rPr lang="en-US" altLang="ja-JP" sz="700" dirty="0">
                <a:latin typeface="Meiryo UI" panose="020B0604030504040204" pitchFamily="50" charset="-128"/>
                <a:ea typeface="Meiryo UI" panose="020B0604030504040204" pitchFamily="50" charset="-128"/>
                <a:sym typeface="Calibri"/>
              </a:rPr>
              <a:t>MICE</a:t>
            </a:r>
            <a:r>
              <a:rPr lang="ja-JP" altLang="en-US" sz="700" dirty="0">
                <a:latin typeface="Meiryo UI" panose="020B0604030504040204" pitchFamily="50" charset="-128"/>
                <a:ea typeface="Meiryo UI" panose="020B0604030504040204" pitchFamily="50" charset="-128"/>
                <a:sym typeface="Calibri"/>
              </a:rPr>
              <a:t>開催の様子</a:t>
            </a:r>
          </a:p>
        </p:txBody>
      </p:sp>
      <p:graphicFrame>
        <p:nvGraphicFramePr>
          <p:cNvPr id="57" name="表 56">
            <a:extLst>
              <a:ext uri="{FF2B5EF4-FFF2-40B4-BE49-F238E27FC236}">
                <a16:creationId xmlns:a16="http://schemas.microsoft.com/office/drawing/2014/main" id="{6A6AAEC6-5BB9-4250-8DB7-7A6B4D1B7E85}"/>
              </a:ext>
            </a:extLst>
          </p:cNvPr>
          <p:cNvGraphicFramePr>
            <a:graphicFrameLocks noGrp="1"/>
          </p:cNvGraphicFramePr>
          <p:nvPr>
            <p:extLst>
              <p:ext uri="{D42A27DB-BD31-4B8C-83A1-F6EECF244321}">
                <p14:modId xmlns:p14="http://schemas.microsoft.com/office/powerpoint/2010/main" val="2430302964"/>
              </p:ext>
            </p:extLst>
          </p:nvPr>
        </p:nvGraphicFramePr>
        <p:xfrm>
          <a:off x="5172961" y="1918919"/>
          <a:ext cx="4464000" cy="360000"/>
        </p:xfrm>
        <a:graphic>
          <a:graphicData uri="http://schemas.openxmlformats.org/drawingml/2006/table">
            <a:tbl>
              <a:tblPr firstRow="1" bandRow="1">
                <a:tableStyleId>{5940675A-B579-460E-94D1-54222C63F5DA}</a:tableStyleId>
              </a:tblPr>
              <a:tblGrid>
                <a:gridCol w="1116000">
                  <a:extLst>
                    <a:ext uri="{9D8B030D-6E8A-4147-A177-3AD203B41FA5}">
                      <a16:colId xmlns:a16="http://schemas.microsoft.com/office/drawing/2014/main" val="1121967615"/>
                    </a:ext>
                  </a:extLst>
                </a:gridCol>
                <a:gridCol w="1116000">
                  <a:extLst>
                    <a:ext uri="{9D8B030D-6E8A-4147-A177-3AD203B41FA5}">
                      <a16:colId xmlns:a16="http://schemas.microsoft.com/office/drawing/2014/main" val="1302438693"/>
                    </a:ext>
                  </a:extLst>
                </a:gridCol>
                <a:gridCol w="1116000">
                  <a:extLst>
                    <a:ext uri="{9D8B030D-6E8A-4147-A177-3AD203B41FA5}">
                      <a16:colId xmlns:a16="http://schemas.microsoft.com/office/drawing/2014/main" val="592210710"/>
                    </a:ext>
                  </a:extLst>
                </a:gridCol>
                <a:gridCol w="1116000">
                  <a:extLst>
                    <a:ext uri="{9D8B030D-6E8A-4147-A177-3AD203B41FA5}">
                      <a16:colId xmlns:a16="http://schemas.microsoft.com/office/drawing/2014/main" val="3451706394"/>
                    </a:ext>
                  </a:extLst>
                </a:gridCol>
              </a:tblGrid>
              <a:tr h="180000">
                <a:tc>
                  <a:txBody>
                    <a:bodyPr/>
                    <a:lstStyle/>
                    <a:p>
                      <a:pPr algn="ctr"/>
                      <a:r>
                        <a:rPr kumimoji="1" lang="ja-JP" altLang="en-US" sz="600" b="1" dirty="0">
                          <a:solidFill>
                            <a:schemeClr val="bg1"/>
                          </a:solidFill>
                          <a:latin typeface="Meiryo UI" panose="020B0604030504040204" pitchFamily="50" charset="-128"/>
                          <a:ea typeface="Meiryo UI" panose="020B0604030504040204" pitchFamily="50" charset="-128"/>
                        </a:rPr>
                        <a:t>国家元首、王族、大臣等</a:t>
                      </a:r>
                      <a:endParaRPr kumimoji="1" lang="en-US" altLang="ja-JP" sz="600" b="1" dirty="0">
                        <a:solidFill>
                          <a:schemeClr val="bg1"/>
                        </a:solidFill>
                        <a:latin typeface="Meiryo UI" panose="020B0604030504040204" pitchFamily="50" charset="-128"/>
                        <a:ea typeface="Meiryo UI" panose="020B0604030504040204" pitchFamily="50" charset="-128"/>
                      </a:endParaRPr>
                    </a:p>
                  </a:txBody>
                  <a:tcPr marL="81597" marR="81597"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dirty="0">
                          <a:solidFill>
                            <a:schemeClr val="bg1"/>
                          </a:solidFill>
                          <a:latin typeface="Meiryo UI" panose="020B0604030504040204" pitchFamily="50" charset="-128"/>
                          <a:ea typeface="Meiryo UI" panose="020B0604030504040204" pitchFamily="50" charset="-128"/>
                        </a:rPr>
                        <a:t>政府代表、大使、省庁幹部等</a:t>
                      </a:r>
                    </a:p>
                  </a:txBody>
                  <a:tcPr marL="81597" marR="81597"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dirty="0">
                          <a:solidFill>
                            <a:schemeClr val="bg1"/>
                          </a:solidFill>
                          <a:latin typeface="Meiryo UI" panose="020B0604030504040204" pitchFamily="50" charset="-128"/>
                          <a:ea typeface="Meiryo UI" panose="020B0604030504040204" pitchFamily="50" charset="-128"/>
                        </a:rPr>
                        <a:t>地方政府首長等</a:t>
                      </a:r>
                    </a:p>
                  </a:txBody>
                  <a:tcPr marL="81597" marR="81597"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dirty="0">
                          <a:solidFill>
                            <a:schemeClr val="bg1"/>
                          </a:solidFill>
                          <a:latin typeface="Meiryo UI" panose="020B0604030504040204" pitchFamily="50" charset="-128"/>
                          <a:ea typeface="Meiryo UI" panose="020B0604030504040204" pitchFamily="50" charset="-128"/>
                        </a:rPr>
                        <a:t>経済界、その他</a:t>
                      </a:r>
                    </a:p>
                  </a:txBody>
                  <a:tcPr marL="81597" marR="81597"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180000">
                <a:tc>
                  <a:txBody>
                    <a:bodyPr/>
                    <a:lstStyle/>
                    <a:p>
                      <a:pPr marL="0" indent="0" algn="ctr">
                        <a:buFont typeface="Wingdings" panose="05000000000000000000" pitchFamily="2" charset="2"/>
                        <a:buNone/>
                      </a:pPr>
                      <a:r>
                        <a:rPr kumimoji="1" lang="en-US" altLang="ja-JP" sz="600" b="0" dirty="0">
                          <a:solidFill>
                            <a:schemeClr val="tx1"/>
                          </a:solidFill>
                          <a:latin typeface="Meiryo UI" panose="020B0604030504040204" pitchFamily="50" charset="-128"/>
                          <a:ea typeface="Meiryo UI" panose="020B0604030504040204" pitchFamily="50" charset="-128"/>
                        </a:rPr>
                        <a:t>196</a:t>
                      </a:r>
                      <a:r>
                        <a:rPr kumimoji="1" lang="ja-JP" altLang="en-US" sz="600" b="0" dirty="0">
                          <a:solidFill>
                            <a:schemeClr val="tx1"/>
                          </a:solidFill>
                          <a:latin typeface="Meiryo UI" panose="020B0604030504040204" pitchFamily="50" charset="-128"/>
                          <a:ea typeface="Meiryo UI" panose="020B0604030504040204" pitchFamily="50" charset="-128"/>
                        </a:rPr>
                        <a:t>件</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600" b="0" dirty="0">
                          <a:solidFill>
                            <a:schemeClr val="tx1"/>
                          </a:solidFill>
                          <a:latin typeface="Meiryo UI" panose="020B0604030504040204" pitchFamily="50" charset="-128"/>
                          <a:ea typeface="Meiryo UI" panose="020B0604030504040204" pitchFamily="50" charset="-128"/>
                        </a:rPr>
                        <a:t>201</a:t>
                      </a:r>
                      <a:r>
                        <a:rPr kumimoji="1" lang="ja-JP" altLang="en-US" sz="600" b="0" dirty="0">
                          <a:solidFill>
                            <a:schemeClr val="tx1"/>
                          </a:solidFill>
                          <a:latin typeface="Meiryo UI" panose="020B0604030504040204" pitchFamily="50" charset="-128"/>
                          <a:ea typeface="Meiryo UI" panose="020B0604030504040204" pitchFamily="50" charset="-128"/>
                        </a:rPr>
                        <a:t>件</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600" b="0" dirty="0">
                          <a:solidFill>
                            <a:schemeClr val="tx1"/>
                          </a:solidFill>
                          <a:latin typeface="Meiryo UI" panose="020B0604030504040204" pitchFamily="50" charset="-128"/>
                          <a:ea typeface="Meiryo UI" panose="020B0604030504040204" pitchFamily="50" charset="-128"/>
                        </a:rPr>
                        <a:t>130</a:t>
                      </a:r>
                      <a:r>
                        <a:rPr kumimoji="1" lang="ja-JP" altLang="en-US" sz="600" b="0" dirty="0">
                          <a:solidFill>
                            <a:schemeClr val="tx1"/>
                          </a:solidFill>
                          <a:latin typeface="Meiryo UI" panose="020B0604030504040204" pitchFamily="50" charset="-128"/>
                          <a:ea typeface="Meiryo UI" panose="020B0604030504040204" pitchFamily="50" charset="-128"/>
                        </a:rPr>
                        <a:t>件</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600" b="0" dirty="0">
                          <a:solidFill>
                            <a:schemeClr val="tx1"/>
                          </a:solidFill>
                          <a:latin typeface="Meiryo UI" panose="020B0604030504040204" pitchFamily="50" charset="-128"/>
                          <a:ea typeface="Meiryo UI" panose="020B0604030504040204" pitchFamily="50" charset="-128"/>
                        </a:rPr>
                        <a:t>342</a:t>
                      </a:r>
                      <a:r>
                        <a:rPr kumimoji="1" lang="ja-JP" altLang="en-US" sz="600" b="0" dirty="0">
                          <a:solidFill>
                            <a:schemeClr val="tx1"/>
                          </a:solidFill>
                          <a:latin typeface="Meiryo UI" panose="020B0604030504040204" pitchFamily="50" charset="-128"/>
                          <a:ea typeface="Meiryo UI" panose="020B0604030504040204" pitchFamily="50" charset="-128"/>
                        </a:rPr>
                        <a:t>件</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56166370"/>
                  </a:ext>
                </a:extLst>
              </a:tr>
            </a:tbl>
          </a:graphicData>
        </a:graphic>
      </p:graphicFrame>
      <p:graphicFrame>
        <p:nvGraphicFramePr>
          <p:cNvPr id="62" name="表 61">
            <a:extLst>
              <a:ext uri="{FF2B5EF4-FFF2-40B4-BE49-F238E27FC236}">
                <a16:creationId xmlns:a16="http://schemas.microsoft.com/office/drawing/2014/main" id="{19AE1BEF-5F7C-4A48-B0ED-1E9DDBAD2BEA}"/>
              </a:ext>
            </a:extLst>
          </p:cNvPr>
          <p:cNvGraphicFramePr>
            <a:graphicFrameLocks noGrp="1"/>
          </p:cNvGraphicFramePr>
          <p:nvPr>
            <p:extLst>
              <p:ext uri="{D42A27DB-BD31-4B8C-83A1-F6EECF244321}">
                <p14:modId xmlns:p14="http://schemas.microsoft.com/office/powerpoint/2010/main" val="1964731544"/>
              </p:ext>
            </p:extLst>
          </p:nvPr>
        </p:nvGraphicFramePr>
        <p:xfrm>
          <a:off x="5172961" y="2469519"/>
          <a:ext cx="3348000" cy="360000"/>
        </p:xfrm>
        <a:graphic>
          <a:graphicData uri="http://schemas.openxmlformats.org/drawingml/2006/table">
            <a:tbl>
              <a:tblPr firstRow="1" bandRow="1">
                <a:tableStyleId>{5940675A-B579-460E-94D1-54222C63F5DA}</a:tableStyleId>
              </a:tblPr>
              <a:tblGrid>
                <a:gridCol w="1116000">
                  <a:extLst>
                    <a:ext uri="{9D8B030D-6E8A-4147-A177-3AD203B41FA5}">
                      <a16:colId xmlns:a16="http://schemas.microsoft.com/office/drawing/2014/main" val="1121967615"/>
                    </a:ext>
                  </a:extLst>
                </a:gridCol>
                <a:gridCol w="1116000">
                  <a:extLst>
                    <a:ext uri="{9D8B030D-6E8A-4147-A177-3AD203B41FA5}">
                      <a16:colId xmlns:a16="http://schemas.microsoft.com/office/drawing/2014/main" val="1302438693"/>
                    </a:ext>
                  </a:extLst>
                </a:gridCol>
                <a:gridCol w="1116000">
                  <a:extLst>
                    <a:ext uri="{9D8B030D-6E8A-4147-A177-3AD203B41FA5}">
                      <a16:colId xmlns:a16="http://schemas.microsoft.com/office/drawing/2014/main" val="592210710"/>
                    </a:ext>
                  </a:extLst>
                </a:gridCol>
              </a:tblGrid>
              <a:tr h="180000">
                <a:tc>
                  <a:txBody>
                    <a:bodyPr/>
                    <a:lstStyle/>
                    <a:p>
                      <a:pPr algn="ctr"/>
                      <a:r>
                        <a:rPr kumimoji="1" lang="ja-JP" altLang="en-US" sz="600" b="1" dirty="0">
                          <a:solidFill>
                            <a:schemeClr val="bg1"/>
                          </a:solidFill>
                          <a:latin typeface="Meiryo UI" panose="020B0604030504040204" pitchFamily="50" charset="-128"/>
                          <a:ea typeface="Meiryo UI" panose="020B0604030504040204" pitchFamily="50" charset="-128"/>
                        </a:rPr>
                        <a:t>閣僚・国会議員、省庁幹部等</a:t>
                      </a:r>
                      <a:endParaRPr kumimoji="1" lang="en-US" altLang="ja-JP" sz="600" b="1" dirty="0">
                        <a:solidFill>
                          <a:schemeClr val="bg1"/>
                        </a:solidFill>
                        <a:latin typeface="Meiryo UI" panose="020B0604030504040204" pitchFamily="50" charset="-128"/>
                        <a:ea typeface="Meiryo UI" panose="020B0604030504040204" pitchFamily="50" charset="-128"/>
                      </a:endParaRPr>
                    </a:p>
                  </a:txBody>
                  <a:tcPr marL="81597" marR="81597"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dirty="0">
                          <a:solidFill>
                            <a:schemeClr val="bg1"/>
                          </a:solidFill>
                          <a:latin typeface="Meiryo UI" panose="020B0604030504040204" pitchFamily="50" charset="-128"/>
                          <a:ea typeface="Meiryo UI" panose="020B0604030504040204" pitchFamily="50" charset="-128"/>
                        </a:rPr>
                        <a:t>自治体首長、幹部等</a:t>
                      </a:r>
                    </a:p>
                  </a:txBody>
                  <a:tcPr marL="81597" marR="81597"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dirty="0">
                          <a:solidFill>
                            <a:schemeClr val="bg1"/>
                          </a:solidFill>
                          <a:latin typeface="Meiryo UI" panose="020B0604030504040204" pitchFamily="50" charset="-128"/>
                          <a:ea typeface="Meiryo UI" panose="020B0604030504040204" pitchFamily="50" charset="-128"/>
                        </a:rPr>
                        <a:t>経済界、その他</a:t>
                      </a:r>
                    </a:p>
                  </a:txBody>
                  <a:tcPr marL="81597" marR="81597"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180000">
                <a:tc>
                  <a:txBody>
                    <a:bodyPr/>
                    <a:lstStyle/>
                    <a:p>
                      <a:pPr marL="0" indent="0" algn="ctr">
                        <a:buFont typeface="Wingdings" panose="05000000000000000000" pitchFamily="2" charset="2"/>
                        <a:buNone/>
                      </a:pPr>
                      <a:r>
                        <a:rPr kumimoji="1" lang="en-US" altLang="ja-JP" sz="600" b="0" dirty="0">
                          <a:solidFill>
                            <a:schemeClr val="tx1"/>
                          </a:solidFill>
                          <a:latin typeface="Meiryo UI" panose="020B0604030504040204" pitchFamily="50" charset="-128"/>
                          <a:ea typeface="Meiryo UI" panose="020B0604030504040204" pitchFamily="50" charset="-128"/>
                        </a:rPr>
                        <a:t>63</a:t>
                      </a:r>
                      <a:r>
                        <a:rPr kumimoji="1" lang="ja-JP" altLang="en-US" sz="600" b="0" dirty="0">
                          <a:solidFill>
                            <a:schemeClr val="tx1"/>
                          </a:solidFill>
                          <a:latin typeface="Meiryo UI" panose="020B0604030504040204" pitchFamily="50" charset="-128"/>
                          <a:ea typeface="Meiryo UI" panose="020B0604030504040204" pitchFamily="50" charset="-128"/>
                        </a:rPr>
                        <a:t>件</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600" b="0" dirty="0">
                          <a:solidFill>
                            <a:schemeClr val="tx1"/>
                          </a:solidFill>
                          <a:latin typeface="Meiryo UI" panose="020B0604030504040204" pitchFamily="50" charset="-128"/>
                          <a:ea typeface="Meiryo UI" panose="020B0604030504040204" pitchFamily="50" charset="-128"/>
                        </a:rPr>
                        <a:t>60</a:t>
                      </a:r>
                      <a:r>
                        <a:rPr kumimoji="1" lang="ja-JP" altLang="en-US" sz="600" b="0" dirty="0">
                          <a:solidFill>
                            <a:schemeClr val="tx1"/>
                          </a:solidFill>
                          <a:latin typeface="Meiryo UI" panose="020B0604030504040204" pitchFamily="50" charset="-128"/>
                          <a:ea typeface="Meiryo UI" panose="020B0604030504040204" pitchFamily="50" charset="-128"/>
                        </a:rPr>
                        <a:t>件</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600" b="0" dirty="0">
                          <a:solidFill>
                            <a:schemeClr val="tx1"/>
                          </a:solidFill>
                          <a:latin typeface="Meiryo UI" panose="020B0604030504040204" pitchFamily="50" charset="-128"/>
                          <a:ea typeface="Meiryo UI" panose="020B0604030504040204" pitchFamily="50" charset="-128"/>
                        </a:rPr>
                        <a:t>144</a:t>
                      </a:r>
                      <a:r>
                        <a:rPr kumimoji="1" lang="ja-JP" altLang="en-US" sz="600" b="0" dirty="0">
                          <a:solidFill>
                            <a:schemeClr val="tx1"/>
                          </a:solidFill>
                          <a:latin typeface="Meiryo UI" panose="020B0604030504040204" pitchFamily="50" charset="-128"/>
                          <a:ea typeface="Meiryo UI" panose="020B0604030504040204" pitchFamily="50" charset="-128"/>
                        </a:rPr>
                        <a:t>件</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56166370"/>
                  </a:ext>
                </a:extLst>
              </a:tr>
            </a:tbl>
          </a:graphicData>
        </a:graphic>
      </p:graphicFrame>
      <p:sp>
        <p:nvSpPr>
          <p:cNvPr id="63" name="テキスト ボックス 62">
            <a:extLst>
              <a:ext uri="{FF2B5EF4-FFF2-40B4-BE49-F238E27FC236}">
                <a16:creationId xmlns:a16="http://schemas.microsoft.com/office/drawing/2014/main" id="{4647C8BF-ED3F-4E8A-8EED-B357B8A79253}"/>
              </a:ext>
            </a:extLst>
          </p:cNvPr>
          <p:cNvSpPr txBox="1"/>
          <p:nvPr/>
        </p:nvSpPr>
        <p:spPr>
          <a:xfrm>
            <a:off x="4981634" y="1782569"/>
            <a:ext cx="1212281" cy="1235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407988">
              <a:defRPr/>
            </a:pPr>
            <a:r>
              <a:rPr lang="ja-JP" altLang="en-US" sz="803" dirty="0">
                <a:latin typeface="Meiryo UI" panose="020B0604030504040204" pitchFamily="50" charset="-128"/>
                <a:ea typeface="Meiryo UI" panose="020B0604030504040204" pitchFamily="50" charset="-128"/>
                <a:sym typeface="Calibri"/>
              </a:rPr>
              <a:t>＜海外賓客等：</a:t>
            </a:r>
            <a:r>
              <a:rPr lang="en-US" altLang="ja-JP" sz="803" dirty="0">
                <a:latin typeface="Meiryo UI" panose="020B0604030504040204" pitchFamily="50" charset="-128"/>
                <a:ea typeface="Meiryo UI" panose="020B0604030504040204" pitchFamily="50" charset="-128"/>
                <a:sym typeface="Calibri"/>
              </a:rPr>
              <a:t>869</a:t>
            </a:r>
            <a:r>
              <a:rPr lang="ja-JP" altLang="en-US" sz="803" dirty="0">
                <a:latin typeface="Meiryo UI" panose="020B0604030504040204" pitchFamily="50" charset="-128"/>
                <a:ea typeface="Meiryo UI" panose="020B0604030504040204" pitchFamily="50" charset="-128"/>
                <a:sym typeface="Calibri"/>
              </a:rPr>
              <a:t>件＞</a:t>
            </a:r>
            <a:endParaRPr lang="ja-JP" altLang="en-US" sz="892" dirty="0">
              <a:latin typeface="Meiryo UI" panose="020B0604030504040204" pitchFamily="50" charset="-128"/>
              <a:ea typeface="Meiryo UI" panose="020B0604030504040204" pitchFamily="50" charset="-128"/>
              <a:sym typeface="Calibri"/>
            </a:endParaRPr>
          </a:p>
        </p:txBody>
      </p:sp>
      <p:sp>
        <p:nvSpPr>
          <p:cNvPr id="64" name="テキスト ボックス 63">
            <a:extLst>
              <a:ext uri="{FF2B5EF4-FFF2-40B4-BE49-F238E27FC236}">
                <a16:creationId xmlns:a16="http://schemas.microsoft.com/office/drawing/2014/main" id="{C538558A-D3E9-46C2-AE65-98DE64412DA1}"/>
              </a:ext>
            </a:extLst>
          </p:cNvPr>
          <p:cNvSpPr txBox="1"/>
          <p:nvPr/>
        </p:nvSpPr>
        <p:spPr>
          <a:xfrm>
            <a:off x="4930834" y="2313203"/>
            <a:ext cx="1263081" cy="1235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407988">
              <a:defRPr/>
            </a:pPr>
            <a:r>
              <a:rPr lang="ja-JP" altLang="en-US" sz="803" dirty="0">
                <a:latin typeface="Meiryo UI" panose="020B0604030504040204" pitchFamily="50" charset="-128"/>
                <a:ea typeface="Meiryo UI" panose="020B0604030504040204" pitchFamily="50" charset="-128"/>
                <a:sym typeface="Calibri"/>
              </a:rPr>
              <a:t>＜国内賓客等：</a:t>
            </a:r>
            <a:r>
              <a:rPr lang="en-US" altLang="ja-JP" sz="803" dirty="0">
                <a:latin typeface="Meiryo UI" panose="020B0604030504040204" pitchFamily="50" charset="-128"/>
                <a:ea typeface="Meiryo UI" panose="020B0604030504040204" pitchFamily="50" charset="-128"/>
                <a:sym typeface="Calibri"/>
              </a:rPr>
              <a:t>267</a:t>
            </a:r>
            <a:r>
              <a:rPr lang="ja-JP" altLang="en-US" sz="803" dirty="0">
                <a:latin typeface="Meiryo UI" panose="020B0604030504040204" pitchFamily="50" charset="-128"/>
                <a:ea typeface="Meiryo UI" panose="020B0604030504040204" pitchFamily="50" charset="-128"/>
                <a:sym typeface="Calibri"/>
              </a:rPr>
              <a:t>件＞</a:t>
            </a:r>
            <a:endParaRPr lang="ja-JP" altLang="en-US" sz="892" dirty="0">
              <a:latin typeface="Meiryo UI" panose="020B0604030504040204" pitchFamily="50" charset="-128"/>
              <a:ea typeface="Meiryo UI" panose="020B0604030504040204" pitchFamily="50" charset="-128"/>
              <a:sym typeface="Calibri"/>
            </a:endParaRPr>
          </a:p>
        </p:txBody>
      </p:sp>
      <p:pic>
        <p:nvPicPr>
          <p:cNvPr id="72" name="図 71">
            <a:extLst>
              <a:ext uri="{FF2B5EF4-FFF2-40B4-BE49-F238E27FC236}">
                <a16:creationId xmlns:a16="http://schemas.microsoft.com/office/drawing/2014/main" id="{AC1EC973-DF44-4D48-AFFE-EF71D4978E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39008" y="3032620"/>
            <a:ext cx="1028000" cy="771000"/>
          </a:xfrm>
          <a:prstGeom prst="rect">
            <a:avLst/>
          </a:prstGeom>
        </p:spPr>
      </p:pic>
      <p:sp>
        <p:nvSpPr>
          <p:cNvPr id="42" name="テキスト ボックス 41">
            <a:extLst>
              <a:ext uri="{FF2B5EF4-FFF2-40B4-BE49-F238E27FC236}">
                <a16:creationId xmlns:a16="http://schemas.microsoft.com/office/drawing/2014/main" id="{7DC4CC41-32A7-47B3-9EA7-BADEE99BB5E6}"/>
              </a:ext>
            </a:extLst>
          </p:cNvPr>
          <p:cNvSpPr txBox="1"/>
          <p:nvPr/>
        </p:nvSpPr>
        <p:spPr>
          <a:xfrm>
            <a:off x="308707" y="5564007"/>
            <a:ext cx="1605008" cy="1235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407988">
              <a:defRPr/>
            </a:pPr>
            <a:r>
              <a:rPr lang="ja-JP" altLang="en-US" sz="803" dirty="0">
                <a:latin typeface="Meiryo UI" panose="020B0604030504040204" pitchFamily="50" charset="-128"/>
                <a:ea typeface="Meiryo UI" panose="020B0604030504040204" pitchFamily="50" charset="-128"/>
                <a:sym typeface="Calibri"/>
              </a:rPr>
              <a:t>＜国際会議開催件数＞</a:t>
            </a:r>
            <a:endParaRPr lang="ja-JP" altLang="en-US" sz="892" dirty="0">
              <a:latin typeface="Meiryo UI" panose="020B0604030504040204" pitchFamily="50" charset="-128"/>
              <a:ea typeface="Meiryo UI" panose="020B0604030504040204" pitchFamily="50" charset="-128"/>
              <a:sym typeface="Calibri"/>
            </a:endParaRPr>
          </a:p>
        </p:txBody>
      </p:sp>
      <p:graphicFrame>
        <p:nvGraphicFramePr>
          <p:cNvPr id="6" name="表 5">
            <a:extLst>
              <a:ext uri="{FF2B5EF4-FFF2-40B4-BE49-F238E27FC236}">
                <a16:creationId xmlns:a16="http://schemas.microsoft.com/office/drawing/2014/main" id="{990531C0-7BAE-412F-8CB3-B2FF1BC7CFCF}"/>
              </a:ext>
            </a:extLst>
          </p:cNvPr>
          <p:cNvGraphicFramePr>
            <a:graphicFrameLocks noGrp="1"/>
          </p:cNvGraphicFramePr>
          <p:nvPr>
            <p:extLst>
              <p:ext uri="{D42A27DB-BD31-4B8C-83A1-F6EECF244321}">
                <p14:modId xmlns:p14="http://schemas.microsoft.com/office/powerpoint/2010/main" val="3659406891"/>
              </p:ext>
            </p:extLst>
          </p:nvPr>
        </p:nvGraphicFramePr>
        <p:xfrm>
          <a:off x="661927" y="5720933"/>
          <a:ext cx="1831125" cy="346076"/>
        </p:xfrm>
        <a:graphic>
          <a:graphicData uri="http://schemas.openxmlformats.org/drawingml/2006/table">
            <a:tbl>
              <a:tblPr firstRow="1" bandRow="1">
                <a:tableStyleId>{5940675A-B579-460E-94D1-54222C63F5DA}</a:tableStyleId>
              </a:tblPr>
              <a:tblGrid>
                <a:gridCol w="385500">
                  <a:extLst>
                    <a:ext uri="{9D8B030D-6E8A-4147-A177-3AD203B41FA5}">
                      <a16:colId xmlns:a16="http://schemas.microsoft.com/office/drawing/2014/main" val="1413445825"/>
                    </a:ext>
                  </a:extLst>
                </a:gridCol>
                <a:gridCol w="481875">
                  <a:extLst>
                    <a:ext uri="{9D8B030D-6E8A-4147-A177-3AD203B41FA5}">
                      <a16:colId xmlns:a16="http://schemas.microsoft.com/office/drawing/2014/main" val="2469072793"/>
                    </a:ext>
                  </a:extLst>
                </a:gridCol>
                <a:gridCol w="481875">
                  <a:extLst>
                    <a:ext uri="{9D8B030D-6E8A-4147-A177-3AD203B41FA5}">
                      <a16:colId xmlns:a16="http://schemas.microsoft.com/office/drawing/2014/main" val="2292756213"/>
                    </a:ext>
                  </a:extLst>
                </a:gridCol>
                <a:gridCol w="481875">
                  <a:extLst>
                    <a:ext uri="{9D8B030D-6E8A-4147-A177-3AD203B41FA5}">
                      <a16:colId xmlns:a16="http://schemas.microsoft.com/office/drawing/2014/main" val="1191186006"/>
                    </a:ext>
                  </a:extLst>
                </a:gridCol>
              </a:tblGrid>
              <a:tr h="167952">
                <a:tc>
                  <a:txBody>
                    <a:bodyPr/>
                    <a:lstStyle/>
                    <a:p>
                      <a:pPr algn="ctr"/>
                      <a:r>
                        <a:rPr kumimoji="1" lang="ja-JP" altLang="en-US" sz="600" b="1" dirty="0">
                          <a:solidFill>
                            <a:schemeClr val="bg1"/>
                          </a:solidFill>
                          <a:latin typeface="Meiryo UI" panose="020B0604030504040204" pitchFamily="50" charset="-128"/>
                          <a:ea typeface="Meiryo UI" panose="020B0604030504040204" pitchFamily="50" charset="-128"/>
                        </a:rPr>
                        <a:t>基準</a:t>
                      </a:r>
                      <a:endParaRPr kumimoji="1" lang="en-US" altLang="ja-JP" sz="600" b="1" dirty="0">
                        <a:solidFill>
                          <a:schemeClr val="bg1"/>
                        </a:solidFill>
                        <a:latin typeface="Meiryo UI" panose="020B0604030504040204" pitchFamily="50" charset="-128"/>
                        <a:ea typeface="Meiryo UI" panose="020B0604030504040204" pitchFamily="50" charset="-128"/>
                      </a:endParaRPr>
                    </a:p>
                  </a:txBody>
                  <a:tcPr marL="81597" marR="81597"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600" b="1" dirty="0">
                          <a:solidFill>
                            <a:schemeClr val="bg1"/>
                          </a:solidFill>
                          <a:latin typeface="Meiryo UI" panose="020B0604030504040204" pitchFamily="50" charset="-128"/>
                          <a:ea typeface="Meiryo UI" panose="020B0604030504040204" pitchFamily="50" charset="-128"/>
                        </a:rPr>
                        <a:t>令和</a:t>
                      </a:r>
                      <a:r>
                        <a:rPr kumimoji="1" lang="en-US" altLang="ja-JP" sz="600" b="1" dirty="0">
                          <a:solidFill>
                            <a:schemeClr val="bg1"/>
                          </a:solidFill>
                          <a:latin typeface="Meiryo UI" panose="020B0604030504040204" pitchFamily="50" charset="-128"/>
                          <a:ea typeface="Meiryo UI" panose="020B0604030504040204" pitchFamily="50" charset="-128"/>
                        </a:rPr>
                        <a:t>4</a:t>
                      </a:r>
                      <a:r>
                        <a:rPr kumimoji="1" lang="ja-JP" altLang="en-US" sz="600" b="1" dirty="0">
                          <a:solidFill>
                            <a:schemeClr val="bg1"/>
                          </a:solidFill>
                          <a:latin typeface="Meiryo UI" panose="020B0604030504040204" pitchFamily="50" charset="-128"/>
                          <a:ea typeface="Meiryo UI" panose="020B0604030504040204" pitchFamily="50" charset="-128"/>
                        </a:rPr>
                        <a:t>年</a:t>
                      </a:r>
                      <a:endParaRPr kumimoji="1" lang="en-US" altLang="ja-JP" sz="600" b="1" dirty="0">
                        <a:solidFill>
                          <a:schemeClr val="bg1"/>
                        </a:solidFill>
                        <a:latin typeface="Meiryo UI" panose="020B0604030504040204" pitchFamily="50" charset="-128"/>
                        <a:ea typeface="Meiryo UI" panose="020B0604030504040204" pitchFamily="50" charset="-128"/>
                      </a:endParaRPr>
                    </a:p>
                  </a:txBody>
                  <a:tcPr marL="81597" marR="81597"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600" b="1" dirty="0">
                          <a:solidFill>
                            <a:schemeClr val="bg1"/>
                          </a:solidFill>
                          <a:latin typeface="Meiryo UI" panose="020B0604030504040204" pitchFamily="50" charset="-128"/>
                          <a:ea typeface="Meiryo UI" panose="020B0604030504040204" pitchFamily="50" charset="-128"/>
                        </a:rPr>
                        <a:t>令和</a:t>
                      </a:r>
                      <a:r>
                        <a:rPr kumimoji="1" lang="en-US" altLang="ja-JP" sz="600" b="1" dirty="0">
                          <a:solidFill>
                            <a:schemeClr val="bg1"/>
                          </a:solidFill>
                          <a:latin typeface="Meiryo UI" panose="020B0604030504040204" pitchFamily="50" charset="-128"/>
                          <a:ea typeface="Meiryo UI" panose="020B0604030504040204" pitchFamily="50" charset="-128"/>
                        </a:rPr>
                        <a:t>5</a:t>
                      </a:r>
                      <a:r>
                        <a:rPr kumimoji="1" lang="ja-JP" altLang="en-US" sz="600" b="1" dirty="0">
                          <a:solidFill>
                            <a:schemeClr val="bg1"/>
                          </a:solidFill>
                          <a:latin typeface="Meiryo UI" panose="020B0604030504040204" pitchFamily="50" charset="-128"/>
                          <a:ea typeface="Meiryo UI" panose="020B0604030504040204" pitchFamily="50" charset="-128"/>
                        </a:rPr>
                        <a:t>年</a:t>
                      </a:r>
                      <a:endParaRPr kumimoji="1" lang="en-US" altLang="ja-JP" sz="600" b="1" dirty="0">
                        <a:solidFill>
                          <a:schemeClr val="bg1"/>
                        </a:solidFill>
                        <a:latin typeface="Meiryo UI" panose="020B0604030504040204" pitchFamily="50" charset="-128"/>
                        <a:ea typeface="Meiryo UI" panose="020B0604030504040204" pitchFamily="50" charset="-128"/>
                      </a:endParaRPr>
                    </a:p>
                  </a:txBody>
                  <a:tcPr marL="81597" marR="81597"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dirty="0">
                          <a:solidFill>
                            <a:schemeClr val="bg1"/>
                          </a:solidFill>
                          <a:latin typeface="Meiryo UI" panose="020B0604030504040204" pitchFamily="50" charset="-128"/>
                          <a:ea typeface="Meiryo UI" panose="020B0604030504040204" pitchFamily="50" charset="-128"/>
                        </a:rPr>
                        <a:t>令和</a:t>
                      </a:r>
                      <a:r>
                        <a:rPr kumimoji="1" lang="en-US" altLang="ja-JP" sz="600" b="1" dirty="0">
                          <a:solidFill>
                            <a:schemeClr val="bg1"/>
                          </a:solidFill>
                          <a:latin typeface="Meiryo UI" panose="020B0604030504040204" pitchFamily="50" charset="-128"/>
                          <a:ea typeface="Meiryo UI" panose="020B0604030504040204" pitchFamily="50" charset="-128"/>
                        </a:rPr>
                        <a:t>6</a:t>
                      </a:r>
                      <a:r>
                        <a:rPr kumimoji="1" lang="ja-JP" altLang="en-US" sz="600" b="1" dirty="0">
                          <a:solidFill>
                            <a:schemeClr val="bg1"/>
                          </a:solidFill>
                          <a:latin typeface="Meiryo UI" panose="020B0604030504040204" pitchFamily="50" charset="-128"/>
                          <a:ea typeface="Meiryo UI" panose="020B0604030504040204" pitchFamily="50" charset="-128"/>
                        </a:rPr>
                        <a:t>年</a:t>
                      </a:r>
                    </a:p>
                  </a:txBody>
                  <a:tcPr marL="81597" marR="81597"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461904748"/>
                  </a:ext>
                </a:extLst>
              </a:tr>
              <a:tr h="1679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00" b="1" dirty="0">
                          <a:solidFill>
                            <a:schemeClr val="tx1"/>
                          </a:solidFill>
                          <a:latin typeface="Meiryo UI" panose="020B0604030504040204" pitchFamily="50" charset="-128"/>
                          <a:ea typeface="Meiryo UI" panose="020B0604030504040204" pitchFamily="50" charset="-128"/>
                        </a:rPr>
                        <a:t>ICCA</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indent="0" algn="r">
                        <a:buFont typeface="Wingdings" panose="05000000000000000000" pitchFamily="2" charset="2"/>
                        <a:buNone/>
                      </a:pPr>
                      <a:r>
                        <a:rPr kumimoji="1" lang="en-US" altLang="ja-JP" sz="600" b="0" dirty="0">
                          <a:solidFill>
                            <a:schemeClr val="tx1"/>
                          </a:solidFill>
                          <a:latin typeface="Meiryo UI" panose="020B0604030504040204" pitchFamily="50" charset="-128"/>
                          <a:ea typeface="Meiryo UI" panose="020B0604030504040204" pitchFamily="50" charset="-128"/>
                        </a:rPr>
                        <a:t>9</a:t>
                      </a:r>
                      <a:r>
                        <a:rPr kumimoji="1" lang="ja-JP" altLang="en-US" sz="600" b="0" dirty="0">
                          <a:solidFill>
                            <a:schemeClr val="tx1"/>
                          </a:solidFill>
                          <a:latin typeface="Meiryo UI" panose="020B0604030504040204" pitchFamily="50" charset="-128"/>
                          <a:ea typeface="Meiryo UI" panose="020B0604030504040204" pitchFamily="50" charset="-128"/>
                        </a:rPr>
                        <a:t>件</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r">
                        <a:buFont typeface="Wingdings" panose="05000000000000000000" pitchFamily="2" charset="2"/>
                        <a:buNone/>
                      </a:pPr>
                      <a:r>
                        <a:rPr kumimoji="1" lang="en-US" altLang="ja-JP" sz="600" b="0" dirty="0">
                          <a:solidFill>
                            <a:schemeClr val="tx1"/>
                          </a:solidFill>
                          <a:latin typeface="Meiryo UI" panose="020B0604030504040204" pitchFamily="50" charset="-128"/>
                          <a:ea typeface="Meiryo UI" panose="020B0604030504040204" pitchFamily="50" charset="-128"/>
                        </a:rPr>
                        <a:t>21</a:t>
                      </a:r>
                      <a:r>
                        <a:rPr kumimoji="1" lang="ja-JP" altLang="en-US" sz="600" b="0" dirty="0">
                          <a:solidFill>
                            <a:schemeClr val="tx1"/>
                          </a:solidFill>
                          <a:latin typeface="Meiryo UI" panose="020B0604030504040204" pitchFamily="50" charset="-128"/>
                          <a:ea typeface="Meiryo UI" panose="020B0604030504040204" pitchFamily="50" charset="-128"/>
                        </a:rPr>
                        <a:t>件</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kumimoji="1" lang="en-US" altLang="ja-JP" sz="600" b="0" dirty="0">
                          <a:solidFill>
                            <a:schemeClr val="tx1"/>
                          </a:solidFill>
                          <a:latin typeface="Meiryo UI" panose="020B0604030504040204" pitchFamily="50" charset="-128"/>
                          <a:ea typeface="Meiryo UI" panose="020B0604030504040204" pitchFamily="50" charset="-128"/>
                        </a:rPr>
                        <a:t>31</a:t>
                      </a:r>
                      <a:r>
                        <a:rPr kumimoji="1" lang="ja-JP" altLang="en-US" sz="600" b="0" dirty="0">
                          <a:solidFill>
                            <a:schemeClr val="tx1"/>
                          </a:solidFill>
                          <a:latin typeface="Meiryo UI" panose="020B0604030504040204" pitchFamily="50" charset="-128"/>
                          <a:ea typeface="Meiryo UI" panose="020B0604030504040204" pitchFamily="50" charset="-128"/>
                        </a:rPr>
                        <a:t>件</a:t>
                      </a:r>
                      <a:endParaRPr kumimoji="1" lang="en-US" altLang="ja-JP" sz="600" b="0" dirty="0">
                        <a:solidFill>
                          <a:schemeClr val="tx1"/>
                        </a:solidFill>
                        <a:latin typeface="Meiryo UI" panose="020B0604030504040204" pitchFamily="50" charset="-128"/>
                        <a:ea typeface="Meiryo UI" panose="020B0604030504040204" pitchFamily="50" charset="-128"/>
                      </a:endParaRP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35158109"/>
                  </a:ext>
                </a:extLst>
              </a:tr>
            </a:tbl>
          </a:graphicData>
        </a:graphic>
      </p:graphicFrame>
      <p:pic>
        <p:nvPicPr>
          <p:cNvPr id="21" name="図 20">
            <a:extLst>
              <a:ext uri="{FF2B5EF4-FFF2-40B4-BE49-F238E27FC236}">
                <a16:creationId xmlns:a16="http://schemas.microsoft.com/office/drawing/2014/main" id="{9D40B693-82E7-6658-F0B6-C33525B50D4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bwMode="auto">
          <a:xfrm>
            <a:off x="3720993" y="2552653"/>
            <a:ext cx="1116000" cy="617448"/>
          </a:xfrm>
          <a:prstGeom prst="rect">
            <a:avLst/>
          </a:prstGeom>
          <a:noFill/>
          <a:ln>
            <a:noFill/>
          </a:ln>
        </p:spPr>
      </p:pic>
      <p:sp>
        <p:nvSpPr>
          <p:cNvPr id="23" name="テキスト ボックス 22">
            <a:extLst>
              <a:ext uri="{FF2B5EF4-FFF2-40B4-BE49-F238E27FC236}">
                <a16:creationId xmlns:a16="http://schemas.microsoft.com/office/drawing/2014/main" id="{7F893EE8-7F0A-5B72-ACC5-634FCE735BAC}"/>
              </a:ext>
            </a:extLst>
          </p:cNvPr>
          <p:cNvSpPr txBox="1"/>
          <p:nvPr/>
        </p:nvSpPr>
        <p:spPr>
          <a:xfrm>
            <a:off x="3666235" y="3183471"/>
            <a:ext cx="1108298" cy="205184"/>
          </a:xfrm>
          <a:prstGeom prst="rect">
            <a:avLst/>
          </a:prstGeom>
          <a:noFill/>
        </p:spPr>
        <p:txBody>
          <a:bodyPr wrap="square" lIns="0" tIns="0" rIns="0" bIns="0">
            <a:spAutoFit/>
          </a:bodyPr>
          <a:lstStyle/>
          <a:p>
            <a:pPr algn="ctr">
              <a:lnSpc>
                <a:spcPts val="800"/>
              </a:lnSpc>
            </a:pPr>
            <a:r>
              <a:rPr lang="ja-JP" altLang="en-US" sz="700" dirty="0">
                <a:latin typeface="Meiryo UI" panose="020B0604030504040204" pitchFamily="50" charset="-128"/>
                <a:ea typeface="Meiryo UI" panose="020B0604030504040204" pitchFamily="50" charset="-128"/>
              </a:rPr>
              <a:t>英国グレーター・マンチェスター</a:t>
            </a:r>
            <a:endParaRPr lang="en-US" altLang="ja-JP" sz="700" dirty="0">
              <a:latin typeface="Meiryo UI" panose="020B0604030504040204" pitchFamily="50" charset="-128"/>
              <a:ea typeface="Meiryo UI" panose="020B0604030504040204" pitchFamily="50" charset="-128"/>
            </a:endParaRPr>
          </a:p>
          <a:p>
            <a:pPr algn="ctr">
              <a:lnSpc>
                <a:spcPts val="800"/>
              </a:lnSpc>
            </a:pPr>
            <a:r>
              <a:rPr lang="ja-JP" altLang="en-US" sz="700" dirty="0">
                <a:latin typeface="Meiryo UI" panose="020B0604030504040204" pitchFamily="50" charset="-128"/>
                <a:ea typeface="Meiryo UI" panose="020B0604030504040204" pitchFamily="50" charset="-128"/>
              </a:rPr>
              <a:t>姉妹都市提携締結式</a:t>
            </a:r>
          </a:p>
        </p:txBody>
      </p:sp>
      <p:sp>
        <p:nvSpPr>
          <p:cNvPr id="33" name="正方形/長方形 32">
            <a:extLst>
              <a:ext uri="{FF2B5EF4-FFF2-40B4-BE49-F238E27FC236}">
                <a16:creationId xmlns:a16="http://schemas.microsoft.com/office/drawing/2014/main" id="{BF3EC961-806A-4342-8338-1CCFBCB94358}"/>
              </a:ext>
            </a:extLst>
          </p:cNvPr>
          <p:cNvSpPr/>
          <p:nvPr/>
        </p:nvSpPr>
        <p:spPr>
          <a:xfrm>
            <a:off x="8639008" y="4071668"/>
            <a:ext cx="1006061" cy="617104"/>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ln>
            <a:noFill/>
          </a:ln>
        </p:spPr>
        <p:style>
          <a:lnRef idx="2">
            <a:schemeClr val="accent1"/>
          </a:lnRef>
          <a:fillRef idx="1">
            <a:schemeClr val="lt1"/>
          </a:fillRef>
          <a:effectRef idx="0">
            <a:schemeClr val="accent1"/>
          </a:effectRef>
          <a:fontRef idx="minor">
            <a:schemeClr val="dk1"/>
          </a:fontRef>
        </p:style>
        <p:txBody>
          <a:bodyPr rtlCol="0" anchor="t" anchorCtr="0"/>
          <a:lstStyle/>
          <a:p>
            <a:pPr algn="ctr" defTabSz="1206112">
              <a:defRPr/>
            </a:pPr>
            <a:endParaRPr lang="ja-JP" altLang="en-US" sz="981" b="1" dirty="0">
              <a:solidFill>
                <a:prstClr val="black"/>
              </a:solidFill>
              <a:latin typeface="ＭＳ Ｐゴシック" panose="020B0600070205080204" pitchFamily="50" charset="-128"/>
              <a:ea typeface="ＭＳ Ｐゴシック" panose="020B0600070205080204" pitchFamily="50" charset="-128"/>
            </a:endParaRPr>
          </a:p>
        </p:txBody>
      </p:sp>
      <p:sp>
        <p:nvSpPr>
          <p:cNvPr id="38" name="テキスト ボックス 37">
            <a:extLst>
              <a:ext uri="{FF2B5EF4-FFF2-40B4-BE49-F238E27FC236}">
                <a16:creationId xmlns:a16="http://schemas.microsoft.com/office/drawing/2014/main" id="{8FAA8E5B-5642-4C7C-9461-6B090543AD5D}"/>
              </a:ext>
            </a:extLst>
          </p:cNvPr>
          <p:cNvSpPr txBox="1"/>
          <p:nvPr/>
        </p:nvSpPr>
        <p:spPr>
          <a:xfrm>
            <a:off x="8559704" y="4699762"/>
            <a:ext cx="1191519" cy="307777"/>
          </a:xfrm>
          <a:prstGeom prst="rect">
            <a:avLst/>
          </a:prstGeom>
          <a:noFill/>
        </p:spPr>
        <p:txBody>
          <a:bodyPr wrap="square" lIns="0" tIns="0" rIns="0" bIns="0" rtlCol="0">
            <a:spAutoFit/>
          </a:bodyPr>
          <a:lstStyle/>
          <a:p>
            <a:pPr algn="ctr" defTabSz="1206112">
              <a:lnSpc>
                <a:spcPts val="800"/>
              </a:lnSpc>
              <a:defRPr/>
            </a:pP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高校生</a:t>
            </a:r>
            <a:r>
              <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一人で海外進出</a:t>
            </a:r>
            <a:r>
              <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algn="ctr" defTabSz="1206112">
              <a:lnSpc>
                <a:spcPts val="800"/>
              </a:lnSpc>
              <a:defRPr/>
            </a:pP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応援プロジェクト</a:t>
            </a:r>
          </a:p>
          <a:p>
            <a:pPr algn="ctr" defTabSz="1206112">
              <a:lnSpc>
                <a:spcPts val="800"/>
              </a:lnSpc>
              <a:defRPr/>
            </a:pP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（参加者募集説明会の様子）</a:t>
            </a: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9" name="図 38">
            <a:extLst>
              <a:ext uri="{FF2B5EF4-FFF2-40B4-BE49-F238E27FC236}">
                <a16:creationId xmlns:a16="http://schemas.microsoft.com/office/drawing/2014/main" id="{7AA44A94-C80D-4F02-9EAD-E2DD60097D9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584868" y="5168542"/>
            <a:ext cx="1060125" cy="674534"/>
          </a:xfrm>
          <a:prstGeom prst="rect">
            <a:avLst/>
          </a:prstGeom>
        </p:spPr>
      </p:pic>
      <p:sp>
        <p:nvSpPr>
          <p:cNvPr id="40" name="テキスト ボックス 39">
            <a:extLst>
              <a:ext uri="{FF2B5EF4-FFF2-40B4-BE49-F238E27FC236}">
                <a16:creationId xmlns:a16="http://schemas.microsoft.com/office/drawing/2014/main" id="{49A92BC8-5CFC-443F-ABC3-985159A850A7}"/>
              </a:ext>
            </a:extLst>
          </p:cNvPr>
          <p:cNvSpPr txBox="1"/>
          <p:nvPr/>
        </p:nvSpPr>
        <p:spPr>
          <a:xfrm>
            <a:off x="8690229" y="5848717"/>
            <a:ext cx="821020" cy="205184"/>
          </a:xfrm>
          <a:prstGeom prst="rect">
            <a:avLst/>
          </a:prstGeom>
          <a:noFill/>
        </p:spPr>
        <p:txBody>
          <a:bodyPr wrap="square" lIns="0" tIns="0" rIns="0" bIns="0" rtlCol="0">
            <a:spAutoFit/>
          </a:bodyPr>
          <a:lstStyle/>
          <a:p>
            <a:pPr algn="ctr" defTabSz="1206112">
              <a:lnSpc>
                <a:spcPts val="800"/>
              </a:lnSpc>
              <a:defRPr/>
            </a:pPr>
            <a:r>
              <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Hello-EXPO</a:t>
            </a:r>
          </a:p>
          <a:p>
            <a:pPr algn="ctr" defTabSz="1206112">
              <a:lnSpc>
                <a:spcPts val="800"/>
              </a:lnSpc>
              <a:defRPr/>
            </a:pP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国際交流プロジェクト </a:t>
            </a:r>
          </a:p>
        </p:txBody>
      </p:sp>
      <p:sp>
        <p:nvSpPr>
          <p:cNvPr id="44" name="テキスト ボックス 43">
            <a:extLst>
              <a:ext uri="{FF2B5EF4-FFF2-40B4-BE49-F238E27FC236}">
                <a16:creationId xmlns:a16="http://schemas.microsoft.com/office/drawing/2014/main" id="{7A546365-F351-41E7-A55C-C833F923728E}"/>
              </a:ext>
            </a:extLst>
          </p:cNvPr>
          <p:cNvSpPr txBox="1"/>
          <p:nvPr/>
        </p:nvSpPr>
        <p:spPr>
          <a:xfrm>
            <a:off x="8584868" y="3813415"/>
            <a:ext cx="1152767" cy="107722"/>
          </a:xfrm>
          <a:prstGeom prst="rect">
            <a:avLst/>
          </a:prstGeom>
          <a:noFill/>
        </p:spPr>
        <p:txBody>
          <a:bodyPr wrap="square" lIns="0" tIns="0" rIns="0" bIns="0" rtlCol="0">
            <a:spAutoFit/>
          </a:bodyPr>
          <a:lstStyle/>
          <a:p>
            <a:pPr algn="ctr" defTabSz="1206112">
              <a:defRPr/>
            </a:pP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ルーマニアのナショナルデーの様子</a:t>
            </a: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5" name="図 44">
            <a:extLst>
              <a:ext uri="{FF2B5EF4-FFF2-40B4-BE49-F238E27FC236}">
                <a16:creationId xmlns:a16="http://schemas.microsoft.com/office/drawing/2014/main" id="{355A3AE1-3F81-421C-A5F8-4355E25FF926}"/>
              </a:ext>
            </a:extLst>
          </p:cNvPr>
          <p:cNvPicPr>
            <a:picLocks noChangeAspect="1"/>
          </p:cNvPicPr>
          <p:nvPr/>
        </p:nvPicPr>
        <p:blipFill>
          <a:blip r:embed="rId7"/>
          <a:stretch>
            <a:fillRect/>
          </a:stretch>
        </p:blipFill>
        <p:spPr>
          <a:xfrm>
            <a:off x="3718780" y="4949182"/>
            <a:ext cx="1116000" cy="744000"/>
          </a:xfrm>
          <a:prstGeom prst="rect">
            <a:avLst/>
          </a:prstGeom>
        </p:spPr>
      </p:pic>
      <p:pic>
        <p:nvPicPr>
          <p:cNvPr id="2" name="図 1" descr="テーブルの上に立っている人たち&#10;&#10;AI によって生成されたコンテンツは間違っている可能性があります。">
            <a:extLst>
              <a:ext uri="{FF2B5EF4-FFF2-40B4-BE49-F238E27FC236}">
                <a16:creationId xmlns:a16="http://schemas.microsoft.com/office/drawing/2014/main" id="{58AD8271-6671-1275-AF52-7C4981C7D0B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718780" y="1634318"/>
            <a:ext cx="1114738" cy="608646"/>
          </a:xfrm>
          <a:prstGeom prst="rect">
            <a:avLst/>
          </a:prstGeom>
        </p:spPr>
      </p:pic>
      <p:sp>
        <p:nvSpPr>
          <p:cNvPr id="3" name="テキスト ボックス 7">
            <a:extLst>
              <a:ext uri="{FF2B5EF4-FFF2-40B4-BE49-F238E27FC236}">
                <a16:creationId xmlns:a16="http://schemas.microsoft.com/office/drawing/2014/main" id="{AA066DE6-3BE0-379E-E1AE-D921C967C5F4}"/>
              </a:ext>
            </a:extLst>
          </p:cNvPr>
          <p:cNvSpPr txBox="1"/>
          <p:nvPr/>
        </p:nvSpPr>
        <p:spPr>
          <a:xfrm>
            <a:off x="3773846" y="2277723"/>
            <a:ext cx="1004606" cy="205184"/>
          </a:xfrm>
          <a:prstGeom prst="rect">
            <a:avLst/>
          </a:prstGeom>
          <a:noFill/>
        </p:spPr>
        <p:txBody>
          <a:bodyPr wrap="square" lIns="0" tIns="0" rIns="0" bIns="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ts val="800"/>
              </a:lnSpc>
            </a:pPr>
            <a:r>
              <a:rPr lang="ja-JP" altLang="en-US" sz="700" dirty="0">
                <a:latin typeface="Meiryo UI" panose="020B0604030504040204" pitchFamily="50" charset="-128"/>
                <a:ea typeface="Meiryo UI" panose="020B0604030504040204" pitchFamily="50" charset="-128"/>
                <a:cs typeface="+mn-lt"/>
              </a:rPr>
              <a:t>カナダ・ケベック州</a:t>
            </a:r>
            <a:endParaRPr lang="en-US" altLang="ja-JP" sz="700" dirty="0">
              <a:latin typeface="Meiryo UI" panose="020B0604030504040204" pitchFamily="50" charset="-128"/>
              <a:ea typeface="Meiryo UI" panose="020B0604030504040204" pitchFamily="50" charset="-128"/>
              <a:cs typeface="+mn-lt"/>
            </a:endParaRPr>
          </a:p>
          <a:p>
            <a:pPr algn="ctr">
              <a:lnSpc>
                <a:spcPts val="800"/>
              </a:lnSpc>
            </a:pPr>
            <a:r>
              <a:rPr lang="ja-JP" altLang="en-US" sz="700" dirty="0">
                <a:latin typeface="Meiryo UI" panose="020B0604030504040204" pitchFamily="50" charset="-128"/>
                <a:ea typeface="Meiryo UI" panose="020B0604030504040204" pitchFamily="50" charset="-128"/>
                <a:cs typeface="+mn-lt"/>
              </a:rPr>
              <a:t>覚書（</a:t>
            </a:r>
            <a:r>
              <a:rPr lang="en-US" altLang="ja-JP" sz="700" dirty="0">
                <a:latin typeface="Meiryo UI" panose="020B0604030504040204" pitchFamily="50" charset="-128"/>
                <a:ea typeface="Meiryo UI" panose="020B0604030504040204" pitchFamily="50" charset="-128"/>
                <a:cs typeface="+mn-lt"/>
              </a:rPr>
              <a:t>MOU</a:t>
            </a:r>
            <a:r>
              <a:rPr lang="ja-JP" altLang="en-US" sz="700" dirty="0">
                <a:latin typeface="Meiryo UI" panose="020B0604030504040204" pitchFamily="50" charset="-128"/>
                <a:ea typeface="Meiryo UI" panose="020B0604030504040204" pitchFamily="50" charset="-128"/>
                <a:cs typeface="+mn-lt"/>
              </a:rPr>
              <a:t>）締結式</a:t>
            </a:r>
            <a:endParaRPr lang="ja-JP" altLang="en-US" sz="700" dirty="0">
              <a:latin typeface="Meiryo UI" panose="020B0604030504040204" pitchFamily="50" charset="-128"/>
              <a:ea typeface="Meiryo UI" panose="020B0604030504040204" pitchFamily="50" charset="-128"/>
              <a:cs typeface="Calibri"/>
            </a:endParaRPr>
          </a:p>
        </p:txBody>
      </p:sp>
      <p:pic>
        <p:nvPicPr>
          <p:cNvPr id="4" name="図 3">
            <a:extLst>
              <a:ext uri="{FF2B5EF4-FFF2-40B4-BE49-F238E27FC236}">
                <a16:creationId xmlns:a16="http://schemas.microsoft.com/office/drawing/2014/main" id="{4F2673F6-B6D0-4134-6296-633A5AB7A938}"/>
              </a:ext>
            </a:extLst>
          </p:cNvPr>
          <p:cNvPicPr>
            <a:picLocks/>
          </p:cNvPicPr>
          <p:nvPr/>
        </p:nvPicPr>
        <p:blipFill rotWithShape="1">
          <a:blip r:embed="rId9" cstate="print">
            <a:extLst>
              <a:ext uri="{28A0092B-C50C-407E-A947-70E740481C1C}">
                <a14:useLocalDpi xmlns:a14="http://schemas.microsoft.com/office/drawing/2010/main" val="0"/>
              </a:ext>
            </a:extLst>
          </a:blip>
          <a:srcRect/>
          <a:stretch/>
        </p:blipFill>
        <p:spPr>
          <a:xfrm>
            <a:off x="3805112" y="3462830"/>
            <a:ext cx="942072" cy="835250"/>
          </a:xfrm>
          <a:prstGeom prst="rect">
            <a:avLst/>
          </a:prstGeom>
        </p:spPr>
      </p:pic>
      <p:sp>
        <p:nvSpPr>
          <p:cNvPr id="7" name="テキスト ボックス 6">
            <a:extLst>
              <a:ext uri="{FF2B5EF4-FFF2-40B4-BE49-F238E27FC236}">
                <a16:creationId xmlns:a16="http://schemas.microsoft.com/office/drawing/2014/main" id="{7C27A256-BE66-9D02-8D64-9EF8949772EB}"/>
              </a:ext>
            </a:extLst>
          </p:cNvPr>
          <p:cNvSpPr txBox="1"/>
          <p:nvPr/>
        </p:nvSpPr>
        <p:spPr>
          <a:xfrm>
            <a:off x="3789650" y="4332953"/>
            <a:ext cx="873888"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407988">
              <a:lnSpc>
                <a:spcPts val="800"/>
              </a:lnSpc>
              <a:defRPr/>
            </a:pPr>
            <a:r>
              <a:rPr lang="ja-JP" altLang="en-US" sz="700" dirty="0">
                <a:latin typeface="Meiryo UI" panose="020B0604030504040204" pitchFamily="50" charset="-128"/>
                <a:ea typeface="Meiryo UI" panose="020B0604030504040204" pitchFamily="50" charset="-128"/>
                <a:sym typeface="Calibri"/>
              </a:rPr>
              <a:t>イタリア ロンバルディア州</a:t>
            </a:r>
            <a:endParaRPr lang="en-US" altLang="ja-JP" sz="700" dirty="0">
              <a:latin typeface="Meiryo UI" panose="020B0604030504040204" pitchFamily="50" charset="-128"/>
              <a:ea typeface="Meiryo UI" panose="020B0604030504040204" pitchFamily="50" charset="-128"/>
              <a:sym typeface="Calibri"/>
            </a:endParaRPr>
          </a:p>
          <a:p>
            <a:pPr algn="ctr" defTabSz="407988">
              <a:lnSpc>
                <a:spcPts val="800"/>
              </a:lnSpc>
              <a:defRPr/>
            </a:pPr>
            <a:r>
              <a:rPr lang="ja-JP" altLang="en-US" sz="700" dirty="0">
                <a:latin typeface="Meiryo UI" panose="020B0604030504040204" pitchFamily="50" charset="-128"/>
                <a:ea typeface="Meiryo UI" panose="020B0604030504040204" pitchFamily="50" charset="-128"/>
                <a:sym typeface="Calibri"/>
              </a:rPr>
              <a:t>覚書（</a:t>
            </a:r>
            <a:r>
              <a:rPr lang="en-US" altLang="ja-JP" sz="700" dirty="0">
                <a:latin typeface="Meiryo UI" panose="020B0604030504040204" pitchFamily="50" charset="-128"/>
                <a:ea typeface="Meiryo UI" panose="020B0604030504040204" pitchFamily="50" charset="-128"/>
                <a:sym typeface="Calibri"/>
              </a:rPr>
              <a:t>MOU</a:t>
            </a:r>
            <a:r>
              <a:rPr lang="ja-JP" altLang="en-US" sz="700" dirty="0">
                <a:latin typeface="Meiryo UI" panose="020B0604030504040204" pitchFamily="50" charset="-128"/>
                <a:ea typeface="Meiryo UI" panose="020B0604030504040204" pitchFamily="50" charset="-128"/>
                <a:sym typeface="Calibri"/>
              </a:rPr>
              <a:t>）締結式</a:t>
            </a:r>
          </a:p>
        </p:txBody>
      </p:sp>
      <p:sp>
        <p:nvSpPr>
          <p:cNvPr id="30" name="正方形/長方形 29">
            <a:extLst>
              <a:ext uri="{FF2B5EF4-FFF2-40B4-BE49-F238E27FC236}">
                <a16:creationId xmlns:a16="http://schemas.microsoft.com/office/drawing/2014/main" id="{59428FDB-6002-4B88-AF1B-9B19944D69C3}"/>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a:t>
            </a:r>
            <a:r>
              <a:rPr lang="ja-JP" altLang="en-US" b="1" dirty="0">
                <a:solidFill>
                  <a:schemeClr val="bg1"/>
                </a:solidFill>
                <a:latin typeface="Meiryo UI" panose="020B0604030504040204" pitchFamily="50" charset="-128"/>
                <a:ea typeface="Meiryo UI" panose="020B0604030504040204" pitchFamily="50" charset="-128"/>
              </a:rPr>
              <a:t>「大阪都市魅力創造戦略</a:t>
            </a:r>
            <a:r>
              <a:rPr lang="en-US" altLang="ja-JP" b="1" dirty="0">
                <a:solidFill>
                  <a:schemeClr val="bg1"/>
                </a:solidFill>
                <a:latin typeface="Meiryo UI" panose="020B0604030504040204" pitchFamily="50" charset="-128"/>
                <a:ea typeface="Meiryo UI" panose="020B0604030504040204" pitchFamily="50" charset="-128"/>
              </a:rPr>
              <a:t>2025</a:t>
            </a:r>
            <a:r>
              <a:rPr lang="ja-JP" altLang="en-US" b="1" dirty="0">
                <a:solidFill>
                  <a:schemeClr val="bg1"/>
                </a:solidFill>
                <a:latin typeface="Meiryo UI" panose="020B0604030504040204" pitchFamily="50" charset="-128"/>
                <a:ea typeface="Meiryo UI" panose="020B0604030504040204" pitchFamily="50" charset="-128"/>
              </a:rPr>
              <a:t>」の取組（大阪・関西万博関連）</a:t>
            </a:r>
          </a:p>
        </p:txBody>
      </p:sp>
      <p:sp>
        <p:nvSpPr>
          <p:cNvPr id="35" name="正方形/長方形 34">
            <a:extLst>
              <a:ext uri="{FF2B5EF4-FFF2-40B4-BE49-F238E27FC236}">
                <a16:creationId xmlns:a16="http://schemas.microsoft.com/office/drawing/2014/main" id="{F246793F-3734-4C43-BCB3-F9BE62524258}"/>
              </a:ext>
            </a:extLst>
          </p:cNvPr>
          <p:cNvSpPr/>
          <p:nvPr/>
        </p:nvSpPr>
        <p:spPr>
          <a:xfrm>
            <a:off x="1257406" y="548766"/>
            <a:ext cx="8531352" cy="468000"/>
          </a:xfrm>
          <a:prstGeom prst="rect">
            <a:avLst/>
          </a:prstGeom>
          <a:solidFill>
            <a:schemeClr val="accent1">
              <a:lumMod val="20000"/>
              <a:lumOff val="80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43" name="四角形: 角を丸くする 42">
            <a:extLst>
              <a:ext uri="{FF2B5EF4-FFF2-40B4-BE49-F238E27FC236}">
                <a16:creationId xmlns:a16="http://schemas.microsoft.com/office/drawing/2014/main" id="{63844121-8BB8-4305-ACC8-2E6182100988}"/>
              </a:ext>
            </a:extLst>
          </p:cNvPr>
          <p:cNvSpPr/>
          <p:nvPr/>
        </p:nvSpPr>
        <p:spPr>
          <a:xfrm>
            <a:off x="1258289" y="577878"/>
            <a:ext cx="8530469" cy="36755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spcBef>
                <a:spcPts val="26"/>
              </a:spcBef>
              <a:defRPr/>
            </a:pPr>
            <a:r>
              <a:rPr lang="ja-JP" altLang="en-US" sz="1000" dirty="0">
                <a:solidFill>
                  <a:prstClr val="black"/>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万博による国際交流の機会を活用した</a:t>
            </a:r>
            <a:r>
              <a:rPr lang="ja-JP" altLang="en-US" sz="1000" b="1" u="sng" dirty="0">
                <a:solidFill>
                  <a:schemeClr val="tx1"/>
                </a:solidFill>
                <a:latin typeface="Meiryo UI" panose="020B0604030504040204" pitchFamily="50" charset="-128"/>
                <a:ea typeface="Meiryo UI" panose="020B0604030504040204" pitchFamily="50" charset="-128"/>
              </a:rPr>
              <a:t>海外都市との友好交流の促進</a:t>
            </a:r>
            <a:r>
              <a:rPr lang="ja-JP" altLang="en-US" sz="1000" u="sng" dirty="0">
                <a:solidFill>
                  <a:schemeClr val="tx1"/>
                </a:solidFill>
                <a:latin typeface="Meiryo UI" panose="020B0604030504040204" pitchFamily="50" charset="-128"/>
                <a:ea typeface="Meiryo UI" panose="020B0604030504040204" pitchFamily="50" charset="-128"/>
              </a:rPr>
              <a:t>により</a:t>
            </a:r>
            <a:r>
              <a:rPr lang="ja-JP" altLang="en-US" sz="1000" dirty="0">
                <a:solidFill>
                  <a:schemeClr val="tx1"/>
                </a:solidFill>
                <a:latin typeface="Meiryo UI" panose="020B0604030504040204" pitchFamily="50" charset="-128"/>
                <a:ea typeface="Meiryo UI" panose="020B0604030504040204" pitchFamily="50" charset="-128"/>
              </a:rPr>
              <a:t>、</a:t>
            </a:r>
            <a:r>
              <a:rPr lang="ja-JP" altLang="en-US" sz="1000" b="1" u="sng" dirty="0">
                <a:solidFill>
                  <a:schemeClr val="tx1"/>
                </a:solidFill>
                <a:latin typeface="Meiryo UI" panose="020B0604030504040204" pitchFamily="50" charset="-128"/>
                <a:ea typeface="Meiryo UI" panose="020B0604030504040204" pitchFamily="50" charset="-128"/>
              </a:rPr>
              <a:t>各国との関係構築に大きく寄与</a:t>
            </a:r>
            <a:r>
              <a:rPr lang="ja-JP" altLang="en-US" sz="1000" dirty="0">
                <a:solidFill>
                  <a:schemeClr val="tx1"/>
                </a:solidFill>
                <a:latin typeface="Meiryo UI" panose="020B0604030504040204" pitchFamily="50" charset="-128"/>
                <a:ea typeface="Meiryo UI" panose="020B0604030504040204" pitchFamily="50" charset="-128"/>
              </a:rPr>
              <a:t>した。</a:t>
            </a:r>
            <a:endParaRPr lang="en-US" altLang="ja-JP" sz="1000" dirty="0">
              <a:solidFill>
                <a:schemeClr val="tx1"/>
              </a:solidFill>
              <a:latin typeface="Meiryo UI" panose="020B0604030504040204" pitchFamily="50" charset="-128"/>
              <a:ea typeface="Meiryo UI" panose="020B0604030504040204" pitchFamily="50" charset="-128"/>
            </a:endParaRPr>
          </a:p>
          <a:p>
            <a:pPr>
              <a:lnSpc>
                <a:spcPts val="1400"/>
              </a:lnSpc>
              <a:spcBef>
                <a:spcPts val="26"/>
              </a:spcBef>
              <a:defRPr/>
            </a:pPr>
            <a:r>
              <a:rPr lang="ja-JP" altLang="en-US" sz="1000" dirty="0">
                <a:solidFill>
                  <a:schemeClr val="tx1"/>
                </a:solidFill>
                <a:latin typeface="Meiryo UI" panose="020B0604030504040204" pitchFamily="50" charset="-128"/>
                <a:ea typeface="Meiryo UI" panose="020B0604030504040204" pitchFamily="50" charset="-128"/>
              </a:rPr>
              <a:t>・ナショナルデー・スペシャルデーでは、様々な国等の文化が披露され</a:t>
            </a:r>
            <a:r>
              <a:rPr lang="ja-JP" altLang="en-US" sz="1000" dirty="0">
                <a:solidFill>
                  <a:prstClr val="black"/>
                </a:solidFill>
                <a:latin typeface="Meiryo UI" panose="020B0604030504040204" pitchFamily="50" charset="-128"/>
                <a:ea typeface="Meiryo UI" panose="020B0604030504040204" pitchFamily="50" charset="-128"/>
              </a:rPr>
              <a:t>、</a:t>
            </a:r>
            <a:r>
              <a:rPr lang="ja-JP" altLang="en-US" sz="1000" b="1" u="sng" dirty="0">
                <a:solidFill>
                  <a:prstClr val="black"/>
                </a:solidFill>
                <a:latin typeface="Meiryo UI" panose="020B0604030504040204" pitchFamily="50" charset="-128"/>
                <a:ea typeface="Meiryo UI" panose="020B0604030504040204" pitchFamily="50" charset="-128"/>
              </a:rPr>
              <a:t>異なる価値観を持つ世界の人々とのつながり</a:t>
            </a:r>
            <a:r>
              <a:rPr lang="ja-JP" altLang="en-US" sz="1000" b="1" u="sng" dirty="0">
                <a:solidFill>
                  <a:schemeClr val="tx1"/>
                </a:solidFill>
                <a:latin typeface="Meiryo UI" panose="020B0604030504040204" pitchFamily="50" charset="-128"/>
                <a:ea typeface="Meiryo UI" panose="020B0604030504040204" pitchFamily="50" charset="-128"/>
              </a:rPr>
              <a:t>が広がり</a:t>
            </a:r>
            <a:r>
              <a:rPr lang="ja-JP" altLang="en-US" sz="1000" dirty="0">
                <a:solidFill>
                  <a:schemeClr val="tx1"/>
                </a:solidFill>
                <a:latin typeface="Meiryo UI" panose="020B0604030504040204" pitchFamily="50" charset="-128"/>
                <a:ea typeface="Meiryo UI" panose="020B0604030504040204" pitchFamily="50" charset="-128"/>
              </a:rPr>
              <a:t>、</a:t>
            </a:r>
            <a:r>
              <a:rPr lang="ja-JP" altLang="en-US" sz="1000" b="1" u="sng" dirty="0">
                <a:solidFill>
                  <a:prstClr val="black"/>
                </a:solidFill>
                <a:latin typeface="Meiryo UI" panose="020B0604030504040204" pitchFamily="50" charset="-128"/>
                <a:ea typeface="Meiryo UI" panose="020B0604030504040204" pitchFamily="50" charset="-128"/>
              </a:rPr>
              <a:t>互いの多様性を理解</a:t>
            </a:r>
            <a:r>
              <a:rPr lang="ja-JP" altLang="en-US" sz="1000" dirty="0">
                <a:solidFill>
                  <a:prstClr val="black"/>
                </a:solidFill>
                <a:latin typeface="Meiryo UI" panose="020B0604030504040204" pitchFamily="50" charset="-128"/>
                <a:ea typeface="Meiryo UI" panose="020B0604030504040204" pitchFamily="50" charset="-128"/>
              </a:rPr>
              <a:t>するきっかけとなった。</a:t>
            </a:r>
          </a:p>
        </p:txBody>
      </p:sp>
      <p:sp>
        <p:nvSpPr>
          <p:cNvPr id="41" name="四角形: 角を丸くする 40">
            <a:extLst>
              <a:ext uri="{FF2B5EF4-FFF2-40B4-BE49-F238E27FC236}">
                <a16:creationId xmlns:a16="http://schemas.microsoft.com/office/drawing/2014/main" id="{53B76941-FEAB-4842-A444-418D913CCCDE}"/>
              </a:ext>
            </a:extLst>
          </p:cNvPr>
          <p:cNvSpPr/>
          <p:nvPr/>
        </p:nvSpPr>
        <p:spPr>
          <a:xfrm>
            <a:off x="135646" y="534386"/>
            <a:ext cx="1078527" cy="468000"/>
          </a:xfrm>
          <a:prstGeom prst="roundRect">
            <a:avLst>
              <a:gd name="adj" fmla="val 50000"/>
            </a:avLst>
          </a:prstGeom>
          <a:solidFill>
            <a:schemeClr val="bg1"/>
          </a:solidFill>
          <a:ln w="381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100" b="1" dirty="0">
                <a:solidFill>
                  <a:schemeClr val="tx1"/>
                </a:solidFill>
                <a:latin typeface="Meiryo UI" panose="020B0604030504040204" pitchFamily="50" charset="-128"/>
                <a:ea typeface="Meiryo UI" panose="020B0604030504040204" pitchFamily="50" charset="-128"/>
              </a:rPr>
              <a:t>国際交流</a:t>
            </a:r>
            <a:endParaRPr lang="en-US" altLang="ja-JP" sz="1100" b="1" dirty="0">
              <a:solidFill>
                <a:schemeClr val="tx1"/>
              </a:solidFill>
              <a:latin typeface="Meiryo UI" panose="020B0604030504040204" pitchFamily="50" charset="-128"/>
              <a:ea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rPr>
              <a:t>の促進</a:t>
            </a:r>
          </a:p>
        </p:txBody>
      </p:sp>
      <p:sp>
        <p:nvSpPr>
          <p:cNvPr id="46" name="スライド番号プレースホルダー 6">
            <a:extLst>
              <a:ext uri="{FF2B5EF4-FFF2-40B4-BE49-F238E27FC236}">
                <a16:creationId xmlns:a16="http://schemas.microsoft.com/office/drawing/2014/main" id="{71BC178C-C13D-4637-98CC-A3C6EFF8D756}"/>
              </a:ext>
            </a:extLst>
          </p:cNvPr>
          <p:cNvSpPr txBox="1">
            <a:spLocks/>
          </p:cNvSpPr>
          <p:nvPr/>
        </p:nvSpPr>
        <p:spPr>
          <a:xfrm>
            <a:off x="9428017" y="5836227"/>
            <a:ext cx="477983" cy="456295"/>
          </a:xfrm>
          <a:prstGeom prst="rect">
            <a:avLst/>
          </a:prstGeom>
        </p:spPr>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10</a:t>
            </a:fld>
            <a:endParaRPr kumimoji="1"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57931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DF1457FA-CEC4-430F-8BBF-49E913A2D99A}"/>
              </a:ext>
            </a:extLst>
          </p:cNvPr>
          <p:cNvSpPr/>
          <p:nvPr/>
        </p:nvSpPr>
        <p:spPr>
          <a:xfrm>
            <a:off x="0" y="461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a:t>
            </a:r>
            <a:r>
              <a:rPr lang="ja-JP" altLang="en-US" b="1" dirty="0">
                <a:solidFill>
                  <a:schemeClr val="bg1"/>
                </a:solidFill>
                <a:latin typeface="Meiryo UI" panose="020B0604030504040204" pitchFamily="50" charset="-128"/>
                <a:ea typeface="Meiryo UI" panose="020B0604030504040204" pitchFamily="50" charset="-128"/>
              </a:rPr>
              <a:t>「大阪都市魅力創造戦略</a:t>
            </a:r>
            <a:r>
              <a:rPr lang="en-US" altLang="ja-JP" b="1" dirty="0">
                <a:solidFill>
                  <a:schemeClr val="bg1"/>
                </a:solidFill>
                <a:latin typeface="Meiryo UI" panose="020B0604030504040204" pitchFamily="50" charset="-128"/>
                <a:ea typeface="Meiryo UI" panose="020B0604030504040204" pitchFamily="50" charset="-128"/>
              </a:rPr>
              <a:t>2025</a:t>
            </a:r>
            <a:r>
              <a:rPr lang="ja-JP" altLang="en-US" b="1" dirty="0">
                <a:solidFill>
                  <a:schemeClr val="bg1"/>
                </a:solidFill>
                <a:latin typeface="Meiryo UI" panose="020B0604030504040204" pitchFamily="50" charset="-128"/>
                <a:ea typeface="Meiryo UI" panose="020B0604030504040204" pitchFamily="50" charset="-128"/>
              </a:rPr>
              <a:t>」に基づく施策の成果（取組ごと）</a:t>
            </a:r>
          </a:p>
        </p:txBody>
      </p:sp>
      <p:sp>
        <p:nvSpPr>
          <p:cNvPr id="79" name="スライド番号プレースホルダー 6">
            <a:extLst>
              <a:ext uri="{FF2B5EF4-FFF2-40B4-BE49-F238E27FC236}">
                <a16:creationId xmlns:a16="http://schemas.microsoft.com/office/drawing/2014/main" id="{E8089354-B0C2-44FD-BBBD-35522A6C7BC3}"/>
              </a:ext>
            </a:extLst>
          </p:cNvPr>
          <p:cNvSpPr txBox="1">
            <a:spLocks/>
          </p:cNvSpPr>
          <p:nvPr/>
        </p:nvSpPr>
        <p:spPr>
          <a:xfrm>
            <a:off x="9361330" y="5811345"/>
            <a:ext cx="477983" cy="456295"/>
          </a:xfrm>
          <a:prstGeom prst="rect">
            <a:avLst/>
          </a:prstGeom>
        </p:spPr>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11</a:t>
            </a:fld>
            <a:endParaRPr kumimoji="1" lang="ja-JP" altLang="en-US" sz="1000" dirty="0">
              <a:latin typeface="Meiryo UI" panose="020B0604030504040204" pitchFamily="50" charset="-128"/>
              <a:ea typeface="Meiryo UI" panose="020B0604030504040204" pitchFamily="50" charset="-128"/>
            </a:endParaRPr>
          </a:p>
        </p:txBody>
      </p:sp>
      <p:sp>
        <p:nvSpPr>
          <p:cNvPr id="3" name="四角形: 角を丸くする 2">
            <a:extLst>
              <a:ext uri="{FF2B5EF4-FFF2-40B4-BE49-F238E27FC236}">
                <a16:creationId xmlns:a16="http://schemas.microsoft.com/office/drawing/2014/main" id="{8E7D17A8-930B-42A2-A958-ED8C277D9F2D}"/>
              </a:ext>
            </a:extLst>
          </p:cNvPr>
          <p:cNvSpPr/>
          <p:nvPr/>
        </p:nvSpPr>
        <p:spPr>
          <a:xfrm>
            <a:off x="695911" y="1192013"/>
            <a:ext cx="4428000" cy="2232000"/>
          </a:xfrm>
          <a:prstGeom prst="roundRect">
            <a:avLst>
              <a:gd name="adj" fmla="val 3314"/>
            </a:avLst>
          </a:prstGeom>
          <a:solidFill>
            <a:schemeClr val="bg1"/>
          </a:solidFill>
          <a:ln w="28575">
            <a:solidFill>
              <a:schemeClr val="accent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0" marR="0" lvl="0" indent="0" defTabSz="457200" rtl="0" eaLnBrk="1" fontAlgn="auto" latinLnBrk="0" hangingPunct="1">
              <a:lnSpc>
                <a:spcPts val="1600"/>
              </a:lnSpc>
              <a:spcBef>
                <a:spcPts val="26"/>
              </a:spcBef>
              <a:spcAft>
                <a:spcPts val="0"/>
              </a:spcAft>
              <a:buClrTx/>
              <a:buSzTx/>
              <a:buFontTx/>
              <a:buNone/>
              <a:tabLst/>
              <a:defRPr/>
            </a:pPr>
            <a:r>
              <a:rPr kumimoji="0" lang="ja-JP" altLang="en-US" sz="12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■都市魅力の向上</a:t>
            </a:r>
            <a:endParaRPr kumimoji="0" lang="en-US" altLang="ja-JP" sz="12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R="0" lvl="0" algn="l" defTabSz="457200" rtl="0" eaLnBrk="1" fontAlgn="auto" latinLnBrk="0" hangingPunct="1">
              <a:lnSpc>
                <a:spcPts val="1600"/>
              </a:lnSpc>
              <a:spcBef>
                <a:spcPts val="26"/>
              </a:spcBef>
              <a:spcAft>
                <a:spcPts val="0"/>
              </a:spcAft>
              <a:buClrTx/>
              <a:buSzTx/>
              <a:tabLst/>
              <a:defRPr/>
            </a:pPr>
            <a:r>
              <a:rPr lang="ja-JP" altLang="en-US" sz="11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上方伝統芸能、音楽、アート、演劇などの文化芸術プログラムのほか、</a:t>
            </a:r>
            <a:endParaRPr kumimoji="0"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R="0" lvl="0" algn="l" defTabSz="457200" rtl="0" eaLnBrk="1" fontAlgn="auto" latinLnBrk="0" hangingPunct="1">
              <a:lnSpc>
                <a:spcPts val="1600"/>
              </a:lnSpc>
              <a:spcBef>
                <a:spcPts val="26"/>
              </a:spcBef>
              <a:spcAft>
                <a:spcPts val="0"/>
              </a:spcAft>
              <a:buClrTx/>
              <a:buSzTx/>
              <a:tabLst/>
              <a:defRPr/>
            </a:pPr>
            <a:r>
              <a:rPr lang="en-US" altLang="ja-JP" sz="11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大阪マラソン、アーバンスポーツなど国際的イベントの実施</a:t>
            </a:r>
            <a:endParaRPr kumimoji="0"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R="0" lvl="0" algn="l" defTabSz="457200" rtl="0" eaLnBrk="1" fontAlgn="auto" latinLnBrk="0" hangingPunct="1">
              <a:lnSpc>
                <a:spcPts val="1600"/>
              </a:lnSpc>
              <a:spcBef>
                <a:spcPts val="26"/>
              </a:spcBef>
              <a:spcAft>
                <a:spcPts val="0"/>
              </a:spcAft>
              <a:buClrTx/>
              <a:buSzTx/>
              <a:tabLst/>
              <a:defRPr/>
            </a:pP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・百舌鳥・古市古墳群や万博記念公園の魅力向上</a:t>
            </a:r>
            <a:endParaRPr kumimoji="0"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R="0" lvl="0" algn="l" defTabSz="457200" rtl="0" eaLnBrk="1" fontAlgn="auto" latinLnBrk="0" hangingPunct="1">
              <a:lnSpc>
                <a:spcPts val="1600"/>
              </a:lnSpc>
              <a:spcBef>
                <a:spcPts val="26"/>
              </a:spcBef>
              <a:spcAft>
                <a:spcPts val="0"/>
              </a:spcAft>
              <a:buClrTx/>
              <a:buSzTx/>
              <a:tabLst/>
              <a:defRPr/>
            </a:pP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0"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MICE</a:t>
            </a: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誘致戦略の策定・国際会議開催にかかる支援</a:t>
            </a:r>
            <a:endParaRPr kumimoji="0"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457200" rtl="0" eaLnBrk="1" fontAlgn="auto" latinLnBrk="0" hangingPunct="1">
              <a:lnSpc>
                <a:spcPts val="1600"/>
              </a:lnSpc>
              <a:spcBef>
                <a:spcPts val="535"/>
              </a:spcBef>
              <a:spcAft>
                <a:spcPts val="0"/>
              </a:spcAft>
              <a:buClrTx/>
              <a:buSzTx/>
              <a:buFontTx/>
              <a:buNone/>
              <a:tabLst/>
              <a:defRPr/>
            </a:pPr>
            <a:r>
              <a:rPr kumimoji="0" lang="ja-JP" altLang="en-US" sz="12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■魅力拠点の形成</a:t>
            </a:r>
            <a:endParaRPr kumimoji="0" lang="en-US" altLang="ja-JP" sz="12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R="0" lvl="0" algn="l" defTabSz="457200" rtl="0" eaLnBrk="1" fontAlgn="auto" latinLnBrk="0" hangingPunct="1">
              <a:lnSpc>
                <a:spcPts val="1600"/>
              </a:lnSpc>
              <a:spcBef>
                <a:spcPts val="26"/>
              </a:spcBef>
              <a:spcAft>
                <a:spcPts val="0"/>
              </a:spcAft>
              <a:buClrTx/>
              <a:buSzTx/>
              <a:tabLst/>
              <a:defRPr/>
            </a:pP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・都心のみどりづくりや水辺空間の整備</a:t>
            </a:r>
            <a:endParaRPr kumimoji="0"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R="0" lvl="0" algn="l" defTabSz="457200" rtl="0" eaLnBrk="1" fontAlgn="auto" latinLnBrk="0" hangingPunct="1">
              <a:lnSpc>
                <a:spcPts val="1600"/>
              </a:lnSpc>
              <a:spcBef>
                <a:spcPts val="26"/>
              </a:spcBef>
              <a:spcAft>
                <a:spcPts val="0"/>
              </a:spcAft>
              <a:buClrTx/>
              <a:buSzTx/>
              <a:tabLst/>
              <a:defRPr/>
            </a:pP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・大阪市立美術館のリニューアル・大阪中之島美術館の開館</a:t>
            </a:r>
            <a:endParaRPr kumimoji="0"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R="0" lvl="0" algn="l" defTabSz="457200" rtl="0" eaLnBrk="1" fontAlgn="auto" latinLnBrk="0" hangingPunct="1">
              <a:lnSpc>
                <a:spcPts val="1600"/>
              </a:lnSpc>
              <a:spcBef>
                <a:spcPts val="26"/>
              </a:spcBef>
              <a:spcAft>
                <a:spcPts val="0"/>
              </a:spcAft>
              <a:buClrTx/>
              <a:buSzTx/>
              <a:tabLst/>
              <a:defRPr/>
            </a:pPr>
            <a:r>
              <a:rPr lang="ja-JP" altLang="en-US" sz="11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・大阪城公園の魅力向上や難波宮跡公園の整備</a:t>
            </a:r>
            <a:endParaRPr kumimoji="0"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 name="正方形/長方形 6">
            <a:extLst>
              <a:ext uri="{FF2B5EF4-FFF2-40B4-BE49-F238E27FC236}">
                <a16:creationId xmlns:a16="http://schemas.microsoft.com/office/drawing/2014/main" id="{1DE102A2-E5E9-4A0C-9C9F-9B9CBB5FB887}"/>
              </a:ext>
            </a:extLst>
          </p:cNvPr>
          <p:cNvSpPr/>
          <p:nvPr/>
        </p:nvSpPr>
        <p:spPr>
          <a:xfrm>
            <a:off x="221062" y="1249642"/>
            <a:ext cx="360000" cy="208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b="1" dirty="0">
                <a:latin typeface="Meiryo UI" panose="020B0604030504040204" pitchFamily="50" charset="-128"/>
                <a:ea typeface="Meiryo UI" panose="020B0604030504040204" pitchFamily="50" charset="-128"/>
              </a:rPr>
              <a:t>都市魅力</a:t>
            </a:r>
          </a:p>
        </p:txBody>
      </p:sp>
      <p:sp>
        <p:nvSpPr>
          <p:cNvPr id="57" name="正方形/長方形 56">
            <a:extLst>
              <a:ext uri="{FF2B5EF4-FFF2-40B4-BE49-F238E27FC236}">
                <a16:creationId xmlns:a16="http://schemas.microsoft.com/office/drawing/2014/main" id="{CF8603BE-8C95-4AC5-A064-F0E4BE63C07B}"/>
              </a:ext>
            </a:extLst>
          </p:cNvPr>
          <p:cNvSpPr/>
          <p:nvPr/>
        </p:nvSpPr>
        <p:spPr>
          <a:xfrm>
            <a:off x="221343" y="3568452"/>
            <a:ext cx="360000" cy="208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b="1" dirty="0">
                <a:latin typeface="Meiryo UI" panose="020B0604030504040204" pitchFamily="50" charset="-128"/>
                <a:ea typeface="Meiryo UI" panose="020B0604030504040204" pitchFamily="50" charset="-128"/>
              </a:rPr>
              <a:t>環境・交流</a:t>
            </a:r>
          </a:p>
        </p:txBody>
      </p:sp>
      <p:sp>
        <p:nvSpPr>
          <p:cNvPr id="58" name="正方形/長方形 57">
            <a:extLst>
              <a:ext uri="{FF2B5EF4-FFF2-40B4-BE49-F238E27FC236}">
                <a16:creationId xmlns:a16="http://schemas.microsoft.com/office/drawing/2014/main" id="{8111917C-00F4-4F30-A429-2787A1C771F7}"/>
              </a:ext>
            </a:extLst>
          </p:cNvPr>
          <p:cNvSpPr/>
          <p:nvPr/>
        </p:nvSpPr>
        <p:spPr>
          <a:xfrm>
            <a:off x="749911" y="734749"/>
            <a:ext cx="4320000" cy="36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latin typeface="Meiryo UI" panose="020B0604030504040204" pitchFamily="50" charset="-128"/>
                <a:ea typeface="Meiryo UI" panose="020B0604030504040204" pitchFamily="50" charset="-128"/>
              </a:rPr>
              <a:t>主な取組による成果</a:t>
            </a:r>
          </a:p>
        </p:txBody>
      </p:sp>
      <p:sp>
        <p:nvSpPr>
          <p:cNvPr id="59" name="正方形/長方形 58">
            <a:extLst>
              <a:ext uri="{FF2B5EF4-FFF2-40B4-BE49-F238E27FC236}">
                <a16:creationId xmlns:a16="http://schemas.microsoft.com/office/drawing/2014/main" id="{68629C2F-87C3-4F21-965F-37AB93EA835A}"/>
              </a:ext>
            </a:extLst>
          </p:cNvPr>
          <p:cNvSpPr/>
          <p:nvPr/>
        </p:nvSpPr>
        <p:spPr>
          <a:xfrm>
            <a:off x="5262759" y="734749"/>
            <a:ext cx="4320000" cy="36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latin typeface="Meiryo UI" panose="020B0604030504040204" pitchFamily="50" charset="-128"/>
                <a:ea typeface="Meiryo UI" panose="020B0604030504040204" pitchFamily="50" charset="-128"/>
              </a:rPr>
              <a:t>万博を契機とした成果</a:t>
            </a:r>
          </a:p>
        </p:txBody>
      </p:sp>
      <p:sp>
        <p:nvSpPr>
          <p:cNvPr id="16" name="四角形: 角を丸くする 15">
            <a:extLst>
              <a:ext uri="{FF2B5EF4-FFF2-40B4-BE49-F238E27FC236}">
                <a16:creationId xmlns:a16="http://schemas.microsoft.com/office/drawing/2014/main" id="{BB4B2E7A-C36D-48B6-A59C-11DDF2BCACC1}"/>
              </a:ext>
            </a:extLst>
          </p:cNvPr>
          <p:cNvSpPr/>
          <p:nvPr/>
        </p:nvSpPr>
        <p:spPr>
          <a:xfrm>
            <a:off x="5208759" y="1192013"/>
            <a:ext cx="4428000" cy="2232000"/>
          </a:xfrm>
          <a:prstGeom prst="roundRect">
            <a:avLst>
              <a:gd name="adj" fmla="val 3314"/>
            </a:avLst>
          </a:prstGeom>
          <a:solidFill>
            <a:schemeClr val="bg1"/>
          </a:solidFill>
          <a:ln w="28575">
            <a:solidFill>
              <a:schemeClr val="accent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0" marR="0" lvl="0" indent="0" algn="l" defTabSz="457200" rtl="0" eaLnBrk="1" fontAlgn="auto" latinLnBrk="0" hangingPunct="1">
              <a:lnSpc>
                <a:spcPts val="1600"/>
              </a:lnSpc>
              <a:spcBef>
                <a:spcPts val="30"/>
              </a:spcBef>
              <a:spcAft>
                <a:spcPts val="0"/>
              </a:spcAft>
              <a:buClrTx/>
              <a:buSzTx/>
              <a:buFontTx/>
              <a:buNone/>
              <a:tabLst/>
              <a:defRPr/>
            </a:pPr>
            <a:r>
              <a:rPr kumimoji="0" lang="ja-JP" altLang="en-US" sz="12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■都市魅力の発展・深化</a:t>
            </a:r>
            <a:endParaRPr kumimoji="0" lang="en-US" altLang="ja-JP" sz="12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R="0" lvl="0" algn="l" defTabSz="457200" rtl="0" eaLnBrk="1" fontAlgn="auto" latinLnBrk="0" hangingPunct="1">
              <a:lnSpc>
                <a:spcPts val="1600"/>
              </a:lnSpc>
              <a:spcBef>
                <a:spcPts val="30"/>
              </a:spcBef>
              <a:spcAft>
                <a:spcPts val="0"/>
              </a:spcAft>
              <a:buClrTx/>
              <a:buSzTx/>
              <a:tabLst/>
              <a:defRPr/>
            </a:pP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・大阪ウィーク（春・夏・秋）・ナイトショー（ドローン・噴水ショー）の実施</a:t>
            </a:r>
            <a:endParaRPr kumimoji="0"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R="0" lvl="0" algn="l" defTabSz="457200" rtl="0" eaLnBrk="1" fontAlgn="auto" latinLnBrk="0" hangingPunct="1">
              <a:lnSpc>
                <a:spcPts val="1600"/>
              </a:lnSpc>
              <a:spcBef>
                <a:spcPts val="30"/>
              </a:spcBef>
              <a:spcAft>
                <a:spcPts val="0"/>
              </a:spcAft>
              <a:buClrTx/>
              <a:buSzTx/>
              <a:tabLst/>
              <a:defRPr/>
            </a:pP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・会場外における大型イベント等（食・音楽・祭りなど）の実施</a:t>
            </a:r>
            <a:endParaRPr kumimoji="0"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R="0" lvl="0" algn="l" defTabSz="457200" rtl="0" eaLnBrk="1" fontAlgn="auto" latinLnBrk="0" hangingPunct="1">
              <a:lnSpc>
                <a:spcPts val="1600"/>
              </a:lnSpc>
              <a:spcBef>
                <a:spcPts val="30"/>
              </a:spcBef>
              <a:spcAft>
                <a:spcPts val="0"/>
              </a:spcAft>
              <a:buClrTx/>
              <a:buSzTx/>
              <a:tabLst/>
              <a:defRPr/>
            </a:pP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・鉄道事業者等との連携による全国規模の観光キャンペーンの展開</a:t>
            </a:r>
            <a:endParaRPr lang="en-US" altLang="ja-JP" sz="11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pPr marR="0" lvl="0" algn="l" defTabSz="457200" rtl="0" eaLnBrk="1" fontAlgn="auto" latinLnBrk="0" hangingPunct="1">
              <a:lnSpc>
                <a:spcPts val="1600"/>
              </a:lnSpc>
              <a:spcBef>
                <a:spcPts val="30"/>
              </a:spcBef>
              <a:spcAft>
                <a:spcPts val="0"/>
              </a:spcAft>
              <a:buClrTx/>
              <a:buSzTx/>
              <a:tabLst/>
              <a:defRPr/>
            </a:pPr>
            <a:r>
              <a:rPr lang="ja-JP" altLang="en-US" sz="11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非日常的なオンリーワンコンテンツ（クラシックカー・ヨット）を活用した</a:t>
            </a:r>
            <a:endParaRPr kumimoji="0"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R="0" lvl="0" algn="l" defTabSz="457200" rtl="0" eaLnBrk="1" fontAlgn="auto" latinLnBrk="0" hangingPunct="1">
              <a:lnSpc>
                <a:spcPts val="1600"/>
              </a:lnSpc>
              <a:spcBef>
                <a:spcPts val="30"/>
              </a:spcBef>
              <a:spcAft>
                <a:spcPts val="0"/>
              </a:spcAft>
              <a:buClrTx/>
              <a:buSzTx/>
              <a:tabLst/>
              <a:defRPr/>
            </a:pPr>
            <a:r>
              <a:rPr kumimoji="0"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イベント開催</a:t>
            </a:r>
            <a:endParaRPr lang="en-US" altLang="ja-JP" sz="11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pPr marR="0" lvl="0" algn="l" defTabSz="457200" rtl="0" eaLnBrk="1" fontAlgn="auto" latinLnBrk="0" hangingPunct="1">
              <a:lnSpc>
                <a:spcPts val="1600"/>
              </a:lnSpc>
              <a:spcBef>
                <a:spcPts val="30"/>
              </a:spcBef>
              <a:spcAft>
                <a:spcPts val="0"/>
              </a:spcAft>
              <a:buClrTx/>
              <a:buSzTx/>
              <a:tabLst/>
              <a:defRPr/>
            </a:pP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・御堂筋や水辺空間を活用した夜間空間の演出</a:t>
            </a:r>
            <a:endParaRPr kumimoji="0"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 name="四角形: 角を丸くする 16">
            <a:extLst>
              <a:ext uri="{FF2B5EF4-FFF2-40B4-BE49-F238E27FC236}">
                <a16:creationId xmlns:a16="http://schemas.microsoft.com/office/drawing/2014/main" id="{7D81F865-30E9-4328-B185-2FC949A7FDAF}"/>
              </a:ext>
            </a:extLst>
          </p:cNvPr>
          <p:cNvSpPr/>
          <p:nvPr/>
        </p:nvSpPr>
        <p:spPr>
          <a:xfrm>
            <a:off x="695911" y="3510823"/>
            <a:ext cx="4428000" cy="2232000"/>
          </a:xfrm>
          <a:prstGeom prst="roundRect">
            <a:avLst>
              <a:gd name="adj" fmla="val 3314"/>
            </a:avLst>
          </a:prstGeom>
          <a:solidFill>
            <a:schemeClr val="bg1"/>
          </a:solidFill>
          <a:ln w="28575">
            <a:solidFill>
              <a:schemeClr val="accent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0" marR="0" lvl="0" indent="0" algn="l" defTabSz="457200" rtl="0" eaLnBrk="1" fontAlgn="auto" latinLnBrk="0" hangingPunct="1">
              <a:lnSpc>
                <a:spcPts val="1600"/>
              </a:lnSpc>
              <a:spcBef>
                <a:spcPts val="30"/>
              </a:spcBef>
              <a:spcAft>
                <a:spcPts val="0"/>
              </a:spcAft>
              <a:buClrTx/>
              <a:buSzTx/>
              <a:buFontTx/>
              <a:buNone/>
              <a:tabLst/>
              <a:defRPr/>
            </a:pPr>
            <a:r>
              <a:rPr kumimoji="0" lang="ja-JP" altLang="en-US" sz="12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■受入環境の強化</a:t>
            </a:r>
            <a:endParaRPr lang="en-US" altLang="ja-JP" sz="1200" b="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457200" rtl="0" eaLnBrk="1" fontAlgn="auto" latinLnBrk="0" hangingPunct="1">
              <a:lnSpc>
                <a:spcPts val="1600"/>
              </a:lnSpc>
              <a:spcBef>
                <a:spcPts val="30"/>
              </a:spcBef>
              <a:spcAft>
                <a:spcPts val="0"/>
              </a:spcAft>
              <a:buClrTx/>
              <a:buSzTx/>
              <a:buFontTx/>
              <a:buNone/>
              <a:tabLst/>
              <a:defRPr/>
            </a:pPr>
            <a:r>
              <a:rPr kumimoji="0" lang="ja-JP" altLang="en-US" sz="12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・コロナ禍における宿泊施設感染症防止対策等への支援</a:t>
            </a:r>
            <a:endParaRPr kumimoji="0"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457200" rtl="0" eaLnBrk="1" fontAlgn="auto" latinLnBrk="0" hangingPunct="1">
              <a:lnSpc>
                <a:spcPts val="1600"/>
              </a:lnSpc>
              <a:spcBef>
                <a:spcPts val="30"/>
              </a:spcBef>
              <a:spcAft>
                <a:spcPts val="0"/>
              </a:spcAft>
              <a:buClrTx/>
              <a:buSzTx/>
              <a:buFontTx/>
              <a:buNone/>
              <a:tabLst/>
              <a:defRPr/>
            </a:pPr>
            <a:r>
              <a:rPr lang="ja-JP" altLang="en-US" sz="11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・多言語観光案内板の設置やトイレの洋式化、市町村や公的団体が</a:t>
            </a:r>
            <a:endParaRPr kumimoji="0"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457200" rtl="0" eaLnBrk="1" fontAlgn="auto" latinLnBrk="0" hangingPunct="1">
              <a:lnSpc>
                <a:spcPts val="1600"/>
              </a:lnSpc>
              <a:spcBef>
                <a:spcPts val="30"/>
              </a:spcBef>
              <a:spcAft>
                <a:spcPts val="0"/>
              </a:spcAft>
              <a:buClrTx/>
              <a:buSzTx/>
              <a:buFontTx/>
              <a:buNone/>
              <a:tabLst/>
              <a:defRPr/>
            </a:pPr>
            <a:r>
              <a:rPr lang="ja-JP" altLang="en-US" sz="11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実施する観光振興事業の支援</a:t>
            </a:r>
            <a:endParaRPr kumimoji="0"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457200" rtl="0" eaLnBrk="1" fontAlgn="auto" latinLnBrk="0" hangingPunct="1">
              <a:lnSpc>
                <a:spcPts val="1600"/>
              </a:lnSpc>
              <a:spcBef>
                <a:spcPts val="30"/>
              </a:spcBef>
              <a:spcAft>
                <a:spcPts val="0"/>
              </a:spcAft>
              <a:buClrTx/>
              <a:buSzTx/>
              <a:buFontTx/>
              <a:buNone/>
              <a:tabLst/>
              <a:defRPr/>
            </a:pPr>
            <a:r>
              <a:rPr lang="ja-JP" altLang="en-US" sz="11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・外国人からの相談対応・多言語情報の提供</a:t>
            </a:r>
            <a:endParaRPr lang="en-US" altLang="ja-JP" sz="11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457200" rtl="0" eaLnBrk="1" fontAlgn="auto" latinLnBrk="0" hangingPunct="1">
              <a:lnSpc>
                <a:spcPts val="1600"/>
              </a:lnSpc>
              <a:spcBef>
                <a:spcPts val="3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・スーツケース等輸送サービスの利用促進、観光デジタルマップの構築</a:t>
            </a:r>
            <a:endParaRPr kumimoji="0"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457200" rtl="0" eaLnBrk="1" fontAlgn="auto" latinLnBrk="0" hangingPunct="1">
              <a:lnSpc>
                <a:spcPts val="1600"/>
              </a:lnSpc>
              <a:spcBef>
                <a:spcPts val="600"/>
              </a:spcBef>
              <a:spcAft>
                <a:spcPts val="0"/>
              </a:spcAft>
              <a:buClrTx/>
              <a:buSzTx/>
              <a:buFontTx/>
              <a:buNone/>
              <a:tabLst/>
              <a:defRPr/>
            </a:pPr>
            <a:r>
              <a:rPr kumimoji="0" lang="ja-JP" altLang="en-US" sz="12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■グローバル人材の育成・高度外国人材の活躍</a:t>
            </a:r>
            <a:endParaRPr kumimoji="0" lang="en-US" altLang="ja-JP" sz="12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457200" rtl="0" eaLnBrk="1" fontAlgn="auto" latinLnBrk="0" hangingPunct="1">
              <a:lnSpc>
                <a:spcPts val="1600"/>
              </a:lnSpc>
              <a:spcBef>
                <a:spcPts val="3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・府内高校生を対象とした海外進学への支援</a:t>
            </a:r>
            <a:endParaRPr kumimoji="0"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457200" rtl="0" eaLnBrk="1" fontAlgn="auto" latinLnBrk="0" hangingPunct="1">
              <a:lnSpc>
                <a:spcPts val="1600"/>
              </a:lnSpc>
              <a:spcBef>
                <a:spcPts val="30"/>
              </a:spcBef>
              <a:spcAft>
                <a:spcPts val="0"/>
              </a:spcAft>
              <a:buClrTx/>
              <a:buSzTx/>
              <a:buFontTx/>
              <a:buNone/>
              <a:tabLst/>
              <a:defRPr/>
            </a:pPr>
            <a:r>
              <a:rPr lang="ja-JP" altLang="en-US" sz="11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・大学や経済団体と連携した外国人留学生への就職支援</a:t>
            </a:r>
            <a:endParaRPr kumimoji="0"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 name="四角形: 角を丸くする 17">
            <a:extLst>
              <a:ext uri="{FF2B5EF4-FFF2-40B4-BE49-F238E27FC236}">
                <a16:creationId xmlns:a16="http://schemas.microsoft.com/office/drawing/2014/main" id="{6961B556-6311-4B5C-BCAB-14E5F6808E2C}"/>
              </a:ext>
            </a:extLst>
          </p:cNvPr>
          <p:cNvSpPr/>
          <p:nvPr/>
        </p:nvSpPr>
        <p:spPr>
          <a:xfrm>
            <a:off x="5208759" y="3510823"/>
            <a:ext cx="4428000" cy="2232000"/>
          </a:xfrm>
          <a:prstGeom prst="roundRect">
            <a:avLst>
              <a:gd name="adj" fmla="val 3314"/>
            </a:avLst>
          </a:prstGeom>
          <a:solidFill>
            <a:schemeClr val="bg1"/>
          </a:solidFill>
          <a:ln w="28575">
            <a:solidFill>
              <a:schemeClr val="accent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0" marR="0" lvl="0" indent="0" algn="l" defTabSz="457200" rtl="0" eaLnBrk="1" fontAlgn="auto" latinLnBrk="0" hangingPunct="1">
              <a:lnSpc>
                <a:spcPts val="1600"/>
              </a:lnSpc>
              <a:spcBef>
                <a:spcPts val="30"/>
              </a:spcBef>
              <a:spcAft>
                <a:spcPts val="0"/>
              </a:spcAft>
              <a:buClrTx/>
              <a:buSzTx/>
              <a:buFontTx/>
              <a:buNone/>
              <a:tabLst/>
              <a:defRPr/>
            </a:pPr>
            <a:r>
              <a:rPr kumimoji="0" lang="ja-JP" altLang="en-US" sz="12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■ネットワーク・つながりの形成</a:t>
            </a:r>
            <a:endParaRPr kumimoji="0" lang="en-US" altLang="ja-JP" sz="12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457200" rtl="0" eaLnBrk="1" fontAlgn="auto" latinLnBrk="0" hangingPunct="1">
              <a:lnSpc>
                <a:spcPts val="1100"/>
              </a:lnSpc>
              <a:spcBef>
                <a:spcPts val="600"/>
              </a:spcBef>
              <a:spcAft>
                <a:spcPts val="0"/>
              </a:spcAft>
              <a:buClrTx/>
              <a:buSzTx/>
              <a:buFontTx/>
              <a:buNone/>
              <a:tabLst/>
              <a:defRPr/>
            </a:pPr>
            <a:r>
              <a:rPr kumimoji="0" lang="ja-JP" altLang="en-US" sz="11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○新たな交通ネットワーク</a:t>
            </a:r>
            <a:endParaRPr kumimoji="0" lang="en-US" altLang="ja-JP" sz="11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457200" rtl="0" eaLnBrk="1" fontAlgn="auto" latinLnBrk="0" hangingPunct="1">
              <a:lnSpc>
                <a:spcPts val="1600"/>
              </a:lnSpc>
              <a:spcBef>
                <a:spcPts val="30"/>
              </a:spcBef>
              <a:spcAft>
                <a:spcPts val="0"/>
              </a:spcAft>
              <a:buClrTx/>
              <a:buSzTx/>
              <a:buFontTx/>
              <a:buNone/>
              <a:tabLst/>
              <a:defRPr/>
            </a:pPr>
            <a:r>
              <a:rPr lang="ja-JP" altLang="en-US" sz="11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・新たな船着き場の整備による水上交通ネットワークの構築</a:t>
            </a:r>
            <a:endParaRPr kumimoji="0" lang="en-US" altLang="ja-JP" sz="11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457200" rtl="0" eaLnBrk="1" fontAlgn="auto" latinLnBrk="0" hangingPunct="1">
              <a:lnSpc>
                <a:spcPts val="1600"/>
              </a:lnSpc>
              <a:spcBef>
                <a:spcPts val="30"/>
              </a:spcBef>
              <a:spcAft>
                <a:spcPts val="0"/>
              </a:spcAft>
              <a:buClrTx/>
              <a:buSzTx/>
              <a:buFontTx/>
              <a:buNone/>
              <a:tabLst/>
              <a:defRPr/>
            </a:pPr>
            <a:r>
              <a:rPr kumimoji="0" lang="ja-JP" altLang="en-US" sz="11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○おもてなし力の向上</a:t>
            </a:r>
            <a:endParaRPr kumimoji="0" lang="en-US" altLang="ja-JP" sz="11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457200" rtl="0" eaLnBrk="1" fontAlgn="auto" latinLnBrk="0" hangingPunct="1">
              <a:lnSpc>
                <a:spcPts val="1600"/>
              </a:lnSpc>
              <a:spcBef>
                <a:spcPts val="30"/>
              </a:spcBef>
              <a:spcAft>
                <a:spcPts val="0"/>
              </a:spcAft>
              <a:buClrTx/>
              <a:buSzTx/>
              <a:buFontTx/>
              <a:buNone/>
              <a:tabLst/>
              <a:defRPr/>
            </a:pPr>
            <a:r>
              <a:rPr lang="ja-JP" altLang="en-US" sz="11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・大阪まちボランティアの実施によるボランティア文化の醸成</a:t>
            </a:r>
            <a:endParaRPr kumimoji="0"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457200" rtl="0" eaLnBrk="1" fontAlgn="auto" latinLnBrk="0" hangingPunct="1">
              <a:lnSpc>
                <a:spcPts val="1600"/>
              </a:lnSpc>
              <a:spcBef>
                <a:spcPts val="30"/>
              </a:spcBef>
              <a:spcAft>
                <a:spcPts val="0"/>
              </a:spcAft>
              <a:buClrTx/>
              <a:buSzTx/>
              <a:buFontTx/>
              <a:buNone/>
              <a:tabLst/>
              <a:defRPr/>
            </a:pPr>
            <a:r>
              <a:rPr kumimoji="0" lang="ja-JP" altLang="en-US" sz="11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○国際交流の促進</a:t>
            </a:r>
            <a:endParaRPr kumimoji="0" lang="en-US" altLang="ja-JP" sz="11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457200" rtl="0" eaLnBrk="1" fontAlgn="auto" latinLnBrk="0" hangingPunct="1">
              <a:lnSpc>
                <a:spcPts val="1600"/>
              </a:lnSpc>
              <a:spcBef>
                <a:spcPts val="30"/>
              </a:spcBef>
              <a:spcAft>
                <a:spcPts val="0"/>
              </a:spcAft>
              <a:buClrTx/>
              <a:buSzTx/>
              <a:buFontTx/>
              <a:buNone/>
              <a:tabLst/>
              <a:defRPr/>
            </a:pPr>
            <a:r>
              <a:rPr lang="ja-JP" altLang="en-US" sz="11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・賓客等の接遇、ナショナルデー・スペシャルデーの開催による国際交流</a:t>
            </a:r>
            <a:endParaRPr kumimoji="0"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457200" rtl="0" eaLnBrk="1" fontAlgn="auto" latinLnBrk="0" hangingPunct="1">
              <a:lnSpc>
                <a:spcPts val="1600"/>
              </a:lnSpc>
              <a:spcBef>
                <a:spcPts val="3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・新たな姉妹都市提携など、海外ネットワーク構築</a:t>
            </a:r>
          </a:p>
        </p:txBody>
      </p:sp>
    </p:spTree>
    <p:extLst>
      <p:ext uri="{BB962C8B-B14F-4D97-AF65-F5344CB8AC3E}">
        <p14:creationId xmlns:p14="http://schemas.microsoft.com/office/powerpoint/2010/main" val="1841556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楕円 43">
            <a:extLst>
              <a:ext uri="{FF2B5EF4-FFF2-40B4-BE49-F238E27FC236}">
                <a16:creationId xmlns:a16="http://schemas.microsoft.com/office/drawing/2014/main" id="{DDE54D9D-8D07-468C-97F0-3066E17436FA}"/>
              </a:ext>
            </a:extLst>
          </p:cNvPr>
          <p:cNvSpPr/>
          <p:nvPr/>
        </p:nvSpPr>
        <p:spPr>
          <a:xfrm>
            <a:off x="5617768" y="5582752"/>
            <a:ext cx="1792331" cy="312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4" name="矢印: 五方向 3">
            <a:extLst>
              <a:ext uri="{FF2B5EF4-FFF2-40B4-BE49-F238E27FC236}">
                <a16:creationId xmlns:a16="http://schemas.microsoft.com/office/drawing/2014/main" id="{73810FFE-4B6A-478A-9206-22B168D573ED}"/>
              </a:ext>
            </a:extLst>
          </p:cNvPr>
          <p:cNvSpPr/>
          <p:nvPr/>
        </p:nvSpPr>
        <p:spPr>
          <a:xfrm rot="5400000">
            <a:off x="3010657" y="-2369198"/>
            <a:ext cx="3925934" cy="9728200"/>
          </a:xfrm>
          <a:prstGeom prst="homePlate">
            <a:avLst>
              <a:gd name="adj" fmla="val 0"/>
            </a:avLst>
          </a:prstGeom>
          <a:solidFill>
            <a:srgbClr val="DAE3F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41" name="正方形/長方形 40">
            <a:extLst>
              <a:ext uri="{FF2B5EF4-FFF2-40B4-BE49-F238E27FC236}">
                <a16:creationId xmlns:a16="http://schemas.microsoft.com/office/drawing/2014/main" id="{DF1457FA-CEC4-430F-8BBF-49E913A2D99A}"/>
              </a:ext>
            </a:extLst>
          </p:cNvPr>
          <p:cNvSpPr/>
          <p:nvPr/>
        </p:nvSpPr>
        <p:spPr>
          <a:xfrm>
            <a:off x="0" y="461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a:t>
            </a:r>
            <a:r>
              <a:rPr lang="ja-JP" altLang="en-US" b="1" dirty="0">
                <a:solidFill>
                  <a:schemeClr val="bg1"/>
                </a:solidFill>
                <a:latin typeface="Meiryo UI" panose="020B0604030504040204" pitchFamily="50" charset="-128"/>
                <a:ea typeface="Meiryo UI" panose="020B0604030504040204" pitchFamily="50" charset="-128"/>
              </a:rPr>
              <a:t>「大阪都市魅力創造戦略</a:t>
            </a:r>
            <a:r>
              <a:rPr lang="en-US" altLang="ja-JP" b="1" dirty="0">
                <a:solidFill>
                  <a:schemeClr val="bg1"/>
                </a:solidFill>
                <a:latin typeface="Meiryo UI" panose="020B0604030504040204" pitchFamily="50" charset="-128"/>
                <a:ea typeface="Meiryo UI" panose="020B0604030504040204" pitchFamily="50" charset="-128"/>
              </a:rPr>
              <a:t>2025</a:t>
            </a:r>
            <a:r>
              <a:rPr lang="ja-JP" altLang="en-US" b="1" dirty="0">
                <a:solidFill>
                  <a:schemeClr val="bg1"/>
                </a:solidFill>
                <a:latin typeface="Meiryo UI" panose="020B0604030504040204" pitchFamily="50" charset="-128"/>
                <a:ea typeface="Meiryo UI" panose="020B0604030504040204" pitchFamily="50" charset="-128"/>
              </a:rPr>
              <a:t>」に基づく施策の成果</a:t>
            </a:r>
          </a:p>
        </p:txBody>
      </p:sp>
      <p:grpSp>
        <p:nvGrpSpPr>
          <p:cNvPr id="5" name="グループ化 4">
            <a:extLst>
              <a:ext uri="{FF2B5EF4-FFF2-40B4-BE49-F238E27FC236}">
                <a16:creationId xmlns:a16="http://schemas.microsoft.com/office/drawing/2014/main" id="{D18EDF64-8826-4454-9D33-74AF38800E01}"/>
              </a:ext>
            </a:extLst>
          </p:cNvPr>
          <p:cNvGrpSpPr/>
          <p:nvPr/>
        </p:nvGrpSpPr>
        <p:grpSpPr>
          <a:xfrm>
            <a:off x="6247603" y="5029166"/>
            <a:ext cx="468000" cy="396000"/>
            <a:chOff x="8820549" y="3624402"/>
            <a:chExt cx="584846" cy="522473"/>
          </a:xfrm>
        </p:grpSpPr>
        <p:sp>
          <p:nvSpPr>
            <p:cNvPr id="75" name="フリーフォーム: 図形 74">
              <a:extLst>
                <a:ext uri="{FF2B5EF4-FFF2-40B4-BE49-F238E27FC236}">
                  <a16:creationId xmlns:a16="http://schemas.microsoft.com/office/drawing/2014/main" id="{B1DA82CE-68E2-49F7-B13E-2FEBB32DA019}"/>
                </a:ext>
              </a:extLst>
            </p:cNvPr>
            <p:cNvSpPr/>
            <p:nvPr/>
          </p:nvSpPr>
          <p:spPr>
            <a:xfrm>
              <a:off x="8820549" y="3865359"/>
              <a:ext cx="584846" cy="281516"/>
            </a:xfrm>
            <a:custGeom>
              <a:avLst/>
              <a:gdLst>
                <a:gd name="connsiteX0" fmla="*/ 495000 w 495000"/>
                <a:gd name="connsiteY0" fmla="*/ 22500 h 208125"/>
                <a:gd name="connsiteX1" fmla="*/ 472500 w 495000"/>
                <a:gd name="connsiteY1" fmla="*/ 0 h 208125"/>
                <a:gd name="connsiteX2" fmla="*/ 460688 w 495000"/>
                <a:gd name="connsiteY2" fmla="*/ 3375 h 208125"/>
                <a:gd name="connsiteX3" fmla="*/ 364500 w 495000"/>
                <a:gd name="connsiteY3" fmla="*/ 58500 h 208125"/>
                <a:gd name="connsiteX4" fmla="*/ 364500 w 495000"/>
                <a:gd name="connsiteY4" fmla="*/ 77625 h 208125"/>
                <a:gd name="connsiteX5" fmla="*/ 318938 w 495000"/>
                <a:gd name="connsiteY5" fmla="*/ 112500 h 208125"/>
                <a:gd name="connsiteX6" fmla="*/ 219375 w 495000"/>
                <a:gd name="connsiteY6" fmla="*/ 112500 h 208125"/>
                <a:gd name="connsiteX7" fmla="*/ 219375 w 495000"/>
                <a:gd name="connsiteY7" fmla="*/ 90000 h 208125"/>
                <a:gd name="connsiteX8" fmla="*/ 320625 w 495000"/>
                <a:gd name="connsiteY8" fmla="*/ 90000 h 208125"/>
                <a:gd name="connsiteX9" fmla="*/ 343125 w 495000"/>
                <a:gd name="connsiteY9" fmla="*/ 67500 h 208125"/>
                <a:gd name="connsiteX10" fmla="*/ 320625 w 495000"/>
                <a:gd name="connsiteY10" fmla="*/ 45000 h 208125"/>
                <a:gd name="connsiteX11" fmla="*/ 185625 w 495000"/>
                <a:gd name="connsiteY11" fmla="*/ 45000 h 208125"/>
                <a:gd name="connsiteX12" fmla="*/ 159188 w 495000"/>
                <a:gd name="connsiteY12" fmla="*/ 52312 h 208125"/>
                <a:gd name="connsiteX13" fmla="*/ 0 w 495000"/>
                <a:gd name="connsiteY13" fmla="*/ 129375 h 208125"/>
                <a:gd name="connsiteX14" fmla="*/ 78750 w 495000"/>
                <a:gd name="connsiteY14" fmla="*/ 208125 h 208125"/>
                <a:gd name="connsiteX15" fmla="*/ 213750 w 495000"/>
                <a:gd name="connsiteY15" fmla="*/ 157500 h 208125"/>
                <a:gd name="connsiteX16" fmla="*/ 318938 w 495000"/>
                <a:gd name="connsiteY16" fmla="*/ 157500 h 208125"/>
                <a:gd name="connsiteX17" fmla="*/ 332438 w 495000"/>
                <a:gd name="connsiteY17" fmla="*/ 153000 h 208125"/>
                <a:gd name="connsiteX18" fmla="*/ 487125 w 495000"/>
                <a:gd name="connsiteY18" fmla="*/ 39937 h 208125"/>
                <a:gd name="connsiteX19" fmla="*/ 495000 w 495000"/>
                <a:gd name="connsiteY19" fmla="*/ 22500 h 20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5000" h="208125">
                  <a:moveTo>
                    <a:pt x="495000" y="22500"/>
                  </a:moveTo>
                  <a:cubicBezTo>
                    <a:pt x="495000" y="10125"/>
                    <a:pt x="484875" y="0"/>
                    <a:pt x="472500" y="0"/>
                  </a:cubicBezTo>
                  <a:cubicBezTo>
                    <a:pt x="468000" y="0"/>
                    <a:pt x="464063" y="1125"/>
                    <a:pt x="460688" y="3375"/>
                  </a:cubicBezTo>
                  <a:lnTo>
                    <a:pt x="364500" y="58500"/>
                  </a:lnTo>
                  <a:cubicBezTo>
                    <a:pt x="365625" y="64688"/>
                    <a:pt x="365625" y="70875"/>
                    <a:pt x="364500" y="77625"/>
                  </a:cubicBezTo>
                  <a:cubicBezTo>
                    <a:pt x="360000" y="98438"/>
                    <a:pt x="340313" y="112500"/>
                    <a:pt x="318938" y="112500"/>
                  </a:cubicBezTo>
                  <a:lnTo>
                    <a:pt x="219375" y="112500"/>
                  </a:lnTo>
                  <a:lnTo>
                    <a:pt x="219375" y="90000"/>
                  </a:lnTo>
                  <a:lnTo>
                    <a:pt x="320625" y="90000"/>
                  </a:lnTo>
                  <a:cubicBezTo>
                    <a:pt x="333000" y="90000"/>
                    <a:pt x="343125" y="79875"/>
                    <a:pt x="343125" y="67500"/>
                  </a:cubicBezTo>
                  <a:cubicBezTo>
                    <a:pt x="343125" y="55125"/>
                    <a:pt x="333000" y="45000"/>
                    <a:pt x="320625" y="45000"/>
                  </a:cubicBezTo>
                  <a:cubicBezTo>
                    <a:pt x="320625" y="45000"/>
                    <a:pt x="186750" y="45000"/>
                    <a:pt x="185625" y="45000"/>
                  </a:cubicBezTo>
                  <a:cubicBezTo>
                    <a:pt x="176063" y="45000"/>
                    <a:pt x="167063" y="47813"/>
                    <a:pt x="159188" y="52312"/>
                  </a:cubicBezTo>
                  <a:lnTo>
                    <a:pt x="0" y="129375"/>
                  </a:lnTo>
                  <a:lnTo>
                    <a:pt x="78750" y="208125"/>
                  </a:lnTo>
                  <a:cubicBezTo>
                    <a:pt x="115313" y="171563"/>
                    <a:pt x="162563" y="157500"/>
                    <a:pt x="213750" y="157500"/>
                  </a:cubicBezTo>
                  <a:lnTo>
                    <a:pt x="318938" y="157500"/>
                  </a:lnTo>
                  <a:cubicBezTo>
                    <a:pt x="324000" y="157500"/>
                    <a:pt x="328500" y="155812"/>
                    <a:pt x="332438" y="153000"/>
                  </a:cubicBezTo>
                  <a:lnTo>
                    <a:pt x="487125" y="39937"/>
                  </a:lnTo>
                  <a:cubicBezTo>
                    <a:pt x="491625" y="35437"/>
                    <a:pt x="495000" y="29250"/>
                    <a:pt x="495000" y="22500"/>
                  </a:cubicBezTo>
                  <a:close/>
                </a:path>
              </a:pathLst>
            </a:custGeom>
            <a:solidFill>
              <a:schemeClr val="accent5">
                <a:lumMod val="75000"/>
              </a:schemeClr>
            </a:solidFill>
            <a:ln w="5556" cap="flat">
              <a:noFill/>
              <a:prstDash val="solid"/>
              <a:miter/>
            </a:ln>
          </p:spPr>
          <p:txBody>
            <a:bodyPr rtlCol="0" anchor="ctr"/>
            <a:lstStyle/>
            <a:p>
              <a:endParaRPr lang="ja-JP" altLang="en-US" sz="1606"/>
            </a:p>
          </p:txBody>
        </p:sp>
        <p:sp>
          <p:nvSpPr>
            <p:cNvPr id="76" name="フリーフォーム: 図形 75">
              <a:extLst>
                <a:ext uri="{FF2B5EF4-FFF2-40B4-BE49-F238E27FC236}">
                  <a16:creationId xmlns:a16="http://schemas.microsoft.com/office/drawing/2014/main" id="{FCC52A65-D1E5-4FFF-B534-37373AF11B71}"/>
                </a:ext>
              </a:extLst>
            </p:cNvPr>
            <p:cNvSpPr/>
            <p:nvPr/>
          </p:nvSpPr>
          <p:spPr>
            <a:xfrm>
              <a:off x="8989906" y="3624402"/>
              <a:ext cx="335010" cy="267596"/>
            </a:xfrm>
            <a:custGeom>
              <a:avLst/>
              <a:gdLst>
                <a:gd name="connsiteX0" fmla="*/ 282585 w 283544"/>
                <a:gd name="connsiteY0" fmla="*/ 960 h 197834"/>
                <a:gd name="connsiteX1" fmla="*/ 175710 w 283544"/>
                <a:gd name="connsiteY1" fmla="*/ 29085 h 197834"/>
                <a:gd name="connsiteX2" fmla="*/ 146460 w 283544"/>
                <a:gd name="connsiteY2" fmla="*/ 121897 h 197834"/>
                <a:gd name="connsiteX3" fmla="*/ 117772 w 283544"/>
                <a:gd name="connsiteY3" fmla="*/ 157335 h 197834"/>
                <a:gd name="connsiteX4" fmla="*/ 113272 w 283544"/>
                <a:gd name="connsiteY4" fmla="*/ 150585 h 197834"/>
                <a:gd name="connsiteX5" fmla="*/ 89085 w 283544"/>
                <a:gd name="connsiteY5" fmla="*/ 74647 h 197834"/>
                <a:gd name="connsiteX6" fmla="*/ 772 w 283544"/>
                <a:gd name="connsiteY6" fmla="*/ 51585 h 197834"/>
                <a:gd name="connsiteX7" fmla="*/ 23835 w 283544"/>
                <a:gd name="connsiteY7" fmla="*/ 139897 h 197834"/>
                <a:gd name="connsiteX8" fmla="*/ 94147 w 283544"/>
                <a:gd name="connsiteY8" fmla="*/ 164085 h 197834"/>
                <a:gd name="connsiteX9" fmla="*/ 106522 w 283544"/>
                <a:gd name="connsiteY9" fmla="*/ 187147 h 197834"/>
                <a:gd name="connsiteX10" fmla="*/ 107647 w 283544"/>
                <a:gd name="connsiteY10" fmla="*/ 197835 h 197834"/>
                <a:gd name="connsiteX11" fmla="*/ 130710 w 283544"/>
                <a:gd name="connsiteY11" fmla="*/ 197835 h 197834"/>
                <a:gd name="connsiteX12" fmla="*/ 137460 w 283544"/>
                <a:gd name="connsiteY12" fmla="*/ 169710 h 197834"/>
                <a:gd name="connsiteX13" fmla="*/ 163897 w 283544"/>
                <a:gd name="connsiteY13" fmla="*/ 138210 h 197834"/>
                <a:gd name="connsiteX14" fmla="*/ 254460 w 283544"/>
                <a:gd name="connsiteY14" fmla="*/ 108960 h 197834"/>
                <a:gd name="connsiteX15" fmla="*/ 282585 w 283544"/>
                <a:gd name="connsiteY15" fmla="*/ 960 h 19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3544" h="197834">
                  <a:moveTo>
                    <a:pt x="282585" y="960"/>
                  </a:moveTo>
                  <a:cubicBezTo>
                    <a:pt x="282585" y="960"/>
                    <a:pt x="212835" y="-8040"/>
                    <a:pt x="175710" y="29085"/>
                  </a:cubicBezTo>
                  <a:cubicBezTo>
                    <a:pt x="148710" y="56085"/>
                    <a:pt x="145897" y="99397"/>
                    <a:pt x="146460" y="121897"/>
                  </a:cubicBezTo>
                  <a:cubicBezTo>
                    <a:pt x="134647" y="130335"/>
                    <a:pt x="124522" y="142710"/>
                    <a:pt x="117772" y="157335"/>
                  </a:cubicBezTo>
                  <a:cubicBezTo>
                    <a:pt x="116085" y="155085"/>
                    <a:pt x="114960" y="152835"/>
                    <a:pt x="113272" y="150585"/>
                  </a:cubicBezTo>
                  <a:cubicBezTo>
                    <a:pt x="113835" y="132022"/>
                    <a:pt x="111022" y="96585"/>
                    <a:pt x="89085" y="74647"/>
                  </a:cubicBezTo>
                  <a:cubicBezTo>
                    <a:pt x="58147" y="43710"/>
                    <a:pt x="772" y="51585"/>
                    <a:pt x="772" y="51585"/>
                  </a:cubicBezTo>
                  <a:cubicBezTo>
                    <a:pt x="772" y="51585"/>
                    <a:pt x="-6540" y="108960"/>
                    <a:pt x="23835" y="139897"/>
                  </a:cubicBezTo>
                  <a:cubicBezTo>
                    <a:pt x="43522" y="159585"/>
                    <a:pt x="75022" y="163522"/>
                    <a:pt x="94147" y="164085"/>
                  </a:cubicBezTo>
                  <a:cubicBezTo>
                    <a:pt x="99772" y="170272"/>
                    <a:pt x="103710" y="179272"/>
                    <a:pt x="106522" y="187147"/>
                  </a:cubicBezTo>
                  <a:cubicBezTo>
                    <a:pt x="107085" y="188835"/>
                    <a:pt x="107647" y="192772"/>
                    <a:pt x="107647" y="197835"/>
                  </a:cubicBezTo>
                  <a:lnTo>
                    <a:pt x="130710" y="197835"/>
                  </a:lnTo>
                  <a:cubicBezTo>
                    <a:pt x="131272" y="186022"/>
                    <a:pt x="132960" y="179272"/>
                    <a:pt x="137460" y="169710"/>
                  </a:cubicBezTo>
                  <a:cubicBezTo>
                    <a:pt x="143085" y="156210"/>
                    <a:pt x="152647" y="144960"/>
                    <a:pt x="163897" y="138210"/>
                  </a:cubicBezTo>
                  <a:cubicBezTo>
                    <a:pt x="186960" y="138772"/>
                    <a:pt x="228585" y="134835"/>
                    <a:pt x="254460" y="108960"/>
                  </a:cubicBezTo>
                  <a:cubicBezTo>
                    <a:pt x="291585" y="70710"/>
                    <a:pt x="282585" y="960"/>
                    <a:pt x="282585" y="960"/>
                  </a:cubicBezTo>
                  <a:close/>
                </a:path>
              </a:pathLst>
            </a:custGeom>
            <a:solidFill>
              <a:schemeClr val="accent5">
                <a:lumMod val="75000"/>
              </a:schemeClr>
            </a:solidFill>
            <a:ln w="5556" cap="flat">
              <a:noFill/>
              <a:prstDash val="solid"/>
              <a:miter/>
            </a:ln>
          </p:spPr>
          <p:txBody>
            <a:bodyPr rtlCol="0" anchor="ctr"/>
            <a:lstStyle/>
            <a:p>
              <a:endParaRPr lang="ja-JP" altLang="en-US" sz="1606"/>
            </a:p>
          </p:txBody>
        </p:sp>
      </p:grpSp>
      <p:sp>
        <p:nvSpPr>
          <p:cNvPr id="79" name="スライド番号プレースホルダー 6">
            <a:extLst>
              <a:ext uri="{FF2B5EF4-FFF2-40B4-BE49-F238E27FC236}">
                <a16:creationId xmlns:a16="http://schemas.microsoft.com/office/drawing/2014/main" id="{E8089354-B0C2-44FD-BBBD-35522A6C7BC3}"/>
              </a:ext>
            </a:extLst>
          </p:cNvPr>
          <p:cNvSpPr txBox="1">
            <a:spLocks/>
          </p:cNvSpPr>
          <p:nvPr/>
        </p:nvSpPr>
        <p:spPr>
          <a:xfrm>
            <a:off x="9428017" y="5839883"/>
            <a:ext cx="477983" cy="456295"/>
          </a:xfrm>
          <a:prstGeom prst="rect">
            <a:avLst/>
          </a:prstGeom>
        </p:spPr>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12</a:t>
            </a:fld>
            <a:endParaRPr kumimoji="1" lang="ja-JP" altLang="en-US" sz="1000" dirty="0">
              <a:latin typeface="Meiryo UI" panose="020B0604030504040204" pitchFamily="50" charset="-128"/>
              <a:ea typeface="Meiryo UI" panose="020B0604030504040204" pitchFamily="50" charset="-128"/>
            </a:endParaRPr>
          </a:p>
        </p:txBody>
      </p:sp>
      <p:grpSp>
        <p:nvGrpSpPr>
          <p:cNvPr id="11" name="グループ化 10">
            <a:extLst>
              <a:ext uri="{FF2B5EF4-FFF2-40B4-BE49-F238E27FC236}">
                <a16:creationId xmlns:a16="http://schemas.microsoft.com/office/drawing/2014/main" id="{1F367C9A-A389-4279-9D0E-92D1644A8B64}"/>
              </a:ext>
            </a:extLst>
          </p:cNvPr>
          <p:cNvGrpSpPr/>
          <p:nvPr/>
        </p:nvGrpSpPr>
        <p:grpSpPr>
          <a:xfrm>
            <a:off x="4185581" y="4298740"/>
            <a:ext cx="1481377" cy="967829"/>
            <a:chOff x="4226734" y="4543897"/>
            <a:chExt cx="1264685" cy="540536"/>
          </a:xfrm>
        </p:grpSpPr>
        <p:sp>
          <p:nvSpPr>
            <p:cNvPr id="7" name="フリーフォーム: 図形 6">
              <a:extLst>
                <a:ext uri="{FF2B5EF4-FFF2-40B4-BE49-F238E27FC236}">
                  <a16:creationId xmlns:a16="http://schemas.microsoft.com/office/drawing/2014/main" id="{C1F61496-BA23-4814-ACC9-967AD7708209}"/>
                </a:ext>
              </a:extLst>
            </p:cNvPr>
            <p:cNvSpPr/>
            <p:nvPr/>
          </p:nvSpPr>
          <p:spPr>
            <a:xfrm rot="5400000">
              <a:off x="4701616" y="4294630"/>
              <a:ext cx="314921" cy="1264685"/>
            </a:xfrm>
            <a:custGeom>
              <a:avLst/>
              <a:gdLst>
                <a:gd name="connsiteX0" fmla="*/ 117508 w 314921"/>
                <a:gd name="connsiteY0" fmla="*/ 0 h 1264685"/>
                <a:gd name="connsiteX1" fmla="*/ 0 w 314921"/>
                <a:gd name="connsiteY1" fmla="*/ 0 h 1264685"/>
                <a:gd name="connsiteX2" fmla="*/ 197414 w 314921"/>
                <a:gd name="connsiteY2" fmla="*/ 632343 h 1264685"/>
                <a:gd name="connsiteX3" fmla="*/ 0 w 314921"/>
                <a:gd name="connsiteY3" fmla="*/ 1264685 h 1264685"/>
                <a:gd name="connsiteX4" fmla="*/ 117508 w 314921"/>
                <a:gd name="connsiteY4" fmla="*/ 1264685 h 1264685"/>
                <a:gd name="connsiteX5" fmla="*/ 314922 w 314921"/>
                <a:gd name="connsiteY5" fmla="*/ 632343 h 1264685"/>
                <a:gd name="connsiteX6" fmla="*/ 117508 w 314921"/>
                <a:gd name="connsiteY6" fmla="*/ 0 h 126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921" h="1264685">
                  <a:moveTo>
                    <a:pt x="117508" y="0"/>
                  </a:moveTo>
                  <a:lnTo>
                    <a:pt x="0" y="0"/>
                  </a:lnTo>
                  <a:lnTo>
                    <a:pt x="197414" y="632343"/>
                  </a:lnTo>
                  <a:lnTo>
                    <a:pt x="0" y="1264685"/>
                  </a:lnTo>
                  <a:lnTo>
                    <a:pt x="117508" y="1264685"/>
                  </a:lnTo>
                  <a:lnTo>
                    <a:pt x="314922" y="632343"/>
                  </a:lnTo>
                  <a:lnTo>
                    <a:pt x="117508" y="0"/>
                  </a:lnTo>
                  <a:close/>
                </a:path>
              </a:pathLst>
            </a:custGeom>
            <a:solidFill>
              <a:schemeClr val="accent5">
                <a:lumMod val="40000"/>
                <a:lumOff val="60000"/>
              </a:schemeClr>
            </a:solidFill>
            <a:ln w="9327" cap="flat">
              <a:noFill/>
              <a:prstDash val="solid"/>
              <a:miter/>
            </a:ln>
          </p:spPr>
          <p:txBody>
            <a:bodyPr rtlCol="0" anchor="ctr"/>
            <a:lstStyle/>
            <a:p>
              <a:endParaRPr lang="ja-JP" altLang="en-US"/>
            </a:p>
          </p:txBody>
        </p:sp>
        <p:sp>
          <p:nvSpPr>
            <p:cNvPr id="9" name="フリーフォーム: 図形 8">
              <a:extLst>
                <a:ext uri="{FF2B5EF4-FFF2-40B4-BE49-F238E27FC236}">
                  <a16:creationId xmlns:a16="http://schemas.microsoft.com/office/drawing/2014/main" id="{1A141F10-E9A2-4B6F-83B5-D254DE3613A5}"/>
                </a:ext>
              </a:extLst>
            </p:cNvPr>
            <p:cNvSpPr/>
            <p:nvPr/>
          </p:nvSpPr>
          <p:spPr>
            <a:xfrm rot="5400000">
              <a:off x="4701616" y="4069015"/>
              <a:ext cx="314921" cy="1264685"/>
            </a:xfrm>
            <a:custGeom>
              <a:avLst/>
              <a:gdLst>
                <a:gd name="connsiteX0" fmla="*/ 0 w 314921"/>
                <a:gd name="connsiteY0" fmla="*/ 1264685 h 1264685"/>
                <a:gd name="connsiteX1" fmla="*/ 117508 w 314921"/>
                <a:gd name="connsiteY1" fmla="*/ 1264685 h 1264685"/>
                <a:gd name="connsiteX2" fmla="*/ 314922 w 314921"/>
                <a:gd name="connsiteY2" fmla="*/ 632343 h 1264685"/>
                <a:gd name="connsiteX3" fmla="*/ 117508 w 314921"/>
                <a:gd name="connsiteY3" fmla="*/ 0 h 1264685"/>
                <a:gd name="connsiteX4" fmla="*/ 0 w 314921"/>
                <a:gd name="connsiteY4" fmla="*/ 0 h 1264685"/>
                <a:gd name="connsiteX5" fmla="*/ 197414 w 314921"/>
                <a:gd name="connsiteY5" fmla="*/ 632343 h 1264685"/>
                <a:gd name="connsiteX6" fmla="*/ 0 w 314921"/>
                <a:gd name="connsiteY6" fmla="*/ 1264685 h 126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921" h="1264685">
                  <a:moveTo>
                    <a:pt x="0" y="1264685"/>
                  </a:moveTo>
                  <a:lnTo>
                    <a:pt x="117508" y="1264685"/>
                  </a:lnTo>
                  <a:lnTo>
                    <a:pt x="314922" y="632343"/>
                  </a:lnTo>
                  <a:lnTo>
                    <a:pt x="117508" y="0"/>
                  </a:lnTo>
                  <a:lnTo>
                    <a:pt x="0" y="0"/>
                  </a:lnTo>
                  <a:lnTo>
                    <a:pt x="197414" y="632343"/>
                  </a:lnTo>
                  <a:lnTo>
                    <a:pt x="0" y="1264685"/>
                  </a:lnTo>
                  <a:close/>
                </a:path>
              </a:pathLst>
            </a:custGeom>
            <a:solidFill>
              <a:schemeClr val="accent5">
                <a:lumMod val="40000"/>
                <a:lumOff val="60000"/>
              </a:schemeClr>
            </a:solidFill>
            <a:ln w="9327" cap="flat">
              <a:noFill/>
              <a:prstDash val="solid"/>
              <a:miter/>
            </a:ln>
          </p:spPr>
          <p:txBody>
            <a:bodyPr rtlCol="0" anchor="ctr"/>
            <a:lstStyle/>
            <a:p>
              <a:endParaRPr lang="ja-JP" altLang="en-US"/>
            </a:p>
          </p:txBody>
        </p:sp>
      </p:grpSp>
      <p:sp>
        <p:nvSpPr>
          <p:cNvPr id="2" name="正方形/長方形 1">
            <a:extLst>
              <a:ext uri="{FF2B5EF4-FFF2-40B4-BE49-F238E27FC236}">
                <a16:creationId xmlns:a16="http://schemas.microsoft.com/office/drawing/2014/main" id="{24E99F72-3C94-4E99-A790-EBBCA614CAF5}"/>
              </a:ext>
            </a:extLst>
          </p:cNvPr>
          <p:cNvSpPr/>
          <p:nvPr/>
        </p:nvSpPr>
        <p:spPr>
          <a:xfrm>
            <a:off x="3889473" y="4457866"/>
            <a:ext cx="2127051" cy="571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ts val="1700"/>
              </a:lnSpc>
            </a:pPr>
            <a:r>
              <a:rPr lang="ja-JP" altLang="en-US" sz="1600" b="1" dirty="0">
                <a:solidFill>
                  <a:schemeClr val="tx1"/>
                </a:solidFill>
                <a:latin typeface="Meiryo UI" panose="020B0604030504040204" pitchFamily="50" charset="-128"/>
                <a:ea typeface="Meiryo UI" panose="020B0604030504040204" pitchFamily="50" charset="-128"/>
              </a:rPr>
              <a:t>今後の視点</a:t>
            </a:r>
          </a:p>
          <a:p>
            <a:pPr algn="ctr">
              <a:lnSpc>
                <a:spcPts val="1700"/>
              </a:lnSpc>
            </a:pPr>
            <a:r>
              <a:rPr lang="ja-JP" altLang="en-US" sz="1100" b="1" dirty="0">
                <a:solidFill>
                  <a:schemeClr val="tx1"/>
                </a:solidFill>
                <a:latin typeface="Meiryo UI" panose="020B0604030504040204" pitchFamily="50" charset="-128"/>
                <a:ea typeface="Meiryo UI" panose="020B0604030504040204" pitchFamily="50" charset="-128"/>
              </a:rPr>
              <a:t>（レガシーとして継承・発展）</a:t>
            </a:r>
            <a:endParaRPr lang="en-US" altLang="ja-JP" sz="1100" b="1" dirty="0">
              <a:solidFill>
                <a:schemeClr val="tx1"/>
              </a:solidFill>
              <a:latin typeface="Meiryo UI" panose="020B0604030504040204" pitchFamily="50" charset="-128"/>
              <a:ea typeface="Meiryo UI" panose="020B0604030504040204" pitchFamily="50" charset="-128"/>
            </a:endParaRPr>
          </a:p>
        </p:txBody>
      </p:sp>
      <p:sp>
        <p:nvSpPr>
          <p:cNvPr id="38" name="正方形/長方形 37">
            <a:extLst>
              <a:ext uri="{FF2B5EF4-FFF2-40B4-BE49-F238E27FC236}">
                <a16:creationId xmlns:a16="http://schemas.microsoft.com/office/drawing/2014/main" id="{4F436011-A45C-4597-A86E-3491910F610E}"/>
              </a:ext>
            </a:extLst>
          </p:cNvPr>
          <p:cNvSpPr/>
          <p:nvPr/>
        </p:nvSpPr>
        <p:spPr>
          <a:xfrm>
            <a:off x="5466791" y="5291307"/>
            <a:ext cx="2032416" cy="556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ja-JP" altLang="en-US" sz="1300" b="1" dirty="0">
                <a:solidFill>
                  <a:schemeClr val="tx1"/>
                </a:solidFill>
                <a:latin typeface="Meiryo UI" panose="020B0604030504040204" pitchFamily="50" charset="-128"/>
                <a:ea typeface="Meiryo UI" panose="020B0604030504040204" pitchFamily="50" charset="-128"/>
              </a:rPr>
              <a:t>持続可能な観光の実現</a:t>
            </a:r>
          </a:p>
        </p:txBody>
      </p:sp>
      <p:grpSp>
        <p:nvGrpSpPr>
          <p:cNvPr id="8" name="グループ化 7">
            <a:extLst>
              <a:ext uri="{FF2B5EF4-FFF2-40B4-BE49-F238E27FC236}">
                <a16:creationId xmlns:a16="http://schemas.microsoft.com/office/drawing/2014/main" id="{01018CE4-43E5-4886-AE69-D9F5B6DCAC36}"/>
              </a:ext>
            </a:extLst>
          </p:cNvPr>
          <p:cNvGrpSpPr/>
          <p:nvPr/>
        </p:nvGrpSpPr>
        <p:grpSpPr>
          <a:xfrm>
            <a:off x="2974425" y="4774052"/>
            <a:ext cx="684000" cy="612000"/>
            <a:chOff x="8694000" y="1226796"/>
            <a:chExt cx="855779" cy="765358"/>
          </a:xfrm>
        </p:grpSpPr>
        <p:pic>
          <p:nvPicPr>
            <p:cNvPr id="50" name="グラフィックス 49" descr="王冠 単色塗りつぶし">
              <a:extLst>
                <a:ext uri="{FF2B5EF4-FFF2-40B4-BE49-F238E27FC236}">
                  <a16:creationId xmlns:a16="http://schemas.microsoft.com/office/drawing/2014/main" id="{0E73AB46-277F-4453-87B9-89CB75CBF3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94000" y="1226796"/>
              <a:ext cx="855779" cy="765358"/>
            </a:xfrm>
            <a:prstGeom prst="rect">
              <a:avLst/>
            </a:prstGeom>
          </p:spPr>
        </p:pic>
        <p:pic>
          <p:nvPicPr>
            <p:cNvPr id="46" name="グラフィックス 45" descr="建物 単色塗りつぶし">
              <a:extLst>
                <a:ext uri="{FF2B5EF4-FFF2-40B4-BE49-F238E27FC236}">
                  <a16:creationId xmlns:a16="http://schemas.microsoft.com/office/drawing/2014/main" id="{81684DDF-91D0-4C97-9EBB-F60DA329F8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77724" y="1632548"/>
              <a:ext cx="216939" cy="194017"/>
            </a:xfrm>
            <a:prstGeom prst="rect">
              <a:avLst/>
            </a:prstGeom>
          </p:spPr>
        </p:pic>
        <p:pic>
          <p:nvPicPr>
            <p:cNvPr id="47" name="グラフィックス 46" descr="都市 単色塗りつぶし">
              <a:extLst>
                <a:ext uri="{FF2B5EF4-FFF2-40B4-BE49-F238E27FC236}">
                  <a16:creationId xmlns:a16="http://schemas.microsoft.com/office/drawing/2014/main" id="{F41AF25C-ED48-4E57-A4AC-A6E1C8DBED9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37486" y="1577169"/>
              <a:ext cx="321245" cy="287303"/>
            </a:xfrm>
            <a:prstGeom prst="rect">
              <a:avLst/>
            </a:prstGeom>
          </p:spPr>
        </p:pic>
      </p:grpSp>
      <p:sp>
        <p:nvSpPr>
          <p:cNvPr id="37" name="四角形: 角を丸くする 36">
            <a:extLst>
              <a:ext uri="{FF2B5EF4-FFF2-40B4-BE49-F238E27FC236}">
                <a16:creationId xmlns:a16="http://schemas.microsoft.com/office/drawing/2014/main" id="{16FDF565-61B4-42A4-988F-F46DD9059084}"/>
              </a:ext>
            </a:extLst>
          </p:cNvPr>
          <p:cNvSpPr/>
          <p:nvPr/>
        </p:nvSpPr>
        <p:spPr>
          <a:xfrm>
            <a:off x="240517" y="684022"/>
            <a:ext cx="3060000" cy="2466372"/>
          </a:xfrm>
          <a:prstGeom prst="roundRect">
            <a:avLst>
              <a:gd name="adj" fmla="val 6219"/>
            </a:avLst>
          </a:prstGeom>
          <a:solidFill>
            <a:schemeClr val="bg1"/>
          </a:solidFill>
          <a:ln w="28575">
            <a:solidFill>
              <a:schemeClr val="accent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pic>
        <p:nvPicPr>
          <p:cNvPr id="39" name="グラフィックス 38" descr="的中 単色塗りつぶし">
            <a:extLst>
              <a:ext uri="{FF2B5EF4-FFF2-40B4-BE49-F238E27FC236}">
                <a16:creationId xmlns:a16="http://schemas.microsoft.com/office/drawing/2014/main" id="{FFFD807F-A74B-40BE-8219-F29EE71F069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3426" y="868543"/>
            <a:ext cx="360000" cy="360000"/>
          </a:xfrm>
          <a:prstGeom prst="rect">
            <a:avLst/>
          </a:prstGeom>
        </p:spPr>
      </p:pic>
      <p:sp>
        <p:nvSpPr>
          <p:cNvPr id="42" name="コンテンツ プレースホルダー 2">
            <a:extLst>
              <a:ext uri="{FF2B5EF4-FFF2-40B4-BE49-F238E27FC236}">
                <a16:creationId xmlns:a16="http://schemas.microsoft.com/office/drawing/2014/main" id="{7FD483A7-B54D-42D7-8E52-421F34B81639}"/>
              </a:ext>
            </a:extLst>
          </p:cNvPr>
          <p:cNvSpPr txBox="1">
            <a:spLocks/>
          </p:cNvSpPr>
          <p:nvPr/>
        </p:nvSpPr>
        <p:spPr>
          <a:xfrm>
            <a:off x="667447" y="903627"/>
            <a:ext cx="1902117" cy="289832"/>
          </a:xfrm>
          <a:prstGeom prst="rect">
            <a:avLst/>
          </a:prstGeom>
          <a:noFill/>
          <a:ln w="12700">
            <a:noFill/>
          </a:ln>
        </p:spPr>
        <p:txBody>
          <a:bodyPr vert="horz" lIns="81597" tIns="40799" rIns="81597" bIns="40799"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nSpc>
                <a:spcPct val="100000"/>
              </a:lnSpc>
              <a:spcBef>
                <a:spcPts val="26"/>
              </a:spcBef>
              <a:buNone/>
            </a:pPr>
            <a:r>
              <a:rPr lang="ja-JP" altLang="en-US" sz="1400" b="1" u="sng" dirty="0">
                <a:latin typeface="Meiryo UI" panose="020B0604030504040204" pitchFamily="50" charset="-128"/>
                <a:ea typeface="Meiryo UI" panose="020B0604030504040204" pitchFamily="50" charset="-128"/>
              </a:rPr>
              <a:t>都市プレゼンスの向上</a:t>
            </a:r>
            <a:endParaRPr lang="en-US" altLang="ja-JP" sz="1400" u="sng" dirty="0">
              <a:latin typeface="Meiryo UI" panose="020B0604030504040204" pitchFamily="50" charset="-128"/>
              <a:ea typeface="Meiryo UI" panose="020B0604030504040204" pitchFamily="50" charset="-128"/>
            </a:endParaRPr>
          </a:p>
        </p:txBody>
      </p:sp>
      <p:sp>
        <p:nvSpPr>
          <p:cNvPr id="45" name="コンテンツ プレースホルダー 2">
            <a:extLst>
              <a:ext uri="{FF2B5EF4-FFF2-40B4-BE49-F238E27FC236}">
                <a16:creationId xmlns:a16="http://schemas.microsoft.com/office/drawing/2014/main" id="{63D3E027-E4B1-41B3-A5B1-CD9F0D6C36F0}"/>
              </a:ext>
            </a:extLst>
          </p:cNvPr>
          <p:cNvSpPr txBox="1">
            <a:spLocks/>
          </p:cNvSpPr>
          <p:nvPr/>
        </p:nvSpPr>
        <p:spPr>
          <a:xfrm>
            <a:off x="348003" y="1243056"/>
            <a:ext cx="2808000" cy="1742238"/>
          </a:xfrm>
          <a:prstGeom prst="rect">
            <a:avLst/>
          </a:prstGeom>
          <a:noFill/>
          <a:ln w="12700">
            <a:noFill/>
          </a:ln>
        </p:spPr>
        <p:txBody>
          <a:bodyPr vert="horz" lIns="81597" tIns="40799" rIns="81597" bIns="40799"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nSpc>
                <a:spcPts val="1800"/>
              </a:lnSpc>
              <a:spcBef>
                <a:spcPts val="26"/>
              </a:spcBef>
              <a:buNone/>
            </a:pPr>
            <a:r>
              <a:rPr lang="ja-JP" altLang="en-US" sz="1100" dirty="0">
                <a:latin typeface="Meiryo UI" panose="020B0604030504040204" pitchFamily="50" charset="-128"/>
                <a:ea typeface="Meiryo UI" panose="020B0604030504040204" pitchFamily="50" charset="-128"/>
              </a:rPr>
              <a:t>関西国際空港をはじめとする充実した交通網を生かしつつ、世界でも稀な地形である水の回廊を生かした「水都大阪」の取組や、大阪の豊かな食や歴史、文化、芸術、スポーツ等の都市魅力を生かした賑わいの創出・発信に加え、</a:t>
            </a:r>
            <a:r>
              <a:rPr lang="en-US" altLang="ja-JP" sz="1100" dirty="0">
                <a:latin typeface="Meiryo UI" panose="020B0604030504040204" pitchFamily="50" charset="-128"/>
                <a:ea typeface="Meiryo UI" panose="020B0604030504040204" pitchFamily="50" charset="-128"/>
              </a:rPr>
              <a:t>2025</a:t>
            </a:r>
            <a:r>
              <a:rPr lang="ja-JP" altLang="en-US" sz="1100" dirty="0">
                <a:latin typeface="Meiryo UI" panose="020B0604030504040204" pitchFamily="50" charset="-128"/>
                <a:ea typeface="Meiryo UI" panose="020B0604030504040204" pitchFamily="50" charset="-128"/>
              </a:rPr>
              <a:t>年大阪・関西万博を契機に、様々な国際イベントが開催されたことにより、都市格が向上した。</a:t>
            </a:r>
            <a:endParaRPr lang="en-US" altLang="ja-JP" sz="1100" dirty="0">
              <a:latin typeface="Meiryo UI" panose="020B0604030504040204" pitchFamily="50" charset="-128"/>
              <a:ea typeface="Meiryo UI" panose="020B0604030504040204" pitchFamily="50" charset="-128"/>
            </a:endParaRPr>
          </a:p>
        </p:txBody>
      </p:sp>
      <p:sp>
        <p:nvSpPr>
          <p:cNvPr id="60" name="四角形: 角を丸くする 59">
            <a:extLst>
              <a:ext uri="{FF2B5EF4-FFF2-40B4-BE49-F238E27FC236}">
                <a16:creationId xmlns:a16="http://schemas.microsoft.com/office/drawing/2014/main" id="{670F9DBB-D9BE-4AAD-BA39-200512B53ECA}"/>
              </a:ext>
            </a:extLst>
          </p:cNvPr>
          <p:cNvSpPr/>
          <p:nvPr/>
        </p:nvSpPr>
        <p:spPr>
          <a:xfrm>
            <a:off x="3422999" y="680389"/>
            <a:ext cx="3060000" cy="2466372"/>
          </a:xfrm>
          <a:prstGeom prst="roundRect">
            <a:avLst>
              <a:gd name="adj" fmla="val 6219"/>
            </a:avLst>
          </a:prstGeom>
          <a:solidFill>
            <a:schemeClr val="bg1"/>
          </a:solidFill>
          <a:ln w="28575">
            <a:solidFill>
              <a:schemeClr val="accent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51" name="コンテンツ プレースホルダー 2">
            <a:extLst>
              <a:ext uri="{FF2B5EF4-FFF2-40B4-BE49-F238E27FC236}">
                <a16:creationId xmlns:a16="http://schemas.microsoft.com/office/drawing/2014/main" id="{7622C85D-E839-43FD-8010-33A5BF50B3FA}"/>
              </a:ext>
            </a:extLst>
          </p:cNvPr>
          <p:cNvSpPr txBox="1">
            <a:spLocks/>
          </p:cNvSpPr>
          <p:nvPr/>
        </p:nvSpPr>
        <p:spPr>
          <a:xfrm>
            <a:off x="3579003" y="1228543"/>
            <a:ext cx="2808000" cy="1188000"/>
          </a:xfrm>
          <a:prstGeom prst="rect">
            <a:avLst/>
          </a:prstGeom>
          <a:noFill/>
          <a:ln w="12700">
            <a:noFill/>
          </a:ln>
        </p:spPr>
        <p:txBody>
          <a:bodyPr vert="horz" lIns="81597" tIns="40799" rIns="81597" bIns="40799"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nSpc>
                <a:spcPts val="1800"/>
              </a:lnSpc>
              <a:spcBef>
                <a:spcPts val="26"/>
              </a:spcBef>
              <a:buNone/>
            </a:pPr>
            <a:r>
              <a:rPr lang="ja-JP" altLang="en-US" sz="1100" dirty="0">
                <a:latin typeface="Meiryo UI" panose="020B0604030504040204" pitchFamily="50" charset="-128"/>
                <a:ea typeface="Meiryo UI" panose="020B0604030504040204" pitchFamily="50" charset="-128"/>
              </a:rPr>
              <a:t>コロナ禍からの回復や反転攻勢、そして大阪・関西万博の開催に向けて、あらゆるステークホルダーとともに、都市のポテンシャルを生かしチャレンジをし続けたことにより、多彩な都市の魅力を創出するためのノウハウの蓄積やネットワークの構築が図られた。</a:t>
            </a:r>
          </a:p>
        </p:txBody>
      </p:sp>
      <p:grpSp>
        <p:nvGrpSpPr>
          <p:cNvPr id="13" name="グループ化 12">
            <a:extLst>
              <a:ext uri="{FF2B5EF4-FFF2-40B4-BE49-F238E27FC236}">
                <a16:creationId xmlns:a16="http://schemas.microsoft.com/office/drawing/2014/main" id="{2BD289BD-8FAD-4E40-8338-33A2D7FBA5F2}"/>
              </a:ext>
            </a:extLst>
          </p:cNvPr>
          <p:cNvGrpSpPr/>
          <p:nvPr/>
        </p:nvGrpSpPr>
        <p:grpSpPr>
          <a:xfrm>
            <a:off x="3579003" y="855856"/>
            <a:ext cx="2534937" cy="360000"/>
            <a:chOff x="1407303" y="855856"/>
            <a:chExt cx="2534937" cy="360000"/>
          </a:xfrm>
        </p:grpSpPr>
        <p:sp>
          <p:nvSpPr>
            <p:cNvPr id="49" name="コンテンツ プレースホルダー 2">
              <a:extLst>
                <a:ext uri="{FF2B5EF4-FFF2-40B4-BE49-F238E27FC236}">
                  <a16:creationId xmlns:a16="http://schemas.microsoft.com/office/drawing/2014/main" id="{121E2918-8D31-4A98-AFFC-A2A2FB008297}"/>
                </a:ext>
              </a:extLst>
            </p:cNvPr>
            <p:cNvSpPr txBox="1">
              <a:spLocks/>
            </p:cNvSpPr>
            <p:nvPr/>
          </p:nvSpPr>
          <p:spPr>
            <a:xfrm>
              <a:off x="1746240" y="888499"/>
              <a:ext cx="2196000" cy="289832"/>
            </a:xfrm>
            <a:prstGeom prst="rect">
              <a:avLst/>
            </a:prstGeom>
            <a:noFill/>
            <a:ln w="12700">
              <a:noFill/>
            </a:ln>
          </p:spPr>
          <p:txBody>
            <a:bodyPr vert="horz" lIns="81597" tIns="40799" rIns="81597" bIns="40799"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nSpc>
                  <a:spcPct val="100000"/>
                </a:lnSpc>
                <a:spcBef>
                  <a:spcPts val="26"/>
                </a:spcBef>
                <a:buNone/>
              </a:pPr>
              <a:r>
                <a:rPr lang="ja-JP" altLang="en-US" sz="1400" b="1" u="sng" dirty="0">
                  <a:latin typeface="Meiryo UI" panose="020B0604030504040204" pitchFamily="50" charset="-128"/>
                  <a:ea typeface="Meiryo UI" panose="020B0604030504040204" pitchFamily="50" charset="-128"/>
                </a:rPr>
                <a:t>多様なネットワークの構築</a:t>
              </a:r>
            </a:p>
          </p:txBody>
        </p:sp>
        <p:pic>
          <p:nvPicPr>
            <p:cNvPr id="56" name="グラフィックス 55" descr="的中 単色塗りつぶし">
              <a:extLst>
                <a:ext uri="{FF2B5EF4-FFF2-40B4-BE49-F238E27FC236}">
                  <a16:creationId xmlns:a16="http://schemas.microsoft.com/office/drawing/2014/main" id="{4E2F9746-8D0D-46B2-ADA8-7EC110CBBAB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07303" y="855856"/>
              <a:ext cx="360000" cy="360000"/>
            </a:xfrm>
            <a:prstGeom prst="rect">
              <a:avLst/>
            </a:prstGeom>
          </p:spPr>
        </p:pic>
      </p:grpSp>
      <p:sp>
        <p:nvSpPr>
          <p:cNvPr id="32" name="四角形: 角を丸くする 31">
            <a:extLst>
              <a:ext uri="{FF2B5EF4-FFF2-40B4-BE49-F238E27FC236}">
                <a16:creationId xmlns:a16="http://schemas.microsoft.com/office/drawing/2014/main" id="{43122894-2DDF-481D-90DC-CF5E958E0D39}"/>
              </a:ext>
            </a:extLst>
          </p:cNvPr>
          <p:cNvSpPr/>
          <p:nvPr/>
        </p:nvSpPr>
        <p:spPr>
          <a:xfrm>
            <a:off x="6605483" y="684715"/>
            <a:ext cx="3060000" cy="2462046"/>
          </a:xfrm>
          <a:prstGeom prst="roundRect">
            <a:avLst>
              <a:gd name="adj" fmla="val 6219"/>
            </a:avLst>
          </a:prstGeom>
          <a:solidFill>
            <a:schemeClr val="bg1"/>
          </a:solidFill>
          <a:ln w="28575">
            <a:solidFill>
              <a:schemeClr val="accent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54" name="コンテンツ プレースホルダー 2">
            <a:extLst>
              <a:ext uri="{FF2B5EF4-FFF2-40B4-BE49-F238E27FC236}">
                <a16:creationId xmlns:a16="http://schemas.microsoft.com/office/drawing/2014/main" id="{8F65E091-9794-4203-ABAA-BA7F8443E801}"/>
              </a:ext>
            </a:extLst>
          </p:cNvPr>
          <p:cNvSpPr txBox="1">
            <a:spLocks/>
          </p:cNvSpPr>
          <p:nvPr/>
        </p:nvSpPr>
        <p:spPr>
          <a:xfrm>
            <a:off x="6743926" y="1248074"/>
            <a:ext cx="2808000" cy="1521346"/>
          </a:xfrm>
          <a:prstGeom prst="rect">
            <a:avLst/>
          </a:prstGeom>
          <a:noFill/>
          <a:ln w="12700">
            <a:noFill/>
          </a:ln>
        </p:spPr>
        <p:txBody>
          <a:bodyPr vert="horz" lIns="81597" tIns="40799" rIns="81597" bIns="40799"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nSpc>
                <a:spcPts val="1800"/>
              </a:lnSpc>
              <a:spcBef>
                <a:spcPts val="26"/>
              </a:spcBef>
              <a:buNone/>
            </a:pPr>
            <a:r>
              <a:rPr lang="ja-JP" altLang="en-US" sz="1100" dirty="0">
                <a:latin typeface="Meiryo UI" panose="020B0604030504040204" pitchFamily="50" charset="-128"/>
                <a:ea typeface="Meiryo UI" panose="020B0604030504040204" pitchFamily="50" charset="-128"/>
              </a:rPr>
              <a:t>各種観光データは、インバウンド需要が好調であった新型コロナウイルス感染症拡大前を上回る又は同程度の水準で増加しており、来阪外国人旅行者数と日本人延べ宿泊者数は、過去最高値を達成した。</a:t>
            </a:r>
          </a:p>
        </p:txBody>
      </p:sp>
      <p:grpSp>
        <p:nvGrpSpPr>
          <p:cNvPr id="14" name="グループ化 13">
            <a:extLst>
              <a:ext uri="{FF2B5EF4-FFF2-40B4-BE49-F238E27FC236}">
                <a16:creationId xmlns:a16="http://schemas.microsoft.com/office/drawing/2014/main" id="{56D2FA9C-D92B-41AE-B5FA-53991A867054}"/>
              </a:ext>
            </a:extLst>
          </p:cNvPr>
          <p:cNvGrpSpPr/>
          <p:nvPr/>
        </p:nvGrpSpPr>
        <p:grpSpPr>
          <a:xfrm>
            <a:off x="6724597" y="850265"/>
            <a:ext cx="2220658" cy="360000"/>
            <a:chOff x="-3594712" y="239938"/>
            <a:chExt cx="2220658" cy="360000"/>
          </a:xfrm>
        </p:grpSpPr>
        <p:sp>
          <p:nvSpPr>
            <p:cNvPr id="53" name="コンテンツ プレースホルダー 2">
              <a:extLst>
                <a:ext uri="{FF2B5EF4-FFF2-40B4-BE49-F238E27FC236}">
                  <a16:creationId xmlns:a16="http://schemas.microsoft.com/office/drawing/2014/main" id="{F6D21B5F-A0B1-45EC-A0C7-67D3657AC566}"/>
                </a:ext>
              </a:extLst>
            </p:cNvPr>
            <p:cNvSpPr txBox="1">
              <a:spLocks/>
            </p:cNvSpPr>
            <p:nvPr/>
          </p:nvSpPr>
          <p:spPr>
            <a:xfrm>
              <a:off x="-3276171" y="271314"/>
              <a:ext cx="1902117" cy="289832"/>
            </a:xfrm>
            <a:prstGeom prst="rect">
              <a:avLst/>
            </a:prstGeom>
            <a:noFill/>
            <a:ln w="12700">
              <a:noFill/>
            </a:ln>
          </p:spPr>
          <p:txBody>
            <a:bodyPr vert="horz" lIns="81597" tIns="40799" rIns="81597" bIns="40799"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nSpc>
                  <a:spcPct val="100000"/>
                </a:lnSpc>
                <a:spcBef>
                  <a:spcPts val="26"/>
                </a:spcBef>
                <a:buNone/>
              </a:pPr>
              <a:r>
                <a:rPr lang="ja-JP" altLang="en-US" sz="1400" b="1" u="sng" dirty="0">
                  <a:latin typeface="Meiryo UI" panose="020B0604030504040204" pitchFamily="50" charset="-128"/>
                  <a:ea typeface="Meiryo UI" panose="020B0604030504040204" pitchFamily="50" charset="-128"/>
                </a:rPr>
                <a:t>来阪者数等の増加</a:t>
              </a:r>
            </a:p>
          </p:txBody>
        </p:sp>
        <p:pic>
          <p:nvPicPr>
            <p:cNvPr id="55" name="グラフィックス 54" descr="的中 単色塗りつぶし">
              <a:extLst>
                <a:ext uri="{FF2B5EF4-FFF2-40B4-BE49-F238E27FC236}">
                  <a16:creationId xmlns:a16="http://schemas.microsoft.com/office/drawing/2014/main" id="{383E3DE1-F1BD-424C-8584-B799416F70F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94712" y="239938"/>
              <a:ext cx="360000" cy="360000"/>
            </a:xfrm>
            <a:prstGeom prst="rect">
              <a:avLst/>
            </a:prstGeom>
          </p:spPr>
        </p:pic>
      </p:grpSp>
      <p:sp>
        <p:nvSpPr>
          <p:cNvPr id="36" name="コンテンツ プレースホルダー 2">
            <a:extLst>
              <a:ext uri="{FF2B5EF4-FFF2-40B4-BE49-F238E27FC236}">
                <a16:creationId xmlns:a16="http://schemas.microsoft.com/office/drawing/2014/main" id="{6D6ACEB0-87AC-4D07-B67A-583E3DA6A90A}"/>
              </a:ext>
            </a:extLst>
          </p:cNvPr>
          <p:cNvSpPr txBox="1">
            <a:spLocks/>
          </p:cNvSpPr>
          <p:nvPr/>
        </p:nvSpPr>
        <p:spPr>
          <a:xfrm>
            <a:off x="457527" y="3301580"/>
            <a:ext cx="9448473" cy="930559"/>
          </a:xfrm>
          <a:prstGeom prst="rect">
            <a:avLst/>
          </a:prstGeom>
          <a:noFill/>
          <a:ln w="12700">
            <a:noFill/>
          </a:ln>
        </p:spPr>
        <p:txBody>
          <a:bodyPr vert="horz" lIns="81597" tIns="40799" rIns="81597" bIns="40799"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nSpc>
                <a:spcPts val="1800"/>
              </a:lnSpc>
              <a:spcBef>
                <a:spcPts val="26"/>
              </a:spcBef>
              <a:buNone/>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b="1" u="sng" kern="100" dirty="0">
                <a:latin typeface="Meiryo UI" panose="020B0604030504040204" pitchFamily="50" charset="-128"/>
                <a:ea typeface="Meiryo UI" panose="020B0604030504040204" pitchFamily="50" charset="-128"/>
                <a:cs typeface="Times New Roman" panose="02020603050405020304" pitchFamily="18" charset="0"/>
              </a:rPr>
              <a:t>大阪・関西万博による成果をレガシーとして継承・発展</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させ、さらなる都市魅力の創出により世界における存在感を高めていく。</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nSpc>
                <a:spcPts val="1800"/>
              </a:lnSpc>
              <a:spcBef>
                <a:spcPts val="26"/>
              </a:spcBef>
              <a:buNone/>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各種観光データは過去最高水準を記録しているものの、訪問先が大阪市内に集中しており、</a:t>
            </a:r>
            <a:r>
              <a:rPr lang="ja-JP" altLang="en-US" sz="1200" b="1" u="sng" kern="100" dirty="0">
                <a:latin typeface="Meiryo UI" panose="020B0604030504040204" pitchFamily="50" charset="-128"/>
                <a:ea typeface="Meiryo UI" panose="020B0604030504040204" pitchFamily="50" charset="-128"/>
                <a:cs typeface="Times New Roman" panose="02020603050405020304" pitchFamily="18" charset="0"/>
              </a:rPr>
              <a:t>府域の豊かな個性のさらなる磨き上げが必要</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nSpc>
                <a:spcPts val="1800"/>
              </a:lnSpc>
              <a:spcBef>
                <a:spcPts val="26"/>
              </a:spcBef>
              <a:buNone/>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国際連合総会にて</a:t>
            </a: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2027</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年が「持続可能でレジリエントな観光の国際年」として採択されるなど、</a:t>
            </a:r>
            <a:r>
              <a:rPr lang="en-US" altLang="ja-JP" sz="1200" b="1" u="sng"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b="1" u="sng" kern="100" dirty="0">
                <a:latin typeface="Meiryo UI" panose="020B0604030504040204" pitchFamily="50" charset="-128"/>
                <a:ea typeface="Meiryo UI" panose="020B0604030504040204" pitchFamily="50" charset="-128"/>
                <a:cs typeface="Times New Roman" panose="02020603050405020304" pitchFamily="18" charset="0"/>
              </a:rPr>
              <a:t>世界的に関心が高まる「持続可能な観光」への</a:t>
            </a:r>
            <a:endParaRPr lang="en-US" altLang="ja-JP" sz="1200" b="1" u="sng"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nSpc>
                <a:spcPts val="1800"/>
              </a:lnSpc>
              <a:spcBef>
                <a:spcPts val="26"/>
              </a:spcBef>
              <a:buNone/>
            </a:pP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b="1" u="sng" kern="100" dirty="0">
                <a:latin typeface="Meiryo UI" panose="020B0604030504040204" pitchFamily="50" charset="-128"/>
                <a:ea typeface="Meiryo UI" panose="020B0604030504040204" pitchFamily="50" charset="-128"/>
                <a:cs typeface="Times New Roman" panose="02020603050405020304" pitchFamily="18" charset="0"/>
              </a:rPr>
              <a:t>対応</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が不可欠である。</a:t>
            </a:r>
            <a:endParaRPr lang="en-US" altLang="ja-JP" sz="1200" dirty="0">
              <a:latin typeface="Meiryo UI" panose="020B0604030504040204" pitchFamily="50" charset="-128"/>
              <a:ea typeface="Meiryo UI" panose="020B0604030504040204" pitchFamily="50" charset="-128"/>
            </a:endParaRPr>
          </a:p>
        </p:txBody>
      </p:sp>
      <p:sp>
        <p:nvSpPr>
          <p:cNvPr id="34" name="楕円 33">
            <a:extLst>
              <a:ext uri="{FF2B5EF4-FFF2-40B4-BE49-F238E27FC236}">
                <a16:creationId xmlns:a16="http://schemas.microsoft.com/office/drawing/2014/main" id="{398AE705-123D-4820-A12A-88B8695C2611}"/>
              </a:ext>
            </a:extLst>
          </p:cNvPr>
          <p:cNvSpPr/>
          <p:nvPr/>
        </p:nvSpPr>
        <p:spPr>
          <a:xfrm>
            <a:off x="2434267" y="5641669"/>
            <a:ext cx="1792331" cy="312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35" name="正方形/長方形 34">
            <a:extLst>
              <a:ext uri="{FF2B5EF4-FFF2-40B4-BE49-F238E27FC236}">
                <a16:creationId xmlns:a16="http://schemas.microsoft.com/office/drawing/2014/main" id="{6455E4FA-DC9A-471F-9E16-44C81716953B}"/>
              </a:ext>
            </a:extLst>
          </p:cNvPr>
          <p:cNvSpPr/>
          <p:nvPr/>
        </p:nvSpPr>
        <p:spPr>
          <a:xfrm>
            <a:off x="2368407" y="5316883"/>
            <a:ext cx="1968759" cy="52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ja-JP" altLang="en-US" sz="1300" b="1" dirty="0">
                <a:solidFill>
                  <a:schemeClr val="tx1"/>
                </a:solidFill>
                <a:latin typeface="Meiryo UI" panose="020B0604030504040204" pitchFamily="50" charset="-128"/>
                <a:ea typeface="Meiryo UI" panose="020B0604030504040204" pitchFamily="50" charset="-128"/>
              </a:rPr>
              <a:t>大阪ならではの</a:t>
            </a:r>
            <a:endParaRPr lang="en-US" altLang="ja-JP" sz="1300" b="1" dirty="0">
              <a:solidFill>
                <a:schemeClr val="tx1"/>
              </a:solidFill>
              <a:latin typeface="Meiryo UI" panose="020B0604030504040204" pitchFamily="50" charset="-128"/>
              <a:ea typeface="Meiryo UI" panose="020B0604030504040204" pitchFamily="50" charset="-128"/>
            </a:endParaRPr>
          </a:p>
          <a:p>
            <a:pPr algn="ctr">
              <a:lnSpc>
                <a:spcPts val="1500"/>
              </a:lnSpc>
            </a:pPr>
            <a:r>
              <a:rPr lang="ja-JP" altLang="en-US" sz="1300" b="1" dirty="0">
                <a:solidFill>
                  <a:schemeClr val="tx1"/>
                </a:solidFill>
                <a:latin typeface="Meiryo UI" panose="020B0604030504040204" pitchFamily="50" charset="-128"/>
                <a:ea typeface="Meiryo UI" panose="020B0604030504040204" pitchFamily="50" charset="-128"/>
              </a:rPr>
              <a:t>都市魅力ブランドの確立</a:t>
            </a:r>
          </a:p>
        </p:txBody>
      </p:sp>
    </p:spTree>
    <p:extLst>
      <p:ext uri="{BB962C8B-B14F-4D97-AF65-F5344CB8AC3E}">
        <p14:creationId xmlns:p14="http://schemas.microsoft.com/office/powerpoint/2010/main" val="619290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F4D01-F219-6367-FE9D-B9ED8EF97F9D}"/>
            </a:ext>
          </a:extLst>
        </p:cNvPr>
        <p:cNvGrpSpPr/>
        <p:nvPr/>
      </p:nvGrpSpPr>
      <p:grpSpPr>
        <a:xfrm>
          <a:off x="0" y="0"/>
          <a:ext cx="0" cy="0"/>
          <a:chOff x="0" y="0"/>
          <a:chExt cx="0" cy="0"/>
        </a:xfrm>
      </p:grpSpPr>
      <p:graphicFrame>
        <p:nvGraphicFramePr>
          <p:cNvPr id="2" name="表 3">
            <a:extLst>
              <a:ext uri="{FF2B5EF4-FFF2-40B4-BE49-F238E27FC236}">
                <a16:creationId xmlns:a16="http://schemas.microsoft.com/office/drawing/2014/main" id="{FAB197E7-7207-6492-CF87-7B1A8F5F0DC1}"/>
              </a:ext>
            </a:extLst>
          </p:cNvPr>
          <p:cNvGraphicFramePr>
            <a:graphicFrameLocks noGrp="1"/>
          </p:cNvGraphicFramePr>
          <p:nvPr/>
        </p:nvGraphicFramePr>
        <p:xfrm>
          <a:off x="558083" y="1686507"/>
          <a:ext cx="8545250" cy="3168000"/>
        </p:xfrm>
        <a:graphic>
          <a:graphicData uri="http://schemas.openxmlformats.org/drawingml/2006/table">
            <a:tbl>
              <a:tblPr bandRow="1">
                <a:tableStyleId>{5C22544A-7EE6-4342-B048-85BDC9FD1C3A}</a:tableStyleId>
              </a:tblPr>
              <a:tblGrid>
                <a:gridCol w="614999">
                  <a:extLst>
                    <a:ext uri="{9D8B030D-6E8A-4147-A177-3AD203B41FA5}">
                      <a16:colId xmlns:a16="http://schemas.microsoft.com/office/drawing/2014/main" val="1284708291"/>
                    </a:ext>
                  </a:extLst>
                </a:gridCol>
                <a:gridCol w="1618418">
                  <a:extLst>
                    <a:ext uri="{9D8B030D-6E8A-4147-A177-3AD203B41FA5}">
                      <a16:colId xmlns:a16="http://schemas.microsoft.com/office/drawing/2014/main" val="3613564373"/>
                    </a:ext>
                  </a:extLst>
                </a:gridCol>
                <a:gridCol w="938683">
                  <a:extLst>
                    <a:ext uri="{9D8B030D-6E8A-4147-A177-3AD203B41FA5}">
                      <a16:colId xmlns:a16="http://schemas.microsoft.com/office/drawing/2014/main" val="2234360187"/>
                    </a:ext>
                  </a:extLst>
                </a:gridCol>
                <a:gridCol w="938683">
                  <a:extLst>
                    <a:ext uri="{9D8B030D-6E8A-4147-A177-3AD203B41FA5}">
                      <a16:colId xmlns:a16="http://schemas.microsoft.com/office/drawing/2014/main" val="2622838515"/>
                    </a:ext>
                  </a:extLst>
                </a:gridCol>
                <a:gridCol w="938683">
                  <a:extLst>
                    <a:ext uri="{9D8B030D-6E8A-4147-A177-3AD203B41FA5}">
                      <a16:colId xmlns:a16="http://schemas.microsoft.com/office/drawing/2014/main" val="487045999"/>
                    </a:ext>
                  </a:extLst>
                </a:gridCol>
                <a:gridCol w="938683">
                  <a:extLst>
                    <a:ext uri="{9D8B030D-6E8A-4147-A177-3AD203B41FA5}">
                      <a16:colId xmlns:a16="http://schemas.microsoft.com/office/drawing/2014/main" val="1478644332"/>
                    </a:ext>
                  </a:extLst>
                </a:gridCol>
                <a:gridCol w="938683">
                  <a:extLst>
                    <a:ext uri="{9D8B030D-6E8A-4147-A177-3AD203B41FA5}">
                      <a16:colId xmlns:a16="http://schemas.microsoft.com/office/drawing/2014/main" val="97163770"/>
                    </a:ext>
                  </a:extLst>
                </a:gridCol>
                <a:gridCol w="1618418">
                  <a:extLst>
                    <a:ext uri="{9D8B030D-6E8A-4147-A177-3AD203B41FA5}">
                      <a16:colId xmlns:a16="http://schemas.microsoft.com/office/drawing/2014/main" val="605206092"/>
                    </a:ext>
                  </a:extLst>
                </a:gridCol>
              </a:tblGrid>
              <a:tr h="284853">
                <a:tc>
                  <a:txBody>
                    <a:bodyPr/>
                    <a:lstStyle/>
                    <a:p>
                      <a:pPr algn="ctr"/>
                      <a:r>
                        <a:rPr kumimoji="1" lang="ja-JP" altLang="en-US" sz="1000" dirty="0">
                          <a:solidFill>
                            <a:schemeClr val="bg1"/>
                          </a:solidFill>
                          <a:latin typeface="Meiryo UI" panose="020B0604030504040204" pitchFamily="50" charset="-128"/>
                          <a:ea typeface="Meiryo UI" panose="020B0604030504040204" pitchFamily="50" charset="-128"/>
                        </a:rPr>
                        <a:t>区分</a:t>
                      </a:r>
                    </a:p>
                  </a:txBody>
                  <a:tcPr marL="81597" marR="81597" marT="40799" marB="40799" anchor="ctr">
                    <a:solidFill>
                      <a:schemeClr val="accent5">
                        <a:lumMod val="75000"/>
                      </a:schemeClr>
                    </a:solidFill>
                  </a:tcPr>
                </a:tc>
                <a:tc>
                  <a:txBody>
                    <a:bodyPr/>
                    <a:lstStyle/>
                    <a:p>
                      <a:pPr algn="ctr"/>
                      <a:r>
                        <a:rPr kumimoji="1" lang="ja-JP" altLang="en-US" sz="1000" b="0" dirty="0">
                          <a:solidFill>
                            <a:schemeClr val="bg1"/>
                          </a:solidFill>
                          <a:latin typeface="Meiryo UI" panose="020B0604030504040204" pitchFamily="50" charset="-128"/>
                          <a:ea typeface="Meiryo UI" panose="020B0604030504040204" pitchFamily="50" charset="-128"/>
                        </a:rPr>
                        <a:t>～</a:t>
                      </a:r>
                      <a:r>
                        <a:rPr kumimoji="1" lang="en-US" altLang="ja-JP" sz="1000" b="0" dirty="0">
                          <a:solidFill>
                            <a:schemeClr val="bg1"/>
                          </a:solidFill>
                          <a:latin typeface="Meiryo UI" panose="020B0604030504040204" pitchFamily="50" charset="-128"/>
                          <a:ea typeface="Meiryo UI" panose="020B0604030504040204" pitchFamily="50" charset="-128"/>
                        </a:rPr>
                        <a:t>2025</a:t>
                      </a:r>
                      <a:r>
                        <a:rPr kumimoji="1" lang="ja-JP" altLang="en-US" sz="1000" b="0" dirty="0">
                          <a:solidFill>
                            <a:schemeClr val="bg1"/>
                          </a:solidFill>
                          <a:latin typeface="Meiryo UI" panose="020B0604030504040204" pitchFamily="50" charset="-128"/>
                          <a:ea typeface="Meiryo UI" panose="020B0604030504040204" pitchFamily="50" charset="-128"/>
                        </a:rPr>
                        <a:t>年</a:t>
                      </a:r>
                    </a:p>
                  </a:txBody>
                  <a:tcPr marL="81597" marR="81597" marT="40799" marB="40799" anchor="ctr">
                    <a:solidFill>
                      <a:schemeClr val="accent5">
                        <a:lumMod val="75000"/>
                      </a:schemeClr>
                    </a:solidFill>
                  </a:tcPr>
                </a:tc>
                <a:tc>
                  <a:txBody>
                    <a:bodyPr/>
                    <a:lstStyle/>
                    <a:p>
                      <a:pPr algn="ctr"/>
                      <a:r>
                        <a:rPr kumimoji="1" lang="en-US" altLang="ja-JP" sz="1000" b="0" dirty="0">
                          <a:solidFill>
                            <a:schemeClr val="bg1"/>
                          </a:solidFill>
                          <a:latin typeface="Meiryo UI" panose="020B0604030504040204" pitchFamily="50" charset="-128"/>
                          <a:ea typeface="Meiryo UI" panose="020B0604030504040204" pitchFamily="50" charset="-128"/>
                        </a:rPr>
                        <a:t>2026</a:t>
                      </a:r>
                      <a:r>
                        <a:rPr kumimoji="1" lang="ja-JP" altLang="en-US" sz="1000" b="0" dirty="0">
                          <a:solidFill>
                            <a:schemeClr val="bg1"/>
                          </a:solidFill>
                          <a:latin typeface="Meiryo UI" panose="020B0604030504040204" pitchFamily="50" charset="-128"/>
                          <a:ea typeface="Meiryo UI" panose="020B0604030504040204" pitchFamily="50" charset="-128"/>
                        </a:rPr>
                        <a:t>年</a:t>
                      </a:r>
                    </a:p>
                  </a:txBody>
                  <a:tcPr marL="81597" marR="81597" marT="40799" marB="40799" anchor="ctr">
                    <a:solidFill>
                      <a:schemeClr val="accent5">
                        <a:lumMod val="75000"/>
                      </a:schemeClr>
                    </a:solidFill>
                  </a:tcPr>
                </a:tc>
                <a:tc>
                  <a:txBody>
                    <a:bodyPr/>
                    <a:lstStyle/>
                    <a:p>
                      <a:pPr algn="ctr"/>
                      <a:r>
                        <a:rPr kumimoji="1" lang="en-US" altLang="ja-JP" sz="1000" b="0" dirty="0">
                          <a:solidFill>
                            <a:schemeClr val="bg1"/>
                          </a:solidFill>
                          <a:latin typeface="Meiryo UI" panose="020B0604030504040204" pitchFamily="50" charset="-128"/>
                          <a:ea typeface="Meiryo UI" panose="020B0604030504040204" pitchFamily="50" charset="-128"/>
                        </a:rPr>
                        <a:t>2027</a:t>
                      </a:r>
                      <a:r>
                        <a:rPr kumimoji="1" lang="ja-JP" altLang="en-US" sz="1000" b="0" dirty="0">
                          <a:solidFill>
                            <a:schemeClr val="bg1"/>
                          </a:solidFill>
                          <a:latin typeface="Meiryo UI" panose="020B0604030504040204" pitchFamily="50" charset="-128"/>
                          <a:ea typeface="Meiryo UI" panose="020B0604030504040204" pitchFamily="50" charset="-128"/>
                        </a:rPr>
                        <a:t>年</a:t>
                      </a:r>
                    </a:p>
                  </a:txBody>
                  <a:tcPr marL="81597" marR="81597" marT="40799" marB="40799" anchor="ctr">
                    <a:solidFill>
                      <a:schemeClr val="accent5">
                        <a:lumMod val="75000"/>
                      </a:schemeClr>
                    </a:solidFill>
                  </a:tcPr>
                </a:tc>
                <a:tc>
                  <a:txBody>
                    <a:bodyPr/>
                    <a:lstStyle/>
                    <a:p>
                      <a:pPr algn="ctr"/>
                      <a:r>
                        <a:rPr kumimoji="1" lang="en-US" altLang="ja-JP" sz="1000" b="0" dirty="0">
                          <a:solidFill>
                            <a:schemeClr val="bg1"/>
                          </a:solidFill>
                          <a:latin typeface="Meiryo UI" panose="020B0604030504040204" pitchFamily="50" charset="-128"/>
                          <a:ea typeface="Meiryo UI" panose="020B0604030504040204" pitchFamily="50" charset="-128"/>
                        </a:rPr>
                        <a:t>2028</a:t>
                      </a:r>
                      <a:r>
                        <a:rPr kumimoji="1" lang="ja-JP" altLang="en-US" sz="1000" b="0" dirty="0">
                          <a:solidFill>
                            <a:schemeClr val="bg1"/>
                          </a:solidFill>
                          <a:latin typeface="Meiryo UI" panose="020B0604030504040204" pitchFamily="50" charset="-128"/>
                          <a:ea typeface="Meiryo UI" panose="020B0604030504040204" pitchFamily="50" charset="-128"/>
                        </a:rPr>
                        <a:t>年</a:t>
                      </a:r>
                    </a:p>
                  </a:txBody>
                  <a:tcPr marL="81597" marR="81597" marT="40799" marB="40799" anchor="ctr">
                    <a:solidFill>
                      <a:schemeClr val="accent5">
                        <a:lumMod val="75000"/>
                      </a:schemeClr>
                    </a:solidFill>
                  </a:tcPr>
                </a:tc>
                <a:tc>
                  <a:txBody>
                    <a:bodyPr/>
                    <a:lstStyle/>
                    <a:p>
                      <a:pPr algn="ctr"/>
                      <a:r>
                        <a:rPr kumimoji="1" lang="en-US" altLang="ja-JP" sz="1000" b="0" dirty="0">
                          <a:solidFill>
                            <a:schemeClr val="bg1"/>
                          </a:solidFill>
                          <a:latin typeface="Meiryo UI" panose="020B0604030504040204" pitchFamily="50" charset="-128"/>
                          <a:ea typeface="Meiryo UI" panose="020B0604030504040204" pitchFamily="50" charset="-128"/>
                        </a:rPr>
                        <a:t>2029</a:t>
                      </a:r>
                      <a:r>
                        <a:rPr kumimoji="1" lang="ja-JP" altLang="en-US" sz="1000" b="0" dirty="0">
                          <a:solidFill>
                            <a:schemeClr val="bg1"/>
                          </a:solidFill>
                          <a:latin typeface="Meiryo UI" panose="020B0604030504040204" pitchFamily="50" charset="-128"/>
                          <a:ea typeface="Meiryo UI" panose="020B0604030504040204" pitchFamily="50" charset="-128"/>
                        </a:rPr>
                        <a:t>年</a:t>
                      </a:r>
                    </a:p>
                  </a:txBody>
                  <a:tcPr marL="81597" marR="81597" marT="40799" marB="40799" anchor="ctr">
                    <a:solidFill>
                      <a:schemeClr val="accent5">
                        <a:lumMod val="75000"/>
                      </a:schemeClr>
                    </a:solidFill>
                  </a:tcPr>
                </a:tc>
                <a:tc>
                  <a:txBody>
                    <a:bodyPr/>
                    <a:lstStyle/>
                    <a:p>
                      <a:pPr algn="ctr"/>
                      <a:r>
                        <a:rPr kumimoji="1" lang="en-US" altLang="ja-JP" sz="1000" b="0" dirty="0">
                          <a:solidFill>
                            <a:schemeClr val="bg1"/>
                          </a:solidFill>
                          <a:latin typeface="Meiryo UI" panose="020B0604030504040204" pitchFamily="50" charset="-128"/>
                          <a:ea typeface="Meiryo UI" panose="020B0604030504040204" pitchFamily="50" charset="-128"/>
                        </a:rPr>
                        <a:t>2030</a:t>
                      </a:r>
                      <a:r>
                        <a:rPr kumimoji="1" lang="ja-JP" altLang="en-US" sz="1000" b="0" dirty="0">
                          <a:solidFill>
                            <a:schemeClr val="bg1"/>
                          </a:solidFill>
                          <a:latin typeface="Meiryo UI" panose="020B0604030504040204" pitchFamily="50" charset="-128"/>
                          <a:ea typeface="Meiryo UI" panose="020B0604030504040204" pitchFamily="50" charset="-128"/>
                        </a:rPr>
                        <a:t>年</a:t>
                      </a:r>
                    </a:p>
                  </a:txBody>
                  <a:tcPr marL="81597" marR="81597" marT="40799" marB="40799" anchor="ctr">
                    <a:solidFill>
                      <a:schemeClr val="accent5">
                        <a:lumMod val="75000"/>
                      </a:schemeClr>
                    </a:solidFill>
                  </a:tcPr>
                </a:tc>
                <a:tc>
                  <a:txBody>
                    <a:bodyPr/>
                    <a:lstStyle/>
                    <a:p>
                      <a:pPr algn="ctr"/>
                      <a:r>
                        <a:rPr kumimoji="1" lang="en-US" altLang="ja-JP" sz="1000" b="0" dirty="0">
                          <a:solidFill>
                            <a:schemeClr val="bg1"/>
                          </a:solidFill>
                          <a:latin typeface="Meiryo UI" panose="020B0604030504040204" pitchFamily="50" charset="-128"/>
                          <a:ea typeface="Meiryo UI" panose="020B0604030504040204" pitchFamily="50" charset="-128"/>
                        </a:rPr>
                        <a:t>2031</a:t>
                      </a:r>
                      <a:r>
                        <a:rPr kumimoji="1" lang="ja-JP" altLang="en-US" sz="1000" b="0" dirty="0">
                          <a:solidFill>
                            <a:schemeClr val="bg1"/>
                          </a:solidFill>
                          <a:latin typeface="Meiryo UI" panose="020B0604030504040204" pitchFamily="50" charset="-128"/>
                          <a:ea typeface="Meiryo UI" panose="020B0604030504040204" pitchFamily="50" charset="-128"/>
                        </a:rPr>
                        <a:t>年～</a:t>
                      </a:r>
                    </a:p>
                  </a:txBody>
                  <a:tcPr marL="81597" marR="81597" marT="40799" marB="40799" anchor="ctr">
                    <a:lnB w="12700" cmpd="sng">
                      <a:noFill/>
                    </a:lnB>
                    <a:solidFill>
                      <a:schemeClr val="accent5">
                        <a:lumMod val="75000"/>
                      </a:schemeClr>
                    </a:solidFill>
                  </a:tcPr>
                </a:tc>
                <a:extLst>
                  <a:ext uri="{0D108BD9-81ED-4DB2-BD59-A6C34878D82A}">
                    <a16:rowId xmlns:a16="http://schemas.microsoft.com/office/drawing/2014/main" val="817952867"/>
                  </a:ext>
                </a:extLst>
              </a:tr>
              <a:tr h="1174048">
                <a:tc>
                  <a:txBody>
                    <a:bodyPr/>
                    <a:lstStyle/>
                    <a:p>
                      <a:pPr algn="ctr"/>
                      <a:r>
                        <a:rPr kumimoji="1" lang="ja-JP" altLang="en-US" sz="1000" dirty="0">
                          <a:solidFill>
                            <a:schemeClr val="bg1"/>
                          </a:solidFill>
                          <a:latin typeface="Meiryo UI" panose="020B0604030504040204" pitchFamily="50" charset="-128"/>
                          <a:ea typeface="Meiryo UI" panose="020B0604030504040204" pitchFamily="50" charset="-128"/>
                        </a:rPr>
                        <a:t>イベント</a:t>
                      </a:r>
                      <a:endParaRPr kumimoji="1" lang="en-US" altLang="ja-JP" sz="1000" dirty="0">
                        <a:solidFill>
                          <a:schemeClr val="bg1"/>
                        </a:solidFill>
                        <a:latin typeface="Meiryo UI" panose="020B0604030504040204" pitchFamily="50" charset="-128"/>
                        <a:ea typeface="Meiryo UI" panose="020B0604030504040204" pitchFamily="50" charset="-128"/>
                      </a:endParaRPr>
                    </a:p>
                    <a:p>
                      <a:pPr algn="ctr"/>
                      <a:r>
                        <a:rPr kumimoji="1" lang="ja-JP" altLang="en-US" sz="1000" dirty="0">
                          <a:solidFill>
                            <a:schemeClr val="bg1"/>
                          </a:solidFill>
                          <a:latin typeface="Meiryo UI" panose="020B0604030504040204" pitchFamily="50" charset="-128"/>
                          <a:ea typeface="Meiryo UI" panose="020B0604030504040204" pitchFamily="50" charset="-128"/>
                        </a:rPr>
                        <a:t>・</a:t>
                      </a:r>
                      <a:endParaRPr kumimoji="1" lang="en-US" altLang="ja-JP" sz="1000" dirty="0">
                        <a:solidFill>
                          <a:schemeClr val="bg1"/>
                        </a:solidFill>
                        <a:latin typeface="Meiryo UI" panose="020B0604030504040204" pitchFamily="50" charset="-128"/>
                        <a:ea typeface="Meiryo UI" panose="020B0604030504040204" pitchFamily="50" charset="-128"/>
                      </a:endParaRPr>
                    </a:p>
                    <a:p>
                      <a:pPr algn="ctr"/>
                      <a:r>
                        <a:rPr kumimoji="1" lang="ja-JP" altLang="en-US" sz="1000" dirty="0">
                          <a:solidFill>
                            <a:schemeClr val="bg1"/>
                          </a:solidFill>
                          <a:latin typeface="Meiryo UI" panose="020B0604030504040204" pitchFamily="50" charset="-128"/>
                          <a:ea typeface="Meiryo UI" panose="020B0604030504040204" pitchFamily="50" charset="-128"/>
                        </a:rPr>
                        <a:t>事業等</a:t>
                      </a:r>
                    </a:p>
                  </a:txBody>
                  <a:tcPr marL="81597" marR="81597" marT="40799" marB="40799" anchor="ctr">
                    <a:solidFill>
                      <a:schemeClr val="accent5">
                        <a:lumMod val="75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marL="81597" marR="81597" marT="40799" marB="40799">
                    <a:lnR w="12700" cap="flat" cmpd="sng" algn="ctr">
                      <a:solidFill>
                        <a:schemeClr val="accent1">
                          <a:lumMod val="40000"/>
                          <a:lumOff val="60000"/>
                        </a:schemeClr>
                      </a:solidFill>
                      <a:prstDash val="sysDash"/>
                      <a:round/>
                      <a:headEnd type="none" w="med" len="med"/>
                      <a:tailEnd type="none" w="med" len="med"/>
                    </a:lnR>
                    <a:lnB w="12700" cap="flat" cmpd="sng" algn="ctr">
                      <a:solidFill>
                        <a:schemeClr val="accent1">
                          <a:lumMod val="40000"/>
                          <a:lumOff val="60000"/>
                        </a:schemeClr>
                      </a:solidFill>
                      <a:prstDash val="sysDash"/>
                      <a:round/>
                      <a:headEnd type="none" w="med" len="med"/>
                      <a:tailEnd type="none" w="med" len="med"/>
                    </a:lnB>
                    <a:solidFill>
                      <a:schemeClr val="bg1"/>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marL="81597" marR="81597" marT="40799" marB="40799">
                    <a:lnL w="12700" cap="flat" cmpd="sng" algn="ctr">
                      <a:solidFill>
                        <a:schemeClr val="accent1">
                          <a:lumMod val="40000"/>
                          <a:lumOff val="60000"/>
                        </a:schemeClr>
                      </a:solidFill>
                      <a:prstDash val="sysDash"/>
                      <a:round/>
                      <a:headEnd type="none" w="med" len="med"/>
                      <a:tailEnd type="none" w="med" len="med"/>
                    </a:lnL>
                    <a:lnR w="12700" cap="flat" cmpd="sng" algn="ctr">
                      <a:solidFill>
                        <a:schemeClr val="accent1">
                          <a:lumMod val="40000"/>
                          <a:lumOff val="60000"/>
                        </a:schemeClr>
                      </a:solidFill>
                      <a:prstDash val="sysDash"/>
                      <a:round/>
                      <a:headEnd type="none" w="med" len="med"/>
                      <a:tailEnd type="none" w="med" len="med"/>
                    </a:lnR>
                    <a:lnB w="12700" cap="flat" cmpd="sng" algn="ctr">
                      <a:solidFill>
                        <a:schemeClr val="accent1">
                          <a:lumMod val="40000"/>
                          <a:lumOff val="60000"/>
                        </a:schemeClr>
                      </a:solidFill>
                      <a:prstDash val="sysDash"/>
                      <a:round/>
                      <a:headEnd type="none" w="med" len="med"/>
                      <a:tailEnd type="none" w="med" len="med"/>
                    </a:lnB>
                    <a:solidFill>
                      <a:schemeClr val="bg1"/>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marL="81597" marR="81597" marT="40799" marB="40799">
                    <a:lnL w="12700" cap="flat" cmpd="sng" algn="ctr">
                      <a:solidFill>
                        <a:schemeClr val="accent1">
                          <a:lumMod val="40000"/>
                          <a:lumOff val="60000"/>
                        </a:schemeClr>
                      </a:solidFill>
                      <a:prstDash val="sysDash"/>
                      <a:round/>
                      <a:headEnd type="none" w="med" len="med"/>
                      <a:tailEnd type="none" w="med" len="med"/>
                    </a:lnL>
                    <a:lnR w="12700" cap="flat" cmpd="sng" algn="ctr">
                      <a:solidFill>
                        <a:schemeClr val="accent1">
                          <a:lumMod val="40000"/>
                          <a:lumOff val="60000"/>
                        </a:schemeClr>
                      </a:solidFill>
                      <a:prstDash val="sysDash"/>
                      <a:round/>
                      <a:headEnd type="none" w="med" len="med"/>
                      <a:tailEnd type="none" w="med" len="med"/>
                    </a:lnR>
                    <a:lnB w="12700" cap="flat" cmpd="sng" algn="ctr">
                      <a:solidFill>
                        <a:schemeClr val="accent1">
                          <a:lumMod val="40000"/>
                          <a:lumOff val="60000"/>
                        </a:schemeClr>
                      </a:solidFill>
                      <a:prstDash val="sysDash"/>
                      <a:round/>
                      <a:headEnd type="none" w="med" len="med"/>
                      <a:tailEnd type="none" w="med" len="med"/>
                    </a:lnB>
                    <a:solidFill>
                      <a:schemeClr val="bg1"/>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marL="81597" marR="81597" marT="40799" marB="40799">
                    <a:lnL w="12700" cap="flat" cmpd="sng" algn="ctr">
                      <a:solidFill>
                        <a:schemeClr val="accent1">
                          <a:lumMod val="40000"/>
                          <a:lumOff val="60000"/>
                        </a:schemeClr>
                      </a:solidFill>
                      <a:prstDash val="sysDash"/>
                      <a:round/>
                      <a:headEnd type="none" w="med" len="med"/>
                      <a:tailEnd type="none" w="med" len="med"/>
                    </a:lnL>
                    <a:lnR w="12700" cap="flat" cmpd="sng" algn="ctr">
                      <a:solidFill>
                        <a:schemeClr val="accent1">
                          <a:lumMod val="40000"/>
                          <a:lumOff val="60000"/>
                        </a:schemeClr>
                      </a:solidFill>
                      <a:prstDash val="sysDash"/>
                      <a:round/>
                      <a:headEnd type="none" w="med" len="med"/>
                      <a:tailEnd type="none" w="med" len="med"/>
                    </a:lnR>
                    <a:lnB w="12700" cap="flat" cmpd="sng" algn="ctr">
                      <a:solidFill>
                        <a:schemeClr val="accent1">
                          <a:lumMod val="40000"/>
                          <a:lumOff val="60000"/>
                        </a:schemeClr>
                      </a:solidFill>
                      <a:prstDash val="sysDash"/>
                      <a:round/>
                      <a:headEnd type="none" w="med" len="med"/>
                      <a:tailEnd type="none" w="med" len="med"/>
                    </a:lnB>
                    <a:solidFill>
                      <a:schemeClr val="bg1"/>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marL="81597" marR="81597" marT="40799" marB="40799">
                    <a:lnL w="12700" cap="flat" cmpd="sng" algn="ctr">
                      <a:solidFill>
                        <a:schemeClr val="accent1">
                          <a:lumMod val="40000"/>
                          <a:lumOff val="60000"/>
                        </a:schemeClr>
                      </a:solidFill>
                      <a:prstDash val="sysDash"/>
                      <a:round/>
                      <a:headEnd type="none" w="med" len="med"/>
                      <a:tailEnd type="none" w="med" len="med"/>
                    </a:lnL>
                    <a:lnR w="12700" cap="flat" cmpd="sng" algn="ctr">
                      <a:solidFill>
                        <a:schemeClr val="accent1">
                          <a:lumMod val="40000"/>
                          <a:lumOff val="60000"/>
                        </a:schemeClr>
                      </a:solidFill>
                      <a:prstDash val="sysDash"/>
                      <a:round/>
                      <a:headEnd type="none" w="med" len="med"/>
                      <a:tailEnd type="none" w="med" len="med"/>
                    </a:lnR>
                    <a:lnB w="12700" cap="flat" cmpd="sng" algn="ctr">
                      <a:solidFill>
                        <a:schemeClr val="accent1">
                          <a:lumMod val="40000"/>
                          <a:lumOff val="60000"/>
                        </a:schemeClr>
                      </a:solidFill>
                      <a:prstDash val="sysDash"/>
                      <a:round/>
                      <a:headEnd type="none" w="med" len="med"/>
                      <a:tailEnd type="none" w="med" len="med"/>
                    </a:lnB>
                    <a:solidFill>
                      <a:schemeClr val="bg1"/>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marL="81597" marR="81597" marT="40799" marB="40799">
                    <a:lnL w="12700" cap="flat" cmpd="sng" algn="ctr">
                      <a:solidFill>
                        <a:schemeClr val="accent1">
                          <a:lumMod val="40000"/>
                          <a:lumOff val="60000"/>
                        </a:schemeClr>
                      </a:solidFill>
                      <a:prstDash val="sysDash"/>
                      <a:round/>
                      <a:headEnd type="none" w="med" len="med"/>
                      <a:tailEnd type="none" w="med" len="med"/>
                    </a:lnL>
                    <a:lnR w="12700" cap="flat" cmpd="sng" algn="ctr">
                      <a:solidFill>
                        <a:schemeClr val="accent1">
                          <a:lumMod val="40000"/>
                          <a:lumOff val="60000"/>
                        </a:schemeClr>
                      </a:solidFill>
                      <a:prstDash val="sysDash"/>
                      <a:round/>
                      <a:headEnd type="none" w="med" len="med"/>
                      <a:tailEnd type="none" w="med" len="med"/>
                    </a:lnR>
                    <a:lnB w="12700" cap="flat" cmpd="sng" algn="ctr">
                      <a:solidFill>
                        <a:schemeClr val="accent1">
                          <a:lumMod val="40000"/>
                          <a:lumOff val="60000"/>
                        </a:schemeClr>
                      </a:solidFill>
                      <a:prstDash val="sysDash"/>
                      <a:round/>
                      <a:headEnd type="none" w="med" len="med"/>
                      <a:tailEnd type="none" w="med" len="med"/>
                    </a:lnB>
                    <a:solidFill>
                      <a:schemeClr val="bg1"/>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marL="81597" marR="81597" marT="40799" marB="40799">
                    <a:lnL w="12700" cap="flat" cmpd="sng" algn="ctr">
                      <a:solidFill>
                        <a:schemeClr val="accent1">
                          <a:lumMod val="40000"/>
                          <a:lumOff val="60000"/>
                        </a:schemeClr>
                      </a:solidFill>
                      <a:prstDash val="sysDash"/>
                      <a:round/>
                      <a:headEnd type="none" w="med" len="med"/>
                      <a:tailEnd type="none" w="med" len="med"/>
                    </a:lnL>
                    <a:lnR w="12700" cap="flat" cmpd="sng" algn="ctr">
                      <a:solidFill>
                        <a:schemeClr val="accent1">
                          <a:lumMod val="40000"/>
                          <a:lumOff val="60000"/>
                        </a:schemeClr>
                      </a:solidFill>
                      <a:prstDash val="sysDash"/>
                      <a:round/>
                      <a:headEnd type="none" w="med" len="med"/>
                      <a:tailEnd type="none" w="med" len="med"/>
                    </a:lnR>
                    <a:lnT w="12700" cmpd="sng">
                      <a:noFill/>
                    </a:lnT>
                    <a:lnB w="12700" cap="flat" cmpd="sng" algn="ctr">
                      <a:solidFill>
                        <a:schemeClr val="accent1">
                          <a:lumMod val="40000"/>
                          <a:lumOff val="60000"/>
                        </a:schemeClr>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5449453"/>
                  </a:ext>
                </a:extLst>
              </a:tr>
              <a:tr h="1709099">
                <a:tc>
                  <a:txBody>
                    <a:bodyPr/>
                    <a:lstStyle/>
                    <a:p>
                      <a:pPr algn="ctr"/>
                      <a:r>
                        <a:rPr kumimoji="1" lang="ja-JP" altLang="en-US" sz="1000" dirty="0">
                          <a:solidFill>
                            <a:schemeClr val="bg1"/>
                          </a:solidFill>
                          <a:latin typeface="Meiryo UI" panose="020B0604030504040204" pitchFamily="50" charset="-128"/>
                          <a:ea typeface="Meiryo UI" panose="020B0604030504040204" pitchFamily="50" charset="-128"/>
                        </a:rPr>
                        <a:t>フェーズ</a:t>
                      </a:r>
                    </a:p>
                  </a:txBody>
                  <a:tcPr marL="81597" marR="81597" marT="40799" marB="40799" anchor="ctr">
                    <a:lnR w="12700" cap="flat" cmpd="sng" algn="ctr">
                      <a:noFill/>
                      <a:prstDash val="sysDash"/>
                      <a:round/>
                      <a:headEnd type="none" w="med" len="med"/>
                      <a:tailEnd type="none" w="med" len="med"/>
                    </a:lnR>
                    <a:solidFill>
                      <a:schemeClr val="accent5">
                        <a:lumMod val="75000"/>
                      </a:schemeClr>
                    </a:solid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marL="81597" marR="81597" marT="40799" marB="40799">
                    <a:lnL w="12700" cap="flat" cmpd="sng" algn="ctr">
                      <a:noFill/>
                      <a:prstDash val="sysDash"/>
                      <a:round/>
                      <a:headEnd type="none" w="med" len="med"/>
                      <a:tailEnd type="none" w="med" len="med"/>
                    </a:lnL>
                    <a:lnR w="12700" cap="flat" cmpd="sng" algn="ctr">
                      <a:solidFill>
                        <a:schemeClr val="accent1">
                          <a:lumMod val="40000"/>
                          <a:lumOff val="60000"/>
                        </a:schemeClr>
                      </a:solidFill>
                      <a:prstDash val="sysDash"/>
                      <a:round/>
                      <a:headEnd type="none" w="med" len="med"/>
                      <a:tailEnd type="none" w="med" len="med"/>
                    </a:lnR>
                    <a:lnT w="12700" cap="flat" cmpd="sng" algn="ctr">
                      <a:solidFill>
                        <a:schemeClr val="accent1">
                          <a:lumMod val="40000"/>
                          <a:lumOff val="60000"/>
                        </a:schemeClr>
                      </a:solidFill>
                      <a:prstDash val="sysDash"/>
                      <a:round/>
                      <a:headEnd type="none" w="med" len="med"/>
                      <a:tailEnd type="none" w="med" len="med"/>
                    </a:lnT>
                    <a:lnB w="12700" cap="flat" cmpd="sng" algn="ctr">
                      <a:solidFill>
                        <a:schemeClr val="accent1">
                          <a:lumMod val="40000"/>
                          <a:lumOff val="60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marL="81597" marR="81597" marT="40799" marB="40799">
                    <a:lnL w="12700" cap="flat" cmpd="sng" algn="ctr">
                      <a:solidFill>
                        <a:schemeClr val="accent1">
                          <a:lumMod val="40000"/>
                          <a:lumOff val="60000"/>
                        </a:schemeClr>
                      </a:solidFill>
                      <a:prstDash val="sysDash"/>
                      <a:round/>
                      <a:headEnd type="none" w="med" len="med"/>
                      <a:tailEnd type="none" w="med" len="med"/>
                    </a:lnL>
                    <a:lnR w="12700" cap="flat" cmpd="sng" algn="ctr">
                      <a:solidFill>
                        <a:schemeClr val="accent1">
                          <a:lumMod val="40000"/>
                          <a:lumOff val="60000"/>
                        </a:schemeClr>
                      </a:solidFill>
                      <a:prstDash val="sysDash"/>
                      <a:round/>
                      <a:headEnd type="none" w="med" len="med"/>
                      <a:tailEnd type="none" w="med" len="med"/>
                    </a:lnR>
                    <a:lnT w="12700" cap="flat" cmpd="sng" algn="ctr">
                      <a:solidFill>
                        <a:schemeClr val="accent1">
                          <a:lumMod val="40000"/>
                          <a:lumOff val="60000"/>
                        </a:schemeClr>
                      </a:solidFill>
                      <a:prstDash val="sysDash"/>
                      <a:round/>
                      <a:headEnd type="none" w="med" len="med"/>
                      <a:tailEnd type="none" w="med" len="med"/>
                    </a:lnT>
                    <a:lnB w="12700" cap="flat" cmpd="sng" algn="ctr">
                      <a:solidFill>
                        <a:schemeClr val="accent1">
                          <a:lumMod val="40000"/>
                          <a:lumOff val="60000"/>
                        </a:schemeClr>
                      </a:solidFill>
                      <a:prstDash val="sysDash"/>
                      <a:round/>
                      <a:headEnd type="none" w="med" len="med"/>
                      <a:tailEnd type="none" w="med" len="med"/>
                    </a:lnB>
                    <a:no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marL="81597" marR="81597" marT="40799" marB="40799">
                    <a:lnL w="12700" cap="flat" cmpd="sng" algn="ctr">
                      <a:solidFill>
                        <a:schemeClr val="accent1">
                          <a:lumMod val="40000"/>
                          <a:lumOff val="60000"/>
                        </a:schemeClr>
                      </a:solidFill>
                      <a:prstDash val="sysDash"/>
                      <a:round/>
                      <a:headEnd type="none" w="med" len="med"/>
                      <a:tailEnd type="none" w="med" len="med"/>
                    </a:lnL>
                    <a:lnR w="12700" cap="flat" cmpd="sng" algn="ctr">
                      <a:solidFill>
                        <a:schemeClr val="accent1">
                          <a:lumMod val="40000"/>
                          <a:lumOff val="60000"/>
                        </a:schemeClr>
                      </a:solidFill>
                      <a:prstDash val="sysDash"/>
                      <a:round/>
                      <a:headEnd type="none" w="med" len="med"/>
                      <a:tailEnd type="none" w="med" len="med"/>
                    </a:lnR>
                    <a:lnT w="12700" cap="flat" cmpd="sng" algn="ctr">
                      <a:solidFill>
                        <a:schemeClr val="accent1">
                          <a:lumMod val="40000"/>
                          <a:lumOff val="60000"/>
                        </a:schemeClr>
                      </a:solidFill>
                      <a:prstDash val="sysDash"/>
                      <a:round/>
                      <a:headEnd type="none" w="med" len="med"/>
                      <a:tailEnd type="none" w="med" len="med"/>
                    </a:lnT>
                    <a:lnB w="12700" cap="flat" cmpd="sng" algn="ctr">
                      <a:solidFill>
                        <a:schemeClr val="accent1">
                          <a:lumMod val="40000"/>
                          <a:lumOff val="60000"/>
                        </a:schemeClr>
                      </a:solidFill>
                      <a:prstDash val="sysDash"/>
                      <a:round/>
                      <a:headEnd type="none" w="med" len="med"/>
                      <a:tailEnd type="none" w="med" len="med"/>
                    </a:lnB>
                    <a:no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marL="81597" marR="81597" marT="40799" marB="40799">
                    <a:lnL w="12700" cap="flat" cmpd="sng" algn="ctr">
                      <a:solidFill>
                        <a:schemeClr val="accent1">
                          <a:lumMod val="40000"/>
                          <a:lumOff val="60000"/>
                        </a:schemeClr>
                      </a:solidFill>
                      <a:prstDash val="sysDash"/>
                      <a:round/>
                      <a:headEnd type="none" w="med" len="med"/>
                      <a:tailEnd type="none" w="med" len="med"/>
                    </a:lnL>
                    <a:lnR w="12700" cap="flat" cmpd="sng" algn="ctr">
                      <a:solidFill>
                        <a:schemeClr val="accent1">
                          <a:lumMod val="40000"/>
                          <a:lumOff val="60000"/>
                        </a:schemeClr>
                      </a:solidFill>
                      <a:prstDash val="sysDash"/>
                      <a:round/>
                      <a:headEnd type="none" w="med" len="med"/>
                      <a:tailEnd type="none" w="med" len="med"/>
                    </a:lnR>
                    <a:lnT w="12700" cap="flat" cmpd="sng" algn="ctr">
                      <a:solidFill>
                        <a:schemeClr val="accent1">
                          <a:lumMod val="40000"/>
                          <a:lumOff val="60000"/>
                        </a:schemeClr>
                      </a:solidFill>
                      <a:prstDash val="sysDash"/>
                      <a:round/>
                      <a:headEnd type="none" w="med" len="med"/>
                      <a:tailEnd type="none" w="med" len="med"/>
                    </a:lnT>
                    <a:lnB w="12700" cap="flat" cmpd="sng" algn="ctr">
                      <a:solidFill>
                        <a:schemeClr val="accent1">
                          <a:lumMod val="40000"/>
                          <a:lumOff val="60000"/>
                        </a:schemeClr>
                      </a:solidFill>
                      <a:prstDash val="sysDash"/>
                      <a:round/>
                      <a:headEnd type="none" w="med" len="med"/>
                      <a:tailEnd type="none" w="med" len="med"/>
                    </a:lnB>
                    <a:no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marL="81597" marR="81597" marT="40799" marB="40799">
                    <a:lnL w="12700" cap="flat" cmpd="sng" algn="ctr">
                      <a:solidFill>
                        <a:schemeClr val="accent1">
                          <a:lumMod val="40000"/>
                          <a:lumOff val="60000"/>
                        </a:schemeClr>
                      </a:solidFill>
                      <a:prstDash val="sysDash"/>
                      <a:round/>
                      <a:headEnd type="none" w="med" len="med"/>
                      <a:tailEnd type="none" w="med" len="med"/>
                    </a:lnL>
                    <a:lnR w="12700" cap="flat" cmpd="sng" algn="ctr">
                      <a:solidFill>
                        <a:schemeClr val="accent1">
                          <a:lumMod val="40000"/>
                          <a:lumOff val="60000"/>
                        </a:schemeClr>
                      </a:solidFill>
                      <a:prstDash val="sysDash"/>
                      <a:round/>
                      <a:headEnd type="none" w="med" len="med"/>
                      <a:tailEnd type="none" w="med" len="med"/>
                    </a:lnR>
                    <a:lnT w="12700" cap="flat" cmpd="sng" algn="ctr">
                      <a:solidFill>
                        <a:schemeClr val="accent1">
                          <a:lumMod val="40000"/>
                          <a:lumOff val="60000"/>
                        </a:schemeClr>
                      </a:solidFill>
                      <a:prstDash val="sysDash"/>
                      <a:round/>
                      <a:headEnd type="none" w="med" len="med"/>
                      <a:tailEnd type="none" w="med" len="med"/>
                    </a:lnT>
                    <a:lnB w="12700" cap="flat" cmpd="sng" algn="ctr">
                      <a:solidFill>
                        <a:schemeClr val="accent1">
                          <a:lumMod val="40000"/>
                          <a:lumOff val="60000"/>
                        </a:schemeClr>
                      </a:solidFill>
                      <a:prstDash val="sysDash"/>
                      <a:round/>
                      <a:headEnd type="none" w="med" len="med"/>
                      <a:tailEnd type="none" w="med" len="med"/>
                    </a:lnB>
                    <a:no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marL="81597" marR="81597" marT="40799" marB="40799">
                    <a:lnL w="12700" cap="flat" cmpd="sng" algn="ctr">
                      <a:solidFill>
                        <a:schemeClr val="accent1">
                          <a:lumMod val="40000"/>
                          <a:lumOff val="60000"/>
                        </a:schemeClr>
                      </a:solidFill>
                      <a:prstDash val="sysDash"/>
                      <a:round/>
                      <a:headEnd type="none" w="med" len="med"/>
                      <a:tailEnd type="none" w="med" len="med"/>
                    </a:lnL>
                    <a:lnR w="12700" cap="flat" cmpd="sng" algn="ctr">
                      <a:solidFill>
                        <a:schemeClr val="accent1">
                          <a:lumMod val="40000"/>
                          <a:lumOff val="60000"/>
                        </a:schemeClr>
                      </a:solidFill>
                      <a:prstDash val="sysDash"/>
                      <a:round/>
                      <a:headEnd type="none" w="med" len="med"/>
                      <a:tailEnd type="none" w="med" len="med"/>
                    </a:lnR>
                    <a:lnT w="12700" cap="flat" cmpd="sng" algn="ctr">
                      <a:solidFill>
                        <a:schemeClr val="accent1">
                          <a:lumMod val="40000"/>
                          <a:lumOff val="60000"/>
                        </a:schemeClr>
                      </a:solidFill>
                      <a:prstDash val="sysDash"/>
                      <a:round/>
                      <a:headEnd type="none" w="med" len="med"/>
                      <a:tailEnd type="none" w="med" len="med"/>
                    </a:lnT>
                    <a:lnB w="12700" cap="flat" cmpd="sng" algn="ctr">
                      <a:solidFill>
                        <a:schemeClr val="accent1">
                          <a:lumMod val="40000"/>
                          <a:lumOff val="60000"/>
                        </a:schemeClr>
                      </a:solidFill>
                      <a:prstDash val="sysDash"/>
                      <a:round/>
                      <a:headEnd type="none" w="med" len="med"/>
                      <a:tailEnd type="none" w="med" len="med"/>
                    </a:lnB>
                    <a:noFill/>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marL="81597" marR="81597" marT="40799" marB="40799">
                    <a:lnL w="12700" cap="flat" cmpd="sng" algn="ctr">
                      <a:solidFill>
                        <a:schemeClr val="accent1">
                          <a:lumMod val="40000"/>
                          <a:lumOff val="60000"/>
                        </a:schemeClr>
                      </a:solidFill>
                      <a:prstDash val="sysDash"/>
                      <a:round/>
                      <a:headEnd type="none" w="med" len="med"/>
                      <a:tailEnd type="none" w="med" len="med"/>
                    </a:lnL>
                    <a:lnR w="12700" cap="flat" cmpd="sng" algn="ctr">
                      <a:solidFill>
                        <a:schemeClr val="accent1">
                          <a:lumMod val="40000"/>
                          <a:lumOff val="60000"/>
                        </a:schemeClr>
                      </a:solidFill>
                      <a:prstDash val="sysDash"/>
                      <a:round/>
                      <a:headEnd type="none" w="med" len="med"/>
                      <a:tailEnd type="none" w="med" len="med"/>
                    </a:lnR>
                    <a:lnT w="12700" cap="flat" cmpd="sng" algn="ctr">
                      <a:solidFill>
                        <a:schemeClr val="accent1">
                          <a:lumMod val="40000"/>
                          <a:lumOff val="60000"/>
                        </a:schemeClr>
                      </a:solidFill>
                      <a:prstDash val="sysDash"/>
                      <a:round/>
                      <a:headEnd type="none" w="med" len="med"/>
                      <a:tailEnd type="none" w="med" len="med"/>
                    </a:lnT>
                    <a:lnB w="12700" cap="flat" cmpd="sng" algn="ctr">
                      <a:solidFill>
                        <a:schemeClr val="accent1">
                          <a:lumMod val="40000"/>
                          <a:lumOff val="60000"/>
                        </a:schemeClr>
                      </a:solidFill>
                      <a:prstDash val="sysDash"/>
                      <a:round/>
                      <a:headEnd type="none" w="med" len="med"/>
                      <a:tailEnd type="none" w="med" len="med"/>
                    </a:lnB>
                    <a:noFill/>
                  </a:tcPr>
                </a:tc>
                <a:extLst>
                  <a:ext uri="{0D108BD9-81ED-4DB2-BD59-A6C34878D82A}">
                    <a16:rowId xmlns:a16="http://schemas.microsoft.com/office/drawing/2014/main" val="2216915641"/>
                  </a:ext>
                </a:extLst>
              </a:tr>
            </a:tbl>
          </a:graphicData>
        </a:graphic>
      </p:graphicFrame>
      <p:sp>
        <p:nvSpPr>
          <p:cNvPr id="30" name="正方形/長方形 29">
            <a:extLst>
              <a:ext uri="{FF2B5EF4-FFF2-40B4-BE49-F238E27FC236}">
                <a16:creationId xmlns:a16="http://schemas.microsoft.com/office/drawing/2014/main" id="{B6424896-B251-A2DB-3DBD-62DF9454168A}"/>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a:t>
            </a:r>
            <a:r>
              <a:rPr lang="ja-JP" altLang="en-US" b="1" dirty="0">
                <a:solidFill>
                  <a:schemeClr val="bg1"/>
                </a:solidFill>
                <a:latin typeface="Meiryo UI" panose="020B0604030504040204" pitchFamily="50" charset="-128"/>
                <a:ea typeface="Meiryo UI" panose="020B0604030504040204" pitchFamily="50" charset="-128"/>
              </a:rPr>
              <a:t>「大阪都市魅力創造戦略</a:t>
            </a:r>
            <a:r>
              <a:rPr lang="en-US" altLang="ja-JP" b="1" dirty="0">
                <a:solidFill>
                  <a:schemeClr val="bg1"/>
                </a:solidFill>
                <a:latin typeface="Meiryo UI" panose="020B0604030504040204" pitchFamily="50" charset="-128"/>
                <a:ea typeface="Meiryo UI" panose="020B0604030504040204" pitchFamily="50" charset="-128"/>
              </a:rPr>
              <a:t>2030</a:t>
            </a:r>
            <a:r>
              <a:rPr lang="ja-JP" altLang="en-US" b="1" dirty="0">
                <a:solidFill>
                  <a:schemeClr val="bg1"/>
                </a:solidFill>
                <a:latin typeface="Meiryo UI" panose="020B0604030504040204" pitchFamily="50" charset="-128"/>
                <a:ea typeface="Meiryo UI" panose="020B0604030504040204" pitchFamily="50" charset="-128"/>
              </a:rPr>
              <a:t>」の策定にあたって</a:t>
            </a:r>
          </a:p>
        </p:txBody>
      </p:sp>
      <p:sp>
        <p:nvSpPr>
          <p:cNvPr id="35" name="スライド番号プレースホルダー 6">
            <a:extLst>
              <a:ext uri="{FF2B5EF4-FFF2-40B4-BE49-F238E27FC236}">
                <a16:creationId xmlns:a16="http://schemas.microsoft.com/office/drawing/2014/main" id="{9CDC4BD1-A7BB-48A3-A4DD-75365810C699}"/>
              </a:ext>
            </a:extLst>
          </p:cNvPr>
          <p:cNvSpPr txBox="1">
            <a:spLocks/>
          </p:cNvSpPr>
          <p:nvPr/>
        </p:nvSpPr>
        <p:spPr>
          <a:xfrm>
            <a:off x="9428017" y="5836227"/>
            <a:ext cx="477983" cy="456295"/>
          </a:xfrm>
          <a:prstGeom prst="rect">
            <a:avLst/>
          </a:prstGeom>
        </p:spPr>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13</a:t>
            </a:fld>
            <a:endParaRPr kumimoji="1" lang="ja-JP" altLang="en-US" sz="1000" dirty="0">
              <a:latin typeface="Meiryo UI" panose="020B0604030504040204" pitchFamily="50" charset="-128"/>
              <a:ea typeface="Meiryo UI" panose="020B0604030504040204" pitchFamily="50" charset="-128"/>
            </a:endParaRPr>
          </a:p>
        </p:txBody>
      </p:sp>
      <p:sp>
        <p:nvSpPr>
          <p:cNvPr id="39" name="正方形/長方形 38">
            <a:extLst>
              <a:ext uri="{FF2B5EF4-FFF2-40B4-BE49-F238E27FC236}">
                <a16:creationId xmlns:a16="http://schemas.microsoft.com/office/drawing/2014/main" id="{ED52918C-8E2E-CFFE-3C5A-1435DCE7659F}"/>
              </a:ext>
            </a:extLst>
          </p:cNvPr>
          <p:cNvSpPr/>
          <p:nvPr/>
        </p:nvSpPr>
        <p:spPr>
          <a:xfrm>
            <a:off x="127474" y="559834"/>
            <a:ext cx="9667982" cy="1002003"/>
          </a:xfrm>
          <a:prstGeom prst="rect">
            <a:avLst/>
          </a:prstGeom>
          <a:solidFill>
            <a:schemeClr val="accent3">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grpSp>
        <p:nvGrpSpPr>
          <p:cNvPr id="4" name="グループ化 3">
            <a:extLst>
              <a:ext uri="{FF2B5EF4-FFF2-40B4-BE49-F238E27FC236}">
                <a16:creationId xmlns:a16="http://schemas.microsoft.com/office/drawing/2014/main" id="{9A63269E-E337-78C9-52E8-CC2A3C0F272D}"/>
              </a:ext>
            </a:extLst>
          </p:cNvPr>
          <p:cNvGrpSpPr/>
          <p:nvPr/>
        </p:nvGrpSpPr>
        <p:grpSpPr>
          <a:xfrm>
            <a:off x="1686129" y="2187615"/>
            <a:ext cx="1080000" cy="346795"/>
            <a:chOff x="1629498" y="2484209"/>
            <a:chExt cx="1080000" cy="346795"/>
          </a:xfrm>
        </p:grpSpPr>
        <p:sp>
          <p:nvSpPr>
            <p:cNvPr id="3" name="楕円 2">
              <a:extLst>
                <a:ext uri="{FF2B5EF4-FFF2-40B4-BE49-F238E27FC236}">
                  <a16:creationId xmlns:a16="http://schemas.microsoft.com/office/drawing/2014/main" id="{5241D9D3-EBC6-E575-0BFF-857A4F24CED0}"/>
                </a:ext>
              </a:extLst>
            </p:cNvPr>
            <p:cNvSpPr/>
            <p:nvPr/>
          </p:nvSpPr>
          <p:spPr>
            <a:xfrm>
              <a:off x="1951642" y="2484209"/>
              <a:ext cx="378988" cy="34679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5" name="四角形: 角を丸くする 4">
              <a:extLst>
                <a:ext uri="{FF2B5EF4-FFF2-40B4-BE49-F238E27FC236}">
                  <a16:creationId xmlns:a16="http://schemas.microsoft.com/office/drawing/2014/main" id="{71529C49-18D6-3BF6-B11A-CACD85C05EA5}"/>
                </a:ext>
              </a:extLst>
            </p:cNvPr>
            <p:cNvSpPr/>
            <p:nvPr/>
          </p:nvSpPr>
          <p:spPr>
            <a:xfrm>
              <a:off x="1629498" y="2531321"/>
              <a:ext cx="1080000" cy="228976"/>
            </a:xfrm>
            <a:prstGeom prst="roundRect">
              <a:avLst>
                <a:gd name="adj" fmla="val 31515"/>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b="1" dirty="0">
                  <a:solidFill>
                    <a:schemeClr val="tx1"/>
                  </a:solidFill>
                  <a:latin typeface="Meiryo UI" panose="020B0604030504040204" pitchFamily="50" charset="-128"/>
                  <a:ea typeface="Meiryo UI" panose="020B0604030504040204" pitchFamily="50" charset="-128"/>
                </a:rPr>
                <a:t>2025</a:t>
              </a:r>
              <a:r>
                <a:rPr lang="ja-JP" altLang="en-US" sz="1000" b="1" dirty="0">
                  <a:solidFill>
                    <a:schemeClr val="tx1"/>
                  </a:solidFill>
                  <a:latin typeface="Meiryo UI" panose="020B0604030504040204" pitchFamily="50" charset="-128"/>
                  <a:ea typeface="Meiryo UI" panose="020B0604030504040204" pitchFamily="50" charset="-128"/>
                </a:rPr>
                <a:t>年</a:t>
              </a:r>
              <a:endParaRPr lang="en-US" altLang="ja-JP" sz="1000" b="1" dirty="0">
                <a:solidFill>
                  <a:schemeClr val="tx1"/>
                </a:solidFill>
                <a:latin typeface="Meiryo UI" panose="020B0604030504040204" pitchFamily="50" charset="-128"/>
                <a:ea typeface="Meiryo UI" panose="020B0604030504040204" pitchFamily="50" charset="-128"/>
              </a:endParaRPr>
            </a:p>
            <a:p>
              <a:pPr algn="ctr"/>
              <a:r>
                <a:rPr lang="ja-JP" altLang="en-US" sz="1000" b="1" dirty="0">
                  <a:solidFill>
                    <a:schemeClr val="tx1"/>
                  </a:solidFill>
                  <a:latin typeface="Meiryo UI" panose="020B0604030504040204" pitchFamily="50" charset="-128"/>
                  <a:ea typeface="Meiryo UI" panose="020B0604030504040204" pitchFamily="50" charset="-128"/>
                </a:rPr>
                <a:t>大阪・関西万博</a:t>
              </a:r>
              <a:endParaRPr lang="ja-JP" altLang="en-US" sz="900" b="1" dirty="0">
                <a:solidFill>
                  <a:schemeClr val="tx1"/>
                </a:solidFill>
                <a:latin typeface="Meiryo UI" panose="020B0604030504040204" pitchFamily="50" charset="-128"/>
                <a:ea typeface="Meiryo UI" panose="020B0604030504040204" pitchFamily="50" charset="-128"/>
              </a:endParaRPr>
            </a:p>
          </p:txBody>
        </p:sp>
      </p:grpSp>
      <p:grpSp>
        <p:nvGrpSpPr>
          <p:cNvPr id="6" name="グループ化 5">
            <a:extLst>
              <a:ext uri="{FF2B5EF4-FFF2-40B4-BE49-F238E27FC236}">
                <a16:creationId xmlns:a16="http://schemas.microsoft.com/office/drawing/2014/main" id="{251D0971-60D1-4A0D-A29A-7396114929B7}"/>
              </a:ext>
            </a:extLst>
          </p:cNvPr>
          <p:cNvGrpSpPr/>
          <p:nvPr/>
        </p:nvGrpSpPr>
        <p:grpSpPr>
          <a:xfrm>
            <a:off x="1149601" y="2743144"/>
            <a:ext cx="864000" cy="346795"/>
            <a:chOff x="1155163" y="3148794"/>
            <a:chExt cx="864000" cy="346795"/>
          </a:xfrm>
        </p:grpSpPr>
        <p:sp>
          <p:nvSpPr>
            <p:cNvPr id="33" name="楕円 32">
              <a:extLst>
                <a:ext uri="{FF2B5EF4-FFF2-40B4-BE49-F238E27FC236}">
                  <a16:creationId xmlns:a16="http://schemas.microsoft.com/office/drawing/2014/main" id="{6EC1EB18-140E-4ACD-0367-48084F9EAE91}"/>
                </a:ext>
              </a:extLst>
            </p:cNvPr>
            <p:cNvSpPr/>
            <p:nvPr/>
          </p:nvSpPr>
          <p:spPr>
            <a:xfrm>
              <a:off x="1377217" y="3148794"/>
              <a:ext cx="378988" cy="34679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14" name="四角形: 角を丸くする 13">
              <a:extLst>
                <a:ext uri="{FF2B5EF4-FFF2-40B4-BE49-F238E27FC236}">
                  <a16:creationId xmlns:a16="http://schemas.microsoft.com/office/drawing/2014/main" id="{EA136F51-2A33-DA15-D92A-2A56123CC051}"/>
                </a:ext>
              </a:extLst>
            </p:cNvPr>
            <p:cNvSpPr/>
            <p:nvPr/>
          </p:nvSpPr>
          <p:spPr>
            <a:xfrm>
              <a:off x="1155163" y="3212239"/>
              <a:ext cx="864000" cy="228976"/>
            </a:xfrm>
            <a:prstGeom prst="roundRect">
              <a:avLst>
                <a:gd name="adj" fmla="val 31515"/>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うめきた</a:t>
              </a:r>
              <a:r>
                <a:rPr lang="en-US" altLang="ja-JP" sz="800" dirty="0">
                  <a:solidFill>
                    <a:schemeClr val="tx1"/>
                  </a:solidFill>
                  <a:latin typeface="Meiryo UI" panose="020B0604030504040204" pitchFamily="50" charset="-128"/>
                  <a:ea typeface="Meiryo UI" panose="020B0604030504040204" pitchFamily="50" charset="-128"/>
                </a:rPr>
                <a:t>2</a:t>
              </a:r>
              <a:r>
                <a:rPr lang="ja-JP" altLang="en-US" sz="800" dirty="0">
                  <a:solidFill>
                    <a:schemeClr val="tx1"/>
                  </a:solidFill>
                  <a:latin typeface="Meiryo UI" panose="020B0604030504040204" pitchFamily="50" charset="-128"/>
                  <a:ea typeface="Meiryo UI" panose="020B0604030504040204" pitchFamily="50" charset="-128"/>
                </a:rPr>
                <a:t>期</a:t>
              </a:r>
              <a:endParaRPr lang="en-US" altLang="ja-JP" sz="800" dirty="0">
                <a:solidFill>
                  <a:schemeClr val="tx1"/>
                </a:solidFill>
                <a:latin typeface="Meiryo UI" panose="020B0604030504040204" pitchFamily="50" charset="-128"/>
                <a:ea typeface="Meiryo UI" panose="020B0604030504040204" pitchFamily="50" charset="-128"/>
              </a:endParaRPr>
            </a:p>
            <a:p>
              <a:pPr algn="ctr"/>
              <a:r>
                <a:rPr lang="ja-JP" altLang="en-US" sz="800" dirty="0">
                  <a:solidFill>
                    <a:schemeClr val="tx1"/>
                  </a:solidFill>
                  <a:latin typeface="Meiryo UI" panose="020B0604030504040204" pitchFamily="50" charset="-128"/>
                  <a:ea typeface="Meiryo UI" panose="020B0604030504040204" pitchFamily="50" charset="-128"/>
                </a:rPr>
                <a:t>先行まちびらき</a:t>
              </a:r>
            </a:p>
          </p:txBody>
        </p:sp>
      </p:grpSp>
      <p:grpSp>
        <p:nvGrpSpPr>
          <p:cNvPr id="7" name="グループ化 6">
            <a:extLst>
              <a:ext uri="{FF2B5EF4-FFF2-40B4-BE49-F238E27FC236}">
                <a16:creationId xmlns:a16="http://schemas.microsoft.com/office/drawing/2014/main" id="{88AF281F-5A7C-25A6-9F4C-2B1F703C9C2C}"/>
              </a:ext>
            </a:extLst>
          </p:cNvPr>
          <p:cNvGrpSpPr/>
          <p:nvPr/>
        </p:nvGrpSpPr>
        <p:grpSpPr>
          <a:xfrm>
            <a:off x="2687627" y="2171848"/>
            <a:ext cx="1123000" cy="346795"/>
            <a:chOff x="2708351" y="2471668"/>
            <a:chExt cx="1123000" cy="346795"/>
          </a:xfrm>
        </p:grpSpPr>
        <p:sp>
          <p:nvSpPr>
            <p:cNvPr id="42" name="楕円 41">
              <a:extLst>
                <a:ext uri="{FF2B5EF4-FFF2-40B4-BE49-F238E27FC236}">
                  <a16:creationId xmlns:a16="http://schemas.microsoft.com/office/drawing/2014/main" id="{038AC5FA-A530-4AD4-853C-D5F9800F5AD6}"/>
                </a:ext>
              </a:extLst>
            </p:cNvPr>
            <p:cNvSpPr/>
            <p:nvPr/>
          </p:nvSpPr>
          <p:spPr>
            <a:xfrm>
              <a:off x="3065195" y="2471668"/>
              <a:ext cx="378988" cy="34679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17" name="四角形: 角を丸くする 16">
              <a:extLst>
                <a:ext uri="{FF2B5EF4-FFF2-40B4-BE49-F238E27FC236}">
                  <a16:creationId xmlns:a16="http://schemas.microsoft.com/office/drawing/2014/main" id="{ADFA3BC0-4B81-3972-BD27-B3E7C722BB66}"/>
                </a:ext>
              </a:extLst>
            </p:cNvPr>
            <p:cNvSpPr/>
            <p:nvPr/>
          </p:nvSpPr>
          <p:spPr>
            <a:xfrm>
              <a:off x="2708351" y="2526737"/>
              <a:ext cx="1123000" cy="228976"/>
            </a:xfrm>
            <a:prstGeom prst="roundRect">
              <a:avLst>
                <a:gd name="adj" fmla="val 31515"/>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第</a:t>
              </a:r>
              <a:r>
                <a:rPr lang="en-US" altLang="ja-JP" sz="800" dirty="0">
                  <a:solidFill>
                    <a:schemeClr val="tx1"/>
                  </a:solidFill>
                  <a:latin typeface="Meiryo UI" panose="020B0604030504040204" pitchFamily="50" charset="-128"/>
                  <a:ea typeface="Meiryo UI" panose="020B0604030504040204" pitchFamily="50" charset="-128"/>
                </a:rPr>
                <a:t>45</a:t>
              </a:r>
              <a:r>
                <a:rPr lang="ja-JP" altLang="en-US" sz="800" dirty="0">
                  <a:solidFill>
                    <a:schemeClr val="tx1"/>
                  </a:solidFill>
                  <a:latin typeface="Meiryo UI" panose="020B0604030504040204" pitchFamily="50" charset="-128"/>
                  <a:ea typeface="Meiryo UI" panose="020B0604030504040204" pitchFamily="50" charset="-128"/>
                </a:rPr>
                <a:t>回全国</a:t>
              </a:r>
              <a:endParaRPr lang="en-US" altLang="ja-JP" sz="800" dirty="0">
                <a:solidFill>
                  <a:schemeClr val="tx1"/>
                </a:solidFill>
                <a:latin typeface="Meiryo UI" panose="020B0604030504040204" pitchFamily="50" charset="-128"/>
                <a:ea typeface="Meiryo UI" panose="020B0604030504040204" pitchFamily="50" charset="-128"/>
              </a:endParaRPr>
            </a:p>
            <a:p>
              <a:pPr algn="ctr"/>
              <a:r>
                <a:rPr lang="ja-JP" altLang="en-US" sz="800" dirty="0">
                  <a:solidFill>
                    <a:schemeClr val="tx1"/>
                  </a:solidFill>
                  <a:latin typeface="Meiryo UI" panose="020B0604030504040204" pitchFamily="50" charset="-128"/>
                  <a:ea typeface="Meiryo UI" panose="020B0604030504040204" pitchFamily="50" charset="-128"/>
                </a:rPr>
                <a:t>豊かな海づくり大会</a:t>
              </a:r>
              <a:endParaRPr lang="ja-JP" altLang="en-US" sz="900" dirty="0">
                <a:solidFill>
                  <a:schemeClr val="tx1"/>
                </a:solidFill>
                <a:latin typeface="Meiryo UI" panose="020B0604030504040204" pitchFamily="50" charset="-128"/>
                <a:ea typeface="Meiryo UI" panose="020B0604030504040204" pitchFamily="50" charset="-128"/>
              </a:endParaRPr>
            </a:p>
          </p:txBody>
        </p:sp>
      </p:grpSp>
      <p:grpSp>
        <p:nvGrpSpPr>
          <p:cNvPr id="8" name="グループ化 7">
            <a:extLst>
              <a:ext uri="{FF2B5EF4-FFF2-40B4-BE49-F238E27FC236}">
                <a16:creationId xmlns:a16="http://schemas.microsoft.com/office/drawing/2014/main" id="{FBA5BBC1-B84F-9F6C-B607-4EDB93F79877}"/>
              </a:ext>
            </a:extLst>
          </p:cNvPr>
          <p:cNvGrpSpPr/>
          <p:nvPr/>
        </p:nvGrpSpPr>
        <p:grpSpPr>
          <a:xfrm>
            <a:off x="3612273" y="2172464"/>
            <a:ext cx="1202334" cy="346795"/>
            <a:chOff x="3596044" y="2467827"/>
            <a:chExt cx="1202334" cy="346795"/>
          </a:xfrm>
        </p:grpSpPr>
        <p:sp>
          <p:nvSpPr>
            <p:cNvPr id="43" name="楕円 42">
              <a:extLst>
                <a:ext uri="{FF2B5EF4-FFF2-40B4-BE49-F238E27FC236}">
                  <a16:creationId xmlns:a16="http://schemas.microsoft.com/office/drawing/2014/main" id="{19D447FC-9A62-9C87-CB68-71A227039B2C}"/>
                </a:ext>
              </a:extLst>
            </p:cNvPr>
            <p:cNvSpPr/>
            <p:nvPr/>
          </p:nvSpPr>
          <p:spPr>
            <a:xfrm>
              <a:off x="4007717" y="2467827"/>
              <a:ext cx="378988" cy="34679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16" name="四角形: 角を丸くする 15">
              <a:extLst>
                <a:ext uri="{FF2B5EF4-FFF2-40B4-BE49-F238E27FC236}">
                  <a16:creationId xmlns:a16="http://schemas.microsoft.com/office/drawing/2014/main" id="{EC6C4BBB-1585-E716-AD3C-FEDE4F06721F}"/>
                </a:ext>
              </a:extLst>
            </p:cNvPr>
            <p:cNvSpPr/>
            <p:nvPr/>
          </p:nvSpPr>
          <p:spPr>
            <a:xfrm>
              <a:off x="3596044" y="2485315"/>
              <a:ext cx="1202334" cy="320077"/>
            </a:xfrm>
            <a:prstGeom prst="roundRect">
              <a:avLst>
                <a:gd name="adj" fmla="val 31515"/>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ワールドマスターズ</a:t>
              </a:r>
              <a:endParaRPr lang="en-US" altLang="ja-JP" sz="800" dirty="0">
                <a:solidFill>
                  <a:schemeClr val="tx1"/>
                </a:solidFill>
                <a:latin typeface="Meiryo UI" panose="020B0604030504040204" pitchFamily="50" charset="-128"/>
                <a:ea typeface="Meiryo UI" panose="020B0604030504040204" pitchFamily="50" charset="-128"/>
              </a:endParaRPr>
            </a:p>
            <a:p>
              <a:pPr algn="ctr"/>
              <a:r>
                <a:rPr lang="ja-JP" altLang="en-US" sz="800" dirty="0">
                  <a:solidFill>
                    <a:schemeClr val="tx1"/>
                  </a:solidFill>
                  <a:latin typeface="Meiryo UI" panose="020B0604030504040204" pitchFamily="50" charset="-128"/>
                  <a:ea typeface="Meiryo UI" panose="020B0604030504040204" pitchFamily="50" charset="-128"/>
                </a:rPr>
                <a:t>ゲームズ</a:t>
              </a:r>
              <a:r>
                <a:rPr lang="en-US" altLang="ja-JP" sz="800" dirty="0">
                  <a:solidFill>
                    <a:schemeClr val="tx1"/>
                  </a:solidFill>
                  <a:latin typeface="Meiryo UI" panose="020B0604030504040204" pitchFamily="50" charset="-128"/>
                  <a:ea typeface="Meiryo UI" panose="020B0604030504040204" pitchFamily="50" charset="-128"/>
                </a:rPr>
                <a:t>2027</a:t>
              </a:r>
              <a:r>
                <a:rPr lang="ja-JP" altLang="en-US" sz="800" dirty="0">
                  <a:solidFill>
                    <a:schemeClr val="tx1"/>
                  </a:solidFill>
                  <a:latin typeface="Meiryo UI" panose="020B0604030504040204" pitchFamily="50" charset="-128"/>
                  <a:ea typeface="Meiryo UI" panose="020B0604030504040204" pitchFamily="50" charset="-128"/>
                </a:rPr>
                <a:t>関西</a:t>
              </a:r>
            </a:p>
          </p:txBody>
        </p:sp>
      </p:grpSp>
      <p:grpSp>
        <p:nvGrpSpPr>
          <p:cNvPr id="9" name="グループ化 8">
            <a:extLst>
              <a:ext uri="{FF2B5EF4-FFF2-40B4-BE49-F238E27FC236}">
                <a16:creationId xmlns:a16="http://schemas.microsoft.com/office/drawing/2014/main" id="{F282F356-1E8E-05B5-C3D6-950C680231B3}"/>
              </a:ext>
            </a:extLst>
          </p:cNvPr>
          <p:cNvGrpSpPr/>
          <p:nvPr/>
        </p:nvGrpSpPr>
        <p:grpSpPr>
          <a:xfrm>
            <a:off x="3714521" y="2739553"/>
            <a:ext cx="997838" cy="346795"/>
            <a:chOff x="3720083" y="3145203"/>
            <a:chExt cx="997838" cy="346795"/>
          </a:xfrm>
        </p:grpSpPr>
        <p:sp>
          <p:nvSpPr>
            <p:cNvPr id="46" name="楕円 45">
              <a:extLst>
                <a:ext uri="{FF2B5EF4-FFF2-40B4-BE49-F238E27FC236}">
                  <a16:creationId xmlns:a16="http://schemas.microsoft.com/office/drawing/2014/main" id="{6EE22345-AD4E-7CEE-D958-EA8C4FA1A21D}"/>
                </a:ext>
              </a:extLst>
            </p:cNvPr>
            <p:cNvSpPr/>
            <p:nvPr/>
          </p:nvSpPr>
          <p:spPr>
            <a:xfrm>
              <a:off x="4021558" y="3145203"/>
              <a:ext cx="378988" cy="34679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15" name="四角形: 角を丸くする 14">
              <a:extLst>
                <a:ext uri="{FF2B5EF4-FFF2-40B4-BE49-F238E27FC236}">
                  <a16:creationId xmlns:a16="http://schemas.microsoft.com/office/drawing/2014/main" id="{1468BE8A-57F1-114C-B79F-7043E9E31CAD}"/>
                </a:ext>
              </a:extLst>
            </p:cNvPr>
            <p:cNvSpPr/>
            <p:nvPr/>
          </p:nvSpPr>
          <p:spPr>
            <a:xfrm>
              <a:off x="3720083" y="3180294"/>
              <a:ext cx="997838" cy="272097"/>
            </a:xfrm>
            <a:prstGeom prst="roundRect">
              <a:avLst>
                <a:gd name="adj" fmla="val 31515"/>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グラングリーン大阪</a:t>
              </a:r>
              <a:endParaRPr lang="en-US" altLang="ja-JP" sz="800" dirty="0">
                <a:solidFill>
                  <a:schemeClr val="tx1"/>
                </a:solidFill>
                <a:latin typeface="Meiryo UI" panose="020B0604030504040204" pitchFamily="50" charset="-128"/>
                <a:ea typeface="Meiryo UI" panose="020B0604030504040204" pitchFamily="50" charset="-128"/>
              </a:endParaRPr>
            </a:p>
            <a:p>
              <a:pPr algn="ctr"/>
              <a:r>
                <a:rPr lang="ja-JP" altLang="en-US" sz="800" dirty="0">
                  <a:solidFill>
                    <a:schemeClr val="tx1"/>
                  </a:solidFill>
                  <a:latin typeface="Meiryo UI" panose="020B0604030504040204" pitchFamily="50" charset="-128"/>
                  <a:ea typeface="Meiryo UI" panose="020B0604030504040204" pitchFamily="50" charset="-128"/>
                </a:rPr>
                <a:t>全面オープン</a:t>
              </a:r>
            </a:p>
          </p:txBody>
        </p:sp>
      </p:grpSp>
      <p:sp>
        <p:nvSpPr>
          <p:cNvPr id="48" name="楕円 47">
            <a:extLst>
              <a:ext uri="{FF2B5EF4-FFF2-40B4-BE49-F238E27FC236}">
                <a16:creationId xmlns:a16="http://schemas.microsoft.com/office/drawing/2014/main" id="{2CF80A42-895A-8FA9-1CAB-8E97714ADB16}"/>
              </a:ext>
            </a:extLst>
          </p:cNvPr>
          <p:cNvSpPr/>
          <p:nvPr/>
        </p:nvSpPr>
        <p:spPr>
          <a:xfrm>
            <a:off x="4961465" y="2605520"/>
            <a:ext cx="378988" cy="34679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38" name="四角形: 角を丸くする 37">
            <a:extLst>
              <a:ext uri="{FF2B5EF4-FFF2-40B4-BE49-F238E27FC236}">
                <a16:creationId xmlns:a16="http://schemas.microsoft.com/office/drawing/2014/main" id="{7DD592EE-3375-F3BE-5073-8AC419F8FF16}"/>
              </a:ext>
            </a:extLst>
          </p:cNvPr>
          <p:cNvSpPr/>
          <p:nvPr/>
        </p:nvSpPr>
        <p:spPr>
          <a:xfrm>
            <a:off x="4643349" y="2603134"/>
            <a:ext cx="1000636" cy="380950"/>
          </a:xfrm>
          <a:prstGeom prst="roundRect">
            <a:avLst>
              <a:gd name="adj" fmla="val 31515"/>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大阪城東部地区</a:t>
            </a:r>
            <a:r>
              <a:rPr lang="en-US" altLang="ja-JP" sz="800" dirty="0">
                <a:solidFill>
                  <a:schemeClr val="tx1"/>
                </a:solidFill>
                <a:latin typeface="Meiryo UI" panose="020B0604030504040204" pitchFamily="50" charset="-128"/>
                <a:ea typeface="Meiryo UI" panose="020B0604030504040204" pitchFamily="50" charset="-128"/>
              </a:rPr>
              <a:t>1.5</a:t>
            </a:r>
            <a:r>
              <a:rPr lang="ja-JP" altLang="en-US" sz="800" dirty="0">
                <a:solidFill>
                  <a:schemeClr val="tx1"/>
                </a:solidFill>
                <a:latin typeface="Meiryo UI" panose="020B0604030504040204" pitchFamily="50" charset="-128"/>
                <a:ea typeface="Meiryo UI" panose="020B0604030504040204" pitchFamily="50" charset="-128"/>
              </a:rPr>
              <a:t>期まちびらき</a:t>
            </a:r>
            <a:endParaRPr lang="en-US" altLang="ja-JP" sz="800" dirty="0">
              <a:solidFill>
                <a:schemeClr val="tx1"/>
              </a:solidFill>
              <a:latin typeface="Meiryo UI" panose="020B0604030504040204" pitchFamily="50" charset="-128"/>
              <a:ea typeface="Meiryo UI" panose="020B0604030504040204" pitchFamily="50" charset="-128"/>
            </a:endParaRPr>
          </a:p>
        </p:txBody>
      </p:sp>
      <p:grpSp>
        <p:nvGrpSpPr>
          <p:cNvPr id="10" name="グループ化 9">
            <a:extLst>
              <a:ext uri="{FF2B5EF4-FFF2-40B4-BE49-F238E27FC236}">
                <a16:creationId xmlns:a16="http://schemas.microsoft.com/office/drawing/2014/main" id="{4FFA72CE-E189-10BA-6462-2E6ADE7B18A4}"/>
              </a:ext>
            </a:extLst>
          </p:cNvPr>
          <p:cNvGrpSpPr/>
          <p:nvPr/>
        </p:nvGrpSpPr>
        <p:grpSpPr>
          <a:xfrm>
            <a:off x="5595867" y="2584427"/>
            <a:ext cx="934524" cy="436652"/>
            <a:chOff x="5601429" y="3087257"/>
            <a:chExt cx="934524" cy="436652"/>
          </a:xfrm>
        </p:grpSpPr>
        <p:sp>
          <p:nvSpPr>
            <p:cNvPr id="49" name="楕円 48">
              <a:extLst>
                <a:ext uri="{FF2B5EF4-FFF2-40B4-BE49-F238E27FC236}">
                  <a16:creationId xmlns:a16="http://schemas.microsoft.com/office/drawing/2014/main" id="{BB0809A3-5329-4EA4-896F-B380B91B6A42}"/>
                </a:ext>
              </a:extLst>
            </p:cNvPr>
            <p:cNvSpPr/>
            <p:nvPr/>
          </p:nvSpPr>
          <p:spPr>
            <a:xfrm>
              <a:off x="5866466" y="3138637"/>
              <a:ext cx="378988" cy="34679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37" name="四角形: 角を丸くする 36">
              <a:extLst>
                <a:ext uri="{FF2B5EF4-FFF2-40B4-BE49-F238E27FC236}">
                  <a16:creationId xmlns:a16="http://schemas.microsoft.com/office/drawing/2014/main" id="{29714C0A-2D95-E803-B7D6-0E6277A3E06E}"/>
                </a:ext>
              </a:extLst>
            </p:cNvPr>
            <p:cNvSpPr/>
            <p:nvPr/>
          </p:nvSpPr>
          <p:spPr>
            <a:xfrm>
              <a:off x="5601429" y="3087257"/>
              <a:ext cx="934524" cy="436652"/>
            </a:xfrm>
            <a:prstGeom prst="roundRect">
              <a:avLst>
                <a:gd name="adj" fmla="val 31515"/>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latin typeface="Meiryo UI" panose="020B0604030504040204" pitchFamily="50" charset="-128"/>
                  <a:ea typeface="Meiryo UI" panose="020B0604030504040204" pitchFamily="50" charset="-128"/>
                </a:rPr>
                <a:t>USJ</a:t>
              </a:r>
              <a:r>
                <a:rPr lang="ja-JP" altLang="en-US" sz="800" dirty="0">
                  <a:solidFill>
                    <a:schemeClr val="tx1"/>
                  </a:solidFill>
                  <a:latin typeface="Meiryo UI" panose="020B0604030504040204" pitchFamily="50" charset="-128"/>
                  <a:ea typeface="Meiryo UI" panose="020B0604030504040204" pitchFamily="50" charset="-128"/>
                </a:rPr>
                <a:t>隣接地</a:t>
              </a:r>
              <a:endParaRPr lang="en-US" altLang="ja-JP" sz="800" dirty="0">
                <a:solidFill>
                  <a:schemeClr val="tx1"/>
                </a:solidFill>
                <a:latin typeface="Meiryo UI" panose="020B0604030504040204" pitchFamily="50" charset="-128"/>
                <a:ea typeface="Meiryo UI" panose="020B0604030504040204" pitchFamily="50" charset="-128"/>
              </a:endParaRPr>
            </a:p>
            <a:p>
              <a:pPr algn="ctr"/>
              <a:r>
                <a:rPr lang="ja-JP" altLang="en-US" sz="800" dirty="0">
                  <a:solidFill>
                    <a:schemeClr val="tx1"/>
                  </a:solidFill>
                  <a:latin typeface="Meiryo UI" panose="020B0604030504040204" pitchFamily="50" charset="-128"/>
                  <a:ea typeface="Meiryo UI" panose="020B0604030504040204" pitchFamily="50" charset="-128"/>
                </a:rPr>
                <a:t>大型ホテル開業</a:t>
              </a:r>
            </a:p>
          </p:txBody>
        </p:sp>
      </p:grpSp>
      <p:grpSp>
        <p:nvGrpSpPr>
          <p:cNvPr id="11" name="グループ化 10">
            <a:extLst>
              <a:ext uri="{FF2B5EF4-FFF2-40B4-BE49-F238E27FC236}">
                <a16:creationId xmlns:a16="http://schemas.microsoft.com/office/drawing/2014/main" id="{8998D700-4C08-8754-F6EB-4CEDEE8311AA}"/>
              </a:ext>
            </a:extLst>
          </p:cNvPr>
          <p:cNvGrpSpPr/>
          <p:nvPr/>
        </p:nvGrpSpPr>
        <p:grpSpPr>
          <a:xfrm>
            <a:off x="6584975" y="2103526"/>
            <a:ext cx="843791" cy="346795"/>
            <a:chOff x="6535953" y="2996645"/>
            <a:chExt cx="843791" cy="346795"/>
          </a:xfrm>
        </p:grpSpPr>
        <p:sp>
          <p:nvSpPr>
            <p:cNvPr id="50" name="楕円 49">
              <a:extLst>
                <a:ext uri="{FF2B5EF4-FFF2-40B4-BE49-F238E27FC236}">
                  <a16:creationId xmlns:a16="http://schemas.microsoft.com/office/drawing/2014/main" id="{5FCDAAD8-F591-4617-916E-5F159442EDC1}"/>
                </a:ext>
              </a:extLst>
            </p:cNvPr>
            <p:cNvSpPr/>
            <p:nvPr/>
          </p:nvSpPr>
          <p:spPr>
            <a:xfrm>
              <a:off x="6785059" y="2996645"/>
              <a:ext cx="378988" cy="34679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40" name="四角形: 角を丸くする 39">
              <a:extLst>
                <a:ext uri="{FF2B5EF4-FFF2-40B4-BE49-F238E27FC236}">
                  <a16:creationId xmlns:a16="http://schemas.microsoft.com/office/drawing/2014/main" id="{87D5D831-11D9-51C6-EB51-E19330EC501B}"/>
                </a:ext>
              </a:extLst>
            </p:cNvPr>
            <p:cNvSpPr/>
            <p:nvPr/>
          </p:nvSpPr>
          <p:spPr>
            <a:xfrm>
              <a:off x="6535953" y="3058143"/>
              <a:ext cx="843791" cy="257000"/>
            </a:xfrm>
            <a:prstGeom prst="roundRect">
              <a:avLst>
                <a:gd name="adj" fmla="val 31515"/>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大規模アリーナ（吹田）開業</a:t>
              </a:r>
            </a:p>
          </p:txBody>
        </p:sp>
      </p:grpSp>
      <p:grpSp>
        <p:nvGrpSpPr>
          <p:cNvPr id="12" name="グループ化 11">
            <a:extLst>
              <a:ext uri="{FF2B5EF4-FFF2-40B4-BE49-F238E27FC236}">
                <a16:creationId xmlns:a16="http://schemas.microsoft.com/office/drawing/2014/main" id="{D734B427-239F-2F74-6E8F-286E99B612CF}"/>
              </a:ext>
            </a:extLst>
          </p:cNvPr>
          <p:cNvGrpSpPr/>
          <p:nvPr/>
        </p:nvGrpSpPr>
        <p:grpSpPr>
          <a:xfrm>
            <a:off x="6629490" y="2662900"/>
            <a:ext cx="900000" cy="346795"/>
            <a:chOff x="6541047" y="3197011"/>
            <a:chExt cx="900000" cy="346795"/>
          </a:xfrm>
        </p:grpSpPr>
        <p:sp>
          <p:nvSpPr>
            <p:cNvPr id="51" name="楕円 50">
              <a:extLst>
                <a:ext uri="{FF2B5EF4-FFF2-40B4-BE49-F238E27FC236}">
                  <a16:creationId xmlns:a16="http://schemas.microsoft.com/office/drawing/2014/main" id="{51B6FAC1-6A79-FE06-B8F2-BEECD5AC29ED}"/>
                </a:ext>
              </a:extLst>
            </p:cNvPr>
            <p:cNvSpPr/>
            <p:nvPr/>
          </p:nvSpPr>
          <p:spPr>
            <a:xfrm>
              <a:off x="6784279" y="3197011"/>
              <a:ext cx="378988" cy="34679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18" name="四角形: 角を丸くする 17">
              <a:extLst>
                <a:ext uri="{FF2B5EF4-FFF2-40B4-BE49-F238E27FC236}">
                  <a16:creationId xmlns:a16="http://schemas.microsoft.com/office/drawing/2014/main" id="{E807E928-DC3F-CAB2-8B25-D4B680776F98}"/>
                </a:ext>
              </a:extLst>
            </p:cNvPr>
            <p:cNvSpPr/>
            <p:nvPr/>
          </p:nvSpPr>
          <p:spPr>
            <a:xfrm>
              <a:off x="6541047" y="3242236"/>
              <a:ext cx="900000" cy="257000"/>
            </a:xfrm>
            <a:prstGeom prst="roundRect">
              <a:avLst>
                <a:gd name="adj" fmla="val 31515"/>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solidFill>
                    <a:schemeClr val="tx1"/>
                  </a:solidFill>
                  <a:latin typeface="Meiryo UI" panose="020B0604030504040204" pitchFamily="50" charset="-128"/>
                  <a:ea typeface="Meiryo UI" panose="020B0604030504040204" pitchFamily="50" charset="-128"/>
                </a:rPr>
                <a:t>大阪</a:t>
              </a:r>
              <a:r>
                <a:rPr lang="en-US" altLang="ja-JP" sz="1000" b="1" dirty="0">
                  <a:solidFill>
                    <a:schemeClr val="tx1"/>
                  </a:solidFill>
                  <a:latin typeface="Meiryo UI" panose="020B0604030504040204" pitchFamily="50" charset="-128"/>
                  <a:ea typeface="Meiryo UI" panose="020B0604030504040204" pitchFamily="50" charset="-128"/>
                </a:rPr>
                <a:t>IR</a:t>
              </a:r>
              <a:r>
                <a:rPr lang="ja-JP" altLang="en-US" sz="1000" b="1" dirty="0">
                  <a:solidFill>
                    <a:schemeClr val="tx1"/>
                  </a:solidFill>
                  <a:latin typeface="Meiryo UI" panose="020B0604030504040204" pitchFamily="50" charset="-128"/>
                  <a:ea typeface="Meiryo UI" panose="020B0604030504040204" pitchFamily="50" charset="-128"/>
                </a:rPr>
                <a:t>開業</a:t>
              </a:r>
              <a:endParaRPr lang="en-US" altLang="ja-JP" sz="1000" b="1" dirty="0">
                <a:solidFill>
                  <a:schemeClr val="tx1"/>
                </a:solidFill>
                <a:latin typeface="Meiryo UI" panose="020B0604030504040204" pitchFamily="50" charset="-128"/>
                <a:ea typeface="Meiryo UI" panose="020B0604030504040204" pitchFamily="50" charset="-128"/>
              </a:endParaRPr>
            </a:p>
          </p:txBody>
        </p:sp>
      </p:grpSp>
      <p:grpSp>
        <p:nvGrpSpPr>
          <p:cNvPr id="13" name="グループ化 12">
            <a:extLst>
              <a:ext uri="{FF2B5EF4-FFF2-40B4-BE49-F238E27FC236}">
                <a16:creationId xmlns:a16="http://schemas.microsoft.com/office/drawing/2014/main" id="{C2171515-D1F0-8903-0D5E-40DB2CA0AA48}"/>
              </a:ext>
            </a:extLst>
          </p:cNvPr>
          <p:cNvGrpSpPr/>
          <p:nvPr/>
        </p:nvGrpSpPr>
        <p:grpSpPr>
          <a:xfrm>
            <a:off x="7540977" y="2661786"/>
            <a:ext cx="807743" cy="353533"/>
            <a:chOff x="7533608" y="3384054"/>
            <a:chExt cx="807743" cy="353533"/>
          </a:xfrm>
        </p:grpSpPr>
        <p:sp>
          <p:nvSpPr>
            <p:cNvPr id="52" name="楕円 51">
              <a:extLst>
                <a:ext uri="{FF2B5EF4-FFF2-40B4-BE49-F238E27FC236}">
                  <a16:creationId xmlns:a16="http://schemas.microsoft.com/office/drawing/2014/main" id="{513171B4-C6AE-EDDF-742F-B42110C976A5}"/>
                </a:ext>
              </a:extLst>
            </p:cNvPr>
            <p:cNvSpPr/>
            <p:nvPr/>
          </p:nvSpPr>
          <p:spPr>
            <a:xfrm>
              <a:off x="7747985" y="3384054"/>
              <a:ext cx="378988" cy="34679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20" name="四角形: 角を丸くする 19">
              <a:extLst>
                <a:ext uri="{FF2B5EF4-FFF2-40B4-BE49-F238E27FC236}">
                  <a16:creationId xmlns:a16="http://schemas.microsoft.com/office/drawing/2014/main" id="{76C2D434-2B0B-3AEF-D87F-29316C3C7C45}"/>
                </a:ext>
              </a:extLst>
            </p:cNvPr>
            <p:cNvSpPr/>
            <p:nvPr/>
          </p:nvSpPr>
          <p:spPr>
            <a:xfrm>
              <a:off x="7533608" y="3397808"/>
              <a:ext cx="807743" cy="339779"/>
            </a:xfrm>
            <a:prstGeom prst="roundRect">
              <a:avLst>
                <a:gd name="adj" fmla="val 31515"/>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なにわ筋線</a:t>
              </a:r>
              <a:endParaRPr lang="en-US" altLang="ja-JP" sz="800" dirty="0">
                <a:solidFill>
                  <a:schemeClr val="tx1"/>
                </a:solidFill>
                <a:latin typeface="Meiryo UI" panose="020B0604030504040204" pitchFamily="50" charset="-128"/>
                <a:ea typeface="Meiryo UI" panose="020B0604030504040204" pitchFamily="50" charset="-128"/>
              </a:endParaRPr>
            </a:p>
            <a:p>
              <a:pPr algn="ctr"/>
              <a:r>
                <a:rPr lang="ja-JP" altLang="en-US" sz="800" dirty="0">
                  <a:solidFill>
                    <a:schemeClr val="tx1"/>
                  </a:solidFill>
                  <a:latin typeface="Meiryo UI" panose="020B0604030504040204" pitchFamily="50" charset="-128"/>
                  <a:ea typeface="Meiryo UI" panose="020B0604030504040204" pitchFamily="50" charset="-128"/>
                </a:rPr>
                <a:t>開通</a:t>
              </a:r>
              <a:endParaRPr lang="en-US" altLang="ja-JP" sz="800" dirty="0">
                <a:solidFill>
                  <a:schemeClr val="tx1"/>
                </a:solidFill>
                <a:latin typeface="Meiryo UI" panose="020B0604030504040204" pitchFamily="50" charset="-128"/>
                <a:ea typeface="Meiryo UI" panose="020B0604030504040204" pitchFamily="50" charset="-128"/>
              </a:endParaRPr>
            </a:p>
          </p:txBody>
        </p:sp>
      </p:grpSp>
      <p:grpSp>
        <p:nvGrpSpPr>
          <p:cNvPr id="24" name="グループ化 23">
            <a:extLst>
              <a:ext uri="{FF2B5EF4-FFF2-40B4-BE49-F238E27FC236}">
                <a16:creationId xmlns:a16="http://schemas.microsoft.com/office/drawing/2014/main" id="{3A5FC26C-4360-339B-9945-0635BB63599C}"/>
              </a:ext>
            </a:extLst>
          </p:cNvPr>
          <p:cNvGrpSpPr/>
          <p:nvPr/>
        </p:nvGrpSpPr>
        <p:grpSpPr>
          <a:xfrm>
            <a:off x="8181097" y="2275775"/>
            <a:ext cx="910748" cy="346795"/>
            <a:chOff x="8199181" y="3041911"/>
            <a:chExt cx="910748" cy="346795"/>
          </a:xfrm>
        </p:grpSpPr>
        <p:sp>
          <p:nvSpPr>
            <p:cNvPr id="54" name="楕円 53">
              <a:extLst>
                <a:ext uri="{FF2B5EF4-FFF2-40B4-BE49-F238E27FC236}">
                  <a16:creationId xmlns:a16="http://schemas.microsoft.com/office/drawing/2014/main" id="{0FD04D8C-6699-F3BE-9A1C-79B0CBF478B1}"/>
                </a:ext>
              </a:extLst>
            </p:cNvPr>
            <p:cNvSpPr/>
            <p:nvPr/>
          </p:nvSpPr>
          <p:spPr>
            <a:xfrm>
              <a:off x="8465061" y="3041911"/>
              <a:ext cx="378988" cy="34679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19" name="四角形: 角を丸くする 18">
              <a:extLst>
                <a:ext uri="{FF2B5EF4-FFF2-40B4-BE49-F238E27FC236}">
                  <a16:creationId xmlns:a16="http://schemas.microsoft.com/office/drawing/2014/main" id="{606E304B-7E7F-33F6-1DA1-4858636B9744}"/>
                </a:ext>
              </a:extLst>
            </p:cNvPr>
            <p:cNvSpPr/>
            <p:nvPr/>
          </p:nvSpPr>
          <p:spPr>
            <a:xfrm>
              <a:off x="8199181" y="3054539"/>
              <a:ext cx="910748" cy="307729"/>
            </a:xfrm>
            <a:prstGeom prst="roundRect">
              <a:avLst>
                <a:gd name="adj" fmla="val 31515"/>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関西国際空港</a:t>
              </a:r>
              <a:endParaRPr lang="en-US" altLang="ja-JP" sz="800" dirty="0">
                <a:solidFill>
                  <a:schemeClr val="tx1"/>
                </a:solidFill>
                <a:latin typeface="Meiryo UI" panose="020B0604030504040204" pitchFamily="50" charset="-128"/>
                <a:ea typeface="Meiryo UI" panose="020B0604030504040204" pitchFamily="50" charset="-128"/>
              </a:endParaRPr>
            </a:p>
            <a:p>
              <a:pPr algn="ctr"/>
              <a:r>
                <a:rPr lang="ja-JP" altLang="en-US" sz="800" dirty="0">
                  <a:solidFill>
                    <a:schemeClr val="tx1"/>
                  </a:solidFill>
                  <a:latin typeface="Meiryo UI" panose="020B0604030504040204" pitchFamily="50" charset="-128"/>
                  <a:ea typeface="Meiryo UI" panose="020B0604030504040204" pitchFamily="50" charset="-128"/>
                </a:rPr>
                <a:t>発着便拡大</a:t>
              </a:r>
              <a:endParaRPr lang="en-US" altLang="ja-JP" sz="800" dirty="0">
                <a:solidFill>
                  <a:schemeClr val="tx1"/>
                </a:solidFill>
                <a:latin typeface="Meiryo UI" panose="020B0604030504040204" pitchFamily="50" charset="-128"/>
                <a:ea typeface="Meiryo UI" panose="020B0604030504040204" pitchFamily="50" charset="-128"/>
              </a:endParaRPr>
            </a:p>
          </p:txBody>
        </p:sp>
      </p:grpSp>
      <p:grpSp>
        <p:nvGrpSpPr>
          <p:cNvPr id="28" name="グループ化 27">
            <a:extLst>
              <a:ext uri="{FF2B5EF4-FFF2-40B4-BE49-F238E27FC236}">
                <a16:creationId xmlns:a16="http://schemas.microsoft.com/office/drawing/2014/main" id="{31D5B735-F28E-9E73-CEA6-C22CAFD6D66A}"/>
              </a:ext>
            </a:extLst>
          </p:cNvPr>
          <p:cNvGrpSpPr/>
          <p:nvPr/>
        </p:nvGrpSpPr>
        <p:grpSpPr>
          <a:xfrm>
            <a:off x="1176678" y="3420277"/>
            <a:ext cx="7926655" cy="1268775"/>
            <a:chOff x="1325358" y="3711407"/>
            <a:chExt cx="7926655" cy="1268775"/>
          </a:xfrm>
        </p:grpSpPr>
        <p:sp>
          <p:nvSpPr>
            <p:cNvPr id="47" name="矢印: 山形 46">
              <a:extLst>
                <a:ext uri="{FF2B5EF4-FFF2-40B4-BE49-F238E27FC236}">
                  <a16:creationId xmlns:a16="http://schemas.microsoft.com/office/drawing/2014/main" id="{F4E4EDE9-E190-2659-F580-F5BEC431F5FA}"/>
                </a:ext>
              </a:extLst>
            </p:cNvPr>
            <p:cNvSpPr/>
            <p:nvPr/>
          </p:nvSpPr>
          <p:spPr>
            <a:xfrm>
              <a:off x="7369971" y="3711407"/>
              <a:ext cx="1882042" cy="1260000"/>
            </a:xfrm>
            <a:prstGeom prst="chevron">
              <a:avLst>
                <a:gd name="adj" fmla="val 2612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071" dirty="0">
                <a:solidFill>
                  <a:schemeClr val="bg1"/>
                </a:solidFill>
                <a:latin typeface="Meiryo UI" panose="020B0604030504040204" pitchFamily="50" charset="-128"/>
                <a:ea typeface="Meiryo UI" panose="020B0604030504040204" pitchFamily="50" charset="-128"/>
              </a:endParaRPr>
            </a:p>
          </p:txBody>
        </p:sp>
        <p:sp>
          <p:nvSpPr>
            <p:cNvPr id="44" name="矢印: 五方向 43">
              <a:extLst>
                <a:ext uri="{FF2B5EF4-FFF2-40B4-BE49-F238E27FC236}">
                  <a16:creationId xmlns:a16="http://schemas.microsoft.com/office/drawing/2014/main" id="{826BA338-9B01-A2ED-B980-E8F8EC712F81}"/>
                </a:ext>
              </a:extLst>
            </p:cNvPr>
            <p:cNvSpPr/>
            <p:nvPr/>
          </p:nvSpPr>
          <p:spPr>
            <a:xfrm>
              <a:off x="1443418" y="3720182"/>
              <a:ext cx="2014429" cy="1260000"/>
            </a:xfrm>
            <a:prstGeom prst="homePlate">
              <a:avLst>
                <a:gd name="adj" fmla="val 2205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071" dirty="0">
                <a:solidFill>
                  <a:schemeClr val="bg1"/>
                </a:solidFill>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E010BF14-8F3A-3B75-8D6F-EE28C1600EEB}"/>
                </a:ext>
              </a:extLst>
            </p:cNvPr>
            <p:cNvSpPr/>
            <p:nvPr/>
          </p:nvSpPr>
          <p:spPr>
            <a:xfrm>
              <a:off x="1519391" y="3825902"/>
              <a:ext cx="710769" cy="192750"/>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981" b="1" dirty="0">
                  <a:solidFill>
                    <a:schemeClr val="bg1"/>
                  </a:solidFill>
                  <a:latin typeface="Meiryo UI" panose="020B0604030504040204" pitchFamily="50" charset="-128"/>
                  <a:ea typeface="Meiryo UI" panose="020B0604030504040204" pitchFamily="50" charset="-128"/>
                </a:rPr>
                <a:t>フェーズ</a:t>
              </a:r>
              <a:r>
                <a:rPr lang="en-US" altLang="ja-JP" sz="981" b="1" dirty="0">
                  <a:solidFill>
                    <a:schemeClr val="bg1"/>
                  </a:solidFill>
                  <a:latin typeface="Meiryo UI" panose="020B0604030504040204" pitchFamily="50" charset="-128"/>
                  <a:ea typeface="Meiryo UI" panose="020B0604030504040204" pitchFamily="50" charset="-128"/>
                </a:rPr>
                <a:t>1</a:t>
              </a:r>
              <a:endParaRPr lang="ja-JP" altLang="en-US" sz="981" b="1" dirty="0">
                <a:solidFill>
                  <a:schemeClr val="bg1"/>
                </a:solidFill>
                <a:latin typeface="Meiryo UI" panose="020B0604030504040204" pitchFamily="50" charset="-128"/>
                <a:ea typeface="Meiryo UI" panose="020B0604030504040204" pitchFamily="50" charset="-128"/>
              </a:endParaRPr>
            </a:p>
          </p:txBody>
        </p:sp>
        <p:sp>
          <p:nvSpPr>
            <p:cNvPr id="23" name="正方形/長方形 22">
              <a:extLst>
                <a:ext uri="{FF2B5EF4-FFF2-40B4-BE49-F238E27FC236}">
                  <a16:creationId xmlns:a16="http://schemas.microsoft.com/office/drawing/2014/main" id="{5621C193-7779-7EC0-36DD-03BBF7CFED8A}"/>
                </a:ext>
              </a:extLst>
            </p:cNvPr>
            <p:cNvSpPr/>
            <p:nvPr/>
          </p:nvSpPr>
          <p:spPr>
            <a:xfrm>
              <a:off x="7819241" y="3817346"/>
              <a:ext cx="710769" cy="192750"/>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981" b="1" dirty="0">
                  <a:solidFill>
                    <a:schemeClr val="bg1"/>
                  </a:solidFill>
                  <a:latin typeface="Meiryo UI" panose="020B0604030504040204" pitchFamily="50" charset="-128"/>
                  <a:ea typeface="Meiryo UI" panose="020B0604030504040204" pitchFamily="50" charset="-128"/>
                </a:rPr>
                <a:t>フェーズ</a:t>
              </a:r>
              <a:r>
                <a:rPr lang="en-US" altLang="ja-JP" sz="981" b="1" dirty="0">
                  <a:solidFill>
                    <a:schemeClr val="bg1"/>
                  </a:solidFill>
                  <a:latin typeface="Meiryo UI" panose="020B0604030504040204" pitchFamily="50" charset="-128"/>
                  <a:ea typeface="Meiryo UI" panose="020B0604030504040204" pitchFamily="50" charset="-128"/>
                </a:rPr>
                <a:t>3</a:t>
              </a:r>
              <a:endParaRPr lang="ja-JP" altLang="en-US" sz="981" b="1" dirty="0">
                <a:solidFill>
                  <a:schemeClr val="bg1"/>
                </a:solidFill>
                <a:latin typeface="Meiryo UI" panose="020B0604030504040204" pitchFamily="50" charset="-128"/>
                <a:ea typeface="Meiryo UI" panose="020B0604030504040204" pitchFamily="50" charset="-128"/>
              </a:endParaRPr>
            </a:p>
          </p:txBody>
        </p:sp>
        <p:sp>
          <p:nvSpPr>
            <p:cNvPr id="45" name="矢印: 山形 44">
              <a:extLst>
                <a:ext uri="{FF2B5EF4-FFF2-40B4-BE49-F238E27FC236}">
                  <a16:creationId xmlns:a16="http://schemas.microsoft.com/office/drawing/2014/main" id="{4D6D79AA-5F13-F4F4-11E5-39447812457D}"/>
                </a:ext>
              </a:extLst>
            </p:cNvPr>
            <p:cNvSpPr/>
            <p:nvPr/>
          </p:nvSpPr>
          <p:spPr>
            <a:xfrm>
              <a:off x="3135470" y="3711407"/>
              <a:ext cx="4608000" cy="1260000"/>
            </a:xfrm>
            <a:prstGeom prst="chevron">
              <a:avLst>
                <a:gd name="adj" fmla="val 18748"/>
              </a:avLst>
            </a:prstGeom>
            <a:solidFill>
              <a:schemeClr val="accent1">
                <a:lumMod val="60000"/>
                <a:lumOff val="4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71" dirty="0">
                <a:solidFill>
                  <a:schemeClr val="bg1"/>
                </a:solidFill>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37F48F36-DB1F-2658-9F76-45EB203099D8}"/>
                </a:ext>
              </a:extLst>
            </p:cNvPr>
            <p:cNvSpPr/>
            <p:nvPr/>
          </p:nvSpPr>
          <p:spPr>
            <a:xfrm>
              <a:off x="3397807" y="3792557"/>
              <a:ext cx="710769" cy="192750"/>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981" b="1" dirty="0">
                  <a:solidFill>
                    <a:schemeClr val="bg1"/>
                  </a:solidFill>
                  <a:latin typeface="Meiryo UI" panose="020B0604030504040204" pitchFamily="50" charset="-128"/>
                  <a:ea typeface="Meiryo UI" panose="020B0604030504040204" pitchFamily="50" charset="-128"/>
                </a:rPr>
                <a:t>フェーズ</a:t>
              </a:r>
              <a:r>
                <a:rPr lang="en-US" altLang="ja-JP" sz="981" b="1" dirty="0">
                  <a:solidFill>
                    <a:schemeClr val="bg1"/>
                  </a:solidFill>
                  <a:latin typeface="Meiryo UI" panose="020B0604030504040204" pitchFamily="50" charset="-128"/>
                  <a:ea typeface="Meiryo UI" panose="020B0604030504040204" pitchFamily="50" charset="-128"/>
                </a:rPr>
                <a:t>2</a:t>
              </a:r>
              <a:endParaRPr lang="ja-JP" altLang="en-US" sz="981" b="1" dirty="0">
                <a:solidFill>
                  <a:schemeClr val="bg1"/>
                </a:solidFill>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B0099E6C-853C-38FE-D4E1-94A3E0553B02}"/>
                </a:ext>
              </a:extLst>
            </p:cNvPr>
            <p:cNvSpPr/>
            <p:nvPr/>
          </p:nvSpPr>
          <p:spPr>
            <a:xfrm>
              <a:off x="3275223" y="4015407"/>
              <a:ext cx="2972093" cy="3599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49" b="1" u="sng" dirty="0">
                  <a:solidFill>
                    <a:schemeClr val="tx1"/>
                  </a:solidFill>
                  <a:latin typeface="Meiryo UI" panose="020B0604030504040204" pitchFamily="50" charset="-128"/>
                  <a:ea typeface="Meiryo UI" panose="020B0604030504040204" pitchFamily="50" charset="-128"/>
                </a:rPr>
                <a:t>大阪都市魅力創造戦略</a:t>
              </a:r>
              <a:r>
                <a:rPr lang="en-US" altLang="ja-JP" sz="1249" b="1" u="sng" dirty="0">
                  <a:solidFill>
                    <a:schemeClr val="tx1"/>
                  </a:solidFill>
                  <a:latin typeface="Meiryo UI" panose="020B0604030504040204" pitchFamily="50" charset="-128"/>
                  <a:ea typeface="Meiryo UI" panose="020B0604030504040204" pitchFamily="50" charset="-128"/>
                </a:rPr>
                <a:t>2030</a:t>
              </a:r>
              <a:r>
                <a:rPr lang="ja-JP" altLang="en-US" sz="1249" b="1" u="sng" dirty="0">
                  <a:solidFill>
                    <a:schemeClr val="tx1"/>
                  </a:solidFill>
                  <a:latin typeface="Meiryo UI" panose="020B0604030504040204" pitchFamily="50" charset="-128"/>
                  <a:ea typeface="Meiryo UI" panose="020B0604030504040204" pitchFamily="50" charset="-128"/>
                </a:rPr>
                <a:t>（</a:t>
              </a:r>
              <a:r>
                <a:rPr lang="en-US" altLang="ja-JP" sz="1249" b="1" u="sng" dirty="0">
                  <a:solidFill>
                    <a:schemeClr val="tx1"/>
                  </a:solidFill>
                  <a:latin typeface="Meiryo UI" panose="020B0604030504040204" pitchFamily="50" charset="-128"/>
                  <a:ea typeface="Meiryo UI" panose="020B0604030504040204" pitchFamily="50" charset="-128"/>
                </a:rPr>
                <a:t>※</a:t>
              </a:r>
              <a:r>
                <a:rPr lang="ja-JP" altLang="en-US" sz="1249" b="1" u="sng" dirty="0">
                  <a:solidFill>
                    <a:schemeClr val="tx1"/>
                  </a:solidFill>
                  <a:latin typeface="Meiryo UI" panose="020B0604030504040204" pitchFamily="50" charset="-128"/>
                  <a:ea typeface="Meiryo UI" panose="020B0604030504040204" pitchFamily="50" charset="-128"/>
                </a:rPr>
                <a:t>）</a:t>
              </a:r>
            </a:p>
          </p:txBody>
        </p:sp>
        <p:sp>
          <p:nvSpPr>
            <p:cNvPr id="29" name="正方形/長方形 28">
              <a:extLst>
                <a:ext uri="{FF2B5EF4-FFF2-40B4-BE49-F238E27FC236}">
                  <a16:creationId xmlns:a16="http://schemas.microsoft.com/office/drawing/2014/main" id="{C6C29F9E-24E4-9652-21F4-05E2FCD3B4F9}"/>
                </a:ext>
              </a:extLst>
            </p:cNvPr>
            <p:cNvSpPr/>
            <p:nvPr/>
          </p:nvSpPr>
          <p:spPr>
            <a:xfrm>
              <a:off x="3501149" y="4370722"/>
              <a:ext cx="2365314" cy="4091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996" indent="-152996">
                <a:lnSpc>
                  <a:spcPts val="1500"/>
                </a:lnSpc>
                <a:buFont typeface="Meiryo UI" panose="020B0604030504040204" pitchFamily="50" charset="-128"/>
                <a:buChar char="➤"/>
              </a:pPr>
              <a:r>
                <a:rPr lang="ja-JP" altLang="en-US" sz="981" dirty="0">
                  <a:solidFill>
                    <a:schemeClr val="tx1"/>
                  </a:solidFill>
                  <a:latin typeface="Meiryo UI" panose="020B0604030504040204" pitchFamily="50" charset="-128"/>
                  <a:ea typeface="Meiryo UI" panose="020B0604030504040204" pitchFamily="50" charset="-128"/>
                </a:rPr>
                <a:t>万博レガシーの継承・発展</a:t>
              </a:r>
              <a:endParaRPr lang="en-US" altLang="ja-JP" sz="981" dirty="0">
                <a:solidFill>
                  <a:schemeClr val="tx1"/>
                </a:solidFill>
                <a:latin typeface="Meiryo UI" panose="020B0604030504040204" pitchFamily="50" charset="-128"/>
                <a:ea typeface="Meiryo UI" panose="020B0604030504040204" pitchFamily="50" charset="-128"/>
              </a:endParaRPr>
            </a:p>
            <a:p>
              <a:pPr marL="152996" indent="-152996">
                <a:lnSpc>
                  <a:spcPts val="1500"/>
                </a:lnSpc>
                <a:buFont typeface="Meiryo UI" panose="020B0604030504040204" pitchFamily="50" charset="-128"/>
                <a:buChar char="➤"/>
              </a:pPr>
              <a:r>
                <a:rPr lang="ja-JP" altLang="en-US" sz="981" dirty="0">
                  <a:solidFill>
                    <a:schemeClr val="tx1"/>
                  </a:solidFill>
                  <a:latin typeface="Meiryo UI" panose="020B0604030504040204" pitchFamily="50" charset="-128"/>
                  <a:ea typeface="Meiryo UI" panose="020B0604030504040204" pitchFamily="50" charset="-128"/>
                </a:rPr>
                <a:t>「持続可能な観光」の対応</a:t>
              </a:r>
              <a:endParaRPr lang="en-US" altLang="ja-JP" sz="981" dirty="0">
                <a:solidFill>
                  <a:schemeClr val="tx1"/>
                </a:solidFill>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ED32C2D5-13B4-D98B-63EF-BE973773D9F4}"/>
                </a:ext>
              </a:extLst>
            </p:cNvPr>
            <p:cNvSpPr/>
            <p:nvPr/>
          </p:nvSpPr>
          <p:spPr>
            <a:xfrm>
              <a:off x="7582576" y="4149495"/>
              <a:ext cx="1517378" cy="517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996" indent="-152996" algn="ctr">
                <a:buFont typeface="Meiryo UI" panose="020B0604030504040204" pitchFamily="50" charset="-128"/>
                <a:buChar char="➤"/>
              </a:pPr>
              <a:r>
                <a:rPr lang="ja-JP" altLang="en-US" sz="981" dirty="0">
                  <a:solidFill>
                    <a:schemeClr val="tx1"/>
                  </a:solidFill>
                  <a:latin typeface="Meiryo UI" panose="020B0604030504040204" pitchFamily="50" charset="-128"/>
                  <a:ea typeface="Meiryo UI" panose="020B0604030504040204" pitchFamily="50" charset="-128"/>
                </a:rPr>
                <a:t>夢洲のまちづくり</a:t>
              </a:r>
              <a:endParaRPr lang="en-US" altLang="ja-JP" sz="981" dirty="0">
                <a:solidFill>
                  <a:schemeClr val="tx1"/>
                </a:solidFill>
                <a:latin typeface="Meiryo UI" panose="020B0604030504040204" pitchFamily="50" charset="-128"/>
                <a:ea typeface="Meiryo UI" panose="020B0604030504040204" pitchFamily="50" charset="-128"/>
              </a:endParaRPr>
            </a:p>
            <a:p>
              <a:pPr algn="ctr"/>
              <a:r>
                <a:rPr lang="ja-JP" altLang="en-US" sz="981" dirty="0">
                  <a:solidFill>
                    <a:schemeClr val="tx1"/>
                  </a:solidFill>
                  <a:latin typeface="Meiryo UI" panose="020B0604030504040204" pitchFamily="50" charset="-128"/>
                  <a:ea typeface="Meiryo UI" panose="020B0604030504040204" pitchFamily="50" charset="-128"/>
                </a:rPr>
                <a:t>　　（国際観光拠点）等と連動した取組</a:t>
              </a:r>
              <a:endParaRPr lang="en-US" altLang="ja-JP" sz="981" dirty="0">
                <a:solidFill>
                  <a:schemeClr val="tx1"/>
                </a:solidFill>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B6C3BA55-51B4-89C5-2C1E-43EB954F91D7}"/>
                </a:ext>
              </a:extLst>
            </p:cNvPr>
            <p:cNvSpPr/>
            <p:nvPr/>
          </p:nvSpPr>
          <p:spPr>
            <a:xfrm>
              <a:off x="1325358" y="4127431"/>
              <a:ext cx="1914938" cy="3599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81" dirty="0">
                  <a:solidFill>
                    <a:schemeClr val="tx1"/>
                  </a:solidFill>
                  <a:latin typeface="Meiryo UI" panose="020B0604030504040204" pitchFamily="50" charset="-128"/>
                  <a:ea typeface="Meiryo UI" panose="020B0604030504040204" pitchFamily="50" charset="-128"/>
                </a:rPr>
                <a:t>大阪都市魅力創造戦略</a:t>
              </a:r>
              <a:r>
                <a:rPr lang="en-US" altLang="ja-JP" sz="981" dirty="0">
                  <a:solidFill>
                    <a:schemeClr val="tx1"/>
                  </a:solidFill>
                  <a:latin typeface="Meiryo UI" panose="020B0604030504040204" pitchFamily="50" charset="-128"/>
                  <a:ea typeface="Meiryo UI" panose="020B0604030504040204" pitchFamily="50" charset="-128"/>
                </a:rPr>
                <a:t>2025</a:t>
              </a:r>
              <a:endParaRPr lang="ja-JP" altLang="en-US" sz="981" dirty="0">
                <a:solidFill>
                  <a:schemeClr val="tx1"/>
                </a:solidFill>
                <a:latin typeface="Meiryo UI" panose="020B0604030504040204" pitchFamily="50" charset="-128"/>
                <a:ea typeface="Meiryo UI" panose="020B0604030504040204" pitchFamily="50" charset="-128"/>
              </a:endParaRPr>
            </a:p>
          </p:txBody>
        </p:sp>
        <p:sp>
          <p:nvSpPr>
            <p:cNvPr id="41" name="正方形/長方形 40">
              <a:extLst>
                <a:ext uri="{FF2B5EF4-FFF2-40B4-BE49-F238E27FC236}">
                  <a16:creationId xmlns:a16="http://schemas.microsoft.com/office/drawing/2014/main" id="{144721F4-0861-2A1F-9F51-8D66C3A34E1E}"/>
                </a:ext>
              </a:extLst>
            </p:cNvPr>
            <p:cNvSpPr/>
            <p:nvPr/>
          </p:nvSpPr>
          <p:spPr>
            <a:xfrm>
              <a:off x="1450684" y="4496147"/>
              <a:ext cx="1827997" cy="22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996" indent="-152996">
                <a:buFont typeface="Meiryo UI" panose="020B0604030504040204" pitchFamily="50" charset="-128"/>
                <a:buChar char="➤"/>
              </a:pPr>
              <a:r>
                <a:rPr lang="ja-JP" altLang="en-US" sz="981" dirty="0">
                  <a:solidFill>
                    <a:schemeClr val="tx1"/>
                  </a:solidFill>
                  <a:latin typeface="Meiryo UI" panose="020B0604030504040204" pitchFamily="50" charset="-128"/>
                  <a:ea typeface="Meiryo UI" panose="020B0604030504040204" pitchFamily="50" charset="-128"/>
                </a:rPr>
                <a:t>万博の機会を最大限に活用</a:t>
              </a:r>
              <a:endParaRPr lang="en-US" altLang="ja-JP" sz="981" dirty="0">
                <a:solidFill>
                  <a:schemeClr val="tx1"/>
                </a:solidFill>
                <a:latin typeface="Meiryo UI" panose="020B0604030504040204" pitchFamily="50" charset="-128"/>
                <a:ea typeface="Meiryo UI" panose="020B0604030504040204" pitchFamily="50" charset="-128"/>
              </a:endParaRPr>
            </a:p>
          </p:txBody>
        </p:sp>
        <p:sp>
          <p:nvSpPr>
            <p:cNvPr id="55" name="正方形/長方形 54">
              <a:extLst>
                <a:ext uri="{FF2B5EF4-FFF2-40B4-BE49-F238E27FC236}">
                  <a16:creationId xmlns:a16="http://schemas.microsoft.com/office/drawing/2014/main" id="{C127AF72-41E1-5C02-6C3D-92D7A58876ED}"/>
                </a:ext>
              </a:extLst>
            </p:cNvPr>
            <p:cNvSpPr/>
            <p:nvPr/>
          </p:nvSpPr>
          <p:spPr>
            <a:xfrm>
              <a:off x="5224764" y="4377691"/>
              <a:ext cx="2205753" cy="3997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996" indent="-152996">
                <a:lnSpc>
                  <a:spcPts val="1500"/>
                </a:lnSpc>
                <a:buFont typeface="Meiryo UI" panose="020B0604030504040204" pitchFamily="50" charset="-128"/>
                <a:buChar char="➤"/>
              </a:pPr>
              <a:r>
                <a:rPr lang="ja-JP" altLang="en-US" sz="981" dirty="0">
                  <a:solidFill>
                    <a:schemeClr val="tx1"/>
                  </a:solidFill>
                  <a:latin typeface="Meiryo UI" panose="020B0604030504040204" pitchFamily="50" charset="-128"/>
                  <a:ea typeface="Meiryo UI" panose="020B0604030504040204" pitchFamily="50" charset="-128"/>
                </a:rPr>
                <a:t>府内誘客・周遊に向けた取組拡充</a:t>
              </a:r>
              <a:endParaRPr lang="en-US" altLang="ja-JP" sz="981" dirty="0">
                <a:solidFill>
                  <a:schemeClr val="tx1"/>
                </a:solidFill>
                <a:latin typeface="Meiryo UI" panose="020B0604030504040204" pitchFamily="50" charset="-128"/>
                <a:ea typeface="Meiryo UI" panose="020B0604030504040204" pitchFamily="50" charset="-128"/>
              </a:endParaRPr>
            </a:p>
            <a:p>
              <a:pPr>
                <a:lnSpc>
                  <a:spcPts val="1500"/>
                </a:lnSpc>
              </a:pPr>
              <a:endParaRPr lang="en-US" altLang="ja-JP" sz="981" dirty="0">
                <a:solidFill>
                  <a:schemeClr val="tx1"/>
                </a:solidFill>
                <a:latin typeface="Meiryo UI" panose="020B0604030504040204" pitchFamily="50" charset="-128"/>
                <a:ea typeface="Meiryo UI" panose="020B0604030504040204" pitchFamily="50" charset="-128"/>
              </a:endParaRPr>
            </a:p>
          </p:txBody>
        </p:sp>
      </p:grpSp>
      <p:sp>
        <p:nvSpPr>
          <p:cNvPr id="53" name="コンテンツ プレースホルダー 2">
            <a:extLst>
              <a:ext uri="{FF2B5EF4-FFF2-40B4-BE49-F238E27FC236}">
                <a16:creationId xmlns:a16="http://schemas.microsoft.com/office/drawing/2014/main" id="{F8FA0571-BDD4-2642-546C-DE463356C61A}"/>
              </a:ext>
            </a:extLst>
          </p:cNvPr>
          <p:cNvSpPr txBox="1">
            <a:spLocks/>
          </p:cNvSpPr>
          <p:nvPr/>
        </p:nvSpPr>
        <p:spPr>
          <a:xfrm>
            <a:off x="234105" y="565343"/>
            <a:ext cx="9471063" cy="962635"/>
          </a:xfrm>
          <a:prstGeom prst="rect">
            <a:avLst/>
          </a:prstGeom>
        </p:spPr>
        <p:txBody>
          <a:bodyPr vert="horz" lIns="91440" tIns="45720" rIns="91440" bIns="4572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ts val="1700"/>
              </a:lnSpc>
              <a:spcBef>
                <a:spcPts val="30"/>
              </a:spcBef>
              <a:buFont typeface="Meiryo UI" panose="020B0604030504040204" pitchFamily="50" charset="-128"/>
              <a:buChar char="✔"/>
            </a:pPr>
            <a:r>
              <a:rPr lang="ja-JP" altLang="en-US" sz="1200" dirty="0">
                <a:latin typeface="Meiryo UI" panose="020B0604030504040204" pitchFamily="50" charset="-128"/>
                <a:ea typeface="Meiryo UI" panose="020B0604030504040204" pitchFamily="50" charset="-128"/>
              </a:rPr>
              <a:t>　今後、大阪では国際的な大規模イベントの開催や受入環境の充実に向けたハード整備が予定されているほか、</a:t>
            </a:r>
            <a:r>
              <a:rPr lang="en-US" altLang="ja-JP" sz="1200" dirty="0">
                <a:latin typeface="Meiryo UI" panose="020B0604030504040204" pitchFamily="50" charset="-128"/>
                <a:ea typeface="Meiryo UI" panose="020B0604030504040204" pitchFamily="50" charset="-128"/>
              </a:rPr>
              <a:t>2030</a:t>
            </a:r>
            <a:r>
              <a:rPr lang="ja-JP" altLang="en-US" sz="1200" dirty="0">
                <a:latin typeface="Meiryo UI" panose="020B0604030504040204" pitchFamily="50" charset="-128"/>
                <a:ea typeface="Meiryo UI" panose="020B0604030504040204" pitchFamily="50" charset="-128"/>
              </a:rPr>
              <a:t>年には、国際会議場や展示場、　</a:t>
            </a:r>
            <a:endParaRPr lang="en-US" altLang="ja-JP" sz="1200" dirty="0">
              <a:latin typeface="Meiryo UI" panose="020B0604030504040204" pitchFamily="50" charset="-128"/>
              <a:ea typeface="Meiryo UI" panose="020B0604030504040204" pitchFamily="50" charset="-128"/>
            </a:endParaRPr>
          </a:p>
          <a:p>
            <a:pPr marL="0" indent="0">
              <a:lnSpc>
                <a:spcPts val="1700"/>
              </a:lnSpc>
              <a:spcBef>
                <a:spcPts val="30"/>
              </a:spcBef>
              <a:buNone/>
            </a:pPr>
            <a:r>
              <a:rPr lang="ja-JP" altLang="en-US" sz="1200" dirty="0">
                <a:latin typeface="Meiryo UI" panose="020B0604030504040204" pitchFamily="50" charset="-128"/>
                <a:ea typeface="Meiryo UI" panose="020B0604030504040204" pitchFamily="50" charset="-128"/>
              </a:rPr>
              <a:t>　　　エンターテインメント施設等が一体的に組み込まれた統合型リゾート（</a:t>
            </a:r>
            <a:r>
              <a:rPr lang="en-US" altLang="ja-JP" sz="1200" dirty="0">
                <a:latin typeface="Meiryo UI" panose="020B0604030504040204" pitchFamily="50" charset="-128"/>
                <a:ea typeface="Meiryo UI" panose="020B0604030504040204" pitchFamily="50" charset="-128"/>
              </a:rPr>
              <a:t>IR</a:t>
            </a:r>
            <a:r>
              <a:rPr lang="ja-JP" altLang="en-US" sz="1200" dirty="0">
                <a:latin typeface="Meiryo UI" panose="020B0604030504040204" pitchFamily="50" charset="-128"/>
                <a:ea typeface="Meiryo UI" panose="020B0604030504040204" pitchFamily="50" charset="-128"/>
              </a:rPr>
              <a:t>）の開業が控えている。</a:t>
            </a:r>
            <a:endParaRPr lang="en-US" altLang="ja-JP" sz="1200" dirty="0">
              <a:latin typeface="Meiryo UI" panose="020B0604030504040204" pitchFamily="50" charset="-128"/>
              <a:ea typeface="Meiryo UI" panose="020B0604030504040204" pitchFamily="50" charset="-128"/>
            </a:endParaRPr>
          </a:p>
          <a:p>
            <a:pPr>
              <a:lnSpc>
                <a:spcPts val="1700"/>
              </a:lnSpc>
              <a:spcBef>
                <a:spcPts val="30"/>
              </a:spcBef>
              <a:buFont typeface="Meiryo UI" panose="020B0604030504040204" pitchFamily="50" charset="-128"/>
              <a:buChar char="✔"/>
            </a:pPr>
            <a:r>
              <a:rPr lang="ja-JP" altLang="en-US" sz="1200" dirty="0">
                <a:latin typeface="Meiryo UI" panose="020B0604030504040204" pitchFamily="50" charset="-128"/>
                <a:ea typeface="Meiryo UI" panose="020B0604030504040204" pitchFamily="50" charset="-128"/>
              </a:rPr>
              <a:t>　大阪・関西万博によって高まった</a:t>
            </a:r>
            <a:r>
              <a:rPr lang="ja-JP" altLang="en-US" sz="1200" b="1" u="sng" dirty="0">
                <a:latin typeface="Meiryo UI" panose="020B0604030504040204" pitchFamily="50" charset="-128"/>
                <a:ea typeface="Meiryo UI" panose="020B0604030504040204" pitchFamily="50" charset="-128"/>
              </a:rPr>
              <a:t>世界からの注目度や都市の勢いを「万博レガシー」としてつなげ、訪れる人々が楽しくなるよう、日本を代表する</a:t>
            </a:r>
            <a:endParaRPr lang="en-US" altLang="ja-JP" sz="1200" b="1" u="sng" dirty="0">
              <a:latin typeface="Meiryo UI" panose="020B0604030504040204" pitchFamily="50" charset="-128"/>
              <a:ea typeface="Meiryo UI" panose="020B0604030504040204" pitchFamily="50" charset="-128"/>
            </a:endParaRPr>
          </a:p>
          <a:p>
            <a:pPr marL="0" indent="0">
              <a:lnSpc>
                <a:spcPts val="1700"/>
              </a:lnSpc>
              <a:spcBef>
                <a:spcPts val="30"/>
              </a:spcBef>
              <a:buNone/>
            </a:pPr>
            <a:r>
              <a:rPr lang="ja-JP" altLang="en-US" sz="1200" dirty="0">
                <a:latin typeface="Meiryo UI" panose="020B0604030504040204" pitchFamily="50" charset="-128"/>
                <a:ea typeface="Meiryo UI" panose="020B0604030504040204" pitchFamily="50" charset="-128"/>
              </a:rPr>
              <a:t>　　　</a:t>
            </a:r>
            <a:r>
              <a:rPr lang="ja-JP" altLang="en-US" sz="1200" b="1" u="sng" dirty="0">
                <a:latin typeface="Meiryo UI" panose="020B0604030504040204" pitchFamily="50" charset="-128"/>
                <a:ea typeface="Meiryo UI" panose="020B0604030504040204" pitchFamily="50" charset="-128"/>
              </a:rPr>
              <a:t>国際観光拠点の実現に向けて果敢にチャレンジを続けていく</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marL="187200" indent="-187200">
              <a:lnSpc>
                <a:spcPts val="2100"/>
              </a:lnSpc>
              <a:spcBef>
                <a:spcPts val="30"/>
              </a:spcBef>
              <a:buFont typeface="Meiryo UI" panose="020B0604030504040204" pitchFamily="50" charset="-128"/>
              <a:buChar char="○"/>
            </a:pPr>
            <a:endParaRPr lang="en-US" altLang="ja-JP" sz="1300" dirty="0">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24956414-5E76-0F2A-1F52-4B624D1B360A}"/>
              </a:ext>
            </a:extLst>
          </p:cNvPr>
          <p:cNvSpPr/>
          <p:nvPr/>
        </p:nvSpPr>
        <p:spPr>
          <a:xfrm>
            <a:off x="374905" y="4993051"/>
            <a:ext cx="9053112" cy="1152000"/>
          </a:xfrm>
          <a:prstGeom prst="rect">
            <a:avLst/>
          </a:prstGeom>
          <a:noFill/>
          <a:ln>
            <a:solidFill>
              <a:schemeClr val="tx1"/>
            </a:solidFill>
            <a:prstDash val="sysDot"/>
          </a:ln>
        </p:spPr>
        <p:style>
          <a:lnRef idx="2">
            <a:schemeClr val="dk1"/>
          </a:lnRef>
          <a:fillRef idx="1">
            <a:schemeClr val="lt1"/>
          </a:fillRef>
          <a:effectRef idx="0">
            <a:schemeClr val="dk1"/>
          </a:effectRef>
          <a:fontRef idx="minor">
            <a:schemeClr val="dk1"/>
          </a:fontRef>
        </p:style>
        <p:txBody>
          <a:bodyPr rtlCol="0" anchor="ctr"/>
          <a:lstStyle/>
          <a:p>
            <a:pPr>
              <a:lnSpc>
                <a:spcPct val="140000"/>
              </a:lnSpc>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Beyond EXPO 2025</a:t>
            </a:r>
            <a:r>
              <a:rPr lang="ja-JP" altLang="en-US"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」との関係性</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1500"/>
              </a:lnSpc>
            </a:pPr>
            <a:r>
              <a:rPr lang="ja-JP" altLang="en-US" sz="10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Beyond EXPO 2025</a:t>
            </a:r>
            <a:r>
              <a:rPr lang="ja-JP" altLang="en-US" sz="10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」は、大阪府・大阪市の成長戦略として、「</a:t>
            </a:r>
            <a:r>
              <a:rPr lang="en-US" altLang="ja-JP" sz="10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2040</a:t>
            </a:r>
            <a:r>
              <a:rPr lang="ja-JP" altLang="en-US" sz="10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年代に名目</a:t>
            </a:r>
            <a:r>
              <a:rPr lang="en-US" altLang="ja-JP" sz="10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GDP80</a:t>
            </a:r>
            <a:r>
              <a:rPr lang="ja-JP" altLang="en-US" sz="10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兆円」という目標を掲げて策定した長期の計画であり、大阪が強みを発揮できる</a:t>
            </a:r>
            <a:endParaRPr lang="en-US" altLang="ja-JP" sz="10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1500"/>
              </a:lnSpc>
            </a:pPr>
            <a:r>
              <a:rPr lang="ja-JP" altLang="en-US" sz="10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分野のひとつとして「観光分野」を位置づけ、今後取り組むべき施策の方向性を示したもの。</a:t>
            </a:r>
            <a:endParaRPr lang="en-US" altLang="ja-JP" sz="10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1500"/>
              </a:lnSpc>
            </a:pPr>
            <a:r>
              <a:rPr lang="ja-JP" altLang="en-US" sz="10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・「大阪都市魅力創造戦略</a:t>
            </a:r>
            <a:r>
              <a:rPr lang="en-US" altLang="ja-JP" sz="10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2030</a:t>
            </a:r>
            <a:r>
              <a:rPr lang="ja-JP" altLang="en-US" sz="10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」は、「</a:t>
            </a:r>
            <a:r>
              <a:rPr lang="en-US" altLang="ja-JP" sz="10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Beyond EXPO 2025</a:t>
            </a:r>
            <a:r>
              <a:rPr lang="ja-JP" altLang="en-US" sz="10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」で示された方向性を踏まえつつ、</a:t>
            </a:r>
            <a:r>
              <a:rPr lang="en-US" altLang="ja-JP" sz="10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2030</a:t>
            </a:r>
            <a:r>
              <a:rPr lang="ja-JP" altLang="en-US" sz="10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年までの５年間に、観光、国際交流、文化、スポーツ各分野において</a:t>
            </a:r>
            <a:endParaRPr lang="en-US" altLang="ja-JP" sz="10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1500"/>
              </a:lnSpc>
            </a:pPr>
            <a:r>
              <a:rPr lang="ja-JP" altLang="en-US" sz="10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重点的に取り組む事項を、きめ細やかな戦略として策定する短期の実行計画</a:t>
            </a:r>
            <a:r>
              <a:rPr lang="ja-JP" altLang="en-US" sz="1000" kern="100" dirty="0">
                <a:latin typeface="Meiryo UI" panose="020B0604030504040204" pitchFamily="50" charset="-128"/>
                <a:ea typeface="Meiryo UI" panose="020B0604030504040204" pitchFamily="50" charset="-128"/>
                <a:cs typeface="Times New Roman" panose="02020603050405020304" pitchFamily="18" charset="0"/>
              </a:rPr>
              <a:t>となるもの。</a:t>
            </a:r>
            <a:endParaRPr lang="en-US" altLang="ja-JP" sz="1000" kern="100" dirty="0">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036674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楕円 42">
            <a:extLst>
              <a:ext uri="{FF2B5EF4-FFF2-40B4-BE49-F238E27FC236}">
                <a16:creationId xmlns:a16="http://schemas.microsoft.com/office/drawing/2014/main" id="{96263604-9679-4F21-A4BB-2DC3BF795A7D}"/>
              </a:ext>
            </a:extLst>
          </p:cNvPr>
          <p:cNvSpPr/>
          <p:nvPr/>
        </p:nvSpPr>
        <p:spPr>
          <a:xfrm>
            <a:off x="4118344" y="4491496"/>
            <a:ext cx="1779182" cy="86155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19" name="コンテンツ プレースホルダー 2">
            <a:extLst>
              <a:ext uri="{FF2B5EF4-FFF2-40B4-BE49-F238E27FC236}">
                <a16:creationId xmlns:a16="http://schemas.microsoft.com/office/drawing/2014/main" id="{4613404D-8AC6-4B73-B9F2-564A022E8CFA}"/>
              </a:ext>
            </a:extLst>
          </p:cNvPr>
          <p:cNvSpPr txBox="1">
            <a:spLocks/>
          </p:cNvSpPr>
          <p:nvPr/>
        </p:nvSpPr>
        <p:spPr>
          <a:xfrm>
            <a:off x="558536" y="3448856"/>
            <a:ext cx="4356000" cy="872321"/>
          </a:xfrm>
          <a:prstGeom prst="rect">
            <a:avLst/>
          </a:prstGeom>
        </p:spPr>
        <p:txBody>
          <a:bodyPr vert="horz" lIns="81597" tIns="40799" rIns="81597" bIns="40799"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gn="just">
              <a:lnSpc>
                <a:spcPts val="1600"/>
              </a:lnSpc>
              <a:spcBef>
                <a:spcPts val="535"/>
              </a:spcBef>
              <a:buNone/>
            </a:pP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大阪が有する進取の気風や創造性を生かし、</a:t>
            </a:r>
            <a:r>
              <a:rPr lang="ja-JP" altLang="en-US" sz="1100" b="1" u="sng" kern="100" dirty="0">
                <a:latin typeface="Meiryo UI" panose="020B0604030504040204" pitchFamily="50" charset="-128"/>
                <a:ea typeface="Meiryo UI" panose="020B0604030504040204" pitchFamily="50" charset="-128"/>
                <a:cs typeface="Times New Roman" panose="02020603050405020304" pitchFamily="18" charset="0"/>
              </a:rPr>
              <a:t>多彩な魅力の創出</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と大阪の強みである</a:t>
            </a:r>
            <a:r>
              <a:rPr lang="ja-JP" altLang="en-US" sz="1100" b="1" u="sng" kern="100" dirty="0">
                <a:latin typeface="Meiryo UI" panose="020B0604030504040204" pitchFamily="50" charset="-128"/>
                <a:ea typeface="Meiryo UI" panose="020B0604030504040204" pitchFamily="50" charset="-128"/>
                <a:cs typeface="Times New Roman" panose="02020603050405020304" pitchFamily="18" charset="0"/>
              </a:rPr>
              <a:t>豊かな個性のさらなる磨き上げ</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により、都市としての価値やポテンシャルを最大化させ</a:t>
            </a:r>
            <a:r>
              <a:rPr lang="ja-JP" altLang="en-US" sz="1100" b="1" u="sng" kern="100" dirty="0">
                <a:latin typeface="Meiryo UI" panose="020B0604030504040204" pitchFamily="50" charset="-128"/>
                <a:ea typeface="Meiryo UI" panose="020B0604030504040204" pitchFamily="50" charset="-128"/>
                <a:cs typeface="Times New Roman" panose="02020603050405020304" pitchFamily="18" charset="0"/>
              </a:rPr>
              <a:t>「大阪ならではの都市魅力ブランド」を確立</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し、国内外からの誘客・交流拡大につなげる。</a:t>
            </a:r>
          </a:p>
        </p:txBody>
      </p:sp>
      <p:sp>
        <p:nvSpPr>
          <p:cNvPr id="35" name="コンテンツ プレースホルダー 2">
            <a:extLst>
              <a:ext uri="{FF2B5EF4-FFF2-40B4-BE49-F238E27FC236}">
                <a16:creationId xmlns:a16="http://schemas.microsoft.com/office/drawing/2014/main" id="{A96330CD-E0D7-4960-8EF7-7EBD5A789CD0}"/>
              </a:ext>
            </a:extLst>
          </p:cNvPr>
          <p:cNvSpPr txBox="1">
            <a:spLocks/>
          </p:cNvSpPr>
          <p:nvPr/>
        </p:nvSpPr>
        <p:spPr>
          <a:xfrm>
            <a:off x="5153065" y="3448025"/>
            <a:ext cx="4356000" cy="873152"/>
          </a:xfrm>
          <a:prstGeom prst="rect">
            <a:avLst/>
          </a:prstGeom>
        </p:spPr>
        <p:txBody>
          <a:bodyPr vert="horz" lIns="81597" tIns="40799" rIns="81597" bIns="40799"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gn="just">
              <a:lnSpc>
                <a:spcPts val="1600"/>
              </a:lnSpc>
              <a:buNone/>
            </a:pP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大阪を訪れる人、それを受入れる地域の双方が、安全・安心で快適に過ごすことができ、多様性・公平性・包摂性を尊重する</a:t>
            </a:r>
            <a:r>
              <a:rPr lang="ja-JP" altLang="en-US" sz="1100" b="1" u="sng" kern="100" dirty="0">
                <a:latin typeface="Meiryo UI" panose="020B0604030504040204" pitchFamily="50" charset="-128"/>
                <a:ea typeface="Meiryo UI" panose="020B0604030504040204" pitchFamily="50" charset="-128"/>
                <a:cs typeface="Times New Roman" panose="02020603050405020304" pitchFamily="18" charset="0"/>
              </a:rPr>
              <a:t>国際都市にふさわしい「おもてなし力」や受入環境の充実</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により</a:t>
            </a:r>
            <a:r>
              <a:rPr lang="ja-JP" altLang="en-US" sz="1100" b="1" u="sng" kern="100" dirty="0">
                <a:latin typeface="Meiryo UI" panose="020B0604030504040204" pitchFamily="50" charset="-128"/>
                <a:ea typeface="Meiryo UI" panose="020B0604030504040204" pitchFamily="50" charset="-128"/>
                <a:cs typeface="Times New Roman" panose="02020603050405020304" pitchFamily="18" charset="0"/>
              </a:rPr>
              <a:t>「持続可能な観光」を実現</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し、将来にわたって魅力が形成される都市へと成長を図る。</a:t>
            </a:r>
            <a:endParaRPr lang="en-US" altLang="ja-JP" sz="1100" kern="100" dirty="0">
              <a:latin typeface="+mn-ea"/>
              <a:cs typeface="Times New Roman" panose="02020603050405020304" pitchFamily="18" charset="0"/>
            </a:endParaRPr>
          </a:p>
        </p:txBody>
      </p:sp>
      <p:sp>
        <p:nvSpPr>
          <p:cNvPr id="39" name="正方形/長方形 38">
            <a:extLst>
              <a:ext uri="{FF2B5EF4-FFF2-40B4-BE49-F238E27FC236}">
                <a16:creationId xmlns:a16="http://schemas.microsoft.com/office/drawing/2014/main" id="{6A1EFE57-0E10-474E-A4D4-1D967A5A4A02}"/>
              </a:ext>
            </a:extLst>
          </p:cNvPr>
          <p:cNvSpPr/>
          <p:nvPr/>
        </p:nvSpPr>
        <p:spPr>
          <a:xfrm>
            <a:off x="1457184" y="5688070"/>
            <a:ext cx="3892323" cy="329962"/>
          </a:xfrm>
          <a:prstGeom prst="rect">
            <a:avLst/>
          </a:prstGeom>
        </p:spPr>
        <p:txBody>
          <a:bodyPr wrap="square">
            <a:spAutoFit/>
          </a:bodyPr>
          <a:lstStyle/>
          <a:p>
            <a:pPr>
              <a:lnSpc>
                <a:spcPts val="2052"/>
              </a:lnSpc>
            </a:pPr>
            <a:r>
              <a:rPr lang="en-US" altLang="ja-JP" sz="1400" b="1" u="sng" kern="100" dirty="0">
                <a:latin typeface="Meiryo UI" panose="020B0604030504040204" pitchFamily="50" charset="-128"/>
                <a:ea typeface="Meiryo UI" panose="020B0604030504040204" pitchFamily="50" charset="-128"/>
                <a:cs typeface="Times New Roman" panose="02020603050405020304" pitchFamily="18" charset="0"/>
              </a:rPr>
              <a:t>2026</a:t>
            </a:r>
            <a:r>
              <a:rPr lang="ja-JP" altLang="en-US" sz="1400" b="1" u="sng" kern="100" dirty="0">
                <a:latin typeface="Meiryo UI" panose="020B0604030504040204" pitchFamily="50" charset="-128"/>
                <a:ea typeface="Meiryo UI" panose="020B0604030504040204" pitchFamily="50" charset="-128"/>
                <a:cs typeface="Times New Roman" panose="02020603050405020304" pitchFamily="18" charset="0"/>
              </a:rPr>
              <a:t>（令和</a:t>
            </a:r>
            <a:r>
              <a:rPr lang="en-US" altLang="ja-JP" sz="1400" b="1" u="sng" kern="100" dirty="0">
                <a:latin typeface="Meiryo UI" panose="020B0604030504040204" pitchFamily="50" charset="-128"/>
                <a:ea typeface="Meiryo UI" panose="020B0604030504040204" pitchFamily="50" charset="-128"/>
                <a:cs typeface="Times New Roman" panose="02020603050405020304" pitchFamily="18" charset="0"/>
              </a:rPr>
              <a:t>8</a:t>
            </a:r>
            <a:r>
              <a:rPr lang="ja-JP" altLang="en-US" sz="1400" b="1" u="sng"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400" b="1" u="sng" kern="100" dirty="0">
                <a:latin typeface="Meiryo UI" panose="020B0604030504040204" pitchFamily="50" charset="-128"/>
                <a:ea typeface="Meiryo UI" panose="020B0604030504040204" pitchFamily="50" charset="-128"/>
                <a:cs typeface="Times New Roman" panose="02020603050405020304" pitchFamily="18" charset="0"/>
              </a:rPr>
              <a:t>2030</a:t>
            </a:r>
            <a:r>
              <a:rPr lang="ja-JP" altLang="en-US" sz="1400" b="1" u="sng" kern="100" dirty="0">
                <a:latin typeface="Meiryo UI" panose="020B0604030504040204" pitchFamily="50" charset="-128"/>
                <a:ea typeface="Meiryo UI" panose="020B0604030504040204" pitchFamily="50" charset="-128"/>
                <a:cs typeface="Times New Roman" panose="02020603050405020304" pitchFamily="18" charset="0"/>
              </a:rPr>
              <a:t>（令和</a:t>
            </a:r>
            <a:r>
              <a:rPr lang="en-US" altLang="ja-JP" sz="1400" b="1" u="sng" kern="100" dirty="0">
                <a:latin typeface="Meiryo UI" panose="020B0604030504040204" pitchFamily="50" charset="-128"/>
                <a:ea typeface="Meiryo UI" panose="020B0604030504040204" pitchFamily="50" charset="-128"/>
                <a:cs typeface="Times New Roman" panose="02020603050405020304" pitchFamily="18" charset="0"/>
              </a:rPr>
              <a:t>12</a:t>
            </a:r>
            <a:r>
              <a:rPr lang="ja-JP" altLang="en-US" sz="1400" b="1" u="sng" kern="100" dirty="0">
                <a:latin typeface="Meiryo UI" panose="020B0604030504040204" pitchFamily="50" charset="-128"/>
                <a:ea typeface="Meiryo UI" panose="020B0604030504040204" pitchFamily="50" charset="-128"/>
                <a:cs typeface="Times New Roman" panose="02020603050405020304" pitchFamily="18" charset="0"/>
              </a:rPr>
              <a:t>）年度</a:t>
            </a:r>
            <a:endParaRPr lang="en-US" altLang="ja-JP" sz="1400" u="sng" dirty="0">
              <a:latin typeface="Meiryo UI" panose="020B0604030504040204" pitchFamily="50" charset="-128"/>
              <a:ea typeface="Meiryo UI" panose="020B0604030504040204" pitchFamily="50" charset="-128"/>
            </a:endParaRPr>
          </a:p>
        </p:txBody>
      </p:sp>
      <p:sp>
        <p:nvSpPr>
          <p:cNvPr id="30" name="正方形/長方形 29">
            <a:extLst>
              <a:ext uri="{FF2B5EF4-FFF2-40B4-BE49-F238E27FC236}">
                <a16:creationId xmlns:a16="http://schemas.microsoft.com/office/drawing/2014/main" id="{0F7AD440-686A-461A-90F8-94DEA0F2981C}"/>
              </a:ext>
            </a:extLst>
          </p:cNvPr>
          <p:cNvSpPr/>
          <p:nvPr/>
        </p:nvSpPr>
        <p:spPr>
          <a:xfrm>
            <a:off x="480865" y="1695784"/>
            <a:ext cx="9128127" cy="945938"/>
          </a:xfrm>
          <a:prstGeom prst="rect">
            <a:avLst/>
          </a:prstGeom>
          <a:noFill/>
          <a:ln>
            <a:noFill/>
            <a:prstDash val="sysDot"/>
          </a:ln>
        </p:spPr>
        <p:style>
          <a:lnRef idx="2">
            <a:schemeClr val="dk1"/>
          </a:lnRef>
          <a:fillRef idx="1">
            <a:schemeClr val="lt1"/>
          </a:fillRef>
          <a:effectRef idx="0">
            <a:schemeClr val="dk1"/>
          </a:effectRef>
          <a:fontRef idx="minor">
            <a:schemeClr val="dk1"/>
          </a:fontRef>
        </p:style>
        <p:txBody>
          <a:bodyPr lIns="224875" rIns="224875" rtlCol="0" anchor="ctr" anchorCtr="0"/>
          <a:lstStyle/>
          <a:p>
            <a:pPr>
              <a:lnSpc>
                <a:spcPts val="1900"/>
              </a:lnSpc>
            </a:pPr>
            <a:r>
              <a:rPr lang="ja-JP" altLang="en-US" sz="1200" dirty="0">
                <a:solidFill>
                  <a:schemeClr val="tx1"/>
                </a:solidFill>
                <a:latin typeface="Meiryo UI" panose="020B0604030504040204" pitchFamily="50" charset="-128"/>
                <a:ea typeface="Meiryo UI" panose="020B0604030504040204" pitchFamily="50" charset="-128"/>
              </a:rPr>
              <a:t>大阪が持つ、食や歴史、文化、芸術、スポーツ等を含む都市魅力のすべてが、「多くの人を魅了するエンターテインメント」であり、人と人をつなぎ、人々の心を豊かにするものである。その魅力に加えて、関西・西日本のハブ都市である強みや、万博開催によるレガシーを最大限に活用し、住民や企業をはじめ、あらゆるステークホルダーとともに、国内外からの誘客、交流拡大につなげることで、府民・市民の誇りや愛着につながる新たな魅力が創造され、さらに人々を「ワクワク」させ、惹きつける好循環が生まれる、持続可能な「国際エンターテインメント都市」をめざす。</a:t>
            </a:r>
            <a:endParaRPr lang="ja-JP" altLang="en-US" sz="1160" dirty="0">
              <a:solidFill>
                <a:schemeClr val="tx1"/>
              </a:solidFill>
              <a:latin typeface="Meiryo UI" panose="020B0604030504040204" pitchFamily="50" charset="-128"/>
              <a:ea typeface="Meiryo UI" panose="020B0604030504040204" pitchFamily="50" charset="-128"/>
            </a:endParaRPr>
          </a:p>
        </p:txBody>
      </p:sp>
      <p:sp>
        <p:nvSpPr>
          <p:cNvPr id="40" name="正方形/長方形 39">
            <a:extLst>
              <a:ext uri="{FF2B5EF4-FFF2-40B4-BE49-F238E27FC236}">
                <a16:creationId xmlns:a16="http://schemas.microsoft.com/office/drawing/2014/main" id="{36E58CBC-E6CC-43E0-A5A6-3EF0DC04427C}"/>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a:t>
            </a:r>
            <a:r>
              <a:rPr lang="ja-JP" altLang="en-US" b="1" dirty="0">
                <a:solidFill>
                  <a:schemeClr val="bg1"/>
                </a:solidFill>
                <a:latin typeface="Meiryo UI" panose="020B0604030504040204" pitchFamily="50" charset="-128"/>
                <a:ea typeface="Meiryo UI" panose="020B0604030504040204" pitchFamily="50" charset="-128"/>
              </a:rPr>
              <a:t>「大阪都市魅力創造戦略</a:t>
            </a:r>
            <a:r>
              <a:rPr lang="en-US" altLang="ja-JP" b="1" dirty="0">
                <a:solidFill>
                  <a:schemeClr val="bg1"/>
                </a:solidFill>
                <a:latin typeface="Meiryo UI" panose="020B0604030504040204" pitchFamily="50" charset="-128"/>
                <a:ea typeface="Meiryo UI" panose="020B0604030504040204" pitchFamily="50" charset="-128"/>
              </a:rPr>
              <a:t>2030</a:t>
            </a:r>
            <a:r>
              <a:rPr lang="ja-JP" altLang="en-US" b="1" dirty="0">
                <a:solidFill>
                  <a:schemeClr val="bg1"/>
                </a:solidFill>
                <a:latin typeface="Meiryo UI" panose="020B0604030504040204" pitchFamily="50" charset="-128"/>
                <a:ea typeface="Meiryo UI" panose="020B0604030504040204" pitchFamily="50" charset="-128"/>
              </a:rPr>
              <a:t>」のめざす姿と</a:t>
            </a:r>
            <a:r>
              <a:rPr lang="en-US" altLang="ja-JP" b="1" dirty="0">
                <a:solidFill>
                  <a:schemeClr val="bg1"/>
                </a:solidFill>
                <a:latin typeface="Meiryo UI" panose="020B0604030504040204" pitchFamily="50" charset="-128"/>
                <a:ea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rPr>
              <a:t>つの視点</a:t>
            </a:r>
          </a:p>
        </p:txBody>
      </p:sp>
      <p:sp>
        <p:nvSpPr>
          <p:cNvPr id="45" name="正方形/長方形 44">
            <a:extLst>
              <a:ext uri="{FF2B5EF4-FFF2-40B4-BE49-F238E27FC236}">
                <a16:creationId xmlns:a16="http://schemas.microsoft.com/office/drawing/2014/main" id="{0DB8DAEF-0A21-499F-B404-71D62D8D09B1}"/>
              </a:ext>
            </a:extLst>
          </p:cNvPr>
          <p:cNvSpPr/>
          <p:nvPr/>
        </p:nvSpPr>
        <p:spPr>
          <a:xfrm>
            <a:off x="364044" y="618514"/>
            <a:ext cx="9244948" cy="936000"/>
          </a:xfrm>
          <a:prstGeom prst="rect">
            <a:avLst/>
          </a:prstGeom>
          <a:solidFill>
            <a:schemeClr val="bg1"/>
          </a:solidFill>
          <a:ln w="6350">
            <a:solidFill>
              <a:schemeClr val="dk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lnSpc>
                <a:spcPts val="2000"/>
              </a:lnSpc>
              <a:spcAft>
                <a:spcPts val="535"/>
              </a:spcAft>
            </a:pPr>
            <a:r>
              <a:rPr lang="ja-JP" altLang="en-US" sz="2320" b="1" dirty="0">
                <a:solidFill>
                  <a:schemeClr val="tx1"/>
                </a:solidFill>
                <a:latin typeface="Meiryo UI" panose="020B0604030504040204" pitchFamily="50" charset="-128"/>
                <a:ea typeface="Meiryo UI" panose="020B0604030504040204" pitchFamily="50" charset="-128"/>
              </a:rPr>
              <a:t>　　</a:t>
            </a:r>
            <a:endParaRPr lang="ja-JP" altLang="en-US" sz="1606" b="1" dirty="0">
              <a:solidFill>
                <a:schemeClr val="tx1"/>
              </a:solidFill>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F8EBCE71-86BE-4F77-8778-F26AC510ED3E}"/>
              </a:ext>
            </a:extLst>
          </p:cNvPr>
          <p:cNvSpPr/>
          <p:nvPr/>
        </p:nvSpPr>
        <p:spPr>
          <a:xfrm>
            <a:off x="1938528" y="846261"/>
            <a:ext cx="6028944" cy="616700"/>
          </a:xfrm>
          <a:prstGeom prst="rect">
            <a:avLst/>
          </a:prstGeom>
          <a:noFill/>
          <a:ln w="6350">
            <a:noFill/>
            <a:prstDash val="solid"/>
          </a:ln>
        </p:spPr>
        <p:style>
          <a:lnRef idx="2">
            <a:schemeClr val="dk1"/>
          </a:lnRef>
          <a:fillRef idx="1">
            <a:schemeClr val="lt1"/>
          </a:fillRef>
          <a:effectRef idx="0">
            <a:schemeClr val="dk1"/>
          </a:effectRef>
          <a:fontRef idx="minor">
            <a:schemeClr val="dk1"/>
          </a:fontRef>
        </p:style>
        <p:txBody>
          <a:bodyPr rtlCol="0" anchor="ctr"/>
          <a:lstStyle/>
          <a:p>
            <a:pPr algn="ctr">
              <a:lnSpc>
                <a:spcPts val="2000"/>
              </a:lnSpc>
              <a:spcAft>
                <a:spcPts val="535"/>
              </a:spcAft>
            </a:pPr>
            <a:r>
              <a:rPr lang="ja-JP" altLang="en-US" sz="2320" b="1" dirty="0">
                <a:solidFill>
                  <a:schemeClr val="tx1"/>
                </a:solidFill>
                <a:latin typeface="Meiryo UI" panose="020B0604030504040204" pitchFamily="50" charset="-128"/>
                <a:ea typeface="Meiryo UI" panose="020B0604030504040204" pitchFamily="50" charset="-128"/>
              </a:rPr>
              <a:t>　　</a:t>
            </a:r>
            <a:r>
              <a:rPr lang="ja-JP" altLang="en-US" sz="2400" b="1" dirty="0">
                <a:solidFill>
                  <a:schemeClr val="tx1"/>
                </a:solidFill>
                <a:latin typeface="Meiryo UI" panose="020B0604030504040204" pitchFamily="50" charset="-128"/>
                <a:ea typeface="Meiryo UI" panose="020B0604030504040204" pitchFamily="50" charset="-128"/>
              </a:rPr>
              <a:t>国際エンターテインメント都市</a:t>
            </a:r>
            <a:r>
              <a:rPr lang="en-US" altLang="ja-JP" sz="2400" b="1" dirty="0">
                <a:solidFill>
                  <a:schemeClr val="tx1"/>
                </a:solidFill>
                <a:latin typeface="Meiryo UI" panose="020B0604030504040204" pitchFamily="50" charset="-128"/>
                <a:ea typeface="Meiryo UI" panose="020B0604030504040204" pitchFamily="50" charset="-128"/>
              </a:rPr>
              <a:t>OSAKA</a:t>
            </a:r>
            <a:endParaRPr lang="en-US" altLang="ja-JP" sz="2320" b="1" dirty="0">
              <a:solidFill>
                <a:schemeClr val="tx1"/>
              </a:solidFill>
              <a:latin typeface="Meiryo UI" panose="020B0604030504040204" pitchFamily="50" charset="-128"/>
              <a:ea typeface="Meiryo UI" panose="020B0604030504040204" pitchFamily="50" charset="-128"/>
            </a:endParaRPr>
          </a:p>
          <a:p>
            <a:pPr algn="ctr">
              <a:lnSpc>
                <a:spcPts val="2000"/>
              </a:lnSpc>
            </a:pPr>
            <a:r>
              <a:rPr lang="ja-JP" altLang="en-US" sz="1606" b="1" dirty="0">
                <a:solidFill>
                  <a:schemeClr val="tx1"/>
                </a:solidFill>
                <a:latin typeface="Meiryo UI" panose="020B0604030504040204" pitchFamily="50" charset="-128"/>
                <a:ea typeface="Meiryo UI" panose="020B0604030504040204" pitchFamily="50" charset="-128"/>
              </a:rPr>
              <a:t>　　　</a:t>
            </a:r>
            <a:r>
              <a:rPr lang="ja-JP" altLang="en-US" sz="1600" b="1" dirty="0">
                <a:solidFill>
                  <a:schemeClr val="tx1"/>
                </a:solidFill>
                <a:latin typeface="Meiryo UI" panose="020B0604030504040204" pitchFamily="50" charset="-128"/>
                <a:ea typeface="Meiryo UI" panose="020B0604030504040204" pitchFamily="50" charset="-128"/>
              </a:rPr>
              <a:t>～府民・市民が愛着を持つ、持続可能な魅力あふれる都市へ～</a:t>
            </a:r>
            <a:endParaRPr lang="ja-JP" altLang="en-US" sz="1606" b="1" dirty="0">
              <a:solidFill>
                <a:schemeClr val="tx1"/>
              </a:solidFill>
              <a:latin typeface="Meiryo UI" panose="020B0604030504040204" pitchFamily="50" charset="-128"/>
              <a:ea typeface="Meiryo UI" panose="020B0604030504040204" pitchFamily="50" charset="-128"/>
            </a:endParaRPr>
          </a:p>
        </p:txBody>
      </p:sp>
      <p:sp>
        <p:nvSpPr>
          <p:cNvPr id="34" name="矢印: 五方向 33">
            <a:extLst>
              <a:ext uri="{FF2B5EF4-FFF2-40B4-BE49-F238E27FC236}">
                <a16:creationId xmlns:a16="http://schemas.microsoft.com/office/drawing/2014/main" id="{A9956E2F-938F-4179-B389-03EBE90CAC25}"/>
              </a:ext>
            </a:extLst>
          </p:cNvPr>
          <p:cNvSpPr/>
          <p:nvPr/>
        </p:nvSpPr>
        <p:spPr>
          <a:xfrm>
            <a:off x="1008050" y="899625"/>
            <a:ext cx="1223996" cy="398541"/>
          </a:xfrm>
          <a:prstGeom prst="homePlate">
            <a:avLst>
              <a:gd name="adj" fmla="val 0"/>
            </a:avLst>
          </a:prstGeom>
          <a:solidFill>
            <a:schemeClr val="accent1">
              <a:lumMod val="50000"/>
              <a:alpha val="85000"/>
            </a:schemeClr>
          </a:solidFill>
          <a:ln>
            <a:no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latin typeface="Meiryo UI" panose="020B0604030504040204" pitchFamily="50" charset="-128"/>
                <a:ea typeface="Meiryo UI" panose="020B0604030504040204" pitchFamily="50" charset="-128"/>
              </a:rPr>
              <a:t>めざす姿</a:t>
            </a:r>
          </a:p>
        </p:txBody>
      </p:sp>
      <p:sp>
        <p:nvSpPr>
          <p:cNvPr id="46" name="コンテンツ プレースホルダー 2">
            <a:extLst>
              <a:ext uri="{FF2B5EF4-FFF2-40B4-BE49-F238E27FC236}">
                <a16:creationId xmlns:a16="http://schemas.microsoft.com/office/drawing/2014/main" id="{5DA91404-EEFE-4577-A52D-970CD35B6CCA}"/>
              </a:ext>
            </a:extLst>
          </p:cNvPr>
          <p:cNvSpPr txBox="1">
            <a:spLocks/>
          </p:cNvSpPr>
          <p:nvPr/>
        </p:nvSpPr>
        <p:spPr>
          <a:xfrm>
            <a:off x="486050" y="2736308"/>
            <a:ext cx="1044000" cy="229613"/>
          </a:xfrm>
          <a:prstGeom prst="rect">
            <a:avLst/>
          </a:prstGeom>
        </p:spPr>
        <p:txBody>
          <a:bodyPr vert="horz" lIns="81597" tIns="40799" rIns="81597" bIns="40799"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167050" indent="-167050">
              <a:lnSpc>
                <a:spcPct val="100000"/>
              </a:lnSpc>
              <a:spcBef>
                <a:spcPts val="26"/>
              </a:spcBef>
              <a:buNone/>
            </a:pPr>
            <a:r>
              <a:rPr lang="en-US" altLang="ja-JP" sz="1400" b="1" dirty="0">
                <a:latin typeface="Meiryo UI" panose="020B0604030504040204" pitchFamily="50" charset="-128"/>
                <a:ea typeface="Meiryo UI" panose="020B0604030504040204" pitchFamily="50" charset="-128"/>
              </a:rPr>
              <a:t>2</a:t>
            </a:r>
            <a:r>
              <a:rPr lang="ja-JP" altLang="en-US" sz="1400" b="1" dirty="0">
                <a:latin typeface="Meiryo UI" panose="020B0604030504040204" pitchFamily="50" charset="-128"/>
                <a:ea typeface="Meiryo UI" panose="020B0604030504040204" pitchFamily="50" charset="-128"/>
              </a:rPr>
              <a:t>つの視点</a:t>
            </a:r>
            <a:endParaRPr lang="en-US" altLang="ja-JP" sz="1400" b="1" u="sng" dirty="0">
              <a:solidFill>
                <a:srgbClr val="FF0000"/>
              </a:solidFill>
              <a:latin typeface="Meiryo UI" panose="020B0604030504040204" pitchFamily="50" charset="-128"/>
              <a:ea typeface="Meiryo UI" panose="020B0604030504040204" pitchFamily="50" charset="-128"/>
            </a:endParaRPr>
          </a:p>
          <a:p>
            <a:pPr marL="0" indent="0">
              <a:lnSpc>
                <a:spcPts val="2499"/>
              </a:lnSpc>
              <a:spcBef>
                <a:spcPts val="26"/>
              </a:spcBef>
              <a:buNone/>
            </a:pPr>
            <a:endParaRPr lang="en-US" altLang="ja-JP" sz="1249" dirty="0">
              <a:latin typeface="Meiryo UI" panose="020B0604030504040204" pitchFamily="50" charset="-128"/>
              <a:ea typeface="Meiryo UI" panose="020B0604030504040204" pitchFamily="50" charset="-128"/>
            </a:endParaRPr>
          </a:p>
        </p:txBody>
      </p:sp>
      <p:sp>
        <p:nvSpPr>
          <p:cNvPr id="47" name="正方形/長方形 46">
            <a:extLst>
              <a:ext uri="{FF2B5EF4-FFF2-40B4-BE49-F238E27FC236}">
                <a16:creationId xmlns:a16="http://schemas.microsoft.com/office/drawing/2014/main" id="{187F864C-1ED2-40EA-80B1-83EECB28915F}"/>
              </a:ext>
            </a:extLst>
          </p:cNvPr>
          <p:cNvSpPr/>
          <p:nvPr/>
        </p:nvSpPr>
        <p:spPr>
          <a:xfrm>
            <a:off x="387264" y="2759673"/>
            <a:ext cx="89718" cy="257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48" name="コンテンツ プレースホルダー 2">
            <a:extLst>
              <a:ext uri="{FF2B5EF4-FFF2-40B4-BE49-F238E27FC236}">
                <a16:creationId xmlns:a16="http://schemas.microsoft.com/office/drawing/2014/main" id="{34672897-F387-4E2B-B427-04085DCF6B2C}"/>
              </a:ext>
            </a:extLst>
          </p:cNvPr>
          <p:cNvSpPr txBox="1">
            <a:spLocks/>
          </p:cNvSpPr>
          <p:nvPr/>
        </p:nvSpPr>
        <p:spPr>
          <a:xfrm>
            <a:off x="480865" y="5711736"/>
            <a:ext cx="914551" cy="206248"/>
          </a:xfrm>
          <a:prstGeom prst="rect">
            <a:avLst/>
          </a:prstGeom>
        </p:spPr>
        <p:txBody>
          <a:bodyPr vert="horz" lIns="81597" tIns="40799" rIns="81597" bIns="40799"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167050" indent="-167050">
              <a:lnSpc>
                <a:spcPct val="100000"/>
              </a:lnSpc>
              <a:spcBef>
                <a:spcPts val="26"/>
              </a:spcBef>
              <a:buNone/>
            </a:pPr>
            <a:r>
              <a:rPr lang="ja-JP" altLang="en-US" sz="1400" b="1" dirty="0">
                <a:latin typeface="Meiryo UI" panose="020B0604030504040204" pitchFamily="50" charset="-128"/>
                <a:ea typeface="Meiryo UI" panose="020B0604030504040204" pitchFamily="50" charset="-128"/>
              </a:rPr>
              <a:t>計画期間</a:t>
            </a:r>
            <a:endParaRPr lang="en-US" altLang="ja-JP" sz="1400" b="1" u="sng" dirty="0">
              <a:solidFill>
                <a:srgbClr val="FF0000"/>
              </a:solidFill>
              <a:latin typeface="Meiryo UI" panose="020B0604030504040204" pitchFamily="50" charset="-128"/>
              <a:ea typeface="Meiryo UI" panose="020B0604030504040204" pitchFamily="50" charset="-128"/>
            </a:endParaRPr>
          </a:p>
          <a:p>
            <a:pPr marL="0" indent="0">
              <a:lnSpc>
                <a:spcPts val="2499"/>
              </a:lnSpc>
              <a:spcBef>
                <a:spcPts val="26"/>
              </a:spcBef>
              <a:buNone/>
            </a:pPr>
            <a:endParaRPr lang="en-US" altLang="ja-JP" sz="1249" dirty="0">
              <a:latin typeface="Meiryo UI" panose="020B0604030504040204" pitchFamily="50" charset="-128"/>
              <a:ea typeface="Meiryo UI" panose="020B0604030504040204" pitchFamily="50" charset="-128"/>
            </a:endParaRPr>
          </a:p>
        </p:txBody>
      </p:sp>
      <p:sp>
        <p:nvSpPr>
          <p:cNvPr id="49" name="正方形/長方形 48">
            <a:extLst>
              <a:ext uri="{FF2B5EF4-FFF2-40B4-BE49-F238E27FC236}">
                <a16:creationId xmlns:a16="http://schemas.microsoft.com/office/drawing/2014/main" id="{866C4564-BFE7-4166-8A74-FEB1847115F9}"/>
              </a:ext>
            </a:extLst>
          </p:cNvPr>
          <p:cNvSpPr/>
          <p:nvPr/>
        </p:nvSpPr>
        <p:spPr>
          <a:xfrm>
            <a:off x="382078" y="5733002"/>
            <a:ext cx="96375" cy="257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50" name="正方形/長方形 49">
            <a:extLst>
              <a:ext uri="{FF2B5EF4-FFF2-40B4-BE49-F238E27FC236}">
                <a16:creationId xmlns:a16="http://schemas.microsoft.com/office/drawing/2014/main" id="{E7AE6AC3-2AE2-445F-8406-83D6D67794D2}"/>
              </a:ext>
            </a:extLst>
          </p:cNvPr>
          <p:cNvSpPr/>
          <p:nvPr/>
        </p:nvSpPr>
        <p:spPr>
          <a:xfrm>
            <a:off x="476981" y="3378738"/>
            <a:ext cx="4500000" cy="2200738"/>
          </a:xfrm>
          <a:prstGeom prst="rect">
            <a:avLst/>
          </a:prstGeom>
          <a:noFill/>
          <a:ln w="9525">
            <a:solidFill>
              <a:schemeClr val="bg1">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51" name="正方形/長方形 50">
            <a:extLst>
              <a:ext uri="{FF2B5EF4-FFF2-40B4-BE49-F238E27FC236}">
                <a16:creationId xmlns:a16="http://schemas.microsoft.com/office/drawing/2014/main" id="{78D6567A-1E0B-41CD-8B40-CEDD810D1718}"/>
              </a:ext>
            </a:extLst>
          </p:cNvPr>
          <p:cNvSpPr/>
          <p:nvPr/>
        </p:nvSpPr>
        <p:spPr>
          <a:xfrm>
            <a:off x="5083182" y="3374500"/>
            <a:ext cx="4500000" cy="2200738"/>
          </a:xfrm>
          <a:prstGeom prst="rect">
            <a:avLst/>
          </a:prstGeom>
          <a:noFill/>
          <a:ln w="9525">
            <a:solidFill>
              <a:schemeClr val="bg1">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26" name="角丸四角形 1">
            <a:extLst>
              <a:ext uri="{FF2B5EF4-FFF2-40B4-BE49-F238E27FC236}">
                <a16:creationId xmlns:a16="http://schemas.microsoft.com/office/drawing/2014/main" id="{7802B9BC-54B7-4F59-A1DF-03D74559D528}"/>
              </a:ext>
            </a:extLst>
          </p:cNvPr>
          <p:cNvSpPr/>
          <p:nvPr/>
        </p:nvSpPr>
        <p:spPr>
          <a:xfrm>
            <a:off x="476981" y="3051025"/>
            <a:ext cx="4500000" cy="324000"/>
          </a:xfrm>
          <a:prstGeom prst="roundRect">
            <a:avLst>
              <a:gd name="adj" fmla="val 0"/>
            </a:avLst>
          </a:prstGeom>
          <a:solidFill>
            <a:schemeClr val="bg2">
              <a:lumMod val="50000"/>
            </a:schemeClr>
          </a:solidFill>
          <a:ln>
            <a:solidFill>
              <a:schemeClr val="bg1">
                <a:lumMod val="50000"/>
              </a:schemeClr>
            </a:solidFill>
          </a:ln>
        </p:spPr>
        <p:style>
          <a:lnRef idx="1">
            <a:schemeClr val="accent1"/>
          </a:lnRef>
          <a:fillRef idx="2">
            <a:schemeClr val="accent1"/>
          </a:fillRef>
          <a:effectRef idx="1">
            <a:schemeClr val="accent1"/>
          </a:effectRef>
          <a:fontRef idx="minor">
            <a:schemeClr val="dk1"/>
          </a:fontRef>
        </p:style>
        <p:txBody>
          <a:bodyPr lIns="32125" tIns="32125" rIns="32125" bIns="32125" rtlCol="0" anchor="ctr"/>
          <a:lstStyle/>
          <a:p>
            <a:r>
              <a:rPr lang="ja-JP" altLang="en-US" sz="1400" b="1" kern="100" spc="178"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　▶大阪ならではの都市魅力ブランドの確立</a:t>
            </a:r>
            <a:endParaRPr lang="en-US" altLang="ja-JP" sz="1400" b="1" spc="178" dirty="0">
              <a:solidFill>
                <a:schemeClr val="bg1"/>
              </a:solidFill>
              <a:latin typeface="Meiryo UI" panose="020B0604030504040204" pitchFamily="50" charset="-128"/>
              <a:ea typeface="Meiryo UI" panose="020B0604030504040204" pitchFamily="50" charset="-128"/>
            </a:endParaRPr>
          </a:p>
        </p:txBody>
      </p:sp>
      <p:sp>
        <p:nvSpPr>
          <p:cNvPr id="36" name="角丸四角形 1">
            <a:extLst>
              <a:ext uri="{FF2B5EF4-FFF2-40B4-BE49-F238E27FC236}">
                <a16:creationId xmlns:a16="http://schemas.microsoft.com/office/drawing/2014/main" id="{92490AE8-B1F6-4208-8260-EAF715128F31}"/>
              </a:ext>
            </a:extLst>
          </p:cNvPr>
          <p:cNvSpPr/>
          <p:nvPr/>
        </p:nvSpPr>
        <p:spPr>
          <a:xfrm>
            <a:off x="5081065" y="3048724"/>
            <a:ext cx="4500000" cy="324000"/>
          </a:xfrm>
          <a:prstGeom prst="roundRect">
            <a:avLst>
              <a:gd name="adj" fmla="val 0"/>
            </a:avLst>
          </a:prstGeom>
          <a:solidFill>
            <a:schemeClr val="bg2">
              <a:lumMod val="50000"/>
            </a:schemeClr>
          </a:solidFill>
          <a:ln>
            <a:solidFill>
              <a:schemeClr val="bg1">
                <a:lumMod val="50000"/>
              </a:schemeClr>
            </a:solidFill>
          </a:ln>
        </p:spPr>
        <p:style>
          <a:lnRef idx="1">
            <a:schemeClr val="accent1"/>
          </a:lnRef>
          <a:fillRef idx="2">
            <a:schemeClr val="accent1"/>
          </a:fillRef>
          <a:effectRef idx="1">
            <a:schemeClr val="accent1"/>
          </a:effectRef>
          <a:fontRef idx="minor">
            <a:schemeClr val="dk1"/>
          </a:fontRef>
        </p:style>
        <p:txBody>
          <a:bodyPr lIns="32125" tIns="32125" rIns="32125" bIns="32125" rtlCol="0" anchor="ctr"/>
          <a:lstStyle/>
          <a:p>
            <a:r>
              <a:rPr lang="ja-JP" altLang="en-US" sz="1400" b="1" kern="100" spc="178"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　▶持続可能な観光の実現</a:t>
            </a:r>
            <a:endParaRPr lang="en-US" altLang="ja-JP" sz="1400" b="1" spc="178" dirty="0">
              <a:solidFill>
                <a:schemeClr val="bg1"/>
              </a:solidFill>
              <a:latin typeface="Meiryo UI" panose="020B0604030504040204" pitchFamily="50" charset="-128"/>
              <a:ea typeface="Meiryo UI" panose="020B0604030504040204" pitchFamily="50" charset="-128"/>
            </a:endParaRPr>
          </a:p>
        </p:txBody>
      </p:sp>
      <p:sp>
        <p:nvSpPr>
          <p:cNvPr id="33" name="正方形/長方形 32">
            <a:extLst>
              <a:ext uri="{FF2B5EF4-FFF2-40B4-BE49-F238E27FC236}">
                <a16:creationId xmlns:a16="http://schemas.microsoft.com/office/drawing/2014/main" id="{A6F50789-F145-46C3-B1D4-047D2F0BC511}"/>
              </a:ext>
            </a:extLst>
          </p:cNvPr>
          <p:cNvSpPr/>
          <p:nvPr/>
        </p:nvSpPr>
        <p:spPr>
          <a:xfrm>
            <a:off x="686793" y="4391295"/>
            <a:ext cx="3204774" cy="1046531"/>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53" name="コンテンツ プレースホルダー 2">
            <a:extLst>
              <a:ext uri="{FF2B5EF4-FFF2-40B4-BE49-F238E27FC236}">
                <a16:creationId xmlns:a16="http://schemas.microsoft.com/office/drawing/2014/main" id="{23BED58B-9A3A-4AC4-9002-21373FE72DC3}"/>
              </a:ext>
            </a:extLst>
          </p:cNvPr>
          <p:cNvSpPr txBox="1">
            <a:spLocks/>
          </p:cNvSpPr>
          <p:nvPr/>
        </p:nvSpPr>
        <p:spPr>
          <a:xfrm>
            <a:off x="725415" y="4510905"/>
            <a:ext cx="2914914" cy="831508"/>
          </a:xfrm>
          <a:prstGeom prst="rect">
            <a:avLst/>
          </a:prstGeom>
        </p:spPr>
        <p:txBody>
          <a:bodyPr vert="horz" lIns="81597" tIns="40799" rIns="81597" bIns="40799" rtlCol="0" anchor="ctr" anchorCtr="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gn="just">
              <a:lnSpc>
                <a:spcPts val="900"/>
              </a:lnSpc>
              <a:spcBef>
                <a:spcPts val="535"/>
              </a:spcBef>
              <a:buNone/>
            </a:pPr>
            <a:r>
              <a:rPr lang="ja-JP" altLang="en-US" sz="1050" b="1"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050" b="1" kern="100" dirty="0">
                <a:latin typeface="Meiryo UI" panose="020B0604030504040204" pitchFamily="50" charset="-128"/>
                <a:ea typeface="Meiryo UI" panose="020B0604030504040204" pitchFamily="50" charset="-128"/>
                <a:cs typeface="Times New Roman" panose="02020603050405020304" pitchFamily="18" charset="0"/>
              </a:rPr>
              <a:t>OSAKA</a:t>
            </a:r>
            <a:r>
              <a:rPr lang="ja-JP" altLang="en-US" sz="1050" b="1" kern="100" dirty="0">
                <a:latin typeface="Meiryo UI" panose="020B0604030504040204" pitchFamily="50" charset="-128"/>
                <a:ea typeface="Meiryo UI" panose="020B0604030504040204" pitchFamily="50" charset="-128"/>
                <a:cs typeface="Times New Roman" panose="02020603050405020304" pitchFamily="18" charset="0"/>
              </a:rPr>
              <a:t>発・世界トップレベルの感動体験</a:t>
            </a:r>
            <a:endParaRPr lang="en-US" altLang="ja-JP" sz="1050" b="1"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600"/>
              </a:lnSpc>
              <a:spcBef>
                <a:spcPts val="535"/>
              </a:spcBef>
              <a:buNone/>
            </a:pP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（世界屈指のアーティスト誘致、</a:t>
            </a:r>
            <a:endParaRPr lang="en-US" altLang="ja-JP" sz="80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600"/>
              </a:lnSpc>
              <a:spcBef>
                <a:spcPts val="535"/>
              </a:spcBef>
              <a:buNone/>
            </a:pP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世界有数の文化芸術公演 など）</a:t>
            </a:r>
            <a:endParaRPr lang="en-US" altLang="ja-JP" sz="80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ct val="100000"/>
              </a:lnSpc>
              <a:spcBef>
                <a:spcPts val="535"/>
              </a:spcBef>
              <a:buNone/>
            </a:pPr>
            <a:r>
              <a:rPr lang="ja-JP" altLang="en-US" sz="1050" b="1" kern="100" dirty="0">
                <a:latin typeface="Meiryo UI" panose="020B0604030504040204" pitchFamily="50" charset="-128"/>
                <a:ea typeface="Meiryo UI" panose="020B0604030504040204" pitchFamily="50" charset="-128"/>
                <a:cs typeface="Times New Roman" panose="02020603050405020304" pitchFamily="18" charset="0"/>
              </a:rPr>
              <a:t>・ 世界が認める美食都市</a:t>
            </a:r>
            <a:r>
              <a:rPr lang="en-US" altLang="ja-JP" sz="1050" b="1" kern="100" dirty="0">
                <a:latin typeface="Meiryo UI" panose="020B0604030504040204" pitchFamily="50" charset="-128"/>
                <a:ea typeface="Meiryo UI" panose="020B0604030504040204" pitchFamily="50" charset="-128"/>
                <a:cs typeface="Times New Roman" panose="02020603050405020304" pitchFamily="18" charset="0"/>
              </a:rPr>
              <a:t>OSAKA</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600"/>
              </a:lnSpc>
              <a:spcBef>
                <a:spcPts val="535"/>
              </a:spcBef>
              <a:buNone/>
            </a:pP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　　（カジュアルからハイエンドまであらゆる食の提供、</a:t>
            </a:r>
            <a:endParaRPr lang="en-US" altLang="ja-JP" sz="80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600"/>
              </a:lnSpc>
              <a:spcBef>
                <a:spcPts val="535"/>
              </a:spcBef>
              <a:buNone/>
            </a:pP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世界の</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美味しい</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が集まる場の創出 など）</a:t>
            </a:r>
            <a:endParaRPr lang="ja-JP" altLang="en-US" sz="9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32" name="コンテンツ プレースホルダー 2">
            <a:extLst>
              <a:ext uri="{FF2B5EF4-FFF2-40B4-BE49-F238E27FC236}">
                <a16:creationId xmlns:a16="http://schemas.microsoft.com/office/drawing/2014/main" id="{99D7983F-E6E9-4785-8D76-8CBCBECD770B}"/>
              </a:ext>
            </a:extLst>
          </p:cNvPr>
          <p:cNvSpPr txBox="1">
            <a:spLocks/>
          </p:cNvSpPr>
          <p:nvPr/>
        </p:nvSpPr>
        <p:spPr>
          <a:xfrm>
            <a:off x="6156133" y="4552320"/>
            <a:ext cx="3063074" cy="831509"/>
          </a:xfrm>
          <a:prstGeom prst="rect">
            <a:avLst/>
          </a:prstGeom>
        </p:spPr>
        <p:txBody>
          <a:bodyPr vert="horz" lIns="81597" tIns="40799" rIns="81597" bIns="40799" rtlCol="0" anchor="ctr" anchorCtr="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gn="just">
              <a:lnSpc>
                <a:spcPts val="900"/>
              </a:lnSpc>
              <a:spcBef>
                <a:spcPts val="535"/>
              </a:spcBef>
              <a:buNone/>
            </a:pPr>
            <a:r>
              <a:rPr lang="ja-JP" altLang="en-US" sz="1050" b="1" kern="100" dirty="0">
                <a:latin typeface="Meiryo UI" panose="020B0604030504040204" pitchFamily="50" charset="-128"/>
                <a:ea typeface="Meiryo UI" panose="020B0604030504040204" pitchFamily="50" charset="-128"/>
                <a:cs typeface="Times New Roman" panose="02020603050405020304" pitchFamily="18" charset="0"/>
              </a:rPr>
              <a:t>・ デバイス一つでスムーズに。スマート観光</a:t>
            </a:r>
            <a:r>
              <a:rPr lang="en-US" altLang="ja-JP" sz="1050" b="1" kern="100" dirty="0">
                <a:latin typeface="Meiryo UI" panose="020B0604030504040204" pitchFamily="50" charset="-128"/>
                <a:ea typeface="Meiryo UI" panose="020B0604030504040204" pitchFamily="50" charset="-128"/>
                <a:cs typeface="Times New Roman" panose="02020603050405020304" pitchFamily="18" charset="0"/>
              </a:rPr>
              <a:t>DX</a:t>
            </a:r>
            <a:r>
              <a:rPr lang="ja-JP" altLang="en-US" sz="1050" b="1" kern="100" dirty="0">
                <a:latin typeface="Meiryo UI" panose="020B0604030504040204" pitchFamily="50" charset="-128"/>
                <a:ea typeface="Meiryo UI" panose="020B0604030504040204" pitchFamily="50" charset="-128"/>
                <a:cs typeface="Times New Roman" panose="02020603050405020304" pitchFamily="18" charset="0"/>
              </a:rPr>
              <a:t>都市</a:t>
            </a:r>
            <a:endParaRPr lang="en-US" altLang="ja-JP" sz="1050" b="1"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600"/>
              </a:lnSpc>
              <a:spcBef>
                <a:spcPts val="535"/>
              </a:spcBef>
              <a:buNone/>
            </a:pP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（観光地どこでもキャッシュレス、</a:t>
            </a:r>
            <a:endParaRPr lang="en-US" altLang="ja-JP" sz="80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600"/>
              </a:lnSpc>
              <a:spcBef>
                <a:spcPts val="535"/>
              </a:spcBef>
              <a:buNone/>
            </a:pP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スーツケースなしの楽々移動 など）</a:t>
            </a:r>
            <a:endParaRPr lang="en-US" altLang="ja-JP" sz="80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ct val="100000"/>
              </a:lnSpc>
              <a:spcBef>
                <a:spcPts val="535"/>
              </a:spcBef>
              <a:buNone/>
            </a:pPr>
            <a:r>
              <a:rPr lang="ja-JP" altLang="en-US" sz="1050" b="1" kern="100" dirty="0">
                <a:latin typeface="Meiryo UI" panose="020B0604030504040204" pitchFamily="50" charset="-128"/>
                <a:ea typeface="Meiryo UI" panose="020B0604030504040204" pitchFamily="50" charset="-128"/>
                <a:cs typeface="Times New Roman" panose="02020603050405020304" pitchFamily="18" charset="0"/>
              </a:rPr>
              <a:t>・ 何度でも来たくなるフレンドリーな都市</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600"/>
              </a:lnSpc>
              <a:spcBef>
                <a:spcPts val="535"/>
              </a:spcBef>
              <a:buNone/>
            </a:pP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　　（おもいやり・気配り・まごころあふれる</a:t>
            </a:r>
            <a:endParaRPr lang="en-US" altLang="ja-JP" sz="80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600"/>
              </a:lnSpc>
              <a:spcBef>
                <a:spcPts val="535"/>
              </a:spcBef>
              <a:buNone/>
            </a:pP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おもてなし力の向上 など）</a:t>
            </a:r>
            <a:endParaRPr lang="ja-JP" altLang="en-US" sz="9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2" name="スライド番号プレースホルダー 6">
            <a:extLst>
              <a:ext uri="{FF2B5EF4-FFF2-40B4-BE49-F238E27FC236}">
                <a16:creationId xmlns:a16="http://schemas.microsoft.com/office/drawing/2014/main" id="{2E021928-0C73-44B8-AE64-9ADE7CAF9D55}"/>
              </a:ext>
            </a:extLst>
          </p:cNvPr>
          <p:cNvSpPr txBox="1">
            <a:spLocks/>
          </p:cNvSpPr>
          <p:nvPr/>
        </p:nvSpPr>
        <p:spPr>
          <a:xfrm>
            <a:off x="9431016" y="5843051"/>
            <a:ext cx="477983" cy="456295"/>
          </a:xfrm>
          <a:prstGeom prst="rect">
            <a:avLst/>
          </a:prstGeom>
        </p:spPr>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14</a:t>
            </a:fld>
            <a:endParaRPr kumimoji="1" lang="ja-JP" altLang="en-US" sz="1000" dirty="0">
              <a:latin typeface="Meiryo UI" panose="020B0604030504040204" pitchFamily="50" charset="-128"/>
              <a:ea typeface="Meiryo UI" panose="020B0604030504040204" pitchFamily="50" charset="-128"/>
            </a:endParaRPr>
          </a:p>
        </p:txBody>
      </p:sp>
      <p:grpSp>
        <p:nvGrpSpPr>
          <p:cNvPr id="5" name="グループ化 4">
            <a:extLst>
              <a:ext uri="{FF2B5EF4-FFF2-40B4-BE49-F238E27FC236}">
                <a16:creationId xmlns:a16="http://schemas.microsoft.com/office/drawing/2014/main" id="{8FCD727F-B91F-4107-9AEC-461B8D31F144}"/>
              </a:ext>
            </a:extLst>
          </p:cNvPr>
          <p:cNvGrpSpPr/>
          <p:nvPr/>
        </p:nvGrpSpPr>
        <p:grpSpPr>
          <a:xfrm>
            <a:off x="3780062" y="4598106"/>
            <a:ext cx="2488018" cy="638103"/>
            <a:chOff x="8725742" y="4185767"/>
            <a:chExt cx="2488018" cy="567773"/>
          </a:xfrm>
        </p:grpSpPr>
        <p:sp>
          <p:nvSpPr>
            <p:cNvPr id="4" name="楕円 3">
              <a:extLst>
                <a:ext uri="{FF2B5EF4-FFF2-40B4-BE49-F238E27FC236}">
                  <a16:creationId xmlns:a16="http://schemas.microsoft.com/office/drawing/2014/main" id="{FB98A79E-80AE-4C2B-9CF8-8EA527F081A5}"/>
                </a:ext>
              </a:extLst>
            </p:cNvPr>
            <p:cNvSpPr/>
            <p:nvPr/>
          </p:nvSpPr>
          <p:spPr>
            <a:xfrm>
              <a:off x="9221250" y="4185767"/>
              <a:ext cx="1463103" cy="567773"/>
            </a:xfrm>
            <a:prstGeom prst="ellipse">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3" name="楕円 2">
              <a:extLst>
                <a:ext uri="{FF2B5EF4-FFF2-40B4-BE49-F238E27FC236}">
                  <a16:creationId xmlns:a16="http://schemas.microsoft.com/office/drawing/2014/main" id="{1A0C5659-A7D1-420F-B4B8-6D48585FDF39}"/>
                </a:ext>
              </a:extLst>
            </p:cNvPr>
            <p:cNvSpPr/>
            <p:nvPr/>
          </p:nvSpPr>
          <p:spPr>
            <a:xfrm>
              <a:off x="8725742" y="4212057"/>
              <a:ext cx="2488018" cy="5053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kumimoji="1" lang="ja-JP" altLang="en-US" sz="1100" b="1" u="sng" dirty="0">
                  <a:solidFill>
                    <a:schemeClr val="tx1"/>
                  </a:solidFill>
                  <a:latin typeface="Meiryo UI" panose="020B0604030504040204" pitchFamily="50" charset="-128"/>
                  <a:ea typeface="Meiryo UI" panose="020B0604030504040204" pitchFamily="50" charset="-128"/>
                </a:rPr>
                <a:t>大阪全体で</a:t>
              </a:r>
              <a:endParaRPr kumimoji="1" lang="en-US" altLang="ja-JP" sz="1100" b="1" u="sng" dirty="0">
                <a:solidFill>
                  <a:schemeClr val="tx1"/>
                </a:solidFill>
                <a:latin typeface="Meiryo UI" panose="020B0604030504040204" pitchFamily="50" charset="-128"/>
                <a:ea typeface="Meiryo UI" panose="020B0604030504040204" pitchFamily="50" charset="-128"/>
              </a:endParaRPr>
            </a:p>
            <a:p>
              <a:pPr algn="ctr">
                <a:lnSpc>
                  <a:spcPts val="1400"/>
                </a:lnSpc>
              </a:pPr>
              <a:r>
                <a:rPr kumimoji="1" lang="ja-JP" altLang="en-US" sz="1100" b="1" u="sng" dirty="0">
                  <a:solidFill>
                    <a:schemeClr val="tx1"/>
                  </a:solidFill>
                  <a:latin typeface="Meiryo UI" panose="020B0604030504040204" pitchFamily="50" charset="-128"/>
                  <a:ea typeface="Meiryo UI" panose="020B0604030504040204" pitchFamily="50" charset="-128"/>
                </a:rPr>
                <a:t>万博会場のような</a:t>
              </a:r>
              <a:endParaRPr kumimoji="1" lang="en-US" altLang="ja-JP" sz="1100" b="1" u="sng" dirty="0">
                <a:solidFill>
                  <a:schemeClr val="tx1"/>
                </a:solidFill>
                <a:latin typeface="Meiryo UI" panose="020B0604030504040204" pitchFamily="50" charset="-128"/>
                <a:ea typeface="Meiryo UI" panose="020B0604030504040204" pitchFamily="50" charset="-128"/>
              </a:endParaRPr>
            </a:p>
            <a:p>
              <a:pPr algn="ctr">
                <a:lnSpc>
                  <a:spcPts val="1400"/>
                </a:lnSpc>
              </a:pPr>
              <a:r>
                <a:rPr kumimoji="1" lang="ja-JP" altLang="en-US" sz="1100" b="1" u="sng" dirty="0">
                  <a:solidFill>
                    <a:schemeClr val="tx1"/>
                  </a:solidFill>
                  <a:latin typeface="Meiryo UI" panose="020B0604030504040204" pitchFamily="50" charset="-128"/>
                  <a:ea typeface="Meiryo UI" panose="020B0604030504040204" pitchFamily="50" charset="-128"/>
                </a:rPr>
                <a:t>非日常体験を！</a:t>
              </a:r>
              <a:endParaRPr kumimoji="1" lang="ja-JP" altLang="en-US" sz="2400" b="1" u="sng" dirty="0">
                <a:solidFill>
                  <a:schemeClr val="tx1"/>
                </a:solidFill>
                <a:latin typeface="Meiryo UI" panose="020B0604030504040204" pitchFamily="50" charset="-128"/>
                <a:ea typeface="Meiryo UI" panose="020B0604030504040204" pitchFamily="50" charset="-128"/>
              </a:endParaRPr>
            </a:p>
          </p:txBody>
        </p:sp>
      </p:grpSp>
      <p:sp>
        <p:nvSpPr>
          <p:cNvPr id="56" name="正方形/長方形 55">
            <a:extLst>
              <a:ext uri="{FF2B5EF4-FFF2-40B4-BE49-F238E27FC236}">
                <a16:creationId xmlns:a16="http://schemas.microsoft.com/office/drawing/2014/main" id="{93C68DCC-8080-4E62-BC87-01864C8972CD}"/>
              </a:ext>
            </a:extLst>
          </p:cNvPr>
          <p:cNvSpPr/>
          <p:nvPr/>
        </p:nvSpPr>
        <p:spPr>
          <a:xfrm>
            <a:off x="6172343" y="4422026"/>
            <a:ext cx="3204774" cy="1046531"/>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grpSp>
        <p:nvGrpSpPr>
          <p:cNvPr id="57" name="グループ化 56">
            <a:extLst>
              <a:ext uri="{FF2B5EF4-FFF2-40B4-BE49-F238E27FC236}">
                <a16:creationId xmlns:a16="http://schemas.microsoft.com/office/drawing/2014/main" id="{3353F2FE-8FC5-4F65-80EA-430C1EE4AAD3}"/>
              </a:ext>
            </a:extLst>
          </p:cNvPr>
          <p:cNvGrpSpPr/>
          <p:nvPr/>
        </p:nvGrpSpPr>
        <p:grpSpPr>
          <a:xfrm>
            <a:off x="3015233" y="4601089"/>
            <a:ext cx="748619" cy="688403"/>
            <a:chOff x="8694000" y="1226796"/>
            <a:chExt cx="855779" cy="765358"/>
          </a:xfrm>
        </p:grpSpPr>
        <p:pic>
          <p:nvPicPr>
            <p:cNvPr id="58" name="グラフィックス 57" descr="王冠 単色塗りつぶし">
              <a:extLst>
                <a:ext uri="{FF2B5EF4-FFF2-40B4-BE49-F238E27FC236}">
                  <a16:creationId xmlns:a16="http://schemas.microsoft.com/office/drawing/2014/main" id="{E87EF8D1-A1AD-4B19-AE8A-A8788420B1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94000" y="1226796"/>
              <a:ext cx="855779" cy="765358"/>
            </a:xfrm>
            <a:prstGeom prst="rect">
              <a:avLst/>
            </a:prstGeom>
          </p:spPr>
        </p:pic>
        <p:pic>
          <p:nvPicPr>
            <p:cNvPr id="59" name="グラフィックス 58" descr="建物 単色塗りつぶし">
              <a:extLst>
                <a:ext uri="{FF2B5EF4-FFF2-40B4-BE49-F238E27FC236}">
                  <a16:creationId xmlns:a16="http://schemas.microsoft.com/office/drawing/2014/main" id="{3BDD9DDD-7A3F-4248-AEFE-FF04370345B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82390" y="1636450"/>
              <a:ext cx="216939" cy="194017"/>
            </a:xfrm>
            <a:prstGeom prst="rect">
              <a:avLst/>
            </a:prstGeom>
          </p:spPr>
        </p:pic>
        <p:pic>
          <p:nvPicPr>
            <p:cNvPr id="60" name="グラフィックス 59" descr="都市 単色塗りつぶし">
              <a:extLst>
                <a:ext uri="{FF2B5EF4-FFF2-40B4-BE49-F238E27FC236}">
                  <a16:creationId xmlns:a16="http://schemas.microsoft.com/office/drawing/2014/main" id="{DEE32BF3-4F1A-4D15-AD5E-9F829E673EB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34193" y="1575494"/>
              <a:ext cx="321245" cy="287303"/>
            </a:xfrm>
            <a:prstGeom prst="rect">
              <a:avLst/>
            </a:prstGeom>
          </p:spPr>
        </p:pic>
      </p:grpSp>
      <p:grpSp>
        <p:nvGrpSpPr>
          <p:cNvPr id="61" name="グループ化 60">
            <a:extLst>
              <a:ext uri="{FF2B5EF4-FFF2-40B4-BE49-F238E27FC236}">
                <a16:creationId xmlns:a16="http://schemas.microsoft.com/office/drawing/2014/main" id="{230EAB94-206B-4284-8F3B-6F5B91269FBF}"/>
              </a:ext>
            </a:extLst>
          </p:cNvPr>
          <p:cNvGrpSpPr/>
          <p:nvPr/>
        </p:nvGrpSpPr>
        <p:grpSpPr>
          <a:xfrm>
            <a:off x="8662712" y="4858497"/>
            <a:ext cx="504000" cy="396000"/>
            <a:chOff x="8689760" y="4406111"/>
            <a:chExt cx="441719" cy="337040"/>
          </a:xfrm>
          <a:solidFill>
            <a:schemeClr val="accent1">
              <a:lumMod val="50000"/>
            </a:schemeClr>
          </a:solidFill>
        </p:grpSpPr>
        <p:sp>
          <p:nvSpPr>
            <p:cNvPr id="62" name="フリーフォーム: 図形 61">
              <a:extLst>
                <a:ext uri="{FF2B5EF4-FFF2-40B4-BE49-F238E27FC236}">
                  <a16:creationId xmlns:a16="http://schemas.microsoft.com/office/drawing/2014/main" id="{2092D9EC-4858-46C0-96A1-33794B73CA97}"/>
                </a:ext>
              </a:extLst>
            </p:cNvPr>
            <p:cNvSpPr/>
            <p:nvPr/>
          </p:nvSpPr>
          <p:spPr>
            <a:xfrm>
              <a:off x="8689760" y="4557428"/>
              <a:ext cx="441719" cy="185723"/>
            </a:xfrm>
            <a:custGeom>
              <a:avLst/>
              <a:gdLst>
                <a:gd name="connsiteX0" fmla="*/ 495000 w 495000"/>
                <a:gd name="connsiteY0" fmla="*/ 22500 h 208125"/>
                <a:gd name="connsiteX1" fmla="*/ 472500 w 495000"/>
                <a:gd name="connsiteY1" fmla="*/ 0 h 208125"/>
                <a:gd name="connsiteX2" fmla="*/ 460688 w 495000"/>
                <a:gd name="connsiteY2" fmla="*/ 3375 h 208125"/>
                <a:gd name="connsiteX3" fmla="*/ 364500 w 495000"/>
                <a:gd name="connsiteY3" fmla="*/ 58500 h 208125"/>
                <a:gd name="connsiteX4" fmla="*/ 364500 w 495000"/>
                <a:gd name="connsiteY4" fmla="*/ 77625 h 208125"/>
                <a:gd name="connsiteX5" fmla="*/ 318938 w 495000"/>
                <a:gd name="connsiteY5" fmla="*/ 112500 h 208125"/>
                <a:gd name="connsiteX6" fmla="*/ 219375 w 495000"/>
                <a:gd name="connsiteY6" fmla="*/ 112500 h 208125"/>
                <a:gd name="connsiteX7" fmla="*/ 219375 w 495000"/>
                <a:gd name="connsiteY7" fmla="*/ 90000 h 208125"/>
                <a:gd name="connsiteX8" fmla="*/ 320625 w 495000"/>
                <a:gd name="connsiteY8" fmla="*/ 90000 h 208125"/>
                <a:gd name="connsiteX9" fmla="*/ 343125 w 495000"/>
                <a:gd name="connsiteY9" fmla="*/ 67500 h 208125"/>
                <a:gd name="connsiteX10" fmla="*/ 320625 w 495000"/>
                <a:gd name="connsiteY10" fmla="*/ 45000 h 208125"/>
                <a:gd name="connsiteX11" fmla="*/ 185625 w 495000"/>
                <a:gd name="connsiteY11" fmla="*/ 45000 h 208125"/>
                <a:gd name="connsiteX12" fmla="*/ 159188 w 495000"/>
                <a:gd name="connsiteY12" fmla="*/ 52312 h 208125"/>
                <a:gd name="connsiteX13" fmla="*/ 0 w 495000"/>
                <a:gd name="connsiteY13" fmla="*/ 129375 h 208125"/>
                <a:gd name="connsiteX14" fmla="*/ 78750 w 495000"/>
                <a:gd name="connsiteY14" fmla="*/ 208125 h 208125"/>
                <a:gd name="connsiteX15" fmla="*/ 213750 w 495000"/>
                <a:gd name="connsiteY15" fmla="*/ 157500 h 208125"/>
                <a:gd name="connsiteX16" fmla="*/ 318938 w 495000"/>
                <a:gd name="connsiteY16" fmla="*/ 157500 h 208125"/>
                <a:gd name="connsiteX17" fmla="*/ 332438 w 495000"/>
                <a:gd name="connsiteY17" fmla="*/ 153000 h 208125"/>
                <a:gd name="connsiteX18" fmla="*/ 487125 w 495000"/>
                <a:gd name="connsiteY18" fmla="*/ 39937 h 208125"/>
                <a:gd name="connsiteX19" fmla="*/ 495000 w 495000"/>
                <a:gd name="connsiteY19" fmla="*/ 22500 h 20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5000" h="208125">
                  <a:moveTo>
                    <a:pt x="495000" y="22500"/>
                  </a:moveTo>
                  <a:cubicBezTo>
                    <a:pt x="495000" y="10125"/>
                    <a:pt x="484875" y="0"/>
                    <a:pt x="472500" y="0"/>
                  </a:cubicBezTo>
                  <a:cubicBezTo>
                    <a:pt x="468000" y="0"/>
                    <a:pt x="464063" y="1125"/>
                    <a:pt x="460688" y="3375"/>
                  </a:cubicBezTo>
                  <a:lnTo>
                    <a:pt x="364500" y="58500"/>
                  </a:lnTo>
                  <a:cubicBezTo>
                    <a:pt x="365625" y="64688"/>
                    <a:pt x="365625" y="70875"/>
                    <a:pt x="364500" y="77625"/>
                  </a:cubicBezTo>
                  <a:cubicBezTo>
                    <a:pt x="360000" y="98438"/>
                    <a:pt x="340313" y="112500"/>
                    <a:pt x="318938" y="112500"/>
                  </a:cubicBezTo>
                  <a:lnTo>
                    <a:pt x="219375" y="112500"/>
                  </a:lnTo>
                  <a:lnTo>
                    <a:pt x="219375" y="90000"/>
                  </a:lnTo>
                  <a:lnTo>
                    <a:pt x="320625" y="90000"/>
                  </a:lnTo>
                  <a:cubicBezTo>
                    <a:pt x="333000" y="90000"/>
                    <a:pt x="343125" y="79875"/>
                    <a:pt x="343125" y="67500"/>
                  </a:cubicBezTo>
                  <a:cubicBezTo>
                    <a:pt x="343125" y="55125"/>
                    <a:pt x="333000" y="45000"/>
                    <a:pt x="320625" y="45000"/>
                  </a:cubicBezTo>
                  <a:cubicBezTo>
                    <a:pt x="320625" y="45000"/>
                    <a:pt x="186750" y="45000"/>
                    <a:pt x="185625" y="45000"/>
                  </a:cubicBezTo>
                  <a:cubicBezTo>
                    <a:pt x="176063" y="45000"/>
                    <a:pt x="167063" y="47813"/>
                    <a:pt x="159188" y="52312"/>
                  </a:cubicBezTo>
                  <a:lnTo>
                    <a:pt x="0" y="129375"/>
                  </a:lnTo>
                  <a:lnTo>
                    <a:pt x="78750" y="208125"/>
                  </a:lnTo>
                  <a:cubicBezTo>
                    <a:pt x="115313" y="171563"/>
                    <a:pt x="162563" y="157500"/>
                    <a:pt x="213750" y="157500"/>
                  </a:cubicBezTo>
                  <a:lnTo>
                    <a:pt x="318938" y="157500"/>
                  </a:lnTo>
                  <a:cubicBezTo>
                    <a:pt x="324000" y="157500"/>
                    <a:pt x="328500" y="155812"/>
                    <a:pt x="332438" y="153000"/>
                  </a:cubicBezTo>
                  <a:lnTo>
                    <a:pt x="487125" y="39937"/>
                  </a:lnTo>
                  <a:cubicBezTo>
                    <a:pt x="491625" y="35437"/>
                    <a:pt x="495000" y="29250"/>
                    <a:pt x="495000" y="22500"/>
                  </a:cubicBezTo>
                  <a:close/>
                </a:path>
              </a:pathLst>
            </a:custGeom>
            <a:grpFill/>
            <a:ln w="5556" cap="flat">
              <a:noFill/>
              <a:prstDash val="solid"/>
              <a:miter/>
            </a:ln>
          </p:spPr>
          <p:txBody>
            <a:bodyPr rtlCol="0" anchor="ctr"/>
            <a:lstStyle/>
            <a:p>
              <a:endParaRPr lang="ja-JP" altLang="en-US" sz="1606"/>
            </a:p>
          </p:txBody>
        </p:sp>
        <p:sp>
          <p:nvSpPr>
            <p:cNvPr id="63" name="フリーフォーム: 図形 62">
              <a:extLst>
                <a:ext uri="{FF2B5EF4-FFF2-40B4-BE49-F238E27FC236}">
                  <a16:creationId xmlns:a16="http://schemas.microsoft.com/office/drawing/2014/main" id="{5186747E-583B-43EA-9340-7C37CE04A888}"/>
                </a:ext>
              </a:extLst>
            </p:cNvPr>
            <p:cNvSpPr/>
            <p:nvPr/>
          </p:nvSpPr>
          <p:spPr>
            <a:xfrm>
              <a:off x="8831170" y="4406111"/>
              <a:ext cx="253024" cy="176540"/>
            </a:xfrm>
            <a:custGeom>
              <a:avLst/>
              <a:gdLst>
                <a:gd name="connsiteX0" fmla="*/ 282585 w 283544"/>
                <a:gd name="connsiteY0" fmla="*/ 960 h 197834"/>
                <a:gd name="connsiteX1" fmla="*/ 175710 w 283544"/>
                <a:gd name="connsiteY1" fmla="*/ 29085 h 197834"/>
                <a:gd name="connsiteX2" fmla="*/ 146460 w 283544"/>
                <a:gd name="connsiteY2" fmla="*/ 121897 h 197834"/>
                <a:gd name="connsiteX3" fmla="*/ 117772 w 283544"/>
                <a:gd name="connsiteY3" fmla="*/ 157335 h 197834"/>
                <a:gd name="connsiteX4" fmla="*/ 113272 w 283544"/>
                <a:gd name="connsiteY4" fmla="*/ 150585 h 197834"/>
                <a:gd name="connsiteX5" fmla="*/ 89085 w 283544"/>
                <a:gd name="connsiteY5" fmla="*/ 74647 h 197834"/>
                <a:gd name="connsiteX6" fmla="*/ 772 w 283544"/>
                <a:gd name="connsiteY6" fmla="*/ 51585 h 197834"/>
                <a:gd name="connsiteX7" fmla="*/ 23835 w 283544"/>
                <a:gd name="connsiteY7" fmla="*/ 139897 h 197834"/>
                <a:gd name="connsiteX8" fmla="*/ 94147 w 283544"/>
                <a:gd name="connsiteY8" fmla="*/ 164085 h 197834"/>
                <a:gd name="connsiteX9" fmla="*/ 106522 w 283544"/>
                <a:gd name="connsiteY9" fmla="*/ 187147 h 197834"/>
                <a:gd name="connsiteX10" fmla="*/ 107647 w 283544"/>
                <a:gd name="connsiteY10" fmla="*/ 197835 h 197834"/>
                <a:gd name="connsiteX11" fmla="*/ 130710 w 283544"/>
                <a:gd name="connsiteY11" fmla="*/ 197835 h 197834"/>
                <a:gd name="connsiteX12" fmla="*/ 137460 w 283544"/>
                <a:gd name="connsiteY12" fmla="*/ 169710 h 197834"/>
                <a:gd name="connsiteX13" fmla="*/ 163897 w 283544"/>
                <a:gd name="connsiteY13" fmla="*/ 138210 h 197834"/>
                <a:gd name="connsiteX14" fmla="*/ 254460 w 283544"/>
                <a:gd name="connsiteY14" fmla="*/ 108960 h 197834"/>
                <a:gd name="connsiteX15" fmla="*/ 282585 w 283544"/>
                <a:gd name="connsiteY15" fmla="*/ 960 h 19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3544" h="197834">
                  <a:moveTo>
                    <a:pt x="282585" y="960"/>
                  </a:moveTo>
                  <a:cubicBezTo>
                    <a:pt x="282585" y="960"/>
                    <a:pt x="212835" y="-8040"/>
                    <a:pt x="175710" y="29085"/>
                  </a:cubicBezTo>
                  <a:cubicBezTo>
                    <a:pt x="148710" y="56085"/>
                    <a:pt x="145897" y="99397"/>
                    <a:pt x="146460" y="121897"/>
                  </a:cubicBezTo>
                  <a:cubicBezTo>
                    <a:pt x="134647" y="130335"/>
                    <a:pt x="124522" y="142710"/>
                    <a:pt x="117772" y="157335"/>
                  </a:cubicBezTo>
                  <a:cubicBezTo>
                    <a:pt x="116085" y="155085"/>
                    <a:pt x="114960" y="152835"/>
                    <a:pt x="113272" y="150585"/>
                  </a:cubicBezTo>
                  <a:cubicBezTo>
                    <a:pt x="113835" y="132022"/>
                    <a:pt x="111022" y="96585"/>
                    <a:pt x="89085" y="74647"/>
                  </a:cubicBezTo>
                  <a:cubicBezTo>
                    <a:pt x="58147" y="43710"/>
                    <a:pt x="772" y="51585"/>
                    <a:pt x="772" y="51585"/>
                  </a:cubicBezTo>
                  <a:cubicBezTo>
                    <a:pt x="772" y="51585"/>
                    <a:pt x="-6540" y="108960"/>
                    <a:pt x="23835" y="139897"/>
                  </a:cubicBezTo>
                  <a:cubicBezTo>
                    <a:pt x="43522" y="159585"/>
                    <a:pt x="75022" y="163522"/>
                    <a:pt x="94147" y="164085"/>
                  </a:cubicBezTo>
                  <a:cubicBezTo>
                    <a:pt x="99772" y="170272"/>
                    <a:pt x="103710" y="179272"/>
                    <a:pt x="106522" y="187147"/>
                  </a:cubicBezTo>
                  <a:cubicBezTo>
                    <a:pt x="107085" y="188835"/>
                    <a:pt x="107647" y="192772"/>
                    <a:pt x="107647" y="197835"/>
                  </a:cubicBezTo>
                  <a:lnTo>
                    <a:pt x="130710" y="197835"/>
                  </a:lnTo>
                  <a:cubicBezTo>
                    <a:pt x="131272" y="186022"/>
                    <a:pt x="132960" y="179272"/>
                    <a:pt x="137460" y="169710"/>
                  </a:cubicBezTo>
                  <a:cubicBezTo>
                    <a:pt x="143085" y="156210"/>
                    <a:pt x="152647" y="144960"/>
                    <a:pt x="163897" y="138210"/>
                  </a:cubicBezTo>
                  <a:cubicBezTo>
                    <a:pt x="186960" y="138772"/>
                    <a:pt x="228585" y="134835"/>
                    <a:pt x="254460" y="108960"/>
                  </a:cubicBezTo>
                  <a:cubicBezTo>
                    <a:pt x="291585" y="70710"/>
                    <a:pt x="282585" y="960"/>
                    <a:pt x="282585" y="960"/>
                  </a:cubicBezTo>
                  <a:close/>
                </a:path>
              </a:pathLst>
            </a:custGeom>
            <a:grpFill/>
            <a:ln w="5556" cap="flat">
              <a:noFill/>
              <a:prstDash val="solid"/>
              <a:miter/>
            </a:ln>
          </p:spPr>
          <p:txBody>
            <a:bodyPr rtlCol="0" anchor="ctr"/>
            <a:lstStyle/>
            <a:p>
              <a:endParaRPr lang="ja-JP" altLang="en-US" sz="1606"/>
            </a:p>
          </p:txBody>
        </p:sp>
      </p:grpSp>
    </p:spTree>
    <p:extLst>
      <p:ext uri="{BB962C8B-B14F-4D97-AF65-F5344CB8AC3E}">
        <p14:creationId xmlns:p14="http://schemas.microsoft.com/office/powerpoint/2010/main" val="1993602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9701C11F-0A01-4D4E-969C-F2C5AC3A3854}"/>
              </a:ext>
            </a:extLst>
          </p:cNvPr>
          <p:cNvSpPr/>
          <p:nvPr/>
        </p:nvSpPr>
        <p:spPr>
          <a:xfrm>
            <a:off x="-639343" y="490643"/>
            <a:ext cx="1718818" cy="4646131"/>
          </a:xfrm>
          <a:custGeom>
            <a:avLst/>
            <a:gdLst>
              <a:gd name="connsiteX0" fmla="*/ 0 w 1586113"/>
              <a:gd name="connsiteY0" fmla="*/ 0 h 4646131"/>
              <a:gd name="connsiteX1" fmla="*/ 1586113 w 1586113"/>
              <a:gd name="connsiteY1" fmla="*/ 0 h 4646131"/>
              <a:gd name="connsiteX2" fmla="*/ 1586113 w 1586113"/>
              <a:gd name="connsiteY2" fmla="*/ 4646131 h 4646131"/>
              <a:gd name="connsiteX3" fmla="*/ 0 w 1586113"/>
              <a:gd name="connsiteY3" fmla="*/ 4646131 h 4646131"/>
              <a:gd name="connsiteX4" fmla="*/ 0 w 1586113"/>
              <a:gd name="connsiteY4" fmla="*/ 0 h 4646131"/>
              <a:gd name="connsiteX0" fmla="*/ 0 w 1586115"/>
              <a:gd name="connsiteY0" fmla="*/ 0 h 4646131"/>
              <a:gd name="connsiteX1" fmla="*/ 1586113 w 1586115"/>
              <a:gd name="connsiteY1" fmla="*/ 0 h 4646131"/>
              <a:gd name="connsiteX2" fmla="*/ 1150333 w 1586115"/>
              <a:gd name="connsiteY2" fmla="*/ 2387028 h 4646131"/>
              <a:gd name="connsiteX3" fmla="*/ 1586113 w 1586115"/>
              <a:gd name="connsiteY3" fmla="*/ 4646131 h 4646131"/>
              <a:gd name="connsiteX4" fmla="*/ 0 w 1586115"/>
              <a:gd name="connsiteY4" fmla="*/ 4646131 h 4646131"/>
              <a:gd name="connsiteX5" fmla="*/ 0 w 1586115"/>
              <a:gd name="connsiteY5" fmla="*/ 0 h 4646131"/>
              <a:gd name="connsiteX0" fmla="*/ 0 w 1586116"/>
              <a:gd name="connsiteY0" fmla="*/ 0 h 4646131"/>
              <a:gd name="connsiteX1" fmla="*/ 1586113 w 1586116"/>
              <a:gd name="connsiteY1" fmla="*/ 0 h 4646131"/>
              <a:gd name="connsiteX2" fmla="*/ 1302733 w 1586116"/>
              <a:gd name="connsiteY2" fmla="*/ 2413922 h 4646131"/>
              <a:gd name="connsiteX3" fmla="*/ 1586113 w 1586116"/>
              <a:gd name="connsiteY3" fmla="*/ 4646131 h 4646131"/>
              <a:gd name="connsiteX4" fmla="*/ 0 w 1586116"/>
              <a:gd name="connsiteY4" fmla="*/ 4646131 h 4646131"/>
              <a:gd name="connsiteX5" fmla="*/ 0 w 1586116"/>
              <a:gd name="connsiteY5" fmla="*/ 0 h 4646131"/>
              <a:gd name="connsiteX0" fmla="*/ 0 w 1586117"/>
              <a:gd name="connsiteY0" fmla="*/ 0 h 4646131"/>
              <a:gd name="connsiteX1" fmla="*/ 1586113 w 1586117"/>
              <a:gd name="connsiteY1" fmla="*/ 0 h 4646131"/>
              <a:gd name="connsiteX2" fmla="*/ 1365486 w 1586117"/>
              <a:gd name="connsiteY2" fmla="*/ 2449781 h 4646131"/>
              <a:gd name="connsiteX3" fmla="*/ 1586113 w 1586117"/>
              <a:gd name="connsiteY3" fmla="*/ 4646131 h 4646131"/>
              <a:gd name="connsiteX4" fmla="*/ 0 w 1586117"/>
              <a:gd name="connsiteY4" fmla="*/ 4646131 h 4646131"/>
              <a:gd name="connsiteX5" fmla="*/ 0 w 1586117"/>
              <a:gd name="connsiteY5" fmla="*/ 0 h 4646131"/>
              <a:gd name="connsiteX0" fmla="*/ 0 w 1586117"/>
              <a:gd name="connsiteY0" fmla="*/ 0 h 4646131"/>
              <a:gd name="connsiteX1" fmla="*/ 1586113 w 1586117"/>
              <a:gd name="connsiteY1" fmla="*/ 0 h 4646131"/>
              <a:gd name="connsiteX2" fmla="*/ 1374451 w 1586117"/>
              <a:gd name="connsiteY2" fmla="*/ 2449781 h 4646131"/>
              <a:gd name="connsiteX3" fmla="*/ 1586113 w 1586117"/>
              <a:gd name="connsiteY3" fmla="*/ 4646131 h 4646131"/>
              <a:gd name="connsiteX4" fmla="*/ 0 w 1586117"/>
              <a:gd name="connsiteY4" fmla="*/ 4646131 h 4646131"/>
              <a:gd name="connsiteX5" fmla="*/ 0 w 1586117"/>
              <a:gd name="connsiteY5" fmla="*/ 0 h 4646131"/>
              <a:gd name="connsiteX0" fmla="*/ 0 w 1586119"/>
              <a:gd name="connsiteY0" fmla="*/ 0 h 4646131"/>
              <a:gd name="connsiteX1" fmla="*/ 1586113 w 1586119"/>
              <a:gd name="connsiteY1" fmla="*/ 0 h 4646131"/>
              <a:gd name="connsiteX2" fmla="*/ 1428239 w 1586119"/>
              <a:gd name="connsiteY2" fmla="*/ 2449781 h 4646131"/>
              <a:gd name="connsiteX3" fmla="*/ 1586113 w 1586119"/>
              <a:gd name="connsiteY3" fmla="*/ 4646131 h 4646131"/>
              <a:gd name="connsiteX4" fmla="*/ 0 w 1586119"/>
              <a:gd name="connsiteY4" fmla="*/ 4646131 h 4646131"/>
              <a:gd name="connsiteX5" fmla="*/ 0 w 1586119"/>
              <a:gd name="connsiteY5" fmla="*/ 0 h 4646131"/>
              <a:gd name="connsiteX0" fmla="*/ 0 w 1586119"/>
              <a:gd name="connsiteY0" fmla="*/ 0 h 4646131"/>
              <a:gd name="connsiteX1" fmla="*/ 1586113 w 1586119"/>
              <a:gd name="connsiteY1" fmla="*/ 0 h 4646131"/>
              <a:gd name="connsiteX2" fmla="*/ 1428239 w 1586119"/>
              <a:gd name="connsiteY2" fmla="*/ 2449781 h 4646131"/>
              <a:gd name="connsiteX3" fmla="*/ 1586113 w 1586119"/>
              <a:gd name="connsiteY3" fmla="*/ 4646131 h 4646131"/>
              <a:gd name="connsiteX4" fmla="*/ 0 w 1586119"/>
              <a:gd name="connsiteY4" fmla="*/ 4646131 h 4646131"/>
              <a:gd name="connsiteX5" fmla="*/ 0 w 1586119"/>
              <a:gd name="connsiteY5" fmla="*/ 0 h 4646131"/>
              <a:gd name="connsiteX0" fmla="*/ 0 w 1586125"/>
              <a:gd name="connsiteY0" fmla="*/ 0 h 4646131"/>
              <a:gd name="connsiteX1" fmla="*/ 1586113 w 1586125"/>
              <a:gd name="connsiteY1" fmla="*/ 0 h 4646131"/>
              <a:gd name="connsiteX2" fmla="*/ 1508921 w 1586125"/>
              <a:gd name="connsiteY2" fmla="*/ 2449781 h 4646131"/>
              <a:gd name="connsiteX3" fmla="*/ 1586113 w 1586125"/>
              <a:gd name="connsiteY3" fmla="*/ 4646131 h 4646131"/>
              <a:gd name="connsiteX4" fmla="*/ 0 w 1586125"/>
              <a:gd name="connsiteY4" fmla="*/ 4646131 h 4646131"/>
              <a:gd name="connsiteX5" fmla="*/ 0 w 1586125"/>
              <a:gd name="connsiteY5" fmla="*/ 0 h 464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6125" h="4646131">
                <a:moveTo>
                  <a:pt x="0" y="0"/>
                </a:moveTo>
                <a:lnTo>
                  <a:pt x="1586113" y="0"/>
                </a:lnTo>
                <a:cubicBezTo>
                  <a:pt x="1587277" y="774758"/>
                  <a:pt x="1507757" y="1675023"/>
                  <a:pt x="1508921" y="2449781"/>
                </a:cubicBezTo>
                <a:lnTo>
                  <a:pt x="1586113" y="4646131"/>
                </a:lnTo>
                <a:lnTo>
                  <a:pt x="0" y="4646131"/>
                </a:lnTo>
                <a:lnTo>
                  <a:pt x="0" y="0"/>
                </a:lnTo>
                <a:close/>
              </a:path>
            </a:pathLst>
          </a:custGeom>
          <a:solidFill>
            <a:schemeClr val="bg1"/>
          </a:solidFill>
          <a:ln>
            <a:noFill/>
          </a:ln>
          <a:effectLst>
            <a:softEdge rad="457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1E671946-70F8-4375-AF78-8A61AC4408E2}"/>
              </a:ext>
            </a:extLst>
          </p:cNvPr>
          <p:cNvSpPr/>
          <p:nvPr/>
        </p:nvSpPr>
        <p:spPr>
          <a:xfrm>
            <a:off x="119009" y="526365"/>
            <a:ext cx="9590803" cy="329467"/>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61" name="正方形/長方形 60">
            <a:extLst>
              <a:ext uri="{FF2B5EF4-FFF2-40B4-BE49-F238E27FC236}">
                <a16:creationId xmlns:a16="http://schemas.microsoft.com/office/drawing/2014/main" id="{CBB7B583-C3D2-4C24-A110-969EEA727056}"/>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a:t>
            </a:r>
            <a:r>
              <a:rPr lang="ja-JP" altLang="en-US" b="1" dirty="0">
                <a:solidFill>
                  <a:schemeClr val="bg1"/>
                </a:solidFill>
                <a:latin typeface="Meiryo UI" panose="020B0604030504040204" pitchFamily="50" charset="-128"/>
                <a:ea typeface="Meiryo UI" panose="020B0604030504040204" pitchFamily="50" charset="-128"/>
              </a:rPr>
              <a:t>「国際エンターテインメント都市</a:t>
            </a:r>
            <a:r>
              <a:rPr lang="en-US" altLang="ja-JP" b="1" dirty="0">
                <a:solidFill>
                  <a:schemeClr val="bg1"/>
                </a:solidFill>
                <a:latin typeface="Meiryo UI" panose="020B0604030504040204" pitchFamily="50" charset="-128"/>
                <a:ea typeface="Meiryo UI" panose="020B0604030504040204" pitchFamily="50" charset="-128"/>
              </a:rPr>
              <a:t>OSAKA</a:t>
            </a:r>
            <a:r>
              <a:rPr lang="ja-JP" altLang="en-US" b="1" dirty="0">
                <a:solidFill>
                  <a:schemeClr val="bg1"/>
                </a:solidFill>
                <a:latin typeface="Meiryo UI" panose="020B0604030504040204" pitchFamily="50" charset="-128"/>
                <a:ea typeface="Meiryo UI" panose="020B0604030504040204" pitchFamily="50" charset="-128"/>
              </a:rPr>
              <a:t>」の実現に向けて</a:t>
            </a:r>
          </a:p>
        </p:txBody>
      </p:sp>
      <p:sp>
        <p:nvSpPr>
          <p:cNvPr id="55" name="スライド番号プレースホルダー 6">
            <a:extLst>
              <a:ext uri="{FF2B5EF4-FFF2-40B4-BE49-F238E27FC236}">
                <a16:creationId xmlns:a16="http://schemas.microsoft.com/office/drawing/2014/main" id="{E470AD78-CF3E-4467-BCB7-99E9DACEF869}"/>
              </a:ext>
            </a:extLst>
          </p:cNvPr>
          <p:cNvSpPr txBox="1">
            <a:spLocks/>
          </p:cNvSpPr>
          <p:nvPr/>
        </p:nvSpPr>
        <p:spPr>
          <a:xfrm>
            <a:off x="9431016" y="5843051"/>
            <a:ext cx="477983" cy="456295"/>
          </a:xfrm>
          <a:prstGeom prst="rect">
            <a:avLst/>
          </a:prstGeom>
        </p:spPr>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15</a:t>
            </a:fld>
            <a:endParaRPr kumimoji="1" lang="ja-JP" altLang="en-US" sz="1000" dirty="0">
              <a:latin typeface="Meiryo UI" panose="020B0604030504040204" pitchFamily="50" charset="-128"/>
              <a:ea typeface="Meiryo UI" panose="020B0604030504040204" pitchFamily="50" charset="-128"/>
            </a:endParaRPr>
          </a:p>
        </p:txBody>
      </p:sp>
      <p:pic>
        <p:nvPicPr>
          <p:cNvPr id="43" name="図 42">
            <a:extLst>
              <a:ext uri="{FF2B5EF4-FFF2-40B4-BE49-F238E27FC236}">
                <a16:creationId xmlns:a16="http://schemas.microsoft.com/office/drawing/2014/main" id="{67416B29-AB7E-4EE0-8C2C-0B75115A1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066" y="499787"/>
            <a:ext cx="9590803" cy="5448974"/>
          </a:xfrm>
          <a:prstGeom prst="rect">
            <a:avLst/>
          </a:prstGeom>
        </p:spPr>
      </p:pic>
    </p:spTree>
    <p:extLst>
      <p:ext uri="{BB962C8B-B14F-4D97-AF65-F5344CB8AC3E}">
        <p14:creationId xmlns:p14="http://schemas.microsoft.com/office/powerpoint/2010/main" val="1648261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D4EF8-F886-0E29-2B23-8F725A1C9B8D}"/>
            </a:ext>
          </a:extLst>
        </p:cNvPr>
        <p:cNvGrpSpPr/>
        <p:nvPr/>
      </p:nvGrpSpPr>
      <p:grpSpPr>
        <a:xfrm>
          <a:off x="0" y="0"/>
          <a:ext cx="0" cy="0"/>
          <a:chOff x="0" y="0"/>
          <a:chExt cx="0" cy="0"/>
        </a:xfrm>
      </p:grpSpPr>
      <p:graphicFrame>
        <p:nvGraphicFramePr>
          <p:cNvPr id="11" name="表 10">
            <a:extLst>
              <a:ext uri="{FF2B5EF4-FFF2-40B4-BE49-F238E27FC236}">
                <a16:creationId xmlns:a16="http://schemas.microsoft.com/office/drawing/2014/main" id="{2161EBBB-56C9-0D98-EFD3-5CBD734E888D}"/>
              </a:ext>
            </a:extLst>
          </p:cNvPr>
          <p:cNvGraphicFramePr>
            <a:graphicFrameLocks noGrp="1"/>
          </p:cNvGraphicFramePr>
          <p:nvPr>
            <p:extLst>
              <p:ext uri="{D42A27DB-BD31-4B8C-83A1-F6EECF244321}">
                <p14:modId xmlns:p14="http://schemas.microsoft.com/office/powerpoint/2010/main" val="2328704360"/>
              </p:ext>
            </p:extLst>
          </p:nvPr>
        </p:nvGraphicFramePr>
        <p:xfrm>
          <a:off x="651695" y="1170060"/>
          <a:ext cx="8708939" cy="4536001"/>
        </p:xfrm>
        <a:graphic>
          <a:graphicData uri="http://schemas.openxmlformats.org/drawingml/2006/table">
            <a:tbl>
              <a:tblPr firstRow="1" firstCol="1" bandRow="1">
                <a:tableStyleId>{69CF1AB2-1976-4502-BF36-3FF5EA218861}</a:tableStyleId>
              </a:tblPr>
              <a:tblGrid>
                <a:gridCol w="1192510">
                  <a:extLst>
                    <a:ext uri="{9D8B030D-6E8A-4147-A177-3AD203B41FA5}">
                      <a16:colId xmlns:a16="http://schemas.microsoft.com/office/drawing/2014/main" val="1222337601"/>
                    </a:ext>
                  </a:extLst>
                </a:gridCol>
                <a:gridCol w="2529568">
                  <a:extLst>
                    <a:ext uri="{9D8B030D-6E8A-4147-A177-3AD203B41FA5}">
                      <a16:colId xmlns:a16="http://schemas.microsoft.com/office/drawing/2014/main" val="3427753982"/>
                    </a:ext>
                  </a:extLst>
                </a:gridCol>
                <a:gridCol w="4986861">
                  <a:extLst>
                    <a:ext uri="{9D8B030D-6E8A-4147-A177-3AD203B41FA5}">
                      <a16:colId xmlns:a16="http://schemas.microsoft.com/office/drawing/2014/main" val="1183637121"/>
                    </a:ext>
                  </a:extLst>
                </a:gridCol>
              </a:tblGrid>
              <a:tr h="316465">
                <a:tc>
                  <a:txBody>
                    <a:bodyPr/>
                    <a:lstStyle/>
                    <a:p>
                      <a:pPr algn="ctr"/>
                      <a:r>
                        <a:rPr lang="en-US" altLang="ja-JP" sz="1200" dirty="0">
                          <a:solidFill>
                            <a:schemeClr val="bg1"/>
                          </a:solidFill>
                          <a:latin typeface="Meiryo UI" panose="020B0604030504040204" pitchFamily="50" charset="-128"/>
                          <a:ea typeface="Meiryo UI" panose="020B0604030504040204" pitchFamily="50" charset="-128"/>
                        </a:rPr>
                        <a:t>2</a:t>
                      </a:r>
                      <a:r>
                        <a:rPr lang="ja-JP" altLang="en-US" sz="1200" dirty="0">
                          <a:solidFill>
                            <a:schemeClr val="bg1"/>
                          </a:solidFill>
                          <a:latin typeface="Meiryo UI" panose="020B0604030504040204" pitchFamily="50" charset="-128"/>
                          <a:ea typeface="Meiryo UI" panose="020B0604030504040204" pitchFamily="50" charset="-128"/>
                        </a:rPr>
                        <a:t>つの視点</a:t>
                      </a:r>
                      <a:endParaRPr sz="1200" dirty="0">
                        <a:solidFill>
                          <a:schemeClr val="bg1"/>
                        </a:solidFill>
                        <a:latin typeface="Meiryo UI" panose="020B0604030504040204" pitchFamily="50" charset="-128"/>
                        <a:ea typeface="Meiryo UI" panose="020B0604030504040204" pitchFamily="50" charset="-128"/>
                      </a:endParaRPr>
                    </a:p>
                  </a:txBody>
                  <a:tcPr marL="33749" marR="33749" marT="0" marB="0" anchor="ctr">
                    <a:solidFill>
                      <a:schemeClr val="accent5"/>
                    </a:solidFill>
                  </a:tcPr>
                </a:tc>
                <a:tc gridSpan="2">
                  <a:txBody>
                    <a:bodyPr/>
                    <a:lstStyle/>
                    <a:p>
                      <a:pPr algn="ctr"/>
                      <a:r>
                        <a:rPr lang="en-US" altLang="ja-JP" sz="1200" dirty="0">
                          <a:solidFill>
                            <a:schemeClr val="bg1"/>
                          </a:solidFill>
                          <a:latin typeface="Meiryo UI" panose="020B0604030504040204" pitchFamily="50" charset="-128"/>
                          <a:ea typeface="Meiryo UI" panose="020B0604030504040204" pitchFamily="50" charset="-128"/>
                        </a:rPr>
                        <a:t>6</a:t>
                      </a:r>
                      <a:r>
                        <a:rPr lang="ja-JP" altLang="en-US" sz="1200" dirty="0">
                          <a:solidFill>
                            <a:schemeClr val="bg1"/>
                          </a:solidFill>
                          <a:latin typeface="Meiryo UI" panose="020B0604030504040204" pitchFamily="50" charset="-128"/>
                          <a:ea typeface="Meiryo UI" panose="020B0604030504040204" pitchFamily="50" charset="-128"/>
                        </a:rPr>
                        <a:t>つのテーマ</a:t>
                      </a:r>
                      <a:endParaRPr sz="1200" dirty="0">
                        <a:solidFill>
                          <a:schemeClr val="bg1"/>
                        </a:solidFill>
                        <a:latin typeface="Meiryo UI" panose="020B0604030504040204" pitchFamily="50" charset="-128"/>
                        <a:ea typeface="Meiryo UI" panose="020B0604030504040204" pitchFamily="50" charset="-128"/>
                      </a:endParaRPr>
                    </a:p>
                  </a:txBody>
                  <a:tcPr marL="33749" marR="33749" marT="0" marB="0" anchor="ctr">
                    <a:solidFill>
                      <a:schemeClr val="accent5"/>
                    </a:solidFill>
                  </a:tcPr>
                </a:tc>
                <a:tc hMerge="1">
                  <a:txBody>
                    <a:bodyPr/>
                    <a:lstStyle/>
                    <a:p>
                      <a:pPr marL="72000" marR="0" lvl="0" indent="0" algn="l" defTabSz="742950" rtl="0" eaLnBrk="1" fontAlgn="auto" latinLnBrk="0" hangingPunct="1">
                        <a:lnSpc>
                          <a:spcPts val="1300"/>
                        </a:lnSpc>
                        <a:spcBef>
                          <a:spcPts val="0"/>
                        </a:spcBef>
                        <a:spcAft>
                          <a:spcPts val="0"/>
                        </a:spcAft>
                        <a:buClrTx/>
                        <a:buSzTx/>
                        <a:buFontTx/>
                        <a:buNone/>
                        <a:tabLst/>
                        <a:defRPr/>
                      </a:pP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33749" marR="33749" marT="0" marB="0" anchor="ctr"/>
                </a:tc>
                <a:extLst>
                  <a:ext uri="{0D108BD9-81ED-4DB2-BD59-A6C34878D82A}">
                    <a16:rowId xmlns:a16="http://schemas.microsoft.com/office/drawing/2014/main" val="2541622913"/>
                  </a:ext>
                </a:extLst>
              </a:tr>
              <a:tr h="703256">
                <a:tc rowSpan="6">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大阪ならではの</a:t>
                      </a:r>
                      <a:endPar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都市魅力</a:t>
                      </a:r>
                      <a:endPar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ブランドの確立</a:t>
                      </a:r>
                      <a:endPar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持続可能な</a:t>
                      </a:r>
                      <a:endPar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観光の実現</a:t>
                      </a:r>
                    </a:p>
                  </a:txBody>
                  <a:tcPr marL="33749" marR="33749"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誰もが訪れたくなる</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世界第一級の観光都市</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33749" marR="33749" marT="0" marB="0" anchor="ctr">
                    <a:solidFill>
                      <a:srgbClr val="E9EBF5"/>
                    </a:solidFill>
                  </a:tcPr>
                </a:tc>
                <a:tc>
                  <a:txBody>
                    <a:bodyPr/>
                    <a:lstStyle/>
                    <a:p>
                      <a:pPr marL="72000" marR="0" lvl="0" indent="0" algn="l" defTabSz="742950" rtl="0" eaLnBrk="1" fontAlgn="auto" latinLnBrk="0" hangingPunct="1">
                        <a:lnSpc>
                          <a:spcPts val="1300"/>
                        </a:lnSpc>
                        <a:spcBef>
                          <a:spcPts val="0"/>
                        </a:spcBef>
                        <a:spcAft>
                          <a:spcPts val="0"/>
                        </a:spcAft>
                        <a:buClrTx/>
                        <a:buSzTx/>
                        <a:buFontTx/>
                        <a:buNone/>
                        <a:tabLst/>
                        <a:defRPr/>
                      </a:pPr>
                      <a:r>
                        <a:rPr kumimoji="1" lang="ja-JP" altLang="en-US" sz="1000" b="0" dirty="0">
                          <a:solidFill>
                            <a:schemeClr val="tx1"/>
                          </a:solidFill>
                          <a:latin typeface="Meiryo UI" panose="020B0604030504040204" pitchFamily="50" charset="-128"/>
                          <a:ea typeface="Meiryo UI" panose="020B0604030504040204" pitchFamily="50" charset="-128"/>
                        </a:rPr>
                        <a:t>食や歴史、文化・芸術、スポーツなどの大阪の強みにさらなる磨きをかけるとともに、大阪が持つ</a:t>
                      </a:r>
                      <a:endParaRPr kumimoji="1" lang="en-US" altLang="ja-JP" sz="1000" b="0" dirty="0">
                        <a:solidFill>
                          <a:schemeClr val="tx1"/>
                        </a:solidFill>
                        <a:latin typeface="Meiryo UI" panose="020B0604030504040204" pitchFamily="50" charset="-128"/>
                        <a:ea typeface="Meiryo UI" panose="020B0604030504040204" pitchFamily="50" charset="-128"/>
                      </a:endParaRPr>
                    </a:p>
                    <a:p>
                      <a:pPr marL="72000" marR="0" lvl="0" indent="0" algn="l" defTabSz="742950" rtl="0" eaLnBrk="1" fontAlgn="auto" latinLnBrk="0" hangingPunct="1">
                        <a:lnSpc>
                          <a:spcPts val="1300"/>
                        </a:lnSpc>
                        <a:spcBef>
                          <a:spcPts val="0"/>
                        </a:spcBef>
                        <a:spcAft>
                          <a:spcPts val="0"/>
                        </a:spcAft>
                        <a:buClrTx/>
                        <a:buSzTx/>
                        <a:buFontTx/>
                        <a:buNone/>
                        <a:tabLst/>
                        <a:defRPr/>
                      </a:pPr>
                      <a:r>
                        <a:rPr kumimoji="1" lang="ja-JP" altLang="en-US" sz="1000" b="0" dirty="0">
                          <a:solidFill>
                            <a:schemeClr val="tx1"/>
                          </a:solidFill>
                          <a:latin typeface="Meiryo UI" panose="020B0604030504040204" pitchFamily="50" charset="-128"/>
                          <a:ea typeface="Meiryo UI" panose="020B0604030504040204" pitchFamily="50" charset="-128"/>
                        </a:rPr>
                        <a:t>資源の価値やポテンシャルの最大化等に取り組み、世界に通じる魅力あふれる都市をめざす。</a:t>
                      </a:r>
                    </a:p>
                  </a:txBody>
                  <a:tcPr marL="72000" marR="108000" marT="0" marB="0" anchor="ctr">
                    <a:solidFill>
                      <a:srgbClr val="E9EBF5"/>
                    </a:solidFill>
                  </a:tcPr>
                </a:tc>
                <a:extLst>
                  <a:ext uri="{0D108BD9-81ED-4DB2-BD59-A6C34878D82A}">
                    <a16:rowId xmlns:a16="http://schemas.microsoft.com/office/drawing/2014/main" val="2021061701"/>
                  </a:ext>
                </a:extLst>
              </a:tr>
              <a:tr h="703256">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33749" marR="33749" marT="0" marB="0" anchor="ctr">
                    <a:solidFill>
                      <a:srgbClr val="CFD5E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文化力を活用した</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世界に誇れる魅力あふれる都市</a:t>
                      </a:r>
                    </a:p>
                  </a:txBody>
                  <a:tcPr marL="33749" marR="33749" marT="0" marB="0" anchor="ctr">
                    <a:solidFill>
                      <a:srgbClr val="E9EBF5"/>
                    </a:solidFill>
                  </a:tcPr>
                </a:tc>
                <a:tc>
                  <a:txBody>
                    <a:bodyPr/>
                    <a:lstStyle/>
                    <a:p>
                      <a:pPr marL="72000" indent="0" algn="l">
                        <a:lnSpc>
                          <a:spcPts val="13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大阪の持つ文化力の活用により都市魅力が向上し、世界中から人々が集い交流することで</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72000" indent="0" algn="l">
                        <a:lnSpc>
                          <a:spcPts val="13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新たなつながりや創造が促進され、自由で多彩な文化芸術活動がより活性化する、世界に誇れる都市をめざす。</a:t>
                      </a:r>
                    </a:p>
                  </a:txBody>
                  <a:tcPr marL="72000" marR="108000" marT="0" marB="0" anchor="ctr">
                    <a:solidFill>
                      <a:srgbClr val="E9EBF5"/>
                    </a:solidFill>
                  </a:tcPr>
                </a:tc>
                <a:extLst>
                  <a:ext uri="{0D108BD9-81ED-4DB2-BD59-A6C34878D82A}">
                    <a16:rowId xmlns:a16="http://schemas.microsoft.com/office/drawing/2014/main" val="1315625383"/>
                  </a:ext>
                </a:extLst>
              </a:tr>
              <a:tr h="703256">
                <a:tc vMerge="1">
                  <a:txBody>
                    <a:bodyPr/>
                    <a:lstStyle/>
                    <a:p>
                      <a:pPr algn="ct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endParaRPr>
                    </a:p>
                  </a:txBody>
                  <a:tcPr marL="33749" marR="33749" marT="0" marB="0" anchor="ctr"/>
                </a:tc>
                <a:tc>
                  <a:txBody>
                    <a:bodyPr/>
                    <a:lstStyle/>
                    <a:p>
                      <a:pPr algn="ctr"/>
                      <a:r>
                        <a:rPr kumimoji="1" lang="ja-JP" altLang="en-US" sz="1200" b="1" dirty="0">
                          <a:latin typeface="Meiryo UI" panose="020B0604030504040204" pitchFamily="50" charset="-128"/>
                          <a:ea typeface="Meiryo UI" panose="020B0604030504040204" pitchFamily="50" charset="-128"/>
                        </a:rPr>
                        <a:t>スポーツによる</a:t>
                      </a:r>
                      <a:endParaRPr kumimoji="1" lang="en-US" altLang="ja-JP" sz="1200" b="1" dirty="0">
                        <a:latin typeface="Meiryo UI" panose="020B0604030504040204" pitchFamily="50" charset="-128"/>
                        <a:ea typeface="Meiryo UI" panose="020B0604030504040204" pitchFamily="50" charset="-128"/>
                      </a:endParaRPr>
                    </a:p>
                    <a:p>
                      <a:pPr algn="ctr"/>
                      <a:r>
                        <a:rPr kumimoji="1" lang="ja-JP" altLang="en-US" sz="1200" b="1" dirty="0">
                          <a:latin typeface="Meiryo UI" panose="020B0604030504040204" pitchFamily="50" charset="-128"/>
                          <a:ea typeface="Meiryo UI" panose="020B0604030504040204" pitchFamily="50" charset="-128"/>
                        </a:rPr>
                        <a:t>活力あふれる都市</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endParaRPr>
                    </a:p>
                  </a:txBody>
                  <a:tcPr marL="33749" marR="33749" marT="0" marB="0" anchor="ctr">
                    <a:solidFill>
                      <a:srgbClr val="E9EBF5"/>
                    </a:solidFill>
                  </a:tcPr>
                </a:tc>
                <a:tc>
                  <a:txBody>
                    <a:bodyPr/>
                    <a:lstStyle/>
                    <a:p>
                      <a:pPr marL="72000" indent="0" algn="l">
                        <a:lnSpc>
                          <a:spcPts val="13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rPr>
                        <a:t>世界的なトップアスリートのパフォーマンスを「みる」機会やスポーツを「する」機会の提供、大阪の地域資源を生かしたスポーツツーリズム等により、</a:t>
                      </a:r>
                      <a:r>
                        <a:rPr lang="ja-JP" altLang="en-US" sz="1000" u="none" strike="noStrike" kern="100" dirty="0">
                          <a:solidFill>
                            <a:schemeClr val="tx1"/>
                          </a:solidFill>
                          <a:effectLst/>
                          <a:latin typeface="Meiryo UI" panose="020B0604030504040204" pitchFamily="50" charset="-128"/>
                          <a:ea typeface="Meiryo UI" panose="020B0604030504040204" pitchFamily="50" charset="-128"/>
                        </a:rPr>
                        <a:t>活力</a:t>
                      </a:r>
                      <a:r>
                        <a:rPr lang="ja-JP" altLang="en-US" sz="1000" u="none" kern="100" dirty="0">
                          <a:solidFill>
                            <a:schemeClr val="tx1"/>
                          </a:solidFill>
                          <a:effectLst/>
                          <a:latin typeface="Meiryo UI" panose="020B0604030504040204" pitchFamily="50" charset="-128"/>
                          <a:ea typeface="Meiryo UI" panose="020B0604030504040204" pitchFamily="50" charset="-128"/>
                        </a:rPr>
                        <a:t>あふれる都市をめざす。</a:t>
                      </a:r>
                    </a:p>
                  </a:txBody>
                  <a:tcPr marL="72000" marR="108000" marT="0" marB="0" anchor="ctr">
                    <a:solidFill>
                      <a:srgbClr val="E9EBF5"/>
                    </a:solidFill>
                  </a:tcPr>
                </a:tc>
                <a:extLst>
                  <a:ext uri="{0D108BD9-81ED-4DB2-BD59-A6C34878D82A}">
                    <a16:rowId xmlns:a16="http://schemas.microsoft.com/office/drawing/2014/main" val="844233874"/>
                  </a:ext>
                </a:extLst>
              </a:tr>
              <a:tr h="703256">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endParaRPr>
                    </a:p>
                  </a:txBody>
                  <a:tcPr marL="33749" marR="33749" marT="0" marB="0" anchor="ctr">
                    <a:solidFill>
                      <a:srgbClr val="CFD5E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アジア・</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オセアニアで</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トップクラスの</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MICE</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endParaRPr>
                    </a:p>
                  </a:txBody>
                  <a:tcPr marL="33749" marR="33749" marT="0" marB="0" anchor="ctr">
                    <a:solidFill>
                      <a:srgbClr val="E9EBF5"/>
                    </a:solidFill>
                  </a:tcPr>
                </a:tc>
                <a:tc>
                  <a:txBody>
                    <a:bodyPr/>
                    <a:lstStyle/>
                    <a:p>
                      <a:pPr marL="72000" marR="0" lvl="0" indent="0" algn="l" defTabSz="742950" rtl="0" eaLnBrk="1" fontAlgn="auto" latinLnBrk="0" hangingPunct="1">
                        <a:lnSpc>
                          <a:spcPts val="1300"/>
                        </a:lnSpc>
                        <a:spcBef>
                          <a:spcPts val="0"/>
                        </a:spcBef>
                        <a:spcAft>
                          <a:spcPts val="0"/>
                        </a:spcAft>
                        <a:buClrTx/>
                        <a:buSzTx/>
                        <a:buFontTx/>
                        <a:buNone/>
                        <a:tabLst/>
                        <a:defRPr/>
                      </a:pPr>
                      <a:r>
                        <a:rPr kumimoji="1" lang="ja-JP" altLang="en-US" sz="1000" strike="noStrike" dirty="0">
                          <a:solidFill>
                            <a:schemeClr val="tx1"/>
                          </a:solidFill>
                          <a:latin typeface="Meiryo UI" panose="020B0604030504040204" pitchFamily="50" charset="-128"/>
                          <a:ea typeface="Meiryo UI" panose="020B0604030504040204" pitchFamily="50" charset="-128"/>
                        </a:rPr>
                        <a:t>大阪・関西万博開催都市としての実績や</a:t>
                      </a:r>
                      <a:r>
                        <a:rPr kumimoji="1" lang="ja-JP" altLang="en-US" sz="1000" dirty="0">
                          <a:solidFill>
                            <a:schemeClr val="tx1"/>
                          </a:solidFill>
                          <a:latin typeface="Meiryo UI" panose="020B0604030504040204" pitchFamily="50" charset="-128"/>
                          <a:ea typeface="Meiryo UI" panose="020B0604030504040204" pitchFamily="50" charset="-128"/>
                        </a:rPr>
                        <a:t>統合型リゾート（</a:t>
                      </a:r>
                      <a:r>
                        <a:rPr kumimoji="1" lang="en-US" altLang="ja-JP" sz="1000" dirty="0">
                          <a:solidFill>
                            <a:schemeClr val="tx1"/>
                          </a:solidFill>
                          <a:latin typeface="Meiryo UI" panose="020B0604030504040204" pitchFamily="50" charset="-128"/>
                          <a:ea typeface="Meiryo UI" panose="020B0604030504040204" pitchFamily="50" charset="-128"/>
                        </a:rPr>
                        <a:t>IR</a:t>
                      </a:r>
                      <a:r>
                        <a:rPr kumimoji="1" lang="ja-JP" altLang="en-US" sz="1000" dirty="0">
                          <a:solidFill>
                            <a:schemeClr val="tx1"/>
                          </a:solidFill>
                          <a:latin typeface="Meiryo UI" panose="020B0604030504040204" pitchFamily="50" charset="-128"/>
                          <a:ea typeface="Meiryo UI" panose="020B0604030504040204" pitchFamily="50" charset="-128"/>
                        </a:rPr>
                        <a:t>）のインパクトを生かし、オール</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72000" marR="0" lvl="0" indent="0" algn="l" defTabSz="742950" rtl="0" eaLnBrk="1" fontAlgn="auto" latinLnBrk="0" hangingPunct="1">
                        <a:lnSpc>
                          <a:spcPts val="1300"/>
                        </a:lnSpc>
                        <a:spcBef>
                          <a:spcPts val="0"/>
                        </a:spcBef>
                        <a:spcAft>
                          <a:spcPts val="0"/>
                        </a:spcAft>
                        <a:buClrTx/>
                        <a:buSzTx/>
                        <a:buFontTx/>
                        <a:buNone/>
                        <a:tabLst/>
                        <a:defRPr/>
                      </a:pPr>
                      <a:r>
                        <a:rPr kumimoji="1" lang="ja-JP" altLang="en-US" sz="1000" dirty="0">
                          <a:solidFill>
                            <a:schemeClr val="tx1"/>
                          </a:solidFill>
                          <a:latin typeface="Meiryo UI" panose="020B0604030504040204" pitchFamily="50" charset="-128"/>
                          <a:ea typeface="Meiryo UI" panose="020B0604030504040204" pitchFamily="50" charset="-128"/>
                        </a:rPr>
                        <a:t>大阪での戦略的な取組により、世界水準の</a:t>
                      </a:r>
                      <a:r>
                        <a:rPr kumimoji="1" lang="en-US" altLang="ja-JP" sz="1000" dirty="0">
                          <a:solidFill>
                            <a:schemeClr val="tx1"/>
                          </a:solidFill>
                          <a:latin typeface="Meiryo UI" panose="020B0604030504040204" pitchFamily="50" charset="-128"/>
                          <a:ea typeface="Meiryo UI" panose="020B0604030504040204" pitchFamily="50" charset="-128"/>
                        </a:rPr>
                        <a:t>MICE</a:t>
                      </a:r>
                      <a:r>
                        <a:rPr kumimoji="1" lang="ja-JP" altLang="en-US" sz="1000" dirty="0">
                          <a:solidFill>
                            <a:schemeClr val="tx1"/>
                          </a:solidFill>
                          <a:latin typeface="Meiryo UI" panose="020B0604030504040204" pitchFamily="50" charset="-128"/>
                          <a:ea typeface="Meiryo UI" panose="020B0604030504040204" pitchFamily="50" charset="-128"/>
                        </a:rPr>
                        <a:t>都市をめざす。</a:t>
                      </a:r>
                      <a:endParaRPr lang="en-US" altLang="ja-JP" sz="10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txBody>
                  <a:tcPr marL="72000" marR="108000" marT="0" marB="0" anchor="ctr">
                    <a:solidFill>
                      <a:srgbClr val="E9EBF5"/>
                    </a:solidFill>
                  </a:tcPr>
                </a:tc>
                <a:extLst>
                  <a:ext uri="{0D108BD9-81ED-4DB2-BD59-A6C34878D82A}">
                    <a16:rowId xmlns:a16="http://schemas.microsoft.com/office/drawing/2014/main" val="3814659054"/>
                  </a:ext>
                </a:extLst>
              </a:tr>
              <a:tr h="703256">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endParaRPr>
                    </a:p>
                  </a:txBody>
                  <a:tcPr marL="33749" marR="33749" marT="0" marB="0" anchor="ctr">
                    <a:solidFill>
                      <a:srgbClr val="E9EBF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国際交流を通じて</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持続的に成長する都市</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anose="020B0600070205080204" pitchFamily="50" charset="-128"/>
                      </a:endParaRPr>
                    </a:p>
                  </a:txBody>
                  <a:tcPr marL="33749" marR="33749" marT="0" marB="0" anchor="ctr">
                    <a:solidFill>
                      <a:srgbClr val="E9EBF5"/>
                    </a:solidFill>
                  </a:tcPr>
                </a:tc>
                <a:tc>
                  <a:txBody>
                    <a:bodyPr/>
                    <a:lstStyle/>
                    <a:p>
                      <a:pPr marL="72000" marR="0" lvl="0" indent="0" algn="l" defTabSz="742950" rtl="0" eaLnBrk="1" fontAlgn="auto" latinLnBrk="0" hangingPunct="1">
                        <a:lnSpc>
                          <a:spcPts val="1300"/>
                        </a:lnSpc>
                        <a:spcBef>
                          <a:spcPts val="0"/>
                        </a:spcBef>
                        <a:spcAft>
                          <a:spcPts val="0"/>
                        </a:spcAft>
                        <a:buClrTx/>
                        <a:buSzTx/>
                        <a:buFontTx/>
                        <a:buNone/>
                        <a:tabLst/>
                        <a:defRPr/>
                      </a:pPr>
                      <a:r>
                        <a:rPr lang="ja-JP" altLang="en-US" sz="10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大阪の海外ネットワークを活用した多様な国際交流や将来の大阪に貢献できるグローバル人材の育成・活躍の推進により、新しい価値が生まれ、持続的に成長する都市をめざす。</a:t>
                      </a:r>
                      <a:endParaRPr lang="en-US" altLang="ja-JP" sz="10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txBody>
                  <a:tcPr marL="72000" marR="108000" marT="0" marB="0" anchor="ctr">
                    <a:solidFill>
                      <a:srgbClr val="E9EBF5"/>
                    </a:solidFill>
                  </a:tcPr>
                </a:tc>
                <a:extLst>
                  <a:ext uri="{0D108BD9-81ED-4DB2-BD59-A6C34878D82A}">
                    <a16:rowId xmlns:a16="http://schemas.microsoft.com/office/drawing/2014/main" val="2954657285"/>
                  </a:ext>
                </a:extLst>
              </a:tr>
              <a:tr h="703256">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33749" marR="33749" marT="0" marB="0" anchor="ctr">
                    <a:solidFill>
                      <a:srgbClr val="E9EBF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さらなる誘客を図る</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安心して楽しめる快適な都市</a:t>
                      </a:r>
                      <a:endPar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33749" marR="33749" marT="0" marB="0" anchor="ctr">
                    <a:solidFill>
                      <a:srgbClr val="E9EBF5"/>
                    </a:solidFill>
                  </a:tcPr>
                </a:tc>
                <a:tc>
                  <a:txBody>
                    <a:bodyPr/>
                    <a:lstStyle/>
                    <a:p>
                      <a:pPr marL="72000" marR="0" lvl="0" indent="0" algn="l" defTabSz="741600" rtl="0" eaLnBrk="1" fontAlgn="auto" latinLnBrk="0" hangingPunct="1">
                        <a:lnSpc>
                          <a:spcPts val="13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阪を訪れる方々も地域の方々も、誰もが安全</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・安心・快適に過ごすことができる持続可能な都市をめざす。</a:t>
                      </a:r>
                      <a:endParaRPr kumimoji="1" lang="ja-JP" altLang="en-US"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txBody>
                  <a:tcPr marL="72000" marR="108000" marT="0" marB="0" anchor="ctr"/>
                </a:tc>
                <a:extLst>
                  <a:ext uri="{0D108BD9-81ED-4DB2-BD59-A6C34878D82A}">
                    <a16:rowId xmlns:a16="http://schemas.microsoft.com/office/drawing/2014/main" val="1727259644"/>
                  </a:ext>
                </a:extLst>
              </a:tr>
            </a:tbl>
          </a:graphicData>
        </a:graphic>
      </p:graphicFrame>
      <p:sp>
        <p:nvSpPr>
          <p:cNvPr id="6" name="正方形/長方形 5">
            <a:extLst>
              <a:ext uri="{FF2B5EF4-FFF2-40B4-BE49-F238E27FC236}">
                <a16:creationId xmlns:a16="http://schemas.microsoft.com/office/drawing/2014/main" id="{3C86281D-0998-8A95-F02E-44D06F0299DB}"/>
              </a:ext>
            </a:extLst>
          </p:cNvPr>
          <p:cNvSpPr/>
          <p:nvPr/>
        </p:nvSpPr>
        <p:spPr>
          <a:xfrm>
            <a:off x="484420" y="531500"/>
            <a:ext cx="9043488" cy="6051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nSpc>
                <a:spcPts val="1500"/>
              </a:lnSpc>
            </a:pPr>
            <a:r>
              <a:rPr lang="ja-JP" altLang="en-US" sz="1200" dirty="0">
                <a:solidFill>
                  <a:schemeClr val="tx1"/>
                </a:solidFill>
                <a:latin typeface="Meiryo UI" panose="020B0604030504040204" pitchFamily="50" charset="-128"/>
                <a:ea typeface="Meiryo UI" panose="020B0604030504040204" pitchFamily="50" charset="-128"/>
              </a:rPr>
              <a:t>「国際エンターテインメント都市</a:t>
            </a:r>
            <a:r>
              <a:rPr lang="en-US" altLang="ja-JP" sz="1200" dirty="0">
                <a:solidFill>
                  <a:schemeClr val="tx1"/>
                </a:solidFill>
                <a:latin typeface="Meiryo UI" panose="020B0604030504040204" pitchFamily="50" charset="-128"/>
                <a:ea typeface="Meiryo UI" panose="020B0604030504040204" pitchFamily="50" charset="-128"/>
              </a:rPr>
              <a:t>OSAKA</a:t>
            </a:r>
            <a:r>
              <a:rPr lang="ja-JP" altLang="en-US" sz="1200" dirty="0">
                <a:solidFill>
                  <a:schemeClr val="tx1"/>
                </a:solidFill>
                <a:latin typeface="Meiryo UI" panose="020B0604030504040204" pitchFamily="50" charset="-128"/>
                <a:ea typeface="Meiryo UI" panose="020B0604030504040204" pitchFamily="50" charset="-128"/>
              </a:rPr>
              <a:t>」をめざし、「大阪ならではの都市魅力ブランドの確立」と「持続可能な観光の実現」という２つの視点に基づき、６つのテーマを設定し、ベクトルをあわせて施策の実施に取り組む。</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7" name="スライド番号プレースホルダー 6">
            <a:extLst>
              <a:ext uri="{FF2B5EF4-FFF2-40B4-BE49-F238E27FC236}">
                <a16:creationId xmlns:a16="http://schemas.microsoft.com/office/drawing/2014/main" id="{3F613011-5E89-A6B1-2CCA-51B4D9190909}"/>
              </a:ext>
            </a:extLst>
          </p:cNvPr>
          <p:cNvSpPr txBox="1">
            <a:spLocks/>
          </p:cNvSpPr>
          <p:nvPr/>
        </p:nvSpPr>
        <p:spPr>
          <a:xfrm>
            <a:off x="9428017" y="5836227"/>
            <a:ext cx="477983" cy="456295"/>
          </a:xfrm>
          <a:prstGeom prst="rect">
            <a:avLst/>
          </a:prstGeom>
        </p:spPr>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16</a:t>
            </a:fld>
            <a:endParaRPr kumimoji="1" lang="ja-JP" altLang="en-US" sz="1000"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731D3476-A517-C06A-B411-490D0EA7FB46}"/>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a:t>
            </a:r>
            <a:r>
              <a:rPr lang="ja-JP" altLang="en-US" b="1" dirty="0">
                <a:solidFill>
                  <a:schemeClr val="bg1"/>
                </a:solidFill>
                <a:latin typeface="Meiryo UI" panose="020B0604030504040204" pitchFamily="50" charset="-128"/>
                <a:ea typeface="Meiryo UI" panose="020B0604030504040204" pitchFamily="50" charset="-128"/>
              </a:rPr>
              <a:t>テーマ別の取組</a:t>
            </a:r>
          </a:p>
        </p:txBody>
      </p:sp>
      <p:grpSp>
        <p:nvGrpSpPr>
          <p:cNvPr id="2" name="グループ化 1">
            <a:extLst>
              <a:ext uri="{FF2B5EF4-FFF2-40B4-BE49-F238E27FC236}">
                <a16:creationId xmlns:a16="http://schemas.microsoft.com/office/drawing/2014/main" id="{720978E9-2B64-59BC-B67B-514B5AAD95A6}"/>
              </a:ext>
            </a:extLst>
          </p:cNvPr>
          <p:cNvGrpSpPr/>
          <p:nvPr/>
        </p:nvGrpSpPr>
        <p:grpSpPr>
          <a:xfrm>
            <a:off x="986448" y="2035830"/>
            <a:ext cx="541886" cy="415166"/>
            <a:chOff x="8694000" y="1226796"/>
            <a:chExt cx="855779" cy="765358"/>
          </a:xfrm>
        </p:grpSpPr>
        <p:pic>
          <p:nvPicPr>
            <p:cNvPr id="3" name="グラフィックス 2" descr="王冠 単色塗りつぶし">
              <a:extLst>
                <a:ext uri="{FF2B5EF4-FFF2-40B4-BE49-F238E27FC236}">
                  <a16:creationId xmlns:a16="http://schemas.microsoft.com/office/drawing/2014/main" id="{FC2CB49C-9FEA-73D4-EDA6-CCDD2A752D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94000" y="1226796"/>
              <a:ext cx="855779" cy="765358"/>
            </a:xfrm>
            <a:prstGeom prst="rect">
              <a:avLst/>
            </a:prstGeom>
          </p:spPr>
        </p:pic>
        <p:pic>
          <p:nvPicPr>
            <p:cNvPr id="4" name="グラフィックス 3" descr="建物 単色塗りつぶし">
              <a:extLst>
                <a:ext uri="{FF2B5EF4-FFF2-40B4-BE49-F238E27FC236}">
                  <a16:creationId xmlns:a16="http://schemas.microsoft.com/office/drawing/2014/main" id="{89EE3D68-9374-3C99-D7A9-28D5376C679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82390" y="1636450"/>
              <a:ext cx="216939" cy="194017"/>
            </a:xfrm>
            <a:prstGeom prst="rect">
              <a:avLst/>
            </a:prstGeom>
          </p:spPr>
        </p:pic>
        <p:pic>
          <p:nvPicPr>
            <p:cNvPr id="5" name="グラフィックス 4" descr="都市 単色塗りつぶし">
              <a:extLst>
                <a:ext uri="{FF2B5EF4-FFF2-40B4-BE49-F238E27FC236}">
                  <a16:creationId xmlns:a16="http://schemas.microsoft.com/office/drawing/2014/main" id="{19905E28-F473-DA5E-0984-0254F955CA9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34193" y="1575494"/>
              <a:ext cx="321245" cy="287303"/>
            </a:xfrm>
            <a:prstGeom prst="rect">
              <a:avLst/>
            </a:prstGeom>
          </p:spPr>
        </p:pic>
      </p:grpSp>
      <p:grpSp>
        <p:nvGrpSpPr>
          <p:cNvPr id="8" name="グループ化 7">
            <a:extLst>
              <a:ext uri="{FF2B5EF4-FFF2-40B4-BE49-F238E27FC236}">
                <a16:creationId xmlns:a16="http://schemas.microsoft.com/office/drawing/2014/main" id="{718DD684-6850-51A9-796C-0B41CC7A1808}"/>
              </a:ext>
            </a:extLst>
          </p:cNvPr>
          <p:cNvGrpSpPr/>
          <p:nvPr/>
        </p:nvGrpSpPr>
        <p:grpSpPr>
          <a:xfrm>
            <a:off x="1105738" y="4119699"/>
            <a:ext cx="332175" cy="306730"/>
            <a:chOff x="8689760" y="4406111"/>
            <a:chExt cx="441719" cy="337040"/>
          </a:xfrm>
          <a:solidFill>
            <a:schemeClr val="accent1">
              <a:lumMod val="50000"/>
            </a:schemeClr>
          </a:solidFill>
        </p:grpSpPr>
        <p:sp>
          <p:nvSpPr>
            <p:cNvPr id="9" name="フリーフォーム: 図形 8">
              <a:extLst>
                <a:ext uri="{FF2B5EF4-FFF2-40B4-BE49-F238E27FC236}">
                  <a16:creationId xmlns:a16="http://schemas.microsoft.com/office/drawing/2014/main" id="{570B6D7A-6BBC-D682-3F86-6392F10FAED9}"/>
                </a:ext>
              </a:extLst>
            </p:cNvPr>
            <p:cNvSpPr/>
            <p:nvPr/>
          </p:nvSpPr>
          <p:spPr>
            <a:xfrm>
              <a:off x="8689760" y="4557428"/>
              <a:ext cx="441719" cy="185723"/>
            </a:xfrm>
            <a:custGeom>
              <a:avLst/>
              <a:gdLst>
                <a:gd name="connsiteX0" fmla="*/ 495000 w 495000"/>
                <a:gd name="connsiteY0" fmla="*/ 22500 h 208125"/>
                <a:gd name="connsiteX1" fmla="*/ 472500 w 495000"/>
                <a:gd name="connsiteY1" fmla="*/ 0 h 208125"/>
                <a:gd name="connsiteX2" fmla="*/ 460688 w 495000"/>
                <a:gd name="connsiteY2" fmla="*/ 3375 h 208125"/>
                <a:gd name="connsiteX3" fmla="*/ 364500 w 495000"/>
                <a:gd name="connsiteY3" fmla="*/ 58500 h 208125"/>
                <a:gd name="connsiteX4" fmla="*/ 364500 w 495000"/>
                <a:gd name="connsiteY4" fmla="*/ 77625 h 208125"/>
                <a:gd name="connsiteX5" fmla="*/ 318938 w 495000"/>
                <a:gd name="connsiteY5" fmla="*/ 112500 h 208125"/>
                <a:gd name="connsiteX6" fmla="*/ 219375 w 495000"/>
                <a:gd name="connsiteY6" fmla="*/ 112500 h 208125"/>
                <a:gd name="connsiteX7" fmla="*/ 219375 w 495000"/>
                <a:gd name="connsiteY7" fmla="*/ 90000 h 208125"/>
                <a:gd name="connsiteX8" fmla="*/ 320625 w 495000"/>
                <a:gd name="connsiteY8" fmla="*/ 90000 h 208125"/>
                <a:gd name="connsiteX9" fmla="*/ 343125 w 495000"/>
                <a:gd name="connsiteY9" fmla="*/ 67500 h 208125"/>
                <a:gd name="connsiteX10" fmla="*/ 320625 w 495000"/>
                <a:gd name="connsiteY10" fmla="*/ 45000 h 208125"/>
                <a:gd name="connsiteX11" fmla="*/ 185625 w 495000"/>
                <a:gd name="connsiteY11" fmla="*/ 45000 h 208125"/>
                <a:gd name="connsiteX12" fmla="*/ 159188 w 495000"/>
                <a:gd name="connsiteY12" fmla="*/ 52312 h 208125"/>
                <a:gd name="connsiteX13" fmla="*/ 0 w 495000"/>
                <a:gd name="connsiteY13" fmla="*/ 129375 h 208125"/>
                <a:gd name="connsiteX14" fmla="*/ 78750 w 495000"/>
                <a:gd name="connsiteY14" fmla="*/ 208125 h 208125"/>
                <a:gd name="connsiteX15" fmla="*/ 213750 w 495000"/>
                <a:gd name="connsiteY15" fmla="*/ 157500 h 208125"/>
                <a:gd name="connsiteX16" fmla="*/ 318938 w 495000"/>
                <a:gd name="connsiteY16" fmla="*/ 157500 h 208125"/>
                <a:gd name="connsiteX17" fmla="*/ 332438 w 495000"/>
                <a:gd name="connsiteY17" fmla="*/ 153000 h 208125"/>
                <a:gd name="connsiteX18" fmla="*/ 487125 w 495000"/>
                <a:gd name="connsiteY18" fmla="*/ 39937 h 208125"/>
                <a:gd name="connsiteX19" fmla="*/ 495000 w 495000"/>
                <a:gd name="connsiteY19" fmla="*/ 22500 h 20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5000" h="208125">
                  <a:moveTo>
                    <a:pt x="495000" y="22500"/>
                  </a:moveTo>
                  <a:cubicBezTo>
                    <a:pt x="495000" y="10125"/>
                    <a:pt x="484875" y="0"/>
                    <a:pt x="472500" y="0"/>
                  </a:cubicBezTo>
                  <a:cubicBezTo>
                    <a:pt x="468000" y="0"/>
                    <a:pt x="464063" y="1125"/>
                    <a:pt x="460688" y="3375"/>
                  </a:cubicBezTo>
                  <a:lnTo>
                    <a:pt x="364500" y="58500"/>
                  </a:lnTo>
                  <a:cubicBezTo>
                    <a:pt x="365625" y="64688"/>
                    <a:pt x="365625" y="70875"/>
                    <a:pt x="364500" y="77625"/>
                  </a:cubicBezTo>
                  <a:cubicBezTo>
                    <a:pt x="360000" y="98438"/>
                    <a:pt x="340313" y="112500"/>
                    <a:pt x="318938" y="112500"/>
                  </a:cubicBezTo>
                  <a:lnTo>
                    <a:pt x="219375" y="112500"/>
                  </a:lnTo>
                  <a:lnTo>
                    <a:pt x="219375" y="90000"/>
                  </a:lnTo>
                  <a:lnTo>
                    <a:pt x="320625" y="90000"/>
                  </a:lnTo>
                  <a:cubicBezTo>
                    <a:pt x="333000" y="90000"/>
                    <a:pt x="343125" y="79875"/>
                    <a:pt x="343125" y="67500"/>
                  </a:cubicBezTo>
                  <a:cubicBezTo>
                    <a:pt x="343125" y="55125"/>
                    <a:pt x="333000" y="45000"/>
                    <a:pt x="320625" y="45000"/>
                  </a:cubicBezTo>
                  <a:cubicBezTo>
                    <a:pt x="320625" y="45000"/>
                    <a:pt x="186750" y="45000"/>
                    <a:pt x="185625" y="45000"/>
                  </a:cubicBezTo>
                  <a:cubicBezTo>
                    <a:pt x="176063" y="45000"/>
                    <a:pt x="167063" y="47813"/>
                    <a:pt x="159188" y="52312"/>
                  </a:cubicBezTo>
                  <a:lnTo>
                    <a:pt x="0" y="129375"/>
                  </a:lnTo>
                  <a:lnTo>
                    <a:pt x="78750" y="208125"/>
                  </a:lnTo>
                  <a:cubicBezTo>
                    <a:pt x="115313" y="171563"/>
                    <a:pt x="162563" y="157500"/>
                    <a:pt x="213750" y="157500"/>
                  </a:cubicBezTo>
                  <a:lnTo>
                    <a:pt x="318938" y="157500"/>
                  </a:lnTo>
                  <a:cubicBezTo>
                    <a:pt x="324000" y="157500"/>
                    <a:pt x="328500" y="155812"/>
                    <a:pt x="332438" y="153000"/>
                  </a:cubicBezTo>
                  <a:lnTo>
                    <a:pt x="487125" y="39937"/>
                  </a:lnTo>
                  <a:cubicBezTo>
                    <a:pt x="491625" y="35437"/>
                    <a:pt x="495000" y="29250"/>
                    <a:pt x="495000" y="22500"/>
                  </a:cubicBezTo>
                  <a:close/>
                </a:path>
              </a:pathLst>
            </a:custGeom>
            <a:grpFill/>
            <a:ln w="5556" cap="flat">
              <a:noFill/>
              <a:prstDash val="solid"/>
              <a:miter/>
            </a:ln>
          </p:spPr>
          <p:txBody>
            <a:bodyPr rtlCol="0" anchor="ctr"/>
            <a:lstStyle/>
            <a:p>
              <a:endParaRPr lang="ja-JP" altLang="en-US" sz="1606"/>
            </a:p>
          </p:txBody>
        </p:sp>
        <p:sp>
          <p:nvSpPr>
            <p:cNvPr id="12" name="フリーフォーム: 図形 11">
              <a:extLst>
                <a:ext uri="{FF2B5EF4-FFF2-40B4-BE49-F238E27FC236}">
                  <a16:creationId xmlns:a16="http://schemas.microsoft.com/office/drawing/2014/main" id="{BF526410-29DE-D736-5079-218A4CB3A0AF}"/>
                </a:ext>
              </a:extLst>
            </p:cNvPr>
            <p:cNvSpPr/>
            <p:nvPr/>
          </p:nvSpPr>
          <p:spPr>
            <a:xfrm>
              <a:off x="8831170" y="4406111"/>
              <a:ext cx="253024" cy="176540"/>
            </a:xfrm>
            <a:custGeom>
              <a:avLst/>
              <a:gdLst>
                <a:gd name="connsiteX0" fmla="*/ 282585 w 283544"/>
                <a:gd name="connsiteY0" fmla="*/ 960 h 197834"/>
                <a:gd name="connsiteX1" fmla="*/ 175710 w 283544"/>
                <a:gd name="connsiteY1" fmla="*/ 29085 h 197834"/>
                <a:gd name="connsiteX2" fmla="*/ 146460 w 283544"/>
                <a:gd name="connsiteY2" fmla="*/ 121897 h 197834"/>
                <a:gd name="connsiteX3" fmla="*/ 117772 w 283544"/>
                <a:gd name="connsiteY3" fmla="*/ 157335 h 197834"/>
                <a:gd name="connsiteX4" fmla="*/ 113272 w 283544"/>
                <a:gd name="connsiteY4" fmla="*/ 150585 h 197834"/>
                <a:gd name="connsiteX5" fmla="*/ 89085 w 283544"/>
                <a:gd name="connsiteY5" fmla="*/ 74647 h 197834"/>
                <a:gd name="connsiteX6" fmla="*/ 772 w 283544"/>
                <a:gd name="connsiteY6" fmla="*/ 51585 h 197834"/>
                <a:gd name="connsiteX7" fmla="*/ 23835 w 283544"/>
                <a:gd name="connsiteY7" fmla="*/ 139897 h 197834"/>
                <a:gd name="connsiteX8" fmla="*/ 94147 w 283544"/>
                <a:gd name="connsiteY8" fmla="*/ 164085 h 197834"/>
                <a:gd name="connsiteX9" fmla="*/ 106522 w 283544"/>
                <a:gd name="connsiteY9" fmla="*/ 187147 h 197834"/>
                <a:gd name="connsiteX10" fmla="*/ 107647 w 283544"/>
                <a:gd name="connsiteY10" fmla="*/ 197835 h 197834"/>
                <a:gd name="connsiteX11" fmla="*/ 130710 w 283544"/>
                <a:gd name="connsiteY11" fmla="*/ 197835 h 197834"/>
                <a:gd name="connsiteX12" fmla="*/ 137460 w 283544"/>
                <a:gd name="connsiteY12" fmla="*/ 169710 h 197834"/>
                <a:gd name="connsiteX13" fmla="*/ 163897 w 283544"/>
                <a:gd name="connsiteY13" fmla="*/ 138210 h 197834"/>
                <a:gd name="connsiteX14" fmla="*/ 254460 w 283544"/>
                <a:gd name="connsiteY14" fmla="*/ 108960 h 197834"/>
                <a:gd name="connsiteX15" fmla="*/ 282585 w 283544"/>
                <a:gd name="connsiteY15" fmla="*/ 960 h 19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3544" h="197834">
                  <a:moveTo>
                    <a:pt x="282585" y="960"/>
                  </a:moveTo>
                  <a:cubicBezTo>
                    <a:pt x="282585" y="960"/>
                    <a:pt x="212835" y="-8040"/>
                    <a:pt x="175710" y="29085"/>
                  </a:cubicBezTo>
                  <a:cubicBezTo>
                    <a:pt x="148710" y="56085"/>
                    <a:pt x="145897" y="99397"/>
                    <a:pt x="146460" y="121897"/>
                  </a:cubicBezTo>
                  <a:cubicBezTo>
                    <a:pt x="134647" y="130335"/>
                    <a:pt x="124522" y="142710"/>
                    <a:pt x="117772" y="157335"/>
                  </a:cubicBezTo>
                  <a:cubicBezTo>
                    <a:pt x="116085" y="155085"/>
                    <a:pt x="114960" y="152835"/>
                    <a:pt x="113272" y="150585"/>
                  </a:cubicBezTo>
                  <a:cubicBezTo>
                    <a:pt x="113835" y="132022"/>
                    <a:pt x="111022" y="96585"/>
                    <a:pt x="89085" y="74647"/>
                  </a:cubicBezTo>
                  <a:cubicBezTo>
                    <a:pt x="58147" y="43710"/>
                    <a:pt x="772" y="51585"/>
                    <a:pt x="772" y="51585"/>
                  </a:cubicBezTo>
                  <a:cubicBezTo>
                    <a:pt x="772" y="51585"/>
                    <a:pt x="-6540" y="108960"/>
                    <a:pt x="23835" y="139897"/>
                  </a:cubicBezTo>
                  <a:cubicBezTo>
                    <a:pt x="43522" y="159585"/>
                    <a:pt x="75022" y="163522"/>
                    <a:pt x="94147" y="164085"/>
                  </a:cubicBezTo>
                  <a:cubicBezTo>
                    <a:pt x="99772" y="170272"/>
                    <a:pt x="103710" y="179272"/>
                    <a:pt x="106522" y="187147"/>
                  </a:cubicBezTo>
                  <a:cubicBezTo>
                    <a:pt x="107085" y="188835"/>
                    <a:pt x="107647" y="192772"/>
                    <a:pt x="107647" y="197835"/>
                  </a:cubicBezTo>
                  <a:lnTo>
                    <a:pt x="130710" y="197835"/>
                  </a:lnTo>
                  <a:cubicBezTo>
                    <a:pt x="131272" y="186022"/>
                    <a:pt x="132960" y="179272"/>
                    <a:pt x="137460" y="169710"/>
                  </a:cubicBezTo>
                  <a:cubicBezTo>
                    <a:pt x="143085" y="156210"/>
                    <a:pt x="152647" y="144960"/>
                    <a:pt x="163897" y="138210"/>
                  </a:cubicBezTo>
                  <a:cubicBezTo>
                    <a:pt x="186960" y="138772"/>
                    <a:pt x="228585" y="134835"/>
                    <a:pt x="254460" y="108960"/>
                  </a:cubicBezTo>
                  <a:cubicBezTo>
                    <a:pt x="291585" y="70710"/>
                    <a:pt x="282585" y="960"/>
                    <a:pt x="282585" y="960"/>
                  </a:cubicBezTo>
                  <a:close/>
                </a:path>
              </a:pathLst>
            </a:custGeom>
            <a:grpFill/>
            <a:ln w="5556" cap="flat">
              <a:noFill/>
              <a:prstDash val="solid"/>
              <a:miter/>
            </a:ln>
          </p:spPr>
          <p:txBody>
            <a:bodyPr rtlCol="0" anchor="ctr"/>
            <a:lstStyle/>
            <a:p>
              <a:endParaRPr lang="ja-JP" altLang="en-US" sz="1606"/>
            </a:p>
          </p:txBody>
        </p:sp>
      </p:grpSp>
      <p:sp>
        <p:nvSpPr>
          <p:cNvPr id="13" name="正方形/長方形 12">
            <a:extLst>
              <a:ext uri="{FF2B5EF4-FFF2-40B4-BE49-F238E27FC236}">
                <a16:creationId xmlns:a16="http://schemas.microsoft.com/office/drawing/2014/main" id="{042CEFE8-E5B0-CEF1-CE5D-5D2C828C5E81}"/>
              </a:ext>
            </a:extLst>
          </p:cNvPr>
          <p:cNvSpPr/>
          <p:nvPr/>
        </p:nvSpPr>
        <p:spPr>
          <a:xfrm>
            <a:off x="651695" y="5764811"/>
            <a:ext cx="9043488" cy="36206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nSpc>
                <a:spcPts val="1500"/>
              </a:lnSpc>
            </a:pP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　施策の実施については、万博レガシーをオール関西が一体で推進する体制として設置された「未来創造会議」における議論等も踏まえて取り組む。</a:t>
            </a:r>
            <a:endParaRPr lang="ja-JP" altLang="en-US" sz="1000" dirty="0">
              <a:solidFill>
                <a:schemeClr val="tx1"/>
              </a:solidFill>
              <a:latin typeface="+mn-ea"/>
            </a:endParaRPr>
          </a:p>
        </p:txBody>
      </p:sp>
    </p:spTree>
    <p:extLst>
      <p:ext uri="{BB962C8B-B14F-4D97-AF65-F5344CB8AC3E}">
        <p14:creationId xmlns:p14="http://schemas.microsoft.com/office/powerpoint/2010/main" val="3988381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表 2">
            <a:extLst>
              <a:ext uri="{FF2B5EF4-FFF2-40B4-BE49-F238E27FC236}">
                <a16:creationId xmlns:a16="http://schemas.microsoft.com/office/drawing/2014/main" id="{72E6D15B-DC9F-4F9C-9AFD-ACEA9DF5371F}"/>
              </a:ext>
            </a:extLst>
          </p:cNvPr>
          <p:cNvGraphicFramePr>
            <a:graphicFrameLocks noGrp="1"/>
          </p:cNvGraphicFramePr>
          <p:nvPr>
            <p:extLst>
              <p:ext uri="{D42A27DB-BD31-4B8C-83A1-F6EECF244321}">
                <p14:modId xmlns:p14="http://schemas.microsoft.com/office/powerpoint/2010/main" val="1042770205"/>
              </p:ext>
            </p:extLst>
          </p:nvPr>
        </p:nvGraphicFramePr>
        <p:xfrm>
          <a:off x="343008" y="1811043"/>
          <a:ext cx="9324000" cy="1692000"/>
        </p:xfrm>
        <a:graphic>
          <a:graphicData uri="http://schemas.openxmlformats.org/drawingml/2006/table">
            <a:tbl>
              <a:tblPr bandRow="1">
                <a:tableStyleId>{5C22544A-7EE6-4342-B048-85BDC9FD1C3A}</a:tableStyleId>
              </a:tblPr>
              <a:tblGrid>
                <a:gridCol w="4320000">
                  <a:extLst>
                    <a:ext uri="{9D8B030D-6E8A-4147-A177-3AD203B41FA5}">
                      <a16:colId xmlns:a16="http://schemas.microsoft.com/office/drawing/2014/main" val="539450918"/>
                    </a:ext>
                  </a:extLst>
                </a:gridCol>
                <a:gridCol w="5004000">
                  <a:extLst>
                    <a:ext uri="{9D8B030D-6E8A-4147-A177-3AD203B41FA5}">
                      <a16:colId xmlns:a16="http://schemas.microsoft.com/office/drawing/2014/main" val="2920585950"/>
                    </a:ext>
                  </a:extLst>
                </a:gridCol>
              </a:tblGrid>
              <a:tr h="1692000">
                <a:tc>
                  <a:txBody>
                    <a:bodyPr/>
                    <a:lstStyle/>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万博レガシーを生かした魅力の創出・発信や、大阪の都市ブランドを生かしたコンテンツ、来阪目的になるような新たな都市魅力の創出等により、国内外から多くの人々を惹きつけ</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、「ワクワク」「オモロい」を掻き立てる国際的な文化・観光都市を形成する。</a:t>
                      </a:r>
                    </a:p>
                    <a:p>
                      <a:endParaRPr kumimoji="1" lang="ja-JP" altLang="en-US" dirty="0"/>
                    </a:p>
                  </a:txBody>
                  <a:tcPr marL="360000" marR="36000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52996" marR="0" lvl="0" indent="-152996"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IR</a:t>
                      </a: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や万博レガシーの発信拠点等を核とした、夢洲における国際観光拠点の形成</a:t>
                      </a:r>
                    </a:p>
                    <a:p>
                      <a:pPr marL="152996" marR="0" lvl="0" indent="-152996"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関西・西日本との連携強化と交通ネットワークの充実によるゲートウェイ機能の発揮（広域的な周遊環境の充実）</a:t>
                      </a:r>
                    </a:p>
                    <a:p>
                      <a:pPr marL="152996" marR="0" lvl="0" indent="-152996"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国内外から人々を惹きつけるキラーコンテンツの創出・発信、ナイトコンテンツの充実・強化</a:t>
                      </a:r>
                    </a:p>
                    <a:p>
                      <a:pPr marL="152996" marR="0" lvl="0" indent="-152996"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大阪市内重点エリア（大阪城・大手前・森之宮地区、中之島地区、御堂筋地区、天王寺・阿倍野地区、</a:t>
                      </a:r>
                      <a:endParaRPr kumimoji="0"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100"/>
                        </a:lnSpc>
                        <a:spcBef>
                          <a:spcPts val="0"/>
                        </a:spcBef>
                        <a:spcAft>
                          <a:spcPts val="0"/>
                        </a:spcAft>
                        <a:buClr>
                          <a:srgbClr val="4472C4">
                            <a:lumMod val="60000"/>
                            <a:lumOff val="40000"/>
                          </a:srgbClr>
                        </a:buClr>
                        <a:buSzTx/>
                        <a:buFontTx/>
                        <a:buNone/>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新今宮地区、築港・ベイエリア地区）・大阪駅周辺地区・難波周辺地区等の魅力向上</a:t>
                      </a:r>
                    </a:p>
                    <a:p>
                      <a:pPr marL="152996" marR="0" lvl="0" indent="-152996"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水の回廊のさらなる活性化、水辺空間の魅力向上等、水都大阪の推進</a:t>
                      </a:r>
                    </a:p>
                    <a:p>
                      <a:pPr marL="152996" marR="0" lvl="0" indent="-152996"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「大阪・光の饗宴」の実施や大阪光のまちづくり</a:t>
                      </a:r>
                      <a:r>
                        <a:rPr kumimoji="0"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2030</a:t>
                      </a: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構想の推進等、光のまちづくりの推進</a:t>
                      </a:r>
                    </a:p>
                    <a:p>
                      <a:pPr marL="152996" marR="0" lvl="0" indent="-152996"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世界的アーティストの誘致などによるコンテンツ創出・発信</a:t>
                      </a:r>
                      <a:endParaRPr kumimoji="0"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52996" marR="0" lvl="0" indent="-152996"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e</a:t>
                      </a: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スポーツをはじめとする新しいエンターテインメントコンテンツの普及促進</a:t>
                      </a:r>
                    </a:p>
                    <a:p>
                      <a:pPr marL="152996" marR="0" lvl="0" indent="-152996"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大規模集客施設などを活用した魅力発信</a:t>
                      </a: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、新たなスポーツ・文化の拠点づくり</a:t>
                      </a:r>
                    </a:p>
                    <a:p>
                      <a:pPr marL="152996" marR="0" lvl="0" indent="-152996"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ベイエリアにおける集客交流拠点の形成・ネットワーク化</a:t>
                      </a:r>
                    </a:p>
                  </a:txBody>
                  <a:tcPr marR="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39539834"/>
                  </a:ext>
                </a:extLst>
              </a:tr>
            </a:tbl>
          </a:graphicData>
        </a:graphic>
      </p:graphicFrame>
      <p:graphicFrame>
        <p:nvGraphicFramePr>
          <p:cNvPr id="40" name="表 2">
            <a:extLst>
              <a:ext uri="{FF2B5EF4-FFF2-40B4-BE49-F238E27FC236}">
                <a16:creationId xmlns:a16="http://schemas.microsoft.com/office/drawing/2014/main" id="{FC7017F9-E4B8-454A-B7B6-2B6DCCDE33FA}"/>
              </a:ext>
            </a:extLst>
          </p:cNvPr>
          <p:cNvGraphicFramePr>
            <a:graphicFrameLocks noGrp="1"/>
          </p:cNvGraphicFramePr>
          <p:nvPr>
            <p:extLst>
              <p:ext uri="{D42A27DB-BD31-4B8C-83A1-F6EECF244321}">
                <p14:modId xmlns:p14="http://schemas.microsoft.com/office/powerpoint/2010/main" val="225297295"/>
              </p:ext>
            </p:extLst>
          </p:nvPr>
        </p:nvGraphicFramePr>
        <p:xfrm>
          <a:off x="355413" y="3545240"/>
          <a:ext cx="9324000" cy="1548000"/>
        </p:xfrm>
        <a:graphic>
          <a:graphicData uri="http://schemas.openxmlformats.org/drawingml/2006/table">
            <a:tbl>
              <a:tblPr bandRow="1">
                <a:tableStyleId>{5C22544A-7EE6-4342-B048-85BDC9FD1C3A}</a:tableStyleId>
              </a:tblPr>
              <a:tblGrid>
                <a:gridCol w="4320000">
                  <a:extLst>
                    <a:ext uri="{9D8B030D-6E8A-4147-A177-3AD203B41FA5}">
                      <a16:colId xmlns:a16="http://schemas.microsoft.com/office/drawing/2014/main" val="539450918"/>
                    </a:ext>
                  </a:extLst>
                </a:gridCol>
                <a:gridCol w="5004000">
                  <a:extLst>
                    <a:ext uri="{9D8B030D-6E8A-4147-A177-3AD203B41FA5}">
                      <a16:colId xmlns:a16="http://schemas.microsoft.com/office/drawing/2014/main" val="2920585950"/>
                    </a:ext>
                  </a:extLst>
                </a:gridCol>
              </a:tblGrid>
              <a:tr h="1548000">
                <a:tc>
                  <a:txBody>
                    <a:bodyPr/>
                    <a:lstStyle/>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大阪の強みである多様な観光資源を生かした魅力の創出や発信により、府域全体の都市魅力を高めるとともに、周遊性の向上を図る。</a:t>
                      </a:r>
                    </a:p>
                  </a:txBody>
                  <a:tcPr marL="360000" marR="36000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52996" marR="0" lvl="0" indent="-152996"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大阪の食の魅力の創出・発信</a:t>
                      </a:r>
                    </a:p>
                    <a:p>
                      <a:pPr marL="152996" marR="0" lvl="0" indent="-152996"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世界遺産百舌鳥・古市古墳群の価値や魅力の発信、万博記念公園の魅力向上</a:t>
                      </a:r>
                      <a:endParaRPr kumimoji="0" lang="en-US" altLang="ja-JP" sz="800" b="0" i="0" u="none" strike="sng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52996" marR="0" lvl="0" indent="-152996"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府内地域資源（歴史・文化、景観、農林水産物、インフラ、商工業等）を生かした魅力創出・発信</a:t>
                      </a:r>
                      <a:endParaRPr kumimoji="0"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52996" marR="0" lvl="0" indent="-152996"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万博レガシーを活用した地域の魅力創出</a:t>
                      </a:r>
                    </a:p>
                    <a:p>
                      <a:pPr marL="152996" marR="0" lvl="0" indent="-152996"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魅力を深く体感・体験できる着地型観光の促進や広域周遊コースの発信・誘客促進</a:t>
                      </a:r>
                    </a:p>
                    <a:p>
                      <a:pPr marL="152996" marR="0" lvl="0" indent="-152996"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山や里、海における癒しと賑わいの空間創出</a:t>
                      </a:r>
                    </a:p>
                    <a:p>
                      <a:pPr marL="152996" marR="0" lvl="0" indent="-152996"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居心地の良いみどりのまちづくりの推進等、都市公園や自然公園、観光農園等の魅力向上</a:t>
                      </a:r>
                    </a:p>
                    <a:p>
                      <a:pPr marL="152996" marR="0" lvl="0" indent="-152996"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高い観光消費が見込める客層の受入拡大に向けた環境整備や、ラグジュアリーツーリズムの推進</a:t>
                      </a:r>
                      <a:endParaRPr kumimoji="0"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52996" marR="0" lvl="0" indent="-152996"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ウェルネスや特別感・上質感のある体験など多様なニーズに対応した魅力づくり</a:t>
                      </a:r>
                    </a:p>
                    <a:p>
                      <a:pPr marL="152996" marR="0" lvl="0" indent="-152996"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旅行者ニーズに配慮した多様なサービスの提供・各種ツーリズムの推進（スポーツツーリズム</a:t>
                      </a: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、サステナブルツーリズム等）</a:t>
                      </a:r>
                    </a:p>
                  </a:txBody>
                  <a:tcPr marR="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60965166"/>
                  </a:ext>
                </a:extLst>
              </a:tr>
            </a:tbl>
          </a:graphicData>
        </a:graphic>
      </p:graphicFrame>
      <p:graphicFrame>
        <p:nvGraphicFramePr>
          <p:cNvPr id="41" name="表 2">
            <a:extLst>
              <a:ext uri="{FF2B5EF4-FFF2-40B4-BE49-F238E27FC236}">
                <a16:creationId xmlns:a16="http://schemas.microsoft.com/office/drawing/2014/main" id="{76D3C23C-B291-4040-BD64-4F44F5B6785C}"/>
              </a:ext>
            </a:extLst>
          </p:cNvPr>
          <p:cNvGraphicFramePr>
            <a:graphicFrameLocks noGrp="1"/>
          </p:cNvGraphicFramePr>
          <p:nvPr/>
        </p:nvGraphicFramePr>
        <p:xfrm>
          <a:off x="355413" y="5135437"/>
          <a:ext cx="9324000" cy="1044000"/>
        </p:xfrm>
        <a:graphic>
          <a:graphicData uri="http://schemas.openxmlformats.org/drawingml/2006/table">
            <a:tbl>
              <a:tblPr bandRow="1">
                <a:tableStyleId>{5C22544A-7EE6-4342-B048-85BDC9FD1C3A}</a:tableStyleId>
              </a:tblPr>
              <a:tblGrid>
                <a:gridCol w="4320000">
                  <a:extLst>
                    <a:ext uri="{9D8B030D-6E8A-4147-A177-3AD203B41FA5}">
                      <a16:colId xmlns:a16="http://schemas.microsoft.com/office/drawing/2014/main" val="539450918"/>
                    </a:ext>
                  </a:extLst>
                </a:gridCol>
                <a:gridCol w="5004000">
                  <a:extLst>
                    <a:ext uri="{9D8B030D-6E8A-4147-A177-3AD203B41FA5}">
                      <a16:colId xmlns:a16="http://schemas.microsoft.com/office/drawing/2014/main" val="2920585950"/>
                    </a:ext>
                  </a:extLst>
                </a:gridCol>
              </a:tblGrid>
              <a:tr h="1044000">
                <a:tc>
                  <a:txBody>
                    <a:bodyPr/>
                    <a:lstStyle/>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国内外からの関心を高め、認知度の向上や来訪意欲の喚起につながるよう、観光資源や都市魅力の効果的な情報発信・プロモーションを強化する。</a:t>
                      </a:r>
                    </a:p>
                  </a:txBody>
                  <a:tcPr marL="360000" marR="36000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52996" marR="0" lvl="0" indent="-152996"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国内外の観光客ニーズ分析等マーケティングの強化</a:t>
                      </a:r>
                    </a:p>
                    <a:p>
                      <a:pPr marL="152996" marR="0" lvl="0" indent="-152996"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ニーズやターゲットに応じた戦略的プロモーションの実施</a:t>
                      </a:r>
                    </a:p>
                  </a:txBody>
                  <a:tcPr marR="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630295285"/>
                  </a:ext>
                </a:extLst>
              </a:tr>
            </a:tbl>
          </a:graphicData>
        </a:graphic>
      </p:graphicFrame>
      <p:sp>
        <p:nvSpPr>
          <p:cNvPr id="17" name="正方形/長方形 16">
            <a:extLst>
              <a:ext uri="{FF2B5EF4-FFF2-40B4-BE49-F238E27FC236}">
                <a16:creationId xmlns:a16="http://schemas.microsoft.com/office/drawing/2014/main" id="{8AE6126E-7882-4342-B4AF-45D547D4ABCC}"/>
              </a:ext>
            </a:extLst>
          </p:cNvPr>
          <p:cNvSpPr/>
          <p:nvPr/>
        </p:nvSpPr>
        <p:spPr>
          <a:xfrm>
            <a:off x="374241" y="1543971"/>
            <a:ext cx="1028000" cy="224875"/>
          </a:xfrm>
          <a:prstGeom prst="rect">
            <a:avLst/>
          </a:prstGeom>
          <a:solidFill>
            <a:schemeClr val="accent5">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主な施策展開</a:t>
            </a:r>
          </a:p>
        </p:txBody>
      </p:sp>
      <p:sp>
        <p:nvSpPr>
          <p:cNvPr id="24" name="正方形/長方形 23">
            <a:extLst>
              <a:ext uri="{FF2B5EF4-FFF2-40B4-BE49-F238E27FC236}">
                <a16:creationId xmlns:a16="http://schemas.microsoft.com/office/drawing/2014/main" id="{75C909E9-B221-4D84-A7FB-D8FFDB63AC2A}"/>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a:t>
            </a:r>
            <a:r>
              <a:rPr lang="ja-JP" altLang="en-US" b="1" dirty="0">
                <a:solidFill>
                  <a:schemeClr val="bg1"/>
                </a:solidFill>
                <a:latin typeface="Meiryo UI" panose="020B0604030504040204" pitchFamily="50" charset="-128"/>
                <a:ea typeface="Meiryo UI" panose="020B0604030504040204" pitchFamily="50" charset="-128"/>
              </a:rPr>
              <a:t>１　誰もが訪れたくなる世界第一級の観光都市</a:t>
            </a:r>
          </a:p>
        </p:txBody>
      </p:sp>
      <p:sp>
        <p:nvSpPr>
          <p:cNvPr id="32" name="スライド番号プレースホルダー 6">
            <a:extLst>
              <a:ext uri="{FF2B5EF4-FFF2-40B4-BE49-F238E27FC236}">
                <a16:creationId xmlns:a16="http://schemas.microsoft.com/office/drawing/2014/main" id="{EBDDCC27-B106-476F-91D4-A698A9D72821}"/>
              </a:ext>
            </a:extLst>
          </p:cNvPr>
          <p:cNvSpPr txBox="1">
            <a:spLocks/>
          </p:cNvSpPr>
          <p:nvPr/>
        </p:nvSpPr>
        <p:spPr>
          <a:xfrm>
            <a:off x="9428017" y="5836227"/>
            <a:ext cx="477983" cy="456295"/>
          </a:xfrm>
          <a:prstGeom prst="rect">
            <a:avLst/>
          </a:prstGeom>
        </p:spPr>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17</a:t>
            </a:fld>
            <a:endParaRPr kumimoji="1" lang="ja-JP" altLang="en-US" sz="1000" dirty="0">
              <a:latin typeface="Meiryo UI" panose="020B0604030504040204" pitchFamily="50" charset="-128"/>
              <a:ea typeface="Meiryo UI" panose="020B0604030504040204" pitchFamily="50" charset="-128"/>
            </a:endParaRPr>
          </a:p>
        </p:txBody>
      </p:sp>
      <p:sp>
        <p:nvSpPr>
          <p:cNvPr id="10" name="四角形: 角を丸くする 9">
            <a:extLst>
              <a:ext uri="{FF2B5EF4-FFF2-40B4-BE49-F238E27FC236}">
                <a16:creationId xmlns:a16="http://schemas.microsoft.com/office/drawing/2014/main" id="{D7651BA9-47F1-49E2-9BB9-1B65EDC6562E}"/>
              </a:ext>
            </a:extLst>
          </p:cNvPr>
          <p:cNvSpPr/>
          <p:nvPr/>
        </p:nvSpPr>
        <p:spPr>
          <a:xfrm>
            <a:off x="557014" y="1940249"/>
            <a:ext cx="3600000" cy="324000"/>
          </a:xfrm>
          <a:prstGeom prst="roundRect">
            <a:avLst/>
          </a:prstGeom>
          <a:solidFill>
            <a:schemeClr val="bg1"/>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b="1" dirty="0">
                <a:solidFill>
                  <a:srgbClr val="002060"/>
                </a:solidFill>
                <a:latin typeface="Meiryo UI" panose="020B0604030504040204" pitchFamily="50" charset="-128"/>
                <a:ea typeface="Meiryo UI" panose="020B0604030504040204" pitchFamily="50" charset="-128"/>
              </a:rPr>
              <a:t>展開１　世界第一級の文化・観光都市の形成</a:t>
            </a:r>
            <a:endParaRPr lang="ja-JP" altLang="en-US" sz="1200" b="1" dirty="0">
              <a:solidFill>
                <a:srgbClr val="002060"/>
              </a:solidFill>
              <a:latin typeface="Meiryo UI" panose="020B0604030504040204" pitchFamily="50" charset="-128"/>
              <a:ea typeface="Meiryo UI" panose="020B0604030504040204" pitchFamily="50" charset="-128"/>
            </a:endParaRPr>
          </a:p>
        </p:txBody>
      </p:sp>
      <p:sp>
        <p:nvSpPr>
          <p:cNvPr id="33" name="四角形: 角を丸くする 32">
            <a:extLst>
              <a:ext uri="{FF2B5EF4-FFF2-40B4-BE49-F238E27FC236}">
                <a16:creationId xmlns:a16="http://schemas.microsoft.com/office/drawing/2014/main" id="{03DF8AC3-0DA5-4522-8489-88D49167DBF8}"/>
              </a:ext>
            </a:extLst>
          </p:cNvPr>
          <p:cNvSpPr/>
          <p:nvPr/>
        </p:nvSpPr>
        <p:spPr>
          <a:xfrm>
            <a:off x="557014" y="3679834"/>
            <a:ext cx="3600000" cy="324000"/>
          </a:xfrm>
          <a:prstGeom prst="roundRect">
            <a:avLst/>
          </a:prstGeom>
          <a:solidFill>
            <a:schemeClr val="bg1"/>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b="1" dirty="0">
                <a:solidFill>
                  <a:srgbClr val="002060"/>
                </a:solidFill>
                <a:latin typeface="Meiryo UI" panose="020B0604030504040204" pitchFamily="50" charset="-128"/>
                <a:ea typeface="Meiryo UI" panose="020B0604030504040204" pitchFamily="50" charset="-128"/>
              </a:rPr>
              <a:t>展開２　府内の観光資源を生かした魅力の創出</a:t>
            </a:r>
          </a:p>
        </p:txBody>
      </p:sp>
      <p:sp>
        <p:nvSpPr>
          <p:cNvPr id="49" name="四角形: 角を丸くする 48">
            <a:extLst>
              <a:ext uri="{FF2B5EF4-FFF2-40B4-BE49-F238E27FC236}">
                <a16:creationId xmlns:a16="http://schemas.microsoft.com/office/drawing/2014/main" id="{E7A62194-A4B4-4B84-AA47-0A1DE16A806E}"/>
              </a:ext>
            </a:extLst>
          </p:cNvPr>
          <p:cNvSpPr/>
          <p:nvPr/>
        </p:nvSpPr>
        <p:spPr>
          <a:xfrm>
            <a:off x="557014" y="5265538"/>
            <a:ext cx="3600000" cy="324000"/>
          </a:xfrm>
          <a:prstGeom prst="roundRect">
            <a:avLst/>
          </a:prstGeom>
          <a:solidFill>
            <a:schemeClr val="bg1"/>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b="1" dirty="0">
                <a:solidFill>
                  <a:srgbClr val="002060"/>
                </a:solidFill>
                <a:latin typeface="Meiryo UI" panose="020B0604030504040204" pitchFamily="50" charset="-128"/>
                <a:ea typeface="Meiryo UI" panose="020B0604030504040204" pitchFamily="50" charset="-128"/>
              </a:rPr>
              <a:t>展開３　効果的なプロモーションの強化</a:t>
            </a:r>
          </a:p>
        </p:txBody>
      </p:sp>
      <p:sp>
        <p:nvSpPr>
          <p:cNvPr id="55" name="正方形/長方形 54">
            <a:extLst>
              <a:ext uri="{FF2B5EF4-FFF2-40B4-BE49-F238E27FC236}">
                <a16:creationId xmlns:a16="http://schemas.microsoft.com/office/drawing/2014/main" id="{8A23A116-5B1B-4D92-A9F5-EA2E7A957FA6}"/>
              </a:ext>
            </a:extLst>
          </p:cNvPr>
          <p:cNvSpPr/>
          <p:nvPr/>
        </p:nvSpPr>
        <p:spPr>
          <a:xfrm>
            <a:off x="343008" y="519141"/>
            <a:ext cx="9324000" cy="97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6" name="正方形/長方形 55">
            <a:extLst>
              <a:ext uri="{FF2B5EF4-FFF2-40B4-BE49-F238E27FC236}">
                <a16:creationId xmlns:a16="http://schemas.microsoft.com/office/drawing/2014/main" id="{E202FE81-F5E7-4245-B1DC-B2BB36D7B1D7}"/>
              </a:ext>
            </a:extLst>
          </p:cNvPr>
          <p:cNvSpPr/>
          <p:nvPr/>
        </p:nvSpPr>
        <p:spPr>
          <a:xfrm>
            <a:off x="568688" y="645648"/>
            <a:ext cx="4320000" cy="738875"/>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57" name="正方形/長方形 56">
            <a:extLst>
              <a:ext uri="{FF2B5EF4-FFF2-40B4-BE49-F238E27FC236}">
                <a16:creationId xmlns:a16="http://schemas.microsoft.com/office/drawing/2014/main" id="{26BCE8D2-7792-4DA7-838D-84AC8D5FF210}"/>
              </a:ext>
            </a:extLst>
          </p:cNvPr>
          <p:cNvSpPr/>
          <p:nvPr/>
        </p:nvSpPr>
        <p:spPr>
          <a:xfrm>
            <a:off x="483105" y="573660"/>
            <a:ext cx="514000" cy="224875"/>
          </a:xfrm>
          <a:prstGeom prst="rect">
            <a:avLst/>
          </a:prstGeom>
          <a:solidFill>
            <a:schemeClr val="accent5">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現状</a:t>
            </a:r>
          </a:p>
        </p:txBody>
      </p:sp>
      <p:sp>
        <p:nvSpPr>
          <p:cNvPr id="58" name="正方形/長方形 57">
            <a:extLst>
              <a:ext uri="{FF2B5EF4-FFF2-40B4-BE49-F238E27FC236}">
                <a16:creationId xmlns:a16="http://schemas.microsoft.com/office/drawing/2014/main" id="{C25F2F75-92F9-43DF-B801-E9C691D850D0}"/>
              </a:ext>
            </a:extLst>
          </p:cNvPr>
          <p:cNvSpPr/>
          <p:nvPr/>
        </p:nvSpPr>
        <p:spPr>
          <a:xfrm>
            <a:off x="5085692" y="635703"/>
            <a:ext cx="4320000" cy="738875"/>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59" name="正方形/長方形 58">
            <a:extLst>
              <a:ext uri="{FF2B5EF4-FFF2-40B4-BE49-F238E27FC236}">
                <a16:creationId xmlns:a16="http://schemas.microsoft.com/office/drawing/2014/main" id="{C4E6C2FD-69D0-4444-8B7B-1830765CEE30}"/>
              </a:ext>
            </a:extLst>
          </p:cNvPr>
          <p:cNvSpPr/>
          <p:nvPr/>
        </p:nvSpPr>
        <p:spPr>
          <a:xfrm>
            <a:off x="5002472" y="579872"/>
            <a:ext cx="514000" cy="224875"/>
          </a:xfrm>
          <a:prstGeom prst="rect">
            <a:avLst/>
          </a:prstGeom>
          <a:solidFill>
            <a:schemeClr val="accent5">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展望</a:t>
            </a:r>
          </a:p>
        </p:txBody>
      </p:sp>
      <p:sp>
        <p:nvSpPr>
          <p:cNvPr id="14" name="正方形/長方形 13">
            <a:extLst>
              <a:ext uri="{FF2B5EF4-FFF2-40B4-BE49-F238E27FC236}">
                <a16:creationId xmlns:a16="http://schemas.microsoft.com/office/drawing/2014/main" id="{AF30675C-5578-4FAD-AFD0-70A55EE8647E}"/>
              </a:ext>
            </a:extLst>
          </p:cNvPr>
          <p:cNvSpPr/>
          <p:nvPr/>
        </p:nvSpPr>
        <p:spPr>
          <a:xfrm>
            <a:off x="665940" y="788515"/>
            <a:ext cx="4068000" cy="505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996" indent="-152996">
              <a:buFont typeface="Meiryo UI" panose="020B0604030504040204" pitchFamily="50" charset="-128"/>
              <a:buChar char="✔"/>
            </a:pPr>
            <a:r>
              <a:rPr lang="ja-JP" altLang="en-US" sz="900" dirty="0">
                <a:solidFill>
                  <a:schemeClr val="tx1"/>
                </a:solidFill>
                <a:latin typeface="Meiryo UI" panose="020B0604030504040204" pitchFamily="50" charset="-128"/>
                <a:ea typeface="Meiryo UI" panose="020B0604030504040204" pitchFamily="50" charset="-128"/>
              </a:rPr>
              <a:t>大阪・関西万博の開催により、国内外より多くの人々が訪れ、活気づいた大阪の賑わいを今後も維持していくための取組が求められる</a:t>
            </a:r>
            <a:endParaRPr lang="en-US" altLang="ja-JP" sz="900" dirty="0">
              <a:solidFill>
                <a:schemeClr val="tx1"/>
              </a:solidFill>
              <a:latin typeface="Meiryo UI" panose="020B0604030504040204" pitchFamily="50" charset="-128"/>
              <a:ea typeface="Meiryo UI" panose="020B0604030504040204" pitchFamily="50" charset="-128"/>
            </a:endParaRPr>
          </a:p>
          <a:p>
            <a:pPr marL="152996" indent="-152996">
              <a:buFont typeface="Meiryo UI" panose="020B0604030504040204" pitchFamily="50" charset="-128"/>
              <a:buChar char="✔"/>
            </a:pPr>
            <a:r>
              <a:rPr lang="ja-JP" altLang="en-US" sz="900" dirty="0">
                <a:solidFill>
                  <a:schemeClr val="tx1"/>
                </a:solidFill>
                <a:latin typeface="Meiryo UI" panose="020B0604030504040204" pitchFamily="50" charset="-128"/>
                <a:ea typeface="Meiryo UI" panose="020B0604030504040204" pitchFamily="50" charset="-128"/>
              </a:rPr>
              <a:t>大阪観光の訪問先が人気観光スポットに集中する傾向等が見られる</a:t>
            </a:r>
          </a:p>
        </p:txBody>
      </p:sp>
      <p:sp>
        <p:nvSpPr>
          <p:cNvPr id="15" name="正方形/長方形 14">
            <a:extLst>
              <a:ext uri="{FF2B5EF4-FFF2-40B4-BE49-F238E27FC236}">
                <a16:creationId xmlns:a16="http://schemas.microsoft.com/office/drawing/2014/main" id="{3EC83129-4EB8-46F6-827F-040E402B71E7}"/>
              </a:ext>
            </a:extLst>
          </p:cNvPr>
          <p:cNvSpPr/>
          <p:nvPr/>
        </p:nvSpPr>
        <p:spPr>
          <a:xfrm>
            <a:off x="5193692" y="745763"/>
            <a:ext cx="4104000" cy="481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996" indent="-152996">
              <a:buFont typeface="Meiryo UI" panose="020B0604030504040204" pitchFamily="50" charset="-128"/>
              <a:buChar char="➤"/>
            </a:pPr>
            <a:r>
              <a:rPr lang="ja-JP" altLang="en-US" sz="900" dirty="0">
                <a:solidFill>
                  <a:schemeClr val="tx1"/>
                </a:solidFill>
                <a:latin typeface="Meiryo UI" panose="020B0604030504040204" pitchFamily="50" charset="-128"/>
                <a:ea typeface="Meiryo UI" panose="020B0604030504040204" pitchFamily="50" charset="-128"/>
              </a:rPr>
              <a:t>世界第一級の文化・観光拠点の形成や周遊性を高めるコンテンツの磨き上げなどに取り組み、</a:t>
            </a:r>
            <a:r>
              <a:rPr lang="ja-JP" altLang="en-US" sz="900" b="1" u="sng" dirty="0">
                <a:solidFill>
                  <a:schemeClr val="tx1"/>
                </a:solidFill>
                <a:latin typeface="Meiryo UI" panose="020B0604030504040204" pitchFamily="50" charset="-128"/>
                <a:ea typeface="Meiryo UI" panose="020B0604030504040204" pitchFamily="50" charset="-128"/>
              </a:rPr>
              <a:t>誰もが訪れたくなる世界に通じる多彩な魅力あふれる都市をめざす</a:t>
            </a:r>
            <a:endParaRPr lang="ja-JP" altLang="en-US" sz="9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84901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63E997DA-AA8B-4D51-8246-333DED6220BA}"/>
              </a:ext>
            </a:extLst>
          </p:cNvPr>
          <p:cNvSpPr/>
          <p:nvPr/>
        </p:nvSpPr>
        <p:spPr>
          <a:xfrm>
            <a:off x="343008" y="593572"/>
            <a:ext cx="9324000" cy="97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正方形/長方形 20">
            <a:extLst>
              <a:ext uri="{FF2B5EF4-FFF2-40B4-BE49-F238E27FC236}">
                <a16:creationId xmlns:a16="http://schemas.microsoft.com/office/drawing/2014/main" id="{4E1EFCBF-A24E-4B1B-81FC-22B1322ED255}"/>
              </a:ext>
            </a:extLst>
          </p:cNvPr>
          <p:cNvSpPr/>
          <p:nvPr/>
        </p:nvSpPr>
        <p:spPr>
          <a:xfrm>
            <a:off x="568688" y="720079"/>
            <a:ext cx="4320000" cy="738875"/>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22" name="正方形/長方形 21">
            <a:extLst>
              <a:ext uri="{FF2B5EF4-FFF2-40B4-BE49-F238E27FC236}">
                <a16:creationId xmlns:a16="http://schemas.microsoft.com/office/drawing/2014/main" id="{0019AF72-6C12-48A3-97FE-B6BC1E315E4D}"/>
              </a:ext>
            </a:extLst>
          </p:cNvPr>
          <p:cNvSpPr/>
          <p:nvPr/>
        </p:nvSpPr>
        <p:spPr>
          <a:xfrm>
            <a:off x="483105" y="648091"/>
            <a:ext cx="514000" cy="224875"/>
          </a:xfrm>
          <a:prstGeom prst="rect">
            <a:avLst/>
          </a:prstGeom>
          <a:solidFill>
            <a:schemeClr val="accent5">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現状</a:t>
            </a:r>
          </a:p>
        </p:txBody>
      </p:sp>
      <p:sp>
        <p:nvSpPr>
          <p:cNvPr id="23" name="正方形/長方形 22">
            <a:extLst>
              <a:ext uri="{FF2B5EF4-FFF2-40B4-BE49-F238E27FC236}">
                <a16:creationId xmlns:a16="http://schemas.microsoft.com/office/drawing/2014/main" id="{6F0C85B7-C828-4972-805F-4588104155F7}"/>
              </a:ext>
            </a:extLst>
          </p:cNvPr>
          <p:cNvSpPr/>
          <p:nvPr/>
        </p:nvSpPr>
        <p:spPr>
          <a:xfrm>
            <a:off x="5085692" y="710134"/>
            <a:ext cx="4320000" cy="738875"/>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25" name="正方形/長方形 24">
            <a:extLst>
              <a:ext uri="{FF2B5EF4-FFF2-40B4-BE49-F238E27FC236}">
                <a16:creationId xmlns:a16="http://schemas.microsoft.com/office/drawing/2014/main" id="{6D67B572-263A-4BEB-916C-C6F73422016B}"/>
              </a:ext>
            </a:extLst>
          </p:cNvPr>
          <p:cNvSpPr/>
          <p:nvPr/>
        </p:nvSpPr>
        <p:spPr>
          <a:xfrm>
            <a:off x="5002472" y="654303"/>
            <a:ext cx="514000" cy="224875"/>
          </a:xfrm>
          <a:prstGeom prst="rect">
            <a:avLst/>
          </a:prstGeom>
          <a:solidFill>
            <a:schemeClr val="accent5">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展望</a:t>
            </a:r>
          </a:p>
        </p:txBody>
      </p:sp>
      <p:sp>
        <p:nvSpPr>
          <p:cNvPr id="17" name="正方形/長方形 16">
            <a:extLst>
              <a:ext uri="{FF2B5EF4-FFF2-40B4-BE49-F238E27FC236}">
                <a16:creationId xmlns:a16="http://schemas.microsoft.com/office/drawing/2014/main" id="{8AE6126E-7882-4342-B4AF-45D547D4ABCC}"/>
              </a:ext>
            </a:extLst>
          </p:cNvPr>
          <p:cNvSpPr/>
          <p:nvPr/>
        </p:nvSpPr>
        <p:spPr>
          <a:xfrm>
            <a:off x="343008" y="1665733"/>
            <a:ext cx="1028000" cy="224875"/>
          </a:xfrm>
          <a:prstGeom prst="rect">
            <a:avLst/>
          </a:prstGeom>
          <a:solidFill>
            <a:schemeClr val="accent5">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主な施策展開</a:t>
            </a:r>
          </a:p>
        </p:txBody>
      </p:sp>
      <p:sp>
        <p:nvSpPr>
          <p:cNvPr id="24" name="正方形/長方形 23">
            <a:extLst>
              <a:ext uri="{FF2B5EF4-FFF2-40B4-BE49-F238E27FC236}">
                <a16:creationId xmlns:a16="http://schemas.microsoft.com/office/drawing/2014/main" id="{75C909E9-B221-4D84-A7FB-D8FFDB63AC2A}"/>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a:t>
            </a:r>
            <a:r>
              <a:rPr kumimoji="0"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２　文化力を活用した世界に誇れる魅力あふれる都市</a:t>
            </a:r>
          </a:p>
        </p:txBody>
      </p:sp>
      <p:sp>
        <p:nvSpPr>
          <p:cNvPr id="32" name="スライド番号プレースホルダー 6">
            <a:extLst>
              <a:ext uri="{FF2B5EF4-FFF2-40B4-BE49-F238E27FC236}">
                <a16:creationId xmlns:a16="http://schemas.microsoft.com/office/drawing/2014/main" id="{EBDDCC27-B106-476F-91D4-A698A9D72821}"/>
              </a:ext>
            </a:extLst>
          </p:cNvPr>
          <p:cNvSpPr txBox="1">
            <a:spLocks/>
          </p:cNvSpPr>
          <p:nvPr/>
        </p:nvSpPr>
        <p:spPr>
          <a:xfrm>
            <a:off x="9428017" y="5836227"/>
            <a:ext cx="477983" cy="456295"/>
          </a:xfrm>
          <a:prstGeom prst="rect">
            <a:avLst/>
          </a:prstGeom>
        </p:spPr>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18</a:t>
            </a:fld>
            <a:endParaRPr kumimoji="1" lang="ja-JP" altLang="en-US" sz="1000" dirty="0">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5259BB15-798A-468A-8289-3F8E79854716}"/>
              </a:ext>
            </a:extLst>
          </p:cNvPr>
          <p:cNvSpPr/>
          <p:nvPr/>
        </p:nvSpPr>
        <p:spPr>
          <a:xfrm>
            <a:off x="643417" y="891624"/>
            <a:ext cx="4129463" cy="375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996" indent="-152996">
              <a:buFont typeface="Meiryo UI" panose="020B0604030504040204" pitchFamily="50" charset="-128"/>
              <a:buChar char="✔"/>
            </a:pPr>
            <a:r>
              <a:rPr lang="ja-JP" altLang="en-US" sz="900" dirty="0">
                <a:solidFill>
                  <a:schemeClr val="tx1"/>
                </a:solidFill>
                <a:latin typeface="Meiryo UI" panose="020B0604030504040204" pitchFamily="50" charset="-128"/>
                <a:ea typeface="Meiryo UI" panose="020B0604030504040204" pitchFamily="50" charset="-128"/>
              </a:rPr>
              <a:t>大阪の多彩な文化資源を都市魅力として更に活用することが求められている</a:t>
            </a:r>
          </a:p>
          <a:p>
            <a:pPr marL="152996" indent="-152996">
              <a:buFont typeface="Meiryo UI" panose="020B0604030504040204" pitchFamily="50" charset="-128"/>
              <a:buChar char="✔"/>
            </a:pPr>
            <a:r>
              <a:rPr lang="ja-JP" altLang="en-US" sz="900" dirty="0">
                <a:solidFill>
                  <a:schemeClr val="tx1"/>
                </a:solidFill>
                <a:latin typeface="Meiryo UI" panose="020B0604030504040204" pitchFamily="50" charset="-128"/>
                <a:ea typeface="Meiryo UI" panose="020B0604030504040204" pitchFamily="50" charset="-128"/>
              </a:rPr>
              <a:t>文化芸術活動の場の充実が求められている</a:t>
            </a:r>
          </a:p>
        </p:txBody>
      </p:sp>
      <p:sp>
        <p:nvSpPr>
          <p:cNvPr id="20" name="正方形/長方形 19">
            <a:extLst>
              <a:ext uri="{FF2B5EF4-FFF2-40B4-BE49-F238E27FC236}">
                <a16:creationId xmlns:a16="http://schemas.microsoft.com/office/drawing/2014/main" id="{4B7F6E80-879D-4AB8-9374-5F05BFD75C13}"/>
              </a:ext>
            </a:extLst>
          </p:cNvPr>
          <p:cNvSpPr/>
          <p:nvPr/>
        </p:nvSpPr>
        <p:spPr>
          <a:xfrm>
            <a:off x="5160564" y="905300"/>
            <a:ext cx="4189395" cy="425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996" indent="-152996">
              <a:buFont typeface="Meiryo UI" panose="020B0604030504040204" pitchFamily="50" charset="-128"/>
              <a:buChar char="➤"/>
            </a:pPr>
            <a:r>
              <a:rPr lang="ja-JP" altLang="en-US" sz="900" dirty="0">
                <a:solidFill>
                  <a:schemeClr val="tx1"/>
                </a:solidFill>
                <a:latin typeface="Meiryo UI" panose="020B0604030504040204" pitchFamily="50" charset="-128"/>
                <a:ea typeface="Meiryo UI" panose="020B0604030504040204" pitchFamily="50" charset="-128"/>
              </a:rPr>
              <a:t>大阪の文化を活用した都市魅力の向上や文化観光の推進、文化芸術拠点の充実や機能強化を行い、</a:t>
            </a:r>
            <a:r>
              <a:rPr lang="ja-JP" altLang="en-US" sz="900" b="1" u="sng" dirty="0">
                <a:solidFill>
                  <a:schemeClr val="tx1"/>
                </a:solidFill>
                <a:latin typeface="Meiryo UI" panose="020B0604030504040204" pitchFamily="50" charset="-128"/>
                <a:ea typeface="Meiryo UI" panose="020B0604030504040204" pitchFamily="50" charset="-128"/>
              </a:rPr>
              <a:t>自由で多彩な文化芸術活動がより活性化する、世界に誇れる都市をめざす</a:t>
            </a:r>
          </a:p>
        </p:txBody>
      </p:sp>
      <p:graphicFrame>
        <p:nvGraphicFramePr>
          <p:cNvPr id="34" name="表 2">
            <a:extLst>
              <a:ext uri="{FF2B5EF4-FFF2-40B4-BE49-F238E27FC236}">
                <a16:creationId xmlns:a16="http://schemas.microsoft.com/office/drawing/2014/main" id="{65493CFF-6CFF-489F-A747-2FA198D15690}"/>
              </a:ext>
            </a:extLst>
          </p:cNvPr>
          <p:cNvGraphicFramePr>
            <a:graphicFrameLocks noGrp="1"/>
          </p:cNvGraphicFramePr>
          <p:nvPr>
            <p:extLst>
              <p:ext uri="{D42A27DB-BD31-4B8C-83A1-F6EECF244321}">
                <p14:modId xmlns:p14="http://schemas.microsoft.com/office/powerpoint/2010/main" val="849118363"/>
              </p:ext>
            </p:extLst>
          </p:nvPr>
        </p:nvGraphicFramePr>
        <p:xfrm>
          <a:off x="343008" y="1991800"/>
          <a:ext cx="9324000" cy="3902800"/>
        </p:xfrm>
        <a:graphic>
          <a:graphicData uri="http://schemas.openxmlformats.org/drawingml/2006/table">
            <a:tbl>
              <a:tblPr bandRow="1">
                <a:tableStyleId>{5C22544A-7EE6-4342-B048-85BDC9FD1C3A}</a:tableStyleId>
              </a:tblPr>
              <a:tblGrid>
                <a:gridCol w="4320000">
                  <a:extLst>
                    <a:ext uri="{9D8B030D-6E8A-4147-A177-3AD203B41FA5}">
                      <a16:colId xmlns:a16="http://schemas.microsoft.com/office/drawing/2014/main" val="539450918"/>
                    </a:ext>
                  </a:extLst>
                </a:gridCol>
                <a:gridCol w="5004000">
                  <a:extLst>
                    <a:ext uri="{9D8B030D-6E8A-4147-A177-3AD203B41FA5}">
                      <a16:colId xmlns:a16="http://schemas.microsoft.com/office/drawing/2014/main" val="2920585950"/>
                    </a:ext>
                  </a:extLst>
                </a:gridCol>
              </a:tblGrid>
              <a:tr h="1440000">
                <a:tc>
                  <a:txBody>
                    <a:bodyPr/>
                    <a:lstStyle/>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文化芸術の担い手となる人材の育成・支援、新たな文化の創造、多様な主体による共創などを通じて、大阪の都市魅力の向上に取り組む。</a:t>
                      </a:r>
                    </a:p>
                  </a:txBody>
                  <a:tcPr marL="360000" marR="36000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66521" marR="0" lvl="0" indent="-166521"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持続可能な文化芸術の振興に向けた担い手の育成・支援</a:t>
                      </a:r>
                      <a:endParaRPr kumimoji="0"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66521" marR="0" lvl="0" indent="-166521"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文化芸術の担い手が着実・安定的に創造的な文化芸術活動を継続できる環境づくり</a:t>
                      </a:r>
                      <a:endParaRPr kumimoji="0"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66521" marR="0" lvl="0" indent="-166521"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上方伝統芸能や上方演芸をはじめ、様々な文化資源等を活用した都市魅力の向上</a:t>
                      </a:r>
                      <a:endParaRPr kumimoji="0"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66521" marR="0" lvl="0" indent="-166521"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美術館や博物館などにおける文化について</a:t>
                      </a: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の理解を深める文化観光の推進及びさらなる魅力の向上</a:t>
                      </a:r>
                    </a:p>
                    <a:p>
                      <a:pPr marL="166521" marR="0" lvl="0" indent="-166521"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デジタル技術を活用した創作活動の展開など新たな文化創造の振興</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66521" marR="0" lvl="0" indent="-166521"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大阪と国内外の様々な文化や歴史、言語、習慣などが交流する機会の創出による他文化理解、</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100"/>
                        </a:lnSpc>
                        <a:spcBef>
                          <a:spcPts val="0"/>
                        </a:spcBef>
                        <a:spcAft>
                          <a:spcPts val="0"/>
                        </a:spcAft>
                        <a:buClr>
                          <a:srgbClr val="4472C4">
                            <a:lumMod val="60000"/>
                            <a:lumOff val="40000"/>
                          </a:srgbClr>
                        </a:buClr>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異文化交流の促進</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66521" marR="0" lvl="0" indent="-166521"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文化芸術関係者、地域、アカデミア、ビジネスなど多様な主体の共創の促進</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66521" marR="0" lvl="0" indent="-166521"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文化芸術活動をビジネスにつなげるアートフェア等の開催</a:t>
                      </a:r>
                      <a:endPar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R="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39539834"/>
                  </a:ext>
                </a:extLst>
              </a:tr>
              <a:tr h="0">
                <a:tc>
                  <a:txBody>
                    <a:bodyPr/>
                    <a:lstStyle/>
                    <a:p>
                      <a:pPr>
                        <a:lnSpc>
                          <a:spcPts val="100"/>
                        </a:lnSpc>
                      </a:pPr>
                      <a:endParaRPr kumimoji="1" lang="ja-JP" altLang="en-US" sz="100" dirty="0"/>
                    </a:p>
                  </a:txBody>
                  <a:tcPr marL="360000" marR="36000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00"/>
                        </a:lnSpc>
                      </a:pPr>
                      <a:endParaRPr kumimoji="1" lang="ja-JP" altLang="en-US" sz="100" dirty="0"/>
                    </a:p>
                  </a:txBody>
                  <a:tcPr marR="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1178904"/>
                  </a:ext>
                </a:extLst>
              </a:tr>
              <a:tr h="1080000">
                <a:tc>
                  <a:txBody>
                    <a:bodyPr/>
                    <a:lstStyle/>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あらゆる人々が文化芸術を鑑賞、参加、創造できるような環境の整備などに取り組む。</a:t>
                      </a:r>
                    </a:p>
                  </a:txBody>
                  <a:tcPr marL="360000" marR="36000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66521" marR="0" lvl="0" indent="-166521"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あらゆる人々が文化芸術を鑑賞、参加、創造できる機会のさらなる充実</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66521" marR="0" lvl="0" indent="-166521"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美術館・博物館施設などを活用した、良質で多様な文化に触れる機会の充実</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R="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60965166"/>
                  </a:ext>
                </a:extLst>
              </a:tr>
              <a:tr h="0">
                <a:tc>
                  <a:txBody>
                    <a:bodyPr/>
                    <a:lstStyle/>
                    <a:p>
                      <a:endParaRPr kumimoji="1" lang="ja-JP" altLang="en-US" sz="100" dirty="0"/>
                    </a:p>
                  </a:txBody>
                  <a:tcPr marL="360000" marR="36000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 dirty="0"/>
                    </a:p>
                  </a:txBody>
                  <a:tcPr marR="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40951422"/>
                  </a:ext>
                </a:extLst>
              </a:tr>
              <a:tr h="1260000">
                <a:tc>
                  <a:txBody>
                    <a:bodyPr/>
                    <a:lstStyle/>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文化資源の保存などを通じて、様々な人が集い、交流する機会を創出や、文化芸術の社会的価値の醸成などに取り組む。</a:t>
                      </a:r>
                    </a:p>
                  </a:txBody>
                  <a:tcPr marL="360000" marR="36000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66521" marR="0" lvl="0" indent="-166521"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文化芸術施設の機能強化</a:t>
                      </a:r>
                      <a:endParaRPr kumimoji="0"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66521" marR="0" lvl="0" indent="-166521"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上方演芸の保存及び振興、親しむ場の提供</a:t>
                      </a:r>
                      <a:endParaRPr kumimoji="0"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66521" marR="0" lvl="0" indent="-166521"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大規模アリーナを中核とした大阪・関西を代表する新たなスポーツ・文化の拠点づくり</a:t>
                      </a:r>
                      <a:endParaRPr kumimoji="0"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66521" marR="0" lvl="0" indent="-166521"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文化芸術活動等の場の充実</a:t>
                      </a:r>
                      <a:endParaRPr kumimoji="0"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66521" marR="0" lvl="0" indent="-166521"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劇場文化の歴史を持つエリア（道頓堀）の継承に関する官民役割分担のもとでの検討</a:t>
                      </a:r>
                    </a:p>
                    <a:p>
                      <a:pPr marL="166521" marR="0" lvl="0" indent="-166521"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府内市町村が文化芸術に関する情報の共有などを図る機会の創出、市町村との連携強化</a:t>
                      </a:r>
                      <a:endParaRPr kumimoji="0"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66521" marR="0" lvl="0" indent="-166521" algn="l" defTabSz="457200" rtl="0" eaLnBrk="1" fontAlgn="auto" latinLnBrk="0" hangingPunct="1">
                        <a:lnSpc>
                          <a:spcPts val="1100"/>
                        </a:lnSpc>
                        <a:spcBef>
                          <a:spcPts val="0"/>
                        </a:spcBef>
                        <a:spcAft>
                          <a:spcPts val="0"/>
                        </a:spcAft>
                        <a:buClr>
                          <a:srgbClr val="4472C4">
                            <a:lumMod val="60000"/>
                            <a:lumOff val="40000"/>
                          </a:srgbClr>
                        </a:buClr>
                        <a:buSzTx/>
                        <a:buFont typeface="Wingdings" panose="05000000000000000000" pitchFamily="2" charset="2"/>
                        <a:buChar char="l"/>
                        <a:tabLst/>
                        <a:defRPr/>
                      </a:pPr>
                      <a:r>
                        <a:rPr kumimoji="0"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文化財・史跡の保存・活用を通じた文化芸術の社会的価値の醸成</a:t>
                      </a:r>
                      <a:endParaRPr kumimoji="0"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R="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630295285"/>
                  </a:ext>
                </a:extLst>
              </a:tr>
            </a:tbl>
          </a:graphicData>
        </a:graphic>
      </p:graphicFrame>
      <p:sp>
        <p:nvSpPr>
          <p:cNvPr id="36" name="四角形: 角を丸くする 35">
            <a:extLst>
              <a:ext uri="{FF2B5EF4-FFF2-40B4-BE49-F238E27FC236}">
                <a16:creationId xmlns:a16="http://schemas.microsoft.com/office/drawing/2014/main" id="{097E04D6-E92B-4105-A1A8-DDD6D70B00DB}"/>
              </a:ext>
            </a:extLst>
          </p:cNvPr>
          <p:cNvSpPr/>
          <p:nvPr/>
        </p:nvSpPr>
        <p:spPr>
          <a:xfrm>
            <a:off x="568688" y="2126866"/>
            <a:ext cx="3600000" cy="324000"/>
          </a:xfrm>
          <a:prstGeom prst="roundRect">
            <a:avLst/>
          </a:prstGeom>
          <a:solidFill>
            <a:schemeClr val="bg1"/>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a:t>
            </a:r>
            <a:r>
              <a:rPr kumimoji="0" lang="ja-JP" altLang="en-US" sz="11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展開１　文化による都市の成長</a:t>
            </a:r>
          </a:p>
        </p:txBody>
      </p:sp>
      <p:sp>
        <p:nvSpPr>
          <p:cNvPr id="37" name="四角形: 角を丸くする 36">
            <a:extLst>
              <a:ext uri="{FF2B5EF4-FFF2-40B4-BE49-F238E27FC236}">
                <a16:creationId xmlns:a16="http://schemas.microsoft.com/office/drawing/2014/main" id="{0BDFAC40-F5F4-480D-8682-D7A96CF948D0}"/>
              </a:ext>
            </a:extLst>
          </p:cNvPr>
          <p:cNvSpPr/>
          <p:nvPr/>
        </p:nvSpPr>
        <p:spPr>
          <a:xfrm>
            <a:off x="568688" y="3637264"/>
            <a:ext cx="3600000" cy="324000"/>
          </a:xfrm>
          <a:prstGeom prst="roundRect">
            <a:avLst/>
          </a:prstGeom>
          <a:solidFill>
            <a:schemeClr val="bg1"/>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100" b="1" dirty="0">
                <a:solidFill>
                  <a:srgbClr val="002060"/>
                </a:solidFill>
                <a:latin typeface="Meiryo UI" panose="020B0604030504040204" pitchFamily="50" charset="-128"/>
                <a:ea typeface="Meiryo UI" panose="020B0604030504040204" pitchFamily="50" charset="-128"/>
              </a:rPr>
              <a:t>展開２　文化にかかわる環境づくり</a:t>
            </a:r>
            <a:endParaRPr lang="ja-JP" altLang="en-US" sz="1100" b="1" strike="sngStrike" dirty="0">
              <a:solidFill>
                <a:srgbClr val="002060"/>
              </a:solidFill>
              <a:latin typeface="Meiryo UI" panose="020B0604030504040204" pitchFamily="50" charset="-128"/>
              <a:ea typeface="Meiryo UI" panose="020B0604030504040204" pitchFamily="50" charset="-128"/>
            </a:endParaRPr>
          </a:p>
        </p:txBody>
      </p:sp>
      <p:sp>
        <p:nvSpPr>
          <p:cNvPr id="44" name="四角形: 角を丸くする 43">
            <a:extLst>
              <a:ext uri="{FF2B5EF4-FFF2-40B4-BE49-F238E27FC236}">
                <a16:creationId xmlns:a16="http://schemas.microsoft.com/office/drawing/2014/main" id="{17A89B20-C007-4F16-8182-97C4EF2BB5C8}"/>
              </a:ext>
            </a:extLst>
          </p:cNvPr>
          <p:cNvSpPr/>
          <p:nvPr/>
        </p:nvSpPr>
        <p:spPr>
          <a:xfrm>
            <a:off x="568688" y="4765932"/>
            <a:ext cx="3600000" cy="324000"/>
          </a:xfrm>
          <a:prstGeom prst="roundRect">
            <a:avLst/>
          </a:prstGeom>
          <a:solidFill>
            <a:schemeClr val="bg1"/>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100" b="1" dirty="0">
                <a:solidFill>
                  <a:srgbClr val="002060"/>
                </a:solidFill>
                <a:latin typeface="Meiryo UI" panose="020B0604030504040204" pitchFamily="50" charset="-128"/>
                <a:ea typeface="Meiryo UI" panose="020B0604030504040204" pitchFamily="50" charset="-128"/>
              </a:rPr>
              <a:t>展開３　文化による社会の形成</a:t>
            </a:r>
            <a:endParaRPr lang="ja-JP" altLang="en-US" sz="1100" b="1" strike="sngStrike" dirty="0">
              <a:solidFill>
                <a:srgbClr val="00206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20418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7">
            <a:extLst>
              <a:ext uri="{FF2B5EF4-FFF2-40B4-BE49-F238E27FC236}">
                <a16:creationId xmlns:a16="http://schemas.microsoft.com/office/drawing/2014/main" id="{004D02E6-240A-4353-8623-A7503124D942}"/>
              </a:ext>
            </a:extLst>
          </p:cNvPr>
          <p:cNvGraphicFramePr>
            <a:graphicFrameLocks/>
          </p:cNvGraphicFramePr>
          <p:nvPr>
            <p:extLst>
              <p:ext uri="{D42A27DB-BD31-4B8C-83A1-F6EECF244321}">
                <p14:modId xmlns:p14="http://schemas.microsoft.com/office/powerpoint/2010/main" val="1942836546"/>
              </p:ext>
            </p:extLst>
          </p:nvPr>
        </p:nvGraphicFramePr>
        <p:xfrm>
          <a:off x="1650042" y="693835"/>
          <a:ext cx="6257964" cy="5232917"/>
        </p:xfrm>
        <a:graphic>
          <a:graphicData uri="http://schemas.openxmlformats.org/drawingml/2006/table">
            <a:tbl>
              <a:tblPr bandRow="1">
                <a:tableStyleId>{5C22544A-7EE6-4342-B048-85BDC9FD1C3A}</a:tableStyleId>
              </a:tblPr>
              <a:tblGrid>
                <a:gridCol w="5400000">
                  <a:extLst>
                    <a:ext uri="{9D8B030D-6E8A-4147-A177-3AD203B41FA5}">
                      <a16:colId xmlns:a16="http://schemas.microsoft.com/office/drawing/2014/main" val="2610431332"/>
                    </a:ext>
                  </a:extLst>
                </a:gridCol>
                <a:gridCol w="857964">
                  <a:extLst>
                    <a:ext uri="{9D8B030D-6E8A-4147-A177-3AD203B41FA5}">
                      <a16:colId xmlns:a16="http://schemas.microsoft.com/office/drawing/2014/main" val="348303883"/>
                    </a:ext>
                  </a:extLst>
                </a:gridCol>
              </a:tblGrid>
              <a:tr h="515676">
                <a:tc>
                  <a:txBody>
                    <a:bodyPr/>
                    <a:lstStyle/>
                    <a:p>
                      <a:r>
                        <a:rPr kumimoji="1" lang="ja-JP" altLang="en-US" sz="1400" dirty="0">
                          <a:latin typeface="Meiryo UI" panose="020B0604030504040204" pitchFamily="50" charset="-128"/>
                          <a:ea typeface="Meiryo UI" panose="020B0604030504040204" pitchFamily="50" charset="-128"/>
                        </a:rPr>
                        <a:t>大阪都市魅力創造戦略とは</a:t>
                      </a:r>
                    </a:p>
                  </a:txBody>
                  <a:tcPr marL="81597" marR="81597" marT="40799" marB="40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kumimoji="1" lang="en-US" altLang="ja-JP" sz="1600" dirty="0">
                          <a:latin typeface="Meiryo UI" panose="020B0604030504040204" pitchFamily="50" charset="-128"/>
                          <a:ea typeface="Meiryo UI" panose="020B0604030504040204" pitchFamily="50" charset="-128"/>
                        </a:rPr>
                        <a:t>2</a:t>
                      </a:r>
                      <a:endParaRPr kumimoji="1" lang="ja-JP" altLang="en-US" sz="1600" dirty="0">
                        <a:latin typeface="Meiryo UI" panose="020B0604030504040204" pitchFamily="50" charset="-128"/>
                        <a:ea typeface="Meiryo UI" panose="020B0604030504040204" pitchFamily="50" charset="-128"/>
                      </a:endParaRPr>
                    </a:p>
                  </a:txBody>
                  <a:tcPr marL="81597" marR="81597" marT="40799" marB="40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4046373"/>
                  </a:ext>
                </a:extLst>
              </a:tr>
              <a:tr h="646273">
                <a:tc>
                  <a:txBody>
                    <a:bodyPr/>
                    <a:lstStyle/>
                    <a:p>
                      <a:r>
                        <a:rPr kumimoji="1" lang="ja-JP" altLang="en-US" sz="1400" dirty="0">
                          <a:latin typeface="Meiryo UI" panose="020B0604030504040204" pitchFamily="50" charset="-128"/>
                          <a:ea typeface="Meiryo UI" panose="020B0604030504040204" pitchFamily="50" charset="-128"/>
                        </a:rPr>
                        <a:t>「大阪都市魅力創造戦略</a:t>
                      </a:r>
                      <a:r>
                        <a:rPr kumimoji="1" lang="en-US" altLang="ja-JP" sz="1400" dirty="0">
                          <a:latin typeface="Meiryo UI" panose="020B0604030504040204" pitchFamily="50" charset="-128"/>
                          <a:ea typeface="Meiryo UI" panose="020B0604030504040204" pitchFamily="50" charset="-128"/>
                        </a:rPr>
                        <a:t>2025</a:t>
                      </a:r>
                      <a:r>
                        <a:rPr kumimoji="1" lang="ja-JP" altLang="en-US" sz="1400" dirty="0">
                          <a:latin typeface="Meiryo UI" panose="020B0604030504040204" pitchFamily="50" charset="-128"/>
                          <a:ea typeface="Meiryo UI" panose="020B0604030504040204" pitchFamily="50" charset="-128"/>
                        </a:rPr>
                        <a:t>」の取組</a:t>
                      </a:r>
                      <a:endParaRPr kumimoji="1" lang="en-US" altLang="ja-JP" sz="1400" dirty="0">
                        <a:latin typeface="Meiryo UI" panose="020B0604030504040204" pitchFamily="50" charset="-128"/>
                        <a:ea typeface="Meiryo UI" panose="020B0604030504040204" pitchFamily="50" charset="-128"/>
                      </a:endParaRPr>
                    </a:p>
                  </a:txBody>
                  <a:tcPr marL="81597" marR="81597" marT="40799" marB="40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kumimoji="1" lang="en-US" altLang="ja-JP" sz="1600" dirty="0">
                          <a:latin typeface="Meiryo UI" panose="020B0604030504040204" pitchFamily="50" charset="-128"/>
                          <a:ea typeface="Meiryo UI" panose="020B0604030504040204" pitchFamily="50" charset="-128"/>
                        </a:rPr>
                        <a:t>3</a:t>
                      </a:r>
                    </a:p>
                  </a:txBody>
                  <a:tcPr marL="81597" marR="81597" marT="40799" marB="40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67190788"/>
                  </a:ext>
                </a:extLst>
              </a:tr>
              <a:tr h="508871">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rPr>
                        <a:t>「大阪都市魅力創造戦略</a:t>
                      </a:r>
                      <a:r>
                        <a:rPr kumimoji="1" lang="en-US" altLang="ja-JP" sz="1400" dirty="0">
                          <a:latin typeface="Meiryo UI" panose="020B0604030504040204" pitchFamily="50" charset="-128"/>
                          <a:ea typeface="Meiryo UI" panose="020B0604030504040204" pitchFamily="50" charset="-128"/>
                        </a:rPr>
                        <a:t>2025</a:t>
                      </a:r>
                      <a:r>
                        <a:rPr kumimoji="1" lang="ja-JP" altLang="en-US" sz="1400" dirty="0">
                          <a:latin typeface="Meiryo UI" panose="020B0604030504040204" pitchFamily="50" charset="-128"/>
                          <a:ea typeface="Meiryo UI" panose="020B0604030504040204" pitchFamily="50" charset="-128"/>
                        </a:rPr>
                        <a:t>」に基づく施策の成果</a:t>
                      </a:r>
                    </a:p>
                  </a:txBody>
                  <a:tcPr marL="81597" marR="81597" marT="40799" marB="40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kumimoji="1" lang="en-US" altLang="ja-JP" sz="1600" dirty="0">
                          <a:latin typeface="Meiryo UI" panose="020B0604030504040204" pitchFamily="50" charset="-128"/>
                          <a:ea typeface="Meiryo UI" panose="020B0604030504040204" pitchFamily="50" charset="-128"/>
                        </a:rPr>
                        <a:t>11</a:t>
                      </a:r>
                      <a:endParaRPr kumimoji="1" lang="ja-JP" altLang="en-US" sz="1600" dirty="0">
                        <a:latin typeface="Meiryo UI" panose="020B0604030504040204" pitchFamily="50" charset="-128"/>
                        <a:ea typeface="Meiryo UI" panose="020B0604030504040204" pitchFamily="50" charset="-128"/>
                      </a:endParaRPr>
                    </a:p>
                  </a:txBody>
                  <a:tcPr marL="81597" marR="81597" marT="40799" marB="40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7008013"/>
                  </a:ext>
                </a:extLst>
              </a:tr>
              <a:tr h="508871">
                <a:tc>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「大阪都市魅力創造戦略</a:t>
                      </a:r>
                      <a:r>
                        <a:rPr kumimoji="1" lang="en-US" altLang="ja-JP" sz="1400" dirty="0">
                          <a:solidFill>
                            <a:schemeClr val="tx1"/>
                          </a:solidFill>
                          <a:latin typeface="Meiryo UI" panose="020B0604030504040204" pitchFamily="50" charset="-128"/>
                          <a:ea typeface="Meiryo UI" panose="020B0604030504040204" pitchFamily="50" charset="-128"/>
                        </a:rPr>
                        <a:t>2030</a:t>
                      </a:r>
                      <a:r>
                        <a:rPr kumimoji="1" lang="ja-JP" altLang="en-US" sz="1400" dirty="0">
                          <a:solidFill>
                            <a:schemeClr val="tx1"/>
                          </a:solidFill>
                          <a:latin typeface="Meiryo UI" panose="020B0604030504040204" pitchFamily="50" charset="-128"/>
                          <a:ea typeface="Meiryo UI" panose="020B0604030504040204" pitchFamily="50" charset="-128"/>
                        </a:rPr>
                        <a:t>」の策定にあたって</a:t>
                      </a:r>
                    </a:p>
                  </a:txBody>
                  <a:tcPr marL="81597" marR="81597" marT="40799" marB="40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kumimoji="1" lang="en-US" altLang="ja-JP" sz="1600" dirty="0">
                          <a:latin typeface="Meiryo UI" panose="020B0604030504040204" pitchFamily="50" charset="-128"/>
                          <a:ea typeface="Meiryo UI" panose="020B0604030504040204" pitchFamily="50" charset="-128"/>
                        </a:rPr>
                        <a:t>13</a:t>
                      </a:r>
                      <a:endParaRPr kumimoji="1" lang="ja-JP" altLang="en-US" sz="1600" dirty="0">
                        <a:latin typeface="Meiryo UI" panose="020B0604030504040204" pitchFamily="50" charset="-128"/>
                        <a:ea typeface="Meiryo UI" panose="020B0604030504040204" pitchFamily="50" charset="-128"/>
                      </a:endParaRPr>
                    </a:p>
                  </a:txBody>
                  <a:tcPr marL="81597" marR="81597" marT="40799" marB="40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97203072"/>
                  </a:ext>
                </a:extLst>
              </a:tr>
              <a:tr h="508871">
                <a:tc>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「大阪都市魅力創造戦略</a:t>
                      </a:r>
                      <a:r>
                        <a:rPr kumimoji="1" lang="en-US" altLang="ja-JP" sz="1400" dirty="0">
                          <a:solidFill>
                            <a:schemeClr val="tx1"/>
                          </a:solidFill>
                          <a:latin typeface="Meiryo UI" panose="020B0604030504040204" pitchFamily="50" charset="-128"/>
                          <a:ea typeface="Meiryo UI" panose="020B0604030504040204" pitchFamily="50" charset="-128"/>
                        </a:rPr>
                        <a:t>2030</a:t>
                      </a:r>
                      <a:r>
                        <a:rPr kumimoji="1" lang="ja-JP" altLang="en-US" sz="1400" dirty="0">
                          <a:solidFill>
                            <a:schemeClr val="tx1"/>
                          </a:solidFill>
                          <a:latin typeface="Meiryo UI" panose="020B0604030504040204" pitchFamily="50" charset="-128"/>
                          <a:ea typeface="Meiryo UI" panose="020B0604030504040204" pitchFamily="50" charset="-128"/>
                        </a:rPr>
                        <a:t>」のめざす姿と</a:t>
                      </a:r>
                      <a:r>
                        <a:rPr kumimoji="1" lang="en-US" altLang="ja-JP" sz="1400" dirty="0">
                          <a:solidFill>
                            <a:schemeClr val="tx1"/>
                          </a:solidFill>
                          <a:latin typeface="Meiryo UI" panose="020B0604030504040204" pitchFamily="50" charset="-128"/>
                          <a:ea typeface="Meiryo UI" panose="020B0604030504040204" pitchFamily="50" charset="-128"/>
                        </a:rPr>
                        <a:t>2</a:t>
                      </a:r>
                      <a:r>
                        <a:rPr kumimoji="1" lang="ja-JP" altLang="en-US" sz="1400" dirty="0">
                          <a:solidFill>
                            <a:schemeClr val="tx1"/>
                          </a:solidFill>
                          <a:latin typeface="Meiryo UI" panose="020B0604030504040204" pitchFamily="50" charset="-128"/>
                          <a:ea typeface="Meiryo UI" panose="020B0604030504040204" pitchFamily="50" charset="-128"/>
                        </a:rPr>
                        <a:t>つの視点</a:t>
                      </a:r>
                    </a:p>
                  </a:txBody>
                  <a:tcPr marL="81597" marR="81597" marT="40799" marB="40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kumimoji="1" lang="en-US" altLang="ja-JP" sz="1600" dirty="0">
                          <a:latin typeface="Meiryo UI" panose="020B0604030504040204" pitchFamily="50" charset="-128"/>
                          <a:ea typeface="Meiryo UI" panose="020B0604030504040204" pitchFamily="50" charset="-128"/>
                        </a:rPr>
                        <a:t>14</a:t>
                      </a:r>
                      <a:endParaRPr kumimoji="1" lang="ja-JP" altLang="en-US" sz="1600" dirty="0">
                        <a:latin typeface="Meiryo UI" panose="020B0604030504040204" pitchFamily="50" charset="-128"/>
                        <a:ea typeface="Meiryo UI" panose="020B0604030504040204" pitchFamily="50" charset="-128"/>
                      </a:endParaRPr>
                    </a:p>
                  </a:txBody>
                  <a:tcPr marL="81597" marR="81597" marT="40799" marB="40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9382506"/>
                  </a:ext>
                </a:extLst>
              </a:tr>
              <a:tr h="508871">
                <a:tc>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「国際エンターテインメント都市</a:t>
                      </a:r>
                      <a:r>
                        <a:rPr kumimoji="1" lang="en-US" altLang="ja-JP" sz="1400" dirty="0">
                          <a:solidFill>
                            <a:schemeClr val="tx1"/>
                          </a:solidFill>
                          <a:latin typeface="Meiryo UI" panose="020B0604030504040204" pitchFamily="50" charset="-128"/>
                          <a:ea typeface="Meiryo UI" panose="020B0604030504040204" pitchFamily="50" charset="-128"/>
                        </a:rPr>
                        <a:t>OSAKA</a:t>
                      </a:r>
                      <a:r>
                        <a:rPr kumimoji="1" lang="ja-JP" altLang="en-US" sz="1400" dirty="0">
                          <a:solidFill>
                            <a:schemeClr val="tx1"/>
                          </a:solidFill>
                          <a:latin typeface="Meiryo UI" panose="020B0604030504040204" pitchFamily="50" charset="-128"/>
                          <a:ea typeface="Meiryo UI" panose="020B0604030504040204" pitchFamily="50" charset="-128"/>
                        </a:rPr>
                        <a:t>」の実現に向けて</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1597" marR="81597" marT="40799" marB="40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kumimoji="1" lang="en-US" altLang="ja-JP" sz="1600" dirty="0">
                          <a:latin typeface="Meiryo UI" panose="020B0604030504040204" pitchFamily="50" charset="-128"/>
                          <a:ea typeface="Meiryo UI" panose="020B0604030504040204" pitchFamily="50" charset="-128"/>
                        </a:rPr>
                        <a:t>15</a:t>
                      </a:r>
                      <a:endParaRPr kumimoji="1" lang="ja-JP" altLang="en-US" sz="1600" dirty="0">
                        <a:latin typeface="Meiryo UI" panose="020B0604030504040204" pitchFamily="50" charset="-128"/>
                        <a:ea typeface="Meiryo UI" panose="020B0604030504040204" pitchFamily="50" charset="-128"/>
                      </a:endParaRPr>
                    </a:p>
                  </a:txBody>
                  <a:tcPr marL="81597" marR="81597" marT="40799" marB="40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5752221"/>
                  </a:ext>
                </a:extLst>
              </a:tr>
              <a:tr h="508871">
                <a:tc>
                  <a:txBody>
                    <a:bodyPr/>
                    <a:lstStyle/>
                    <a:p>
                      <a:r>
                        <a:rPr kumimoji="1" lang="ja-JP" altLang="en-US" sz="1400" dirty="0">
                          <a:latin typeface="Meiryo UI" panose="020B0604030504040204" pitchFamily="50" charset="-128"/>
                          <a:ea typeface="Meiryo UI" panose="020B0604030504040204" pitchFamily="50" charset="-128"/>
                        </a:rPr>
                        <a:t>テーマ別の取組</a:t>
                      </a:r>
                    </a:p>
                  </a:txBody>
                  <a:tcPr marL="81597" marR="81597" marT="40799" marB="40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kumimoji="1" lang="en-US" altLang="ja-JP" sz="1600" dirty="0">
                          <a:latin typeface="Meiryo UI" panose="020B0604030504040204" pitchFamily="50" charset="-128"/>
                          <a:ea typeface="Meiryo UI" panose="020B0604030504040204" pitchFamily="50" charset="-128"/>
                        </a:rPr>
                        <a:t>16</a:t>
                      </a:r>
                      <a:endParaRPr kumimoji="1" lang="ja-JP" altLang="en-US" sz="1600" dirty="0">
                        <a:latin typeface="Meiryo UI" panose="020B0604030504040204" pitchFamily="50" charset="-128"/>
                        <a:ea typeface="Meiryo UI" panose="020B0604030504040204" pitchFamily="50" charset="-128"/>
                      </a:endParaRPr>
                    </a:p>
                  </a:txBody>
                  <a:tcPr marL="81597" marR="81597" marT="40799" marB="40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68943054"/>
                  </a:ext>
                </a:extLst>
              </a:tr>
              <a:tr h="508871">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「大阪都市魅力創造戦略</a:t>
                      </a:r>
                      <a:r>
                        <a:rPr kumimoji="1" lang="en-US" altLang="ja-JP" sz="1400" dirty="0">
                          <a:solidFill>
                            <a:schemeClr val="tx1"/>
                          </a:solidFill>
                          <a:latin typeface="Meiryo UI" panose="020B0604030504040204" pitchFamily="50" charset="-128"/>
                          <a:ea typeface="Meiryo UI" panose="020B0604030504040204" pitchFamily="50" charset="-128"/>
                        </a:rPr>
                        <a:t>2030</a:t>
                      </a:r>
                      <a:r>
                        <a:rPr kumimoji="1" lang="ja-JP" altLang="en-US" sz="1400" dirty="0">
                          <a:solidFill>
                            <a:schemeClr val="tx1"/>
                          </a:solidFill>
                          <a:latin typeface="Meiryo UI" panose="020B0604030504040204" pitchFamily="50" charset="-128"/>
                          <a:ea typeface="Meiryo UI" panose="020B0604030504040204" pitchFamily="50" charset="-128"/>
                        </a:rPr>
                        <a:t>」の推進</a:t>
                      </a:r>
                      <a:endParaRPr kumimoji="1" lang="ja-JP" altLang="en-US" sz="1400" dirty="0">
                        <a:latin typeface="Meiryo UI" panose="020B0604030504040204" pitchFamily="50" charset="-128"/>
                        <a:ea typeface="Meiryo UI" panose="020B0604030504040204" pitchFamily="50" charset="-128"/>
                      </a:endParaRPr>
                    </a:p>
                  </a:txBody>
                  <a:tcPr marL="81597" marR="81597" marT="40799" marB="40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kumimoji="1" lang="en-US" altLang="ja-JP" sz="1600" dirty="0">
                          <a:latin typeface="Meiryo UI" panose="020B0604030504040204" pitchFamily="50" charset="-128"/>
                          <a:ea typeface="Meiryo UI" panose="020B0604030504040204" pitchFamily="50" charset="-128"/>
                        </a:rPr>
                        <a:t>23</a:t>
                      </a:r>
                    </a:p>
                  </a:txBody>
                  <a:tcPr marL="81597" marR="81597" marT="40799" marB="40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9949841"/>
                  </a:ext>
                </a:extLst>
              </a:tr>
              <a:tr h="508871">
                <a:tc>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戦略の進捗管理</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1597" marR="81597" marT="40799" marB="40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kumimoji="1" lang="en-US" altLang="ja-JP" sz="1600" dirty="0">
                          <a:latin typeface="Meiryo UI" panose="020B0604030504040204" pitchFamily="50" charset="-128"/>
                          <a:ea typeface="Meiryo UI" panose="020B0604030504040204" pitchFamily="50" charset="-128"/>
                        </a:rPr>
                        <a:t>24</a:t>
                      </a:r>
                    </a:p>
                  </a:txBody>
                  <a:tcPr marL="81597" marR="81597" marT="40799" marB="40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5639043"/>
                  </a:ext>
                </a:extLst>
              </a:tr>
              <a:tr h="508871">
                <a:tc>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用語集</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1597" marR="81597" marT="40799" marB="40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kumimoji="1" lang="en-US" altLang="ja-JP" sz="1600" dirty="0">
                          <a:latin typeface="Meiryo UI" panose="020B0604030504040204" pitchFamily="50" charset="-128"/>
                          <a:ea typeface="Meiryo UI" panose="020B0604030504040204" pitchFamily="50" charset="-128"/>
                        </a:rPr>
                        <a:t>28</a:t>
                      </a:r>
                    </a:p>
                  </a:txBody>
                  <a:tcPr marL="81597" marR="81597" marT="40799" marB="40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431868"/>
                  </a:ext>
                </a:extLst>
              </a:tr>
            </a:tbl>
          </a:graphicData>
        </a:graphic>
      </p:graphicFrame>
      <p:sp>
        <p:nvSpPr>
          <p:cNvPr id="3" name="正方形/長方形 2">
            <a:extLst>
              <a:ext uri="{FF2B5EF4-FFF2-40B4-BE49-F238E27FC236}">
                <a16:creationId xmlns:a16="http://schemas.microsoft.com/office/drawing/2014/main" id="{8916EFF5-C02B-4893-9883-196A1918E665}"/>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bg1"/>
                </a:solidFill>
                <a:latin typeface="Meiryo UI" panose="020B0604030504040204" pitchFamily="50" charset="-128"/>
                <a:ea typeface="Meiryo UI" panose="020B0604030504040204" pitchFamily="50" charset="-128"/>
              </a:rPr>
              <a:t>　</a:t>
            </a:r>
            <a:r>
              <a:rPr lang="ja-JP" altLang="en-US" b="1" dirty="0">
                <a:solidFill>
                  <a:schemeClr val="bg1"/>
                </a:solidFill>
                <a:latin typeface="Meiryo UI" panose="020B0604030504040204" pitchFamily="50" charset="-128"/>
                <a:ea typeface="Meiryo UI" panose="020B0604030504040204" pitchFamily="50" charset="-128"/>
              </a:rPr>
              <a:t>　目次</a:t>
            </a:r>
          </a:p>
        </p:txBody>
      </p:sp>
      <p:sp>
        <p:nvSpPr>
          <p:cNvPr id="9" name="スライド番号プレースホルダー 6">
            <a:extLst>
              <a:ext uri="{FF2B5EF4-FFF2-40B4-BE49-F238E27FC236}">
                <a16:creationId xmlns:a16="http://schemas.microsoft.com/office/drawing/2014/main" id="{D31E5D64-A5CA-4ABC-8584-6A9FCA7C3EBC}"/>
              </a:ext>
            </a:extLst>
          </p:cNvPr>
          <p:cNvSpPr>
            <a:spLocks noGrp="1"/>
          </p:cNvSpPr>
          <p:nvPr>
            <p:ph type="sldNum" sz="quarter" idx="12"/>
          </p:nvPr>
        </p:nvSpPr>
        <p:spPr>
          <a:xfrm>
            <a:off x="9428017" y="5836227"/>
            <a:ext cx="477983" cy="456295"/>
          </a:xfrm>
        </p:spPr>
        <p:txBody>
          <a:bodyPr/>
          <a:lstStyle/>
          <a:p>
            <a:fld id="{66FFF96A-D034-403F-9AC1-0A1A27037ACD}" type="slidenum">
              <a:rPr kumimoji="1" lang="ja-JP" altLang="en-US" sz="1000" smtClean="0">
                <a:latin typeface="Meiryo UI" panose="020B0604030504040204" pitchFamily="50" charset="-128"/>
                <a:ea typeface="Meiryo UI" panose="020B0604030504040204" pitchFamily="50" charset="-128"/>
              </a:rPr>
              <a:t>1</a:t>
            </a:fld>
            <a:endParaRPr kumimoji="1"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41362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8AE6126E-7882-4342-B4AF-45D547D4ABCC}"/>
              </a:ext>
            </a:extLst>
          </p:cNvPr>
          <p:cNvSpPr/>
          <p:nvPr/>
        </p:nvSpPr>
        <p:spPr>
          <a:xfrm>
            <a:off x="343008" y="1953102"/>
            <a:ext cx="1028000" cy="224875"/>
          </a:xfrm>
          <a:prstGeom prst="rect">
            <a:avLst/>
          </a:prstGeom>
          <a:solidFill>
            <a:schemeClr val="accent5">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主な施策展開</a:t>
            </a:r>
          </a:p>
        </p:txBody>
      </p:sp>
      <p:sp>
        <p:nvSpPr>
          <p:cNvPr id="24" name="正方形/長方形 23">
            <a:extLst>
              <a:ext uri="{FF2B5EF4-FFF2-40B4-BE49-F238E27FC236}">
                <a16:creationId xmlns:a16="http://schemas.microsoft.com/office/drawing/2014/main" id="{75C909E9-B221-4D84-A7FB-D8FFDB63AC2A}"/>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a:t>
            </a:r>
            <a:r>
              <a:rPr lang="ja-JP" altLang="en-US" sz="1800" b="1" dirty="0">
                <a:latin typeface="Meiryo UI" panose="020B0604030504040204" pitchFamily="50" charset="-128"/>
                <a:ea typeface="Meiryo UI" panose="020B0604030504040204" pitchFamily="50" charset="-128"/>
              </a:rPr>
              <a:t>３　スポーツによる活力あふれる都市</a:t>
            </a:r>
          </a:p>
        </p:txBody>
      </p:sp>
      <p:sp>
        <p:nvSpPr>
          <p:cNvPr id="32" name="スライド番号プレースホルダー 6">
            <a:extLst>
              <a:ext uri="{FF2B5EF4-FFF2-40B4-BE49-F238E27FC236}">
                <a16:creationId xmlns:a16="http://schemas.microsoft.com/office/drawing/2014/main" id="{EBDDCC27-B106-476F-91D4-A698A9D72821}"/>
              </a:ext>
            </a:extLst>
          </p:cNvPr>
          <p:cNvSpPr txBox="1">
            <a:spLocks/>
          </p:cNvSpPr>
          <p:nvPr/>
        </p:nvSpPr>
        <p:spPr>
          <a:xfrm>
            <a:off x="9428017" y="5836227"/>
            <a:ext cx="477983" cy="456295"/>
          </a:xfrm>
          <a:prstGeom prst="rect">
            <a:avLst/>
          </a:prstGeom>
        </p:spPr>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19</a:t>
            </a:fld>
            <a:endParaRPr kumimoji="1" lang="ja-JP" altLang="en-US" sz="1000" dirty="0">
              <a:latin typeface="Meiryo UI" panose="020B0604030504040204" pitchFamily="50" charset="-128"/>
              <a:ea typeface="Meiryo UI" panose="020B0604030504040204" pitchFamily="50" charset="-128"/>
            </a:endParaRPr>
          </a:p>
        </p:txBody>
      </p:sp>
      <p:graphicFrame>
        <p:nvGraphicFramePr>
          <p:cNvPr id="34" name="表 2">
            <a:extLst>
              <a:ext uri="{FF2B5EF4-FFF2-40B4-BE49-F238E27FC236}">
                <a16:creationId xmlns:a16="http://schemas.microsoft.com/office/drawing/2014/main" id="{65493CFF-6CFF-489F-A747-2FA198D15690}"/>
              </a:ext>
            </a:extLst>
          </p:cNvPr>
          <p:cNvGraphicFramePr>
            <a:graphicFrameLocks noGrp="1"/>
          </p:cNvGraphicFramePr>
          <p:nvPr>
            <p:extLst>
              <p:ext uri="{D42A27DB-BD31-4B8C-83A1-F6EECF244321}">
                <p14:modId xmlns:p14="http://schemas.microsoft.com/office/powerpoint/2010/main" val="2668569438"/>
              </p:ext>
            </p:extLst>
          </p:nvPr>
        </p:nvGraphicFramePr>
        <p:xfrm>
          <a:off x="343008" y="2242253"/>
          <a:ext cx="9324000" cy="3753250"/>
        </p:xfrm>
        <a:graphic>
          <a:graphicData uri="http://schemas.openxmlformats.org/drawingml/2006/table">
            <a:tbl>
              <a:tblPr bandRow="1">
                <a:tableStyleId>{5C22544A-7EE6-4342-B048-85BDC9FD1C3A}</a:tableStyleId>
              </a:tblPr>
              <a:tblGrid>
                <a:gridCol w="4320000">
                  <a:extLst>
                    <a:ext uri="{9D8B030D-6E8A-4147-A177-3AD203B41FA5}">
                      <a16:colId xmlns:a16="http://schemas.microsoft.com/office/drawing/2014/main" val="539450918"/>
                    </a:ext>
                  </a:extLst>
                </a:gridCol>
                <a:gridCol w="5004000">
                  <a:extLst>
                    <a:ext uri="{9D8B030D-6E8A-4147-A177-3AD203B41FA5}">
                      <a16:colId xmlns:a16="http://schemas.microsoft.com/office/drawing/2014/main" val="2920585950"/>
                    </a:ext>
                  </a:extLst>
                </a:gridCol>
              </a:tblGrid>
              <a:tr h="1188000">
                <a:tc>
                  <a:txBody>
                    <a:bodyPr/>
                    <a:lstStyle/>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a:lnSpc>
                          <a:spcPts val="1300"/>
                        </a:lnSpc>
                      </a:pPr>
                      <a:r>
                        <a:rPr lang="ja-JP" altLang="en-US" sz="900" dirty="0">
                          <a:solidFill>
                            <a:schemeClr val="tx1"/>
                          </a:solidFill>
                          <a:latin typeface="Meiryo UI" panose="020B0604030504040204" pitchFamily="50" charset="-128"/>
                          <a:ea typeface="Meiryo UI" panose="020B0604030504040204" pitchFamily="50" charset="-128"/>
                        </a:rPr>
                        <a:t>世界的トップアスリートのパフォーマンスを「みる」機会の創出やアーバンスポーツ等新分野のイベントの誘致・開催等により、スポーツの感動や興奮を体験できる機会を提供し、大阪の都市ブランドの向上を図る。</a:t>
                      </a:r>
                    </a:p>
                  </a:txBody>
                  <a:tcPr marL="360000" marR="36000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52996" indent="-152996">
                        <a:lnSpc>
                          <a:spcPts val="12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集客力のある大規模スポーツ大会、国際競技大会の誘致・開催</a:t>
                      </a:r>
                    </a:p>
                    <a:p>
                      <a:pPr marL="152996" indent="-152996">
                        <a:lnSpc>
                          <a:spcPts val="12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ワールドマスターズゲームズ</a:t>
                      </a:r>
                      <a:r>
                        <a:rPr lang="en-US" altLang="ja-JP" sz="800" dirty="0">
                          <a:solidFill>
                            <a:schemeClr val="tx1"/>
                          </a:solidFill>
                          <a:latin typeface="Meiryo UI" panose="020B0604030504040204" pitchFamily="50" charset="-128"/>
                          <a:ea typeface="Meiryo UI" panose="020B0604030504040204" pitchFamily="50" charset="-128"/>
                        </a:rPr>
                        <a:t>2027</a:t>
                      </a:r>
                      <a:r>
                        <a:rPr lang="ja-JP" altLang="en-US" sz="800" dirty="0">
                          <a:solidFill>
                            <a:schemeClr val="tx1"/>
                          </a:solidFill>
                          <a:latin typeface="Meiryo UI" panose="020B0604030504040204" pitchFamily="50" charset="-128"/>
                          <a:ea typeface="Meiryo UI" panose="020B0604030504040204" pitchFamily="50" charset="-128"/>
                        </a:rPr>
                        <a:t>関西等に向けた機運醸成イベント等の展開</a:t>
                      </a:r>
                    </a:p>
                    <a:p>
                      <a:pPr marL="152996" indent="-152996">
                        <a:lnSpc>
                          <a:spcPts val="12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大規模アリーナ・スタジアムを中核とした大阪・関西を代表する新たなスポーツ・文化の拠点形成</a:t>
                      </a:r>
                    </a:p>
                  </a:txBody>
                  <a:tcPr marR="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39539834"/>
                  </a:ext>
                </a:extLst>
              </a:tr>
              <a:tr h="0">
                <a:tc>
                  <a:txBody>
                    <a:bodyPr/>
                    <a:lstStyle/>
                    <a:p>
                      <a:pPr>
                        <a:lnSpc>
                          <a:spcPts val="100"/>
                        </a:lnSpc>
                      </a:pPr>
                      <a:endParaRPr kumimoji="1" lang="ja-JP" altLang="en-US" sz="100" dirty="0"/>
                    </a:p>
                  </a:txBody>
                  <a:tcPr marL="360000" marR="36000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00"/>
                        </a:lnSpc>
                      </a:pPr>
                      <a:endParaRPr kumimoji="1" lang="ja-JP" altLang="en-US" sz="100" dirty="0"/>
                    </a:p>
                  </a:txBody>
                  <a:tcPr marR="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1178904"/>
                  </a:ext>
                </a:extLst>
              </a:tr>
              <a:tr h="1254450">
                <a:tc>
                  <a:txBody>
                    <a:bodyPr/>
                    <a:lstStyle/>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a:lnSpc>
                          <a:spcPts val="1300"/>
                        </a:lnSpc>
                      </a:pPr>
                      <a:r>
                        <a:rPr lang="ja-JP" altLang="en-US" sz="900" dirty="0">
                          <a:solidFill>
                            <a:schemeClr val="tx1"/>
                          </a:solidFill>
                          <a:latin typeface="Meiryo UI" panose="020B0604030504040204" pitchFamily="50" charset="-128"/>
                          <a:ea typeface="Meiryo UI" panose="020B0604030504040204" pitchFamily="50" charset="-128"/>
                        </a:rPr>
                        <a:t>スポーツ資源を観光や食、健康等、幅広い分野と結びつけ、様々な形のスポーツツーリズムを推進するとともに、スポーツと健康づくり等における産業との連携・技術活用、スポーツイベントを展開し、スポーツの価値や魅力向上を図る。</a:t>
                      </a:r>
                    </a:p>
                  </a:txBody>
                  <a:tcPr marL="360000" marR="36000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大阪マラソンのさらなる進化・発展</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大阪のブランド力を活用したスポーツイベントの誘致・開催</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大阪のプロスポーツチーム・トップアスリート等と連携した都市魅力の発信、観光振興につなげるための取組の推進</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スポーツツーリズム推進のための情報発信</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手軽に行ける大阪の自然を生かしたツーリズムの推進</a:t>
                      </a:r>
                      <a:endParaRPr lang="en-US" altLang="ja-JP" sz="800" dirty="0">
                        <a:solidFill>
                          <a:schemeClr val="tx1"/>
                        </a:solidFill>
                        <a:latin typeface="Meiryo UI" panose="020B0604030504040204" pitchFamily="50" charset="-128"/>
                        <a:ea typeface="Meiryo UI" panose="020B0604030504040204" pitchFamily="50" charset="-128"/>
                      </a:endParaRP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ワ－ルドマスターズゲームズ</a:t>
                      </a:r>
                      <a:r>
                        <a:rPr lang="en-US" altLang="ja-JP" sz="800" dirty="0">
                          <a:solidFill>
                            <a:schemeClr val="tx1"/>
                          </a:solidFill>
                          <a:latin typeface="Meiryo UI" panose="020B0604030504040204" pitchFamily="50" charset="-128"/>
                          <a:ea typeface="Meiryo UI" panose="020B0604030504040204" pitchFamily="50" charset="-128"/>
                        </a:rPr>
                        <a:t>2027</a:t>
                      </a:r>
                      <a:r>
                        <a:rPr lang="ja-JP" altLang="en-US" sz="800" dirty="0">
                          <a:solidFill>
                            <a:schemeClr val="tx1"/>
                          </a:solidFill>
                          <a:latin typeface="Meiryo UI" panose="020B0604030504040204" pitchFamily="50" charset="-128"/>
                          <a:ea typeface="Meiryo UI" panose="020B0604030504040204" pitchFamily="50" charset="-128"/>
                        </a:rPr>
                        <a:t>関西等を契機としたスポーツツーリズムの推進</a:t>
                      </a:r>
                    </a:p>
                  </a:txBody>
                  <a:tcPr marR="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60965166"/>
                  </a:ext>
                </a:extLst>
              </a:tr>
              <a:tr h="0">
                <a:tc>
                  <a:txBody>
                    <a:bodyPr/>
                    <a:lstStyle/>
                    <a:p>
                      <a:endParaRPr kumimoji="1" lang="ja-JP" altLang="en-US" sz="100" dirty="0"/>
                    </a:p>
                  </a:txBody>
                  <a:tcPr marL="360000" marR="360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 dirty="0"/>
                    </a:p>
                  </a:txBody>
                  <a:tcPr marR="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40951422"/>
                  </a:ext>
                </a:extLst>
              </a:tr>
              <a:tr h="1188000">
                <a:tc>
                  <a:txBody>
                    <a:bodyPr/>
                    <a:lstStyle/>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a:lnSpc>
                          <a:spcPts val="1300"/>
                        </a:lnSpc>
                      </a:pPr>
                      <a:r>
                        <a:rPr lang="ja-JP" altLang="en-US" sz="900" dirty="0">
                          <a:solidFill>
                            <a:schemeClr val="tx1"/>
                          </a:solidFill>
                          <a:latin typeface="Meiryo UI" panose="020B0604030504040204" pitchFamily="50" charset="-128"/>
                          <a:ea typeface="Meiryo UI" panose="020B0604030504040204" pitchFamily="50" charset="-128"/>
                        </a:rPr>
                        <a:t>スポーツを「する」機会の創出や「ささえる」力の拡充により、自分に合ったスポーツの楽しみ方で、健康で活き活きとした生活を送ることができる機会・環境を提供</a:t>
                      </a:r>
                      <a:endParaRPr lang="en-US" altLang="ja-JP" sz="900" dirty="0">
                        <a:solidFill>
                          <a:schemeClr val="tx1"/>
                        </a:solidFill>
                        <a:latin typeface="Meiryo UI" panose="020B0604030504040204" pitchFamily="50" charset="-128"/>
                        <a:ea typeface="Meiryo UI" panose="020B0604030504040204" pitchFamily="50" charset="-128"/>
                      </a:endParaRPr>
                    </a:p>
                    <a:p>
                      <a:pPr>
                        <a:lnSpc>
                          <a:spcPts val="1300"/>
                        </a:lnSpc>
                      </a:pPr>
                      <a:r>
                        <a:rPr lang="ja-JP" altLang="en-US" sz="900" dirty="0">
                          <a:solidFill>
                            <a:schemeClr val="tx1"/>
                          </a:solidFill>
                          <a:latin typeface="Meiryo UI" panose="020B0604030504040204" pitchFamily="50" charset="-128"/>
                          <a:ea typeface="Meiryo UI" panose="020B0604030504040204" pitchFamily="50" charset="-128"/>
                        </a:rPr>
                        <a:t>する。</a:t>
                      </a:r>
                    </a:p>
                  </a:txBody>
                  <a:tcPr marL="360000" marR="36000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大阪のトップアスリートの指導力などを活用した子どもたちの運動やスポーツに対する興味・関心の向上</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スポーツを支える人材の育成</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ワールドマスターズゲームズ</a:t>
                      </a:r>
                      <a:r>
                        <a:rPr lang="en-US" altLang="ja-JP" sz="800" dirty="0">
                          <a:solidFill>
                            <a:schemeClr val="tx1"/>
                          </a:solidFill>
                          <a:latin typeface="Meiryo UI" panose="020B0604030504040204" pitchFamily="50" charset="-128"/>
                          <a:ea typeface="Meiryo UI" panose="020B0604030504040204" pitchFamily="50" charset="-128"/>
                        </a:rPr>
                        <a:t>2027</a:t>
                      </a:r>
                      <a:r>
                        <a:rPr lang="ja-JP" altLang="en-US" sz="800" dirty="0">
                          <a:solidFill>
                            <a:schemeClr val="tx1"/>
                          </a:solidFill>
                          <a:latin typeface="Meiryo UI" panose="020B0604030504040204" pitchFamily="50" charset="-128"/>
                          <a:ea typeface="Meiryo UI" panose="020B0604030504040204" pitchFamily="50" charset="-128"/>
                        </a:rPr>
                        <a:t>関西等を契機とした生涯スポーツの推進</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身近なコミュニティにおける気軽なスポーツ実践の場の拡充</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企業・大学等と連携した事業の展開及びスポーツ健康科学の推進</a:t>
                      </a:r>
                    </a:p>
                  </a:txBody>
                  <a:tcPr marR="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630295285"/>
                  </a:ext>
                </a:extLst>
              </a:tr>
            </a:tbl>
          </a:graphicData>
        </a:graphic>
      </p:graphicFrame>
      <p:sp>
        <p:nvSpPr>
          <p:cNvPr id="36" name="四角形: 角を丸くする 35">
            <a:extLst>
              <a:ext uri="{FF2B5EF4-FFF2-40B4-BE49-F238E27FC236}">
                <a16:creationId xmlns:a16="http://schemas.microsoft.com/office/drawing/2014/main" id="{097E04D6-E92B-4105-A1A8-DDD6D70B00DB}"/>
              </a:ext>
            </a:extLst>
          </p:cNvPr>
          <p:cNvSpPr/>
          <p:nvPr/>
        </p:nvSpPr>
        <p:spPr>
          <a:xfrm>
            <a:off x="568688" y="2386023"/>
            <a:ext cx="3600000" cy="324000"/>
          </a:xfrm>
          <a:prstGeom prst="roundRect">
            <a:avLst/>
          </a:prstGeom>
          <a:solidFill>
            <a:schemeClr val="bg1"/>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b="1" dirty="0">
                <a:solidFill>
                  <a:srgbClr val="002060"/>
                </a:solidFill>
                <a:latin typeface="Meiryo UI" panose="020B0604030504040204" pitchFamily="50" charset="-128"/>
                <a:ea typeface="Meiryo UI" panose="020B0604030504040204" pitchFamily="50" charset="-128"/>
              </a:rPr>
              <a:t>展開１　国際的スポーツイベントの誘致・開催</a:t>
            </a:r>
          </a:p>
        </p:txBody>
      </p:sp>
      <p:sp>
        <p:nvSpPr>
          <p:cNvPr id="37" name="四角形: 角を丸くする 36">
            <a:extLst>
              <a:ext uri="{FF2B5EF4-FFF2-40B4-BE49-F238E27FC236}">
                <a16:creationId xmlns:a16="http://schemas.microsoft.com/office/drawing/2014/main" id="{0BDFAC40-F5F4-480D-8682-D7A96CF948D0}"/>
              </a:ext>
            </a:extLst>
          </p:cNvPr>
          <p:cNvSpPr/>
          <p:nvPr/>
        </p:nvSpPr>
        <p:spPr>
          <a:xfrm>
            <a:off x="568688" y="3633550"/>
            <a:ext cx="3600000" cy="324000"/>
          </a:xfrm>
          <a:prstGeom prst="roundRect">
            <a:avLst/>
          </a:prstGeom>
          <a:solidFill>
            <a:schemeClr val="bg1"/>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100" b="1" dirty="0">
                <a:solidFill>
                  <a:srgbClr val="002060"/>
                </a:solidFill>
                <a:latin typeface="Meiryo UI" panose="020B0604030504040204" pitchFamily="50" charset="-128"/>
                <a:ea typeface="Meiryo UI" panose="020B0604030504040204" pitchFamily="50" charset="-128"/>
              </a:rPr>
              <a:t>展開２　スポーツツーリズムの推進</a:t>
            </a:r>
            <a:endParaRPr lang="ja-JP" altLang="en-US" sz="1200" b="1" dirty="0">
              <a:solidFill>
                <a:srgbClr val="002060"/>
              </a:solidFill>
              <a:latin typeface="Meiryo UI" panose="020B0604030504040204" pitchFamily="50" charset="-128"/>
              <a:ea typeface="Meiryo UI" panose="020B0604030504040204" pitchFamily="50" charset="-128"/>
            </a:endParaRPr>
          </a:p>
        </p:txBody>
      </p:sp>
      <p:sp>
        <p:nvSpPr>
          <p:cNvPr id="44" name="四角形: 角を丸くする 43">
            <a:extLst>
              <a:ext uri="{FF2B5EF4-FFF2-40B4-BE49-F238E27FC236}">
                <a16:creationId xmlns:a16="http://schemas.microsoft.com/office/drawing/2014/main" id="{17A89B20-C007-4F16-8182-97C4EF2BB5C8}"/>
              </a:ext>
            </a:extLst>
          </p:cNvPr>
          <p:cNvSpPr/>
          <p:nvPr/>
        </p:nvSpPr>
        <p:spPr>
          <a:xfrm>
            <a:off x="588739" y="4954735"/>
            <a:ext cx="3600000" cy="324000"/>
          </a:xfrm>
          <a:prstGeom prst="roundRect">
            <a:avLst/>
          </a:prstGeom>
          <a:solidFill>
            <a:schemeClr val="bg1"/>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100" b="1" dirty="0">
                <a:solidFill>
                  <a:srgbClr val="002060"/>
                </a:solidFill>
                <a:latin typeface="Meiryo UI" panose="020B0604030504040204" pitchFamily="50" charset="-128"/>
                <a:ea typeface="Meiryo UI" panose="020B0604030504040204" pitchFamily="50" charset="-128"/>
              </a:rPr>
              <a:t>展開３　誰もがスポーツに親しめる機会の提供</a:t>
            </a:r>
            <a:endParaRPr lang="ja-JP" altLang="en-US" sz="1200" b="1" dirty="0">
              <a:solidFill>
                <a:srgbClr val="002060"/>
              </a:solidFill>
              <a:latin typeface="Meiryo UI" panose="020B0604030504040204" pitchFamily="50" charset="-128"/>
              <a:ea typeface="Meiryo UI" panose="020B0604030504040204" pitchFamily="50" charset="-128"/>
            </a:endParaRPr>
          </a:p>
        </p:txBody>
      </p:sp>
      <p:sp>
        <p:nvSpPr>
          <p:cNvPr id="48" name="正方形/長方形 47">
            <a:extLst>
              <a:ext uri="{FF2B5EF4-FFF2-40B4-BE49-F238E27FC236}">
                <a16:creationId xmlns:a16="http://schemas.microsoft.com/office/drawing/2014/main" id="{59D99A98-1000-4F41-82FA-719B997F2C30}"/>
              </a:ext>
            </a:extLst>
          </p:cNvPr>
          <p:cNvSpPr/>
          <p:nvPr/>
        </p:nvSpPr>
        <p:spPr>
          <a:xfrm>
            <a:off x="343008" y="600660"/>
            <a:ext cx="9324000"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0" name="正方形/長方形 49">
            <a:extLst>
              <a:ext uri="{FF2B5EF4-FFF2-40B4-BE49-F238E27FC236}">
                <a16:creationId xmlns:a16="http://schemas.microsoft.com/office/drawing/2014/main" id="{65C8D71F-D82A-4E52-B974-AC58F523CDE9}"/>
              </a:ext>
            </a:extLst>
          </p:cNvPr>
          <p:cNvSpPr/>
          <p:nvPr/>
        </p:nvSpPr>
        <p:spPr>
          <a:xfrm>
            <a:off x="568688" y="720078"/>
            <a:ext cx="4320000" cy="104400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51" name="正方形/長方形 50">
            <a:extLst>
              <a:ext uri="{FF2B5EF4-FFF2-40B4-BE49-F238E27FC236}">
                <a16:creationId xmlns:a16="http://schemas.microsoft.com/office/drawing/2014/main" id="{5BA6B037-B389-422A-8916-FD8469504935}"/>
              </a:ext>
            </a:extLst>
          </p:cNvPr>
          <p:cNvSpPr/>
          <p:nvPr/>
        </p:nvSpPr>
        <p:spPr>
          <a:xfrm>
            <a:off x="483105" y="648091"/>
            <a:ext cx="514000" cy="224875"/>
          </a:xfrm>
          <a:prstGeom prst="rect">
            <a:avLst/>
          </a:prstGeom>
          <a:solidFill>
            <a:schemeClr val="accent5">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現状</a:t>
            </a:r>
          </a:p>
        </p:txBody>
      </p:sp>
      <p:sp>
        <p:nvSpPr>
          <p:cNvPr id="52" name="正方形/長方形 51">
            <a:extLst>
              <a:ext uri="{FF2B5EF4-FFF2-40B4-BE49-F238E27FC236}">
                <a16:creationId xmlns:a16="http://schemas.microsoft.com/office/drawing/2014/main" id="{79D79F33-2477-4C7E-97E5-ED30FE334BF3}"/>
              </a:ext>
            </a:extLst>
          </p:cNvPr>
          <p:cNvSpPr/>
          <p:nvPr/>
        </p:nvSpPr>
        <p:spPr>
          <a:xfrm>
            <a:off x="5085692" y="710133"/>
            <a:ext cx="4320000" cy="104400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53" name="正方形/長方形 52">
            <a:extLst>
              <a:ext uri="{FF2B5EF4-FFF2-40B4-BE49-F238E27FC236}">
                <a16:creationId xmlns:a16="http://schemas.microsoft.com/office/drawing/2014/main" id="{27B8067E-1688-44EE-B197-493EEAAC250C}"/>
              </a:ext>
            </a:extLst>
          </p:cNvPr>
          <p:cNvSpPr/>
          <p:nvPr/>
        </p:nvSpPr>
        <p:spPr>
          <a:xfrm>
            <a:off x="5002472" y="654303"/>
            <a:ext cx="514000" cy="224875"/>
          </a:xfrm>
          <a:prstGeom prst="rect">
            <a:avLst/>
          </a:prstGeom>
          <a:solidFill>
            <a:schemeClr val="accent5">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展望</a:t>
            </a:r>
          </a:p>
        </p:txBody>
      </p:sp>
      <p:sp>
        <p:nvSpPr>
          <p:cNvPr id="47" name="正方形/長方形 46">
            <a:extLst>
              <a:ext uri="{FF2B5EF4-FFF2-40B4-BE49-F238E27FC236}">
                <a16:creationId xmlns:a16="http://schemas.microsoft.com/office/drawing/2014/main" id="{905ECB2E-CB6F-4B86-A81B-AA3F144EF5D8}"/>
              </a:ext>
            </a:extLst>
          </p:cNvPr>
          <p:cNvSpPr/>
          <p:nvPr/>
        </p:nvSpPr>
        <p:spPr>
          <a:xfrm>
            <a:off x="5183728" y="872966"/>
            <a:ext cx="4104000" cy="593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996" indent="-152996">
              <a:buFont typeface="Meiryo UI" panose="020B0604030504040204" pitchFamily="50" charset="-128"/>
              <a:buChar char="➤"/>
            </a:pPr>
            <a:r>
              <a:rPr lang="ja-JP" altLang="en-US" sz="900" dirty="0">
                <a:solidFill>
                  <a:schemeClr val="tx1"/>
                </a:solidFill>
                <a:latin typeface="Meiryo UI" panose="020B0604030504040204" pitchFamily="50" charset="-128"/>
                <a:ea typeface="Meiryo UI" panose="020B0604030504040204" pitchFamily="50" charset="-128"/>
              </a:rPr>
              <a:t>誘致競争力強化のため国際大会等の水準を満たす施設の整備に向けた検討を進めるなど、国内外の観光客を継続的に惹きつける、</a:t>
            </a:r>
            <a:r>
              <a:rPr lang="ja-JP" altLang="en-US" sz="900" b="1" u="sng" dirty="0">
                <a:solidFill>
                  <a:schemeClr val="tx1"/>
                </a:solidFill>
                <a:latin typeface="Meiryo UI" panose="020B0604030504040204" pitchFamily="50" charset="-128"/>
                <a:ea typeface="Meiryo UI" panose="020B0604030504040204" pitchFamily="50" charset="-128"/>
              </a:rPr>
              <a:t>スポーツによる活力あふれる都市をめざす</a:t>
            </a:r>
          </a:p>
        </p:txBody>
      </p:sp>
      <p:sp>
        <p:nvSpPr>
          <p:cNvPr id="46" name="正方形/長方形 45">
            <a:extLst>
              <a:ext uri="{FF2B5EF4-FFF2-40B4-BE49-F238E27FC236}">
                <a16:creationId xmlns:a16="http://schemas.microsoft.com/office/drawing/2014/main" id="{1BA2D8AB-F182-4F41-BF0C-631219F5694C}"/>
              </a:ext>
            </a:extLst>
          </p:cNvPr>
          <p:cNvSpPr/>
          <p:nvPr/>
        </p:nvSpPr>
        <p:spPr>
          <a:xfrm>
            <a:off x="702701" y="920397"/>
            <a:ext cx="4033685" cy="710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996" indent="-152996">
              <a:buFont typeface="Meiryo UI" panose="020B0604030504040204" pitchFamily="50" charset="-128"/>
              <a:buChar char="✔"/>
            </a:pPr>
            <a:r>
              <a:rPr lang="ja-JP" altLang="en-US" sz="900" dirty="0">
                <a:solidFill>
                  <a:schemeClr val="tx1"/>
                </a:solidFill>
                <a:latin typeface="Meiryo UI" panose="020B0604030504040204" pitchFamily="50" charset="-128"/>
                <a:ea typeface="Meiryo UI" panose="020B0604030504040204" pitchFamily="50" charset="-128"/>
              </a:rPr>
              <a:t>大阪が誇るスポーツの魅力を生かした、さらなる誘客が求められている</a:t>
            </a:r>
          </a:p>
          <a:p>
            <a:pPr marL="152996" indent="-152996">
              <a:buFont typeface="Meiryo UI" panose="020B0604030504040204" pitchFamily="50" charset="-128"/>
              <a:buChar char="✔"/>
            </a:pPr>
            <a:r>
              <a:rPr lang="ja-JP" altLang="en-US" sz="900" dirty="0">
                <a:solidFill>
                  <a:schemeClr val="tx1"/>
                </a:solidFill>
                <a:latin typeface="Meiryo UI" panose="020B0604030504040204" pitchFamily="50" charset="-128"/>
                <a:ea typeface="Meiryo UI" panose="020B0604030504040204" pitchFamily="50" charset="-128"/>
              </a:rPr>
              <a:t>国内主要都市との大規模スポーツイベントの誘致競争が激化している</a:t>
            </a:r>
          </a:p>
          <a:p>
            <a:pPr marL="152996" indent="-152996">
              <a:buFont typeface="Meiryo UI" panose="020B0604030504040204" pitchFamily="50" charset="-128"/>
              <a:buChar char="✔"/>
            </a:pPr>
            <a:r>
              <a:rPr lang="ja-JP" altLang="en-US" sz="900" dirty="0">
                <a:solidFill>
                  <a:schemeClr val="tx1"/>
                </a:solidFill>
                <a:latin typeface="Meiryo UI" panose="020B0604030504040204" pitchFamily="50" charset="-128"/>
                <a:ea typeface="Meiryo UI" panose="020B0604030504040204" pitchFamily="50" charset="-128"/>
              </a:rPr>
              <a:t>大規模なスポーツ施設を有しているが、老朽化や、国際大会等の水準を満たしていない等の課題を有している</a:t>
            </a:r>
          </a:p>
          <a:p>
            <a:pPr marL="152996" indent="-152996">
              <a:buFont typeface="Meiryo UI" panose="020B0604030504040204" pitchFamily="50" charset="-128"/>
              <a:buChar char="✔"/>
            </a:pPr>
            <a:r>
              <a:rPr lang="ja-JP" altLang="en-US" sz="900" dirty="0">
                <a:solidFill>
                  <a:schemeClr val="tx1"/>
                </a:solidFill>
                <a:latin typeface="Meiryo UI" panose="020B0604030504040204" pitchFamily="50" charset="-128"/>
                <a:ea typeface="Meiryo UI" panose="020B0604030504040204" pitchFamily="50" charset="-128"/>
              </a:rPr>
              <a:t>集客力の高い大規模スポーツ大会の誘致が十分に行えていない</a:t>
            </a:r>
          </a:p>
        </p:txBody>
      </p:sp>
    </p:spTree>
    <p:extLst>
      <p:ext uri="{BB962C8B-B14F-4D97-AF65-F5344CB8AC3E}">
        <p14:creationId xmlns:p14="http://schemas.microsoft.com/office/powerpoint/2010/main" val="1191547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63E997DA-AA8B-4D51-8246-333DED6220BA}"/>
              </a:ext>
            </a:extLst>
          </p:cNvPr>
          <p:cNvSpPr/>
          <p:nvPr/>
        </p:nvSpPr>
        <p:spPr>
          <a:xfrm>
            <a:off x="343008" y="593572"/>
            <a:ext cx="9324000" cy="97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正方形/長方形 20">
            <a:extLst>
              <a:ext uri="{FF2B5EF4-FFF2-40B4-BE49-F238E27FC236}">
                <a16:creationId xmlns:a16="http://schemas.microsoft.com/office/drawing/2014/main" id="{4E1EFCBF-A24E-4B1B-81FC-22B1322ED255}"/>
              </a:ext>
            </a:extLst>
          </p:cNvPr>
          <p:cNvSpPr/>
          <p:nvPr/>
        </p:nvSpPr>
        <p:spPr>
          <a:xfrm>
            <a:off x="568688" y="720079"/>
            <a:ext cx="4320000" cy="738875"/>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22" name="正方形/長方形 21">
            <a:extLst>
              <a:ext uri="{FF2B5EF4-FFF2-40B4-BE49-F238E27FC236}">
                <a16:creationId xmlns:a16="http://schemas.microsoft.com/office/drawing/2014/main" id="{0019AF72-6C12-48A3-97FE-B6BC1E315E4D}"/>
              </a:ext>
            </a:extLst>
          </p:cNvPr>
          <p:cNvSpPr/>
          <p:nvPr/>
        </p:nvSpPr>
        <p:spPr>
          <a:xfrm>
            <a:off x="483105" y="648091"/>
            <a:ext cx="514000" cy="224875"/>
          </a:xfrm>
          <a:prstGeom prst="rect">
            <a:avLst/>
          </a:prstGeom>
          <a:solidFill>
            <a:schemeClr val="accent5">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現状</a:t>
            </a:r>
          </a:p>
        </p:txBody>
      </p:sp>
      <p:sp>
        <p:nvSpPr>
          <p:cNvPr id="23" name="正方形/長方形 22">
            <a:extLst>
              <a:ext uri="{FF2B5EF4-FFF2-40B4-BE49-F238E27FC236}">
                <a16:creationId xmlns:a16="http://schemas.microsoft.com/office/drawing/2014/main" id="{6F0C85B7-C828-4972-805F-4588104155F7}"/>
              </a:ext>
            </a:extLst>
          </p:cNvPr>
          <p:cNvSpPr/>
          <p:nvPr/>
        </p:nvSpPr>
        <p:spPr>
          <a:xfrm>
            <a:off x="5085692" y="710134"/>
            <a:ext cx="4320000" cy="738875"/>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25" name="正方形/長方形 24">
            <a:extLst>
              <a:ext uri="{FF2B5EF4-FFF2-40B4-BE49-F238E27FC236}">
                <a16:creationId xmlns:a16="http://schemas.microsoft.com/office/drawing/2014/main" id="{6D67B572-263A-4BEB-916C-C6F73422016B}"/>
              </a:ext>
            </a:extLst>
          </p:cNvPr>
          <p:cNvSpPr/>
          <p:nvPr/>
        </p:nvSpPr>
        <p:spPr>
          <a:xfrm>
            <a:off x="5002472" y="654303"/>
            <a:ext cx="514000" cy="224875"/>
          </a:xfrm>
          <a:prstGeom prst="rect">
            <a:avLst/>
          </a:prstGeom>
          <a:solidFill>
            <a:schemeClr val="accent5">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展望</a:t>
            </a:r>
          </a:p>
        </p:txBody>
      </p:sp>
      <p:sp>
        <p:nvSpPr>
          <p:cNvPr id="17" name="正方形/長方形 16">
            <a:extLst>
              <a:ext uri="{FF2B5EF4-FFF2-40B4-BE49-F238E27FC236}">
                <a16:creationId xmlns:a16="http://schemas.microsoft.com/office/drawing/2014/main" id="{8AE6126E-7882-4342-B4AF-45D547D4ABCC}"/>
              </a:ext>
            </a:extLst>
          </p:cNvPr>
          <p:cNvSpPr/>
          <p:nvPr/>
        </p:nvSpPr>
        <p:spPr>
          <a:xfrm>
            <a:off x="343008" y="1665733"/>
            <a:ext cx="1028000" cy="224875"/>
          </a:xfrm>
          <a:prstGeom prst="rect">
            <a:avLst/>
          </a:prstGeom>
          <a:solidFill>
            <a:schemeClr val="accent5">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主な施策展開</a:t>
            </a:r>
          </a:p>
        </p:txBody>
      </p:sp>
      <p:sp>
        <p:nvSpPr>
          <p:cNvPr id="24" name="正方形/長方形 23">
            <a:extLst>
              <a:ext uri="{FF2B5EF4-FFF2-40B4-BE49-F238E27FC236}">
                <a16:creationId xmlns:a16="http://schemas.microsoft.com/office/drawing/2014/main" id="{75C909E9-B221-4D84-A7FB-D8FFDB63AC2A}"/>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a:t>
            </a:r>
            <a:r>
              <a:rPr lang="ja-JP" altLang="en-US" sz="1800" b="1" dirty="0">
                <a:latin typeface="Meiryo UI" panose="020B0604030504040204" pitchFamily="50" charset="-128"/>
                <a:ea typeface="Meiryo UI" panose="020B0604030504040204" pitchFamily="50" charset="-128"/>
              </a:rPr>
              <a:t>４　アジア・オセアニアでトップクラスの</a:t>
            </a:r>
            <a:r>
              <a:rPr lang="en-US" altLang="ja-JP" sz="1800" b="1" dirty="0">
                <a:latin typeface="Meiryo UI" panose="020B0604030504040204" pitchFamily="50" charset="-128"/>
                <a:ea typeface="Meiryo UI" panose="020B0604030504040204" pitchFamily="50" charset="-128"/>
              </a:rPr>
              <a:t>MICE</a:t>
            </a:r>
            <a:r>
              <a:rPr lang="ja-JP" altLang="en-US" sz="1800" b="1" dirty="0">
                <a:latin typeface="Meiryo UI" panose="020B0604030504040204" pitchFamily="50" charset="-128"/>
                <a:ea typeface="Meiryo UI" panose="020B0604030504040204" pitchFamily="50" charset="-128"/>
              </a:rPr>
              <a:t>都市</a:t>
            </a:r>
          </a:p>
        </p:txBody>
      </p:sp>
      <p:sp>
        <p:nvSpPr>
          <p:cNvPr id="32" name="スライド番号プレースホルダー 6">
            <a:extLst>
              <a:ext uri="{FF2B5EF4-FFF2-40B4-BE49-F238E27FC236}">
                <a16:creationId xmlns:a16="http://schemas.microsoft.com/office/drawing/2014/main" id="{EBDDCC27-B106-476F-91D4-A698A9D72821}"/>
              </a:ext>
            </a:extLst>
          </p:cNvPr>
          <p:cNvSpPr txBox="1">
            <a:spLocks/>
          </p:cNvSpPr>
          <p:nvPr/>
        </p:nvSpPr>
        <p:spPr>
          <a:xfrm>
            <a:off x="9428017" y="5836227"/>
            <a:ext cx="477983" cy="456295"/>
          </a:xfrm>
          <a:prstGeom prst="rect">
            <a:avLst/>
          </a:prstGeom>
        </p:spPr>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20</a:t>
            </a:fld>
            <a:endParaRPr kumimoji="1" lang="ja-JP" altLang="en-US" sz="1000" dirty="0">
              <a:latin typeface="Meiryo UI" panose="020B0604030504040204" pitchFamily="50" charset="-128"/>
              <a:ea typeface="Meiryo UI" panose="020B0604030504040204" pitchFamily="50" charset="-128"/>
            </a:endParaRPr>
          </a:p>
        </p:txBody>
      </p:sp>
      <p:graphicFrame>
        <p:nvGraphicFramePr>
          <p:cNvPr id="34" name="表 2">
            <a:extLst>
              <a:ext uri="{FF2B5EF4-FFF2-40B4-BE49-F238E27FC236}">
                <a16:creationId xmlns:a16="http://schemas.microsoft.com/office/drawing/2014/main" id="{65493CFF-6CFF-489F-A747-2FA198D15690}"/>
              </a:ext>
            </a:extLst>
          </p:cNvPr>
          <p:cNvGraphicFramePr>
            <a:graphicFrameLocks noGrp="1"/>
          </p:cNvGraphicFramePr>
          <p:nvPr>
            <p:extLst>
              <p:ext uri="{D42A27DB-BD31-4B8C-83A1-F6EECF244321}">
                <p14:modId xmlns:p14="http://schemas.microsoft.com/office/powerpoint/2010/main" val="2061745140"/>
              </p:ext>
            </p:extLst>
          </p:nvPr>
        </p:nvGraphicFramePr>
        <p:xfrm>
          <a:off x="343008" y="1991800"/>
          <a:ext cx="9324000" cy="3902800"/>
        </p:xfrm>
        <a:graphic>
          <a:graphicData uri="http://schemas.openxmlformats.org/drawingml/2006/table">
            <a:tbl>
              <a:tblPr bandRow="1">
                <a:tableStyleId>{5C22544A-7EE6-4342-B048-85BDC9FD1C3A}</a:tableStyleId>
              </a:tblPr>
              <a:tblGrid>
                <a:gridCol w="4320000">
                  <a:extLst>
                    <a:ext uri="{9D8B030D-6E8A-4147-A177-3AD203B41FA5}">
                      <a16:colId xmlns:a16="http://schemas.microsoft.com/office/drawing/2014/main" val="539450918"/>
                    </a:ext>
                  </a:extLst>
                </a:gridCol>
                <a:gridCol w="5004000">
                  <a:extLst>
                    <a:ext uri="{9D8B030D-6E8A-4147-A177-3AD203B41FA5}">
                      <a16:colId xmlns:a16="http://schemas.microsoft.com/office/drawing/2014/main" val="2920585950"/>
                    </a:ext>
                  </a:extLst>
                </a:gridCol>
              </a:tblGrid>
              <a:tr h="1260000">
                <a:tc>
                  <a:txBody>
                    <a:bodyPr/>
                    <a:lstStyle/>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a:lnSpc>
                          <a:spcPts val="1300"/>
                        </a:lnSpc>
                      </a:pPr>
                      <a:r>
                        <a:rPr lang="ja-JP" altLang="en-US" sz="900" dirty="0">
                          <a:solidFill>
                            <a:schemeClr val="tx1"/>
                          </a:solidFill>
                          <a:latin typeface="Meiryo UI" panose="020B0604030504040204" pitchFamily="50" charset="-128"/>
                          <a:ea typeface="Meiryo UI" panose="020B0604030504040204" pitchFamily="50" charset="-128"/>
                        </a:rPr>
                        <a:t>大規模施設や複数施設の一体的利用等、</a:t>
                      </a:r>
                      <a:r>
                        <a:rPr lang="en-US" altLang="ja-JP" sz="900" dirty="0">
                          <a:solidFill>
                            <a:schemeClr val="tx1"/>
                          </a:solidFill>
                          <a:latin typeface="Meiryo UI" panose="020B0604030504040204" pitchFamily="50" charset="-128"/>
                          <a:ea typeface="Meiryo UI" panose="020B0604030504040204" pitchFamily="50" charset="-128"/>
                        </a:rPr>
                        <a:t>MICE</a:t>
                      </a:r>
                      <a:r>
                        <a:rPr lang="ja-JP" altLang="en-US" sz="900" dirty="0">
                          <a:solidFill>
                            <a:schemeClr val="tx1"/>
                          </a:solidFill>
                          <a:latin typeface="Meiryo UI" panose="020B0604030504040204" pitchFamily="50" charset="-128"/>
                          <a:ea typeface="Meiryo UI" panose="020B0604030504040204" pitchFamily="50" charset="-128"/>
                        </a:rPr>
                        <a:t>開催にかかる経費等の助成制度の拡充や主催者ニーズの多様化に対応した支援メニューの充実を図る。</a:t>
                      </a:r>
                    </a:p>
                  </a:txBody>
                  <a:tcPr marL="360000" marR="36000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52996" indent="-152996">
                        <a:lnSpc>
                          <a:spcPts val="1100"/>
                        </a:lnSpc>
                        <a:buClr>
                          <a:schemeClr val="accent1">
                            <a:lumMod val="60000"/>
                            <a:lumOff val="40000"/>
                          </a:schemeClr>
                        </a:buClr>
                        <a:buFont typeface="Wingdings" panose="05000000000000000000" pitchFamily="2" charset="2"/>
                        <a:buChar char="l"/>
                      </a:pPr>
                      <a:r>
                        <a:rPr lang="en-US" altLang="ja-JP" sz="800" dirty="0">
                          <a:solidFill>
                            <a:schemeClr val="tx1"/>
                          </a:solidFill>
                          <a:latin typeface="Meiryo UI" panose="020B0604030504040204" pitchFamily="50" charset="-128"/>
                          <a:ea typeface="Meiryo UI" panose="020B0604030504040204" pitchFamily="50" charset="-128"/>
                        </a:rPr>
                        <a:t>MICE</a:t>
                      </a:r>
                      <a:r>
                        <a:rPr lang="ja-JP" altLang="en-US" sz="800" dirty="0">
                          <a:solidFill>
                            <a:schemeClr val="tx1"/>
                          </a:solidFill>
                          <a:latin typeface="Meiryo UI" panose="020B0604030504040204" pitchFamily="50" charset="-128"/>
                          <a:ea typeface="Meiryo UI" panose="020B0604030504040204" pitchFamily="50" charset="-128"/>
                        </a:rPr>
                        <a:t>にかかる開催経費等の助成制度の拡充</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重点分野（</a:t>
                      </a:r>
                      <a:r>
                        <a:rPr lang="en-US" altLang="ja-JP" sz="800" dirty="0">
                          <a:solidFill>
                            <a:schemeClr val="tx1"/>
                          </a:solidFill>
                          <a:latin typeface="Meiryo UI" panose="020B0604030504040204" pitchFamily="50" charset="-128"/>
                          <a:ea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rPr>
                        <a:t>）や</a:t>
                      </a:r>
                      <a:r>
                        <a:rPr lang="en-US" altLang="ja-JP" sz="800" dirty="0">
                          <a:solidFill>
                            <a:schemeClr val="tx1"/>
                          </a:solidFill>
                          <a:latin typeface="Meiryo UI" panose="020B0604030504040204" pitchFamily="50" charset="-128"/>
                          <a:ea typeface="Meiryo UI" panose="020B0604030504040204" pitchFamily="50" charset="-128"/>
                        </a:rPr>
                        <a:t>SDGs</a:t>
                      </a:r>
                      <a:r>
                        <a:rPr lang="ja-JP" altLang="en-US" sz="800" dirty="0">
                          <a:solidFill>
                            <a:schemeClr val="tx1"/>
                          </a:solidFill>
                          <a:latin typeface="Meiryo UI" panose="020B0604030504040204" pitchFamily="50" charset="-128"/>
                          <a:ea typeface="Meiryo UI" panose="020B0604030504040204" pitchFamily="50" charset="-128"/>
                        </a:rPr>
                        <a:t>をテーマとする国際会議や展示会等の開催支援</a:t>
                      </a:r>
                    </a:p>
                    <a:p>
                      <a:pPr>
                        <a:lnSpc>
                          <a:spcPts val="1100"/>
                        </a:lnSpc>
                        <a:buClr>
                          <a:schemeClr val="accent1">
                            <a:lumMod val="60000"/>
                            <a:lumOff val="40000"/>
                          </a:schemeClr>
                        </a:buClr>
                      </a:pPr>
                      <a:r>
                        <a:rPr lang="ja-JP" altLang="en-US" sz="800" dirty="0">
                          <a:solidFill>
                            <a:schemeClr val="tx1"/>
                          </a:solidFill>
                          <a:latin typeface="Meiryo UI" panose="020B0604030504040204" pitchFamily="50" charset="-128"/>
                          <a:ea typeface="Meiryo UI" panose="020B0604030504040204" pitchFamily="50" charset="-128"/>
                        </a:rPr>
                        <a:t>　　（</a:t>
                      </a:r>
                      <a:r>
                        <a:rPr lang="en-US" altLang="ja-JP" sz="800" dirty="0">
                          <a:solidFill>
                            <a:schemeClr val="tx1"/>
                          </a:solidFill>
                          <a:latin typeface="Meiryo UI" panose="020B0604030504040204" pitchFamily="50" charset="-128"/>
                          <a:ea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rPr>
                        <a:t>）ライフサイエンス、ものづくり、環境・エネルギー、国際金融都市、スポーツ・食文化・エンターテインメント</a:t>
                      </a:r>
                    </a:p>
                  </a:txBody>
                  <a:tcPr marR="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39539834"/>
                  </a:ext>
                </a:extLst>
              </a:tr>
              <a:tr h="0">
                <a:tc>
                  <a:txBody>
                    <a:bodyPr/>
                    <a:lstStyle/>
                    <a:p>
                      <a:pPr>
                        <a:lnSpc>
                          <a:spcPts val="100"/>
                        </a:lnSpc>
                      </a:pPr>
                      <a:endParaRPr kumimoji="1" lang="ja-JP" altLang="en-US" sz="100" dirty="0"/>
                    </a:p>
                  </a:txBody>
                  <a:tcPr marL="360000" marR="36000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00"/>
                        </a:lnSpc>
                      </a:pPr>
                      <a:endParaRPr kumimoji="1" lang="ja-JP" altLang="en-US" sz="100" dirty="0"/>
                    </a:p>
                  </a:txBody>
                  <a:tcPr marR="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1178904"/>
                  </a:ext>
                </a:extLst>
              </a:tr>
              <a:tr h="1260000">
                <a:tc>
                  <a:txBody>
                    <a:bodyPr/>
                    <a:lstStyle/>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a:lnSpc>
                          <a:spcPts val="1300"/>
                        </a:lnSpc>
                      </a:pPr>
                      <a:r>
                        <a:rPr lang="ja-JP" altLang="en-US" sz="900" dirty="0">
                          <a:solidFill>
                            <a:schemeClr val="tx1"/>
                          </a:solidFill>
                          <a:latin typeface="Meiryo UI" panose="020B0604030504040204" pitchFamily="50" charset="-128"/>
                          <a:ea typeface="Meiryo UI" panose="020B0604030504040204" pitchFamily="50" charset="-128"/>
                        </a:rPr>
                        <a:t>国内外の</a:t>
                      </a:r>
                      <a:r>
                        <a:rPr lang="en-US" altLang="ja-JP" sz="900" dirty="0">
                          <a:solidFill>
                            <a:schemeClr val="tx1"/>
                          </a:solidFill>
                          <a:latin typeface="Meiryo UI" panose="020B0604030504040204" pitchFamily="50" charset="-128"/>
                          <a:ea typeface="Meiryo UI" panose="020B0604030504040204" pitchFamily="50" charset="-128"/>
                        </a:rPr>
                        <a:t>MICE</a:t>
                      </a:r>
                      <a:r>
                        <a:rPr lang="ja-JP" altLang="en-US" sz="900" dirty="0">
                          <a:solidFill>
                            <a:schemeClr val="tx1"/>
                          </a:solidFill>
                          <a:latin typeface="Meiryo UI" panose="020B0604030504040204" pitchFamily="50" charset="-128"/>
                          <a:ea typeface="Meiryo UI" panose="020B0604030504040204" pitchFamily="50" charset="-128"/>
                        </a:rPr>
                        <a:t>関連事業者に対する情報発信の強化や、</a:t>
                      </a:r>
                      <a:r>
                        <a:rPr lang="en-US" altLang="ja-JP" sz="900" dirty="0">
                          <a:solidFill>
                            <a:schemeClr val="tx1"/>
                          </a:solidFill>
                          <a:latin typeface="Meiryo UI" panose="020B0604030504040204" pitchFamily="50" charset="-128"/>
                          <a:ea typeface="Meiryo UI" panose="020B0604030504040204" pitchFamily="50" charset="-128"/>
                        </a:rPr>
                        <a:t>MICE</a:t>
                      </a:r>
                      <a:r>
                        <a:rPr lang="ja-JP" altLang="en-US" sz="900" dirty="0">
                          <a:solidFill>
                            <a:schemeClr val="tx1"/>
                          </a:solidFill>
                          <a:latin typeface="Meiryo UI" panose="020B0604030504040204" pitchFamily="50" charset="-128"/>
                          <a:ea typeface="Meiryo UI" panose="020B0604030504040204" pitchFamily="50" charset="-128"/>
                        </a:rPr>
                        <a:t>開催都市として、大阪が持つ多様な都市魅力の発信・プロモーションの強化を行う。</a:t>
                      </a:r>
                    </a:p>
                  </a:txBody>
                  <a:tcPr marL="360000" marR="36000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関係機関等が連携し、官民が一体となった誘致活動の推進</a:t>
                      </a:r>
                    </a:p>
                    <a:p>
                      <a:pPr marL="152996" indent="-152996">
                        <a:lnSpc>
                          <a:spcPts val="1100"/>
                        </a:lnSpc>
                        <a:buClr>
                          <a:schemeClr val="accent1">
                            <a:lumMod val="60000"/>
                            <a:lumOff val="40000"/>
                          </a:schemeClr>
                        </a:buClr>
                        <a:buFont typeface="Wingdings" panose="05000000000000000000" pitchFamily="2" charset="2"/>
                        <a:buChar char="l"/>
                      </a:pPr>
                      <a:r>
                        <a:rPr lang="en-US" altLang="ja-JP" sz="800" dirty="0">
                          <a:solidFill>
                            <a:schemeClr val="tx1"/>
                          </a:solidFill>
                          <a:latin typeface="Meiryo UI" panose="020B0604030504040204" pitchFamily="50" charset="-128"/>
                          <a:ea typeface="Meiryo UI" panose="020B0604030504040204" pitchFamily="50" charset="-128"/>
                        </a:rPr>
                        <a:t>MICE</a:t>
                      </a:r>
                      <a:r>
                        <a:rPr lang="ja-JP" altLang="en-US" sz="800" dirty="0">
                          <a:solidFill>
                            <a:schemeClr val="tx1"/>
                          </a:solidFill>
                          <a:latin typeface="Meiryo UI" panose="020B0604030504040204" pitchFamily="50" charset="-128"/>
                          <a:ea typeface="Meiryo UI" panose="020B0604030504040204" pitchFamily="50" charset="-128"/>
                        </a:rPr>
                        <a:t>の種別・規模、開催地、主催者ニーズ等に応じたマーケティングの推進</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大阪の強みを生かした先進的なユニークべニューの開発、情報発信の強化</a:t>
                      </a:r>
                    </a:p>
                    <a:p>
                      <a:pPr marL="152996" indent="-152996">
                        <a:lnSpc>
                          <a:spcPts val="1100"/>
                        </a:lnSpc>
                        <a:buClr>
                          <a:schemeClr val="accent1">
                            <a:lumMod val="60000"/>
                            <a:lumOff val="40000"/>
                          </a:schemeClr>
                        </a:buClr>
                        <a:buFont typeface="Wingdings" panose="05000000000000000000" pitchFamily="2" charset="2"/>
                        <a:buChar char="l"/>
                      </a:pPr>
                      <a:r>
                        <a:rPr lang="en-US" altLang="ja-JP" sz="800" dirty="0">
                          <a:solidFill>
                            <a:schemeClr val="tx1"/>
                          </a:solidFill>
                          <a:latin typeface="Meiryo UI" panose="020B0604030504040204" pitchFamily="50" charset="-128"/>
                          <a:ea typeface="Meiryo UI" panose="020B0604030504040204" pitchFamily="50" charset="-128"/>
                        </a:rPr>
                        <a:t>MICE</a:t>
                      </a:r>
                      <a:r>
                        <a:rPr lang="ja-JP" altLang="en-US" sz="800" dirty="0">
                          <a:solidFill>
                            <a:schemeClr val="tx1"/>
                          </a:solidFill>
                          <a:latin typeface="Meiryo UI" panose="020B0604030504040204" pitchFamily="50" charset="-128"/>
                          <a:ea typeface="Meiryo UI" panose="020B0604030504040204" pitchFamily="50" charset="-128"/>
                        </a:rPr>
                        <a:t>参加者に対する大阪の都市魅力を体感できるプログラムの開発・提供や都市魅力に関する情報提供</a:t>
                      </a:r>
                    </a:p>
                  </a:txBody>
                  <a:tcPr marR="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60965166"/>
                  </a:ext>
                </a:extLst>
              </a:tr>
              <a:tr h="0">
                <a:tc>
                  <a:txBody>
                    <a:bodyPr/>
                    <a:lstStyle/>
                    <a:p>
                      <a:endParaRPr kumimoji="1" lang="ja-JP" altLang="en-US" sz="100" dirty="0"/>
                    </a:p>
                  </a:txBody>
                  <a:tcPr marL="360000" marR="36000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 dirty="0"/>
                    </a:p>
                  </a:txBody>
                  <a:tcPr marR="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40951422"/>
                  </a:ext>
                </a:extLst>
              </a:tr>
              <a:tr h="1260000">
                <a:tc>
                  <a:txBody>
                    <a:bodyPr/>
                    <a:lstStyle/>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a:lnSpc>
                          <a:spcPts val="1300"/>
                        </a:lnSpc>
                      </a:pPr>
                      <a:r>
                        <a:rPr lang="ja-JP" altLang="en-US" sz="900" dirty="0">
                          <a:solidFill>
                            <a:schemeClr val="tx1"/>
                          </a:solidFill>
                          <a:latin typeface="Meiryo UI" panose="020B0604030504040204" pitchFamily="50" charset="-128"/>
                          <a:ea typeface="Meiryo UI" panose="020B0604030504040204" pitchFamily="50" charset="-128"/>
                        </a:rPr>
                        <a:t>エリア</a:t>
                      </a:r>
                      <a:r>
                        <a:rPr lang="en-US" altLang="ja-JP" sz="900" dirty="0">
                          <a:solidFill>
                            <a:schemeClr val="tx1"/>
                          </a:solidFill>
                          <a:latin typeface="Meiryo UI" panose="020B0604030504040204" pitchFamily="50" charset="-128"/>
                          <a:ea typeface="Meiryo UI" panose="020B0604030504040204" pitchFamily="50" charset="-128"/>
                        </a:rPr>
                        <a:t>MICE</a:t>
                      </a:r>
                      <a:r>
                        <a:rPr lang="ja-JP" altLang="en-US" sz="900" dirty="0">
                          <a:solidFill>
                            <a:schemeClr val="tx1"/>
                          </a:solidFill>
                          <a:latin typeface="Meiryo UI" panose="020B0604030504040204" pitchFamily="50" charset="-128"/>
                          <a:ea typeface="Meiryo UI" panose="020B0604030504040204" pitchFamily="50" charset="-128"/>
                        </a:rPr>
                        <a:t>の連携を促進するとともに、</a:t>
                      </a:r>
                      <a:r>
                        <a:rPr lang="en-US" altLang="ja-JP" sz="900" dirty="0">
                          <a:solidFill>
                            <a:schemeClr val="tx1"/>
                          </a:solidFill>
                          <a:latin typeface="Meiryo UI" panose="020B0604030504040204" pitchFamily="50" charset="-128"/>
                          <a:ea typeface="Meiryo UI" panose="020B0604030504040204" pitchFamily="50" charset="-128"/>
                        </a:rPr>
                        <a:t>IR</a:t>
                      </a:r>
                      <a:r>
                        <a:rPr lang="ja-JP" altLang="en-US" sz="900" dirty="0">
                          <a:solidFill>
                            <a:schemeClr val="tx1"/>
                          </a:solidFill>
                          <a:latin typeface="Meiryo UI" panose="020B0604030504040204" pitchFamily="50" charset="-128"/>
                          <a:ea typeface="Meiryo UI" panose="020B0604030504040204" pitchFamily="50" charset="-128"/>
                        </a:rPr>
                        <a:t>の開業も見据えた</a:t>
                      </a:r>
                      <a:r>
                        <a:rPr lang="en-US" altLang="ja-JP" sz="900" dirty="0">
                          <a:solidFill>
                            <a:schemeClr val="tx1"/>
                          </a:solidFill>
                          <a:latin typeface="Meiryo UI" panose="020B0604030504040204" pitchFamily="50" charset="-128"/>
                          <a:ea typeface="Meiryo UI" panose="020B0604030504040204" pitchFamily="50" charset="-128"/>
                        </a:rPr>
                        <a:t>MICE</a:t>
                      </a:r>
                      <a:r>
                        <a:rPr lang="ja-JP" altLang="en-US" sz="900" dirty="0">
                          <a:solidFill>
                            <a:schemeClr val="tx1"/>
                          </a:solidFill>
                          <a:latin typeface="Meiryo UI" panose="020B0604030504040204" pitchFamily="50" charset="-128"/>
                          <a:ea typeface="Meiryo UI" panose="020B0604030504040204" pitchFamily="50" charset="-128"/>
                        </a:rPr>
                        <a:t>受入体制の充実、</a:t>
                      </a:r>
                      <a:r>
                        <a:rPr lang="en-US" altLang="ja-JP" sz="900" dirty="0">
                          <a:solidFill>
                            <a:schemeClr val="tx1"/>
                          </a:solidFill>
                          <a:latin typeface="Meiryo UI" panose="020B0604030504040204" pitchFamily="50" charset="-128"/>
                          <a:ea typeface="Meiryo UI" panose="020B0604030504040204" pitchFamily="50" charset="-128"/>
                        </a:rPr>
                        <a:t>MICE</a:t>
                      </a:r>
                      <a:r>
                        <a:rPr lang="ja-JP" altLang="en-US" sz="900" dirty="0">
                          <a:solidFill>
                            <a:schemeClr val="tx1"/>
                          </a:solidFill>
                          <a:latin typeface="Meiryo UI" panose="020B0604030504040204" pitchFamily="50" charset="-128"/>
                          <a:ea typeface="Meiryo UI" panose="020B0604030504040204" pitchFamily="50" charset="-128"/>
                        </a:rPr>
                        <a:t>人材の育成・確保、</a:t>
                      </a:r>
                      <a:r>
                        <a:rPr lang="en-US" altLang="ja-JP" sz="900" dirty="0">
                          <a:solidFill>
                            <a:schemeClr val="tx1"/>
                          </a:solidFill>
                          <a:latin typeface="Meiryo UI" panose="020B0604030504040204" pitchFamily="50" charset="-128"/>
                          <a:ea typeface="Meiryo UI" panose="020B0604030504040204" pitchFamily="50" charset="-128"/>
                        </a:rPr>
                        <a:t>MICE</a:t>
                      </a:r>
                      <a:r>
                        <a:rPr lang="ja-JP" altLang="en-US" sz="900" dirty="0">
                          <a:solidFill>
                            <a:schemeClr val="tx1"/>
                          </a:solidFill>
                          <a:latin typeface="Meiryo UI" panose="020B0604030504040204" pitchFamily="50" charset="-128"/>
                          <a:ea typeface="Meiryo UI" panose="020B0604030504040204" pitchFamily="50" charset="-128"/>
                        </a:rPr>
                        <a:t>施設の機能強化等、受入環境の整備を行う。</a:t>
                      </a:r>
                    </a:p>
                  </a:txBody>
                  <a:tcPr marL="360000" marR="36000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重点分野や</a:t>
                      </a:r>
                      <a:r>
                        <a:rPr lang="en-US" altLang="ja-JP" sz="800" dirty="0">
                          <a:solidFill>
                            <a:schemeClr val="tx1"/>
                          </a:solidFill>
                          <a:latin typeface="Meiryo UI" panose="020B0604030504040204" pitchFamily="50" charset="-128"/>
                          <a:ea typeface="Meiryo UI" panose="020B0604030504040204" pitchFamily="50" charset="-128"/>
                        </a:rPr>
                        <a:t>SDGs</a:t>
                      </a:r>
                      <a:r>
                        <a:rPr lang="ja-JP" altLang="en-US" sz="800" dirty="0">
                          <a:solidFill>
                            <a:schemeClr val="tx1"/>
                          </a:solidFill>
                          <a:latin typeface="Meiryo UI" panose="020B0604030504040204" pitchFamily="50" charset="-128"/>
                          <a:ea typeface="Meiryo UI" panose="020B0604030504040204" pitchFamily="50" charset="-128"/>
                        </a:rPr>
                        <a:t>と連動した</a:t>
                      </a:r>
                      <a:r>
                        <a:rPr lang="en-US" altLang="ja-JP" sz="800" dirty="0">
                          <a:solidFill>
                            <a:schemeClr val="tx1"/>
                          </a:solidFill>
                          <a:latin typeface="Meiryo UI" panose="020B0604030504040204" pitchFamily="50" charset="-128"/>
                          <a:ea typeface="Meiryo UI" panose="020B0604030504040204" pitchFamily="50" charset="-128"/>
                        </a:rPr>
                        <a:t>MICE</a:t>
                      </a:r>
                      <a:r>
                        <a:rPr lang="ja-JP" altLang="en-US" sz="800" dirty="0">
                          <a:solidFill>
                            <a:schemeClr val="tx1"/>
                          </a:solidFill>
                          <a:latin typeface="Meiryo UI" panose="020B0604030504040204" pitchFamily="50" charset="-128"/>
                          <a:ea typeface="Meiryo UI" panose="020B0604030504040204" pitchFamily="50" charset="-128"/>
                        </a:rPr>
                        <a:t>の誘致・創出に向けたエリア</a:t>
                      </a:r>
                      <a:r>
                        <a:rPr lang="en-US" altLang="ja-JP" sz="800" dirty="0">
                          <a:solidFill>
                            <a:schemeClr val="tx1"/>
                          </a:solidFill>
                          <a:latin typeface="Meiryo UI" panose="020B0604030504040204" pitchFamily="50" charset="-128"/>
                          <a:ea typeface="Meiryo UI" panose="020B0604030504040204" pitchFamily="50" charset="-128"/>
                        </a:rPr>
                        <a:t>MICE</a:t>
                      </a:r>
                      <a:r>
                        <a:rPr lang="ja-JP" altLang="en-US" sz="800" dirty="0">
                          <a:solidFill>
                            <a:schemeClr val="tx1"/>
                          </a:solidFill>
                          <a:latin typeface="Meiryo UI" panose="020B0604030504040204" pitchFamily="50" charset="-128"/>
                          <a:ea typeface="Meiryo UI" panose="020B0604030504040204" pitchFamily="50" charset="-128"/>
                        </a:rPr>
                        <a:t>の連携強化</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国内外の</a:t>
                      </a:r>
                      <a:r>
                        <a:rPr lang="en-US" altLang="ja-JP" sz="800" dirty="0">
                          <a:solidFill>
                            <a:schemeClr val="tx1"/>
                          </a:solidFill>
                          <a:latin typeface="Meiryo UI" panose="020B0604030504040204" pitchFamily="50" charset="-128"/>
                          <a:ea typeface="Meiryo UI" panose="020B0604030504040204" pitchFamily="50" charset="-128"/>
                        </a:rPr>
                        <a:t>MICE</a:t>
                      </a:r>
                      <a:r>
                        <a:rPr lang="ja-JP" altLang="en-US" sz="800" dirty="0">
                          <a:solidFill>
                            <a:schemeClr val="tx1"/>
                          </a:solidFill>
                          <a:latin typeface="Meiryo UI" panose="020B0604030504040204" pitchFamily="50" charset="-128"/>
                          <a:ea typeface="Meiryo UI" panose="020B0604030504040204" pitchFamily="50" charset="-128"/>
                        </a:rPr>
                        <a:t>主催者・関連事業者等への交渉・提案できる専門人材の育成・確保</a:t>
                      </a:r>
                      <a:endParaRPr lang="en-US" altLang="ja-JP" sz="800" dirty="0">
                        <a:solidFill>
                          <a:schemeClr val="tx1"/>
                        </a:solidFill>
                        <a:latin typeface="Meiryo UI" panose="020B0604030504040204" pitchFamily="50" charset="-128"/>
                        <a:ea typeface="Meiryo UI" panose="020B0604030504040204" pitchFamily="50" charset="-128"/>
                      </a:endParaRP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府内</a:t>
                      </a:r>
                      <a:r>
                        <a:rPr lang="en-US" altLang="ja-JP" sz="800" dirty="0">
                          <a:solidFill>
                            <a:schemeClr val="tx1"/>
                          </a:solidFill>
                          <a:latin typeface="Meiryo UI" panose="020B0604030504040204" pitchFamily="50" charset="-128"/>
                          <a:ea typeface="Meiryo UI" panose="020B0604030504040204" pitchFamily="50" charset="-128"/>
                        </a:rPr>
                        <a:t>MICE</a:t>
                      </a:r>
                      <a:r>
                        <a:rPr lang="ja-JP" altLang="en-US" sz="800" dirty="0">
                          <a:solidFill>
                            <a:schemeClr val="tx1"/>
                          </a:solidFill>
                          <a:latin typeface="Meiryo UI" panose="020B0604030504040204" pitchFamily="50" charset="-128"/>
                          <a:ea typeface="Meiryo UI" panose="020B0604030504040204" pitchFamily="50" charset="-128"/>
                        </a:rPr>
                        <a:t>施設の計画的な維持補修や、</a:t>
                      </a:r>
                      <a:r>
                        <a:rPr lang="en-US" altLang="ja-JP" sz="800" dirty="0">
                          <a:solidFill>
                            <a:schemeClr val="tx1"/>
                          </a:solidFill>
                          <a:latin typeface="Meiryo UI" panose="020B0604030504040204" pitchFamily="50" charset="-128"/>
                          <a:ea typeface="Meiryo UI" panose="020B0604030504040204" pitchFamily="50" charset="-128"/>
                        </a:rPr>
                        <a:t>MICE</a:t>
                      </a:r>
                      <a:r>
                        <a:rPr lang="ja-JP" altLang="en-US" sz="800" dirty="0">
                          <a:solidFill>
                            <a:schemeClr val="tx1"/>
                          </a:solidFill>
                          <a:latin typeface="Meiryo UI" panose="020B0604030504040204" pitchFamily="50" charset="-128"/>
                          <a:ea typeface="Meiryo UI" panose="020B0604030504040204" pitchFamily="50" charset="-128"/>
                        </a:rPr>
                        <a:t>主催者等のニーズに対応した機能強化</a:t>
                      </a:r>
                    </a:p>
                  </a:txBody>
                  <a:tcPr marR="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630295285"/>
                  </a:ext>
                </a:extLst>
              </a:tr>
            </a:tbl>
          </a:graphicData>
        </a:graphic>
      </p:graphicFrame>
      <p:sp>
        <p:nvSpPr>
          <p:cNvPr id="36" name="四角形: 角を丸くする 35">
            <a:extLst>
              <a:ext uri="{FF2B5EF4-FFF2-40B4-BE49-F238E27FC236}">
                <a16:creationId xmlns:a16="http://schemas.microsoft.com/office/drawing/2014/main" id="{097E04D6-E92B-4105-A1A8-DDD6D70B00DB}"/>
              </a:ext>
            </a:extLst>
          </p:cNvPr>
          <p:cNvSpPr/>
          <p:nvPr/>
        </p:nvSpPr>
        <p:spPr>
          <a:xfrm>
            <a:off x="568688" y="2126866"/>
            <a:ext cx="3600000" cy="324000"/>
          </a:xfrm>
          <a:prstGeom prst="roundRect">
            <a:avLst/>
          </a:prstGeom>
          <a:solidFill>
            <a:schemeClr val="bg1"/>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b="1" dirty="0">
                <a:solidFill>
                  <a:srgbClr val="002060"/>
                </a:solidFill>
                <a:latin typeface="Meiryo UI" panose="020B0604030504040204" pitchFamily="50" charset="-128"/>
                <a:ea typeface="Meiryo UI" panose="020B0604030504040204" pitchFamily="50" charset="-128"/>
              </a:rPr>
              <a:t>展開１　</a:t>
            </a:r>
            <a:r>
              <a:rPr lang="en-US" altLang="ja-JP" sz="1100" b="1" dirty="0">
                <a:solidFill>
                  <a:srgbClr val="002060"/>
                </a:solidFill>
                <a:latin typeface="Meiryo UI" panose="020B0604030504040204" pitchFamily="50" charset="-128"/>
                <a:ea typeface="Meiryo UI" panose="020B0604030504040204" pitchFamily="50" charset="-128"/>
              </a:rPr>
              <a:t>MICE</a:t>
            </a:r>
            <a:r>
              <a:rPr lang="ja-JP" altLang="en-US" sz="1100" b="1" dirty="0">
                <a:solidFill>
                  <a:srgbClr val="002060"/>
                </a:solidFill>
                <a:latin typeface="Meiryo UI" panose="020B0604030504040204" pitchFamily="50" charset="-128"/>
                <a:ea typeface="Meiryo UI" panose="020B0604030504040204" pitchFamily="50" charset="-128"/>
              </a:rPr>
              <a:t>誘致・開催支援</a:t>
            </a:r>
            <a:endParaRPr lang="ja-JP" altLang="en-US" sz="1200" b="1" dirty="0">
              <a:solidFill>
                <a:srgbClr val="002060"/>
              </a:solidFill>
              <a:latin typeface="Meiryo UI" panose="020B0604030504040204" pitchFamily="50" charset="-128"/>
              <a:ea typeface="Meiryo UI" panose="020B0604030504040204" pitchFamily="50" charset="-128"/>
            </a:endParaRPr>
          </a:p>
        </p:txBody>
      </p:sp>
      <p:sp>
        <p:nvSpPr>
          <p:cNvPr id="37" name="四角形: 角を丸くする 36">
            <a:extLst>
              <a:ext uri="{FF2B5EF4-FFF2-40B4-BE49-F238E27FC236}">
                <a16:creationId xmlns:a16="http://schemas.microsoft.com/office/drawing/2014/main" id="{0BDFAC40-F5F4-480D-8682-D7A96CF948D0}"/>
              </a:ext>
            </a:extLst>
          </p:cNvPr>
          <p:cNvSpPr/>
          <p:nvPr/>
        </p:nvSpPr>
        <p:spPr>
          <a:xfrm>
            <a:off x="568688" y="3446399"/>
            <a:ext cx="3600000" cy="324000"/>
          </a:xfrm>
          <a:prstGeom prst="roundRect">
            <a:avLst/>
          </a:prstGeom>
          <a:solidFill>
            <a:schemeClr val="bg1"/>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100" b="1" dirty="0">
                <a:solidFill>
                  <a:srgbClr val="002060"/>
                </a:solidFill>
                <a:latin typeface="Meiryo UI" panose="020B0604030504040204" pitchFamily="50" charset="-128"/>
                <a:ea typeface="Meiryo UI" panose="020B0604030504040204" pitchFamily="50" charset="-128"/>
              </a:rPr>
              <a:t>展開２　マーケティング、プロモーションの強化</a:t>
            </a:r>
            <a:endParaRPr lang="ja-JP" altLang="en-US" sz="1200" b="1" dirty="0">
              <a:solidFill>
                <a:srgbClr val="002060"/>
              </a:solidFill>
              <a:latin typeface="Meiryo UI" panose="020B0604030504040204" pitchFamily="50" charset="-128"/>
              <a:ea typeface="Meiryo UI" panose="020B0604030504040204" pitchFamily="50" charset="-128"/>
            </a:endParaRPr>
          </a:p>
        </p:txBody>
      </p:sp>
      <p:sp>
        <p:nvSpPr>
          <p:cNvPr id="44" name="四角形: 角を丸くする 43">
            <a:extLst>
              <a:ext uri="{FF2B5EF4-FFF2-40B4-BE49-F238E27FC236}">
                <a16:creationId xmlns:a16="http://schemas.microsoft.com/office/drawing/2014/main" id="{17A89B20-C007-4F16-8182-97C4EF2BB5C8}"/>
              </a:ext>
            </a:extLst>
          </p:cNvPr>
          <p:cNvSpPr/>
          <p:nvPr/>
        </p:nvSpPr>
        <p:spPr>
          <a:xfrm>
            <a:off x="568688" y="4765932"/>
            <a:ext cx="3600000" cy="324000"/>
          </a:xfrm>
          <a:prstGeom prst="roundRect">
            <a:avLst/>
          </a:prstGeom>
          <a:solidFill>
            <a:schemeClr val="bg1"/>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100" b="1" dirty="0">
                <a:solidFill>
                  <a:srgbClr val="002060"/>
                </a:solidFill>
                <a:latin typeface="Meiryo UI" panose="020B0604030504040204" pitchFamily="50" charset="-128"/>
                <a:ea typeface="Meiryo UI" panose="020B0604030504040204" pitchFamily="50" charset="-128"/>
              </a:rPr>
              <a:t>展開３　</a:t>
            </a:r>
            <a:r>
              <a:rPr lang="en-US" altLang="ja-JP" sz="1100" b="1" dirty="0">
                <a:solidFill>
                  <a:srgbClr val="002060"/>
                </a:solidFill>
                <a:latin typeface="Meiryo UI" panose="020B0604030504040204" pitchFamily="50" charset="-128"/>
                <a:ea typeface="Meiryo UI" panose="020B0604030504040204" pitchFamily="50" charset="-128"/>
              </a:rPr>
              <a:t>MICE</a:t>
            </a:r>
            <a:r>
              <a:rPr lang="ja-JP" altLang="en-US" sz="1100" b="1" dirty="0">
                <a:solidFill>
                  <a:srgbClr val="002060"/>
                </a:solidFill>
                <a:latin typeface="Meiryo UI" panose="020B0604030504040204" pitchFamily="50" charset="-128"/>
                <a:ea typeface="Meiryo UI" panose="020B0604030504040204" pitchFamily="50" charset="-128"/>
              </a:rPr>
              <a:t>施設の機能強化・受入環境整備</a:t>
            </a:r>
            <a:endParaRPr lang="ja-JP" altLang="en-US" sz="1200" b="1" dirty="0">
              <a:solidFill>
                <a:srgbClr val="002060"/>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5A7FBDBE-5796-4B09-95B4-E3D456234539}"/>
              </a:ext>
            </a:extLst>
          </p:cNvPr>
          <p:cNvSpPr/>
          <p:nvPr/>
        </p:nvSpPr>
        <p:spPr>
          <a:xfrm>
            <a:off x="663956" y="914436"/>
            <a:ext cx="4129463" cy="353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996" indent="-152996">
              <a:buFont typeface="Meiryo UI" panose="020B0604030504040204" pitchFamily="50" charset="-128"/>
              <a:buChar char="✔"/>
            </a:pPr>
            <a:r>
              <a:rPr lang="ja-JP" altLang="en-US" sz="900" dirty="0">
                <a:solidFill>
                  <a:schemeClr val="tx1"/>
                </a:solidFill>
                <a:latin typeface="Meiryo UI" panose="020B0604030504040204" pitchFamily="50" charset="-128"/>
                <a:ea typeface="Meiryo UI" panose="020B0604030504040204" pitchFamily="50" charset="-128"/>
              </a:rPr>
              <a:t>国際会議の開催件数（大阪）は順調に推移しているが、</a:t>
            </a:r>
            <a:r>
              <a:rPr lang="en-US" altLang="ja-JP" sz="900" dirty="0">
                <a:solidFill>
                  <a:schemeClr val="tx1"/>
                </a:solidFill>
                <a:latin typeface="Meiryo UI" panose="020B0604030504040204" pitchFamily="50" charset="-128"/>
                <a:ea typeface="Meiryo UI" panose="020B0604030504040204" pitchFamily="50" charset="-128"/>
              </a:rPr>
              <a:t>MICE</a:t>
            </a:r>
            <a:r>
              <a:rPr lang="ja-JP" altLang="en-US" sz="900" dirty="0">
                <a:solidFill>
                  <a:schemeClr val="tx1"/>
                </a:solidFill>
                <a:latin typeface="Meiryo UI" panose="020B0604030504040204" pitchFamily="50" charset="-128"/>
                <a:ea typeface="Meiryo UI" panose="020B0604030504040204" pitchFamily="50" charset="-128"/>
              </a:rPr>
              <a:t>誘致戦略の目標達成に向けて、これまで以上の取組が必要となっている</a:t>
            </a:r>
          </a:p>
        </p:txBody>
      </p:sp>
      <p:sp>
        <p:nvSpPr>
          <p:cNvPr id="26" name="正方形/長方形 25">
            <a:extLst>
              <a:ext uri="{FF2B5EF4-FFF2-40B4-BE49-F238E27FC236}">
                <a16:creationId xmlns:a16="http://schemas.microsoft.com/office/drawing/2014/main" id="{EC89071C-B0FD-41E5-92DE-532E99C267AB}"/>
              </a:ext>
            </a:extLst>
          </p:cNvPr>
          <p:cNvSpPr/>
          <p:nvPr/>
        </p:nvSpPr>
        <p:spPr>
          <a:xfrm>
            <a:off x="5114368" y="925686"/>
            <a:ext cx="4279276" cy="319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996" indent="-152996">
              <a:buFont typeface="Meiryo UI" panose="020B0604030504040204" pitchFamily="50" charset="-128"/>
              <a:buChar char="➤"/>
            </a:pPr>
            <a:r>
              <a:rPr lang="en-US" altLang="ja-JP" sz="900" dirty="0">
                <a:solidFill>
                  <a:schemeClr val="tx1"/>
                </a:solidFill>
                <a:latin typeface="Meiryo UI" panose="020B0604030504040204" pitchFamily="50" charset="-128"/>
                <a:ea typeface="Meiryo UI" panose="020B0604030504040204" pitchFamily="50" charset="-128"/>
              </a:rPr>
              <a:t>MICE</a:t>
            </a:r>
            <a:r>
              <a:rPr lang="ja-JP" altLang="en-US" sz="900" dirty="0">
                <a:solidFill>
                  <a:schemeClr val="tx1"/>
                </a:solidFill>
                <a:latin typeface="Meiryo UI" panose="020B0604030504040204" pitchFamily="50" charset="-128"/>
                <a:ea typeface="Meiryo UI" panose="020B0604030504040204" pitchFamily="50" charset="-128"/>
              </a:rPr>
              <a:t>誘致・開催支援を強化し、施設の機能強化を図るなどにより、</a:t>
            </a:r>
            <a:r>
              <a:rPr lang="ja-JP" altLang="en-US" sz="900" b="1" u="sng" dirty="0">
                <a:solidFill>
                  <a:schemeClr val="tx1"/>
                </a:solidFill>
                <a:latin typeface="Meiryo UI" panose="020B0604030504040204" pitchFamily="50" charset="-128"/>
                <a:ea typeface="Meiryo UI" panose="020B0604030504040204" pitchFamily="50" charset="-128"/>
              </a:rPr>
              <a:t>アジア・オセアニアでトップクラスの</a:t>
            </a:r>
            <a:r>
              <a:rPr lang="en-US" altLang="ja-JP" sz="900" b="1" u="sng" dirty="0">
                <a:solidFill>
                  <a:schemeClr val="tx1"/>
                </a:solidFill>
                <a:latin typeface="Meiryo UI" panose="020B0604030504040204" pitchFamily="50" charset="-128"/>
                <a:ea typeface="Meiryo UI" panose="020B0604030504040204" pitchFamily="50" charset="-128"/>
              </a:rPr>
              <a:t>MICE</a:t>
            </a:r>
            <a:r>
              <a:rPr lang="ja-JP" altLang="en-US" sz="900" b="1" u="sng" dirty="0">
                <a:solidFill>
                  <a:schemeClr val="tx1"/>
                </a:solidFill>
                <a:latin typeface="Meiryo UI" panose="020B0604030504040204" pitchFamily="50" charset="-128"/>
                <a:ea typeface="Meiryo UI" panose="020B0604030504040204" pitchFamily="50" charset="-128"/>
              </a:rPr>
              <a:t>都市をめざす</a:t>
            </a:r>
          </a:p>
        </p:txBody>
      </p:sp>
    </p:spTree>
    <p:extLst>
      <p:ext uri="{BB962C8B-B14F-4D97-AF65-F5344CB8AC3E}">
        <p14:creationId xmlns:p14="http://schemas.microsoft.com/office/powerpoint/2010/main" val="2729831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63E997DA-AA8B-4D51-8246-333DED6220BA}"/>
              </a:ext>
            </a:extLst>
          </p:cNvPr>
          <p:cNvSpPr/>
          <p:nvPr/>
        </p:nvSpPr>
        <p:spPr>
          <a:xfrm>
            <a:off x="343008" y="593572"/>
            <a:ext cx="9324000" cy="97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正方形/長方形 20">
            <a:extLst>
              <a:ext uri="{FF2B5EF4-FFF2-40B4-BE49-F238E27FC236}">
                <a16:creationId xmlns:a16="http://schemas.microsoft.com/office/drawing/2014/main" id="{4E1EFCBF-A24E-4B1B-81FC-22B1322ED255}"/>
              </a:ext>
            </a:extLst>
          </p:cNvPr>
          <p:cNvSpPr/>
          <p:nvPr/>
        </p:nvSpPr>
        <p:spPr>
          <a:xfrm>
            <a:off x="568688" y="720079"/>
            <a:ext cx="4320000" cy="738875"/>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22" name="正方形/長方形 21">
            <a:extLst>
              <a:ext uri="{FF2B5EF4-FFF2-40B4-BE49-F238E27FC236}">
                <a16:creationId xmlns:a16="http://schemas.microsoft.com/office/drawing/2014/main" id="{0019AF72-6C12-48A3-97FE-B6BC1E315E4D}"/>
              </a:ext>
            </a:extLst>
          </p:cNvPr>
          <p:cNvSpPr/>
          <p:nvPr/>
        </p:nvSpPr>
        <p:spPr>
          <a:xfrm>
            <a:off x="483105" y="648091"/>
            <a:ext cx="514000" cy="224875"/>
          </a:xfrm>
          <a:prstGeom prst="rect">
            <a:avLst/>
          </a:prstGeom>
          <a:solidFill>
            <a:schemeClr val="accent5">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現状</a:t>
            </a:r>
          </a:p>
        </p:txBody>
      </p:sp>
      <p:sp>
        <p:nvSpPr>
          <p:cNvPr id="23" name="正方形/長方形 22">
            <a:extLst>
              <a:ext uri="{FF2B5EF4-FFF2-40B4-BE49-F238E27FC236}">
                <a16:creationId xmlns:a16="http://schemas.microsoft.com/office/drawing/2014/main" id="{6F0C85B7-C828-4972-805F-4588104155F7}"/>
              </a:ext>
            </a:extLst>
          </p:cNvPr>
          <p:cNvSpPr/>
          <p:nvPr/>
        </p:nvSpPr>
        <p:spPr>
          <a:xfrm>
            <a:off x="5085692" y="710134"/>
            <a:ext cx="4320000" cy="738875"/>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25" name="正方形/長方形 24">
            <a:extLst>
              <a:ext uri="{FF2B5EF4-FFF2-40B4-BE49-F238E27FC236}">
                <a16:creationId xmlns:a16="http://schemas.microsoft.com/office/drawing/2014/main" id="{6D67B572-263A-4BEB-916C-C6F73422016B}"/>
              </a:ext>
            </a:extLst>
          </p:cNvPr>
          <p:cNvSpPr/>
          <p:nvPr/>
        </p:nvSpPr>
        <p:spPr>
          <a:xfrm>
            <a:off x="5002472" y="654303"/>
            <a:ext cx="514000" cy="224875"/>
          </a:xfrm>
          <a:prstGeom prst="rect">
            <a:avLst/>
          </a:prstGeom>
          <a:solidFill>
            <a:schemeClr val="accent5">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展望</a:t>
            </a:r>
          </a:p>
        </p:txBody>
      </p:sp>
      <p:sp>
        <p:nvSpPr>
          <p:cNvPr id="17" name="正方形/長方形 16">
            <a:extLst>
              <a:ext uri="{FF2B5EF4-FFF2-40B4-BE49-F238E27FC236}">
                <a16:creationId xmlns:a16="http://schemas.microsoft.com/office/drawing/2014/main" id="{8AE6126E-7882-4342-B4AF-45D547D4ABCC}"/>
              </a:ext>
            </a:extLst>
          </p:cNvPr>
          <p:cNvSpPr/>
          <p:nvPr/>
        </p:nvSpPr>
        <p:spPr>
          <a:xfrm>
            <a:off x="343008" y="1665733"/>
            <a:ext cx="1028000" cy="224875"/>
          </a:xfrm>
          <a:prstGeom prst="rect">
            <a:avLst/>
          </a:prstGeom>
          <a:solidFill>
            <a:schemeClr val="accent5">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主な施策展開</a:t>
            </a:r>
          </a:p>
        </p:txBody>
      </p:sp>
      <p:sp>
        <p:nvSpPr>
          <p:cNvPr id="24" name="正方形/長方形 23">
            <a:extLst>
              <a:ext uri="{FF2B5EF4-FFF2-40B4-BE49-F238E27FC236}">
                <a16:creationId xmlns:a16="http://schemas.microsoft.com/office/drawing/2014/main" id="{75C909E9-B221-4D84-A7FB-D8FFDB63AC2A}"/>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a:t>
            </a:r>
            <a:r>
              <a:rPr lang="ja-JP" altLang="en-US" sz="1800" b="1" dirty="0">
                <a:latin typeface="Meiryo UI" panose="020B0604030504040204" pitchFamily="50" charset="-128"/>
                <a:ea typeface="Meiryo UI" panose="020B0604030504040204" pitchFamily="50" charset="-128"/>
              </a:rPr>
              <a:t>５　国際交流を通じて持続的に成長する都市</a:t>
            </a:r>
          </a:p>
        </p:txBody>
      </p:sp>
      <p:sp>
        <p:nvSpPr>
          <p:cNvPr id="32" name="スライド番号プレースホルダー 6">
            <a:extLst>
              <a:ext uri="{FF2B5EF4-FFF2-40B4-BE49-F238E27FC236}">
                <a16:creationId xmlns:a16="http://schemas.microsoft.com/office/drawing/2014/main" id="{EBDDCC27-B106-476F-91D4-A698A9D72821}"/>
              </a:ext>
            </a:extLst>
          </p:cNvPr>
          <p:cNvSpPr txBox="1">
            <a:spLocks/>
          </p:cNvSpPr>
          <p:nvPr/>
        </p:nvSpPr>
        <p:spPr>
          <a:xfrm>
            <a:off x="9428017" y="5836227"/>
            <a:ext cx="477983" cy="456295"/>
          </a:xfrm>
          <a:prstGeom prst="rect">
            <a:avLst/>
          </a:prstGeom>
        </p:spPr>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21</a:t>
            </a:fld>
            <a:endParaRPr kumimoji="1" lang="ja-JP" altLang="en-US" sz="1000" dirty="0">
              <a:latin typeface="Meiryo UI" panose="020B0604030504040204" pitchFamily="50" charset="-128"/>
              <a:ea typeface="Meiryo UI" panose="020B0604030504040204" pitchFamily="50" charset="-128"/>
            </a:endParaRPr>
          </a:p>
        </p:txBody>
      </p:sp>
      <p:graphicFrame>
        <p:nvGraphicFramePr>
          <p:cNvPr id="34" name="表 2">
            <a:extLst>
              <a:ext uri="{FF2B5EF4-FFF2-40B4-BE49-F238E27FC236}">
                <a16:creationId xmlns:a16="http://schemas.microsoft.com/office/drawing/2014/main" id="{65493CFF-6CFF-489F-A747-2FA198D15690}"/>
              </a:ext>
            </a:extLst>
          </p:cNvPr>
          <p:cNvGraphicFramePr>
            <a:graphicFrameLocks noGrp="1"/>
          </p:cNvGraphicFramePr>
          <p:nvPr>
            <p:extLst>
              <p:ext uri="{D42A27DB-BD31-4B8C-83A1-F6EECF244321}">
                <p14:modId xmlns:p14="http://schemas.microsoft.com/office/powerpoint/2010/main" val="12844397"/>
              </p:ext>
            </p:extLst>
          </p:nvPr>
        </p:nvGraphicFramePr>
        <p:xfrm>
          <a:off x="343008" y="1991800"/>
          <a:ext cx="9324000" cy="3902800"/>
        </p:xfrm>
        <a:graphic>
          <a:graphicData uri="http://schemas.openxmlformats.org/drawingml/2006/table">
            <a:tbl>
              <a:tblPr bandRow="1">
                <a:tableStyleId>{5C22544A-7EE6-4342-B048-85BDC9FD1C3A}</a:tableStyleId>
              </a:tblPr>
              <a:tblGrid>
                <a:gridCol w="4320000">
                  <a:extLst>
                    <a:ext uri="{9D8B030D-6E8A-4147-A177-3AD203B41FA5}">
                      <a16:colId xmlns:a16="http://schemas.microsoft.com/office/drawing/2014/main" val="539450918"/>
                    </a:ext>
                  </a:extLst>
                </a:gridCol>
                <a:gridCol w="5004000">
                  <a:extLst>
                    <a:ext uri="{9D8B030D-6E8A-4147-A177-3AD203B41FA5}">
                      <a16:colId xmlns:a16="http://schemas.microsoft.com/office/drawing/2014/main" val="2920585950"/>
                    </a:ext>
                  </a:extLst>
                </a:gridCol>
              </a:tblGrid>
              <a:tr h="1260000">
                <a:tc>
                  <a:txBody>
                    <a:bodyPr/>
                    <a:lstStyle/>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a:lnSpc>
                          <a:spcPts val="1300"/>
                        </a:lnSpc>
                      </a:pPr>
                      <a:r>
                        <a:rPr lang="ja-JP" altLang="en-US" sz="900" dirty="0">
                          <a:solidFill>
                            <a:schemeClr val="tx1"/>
                          </a:solidFill>
                          <a:latin typeface="Meiryo UI" panose="020B0604030504040204" pitchFamily="50" charset="-128"/>
                          <a:ea typeface="Meiryo UI" panose="020B0604030504040204" pitchFamily="50" charset="-128"/>
                        </a:rPr>
                        <a:t>在阪企業に対する国際ビジネス活動の支援や、国内外からの企業等の誘致・</a:t>
                      </a:r>
                      <a:endParaRPr lang="en-US" altLang="ja-JP" sz="900" dirty="0">
                        <a:solidFill>
                          <a:schemeClr val="tx1"/>
                        </a:solidFill>
                        <a:latin typeface="Meiryo UI" panose="020B0604030504040204" pitchFamily="50" charset="-128"/>
                        <a:ea typeface="Meiryo UI" panose="020B0604030504040204" pitchFamily="50" charset="-128"/>
                      </a:endParaRPr>
                    </a:p>
                    <a:p>
                      <a:pPr>
                        <a:lnSpc>
                          <a:spcPts val="1300"/>
                        </a:lnSpc>
                      </a:pPr>
                      <a:r>
                        <a:rPr lang="ja-JP" altLang="en-US" sz="900" dirty="0">
                          <a:solidFill>
                            <a:schemeClr val="tx1"/>
                          </a:solidFill>
                          <a:latin typeface="Meiryo UI" panose="020B0604030504040204" pitchFamily="50" charset="-128"/>
                          <a:ea typeface="Meiryo UI" panose="020B0604030504040204" pitchFamily="50" charset="-128"/>
                        </a:rPr>
                        <a:t>プロモーション活動の実施等、企業の国際化や事業活動の活性化、競争力強化により、大阪の都市としての魅力向上を図る。</a:t>
                      </a:r>
                    </a:p>
                  </a:txBody>
                  <a:tcPr marL="360000" marR="36000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成長分野での産業振興やイノベーション創出の推進</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在阪企業の国際ビジネス交流の促進</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外国企業等の誘致、定着促進</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インターナショナルスクールの誘致などグローバル人材にとって魅力的な生活環境の整備</a:t>
                      </a:r>
                    </a:p>
                  </a:txBody>
                  <a:tcPr marR="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39539834"/>
                  </a:ext>
                </a:extLst>
              </a:tr>
              <a:tr h="0">
                <a:tc>
                  <a:txBody>
                    <a:bodyPr/>
                    <a:lstStyle/>
                    <a:p>
                      <a:pPr>
                        <a:lnSpc>
                          <a:spcPts val="100"/>
                        </a:lnSpc>
                      </a:pPr>
                      <a:endParaRPr kumimoji="1" lang="ja-JP" altLang="en-US" sz="100" dirty="0"/>
                    </a:p>
                  </a:txBody>
                  <a:tcPr marL="360000" marR="36000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00"/>
                        </a:lnSpc>
                      </a:pPr>
                      <a:endParaRPr kumimoji="1" lang="ja-JP" altLang="en-US" sz="100" dirty="0"/>
                    </a:p>
                  </a:txBody>
                  <a:tcPr marR="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1178904"/>
                  </a:ext>
                </a:extLst>
              </a:tr>
              <a:tr h="1260000">
                <a:tc>
                  <a:txBody>
                    <a:bodyPr/>
                    <a:lstStyle/>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a:lnSpc>
                          <a:spcPts val="1300"/>
                        </a:lnSpc>
                      </a:pPr>
                      <a:r>
                        <a:rPr lang="ja-JP" altLang="en-US" sz="900" dirty="0">
                          <a:solidFill>
                            <a:schemeClr val="tx1"/>
                          </a:solidFill>
                          <a:latin typeface="Meiryo UI" panose="020B0604030504040204" pitchFamily="50" charset="-128"/>
                          <a:ea typeface="Meiryo UI" panose="020B0604030504040204" pitchFamily="50" charset="-128"/>
                        </a:rPr>
                        <a:t>大阪に関する情報提供や意見交換等の実施により、効果的に大阪のプロモーションを行い、大阪への投資および観光客の誘致、国際化施策の推進を図る。</a:t>
                      </a:r>
                    </a:p>
                  </a:txBody>
                  <a:tcPr marL="360000" marR="36000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大阪の魅力や強みの効果的な海外への発信</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都市間ネットワーク・外交ノウハウを相互に活用した交流推進</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総領事館とのネットワークを生かした情報発信の強化</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地域特性を生かした国際協力</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成長著しいアジアとの交流や先端産業分野での欧米等との交流の促進を通じた相互利益の実現</a:t>
                      </a:r>
                    </a:p>
                  </a:txBody>
                  <a:tcPr marR="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60965166"/>
                  </a:ext>
                </a:extLst>
              </a:tr>
              <a:tr h="0">
                <a:tc>
                  <a:txBody>
                    <a:bodyPr/>
                    <a:lstStyle/>
                    <a:p>
                      <a:endParaRPr kumimoji="1" lang="ja-JP" altLang="en-US" sz="100" dirty="0"/>
                    </a:p>
                  </a:txBody>
                  <a:tcPr marL="360000" marR="36000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 dirty="0"/>
                    </a:p>
                  </a:txBody>
                  <a:tcPr marR="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40951422"/>
                  </a:ext>
                </a:extLst>
              </a:tr>
              <a:tr h="1260000">
                <a:tc>
                  <a:txBody>
                    <a:bodyPr/>
                    <a:lstStyle/>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a:lnSpc>
                          <a:spcPts val="1300"/>
                        </a:lnSpc>
                      </a:pPr>
                      <a:r>
                        <a:rPr lang="ja-JP" altLang="en-US" sz="900" dirty="0">
                          <a:solidFill>
                            <a:schemeClr val="tx1"/>
                          </a:solidFill>
                          <a:latin typeface="Meiryo UI" panose="020B0604030504040204" pitchFamily="50" charset="-128"/>
                          <a:ea typeface="Meiryo UI" panose="020B0604030504040204" pitchFamily="50" charset="-128"/>
                        </a:rPr>
                        <a:t>世界で通用するグローバル人材の育成や、外国人留学生の受入環境整備等により、国内外の方々に学びや活躍の場を提供・支援し、大阪の国際競争力の強化を図る。</a:t>
                      </a:r>
                    </a:p>
                  </a:txBody>
                  <a:tcPr marL="360000" marR="36000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国際的な感覚とコミュニケーション力を有するグローバル人材の育成</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海外の大学への進学支援等によるグローバル人材の育成及び大阪での活躍支援</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大学・企業と連携した大阪企業への就職支援</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外国人留学生のビジネス日本語能力の向上・啓発</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外国人留学生の地域での活躍機会の創出</a:t>
                      </a:r>
                    </a:p>
                  </a:txBody>
                  <a:tcPr marR="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630295285"/>
                  </a:ext>
                </a:extLst>
              </a:tr>
            </a:tbl>
          </a:graphicData>
        </a:graphic>
      </p:graphicFrame>
      <p:sp>
        <p:nvSpPr>
          <p:cNvPr id="36" name="四角形: 角を丸くする 35">
            <a:extLst>
              <a:ext uri="{FF2B5EF4-FFF2-40B4-BE49-F238E27FC236}">
                <a16:creationId xmlns:a16="http://schemas.microsoft.com/office/drawing/2014/main" id="{097E04D6-E92B-4105-A1A8-DDD6D70B00DB}"/>
              </a:ext>
            </a:extLst>
          </p:cNvPr>
          <p:cNvSpPr/>
          <p:nvPr/>
        </p:nvSpPr>
        <p:spPr>
          <a:xfrm>
            <a:off x="568688" y="2126866"/>
            <a:ext cx="3600000" cy="324000"/>
          </a:xfrm>
          <a:prstGeom prst="roundRect">
            <a:avLst/>
          </a:prstGeom>
          <a:solidFill>
            <a:schemeClr val="bg1"/>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b="1" dirty="0">
                <a:solidFill>
                  <a:srgbClr val="002060"/>
                </a:solidFill>
                <a:latin typeface="Meiryo UI" panose="020B0604030504040204" pitchFamily="50" charset="-128"/>
                <a:ea typeface="Meiryo UI" panose="020B0604030504040204" pitchFamily="50" charset="-128"/>
              </a:rPr>
              <a:t>展開１　国際競争力を有するビジネス拠点の形成</a:t>
            </a:r>
            <a:endParaRPr lang="ja-JP" altLang="en-US" sz="1200" b="1" dirty="0">
              <a:solidFill>
                <a:srgbClr val="002060"/>
              </a:solidFill>
              <a:latin typeface="Meiryo UI" panose="020B0604030504040204" pitchFamily="50" charset="-128"/>
              <a:ea typeface="Meiryo UI" panose="020B0604030504040204" pitchFamily="50" charset="-128"/>
            </a:endParaRPr>
          </a:p>
        </p:txBody>
      </p:sp>
      <p:sp>
        <p:nvSpPr>
          <p:cNvPr id="37" name="四角形: 角を丸くする 36">
            <a:extLst>
              <a:ext uri="{FF2B5EF4-FFF2-40B4-BE49-F238E27FC236}">
                <a16:creationId xmlns:a16="http://schemas.microsoft.com/office/drawing/2014/main" id="{0BDFAC40-F5F4-480D-8682-D7A96CF948D0}"/>
              </a:ext>
            </a:extLst>
          </p:cNvPr>
          <p:cNvSpPr/>
          <p:nvPr/>
        </p:nvSpPr>
        <p:spPr>
          <a:xfrm>
            <a:off x="568688" y="3446399"/>
            <a:ext cx="3600000" cy="324000"/>
          </a:xfrm>
          <a:prstGeom prst="roundRect">
            <a:avLst/>
          </a:prstGeom>
          <a:solidFill>
            <a:schemeClr val="bg1"/>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100" b="1" dirty="0">
                <a:solidFill>
                  <a:srgbClr val="002060"/>
                </a:solidFill>
                <a:latin typeface="Meiryo UI" panose="020B0604030504040204" pitchFamily="50" charset="-128"/>
                <a:ea typeface="Meiryo UI" panose="020B0604030504040204" pitchFamily="50" charset="-128"/>
              </a:rPr>
              <a:t>展開２　都市外交の推進</a:t>
            </a:r>
            <a:endParaRPr lang="ja-JP" altLang="en-US" sz="1200" b="1" dirty="0">
              <a:solidFill>
                <a:srgbClr val="002060"/>
              </a:solidFill>
              <a:latin typeface="Meiryo UI" panose="020B0604030504040204" pitchFamily="50" charset="-128"/>
              <a:ea typeface="Meiryo UI" panose="020B0604030504040204" pitchFamily="50" charset="-128"/>
            </a:endParaRPr>
          </a:p>
        </p:txBody>
      </p:sp>
      <p:sp>
        <p:nvSpPr>
          <p:cNvPr id="44" name="四角形: 角を丸くする 43">
            <a:extLst>
              <a:ext uri="{FF2B5EF4-FFF2-40B4-BE49-F238E27FC236}">
                <a16:creationId xmlns:a16="http://schemas.microsoft.com/office/drawing/2014/main" id="{17A89B20-C007-4F16-8182-97C4EF2BB5C8}"/>
              </a:ext>
            </a:extLst>
          </p:cNvPr>
          <p:cNvSpPr/>
          <p:nvPr/>
        </p:nvSpPr>
        <p:spPr>
          <a:xfrm>
            <a:off x="568688" y="4765932"/>
            <a:ext cx="3600000" cy="324000"/>
          </a:xfrm>
          <a:prstGeom prst="roundRect">
            <a:avLst/>
          </a:prstGeom>
          <a:solidFill>
            <a:schemeClr val="bg1"/>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a:solidFill>
                  <a:schemeClr val="tx1"/>
                </a:solidFill>
                <a:latin typeface="Meiryo UI" panose="020B0604030504040204" pitchFamily="50" charset="-128"/>
                <a:ea typeface="Meiryo UI" panose="020B0604030504040204" pitchFamily="50" charset="-128"/>
              </a:rPr>
              <a:t>　</a:t>
            </a:r>
            <a:r>
              <a:rPr lang="ja-JP" altLang="en-US" sz="1100" b="1" dirty="0">
                <a:solidFill>
                  <a:srgbClr val="002060"/>
                </a:solidFill>
                <a:latin typeface="Meiryo UI" panose="020B0604030504040204" pitchFamily="50" charset="-128"/>
                <a:ea typeface="Meiryo UI" panose="020B0604030504040204" pitchFamily="50" charset="-128"/>
              </a:rPr>
              <a:t>展開３　グローバル人材・高度外国人材の育成・活躍</a:t>
            </a:r>
          </a:p>
        </p:txBody>
      </p:sp>
      <p:sp>
        <p:nvSpPr>
          <p:cNvPr id="19" name="正方形/長方形 18">
            <a:extLst>
              <a:ext uri="{FF2B5EF4-FFF2-40B4-BE49-F238E27FC236}">
                <a16:creationId xmlns:a16="http://schemas.microsoft.com/office/drawing/2014/main" id="{0E2FB8CC-3680-4742-BD7E-39BEC0C7B6D4}"/>
              </a:ext>
            </a:extLst>
          </p:cNvPr>
          <p:cNvSpPr/>
          <p:nvPr/>
        </p:nvSpPr>
        <p:spPr>
          <a:xfrm>
            <a:off x="568688" y="932260"/>
            <a:ext cx="4255688" cy="330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996" indent="-152996">
              <a:buFont typeface="Meiryo UI" panose="020B0604030504040204" pitchFamily="50" charset="-128"/>
              <a:buChar char="✔"/>
            </a:pPr>
            <a:r>
              <a:rPr lang="ja-JP" altLang="en-US" sz="900" dirty="0">
                <a:solidFill>
                  <a:schemeClr val="tx1"/>
                </a:solidFill>
                <a:latin typeface="Meiryo UI" panose="020B0604030504040204" pitchFamily="50" charset="-128"/>
                <a:ea typeface="Meiryo UI" panose="020B0604030504040204" pitchFamily="50" charset="-128"/>
              </a:rPr>
              <a:t>大阪・関西万博を契機に高まった大阪の国際都市としてのプレゼンスを今後より一層高めていくことが求められている</a:t>
            </a:r>
          </a:p>
        </p:txBody>
      </p:sp>
      <p:sp>
        <p:nvSpPr>
          <p:cNvPr id="27" name="正方形/長方形 26">
            <a:extLst>
              <a:ext uri="{FF2B5EF4-FFF2-40B4-BE49-F238E27FC236}">
                <a16:creationId xmlns:a16="http://schemas.microsoft.com/office/drawing/2014/main" id="{D5F46B05-9FA3-4781-9D25-C6FC64936C71}"/>
              </a:ext>
            </a:extLst>
          </p:cNvPr>
          <p:cNvSpPr/>
          <p:nvPr/>
        </p:nvSpPr>
        <p:spPr>
          <a:xfrm>
            <a:off x="5279848" y="916501"/>
            <a:ext cx="3996000" cy="385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996" indent="-152996">
              <a:buFont typeface="Meiryo UI" panose="020B0604030504040204" pitchFamily="50" charset="-128"/>
              <a:buChar char="➤"/>
            </a:pPr>
            <a:r>
              <a:rPr lang="ja-JP" altLang="en-US" sz="900" dirty="0">
                <a:solidFill>
                  <a:schemeClr val="tx1"/>
                </a:solidFill>
                <a:latin typeface="Meiryo UI" panose="020B0604030504040204" pitchFamily="50" charset="-128"/>
                <a:ea typeface="Meiryo UI" panose="020B0604030504040204" pitchFamily="50" charset="-128"/>
              </a:rPr>
              <a:t>大阪・関西万博を契機にさらなる連携強化を図った海外ネットワークを活用し、</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b="1" u="sng" dirty="0">
                <a:solidFill>
                  <a:schemeClr val="tx1"/>
                </a:solidFill>
                <a:latin typeface="Meiryo UI" panose="020B0604030504040204" pitchFamily="50" charset="-128"/>
                <a:ea typeface="Meiryo UI" panose="020B0604030504040204" pitchFamily="50" charset="-128"/>
              </a:rPr>
              <a:t>国際ビジネスを中心とした交流を促進</a:t>
            </a:r>
            <a:r>
              <a:rPr lang="ja-JP" altLang="en-US" sz="900" dirty="0">
                <a:solidFill>
                  <a:schemeClr val="tx1"/>
                </a:solidFill>
                <a:latin typeface="Meiryo UI" panose="020B0604030504040204" pitchFamily="50" charset="-128"/>
                <a:ea typeface="Meiryo UI" panose="020B0604030504040204" pitchFamily="50" charset="-128"/>
              </a:rPr>
              <a:t>するとともに、</a:t>
            </a:r>
            <a:r>
              <a:rPr lang="ja-JP" altLang="en-US" sz="900" b="1" u="sng" dirty="0">
                <a:solidFill>
                  <a:schemeClr val="tx1"/>
                </a:solidFill>
                <a:latin typeface="Meiryo UI" panose="020B0604030504040204" pitchFamily="50" charset="-128"/>
                <a:ea typeface="Meiryo UI" panose="020B0604030504040204" pitchFamily="50" charset="-128"/>
              </a:rPr>
              <a:t>国内外のグローバル人材の</a:t>
            </a:r>
            <a:endParaRPr lang="en-US" altLang="ja-JP" sz="900" b="1" u="sng"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b="1" u="sng" dirty="0">
                <a:solidFill>
                  <a:schemeClr val="tx1"/>
                </a:solidFill>
                <a:latin typeface="Meiryo UI" panose="020B0604030504040204" pitchFamily="50" charset="-128"/>
                <a:ea typeface="Meiryo UI" panose="020B0604030504040204" pitchFamily="50" charset="-128"/>
              </a:rPr>
              <a:t>育成・活躍を推進</a:t>
            </a:r>
            <a:r>
              <a:rPr lang="ja-JP" altLang="en-US" sz="900" dirty="0">
                <a:solidFill>
                  <a:schemeClr val="tx1"/>
                </a:solidFill>
                <a:latin typeface="Meiryo UI" panose="020B0604030504040204" pitchFamily="50" charset="-128"/>
                <a:ea typeface="Meiryo UI" panose="020B0604030504040204" pitchFamily="50" charset="-128"/>
              </a:rPr>
              <a:t>することで、</a:t>
            </a:r>
            <a:r>
              <a:rPr lang="ja-JP" altLang="en-US" sz="900" b="1" u="sng" dirty="0">
                <a:solidFill>
                  <a:schemeClr val="tx1"/>
                </a:solidFill>
                <a:latin typeface="Meiryo UI" panose="020B0604030504040204" pitchFamily="50" charset="-128"/>
                <a:ea typeface="Meiryo UI" panose="020B0604030504040204" pitchFamily="50" charset="-128"/>
              </a:rPr>
              <a:t>持続的に成長する都市をめざす</a:t>
            </a:r>
          </a:p>
        </p:txBody>
      </p:sp>
    </p:spTree>
    <p:extLst>
      <p:ext uri="{BB962C8B-B14F-4D97-AF65-F5344CB8AC3E}">
        <p14:creationId xmlns:p14="http://schemas.microsoft.com/office/powerpoint/2010/main" val="2961232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63E997DA-AA8B-4D51-8246-333DED6220BA}"/>
              </a:ext>
            </a:extLst>
          </p:cNvPr>
          <p:cNvSpPr/>
          <p:nvPr/>
        </p:nvSpPr>
        <p:spPr>
          <a:xfrm>
            <a:off x="343008" y="593572"/>
            <a:ext cx="9324000" cy="97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正方形/長方形 20">
            <a:extLst>
              <a:ext uri="{FF2B5EF4-FFF2-40B4-BE49-F238E27FC236}">
                <a16:creationId xmlns:a16="http://schemas.microsoft.com/office/drawing/2014/main" id="{4E1EFCBF-A24E-4B1B-81FC-22B1322ED255}"/>
              </a:ext>
            </a:extLst>
          </p:cNvPr>
          <p:cNvSpPr/>
          <p:nvPr/>
        </p:nvSpPr>
        <p:spPr>
          <a:xfrm>
            <a:off x="568688" y="720079"/>
            <a:ext cx="4320000" cy="738875"/>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22" name="正方形/長方形 21">
            <a:extLst>
              <a:ext uri="{FF2B5EF4-FFF2-40B4-BE49-F238E27FC236}">
                <a16:creationId xmlns:a16="http://schemas.microsoft.com/office/drawing/2014/main" id="{0019AF72-6C12-48A3-97FE-B6BC1E315E4D}"/>
              </a:ext>
            </a:extLst>
          </p:cNvPr>
          <p:cNvSpPr/>
          <p:nvPr/>
        </p:nvSpPr>
        <p:spPr>
          <a:xfrm>
            <a:off x="483105" y="648091"/>
            <a:ext cx="514000" cy="224875"/>
          </a:xfrm>
          <a:prstGeom prst="rect">
            <a:avLst/>
          </a:prstGeom>
          <a:solidFill>
            <a:schemeClr val="accent5">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現状</a:t>
            </a:r>
          </a:p>
        </p:txBody>
      </p:sp>
      <p:sp>
        <p:nvSpPr>
          <p:cNvPr id="23" name="正方形/長方形 22">
            <a:extLst>
              <a:ext uri="{FF2B5EF4-FFF2-40B4-BE49-F238E27FC236}">
                <a16:creationId xmlns:a16="http://schemas.microsoft.com/office/drawing/2014/main" id="{6F0C85B7-C828-4972-805F-4588104155F7}"/>
              </a:ext>
            </a:extLst>
          </p:cNvPr>
          <p:cNvSpPr/>
          <p:nvPr/>
        </p:nvSpPr>
        <p:spPr>
          <a:xfrm>
            <a:off x="5085692" y="710134"/>
            <a:ext cx="4320000" cy="738875"/>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25" name="正方形/長方形 24">
            <a:extLst>
              <a:ext uri="{FF2B5EF4-FFF2-40B4-BE49-F238E27FC236}">
                <a16:creationId xmlns:a16="http://schemas.microsoft.com/office/drawing/2014/main" id="{6D67B572-263A-4BEB-916C-C6F73422016B}"/>
              </a:ext>
            </a:extLst>
          </p:cNvPr>
          <p:cNvSpPr/>
          <p:nvPr/>
        </p:nvSpPr>
        <p:spPr>
          <a:xfrm>
            <a:off x="5002472" y="654303"/>
            <a:ext cx="514000" cy="224875"/>
          </a:xfrm>
          <a:prstGeom prst="rect">
            <a:avLst/>
          </a:prstGeom>
          <a:solidFill>
            <a:schemeClr val="accent5">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展望</a:t>
            </a:r>
          </a:p>
        </p:txBody>
      </p:sp>
      <p:sp>
        <p:nvSpPr>
          <p:cNvPr id="17" name="正方形/長方形 16">
            <a:extLst>
              <a:ext uri="{FF2B5EF4-FFF2-40B4-BE49-F238E27FC236}">
                <a16:creationId xmlns:a16="http://schemas.microsoft.com/office/drawing/2014/main" id="{8AE6126E-7882-4342-B4AF-45D547D4ABCC}"/>
              </a:ext>
            </a:extLst>
          </p:cNvPr>
          <p:cNvSpPr/>
          <p:nvPr/>
        </p:nvSpPr>
        <p:spPr>
          <a:xfrm>
            <a:off x="343008" y="1665733"/>
            <a:ext cx="1028000" cy="224875"/>
          </a:xfrm>
          <a:prstGeom prst="rect">
            <a:avLst/>
          </a:prstGeom>
          <a:solidFill>
            <a:schemeClr val="accent5">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主な施策展開</a:t>
            </a:r>
          </a:p>
        </p:txBody>
      </p:sp>
      <p:sp>
        <p:nvSpPr>
          <p:cNvPr id="24" name="正方形/長方形 23">
            <a:extLst>
              <a:ext uri="{FF2B5EF4-FFF2-40B4-BE49-F238E27FC236}">
                <a16:creationId xmlns:a16="http://schemas.microsoft.com/office/drawing/2014/main" id="{75C909E9-B221-4D84-A7FB-D8FFDB63AC2A}"/>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a:t>
            </a:r>
            <a:r>
              <a:rPr lang="ja-JP" altLang="en-US" sz="1800" b="1" dirty="0">
                <a:latin typeface="Meiryo UI" panose="020B0604030504040204" pitchFamily="50" charset="-128"/>
                <a:ea typeface="Meiryo UI" panose="020B0604030504040204" pitchFamily="50" charset="-128"/>
              </a:rPr>
              <a:t>６　さらなる誘客を図る安心して楽しめる快適な都市</a:t>
            </a:r>
          </a:p>
        </p:txBody>
      </p:sp>
      <p:sp>
        <p:nvSpPr>
          <p:cNvPr id="32" name="スライド番号プレースホルダー 6">
            <a:extLst>
              <a:ext uri="{FF2B5EF4-FFF2-40B4-BE49-F238E27FC236}">
                <a16:creationId xmlns:a16="http://schemas.microsoft.com/office/drawing/2014/main" id="{EBDDCC27-B106-476F-91D4-A698A9D72821}"/>
              </a:ext>
            </a:extLst>
          </p:cNvPr>
          <p:cNvSpPr txBox="1">
            <a:spLocks/>
          </p:cNvSpPr>
          <p:nvPr/>
        </p:nvSpPr>
        <p:spPr>
          <a:xfrm>
            <a:off x="9428017" y="5836227"/>
            <a:ext cx="477983" cy="456295"/>
          </a:xfrm>
          <a:prstGeom prst="rect">
            <a:avLst/>
          </a:prstGeom>
        </p:spPr>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22</a:t>
            </a:fld>
            <a:endParaRPr kumimoji="1" lang="ja-JP" altLang="en-US" sz="1000" dirty="0">
              <a:latin typeface="Meiryo UI" panose="020B0604030504040204" pitchFamily="50" charset="-128"/>
              <a:ea typeface="Meiryo UI" panose="020B0604030504040204" pitchFamily="50" charset="-128"/>
            </a:endParaRPr>
          </a:p>
        </p:txBody>
      </p:sp>
      <p:graphicFrame>
        <p:nvGraphicFramePr>
          <p:cNvPr id="34" name="表 2">
            <a:extLst>
              <a:ext uri="{FF2B5EF4-FFF2-40B4-BE49-F238E27FC236}">
                <a16:creationId xmlns:a16="http://schemas.microsoft.com/office/drawing/2014/main" id="{65493CFF-6CFF-489F-A747-2FA198D15690}"/>
              </a:ext>
            </a:extLst>
          </p:cNvPr>
          <p:cNvGraphicFramePr>
            <a:graphicFrameLocks noGrp="1"/>
          </p:cNvGraphicFramePr>
          <p:nvPr>
            <p:extLst>
              <p:ext uri="{D42A27DB-BD31-4B8C-83A1-F6EECF244321}">
                <p14:modId xmlns:p14="http://schemas.microsoft.com/office/powerpoint/2010/main" val="2932916410"/>
              </p:ext>
            </p:extLst>
          </p:nvPr>
        </p:nvGraphicFramePr>
        <p:xfrm>
          <a:off x="343008" y="1991800"/>
          <a:ext cx="9324000" cy="3902800"/>
        </p:xfrm>
        <a:graphic>
          <a:graphicData uri="http://schemas.openxmlformats.org/drawingml/2006/table">
            <a:tbl>
              <a:tblPr bandRow="1">
                <a:tableStyleId>{5C22544A-7EE6-4342-B048-85BDC9FD1C3A}</a:tableStyleId>
              </a:tblPr>
              <a:tblGrid>
                <a:gridCol w="4320000">
                  <a:extLst>
                    <a:ext uri="{9D8B030D-6E8A-4147-A177-3AD203B41FA5}">
                      <a16:colId xmlns:a16="http://schemas.microsoft.com/office/drawing/2014/main" val="539450918"/>
                    </a:ext>
                  </a:extLst>
                </a:gridCol>
                <a:gridCol w="5004000">
                  <a:extLst>
                    <a:ext uri="{9D8B030D-6E8A-4147-A177-3AD203B41FA5}">
                      <a16:colId xmlns:a16="http://schemas.microsoft.com/office/drawing/2014/main" val="2920585950"/>
                    </a:ext>
                  </a:extLst>
                </a:gridCol>
              </a:tblGrid>
              <a:tr h="1260000">
                <a:tc>
                  <a:txBody>
                    <a:bodyPr/>
                    <a:lstStyle/>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a:lnSpc>
                          <a:spcPts val="1300"/>
                        </a:lnSpc>
                      </a:pPr>
                      <a:r>
                        <a:rPr lang="ja-JP" altLang="en-US" sz="900" dirty="0">
                          <a:solidFill>
                            <a:schemeClr val="tx1"/>
                          </a:solidFill>
                          <a:latin typeface="Meiryo UI" panose="020B0604030504040204" pitchFamily="50" charset="-128"/>
                          <a:ea typeface="Meiryo UI" panose="020B0604030504040204" pitchFamily="50" charset="-128"/>
                        </a:rPr>
                        <a:t>観光による経済効果を高めつつ、地域社会や文化・環境との調和を図り、将来にわたって持続的に魅力が継続・発展する都市づくりを進める。</a:t>
                      </a:r>
                    </a:p>
                  </a:txBody>
                  <a:tcPr marL="360000" marR="36000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観光客・地域住民の双方に配慮した観光地域づくりの推進</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企業、地域商業者等と一体となったおもてなし機運醸成の取組推進</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観光地域づくり法人（</a:t>
                      </a:r>
                      <a:r>
                        <a:rPr lang="en-US" altLang="ja-JP" sz="800" dirty="0">
                          <a:solidFill>
                            <a:schemeClr val="tx1"/>
                          </a:solidFill>
                          <a:latin typeface="Meiryo UI" panose="020B0604030504040204" pitchFamily="50" charset="-128"/>
                          <a:ea typeface="Meiryo UI" panose="020B0604030504040204" pitchFamily="50" charset="-128"/>
                        </a:rPr>
                        <a:t>DMO</a:t>
                      </a:r>
                      <a:r>
                        <a:rPr lang="ja-JP" altLang="en-US" sz="800" dirty="0">
                          <a:solidFill>
                            <a:schemeClr val="tx1"/>
                          </a:solidFill>
                          <a:latin typeface="Meiryo UI" panose="020B0604030504040204" pitchFamily="50" charset="-128"/>
                          <a:ea typeface="Meiryo UI" panose="020B0604030504040204" pitchFamily="50" charset="-128"/>
                        </a:rPr>
                        <a:t>）の推進、専門人材の育成・活用</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観光事業者や観光客による環境配慮行動の促進</a:t>
                      </a:r>
                    </a:p>
                  </a:txBody>
                  <a:tcPr marR="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39539834"/>
                  </a:ext>
                </a:extLst>
              </a:tr>
              <a:tr h="0">
                <a:tc>
                  <a:txBody>
                    <a:bodyPr/>
                    <a:lstStyle/>
                    <a:p>
                      <a:pPr>
                        <a:lnSpc>
                          <a:spcPts val="100"/>
                        </a:lnSpc>
                      </a:pPr>
                      <a:endParaRPr kumimoji="1" lang="ja-JP" altLang="en-US" sz="100" dirty="0"/>
                    </a:p>
                  </a:txBody>
                  <a:tcPr marL="360000" marR="36000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00"/>
                        </a:lnSpc>
                      </a:pPr>
                      <a:endParaRPr kumimoji="1" lang="ja-JP" altLang="en-US" sz="100" dirty="0"/>
                    </a:p>
                  </a:txBody>
                  <a:tcPr marR="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1178904"/>
                  </a:ext>
                </a:extLst>
              </a:tr>
              <a:tr h="1260000">
                <a:tc>
                  <a:txBody>
                    <a:bodyPr/>
                    <a:lstStyle/>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a:lnSpc>
                          <a:spcPts val="1300"/>
                        </a:lnSpc>
                      </a:pPr>
                      <a:r>
                        <a:rPr lang="ja-JP" altLang="en-US" sz="900" dirty="0">
                          <a:solidFill>
                            <a:schemeClr val="tx1"/>
                          </a:solidFill>
                          <a:latin typeface="Meiryo UI" panose="020B0604030504040204" pitchFamily="50" charset="-128"/>
                          <a:ea typeface="Meiryo UI" panose="020B0604030504040204" pitchFamily="50" charset="-128"/>
                        </a:rPr>
                        <a:t>来阪者がトラブルや不安を感じることなく、滞在や観光ができる環境を整えるとともに、在住外国人が安全・安心に暮らせる環境づくりを行うことで、国内外からの誘客・交流拡大を図る。</a:t>
                      </a:r>
                    </a:p>
                  </a:txBody>
                  <a:tcPr marL="360000" marR="36000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災害時等における情報発信・多言語支援の強化</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世界基準の情報発信（安全・安心の見える化、アクセシビリティ等）</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観光施設、宿泊施設、公共交通等におけるユニバーサルデザイン化及びバリアフリー化の推進</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災害等の緊急時や急病時の相談対応・体制の充実</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外国⼈多⾔語相談・やさしい⽇本語を含めた情報発信の充実</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多言語・多文化理解の促進</a:t>
                      </a:r>
                    </a:p>
                  </a:txBody>
                  <a:tcPr marR="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60965166"/>
                  </a:ext>
                </a:extLst>
              </a:tr>
              <a:tr h="0">
                <a:tc>
                  <a:txBody>
                    <a:bodyPr/>
                    <a:lstStyle/>
                    <a:p>
                      <a:endParaRPr kumimoji="1" lang="ja-JP" altLang="en-US" sz="100" dirty="0"/>
                    </a:p>
                  </a:txBody>
                  <a:tcPr marL="360000" marR="36000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 dirty="0"/>
                    </a:p>
                  </a:txBody>
                  <a:tcPr marR="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40951422"/>
                  </a:ext>
                </a:extLst>
              </a:tr>
              <a:tr h="1260000">
                <a:tc>
                  <a:txBody>
                    <a:bodyPr/>
                    <a:lstStyle/>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a:lnSpc>
                          <a:spcPts val="1300"/>
                        </a:lnSpc>
                      </a:pPr>
                      <a:r>
                        <a:rPr lang="ja-JP" altLang="en-US" sz="900" dirty="0">
                          <a:solidFill>
                            <a:schemeClr val="tx1"/>
                          </a:solidFill>
                          <a:latin typeface="Meiryo UI" panose="020B0604030504040204" pitchFamily="50" charset="-128"/>
                          <a:ea typeface="Meiryo UI" panose="020B0604030504040204" pitchFamily="50" charset="-128"/>
                        </a:rPr>
                        <a:t>観光客が不便や不安を感じることなく、円滑・快適に大阪を満喫できる環境づくりや体制整備を行うことで、大阪観光における魅力度・満足度を高める。</a:t>
                      </a:r>
                    </a:p>
                  </a:txBody>
                  <a:tcPr marL="360000" marR="36000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52996" indent="-152996">
                        <a:lnSpc>
                          <a:spcPts val="1100"/>
                        </a:lnSpc>
                        <a:buClr>
                          <a:schemeClr val="accent1">
                            <a:lumMod val="60000"/>
                            <a:lumOff val="40000"/>
                          </a:schemeClr>
                        </a:buClr>
                        <a:buFont typeface="Wingdings" panose="05000000000000000000" pitchFamily="2" charset="2"/>
                        <a:buChar char="l"/>
                      </a:pPr>
                      <a:r>
                        <a:rPr lang="en-US" altLang="ja-JP" sz="800" dirty="0">
                          <a:solidFill>
                            <a:schemeClr val="tx1"/>
                          </a:solidFill>
                          <a:latin typeface="Meiryo UI" panose="020B0604030504040204" pitchFamily="50" charset="-128"/>
                          <a:ea typeface="Meiryo UI" panose="020B0604030504040204" pitchFamily="50" charset="-128"/>
                        </a:rPr>
                        <a:t>ICT</a:t>
                      </a:r>
                      <a:r>
                        <a:rPr lang="ja-JP" altLang="en-US" sz="800" dirty="0">
                          <a:solidFill>
                            <a:schemeClr val="tx1"/>
                          </a:solidFill>
                          <a:latin typeface="Meiryo UI" panose="020B0604030504040204" pitchFamily="50" charset="-128"/>
                          <a:ea typeface="Meiryo UI" panose="020B0604030504040204" pitchFamily="50" charset="-128"/>
                        </a:rPr>
                        <a:t>の活用・強化（スマートモビリティ</a:t>
                      </a:r>
                      <a:r>
                        <a:rPr lang="en-US" altLang="ja-JP" sz="800" dirty="0">
                          <a:solidFill>
                            <a:schemeClr val="tx1"/>
                          </a:solidFill>
                          <a:latin typeface="Meiryo UI" panose="020B0604030504040204" pitchFamily="50" charset="-128"/>
                          <a:ea typeface="Meiryo UI" panose="020B0604030504040204" pitchFamily="50" charset="-128"/>
                        </a:rPr>
                        <a:t>/</a:t>
                      </a:r>
                      <a:r>
                        <a:rPr lang="en-US" altLang="ja-JP" sz="800" dirty="0" err="1">
                          <a:solidFill>
                            <a:schemeClr val="tx1"/>
                          </a:solidFill>
                          <a:latin typeface="Meiryo UI" panose="020B0604030504040204" pitchFamily="50" charset="-128"/>
                          <a:ea typeface="Meiryo UI" panose="020B0604030504040204" pitchFamily="50" charset="-128"/>
                        </a:rPr>
                        <a:t>MaaS</a:t>
                      </a:r>
                      <a:r>
                        <a:rPr lang="ja-JP" altLang="en-US" sz="800" dirty="0">
                          <a:solidFill>
                            <a:schemeClr val="tx1"/>
                          </a:solidFill>
                          <a:latin typeface="Meiryo UI" panose="020B0604030504040204" pitchFamily="50" charset="-128"/>
                          <a:ea typeface="Meiryo UI" panose="020B0604030504040204" pitchFamily="50" charset="-128"/>
                        </a:rPr>
                        <a:t>の推進、キャッシュレス推進、オンライン活用等）</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観光等の案内機能の充実、多言語対応強化</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都市公園の快適性向上・魅力向上</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宿泊施設、観光施設等の受入環境の充実</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観光地域づくり法⼈（</a:t>
                      </a:r>
                      <a:r>
                        <a:rPr lang="en-US" altLang="ja-JP" sz="800" dirty="0">
                          <a:solidFill>
                            <a:schemeClr val="tx1"/>
                          </a:solidFill>
                          <a:latin typeface="Meiryo UI" panose="020B0604030504040204" pitchFamily="50" charset="-128"/>
                          <a:ea typeface="Meiryo UI" panose="020B0604030504040204" pitchFamily="50" charset="-128"/>
                        </a:rPr>
                        <a:t>DMO</a:t>
                      </a:r>
                      <a:r>
                        <a:rPr lang="ja-JP" altLang="en-US" sz="800" dirty="0">
                          <a:solidFill>
                            <a:schemeClr val="tx1"/>
                          </a:solidFill>
                          <a:latin typeface="Meiryo UI" panose="020B0604030504040204" pitchFamily="50" charset="-128"/>
                          <a:ea typeface="Meiryo UI" panose="020B0604030504040204" pitchFamily="50" charset="-128"/>
                        </a:rPr>
                        <a:t>）の推進、専⾨⼈材の育成・活用</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生活習慣や⽂化の違い等に配慮した受⼊環境整備（</a:t>
                      </a:r>
                      <a:r>
                        <a:rPr lang="en-US" altLang="ja-JP" sz="800" dirty="0">
                          <a:solidFill>
                            <a:schemeClr val="tx1"/>
                          </a:solidFill>
                          <a:latin typeface="Meiryo UI" panose="020B0604030504040204" pitchFamily="50" charset="-128"/>
                          <a:ea typeface="Meiryo UI" panose="020B0604030504040204" pitchFamily="50" charset="-128"/>
                        </a:rPr>
                        <a:t>LGBTQ</a:t>
                      </a:r>
                      <a:r>
                        <a:rPr lang="ja-JP" altLang="en-US" sz="800" dirty="0">
                          <a:solidFill>
                            <a:schemeClr val="tx1"/>
                          </a:solidFill>
                          <a:latin typeface="Meiryo UI" panose="020B0604030504040204" pitchFamily="50" charset="-128"/>
                          <a:ea typeface="Meiryo UI" panose="020B0604030504040204" pitchFamily="50" charset="-128"/>
                        </a:rPr>
                        <a:t>、フードバリアフリー等）</a:t>
                      </a:r>
                    </a:p>
                    <a:p>
                      <a:pPr marL="152996" indent="-152996">
                        <a:lnSpc>
                          <a:spcPts val="1100"/>
                        </a:lnSpc>
                        <a:buClr>
                          <a:schemeClr val="accent1">
                            <a:lumMod val="60000"/>
                            <a:lumOff val="40000"/>
                          </a:schemeClr>
                        </a:buClr>
                        <a:buFont typeface="Wingdings" panose="05000000000000000000" pitchFamily="2" charset="2"/>
                        <a:buChar char="l"/>
                      </a:pPr>
                      <a:r>
                        <a:rPr lang="ja-JP" altLang="en-US" sz="800" dirty="0">
                          <a:solidFill>
                            <a:schemeClr val="tx1"/>
                          </a:solidFill>
                          <a:latin typeface="Meiryo UI" panose="020B0604030504040204" pitchFamily="50" charset="-128"/>
                          <a:ea typeface="Meiryo UI" panose="020B0604030504040204" pitchFamily="50" charset="-128"/>
                        </a:rPr>
                        <a:t>ホスピタリティの向上、人材の育成</a:t>
                      </a:r>
                    </a:p>
                  </a:txBody>
                  <a:tcPr marR="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630295285"/>
                  </a:ext>
                </a:extLst>
              </a:tr>
            </a:tbl>
          </a:graphicData>
        </a:graphic>
      </p:graphicFrame>
      <p:sp>
        <p:nvSpPr>
          <p:cNvPr id="36" name="四角形: 角を丸くする 35">
            <a:extLst>
              <a:ext uri="{FF2B5EF4-FFF2-40B4-BE49-F238E27FC236}">
                <a16:creationId xmlns:a16="http://schemas.microsoft.com/office/drawing/2014/main" id="{097E04D6-E92B-4105-A1A8-DDD6D70B00DB}"/>
              </a:ext>
            </a:extLst>
          </p:cNvPr>
          <p:cNvSpPr/>
          <p:nvPr/>
        </p:nvSpPr>
        <p:spPr>
          <a:xfrm>
            <a:off x="568688" y="2126866"/>
            <a:ext cx="3600000" cy="324000"/>
          </a:xfrm>
          <a:prstGeom prst="roundRect">
            <a:avLst/>
          </a:prstGeom>
          <a:solidFill>
            <a:schemeClr val="bg1"/>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b="1" dirty="0">
                <a:solidFill>
                  <a:srgbClr val="002060"/>
                </a:solidFill>
                <a:latin typeface="Meiryo UI" panose="020B0604030504040204" pitchFamily="50" charset="-128"/>
                <a:ea typeface="Meiryo UI" panose="020B0604030504040204" pitchFamily="50" charset="-128"/>
              </a:rPr>
              <a:t>展開１　持続可能な観光都市の推進</a:t>
            </a:r>
            <a:endParaRPr lang="ja-JP" altLang="en-US" sz="1200" b="1" dirty="0">
              <a:solidFill>
                <a:srgbClr val="002060"/>
              </a:solidFill>
              <a:latin typeface="Meiryo UI" panose="020B0604030504040204" pitchFamily="50" charset="-128"/>
              <a:ea typeface="Meiryo UI" panose="020B0604030504040204" pitchFamily="50" charset="-128"/>
            </a:endParaRPr>
          </a:p>
        </p:txBody>
      </p:sp>
      <p:sp>
        <p:nvSpPr>
          <p:cNvPr id="37" name="四角形: 角を丸くする 36">
            <a:extLst>
              <a:ext uri="{FF2B5EF4-FFF2-40B4-BE49-F238E27FC236}">
                <a16:creationId xmlns:a16="http://schemas.microsoft.com/office/drawing/2014/main" id="{0BDFAC40-F5F4-480D-8682-D7A96CF948D0}"/>
              </a:ext>
            </a:extLst>
          </p:cNvPr>
          <p:cNvSpPr/>
          <p:nvPr/>
        </p:nvSpPr>
        <p:spPr>
          <a:xfrm>
            <a:off x="568688" y="3446399"/>
            <a:ext cx="3600000" cy="324000"/>
          </a:xfrm>
          <a:prstGeom prst="roundRect">
            <a:avLst/>
          </a:prstGeom>
          <a:solidFill>
            <a:schemeClr val="bg1"/>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b="1" dirty="0">
                <a:solidFill>
                  <a:srgbClr val="002060"/>
                </a:solidFill>
                <a:latin typeface="Meiryo UI" panose="020B0604030504040204" pitchFamily="50" charset="-128"/>
                <a:ea typeface="Meiryo UI" panose="020B0604030504040204" pitchFamily="50" charset="-128"/>
              </a:rPr>
              <a:t>展開２　安全・安心の確保・環境づくり</a:t>
            </a:r>
          </a:p>
        </p:txBody>
      </p:sp>
      <p:sp>
        <p:nvSpPr>
          <p:cNvPr id="44" name="四角形: 角を丸くする 43">
            <a:extLst>
              <a:ext uri="{FF2B5EF4-FFF2-40B4-BE49-F238E27FC236}">
                <a16:creationId xmlns:a16="http://schemas.microsoft.com/office/drawing/2014/main" id="{17A89B20-C007-4F16-8182-97C4EF2BB5C8}"/>
              </a:ext>
            </a:extLst>
          </p:cNvPr>
          <p:cNvSpPr/>
          <p:nvPr/>
        </p:nvSpPr>
        <p:spPr>
          <a:xfrm>
            <a:off x="568688" y="4765932"/>
            <a:ext cx="3600000" cy="324000"/>
          </a:xfrm>
          <a:prstGeom prst="roundRect">
            <a:avLst/>
          </a:prstGeom>
          <a:solidFill>
            <a:schemeClr val="bg1"/>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100" b="1" dirty="0">
                <a:solidFill>
                  <a:srgbClr val="002060"/>
                </a:solidFill>
                <a:latin typeface="Meiryo UI" panose="020B0604030504040204" pitchFamily="50" charset="-128"/>
                <a:ea typeface="Meiryo UI" panose="020B0604030504040204" pitchFamily="50" charset="-128"/>
              </a:rPr>
              <a:t>展開３　受入環境の充実・人材等の育成</a:t>
            </a:r>
            <a:endParaRPr lang="ja-JP" altLang="en-US" sz="1200" b="1" dirty="0">
              <a:solidFill>
                <a:srgbClr val="002060"/>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36803DA5-F912-48E7-81A9-CA9E528B1B8D}"/>
              </a:ext>
            </a:extLst>
          </p:cNvPr>
          <p:cNvSpPr/>
          <p:nvPr/>
        </p:nvSpPr>
        <p:spPr>
          <a:xfrm>
            <a:off x="568688" y="927485"/>
            <a:ext cx="4248000" cy="378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996" indent="-152996">
              <a:buFont typeface="Meiryo UI" panose="020B0604030504040204" pitchFamily="50" charset="-128"/>
              <a:buChar char="✔"/>
            </a:pPr>
            <a:r>
              <a:rPr lang="ja-JP" altLang="en-US" sz="900" dirty="0">
                <a:solidFill>
                  <a:schemeClr val="tx1"/>
                </a:solidFill>
                <a:latin typeface="Meiryo UI" panose="020B0604030504040204" pitchFamily="50" charset="-128"/>
                <a:ea typeface="Meiryo UI" panose="020B0604030504040204" pitchFamily="50" charset="-128"/>
              </a:rPr>
              <a:t>近年、世界的に「持続可能な観光」への関心が高まっており、多様性・公平性・包摂性の尊重や、観光人材の育成、地域と観光の両立への配慮、デジタル技術の活用等による安全・安心で快適な観光地域づくりが求められている</a:t>
            </a:r>
          </a:p>
        </p:txBody>
      </p:sp>
      <p:sp>
        <p:nvSpPr>
          <p:cNvPr id="20" name="正方形/長方形 19">
            <a:extLst>
              <a:ext uri="{FF2B5EF4-FFF2-40B4-BE49-F238E27FC236}">
                <a16:creationId xmlns:a16="http://schemas.microsoft.com/office/drawing/2014/main" id="{51A650F9-06C3-4511-A3DE-71B5837BC836}"/>
              </a:ext>
            </a:extLst>
          </p:cNvPr>
          <p:cNvSpPr/>
          <p:nvPr/>
        </p:nvSpPr>
        <p:spPr>
          <a:xfrm>
            <a:off x="5130972" y="872966"/>
            <a:ext cx="4229440" cy="385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996" indent="-152996">
              <a:buFont typeface="Meiryo UI" panose="020B0604030504040204" pitchFamily="50" charset="-128"/>
              <a:buChar char="➤"/>
            </a:pPr>
            <a:r>
              <a:rPr lang="ja-JP" altLang="en-US" sz="900" dirty="0">
                <a:solidFill>
                  <a:schemeClr val="tx1"/>
                </a:solidFill>
                <a:latin typeface="Meiryo UI" panose="020B0604030504040204" pitchFamily="50" charset="-128"/>
                <a:ea typeface="Meiryo UI" panose="020B0604030504040204" pitchFamily="50" charset="-128"/>
              </a:rPr>
              <a:t>来阪者が安全・安心で快適に過ごせる受入環境の充実を図るとともに、府民・市民が大阪に誇りや愛着を持ち、</a:t>
            </a:r>
            <a:r>
              <a:rPr lang="ja-JP" altLang="en-US" sz="900" b="1" u="sng" dirty="0">
                <a:solidFill>
                  <a:schemeClr val="tx1"/>
                </a:solidFill>
                <a:latin typeface="Meiryo UI" panose="020B0604030504040204" pitchFamily="50" charset="-128"/>
                <a:ea typeface="Meiryo UI" panose="020B0604030504040204" pitchFamily="50" charset="-128"/>
              </a:rPr>
              <a:t>来阪をお勧めしたくなるような魅力あふれる都市をめざす</a:t>
            </a:r>
          </a:p>
        </p:txBody>
      </p:sp>
    </p:spTree>
    <p:extLst>
      <p:ext uri="{BB962C8B-B14F-4D97-AF65-F5344CB8AC3E}">
        <p14:creationId xmlns:p14="http://schemas.microsoft.com/office/powerpoint/2010/main" val="3590055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16DDCED1-D166-4D24-A491-B51103F03B1F}"/>
              </a:ext>
            </a:extLst>
          </p:cNvPr>
          <p:cNvSpPr/>
          <p:nvPr/>
        </p:nvSpPr>
        <p:spPr>
          <a:xfrm>
            <a:off x="1717200" y="2011192"/>
            <a:ext cx="6624000" cy="1728000"/>
          </a:xfrm>
          <a:prstGeom prst="roundRect">
            <a:avLst>
              <a:gd name="adj" fmla="val 5461"/>
            </a:avLst>
          </a:prstGeom>
          <a:solidFill>
            <a:srgbClr val="DAE3F3">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6EE9BDD6-FBD0-4AD7-A0C7-DA3EC9DA3D1A}"/>
              </a:ext>
            </a:extLst>
          </p:cNvPr>
          <p:cNvSpPr/>
          <p:nvPr/>
        </p:nvSpPr>
        <p:spPr>
          <a:xfrm>
            <a:off x="663445" y="4870006"/>
            <a:ext cx="7763269" cy="949953"/>
          </a:xfrm>
          <a:prstGeom prst="rect">
            <a:avLst/>
          </a:prstGeom>
          <a:noFill/>
          <a:ln>
            <a:noFill/>
            <a:prstDash val="sysDot"/>
          </a:ln>
        </p:spPr>
        <p:style>
          <a:lnRef idx="2">
            <a:schemeClr val="dk1"/>
          </a:lnRef>
          <a:fillRef idx="1">
            <a:schemeClr val="lt1"/>
          </a:fillRef>
          <a:effectRef idx="0">
            <a:schemeClr val="dk1"/>
          </a:effectRef>
          <a:fontRef idx="minor">
            <a:schemeClr val="dk1"/>
          </a:fontRef>
        </p:style>
        <p:txBody>
          <a:bodyPr rtlCol="0" anchor="ctr"/>
          <a:lstStyle/>
          <a:p>
            <a:pPr>
              <a:lnSpc>
                <a:spcPts val="1900"/>
              </a:lnSpc>
            </a:pP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は</a:t>
            </a:r>
            <a:r>
              <a:rPr lang="ja-JP" altLang="ja-JP" sz="1200" dirty="0">
                <a:solidFill>
                  <a:schemeClr val="tx1"/>
                </a:solidFill>
                <a:latin typeface="Meiryo UI" panose="020B0604030504040204" pitchFamily="50" charset="-128"/>
                <a:ea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rPr>
              <a:t>2015</a:t>
            </a:r>
            <a:r>
              <a:rPr lang="ja-JP" altLang="ja-JP" sz="1200" dirty="0">
                <a:solidFill>
                  <a:schemeClr val="tx1"/>
                </a:solidFill>
                <a:latin typeface="Meiryo UI" panose="020B0604030504040204" pitchFamily="50" charset="-128"/>
                <a:ea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rPr>
              <a:t>9</a:t>
            </a:r>
            <a:r>
              <a:rPr lang="ja-JP" altLang="ja-JP" sz="1200" dirty="0">
                <a:solidFill>
                  <a:schemeClr val="tx1"/>
                </a:solidFill>
                <a:latin typeface="Meiryo UI" panose="020B0604030504040204" pitchFamily="50" charset="-128"/>
                <a:ea typeface="Meiryo UI" panose="020B0604030504040204" pitchFamily="50" charset="-128"/>
              </a:rPr>
              <a:t>月の国連サミットにおいて採択された「持続可能な開発のための</a:t>
            </a:r>
            <a:r>
              <a:rPr lang="en-US" altLang="ja-JP" sz="1200" dirty="0">
                <a:solidFill>
                  <a:schemeClr val="tx1"/>
                </a:solidFill>
                <a:latin typeface="Meiryo UI" panose="020B0604030504040204" pitchFamily="50" charset="-128"/>
                <a:ea typeface="Meiryo UI" panose="020B0604030504040204" pitchFamily="50" charset="-128"/>
              </a:rPr>
              <a:t>2030</a:t>
            </a:r>
            <a:r>
              <a:rPr lang="ja-JP" altLang="ja-JP" sz="1200" dirty="0">
                <a:solidFill>
                  <a:schemeClr val="tx1"/>
                </a:solidFill>
                <a:latin typeface="Meiryo UI" panose="020B0604030504040204" pitchFamily="50" charset="-128"/>
                <a:ea typeface="Meiryo UI" panose="020B0604030504040204" pitchFamily="50" charset="-128"/>
              </a:rPr>
              <a:t>アジェンダ」で設定された</a:t>
            </a:r>
            <a:r>
              <a:rPr lang="en-US" altLang="ja-JP"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2030</a:t>
            </a:r>
            <a:r>
              <a:rPr lang="ja-JP" altLang="ja-JP"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年を年限とする国際目標であり、誰一人取り残さない持続可能な社会の実現のため、</a:t>
            </a:r>
            <a:r>
              <a:rPr lang="en-US" altLang="ja-JP"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17</a:t>
            </a:r>
            <a:r>
              <a:rPr lang="ja-JP" altLang="ja-JP"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の目標</a:t>
            </a:r>
            <a:r>
              <a:rPr lang="ja-JP" altLang="en-US"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と</a:t>
            </a:r>
            <a:r>
              <a:rPr lang="en-US" altLang="ja-JP"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169</a:t>
            </a:r>
            <a:r>
              <a:rPr lang="ja-JP" altLang="ja-JP"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のターゲットが定められている。大阪は、万博の開催都市として</a:t>
            </a:r>
            <a:r>
              <a:rPr lang="ja-JP" altLang="en-US"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、世界の先頭に立って</a:t>
            </a:r>
            <a:r>
              <a:rPr lang="en-US" altLang="ja-JP"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SDGs</a:t>
            </a:r>
            <a:r>
              <a:rPr lang="ja-JP" altLang="en-US"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に貢献する</a:t>
            </a:r>
            <a:r>
              <a:rPr lang="ja-JP" altLang="ja-JP"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SDGs</a:t>
            </a:r>
            <a:r>
              <a:rPr lang="ja-JP" altLang="ja-JP"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先進都市」を</a:t>
            </a:r>
            <a:r>
              <a:rPr lang="ja-JP" altLang="en-US"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めざ</a:t>
            </a:r>
            <a:r>
              <a:rPr lang="ja-JP" altLang="ja-JP"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し</a:t>
            </a:r>
            <a:r>
              <a:rPr lang="ja-JP" altLang="en-US"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、様々なステークホルダーと連携のもと取組を進めている。</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1900"/>
              </a:lnSpc>
            </a:pPr>
            <a:r>
              <a:rPr lang="ja-JP" altLang="ja-JP"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本戦略</a:t>
            </a:r>
            <a:r>
              <a:rPr lang="ja-JP" altLang="en-US"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に基づく施策についても、関係機関等と連携しつつ、</a:t>
            </a:r>
            <a:r>
              <a:rPr lang="en-US" altLang="ja-JP"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SDGs</a:t>
            </a:r>
            <a:r>
              <a:rPr lang="ja-JP" altLang="ja-JP"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の観点</a:t>
            </a:r>
            <a:r>
              <a:rPr lang="ja-JP" altLang="en-US"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を</a:t>
            </a:r>
            <a:r>
              <a:rPr lang="ja-JP" altLang="ja-JP"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踏まえ</a:t>
            </a:r>
            <a:r>
              <a:rPr lang="ja-JP" altLang="en-US"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ながら取組</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を進めていく。</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3" name="図 2">
            <a:extLst>
              <a:ext uri="{FF2B5EF4-FFF2-40B4-BE49-F238E27FC236}">
                <a16:creationId xmlns:a16="http://schemas.microsoft.com/office/drawing/2014/main" id="{2AB130CD-0326-4A64-9BFD-CD771A4D54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426714" y="4874139"/>
            <a:ext cx="863820" cy="956686"/>
          </a:xfrm>
          <a:prstGeom prst="rect">
            <a:avLst/>
          </a:prstGeom>
        </p:spPr>
      </p:pic>
      <p:sp>
        <p:nvSpPr>
          <p:cNvPr id="19" name="正方形/長方形 18">
            <a:extLst>
              <a:ext uri="{FF2B5EF4-FFF2-40B4-BE49-F238E27FC236}">
                <a16:creationId xmlns:a16="http://schemas.microsoft.com/office/drawing/2014/main" id="{EF44B3C5-AE46-4BFA-A20F-7EB38438C569}"/>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a:t>
            </a:r>
            <a:r>
              <a:rPr lang="ja-JP" altLang="en-US" b="1" dirty="0">
                <a:solidFill>
                  <a:schemeClr val="bg1"/>
                </a:solidFill>
                <a:latin typeface="Meiryo UI" panose="020B0604030504040204" pitchFamily="50" charset="-128"/>
                <a:ea typeface="Meiryo UI" panose="020B0604030504040204" pitchFamily="50" charset="-128"/>
              </a:rPr>
              <a:t>「大阪都市魅力創造戦略</a:t>
            </a:r>
            <a:r>
              <a:rPr lang="en-US" altLang="ja-JP" b="1" dirty="0">
                <a:solidFill>
                  <a:schemeClr val="bg1"/>
                </a:solidFill>
                <a:latin typeface="Meiryo UI" panose="020B0604030504040204" pitchFamily="50" charset="-128"/>
                <a:ea typeface="Meiryo UI" panose="020B0604030504040204" pitchFamily="50" charset="-128"/>
              </a:rPr>
              <a:t>2030</a:t>
            </a:r>
            <a:r>
              <a:rPr lang="ja-JP" altLang="en-US" b="1" dirty="0">
                <a:solidFill>
                  <a:schemeClr val="bg1"/>
                </a:solidFill>
                <a:latin typeface="Meiryo UI" panose="020B0604030504040204" pitchFamily="50" charset="-128"/>
                <a:ea typeface="Meiryo UI" panose="020B0604030504040204" pitchFamily="50" charset="-128"/>
              </a:rPr>
              <a:t>」の推進</a:t>
            </a:r>
          </a:p>
        </p:txBody>
      </p:sp>
      <p:sp>
        <p:nvSpPr>
          <p:cNvPr id="20" name="スライド番号プレースホルダー 6">
            <a:extLst>
              <a:ext uri="{FF2B5EF4-FFF2-40B4-BE49-F238E27FC236}">
                <a16:creationId xmlns:a16="http://schemas.microsoft.com/office/drawing/2014/main" id="{92A3DF85-9F43-44CA-B052-32E2DBBD7331}"/>
              </a:ext>
            </a:extLst>
          </p:cNvPr>
          <p:cNvSpPr txBox="1">
            <a:spLocks/>
          </p:cNvSpPr>
          <p:nvPr/>
        </p:nvSpPr>
        <p:spPr>
          <a:xfrm>
            <a:off x="9428017" y="5836227"/>
            <a:ext cx="477983" cy="456295"/>
          </a:xfrm>
          <a:prstGeom prst="rect">
            <a:avLst/>
          </a:prstGeom>
        </p:spPr>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23</a:t>
            </a:fld>
            <a:endParaRPr kumimoji="1" lang="ja-JP" altLang="en-US" sz="1000" dirty="0">
              <a:latin typeface="Meiryo UI" panose="020B0604030504040204" pitchFamily="50" charset="-128"/>
              <a:ea typeface="Meiryo UI" panose="020B0604030504040204" pitchFamily="50" charset="-128"/>
            </a:endParaRPr>
          </a:p>
        </p:txBody>
      </p:sp>
      <p:sp>
        <p:nvSpPr>
          <p:cNvPr id="21" name="コンテンツ プレースホルダー 2">
            <a:extLst>
              <a:ext uri="{FF2B5EF4-FFF2-40B4-BE49-F238E27FC236}">
                <a16:creationId xmlns:a16="http://schemas.microsoft.com/office/drawing/2014/main" id="{2854A3F1-18D6-4D8F-97FA-F7DFE57C25E0}"/>
              </a:ext>
            </a:extLst>
          </p:cNvPr>
          <p:cNvSpPr txBox="1">
            <a:spLocks/>
          </p:cNvSpPr>
          <p:nvPr/>
        </p:nvSpPr>
        <p:spPr>
          <a:xfrm>
            <a:off x="442289" y="627383"/>
            <a:ext cx="2252184" cy="229613"/>
          </a:xfrm>
          <a:prstGeom prst="rect">
            <a:avLst/>
          </a:prstGeom>
        </p:spPr>
        <p:txBody>
          <a:bodyPr vert="horz" lIns="81597" tIns="40799" rIns="81597" bIns="40799"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167050" indent="-167050">
              <a:lnSpc>
                <a:spcPct val="100000"/>
              </a:lnSpc>
              <a:spcBef>
                <a:spcPts val="26"/>
              </a:spcBef>
              <a:buNone/>
            </a:pPr>
            <a:r>
              <a:rPr lang="ja-JP" altLang="en-US" sz="1400" b="1" dirty="0">
                <a:latin typeface="Meiryo UI" panose="020B0604030504040204" pitchFamily="50" charset="-128"/>
                <a:ea typeface="Meiryo UI" panose="020B0604030504040204" pitchFamily="50" charset="-128"/>
              </a:rPr>
              <a:t>取組の推進にあたって</a:t>
            </a:r>
            <a:endParaRPr lang="en-US" altLang="ja-JP" sz="1400" b="1" u="sng" dirty="0">
              <a:solidFill>
                <a:srgbClr val="FF0000"/>
              </a:solidFill>
              <a:latin typeface="Meiryo UI" panose="020B0604030504040204" pitchFamily="50" charset="-128"/>
              <a:ea typeface="Meiryo UI" panose="020B0604030504040204" pitchFamily="50" charset="-128"/>
            </a:endParaRPr>
          </a:p>
          <a:p>
            <a:pPr marL="0" indent="0">
              <a:lnSpc>
                <a:spcPts val="2499"/>
              </a:lnSpc>
              <a:spcBef>
                <a:spcPts val="26"/>
              </a:spcBef>
              <a:buNone/>
            </a:pPr>
            <a:endParaRPr lang="en-US" altLang="ja-JP" sz="1249" dirty="0">
              <a:latin typeface="Meiryo UI" panose="020B0604030504040204" pitchFamily="50" charset="-128"/>
              <a:ea typeface="Meiryo UI" panose="020B0604030504040204" pitchFamily="50" charset="-128"/>
            </a:endParaRPr>
          </a:p>
        </p:txBody>
      </p:sp>
      <p:sp>
        <p:nvSpPr>
          <p:cNvPr id="23" name="正方形/長方形 22">
            <a:extLst>
              <a:ext uri="{FF2B5EF4-FFF2-40B4-BE49-F238E27FC236}">
                <a16:creationId xmlns:a16="http://schemas.microsoft.com/office/drawing/2014/main" id="{AA4779DA-5514-40B4-8E44-DDC0B1DF2485}"/>
              </a:ext>
            </a:extLst>
          </p:cNvPr>
          <p:cNvSpPr/>
          <p:nvPr/>
        </p:nvSpPr>
        <p:spPr>
          <a:xfrm>
            <a:off x="343502" y="650748"/>
            <a:ext cx="96375" cy="257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2" name="正方形/長方形 1">
            <a:extLst>
              <a:ext uri="{FF2B5EF4-FFF2-40B4-BE49-F238E27FC236}">
                <a16:creationId xmlns:a16="http://schemas.microsoft.com/office/drawing/2014/main" id="{8A00267B-325E-44ED-BDB1-6692A07A21C2}"/>
              </a:ext>
            </a:extLst>
          </p:cNvPr>
          <p:cNvSpPr/>
          <p:nvPr/>
        </p:nvSpPr>
        <p:spPr>
          <a:xfrm>
            <a:off x="454733" y="1063952"/>
            <a:ext cx="9125763" cy="806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900"/>
              </a:lnSpc>
            </a:pPr>
            <a:r>
              <a:rPr lang="ja-JP" altLang="en-US" sz="1200" dirty="0">
                <a:solidFill>
                  <a:schemeClr val="tx1"/>
                </a:solidFill>
                <a:latin typeface="Meiryo UI" panose="020B0604030504040204" pitchFamily="50" charset="-128"/>
                <a:ea typeface="Meiryo UI" panose="020B0604030504040204" pitchFamily="50" charset="-128"/>
              </a:rPr>
              <a:t>行政や経済界、大学・研究機関、地域団体など</a:t>
            </a:r>
            <a:r>
              <a:rPr lang="ja-JP" altLang="ja-JP"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様々な主体がその担い手となり、</a:t>
            </a:r>
            <a:r>
              <a:rPr lang="ja-JP" altLang="en-US"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それぞれの強み</a:t>
            </a:r>
            <a:r>
              <a:rPr lang="ja-JP" altLang="ja-JP"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を最大限に発揮</a:t>
            </a:r>
            <a:r>
              <a:rPr lang="ja-JP" altLang="en-US"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していくことが必要である。そのうえで、大阪府、大阪市、府内市町村や</a:t>
            </a:r>
            <a:r>
              <a:rPr lang="ja-JP" altLang="ja-JP"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大阪観光局</a:t>
            </a:r>
            <a:r>
              <a:rPr lang="ja-JP" altLang="en-US"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をはじめとする各主体が連携し、大阪の都市魅力の創造、効果的なプロモーション、受入環境の充実等の</a:t>
            </a:r>
            <a:r>
              <a:rPr lang="ja-JP" altLang="ja-JP"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取組を</a:t>
            </a:r>
            <a:r>
              <a:rPr lang="ja-JP" altLang="en-US"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適切にマネジメントし、旅行者、民間事業者、府民・市民など、全ての人が大阪に愛着を持ち、快適に過ごせる環境づくりを進め、大阪全体の活性化を図る。</a:t>
            </a:r>
            <a:endParaRPr kumimoji="1" lang="ja-JP" altLang="en-US" sz="1606" dirty="0">
              <a:latin typeface="Meiryo UI" panose="020B0604030504040204" pitchFamily="50" charset="-128"/>
              <a:ea typeface="Meiryo UI" panose="020B0604030504040204" pitchFamily="50" charset="-128"/>
            </a:endParaRPr>
          </a:p>
        </p:txBody>
      </p:sp>
      <p:sp>
        <p:nvSpPr>
          <p:cNvPr id="26" name="コンテンツ プレースホルダー 2">
            <a:extLst>
              <a:ext uri="{FF2B5EF4-FFF2-40B4-BE49-F238E27FC236}">
                <a16:creationId xmlns:a16="http://schemas.microsoft.com/office/drawing/2014/main" id="{B05F4E7C-9F2D-41FD-B143-9E2A68ACB39D}"/>
              </a:ext>
            </a:extLst>
          </p:cNvPr>
          <p:cNvSpPr txBox="1">
            <a:spLocks/>
          </p:cNvSpPr>
          <p:nvPr/>
        </p:nvSpPr>
        <p:spPr>
          <a:xfrm>
            <a:off x="436398" y="4298350"/>
            <a:ext cx="1375879" cy="229613"/>
          </a:xfrm>
          <a:prstGeom prst="rect">
            <a:avLst/>
          </a:prstGeom>
        </p:spPr>
        <p:txBody>
          <a:bodyPr vert="horz" lIns="81597" tIns="40799" rIns="81597" bIns="40799"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167050" indent="-167050">
              <a:lnSpc>
                <a:spcPct val="100000"/>
              </a:lnSpc>
              <a:spcBef>
                <a:spcPts val="26"/>
              </a:spcBef>
              <a:buNone/>
            </a:pPr>
            <a:r>
              <a:rPr lang="en-US" altLang="ja-JP" sz="1400" b="1" dirty="0">
                <a:latin typeface="Meiryo UI" panose="020B0604030504040204" pitchFamily="50" charset="-128"/>
                <a:ea typeface="Meiryo UI" panose="020B0604030504040204" pitchFamily="50" charset="-128"/>
              </a:rPr>
              <a:t>SDGs</a:t>
            </a:r>
            <a:r>
              <a:rPr lang="ja-JP" altLang="en-US" sz="1400" b="1" dirty="0">
                <a:latin typeface="Meiryo UI" panose="020B0604030504040204" pitchFamily="50" charset="-128"/>
                <a:ea typeface="Meiryo UI" panose="020B0604030504040204" pitchFamily="50" charset="-128"/>
              </a:rPr>
              <a:t>の取組</a:t>
            </a:r>
            <a:endParaRPr lang="en-US" altLang="ja-JP" sz="1400" b="1" u="sng" dirty="0">
              <a:solidFill>
                <a:srgbClr val="FF0000"/>
              </a:solidFill>
              <a:latin typeface="Meiryo UI" panose="020B0604030504040204" pitchFamily="50" charset="-128"/>
              <a:ea typeface="Meiryo UI" panose="020B0604030504040204" pitchFamily="50" charset="-128"/>
            </a:endParaRPr>
          </a:p>
          <a:p>
            <a:pPr marL="0" indent="0">
              <a:lnSpc>
                <a:spcPts val="2499"/>
              </a:lnSpc>
              <a:spcBef>
                <a:spcPts val="26"/>
              </a:spcBef>
              <a:buNone/>
            </a:pPr>
            <a:endParaRPr lang="en-US" altLang="ja-JP" sz="1249" dirty="0">
              <a:latin typeface="Meiryo UI" panose="020B0604030504040204" pitchFamily="50" charset="-128"/>
              <a:ea typeface="Meiryo UI" panose="020B0604030504040204" pitchFamily="50" charset="-128"/>
            </a:endParaRPr>
          </a:p>
        </p:txBody>
      </p:sp>
      <p:sp>
        <p:nvSpPr>
          <p:cNvPr id="27" name="正方形/長方形 26">
            <a:extLst>
              <a:ext uri="{FF2B5EF4-FFF2-40B4-BE49-F238E27FC236}">
                <a16:creationId xmlns:a16="http://schemas.microsoft.com/office/drawing/2014/main" id="{43DFE9BC-374C-4AF8-893F-3B47E84ADC95}"/>
              </a:ext>
            </a:extLst>
          </p:cNvPr>
          <p:cNvSpPr/>
          <p:nvPr/>
        </p:nvSpPr>
        <p:spPr>
          <a:xfrm>
            <a:off x="337611" y="4321715"/>
            <a:ext cx="96375" cy="257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grpSp>
        <p:nvGrpSpPr>
          <p:cNvPr id="39" name="グループ化 38">
            <a:extLst>
              <a:ext uri="{FF2B5EF4-FFF2-40B4-BE49-F238E27FC236}">
                <a16:creationId xmlns:a16="http://schemas.microsoft.com/office/drawing/2014/main" id="{0A933331-49A1-48DF-9032-B6178A0369A4}"/>
              </a:ext>
            </a:extLst>
          </p:cNvPr>
          <p:cNvGrpSpPr/>
          <p:nvPr/>
        </p:nvGrpSpPr>
        <p:grpSpPr>
          <a:xfrm rot="10800000">
            <a:off x="4789884" y="3636858"/>
            <a:ext cx="392475" cy="289962"/>
            <a:chOff x="4064978" y="3213663"/>
            <a:chExt cx="553756" cy="383265"/>
          </a:xfrm>
          <a:solidFill>
            <a:schemeClr val="bg1">
              <a:lumMod val="50000"/>
            </a:schemeClr>
          </a:solidFill>
        </p:grpSpPr>
        <p:sp>
          <p:nvSpPr>
            <p:cNvPr id="36" name="フリーフォーム: 図形 35">
              <a:extLst>
                <a:ext uri="{FF2B5EF4-FFF2-40B4-BE49-F238E27FC236}">
                  <a16:creationId xmlns:a16="http://schemas.microsoft.com/office/drawing/2014/main" id="{471C82C3-AC7F-4F72-AC64-C1446BA17946}"/>
                </a:ext>
              </a:extLst>
            </p:cNvPr>
            <p:cNvSpPr/>
            <p:nvPr/>
          </p:nvSpPr>
          <p:spPr>
            <a:xfrm rot="16200000">
              <a:off x="4230209" y="3208404"/>
              <a:ext cx="223293" cy="553756"/>
            </a:xfrm>
            <a:custGeom>
              <a:avLst/>
              <a:gdLst>
                <a:gd name="connsiteX0" fmla="*/ 83319 w 223293"/>
                <a:gd name="connsiteY0" fmla="*/ 0 h 553756"/>
                <a:gd name="connsiteX1" fmla="*/ 0 w 223293"/>
                <a:gd name="connsiteY1" fmla="*/ 0 h 553756"/>
                <a:gd name="connsiteX2" fmla="*/ 139975 w 223293"/>
                <a:gd name="connsiteY2" fmla="*/ 276878 h 553756"/>
                <a:gd name="connsiteX3" fmla="*/ 0 w 223293"/>
                <a:gd name="connsiteY3" fmla="*/ 553756 h 553756"/>
                <a:gd name="connsiteX4" fmla="*/ 83319 w 223293"/>
                <a:gd name="connsiteY4" fmla="*/ 553756 h 553756"/>
                <a:gd name="connsiteX5" fmla="*/ 223294 w 223293"/>
                <a:gd name="connsiteY5" fmla="*/ 276878 h 553756"/>
                <a:gd name="connsiteX6" fmla="*/ 83319 w 223293"/>
                <a:gd name="connsiteY6" fmla="*/ 0 h 55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293" h="553756">
                  <a:moveTo>
                    <a:pt x="83319" y="0"/>
                  </a:moveTo>
                  <a:lnTo>
                    <a:pt x="0" y="0"/>
                  </a:lnTo>
                  <a:lnTo>
                    <a:pt x="139975" y="276878"/>
                  </a:lnTo>
                  <a:lnTo>
                    <a:pt x="0" y="553756"/>
                  </a:lnTo>
                  <a:lnTo>
                    <a:pt x="83319" y="553756"/>
                  </a:lnTo>
                  <a:lnTo>
                    <a:pt x="223294" y="276878"/>
                  </a:lnTo>
                  <a:lnTo>
                    <a:pt x="83319" y="0"/>
                  </a:lnTo>
                  <a:close/>
                </a:path>
              </a:pathLst>
            </a:custGeom>
            <a:grpFill/>
            <a:ln w="6648" cap="flat">
              <a:noFill/>
              <a:prstDash val="solid"/>
              <a:miter/>
            </a:ln>
          </p:spPr>
          <p:txBody>
            <a:bodyPr rtlCol="0" anchor="ctr"/>
            <a:lstStyle/>
            <a:p>
              <a:endParaRPr lang="ja-JP" altLang="en-US"/>
            </a:p>
          </p:txBody>
        </p:sp>
        <p:sp>
          <p:nvSpPr>
            <p:cNvPr id="38" name="フリーフォーム: 図形 37">
              <a:extLst>
                <a:ext uri="{FF2B5EF4-FFF2-40B4-BE49-F238E27FC236}">
                  <a16:creationId xmlns:a16="http://schemas.microsoft.com/office/drawing/2014/main" id="{062F0B51-6DEE-4746-8C93-532E3FFD591A}"/>
                </a:ext>
              </a:extLst>
            </p:cNvPr>
            <p:cNvSpPr/>
            <p:nvPr/>
          </p:nvSpPr>
          <p:spPr>
            <a:xfrm rot="16200000">
              <a:off x="4230209" y="3048432"/>
              <a:ext cx="223293" cy="553756"/>
            </a:xfrm>
            <a:custGeom>
              <a:avLst/>
              <a:gdLst>
                <a:gd name="connsiteX0" fmla="*/ 83319 w 223293"/>
                <a:gd name="connsiteY0" fmla="*/ 0 h 553756"/>
                <a:gd name="connsiteX1" fmla="*/ 0 w 223293"/>
                <a:gd name="connsiteY1" fmla="*/ 0 h 553756"/>
                <a:gd name="connsiteX2" fmla="*/ 139975 w 223293"/>
                <a:gd name="connsiteY2" fmla="*/ 276878 h 553756"/>
                <a:gd name="connsiteX3" fmla="*/ 0 w 223293"/>
                <a:gd name="connsiteY3" fmla="*/ 553756 h 553756"/>
                <a:gd name="connsiteX4" fmla="*/ 83319 w 223293"/>
                <a:gd name="connsiteY4" fmla="*/ 553756 h 553756"/>
                <a:gd name="connsiteX5" fmla="*/ 223294 w 223293"/>
                <a:gd name="connsiteY5" fmla="*/ 276878 h 553756"/>
                <a:gd name="connsiteX6" fmla="*/ 83319 w 223293"/>
                <a:gd name="connsiteY6" fmla="*/ 0 h 55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293" h="553756">
                  <a:moveTo>
                    <a:pt x="83319" y="0"/>
                  </a:moveTo>
                  <a:lnTo>
                    <a:pt x="0" y="0"/>
                  </a:lnTo>
                  <a:lnTo>
                    <a:pt x="139975" y="276878"/>
                  </a:lnTo>
                  <a:lnTo>
                    <a:pt x="0" y="553756"/>
                  </a:lnTo>
                  <a:lnTo>
                    <a:pt x="83319" y="553756"/>
                  </a:lnTo>
                  <a:lnTo>
                    <a:pt x="223294" y="276878"/>
                  </a:lnTo>
                  <a:lnTo>
                    <a:pt x="83319" y="0"/>
                  </a:lnTo>
                  <a:close/>
                </a:path>
              </a:pathLst>
            </a:custGeom>
            <a:grpFill/>
            <a:ln w="6648" cap="flat">
              <a:noFill/>
              <a:prstDash val="solid"/>
              <a:miter/>
            </a:ln>
          </p:spPr>
          <p:txBody>
            <a:bodyPr rtlCol="0" anchor="ctr"/>
            <a:lstStyle/>
            <a:p>
              <a:endParaRPr lang="ja-JP" altLang="en-US"/>
            </a:p>
          </p:txBody>
        </p:sp>
      </p:grpSp>
      <p:sp>
        <p:nvSpPr>
          <p:cNvPr id="42" name="正方形/長方形 41">
            <a:extLst>
              <a:ext uri="{FF2B5EF4-FFF2-40B4-BE49-F238E27FC236}">
                <a16:creationId xmlns:a16="http://schemas.microsoft.com/office/drawing/2014/main" id="{60451724-2CD4-4327-A88F-54E65A663B17}"/>
              </a:ext>
            </a:extLst>
          </p:cNvPr>
          <p:cNvSpPr/>
          <p:nvPr/>
        </p:nvSpPr>
        <p:spPr>
          <a:xfrm>
            <a:off x="557662" y="4641626"/>
            <a:ext cx="8943076" cy="1404000"/>
          </a:xfrm>
          <a:prstGeom prst="rect">
            <a:avLst/>
          </a:prstGeom>
          <a:noFill/>
          <a:ln>
            <a:solidFill>
              <a:schemeClr val="tx1"/>
            </a:solidFill>
            <a:prstDash val="sysDot"/>
          </a:ln>
        </p:spPr>
        <p:style>
          <a:lnRef idx="2">
            <a:schemeClr val="dk1"/>
          </a:lnRef>
          <a:fillRef idx="1">
            <a:schemeClr val="lt1"/>
          </a:fillRef>
          <a:effectRef idx="0">
            <a:schemeClr val="dk1"/>
          </a:effectRef>
          <a:fontRef idx="minor">
            <a:schemeClr val="dk1"/>
          </a:fontRef>
        </p:style>
        <p:txBody>
          <a:bodyPr rtlCol="0" anchor="ctr"/>
          <a:lstStyle/>
          <a:p>
            <a:pPr>
              <a:lnSpc>
                <a:spcPct val="140000"/>
              </a:lnSpc>
            </a:pP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37" name="正方形/長方形 36">
            <a:extLst>
              <a:ext uri="{FF2B5EF4-FFF2-40B4-BE49-F238E27FC236}">
                <a16:creationId xmlns:a16="http://schemas.microsoft.com/office/drawing/2014/main" id="{D53C10E0-D383-4F6D-9719-D91136A08A31}"/>
              </a:ext>
            </a:extLst>
          </p:cNvPr>
          <p:cNvSpPr/>
          <p:nvPr/>
        </p:nvSpPr>
        <p:spPr>
          <a:xfrm>
            <a:off x="2225083" y="3161094"/>
            <a:ext cx="5831226" cy="428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nSpc>
                <a:spcPts val="1500"/>
              </a:lnSpc>
              <a:buFont typeface="Meiryo UI" panose="020B0604030504040204" pitchFamily="50" charset="-128"/>
              <a:buChar char="➤"/>
            </a:pPr>
            <a:r>
              <a:rPr lang="ja-JP" altLang="en-US" sz="1000" dirty="0">
                <a:solidFill>
                  <a:schemeClr val="tx1"/>
                </a:solidFill>
                <a:latin typeface="Meiryo UI" panose="020B0604030504040204" pitchFamily="50" charset="-128"/>
                <a:ea typeface="Meiryo UI" panose="020B0604030504040204" pitchFamily="50" charset="-128"/>
              </a:rPr>
              <a:t>行政、経済界、大学・研究機関、地域団体など様々な主体が担い手となり、強みを最大限に発揮</a:t>
            </a:r>
            <a:endParaRPr lang="en-US" altLang="ja-JP" sz="1000" dirty="0">
              <a:solidFill>
                <a:schemeClr val="tx1"/>
              </a:solidFill>
              <a:latin typeface="Meiryo UI" panose="020B0604030504040204" pitchFamily="50" charset="-128"/>
              <a:ea typeface="Meiryo UI" panose="020B0604030504040204" pitchFamily="50" charset="-128"/>
            </a:endParaRPr>
          </a:p>
          <a:p>
            <a:pPr marL="171450" indent="-171450">
              <a:lnSpc>
                <a:spcPts val="1500"/>
              </a:lnSpc>
              <a:buFont typeface="Meiryo UI" panose="020B0604030504040204" pitchFamily="50" charset="-128"/>
              <a:buChar char="➤"/>
            </a:pPr>
            <a:r>
              <a:rPr kumimoji="1" lang="ja-JP" altLang="en-US" sz="1000" dirty="0">
                <a:solidFill>
                  <a:schemeClr val="tx1"/>
                </a:solidFill>
                <a:latin typeface="Meiryo UI" panose="020B0604030504040204" pitchFamily="50" charset="-128"/>
                <a:ea typeface="Meiryo UI" panose="020B0604030504040204" pitchFamily="50" charset="-128"/>
              </a:rPr>
              <a:t>大阪府、大阪市、府内市町村、大阪観光局などの各主体が連携し、都市魅力創造等の取組をマネジメント</a:t>
            </a:r>
            <a:endParaRPr kumimoji="1" lang="ja-JP" altLang="en-US" sz="1200" dirty="0">
              <a:latin typeface="Meiryo UI" panose="020B0604030504040204" pitchFamily="50" charset="-128"/>
              <a:ea typeface="Meiryo UI" panose="020B0604030504040204" pitchFamily="50" charset="-128"/>
            </a:endParaRPr>
          </a:p>
        </p:txBody>
      </p:sp>
      <p:sp>
        <p:nvSpPr>
          <p:cNvPr id="43" name="四角形: 角を丸くする 42">
            <a:extLst>
              <a:ext uri="{FF2B5EF4-FFF2-40B4-BE49-F238E27FC236}">
                <a16:creationId xmlns:a16="http://schemas.microsoft.com/office/drawing/2014/main" id="{4785D345-971E-4AAC-8D57-7D4A6359A600}"/>
              </a:ext>
            </a:extLst>
          </p:cNvPr>
          <p:cNvSpPr/>
          <p:nvPr/>
        </p:nvSpPr>
        <p:spPr>
          <a:xfrm>
            <a:off x="2556092" y="2209267"/>
            <a:ext cx="1332000" cy="396000"/>
          </a:xfrm>
          <a:prstGeom prst="roundRect">
            <a:avLst/>
          </a:prstGeom>
          <a:solidFill>
            <a:schemeClr val="bg1"/>
          </a:solidFill>
          <a:ln w="19050">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Meiryo UI" panose="020B0604030504040204" pitchFamily="50" charset="-128"/>
                <a:ea typeface="Meiryo UI" panose="020B0604030504040204" pitchFamily="50" charset="-128"/>
              </a:rPr>
              <a:t>行政</a:t>
            </a:r>
          </a:p>
        </p:txBody>
      </p:sp>
      <p:sp>
        <p:nvSpPr>
          <p:cNvPr id="45" name="四角形: 角を丸くする 44">
            <a:extLst>
              <a:ext uri="{FF2B5EF4-FFF2-40B4-BE49-F238E27FC236}">
                <a16:creationId xmlns:a16="http://schemas.microsoft.com/office/drawing/2014/main" id="{4FDEBD3C-7E86-4AB3-81CA-8BFBED0FE1F1}"/>
              </a:ext>
            </a:extLst>
          </p:cNvPr>
          <p:cNvSpPr/>
          <p:nvPr/>
        </p:nvSpPr>
        <p:spPr>
          <a:xfrm>
            <a:off x="2556092" y="2669315"/>
            <a:ext cx="1332000" cy="396000"/>
          </a:xfrm>
          <a:prstGeom prst="roundRect">
            <a:avLst/>
          </a:prstGeom>
          <a:solidFill>
            <a:schemeClr val="bg1"/>
          </a:solidFill>
          <a:ln w="19050">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Meiryo UI" panose="020B0604030504040204" pitchFamily="50" charset="-128"/>
                <a:ea typeface="Meiryo UI" panose="020B0604030504040204" pitchFamily="50" charset="-128"/>
              </a:rPr>
              <a:t>大学・研究機関</a:t>
            </a:r>
          </a:p>
        </p:txBody>
      </p:sp>
      <p:sp>
        <p:nvSpPr>
          <p:cNvPr id="46" name="四角形: 角を丸くする 45">
            <a:extLst>
              <a:ext uri="{FF2B5EF4-FFF2-40B4-BE49-F238E27FC236}">
                <a16:creationId xmlns:a16="http://schemas.microsoft.com/office/drawing/2014/main" id="{8FC4987C-EE28-47EF-889E-6B24C3A9A53C}"/>
              </a:ext>
            </a:extLst>
          </p:cNvPr>
          <p:cNvSpPr/>
          <p:nvPr/>
        </p:nvSpPr>
        <p:spPr>
          <a:xfrm>
            <a:off x="6152296" y="2212892"/>
            <a:ext cx="1332000" cy="396000"/>
          </a:xfrm>
          <a:prstGeom prst="roundRect">
            <a:avLst/>
          </a:prstGeom>
          <a:solidFill>
            <a:schemeClr val="bg1"/>
          </a:solidFill>
          <a:ln w="19050">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Meiryo UI" panose="020B0604030504040204" pitchFamily="50" charset="-128"/>
                <a:ea typeface="Meiryo UI" panose="020B0604030504040204" pitchFamily="50" charset="-128"/>
              </a:rPr>
              <a:t>経済界</a:t>
            </a:r>
          </a:p>
        </p:txBody>
      </p:sp>
      <p:sp>
        <p:nvSpPr>
          <p:cNvPr id="47" name="四角形: 角を丸くする 46">
            <a:extLst>
              <a:ext uri="{FF2B5EF4-FFF2-40B4-BE49-F238E27FC236}">
                <a16:creationId xmlns:a16="http://schemas.microsoft.com/office/drawing/2014/main" id="{FE91EA4D-91D2-43EA-AF81-8E0D26C7DA4C}"/>
              </a:ext>
            </a:extLst>
          </p:cNvPr>
          <p:cNvSpPr/>
          <p:nvPr/>
        </p:nvSpPr>
        <p:spPr>
          <a:xfrm>
            <a:off x="6160711" y="2670695"/>
            <a:ext cx="1332000" cy="396000"/>
          </a:xfrm>
          <a:prstGeom prst="roundRect">
            <a:avLst/>
          </a:prstGeom>
          <a:solidFill>
            <a:schemeClr val="bg1"/>
          </a:solidFill>
          <a:ln w="19050">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Meiryo UI" panose="020B0604030504040204" pitchFamily="50" charset="-128"/>
                <a:ea typeface="Meiryo UI" panose="020B0604030504040204" pitchFamily="50" charset="-128"/>
              </a:rPr>
              <a:t>地域団体</a:t>
            </a:r>
          </a:p>
        </p:txBody>
      </p:sp>
      <p:sp>
        <p:nvSpPr>
          <p:cNvPr id="49" name="四角形: 角を丸くする 48">
            <a:extLst>
              <a:ext uri="{FF2B5EF4-FFF2-40B4-BE49-F238E27FC236}">
                <a16:creationId xmlns:a16="http://schemas.microsoft.com/office/drawing/2014/main" id="{830891EB-66F9-45B0-A0A8-A4465BE6C68D}"/>
              </a:ext>
            </a:extLst>
          </p:cNvPr>
          <p:cNvSpPr/>
          <p:nvPr/>
        </p:nvSpPr>
        <p:spPr>
          <a:xfrm>
            <a:off x="3841734" y="2292825"/>
            <a:ext cx="2376000" cy="669402"/>
          </a:xfrm>
          <a:prstGeom prst="roundRect">
            <a:avLst/>
          </a:prstGeom>
          <a:solidFill>
            <a:schemeClr val="bg1"/>
          </a:solid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50" name="正方形/長方形 49">
            <a:extLst>
              <a:ext uri="{FF2B5EF4-FFF2-40B4-BE49-F238E27FC236}">
                <a16:creationId xmlns:a16="http://schemas.microsoft.com/office/drawing/2014/main" id="{D78FBDD1-B313-4DBF-9E46-297D8D1D2CE7}"/>
              </a:ext>
            </a:extLst>
          </p:cNvPr>
          <p:cNvSpPr/>
          <p:nvPr/>
        </p:nvSpPr>
        <p:spPr>
          <a:xfrm>
            <a:off x="7588337" y="2776830"/>
            <a:ext cx="291229" cy="287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ts val="1700"/>
              </a:lnSpc>
            </a:pPr>
            <a:r>
              <a:rPr lang="ja-JP" altLang="en-US" sz="1100" dirty="0">
                <a:solidFill>
                  <a:schemeClr val="tx1"/>
                </a:solidFill>
                <a:latin typeface="Meiryo UI" panose="020B0604030504040204" pitchFamily="50" charset="-128"/>
                <a:ea typeface="Meiryo UI" panose="020B0604030504040204" pitchFamily="50" charset="-128"/>
              </a:rPr>
              <a:t>など</a:t>
            </a: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48" name="正方形/長方形 47">
            <a:extLst>
              <a:ext uri="{FF2B5EF4-FFF2-40B4-BE49-F238E27FC236}">
                <a16:creationId xmlns:a16="http://schemas.microsoft.com/office/drawing/2014/main" id="{A7DF8528-DC2B-4168-8A99-E82CC6EC113B}"/>
              </a:ext>
            </a:extLst>
          </p:cNvPr>
          <p:cNvSpPr/>
          <p:nvPr/>
        </p:nvSpPr>
        <p:spPr>
          <a:xfrm>
            <a:off x="4085085" y="2476855"/>
            <a:ext cx="1980000" cy="405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300"/>
              </a:lnSpc>
            </a:pPr>
            <a:r>
              <a:rPr lang="ja-JP" altLang="en-US" sz="1100" dirty="0">
                <a:solidFill>
                  <a:schemeClr val="tx1"/>
                </a:solidFill>
                <a:latin typeface="Meiryo UI" panose="020B0604030504040204" pitchFamily="50" charset="-128"/>
                <a:ea typeface="Meiryo UI" panose="020B0604030504040204" pitchFamily="50" charset="-128"/>
              </a:rPr>
              <a:t>○大阪府　○府内市町村</a:t>
            </a:r>
            <a:endParaRPr lang="en-US" altLang="ja-JP" sz="1100" dirty="0">
              <a:solidFill>
                <a:schemeClr val="tx1"/>
              </a:solidFill>
              <a:latin typeface="Meiryo UI" panose="020B0604030504040204" pitchFamily="50" charset="-128"/>
              <a:ea typeface="Meiryo UI" panose="020B0604030504040204" pitchFamily="50" charset="-128"/>
            </a:endParaRPr>
          </a:p>
          <a:p>
            <a:pPr>
              <a:lnSpc>
                <a:spcPts val="1300"/>
              </a:lnSpc>
            </a:pPr>
            <a:r>
              <a:rPr lang="ja-JP" altLang="en-US" sz="1100" dirty="0">
                <a:solidFill>
                  <a:schemeClr val="tx1"/>
                </a:solidFill>
                <a:latin typeface="Meiryo UI" panose="020B0604030504040204" pitchFamily="50" charset="-128"/>
                <a:ea typeface="Meiryo UI" panose="020B0604030504040204" pitchFamily="50" charset="-128"/>
              </a:rPr>
              <a:t>○大阪市　○大阪観光局　など　</a:t>
            </a: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11" name="吹き出し: 左右矢印 10">
            <a:extLst>
              <a:ext uri="{FF2B5EF4-FFF2-40B4-BE49-F238E27FC236}">
                <a16:creationId xmlns:a16="http://schemas.microsoft.com/office/drawing/2014/main" id="{1173B9F9-1E64-45D3-9257-5F25160EA4CF}"/>
              </a:ext>
            </a:extLst>
          </p:cNvPr>
          <p:cNvSpPr/>
          <p:nvPr/>
        </p:nvSpPr>
        <p:spPr>
          <a:xfrm>
            <a:off x="4083490" y="2134387"/>
            <a:ext cx="1805267" cy="299350"/>
          </a:xfrm>
          <a:prstGeom prst="leftRightArrowCallout">
            <a:avLst>
              <a:gd name="adj1" fmla="val 100000"/>
              <a:gd name="adj2" fmla="val 50000"/>
              <a:gd name="adj3" fmla="val 25740"/>
              <a:gd name="adj4" fmla="val 80916"/>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2000"/>
              </a:lnSpc>
            </a:pPr>
            <a:r>
              <a:rPr lang="ja-JP" altLang="en-US" sz="12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マネジメント機能</a:t>
            </a:r>
            <a:endParaRPr lang="en-US" altLang="ja-JP" sz="12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7" name="楕円 6">
            <a:extLst>
              <a:ext uri="{FF2B5EF4-FFF2-40B4-BE49-F238E27FC236}">
                <a16:creationId xmlns:a16="http://schemas.microsoft.com/office/drawing/2014/main" id="{A8D7A7C8-2609-47B9-9E14-32AC72008D4C}"/>
              </a:ext>
            </a:extLst>
          </p:cNvPr>
          <p:cNvSpPr/>
          <p:nvPr/>
        </p:nvSpPr>
        <p:spPr>
          <a:xfrm>
            <a:off x="4050933" y="4110009"/>
            <a:ext cx="1838575" cy="191701"/>
          </a:xfrm>
          <a:prstGeom prst="ellipse">
            <a:avLst/>
          </a:prstGeom>
          <a:solidFill>
            <a:srgbClr val="A9D18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41" name="正方形/長方形 40">
            <a:extLst>
              <a:ext uri="{FF2B5EF4-FFF2-40B4-BE49-F238E27FC236}">
                <a16:creationId xmlns:a16="http://schemas.microsoft.com/office/drawing/2014/main" id="{3CA05F29-0CCB-48C9-8CB6-3F315A00EDDB}"/>
              </a:ext>
            </a:extLst>
          </p:cNvPr>
          <p:cNvSpPr/>
          <p:nvPr/>
        </p:nvSpPr>
        <p:spPr>
          <a:xfrm>
            <a:off x="4212658" y="3919455"/>
            <a:ext cx="1601279" cy="378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kumimoji="1" lang="ja-JP" altLang="en-US" sz="1300" b="1" dirty="0">
                <a:solidFill>
                  <a:schemeClr val="tx1"/>
                </a:solidFill>
                <a:latin typeface="Meiryo UI" panose="020B0604030504040204" pitchFamily="50" charset="-128"/>
                <a:ea typeface="Meiryo UI" panose="020B0604030504040204" pitchFamily="50" charset="-128"/>
              </a:rPr>
              <a:t>大阪全体の活性化</a:t>
            </a:r>
            <a:endParaRPr kumimoji="1" lang="ja-JP" altLang="en-US" sz="13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9180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55"/>
          <p:cNvSpPr txBox="1">
            <a:spLocks noChangeArrowheads="1"/>
          </p:cNvSpPr>
          <p:nvPr/>
        </p:nvSpPr>
        <p:spPr bwMode="auto">
          <a:xfrm>
            <a:off x="453085" y="551517"/>
            <a:ext cx="8999829" cy="1174418"/>
          </a:xfrm>
          <a:prstGeom prst="rect">
            <a:avLst/>
          </a:prstGeom>
          <a:noFill/>
          <a:ln w="9525">
            <a:noFill/>
            <a:miter lim="800000"/>
            <a:headEnd/>
            <a:tailEnd/>
          </a:ln>
        </p:spPr>
        <p:txBody>
          <a:bodyPr wrap="square" lIns="46982" tIns="23492" rIns="46982" bIns="23492">
            <a:spAutoFit/>
          </a:bodyPr>
          <a:lstStyle/>
          <a:p>
            <a:pPr marL="171450" indent="-171450">
              <a:lnSpc>
                <a:spcPts val="1800"/>
              </a:lnSpc>
              <a:buFont typeface="Meiryo UI" panose="020B0604030504040204" pitchFamily="50" charset="-128"/>
              <a:buChar char="⃝"/>
            </a:pPr>
            <a:r>
              <a:rPr lang="ja-JP" altLang="en-US" sz="1200" dirty="0">
                <a:latin typeface="Meiryo UI" panose="020B0604030504040204" pitchFamily="50" charset="-128"/>
                <a:ea typeface="Meiryo UI" panose="020B0604030504040204" pitchFamily="50" charset="-128"/>
              </a:rPr>
              <a:t>本戦略で掲げるめざす姿の実現に向け、各種施策を着実に推進するとともに、本戦略の進捗を管理するため、</a:t>
            </a: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大阪府市都市魅力戦略推進会議において年度ごとに評価・検証を行う。</a:t>
            </a:r>
            <a:endParaRPr lang="en-US" altLang="ja-JP" sz="1200" dirty="0">
              <a:latin typeface="Meiryo UI" panose="020B0604030504040204" pitchFamily="50" charset="-128"/>
              <a:ea typeface="Meiryo UI" panose="020B0604030504040204" pitchFamily="50" charset="-128"/>
            </a:endParaRPr>
          </a:p>
          <a:p>
            <a:pPr marL="171450" indent="-171450">
              <a:lnSpc>
                <a:spcPts val="1800"/>
              </a:lnSpc>
              <a:buFont typeface="Meiryo UI" panose="020B0604030504040204" pitchFamily="50" charset="-128"/>
              <a:buChar char="⃝"/>
            </a:pPr>
            <a:r>
              <a:rPr lang="ja-JP" altLang="en-US" sz="1200" dirty="0">
                <a:latin typeface="Meiryo UI" panose="020B0604030504040204" pitchFamily="50" charset="-128"/>
                <a:ea typeface="Meiryo UI" panose="020B0604030504040204" pitchFamily="50" charset="-128"/>
              </a:rPr>
              <a:t>戦略の実効性や進捗度等を把握するための指標を設定し、指標の数値や内容、個々の施策の達成状況、社会経済情勢等を総合的に判断し、適切な状況の把握に努める。</a:t>
            </a:r>
            <a:endParaRPr lang="en-US" altLang="ja-JP" sz="1200" dirty="0">
              <a:latin typeface="Meiryo UI" panose="020B0604030504040204" pitchFamily="50" charset="-128"/>
              <a:ea typeface="Meiryo UI" panose="020B0604030504040204" pitchFamily="50" charset="-128"/>
            </a:endParaRPr>
          </a:p>
          <a:p>
            <a:pPr marL="171450" indent="-171450">
              <a:lnSpc>
                <a:spcPts val="1800"/>
              </a:lnSpc>
              <a:buFont typeface="Meiryo UI" panose="020B0604030504040204" pitchFamily="50" charset="-128"/>
              <a:buChar char="⃝"/>
            </a:pPr>
            <a:r>
              <a:rPr lang="ja-JP" altLang="en-US" sz="1200" dirty="0">
                <a:latin typeface="Meiryo UI" panose="020B0604030504040204" pitchFamily="50" charset="-128"/>
                <a:ea typeface="Meiryo UI" panose="020B0604030504040204" pitchFamily="50" charset="-128"/>
              </a:rPr>
              <a:t>近年、「持続可能な観光」という視点が求められている中、「量」だけでなく「質」について着目した指標を設けることとする。</a:t>
            </a:r>
            <a:endParaRPr lang="en-US" altLang="ja-JP" sz="1400" strike="sngStrike" dirty="0">
              <a:latin typeface="Meiryo UI" panose="020B0604030504040204" pitchFamily="50" charset="-128"/>
              <a:ea typeface="Meiryo UI" panose="020B0604030504040204" pitchFamily="50" charset="-128"/>
            </a:endParaRPr>
          </a:p>
        </p:txBody>
      </p:sp>
      <p:sp>
        <p:nvSpPr>
          <p:cNvPr id="12" name="テキスト ボックス 55">
            <a:extLst>
              <a:ext uri="{FF2B5EF4-FFF2-40B4-BE49-F238E27FC236}">
                <a16:creationId xmlns:a16="http://schemas.microsoft.com/office/drawing/2014/main" id="{C91BA731-EE5B-4669-B951-1C8F833F17C5}"/>
              </a:ext>
            </a:extLst>
          </p:cNvPr>
          <p:cNvSpPr txBox="1">
            <a:spLocks noChangeArrowheads="1"/>
          </p:cNvSpPr>
          <p:nvPr/>
        </p:nvSpPr>
        <p:spPr bwMode="auto">
          <a:xfrm>
            <a:off x="519732" y="2220331"/>
            <a:ext cx="7073259" cy="219740"/>
          </a:xfrm>
          <a:prstGeom prst="rect">
            <a:avLst/>
          </a:prstGeom>
          <a:noFill/>
          <a:ln w="9525">
            <a:noFill/>
            <a:miter lim="800000"/>
            <a:headEnd/>
            <a:tailEnd/>
          </a:ln>
        </p:spPr>
        <p:txBody>
          <a:bodyPr wrap="square" lIns="0" tIns="0" rIns="0" bIns="0" anchor="ctr" anchorCtr="0">
            <a:spAutoFit/>
          </a:bodyPr>
          <a:lstStyle/>
          <a:p>
            <a:pPr>
              <a:spcAft>
                <a:spcPts val="535"/>
              </a:spcAft>
            </a:pPr>
            <a:r>
              <a:rPr lang="ja-JP" altLang="en-US" sz="1428"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戦略の数値目標として、 「内外からの誘客」に関し、「</a:t>
            </a:r>
            <a:r>
              <a:rPr lang="en-US" altLang="ja-JP" sz="1200" dirty="0">
                <a:latin typeface="Meiryo UI" panose="020B0604030504040204" pitchFamily="50" charset="-128"/>
                <a:ea typeface="Meiryo UI" panose="020B0604030504040204" pitchFamily="50" charset="-128"/>
              </a:rPr>
              <a:t>Beyond</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EXPO 2025</a:t>
            </a:r>
            <a:r>
              <a:rPr lang="ja-JP" altLang="en-US" sz="1200" dirty="0">
                <a:latin typeface="Meiryo UI" panose="020B0604030504040204" pitchFamily="50" charset="-128"/>
                <a:ea typeface="Meiryo UI" panose="020B0604030504040204" pitchFamily="50" charset="-128"/>
              </a:rPr>
              <a:t>」と整合を図りつつ次のとおり設定する。</a:t>
            </a:r>
            <a:endParaRPr lang="en-US" altLang="ja-JP" sz="1160" dirty="0">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5919572B-41D0-4F72-A375-39D0070836D8}"/>
              </a:ext>
            </a:extLst>
          </p:cNvPr>
          <p:cNvSpPr/>
          <p:nvPr/>
        </p:nvSpPr>
        <p:spPr>
          <a:xfrm>
            <a:off x="327895" y="1820818"/>
            <a:ext cx="2478915" cy="32168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1200" b="1" dirty="0">
                <a:solidFill>
                  <a:schemeClr val="bg1"/>
                </a:solidFill>
                <a:latin typeface="Meiryo UI" panose="020B0604030504040204" pitchFamily="50" charset="-128"/>
                <a:ea typeface="Meiryo UI" panose="020B0604030504040204" pitchFamily="50" charset="-128"/>
              </a:rPr>
              <a:t>内外からの誘客に関する</a:t>
            </a:r>
            <a:r>
              <a:rPr lang="ja-JP" altLang="en-US" sz="1200" b="1" dirty="0">
                <a:latin typeface="Meiryo UI" panose="020B0604030504040204" pitchFamily="50" charset="-128"/>
                <a:ea typeface="Meiryo UI" panose="020B0604030504040204" pitchFamily="50" charset="-128"/>
              </a:rPr>
              <a:t>数値目標</a:t>
            </a:r>
            <a:endParaRPr lang="ja-JP" altLang="en-US" sz="1200" b="1" spc="178" dirty="0">
              <a:latin typeface="Meiryo UI" panose="020B0604030504040204" pitchFamily="50" charset="-128"/>
              <a:ea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2008089148"/>
              </p:ext>
            </p:extLst>
          </p:nvPr>
        </p:nvGraphicFramePr>
        <p:xfrm>
          <a:off x="686999" y="2764631"/>
          <a:ext cx="8532000" cy="2764681"/>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2615346986"/>
                    </a:ext>
                  </a:extLst>
                </a:gridCol>
                <a:gridCol w="1008000">
                  <a:extLst>
                    <a:ext uri="{9D8B030D-6E8A-4147-A177-3AD203B41FA5}">
                      <a16:colId xmlns:a16="http://schemas.microsoft.com/office/drawing/2014/main" val="3399677598"/>
                    </a:ext>
                  </a:extLst>
                </a:gridCol>
                <a:gridCol w="1800000">
                  <a:extLst>
                    <a:ext uri="{9D8B030D-6E8A-4147-A177-3AD203B41FA5}">
                      <a16:colId xmlns:a16="http://schemas.microsoft.com/office/drawing/2014/main" val="523905989"/>
                    </a:ext>
                  </a:extLst>
                </a:gridCol>
                <a:gridCol w="1800000">
                  <a:extLst>
                    <a:ext uri="{9D8B030D-6E8A-4147-A177-3AD203B41FA5}">
                      <a16:colId xmlns:a16="http://schemas.microsoft.com/office/drawing/2014/main" val="4175407327"/>
                    </a:ext>
                  </a:extLst>
                </a:gridCol>
                <a:gridCol w="2916000">
                  <a:extLst>
                    <a:ext uri="{9D8B030D-6E8A-4147-A177-3AD203B41FA5}">
                      <a16:colId xmlns:a16="http://schemas.microsoft.com/office/drawing/2014/main" val="1262620834"/>
                    </a:ext>
                  </a:extLst>
                </a:gridCol>
              </a:tblGrid>
              <a:tr h="289125">
                <a:tc gridSpan="2">
                  <a:txBody>
                    <a:bodyPr/>
                    <a:lstStyle/>
                    <a:p>
                      <a:pPr algn="ctr"/>
                      <a:r>
                        <a:rPr kumimoji="1" lang="ja-JP" altLang="en-US" sz="1000" b="1" dirty="0">
                          <a:latin typeface="Arial" panose="020B0604020202020204" pitchFamily="34" charset="0"/>
                          <a:ea typeface="Meiryo UI" panose="020B0604030504040204" pitchFamily="50" charset="-128"/>
                          <a:cs typeface="Arial" panose="020B0604020202020204" pitchFamily="34" charset="0"/>
                        </a:rPr>
                        <a:t>指標</a:t>
                      </a:r>
                    </a:p>
                  </a:txBody>
                  <a:tcPr marL="81597" marR="81597" marT="40799" marB="40799" anchor="ctr"/>
                </a:tc>
                <a:tc hMerge="1">
                  <a:txBody>
                    <a:bodyPr/>
                    <a:lstStyle/>
                    <a:p>
                      <a:pPr algn="ctr"/>
                      <a:endParaRPr kumimoji="1" lang="en-US" altLang="ja-JP" sz="1200" b="1" dirty="0">
                        <a:solidFill>
                          <a:schemeClr val="bg1"/>
                        </a:solidFill>
                        <a:latin typeface="Arial" panose="020B0604020202020204" pitchFamily="34" charset="0"/>
                        <a:ea typeface="Meiryo UI" panose="020B0604030504040204" pitchFamily="50" charset="-128"/>
                        <a:cs typeface="Arial" panose="020B0604020202020204" pitchFamily="34" charset="0"/>
                      </a:endParaRPr>
                    </a:p>
                  </a:txBody>
                  <a:tcPr anchor="ctr"/>
                </a:tc>
                <a:tc>
                  <a:txBody>
                    <a:bodyPr/>
                    <a:lstStyle/>
                    <a:p>
                      <a:pPr algn="ctr"/>
                      <a:r>
                        <a:rPr kumimoji="1" lang="ja-JP" altLang="en-US" sz="1000" b="1" dirty="0">
                          <a:solidFill>
                            <a:schemeClr val="bg1"/>
                          </a:solidFill>
                          <a:latin typeface="Meiryo UI" panose="020B0604030504040204" pitchFamily="50" charset="-128"/>
                          <a:ea typeface="Meiryo UI" panose="020B0604030504040204" pitchFamily="50" charset="-128"/>
                          <a:cs typeface="Arial" panose="020B0604020202020204" pitchFamily="34" charset="0"/>
                        </a:rPr>
                        <a:t>目標値（</a:t>
                      </a:r>
                      <a:r>
                        <a:rPr kumimoji="1" lang="en-US" altLang="ja-JP" sz="1000" b="1" dirty="0">
                          <a:solidFill>
                            <a:schemeClr val="bg1"/>
                          </a:solidFill>
                          <a:latin typeface="Meiryo UI" panose="020B0604030504040204" pitchFamily="50" charset="-128"/>
                          <a:ea typeface="Meiryo UI" panose="020B0604030504040204" pitchFamily="50" charset="-128"/>
                          <a:cs typeface="Arial" panose="020B0604020202020204" pitchFamily="34" charset="0"/>
                        </a:rPr>
                        <a:t>2030</a:t>
                      </a:r>
                      <a:r>
                        <a:rPr kumimoji="1" lang="ja-JP" altLang="en-US" sz="1000" b="1" dirty="0">
                          <a:solidFill>
                            <a:schemeClr val="bg1"/>
                          </a:solidFill>
                          <a:latin typeface="Meiryo UI" panose="020B0604030504040204" pitchFamily="50" charset="-128"/>
                          <a:ea typeface="Meiryo UI" panose="020B0604030504040204" pitchFamily="50" charset="-128"/>
                          <a:cs typeface="Arial" panose="020B0604020202020204" pitchFamily="34" charset="0"/>
                        </a:rPr>
                        <a:t>年）</a:t>
                      </a:r>
                    </a:p>
                  </a:txBody>
                  <a:tcPr marL="81597" marR="81597" marT="40799" marB="40799" anchor="ctr"/>
                </a:tc>
                <a:tc>
                  <a:txBody>
                    <a:bodyPr/>
                    <a:lstStyle/>
                    <a:p>
                      <a:pPr algn="ctr"/>
                      <a:r>
                        <a:rPr kumimoji="1" lang="ja-JP" altLang="en-US" sz="1000" b="1" dirty="0">
                          <a:solidFill>
                            <a:schemeClr val="bg1"/>
                          </a:solidFill>
                          <a:latin typeface="Meiryo UI" panose="020B0604030504040204" pitchFamily="50" charset="-128"/>
                          <a:ea typeface="Meiryo UI" panose="020B0604030504040204" pitchFamily="50" charset="-128"/>
                          <a:cs typeface="Arial" panose="020B0604020202020204" pitchFamily="34" charset="0"/>
                        </a:rPr>
                        <a:t>参考（</a:t>
                      </a:r>
                      <a:r>
                        <a:rPr kumimoji="1" lang="en-US" altLang="ja-JP" sz="1000" b="1" dirty="0">
                          <a:solidFill>
                            <a:schemeClr val="bg1"/>
                          </a:solidFill>
                          <a:latin typeface="Meiryo UI" panose="020B0604030504040204" pitchFamily="50" charset="-128"/>
                          <a:ea typeface="Meiryo UI" panose="020B0604030504040204" pitchFamily="50" charset="-128"/>
                          <a:cs typeface="Arial" panose="020B0604020202020204" pitchFamily="34" charset="0"/>
                        </a:rPr>
                        <a:t>2024</a:t>
                      </a:r>
                      <a:r>
                        <a:rPr kumimoji="1" lang="ja-JP" altLang="en-US" sz="1000" b="1" dirty="0">
                          <a:solidFill>
                            <a:schemeClr val="bg1"/>
                          </a:solidFill>
                          <a:latin typeface="Meiryo UI" panose="020B0604030504040204" pitchFamily="50" charset="-128"/>
                          <a:ea typeface="Meiryo UI" panose="020B0604030504040204" pitchFamily="50" charset="-128"/>
                          <a:cs typeface="Arial" panose="020B0604020202020204" pitchFamily="34" charset="0"/>
                        </a:rPr>
                        <a:t>年）</a:t>
                      </a:r>
                    </a:p>
                  </a:txBody>
                  <a:tcPr marL="81597" marR="81597" marT="40799" marB="40799" anchor="ctr"/>
                </a:tc>
                <a:tc>
                  <a:txBody>
                    <a:bodyPr/>
                    <a:lstStyle/>
                    <a:p>
                      <a:pPr algn="ctr"/>
                      <a:r>
                        <a:rPr kumimoji="1" lang="ja-JP" altLang="en-US" sz="1000" b="1" dirty="0">
                          <a:solidFill>
                            <a:schemeClr val="bg1"/>
                          </a:solidFill>
                          <a:latin typeface="Arial" panose="020B0604020202020204" pitchFamily="34" charset="0"/>
                          <a:ea typeface="Meiryo UI" panose="020B0604030504040204" pitchFamily="50" charset="-128"/>
                          <a:cs typeface="Arial" panose="020B0604020202020204" pitchFamily="34" charset="0"/>
                        </a:rPr>
                        <a:t>出典</a:t>
                      </a:r>
                    </a:p>
                  </a:txBody>
                  <a:tcPr marL="81597" marR="81597" marT="40799" marB="40799" anchor="ctr"/>
                </a:tc>
                <a:extLst>
                  <a:ext uri="{0D108BD9-81ED-4DB2-BD59-A6C34878D82A}">
                    <a16:rowId xmlns:a16="http://schemas.microsoft.com/office/drawing/2014/main" val="2658360947"/>
                  </a:ext>
                </a:extLst>
              </a:tr>
              <a:tr h="244793">
                <a:tc rowSpan="2">
                  <a:txBody>
                    <a:bodyPr/>
                    <a:lstStyle/>
                    <a:p>
                      <a:pPr algn="ctr"/>
                      <a:r>
                        <a:rPr kumimoji="1" lang="ja-JP" altLang="en-US" sz="1000" dirty="0">
                          <a:latin typeface="Arial" panose="020B0604020202020204" pitchFamily="34" charset="0"/>
                          <a:ea typeface="Meiryo UI" panose="020B0604030504040204" pitchFamily="50" charset="-128"/>
                          <a:cs typeface="Arial" panose="020B0604020202020204" pitchFamily="34" charset="0"/>
                        </a:rPr>
                        <a:t>来阪者数</a:t>
                      </a:r>
                      <a:endParaRPr kumimoji="1" lang="en-US" altLang="ja-JP" sz="1000" dirty="0">
                        <a:latin typeface="Arial" panose="020B0604020202020204" pitchFamily="34" charset="0"/>
                        <a:ea typeface="Meiryo UI" panose="020B0604030504040204" pitchFamily="50" charset="-128"/>
                        <a:cs typeface="Arial" panose="020B0604020202020204" pitchFamily="34" charset="0"/>
                      </a:endParaRPr>
                    </a:p>
                  </a:txBody>
                  <a:tcPr marL="81597" marR="81597" marT="40799" marB="40799" anchor="ctr">
                    <a:solidFill>
                      <a:schemeClr val="accent1">
                        <a:lumMod val="20000"/>
                        <a:lumOff val="80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Arial" panose="020B0604020202020204" pitchFamily="34" charset="0"/>
                          <a:ea typeface="Meiryo UI" panose="020B0604030504040204" pitchFamily="50" charset="-128"/>
                          <a:cs typeface="Arial" panose="020B0604020202020204" pitchFamily="34" charset="0"/>
                        </a:rPr>
                        <a:t>日本人</a:t>
                      </a:r>
                    </a:p>
                  </a:txBody>
                  <a:tcPr marL="81597" marR="81597" marT="40799" marB="40799" anchor="ctr">
                    <a:solidFill>
                      <a:schemeClr val="accent1">
                        <a:lumMod val="20000"/>
                        <a:lumOff val="80000"/>
                      </a:schemeClr>
                    </a:solidFill>
                  </a:tcPr>
                </a:tc>
                <a:tc>
                  <a:txBody>
                    <a:bodyPr/>
                    <a:lstStyle/>
                    <a:p>
                      <a:pPr marL="0" marR="0" lvl="0" indent="0" algn="ctr" defTabSz="742950" rtl="0" eaLnBrk="1" fontAlgn="auto" latinLnBrk="0" hangingPunct="1">
                        <a:lnSpc>
                          <a:spcPct val="100000"/>
                        </a:lnSpc>
                        <a:spcBef>
                          <a:spcPts val="0"/>
                        </a:spcBef>
                        <a:spcAft>
                          <a:spcPts val="300"/>
                        </a:spcAft>
                        <a:buClrTx/>
                        <a:buSzTx/>
                        <a:buFontTx/>
                        <a:buNone/>
                        <a:tabLst/>
                        <a:defRPr/>
                      </a:pPr>
                      <a:r>
                        <a:rPr kumimoji="1" lang="ja-JP" altLang="en-US"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今後設定（</a:t>
                      </a:r>
                      <a:r>
                        <a:rPr kumimoji="1" lang="en-US" altLang="ja-JP"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a:t>
                      </a:r>
                      <a:r>
                        <a:rPr kumimoji="1" lang="ja-JP" altLang="en-US"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１）</a:t>
                      </a:r>
                      <a:endParaRPr kumimoji="1" lang="en-US" altLang="ja-JP" sz="1000" b="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marL="81597" marR="81597" marT="40799" marB="40799" anchor="ctr">
                    <a:solidFill>
                      <a:schemeClr val="accent1">
                        <a:lumMod val="20000"/>
                        <a:lumOff val="80000"/>
                      </a:schemeClr>
                    </a:solidFill>
                  </a:tcPr>
                </a:tc>
                <a:tc>
                  <a:txBody>
                    <a:bodyPr/>
                    <a:lstStyle/>
                    <a:p>
                      <a:pPr marL="0" marR="0" lvl="0" indent="0" algn="ctr" defTabSz="742950" rtl="0" eaLnBrk="1" fontAlgn="auto" latinLnBrk="0" hangingPunct="1">
                        <a:lnSpc>
                          <a:spcPct val="100000"/>
                        </a:lnSpc>
                        <a:spcBef>
                          <a:spcPts val="0"/>
                        </a:spcBef>
                        <a:spcAft>
                          <a:spcPts val="300"/>
                        </a:spcAft>
                        <a:buClrTx/>
                        <a:buSzTx/>
                        <a:buFontTx/>
                        <a:buNone/>
                        <a:tabLst/>
                        <a:defRPr/>
                      </a:pPr>
                      <a:r>
                        <a:rPr kumimoji="1" lang="en-US" altLang="ja-JP"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3,232</a:t>
                      </a:r>
                      <a:r>
                        <a:rPr kumimoji="1" lang="ja-JP" altLang="en-US"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万人</a:t>
                      </a:r>
                      <a:endParaRPr kumimoji="1" lang="en-US" altLang="ja-JP" sz="1000" b="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marL="81597" marR="81597" marT="40799" marB="40799" anchor="ctr">
                    <a:solidFill>
                      <a:schemeClr val="accent1">
                        <a:lumMod val="20000"/>
                        <a:lumOff val="80000"/>
                      </a:schemeClr>
                    </a:solidFill>
                  </a:tcPr>
                </a:tc>
                <a:tc>
                  <a:txBody>
                    <a:bodyPr/>
                    <a:lstStyle/>
                    <a:p>
                      <a:pPr marL="0" marR="0" lvl="0" indent="0" algn="ctr" defTabSz="742950" rtl="0" eaLnBrk="1" fontAlgn="auto" latinLnBrk="0" hangingPunct="1">
                        <a:lnSpc>
                          <a:spcPct val="100000"/>
                        </a:lnSpc>
                        <a:spcBef>
                          <a:spcPts val="0"/>
                        </a:spcBef>
                        <a:spcAft>
                          <a:spcPts val="300"/>
                        </a:spcAft>
                        <a:buClrTx/>
                        <a:buSzTx/>
                        <a:buFontTx/>
                        <a:buNone/>
                        <a:tabLst/>
                        <a:defRPr/>
                      </a:pPr>
                      <a:r>
                        <a:rPr kumimoji="1" lang="ja-JP" altLang="en-US" sz="1000" b="0" dirty="0">
                          <a:solidFill>
                            <a:schemeClr val="tx1"/>
                          </a:solidFill>
                          <a:latin typeface="Arial" panose="020B0604020202020204" pitchFamily="34" charset="0"/>
                          <a:ea typeface="Meiryo UI" panose="020B0604030504040204" pitchFamily="50" charset="-128"/>
                          <a:cs typeface="Arial" panose="020B0604020202020204" pitchFamily="34" charset="0"/>
                        </a:rPr>
                        <a:t>旅行・観光消費動向調査（観光庁）</a:t>
                      </a:r>
                    </a:p>
                  </a:txBody>
                  <a:tcPr marL="81597" marR="81597" marT="40799" marB="40799" anchor="ctr">
                    <a:solidFill>
                      <a:schemeClr val="accent1">
                        <a:lumMod val="20000"/>
                        <a:lumOff val="80000"/>
                      </a:schemeClr>
                    </a:solidFill>
                  </a:tcPr>
                </a:tc>
                <a:extLst>
                  <a:ext uri="{0D108BD9-81ED-4DB2-BD59-A6C34878D82A}">
                    <a16:rowId xmlns:a16="http://schemas.microsoft.com/office/drawing/2014/main" val="2286221614"/>
                  </a:ext>
                </a:extLst>
              </a:tr>
              <a:tr h="244793">
                <a:tc vMerge="1">
                  <a:txBody>
                    <a:bodyPr/>
                    <a:lstStyle/>
                    <a:p>
                      <a:endParaRPr kumimoji="1" lang="ja-JP" altLang="en-US"/>
                    </a:p>
                  </a:txBody>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Arial" panose="020B0604020202020204" pitchFamily="34" charset="0"/>
                          <a:ea typeface="Meiryo UI" panose="020B0604030504040204" pitchFamily="50" charset="-128"/>
                          <a:cs typeface="Arial" panose="020B0604020202020204" pitchFamily="34" charset="0"/>
                        </a:rPr>
                        <a:t>外国人</a:t>
                      </a:r>
                    </a:p>
                  </a:txBody>
                  <a:tcPr marL="81597" marR="81597" marT="40799" marB="40799" anchor="ctr">
                    <a:solidFill>
                      <a:schemeClr val="accent1">
                        <a:lumMod val="40000"/>
                        <a:lumOff val="60000"/>
                      </a:schemeClr>
                    </a:solidFill>
                  </a:tcPr>
                </a:tc>
                <a:tc>
                  <a:txBody>
                    <a:bodyPr/>
                    <a:lstStyle/>
                    <a:p>
                      <a:pPr marL="0" marR="0" lvl="0" indent="0" algn="ctr" defTabSz="742950" rtl="0" eaLnBrk="1" fontAlgn="auto" latinLnBrk="0" hangingPunct="1">
                        <a:lnSpc>
                          <a:spcPct val="100000"/>
                        </a:lnSpc>
                        <a:spcBef>
                          <a:spcPts val="0"/>
                        </a:spcBef>
                        <a:spcAft>
                          <a:spcPts val="300"/>
                        </a:spcAft>
                        <a:buClrTx/>
                        <a:buSzTx/>
                        <a:buFontTx/>
                        <a:buNone/>
                        <a:tabLst/>
                        <a:defRPr/>
                      </a:pPr>
                      <a:r>
                        <a:rPr kumimoji="1" lang="en-US" altLang="ja-JP"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2,300</a:t>
                      </a:r>
                      <a:r>
                        <a:rPr kumimoji="1" lang="ja-JP" altLang="en-US"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万人</a:t>
                      </a:r>
                    </a:p>
                  </a:txBody>
                  <a:tcPr marL="81597" marR="81597" marT="40799" marB="40799" anchor="ctr">
                    <a:solidFill>
                      <a:schemeClr val="accent1">
                        <a:lumMod val="40000"/>
                        <a:lumOff val="60000"/>
                      </a:schemeClr>
                    </a:solidFill>
                  </a:tcPr>
                </a:tc>
                <a:tc>
                  <a:txBody>
                    <a:bodyPr/>
                    <a:lstStyle/>
                    <a:p>
                      <a:pPr marL="0" marR="0" lvl="0" indent="0" algn="ctr" defTabSz="742950" rtl="0" eaLnBrk="1" fontAlgn="auto" latinLnBrk="0" hangingPunct="1">
                        <a:lnSpc>
                          <a:spcPct val="100000"/>
                        </a:lnSpc>
                        <a:spcBef>
                          <a:spcPts val="0"/>
                        </a:spcBef>
                        <a:spcAft>
                          <a:spcPts val="300"/>
                        </a:spcAft>
                        <a:buClrTx/>
                        <a:buSzTx/>
                        <a:buFontTx/>
                        <a:buNone/>
                        <a:tabLst/>
                        <a:defRPr/>
                      </a:pPr>
                      <a:r>
                        <a:rPr kumimoji="1" lang="en-US" altLang="ja-JP"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1,409</a:t>
                      </a:r>
                      <a:r>
                        <a:rPr kumimoji="1" lang="ja-JP" altLang="en-US"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万人</a:t>
                      </a:r>
                      <a:endParaRPr kumimoji="1" lang="en-US" altLang="ja-JP" sz="1000" b="1"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a:txBody>
                  <a:tcPr marL="81597" marR="81597" marT="40799" marB="40799" anchor="ctr">
                    <a:solidFill>
                      <a:schemeClr val="accent1">
                        <a:lumMod val="40000"/>
                        <a:lumOff val="60000"/>
                      </a:schemeClr>
                    </a:solidFill>
                  </a:tcPr>
                </a:tc>
                <a:tc>
                  <a:txBody>
                    <a:bodyPr/>
                    <a:lstStyle/>
                    <a:p>
                      <a:pPr marL="0" marR="0" lvl="0" indent="0" algn="ctr" defTabSz="742950" rtl="0" eaLnBrk="1" fontAlgn="auto" latinLnBrk="0" hangingPunct="1">
                        <a:lnSpc>
                          <a:spcPct val="100000"/>
                        </a:lnSpc>
                        <a:spcBef>
                          <a:spcPts val="0"/>
                        </a:spcBef>
                        <a:spcAft>
                          <a:spcPts val="300"/>
                        </a:spcAft>
                        <a:buClrTx/>
                        <a:buSzTx/>
                        <a:buFontTx/>
                        <a:buNone/>
                        <a:tabLst/>
                        <a:defRPr/>
                      </a:pPr>
                      <a:r>
                        <a:rPr kumimoji="1" lang="ja-JP" altLang="en-US" sz="1000" b="0" dirty="0">
                          <a:solidFill>
                            <a:schemeClr val="tx1"/>
                          </a:solidFill>
                          <a:latin typeface="Arial" panose="020B0604020202020204" pitchFamily="34" charset="0"/>
                          <a:ea typeface="Meiryo UI" panose="020B0604030504040204" pitchFamily="50" charset="-128"/>
                          <a:cs typeface="Arial" panose="020B0604020202020204" pitchFamily="34" charset="0"/>
                        </a:rPr>
                        <a:t>インバウンド消費動向調査（観光庁）</a:t>
                      </a:r>
                    </a:p>
                  </a:txBody>
                  <a:tcPr marL="81597" marR="81597" marT="40799" marB="40799" anchor="ctr">
                    <a:solidFill>
                      <a:schemeClr val="accent1">
                        <a:lumMod val="40000"/>
                        <a:lumOff val="60000"/>
                      </a:schemeClr>
                    </a:solidFill>
                  </a:tcPr>
                </a:tc>
                <a:extLst>
                  <a:ext uri="{0D108BD9-81ED-4DB2-BD59-A6C34878D82A}">
                    <a16:rowId xmlns:a16="http://schemas.microsoft.com/office/drawing/2014/main" val="2857440749"/>
                  </a:ext>
                </a:extLst>
              </a:tr>
              <a:tr h="244793">
                <a:tc rowSpan="2">
                  <a:txBody>
                    <a:bodyPr/>
                    <a:lstStyle/>
                    <a:p>
                      <a:pPr algn="ctr"/>
                      <a:r>
                        <a:rPr kumimoji="1" lang="ja-JP" altLang="en-US" sz="1000" dirty="0">
                          <a:solidFill>
                            <a:schemeClr val="tx1"/>
                          </a:solidFill>
                          <a:latin typeface="Arial" panose="020B0604020202020204" pitchFamily="34" charset="0"/>
                          <a:ea typeface="Meiryo UI" panose="020B0604030504040204" pitchFamily="50" charset="-128"/>
                          <a:cs typeface="Arial" panose="020B0604020202020204" pitchFamily="34" charset="0"/>
                        </a:rPr>
                        <a:t>延べ宿泊者数</a:t>
                      </a:r>
                      <a:endParaRPr kumimoji="1" lang="en-US" altLang="ja-JP" sz="1000"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81597" marR="81597" marT="40799" marB="40799" anchor="ctr">
                    <a:solidFill>
                      <a:schemeClr val="accent1">
                        <a:lumMod val="20000"/>
                        <a:lumOff val="80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Arial" panose="020B0604020202020204" pitchFamily="34" charset="0"/>
                          <a:ea typeface="Meiryo UI" panose="020B0604030504040204" pitchFamily="50" charset="-128"/>
                          <a:cs typeface="Arial" panose="020B0604020202020204" pitchFamily="34" charset="0"/>
                        </a:rPr>
                        <a:t>日本人</a:t>
                      </a:r>
                      <a:endParaRPr kumimoji="1" lang="en-US" altLang="ja-JP" sz="1000" b="0"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81597" marR="81597" marT="40799" marB="40799" anchor="ctr">
                    <a:solidFill>
                      <a:schemeClr val="accent1">
                        <a:lumMod val="20000"/>
                        <a:lumOff val="80000"/>
                      </a:schemeClr>
                    </a:solidFill>
                  </a:tcPr>
                </a:tc>
                <a:tc>
                  <a:txBody>
                    <a:bodyPr/>
                    <a:lstStyle/>
                    <a:p>
                      <a:pPr marL="0" marR="0" lvl="0" indent="0" algn="ctr" defTabSz="742950" rtl="0" eaLnBrk="1" fontAlgn="auto" latinLnBrk="0" hangingPunct="1">
                        <a:lnSpc>
                          <a:spcPct val="100000"/>
                        </a:lnSpc>
                        <a:spcBef>
                          <a:spcPts val="0"/>
                        </a:spcBef>
                        <a:spcAft>
                          <a:spcPts val="300"/>
                        </a:spcAft>
                        <a:buClrTx/>
                        <a:buSzTx/>
                        <a:buFontTx/>
                        <a:buNone/>
                        <a:tabLst/>
                        <a:defRPr/>
                      </a:pPr>
                      <a:r>
                        <a:rPr kumimoji="1" lang="en-US" altLang="ja-JP"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3,700</a:t>
                      </a:r>
                      <a:r>
                        <a:rPr kumimoji="1" lang="ja-JP" altLang="en-US"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万人泊</a:t>
                      </a:r>
                    </a:p>
                  </a:txBody>
                  <a:tcPr marL="81597" marR="81597" marT="40799" marB="40799" anchor="ctr">
                    <a:solidFill>
                      <a:schemeClr val="accent1">
                        <a:lumMod val="20000"/>
                        <a:lumOff val="80000"/>
                      </a:schemeClr>
                    </a:solidFill>
                  </a:tcPr>
                </a:tc>
                <a:tc>
                  <a:txBody>
                    <a:bodyPr/>
                    <a:lstStyle/>
                    <a:p>
                      <a:pPr marL="0" marR="0" lvl="0" indent="0" algn="ctr" defTabSz="742950" rtl="0" eaLnBrk="1" fontAlgn="auto" latinLnBrk="0" hangingPunct="1">
                        <a:lnSpc>
                          <a:spcPct val="100000"/>
                        </a:lnSpc>
                        <a:spcBef>
                          <a:spcPts val="0"/>
                        </a:spcBef>
                        <a:spcAft>
                          <a:spcPts val="300"/>
                        </a:spcAft>
                        <a:buClrTx/>
                        <a:buSzTx/>
                        <a:buFontTx/>
                        <a:buNone/>
                        <a:tabLst/>
                        <a:defRPr/>
                      </a:pPr>
                      <a:r>
                        <a:rPr kumimoji="1" lang="en-US" altLang="ja-JP"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3,204</a:t>
                      </a:r>
                      <a:r>
                        <a:rPr kumimoji="1" lang="ja-JP" altLang="en-US"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万人泊</a:t>
                      </a:r>
                    </a:p>
                  </a:txBody>
                  <a:tcPr marL="81597" marR="81597" marT="40799" marB="40799" anchor="ctr">
                    <a:solidFill>
                      <a:schemeClr val="accent1">
                        <a:lumMod val="20000"/>
                        <a:lumOff val="80000"/>
                      </a:schemeClr>
                    </a:solidFill>
                  </a:tcPr>
                </a:tc>
                <a:tc>
                  <a:txBody>
                    <a:bodyPr/>
                    <a:lstStyle/>
                    <a:p>
                      <a:pPr marL="0" marR="0" lvl="0" indent="0" algn="ctr" defTabSz="742950" rtl="0" eaLnBrk="1" fontAlgn="auto" latinLnBrk="0" hangingPunct="1">
                        <a:lnSpc>
                          <a:spcPct val="100000"/>
                        </a:lnSpc>
                        <a:spcBef>
                          <a:spcPts val="0"/>
                        </a:spcBef>
                        <a:spcAft>
                          <a:spcPts val="300"/>
                        </a:spcAft>
                        <a:buClrTx/>
                        <a:buSzTx/>
                        <a:buFontTx/>
                        <a:buNone/>
                        <a:tabLst/>
                        <a:defRPr/>
                      </a:pPr>
                      <a:r>
                        <a:rPr kumimoji="1" lang="ja-JP" altLang="en-US" sz="1000" b="0" dirty="0">
                          <a:solidFill>
                            <a:schemeClr val="tx1"/>
                          </a:solidFill>
                          <a:latin typeface="Arial" panose="020B0604020202020204" pitchFamily="34" charset="0"/>
                          <a:ea typeface="Meiryo UI" panose="020B0604030504040204" pitchFamily="50" charset="-128"/>
                          <a:cs typeface="Arial" panose="020B0604020202020204" pitchFamily="34" charset="0"/>
                        </a:rPr>
                        <a:t>宿泊旅行統計調査（観光庁）</a:t>
                      </a:r>
                    </a:p>
                  </a:txBody>
                  <a:tcPr marL="81597" marR="81597" marT="40799" marB="40799" anchor="ctr">
                    <a:solidFill>
                      <a:schemeClr val="accent1">
                        <a:lumMod val="20000"/>
                        <a:lumOff val="80000"/>
                      </a:schemeClr>
                    </a:solidFill>
                  </a:tcPr>
                </a:tc>
                <a:extLst>
                  <a:ext uri="{0D108BD9-81ED-4DB2-BD59-A6C34878D82A}">
                    <a16:rowId xmlns:a16="http://schemas.microsoft.com/office/drawing/2014/main" val="1164150173"/>
                  </a:ext>
                </a:extLst>
              </a:tr>
              <a:tr h="244793">
                <a:tc vMerge="1">
                  <a:txBody>
                    <a:bodyPr/>
                    <a:lstStyle/>
                    <a:p>
                      <a:endParaRPr kumimoji="1" lang="ja-JP" altLang="en-US"/>
                    </a:p>
                  </a:txBody>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Arial" panose="020B0604020202020204" pitchFamily="34" charset="0"/>
                          <a:ea typeface="Meiryo UI" panose="020B0604030504040204" pitchFamily="50" charset="-128"/>
                          <a:cs typeface="Arial" panose="020B0604020202020204" pitchFamily="34" charset="0"/>
                        </a:rPr>
                        <a:t>外国人</a:t>
                      </a:r>
                    </a:p>
                  </a:txBody>
                  <a:tcPr marL="81597" marR="81597" marT="40799" marB="40799" anchor="ctr">
                    <a:solidFill>
                      <a:schemeClr val="accent1">
                        <a:lumMod val="40000"/>
                        <a:lumOff val="60000"/>
                      </a:schemeClr>
                    </a:solidFill>
                  </a:tcPr>
                </a:tc>
                <a:tc>
                  <a:txBody>
                    <a:bodyPr/>
                    <a:lstStyle/>
                    <a:p>
                      <a:pPr marL="0" marR="0" lvl="0" indent="0" algn="ctr" defTabSz="742950" rtl="0" eaLnBrk="1" fontAlgn="auto" latinLnBrk="0" hangingPunct="1">
                        <a:lnSpc>
                          <a:spcPct val="100000"/>
                        </a:lnSpc>
                        <a:spcBef>
                          <a:spcPts val="0"/>
                        </a:spcBef>
                        <a:spcAft>
                          <a:spcPts val="300"/>
                        </a:spcAft>
                        <a:buClrTx/>
                        <a:buSzTx/>
                        <a:buFontTx/>
                        <a:buNone/>
                        <a:tabLst/>
                        <a:defRPr/>
                      </a:pPr>
                      <a:r>
                        <a:rPr kumimoji="1" lang="en-US" altLang="ja-JP"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3,000</a:t>
                      </a:r>
                      <a:r>
                        <a:rPr kumimoji="1" lang="ja-JP" altLang="en-US"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万人泊</a:t>
                      </a:r>
                    </a:p>
                  </a:txBody>
                  <a:tcPr marL="81597" marR="81597" marT="40799" marB="40799" anchor="ctr">
                    <a:solidFill>
                      <a:schemeClr val="accent1">
                        <a:lumMod val="40000"/>
                        <a:lumOff val="60000"/>
                      </a:schemeClr>
                    </a:solidFill>
                  </a:tcPr>
                </a:tc>
                <a:tc>
                  <a:txBody>
                    <a:bodyPr/>
                    <a:lstStyle/>
                    <a:p>
                      <a:pPr marL="0" marR="0" lvl="0" indent="0" algn="ctr" defTabSz="742950" rtl="0" eaLnBrk="1" fontAlgn="auto" latinLnBrk="0" hangingPunct="1">
                        <a:lnSpc>
                          <a:spcPct val="100000"/>
                        </a:lnSpc>
                        <a:spcBef>
                          <a:spcPts val="0"/>
                        </a:spcBef>
                        <a:spcAft>
                          <a:spcPts val="300"/>
                        </a:spcAft>
                        <a:buClrTx/>
                        <a:buSzTx/>
                        <a:buFontTx/>
                        <a:buNone/>
                        <a:tabLst/>
                        <a:defRPr/>
                      </a:pPr>
                      <a:r>
                        <a:rPr kumimoji="1" lang="en-US" altLang="ja-JP"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2,539</a:t>
                      </a:r>
                      <a:r>
                        <a:rPr kumimoji="1" lang="ja-JP" altLang="en-US"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万人泊</a:t>
                      </a:r>
                    </a:p>
                  </a:txBody>
                  <a:tcPr marL="81597" marR="81597" marT="40799" marB="40799" anchor="ctr">
                    <a:solidFill>
                      <a:schemeClr val="accent1">
                        <a:lumMod val="40000"/>
                        <a:lumOff val="60000"/>
                      </a:schemeClr>
                    </a:solidFill>
                  </a:tcPr>
                </a:tc>
                <a:tc>
                  <a:txBody>
                    <a:bodyPr/>
                    <a:lstStyle/>
                    <a:p>
                      <a:pPr marL="0" marR="0" lvl="0" indent="0" algn="ctr" defTabSz="742950" rtl="0" eaLnBrk="1" fontAlgn="auto" latinLnBrk="0" hangingPunct="1">
                        <a:lnSpc>
                          <a:spcPct val="100000"/>
                        </a:lnSpc>
                        <a:spcBef>
                          <a:spcPts val="0"/>
                        </a:spcBef>
                        <a:spcAft>
                          <a:spcPts val="300"/>
                        </a:spcAft>
                        <a:buClrTx/>
                        <a:buSzTx/>
                        <a:buFontTx/>
                        <a:buNone/>
                        <a:tabLst/>
                        <a:defRPr/>
                      </a:pPr>
                      <a:r>
                        <a:rPr kumimoji="1" lang="ja-JP" altLang="en-US" sz="1000" b="0" dirty="0">
                          <a:solidFill>
                            <a:schemeClr val="tx1"/>
                          </a:solidFill>
                          <a:latin typeface="Arial" panose="020B0604020202020204" pitchFamily="34" charset="0"/>
                          <a:ea typeface="Meiryo UI" panose="020B0604030504040204" pitchFamily="50" charset="-128"/>
                          <a:cs typeface="Arial" panose="020B0604020202020204" pitchFamily="34" charset="0"/>
                        </a:rPr>
                        <a:t>宿泊旅行統計調査（観光庁）</a:t>
                      </a:r>
                    </a:p>
                  </a:txBody>
                  <a:tcPr marL="81597" marR="81597" marT="40799" marB="40799" anchor="ctr">
                    <a:solidFill>
                      <a:schemeClr val="accent1">
                        <a:lumMod val="40000"/>
                        <a:lumOff val="60000"/>
                      </a:schemeClr>
                    </a:solidFill>
                  </a:tcPr>
                </a:tc>
                <a:extLst>
                  <a:ext uri="{0D108BD9-81ED-4DB2-BD59-A6C34878D82A}">
                    <a16:rowId xmlns:a16="http://schemas.microsoft.com/office/drawing/2014/main" val="1213067637"/>
                  </a:ext>
                </a:extLst>
              </a:tr>
              <a:tr h="244793">
                <a:tc rowSpan="2">
                  <a:txBody>
                    <a:bodyPr/>
                    <a:lstStyle/>
                    <a:p>
                      <a:pPr algn="ctr"/>
                      <a:r>
                        <a:rPr kumimoji="1" lang="ja-JP" altLang="en-US" sz="1000" dirty="0">
                          <a:solidFill>
                            <a:schemeClr val="tx1"/>
                          </a:solidFill>
                          <a:latin typeface="Arial" panose="020B0604020202020204" pitchFamily="34" charset="0"/>
                          <a:ea typeface="Meiryo UI" panose="020B0604030504040204" pitchFamily="50" charset="-128"/>
                          <a:cs typeface="Arial" panose="020B0604020202020204" pitchFamily="34" charset="0"/>
                        </a:rPr>
                        <a:t>消費単価</a:t>
                      </a:r>
                      <a:endParaRPr kumimoji="1" lang="en-US" altLang="ja-JP" sz="1000"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pPr algn="ctr"/>
                      <a:r>
                        <a:rPr kumimoji="1" lang="ja-JP" altLang="en-US" sz="800" dirty="0">
                          <a:solidFill>
                            <a:schemeClr val="tx1"/>
                          </a:solidFill>
                          <a:latin typeface="Arial" panose="020B0604020202020204" pitchFamily="34" charset="0"/>
                          <a:ea typeface="Meiryo UI" panose="020B0604030504040204" pitchFamily="50" charset="-128"/>
                          <a:cs typeface="Arial" panose="020B0604020202020204" pitchFamily="34" charset="0"/>
                        </a:rPr>
                        <a:t>（</a:t>
                      </a:r>
                      <a:r>
                        <a:rPr kumimoji="1" lang="en-US" altLang="ja-JP" sz="800" dirty="0">
                          <a:solidFill>
                            <a:schemeClr val="tx1"/>
                          </a:solidFill>
                          <a:latin typeface="Arial" panose="020B0604020202020204" pitchFamily="34" charset="0"/>
                          <a:ea typeface="Meiryo UI" panose="020B0604030504040204" pitchFamily="50" charset="-128"/>
                          <a:cs typeface="Arial" panose="020B0604020202020204" pitchFamily="34" charset="0"/>
                        </a:rPr>
                        <a:t>1</a:t>
                      </a:r>
                      <a:r>
                        <a:rPr kumimoji="1" lang="ja-JP" altLang="en-US" sz="800" dirty="0">
                          <a:solidFill>
                            <a:schemeClr val="tx1"/>
                          </a:solidFill>
                          <a:latin typeface="Arial" panose="020B0604020202020204" pitchFamily="34" charset="0"/>
                          <a:ea typeface="Meiryo UI" panose="020B0604030504040204" pitchFamily="50" charset="-128"/>
                          <a:cs typeface="Arial" panose="020B0604020202020204" pitchFamily="34" charset="0"/>
                        </a:rPr>
                        <a:t>人あたり）</a:t>
                      </a:r>
                      <a:endParaRPr kumimoji="1" lang="en-US" altLang="ja-JP" sz="800"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81597" marR="81597" marT="40799" marB="40799" anchor="ctr">
                    <a:solidFill>
                      <a:schemeClr val="accent1">
                        <a:lumMod val="20000"/>
                        <a:lumOff val="80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Arial" panose="020B0604020202020204" pitchFamily="34" charset="0"/>
                          <a:ea typeface="Meiryo UI" panose="020B0604030504040204" pitchFamily="50" charset="-128"/>
                          <a:cs typeface="Arial" panose="020B0604020202020204" pitchFamily="34" charset="0"/>
                        </a:rPr>
                        <a:t>日本人</a:t>
                      </a:r>
                    </a:p>
                  </a:txBody>
                  <a:tcPr marL="81597" marR="81597" marT="40799" marB="40799" anchor="ctr">
                    <a:solidFill>
                      <a:schemeClr val="accent1">
                        <a:lumMod val="20000"/>
                        <a:lumOff val="80000"/>
                      </a:schemeClr>
                    </a:solidFill>
                  </a:tcPr>
                </a:tc>
                <a:tc>
                  <a:txBody>
                    <a:bodyPr/>
                    <a:lstStyle/>
                    <a:p>
                      <a:pPr marL="0" marR="0" lvl="0" indent="0" algn="ctr" defTabSz="742950" rtl="0" eaLnBrk="1" fontAlgn="auto" latinLnBrk="0" hangingPunct="1">
                        <a:lnSpc>
                          <a:spcPct val="100000"/>
                        </a:lnSpc>
                        <a:spcBef>
                          <a:spcPts val="0"/>
                        </a:spcBef>
                        <a:spcAft>
                          <a:spcPts val="300"/>
                        </a:spcAft>
                        <a:buClrTx/>
                        <a:buSzTx/>
                        <a:buFontTx/>
                        <a:buNone/>
                        <a:tabLst/>
                        <a:defRPr/>
                      </a:pPr>
                      <a:r>
                        <a:rPr kumimoji="1" lang="en-US" altLang="ja-JP"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5.2</a:t>
                      </a:r>
                      <a:r>
                        <a:rPr kumimoji="1" lang="ja-JP" altLang="en-US"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万円</a:t>
                      </a:r>
                    </a:p>
                  </a:txBody>
                  <a:tcPr marL="81597" marR="81597" marT="40799" marB="40799" anchor="ctr">
                    <a:solidFill>
                      <a:schemeClr val="accent1">
                        <a:lumMod val="20000"/>
                        <a:lumOff val="80000"/>
                      </a:schemeClr>
                    </a:solidFill>
                  </a:tcPr>
                </a:tc>
                <a:tc>
                  <a:txBody>
                    <a:bodyPr/>
                    <a:lstStyle/>
                    <a:p>
                      <a:pPr marL="0" marR="0" lvl="0" indent="0" algn="ctr" defTabSz="742950" rtl="0" eaLnBrk="1" fontAlgn="auto" latinLnBrk="0" hangingPunct="1">
                        <a:lnSpc>
                          <a:spcPct val="100000"/>
                        </a:lnSpc>
                        <a:spcBef>
                          <a:spcPts val="0"/>
                        </a:spcBef>
                        <a:spcAft>
                          <a:spcPts val="300"/>
                        </a:spcAft>
                        <a:buClrTx/>
                        <a:buSzTx/>
                        <a:buFontTx/>
                        <a:buNone/>
                        <a:tabLst/>
                        <a:defRPr/>
                      </a:pPr>
                      <a:r>
                        <a:rPr kumimoji="1" lang="en-US" altLang="ja-JP"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3.0</a:t>
                      </a:r>
                      <a:r>
                        <a:rPr kumimoji="1" lang="ja-JP" altLang="en-US"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万円</a:t>
                      </a:r>
                    </a:p>
                  </a:txBody>
                  <a:tcPr marL="81597" marR="81597" marT="40799" marB="40799" anchor="ctr">
                    <a:solidFill>
                      <a:schemeClr val="accent1">
                        <a:lumMod val="20000"/>
                        <a:lumOff val="80000"/>
                      </a:schemeClr>
                    </a:solidFill>
                  </a:tcPr>
                </a:tc>
                <a:tc>
                  <a:txBody>
                    <a:bodyPr/>
                    <a:lstStyle/>
                    <a:p>
                      <a:pPr marL="0" marR="0" lvl="0" indent="0" algn="ctr" defTabSz="742950" rtl="0" eaLnBrk="1" fontAlgn="auto" latinLnBrk="0" hangingPunct="1">
                        <a:lnSpc>
                          <a:spcPct val="100000"/>
                        </a:lnSpc>
                        <a:spcBef>
                          <a:spcPts val="0"/>
                        </a:spcBef>
                        <a:spcAft>
                          <a:spcPts val="300"/>
                        </a:spcAft>
                        <a:buClrTx/>
                        <a:buSzTx/>
                        <a:buFontTx/>
                        <a:buNone/>
                        <a:tabLst/>
                        <a:defRPr/>
                      </a:pPr>
                      <a:r>
                        <a:rPr kumimoji="1" lang="ja-JP" altLang="en-US" sz="1000" b="0" dirty="0">
                          <a:solidFill>
                            <a:schemeClr val="tx1"/>
                          </a:solidFill>
                          <a:latin typeface="Arial" panose="020B0604020202020204" pitchFamily="34" charset="0"/>
                          <a:ea typeface="Meiryo UI" panose="020B0604030504040204" pitchFamily="50" charset="-128"/>
                          <a:cs typeface="Arial" panose="020B0604020202020204" pitchFamily="34" charset="0"/>
                        </a:rPr>
                        <a:t>旅行・観光消費動向調査（観光庁）</a:t>
                      </a:r>
                    </a:p>
                  </a:txBody>
                  <a:tcPr marL="81597" marR="81597" marT="40799" marB="40799" anchor="ctr">
                    <a:solidFill>
                      <a:schemeClr val="accent1">
                        <a:lumMod val="20000"/>
                        <a:lumOff val="80000"/>
                      </a:schemeClr>
                    </a:solidFill>
                  </a:tcPr>
                </a:tc>
                <a:extLst>
                  <a:ext uri="{0D108BD9-81ED-4DB2-BD59-A6C34878D82A}">
                    <a16:rowId xmlns:a16="http://schemas.microsoft.com/office/drawing/2014/main" val="3703652902"/>
                  </a:ext>
                </a:extLst>
              </a:tr>
              <a:tr h="244793">
                <a:tc vMerge="1">
                  <a:txBody>
                    <a:bodyPr/>
                    <a:lstStyle/>
                    <a:p>
                      <a:endParaRPr kumimoji="1" lang="ja-JP" altLang="en-US"/>
                    </a:p>
                  </a:txBody>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Arial" panose="020B0604020202020204" pitchFamily="34" charset="0"/>
                          <a:ea typeface="Meiryo UI" panose="020B0604030504040204" pitchFamily="50" charset="-128"/>
                          <a:cs typeface="Arial" panose="020B0604020202020204" pitchFamily="34" charset="0"/>
                        </a:rPr>
                        <a:t>外国人</a:t>
                      </a:r>
                    </a:p>
                  </a:txBody>
                  <a:tcPr marL="81597" marR="81597" marT="40799" marB="40799" anchor="ctr">
                    <a:solidFill>
                      <a:schemeClr val="accent1">
                        <a:lumMod val="40000"/>
                        <a:lumOff val="60000"/>
                      </a:schemeClr>
                    </a:solidFill>
                  </a:tcPr>
                </a:tc>
                <a:tc>
                  <a:txBody>
                    <a:bodyPr/>
                    <a:lstStyle/>
                    <a:p>
                      <a:pPr marL="0" marR="0" lvl="0" indent="0" algn="ctr" defTabSz="742950" rtl="0" eaLnBrk="1" fontAlgn="auto" latinLnBrk="0" hangingPunct="1">
                        <a:lnSpc>
                          <a:spcPct val="100000"/>
                        </a:lnSpc>
                        <a:spcBef>
                          <a:spcPts val="0"/>
                        </a:spcBef>
                        <a:spcAft>
                          <a:spcPts val="300"/>
                        </a:spcAft>
                        <a:buClrTx/>
                        <a:buSzTx/>
                        <a:buFontTx/>
                        <a:buNone/>
                        <a:tabLst/>
                        <a:defRPr/>
                      </a:pPr>
                      <a:r>
                        <a:rPr kumimoji="1" lang="en-US" altLang="ja-JP"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16.0</a:t>
                      </a:r>
                      <a:r>
                        <a:rPr kumimoji="1" lang="ja-JP" altLang="en-US"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万円</a:t>
                      </a:r>
                    </a:p>
                  </a:txBody>
                  <a:tcPr marL="81597" marR="81597" marT="40799" marB="40799" anchor="ctr">
                    <a:solidFill>
                      <a:schemeClr val="accent1">
                        <a:lumMod val="40000"/>
                        <a:lumOff val="60000"/>
                      </a:schemeClr>
                    </a:solidFill>
                  </a:tcPr>
                </a:tc>
                <a:tc>
                  <a:txBody>
                    <a:bodyPr/>
                    <a:lstStyle/>
                    <a:p>
                      <a:pPr marL="0" marR="0" lvl="0" indent="0" algn="ctr" defTabSz="742950" rtl="0" eaLnBrk="1" fontAlgn="auto" latinLnBrk="0" hangingPunct="1">
                        <a:lnSpc>
                          <a:spcPct val="100000"/>
                        </a:lnSpc>
                        <a:spcBef>
                          <a:spcPts val="0"/>
                        </a:spcBef>
                        <a:spcAft>
                          <a:spcPts val="300"/>
                        </a:spcAft>
                        <a:buClrTx/>
                        <a:buSzTx/>
                        <a:buFontTx/>
                        <a:buNone/>
                        <a:tabLst/>
                        <a:defRPr/>
                      </a:pPr>
                      <a:r>
                        <a:rPr kumimoji="1" lang="en-US" altLang="ja-JP"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9.2</a:t>
                      </a:r>
                      <a:r>
                        <a:rPr kumimoji="1" lang="ja-JP" altLang="en-US"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万円</a:t>
                      </a:r>
                    </a:p>
                  </a:txBody>
                  <a:tcPr marL="81597" marR="81597" marT="40799" marB="40799" anchor="ctr">
                    <a:solidFill>
                      <a:schemeClr val="accent1">
                        <a:lumMod val="40000"/>
                        <a:lumOff val="60000"/>
                      </a:schemeClr>
                    </a:solidFill>
                  </a:tcPr>
                </a:tc>
                <a:tc>
                  <a:txBody>
                    <a:bodyPr/>
                    <a:lstStyle/>
                    <a:p>
                      <a:pPr marL="0" marR="0" lvl="0" indent="0" algn="ctr" defTabSz="742950" rtl="0" eaLnBrk="1" fontAlgn="auto" latinLnBrk="0" hangingPunct="1">
                        <a:lnSpc>
                          <a:spcPct val="100000"/>
                        </a:lnSpc>
                        <a:spcBef>
                          <a:spcPts val="0"/>
                        </a:spcBef>
                        <a:spcAft>
                          <a:spcPts val="300"/>
                        </a:spcAft>
                        <a:buClrTx/>
                        <a:buSzTx/>
                        <a:buFontTx/>
                        <a:buNone/>
                        <a:tabLst/>
                        <a:defRPr/>
                      </a:pPr>
                      <a:r>
                        <a:rPr kumimoji="1" lang="ja-JP" altLang="en-US" sz="1000" b="0" dirty="0">
                          <a:solidFill>
                            <a:schemeClr val="tx1"/>
                          </a:solidFill>
                          <a:latin typeface="Arial" panose="020B0604020202020204" pitchFamily="34" charset="0"/>
                          <a:ea typeface="Meiryo UI" panose="020B0604030504040204" pitchFamily="50" charset="-128"/>
                          <a:cs typeface="Arial" panose="020B0604020202020204" pitchFamily="34" charset="0"/>
                        </a:rPr>
                        <a:t>インバウンド消費動向調査（観光庁）</a:t>
                      </a:r>
                    </a:p>
                  </a:txBody>
                  <a:tcPr marL="81597" marR="81597" marT="40799" marB="40799" anchor="ctr">
                    <a:solidFill>
                      <a:schemeClr val="accent1">
                        <a:lumMod val="40000"/>
                        <a:lumOff val="60000"/>
                      </a:schemeClr>
                    </a:solidFill>
                  </a:tcPr>
                </a:tc>
                <a:extLst>
                  <a:ext uri="{0D108BD9-81ED-4DB2-BD59-A6C34878D82A}">
                    <a16:rowId xmlns:a16="http://schemas.microsoft.com/office/drawing/2014/main" val="2740590118"/>
                  </a:ext>
                </a:extLst>
              </a:tr>
              <a:tr h="468000">
                <a:tc gridSpan="2">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ja-JP" altLang="en-US" sz="1000" u="none" dirty="0">
                          <a:solidFill>
                            <a:schemeClr val="tx1"/>
                          </a:solidFill>
                          <a:latin typeface="Meiryo UI" panose="020B0604030504040204" pitchFamily="50" charset="-128"/>
                          <a:ea typeface="Meiryo UI" panose="020B0604030504040204" pitchFamily="50" charset="-128"/>
                        </a:rPr>
                        <a:t>世界の都市総合力ランキング</a:t>
                      </a:r>
                      <a:endParaRPr lang="en-US" altLang="ja-JP" sz="1000" u="none" dirty="0">
                        <a:solidFill>
                          <a:schemeClr val="tx1"/>
                        </a:solidFill>
                        <a:latin typeface="Meiryo UI" panose="020B0604030504040204" pitchFamily="50" charset="-128"/>
                        <a:ea typeface="Meiryo UI" panose="020B0604030504040204" pitchFamily="50" charset="-128"/>
                      </a:endParaRPr>
                    </a:p>
                    <a:p>
                      <a:pPr marL="0" marR="0" lvl="0" indent="0" algn="ctr" defTabSz="742950" rtl="0" eaLnBrk="1" fontAlgn="auto" latinLnBrk="0" hangingPunct="1">
                        <a:lnSpc>
                          <a:spcPct val="100000"/>
                        </a:lnSpc>
                        <a:spcBef>
                          <a:spcPts val="0"/>
                        </a:spcBef>
                        <a:spcAft>
                          <a:spcPts val="0"/>
                        </a:spcAft>
                        <a:buClrTx/>
                        <a:buSzTx/>
                        <a:buFontTx/>
                        <a:buNone/>
                        <a:tabLst/>
                        <a:defRPr/>
                      </a:pPr>
                      <a:r>
                        <a:rPr lang="ja-JP" altLang="en-US" sz="1000" u="none" dirty="0">
                          <a:solidFill>
                            <a:schemeClr val="tx1"/>
                          </a:solidFill>
                          <a:latin typeface="Meiryo UI" panose="020B0604030504040204" pitchFamily="50" charset="-128"/>
                          <a:ea typeface="Meiryo UI" panose="020B0604030504040204" pitchFamily="50" charset="-128"/>
                        </a:rPr>
                        <a:t>＜文化・交流分野＞</a:t>
                      </a:r>
                      <a:endParaRPr lang="en-US" altLang="ja-JP" sz="10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solidFill>
                      <a:schemeClr val="accent1">
                        <a:lumMod val="20000"/>
                        <a:lumOff val="80000"/>
                      </a:schemeClr>
                    </a:solidFill>
                  </a:tcPr>
                </a:tc>
                <a:tc hMerge="1">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81597" marR="81597" marT="40799" marB="40799" anchor="ctr">
                    <a:solidFill>
                      <a:schemeClr val="accent1">
                        <a:lumMod val="40000"/>
                        <a:lumOff val="60000"/>
                      </a:schemeClr>
                    </a:solidFill>
                  </a:tcPr>
                </a:tc>
                <a:tc rowSpan="2">
                  <a:txBody>
                    <a:bodyPr/>
                    <a:lstStyle/>
                    <a:p>
                      <a:pPr marL="0" marR="0" lvl="0" indent="0" algn="ctr" defTabSz="742950" rtl="0" eaLnBrk="1" fontAlgn="auto" latinLnBrk="0" hangingPunct="1">
                        <a:lnSpc>
                          <a:spcPct val="100000"/>
                        </a:lnSpc>
                        <a:spcBef>
                          <a:spcPts val="0"/>
                        </a:spcBef>
                        <a:spcAft>
                          <a:spcPts val="300"/>
                        </a:spcAft>
                        <a:buClrTx/>
                        <a:buSzTx/>
                        <a:buFontTx/>
                        <a:buNone/>
                        <a:tabLst/>
                        <a:defRPr/>
                      </a:pPr>
                      <a:r>
                        <a:rPr kumimoji="1" lang="en-US" altLang="ja-JP"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TOP10</a:t>
                      </a:r>
                      <a:r>
                        <a:rPr kumimoji="1" lang="ja-JP" altLang="en-US" sz="1000" b="0" dirty="0">
                          <a:solidFill>
                            <a:schemeClr val="tx1"/>
                          </a:solidFill>
                          <a:latin typeface="Meiryo UI" panose="020B0604030504040204" pitchFamily="50" charset="-128"/>
                          <a:ea typeface="Meiryo UI" panose="020B0604030504040204" pitchFamily="50" charset="-128"/>
                          <a:cs typeface="Arial" panose="020B0604020202020204" pitchFamily="34" charset="0"/>
                        </a:rPr>
                        <a:t>入り</a:t>
                      </a:r>
                      <a:endParaRPr kumimoji="1" lang="en-US" altLang="ja-JP" sz="1000" b="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marL="81597" marR="81597" marT="40799" marB="40799" anchor="ctr">
                    <a:solidFill>
                      <a:schemeClr val="accent1">
                        <a:lumMod val="20000"/>
                        <a:lumOff val="80000"/>
                      </a:schemeClr>
                    </a:solidFill>
                  </a:tcPr>
                </a:tc>
                <a:tc>
                  <a:txBody>
                    <a:bodyPr/>
                    <a:lstStyle/>
                    <a:p>
                      <a:pPr marL="0" marR="0" lvl="0" indent="0" algn="ctr" defTabSz="742950" rtl="0" eaLnBrk="1" fontAlgn="auto" latinLnBrk="0" hangingPunct="1">
                        <a:lnSpc>
                          <a:spcPct val="100000"/>
                        </a:lnSpc>
                        <a:spcBef>
                          <a:spcPts val="0"/>
                        </a:spcBef>
                        <a:spcAft>
                          <a:spcPts val="300"/>
                        </a:spcAft>
                        <a:buClrTx/>
                        <a:buSzTx/>
                        <a:buFontTx/>
                        <a:buNone/>
                        <a:tabLst/>
                        <a:defRPr/>
                      </a:pPr>
                      <a:r>
                        <a:rPr lang="en-US" altLang="ja-JP" sz="1000" u="none" dirty="0">
                          <a:solidFill>
                            <a:schemeClr val="tx1"/>
                          </a:solidFill>
                          <a:latin typeface="Meiryo UI" panose="020B0604030504040204" pitchFamily="50" charset="-128"/>
                          <a:ea typeface="Meiryo UI" panose="020B0604030504040204" pitchFamily="50" charset="-128"/>
                        </a:rPr>
                        <a:t>13</a:t>
                      </a:r>
                      <a:r>
                        <a:rPr lang="ja-JP" altLang="en-US" sz="1000" u="none" dirty="0">
                          <a:solidFill>
                            <a:schemeClr val="tx1"/>
                          </a:solidFill>
                          <a:latin typeface="Meiryo UI" panose="020B0604030504040204" pitchFamily="50" charset="-128"/>
                          <a:ea typeface="Meiryo UI" panose="020B0604030504040204" pitchFamily="50" charset="-128"/>
                        </a:rPr>
                        <a:t>位（</a:t>
                      </a:r>
                      <a:r>
                        <a:rPr lang="en-US" altLang="ja-JP" sz="1000" u="none" dirty="0">
                          <a:solidFill>
                            <a:schemeClr val="tx1"/>
                          </a:solidFill>
                          <a:latin typeface="Meiryo UI" panose="020B0604030504040204" pitchFamily="50" charset="-128"/>
                          <a:ea typeface="Meiryo UI" panose="020B0604030504040204" pitchFamily="50" charset="-128"/>
                        </a:rPr>
                        <a:t>※</a:t>
                      </a:r>
                      <a:r>
                        <a:rPr lang="ja-JP" altLang="en-US" sz="1000" u="none" dirty="0">
                          <a:solidFill>
                            <a:schemeClr val="tx1"/>
                          </a:solidFill>
                          <a:latin typeface="Meiryo UI" panose="020B0604030504040204" pitchFamily="50" charset="-128"/>
                          <a:ea typeface="Meiryo UI" panose="020B0604030504040204" pitchFamily="50" charset="-128"/>
                        </a:rPr>
                        <a:t>２）</a:t>
                      </a:r>
                      <a:endParaRPr lang="en-US" altLang="ja-JP" sz="10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solidFill>
                      <a:schemeClr val="accent1">
                        <a:lumMod val="20000"/>
                        <a:lumOff val="80000"/>
                      </a:schemeClr>
                    </a:solidFill>
                  </a:tcPr>
                </a:tc>
                <a:tc>
                  <a:txBody>
                    <a:bodyPr/>
                    <a:lstStyle/>
                    <a:p>
                      <a:pPr algn="ctr"/>
                      <a:r>
                        <a:rPr kumimoji="1" lang="en-US" altLang="ja-JP" sz="1000" u="none" dirty="0">
                          <a:solidFill>
                            <a:schemeClr val="tx1"/>
                          </a:solidFill>
                          <a:latin typeface="Meiryo UI" panose="020B0604030504040204" pitchFamily="50" charset="-128"/>
                          <a:ea typeface="Meiryo UI" panose="020B0604030504040204" pitchFamily="50" charset="-128"/>
                        </a:rPr>
                        <a:t>Global Power City Index</a:t>
                      </a:r>
                    </a:p>
                    <a:p>
                      <a:pPr algn="ctr"/>
                      <a:r>
                        <a:rPr kumimoji="1" lang="ja-JP" altLang="en-US" sz="1000" u="none" dirty="0">
                          <a:solidFill>
                            <a:schemeClr val="tx1"/>
                          </a:solidFill>
                          <a:latin typeface="Meiryo UI" panose="020B0604030504040204" pitchFamily="50" charset="-128"/>
                          <a:ea typeface="Meiryo UI" panose="020B0604030504040204" pitchFamily="50" charset="-128"/>
                        </a:rPr>
                        <a:t>（（一財）森記念財団　都市戦略研究所）</a:t>
                      </a:r>
                    </a:p>
                  </a:txBody>
                  <a:tcPr marL="81597" marR="81597" marT="40799" marB="40799" anchor="ctr">
                    <a:solidFill>
                      <a:schemeClr val="accent1">
                        <a:lumMod val="20000"/>
                        <a:lumOff val="80000"/>
                      </a:schemeClr>
                    </a:solidFill>
                  </a:tcPr>
                </a:tc>
                <a:extLst>
                  <a:ext uri="{0D108BD9-81ED-4DB2-BD59-A6C34878D82A}">
                    <a16:rowId xmlns:a16="http://schemas.microsoft.com/office/drawing/2014/main" val="3342773487"/>
                  </a:ext>
                </a:extLst>
              </a:tr>
              <a:tr h="468000">
                <a:tc gridSpan="2">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ja-JP" altLang="en-US" sz="1000" u="none" dirty="0">
                          <a:solidFill>
                            <a:schemeClr val="tx1"/>
                          </a:solidFill>
                          <a:latin typeface="Meiryo UI" panose="020B0604030504040204" pitchFamily="50" charset="-128"/>
                          <a:ea typeface="Meiryo UI" panose="020B0604030504040204" pitchFamily="50" charset="-128"/>
                        </a:rPr>
                        <a:t>世界の観光都市ランキング</a:t>
                      </a:r>
                      <a:endParaRPr lang="en-US" altLang="ja-JP" sz="10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solidFill>
                      <a:schemeClr val="accent1">
                        <a:lumMod val="20000"/>
                        <a:lumOff val="80000"/>
                      </a:schemeClr>
                    </a:solidFill>
                  </a:tcPr>
                </a:tc>
                <a:tc hMerge="1">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marL="81597" marR="81597" marT="40799" marB="40799" anchor="ctr">
                    <a:solidFill>
                      <a:schemeClr val="accent1">
                        <a:lumMod val="40000"/>
                        <a:lumOff val="60000"/>
                      </a:schemeClr>
                    </a:solidFill>
                  </a:tcPr>
                </a:tc>
                <a:tc vMerge="1">
                  <a:txBody>
                    <a:bodyPr/>
                    <a:lstStyle/>
                    <a:p>
                      <a:pPr marL="0" marR="0" lvl="0" indent="0" algn="ctr" defTabSz="742950" rtl="0" eaLnBrk="1" fontAlgn="auto" latinLnBrk="0" hangingPunct="1">
                        <a:lnSpc>
                          <a:spcPct val="100000"/>
                        </a:lnSpc>
                        <a:spcBef>
                          <a:spcPts val="0"/>
                        </a:spcBef>
                        <a:spcAft>
                          <a:spcPts val="300"/>
                        </a:spcAft>
                        <a:buClrTx/>
                        <a:buSzTx/>
                        <a:buFontTx/>
                        <a:buNone/>
                        <a:tabLst/>
                        <a:defRPr/>
                      </a:pPr>
                      <a:endParaRPr kumimoji="1" lang="ja-JP" altLang="en-US" sz="1000" b="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marL="81597" marR="81597" marT="40799" marB="40799" anchor="ctr">
                    <a:solidFill>
                      <a:schemeClr val="accent1">
                        <a:lumMod val="20000"/>
                        <a:lumOff val="80000"/>
                      </a:schemeClr>
                    </a:solidFill>
                  </a:tcPr>
                </a:tc>
                <a:tc>
                  <a:txBody>
                    <a:bodyPr/>
                    <a:lstStyle/>
                    <a:p>
                      <a:pPr marL="0" marR="0" lvl="0" indent="0" algn="ctr" defTabSz="742950" rtl="0" eaLnBrk="1" fontAlgn="auto" latinLnBrk="0" hangingPunct="1">
                        <a:lnSpc>
                          <a:spcPct val="100000"/>
                        </a:lnSpc>
                        <a:spcBef>
                          <a:spcPts val="0"/>
                        </a:spcBef>
                        <a:spcAft>
                          <a:spcPts val="300"/>
                        </a:spcAft>
                        <a:buClrTx/>
                        <a:buSzTx/>
                        <a:buFontTx/>
                        <a:buNone/>
                        <a:tabLst/>
                        <a:defRPr/>
                      </a:pPr>
                      <a:r>
                        <a:rPr lang="en-US" altLang="ja-JP" sz="1000" u="none" dirty="0">
                          <a:solidFill>
                            <a:schemeClr val="tx1"/>
                          </a:solidFill>
                          <a:latin typeface="Meiryo UI" panose="020B0604030504040204" pitchFamily="50" charset="-128"/>
                          <a:ea typeface="Meiryo UI" panose="020B0604030504040204" pitchFamily="50" charset="-128"/>
                        </a:rPr>
                        <a:t>11</a:t>
                      </a:r>
                      <a:r>
                        <a:rPr lang="ja-JP" altLang="en-US" sz="1000" u="none" dirty="0">
                          <a:solidFill>
                            <a:schemeClr val="tx1"/>
                          </a:solidFill>
                          <a:latin typeface="Meiryo UI" panose="020B0604030504040204" pitchFamily="50" charset="-128"/>
                          <a:ea typeface="Meiryo UI" panose="020B0604030504040204" pitchFamily="50" charset="-128"/>
                        </a:rPr>
                        <a:t>位（</a:t>
                      </a:r>
                      <a:r>
                        <a:rPr lang="en-US" altLang="ja-JP" sz="1000" u="none" dirty="0">
                          <a:solidFill>
                            <a:schemeClr val="tx1"/>
                          </a:solidFill>
                          <a:latin typeface="Meiryo UI" panose="020B0604030504040204" pitchFamily="50" charset="-128"/>
                          <a:ea typeface="Meiryo UI" panose="020B0604030504040204" pitchFamily="50" charset="-128"/>
                        </a:rPr>
                        <a:t>※</a:t>
                      </a:r>
                      <a:r>
                        <a:rPr lang="ja-JP" altLang="en-US" sz="1000" u="none" dirty="0">
                          <a:solidFill>
                            <a:schemeClr val="tx1"/>
                          </a:solidFill>
                          <a:latin typeface="Meiryo UI" panose="020B0604030504040204" pitchFamily="50" charset="-128"/>
                          <a:ea typeface="Meiryo UI" panose="020B0604030504040204" pitchFamily="50" charset="-128"/>
                        </a:rPr>
                        <a:t>２）</a:t>
                      </a:r>
                      <a:endParaRPr kumimoji="1" lang="en-US" altLang="ja-JP" sz="1000" b="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marL="81597" marR="81597" marT="40799" marB="40799" anchor="ctr">
                    <a:solidFill>
                      <a:schemeClr val="accent1">
                        <a:lumMod val="20000"/>
                        <a:lumOff val="80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1000" u="none" dirty="0">
                          <a:solidFill>
                            <a:schemeClr val="tx1"/>
                          </a:solidFill>
                          <a:latin typeface="Meiryo UI" panose="020B0604030504040204" pitchFamily="50" charset="-128"/>
                          <a:ea typeface="Meiryo UI" panose="020B0604030504040204" pitchFamily="50" charset="-128"/>
                        </a:rPr>
                        <a:t>Top 100 City Destinations Index</a:t>
                      </a: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1000" u="none" dirty="0">
                          <a:solidFill>
                            <a:schemeClr val="tx1"/>
                          </a:solidFill>
                          <a:latin typeface="Meiryo UI" panose="020B0604030504040204" pitchFamily="50" charset="-128"/>
                          <a:ea typeface="Meiryo UI" panose="020B0604030504040204" pitchFamily="50" charset="-128"/>
                        </a:rPr>
                        <a:t>　　　　（ユーロモニターインターナショナル</a:t>
                      </a:r>
                      <a:endParaRPr kumimoji="1" lang="en-US" altLang="ja-JP" sz="1000" u="none" dirty="0">
                        <a:solidFill>
                          <a:schemeClr val="tx1"/>
                        </a:solidFill>
                        <a:latin typeface="Meiryo UI" panose="020B0604030504040204" pitchFamily="50" charset="-128"/>
                        <a:ea typeface="Meiryo UI" panose="020B0604030504040204" pitchFamily="50"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1000" u="none" dirty="0">
                          <a:solidFill>
                            <a:schemeClr val="tx1"/>
                          </a:solidFill>
                          <a:latin typeface="Meiryo UI" panose="020B0604030504040204" pitchFamily="50" charset="-128"/>
                          <a:ea typeface="Meiryo UI" panose="020B0604030504040204" pitchFamily="50" charset="-128"/>
                        </a:rPr>
                        <a:t>　　　　　　（英国のグローバル市場調査会社））</a:t>
                      </a:r>
                    </a:p>
                  </a:txBody>
                  <a:tcPr marL="81597" marR="81597" marT="40799" marB="40799" anchor="ctr">
                    <a:solidFill>
                      <a:schemeClr val="accent1">
                        <a:lumMod val="20000"/>
                        <a:lumOff val="80000"/>
                      </a:schemeClr>
                    </a:solidFill>
                  </a:tcPr>
                </a:tc>
                <a:extLst>
                  <a:ext uri="{0D108BD9-81ED-4DB2-BD59-A6C34878D82A}">
                    <a16:rowId xmlns:a16="http://schemas.microsoft.com/office/drawing/2014/main" val="1047527048"/>
                  </a:ext>
                </a:extLst>
              </a:tr>
            </a:tbl>
          </a:graphicData>
        </a:graphic>
      </p:graphicFrame>
      <p:sp>
        <p:nvSpPr>
          <p:cNvPr id="2" name="テキスト ボックス 55">
            <a:extLst>
              <a:ext uri="{FF2B5EF4-FFF2-40B4-BE49-F238E27FC236}">
                <a16:creationId xmlns:a16="http://schemas.microsoft.com/office/drawing/2014/main" id="{E8703D79-9EB2-6CE3-4E6B-16ED9A10AE96}"/>
              </a:ext>
            </a:extLst>
          </p:cNvPr>
          <p:cNvSpPr txBox="1">
            <a:spLocks noChangeArrowheads="1"/>
          </p:cNvSpPr>
          <p:nvPr/>
        </p:nvSpPr>
        <p:spPr bwMode="auto">
          <a:xfrm>
            <a:off x="824938" y="5606287"/>
            <a:ext cx="7999125" cy="483460"/>
          </a:xfrm>
          <a:prstGeom prst="rect">
            <a:avLst/>
          </a:prstGeom>
          <a:noFill/>
          <a:ln w="9525">
            <a:noFill/>
            <a:miter lim="800000"/>
            <a:headEnd/>
            <a:tailEnd/>
          </a:ln>
        </p:spPr>
        <p:txBody>
          <a:bodyPr wrap="square" lIns="46982" tIns="23492" rIns="46982" bIns="23492">
            <a:spAutoFit/>
          </a:bodyPr>
          <a:lstStyle/>
          <a:p>
            <a:pPr>
              <a:lnSpc>
                <a:spcPts val="800"/>
              </a:lnSpc>
              <a:spcAft>
                <a:spcPts val="535"/>
              </a:spcAft>
            </a:pPr>
            <a:r>
              <a:rPr lang="ja-JP" altLang="en-US" sz="1000" dirty="0">
                <a:latin typeface="Meiryo UI" panose="020B0604030504040204" pitchFamily="50" charset="-128"/>
                <a:ea typeface="Meiryo UI" panose="020B0604030504040204" pitchFamily="50" charset="-128"/>
              </a:rPr>
              <a:t>（参考）</a:t>
            </a:r>
            <a:r>
              <a:rPr lang="zh-TW" altLang="en-US" sz="1000" dirty="0">
                <a:latin typeface="Meiryo UI" panose="020B0604030504040204" pitchFamily="50" charset="-128"/>
                <a:ea typeface="Meiryo UI" panose="020B0604030504040204" pitchFamily="50" charset="-128"/>
              </a:rPr>
              <a:t>大阪都市魅力創造戦略</a:t>
            </a:r>
            <a:r>
              <a:rPr lang="en-US" altLang="zh-TW" sz="1000" dirty="0">
                <a:latin typeface="Meiryo UI" panose="020B0604030504040204" pitchFamily="50" charset="-128"/>
                <a:ea typeface="Meiryo UI" panose="020B0604030504040204" pitchFamily="50" charset="-128"/>
              </a:rPr>
              <a:t>20</a:t>
            </a:r>
            <a:r>
              <a:rPr lang="en-US" altLang="ja-JP" sz="1000" dirty="0">
                <a:latin typeface="Meiryo UI" panose="020B0604030504040204" pitchFamily="50" charset="-128"/>
                <a:ea typeface="Meiryo UI" panose="020B0604030504040204" pitchFamily="50" charset="-128"/>
              </a:rPr>
              <a:t>25</a:t>
            </a:r>
            <a:r>
              <a:rPr lang="ja-JP" altLang="en-US" sz="1000" dirty="0">
                <a:latin typeface="Meiryo UI" panose="020B0604030504040204" pitchFamily="50" charset="-128"/>
                <a:ea typeface="Meiryo UI" panose="020B0604030504040204" pitchFamily="50" charset="-128"/>
              </a:rPr>
              <a:t>　数値目標　（来阪外国人旅行者数</a:t>
            </a:r>
            <a:r>
              <a:rPr lang="en-US" altLang="ja-JP" sz="1000" dirty="0">
                <a:latin typeface="Meiryo UI" panose="020B0604030504040204" pitchFamily="50" charset="-128"/>
                <a:ea typeface="Meiryo UI" panose="020B0604030504040204" pitchFamily="50" charset="-128"/>
              </a:rPr>
              <a:t>1,500</a:t>
            </a:r>
            <a:r>
              <a:rPr lang="ja-JP" altLang="en-US" sz="1000" dirty="0">
                <a:latin typeface="Meiryo UI" panose="020B0604030504040204" pitchFamily="50" charset="-128"/>
                <a:ea typeface="Meiryo UI" panose="020B0604030504040204" pitchFamily="50" charset="-128"/>
              </a:rPr>
              <a:t>万人、日本人延べ宿泊者数（大阪）</a:t>
            </a:r>
            <a:r>
              <a:rPr lang="en-US" altLang="ja-JP" sz="1000" dirty="0">
                <a:latin typeface="Meiryo UI" panose="020B0604030504040204" pitchFamily="50" charset="-128"/>
                <a:ea typeface="Meiryo UI" panose="020B0604030504040204" pitchFamily="50" charset="-128"/>
              </a:rPr>
              <a:t>3,400</a:t>
            </a:r>
            <a:r>
              <a:rPr lang="ja-JP" altLang="en-US" sz="1000" dirty="0">
                <a:latin typeface="Meiryo UI" panose="020B0604030504040204" pitchFamily="50" charset="-128"/>
                <a:ea typeface="Meiryo UI" panose="020B0604030504040204" pitchFamily="50" charset="-128"/>
              </a:rPr>
              <a:t>万人泊）</a:t>
            </a:r>
            <a:endParaRPr lang="en-US" altLang="ja-JP" sz="1000" dirty="0">
              <a:latin typeface="Meiryo UI" panose="020B0604030504040204" pitchFamily="50" charset="-128"/>
              <a:ea typeface="Meiryo UI" panose="020B0604030504040204" pitchFamily="50" charset="-128"/>
            </a:endParaRPr>
          </a:p>
          <a:p>
            <a:pPr>
              <a:lnSpc>
                <a:spcPts val="800"/>
              </a:lnSpc>
              <a:spcAft>
                <a:spcPts val="535"/>
              </a:spcAft>
            </a:pP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rPr>
              <a:t>）来阪者数（日本人）の目標値は、</a:t>
            </a:r>
            <a:r>
              <a:rPr lang="en-US" altLang="ja-JP" sz="1000" dirty="0">
                <a:latin typeface="Meiryo UI" panose="020B0604030504040204" pitchFamily="50" charset="-128"/>
                <a:ea typeface="Meiryo UI" panose="020B0604030504040204" pitchFamily="50" charset="-128"/>
              </a:rPr>
              <a:t>2025</a:t>
            </a:r>
            <a:r>
              <a:rPr lang="ja-JP" altLang="en-US" sz="1000" dirty="0">
                <a:latin typeface="Meiryo UI" panose="020B0604030504040204" pitchFamily="50" charset="-128"/>
                <a:ea typeface="Meiryo UI" panose="020B0604030504040204" pitchFamily="50" charset="-128"/>
              </a:rPr>
              <a:t>年の来阪者数（日本人）が公表され次第、設定する。</a:t>
            </a:r>
            <a:endParaRPr lang="en-US" altLang="ja-JP" sz="1000" dirty="0">
              <a:latin typeface="Meiryo UI" panose="020B0604030504040204" pitchFamily="50" charset="-128"/>
              <a:ea typeface="Meiryo UI" panose="020B0604030504040204" pitchFamily="50" charset="-128"/>
            </a:endParaRPr>
          </a:p>
          <a:p>
            <a:pPr>
              <a:lnSpc>
                <a:spcPts val="800"/>
              </a:lnSpc>
              <a:spcAft>
                <a:spcPts val="535"/>
              </a:spcAft>
            </a:pP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a:t>
            </a:r>
            <a:r>
              <a:rPr lang="ja-JP" altLang="en-US" sz="1000" dirty="0">
                <a:latin typeface="Meiryo UI" panose="020B0604030504040204" pitchFamily="50" charset="-128"/>
                <a:ea typeface="Meiryo UI" panose="020B0604030504040204" pitchFamily="50" charset="-128"/>
              </a:rPr>
              <a:t>）世界の都市総合力ランキング、世界の観光都市ランキングは</a:t>
            </a:r>
            <a:r>
              <a:rPr lang="en-US" altLang="ja-JP" sz="1000" dirty="0">
                <a:latin typeface="Meiryo UI" panose="020B0604030504040204" pitchFamily="50" charset="-128"/>
                <a:ea typeface="Meiryo UI" panose="020B0604030504040204" pitchFamily="50" charset="-128"/>
              </a:rPr>
              <a:t>2025</a:t>
            </a:r>
            <a:r>
              <a:rPr lang="ja-JP" altLang="en-US" sz="1000" dirty="0">
                <a:latin typeface="Meiryo UI" panose="020B0604030504040204" pitchFamily="50" charset="-128"/>
                <a:ea typeface="Meiryo UI" panose="020B0604030504040204" pitchFamily="50" charset="-128"/>
              </a:rPr>
              <a:t>年の数値</a:t>
            </a:r>
            <a:endParaRPr lang="en-US" altLang="ja-JP" sz="1000" dirty="0">
              <a:latin typeface="Meiryo UI" panose="020B0604030504040204" pitchFamily="50" charset="-128"/>
              <a:ea typeface="Meiryo UI" panose="020B0604030504040204" pitchFamily="50" charset="-128"/>
            </a:endParaRPr>
          </a:p>
        </p:txBody>
      </p:sp>
      <p:sp>
        <p:nvSpPr>
          <p:cNvPr id="14" name="テキスト ボックス 55">
            <a:extLst>
              <a:ext uri="{FF2B5EF4-FFF2-40B4-BE49-F238E27FC236}">
                <a16:creationId xmlns:a16="http://schemas.microsoft.com/office/drawing/2014/main" id="{8A7477D9-8841-4784-A728-53C429F36C57}"/>
              </a:ext>
            </a:extLst>
          </p:cNvPr>
          <p:cNvSpPr txBox="1">
            <a:spLocks noChangeArrowheads="1"/>
          </p:cNvSpPr>
          <p:nvPr/>
        </p:nvSpPr>
        <p:spPr bwMode="auto">
          <a:xfrm>
            <a:off x="519732" y="2496369"/>
            <a:ext cx="9113642" cy="201331"/>
          </a:xfrm>
          <a:prstGeom prst="rect">
            <a:avLst/>
          </a:prstGeom>
          <a:noFill/>
          <a:ln w="9525">
            <a:noFill/>
            <a:miter lim="800000"/>
            <a:headEnd/>
            <a:tailEnd/>
          </a:ln>
        </p:spPr>
        <p:txBody>
          <a:bodyPr wrap="square" lIns="46982" tIns="23492" rIns="46982" bIns="23492">
            <a:spAutoFit/>
          </a:bodyPr>
          <a:lstStyle/>
          <a:p>
            <a:pPr>
              <a:lnSpc>
                <a:spcPts val="1249"/>
              </a:lnSpc>
            </a:pPr>
            <a:r>
              <a:rPr lang="ja-JP" altLang="en-US" sz="1071"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目標値や来阪者の大阪観光における満足度・推奨度の指標等については、社会経済情勢の変化や今後実施する観光動向調査等を踏まえ、必要に応じて見直し・更新を行う。</a:t>
            </a:r>
            <a:endParaRPr lang="en-US" altLang="ja-JP" sz="1249" strike="sngStrike" dirty="0">
              <a:latin typeface="Meiryo UI" panose="020B0604030504040204" pitchFamily="50" charset="-128"/>
              <a:ea typeface="Meiryo UI" panose="020B0604030504040204" pitchFamily="50" charset="-128"/>
            </a:endParaRPr>
          </a:p>
        </p:txBody>
      </p:sp>
      <p:sp>
        <p:nvSpPr>
          <p:cNvPr id="16" name="スライド番号プレースホルダー 6">
            <a:extLst>
              <a:ext uri="{FF2B5EF4-FFF2-40B4-BE49-F238E27FC236}">
                <a16:creationId xmlns:a16="http://schemas.microsoft.com/office/drawing/2014/main" id="{4E09D343-B182-4D06-9163-A74E4153D0A5}"/>
              </a:ext>
            </a:extLst>
          </p:cNvPr>
          <p:cNvSpPr txBox="1">
            <a:spLocks/>
          </p:cNvSpPr>
          <p:nvPr/>
        </p:nvSpPr>
        <p:spPr>
          <a:xfrm>
            <a:off x="9428017" y="5836227"/>
            <a:ext cx="477983" cy="456295"/>
          </a:xfrm>
          <a:prstGeom prst="rect">
            <a:avLst/>
          </a:prstGeom>
        </p:spPr>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24</a:t>
            </a:fld>
            <a:endParaRPr kumimoji="1" lang="ja-JP" altLang="en-US" sz="1000" dirty="0">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671CA3E7-1403-4271-BB7A-6F6AB004D535}"/>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戦略の進捗管理</a:t>
            </a:r>
            <a:endParaRPr lang="ja-JP" altLang="en-US" sz="1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22347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extLst>
              <p:ext uri="{D42A27DB-BD31-4B8C-83A1-F6EECF244321}">
                <p14:modId xmlns:p14="http://schemas.microsoft.com/office/powerpoint/2010/main" val="3106317356"/>
              </p:ext>
            </p:extLst>
          </p:nvPr>
        </p:nvGraphicFramePr>
        <p:xfrm>
          <a:off x="530291" y="1178661"/>
          <a:ext cx="8845417" cy="4593286"/>
        </p:xfrm>
        <a:graphic>
          <a:graphicData uri="http://schemas.openxmlformats.org/drawingml/2006/table">
            <a:tbl>
              <a:tblPr bandRow="1">
                <a:tableStyleId>{BC89EF96-8CEA-46FF-86C4-4CE0E7609802}</a:tableStyleId>
              </a:tblPr>
              <a:tblGrid>
                <a:gridCol w="1800000">
                  <a:extLst>
                    <a:ext uri="{9D8B030D-6E8A-4147-A177-3AD203B41FA5}">
                      <a16:colId xmlns:a16="http://schemas.microsoft.com/office/drawing/2014/main" val="1259228249"/>
                    </a:ext>
                  </a:extLst>
                </a:gridCol>
                <a:gridCol w="1657996">
                  <a:extLst>
                    <a:ext uri="{9D8B030D-6E8A-4147-A177-3AD203B41FA5}">
                      <a16:colId xmlns:a16="http://schemas.microsoft.com/office/drawing/2014/main" val="3649650674"/>
                    </a:ext>
                  </a:extLst>
                </a:gridCol>
                <a:gridCol w="1671232">
                  <a:extLst>
                    <a:ext uri="{9D8B030D-6E8A-4147-A177-3AD203B41FA5}">
                      <a16:colId xmlns:a16="http://schemas.microsoft.com/office/drawing/2014/main" val="3540732672"/>
                    </a:ext>
                  </a:extLst>
                </a:gridCol>
                <a:gridCol w="1772189">
                  <a:extLst>
                    <a:ext uri="{9D8B030D-6E8A-4147-A177-3AD203B41FA5}">
                      <a16:colId xmlns:a16="http://schemas.microsoft.com/office/drawing/2014/main" val="2175780689"/>
                    </a:ext>
                  </a:extLst>
                </a:gridCol>
                <a:gridCol w="1944000">
                  <a:extLst>
                    <a:ext uri="{9D8B030D-6E8A-4147-A177-3AD203B41FA5}">
                      <a16:colId xmlns:a16="http://schemas.microsoft.com/office/drawing/2014/main" val="4190660185"/>
                    </a:ext>
                  </a:extLst>
                </a:gridCol>
              </a:tblGrid>
              <a:tr h="289125">
                <a:tc rowSpan="2">
                  <a:txBody>
                    <a:bodyP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marL="81597" marR="81597" marT="40799" marB="40799">
                    <a:solidFill>
                      <a:schemeClr val="bg1"/>
                    </a:solidFill>
                  </a:tcPr>
                </a:tc>
                <a:tc gridSpan="3">
                  <a:txBody>
                    <a:bodyP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参　考　値</a:t>
                      </a:r>
                    </a:p>
                  </a:txBody>
                  <a:tcPr marL="81597" marR="81597" marT="40799" marB="40799" anchor="ctr">
                    <a:solidFill>
                      <a:schemeClr val="bg1"/>
                    </a:solidFill>
                  </a:tcPr>
                </a:tc>
                <a:tc hMerge="1">
                  <a:txBody>
                    <a:bodyPr/>
                    <a:lstStyle/>
                    <a:p>
                      <a:pPr algn="ctr"/>
                      <a:endParaRPr kumimoji="1" lang="ja-JP" altLang="en-US" sz="1100" dirty="0">
                        <a:latin typeface="Meiryo UI" panose="020B0604030504040204" pitchFamily="50" charset="-128"/>
                        <a:ea typeface="Meiryo UI" panose="020B0604030504040204" pitchFamily="50" charset="-128"/>
                      </a:endParaRPr>
                    </a:p>
                  </a:txBody>
                  <a:tcPr/>
                </a:tc>
                <a:tc hMerge="1">
                  <a:txBody>
                    <a:bodyPr/>
                    <a:lstStyle/>
                    <a:p>
                      <a:pPr algn="ctr"/>
                      <a:endParaRPr kumimoji="1" lang="ja-JP" altLang="en-US" sz="1100" dirty="0">
                        <a:latin typeface="Meiryo UI" panose="020B0604030504040204" pitchFamily="50" charset="-128"/>
                        <a:ea typeface="Meiryo UI" panose="020B0604030504040204" pitchFamily="50" charset="-128"/>
                      </a:endParaRPr>
                    </a:p>
                  </a:txBody>
                  <a:tcPr/>
                </a:tc>
                <a:tc rowSpan="2">
                  <a:txBody>
                    <a:bodyPr/>
                    <a:lstStyle/>
                    <a:p>
                      <a:pPr algn="ctr"/>
                      <a:endParaRPr kumimoji="1" lang="en-US" altLang="ja-JP" sz="900" b="1" dirty="0">
                        <a:solidFill>
                          <a:schemeClr val="tx1"/>
                        </a:solidFill>
                        <a:latin typeface="Meiryo UI" panose="020B0604030504040204" pitchFamily="50" charset="-128"/>
                        <a:ea typeface="Meiryo UI" panose="020B0604030504040204" pitchFamily="50" charset="-128"/>
                      </a:endParaRPr>
                    </a:p>
                    <a:p>
                      <a:pPr algn="ctr"/>
                      <a:r>
                        <a:rPr kumimoji="1" lang="ja-JP" altLang="en-US" sz="900" b="1" dirty="0">
                          <a:solidFill>
                            <a:schemeClr val="tx1"/>
                          </a:solidFill>
                          <a:latin typeface="Meiryo UI" panose="020B0604030504040204" pitchFamily="50" charset="-128"/>
                          <a:ea typeface="Meiryo UI" panose="020B0604030504040204" pitchFamily="50" charset="-128"/>
                        </a:rPr>
                        <a:t>出　典</a:t>
                      </a:r>
                    </a:p>
                  </a:txBody>
                  <a:tcPr marL="81597" marR="81597" marT="40799" marB="40799">
                    <a:solidFill>
                      <a:schemeClr val="bg1"/>
                    </a:solidFill>
                  </a:tcPr>
                </a:tc>
                <a:extLst>
                  <a:ext uri="{0D108BD9-81ED-4DB2-BD59-A6C34878D82A}">
                    <a16:rowId xmlns:a16="http://schemas.microsoft.com/office/drawing/2014/main" val="3781359562"/>
                  </a:ext>
                </a:extLst>
              </a:tr>
              <a:tr h="289125">
                <a:tc vMerge="1">
                  <a:txBody>
                    <a:bodyPr/>
                    <a:lstStyle/>
                    <a:p>
                      <a:pPr algn="ct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900" b="1" dirty="0">
                          <a:solidFill>
                            <a:schemeClr val="tx1"/>
                          </a:solidFill>
                          <a:latin typeface="Meiryo UI" panose="020B0604030504040204" pitchFamily="50" charset="-128"/>
                          <a:ea typeface="Meiryo UI" panose="020B0604030504040204" pitchFamily="50" charset="-128"/>
                        </a:rPr>
                        <a:t>2022</a:t>
                      </a:r>
                      <a:r>
                        <a:rPr kumimoji="1" lang="ja-JP" altLang="en-US" sz="900" b="1" dirty="0">
                          <a:solidFill>
                            <a:schemeClr val="tx1"/>
                          </a:solidFill>
                          <a:latin typeface="Meiryo UI" panose="020B0604030504040204" pitchFamily="50" charset="-128"/>
                          <a:ea typeface="Meiryo UI" panose="020B0604030504040204" pitchFamily="50" charset="-128"/>
                        </a:rPr>
                        <a:t>年</a:t>
                      </a:r>
                    </a:p>
                  </a:txBody>
                  <a:tcPr marL="81597" marR="81597" marT="40799" marB="40799">
                    <a:solidFill>
                      <a:schemeClr val="bg1"/>
                    </a:solidFill>
                  </a:tcPr>
                </a:tc>
                <a:tc>
                  <a:txBody>
                    <a:bodyPr/>
                    <a:lstStyle/>
                    <a:p>
                      <a:pPr algn="ctr"/>
                      <a:r>
                        <a:rPr kumimoji="1" lang="en-US" altLang="ja-JP" sz="900" b="1" dirty="0">
                          <a:solidFill>
                            <a:schemeClr val="tx1"/>
                          </a:solidFill>
                          <a:latin typeface="Meiryo UI" panose="020B0604030504040204" pitchFamily="50" charset="-128"/>
                          <a:ea typeface="Meiryo UI" panose="020B0604030504040204" pitchFamily="50" charset="-128"/>
                        </a:rPr>
                        <a:t>2023</a:t>
                      </a:r>
                      <a:r>
                        <a:rPr kumimoji="1" lang="ja-JP" altLang="en-US" sz="900" b="1" dirty="0">
                          <a:solidFill>
                            <a:schemeClr val="tx1"/>
                          </a:solidFill>
                          <a:latin typeface="Meiryo UI" panose="020B0604030504040204" pitchFamily="50" charset="-128"/>
                          <a:ea typeface="Meiryo UI" panose="020B0604030504040204" pitchFamily="50" charset="-128"/>
                        </a:rPr>
                        <a:t>年</a:t>
                      </a:r>
                    </a:p>
                  </a:txBody>
                  <a:tcPr marL="81597" marR="81597" marT="40799" marB="40799">
                    <a:solidFill>
                      <a:schemeClr val="bg1"/>
                    </a:solidFill>
                  </a:tcPr>
                </a:tc>
                <a:tc>
                  <a:txBody>
                    <a:bodyPr/>
                    <a:lstStyle/>
                    <a:p>
                      <a:pPr algn="ctr"/>
                      <a:r>
                        <a:rPr kumimoji="1" lang="en-US" altLang="ja-JP" sz="900" b="1" dirty="0">
                          <a:solidFill>
                            <a:schemeClr val="tx1"/>
                          </a:solidFill>
                          <a:latin typeface="Meiryo UI" panose="020B0604030504040204" pitchFamily="50" charset="-128"/>
                          <a:ea typeface="Meiryo UI" panose="020B0604030504040204" pitchFamily="50" charset="-128"/>
                        </a:rPr>
                        <a:t>2024</a:t>
                      </a:r>
                      <a:r>
                        <a:rPr kumimoji="1" lang="ja-JP" altLang="en-US" sz="900" b="1" dirty="0">
                          <a:solidFill>
                            <a:schemeClr val="tx1"/>
                          </a:solidFill>
                          <a:latin typeface="Meiryo UI" panose="020B0604030504040204" pitchFamily="50" charset="-128"/>
                          <a:ea typeface="Meiryo UI" panose="020B0604030504040204" pitchFamily="50" charset="-128"/>
                        </a:rPr>
                        <a:t>年</a:t>
                      </a:r>
                    </a:p>
                  </a:txBody>
                  <a:tcPr marL="81597" marR="81597" marT="40799" marB="40799">
                    <a:solidFill>
                      <a:schemeClr val="bg1"/>
                    </a:solidFill>
                  </a:tcPr>
                </a:tc>
                <a:tc vMerge="1">
                  <a:txBody>
                    <a:bodyPr/>
                    <a:lstStyle/>
                    <a:p>
                      <a:pPr algn="ct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321030608"/>
                  </a:ext>
                </a:extLst>
              </a:tr>
              <a:tr h="380788">
                <a:tc>
                  <a:txBody>
                    <a:bodyPr/>
                    <a:lstStyle/>
                    <a:p>
                      <a:r>
                        <a:rPr kumimoji="1" lang="ja-JP" altLang="en-US" sz="900" u="none" dirty="0">
                          <a:solidFill>
                            <a:schemeClr val="tx1"/>
                          </a:solidFill>
                          <a:latin typeface="Meiryo UI" panose="020B0604030504040204" pitchFamily="50" charset="-128"/>
                          <a:ea typeface="Meiryo UI" panose="020B0604030504040204" pitchFamily="50" charset="-128"/>
                        </a:rPr>
                        <a:t>来阪日本人旅行消費額</a:t>
                      </a:r>
                    </a:p>
                  </a:txBody>
                  <a:tcPr marL="81597" marR="81597" marT="40799" marB="40799" anchor="ctr"/>
                </a:tc>
                <a:tc>
                  <a:txBody>
                    <a:bodyPr/>
                    <a:lstStyle/>
                    <a:p>
                      <a:pPr algn="r"/>
                      <a:r>
                        <a:rPr kumimoji="1" lang="en-US" altLang="ja-JP" sz="900" u="none" dirty="0">
                          <a:solidFill>
                            <a:schemeClr val="tx1"/>
                          </a:solidFill>
                          <a:latin typeface="Meiryo UI" panose="020B0604030504040204" pitchFamily="50" charset="-128"/>
                          <a:ea typeface="Meiryo UI" panose="020B0604030504040204" pitchFamily="50" charset="-128"/>
                        </a:rPr>
                        <a:t>6,667</a:t>
                      </a:r>
                      <a:r>
                        <a:rPr kumimoji="1" lang="ja-JP" altLang="en-US" sz="900" u="none" dirty="0">
                          <a:solidFill>
                            <a:schemeClr val="tx1"/>
                          </a:solidFill>
                          <a:latin typeface="Meiryo UI" panose="020B0604030504040204" pitchFamily="50" charset="-128"/>
                          <a:ea typeface="Meiryo UI" panose="020B0604030504040204" pitchFamily="50" charset="-128"/>
                        </a:rPr>
                        <a:t>億円</a:t>
                      </a:r>
                    </a:p>
                  </a:txBody>
                  <a:tcPr marL="81597" marR="81597" marT="40799" marB="40799" anchor="ctr"/>
                </a:tc>
                <a:tc>
                  <a:txBody>
                    <a:bodyPr/>
                    <a:lstStyle/>
                    <a:p>
                      <a:pPr algn="r"/>
                      <a:r>
                        <a:rPr kumimoji="1" lang="en-US" altLang="ja-JP" sz="900" u="none" dirty="0">
                          <a:solidFill>
                            <a:schemeClr val="tx1"/>
                          </a:solidFill>
                          <a:latin typeface="Meiryo UI" panose="020B0604030504040204" pitchFamily="50" charset="-128"/>
                          <a:ea typeface="Meiryo UI" panose="020B0604030504040204" pitchFamily="50" charset="-128"/>
                        </a:rPr>
                        <a:t>8,746</a:t>
                      </a:r>
                      <a:r>
                        <a:rPr kumimoji="1" lang="ja-JP" altLang="en-US" sz="900" u="none" dirty="0">
                          <a:solidFill>
                            <a:schemeClr val="tx1"/>
                          </a:solidFill>
                          <a:latin typeface="Meiryo UI" panose="020B0604030504040204" pitchFamily="50" charset="-128"/>
                          <a:ea typeface="Meiryo UI" panose="020B0604030504040204" pitchFamily="50" charset="-128"/>
                        </a:rPr>
                        <a:t>億円</a:t>
                      </a:r>
                    </a:p>
                  </a:txBody>
                  <a:tcPr marL="81597" marR="81597" marT="40799" marB="40799" anchor="ctr"/>
                </a:tc>
                <a:tc>
                  <a:txBody>
                    <a:bodyPr/>
                    <a:lstStyle/>
                    <a:p>
                      <a:pPr algn="r"/>
                      <a:r>
                        <a:rPr kumimoji="1" lang="en-US" altLang="ja-JP" sz="900" u="none" dirty="0">
                          <a:solidFill>
                            <a:schemeClr val="tx1"/>
                          </a:solidFill>
                          <a:latin typeface="Meiryo UI" panose="020B0604030504040204" pitchFamily="50" charset="-128"/>
                          <a:ea typeface="Meiryo UI" panose="020B0604030504040204" pitchFamily="50" charset="-128"/>
                        </a:rPr>
                        <a:t>9,580</a:t>
                      </a:r>
                      <a:r>
                        <a:rPr kumimoji="1" lang="ja-JP" altLang="en-US" sz="900" u="none" dirty="0">
                          <a:solidFill>
                            <a:schemeClr val="tx1"/>
                          </a:solidFill>
                          <a:latin typeface="Meiryo UI" panose="020B0604030504040204" pitchFamily="50" charset="-128"/>
                          <a:ea typeface="Meiryo UI" panose="020B0604030504040204" pitchFamily="50" charset="-128"/>
                        </a:rPr>
                        <a:t>億円</a:t>
                      </a:r>
                    </a:p>
                  </a:txBody>
                  <a:tcPr marL="81597" marR="81597" marT="40799" marB="40799" anchor="ctr"/>
                </a:tc>
                <a:tc>
                  <a:txBody>
                    <a:bodyPr/>
                    <a:lstStyle/>
                    <a:p>
                      <a:r>
                        <a:rPr kumimoji="1" lang="ja-JP" altLang="en-US" sz="900" u="none" dirty="0">
                          <a:solidFill>
                            <a:schemeClr val="tx1"/>
                          </a:solidFill>
                          <a:latin typeface="Meiryo UI" panose="020B0604030504040204" pitchFamily="50" charset="-128"/>
                          <a:ea typeface="Meiryo UI" panose="020B0604030504040204" pitchFamily="50" charset="-128"/>
                        </a:rPr>
                        <a:t>旅行・観光諸費動向調査（観光庁）</a:t>
                      </a:r>
                    </a:p>
                  </a:txBody>
                  <a:tcPr marL="81597" marR="81597" marT="40799" marB="40799" anchor="ctr"/>
                </a:tc>
                <a:extLst>
                  <a:ext uri="{0D108BD9-81ED-4DB2-BD59-A6C34878D82A}">
                    <a16:rowId xmlns:a16="http://schemas.microsoft.com/office/drawing/2014/main" val="530842915"/>
                  </a:ext>
                </a:extLst>
              </a:tr>
              <a:tr h="380788">
                <a:tc>
                  <a:txBody>
                    <a:bodyPr/>
                    <a:lstStyle/>
                    <a:p>
                      <a:r>
                        <a:rPr kumimoji="1" lang="ja-JP" altLang="en-US" sz="900" u="none" dirty="0">
                          <a:solidFill>
                            <a:schemeClr val="tx1"/>
                          </a:solidFill>
                          <a:latin typeface="Meiryo UI" panose="020B0604030504040204" pitchFamily="50" charset="-128"/>
                          <a:ea typeface="Meiryo UI" panose="020B0604030504040204" pitchFamily="50" charset="-128"/>
                        </a:rPr>
                        <a:t>来阪外国人旅行消費額</a:t>
                      </a:r>
                    </a:p>
                  </a:txBody>
                  <a:tcPr marL="81597" marR="81597" marT="40799" marB="40799" anchor="ct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900" u="none" dirty="0">
                          <a:solidFill>
                            <a:schemeClr val="tx1"/>
                          </a:solidFill>
                          <a:latin typeface="Meiryo UI" panose="020B0604030504040204" pitchFamily="50" charset="-128"/>
                          <a:ea typeface="Meiryo UI" panose="020B0604030504040204" pitchFamily="50" charset="-128"/>
                        </a:rPr>
                        <a:t>ー</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tc>
                  <a:txBody>
                    <a:bodyPr/>
                    <a:lstStyle/>
                    <a:p>
                      <a:pPr algn="r"/>
                      <a:r>
                        <a:rPr kumimoji="1" lang="en-US" altLang="ja-JP" sz="900" u="none" dirty="0">
                          <a:solidFill>
                            <a:schemeClr val="tx1"/>
                          </a:solidFill>
                          <a:latin typeface="Meiryo UI" panose="020B0604030504040204" pitchFamily="50" charset="-128"/>
                          <a:ea typeface="Meiryo UI" panose="020B0604030504040204" pitchFamily="50" charset="-128"/>
                        </a:rPr>
                        <a:t>7,272</a:t>
                      </a:r>
                      <a:r>
                        <a:rPr kumimoji="1" lang="ja-JP" altLang="en-US" sz="900" u="none" dirty="0">
                          <a:solidFill>
                            <a:schemeClr val="tx1"/>
                          </a:solidFill>
                          <a:latin typeface="Meiryo UI" panose="020B0604030504040204" pitchFamily="50" charset="-128"/>
                          <a:ea typeface="Meiryo UI" panose="020B0604030504040204" pitchFamily="50" charset="-128"/>
                        </a:rPr>
                        <a:t>億円</a:t>
                      </a:r>
                    </a:p>
                  </a:txBody>
                  <a:tcPr marL="81597" marR="81597" marT="40799" marB="40799" anchor="ctr"/>
                </a:tc>
                <a:tc>
                  <a:txBody>
                    <a:bodyPr/>
                    <a:lstStyle/>
                    <a:p>
                      <a:pPr algn="r"/>
                      <a:r>
                        <a:rPr kumimoji="1" lang="en-US" altLang="ja-JP" sz="900" u="none" dirty="0">
                          <a:solidFill>
                            <a:schemeClr val="tx1"/>
                          </a:solidFill>
                          <a:latin typeface="Meiryo UI" panose="020B0604030504040204" pitchFamily="50" charset="-128"/>
                          <a:ea typeface="Meiryo UI" panose="020B0604030504040204" pitchFamily="50" charset="-128"/>
                        </a:rPr>
                        <a:t>12,935</a:t>
                      </a:r>
                      <a:r>
                        <a:rPr kumimoji="1" lang="ja-JP" altLang="en-US" sz="900" u="none" dirty="0">
                          <a:solidFill>
                            <a:schemeClr val="tx1"/>
                          </a:solidFill>
                          <a:latin typeface="Meiryo UI" panose="020B0604030504040204" pitchFamily="50" charset="-128"/>
                          <a:ea typeface="Meiryo UI" panose="020B0604030504040204" pitchFamily="50" charset="-128"/>
                        </a:rPr>
                        <a:t>億円</a:t>
                      </a:r>
                    </a:p>
                  </a:txBody>
                  <a:tcPr marL="81597" marR="81597" marT="40799" marB="40799" anchor="ctr"/>
                </a:tc>
                <a:tc>
                  <a:txBody>
                    <a:bodyPr/>
                    <a:lstStyle/>
                    <a:p>
                      <a:r>
                        <a:rPr kumimoji="1" lang="ja-JP" altLang="en-US" sz="900" u="none" dirty="0">
                          <a:solidFill>
                            <a:schemeClr val="tx1"/>
                          </a:solidFill>
                          <a:latin typeface="Meiryo UI" panose="020B0604030504040204" pitchFamily="50" charset="-128"/>
                          <a:ea typeface="Meiryo UI" panose="020B0604030504040204" pitchFamily="50" charset="-128"/>
                        </a:rPr>
                        <a:t>インバウンド消費動向調査（観光庁）</a:t>
                      </a:r>
                    </a:p>
                  </a:txBody>
                  <a:tcPr marL="81597" marR="81597" marT="40799" marB="40799" anchor="ctr"/>
                </a:tc>
                <a:extLst>
                  <a:ext uri="{0D108BD9-81ED-4DB2-BD59-A6C34878D82A}">
                    <a16:rowId xmlns:a16="http://schemas.microsoft.com/office/drawing/2014/main" val="144839960"/>
                  </a:ext>
                </a:extLst>
              </a:tr>
              <a:tr h="380788">
                <a:tc>
                  <a:txBody>
                    <a:bodyPr/>
                    <a:lstStyle/>
                    <a:p>
                      <a:r>
                        <a:rPr kumimoji="1" lang="ja-JP" altLang="en-US" sz="900" u="none" dirty="0">
                          <a:solidFill>
                            <a:schemeClr val="tx1"/>
                          </a:solidFill>
                          <a:latin typeface="Meiryo UI" panose="020B0604030504040204" pitchFamily="50" charset="-128"/>
                          <a:ea typeface="Meiryo UI" panose="020B0604030504040204" pitchFamily="50" charset="-128"/>
                        </a:rPr>
                        <a:t>来阪外国人平均泊数</a:t>
                      </a:r>
                    </a:p>
                  </a:txBody>
                  <a:tcPr marL="81597" marR="81597" marT="40799" marB="40799" anchor="ct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900" u="none" dirty="0">
                          <a:solidFill>
                            <a:schemeClr val="tx1"/>
                          </a:solidFill>
                          <a:latin typeface="Meiryo UI" panose="020B0604030504040204" pitchFamily="50" charset="-128"/>
                          <a:ea typeface="Meiryo UI" panose="020B0604030504040204" pitchFamily="50" charset="-128"/>
                        </a:rPr>
                        <a:t>ー</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tc>
                  <a:txBody>
                    <a:bodyPr/>
                    <a:lstStyle/>
                    <a:p>
                      <a:pPr marL="0" marR="0" lvl="0" indent="0" algn="r" defTabSz="742950" rtl="0" eaLnBrk="1" fontAlgn="auto" latinLnBrk="0" hangingPunct="1">
                        <a:lnSpc>
                          <a:spcPct val="100000"/>
                        </a:lnSpc>
                        <a:spcBef>
                          <a:spcPts val="0"/>
                        </a:spcBef>
                        <a:spcAft>
                          <a:spcPts val="0"/>
                        </a:spcAft>
                        <a:buClrTx/>
                        <a:buSzTx/>
                        <a:buFontTx/>
                        <a:buNone/>
                        <a:tabLst/>
                        <a:defRPr/>
                      </a:pPr>
                      <a:r>
                        <a:rPr kumimoji="1" lang="en-US" altLang="ja-JP" sz="900" u="none" dirty="0">
                          <a:solidFill>
                            <a:schemeClr val="tx1"/>
                          </a:solidFill>
                          <a:latin typeface="Meiryo UI" panose="020B0604030504040204" pitchFamily="50" charset="-128"/>
                          <a:ea typeface="Meiryo UI" panose="020B0604030504040204" pitchFamily="50" charset="-128"/>
                        </a:rPr>
                        <a:t>3.6</a:t>
                      </a:r>
                      <a:r>
                        <a:rPr kumimoji="1" lang="ja-JP" altLang="en-US" sz="900" u="none" dirty="0">
                          <a:solidFill>
                            <a:schemeClr val="tx1"/>
                          </a:solidFill>
                          <a:latin typeface="Meiryo UI" panose="020B0604030504040204" pitchFamily="50" charset="-128"/>
                          <a:ea typeface="Meiryo UI" panose="020B0604030504040204" pitchFamily="50" charset="-128"/>
                        </a:rPr>
                        <a:t>泊</a:t>
                      </a:r>
                    </a:p>
                  </a:txBody>
                  <a:tcPr marL="81597" marR="81597" marT="40799" marB="40799" anchor="ctr"/>
                </a:tc>
                <a:tc>
                  <a:txBody>
                    <a:bodyPr/>
                    <a:lstStyle/>
                    <a:p>
                      <a:pPr algn="r"/>
                      <a:r>
                        <a:rPr kumimoji="1" lang="en-US" altLang="ja-JP" sz="900" u="none" dirty="0">
                          <a:solidFill>
                            <a:schemeClr val="tx1"/>
                          </a:solidFill>
                          <a:latin typeface="Meiryo UI" panose="020B0604030504040204" pitchFamily="50" charset="-128"/>
                          <a:ea typeface="Meiryo UI" panose="020B0604030504040204" pitchFamily="50" charset="-128"/>
                        </a:rPr>
                        <a:t>3.6</a:t>
                      </a:r>
                      <a:r>
                        <a:rPr kumimoji="1" lang="ja-JP" altLang="en-US" sz="900" u="none" dirty="0">
                          <a:solidFill>
                            <a:schemeClr val="tx1"/>
                          </a:solidFill>
                          <a:latin typeface="Meiryo UI" panose="020B0604030504040204" pitchFamily="50" charset="-128"/>
                          <a:ea typeface="Meiryo UI" panose="020B0604030504040204" pitchFamily="50" charset="-128"/>
                        </a:rPr>
                        <a:t>泊</a:t>
                      </a:r>
                    </a:p>
                  </a:txBody>
                  <a:tcPr marL="81597" marR="81597" marT="40799" marB="40799" anchor="ct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u="none" dirty="0">
                          <a:solidFill>
                            <a:schemeClr val="tx1"/>
                          </a:solidFill>
                          <a:latin typeface="Meiryo UI" panose="020B0604030504040204" pitchFamily="50" charset="-128"/>
                          <a:ea typeface="Meiryo UI" panose="020B0604030504040204" pitchFamily="50" charset="-128"/>
                        </a:rPr>
                        <a:t>インバウンド消費動向調査（観光庁）</a:t>
                      </a:r>
                    </a:p>
                  </a:txBody>
                  <a:tcPr marL="81597" marR="81597" marT="40799" marB="40799" anchor="ctr"/>
                </a:tc>
                <a:extLst>
                  <a:ext uri="{0D108BD9-81ED-4DB2-BD59-A6C34878D82A}">
                    <a16:rowId xmlns:a16="http://schemas.microsoft.com/office/drawing/2014/main" val="1115211037"/>
                  </a:ext>
                </a:extLst>
              </a:tr>
              <a:tr h="1062963">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900" u="none" dirty="0">
                          <a:solidFill>
                            <a:schemeClr val="tx1"/>
                          </a:solidFill>
                          <a:latin typeface="Meiryo UI" panose="020B0604030504040204" pitchFamily="50" charset="-128"/>
                          <a:ea typeface="Meiryo UI" panose="020B0604030504040204" pitchFamily="50" charset="-128"/>
                        </a:rPr>
                        <a:t>国籍別来阪外国人訪問率</a:t>
                      </a:r>
                      <a:endParaRPr lang="en-US" altLang="ja-JP" sz="900" u="none" strike="sngStrik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900" u="none" dirty="0">
                          <a:solidFill>
                            <a:schemeClr val="tx1"/>
                          </a:solidFill>
                          <a:latin typeface="Meiryo UI" panose="020B0604030504040204" pitchFamily="50" charset="-128"/>
                          <a:ea typeface="Meiryo UI" panose="020B0604030504040204" pitchFamily="50" charset="-128"/>
                        </a:rPr>
                        <a:t>ー</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tc>
                  <a:txBody>
                    <a:bodyPr/>
                    <a:lstStyle/>
                    <a:p>
                      <a:pPr>
                        <a:lnSpc>
                          <a:spcPts val="1100"/>
                        </a:lnSpc>
                      </a:pPr>
                      <a:r>
                        <a:rPr kumimoji="1" lang="ja-JP" altLang="en-US" sz="900" u="none" dirty="0">
                          <a:solidFill>
                            <a:schemeClr val="tx1"/>
                          </a:solidFill>
                          <a:latin typeface="Meiryo UI" panose="020B0604030504040204" pitchFamily="50" charset="-128"/>
                          <a:ea typeface="Meiryo UI" panose="020B0604030504040204" pitchFamily="50" charset="-128"/>
                        </a:rPr>
                        <a:t>韓国 </a:t>
                      </a:r>
                      <a:r>
                        <a:rPr kumimoji="1" lang="en-US" altLang="ja-JP" sz="900" u="none" dirty="0">
                          <a:solidFill>
                            <a:schemeClr val="tx1"/>
                          </a:solidFill>
                          <a:latin typeface="Meiryo UI" panose="020B0604030504040204" pitchFamily="50" charset="-128"/>
                          <a:ea typeface="Meiryo UI" panose="020B0604030504040204" pitchFamily="50" charset="-128"/>
                        </a:rPr>
                        <a:t>34.6%</a:t>
                      </a:r>
                      <a:r>
                        <a:rPr kumimoji="1" lang="ja-JP" altLang="en-US" sz="900" u="none" dirty="0">
                          <a:solidFill>
                            <a:schemeClr val="tx1"/>
                          </a:solidFill>
                          <a:latin typeface="Meiryo UI" panose="020B0604030504040204" pitchFamily="50" charset="-128"/>
                          <a:ea typeface="Meiryo UI" panose="020B0604030504040204" pitchFamily="50" charset="-128"/>
                        </a:rPr>
                        <a:t>、台湾 </a:t>
                      </a:r>
                      <a:r>
                        <a:rPr kumimoji="1" lang="en-US" altLang="ja-JP" sz="900" u="none" dirty="0">
                          <a:solidFill>
                            <a:schemeClr val="tx1"/>
                          </a:solidFill>
                          <a:latin typeface="Meiryo UI" panose="020B0604030504040204" pitchFamily="50" charset="-128"/>
                          <a:ea typeface="Meiryo UI" panose="020B0604030504040204" pitchFamily="50" charset="-128"/>
                        </a:rPr>
                        <a:t>29.2%</a:t>
                      </a:r>
                      <a:r>
                        <a:rPr kumimoji="1" lang="ja-JP" altLang="en-US" sz="900" u="none" dirty="0">
                          <a:solidFill>
                            <a:schemeClr val="tx1"/>
                          </a:solidFill>
                          <a:latin typeface="Meiryo UI" panose="020B0604030504040204" pitchFamily="50" charset="-128"/>
                          <a:ea typeface="Meiryo UI" panose="020B0604030504040204" pitchFamily="50" charset="-128"/>
                        </a:rPr>
                        <a:t>、</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900" u="none" dirty="0">
                          <a:solidFill>
                            <a:schemeClr val="tx1"/>
                          </a:solidFill>
                          <a:latin typeface="Meiryo UI" panose="020B0604030504040204" pitchFamily="50" charset="-128"/>
                          <a:ea typeface="Meiryo UI" panose="020B0604030504040204" pitchFamily="50" charset="-128"/>
                        </a:rPr>
                        <a:t>中国 </a:t>
                      </a:r>
                      <a:r>
                        <a:rPr kumimoji="1" lang="en-US" altLang="ja-JP" sz="900" u="none" dirty="0">
                          <a:solidFill>
                            <a:schemeClr val="tx1"/>
                          </a:solidFill>
                          <a:latin typeface="Meiryo UI" panose="020B0604030504040204" pitchFamily="50" charset="-128"/>
                          <a:ea typeface="Meiryo UI" panose="020B0604030504040204" pitchFamily="50" charset="-128"/>
                        </a:rPr>
                        <a:t>52.3%</a:t>
                      </a:r>
                      <a:r>
                        <a:rPr kumimoji="1" lang="ja-JP" altLang="en-US" sz="900" u="none" dirty="0">
                          <a:solidFill>
                            <a:schemeClr val="tx1"/>
                          </a:solidFill>
                          <a:latin typeface="Meiryo UI" panose="020B0604030504040204" pitchFamily="50" charset="-128"/>
                          <a:ea typeface="Meiryo UI" panose="020B0604030504040204" pitchFamily="50" charset="-128"/>
                        </a:rPr>
                        <a:t>、香港 </a:t>
                      </a:r>
                      <a:r>
                        <a:rPr kumimoji="1" lang="en-US" altLang="ja-JP" sz="900" u="none" dirty="0">
                          <a:solidFill>
                            <a:schemeClr val="tx1"/>
                          </a:solidFill>
                          <a:latin typeface="Meiryo UI" panose="020B0604030504040204" pitchFamily="50" charset="-128"/>
                          <a:ea typeface="Meiryo UI" panose="020B0604030504040204" pitchFamily="50" charset="-128"/>
                        </a:rPr>
                        <a:t>33.3</a:t>
                      </a:r>
                      <a:r>
                        <a:rPr kumimoji="1" lang="ja-JP" altLang="en-US" sz="900" u="none" dirty="0">
                          <a:solidFill>
                            <a:schemeClr val="tx1"/>
                          </a:solidFill>
                          <a:latin typeface="Meiryo UI" panose="020B0604030504040204" pitchFamily="50" charset="-128"/>
                          <a:ea typeface="Meiryo UI" panose="020B0604030504040204" pitchFamily="50" charset="-128"/>
                        </a:rPr>
                        <a:t>％、</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900" u="none" dirty="0">
                          <a:solidFill>
                            <a:schemeClr val="tx1"/>
                          </a:solidFill>
                          <a:latin typeface="Meiryo UI" panose="020B0604030504040204" pitchFamily="50" charset="-128"/>
                          <a:ea typeface="Meiryo UI" panose="020B0604030504040204" pitchFamily="50" charset="-128"/>
                        </a:rPr>
                        <a:t>タイ　 </a:t>
                      </a:r>
                      <a:r>
                        <a:rPr kumimoji="1" lang="en-US" altLang="ja-JP" sz="900" u="none" dirty="0">
                          <a:solidFill>
                            <a:schemeClr val="tx1"/>
                          </a:solidFill>
                          <a:latin typeface="Meiryo UI" panose="020B0604030504040204" pitchFamily="50" charset="-128"/>
                          <a:ea typeface="Meiryo UI" panose="020B0604030504040204" pitchFamily="50" charset="-128"/>
                        </a:rPr>
                        <a:t>33.9</a:t>
                      </a:r>
                      <a:r>
                        <a:rPr kumimoji="1" lang="ja-JP" altLang="en-US" sz="900" u="none" dirty="0">
                          <a:solidFill>
                            <a:schemeClr val="tx1"/>
                          </a:solidFill>
                          <a:latin typeface="Meiryo UI" panose="020B0604030504040204" pitchFamily="50" charset="-128"/>
                          <a:ea typeface="Meiryo UI" panose="020B0604030504040204" pitchFamily="50" charset="-128"/>
                        </a:rPr>
                        <a:t>％、インド </a:t>
                      </a:r>
                      <a:r>
                        <a:rPr kumimoji="1" lang="en-US" altLang="ja-JP" sz="900" u="none" dirty="0">
                          <a:solidFill>
                            <a:schemeClr val="tx1"/>
                          </a:solidFill>
                          <a:latin typeface="Meiryo UI" panose="020B0604030504040204" pitchFamily="50" charset="-128"/>
                          <a:ea typeface="Meiryo UI" panose="020B0604030504040204" pitchFamily="50" charset="-128"/>
                        </a:rPr>
                        <a:t>35.0</a:t>
                      </a:r>
                      <a:r>
                        <a:rPr kumimoji="1" lang="ja-JP" altLang="en-US" sz="900" u="none" dirty="0">
                          <a:solidFill>
                            <a:schemeClr val="tx1"/>
                          </a:solidFill>
                          <a:latin typeface="Meiryo UI" panose="020B0604030504040204" pitchFamily="50" charset="-128"/>
                          <a:ea typeface="Meiryo UI" panose="020B0604030504040204" pitchFamily="50" charset="-128"/>
                        </a:rPr>
                        <a:t>％、</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900" u="none" dirty="0">
                          <a:solidFill>
                            <a:schemeClr val="tx1"/>
                          </a:solidFill>
                          <a:latin typeface="Meiryo UI" panose="020B0604030504040204" pitchFamily="50" charset="-128"/>
                          <a:ea typeface="Meiryo UI" panose="020B0604030504040204" pitchFamily="50" charset="-128"/>
                        </a:rPr>
                        <a:t>英国 </a:t>
                      </a:r>
                      <a:r>
                        <a:rPr kumimoji="1" lang="en-US" altLang="ja-JP" sz="900" u="none" dirty="0">
                          <a:solidFill>
                            <a:schemeClr val="tx1"/>
                          </a:solidFill>
                          <a:latin typeface="Meiryo UI" panose="020B0604030504040204" pitchFamily="50" charset="-128"/>
                          <a:ea typeface="Meiryo UI" panose="020B0604030504040204" pitchFamily="50" charset="-128"/>
                        </a:rPr>
                        <a:t>43.8%</a:t>
                      </a:r>
                      <a:r>
                        <a:rPr kumimoji="1" lang="ja-JP" altLang="en-US" sz="900" u="none" dirty="0">
                          <a:solidFill>
                            <a:schemeClr val="tx1"/>
                          </a:solidFill>
                          <a:latin typeface="Meiryo UI" panose="020B0604030504040204" pitchFamily="50" charset="-128"/>
                          <a:ea typeface="Meiryo UI" panose="020B0604030504040204" pitchFamily="50" charset="-128"/>
                        </a:rPr>
                        <a:t>、米国 </a:t>
                      </a:r>
                      <a:r>
                        <a:rPr kumimoji="1" lang="en-US" altLang="ja-JP" sz="900" u="none" dirty="0">
                          <a:solidFill>
                            <a:schemeClr val="tx1"/>
                          </a:solidFill>
                          <a:latin typeface="Meiryo UI" panose="020B0604030504040204" pitchFamily="50" charset="-128"/>
                          <a:ea typeface="Meiryo UI" panose="020B0604030504040204" pitchFamily="50" charset="-128"/>
                        </a:rPr>
                        <a:t>39.7</a:t>
                      </a:r>
                      <a:r>
                        <a:rPr kumimoji="1" lang="ja-JP" altLang="en-US" sz="900" u="none" dirty="0">
                          <a:solidFill>
                            <a:schemeClr val="tx1"/>
                          </a:solidFill>
                          <a:latin typeface="Meiryo UI" panose="020B0604030504040204" pitchFamily="50" charset="-128"/>
                          <a:ea typeface="Meiryo UI" panose="020B0604030504040204" pitchFamily="50" charset="-128"/>
                        </a:rPr>
                        <a:t>％、</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900" u="none" dirty="0">
                          <a:solidFill>
                            <a:schemeClr val="tx1"/>
                          </a:solidFill>
                          <a:latin typeface="Meiryo UI" panose="020B0604030504040204" pitchFamily="50" charset="-128"/>
                          <a:ea typeface="Meiryo UI" panose="020B0604030504040204" pitchFamily="50" charset="-128"/>
                        </a:rPr>
                        <a:t>カナダ </a:t>
                      </a:r>
                      <a:r>
                        <a:rPr kumimoji="1" lang="en-US" altLang="ja-JP" sz="900" u="none" dirty="0">
                          <a:solidFill>
                            <a:schemeClr val="tx1"/>
                          </a:solidFill>
                          <a:latin typeface="Meiryo UI" panose="020B0604030504040204" pitchFamily="50" charset="-128"/>
                          <a:ea typeface="Meiryo UI" panose="020B0604030504040204" pitchFamily="50" charset="-128"/>
                        </a:rPr>
                        <a:t>45.2</a:t>
                      </a:r>
                      <a:r>
                        <a:rPr kumimoji="1" lang="ja-JP" altLang="en-US" sz="900" u="none" dirty="0">
                          <a:solidFill>
                            <a:schemeClr val="tx1"/>
                          </a:solidFill>
                          <a:latin typeface="Meiryo UI" panose="020B0604030504040204" pitchFamily="50" charset="-128"/>
                          <a:ea typeface="Meiryo UI" panose="020B0604030504040204" pitchFamily="50" charset="-128"/>
                        </a:rPr>
                        <a:t>％、</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900" u="none" dirty="0">
                          <a:solidFill>
                            <a:schemeClr val="tx1"/>
                          </a:solidFill>
                          <a:latin typeface="Meiryo UI" panose="020B0604030504040204" pitchFamily="50" charset="-128"/>
                          <a:ea typeface="Meiryo UI" panose="020B0604030504040204" pitchFamily="50" charset="-128"/>
                        </a:rPr>
                        <a:t>オーストラリア</a:t>
                      </a:r>
                      <a:r>
                        <a:rPr kumimoji="1" lang="en-US" altLang="ja-JP" sz="900" u="none" dirty="0">
                          <a:solidFill>
                            <a:schemeClr val="tx1"/>
                          </a:solidFill>
                          <a:latin typeface="Meiryo UI" panose="020B0604030504040204" pitchFamily="50" charset="-128"/>
                          <a:ea typeface="Meiryo UI" panose="020B0604030504040204" pitchFamily="50" charset="-128"/>
                        </a:rPr>
                        <a:t>60.5</a:t>
                      </a:r>
                      <a:r>
                        <a:rPr kumimoji="1" lang="ja-JP" altLang="en-US" sz="900" u="none" dirty="0">
                          <a:solidFill>
                            <a:schemeClr val="tx1"/>
                          </a:solidFill>
                          <a:latin typeface="Meiryo UI" panose="020B0604030504040204" pitchFamily="50" charset="-128"/>
                          <a:ea typeface="Meiryo UI" panose="020B0604030504040204" pitchFamily="50" charset="-128"/>
                        </a:rPr>
                        <a:t>％     など　</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tc>
                  <a:txBody>
                    <a:bodyPr/>
                    <a:lstStyle/>
                    <a:p>
                      <a:pPr>
                        <a:lnSpc>
                          <a:spcPts val="1100"/>
                        </a:lnSpc>
                      </a:pPr>
                      <a:r>
                        <a:rPr kumimoji="1" lang="ja-JP" altLang="en-US" sz="900" u="none" dirty="0">
                          <a:solidFill>
                            <a:schemeClr val="tx1"/>
                          </a:solidFill>
                          <a:latin typeface="Meiryo UI" panose="020B0604030504040204" pitchFamily="50" charset="-128"/>
                          <a:ea typeface="Meiryo UI" panose="020B0604030504040204" pitchFamily="50" charset="-128"/>
                        </a:rPr>
                        <a:t>韓国 </a:t>
                      </a:r>
                      <a:r>
                        <a:rPr kumimoji="1" lang="en-US" altLang="ja-JP" sz="900" u="none" dirty="0">
                          <a:solidFill>
                            <a:schemeClr val="tx1"/>
                          </a:solidFill>
                          <a:latin typeface="Meiryo UI" panose="020B0604030504040204" pitchFamily="50" charset="-128"/>
                          <a:ea typeface="Meiryo UI" panose="020B0604030504040204" pitchFamily="50" charset="-128"/>
                        </a:rPr>
                        <a:t>30.7%</a:t>
                      </a:r>
                      <a:r>
                        <a:rPr kumimoji="1" lang="ja-JP" altLang="en-US" sz="900" u="none" dirty="0">
                          <a:solidFill>
                            <a:schemeClr val="tx1"/>
                          </a:solidFill>
                          <a:latin typeface="Meiryo UI" panose="020B0604030504040204" pitchFamily="50" charset="-128"/>
                          <a:ea typeface="Meiryo UI" panose="020B0604030504040204" pitchFamily="50" charset="-128"/>
                        </a:rPr>
                        <a:t>、台湾 </a:t>
                      </a:r>
                      <a:r>
                        <a:rPr kumimoji="1" lang="en-US" altLang="ja-JP" sz="900" u="none" dirty="0">
                          <a:solidFill>
                            <a:schemeClr val="tx1"/>
                          </a:solidFill>
                          <a:latin typeface="Meiryo UI" panose="020B0604030504040204" pitchFamily="50" charset="-128"/>
                          <a:ea typeface="Meiryo UI" panose="020B0604030504040204" pitchFamily="50" charset="-128"/>
                        </a:rPr>
                        <a:t>26.7%</a:t>
                      </a:r>
                      <a:r>
                        <a:rPr kumimoji="1" lang="ja-JP" altLang="en-US" sz="900" u="none" dirty="0">
                          <a:solidFill>
                            <a:schemeClr val="tx1"/>
                          </a:solidFill>
                          <a:latin typeface="Meiryo UI" panose="020B0604030504040204" pitchFamily="50" charset="-128"/>
                          <a:ea typeface="Meiryo UI" panose="020B0604030504040204" pitchFamily="50" charset="-128"/>
                        </a:rPr>
                        <a:t>、</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900" u="none" dirty="0">
                          <a:solidFill>
                            <a:schemeClr val="tx1"/>
                          </a:solidFill>
                          <a:latin typeface="Meiryo UI" panose="020B0604030504040204" pitchFamily="50" charset="-128"/>
                          <a:ea typeface="Meiryo UI" panose="020B0604030504040204" pitchFamily="50" charset="-128"/>
                        </a:rPr>
                        <a:t>中国 </a:t>
                      </a:r>
                      <a:r>
                        <a:rPr kumimoji="1" lang="en-US" altLang="ja-JP" sz="900" u="none" dirty="0">
                          <a:solidFill>
                            <a:schemeClr val="tx1"/>
                          </a:solidFill>
                          <a:latin typeface="Meiryo UI" panose="020B0604030504040204" pitchFamily="50" charset="-128"/>
                          <a:ea typeface="Meiryo UI" panose="020B0604030504040204" pitchFamily="50" charset="-128"/>
                        </a:rPr>
                        <a:t>53.9%</a:t>
                      </a:r>
                      <a:r>
                        <a:rPr kumimoji="1" lang="ja-JP" altLang="en-US" sz="900" u="none" dirty="0">
                          <a:solidFill>
                            <a:schemeClr val="tx1"/>
                          </a:solidFill>
                          <a:latin typeface="Meiryo UI" panose="020B0604030504040204" pitchFamily="50" charset="-128"/>
                          <a:ea typeface="Meiryo UI" panose="020B0604030504040204" pitchFamily="50" charset="-128"/>
                        </a:rPr>
                        <a:t>、香港 </a:t>
                      </a:r>
                      <a:r>
                        <a:rPr kumimoji="1" lang="en-US" altLang="ja-JP" sz="900" u="none" dirty="0">
                          <a:solidFill>
                            <a:schemeClr val="tx1"/>
                          </a:solidFill>
                          <a:latin typeface="Meiryo UI" panose="020B0604030504040204" pitchFamily="50" charset="-128"/>
                          <a:ea typeface="Meiryo UI" panose="020B0604030504040204" pitchFamily="50" charset="-128"/>
                        </a:rPr>
                        <a:t>31.0</a:t>
                      </a:r>
                      <a:r>
                        <a:rPr kumimoji="1" lang="ja-JP" altLang="en-US" sz="900" u="none" dirty="0">
                          <a:solidFill>
                            <a:schemeClr val="tx1"/>
                          </a:solidFill>
                          <a:latin typeface="Meiryo UI" panose="020B0604030504040204" pitchFamily="50" charset="-128"/>
                          <a:ea typeface="Meiryo UI" panose="020B0604030504040204" pitchFamily="50" charset="-128"/>
                        </a:rPr>
                        <a:t>％、</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900" u="none" dirty="0">
                          <a:solidFill>
                            <a:schemeClr val="tx1"/>
                          </a:solidFill>
                          <a:latin typeface="Meiryo UI" panose="020B0604030504040204" pitchFamily="50" charset="-128"/>
                          <a:ea typeface="Meiryo UI" panose="020B0604030504040204" pitchFamily="50" charset="-128"/>
                        </a:rPr>
                        <a:t>タイ　 </a:t>
                      </a:r>
                      <a:r>
                        <a:rPr kumimoji="1" lang="en-US" altLang="ja-JP" sz="900" u="none" dirty="0">
                          <a:solidFill>
                            <a:schemeClr val="tx1"/>
                          </a:solidFill>
                          <a:latin typeface="Meiryo UI" panose="020B0604030504040204" pitchFamily="50" charset="-128"/>
                          <a:ea typeface="Meiryo UI" panose="020B0604030504040204" pitchFamily="50" charset="-128"/>
                        </a:rPr>
                        <a:t>32.6</a:t>
                      </a:r>
                      <a:r>
                        <a:rPr kumimoji="1" lang="ja-JP" altLang="en-US" sz="900" u="none" dirty="0">
                          <a:solidFill>
                            <a:schemeClr val="tx1"/>
                          </a:solidFill>
                          <a:latin typeface="Meiryo UI" panose="020B0604030504040204" pitchFamily="50" charset="-128"/>
                          <a:ea typeface="Meiryo UI" panose="020B0604030504040204" pitchFamily="50" charset="-128"/>
                        </a:rPr>
                        <a:t>％、インド </a:t>
                      </a:r>
                      <a:r>
                        <a:rPr kumimoji="1" lang="en-US" altLang="ja-JP" sz="900" u="none" dirty="0">
                          <a:solidFill>
                            <a:schemeClr val="tx1"/>
                          </a:solidFill>
                          <a:latin typeface="Meiryo UI" panose="020B0604030504040204" pitchFamily="50" charset="-128"/>
                          <a:ea typeface="Meiryo UI" panose="020B0604030504040204" pitchFamily="50" charset="-128"/>
                        </a:rPr>
                        <a:t>38.8</a:t>
                      </a:r>
                      <a:r>
                        <a:rPr kumimoji="1" lang="ja-JP" altLang="en-US" sz="900" u="none" dirty="0">
                          <a:solidFill>
                            <a:schemeClr val="tx1"/>
                          </a:solidFill>
                          <a:latin typeface="Meiryo UI" panose="020B0604030504040204" pitchFamily="50" charset="-128"/>
                          <a:ea typeface="Meiryo UI" panose="020B0604030504040204" pitchFamily="50" charset="-128"/>
                        </a:rPr>
                        <a:t>％、</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900" u="none" dirty="0">
                          <a:solidFill>
                            <a:schemeClr val="tx1"/>
                          </a:solidFill>
                          <a:latin typeface="Meiryo UI" panose="020B0604030504040204" pitchFamily="50" charset="-128"/>
                          <a:ea typeface="Meiryo UI" panose="020B0604030504040204" pitchFamily="50" charset="-128"/>
                        </a:rPr>
                        <a:t>英国 </a:t>
                      </a:r>
                      <a:r>
                        <a:rPr kumimoji="1" lang="en-US" altLang="ja-JP" sz="900" u="none" dirty="0">
                          <a:solidFill>
                            <a:schemeClr val="tx1"/>
                          </a:solidFill>
                          <a:latin typeface="Meiryo UI" panose="020B0604030504040204" pitchFamily="50" charset="-128"/>
                          <a:ea typeface="Meiryo UI" panose="020B0604030504040204" pitchFamily="50" charset="-128"/>
                        </a:rPr>
                        <a:t>49.4%</a:t>
                      </a:r>
                      <a:r>
                        <a:rPr kumimoji="1" lang="ja-JP" altLang="en-US" sz="900" u="none" dirty="0">
                          <a:solidFill>
                            <a:schemeClr val="tx1"/>
                          </a:solidFill>
                          <a:latin typeface="Meiryo UI" panose="020B0604030504040204" pitchFamily="50" charset="-128"/>
                          <a:ea typeface="Meiryo UI" panose="020B0604030504040204" pitchFamily="50" charset="-128"/>
                        </a:rPr>
                        <a:t>、米国 </a:t>
                      </a:r>
                      <a:r>
                        <a:rPr kumimoji="1" lang="en-US" altLang="ja-JP" sz="900" u="none" dirty="0">
                          <a:solidFill>
                            <a:schemeClr val="tx1"/>
                          </a:solidFill>
                          <a:latin typeface="Meiryo UI" panose="020B0604030504040204" pitchFamily="50" charset="-128"/>
                          <a:ea typeface="Meiryo UI" panose="020B0604030504040204" pitchFamily="50" charset="-128"/>
                        </a:rPr>
                        <a:t>40.3</a:t>
                      </a:r>
                      <a:r>
                        <a:rPr kumimoji="1" lang="ja-JP" altLang="en-US" sz="900" u="none" dirty="0">
                          <a:solidFill>
                            <a:schemeClr val="tx1"/>
                          </a:solidFill>
                          <a:latin typeface="Meiryo UI" panose="020B0604030504040204" pitchFamily="50" charset="-128"/>
                          <a:ea typeface="Meiryo UI" panose="020B0604030504040204" pitchFamily="50" charset="-128"/>
                        </a:rPr>
                        <a:t>％、</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900" u="none" dirty="0">
                          <a:solidFill>
                            <a:schemeClr val="tx1"/>
                          </a:solidFill>
                          <a:latin typeface="Meiryo UI" panose="020B0604030504040204" pitchFamily="50" charset="-128"/>
                          <a:ea typeface="Meiryo UI" panose="020B0604030504040204" pitchFamily="50" charset="-128"/>
                        </a:rPr>
                        <a:t>カナダ </a:t>
                      </a:r>
                      <a:r>
                        <a:rPr kumimoji="1" lang="en-US" altLang="ja-JP" sz="900" u="none" dirty="0">
                          <a:solidFill>
                            <a:schemeClr val="tx1"/>
                          </a:solidFill>
                          <a:latin typeface="Meiryo UI" panose="020B0604030504040204" pitchFamily="50" charset="-128"/>
                          <a:ea typeface="Meiryo UI" panose="020B0604030504040204" pitchFamily="50" charset="-128"/>
                        </a:rPr>
                        <a:t>52.0</a:t>
                      </a:r>
                      <a:r>
                        <a:rPr kumimoji="1" lang="ja-JP" altLang="en-US" sz="900" u="none" dirty="0">
                          <a:solidFill>
                            <a:schemeClr val="tx1"/>
                          </a:solidFill>
                          <a:latin typeface="Meiryo UI" panose="020B0604030504040204" pitchFamily="50" charset="-128"/>
                          <a:ea typeface="Meiryo UI" panose="020B0604030504040204" pitchFamily="50" charset="-128"/>
                        </a:rPr>
                        <a:t>％、</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900" u="none" dirty="0">
                          <a:solidFill>
                            <a:schemeClr val="tx1"/>
                          </a:solidFill>
                          <a:latin typeface="Meiryo UI" panose="020B0604030504040204" pitchFamily="50" charset="-128"/>
                          <a:ea typeface="Meiryo UI" panose="020B0604030504040204" pitchFamily="50" charset="-128"/>
                        </a:rPr>
                        <a:t>オーストラリア</a:t>
                      </a:r>
                      <a:r>
                        <a:rPr kumimoji="1" lang="en-US" altLang="ja-JP" sz="900" u="none" dirty="0">
                          <a:solidFill>
                            <a:schemeClr val="tx1"/>
                          </a:solidFill>
                          <a:latin typeface="Meiryo UI" panose="020B0604030504040204" pitchFamily="50" charset="-128"/>
                          <a:ea typeface="Meiryo UI" panose="020B0604030504040204" pitchFamily="50" charset="-128"/>
                        </a:rPr>
                        <a:t>55.8</a:t>
                      </a:r>
                      <a:r>
                        <a:rPr kumimoji="1" lang="ja-JP" altLang="en-US" sz="900" u="none" dirty="0">
                          <a:solidFill>
                            <a:schemeClr val="tx1"/>
                          </a:solidFill>
                          <a:latin typeface="Meiryo UI" panose="020B0604030504040204" pitchFamily="50" charset="-128"/>
                          <a:ea typeface="Meiryo UI" panose="020B0604030504040204" pitchFamily="50" charset="-128"/>
                        </a:rPr>
                        <a:t>％     など　</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tc>
                  <a:txBody>
                    <a:bodyPr/>
                    <a:lstStyle/>
                    <a:p>
                      <a:r>
                        <a:rPr kumimoji="1" lang="ja-JP" altLang="en-US" sz="900" u="none" dirty="0">
                          <a:solidFill>
                            <a:schemeClr val="tx1"/>
                          </a:solidFill>
                          <a:latin typeface="Meiryo UI" panose="020B0604030504040204" pitchFamily="50" charset="-128"/>
                          <a:ea typeface="Meiryo UI" panose="020B0604030504040204" pitchFamily="50" charset="-128"/>
                        </a:rPr>
                        <a:t>インバウンド消費動向調査（観光庁）</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extLst>
                  <a:ext uri="{0D108BD9-81ED-4DB2-BD59-A6C34878D82A}">
                    <a16:rowId xmlns:a16="http://schemas.microsoft.com/office/drawing/2014/main" val="2808839626"/>
                  </a:ext>
                </a:extLst>
              </a:tr>
              <a:tr h="530384">
                <a:tc>
                  <a:txBody>
                    <a:bodyPr/>
                    <a:lstStyle/>
                    <a:p>
                      <a:r>
                        <a:rPr kumimoji="1" lang="ja-JP" altLang="en-US" sz="900" u="none" dirty="0">
                          <a:solidFill>
                            <a:schemeClr val="tx1"/>
                          </a:solidFill>
                          <a:latin typeface="Meiryo UI" panose="020B0604030504040204" pitchFamily="50" charset="-128"/>
                          <a:ea typeface="Meiryo UI" panose="020B0604030504040204" pitchFamily="50" charset="-128"/>
                        </a:rPr>
                        <a:t>国際会議開催件数</a:t>
                      </a:r>
                      <a:endParaRPr kumimoji="1" lang="en-US" altLang="ja-JP" sz="900" u="none" dirty="0">
                        <a:solidFill>
                          <a:schemeClr val="tx1"/>
                        </a:solidFill>
                        <a:latin typeface="Meiryo UI" panose="020B0604030504040204" pitchFamily="50" charset="-128"/>
                        <a:ea typeface="Meiryo UI" panose="020B0604030504040204" pitchFamily="50" charset="-128"/>
                      </a:endParaRPr>
                    </a:p>
                    <a:p>
                      <a:r>
                        <a:rPr kumimoji="1" lang="ja-JP" altLang="en-US" sz="900" u="none" dirty="0">
                          <a:solidFill>
                            <a:schemeClr val="tx1"/>
                          </a:solidFill>
                          <a:latin typeface="Meiryo UI" panose="020B0604030504040204" pitchFamily="50" charset="-128"/>
                          <a:ea typeface="Meiryo UI" panose="020B0604030504040204" pitchFamily="50" charset="-128"/>
                        </a:rPr>
                        <a:t>（</a:t>
                      </a:r>
                      <a:r>
                        <a:rPr kumimoji="1" lang="en-US" altLang="ja-JP" sz="900" u="none" dirty="0">
                          <a:solidFill>
                            <a:schemeClr val="tx1"/>
                          </a:solidFill>
                          <a:latin typeface="Meiryo UI" panose="020B0604030504040204" pitchFamily="50" charset="-128"/>
                          <a:ea typeface="Meiryo UI" panose="020B0604030504040204" pitchFamily="50" charset="-128"/>
                        </a:rPr>
                        <a:t>ICCA</a:t>
                      </a:r>
                      <a:r>
                        <a:rPr kumimoji="1" lang="ja-JP" altLang="en-US" sz="900" u="none" dirty="0">
                          <a:solidFill>
                            <a:schemeClr val="tx1"/>
                          </a:solidFill>
                          <a:latin typeface="Meiryo UI" panose="020B0604030504040204" pitchFamily="50" charset="-128"/>
                          <a:ea typeface="Meiryo UI" panose="020B0604030504040204" pitchFamily="50" charset="-128"/>
                        </a:rPr>
                        <a:t>基準）</a:t>
                      </a:r>
                    </a:p>
                  </a:txBody>
                  <a:tcPr marL="81597" marR="81597" marT="40799" marB="40799" anchor="ctr"/>
                </a:tc>
                <a:tc>
                  <a:txBody>
                    <a:bodyPr/>
                    <a:lstStyle/>
                    <a:p>
                      <a:pPr algn="r"/>
                      <a:r>
                        <a:rPr kumimoji="1" lang="ja-JP" altLang="en-US" sz="900" u="none" dirty="0">
                          <a:solidFill>
                            <a:schemeClr val="tx1"/>
                          </a:solidFill>
                          <a:latin typeface="Meiryo UI" panose="020B0604030504040204" pitchFamily="50" charset="-128"/>
                          <a:ea typeface="Meiryo UI" panose="020B0604030504040204" pitchFamily="50" charset="-128"/>
                        </a:rPr>
                        <a:t>９件</a:t>
                      </a:r>
                    </a:p>
                  </a:txBody>
                  <a:tcPr marL="81597" marR="81597" marT="40799" marB="40799" anchor="ctr"/>
                </a:tc>
                <a:tc>
                  <a:txBody>
                    <a:bodyPr/>
                    <a:lstStyle/>
                    <a:p>
                      <a:pPr algn="r"/>
                      <a:r>
                        <a:rPr kumimoji="1" lang="en-US" altLang="ja-JP" sz="900" u="none" dirty="0">
                          <a:solidFill>
                            <a:schemeClr val="tx1"/>
                          </a:solidFill>
                          <a:latin typeface="Meiryo UI" panose="020B0604030504040204" pitchFamily="50" charset="-128"/>
                          <a:ea typeface="Meiryo UI" panose="020B0604030504040204" pitchFamily="50" charset="-128"/>
                        </a:rPr>
                        <a:t>21</a:t>
                      </a:r>
                      <a:r>
                        <a:rPr kumimoji="1" lang="ja-JP" altLang="en-US" sz="900" u="none" dirty="0">
                          <a:solidFill>
                            <a:schemeClr val="tx1"/>
                          </a:solidFill>
                          <a:latin typeface="Meiryo UI" panose="020B0604030504040204" pitchFamily="50" charset="-128"/>
                          <a:ea typeface="Meiryo UI" panose="020B0604030504040204" pitchFamily="50" charset="-128"/>
                        </a:rPr>
                        <a:t>件</a:t>
                      </a:r>
                    </a:p>
                  </a:txBody>
                  <a:tcPr marL="81597" marR="81597" marT="40799" marB="40799" anchor="ct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900" u="none" dirty="0">
                        <a:solidFill>
                          <a:schemeClr val="tx1"/>
                        </a:solidFill>
                        <a:latin typeface="Meiryo UI" panose="020B0604030504040204" pitchFamily="50" charset="-128"/>
                        <a:ea typeface="Meiryo UI" panose="020B0604030504040204" pitchFamily="50" charset="-128"/>
                      </a:endParaRPr>
                    </a:p>
                    <a:p>
                      <a:pPr marL="0" marR="0" lvl="0" indent="0" algn="r" defTabSz="742950" rtl="0" eaLnBrk="1" fontAlgn="auto" latinLnBrk="0" hangingPunct="1">
                        <a:lnSpc>
                          <a:spcPct val="100000"/>
                        </a:lnSpc>
                        <a:spcBef>
                          <a:spcPts val="0"/>
                        </a:spcBef>
                        <a:spcAft>
                          <a:spcPts val="0"/>
                        </a:spcAft>
                        <a:buClrTx/>
                        <a:buSzTx/>
                        <a:buFontTx/>
                        <a:buNone/>
                        <a:tabLst/>
                        <a:defRPr/>
                      </a:pPr>
                      <a:r>
                        <a:rPr kumimoji="1" lang="en-US" altLang="ja-JP" sz="900" u="none" dirty="0">
                          <a:solidFill>
                            <a:schemeClr val="tx1"/>
                          </a:solidFill>
                          <a:latin typeface="Meiryo UI" panose="020B0604030504040204" pitchFamily="50" charset="-128"/>
                          <a:ea typeface="Meiryo UI" panose="020B0604030504040204" pitchFamily="50" charset="-128"/>
                        </a:rPr>
                        <a:t>31</a:t>
                      </a:r>
                      <a:r>
                        <a:rPr kumimoji="1" lang="ja-JP" altLang="en-US" sz="900" u="none" dirty="0">
                          <a:solidFill>
                            <a:schemeClr val="tx1"/>
                          </a:solidFill>
                          <a:latin typeface="Meiryo UI" panose="020B0604030504040204" pitchFamily="50" charset="-128"/>
                          <a:ea typeface="Meiryo UI" panose="020B0604030504040204" pitchFamily="50" charset="-128"/>
                        </a:rPr>
                        <a:t>件</a:t>
                      </a:r>
                    </a:p>
                    <a:p>
                      <a:endParaRPr kumimoji="1" lang="ja-JP" altLang="en-US"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tc>
                  <a:txBody>
                    <a:bodyPr/>
                    <a:lstStyle/>
                    <a:p>
                      <a:r>
                        <a:rPr kumimoji="1" lang="ja-JP" altLang="en-US" sz="900" u="none" dirty="0">
                          <a:solidFill>
                            <a:schemeClr val="tx1"/>
                          </a:solidFill>
                          <a:latin typeface="Meiryo UI" panose="020B0604030504040204" pitchFamily="50" charset="-128"/>
                          <a:ea typeface="Meiryo UI" panose="020B0604030504040204" pitchFamily="50" charset="-128"/>
                        </a:rPr>
                        <a:t>国際会議統計</a:t>
                      </a:r>
                      <a:endParaRPr kumimoji="1" lang="en-US" altLang="ja-JP" sz="900" u="none" dirty="0">
                        <a:solidFill>
                          <a:schemeClr val="tx1"/>
                        </a:solidFill>
                        <a:latin typeface="Meiryo UI" panose="020B0604030504040204" pitchFamily="50" charset="-128"/>
                        <a:ea typeface="Meiryo UI" panose="020B0604030504040204" pitchFamily="50" charset="-128"/>
                      </a:endParaRPr>
                    </a:p>
                    <a:p>
                      <a:r>
                        <a:rPr kumimoji="1" lang="en-US" altLang="ja-JP" sz="900" u="none" dirty="0">
                          <a:solidFill>
                            <a:schemeClr val="tx1"/>
                          </a:solidFill>
                          <a:latin typeface="Meiryo UI" panose="020B0604030504040204" pitchFamily="50" charset="-128"/>
                          <a:ea typeface="Meiryo UI" panose="020B0604030504040204" pitchFamily="50" charset="-128"/>
                        </a:rPr>
                        <a:t>(</a:t>
                      </a:r>
                      <a:r>
                        <a:rPr kumimoji="1" lang="ja-JP" altLang="en-US" sz="900" u="none" dirty="0">
                          <a:solidFill>
                            <a:schemeClr val="tx1"/>
                          </a:solidFill>
                          <a:latin typeface="Meiryo UI" panose="020B0604030504040204" pitchFamily="50" charset="-128"/>
                          <a:ea typeface="Meiryo UI" panose="020B0604030504040204" pitchFamily="50" charset="-128"/>
                        </a:rPr>
                        <a:t>国際会議協会（</a:t>
                      </a:r>
                      <a:r>
                        <a:rPr kumimoji="1" lang="en-US" altLang="ja-JP" sz="900" u="none" dirty="0">
                          <a:solidFill>
                            <a:schemeClr val="tx1"/>
                          </a:solidFill>
                          <a:latin typeface="Meiryo UI" panose="020B0604030504040204" pitchFamily="50" charset="-128"/>
                          <a:ea typeface="Meiryo UI" panose="020B0604030504040204" pitchFamily="50" charset="-128"/>
                        </a:rPr>
                        <a:t>ICCA</a:t>
                      </a:r>
                      <a:r>
                        <a:rPr kumimoji="1" lang="ja-JP" altLang="en-US" sz="900" u="none" dirty="0">
                          <a:solidFill>
                            <a:schemeClr val="tx1"/>
                          </a:solidFill>
                          <a:latin typeface="Meiryo UI" panose="020B0604030504040204" pitchFamily="50" charset="-128"/>
                          <a:ea typeface="Meiryo UI" panose="020B0604030504040204" pitchFamily="50" charset="-128"/>
                        </a:rPr>
                        <a:t>）</a:t>
                      </a:r>
                      <a:r>
                        <a:rPr kumimoji="1" lang="en-US" altLang="ja-JP" sz="900" u="none" dirty="0">
                          <a:solidFill>
                            <a:schemeClr val="tx1"/>
                          </a:solidFill>
                          <a:latin typeface="Meiryo UI" panose="020B0604030504040204" pitchFamily="50" charset="-128"/>
                          <a:ea typeface="Meiryo UI" panose="020B0604030504040204" pitchFamily="50" charset="-128"/>
                        </a:rPr>
                        <a:t>)</a:t>
                      </a:r>
                      <a:endParaRPr kumimoji="1" lang="ja-JP" altLang="en-US"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extLst>
                  <a:ext uri="{0D108BD9-81ED-4DB2-BD59-A6C34878D82A}">
                    <a16:rowId xmlns:a16="http://schemas.microsoft.com/office/drawing/2014/main" val="590981329"/>
                  </a:ext>
                </a:extLst>
              </a:tr>
              <a:tr h="449750">
                <a:tc>
                  <a:txBody>
                    <a:bodyPr/>
                    <a:lstStyle/>
                    <a:p>
                      <a:r>
                        <a:rPr kumimoji="1" lang="ja-JP" altLang="en-US" sz="900" u="none" dirty="0">
                          <a:solidFill>
                            <a:schemeClr val="tx1"/>
                          </a:solidFill>
                          <a:latin typeface="Meiryo UI" panose="020B0604030504040204" pitchFamily="50" charset="-128"/>
                          <a:ea typeface="Meiryo UI" panose="020B0604030504040204" pitchFamily="50" charset="-128"/>
                        </a:rPr>
                        <a:t>この</a:t>
                      </a:r>
                      <a:r>
                        <a:rPr kumimoji="1" lang="en-US" altLang="ja-JP" sz="900" u="none" dirty="0">
                          <a:solidFill>
                            <a:schemeClr val="tx1"/>
                          </a:solidFill>
                          <a:latin typeface="Meiryo UI" panose="020B0604030504040204" pitchFamily="50" charset="-128"/>
                          <a:ea typeface="Meiryo UI" panose="020B0604030504040204" pitchFamily="50" charset="-128"/>
                        </a:rPr>
                        <a:t>1</a:t>
                      </a:r>
                      <a:r>
                        <a:rPr kumimoji="1" lang="ja-JP" altLang="en-US" sz="900" u="none" dirty="0">
                          <a:solidFill>
                            <a:schemeClr val="tx1"/>
                          </a:solidFill>
                          <a:latin typeface="Meiryo UI" panose="020B0604030504040204" pitchFamily="50" charset="-128"/>
                          <a:ea typeface="Meiryo UI" panose="020B0604030504040204" pitchFamily="50" charset="-128"/>
                        </a:rPr>
                        <a:t>年間で文化に関する施設に行った人の割合</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tc>
                  <a:txBody>
                    <a:bodyPr/>
                    <a:lstStyle/>
                    <a:p>
                      <a:pPr algn="r"/>
                      <a:r>
                        <a:rPr kumimoji="1" lang="en-US" altLang="ja-JP" sz="900" u="none" dirty="0">
                          <a:solidFill>
                            <a:schemeClr val="tx1"/>
                          </a:solidFill>
                          <a:latin typeface="Meiryo UI" panose="020B0604030504040204" pitchFamily="50" charset="-128"/>
                          <a:ea typeface="Meiryo UI" panose="020B0604030504040204" pitchFamily="50" charset="-128"/>
                        </a:rPr>
                        <a:t>28.1%</a:t>
                      </a:r>
                      <a:endParaRPr kumimoji="1" lang="ja-JP" altLang="en-US"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tc>
                  <a:txBody>
                    <a:bodyPr/>
                    <a:lstStyle/>
                    <a:p>
                      <a:pPr marL="0" marR="0" lvl="0" indent="0" algn="r" defTabSz="742950" rtl="0" eaLnBrk="1" fontAlgn="auto" latinLnBrk="0" hangingPunct="1">
                        <a:lnSpc>
                          <a:spcPct val="100000"/>
                        </a:lnSpc>
                        <a:spcBef>
                          <a:spcPts val="0"/>
                        </a:spcBef>
                        <a:spcAft>
                          <a:spcPts val="0"/>
                        </a:spcAft>
                        <a:buClrTx/>
                        <a:buSzTx/>
                        <a:buFontTx/>
                        <a:buNone/>
                        <a:tabLst/>
                        <a:defRPr/>
                      </a:pPr>
                      <a:r>
                        <a:rPr kumimoji="1" lang="en-US" altLang="ja-JP" sz="900" u="none" dirty="0">
                          <a:solidFill>
                            <a:schemeClr val="tx1"/>
                          </a:solidFill>
                          <a:latin typeface="Meiryo UI" panose="020B0604030504040204" pitchFamily="50" charset="-128"/>
                          <a:ea typeface="Meiryo UI" panose="020B0604030504040204" pitchFamily="50" charset="-128"/>
                        </a:rPr>
                        <a:t>37.1%</a:t>
                      </a:r>
                      <a:endParaRPr kumimoji="1" lang="ja-JP" altLang="en-US"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tc>
                  <a:txBody>
                    <a:bodyPr/>
                    <a:lstStyle/>
                    <a:p>
                      <a:pPr marL="0" marR="0" lvl="0" indent="0" algn="r" defTabSz="742950" rtl="0" eaLnBrk="1" fontAlgn="auto" latinLnBrk="0" hangingPunct="1">
                        <a:lnSpc>
                          <a:spcPct val="100000"/>
                        </a:lnSpc>
                        <a:spcBef>
                          <a:spcPts val="0"/>
                        </a:spcBef>
                        <a:spcAft>
                          <a:spcPts val="0"/>
                        </a:spcAft>
                        <a:buClrTx/>
                        <a:buSzTx/>
                        <a:buFontTx/>
                        <a:buNone/>
                        <a:tabLst/>
                        <a:defRPr/>
                      </a:pPr>
                      <a:r>
                        <a:rPr kumimoji="1" lang="en-US" altLang="ja-JP" sz="900" u="none" dirty="0">
                          <a:solidFill>
                            <a:schemeClr val="tx1"/>
                          </a:solidFill>
                          <a:latin typeface="Meiryo UI" panose="020B0604030504040204" pitchFamily="50" charset="-128"/>
                          <a:ea typeface="Meiryo UI" panose="020B0604030504040204" pitchFamily="50" charset="-128"/>
                        </a:rPr>
                        <a:t>31.0%</a:t>
                      </a:r>
                      <a:endParaRPr kumimoji="1" lang="ja-JP" altLang="en-US"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u="none" dirty="0">
                          <a:solidFill>
                            <a:schemeClr val="tx1"/>
                          </a:solidFill>
                          <a:latin typeface="Meiryo UI" panose="020B0604030504040204" pitchFamily="50" charset="-128"/>
                          <a:ea typeface="Meiryo UI" panose="020B0604030504040204" pitchFamily="50" charset="-128"/>
                        </a:rPr>
                        <a:t>府独自調査（文化に関する府民等アンケート）</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extLst>
                  <a:ext uri="{0D108BD9-81ED-4DB2-BD59-A6C34878D82A}">
                    <a16:rowId xmlns:a16="http://schemas.microsoft.com/office/drawing/2014/main" val="2238533497"/>
                  </a:ext>
                </a:extLst>
              </a:tr>
              <a:tr h="829575">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900" u="none" dirty="0">
                          <a:solidFill>
                            <a:schemeClr val="tx1"/>
                          </a:solidFill>
                          <a:latin typeface="Meiryo UI" panose="020B0604030504040204" pitchFamily="50" charset="-128"/>
                          <a:ea typeface="Meiryo UI" panose="020B0604030504040204" pitchFamily="50" charset="-128"/>
                        </a:rPr>
                        <a:t>大阪スポーツコミッション又は</a:t>
                      </a:r>
                      <a:r>
                        <a:rPr lang="en-US" altLang="ja-JP" sz="900" u="none" dirty="0">
                          <a:solidFill>
                            <a:schemeClr val="tx1"/>
                          </a:solidFill>
                          <a:latin typeface="Meiryo UI" panose="020B0604030504040204" pitchFamily="50" charset="-128"/>
                          <a:ea typeface="Meiryo UI" panose="020B0604030504040204" pitchFamily="50" charset="-128"/>
                        </a:rPr>
                        <a:t>OSAKA SPORTS</a:t>
                      </a:r>
                      <a:r>
                        <a:rPr lang="ja-JP" altLang="en-US" sz="900" u="none" dirty="0">
                          <a:solidFill>
                            <a:schemeClr val="tx1"/>
                          </a:solidFill>
                          <a:latin typeface="Meiryo UI" panose="020B0604030504040204" pitchFamily="50" charset="-128"/>
                          <a:ea typeface="Meiryo UI" panose="020B0604030504040204" pitchFamily="50" charset="-128"/>
                        </a:rPr>
                        <a:t>　</a:t>
                      </a:r>
                      <a:r>
                        <a:rPr lang="en-US" altLang="ja-JP" sz="900" u="none" dirty="0">
                          <a:solidFill>
                            <a:schemeClr val="tx1"/>
                          </a:solidFill>
                          <a:latin typeface="Meiryo UI" panose="020B0604030504040204" pitchFamily="50" charset="-128"/>
                          <a:ea typeface="Meiryo UI" panose="020B0604030504040204" pitchFamily="50" charset="-128"/>
                        </a:rPr>
                        <a:t>GROOVE</a:t>
                      </a:r>
                      <a:r>
                        <a:rPr lang="ja-JP" altLang="en-US" sz="900" u="none" dirty="0">
                          <a:solidFill>
                            <a:schemeClr val="tx1"/>
                          </a:solidFill>
                          <a:latin typeface="Meiryo UI" panose="020B0604030504040204" pitchFamily="50" charset="-128"/>
                          <a:ea typeface="Meiryo UI" panose="020B0604030504040204" pitchFamily="50" charset="-128"/>
                        </a:rPr>
                        <a:t>に加盟している</a:t>
                      </a:r>
                      <a:r>
                        <a:rPr lang="en-US" altLang="ja-JP" sz="900" u="none" dirty="0">
                          <a:solidFill>
                            <a:schemeClr val="tx1"/>
                          </a:solidFill>
                          <a:latin typeface="Meiryo UI" panose="020B0604030504040204" pitchFamily="50" charset="-128"/>
                          <a:ea typeface="Meiryo UI" panose="020B0604030504040204" pitchFamily="50" charset="-128"/>
                        </a:rPr>
                        <a:t>18</a:t>
                      </a:r>
                      <a:r>
                        <a:rPr lang="ja-JP" altLang="en-US" sz="900" u="none" dirty="0">
                          <a:solidFill>
                            <a:schemeClr val="tx1"/>
                          </a:solidFill>
                          <a:latin typeface="Meiryo UI" panose="020B0604030504040204" pitchFamily="50" charset="-128"/>
                          <a:ea typeface="Meiryo UI" panose="020B0604030504040204" pitchFamily="50" charset="-128"/>
                        </a:rPr>
                        <a:t>チームの年間主催試合（大阪府内）観客者数合計　</a:t>
                      </a:r>
                    </a:p>
                  </a:txBody>
                  <a:tcPr marL="81597" marR="81597" marT="40799" marB="40799"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00" u="none" strike="noStrike" dirty="0">
                          <a:solidFill>
                            <a:schemeClr val="tx1"/>
                          </a:solidFill>
                          <a:latin typeface="Meiryo UI" panose="020B0604030504040204" pitchFamily="50" charset="-128"/>
                          <a:ea typeface="Meiryo UI" panose="020B0604030504040204" pitchFamily="50" charset="-128"/>
                        </a:rPr>
                        <a:t>1,904,801</a:t>
                      </a:r>
                      <a:r>
                        <a:rPr kumimoji="1" lang="ja-JP" altLang="en-US" sz="900" u="none" strike="noStrike" dirty="0">
                          <a:solidFill>
                            <a:schemeClr val="tx1"/>
                          </a:solidFill>
                          <a:latin typeface="Meiryo UI" panose="020B0604030504040204" pitchFamily="50" charset="-128"/>
                          <a:ea typeface="Meiryo UI" panose="020B0604030504040204" pitchFamily="50" charset="-128"/>
                        </a:rPr>
                        <a:t>人</a:t>
                      </a:r>
                      <a:endParaRPr kumimoji="1" lang="en-US" altLang="ja-JP" sz="900" u="none" strike="noStrike" dirty="0">
                        <a:solidFill>
                          <a:schemeClr val="tx1"/>
                        </a:solidFill>
                        <a:latin typeface="Meiryo UI" panose="020B0604030504040204" pitchFamily="50" charset="-128"/>
                        <a:ea typeface="Meiryo UI" panose="020B0604030504040204" pitchFamily="50" charset="-128"/>
                      </a:endParaRPr>
                    </a:p>
                  </a:txBody>
                  <a:tcPr marL="75321" marR="75321" marT="37660" marB="3766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00" u="none" strike="noStrike" dirty="0">
                          <a:solidFill>
                            <a:schemeClr val="tx1"/>
                          </a:solidFill>
                          <a:latin typeface="Meiryo UI" panose="020B0604030504040204" pitchFamily="50" charset="-128"/>
                          <a:ea typeface="Meiryo UI" panose="020B0604030504040204" pitchFamily="50" charset="-128"/>
                        </a:rPr>
                        <a:t>3,065,095</a:t>
                      </a:r>
                      <a:r>
                        <a:rPr kumimoji="1" lang="ja-JP" altLang="en-US" sz="900" u="none" strike="noStrike" dirty="0">
                          <a:solidFill>
                            <a:schemeClr val="tx1"/>
                          </a:solidFill>
                          <a:latin typeface="Meiryo UI" panose="020B0604030504040204" pitchFamily="50" charset="-128"/>
                          <a:ea typeface="Meiryo UI" panose="020B0604030504040204" pitchFamily="50" charset="-128"/>
                        </a:rPr>
                        <a:t>人</a:t>
                      </a:r>
                      <a:endParaRPr kumimoji="1" lang="en-US" altLang="ja-JP" sz="900" u="none" strike="noStrike" dirty="0">
                        <a:solidFill>
                          <a:schemeClr val="tx1"/>
                        </a:solidFill>
                        <a:latin typeface="Meiryo UI" panose="020B0604030504040204" pitchFamily="50" charset="-128"/>
                        <a:ea typeface="Meiryo UI" panose="020B0604030504040204" pitchFamily="50" charset="-128"/>
                      </a:endParaRPr>
                    </a:p>
                  </a:txBody>
                  <a:tcPr marL="75321" marR="75321" marT="37660" marB="3766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00" u="none" strike="noStrike" dirty="0">
                          <a:solidFill>
                            <a:schemeClr val="tx1"/>
                          </a:solidFill>
                          <a:latin typeface="Meiryo UI" panose="020B0604030504040204" pitchFamily="50" charset="-128"/>
                          <a:ea typeface="Meiryo UI" panose="020B0604030504040204" pitchFamily="50" charset="-128"/>
                        </a:rPr>
                        <a:t>3,362,790</a:t>
                      </a:r>
                      <a:r>
                        <a:rPr kumimoji="1" lang="ja-JP" altLang="en-US" sz="900" u="none" strike="noStrike" dirty="0">
                          <a:solidFill>
                            <a:schemeClr val="tx1"/>
                          </a:solidFill>
                          <a:latin typeface="Meiryo UI" panose="020B0604030504040204" pitchFamily="50" charset="-128"/>
                          <a:ea typeface="Meiryo UI" panose="020B0604030504040204" pitchFamily="50" charset="-128"/>
                        </a:rPr>
                        <a:t>人</a:t>
                      </a:r>
                      <a:endParaRPr kumimoji="1" lang="en-US" altLang="ja-JP" sz="900" u="none" strike="noStrike" dirty="0">
                        <a:solidFill>
                          <a:schemeClr val="tx1"/>
                        </a:solidFill>
                        <a:latin typeface="Meiryo UI" panose="020B0604030504040204" pitchFamily="50" charset="-128"/>
                        <a:ea typeface="Meiryo UI" panose="020B0604030504040204" pitchFamily="50" charset="-128"/>
                      </a:endParaRPr>
                    </a:p>
                  </a:txBody>
                  <a:tcPr marL="75321" marR="75321" marT="37660" marB="37660" anchor="ctr"/>
                </a:tc>
                <a:tc>
                  <a:txBody>
                    <a:bodyPr/>
                    <a:lstStyle/>
                    <a:p>
                      <a:r>
                        <a:rPr lang="ja-JP" altLang="en-US" sz="900" u="none" dirty="0">
                          <a:solidFill>
                            <a:schemeClr val="tx1"/>
                          </a:solidFill>
                          <a:latin typeface="Meiryo UI" panose="020B0604030504040204" pitchFamily="50" charset="-128"/>
                          <a:ea typeface="Meiryo UI" panose="020B0604030504040204" pitchFamily="50" charset="-128"/>
                        </a:rPr>
                        <a:t>各チーム公表資料</a:t>
                      </a:r>
                      <a:endParaRPr lang="en-US" altLang="ja-JP"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extLst>
                  <a:ext uri="{0D108BD9-81ED-4DB2-BD59-A6C34878D82A}">
                    <a16:rowId xmlns:a16="http://schemas.microsoft.com/office/drawing/2014/main" val="1042044261"/>
                  </a:ext>
                </a:extLst>
              </a:tr>
            </a:tbl>
          </a:graphicData>
        </a:graphic>
      </p:graphicFrame>
      <p:sp>
        <p:nvSpPr>
          <p:cNvPr id="6" name="正方形/長方形 5"/>
          <p:cNvSpPr/>
          <p:nvPr/>
        </p:nvSpPr>
        <p:spPr>
          <a:xfrm>
            <a:off x="366753" y="773798"/>
            <a:ext cx="9604183" cy="347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74"/>
              </a:lnSpc>
            </a:pPr>
            <a:r>
              <a:rPr lang="ja-JP" altLang="en-US" sz="1200" dirty="0">
                <a:solidFill>
                  <a:schemeClr val="tx1"/>
                </a:solidFill>
                <a:latin typeface="Arial" panose="020B0604020202020204" pitchFamily="34" charset="0"/>
                <a:ea typeface="Meiryo UI" panose="020B0604030504040204" pitchFamily="50" charset="-128"/>
                <a:cs typeface="Arial" panose="020B0604020202020204" pitchFamily="34" charset="0"/>
              </a:rPr>
              <a:t>戦略の実効性や進捗度等を適切に把握し、大阪府市都市魅力戦略推進会議での評価・検証に資するため、大阪にかかる指標を設定しモニタリングを行う。</a:t>
            </a:r>
          </a:p>
        </p:txBody>
      </p:sp>
      <p:sp>
        <p:nvSpPr>
          <p:cNvPr id="10" name="正方形/長方形 9">
            <a:extLst>
              <a:ext uri="{FF2B5EF4-FFF2-40B4-BE49-F238E27FC236}">
                <a16:creationId xmlns:a16="http://schemas.microsoft.com/office/drawing/2014/main" id="{1716A7CE-B109-4EDE-8798-54EED2020491}"/>
              </a:ext>
            </a:extLst>
          </p:cNvPr>
          <p:cNvSpPr/>
          <p:nvPr/>
        </p:nvSpPr>
        <p:spPr>
          <a:xfrm>
            <a:off x="281165" y="544377"/>
            <a:ext cx="1220750" cy="27052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1200" b="1" dirty="0">
                <a:solidFill>
                  <a:schemeClr val="bg1"/>
                </a:solidFill>
                <a:latin typeface="Meiryo UI" panose="020B0604030504040204" pitchFamily="50" charset="-128"/>
                <a:ea typeface="Meiryo UI" panose="020B0604030504040204" pitchFamily="50" charset="-128"/>
              </a:rPr>
              <a:t>参考指標</a:t>
            </a:r>
            <a:endParaRPr lang="ja-JP" altLang="en-US" sz="1200" b="1" dirty="0">
              <a:latin typeface="Meiryo UI" panose="020B0604030504040204" pitchFamily="50" charset="-128"/>
              <a:ea typeface="Meiryo UI" panose="020B0604030504040204" pitchFamily="50" charset="-128"/>
            </a:endParaRPr>
          </a:p>
        </p:txBody>
      </p:sp>
      <p:sp>
        <p:nvSpPr>
          <p:cNvPr id="7" name="スライド番号プレースホルダー 6">
            <a:extLst>
              <a:ext uri="{FF2B5EF4-FFF2-40B4-BE49-F238E27FC236}">
                <a16:creationId xmlns:a16="http://schemas.microsoft.com/office/drawing/2014/main" id="{7F0BE779-9D41-4863-841E-916575F762E9}"/>
              </a:ext>
            </a:extLst>
          </p:cNvPr>
          <p:cNvSpPr txBox="1">
            <a:spLocks/>
          </p:cNvSpPr>
          <p:nvPr/>
        </p:nvSpPr>
        <p:spPr>
          <a:xfrm>
            <a:off x="9428017" y="5836227"/>
            <a:ext cx="477983" cy="456295"/>
          </a:xfrm>
          <a:prstGeom prst="rect">
            <a:avLst/>
          </a:prstGeom>
        </p:spPr>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25</a:t>
            </a:fld>
            <a:endParaRPr kumimoji="1" lang="ja-JP" altLang="en-US" sz="1000" dirty="0">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D1EC02AC-42DB-4D28-B88C-3285B9D24BE5}"/>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戦略の進捗管理</a:t>
            </a:r>
            <a:endParaRPr lang="ja-JP" altLang="en-US" sz="1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78924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3656727177"/>
              </p:ext>
            </p:extLst>
          </p:nvPr>
        </p:nvGraphicFramePr>
        <p:xfrm>
          <a:off x="455603" y="577156"/>
          <a:ext cx="8994793" cy="5348076"/>
        </p:xfrm>
        <a:graphic>
          <a:graphicData uri="http://schemas.openxmlformats.org/drawingml/2006/table">
            <a:tbl>
              <a:tblPr bandRow="1">
                <a:tableStyleId>{BC89EF96-8CEA-46FF-86C4-4CE0E7609802}</a:tableStyleId>
              </a:tblPr>
              <a:tblGrid>
                <a:gridCol w="1800000">
                  <a:extLst>
                    <a:ext uri="{9D8B030D-6E8A-4147-A177-3AD203B41FA5}">
                      <a16:colId xmlns:a16="http://schemas.microsoft.com/office/drawing/2014/main" val="1259228249"/>
                    </a:ext>
                  </a:extLst>
                </a:gridCol>
                <a:gridCol w="1615605">
                  <a:extLst>
                    <a:ext uri="{9D8B030D-6E8A-4147-A177-3AD203B41FA5}">
                      <a16:colId xmlns:a16="http://schemas.microsoft.com/office/drawing/2014/main" val="2573347736"/>
                    </a:ext>
                  </a:extLst>
                </a:gridCol>
                <a:gridCol w="1760560">
                  <a:extLst>
                    <a:ext uri="{9D8B030D-6E8A-4147-A177-3AD203B41FA5}">
                      <a16:colId xmlns:a16="http://schemas.microsoft.com/office/drawing/2014/main" val="330899609"/>
                    </a:ext>
                  </a:extLst>
                </a:gridCol>
                <a:gridCol w="1766628">
                  <a:extLst>
                    <a:ext uri="{9D8B030D-6E8A-4147-A177-3AD203B41FA5}">
                      <a16:colId xmlns:a16="http://schemas.microsoft.com/office/drawing/2014/main" val="3649650674"/>
                    </a:ext>
                  </a:extLst>
                </a:gridCol>
                <a:gridCol w="2052000">
                  <a:extLst>
                    <a:ext uri="{9D8B030D-6E8A-4147-A177-3AD203B41FA5}">
                      <a16:colId xmlns:a16="http://schemas.microsoft.com/office/drawing/2014/main" val="4190660185"/>
                    </a:ext>
                  </a:extLst>
                </a:gridCol>
              </a:tblGrid>
              <a:tr h="289125">
                <a:tc rowSpan="2">
                  <a:txBody>
                    <a:bodyPr/>
                    <a:lstStyle/>
                    <a:p>
                      <a:pPr algn="ctr"/>
                      <a:endParaRPr kumimoji="1" lang="ja-JP" altLang="en-US" sz="900" dirty="0">
                        <a:latin typeface="Meiryo UI" panose="020B0604030504040204" pitchFamily="50" charset="-128"/>
                        <a:ea typeface="Meiryo UI" panose="020B0604030504040204" pitchFamily="50" charset="-128"/>
                      </a:endParaRPr>
                    </a:p>
                  </a:txBody>
                  <a:tcPr marL="81597" marR="81597" marT="40799" marB="40799">
                    <a:solidFill>
                      <a:schemeClr val="bg1"/>
                    </a:solidFill>
                  </a:tcPr>
                </a:tc>
                <a:tc gridSpan="3">
                  <a:txBody>
                    <a:bodyPr/>
                    <a:lstStyle/>
                    <a:p>
                      <a:pPr algn="ctr"/>
                      <a:r>
                        <a:rPr kumimoji="1" lang="ja-JP" altLang="en-US" sz="900" b="1" dirty="0">
                          <a:latin typeface="Meiryo UI" panose="020B0604030504040204" pitchFamily="50" charset="-128"/>
                          <a:ea typeface="Meiryo UI" panose="020B0604030504040204" pitchFamily="50" charset="-128"/>
                        </a:rPr>
                        <a:t>参　考　値</a:t>
                      </a:r>
                    </a:p>
                  </a:txBody>
                  <a:tcPr marL="81597" marR="81597" marT="40799" marB="40799" anchor="ctr">
                    <a:solidFill>
                      <a:schemeClr val="bg1"/>
                    </a:solidFill>
                  </a:tcPr>
                </a:tc>
                <a:tc hMerge="1">
                  <a:txBody>
                    <a:bodyPr/>
                    <a:lstStyle/>
                    <a:p>
                      <a:pPr algn="ctr"/>
                      <a:endParaRPr kumimoji="1" lang="ja-JP" altLang="en-US" sz="1100" dirty="0">
                        <a:latin typeface="Meiryo UI" panose="020B0604030504040204" pitchFamily="50" charset="-128"/>
                        <a:ea typeface="Meiryo UI" panose="020B0604030504040204" pitchFamily="50" charset="-128"/>
                      </a:endParaRPr>
                    </a:p>
                  </a:txBody>
                  <a:tcPr/>
                </a:tc>
                <a:tc hMerge="1">
                  <a:txBody>
                    <a:bodyPr/>
                    <a:lstStyle/>
                    <a:p>
                      <a:endParaRPr dirty="0"/>
                    </a:p>
                  </a:txBody>
                  <a:tcPr/>
                </a:tc>
                <a:tc rowSpan="2">
                  <a:txBody>
                    <a:bodyPr/>
                    <a:lstStyle/>
                    <a:p>
                      <a:pPr algn="ctr"/>
                      <a:endParaRPr kumimoji="1" lang="en-US" altLang="ja-JP" sz="900" dirty="0">
                        <a:latin typeface="Meiryo UI" panose="020B0604030504040204" pitchFamily="50" charset="-128"/>
                        <a:ea typeface="Meiryo UI" panose="020B0604030504040204" pitchFamily="50" charset="-128"/>
                      </a:endParaRPr>
                    </a:p>
                    <a:p>
                      <a:pPr algn="ctr"/>
                      <a:r>
                        <a:rPr kumimoji="1" lang="ja-JP" altLang="en-US" sz="900" b="1" dirty="0">
                          <a:latin typeface="Meiryo UI" panose="020B0604030504040204" pitchFamily="50" charset="-128"/>
                          <a:ea typeface="Meiryo UI" panose="020B0604030504040204" pitchFamily="50" charset="-128"/>
                        </a:rPr>
                        <a:t>出　典</a:t>
                      </a:r>
                    </a:p>
                  </a:txBody>
                  <a:tcPr marL="81597" marR="81597" marT="40799" marB="40799">
                    <a:solidFill>
                      <a:schemeClr val="bg1"/>
                    </a:solidFill>
                  </a:tcPr>
                </a:tc>
                <a:extLst>
                  <a:ext uri="{0D108BD9-81ED-4DB2-BD59-A6C34878D82A}">
                    <a16:rowId xmlns:a16="http://schemas.microsoft.com/office/drawing/2014/main" val="3781359562"/>
                  </a:ext>
                </a:extLst>
              </a:tr>
              <a:tr h="289125">
                <a:tc vMerge="1">
                  <a:txBody>
                    <a:bodyPr/>
                    <a:lstStyle/>
                    <a:p>
                      <a:pPr algn="ct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900" b="1" dirty="0">
                          <a:solidFill>
                            <a:schemeClr val="tx1"/>
                          </a:solidFill>
                          <a:latin typeface="Meiryo UI" panose="020B0604030504040204" pitchFamily="50" charset="-128"/>
                          <a:ea typeface="Meiryo UI" panose="020B0604030504040204" pitchFamily="50" charset="-128"/>
                        </a:rPr>
                        <a:t>2022</a:t>
                      </a:r>
                      <a:r>
                        <a:rPr kumimoji="1" lang="ja-JP" altLang="en-US" sz="900" b="1" dirty="0">
                          <a:solidFill>
                            <a:schemeClr val="tx1"/>
                          </a:solidFill>
                          <a:latin typeface="Meiryo UI" panose="020B0604030504040204" pitchFamily="50" charset="-128"/>
                          <a:ea typeface="Meiryo UI" panose="020B0604030504040204" pitchFamily="50" charset="-128"/>
                        </a:rPr>
                        <a:t>年</a:t>
                      </a:r>
                    </a:p>
                  </a:txBody>
                  <a:tcPr marL="81597" marR="81597" marT="40799" marB="40799" anchor="ctr">
                    <a:solidFill>
                      <a:schemeClr val="bg1"/>
                    </a:solidFill>
                  </a:tcPr>
                </a:tc>
                <a:tc>
                  <a:txBody>
                    <a:bodyPr/>
                    <a:lstStyle/>
                    <a:p>
                      <a:pPr algn="ctr"/>
                      <a:r>
                        <a:rPr kumimoji="1" lang="en-US" altLang="ja-JP" sz="900" b="1" dirty="0">
                          <a:solidFill>
                            <a:schemeClr val="tx1"/>
                          </a:solidFill>
                          <a:latin typeface="Meiryo UI" panose="020B0604030504040204" pitchFamily="50" charset="-128"/>
                          <a:ea typeface="Meiryo UI" panose="020B0604030504040204" pitchFamily="50" charset="-128"/>
                        </a:rPr>
                        <a:t>2023</a:t>
                      </a:r>
                      <a:r>
                        <a:rPr kumimoji="1" lang="ja-JP" altLang="en-US" sz="900" b="1" dirty="0">
                          <a:solidFill>
                            <a:schemeClr val="tx1"/>
                          </a:solidFill>
                          <a:latin typeface="Meiryo UI" panose="020B0604030504040204" pitchFamily="50" charset="-128"/>
                          <a:ea typeface="Meiryo UI" panose="020B0604030504040204" pitchFamily="50" charset="-128"/>
                        </a:rPr>
                        <a:t>年</a:t>
                      </a:r>
                    </a:p>
                  </a:txBody>
                  <a:tcPr marL="81597" marR="81597" marT="40799" marB="40799" anchor="ctr">
                    <a:solidFill>
                      <a:schemeClr val="bg1"/>
                    </a:solidFill>
                  </a:tcPr>
                </a:tc>
                <a:tc>
                  <a:txBody>
                    <a:bodyPr/>
                    <a:lstStyle/>
                    <a:p>
                      <a:pPr algn="ctr"/>
                      <a:r>
                        <a:rPr kumimoji="1" lang="en-US" altLang="ja-JP" sz="900" b="1" dirty="0">
                          <a:latin typeface="Meiryo UI" panose="020B0604030504040204" pitchFamily="50" charset="-128"/>
                          <a:ea typeface="Meiryo UI" panose="020B0604030504040204" pitchFamily="50" charset="-128"/>
                        </a:rPr>
                        <a:t>2024</a:t>
                      </a:r>
                      <a:r>
                        <a:rPr kumimoji="1" lang="ja-JP" altLang="en-US" sz="900" b="1" dirty="0">
                          <a:latin typeface="Meiryo UI" panose="020B0604030504040204" pitchFamily="50" charset="-128"/>
                          <a:ea typeface="Meiryo UI" panose="020B0604030504040204" pitchFamily="50" charset="-128"/>
                        </a:rPr>
                        <a:t>年</a:t>
                      </a:r>
                    </a:p>
                  </a:txBody>
                  <a:tcPr marL="81597" marR="81597" marT="40799" marB="40799" anchor="ctr">
                    <a:solidFill>
                      <a:schemeClr val="bg1"/>
                    </a:solidFill>
                  </a:tcPr>
                </a:tc>
                <a:tc vMerge="1">
                  <a:txBody>
                    <a:bodyPr/>
                    <a:lstStyle/>
                    <a:p>
                      <a:pPr algn="ct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4793945"/>
                  </a:ext>
                </a:extLst>
              </a:tr>
              <a:tr h="380788">
                <a:tc>
                  <a:txBody>
                    <a:bodyPr/>
                    <a:lstStyle/>
                    <a:p>
                      <a:pPr algn="l"/>
                      <a:r>
                        <a:rPr lang="ja-JP" altLang="en-US" sz="900" u="none" dirty="0">
                          <a:solidFill>
                            <a:schemeClr val="tx1"/>
                          </a:solidFill>
                          <a:latin typeface="Meiryo UI" panose="020B0604030504040204" pitchFamily="50" charset="-128"/>
                          <a:ea typeface="Meiryo UI" panose="020B0604030504040204" pitchFamily="50" charset="-128"/>
                        </a:rPr>
                        <a:t>大阪マラソンの外国人エントリー数　　　　　　　　（年度）</a:t>
                      </a:r>
                      <a:endParaRPr kumimoji="1" lang="ja-JP" altLang="en-US"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tc>
                  <a:txBody>
                    <a:bodyPr/>
                    <a:lstStyle/>
                    <a:p>
                      <a:pPr algn="r"/>
                      <a:r>
                        <a:rPr kumimoji="1" lang="en-US" altLang="ja-JP" sz="900" u="none" dirty="0">
                          <a:solidFill>
                            <a:schemeClr val="tx1"/>
                          </a:solidFill>
                          <a:latin typeface="Meiryo UI" panose="020B0604030504040204" pitchFamily="50" charset="-128"/>
                          <a:ea typeface="Meiryo UI" panose="020B0604030504040204" pitchFamily="50" charset="-128"/>
                        </a:rPr>
                        <a:t>727</a:t>
                      </a:r>
                      <a:r>
                        <a:rPr kumimoji="1" lang="ja-JP" altLang="en-US" sz="900" u="none" dirty="0">
                          <a:solidFill>
                            <a:schemeClr val="tx1"/>
                          </a:solidFill>
                          <a:latin typeface="Meiryo UI" panose="020B0604030504040204" pitchFamily="50" charset="-128"/>
                          <a:ea typeface="Meiryo UI" panose="020B0604030504040204" pitchFamily="50" charset="-128"/>
                        </a:rPr>
                        <a:t>人</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75321" marR="75321" marT="37660" marB="37660" anchor="ctr"/>
                </a:tc>
                <a:tc>
                  <a:txBody>
                    <a:bodyPr/>
                    <a:lstStyle/>
                    <a:p>
                      <a:pPr algn="r"/>
                      <a:r>
                        <a:rPr kumimoji="1" lang="en-US" altLang="ja-JP" sz="900" u="none" dirty="0">
                          <a:solidFill>
                            <a:schemeClr val="tx1"/>
                          </a:solidFill>
                          <a:latin typeface="Meiryo UI" panose="020B0604030504040204" pitchFamily="50" charset="-128"/>
                          <a:ea typeface="Meiryo UI" panose="020B0604030504040204" pitchFamily="50" charset="-128"/>
                        </a:rPr>
                        <a:t>6,965</a:t>
                      </a:r>
                      <a:r>
                        <a:rPr kumimoji="1" lang="ja-JP" altLang="en-US" sz="900" u="none" dirty="0">
                          <a:solidFill>
                            <a:schemeClr val="tx1"/>
                          </a:solidFill>
                          <a:latin typeface="Meiryo UI" panose="020B0604030504040204" pitchFamily="50" charset="-128"/>
                          <a:ea typeface="Meiryo UI" panose="020B0604030504040204" pitchFamily="50" charset="-128"/>
                        </a:rPr>
                        <a:t>人</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75321" marR="75321" marT="37660" marB="37660" anchor="ctr"/>
                </a:tc>
                <a:tc>
                  <a:txBody>
                    <a:bodyPr/>
                    <a:lstStyle/>
                    <a:p>
                      <a:pPr algn="r"/>
                      <a:r>
                        <a:rPr kumimoji="1" lang="en-US" altLang="ja-JP" sz="900" u="none" dirty="0">
                          <a:solidFill>
                            <a:schemeClr val="tx1"/>
                          </a:solidFill>
                          <a:latin typeface="Meiryo UI" panose="020B0604030504040204" pitchFamily="50" charset="-128"/>
                          <a:ea typeface="Meiryo UI" panose="020B0604030504040204" pitchFamily="50" charset="-128"/>
                        </a:rPr>
                        <a:t>9,234</a:t>
                      </a:r>
                      <a:r>
                        <a:rPr kumimoji="1" lang="ja-JP" altLang="en-US" sz="900" u="none" dirty="0">
                          <a:solidFill>
                            <a:schemeClr val="tx1"/>
                          </a:solidFill>
                          <a:latin typeface="Meiryo UI" panose="020B0604030504040204" pitchFamily="50" charset="-128"/>
                          <a:ea typeface="Meiryo UI" panose="020B0604030504040204" pitchFamily="50" charset="-128"/>
                        </a:rPr>
                        <a:t>人</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75321" marR="75321" marT="37660" marB="37660" anchor="ct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900" u="none" dirty="0">
                          <a:solidFill>
                            <a:schemeClr val="tx1"/>
                          </a:solidFill>
                          <a:latin typeface="Meiryo UI" panose="020B0604030504040204" pitchFamily="50" charset="-128"/>
                          <a:ea typeface="Meiryo UI" panose="020B0604030504040204" pitchFamily="50" charset="-128"/>
                        </a:rPr>
                        <a:t>大阪マラソン実績</a:t>
                      </a:r>
                      <a:endParaRPr kumimoji="1" lang="ja-JP" altLang="en-US"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extLst>
                  <a:ext uri="{0D108BD9-81ED-4DB2-BD59-A6C34878D82A}">
                    <a16:rowId xmlns:a16="http://schemas.microsoft.com/office/drawing/2014/main" val="391496055"/>
                  </a:ext>
                </a:extLst>
              </a:tr>
              <a:tr h="530384">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900" u="none" dirty="0">
                          <a:solidFill>
                            <a:schemeClr val="tx1"/>
                          </a:solidFill>
                          <a:latin typeface="Meiryo UI" panose="020B0604030504040204" pitchFamily="50" charset="-128"/>
                          <a:ea typeface="Meiryo UI" panose="020B0604030504040204" pitchFamily="50" charset="-128"/>
                        </a:rPr>
                        <a:t>成人の週１回以上の</a:t>
                      </a:r>
                      <a:endParaRPr lang="en-US" altLang="ja-JP" sz="900" u="none" dirty="0">
                        <a:solidFill>
                          <a:schemeClr val="tx1"/>
                        </a:solidFill>
                        <a:latin typeface="Meiryo UI" panose="020B0604030504040204" pitchFamily="50" charset="-128"/>
                        <a:ea typeface="Meiryo UI" panose="020B0604030504040204" pitchFamily="50"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900" u="none" dirty="0">
                          <a:solidFill>
                            <a:schemeClr val="tx1"/>
                          </a:solidFill>
                          <a:latin typeface="Meiryo UI" panose="020B0604030504040204" pitchFamily="50" charset="-128"/>
                          <a:ea typeface="Meiryo UI" panose="020B0604030504040204" pitchFamily="50" charset="-128"/>
                        </a:rPr>
                        <a:t>スポーツ実施率（大阪） </a:t>
                      </a:r>
                      <a:endParaRPr lang="en-US" altLang="ja-JP" sz="900" u="none" dirty="0">
                        <a:solidFill>
                          <a:schemeClr val="tx1"/>
                        </a:solidFill>
                        <a:latin typeface="Meiryo UI" panose="020B0604030504040204" pitchFamily="50" charset="-128"/>
                        <a:ea typeface="Meiryo UI" panose="020B0604030504040204" pitchFamily="50" charset="-128"/>
                      </a:endParaRPr>
                    </a:p>
                    <a:p>
                      <a:pPr marL="0" marR="0" lvl="0" indent="0" algn="r" defTabSz="742950" rtl="0" eaLnBrk="1" fontAlgn="auto" latinLnBrk="0" hangingPunct="1">
                        <a:lnSpc>
                          <a:spcPct val="100000"/>
                        </a:lnSpc>
                        <a:spcBef>
                          <a:spcPts val="0"/>
                        </a:spcBef>
                        <a:spcAft>
                          <a:spcPts val="0"/>
                        </a:spcAft>
                        <a:buClrTx/>
                        <a:buSzTx/>
                        <a:buFontTx/>
                        <a:buNone/>
                        <a:tabLst/>
                        <a:defRPr/>
                      </a:pPr>
                      <a:r>
                        <a:rPr kumimoji="1" lang="ja-JP" altLang="en-US" sz="900" u="none" dirty="0">
                          <a:solidFill>
                            <a:schemeClr val="tx1"/>
                          </a:solidFill>
                          <a:latin typeface="Meiryo UI" panose="020B0604030504040204" pitchFamily="50" charset="-128"/>
                          <a:ea typeface="Meiryo UI" panose="020B0604030504040204" pitchFamily="50" charset="-128"/>
                        </a:rPr>
                        <a:t>（年度）</a:t>
                      </a:r>
                    </a:p>
                  </a:txBody>
                  <a:tcPr marL="81597" marR="81597" marT="40799" marB="40799"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00" u="none" dirty="0">
                          <a:solidFill>
                            <a:schemeClr val="tx1"/>
                          </a:solidFill>
                          <a:latin typeface="Meiryo UI" panose="020B0604030504040204" pitchFamily="50" charset="-128"/>
                          <a:ea typeface="Meiryo UI" panose="020B0604030504040204" pitchFamily="50" charset="-128"/>
                        </a:rPr>
                        <a:t>53.3</a:t>
                      </a:r>
                      <a:r>
                        <a:rPr kumimoji="1" lang="ja-JP" altLang="en-US" sz="900" u="none" dirty="0">
                          <a:solidFill>
                            <a:schemeClr val="tx1"/>
                          </a:solidFill>
                          <a:latin typeface="Meiryo UI" panose="020B0604030504040204" pitchFamily="50" charset="-128"/>
                          <a:ea typeface="Meiryo UI" panose="020B0604030504040204" pitchFamily="50" charset="-128"/>
                        </a:rPr>
                        <a:t>％</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75321" marR="75321" marT="37660" marB="3766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00" u="none" dirty="0">
                          <a:solidFill>
                            <a:schemeClr val="tx1"/>
                          </a:solidFill>
                          <a:latin typeface="Meiryo UI" panose="020B0604030504040204" pitchFamily="50" charset="-128"/>
                          <a:ea typeface="Meiryo UI" panose="020B0604030504040204" pitchFamily="50" charset="-128"/>
                        </a:rPr>
                        <a:t>50.6%</a:t>
                      </a:r>
                    </a:p>
                  </a:txBody>
                  <a:tcPr marL="75321" marR="75321" marT="37660" marB="3766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00" u="none" dirty="0">
                          <a:solidFill>
                            <a:schemeClr val="tx1"/>
                          </a:solidFill>
                          <a:latin typeface="Meiryo UI" panose="020B0604030504040204" pitchFamily="50" charset="-128"/>
                          <a:ea typeface="Meiryo UI" panose="020B0604030504040204" pitchFamily="50" charset="-128"/>
                        </a:rPr>
                        <a:t>51.7</a:t>
                      </a:r>
                      <a:r>
                        <a:rPr kumimoji="1" lang="ja-JP" altLang="en-US" sz="900" u="none" dirty="0">
                          <a:solidFill>
                            <a:schemeClr val="tx1"/>
                          </a:solidFill>
                          <a:latin typeface="Meiryo UI" panose="020B0604030504040204" pitchFamily="50" charset="-128"/>
                          <a:ea typeface="Meiryo UI" panose="020B0604030504040204" pitchFamily="50" charset="-128"/>
                        </a:rPr>
                        <a:t>％</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75321" marR="75321" marT="37660" marB="37660" anchor="ct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900" u="none" dirty="0">
                          <a:solidFill>
                            <a:schemeClr val="tx1"/>
                          </a:solidFill>
                          <a:latin typeface="Meiryo UI" panose="020B0604030504040204" pitchFamily="50" charset="-128"/>
                          <a:ea typeface="Meiryo UI" panose="020B0604030504040204" pitchFamily="50" charset="-128"/>
                        </a:rPr>
                        <a:t>スポーツの実施状況等に関する世論調査（スポーツ庁）</a:t>
                      </a:r>
                      <a:endParaRPr kumimoji="1" lang="ja-JP" altLang="en-US"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extLst>
                  <a:ext uri="{0D108BD9-81ED-4DB2-BD59-A6C34878D82A}">
                    <a16:rowId xmlns:a16="http://schemas.microsoft.com/office/drawing/2014/main" val="2238030988"/>
                  </a:ext>
                </a:extLst>
              </a:tr>
              <a:tr h="530384">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900" u="none" dirty="0">
                          <a:solidFill>
                            <a:schemeClr val="tx1"/>
                          </a:solidFill>
                          <a:latin typeface="Meiryo UI" panose="020B0604030504040204" pitchFamily="50" charset="-128"/>
                          <a:ea typeface="Meiryo UI" panose="020B0604030504040204" pitchFamily="50" charset="-128"/>
                        </a:rPr>
                        <a:t>海外留学する高校生数</a:t>
                      </a:r>
                      <a:endParaRPr lang="en-US" altLang="ja-JP" sz="900" u="none" dirty="0">
                        <a:solidFill>
                          <a:schemeClr val="tx1"/>
                        </a:solidFill>
                        <a:latin typeface="Meiryo UI" panose="020B0604030504040204" pitchFamily="50" charset="-128"/>
                        <a:ea typeface="Meiryo UI" panose="020B0604030504040204" pitchFamily="50" charset="-128"/>
                      </a:endParaRPr>
                    </a:p>
                    <a:p>
                      <a:pPr marL="0" marR="0" lvl="0" indent="0" algn="r" defTabSz="742950" rtl="0" eaLnBrk="1" fontAlgn="auto" latinLnBrk="0" hangingPunct="1">
                        <a:lnSpc>
                          <a:spcPct val="100000"/>
                        </a:lnSpc>
                        <a:spcBef>
                          <a:spcPts val="0"/>
                        </a:spcBef>
                        <a:spcAft>
                          <a:spcPts val="0"/>
                        </a:spcAft>
                        <a:buClrTx/>
                        <a:buSzTx/>
                        <a:buFontTx/>
                        <a:buNone/>
                        <a:tabLst/>
                        <a:defRPr/>
                      </a:pPr>
                      <a:r>
                        <a:rPr kumimoji="1" lang="ja-JP" altLang="en-US" sz="900" u="none" dirty="0">
                          <a:solidFill>
                            <a:schemeClr val="tx1"/>
                          </a:solidFill>
                          <a:latin typeface="Meiryo UI" panose="020B0604030504040204" pitchFamily="50" charset="-128"/>
                          <a:ea typeface="Meiryo UI" panose="020B0604030504040204" pitchFamily="50" charset="-128"/>
                        </a:rPr>
                        <a:t>（年度）</a:t>
                      </a:r>
                    </a:p>
                  </a:txBody>
                  <a:tcPr marL="81597" marR="81597" marT="40799" marB="4079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rPr>
                        <a:t>ー</a:t>
                      </a:r>
                      <a:endParaRPr kumimoji="1" lang="en-US" altLang="ja-JP" sz="800" u="none" dirty="0">
                        <a:solidFill>
                          <a:schemeClr val="tx1"/>
                        </a:solidFill>
                        <a:latin typeface="Meiryo UI" panose="020B0604030504040204" pitchFamily="50" charset="-128"/>
                        <a:ea typeface="Meiryo UI" panose="020B0604030504040204" pitchFamily="50" charset="-128"/>
                      </a:endParaRPr>
                    </a:p>
                  </a:txBody>
                  <a:tcPr marL="75321" marR="75321" marT="37660" marB="3766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u="none" dirty="0">
                          <a:solidFill>
                            <a:schemeClr val="tx1"/>
                          </a:solidFill>
                          <a:latin typeface="Meiryo UI" panose="020B0604030504040204" pitchFamily="50" charset="-128"/>
                          <a:ea typeface="Meiryo UI" panose="020B0604030504040204" pitchFamily="50" charset="-128"/>
                        </a:rPr>
                        <a:t>311</a:t>
                      </a:r>
                      <a:r>
                        <a:rPr kumimoji="1" lang="ja-JP" altLang="en-US" sz="800" u="none" dirty="0">
                          <a:solidFill>
                            <a:schemeClr val="tx1"/>
                          </a:solidFill>
                          <a:latin typeface="Meiryo UI" panose="020B0604030504040204" pitchFamily="50" charset="-128"/>
                          <a:ea typeface="Meiryo UI" panose="020B0604030504040204" pitchFamily="50" charset="-128"/>
                        </a:rPr>
                        <a:t>人</a:t>
                      </a:r>
                      <a:endParaRPr kumimoji="1" lang="en-US" altLang="ja-JP" sz="800" u="none" dirty="0">
                        <a:solidFill>
                          <a:schemeClr val="tx1"/>
                        </a:solidFill>
                        <a:latin typeface="Meiryo UI" panose="020B0604030504040204" pitchFamily="50" charset="-128"/>
                        <a:ea typeface="Meiryo UI" panose="020B0604030504040204" pitchFamily="50" charset="-128"/>
                      </a:endParaRPr>
                    </a:p>
                  </a:txBody>
                  <a:tcPr marL="75321" marR="75321" marT="37660" marB="376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rPr>
                        <a:t>ー</a:t>
                      </a:r>
                      <a:endParaRPr kumimoji="1" lang="en-US" altLang="ja-JP" sz="800" u="none" dirty="0">
                        <a:solidFill>
                          <a:schemeClr val="tx1"/>
                        </a:solidFill>
                        <a:latin typeface="Meiryo UI" panose="020B0604030504040204" pitchFamily="50" charset="-128"/>
                        <a:ea typeface="Meiryo UI" panose="020B0604030504040204" pitchFamily="50" charset="-128"/>
                      </a:endParaRPr>
                    </a:p>
                  </a:txBody>
                  <a:tcPr marL="75321" marR="75321" marT="37660" marB="37660" anchor="ctr"/>
                </a:tc>
                <a:tc>
                  <a:txBody>
                    <a:bodyPr/>
                    <a:lstStyle/>
                    <a:p>
                      <a:r>
                        <a:rPr kumimoji="1" lang="ja-JP" altLang="en-US" sz="900" u="none" dirty="0">
                          <a:solidFill>
                            <a:schemeClr val="tx1"/>
                          </a:solidFill>
                          <a:latin typeface="Meiryo UI" panose="020B0604030504040204" pitchFamily="50" charset="-128"/>
                          <a:ea typeface="Meiryo UI" panose="020B0604030504040204" pitchFamily="50" charset="-128"/>
                        </a:rPr>
                        <a:t>高等学校等における国際</a:t>
                      </a:r>
                      <a:endParaRPr kumimoji="1" lang="en-US" altLang="ja-JP" sz="900" u="none" dirty="0">
                        <a:solidFill>
                          <a:schemeClr val="tx1"/>
                        </a:solidFill>
                        <a:latin typeface="Meiryo UI" panose="020B0604030504040204" pitchFamily="50" charset="-128"/>
                        <a:ea typeface="Meiryo UI" panose="020B0604030504040204" pitchFamily="50" charset="-128"/>
                      </a:endParaRPr>
                    </a:p>
                    <a:p>
                      <a:r>
                        <a:rPr kumimoji="1" lang="ja-JP" altLang="en-US" sz="900" u="none" dirty="0">
                          <a:solidFill>
                            <a:schemeClr val="tx1"/>
                          </a:solidFill>
                          <a:latin typeface="Meiryo UI" panose="020B0604030504040204" pitchFamily="50" charset="-128"/>
                          <a:ea typeface="Meiryo UI" panose="020B0604030504040204" pitchFamily="50" charset="-128"/>
                        </a:rPr>
                        <a:t>交流等の状況について</a:t>
                      </a:r>
                      <a:endParaRPr kumimoji="1" lang="en-US" altLang="ja-JP" sz="900" u="none" dirty="0">
                        <a:solidFill>
                          <a:schemeClr val="tx1"/>
                        </a:solidFill>
                        <a:latin typeface="Meiryo UI" panose="020B0604030504040204" pitchFamily="50" charset="-128"/>
                        <a:ea typeface="Meiryo UI" panose="020B0604030504040204" pitchFamily="50" charset="-128"/>
                      </a:endParaRPr>
                    </a:p>
                    <a:p>
                      <a:r>
                        <a:rPr kumimoji="1" lang="ja-JP" altLang="en-US" sz="900" u="none" dirty="0">
                          <a:solidFill>
                            <a:schemeClr val="tx1"/>
                          </a:solidFill>
                          <a:latin typeface="Meiryo UI" panose="020B0604030504040204" pitchFamily="50" charset="-128"/>
                          <a:ea typeface="Meiryo UI" panose="020B0604030504040204" pitchFamily="50" charset="-128"/>
                        </a:rPr>
                        <a:t>（文部科学省）</a:t>
                      </a:r>
                      <a:endParaRPr kumimoji="1" lang="en-US" altLang="ja-JP" sz="900" u="none" strike="sngStrik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extLst>
                  <a:ext uri="{0D108BD9-81ED-4DB2-BD59-A6C34878D82A}">
                    <a16:rowId xmlns:a16="http://schemas.microsoft.com/office/drawing/2014/main" val="2999901220"/>
                  </a:ext>
                </a:extLst>
              </a:tr>
              <a:tr h="530384">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900" u="none" dirty="0">
                          <a:solidFill>
                            <a:schemeClr val="tx1"/>
                          </a:solidFill>
                          <a:latin typeface="Meiryo UI" panose="020B0604030504040204" pitchFamily="50" charset="-128"/>
                          <a:ea typeface="Meiryo UI" panose="020B0604030504040204" pitchFamily="50" charset="-128"/>
                        </a:rPr>
                        <a:t>海外留学する大学生数</a:t>
                      </a:r>
                      <a:endParaRPr lang="en-US" altLang="ja-JP" sz="900" u="none" dirty="0">
                        <a:solidFill>
                          <a:schemeClr val="tx1"/>
                        </a:solidFill>
                        <a:latin typeface="Meiryo UI" panose="020B0604030504040204" pitchFamily="50" charset="-128"/>
                        <a:ea typeface="Meiryo UI" panose="020B0604030504040204" pitchFamily="50"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900" u="none" dirty="0">
                          <a:solidFill>
                            <a:schemeClr val="tx1"/>
                          </a:solidFill>
                          <a:latin typeface="Meiryo UI" panose="020B0604030504040204" pitchFamily="50" charset="-128"/>
                          <a:ea typeface="Meiryo UI" panose="020B0604030504040204" pitchFamily="50" charset="-128"/>
                        </a:rPr>
                        <a:t>（大阪府内の大学）</a:t>
                      </a:r>
                      <a:endParaRPr lang="en-US" altLang="ja-JP" sz="900" u="none" dirty="0">
                        <a:solidFill>
                          <a:schemeClr val="tx1"/>
                        </a:solidFill>
                        <a:latin typeface="Meiryo UI" panose="020B0604030504040204" pitchFamily="50" charset="-128"/>
                        <a:ea typeface="Meiryo UI" panose="020B0604030504040204" pitchFamily="50"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900" u="none" dirty="0">
                          <a:solidFill>
                            <a:schemeClr val="tx1"/>
                          </a:solidFill>
                          <a:latin typeface="Meiryo UI" panose="020B0604030504040204" pitchFamily="50" charset="-128"/>
                          <a:ea typeface="Meiryo UI" panose="020B0604030504040204" pitchFamily="50" charset="-128"/>
                        </a:rPr>
                        <a:t>※</a:t>
                      </a:r>
                      <a:r>
                        <a:rPr lang="ja-JP" altLang="en-US" sz="900" u="none" dirty="0">
                          <a:solidFill>
                            <a:schemeClr val="tx1"/>
                          </a:solidFill>
                          <a:latin typeface="Meiryo UI" panose="020B0604030504040204" pitchFamily="50" charset="-128"/>
                          <a:ea typeface="Meiryo UI" panose="020B0604030504040204" pitchFamily="50" charset="-128"/>
                        </a:rPr>
                        <a:t>３か月以上の留学</a:t>
                      </a:r>
                      <a:r>
                        <a:rPr lang="en-US" altLang="ja-JP" sz="900" u="none" dirty="0">
                          <a:solidFill>
                            <a:schemeClr val="tx1"/>
                          </a:solidFill>
                          <a:latin typeface="Meiryo UI" panose="020B0604030504040204" pitchFamily="50" charset="-128"/>
                          <a:ea typeface="Meiryo UI" panose="020B0604030504040204" pitchFamily="50" charset="-128"/>
                        </a:rPr>
                        <a:t>(</a:t>
                      </a:r>
                      <a:r>
                        <a:rPr lang="ja-JP" altLang="en-US" sz="900" u="none" dirty="0">
                          <a:solidFill>
                            <a:schemeClr val="tx1"/>
                          </a:solidFill>
                          <a:latin typeface="Meiryo UI" panose="020B0604030504040204" pitchFamily="50" charset="-128"/>
                          <a:ea typeface="Meiryo UI" panose="020B0604030504040204" pitchFamily="50" charset="-128"/>
                        </a:rPr>
                        <a:t>年度</a:t>
                      </a:r>
                      <a:r>
                        <a:rPr lang="en-US" altLang="ja-JP" sz="900" u="none" dirty="0">
                          <a:solidFill>
                            <a:schemeClr val="tx1"/>
                          </a:solidFill>
                          <a:latin typeface="Meiryo UI" panose="020B0604030504040204" pitchFamily="50" charset="-128"/>
                          <a:ea typeface="Meiryo UI" panose="020B0604030504040204" pitchFamily="50" charset="-128"/>
                        </a:rPr>
                        <a:t>)</a:t>
                      </a:r>
                      <a:endParaRPr lang="en-US" altLang="ja-JP" sz="900" u="sng"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00" u="none" dirty="0">
                          <a:solidFill>
                            <a:schemeClr val="tx1"/>
                          </a:solidFill>
                          <a:latin typeface="Meiryo UI" panose="020B0604030504040204" pitchFamily="50" charset="-128"/>
                          <a:ea typeface="Meiryo UI" panose="020B0604030504040204" pitchFamily="50" charset="-128"/>
                        </a:rPr>
                        <a:t>2,476</a:t>
                      </a:r>
                      <a:r>
                        <a:rPr kumimoji="1" lang="ja-JP" altLang="en-US" sz="900" u="none" dirty="0">
                          <a:solidFill>
                            <a:schemeClr val="tx1"/>
                          </a:solidFill>
                          <a:latin typeface="Meiryo UI" panose="020B0604030504040204" pitchFamily="50" charset="-128"/>
                          <a:ea typeface="Meiryo UI" panose="020B0604030504040204" pitchFamily="50" charset="-128"/>
                        </a:rPr>
                        <a:t>人</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うち協定等に基づく留学</a:t>
                      </a:r>
                      <a:r>
                        <a:rPr kumimoji="1" lang="en-US" altLang="ja-JP" sz="900" u="none" dirty="0">
                          <a:solidFill>
                            <a:schemeClr val="tx1"/>
                          </a:solidFill>
                          <a:latin typeface="Meiryo UI" panose="020B0604030504040204" pitchFamily="50" charset="-128"/>
                          <a:ea typeface="Meiryo UI" panose="020B0604030504040204" pitchFamily="50" charset="-128"/>
                        </a:rPr>
                        <a:t>2,201</a:t>
                      </a:r>
                      <a:r>
                        <a:rPr kumimoji="1" lang="ja-JP" altLang="en-US" sz="900" u="none" dirty="0">
                          <a:solidFill>
                            <a:schemeClr val="tx1"/>
                          </a:solidFill>
                          <a:latin typeface="Meiryo UI" panose="020B0604030504040204" pitchFamily="50" charset="-128"/>
                          <a:ea typeface="Meiryo UI" panose="020B0604030504040204" pitchFamily="50" charset="-128"/>
                        </a:rPr>
                        <a:t>人</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tc>
                  <a:txBody>
                    <a:bodyPr/>
                    <a:lstStyle/>
                    <a:p>
                      <a:pPr algn="r"/>
                      <a:r>
                        <a:rPr kumimoji="1" lang="en-US" altLang="ja-JP" sz="900" dirty="0">
                          <a:solidFill>
                            <a:schemeClr val="tx1"/>
                          </a:solidFill>
                          <a:latin typeface="Meiryo UI" panose="020B0604030504040204" pitchFamily="50" charset="-128"/>
                          <a:ea typeface="Meiryo UI" panose="020B0604030504040204" pitchFamily="50" charset="-128"/>
                        </a:rPr>
                        <a:t>2,391</a:t>
                      </a:r>
                      <a:r>
                        <a:rPr kumimoji="1" lang="ja-JP" altLang="en-US" sz="900" dirty="0">
                          <a:solidFill>
                            <a:schemeClr val="tx1"/>
                          </a:solidFill>
                          <a:latin typeface="Meiryo UI" panose="020B0604030504040204" pitchFamily="50" charset="-128"/>
                          <a:ea typeface="Meiryo UI" panose="020B0604030504040204" pitchFamily="50" charset="-128"/>
                        </a:rPr>
                        <a:t>人</a:t>
                      </a:r>
                      <a:endParaRPr kumimoji="1" lang="en-US" altLang="ja-JP" sz="900" dirty="0">
                        <a:solidFill>
                          <a:schemeClr val="tx1"/>
                        </a:solidFill>
                        <a:latin typeface="Meiryo UI" panose="020B0604030504040204" pitchFamily="50" charset="-128"/>
                        <a:ea typeface="Meiryo UI" panose="020B0604030504040204" pitchFamily="50" charset="-128"/>
                      </a:endParaRPr>
                    </a:p>
                    <a:p>
                      <a:pPr algn="r"/>
                      <a:r>
                        <a:rPr kumimoji="1" lang="ja-JP" altLang="en-US" sz="900" dirty="0">
                          <a:solidFill>
                            <a:schemeClr val="tx1"/>
                          </a:solidFill>
                          <a:latin typeface="Meiryo UI" panose="020B0604030504040204" pitchFamily="50" charset="-128"/>
                          <a:ea typeface="Meiryo UI" panose="020B0604030504040204" pitchFamily="50" charset="-128"/>
                        </a:rPr>
                        <a:t>うち協定等に基づく留学　　　</a:t>
                      </a:r>
                      <a:endParaRPr kumimoji="1" lang="en-US" altLang="ja-JP" sz="900" dirty="0">
                        <a:solidFill>
                          <a:schemeClr val="tx1"/>
                        </a:solidFill>
                        <a:latin typeface="Meiryo UI" panose="020B0604030504040204" pitchFamily="50" charset="-128"/>
                        <a:ea typeface="Meiryo UI" panose="020B0604030504040204" pitchFamily="50" charset="-128"/>
                      </a:endParaRPr>
                    </a:p>
                    <a:p>
                      <a:pPr algn="r"/>
                      <a:r>
                        <a:rPr kumimoji="1" lang="ja-JP" altLang="en-US" sz="900" dirty="0">
                          <a:solidFill>
                            <a:schemeClr val="tx1"/>
                          </a:solidFill>
                          <a:latin typeface="Meiryo UI" panose="020B0604030504040204" pitchFamily="50" charset="-128"/>
                          <a:ea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rPr>
                        <a:t>2,134</a:t>
                      </a:r>
                      <a:r>
                        <a:rPr kumimoji="1" lang="ja-JP" altLang="en-US" sz="900" dirty="0">
                          <a:solidFill>
                            <a:schemeClr val="tx1"/>
                          </a:solidFill>
                          <a:latin typeface="Meiryo UI" panose="020B0604030504040204" pitchFamily="50" charset="-128"/>
                          <a:ea typeface="Meiryo UI" panose="020B0604030504040204" pitchFamily="50" charset="-128"/>
                        </a:rPr>
                        <a:t>人</a:t>
                      </a:r>
                    </a:p>
                  </a:txBody>
                  <a:tcPr marL="81597" marR="81597" marT="40799" marB="40799" anchor="ctr"/>
                </a:tc>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未発表</a:t>
                      </a:r>
                    </a:p>
                  </a:txBody>
                  <a:tcPr marL="81597" marR="81597" marT="40799" marB="40799" anchor="ctr"/>
                </a:tc>
                <a:tc>
                  <a:txBody>
                    <a:bodyPr/>
                    <a:lstStyle/>
                    <a:p>
                      <a:r>
                        <a:rPr lang="ja-JP" altLang="en-US" sz="900" u="none" dirty="0">
                          <a:solidFill>
                            <a:schemeClr val="tx1"/>
                          </a:solidFill>
                          <a:latin typeface="Meiryo UI" panose="020B0604030504040204" pitchFamily="50" charset="-128"/>
                          <a:ea typeface="Meiryo UI" panose="020B0604030504040204" pitchFamily="50" charset="-128"/>
                        </a:rPr>
                        <a:t>日本人学生留学状況調査</a:t>
                      </a:r>
                      <a:endParaRPr lang="en-US" altLang="ja-JP" sz="900" u="none" dirty="0">
                        <a:solidFill>
                          <a:schemeClr val="tx1"/>
                        </a:solidFill>
                        <a:latin typeface="Meiryo UI" panose="020B0604030504040204" pitchFamily="50" charset="-128"/>
                        <a:ea typeface="Meiryo UI" panose="020B0604030504040204" pitchFamily="50" charset="-128"/>
                      </a:endParaRPr>
                    </a:p>
                    <a:p>
                      <a:r>
                        <a:rPr lang="ja-JP" altLang="en-US" sz="900" u="none" dirty="0">
                          <a:solidFill>
                            <a:schemeClr val="tx1"/>
                          </a:solidFill>
                          <a:latin typeface="Meiryo UI" panose="020B0604030504040204" pitchFamily="50" charset="-128"/>
                          <a:ea typeface="Meiryo UI" panose="020B0604030504040204" pitchFamily="50" charset="-128"/>
                        </a:rPr>
                        <a:t>（</a:t>
                      </a:r>
                      <a:r>
                        <a:rPr lang="zh-CN" altLang="en-US" sz="900" u="none" dirty="0">
                          <a:solidFill>
                            <a:schemeClr val="tx1"/>
                          </a:solidFill>
                          <a:latin typeface="Meiryo UI" panose="020B0604030504040204" pitchFamily="50" charset="-128"/>
                          <a:ea typeface="Meiryo UI" panose="020B0604030504040204" pitchFamily="50" charset="-128"/>
                        </a:rPr>
                        <a:t>独立行政法人</a:t>
                      </a:r>
                      <a:r>
                        <a:rPr lang="ja-JP" altLang="en-US" sz="900" u="none" dirty="0">
                          <a:solidFill>
                            <a:schemeClr val="tx1"/>
                          </a:solidFill>
                          <a:latin typeface="Meiryo UI" panose="020B0604030504040204" pitchFamily="50" charset="-128"/>
                          <a:ea typeface="Meiryo UI" panose="020B0604030504040204" pitchFamily="50" charset="-128"/>
                        </a:rPr>
                        <a:t>日本学生支援機構（</a:t>
                      </a:r>
                      <a:r>
                        <a:rPr lang="en-US" altLang="ja-JP" sz="900" u="none" dirty="0">
                          <a:solidFill>
                            <a:schemeClr val="tx1"/>
                          </a:solidFill>
                          <a:latin typeface="Meiryo UI" panose="020B0604030504040204" pitchFamily="50" charset="-128"/>
                          <a:ea typeface="Meiryo UI" panose="020B0604030504040204" pitchFamily="50" charset="-128"/>
                        </a:rPr>
                        <a:t>JASSO</a:t>
                      </a:r>
                      <a:r>
                        <a:rPr lang="ja-JP" altLang="en-US" sz="900" u="none" dirty="0">
                          <a:solidFill>
                            <a:schemeClr val="tx1"/>
                          </a:solidFill>
                          <a:latin typeface="Meiryo UI" panose="020B0604030504040204" pitchFamily="50" charset="-128"/>
                          <a:ea typeface="Meiryo UI" panose="020B0604030504040204" pitchFamily="50" charset="-128"/>
                        </a:rPr>
                        <a:t>））</a:t>
                      </a:r>
                      <a:endParaRPr lang="en-US" altLang="ja-JP"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extLst>
                  <a:ext uri="{0D108BD9-81ED-4DB2-BD59-A6C34878D82A}">
                    <a16:rowId xmlns:a16="http://schemas.microsoft.com/office/drawing/2014/main" val="1932778016"/>
                  </a:ext>
                </a:extLst>
              </a:tr>
              <a:tr h="829575">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900" u="none" dirty="0">
                          <a:solidFill>
                            <a:schemeClr val="tx1"/>
                          </a:solidFill>
                          <a:latin typeface="Meiryo UI" panose="020B0604030504040204" pitchFamily="50" charset="-128"/>
                          <a:ea typeface="Meiryo UI" panose="020B0604030504040204" pitchFamily="50" charset="-128"/>
                        </a:rPr>
                        <a:t>府内高校生の英語力</a:t>
                      </a:r>
                      <a:endParaRPr lang="en-US" altLang="ja-JP" sz="900" u="none" dirty="0">
                        <a:solidFill>
                          <a:schemeClr val="tx1"/>
                        </a:solidFill>
                        <a:latin typeface="Meiryo UI" panose="020B0604030504040204" pitchFamily="50" charset="-128"/>
                        <a:ea typeface="Meiryo UI" panose="020B0604030504040204" pitchFamily="50"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900" u="none" dirty="0">
                          <a:solidFill>
                            <a:schemeClr val="tx1"/>
                          </a:solidFill>
                          <a:latin typeface="Meiryo UI" panose="020B0604030504040204" pitchFamily="50" charset="-128"/>
                          <a:ea typeface="Meiryo UI" panose="020B0604030504040204" pitchFamily="50" charset="-128"/>
                        </a:rPr>
                        <a:t> CEFR A2</a:t>
                      </a:r>
                      <a:r>
                        <a:rPr lang="ja-JP" altLang="en-US" sz="900" u="none" dirty="0">
                          <a:solidFill>
                            <a:schemeClr val="tx1"/>
                          </a:solidFill>
                          <a:latin typeface="Meiryo UI" panose="020B0604030504040204" pitchFamily="50" charset="-128"/>
                          <a:ea typeface="Meiryo UI" panose="020B0604030504040204" pitchFamily="50" charset="-128"/>
                        </a:rPr>
                        <a:t>レベル相当以上の英語力を取得または有すると思われる生徒数の割合（公立高等学校　第３学年）</a:t>
                      </a:r>
                      <a:endParaRPr lang="en-US" altLang="ja-JP"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00" u="none" dirty="0">
                          <a:solidFill>
                            <a:schemeClr val="tx1"/>
                          </a:solidFill>
                          <a:latin typeface="Meiryo UI" panose="020B0604030504040204" pitchFamily="50" charset="-128"/>
                          <a:ea typeface="Meiryo UI" panose="020B0604030504040204" pitchFamily="50" charset="-128"/>
                        </a:rPr>
                        <a:t>50.8%</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00" u="none" dirty="0">
                          <a:solidFill>
                            <a:schemeClr val="tx1"/>
                          </a:solidFill>
                          <a:latin typeface="Meiryo UI" panose="020B0604030504040204" pitchFamily="50" charset="-128"/>
                          <a:ea typeface="Meiryo UI" panose="020B0604030504040204" pitchFamily="50" charset="-128"/>
                        </a:rPr>
                        <a:t>※2022.12.1</a:t>
                      </a:r>
                      <a:r>
                        <a:rPr kumimoji="1" lang="ja-JP" altLang="en-US" sz="900" u="none" dirty="0">
                          <a:solidFill>
                            <a:schemeClr val="tx1"/>
                          </a:solidFill>
                          <a:latin typeface="Meiryo UI" panose="020B0604030504040204" pitchFamily="50" charset="-128"/>
                          <a:ea typeface="Meiryo UI" panose="020B0604030504040204" pitchFamily="50" charset="-128"/>
                        </a:rPr>
                        <a:t>時点</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75321" marR="75321" marT="37660" marB="3766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56.1%</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※2023.12.1</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時点</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5321" marR="75321" marT="37660" marB="37660" anchor="ctr"/>
                </a:tc>
                <a:tc>
                  <a:txBody>
                    <a:bodyPr/>
                    <a:lstStyle/>
                    <a:p>
                      <a:pPr marL="0" marR="0" lvl="0" indent="0" algn="r" defTabSz="74295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rPr>
                        <a:t>57.8</a:t>
                      </a:r>
                      <a:r>
                        <a:rPr kumimoji="1" lang="ja-JP" altLang="en-US" sz="900" dirty="0">
                          <a:solidFill>
                            <a:schemeClr val="tx1"/>
                          </a:solidFill>
                          <a:latin typeface="Meiryo UI" panose="020B0604030504040204" pitchFamily="50" charset="-128"/>
                          <a:ea typeface="Meiryo UI" panose="020B0604030504040204" pitchFamily="50" charset="-128"/>
                        </a:rPr>
                        <a:t>％</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r" defTabSz="742950" rtl="0" eaLnBrk="1" fontAlgn="auto" latinLnBrk="0" hangingPunct="1">
                        <a:lnSpc>
                          <a:spcPct val="100000"/>
                        </a:lnSpc>
                        <a:spcBef>
                          <a:spcPts val="0"/>
                        </a:spcBef>
                        <a:spcAft>
                          <a:spcPts val="0"/>
                        </a:spcAft>
                        <a:buClrTx/>
                        <a:buSzTx/>
                        <a:buFontTx/>
                        <a:buNone/>
                        <a:tabLst/>
                        <a:defRPr/>
                      </a:pPr>
                      <a:r>
                        <a:rPr kumimoji="1" lang="ja-JP" altLang="en-US" sz="900" u="none" baseline="0" dirty="0">
                          <a:solidFill>
                            <a:schemeClr val="tx1"/>
                          </a:solidFill>
                          <a:latin typeface="Meiryo UI" panose="020B0604030504040204" pitchFamily="50" charset="-128"/>
                          <a:ea typeface="Meiryo UI" panose="020B0604030504040204" pitchFamily="50" charset="-128"/>
                        </a:rPr>
                        <a:t> </a:t>
                      </a:r>
                      <a:r>
                        <a:rPr kumimoji="1" lang="en-US" altLang="ja-JP" sz="900" u="none" dirty="0">
                          <a:solidFill>
                            <a:schemeClr val="tx1"/>
                          </a:solidFill>
                          <a:latin typeface="Meiryo UI" panose="020B0604030504040204" pitchFamily="50" charset="-128"/>
                          <a:ea typeface="Meiryo UI" panose="020B0604030504040204" pitchFamily="50" charset="-128"/>
                        </a:rPr>
                        <a:t>※2024.12.1</a:t>
                      </a:r>
                      <a:r>
                        <a:rPr kumimoji="1" lang="ja-JP" altLang="en-US" sz="900" u="none" dirty="0">
                          <a:solidFill>
                            <a:schemeClr val="tx1"/>
                          </a:solidFill>
                          <a:latin typeface="Meiryo UI" panose="020B0604030504040204" pitchFamily="50" charset="-128"/>
                          <a:ea typeface="Meiryo UI" panose="020B0604030504040204" pitchFamily="50" charset="-128"/>
                        </a:rPr>
                        <a:t>時点</a:t>
                      </a:r>
                    </a:p>
                  </a:txBody>
                  <a:tcPr marL="81597" marR="81597" marT="40799" marB="40799" anchor="ct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zh-TW" altLang="en-US" sz="900" u="none" dirty="0">
                          <a:solidFill>
                            <a:schemeClr val="tx1"/>
                          </a:solidFill>
                          <a:latin typeface="Meiryo UI" panose="020B0604030504040204" pitchFamily="50" charset="-128"/>
                          <a:ea typeface="Meiryo UI" panose="020B0604030504040204" pitchFamily="50" charset="-128"/>
                        </a:rPr>
                        <a:t>英語教育実施状況調査</a:t>
                      </a:r>
                      <a:endParaRPr lang="en-US" altLang="zh-TW" sz="900" u="none" dirty="0">
                        <a:solidFill>
                          <a:schemeClr val="tx1"/>
                        </a:solidFill>
                        <a:latin typeface="Meiryo UI" panose="020B0604030504040204" pitchFamily="50" charset="-128"/>
                        <a:ea typeface="Meiryo UI" panose="020B0604030504040204" pitchFamily="50"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900" u="none" dirty="0">
                          <a:solidFill>
                            <a:schemeClr val="tx1"/>
                          </a:solidFill>
                          <a:latin typeface="Meiryo UI" panose="020B0604030504040204" pitchFamily="50" charset="-128"/>
                          <a:ea typeface="Meiryo UI" panose="020B0604030504040204" pitchFamily="50" charset="-128"/>
                        </a:rPr>
                        <a:t>（文部科学省）</a:t>
                      </a:r>
                      <a:endParaRPr lang="en-US" altLang="zh-TW"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extLst>
                  <a:ext uri="{0D108BD9-81ED-4DB2-BD59-A6C34878D82A}">
                    <a16:rowId xmlns:a16="http://schemas.microsoft.com/office/drawing/2014/main" val="766868121"/>
                  </a:ext>
                </a:extLst>
              </a:tr>
              <a:tr h="873185">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900" u="none" dirty="0">
                          <a:solidFill>
                            <a:schemeClr val="tx1"/>
                          </a:solidFill>
                          <a:latin typeface="Meiryo UI" panose="020B0604030504040204" pitchFamily="50" charset="-128"/>
                          <a:ea typeface="Meiryo UI" panose="020B0604030504040204" pitchFamily="50" charset="-128"/>
                        </a:rPr>
                        <a:t>府内在留高度外国人材数</a:t>
                      </a:r>
                      <a:endParaRPr lang="en-US" altLang="ja-JP" sz="900" u="none" dirty="0">
                        <a:solidFill>
                          <a:schemeClr val="tx1"/>
                        </a:solidFill>
                        <a:latin typeface="Meiryo UI" panose="020B0604030504040204" pitchFamily="50" charset="-128"/>
                        <a:ea typeface="Meiryo UI" panose="020B0604030504040204" pitchFamily="50"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900" u="none" dirty="0">
                          <a:solidFill>
                            <a:schemeClr val="tx1"/>
                          </a:solidFill>
                          <a:latin typeface="Meiryo UI" panose="020B0604030504040204" pitchFamily="50" charset="-128"/>
                          <a:ea typeface="Meiryo UI" panose="020B0604030504040204" pitchFamily="50" charset="-128"/>
                        </a:rPr>
                        <a:t>（在留資格別含む）</a:t>
                      </a:r>
                      <a:endParaRPr lang="en-US" altLang="ja-JP"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tc>
                  <a:txBody>
                    <a:bodyPr/>
                    <a:lstStyle/>
                    <a:p>
                      <a:pPr marL="0" marR="0" lvl="0" indent="0" algn="r" defTabSz="742950" rtl="0" eaLnBrk="1" fontAlgn="auto" latinLnBrk="0" hangingPunct="1">
                        <a:lnSpc>
                          <a:spcPts val="1100"/>
                        </a:lnSpc>
                        <a:spcBef>
                          <a:spcPts val="0"/>
                        </a:spcBef>
                        <a:spcAft>
                          <a:spcPts val="0"/>
                        </a:spcAft>
                        <a:buClrTx/>
                        <a:buSzTx/>
                        <a:buFontTx/>
                        <a:buNone/>
                        <a:tabLst/>
                        <a:defRPr/>
                      </a:pPr>
                      <a:r>
                        <a:rPr kumimoji="1" lang="en-US" altLang="ja-JP" sz="900" u="none" dirty="0">
                          <a:solidFill>
                            <a:schemeClr val="tx1"/>
                          </a:solidFill>
                          <a:latin typeface="Meiryo UI" panose="020B0604030504040204" pitchFamily="50" charset="-128"/>
                          <a:ea typeface="Meiryo UI" panose="020B0604030504040204" pitchFamily="50" charset="-128"/>
                        </a:rPr>
                        <a:t>34,393</a:t>
                      </a:r>
                      <a:r>
                        <a:rPr kumimoji="1" lang="ja-JP" altLang="en-US" sz="900" u="none" dirty="0">
                          <a:solidFill>
                            <a:schemeClr val="tx1"/>
                          </a:solidFill>
                          <a:latin typeface="Meiryo UI" panose="020B0604030504040204" pitchFamily="50" charset="-128"/>
                          <a:ea typeface="Meiryo UI" panose="020B0604030504040204" pitchFamily="50" charset="-128"/>
                        </a:rPr>
                        <a:t>人</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900" u="none" dirty="0">
                          <a:solidFill>
                            <a:schemeClr val="tx1"/>
                          </a:solidFill>
                          <a:latin typeface="Meiryo UI" panose="020B0604030504040204" pitchFamily="50" charset="-128"/>
                          <a:ea typeface="Meiryo UI" panose="020B0604030504040204" pitchFamily="50" charset="-128"/>
                        </a:rPr>
                        <a:t>　 うち</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900" u="none" dirty="0">
                          <a:solidFill>
                            <a:schemeClr val="tx1"/>
                          </a:solidFill>
                          <a:latin typeface="Meiryo UI" panose="020B0604030504040204" pitchFamily="50" charset="-128"/>
                          <a:ea typeface="Meiryo UI" panose="020B0604030504040204" pitchFamily="50" charset="-128"/>
                        </a:rPr>
                        <a:t> 　高度専門職 </a:t>
                      </a:r>
                      <a:r>
                        <a:rPr kumimoji="1" lang="en-US" altLang="ja-JP" sz="900" u="none" dirty="0">
                          <a:solidFill>
                            <a:schemeClr val="tx1"/>
                          </a:solidFill>
                          <a:latin typeface="Meiryo UI" panose="020B0604030504040204" pitchFamily="50" charset="-128"/>
                          <a:ea typeface="Meiryo UI" panose="020B0604030504040204" pitchFamily="50" charset="-128"/>
                        </a:rPr>
                        <a:t>923</a:t>
                      </a:r>
                      <a:r>
                        <a:rPr kumimoji="1" lang="ja-JP" altLang="en-US" sz="900" u="none" dirty="0">
                          <a:solidFill>
                            <a:schemeClr val="tx1"/>
                          </a:solidFill>
                          <a:latin typeface="Meiryo UI" panose="020B0604030504040204" pitchFamily="50" charset="-128"/>
                          <a:ea typeface="Meiryo UI" panose="020B0604030504040204" pitchFamily="50" charset="-128"/>
                        </a:rPr>
                        <a:t>人</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900" u="none" baseline="0" dirty="0">
                          <a:solidFill>
                            <a:schemeClr val="tx1"/>
                          </a:solidFill>
                          <a:latin typeface="Meiryo UI" panose="020B0604030504040204" pitchFamily="50" charset="-128"/>
                          <a:ea typeface="Meiryo UI" panose="020B0604030504040204" pitchFamily="50" charset="-128"/>
                        </a:rPr>
                        <a:t> 　</a:t>
                      </a:r>
                      <a:r>
                        <a:rPr kumimoji="1" lang="ja-JP" altLang="en-US" sz="900" u="none" dirty="0">
                          <a:solidFill>
                            <a:schemeClr val="tx1"/>
                          </a:solidFill>
                          <a:latin typeface="Meiryo UI" panose="020B0604030504040204" pitchFamily="50" charset="-128"/>
                          <a:ea typeface="Meiryo UI" panose="020B0604030504040204" pitchFamily="50" charset="-128"/>
                        </a:rPr>
                        <a:t>経営・管理</a:t>
                      </a:r>
                      <a:r>
                        <a:rPr kumimoji="1" lang="ja-JP" altLang="en-US" sz="900" u="none" baseline="0" dirty="0">
                          <a:solidFill>
                            <a:schemeClr val="tx1"/>
                          </a:solidFill>
                          <a:latin typeface="Meiryo UI" panose="020B0604030504040204" pitchFamily="50" charset="-128"/>
                          <a:ea typeface="Meiryo UI" panose="020B0604030504040204" pitchFamily="50" charset="-128"/>
                        </a:rPr>
                        <a:t> </a:t>
                      </a:r>
                      <a:r>
                        <a:rPr kumimoji="1" lang="en-US" altLang="ja-JP" sz="900" u="none" baseline="0" dirty="0">
                          <a:solidFill>
                            <a:schemeClr val="tx1"/>
                          </a:solidFill>
                          <a:latin typeface="Meiryo UI" panose="020B0604030504040204" pitchFamily="50" charset="-128"/>
                          <a:ea typeface="Meiryo UI" panose="020B0604030504040204" pitchFamily="50" charset="-128"/>
                        </a:rPr>
                        <a:t>4,076</a:t>
                      </a:r>
                      <a:r>
                        <a:rPr kumimoji="1" lang="ja-JP" altLang="en-US" sz="900" u="none" dirty="0">
                          <a:solidFill>
                            <a:schemeClr val="tx1"/>
                          </a:solidFill>
                          <a:latin typeface="Meiryo UI" panose="020B0604030504040204" pitchFamily="50" charset="-128"/>
                          <a:ea typeface="Meiryo UI" panose="020B0604030504040204" pitchFamily="50" charset="-128"/>
                        </a:rPr>
                        <a:t>人</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900" u="none" baseline="0" dirty="0">
                          <a:solidFill>
                            <a:schemeClr val="tx1"/>
                          </a:solidFill>
                          <a:latin typeface="Meiryo UI" panose="020B0604030504040204" pitchFamily="50" charset="-128"/>
                          <a:ea typeface="Meiryo UI" panose="020B0604030504040204" pitchFamily="50" charset="-128"/>
                        </a:rPr>
                        <a:t> 　</a:t>
                      </a:r>
                      <a:r>
                        <a:rPr kumimoji="1" lang="ja-JP" altLang="en-US" sz="900" u="none" dirty="0">
                          <a:solidFill>
                            <a:schemeClr val="tx1"/>
                          </a:solidFill>
                          <a:latin typeface="Meiryo UI" panose="020B0604030504040204" pitchFamily="50" charset="-128"/>
                          <a:ea typeface="Meiryo UI" panose="020B0604030504040204" pitchFamily="50" charset="-128"/>
                        </a:rPr>
                        <a:t>技人国</a:t>
                      </a:r>
                      <a:r>
                        <a:rPr kumimoji="1" lang="ja-JP" altLang="en-US" sz="900" u="none" baseline="0" dirty="0">
                          <a:solidFill>
                            <a:schemeClr val="tx1"/>
                          </a:solidFill>
                          <a:latin typeface="Meiryo UI" panose="020B0604030504040204" pitchFamily="50" charset="-128"/>
                          <a:ea typeface="Meiryo UI" panose="020B0604030504040204" pitchFamily="50" charset="-128"/>
                        </a:rPr>
                        <a:t> 　 </a:t>
                      </a:r>
                      <a:r>
                        <a:rPr kumimoji="1" lang="en-US" altLang="ja-JP" sz="900" u="none" baseline="0" dirty="0">
                          <a:solidFill>
                            <a:schemeClr val="tx1"/>
                          </a:solidFill>
                          <a:latin typeface="Meiryo UI" panose="020B0604030504040204" pitchFamily="50" charset="-128"/>
                          <a:ea typeface="Meiryo UI" panose="020B0604030504040204" pitchFamily="50" charset="-128"/>
                        </a:rPr>
                        <a:t>26,516</a:t>
                      </a:r>
                      <a:r>
                        <a:rPr kumimoji="1" lang="ja-JP" altLang="en-US" sz="900" u="none" dirty="0">
                          <a:solidFill>
                            <a:schemeClr val="tx1"/>
                          </a:solidFill>
                          <a:latin typeface="Meiryo UI" panose="020B0604030504040204" pitchFamily="50" charset="-128"/>
                          <a:ea typeface="Meiryo UI" panose="020B0604030504040204" pitchFamily="50" charset="-128"/>
                        </a:rPr>
                        <a:t>人　等 </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marL="0" marR="0" lvl="0" indent="0" algn="l" defTabSz="742950" rtl="0" eaLnBrk="1" fontAlgn="auto" latinLnBrk="0" hangingPunct="1">
                        <a:lnSpc>
                          <a:spcPts val="1100"/>
                        </a:lnSpc>
                        <a:spcBef>
                          <a:spcPts val="0"/>
                        </a:spcBef>
                        <a:spcAft>
                          <a:spcPts val="0"/>
                        </a:spcAft>
                        <a:buClrTx/>
                        <a:buSzTx/>
                        <a:buFontTx/>
                        <a:buNone/>
                        <a:tabLst/>
                        <a:defRPr/>
                      </a:pPr>
                      <a:r>
                        <a:rPr kumimoji="1" lang="ja-JP" altLang="en-US" sz="900" u="none" baseline="0" dirty="0">
                          <a:solidFill>
                            <a:schemeClr val="tx1"/>
                          </a:solidFill>
                          <a:latin typeface="Meiryo UI" panose="020B0604030504040204" pitchFamily="50" charset="-128"/>
                          <a:ea typeface="Meiryo UI" panose="020B0604030504040204" pitchFamily="50" charset="-128"/>
                        </a:rPr>
                        <a:t>   </a:t>
                      </a:r>
                      <a:r>
                        <a:rPr kumimoji="1" lang="en-US" altLang="ja-JP" sz="900" u="none" dirty="0">
                          <a:solidFill>
                            <a:schemeClr val="tx1"/>
                          </a:solidFill>
                          <a:latin typeface="Meiryo UI" panose="020B0604030504040204" pitchFamily="50" charset="-128"/>
                          <a:ea typeface="Meiryo UI" panose="020B0604030504040204" pitchFamily="50" charset="-128"/>
                        </a:rPr>
                        <a:t>※2022.12.31</a:t>
                      </a:r>
                      <a:r>
                        <a:rPr kumimoji="1" lang="ja-JP" altLang="en-US" sz="900" u="none" dirty="0">
                          <a:solidFill>
                            <a:schemeClr val="tx1"/>
                          </a:solidFill>
                          <a:latin typeface="Meiryo UI" panose="020B0604030504040204" pitchFamily="50" charset="-128"/>
                          <a:ea typeface="Meiryo UI" panose="020B0604030504040204" pitchFamily="50" charset="-128"/>
                        </a:rPr>
                        <a:t>時点</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75321" marR="75321" marT="37660" marB="37660" anchor="ctr"/>
                </a:tc>
                <a:tc>
                  <a:txBody>
                    <a:bodyPr/>
                    <a:lstStyle/>
                    <a:p>
                      <a:pPr marL="0" marR="0" lvl="0" indent="0" algn="r" defTabSz="742950" rtl="0" eaLnBrk="1" fontAlgn="auto" latinLnBrk="0" hangingPunct="1">
                        <a:lnSpc>
                          <a:spcPts val="11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42,531</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うち</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高度専門職 </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1,508</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経営・管理 </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5,852</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技人国 　 </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32,069</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　 等</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※2023.12.31</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時点</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5321" marR="75321" marT="37660" marB="37660" anchor="ctr"/>
                </a:tc>
                <a:tc>
                  <a:txBody>
                    <a:bodyPr/>
                    <a:lstStyle/>
                    <a:p>
                      <a:pPr marL="0" marR="0" lvl="0" indent="0" algn="r" defTabSz="742950" rtl="0" eaLnBrk="1" fontAlgn="auto" latinLnBrk="0" hangingPunct="1">
                        <a:lnSpc>
                          <a:spcPts val="11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50,705</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うち</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高度専門職 </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2,101</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経営・管理 </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6,975</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技人国 　 </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38,417</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　 等</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※2024.12.31</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時点</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81597" marR="81597" marT="40799" marB="40799" anchor="ctr"/>
                </a:tc>
                <a:tc>
                  <a:txBody>
                    <a:bodyPr/>
                    <a:lstStyle/>
                    <a:p>
                      <a:r>
                        <a:rPr kumimoji="1" lang="ja-JP" altLang="en-US" sz="900" u="none" dirty="0">
                          <a:solidFill>
                            <a:schemeClr val="tx1"/>
                          </a:solidFill>
                          <a:latin typeface="Meiryo UI" panose="020B0604030504040204" pitchFamily="50" charset="-128"/>
                          <a:ea typeface="Meiryo UI" panose="020B0604030504040204" pitchFamily="50" charset="-128"/>
                        </a:rPr>
                        <a:t>在留外国人統計　</a:t>
                      </a:r>
                      <a:r>
                        <a:rPr kumimoji="1" lang="ja-JP" altLang="en-US" sz="900" u="none" strike="noStrike" dirty="0">
                          <a:solidFill>
                            <a:schemeClr val="tx1"/>
                          </a:solidFill>
                          <a:latin typeface="Meiryo UI" panose="020B0604030504040204" pitchFamily="50" charset="-128"/>
                          <a:ea typeface="Meiryo UI" panose="020B0604030504040204" pitchFamily="50" charset="-128"/>
                        </a:rPr>
                        <a:t>都道府県別在留資格別在留外国人数</a:t>
                      </a:r>
                      <a:endParaRPr kumimoji="1" lang="en-US" altLang="ja-JP" sz="900" u="none" strike="noStrike" dirty="0">
                        <a:solidFill>
                          <a:schemeClr val="tx1"/>
                        </a:solidFill>
                        <a:latin typeface="Meiryo UI" panose="020B0604030504040204" pitchFamily="50" charset="-128"/>
                        <a:ea typeface="Meiryo UI" panose="020B0604030504040204" pitchFamily="50" charset="-128"/>
                      </a:endParaRPr>
                    </a:p>
                    <a:p>
                      <a:r>
                        <a:rPr kumimoji="1" lang="ja-JP" altLang="en-US" sz="900" u="none" dirty="0">
                          <a:solidFill>
                            <a:schemeClr val="tx1"/>
                          </a:solidFill>
                          <a:latin typeface="Meiryo UI" panose="020B0604030504040204" pitchFamily="50" charset="-128"/>
                          <a:ea typeface="Meiryo UI" panose="020B0604030504040204" pitchFamily="50" charset="-128"/>
                        </a:rPr>
                        <a:t>（法務省）</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extLst>
                  <a:ext uri="{0D108BD9-81ED-4DB2-BD59-A6C34878D82A}">
                    <a16:rowId xmlns:a16="http://schemas.microsoft.com/office/drawing/2014/main" val="3790032372"/>
                  </a:ext>
                </a:extLst>
              </a:tr>
              <a:tr h="530384">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900" u="none" dirty="0">
                          <a:solidFill>
                            <a:schemeClr val="tx1"/>
                          </a:solidFill>
                          <a:latin typeface="Meiryo UI" panose="020B0604030504040204" pitchFamily="50" charset="-128"/>
                          <a:ea typeface="Meiryo UI" panose="020B0604030504040204" pitchFamily="50" charset="-128"/>
                        </a:rPr>
                        <a:t>留学生が就職する全国の日本企業等のうち、大阪の企業が占める割合</a:t>
                      </a:r>
                      <a:endParaRPr lang="en-US" altLang="ja-JP"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tc>
                  <a:txBody>
                    <a:bodyPr/>
                    <a:lstStyle/>
                    <a:p>
                      <a:pPr marL="0" marR="0" lvl="0" indent="0" algn="r" defTabSz="742950" rtl="0" eaLnBrk="1" fontAlgn="auto" latinLnBrk="0" hangingPunct="1">
                        <a:lnSpc>
                          <a:spcPts val="1100"/>
                        </a:lnSpc>
                        <a:spcBef>
                          <a:spcPts val="0"/>
                        </a:spcBef>
                        <a:spcAft>
                          <a:spcPts val="0"/>
                        </a:spcAft>
                        <a:buClrTx/>
                        <a:buSzTx/>
                        <a:buFontTx/>
                        <a:buNone/>
                        <a:tabLst/>
                        <a:defRPr/>
                      </a:pPr>
                      <a:r>
                        <a:rPr kumimoji="1" lang="en-US" altLang="ja-JP" sz="900" u="none" dirty="0">
                          <a:solidFill>
                            <a:schemeClr val="tx1"/>
                          </a:solidFill>
                          <a:latin typeface="Meiryo UI" panose="020B0604030504040204" pitchFamily="50" charset="-128"/>
                          <a:ea typeface="Meiryo UI" panose="020B0604030504040204" pitchFamily="50" charset="-128"/>
                        </a:rPr>
                        <a:t>9.4%</a:t>
                      </a:r>
                      <a:endParaRPr kumimoji="1" lang="ja-JP" altLang="en-US" sz="900" u="none" dirty="0">
                        <a:solidFill>
                          <a:schemeClr val="tx1"/>
                        </a:solidFill>
                        <a:latin typeface="Meiryo UI" panose="020B0604030504040204" pitchFamily="50" charset="-128"/>
                        <a:ea typeface="Meiryo UI" panose="020B0604030504040204" pitchFamily="50" charset="-128"/>
                      </a:endParaRPr>
                    </a:p>
                  </a:txBody>
                  <a:tcPr marL="75321" marR="75321" marT="37660" marB="3766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00" u="none" dirty="0">
                          <a:solidFill>
                            <a:schemeClr val="tx1"/>
                          </a:solidFill>
                          <a:latin typeface="Meiryo UI" panose="020B0604030504040204" pitchFamily="50" charset="-128"/>
                          <a:ea typeface="Meiryo UI" panose="020B0604030504040204" pitchFamily="50" charset="-128"/>
                        </a:rPr>
                        <a:t>10.8</a:t>
                      </a:r>
                      <a:r>
                        <a:rPr kumimoji="1" lang="ja-JP" altLang="en-US" sz="900" u="none" dirty="0">
                          <a:solidFill>
                            <a:schemeClr val="tx1"/>
                          </a:solidFill>
                          <a:latin typeface="Meiryo UI" panose="020B0604030504040204" pitchFamily="50" charset="-128"/>
                          <a:ea typeface="Meiryo UI" panose="020B0604030504040204" pitchFamily="50" charset="-128"/>
                        </a:rPr>
                        <a:t>％</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75321" marR="75321" marT="37660" marB="37660" anchor="ctr"/>
                </a:tc>
                <a:tc>
                  <a:txBody>
                    <a:bodyPr/>
                    <a:lstStyle/>
                    <a:p>
                      <a:pPr algn="r"/>
                      <a:r>
                        <a:rPr kumimoji="1" lang="en-US" altLang="ja-JP" sz="900" u="none" dirty="0">
                          <a:solidFill>
                            <a:schemeClr val="tx1"/>
                          </a:solidFill>
                          <a:latin typeface="Meiryo UI" panose="020B0604030504040204" pitchFamily="50" charset="-128"/>
                          <a:ea typeface="Meiryo UI" panose="020B0604030504040204" pitchFamily="50" charset="-128"/>
                        </a:rPr>
                        <a:t>12.2</a:t>
                      </a:r>
                      <a:r>
                        <a:rPr kumimoji="1" lang="ja-JP" altLang="en-US" sz="900" u="none" dirty="0">
                          <a:solidFill>
                            <a:schemeClr val="tx1"/>
                          </a:solidFill>
                          <a:latin typeface="Meiryo UI" panose="020B0604030504040204" pitchFamily="50" charset="-128"/>
                          <a:ea typeface="Meiryo UI" panose="020B0604030504040204" pitchFamily="50" charset="-128"/>
                        </a:rPr>
                        <a:t>％</a:t>
                      </a:r>
                    </a:p>
                  </a:txBody>
                  <a:tcPr marL="81597" marR="81597" marT="40799" marB="40799" anchor="ct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u="none" dirty="0">
                          <a:solidFill>
                            <a:schemeClr val="tx1"/>
                          </a:solidFill>
                          <a:latin typeface="Meiryo UI" panose="020B0604030504040204" pitchFamily="50" charset="-128"/>
                          <a:ea typeface="Meiryo UI" panose="020B0604030504040204" pitchFamily="50" charset="-128"/>
                        </a:rPr>
                        <a:t>留学生の日本企業等への就職状況について</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u="none" dirty="0">
                          <a:solidFill>
                            <a:schemeClr val="tx1"/>
                          </a:solidFill>
                          <a:latin typeface="Meiryo UI" panose="020B0604030504040204" pitchFamily="50" charset="-128"/>
                          <a:ea typeface="Meiryo UI" panose="020B0604030504040204" pitchFamily="50" charset="-128"/>
                        </a:rPr>
                        <a:t>（</a:t>
                      </a:r>
                      <a:r>
                        <a:rPr kumimoji="1" lang="zh-CN" altLang="en-US" sz="900" u="none" dirty="0">
                          <a:solidFill>
                            <a:schemeClr val="tx1"/>
                          </a:solidFill>
                          <a:latin typeface="Meiryo UI" panose="020B0604030504040204" pitchFamily="50" charset="-128"/>
                          <a:ea typeface="Meiryo UI" panose="020B0604030504040204" pitchFamily="50" charset="-128"/>
                        </a:rPr>
                        <a:t>出入国在留管理庁</a:t>
                      </a:r>
                      <a:r>
                        <a:rPr kumimoji="1" lang="ja-JP" altLang="en-US" sz="900" u="none" dirty="0">
                          <a:solidFill>
                            <a:schemeClr val="tx1"/>
                          </a:solidFill>
                          <a:latin typeface="Meiryo UI" panose="020B0604030504040204" pitchFamily="50" charset="-128"/>
                          <a:ea typeface="Meiryo UI" panose="020B0604030504040204" pitchFamily="50" charset="-128"/>
                        </a:rPr>
                        <a:t>）</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extLst>
                  <a:ext uri="{0D108BD9-81ED-4DB2-BD59-A6C34878D82A}">
                    <a16:rowId xmlns:a16="http://schemas.microsoft.com/office/drawing/2014/main" val="2950117106"/>
                  </a:ext>
                </a:extLst>
              </a:tr>
              <a:tr h="530384">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900" u="none" dirty="0">
                          <a:solidFill>
                            <a:schemeClr val="tx1"/>
                          </a:solidFill>
                          <a:latin typeface="Meiryo UI" panose="020B0604030504040204" pitchFamily="50" charset="-128"/>
                          <a:ea typeface="Meiryo UI" panose="020B0604030504040204" pitchFamily="50" charset="-128"/>
                        </a:rPr>
                        <a:t>府内外国人のビジネス日本語</a:t>
                      </a:r>
                      <a:r>
                        <a:rPr lang="en-US" altLang="ja-JP" sz="900" u="none" dirty="0">
                          <a:solidFill>
                            <a:schemeClr val="tx1"/>
                          </a:solidFill>
                          <a:latin typeface="Meiryo UI" panose="020B0604030504040204" pitchFamily="50" charset="-128"/>
                          <a:ea typeface="Meiryo UI" panose="020B0604030504040204" pitchFamily="50" charset="-128"/>
                        </a:rPr>
                        <a:t>(J2</a:t>
                      </a:r>
                      <a:r>
                        <a:rPr lang="ja-JP" altLang="en-US" sz="900" u="none" dirty="0">
                          <a:solidFill>
                            <a:schemeClr val="tx1"/>
                          </a:solidFill>
                          <a:latin typeface="Meiryo UI" panose="020B0604030504040204" pitchFamily="50" charset="-128"/>
                          <a:ea typeface="Meiryo UI" panose="020B0604030504040204" pitchFamily="50" charset="-128"/>
                        </a:rPr>
                        <a:t>以上</a:t>
                      </a:r>
                      <a:r>
                        <a:rPr lang="en-US" altLang="ja-JP" sz="900" u="none" dirty="0">
                          <a:solidFill>
                            <a:schemeClr val="tx1"/>
                          </a:solidFill>
                          <a:latin typeface="Meiryo UI" panose="020B0604030504040204" pitchFamily="50" charset="-128"/>
                          <a:ea typeface="Meiryo UI" panose="020B0604030504040204" pitchFamily="50" charset="-128"/>
                        </a:rPr>
                        <a:t>)</a:t>
                      </a:r>
                      <a:r>
                        <a:rPr lang="ja-JP" altLang="en-US" sz="900" u="none" dirty="0">
                          <a:solidFill>
                            <a:schemeClr val="tx1"/>
                          </a:solidFill>
                          <a:latin typeface="Meiryo UI" panose="020B0604030504040204" pitchFamily="50" charset="-128"/>
                          <a:ea typeface="Meiryo UI" panose="020B0604030504040204" pitchFamily="50" charset="-128"/>
                        </a:rPr>
                        <a:t>取得者数</a:t>
                      </a:r>
                      <a:r>
                        <a:rPr lang="en-US" altLang="ja-JP" sz="900" u="none" dirty="0">
                          <a:solidFill>
                            <a:schemeClr val="tx1"/>
                          </a:solidFill>
                          <a:latin typeface="Meiryo UI" panose="020B0604030504040204" pitchFamily="50" charset="-128"/>
                          <a:ea typeface="Meiryo UI" panose="020B0604030504040204" pitchFamily="50" charset="-128"/>
                        </a:rPr>
                        <a:t>(</a:t>
                      </a:r>
                      <a:r>
                        <a:rPr lang="ja-JP" altLang="en-US" sz="900" u="none" dirty="0">
                          <a:solidFill>
                            <a:schemeClr val="tx1"/>
                          </a:solidFill>
                          <a:latin typeface="Meiryo UI" panose="020B0604030504040204" pitchFamily="50" charset="-128"/>
                          <a:ea typeface="Meiryo UI" panose="020B0604030504040204" pitchFamily="50" charset="-128"/>
                        </a:rPr>
                        <a:t>年度</a:t>
                      </a:r>
                      <a:r>
                        <a:rPr lang="en-US" altLang="ja-JP" sz="900" u="none" dirty="0">
                          <a:solidFill>
                            <a:schemeClr val="tx1"/>
                          </a:solidFill>
                          <a:latin typeface="Meiryo UI" panose="020B0604030504040204" pitchFamily="50" charset="-128"/>
                          <a:ea typeface="Meiryo UI" panose="020B0604030504040204" pitchFamily="50" charset="-128"/>
                        </a:rPr>
                        <a:t>)</a:t>
                      </a:r>
                    </a:p>
                  </a:txBody>
                  <a:tcPr marL="81597" marR="81597" marT="40799" marB="40799" anchor="ctr"/>
                </a:tc>
                <a:tc>
                  <a:txBody>
                    <a:bodyPr/>
                    <a:lstStyle/>
                    <a:p>
                      <a:pPr marL="0" marR="0" lvl="0" indent="0" algn="r" defTabSz="742950" rtl="0" eaLnBrk="1" fontAlgn="auto" latinLnBrk="0" hangingPunct="1">
                        <a:lnSpc>
                          <a:spcPts val="1100"/>
                        </a:lnSpc>
                        <a:spcBef>
                          <a:spcPts val="0"/>
                        </a:spcBef>
                        <a:spcAft>
                          <a:spcPts val="0"/>
                        </a:spcAft>
                        <a:buClrTx/>
                        <a:buSzTx/>
                        <a:buFontTx/>
                        <a:buNone/>
                        <a:tabLst/>
                        <a:defRPr/>
                      </a:pPr>
                      <a:r>
                        <a:rPr kumimoji="1" lang="en-US" altLang="ja-JP" sz="900" u="none" dirty="0">
                          <a:solidFill>
                            <a:schemeClr val="tx1"/>
                          </a:solidFill>
                          <a:latin typeface="Meiryo UI" panose="020B0604030504040204" pitchFamily="50" charset="-128"/>
                          <a:ea typeface="Meiryo UI" panose="020B0604030504040204" pitchFamily="50" charset="-128"/>
                        </a:rPr>
                        <a:t>231</a:t>
                      </a:r>
                      <a:r>
                        <a:rPr kumimoji="1" lang="ja-JP" altLang="en-US" sz="900" u="none" dirty="0">
                          <a:solidFill>
                            <a:schemeClr val="tx1"/>
                          </a:solidFill>
                          <a:latin typeface="Meiryo UI" panose="020B0604030504040204" pitchFamily="50" charset="-128"/>
                          <a:ea typeface="Meiryo UI" panose="020B0604030504040204" pitchFamily="50" charset="-128"/>
                        </a:rPr>
                        <a:t>人</a:t>
                      </a:r>
                    </a:p>
                  </a:txBody>
                  <a:tcPr marL="75321" marR="75321" marT="37660" marB="37660" anchor="ctr"/>
                </a:tc>
                <a:tc>
                  <a:txBody>
                    <a:bodyPr/>
                    <a:lstStyle/>
                    <a:p>
                      <a:pPr marL="0" marR="0" lvl="0" indent="0" algn="r" defTabSz="742950" rtl="0" eaLnBrk="1" fontAlgn="auto" latinLnBrk="0" hangingPunct="1">
                        <a:lnSpc>
                          <a:spcPts val="1100"/>
                        </a:lnSpc>
                        <a:spcBef>
                          <a:spcPts val="0"/>
                        </a:spcBef>
                        <a:spcAft>
                          <a:spcPts val="0"/>
                        </a:spcAft>
                        <a:buClrTx/>
                        <a:buSzTx/>
                        <a:buFontTx/>
                        <a:buNone/>
                        <a:tabLst/>
                        <a:defRPr/>
                      </a:pPr>
                      <a:r>
                        <a:rPr kumimoji="1" lang="en-US" altLang="ja-JP" sz="900" u="none" dirty="0">
                          <a:solidFill>
                            <a:schemeClr val="tx1"/>
                          </a:solidFill>
                          <a:latin typeface="Meiryo UI" panose="020B0604030504040204" pitchFamily="50" charset="-128"/>
                          <a:ea typeface="Meiryo UI" panose="020B0604030504040204" pitchFamily="50" charset="-128"/>
                        </a:rPr>
                        <a:t>228</a:t>
                      </a:r>
                      <a:r>
                        <a:rPr kumimoji="1" lang="ja-JP" altLang="en-US" sz="900" u="none" dirty="0">
                          <a:solidFill>
                            <a:schemeClr val="tx1"/>
                          </a:solidFill>
                          <a:latin typeface="Meiryo UI" panose="020B0604030504040204" pitchFamily="50" charset="-128"/>
                          <a:ea typeface="Meiryo UI" panose="020B0604030504040204" pitchFamily="50" charset="-128"/>
                        </a:rPr>
                        <a:t>人</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75321" marR="75321" marT="37660" marB="37660" anchor="ctr"/>
                </a:tc>
                <a:tc>
                  <a:txBody>
                    <a:bodyPr/>
                    <a:lstStyle/>
                    <a:p>
                      <a:pPr algn="r"/>
                      <a:r>
                        <a:rPr kumimoji="1" lang="en-US" altLang="ja-JP" sz="900" dirty="0">
                          <a:solidFill>
                            <a:schemeClr val="tx1"/>
                          </a:solidFill>
                          <a:latin typeface="Meiryo UI" panose="020B0604030504040204" pitchFamily="50" charset="-128"/>
                          <a:ea typeface="Meiryo UI" panose="020B0604030504040204" pitchFamily="50" charset="-128"/>
                        </a:rPr>
                        <a:t>250</a:t>
                      </a:r>
                      <a:r>
                        <a:rPr kumimoji="1" lang="ja-JP" altLang="en-US" sz="900" dirty="0">
                          <a:solidFill>
                            <a:schemeClr val="tx1"/>
                          </a:solidFill>
                          <a:latin typeface="Meiryo UI" panose="020B0604030504040204" pitchFamily="50" charset="-128"/>
                          <a:ea typeface="Meiryo UI" panose="020B0604030504040204" pitchFamily="50" charset="-128"/>
                        </a:rPr>
                        <a:t>人</a:t>
                      </a:r>
                    </a:p>
                  </a:txBody>
                  <a:tcPr marL="81597" marR="81597" marT="40799" marB="40799" anchor="ctr"/>
                </a:tc>
                <a:tc>
                  <a:txBody>
                    <a:bodyPr/>
                    <a:lstStyle/>
                    <a:p>
                      <a:r>
                        <a:rPr kumimoji="1" lang="en-US" altLang="ja-JP" sz="900" dirty="0">
                          <a:solidFill>
                            <a:schemeClr val="tx1"/>
                          </a:solidFill>
                          <a:latin typeface="Meiryo UI" panose="020B0604030504040204" pitchFamily="50" charset="-128"/>
                          <a:ea typeface="Meiryo UI" panose="020B0604030504040204" pitchFamily="50" charset="-128"/>
                        </a:rPr>
                        <a:t>BJT</a:t>
                      </a:r>
                      <a:r>
                        <a:rPr kumimoji="1" lang="ja-JP" altLang="en-US" sz="900" dirty="0">
                          <a:solidFill>
                            <a:schemeClr val="tx1"/>
                          </a:solidFill>
                          <a:latin typeface="Meiryo UI" panose="020B0604030504040204" pitchFamily="50" charset="-128"/>
                          <a:ea typeface="Meiryo UI" panose="020B0604030504040204" pitchFamily="50" charset="-128"/>
                        </a:rPr>
                        <a:t>ビジネス日本語能力テスト</a:t>
                      </a:r>
                      <a:endParaRPr kumimoji="1" lang="en-US" altLang="ja-JP" sz="900" dirty="0">
                        <a:solidFill>
                          <a:schemeClr val="tx1"/>
                        </a:solidFill>
                        <a:latin typeface="Meiryo UI" panose="020B0604030504040204" pitchFamily="50" charset="-128"/>
                        <a:ea typeface="Meiryo UI" panose="020B0604030504040204" pitchFamily="50" charset="-128"/>
                      </a:endParaRPr>
                    </a:p>
                    <a:p>
                      <a:r>
                        <a:rPr kumimoji="1" lang="ja-JP" altLang="en-US" sz="900" dirty="0">
                          <a:solidFill>
                            <a:schemeClr val="tx1"/>
                          </a:solidFill>
                          <a:latin typeface="Meiryo UI" panose="020B0604030504040204" pitchFamily="50" charset="-128"/>
                          <a:ea typeface="Meiryo UI" panose="020B0604030504040204" pitchFamily="50" charset="-128"/>
                        </a:rPr>
                        <a:t>（（公財）日本漢字能力検定協会）</a:t>
                      </a:r>
                    </a:p>
                  </a:txBody>
                  <a:tcPr marL="81597" marR="81597" marT="40799" marB="40799" anchor="ctr"/>
                </a:tc>
                <a:extLst>
                  <a:ext uri="{0D108BD9-81ED-4DB2-BD59-A6C34878D82A}">
                    <a16:rowId xmlns:a16="http://schemas.microsoft.com/office/drawing/2014/main" val="4227201217"/>
                  </a:ext>
                </a:extLst>
              </a:tr>
            </a:tbl>
          </a:graphicData>
        </a:graphic>
      </p:graphicFrame>
      <p:sp>
        <p:nvSpPr>
          <p:cNvPr id="5" name="スライド番号プレースホルダー 6">
            <a:extLst>
              <a:ext uri="{FF2B5EF4-FFF2-40B4-BE49-F238E27FC236}">
                <a16:creationId xmlns:a16="http://schemas.microsoft.com/office/drawing/2014/main" id="{40F4B57B-18FE-45A4-B97F-84B53BC38760}"/>
              </a:ext>
            </a:extLst>
          </p:cNvPr>
          <p:cNvSpPr txBox="1">
            <a:spLocks/>
          </p:cNvSpPr>
          <p:nvPr/>
        </p:nvSpPr>
        <p:spPr>
          <a:xfrm>
            <a:off x="9428017" y="5836227"/>
            <a:ext cx="477983" cy="456295"/>
          </a:xfrm>
          <a:prstGeom prst="rect">
            <a:avLst/>
          </a:prstGeom>
        </p:spPr>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26</a:t>
            </a:fld>
            <a:endParaRPr kumimoji="1" lang="ja-JP" altLang="en-US" sz="1000" dirty="0">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1769917E-465A-44B3-86B6-D83094519A4C}"/>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戦略の進捗管理</a:t>
            </a:r>
            <a:endParaRPr lang="ja-JP" altLang="en-US" sz="1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2057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508185726"/>
              </p:ext>
            </p:extLst>
          </p:nvPr>
        </p:nvGraphicFramePr>
        <p:xfrm>
          <a:off x="434908" y="566431"/>
          <a:ext cx="9036183" cy="3523933"/>
        </p:xfrm>
        <a:graphic>
          <a:graphicData uri="http://schemas.openxmlformats.org/drawingml/2006/table">
            <a:tbl>
              <a:tblPr bandRow="1">
                <a:tableStyleId>{BC89EF96-8CEA-46FF-86C4-4CE0E7609802}</a:tableStyleId>
              </a:tblPr>
              <a:tblGrid>
                <a:gridCol w="1800000">
                  <a:extLst>
                    <a:ext uri="{9D8B030D-6E8A-4147-A177-3AD203B41FA5}">
                      <a16:colId xmlns:a16="http://schemas.microsoft.com/office/drawing/2014/main" val="1259228249"/>
                    </a:ext>
                  </a:extLst>
                </a:gridCol>
                <a:gridCol w="1716061">
                  <a:extLst>
                    <a:ext uri="{9D8B030D-6E8A-4147-A177-3AD203B41FA5}">
                      <a16:colId xmlns:a16="http://schemas.microsoft.com/office/drawing/2014/main" val="3649650674"/>
                    </a:ext>
                  </a:extLst>
                </a:gridCol>
                <a:gridCol w="1716061">
                  <a:extLst>
                    <a:ext uri="{9D8B030D-6E8A-4147-A177-3AD203B41FA5}">
                      <a16:colId xmlns:a16="http://schemas.microsoft.com/office/drawing/2014/main" val="924623798"/>
                    </a:ext>
                  </a:extLst>
                </a:gridCol>
                <a:gridCol w="1716061">
                  <a:extLst>
                    <a:ext uri="{9D8B030D-6E8A-4147-A177-3AD203B41FA5}">
                      <a16:colId xmlns:a16="http://schemas.microsoft.com/office/drawing/2014/main" val="1998034047"/>
                    </a:ext>
                  </a:extLst>
                </a:gridCol>
                <a:gridCol w="2088000">
                  <a:extLst>
                    <a:ext uri="{9D8B030D-6E8A-4147-A177-3AD203B41FA5}">
                      <a16:colId xmlns:a16="http://schemas.microsoft.com/office/drawing/2014/main" val="4190660185"/>
                    </a:ext>
                  </a:extLst>
                </a:gridCol>
              </a:tblGrid>
              <a:tr h="289125">
                <a:tc rowSpan="2">
                  <a:txBody>
                    <a:bodyPr/>
                    <a:lstStyle/>
                    <a:p>
                      <a:pPr algn="ctr"/>
                      <a:r>
                        <a:rPr kumimoji="1" lang="en-US" altLang="ja-JP" sz="900" dirty="0">
                          <a:latin typeface="Meiryo UI" panose="020B0604030504040204" pitchFamily="50" charset="-128"/>
                          <a:ea typeface="Meiryo UI" panose="020B0604030504040204" pitchFamily="50" charset="-128"/>
                        </a:rPr>
                        <a:t> </a:t>
                      </a:r>
                      <a:endParaRPr kumimoji="1" lang="ja-JP" altLang="en-US" sz="900" dirty="0">
                        <a:latin typeface="Meiryo UI" panose="020B0604030504040204" pitchFamily="50" charset="-128"/>
                        <a:ea typeface="Meiryo UI" panose="020B0604030504040204" pitchFamily="50" charset="-128"/>
                      </a:endParaRPr>
                    </a:p>
                  </a:txBody>
                  <a:tcPr marL="81597" marR="81597" marT="40799" marB="40799">
                    <a:solidFill>
                      <a:schemeClr val="bg1"/>
                    </a:solidFill>
                  </a:tcPr>
                </a:tc>
                <a:tc gridSpan="3">
                  <a:txBody>
                    <a:bodyPr/>
                    <a:lstStyle/>
                    <a:p>
                      <a:pPr algn="ctr"/>
                      <a:r>
                        <a:rPr kumimoji="1" lang="ja-JP" altLang="en-US" sz="900" b="1" dirty="0">
                          <a:latin typeface="Meiryo UI" panose="020B0604030504040204" pitchFamily="50" charset="-128"/>
                          <a:ea typeface="Meiryo UI" panose="020B0604030504040204" pitchFamily="50" charset="-128"/>
                        </a:rPr>
                        <a:t>参　考　値</a:t>
                      </a:r>
                    </a:p>
                  </a:txBody>
                  <a:tcPr marL="81597" marR="81597" marT="40799" marB="40799" anchor="ctr">
                    <a:solidFill>
                      <a:schemeClr val="bg1"/>
                    </a:solidFill>
                  </a:tcPr>
                </a:tc>
                <a:tc hMerge="1">
                  <a:txBody>
                    <a:bodyPr/>
                    <a:lstStyle/>
                    <a:p>
                      <a:pPr algn="ctr"/>
                      <a:endParaRPr kumimoji="1" lang="ja-JP" altLang="en-US" sz="1100" dirty="0">
                        <a:latin typeface="Meiryo UI" panose="020B0604030504040204" pitchFamily="50" charset="-128"/>
                        <a:ea typeface="Meiryo UI" panose="020B0604030504040204" pitchFamily="50" charset="-128"/>
                      </a:endParaRPr>
                    </a:p>
                  </a:txBody>
                  <a:tcPr/>
                </a:tc>
                <a:tc hMerge="1">
                  <a:txBody>
                    <a:bodyPr/>
                    <a:lstStyle/>
                    <a:p>
                      <a:pPr algn="ctr"/>
                      <a:endParaRPr kumimoji="1" lang="ja-JP" altLang="en-US" sz="1100" dirty="0">
                        <a:latin typeface="Meiryo UI" panose="020B0604030504040204" pitchFamily="50" charset="-128"/>
                        <a:ea typeface="Meiryo UI" panose="020B0604030504040204" pitchFamily="50" charset="-128"/>
                      </a:endParaRPr>
                    </a:p>
                  </a:txBody>
                  <a:tcPr/>
                </a:tc>
                <a:tc rowSpan="2">
                  <a:txBody>
                    <a:bodyPr/>
                    <a:lstStyle/>
                    <a:p>
                      <a:pPr algn="ctr"/>
                      <a:endParaRPr kumimoji="1" lang="en-US" altLang="ja-JP" sz="900" b="1" dirty="0">
                        <a:latin typeface="Meiryo UI" panose="020B0604030504040204" pitchFamily="50" charset="-128"/>
                        <a:ea typeface="Meiryo UI" panose="020B0604030504040204" pitchFamily="50" charset="-128"/>
                      </a:endParaRPr>
                    </a:p>
                    <a:p>
                      <a:pPr algn="ctr"/>
                      <a:r>
                        <a:rPr kumimoji="1" lang="ja-JP" altLang="en-US" sz="900" b="1" dirty="0">
                          <a:latin typeface="Meiryo UI" panose="020B0604030504040204" pitchFamily="50" charset="-128"/>
                          <a:ea typeface="Meiryo UI" panose="020B0604030504040204" pitchFamily="50" charset="-128"/>
                        </a:rPr>
                        <a:t>出　典</a:t>
                      </a:r>
                    </a:p>
                  </a:txBody>
                  <a:tcPr marL="81597" marR="81597" marT="40799" marB="40799" anchor="ctr">
                    <a:solidFill>
                      <a:schemeClr val="bg1"/>
                    </a:solidFill>
                  </a:tcPr>
                </a:tc>
                <a:extLst>
                  <a:ext uri="{0D108BD9-81ED-4DB2-BD59-A6C34878D82A}">
                    <a16:rowId xmlns:a16="http://schemas.microsoft.com/office/drawing/2014/main" val="3781359562"/>
                  </a:ext>
                </a:extLst>
              </a:tr>
              <a:tr h="289125">
                <a:tc vMerge="1">
                  <a:txBody>
                    <a:bodyPr/>
                    <a:lstStyle/>
                    <a:p>
                      <a:pPr algn="ct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900" b="1" dirty="0">
                          <a:solidFill>
                            <a:schemeClr val="tx1"/>
                          </a:solidFill>
                          <a:latin typeface="Meiryo UI" panose="020B0604030504040204" pitchFamily="50" charset="-128"/>
                          <a:ea typeface="Meiryo UI" panose="020B0604030504040204" pitchFamily="50" charset="-128"/>
                        </a:rPr>
                        <a:t>2022</a:t>
                      </a:r>
                      <a:r>
                        <a:rPr kumimoji="1" lang="ja-JP" altLang="en-US" sz="900" b="1" dirty="0">
                          <a:solidFill>
                            <a:schemeClr val="tx1"/>
                          </a:solidFill>
                          <a:latin typeface="Meiryo UI" panose="020B0604030504040204" pitchFamily="50" charset="-128"/>
                          <a:ea typeface="Meiryo UI" panose="020B0604030504040204" pitchFamily="50" charset="-128"/>
                        </a:rPr>
                        <a:t>年</a:t>
                      </a:r>
                    </a:p>
                  </a:txBody>
                  <a:tcPr marL="81597" marR="81597" marT="40799" marB="40799" anchor="ctr">
                    <a:solidFill>
                      <a:schemeClr val="bg1"/>
                    </a:solidFill>
                  </a:tcPr>
                </a:tc>
                <a:tc>
                  <a:txBody>
                    <a:bodyPr/>
                    <a:lstStyle/>
                    <a:p>
                      <a:pPr algn="ctr"/>
                      <a:r>
                        <a:rPr kumimoji="1" lang="en-US" altLang="ja-JP" sz="900" b="1" dirty="0">
                          <a:solidFill>
                            <a:schemeClr val="tx1"/>
                          </a:solidFill>
                          <a:latin typeface="Meiryo UI" panose="020B0604030504040204" pitchFamily="50" charset="-128"/>
                          <a:ea typeface="Meiryo UI" panose="020B0604030504040204" pitchFamily="50" charset="-128"/>
                        </a:rPr>
                        <a:t>2023</a:t>
                      </a:r>
                      <a:r>
                        <a:rPr kumimoji="1" lang="ja-JP" altLang="en-US" sz="900" b="1" dirty="0">
                          <a:solidFill>
                            <a:schemeClr val="tx1"/>
                          </a:solidFill>
                          <a:latin typeface="Meiryo UI" panose="020B0604030504040204" pitchFamily="50" charset="-128"/>
                          <a:ea typeface="Meiryo UI" panose="020B0604030504040204" pitchFamily="50" charset="-128"/>
                        </a:rPr>
                        <a:t>年</a:t>
                      </a:r>
                    </a:p>
                  </a:txBody>
                  <a:tcPr marL="81597" marR="81597" marT="40799" marB="40799" anchor="ctr">
                    <a:solidFill>
                      <a:schemeClr val="bg1"/>
                    </a:solidFill>
                  </a:tcPr>
                </a:tc>
                <a:tc>
                  <a:txBody>
                    <a:bodyPr/>
                    <a:lstStyle/>
                    <a:p>
                      <a:pPr algn="ctr"/>
                      <a:r>
                        <a:rPr kumimoji="1" lang="en-US" altLang="ja-JP" sz="900" b="1" dirty="0">
                          <a:latin typeface="Meiryo UI" panose="020B0604030504040204" pitchFamily="50" charset="-128"/>
                          <a:ea typeface="Meiryo UI" panose="020B0604030504040204" pitchFamily="50" charset="-128"/>
                        </a:rPr>
                        <a:t>2024</a:t>
                      </a:r>
                      <a:r>
                        <a:rPr kumimoji="1" lang="ja-JP" altLang="en-US" sz="900" b="1" dirty="0">
                          <a:latin typeface="Meiryo UI" panose="020B0604030504040204" pitchFamily="50" charset="-128"/>
                          <a:ea typeface="Meiryo UI" panose="020B0604030504040204" pitchFamily="50" charset="-128"/>
                        </a:rPr>
                        <a:t>年</a:t>
                      </a:r>
                    </a:p>
                  </a:txBody>
                  <a:tcPr marL="81597" marR="81597" marT="40799" marB="40799" anchor="ctr">
                    <a:solidFill>
                      <a:schemeClr val="bg1"/>
                    </a:solidFill>
                  </a:tcPr>
                </a:tc>
                <a:tc vMerge="1">
                  <a:txBody>
                    <a:bodyPr/>
                    <a:lstStyle/>
                    <a:p>
                      <a:pPr algn="ct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207693643"/>
                  </a:ext>
                </a:extLst>
              </a:tr>
              <a:tr h="1444096">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1000" u="none" dirty="0">
                          <a:latin typeface="Meiryo UI" panose="020B0604030504040204" pitchFamily="50" charset="-128"/>
                          <a:ea typeface="Meiryo UI" panose="020B0604030504040204" pitchFamily="50" charset="-128"/>
                        </a:rPr>
                        <a:t>大阪で働く外国人労働者数</a:t>
                      </a:r>
                      <a:endParaRPr kumimoji="1" lang="en-US" altLang="ja-JP" sz="1000" u="none" dirty="0">
                        <a:latin typeface="Meiryo UI" panose="020B0604030504040204" pitchFamily="50" charset="-128"/>
                        <a:ea typeface="Meiryo UI" panose="020B0604030504040204" pitchFamily="50"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900" u="none" dirty="0">
                          <a:latin typeface="Meiryo UI" panose="020B0604030504040204" pitchFamily="50" charset="-128"/>
                          <a:ea typeface="Meiryo UI" panose="020B0604030504040204" pitchFamily="50" charset="-128"/>
                        </a:rPr>
                        <a:t>（専門的・技術的分野の在留資格、特定技能、特定活動、技能実習、資格外活動、身分に基づく在留資格の内訳含む）</a:t>
                      </a:r>
                      <a:endParaRPr lang="en-US" altLang="ja-JP"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tc>
                  <a:txBody>
                    <a:bodyPr/>
                    <a:lstStyle/>
                    <a:p>
                      <a:pPr marL="0" marR="0" lvl="0" indent="0" algn="r" defTabSz="742950" rtl="0" eaLnBrk="1" fontAlgn="auto" latinLnBrk="0" hangingPunct="1">
                        <a:lnSpc>
                          <a:spcPts val="1100"/>
                        </a:lnSpc>
                        <a:spcBef>
                          <a:spcPts val="0"/>
                        </a:spcBef>
                        <a:spcAft>
                          <a:spcPts val="0"/>
                        </a:spcAft>
                        <a:buClrTx/>
                        <a:buSzTx/>
                        <a:buFontTx/>
                        <a:buNone/>
                        <a:tabLst/>
                        <a:defRPr/>
                      </a:pPr>
                      <a:r>
                        <a:rPr kumimoji="1" lang="en-US" altLang="ja-JP" sz="900" u="none" dirty="0">
                          <a:solidFill>
                            <a:schemeClr val="tx1"/>
                          </a:solidFill>
                          <a:latin typeface="Meiryo UI" panose="020B0604030504040204" pitchFamily="50" charset="-128"/>
                          <a:ea typeface="Meiryo UI" panose="020B0604030504040204" pitchFamily="50" charset="-128"/>
                        </a:rPr>
                        <a:t>124,570</a:t>
                      </a:r>
                      <a:r>
                        <a:rPr kumimoji="1" lang="ja-JP" altLang="en-US" sz="900" u="none" dirty="0">
                          <a:solidFill>
                            <a:schemeClr val="tx1"/>
                          </a:solidFill>
                          <a:latin typeface="Meiryo UI" panose="020B0604030504040204" pitchFamily="50" charset="-128"/>
                          <a:ea typeface="Meiryo UI" panose="020B0604030504040204" pitchFamily="50" charset="-128"/>
                        </a:rPr>
                        <a:t>人</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900" baseline="0" dirty="0">
                          <a:solidFill>
                            <a:schemeClr val="tx1"/>
                          </a:solidFill>
                          <a:latin typeface="Meiryo UI" panose="020B0604030504040204" pitchFamily="50" charset="-128"/>
                          <a:ea typeface="Meiryo UI" panose="020B0604030504040204" pitchFamily="50" charset="-128"/>
                        </a:rPr>
                        <a:t> うち</a:t>
                      </a:r>
                      <a:endParaRPr kumimoji="1" lang="en-US" altLang="ja-JP" sz="900" baseline="0"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900" baseline="0" dirty="0">
                          <a:solidFill>
                            <a:schemeClr val="tx1"/>
                          </a:solidFill>
                          <a:latin typeface="Meiryo UI" panose="020B0604030504040204" pitchFamily="50" charset="-128"/>
                          <a:ea typeface="Meiryo UI" panose="020B0604030504040204" pitchFamily="50" charset="-128"/>
                        </a:rPr>
                        <a:t> 専門的・技術的分野</a:t>
                      </a:r>
                      <a:endParaRPr kumimoji="1" lang="en-US" altLang="ja-JP" sz="900" baseline="0" dirty="0">
                        <a:solidFill>
                          <a:schemeClr val="tx1"/>
                        </a:solidFill>
                        <a:latin typeface="Meiryo UI" panose="020B0604030504040204" pitchFamily="50" charset="-128"/>
                        <a:ea typeface="Meiryo UI" panose="020B0604030504040204" pitchFamily="50" charset="-128"/>
                      </a:endParaRPr>
                    </a:p>
                    <a:p>
                      <a:pPr algn="r">
                        <a:lnSpc>
                          <a:spcPts val="1100"/>
                        </a:lnSpc>
                      </a:pPr>
                      <a:r>
                        <a:rPr kumimoji="1" lang="en-US" altLang="ja-JP" sz="900" baseline="0" dirty="0">
                          <a:solidFill>
                            <a:schemeClr val="tx1"/>
                          </a:solidFill>
                          <a:latin typeface="Meiryo UI" panose="020B0604030504040204" pitchFamily="50" charset="-128"/>
                          <a:ea typeface="Meiryo UI" panose="020B0604030504040204" pitchFamily="50" charset="-128"/>
                        </a:rPr>
                        <a:t>39,649</a:t>
                      </a:r>
                      <a:r>
                        <a:rPr kumimoji="1" lang="ja-JP" altLang="en-US" sz="900" baseline="0" dirty="0">
                          <a:solidFill>
                            <a:schemeClr val="tx1"/>
                          </a:solidFill>
                          <a:latin typeface="Meiryo UI" panose="020B0604030504040204" pitchFamily="50" charset="-128"/>
                          <a:ea typeface="Meiryo UI" panose="020B0604030504040204" pitchFamily="50" charset="-128"/>
                        </a:rPr>
                        <a:t>人</a:t>
                      </a:r>
                      <a:endParaRPr kumimoji="1" lang="en-US" altLang="ja-JP" sz="900" baseline="0" dirty="0">
                        <a:solidFill>
                          <a:schemeClr val="tx1"/>
                        </a:solidFill>
                        <a:latin typeface="Meiryo UI" panose="020B0604030504040204" pitchFamily="50" charset="-128"/>
                        <a:ea typeface="Meiryo UI" panose="020B0604030504040204" pitchFamily="50" charset="-128"/>
                      </a:endParaRPr>
                    </a:p>
                    <a:p>
                      <a:pPr algn="r">
                        <a:lnSpc>
                          <a:spcPts val="1100"/>
                        </a:lnSpc>
                      </a:pPr>
                      <a:r>
                        <a:rPr lang="ja-JP" altLang="en-US" sz="900" u="none" dirty="0">
                          <a:solidFill>
                            <a:schemeClr val="tx1"/>
                          </a:solidFill>
                          <a:latin typeface="Meiryo UI" panose="020B0604030504040204" pitchFamily="50" charset="-128"/>
                          <a:ea typeface="Meiryo UI" panose="020B0604030504040204" pitchFamily="50" charset="-128"/>
                        </a:rPr>
                        <a:t> 特定活動            </a:t>
                      </a:r>
                      <a:r>
                        <a:rPr lang="en-US" altLang="ja-JP" sz="900" u="none" dirty="0">
                          <a:solidFill>
                            <a:schemeClr val="tx1"/>
                          </a:solidFill>
                          <a:latin typeface="Meiryo UI" panose="020B0604030504040204" pitchFamily="50" charset="-128"/>
                          <a:ea typeface="Meiryo UI" panose="020B0604030504040204" pitchFamily="50" charset="-128"/>
                        </a:rPr>
                        <a:t>5,670</a:t>
                      </a:r>
                      <a:r>
                        <a:rPr lang="ja-JP" altLang="en-US" sz="900" u="none" dirty="0">
                          <a:solidFill>
                            <a:schemeClr val="tx1"/>
                          </a:solidFill>
                          <a:latin typeface="Meiryo UI" panose="020B0604030504040204" pitchFamily="50" charset="-128"/>
                          <a:ea typeface="Meiryo UI" panose="020B0604030504040204" pitchFamily="50" charset="-128"/>
                        </a:rPr>
                        <a:t>人</a:t>
                      </a:r>
                      <a:endParaRPr lang="en-US" altLang="ja-JP" sz="900" u="none" dirty="0">
                        <a:solidFill>
                          <a:schemeClr val="tx1"/>
                        </a:solidFill>
                        <a:latin typeface="Meiryo UI" panose="020B0604030504040204" pitchFamily="50" charset="-128"/>
                        <a:ea typeface="Meiryo UI" panose="020B0604030504040204" pitchFamily="50" charset="-128"/>
                      </a:endParaRPr>
                    </a:p>
                    <a:p>
                      <a:pPr algn="r">
                        <a:lnSpc>
                          <a:spcPts val="1100"/>
                        </a:lnSpc>
                      </a:pPr>
                      <a:r>
                        <a:rPr kumimoji="1" lang="ja-JP" altLang="en-US" sz="900" u="none" dirty="0">
                          <a:solidFill>
                            <a:schemeClr val="tx1"/>
                          </a:solidFill>
                          <a:latin typeface="Meiryo UI" panose="020B0604030504040204" pitchFamily="50" charset="-128"/>
                          <a:ea typeface="Meiryo UI" panose="020B0604030504040204" pitchFamily="50" charset="-128"/>
                        </a:rPr>
                        <a:t> 技能実習          </a:t>
                      </a:r>
                      <a:r>
                        <a:rPr kumimoji="1" lang="en-US" altLang="ja-JP" sz="900" u="none" dirty="0">
                          <a:solidFill>
                            <a:schemeClr val="tx1"/>
                          </a:solidFill>
                          <a:latin typeface="Meiryo UI" panose="020B0604030504040204" pitchFamily="50" charset="-128"/>
                          <a:ea typeface="Meiryo UI" panose="020B0604030504040204" pitchFamily="50" charset="-128"/>
                        </a:rPr>
                        <a:t>20,641</a:t>
                      </a:r>
                      <a:r>
                        <a:rPr kumimoji="1" lang="ja-JP" altLang="en-US" sz="900" u="none" dirty="0">
                          <a:solidFill>
                            <a:schemeClr val="tx1"/>
                          </a:solidFill>
                          <a:latin typeface="Meiryo UI" panose="020B0604030504040204" pitchFamily="50" charset="-128"/>
                          <a:ea typeface="Meiryo UI" panose="020B0604030504040204" pitchFamily="50" charset="-128"/>
                        </a:rPr>
                        <a:t>人</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gn="r">
                        <a:lnSpc>
                          <a:spcPts val="1100"/>
                        </a:lnSpc>
                      </a:pPr>
                      <a:r>
                        <a:rPr kumimoji="1" lang="ja-JP" altLang="en-US" sz="900" u="none" dirty="0">
                          <a:solidFill>
                            <a:schemeClr val="tx1"/>
                          </a:solidFill>
                          <a:latin typeface="Meiryo UI" panose="020B0604030504040204" pitchFamily="50" charset="-128"/>
                          <a:ea typeface="Meiryo UI" panose="020B0604030504040204" pitchFamily="50" charset="-128"/>
                        </a:rPr>
                        <a:t> 資格外活動        </a:t>
                      </a:r>
                      <a:r>
                        <a:rPr kumimoji="1" lang="en-US" altLang="ja-JP" sz="900" u="none" dirty="0">
                          <a:solidFill>
                            <a:schemeClr val="tx1"/>
                          </a:solidFill>
                          <a:latin typeface="Meiryo UI" panose="020B0604030504040204" pitchFamily="50" charset="-128"/>
                          <a:ea typeface="Meiryo UI" panose="020B0604030504040204" pitchFamily="50" charset="-128"/>
                        </a:rPr>
                        <a:t>30,875</a:t>
                      </a:r>
                      <a:r>
                        <a:rPr kumimoji="1" lang="ja-JP" altLang="en-US" sz="900" u="none" dirty="0">
                          <a:solidFill>
                            <a:schemeClr val="tx1"/>
                          </a:solidFill>
                          <a:latin typeface="Meiryo UI" panose="020B0604030504040204" pitchFamily="50" charset="-128"/>
                          <a:ea typeface="Meiryo UI" panose="020B0604030504040204" pitchFamily="50" charset="-128"/>
                        </a:rPr>
                        <a:t>人</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ts val="1100"/>
                        </a:lnSpc>
                      </a:pPr>
                      <a:r>
                        <a:rPr lang="ja-JP" altLang="en-US" sz="900" u="none" dirty="0">
                          <a:solidFill>
                            <a:schemeClr val="tx1"/>
                          </a:solidFill>
                          <a:latin typeface="Meiryo UI" panose="020B0604030504040204" pitchFamily="50" charset="-128"/>
                          <a:ea typeface="Meiryo UI" panose="020B0604030504040204" pitchFamily="50" charset="-128"/>
                        </a:rPr>
                        <a:t> 身分に基づく在留資格   </a:t>
                      </a:r>
                      <a:endParaRPr lang="en-US" altLang="ja-JP" sz="900" u="none" dirty="0">
                        <a:solidFill>
                          <a:schemeClr val="tx1"/>
                        </a:solidFill>
                        <a:latin typeface="Meiryo UI" panose="020B0604030504040204" pitchFamily="50" charset="-128"/>
                        <a:ea typeface="Meiryo UI" panose="020B0604030504040204" pitchFamily="50" charset="-128"/>
                      </a:endParaRPr>
                    </a:p>
                    <a:p>
                      <a:pPr algn="r">
                        <a:lnSpc>
                          <a:spcPts val="1100"/>
                        </a:lnSpc>
                      </a:pPr>
                      <a:r>
                        <a:rPr lang="en-US" altLang="ja-JP" sz="900" u="none" dirty="0">
                          <a:solidFill>
                            <a:schemeClr val="tx1"/>
                          </a:solidFill>
                          <a:latin typeface="Meiryo UI" panose="020B0604030504040204" pitchFamily="50" charset="-128"/>
                          <a:ea typeface="Meiryo UI" panose="020B0604030504040204" pitchFamily="50" charset="-128"/>
                        </a:rPr>
                        <a:t>                       27,735</a:t>
                      </a:r>
                      <a:r>
                        <a:rPr lang="ja-JP" altLang="en-US" sz="900" u="none" dirty="0">
                          <a:solidFill>
                            <a:schemeClr val="tx1"/>
                          </a:solidFill>
                          <a:latin typeface="Meiryo UI" panose="020B0604030504040204" pitchFamily="50" charset="-128"/>
                          <a:ea typeface="Meiryo UI" panose="020B0604030504040204" pitchFamily="50" charset="-128"/>
                        </a:rPr>
                        <a:t>人</a:t>
                      </a:r>
                      <a:endParaRPr lang="en-US" altLang="ja-JP" sz="900" u="none" dirty="0">
                        <a:solidFill>
                          <a:schemeClr val="tx1"/>
                        </a:solidFill>
                        <a:latin typeface="Meiryo UI" panose="020B0604030504040204" pitchFamily="50" charset="-128"/>
                        <a:ea typeface="Meiryo UI" panose="020B0604030504040204" pitchFamily="50" charset="-128"/>
                      </a:endParaRPr>
                    </a:p>
                    <a:p>
                      <a:pPr marL="0" marR="0" lvl="0" indent="0" algn="r" defTabSz="742950" rtl="0" eaLnBrk="1" fontAlgn="auto" latinLnBrk="0" hangingPunct="1">
                        <a:lnSpc>
                          <a:spcPts val="1100"/>
                        </a:lnSpc>
                        <a:spcBef>
                          <a:spcPts val="0"/>
                        </a:spcBef>
                        <a:spcAft>
                          <a:spcPts val="0"/>
                        </a:spcAft>
                        <a:buClrTx/>
                        <a:buSzTx/>
                        <a:buFontTx/>
                        <a:buNone/>
                        <a:tabLst/>
                        <a:defRPr/>
                      </a:pPr>
                      <a:r>
                        <a:rPr kumimoji="1" lang="ja-JP" altLang="en-US" sz="900" u="none" baseline="0" dirty="0">
                          <a:solidFill>
                            <a:schemeClr val="tx1"/>
                          </a:solidFill>
                          <a:latin typeface="Meiryo UI" panose="020B0604030504040204" pitchFamily="50" charset="-128"/>
                          <a:ea typeface="Meiryo UI" panose="020B0604030504040204" pitchFamily="50" charset="-128"/>
                        </a:rPr>
                        <a:t>           </a:t>
                      </a:r>
                      <a:r>
                        <a:rPr kumimoji="1" lang="en-US" altLang="ja-JP" sz="900" u="none" dirty="0">
                          <a:solidFill>
                            <a:schemeClr val="tx1"/>
                          </a:solidFill>
                          <a:latin typeface="Meiryo UI" panose="020B0604030504040204" pitchFamily="50" charset="-128"/>
                          <a:ea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rPr>
                        <a:t>2022.10.31</a:t>
                      </a:r>
                      <a:r>
                        <a:rPr kumimoji="1" lang="ja-JP" altLang="en-US" sz="900" dirty="0">
                          <a:solidFill>
                            <a:schemeClr val="tx1"/>
                          </a:solidFill>
                          <a:latin typeface="Meiryo UI" panose="020B0604030504040204" pitchFamily="50" charset="-128"/>
                          <a:ea typeface="Meiryo UI" panose="020B0604030504040204" pitchFamily="50" charset="-128"/>
                        </a:rPr>
                        <a:t>時点</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marL="75321" marR="75321" marT="37660" marB="37660" anchor="ctr"/>
                </a:tc>
                <a:tc>
                  <a:txBody>
                    <a:bodyPr/>
                    <a:lstStyle/>
                    <a:p>
                      <a:pPr marL="0" marR="0" lvl="0" indent="0" algn="r" defTabSz="742950" rtl="0" eaLnBrk="1" fontAlgn="auto" latinLnBrk="0" hangingPunct="1">
                        <a:lnSpc>
                          <a:spcPts val="11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146,384</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うち</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専門的・技術的分野</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r" defTabSz="685800" rtl="0" eaLnBrk="1" fontAlgn="auto" latinLnBrk="0" hangingPunct="1">
                        <a:lnSpc>
                          <a:spcPts val="11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50,408</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r" defTabSz="68580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特定活動           </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4,845</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r" defTabSz="68580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技能実習         </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24,227</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r" defTabSz="68580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資格外活動      </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37,689</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身分に基づく在留資格   </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r" defTabSz="685800" rtl="0" eaLnBrk="1" fontAlgn="auto" latinLnBrk="0" hangingPunct="1">
                        <a:lnSpc>
                          <a:spcPts val="11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29,215</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r" defTabSz="74295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※2023.10.31</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時点</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5321" marR="75321" marT="37660" marB="37660" anchor="ctr"/>
                </a:tc>
                <a:tc>
                  <a:txBody>
                    <a:bodyPr/>
                    <a:lstStyle/>
                    <a:p>
                      <a:pPr marL="0" marR="0" lvl="0" indent="0" algn="r" defTabSz="742950" rtl="0" eaLnBrk="1" fontAlgn="auto" latinLnBrk="0" hangingPunct="1">
                        <a:lnSpc>
                          <a:spcPts val="11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174,699</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うち</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専門的・技術的分野</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r" defTabSz="685800" rtl="0" eaLnBrk="1" fontAlgn="auto" latinLnBrk="0" hangingPunct="1">
                        <a:lnSpc>
                          <a:spcPts val="11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62,468</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r" defTabSz="68580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特定活動 　　　　　</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6,394</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r" defTabSz="68580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技能実習　　　　 </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27,557</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r" defTabSz="68580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資格外活動 　　 </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46,991</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身分に基づく在留資格   </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r" defTabSz="685800" rtl="0" eaLnBrk="1" fontAlgn="auto" latinLnBrk="0" hangingPunct="1">
                        <a:lnSpc>
                          <a:spcPts val="11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31,289</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r" defTabSz="74295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※2024.10.31</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時点</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5321" marR="75321" marT="37660" marB="37660" anchor="ctr"/>
                </a:tc>
                <a:tc>
                  <a:txBody>
                    <a:bodyPr/>
                    <a:lstStyle/>
                    <a:p>
                      <a:r>
                        <a:rPr kumimoji="1" lang="ja-JP" altLang="en-US" sz="900" u="none" dirty="0">
                          <a:solidFill>
                            <a:schemeClr val="tx1"/>
                          </a:solidFill>
                          <a:latin typeface="Meiryo UI" panose="020B0604030504040204" pitchFamily="50" charset="-128"/>
                          <a:ea typeface="Meiryo UI" panose="020B0604030504040204" pitchFamily="50" charset="-128"/>
                        </a:rPr>
                        <a:t>「外国人雇用状況」の届け出状況について</a:t>
                      </a:r>
                      <a:endParaRPr kumimoji="1" lang="en-US" altLang="ja-JP" sz="900" u="none" dirty="0">
                        <a:solidFill>
                          <a:schemeClr val="tx1"/>
                        </a:solidFill>
                        <a:latin typeface="Meiryo UI" panose="020B0604030504040204" pitchFamily="50" charset="-128"/>
                        <a:ea typeface="Meiryo UI" panose="020B0604030504040204" pitchFamily="50" charset="-128"/>
                      </a:endParaRPr>
                    </a:p>
                    <a:p>
                      <a:r>
                        <a:rPr kumimoji="1" lang="ja-JP" altLang="en-US" sz="900" u="none" dirty="0">
                          <a:solidFill>
                            <a:schemeClr val="tx1"/>
                          </a:solidFill>
                          <a:latin typeface="Meiryo UI" panose="020B0604030504040204" pitchFamily="50" charset="-128"/>
                          <a:ea typeface="Meiryo UI" panose="020B0604030504040204" pitchFamily="50" charset="-128"/>
                        </a:rPr>
                        <a:t>（厚生労働省）</a:t>
                      </a:r>
                      <a:endParaRPr kumimoji="1" lang="ja-JP" altLang="en-US" sz="900" strike="sngStrike" dirty="0">
                        <a:solidFill>
                          <a:schemeClr val="tx1"/>
                        </a:solidFill>
                        <a:latin typeface="Meiryo UI" panose="020B0604030504040204" pitchFamily="50" charset="-128"/>
                        <a:ea typeface="Meiryo UI" panose="020B0604030504040204" pitchFamily="50" charset="-128"/>
                      </a:endParaRPr>
                    </a:p>
                    <a:p>
                      <a:pPr marL="0" marR="0" lvl="0" indent="0" algn="l" defTabSz="742950" rtl="0" eaLnBrk="1" fontAlgn="auto" latinLnBrk="0" hangingPunct="1">
                        <a:lnSpc>
                          <a:spcPts val="11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5321" marR="75321" marT="37660" marB="37660" anchor="ctr"/>
                </a:tc>
                <a:extLst>
                  <a:ext uri="{0D108BD9-81ED-4DB2-BD59-A6C34878D82A}">
                    <a16:rowId xmlns:a16="http://schemas.microsoft.com/office/drawing/2014/main" val="590981329"/>
                  </a:ext>
                </a:extLst>
              </a:tr>
              <a:tr h="906226">
                <a:tc>
                  <a:txBody>
                    <a:bodyPr/>
                    <a:lstStyle/>
                    <a:p>
                      <a:r>
                        <a:rPr lang="ja-JP" altLang="en-US" sz="900" u="none" dirty="0">
                          <a:solidFill>
                            <a:schemeClr val="tx1"/>
                          </a:solidFill>
                          <a:latin typeface="Meiryo UI" panose="020B0604030504040204" pitchFamily="50" charset="-128"/>
                          <a:ea typeface="Meiryo UI" panose="020B0604030504040204" pitchFamily="50" charset="-128"/>
                        </a:rPr>
                        <a:t>大阪で学ぶ留学生数</a:t>
                      </a:r>
                      <a:endParaRPr lang="en-US" altLang="ja-JP" sz="900" u="none" dirty="0">
                        <a:solidFill>
                          <a:schemeClr val="tx1"/>
                        </a:solidFill>
                        <a:latin typeface="Meiryo UI" panose="020B0604030504040204" pitchFamily="50" charset="-128"/>
                        <a:ea typeface="Meiryo UI" panose="020B0604030504040204" pitchFamily="50" charset="-128"/>
                      </a:endParaRPr>
                    </a:p>
                    <a:p>
                      <a:r>
                        <a:rPr lang="en-US" altLang="ja-JP" sz="900" u="none" dirty="0">
                          <a:solidFill>
                            <a:schemeClr val="tx1"/>
                          </a:solidFill>
                          <a:latin typeface="Meiryo UI" panose="020B0604030504040204" pitchFamily="50" charset="-128"/>
                          <a:ea typeface="Meiryo UI" panose="020B0604030504040204" pitchFamily="50" charset="-128"/>
                        </a:rPr>
                        <a:t>(</a:t>
                      </a:r>
                      <a:r>
                        <a:rPr lang="ja-JP" altLang="en-US" sz="900" u="none" dirty="0">
                          <a:solidFill>
                            <a:schemeClr val="tx1"/>
                          </a:solidFill>
                          <a:latin typeface="Meiryo UI" panose="020B0604030504040204" pitchFamily="50" charset="-128"/>
                          <a:ea typeface="Meiryo UI" panose="020B0604030504040204" pitchFamily="50" charset="-128"/>
                        </a:rPr>
                        <a:t>大学・短大、高専・専修等、</a:t>
                      </a:r>
                      <a:endParaRPr lang="en-US" altLang="ja-JP" sz="900" u="none" dirty="0">
                        <a:solidFill>
                          <a:schemeClr val="tx1"/>
                        </a:solidFill>
                        <a:latin typeface="Meiryo UI" panose="020B0604030504040204" pitchFamily="50" charset="-128"/>
                        <a:ea typeface="Meiryo UI" panose="020B0604030504040204" pitchFamily="50" charset="-128"/>
                      </a:endParaRPr>
                    </a:p>
                    <a:p>
                      <a:r>
                        <a:rPr lang="ja-JP" altLang="en-US" sz="900" u="none" dirty="0">
                          <a:solidFill>
                            <a:schemeClr val="tx1"/>
                          </a:solidFill>
                          <a:latin typeface="Meiryo UI" panose="020B0604030504040204" pitchFamily="50" charset="-128"/>
                          <a:ea typeface="Meiryo UI" panose="020B0604030504040204" pitchFamily="50" charset="-128"/>
                        </a:rPr>
                        <a:t>日本語教育機関の内訳を含む）</a:t>
                      </a:r>
                      <a:endParaRPr kumimoji="1" lang="ja-JP" altLang="en-US"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tc>
                  <a:txBody>
                    <a:body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1" lang="en-US" altLang="ja-JP" sz="900" u="none" dirty="0">
                          <a:solidFill>
                            <a:schemeClr val="tx1"/>
                          </a:solidFill>
                          <a:latin typeface="Meiryo UI" panose="020B0604030504040204" pitchFamily="50" charset="-128"/>
                          <a:ea typeface="Meiryo UI" panose="020B0604030504040204" pitchFamily="50" charset="-128"/>
                        </a:rPr>
                        <a:t>21,190</a:t>
                      </a:r>
                      <a:r>
                        <a:rPr kumimoji="1" lang="ja-JP" altLang="en-US" sz="900" u="none" dirty="0">
                          <a:solidFill>
                            <a:schemeClr val="tx1"/>
                          </a:solidFill>
                          <a:latin typeface="Meiryo UI" panose="020B0604030504040204" pitchFamily="50" charset="-128"/>
                          <a:ea typeface="Meiryo UI" panose="020B0604030504040204" pitchFamily="50" charset="-128"/>
                        </a:rPr>
                        <a:t>人</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900" u="none" dirty="0">
                          <a:solidFill>
                            <a:schemeClr val="tx1"/>
                          </a:solidFill>
                          <a:latin typeface="Meiryo UI" panose="020B0604030504040204" pitchFamily="50" charset="-128"/>
                          <a:ea typeface="Meiryo UI" panose="020B0604030504040204" pitchFamily="50" charset="-128"/>
                        </a:rPr>
                        <a:t>    うち</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gn="r">
                        <a:lnSpc>
                          <a:spcPts val="1100"/>
                        </a:lnSpc>
                      </a:pPr>
                      <a:r>
                        <a:rPr kumimoji="1" lang="ja-JP" altLang="en-US" sz="900" u="none" dirty="0">
                          <a:solidFill>
                            <a:schemeClr val="tx1"/>
                          </a:solidFill>
                          <a:latin typeface="Meiryo UI" panose="020B0604030504040204" pitchFamily="50" charset="-128"/>
                          <a:ea typeface="Meiryo UI" panose="020B0604030504040204" pitchFamily="50" charset="-128"/>
                        </a:rPr>
                        <a:t> 　 大学・短大</a:t>
                      </a:r>
                      <a:r>
                        <a:rPr kumimoji="1" lang="ja-JP" altLang="en-US" sz="900" u="none" baseline="0" dirty="0">
                          <a:solidFill>
                            <a:schemeClr val="tx1"/>
                          </a:solidFill>
                          <a:latin typeface="Meiryo UI" panose="020B0604030504040204" pitchFamily="50" charset="-128"/>
                          <a:ea typeface="Meiryo UI" panose="020B0604030504040204" pitchFamily="50" charset="-128"/>
                        </a:rPr>
                        <a:t> 　　　 </a:t>
                      </a:r>
                      <a:r>
                        <a:rPr kumimoji="1" lang="en-US" altLang="ja-JP" sz="900" u="none" baseline="0" dirty="0">
                          <a:solidFill>
                            <a:schemeClr val="tx1"/>
                          </a:solidFill>
                          <a:latin typeface="Meiryo UI" panose="020B0604030504040204" pitchFamily="50" charset="-128"/>
                          <a:ea typeface="Meiryo UI" panose="020B0604030504040204" pitchFamily="50" charset="-128"/>
                        </a:rPr>
                        <a:t>8,900</a:t>
                      </a:r>
                      <a:r>
                        <a:rPr kumimoji="1" lang="ja-JP" altLang="en-US" sz="900" u="none" dirty="0">
                          <a:solidFill>
                            <a:schemeClr val="tx1"/>
                          </a:solidFill>
                          <a:latin typeface="Meiryo UI" panose="020B0604030504040204" pitchFamily="50" charset="-128"/>
                          <a:ea typeface="Meiryo UI" panose="020B0604030504040204" pitchFamily="50" charset="-128"/>
                        </a:rPr>
                        <a:t>人</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gn="r">
                        <a:lnSpc>
                          <a:spcPts val="1100"/>
                        </a:lnSpc>
                      </a:pPr>
                      <a:r>
                        <a:rPr kumimoji="1" lang="en-US" altLang="ja-JP" sz="900" u="none" baseline="0" dirty="0">
                          <a:solidFill>
                            <a:schemeClr val="tx1"/>
                          </a:solidFill>
                          <a:latin typeface="Meiryo UI" panose="020B0604030504040204" pitchFamily="50" charset="-128"/>
                          <a:ea typeface="Meiryo UI" panose="020B0604030504040204" pitchFamily="50" charset="-128"/>
                        </a:rPr>
                        <a:t> </a:t>
                      </a:r>
                      <a:r>
                        <a:rPr kumimoji="1" lang="ja-JP" altLang="en-US" sz="900" u="none" baseline="0" dirty="0">
                          <a:solidFill>
                            <a:schemeClr val="tx1"/>
                          </a:solidFill>
                          <a:latin typeface="Meiryo UI" panose="020B0604030504040204" pitchFamily="50" charset="-128"/>
                          <a:ea typeface="Meiryo UI" panose="020B0604030504040204" pitchFamily="50" charset="-128"/>
                        </a:rPr>
                        <a:t>　 </a:t>
                      </a:r>
                      <a:r>
                        <a:rPr kumimoji="1" lang="ja-JP" altLang="en-US" sz="900" u="none" dirty="0">
                          <a:solidFill>
                            <a:schemeClr val="tx1"/>
                          </a:solidFill>
                          <a:latin typeface="Meiryo UI" panose="020B0604030504040204" pitchFamily="50" charset="-128"/>
                          <a:ea typeface="Meiryo UI" panose="020B0604030504040204" pitchFamily="50" charset="-128"/>
                        </a:rPr>
                        <a:t>高専・専修等</a:t>
                      </a:r>
                      <a:r>
                        <a:rPr kumimoji="1" lang="ja-JP" altLang="en-US" sz="900" u="none" baseline="0" dirty="0">
                          <a:solidFill>
                            <a:schemeClr val="tx1"/>
                          </a:solidFill>
                          <a:latin typeface="Meiryo UI" panose="020B0604030504040204" pitchFamily="50" charset="-128"/>
                          <a:ea typeface="Meiryo UI" panose="020B0604030504040204" pitchFamily="50" charset="-128"/>
                        </a:rPr>
                        <a:t> 　  </a:t>
                      </a:r>
                      <a:r>
                        <a:rPr kumimoji="1" lang="en-US" altLang="ja-JP" sz="900" u="none" baseline="0" dirty="0">
                          <a:solidFill>
                            <a:schemeClr val="tx1"/>
                          </a:solidFill>
                          <a:latin typeface="Meiryo UI" panose="020B0604030504040204" pitchFamily="50" charset="-128"/>
                          <a:ea typeface="Meiryo UI" panose="020B0604030504040204" pitchFamily="50" charset="-128"/>
                        </a:rPr>
                        <a:t>7</a:t>
                      </a:r>
                      <a:r>
                        <a:rPr kumimoji="1" lang="en-US" altLang="ja-JP" sz="900" u="none" dirty="0">
                          <a:solidFill>
                            <a:schemeClr val="tx1"/>
                          </a:solidFill>
                          <a:latin typeface="Meiryo UI" panose="020B0604030504040204" pitchFamily="50" charset="-128"/>
                          <a:ea typeface="Meiryo UI" panose="020B0604030504040204" pitchFamily="50" charset="-128"/>
                        </a:rPr>
                        <a:t>,181</a:t>
                      </a:r>
                      <a:r>
                        <a:rPr kumimoji="1" lang="ja-JP" altLang="en-US" sz="900" u="none" dirty="0">
                          <a:solidFill>
                            <a:schemeClr val="tx1"/>
                          </a:solidFill>
                          <a:latin typeface="Meiryo UI" panose="020B0604030504040204" pitchFamily="50" charset="-128"/>
                          <a:ea typeface="Meiryo UI" panose="020B0604030504040204" pitchFamily="50" charset="-128"/>
                        </a:rPr>
                        <a:t>人</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gn="r">
                        <a:lnSpc>
                          <a:spcPts val="1100"/>
                        </a:lnSpc>
                      </a:pPr>
                      <a:r>
                        <a:rPr kumimoji="1" lang="ja-JP" altLang="en-US" sz="900" u="none" dirty="0">
                          <a:solidFill>
                            <a:schemeClr val="tx1"/>
                          </a:solidFill>
                          <a:latin typeface="Meiryo UI" panose="020B0604030504040204" pitchFamily="50" charset="-128"/>
                          <a:ea typeface="Meiryo UI" panose="020B0604030504040204" pitchFamily="50" charset="-128"/>
                        </a:rPr>
                        <a:t> 　 </a:t>
                      </a:r>
                      <a:r>
                        <a:rPr kumimoji="1" lang="zh-TW" altLang="en-US" sz="900" u="none" dirty="0">
                          <a:solidFill>
                            <a:schemeClr val="tx1"/>
                          </a:solidFill>
                          <a:latin typeface="Meiryo UI" panose="020B0604030504040204" pitchFamily="50" charset="-128"/>
                          <a:ea typeface="Meiryo UI" panose="020B0604030504040204" pitchFamily="50" charset="-128"/>
                        </a:rPr>
                        <a:t>日本語教育機関</a:t>
                      </a:r>
                      <a:r>
                        <a:rPr kumimoji="1" lang="en-US" altLang="ja-JP" sz="900" u="none" baseline="0" dirty="0">
                          <a:solidFill>
                            <a:schemeClr val="tx1"/>
                          </a:solidFill>
                          <a:latin typeface="Meiryo UI" panose="020B0604030504040204" pitchFamily="50" charset="-128"/>
                          <a:ea typeface="Meiryo UI" panose="020B0604030504040204" pitchFamily="50" charset="-128"/>
                        </a:rPr>
                        <a:t> 5,109</a:t>
                      </a:r>
                      <a:r>
                        <a:rPr kumimoji="1" lang="ja-JP" altLang="en-US" sz="900" u="none" dirty="0">
                          <a:solidFill>
                            <a:schemeClr val="tx1"/>
                          </a:solidFill>
                          <a:latin typeface="Meiryo UI" panose="020B0604030504040204" pitchFamily="50" charset="-128"/>
                          <a:ea typeface="Meiryo UI" panose="020B0604030504040204" pitchFamily="50" charset="-128"/>
                        </a:rPr>
                        <a:t>人</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marL="0" marR="0" lvl="0" indent="0" algn="r" defTabSz="914400" rtl="0" eaLnBrk="1" fontAlgn="auto" latinLnBrk="0" hangingPunct="1">
                        <a:lnSpc>
                          <a:spcPts val="1100"/>
                        </a:lnSpc>
                        <a:spcBef>
                          <a:spcPts val="0"/>
                        </a:spcBef>
                        <a:spcAft>
                          <a:spcPts val="0"/>
                        </a:spcAft>
                        <a:buClrTx/>
                        <a:buSzTx/>
                        <a:buFontTx/>
                        <a:buNone/>
                        <a:tabLst/>
                        <a:defRPr/>
                      </a:pPr>
                      <a:r>
                        <a:rPr kumimoji="1" lang="en-US" altLang="ja-JP" sz="900" u="none" dirty="0">
                          <a:solidFill>
                            <a:schemeClr val="tx1"/>
                          </a:solidFill>
                          <a:latin typeface="Meiryo UI" panose="020B0604030504040204" pitchFamily="50" charset="-128"/>
                          <a:ea typeface="Meiryo UI" panose="020B0604030504040204" pitchFamily="50" charset="-128"/>
                        </a:rPr>
                        <a:t> </a:t>
                      </a:r>
                      <a:r>
                        <a:rPr kumimoji="1" lang="ja-JP" altLang="en-US" sz="900" u="none" dirty="0">
                          <a:solidFill>
                            <a:schemeClr val="tx1"/>
                          </a:solidFill>
                          <a:latin typeface="Meiryo UI" panose="020B0604030504040204" pitchFamily="50" charset="-128"/>
                          <a:ea typeface="Meiryo UI" panose="020B0604030504040204" pitchFamily="50" charset="-128"/>
                        </a:rPr>
                        <a:t>　　　　　　　</a:t>
                      </a:r>
                      <a:r>
                        <a:rPr kumimoji="1" lang="en-US" altLang="ja-JP" sz="900" u="none" dirty="0">
                          <a:solidFill>
                            <a:schemeClr val="tx1"/>
                          </a:solidFill>
                          <a:latin typeface="Meiryo UI" panose="020B0604030504040204" pitchFamily="50" charset="-128"/>
                          <a:ea typeface="Meiryo UI" panose="020B0604030504040204" pitchFamily="50" charset="-128"/>
                        </a:rPr>
                        <a:t>※2022.5.1</a:t>
                      </a:r>
                      <a:r>
                        <a:rPr kumimoji="1" lang="ja-JP" altLang="en-US" sz="900" u="none" dirty="0">
                          <a:solidFill>
                            <a:schemeClr val="tx1"/>
                          </a:solidFill>
                          <a:latin typeface="Meiryo UI" panose="020B0604030504040204" pitchFamily="50" charset="-128"/>
                          <a:ea typeface="Meiryo UI" panose="020B0604030504040204" pitchFamily="50" charset="-128"/>
                        </a:rPr>
                        <a:t>時点</a:t>
                      </a:r>
                    </a:p>
                  </a:txBody>
                  <a:tcPr marL="75321" marR="75321" marT="37660" marB="37660" anchor="ctr"/>
                </a:tc>
                <a:tc>
                  <a:txBody>
                    <a:body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1" lang="en-US" altLang="ja-JP" sz="900" u="none" dirty="0">
                          <a:solidFill>
                            <a:schemeClr val="tx1"/>
                          </a:solidFill>
                          <a:latin typeface="Meiryo UI" panose="020B0604030504040204" pitchFamily="50" charset="-128"/>
                          <a:ea typeface="Meiryo UI" panose="020B0604030504040204" pitchFamily="50" charset="-128"/>
                        </a:rPr>
                        <a:t>28,324</a:t>
                      </a:r>
                      <a:r>
                        <a:rPr kumimoji="1" lang="ja-JP" altLang="en-US" sz="900" u="none" dirty="0">
                          <a:solidFill>
                            <a:schemeClr val="tx1"/>
                          </a:solidFill>
                          <a:latin typeface="Meiryo UI" panose="020B0604030504040204" pitchFamily="50" charset="-128"/>
                          <a:ea typeface="Meiryo UI" panose="020B0604030504040204" pitchFamily="50" charset="-128"/>
                        </a:rPr>
                        <a:t>人</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900" u="none" dirty="0">
                          <a:solidFill>
                            <a:schemeClr val="tx1"/>
                          </a:solidFill>
                          <a:latin typeface="Meiryo UI" panose="020B0604030504040204" pitchFamily="50" charset="-128"/>
                          <a:ea typeface="Meiryo UI" panose="020B0604030504040204" pitchFamily="50" charset="-128"/>
                        </a:rPr>
                        <a:t>  うち</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gn="r">
                        <a:lnSpc>
                          <a:spcPts val="1100"/>
                        </a:lnSpc>
                      </a:pPr>
                      <a:r>
                        <a:rPr kumimoji="1" lang="ja-JP" altLang="en-US" sz="900" u="none" dirty="0">
                          <a:solidFill>
                            <a:schemeClr val="tx1"/>
                          </a:solidFill>
                          <a:latin typeface="Meiryo UI" panose="020B0604030504040204" pitchFamily="50" charset="-128"/>
                          <a:ea typeface="Meiryo UI" panose="020B0604030504040204" pitchFamily="50" charset="-128"/>
                        </a:rPr>
                        <a:t>  大学・短大</a:t>
                      </a:r>
                      <a:r>
                        <a:rPr kumimoji="1" lang="ja-JP" altLang="en-US" sz="900" u="none" baseline="0" dirty="0">
                          <a:solidFill>
                            <a:schemeClr val="tx1"/>
                          </a:solidFill>
                          <a:latin typeface="Meiryo UI" panose="020B0604030504040204" pitchFamily="50" charset="-128"/>
                          <a:ea typeface="Meiryo UI" panose="020B0604030504040204" pitchFamily="50" charset="-128"/>
                        </a:rPr>
                        <a:t>        </a:t>
                      </a:r>
                      <a:r>
                        <a:rPr kumimoji="1" lang="en-US" altLang="ja-JP" sz="900" u="none" baseline="0" dirty="0">
                          <a:solidFill>
                            <a:schemeClr val="tx1"/>
                          </a:solidFill>
                          <a:latin typeface="Meiryo UI" panose="020B0604030504040204" pitchFamily="50" charset="-128"/>
                          <a:ea typeface="Meiryo UI" panose="020B0604030504040204" pitchFamily="50" charset="-128"/>
                        </a:rPr>
                        <a:t>10,151</a:t>
                      </a:r>
                      <a:r>
                        <a:rPr kumimoji="1" lang="ja-JP" altLang="en-US" sz="900" u="none" dirty="0">
                          <a:solidFill>
                            <a:schemeClr val="tx1"/>
                          </a:solidFill>
                          <a:latin typeface="Meiryo UI" panose="020B0604030504040204" pitchFamily="50" charset="-128"/>
                          <a:ea typeface="Meiryo UI" panose="020B0604030504040204" pitchFamily="50" charset="-128"/>
                        </a:rPr>
                        <a:t>人</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gn="r">
                        <a:lnSpc>
                          <a:spcPts val="1100"/>
                        </a:lnSpc>
                      </a:pPr>
                      <a:r>
                        <a:rPr kumimoji="1" lang="en-US" altLang="ja-JP" sz="900" u="none" baseline="0" dirty="0">
                          <a:solidFill>
                            <a:schemeClr val="tx1"/>
                          </a:solidFill>
                          <a:latin typeface="Meiryo UI" panose="020B0604030504040204" pitchFamily="50" charset="-128"/>
                          <a:ea typeface="Meiryo UI" panose="020B0604030504040204" pitchFamily="50" charset="-128"/>
                        </a:rPr>
                        <a:t>  </a:t>
                      </a:r>
                      <a:r>
                        <a:rPr kumimoji="1" lang="ja-JP" altLang="en-US" sz="900" u="none" dirty="0">
                          <a:solidFill>
                            <a:schemeClr val="tx1"/>
                          </a:solidFill>
                          <a:latin typeface="Meiryo UI" panose="020B0604030504040204" pitchFamily="50" charset="-128"/>
                          <a:ea typeface="Meiryo UI" panose="020B0604030504040204" pitchFamily="50" charset="-128"/>
                        </a:rPr>
                        <a:t>高専・専修等</a:t>
                      </a:r>
                      <a:r>
                        <a:rPr kumimoji="1" lang="ja-JP" altLang="en-US" sz="900" u="none" baseline="0" dirty="0">
                          <a:solidFill>
                            <a:schemeClr val="tx1"/>
                          </a:solidFill>
                          <a:latin typeface="Meiryo UI" panose="020B0604030504040204" pitchFamily="50" charset="-128"/>
                          <a:ea typeface="Meiryo UI" panose="020B0604030504040204" pitchFamily="50" charset="-128"/>
                        </a:rPr>
                        <a:t>       </a:t>
                      </a:r>
                      <a:r>
                        <a:rPr kumimoji="1" lang="en-US" altLang="ja-JP" sz="900" u="none" baseline="0" dirty="0">
                          <a:solidFill>
                            <a:schemeClr val="tx1"/>
                          </a:solidFill>
                          <a:latin typeface="Meiryo UI" panose="020B0604030504040204" pitchFamily="50" charset="-128"/>
                          <a:ea typeface="Meiryo UI" panose="020B0604030504040204" pitchFamily="50" charset="-128"/>
                        </a:rPr>
                        <a:t>6,768</a:t>
                      </a:r>
                      <a:r>
                        <a:rPr kumimoji="1" lang="ja-JP" altLang="en-US" sz="900" u="none" dirty="0">
                          <a:solidFill>
                            <a:schemeClr val="tx1"/>
                          </a:solidFill>
                          <a:latin typeface="Meiryo UI" panose="020B0604030504040204" pitchFamily="50" charset="-128"/>
                          <a:ea typeface="Meiryo UI" panose="020B0604030504040204" pitchFamily="50" charset="-128"/>
                        </a:rPr>
                        <a:t>人</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gn="r">
                        <a:lnSpc>
                          <a:spcPts val="1100"/>
                        </a:lnSpc>
                      </a:pPr>
                      <a:r>
                        <a:rPr kumimoji="1" lang="ja-JP" altLang="en-US" sz="900" u="none" dirty="0">
                          <a:solidFill>
                            <a:schemeClr val="tx1"/>
                          </a:solidFill>
                          <a:latin typeface="Meiryo UI" panose="020B0604030504040204" pitchFamily="50" charset="-128"/>
                          <a:ea typeface="Meiryo UI" panose="020B0604030504040204" pitchFamily="50" charset="-128"/>
                        </a:rPr>
                        <a:t>  </a:t>
                      </a:r>
                      <a:r>
                        <a:rPr kumimoji="1" lang="zh-TW" altLang="en-US" sz="900" u="none" dirty="0">
                          <a:solidFill>
                            <a:schemeClr val="tx1"/>
                          </a:solidFill>
                          <a:latin typeface="Meiryo UI" panose="020B0604030504040204" pitchFamily="50" charset="-128"/>
                          <a:ea typeface="Meiryo UI" panose="020B0604030504040204" pitchFamily="50" charset="-128"/>
                        </a:rPr>
                        <a:t>日本語教育機関 </a:t>
                      </a:r>
                      <a:r>
                        <a:rPr kumimoji="1" lang="en-US" altLang="ja-JP" sz="900" u="none" baseline="0" dirty="0">
                          <a:solidFill>
                            <a:schemeClr val="tx1"/>
                          </a:solidFill>
                          <a:latin typeface="Meiryo UI" panose="020B0604030504040204" pitchFamily="50" charset="-128"/>
                          <a:ea typeface="Meiryo UI" panose="020B0604030504040204" pitchFamily="50" charset="-128"/>
                        </a:rPr>
                        <a:t>11,405</a:t>
                      </a:r>
                      <a:r>
                        <a:rPr kumimoji="1" lang="ja-JP" altLang="en-US" sz="900" u="none" dirty="0">
                          <a:solidFill>
                            <a:schemeClr val="tx1"/>
                          </a:solidFill>
                          <a:latin typeface="Meiryo UI" panose="020B0604030504040204" pitchFamily="50" charset="-128"/>
                          <a:ea typeface="Meiryo UI" panose="020B0604030504040204" pitchFamily="50" charset="-128"/>
                        </a:rPr>
                        <a:t>人</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marL="0" marR="0" lvl="0" indent="0" algn="r" defTabSz="914400" rtl="0" eaLnBrk="1" fontAlgn="auto" latinLnBrk="0" hangingPunct="1">
                        <a:lnSpc>
                          <a:spcPts val="1100"/>
                        </a:lnSpc>
                        <a:spcBef>
                          <a:spcPts val="0"/>
                        </a:spcBef>
                        <a:spcAft>
                          <a:spcPts val="0"/>
                        </a:spcAft>
                        <a:buClrTx/>
                        <a:buSzTx/>
                        <a:buFontTx/>
                        <a:buNone/>
                        <a:tabLst/>
                        <a:defRPr/>
                      </a:pPr>
                      <a:r>
                        <a:rPr kumimoji="1" lang="en-US" altLang="ja-JP" sz="900" u="none" dirty="0">
                          <a:solidFill>
                            <a:schemeClr val="tx1"/>
                          </a:solidFill>
                          <a:latin typeface="Meiryo UI" panose="020B0604030504040204" pitchFamily="50" charset="-128"/>
                          <a:ea typeface="Meiryo UI" panose="020B0604030504040204" pitchFamily="50" charset="-128"/>
                        </a:rPr>
                        <a:t>              ※2023.5.1</a:t>
                      </a:r>
                      <a:r>
                        <a:rPr kumimoji="1" lang="ja-JP" altLang="en-US" sz="900" u="none" dirty="0">
                          <a:solidFill>
                            <a:schemeClr val="tx1"/>
                          </a:solidFill>
                          <a:latin typeface="Meiryo UI" panose="020B0604030504040204" pitchFamily="50" charset="-128"/>
                          <a:ea typeface="Meiryo UI" panose="020B0604030504040204" pitchFamily="50" charset="-128"/>
                        </a:rPr>
                        <a:t>時点</a:t>
                      </a:r>
                    </a:p>
                  </a:txBody>
                  <a:tcPr marL="75321" marR="75321" marT="37660" marB="37660" anchor="ctr"/>
                </a:tc>
                <a:tc>
                  <a:txBody>
                    <a:bodyPr/>
                    <a:lstStyle/>
                    <a:p>
                      <a:pPr marL="0" marR="0" lvl="0" indent="0" algn="r" defTabSz="91440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32,451</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うち</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r" defTabSz="68580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大学・短大 　　　　</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10,874</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r" defTabSz="685800" rtl="0" eaLnBrk="1" fontAlgn="auto" latinLnBrk="0" hangingPunct="1">
                        <a:lnSpc>
                          <a:spcPts val="11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高専・専修等 　　　 </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9,330</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r" defTabSz="685800"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zh-TW"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日本語教育機関</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12,247</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r" defTabSz="914400" rtl="0" eaLnBrk="1" fontAlgn="auto" latinLnBrk="0" hangingPunct="1">
                        <a:lnSpc>
                          <a:spcPts val="11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※2024.5.1</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時点</a:t>
                      </a:r>
                    </a:p>
                  </a:txBody>
                  <a:tcPr marL="75321" marR="75321" marT="37660" marB="37660" anchor="ct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u="none" dirty="0">
                          <a:solidFill>
                            <a:schemeClr val="tx1"/>
                          </a:solidFill>
                          <a:latin typeface="Meiryo UI" panose="020B0604030504040204" pitchFamily="50" charset="-128"/>
                          <a:ea typeface="Meiryo UI" panose="020B0604030504040204" pitchFamily="50" charset="-128"/>
                        </a:rPr>
                        <a:t>外国人留学生在籍状況調査</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900" u="none" dirty="0">
                          <a:solidFill>
                            <a:schemeClr val="tx1"/>
                          </a:solidFill>
                          <a:latin typeface="Meiryo UI" panose="020B0604030504040204" pitchFamily="50" charset="-128"/>
                          <a:ea typeface="Meiryo UI" panose="020B0604030504040204" pitchFamily="50" charset="-128"/>
                        </a:rPr>
                        <a:t>（</a:t>
                      </a:r>
                      <a:r>
                        <a:rPr lang="zh-CN" altLang="en-US" sz="900" u="none" dirty="0">
                          <a:solidFill>
                            <a:schemeClr val="tx1"/>
                          </a:solidFill>
                          <a:latin typeface="Meiryo UI" panose="020B0604030504040204" pitchFamily="50" charset="-128"/>
                          <a:ea typeface="Meiryo UI" panose="020B0604030504040204" pitchFamily="50" charset="-128"/>
                        </a:rPr>
                        <a:t>独立行政法人</a:t>
                      </a:r>
                      <a:r>
                        <a:rPr lang="ja-JP" altLang="en-US" sz="900" u="none" dirty="0">
                          <a:solidFill>
                            <a:schemeClr val="tx1"/>
                          </a:solidFill>
                          <a:latin typeface="Meiryo UI" panose="020B0604030504040204" pitchFamily="50" charset="-128"/>
                          <a:ea typeface="Meiryo UI" panose="020B0604030504040204" pitchFamily="50" charset="-128"/>
                        </a:rPr>
                        <a:t>日本学生支援機構（</a:t>
                      </a:r>
                      <a:r>
                        <a:rPr lang="en-US" altLang="ja-JP" sz="900" u="none" dirty="0">
                          <a:solidFill>
                            <a:schemeClr val="tx1"/>
                          </a:solidFill>
                          <a:latin typeface="Meiryo UI" panose="020B0604030504040204" pitchFamily="50" charset="-128"/>
                          <a:ea typeface="Meiryo UI" panose="020B0604030504040204" pitchFamily="50" charset="-128"/>
                        </a:rPr>
                        <a:t>JASSO</a:t>
                      </a:r>
                      <a:r>
                        <a:rPr lang="ja-JP" altLang="en-US" sz="900" u="none" dirty="0">
                          <a:solidFill>
                            <a:schemeClr val="tx1"/>
                          </a:solidFill>
                          <a:latin typeface="Meiryo UI" panose="020B0604030504040204" pitchFamily="50" charset="-128"/>
                          <a:ea typeface="Meiryo UI" panose="020B0604030504040204" pitchFamily="50" charset="-128"/>
                        </a:rPr>
                        <a:t>））</a:t>
                      </a:r>
                      <a:endParaRPr lang="en-US" altLang="ja-JP" sz="900" u="none" dirty="0">
                        <a:solidFill>
                          <a:schemeClr val="tx1"/>
                        </a:solidFill>
                        <a:latin typeface="Meiryo UI" panose="020B0604030504040204" pitchFamily="50" charset="-128"/>
                        <a:ea typeface="Meiryo UI" panose="020B0604030504040204" pitchFamily="50"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u="none" dirty="0">
                          <a:solidFill>
                            <a:schemeClr val="tx1"/>
                          </a:solidFill>
                          <a:latin typeface="Meiryo UI" panose="020B0604030504040204" pitchFamily="50" charset="-128"/>
                          <a:ea typeface="Meiryo UI" panose="020B0604030504040204" pitchFamily="50" charset="-128"/>
                        </a:rPr>
                        <a:t>府内留学生数等調査</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u="none" dirty="0">
                          <a:solidFill>
                            <a:schemeClr val="tx1"/>
                          </a:solidFill>
                          <a:latin typeface="Meiryo UI" panose="020B0604030504040204" pitchFamily="50" charset="-128"/>
                          <a:ea typeface="Meiryo UI" panose="020B0604030504040204" pitchFamily="50" charset="-128"/>
                        </a:rPr>
                        <a:t>（大阪府国際課）</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extLst>
                  <a:ext uri="{0D108BD9-81ED-4DB2-BD59-A6C34878D82A}">
                    <a16:rowId xmlns:a16="http://schemas.microsoft.com/office/drawing/2014/main" val="1590301893"/>
                  </a:ext>
                </a:extLst>
              </a:tr>
              <a:tr h="579392">
                <a:tc>
                  <a:txBody>
                    <a:bodyPr/>
                    <a:lstStyle/>
                    <a:p>
                      <a:r>
                        <a:rPr lang="ja-JP" altLang="en-US" sz="900" dirty="0">
                          <a:solidFill>
                            <a:schemeClr val="tx1"/>
                          </a:solidFill>
                          <a:latin typeface="Meiryo UI" panose="020B0604030504040204" pitchFamily="50" charset="-128"/>
                          <a:ea typeface="Meiryo UI" panose="020B0604030504040204" pitchFamily="50" charset="-128"/>
                        </a:rPr>
                        <a:t>大阪外国企業誘致センター（</a:t>
                      </a:r>
                      <a:r>
                        <a:rPr lang="en-US" altLang="ja-JP" sz="900" dirty="0">
                          <a:solidFill>
                            <a:schemeClr val="tx1"/>
                          </a:solidFill>
                          <a:latin typeface="Meiryo UI" panose="020B0604030504040204" pitchFamily="50" charset="-128"/>
                          <a:ea typeface="Meiryo UI" panose="020B0604030504040204" pitchFamily="50" charset="-128"/>
                        </a:rPr>
                        <a:t>O-BIC</a:t>
                      </a:r>
                      <a:r>
                        <a:rPr lang="ja-JP" altLang="en-US" sz="900" dirty="0">
                          <a:solidFill>
                            <a:schemeClr val="tx1"/>
                          </a:solidFill>
                          <a:latin typeface="Meiryo UI" panose="020B0604030504040204" pitchFamily="50" charset="-128"/>
                          <a:ea typeface="Meiryo UI" panose="020B0604030504040204" pitchFamily="50" charset="-128"/>
                        </a:rPr>
                        <a:t>）による外国企業の誘致件数　　　　　　（年度）</a:t>
                      </a:r>
                      <a:endParaRPr lang="en-US" altLang="ja-JP" sz="900"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00" u="none" dirty="0">
                          <a:solidFill>
                            <a:schemeClr val="tx1"/>
                          </a:solidFill>
                          <a:latin typeface="Meiryo UI" panose="020B0604030504040204" pitchFamily="50" charset="-128"/>
                          <a:ea typeface="Meiryo UI" panose="020B0604030504040204" pitchFamily="50" charset="-128"/>
                        </a:rPr>
                        <a:t>23</a:t>
                      </a:r>
                      <a:r>
                        <a:rPr kumimoji="1" lang="ja-JP" altLang="en-US" sz="900" u="none" dirty="0">
                          <a:solidFill>
                            <a:schemeClr val="tx1"/>
                          </a:solidFill>
                          <a:latin typeface="Meiryo UI" panose="020B0604030504040204" pitchFamily="50" charset="-128"/>
                          <a:ea typeface="Meiryo UI" panose="020B0604030504040204" pitchFamily="50" charset="-128"/>
                        </a:rPr>
                        <a:t>件</a:t>
                      </a:r>
                    </a:p>
                  </a:txBody>
                  <a:tcPr marL="75321" marR="75321" marT="37660" marB="3766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00" u="none" dirty="0">
                          <a:solidFill>
                            <a:schemeClr val="tx1"/>
                          </a:solidFill>
                          <a:latin typeface="Meiryo UI" panose="020B0604030504040204" pitchFamily="50" charset="-128"/>
                          <a:ea typeface="Meiryo UI" panose="020B0604030504040204" pitchFamily="50" charset="-128"/>
                        </a:rPr>
                        <a:t>34</a:t>
                      </a:r>
                      <a:r>
                        <a:rPr kumimoji="1" lang="ja-JP" altLang="en-US" sz="900" u="none" dirty="0">
                          <a:solidFill>
                            <a:schemeClr val="tx1"/>
                          </a:solidFill>
                          <a:latin typeface="Meiryo UI" panose="020B0604030504040204" pitchFamily="50" charset="-128"/>
                          <a:ea typeface="Meiryo UI" panose="020B0604030504040204" pitchFamily="50" charset="-128"/>
                        </a:rPr>
                        <a:t>件</a:t>
                      </a:r>
                    </a:p>
                  </a:txBody>
                  <a:tcPr marL="75321" marR="75321" marT="37660" marB="3766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00" u="none" dirty="0">
                          <a:solidFill>
                            <a:schemeClr val="tx1"/>
                          </a:solidFill>
                          <a:latin typeface="Meiryo UI" panose="020B0604030504040204" pitchFamily="50" charset="-128"/>
                          <a:ea typeface="Meiryo UI" panose="020B0604030504040204" pitchFamily="50" charset="-128"/>
                        </a:rPr>
                        <a:t>31</a:t>
                      </a:r>
                      <a:r>
                        <a:rPr kumimoji="1" lang="ja-JP" altLang="en-US" sz="900" u="none" dirty="0">
                          <a:solidFill>
                            <a:schemeClr val="tx1"/>
                          </a:solidFill>
                          <a:latin typeface="Meiryo UI" panose="020B0604030504040204" pitchFamily="50" charset="-128"/>
                          <a:ea typeface="Meiryo UI" panose="020B0604030504040204" pitchFamily="50" charset="-128"/>
                        </a:rPr>
                        <a:t>件</a:t>
                      </a:r>
                    </a:p>
                  </a:txBody>
                  <a:tcPr marL="75321" marR="75321" marT="37660" marB="37660" anchor="ctr"/>
                </a:tc>
                <a:tc>
                  <a:txBody>
                    <a:bodyPr/>
                    <a:lstStyle/>
                    <a:p>
                      <a:r>
                        <a:rPr lang="ja-JP" altLang="en-US" sz="900" dirty="0">
                          <a:solidFill>
                            <a:schemeClr val="tx1"/>
                          </a:solidFill>
                          <a:latin typeface="Meiryo UI" panose="020B0604030504040204" pitchFamily="50" charset="-128"/>
                          <a:ea typeface="Meiryo UI" panose="020B0604030504040204" pitchFamily="50" charset="-128"/>
                        </a:rPr>
                        <a:t>大阪外国企業誘致センター（</a:t>
                      </a:r>
                      <a:r>
                        <a:rPr lang="en-US" altLang="ja-JP" sz="900" dirty="0">
                          <a:solidFill>
                            <a:schemeClr val="tx1"/>
                          </a:solidFill>
                          <a:latin typeface="Meiryo UI" panose="020B0604030504040204" pitchFamily="50" charset="-128"/>
                          <a:ea typeface="Meiryo UI" panose="020B0604030504040204" pitchFamily="50" charset="-128"/>
                        </a:rPr>
                        <a:t>O-BIC</a:t>
                      </a:r>
                      <a:r>
                        <a:rPr lang="ja-JP" altLang="en-US" sz="900" dirty="0">
                          <a:solidFill>
                            <a:schemeClr val="tx1"/>
                          </a:solidFill>
                          <a:latin typeface="Meiryo UI" panose="020B0604030504040204" pitchFamily="50" charset="-128"/>
                          <a:ea typeface="Meiryo UI" panose="020B0604030504040204" pitchFamily="50" charset="-128"/>
                        </a:rPr>
                        <a:t>）公表</a:t>
                      </a:r>
                      <a:endParaRPr kumimoji="1" lang="ja-JP" altLang="en-US" sz="900" u="none" dirty="0">
                        <a:solidFill>
                          <a:schemeClr val="tx1"/>
                        </a:solidFill>
                        <a:latin typeface="Meiryo UI" panose="020B0604030504040204" pitchFamily="50" charset="-128"/>
                        <a:ea typeface="Meiryo UI" panose="020B0604030504040204" pitchFamily="50" charset="-128"/>
                      </a:endParaRPr>
                    </a:p>
                  </a:txBody>
                  <a:tcPr marL="81597" marR="81597" marT="40799" marB="40799" anchor="ctr"/>
                </a:tc>
                <a:extLst>
                  <a:ext uri="{0D108BD9-81ED-4DB2-BD59-A6C34878D82A}">
                    <a16:rowId xmlns:a16="http://schemas.microsoft.com/office/drawing/2014/main" val="1618594248"/>
                  </a:ext>
                </a:extLst>
              </a:tr>
            </a:tbl>
          </a:graphicData>
        </a:graphic>
      </p:graphicFrame>
      <p:sp>
        <p:nvSpPr>
          <p:cNvPr id="5" name="スライド番号プレースホルダー 6">
            <a:extLst>
              <a:ext uri="{FF2B5EF4-FFF2-40B4-BE49-F238E27FC236}">
                <a16:creationId xmlns:a16="http://schemas.microsoft.com/office/drawing/2014/main" id="{FBCC3392-02F0-4A91-9634-39E218C014B9}"/>
              </a:ext>
            </a:extLst>
          </p:cNvPr>
          <p:cNvSpPr txBox="1">
            <a:spLocks/>
          </p:cNvSpPr>
          <p:nvPr/>
        </p:nvSpPr>
        <p:spPr>
          <a:xfrm>
            <a:off x="9428017" y="5836227"/>
            <a:ext cx="477983" cy="456295"/>
          </a:xfrm>
          <a:prstGeom prst="rect">
            <a:avLst/>
          </a:prstGeom>
        </p:spPr>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27</a:t>
            </a:fld>
            <a:endParaRPr kumimoji="1" lang="ja-JP" altLang="en-US" sz="1000" dirty="0">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403AA53C-D85F-4A24-9487-ED8850EDCB02}"/>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戦略の進捗管理</a:t>
            </a:r>
            <a:endParaRPr lang="ja-JP" altLang="en-US" sz="1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36447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p:cNvSpPr>
            <a:spLocks noGrp="1"/>
          </p:cNvSpPr>
          <p:nvPr>
            <p:ph idx="1"/>
          </p:nvPr>
        </p:nvSpPr>
        <p:spPr>
          <a:xfrm>
            <a:off x="905982" y="522057"/>
            <a:ext cx="8671823" cy="5489943"/>
          </a:xfrm>
        </p:spPr>
        <p:txBody>
          <a:bodyPr>
            <a:normAutofit fontScale="25000" lnSpcReduction="20000"/>
          </a:bodyPr>
          <a:lstStyle/>
          <a:p>
            <a:pPr marL="0" indent="0">
              <a:lnSpc>
                <a:spcPts val="1400"/>
              </a:lnSpc>
              <a:spcBef>
                <a:spcPts val="0"/>
              </a:spcBef>
              <a:buNone/>
            </a:pPr>
            <a:r>
              <a:rPr lang="en-US" altLang="ja-JP" sz="4410" b="1" dirty="0">
                <a:latin typeface="Meiryo UI" panose="020B0604030504040204" pitchFamily="50" charset="-128"/>
                <a:ea typeface="Meiryo UI" panose="020B0604030504040204" pitchFamily="50" charset="-128"/>
              </a:rPr>
              <a:t>【MICE】</a:t>
            </a:r>
          </a:p>
          <a:p>
            <a:pPr marL="0" indent="0">
              <a:lnSpc>
                <a:spcPts val="1400"/>
              </a:lnSpc>
              <a:spcBef>
                <a:spcPts val="0"/>
              </a:spcBef>
              <a:buNone/>
            </a:pPr>
            <a:r>
              <a:rPr lang="ja-JP" altLang="en-US" sz="4410" b="1" dirty="0">
                <a:latin typeface="Meiryo UI" panose="020B0604030504040204" pitchFamily="50" charset="-128"/>
                <a:ea typeface="Meiryo UI" panose="020B0604030504040204" pitchFamily="50" charset="-128"/>
              </a:rPr>
              <a:t>　　</a:t>
            </a:r>
            <a:r>
              <a:rPr lang="ja-JP" altLang="ja-JP" sz="4410" dirty="0">
                <a:latin typeface="Meiryo UI" panose="020B0604030504040204" pitchFamily="50" charset="-128"/>
                <a:ea typeface="Meiryo UI" panose="020B0604030504040204" pitchFamily="50" charset="-128"/>
              </a:rPr>
              <a:t>企業等の会議（</a:t>
            </a:r>
            <a:r>
              <a:rPr lang="en-US" altLang="ja-JP" sz="4410" dirty="0">
                <a:latin typeface="Meiryo UI" panose="020B0604030504040204" pitchFamily="50" charset="-128"/>
                <a:ea typeface="Meiryo UI" panose="020B0604030504040204" pitchFamily="50" charset="-128"/>
              </a:rPr>
              <a:t>Meeting</a:t>
            </a:r>
            <a:r>
              <a:rPr lang="ja-JP" altLang="ja-JP" sz="4410" dirty="0">
                <a:latin typeface="Meiryo UI" panose="020B0604030504040204" pitchFamily="50" charset="-128"/>
                <a:ea typeface="Meiryo UI" panose="020B0604030504040204" pitchFamily="50" charset="-128"/>
              </a:rPr>
              <a:t>）、企業等の行う報奨・研修旅行（インセンティブ旅行　</a:t>
            </a:r>
            <a:r>
              <a:rPr lang="en-US" altLang="ja-JP" sz="4410" dirty="0">
                <a:latin typeface="Meiryo UI" panose="020B0604030504040204" pitchFamily="50" charset="-128"/>
                <a:ea typeface="Meiryo UI" panose="020B0604030504040204" pitchFamily="50" charset="-128"/>
              </a:rPr>
              <a:t>Incentive Travel</a:t>
            </a:r>
            <a:r>
              <a:rPr lang="ja-JP" altLang="ja-JP" sz="4410" dirty="0">
                <a:latin typeface="Meiryo UI" panose="020B0604030504040204" pitchFamily="50" charset="-128"/>
                <a:ea typeface="Meiryo UI" panose="020B0604030504040204" pitchFamily="50" charset="-128"/>
              </a:rPr>
              <a:t>）、国際機関・団体、学会等が</a:t>
            </a:r>
            <a:endParaRPr lang="en-US" altLang="ja-JP" sz="4410" dirty="0">
              <a:latin typeface="Meiryo UI" panose="020B0604030504040204" pitchFamily="50" charset="-128"/>
              <a:ea typeface="Meiryo UI" panose="020B0604030504040204" pitchFamily="50" charset="-128"/>
            </a:endParaRPr>
          </a:p>
          <a:p>
            <a:pPr marL="0" indent="0">
              <a:lnSpc>
                <a:spcPts val="1400"/>
              </a:lnSpc>
              <a:spcBef>
                <a:spcPts val="0"/>
              </a:spcBef>
              <a:buNone/>
            </a:pPr>
            <a:r>
              <a:rPr lang="ja-JP" altLang="en-US" sz="4410" dirty="0">
                <a:latin typeface="Meiryo UI" panose="020B0604030504040204" pitchFamily="50" charset="-128"/>
                <a:ea typeface="Meiryo UI" panose="020B0604030504040204" pitchFamily="50" charset="-128"/>
              </a:rPr>
              <a:t>　</a:t>
            </a:r>
            <a:r>
              <a:rPr lang="ja-JP" altLang="ja-JP" sz="4410" dirty="0">
                <a:latin typeface="Meiryo UI" panose="020B0604030504040204" pitchFamily="50" charset="-128"/>
                <a:ea typeface="Meiryo UI" panose="020B0604030504040204" pitchFamily="50" charset="-128"/>
              </a:rPr>
              <a:t>行う国際会議（</a:t>
            </a:r>
            <a:r>
              <a:rPr lang="en-US" altLang="ja-JP" sz="4410" dirty="0">
                <a:latin typeface="Meiryo UI" panose="020B0604030504040204" pitchFamily="50" charset="-128"/>
                <a:ea typeface="Meiryo UI" panose="020B0604030504040204" pitchFamily="50" charset="-128"/>
              </a:rPr>
              <a:t>Convention</a:t>
            </a:r>
            <a:r>
              <a:rPr lang="ja-JP" altLang="ja-JP" sz="4410" dirty="0">
                <a:latin typeface="Meiryo UI" panose="020B0604030504040204" pitchFamily="50" charset="-128"/>
                <a:ea typeface="Meiryo UI" panose="020B0604030504040204" pitchFamily="50" charset="-128"/>
              </a:rPr>
              <a:t>）、展示会・見本市、イベント（</a:t>
            </a:r>
            <a:r>
              <a:rPr lang="en-US" altLang="ja-JP" sz="4410" dirty="0">
                <a:latin typeface="Meiryo UI" panose="020B0604030504040204" pitchFamily="50" charset="-128"/>
                <a:ea typeface="Meiryo UI" panose="020B0604030504040204" pitchFamily="50" charset="-128"/>
              </a:rPr>
              <a:t>Exhibition</a:t>
            </a:r>
            <a:r>
              <a:rPr lang="ja-JP" altLang="ja-JP" sz="4410" dirty="0">
                <a:latin typeface="Meiryo UI" panose="020B0604030504040204" pitchFamily="50" charset="-128"/>
                <a:ea typeface="Meiryo UI" panose="020B0604030504040204" pitchFamily="50" charset="-128"/>
              </a:rPr>
              <a:t>／</a:t>
            </a:r>
            <a:r>
              <a:rPr lang="en-US" altLang="ja-JP" sz="4410" dirty="0">
                <a:latin typeface="Meiryo UI" panose="020B0604030504040204" pitchFamily="50" charset="-128"/>
                <a:ea typeface="Meiryo UI" panose="020B0604030504040204" pitchFamily="50" charset="-128"/>
              </a:rPr>
              <a:t>Event</a:t>
            </a:r>
            <a:r>
              <a:rPr lang="ja-JP" altLang="ja-JP" sz="4410" dirty="0">
                <a:latin typeface="Meiryo UI" panose="020B0604030504040204" pitchFamily="50" charset="-128"/>
                <a:ea typeface="Meiryo UI" panose="020B0604030504040204" pitchFamily="50" charset="-128"/>
              </a:rPr>
              <a:t>）の頭文字のことであり、多くの集客交流が見込まれ</a:t>
            </a:r>
            <a:endParaRPr lang="en-US" altLang="ja-JP" sz="4410" dirty="0">
              <a:latin typeface="Meiryo UI" panose="020B0604030504040204" pitchFamily="50" charset="-128"/>
              <a:ea typeface="Meiryo UI" panose="020B0604030504040204" pitchFamily="50" charset="-128"/>
            </a:endParaRPr>
          </a:p>
          <a:p>
            <a:pPr marL="0" indent="0">
              <a:lnSpc>
                <a:spcPts val="1400"/>
              </a:lnSpc>
              <a:spcBef>
                <a:spcPts val="0"/>
              </a:spcBef>
              <a:buNone/>
            </a:pPr>
            <a:r>
              <a:rPr lang="ja-JP" altLang="en-US" sz="4410" dirty="0">
                <a:latin typeface="Meiryo UI" panose="020B0604030504040204" pitchFamily="50" charset="-128"/>
                <a:ea typeface="Meiryo UI" panose="020B0604030504040204" pitchFamily="50" charset="-128"/>
              </a:rPr>
              <a:t>　</a:t>
            </a:r>
            <a:r>
              <a:rPr lang="ja-JP" altLang="ja-JP" sz="4410" dirty="0">
                <a:latin typeface="Meiryo UI" panose="020B0604030504040204" pitchFamily="50" charset="-128"/>
                <a:ea typeface="Meiryo UI" panose="020B0604030504040204" pitchFamily="50" charset="-128"/>
              </a:rPr>
              <a:t>るビジネスイベントなどの総称</a:t>
            </a:r>
            <a:r>
              <a:rPr lang="ja-JP" altLang="en-US" sz="4410" dirty="0">
                <a:latin typeface="Meiryo UI" panose="020B0604030504040204" pitchFamily="50" charset="-128"/>
                <a:ea typeface="Meiryo UI" panose="020B0604030504040204" pitchFamily="50" charset="-128"/>
              </a:rPr>
              <a:t>。</a:t>
            </a:r>
            <a:endParaRPr lang="en-US" altLang="ja-JP" sz="4410" dirty="0">
              <a:latin typeface="Meiryo UI" panose="020B0604030504040204" pitchFamily="50" charset="-128"/>
              <a:ea typeface="Meiryo UI" panose="020B0604030504040204" pitchFamily="50" charset="-128"/>
            </a:endParaRPr>
          </a:p>
          <a:p>
            <a:pPr marL="0" indent="0">
              <a:lnSpc>
                <a:spcPts val="1400"/>
              </a:lnSpc>
              <a:spcBef>
                <a:spcPts val="0"/>
              </a:spcBef>
              <a:buNone/>
            </a:pPr>
            <a:endParaRPr lang="en-US" altLang="ja-JP" sz="4410" kern="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r>
              <a:rPr lang="en-US" altLang="ja-JP" sz="4410" b="1" kern="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4410" b="1" kern="0" dirty="0">
                <a:latin typeface="Meiryo UI" panose="020B0604030504040204" pitchFamily="50" charset="-128"/>
                <a:ea typeface="Meiryo UI" panose="020B0604030504040204" pitchFamily="50" charset="-128"/>
                <a:cs typeface="Times New Roman" panose="02020603050405020304" pitchFamily="18" charset="0"/>
              </a:rPr>
              <a:t>アーバンスポーツ</a:t>
            </a:r>
            <a:r>
              <a:rPr lang="en-US" altLang="ja-JP" sz="4410" b="1" kern="0" dirty="0">
                <a:latin typeface="Meiryo UI" panose="020B0604030504040204" pitchFamily="50" charset="-128"/>
                <a:ea typeface="Meiryo UI" panose="020B0604030504040204" pitchFamily="50" charset="-128"/>
                <a:cs typeface="Times New Roman" panose="02020603050405020304" pitchFamily="18" charset="0"/>
              </a:rPr>
              <a:t>】</a:t>
            </a:r>
          </a:p>
          <a:p>
            <a:pPr marL="0" indent="0" algn="just">
              <a:lnSpc>
                <a:spcPts val="1400"/>
              </a:lnSpc>
              <a:spcBef>
                <a:spcPts val="0"/>
              </a:spcBef>
              <a:buNone/>
            </a:pPr>
            <a:r>
              <a:rPr lang="ja-JP" altLang="en-US" sz="4410" b="1" kern="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4410" kern="0" dirty="0">
                <a:latin typeface="Meiryo UI" panose="020B0604030504040204" pitchFamily="50" charset="-128"/>
                <a:ea typeface="Meiryo UI" panose="020B0604030504040204" pitchFamily="50" charset="-128"/>
                <a:cs typeface="Times New Roman" panose="02020603050405020304" pitchFamily="18" charset="0"/>
              </a:rPr>
              <a:t>　エクストリームスポーツ（速さや高さを極限まで追求し、過激で華麗な離れ業を競い合うスポーツ）の中で都市での開催が可能なもの。</a:t>
            </a:r>
            <a:endParaRPr lang="en-US" altLang="ja-JP" sz="4410" kern="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r>
              <a:rPr lang="ja-JP" altLang="en-US" sz="4410" kern="0" dirty="0">
                <a:latin typeface="Meiryo UI" panose="020B0604030504040204" pitchFamily="50" charset="-128"/>
                <a:ea typeface="Meiryo UI" panose="020B0604030504040204" pitchFamily="50" charset="-128"/>
                <a:cs typeface="Times New Roman" panose="02020603050405020304" pitchFamily="18" charset="0"/>
              </a:rPr>
              <a:t>　具体的には、ボルダリング、</a:t>
            </a:r>
            <a:r>
              <a:rPr lang="en-US" altLang="ja-JP" sz="4410" kern="0" dirty="0">
                <a:latin typeface="Meiryo UI" panose="020B0604030504040204" pitchFamily="50" charset="-128"/>
                <a:ea typeface="Meiryo UI" panose="020B0604030504040204" pitchFamily="50" charset="-128"/>
                <a:cs typeface="Times New Roman" panose="02020603050405020304" pitchFamily="18" charset="0"/>
              </a:rPr>
              <a:t>BMX</a:t>
            </a:r>
            <a:r>
              <a:rPr lang="ja-JP" altLang="en-US" sz="4410" kern="0" dirty="0">
                <a:latin typeface="Meiryo UI" panose="020B0604030504040204" pitchFamily="50" charset="-128"/>
                <a:ea typeface="Meiryo UI" panose="020B0604030504040204" pitchFamily="50" charset="-128"/>
                <a:cs typeface="Times New Roman" panose="02020603050405020304" pitchFamily="18" charset="0"/>
              </a:rPr>
              <a:t>、スラックライン、パルクール、スケートボードなど。</a:t>
            </a:r>
            <a:endParaRPr lang="en-US" altLang="ja-JP" sz="4410" kern="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endParaRPr lang="en-US" altLang="ja-JP" sz="4410" kern="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r>
              <a:rPr lang="en-US" altLang="ja-JP" sz="4410" b="1" kern="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4410" b="1" kern="0" dirty="0">
                <a:latin typeface="Meiryo UI" panose="020B0604030504040204" pitchFamily="50" charset="-128"/>
                <a:ea typeface="Meiryo UI" panose="020B0604030504040204" pitchFamily="50" charset="-128"/>
                <a:cs typeface="Times New Roman" panose="02020603050405020304" pitchFamily="18" charset="0"/>
              </a:rPr>
              <a:t>大阪スポーツコミッション</a:t>
            </a:r>
            <a:r>
              <a:rPr lang="en-US" altLang="ja-JP" sz="4410" b="1" kern="0" dirty="0">
                <a:latin typeface="Meiryo UI" panose="020B0604030504040204" pitchFamily="50" charset="-128"/>
                <a:ea typeface="Meiryo UI" panose="020B0604030504040204" pitchFamily="50" charset="-128"/>
                <a:cs typeface="Times New Roman" panose="02020603050405020304" pitchFamily="18" charset="0"/>
              </a:rPr>
              <a:t>】</a:t>
            </a:r>
          </a:p>
          <a:p>
            <a:pPr marL="0" indent="0" algn="just">
              <a:lnSpc>
                <a:spcPts val="1400"/>
              </a:lnSpc>
              <a:spcBef>
                <a:spcPts val="0"/>
              </a:spcBef>
              <a:buNone/>
            </a:pPr>
            <a:r>
              <a:rPr lang="ja-JP" altLang="en-US" sz="4410" b="1" kern="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4410" kern="0" dirty="0">
                <a:latin typeface="Meiryo UI" panose="020B0604030504040204" pitchFamily="50" charset="-128"/>
                <a:ea typeface="Meiryo UI" panose="020B0604030504040204" pitchFamily="50" charset="-128"/>
                <a:cs typeface="Times New Roman" panose="02020603050405020304" pitchFamily="18" charset="0"/>
              </a:rPr>
              <a:t>府内のトップスポーツチームとの連携を基軸に、観光や文化等と組み合わせたスポーツツーリズムの推進とともに、スポーツを楽しむ機会の</a:t>
            </a:r>
            <a:endParaRPr lang="en-US" altLang="ja-JP" sz="4410" kern="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r>
              <a:rPr lang="ja-JP" altLang="en-US" sz="4410" kern="0" dirty="0">
                <a:latin typeface="Meiryo UI" panose="020B0604030504040204" pitchFamily="50" charset="-128"/>
                <a:ea typeface="Meiryo UI" panose="020B0604030504040204" pitchFamily="50" charset="-128"/>
                <a:cs typeface="Times New Roman" panose="02020603050405020304" pitchFamily="18" charset="0"/>
              </a:rPr>
              <a:t>　提供を通じ、生涯スポーツの振興にも取り組むことで、地域社会・経済の活性化を図るため、大阪府と府内のトップスポーツチーム、スポーツ</a:t>
            </a:r>
            <a:endParaRPr lang="en-US" altLang="ja-JP" sz="4410" kern="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r>
              <a:rPr lang="ja-JP" altLang="en-US" sz="4410" kern="0" dirty="0">
                <a:latin typeface="Meiryo UI" panose="020B0604030504040204" pitchFamily="50" charset="-128"/>
                <a:ea typeface="Meiryo UI" panose="020B0604030504040204" pitchFamily="50" charset="-128"/>
                <a:cs typeface="Times New Roman" panose="02020603050405020304" pitchFamily="18" charset="0"/>
              </a:rPr>
              <a:t>　団体、経済団体等が一体となって設立した組織のこと。</a:t>
            </a:r>
            <a:endParaRPr lang="en-US" altLang="ja-JP" sz="4410" kern="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endParaRPr lang="en-US" altLang="ja-JP" sz="4410" kern="0" dirty="0">
              <a:latin typeface="Meiryo UI" panose="020B0604030504040204" pitchFamily="50" charset="-128"/>
              <a:ea typeface="Meiryo UI" panose="020B0604030504040204" pitchFamily="50" charset="-128"/>
              <a:cs typeface="Times New Roman" panose="02020603050405020304" pitchFamily="18" charset="0"/>
            </a:endParaRPr>
          </a:p>
          <a:p>
            <a:pPr marL="0" indent="0">
              <a:lnSpc>
                <a:spcPts val="1400"/>
              </a:lnSpc>
              <a:spcBef>
                <a:spcPts val="0"/>
              </a:spcBef>
              <a:buNone/>
            </a:pPr>
            <a:r>
              <a:rPr lang="en-US" altLang="ja-JP" sz="4410" b="1" dirty="0">
                <a:latin typeface="Meiryo UI" panose="020B0604030504040204" pitchFamily="50" charset="-128"/>
                <a:ea typeface="Meiryo UI" panose="020B0604030504040204" pitchFamily="50" charset="-128"/>
              </a:rPr>
              <a:t>【</a:t>
            </a:r>
            <a:r>
              <a:rPr lang="ja-JP" altLang="en-US" sz="4410" b="1" dirty="0">
                <a:latin typeface="Meiryo UI" panose="020B0604030504040204" pitchFamily="50" charset="-128"/>
                <a:ea typeface="Meiryo UI" panose="020B0604030504040204" pitchFamily="50" charset="-128"/>
              </a:rPr>
              <a:t>ナイトコンテンツ</a:t>
            </a:r>
            <a:r>
              <a:rPr lang="en-US" altLang="ja-JP" sz="4410" b="1" dirty="0">
                <a:latin typeface="Meiryo UI" panose="020B0604030504040204" pitchFamily="50" charset="-128"/>
                <a:ea typeface="Meiryo UI" panose="020B0604030504040204" pitchFamily="50" charset="-128"/>
              </a:rPr>
              <a:t>】</a:t>
            </a:r>
          </a:p>
          <a:p>
            <a:pPr marL="0" indent="0">
              <a:lnSpc>
                <a:spcPts val="1400"/>
              </a:lnSpc>
              <a:spcBef>
                <a:spcPts val="0"/>
              </a:spcBef>
              <a:buNone/>
            </a:pPr>
            <a:r>
              <a:rPr lang="ja-JP" altLang="en-US" sz="4410" dirty="0">
                <a:latin typeface="Meiryo UI" panose="020B0604030504040204" pitchFamily="50" charset="-128"/>
                <a:ea typeface="Meiryo UI" panose="020B0604030504040204" pitchFamily="50" charset="-128"/>
              </a:rPr>
              <a:t>　　ここでは、人々を惹きつける夜間の観光コンテンツのこと。</a:t>
            </a:r>
            <a:endParaRPr lang="en-US" altLang="ja-JP" sz="4410" dirty="0">
              <a:latin typeface="Meiryo UI" panose="020B0604030504040204" pitchFamily="50" charset="-128"/>
              <a:ea typeface="Meiryo UI" panose="020B0604030504040204" pitchFamily="50" charset="-128"/>
            </a:endParaRPr>
          </a:p>
          <a:p>
            <a:pPr marL="0" indent="0">
              <a:lnSpc>
                <a:spcPts val="1400"/>
              </a:lnSpc>
              <a:spcBef>
                <a:spcPts val="0"/>
              </a:spcBef>
              <a:buNone/>
            </a:pPr>
            <a:endParaRPr lang="en-US" altLang="ja-JP" sz="4410" dirty="0">
              <a:latin typeface="Meiryo UI" panose="020B0604030504040204" pitchFamily="50" charset="-128"/>
              <a:ea typeface="Meiryo UI" panose="020B0604030504040204" pitchFamily="50" charset="-128"/>
            </a:endParaRPr>
          </a:p>
          <a:p>
            <a:pPr marL="0" indent="0">
              <a:lnSpc>
                <a:spcPts val="1400"/>
              </a:lnSpc>
              <a:spcBef>
                <a:spcPts val="0"/>
              </a:spcBef>
              <a:buNone/>
            </a:pPr>
            <a:r>
              <a:rPr lang="en-US" altLang="ja-JP" sz="4410" b="1" kern="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4410" b="1" kern="0" dirty="0">
                <a:latin typeface="Meiryo UI" panose="020B0604030504040204" pitchFamily="50" charset="-128"/>
                <a:ea typeface="Meiryo UI" panose="020B0604030504040204" pitchFamily="50" charset="-128"/>
                <a:cs typeface="Times New Roman" panose="02020603050405020304" pitchFamily="18" charset="0"/>
              </a:rPr>
              <a:t>レガシー</a:t>
            </a:r>
            <a:r>
              <a:rPr lang="en-US" altLang="ja-JP" sz="4410" b="1" kern="0" dirty="0">
                <a:latin typeface="Meiryo UI" panose="020B0604030504040204" pitchFamily="50" charset="-128"/>
                <a:ea typeface="Meiryo UI" panose="020B0604030504040204" pitchFamily="50" charset="-128"/>
                <a:cs typeface="Times New Roman" panose="02020603050405020304" pitchFamily="18" charset="0"/>
              </a:rPr>
              <a:t>】</a:t>
            </a:r>
          </a:p>
          <a:p>
            <a:pPr marL="0" indent="0">
              <a:lnSpc>
                <a:spcPts val="1400"/>
              </a:lnSpc>
              <a:spcBef>
                <a:spcPts val="0"/>
              </a:spcBef>
              <a:buNone/>
            </a:pPr>
            <a:r>
              <a:rPr lang="ja-JP" altLang="en-US" sz="4410" kern="0" dirty="0">
                <a:latin typeface="Meiryo UI" panose="020B0604030504040204" pitchFamily="50" charset="-128"/>
                <a:ea typeface="Meiryo UI" panose="020B0604030504040204" pitchFamily="50" charset="-128"/>
                <a:cs typeface="Times New Roman" panose="02020603050405020304" pitchFamily="18" charset="0"/>
              </a:rPr>
              <a:t>　　ここでは、大阪・関西万博の閉幕後に残る有形・無形の遺産のこと。</a:t>
            </a:r>
            <a:endParaRPr lang="en-US" altLang="ja-JP" sz="4410" kern="0" dirty="0">
              <a:latin typeface="Meiryo UI" panose="020B0604030504040204" pitchFamily="50" charset="-128"/>
              <a:ea typeface="Meiryo UI" panose="020B0604030504040204" pitchFamily="50" charset="-128"/>
              <a:cs typeface="Times New Roman" panose="02020603050405020304" pitchFamily="18" charset="0"/>
            </a:endParaRPr>
          </a:p>
          <a:p>
            <a:pPr marL="0" indent="0">
              <a:lnSpc>
                <a:spcPts val="1400"/>
              </a:lnSpc>
              <a:spcBef>
                <a:spcPts val="0"/>
              </a:spcBef>
              <a:buNone/>
            </a:pPr>
            <a:endParaRPr lang="en-US" altLang="ja-JP" sz="4410" kern="0" dirty="0">
              <a:latin typeface="Meiryo UI" panose="020B0604030504040204" pitchFamily="50" charset="-128"/>
              <a:ea typeface="Meiryo UI" panose="020B0604030504040204" pitchFamily="50" charset="-128"/>
              <a:cs typeface="Times New Roman" panose="02020603050405020304" pitchFamily="18" charset="0"/>
            </a:endParaRPr>
          </a:p>
          <a:p>
            <a:pPr marL="0" indent="0">
              <a:lnSpc>
                <a:spcPts val="1400"/>
              </a:lnSpc>
              <a:spcBef>
                <a:spcPts val="0"/>
              </a:spcBef>
              <a:buNone/>
            </a:pPr>
            <a:r>
              <a:rPr lang="en-US" altLang="ja-JP" sz="4400" b="1" dirty="0">
                <a:latin typeface="Meiryo UI" panose="020B0604030504040204" pitchFamily="50" charset="-128"/>
                <a:ea typeface="Meiryo UI" panose="020B0604030504040204" pitchFamily="50" charset="-128"/>
              </a:rPr>
              <a:t>【</a:t>
            </a:r>
            <a:r>
              <a:rPr lang="ja-JP" altLang="en-US" sz="4400" b="1" dirty="0">
                <a:latin typeface="Meiryo UI" panose="020B0604030504040204" pitchFamily="50" charset="-128"/>
                <a:ea typeface="Meiryo UI" panose="020B0604030504040204" pitchFamily="50" charset="-128"/>
              </a:rPr>
              <a:t>スポーツツーリズム</a:t>
            </a:r>
            <a:r>
              <a:rPr lang="en-US" altLang="ja-JP" sz="4400" b="1" dirty="0">
                <a:latin typeface="Meiryo UI" panose="020B0604030504040204" pitchFamily="50" charset="-128"/>
                <a:ea typeface="Meiryo UI" panose="020B0604030504040204" pitchFamily="50" charset="-128"/>
              </a:rPr>
              <a:t>】</a:t>
            </a:r>
          </a:p>
          <a:p>
            <a:pPr marL="0" indent="0">
              <a:lnSpc>
                <a:spcPts val="1400"/>
              </a:lnSpc>
              <a:spcBef>
                <a:spcPts val="0"/>
              </a:spcBef>
              <a:buNone/>
            </a:pPr>
            <a:r>
              <a:rPr lang="ja-JP" altLang="en-US" sz="4400" dirty="0">
                <a:latin typeface="Meiryo UI" panose="020B0604030504040204" pitchFamily="50" charset="-128"/>
                <a:ea typeface="Meiryo UI" panose="020B0604030504040204" pitchFamily="50" charset="-128"/>
              </a:rPr>
              <a:t>　　スポーツの参加や観戦を目的とした地域の訪問や、地域資源とスポーツを掛け合わせた観光を楽しむ旅行のこと。</a:t>
            </a:r>
            <a:endParaRPr lang="en-US" altLang="ja-JP" sz="4400" dirty="0">
              <a:latin typeface="Meiryo UI" panose="020B0604030504040204" pitchFamily="50" charset="-128"/>
              <a:ea typeface="Meiryo UI" panose="020B0604030504040204" pitchFamily="50" charset="-128"/>
            </a:endParaRPr>
          </a:p>
          <a:p>
            <a:pPr marL="0" indent="0">
              <a:lnSpc>
                <a:spcPts val="1400"/>
              </a:lnSpc>
              <a:spcBef>
                <a:spcPts val="0"/>
              </a:spcBef>
              <a:buNone/>
            </a:pPr>
            <a:endParaRPr lang="en-US" altLang="ja-JP" sz="4400" dirty="0">
              <a:latin typeface="Meiryo UI" panose="020B0604030504040204" pitchFamily="50" charset="-128"/>
              <a:ea typeface="Meiryo UI" panose="020B0604030504040204" pitchFamily="50" charset="-128"/>
            </a:endParaRPr>
          </a:p>
          <a:p>
            <a:pPr marL="0" indent="0">
              <a:lnSpc>
                <a:spcPts val="1400"/>
              </a:lnSpc>
              <a:spcBef>
                <a:spcPts val="0"/>
              </a:spcBef>
              <a:buNone/>
            </a:pPr>
            <a:r>
              <a:rPr lang="en-US" altLang="ja-JP" sz="4400" b="1" kern="0" dirty="0">
                <a:latin typeface="Meiryo UI" panose="020B0604030504040204" pitchFamily="50" charset="-128"/>
                <a:ea typeface="Meiryo UI" panose="020B0604030504040204" pitchFamily="50" charset="-128"/>
                <a:cs typeface="Times New Roman" panose="02020603050405020304" pitchFamily="18" charset="0"/>
              </a:rPr>
              <a:t>【MOU】</a:t>
            </a:r>
          </a:p>
          <a:p>
            <a:pPr marL="0" indent="0" algn="just">
              <a:lnSpc>
                <a:spcPts val="1400"/>
              </a:lnSpc>
              <a:spcBef>
                <a:spcPts val="0"/>
              </a:spcBef>
              <a:buNone/>
            </a:pPr>
            <a:r>
              <a:rPr lang="ja-JP" altLang="en-US" sz="4400" b="1" kern="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4400" kern="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4400" kern="0" dirty="0">
                <a:latin typeface="Meiryo UI" panose="020B0604030504040204" pitchFamily="50" charset="-128"/>
                <a:ea typeface="Meiryo UI" panose="020B0604030504040204" pitchFamily="50" charset="-128"/>
                <a:cs typeface="Times New Roman" panose="02020603050405020304" pitchFamily="18" charset="0"/>
              </a:rPr>
              <a:t>Memorandum of Understanding</a:t>
            </a:r>
            <a:r>
              <a:rPr lang="ja-JP" altLang="en-US" sz="4400" kern="0" dirty="0">
                <a:latin typeface="Meiryo UI" panose="020B0604030504040204" pitchFamily="50" charset="-128"/>
                <a:ea typeface="Meiryo UI" panose="020B0604030504040204" pitchFamily="50" charset="-128"/>
                <a:cs typeface="Times New Roman" panose="02020603050405020304" pitchFamily="18" charset="0"/>
              </a:rPr>
              <a:t>」の略で、ここでは、重点政策にあわせて具体的な交流テーマを定め、大阪府や大阪市と</a:t>
            </a:r>
            <a:endParaRPr lang="en-US" altLang="ja-JP" sz="4400" kern="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r>
              <a:rPr lang="ja-JP" altLang="en-US" sz="4400" kern="0" dirty="0">
                <a:latin typeface="Meiryo UI" panose="020B0604030504040204" pitchFamily="50" charset="-128"/>
                <a:ea typeface="Meiryo UI" panose="020B0604030504040204" pitchFamily="50" charset="-128"/>
                <a:cs typeface="Times New Roman" panose="02020603050405020304" pitchFamily="18" charset="0"/>
              </a:rPr>
              <a:t>　海外各都市との間で、戦略的な交流を進めることを目的に締結された覚書のこと。　</a:t>
            </a:r>
            <a:endParaRPr lang="en-US" altLang="ja-JP" sz="4400" kern="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endParaRPr lang="en-US" altLang="ja-JP" sz="4400" kern="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r>
              <a:rPr lang="en-US" altLang="ja-JP" sz="4400" b="1" kern="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4400" b="1" kern="0" dirty="0">
                <a:latin typeface="Meiryo UI" panose="020B0604030504040204" pitchFamily="50" charset="-128"/>
                <a:ea typeface="Meiryo UI" panose="020B0604030504040204" pitchFamily="50" charset="-128"/>
                <a:cs typeface="Times New Roman" panose="02020603050405020304" pitchFamily="18" charset="0"/>
              </a:rPr>
              <a:t>レジリエント</a:t>
            </a:r>
            <a:r>
              <a:rPr lang="en-US" altLang="ja-JP" sz="4400" b="1" kern="0" dirty="0">
                <a:latin typeface="Meiryo UI" panose="020B0604030504040204" pitchFamily="50" charset="-128"/>
                <a:ea typeface="Meiryo UI" panose="020B0604030504040204" pitchFamily="50" charset="-128"/>
                <a:cs typeface="Times New Roman" panose="02020603050405020304" pitchFamily="18" charset="0"/>
              </a:rPr>
              <a:t>】</a:t>
            </a:r>
          </a:p>
          <a:p>
            <a:pPr marL="0" indent="0" algn="just">
              <a:lnSpc>
                <a:spcPts val="1400"/>
              </a:lnSpc>
              <a:spcBef>
                <a:spcPts val="0"/>
              </a:spcBef>
              <a:buNone/>
            </a:pPr>
            <a:r>
              <a:rPr lang="ja-JP" altLang="en-US" sz="4400" kern="0" dirty="0">
                <a:latin typeface="Meiryo UI" panose="020B0604030504040204" pitchFamily="50" charset="-128"/>
                <a:ea typeface="Meiryo UI" panose="020B0604030504040204" pitchFamily="50" charset="-128"/>
                <a:cs typeface="Times New Roman" panose="02020603050405020304" pitchFamily="18" charset="0"/>
              </a:rPr>
              <a:t>　　困難な状況や変化に対して柔軟に適応し、回復力をもつこと。</a:t>
            </a:r>
          </a:p>
          <a:p>
            <a:pPr marL="0" indent="0" algn="just">
              <a:lnSpc>
                <a:spcPts val="1400"/>
              </a:lnSpc>
              <a:spcBef>
                <a:spcPts val="0"/>
              </a:spcBef>
              <a:buNone/>
            </a:pPr>
            <a:r>
              <a:rPr lang="ja-JP" altLang="en-US" sz="4400" kern="0" dirty="0">
                <a:latin typeface="Meiryo UI" panose="020B0604030504040204" pitchFamily="50" charset="-128"/>
                <a:ea typeface="Meiryo UI" panose="020B0604030504040204" pitchFamily="50" charset="-128"/>
                <a:cs typeface="Times New Roman" panose="02020603050405020304" pitchFamily="18" charset="0"/>
              </a:rPr>
              <a:t>　　レジリエントな観光とは、自然災害や経済危機、パンデミックなど、さまざまなリスクに直面しても、柔軟に対応し、持続可能な発展を遂げる観光の形態。</a:t>
            </a:r>
          </a:p>
          <a:p>
            <a:pPr marL="0" indent="0" algn="just">
              <a:lnSpc>
                <a:spcPts val="1400"/>
              </a:lnSpc>
              <a:spcBef>
                <a:spcPts val="0"/>
              </a:spcBef>
              <a:buNone/>
            </a:pPr>
            <a:endParaRPr lang="en-US" altLang="ja-JP" sz="4400" b="1" kern="0" dirty="0">
              <a:latin typeface="Meiryo UI" panose="020B0604030504040204" pitchFamily="50" charset="-128"/>
              <a:ea typeface="Meiryo UI" panose="020B0604030504040204" pitchFamily="50" charset="-128"/>
              <a:cs typeface="Times New Roman" panose="02020603050405020304" pitchFamily="18" charset="0"/>
            </a:endParaRPr>
          </a:p>
          <a:p>
            <a:pPr marL="0" indent="0">
              <a:lnSpc>
                <a:spcPct val="170000"/>
              </a:lnSpc>
              <a:spcBef>
                <a:spcPts val="0"/>
              </a:spcBef>
              <a:buNone/>
            </a:pPr>
            <a:endParaRPr lang="en-US" altLang="ja-JP" sz="4410" kern="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正方形/長方形 3"/>
          <p:cNvSpPr/>
          <p:nvPr/>
        </p:nvSpPr>
        <p:spPr>
          <a:xfrm>
            <a:off x="8742843" y="535059"/>
            <a:ext cx="1092137" cy="23152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3" dirty="0">
                <a:latin typeface="Meiryo UI" panose="020B0604030504040204" pitchFamily="50" charset="-128"/>
                <a:ea typeface="Meiryo UI" panose="020B0604030504040204" pitchFamily="50" charset="-128"/>
              </a:rPr>
              <a:t>※</a:t>
            </a:r>
            <a:r>
              <a:rPr kumimoji="1" lang="ja-JP" altLang="en-US" sz="1103" dirty="0">
                <a:latin typeface="Meiryo UI" panose="020B0604030504040204" pitchFamily="50" charset="-128"/>
                <a:ea typeface="Meiryo UI" panose="020B0604030504040204" pitchFamily="50" charset="-128"/>
              </a:rPr>
              <a:t>頁は初出頁</a:t>
            </a:r>
          </a:p>
        </p:txBody>
      </p:sp>
      <p:sp>
        <p:nvSpPr>
          <p:cNvPr id="11" name="正方形/長方形 10"/>
          <p:cNvSpPr/>
          <p:nvPr/>
        </p:nvSpPr>
        <p:spPr>
          <a:xfrm>
            <a:off x="392349" y="552513"/>
            <a:ext cx="509641" cy="231525"/>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ja-JP" sz="1103" dirty="0">
                <a:latin typeface="Meiryo UI" panose="020B0604030504040204" pitchFamily="50" charset="-128"/>
                <a:ea typeface="Meiryo UI" panose="020B0604030504040204" pitchFamily="50" charset="-128"/>
              </a:rPr>
              <a:t>4</a:t>
            </a:r>
            <a:r>
              <a:rPr kumimoji="1" lang="ja-JP" altLang="en-US" sz="1103" dirty="0">
                <a:latin typeface="Meiryo UI" panose="020B0604030504040204" pitchFamily="50" charset="-128"/>
                <a:ea typeface="Meiryo UI" panose="020B0604030504040204" pitchFamily="50" charset="-128"/>
              </a:rPr>
              <a:t>頁</a:t>
            </a:r>
            <a:endParaRPr kumimoji="1" lang="ja-JP" altLang="en-US" sz="1654" dirty="0"/>
          </a:p>
        </p:txBody>
      </p:sp>
      <p:sp>
        <p:nvSpPr>
          <p:cNvPr id="2" name="正方形/長方形 1">
            <a:extLst>
              <a:ext uri="{FF2B5EF4-FFF2-40B4-BE49-F238E27FC236}">
                <a16:creationId xmlns:a16="http://schemas.microsoft.com/office/drawing/2014/main" id="{DDFBC92D-423F-A67B-D52C-08F2D6320F28}"/>
              </a:ext>
            </a:extLst>
          </p:cNvPr>
          <p:cNvSpPr/>
          <p:nvPr/>
        </p:nvSpPr>
        <p:spPr>
          <a:xfrm>
            <a:off x="400133" y="4111456"/>
            <a:ext cx="505847" cy="231526"/>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ja-JP" altLang="en-US" sz="1103" dirty="0">
                <a:latin typeface="Meiryo UI" panose="020B0604030504040204" pitchFamily="50" charset="-128"/>
                <a:ea typeface="Meiryo UI" panose="020B0604030504040204" pitchFamily="50" charset="-128"/>
              </a:rPr>
              <a:t>８頁</a:t>
            </a:r>
            <a:endParaRPr kumimoji="1" lang="ja-JP" altLang="en-US" sz="1654" dirty="0"/>
          </a:p>
        </p:txBody>
      </p:sp>
      <p:sp>
        <p:nvSpPr>
          <p:cNvPr id="7" name="正方形/長方形 6">
            <a:extLst>
              <a:ext uri="{FF2B5EF4-FFF2-40B4-BE49-F238E27FC236}">
                <a16:creationId xmlns:a16="http://schemas.microsoft.com/office/drawing/2014/main" id="{F0EC9F9F-BF56-6DDC-2E2D-520AEB4F8111}"/>
              </a:ext>
            </a:extLst>
          </p:cNvPr>
          <p:cNvSpPr/>
          <p:nvPr/>
        </p:nvSpPr>
        <p:spPr>
          <a:xfrm>
            <a:off x="400134" y="3561228"/>
            <a:ext cx="505848" cy="231525"/>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ja-JP" altLang="en-US" sz="1103" dirty="0">
                <a:latin typeface="Meiryo UI" panose="020B0604030504040204" pitchFamily="50" charset="-128"/>
                <a:ea typeface="Meiryo UI" panose="020B0604030504040204" pitchFamily="50" charset="-128"/>
              </a:rPr>
              <a:t>６頁</a:t>
            </a:r>
            <a:endParaRPr kumimoji="1" lang="ja-JP" altLang="en-US" sz="1654" dirty="0"/>
          </a:p>
        </p:txBody>
      </p:sp>
      <p:sp>
        <p:nvSpPr>
          <p:cNvPr id="12" name="正方形/長方形 11">
            <a:extLst>
              <a:ext uri="{FF2B5EF4-FFF2-40B4-BE49-F238E27FC236}">
                <a16:creationId xmlns:a16="http://schemas.microsoft.com/office/drawing/2014/main" id="{13596DE1-536A-4A9A-6B3B-60DB859EA93F}"/>
              </a:ext>
            </a:extLst>
          </p:cNvPr>
          <p:cNvSpPr/>
          <p:nvPr/>
        </p:nvSpPr>
        <p:spPr>
          <a:xfrm>
            <a:off x="400133" y="3043261"/>
            <a:ext cx="501858" cy="231525"/>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ja-JP" altLang="en-US" sz="1103" dirty="0">
                <a:latin typeface="Meiryo UI" panose="020B0604030504040204" pitchFamily="50" charset="-128"/>
                <a:ea typeface="Meiryo UI" panose="020B0604030504040204" pitchFamily="50" charset="-128"/>
              </a:rPr>
              <a:t>５頁</a:t>
            </a:r>
            <a:endParaRPr kumimoji="1" lang="ja-JP" altLang="en-US" sz="1654" dirty="0"/>
          </a:p>
        </p:txBody>
      </p:sp>
      <p:sp>
        <p:nvSpPr>
          <p:cNvPr id="14" name="テキスト ボックス 13">
            <a:extLst>
              <a:ext uri="{FF2B5EF4-FFF2-40B4-BE49-F238E27FC236}">
                <a16:creationId xmlns:a16="http://schemas.microsoft.com/office/drawing/2014/main" id="{EEC981A1-0650-A387-570B-DED3064E3710}"/>
              </a:ext>
            </a:extLst>
          </p:cNvPr>
          <p:cNvSpPr txBox="1"/>
          <p:nvPr/>
        </p:nvSpPr>
        <p:spPr>
          <a:xfrm>
            <a:off x="9539851" y="5961078"/>
            <a:ext cx="840783" cy="246221"/>
          </a:xfrm>
          <a:prstGeom prst="rect">
            <a:avLst/>
          </a:prstGeom>
          <a:noFill/>
        </p:spPr>
        <p:txBody>
          <a:bodyPr wrap="square">
            <a:spAutoFit/>
          </a:body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28</a:t>
            </a:fld>
            <a:endParaRPr lang="ja-JP" altLang="en-US" sz="1000" dirty="0"/>
          </a:p>
        </p:txBody>
      </p:sp>
      <p:sp>
        <p:nvSpPr>
          <p:cNvPr id="15" name="正方形/長方形 14">
            <a:extLst>
              <a:ext uri="{FF2B5EF4-FFF2-40B4-BE49-F238E27FC236}">
                <a16:creationId xmlns:a16="http://schemas.microsoft.com/office/drawing/2014/main" id="{BBCF44D5-7B9E-2B5B-99AE-FDB858EC3F95}"/>
              </a:ext>
            </a:extLst>
          </p:cNvPr>
          <p:cNvSpPr/>
          <p:nvPr/>
        </p:nvSpPr>
        <p:spPr>
          <a:xfrm>
            <a:off x="-2" y="6607"/>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用語集</a:t>
            </a:r>
            <a:endParaRPr lang="ja-JP" altLang="en-US" sz="1800" b="1"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A6FE354E-15F4-F6B0-C8A6-46FFA92FB5DE}"/>
              </a:ext>
            </a:extLst>
          </p:cNvPr>
          <p:cNvSpPr/>
          <p:nvPr/>
        </p:nvSpPr>
        <p:spPr>
          <a:xfrm>
            <a:off x="396000" y="4624150"/>
            <a:ext cx="502193" cy="2556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en-US" altLang="ja-JP" sz="1103" dirty="0">
                <a:latin typeface="Meiryo UI" panose="020B0604030504040204" pitchFamily="50" charset="-128"/>
                <a:ea typeface="Meiryo UI" panose="020B0604030504040204" pitchFamily="50" charset="-128"/>
              </a:rPr>
              <a:t>10</a:t>
            </a:r>
            <a:r>
              <a:rPr kumimoji="1" lang="ja-JP" altLang="en-US" sz="1103" dirty="0">
                <a:latin typeface="Meiryo UI" panose="020B0604030504040204" pitchFamily="50" charset="-128"/>
                <a:ea typeface="Meiryo UI" panose="020B0604030504040204" pitchFamily="50" charset="-128"/>
              </a:rPr>
              <a:t>頁</a:t>
            </a:r>
            <a:endParaRPr kumimoji="1" lang="ja-JP" altLang="en-US" sz="1654" dirty="0"/>
          </a:p>
        </p:txBody>
      </p:sp>
      <p:sp>
        <p:nvSpPr>
          <p:cNvPr id="9" name="正方形/長方形 8">
            <a:extLst>
              <a:ext uri="{FF2B5EF4-FFF2-40B4-BE49-F238E27FC236}">
                <a16:creationId xmlns:a16="http://schemas.microsoft.com/office/drawing/2014/main" id="{33C302FD-BBD0-EAF1-5D23-A68F64EA3F25}"/>
              </a:ext>
            </a:extLst>
          </p:cNvPr>
          <p:cNvSpPr/>
          <p:nvPr/>
        </p:nvSpPr>
        <p:spPr>
          <a:xfrm>
            <a:off x="400134" y="5314428"/>
            <a:ext cx="507066" cy="255269"/>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ja-JP" sz="1011" dirty="0">
                <a:latin typeface="Meiryo UI" panose="020B0604030504040204" pitchFamily="50" charset="-128"/>
                <a:ea typeface="Meiryo UI" panose="020B0604030504040204" pitchFamily="50" charset="-128"/>
              </a:rPr>
              <a:t>12</a:t>
            </a:r>
            <a:r>
              <a:rPr kumimoji="1" lang="ja-JP" altLang="en-US" sz="1011" dirty="0">
                <a:latin typeface="Meiryo UI" panose="020B0604030504040204" pitchFamily="50" charset="-128"/>
                <a:ea typeface="Meiryo UI" panose="020B0604030504040204" pitchFamily="50" charset="-128"/>
              </a:rPr>
              <a:t>頁</a:t>
            </a:r>
            <a:endParaRPr kumimoji="1" lang="ja-JP" altLang="en-US" sz="1470" dirty="0"/>
          </a:p>
        </p:txBody>
      </p:sp>
    </p:spTree>
    <p:extLst>
      <p:ext uri="{BB962C8B-B14F-4D97-AF65-F5344CB8AC3E}">
        <p14:creationId xmlns:p14="http://schemas.microsoft.com/office/powerpoint/2010/main" val="2071315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コンテンツ プレースホルダー 2">
            <a:extLst>
              <a:ext uri="{FF2B5EF4-FFF2-40B4-BE49-F238E27FC236}">
                <a16:creationId xmlns:a16="http://schemas.microsoft.com/office/drawing/2014/main" id="{BE947C01-382E-4BC4-B1DB-324B7A2EFD19}"/>
              </a:ext>
            </a:extLst>
          </p:cNvPr>
          <p:cNvSpPr>
            <a:spLocks noGrp="1"/>
          </p:cNvSpPr>
          <p:nvPr>
            <p:ph idx="1"/>
          </p:nvPr>
        </p:nvSpPr>
        <p:spPr>
          <a:xfrm>
            <a:off x="486126" y="2444908"/>
            <a:ext cx="8953508" cy="3144712"/>
          </a:xfrm>
        </p:spPr>
        <p:txBody>
          <a:bodyPr>
            <a:noAutofit/>
          </a:bodyPr>
          <a:lstStyle/>
          <a:p>
            <a:pPr marL="167050" indent="-167050">
              <a:lnSpc>
                <a:spcPts val="2200"/>
              </a:lnSpc>
              <a:spcBef>
                <a:spcPts val="26"/>
              </a:spcBef>
              <a:buFont typeface="Meiryo UI" panose="020B0604030504040204" pitchFamily="50" charset="-128"/>
              <a:buChar char="○"/>
            </a:pPr>
            <a:r>
              <a:rPr lang="ja-JP" altLang="en-US" sz="1200" dirty="0">
                <a:latin typeface="Meiryo UI" panose="020B0604030504040204" pitchFamily="50" charset="-128"/>
                <a:ea typeface="Meiryo UI" panose="020B0604030504040204" pitchFamily="50" charset="-128"/>
              </a:rPr>
              <a:t>大阪府・大阪市では、世界的な創造都市の実現に向けた観光・国際交流・文化・スポーツ各施策の上位概念となる府市共通の戦略として</a:t>
            </a:r>
            <a:r>
              <a:rPr lang="en-US" altLang="ja-JP" sz="1200" dirty="0">
                <a:latin typeface="Meiryo UI" panose="020B0604030504040204" pitchFamily="50" charset="-128"/>
                <a:ea typeface="Meiryo UI" panose="020B0604030504040204" pitchFamily="50" charset="-128"/>
              </a:rPr>
              <a:t>2012</a:t>
            </a:r>
            <a:r>
              <a:rPr lang="ja-JP" altLang="en-US" sz="1200" dirty="0">
                <a:latin typeface="Meiryo UI" panose="020B0604030504040204" pitchFamily="50" charset="-128"/>
                <a:ea typeface="Meiryo UI" panose="020B0604030504040204" pitchFamily="50" charset="-128"/>
              </a:rPr>
              <a:t>年にはじめて「大阪都市魅力創造戦略」（計画期間：</a:t>
            </a:r>
            <a:r>
              <a:rPr lang="en-US" altLang="ja-JP" sz="1200" dirty="0">
                <a:latin typeface="Meiryo UI" panose="020B0604030504040204" pitchFamily="50" charset="-128"/>
                <a:ea typeface="Meiryo UI" panose="020B0604030504040204" pitchFamily="50" charset="-128"/>
              </a:rPr>
              <a:t>2012</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2015</a:t>
            </a:r>
            <a:r>
              <a:rPr lang="ja-JP" altLang="en-US" sz="1200" dirty="0">
                <a:latin typeface="Meiryo UI" panose="020B0604030504040204" pitchFamily="50" charset="-128"/>
                <a:ea typeface="Meiryo UI" panose="020B0604030504040204" pitchFamily="50" charset="-128"/>
              </a:rPr>
              <a:t>年度）を策定し、以降、一体となって各種プロジェクトを推進することにより、大阪の賑わいを創出し、都市魅力の向上を図ってきた。</a:t>
            </a:r>
            <a:endParaRPr lang="en-US" altLang="ja-JP" sz="1200" dirty="0">
              <a:latin typeface="Meiryo UI" panose="020B0604030504040204" pitchFamily="50" charset="-128"/>
              <a:ea typeface="Meiryo UI" panose="020B0604030504040204" pitchFamily="50" charset="-128"/>
            </a:endParaRPr>
          </a:p>
          <a:p>
            <a:pPr marL="167050" indent="-167050">
              <a:lnSpc>
                <a:spcPts val="2200"/>
              </a:lnSpc>
              <a:spcBef>
                <a:spcPts val="26"/>
              </a:spcBef>
              <a:buFont typeface="Meiryo UI" panose="020B0604030504040204" pitchFamily="50" charset="-128"/>
              <a:buChar char="○"/>
            </a:pPr>
            <a:r>
              <a:rPr lang="en-US" altLang="ja-JP" sz="1200" dirty="0">
                <a:latin typeface="Meiryo UI" panose="020B0604030504040204" pitchFamily="50" charset="-128"/>
                <a:ea typeface="Meiryo UI" panose="020B0604030504040204" pitchFamily="50" charset="-128"/>
              </a:rPr>
              <a:t>2016</a:t>
            </a:r>
            <a:r>
              <a:rPr lang="ja-JP" altLang="en-US" sz="1200" dirty="0">
                <a:latin typeface="Meiryo UI" panose="020B0604030504040204" pitchFamily="50" charset="-128"/>
                <a:ea typeface="Meiryo UI" panose="020B0604030504040204" pitchFamily="50" charset="-128"/>
              </a:rPr>
              <a:t>年に策定した「</a:t>
            </a:r>
            <a:r>
              <a:rPr lang="ja-JP" altLang="ja-JP" sz="1200" dirty="0">
                <a:latin typeface="Meiryo UI" panose="020B0604030504040204" pitchFamily="50" charset="-128"/>
                <a:ea typeface="Meiryo UI" panose="020B0604030504040204" pitchFamily="50" charset="-128"/>
              </a:rPr>
              <a:t>大阪都市魅力</a:t>
            </a:r>
            <a:r>
              <a:rPr lang="ja-JP" altLang="en-US" sz="1200" dirty="0">
                <a:latin typeface="Meiryo UI" panose="020B0604030504040204" pitchFamily="50" charset="-128"/>
                <a:ea typeface="Meiryo UI" panose="020B0604030504040204" pitchFamily="50" charset="-128"/>
              </a:rPr>
              <a:t>創造</a:t>
            </a:r>
            <a:r>
              <a:rPr lang="ja-JP" altLang="ja-JP" sz="1200" dirty="0">
                <a:latin typeface="Meiryo UI" panose="020B0604030504040204" pitchFamily="50" charset="-128"/>
                <a:ea typeface="Meiryo UI" panose="020B0604030504040204" pitchFamily="50" charset="-128"/>
              </a:rPr>
              <a:t>戦略</a:t>
            </a:r>
            <a:r>
              <a:rPr lang="en-US" altLang="ja-JP" sz="1200" dirty="0">
                <a:latin typeface="Meiryo UI" panose="020B0604030504040204" pitchFamily="50" charset="-128"/>
                <a:ea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rPr>
              <a:t>」</a:t>
            </a:r>
            <a:r>
              <a:rPr lang="ja-JP" altLang="ja-JP" sz="1200" dirty="0">
                <a:latin typeface="Meiryo UI" panose="020B0604030504040204" pitchFamily="50" charset="-128"/>
                <a:ea typeface="Meiryo UI" panose="020B0604030504040204" pitchFamily="50" charset="-128"/>
              </a:rPr>
              <a:t>（計画期間：</a:t>
            </a:r>
            <a:r>
              <a:rPr lang="en-US" altLang="ja-JP" sz="1200" dirty="0">
                <a:latin typeface="Meiryo UI" panose="020B0604030504040204" pitchFamily="50" charset="-128"/>
                <a:ea typeface="Meiryo UI" panose="020B0604030504040204" pitchFamily="50" charset="-128"/>
              </a:rPr>
              <a:t>2016</a:t>
            </a:r>
            <a:r>
              <a:rPr lang="ja-JP" altLang="ja-JP"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rPr>
              <a:t>年度）では、めざす姿として</a:t>
            </a:r>
            <a:r>
              <a:rPr lang="ja-JP" altLang="ja-JP" sz="1200" dirty="0">
                <a:latin typeface="Meiryo UI" panose="020B0604030504040204" pitchFamily="50" charset="-128"/>
                <a:ea typeface="Meiryo UI" panose="020B0604030504040204" pitchFamily="50" charset="-128"/>
              </a:rPr>
              <a:t>「世界的な創造都市、国際エンターテインメント都市へ加速」</a:t>
            </a:r>
            <a:r>
              <a:rPr lang="ja-JP" altLang="en-US" sz="1200" dirty="0">
                <a:latin typeface="Meiryo UI" panose="020B0604030504040204" pitchFamily="50" charset="-128"/>
                <a:ea typeface="Meiryo UI" panose="020B0604030504040204" pitchFamily="50" charset="-128"/>
              </a:rPr>
              <a:t>を掲げ、好調なインバウンド需要を取り込み、着実に国際都市としてのプレゼンスを高める最中、</a:t>
            </a:r>
            <a:r>
              <a:rPr lang="en-US" altLang="ja-JP" sz="1200" dirty="0">
                <a:latin typeface="Meiryo UI" panose="020B0604030504040204" pitchFamily="50" charset="-128"/>
                <a:ea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rPr>
              <a:t>年、新型コロナウイルス感染症の蔓延により、人々の移動や集客が制限され、インバウンド需要がほぼ消滅する等、大阪においても、深刻な影響を受けた。</a:t>
            </a:r>
            <a:endParaRPr lang="en-US" altLang="ja-JP" sz="1200" dirty="0">
              <a:latin typeface="Meiryo UI" panose="020B0604030504040204" pitchFamily="50" charset="-128"/>
              <a:ea typeface="Meiryo UI" panose="020B0604030504040204" pitchFamily="50" charset="-128"/>
            </a:endParaRPr>
          </a:p>
          <a:p>
            <a:pPr marL="167050" indent="-167050">
              <a:lnSpc>
                <a:spcPts val="2200"/>
              </a:lnSpc>
              <a:spcBef>
                <a:spcPts val="26"/>
              </a:spcBef>
              <a:buFont typeface="Meiryo UI" panose="020B0604030504040204" pitchFamily="50" charset="-128"/>
              <a:buChar char="○"/>
            </a:pPr>
            <a:r>
              <a:rPr lang="en-US" altLang="ja-JP" sz="1200" dirty="0">
                <a:latin typeface="Meiryo UI" panose="020B0604030504040204" pitchFamily="50" charset="-128"/>
                <a:ea typeface="Meiryo UI" panose="020B0604030504040204" pitchFamily="50" charset="-128"/>
              </a:rPr>
              <a:t>2021</a:t>
            </a:r>
            <a:r>
              <a:rPr lang="ja-JP" altLang="en-US" sz="1200" dirty="0">
                <a:latin typeface="Meiryo UI" panose="020B0604030504040204" pitchFamily="50" charset="-128"/>
                <a:ea typeface="Meiryo UI" panose="020B0604030504040204" pitchFamily="50" charset="-128"/>
              </a:rPr>
              <a:t>年に策定した「大阪都市魅力創造戦略</a:t>
            </a:r>
            <a:r>
              <a:rPr lang="en-US" altLang="ja-JP" sz="1200" dirty="0">
                <a:latin typeface="Meiryo UI" panose="020B0604030504040204" pitchFamily="50" charset="-128"/>
                <a:ea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rPr>
              <a:t>」（計画期間：</a:t>
            </a:r>
            <a:r>
              <a:rPr lang="en-US" altLang="ja-JP" sz="1200" dirty="0">
                <a:latin typeface="Meiryo UI" panose="020B0604030504040204" pitchFamily="50" charset="-128"/>
                <a:ea typeface="Meiryo UI" panose="020B0604030504040204" pitchFamily="50" charset="-128"/>
              </a:rPr>
              <a:t>2021</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rPr>
              <a:t>年度）は、そのような難局に直面するなか、めざす姿として「魅力共創都市・大阪」を掲げ、新たな時代を切り拓き、多様な主体が連携して世界に誇る魅力あふれる都市を創り上げることをめざした戦略である。この戦略では、新型コロナウイルス感染症による社会への影響を鑑み、住民・企業をはじめ、あらゆるステークホルダーとともに、フェーズに応じた計画的なプロジェクトの推進を行ったことで、水際対策解除後も速やかにインバウンドを含む観光需要を取り込むことができた。加えて、</a:t>
            </a:r>
            <a:r>
              <a:rPr lang="en-US" altLang="ja-JP" sz="1200" dirty="0">
                <a:latin typeface="Meiryo UI" panose="020B0604030504040204" pitchFamily="50" charset="-128"/>
                <a:ea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rPr>
              <a:t>年日本国際博覧会（大阪・関西万博）の開催を契機に国際都市大阪にふさわしい新たな賑わい創出に取り組むことで、</a:t>
            </a:r>
            <a:r>
              <a:rPr lang="en-US" altLang="ja-JP" sz="1200" dirty="0">
                <a:latin typeface="Meiryo UI" panose="020B0604030504040204" pitchFamily="50" charset="-128"/>
                <a:ea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rPr>
              <a:t>年の来阪外国人旅行者数は、過去最高値を達成するなど、めざすべき姿の実現に向けた取組の成果が表れている。</a:t>
            </a:r>
            <a:endParaRPr lang="en-US" altLang="ja-JP" sz="1200" dirty="0">
              <a:latin typeface="Meiryo UI" panose="020B0604030504040204" pitchFamily="50" charset="-128"/>
              <a:ea typeface="Meiryo UI" panose="020B0604030504040204" pitchFamily="50" charset="-128"/>
            </a:endParaRPr>
          </a:p>
          <a:p>
            <a:pPr marL="167050" indent="-167050">
              <a:lnSpc>
                <a:spcPts val="1874"/>
              </a:lnSpc>
              <a:spcBef>
                <a:spcPts val="26"/>
              </a:spcBef>
              <a:buFont typeface="Meiryo UI" panose="020B0604030504040204" pitchFamily="50" charset="-128"/>
              <a:buChar char="○"/>
            </a:pPr>
            <a:endParaRPr lang="en-US" altLang="ja-JP" sz="1160" dirty="0">
              <a:latin typeface="Meiryo UI" panose="020B0604030504040204" pitchFamily="50" charset="-128"/>
              <a:ea typeface="Meiryo UI" panose="020B0604030504040204" pitchFamily="50" charset="-128"/>
            </a:endParaRPr>
          </a:p>
          <a:p>
            <a:pPr marL="167050" indent="-167050">
              <a:lnSpc>
                <a:spcPts val="1874"/>
              </a:lnSpc>
              <a:spcBef>
                <a:spcPts val="26"/>
              </a:spcBef>
              <a:buFont typeface="Meiryo UI" panose="020B0604030504040204" pitchFamily="50" charset="-128"/>
              <a:buChar char="○"/>
            </a:pPr>
            <a:endParaRPr lang="en-US" altLang="ja-JP" sz="1160" dirty="0">
              <a:latin typeface="Meiryo UI" panose="020B0604030504040204" pitchFamily="50" charset="-128"/>
              <a:ea typeface="Meiryo UI" panose="020B0604030504040204" pitchFamily="50" charset="-128"/>
            </a:endParaRPr>
          </a:p>
        </p:txBody>
      </p:sp>
      <p:sp>
        <p:nvSpPr>
          <p:cNvPr id="7" name="コンテンツ プレースホルダー 2">
            <a:extLst>
              <a:ext uri="{FF2B5EF4-FFF2-40B4-BE49-F238E27FC236}">
                <a16:creationId xmlns:a16="http://schemas.microsoft.com/office/drawing/2014/main" id="{F5E44ABD-A0E8-475D-8559-AA7B448F9A76}"/>
              </a:ext>
            </a:extLst>
          </p:cNvPr>
          <p:cNvSpPr txBox="1">
            <a:spLocks/>
          </p:cNvSpPr>
          <p:nvPr/>
        </p:nvSpPr>
        <p:spPr>
          <a:xfrm>
            <a:off x="357228" y="700535"/>
            <a:ext cx="2252184" cy="229613"/>
          </a:xfrm>
          <a:prstGeom prst="rect">
            <a:avLst/>
          </a:prstGeom>
        </p:spPr>
        <p:txBody>
          <a:bodyPr vert="horz" lIns="81597" tIns="40799" rIns="81597" bIns="40799"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167050" indent="-167050">
              <a:lnSpc>
                <a:spcPct val="100000"/>
              </a:lnSpc>
              <a:spcBef>
                <a:spcPts val="26"/>
              </a:spcBef>
              <a:buNone/>
            </a:pPr>
            <a:r>
              <a:rPr lang="ja-JP" altLang="en-US" sz="1400" b="1" dirty="0">
                <a:latin typeface="Meiryo UI" panose="020B0604030504040204" pitchFamily="50" charset="-128"/>
                <a:ea typeface="Meiryo UI" panose="020B0604030504040204" pitchFamily="50" charset="-128"/>
              </a:rPr>
              <a:t>大阪都市魅力創造戦略とは</a:t>
            </a:r>
            <a:endParaRPr lang="en-US" altLang="ja-JP" sz="1400" b="1" u="sng" dirty="0">
              <a:solidFill>
                <a:srgbClr val="FF0000"/>
              </a:solidFill>
              <a:latin typeface="Meiryo UI" panose="020B0604030504040204" pitchFamily="50" charset="-128"/>
              <a:ea typeface="Meiryo UI" panose="020B0604030504040204" pitchFamily="50" charset="-128"/>
            </a:endParaRPr>
          </a:p>
          <a:p>
            <a:pPr marL="0" indent="0">
              <a:lnSpc>
                <a:spcPts val="2499"/>
              </a:lnSpc>
              <a:spcBef>
                <a:spcPts val="26"/>
              </a:spcBef>
              <a:buNone/>
            </a:pPr>
            <a:endParaRPr lang="en-US" altLang="ja-JP" sz="1249"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EAEEB8B4-D263-4EB8-BB52-2BE698FFA317}"/>
              </a:ext>
            </a:extLst>
          </p:cNvPr>
          <p:cNvSpPr/>
          <p:nvPr/>
        </p:nvSpPr>
        <p:spPr>
          <a:xfrm>
            <a:off x="256030" y="1109544"/>
            <a:ext cx="9375650" cy="75600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9" name="コンテンツ プレースホルダー 2">
            <a:extLst>
              <a:ext uri="{FF2B5EF4-FFF2-40B4-BE49-F238E27FC236}">
                <a16:creationId xmlns:a16="http://schemas.microsoft.com/office/drawing/2014/main" id="{20858003-95C2-48AE-8FD9-AFA7164CFB8B}"/>
              </a:ext>
            </a:extLst>
          </p:cNvPr>
          <p:cNvSpPr txBox="1">
            <a:spLocks/>
          </p:cNvSpPr>
          <p:nvPr/>
        </p:nvSpPr>
        <p:spPr>
          <a:xfrm>
            <a:off x="451791" y="1243280"/>
            <a:ext cx="9022177" cy="488527"/>
          </a:xfrm>
          <a:prstGeom prst="rect">
            <a:avLst/>
          </a:prstGeom>
          <a:noFill/>
        </p:spPr>
        <p:txBody>
          <a:bodyPr vert="horz" lIns="81597" tIns="40799" rIns="81597" bIns="40799"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nSpc>
                <a:spcPts val="1800"/>
              </a:lnSpc>
              <a:spcBef>
                <a:spcPts val="26"/>
              </a:spcBef>
              <a:buNone/>
            </a:pPr>
            <a:r>
              <a:rPr lang="ja-JP" altLang="ja-JP" sz="1200" dirty="0">
                <a:latin typeface="Meiryo UI" panose="020B0604030504040204" pitchFamily="50" charset="-128"/>
                <a:ea typeface="Meiryo UI" panose="020B0604030504040204" pitchFamily="50" charset="-128"/>
              </a:rPr>
              <a:t>世界的な創造都市</a:t>
            </a:r>
            <a:r>
              <a:rPr lang="ja-JP" altLang="en-US" sz="1200" dirty="0">
                <a:latin typeface="Meiryo UI" panose="020B0604030504040204" pitchFamily="50" charset="-128"/>
                <a:ea typeface="Meiryo UI" panose="020B0604030504040204" pitchFamily="50" charset="-128"/>
              </a:rPr>
              <a:t>の実現に向けて、</a:t>
            </a:r>
            <a:r>
              <a:rPr lang="ja-JP" altLang="ja-JP" sz="1200" dirty="0">
                <a:latin typeface="Meiryo UI" panose="020B0604030504040204" pitchFamily="50" charset="-128"/>
                <a:ea typeface="Meiryo UI" panose="020B0604030504040204" pitchFamily="50" charset="-128"/>
              </a:rPr>
              <a:t>観光・国際交流・文化・スポーツ各</a:t>
            </a:r>
            <a:r>
              <a:rPr lang="ja-JP" altLang="en-US" sz="1200" dirty="0">
                <a:latin typeface="Meiryo UI" panose="020B0604030504040204" pitchFamily="50" charset="-128"/>
                <a:ea typeface="Meiryo UI" panose="020B0604030504040204" pitchFamily="50" charset="-128"/>
              </a:rPr>
              <a:t>分野において、人々を惹きつける「都市魅力」を創造することにより、国内外からの誘客・交流拡大につなげ、国際都市にふさわしい賑わいをもたらすとともに、大阪の都市としての魅力を高めていくための府市共通の戦略である。</a:t>
            </a:r>
            <a:endParaRPr lang="en-US" altLang="ja-JP" sz="1200" dirty="0">
              <a:latin typeface="Meiryo UI" panose="020B0604030504040204" pitchFamily="50" charset="-128"/>
              <a:ea typeface="Meiryo UI" panose="020B0604030504040204" pitchFamily="50" charset="-128"/>
            </a:endParaRPr>
          </a:p>
          <a:p>
            <a:pPr>
              <a:lnSpc>
                <a:spcPts val="2052"/>
              </a:lnSpc>
              <a:spcBef>
                <a:spcPts val="26"/>
              </a:spcBef>
              <a:buFont typeface="Meiryo UI" panose="020B0604030504040204" pitchFamily="50" charset="-128"/>
              <a:buChar char="○"/>
            </a:pPr>
            <a:endParaRPr lang="ja-JP" altLang="en-US" sz="1249"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正方形/長方形 1">
            <a:extLst>
              <a:ext uri="{FF2B5EF4-FFF2-40B4-BE49-F238E27FC236}">
                <a16:creationId xmlns:a16="http://schemas.microsoft.com/office/drawing/2014/main" id="{A27E712E-27DD-45EF-9941-FFAA65B29EFA}"/>
              </a:ext>
            </a:extLst>
          </p:cNvPr>
          <p:cNvSpPr/>
          <p:nvPr/>
        </p:nvSpPr>
        <p:spPr>
          <a:xfrm>
            <a:off x="258441" y="723900"/>
            <a:ext cx="96375" cy="257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18" name="正方形/長方形 17">
            <a:extLst>
              <a:ext uri="{FF2B5EF4-FFF2-40B4-BE49-F238E27FC236}">
                <a16:creationId xmlns:a16="http://schemas.microsoft.com/office/drawing/2014/main" id="{CAE14D78-F32F-401A-842C-D3B4E7688BC8}"/>
              </a:ext>
            </a:extLst>
          </p:cNvPr>
          <p:cNvSpPr/>
          <p:nvPr/>
        </p:nvSpPr>
        <p:spPr>
          <a:xfrm>
            <a:off x="0" y="-27596"/>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a:t>
            </a:r>
            <a:r>
              <a:rPr lang="ja-JP" altLang="en-US" b="1" dirty="0">
                <a:solidFill>
                  <a:schemeClr val="bg1"/>
                </a:solidFill>
                <a:latin typeface="Meiryo UI" panose="020B0604030504040204" pitchFamily="50" charset="-128"/>
                <a:ea typeface="Meiryo UI" panose="020B0604030504040204" pitchFamily="50" charset="-128"/>
              </a:rPr>
              <a:t>大阪都市魅力創造戦略とは</a:t>
            </a:r>
          </a:p>
        </p:txBody>
      </p:sp>
      <p:sp>
        <p:nvSpPr>
          <p:cNvPr id="20" name="コンテンツ プレースホルダー 2">
            <a:extLst>
              <a:ext uri="{FF2B5EF4-FFF2-40B4-BE49-F238E27FC236}">
                <a16:creationId xmlns:a16="http://schemas.microsoft.com/office/drawing/2014/main" id="{3FE1073D-D17C-4555-97FB-4D3D1EA82C1B}"/>
              </a:ext>
            </a:extLst>
          </p:cNvPr>
          <p:cNvSpPr txBox="1">
            <a:spLocks/>
          </p:cNvSpPr>
          <p:nvPr/>
        </p:nvSpPr>
        <p:spPr>
          <a:xfrm>
            <a:off x="354816" y="2068644"/>
            <a:ext cx="1367335" cy="216881"/>
          </a:xfrm>
          <a:prstGeom prst="rect">
            <a:avLst/>
          </a:prstGeom>
        </p:spPr>
        <p:txBody>
          <a:bodyPr vert="horz" lIns="81597" tIns="40799" rIns="81597" bIns="40799"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167050" indent="-167050">
              <a:lnSpc>
                <a:spcPct val="100000"/>
              </a:lnSpc>
              <a:spcBef>
                <a:spcPts val="26"/>
              </a:spcBef>
              <a:buNone/>
            </a:pPr>
            <a:r>
              <a:rPr lang="ja-JP" altLang="en-US" sz="1400" b="1" dirty="0">
                <a:latin typeface="Meiryo UI" panose="020B0604030504040204" pitchFamily="50" charset="-128"/>
                <a:ea typeface="Meiryo UI" panose="020B0604030504040204" pitchFamily="50" charset="-128"/>
              </a:rPr>
              <a:t>これまでの取組</a:t>
            </a:r>
            <a:endParaRPr lang="en-US" altLang="ja-JP" sz="1400" b="1" u="sng" dirty="0">
              <a:solidFill>
                <a:srgbClr val="FF0000"/>
              </a:solidFill>
              <a:latin typeface="Meiryo UI" panose="020B0604030504040204" pitchFamily="50" charset="-128"/>
              <a:ea typeface="Meiryo UI" panose="020B0604030504040204" pitchFamily="50" charset="-128"/>
            </a:endParaRPr>
          </a:p>
          <a:p>
            <a:pPr marL="0" indent="0">
              <a:lnSpc>
                <a:spcPts val="2499"/>
              </a:lnSpc>
              <a:spcBef>
                <a:spcPts val="26"/>
              </a:spcBef>
              <a:buNone/>
            </a:pPr>
            <a:endParaRPr lang="en-US" altLang="ja-JP" sz="1249" dirty="0">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A2433654-E02A-423D-8760-0AFCEFF53D25}"/>
              </a:ext>
            </a:extLst>
          </p:cNvPr>
          <p:cNvSpPr/>
          <p:nvPr/>
        </p:nvSpPr>
        <p:spPr>
          <a:xfrm>
            <a:off x="256029" y="2068644"/>
            <a:ext cx="96375" cy="257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22" name="スライド番号プレースホルダー 6">
            <a:extLst>
              <a:ext uri="{FF2B5EF4-FFF2-40B4-BE49-F238E27FC236}">
                <a16:creationId xmlns:a16="http://schemas.microsoft.com/office/drawing/2014/main" id="{40D23638-9EBA-4CA6-9B11-4BC9EDBCC8A4}"/>
              </a:ext>
            </a:extLst>
          </p:cNvPr>
          <p:cNvSpPr>
            <a:spLocks noGrp="1"/>
          </p:cNvSpPr>
          <p:nvPr>
            <p:ph type="sldNum" sz="quarter" idx="12"/>
          </p:nvPr>
        </p:nvSpPr>
        <p:spPr>
          <a:xfrm>
            <a:off x="9428017" y="5836227"/>
            <a:ext cx="477983" cy="456295"/>
          </a:xfrm>
        </p:spPr>
        <p:txBody>
          <a:bodyPr/>
          <a:lstStyle/>
          <a:p>
            <a:fld id="{66FFF96A-D034-403F-9AC1-0A1A27037ACD}" type="slidenum">
              <a:rPr kumimoji="1" lang="ja-JP" altLang="en-US" sz="1000" smtClean="0">
                <a:latin typeface="Meiryo UI" panose="020B0604030504040204" pitchFamily="50" charset="-128"/>
                <a:ea typeface="Meiryo UI" panose="020B0604030504040204" pitchFamily="50" charset="-128"/>
              </a:rPr>
              <a:t>2</a:t>
            </a:fld>
            <a:endParaRPr kumimoji="1"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3766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A0956-CAB5-6F1F-7D6D-490F4349A3CA}"/>
            </a:ext>
          </a:extLst>
        </p:cNvPr>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FCDCCACD-9584-C01B-C9DB-7252C7B9750F}"/>
              </a:ext>
            </a:extLst>
          </p:cNvPr>
          <p:cNvSpPr>
            <a:spLocks noGrp="1"/>
          </p:cNvSpPr>
          <p:nvPr>
            <p:ph idx="1"/>
          </p:nvPr>
        </p:nvSpPr>
        <p:spPr>
          <a:xfrm>
            <a:off x="925032" y="558940"/>
            <a:ext cx="8641482" cy="5388015"/>
          </a:xfrm>
        </p:spPr>
        <p:txBody>
          <a:bodyPr>
            <a:noAutofit/>
          </a:bodyPr>
          <a:lstStyle/>
          <a:p>
            <a:pPr marL="0" indent="0" algn="just">
              <a:lnSpc>
                <a:spcPts val="1400"/>
              </a:lnSpc>
              <a:spcBef>
                <a:spcPts val="0"/>
              </a:spcBef>
              <a:buNone/>
            </a:pPr>
            <a:r>
              <a:rPr lang="en-US" altLang="ja-JP" sz="1100" b="1" kern="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b="1" kern="0" dirty="0">
                <a:latin typeface="Meiryo UI" panose="020B0604030504040204" pitchFamily="50" charset="-128"/>
                <a:ea typeface="Meiryo UI" panose="020B0604030504040204" pitchFamily="50" charset="-128"/>
                <a:cs typeface="Times New Roman" panose="02020603050405020304" pitchFamily="18" charset="0"/>
              </a:rPr>
              <a:t>スマートモビリティ</a:t>
            </a:r>
            <a:r>
              <a:rPr lang="en-US" altLang="ja-JP" sz="1100" b="1" kern="0" dirty="0">
                <a:latin typeface="Meiryo UI" panose="020B0604030504040204" pitchFamily="50" charset="-128"/>
                <a:ea typeface="Meiryo UI" panose="020B0604030504040204" pitchFamily="50" charset="-128"/>
                <a:cs typeface="Times New Roman" panose="02020603050405020304" pitchFamily="18" charset="0"/>
              </a:rPr>
              <a:t>】</a:t>
            </a:r>
          </a:p>
          <a:p>
            <a:pPr marL="0" indent="0" algn="just">
              <a:lnSpc>
                <a:spcPts val="1400"/>
              </a:lnSpc>
              <a:spcBef>
                <a:spcPts val="0"/>
              </a:spcBef>
              <a:buNone/>
            </a:pPr>
            <a:r>
              <a:rPr lang="ja-JP" altLang="en-US" sz="1100" b="1" kern="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100" kern="0" dirty="0">
                <a:latin typeface="Meiryo UI" panose="020B0604030504040204" pitchFamily="50" charset="-128"/>
                <a:ea typeface="Meiryo UI" panose="020B0604030504040204" pitchFamily="50" charset="-128"/>
                <a:cs typeface="Times New Roman" panose="02020603050405020304" pitchFamily="18" charset="0"/>
              </a:rPr>
              <a:t>IoT</a:t>
            </a:r>
            <a:r>
              <a:rPr lang="ja-JP" altLang="en-US" sz="1100" kern="0" dirty="0">
                <a:latin typeface="Meiryo UI" panose="020B0604030504040204" pitchFamily="50" charset="-128"/>
                <a:ea typeface="Meiryo UI" panose="020B0604030504040204" pitchFamily="50" charset="-128"/>
                <a:cs typeface="Times New Roman" panose="02020603050405020304" pitchFamily="18" charset="0"/>
              </a:rPr>
              <a:t>や</a:t>
            </a:r>
            <a:r>
              <a:rPr lang="en-US" altLang="ja-JP" sz="1100" kern="0" dirty="0">
                <a:latin typeface="Meiryo UI" panose="020B0604030504040204" pitchFamily="50" charset="-128"/>
                <a:ea typeface="Meiryo UI" panose="020B0604030504040204" pitchFamily="50" charset="-128"/>
                <a:cs typeface="Times New Roman" panose="02020603050405020304" pitchFamily="18" charset="0"/>
              </a:rPr>
              <a:t>AI</a:t>
            </a:r>
            <a:r>
              <a:rPr lang="ja-JP" altLang="en-US" sz="1100" kern="0" dirty="0">
                <a:latin typeface="Meiryo UI" panose="020B0604030504040204" pitchFamily="50" charset="-128"/>
                <a:ea typeface="Meiryo UI" panose="020B0604030504040204" pitchFamily="50" charset="-128"/>
                <a:cs typeface="Times New Roman" panose="02020603050405020304" pitchFamily="18" charset="0"/>
              </a:rPr>
              <a:t>を活用し、人々の移動を効率化、最適化する新しい移動手段、輸送手段。</a:t>
            </a:r>
          </a:p>
          <a:p>
            <a:pPr marL="0" indent="0" algn="just">
              <a:lnSpc>
                <a:spcPts val="1400"/>
              </a:lnSpc>
              <a:spcBef>
                <a:spcPts val="0"/>
              </a:spcBef>
              <a:buNone/>
            </a:pPr>
            <a:r>
              <a:rPr lang="ja-JP" altLang="en-US" sz="1100" kern="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100" kern="0" dirty="0">
                <a:latin typeface="Meiryo UI" panose="020B0604030504040204" pitchFamily="50" charset="-128"/>
                <a:ea typeface="Meiryo UI" panose="020B0604030504040204" pitchFamily="50" charset="-128"/>
                <a:cs typeface="Times New Roman" panose="02020603050405020304" pitchFamily="18" charset="0"/>
              </a:rPr>
              <a:t>※IoT</a:t>
            </a:r>
            <a:r>
              <a:rPr lang="ja-JP" altLang="en-US" sz="1100" kern="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100" kern="0" dirty="0">
                <a:latin typeface="Meiryo UI" panose="020B0604030504040204" pitchFamily="50" charset="-128"/>
                <a:ea typeface="Meiryo UI" panose="020B0604030504040204" pitchFamily="50" charset="-128"/>
                <a:cs typeface="Times New Roman" panose="02020603050405020304" pitchFamily="18" charset="0"/>
              </a:rPr>
              <a:t>Internet of Things</a:t>
            </a:r>
            <a:r>
              <a:rPr lang="ja-JP" altLang="en-US" sz="1100" kern="0" dirty="0">
                <a:latin typeface="Meiryo UI" panose="020B0604030504040204" pitchFamily="50" charset="-128"/>
                <a:ea typeface="Meiryo UI" panose="020B0604030504040204" pitchFamily="50" charset="-128"/>
                <a:cs typeface="Times New Roman" panose="02020603050405020304" pitchFamily="18" charset="0"/>
              </a:rPr>
              <a:t>）とは、ありとあらゆるモノがインターネットに接続され、センシング技術等を用いて、そのモノの使用に</a:t>
            </a:r>
            <a:endParaRPr lang="en-US" altLang="ja-JP" sz="1100" kern="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r>
              <a:rPr lang="ja-JP" altLang="en-US" sz="1100" kern="0" dirty="0">
                <a:latin typeface="Meiryo UI" panose="020B0604030504040204" pitchFamily="50" charset="-128"/>
                <a:ea typeface="Meiryo UI" panose="020B0604030504040204" pitchFamily="50" charset="-128"/>
                <a:cs typeface="Times New Roman" panose="02020603050405020304" pitchFamily="18" charset="0"/>
              </a:rPr>
              <a:t>　　　関するデータがクラウド上に蓄積され流通することによって、利用者により良いきめ細かなサービスが提供されるようになることを示した概念。</a:t>
            </a:r>
            <a:endParaRPr lang="en-US" altLang="ja-JP" sz="1100" kern="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endParaRPr lang="en-US" altLang="ja-JP" sz="1100" kern="0" dirty="0">
              <a:latin typeface="Meiryo UI" panose="020B0604030504040204" pitchFamily="50" charset="-128"/>
              <a:ea typeface="Meiryo UI" panose="020B0604030504040204" pitchFamily="50" charset="-128"/>
              <a:cs typeface="Times New Roman" panose="02020603050405020304" pitchFamily="18" charset="0"/>
            </a:endParaRPr>
          </a:p>
          <a:p>
            <a:pPr marL="0" indent="0">
              <a:lnSpc>
                <a:spcPts val="1400"/>
              </a:lnSpc>
              <a:spcBef>
                <a:spcPts val="0"/>
              </a:spcBef>
              <a:buNone/>
            </a:pPr>
            <a:r>
              <a:rPr lang="en-US" altLang="ja-JP" sz="1100" b="1" kern="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b="1" kern="0" dirty="0">
                <a:latin typeface="Meiryo UI" panose="020B0604030504040204" pitchFamily="50" charset="-128"/>
                <a:ea typeface="Meiryo UI" panose="020B0604030504040204" pitchFamily="50" charset="-128"/>
                <a:cs typeface="Times New Roman" panose="02020603050405020304" pitchFamily="18" charset="0"/>
              </a:rPr>
              <a:t>キラーコンテンツ</a:t>
            </a:r>
            <a:r>
              <a:rPr lang="en-US" altLang="ja-JP" sz="1100" b="1" kern="0" dirty="0">
                <a:latin typeface="Meiryo UI" panose="020B0604030504040204" pitchFamily="50" charset="-128"/>
                <a:ea typeface="Meiryo UI" panose="020B0604030504040204" pitchFamily="50" charset="-128"/>
                <a:cs typeface="Times New Roman" panose="02020603050405020304" pitchFamily="18" charset="0"/>
              </a:rPr>
              <a:t>】</a:t>
            </a:r>
          </a:p>
          <a:p>
            <a:pPr marL="0" indent="0">
              <a:lnSpc>
                <a:spcPts val="1400"/>
              </a:lnSpc>
              <a:spcBef>
                <a:spcPts val="0"/>
              </a:spcBef>
              <a:buNone/>
            </a:pPr>
            <a:r>
              <a:rPr lang="ja-JP" altLang="en-US" sz="1100" b="1" kern="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0" dirty="0">
                <a:latin typeface="Meiryo UI" panose="020B0604030504040204" pitchFamily="50" charset="-128"/>
                <a:ea typeface="Meiryo UI" panose="020B0604030504040204" pitchFamily="50" charset="-128"/>
                <a:cs typeface="Times New Roman" panose="02020603050405020304" pitchFamily="18" charset="0"/>
              </a:rPr>
              <a:t>　ここでは、多くの人の興味・関心を惹く魅力的で非日常的なコンテンツのこと。</a:t>
            </a:r>
            <a:endParaRPr lang="en-US" altLang="ja-JP" sz="1100" kern="0" dirty="0">
              <a:latin typeface="Meiryo UI" panose="020B0604030504040204" pitchFamily="50" charset="-128"/>
              <a:ea typeface="Meiryo UI" panose="020B0604030504040204" pitchFamily="50" charset="-128"/>
              <a:cs typeface="Times New Roman" panose="02020603050405020304" pitchFamily="18" charset="0"/>
            </a:endParaRPr>
          </a:p>
          <a:p>
            <a:pPr marL="0" indent="0">
              <a:lnSpc>
                <a:spcPts val="1400"/>
              </a:lnSpc>
              <a:spcBef>
                <a:spcPts val="0"/>
              </a:spcBef>
              <a:buNone/>
            </a:pPr>
            <a:endParaRPr lang="en-US" altLang="ja-JP" sz="1100" b="1" kern="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marL="0" indent="0">
              <a:lnSpc>
                <a:spcPts val="1400"/>
              </a:lnSpc>
              <a:spcBef>
                <a:spcPts val="0"/>
              </a:spcBef>
              <a:buNone/>
            </a:pPr>
            <a:r>
              <a:rPr lang="en-US" altLang="ja-JP" sz="1100" b="1" kern="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100" b="1" kern="100" dirty="0">
                <a:latin typeface="Meiryo UI" panose="020B0604030504040204" pitchFamily="50" charset="-128"/>
                <a:ea typeface="Meiryo UI" panose="020B0604030504040204" pitchFamily="50" charset="-128"/>
                <a:cs typeface="Times New Roman" panose="02020603050405020304" pitchFamily="18" charset="0"/>
              </a:rPr>
              <a:t>e</a:t>
            </a:r>
            <a:r>
              <a:rPr lang="ja-JP" altLang="en-US" sz="1100" b="1" kern="0" dirty="0">
                <a:latin typeface="Meiryo UI" panose="020B0604030504040204" pitchFamily="50" charset="-128"/>
                <a:ea typeface="Meiryo UI" panose="020B0604030504040204" pitchFamily="50" charset="-128"/>
                <a:cs typeface="Times New Roman" panose="02020603050405020304" pitchFamily="18" charset="0"/>
              </a:rPr>
              <a:t>スポーツ</a:t>
            </a:r>
            <a:r>
              <a:rPr lang="en-US" altLang="ja-JP" sz="1100" b="1" kern="0" dirty="0">
                <a:latin typeface="Meiryo UI" panose="020B0604030504040204" pitchFamily="50" charset="-128"/>
                <a:ea typeface="Meiryo UI" panose="020B0604030504040204" pitchFamily="50" charset="-128"/>
                <a:cs typeface="Times New Roman" panose="02020603050405020304" pitchFamily="18" charset="0"/>
              </a:rPr>
              <a:t>】</a:t>
            </a:r>
          </a:p>
          <a:p>
            <a:pPr marL="0" indent="0">
              <a:lnSpc>
                <a:spcPts val="1400"/>
              </a:lnSpc>
              <a:spcBef>
                <a:spcPts val="0"/>
              </a:spcBef>
              <a:buNone/>
            </a:pPr>
            <a:r>
              <a:rPr lang="ja-JP" altLang="en-US" sz="1100" b="1" kern="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100" kern="0" dirty="0">
                <a:latin typeface="Meiryo UI" panose="020B0604030504040204" pitchFamily="50" charset="-128"/>
                <a:ea typeface="Meiryo UI" panose="020B0604030504040204" pitchFamily="50" charset="-128"/>
                <a:cs typeface="Times New Roman" panose="02020603050405020304" pitchFamily="18" charset="0"/>
              </a:rPr>
              <a:t>electronic sports</a:t>
            </a:r>
            <a:r>
              <a:rPr lang="ja-JP" altLang="en-US" sz="1100" kern="0" dirty="0">
                <a:latin typeface="Meiryo UI" panose="020B0604030504040204" pitchFamily="50" charset="-128"/>
                <a:ea typeface="Meiryo UI" panose="020B0604030504040204" pitchFamily="50" charset="-128"/>
                <a:cs typeface="Times New Roman" panose="02020603050405020304" pitchFamily="18" charset="0"/>
              </a:rPr>
              <a:t>」の略で、広義には、電子機器を用いて行う娯楽、競技、スポーツ全般を指す言葉であり、コンピューターゲーム、</a:t>
            </a:r>
            <a:endParaRPr lang="en-US" altLang="ja-JP" sz="1100" kern="0" dirty="0">
              <a:latin typeface="Meiryo UI" panose="020B0604030504040204" pitchFamily="50" charset="-128"/>
              <a:ea typeface="Meiryo UI" panose="020B0604030504040204" pitchFamily="50" charset="-128"/>
              <a:cs typeface="Times New Roman" panose="02020603050405020304" pitchFamily="18" charset="0"/>
            </a:endParaRPr>
          </a:p>
          <a:p>
            <a:pPr marL="0" indent="0">
              <a:lnSpc>
                <a:spcPts val="1400"/>
              </a:lnSpc>
              <a:spcBef>
                <a:spcPts val="0"/>
              </a:spcBef>
              <a:buNone/>
            </a:pPr>
            <a:r>
              <a:rPr lang="ja-JP" altLang="en-US" sz="1100" kern="0" dirty="0">
                <a:latin typeface="Meiryo UI" panose="020B0604030504040204" pitchFamily="50" charset="-128"/>
                <a:ea typeface="Meiryo UI" panose="020B0604030504040204" pitchFamily="50" charset="-128"/>
                <a:cs typeface="Times New Roman" panose="02020603050405020304" pitchFamily="18" charset="0"/>
              </a:rPr>
              <a:t>　ビデオゲームを使った対戦をスポーツ競技として捉える際の名称。</a:t>
            </a:r>
            <a:endParaRPr lang="en-US" altLang="ja-JP" sz="1100" kern="0" dirty="0">
              <a:latin typeface="Meiryo UI" panose="020B0604030504040204" pitchFamily="50" charset="-128"/>
              <a:ea typeface="Meiryo UI" panose="020B0604030504040204" pitchFamily="50" charset="-128"/>
              <a:cs typeface="Times New Roman" panose="02020603050405020304" pitchFamily="18" charset="0"/>
            </a:endParaRPr>
          </a:p>
          <a:p>
            <a:pPr marL="0" indent="0">
              <a:lnSpc>
                <a:spcPts val="1400"/>
              </a:lnSpc>
              <a:spcBef>
                <a:spcPts val="0"/>
              </a:spcBef>
              <a:buNone/>
            </a:pPr>
            <a:endParaRPr lang="en-US" altLang="ja-JP" sz="1100" kern="0" dirty="0">
              <a:latin typeface="Meiryo UI" panose="020B0604030504040204" pitchFamily="50" charset="-128"/>
              <a:ea typeface="Meiryo UI" panose="020B0604030504040204" pitchFamily="50" charset="-128"/>
              <a:cs typeface="Times New Roman" panose="02020603050405020304" pitchFamily="18" charset="0"/>
            </a:endParaRPr>
          </a:p>
          <a:p>
            <a:pPr marL="0" indent="0">
              <a:lnSpc>
                <a:spcPts val="1400"/>
              </a:lnSpc>
              <a:spcBef>
                <a:spcPts val="0"/>
              </a:spcBef>
              <a:buNone/>
            </a:pPr>
            <a:r>
              <a:rPr lang="en-US" altLang="ja-JP" sz="1100" b="1" kern="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b="1" kern="0" dirty="0">
                <a:latin typeface="Meiryo UI" panose="020B0604030504040204" pitchFamily="50" charset="-128"/>
                <a:ea typeface="Meiryo UI" panose="020B0604030504040204" pitchFamily="50" charset="-128"/>
                <a:cs typeface="Times New Roman" panose="02020603050405020304" pitchFamily="18" charset="0"/>
              </a:rPr>
              <a:t>サステナブルツーリズム</a:t>
            </a:r>
            <a:r>
              <a:rPr lang="en-US" altLang="ja-JP" sz="1100" b="1" kern="0" dirty="0">
                <a:latin typeface="Meiryo UI" panose="020B0604030504040204" pitchFamily="50" charset="-128"/>
                <a:ea typeface="Meiryo UI" panose="020B0604030504040204" pitchFamily="50" charset="-128"/>
                <a:cs typeface="Times New Roman" panose="02020603050405020304" pitchFamily="18" charset="0"/>
              </a:rPr>
              <a:t>】</a:t>
            </a:r>
          </a:p>
          <a:p>
            <a:pPr marL="0" indent="0">
              <a:lnSpc>
                <a:spcPts val="1400"/>
              </a:lnSpc>
              <a:spcBef>
                <a:spcPts val="0"/>
              </a:spcBef>
              <a:buNone/>
            </a:pPr>
            <a:r>
              <a:rPr lang="ja-JP" altLang="en-US" sz="1100" kern="0" dirty="0">
                <a:latin typeface="Meiryo UI" panose="020B0604030504040204" pitchFamily="50" charset="-128"/>
                <a:ea typeface="Meiryo UI" panose="020B0604030504040204" pitchFamily="50" charset="-128"/>
                <a:cs typeface="Times New Roman" panose="02020603050405020304" pitchFamily="18" charset="0"/>
              </a:rPr>
              <a:t>　　訪問客、業界、環境及び訪問客を受け入れるコミュニティのニーズに対応しつつ、現在及び将来の経済、社会、環境への影響を十分に考慮する</a:t>
            </a:r>
            <a:endParaRPr lang="en-US" altLang="ja-JP" sz="1100" kern="0" dirty="0">
              <a:latin typeface="Meiryo UI" panose="020B0604030504040204" pitchFamily="50" charset="-128"/>
              <a:ea typeface="Meiryo UI" panose="020B0604030504040204" pitchFamily="50" charset="-128"/>
              <a:cs typeface="Times New Roman" panose="02020603050405020304" pitchFamily="18" charset="0"/>
            </a:endParaRPr>
          </a:p>
          <a:p>
            <a:pPr marL="0" indent="0">
              <a:lnSpc>
                <a:spcPts val="1400"/>
              </a:lnSpc>
              <a:spcBef>
                <a:spcPts val="0"/>
              </a:spcBef>
              <a:buNone/>
            </a:pPr>
            <a:r>
              <a:rPr lang="ja-JP" altLang="en-US" sz="1100" kern="0" dirty="0">
                <a:latin typeface="Meiryo UI" panose="020B0604030504040204" pitchFamily="50" charset="-128"/>
                <a:ea typeface="Meiryo UI" panose="020B0604030504040204" pitchFamily="50" charset="-128"/>
                <a:cs typeface="Times New Roman" panose="02020603050405020304" pitchFamily="18" charset="0"/>
              </a:rPr>
              <a:t>　観光のこと。</a:t>
            </a:r>
            <a:endParaRPr lang="en-US" altLang="ja-JP" sz="1100" kern="0" dirty="0">
              <a:latin typeface="Meiryo UI" panose="020B0604030504040204" pitchFamily="50" charset="-128"/>
              <a:ea typeface="Meiryo UI" panose="020B0604030504040204" pitchFamily="50" charset="-128"/>
              <a:cs typeface="Times New Roman" panose="02020603050405020304" pitchFamily="18" charset="0"/>
            </a:endParaRPr>
          </a:p>
          <a:p>
            <a:pPr marL="0" indent="0">
              <a:lnSpc>
                <a:spcPts val="1400"/>
              </a:lnSpc>
              <a:spcBef>
                <a:spcPts val="0"/>
              </a:spcBef>
              <a:buNone/>
            </a:pPr>
            <a:endParaRPr lang="ja-JP" altLang="ja-JP" sz="1100"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marL="0" indent="0">
              <a:lnSpc>
                <a:spcPts val="1400"/>
              </a:lnSpc>
              <a:spcBef>
                <a:spcPts val="0"/>
              </a:spcBef>
              <a:buNone/>
            </a:pPr>
            <a:r>
              <a:rPr lang="ja-JP" altLang="ja-JP" sz="1100" b="1" dirty="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ユニークべニュー</a:t>
            </a:r>
            <a:r>
              <a:rPr lang="ja-JP" altLang="ja-JP" sz="1100" b="1" dirty="0">
                <a:latin typeface="Meiryo UI" panose="020B0604030504040204" pitchFamily="50" charset="-128"/>
                <a:ea typeface="Meiryo UI" panose="020B0604030504040204" pitchFamily="50" charset="-128"/>
              </a:rPr>
              <a:t>】</a:t>
            </a:r>
          </a:p>
          <a:p>
            <a:pPr marL="0" indent="0">
              <a:lnSpc>
                <a:spcPts val="1400"/>
              </a:lnSpc>
              <a:spcBef>
                <a:spcPts val="0"/>
              </a:spcBef>
              <a:buNone/>
            </a:pPr>
            <a:r>
              <a:rPr lang="ja-JP" altLang="en-US" sz="1100" b="1" dirty="0">
                <a:latin typeface="Meiryo UI" panose="020B0604030504040204" pitchFamily="50" charset="-128"/>
                <a:ea typeface="Meiryo UI" panose="020B0604030504040204" pitchFamily="50" charset="-128"/>
              </a:rPr>
              <a:t>　</a:t>
            </a:r>
            <a:r>
              <a:rPr lang="ja-JP" altLang="ja-JP" sz="1100" dirty="0">
                <a:latin typeface="Meiryo UI" panose="020B0604030504040204" pitchFamily="50" charset="-128"/>
                <a:ea typeface="Meiryo UI" panose="020B0604030504040204" pitchFamily="50" charset="-128"/>
              </a:rPr>
              <a:t>　歴史的建造物、文化施設や公的空間等で、会議・レセプションを開催することで特別感や地域特性を演出できる会場を指す。</a:t>
            </a:r>
            <a:r>
              <a:rPr lang="en-US" altLang="ja-JP" sz="1100" dirty="0">
                <a:latin typeface="Meiryo UI" panose="020B0604030504040204" pitchFamily="50" charset="-128"/>
                <a:ea typeface="Meiryo UI" panose="020B0604030504040204" pitchFamily="50" charset="-128"/>
              </a:rPr>
              <a:t> </a:t>
            </a:r>
          </a:p>
          <a:p>
            <a:pPr marL="0" indent="0">
              <a:lnSpc>
                <a:spcPts val="1400"/>
              </a:lnSpc>
              <a:spcBef>
                <a:spcPts val="0"/>
              </a:spcBef>
              <a:buNone/>
            </a:pPr>
            <a:endParaRPr lang="en-US" altLang="ja-JP" sz="1100" dirty="0">
              <a:latin typeface="Meiryo UI" panose="020B0604030504040204" pitchFamily="50" charset="-128"/>
              <a:ea typeface="Meiryo UI" panose="020B0604030504040204" pitchFamily="50" charset="-128"/>
            </a:endParaRPr>
          </a:p>
          <a:p>
            <a:pPr marL="0" indent="0" algn="just">
              <a:lnSpc>
                <a:spcPts val="1400"/>
              </a:lnSpc>
              <a:spcBef>
                <a:spcPts val="0"/>
              </a:spcBef>
              <a:buNone/>
            </a:pPr>
            <a:r>
              <a:rPr lang="en-US" altLang="ja-JP" sz="1100" b="1"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b="1" kern="100" dirty="0">
                <a:latin typeface="Meiryo UI" panose="020B0604030504040204" pitchFamily="50" charset="-128"/>
                <a:ea typeface="Meiryo UI" panose="020B0604030504040204" pitchFamily="50" charset="-128"/>
                <a:cs typeface="Times New Roman" panose="02020603050405020304" pitchFamily="18" charset="0"/>
              </a:rPr>
              <a:t>アクセシビリティ</a:t>
            </a:r>
            <a:r>
              <a:rPr lang="en-US" altLang="ja-JP" sz="1100" b="1" kern="100" dirty="0">
                <a:latin typeface="Meiryo UI" panose="020B0604030504040204" pitchFamily="50" charset="-128"/>
                <a:ea typeface="Meiryo UI" panose="020B0604030504040204" pitchFamily="50" charset="-128"/>
                <a:cs typeface="Times New Roman" panose="02020603050405020304" pitchFamily="18" charset="0"/>
              </a:rPr>
              <a:t>】</a:t>
            </a:r>
          </a:p>
          <a:p>
            <a:pPr marL="0" indent="0" algn="just">
              <a:lnSpc>
                <a:spcPts val="1400"/>
              </a:lnSpc>
              <a:spcBef>
                <a:spcPts val="0"/>
              </a:spcBef>
              <a:buNone/>
            </a:pP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一般には、人々があるサービスを利用するにあたり、その入り口に入るまでのサービスへの到達しやすさをいう。ここでは、公共交通サービスの　</a:t>
            </a:r>
          </a:p>
          <a:p>
            <a:pPr marL="0" indent="0" algn="just">
              <a:lnSpc>
                <a:spcPts val="1400"/>
              </a:lnSpc>
              <a:spcBef>
                <a:spcPts val="0"/>
              </a:spcBef>
              <a:buNone/>
            </a:pP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利便性などのこと。</a:t>
            </a: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r>
              <a:rPr lang="ja-JP" altLang="ja-JP" sz="1100" b="1"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100" b="1" kern="100" dirty="0">
                <a:latin typeface="Meiryo UI" panose="020B0604030504040204" pitchFamily="50" charset="-128"/>
                <a:ea typeface="Meiryo UI" panose="020B0604030504040204" pitchFamily="50" charset="-128"/>
                <a:cs typeface="Times New Roman" panose="02020603050405020304" pitchFamily="18" charset="0"/>
              </a:rPr>
              <a:t>ICT</a:t>
            </a:r>
            <a:r>
              <a:rPr lang="ja-JP" altLang="ja-JP" sz="1100" b="1"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100" b="1" kern="100" dirty="0">
                <a:latin typeface="Meiryo UI" panose="020B0604030504040204" pitchFamily="50" charset="-128"/>
                <a:ea typeface="Meiryo UI" panose="020B0604030504040204" pitchFamily="50" charset="-128"/>
                <a:cs typeface="Times New Roman" panose="02020603050405020304" pitchFamily="18" charset="0"/>
              </a:rPr>
              <a:t>Information and Communication Technology</a:t>
            </a:r>
            <a:r>
              <a:rPr lang="ja-JP" altLang="ja-JP" sz="1100" b="1" kern="100" dirty="0">
                <a:latin typeface="Meiryo UI" panose="020B0604030504040204" pitchFamily="50" charset="-128"/>
                <a:ea typeface="Meiryo UI" panose="020B0604030504040204" pitchFamily="50" charset="-128"/>
                <a:cs typeface="Times New Roman" panose="02020603050405020304" pitchFamily="18" charset="0"/>
              </a:rPr>
              <a:t>）】</a:t>
            </a:r>
          </a:p>
          <a:p>
            <a:pPr marL="0" indent="0" algn="just">
              <a:lnSpc>
                <a:spcPts val="1400"/>
              </a:lnSpc>
              <a:spcBef>
                <a:spcPts val="0"/>
              </a:spcBef>
              <a:buNone/>
            </a:pPr>
            <a:r>
              <a:rPr lang="ja-JP" altLang="en-US" sz="1100" b="1"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情報や通信に関する技術の総称。コンピューター・インターネット・携帯電話などを使う情報処理や通信に関する技術。</a:t>
            </a: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endParaRPr lang="en-US" altLang="ja-JP" sz="1100" b="1"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r>
              <a:rPr lang="ja-JP" altLang="ja-JP" sz="1100" b="1"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100" b="1" kern="100" dirty="0" err="1">
                <a:latin typeface="Meiryo UI" panose="020B0604030504040204" pitchFamily="50" charset="-128"/>
                <a:ea typeface="Meiryo UI" panose="020B0604030504040204" pitchFamily="50" charset="-128"/>
                <a:cs typeface="Times New Roman" panose="02020603050405020304" pitchFamily="18" charset="0"/>
              </a:rPr>
              <a:t>MaaS</a:t>
            </a:r>
            <a:r>
              <a:rPr lang="ja-JP" altLang="ja-JP" sz="1100" b="1"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100" b="1" kern="100" dirty="0">
                <a:latin typeface="Meiryo UI" panose="020B0604030504040204" pitchFamily="50" charset="-128"/>
                <a:ea typeface="Meiryo UI" panose="020B0604030504040204" pitchFamily="50" charset="-128"/>
                <a:cs typeface="Times New Roman" panose="02020603050405020304" pitchFamily="18" charset="0"/>
              </a:rPr>
              <a:t>Mobility as a Service</a:t>
            </a:r>
            <a:r>
              <a:rPr lang="ja-JP" altLang="ja-JP" sz="1100" b="1" kern="100" dirty="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100" b="1"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r>
              <a:rPr lang="ja-JP" altLang="en-US" sz="1100" b="1"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利用者の多様なニーズに合わせ、交通手段、事業者の垣根なく、最適な交通手段、経路、魅力情報等が検索、予約、</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決済</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できる一元的</a:t>
            </a: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なサービス。移動手段にとどまらず、交通や観光、医療など様々なサービスとの組み合わせも含まれる。</a:t>
            </a: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ct val="100000"/>
              </a:lnSpc>
              <a:spcBef>
                <a:spcPts val="0"/>
              </a:spcBef>
              <a:buNone/>
            </a:pPr>
            <a:endParaRPr lang="en-US" altLang="ja-JP" sz="1100" b="1"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正方形/長方形 3">
            <a:extLst>
              <a:ext uri="{FF2B5EF4-FFF2-40B4-BE49-F238E27FC236}">
                <a16:creationId xmlns:a16="http://schemas.microsoft.com/office/drawing/2014/main" id="{ADE61C7A-835C-A76C-6A7A-B15ADC185DF7}"/>
              </a:ext>
            </a:extLst>
          </p:cNvPr>
          <p:cNvSpPr/>
          <p:nvPr/>
        </p:nvSpPr>
        <p:spPr>
          <a:xfrm>
            <a:off x="8712502" y="517812"/>
            <a:ext cx="1092137" cy="23152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3" dirty="0">
                <a:latin typeface="Meiryo UI" panose="020B0604030504040204" pitchFamily="50" charset="-128"/>
                <a:ea typeface="Meiryo UI" panose="020B0604030504040204" pitchFamily="50" charset="-128"/>
              </a:rPr>
              <a:t>※</a:t>
            </a:r>
            <a:r>
              <a:rPr kumimoji="1" lang="ja-JP" altLang="en-US" sz="1103" dirty="0">
                <a:latin typeface="Meiryo UI" panose="020B0604030504040204" pitchFamily="50" charset="-128"/>
                <a:ea typeface="Meiryo UI" panose="020B0604030504040204" pitchFamily="50" charset="-128"/>
              </a:rPr>
              <a:t>頁は初出頁</a:t>
            </a:r>
          </a:p>
        </p:txBody>
      </p:sp>
      <p:sp>
        <p:nvSpPr>
          <p:cNvPr id="7" name="正方形/長方形 6">
            <a:extLst>
              <a:ext uri="{FF2B5EF4-FFF2-40B4-BE49-F238E27FC236}">
                <a16:creationId xmlns:a16="http://schemas.microsoft.com/office/drawing/2014/main" id="{A5CB7911-2DA9-183D-5925-9D15C1C230DE}"/>
              </a:ext>
            </a:extLst>
          </p:cNvPr>
          <p:cNvSpPr/>
          <p:nvPr/>
        </p:nvSpPr>
        <p:spPr>
          <a:xfrm>
            <a:off x="409473" y="584346"/>
            <a:ext cx="508997" cy="2556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en-US" altLang="ja-JP" sz="1103" dirty="0">
                <a:latin typeface="Meiryo UI" panose="020B0604030504040204" pitchFamily="50" charset="-128"/>
                <a:ea typeface="Meiryo UI" panose="020B0604030504040204" pitchFamily="50" charset="-128"/>
              </a:rPr>
              <a:t>15</a:t>
            </a:r>
            <a:r>
              <a:rPr kumimoji="1" lang="ja-JP" altLang="en-US" sz="1103" dirty="0">
                <a:latin typeface="Meiryo UI" panose="020B0604030504040204" pitchFamily="50" charset="-128"/>
                <a:ea typeface="Meiryo UI" panose="020B0604030504040204" pitchFamily="50" charset="-128"/>
              </a:rPr>
              <a:t>頁</a:t>
            </a:r>
            <a:endParaRPr kumimoji="1" lang="ja-JP" altLang="en-US" sz="1654" dirty="0"/>
          </a:p>
        </p:txBody>
      </p:sp>
      <p:sp>
        <p:nvSpPr>
          <p:cNvPr id="12" name="テキスト ボックス 11">
            <a:extLst>
              <a:ext uri="{FF2B5EF4-FFF2-40B4-BE49-F238E27FC236}">
                <a16:creationId xmlns:a16="http://schemas.microsoft.com/office/drawing/2014/main" id="{CC507FB7-A89F-19F4-089F-F47B281989BC}"/>
              </a:ext>
            </a:extLst>
          </p:cNvPr>
          <p:cNvSpPr txBox="1"/>
          <p:nvPr/>
        </p:nvSpPr>
        <p:spPr>
          <a:xfrm>
            <a:off x="9547600" y="5946955"/>
            <a:ext cx="840783" cy="246221"/>
          </a:xfrm>
          <a:prstGeom prst="rect">
            <a:avLst/>
          </a:prstGeom>
          <a:noFill/>
        </p:spPr>
        <p:txBody>
          <a:bodyPr wrap="square">
            <a:spAutoFit/>
          </a:body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29</a:t>
            </a:fld>
            <a:endParaRPr lang="ja-JP" altLang="en-US" sz="1000" dirty="0"/>
          </a:p>
        </p:txBody>
      </p:sp>
      <p:sp>
        <p:nvSpPr>
          <p:cNvPr id="13" name="正方形/長方形 12">
            <a:extLst>
              <a:ext uri="{FF2B5EF4-FFF2-40B4-BE49-F238E27FC236}">
                <a16:creationId xmlns:a16="http://schemas.microsoft.com/office/drawing/2014/main" id="{55629D63-8A63-E726-CE46-D45110D4A814}"/>
              </a:ext>
            </a:extLst>
          </p:cNvPr>
          <p:cNvSpPr/>
          <p:nvPr/>
        </p:nvSpPr>
        <p:spPr>
          <a:xfrm>
            <a:off x="-2" y="6607"/>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用語集</a:t>
            </a:r>
            <a:endParaRPr lang="ja-JP" altLang="en-US" sz="1800" b="1"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3BEC74C0-80FF-0A6B-8D94-733D02253C3C}"/>
              </a:ext>
            </a:extLst>
          </p:cNvPr>
          <p:cNvSpPr/>
          <p:nvPr/>
        </p:nvSpPr>
        <p:spPr>
          <a:xfrm>
            <a:off x="397942" y="1473698"/>
            <a:ext cx="522000" cy="2556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en-US" altLang="ja-JP" sz="1103" dirty="0">
                <a:latin typeface="Meiryo UI" panose="020B0604030504040204" pitchFamily="50" charset="-128"/>
                <a:ea typeface="Meiryo UI" panose="020B0604030504040204" pitchFamily="50" charset="-128"/>
              </a:rPr>
              <a:t>17</a:t>
            </a:r>
            <a:r>
              <a:rPr kumimoji="1" lang="ja-JP" altLang="en-US" sz="1103" dirty="0">
                <a:latin typeface="Meiryo UI" panose="020B0604030504040204" pitchFamily="50" charset="-128"/>
                <a:ea typeface="Meiryo UI" panose="020B0604030504040204" pitchFamily="50" charset="-128"/>
              </a:rPr>
              <a:t>頁</a:t>
            </a:r>
            <a:endParaRPr kumimoji="1" lang="ja-JP" altLang="en-US" sz="1654" dirty="0"/>
          </a:p>
        </p:txBody>
      </p:sp>
      <p:sp>
        <p:nvSpPr>
          <p:cNvPr id="5" name="正方形/長方形 4">
            <a:extLst>
              <a:ext uri="{FF2B5EF4-FFF2-40B4-BE49-F238E27FC236}">
                <a16:creationId xmlns:a16="http://schemas.microsoft.com/office/drawing/2014/main" id="{6B2718D9-59C7-2D18-6961-32CE5838A651}"/>
              </a:ext>
            </a:extLst>
          </p:cNvPr>
          <p:cNvSpPr/>
          <p:nvPr/>
        </p:nvSpPr>
        <p:spPr>
          <a:xfrm>
            <a:off x="410945" y="3427072"/>
            <a:ext cx="507525" cy="2556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en-US" altLang="ja-JP" sz="1103" dirty="0">
                <a:latin typeface="Meiryo UI" panose="020B0604030504040204" pitchFamily="50" charset="-128"/>
                <a:ea typeface="Meiryo UI" panose="020B0604030504040204" pitchFamily="50" charset="-128"/>
              </a:rPr>
              <a:t>20</a:t>
            </a:r>
            <a:r>
              <a:rPr kumimoji="1" lang="ja-JP" altLang="en-US" sz="1103" dirty="0">
                <a:latin typeface="Meiryo UI" panose="020B0604030504040204" pitchFamily="50" charset="-128"/>
                <a:ea typeface="Meiryo UI" panose="020B0604030504040204" pitchFamily="50" charset="-128"/>
              </a:rPr>
              <a:t>頁</a:t>
            </a:r>
            <a:endParaRPr kumimoji="1" lang="ja-JP" altLang="en-US" sz="1654" dirty="0"/>
          </a:p>
        </p:txBody>
      </p:sp>
      <p:sp>
        <p:nvSpPr>
          <p:cNvPr id="11" name="正方形/長方形 10">
            <a:extLst>
              <a:ext uri="{FF2B5EF4-FFF2-40B4-BE49-F238E27FC236}">
                <a16:creationId xmlns:a16="http://schemas.microsoft.com/office/drawing/2014/main" id="{1F244D95-8541-4A79-24D8-3304736F7425}"/>
              </a:ext>
            </a:extLst>
          </p:cNvPr>
          <p:cNvSpPr/>
          <p:nvPr/>
        </p:nvSpPr>
        <p:spPr>
          <a:xfrm>
            <a:off x="410945" y="3951290"/>
            <a:ext cx="507525" cy="2556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en-US" altLang="ja-JP" sz="1103" dirty="0">
                <a:latin typeface="Meiryo UI" panose="020B0604030504040204" pitchFamily="50" charset="-128"/>
                <a:ea typeface="Meiryo UI" panose="020B0604030504040204" pitchFamily="50" charset="-128"/>
              </a:rPr>
              <a:t>22</a:t>
            </a:r>
            <a:r>
              <a:rPr kumimoji="1" lang="ja-JP" altLang="en-US" sz="1103" dirty="0">
                <a:latin typeface="Meiryo UI" panose="020B0604030504040204" pitchFamily="50" charset="-128"/>
                <a:ea typeface="Meiryo UI" panose="020B0604030504040204" pitchFamily="50" charset="-128"/>
              </a:rPr>
              <a:t>頁</a:t>
            </a:r>
            <a:endParaRPr kumimoji="1" lang="ja-JP" altLang="en-US" sz="1654" dirty="0"/>
          </a:p>
        </p:txBody>
      </p:sp>
    </p:spTree>
    <p:extLst>
      <p:ext uri="{BB962C8B-B14F-4D97-AF65-F5344CB8AC3E}">
        <p14:creationId xmlns:p14="http://schemas.microsoft.com/office/powerpoint/2010/main" val="846812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p:cNvSpPr>
            <a:spLocks noGrp="1"/>
          </p:cNvSpPr>
          <p:nvPr>
            <p:ph idx="1"/>
          </p:nvPr>
        </p:nvSpPr>
        <p:spPr>
          <a:xfrm>
            <a:off x="902497" y="566377"/>
            <a:ext cx="8638993" cy="5626799"/>
          </a:xfrm>
        </p:spPr>
        <p:txBody>
          <a:bodyPr>
            <a:noAutofit/>
          </a:bodyPr>
          <a:lstStyle/>
          <a:p>
            <a:pPr marL="0" indent="0" algn="just">
              <a:lnSpc>
                <a:spcPts val="1400"/>
              </a:lnSpc>
              <a:spcBef>
                <a:spcPts val="0"/>
              </a:spcBef>
              <a:buNone/>
            </a:pPr>
            <a:r>
              <a:rPr lang="ja-JP" altLang="ja-JP" sz="1100" b="1" dirty="0">
                <a:latin typeface="Meiryo UI" panose="020B0604030504040204" pitchFamily="50" charset="-128"/>
                <a:ea typeface="Meiryo UI" panose="020B0604030504040204" pitchFamily="50" charset="-128"/>
              </a:rPr>
              <a:t>【観光</a:t>
            </a:r>
            <a:r>
              <a:rPr lang="ja-JP" altLang="ja-JP" sz="1100" b="1" kern="100" dirty="0">
                <a:latin typeface="Meiryo UI" panose="020B0604030504040204" pitchFamily="50" charset="-128"/>
                <a:ea typeface="Meiryo UI" panose="020B0604030504040204" pitchFamily="50" charset="-128"/>
                <a:cs typeface="Times New Roman" panose="02020603050405020304" pitchFamily="18" charset="0"/>
              </a:rPr>
              <a:t>地域づくり法人（</a:t>
            </a:r>
            <a:r>
              <a:rPr lang="en-US" altLang="ja-JP" sz="1100" b="1" kern="100" dirty="0">
                <a:latin typeface="Meiryo UI" panose="020B0604030504040204" pitchFamily="50" charset="-128"/>
                <a:ea typeface="Meiryo UI" panose="020B0604030504040204" pitchFamily="50" charset="-128"/>
                <a:cs typeface="Times New Roman" panose="02020603050405020304" pitchFamily="18" charset="0"/>
              </a:rPr>
              <a:t>DMO</a:t>
            </a:r>
            <a:r>
              <a:rPr lang="ja-JP" altLang="ja-JP" sz="1100" b="1" dirty="0">
                <a:latin typeface="Meiryo UI" panose="020B0604030504040204" pitchFamily="50" charset="-128"/>
                <a:ea typeface="Meiryo UI" panose="020B0604030504040204" pitchFamily="50" charset="-128"/>
              </a:rPr>
              <a:t>：</a:t>
            </a:r>
            <a:r>
              <a:rPr lang="en-US" altLang="ja-JP" sz="1100" b="1" dirty="0">
                <a:latin typeface="Meiryo UI" panose="020B0604030504040204" pitchFamily="50" charset="-128"/>
                <a:ea typeface="Meiryo UI" panose="020B0604030504040204" pitchFamily="50" charset="-128"/>
              </a:rPr>
              <a:t>Destination Management/Marketing Organization</a:t>
            </a:r>
            <a:r>
              <a:rPr lang="ja-JP" altLang="ja-JP" sz="1100" b="1" dirty="0">
                <a:latin typeface="Meiryo UI" panose="020B0604030504040204" pitchFamily="50" charset="-128"/>
                <a:ea typeface="Meiryo UI" panose="020B0604030504040204" pitchFamily="50" charset="-128"/>
              </a:rPr>
              <a:t>）</a:t>
            </a:r>
            <a:r>
              <a:rPr lang="en-US" altLang="ja-JP" sz="1100" b="1" dirty="0">
                <a:latin typeface="Meiryo UI" panose="020B0604030504040204" pitchFamily="50" charset="-128"/>
                <a:ea typeface="Meiryo UI" panose="020B0604030504040204" pitchFamily="50" charset="-128"/>
              </a:rPr>
              <a:t>】</a:t>
            </a:r>
          </a:p>
          <a:p>
            <a:pPr marL="0" indent="0">
              <a:lnSpc>
                <a:spcPts val="1400"/>
              </a:lnSpc>
              <a:spcBef>
                <a:spcPts val="0"/>
              </a:spcBef>
              <a:buNone/>
            </a:pPr>
            <a:r>
              <a:rPr lang="ja-JP" altLang="en-US" sz="1100" dirty="0">
                <a:latin typeface="Meiryo UI" panose="020B0604030504040204" pitchFamily="50" charset="-128"/>
                <a:ea typeface="Meiryo UI" panose="020B0604030504040204" pitchFamily="50" charset="-128"/>
              </a:rPr>
              <a:t>　</a:t>
            </a:r>
            <a:r>
              <a:rPr lang="ja-JP" altLang="ja-JP" sz="1100" dirty="0">
                <a:latin typeface="Meiryo UI" panose="020B0604030504040204" pitchFamily="50" charset="-128"/>
                <a:ea typeface="Meiryo UI" panose="020B0604030504040204" pitchFamily="50" charset="-128"/>
              </a:rPr>
              <a:t>　地域の「稼ぐ力」を引き出すとともに地域への誇りと愛着を醸成する「観光地経営」の視点に立った観光地域づくりの舵取り役として、</a:t>
            </a:r>
            <a:endParaRPr lang="en-US" altLang="ja-JP" sz="1100" dirty="0">
              <a:latin typeface="Meiryo UI" panose="020B0604030504040204" pitchFamily="50" charset="-128"/>
              <a:ea typeface="Meiryo UI" panose="020B0604030504040204" pitchFamily="50" charset="-128"/>
            </a:endParaRPr>
          </a:p>
          <a:p>
            <a:pPr marL="0" indent="0">
              <a:lnSpc>
                <a:spcPts val="1400"/>
              </a:lnSpc>
              <a:spcBef>
                <a:spcPts val="0"/>
              </a:spcBef>
              <a:buNone/>
            </a:pPr>
            <a:r>
              <a:rPr lang="en-US" altLang="ja-JP" sz="1100" dirty="0">
                <a:latin typeface="Meiryo UI" panose="020B0604030504040204" pitchFamily="50" charset="-128"/>
                <a:ea typeface="Meiryo UI" panose="020B0604030504040204" pitchFamily="50" charset="-128"/>
              </a:rPr>
              <a:t>  </a:t>
            </a:r>
            <a:r>
              <a:rPr lang="ja-JP" altLang="ja-JP" sz="1100" dirty="0">
                <a:latin typeface="Meiryo UI" panose="020B0604030504040204" pitchFamily="50" charset="-128"/>
                <a:ea typeface="Meiryo UI" panose="020B0604030504040204" pitchFamily="50" charset="-128"/>
              </a:rPr>
              <a:t>多様な関係者と協同しながら、明確なコンセプトに基づいた観光地域づくりを実現するための戦略を策定するとともに、戦略を着実に実施する</a:t>
            </a:r>
            <a:endParaRPr lang="en-US" altLang="ja-JP" sz="1100" dirty="0">
              <a:latin typeface="Meiryo UI" panose="020B0604030504040204" pitchFamily="50" charset="-128"/>
              <a:ea typeface="Meiryo UI" panose="020B0604030504040204" pitchFamily="50" charset="-128"/>
            </a:endParaRPr>
          </a:p>
          <a:p>
            <a:pPr marL="0" indent="0">
              <a:lnSpc>
                <a:spcPts val="1400"/>
              </a:lnSpc>
              <a:spcBef>
                <a:spcPts val="0"/>
              </a:spcBef>
              <a:buNone/>
            </a:pPr>
            <a:r>
              <a:rPr lang="en-US" altLang="ja-JP" sz="1100" dirty="0">
                <a:latin typeface="Meiryo UI" panose="020B0604030504040204" pitchFamily="50" charset="-128"/>
                <a:ea typeface="Meiryo UI" panose="020B0604030504040204" pitchFamily="50" charset="-128"/>
              </a:rPr>
              <a:t>  </a:t>
            </a:r>
            <a:r>
              <a:rPr lang="ja-JP" altLang="ja-JP" sz="1100" dirty="0">
                <a:latin typeface="Meiryo UI" panose="020B0604030504040204" pitchFamily="50" charset="-128"/>
                <a:ea typeface="Meiryo UI" panose="020B0604030504040204" pitchFamily="50" charset="-128"/>
              </a:rPr>
              <a:t>ための調整機能を備えた法人。</a:t>
            </a:r>
            <a:endParaRPr lang="en-US" altLang="ja-JP" sz="1100" dirty="0">
              <a:latin typeface="Meiryo UI" panose="020B0604030504040204" pitchFamily="50" charset="-128"/>
              <a:ea typeface="Meiryo UI" panose="020B0604030504040204" pitchFamily="50" charset="-128"/>
            </a:endParaRPr>
          </a:p>
          <a:p>
            <a:pPr marL="0" indent="0">
              <a:lnSpc>
                <a:spcPts val="1400"/>
              </a:lnSpc>
              <a:spcBef>
                <a:spcPts val="0"/>
              </a:spcBef>
              <a:buNone/>
            </a:pPr>
            <a:endParaRPr lang="en-US" altLang="ja-JP" sz="1100" b="1"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r>
              <a:rPr lang="en-US" altLang="ja-JP" sz="1100" b="1" kern="100" dirty="0">
                <a:latin typeface="Meiryo UI" panose="020B0604030504040204" pitchFamily="50" charset="-128"/>
                <a:ea typeface="Meiryo UI" panose="020B0604030504040204" pitchFamily="50" charset="-128"/>
                <a:cs typeface="Times New Roman" panose="02020603050405020304" pitchFamily="18" charset="0"/>
              </a:rPr>
              <a:t>【LGBTQ】</a:t>
            </a:r>
            <a:r>
              <a:rPr lang="ja-JP" altLang="en-US" sz="1100" b="1" kern="100" dirty="0">
                <a:latin typeface="Meiryo UI" panose="020B0604030504040204" pitchFamily="50" charset="-128"/>
                <a:ea typeface="Meiryo UI" panose="020B0604030504040204" pitchFamily="50" charset="-128"/>
                <a:cs typeface="Times New Roman" panose="02020603050405020304" pitchFamily="18" charset="0"/>
              </a:rPr>
              <a:t>　</a:t>
            </a:r>
          </a:p>
          <a:p>
            <a:pPr marL="0" indent="0" algn="just">
              <a:lnSpc>
                <a:spcPts val="1400"/>
              </a:lnSpc>
              <a:spcBef>
                <a:spcPts val="0"/>
              </a:spcBef>
              <a:buNone/>
            </a:pPr>
            <a:r>
              <a:rPr lang="ja-JP" altLang="en-US" sz="1100" b="1"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Lesbian</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（レズビアン、同性を好きになる女性）、</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Gay</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（ゲイ、同性を好きになる男性）、</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Bisexual</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（バイセクシュアル、異性を好きになることや</a:t>
            </a: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同性を好きになることもある人）、</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Transgender</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（トランスジェンダー、出生時に決定された性とは異なる性を自認する人）、それぞれの頭文字をとって</a:t>
            </a: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LGBT</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（エル・ジー・ビー・ティー）」と表現され、性的マイノリティーの総称として使われる。</a:t>
            </a: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LGBT</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のほかにも、クエスチョニング（</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Questioning</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：性的指向や性自認が揺れ動いたり、いずれかに決められない、決めたくない、わからない等の</a:t>
            </a: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感覚の人）、</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X</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ジェンダー（特に性自認において、特定の枠組みに当てはまらない、揺れ動く等の感覚の人）と表現される人々もおり、</a:t>
            </a: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セクシュアリティの多様性を示すために、「</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LGBTQ</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（エル・ジー・ビー・ティー・キュー）」や「</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LGBTs</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（エル・ ジー・ビー・ティーズ）と表記する。</a:t>
            </a: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endParaRPr lang="en-US" altLang="ja-JP" sz="1100"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r>
              <a:rPr lang="en-US" altLang="ja-JP" sz="1100" b="1"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b="1" kern="100" dirty="0">
                <a:latin typeface="Meiryo UI" panose="020B0604030504040204" pitchFamily="50" charset="-128"/>
                <a:ea typeface="Meiryo UI" panose="020B0604030504040204" pitchFamily="50" charset="-128"/>
                <a:cs typeface="Times New Roman" panose="02020603050405020304" pitchFamily="18" charset="0"/>
              </a:rPr>
              <a:t>フードバリアフリー</a:t>
            </a:r>
            <a:r>
              <a:rPr lang="en-US" altLang="ja-JP" sz="1100" b="1" kern="100" dirty="0">
                <a:latin typeface="Meiryo UI" panose="020B0604030504040204" pitchFamily="50" charset="-128"/>
                <a:ea typeface="Meiryo UI" panose="020B0604030504040204" pitchFamily="50" charset="-128"/>
                <a:cs typeface="Times New Roman" panose="02020603050405020304" pitchFamily="18" charset="0"/>
              </a:rPr>
              <a:t>】</a:t>
            </a:r>
          </a:p>
          <a:p>
            <a:pPr marL="0" indent="0" algn="just">
              <a:lnSpc>
                <a:spcPts val="1400"/>
              </a:lnSpc>
              <a:spcBef>
                <a:spcPts val="0"/>
              </a:spcBef>
              <a:buNone/>
            </a:pPr>
            <a:r>
              <a:rPr lang="ja-JP" altLang="en-US" sz="1100" b="1"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ベジタリアン、ヴィーガン、ムスリム（ハラル）などに対応した食事を提供したり、食材や加工方法をわかりやすく表示すること。</a:t>
            </a:r>
          </a:p>
          <a:p>
            <a:pPr marL="0" indent="0" algn="just">
              <a:lnSpc>
                <a:spcPts val="1400"/>
              </a:lnSpc>
              <a:spcBef>
                <a:spcPts val="0"/>
              </a:spcBef>
              <a:buNone/>
            </a:pP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ベジタリアンとは、肉類、家禽類及び魚介類を食べない、ないしは食べることを信条としない人で、人によっては卵やチーズなど動物由来のものも</a:t>
            </a: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摂取せず、基本的に野菜、フルーツ、ナッツや穀物などをメインの食事とする。</a:t>
            </a:r>
          </a:p>
          <a:p>
            <a:pPr marL="0" indent="0" algn="just">
              <a:lnSpc>
                <a:spcPts val="1400"/>
              </a:lnSpc>
              <a:spcBef>
                <a:spcPts val="0"/>
              </a:spcBef>
              <a:buNone/>
            </a:pP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ヴィーガンとは、一般的に、様々な背景や目的（宗教、動物愛護、環境保護等）から食事上の制限を持ち、肉・魚介類などの動物性食品や、</a:t>
            </a: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乳製品、卵などを食べない人を指す。</a:t>
            </a:r>
          </a:p>
          <a:p>
            <a:pPr marL="0" indent="0" algn="just">
              <a:lnSpc>
                <a:spcPts val="1400"/>
              </a:lnSpc>
              <a:spcBef>
                <a:spcPts val="0"/>
              </a:spcBef>
              <a:buNone/>
            </a:pP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ムスリムとは、イスラーム</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イスラム教</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を信仰している人々のこと。イスラームには冠婚葬祭の教えや食事・礼拝の決まり等、人間の生活全体に</a:t>
            </a: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ts val="1400"/>
              </a:lnSpc>
              <a:spcBef>
                <a:spcPts val="0"/>
              </a:spcBef>
              <a:buNone/>
            </a:pP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関する様々な規範があり、その一つにハラル</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許された行為・物</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とハラム</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禁じられた行為・物</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という考え方に基づく規範がある。</a:t>
            </a:r>
            <a:endParaRPr lang="ja-JP"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ct val="150000"/>
              </a:lnSpc>
              <a:spcBef>
                <a:spcPts val="0"/>
              </a:spcBef>
              <a:buNone/>
            </a:pPr>
            <a:endParaRPr lang="en-US" altLang="ja-JP" sz="1100"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ct val="150000"/>
              </a:lnSpc>
              <a:spcBef>
                <a:spcPts val="0"/>
              </a:spcBef>
              <a:buNone/>
            </a:pPr>
            <a:endParaRPr lang="en-US" altLang="ja-JP" sz="1100" b="1" dirty="0">
              <a:latin typeface="Meiryo UI" panose="020B0604030504040204" pitchFamily="50" charset="-128"/>
              <a:ea typeface="Meiryo UI" panose="020B0604030504040204" pitchFamily="50" charset="-128"/>
            </a:endParaRPr>
          </a:p>
          <a:p>
            <a:pPr marL="0" indent="0">
              <a:lnSpc>
                <a:spcPct val="170000"/>
              </a:lnSpc>
              <a:spcBef>
                <a:spcPts val="0"/>
              </a:spcBef>
              <a:buNone/>
            </a:pPr>
            <a:endParaRPr lang="en-US" altLang="ja-JP" sz="1100" b="1" dirty="0">
              <a:latin typeface="Meiryo UI" panose="020B0604030504040204" pitchFamily="50" charset="-128"/>
              <a:ea typeface="Meiryo UI" panose="020B0604030504040204" pitchFamily="50" charset="-128"/>
            </a:endParaRPr>
          </a:p>
          <a:p>
            <a:pPr marL="0" indent="0" algn="just">
              <a:lnSpc>
                <a:spcPct val="150000"/>
              </a:lnSpc>
              <a:spcBef>
                <a:spcPts val="0"/>
              </a:spcBef>
              <a:buNone/>
            </a:pP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正方形/長方形 11">
            <a:extLst>
              <a:ext uri="{FF2B5EF4-FFF2-40B4-BE49-F238E27FC236}">
                <a16:creationId xmlns:a16="http://schemas.microsoft.com/office/drawing/2014/main" id="{A3FD4FA9-9489-109A-96A0-1A17BC4FF20A}"/>
              </a:ext>
            </a:extLst>
          </p:cNvPr>
          <p:cNvSpPr/>
          <p:nvPr/>
        </p:nvSpPr>
        <p:spPr>
          <a:xfrm>
            <a:off x="401420" y="566378"/>
            <a:ext cx="522000" cy="2556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en-US" altLang="ja-JP" sz="1103" dirty="0">
                <a:latin typeface="Meiryo UI" panose="020B0604030504040204" pitchFamily="50" charset="-128"/>
                <a:ea typeface="Meiryo UI" panose="020B0604030504040204" pitchFamily="50" charset="-128"/>
              </a:rPr>
              <a:t>22</a:t>
            </a:r>
            <a:r>
              <a:rPr kumimoji="1" lang="ja-JP" altLang="en-US" sz="1103" dirty="0">
                <a:latin typeface="Meiryo UI" panose="020B0604030504040204" pitchFamily="50" charset="-128"/>
                <a:ea typeface="Meiryo UI" panose="020B0604030504040204" pitchFamily="50" charset="-128"/>
              </a:rPr>
              <a:t>頁</a:t>
            </a:r>
            <a:endParaRPr kumimoji="1" lang="ja-JP" altLang="en-US" sz="1654" dirty="0"/>
          </a:p>
        </p:txBody>
      </p:sp>
      <p:sp>
        <p:nvSpPr>
          <p:cNvPr id="7" name="テキスト ボックス 6">
            <a:extLst>
              <a:ext uri="{FF2B5EF4-FFF2-40B4-BE49-F238E27FC236}">
                <a16:creationId xmlns:a16="http://schemas.microsoft.com/office/drawing/2014/main" id="{4550DEEF-AF68-1E9D-6EA9-CBA82180F197}"/>
              </a:ext>
            </a:extLst>
          </p:cNvPr>
          <p:cNvSpPr txBox="1"/>
          <p:nvPr/>
        </p:nvSpPr>
        <p:spPr>
          <a:xfrm>
            <a:off x="9555349" y="5946955"/>
            <a:ext cx="840783" cy="246221"/>
          </a:xfrm>
          <a:prstGeom prst="rect">
            <a:avLst/>
          </a:prstGeom>
          <a:noFill/>
        </p:spPr>
        <p:txBody>
          <a:bodyPr wrap="square">
            <a:spAutoFit/>
          </a:body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30</a:t>
            </a:fld>
            <a:endParaRPr lang="ja-JP" altLang="en-US" sz="1000" dirty="0"/>
          </a:p>
        </p:txBody>
      </p:sp>
      <p:sp>
        <p:nvSpPr>
          <p:cNvPr id="9" name="正方形/長方形 8">
            <a:extLst>
              <a:ext uri="{FF2B5EF4-FFF2-40B4-BE49-F238E27FC236}">
                <a16:creationId xmlns:a16="http://schemas.microsoft.com/office/drawing/2014/main" id="{2469B2CB-01BE-B94A-466E-13937B6EB2C7}"/>
              </a:ext>
            </a:extLst>
          </p:cNvPr>
          <p:cNvSpPr/>
          <p:nvPr/>
        </p:nvSpPr>
        <p:spPr>
          <a:xfrm>
            <a:off x="8697004" y="494565"/>
            <a:ext cx="1092137" cy="23152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3" dirty="0">
                <a:latin typeface="Meiryo UI" panose="020B0604030504040204" pitchFamily="50" charset="-128"/>
                <a:ea typeface="Meiryo UI" panose="020B0604030504040204" pitchFamily="50" charset="-128"/>
              </a:rPr>
              <a:t>※</a:t>
            </a:r>
            <a:r>
              <a:rPr kumimoji="1" lang="ja-JP" altLang="en-US" sz="1103" dirty="0">
                <a:latin typeface="Meiryo UI" panose="020B0604030504040204" pitchFamily="50" charset="-128"/>
                <a:ea typeface="Meiryo UI" panose="020B0604030504040204" pitchFamily="50" charset="-128"/>
              </a:rPr>
              <a:t>頁は初出頁</a:t>
            </a:r>
          </a:p>
        </p:txBody>
      </p:sp>
      <p:sp>
        <p:nvSpPr>
          <p:cNvPr id="13" name="正方形/長方形 12">
            <a:extLst>
              <a:ext uri="{FF2B5EF4-FFF2-40B4-BE49-F238E27FC236}">
                <a16:creationId xmlns:a16="http://schemas.microsoft.com/office/drawing/2014/main" id="{F79910C3-6658-3863-DA52-FE8AC8ED32E0}"/>
              </a:ext>
            </a:extLst>
          </p:cNvPr>
          <p:cNvSpPr/>
          <p:nvPr/>
        </p:nvSpPr>
        <p:spPr>
          <a:xfrm>
            <a:off x="-2" y="6607"/>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用語集</a:t>
            </a:r>
            <a:endParaRPr lang="ja-JP" altLang="en-US" sz="1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65653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A7BAF-955A-DA4D-360E-9646D1D61D9C}"/>
            </a:ext>
          </a:extLst>
        </p:cNvPr>
        <p:cNvGrpSpPr/>
        <p:nvPr/>
      </p:nvGrpSpPr>
      <p:grpSpPr>
        <a:xfrm>
          <a:off x="0" y="0"/>
          <a:ext cx="0" cy="0"/>
          <a:chOff x="0" y="0"/>
          <a:chExt cx="0" cy="0"/>
        </a:xfrm>
      </p:grpSpPr>
      <p:sp>
        <p:nvSpPr>
          <p:cNvPr id="75" name="正方形/長方形 74">
            <a:extLst>
              <a:ext uri="{FF2B5EF4-FFF2-40B4-BE49-F238E27FC236}">
                <a16:creationId xmlns:a16="http://schemas.microsoft.com/office/drawing/2014/main" id="{FD822B54-B3FE-45A3-8578-A1AAF3AA1361}"/>
              </a:ext>
            </a:extLst>
          </p:cNvPr>
          <p:cNvSpPr/>
          <p:nvPr/>
        </p:nvSpPr>
        <p:spPr>
          <a:xfrm>
            <a:off x="5003174" y="3810546"/>
            <a:ext cx="4500000" cy="2304000"/>
          </a:xfrm>
          <a:prstGeom prst="rect">
            <a:avLst/>
          </a:prstGeom>
          <a:noFill/>
          <a:ln w="9525">
            <a:solidFill>
              <a:schemeClr val="bg1">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517CECC0-FC9B-5EC9-C644-3B51A378BD3A}"/>
              </a:ext>
            </a:extLst>
          </p:cNvPr>
          <p:cNvSpPr/>
          <p:nvPr/>
        </p:nvSpPr>
        <p:spPr>
          <a:xfrm>
            <a:off x="119009" y="553342"/>
            <a:ext cx="9667982" cy="792000"/>
          </a:xfrm>
          <a:prstGeom prst="rect">
            <a:avLst/>
          </a:prstGeom>
          <a:solidFill>
            <a:schemeClr val="accent3">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9" name="コンテンツ プレースホルダー 2">
            <a:extLst>
              <a:ext uri="{FF2B5EF4-FFF2-40B4-BE49-F238E27FC236}">
                <a16:creationId xmlns:a16="http://schemas.microsoft.com/office/drawing/2014/main" id="{F2145AAC-967D-6AA0-86FD-C7C9F06A577B}"/>
              </a:ext>
            </a:extLst>
          </p:cNvPr>
          <p:cNvSpPr txBox="1">
            <a:spLocks/>
          </p:cNvSpPr>
          <p:nvPr/>
        </p:nvSpPr>
        <p:spPr>
          <a:xfrm>
            <a:off x="178394" y="571630"/>
            <a:ext cx="9518478" cy="650200"/>
          </a:xfrm>
          <a:prstGeom prst="rect">
            <a:avLst/>
          </a:prstGeom>
          <a:noFill/>
        </p:spPr>
        <p:txBody>
          <a:bodyPr vert="horz" lIns="81597" tIns="40799" rIns="81597" bIns="40799"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ts val="1800"/>
              </a:lnSpc>
              <a:spcBef>
                <a:spcPts val="26"/>
              </a:spcBef>
              <a:buFont typeface="Wingdings" panose="05000000000000000000" pitchFamily="2" charset="2"/>
              <a:buChar char="Ø"/>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各種観光データは、インバウンド需要が好調であった新型コロナウイルス感染症拡大前を上回る又は同程度に推移しており、</a:t>
            </a:r>
            <a:r>
              <a:rPr lang="zh-TW" altLang="en-US" sz="1200" kern="100" dirty="0">
                <a:latin typeface="Meiryo UI" panose="020B0604030504040204" pitchFamily="50" charset="-128"/>
                <a:ea typeface="Meiryo UI" panose="020B0604030504040204" pitchFamily="50" charset="-128"/>
                <a:cs typeface="Times New Roman" panose="02020603050405020304" pitchFamily="18" charset="0"/>
              </a:rPr>
              <a:t>「大阪都市魅力創造戦略</a:t>
            </a:r>
            <a:r>
              <a:rPr lang="en-US" altLang="zh-TW" sz="1200" kern="100" dirty="0">
                <a:latin typeface="Meiryo UI" panose="020B0604030504040204" pitchFamily="50" charset="-128"/>
                <a:ea typeface="Meiryo UI" panose="020B0604030504040204" pitchFamily="50" charset="-128"/>
                <a:cs typeface="Times New Roman" panose="02020603050405020304" pitchFamily="18" charset="0"/>
              </a:rPr>
              <a:t>2025</a:t>
            </a:r>
            <a:r>
              <a:rPr lang="zh-TW" altLang="en-US" sz="12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にて数値目標としていた来阪外国人旅行者数と日本人延べ宿泊者数は、</a:t>
            </a: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2025</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年実績で過去最高値を達成。</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a:lnSpc>
                <a:spcPts val="1800"/>
              </a:lnSpc>
              <a:spcBef>
                <a:spcPts val="26"/>
              </a:spcBef>
              <a:buFont typeface="Wingdings" panose="05000000000000000000" pitchFamily="2" charset="2"/>
              <a:buChar char="Ø"/>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大阪に多く観光客が訪れているものの、訪問先は大阪市内に集中しており大阪市外への訪問率が低い状況。</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a:lnSpc>
                <a:spcPts val="1695"/>
              </a:lnSpc>
              <a:spcBef>
                <a:spcPts val="26"/>
              </a:spcBef>
              <a:buFont typeface="Wingdings" panose="05000000000000000000" pitchFamily="2" charset="2"/>
              <a:buChar char="Ø"/>
            </a:pPr>
            <a:endParaRPr lang="en-US" altLang="ja-JP" sz="1160" kern="100" dirty="0">
              <a:latin typeface="Meiryo UI" panose="020B0604030504040204" pitchFamily="50" charset="-128"/>
              <a:ea typeface="Meiryo UI" panose="020B0604030504040204" pitchFamily="50" charset="-128"/>
              <a:cs typeface="Times New Roman" panose="02020603050405020304" pitchFamily="18" charset="0"/>
            </a:endParaRPr>
          </a:p>
          <a:p>
            <a:pPr>
              <a:lnSpc>
                <a:spcPts val="1695"/>
              </a:lnSpc>
              <a:spcBef>
                <a:spcPts val="26"/>
              </a:spcBef>
              <a:buFont typeface="Wingdings" panose="05000000000000000000" pitchFamily="2" charset="2"/>
              <a:buChar char="Ø"/>
            </a:pPr>
            <a:endParaRPr lang="en-US" altLang="ja-JP" sz="116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正方形/長方形 15">
            <a:extLst>
              <a:ext uri="{FF2B5EF4-FFF2-40B4-BE49-F238E27FC236}">
                <a16:creationId xmlns:a16="http://schemas.microsoft.com/office/drawing/2014/main" id="{BA8367A3-9831-4C99-BEBD-B6DCC8FB44BD}"/>
              </a:ext>
            </a:extLst>
          </p:cNvPr>
          <p:cNvSpPr/>
          <p:nvPr/>
        </p:nvSpPr>
        <p:spPr>
          <a:xfrm>
            <a:off x="2056860" y="1936938"/>
            <a:ext cx="983599" cy="1342745"/>
          </a:xfrm>
          <a:prstGeom prst="rect">
            <a:avLst/>
          </a:prstGeom>
          <a:solidFill>
            <a:schemeClr val="bg1">
              <a:lumMod val="8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25" name="テキスト ボックス 24">
            <a:extLst>
              <a:ext uri="{FF2B5EF4-FFF2-40B4-BE49-F238E27FC236}">
                <a16:creationId xmlns:a16="http://schemas.microsoft.com/office/drawing/2014/main" id="{950140AC-72DF-B57B-A750-C7D6185FECC6}"/>
              </a:ext>
            </a:extLst>
          </p:cNvPr>
          <p:cNvSpPr txBox="1"/>
          <p:nvPr/>
        </p:nvSpPr>
        <p:spPr>
          <a:xfrm>
            <a:off x="372416" y="1412638"/>
            <a:ext cx="4500000" cy="261610"/>
          </a:xfrm>
          <a:prstGeom prst="rect">
            <a:avLst/>
          </a:prstGeom>
          <a:solidFill>
            <a:schemeClr val="bg2">
              <a:lumMod val="50000"/>
            </a:schemeClr>
          </a:solidFill>
        </p:spPr>
        <p:txBody>
          <a:bodyPr wrap="square" rtlCol="0">
            <a:spAutoFit/>
          </a:bodyPr>
          <a:lstStyle/>
          <a:p>
            <a:r>
              <a:rPr lang="ja-JP" altLang="en-US" sz="1100" b="1" dirty="0">
                <a:solidFill>
                  <a:schemeClr val="bg1"/>
                </a:solidFill>
                <a:latin typeface="Meiryo UI" panose="020B0604030504040204" pitchFamily="50" charset="-128"/>
                <a:ea typeface="Meiryo UI" panose="020B0604030504040204" pitchFamily="50" charset="-128"/>
              </a:rPr>
              <a:t>来阪外国人旅行者数</a:t>
            </a:r>
          </a:p>
        </p:txBody>
      </p:sp>
      <p:graphicFrame>
        <p:nvGraphicFramePr>
          <p:cNvPr id="50" name="グラフ 49">
            <a:extLst>
              <a:ext uri="{FF2B5EF4-FFF2-40B4-BE49-F238E27FC236}">
                <a16:creationId xmlns:a16="http://schemas.microsoft.com/office/drawing/2014/main" id="{E94C146F-CB60-1021-CAFD-401FCEDEE977}"/>
              </a:ext>
            </a:extLst>
          </p:cNvPr>
          <p:cNvGraphicFramePr/>
          <p:nvPr>
            <p:extLst>
              <p:ext uri="{D42A27DB-BD31-4B8C-83A1-F6EECF244321}">
                <p14:modId xmlns:p14="http://schemas.microsoft.com/office/powerpoint/2010/main" val="1125195771"/>
              </p:ext>
            </p:extLst>
          </p:nvPr>
        </p:nvGraphicFramePr>
        <p:xfrm>
          <a:off x="5119064" y="1758305"/>
          <a:ext cx="4231466" cy="18729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3" name="グラフ 52">
            <a:extLst>
              <a:ext uri="{FF2B5EF4-FFF2-40B4-BE49-F238E27FC236}">
                <a16:creationId xmlns:a16="http://schemas.microsoft.com/office/drawing/2014/main" id="{EB413BA3-9EBC-2DD9-B54A-DCA3DC8C51E9}"/>
              </a:ext>
            </a:extLst>
          </p:cNvPr>
          <p:cNvGraphicFramePr/>
          <p:nvPr>
            <p:extLst>
              <p:ext uri="{D42A27DB-BD31-4B8C-83A1-F6EECF244321}">
                <p14:modId xmlns:p14="http://schemas.microsoft.com/office/powerpoint/2010/main" val="685186896"/>
              </p:ext>
            </p:extLst>
          </p:nvPr>
        </p:nvGraphicFramePr>
        <p:xfrm>
          <a:off x="693061" y="1560392"/>
          <a:ext cx="4077523" cy="1888046"/>
        </p:xfrm>
        <a:graphic>
          <a:graphicData uri="http://schemas.openxmlformats.org/drawingml/2006/chart">
            <c:chart xmlns:c="http://schemas.openxmlformats.org/drawingml/2006/chart" xmlns:r="http://schemas.openxmlformats.org/officeDocument/2006/relationships" r:id="rId4"/>
          </a:graphicData>
        </a:graphic>
      </p:graphicFrame>
      <p:sp>
        <p:nvSpPr>
          <p:cNvPr id="2" name="正方形/長方形 1">
            <a:extLst>
              <a:ext uri="{FF2B5EF4-FFF2-40B4-BE49-F238E27FC236}">
                <a16:creationId xmlns:a16="http://schemas.microsoft.com/office/drawing/2014/main" id="{2E80EE6F-E081-A921-0E04-AA9B434D06D6}"/>
              </a:ext>
            </a:extLst>
          </p:cNvPr>
          <p:cNvSpPr/>
          <p:nvPr/>
        </p:nvSpPr>
        <p:spPr>
          <a:xfrm>
            <a:off x="439349" y="1810445"/>
            <a:ext cx="457526" cy="996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700" dirty="0">
                <a:solidFill>
                  <a:schemeClr val="tx1"/>
                </a:solidFill>
                <a:latin typeface="Meiryo UI" panose="020B0604030504040204" pitchFamily="50" charset="-128"/>
                <a:ea typeface="Meiryo UI" panose="020B0604030504040204" pitchFamily="50" charset="-128"/>
              </a:rPr>
              <a:t>（万人）</a:t>
            </a:r>
          </a:p>
        </p:txBody>
      </p:sp>
      <p:sp>
        <p:nvSpPr>
          <p:cNvPr id="3" name="正方形/長方形 2">
            <a:extLst>
              <a:ext uri="{FF2B5EF4-FFF2-40B4-BE49-F238E27FC236}">
                <a16:creationId xmlns:a16="http://schemas.microsoft.com/office/drawing/2014/main" id="{A0F5A2FB-C388-58B5-A00C-B90D3B2A6F69}"/>
              </a:ext>
            </a:extLst>
          </p:cNvPr>
          <p:cNvSpPr/>
          <p:nvPr/>
        </p:nvSpPr>
        <p:spPr>
          <a:xfrm>
            <a:off x="4237279" y="3312447"/>
            <a:ext cx="336826" cy="1426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700" dirty="0">
                <a:solidFill>
                  <a:schemeClr val="tx1"/>
                </a:solidFill>
                <a:latin typeface="Meiryo UI" panose="020B0604030504040204" pitchFamily="50" charset="-128"/>
                <a:ea typeface="Meiryo UI" panose="020B0604030504040204" pitchFamily="50" charset="-128"/>
              </a:rPr>
              <a:t>（年）</a:t>
            </a:r>
          </a:p>
        </p:txBody>
      </p:sp>
      <p:sp>
        <p:nvSpPr>
          <p:cNvPr id="5" name="正方形/長方形 4">
            <a:extLst>
              <a:ext uri="{FF2B5EF4-FFF2-40B4-BE49-F238E27FC236}">
                <a16:creationId xmlns:a16="http://schemas.microsoft.com/office/drawing/2014/main" id="{3DD5B4B2-7443-F846-6C23-58F692FD024F}"/>
              </a:ext>
            </a:extLst>
          </p:cNvPr>
          <p:cNvSpPr/>
          <p:nvPr/>
        </p:nvSpPr>
        <p:spPr>
          <a:xfrm>
            <a:off x="954024" y="3483232"/>
            <a:ext cx="1455965" cy="1387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ja-JP"/>
            </a:defPPr>
            <a:lvl1pPr marL="0" indent="0" algn="l" defTabSz="914400" rtl="0" eaLnBrk="1" latinLnBrk="0" hangingPunct="1">
              <a:defRPr kumimoji="1" sz="1800" kern="1200">
                <a:solidFill>
                  <a:schemeClr val="lt1"/>
                </a:solidFill>
                <a:latin typeface="+mn-lt"/>
                <a:ea typeface="+mn-ea"/>
                <a:cs typeface="+mn-cs"/>
              </a:defRPr>
            </a:lvl1pPr>
            <a:lvl2pPr marL="457200" indent="0" algn="l" defTabSz="914400" rtl="0" eaLnBrk="1" latinLnBrk="0" hangingPunct="1">
              <a:defRPr kumimoji="1" sz="1800" kern="1200">
                <a:solidFill>
                  <a:schemeClr val="lt1"/>
                </a:solidFill>
                <a:latin typeface="+mn-lt"/>
                <a:ea typeface="+mn-ea"/>
                <a:cs typeface="+mn-cs"/>
              </a:defRPr>
            </a:lvl2pPr>
            <a:lvl3pPr marL="914400" indent="0" algn="l" defTabSz="914400" rtl="0" eaLnBrk="1" latinLnBrk="0" hangingPunct="1">
              <a:defRPr kumimoji="1" sz="1800" kern="1200">
                <a:solidFill>
                  <a:schemeClr val="lt1"/>
                </a:solidFill>
                <a:latin typeface="+mn-lt"/>
                <a:ea typeface="+mn-ea"/>
                <a:cs typeface="+mn-cs"/>
              </a:defRPr>
            </a:lvl3pPr>
            <a:lvl4pPr marL="1371600" indent="0" algn="l" defTabSz="914400" rtl="0" eaLnBrk="1" latinLnBrk="0" hangingPunct="1">
              <a:defRPr kumimoji="1" sz="1800" kern="1200">
                <a:solidFill>
                  <a:schemeClr val="lt1"/>
                </a:solidFill>
                <a:latin typeface="+mn-lt"/>
                <a:ea typeface="+mn-ea"/>
                <a:cs typeface="+mn-cs"/>
              </a:defRPr>
            </a:lvl4pPr>
            <a:lvl5pPr marL="1828800" indent="0" algn="l" defTabSz="914400" rtl="0" eaLnBrk="1" latinLnBrk="0" hangingPunct="1">
              <a:defRPr kumimoji="1" sz="1800" kern="1200">
                <a:solidFill>
                  <a:schemeClr val="lt1"/>
                </a:solidFill>
                <a:latin typeface="+mn-lt"/>
                <a:ea typeface="+mn-ea"/>
                <a:cs typeface="+mn-cs"/>
              </a:defRPr>
            </a:lvl5pPr>
            <a:lvl6pPr marL="2286000" indent="0" algn="l" defTabSz="914400" rtl="0" eaLnBrk="1" latinLnBrk="0" hangingPunct="1">
              <a:defRPr kumimoji="1" sz="1800" kern="1200">
                <a:solidFill>
                  <a:schemeClr val="lt1"/>
                </a:solidFill>
                <a:latin typeface="+mn-lt"/>
                <a:ea typeface="+mn-ea"/>
                <a:cs typeface="+mn-cs"/>
              </a:defRPr>
            </a:lvl6pPr>
            <a:lvl7pPr marL="2743200" indent="0" algn="l" defTabSz="914400" rtl="0" eaLnBrk="1" latinLnBrk="0" hangingPunct="1">
              <a:defRPr kumimoji="1" sz="1800" kern="1200">
                <a:solidFill>
                  <a:schemeClr val="lt1"/>
                </a:solidFill>
                <a:latin typeface="+mn-lt"/>
                <a:ea typeface="+mn-ea"/>
                <a:cs typeface="+mn-cs"/>
              </a:defRPr>
            </a:lvl7pPr>
            <a:lvl8pPr marL="3200400" indent="0" algn="l" defTabSz="914400" rtl="0" eaLnBrk="1" latinLnBrk="0" hangingPunct="1">
              <a:defRPr kumimoji="1" sz="1800" kern="1200">
                <a:solidFill>
                  <a:schemeClr val="lt1"/>
                </a:solidFill>
                <a:latin typeface="+mn-lt"/>
                <a:ea typeface="+mn-ea"/>
                <a:cs typeface="+mn-cs"/>
              </a:defRPr>
            </a:lvl8pPr>
            <a:lvl9pPr marL="3657600" indent="0" algn="l" defTabSz="914400" rtl="0" eaLnBrk="1" latinLnBrk="0" hangingPunct="1">
              <a:defRPr kumimoji="1" sz="1800" kern="1200">
                <a:solidFill>
                  <a:schemeClr val="lt1"/>
                </a:solidFill>
                <a:latin typeface="+mn-lt"/>
                <a:ea typeface="+mn-ea"/>
                <a:cs typeface="+mn-cs"/>
              </a:defRPr>
            </a:lvl9pPr>
          </a:lstStyle>
          <a:p>
            <a:pPr algn="ctr"/>
            <a:r>
              <a:rPr lang="en-US" altLang="ja-JP" sz="500" dirty="0">
                <a:solidFill>
                  <a:schemeClr val="tx1"/>
                </a:solidFill>
                <a:latin typeface="Meiryo UI" panose="020B0604030504040204" pitchFamily="50" charset="-128"/>
                <a:ea typeface="Meiryo UI" panose="020B0604030504040204" pitchFamily="50" charset="-128"/>
              </a:rPr>
              <a:t>※2023</a:t>
            </a:r>
            <a:r>
              <a:rPr lang="ja-JP" altLang="en-US" sz="500" dirty="0">
                <a:solidFill>
                  <a:schemeClr val="tx1"/>
                </a:solidFill>
                <a:latin typeface="Meiryo UI" panose="020B0604030504040204" pitchFamily="50" charset="-128"/>
                <a:ea typeface="Meiryo UI" panose="020B0604030504040204" pitchFamily="50" charset="-128"/>
              </a:rPr>
              <a:t>年は、</a:t>
            </a:r>
            <a:r>
              <a:rPr lang="en-US" altLang="ja-JP" sz="500" dirty="0">
                <a:solidFill>
                  <a:schemeClr val="tx1"/>
                </a:solidFill>
                <a:latin typeface="Meiryo UI" panose="020B0604030504040204" pitchFamily="50" charset="-128"/>
                <a:ea typeface="Meiryo UI" panose="020B0604030504040204" pitchFamily="50" charset="-128"/>
              </a:rPr>
              <a:t>1</a:t>
            </a:r>
            <a:r>
              <a:rPr lang="ja-JP" altLang="en-US" sz="500" dirty="0">
                <a:solidFill>
                  <a:schemeClr val="tx1"/>
                </a:solidFill>
                <a:latin typeface="Meiryo UI" panose="020B0604030504040204" pitchFamily="50" charset="-128"/>
                <a:ea typeface="Meiryo UI" panose="020B0604030504040204" pitchFamily="50" charset="-128"/>
              </a:rPr>
              <a:t>月～</a:t>
            </a:r>
            <a:r>
              <a:rPr lang="en-US" altLang="ja-JP" sz="500" dirty="0">
                <a:solidFill>
                  <a:schemeClr val="tx1"/>
                </a:solidFill>
                <a:latin typeface="Meiryo UI" panose="020B0604030504040204" pitchFamily="50" charset="-128"/>
                <a:ea typeface="Meiryo UI" panose="020B0604030504040204" pitchFamily="50" charset="-128"/>
              </a:rPr>
              <a:t>3</a:t>
            </a:r>
            <a:r>
              <a:rPr lang="ja-JP" altLang="en-US" sz="500" dirty="0">
                <a:solidFill>
                  <a:schemeClr val="tx1"/>
                </a:solidFill>
                <a:latin typeface="Meiryo UI" panose="020B0604030504040204" pitchFamily="50" charset="-128"/>
                <a:ea typeface="Meiryo UI" panose="020B0604030504040204" pitchFamily="50" charset="-128"/>
              </a:rPr>
              <a:t>月を除いた</a:t>
            </a:r>
            <a:r>
              <a:rPr lang="en-US" altLang="ja-JP" sz="500" dirty="0">
                <a:solidFill>
                  <a:schemeClr val="tx1"/>
                </a:solidFill>
                <a:latin typeface="Meiryo UI" panose="020B0604030504040204" pitchFamily="50" charset="-128"/>
                <a:ea typeface="Meiryo UI" panose="020B0604030504040204" pitchFamily="50" charset="-128"/>
              </a:rPr>
              <a:t>4</a:t>
            </a:r>
            <a:r>
              <a:rPr lang="ja-JP" altLang="en-US" sz="500" dirty="0">
                <a:solidFill>
                  <a:schemeClr val="tx1"/>
                </a:solidFill>
                <a:latin typeface="Meiryo UI" panose="020B0604030504040204" pitchFamily="50" charset="-128"/>
                <a:ea typeface="Meiryo UI" panose="020B0604030504040204" pitchFamily="50" charset="-128"/>
              </a:rPr>
              <a:t>月～</a:t>
            </a:r>
            <a:r>
              <a:rPr lang="en-US" altLang="ja-JP" sz="500" dirty="0">
                <a:solidFill>
                  <a:schemeClr val="tx1"/>
                </a:solidFill>
                <a:latin typeface="Meiryo UI" panose="020B0604030504040204" pitchFamily="50" charset="-128"/>
                <a:ea typeface="Meiryo UI" panose="020B0604030504040204" pitchFamily="50" charset="-128"/>
              </a:rPr>
              <a:t>12</a:t>
            </a:r>
            <a:r>
              <a:rPr lang="ja-JP" altLang="en-US" sz="500" dirty="0">
                <a:solidFill>
                  <a:schemeClr val="tx1"/>
                </a:solidFill>
                <a:latin typeface="Meiryo UI" panose="020B0604030504040204" pitchFamily="50" charset="-128"/>
                <a:ea typeface="Meiryo UI" panose="020B0604030504040204" pitchFamily="50" charset="-128"/>
              </a:rPr>
              <a:t>月の参考値</a:t>
            </a:r>
            <a:endParaRPr lang="en-US" altLang="ja-JP" sz="5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C42131F0-B135-AAF3-1958-A4A800AD85D6}"/>
              </a:ext>
            </a:extLst>
          </p:cNvPr>
          <p:cNvSpPr/>
          <p:nvPr/>
        </p:nvSpPr>
        <p:spPr>
          <a:xfrm>
            <a:off x="2422889" y="3520317"/>
            <a:ext cx="2168926" cy="800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ja-JP"/>
            </a:defPPr>
            <a:lvl1pPr marL="0" indent="0" algn="l" defTabSz="914400" rtl="0" eaLnBrk="1" latinLnBrk="0" hangingPunct="1">
              <a:defRPr kumimoji="1" sz="1800" kern="1200">
                <a:solidFill>
                  <a:schemeClr val="lt1"/>
                </a:solidFill>
                <a:latin typeface="+mn-lt"/>
                <a:ea typeface="+mn-ea"/>
                <a:cs typeface="+mn-cs"/>
              </a:defRPr>
            </a:lvl1pPr>
            <a:lvl2pPr marL="457200" indent="0" algn="l" defTabSz="914400" rtl="0" eaLnBrk="1" latinLnBrk="0" hangingPunct="1">
              <a:defRPr kumimoji="1" sz="1800" kern="1200">
                <a:solidFill>
                  <a:schemeClr val="lt1"/>
                </a:solidFill>
                <a:latin typeface="+mn-lt"/>
                <a:ea typeface="+mn-ea"/>
                <a:cs typeface="+mn-cs"/>
              </a:defRPr>
            </a:lvl2pPr>
            <a:lvl3pPr marL="914400" indent="0" algn="l" defTabSz="914400" rtl="0" eaLnBrk="1" latinLnBrk="0" hangingPunct="1">
              <a:defRPr kumimoji="1" sz="1800" kern="1200">
                <a:solidFill>
                  <a:schemeClr val="lt1"/>
                </a:solidFill>
                <a:latin typeface="+mn-lt"/>
                <a:ea typeface="+mn-ea"/>
                <a:cs typeface="+mn-cs"/>
              </a:defRPr>
            </a:lvl3pPr>
            <a:lvl4pPr marL="1371600" indent="0" algn="l" defTabSz="914400" rtl="0" eaLnBrk="1" latinLnBrk="0" hangingPunct="1">
              <a:defRPr kumimoji="1" sz="1800" kern="1200">
                <a:solidFill>
                  <a:schemeClr val="lt1"/>
                </a:solidFill>
                <a:latin typeface="+mn-lt"/>
                <a:ea typeface="+mn-ea"/>
                <a:cs typeface="+mn-cs"/>
              </a:defRPr>
            </a:lvl4pPr>
            <a:lvl5pPr marL="1828800" indent="0" algn="l" defTabSz="914400" rtl="0" eaLnBrk="1" latinLnBrk="0" hangingPunct="1">
              <a:defRPr kumimoji="1" sz="1800" kern="1200">
                <a:solidFill>
                  <a:schemeClr val="lt1"/>
                </a:solidFill>
                <a:latin typeface="+mn-lt"/>
                <a:ea typeface="+mn-ea"/>
                <a:cs typeface="+mn-cs"/>
              </a:defRPr>
            </a:lvl5pPr>
            <a:lvl6pPr marL="2286000" indent="0" algn="l" defTabSz="914400" rtl="0" eaLnBrk="1" latinLnBrk="0" hangingPunct="1">
              <a:defRPr kumimoji="1" sz="1800" kern="1200">
                <a:solidFill>
                  <a:schemeClr val="lt1"/>
                </a:solidFill>
                <a:latin typeface="+mn-lt"/>
                <a:ea typeface="+mn-ea"/>
                <a:cs typeface="+mn-cs"/>
              </a:defRPr>
            </a:lvl6pPr>
            <a:lvl7pPr marL="2743200" indent="0" algn="l" defTabSz="914400" rtl="0" eaLnBrk="1" latinLnBrk="0" hangingPunct="1">
              <a:defRPr kumimoji="1" sz="1800" kern="1200">
                <a:solidFill>
                  <a:schemeClr val="lt1"/>
                </a:solidFill>
                <a:latin typeface="+mn-lt"/>
                <a:ea typeface="+mn-ea"/>
                <a:cs typeface="+mn-cs"/>
              </a:defRPr>
            </a:lvl7pPr>
            <a:lvl8pPr marL="3200400" indent="0" algn="l" defTabSz="914400" rtl="0" eaLnBrk="1" latinLnBrk="0" hangingPunct="1">
              <a:defRPr kumimoji="1" sz="1800" kern="1200">
                <a:solidFill>
                  <a:schemeClr val="lt1"/>
                </a:solidFill>
                <a:latin typeface="+mn-lt"/>
                <a:ea typeface="+mn-ea"/>
                <a:cs typeface="+mn-cs"/>
              </a:defRPr>
            </a:lvl8pPr>
            <a:lvl9pPr marL="3657600" indent="0" algn="l" defTabSz="914400" rtl="0" eaLnBrk="1" latinLnBrk="0" hangingPunct="1">
              <a:defRPr kumimoji="1" sz="1800" kern="1200">
                <a:solidFill>
                  <a:schemeClr val="lt1"/>
                </a:solidFill>
                <a:latin typeface="+mn-lt"/>
                <a:ea typeface="+mn-ea"/>
                <a:cs typeface="+mn-cs"/>
              </a:defRPr>
            </a:lvl9pPr>
          </a:lstStyle>
          <a:p>
            <a:pPr algn="ctr"/>
            <a:r>
              <a:rPr lang="ja-JP" altLang="en-US" sz="446" dirty="0">
                <a:solidFill>
                  <a:schemeClr val="tx1"/>
                </a:solidFill>
                <a:latin typeface="Meiryo UI" panose="020B0604030504040204" pitchFamily="50" charset="-128"/>
                <a:ea typeface="Meiryo UI" panose="020B0604030504040204" pitchFamily="50" charset="-128"/>
              </a:rPr>
              <a:t>　</a:t>
            </a:r>
            <a:r>
              <a:rPr lang="ja-JP" altLang="en-US" sz="500" dirty="0">
                <a:solidFill>
                  <a:schemeClr val="tx1"/>
                </a:solidFill>
                <a:latin typeface="Meiryo UI" panose="020B0604030504040204" pitchFamily="50" charset="-128"/>
                <a:ea typeface="Meiryo UI" panose="020B0604030504040204" pitchFamily="50" charset="-128"/>
              </a:rPr>
              <a:t>出典：観光庁「インバウンド消費動向調査」 （旧：訪日外国人消費動向調査）</a:t>
            </a:r>
            <a:endParaRPr lang="en-US" altLang="ja-JP" sz="446" dirty="0">
              <a:solidFill>
                <a:schemeClr val="tx1"/>
              </a:solidFill>
              <a:latin typeface="Meiryo UI" panose="020B0604030504040204" pitchFamily="50" charset="-128"/>
              <a:ea typeface="Meiryo UI" panose="020B0604030504040204" pitchFamily="50" charset="-128"/>
            </a:endParaRPr>
          </a:p>
        </p:txBody>
      </p:sp>
      <p:sp>
        <p:nvSpPr>
          <p:cNvPr id="61" name="正方形/長方形 60">
            <a:extLst>
              <a:ext uri="{FF2B5EF4-FFF2-40B4-BE49-F238E27FC236}">
                <a16:creationId xmlns:a16="http://schemas.microsoft.com/office/drawing/2014/main" id="{AFD7790D-A6C3-935B-824C-C98770B13C62}"/>
              </a:ext>
            </a:extLst>
          </p:cNvPr>
          <p:cNvSpPr/>
          <p:nvPr/>
        </p:nvSpPr>
        <p:spPr>
          <a:xfrm>
            <a:off x="847018" y="5839297"/>
            <a:ext cx="3769610" cy="1703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ja-JP"/>
            </a:defPPr>
            <a:lvl1pPr marL="0" indent="0" algn="l" defTabSz="914400" rtl="0" eaLnBrk="1" latinLnBrk="0" hangingPunct="1">
              <a:defRPr kumimoji="1" sz="1800" kern="1200">
                <a:solidFill>
                  <a:schemeClr val="lt1"/>
                </a:solidFill>
                <a:latin typeface="+mn-lt"/>
                <a:ea typeface="+mn-ea"/>
                <a:cs typeface="+mn-cs"/>
              </a:defRPr>
            </a:lvl1pPr>
            <a:lvl2pPr marL="457200" indent="0" algn="l" defTabSz="914400" rtl="0" eaLnBrk="1" latinLnBrk="0" hangingPunct="1">
              <a:defRPr kumimoji="1" sz="1800" kern="1200">
                <a:solidFill>
                  <a:schemeClr val="lt1"/>
                </a:solidFill>
                <a:latin typeface="+mn-lt"/>
                <a:ea typeface="+mn-ea"/>
                <a:cs typeface="+mn-cs"/>
              </a:defRPr>
            </a:lvl2pPr>
            <a:lvl3pPr marL="914400" indent="0" algn="l" defTabSz="914400" rtl="0" eaLnBrk="1" latinLnBrk="0" hangingPunct="1">
              <a:defRPr kumimoji="1" sz="1800" kern="1200">
                <a:solidFill>
                  <a:schemeClr val="lt1"/>
                </a:solidFill>
                <a:latin typeface="+mn-lt"/>
                <a:ea typeface="+mn-ea"/>
                <a:cs typeface="+mn-cs"/>
              </a:defRPr>
            </a:lvl3pPr>
            <a:lvl4pPr marL="1371600" indent="0" algn="l" defTabSz="914400" rtl="0" eaLnBrk="1" latinLnBrk="0" hangingPunct="1">
              <a:defRPr kumimoji="1" sz="1800" kern="1200">
                <a:solidFill>
                  <a:schemeClr val="lt1"/>
                </a:solidFill>
                <a:latin typeface="+mn-lt"/>
                <a:ea typeface="+mn-ea"/>
                <a:cs typeface="+mn-cs"/>
              </a:defRPr>
            </a:lvl4pPr>
            <a:lvl5pPr marL="1828800" indent="0" algn="l" defTabSz="914400" rtl="0" eaLnBrk="1" latinLnBrk="0" hangingPunct="1">
              <a:defRPr kumimoji="1" sz="1800" kern="1200">
                <a:solidFill>
                  <a:schemeClr val="lt1"/>
                </a:solidFill>
                <a:latin typeface="+mn-lt"/>
                <a:ea typeface="+mn-ea"/>
                <a:cs typeface="+mn-cs"/>
              </a:defRPr>
            </a:lvl5pPr>
            <a:lvl6pPr marL="2286000" indent="0" algn="l" defTabSz="914400" rtl="0" eaLnBrk="1" latinLnBrk="0" hangingPunct="1">
              <a:defRPr kumimoji="1" sz="1800" kern="1200">
                <a:solidFill>
                  <a:schemeClr val="lt1"/>
                </a:solidFill>
                <a:latin typeface="+mn-lt"/>
                <a:ea typeface="+mn-ea"/>
                <a:cs typeface="+mn-cs"/>
              </a:defRPr>
            </a:lvl6pPr>
            <a:lvl7pPr marL="2743200" indent="0" algn="l" defTabSz="914400" rtl="0" eaLnBrk="1" latinLnBrk="0" hangingPunct="1">
              <a:defRPr kumimoji="1" sz="1800" kern="1200">
                <a:solidFill>
                  <a:schemeClr val="lt1"/>
                </a:solidFill>
                <a:latin typeface="+mn-lt"/>
                <a:ea typeface="+mn-ea"/>
                <a:cs typeface="+mn-cs"/>
              </a:defRPr>
            </a:lvl7pPr>
            <a:lvl8pPr marL="3200400" indent="0" algn="l" defTabSz="914400" rtl="0" eaLnBrk="1" latinLnBrk="0" hangingPunct="1">
              <a:defRPr kumimoji="1" sz="1800" kern="1200">
                <a:solidFill>
                  <a:schemeClr val="lt1"/>
                </a:solidFill>
                <a:latin typeface="+mn-lt"/>
                <a:ea typeface="+mn-ea"/>
                <a:cs typeface="+mn-cs"/>
              </a:defRPr>
            </a:lvl8pPr>
            <a:lvl9pPr marL="3657600" indent="0" algn="l" defTabSz="914400" rtl="0" eaLnBrk="1" latinLnBrk="0" hangingPunct="1">
              <a:defRPr kumimoji="1" sz="1800" kern="1200">
                <a:solidFill>
                  <a:schemeClr val="lt1"/>
                </a:solidFill>
                <a:latin typeface="+mn-lt"/>
                <a:ea typeface="+mn-ea"/>
                <a:cs typeface="+mn-cs"/>
              </a:defRPr>
            </a:lvl9pPr>
          </a:lstStyle>
          <a:p>
            <a:r>
              <a:rPr lang="ja-JP" altLang="en-US" sz="446" dirty="0">
                <a:solidFill>
                  <a:schemeClr val="tx1"/>
                </a:solidFill>
                <a:latin typeface="Meiryo UI" panose="020B0604030504040204" pitchFamily="50" charset="-128"/>
                <a:ea typeface="Meiryo UI" panose="020B0604030504040204" pitchFamily="50" charset="-128"/>
              </a:rPr>
              <a:t>　</a:t>
            </a:r>
            <a:r>
              <a:rPr lang="ja-JP" altLang="en-US" sz="500" dirty="0">
                <a:solidFill>
                  <a:schemeClr val="tx1"/>
                </a:solidFill>
                <a:latin typeface="Meiryo UI" panose="020B0604030504040204" pitchFamily="50" charset="-128"/>
                <a:ea typeface="Meiryo UI" panose="020B0604030504040204" pitchFamily="50" charset="-128"/>
              </a:rPr>
              <a:t>出典</a:t>
            </a:r>
            <a:r>
              <a:rPr lang="ja-JP" altLang="en-US" sz="500" dirty="0">
                <a:solidFill>
                  <a:schemeClr val="tx1"/>
                </a:solidFill>
                <a:latin typeface="Meiryo UI" panose="020B0604030504040204" pitchFamily="50" charset="-128"/>
                <a:ea typeface="Meiryo UI" panose="020B0604030504040204" pitchFamily="50" charset="-128"/>
                <a:sym typeface="Wingdings" panose="05000000000000000000" pitchFamily="2" charset="2"/>
              </a:rPr>
              <a:t>：（外国人）</a:t>
            </a:r>
            <a:r>
              <a:rPr lang="ja-JP" altLang="en-US" sz="500" dirty="0">
                <a:solidFill>
                  <a:schemeClr val="tx1"/>
                </a:solidFill>
                <a:latin typeface="Meiryo UI" panose="020B0604030504040204" pitchFamily="50" charset="-128"/>
                <a:ea typeface="Meiryo UI" panose="020B0604030504040204" pitchFamily="50" charset="-128"/>
              </a:rPr>
              <a:t>観光庁「インバウンド消費動向調査（旧：訪日外国人消費動向調査）」　　 （日本人）観光庁「旅行・観光消費動向調査」</a:t>
            </a:r>
            <a:endParaRPr lang="en-US" altLang="ja-JP" sz="446" dirty="0">
              <a:solidFill>
                <a:schemeClr val="tx1"/>
              </a:solidFill>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9DE487B0-DBA0-4F88-8643-7F8679D0778C}"/>
              </a:ext>
            </a:extLst>
          </p:cNvPr>
          <p:cNvSpPr txBox="1"/>
          <p:nvPr/>
        </p:nvSpPr>
        <p:spPr>
          <a:xfrm>
            <a:off x="5003174" y="1403573"/>
            <a:ext cx="4500000" cy="261610"/>
          </a:xfrm>
          <a:prstGeom prst="rect">
            <a:avLst/>
          </a:prstGeom>
          <a:solidFill>
            <a:schemeClr val="bg2">
              <a:lumMod val="50000"/>
            </a:schemeClr>
          </a:solidFill>
        </p:spPr>
        <p:txBody>
          <a:bodyPr wrap="square" rtlCol="0">
            <a:spAutoFit/>
          </a:bodyPr>
          <a:lstStyle/>
          <a:p>
            <a:r>
              <a:rPr lang="ja-JP" altLang="en-US" sz="1100" b="1" dirty="0">
                <a:solidFill>
                  <a:schemeClr val="bg1"/>
                </a:solidFill>
                <a:latin typeface="Meiryo UI" panose="020B0604030504040204" pitchFamily="50" charset="-128"/>
                <a:ea typeface="Meiryo UI" panose="020B0604030504040204" pitchFamily="50" charset="-128"/>
              </a:rPr>
              <a:t>延べ宿泊者数・客室稼働率（大阪府）</a:t>
            </a:r>
          </a:p>
        </p:txBody>
      </p:sp>
      <p:sp>
        <p:nvSpPr>
          <p:cNvPr id="38" name="正方形/長方形 37">
            <a:extLst>
              <a:ext uri="{FF2B5EF4-FFF2-40B4-BE49-F238E27FC236}">
                <a16:creationId xmlns:a16="http://schemas.microsoft.com/office/drawing/2014/main" id="{76872F90-7DAE-4670-B825-51AEEF8619F6}"/>
              </a:ext>
            </a:extLst>
          </p:cNvPr>
          <p:cNvSpPr/>
          <p:nvPr/>
        </p:nvSpPr>
        <p:spPr>
          <a:xfrm>
            <a:off x="8330160" y="3539860"/>
            <a:ext cx="1097505" cy="1132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ja-JP"/>
            </a:defPPr>
            <a:lvl1pPr marL="0" indent="0" algn="l" defTabSz="914400" rtl="0" eaLnBrk="1" latinLnBrk="0" hangingPunct="1">
              <a:defRPr kumimoji="1" sz="1800" kern="1200">
                <a:solidFill>
                  <a:schemeClr val="lt1"/>
                </a:solidFill>
                <a:latin typeface="+mn-lt"/>
                <a:ea typeface="+mn-ea"/>
                <a:cs typeface="+mn-cs"/>
              </a:defRPr>
            </a:lvl1pPr>
            <a:lvl2pPr marL="457200" indent="0" algn="l" defTabSz="914400" rtl="0" eaLnBrk="1" latinLnBrk="0" hangingPunct="1">
              <a:defRPr kumimoji="1" sz="1800" kern="1200">
                <a:solidFill>
                  <a:schemeClr val="lt1"/>
                </a:solidFill>
                <a:latin typeface="+mn-lt"/>
                <a:ea typeface="+mn-ea"/>
                <a:cs typeface="+mn-cs"/>
              </a:defRPr>
            </a:lvl2pPr>
            <a:lvl3pPr marL="914400" indent="0" algn="l" defTabSz="914400" rtl="0" eaLnBrk="1" latinLnBrk="0" hangingPunct="1">
              <a:defRPr kumimoji="1" sz="1800" kern="1200">
                <a:solidFill>
                  <a:schemeClr val="lt1"/>
                </a:solidFill>
                <a:latin typeface="+mn-lt"/>
                <a:ea typeface="+mn-ea"/>
                <a:cs typeface="+mn-cs"/>
              </a:defRPr>
            </a:lvl3pPr>
            <a:lvl4pPr marL="1371600" indent="0" algn="l" defTabSz="914400" rtl="0" eaLnBrk="1" latinLnBrk="0" hangingPunct="1">
              <a:defRPr kumimoji="1" sz="1800" kern="1200">
                <a:solidFill>
                  <a:schemeClr val="lt1"/>
                </a:solidFill>
                <a:latin typeface="+mn-lt"/>
                <a:ea typeface="+mn-ea"/>
                <a:cs typeface="+mn-cs"/>
              </a:defRPr>
            </a:lvl4pPr>
            <a:lvl5pPr marL="1828800" indent="0" algn="l" defTabSz="914400" rtl="0" eaLnBrk="1" latinLnBrk="0" hangingPunct="1">
              <a:defRPr kumimoji="1" sz="1800" kern="1200">
                <a:solidFill>
                  <a:schemeClr val="lt1"/>
                </a:solidFill>
                <a:latin typeface="+mn-lt"/>
                <a:ea typeface="+mn-ea"/>
                <a:cs typeface="+mn-cs"/>
              </a:defRPr>
            </a:lvl5pPr>
            <a:lvl6pPr marL="2286000" indent="0" algn="l" defTabSz="914400" rtl="0" eaLnBrk="1" latinLnBrk="0" hangingPunct="1">
              <a:defRPr kumimoji="1" sz="1800" kern="1200">
                <a:solidFill>
                  <a:schemeClr val="lt1"/>
                </a:solidFill>
                <a:latin typeface="+mn-lt"/>
                <a:ea typeface="+mn-ea"/>
                <a:cs typeface="+mn-cs"/>
              </a:defRPr>
            </a:lvl6pPr>
            <a:lvl7pPr marL="2743200" indent="0" algn="l" defTabSz="914400" rtl="0" eaLnBrk="1" latinLnBrk="0" hangingPunct="1">
              <a:defRPr kumimoji="1" sz="1800" kern="1200">
                <a:solidFill>
                  <a:schemeClr val="lt1"/>
                </a:solidFill>
                <a:latin typeface="+mn-lt"/>
                <a:ea typeface="+mn-ea"/>
                <a:cs typeface="+mn-cs"/>
              </a:defRPr>
            </a:lvl7pPr>
            <a:lvl8pPr marL="3200400" indent="0" algn="l" defTabSz="914400" rtl="0" eaLnBrk="1" latinLnBrk="0" hangingPunct="1">
              <a:defRPr kumimoji="1" sz="1800" kern="1200">
                <a:solidFill>
                  <a:schemeClr val="lt1"/>
                </a:solidFill>
                <a:latin typeface="+mn-lt"/>
                <a:ea typeface="+mn-ea"/>
                <a:cs typeface="+mn-cs"/>
              </a:defRPr>
            </a:lvl8pPr>
            <a:lvl9pPr marL="3657600" indent="0" algn="l" defTabSz="914400" rtl="0" eaLnBrk="1" latinLnBrk="0" hangingPunct="1">
              <a:defRPr kumimoji="1" sz="1800" kern="1200">
                <a:solidFill>
                  <a:schemeClr val="lt1"/>
                </a:solidFill>
                <a:latin typeface="+mn-lt"/>
                <a:ea typeface="+mn-ea"/>
                <a:cs typeface="+mn-cs"/>
              </a:defRPr>
            </a:lvl9pPr>
          </a:lstStyle>
          <a:p>
            <a:pPr algn="ctr"/>
            <a:r>
              <a:rPr lang="ja-JP" altLang="en-US" sz="446" dirty="0">
                <a:solidFill>
                  <a:schemeClr val="tx1"/>
                </a:solidFill>
                <a:latin typeface="Meiryo UI" panose="020B0604030504040204" pitchFamily="50" charset="-128"/>
                <a:ea typeface="Meiryo UI" panose="020B0604030504040204" pitchFamily="50" charset="-128"/>
              </a:rPr>
              <a:t>　</a:t>
            </a:r>
            <a:r>
              <a:rPr lang="ja-JP" altLang="en-US" sz="500" dirty="0">
                <a:solidFill>
                  <a:schemeClr val="tx1"/>
                </a:solidFill>
                <a:latin typeface="Meiryo UI" panose="020B0604030504040204" pitchFamily="50" charset="-128"/>
                <a:ea typeface="Meiryo UI" panose="020B0604030504040204" pitchFamily="50" charset="-128"/>
              </a:rPr>
              <a:t>出典：観光庁「</a:t>
            </a:r>
            <a:r>
              <a:rPr lang="zh-TW" altLang="en-US" sz="500" dirty="0">
                <a:solidFill>
                  <a:schemeClr val="tx1"/>
                </a:solidFill>
                <a:latin typeface="Meiryo UI" panose="020B0604030504040204" pitchFamily="50" charset="-128"/>
                <a:ea typeface="Meiryo UI" panose="020B0604030504040204" pitchFamily="50" charset="-128"/>
              </a:rPr>
              <a:t>宿泊旅行統計調査</a:t>
            </a:r>
            <a:r>
              <a:rPr lang="ja-JP" altLang="en-US" sz="500" dirty="0">
                <a:solidFill>
                  <a:schemeClr val="tx1"/>
                </a:solidFill>
                <a:latin typeface="Meiryo UI" panose="020B0604030504040204" pitchFamily="50" charset="-128"/>
                <a:ea typeface="Meiryo UI" panose="020B0604030504040204" pitchFamily="50" charset="-128"/>
              </a:rPr>
              <a:t>」</a:t>
            </a:r>
            <a:endParaRPr lang="en-US" altLang="ja-JP" sz="446" dirty="0">
              <a:solidFill>
                <a:schemeClr val="tx1"/>
              </a:solidFill>
              <a:latin typeface="Meiryo UI" panose="020B0604030504040204" pitchFamily="50" charset="-128"/>
              <a:ea typeface="Meiryo UI" panose="020B0604030504040204" pitchFamily="50" charset="-128"/>
            </a:endParaRPr>
          </a:p>
        </p:txBody>
      </p:sp>
      <p:sp>
        <p:nvSpPr>
          <p:cNvPr id="39" name="正方形/長方形 38">
            <a:extLst>
              <a:ext uri="{FF2B5EF4-FFF2-40B4-BE49-F238E27FC236}">
                <a16:creationId xmlns:a16="http://schemas.microsoft.com/office/drawing/2014/main" id="{CBE8BFE9-1037-4FFF-933F-1CC4B18F6E8A}"/>
              </a:ext>
            </a:extLst>
          </p:cNvPr>
          <p:cNvSpPr/>
          <p:nvPr/>
        </p:nvSpPr>
        <p:spPr>
          <a:xfrm>
            <a:off x="5110504" y="1790640"/>
            <a:ext cx="504000" cy="1279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700" dirty="0">
                <a:solidFill>
                  <a:schemeClr val="tx1"/>
                </a:solidFill>
                <a:latin typeface="Meiryo UI" panose="020B0604030504040204" pitchFamily="50" charset="-128"/>
                <a:ea typeface="Meiryo UI" panose="020B0604030504040204" pitchFamily="50" charset="-128"/>
              </a:rPr>
              <a:t>（万人泊）</a:t>
            </a:r>
          </a:p>
        </p:txBody>
      </p:sp>
      <p:sp>
        <p:nvSpPr>
          <p:cNvPr id="40" name="正方形/長方形 39">
            <a:extLst>
              <a:ext uri="{FF2B5EF4-FFF2-40B4-BE49-F238E27FC236}">
                <a16:creationId xmlns:a16="http://schemas.microsoft.com/office/drawing/2014/main" id="{69DCA5A6-F7B2-48EC-9632-99E197B84241}"/>
              </a:ext>
            </a:extLst>
          </p:cNvPr>
          <p:cNvSpPr/>
          <p:nvPr/>
        </p:nvSpPr>
        <p:spPr>
          <a:xfrm>
            <a:off x="8832461" y="3371185"/>
            <a:ext cx="336826" cy="1279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700" dirty="0">
                <a:solidFill>
                  <a:schemeClr val="tx1"/>
                </a:solidFill>
                <a:latin typeface="Meiryo UI" panose="020B0604030504040204" pitchFamily="50" charset="-128"/>
                <a:ea typeface="Meiryo UI" panose="020B0604030504040204" pitchFamily="50" charset="-128"/>
              </a:rPr>
              <a:t>（年）</a:t>
            </a:r>
          </a:p>
        </p:txBody>
      </p:sp>
      <p:graphicFrame>
        <p:nvGraphicFramePr>
          <p:cNvPr id="45" name="グラフ 44">
            <a:extLst>
              <a:ext uri="{FF2B5EF4-FFF2-40B4-BE49-F238E27FC236}">
                <a16:creationId xmlns:a16="http://schemas.microsoft.com/office/drawing/2014/main" id="{0F3BD3AF-88E5-494D-A103-FCB5FA645A5E}"/>
              </a:ext>
            </a:extLst>
          </p:cNvPr>
          <p:cNvGraphicFramePr/>
          <p:nvPr>
            <p:extLst>
              <p:ext uri="{D42A27DB-BD31-4B8C-83A1-F6EECF244321}">
                <p14:modId xmlns:p14="http://schemas.microsoft.com/office/powerpoint/2010/main" val="484481363"/>
              </p:ext>
            </p:extLst>
          </p:nvPr>
        </p:nvGraphicFramePr>
        <p:xfrm>
          <a:off x="804476" y="5082764"/>
          <a:ext cx="3835536" cy="82516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6" name="グラフ 45">
            <a:extLst>
              <a:ext uri="{FF2B5EF4-FFF2-40B4-BE49-F238E27FC236}">
                <a16:creationId xmlns:a16="http://schemas.microsoft.com/office/drawing/2014/main" id="{0506E737-CC7F-42DA-A1F4-E3E7B5CB7832}"/>
              </a:ext>
            </a:extLst>
          </p:cNvPr>
          <p:cNvGraphicFramePr/>
          <p:nvPr>
            <p:extLst>
              <p:ext uri="{D42A27DB-BD31-4B8C-83A1-F6EECF244321}">
                <p14:modId xmlns:p14="http://schemas.microsoft.com/office/powerpoint/2010/main" val="1107245248"/>
              </p:ext>
            </p:extLst>
          </p:nvPr>
        </p:nvGraphicFramePr>
        <p:xfrm>
          <a:off x="643513" y="3909825"/>
          <a:ext cx="3834577" cy="1181345"/>
        </p:xfrm>
        <a:graphic>
          <a:graphicData uri="http://schemas.openxmlformats.org/drawingml/2006/chart">
            <c:chart xmlns:c="http://schemas.openxmlformats.org/drawingml/2006/chart" xmlns:r="http://schemas.openxmlformats.org/officeDocument/2006/relationships" r:id="rId6"/>
          </a:graphicData>
        </a:graphic>
      </p:graphicFrame>
      <p:sp>
        <p:nvSpPr>
          <p:cNvPr id="11" name="正方形/長方形 10">
            <a:extLst>
              <a:ext uri="{FF2B5EF4-FFF2-40B4-BE49-F238E27FC236}">
                <a16:creationId xmlns:a16="http://schemas.microsoft.com/office/drawing/2014/main" id="{BF72DABF-6FFF-7188-A91D-074628E8120A}"/>
              </a:ext>
            </a:extLst>
          </p:cNvPr>
          <p:cNvSpPr/>
          <p:nvPr/>
        </p:nvSpPr>
        <p:spPr>
          <a:xfrm>
            <a:off x="2301074" y="5410188"/>
            <a:ext cx="564943" cy="156039"/>
          </a:xfrm>
          <a:prstGeom prst="rect">
            <a:avLst/>
          </a:prstGeom>
          <a:noFill/>
          <a:ln w="635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ja-JP"/>
            </a:defPPr>
            <a:lvl1pPr marL="0" indent="0" algn="l" defTabSz="914400" rtl="0" eaLnBrk="1" latinLnBrk="0" hangingPunct="1">
              <a:defRPr kumimoji="1" sz="1800" kern="1200">
                <a:solidFill>
                  <a:schemeClr val="lt1"/>
                </a:solidFill>
                <a:latin typeface="+mn-lt"/>
                <a:ea typeface="+mn-ea"/>
                <a:cs typeface="+mn-cs"/>
              </a:defRPr>
            </a:lvl1pPr>
            <a:lvl2pPr marL="457200" indent="0" algn="l" defTabSz="914400" rtl="0" eaLnBrk="1" latinLnBrk="0" hangingPunct="1">
              <a:defRPr kumimoji="1" sz="1800" kern="1200">
                <a:solidFill>
                  <a:schemeClr val="lt1"/>
                </a:solidFill>
                <a:latin typeface="+mn-lt"/>
                <a:ea typeface="+mn-ea"/>
                <a:cs typeface="+mn-cs"/>
              </a:defRPr>
            </a:lvl2pPr>
            <a:lvl3pPr marL="914400" indent="0" algn="l" defTabSz="914400" rtl="0" eaLnBrk="1" latinLnBrk="0" hangingPunct="1">
              <a:defRPr kumimoji="1" sz="1800" kern="1200">
                <a:solidFill>
                  <a:schemeClr val="lt1"/>
                </a:solidFill>
                <a:latin typeface="+mn-lt"/>
                <a:ea typeface="+mn-ea"/>
                <a:cs typeface="+mn-cs"/>
              </a:defRPr>
            </a:lvl3pPr>
            <a:lvl4pPr marL="1371600" indent="0" algn="l" defTabSz="914400" rtl="0" eaLnBrk="1" latinLnBrk="0" hangingPunct="1">
              <a:defRPr kumimoji="1" sz="1800" kern="1200">
                <a:solidFill>
                  <a:schemeClr val="lt1"/>
                </a:solidFill>
                <a:latin typeface="+mn-lt"/>
                <a:ea typeface="+mn-ea"/>
                <a:cs typeface="+mn-cs"/>
              </a:defRPr>
            </a:lvl4pPr>
            <a:lvl5pPr marL="1828800" indent="0" algn="l" defTabSz="914400" rtl="0" eaLnBrk="1" latinLnBrk="0" hangingPunct="1">
              <a:defRPr kumimoji="1" sz="1800" kern="1200">
                <a:solidFill>
                  <a:schemeClr val="lt1"/>
                </a:solidFill>
                <a:latin typeface="+mn-lt"/>
                <a:ea typeface="+mn-ea"/>
                <a:cs typeface="+mn-cs"/>
              </a:defRPr>
            </a:lvl5pPr>
            <a:lvl6pPr marL="2286000" indent="0" algn="l" defTabSz="914400" rtl="0" eaLnBrk="1" latinLnBrk="0" hangingPunct="1">
              <a:defRPr kumimoji="1" sz="1800" kern="1200">
                <a:solidFill>
                  <a:schemeClr val="lt1"/>
                </a:solidFill>
                <a:latin typeface="+mn-lt"/>
                <a:ea typeface="+mn-ea"/>
                <a:cs typeface="+mn-cs"/>
              </a:defRPr>
            </a:lvl6pPr>
            <a:lvl7pPr marL="2743200" indent="0" algn="l" defTabSz="914400" rtl="0" eaLnBrk="1" latinLnBrk="0" hangingPunct="1">
              <a:defRPr kumimoji="1" sz="1800" kern="1200">
                <a:solidFill>
                  <a:schemeClr val="lt1"/>
                </a:solidFill>
                <a:latin typeface="+mn-lt"/>
                <a:ea typeface="+mn-ea"/>
                <a:cs typeface="+mn-cs"/>
              </a:defRPr>
            </a:lvl7pPr>
            <a:lvl8pPr marL="3200400" indent="0" algn="l" defTabSz="914400" rtl="0" eaLnBrk="1" latinLnBrk="0" hangingPunct="1">
              <a:defRPr kumimoji="1" sz="1800" kern="1200">
                <a:solidFill>
                  <a:schemeClr val="lt1"/>
                </a:solidFill>
                <a:latin typeface="+mn-lt"/>
                <a:ea typeface="+mn-ea"/>
                <a:cs typeface="+mn-cs"/>
              </a:defRPr>
            </a:lvl8pPr>
            <a:lvl9pPr marL="3657600" indent="0" algn="l" defTabSz="914400" rtl="0" eaLnBrk="1" latinLnBrk="0" hangingPunct="1">
              <a:defRPr kumimoji="1" sz="1800" kern="1200">
                <a:solidFill>
                  <a:schemeClr val="lt1"/>
                </a:solidFill>
                <a:latin typeface="+mn-lt"/>
                <a:ea typeface="+mn-ea"/>
                <a:cs typeface="+mn-cs"/>
              </a:defRPr>
            </a:lvl9pPr>
          </a:lstStyle>
          <a:p>
            <a:pPr algn="ctr"/>
            <a:r>
              <a:rPr lang="en-US" altLang="ja-JP" sz="600" b="1" dirty="0">
                <a:solidFill>
                  <a:schemeClr val="tx1"/>
                </a:solidFill>
                <a:latin typeface="Meiryo UI" panose="020B0604030504040204" pitchFamily="50" charset="-128"/>
                <a:ea typeface="Meiryo UI" panose="020B0604030504040204" pitchFamily="50" charset="-128"/>
              </a:rPr>
              <a:t>19,000</a:t>
            </a:r>
            <a:r>
              <a:rPr lang="ja-JP" altLang="en-US" sz="600" b="1" dirty="0">
                <a:solidFill>
                  <a:schemeClr val="tx1"/>
                </a:solidFill>
                <a:latin typeface="Meiryo UI" panose="020B0604030504040204" pitchFamily="50" charset="-128"/>
                <a:ea typeface="Meiryo UI" panose="020B0604030504040204" pitchFamily="50" charset="-128"/>
              </a:rPr>
              <a:t>円</a:t>
            </a:r>
            <a:endParaRPr lang="en-US" altLang="ja-JP" sz="600" b="1"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D2EA1D45-3F93-7D2D-6C5F-F886E9007A24}"/>
              </a:ext>
            </a:extLst>
          </p:cNvPr>
          <p:cNvSpPr/>
          <p:nvPr/>
        </p:nvSpPr>
        <p:spPr>
          <a:xfrm>
            <a:off x="3040459" y="5203991"/>
            <a:ext cx="564943" cy="156039"/>
          </a:xfrm>
          <a:prstGeom prst="rect">
            <a:avLst/>
          </a:prstGeom>
          <a:noFill/>
          <a:ln w="635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ja-JP"/>
            </a:defPPr>
            <a:lvl1pPr marL="0" indent="0" algn="l" defTabSz="914400" rtl="0" eaLnBrk="1" latinLnBrk="0" hangingPunct="1">
              <a:defRPr kumimoji="1" sz="1800" kern="1200">
                <a:solidFill>
                  <a:schemeClr val="lt1"/>
                </a:solidFill>
                <a:latin typeface="+mn-lt"/>
                <a:ea typeface="+mn-ea"/>
                <a:cs typeface="+mn-cs"/>
              </a:defRPr>
            </a:lvl1pPr>
            <a:lvl2pPr marL="457200" indent="0" algn="l" defTabSz="914400" rtl="0" eaLnBrk="1" latinLnBrk="0" hangingPunct="1">
              <a:defRPr kumimoji="1" sz="1800" kern="1200">
                <a:solidFill>
                  <a:schemeClr val="lt1"/>
                </a:solidFill>
                <a:latin typeface="+mn-lt"/>
                <a:ea typeface="+mn-ea"/>
                <a:cs typeface="+mn-cs"/>
              </a:defRPr>
            </a:lvl2pPr>
            <a:lvl3pPr marL="914400" indent="0" algn="l" defTabSz="914400" rtl="0" eaLnBrk="1" latinLnBrk="0" hangingPunct="1">
              <a:defRPr kumimoji="1" sz="1800" kern="1200">
                <a:solidFill>
                  <a:schemeClr val="lt1"/>
                </a:solidFill>
                <a:latin typeface="+mn-lt"/>
                <a:ea typeface="+mn-ea"/>
                <a:cs typeface="+mn-cs"/>
              </a:defRPr>
            </a:lvl3pPr>
            <a:lvl4pPr marL="1371600" indent="0" algn="l" defTabSz="914400" rtl="0" eaLnBrk="1" latinLnBrk="0" hangingPunct="1">
              <a:defRPr kumimoji="1" sz="1800" kern="1200">
                <a:solidFill>
                  <a:schemeClr val="lt1"/>
                </a:solidFill>
                <a:latin typeface="+mn-lt"/>
                <a:ea typeface="+mn-ea"/>
                <a:cs typeface="+mn-cs"/>
              </a:defRPr>
            </a:lvl4pPr>
            <a:lvl5pPr marL="1828800" indent="0" algn="l" defTabSz="914400" rtl="0" eaLnBrk="1" latinLnBrk="0" hangingPunct="1">
              <a:defRPr kumimoji="1" sz="1800" kern="1200">
                <a:solidFill>
                  <a:schemeClr val="lt1"/>
                </a:solidFill>
                <a:latin typeface="+mn-lt"/>
                <a:ea typeface="+mn-ea"/>
                <a:cs typeface="+mn-cs"/>
              </a:defRPr>
            </a:lvl5pPr>
            <a:lvl6pPr marL="2286000" indent="0" algn="l" defTabSz="914400" rtl="0" eaLnBrk="1" latinLnBrk="0" hangingPunct="1">
              <a:defRPr kumimoji="1" sz="1800" kern="1200">
                <a:solidFill>
                  <a:schemeClr val="lt1"/>
                </a:solidFill>
                <a:latin typeface="+mn-lt"/>
                <a:ea typeface="+mn-ea"/>
                <a:cs typeface="+mn-cs"/>
              </a:defRPr>
            </a:lvl6pPr>
            <a:lvl7pPr marL="2743200" indent="0" algn="l" defTabSz="914400" rtl="0" eaLnBrk="1" latinLnBrk="0" hangingPunct="1">
              <a:defRPr kumimoji="1" sz="1800" kern="1200">
                <a:solidFill>
                  <a:schemeClr val="lt1"/>
                </a:solidFill>
                <a:latin typeface="+mn-lt"/>
                <a:ea typeface="+mn-ea"/>
                <a:cs typeface="+mn-cs"/>
              </a:defRPr>
            </a:lvl7pPr>
            <a:lvl8pPr marL="3200400" indent="0" algn="l" defTabSz="914400" rtl="0" eaLnBrk="1" latinLnBrk="0" hangingPunct="1">
              <a:defRPr kumimoji="1" sz="1800" kern="1200">
                <a:solidFill>
                  <a:schemeClr val="lt1"/>
                </a:solidFill>
                <a:latin typeface="+mn-lt"/>
                <a:ea typeface="+mn-ea"/>
                <a:cs typeface="+mn-cs"/>
              </a:defRPr>
            </a:lvl8pPr>
            <a:lvl9pPr marL="3657600" indent="0" algn="l" defTabSz="914400" rtl="0" eaLnBrk="1" latinLnBrk="0" hangingPunct="1">
              <a:defRPr kumimoji="1" sz="1800" kern="1200">
                <a:solidFill>
                  <a:schemeClr val="lt1"/>
                </a:solidFill>
                <a:latin typeface="+mn-lt"/>
                <a:ea typeface="+mn-ea"/>
                <a:cs typeface="+mn-cs"/>
              </a:defRPr>
            </a:lvl9pPr>
          </a:lstStyle>
          <a:p>
            <a:pPr algn="ctr"/>
            <a:r>
              <a:rPr lang="en-US" altLang="ja-JP" sz="800" b="1" u="sng" dirty="0">
                <a:solidFill>
                  <a:srgbClr val="FF0000"/>
                </a:solidFill>
                <a:latin typeface="Meiryo UI" panose="020B0604030504040204" pitchFamily="50" charset="-128"/>
                <a:ea typeface="Meiryo UI" panose="020B0604030504040204" pitchFamily="50" charset="-128"/>
              </a:rPr>
              <a:t>30,000</a:t>
            </a:r>
            <a:r>
              <a:rPr lang="ja-JP" altLang="en-US" sz="800" b="1" u="sng" dirty="0">
                <a:solidFill>
                  <a:srgbClr val="FF0000"/>
                </a:solidFill>
                <a:latin typeface="Meiryo UI" panose="020B0604030504040204" pitchFamily="50" charset="-128"/>
                <a:ea typeface="Meiryo UI" panose="020B0604030504040204" pitchFamily="50" charset="-128"/>
              </a:rPr>
              <a:t>円</a:t>
            </a:r>
            <a:endParaRPr lang="en-US" altLang="ja-JP" sz="800" b="1" u="sng" dirty="0">
              <a:solidFill>
                <a:srgbClr val="FF0000"/>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DEA645F2-6068-D6A3-5960-9F4ECD6B32B5}"/>
              </a:ext>
            </a:extLst>
          </p:cNvPr>
          <p:cNvSpPr/>
          <p:nvPr/>
        </p:nvSpPr>
        <p:spPr>
          <a:xfrm>
            <a:off x="3462037" y="4720175"/>
            <a:ext cx="438855" cy="132392"/>
          </a:xfrm>
          <a:prstGeom prst="rect">
            <a:avLst/>
          </a:prstGeom>
          <a:noFill/>
          <a:ln w="635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ja-JP"/>
            </a:defPPr>
            <a:lvl1pPr marL="0" indent="0" algn="l" defTabSz="914400" rtl="0" eaLnBrk="1" latinLnBrk="0" hangingPunct="1">
              <a:defRPr kumimoji="1" sz="1800" kern="1200">
                <a:solidFill>
                  <a:schemeClr val="lt1"/>
                </a:solidFill>
                <a:latin typeface="+mn-lt"/>
                <a:ea typeface="+mn-ea"/>
                <a:cs typeface="+mn-cs"/>
              </a:defRPr>
            </a:lvl1pPr>
            <a:lvl2pPr marL="457200" indent="0" algn="l" defTabSz="914400" rtl="0" eaLnBrk="1" latinLnBrk="0" hangingPunct="1">
              <a:defRPr kumimoji="1" sz="1800" kern="1200">
                <a:solidFill>
                  <a:schemeClr val="lt1"/>
                </a:solidFill>
                <a:latin typeface="+mn-lt"/>
                <a:ea typeface="+mn-ea"/>
                <a:cs typeface="+mn-cs"/>
              </a:defRPr>
            </a:lvl2pPr>
            <a:lvl3pPr marL="914400" indent="0" algn="l" defTabSz="914400" rtl="0" eaLnBrk="1" latinLnBrk="0" hangingPunct="1">
              <a:defRPr kumimoji="1" sz="1800" kern="1200">
                <a:solidFill>
                  <a:schemeClr val="lt1"/>
                </a:solidFill>
                <a:latin typeface="+mn-lt"/>
                <a:ea typeface="+mn-ea"/>
                <a:cs typeface="+mn-cs"/>
              </a:defRPr>
            </a:lvl3pPr>
            <a:lvl4pPr marL="1371600" indent="0" algn="l" defTabSz="914400" rtl="0" eaLnBrk="1" latinLnBrk="0" hangingPunct="1">
              <a:defRPr kumimoji="1" sz="1800" kern="1200">
                <a:solidFill>
                  <a:schemeClr val="lt1"/>
                </a:solidFill>
                <a:latin typeface="+mn-lt"/>
                <a:ea typeface="+mn-ea"/>
                <a:cs typeface="+mn-cs"/>
              </a:defRPr>
            </a:lvl4pPr>
            <a:lvl5pPr marL="1828800" indent="0" algn="l" defTabSz="914400" rtl="0" eaLnBrk="1" latinLnBrk="0" hangingPunct="1">
              <a:defRPr kumimoji="1" sz="1800" kern="1200">
                <a:solidFill>
                  <a:schemeClr val="lt1"/>
                </a:solidFill>
                <a:latin typeface="+mn-lt"/>
                <a:ea typeface="+mn-ea"/>
                <a:cs typeface="+mn-cs"/>
              </a:defRPr>
            </a:lvl5pPr>
            <a:lvl6pPr marL="2286000" indent="0" algn="l" defTabSz="914400" rtl="0" eaLnBrk="1" latinLnBrk="0" hangingPunct="1">
              <a:defRPr kumimoji="1" sz="1800" kern="1200">
                <a:solidFill>
                  <a:schemeClr val="lt1"/>
                </a:solidFill>
                <a:latin typeface="+mn-lt"/>
                <a:ea typeface="+mn-ea"/>
                <a:cs typeface="+mn-cs"/>
              </a:defRPr>
            </a:lvl6pPr>
            <a:lvl7pPr marL="2743200" indent="0" algn="l" defTabSz="914400" rtl="0" eaLnBrk="1" latinLnBrk="0" hangingPunct="1">
              <a:defRPr kumimoji="1" sz="1800" kern="1200">
                <a:solidFill>
                  <a:schemeClr val="lt1"/>
                </a:solidFill>
                <a:latin typeface="+mn-lt"/>
                <a:ea typeface="+mn-ea"/>
                <a:cs typeface="+mn-cs"/>
              </a:defRPr>
            </a:lvl7pPr>
            <a:lvl8pPr marL="3200400" indent="0" algn="l" defTabSz="914400" rtl="0" eaLnBrk="1" latinLnBrk="0" hangingPunct="1">
              <a:defRPr kumimoji="1" sz="1800" kern="1200">
                <a:solidFill>
                  <a:schemeClr val="lt1"/>
                </a:solidFill>
                <a:latin typeface="+mn-lt"/>
                <a:ea typeface="+mn-ea"/>
                <a:cs typeface="+mn-cs"/>
              </a:defRPr>
            </a:lvl8pPr>
            <a:lvl9pPr marL="3657600" indent="0" algn="l" defTabSz="914400" rtl="0" eaLnBrk="1" latinLnBrk="0" hangingPunct="1">
              <a:defRPr kumimoji="1" sz="1800" kern="1200">
                <a:solidFill>
                  <a:schemeClr val="lt1"/>
                </a:solidFill>
                <a:latin typeface="+mn-lt"/>
                <a:ea typeface="+mn-ea"/>
                <a:cs typeface="+mn-cs"/>
              </a:defRPr>
            </a:lvl9pPr>
          </a:lstStyle>
          <a:p>
            <a:pPr algn="ctr"/>
            <a:r>
              <a:rPr lang="en-US" altLang="ja-JP" sz="600" b="1" dirty="0">
                <a:solidFill>
                  <a:schemeClr val="tx1"/>
                </a:solidFill>
                <a:latin typeface="Meiryo UI" panose="020B0604030504040204" pitchFamily="50" charset="-128"/>
                <a:ea typeface="Meiryo UI" panose="020B0604030504040204" pitchFamily="50" charset="-128"/>
              </a:rPr>
              <a:t>73,000</a:t>
            </a:r>
            <a:r>
              <a:rPr lang="ja-JP" altLang="en-US" sz="600" b="1" dirty="0">
                <a:solidFill>
                  <a:schemeClr val="tx1"/>
                </a:solidFill>
                <a:latin typeface="Meiryo UI" panose="020B0604030504040204" pitchFamily="50" charset="-128"/>
                <a:ea typeface="Meiryo UI" panose="020B0604030504040204" pitchFamily="50" charset="-128"/>
              </a:rPr>
              <a:t>円</a:t>
            </a:r>
            <a:endParaRPr lang="en-US" altLang="ja-JP" sz="600" b="1" dirty="0">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905DD42E-A73D-A15F-90D0-95914C0FA972}"/>
              </a:ext>
            </a:extLst>
          </p:cNvPr>
          <p:cNvSpPr/>
          <p:nvPr/>
        </p:nvSpPr>
        <p:spPr>
          <a:xfrm>
            <a:off x="3995279" y="4501773"/>
            <a:ext cx="576017" cy="131850"/>
          </a:xfrm>
          <a:prstGeom prst="rect">
            <a:avLst/>
          </a:prstGeom>
          <a:noFill/>
          <a:ln w="635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ja-JP"/>
            </a:defPPr>
            <a:lvl1pPr marL="0" indent="0" algn="l" defTabSz="914400" rtl="0" eaLnBrk="1" latinLnBrk="0" hangingPunct="1">
              <a:defRPr kumimoji="1" sz="1800" kern="1200">
                <a:solidFill>
                  <a:schemeClr val="lt1"/>
                </a:solidFill>
                <a:latin typeface="+mn-lt"/>
                <a:ea typeface="+mn-ea"/>
                <a:cs typeface="+mn-cs"/>
              </a:defRPr>
            </a:lvl1pPr>
            <a:lvl2pPr marL="457200" indent="0" algn="l" defTabSz="914400" rtl="0" eaLnBrk="1" latinLnBrk="0" hangingPunct="1">
              <a:defRPr kumimoji="1" sz="1800" kern="1200">
                <a:solidFill>
                  <a:schemeClr val="lt1"/>
                </a:solidFill>
                <a:latin typeface="+mn-lt"/>
                <a:ea typeface="+mn-ea"/>
                <a:cs typeface="+mn-cs"/>
              </a:defRPr>
            </a:lvl2pPr>
            <a:lvl3pPr marL="914400" indent="0" algn="l" defTabSz="914400" rtl="0" eaLnBrk="1" latinLnBrk="0" hangingPunct="1">
              <a:defRPr kumimoji="1" sz="1800" kern="1200">
                <a:solidFill>
                  <a:schemeClr val="lt1"/>
                </a:solidFill>
                <a:latin typeface="+mn-lt"/>
                <a:ea typeface="+mn-ea"/>
                <a:cs typeface="+mn-cs"/>
              </a:defRPr>
            </a:lvl3pPr>
            <a:lvl4pPr marL="1371600" indent="0" algn="l" defTabSz="914400" rtl="0" eaLnBrk="1" latinLnBrk="0" hangingPunct="1">
              <a:defRPr kumimoji="1" sz="1800" kern="1200">
                <a:solidFill>
                  <a:schemeClr val="lt1"/>
                </a:solidFill>
                <a:latin typeface="+mn-lt"/>
                <a:ea typeface="+mn-ea"/>
                <a:cs typeface="+mn-cs"/>
              </a:defRPr>
            </a:lvl4pPr>
            <a:lvl5pPr marL="1828800" indent="0" algn="l" defTabSz="914400" rtl="0" eaLnBrk="1" latinLnBrk="0" hangingPunct="1">
              <a:defRPr kumimoji="1" sz="1800" kern="1200">
                <a:solidFill>
                  <a:schemeClr val="lt1"/>
                </a:solidFill>
                <a:latin typeface="+mn-lt"/>
                <a:ea typeface="+mn-ea"/>
                <a:cs typeface="+mn-cs"/>
              </a:defRPr>
            </a:lvl5pPr>
            <a:lvl6pPr marL="2286000" indent="0" algn="l" defTabSz="914400" rtl="0" eaLnBrk="1" latinLnBrk="0" hangingPunct="1">
              <a:defRPr kumimoji="1" sz="1800" kern="1200">
                <a:solidFill>
                  <a:schemeClr val="lt1"/>
                </a:solidFill>
                <a:latin typeface="+mn-lt"/>
                <a:ea typeface="+mn-ea"/>
                <a:cs typeface="+mn-cs"/>
              </a:defRPr>
            </a:lvl6pPr>
            <a:lvl7pPr marL="2743200" indent="0" algn="l" defTabSz="914400" rtl="0" eaLnBrk="1" latinLnBrk="0" hangingPunct="1">
              <a:defRPr kumimoji="1" sz="1800" kern="1200">
                <a:solidFill>
                  <a:schemeClr val="lt1"/>
                </a:solidFill>
                <a:latin typeface="+mn-lt"/>
                <a:ea typeface="+mn-ea"/>
                <a:cs typeface="+mn-cs"/>
              </a:defRPr>
            </a:lvl7pPr>
            <a:lvl8pPr marL="3200400" indent="0" algn="l" defTabSz="914400" rtl="0" eaLnBrk="1" latinLnBrk="0" hangingPunct="1">
              <a:defRPr kumimoji="1" sz="1800" kern="1200">
                <a:solidFill>
                  <a:schemeClr val="lt1"/>
                </a:solidFill>
                <a:latin typeface="+mn-lt"/>
                <a:ea typeface="+mn-ea"/>
                <a:cs typeface="+mn-cs"/>
              </a:defRPr>
            </a:lvl8pPr>
            <a:lvl9pPr marL="3657600" indent="0" algn="l" defTabSz="914400" rtl="0" eaLnBrk="1" latinLnBrk="0" hangingPunct="1">
              <a:defRPr kumimoji="1" sz="1800" kern="1200">
                <a:solidFill>
                  <a:schemeClr val="lt1"/>
                </a:solidFill>
                <a:latin typeface="+mn-lt"/>
                <a:ea typeface="+mn-ea"/>
                <a:cs typeface="+mn-cs"/>
              </a:defRPr>
            </a:lvl9pPr>
          </a:lstStyle>
          <a:p>
            <a:pPr algn="ctr"/>
            <a:r>
              <a:rPr lang="en-US" altLang="ja-JP" sz="800" b="1" u="sng" dirty="0">
                <a:solidFill>
                  <a:srgbClr val="FF0000"/>
                </a:solidFill>
                <a:latin typeface="Meiryo UI" panose="020B0604030504040204" pitchFamily="50" charset="-128"/>
                <a:ea typeface="Meiryo UI" panose="020B0604030504040204" pitchFamily="50" charset="-128"/>
              </a:rPr>
              <a:t>92,000</a:t>
            </a:r>
            <a:r>
              <a:rPr lang="ja-JP" altLang="en-US" sz="800" b="1" u="sng" dirty="0">
                <a:solidFill>
                  <a:srgbClr val="FF0000"/>
                </a:solidFill>
                <a:latin typeface="Meiryo UI" panose="020B0604030504040204" pitchFamily="50" charset="-128"/>
                <a:ea typeface="Meiryo UI" panose="020B0604030504040204" pitchFamily="50" charset="-128"/>
              </a:rPr>
              <a:t>円</a:t>
            </a:r>
            <a:endParaRPr lang="en-US" altLang="ja-JP" sz="800" b="1" u="sng" dirty="0">
              <a:solidFill>
                <a:srgbClr val="FF0000"/>
              </a:solidFill>
              <a:latin typeface="Meiryo UI" panose="020B0604030504040204" pitchFamily="50" charset="-128"/>
              <a:ea typeface="Meiryo UI" panose="020B0604030504040204" pitchFamily="50" charset="-128"/>
            </a:endParaRPr>
          </a:p>
        </p:txBody>
      </p:sp>
      <p:sp>
        <p:nvSpPr>
          <p:cNvPr id="47" name="正方形/長方形 46">
            <a:extLst>
              <a:ext uri="{FF2B5EF4-FFF2-40B4-BE49-F238E27FC236}">
                <a16:creationId xmlns:a16="http://schemas.microsoft.com/office/drawing/2014/main" id="{B3D1256A-EEBA-4358-A14B-7222574366B0}"/>
              </a:ext>
            </a:extLst>
          </p:cNvPr>
          <p:cNvSpPr/>
          <p:nvPr/>
        </p:nvSpPr>
        <p:spPr>
          <a:xfrm>
            <a:off x="801393" y="4856771"/>
            <a:ext cx="273760" cy="1033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700" dirty="0">
                <a:solidFill>
                  <a:schemeClr val="tx1"/>
                </a:solidFill>
                <a:latin typeface="Meiryo UI" panose="020B0604030504040204" pitchFamily="50" charset="-128"/>
                <a:ea typeface="Meiryo UI" panose="020B0604030504040204" pitchFamily="50" charset="-128"/>
              </a:rPr>
              <a:t>（年）</a:t>
            </a:r>
          </a:p>
        </p:txBody>
      </p:sp>
      <p:sp>
        <p:nvSpPr>
          <p:cNvPr id="48" name="正方形/長方形 47">
            <a:extLst>
              <a:ext uri="{FF2B5EF4-FFF2-40B4-BE49-F238E27FC236}">
                <a16:creationId xmlns:a16="http://schemas.microsoft.com/office/drawing/2014/main" id="{D9165B42-B4F5-4D34-B136-7D342879BF3B}"/>
              </a:ext>
            </a:extLst>
          </p:cNvPr>
          <p:cNvSpPr/>
          <p:nvPr/>
        </p:nvSpPr>
        <p:spPr>
          <a:xfrm>
            <a:off x="4365131" y="4952478"/>
            <a:ext cx="336826" cy="1279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700" dirty="0">
                <a:solidFill>
                  <a:schemeClr val="tx1"/>
                </a:solidFill>
                <a:latin typeface="Meiryo UI" panose="020B0604030504040204" pitchFamily="50" charset="-128"/>
                <a:ea typeface="Meiryo UI" panose="020B0604030504040204" pitchFamily="50" charset="-128"/>
              </a:rPr>
              <a:t>（円）</a:t>
            </a:r>
          </a:p>
        </p:txBody>
      </p:sp>
      <p:sp>
        <p:nvSpPr>
          <p:cNvPr id="49" name="正方形/長方形 48">
            <a:extLst>
              <a:ext uri="{FF2B5EF4-FFF2-40B4-BE49-F238E27FC236}">
                <a16:creationId xmlns:a16="http://schemas.microsoft.com/office/drawing/2014/main" id="{1A5B0E9B-D19A-4EA5-A96A-F2A39A2928EC}"/>
              </a:ext>
            </a:extLst>
          </p:cNvPr>
          <p:cNvSpPr/>
          <p:nvPr/>
        </p:nvSpPr>
        <p:spPr>
          <a:xfrm>
            <a:off x="4305843" y="5655215"/>
            <a:ext cx="336826" cy="1279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700" dirty="0">
                <a:solidFill>
                  <a:schemeClr val="tx1"/>
                </a:solidFill>
                <a:latin typeface="Meiryo UI" panose="020B0604030504040204" pitchFamily="50" charset="-128"/>
                <a:ea typeface="Meiryo UI" panose="020B0604030504040204" pitchFamily="50" charset="-128"/>
              </a:rPr>
              <a:t>（円）</a:t>
            </a:r>
          </a:p>
        </p:txBody>
      </p:sp>
      <p:sp>
        <p:nvSpPr>
          <p:cNvPr id="72" name="正方形/長方形 71">
            <a:extLst>
              <a:ext uri="{FF2B5EF4-FFF2-40B4-BE49-F238E27FC236}">
                <a16:creationId xmlns:a16="http://schemas.microsoft.com/office/drawing/2014/main" id="{EA77D5EF-0BD8-2EFB-6F6E-D965DADC2102}"/>
              </a:ext>
            </a:extLst>
          </p:cNvPr>
          <p:cNvSpPr/>
          <p:nvPr/>
        </p:nvSpPr>
        <p:spPr>
          <a:xfrm>
            <a:off x="533100" y="4468931"/>
            <a:ext cx="381790" cy="13239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ja-JP"/>
            </a:defPPr>
            <a:lvl1pPr marL="0" indent="0" algn="l" defTabSz="914400" rtl="0" eaLnBrk="1" latinLnBrk="0" hangingPunct="1">
              <a:defRPr kumimoji="1" sz="1800" kern="1200">
                <a:solidFill>
                  <a:schemeClr val="lt1"/>
                </a:solidFill>
                <a:latin typeface="+mn-lt"/>
                <a:ea typeface="+mn-ea"/>
                <a:cs typeface="+mn-cs"/>
              </a:defRPr>
            </a:lvl1pPr>
            <a:lvl2pPr marL="457200" indent="0" algn="l" defTabSz="914400" rtl="0" eaLnBrk="1" latinLnBrk="0" hangingPunct="1">
              <a:defRPr kumimoji="1" sz="1800" kern="1200">
                <a:solidFill>
                  <a:schemeClr val="lt1"/>
                </a:solidFill>
                <a:latin typeface="+mn-lt"/>
                <a:ea typeface="+mn-ea"/>
                <a:cs typeface="+mn-cs"/>
              </a:defRPr>
            </a:lvl2pPr>
            <a:lvl3pPr marL="914400" indent="0" algn="l" defTabSz="914400" rtl="0" eaLnBrk="1" latinLnBrk="0" hangingPunct="1">
              <a:defRPr kumimoji="1" sz="1800" kern="1200">
                <a:solidFill>
                  <a:schemeClr val="lt1"/>
                </a:solidFill>
                <a:latin typeface="+mn-lt"/>
                <a:ea typeface="+mn-ea"/>
                <a:cs typeface="+mn-cs"/>
              </a:defRPr>
            </a:lvl3pPr>
            <a:lvl4pPr marL="1371600" indent="0" algn="l" defTabSz="914400" rtl="0" eaLnBrk="1" latinLnBrk="0" hangingPunct="1">
              <a:defRPr kumimoji="1" sz="1800" kern="1200">
                <a:solidFill>
                  <a:schemeClr val="lt1"/>
                </a:solidFill>
                <a:latin typeface="+mn-lt"/>
                <a:ea typeface="+mn-ea"/>
                <a:cs typeface="+mn-cs"/>
              </a:defRPr>
            </a:lvl4pPr>
            <a:lvl5pPr marL="1828800" indent="0" algn="l" defTabSz="914400" rtl="0" eaLnBrk="1" latinLnBrk="0" hangingPunct="1">
              <a:defRPr kumimoji="1" sz="1800" kern="1200">
                <a:solidFill>
                  <a:schemeClr val="lt1"/>
                </a:solidFill>
                <a:latin typeface="+mn-lt"/>
                <a:ea typeface="+mn-ea"/>
                <a:cs typeface="+mn-cs"/>
              </a:defRPr>
            </a:lvl5pPr>
            <a:lvl6pPr marL="2286000" indent="0" algn="l" defTabSz="914400" rtl="0" eaLnBrk="1" latinLnBrk="0" hangingPunct="1">
              <a:defRPr kumimoji="1" sz="1800" kern="1200">
                <a:solidFill>
                  <a:schemeClr val="lt1"/>
                </a:solidFill>
                <a:latin typeface="+mn-lt"/>
                <a:ea typeface="+mn-ea"/>
                <a:cs typeface="+mn-cs"/>
              </a:defRPr>
            </a:lvl6pPr>
            <a:lvl7pPr marL="2743200" indent="0" algn="l" defTabSz="914400" rtl="0" eaLnBrk="1" latinLnBrk="0" hangingPunct="1">
              <a:defRPr kumimoji="1" sz="1800" kern="1200">
                <a:solidFill>
                  <a:schemeClr val="lt1"/>
                </a:solidFill>
                <a:latin typeface="+mn-lt"/>
                <a:ea typeface="+mn-ea"/>
                <a:cs typeface="+mn-cs"/>
              </a:defRPr>
            </a:lvl7pPr>
            <a:lvl8pPr marL="3200400" indent="0" algn="l" defTabSz="914400" rtl="0" eaLnBrk="1" latinLnBrk="0" hangingPunct="1">
              <a:defRPr kumimoji="1" sz="1800" kern="1200">
                <a:solidFill>
                  <a:schemeClr val="lt1"/>
                </a:solidFill>
                <a:latin typeface="+mn-lt"/>
                <a:ea typeface="+mn-ea"/>
                <a:cs typeface="+mn-cs"/>
              </a:defRPr>
            </a:lvl8pPr>
            <a:lvl9pPr marL="3657600" indent="0" algn="l" defTabSz="914400" rtl="0" eaLnBrk="1" latinLnBrk="0" hangingPunct="1">
              <a:defRPr kumimoji="1" sz="1800" kern="1200">
                <a:solidFill>
                  <a:schemeClr val="lt1"/>
                </a:solidFill>
                <a:latin typeface="+mn-lt"/>
                <a:ea typeface="+mn-ea"/>
                <a:cs typeface="+mn-cs"/>
              </a:defRPr>
            </a:lvl9pPr>
          </a:lstStyle>
          <a:p>
            <a:pPr algn="ctr"/>
            <a:r>
              <a:rPr lang="ja-JP" altLang="en-US" sz="700" dirty="0">
                <a:solidFill>
                  <a:schemeClr val="tx1"/>
                </a:solidFill>
                <a:latin typeface="Meiryo UI" panose="020B0604030504040204" pitchFamily="50" charset="-128"/>
                <a:ea typeface="Meiryo UI" panose="020B0604030504040204" pitchFamily="50" charset="-128"/>
              </a:rPr>
              <a:t>外国人</a:t>
            </a:r>
            <a:endParaRPr lang="en-US" altLang="ja-JP" sz="700" dirty="0">
              <a:solidFill>
                <a:schemeClr val="tx1"/>
              </a:solidFill>
              <a:latin typeface="Meiryo UI" panose="020B0604030504040204" pitchFamily="50" charset="-128"/>
              <a:ea typeface="Meiryo UI" panose="020B0604030504040204" pitchFamily="50" charset="-128"/>
            </a:endParaRPr>
          </a:p>
        </p:txBody>
      </p:sp>
      <p:sp>
        <p:nvSpPr>
          <p:cNvPr id="73" name="正方形/長方形 72">
            <a:extLst>
              <a:ext uri="{FF2B5EF4-FFF2-40B4-BE49-F238E27FC236}">
                <a16:creationId xmlns:a16="http://schemas.microsoft.com/office/drawing/2014/main" id="{2A321EB6-B720-6E01-3422-01ACA0862585}"/>
              </a:ext>
            </a:extLst>
          </p:cNvPr>
          <p:cNvSpPr/>
          <p:nvPr/>
        </p:nvSpPr>
        <p:spPr>
          <a:xfrm>
            <a:off x="533100" y="5149618"/>
            <a:ext cx="381790" cy="13239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ja-JP"/>
            </a:defPPr>
            <a:lvl1pPr marL="0" indent="0" algn="l" defTabSz="914400" rtl="0" eaLnBrk="1" latinLnBrk="0" hangingPunct="1">
              <a:defRPr kumimoji="1" sz="1800" kern="1200">
                <a:solidFill>
                  <a:schemeClr val="lt1"/>
                </a:solidFill>
                <a:latin typeface="+mn-lt"/>
                <a:ea typeface="+mn-ea"/>
                <a:cs typeface="+mn-cs"/>
              </a:defRPr>
            </a:lvl1pPr>
            <a:lvl2pPr marL="457200" indent="0" algn="l" defTabSz="914400" rtl="0" eaLnBrk="1" latinLnBrk="0" hangingPunct="1">
              <a:defRPr kumimoji="1" sz="1800" kern="1200">
                <a:solidFill>
                  <a:schemeClr val="lt1"/>
                </a:solidFill>
                <a:latin typeface="+mn-lt"/>
                <a:ea typeface="+mn-ea"/>
                <a:cs typeface="+mn-cs"/>
              </a:defRPr>
            </a:lvl2pPr>
            <a:lvl3pPr marL="914400" indent="0" algn="l" defTabSz="914400" rtl="0" eaLnBrk="1" latinLnBrk="0" hangingPunct="1">
              <a:defRPr kumimoji="1" sz="1800" kern="1200">
                <a:solidFill>
                  <a:schemeClr val="lt1"/>
                </a:solidFill>
                <a:latin typeface="+mn-lt"/>
                <a:ea typeface="+mn-ea"/>
                <a:cs typeface="+mn-cs"/>
              </a:defRPr>
            </a:lvl3pPr>
            <a:lvl4pPr marL="1371600" indent="0" algn="l" defTabSz="914400" rtl="0" eaLnBrk="1" latinLnBrk="0" hangingPunct="1">
              <a:defRPr kumimoji="1" sz="1800" kern="1200">
                <a:solidFill>
                  <a:schemeClr val="lt1"/>
                </a:solidFill>
                <a:latin typeface="+mn-lt"/>
                <a:ea typeface="+mn-ea"/>
                <a:cs typeface="+mn-cs"/>
              </a:defRPr>
            </a:lvl4pPr>
            <a:lvl5pPr marL="1828800" indent="0" algn="l" defTabSz="914400" rtl="0" eaLnBrk="1" latinLnBrk="0" hangingPunct="1">
              <a:defRPr kumimoji="1" sz="1800" kern="1200">
                <a:solidFill>
                  <a:schemeClr val="lt1"/>
                </a:solidFill>
                <a:latin typeface="+mn-lt"/>
                <a:ea typeface="+mn-ea"/>
                <a:cs typeface="+mn-cs"/>
              </a:defRPr>
            </a:lvl5pPr>
            <a:lvl6pPr marL="2286000" indent="0" algn="l" defTabSz="914400" rtl="0" eaLnBrk="1" latinLnBrk="0" hangingPunct="1">
              <a:defRPr kumimoji="1" sz="1800" kern="1200">
                <a:solidFill>
                  <a:schemeClr val="lt1"/>
                </a:solidFill>
                <a:latin typeface="+mn-lt"/>
                <a:ea typeface="+mn-ea"/>
                <a:cs typeface="+mn-cs"/>
              </a:defRPr>
            </a:lvl6pPr>
            <a:lvl7pPr marL="2743200" indent="0" algn="l" defTabSz="914400" rtl="0" eaLnBrk="1" latinLnBrk="0" hangingPunct="1">
              <a:defRPr kumimoji="1" sz="1800" kern="1200">
                <a:solidFill>
                  <a:schemeClr val="lt1"/>
                </a:solidFill>
                <a:latin typeface="+mn-lt"/>
                <a:ea typeface="+mn-ea"/>
                <a:cs typeface="+mn-cs"/>
              </a:defRPr>
            </a:lvl7pPr>
            <a:lvl8pPr marL="3200400" indent="0" algn="l" defTabSz="914400" rtl="0" eaLnBrk="1" latinLnBrk="0" hangingPunct="1">
              <a:defRPr kumimoji="1" sz="1800" kern="1200">
                <a:solidFill>
                  <a:schemeClr val="lt1"/>
                </a:solidFill>
                <a:latin typeface="+mn-lt"/>
                <a:ea typeface="+mn-ea"/>
                <a:cs typeface="+mn-cs"/>
              </a:defRPr>
            </a:lvl8pPr>
            <a:lvl9pPr marL="3657600" indent="0" algn="l" defTabSz="914400" rtl="0" eaLnBrk="1" latinLnBrk="0" hangingPunct="1">
              <a:defRPr kumimoji="1" sz="1800" kern="1200">
                <a:solidFill>
                  <a:schemeClr val="lt1"/>
                </a:solidFill>
                <a:latin typeface="+mn-lt"/>
                <a:ea typeface="+mn-ea"/>
                <a:cs typeface="+mn-cs"/>
              </a:defRPr>
            </a:lvl9pPr>
          </a:lstStyle>
          <a:p>
            <a:pPr algn="ctr"/>
            <a:r>
              <a:rPr lang="ja-JP" altLang="en-US" sz="700" dirty="0">
                <a:solidFill>
                  <a:schemeClr val="tx1"/>
                </a:solidFill>
                <a:latin typeface="Meiryo UI" panose="020B0604030504040204" pitchFamily="50" charset="-128"/>
                <a:ea typeface="Meiryo UI" panose="020B0604030504040204" pitchFamily="50" charset="-128"/>
              </a:rPr>
              <a:t>日本人</a:t>
            </a:r>
            <a:endParaRPr lang="en-US" altLang="ja-JP" sz="700" dirty="0">
              <a:solidFill>
                <a:schemeClr val="tx1"/>
              </a:solidFill>
              <a:latin typeface="Meiryo UI" panose="020B0604030504040204" pitchFamily="50" charset="-128"/>
              <a:ea typeface="Meiryo UI" panose="020B0604030504040204" pitchFamily="50" charset="-128"/>
            </a:endParaRPr>
          </a:p>
        </p:txBody>
      </p:sp>
      <p:sp>
        <p:nvSpPr>
          <p:cNvPr id="55" name="正方形/長方形 54">
            <a:extLst>
              <a:ext uri="{FF2B5EF4-FFF2-40B4-BE49-F238E27FC236}">
                <a16:creationId xmlns:a16="http://schemas.microsoft.com/office/drawing/2014/main" id="{01366CE9-44BA-47E4-B9C1-F4A3BD0E861F}"/>
              </a:ext>
            </a:extLst>
          </p:cNvPr>
          <p:cNvSpPr/>
          <p:nvPr/>
        </p:nvSpPr>
        <p:spPr>
          <a:xfrm>
            <a:off x="5143514" y="4536080"/>
            <a:ext cx="611647" cy="14857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ja-JP"/>
            </a:defPPr>
            <a:lvl1pPr marL="0" indent="0" algn="l" defTabSz="914400" rtl="0" eaLnBrk="1" latinLnBrk="0" hangingPunct="1">
              <a:defRPr kumimoji="1" sz="1800" kern="1200">
                <a:solidFill>
                  <a:schemeClr val="lt1"/>
                </a:solidFill>
                <a:latin typeface="+mn-lt"/>
                <a:ea typeface="+mn-ea"/>
                <a:cs typeface="+mn-cs"/>
              </a:defRPr>
            </a:lvl1pPr>
            <a:lvl2pPr marL="457200" indent="0" algn="l" defTabSz="914400" rtl="0" eaLnBrk="1" latinLnBrk="0" hangingPunct="1">
              <a:defRPr kumimoji="1" sz="1800" kern="1200">
                <a:solidFill>
                  <a:schemeClr val="lt1"/>
                </a:solidFill>
                <a:latin typeface="+mn-lt"/>
                <a:ea typeface="+mn-ea"/>
                <a:cs typeface="+mn-cs"/>
              </a:defRPr>
            </a:lvl2pPr>
            <a:lvl3pPr marL="914400" indent="0" algn="l" defTabSz="914400" rtl="0" eaLnBrk="1" latinLnBrk="0" hangingPunct="1">
              <a:defRPr kumimoji="1" sz="1800" kern="1200">
                <a:solidFill>
                  <a:schemeClr val="lt1"/>
                </a:solidFill>
                <a:latin typeface="+mn-lt"/>
                <a:ea typeface="+mn-ea"/>
                <a:cs typeface="+mn-cs"/>
              </a:defRPr>
            </a:lvl3pPr>
            <a:lvl4pPr marL="1371600" indent="0" algn="l" defTabSz="914400" rtl="0" eaLnBrk="1" latinLnBrk="0" hangingPunct="1">
              <a:defRPr kumimoji="1" sz="1800" kern="1200">
                <a:solidFill>
                  <a:schemeClr val="lt1"/>
                </a:solidFill>
                <a:latin typeface="+mn-lt"/>
                <a:ea typeface="+mn-ea"/>
                <a:cs typeface="+mn-cs"/>
              </a:defRPr>
            </a:lvl4pPr>
            <a:lvl5pPr marL="1828800" indent="0" algn="l" defTabSz="914400" rtl="0" eaLnBrk="1" latinLnBrk="0" hangingPunct="1">
              <a:defRPr kumimoji="1" sz="1800" kern="1200">
                <a:solidFill>
                  <a:schemeClr val="lt1"/>
                </a:solidFill>
                <a:latin typeface="+mn-lt"/>
                <a:ea typeface="+mn-ea"/>
                <a:cs typeface="+mn-cs"/>
              </a:defRPr>
            </a:lvl5pPr>
            <a:lvl6pPr marL="2286000" indent="0" algn="l" defTabSz="914400" rtl="0" eaLnBrk="1" latinLnBrk="0" hangingPunct="1">
              <a:defRPr kumimoji="1" sz="1800" kern="1200">
                <a:solidFill>
                  <a:schemeClr val="lt1"/>
                </a:solidFill>
                <a:latin typeface="+mn-lt"/>
                <a:ea typeface="+mn-ea"/>
                <a:cs typeface="+mn-cs"/>
              </a:defRPr>
            </a:lvl6pPr>
            <a:lvl7pPr marL="2743200" indent="0" algn="l" defTabSz="914400" rtl="0" eaLnBrk="1" latinLnBrk="0" hangingPunct="1">
              <a:defRPr kumimoji="1" sz="1800" kern="1200">
                <a:solidFill>
                  <a:schemeClr val="lt1"/>
                </a:solidFill>
                <a:latin typeface="+mn-lt"/>
                <a:ea typeface="+mn-ea"/>
                <a:cs typeface="+mn-cs"/>
              </a:defRPr>
            </a:lvl7pPr>
            <a:lvl8pPr marL="3200400" indent="0" algn="l" defTabSz="914400" rtl="0" eaLnBrk="1" latinLnBrk="0" hangingPunct="1">
              <a:defRPr kumimoji="1" sz="1800" kern="1200">
                <a:solidFill>
                  <a:schemeClr val="lt1"/>
                </a:solidFill>
                <a:latin typeface="+mn-lt"/>
                <a:ea typeface="+mn-ea"/>
                <a:cs typeface="+mn-cs"/>
              </a:defRPr>
            </a:lvl8pPr>
            <a:lvl9pPr marL="3657600" indent="0" algn="l" defTabSz="914400" rtl="0" eaLnBrk="1" latinLnBrk="0" hangingPunct="1">
              <a:defRPr kumimoji="1" sz="1800" kern="1200">
                <a:solidFill>
                  <a:schemeClr val="lt1"/>
                </a:solidFill>
                <a:latin typeface="+mn-lt"/>
                <a:ea typeface="+mn-ea"/>
                <a:cs typeface="+mn-cs"/>
              </a:defRPr>
            </a:lvl9pPr>
          </a:lstStyle>
          <a:p>
            <a:pPr algn="ctr"/>
            <a:r>
              <a:rPr lang="ja-JP" altLang="en-US" sz="700" dirty="0">
                <a:solidFill>
                  <a:schemeClr val="tx1"/>
                </a:solidFill>
                <a:latin typeface="Meiryo UI" panose="020B0604030504040204" pitchFamily="50" charset="-128"/>
                <a:ea typeface="Meiryo UI" panose="020B0604030504040204" pitchFamily="50" charset="-128"/>
              </a:rPr>
              <a:t>国内旅行者</a:t>
            </a:r>
            <a:endParaRPr lang="en-US" altLang="ja-JP" sz="446" dirty="0">
              <a:solidFill>
                <a:schemeClr val="tx1"/>
              </a:solidFill>
              <a:latin typeface="Meiryo UI" panose="020B0604030504040204" pitchFamily="50" charset="-128"/>
              <a:ea typeface="Meiryo UI" panose="020B0604030504040204" pitchFamily="50" charset="-128"/>
            </a:endParaRPr>
          </a:p>
        </p:txBody>
      </p:sp>
      <p:sp>
        <p:nvSpPr>
          <p:cNvPr id="56" name="正方形/長方形 55">
            <a:extLst>
              <a:ext uri="{FF2B5EF4-FFF2-40B4-BE49-F238E27FC236}">
                <a16:creationId xmlns:a16="http://schemas.microsoft.com/office/drawing/2014/main" id="{0788FEE3-BED8-40CF-B010-6396B8DE2347}"/>
              </a:ext>
            </a:extLst>
          </p:cNvPr>
          <p:cNvSpPr/>
          <p:nvPr/>
        </p:nvSpPr>
        <p:spPr>
          <a:xfrm>
            <a:off x="7226543" y="4534200"/>
            <a:ext cx="800077" cy="14312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ja-JP"/>
            </a:defPPr>
            <a:lvl1pPr marL="0" indent="0" algn="l" defTabSz="914400" rtl="0" eaLnBrk="1" latinLnBrk="0" hangingPunct="1">
              <a:defRPr kumimoji="1" sz="1800" kern="1200">
                <a:solidFill>
                  <a:schemeClr val="lt1"/>
                </a:solidFill>
                <a:latin typeface="+mn-lt"/>
                <a:ea typeface="+mn-ea"/>
                <a:cs typeface="+mn-cs"/>
              </a:defRPr>
            </a:lvl1pPr>
            <a:lvl2pPr marL="457200" indent="0" algn="l" defTabSz="914400" rtl="0" eaLnBrk="1" latinLnBrk="0" hangingPunct="1">
              <a:defRPr kumimoji="1" sz="1800" kern="1200">
                <a:solidFill>
                  <a:schemeClr val="lt1"/>
                </a:solidFill>
                <a:latin typeface="+mn-lt"/>
                <a:ea typeface="+mn-ea"/>
                <a:cs typeface="+mn-cs"/>
              </a:defRPr>
            </a:lvl2pPr>
            <a:lvl3pPr marL="914400" indent="0" algn="l" defTabSz="914400" rtl="0" eaLnBrk="1" latinLnBrk="0" hangingPunct="1">
              <a:defRPr kumimoji="1" sz="1800" kern="1200">
                <a:solidFill>
                  <a:schemeClr val="lt1"/>
                </a:solidFill>
                <a:latin typeface="+mn-lt"/>
                <a:ea typeface="+mn-ea"/>
                <a:cs typeface="+mn-cs"/>
              </a:defRPr>
            </a:lvl3pPr>
            <a:lvl4pPr marL="1371600" indent="0" algn="l" defTabSz="914400" rtl="0" eaLnBrk="1" latinLnBrk="0" hangingPunct="1">
              <a:defRPr kumimoji="1" sz="1800" kern="1200">
                <a:solidFill>
                  <a:schemeClr val="lt1"/>
                </a:solidFill>
                <a:latin typeface="+mn-lt"/>
                <a:ea typeface="+mn-ea"/>
                <a:cs typeface="+mn-cs"/>
              </a:defRPr>
            </a:lvl4pPr>
            <a:lvl5pPr marL="1828800" indent="0" algn="l" defTabSz="914400" rtl="0" eaLnBrk="1" latinLnBrk="0" hangingPunct="1">
              <a:defRPr kumimoji="1" sz="1800" kern="1200">
                <a:solidFill>
                  <a:schemeClr val="lt1"/>
                </a:solidFill>
                <a:latin typeface="+mn-lt"/>
                <a:ea typeface="+mn-ea"/>
                <a:cs typeface="+mn-cs"/>
              </a:defRPr>
            </a:lvl5pPr>
            <a:lvl6pPr marL="2286000" indent="0" algn="l" defTabSz="914400" rtl="0" eaLnBrk="1" latinLnBrk="0" hangingPunct="1">
              <a:defRPr kumimoji="1" sz="1800" kern="1200">
                <a:solidFill>
                  <a:schemeClr val="lt1"/>
                </a:solidFill>
                <a:latin typeface="+mn-lt"/>
                <a:ea typeface="+mn-ea"/>
                <a:cs typeface="+mn-cs"/>
              </a:defRPr>
            </a:lvl6pPr>
            <a:lvl7pPr marL="2743200" indent="0" algn="l" defTabSz="914400" rtl="0" eaLnBrk="1" latinLnBrk="0" hangingPunct="1">
              <a:defRPr kumimoji="1" sz="1800" kern="1200">
                <a:solidFill>
                  <a:schemeClr val="lt1"/>
                </a:solidFill>
                <a:latin typeface="+mn-lt"/>
                <a:ea typeface="+mn-ea"/>
                <a:cs typeface="+mn-cs"/>
              </a:defRPr>
            </a:lvl7pPr>
            <a:lvl8pPr marL="3200400" indent="0" algn="l" defTabSz="914400" rtl="0" eaLnBrk="1" latinLnBrk="0" hangingPunct="1">
              <a:defRPr kumimoji="1" sz="1800" kern="1200">
                <a:solidFill>
                  <a:schemeClr val="lt1"/>
                </a:solidFill>
                <a:latin typeface="+mn-lt"/>
                <a:ea typeface="+mn-ea"/>
                <a:cs typeface="+mn-cs"/>
              </a:defRPr>
            </a:lvl8pPr>
            <a:lvl9pPr marL="3657600" indent="0" algn="l" defTabSz="914400" rtl="0" eaLnBrk="1" latinLnBrk="0" hangingPunct="1">
              <a:defRPr kumimoji="1" sz="1800" kern="1200">
                <a:solidFill>
                  <a:schemeClr val="lt1"/>
                </a:solidFill>
                <a:latin typeface="+mn-lt"/>
                <a:ea typeface="+mn-ea"/>
                <a:cs typeface="+mn-cs"/>
              </a:defRPr>
            </a:lvl9pPr>
          </a:lstStyle>
          <a:p>
            <a:pPr algn="ctr"/>
            <a:r>
              <a:rPr lang="ja-JP" altLang="en-US" sz="700" dirty="0">
                <a:solidFill>
                  <a:schemeClr val="tx1"/>
                </a:solidFill>
                <a:latin typeface="Meiryo UI" panose="020B0604030504040204" pitchFamily="50" charset="-128"/>
                <a:ea typeface="Meiryo UI" panose="020B0604030504040204" pitchFamily="50" charset="-128"/>
              </a:rPr>
              <a:t>訪日外国人旅行者</a:t>
            </a:r>
            <a:endParaRPr lang="en-US" altLang="ja-JP" sz="700" dirty="0">
              <a:solidFill>
                <a:schemeClr val="tx1"/>
              </a:solidFill>
              <a:latin typeface="Meiryo UI" panose="020B0604030504040204" pitchFamily="50" charset="-128"/>
              <a:ea typeface="Meiryo UI" panose="020B0604030504040204" pitchFamily="50" charset="-128"/>
            </a:endParaRPr>
          </a:p>
        </p:txBody>
      </p:sp>
      <p:graphicFrame>
        <p:nvGraphicFramePr>
          <p:cNvPr id="57" name="グラフ 56">
            <a:extLst>
              <a:ext uri="{FF2B5EF4-FFF2-40B4-BE49-F238E27FC236}">
                <a16:creationId xmlns:a16="http://schemas.microsoft.com/office/drawing/2014/main" id="{D89D9B73-A704-431F-A16D-BA3326A29E5E}"/>
              </a:ext>
            </a:extLst>
          </p:cNvPr>
          <p:cNvGraphicFramePr/>
          <p:nvPr>
            <p:extLst>
              <p:ext uri="{D42A27DB-BD31-4B8C-83A1-F6EECF244321}">
                <p14:modId xmlns:p14="http://schemas.microsoft.com/office/powerpoint/2010/main" val="2171128008"/>
              </p:ext>
            </p:extLst>
          </p:nvPr>
        </p:nvGraphicFramePr>
        <p:xfrm>
          <a:off x="5557443" y="4394897"/>
          <a:ext cx="1466183" cy="116633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8" name="グラフ 57">
            <a:extLst>
              <a:ext uri="{FF2B5EF4-FFF2-40B4-BE49-F238E27FC236}">
                <a16:creationId xmlns:a16="http://schemas.microsoft.com/office/drawing/2014/main" id="{7E5F2C37-64A6-453F-9DC8-D2CE10EF661B}"/>
              </a:ext>
            </a:extLst>
          </p:cNvPr>
          <p:cNvGraphicFramePr/>
          <p:nvPr>
            <p:extLst>
              <p:ext uri="{D42A27DB-BD31-4B8C-83A1-F6EECF244321}">
                <p14:modId xmlns:p14="http://schemas.microsoft.com/office/powerpoint/2010/main" val="2040872198"/>
              </p:ext>
            </p:extLst>
          </p:nvPr>
        </p:nvGraphicFramePr>
        <p:xfrm>
          <a:off x="7366964" y="4335520"/>
          <a:ext cx="1728000" cy="1260000"/>
        </p:xfrm>
        <a:graphic>
          <a:graphicData uri="http://schemas.openxmlformats.org/drawingml/2006/chart">
            <c:chart xmlns:c="http://schemas.openxmlformats.org/drawingml/2006/chart" xmlns:r="http://schemas.openxmlformats.org/officeDocument/2006/relationships" r:id="rId8"/>
          </a:graphicData>
        </a:graphic>
      </p:graphicFrame>
      <p:sp>
        <p:nvSpPr>
          <p:cNvPr id="4" name="正方形/長方形 3">
            <a:extLst>
              <a:ext uri="{FF2B5EF4-FFF2-40B4-BE49-F238E27FC236}">
                <a16:creationId xmlns:a16="http://schemas.microsoft.com/office/drawing/2014/main" id="{94E55A41-3619-0C16-813F-CC7272B22723}"/>
              </a:ext>
            </a:extLst>
          </p:cNvPr>
          <p:cNvSpPr/>
          <p:nvPr/>
        </p:nvSpPr>
        <p:spPr>
          <a:xfrm>
            <a:off x="5045089" y="4690126"/>
            <a:ext cx="601690" cy="1148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500" dirty="0">
                <a:solidFill>
                  <a:schemeClr val="tx1"/>
                </a:solidFill>
                <a:latin typeface="Meiryo UI" panose="020B0604030504040204" pitchFamily="50" charset="-128"/>
                <a:ea typeface="Meiryo UI" panose="020B0604030504040204" pitchFamily="50" charset="-128"/>
              </a:rPr>
              <a:t>（</a:t>
            </a:r>
            <a:r>
              <a:rPr lang="en-US" altLang="ja-JP" sz="500" dirty="0">
                <a:solidFill>
                  <a:schemeClr val="tx1"/>
                </a:solidFill>
                <a:latin typeface="Meiryo UI" panose="020B0604030504040204" pitchFamily="50" charset="-128"/>
                <a:ea typeface="Meiryo UI" panose="020B0604030504040204" pitchFamily="50" charset="-128"/>
              </a:rPr>
              <a:t>n</a:t>
            </a:r>
            <a:r>
              <a:rPr lang="ja-JP" altLang="en-US" sz="500" dirty="0">
                <a:solidFill>
                  <a:schemeClr val="tx1"/>
                </a:solidFill>
                <a:latin typeface="Meiryo UI" panose="020B0604030504040204" pitchFamily="50" charset="-128"/>
                <a:ea typeface="Meiryo UI" panose="020B0604030504040204" pitchFamily="50" charset="-128"/>
              </a:rPr>
              <a:t>＝</a:t>
            </a:r>
            <a:r>
              <a:rPr lang="en-US" altLang="ja-JP" sz="500" dirty="0">
                <a:solidFill>
                  <a:schemeClr val="tx1"/>
                </a:solidFill>
                <a:latin typeface="Meiryo UI" panose="020B0604030504040204" pitchFamily="50" charset="-128"/>
                <a:ea typeface="Meiryo UI" panose="020B0604030504040204" pitchFamily="50" charset="-128"/>
              </a:rPr>
              <a:t>1,155</a:t>
            </a:r>
            <a:r>
              <a:rPr lang="ja-JP" altLang="en-US" sz="500" dirty="0">
                <a:solidFill>
                  <a:schemeClr val="tx1"/>
                </a:solidFill>
                <a:latin typeface="Meiryo UI" panose="020B0604030504040204" pitchFamily="50" charset="-128"/>
                <a:ea typeface="Meiryo UI" panose="020B0604030504040204" pitchFamily="50" charset="-128"/>
              </a:rPr>
              <a:t>）</a:t>
            </a:r>
            <a:endParaRPr lang="ja-JP" altLang="en-US" sz="700" dirty="0">
              <a:solidFill>
                <a:schemeClr val="tx1"/>
              </a:solidFill>
              <a:latin typeface="Meiryo UI" panose="020B0604030504040204" pitchFamily="50" charset="-128"/>
              <a:ea typeface="Meiryo UI" panose="020B0604030504040204" pitchFamily="50" charset="-128"/>
            </a:endParaRPr>
          </a:p>
        </p:txBody>
      </p:sp>
      <p:sp>
        <p:nvSpPr>
          <p:cNvPr id="60" name="正方形/長方形 59">
            <a:extLst>
              <a:ext uri="{FF2B5EF4-FFF2-40B4-BE49-F238E27FC236}">
                <a16:creationId xmlns:a16="http://schemas.microsoft.com/office/drawing/2014/main" id="{48E9B4DD-F4F6-4920-8D4C-A7029FA45701}"/>
              </a:ext>
            </a:extLst>
          </p:cNvPr>
          <p:cNvSpPr/>
          <p:nvPr/>
        </p:nvSpPr>
        <p:spPr>
          <a:xfrm>
            <a:off x="7136600" y="4709756"/>
            <a:ext cx="601910" cy="1158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500" dirty="0">
                <a:solidFill>
                  <a:schemeClr val="tx1"/>
                </a:solidFill>
                <a:latin typeface="Meiryo UI" panose="020B0604030504040204" pitchFamily="50" charset="-128"/>
                <a:ea typeface="Meiryo UI" panose="020B0604030504040204" pitchFamily="50" charset="-128"/>
              </a:rPr>
              <a:t>（</a:t>
            </a:r>
            <a:r>
              <a:rPr lang="en-US" altLang="ja-JP" sz="500" dirty="0">
                <a:solidFill>
                  <a:schemeClr val="tx1"/>
                </a:solidFill>
                <a:latin typeface="Meiryo UI" panose="020B0604030504040204" pitchFamily="50" charset="-128"/>
                <a:ea typeface="Meiryo UI" panose="020B0604030504040204" pitchFamily="50" charset="-128"/>
              </a:rPr>
              <a:t>n</a:t>
            </a:r>
            <a:r>
              <a:rPr lang="ja-JP" altLang="en-US" sz="500" dirty="0">
                <a:solidFill>
                  <a:schemeClr val="tx1"/>
                </a:solidFill>
                <a:latin typeface="Meiryo UI" panose="020B0604030504040204" pitchFamily="50" charset="-128"/>
                <a:ea typeface="Meiryo UI" panose="020B0604030504040204" pitchFamily="50" charset="-128"/>
              </a:rPr>
              <a:t>＝</a:t>
            </a:r>
            <a:r>
              <a:rPr lang="en-US" altLang="ja-JP" sz="500" dirty="0">
                <a:solidFill>
                  <a:schemeClr val="tx1"/>
                </a:solidFill>
                <a:latin typeface="Meiryo UI" panose="020B0604030504040204" pitchFamily="50" charset="-128"/>
                <a:ea typeface="Meiryo UI" panose="020B0604030504040204" pitchFamily="50" charset="-128"/>
              </a:rPr>
              <a:t>3,914</a:t>
            </a:r>
            <a:r>
              <a:rPr lang="ja-JP" altLang="en-US" sz="500" dirty="0">
                <a:solidFill>
                  <a:schemeClr val="tx1"/>
                </a:solidFill>
                <a:latin typeface="Meiryo UI" panose="020B0604030504040204" pitchFamily="50" charset="-128"/>
                <a:ea typeface="Meiryo UI" panose="020B0604030504040204" pitchFamily="50" charset="-128"/>
              </a:rPr>
              <a:t>）</a:t>
            </a:r>
          </a:p>
        </p:txBody>
      </p:sp>
      <p:sp>
        <p:nvSpPr>
          <p:cNvPr id="62" name="正方形/長方形 61">
            <a:extLst>
              <a:ext uri="{FF2B5EF4-FFF2-40B4-BE49-F238E27FC236}">
                <a16:creationId xmlns:a16="http://schemas.microsoft.com/office/drawing/2014/main" id="{01ED0BBE-6C2B-43CE-951A-AF59B4F1861A}"/>
              </a:ext>
            </a:extLst>
          </p:cNvPr>
          <p:cNvSpPr/>
          <p:nvPr/>
        </p:nvSpPr>
        <p:spPr>
          <a:xfrm>
            <a:off x="7634198" y="5636384"/>
            <a:ext cx="1788506" cy="3440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ja-JP"/>
            </a:defPPr>
            <a:lvl1pPr marL="0" indent="0" algn="l" defTabSz="914400" rtl="0" eaLnBrk="1" latinLnBrk="0" hangingPunct="1">
              <a:defRPr kumimoji="1" sz="1800" kern="1200">
                <a:solidFill>
                  <a:schemeClr val="lt1"/>
                </a:solidFill>
                <a:latin typeface="+mn-lt"/>
                <a:ea typeface="+mn-ea"/>
                <a:cs typeface="+mn-cs"/>
              </a:defRPr>
            </a:lvl1pPr>
            <a:lvl2pPr marL="457200" indent="0" algn="l" defTabSz="914400" rtl="0" eaLnBrk="1" latinLnBrk="0" hangingPunct="1">
              <a:defRPr kumimoji="1" sz="1800" kern="1200">
                <a:solidFill>
                  <a:schemeClr val="lt1"/>
                </a:solidFill>
                <a:latin typeface="+mn-lt"/>
                <a:ea typeface="+mn-ea"/>
                <a:cs typeface="+mn-cs"/>
              </a:defRPr>
            </a:lvl2pPr>
            <a:lvl3pPr marL="914400" indent="0" algn="l" defTabSz="914400" rtl="0" eaLnBrk="1" latinLnBrk="0" hangingPunct="1">
              <a:defRPr kumimoji="1" sz="1800" kern="1200">
                <a:solidFill>
                  <a:schemeClr val="lt1"/>
                </a:solidFill>
                <a:latin typeface="+mn-lt"/>
                <a:ea typeface="+mn-ea"/>
                <a:cs typeface="+mn-cs"/>
              </a:defRPr>
            </a:lvl3pPr>
            <a:lvl4pPr marL="1371600" indent="0" algn="l" defTabSz="914400" rtl="0" eaLnBrk="1" latinLnBrk="0" hangingPunct="1">
              <a:defRPr kumimoji="1" sz="1800" kern="1200">
                <a:solidFill>
                  <a:schemeClr val="lt1"/>
                </a:solidFill>
                <a:latin typeface="+mn-lt"/>
                <a:ea typeface="+mn-ea"/>
                <a:cs typeface="+mn-cs"/>
              </a:defRPr>
            </a:lvl4pPr>
            <a:lvl5pPr marL="1828800" indent="0" algn="l" defTabSz="914400" rtl="0" eaLnBrk="1" latinLnBrk="0" hangingPunct="1">
              <a:defRPr kumimoji="1" sz="1800" kern="1200">
                <a:solidFill>
                  <a:schemeClr val="lt1"/>
                </a:solidFill>
                <a:latin typeface="+mn-lt"/>
                <a:ea typeface="+mn-ea"/>
                <a:cs typeface="+mn-cs"/>
              </a:defRPr>
            </a:lvl5pPr>
            <a:lvl6pPr marL="2286000" indent="0" algn="l" defTabSz="914400" rtl="0" eaLnBrk="1" latinLnBrk="0" hangingPunct="1">
              <a:defRPr kumimoji="1" sz="1800" kern="1200">
                <a:solidFill>
                  <a:schemeClr val="lt1"/>
                </a:solidFill>
                <a:latin typeface="+mn-lt"/>
                <a:ea typeface="+mn-ea"/>
                <a:cs typeface="+mn-cs"/>
              </a:defRPr>
            </a:lvl6pPr>
            <a:lvl7pPr marL="2743200" indent="0" algn="l" defTabSz="914400" rtl="0" eaLnBrk="1" latinLnBrk="0" hangingPunct="1">
              <a:defRPr kumimoji="1" sz="1800" kern="1200">
                <a:solidFill>
                  <a:schemeClr val="lt1"/>
                </a:solidFill>
                <a:latin typeface="+mn-lt"/>
                <a:ea typeface="+mn-ea"/>
                <a:cs typeface="+mn-cs"/>
              </a:defRPr>
            </a:lvl7pPr>
            <a:lvl8pPr marL="3200400" indent="0" algn="l" defTabSz="914400" rtl="0" eaLnBrk="1" latinLnBrk="0" hangingPunct="1">
              <a:defRPr kumimoji="1" sz="1800" kern="1200">
                <a:solidFill>
                  <a:schemeClr val="lt1"/>
                </a:solidFill>
                <a:latin typeface="+mn-lt"/>
                <a:ea typeface="+mn-ea"/>
                <a:cs typeface="+mn-cs"/>
              </a:defRPr>
            </a:lvl8pPr>
            <a:lvl9pPr marL="3657600" indent="0" algn="l" defTabSz="914400" rtl="0" eaLnBrk="1" latinLnBrk="0" hangingPunct="1">
              <a:defRPr kumimoji="1" sz="1800" kern="1200">
                <a:solidFill>
                  <a:schemeClr val="lt1"/>
                </a:solidFill>
                <a:latin typeface="+mn-lt"/>
                <a:ea typeface="+mn-ea"/>
                <a:cs typeface="+mn-cs"/>
              </a:defRPr>
            </a:lvl9pPr>
          </a:lstStyle>
          <a:p>
            <a:r>
              <a:rPr lang="ja-JP" altLang="en-US" sz="500" dirty="0">
                <a:solidFill>
                  <a:schemeClr val="tx1"/>
                </a:solidFill>
                <a:latin typeface="Meiryo UI" panose="020B0604030504040204" pitchFamily="50" charset="-128"/>
                <a:ea typeface="Meiryo UI" panose="020B0604030504040204" pitchFamily="50" charset="-128"/>
              </a:rPr>
              <a:t>　出典：大阪観光局「訪日外国人旅行者の動向把握にむけた</a:t>
            </a:r>
            <a:endParaRPr lang="en-US" altLang="ja-JP" sz="500" dirty="0">
              <a:solidFill>
                <a:schemeClr val="tx1"/>
              </a:solidFill>
              <a:latin typeface="Meiryo UI" panose="020B0604030504040204" pitchFamily="50" charset="-128"/>
              <a:ea typeface="Meiryo UI" panose="020B0604030504040204" pitchFamily="50" charset="-128"/>
            </a:endParaRPr>
          </a:p>
          <a:p>
            <a:r>
              <a:rPr lang="en-US" altLang="ja-JP" sz="500" dirty="0">
                <a:solidFill>
                  <a:schemeClr val="tx1"/>
                </a:solidFill>
                <a:latin typeface="Meiryo UI" panose="020B0604030504040204" pitchFamily="50" charset="-128"/>
                <a:ea typeface="Meiryo UI" panose="020B0604030504040204" pitchFamily="50" charset="-128"/>
              </a:rPr>
              <a:t>  </a:t>
            </a:r>
            <a:r>
              <a:rPr lang="ja-JP" altLang="en-US" sz="500" dirty="0">
                <a:solidFill>
                  <a:schemeClr val="tx1"/>
                </a:solidFill>
                <a:latin typeface="Meiryo UI" panose="020B0604030504040204" pitchFamily="50" charset="-128"/>
                <a:ea typeface="Meiryo UI" panose="020B0604030504040204" pitchFamily="50" charset="-128"/>
              </a:rPr>
              <a:t>　　　　 関西空港出口調査　</a:t>
            </a:r>
            <a:r>
              <a:rPr lang="en-US" altLang="ja-JP" sz="500" dirty="0">
                <a:solidFill>
                  <a:schemeClr val="tx1"/>
                </a:solidFill>
                <a:latin typeface="Meiryo UI" panose="020B0604030504040204" pitchFamily="50" charset="-128"/>
                <a:ea typeface="Meiryo UI" panose="020B0604030504040204" pitchFamily="50" charset="-128"/>
              </a:rPr>
              <a:t>2024</a:t>
            </a:r>
            <a:r>
              <a:rPr lang="ja-JP" altLang="en-US" sz="500" dirty="0">
                <a:solidFill>
                  <a:schemeClr val="tx1"/>
                </a:solidFill>
                <a:latin typeface="Meiryo UI" panose="020B0604030504040204" pitchFamily="50" charset="-128"/>
                <a:ea typeface="Meiryo UI" panose="020B0604030504040204" pitchFamily="50" charset="-128"/>
              </a:rPr>
              <a:t>年度」</a:t>
            </a:r>
            <a:endParaRPr lang="en-US" altLang="ja-JP" sz="500" dirty="0">
              <a:solidFill>
                <a:schemeClr val="tx1"/>
              </a:solidFill>
              <a:latin typeface="Meiryo UI" panose="020B0604030504040204" pitchFamily="50" charset="-128"/>
              <a:ea typeface="Meiryo UI" panose="020B0604030504040204" pitchFamily="50" charset="-128"/>
            </a:endParaRPr>
          </a:p>
          <a:p>
            <a:r>
              <a:rPr lang="ja-JP" altLang="en-US" sz="500" dirty="0">
                <a:solidFill>
                  <a:schemeClr val="tx1"/>
                </a:solidFill>
                <a:latin typeface="Meiryo UI" panose="020B0604030504040204" pitchFamily="50" charset="-128"/>
                <a:ea typeface="Meiryo UI" panose="020B0604030504040204" pitchFamily="50" charset="-128"/>
              </a:rPr>
              <a:t> 　　　　　関西国際空港から出国する来阪外国人の府域内訪問率</a:t>
            </a:r>
            <a:endParaRPr lang="en-US" altLang="ja-JP" sz="500" dirty="0">
              <a:solidFill>
                <a:schemeClr val="tx1"/>
              </a:solidFill>
              <a:latin typeface="Meiryo UI" panose="020B0604030504040204" pitchFamily="50" charset="-128"/>
              <a:ea typeface="Meiryo UI" panose="020B0604030504040204" pitchFamily="50" charset="-128"/>
            </a:endParaRPr>
          </a:p>
          <a:p>
            <a:r>
              <a:rPr lang="en-US" altLang="ja-JP" sz="500" dirty="0">
                <a:solidFill>
                  <a:schemeClr val="tx1"/>
                </a:solidFill>
                <a:latin typeface="Meiryo UI" panose="020B0604030504040204" pitchFamily="50" charset="-128"/>
                <a:ea typeface="Meiryo UI" panose="020B0604030504040204" pitchFamily="50" charset="-128"/>
              </a:rPr>
              <a:t>         </a:t>
            </a:r>
            <a:r>
              <a:rPr lang="ja-JP" altLang="en-US" sz="500" dirty="0">
                <a:solidFill>
                  <a:schemeClr val="tx1"/>
                </a:solidFill>
                <a:latin typeface="Meiryo UI" panose="020B0604030504040204" pitchFamily="50" charset="-128"/>
                <a:ea typeface="Meiryo UI" panose="020B0604030504040204" pitchFamily="50" charset="-128"/>
              </a:rPr>
              <a:t>（府域</a:t>
            </a:r>
            <a:r>
              <a:rPr lang="en-US" altLang="ja-JP" sz="500" dirty="0">
                <a:solidFill>
                  <a:schemeClr val="tx1"/>
                </a:solidFill>
                <a:latin typeface="Meiryo UI" panose="020B0604030504040204" pitchFamily="50" charset="-128"/>
                <a:ea typeface="Meiryo UI" panose="020B0604030504040204" pitchFamily="50" charset="-128"/>
              </a:rPr>
              <a:t>43</a:t>
            </a:r>
            <a:r>
              <a:rPr lang="ja-JP" altLang="en-US" sz="500" dirty="0">
                <a:solidFill>
                  <a:schemeClr val="tx1"/>
                </a:solidFill>
                <a:latin typeface="Meiryo UI" panose="020B0604030504040204" pitchFamily="50" charset="-128"/>
                <a:ea typeface="Meiryo UI" panose="020B0604030504040204" pitchFamily="50" charset="-128"/>
              </a:rPr>
              <a:t>市町村）</a:t>
            </a:r>
            <a:endParaRPr lang="en-US" altLang="ja-JP" sz="500" dirty="0">
              <a:solidFill>
                <a:schemeClr val="tx1"/>
              </a:solidFill>
              <a:latin typeface="Meiryo UI" panose="020B0604030504040204" pitchFamily="50" charset="-128"/>
              <a:ea typeface="Meiryo UI" panose="020B0604030504040204" pitchFamily="50" charset="-128"/>
            </a:endParaRPr>
          </a:p>
        </p:txBody>
      </p:sp>
      <p:grpSp>
        <p:nvGrpSpPr>
          <p:cNvPr id="6" name="グループ化 5">
            <a:extLst>
              <a:ext uri="{FF2B5EF4-FFF2-40B4-BE49-F238E27FC236}">
                <a16:creationId xmlns:a16="http://schemas.microsoft.com/office/drawing/2014/main" id="{0920313F-7080-4496-B8CE-9587BB7A861E}"/>
              </a:ext>
            </a:extLst>
          </p:cNvPr>
          <p:cNvGrpSpPr/>
          <p:nvPr/>
        </p:nvGrpSpPr>
        <p:grpSpPr>
          <a:xfrm>
            <a:off x="5111432" y="4176163"/>
            <a:ext cx="3257279" cy="216000"/>
            <a:chOff x="5111432" y="4176163"/>
            <a:chExt cx="3257279" cy="216000"/>
          </a:xfrm>
        </p:grpSpPr>
        <p:sp>
          <p:nvSpPr>
            <p:cNvPr id="63" name="正方形/長方形 62">
              <a:extLst>
                <a:ext uri="{FF2B5EF4-FFF2-40B4-BE49-F238E27FC236}">
                  <a16:creationId xmlns:a16="http://schemas.microsoft.com/office/drawing/2014/main" id="{C524DAF7-D497-4D59-839F-8E867A21D4F7}"/>
                </a:ext>
              </a:extLst>
            </p:cNvPr>
            <p:cNvSpPr/>
            <p:nvPr/>
          </p:nvSpPr>
          <p:spPr>
            <a:xfrm>
              <a:off x="5111432" y="4176163"/>
              <a:ext cx="3257279" cy="216000"/>
            </a:xfrm>
            <a:prstGeom prst="rect">
              <a:avLst/>
            </a:prstGeom>
            <a:solidFill>
              <a:schemeClr val="bg1"/>
            </a:solid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ja-JP" altLang="en-US" sz="700" dirty="0">
                  <a:solidFill>
                    <a:schemeClr val="tx1"/>
                  </a:solidFill>
                  <a:latin typeface="Meiryo UI" panose="020B0604030504040204" pitchFamily="50" charset="-128"/>
                  <a:ea typeface="Meiryo UI" panose="020B0604030504040204" pitchFamily="50" charset="-128"/>
                </a:rPr>
                <a:t>　　　大阪市のみを訪問した人　　　　　　　大阪市以外の府内市町村にも訪問した人</a:t>
              </a:r>
            </a:p>
          </p:txBody>
        </p:sp>
        <p:sp>
          <p:nvSpPr>
            <p:cNvPr id="64" name="正方形/長方形 63">
              <a:extLst>
                <a:ext uri="{FF2B5EF4-FFF2-40B4-BE49-F238E27FC236}">
                  <a16:creationId xmlns:a16="http://schemas.microsoft.com/office/drawing/2014/main" id="{7EA2E9B9-BC1C-4DB8-BDFF-5787F5A429C3}"/>
                </a:ext>
              </a:extLst>
            </p:cNvPr>
            <p:cNvSpPr/>
            <p:nvPr/>
          </p:nvSpPr>
          <p:spPr>
            <a:xfrm>
              <a:off x="5250812" y="4241737"/>
              <a:ext cx="108000" cy="8919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65" name="正方形/長方形 64">
              <a:extLst>
                <a:ext uri="{FF2B5EF4-FFF2-40B4-BE49-F238E27FC236}">
                  <a16:creationId xmlns:a16="http://schemas.microsoft.com/office/drawing/2014/main" id="{1F899583-C452-44C8-BA61-D6C32ADDF626}"/>
                </a:ext>
              </a:extLst>
            </p:cNvPr>
            <p:cNvSpPr/>
            <p:nvPr/>
          </p:nvSpPr>
          <p:spPr>
            <a:xfrm>
              <a:off x="6532711" y="4243633"/>
              <a:ext cx="108000" cy="89199"/>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grpSp>
      <p:sp>
        <p:nvSpPr>
          <p:cNvPr id="10" name="正方形/長方形 9">
            <a:extLst>
              <a:ext uri="{FF2B5EF4-FFF2-40B4-BE49-F238E27FC236}">
                <a16:creationId xmlns:a16="http://schemas.microsoft.com/office/drawing/2014/main" id="{F010F834-9207-6F86-C052-C20066E84A7D}"/>
              </a:ext>
            </a:extLst>
          </p:cNvPr>
          <p:cNvSpPr/>
          <p:nvPr/>
        </p:nvSpPr>
        <p:spPr>
          <a:xfrm>
            <a:off x="5345934" y="5859044"/>
            <a:ext cx="1963479" cy="1708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ja-JP"/>
            </a:defPPr>
            <a:lvl1pPr marL="0" indent="0" algn="l" defTabSz="914400" rtl="0" eaLnBrk="1" latinLnBrk="0" hangingPunct="1">
              <a:defRPr kumimoji="1" sz="1800" kern="1200">
                <a:solidFill>
                  <a:schemeClr val="lt1"/>
                </a:solidFill>
                <a:latin typeface="+mn-lt"/>
                <a:ea typeface="+mn-ea"/>
                <a:cs typeface="+mn-cs"/>
              </a:defRPr>
            </a:lvl1pPr>
            <a:lvl2pPr marL="457200" indent="0" algn="l" defTabSz="914400" rtl="0" eaLnBrk="1" latinLnBrk="0" hangingPunct="1">
              <a:defRPr kumimoji="1" sz="1800" kern="1200">
                <a:solidFill>
                  <a:schemeClr val="lt1"/>
                </a:solidFill>
                <a:latin typeface="+mn-lt"/>
                <a:ea typeface="+mn-ea"/>
                <a:cs typeface="+mn-cs"/>
              </a:defRPr>
            </a:lvl2pPr>
            <a:lvl3pPr marL="914400" indent="0" algn="l" defTabSz="914400" rtl="0" eaLnBrk="1" latinLnBrk="0" hangingPunct="1">
              <a:defRPr kumimoji="1" sz="1800" kern="1200">
                <a:solidFill>
                  <a:schemeClr val="lt1"/>
                </a:solidFill>
                <a:latin typeface="+mn-lt"/>
                <a:ea typeface="+mn-ea"/>
                <a:cs typeface="+mn-cs"/>
              </a:defRPr>
            </a:lvl3pPr>
            <a:lvl4pPr marL="1371600" indent="0" algn="l" defTabSz="914400" rtl="0" eaLnBrk="1" latinLnBrk="0" hangingPunct="1">
              <a:defRPr kumimoji="1" sz="1800" kern="1200">
                <a:solidFill>
                  <a:schemeClr val="lt1"/>
                </a:solidFill>
                <a:latin typeface="+mn-lt"/>
                <a:ea typeface="+mn-ea"/>
                <a:cs typeface="+mn-cs"/>
              </a:defRPr>
            </a:lvl4pPr>
            <a:lvl5pPr marL="1828800" indent="0" algn="l" defTabSz="914400" rtl="0" eaLnBrk="1" latinLnBrk="0" hangingPunct="1">
              <a:defRPr kumimoji="1" sz="1800" kern="1200">
                <a:solidFill>
                  <a:schemeClr val="lt1"/>
                </a:solidFill>
                <a:latin typeface="+mn-lt"/>
                <a:ea typeface="+mn-ea"/>
                <a:cs typeface="+mn-cs"/>
              </a:defRPr>
            </a:lvl5pPr>
            <a:lvl6pPr marL="2286000" indent="0" algn="l" defTabSz="914400" rtl="0" eaLnBrk="1" latinLnBrk="0" hangingPunct="1">
              <a:defRPr kumimoji="1" sz="1800" kern="1200">
                <a:solidFill>
                  <a:schemeClr val="lt1"/>
                </a:solidFill>
                <a:latin typeface="+mn-lt"/>
                <a:ea typeface="+mn-ea"/>
                <a:cs typeface="+mn-cs"/>
              </a:defRPr>
            </a:lvl6pPr>
            <a:lvl7pPr marL="2743200" indent="0" algn="l" defTabSz="914400" rtl="0" eaLnBrk="1" latinLnBrk="0" hangingPunct="1">
              <a:defRPr kumimoji="1" sz="1800" kern="1200">
                <a:solidFill>
                  <a:schemeClr val="lt1"/>
                </a:solidFill>
                <a:latin typeface="+mn-lt"/>
                <a:ea typeface="+mn-ea"/>
                <a:cs typeface="+mn-cs"/>
              </a:defRPr>
            </a:lvl7pPr>
            <a:lvl8pPr marL="3200400" indent="0" algn="l" defTabSz="914400" rtl="0" eaLnBrk="1" latinLnBrk="0" hangingPunct="1">
              <a:defRPr kumimoji="1" sz="1800" kern="1200">
                <a:solidFill>
                  <a:schemeClr val="lt1"/>
                </a:solidFill>
                <a:latin typeface="+mn-lt"/>
                <a:ea typeface="+mn-ea"/>
                <a:cs typeface="+mn-cs"/>
              </a:defRPr>
            </a:lvl8pPr>
            <a:lvl9pPr marL="3657600" indent="0" algn="l" defTabSz="914400" rtl="0" eaLnBrk="1" latinLnBrk="0" hangingPunct="1">
              <a:defRPr kumimoji="1" sz="1800" kern="1200">
                <a:solidFill>
                  <a:schemeClr val="lt1"/>
                </a:solidFill>
                <a:latin typeface="+mn-lt"/>
                <a:ea typeface="+mn-ea"/>
                <a:cs typeface="+mn-cs"/>
              </a:defRPr>
            </a:lvl9pPr>
          </a:lstStyle>
          <a:p>
            <a:r>
              <a:rPr lang="ja-JP" altLang="en-US" sz="500" dirty="0">
                <a:solidFill>
                  <a:schemeClr val="tx1"/>
                </a:solidFill>
                <a:latin typeface="Meiryo UI" panose="020B0604030504040204" pitchFamily="50" charset="-128"/>
                <a:ea typeface="Meiryo UI" panose="020B0604030504040204" pitchFamily="50" charset="-128"/>
              </a:rPr>
              <a:t>　</a:t>
            </a:r>
            <a:r>
              <a:rPr lang="en-US" altLang="ja-JP" sz="500" dirty="0">
                <a:solidFill>
                  <a:schemeClr val="tx1"/>
                </a:solidFill>
                <a:latin typeface="Meiryo UI" panose="020B0604030504040204" pitchFamily="50" charset="-128"/>
                <a:ea typeface="Meiryo UI" panose="020B0604030504040204" pitchFamily="50" charset="-128"/>
              </a:rPr>
              <a:t>※</a:t>
            </a:r>
            <a:r>
              <a:rPr lang="ja-JP" altLang="en-US" sz="500" dirty="0">
                <a:solidFill>
                  <a:schemeClr val="tx1"/>
                </a:solidFill>
                <a:latin typeface="Meiryo UI" panose="020B0604030504040204" pitchFamily="50" charset="-128"/>
                <a:ea typeface="Meiryo UI" panose="020B0604030504040204" pitchFamily="50" charset="-128"/>
              </a:rPr>
              <a:t>　調査を実施した大阪府内主要</a:t>
            </a:r>
            <a:r>
              <a:rPr lang="en-US" altLang="ja-JP" sz="500" dirty="0">
                <a:solidFill>
                  <a:schemeClr val="tx1"/>
                </a:solidFill>
                <a:latin typeface="Meiryo UI" panose="020B0604030504040204" pitchFamily="50" charset="-128"/>
                <a:ea typeface="Meiryo UI" panose="020B0604030504040204" pitchFamily="50" charset="-128"/>
              </a:rPr>
              <a:t>20</a:t>
            </a:r>
            <a:r>
              <a:rPr lang="ja-JP" altLang="en-US" sz="500" dirty="0">
                <a:solidFill>
                  <a:schemeClr val="tx1"/>
                </a:solidFill>
                <a:latin typeface="Meiryo UI" panose="020B0604030504040204" pitchFamily="50" charset="-128"/>
                <a:ea typeface="Meiryo UI" panose="020B0604030504040204" pitchFamily="50" charset="-128"/>
              </a:rPr>
              <a:t>施設のうち、大阪市内にある</a:t>
            </a:r>
            <a:r>
              <a:rPr lang="en-US" altLang="ja-JP" sz="500" dirty="0">
                <a:solidFill>
                  <a:schemeClr val="tx1"/>
                </a:solidFill>
                <a:latin typeface="Meiryo UI" panose="020B0604030504040204" pitchFamily="50" charset="-128"/>
                <a:ea typeface="Meiryo UI" panose="020B0604030504040204" pitchFamily="50" charset="-128"/>
              </a:rPr>
              <a:t>8</a:t>
            </a:r>
            <a:r>
              <a:rPr lang="ja-JP" altLang="en-US" sz="500" dirty="0">
                <a:solidFill>
                  <a:schemeClr val="tx1"/>
                </a:solidFill>
                <a:latin typeface="Meiryo UI" panose="020B0604030504040204" pitchFamily="50" charset="-128"/>
                <a:ea typeface="Meiryo UI" panose="020B0604030504040204" pitchFamily="50" charset="-128"/>
              </a:rPr>
              <a:t>施設</a:t>
            </a:r>
            <a:endParaRPr lang="en-US" altLang="ja-JP" sz="500" dirty="0">
              <a:solidFill>
                <a:schemeClr val="tx1"/>
              </a:solidFill>
              <a:latin typeface="Meiryo UI" panose="020B0604030504040204" pitchFamily="50" charset="-128"/>
              <a:ea typeface="Meiryo UI" panose="020B0604030504040204" pitchFamily="50" charset="-128"/>
            </a:endParaRPr>
          </a:p>
          <a:p>
            <a:r>
              <a:rPr lang="ja-JP" altLang="en-US" sz="500" dirty="0">
                <a:solidFill>
                  <a:schemeClr val="tx1"/>
                </a:solidFill>
                <a:latin typeface="Meiryo UI" panose="020B0604030504040204" pitchFamily="50" charset="-128"/>
                <a:ea typeface="Meiryo UI" panose="020B0604030504040204" pitchFamily="50" charset="-128"/>
              </a:rPr>
              <a:t>　　　での回答データをもとに作成。</a:t>
            </a:r>
            <a:endParaRPr lang="en-US" altLang="ja-JP" sz="500" dirty="0">
              <a:solidFill>
                <a:schemeClr val="tx1"/>
              </a:solidFill>
              <a:latin typeface="Meiryo UI" panose="020B0604030504040204" pitchFamily="50" charset="-128"/>
              <a:ea typeface="Meiryo UI" panose="020B0604030504040204" pitchFamily="50" charset="-128"/>
            </a:endParaRPr>
          </a:p>
        </p:txBody>
      </p:sp>
      <p:sp>
        <p:nvSpPr>
          <p:cNvPr id="66" name="スライド番号プレースホルダー 6">
            <a:extLst>
              <a:ext uri="{FF2B5EF4-FFF2-40B4-BE49-F238E27FC236}">
                <a16:creationId xmlns:a16="http://schemas.microsoft.com/office/drawing/2014/main" id="{73A5F0E4-752D-4A67-A682-CD00871A8267}"/>
              </a:ext>
            </a:extLst>
          </p:cNvPr>
          <p:cNvSpPr>
            <a:spLocks noGrp="1"/>
          </p:cNvSpPr>
          <p:nvPr>
            <p:ph type="sldNum" sz="quarter" idx="12"/>
          </p:nvPr>
        </p:nvSpPr>
        <p:spPr>
          <a:xfrm>
            <a:off x="9428017" y="5844493"/>
            <a:ext cx="477983" cy="456295"/>
          </a:xfrm>
        </p:spPr>
        <p:txBody>
          <a:bodyPr/>
          <a:lstStyle/>
          <a:p>
            <a:fld id="{66FFF96A-D034-403F-9AC1-0A1A27037ACD}" type="slidenum">
              <a:rPr kumimoji="1" lang="ja-JP" altLang="en-US" sz="1000" smtClean="0">
                <a:latin typeface="Meiryo UI" panose="020B0604030504040204" pitchFamily="50" charset="-128"/>
                <a:ea typeface="Meiryo UI" panose="020B0604030504040204" pitchFamily="50" charset="-128"/>
              </a:rPr>
              <a:t>3</a:t>
            </a:fld>
            <a:endParaRPr kumimoji="1" lang="ja-JP" altLang="en-US" sz="1000" dirty="0">
              <a:latin typeface="Meiryo UI" panose="020B0604030504040204" pitchFamily="50" charset="-128"/>
              <a:ea typeface="Meiryo UI" panose="020B0604030504040204" pitchFamily="50" charset="-128"/>
            </a:endParaRPr>
          </a:p>
        </p:txBody>
      </p:sp>
      <p:sp>
        <p:nvSpPr>
          <p:cNvPr id="67" name="正方形/長方形 66">
            <a:extLst>
              <a:ext uri="{FF2B5EF4-FFF2-40B4-BE49-F238E27FC236}">
                <a16:creationId xmlns:a16="http://schemas.microsoft.com/office/drawing/2014/main" id="{528308E6-10A9-46E8-A25C-D026DF387AC1}"/>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a:t>
            </a:r>
            <a:r>
              <a:rPr lang="ja-JP" altLang="en-US" b="1" dirty="0">
                <a:solidFill>
                  <a:schemeClr val="bg1"/>
                </a:solidFill>
                <a:latin typeface="Meiryo UI" panose="020B0604030504040204" pitchFamily="50" charset="-128"/>
                <a:ea typeface="Meiryo UI" panose="020B0604030504040204" pitchFamily="50" charset="-128"/>
              </a:rPr>
              <a:t>「大阪都市魅力創造戦略</a:t>
            </a:r>
            <a:r>
              <a:rPr lang="en-US" altLang="ja-JP" b="1" dirty="0">
                <a:solidFill>
                  <a:schemeClr val="bg1"/>
                </a:solidFill>
                <a:latin typeface="Meiryo UI" panose="020B0604030504040204" pitchFamily="50" charset="-128"/>
                <a:ea typeface="Meiryo UI" panose="020B0604030504040204" pitchFamily="50" charset="-128"/>
              </a:rPr>
              <a:t>2025</a:t>
            </a:r>
            <a:r>
              <a:rPr lang="ja-JP" altLang="en-US" b="1" dirty="0">
                <a:solidFill>
                  <a:schemeClr val="bg1"/>
                </a:solidFill>
                <a:latin typeface="Meiryo UI" panose="020B0604030504040204" pitchFamily="50" charset="-128"/>
                <a:ea typeface="Meiryo UI" panose="020B0604030504040204" pitchFamily="50" charset="-128"/>
              </a:rPr>
              <a:t>」の取組（大阪の観光を取り巻く状況）</a:t>
            </a:r>
          </a:p>
        </p:txBody>
      </p:sp>
      <p:sp>
        <p:nvSpPr>
          <p:cNvPr id="68" name="正方形/長方形 67">
            <a:extLst>
              <a:ext uri="{FF2B5EF4-FFF2-40B4-BE49-F238E27FC236}">
                <a16:creationId xmlns:a16="http://schemas.microsoft.com/office/drawing/2014/main" id="{02027080-63F4-4B2A-B981-5D69AAA762AE}"/>
              </a:ext>
            </a:extLst>
          </p:cNvPr>
          <p:cNvSpPr/>
          <p:nvPr/>
        </p:nvSpPr>
        <p:spPr>
          <a:xfrm>
            <a:off x="372416" y="1408948"/>
            <a:ext cx="4500000" cy="2304000"/>
          </a:xfrm>
          <a:prstGeom prst="rect">
            <a:avLst/>
          </a:prstGeom>
          <a:noFill/>
          <a:ln w="9525">
            <a:solidFill>
              <a:schemeClr val="bg1">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70" name="正方形/長方形 69">
            <a:extLst>
              <a:ext uri="{FF2B5EF4-FFF2-40B4-BE49-F238E27FC236}">
                <a16:creationId xmlns:a16="http://schemas.microsoft.com/office/drawing/2014/main" id="{F5ED8F93-BA2E-4CB1-BD72-A1253901C01D}"/>
              </a:ext>
            </a:extLst>
          </p:cNvPr>
          <p:cNvSpPr/>
          <p:nvPr/>
        </p:nvSpPr>
        <p:spPr>
          <a:xfrm>
            <a:off x="5003174" y="1408948"/>
            <a:ext cx="4500000" cy="2304000"/>
          </a:xfrm>
          <a:prstGeom prst="rect">
            <a:avLst/>
          </a:prstGeom>
          <a:noFill/>
          <a:ln w="9525">
            <a:solidFill>
              <a:schemeClr val="bg1">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74" name="正方形/長方形 73">
            <a:extLst>
              <a:ext uri="{FF2B5EF4-FFF2-40B4-BE49-F238E27FC236}">
                <a16:creationId xmlns:a16="http://schemas.microsoft.com/office/drawing/2014/main" id="{4B4253F4-DC8F-49F9-AB35-566916E8C610}"/>
              </a:ext>
            </a:extLst>
          </p:cNvPr>
          <p:cNvSpPr/>
          <p:nvPr/>
        </p:nvSpPr>
        <p:spPr>
          <a:xfrm>
            <a:off x="385314" y="3803565"/>
            <a:ext cx="4500001" cy="2304000"/>
          </a:xfrm>
          <a:prstGeom prst="rect">
            <a:avLst/>
          </a:prstGeom>
          <a:noFill/>
          <a:ln w="9525">
            <a:solidFill>
              <a:schemeClr val="bg1">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606" dirty="0">
              <a:latin typeface="Meiryo UI" panose="020B0604030504040204" pitchFamily="50" charset="-128"/>
              <a:ea typeface="Meiryo UI" panose="020B0604030504040204" pitchFamily="50" charset="-128"/>
            </a:endParaRPr>
          </a:p>
        </p:txBody>
      </p:sp>
      <p:sp>
        <p:nvSpPr>
          <p:cNvPr id="76" name="テキスト ボックス 75">
            <a:extLst>
              <a:ext uri="{FF2B5EF4-FFF2-40B4-BE49-F238E27FC236}">
                <a16:creationId xmlns:a16="http://schemas.microsoft.com/office/drawing/2014/main" id="{68441C00-F648-474C-96D8-410985493DC3}"/>
              </a:ext>
            </a:extLst>
          </p:cNvPr>
          <p:cNvSpPr txBox="1"/>
          <p:nvPr/>
        </p:nvSpPr>
        <p:spPr>
          <a:xfrm>
            <a:off x="385314" y="3800348"/>
            <a:ext cx="4500000" cy="261610"/>
          </a:xfrm>
          <a:prstGeom prst="rect">
            <a:avLst/>
          </a:prstGeom>
          <a:solidFill>
            <a:schemeClr val="bg2">
              <a:lumMod val="50000"/>
            </a:schemeClr>
          </a:solidFill>
        </p:spPr>
        <p:txBody>
          <a:bodyPr wrap="square" rtlCol="0">
            <a:spAutoFit/>
          </a:bodyPr>
          <a:lstStyle/>
          <a:p>
            <a:r>
              <a:rPr lang="ja-JP" altLang="en-US" sz="1100" b="1" dirty="0">
                <a:solidFill>
                  <a:schemeClr val="bg1"/>
                </a:solidFill>
                <a:latin typeface="Meiryo UI" panose="020B0604030504040204" pitchFamily="50" charset="-128"/>
                <a:ea typeface="Meiryo UI" panose="020B0604030504040204" pitchFamily="50" charset="-128"/>
              </a:rPr>
              <a:t>観光消費単価（大阪府）</a:t>
            </a:r>
          </a:p>
        </p:txBody>
      </p:sp>
      <p:sp>
        <p:nvSpPr>
          <p:cNvPr id="77" name="テキスト ボックス 76">
            <a:extLst>
              <a:ext uri="{FF2B5EF4-FFF2-40B4-BE49-F238E27FC236}">
                <a16:creationId xmlns:a16="http://schemas.microsoft.com/office/drawing/2014/main" id="{6AD737D2-9AE3-4CE9-A429-FCFC62CB2B3F}"/>
              </a:ext>
            </a:extLst>
          </p:cNvPr>
          <p:cNvSpPr txBox="1"/>
          <p:nvPr/>
        </p:nvSpPr>
        <p:spPr>
          <a:xfrm>
            <a:off x="5008487" y="3816874"/>
            <a:ext cx="4500000" cy="261610"/>
          </a:xfrm>
          <a:prstGeom prst="rect">
            <a:avLst/>
          </a:prstGeom>
          <a:solidFill>
            <a:schemeClr val="bg2">
              <a:lumMod val="50000"/>
            </a:schemeClr>
          </a:solidFill>
        </p:spPr>
        <p:txBody>
          <a:bodyPr wrap="square" rtlCol="0">
            <a:spAutoFit/>
          </a:bodyPr>
          <a:lstStyle/>
          <a:p>
            <a:r>
              <a:rPr lang="ja-JP" altLang="en-US" sz="1100" b="1" dirty="0">
                <a:solidFill>
                  <a:schemeClr val="bg1"/>
                </a:solidFill>
                <a:latin typeface="Meiryo UI" panose="020B0604030504040204" pitchFamily="50" charset="-128"/>
                <a:ea typeface="Meiryo UI" panose="020B0604030504040204" pitchFamily="50" charset="-128"/>
              </a:rPr>
              <a:t>府域訪問率</a:t>
            </a:r>
          </a:p>
        </p:txBody>
      </p:sp>
      <p:sp>
        <p:nvSpPr>
          <p:cNvPr id="59" name="正方形/長方形 58">
            <a:extLst>
              <a:ext uri="{FF2B5EF4-FFF2-40B4-BE49-F238E27FC236}">
                <a16:creationId xmlns:a16="http://schemas.microsoft.com/office/drawing/2014/main" id="{FF75C9D5-098A-48F3-B0FE-659A0EC26744}"/>
              </a:ext>
            </a:extLst>
          </p:cNvPr>
          <p:cNvSpPr/>
          <p:nvPr/>
        </p:nvSpPr>
        <p:spPr>
          <a:xfrm>
            <a:off x="5144604" y="5599206"/>
            <a:ext cx="1916601" cy="2153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ja-JP"/>
            </a:defPPr>
            <a:lvl1pPr marL="0" indent="0" algn="l" defTabSz="914400" rtl="0" eaLnBrk="1" latinLnBrk="0" hangingPunct="1">
              <a:defRPr kumimoji="1" sz="1800" kern="1200">
                <a:solidFill>
                  <a:schemeClr val="lt1"/>
                </a:solidFill>
                <a:latin typeface="+mn-lt"/>
                <a:ea typeface="+mn-ea"/>
                <a:cs typeface="+mn-cs"/>
              </a:defRPr>
            </a:lvl1pPr>
            <a:lvl2pPr marL="457200" indent="0" algn="l" defTabSz="914400" rtl="0" eaLnBrk="1" latinLnBrk="0" hangingPunct="1">
              <a:defRPr kumimoji="1" sz="1800" kern="1200">
                <a:solidFill>
                  <a:schemeClr val="lt1"/>
                </a:solidFill>
                <a:latin typeface="+mn-lt"/>
                <a:ea typeface="+mn-ea"/>
                <a:cs typeface="+mn-cs"/>
              </a:defRPr>
            </a:lvl2pPr>
            <a:lvl3pPr marL="914400" indent="0" algn="l" defTabSz="914400" rtl="0" eaLnBrk="1" latinLnBrk="0" hangingPunct="1">
              <a:defRPr kumimoji="1" sz="1800" kern="1200">
                <a:solidFill>
                  <a:schemeClr val="lt1"/>
                </a:solidFill>
                <a:latin typeface="+mn-lt"/>
                <a:ea typeface="+mn-ea"/>
                <a:cs typeface="+mn-cs"/>
              </a:defRPr>
            </a:lvl3pPr>
            <a:lvl4pPr marL="1371600" indent="0" algn="l" defTabSz="914400" rtl="0" eaLnBrk="1" latinLnBrk="0" hangingPunct="1">
              <a:defRPr kumimoji="1" sz="1800" kern="1200">
                <a:solidFill>
                  <a:schemeClr val="lt1"/>
                </a:solidFill>
                <a:latin typeface="+mn-lt"/>
                <a:ea typeface="+mn-ea"/>
                <a:cs typeface="+mn-cs"/>
              </a:defRPr>
            </a:lvl4pPr>
            <a:lvl5pPr marL="1828800" indent="0" algn="l" defTabSz="914400" rtl="0" eaLnBrk="1" latinLnBrk="0" hangingPunct="1">
              <a:defRPr kumimoji="1" sz="1800" kern="1200">
                <a:solidFill>
                  <a:schemeClr val="lt1"/>
                </a:solidFill>
                <a:latin typeface="+mn-lt"/>
                <a:ea typeface="+mn-ea"/>
                <a:cs typeface="+mn-cs"/>
              </a:defRPr>
            </a:lvl5pPr>
            <a:lvl6pPr marL="2286000" indent="0" algn="l" defTabSz="914400" rtl="0" eaLnBrk="1" latinLnBrk="0" hangingPunct="1">
              <a:defRPr kumimoji="1" sz="1800" kern="1200">
                <a:solidFill>
                  <a:schemeClr val="lt1"/>
                </a:solidFill>
                <a:latin typeface="+mn-lt"/>
                <a:ea typeface="+mn-ea"/>
                <a:cs typeface="+mn-cs"/>
              </a:defRPr>
            </a:lvl6pPr>
            <a:lvl7pPr marL="2743200" indent="0" algn="l" defTabSz="914400" rtl="0" eaLnBrk="1" latinLnBrk="0" hangingPunct="1">
              <a:defRPr kumimoji="1" sz="1800" kern="1200">
                <a:solidFill>
                  <a:schemeClr val="lt1"/>
                </a:solidFill>
                <a:latin typeface="+mn-lt"/>
                <a:ea typeface="+mn-ea"/>
                <a:cs typeface="+mn-cs"/>
              </a:defRPr>
            </a:lvl7pPr>
            <a:lvl8pPr marL="3200400" indent="0" algn="l" defTabSz="914400" rtl="0" eaLnBrk="1" latinLnBrk="0" hangingPunct="1">
              <a:defRPr kumimoji="1" sz="1800" kern="1200">
                <a:solidFill>
                  <a:schemeClr val="lt1"/>
                </a:solidFill>
                <a:latin typeface="+mn-lt"/>
                <a:ea typeface="+mn-ea"/>
                <a:cs typeface="+mn-cs"/>
              </a:defRPr>
            </a:lvl8pPr>
            <a:lvl9pPr marL="3657600" indent="0" algn="l" defTabSz="914400" rtl="0" eaLnBrk="1" latinLnBrk="0" hangingPunct="1">
              <a:defRPr kumimoji="1" sz="1800" kern="1200">
                <a:solidFill>
                  <a:schemeClr val="lt1"/>
                </a:solidFill>
                <a:latin typeface="+mn-lt"/>
                <a:ea typeface="+mn-ea"/>
                <a:cs typeface="+mn-cs"/>
              </a:defRPr>
            </a:lvl9pPr>
          </a:lstStyle>
          <a:p>
            <a:r>
              <a:rPr lang="ja-JP" altLang="en-US" sz="500" dirty="0">
                <a:solidFill>
                  <a:schemeClr val="tx1"/>
                </a:solidFill>
                <a:latin typeface="Meiryo UI" panose="020B0604030504040204" pitchFamily="50" charset="-128"/>
                <a:ea typeface="Meiryo UI" panose="020B0604030504040204" pitchFamily="50" charset="-128"/>
              </a:rPr>
              <a:t>　出典：大阪観光局「</a:t>
            </a:r>
            <a:r>
              <a:rPr lang="en-US" altLang="ja-JP" sz="500" dirty="0">
                <a:solidFill>
                  <a:schemeClr val="tx1"/>
                </a:solidFill>
                <a:latin typeface="Meiryo UI" panose="020B0604030504040204" pitchFamily="50" charset="-128"/>
                <a:ea typeface="Meiryo UI" panose="020B0604030504040204" pitchFamily="50" charset="-128"/>
              </a:rPr>
              <a:t>2023</a:t>
            </a:r>
            <a:r>
              <a:rPr lang="ja-JP" altLang="en-US" sz="500" dirty="0">
                <a:solidFill>
                  <a:schemeClr val="tx1"/>
                </a:solidFill>
                <a:latin typeface="Meiryo UI" panose="020B0604030504040204" pitchFamily="50" charset="-128"/>
                <a:ea typeface="Meiryo UI" panose="020B0604030504040204" pitchFamily="50" charset="-128"/>
              </a:rPr>
              <a:t>年度大阪版国内観光統計調査」</a:t>
            </a:r>
            <a:endParaRPr lang="en-US" altLang="ja-JP" sz="500" dirty="0">
              <a:solidFill>
                <a:schemeClr val="tx1"/>
              </a:solidFill>
              <a:latin typeface="Meiryo UI" panose="020B0604030504040204" pitchFamily="50" charset="-128"/>
              <a:ea typeface="Meiryo UI" panose="020B0604030504040204" pitchFamily="50" charset="-128"/>
            </a:endParaRPr>
          </a:p>
          <a:p>
            <a:r>
              <a:rPr lang="ja-JP" altLang="en-US" sz="500" dirty="0">
                <a:solidFill>
                  <a:schemeClr val="tx1"/>
                </a:solidFill>
                <a:latin typeface="Meiryo UI" panose="020B0604030504040204" pitchFamily="50" charset="-128"/>
                <a:ea typeface="Meiryo UI" panose="020B0604030504040204" pitchFamily="50" charset="-128"/>
              </a:rPr>
              <a:t>　　　　　 　国内旅行者の動向把握に向けた大阪版国内観光統計調査</a:t>
            </a:r>
            <a:endParaRPr lang="en-US" altLang="ja-JP" sz="500" dirty="0">
              <a:solidFill>
                <a:schemeClr val="tx1"/>
              </a:solidFill>
              <a:latin typeface="Meiryo UI" panose="020B0604030504040204" pitchFamily="50" charset="-128"/>
              <a:ea typeface="Meiryo UI" panose="020B0604030504040204" pitchFamily="50" charset="-128"/>
            </a:endParaRPr>
          </a:p>
          <a:p>
            <a:r>
              <a:rPr lang="ja-JP" altLang="en-US" sz="500" dirty="0">
                <a:solidFill>
                  <a:schemeClr val="tx1"/>
                </a:solidFill>
                <a:latin typeface="Meiryo UI" panose="020B0604030504040204" pitchFamily="50" charset="-128"/>
                <a:ea typeface="Meiryo UI" panose="020B0604030504040204" pitchFamily="50" charset="-128"/>
              </a:rPr>
              <a:t>　　　　　　（観光地点パラメータ調査）</a:t>
            </a:r>
            <a:endParaRPr lang="en-US" altLang="ja-JP" sz="5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14530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a:extLst>
            <a:ext uri="{FF2B5EF4-FFF2-40B4-BE49-F238E27FC236}">
              <a16:creationId xmlns:a16="http://schemas.microsoft.com/office/drawing/2014/main" id="{1C590D24-26BD-3600-A1A1-43E53156F334}"/>
            </a:ext>
          </a:extLst>
        </p:cNvPr>
        <p:cNvGrpSpPr/>
        <p:nvPr/>
      </p:nvGrpSpPr>
      <p:grpSpPr>
        <a:xfrm>
          <a:off x="0" y="0"/>
          <a:ext cx="0" cy="0"/>
          <a:chOff x="0" y="0"/>
          <a:chExt cx="0" cy="0"/>
        </a:xfrm>
      </p:grpSpPr>
      <p:graphicFrame>
        <p:nvGraphicFramePr>
          <p:cNvPr id="11" name="表 10">
            <a:extLst>
              <a:ext uri="{FF2B5EF4-FFF2-40B4-BE49-F238E27FC236}">
                <a16:creationId xmlns:a16="http://schemas.microsoft.com/office/drawing/2014/main" id="{CB2C60AF-464C-6C0C-DE25-1B47E837DA36}"/>
              </a:ext>
            </a:extLst>
          </p:cNvPr>
          <p:cNvGraphicFramePr>
            <a:graphicFrameLocks noGrp="1"/>
          </p:cNvGraphicFramePr>
          <p:nvPr>
            <p:extLst>
              <p:ext uri="{D42A27DB-BD31-4B8C-83A1-F6EECF244321}">
                <p14:modId xmlns:p14="http://schemas.microsoft.com/office/powerpoint/2010/main" val="1784280870"/>
              </p:ext>
            </p:extLst>
          </p:nvPr>
        </p:nvGraphicFramePr>
        <p:xfrm>
          <a:off x="381000" y="606532"/>
          <a:ext cx="9144000" cy="5472000"/>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2296041815"/>
                    </a:ext>
                  </a:extLst>
                </a:gridCol>
                <a:gridCol w="756000">
                  <a:extLst>
                    <a:ext uri="{9D8B030D-6E8A-4147-A177-3AD203B41FA5}">
                      <a16:colId xmlns:a16="http://schemas.microsoft.com/office/drawing/2014/main" val="249173803"/>
                    </a:ext>
                  </a:extLst>
                </a:gridCol>
                <a:gridCol w="6408000">
                  <a:extLst>
                    <a:ext uri="{9D8B030D-6E8A-4147-A177-3AD203B41FA5}">
                      <a16:colId xmlns:a16="http://schemas.microsoft.com/office/drawing/2014/main" val="3439055732"/>
                    </a:ext>
                  </a:extLst>
                </a:gridCol>
              </a:tblGrid>
              <a:tr h="288000">
                <a:tc>
                  <a:txBody>
                    <a:bodyPr/>
                    <a:lstStyle/>
                    <a:p>
                      <a:pPr algn="ctr"/>
                      <a:r>
                        <a:rPr kumimoji="1" lang="ja-JP" altLang="en-US" sz="1000" dirty="0">
                          <a:solidFill>
                            <a:schemeClr val="bg1"/>
                          </a:solidFill>
                          <a:latin typeface="Meiryo UI" panose="020B0604030504040204" pitchFamily="50" charset="-128"/>
                          <a:ea typeface="Meiryo UI" panose="020B0604030504040204" pitchFamily="50" charset="-128"/>
                        </a:rPr>
                        <a:t>めざすべき都市像</a:t>
                      </a:r>
                    </a:p>
                  </a:txBody>
                  <a:tcPr marL="64250" marR="64250" marT="19238" marB="19238" anchor="ctr">
                    <a:solidFill>
                      <a:schemeClr val="accent6">
                        <a:lumMod val="75000"/>
                      </a:schemeClr>
                    </a:solidFill>
                  </a:tcPr>
                </a:tc>
                <a:tc>
                  <a:txBody>
                    <a:bodyPr/>
                    <a:lstStyle/>
                    <a:p>
                      <a:pPr algn="ctr"/>
                      <a:r>
                        <a:rPr kumimoji="1" lang="ja-JP" altLang="en-US" sz="1000" dirty="0">
                          <a:solidFill>
                            <a:schemeClr val="bg1"/>
                          </a:solidFill>
                          <a:latin typeface="Meiryo UI" panose="020B0604030504040204" pitchFamily="50" charset="-128"/>
                          <a:ea typeface="Meiryo UI" panose="020B0604030504040204" pitchFamily="50" charset="-128"/>
                        </a:rPr>
                        <a:t>テーマ</a:t>
                      </a:r>
                    </a:p>
                  </a:txBody>
                  <a:tcPr marL="64250" marR="64250" marT="19238" marB="19238" anchor="ctr">
                    <a:solidFill>
                      <a:schemeClr val="accent6">
                        <a:lumMod val="75000"/>
                      </a:schemeClr>
                    </a:solidFill>
                  </a:tcPr>
                </a:tc>
                <a:tc>
                  <a:txBody>
                    <a:bodyPr/>
                    <a:lstStyle/>
                    <a:p>
                      <a:pPr algn="ctr"/>
                      <a:r>
                        <a:rPr kumimoji="1" lang="ja-JP" altLang="en-US" sz="1000" dirty="0">
                          <a:solidFill>
                            <a:schemeClr val="bg1"/>
                          </a:solidFill>
                          <a:latin typeface="Meiryo UI" panose="020B0604030504040204" pitchFamily="50" charset="-128"/>
                          <a:ea typeface="Meiryo UI" panose="020B0604030504040204" pitchFamily="50" charset="-128"/>
                        </a:rPr>
                        <a:t>戦略</a:t>
                      </a:r>
                      <a:r>
                        <a:rPr kumimoji="1" lang="en-US" altLang="ja-JP" sz="1000" dirty="0">
                          <a:solidFill>
                            <a:schemeClr val="bg1"/>
                          </a:solidFill>
                          <a:latin typeface="Meiryo UI" panose="020B0604030504040204" pitchFamily="50" charset="-128"/>
                          <a:ea typeface="Meiryo UI" panose="020B0604030504040204" pitchFamily="50" charset="-128"/>
                        </a:rPr>
                        <a:t>2025</a:t>
                      </a:r>
                      <a:r>
                        <a:rPr kumimoji="1" lang="ja-JP" altLang="en-US" sz="1000" dirty="0">
                          <a:solidFill>
                            <a:schemeClr val="bg1"/>
                          </a:solidFill>
                          <a:latin typeface="Meiryo UI" panose="020B0604030504040204" pitchFamily="50" charset="-128"/>
                          <a:ea typeface="Meiryo UI" panose="020B0604030504040204" pitchFamily="50" charset="-128"/>
                        </a:rPr>
                        <a:t>の取組内容</a:t>
                      </a:r>
                    </a:p>
                  </a:txBody>
                  <a:tcPr marL="64250" marR="64250" marT="19238" marB="19238" anchor="ctr">
                    <a:solidFill>
                      <a:schemeClr val="accent6">
                        <a:lumMod val="75000"/>
                      </a:schemeClr>
                    </a:solidFill>
                  </a:tcPr>
                </a:tc>
                <a:extLst>
                  <a:ext uri="{0D108BD9-81ED-4DB2-BD59-A6C34878D82A}">
                    <a16:rowId xmlns:a16="http://schemas.microsoft.com/office/drawing/2014/main" val="3870656217"/>
                  </a:ext>
                </a:extLst>
              </a:tr>
              <a:tr h="684000">
                <a:tc>
                  <a:txBody>
                    <a:bodyPr/>
                    <a:lstStyle/>
                    <a:p>
                      <a:pPr>
                        <a:lnSpc>
                          <a:spcPts val="1300"/>
                        </a:lnSpc>
                      </a:pPr>
                      <a:r>
                        <a:rPr kumimoji="1" lang="ja-JP" altLang="en-US" sz="1000" b="0" dirty="0">
                          <a:solidFill>
                            <a:schemeClr val="tx1"/>
                          </a:solidFill>
                          <a:latin typeface="Meiryo UI" panose="020B0604030504040204" pitchFamily="50" charset="-128"/>
                          <a:ea typeface="Meiryo UI" panose="020B0604030504040204" pitchFamily="50" charset="-128"/>
                        </a:rPr>
                        <a:t>安全で安心して滞在できる</a:t>
                      </a:r>
                      <a:endParaRPr kumimoji="1" lang="en-US" altLang="ja-JP" sz="1000" b="0" dirty="0">
                        <a:solidFill>
                          <a:schemeClr val="tx1"/>
                        </a:solidFill>
                        <a:latin typeface="Meiryo UI" panose="020B0604030504040204" pitchFamily="50" charset="-128"/>
                        <a:ea typeface="Meiryo UI" panose="020B0604030504040204" pitchFamily="50" charset="-128"/>
                      </a:endParaRPr>
                    </a:p>
                    <a:p>
                      <a:pPr>
                        <a:lnSpc>
                          <a:spcPts val="1300"/>
                        </a:lnSpc>
                      </a:pPr>
                      <a:r>
                        <a:rPr kumimoji="1" lang="en-US" altLang="ja-JP" sz="1000" b="1" dirty="0">
                          <a:solidFill>
                            <a:schemeClr val="tx1"/>
                          </a:solidFill>
                          <a:latin typeface="Meiryo UI" panose="020B0604030504040204" pitchFamily="50" charset="-128"/>
                          <a:ea typeface="Meiryo UI" panose="020B0604030504040204" pitchFamily="50" charset="-128"/>
                        </a:rPr>
                        <a:t>24</a:t>
                      </a:r>
                      <a:r>
                        <a:rPr kumimoji="1" lang="ja-JP" altLang="en-US" sz="1000" b="1" dirty="0">
                          <a:solidFill>
                            <a:schemeClr val="tx1"/>
                          </a:solidFill>
                          <a:latin typeface="Meiryo UI" panose="020B0604030504040204" pitchFamily="50" charset="-128"/>
                          <a:ea typeface="Meiryo UI" panose="020B0604030504040204" pitchFamily="50" charset="-128"/>
                        </a:rPr>
                        <a:t>時間おもてなし都市</a:t>
                      </a:r>
                    </a:p>
                  </a:txBody>
                  <a:tcPr marL="144000" marR="108000" marT="36000" marB="36000" anchor="ctr">
                    <a:lnR w="3175" cap="flat" cmpd="sng" algn="ctr">
                      <a:solidFill>
                        <a:schemeClr val="accent6">
                          <a:lumMod val="50000"/>
                        </a:schemeClr>
                      </a:solidFill>
                      <a:prstDash val="solid"/>
                      <a:round/>
                      <a:headEnd type="none" w="med" len="med"/>
                      <a:tailEnd type="none" w="med" len="med"/>
                    </a:lnR>
                    <a:lnB w="9525" cap="flat" cmpd="sng" algn="ctr">
                      <a:solidFill>
                        <a:schemeClr val="accent6">
                          <a:lumMod val="50000"/>
                        </a:schemeClr>
                      </a:solidFill>
                      <a:prstDash val="solid"/>
                      <a:round/>
                      <a:headEnd type="none" w="med" len="med"/>
                      <a:tailEnd type="none" w="med" len="med"/>
                    </a:lnB>
                    <a:solidFill>
                      <a:srgbClr val="E8F3E1">
                        <a:alpha val="40000"/>
                      </a:srgbClr>
                    </a:solidFill>
                  </a:tcPr>
                </a:tc>
                <a:tc>
                  <a:txBody>
                    <a:bodyPr/>
                    <a:lstStyle/>
                    <a:p>
                      <a:pPr algn="ctr">
                        <a:lnSpc>
                          <a:spcPts val="1500"/>
                        </a:lnSpc>
                      </a:pPr>
                      <a:r>
                        <a:rPr kumimoji="1" lang="ja-JP" altLang="en-US" sz="900" dirty="0">
                          <a:solidFill>
                            <a:schemeClr val="tx1"/>
                          </a:solidFill>
                          <a:latin typeface="Meiryo UI" panose="020B0604030504040204" pitchFamily="50" charset="-128"/>
                          <a:ea typeface="Meiryo UI" panose="020B0604030504040204" pitchFamily="50" charset="-128"/>
                        </a:rPr>
                        <a:t>受入環境</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marL="108000" marR="108000" marT="36000" marB="36000" anchor="ctr">
                    <a:lnL w="3175" cap="flat" cmpd="sng" algn="ctr">
                      <a:solidFill>
                        <a:schemeClr val="accent6">
                          <a:lumMod val="50000"/>
                        </a:schemeClr>
                      </a:solidFill>
                      <a:prstDash val="solid"/>
                      <a:round/>
                      <a:headEnd type="none" w="med" len="med"/>
                      <a:tailEnd type="none" w="med" len="med"/>
                    </a:lnL>
                    <a:lnR w="3175" cap="flat" cmpd="sng" algn="ctr">
                      <a:solidFill>
                        <a:schemeClr val="accent6">
                          <a:lumMod val="50000"/>
                        </a:schemeClr>
                      </a:solidFill>
                      <a:prstDash val="solid"/>
                      <a:round/>
                      <a:headEnd type="none" w="med" len="med"/>
                      <a:tailEnd type="none" w="med" len="med"/>
                    </a:lnR>
                    <a:lnB w="9525" cap="flat" cmpd="sng" algn="ctr">
                      <a:solidFill>
                        <a:schemeClr val="accent6">
                          <a:lumMod val="50000"/>
                        </a:schemeClr>
                      </a:solidFill>
                      <a:prstDash val="solid"/>
                      <a:round/>
                      <a:headEnd type="none" w="med" len="med"/>
                      <a:tailEnd type="none" w="med" len="med"/>
                    </a:lnB>
                    <a:solidFill>
                      <a:srgbClr val="E8F3E1">
                        <a:alpha val="40000"/>
                      </a:srgbClr>
                    </a:solidFill>
                  </a:tcPr>
                </a:tc>
                <a:tc>
                  <a:txBody>
                    <a:bodyPr/>
                    <a:lstStyle/>
                    <a:p>
                      <a:pPr marL="171450" indent="-171450" algn="just">
                        <a:lnSpc>
                          <a:spcPts val="1100"/>
                        </a:lnSpc>
                        <a:buFont typeface="Meiryo UI" panose="020B0604030504040204" pitchFamily="50" charset="-128"/>
                        <a:buChar char="⃝"/>
                      </a:pPr>
                      <a:r>
                        <a:rPr kumimoji="1" lang="ja-JP" altLang="en-US" sz="800" dirty="0">
                          <a:solidFill>
                            <a:schemeClr val="tx1"/>
                          </a:solidFill>
                          <a:latin typeface="Meiryo UI" panose="020B0604030504040204" pitchFamily="50" charset="-128"/>
                          <a:ea typeface="Meiryo UI" panose="020B0604030504040204" pitchFamily="50" charset="-128"/>
                        </a:rPr>
                        <a:t>宿泊施設における新型コロナウイルス感染症対策のための物品購入費やキャッシュレス決済機器導入費のほか、ワーケーションスペースの設置など新たなニーズに対応する前向き投資にかかる費用の補助を行う等、ニューノーマルに適応した観光客の受入環境を実現。</a:t>
                      </a:r>
                    </a:p>
                    <a:p>
                      <a:pPr marL="171450" indent="-171450" algn="just">
                        <a:lnSpc>
                          <a:spcPts val="1100"/>
                        </a:lnSpc>
                        <a:buFont typeface="Meiryo UI" panose="020B0604030504040204" pitchFamily="50" charset="-128"/>
                        <a:buChar char="⃝"/>
                      </a:pPr>
                      <a:r>
                        <a:rPr kumimoji="1" lang="ja-JP" altLang="en-US" sz="800" dirty="0">
                          <a:solidFill>
                            <a:schemeClr val="tx1"/>
                          </a:solidFill>
                          <a:latin typeface="Meiryo UI" panose="020B0604030504040204" pitchFamily="50" charset="-128"/>
                          <a:ea typeface="Meiryo UI" panose="020B0604030504040204" pitchFamily="50" charset="-128"/>
                        </a:rPr>
                        <a:t>災害時に必要情報を多言語で提供するアプリの管理・運用により外国人旅行者の安全確保を図ったほか、市町村等の観光振興推進にかかる補助支援を行い、旅行者の利便性向上、受入環境整備を推進。</a:t>
                      </a:r>
                    </a:p>
                  </a:txBody>
                  <a:tcPr marL="108000" marR="144000" marT="36000" marB="36000" anchor="ctr">
                    <a:lnL w="3175" cap="flat" cmpd="sng" algn="ctr">
                      <a:solidFill>
                        <a:schemeClr val="accent6">
                          <a:lumMod val="50000"/>
                        </a:schemeClr>
                      </a:solidFill>
                      <a:prstDash val="solid"/>
                      <a:round/>
                      <a:headEnd type="none" w="med" len="med"/>
                      <a:tailEnd type="none" w="med" len="med"/>
                    </a:lnL>
                    <a:lnB w="9525" cap="flat" cmpd="sng" algn="ctr">
                      <a:solidFill>
                        <a:schemeClr val="accent6">
                          <a:lumMod val="50000"/>
                        </a:schemeClr>
                      </a:solidFill>
                      <a:prstDash val="solid"/>
                      <a:round/>
                      <a:headEnd type="none" w="med" len="med"/>
                      <a:tailEnd type="none" w="med" len="med"/>
                    </a:lnB>
                    <a:solidFill>
                      <a:srgbClr val="E8F3E1">
                        <a:alpha val="40000"/>
                      </a:srgbClr>
                    </a:solidFill>
                  </a:tcPr>
                </a:tc>
                <a:extLst>
                  <a:ext uri="{0D108BD9-81ED-4DB2-BD59-A6C34878D82A}">
                    <a16:rowId xmlns:a16="http://schemas.microsoft.com/office/drawing/2014/main" val="2067471783"/>
                  </a:ext>
                </a:extLst>
              </a:tr>
              <a:tr h="540000">
                <a:tc>
                  <a:txBody>
                    <a:bodyPr/>
                    <a:lstStyle/>
                    <a:p>
                      <a:pPr algn="l">
                        <a:lnSpc>
                          <a:spcPts val="1300"/>
                        </a:lnSpc>
                      </a:pPr>
                      <a:r>
                        <a:rPr kumimoji="1" lang="ja-JP" altLang="en-US" sz="1000" b="0" dirty="0">
                          <a:solidFill>
                            <a:schemeClr val="tx1"/>
                          </a:solidFill>
                          <a:latin typeface="Meiryo UI" panose="020B0604030504040204" pitchFamily="50" charset="-128"/>
                          <a:ea typeface="Meiryo UI" panose="020B0604030504040204" pitchFamily="50" charset="-128"/>
                        </a:rPr>
                        <a:t>大阪ならではの</a:t>
                      </a:r>
                      <a:endParaRPr kumimoji="1" lang="en-US" altLang="ja-JP" sz="1000" b="0" dirty="0">
                        <a:solidFill>
                          <a:schemeClr val="tx1"/>
                        </a:solidFill>
                        <a:latin typeface="Meiryo UI" panose="020B0604030504040204" pitchFamily="50" charset="-128"/>
                        <a:ea typeface="Meiryo UI" panose="020B0604030504040204" pitchFamily="50" charset="-128"/>
                      </a:endParaRPr>
                    </a:p>
                    <a:p>
                      <a:pPr algn="l">
                        <a:lnSpc>
                          <a:spcPts val="1300"/>
                        </a:lnSpc>
                      </a:pPr>
                      <a:r>
                        <a:rPr kumimoji="1" lang="ja-JP" altLang="en-US" sz="1000" b="1" dirty="0">
                          <a:solidFill>
                            <a:schemeClr val="tx1"/>
                          </a:solidFill>
                          <a:latin typeface="Meiryo UI" panose="020B0604030504040204" pitchFamily="50" charset="-128"/>
                          <a:ea typeface="Meiryo UI" panose="020B0604030504040204" pitchFamily="50" charset="-128"/>
                        </a:rPr>
                        <a:t>賑わいを創出する都市</a:t>
                      </a:r>
                    </a:p>
                  </a:txBody>
                  <a:tcPr marL="144000" marR="108000" marT="36000" marB="36000" anchor="ctr">
                    <a:lnR w="3175" cap="flat" cmpd="sng" algn="ctr">
                      <a:solidFill>
                        <a:schemeClr val="accent6">
                          <a:lumMod val="50000"/>
                        </a:schemeClr>
                      </a:solidFill>
                      <a:prstDash val="solid"/>
                      <a:round/>
                      <a:headEnd type="none" w="med" len="med"/>
                      <a:tailEnd type="none" w="med" len="med"/>
                    </a:lnR>
                    <a:lnT w="9525" cap="flat" cmpd="sng" algn="ctr">
                      <a:solidFill>
                        <a:schemeClr val="accent6">
                          <a:lumMod val="50000"/>
                        </a:schemeClr>
                      </a:solidFill>
                      <a:prstDash val="solid"/>
                      <a:round/>
                      <a:headEnd type="none" w="med" len="med"/>
                      <a:tailEnd type="none" w="med" len="med"/>
                    </a:lnT>
                    <a:lnB w="9525" cap="flat" cmpd="sng" algn="ctr">
                      <a:solidFill>
                        <a:schemeClr val="accent6">
                          <a:lumMod val="50000"/>
                        </a:schemeClr>
                      </a:solidFill>
                      <a:prstDash val="dot"/>
                      <a:round/>
                      <a:headEnd type="none" w="med" len="med"/>
                      <a:tailEnd type="none" w="med" len="med"/>
                    </a:lnB>
                    <a:solidFill>
                      <a:srgbClr val="E8F3E1">
                        <a:alpha val="40000"/>
                      </a:srgbClr>
                    </a:solidFill>
                  </a:tcPr>
                </a:tc>
                <a:tc rowSpan="2">
                  <a:txBody>
                    <a:bodyPr/>
                    <a:lstStyle/>
                    <a:p>
                      <a:pPr algn="ctr">
                        <a:lnSpc>
                          <a:spcPts val="1500"/>
                        </a:lnSpc>
                      </a:pPr>
                      <a:r>
                        <a:rPr kumimoji="1" lang="ja-JP" altLang="en-US" sz="900" dirty="0">
                          <a:solidFill>
                            <a:schemeClr val="tx1"/>
                          </a:solidFill>
                          <a:latin typeface="Meiryo UI" panose="020B0604030504040204" pitchFamily="50" charset="-128"/>
                          <a:ea typeface="Meiryo UI" panose="020B0604030504040204" pitchFamily="50" charset="-128"/>
                        </a:rPr>
                        <a:t>観光</a:t>
                      </a:r>
                    </a:p>
                  </a:txBody>
                  <a:tcPr marL="108000" marR="108000" marT="36000" marB="36000" anchor="ctr">
                    <a:lnL w="3175" cap="flat" cmpd="sng" algn="ctr">
                      <a:solidFill>
                        <a:schemeClr val="accent6">
                          <a:lumMod val="50000"/>
                        </a:schemeClr>
                      </a:solidFill>
                      <a:prstDash val="solid"/>
                      <a:round/>
                      <a:headEnd type="none" w="med" len="med"/>
                      <a:tailEnd type="none" w="med" len="med"/>
                    </a:lnL>
                    <a:lnR w="3175" cap="flat" cmpd="sng" algn="ctr">
                      <a:solidFill>
                        <a:schemeClr val="accent6">
                          <a:lumMod val="50000"/>
                        </a:schemeClr>
                      </a:solidFill>
                      <a:prstDash val="solid"/>
                      <a:round/>
                      <a:headEnd type="none" w="med" len="med"/>
                      <a:tailEnd type="none" w="med" len="med"/>
                    </a:lnR>
                    <a:lnT w="9525" cap="flat" cmpd="sng" algn="ctr">
                      <a:solidFill>
                        <a:schemeClr val="accent6">
                          <a:lumMod val="50000"/>
                        </a:schemeClr>
                      </a:solidFill>
                      <a:prstDash val="solid"/>
                      <a:round/>
                      <a:headEnd type="none" w="med" len="med"/>
                      <a:tailEnd type="none" w="med" len="med"/>
                    </a:lnT>
                    <a:lnB w="9525" cap="flat" cmpd="sng" algn="ctr">
                      <a:solidFill>
                        <a:schemeClr val="accent6">
                          <a:lumMod val="50000"/>
                        </a:schemeClr>
                      </a:solidFill>
                      <a:prstDash val="solid"/>
                      <a:round/>
                      <a:headEnd type="none" w="med" len="med"/>
                      <a:tailEnd type="none" w="med" len="med"/>
                    </a:lnB>
                    <a:solidFill>
                      <a:srgbClr val="E8F3E1">
                        <a:alpha val="40000"/>
                      </a:srgbClr>
                    </a:solidFill>
                  </a:tcPr>
                </a:tc>
                <a:tc rowSpan="2">
                  <a:txBody>
                    <a:bodyPr/>
                    <a:lstStyle/>
                    <a:p>
                      <a:pPr marL="171450" indent="-171450" algn="just">
                        <a:lnSpc>
                          <a:spcPts val="1100"/>
                        </a:lnSpc>
                        <a:buFont typeface="Meiryo UI" panose="020B0604030504040204" pitchFamily="50" charset="-128"/>
                        <a:buChar char="⃝"/>
                      </a:pPr>
                      <a:r>
                        <a:rPr kumimoji="1" lang="ja-JP" altLang="en-US" sz="800" dirty="0">
                          <a:solidFill>
                            <a:schemeClr val="tx1"/>
                          </a:solidFill>
                          <a:latin typeface="Meiryo UI" panose="020B0604030504040204" pitchFamily="50" charset="-128"/>
                          <a:ea typeface="Meiryo UI" panose="020B0604030504040204" pitchFamily="50" charset="-128"/>
                        </a:rPr>
                        <a:t>新型コロナウイルス感染症の拡大を受け、府内に宿泊する旅行者に対し宿泊等の割引や大阪独自のクーポンを配布するキャンペーンを実施し、旅行者の観光消費の喚起を図ったほか、影響を受けた観光関連事業者に対し支援を行った。</a:t>
                      </a:r>
                    </a:p>
                    <a:p>
                      <a:pPr marL="171450" marR="0" lvl="0" indent="-171450" algn="just" defTabSz="742950" rtl="0" eaLnBrk="1" fontAlgn="auto" latinLnBrk="0" hangingPunct="1">
                        <a:lnSpc>
                          <a:spcPts val="1100"/>
                        </a:lnSpc>
                        <a:spcBef>
                          <a:spcPts val="0"/>
                        </a:spcBef>
                        <a:spcAft>
                          <a:spcPts val="0"/>
                        </a:spcAft>
                        <a:buClrTx/>
                        <a:buSzTx/>
                        <a:buFont typeface="Meiryo UI" panose="020B0604030504040204" pitchFamily="50" charset="-128"/>
                        <a:buChar char="⃝"/>
                        <a:tabLst/>
                        <a:defRPr/>
                      </a:pPr>
                      <a:r>
                        <a:rPr kumimoji="1" lang="ja-JP" altLang="en-US" sz="800" dirty="0">
                          <a:solidFill>
                            <a:schemeClr val="tx1"/>
                          </a:solidFill>
                          <a:latin typeface="Meiryo UI" panose="020B0604030504040204" pitchFamily="50" charset="-128"/>
                          <a:ea typeface="Meiryo UI" panose="020B0604030504040204" pitchFamily="50" charset="-128"/>
                        </a:rPr>
                        <a:t>大阪の食や歴史、文化、芸術等の強みを生かしたイベント等を府域で展開するほか、鉄道事業者等と連携した全国規模の観光キャンペーンに取り組むことにより、府域周遊を促進し、国内外からの誘客を強化。</a:t>
                      </a:r>
                      <a:endParaRPr kumimoji="1" lang="en-US" altLang="ja-JP" sz="800" dirty="0">
                        <a:solidFill>
                          <a:schemeClr val="tx1"/>
                        </a:solidFill>
                        <a:latin typeface="Meiryo UI" panose="020B0604030504040204" pitchFamily="50" charset="-128"/>
                        <a:ea typeface="Meiryo UI" panose="020B0604030504040204" pitchFamily="50" charset="-128"/>
                      </a:endParaRPr>
                    </a:p>
                    <a:p>
                      <a:pPr marL="171450" marR="0" lvl="0" indent="-171450" algn="just" defTabSz="742950" rtl="0" eaLnBrk="1" fontAlgn="auto" latinLnBrk="0" hangingPunct="1">
                        <a:lnSpc>
                          <a:spcPts val="1100"/>
                        </a:lnSpc>
                        <a:spcBef>
                          <a:spcPts val="0"/>
                        </a:spcBef>
                        <a:spcAft>
                          <a:spcPts val="0"/>
                        </a:spcAft>
                        <a:buClrTx/>
                        <a:buSzTx/>
                        <a:buFont typeface="Meiryo UI" panose="020B0604030504040204" pitchFamily="50" charset="-128"/>
                        <a:buChar char="⃝"/>
                        <a:tabLst/>
                        <a:defRPr/>
                      </a:pPr>
                      <a:r>
                        <a:rPr kumimoji="1" lang="ja-JP" altLang="en-US" sz="800" dirty="0">
                          <a:solidFill>
                            <a:schemeClr val="tx1"/>
                          </a:solidFill>
                          <a:latin typeface="Meiryo UI" panose="020B0604030504040204" pitchFamily="50" charset="-128"/>
                          <a:ea typeface="Meiryo UI" panose="020B0604030504040204" pitchFamily="50" charset="-128"/>
                        </a:rPr>
                        <a:t>大阪・関西万博のインパクトを活用した食、音楽等のイベントの実施や、中之島・水の回廊の空間・景観整備、百舌鳥・古市古墳群、万博記念公園等の魅力向上等を通じ、大阪ならではの魅力を創出・発信。</a:t>
                      </a:r>
                    </a:p>
                  </a:txBody>
                  <a:tcPr marL="108000" marR="144000" marT="36000" marB="36000" anchor="ctr">
                    <a:lnL w="3175" cap="flat" cmpd="sng" algn="ctr">
                      <a:solidFill>
                        <a:schemeClr val="accent6">
                          <a:lumMod val="50000"/>
                        </a:schemeClr>
                      </a:solidFill>
                      <a:prstDash val="solid"/>
                      <a:round/>
                      <a:headEnd type="none" w="med" len="med"/>
                      <a:tailEnd type="none" w="med" len="med"/>
                    </a:lnL>
                    <a:lnT w="9525" cap="flat" cmpd="sng" algn="ctr">
                      <a:solidFill>
                        <a:schemeClr val="accent6">
                          <a:lumMod val="50000"/>
                        </a:schemeClr>
                      </a:solidFill>
                      <a:prstDash val="solid"/>
                      <a:round/>
                      <a:headEnd type="none" w="med" len="med"/>
                      <a:tailEnd type="none" w="med" len="med"/>
                    </a:lnT>
                    <a:lnB w="9525" cap="flat" cmpd="sng" algn="ctr">
                      <a:solidFill>
                        <a:schemeClr val="accent6">
                          <a:lumMod val="50000"/>
                        </a:schemeClr>
                      </a:solidFill>
                      <a:prstDash val="solid"/>
                      <a:round/>
                      <a:headEnd type="none" w="med" len="med"/>
                      <a:tailEnd type="none" w="med" len="med"/>
                    </a:lnB>
                    <a:solidFill>
                      <a:srgbClr val="E8F3E1">
                        <a:alpha val="40000"/>
                      </a:srgbClr>
                    </a:solidFill>
                  </a:tcPr>
                </a:tc>
                <a:extLst>
                  <a:ext uri="{0D108BD9-81ED-4DB2-BD59-A6C34878D82A}">
                    <a16:rowId xmlns:a16="http://schemas.microsoft.com/office/drawing/2014/main" val="3365647604"/>
                  </a:ext>
                </a:extLst>
              </a:tr>
              <a:tr h="540000">
                <a:tc>
                  <a:txBody>
                    <a:bodyPr/>
                    <a:lstStyle/>
                    <a:p>
                      <a:pPr algn="l">
                        <a:lnSpc>
                          <a:spcPts val="1300"/>
                        </a:lnSpc>
                      </a:pPr>
                      <a:r>
                        <a:rPr kumimoji="1" lang="ja-JP" altLang="en-US" sz="1000" dirty="0">
                          <a:solidFill>
                            <a:schemeClr val="tx1"/>
                          </a:solidFill>
                          <a:latin typeface="Meiryo UI" panose="020B0604030504040204" pitchFamily="50" charset="-128"/>
                          <a:ea typeface="Meiryo UI" panose="020B0604030504040204" pitchFamily="50" charset="-128"/>
                        </a:rPr>
                        <a:t>多様な楽しみ方ができる</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l">
                        <a:lnSpc>
                          <a:spcPts val="1300"/>
                        </a:lnSpc>
                      </a:pPr>
                      <a:r>
                        <a:rPr kumimoji="1" lang="ja-JP" altLang="en-US" sz="1000" b="1" dirty="0">
                          <a:solidFill>
                            <a:schemeClr val="tx1"/>
                          </a:solidFill>
                          <a:latin typeface="Meiryo UI" panose="020B0604030504040204" pitchFamily="50" charset="-128"/>
                          <a:ea typeface="Meiryo UI" panose="020B0604030504040204" pitchFamily="50" charset="-128"/>
                        </a:rPr>
                        <a:t>周遊・観光都市</a:t>
                      </a:r>
                      <a:endParaRPr kumimoji="1" lang="en-US" altLang="ja-JP" sz="1000" b="1" dirty="0">
                        <a:solidFill>
                          <a:schemeClr val="tx1"/>
                        </a:solidFill>
                        <a:latin typeface="Meiryo UI" panose="020B0604030504040204" pitchFamily="50" charset="-128"/>
                        <a:ea typeface="Meiryo UI" panose="020B0604030504040204" pitchFamily="50" charset="-128"/>
                      </a:endParaRPr>
                    </a:p>
                  </a:txBody>
                  <a:tcPr marL="144000" marR="108000" marT="36000" marB="36000" anchor="ctr">
                    <a:lnR w="3175" cap="flat" cmpd="sng" algn="ctr">
                      <a:solidFill>
                        <a:schemeClr val="accent6">
                          <a:lumMod val="50000"/>
                        </a:schemeClr>
                      </a:solidFill>
                      <a:prstDash val="solid"/>
                      <a:round/>
                      <a:headEnd type="none" w="med" len="med"/>
                      <a:tailEnd type="none" w="med" len="med"/>
                    </a:lnR>
                    <a:lnT w="9525" cap="flat" cmpd="sng" algn="ctr">
                      <a:solidFill>
                        <a:schemeClr val="accent6">
                          <a:lumMod val="50000"/>
                        </a:schemeClr>
                      </a:solidFill>
                      <a:prstDash val="dot"/>
                      <a:round/>
                      <a:headEnd type="none" w="med" len="med"/>
                      <a:tailEnd type="none" w="med" len="med"/>
                    </a:lnT>
                    <a:lnB w="9525" cap="flat" cmpd="sng" algn="ctr">
                      <a:solidFill>
                        <a:schemeClr val="accent6">
                          <a:lumMod val="50000"/>
                        </a:schemeClr>
                      </a:solidFill>
                      <a:prstDash val="solid"/>
                      <a:round/>
                      <a:headEnd type="none" w="med" len="med"/>
                      <a:tailEnd type="none" w="med" len="med"/>
                    </a:lnB>
                    <a:solidFill>
                      <a:srgbClr val="E8F3E1">
                        <a:alpha val="40000"/>
                      </a:srgbClr>
                    </a:solidFill>
                  </a:tcPr>
                </a:tc>
                <a:tc vMerge="1">
                  <a:txBody>
                    <a:bodyPr/>
                    <a:lstStyle/>
                    <a:p>
                      <a:endParaRPr kumimoji="1" lang="ja-JP" altLang="en-US"/>
                    </a:p>
                  </a:txBody>
                  <a:tcPr/>
                </a:tc>
                <a:tc vMerge="1">
                  <a:txBody>
                    <a:bodyPr/>
                    <a:lstStyle/>
                    <a:p>
                      <a:pPr algn="just">
                        <a:lnSpc>
                          <a:spcPts val="1540"/>
                        </a:lnSpc>
                      </a:pPr>
                      <a:endParaRPr kumimoji="1" lang="ja-JP" altLang="en-US" sz="1400" dirty="0">
                        <a:latin typeface="Meiryo UI" panose="020B0604030504040204" pitchFamily="50" charset="-128"/>
                        <a:ea typeface="Meiryo UI" panose="020B0604030504040204" pitchFamily="50" charset="-128"/>
                      </a:endParaRPr>
                    </a:p>
                  </a:txBody>
                  <a:tcPr marL="43118" marR="43118" marT="21559" marB="21559" anchor="ctr"/>
                </a:tc>
                <a:extLst>
                  <a:ext uri="{0D108BD9-81ED-4DB2-BD59-A6C34878D82A}">
                    <a16:rowId xmlns:a16="http://schemas.microsoft.com/office/drawing/2014/main" val="892257360"/>
                  </a:ext>
                </a:extLst>
              </a:tr>
              <a:tr h="540000">
                <a:tc>
                  <a:txBody>
                    <a:bodyPr/>
                    <a:lstStyle/>
                    <a:p>
                      <a:pPr>
                        <a:lnSpc>
                          <a:spcPts val="1300"/>
                        </a:lnSpc>
                      </a:pPr>
                      <a:r>
                        <a:rPr kumimoji="1" lang="ja-JP" altLang="en-US" sz="1000" dirty="0">
                          <a:solidFill>
                            <a:schemeClr val="tx1"/>
                          </a:solidFill>
                          <a:latin typeface="Meiryo UI" panose="020B0604030504040204" pitchFamily="50" charset="-128"/>
                          <a:ea typeface="Meiryo UI" panose="020B0604030504040204" pitchFamily="50" charset="-128"/>
                        </a:rPr>
                        <a:t>世界水準の</a:t>
                      </a:r>
                      <a:r>
                        <a:rPr kumimoji="1" lang="en-US" altLang="ja-JP" sz="1000" b="1" dirty="0">
                          <a:solidFill>
                            <a:schemeClr val="tx1"/>
                          </a:solidFill>
                          <a:latin typeface="Meiryo UI" panose="020B0604030504040204" pitchFamily="50" charset="-128"/>
                          <a:ea typeface="Meiryo UI" panose="020B0604030504040204" pitchFamily="50" charset="-128"/>
                        </a:rPr>
                        <a:t>MICE</a:t>
                      </a:r>
                      <a:r>
                        <a:rPr kumimoji="1" lang="ja-JP" altLang="en-US" sz="1000" b="1" dirty="0">
                          <a:solidFill>
                            <a:schemeClr val="tx1"/>
                          </a:solidFill>
                          <a:latin typeface="Meiryo UI" panose="020B0604030504040204" pitchFamily="50" charset="-128"/>
                          <a:ea typeface="Meiryo UI" panose="020B0604030504040204" pitchFamily="50" charset="-128"/>
                        </a:rPr>
                        <a:t>都市</a:t>
                      </a:r>
                      <a:endParaRPr kumimoji="1" lang="en-US" altLang="ja-JP" sz="1000" b="1" dirty="0">
                        <a:solidFill>
                          <a:schemeClr val="tx1"/>
                        </a:solidFill>
                        <a:latin typeface="Meiryo UI" panose="020B0604030504040204" pitchFamily="50" charset="-128"/>
                        <a:ea typeface="Meiryo UI" panose="020B0604030504040204" pitchFamily="50" charset="-128"/>
                      </a:endParaRPr>
                    </a:p>
                  </a:txBody>
                  <a:tcPr marL="144000" marR="108000" marT="36000" marB="36000" anchor="ctr">
                    <a:lnR w="3175" cap="flat" cmpd="sng" algn="ctr">
                      <a:solidFill>
                        <a:schemeClr val="accent6">
                          <a:lumMod val="50000"/>
                        </a:schemeClr>
                      </a:solidFill>
                      <a:prstDash val="solid"/>
                      <a:round/>
                      <a:headEnd type="none" w="med" len="med"/>
                      <a:tailEnd type="none" w="med" len="med"/>
                    </a:lnR>
                    <a:lnT w="9525" cap="flat" cmpd="sng" algn="ctr">
                      <a:solidFill>
                        <a:schemeClr val="accent6">
                          <a:lumMod val="50000"/>
                        </a:schemeClr>
                      </a:solidFill>
                      <a:prstDash val="solid"/>
                      <a:round/>
                      <a:headEnd type="none" w="med" len="med"/>
                      <a:tailEnd type="none" w="med" len="med"/>
                    </a:lnT>
                    <a:lnB w="9525" cap="flat" cmpd="sng" algn="ctr">
                      <a:solidFill>
                        <a:schemeClr val="accent6">
                          <a:lumMod val="50000"/>
                        </a:schemeClr>
                      </a:solidFill>
                      <a:prstDash val="solid"/>
                      <a:round/>
                      <a:headEnd type="none" w="med" len="med"/>
                      <a:tailEnd type="none" w="med" len="med"/>
                    </a:lnB>
                    <a:solidFill>
                      <a:srgbClr val="E8F3E1">
                        <a:alpha val="40000"/>
                      </a:srgbClr>
                    </a:solidFill>
                  </a:tcPr>
                </a:tc>
                <a:tc>
                  <a:txBody>
                    <a:bodyPr/>
                    <a:lstStyle/>
                    <a:p>
                      <a:pPr algn="ctr">
                        <a:lnSpc>
                          <a:spcPts val="1500"/>
                        </a:lnSpc>
                      </a:pPr>
                      <a:r>
                        <a:rPr kumimoji="1" lang="en-US" altLang="ja-JP" sz="900" dirty="0">
                          <a:solidFill>
                            <a:schemeClr val="tx1"/>
                          </a:solidFill>
                          <a:latin typeface="Meiryo UI" panose="020B0604030504040204" pitchFamily="50" charset="-128"/>
                          <a:ea typeface="Meiryo UI" panose="020B0604030504040204" pitchFamily="50" charset="-128"/>
                        </a:rPr>
                        <a:t>MICE</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108000" marR="108000" marT="36000" marB="36000" anchor="ctr">
                    <a:lnL w="3175" cap="flat" cmpd="sng" algn="ctr">
                      <a:solidFill>
                        <a:schemeClr val="accent6">
                          <a:lumMod val="50000"/>
                        </a:schemeClr>
                      </a:solidFill>
                      <a:prstDash val="solid"/>
                      <a:round/>
                      <a:headEnd type="none" w="med" len="med"/>
                      <a:tailEnd type="none" w="med" len="med"/>
                    </a:lnL>
                    <a:lnR w="3175" cap="flat" cmpd="sng" algn="ctr">
                      <a:solidFill>
                        <a:schemeClr val="accent6">
                          <a:lumMod val="50000"/>
                        </a:schemeClr>
                      </a:solidFill>
                      <a:prstDash val="solid"/>
                      <a:round/>
                      <a:headEnd type="none" w="med" len="med"/>
                      <a:tailEnd type="none" w="med" len="med"/>
                    </a:lnR>
                    <a:lnT w="9525" cap="flat" cmpd="sng" algn="ctr">
                      <a:solidFill>
                        <a:schemeClr val="accent6">
                          <a:lumMod val="50000"/>
                        </a:schemeClr>
                      </a:solidFill>
                      <a:prstDash val="solid"/>
                      <a:round/>
                      <a:headEnd type="none" w="med" len="med"/>
                      <a:tailEnd type="none" w="med" len="med"/>
                    </a:lnT>
                    <a:lnB w="9525" cap="flat" cmpd="sng" algn="ctr">
                      <a:solidFill>
                        <a:schemeClr val="accent6">
                          <a:lumMod val="50000"/>
                        </a:schemeClr>
                      </a:solidFill>
                      <a:prstDash val="solid"/>
                      <a:round/>
                      <a:headEnd type="none" w="med" len="med"/>
                      <a:tailEnd type="none" w="med" len="med"/>
                    </a:lnB>
                    <a:solidFill>
                      <a:srgbClr val="E8F3E1">
                        <a:alpha val="40000"/>
                      </a:srgbClr>
                    </a:solidFill>
                  </a:tcPr>
                </a:tc>
                <a:tc>
                  <a:txBody>
                    <a:bodyPr/>
                    <a:lstStyle/>
                    <a:p>
                      <a:pPr marL="171450" indent="-171450" algn="just">
                        <a:lnSpc>
                          <a:spcPts val="1100"/>
                        </a:lnSpc>
                        <a:buFont typeface="Meiryo UI" panose="020B0604030504040204" pitchFamily="50" charset="-128"/>
                        <a:buChar char="⃝"/>
                      </a:pPr>
                      <a:r>
                        <a:rPr kumimoji="1" lang="en-US" altLang="ja-JP" sz="800" dirty="0">
                          <a:solidFill>
                            <a:schemeClr val="tx1"/>
                          </a:solidFill>
                          <a:latin typeface="Meiryo UI" panose="020B0604030504040204" pitchFamily="50" charset="-128"/>
                          <a:ea typeface="Meiryo UI" panose="020B0604030504040204" pitchFamily="50" charset="-128"/>
                        </a:rPr>
                        <a:t>MICE</a:t>
                      </a:r>
                      <a:r>
                        <a:rPr kumimoji="1" lang="ja-JP" altLang="en-US" sz="800" dirty="0">
                          <a:solidFill>
                            <a:schemeClr val="tx1"/>
                          </a:solidFill>
                          <a:latin typeface="Meiryo UI" panose="020B0604030504040204" pitchFamily="50" charset="-128"/>
                          <a:ea typeface="Meiryo UI" panose="020B0604030504040204" pitchFamily="50" charset="-128"/>
                        </a:rPr>
                        <a:t>誘致に関する調査を行った上、府市共通の「</a:t>
                      </a:r>
                      <a:r>
                        <a:rPr kumimoji="1" lang="en-US" altLang="ja-JP" sz="800" dirty="0">
                          <a:solidFill>
                            <a:schemeClr val="tx1"/>
                          </a:solidFill>
                          <a:latin typeface="Meiryo UI" panose="020B0604030504040204" pitchFamily="50" charset="-128"/>
                          <a:ea typeface="Meiryo UI" panose="020B0604030504040204" pitchFamily="50" charset="-128"/>
                        </a:rPr>
                        <a:t>MICE</a:t>
                      </a:r>
                      <a:r>
                        <a:rPr kumimoji="1" lang="ja-JP" altLang="en-US" sz="800" dirty="0">
                          <a:solidFill>
                            <a:schemeClr val="tx1"/>
                          </a:solidFill>
                          <a:latin typeface="Meiryo UI" panose="020B0604030504040204" pitchFamily="50" charset="-128"/>
                          <a:ea typeface="Meiryo UI" panose="020B0604030504040204" pitchFamily="50" charset="-128"/>
                        </a:rPr>
                        <a:t>誘致戦略」を策定し、官民が一体となって戦略的に</a:t>
                      </a:r>
                      <a:r>
                        <a:rPr kumimoji="1" lang="en-US" altLang="ja-JP" sz="800" dirty="0">
                          <a:solidFill>
                            <a:schemeClr val="tx1"/>
                          </a:solidFill>
                          <a:latin typeface="Meiryo UI" panose="020B0604030504040204" pitchFamily="50" charset="-128"/>
                          <a:ea typeface="Meiryo UI" panose="020B0604030504040204" pitchFamily="50" charset="-128"/>
                        </a:rPr>
                        <a:t>MICE</a:t>
                      </a:r>
                      <a:r>
                        <a:rPr kumimoji="1" lang="ja-JP" altLang="en-US" sz="800" dirty="0">
                          <a:solidFill>
                            <a:schemeClr val="tx1"/>
                          </a:solidFill>
                          <a:latin typeface="Meiryo UI" panose="020B0604030504040204" pitchFamily="50" charset="-128"/>
                          <a:ea typeface="Meiryo UI" panose="020B0604030504040204" pitchFamily="50" charset="-128"/>
                        </a:rPr>
                        <a:t>誘致を展開。万博を契機とした国際会議の助成金制度の創設により大阪における開催を支援するとともに、</a:t>
                      </a:r>
                      <a:r>
                        <a:rPr kumimoji="1" lang="en-US" altLang="ja-JP" sz="800" dirty="0">
                          <a:solidFill>
                            <a:schemeClr val="tx1"/>
                          </a:solidFill>
                          <a:latin typeface="Meiryo UI" panose="020B0604030504040204" pitchFamily="50" charset="-128"/>
                          <a:ea typeface="Meiryo UI" panose="020B0604030504040204" pitchFamily="50" charset="-128"/>
                        </a:rPr>
                        <a:t>MICE</a:t>
                      </a:r>
                      <a:r>
                        <a:rPr kumimoji="1" lang="ja-JP" altLang="en-US" sz="800" dirty="0">
                          <a:solidFill>
                            <a:schemeClr val="tx1"/>
                          </a:solidFill>
                          <a:latin typeface="Meiryo UI" panose="020B0604030504040204" pitchFamily="50" charset="-128"/>
                          <a:ea typeface="Meiryo UI" panose="020B0604030504040204" pitchFamily="50" charset="-128"/>
                        </a:rPr>
                        <a:t>受入環境の整備を図ってきた。</a:t>
                      </a:r>
                    </a:p>
                  </a:txBody>
                  <a:tcPr marL="108000" marR="144000" marT="36000" marB="36000" anchor="ctr">
                    <a:lnL w="3175" cap="flat" cmpd="sng" algn="ctr">
                      <a:solidFill>
                        <a:schemeClr val="accent6">
                          <a:lumMod val="50000"/>
                        </a:schemeClr>
                      </a:solidFill>
                      <a:prstDash val="solid"/>
                      <a:round/>
                      <a:headEnd type="none" w="med" len="med"/>
                      <a:tailEnd type="none" w="med" len="med"/>
                    </a:lnL>
                    <a:lnT w="9525" cap="flat" cmpd="sng" algn="ctr">
                      <a:solidFill>
                        <a:schemeClr val="accent6">
                          <a:lumMod val="50000"/>
                        </a:schemeClr>
                      </a:solidFill>
                      <a:prstDash val="solid"/>
                      <a:round/>
                      <a:headEnd type="none" w="med" len="med"/>
                      <a:tailEnd type="none" w="med" len="med"/>
                    </a:lnT>
                    <a:lnB w="9525" cap="flat" cmpd="sng" algn="ctr">
                      <a:solidFill>
                        <a:schemeClr val="accent6">
                          <a:lumMod val="50000"/>
                        </a:schemeClr>
                      </a:solidFill>
                      <a:prstDash val="solid"/>
                      <a:round/>
                      <a:headEnd type="none" w="med" len="med"/>
                      <a:tailEnd type="none" w="med" len="med"/>
                    </a:lnB>
                    <a:solidFill>
                      <a:srgbClr val="E8F3E1">
                        <a:alpha val="40000"/>
                      </a:srgbClr>
                    </a:solidFill>
                  </a:tcPr>
                </a:tc>
                <a:extLst>
                  <a:ext uri="{0D108BD9-81ED-4DB2-BD59-A6C34878D82A}">
                    <a16:rowId xmlns:a16="http://schemas.microsoft.com/office/drawing/2014/main" val="3579782576"/>
                  </a:ext>
                </a:extLst>
              </a:tr>
              <a:tr h="468000">
                <a:tc>
                  <a:txBody>
                    <a:bodyPr/>
                    <a:lstStyle/>
                    <a:p>
                      <a:pPr>
                        <a:lnSpc>
                          <a:spcPts val="1300"/>
                        </a:lnSpc>
                      </a:pPr>
                      <a:r>
                        <a:rPr kumimoji="1" lang="ja-JP" altLang="en-US" sz="1000" b="0" dirty="0">
                          <a:solidFill>
                            <a:schemeClr val="tx1"/>
                          </a:solidFill>
                          <a:latin typeface="Meiryo UI" panose="020B0604030504040204" pitchFamily="50" charset="-128"/>
                          <a:ea typeface="Meiryo UI" panose="020B0604030504040204" pitchFamily="50" charset="-128"/>
                        </a:rPr>
                        <a:t>大阪が誇る</a:t>
                      </a:r>
                      <a:r>
                        <a:rPr kumimoji="1" lang="ja-JP" altLang="en-US" sz="1000" b="1" dirty="0">
                          <a:solidFill>
                            <a:schemeClr val="tx1"/>
                          </a:solidFill>
                          <a:latin typeface="Meiryo UI" panose="020B0604030504040204" pitchFamily="50" charset="-128"/>
                          <a:ea typeface="Meiryo UI" panose="020B0604030504040204" pitchFamily="50" charset="-128"/>
                        </a:rPr>
                        <a:t>文化力を</a:t>
                      </a:r>
                    </a:p>
                    <a:p>
                      <a:pPr>
                        <a:lnSpc>
                          <a:spcPts val="1300"/>
                        </a:lnSpc>
                      </a:pPr>
                      <a:r>
                        <a:rPr kumimoji="1" lang="ja-JP" altLang="en-US" sz="1000" b="1" dirty="0">
                          <a:solidFill>
                            <a:schemeClr val="tx1"/>
                          </a:solidFill>
                          <a:latin typeface="Meiryo UI" panose="020B0604030504040204" pitchFamily="50" charset="-128"/>
                          <a:ea typeface="Meiryo UI" panose="020B0604030504040204" pitchFamily="50" charset="-128"/>
                        </a:rPr>
                        <a:t>活用した魅力あふれる都市</a:t>
                      </a:r>
                    </a:p>
                  </a:txBody>
                  <a:tcPr marL="144000" marR="108000" marT="36000" marB="36000" anchor="ctr">
                    <a:lnR w="3175" cap="flat" cmpd="sng" algn="ctr">
                      <a:solidFill>
                        <a:schemeClr val="accent6">
                          <a:lumMod val="50000"/>
                        </a:schemeClr>
                      </a:solidFill>
                      <a:prstDash val="solid"/>
                      <a:round/>
                      <a:headEnd type="none" w="med" len="med"/>
                      <a:tailEnd type="none" w="med" len="med"/>
                    </a:lnR>
                    <a:lnT w="9525" cap="flat" cmpd="sng" algn="ctr">
                      <a:solidFill>
                        <a:schemeClr val="accent6">
                          <a:lumMod val="50000"/>
                        </a:schemeClr>
                      </a:solidFill>
                      <a:prstDash val="solid"/>
                      <a:round/>
                      <a:headEnd type="none" w="med" len="med"/>
                      <a:tailEnd type="none" w="med" len="med"/>
                    </a:lnT>
                    <a:lnB w="9525" cap="flat" cmpd="sng" algn="ctr">
                      <a:solidFill>
                        <a:schemeClr val="accent6">
                          <a:lumMod val="50000"/>
                        </a:schemeClr>
                      </a:solidFill>
                      <a:prstDash val="dot"/>
                      <a:round/>
                      <a:headEnd type="none" w="med" len="med"/>
                      <a:tailEnd type="none" w="med" len="med"/>
                    </a:lnB>
                    <a:solidFill>
                      <a:srgbClr val="E8F3E1">
                        <a:alpha val="40000"/>
                      </a:srgbClr>
                    </a:solidFill>
                  </a:tcPr>
                </a:tc>
                <a:tc rowSpan="2">
                  <a:txBody>
                    <a:bodyPr/>
                    <a:lstStyle/>
                    <a:p>
                      <a:pPr algn="ctr">
                        <a:lnSpc>
                          <a:spcPts val="1500"/>
                        </a:lnSpc>
                      </a:pPr>
                      <a:r>
                        <a:rPr kumimoji="1" lang="ja-JP" altLang="en-US" sz="900" dirty="0">
                          <a:solidFill>
                            <a:schemeClr val="tx1"/>
                          </a:solidFill>
                          <a:latin typeface="Meiryo UI" panose="020B0604030504040204" pitchFamily="50" charset="-128"/>
                          <a:ea typeface="Meiryo UI" panose="020B0604030504040204" pitchFamily="50" charset="-128"/>
                        </a:rPr>
                        <a:t>文化</a:t>
                      </a:r>
                    </a:p>
                  </a:txBody>
                  <a:tcPr marL="108000" marR="108000" marT="36000" marB="36000" anchor="ctr">
                    <a:lnL w="3175" cap="flat" cmpd="sng" algn="ctr">
                      <a:solidFill>
                        <a:schemeClr val="accent6">
                          <a:lumMod val="50000"/>
                        </a:schemeClr>
                      </a:solidFill>
                      <a:prstDash val="solid"/>
                      <a:round/>
                      <a:headEnd type="none" w="med" len="med"/>
                      <a:tailEnd type="none" w="med" len="med"/>
                    </a:lnL>
                    <a:lnR w="3175" cap="flat" cmpd="sng" algn="ctr">
                      <a:solidFill>
                        <a:schemeClr val="accent6">
                          <a:lumMod val="50000"/>
                        </a:schemeClr>
                      </a:solidFill>
                      <a:prstDash val="solid"/>
                      <a:round/>
                      <a:headEnd type="none" w="med" len="med"/>
                      <a:tailEnd type="none" w="med" len="med"/>
                    </a:lnR>
                    <a:lnT w="9525" cap="flat" cmpd="sng" algn="ctr">
                      <a:solidFill>
                        <a:schemeClr val="accent6">
                          <a:lumMod val="50000"/>
                        </a:schemeClr>
                      </a:solidFill>
                      <a:prstDash val="solid"/>
                      <a:round/>
                      <a:headEnd type="none" w="med" len="med"/>
                      <a:tailEnd type="none" w="med" len="med"/>
                    </a:lnT>
                    <a:lnB w="9525" cap="flat" cmpd="sng" algn="ctr">
                      <a:solidFill>
                        <a:schemeClr val="accent6">
                          <a:lumMod val="50000"/>
                        </a:schemeClr>
                      </a:solidFill>
                      <a:prstDash val="solid"/>
                      <a:round/>
                      <a:headEnd type="none" w="med" len="med"/>
                      <a:tailEnd type="none" w="med" len="med"/>
                    </a:lnB>
                    <a:solidFill>
                      <a:srgbClr val="E8F3E1">
                        <a:alpha val="40000"/>
                      </a:srgbClr>
                    </a:solidFill>
                  </a:tcPr>
                </a:tc>
                <a:tc rowSpan="2">
                  <a:txBody>
                    <a:bodyPr/>
                    <a:lstStyle/>
                    <a:p>
                      <a:pPr marL="171450" indent="-171450" algn="just">
                        <a:lnSpc>
                          <a:spcPts val="1100"/>
                        </a:lnSpc>
                        <a:buFont typeface="Meiryo UI" panose="020B0604030504040204" pitchFamily="50" charset="-128"/>
                        <a:buChar char="⃝"/>
                      </a:pPr>
                      <a:r>
                        <a:rPr kumimoji="1" lang="ja-JP" altLang="en-US" sz="800" dirty="0">
                          <a:solidFill>
                            <a:schemeClr val="tx1"/>
                          </a:solidFill>
                          <a:latin typeface="Meiryo UI" panose="020B0604030504040204" pitchFamily="50" charset="-128"/>
                          <a:ea typeface="Meiryo UI" panose="020B0604030504040204" pitchFamily="50" charset="-128"/>
                        </a:rPr>
                        <a:t>新型コロナウイルス感染症により、文化芸術活動に影響を受けたアーティストや文化芸術団体等に対し、舞台公演等の実施にかかる会場使用料等を補助し、活動を支援。</a:t>
                      </a:r>
                    </a:p>
                    <a:p>
                      <a:pPr marL="171450" indent="-171450" algn="just">
                        <a:lnSpc>
                          <a:spcPts val="1100"/>
                        </a:lnSpc>
                        <a:buFont typeface="Meiryo UI" panose="020B0604030504040204" pitchFamily="50" charset="-128"/>
                        <a:buChar char="⃝"/>
                      </a:pPr>
                      <a:r>
                        <a:rPr kumimoji="1" lang="ja-JP" altLang="en-US" sz="800" dirty="0">
                          <a:solidFill>
                            <a:schemeClr val="tx1"/>
                          </a:solidFill>
                          <a:latin typeface="Meiryo UI" panose="020B0604030504040204" pitchFamily="50" charset="-128"/>
                          <a:ea typeface="Meiryo UI" panose="020B0604030504040204" pitchFamily="50" charset="-128"/>
                        </a:rPr>
                        <a:t>大阪・関西万博を契機とした、歌舞伎・能・文楽等の上方芸能や、各種公演・アートイベント等の文化芸術プログラムなどを展開し、国内外に向けた大阪における文化芸術の魅力発信を強化するとともに、府内各地の文化資源のさらなる魅力向上を推進。</a:t>
                      </a:r>
                    </a:p>
                    <a:p>
                      <a:pPr marL="171450" indent="-171450" algn="l">
                        <a:lnSpc>
                          <a:spcPts val="1100"/>
                        </a:lnSpc>
                        <a:buFont typeface="Meiryo UI" panose="020B0604030504040204" pitchFamily="50" charset="-128"/>
                        <a:buChar char="⃝"/>
                      </a:pPr>
                      <a:r>
                        <a:rPr kumimoji="1" lang="ja-JP" altLang="en-US" sz="800" dirty="0">
                          <a:solidFill>
                            <a:schemeClr val="tx1"/>
                          </a:solidFill>
                          <a:latin typeface="Meiryo UI" panose="020B0604030504040204" pitchFamily="50" charset="-128"/>
                          <a:ea typeface="Meiryo UI" panose="020B0604030504040204" pitchFamily="50" charset="-128"/>
                        </a:rPr>
                        <a:t>大阪中之島美術館の開館や大阪市立美術館、大阪市立東洋陶磁美術館のリニューアルにより、都市魅力を向上。</a:t>
                      </a:r>
                    </a:p>
                  </a:txBody>
                  <a:tcPr marL="108000" marR="144000" marT="36000" marB="36000" anchor="ctr">
                    <a:lnL w="3175" cap="flat" cmpd="sng" algn="ctr">
                      <a:solidFill>
                        <a:schemeClr val="accent6">
                          <a:lumMod val="50000"/>
                        </a:schemeClr>
                      </a:solidFill>
                      <a:prstDash val="solid"/>
                      <a:round/>
                      <a:headEnd type="none" w="med" len="med"/>
                      <a:tailEnd type="none" w="med" len="med"/>
                    </a:lnL>
                    <a:lnT w="9525" cap="flat" cmpd="sng" algn="ctr">
                      <a:solidFill>
                        <a:schemeClr val="accent6">
                          <a:lumMod val="50000"/>
                        </a:schemeClr>
                      </a:solidFill>
                      <a:prstDash val="solid"/>
                      <a:round/>
                      <a:headEnd type="none" w="med" len="med"/>
                      <a:tailEnd type="none" w="med" len="med"/>
                    </a:lnT>
                    <a:lnB w="9525" cap="flat" cmpd="sng" algn="ctr">
                      <a:solidFill>
                        <a:schemeClr val="accent6">
                          <a:lumMod val="50000"/>
                        </a:schemeClr>
                      </a:solidFill>
                      <a:prstDash val="solid"/>
                      <a:round/>
                      <a:headEnd type="none" w="med" len="med"/>
                      <a:tailEnd type="none" w="med" len="med"/>
                    </a:lnB>
                    <a:solidFill>
                      <a:srgbClr val="E8F3E1">
                        <a:alpha val="40000"/>
                      </a:srgbClr>
                    </a:solidFill>
                  </a:tcPr>
                </a:tc>
                <a:extLst>
                  <a:ext uri="{0D108BD9-81ED-4DB2-BD59-A6C34878D82A}">
                    <a16:rowId xmlns:a16="http://schemas.microsoft.com/office/drawing/2014/main" val="3856526964"/>
                  </a:ext>
                </a:extLst>
              </a:tr>
              <a:tr h="468000">
                <a:tc>
                  <a:txBody>
                    <a:bodyPr/>
                    <a:lstStyle/>
                    <a:p>
                      <a:pPr>
                        <a:lnSpc>
                          <a:spcPts val="1300"/>
                        </a:lnSpc>
                      </a:pPr>
                      <a:r>
                        <a:rPr kumimoji="1" lang="ja-JP" altLang="en-US" sz="1000" b="0" dirty="0">
                          <a:solidFill>
                            <a:schemeClr val="tx1"/>
                          </a:solidFill>
                          <a:latin typeface="Meiryo UI" panose="020B0604030504040204" pitchFamily="50" charset="-128"/>
                          <a:ea typeface="Meiryo UI" panose="020B0604030504040204" pitchFamily="50" charset="-128"/>
                        </a:rPr>
                        <a:t>あらゆる人々が</a:t>
                      </a:r>
                    </a:p>
                    <a:p>
                      <a:pPr>
                        <a:lnSpc>
                          <a:spcPts val="1300"/>
                        </a:lnSpc>
                      </a:pPr>
                      <a:r>
                        <a:rPr kumimoji="1" lang="ja-JP" altLang="en-US" sz="1000" b="1" dirty="0">
                          <a:solidFill>
                            <a:schemeClr val="tx1"/>
                          </a:solidFill>
                          <a:latin typeface="Meiryo UI" panose="020B0604030504040204" pitchFamily="50" charset="-128"/>
                          <a:ea typeface="Meiryo UI" panose="020B0604030504040204" pitchFamily="50" charset="-128"/>
                        </a:rPr>
                        <a:t>文化を享受できる都市</a:t>
                      </a:r>
                    </a:p>
                  </a:txBody>
                  <a:tcPr marL="144000" marR="108000" marT="36000" marB="36000" anchor="ctr">
                    <a:lnR w="3175" cap="flat" cmpd="sng" algn="ctr">
                      <a:solidFill>
                        <a:schemeClr val="accent6">
                          <a:lumMod val="50000"/>
                        </a:schemeClr>
                      </a:solidFill>
                      <a:prstDash val="solid"/>
                      <a:round/>
                      <a:headEnd type="none" w="med" len="med"/>
                      <a:tailEnd type="none" w="med" len="med"/>
                    </a:lnR>
                    <a:lnT w="9525" cap="flat" cmpd="sng" algn="ctr">
                      <a:solidFill>
                        <a:schemeClr val="accent6">
                          <a:lumMod val="50000"/>
                        </a:schemeClr>
                      </a:solidFill>
                      <a:prstDash val="dot"/>
                      <a:round/>
                      <a:headEnd type="none" w="med" len="med"/>
                      <a:tailEnd type="none" w="med" len="med"/>
                    </a:lnT>
                    <a:lnB w="9525" cap="flat" cmpd="sng" algn="ctr">
                      <a:solidFill>
                        <a:schemeClr val="accent6">
                          <a:lumMod val="50000"/>
                        </a:schemeClr>
                      </a:solidFill>
                      <a:prstDash val="solid"/>
                      <a:round/>
                      <a:headEnd type="none" w="med" len="med"/>
                      <a:tailEnd type="none" w="med" len="med"/>
                    </a:lnB>
                    <a:solidFill>
                      <a:srgbClr val="E8F3E1">
                        <a:alpha val="40000"/>
                      </a:srgbClr>
                    </a:solidFill>
                  </a:tcPr>
                </a:tc>
                <a:tc vMerge="1">
                  <a:txBody>
                    <a:bodyPr/>
                    <a:lstStyle/>
                    <a:p>
                      <a:pPr algn="ctr">
                        <a:lnSpc>
                          <a:spcPts val="15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72000" marR="72000" marT="21559" marB="21559" anchor="ctr">
                    <a:solidFill>
                      <a:schemeClr val="accent1">
                        <a:lumMod val="40000"/>
                        <a:lumOff val="60000"/>
                      </a:schemeClr>
                    </a:solidFill>
                  </a:tcPr>
                </a:tc>
                <a:tc vMerge="1">
                  <a:txBody>
                    <a:bodyPr/>
                    <a:lstStyle/>
                    <a:p>
                      <a:pPr marL="171450" indent="-171450" algn="just">
                        <a:lnSpc>
                          <a:spcPts val="1200"/>
                        </a:lnSpc>
                        <a:buFont typeface="Meiryo UI" panose="020B0604030504040204" pitchFamily="50" charset="-128"/>
                        <a:buChar char="⃝"/>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72000" marR="72000" marT="21559" marB="21559" anchor="ctr">
                    <a:solidFill>
                      <a:schemeClr val="accent1">
                        <a:lumMod val="40000"/>
                        <a:lumOff val="60000"/>
                      </a:schemeClr>
                    </a:solidFill>
                  </a:tcPr>
                </a:tc>
                <a:extLst>
                  <a:ext uri="{0D108BD9-81ED-4DB2-BD59-A6C34878D82A}">
                    <a16:rowId xmlns:a16="http://schemas.microsoft.com/office/drawing/2014/main" val="3788262954"/>
                  </a:ext>
                </a:extLst>
              </a:tr>
              <a:tr h="468000">
                <a:tc>
                  <a:txBody>
                    <a:bodyPr/>
                    <a:lstStyle/>
                    <a:p>
                      <a:pPr>
                        <a:lnSpc>
                          <a:spcPts val="1300"/>
                        </a:lnSpc>
                      </a:pPr>
                      <a:r>
                        <a:rPr kumimoji="1" lang="ja-JP" altLang="en-US" sz="1000" b="0" dirty="0">
                          <a:solidFill>
                            <a:schemeClr val="tx1"/>
                          </a:solidFill>
                          <a:latin typeface="Meiryo UI" panose="020B0604030504040204" pitchFamily="50" charset="-128"/>
                          <a:ea typeface="Meiryo UI" panose="020B0604030504040204" pitchFamily="50" charset="-128"/>
                        </a:rPr>
                        <a:t>世界に誇れる</a:t>
                      </a:r>
                    </a:p>
                    <a:p>
                      <a:pPr>
                        <a:lnSpc>
                          <a:spcPts val="1300"/>
                        </a:lnSpc>
                      </a:pPr>
                      <a:r>
                        <a:rPr kumimoji="1" lang="ja-JP" altLang="en-US" sz="1000" b="1" dirty="0">
                          <a:solidFill>
                            <a:schemeClr val="tx1"/>
                          </a:solidFill>
                          <a:latin typeface="Meiryo UI" panose="020B0604030504040204" pitchFamily="50" charset="-128"/>
                          <a:ea typeface="Meiryo UI" panose="020B0604030504040204" pitchFamily="50" charset="-128"/>
                        </a:rPr>
                        <a:t>スポーツ推進都市</a:t>
                      </a:r>
                    </a:p>
                  </a:txBody>
                  <a:tcPr marL="144000" marR="108000" marT="36000" marB="36000" anchor="ctr">
                    <a:lnR w="3175" cap="flat" cmpd="sng" algn="ctr">
                      <a:solidFill>
                        <a:schemeClr val="accent6">
                          <a:lumMod val="50000"/>
                        </a:schemeClr>
                      </a:solidFill>
                      <a:prstDash val="solid"/>
                      <a:round/>
                      <a:headEnd type="none" w="med" len="med"/>
                      <a:tailEnd type="none" w="med" len="med"/>
                    </a:lnR>
                    <a:lnT w="9525" cap="flat" cmpd="sng" algn="ctr">
                      <a:solidFill>
                        <a:schemeClr val="accent6">
                          <a:lumMod val="50000"/>
                        </a:schemeClr>
                      </a:solidFill>
                      <a:prstDash val="solid"/>
                      <a:round/>
                      <a:headEnd type="none" w="med" len="med"/>
                      <a:tailEnd type="none" w="med" len="med"/>
                    </a:lnT>
                    <a:lnB w="9525" cap="flat" cmpd="sng" algn="ctr">
                      <a:solidFill>
                        <a:schemeClr val="accent6">
                          <a:lumMod val="50000"/>
                        </a:schemeClr>
                      </a:solidFill>
                      <a:prstDash val="dot"/>
                      <a:round/>
                      <a:headEnd type="none" w="med" len="med"/>
                      <a:tailEnd type="none" w="med" len="med"/>
                    </a:lnB>
                    <a:solidFill>
                      <a:srgbClr val="E8F3E1">
                        <a:alpha val="40000"/>
                      </a:srgbClr>
                    </a:solidFill>
                  </a:tcPr>
                </a:tc>
                <a:tc rowSpan="2">
                  <a:txBody>
                    <a:bodyPr/>
                    <a:lstStyle/>
                    <a:p>
                      <a:pPr algn="ctr">
                        <a:lnSpc>
                          <a:spcPts val="1500"/>
                        </a:lnSpc>
                      </a:pPr>
                      <a:r>
                        <a:rPr kumimoji="1" lang="ja-JP" altLang="en-US" sz="900" dirty="0">
                          <a:solidFill>
                            <a:schemeClr val="tx1"/>
                          </a:solidFill>
                          <a:latin typeface="Meiryo UI" panose="020B0604030504040204" pitchFamily="50" charset="-128"/>
                          <a:ea typeface="Meiryo UI" panose="020B0604030504040204" pitchFamily="50" charset="-128"/>
                        </a:rPr>
                        <a:t>スポーツ</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marL="108000" marR="108000" marT="36000" marB="36000" anchor="ctr">
                    <a:lnL w="3175" cap="flat" cmpd="sng" algn="ctr">
                      <a:solidFill>
                        <a:schemeClr val="accent6">
                          <a:lumMod val="50000"/>
                        </a:schemeClr>
                      </a:solidFill>
                      <a:prstDash val="solid"/>
                      <a:round/>
                      <a:headEnd type="none" w="med" len="med"/>
                      <a:tailEnd type="none" w="med" len="med"/>
                    </a:lnL>
                    <a:lnR w="3175" cap="flat" cmpd="sng" algn="ctr">
                      <a:solidFill>
                        <a:schemeClr val="accent6">
                          <a:lumMod val="50000"/>
                        </a:schemeClr>
                      </a:solidFill>
                      <a:prstDash val="solid"/>
                      <a:round/>
                      <a:headEnd type="none" w="med" len="med"/>
                      <a:tailEnd type="none" w="med" len="med"/>
                    </a:lnR>
                    <a:lnT w="9525" cap="flat" cmpd="sng" algn="ctr">
                      <a:solidFill>
                        <a:schemeClr val="accent6">
                          <a:lumMod val="50000"/>
                        </a:schemeClr>
                      </a:solidFill>
                      <a:prstDash val="solid"/>
                      <a:round/>
                      <a:headEnd type="none" w="med" len="med"/>
                      <a:tailEnd type="none" w="med" len="med"/>
                    </a:lnT>
                    <a:lnB w="9525" cap="flat" cmpd="sng" algn="ctr">
                      <a:solidFill>
                        <a:schemeClr val="accent6">
                          <a:lumMod val="50000"/>
                        </a:schemeClr>
                      </a:solidFill>
                      <a:prstDash val="solid"/>
                      <a:round/>
                      <a:headEnd type="none" w="med" len="med"/>
                      <a:tailEnd type="none" w="med" len="med"/>
                    </a:lnB>
                    <a:solidFill>
                      <a:srgbClr val="E8F3E1">
                        <a:alpha val="40000"/>
                      </a:srgbClr>
                    </a:solidFill>
                  </a:tcPr>
                </a:tc>
                <a:tc rowSpan="2">
                  <a:txBody>
                    <a:bodyPr/>
                    <a:lstStyle/>
                    <a:p>
                      <a:pPr marL="171450" indent="-171450" algn="l">
                        <a:lnSpc>
                          <a:spcPts val="1100"/>
                        </a:lnSpc>
                        <a:buFont typeface="Meiryo UI" panose="020B0604030504040204" pitchFamily="50" charset="-128"/>
                        <a:buChar char="⃝"/>
                      </a:pPr>
                      <a:r>
                        <a:rPr kumimoji="1" lang="ja-JP" altLang="en-US" sz="800" dirty="0">
                          <a:solidFill>
                            <a:schemeClr val="tx1"/>
                          </a:solidFill>
                          <a:latin typeface="Meiryo UI" panose="020B0604030504040204" pitchFamily="50" charset="-128"/>
                          <a:ea typeface="Meiryo UI" panose="020B0604030504040204" pitchFamily="50" charset="-128"/>
                        </a:rPr>
                        <a:t>大阪マラソンやアーバンスポーツなど国際的スポーツイベントの開催や、在阪スポーツチームと一体となった大阪スポーツコミッションの設立などにより、スポーツを楽しめる機会を創出するとともに、生涯スポーツの振興や気軽にスポーツに取り組める環境づくりを推進。</a:t>
                      </a:r>
                    </a:p>
                    <a:p>
                      <a:pPr marL="171450" indent="-171450" algn="l">
                        <a:lnSpc>
                          <a:spcPts val="1100"/>
                        </a:lnSpc>
                        <a:buFont typeface="Meiryo UI" panose="020B0604030504040204" pitchFamily="50" charset="-128"/>
                        <a:buChar char="⃝"/>
                      </a:pPr>
                      <a:r>
                        <a:rPr kumimoji="1" lang="ja-JP" altLang="en-US" sz="800" dirty="0">
                          <a:solidFill>
                            <a:schemeClr val="tx1"/>
                          </a:solidFill>
                          <a:latin typeface="Meiryo UI" panose="020B0604030504040204" pitchFamily="50" charset="-128"/>
                          <a:ea typeface="Meiryo UI" panose="020B0604030504040204" pitchFamily="50" charset="-128"/>
                        </a:rPr>
                        <a:t>府内小学校や支援学校へオリンピアン等のトップアスリートを派遣し、アスリートとの直接的な触れ合いを通じて、府民・市民のスポーツに関する感動や素晴らしさを提供するとともに、スポーツへの興味・関心を向上。</a:t>
                      </a:r>
                    </a:p>
                  </a:txBody>
                  <a:tcPr marL="108000" marR="144000" marT="36000" marB="36000" anchor="ctr">
                    <a:lnL w="3175" cap="flat" cmpd="sng" algn="ctr">
                      <a:solidFill>
                        <a:schemeClr val="accent6">
                          <a:lumMod val="50000"/>
                        </a:schemeClr>
                      </a:solidFill>
                      <a:prstDash val="solid"/>
                      <a:round/>
                      <a:headEnd type="none" w="med" len="med"/>
                      <a:tailEnd type="none" w="med" len="med"/>
                    </a:lnL>
                    <a:lnT w="9525" cap="flat" cmpd="sng" algn="ctr">
                      <a:solidFill>
                        <a:schemeClr val="accent6">
                          <a:lumMod val="50000"/>
                        </a:schemeClr>
                      </a:solidFill>
                      <a:prstDash val="solid"/>
                      <a:round/>
                      <a:headEnd type="none" w="med" len="med"/>
                      <a:tailEnd type="none" w="med" len="med"/>
                    </a:lnT>
                    <a:lnB w="9525" cap="flat" cmpd="sng" algn="ctr">
                      <a:solidFill>
                        <a:schemeClr val="accent6">
                          <a:lumMod val="50000"/>
                        </a:schemeClr>
                      </a:solidFill>
                      <a:prstDash val="solid"/>
                      <a:round/>
                      <a:headEnd type="none" w="med" len="med"/>
                      <a:tailEnd type="none" w="med" len="med"/>
                    </a:lnB>
                    <a:solidFill>
                      <a:srgbClr val="E8F3E1">
                        <a:alpha val="40000"/>
                      </a:srgbClr>
                    </a:solidFill>
                  </a:tcPr>
                </a:tc>
                <a:extLst>
                  <a:ext uri="{0D108BD9-81ED-4DB2-BD59-A6C34878D82A}">
                    <a16:rowId xmlns:a16="http://schemas.microsoft.com/office/drawing/2014/main" val="1714117297"/>
                  </a:ext>
                </a:extLst>
              </a:tr>
              <a:tr h="468000">
                <a:tc>
                  <a:txBody>
                    <a:bodyPr/>
                    <a:lstStyle/>
                    <a:p>
                      <a:pPr>
                        <a:lnSpc>
                          <a:spcPts val="1300"/>
                        </a:lnSpc>
                      </a:pPr>
                      <a:r>
                        <a:rPr kumimoji="1" lang="ja-JP" altLang="en-US" sz="1000" b="0" dirty="0">
                          <a:solidFill>
                            <a:schemeClr val="tx1"/>
                          </a:solidFill>
                          <a:latin typeface="Meiryo UI" panose="020B0604030504040204" pitchFamily="50" charset="-128"/>
                          <a:ea typeface="Meiryo UI" panose="020B0604030504040204" pitchFamily="50" charset="-128"/>
                        </a:rPr>
                        <a:t>健康と生きがいを創出する</a:t>
                      </a:r>
                    </a:p>
                    <a:p>
                      <a:pPr>
                        <a:lnSpc>
                          <a:spcPts val="1300"/>
                        </a:lnSpc>
                      </a:pPr>
                      <a:r>
                        <a:rPr kumimoji="1" lang="ja-JP" altLang="en-US" sz="1000" b="1" dirty="0">
                          <a:solidFill>
                            <a:schemeClr val="tx1"/>
                          </a:solidFill>
                          <a:latin typeface="Meiryo UI" panose="020B0604030504040204" pitchFamily="50" charset="-128"/>
                          <a:ea typeface="Meiryo UI" panose="020B0604030504040204" pitchFamily="50" charset="-128"/>
                        </a:rPr>
                        <a:t>スポーツに親しめる都市</a:t>
                      </a:r>
                    </a:p>
                  </a:txBody>
                  <a:tcPr marL="144000" marR="108000" marT="36000" marB="36000" anchor="ctr">
                    <a:lnR w="3175" cap="flat" cmpd="sng" algn="ctr">
                      <a:solidFill>
                        <a:schemeClr val="accent6">
                          <a:lumMod val="50000"/>
                        </a:schemeClr>
                      </a:solidFill>
                      <a:prstDash val="solid"/>
                      <a:round/>
                      <a:headEnd type="none" w="med" len="med"/>
                      <a:tailEnd type="none" w="med" len="med"/>
                    </a:lnR>
                    <a:lnT w="9525" cap="flat" cmpd="sng" algn="ctr">
                      <a:solidFill>
                        <a:schemeClr val="accent6">
                          <a:lumMod val="50000"/>
                        </a:schemeClr>
                      </a:solidFill>
                      <a:prstDash val="dot"/>
                      <a:round/>
                      <a:headEnd type="none" w="med" len="med"/>
                      <a:tailEnd type="none" w="med" len="med"/>
                    </a:lnT>
                    <a:lnB w="9525" cap="flat" cmpd="sng" algn="ctr">
                      <a:solidFill>
                        <a:schemeClr val="accent6">
                          <a:lumMod val="50000"/>
                        </a:schemeClr>
                      </a:solidFill>
                      <a:prstDash val="solid"/>
                      <a:round/>
                      <a:headEnd type="none" w="med" len="med"/>
                      <a:tailEnd type="none" w="med" len="med"/>
                    </a:lnB>
                    <a:solidFill>
                      <a:srgbClr val="E8F3E1">
                        <a:alpha val="40000"/>
                      </a:srgbClr>
                    </a:solidFill>
                  </a:tcPr>
                </a:tc>
                <a:tc vMerge="1">
                  <a:txBody>
                    <a:bodyPr/>
                    <a:lstStyle/>
                    <a:p>
                      <a:pPr algn="ctr">
                        <a:lnSpc>
                          <a:spcPts val="15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72000" marR="72000" marT="21559" marB="21559" anchor="ctr">
                    <a:solidFill>
                      <a:schemeClr val="accent1">
                        <a:lumMod val="20000"/>
                        <a:lumOff val="80000"/>
                      </a:schemeClr>
                    </a:solidFill>
                  </a:tcPr>
                </a:tc>
                <a:tc vMerge="1">
                  <a:txBody>
                    <a:bodyPr/>
                    <a:lstStyle/>
                    <a:p>
                      <a:pPr marL="171450" indent="-171450" algn="l">
                        <a:lnSpc>
                          <a:spcPts val="1200"/>
                        </a:lnSpc>
                        <a:buFont typeface="Meiryo UI" panose="020B0604030504040204" pitchFamily="50" charset="-128"/>
                        <a:buChar char="⃝"/>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72000" marR="72000" marT="21559" marB="21559" anchor="ctr">
                    <a:solidFill>
                      <a:schemeClr val="accent1">
                        <a:lumMod val="20000"/>
                        <a:lumOff val="80000"/>
                      </a:schemeClr>
                    </a:solidFill>
                  </a:tcPr>
                </a:tc>
                <a:extLst>
                  <a:ext uri="{0D108BD9-81ED-4DB2-BD59-A6C34878D82A}">
                    <a16:rowId xmlns:a16="http://schemas.microsoft.com/office/drawing/2014/main" val="3096698032"/>
                  </a:ext>
                </a:extLst>
              </a:tr>
              <a:tr h="504000">
                <a:tc>
                  <a:txBody>
                    <a:bodyPr/>
                    <a:lstStyle/>
                    <a:p>
                      <a:pPr>
                        <a:lnSpc>
                          <a:spcPts val="1300"/>
                        </a:lnSpc>
                      </a:pPr>
                      <a:r>
                        <a:rPr kumimoji="1" lang="ja-JP" altLang="en-US" sz="1000" b="0" dirty="0">
                          <a:solidFill>
                            <a:schemeClr val="tx1"/>
                          </a:solidFill>
                          <a:latin typeface="Meiryo UI" panose="020B0604030504040204" pitchFamily="50" charset="-128"/>
                          <a:ea typeface="Meiryo UI" panose="020B0604030504040204" pitchFamily="50" charset="-128"/>
                        </a:rPr>
                        <a:t>大阪の成長を担う</a:t>
                      </a:r>
                    </a:p>
                    <a:p>
                      <a:pPr>
                        <a:lnSpc>
                          <a:spcPts val="1300"/>
                        </a:lnSpc>
                      </a:pPr>
                      <a:r>
                        <a:rPr kumimoji="1" lang="ja-JP" altLang="en-US" sz="1000" b="1" dirty="0">
                          <a:solidFill>
                            <a:schemeClr val="tx1"/>
                          </a:solidFill>
                          <a:latin typeface="Meiryo UI" panose="020B0604030504040204" pitchFamily="50" charset="-128"/>
                          <a:ea typeface="Meiryo UI" panose="020B0604030504040204" pitchFamily="50" charset="-128"/>
                        </a:rPr>
                        <a:t>グローバル人材が活躍する都市</a:t>
                      </a:r>
                    </a:p>
                  </a:txBody>
                  <a:tcPr marL="144000" marR="108000" marT="36000" marB="36000" anchor="ctr">
                    <a:lnR w="3175" cap="flat" cmpd="sng" algn="ctr">
                      <a:solidFill>
                        <a:schemeClr val="accent6">
                          <a:lumMod val="50000"/>
                        </a:schemeClr>
                      </a:solidFill>
                      <a:prstDash val="solid"/>
                      <a:round/>
                      <a:headEnd type="none" w="med" len="med"/>
                      <a:tailEnd type="none" w="med" len="med"/>
                    </a:lnR>
                    <a:lnT w="9525" cap="flat" cmpd="sng" algn="ctr">
                      <a:solidFill>
                        <a:schemeClr val="accent6">
                          <a:lumMod val="50000"/>
                        </a:schemeClr>
                      </a:solidFill>
                      <a:prstDash val="solid"/>
                      <a:round/>
                      <a:headEnd type="none" w="med" len="med"/>
                      <a:tailEnd type="none" w="med" len="med"/>
                    </a:lnT>
                    <a:lnB w="9525" cap="flat" cmpd="sng" algn="ctr">
                      <a:solidFill>
                        <a:schemeClr val="accent6">
                          <a:lumMod val="50000"/>
                        </a:schemeClr>
                      </a:solidFill>
                      <a:prstDash val="dot"/>
                      <a:round/>
                      <a:headEnd type="none" w="med" len="med"/>
                      <a:tailEnd type="none" w="med" len="med"/>
                    </a:lnB>
                    <a:solidFill>
                      <a:srgbClr val="E8F3E1">
                        <a:alpha val="40000"/>
                      </a:srgbClr>
                    </a:solidFill>
                  </a:tcPr>
                </a:tc>
                <a:tc rowSpan="2">
                  <a:txBody>
                    <a:bodyPr/>
                    <a:lstStyle/>
                    <a:p>
                      <a:pPr algn="ctr">
                        <a:lnSpc>
                          <a:spcPts val="1500"/>
                        </a:lnSpc>
                      </a:pPr>
                      <a:r>
                        <a:rPr kumimoji="1" lang="ja-JP" altLang="en-US" sz="900" dirty="0">
                          <a:solidFill>
                            <a:schemeClr val="tx1"/>
                          </a:solidFill>
                          <a:latin typeface="Meiryo UI" panose="020B0604030504040204" pitchFamily="50" charset="-128"/>
                          <a:ea typeface="Meiryo UI" panose="020B0604030504040204" pitchFamily="50" charset="-128"/>
                        </a:rPr>
                        <a:t>国際交流</a:t>
                      </a:r>
                    </a:p>
                  </a:txBody>
                  <a:tcPr marL="108000" marR="108000" marT="36000" marB="36000" anchor="ctr">
                    <a:lnL w="3175" cap="flat" cmpd="sng" algn="ctr">
                      <a:solidFill>
                        <a:schemeClr val="accent6">
                          <a:lumMod val="50000"/>
                        </a:schemeClr>
                      </a:solidFill>
                      <a:prstDash val="solid"/>
                      <a:round/>
                      <a:headEnd type="none" w="med" len="med"/>
                      <a:tailEnd type="none" w="med" len="med"/>
                    </a:lnL>
                    <a:lnR w="3175" cap="flat" cmpd="sng" algn="ctr">
                      <a:solidFill>
                        <a:schemeClr val="accent6">
                          <a:lumMod val="50000"/>
                        </a:schemeClr>
                      </a:solidFill>
                      <a:prstDash val="solid"/>
                      <a:round/>
                      <a:headEnd type="none" w="med" len="med"/>
                      <a:tailEnd type="none" w="med" len="med"/>
                    </a:lnR>
                    <a:lnT w="9525" cap="flat" cmpd="sng" algn="ctr">
                      <a:solidFill>
                        <a:schemeClr val="accent6">
                          <a:lumMod val="50000"/>
                        </a:schemeClr>
                      </a:solidFill>
                      <a:prstDash val="solid"/>
                      <a:round/>
                      <a:headEnd type="none" w="med" len="med"/>
                      <a:tailEnd type="none" w="med" len="med"/>
                    </a:lnT>
                    <a:lnB w="9525" cap="flat" cmpd="sng" algn="ctr">
                      <a:solidFill>
                        <a:schemeClr val="accent6">
                          <a:lumMod val="50000"/>
                        </a:schemeClr>
                      </a:solidFill>
                      <a:prstDash val="solid"/>
                      <a:round/>
                      <a:headEnd type="none" w="med" len="med"/>
                      <a:tailEnd type="none" w="med" len="med"/>
                    </a:lnB>
                    <a:solidFill>
                      <a:srgbClr val="E8F3E1">
                        <a:alpha val="40000"/>
                      </a:srgbClr>
                    </a:solidFill>
                  </a:tcPr>
                </a:tc>
                <a:tc rowSpan="2">
                  <a:txBody>
                    <a:bodyPr/>
                    <a:lstStyle/>
                    <a:p>
                      <a:pPr marL="171450" indent="-171450" algn="l">
                        <a:lnSpc>
                          <a:spcPts val="1100"/>
                        </a:lnSpc>
                        <a:buFont typeface="Meiryo UI" panose="020B0604030504040204" pitchFamily="50" charset="-128"/>
                        <a:buChar char="⃝"/>
                      </a:pPr>
                      <a:r>
                        <a:rPr kumimoji="1" lang="ja-JP" altLang="en-US" sz="800" dirty="0">
                          <a:solidFill>
                            <a:schemeClr val="tx1"/>
                          </a:solidFill>
                          <a:latin typeface="Meiryo UI" panose="020B0604030504040204" pitchFamily="50" charset="-128"/>
                          <a:ea typeface="Meiryo UI" panose="020B0604030504040204" pitchFamily="50" charset="-128"/>
                        </a:rPr>
                        <a:t>外国人留学生の受入・定着促進を行うとともに、次代を担う生徒への英語力・コミュニケーション力の強化や、海外大学への進学に向けた総合的な支援を実施し、グローバル人材の育成を推進。</a:t>
                      </a:r>
                    </a:p>
                    <a:p>
                      <a:pPr marL="171450" indent="-171450" algn="l">
                        <a:lnSpc>
                          <a:spcPts val="1100"/>
                        </a:lnSpc>
                        <a:buFont typeface="Meiryo UI" panose="020B0604030504040204" pitchFamily="50" charset="-128"/>
                        <a:buChar char="⃝"/>
                      </a:pPr>
                      <a:r>
                        <a:rPr kumimoji="1" lang="ja-JP" altLang="en-US" sz="800" dirty="0">
                          <a:solidFill>
                            <a:schemeClr val="tx1"/>
                          </a:solidFill>
                          <a:latin typeface="Meiryo UI" panose="020B0604030504040204" pitchFamily="50" charset="-128"/>
                          <a:ea typeface="Meiryo UI" panose="020B0604030504040204" pitchFamily="50" charset="-128"/>
                        </a:rPr>
                        <a:t>外国人相談窓口の運営や、災害時における迅速な多言語支援・情報発信等により、在住外国人が安全・安心に暮らせる環境づくりを推進。</a:t>
                      </a:r>
                    </a:p>
                    <a:p>
                      <a:pPr marL="171450" indent="-171450" algn="l">
                        <a:lnSpc>
                          <a:spcPts val="1100"/>
                        </a:lnSpc>
                        <a:buFont typeface="Meiryo UI" panose="020B0604030504040204" pitchFamily="50" charset="-128"/>
                        <a:buChar char="⃝"/>
                      </a:pPr>
                      <a:r>
                        <a:rPr kumimoji="1" lang="ja-JP" altLang="en-US" sz="800" dirty="0">
                          <a:solidFill>
                            <a:schemeClr val="tx1"/>
                          </a:solidFill>
                          <a:latin typeface="Meiryo UI" panose="020B0604030504040204" pitchFamily="50" charset="-128"/>
                          <a:ea typeface="Meiryo UI" panose="020B0604030504040204" pitchFamily="50" charset="-128"/>
                        </a:rPr>
                        <a:t>総領事館等との意見交換会において大阪の魅力や強みを発信するとともに、万博を契機に来阪した海外の都市等との交流等により、都市外交を推進。</a:t>
                      </a:r>
                    </a:p>
                  </a:txBody>
                  <a:tcPr marL="108000" marR="144000" marT="36000" marB="36000" anchor="ctr">
                    <a:lnL w="3175" cap="flat" cmpd="sng" algn="ctr">
                      <a:solidFill>
                        <a:schemeClr val="accent6">
                          <a:lumMod val="50000"/>
                        </a:schemeClr>
                      </a:solidFill>
                      <a:prstDash val="solid"/>
                      <a:round/>
                      <a:headEnd type="none" w="med" len="med"/>
                      <a:tailEnd type="none" w="med" len="med"/>
                    </a:lnL>
                    <a:lnT w="9525" cap="flat" cmpd="sng" algn="ctr">
                      <a:solidFill>
                        <a:schemeClr val="accent6">
                          <a:lumMod val="50000"/>
                        </a:schemeClr>
                      </a:solidFill>
                      <a:prstDash val="solid"/>
                      <a:round/>
                      <a:headEnd type="none" w="med" len="med"/>
                      <a:tailEnd type="none" w="med" len="med"/>
                    </a:lnT>
                    <a:lnB w="9525" cap="flat" cmpd="sng" algn="ctr">
                      <a:solidFill>
                        <a:schemeClr val="accent6">
                          <a:lumMod val="50000"/>
                        </a:schemeClr>
                      </a:solidFill>
                      <a:prstDash val="solid"/>
                      <a:round/>
                      <a:headEnd type="none" w="med" len="med"/>
                      <a:tailEnd type="none" w="med" len="med"/>
                    </a:lnB>
                    <a:solidFill>
                      <a:srgbClr val="E8F3E1">
                        <a:alpha val="40000"/>
                      </a:srgbClr>
                    </a:solidFill>
                  </a:tcPr>
                </a:tc>
                <a:extLst>
                  <a:ext uri="{0D108BD9-81ED-4DB2-BD59-A6C34878D82A}">
                    <a16:rowId xmlns:a16="http://schemas.microsoft.com/office/drawing/2014/main" val="2342442453"/>
                  </a:ext>
                </a:extLst>
              </a:tr>
              <a:tr h="504000">
                <a:tc>
                  <a:txBody>
                    <a:bodyPr/>
                    <a:lstStyle/>
                    <a:p>
                      <a:pPr>
                        <a:lnSpc>
                          <a:spcPts val="1300"/>
                        </a:lnSpc>
                      </a:pPr>
                      <a:r>
                        <a:rPr kumimoji="1" lang="ja-JP" altLang="en-US" sz="1000" b="0" dirty="0">
                          <a:solidFill>
                            <a:schemeClr val="tx1"/>
                          </a:solidFill>
                          <a:latin typeface="Meiryo UI" panose="020B0604030504040204" pitchFamily="50" charset="-128"/>
                          <a:ea typeface="Meiryo UI" panose="020B0604030504040204" pitchFamily="50" charset="-128"/>
                        </a:rPr>
                        <a:t>出会いが新しい価値を生む</a:t>
                      </a:r>
                    </a:p>
                    <a:p>
                      <a:pPr>
                        <a:lnSpc>
                          <a:spcPts val="1300"/>
                        </a:lnSpc>
                      </a:pPr>
                      <a:r>
                        <a:rPr kumimoji="1" lang="ja-JP" altLang="en-US" sz="1000" b="1" dirty="0">
                          <a:solidFill>
                            <a:schemeClr val="tx1"/>
                          </a:solidFill>
                          <a:latin typeface="Meiryo UI" panose="020B0604030504040204" pitchFamily="50" charset="-128"/>
                          <a:ea typeface="Meiryo UI" panose="020B0604030504040204" pitchFamily="50" charset="-128"/>
                        </a:rPr>
                        <a:t>多様性都市</a:t>
                      </a:r>
                    </a:p>
                  </a:txBody>
                  <a:tcPr marL="144000" marR="108000" marT="36000" marB="36000" anchor="ctr">
                    <a:lnR w="3175" cap="flat" cmpd="sng" algn="ctr">
                      <a:solidFill>
                        <a:schemeClr val="accent6">
                          <a:lumMod val="50000"/>
                        </a:schemeClr>
                      </a:solidFill>
                      <a:prstDash val="solid"/>
                      <a:round/>
                      <a:headEnd type="none" w="med" len="med"/>
                      <a:tailEnd type="none" w="med" len="med"/>
                    </a:lnR>
                    <a:lnT w="9525" cap="flat" cmpd="sng" algn="ctr">
                      <a:solidFill>
                        <a:schemeClr val="accent6">
                          <a:lumMod val="50000"/>
                        </a:schemeClr>
                      </a:solidFill>
                      <a:prstDash val="dot"/>
                      <a:round/>
                      <a:headEnd type="none" w="med" len="med"/>
                      <a:tailEnd type="none" w="med" len="med"/>
                    </a:lnT>
                    <a:lnB w="9525" cap="flat" cmpd="sng" algn="ctr">
                      <a:solidFill>
                        <a:schemeClr val="accent6">
                          <a:lumMod val="50000"/>
                        </a:schemeClr>
                      </a:solidFill>
                      <a:prstDash val="solid"/>
                      <a:round/>
                      <a:headEnd type="none" w="med" len="med"/>
                      <a:tailEnd type="none" w="med" len="med"/>
                    </a:lnB>
                    <a:solidFill>
                      <a:srgbClr val="E8F3E1">
                        <a:alpha val="40000"/>
                      </a:srgbClr>
                    </a:solidFill>
                  </a:tcPr>
                </a:tc>
                <a:tc vMerge="1">
                  <a:txBody>
                    <a:bodyPr/>
                    <a:lstStyle/>
                    <a:p>
                      <a:pPr algn="ctr">
                        <a:lnSpc>
                          <a:spcPts val="1500"/>
                        </a:lnSpc>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72000" marR="72000" marT="21559" marB="21559" anchor="ctr">
                    <a:solidFill>
                      <a:schemeClr val="accent1">
                        <a:lumMod val="20000"/>
                        <a:lumOff val="80000"/>
                      </a:schemeClr>
                    </a:solidFill>
                  </a:tcPr>
                </a:tc>
                <a:tc vMerge="1">
                  <a:txBody>
                    <a:bodyPr/>
                    <a:lstStyle/>
                    <a:p>
                      <a:pPr marL="171450" indent="-171450" algn="l">
                        <a:lnSpc>
                          <a:spcPts val="1200"/>
                        </a:lnSpc>
                        <a:buFont typeface="Meiryo UI" panose="020B0604030504040204" pitchFamily="50" charset="-128"/>
                        <a:buChar char="⃝"/>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72000" marR="72000" marT="21559" marB="21559" anchor="ctr">
                    <a:solidFill>
                      <a:schemeClr val="accent1">
                        <a:lumMod val="20000"/>
                        <a:lumOff val="80000"/>
                      </a:schemeClr>
                    </a:solidFill>
                  </a:tcPr>
                </a:tc>
                <a:extLst>
                  <a:ext uri="{0D108BD9-81ED-4DB2-BD59-A6C34878D82A}">
                    <a16:rowId xmlns:a16="http://schemas.microsoft.com/office/drawing/2014/main" val="346363613"/>
                  </a:ext>
                </a:extLst>
              </a:tr>
            </a:tbl>
          </a:graphicData>
        </a:graphic>
      </p:graphicFrame>
      <p:sp>
        <p:nvSpPr>
          <p:cNvPr id="9" name="スライド番号プレースホルダー 6">
            <a:extLst>
              <a:ext uri="{FF2B5EF4-FFF2-40B4-BE49-F238E27FC236}">
                <a16:creationId xmlns:a16="http://schemas.microsoft.com/office/drawing/2014/main" id="{0202A1C4-3EC9-4391-95E6-1E85BADBE832}"/>
              </a:ext>
            </a:extLst>
          </p:cNvPr>
          <p:cNvSpPr txBox="1">
            <a:spLocks/>
          </p:cNvSpPr>
          <p:nvPr/>
        </p:nvSpPr>
        <p:spPr>
          <a:xfrm>
            <a:off x="9428017" y="5836227"/>
            <a:ext cx="477983" cy="456295"/>
          </a:xfrm>
          <a:prstGeom prst="rect">
            <a:avLst/>
          </a:prstGeom>
        </p:spPr>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4</a:t>
            </a:fld>
            <a:endParaRPr kumimoji="1" lang="ja-JP" altLang="en-US" sz="1000"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6A7F4395-9969-417F-B27A-BE49CE65719C}"/>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a:t>
            </a:r>
            <a:r>
              <a:rPr lang="ja-JP" altLang="en-US" b="1" dirty="0">
                <a:solidFill>
                  <a:schemeClr val="bg1"/>
                </a:solidFill>
                <a:latin typeface="Meiryo UI" panose="020B0604030504040204" pitchFamily="50" charset="-128"/>
                <a:ea typeface="Meiryo UI" panose="020B0604030504040204" pitchFamily="50" charset="-128"/>
              </a:rPr>
              <a:t>「大阪都市魅力創造戦略</a:t>
            </a:r>
            <a:r>
              <a:rPr lang="en-US" altLang="ja-JP" b="1" dirty="0">
                <a:solidFill>
                  <a:schemeClr val="bg1"/>
                </a:solidFill>
                <a:latin typeface="Meiryo UI" panose="020B0604030504040204" pitchFamily="50" charset="-128"/>
                <a:ea typeface="Meiryo UI" panose="020B0604030504040204" pitchFamily="50" charset="-128"/>
              </a:rPr>
              <a:t>2025</a:t>
            </a:r>
            <a:r>
              <a:rPr lang="ja-JP" altLang="en-US" b="1" dirty="0">
                <a:solidFill>
                  <a:schemeClr val="bg1"/>
                </a:solidFill>
                <a:latin typeface="Meiryo UI" panose="020B0604030504040204" pitchFamily="50" charset="-128"/>
                <a:ea typeface="Meiryo UI" panose="020B0604030504040204" pitchFamily="50" charset="-128"/>
              </a:rPr>
              <a:t>」の取組（都市像別）</a:t>
            </a:r>
          </a:p>
        </p:txBody>
      </p:sp>
    </p:spTree>
    <p:extLst>
      <p:ext uri="{BB962C8B-B14F-4D97-AF65-F5344CB8AC3E}">
        <p14:creationId xmlns:p14="http://schemas.microsoft.com/office/powerpoint/2010/main" val="2527789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9E7F8-FCEE-9772-2481-CBD9D1544313}"/>
            </a:ext>
          </a:extLst>
        </p:cNvPr>
        <p:cNvGrpSpPr/>
        <p:nvPr/>
      </p:nvGrpSpPr>
      <p:grpSpPr>
        <a:xfrm>
          <a:off x="0" y="0"/>
          <a:ext cx="0" cy="0"/>
          <a:chOff x="0" y="0"/>
          <a:chExt cx="0" cy="0"/>
        </a:xfrm>
      </p:grpSpPr>
      <p:graphicFrame>
        <p:nvGraphicFramePr>
          <p:cNvPr id="26" name="表 2">
            <a:extLst>
              <a:ext uri="{FF2B5EF4-FFF2-40B4-BE49-F238E27FC236}">
                <a16:creationId xmlns:a16="http://schemas.microsoft.com/office/drawing/2014/main" id="{8B6A8836-B384-4D32-8F55-42E48F1C5443}"/>
              </a:ext>
            </a:extLst>
          </p:cNvPr>
          <p:cNvGraphicFramePr>
            <a:graphicFrameLocks noGrp="1"/>
          </p:cNvGraphicFramePr>
          <p:nvPr>
            <p:extLst>
              <p:ext uri="{D42A27DB-BD31-4B8C-83A1-F6EECF244321}">
                <p14:modId xmlns:p14="http://schemas.microsoft.com/office/powerpoint/2010/main" val="2775675950"/>
              </p:ext>
            </p:extLst>
          </p:nvPr>
        </p:nvGraphicFramePr>
        <p:xfrm>
          <a:off x="101185" y="1533711"/>
          <a:ext cx="4841250" cy="4685793"/>
        </p:xfrm>
        <a:graphic>
          <a:graphicData uri="http://schemas.openxmlformats.org/drawingml/2006/table">
            <a:tbl>
              <a:tblPr>
                <a:tableStyleId>{7E9639D4-E3E2-4D34-9284-5A2195B3D0D7}</a:tableStyleId>
              </a:tblPr>
              <a:tblGrid>
                <a:gridCol w="3492000">
                  <a:extLst>
                    <a:ext uri="{9D8B030D-6E8A-4147-A177-3AD203B41FA5}">
                      <a16:colId xmlns:a16="http://schemas.microsoft.com/office/drawing/2014/main" val="4145527290"/>
                    </a:ext>
                  </a:extLst>
                </a:gridCol>
                <a:gridCol w="1349250">
                  <a:extLst>
                    <a:ext uri="{9D8B030D-6E8A-4147-A177-3AD203B41FA5}">
                      <a16:colId xmlns:a16="http://schemas.microsoft.com/office/drawing/2014/main" val="4240846946"/>
                    </a:ext>
                  </a:extLst>
                </a:gridCol>
              </a:tblGrid>
              <a:tr h="4294907">
                <a:tc>
                  <a:txBody>
                    <a:bodyPr/>
                    <a:lstStyle/>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➤大阪ウィーク</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府内市町村とともに、会期中の春・夏・秋の</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期（計</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日間）にわたり「祭」をテーマに大阪の魅力を発信する様々なイベントを開催。国内外から約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56.3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万人が来場し、大阪各地の魅力を発信。</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大阪の祭！～</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EXPO2025 </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春の陣～</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・「大阪ウィーク～春・夏・秋～」のオープニングイベントを開催。</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・府内各地からだんじり・やぐら・太鼓台等が集まり、アリーナ会場内を巡行</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39</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市区町村出展）したほか、メインステージでは和太鼓の演奏や踊り</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など、様々な祭りを披露。（</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市区町村出展）</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大阪の祭！～</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EXPO2025 </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真夏の陣～</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・夏のオープニングに「マツケンサンバ＠</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EXPO2025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」を開催。</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・盆踊りで</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つのギネス世界記録</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を達成。（最多人数</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3,946</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人、最多</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国籍数</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62</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か国）大屋根リング上で、国内外から約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千人が参加する盆</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踊りを実施。</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SUMMER DANCE MUSIC FES.</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」を開催。</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大阪の祭！～</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EXPO2025 </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秋の陣～等</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オープニングに「</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EXPO JAZZ&amp;BLUES </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フェスティバル」、「</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Super EXPO </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err="1">
                          <a:ln>
                            <a:noFill/>
                          </a:ln>
                          <a:solidFill>
                            <a:schemeClr val="tx1"/>
                          </a:solidFill>
                          <a:effectLst/>
                          <a:uLnTx/>
                          <a:uFillTx/>
                          <a:latin typeface="Meiryo UI" panose="020B0604030504040204" pitchFamily="50" charset="-128"/>
                          <a:ea typeface="Meiryo UI" panose="020B0604030504040204" pitchFamily="50" charset="-128"/>
                          <a:cs typeface="+mn-cs"/>
                        </a:rPr>
                        <a:t>Rockin</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Night</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」を開催。</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・府内市町村の観光大使等によるパフォーマンスの実施。</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・「さんま</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PEACEFUL PARK 2025@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大阪・関西万博」を開催。</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・公式参加国や国内パビリオン等のアテンダントやマスコットキャラクターが交</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流するイベントを開催。</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地域の魅力発見ツアー～大阪</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43</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市町村の見どころ～</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（春・夏・秋の</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期（計</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日間））</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・大阪の食や観光、文化等を「展示</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みなはれ</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」、「体験</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やりなはれ</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「食</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たべなはれ</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」の視点で参加・体験できるイベントを開催。 </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市町村等が主催するイベント</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（春・夏・秋の</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期）</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・市町村・部局が大阪各地の魅力等を発信するイベントを開催。</a:t>
                      </a:r>
                    </a:p>
                  </a:txBody>
                  <a:tcPr marL="81597" marR="81597" marT="40799" marB="407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300" dirty="0"/>
                    </a:p>
                  </a:txBody>
                  <a:tcPr marL="81597" marR="81597" marT="40799" marB="407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7701690"/>
                  </a:ext>
                </a:extLst>
              </a:tr>
            </a:tbl>
          </a:graphicData>
        </a:graphic>
      </p:graphicFrame>
      <p:graphicFrame>
        <p:nvGraphicFramePr>
          <p:cNvPr id="30" name="表 2">
            <a:extLst>
              <a:ext uri="{FF2B5EF4-FFF2-40B4-BE49-F238E27FC236}">
                <a16:creationId xmlns:a16="http://schemas.microsoft.com/office/drawing/2014/main" id="{F765B8CA-1646-48D8-9AD2-1089AC83E684}"/>
              </a:ext>
            </a:extLst>
          </p:cNvPr>
          <p:cNvGraphicFramePr>
            <a:graphicFrameLocks noGrp="1"/>
          </p:cNvGraphicFramePr>
          <p:nvPr>
            <p:extLst>
              <p:ext uri="{D42A27DB-BD31-4B8C-83A1-F6EECF244321}">
                <p14:modId xmlns:p14="http://schemas.microsoft.com/office/powerpoint/2010/main" val="156451022"/>
              </p:ext>
            </p:extLst>
          </p:nvPr>
        </p:nvGraphicFramePr>
        <p:xfrm>
          <a:off x="4999168" y="1529245"/>
          <a:ext cx="4841250" cy="4709672"/>
        </p:xfrm>
        <a:graphic>
          <a:graphicData uri="http://schemas.openxmlformats.org/drawingml/2006/table">
            <a:tbl>
              <a:tblPr>
                <a:tableStyleId>{7E9639D4-E3E2-4D34-9284-5A2195B3D0D7}</a:tableStyleId>
              </a:tblPr>
              <a:tblGrid>
                <a:gridCol w="3492000">
                  <a:extLst>
                    <a:ext uri="{9D8B030D-6E8A-4147-A177-3AD203B41FA5}">
                      <a16:colId xmlns:a16="http://schemas.microsoft.com/office/drawing/2014/main" val="4145527290"/>
                    </a:ext>
                  </a:extLst>
                </a:gridCol>
                <a:gridCol w="1349250">
                  <a:extLst>
                    <a:ext uri="{9D8B030D-6E8A-4147-A177-3AD203B41FA5}">
                      <a16:colId xmlns:a16="http://schemas.microsoft.com/office/drawing/2014/main" val="4240846946"/>
                    </a:ext>
                  </a:extLst>
                </a:gridCol>
              </a:tblGrid>
              <a:tr h="1692000">
                <a:tc>
                  <a:txBody>
                    <a:bodyPr/>
                    <a:lstStyle/>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➤ナイトショー</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【One </a:t>
                      </a:r>
                      <a:r>
                        <a:rPr kumimoji="1" lang="en-US" altLang="ja-JP" sz="9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World,One</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Planet】</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会場全体のプロジェクションマッピング、ドローンショーなどが連動する壮大＆壮観なショーを開催。</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水と空気のスペクタクルショー</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基の噴水とウォータースクリーン、レーザー、炎などで創りだす壮大なエンターテインメントを実施。</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【Japan Fireworks Expo】</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日本を代表する花火大会が全国から集結。万博のために作成した芸術玉を披露。</a:t>
                      </a:r>
                    </a:p>
                  </a:txBody>
                  <a:tcPr marL="81597" marR="81597" marT="40799" marB="407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300" dirty="0"/>
                    </a:p>
                  </a:txBody>
                  <a:tcPr marL="81597" marR="81597" marT="40799" marB="407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7701690"/>
                  </a:ext>
                </a:extLst>
              </a:tr>
              <a:tr h="1044000">
                <a:tc>
                  <a:txBody>
                    <a:bodyPr/>
                    <a:lstStyle/>
                    <a:p>
                      <a:pPr marL="0" marR="0" lvl="0" indent="0" algn="l" defTabSz="742950" rtl="0" eaLnBrk="1" fontAlgn="auto" latinLnBrk="0" hangingPunct="1">
                        <a:lnSpc>
                          <a:spcPts val="13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MEGA CANVAS</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」プロジェクト</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一般社団法人関西イノベーションセンターとの共催事業として、万博会場東ゲート付近に位置する物流センターの壁面を活用したプロジェクションマッピングを実施。</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○開催期間：令和</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金</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月・祝</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742950" rtl="0" eaLnBrk="1" fontAlgn="auto" latinLnBrk="0" hangingPunct="1">
                        <a:lnSpc>
                          <a:spcPts val="13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81597" marR="81597" marT="40799" marB="407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800" dirty="0">
                        <a:latin typeface="Meiryo UI" panose="020B0604030504040204" pitchFamily="50" charset="-128"/>
                        <a:ea typeface="Meiryo UI" panose="020B0604030504040204" pitchFamily="50" charset="-128"/>
                      </a:endParaRPr>
                    </a:p>
                  </a:txBody>
                  <a:tcPr marL="81597" marR="81597" marT="40799" marB="407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6258140"/>
                  </a:ext>
                </a:extLst>
              </a:tr>
              <a:tr h="972000">
                <a:tc>
                  <a:txBody>
                    <a:bodyPr/>
                    <a:lstStyle/>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➤大相撲大阪・関西万博場所</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日本相撲協会設立</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周年という大きな節目の記念すべき年に、国内外へ大相撲の魅力を届けるため、万博会場にて巡業を実施。万博の掲げる未来志向のテーマに基づき、次世代を担うこどもたちを対象とした特別プログラムも展開。</a:t>
                      </a: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○開催日：令和</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txBody>
                  <a:tcPr marL="81597" marR="81597" marT="40799" marB="407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800" dirty="0">
                        <a:latin typeface="Meiryo UI" panose="020B0604030504040204" pitchFamily="50" charset="-128"/>
                        <a:ea typeface="Meiryo UI" panose="020B0604030504040204" pitchFamily="50" charset="-128"/>
                      </a:endParaRPr>
                    </a:p>
                  </a:txBody>
                  <a:tcPr marL="81597" marR="81597" marT="40799" marB="407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5707222"/>
                  </a:ext>
                </a:extLst>
              </a:tr>
              <a:tr h="638857">
                <a:tc>
                  <a:txBody>
                    <a:bodyPr/>
                    <a:lstStyle/>
                    <a:p>
                      <a:pPr marL="0" marR="0" lvl="0" indent="0" algn="l" defTabSz="742950" rtl="0" eaLnBrk="1" fontAlgn="auto" latinLnBrk="0" hangingPunct="1">
                        <a:lnSpc>
                          <a:spcPts val="13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➤大阪産</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もん</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の活用・</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PR</a:t>
                      </a:r>
                    </a:p>
                    <a:p>
                      <a:pPr marL="0" marR="0" lvl="0" indent="0" algn="l" defTabSz="742950" rtl="0" eaLnBrk="1" fontAlgn="auto" latinLnBrk="0" hangingPunct="1">
                        <a:lnSpc>
                          <a:spcPts val="13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府内で生産される主要な農産物の魅力や歴史、食文化等について、万博会場内での展示や販売、体験機会を提供。大阪産</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もん</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を知り、楽しみ、味わってもらい、心と体の健康につなげることをテーマとしたイベントを</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開催。</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81597" marR="81597" marT="40799" marB="407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800" dirty="0">
                        <a:latin typeface="Meiryo UI" panose="020B0604030504040204" pitchFamily="50" charset="-128"/>
                        <a:ea typeface="Meiryo UI" panose="020B0604030504040204" pitchFamily="50" charset="-128"/>
                      </a:endParaRPr>
                    </a:p>
                  </a:txBody>
                  <a:tcPr marL="81597" marR="81597" marT="40799" marB="407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9095131"/>
                  </a:ext>
                </a:extLst>
              </a:tr>
            </a:tbl>
          </a:graphicData>
        </a:graphic>
      </p:graphicFrame>
      <p:pic>
        <p:nvPicPr>
          <p:cNvPr id="13" name="図 12">
            <a:extLst>
              <a:ext uri="{FF2B5EF4-FFF2-40B4-BE49-F238E27FC236}">
                <a16:creationId xmlns:a16="http://schemas.microsoft.com/office/drawing/2014/main" id="{CBF512A7-575D-472E-BCDE-29367666C5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3021" y="3908956"/>
            <a:ext cx="1220750" cy="813834"/>
          </a:xfrm>
          <a:prstGeom prst="rect">
            <a:avLst/>
          </a:prstGeom>
        </p:spPr>
      </p:pic>
      <p:pic>
        <p:nvPicPr>
          <p:cNvPr id="14" name="図 13">
            <a:extLst>
              <a:ext uri="{FF2B5EF4-FFF2-40B4-BE49-F238E27FC236}">
                <a16:creationId xmlns:a16="http://schemas.microsoft.com/office/drawing/2014/main" id="{B9880182-DE36-4EA1-9BE5-20E20CDF3BF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77501" y="1631242"/>
            <a:ext cx="1220750" cy="750252"/>
          </a:xfrm>
          <a:prstGeom prst="rect">
            <a:avLst/>
          </a:prstGeom>
        </p:spPr>
      </p:pic>
      <p:pic>
        <p:nvPicPr>
          <p:cNvPr id="15" name="図 14">
            <a:extLst>
              <a:ext uri="{FF2B5EF4-FFF2-40B4-BE49-F238E27FC236}">
                <a16:creationId xmlns:a16="http://schemas.microsoft.com/office/drawing/2014/main" id="{7C93EB13-871F-4443-AB46-3FBB4A459B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73021" y="2746946"/>
            <a:ext cx="1220750" cy="864416"/>
          </a:xfrm>
          <a:prstGeom prst="rect">
            <a:avLst/>
          </a:prstGeom>
        </p:spPr>
      </p:pic>
      <p:pic>
        <p:nvPicPr>
          <p:cNvPr id="16" name="図 15">
            <a:extLst>
              <a:ext uri="{FF2B5EF4-FFF2-40B4-BE49-F238E27FC236}">
                <a16:creationId xmlns:a16="http://schemas.microsoft.com/office/drawing/2014/main" id="{5EB11372-7699-4AF9-995B-2E77B4660AD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686558" y="5112097"/>
            <a:ext cx="1220750" cy="834212"/>
          </a:xfrm>
          <a:prstGeom prst="rect">
            <a:avLst/>
          </a:prstGeom>
        </p:spPr>
      </p:pic>
      <p:sp>
        <p:nvSpPr>
          <p:cNvPr id="17" name="楕円 16">
            <a:extLst>
              <a:ext uri="{FF2B5EF4-FFF2-40B4-BE49-F238E27FC236}">
                <a16:creationId xmlns:a16="http://schemas.microsoft.com/office/drawing/2014/main" id="{E03FA26A-D310-4A1A-9707-DB0733F35977}"/>
              </a:ext>
            </a:extLst>
          </p:cNvPr>
          <p:cNvSpPr/>
          <p:nvPr/>
        </p:nvSpPr>
        <p:spPr>
          <a:xfrm>
            <a:off x="3627265" y="1573551"/>
            <a:ext cx="205296" cy="2244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14" b="1" dirty="0"/>
              <a:t>春</a:t>
            </a:r>
          </a:p>
        </p:txBody>
      </p:sp>
      <p:sp>
        <p:nvSpPr>
          <p:cNvPr id="32" name="テキスト ボックス 31">
            <a:extLst>
              <a:ext uri="{FF2B5EF4-FFF2-40B4-BE49-F238E27FC236}">
                <a16:creationId xmlns:a16="http://schemas.microsoft.com/office/drawing/2014/main" id="{FDED81F3-F70E-47F7-85D6-12D5F8B6A0C7}"/>
              </a:ext>
            </a:extLst>
          </p:cNvPr>
          <p:cNvSpPr txBox="1"/>
          <p:nvPr/>
        </p:nvSpPr>
        <p:spPr>
          <a:xfrm>
            <a:off x="3776540" y="3598025"/>
            <a:ext cx="1022671" cy="2978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798" tIns="40798" rIns="40798" bIns="40798" numCol="1" spcCol="38100" rtlCol="0" anchor="t">
            <a:spAutoFit/>
          </a:bodyPr>
          <a:lstStyle/>
          <a:p>
            <a:pPr algn="ctr" defTabSz="407988">
              <a:defRPr/>
            </a:pPr>
            <a:r>
              <a:rPr lang="ja-JP" altLang="en-US" sz="700" dirty="0">
                <a:latin typeface="Meiryo UI" panose="020B0604030504040204" pitchFamily="50" charset="-128"/>
                <a:ea typeface="Meiryo UI" panose="020B0604030504040204" pitchFamily="50" charset="-128"/>
                <a:sym typeface="Calibri"/>
              </a:rPr>
              <a:t>大阪ウィーク～夏～</a:t>
            </a:r>
          </a:p>
          <a:p>
            <a:pPr algn="ctr" defTabSz="407988">
              <a:defRPr/>
            </a:pPr>
            <a:r>
              <a:rPr lang="ja-JP" altLang="en-US" sz="700" dirty="0">
                <a:latin typeface="Meiryo UI" panose="020B0604030504040204" pitchFamily="50" charset="-128"/>
                <a:ea typeface="Meiryo UI" panose="020B0604030504040204" pitchFamily="50" charset="-128"/>
                <a:sym typeface="Calibri"/>
              </a:rPr>
              <a:t>大屋根リング盆踊りの様子</a:t>
            </a:r>
          </a:p>
        </p:txBody>
      </p:sp>
      <p:sp>
        <p:nvSpPr>
          <p:cNvPr id="20" name="テキスト ボックス 19">
            <a:extLst>
              <a:ext uri="{FF2B5EF4-FFF2-40B4-BE49-F238E27FC236}">
                <a16:creationId xmlns:a16="http://schemas.microsoft.com/office/drawing/2014/main" id="{F4B7D6D6-C2E4-445E-BB6A-D8F50E022623}"/>
              </a:ext>
            </a:extLst>
          </p:cNvPr>
          <p:cNvSpPr txBox="1"/>
          <p:nvPr/>
        </p:nvSpPr>
        <p:spPr>
          <a:xfrm>
            <a:off x="3422780" y="5910485"/>
            <a:ext cx="1721231" cy="307777"/>
          </a:xfrm>
          <a:prstGeom prst="rect">
            <a:avLst/>
          </a:prstGeom>
          <a:noFill/>
        </p:spPr>
        <p:txBody>
          <a:bodyPr wrap="square">
            <a:spAutoFit/>
          </a:bodyPr>
          <a:lstStyle/>
          <a:p>
            <a:pPr algn="ctr" defTabSz="777300">
              <a:defRPr/>
            </a:pPr>
            <a:r>
              <a:rPr lang="ja-JP" altLang="en-US" sz="700" dirty="0">
                <a:latin typeface="Meiryo UI" panose="020B0604030504040204" pitchFamily="50" charset="-128"/>
                <a:ea typeface="Meiryo UI" panose="020B0604030504040204" pitchFamily="50" charset="-128"/>
              </a:rPr>
              <a:t>地域の魅力発見ツアー</a:t>
            </a:r>
            <a:endParaRPr lang="en-US" altLang="ja-JP" sz="700" dirty="0">
              <a:latin typeface="Meiryo UI" panose="020B0604030504040204" pitchFamily="50" charset="-128"/>
              <a:ea typeface="Meiryo UI" panose="020B0604030504040204" pitchFamily="50" charset="-128"/>
            </a:endParaRPr>
          </a:p>
          <a:p>
            <a:pPr algn="ctr" defTabSz="777300">
              <a:defRPr/>
            </a:pPr>
            <a:r>
              <a:rPr lang="en-US" altLang="ja-JP" sz="700" dirty="0">
                <a:latin typeface="Meiryo UI" panose="020B0604030504040204" pitchFamily="50" charset="-128"/>
                <a:ea typeface="Meiryo UI" panose="020B0604030504040204" pitchFamily="50" charset="-128"/>
              </a:rPr>
              <a:t>_</a:t>
            </a:r>
            <a:r>
              <a:rPr lang="ja-JP" altLang="en-US" sz="700" dirty="0">
                <a:solidFill>
                  <a:prstClr val="black"/>
                </a:solidFill>
                <a:latin typeface="Meiryo UI" panose="020B0604030504040204" pitchFamily="50" charset="-128"/>
                <a:ea typeface="Meiryo UI" panose="020B0604030504040204" pitchFamily="50" charset="-128"/>
              </a:rPr>
              <a:t>みなはれゾーンの様子</a:t>
            </a:r>
          </a:p>
        </p:txBody>
      </p:sp>
      <p:sp>
        <p:nvSpPr>
          <p:cNvPr id="22" name="テキスト ボックス 21">
            <a:extLst>
              <a:ext uri="{FF2B5EF4-FFF2-40B4-BE49-F238E27FC236}">
                <a16:creationId xmlns:a16="http://schemas.microsoft.com/office/drawing/2014/main" id="{A9B29824-71B8-4F82-97A7-2FA46C7635E3}"/>
              </a:ext>
            </a:extLst>
          </p:cNvPr>
          <p:cNvSpPr txBox="1"/>
          <p:nvPr/>
        </p:nvSpPr>
        <p:spPr>
          <a:xfrm>
            <a:off x="3504142" y="4695101"/>
            <a:ext cx="1567470" cy="415498"/>
          </a:xfrm>
          <a:prstGeom prst="rect">
            <a:avLst/>
          </a:prstGeom>
          <a:noFill/>
        </p:spPr>
        <p:txBody>
          <a:bodyPr wrap="square">
            <a:spAutoFit/>
          </a:bodyPr>
          <a:lstStyle/>
          <a:p>
            <a:pPr algn="ctr" defTabSz="777300">
              <a:defRPr/>
            </a:pPr>
            <a:r>
              <a:rPr lang="ja-JP" altLang="en-US" sz="700" dirty="0">
                <a:latin typeface="Meiryo UI" panose="020B0604030504040204" pitchFamily="50" charset="-128"/>
                <a:ea typeface="Meiryo UI" panose="020B0604030504040204" pitchFamily="50" charset="-128"/>
              </a:rPr>
              <a:t>大阪ウィーク～秋～</a:t>
            </a:r>
            <a:endParaRPr lang="en-US" altLang="ja-JP" sz="700" dirty="0">
              <a:latin typeface="Meiryo UI" panose="020B0604030504040204" pitchFamily="50" charset="-128"/>
              <a:ea typeface="Meiryo UI" panose="020B0604030504040204" pitchFamily="50" charset="-128"/>
            </a:endParaRPr>
          </a:p>
          <a:p>
            <a:pPr algn="ctr" defTabSz="777300">
              <a:defRPr/>
            </a:pPr>
            <a:r>
              <a:rPr lang="ja-JP" altLang="en-US" sz="700" dirty="0">
                <a:latin typeface="Meiryo UI" panose="020B0604030504040204" pitchFamily="50" charset="-128"/>
                <a:ea typeface="Meiryo UI" panose="020B0604030504040204" pitchFamily="50" charset="-128"/>
              </a:rPr>
              <a:t>大阪の実力派アーティスト</a:t>
            </a:r>
            <a:endParaRPr lang="en-US" altLang="ja-JP" sz="700" dirty="0">
              <a:latin typeface="Meiryo UI" panose="020B0604030504040204" pitchFamily="50" charset="-128"/>
              <a:ea typeface="Meiryo UI" panose="020B0604030504040204" pitchFamily="50" charset="-128"/>
            </a:endParaRPr>
          </a:p>
          <a:p>
            <a:pPr algn="ctr" defTabSz="777300">
              <a:defRPr/>
            </a:pPr>
            <a:r>
              <a:rPr lang="ja-JP" altLang="en-US" sz="700" dirty="0">
                <a:latin typeface="Meiryo UI" panose="020B0604030504040204" pitchFamily="50" charset="-128"/>
                <a:ea typeface="Meiryo UI" panose="020B0604030504040204" pitchFamily="50" charset="-128"/>
              </a:rPr>
              <a:t>たちのパフォーマンス！</a:t>
            </a:r>
          </a:p>
        </p:txBody>
      </p:sp>
      <p:sp>
        <p:nvSpPr>
          <p:cNvPr id="23" name="テキスト ボックス 22">
            <a:extLst>
              <a:ext uri="{FF2B5EF4-FFF2-40B4-BE49-F238E27FC236}">
                <a16:creationId xmlns:a16="http://schemas.microsoft.com/office/drawing/2014/main" id="{68664713-91FD-439C-B421-44198802FD09}"/>
              </a:ext>
            </a:extLst>
          </p:cNvPr>
          <p:cNvSpPr txBox="1"/>
          <p:nvPr/>
        </p:nvSpPr>
        <p:spPr>
          <a:xfrm>
            <a:off x="3504141" y="2347278"/>
            <a:ext cx="1567470" cy="415498"/>
          </a:xfrm>
          <a:prstGeom prst="rect">
            <a:avLst/>
          </a:prstGeom>
          <a:noFill/>
        </p:spPr>
        <p:txBody>
          <a:bodyPr wrap="square">
            <a:spAutoFit/>
          </a:bodyPr>
          <a:lstStyle/>
          <a:p>
            <a:pPr algn="ctr" defTabSz="777300">
              <a:defRPr/>
            </a:pPr>
            <a:r>
              <a:rPr lang="ja-JP" altLang="en-US" sz="700" dirty="0">
                <a:solidFill>
                  <a:prstClr val="black"/>
                </a:solidFill>
                <a:latin typeface="Meiryo UI" panose="020B0604030504040204" pitchFamily="50" charset="-128"/>
                <a:ea typeface="Meiryo UI" panose="020B0604030504040204" pitchFamily="50" charset="-128"/>
              </a:rPr>
              <a:t>大阪ウィーク～春～</a:t>
            </a:r>
            <a:endParaRPr lang="en-US" altLang="ja-JP" sz="700" dirty="0">
              <a:solidFill>
                <a:prstClr val="black"/>
              </a:solidFill>
              <a:latin typeface="Meiryo UI" panose="020B0604030504040204" pitchFamily="50" charset="-128"/>
              <a:ea typeface="Meiryo UI" panose="020B0604030504040204" pitchFamily="50" charset="-128"/>
            </a:endParaRPr>
          </a:p>
          <a:p>
            <a:pPr algn="ctr" defTabSz="777300">
              <a:defRPr/>
            </a:pPr>
            <a:r>
              <a:rPr lang="ja-JP" altLang="en-US" sz="700" dirty="0">
                <a:solidFill>
                  <a:prstClr val="black"/>
                </a:solidFill>
                <a:latin typeface="Meiryo UI" panose="020B0604030504040204" pitchFamily="50" charset="-128"/>
                <a:ea typeface="Meiryo UI" panose="020B0604030504040204" pitchFamily="50" charset="-128"/>
              </a:rPr>
              <a:t>府内各地からだんじり・やぐら・</a:t>
            </a:r>
            <a:endParaRPr lang="en-US" altLang="ja-JP" sz="700" dirty="0">
              <a:solidFill>
                <a:prstClr val="black"/>
              </a:solidFill>
              <a:latin typeface="Meiryo UI" panose="020B0604030504040204" pitchFamily="50" charset="-128"/>
              <a:ea typeface="Meiryo UI" panose="020B0604030504040204" pitchFamily="50" charset="-128"/>
            </a:endParaRPr>
          </a:p>
          <a:p>
            <a:pPr algn="ctr" defTabSz="777300">
              <a:defRPr/>
            </a:pPr>
            <a:r>
              <a:rPr lang="ja-JP" altLang="en-US" sz="700" dirty="0">
                <a:solidFill>
                  <a:prstClr val="black"/>
                </a:solidFill>
                <a:latin typeface="Meiryo UI" panose="020B0604030504040204" pitchFamily="50" charset="-128"/>
                <a:ea typeface="Meiryo UI" panose="020B0604030504040204" pitchFamily="50" charset="-128"/>
              </a:rPr>
              <a:t>太鼓台等が集合</a:t>
            </a:r>
          </a:p>
        </p:txBody>
      </p:sp>
      <p:sp>
        <p:nvSpPr>
          <p:cNvPr id="35" name="楕円 34">
            <a:extLst>
              <a:ext uri="{FF2B5EF4-FFF2-40B4-BE49-F238E27FC236}">
                <a16:creationId xmlns:a16="http://schemas.microsoft.com/office/drawing/2014/main" id="{8A7FA6D2-F05A-4FF7-A0B9-65E2C826DE15}"/>
              </a:ext>
            </a:extLst>
          </p:cNvPr>
          <p:cNvSpPr/>
          <p:nvPr/>
        </p:nvSpPr>
        <p:spPr>
          <a:xfrm>
            <a:off x="3654970" y="2712407"/>
            <a:ext cx="205296" cy="2244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14" b="1" dirty="0"/>
              <a:t>夏</a:t>
            </a:r>
          </a:p>
        </p:txBody>
      </p:sp>
      <p:sp>
        <p:nvSpPr>
          <p:cNvPr id="36" name="楕円 35">
            <a:extLst>
              <a:ext uri="{FF2B5EF4-FFF2-40B4-BE49-F238E27FC236}">
                <a16:creationId xmlns:a16="http://schemas.microsoft.com/office/drawing/2014/main" id="{E97F6C8A-5FC8-4279-A676-487899CD83A6}"/>
              </a:ext>
            </a:extLst>
          </p:cNvPr>
          <p:cNvSpPr/>
          <p:nvPr/>
        </p:nvSpPr>
        <p:spPr>
          <a:xfrm>
            <a:off x="3654970" y="3854991"/>
            <a:ext cx="205296" cy="2244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14" b="1" dirty="0"/>
              <a:t>秋</a:t>
            </a:r>
          </a:p>
        </p:txBody>
      </p:sp>
      <p:pic>
        <p:nvPicPr>
          <p:cNvPr id="37" name="図 36">
            <a:extLst>
              <a:ext uri="{FF2B5EF4-FFF2-40B4-BE49-F238E27FC236}">
                <a16:creationId xmlns:a16="http://schemas.microsoft.com/office/drawing/2014/main" id="{34EA2C64-E66D-4790-97AF-3272F3A85F4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541861" y="1595652"/>
            <a:ext cx="1220750" cy="685551"/>
          </a:xfrm>
          <a:prstGeom prst="rect">
            <a:avLst/>
          </a:prstGeom>
        </p:spPr>
      </p:pic>
      <p:sp>
        <p:nvSpPr>
          <p:cNvPr id="40" name="テキスト ボックス 39">
            <a:extLst>
              <a:ext uri="{FF2B5EF4-FFF2-40B4-BE49-F238E27FC236}">
                <a16:creationId xmlns:a16="http://schemas.microsoft.com/office/drawing/2014/main" id="{74CD3549-1551-40D9-A77A-AB4BD81F34E9}"/>
              </a:ext>
            </a:extLst>
          </p:cNvPr>
          <p:cNvSpPr txBox="1"/>
          <p:nvPr/>
        </p:nvSpPr>
        <p:spPr>
          <a:xfrm>
            <a:off x="8518751" y="2242797"/>
            <a:ext cx="1307799" cy="171778"/>
          </a:xfrm>
          <a:prstGeom prst="rect">
            <a:avLst/>
          </a:prstGeom>
          <a:noFill/>
        </p:spPr>
        <p:txBody>
          <a:bodyPr wrap="square">
            <a:spAutoFit/>
          </a:bodyPr>
          <a:lstStyle/>
          <a:p>
            <a:pPr defTabSz="407988">
              <a:lnSpc>
                <a:spcPct val="150000"/>
              </a:lnSpc>
              <a:defRPr/>
            </a:pPr>
            <a:r>
              <a:rPr lang="ja-JP" altLang="en-US" sz="400" dirty="0">
                <a:solidFill>
                  <a:prstClr val="black"/>
                </a:solidFill>
                <a:latin typeface="Meiryo UI" panose="020B0604030504040204" pitchFamily="50" charset="-128"/>
                <a:ea typeface="Meiryo UI" panose="020B0604030504040204" pitchFamily="50" charset="-128"/>
              </a:rPr>
              <a:t>提供：</a:t>
            </a:r>
            <a:r>
              <a:rPr lang="zh-CN" altLang="en-US" sz="400" dirty="0">
                <a:solidFill>
                  <a:prstClr val="black"/>
                </a:solidFill>
                <a:latin typeface="Meiryo UI" panose="020B0604030504040204" pitchFamily="50" charset="-128"/>
                <a:ea typeface="Meiryo UI" panose="020B0604030504040204" pitchFamily="50" charset="-128"/>
              </a:rPr>
              <a:t>公益社団法人</a:t>
            </a:r>
            <a:r>
              <a:rPr lang="en-US" altLang="zh-CN" sz="400" dirty="0">
                <a:solidFill>
                  <a:prstClr val="black"/>
                </a:solidFill>
                <a:latin typeface="Meiryo UI" panose="020B0604030504040204" pitchFamily="50" charset="-128"/>
                <a:ea typeface="Meiryo UI" panose="020B0604030504040204" pitchFamily="50" charset="-128"/>
              </a:rPr>
              <a:t>2025</a:t>
            </a:r>
            <a:r>
              <a:rPr lang="zh-CN" altLang="en-US" sz="400" dirty="0">
                <a:solidFill>
                  <a:prstClr val="black"/>
                </a:solidFill>
                <a:latin typeface="Meiryo UI" panose="020B0604030504040204" pitchFamily="50" charset="-128"/>
                <a:ea typeface="Meiryo UI" panose="020B0604030504040204" pitchFamily="50" charset="-128"/>
              </a:rPr>
              <a:t>年日本国際博覧会協会</a:t>
            </a:r>
            <a:endParaRPr lang="en-US" altLang="ja-JP" sz="400" dirty="0">
              <a:solidFill>
                <a:prstClr val="black"/>
              </a:solidFill>
              <a:latin typeface="Meiryo UI" panose="020B0604030504040204" pitchFamily="50" charset="-128"/>
              <a:ea typeface="Meiryo UI" panose="020B0604030504040204" pitchFamily="50" charset="-128"/>
            </a:endParaRPr>
          </a:p>
        </p:txBody>
      </p:sp>
      <p:sp>
        <p:nvSpPr>
          <p:cNvPr id="42" name="正方形/長方形 41">
            <a:extLst>
              <a:ext uri="{FF2B5EF4-FFF2-40B4-BE49-F238E27FC236}">
                <a16:creationId xmlns:a16="http://schemas.microsoft.com/office/drawing/2014/main" id="{625BFD76-05BF-4720-88F1-ABFCE78F473D}"/>
              </a:ext>
            </a:extLst>
          </p:cNvPr>
          <p:cNvSpPr/>
          <p:nvPr/>
        </p:nvSpPr>
        <p:spPr>
          <a:xfrm>
            <a:off x="254119" y="559899"/>
            <a:ext cx="9447665" cy="3855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81597" tIns="40799" rIns="81597" bIns="40799" rtlCol="0" anchor="ctr"/>
          <a:lstStyle/>
          <a:p>
            <a:pPr>
              <a:lnSpc>
                <a:spcPts val="1600"/>
              </a:lnSpc>
            </a:pPr>
            <a:r>
              <a:rPr lang="ja-JP" altLang="en-US" sz="1100" dirty="0">
                <a:solidFill>
                  <a:schemeClr val="tx1"/>
                </a:solidFill>
                <a:latin typeface="Meiryo UI"/>
                <a:ea typeface="Meiryo UI"/>
                <a:cs typeface="+mn-lt"/>
              </a:rPr>
              <a:t>大阪・関西万博の開催を契機として、多様な主体の連携により、食、文化・芸術、スポーツなど様々な分野の魅力的なコンテンツが実施されるとともに、国際交流のさらなる促進が図られることにより、広く国内外に大阪の都市魅力を発信した。</a:t>
            </a:r>
            <a:endParaRPr lang="en-US" altLang="ja-JP" sz="1400" dirty="0">
              <a:solidFill>
                <a:schemeClr val="tx1"/>
              </a:solidFill>
              <a:latin typeface="Meiryo UI"/>
              <a:ea typeface="Meiryo UI"/>
            </a:endParaRPr>
          </a:p>
        </p:txBody>
      </p:sp>
      <p:pic>
        <p:nvPicPr>
          <p:cNvPr id="3" name="図 2">
            <a:extLst>
              <a:ext uri="{FF2B5EF4-FFF2-40B4-BE49-F238E27FC236}">
                <a16:creationId xmlns:a16="http://schemas.microsoft.com/office/drawing/2014/main" id="{86D17D5A-BFF2-418D-A793-324ECDA9B473}"/>
              </a:ext>
            </a:extLst>
          </p:cNvPr>
          <p:cNvPicPr>
            <a:picLocks noChangeAspect="1"/>
          </p:cNvPicPr>
          <p:nvPr/>
        </p:nvPicPr>
        <p:blipFill>
          <a:blip r:embed="rId8"/>
          <a:stretch>
            <a:fillRect/>
          </a:stretch>
        </p:blipFill>
        <p:spPr>
          <a:xfrm>
            <a:off x="8562275" y="3371276"/>
            <a:ext cx="1220750" cy="685655"/>
          </a:xfrm>
          <a:prstGeom prst="rect">
            <a:avLst/>
          </a:prstGeom>
        </p:spPr>
      </p:pic>
      <p:sp>
        <p:nvSpPr>
          <p:cNvPr id="49" name="テキスト ボックス 48">
            <a:extLst>
              <a:ext uri="{FF2B5EF4-FFF2-40B4-BE49-F238E27FC236}">
                <a16:creationId xmlns:a16="http://schemas.microsoft.com/office/drawing/2014/main" id="{76969574-EEEA-48C8-94B1-58058D0D10C6}"/>
              </a:ext>
            </a:extLst>
          </p:cNvPr>
          <p:cNvSpPr txBox="1"/>
          <p:nvPr/>
        </p:nvSpPr>
        <p:spPr>
          <a:xfrm>
            <a:off x="8532618" y="4086149"/>
            <a:ext cx="1307799" cy="107722"/>
          </a:xfrm>
          <a:prstGeom prst="rect">
            <a:avLst/>
          </a:prstGeom>
          <a:noFill/>
        </p:spPr>
        <p:txBody>
          <a:bodyPr wrap="square" lIns="0" tIns="0" rIns="0" bIns="0">
            <a:spAutoFit/>
          </a:bodyPr>
          <a:lstStyle/>
          <a:p>
            <a:pPr algn="ctr" defTabSz="777300">
              <a:defRPr/>
            </a:pPr>
            <a:r>
              <a:rPr lang="ja-JP" altLang="en-US" sz="700" dirty="0">
                <a:solidFill>
                  <a:prstClr val="black"/>
                </a:solidFill>
                <a:latin typeface="Meiryo UI" panose="020B0604030504040204" pitchFamily="50" charset="-128"/>
                <a:ea typeface="Meiryo UI" panose="020B0604030504040204" pitchFamily="50" charset="-128"/>
              </a:rPr>
              <a:t>プロジェクションマッピングイメージ</a:t>
            </a:r>
          </a:p>
        </p:txBody>
      </p:sp>
      <p:sp>
        <p:nvSpPr>
          <p:cNvPr id="52" name="テキスト ボックス 51">
            <a:extLst>
              <a:ext uri="{FF2B5EF4-FFF2-40B4-BE49-F238E27FC236}">
                <a16:creationId xmlns:a16="http://schemas.microsoft.com/office/drawing/2014/main" id="{860E840D-7818-4E32-820E-341AD77B1412}"/>
              </a:ext>
            </a:extLst>
          </p:cNvPr>
          <p:cNvSpPr txBox="1"/>
          <p:nvPr/>
        </p:nvSpPr>
        <p:spPr>
          <a:xfrm>
            <a:off x="8809170" y="5173576"/>
            <a:ext cx="686131" cy="107722"/>
          </a:xfrm>
          <a:prstGeom prst="rect">
            <a:avLst/>
          </a:prstGeom>
          <a:noFill/>
        </p:spPr>
        <p:txBody>
          <a:bodyPr wrap="square" lIns="0" tIns="0" rIns="0" bIns="0">
            <a:spAutoFit/>
          </a:bodyPr>
          <a:lstStyle/>
          <a:p>
            <a:pPr algn="ctr" defTabSz="777300">
              <a:defRPr/>
            </a:pPr>
            <a:r>
              <a:rPr lang="ja-JP" altLang="en-US" sz="700" dirty="0">
                <a:solidFill>
                  <a:prstClr val="black"/>
                </a:solidFill>
                <a:latin typeface="Meiryo UI" panose="020B0604030504040204" pitchFamily="50" charset="-128"/>
                <a:ea typeface="Meiryo UI" panose="020B0604030504040204" pitchFamily="50" charset="-128"/>
              </a:rPr>
              <a:t>リーフレット</a:t>
            </a:r>
          </a:p>
        </p:txBody>
      </p:sp>
      <p:pic>
        <p:nvPicPr>
          <p:cNvPr id="6" name="図 5">
            <a:extLst>
              <a:ext uri="{FF2B5EF4-FFF2-40B4-BE49-F238E27FC236}">
                <a16:creationId xmlns:a16="http://schemas.microsoft.com/office/drawing/2014/main" id="{410B3FDB-B8A5-4CD7-8583-7D64439D71C4}"/>
              </a:ext>
            </a:extLst>
          </p:cNvPr>
          <p:cNvPicPr>
            <a:picLocks noChangeAspect="1"/>
          </p:cNvPicPr>
          <p:nvPr/>
        </p:nvPicPr>
        <p:blipFill>
          <a:blip r:embed="rId9"/>
          <a:stretch>
            <a:fillRect/>
          </a:stretch>
        </p:blipFill>
        <p:spPr>
          <a:xfrm>
            <a:off x="8682400" y="5433944"/>
            <a:ext cx="890460" cy="666041"/>
          </a:xfrm>
          <a:prstGeom prst="rect">
            <a:avLst/>
          </a:prstGeom>
        </p:spPr>
      </p:pic>
      <p:sp>
        <p:nvSpPr>
          <p:cNvPr id="39" name="テキスト ボックス 38">
            <a:extLst>
              <a:ext uri="{FF2B5EF4-FFF2-40B4-BE49-F238E27FC236}">
                <a16:creationId xmlns:a16="http://schemas.microsoft.com/office/drawing/2014/main" id="{4CEBF7DA-9302-4C69-BADC-561990379139}"/>
              </a:ext>
            </a:extLst>
          </p:cNvPr>
          <p:cNvSpPr txBox="1"/>
          <p:nvPr/>
        </p:nvSpPr>
        <p:spPr>
          <a:xfrm>
            <a:off x="8705485" y="6100112"/>
            <a:ext cx="867375" cy="107722"/>
          </a:xfrm>
          <a:prstGeom prst="rect">
            <a:avLst/>
          </a:prstGeom>
          <a:noFill/>
        </p:spPr>
        <p:txBody>
          <a:bodyPr wrap="square" lIns="0" tIns="0" rIns="0" bIns="0">
            <a:spAutoFit/>
          </a:bodyPr>
          <a:lstStyle/>
          <a:p>
            <a:pPr algn="ctr" defTabSz="777300">
              <a:defRPr/>
            </a:pPr>
            <a:r>
              <a:rPr lang="ja-JP" altLang="en-US" sz="700" dirty="0">
                <a:solidFill>
                  <a:prstClr val="black"/>
                </a:solidFill>
                <a:latin typeface="Meiryo UI" panose="020B0604030504040204" pitchFamily="50" charset="-128"/>
                <a:ea typeface="Meiryo UI" panose="020B0604030504040204" pitchFamily="50" charset="-128"/>
              </a:rPr>
              <a:t>ステージでのイベント</a:t>
            </a:r>
          </a:p>
        </p:txBody>
      </p:sp>
      <p:pic>
        <p:nvPicPr>
          <p:cNvPr id="34" name="図 33">
            <a:extLst>
              <a:ext uri="{FF2B5EF4-FFF2-40B4-BE49-F238E27FC236}">
                <a16:creationId xmlns:a16="http://schemas.microsoft.com/office/drawing/2014/main" id="{AE795C25-B7C6-489E-A1E8-014892B8598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41861" y="2409607"/>
            <a:ext cx="1220750" cy="685551"/>
          </a:xfrm>
          <a:prstGeom prst="rect">
            <a:avLst/>
          </a:prstGeom>
        </p:spPr>
      </p:pic>
      <p:sp>
        <p:nvSpPr>
          <p:cNvPr id="45" name="正方形/長方形 44">
            <a:extLst>
              <a:ext uri="{FF2B5EF4-FFF2-40B4-BE49-F238E27FC236}">
                <a16:creationId xmlns:a16="http://schemas.microsoft.com/office/drawing/2014/main" id="{BC1A3820-D12D-4C27-8586-A1AEFD6D37DC}"/>
              </a:ext>
            </a:extLst>
          </p:cNvPr>
          <p:cNvSpPr/>
          <p:nvPr/>
        </p:nvSpPr>
        <p:spPr>
          <a:xfrm>
            <a:off x="133907" y="531189"/>
            <a:ext cx="9686749" cy="456295"/>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46" name="正方形/長方形 45">
            <a:extLst>
              <a:ext uri="{FF2B5EF4-FFF2-40B4-BE49-F238E27FC236}">
                <a16:creationId xmlns:a16="http://schemas.microsoft.com/office/drawing/2014/main" id="{A2C51E7B-750B-4251-87CD-4833858698CA}"/>
              </a:ext>
            </a:extLst>
          </p:cNvPr>
          <p:cNvSpPr/>
          <p:nvPr/>
        </p:nvSpPr>
        <p:spPr>
          <a:xfrm>
            <a:off x="1289304" y="1061586"/>
            <a:ext cx="8531352" cy="468000"/>
          </a:xfrm>
          <a:prstGeom prst="rect">
            <a:avLst/>
          </a:prstGeom>
          <a:solidFill>
            <a:schemeClr val="accent1">
              <a:lumMod val="20000"/>
              <a:lumOff val="80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48" name="四角形: 角を丸くする 47">
            <a:extLst>
              <a:ext uri="{FF2B5EF4-FFF2-40B4-BE49-F238E27FC236}">
                <a16:creationId xmlns:a16="http://schemas.microsoft.com/office/drawing/2014/main" id="{6FC5BB42-5A54-4200-ACC8-A54E220063F7}"/>
              </a:ext>
            </a:extLst>
          </p:cNvPr>
          <p:cNvSpPr/>
          <p:nvPr/>
        </p:nvSpPr>
        <p:spPr>
          <a:xfrm>
            <a:off x="152732" y="1058620"/>
            <a:ext cx="1078527" cy="468000"/>
          </a:xfrm>
          <a:prstGeom prst="roundRect">
            <a:avLst>
              <a:gd name="adj" fmla="val 50000"/>
            </a:avLst>
          </a:prstGeom>
          <a:solidFill>
            <a:schemeClr val="bg1"/>
          </a:solidFill>
          <a:ln w="381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100" b="1" dirty="0">
                <a:solidFill>
                  <a:schemeClr val="tx1"/>
                </a:solidFill>
                <a:latin typeface="Meiryo UI" panose="020B0604030504040204" pitchFamily="50" charset="-128"/>
                <a:ea typeface="Meiryo UI" panose="020B0604030504040204" pitchFamily="50" charset="-128"/>
              </a:rPr>
              <a:t>魅力コンテンツ</a:t>
            </a:r>
            <a:endParaRPr lang="en-US" altLang="ja-JP" sz="1100" b="1" dirty="0">
              <a:solidFill>
                <a:schemeClr val="tx1"/>
              </a:solidFill>
              <a:latin typeface="Meiryo UI" panose="020B0604030504040204" pitchFamily="50" charset="-128"/>
              <a:ea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rPr>
              <a:t>の実施</a:t>
            </a:r>
          </a:p>
        </p:txBody>
      </p:sp>
      <p:sp>
        <p:nvSpPr>
          <p:cNvPr id="2" name="四角形: 角を丸くする 1">
            <a:extLst>
              <a:ext uri="{FF2B5EF4-FFF2-40B4-BE49-F238E27FC236}">
                <a16:creationId xmlns:a16="http://schemas.microsoft.com/office/drawing/2014/main" id="{958770BE-E45A-72CB-3F97-00DC4B48B6AB}"/>
              </a:ext>
            </a:extLst>
          </p:cNvPr>
          <p:cNvSpPr/>
          <p:nvPr/>
        </p:nvSpPr>
        <p:spPr>
          <a:xfrm>
            <a:off x="1367763" y="1124509"/>
            <a:ext cx="8415262" cy="32722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spcBef>
                <a:spcPts val="26"/>
              </a:spcBef>
              <a:defRPr/>
            </a:pPr>
            <a:r>
              <a:rPr lang="ja-JP" altLang="en-US" sz="1000" dirty="0">
                <a:solidFill>
                  <a:prstClr val="black"/>
                </a:solidFill>
                <a:latin typeface="Meiryo UI" panose="020B0604030504040204" pitchFamily="50" charset="-128"/>
                <a:ea typeface="Meiryo UI" panose="020B0604030504040204" pitchFamily="50" charset="-128"/>
              </a:rPr>
              <a:t>・万博会場内においては、</a:t>
            </a:r>
            <a:r>
              <a:rPr lang="ja-JP" altLang="en-US" sz="1000" b="1" u="sng" dirty="0">
                <a:solidFill>
                  <a:prstClr val="black"/>
                </a:solidFill>
                <a:latin typeface="Meiryo UI" panose="020B0604030504040204" pitchFamily="50" charset="-128"/>
                <a:ea typeface="Meiryo UI" panose="020B0604030504040204" pitchFamily="50" charset="-128"/>
              </a:rPr>
              <a:t>「大阪</a:t>
            </a:r>
            <a:r>
              <a:rPr lang="ja-JP" altLang="en-US" sz="1000" b="1" u="sng" dirty="0">
                <a:solidFill>
                  <a:schemeClr val="tx1"/>
                </a:solidFill>
                <a:latin typeface="Meiryo UI" panose="020B0604030504040204" pitchFamily="50" charset="-128"/>
                <a:ea typeface="Meiryo UI" panose="020B0604030504040204" pitchFamily="50" charset="-128"/>
              </a:rPr>
              <a:t>ウィーク～春・夏・秋～」</a:t>
            </a:r>
            <a:r>
              <a:rPr lang="ja-JP" altLang="en-US" sz="1000" b="1" u="sng" dirty="0">
                <a:solidFill>
                  <a:prstClr val="black"/>
                </a:solidFill>
                <a:latin typeface="Meiryo UI" panose="020B0604030504040204" pitchFamily="50" charset="-128"/>
                <a:ea typeface="Meiryo UI" panose="020B0604030504040204" pitchFamily="50" charset="-128"/>
              </a:rPr>
              <a:t>のほか、ドローンショー、スペクタクルショーなどのナイトコンテンツを展開</a:t>
            </a:r>
            <a:r>
              <a:rPr lang="ja-JP" altLang="en-US" sz="1000" u="sng"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加えて、大阪産</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もん</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の魅力を</a:t>
            </a:r>
            <a:endParaRPr lang="en-US" altLang="ja-JP" sz="1000" dirty="0">
              <a:solidFill>
                <a:prstClr val="black"/>
              </a:solidFill>
              <a:latin typeface="Meiryo UI" panose="020B0604030504040204" pitchFamily="50" charset="-128"/>
              <a:ea typeface="Meiryo UI" panose="020B0604030504040204" pitchFamily="50" charset="-128"/>
            </a:endParaRPr>
          </a:p>
          <a:p>
            <a:pPr>
              <a:lnSpc>
                <a:spcPts val="1400"/>
              </a:lnSpc>
              <a:spcBef>
                <a:spcPts val="26"/>
              </a:spcBef>
              <a:defRPr/>
            </a:pPr>
            <a:r>
              <a:rPr lang="ja-JP" altLang="en-US" sz="1000" dirty="0">
                <a:solidFill>
                  <a:prstClr val="black"/>
                </a:solidFill>
                <a:latin typeface="Meiryo UI" panose="020B0604030504040204" pitchFamily="50" charset="-128"/>
                <a:ea typeface="Meiryo UI" panose="020B0604030504040204" pitchFamily="50" charset="-128"/>
              </a:rPr>
              <a:t>  発信する</a:t>
            </a:r>
            <a:r>
              <a:rPr lang="ja-JP" altLang="en-US" sz="1000" dirty="0">
                <a:solidFill>
                  <a:schemeClr val="tx1"/>
                </a:solidFill>
                <a:latin typeface="Meiryo UI" panose="020B0604030504040204" pitchFamily="50" charset="-128"/>
                <a:ea typeface="Meiryo UI" panose="020B0604030504040204" pitchFamily="50" charset="-128"/>
              </a:rPr>
              <a:t>イベントが実施されるとともに、海外パビリオンやレストランでは、世界各国の料理が提供され、</a:t>
            </a:r>
            <a:r>
              <a:rPr lang="ja-JP" altLang="en-US" sz="1000" b="1" u="sng" dirty="0">
                <a:solidFill>
                  <a:schemeClr val="tx1"/>
                </a:solidFill>
                <a:latin typeface="Meiryo UI" panose="020B0604030504040204" pitchFamily="50" charset="-128"/>
                <a:ea typeface="Meiryo UI" panose="020B0604030504040204" pitchFamily="50" charset="-128"/>
              </a:rPr>
              <a:t>世界中の食文化を体験できる機会</a:t>
            </a:r>
            <a:r>
              <a:rPr lang="ja-JP" altLang="en-US" sz="1000" dirty="0">
                <a:solidFill>
                  <a:schemeClr val="tx1"/>
                </a:solidFill>
                <a:latin typeface="Meiryo UI" panose="020B0604030504040204" pitchFamily="50" charset="-128"/>
                <a:ea typeface="Meiryo UI" panose="020B0604030504040204" pitchFamily="50" charset="-128"/>
              </a:rPr>
              <a:t>となった。</a:t>
            </a:r>
            <a:endParaRPr lang="ja-JP" altLang="en-US" sz="1000" u="sng" dirty="0">
              <a:solidFill>
                <a:schemeClr val="tx1"/>
              </a:solidFill>
              <a:latin typeface="Meiryo UI" panose="020B0604030504040204" pitchFamily="50" charset="-128"/>
              <a:ea typeface="Meiryo UI" panose="020B0604030504040204" pitchFamily="50" charset="-128"/>
            </a:endParaRPr>
          </a:p>
        </p:txBody>
      </p:sp>
      <p:sp>
        <p:nvSpPr>
          <p:cNvPr id="50" name="スライド番号プレースホルダー 6">
            <a:extLst>
              <a:ext uri="{FF2B5EF4-FFF2-40B4-BE49-F238E27FC236}">
                <a16:creationId xmlns:a16="http://schemas.microsoft.com/office/drawing/2014/main" id="{18B9F57C-A8E5-4EE4-B14C-45E70ECA24E5}"/>
              </a:ext>
            </a:extLst>
          </p:cNvPr>
          <p:cNvSpPr txBox="1">
            <a:spLocks/>
          </p:cNvSpPr>
          <p:nvPr/>
        </p:nvSpPr>
        <p:spPr>
          <a:xfrm>
            <a:off x="9428017" y="5836227"/>
            <a:ext cx="477983" cy="456295"/>
          </a:xfrm>
          <a:prstGeom prst="rect">
            <a:avLst/>
          </a:prstGeom>
        </p:spPr>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5</a:t>
            </a:fld>
            <a:endParaRPr kumimoji="1" lang="ja-JP" altLang="en-US" sz="1000" dirty="0">
              <a:latin typeface="Meiryo UI" panose="020B0604030504040204" pitchFamily="50" charset="-128"/>
              <a:ea typeface="Meiryo UI" panose="020B0604030504040204" pitchFamily="50" charset="-128"/>
            </a:endParaRPr>
          </a:p>
        </p:txBody>
      </p:sp>
      <p:sp>
        <p:nvSpPr>
          <p:cNvPr id="33" name="正方形/長方形 32">
            <a:extLst>
              <a:ext uri="{FF2B5EF4-FFF2-40B4-BE49-F238E27FC236}">
                <a16:creationId xmlns:a16="http://schemas.microsoft.com/office/drawing/2014/main" id="{92B35D34-CF4C-492F-BC2D-2014DCDC56F4}"/>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a:t>
            </a:r>
            <a:r>
              <a:rPr lang="ja-JP" altLang="en-US" b="1" dirty="0">
                <a:solidFill>
                  <a:schemeClr val="bg1"/>
                </a:solidFill>
                <a:latin typeface="Meiryo UI" panose="020B0604030504040204" pitchFamily="50" charset="-128"/>
                <a:ea typeface="Meiryo UI" panose="020B0604030504040204" pitchFamily="50" charset="-128"/>
              </a:rPr>
              <a:t>「大阪都市魅力創造戦略</a:t>
            </a:r>
            <a:r>
              <a:rPr lang="en-US" altLang="ja-JP" b="1" dirty="0">
                <a:solidFill>
                  <a:schemeClr val="bg1"/>
                </a:solidFill>
                <a:latin typeface="Meiryo UI" panose="020B0604030504040204" pitchFamily="50" charset="-128"/>
                <a:ea typeface="Meiryo UI" panose="020B0604030504040204" pitchFamily="50" charset="-128"/>
              </a:rPr>
              <a:t>2025</a:t>
            </a:r>
            <a:r>
              <a:rPr lang="ja-JP" altLang="en-US" b="1" dirty="0">
                <a:solidFill>
                  <a:schemeClr val="bg1"/>
                </a:solidFill>
                <a:latin typeface="Meiryo UI" panose="020B0604030504040204" pitchFamily="50" charset="-128"/>
                <a:ea typeface="Meiryo UI" panose="020B0604030504040204" pitchFamily="50" charset="-128"/>
              </a:rPr>
              <a:t>」の取組（大阪・関西万博関連）</a:t>
            </a:r>
          </a:p>
        </p:txBody>
      </p:sp>
      <p:sp>
        <p:nvSpPr>
          <p:cNvPr id="38" name="テキスト ボックス 37">
            <a:extLst>
              <a:ext uri="{FF2B5EF4-FFF2-40B4-BE49-F238E27FC236}">
                <a16:creationId xmlns:a16="http://schemas.microsoft.com/office/drawing/2014/main" id="{FC46310A-27D2-4CCD-A8F3-04157E884079}"/>
              </a:ext>
            </a:extLst>
          </p:cNvPr>
          <p:cNvSpPr txBox="1"/>
          <p:nvPr/>
        </p:nvSpPr>
        <p:spPr>
          <a:xfrm>
            <a:off x="8532619" y="3049959"/>
            <a:ext cx="1307799" cy="171778"/>
          </a:xfrm>
          <a:prstGeom prst="rect">
            <a:avLst/>
          </a:prstGeom>
          <a:noFill/>
        </p:spPr>
        <p:txBody>
          <a:bodyPr wrap="square">
            <a:spAutoFit/>
          </a:bodyPr>
          <a:lstStyle/>
          <a:p>
            <a:pPr defTabSz="407988">
              <a:lnSpc>
                <a:spcPct val="150000"/>
              </a:lnSpc>
              <a:defRPr/>
            </a:pPr>
            <a:r>
              <a:rPr lang="ja-JP" altLang="en-US" sz="400" dirty="0">
                <a:solidFill>
                  <a:prstClr val="black"/>
                </a:solidFill>
                <a:latin typeface="Meiryo UI" panose="020B0604030504040204" pitchFamily="50" charset="-128"/>
                <a:ea typeface="Meiryo UI" panose="020B0604030504040204" pitchFamily="50" charset="-128"/>
              </a:rPr>
              <a:t>提供：</a:t>
            </a:r>
            <a:r>
              <a:rPr lang="zh-CN" altLang="en-US" sz="400" dirty="0">
                <a:solidFill>
                  <a:prstClr val="black"/>
                </a:solidFill>
                <a:latin typeface="Meiryo UI" panose="020B0604030504040204" pitchFamily="50" charset="-128"/>
                <a:ea typeface="Meiryo UI" panose="020B0604030504040204" pitchFamily="50" charset="-128"/>
              </a:rPr>
              <a:t>公益社団法人</a:t>
            </a:r>
            <a:r>
              <a:rPr lang="en-US" altLang="zh-CN" sz="400" dirty="0">
                <a:solidFill>
                  <a:prstClr val="black"/>
                </a:solidFill>
                <a:latin typeface="Meiryo UI" panose="020B0604030504040204" pitchFamily="50" charset="-128"/>
                <a:ea typeface="Meiryo UI" panose="020B0604030504040204" pitchFamily="50" charset="-128"/>
              </a:rPr>
              <a:t>2025</a:t>
            </a:r>
            <a:r>
              <a:rPr lang="zh-CN" altLang="en-US" sz="400" dirty="0">
                <a:solidFill>
                  <a:prstClr val="black"/>
                </a:solidFill>
                <a:latin typeface="Meiryo UI" panose="020B0604030504040204" pitchFamily="50" charset="-128"/>
                <a:ea typeface="Meiryo UI" panose="020B0604030504040204" pitchFamily="50" charset="-128"/>
              </a:rPr>
              <a:t>年日本国際博覧会協会</a:t>
            </a:r>
            <a:endParaRPr lang="en-US" altLang="ja-JP" sz="400" dirty="0">
              <a:solidFill>
                <a:prstClr val="black"/>
              </a:solidFill>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5E6EAE43-D87C-4776-9309-21F26A4CE1F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924"/>
          <a:stretch/>
        </p:blipFill>
        <p:spPr>
          <a:xfrm>
            <a:off x="8781476" y="4366844"/>
            <a:ext cx="685696" cy="816276"/>
          </a:xfrm>
          <a:prstGeom prst="rect">
            <a:avLst/>
          </a:prstGeom>
        </p:spPr>
      </p:pic>
    </p:spTree>
    <p:extLst>
      <p:ext uri="{BB962C8B-B14F-4D97-AF65-F5344CB8AC3E}">
        <p14:creationId xmlns:p14="http://schemas.microsoft.com/office/powerpoint/2010/main" val="710633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9E7F8-FCEE-9772-2481-CBD9D1544313}"/>
            </a:ext>
          </a:extLst>
        </p:cNvPr>
        <p:cNvGrpSpPr/>
        <p:nvPr/>
      </p:nvGrpSpPr>
      <p:grpSpPr>
        <a:xfrm>
          <a:off x="0" y="0"/>
          <a:ext cx="0" cy="0"/>
          <a:chOff x="0" y="0"/>
          <a:chExt cx="0" cy="0"/>
        </a:xfrm>
      </p:grpSpPr>
      <p:graphicFrame>
        <p:nvGraphicFramePr>
          <p:cNvPr id="37" name="表 2">
            <a:extLst>
              <a:ext uri="{FF2B5EF4-FFF2-40B4-BE49-F238E27FC236}">
                <a16:creationId xmlns:a16="http://schemas.microsoft.com/office/drawing/2014/main" id="{3DAA140D-B49C-4961-8A33-641DE13ECD4E}"/>
              </a:ext>
            </a:extLst>
          </p:cNvPr>
          <p:cNvGraphicFramePr>
            <a:graphicFrameLocks noGrp="1"/>
          </p:cNvGraphicFramePr>
          <p:nvPr>
            <p:extLst>
              <p:ext uri="{D42A27DB-BD31-4B8C-83A1-F6EECF244321}">
                <p14:modId xmlns:p14="http://schemas.microsoft.com/office/powerpoint/2010/main" val="3706102790"/>
              </p:ext>
            </p:extLst>
          </p:nvPr>
        </p:nvGraphicFramePr>
        <p:xfrm>
          <a:off x="5017044" y="1191697"/>
          <a:ext cx="4841250" cy="5004893"/>
        </p:xfrm>
        <a:graphic>
          <a:graphicData uri="http://schemas.openxmlformats.org/drawingml/2006/table">
            <a:tbl>
              <a:tblPr>
                <a:tableStyleId>{5940675A-B579-460E-94D1-54222C63F5DA}</a:tableStyleId>
              </a:tblPr>
              <a:tblGrid>
                <a:gridCol w="3492000">
                  <a:extLst>
                    <a:ext uri="{9D8B030D-6E8A-4147-A177-3AD203B41FA5}">
                      <a16:colId xmlns:a16="http://schemas.microsoft.com/office/drawing/2014/main" val="4145527290"/>
                    </a:ext>
                  </a:extLst>
                </a:gridCol>
                <a:gridCol w="1349250">
                  <a:extLst>
                    <a:ext uri="{9D8B030D-6E8A-4147-A177-3AD203B41FA5}">
                      <a16:colId xmlns:a16="http://schemas.microsoft.com/office/drawing/2014/main" val="4240846946"/>
                    </a:ext>
                  </a:extLst>
                </a:gridCol>
              </a:tblGrid>
              <a:tr h="3456000">
                <a:tc>
                  <a:txBody>
                    <a:bodyPr/>
                    <a:lstStyle/>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➤大阪来てな！キャンペーン</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万博開催時に大阪を訪れる方々の府内滞在や大阪への集客、府内周遊の促進を図ることを目的に、大阪の街並みや歴史・文化芸術、食、エンターテインメントなどの観光資源や都市魅力</a:t>
                      </a:r>
                      <a:r>
                        <a:rPr kumimoji="1" lang="ja-JP" altLang="en-US" sz="900" b="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を生かしたイベント等を開催。</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○開催期間：令和</a:t>
                      </a:r>
                      <a:r>
                        <a:rPr kumimoji="1" lang="en-US" altLang="ja-JP" sz="900" b="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6</a:t>
                      </a:r>
                      <a:r>
                        <a:rPr kumimoji="1" lang="ja-JP" altLang="en-US"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en-US" altLang="ja-JP"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7</a:t>
                      </a:r>
                      <a:r>
                        <a:rPr kumimoji="1" lang="ja-JP" altLang="en-US"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年度　　○開催場所：大阪府内の各会場</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900" b="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事業実施：</a:t>
                      </a:r>
                      <a:r>
                        <a:rPr kumimoji="1" lang="en-US" altLang="ja-JP" sz="900" b="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20</a:t>
                      </a:r>
                      <a:r>
                        <a:rPr kumimoji="1" lang="ja-JP" altLang="en-US" sz="900" b="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件　　　　　　　　○来場者数：約</a:t>
                      </a:r>
                      <a:r>
                        <a:rPr kumimoji="1" lang="en-US" altLang="ja-JP" sz="900" b="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27</a:t>
                      </a:r>
                      <a:r>
                        <a:rPr kumimoji="1" lang="ja-JP" altLang="en-US" sz="900" b="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万人</a:t>
                      </a:r>
                    </a:p>
                    <a:p>
                      <a:pPr marL="0" marR="0" lvl="0" indent="0" algn="l" defTabSz="742950" rtl="0" eaLnBrk="1" fontAlgn="auto" latinLnBrk="0" hangingPunct="1">
                        <a:lnSpc>
                          <a:spcPts val="1400"/>
                        </a:lnSpc>
                        <a:spcBef>
                          <a:spcPts val="30"/>
                        </a:spcBef>
                        <a:spcAft>
                          <a:spcPts val="0"/>
                        </a:spcAft>
                        <a:buClrTx/>
                        <a:buSzTx/>
                        <a:buFont typeface="Arial" panose="020B0604020202020204" pitchFamily="34" charset="0"/>
                        <a:buNone/>
                        <a:tabLst/>
                        <a:defRPr/>
                      </a:pP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400"/>
                        </a:lnSpc>
                        <a:spcBef>
                          <a:spcPts val="30"/>
                        </a:spcBef>
                        <a:spcAft>
                          <a:spcPts val="0"/>
                        </a:spcAft>
                        <a:buClrTx/>
                        <a:buSzTx/>
                        <a:buFont typeface="Arial" panose="020B0604020202020204" pitchFamily="34" charset="0"/>
                        <a:buNone/>
                        <a:tabLst/>
                        <a:defRPr/>
                      </a:pP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400"/>
                        </a:lnSpc>
                        <a:spcBef>
                          <a:spcPts val="30"/>
                        </a:spcBef>
                        <a:spcAft>
                          <a:spcPts val="0"/>
                        </a:spcAft>
                        <a:buClrTx/>
                        <a:buSzTx/>
                        <a:buFont typeface="Arial" panose="020B0604020202020204" pitchFamily="34" charset="0"/>
                        <a:buNone/>
                        <a:tabLst/>
                        <a:defRPr/>
                      </a:pP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400"/>
                        </a:lnSpc>
                        <a:spcBef>
                          <a:spcPts val="30"/>
                        </a:spcBef>
                        <a:spcAft>
                          <a:spcPts val="0"/>
                        </a:spcAft>
                        <a:buClrTx/>
                        <a:buSzTx/>
                        <a:buFont typeface="Arial" panose="020B0604020202020204" pitchFamily="34" charset="0"/>
                        <a:buNone/>
                        <a:tabLst/>
                        <a:defRPr/>
                      </a:pP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400"/>
                        </a:lnSpc>
                        <a:spcBef>
                          <a:spcPts val="30"/>
                        </a:spcBef>
                        <a:spcAft>
                          <a:spcPts val="0"/>
                        </a:spcAft>
                        <a:buClrTx/>
                        <a:buSzTx/>
                        <a:buFont typeface="Arial" panose="020B0604020202020204" pitchFamily="34" charset="0"/>
                        <a:buNone/>
                        <a:tabLst/>
                        <a:defRPr/>
                      </a:pP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400"/>
                        </a:lnSpc>
                        <a:spcBef>
                          <a:spcPts val="30"/>
                        </a:spcBef>
                        <a:spcAft>
                          <a:spcPts val="0"/>
                        </a:spcAft>
                        <a:buClrTx/>
                        <a:buSzTx/>
                        <a:buFont typeface="Arial" panose="020B0604020202020204" pitchFamily="34" charset="0"/>
                        <a:buNone/>
                        <a:tabLst/>
                        <a:defRPr/>
                      </a:pP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400"/>
                        </a:lnSpc>
                        <a:spcBef>
                          <a:spcPts val="30"/>
                        </a:spcBef>
                        <a:spcAft>
                          <a:spcPts val="0"/>
                        </a:spcAft>
                        <a:buClrTx/>
                        <a:buSzTx/>
                        <a:buFont typeface="Arial" panose="020B0604020202020204" pitchFamily="34" charset="0"/>
                        <a:buNone/>
                        <a:tabLst/>
                        <a:defRPr/>
                      </a:pP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400"/>
                        </a:lnSpc>
                        <a:spcBef>
                          <a:spcPts val="30"/>
                        </a:spcBef>
                        <a:spcAft>
                          <a:spcPts val="0"/>
                        </a:spcAft>
                        <a:buClrTx/>
                        <a:buSzTx/>
                        <a:buFont typeface="Arial" panose="020B0604020202020204" pitchFamily="34" charset="0"/>
                        <a:buNone/>
                        <a:tabLst/>
                        <a:defRPr/>
                      </a:pP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400"/>
                        </a:lnSpc>
                        <a:spcBef>
                          <a:spcPts val="30"/>
                        </a:spcBef>
                        <a:spcAft>
                          <a:spcPts val="0"/>
                        </a:spcAft>
                        <a:buClrTx/>
                        <a:buSzTx/>
                        <a:buFont typeface="Arial" panose="020B0604020202020204" pitchFamily="34" charset="0"/>
                        <a:buNone/>
                        <a:tabLst/>
                        <a:defRPr/>
                      </a:pP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400"/>
                        </a:lnSpc>
                        <a:spcBef>
                          <a:spcPts val="30"/>
                        </a:spcBef>
                        <a:spcAft>
                          <a:spcPts val="0"/>
                        </a:spcAft>
                        <a:buClrTx/>
                        <a:buSzTx/>
                        <a:buFont typeface="Arial" panose="020B0604020202020204" pitchFamily="34" charset="0"/>
                        <a:buNone/>
                        <a:tabLst/>
                        <a:defRPr/>
                      </a:pP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300" dirty="0"/>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7701690"/>
                  </a:ext>
                </a:extLst>
              </a:tr>
              <a:tr h="1548000">
                <a:tc>
                  <a:txBody>
                    <a:bodyPr/>
                    <a:lstStyle/>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➤大阪デスティネーションキャンペーン</a:t>
                      </a: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全国から大阪への誘客・周遊及び万博への機運醸成を図るため、「大阪デスティネーションキャンペーン」を実施。大阪の歴史、文化、食、エンターテインメントなどの豊富な観光資源を生かした特別イベントや体験コンテンツなど、多彩な大阪の魅力をまとめた公式ガイドブック等を制作し、全国の</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JR</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の駅構内等で広く配布・掲出することで、全国から大阪への誘客・周遊を促進するとともに、万博への機運を醸成。　　</a:t>
                      </a: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○開催期間：令和</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6</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8</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年度</a:t>
                      </a: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○開催場所：全国各地</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800" dirty="0">
                        <a:latin typeface="Meiryo UI" panose="020B0604030504040204" pitchFamily="50" charset="-128"/>
                        <a:ea typeface="Meiryo UI" panose="020B0604030504040204" pitchFamily="50" charset="-128"/>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6258140"/>
                  </a:ext>
                </a:extLst>
              </a:tr>
            </a:tbl>
          </a:graphicData>
        </a:graphic>
      </p:graphicFrame>
      <p:graphicFrame>
        <p:nvGraphicFramePr>
          <p:cNvPr id="18" name="表 2">
            <a:extLst>
              <a:ext uri="{FF2B5EF4-FFF2-40B4-BE49-F238E27FC236}">
                <a16:creationId xmlns:a16="http://schemas.microsoft.com/office/drawing/2014/main" id="{D66479AC-F5FE-447B-A241-DC9E8CA4BA7B}"/>
              </a:ext>
            </a:extLst>
          </p:cNvPr>
          <p:cNvGraphicFramePr>
            <a:graphicFrameLocks noGrp="1"/>
          </p:cNvGraphicFramePr>
          <p:nvPr>
            <p:extLst>
              <p:ext uri="{D42A27DB-BD31-4B8C-83A1-F6EECF244321}">
                <p14:modId xmlns:p14="http://schemas.microsoft.com/office/powerpoint/2010/main" val="3208912657"/>
              </p:ext>
            </p:extLst>
          </p:nvPr>
        </p:nvGraphicFramePr>
        <p:xfrm>
          <a:off x="80548" y="1198444"/>
          <a:ext cx="4841250" cy="5076000"/>
        </p:xfrm>
        <a:graphic>
          <a:graphicData uri="http://schemas.openxmlformats.org/drawingml/2006/table">
            <a:tbl>
              <a:tblPr>
                <a:tableStyleId>{5940675A-B579-460E-94D1-54222C63F5DA}</a:tableStyleId>
              </a:tblPr>
              <a:tblGrid>
                <a:gridCol w="3492000">
                  <a:extLst>
                    <a:ext uri="{9D8B030D-6E8A-4147-A177-3AD203B41FA5}">
                      <a16:colId xmlns:a16="http://schemas.microsoft.com/office/drawing/2014/main" val="4145527290"/>
                    </a:ext>
                  </a:extLst>
                </a:gridCol>
                <a:gridCol w="1349250">
                  <a:extLst>
                    <a:ext uri="{9D8B030D-6E8A-4147-A177-3AD203B41FA5}">
                      <a16:colId xmlns:a16="http://schemas.microsoft.com/office/drawing/2014/main" val="4240846946"/>
                    </a:ext>
                  </a:extLst>
                </a:gridCol>
              </a:tblGrid>
              <a:tr h="3276000">
                <a:tc>
                  <a:txBody>
                    <a:bodyPr/>
                    <a:lstStyle/>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➤大阪のにぎわい創出事業</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万博を好機と捉え、民間事業者等とも連携しながら大阪の都市魅力を国内外に発信し、大阪への誘客を促進するとともに、万博レガシーを将来に継承し、国際エンターテインメント都市としての都市格やブランド力を一層高めることを目的に事業を展開。</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○開催期間：令和</a:t>
                      </a:r>
                      <a:r>
                        <a:rPr kumimoji="1" lang="en-US" altLang="ja-JP"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7</a:t>
                      </a:r>
                      <a:r>
                        <a:rPr kumimoji="1" lang="ja-JP" altLang="en-US"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年度　○開催場所：大阪府内の各会場</a:t>
                      </a:r>
                      <a:endParaRPr kumimoji="1" lang="en-US" altLang="ja-JP"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○事業実施：</a:t>
                      </a:r>
                      <a:r>
                        <a:rPr kumimoji="1" lang="en-US" altLang="ja-JP"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10</a:t>
                      </a:r>
                      <a:r>
                        <a:rPr kumimoji="1" lang="ja-JP" altLang="en-US"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件　　　   ○来場者数：</a:t>
                      </a:r>
                      <a:r>
                        <a:rPr kumimoji="1" lang="en-US" altLang="ja-JP"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66.3</a:t>
                      </a:r>
                      <a:r>
                        <a:rPr kumimoji="1" lang="ja-JP" altLang="en-US"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万人</a:t>
                      </a:r>
                      <a:endParaRPr kumimoji="1" lang="en-US" altLang="ja-JP"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742950" rtl="0" eaLnBrk="1" fontAlgn="auto" latinLnBrk="0" hangingPunct="1">
                        <a:lnSpc>
                          <a:spcPts val="1300"/>
                        </a:lnSpc>
                        <a:spcBef>
                          <a:spcPts val="3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400"/>
                        </a:lnSpc>
                        <a:spcBef>
                          <a:spcPts val="30"/>
                        </a:spcBef>
                        <a:spcAft>
                          <a:spcPts val="0"/>
                        </a:spcAft>
                        <a:buClrTx/>
                        <a:buSzTx/>
                        <a:buFont typeface="Arial" panose="020B0604020202020204" pitchFamily="34" charset="0"/>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400"/>
                        </a:lnSpc>
                        <a:spcBef>
                          <a:spcPts val="30"/>
                        </a:spcBef>
                        <a:spcAft>
                          <a:spcPts val="0"/>
                        </a:spcAft>
                        <a:buClrTx/>
                        <a:buSzTx/>
                        <a:buFont typeface="Arial" panose="020B0604020202020204" pitchFamily="34" charset="0"/>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400"/>
                        </a:lnSpc>
                        <a:spcBef>
                          <a:spcPts val="30"/>
                        </a:spcBef>
                        <a:spcAft>
                          <a:spcPts val="0"/>
                        </a:spcAft>
                        <a:buClrTx/>
                        <a:buSzTx/>
                        <a:buFont typeface="Arial" panose="020B0604020202020204" pitchFamily="34" charset="0"/>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400"/>
                        </a:lnSpc>
                        <a:spcBef>
                          <a:spcPts val="30"/>
                        </a:spcBef>
                        <a:spcAft>
                          <a:spcPts val="0"/>
                        </a:spcAft>
                        <a:buClrTx/>
                        <a:buSzTx/>
                        <a:buFont typeface="Arial" panose="020B0604020202020204" pitchFamily="34" charset="0"/>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400"/>
                        </a:lnSpc>
                        <a:spcBef>
                          <a:spcPts val="30"/>
                        </a:spcBef>
                        <a:spcAft>
                          <a:spcPts val="0"/>
                        </a:spcAft>
                        <a:buClrTx/>
                        <a:buSzTx/>
                        <a:buFont typeface="Arial" panose="020B0604020202020204" pitchFamily="34" charset="0"/>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400"/>
                        </a:lnSpc>
                        <a:spcBef>
                          <a:spcPts val="30"/>
                        </a:spcBef>
                        <a:spcAft>
                          <a:spcPts val="0"/>
                        </a:spcAft>
                        <a:buClrTx/>
                        <a:buSzTx/>
                        <a:buFont typeface="Arial" panose="020B0604020202020204" pitchFamily="34" charset="0"/>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400"/>
                        </a:lnSpc>
                        <a:spcBef>
                          <a:spcPts val="30"/>
                        </a:spcBef>
                        <a:spcAft>
                          <a:spcPts val="0"/>
                        </a:spcAft>
                        <a:buClrTx/>
                        <a:buSzTx/>
                        <a:buFont typeface="Arial" panose="020B0604020202020204" pitchFamily="34" charset="0"/>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300" dirty="0"/>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7701690"/>
                  </a:ext>
                </a:extLst>
              </a:tr>
              <a:tr h="1800000">
                <a:tc>
                  <a:txBody>
                    <a:bodyPr/>
                    <a:lstStyle/>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➤大阪グルメ</a:t>
                      </a:r>
                      <a:r>
                        <a:rPr kumimoji="1" lang="en-US" altLang="ja-JP"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EXPO2025</a:t>
                      </a: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国内外から多くの観光客が来阪することが見込まれる万博の開催期間に合わせて、大阪観光の主要な魅力である「食」を楽しんでもらうことを目的とした、「大阪グルメ</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EXPO2025</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開催。大阪城公園太陽の広場に、多様な食のブースが集まる会場を設置し、地元で愛され続けるソウルフードや、行列の絶えない話題の店等が入れ替わりながら出店し、音楽ライブ・コメディーショー等のエンターテインメントコンテンツと共に、食の魅力を発信。</a:t>
                      </a: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○開催期間：令和</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7</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4</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12</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日</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土</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10</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13</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日</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月・祝</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○開催場所：大阪城公園　太陽の広場</a:t>
                      </a: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○来場者数：約</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53.3</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万人</a:t>
                      </a: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800" dirty="0">
                        <a:latin typeface="Meiryo UI" panose="020B0604030504040204" pitchFamily="50" charset="-128"/>
                        <a:ea typeface="Meiryo UI" panose="020B0604030504040204" pitchFamily="50" charset="-128"/>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6258140"/>
                  </a:ext>
                </a:extLst>
              </a:tr>
            </a:tbl>
          </a:graphicData>
        </a:graphic>
      </p:graphicFrame>
      <p:graphicFrame>
        <p:nvGraphicFramePr>
          <p:cNvPr id="39" name="表 38">
            <a:extLst>
              <a:ext uri="{FF2B5EF4-FFF2-40B4-BE49-F238E27FC236}">
                <a16:creationId xmlns:a16="http://schemas.microsoft.com/office/drawing/2014/main" id="{503BF517-3DCF-498B-A46F-EF6D6BF2AA85}"/>
              </a:ext>
            </a:extLst>
          </p:cNvPr>
          <p:cNvGraphicFramePr>
            <a:graphicFrameLocks noGrp="1"/>
          </p:cNvGraphicFramePr>
          <p:nvPr>
            <p:extLst>
              <p:ext uri="{D42A27DB-BD31-4B8C-83A1-F6EECF244321}">
                <p14:modId xmlns:p14="http://schemas.microsoft.com/office/powerpoint/2010/main" val="4195343238"/>
              </p:ext>
            </p:extLst>
          </p:nvPr>
        </p:nvGraphicFramePr>
        <p:xfrm>
          <a:off x="253170" y="2597277"/>
          <a:ext cx="4536000" cy="1748874"/>
        </p:xfrm>
        <a:graphic>
          <a:graphicData uri="http://schemas.openxmlformats.org/drawingml/2006/table">
            <a:tbl>
              <a:tblPr firstRow="1" bandRow="1">
                <a:tableStyleId>{5940675A-B579-460E-94D1-54222C63F5DA}</a:tableStyleId>
              </a:tblPr>
              <a:tblGrid>
                <a:gridCol w="1152000">
                  <a:extLst>
                    <a:ext uri="{9D8B030D-6E8A-4147-A177-3AD203B41FA5}">
                      <a16:colId xmlns:a16="http://schemas.microsoft.com/office/drawing/2014/main" val="3939033764"/>
                    </a:ext>
                  </a:extLst>
                </a:gridCol>
                <a:gridCol w="2412000">
                  <a:extLst>
                    <a:ext uri="{9D8B030D-6E8A-4147-A177-3AD203B41FA5}">
                      <a16:colId xmlns:a16="http://schemas.microsoft.com/office/drawing/2014/main" val="1121967615"/>
                    </a:ext>
                  </a:extLst>
                </a:gridCol>
                <a:gridCol w="972000">
                  <a:extLst>
                    <a:ext uri="{9D8B030D-6E8A-4147-A177-3AD203B41FA5}">
                      <a16:colId xmlns:a16="http://schemas.microsoft.com/office/drawing/2014/main" val="1302438693"/>
                    </a:ext>
                  </a:extLst>
                </a:gridCol>
              </a:tblGrid>
              <a:tr h="167952">
                <a:tc>
                  <a:txBody>
                    <a:bodyPr/>
                    <a:lstStyle/>
                    <a:p>
                      <a:pPr algn="ctr"/>
                      <a:r>
                        <a:rPr kumimoji="1" lang="ja-JP" altLang="en-US" sz="600" b="1" dirty="0">
                          <a:solidFill>
                            <a:schemeClr val="bg1"/>
                          </a:solidFill>
                          <a:latin typeface="Meiryo UI" panose="020B0604030504040204" pitchFamily="50" charset="-128"/>
                          <a:ea typeface="Meiryo UI" panose="020B0604030504040204" pitchFamily="50" charset="-128"/>
                        </a:rPr>
                        <a:t>事業名</a:t>
                      </a:r>
                      <a:endParaRPr kumimoji="1" lang="en-US" altLang="ja-JP" sz="600" b="1" dirty="0">
                        <a:solidFill>
                          <a:schemeClr val="bg1"/>
                        </a:solidFill>
                        <a:latin typeface="Meiryo UI" panose="020B0604030504040204" pitchFamily="50" charset="-128"/>
                        <a:ea typeface="Meiryo UI" panose="020B0604030504040204" pitchFamily="50" charset="-128"/>
                      </a:endParaRPr>
                    </a:p>
                  </a:txBody>
                  <a:tcPr marL="81597" marR="81597"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600" b="1" dirty="0">
                          <a:solidFill>
                            <a:schemeClr val="bg1"/>
                          </a:solidFill>
                          <a:latin typeface="Meiryo UI" panose="020B0604030504040204" pitchFamily="50" charset="-128"/>
                          <a:ea typeface="Meiryo UI" panose="020B0604030504040204" pitchFamily="50" charset="-128"/>
                        </a:rPr>
                        <a:t>概要</a:t>
                      </a:r>
                      <a:endParaRPr kumimoji="1" lang="en-US" altLang="ja-JP" sz="600" b="1" dirty="0">
                        <a:solidFill>
                          <a:schemeClr val="bg1"/>
                        </a:solidFill>
                        <a:latin typeface="Meiryo UI" panose="020B0604030504040204" pitchFamily="50" charset="-128"/>
                        <a:ea typeface="Meiryo UI" panose="020B0604030504040204" pitchFamily="50" charset="-128"/>
                      </a:endParaRPr>
                    </a:p>
                  </a:txBody>
                  <a:tcPr marL="81597" marR="81597"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dirty="0">
                          <a:solidFill>
                            <a:schemeClr val="bg1"/>
                          </a:solidFill>
                          <a:latin typeface="Meiryo UI" panose="020B0604030504040204" pitchFamily="50" charset="-128"/>
                          <a:ea typeface="Meiryo UI" panose="020B0604030504040204" pitchFamily="50" charset="-128"/>
                        </a:rPr>
                        <a:t>開催期間・開催場所</a:t>
                      </a:r>
                    </a:p>
                  </a:txBody>
                  <a:tcPr marL="81597" marR="81597"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28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00" b="1" dirty="0">
                          <a:solidFill>
                            <a:schemeClr val="tx1"/>
                          </a:solidFill>
                          <a:latin typeface="Meiryo UI" panose="020B0604030504040204" pitchFamily="50" charset="-128"/>
                          <a:ea typeface="Meiryo UI" panose="020B0604030504040204" pitchFamily="50" charset="-128"/>
                        </a:rPr>
                        <a:t>Survive FES</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indent="0" algn="l">
                        <a:buFont typeface="Wingdings" panose="05000000000000000000" pitchFamily="2" charset="2"/>
                        <a:buNone/>
                      </a:pPr>
                      <a:r>
                        <a:rPr kumimoji="1" lang="ja-JP" altLang="en-US" sz="600" b="0" dirty="0">
                          <a:solidFill>
                            <a:schemeClr val="tx1"/>
                          </a:solidFill>
                          <a:latin typeface="Meiryo UI" panose="020B0604030504040204" pitchFamily="50" charset="-128"/>
                          <a:ea typeface="Meiryo UI" panose="020B0604030504040204" pitchFamily="50" charset="-128"/>
                        </a:rPr>
                        <a:t>夢と個性を武器にデビューを果たした、次世代を担うアーティストたちが一堂に会し、万博で盛り上がる大阪のステージにおいて、盛大なパフォーマンスを披露</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ja-JP" altLang="en-US" sz="600" b="0" dirty="0">
                          <a:solidFill>
                            <a:schemeClr val="tx1"/>
                          </a:solidFill>
                          <a:latin typeface="Meiryo UI" panose="020B0604030504040204" pitchFamily="50" charset="-128"/>
                          <a:ea typeface="Meiryo UI" panose="020B0604030504040204" pitchFamily="50" charset="-128"/>
                        </a:rPr>
                        <a:t>７月</a:t>
                      </a:r>
                      <a:r>
                        <a:rPr kumimoji="1" lang="en-US" altLang="ja-JP" sz="600" b="0" dirty="0">
                          <a:solidFill>
                            <a:schemeClr val="tx1"/>
                          </a:solidFill>
                          <a:latin typeface="Meiryo UI" panose="020B0604030504040204" pitchFamily="50" charset="-128"/>
                          <a:ea typeface="Meiryo UI" panose="020B0604030504040204" pitchFamily="50" charset="-128"/>
                        </a:rPr>
                        <a:t>26</a:t>
                      </a:r>
                      <a:r>
                        <a:rPr kumimoji="1" lang="ja-JP" altLang="en-US" sz="600" b="0" dirty="0">
                          <a:solidFill>
                            <a:schemeClr val="tx1"/>
                          </a:solidFill>
                          <a:latin typeface="Meiryo UI" panose="020B0604030504040204" pitchFamily="50" charset="-128"/>
                          <a:ea typeface="Meiryo UI" panose="020B0604030504040204" pitchFamily="50" charset="-128"/>
                        </a:rPr>
                        <a:t>日</a:t>
                      </a:r>
                      <a:r>
                        <a:rPr kumimoji="1" lang="en-US" altLang="ja-JP" sz="600" b="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土</a:t>
                      </a:r>
                      <a:r>
                        <a:rPr kumimoji="1" lang="en-US" altLang="ja-JP" sz="600" b="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a:t>
                      </a:r>
                      <a:r>
                        <a:rPr kumimoji="1" lang="en-US" altLang="ja-JP" sz="600" b="0" dirty="0">
                          <a:solidFill>
                            <a:schemeClr val="tx1"/>
                          </a:solidFill>
                          <a:latin typeface="Meiryo UI" panose="020B0604030504040204" pitchFamily="50" charset="-128"/>
                          <a:ea typeface="Meiryo UI" panose="020B0604030504040204" pitchFamily="50" charset="-128"/>
                        </a:rPr>
                        <a:t>27</a:t>
                      </a:r>
                      <a:r>
                        <a:rPr kumimoji="1" lang="ja-JP" altLang="en-US" sz="600" b="0" dirty="0">
                          <a:solidFill>
                            <a:schemeClr val="tx1"/>
                          </a:solidFill>
                          <a:latin typeface="Meiryo UI" panose="020B0604030504040204" pitchFamily="50" charset="-128"/>
                          <a:ea typeface="Meiryo UI" panose="020B0604030504040204" pitchFamily="50" charset="-128"/>
                        </a:rPr>
                        <a:t>日</a:t>
                      </a:r>
                      <a:r>
                        <a:rPr kumimoji="1" lang="en-US" altLang="ja-JP" sz="600" b="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日</a:t>
                      </a:r>
                      <a:r>
                        <a:rPr kumimoji="1" lang="en-US" altLang="ja-JP" sz="600" b="0" dirty="0">
                          <a:solidFill>
                            <a:schemeClr val="tx1"/>
                          </a:solidFill>
                          <a:latin typeface="Meiryo UI" panose="020B0604030504040204" pitchFamily="50" charset="-128"/>
                          <a:ea typeface="Meiryo UI" panose="020B0604030504040204" pitchFamily="50" charset="-128"/>
                        </a:rPr>
                        <a:t>)</a:t>
                      </a: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zh-TW" altLang="en-US" sz="600" b="0" dirty="0">
                          <a:solidFill>
                            <a:schemeClr val="tx1"/>
                          </a:solidFill>
                          <a:latin typeface="Meiryo UI" panose="020B0604030504040204" pitchFamily="50" charset="-128"/>
                          <a:ea typeface="Meiryo UI" panose="020B0604030504040204" pitchFamily="50" charset="-128"/>
                        </a:rPr>
                        <a:t>万博記念公園</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77789515"/>
                  </a:ext>
                </a:extLst>
              </a:tr>
              <a:tr h="288000">
                <a:tc>
                  <a:txBody>
                    <a:bodyPr/>
                    <a:lstStyle/>
                    <a:p>
                      <a:pPr algn="ctr"/>
                      <a:r>
                        <a:rPr kumimoji="1" lang="en-US" altLang="ja-JP" sz="600" b="1" dirty="0">
                          <a:solidFill>
                            <a:schemeClr val="tx1"/>
                          </a:solidFill>
                          <a:latin typeface="Meiryo UI" panose="020B0604030504040204" pitchFamily="50" charset="-128"/>
                          <a:ea typeface="Meiryo UI" panose="020B0604030504040204" pitchFamily="50" charset="-128"/>
                        </a:rPr>
                        <a:t>『</a:t>
                      </a:r>
                      <a:r>
                        <a:rPr kumimoji="1" lang="ja-JP" altLang="en-US" sz="600" b="1" dirty="0">
                          <a:solidFill>
                            <a:schemeClr val="tx1"/>
                          </a:solidFill>
                          <a:latin typeface="Meiryo UI" panose="020B0604030504040204" pitchFamily="50" charset="-128"/>
                          <a:ea typeface="Meiryo UI" panose="020B0604030504040204" pitchFamily="50" charset="-128"/>
                        </a:rPr>
                        <a:t>ドリカムと夏祭り</a:t>
                      </a:r>
                      <a:r>
                        <a:rPr kumimoji="1" lang="en-US" altLang="ja-JP" sz="600" b="1" dirty="0">
                          <a:solidFill>
                            <a:schemeClr val="tx1"/>
                          </a:solidFill>
                          <a:latin typeface="Meiryo UI" panose="020B0604030504040204" pitchFamily="50" charset="-128"/>
                          <a:ea typeface="Meiryo UI" panose="020B0604030504040204" pitchFamily="50" charset="-128"/>
                        </a:rPr>
                        <a:t>2025』</a:t>
                      </a:r>
                    </a:p>
                    <a:p>
                      <a:pPr algn="ctr"/>
                      <a:r>
                        <a:rPr kumimoji="1" lang="en-US" altLang="ja-JP" sz="600" b="1" dirty="0">
                          <a:solidFill>
                            <a:schemeClr val="tx1"/>
                          </a:solidFill>
                          <a:latin typeface="Meiryo UI" panose="020B0604030504040204" pitchFamily="50" charset="-128"/>
                          <a:ea typeface="Meiryo UI" panose="020B0604030504040204" pitchFamily="50" charset="-128"/>
                        </a:rPr>
                        <a:t>“</a:t>
                      </a:r>
                      <a:r>
                        <a:rPr kumimoji="1" lang="ja-JP" altLang="en-US" sz="600" b="1" dirty="0">
                          <a:solidFill>
                            <a:schemeClr val="tx1"/>
                          </a:solidFill>
                          <a:latin typeface="Meiryo UI" panose="020B0604030504040204" pitchFamily="50" charset="-128"/>
                          <a:ea typeface="Meiryo UI" panose="020B0604030504040204" pitchFamily="50" charset="-128"/>
                        </a:rPr>
                        <a:t>ここからだ！” </a:t>
                      </a:r>
                      <a:r>
                        <a:rPr kumimoji="1" lang="en-US" altLang="ja-JP" sz="600" b="1" dirty="0">
                          <a:solidFill>
                            <a:schemeClr val="tx1"/>
                          </a:solidFill>
                          <a:latin typeface="Meiryo UI" panose="020B0604030504040204" pitchFamily="50" charset="-128"/>
                          <a:ea typeface="Meiryo UI" panose="020B0604030504040204" pitchFamily="50" charset="-128"/>
                        </a:rPr>
                        <a:t>in </a:t>
                      </a:r>
                      <a:r>
                        <a:rPr kumimoji="1" lang="ja-JP" altLang="en-US" sz="600" b="1" dirty="0">
                          <a:solidFill>
                            <a:schemeClr val="tx1"/>
                          </a:solidFill>
                          <a:latin typeface="Meiryo UI" panose="020B0604030504040204" pitchFamily="50" charset="-128"/>
                          <a:ea typeface="Meiryo UI" panose="020B0604030504040204" pitchFamily="50" charset="-128"/>
                        </a:rPr>
                        <a:t>万博記念公園</a:t>
                      </a:r>
                      <a:endParaRPr kumimoji="1" lang="en-US" altLang="ja-JP" sz="600" b="1" dirty="0">
                        <a:solidFill>
                          <a:schemeClr val="tx1"/>
                        </a:solidFill>
                        <a:latin typeface="Meiryo UI" panose="020B0604030504040204" pitchFamily="50" charset="-128"/>
                        <a:ea typeface="Meiryo UI" panose="020B0604030504040204" pitchFamily="50" charset="-128"/>
                      </a:endParaRP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indent="0" algn="l">
                        <a:buFont typeface="Wingdings" panose="05000000000000000000" pitchFamily="2" charset="2"/>
                        <a:buNone/>
                      </a:pPr>
                      <a:r>
                        <a:rPr kumimoji="1" lang="ja-JP" altLang="en-US" sz="600" b="0" dirty="0">
                          <a:solidFill>
                            <a:schemeClr val="tx1"/>
                          </a:solidFill>
                          <a:latin typeface="Meiryo UI" panose="020B0604030504040204" pitchFamily="50" charset="-128"/>
                          <a:ea typeface="Meiryo UI" panose="020B0604030504040204" pitchFamily="50" charset="-128"/>
                        </a:rPr>
                        <a:t>ドリカムとゲストアーティストのライブ。ドリカムディスコとのダンスコラボレーション企画や打ち上げ花火を実施</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en-US" altLang="ja-JP" sz="600" b="0" dirty="0">
                          <a:solidFill>
                            <a:schemeClr val="tx1"/>
                          </a:solidFill>
                          <a:latin typeface="Meiryo UI" panose="020B0604030504040204" pitchFamily="50" charset="-128"/>
                          <a:ea typeface="Meiryo UI" panose="020B0604030504040204" pitchFamily="50" charset="-128"/>
                        </a:rPr>
                        <a:t>8</a:t>
                      </a:r>
                      <a:r>
                        <a:rPr kumimoji="1" lang="ja-JP" altLang="en-US" sz="600" b="0" dirty="0">
                          <a:solidFill>
                            <a:schemeClr val="tx1"/>
                          </a:solidFill>
                          <a:latin typeface="Meiryo UI" panose="020B0604030504040204" pitchFamily="50" charset="-128"/>
                          <a:ea typeface="Meiryo UI" panose="020B0604030504040204" pitchFamily="50" charset="-128"/>
                        </a:rPr>
                        <a:t>月</a:t>
                      </a:r>
                      <a:r>
                        <a:rPr kumimoji="1" lang="en-US" altLang="ja-JP" sz="600" b="0" dirty="0">
                          <a:solidFill>
                            <a:schemeClr val="tx1"/>
                          </a:solidFill>
                          <a:latin typeface="Meiryo UI" panose="020B0604030504040204" pitchFamily="50" charset="-128"/>
                          <a:ea typeface="Meiryo UI" panose="020B0604030504040204" pitchFamily="50" charset="-128"/>
                        </a:rPr>
                        <a:t>2</a:t>
                      </a:r>
                      <a:r>
                        <a:rPr kumimoji="1" lang="ja-JP" altLang="en-US" sz="600" b="0" dirty="0">
                          <a:solidFill>
                            <a:schemeClr val="tx1"/>
                          </a:solidFill>
                          <a:latin typeface="Meiryo UI" panose="020B0604030504040204" pitchFamily="50" charset="-128"/>
                          <a:ea typeface="Meiryo UI" panose="020B0604030504040204" pitchFamily="50" charset="-128"/>
                        </a:rPr>
                        <a:t>日</a:t>
                      </a:r>
                      <a:r>
                        <a:rPr kumimoji="1" lang="en-US" altLang="ja-JP" sz="600" b="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土</a:t>
                      </a:r>
                      <a:r>
                        <a:rPr kumimoji="1" lang="en-US" altLang="ja-JP" sz="600" b="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a:t>
                      </a:r>
                      <a:r>
                        <a:rPr kumimoji="1" lang="en-US" altLang="ja-JP" sz="600" b="0" dirty="0">
                          <a:solidFill>
                            <a:schemeClr val="tx1"/>
                          </a:solidFill>
                          <a:latin typeface="Meiryo UI" panose="020B0604030504040204" pitchFamily="50" charset="-128"/>
                          <a:ea typeface="Meiryo UI" panose="020B0604030504040204" pitchFamily="50" charset="-128"/>
                        </a:rPr>
                        <a:t>3</a:t>
                      </a:r>
                      <a:r>
                        <a:rPr kumimoji="1" lang="ja-JP" altLang="en-US" sz="600" b="0" dirty="0">
                          <a:solidFill>
                            <a:schemeClr val="tx1"/>
                          </a:solidFill>
                          <a:latin typeface="Meiryo UI" panose="020B0604030504040204" pitchFamily="50" charset="-128"/>
                          <a:ea typeface="Meiryo UI" panose="020B0604030504040204" pitchFamily="50" charset="-128"/>
                        </a:rPr>
                        <a:t>日</a:t>
                      </a:r>
                      <a:r>
                        <a:rPr kumimoji="1" lang="en-US" altLang="ja-JP" sz="600" b="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日</a:t>
                      </a:r>
                      <a:r>
                        <a:rPr kumimoji="1" lang="en-US" altLang="ja-JP" sz="600" b="0" dirty="0">
                          <a:solidFill>
                            <a:schemeClr val="tx1"/>
                          </a:solidFill>
                          <a:latin typeface="Meiryo UI" panose="020B0604030504040204" pitchFamily="50" charset="-128"/>
                          <a:ea typeface="Meiryo UI" panose="020B0604030504040204" pitchFamily="50" charset="-128"/>
                        </a:rPr>
                        <a:t>)</a:t>
                      </a: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zh-TW" altLang="en-US" sz="600" b="0" dirty="0">
                          <a:solidFill>
                            <a:schemeClr val="tx1"/>
                          </a:solidFill>
                          <a:latin typeface="Meiryo UI" panose="020B0604030504040204" pitchFamily="50" charset="-128"/>
                          <a:ea typeface="Meiryo UI" panose="020B0604030504040204" pitchFamily="50" charset="-128"/>
                        </a:rPr>
                        <a:t>万博記念公園</a:t>
                      </a:r>
                      <a:endParaRPr kumimoji="1" lang="en-US" altLang="ja-JP" sz="600" b="0" dirty="0">
                        <a:solidFill>
                          <a:schemeClr val="tx1"/>
                        </a:solidFill>
                        <a:latin typeface="Meiryo UI" panose="020B0604030504040204" pitchFamily="50" charset="-128"/>
                        <a:ea typeface="Meiryo UI" panose="020B0604030504040204" pitchFamily="50" charset="-128"/>
                      </a:endParaRP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79814950"/>
                  </a:ext>
                </a:extLst>
              </a:tr>
              <a:tr h="340662">
                <a:tc>
                  <a:txBody>
                    <a:bodyPr/>
                    <a:lstStyle/>
                    <a:p>
                      <a:pPr algn="ctr"/>
                      <a:r>
                        <a:rPr kumimoji="1" lang="en-US" altLang="ja-JP" sz="600" b="1" dirty="0">
                          <a:solidFill>
                            <a:schemeClr val="tx1"/>
                          </a:solidFill>
                          <a:latin typeface="Meiryo UI" panose="020B0604030504040204" pitchFamily="50" charset="-128"/>
                          <a:ea typeface="Meiryo UI" panose="020B0604030504040204" pitchFamily="50" charset="-128"/>
                        </a:rPr>
                        <a:t>OSAKA ART VIBES</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indent="0" algn="l">
                        <a:buFont typeface="Wingdings" panose="05000000000000000000" pitchFamily="2" charset="2"/>
                        <a:buNone/>
                      </a:pPr>
                      <a:r>
                        <a:rPr kumimoji="1" lang="en-US" altLang="ja-JP" sz="600" b="0" dirty="0">
                          <a:solidFill>
                            <a:schemeClr val="tx1"/>
                          </a:solidFill>
                          <a:latin typeface="Meiryo UI" panose="020B0604030504040204" pitchFamily="50" charset="-128"/>
                          <a:ea typeface="Meiryo UI" panose="020B0604030504040204" pitchFamily="50" charset="-128"/>
                        </a:rPr>
                        <a:t>SUMMER SONIC 2025</a:t>
                      </a:r>
                      <a:r>
                        <a:rPr kumimoji="1" lang="ja-JP" altLang="en-US" sz="600" b="0" dirty="0">
                          <a:solidFill>
                            <a:schemeClr val="tx1"/>
                          </a:solidFill>
                          <a:latin typeface="Meiryo UI" panose="020B0604030504040204" pitchFamily="50" charset="-128"/>
                          <a:ea typeface="Meiryo UI" panose="020B0604030504040204" pitchFamily="50" charset="-128"/>
                        </a:rPr>
                        <a:t>の開催に合わせ、公園内各所に屋外大型アート作品を展示するとともに</a:t>
                      </a:r>
                      <a:r>
                        <a:rPr kumimoji="1" lang="en-US" altLang="ja-JP" sz="600" b="0" dirty="0">
                          <a:solidFill>
                            <a:schemeClr val="tx1"/>
                          </a:solidFill>
                          <a:latin typeface="Meiryo UI" panose="020B0604030504040204" pitchFamily="50" charset="-128"/>
                          <a:ea typeface="Meiryo UI" panose="020B0604030504040204" pitchFamily="50" charset="-128"/>
                        </a:rPr>
                        <a:t>EXPO’70</a:t>
                      </a:r>
                      <a:r>
                        <a:rPr kumimoji="1" lang="ja-JP" altLang="en-US" sz="600" b="0" dirty="0">
                          <a:solidFill>
                            <a:schemeClr val="tx1"/>
                          </a:solidFill>
                          <a:latin typeface="Meiryo UI" panose="020B0604030504040204" pitchFamily="50" charset="-128"/>
                          <a:ea typeface="Meiryo UI" panose="020B0604030504040204" pitchFamily="50" charset="-128"/>
                        </a:rPr>
                        <a:t>パビリオンに大阪府</a:t>
                      </a:r>
                      <a:r>
                        <a:rPr kumimoji="1" lang="en-US" altLang="ja-JP" sz="600" b="0" dirty="0">
                          <a:solidFill>
                            <a:schemeClr val="tx1"/>
                          </a:solidFill>
                          <a:latin typeface="Meiryo UI" panose="020B0604030504040204" pitchFamily="50" charset="-128"/>
                          <a:ea typeface="Meiryo UI" panose="020B0604030504040204" pitchFamily="50" charset="-128"/>
                        </a:rPr>
                        <a:t>20</a:t>
                      </a:r>
                      <a:r>
                        <a:rPr kumimoji="1" lang="ja-JP" altLang="en-US" sz="600" b="0" dirty="0">
                          <a:solidFill>
                            <a:schemeClr val="tx1"/>
                          </a:solidFill>
                          <a:latin typeface="Meiryo UI" panose="020B0604030504040204" pitchFamily="50" charset="-128"/>
                          <a:ea typeface="Meiryo UI" panose="020B0604030504040204" pitchFamily="50" charset="-128"/>
                        </a:rPr>
                        <a:t>世紀美術コレクションの一部作品を展示</a:t>
                      </a:r>
                      <a:endParaRPr kumimoji="1" lang="en-US" altLang="ja-JP" sz="600" b="0" dirty="0">
                        <a:solidFill>
                          <a:schemeClr val="tx1"/>
                        </a:solidFill>
                        <a:latin typeface="Meiryo UI" panose="020B0604030504040204" pitchFamily="50" charset="-128"/>
                        <a:ea typeface="Meiryo UI" panose="020B0604030504040204" pitchFamily="50" charset="-128"/>
                      </a:endParaRP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en-US" altLang="ja-JP" sz="600" b="0" dirty="0">
                          <a:solidFill>
                            <a:schemeClr val="tx1"/>
                          </a:solidFill>
                          <a:latin typeface="Meiryo UI" panose="020B0604030504040204" pitchFamily="50" charset="-128"/>
                          <a:ea typeface="Meiryo UI" panose="020B0604030504040204" pitchFamily="50" charset="-128"/>
                        </a:rPr>
                        <a:t>8</a:t>
                      </a:r>
                      <a:r>
                        <a:rPr kumimoji="1" lang="ja-JP" altLang="en-US" sz="600" b="0" dirty="0">
                          <a:solidFill>
                            <a:schemeClr val="tx1"/>
                          </a:solidFill>
                          <a:latin typeface="Meiryo UI" panose="020B0604030504040204" pitchFamily="50" charset="-128"/>
                          <a:ea typeface="Meiryo UI" panose="020B0604030504040204" pitchFamily="50" charset="-128"/>
                        </a:rPr>
                        <a:t>月</a:t>
                      </a:r>
                      <a:r>
                        <a:rPr kumimoji="1" lang="en-US" altLang="ja-JP" sz="600" b="0" dirty="0">
                          <a:solidFill>
                            <a:schemeClr val="tx1"/>
                          </a:solidFill>
                          <a:latin typeface="Meiryo UI" panose="020B0604030504040204" pitchFamily="50" charset="-128"/>
                          <a:ea typeface="Meiryo UI" panose="020B0604030504040204" pitchFamily="50" charset="-128"/>
                        </a:rPr>
                        <a:t>16</a:t>
                      </a:r>
                      <a:r>
                        <a:rPr kumimoji="1" lang="ja-JP" altLang="en-US" sz="600" b="0" dirty="0">
                          <a:solidFill>
                            <a:schemeClr val="tx1"/>
                          </a:solidFill>
                          <a:latin typeface="Meiryo UI" panose="020B0604030504040204" pitchFamily="50" charset="-128"/>
                          <a:ea typeface="Meiryo UI" panose="020B0604030504040204" pitchFamily="50" charset="-128"/>
                        </a:rPr>
                        <a:t>日</a:t>
                      </a:r>
                      <a:r>
                        <a:rPr kumimoji="1" lang="en-US" altLang="ja-JP" sz="600" b="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土</a:t>
                      </a:r>
                      <a:r>
                        <a:rPr kumimoji="1" lang="en-US" altLang="ja-JP" sz="600" b="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a:t>
                      </a:r>
                      <a:r>
                        <a:rPr kumimoji="1" lang="en-US" altLang="ja-JP" sz="600" b="0" dirty="0">
                          <a:solidFill>
                            <a:schemeClr val="tx1"/>
                          </a:solidFill>
                          <a:latin typeface="Meiryo UI" panose="020B0604030504040204" pitchFamily="50" charset="-128"/>
                          <a:ea typeface="Meiryo UI" panose="020B0604030504040204" pitchFamily="50" charset="-128"/>
                        </a:rPr>
                        <a:t>24</a:t>
                      </a:r>
                      <a:r>
                        <a:rPr kumimoji="1" lang="ja-JP" altLang="en-US" sz="600" b="0" dirty="0">
                          <a:solidFill>
                            <a:schemeClr val="tx1"/>
                          </a:solidFill>
                          <a:latin typeface="Meiryo UI" panose="020B0604030504040204" pitchFamily="50" charset="-128"/>
                          <a:ea typeface="Meiryo UI" panose="020B0604030504040204" pitchFamily="50" charset="-128"/>
                        </a:rPr>
                        <a:t>日</a:t>
                      </a:r>
                      <a:r>
                        <a:rPr kumimoji="1" lang="en-US" altLang="ja-JP" sz="600" b="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日</a:t>
                      </a:r>
                      <a:r>
                        <a:rPr kumimoji="1" lang="en-US" altLang="ja-JP" sz="600" b="0" dirty="0">
                          <a:solidFill>
                            <a:schemeClr val="tx1"/>
                          </a:solidFill>
                          <a:latin typeface="Meiryo UI" panose="020B0604030504040204" pitchFamily="50" charset="-128"/>
                          <a:ea typeface="Meiryo UI" panose="020B0604030504040204" pitchFamily="50" charset="-128"/>
                        </a:rPr>
                        <a:t>)</a:t>
                      </a:r>
                    </a:p>
                    <a:p>
                      <a:pPr algn="l"/>
                      <a:r>
                        <a:rPr kumimoji="1" lang="zh-TW" altLang="en-US" sz="600" b="0" dirty="0">
                          <a:solidFill>
                            <a:schemeClr val="tx1"/>
                          </a:solidFill>
                          <a:latin typeface="Meiryo UI" panose="020B0604030504040204" pitchFamily="50" charset="-128"/>
                          <a:ea typeface="Meiryo UI" panose="020B0604030504040204" pitchFamily="50" charset="-128"/>
                        </a:rPr>
                        <a:t>万博記念公園</a:t>
                      </a:r>
                      <a:endParaRPr kumimoji="1" lang="ja-JP" altLang="en-US" sz="600" b="0" dirty="0">
                        <a:solidFill>
                          <a:schemeClr val="tx1"/>
                        </a:solidFill>
                        <a:latin typeface="Meiryo UI" panose="020B0604030504040204" pitchFamily="50" charset="-128"/>
                        <a:ea typeface="Meiryo UI" panose="020B0604030504040204" pitchFamily="50" charset="-128"/>
                      </a:endParaRP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71451102"/>
                  </a:ext>
                </a:extLst>
              </a:tr>
              <a:tr h="340662">
                <a:tc>
                  <a:txBody>
                    <a:bodyPr/>
                    <a:lstStyle/>
                    <a:p>
                      <a:pPr algn="ctr"/>
                      <a:r>
                        <a:rPr kumimoji="1" lang="en-US" altLang="ja-JP" sz="600" b="1" dirty="0">
                          <a:solidFill>
                            <a:schemeClr val="tx1"/>
                          </a:solidFill>
                          <a:latin typeface="Meiryo UI" panose="020B0604030504040204" pitchFamily="50" charset="-128"/>
                          <a:ea typeface="Meiryo UI" panose="020B0604030504040204" pitchFamily="50" charset="-128"/>
                        </a:rPr>
                        <a:t>JAPAN DANCE DELIGHT VOL.31 FINAL</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indent="0" algn="l">
                        <a:buFont typeface="Wingdings" panose="05000000000000000000" pitchFamily="2" charset="2"/>
                        <a:buNone/>
                      </a:pPr>
                      <a:r>
                        <a:rPr kumimoji="1" lang="ja-JP" altLang="en-US" sz="600" b="0" dirty="0">
                          <a:solidFill>
                            <a:schemeClr val="tx1"/>
                          </a:solidFill>
                          <a:latin typeface="Meiryo UI" panose="020B0604030504040204" pitchFamily="50" charset="-128"/>
                          <a:ea typeface="Meiryo UI" panose="020B0604030504040204" pitchFamily="50" charset="-128"/>
                        </a:rPr>
                        <a:t>日本最大の国際ストリートダンスコンテストを大阪に招聘。海外の有名ダンサーや日本全国の有名ダンサーが大阪に集結し、ダンスの街・大阪で万博開催を記念して実施</a:t>
                      </a:r>
                      <a:endParaRPr kumimoji="1" lang="en-US" altLang="ja-JP" sz="600" b="0" dirty="0">
                        <a:solidFill>
                          <a:schemeClr val="tx1"/>
                        </a:solidFill>
                        <a:latin typeface="Meiryo UI" panose="020B0604030504040204" pitchFamily="50" charset="-128"/>
                        <a:ea typeface="Meiryo UI" panose="020B0604030504040204" pitchFamily="50" charset="-128"/>
                      </a:endParaRP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en-US" altLang="ja-JP" sz="600" b="0" dirty="0">
                          <a:solidFill>
                            <a:schemeClr val="tx1"/>
                          </a:solidFill>
                          <a:latin typeface="Meiryo UI" panose="020B0604030504040204" pitchFamily="50" charset="-128"/>
                          <a:ea typeface="Meiryo UI" panose="020B0604030504040204" pitchFamily="50" charset="-128"/>
                        </a:rPr>
                        <a:t>8</a:t>
                      </a:r>
                      <a:r>
                        <a:rPr kumimoji="1" lang="ja-JP" altLang="en-US" sz="600" b="0" dirty="0">
                          <a:solidFill>
                            <a:schemeClr val="tx1"/>
                          </a:solidFill>
                          <a:latin typeface="Meiryo UI" panose="020B0604030504040204" pitchFamily="50" charset="-128"/>
                          <a:ea typeface="Meiryo UI" panose="020B0604030504040204" pitchFamily="50" charset="-128"/>
                        </a:rPr>
                        <a:t>月</a:t>
                      </a:r>
                      <a:r>
                        <a:rPr kumimoji="1" lang="en-US" altLang="ja-JP" sz="600" b="0" dirty="0">
                          <a:solidFill>
                            <a:schemeClr val="tx1"/>
                          </a:solidFill>
                          <a:latin typeface="Meiryo UI" panose="020B0604030504040204" pitchFamily="50" charset="-128"/>
                          <a:ea typeface="Meiryo UI" panose="020B0604030504040204" pitchFamily="50" charset="-128"/>
                        </a:rPr>
                        <a:t>24</a:t>
                      </a:r>
                      <a:r>
                        <a:rPr kumimoji="1" lang="ja-JP" altLang="en-US" sz="600" b="0" dirty="0">
                          <a:solidFill>
                            <a:schemeClr val="tx1"/>
                          </a:solidFill>
                          <a:latin typeface="Meiryo UI" panose="020B0604030504040204" pitchFamily="50" charset="-128"/>
                          <a:ea typeface="Meiryo UI" panose="020B0604030504040204" pitchFamily="50" charset="-128"/>
                        </a:rPr>
                        <a:t>日</a:t>
                      </a:r>
                      <a:r>
                        <a:rPr kumimoji="1" lang="en-US" altLang="ja-JP" sz="600" b="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日</a:t>
                      </a:r>
                      <a:r>
                        <a:rPr kumimoji="1" lang="en-US" altLang="ja-JP" sz="600" b="0" dirty="0">
                          <a:solidFill>
                            <a:schemeClr val="tx1"/>
                          </a:solidFill>
                          <a:latin typeface="Meiryo UI" panose="020B0604030504040204" pitchFamily="50" charset="-128"/>
                          <a:ea typeface="Meiryo UI" panose="020B0604030504040204" pitchFamily="50" charset="-128"/>
                        </a:rPr>
                        <a:t>)</a:t>
                      </a: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600" b="0" dirty="0" err="1">
                          <a:solidFill>
                            <a:schemeClr val="tx1"/>
                          </a:solidFill>
                          <a:latin typeface="Meiryo UI" panose="020B0604030504040204" pitchFamily="50" charset="-128"/>
                          <a:ea typeface="Meiryo UI" panose="020B0604030504040204" pitchFamily="50" charset="-128"/>
                        </a:rPr>
                        <a:t>Asue</a:t>
                      </a:r>
                      <a:r>
                        <a:rPr kumimoji="1" lang="en-US" altLang="ja-JP" sz="600" b="0" dirty="0">
                          <a:solidFill>
                            <a:schemeClr val="tx1"/>
                          </a:solidFill>
                          <a:latin typeface="Meiryo UI" panose="020B0604030504040204" pitchFamily="50" charset="-128"/>
                          <a:ea typeface="Meiryo UI" panose="020B0604030504040204" pitchFamily="50" charset="-128"/>
                        </a:rPr>
                        <a:t> </a:t>
                      </a:r>
                      <a:r>
                        <a:rPr kumimoji="1" lang="ja-JP" altLang="en-US" sz="600" b="0" dirty="0">
                          <a:solidFill>
                            <a:schemeClr val="tx1"/>
                          </a:solidFill>
                          <a:latin typeface="Meiryo UI" panose="020B0604030504040204" pitchFamily="50" charset="-128"/>
                          <a:ea typeface="Meiryo UI" panose="020B0604030504040204" pitchFamily="50" charset="-128"/>
                        </a:rPr>
                        <a:t>アリーナ大阪</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5153958"/>
                  </a:ext>
                </a:extLst>
              </a:tr>
              <a:tr h="288000">
                <a:tc>
                  <a:txBody>
                    <a:bodyPr/>
                    <a:lstStyle/>
                    <a:p>
                      <a:pPr algn="ctr"/>
                      <a:r>
                        <a:rPr kumimoji="1" lang="en-US" altLang="ja-JP" sz="600" b="1" dirty="0">
                          <a:solidFill>
                            <a:schemeClr val="tx1"/>
                          </a:solidFill>
                          <a:latin typeface="Meiryo UI" panose="020B0604030504040204" pitchFamily="50" charset="-128"/>
                          <a:ea typeface="Meiryo UI" panose="020B0604030504040204" pitchFamily="50" charset="-128"/>
                        </a:rPr>
                        <a:t>SONIC OSAKA EXPO 2025</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indent="0" algn="l">
                        <a:buFont typeface="Wingdings" panose="05000000000000000000" pitchFamily="2" charset="2"/>
                        <a:buNone/>
                      </a:pPr>
                      <a:r>
                        <a:rPr kumimoji="1" lang="ja-JP" altLang="en-US" sz="600" b="0" dirty="0">
                          <a:solidFill>
                            <a:schemeClr val="tx1"/>
                          </a:solidFill>
                          <a:latin typeface="Meiryo UI" panose="020B0604030504040204" pitchFamily="50" charset="-128"/>
                          <a:ea typeface="Meiryo UI" panose="020B0604030504040204" pitchFamily="50" charset="-128"/>
                        </a:rPr>
                        <a:t>イギリスの大型ロックバンド「</a:t>
                      </a:r>
                      <a:r>
                        <a:rPr kumimoji="1" lang="en-US" altLang="ja-JP" sz="600" b="0" dirty="0">
                          <a:solidFill>
                            <a:schemeClr val="tx1"/>
                          </a:solidFill>
                          <a:latin typeface="Meiryo UI" panose="020B0604030504040204" pitchFamily="50" charset="-128"/>
                          <a:ea typeface="Meiryo UI" panose="020B0604030504040204" pitchFamily="50" charset="-128"/>
                        </a:rPr>
                        <a:t>MUSE</a:t>
                      </a:r>
                      <a:r>
                        <a:rPr kumimoji="1" lang="ja-JP" altLang="en-US" sz="600" b="0" dirty="0">
                          <a:solidFill>
                            <a:schemeClr val="tx1"/>
                          </a:solidFill>
                          <a:latin typeface="Meiryo UI" panose="020B0604030504040204" pitchFamily="50" charset="-128"/>
                          <a:ea typeface="Meiryo UI" panose="020B0604030504040204" pitchFamily="50" charset="-128"/>
                        </a:rPr>
                        <a:t>」と日本の有名バンド「</a:t>
                      </a:r>
                      <a:r>
                        <a:rPr kumimoji="1" lang="en-US" altLang="ja-JP" sz="600" b="0" dirty="0">
                          <a:solidFill>
                            <a:schemeClr val="tx1"/>
                          </a:solidFill>
                          <a:latin typeface="Meiryo UI" panose="020B0604030504040204" pitchFamily="50" charset="-128"/>
                          <a:ea typeface="Meiryo UI" panose="020B0604030504040204" pitchFamily="50" charset="-128"/>
                        </a:rPr>
                        <a:t>MAN WITH A MISSION</a:t>
                      </a:r>
                      <a:r>
                        <a:rPr kumimoji="1" lang="ja-JP" altLang="en-US" sz="600" b="0" dirty="0">
                          <a:solidFill>
                            <a:schemeClr val="tx1"/>
                          </a:solidFill>
                          <a:latin typeface="Meiryo UI" panose="020B0604030504040204" pitchFamily="50" charset="-128"/>
                          <a:ea typeface="Meiryo UI" panose="020B0604030504040204" pitchFamily="50" charset="-128"/>
                        </a:rPr>
                        <a:t>」「</a:t>
                      </a:r>
                      <a:r>
                        <a:rPr kumimoji="1" lang="en-US" altLang="ja-JP" sz="600" b="0" dirty="0" err="1">
                          <a:solidFill>
                            <a:schemeClr val="tx1"/>
                          </a:solidFill>
                          <a:latin typeface="Meiryo UI" panose="020B0604030504040204" pitchFamily="50" charset="-128"/>
                          <a:ea typeface="Meiryo UI" panose="020B0604030504040204" pitchFamily="50" charset="-128"/>
                        </a:rPr>
                        <a:t>go!go!vanillas</a:t>
                      </a:r>
                      <a:r>
                        <a:rPr kumimoji="1" lang="ja-JP" altLang="en-US" sz="600" b="0" dirty="0">
                          <a:solidFill>
                            <a:schemeClr val="tx1"/>
                          </a:solidFill>
                          <a:latin typeface="Meiryo UI" panose="020B0604030504040204" pitchFamily="50" charset="-128"/>
                          <a:ea typeface="Meiryo UI" panose="020B0604030504040204" pitchFamily="50" charset="-128"/>
                        </a:rPr>
                        <a:t>」による大型音楽フェスを開催</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en-US" altLang="ja-JP" sz="600" b="0" dirty="0">
                          <a:solidFill>
                            <a:schemeClr val="tx1"/>
                          </a:solidFill>
                          <a:latin typeface="Meiryo UI" panose="020B0604030504040204" pitchFamily="50" charset="-128"/>
                          <a:ea typeface="Meiryo UI" panose="020B0604030504040204" pitchFamily="50" charset="-128"/>
                        </a:rPr>
                        <a:t>9</a:t>
                      </a:r>
                      <a:r>
                        <a:rPr kumimoji="1" lang="ja-JP" altLang="en-US" sz="600" b="0" dirty="0">
                          <a:solidFill>
                            <a:schemeClr val="tx1"/>
                          </a:solidFill>
                          <a:latin typeface="Meiryo UI" panose="020B0604030504040204" pitchFamily="50" charset="-128"/>
                          <a:ea typeface="Meiryo UI" panose="020B0604030504040204" pitchFamily="50" charset="-128"/>
                        </a:rPr>
                        <a:t>月</a:t>
                      </a:r>
                      <a:r>
                        <a:rPr kumimoji="1" lang="en-US" altLang="ja-JP" sz="600" b="0" dirty="0">
                          <a:solidFill>
                            <a:schemeClr val="tx1"/>
                          </a:solidFill>
                          <a:latin typeface="Meiryo UI" panose="020B0604030504040204" pitchFamily="50" charset="-128"/>
                          <a:ea typeface="Meiryo UI" panose="020B0604030504040204" pitchFamily="50" charset="-128"/>
                        </a:rPr>
                        <a:t>23</a:t>
                      </a:r>
                      <a:r>
                        <a:rPr kumimoji="1" lang="ja-JP" altLang="en-US" sz="600" b="0" dirty="0">
                          <a:solidFill>
                            <a:schemeClr val="tx1"/>
                          </a:solidFill>
                          <a:latin typeface="Meiryo UI" panose="020B0604030504040204" pitchFamily="50" charset="-128"/>
                          <a:ea typeface="Meiryo UI" panose="020B0604030504040204" pitchFamily="50" charset="-128"/>
                        </a:rPr>
                        <a:t>日</a:t>
                      </a:r>
                      <a:r>
                        <a:rPr kumimoji="1" lang="en-US" altLang="ja-JP" sz="600" b="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火・祝</a:t>
                      </a:r>
                      <a:r>
                        <a:rPr kumimoji="1" lang="en-US" altLang="ja-JP" sz="600" b="0" dirty="0">
                          <a:solidFill>
                            <a:schemeClr val="tx1"/>
                          </a:solidFill>
                          <a:latin typeface="Meiryo UI" panose="020B0604030504040204" pitchFamily="50" charset="-128"/>
                          <a:ea typeface="Meiryo UI" panose="020B0604030504040204" pitchFamily="50" charset="-128"/>
                        </a:rPr>
                        <a:t>)</a:t>
                      </a: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600" b="0" strike="noStrike" dirty="0">
                          <a:solidFill>
                            <a:schemeClr val="tx1"/>
                          </a:solidFill>
                          <a:latin typeface="Meiryo UI" panose="020B0604030504040204" pitchFamily="50" charset="-128"/>
                          <a:ea typeface="Meiryo UI" panose="020B0604030504040204" pitchFamily="50" charset="-128"/>
                        </a:rPr>
                        <a:t>インテックス大阪</a:t>
                      </a:r>
                      <a:endParaRPr kumimoji="1" lang="en-US" altLang="ja-JP" sz="600" b="0" strike="noStrike" dirty="0">
                        <a:solidFill>
                          <a:schemeClr val="tx1"/>
                        </a:solidFill>
                        <a:latin typeface="Meiryo UI" panose="020B0604030504040204" pitchFamily="50" charset="-128"/>
                        <a:ea typeface="Meiryo UI" panose="020B0604030504040204" pitchFamily="50" charset="-128"/>
                      </a:endParaRP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76965317"/>
                  </a:ext>
                </a:extLst>
              </a:tr>
            </a:tbl>
          </a:graphicData>
        </a:graphic>
      </p:graphicFrame>
      <p:pic>
        <p:nvPicPr>
          <p:cNvPr id="40" name="図 39">
            <a:extLst>
              <a:ext uri="{FF2B5EF4-FFF2-40B4-BE49-F238E27FC236}">
                <a16:creationId xmlns:a16="http://schemas.microsoft.com/office/drawing/2014/main" id="{B818E3B0-5A92-48DA-B486-FE2ACB8F9C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9607" y="1406538"/>
            <a:ext cx="1109563" cy="739709"/>
          </a:xfrm>
          <a:prstGeom prst="rect">
            <a:avLst/>
          </a:prstGeom>
        </p:spPr>
      </p:pic>
      <p:sp>
        <p:nvSpPr>
          <p:cNvPr id="41" name="テキスト ボックス 40">
            <a:extLst>
              <a:ext uri="{FF2B5EF4-FFF2-40B4-BE49-F238E27FC236}">
                <a16:creationId xmlns:a16="http://schemas.microsoft.com/office/drawing/2014/main" id="{DE1493C1-C604-425D-8B88-BF8C84F77167}"/>
              </a:ext>
            </a:extLst>
          </p:cNvPr>
          <p:cNvSpPr txBox="1"/>
          <p:nvPr/>
        </p:nvSpPr>
        <p:spPr>
          <a:xfrm>
            <a:off x="3653654" y="2180562"/>
            <a:ext cx="1151221"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407988">
              <a:lnSpc>
                <a:spcPts val="800"/>
              </a:lnSpc>
              <a:defRPr/>
            </a:pPr>
            <a:r>
              <a:rPr lang="en-US" altLang="ja-JP" sz="700" dirty="0">
                <a:latin typeface="Meiryo UI" panose="020B0604030504040204" pitchFamily="50" charset="-128"/>
                <a:ea typeface="Meiryo UI" panose="020B0604030504040204" pitchFamily="50" charset="-128"/>
                <a:sym typeface="Calibri"/>
              </a:rPr>
              <a:t>JAPAN DANCE DELIGHT </a:t>
            </a:r>
          </a:p>
          <a:p>
            <a:pPr algn="ctr" defTabSz="407988">
              <a:lnSpc>
                <a:spcPts val="800"/>
              </a:lnSpc>
              <a:defRPr/>
            </a:pPr>
            <a:r>
              <a:rPr lang="en-US" altLang="ja-JP" sz="700" dirty="0">
                <a:latin typeface="Meiryo UI" panose="020B0604030504040204" pitchFamily="50" charset="-128"/>
                <a:ea typeface="Meiryo UI" panose="020B0604030504040204" pitchFamily="50" charset="-128"/>
                <a:sym typeface="Calibri"/>
              </a:rPr>
              <a:t>VOL.31 FINAL</a:t>
            </a:r>
            <a:endParaRPr lang="ja-JP" altLang="en-US" sz="700" strike="sngStrike" dirty="0">
              <a:latin typeface="Meiryo UI" panose="020B0604030504040204" pitchFamily="50" charset="-128"/>
              <a:ea typeface="Meiryo UI" panose="020B0604030504040204" pitchFamily="50" charset="-128"/>
              <a:sym typeface="Calibri"/>
            </a:endParaRPr>
          </a:p>
        </p:txBody>
      </p:sp>
      <p:sp>
        <p:nvSpPr>
          <p:cNvPr id="42" name="テキスト ボックス 41">
            <a:extLst>
              <a:ext uri="{FF2B5EF4-FFF2-40B4-BE49-F238E27FC236}">
                <a16:creationId xmlns:a16="http://schemas.microsoft.com/office/drawing/2014/main" id="{B7FC8CAD-0599-4B1D-AA28-D28E44FDF81E}"/>
              </a:ext>
            </a:extLst>
          </p:cNvPr>
          <p:cNvSpPr txBox="1"/>
          <p:nvPr/>
        </p:nvSpPr>
        <p:spPr>
          <a:xfrm>
            <a:off x="80548" y="2437512"/>
            <a:ext cx="777307"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407988">
              <a:defRPr/>
            </a:pPr>
            <a:r>
              <a:rPr lang="ja-JP" altLang="en-US" sz="900" dirty="0">
                <a:latin typeface="Meiryo UI" panose="020B0604030504040204" pitchFamily="50" charset="-128"/>
                <a:ea typeface="Meiryo UI" panose="020B0604030504040204" pitchFamily="50" charset="-128"/>
                <a:sym typeface="Calibri"/>
              </a:rPr>
              <a:t>＜主な事業＞</a:t>
            </a:r>
          </a:p>
        </p:txBody>
      </p:sp>
      <p:sp>
        <p:nvSpPr>
          <p:cNvPr id="43" name="テキスト ボックス 42">
            <a:extLst>
              <a:ext uri="{FF2B5EF4-FFF2-40B4-BE49-F238E27FC236}">
                <a16:creationId xmlns:a16="http://schemas.microsoft.com/office/drawing/2014/main" id="{4380DB44-8FE2-4659-A18C-40C5AA557ACB}"/>
              </a:ext>
            </a:extLst>
          </p:cNvPr>
          <p:cNvSpPr txBox="1"/>
          <p:nvPr/>
        </p:nvSpPr>
        <p:spPr>
          <a:xfrm>
            <a:off x="3921201" y="6023516"/>
            <a:ext cx="720528"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407988">
              <a:defRPr/>
            </a:pPr>
            <a:r>
              <a:rPr lang="ja-JP" altLang="en-US" sz="700" dirty="0">
                <a:latin typeface="Meiryo UI" panose="020B0604030504040204" pitchFamily="50" charset="-128"/>
                <a:ea typeface="Meiryo UI" panose="020B0604030504040204" pitchFamily="50" charset="-128"/>
                <a:sym typeface="Calibri"/>
              </a:rPr>
              <a:t>会場の様子</a:t>
            </a:r>
            <a:endParaRPr lang="ja-JP" altLang="en-US" sz="800" dirty="0">
              <a:latin typeface="Meiryo UI" panose="020B0604030504040204" pitchFamily="50" charset="-128"/>
              <a:ea typeface="Meiryo UI" panose="020B0604030504040204" pitchFamily="50" charset="-128"/>
              <a:sym typeface="Calibri"/>
            </a:endParaRPr>
          </a:p>
        </p:txBody>
      </p:sp>
      <p:pic>
        <p:nvPicPr>
          <p:cNvPr id="46" name="図 45">
            <a:extLst>
              <a:ext uri="{FF2B5EF4-FFF2-40B4-BE49-F238E27FC236}">
                <a16:creationId xmlns:a16="http://schemas.microsoft.com/office/drawing/2014/main" id="{7D7B9B81-240B-4D36-9496-99B3A5C4C57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37283" y="1241532"/>
            <a:ext cx="1124375" cy="620458"/>
          </a:xfrm>
          <a:prstGeom prst="rect">
            <a:avLst/>
          </a:prstGeom>
          <a:noFill/>
          <a:ln>
            <a:noFill/>
          </a:ln>
        </p:spPr>
      </p:pic>
      <p:sp>
        <p:nvSpPr>
          <p:cNvPr id="47" name="テキスト ボックス 46">
            <a:extLst>
              <a:ext uri="{FF2B5EF4-FFF2-40B4-BE49-F238E27FC236}">
                <a16:creationId xmlns:a16="http://schemas.microsoft.com/office/drawing/2014/main" id="{899EC25D-2E11-42D8-9462-9DB358261AAA}"/>
              </a:ext>
            </a:extLst>
          </p:cNvPr>
          <p:cNvSpPr txBox="1"/>
          <p:nvPr/>
        </p:nvSpPr>
        <p:spPr>
          <a:xfrm>
            <a:off x="8814973" y="1821243"/>
            <a:ext cx="720528" cy="1901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798" tIns="40798" rIns="40798" bIns="40798" numCol="1" spcCol="38100" rtlCol="0" anchor="t">
            <a:spAutoFit/>
          </a:bodyPr>
          <a:lstStyle/>
          <a:p>
            <a:pPr algn="ctr" defTabSz="407988">
              <a:defRPr/>
            </a:pPr>
            <a:r>
              <a:rPr lang="ja-JP" altLang="en-US" sz="700" dirty="0">
                <a:latin typeface="Meiryo UI" panose="020B0604030504040204" pitchFamily="50" charset="-128"/>
                <a:ea typeface="Meiryo UI" panose="020B0604030504040204" pitchFamily="50" charset="-128"/>
              </a:rPr>
              <a:t>キービジュアル</a:t>
            </a:r>
          </a:p>
        </p:txBody>
      </p:sp>
      <p:sp>
        <p:nvSpPr>
          <p:cNvPr id="49" name="テキスト ボックス 48">
            <a:extLst>
              <a:ext uri="{FF2B5EF4-FFF2-40B4-BE49-F238E27FC236}">
                <a16:creationId xmlns:a16="http://schemas.microsoft.com/office/drawing/2014/main" id="{A276F106-379A-45E0-86E6-4E15DC7D368A}"/>
              </a:ext>
            </a:extLst>
          </p:cNvPr>
          <p:cNvSpPr txBox="1"/>
          <p:nvPr/>
        </p:nvSpPr>
        <p:spPr>
          <a:xfrm>
            <a:off x="8568386" y="2569805"/>
            <a:ext cx="1230298" cy="1901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798" tIns="40798" rIns="40798" bIns="40798" numCol="1" spcCol="38100" rtlCol="0" anchor="t">
            <a:spAutoFit/>
          </a:bodyPr>
          <a:lstStyle/>
          <a:p>
            <a:pPr algn="ctr" defTabSz="407988">
              <a:defRPr/>
            </a:pPr>
            <a:r>
              <a:rPr lang="ja-JP" altLang="en-US" sz="700" dirty="0">
                <a:latin typeface="Meiryo UI" panose="020B0604030504040204" pitchFamily="50" charset="-128"/>
                <a:ea typeface="Meiryo UI" panose="020B0604030504040204" pitchFamily="50" charset="-128"/>
              </a:rPr>
              <a:t>薫風歌舞伎特別公演　</a:t>
            </a:r>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松竹</a:t>
            </a:r>
            <a:endParaRPr lang="en-US" altLang="ja-JP" dirty="0">
              <a:latin typeface="Meiryo UI" panose="020B0604030504040204" pitchFamily="50" charset="-128"/>
              <a:ea typeface="Meiryo UI" panose="020B0604030504040204" pitchFamily="50" charset="-128"/>
            </a:endParaRPr>
          </a:p>
        </p:txBody>
      </p:sp>
      <p:pic>
        <p:nvPicPr>
          <p:cNvPr id="50" name="Picture 1">
            <a:extLst>
              <a:ext uri="{FF2B5EF4-FFF2-40B4-BE49-F238E27FC236}">
                <a16:creationId xmlns:a16="http://schemas.microsoft.com/office/drawing/2014/main" id="{ABF1AC64-FDCB-4DBB-A356-12587A0D52FE}"/>
              </a:ext>
            </a:extLst>
          </p:cNvPr>
          <p:cNvPicPr>
            <a:picLocks noChangeAspect="1"/>
          </p:cNvPicPr>
          <p:nvPr/>
        </p:nvPicPr>
        <p:blipFill>
          <a:blip r:embed="rId5"/>
          <a:stretch>
            <a:fillRect/>
          </a:stretch>
        </p:blipFill>
        <p:spPr>
          <a:xfrm>
            <a:off x="8605412" y="1977601"/>
            <a:ext cx="1156246" cy="611107"/>
          </a:xfrm>
          <a:prstGeom prst="rect">
            <a:avLst/>
          </a:prstGeom>
        </p:spPr>
      </p:pic>
      <p:graphicFrame>
        <p:nvGraphicFramePr>
          <p:cNvPr id="51" name="表 50">
            <a:extLst>
              <a:ext uri="{FF2B5EF4-FFF2-40B4-BE49-F238E27FC236}">
                <a16:creationId xmlns:a16="http://schemas.microsoft.com/office/drawing/2014/main" id="{B316E2A1-5411-407D-BBD2-CB9C25B27A14}"/>
              </a:ext>
            </a:extLst>
          </p:cNvPr>
          <p:cNvGraphicFramePr>
            <a:graphicFrameLocks noGrp="1"/>
          </p:cNvGraphicFramePr>
          <p:nvPr>
            <p:extLst>
              <p:ext uri="{D42A27DB-BD31-4B8C-83A1-F6EECF244321}">
                <p14:modId xmlns:p14="http://schemas.microsoft.com/office/powerpoint/2010/main" val="815962434"/>
              </p:ext>
            </p:extLst>
          </p:nvPr>
        </p:nvGraphicFramePr>
        <p:xfrm>
          <a:off x="5093244" y="2746550"/>
          <a:ext cx="4638201" cy="1788128"/>
        </p:xfrm>
        <a:graphic>
          <a:graphicData uri="http://schemas.openxmlformats.org/drawingml/2006/table">
            <a:tbl>
              <a:tblPr firstRow="1" bandRow="1">
                <a:tableStyleId>{5940675A-B579-460E-94D1-54222C63F5DA}</a:tableStyleId>
              </a:tblPr>
              <a:tblGrid>
                <a:gridCol w="1146201">
                  <a:extLst>
                    <a:ext uri="{9D8B030D-6E8A-4147-A177-3AD203B41FA5}">
                      <a16:colId xmlns:a16="http://schemas.microsoft.com/office/drawing/2014/main" val="3939033764"/>
                    </a:ext>
                  </a:extLst>
                </a:gridCol>
                <a:gridCol w="2232000">
                  <a:extLst>
                    <a:ext uri="{9D8B030D-6E8A-4147-A177-3AD203B41FA5}">
                      <a16:colId xmlns:a16="http://schemas.microsoft.com/office/drawing/2014/main" val="1121967615"/>
                    </a:ext>
                  </a:extLst>
                </a:gridCol>
                <a:gridCol w="1260000">
                  <a:extLst>
                    <a:ext uri="{9D8B030D-6E8A-4147-A177-3AD203B41FA5}">
                      <a16:colId xmlns:a16="http://schemas.microsoft.com/office/drawing/2014/main" val="1302438693"/>
                    </a:ext>
                  </a:extLst>
                </a:gridCol>
              </a:tblGrid>
              <a:tr h="167952">
                <a:tc>
                  <a:txBody>
                    <a:bodyPr/>
                    <a:lstStyle/>
                    <a:p>
                      <a:pPr algn="ctr"/>
                      <a:r>
                        <a:rPr kumimoji="1" lang="ja-JP" altLang="en-US" sz="600" b="1" dirty="0">
                          <a:solidFill>
                            <a:schemeClr val="bg1"/>
                          </a:solidFill>
                          <a:latin typeface="Meiryo UI" panose="020B0604030504040204" pitchFamily="50" charset="-128"/>
                          <a:ea typeface="Meiryo UI" panose="020B0604030504040204" pitchFamily="50" charset="-128"/>
                        </a:rPr>
                        <a:t>事業名</a:t>
                      </a:r>
                      <a:endParaRPr kumimoji="1" lang="en-US" altLang="ja-JP" sz="600" b="1" dirty="0">
                        <a:solidFill>
                          <a:schemeClr val="bg1"/>
                        </a:solidFill>
                        <a:latin typeface="Meiryo UI" panose="020B0604030504040204" pitchFamily="50" charset="-128"/>
                        <a:ea typeface="Meiryo UI" panose="020B0604030504040204" pitchFamily="50" charset="-128"/>
                      </a:endParaRP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600" b="1" dirty="0">
                          <a:solidFill>
                            <a:schemeClr val="bg1"/>
                          </a:solidFill>
                          <a:latin typeface="Meiryo UI" panose="020B0604030504040204" pitchFamily="50" charset="-128"/>
                          <a:ea typeface="Meiryo UI" panose="020B0604030504040204" pitchFamily="50" charset="-128"/>
                        </a:rPr>
                        <a:t>概要</a:t>
                      </a:r>
                      <a:endParaRPr kumimoji="1" lang="en-US" altLang="ja-JP" sz="600" b="1" dirty="0">
                        <a:solidFill>
                          <a:schemeClr val="bg1"/>
                        </a:solidFill>
                        <a:latin typeface="Meiryo UI" panose="020B0604030504040204" pitchFamily="50" charset="-128"/>
                        <a:ea typeface="Meiryo UI" panose="020B0604030504040204" pitchFamily="50" charset="-128"/>
                      </a:endParaRPr>
                    </a:p>
                  </a:txBody>
                  <a:tcPr marL="48188" marR="48188" marT="321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dirty="0">
                          <a:solidFill>
                            <a:schemeClr val="bg1"/>
                          </a:solidFill>
                          <a:latin typeface="Meiryo UI" panose="020B0604030504040204" pitchFamily="50" charset="-128"/>
                          <a:ea typeface="Meiryo UI" panose="020B0604030504040204" pitchFamily="50" charset="-128"/>
                        </a:rPr>
                        <a:t>開催期間・開催場所</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236961">
                <a:tc>
                  <a:txBody>
                    <a:bodyPr/>
                    <a:lstStyle/>
                    <a:p>
                      <a:pPr algn="ctr">
                        <a:lnSpc>
                          <a:spcPct val="100000"/>
                        </a:lnSpc>
                      </a:pPr>
                      <a:r>
                        <a:rPr kumimoji="1" lang="zh-TW" altLang="en-US" sz="600" b="1" dirty="0">
                          <a:solidFill>
                            <a:sysClr val="windowText" lastClr="000000"/>
                          </a:solidFill>
                          <a:latin typeface="Meiryo UI" panose="020B0604030504040204" pitchFamily="50" charset="-128"/>
                          <a:ea typeface="Meiryo UI" panose="020B0604030504040204" pitchFamily="50" charset="-128"/>
                        </a:rPr>
                        <a:t>薫風歌舞伎特別公演</a:t>
                      </a:r>
                      <a:endParaRPr kumimoji="1" lang="en-US" altLang="zh-TW" sz="600" b="1" dirty="0">
                        <a:solidFill>
                          <a:sysClr val="windowText" lastClr="000000"/>
                        </a:solidFill>
                        <a:latin typeface="Meiryo UI" panose="020B0604030504040204" pitchFamily="50" charset="-128"/>
                        <a:ea typeface="Meiryo UI" panose="020B0604030504040204" pitchFamily="50" charset="-128"/>
                      </a:endParaRPr>
                    </a:p>
                  </a:txBody>
                  <a:tcPr marL="48188" marR="48188" marT="32125" marB="3212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indent="0" algn="l">
                        <a:lnSpc>
                          <a:spcPct val="100000"/>
                        </a:lnSpc>
                        <a:buFont typeface="Wingdings" panose="05000000000000000000" pitchFamily="2" charset="2"/>
                        <a:buNone/>
                      </a:pPr>
                      <a:r>
                        <a:rPr kumimoji="1" lang="ja-JP" altLang="en-US" sz="600" b="0" dirty="0">
                          <a:solidFill>
                            <a:schemeClr val="tx1"/>
                          </a:solidFill>
                          <a:latin typeface="Meiryo UI" panose="020B0604030504040204" pitchFamily="50" charset="-128"/>
                          <a:ea typeface="Meiryo UI" panose="020B0604030504040204" pitchFamily="50" charset="-128"/>
                        </a:rPr>
                        <a:t>インバウンドをはじめ、観光客にも楽しめる歌舞伎特別公演</a:t>
                      </a:r>
                    </a:p>
                  </a:txBody>
                  <a:tcPr marL="48188" marR="48188" marT="32125" marB="3212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kern="1200" dirty="0">
                          <a:solidFill>
                            <a:schemeClr val="tx1"/>
                          </a:solidFill>
                          <a:effectLst/>
                          <a:latin typeface="Meiryo UI" panose="020B0604030504040204" pitchFamily="50" charset="-128"/>
                          <a:ea typeface="Meiryo UI" panose="020B0604030504040204" pitchFamily="50" charset="-128"/>
                          <a:cs typeface="+mn-cs"/>
                        </a:rPr>
                        <a:t>５月</a:t>
                      </a:r>
                      <a:r>
                        <a:rPr kumimoji="1" lang="en-US" altLang="ja-JP" sz="600" b="0" i="0" kern="1200" dirty="0">
                          <a:solidFill>
                            <a:schemeClr val="tx1"/>
                          </a:solidFill>
                          <a:effectLst/>
                          <a:latin typeface="Meiryo UI" panose="020B0604030504040204" pitchFamily="50" charset="-128"/>
                          <a:ea typeface="Meiryo UI" panose="020B0604030504040204" pitchFamily="50" charset="-128"/>
                          <a:cs typeface="+mn-cs"/>
                        </a:rPr>
                        <a:t>11</a:t>
                      </a:r>
                      <a:r>
                        <a:rPr kumimoji="1" lang="ja-JP" altLang="en-US" sz="600" b="0" i="0" kern="1200" dirty="0">
                          <a:solidFill>
                            <a:schemeClr val="tx1"/>
                          </a:solidFill>
                          <a:effectLst/>
                          <a:latin typeface="Meiryo UI" panose="020B0604030504040204" pitchFamily="50" charset="-128"/>
                          <a:ea typeface="Meiryo UI" panose="020B0604030504040204" pitchFamily="50" charset="-128"/>
                          <a:cs typeface="+mn-cs"/>
                        </a:rPr>
                        <a:t>日</a:t>
                      </a:r>
                      <a:r>
                        <a:rPr kumimoji="1" lang="en-US" altLang="ja-JP" sz="600" b="0" i="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600" b="0" i="0" kern="1200" dirty="0">
                          <a:solidFill>
                            <a:schemeClr val="tx1"/>
                          </a:solidFill>
                          <a:effectLst/>
                          <a:latin typeface="Meiryo UI" panose="020B0604030504040204" pitchFamily="50" charset="-128"/>
                          <a:ea typeface="Meiryo UI" panose="020B0604030504040204" pitchFamily="50" charset="-128"/>
                          <a:cs typeface="+mn-cs"/>
                        </a:rPr>
                        <a:t>日</a:t>
                      </a:r>
                      <a:r>
                        <a:rPr kumimoji="1" lang="en-US" altLang="ja-JP" sz="600" b="0" i="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600" b="0" i="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600" b="0" i="0" kern="1200" dirty="0">
                          <a:solidFill>
                            <a:schemeClr val="tx1"/>
                          </a:solidFill>
                          <a:effectLst/>
                          <a:latin typeface="Meiryo UI" panose="020B0604030504040204" pitchFamily="50" charset="-128"/>
                          <a:ea typeface="Meiryo UI" panose="020B0604030504040204" pitchFamily="50" charset="-128"/>
                          <a:cs typeface="+mn-cs"/>
                        </a:rPr>
                        <a:t>25</a:t>
                      </a:r>
                      <a:r>
                        <a:rPr kumimoji="1" lang="ja-JP" altLang="en-US" sz="600" b="0" i="0" kern="1200" dirty="0">
                          <a:solidFill>
                            <a:schemeClr val="tx1"/>
                          </a:solidFill>
                          <a:effectLst/>
                          <a:latin typeface="Meiryo UI" panose="020B0604030504040204" pitchFamily="50" charset="-128"/>
                          <a:ea typeface="Meiryo UI" panose="020B0604030504040204" pitchFamily="50" charset="-128"/>
                          <a:cs typeface="+mn-cs"/>
                        </a:rPr>
                        <a:t>日</a:t>
                      </a:r>
                      <a:r>
                        <a:rPr kumimoji="1" lang="en-US" altLang="ja-JP" sz="600" b="0" i="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600" b="0" i="0" kern="1200" dirty="0">
                          <a:solidFill>
                            <a:schemeClr val="tx1"/>
                          </a:solidFill>
                          <a:effectLst/>
                          <a:latin typeface="Meiryo UI" panose="020B0604030504040204" pitchFamily="50" charset="-128"/>
                          <a:ea typeface="Meiryo UI" panose="020B0604030504040204" pitchFamily="50" charset="-128"/>
                          <a:cs typeface="+mn-cs"/>
                        </a:rPr>
                        <a:t>日</a:t>
                      </a:r>
                      <a:r>
                        <a:rPr kumimoji="1" lang="en-US" altLang="ja-JP" sz="600" b="0" i="0"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dirty="0">
                          <a:solidFill>
                            <a:schemeClr val="tx1"/>
                          </a:solidFill>
                          <a:latin typeface="Meiryo UI" panose="020B0604030504040204" pitchFamily="50" charset="-128"/>
                          <a:ea typeface="Meiryo UI" panose="020B0604030504040204" pitchFamily="50" charset="-128"/>
                        </a:rPr>
                        <a:t>大阪松竹座</a:t>
                      </a:r>
                      <a:endParaRPr kumimoji="1" lang="en-US" altLang="ja-JP" sz="600" b="0" dirty="0">
                        <a:solidFill>
                          <a:schemeClr val="tx1"/>
                        </a:solidFill>
                        <a:latin typeface="Meiryo UI" panose="020B0604030504040204" pitchFamily="50" charset="-128"/>
                        <a:ea typeface="Meiryo UI" panose="020B0604030504040204" pitchFamily="50" charset="-128"/>
                      </a:endParaRPr>
                    </a:p>
                  </a:txBody>
                  <a:tcPr marL="48188" marR="48188" marT="32125" marB="3212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88525116"/>
                  </a:ext>
                </a:extLst>
              </a:tr>
              <a:tr h="288000">
                <a:tc>
                  <a:txBody>
                    <a:bodyPr/>
                    <a:lstStyle/>
                    <a:p>
                      <a:pPr algn="ctr">
                        <a:lnSpc>
                          <a:spcPct val="100000"/>
                        </a:lnSpc>
                      </a:pPr>
                      <a:r>
                        <a:rPr kumimoji="1" lang="en-US" altLang="ja-JP" sz="600" b="1" dirty="0">
                          <a:solidFill>
                            <a:sysClr val="windowText" lastClr="000000"/>
                          </a:solidFill>
                          <a:latin typeface="Meiryo UI" panose="020B0604030504040204" pitchFamily="50" charset="-128"/>
                          <a:ea typeface="Meiryo UI" panose="020B0604030504040204" pitchFamily="50" charset="-128"/>
                        </a:rPr>
                        <a:t>OSAKA MUSIC LOVER</a:t>
                      </a:r>
                    </a:p>
                    <a:p>
                      <a:pPr algn="ctr">
                        <a:lnSpc>
                          <a:spcPct val="100000"/>
                        </a:lnSpc>
                      </a:pPr>
                      <a:r>
                        <a:rPr kumimoji="1" lang="en-US" altLang="ja-JP" sz="600" b="1" dirty="0">
                          <a:solidFill>
                            <a:sysClr val="windowText" lastClr="000000"/>
                          </a:solidFill>
                          <a:latin typeface="Meiryo UI" panose="020B0604030504040204" pitchFamily="50" charset="-128"/>
                          <a:ea typeface="Meiryo UI" panose="020B0604030504040204" pitchFamily="50" charset="-128"/>
                        </a:rPr>
                        <a:t>-JAPANIMATION ROCKS-</a:t>
                      </a:r>
                    </a:p>
                  </a:txBody>
                  <a:tcPr marL="48188" marR="48188" marT="32125" marB="3212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indent="0" algn="l">
                        <a:lnSpc>
                          <a:spcPct val="100000"/>
                        </a:lnSpc>
                        <a:buFont typeface="Wingdings" panose="05000000000000000000" pitchFamily="2" charset="2"/>
                        <a:buNone/>
                      </a:pPr>
                      <a:r>
                        <a:rPr kumimoji="1" lang="ja-JP" altLang="en-US" sz="600" b="0" dirty="0">
                          <a:solidFill>
                            <a:schemeClr val="tx1"/>
                          </a:solidFill>
                          <a:latin typeface="Meiryo UI" panose="020B0604030504040204" pitchFamily="50" charset="-128"/>
                          <a:ea typeface="Meiryo UI" panose="020B0604030504040204" pitchFamily="50" charset="-128"/>
                        </a:rPr>
                        <a:t>アニメの主題歌やエンディングソングを歌う大阪出身のアーティストなどが集結した大型音楽フェス</a:t>
                      </a:r>
                    </a:p>
                  </a:txBody>
                  <a:tcPr marL="48188" marR="48188" marT="32125" marB="3212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kern="1200" dirty="0">
                          <a:solidFill>
                            <a:schemeClr val="tx1"/>
                          </a:solidFill>
                          <a:effectLst/>
                          <a:latin typeface="Meiryo UI" panose="020B0604030504040204" pitchFamily="50" charset="-128"/>
                          <a:ea typeface="Meiryo UI" panose="020B0604030504040204" pitchFamily="50" charset="-128"/>
                          <a:cs typeface="+mn-cs"/>
                        </a:rPr>
                        <a:t>7</a:t>
                      </a:r>
                      <a:r>
                        <a:rPr kumimoji="1" lang="ja-JP" altLang="en-US" sz="600" b="0" i="0" kern="1200" dirty="0">
                          <a:solidFill>
                            <a:schemeClr val="tx1"/>
                          </a:solidFill>
                          <a:effectLst/>
                          <a:latin typeface="Meiryo UI" panose="020B0604030504040204" pitchFamily="50" charset="-128"/>
                          <a:ea typeface="Meiryo UI" panose="020B0604030504040204" pitchFamily="50" charset="-128"/>
                          <a:cs typeface="+mn-cs"/>
                        </a:rPr>
                        <a:t>月</a:t>
                      </a:r>
                      <a:r>
                        <a:rPr kumimoji="1" lang="en-US" altLang="ja-JP" sz="600" b="0" i="0" kern="1200" dirty="0">
                          <a:solidFill>
                            <a:schemeClr val="tx1"/>
                          </a:solidFill>
                          <a:effectLst/>
                          <a:latin typeface="Meiryo UI" panose="020B0604030504040204" pitchFamily="50" charset="-128"/>
                          <a:ea typeface="Meiryo UI" panose="020B0604030504040204" pitchFamily="50" charset="-128"/>
                          <a:cs typeface="+mn-cs"/>
                        </a:rPr>
                        <a:t>26</a:t>
                      </a:r>
                      <a:r>
                        <a:rPr kumimoji="1" lang="ja-JP" altLang="en-US" sz="600" b="0" i="0" kern="1200" dirty="0">
                          <a:solidFill>
                            <a:schemeClr val="tx1"/>
                          </a:solidFill>
                          <a:effectLst/>
                          <a:latin typeface="Meiryo UI" panose="020B0604030504040204" pitchFamily="50" charset="-128"/>
                          <a:ea typeface="Meiryo UI" panose="020B0604030504040204" pitchFamily="50" charset="-128"/>
                          <a:cs typeface="+mn-cs"/>
                        </a:rPr>
                        <a:t>日</a:t>
                      </a:r>
                      <a:r>
                        <a:rPr kumimoji="1" lang="en-US" altLang="ja-JP" sz="600" b="0" i="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600" b="0" i="0" kern="1200" dirty="0">
                          <a:solidFill>
                            <a:schemeClr val="tx1"/>
                          </a:solidFill>
                          <a:effectLst/>
                          <a:latin typeface="Meiryo UI" panose="020B0604030504040204" pitchFamily="50" charset="-128"/>
                          <a:ea typeface="Meiryo UI" panose="020B0604030504040204" pitchFamily="50" charset="-128"/>
                          <a:cs typeface="+mn-cs"/>
                        </a:rPr>
                        <a:t>土</a:t>
                      </a:r>
                      <a:r>
                        <a:rPr kumimoji="1" lang="en-US" altLang="ja-JP" sz="600" b="0" i="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600" b="0" i="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600" b="0" i="0" kern="1200" dirty="0">
                          <a:solidFill>
                            <a:schemeClr val="tx1"/>
                          </a:solidFill>
                          <a:effectLst/>
                          <a:latin typeface="Meiryo UI" panose="020B0604030504040204" pitchFamily="50" charset="-128"/>
                          <a:ea typeface="Meiryo UI" panose="020B0604030504040204" pitchFamily="50" charset="-128"/>
                          <a:cs typeface="+mn-cs"/>
                        </a:rPr>
                        <a:t>27</a:t>
                      </a:r>
                      <a:r>
                        <a:rPr kumimoji="1" lang="ja-JP" altLang="en-US" sz="600" b="0" i="0" kern="1200" dirty="0">
                          <a:solidFill>
                            <a:schemeClr val="tx1"/>
                          </a:solidFill>
                          <a:effectLst/>
                          <a:latin typeface="Meiryo UI" panose="020B0604030504040204" pitchFamily="50" charset="-128"/>
                          <a:ea typeface="Meiryo UI" panose="020B0604030504040204" pitchFamily="50" charset="-128"/>
                          <a:cs typeface="+mn-cs"/>
                        </a:rPr>
                        <a:t>日</a:t>
                      </a:r>
                      <a:r>
                        <a:rPr kumimoji="1" lang="en-US" altLang="ja-JP" sz="600" b="0" i="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600" b="0" i="0" kern="1200" dirty="0">
                          <a:solidFill>
                            <a:schemeClr val="tx1"/>
                          </a:solidFill>
                          <a:effectLst/>
                          <a:latin typeface="Meiryo UI" panose="020B0604030504040204" pitchFamily="50" charset="-128"/>
                          <a:ea typeface="Meiryo UI" panose="020B0604030504040204" pitchFamily="50" charset="-128"/>
                          <a:cs typeface="+mn-cs"/>
                        </a:rPr>
                        <a:t>日</a:t>
                      </a:r>
                      <a:r>
                        <a:rPr kumimoji="1" lang="en-US" altLang="ja-JP" sz="600" b="0" i="0"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dirty="0">
                          <a:solidFill>
                            <a:schemeClr val="tx1"/>
                          </a:solidFill>
                          <a:latin typeface="Meiryo UI" panose="020B0604030504040204" pitchFamily="50" charset="-128"/>
                          <a:ea typeface="Meiryo UI" panose="020B0604030504040204" pitchFamily="50" charset="-128"/>
                        </a:rPr>
                        <a:t>EXPO</a:t>
                      </a:r>
                      <a:r>
                        <a:rPr kumimoji="1" lang="ja-JP" altLang="en-US" sz="600" b="0" dirty="0">
                          <a:solidFill>
                            <a:schemeClr val="tx1"/>
                          </a:solidFill>
                          <a:latin typeface="Meiryo UI" panose="020B0604030504040204" pitchFamily="50" charset="-128"/>
                          <a:ea typeface="Meiryo UI" panose="020B0604030504040204" pitchFamily="50" charset="-128"/>
                        </a:rPr>
                        <a:t>ホール</a:t>
                      </a:r>
                      <a:endParaRPr kumimoji="1" lang="en-US" altLang="ja-JP" sz="600" b="0" dirty="0">
                        <a:solidFill>
                          <a:schemeClr val="tx1"/>
                        </a:solidFill>
                        <a:latin typeface="Meiryo UI" panose="020B0604030504040204" pitchFamily="50" charset="-128"/>
                        <a:ea typeface="Meiryo UI" panose="020B0604030504040204" pitchFamily="50" charset="-128"/>
                      </a:endParaRPr>
                    </a:p>
                  </a:txBody>
                  <a:tcPr marL="48188" marR="48188" marT="32125" marB="3212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07905770"/>
                  </a:ext>
                </a:extLst>
              </a:tr>
              <a:tr h="236961">
                <a:tc>
                  <a:txBody>
                    <a:bodyPr/>
                    <a:lstStyle/>
                    <a:p>
                      <a:pPr algn="ctr">
                        <a:lnSpc>
                          <a:spcPct val="100000"/>
                        </a:lnSpc>
                      </a:pPr>
                      <a:r>
                        <a:rPr kumimoji="1" lang="en-US" altLang="ja-JP" sz="600" b="1" u="none" dirty="0">
                          <a:solidFill>
                            <a:sysClr val="windowText" lastClr="000000"/>
                          </a:solidFill>
                          <a:latin typeface="Meiryo UI" panose="020B0604030504040204" pitchFamily="50" charset="-128"/>
                          <a:ea typeface="Meiryo UI" panose="020B0604030504040204" pitchFamily="50" charset="-128"/>
                        </a:rPr>
                        <a:t>Top Chef in OSAKA</a:t>
                      </a:r>
                      <a:r>
                        <a:rPr kumimoji="1" lang="ja-JP" altLang="en-US" sz="600" b="1" u="none" dirty="0">
                          <a:solidFill>
                            <a:sysClr val="windowText" lastClr="000000"/>
                          </a:solidFill>
                          <a:latin typeface="Meiryo UI" panose="020B0604030504040204" pitchFamily="50" charset="-128"/>
                          <a:ea typeface="Meiryo UI" panose="020B0604030504040204" pitchFamily="50" charset="-128"/>
                        </a:rPr>
                        <a:t>　</a:t>
                      </a:r>
                      <a:r>
                        <a:rPr kumimoji="1" lang="en-US" altLang="ja-JP" sz="600" b="1" u="none" dirty="0">
                          <a:solidFill>
                            <a:sysClr val="windowText" lastClr="000000"/>
                          </a:solidFill>
                          <a:latin typeface="Meiryo UI" panose="020B0604030504040204" pitchFamily="50" charset="-128"/>
                          <a:ea typeface="Meiryo UI" panose="020B0604030504040204" pitchFamily="50" charset="-128"/>
                        </a:rPr>
                        <a:t>2025</a:t>
                      </a:r>
                      <a:endParaRPr kumimoji="1" lang="en-US" altLang="ja-JP" sz="600" b="1" dirty="0">
                        <a:solidFill>
                          <a:sysClr val="windowText" lastClr="000000"/>
                        </a:solidFill>
                        <a:latin typeface="Meiryo UI" panose="020B0604030504040204" pitchFamily="50" charset="-128"/>
                        <a:ea typeface="Meiryo UI" panose="020B0604030504040204" pitchFamily="50" charset="-128"/>
                      </a:endParaRPr>
                    </a:p>
                  </a:txBody>
                  <a:tcPr marL="48188" marR="48188" marT="32125" marB="3212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indent="0" algn="l">
                        <a:lnSpc>
                          <a:spcPct val="100000"/>
                        </a:lnSpc>
                        <a:buFont typeface="Wingdings" panose="05000000000000000000" pitchFamily="2" charset="2"/>
                        <a:buNone/>
                      </a:pPr>
                      <a:r>
                        <a:rPr kumimoji="1" lang="ja-JP" altLang="en-US" sz="600" b="0" dirty="0">
                          <a:solidFill>
                            <a:schemeClr val="tx1"/>
                          </a:solidFill>
                          <a:latin typeface="Meiryo UI" panose="020B0604030504040204" pitchFamily="50" charset="-128"/>
                          <a:ea typeface="Meiryo UI" panose="020B0604030504040204" pitchFamily="50" charset="-128"/>
                        </a:rPr>
                        <a:t>世界的に有名なシェフを招聘した期間限定レストランイベント</a:t>
                      </a:r>
                    </a:p>
                  </a:txBody>
                  <a:tcPr marL="48188" marR="48188" marT="32125" marB="3212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kern="1200" dirty="0">
                          <a:solidFill>
                            <a:schemeClr val="tx1"/>
                          </a:solidFill>
                          <a:effectLst/>
                          <a:latin typeface="Meiryo UI" panose="020B0604030504040204" pitchFamily="50" charset="-128"/>
                          <a:ea typeface="Meiryo UI" panose="020B0604030504040204" pitchFamily="50" charset="-128"/>
                          <a:cs typeface="+mn-cs"/>
                        </a:rPr>
                        <a:t>9</a:t>
                      </a:r>
                      <a:r>
                        <a:rPr kumimoji="1" lang="ja-JP" altLang="en-US" sz="600" b="0" i="0" kern="1200" dirty="0">
                          <a:solidFill>
                            <a:schemeClr val="tx1"/>
                          </a:solidFill>
                          <a:effectLst/>
                          <a:latin typeface="Meiryo UI" panose="020B0604030504040204" pitchFamily="50" charset="-128"/>
                          <a:ea typeface="Meiryo UI" panose="020B0604030504040204" pitchFamily="50" charset="-128"/>
                          <a:cs typeface="+mn-cs"/>
                        </a:rPr>
                        <a:t>月</a:t>
                      </a:r>
                      <a:r>
                        <a:rPr kumimoji="1" lang="en-US" altLang="ja-JP" sz="600" b="0" i="0" kern="1200" dirty="0">
                          <a:solidFill>
                            <a:schemeClr val="tx1"/>
                          </a:solidFill>
                          <a:effectLst/>
                          <a:latin typeface="Meiryo UI" panose="020B0604030504040204" pitchFamily="50" charset="-128"/>
                          <a:ea typeface="Meiryo UI" panose="020B0604030504040204" pitchFamily="50" charset="-128"/>
                          <a:cs typeface="+mn-cs"/>
                        </a:rPr>
                        <a:t>9</a:t>
                      </a:r>
                      <a:r>
                        <a:rPr kumimoji="1" lang="ja-JP" altLang="en-US" sz="600" b="0" i="0" kern="1200" dirty="0">
                          <a:solidFill>
                            <a:schemeClr val="tx1"/>
                          </a:solidFill>
                          <a:effectLst/>
                          <a:latin typeface="Meiryo UI" panose="020B0604030504040204" pitchFamily="50" charset="-128"/>
                          <a:ea typeface="Meiryo UI" panose="020B0604030504040204" pitchFamily="50" charset="-128"/>
                          <a:cs typeface="+mn-cs"/>
                        </a:rPr>
                        <a:t>日</a:t>
                      </a:r>
                      <a:r>
                        <a:rPr kumimoji="1" lang="en-US" altLang="ja-JP" sz="600" b="0" i="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600" b="0" i="0" kern="1200" dirty="0">
                          <a:solidFill>
                            <a:schemeClr val="tx1"/>
                          </a:solidFill>
                          <a:effectLst/>
                          <a:latin typeface="Meiryo UI" panose="020B0604030504040204" pitchFamily="50" charset="-128"/>
                          <a:ea typeface="Meiryo UI" panose="020B0604030504040204" pitchFamily="50" charset="-128"/>
                          <a:cs typeface="+mn-cs"/>
                        </a:rPr>
                        <a:t>火</a:t>
                      </a:r>
                      <a:r>
                        <a:rPr kumimoji="1" lang="en-US" altLang="ja-JP" sz="600" b="0" i="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600" b="0" i="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600" b="0" i="0" kern="1200" dirty="0">
                          <a:solidFill>
                            <a:schemeClr val="tx1"/>
                          </a:solidFill>
                          <a:effectLst/>
                          <a:latin typeface="Meiryo UI" panose="020B0604030504040204" pitchFamily="50" charset="-128"/>
                          <a:ea typeface="Meiryo UI" panose="020B0604030504040204" pitchFamily="50" charset="-128"/>
                          <a:cs typeface="+mn-cs"/>
                        </a:rPr>
                        <a:t>14</a:t>
                      </a:r>
                      <a:r>
                        <a:rPr kumimoji="1" lang="ja-JP" altLang="en-US" sz="600" b="0" i="0" kern="1200" dirty="0">
                          <a:solidFill>
                            <a:schemeClr val="tx1"/>
                          </a:solidFill>
                          <a:effectLst/>
                          <a:latin typeface="Meiryo UI" panose="020B0604030504040204" pitchFamily="50" charset="-128"/>
                          <a:ea typeface="Meiryo UI" panose="020B0604030504040204" pitchFamily="50" charset="-128"/>
                          <a:cs typeface="+mn-cs"/>
                        </a:rPr>
                        <a:t>日</a:t>
                      </a:r>
                      <a:r>
                        <a:rPr kumimoji="1" lang="en-US" altLang="ja-JP" sz="600" b="0" i="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600" b="0" i="0" kern="1200" dirty="0">
                          <a:solidFill>
                            <a:schemeClr val="tx1"/>
                          </a:solidFill>
                          <a:effectLst/>
                          <a:latin typeface="Meiryo UI" panose="020B0604030504040204" pitchFamily="50" charset="-128"/>
                          <a:ea typeface="Meiryo UI" panose="020B0604030504040204" pitchFamily="50" charset="-128"/>
                          <a:cs typeface="+mn-cs"/>
                        </a:rPr>
                        <a:t>日</a:t>
                      </a:r>
                      <a:r>
                        <a:rPr kumimoji="1" lang="en-US" altLang="ja-JP" sz="600" b="0" i="0"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u="none" dirty="0">
                          <a:solidFill>
                            <a:schemeClr val="tx1"/>
                          </a:solidFill>
                          <a:latin typeface="Meiryo UI" panose="020B0604030504040204" pitchFamily="50" charset="-128"/>
                          <a:ea typeface="Meiryo UI" panose="020B0604030504040204" pitchFamily="50" charset="-128"/>
                        </a:rPr>
                        <a:t>ホテルニューオータニ大阪</a:t>
                      </a:r>
                      <a:endParaRPr kumimoji="1" lang="en-US" altLang="ja-JP" sz="600" b="0" dirty="0">
                        <a:solidFill>
                          <a:schemeClr val="tx1"/>
                        </a:solidFill>
                        <a:latin typeface="Meiryo UI" panose="020B0604030504040204" pitchFamily="50" charset="-128"/>
                        <a:ea typeface="Meiryo UI" panose="020B0604030504040204" pitchFamily="50" charset="-128"/>
                      </a:endParaRPr>
                    </a:p>
                  </a:txBody>
                  <a:tcPr marL="48188" marR="48188" marT="32125" marB="3212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52258347"/>
                  </a:ext>
                </a:extLst>
              </a:tr>
              <a:tr h="236961">
                <a:tc>
                  <a:txBody>
                    <a:bodyPr/>
                    <a:lstStyle/>
                    <a:p>
                      <a:pPr algn="ctr">
                        <a:lnSpc>
                          <a:spcPct val="100000"/>
                        </a:lnSpc>
                      </a:pPr>
                      <a:r>
                        <a:rPr kumimoji="1" lang="nn-NO" altLang="ja-JP" sz="600" b="1" dirty="0">
                          <a:solidFill>
                            <a:sysClr val="windowText" lastClr="000000"/>
                          </a:solidFill>
                          <a:latin typeface="Meiryo UI" panose="020B0604030504040204" pitchFamily="50" charset="-128"/>
                          <a:ea typeface="Meiryo UI" panose="020B0604030504040204" pitchFamily="50" charset="-128"/>
                        </a:rPr>
                        <a:t>OSAKA MUSIC LOVER EXPO ARENA 2025</a:t>
                      </a:r>
                      <a:endParaRPr kumimoji="1" lang="en-US" altLang="ja-JP" sz="600" b="1" dirty="0">
                        <a:solidFill>
                          <a:sysClr val="windowText" lastClr="000000"/>
                        </a:solidFill>
                        <a:latin typeface="Meiryo UI" panose="020B0604030504040204" pitchFamily="50" charset="-128"/>
                        <a:ea typeface="Meiryo UI" panose="020B0604030504040204" pitchFamily="50" charset="-128"/>
                      </a:endParaRPr>
                    </a:p>
                  </a:txBody>
                  <a:tcPr marL="48188" marR="48188" marT="32125" marB="3212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indent="0" algn="l">
                        <a:lnSpc>
                          <a:spcPct val="100000"/>
                        </a:lnSpc>
                        <a:buFont typeface="Wingdings" panose="05000000000000000000" pitchFamily="2" charset="2"/>
                        <a:buNone/>
                      </a:pPr>
                      <a:r>
                        <a:rPr kumimoji="1" lang="ja-JP" altLang="en-US" sz="600" b="0" dirty="0">
                          <a:solidFill>
                            <a:schemeClr val="tx1"/>
                          </a:solidFill>
                          <a:latin typeface="Meiryo UI" panose="020B0604030504040204" pitchFamily="50" charset="-128"/>
                          <a:ea typeface="Meiryo UI" panose="020B0604030504040204" pitchFamily="50" charset="-128"/>
                        </a:rPr>
                        <a:t>大阪出身のアーティストによるパフォーマンスなどを楽しむ大型音楽フェス</a:t>
                      </a:r>
                      <a:endParaRPr kumimoji="1" lang="en-US" altLang="ja-JP" sz="600" b="0" dirty="0">
                        <a:solidFill>
                          <a:schemeClr val="tx1"/>
                        </a:solidFill>
                        <a:latin typeface="Meiryo UI" panose="020B0604030504040204" pitchFamily="50" charset="-128"/>
                        <a:ea typeface="Meiryo UI" panose="020B0604030504040204" pitchFamily="50" charset="-128"/>
                      </a:endParaRPr>
                    </a:p>
                  </a:txBody>
                  <a:tcPr marL="48188" marR="48188" marT="32125" marB="3212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600" b="0" u="none" dirty="0">
                          <a:solidFill>
                            <a:schemeClr val="tx1"/>
                          </a:solidFill>
                          <a:latin typeface="Meiryo UI" panose="020B0604030504040204" pitchFamily="50" charset="-128"/>
                          <a:ea typeface="Meiryo UI" panose="020B0604030504040204" pitchFamily="50" charset="-128"/>
                        </a:rPr>
                        <a:t>９月</a:t>
                      </a:r>
                      <a:r>
                        <a:rPr kumimoji="1" lang="en-US" altLang="ja-JP" sz="600" b="0" u="none" dirty="0">
                          <a:solidFill>
                            <a:schemeClr val="tx1"/>
                          </a:solidFill>
                          <a:latin typeface="Meiryo UI" panose="020B0604030504040204" pitchFamily="50" charset="-128"/>
                          <a:ea typeface="Meiryo UI" panose="020B0604030504040204" pitchFamily="50" charset="-128"/>
                        </a:rPr>
                        <a:t>14</a:t>
                      </a:r>
                      <a:r>
                        <a:rPr kumimoji="1" lang="ja-JP" altLang="en-US" sz="600" b="0" u="none" dirty="0">
                          <a:solidFill>
                            <a:schemeClr val="tx1"/>
                          </a:solidFill>
                          <a:latin typeface="Meiryo UI" panose="020B0604030504040204" pitchFamily="50" charset="-128"/>
                          <a:ea typeface="Meiryo UI" panose="020B0604030504040204" pitchFamily="50" charset="-128"/>
                        </a:rPr>
                        <a:t>日</a:t>
                      </a:r>
                      <a:r>
                        <a:rPr kumimoji="1" lang="en-US" altLang="ja-JP" sz="600" b="0" u="none" dirty="0">
                          <a:solidFill>
                            <a:schemeClr val="tx1"/>
                          </a:solidFill>
                          <a:latin typeface="Meiryo UI" panose="020B0604030504040204" pitchFamily="50" charset="-128"/>
                          <a:ea typeface="Meiryo UI" panose="020B0604030504040204" pitchFamily="50" charset="-128"/>
                        </a:rPr>
                        <a:t>(</a:t>
                      </a:r>
                      <a:r>
                        <a:rPr kumimoji="1" lang="ja-JP" altLang="en-US" sz="600" b="0" u="none" dirty="0">
                          <a:solidFill>
                            <a:schemeClr val="tx1"/>
                          </a:solidFill>
                          <a:latin typeface="Meiryo UI" panose="020B0604030504040204" pitchFamily="50" charset="-128"/>
                          <a:ea typeface="Meiryo UI" panose="020B0604030504040204" pitchFamily="50" charset="-128"/>
                        </a:rPr>
                        <a:t>日</a:t>
                      </a:r>
                      <a:r>
                        <a:rPr kumimoji="1" lang="en-US" altLang="ja-JP" sz="600" b="0" u="none" dirty="0">
                          <a:solidFill>
                            <a:schemeClr val="tx1"/>
                          </a:solidFill>
                          <a:latin typeface="Meiryo UI" panose="020B0604030504040204" pitchFamily="50" charset="-128"/>
                          <a:ea typeface="Meiryo UI" panose="020B0604030504040204" pitchFamily="50" charset="-128"/>
                        </a:rPr>
                        <a:t>)</a:t>
                      </a:r>
                      <a:r>
                        <a:rPr kumimoji="1" lang="ja-JP" altLang="en-US" sz="600" b="0" u="none" dirty="0">
                          <a:solidFill>
                            <a:schemeClr val="tx1"/>
                          </a:solidFill>
                          <a:latin typeface="Meiryo UI" panose="020B0604030504040204" pitchFamily="50" charset="-128"/>
                          <a:ea typeface="Meiryo UI" panose="020B0604030504040204" pitchFamily="50" charset="-128"/>
                        </a:rPr>
                        <a:t>、</a:t>
                      </a:r>
                      <a:r>
                        <a:rPr kumimoji="1" lang="en-US" altLang="ja-JP" sz="600" b="0" u="none" dirty="0">
                          <a:solidFill>
                            <a:schemeClr val="tx1"/>
                          </a:solidFill>
                          <a:latin typeface="Meiryo UI" panose="020B0604030504040204" pitchFamily="50" charset="-128"/>
                          <a:ea typeface="Meiryo UI" panose="020B0604030504040204" pitchFamily="50" charset="-128"/>
                        </a:rPr>
                        <a:t>15</a:t>
                      </a:r>
                      <a:r>
                        <a:rPr kumimoji="1" lang="ja-JP" altLang="en-US" sz="600" b="0" u="none" dirty="0">
                          <a:solidFill>
                            <a:schemeClr val="tx1"/>
                          </a:solidFill>
                          <a:latin typeface="Meiryo UI" panose="020B0604030504040204" pitchFamily="50" charset="-128"/>
                          <a:ea typeface="Meiryo UI" panose="020B0604030504040204" pitchFamily="50" charset="-128"/>
                        </a:rPr>
                        <a:t>日</a:t>
                      </a:r>
                      <a:r>
                        <a:rPr kumimoji="1" lang="en-US" altLang="ja-JP" sz="600" b="0" u="none" dirty="0">
                          <a:solidFill>
                            <a:schemeClr val="tx1"/>
                          </a:solidFill>
                          <a:latin typeface="Meiryo UI" panose="020B0604030504040204" pitchFamily="50" charset="-128"/>
                          <a:ea typeface="Meiryo UI" panose="020B0604030504040204" pitchFamily="50" charset="-128"/>
                        </a:rPr>
                        <a:t>(</a:t>
                      </a:r>
                      <a:r>
                        <a:rPr kumimoji="1" lang="ja-JP" altLang="en-US" sz="600" b="0" u="none" dirty="0">
                          <a:solidFill>
                            <a:schemeClr val="tx1"/>
                          </a:solidFill>
                          <a:latin typeface="Meiryo UI" panose="020B0604030504040204" pitchFamily="50" charset="-128"/>
                          <a:ea typeface="Meiryo UI" panose="020B0604030504040204" pitchFamily="50" charset="-128"/>
                        </a:rPr>
                        <a:t>月・祝</a:t>
                      </a:r>
                      <a:r>
                        <a:rPr kumimoji="1" lang="en-US" altLang="ja-JP" sz="600" b="0" u="none" dirty="0">
                          <a:solidFill>
                            <a:schemeClr val="tx1"/>
                          </a:solidFill>
                          <a:latin typeface="Meiryo UI" panose="020B0604030504040204" pitchFamily="50" charset="-128"/>
                          <a:ea typeface="Meiryo UI"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600" b="0" kern="1200" dirty="0">
                          <a:solidFill>
                            <a:schemeClr val="tx1"/>
                          </a:solidFill>
                          <a:latin typeface="Meiryo UI" panose="020B0604030504040204" pitchFamily="50" charset="-128"/>
                          <a:ea typeface="Meiryo UI" panose="020B0604030504040204" pitchFamily="50" charset="-128"/>
                          <a:cs typeface="+mn-cs"/>
                        </a:rPr>
                        <a:t>EXPO</a:t>
                      </a:r>
                      <a:r>
                        <a:rPr kumimoji="1" lang="ja-JP" altLang="en-US" sz="600" b="0" kern="1200" dirty="0">
                          <a:solidFill>
                            <a:schemeClr val="tx1"/>
                          </a:solidFill>
                          <a:latin typeface="Meiryo UI" panose="020B0604030504040204" pitchFamily="50" charset="-128"/>
                          <a:ea typeface="Meiryo UI" panose="020B0604030504040204" pitchFamily="50" charset="-128"/>
                          <a:cs typeface="+mn-cs"/>
                        </a:rPr>
                        <a:t>アリーナ</a:t>
                      </a:r>
                    </a:p>
                  </a:txBody>
                  <a:tcPr marL="48188" marR="48188" marT="32125" marB="3212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03681523"/>
                  </a:ext>
                </a:extLst>
              </a:tr>
              <a:tr h="324000">
                <a:tc>
                  <a:txBody>
                    <a:bodyPr/>
                    <a:lstStyle/>
                    <a:p>
                      <a:pPr algn="ctr">
                        <a:lnSpc>
                          <a:spcPct val="100000"/>
                        </a:lnSpc>
                      </a:pPr>
                      <a:r>
                        <a:rPr kumimoji="1" lang="ja-JP" altLang="en-US" sz="600" b="1" dirty="0">
                          <a:solidFill>
                            <a:sysClr val="windowText" lastClr="000000"/>
                          </a:solidFill>
                          <a:latin typeface="Meiryo UI" panose="020B0604030504040204" pitchFamily="50" charset="-128"/>
                          <a:ea typeface="Meiryo UI" panose="020B0604030504040204" pitchFamily="50" charset="-128"/>
                        </a:rPr>
                        <a:t>秋の週末 わいわいワイン</a:t>
                      </a:r>
                      <a:endParaRPr kumimoji="1" lang="en-US" altLang="ja-JP" sz="600" b="1" dirty="0">
                        <a:solidFill>
                          <a:sysClr val="windowText" lastClr="000000"/>
                        </a:solidFill>
                        <a:latin typeface="Meiryo UI" panose="020B0604030504040204" pitchFamily="50" charset="-128"/>
                        <a:ea typeface="Meiryo UI" panose="020B0604030504040204" pitchFamily="50" charset="-128"/>
                      </a:endParaRPr>
                    </a:p>
                  </a:txBody>
                  <a:tcPr marL="48188" marR="48188" marT="32125" marB="3212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indent="0" algn="l">
                        <a:lnSpc>
                          <a:spcPct val="100000"/>
                        </a:lnSpc>
                        <a:buFont typeface="Wingdings" panose="05000000000000000000" pitchFamily="2" charset="2"/>
                        <a:buNone/>
                      </a:pPr>
                      <a:r>
                        <a:rPr kumimoji="1" lang="ja-JP" altLang="en-US" sz="600" b="0" dirty="0">
                          <a:solidFill>
                            <a:schemeClr val="tx1"/>
                          </a:solidFill>
                          <a:latin typeface="Meiryo UI" panose="020B0604030504040204" pitchFamily="50" charset="-128"/>
                          <a:ea typeface="Meiryo UI" panose="020B0604030504040204" pitchFamily="50" charset="-128"/>
                        </a:rPr>
                        <a:t>大阪ワインの魅力を直接感じられる、ワイナリーを巡る企画</a:t>
                      </a:r>
                    </a:p>
                  </a:txBody>
                  <a:tcPr marL="48188" marR="48188" marT="32125" marB="3212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600" b="0" u="none" dirty="0">
                          <a:solidFill>
                            <a:schemeClr val="tx1"/>
                          </a:solidFill>
                          <a:latin typeface="Meiryo UI" panose="020B0604030504040204" pitchFamily="50" charset="-128"/>
                          <a:ea typeface="Meiryo UI" panose="020B0604030504040204" pitchFamily="50" charset="-128"/>
                        </a:rPr>
                        <a:t>９月</a:t>
                      </a:r>
                      <a:r>
                        <a:rPr kumimoji="1" lang="en-US" altLang="ja-JP" sz="600" b="0" u="none" dirty="0">
                          <a:solidFill>
                            <a:schemeClr val="tx1"/>
                          </a:solidFill>
                          <a:latin typeface="Meiryo UI" panose="020B0604030504040204" pitchFamily="50" charset="-128"/>
                          <a:ea typeface="Meiryo UI" panose="020B0604030504040204" pitchFamily="50" charset="-128"/>
                        </a:rPr>
                        <a:t>20</a:t>
                      </a:r>
                      <a:r>
                        <a:rPr kumimoji="1" lang="ja-JP" altLang="en-US" sz="600" b="0" u="none" dirty="0">
                          <a:solidFill>
                            <a:schemeClr val="tx1"/>
                          </a:solidFill>
                          <a:latin typeface="Meiryo UI" panose="020B0604030504040204" pitchFamily="50" charset="-128"/>
                          <a:ea typeface="Meiryo UI" panose="020B0604030504040204" pitchFamily="50" charset="-128"/>
                        </a:rPr>
                        <a:t>日</a:t>
                      </a:r>
                      <a:r>
                        <a:rPr kumimoji="1" lang="en-US" altLang="ja-JP" sz="600" b="0" u="none" dirty="0">
                          <a:solidFill>
                            <a:schemeClr val="tx1"/>
                          </a:solidFill>
                          <a:latin typeface="Meiryo UI" panose="020B0604030504040204" pitchFamily="50" charset="-128"/>
                          <a:ea typeface="Meiryo UI" panose="020B0604030504040204" pitchFamily="50" charset="-128"/>
                        </a:rPr>
                        <a:t>(</a:t>
                      </a:r>
                      <a:r>
                        <a:rPr kumimoji="1" lang="ja-JP" altLang="en-US" sz="600" b="0" u="none" dirty="0">
                          <a:solidFill>
                            <a:schemeClr val="tx1"/>
                          </a:solidFill>
                          <a:latin typeface="Meiryo UI" panose="020B0604030504040204" pitchFamily="50" charset="-128"/>
                          <a:ea typeface="Meiryo UI" panose="020B0604030504040204" pitchFamily="50" charset="-128"/>
                        </a:rPr>
                        <a:t>土</a:t>
                      </a:r>
                      <a:r>
                        <a:rPr kumimoji="1" lang="en-US" altLang="ja-JP" sz="600" b="0" u="none" dirty="0">
                          <a:solidFill>
                            <a:schemeClr val="tx1"/>
                          </a:solidFill>
                          <a:latin typeface="Meiryo UI" panose="020B0604030504040204" pitchFamily="50" charset="-128"/>
                          <a:ea typeface="Meiryo UI" panose="020B0604030504040204" pitchFamily="50" charset="-128"/>
                        </a:rPr>
                        <a:t>)</a:t>
                      </a:r>
                      <a:r>
                        <a:rPr kumimoji="1" lang="ja-JP" altLang="en-US" sz="600" b="0" u="none" dirty="0">
                          <a:solidFill>
                            <a:schemeClr val="tx1"/>
                          </a:solidFill>
                          <a:latin typeface="Meiryo UI" panose="020B0604030504040204" pitchFamily="50" charset="-128"/>
                          <a:ea typeface="Meiryo UI" panose="020B0604030504040204" pitchFamily="50" charset="-128"/>
                        </a:rPr>
                        <a:t>、</a:t>
                      </a:r>
                      <a:r>
                        <a:rPr kumimoji="1" lang="en-US" altLang="ja-JP" sz="600" b="0" u="none" dirty="0">
                          <a:solidFill>
                            <a:schemeClr val="tx1"/>
                          </a:solidFill>
                          <a:latin typeface="Meiryo UI" panose="020B0604030504040204" pitchFamily="50" charset="-128"/>
                          <a:ea typeface="Meiryo UI" panose="020B0604030504040204" pitchFamily="50" charset="-128"/>
                        </a:rPr>
                        <a:t>21</a:t>
                      </a:r>
                      <a:r>
                        <a:rPr kumimoji="1" lang="ja-JP" altLang="en-US" sz="600" b="0" u="none" dirty="0">
                          <a:solidFill>
                            <a:schemeClr val="tx1"/>
                          </a:solidFill>
                          <a:latin typeface="Meiryo UI" panose="020B0604030504040204" pitchFamily="50" charset="-128"/>
                          <a:ea typeface="Meiryo UI" panose="020B0604030504040204" pitchFamily="50" charset="-128"/>
                        </a:rPr>
                        <a:t>日</a:t>
                      </a:r>
                      <a:r>
                        <a:rPr kumimoji="1" lang="en-US" altLang="ja-JP" sz="600" b="0" u="none" dirty="0">
                          <a:solidFill>
                            <a:schemeClr val="tx1"/>
                          </a:solidFill>
                          <a:latin typeface="Meiryo UI" panose="020B0604030504040204" pitchFamily="50" charset="-128"/>
                          <a:ea typeface="Meiryo UI" panose="020B0604030504040204" pitchFamily="50" charset="-128"/>
                        </a:rPr>
                        <a:t>(</a:t>
                      </a:r>
                      <a:r>
                        <a:rPr kumimoji="1" lang="ja-JP" altLang="en-US" sz="600" b="0" u="none" dirty="0">
                          <a:solidFill>
                            <a:schemeClr val="tx1"/>
                          </a:solidFill>
                          <a:latin typeface="Meiryo UI" panose="020B0604030504040204" pitchFamily="50" charset="-128"/>
                          <a:ea typeface="Meiryo UI" panose="020B0604030504040204" pitchFamily="50" charset="-128"/>
                        </a:rPr>
                        <a:t>日</a:t>
                      </a:r>
                      <a:r>
                        <a:rPr kumimoji="1" lang="en-US" altLang="ja-JP" sz="600" b="0" u="none" dirty="0">
                          <a:solidFill>
                            <a:schemeClr val="tx1"/>
                          </a:solidFill>
                          <a:latin typeface="Meiryo UI" panose="020B0604030504040204" pitchFamily="50" charset="-128"/>
                          <a:ea typeface="Meiryo UI"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600" b="0" dirty="0">
                          <a:solidFill>
                            <a:schemeClr val="tx1"/>
                          </a:solidFill>
                          <a:latin typeface="Meiryo UI" panose="020B0604030504040204" pitchFamily="50" charset="-128"/>
                          <a:ea typeface="Meiryo UI" panose="020B0604030504040204" pitchFamily="50" charset="-128"/>
                        </a:rPr>
                        <a:t>河内ワイン館、飛鳥ワイン</a:t>
                      </a:r>
                      <a:r>
                        <a:rPr kumimoji="1" lang="ja-JP" altLang="en-US" sz="600" b="0" strike="noStrike" baseline="0" dirty="0">
                          <a:solidFill>
                            <a:schemeClr val="tx1"/>
                          </a:solidFill>
                          <a:latin typeface="Meiryo UI" panose="020B0604030504040204" pitchFamily="50" charset="-128"/>
                          <a:ea typeface="Meiryo UI" panose="020B0604030504040204" pitchFamily="50" charset="-128"/>
                        </a:rPr>
                        <a:t>（羽曳野市）</a:t>
                      </a:r>
                      <a:r>
                        <a:rPr kumimoji="1" lang="ja-JP" altLang="en-US" sz="600" b="0" dirty="0">
                          <a:solidFill>
                            <a:schemeClr val="tx1"/>
                          </a:solidFill>
                          <a:latin typeface="Meiryo UI" panose="020B0604030504040204" pitchFamily="50" charset="-128"/>
                          <a:ea typeface="Meiryo UI" panose="020B0604030504040204" pitchFamily="50" charset="-128"/>
                        </a:rPr>
                        <a:t>、</a:t>
                      </a:r>
                      <a:r>
                        <a:rPr kumimoji="1" lang="ja-JP" altLang="en-US" sz="600" b="0" kern="1200" dirty="0">
                          <a:solidFill>
                            <a:schemeClr val="tx1"/>
                          </a:solidFill>
                          <a:latin typeface="Meiryo UI" panose="020B0604030504040204" pitchFamily="50" charset="-128"/>
                          <a:ea typeface="Meiryo UI" panose="020B0604030504040204" pitchFamily="50" charset="-128"/>
                          <a:cs typeface="+mn-cs"/>
                        </a:rPr>
                        <a:t>カタシモワイナリー（柏原市）</a:t>
                      </a:r>
                    </a:p>
                  </a:txBody>
                  <a:tcPr marL="48188" marR="48188" marT="32125" marB="3212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79814950"/>
                  </a:ext>
                </a:extLst>
              </a:tr>
              <a:tr h="236961">
                <a:tc>
                  <a:txBody>
                    <a:bodyPr/>
                    <a:lstStyle/>
                    <a:p>
                      <a:pPr algn="ctr">
                        <a:lnSpc>
                          <a:spcPct val="100000"/>
                        </a:lnSpc>
                      </a:pPr>
                      <a:r>
                        <a:rPr kumimoji="1" lang="ja-JP" altLang="en-US" sz="600" b="1" dirty="0">
                          <a:solidFill>
                            <a:sysClr val="windowText" lastClr="000000"/>
                          </a:solidFill>
                          <a:latin typeface="Meiryo UI" panose="020B0604030504040204" pitchFamily="50" charset="-128"/>
                          <a:ea typeface="Meiryo UI" panose="020B0604030504040204" pitchFamily="50" charset="-128"/>
                        </a:rPr>
                        <a:t>音食キッチン</a:t>
                      </a:r>
                      <a:endParaRPr kumimoji="1" lang="en-US" altLang="ja-JP" sz="600" b="1" dirty="0">
                        <a:solidFill>
                          <a:sysClr val="windowText" lastClr="000000"/>
                        </a:solidFill>
                        <a:latin typeface="Meiryo UI" panose="020B0604030504040204" pitchFamily="50" charset="-128"/>
                        <a:ea typeface="Meiryo UI" panose="020B0604030504040204" pitchFamily="50" charset="-128"/>
                      </a:endParaRPr>
                    </a:p>
                  </a:txBody>
                  <a:tcPr marL="48188" marR="48188" marT="32125" marB="3212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indent="0" algn="l">
                        <a:lnSpc>
                          <a:spcPct val="100000"/>
                        </a:lnSpc>
                        <a:buFont typeface="Wingdings" panose="05000000000000000000" pitchFamily="2" charset="2"/>
                        <a:buNone/>
                      </a:pPr>
                      <a:r>
                        <a:rPr kumimoji="1" lang="ja-JP" altLang="en-US" sz="600" b="0" dirty="0">
                          <a:solidFill>
                            <a:schemeClr val="tx1"/>
                          </a:solidFill>
                          <a:latin typeface="Meiryo UI" panose="020B0604030504040204" pitchFamily="50" charset="-128"/>
                          <a:ea typeface="Meiryo UI" panose="020B0604030504040204" pitchFamily="50" charset="-128"/>
                        </a:rPr>
                        <a:t>食と音楽を掛け合わせたフードイベント</a:t>
                      </a:r>
                    </a:p>
                  </a:txBody>
                  <a:tcPr marL="48188" marR="48188" marT="32125" marB="3212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600" b="0" u="none" dirty="0">
                          <a:solidFill>
                            <a:schemeClr val="tx1"/>
                          </a:solidFill>
                          <a:latin typeface="Meiryo UI" panose="020B0604030504040204" pitchFamily="50" charset="-128"/>
                          <a:ea typeface="Meiryo UI" panose="020B0604030504040204" pitchFamily="50" charset="-128"/>
                        </a:rPr>
                        <a:t>9</a:t>
                      </a:r>
                      <a:r>
                        <a:rPr kumimoji="1" lang="ja-JP" altLang="en-US" sz="600" b="0" u="none" dirty="0">
                          <a:solidFill>
                            <a:schemeClr val="tx1"/>
                          </a:solidFill>
                          <a:latin typeface="Meiryo UI" panose="020B0604030504040204" pitchFamily="50" charset="-128"/>
                          <a:ea typeface="Meiryo UI" panose="020B0604030504040204" pitchFamily="50" charset="-128"/>
                        </a:rPr>
                        <a:t>月</a:t>
                      </a:r>
                      <a:r>
                        <a:rPr kumimoji="1" lang="en-US" altLang="ja-JP" sz="600" b="0" u="none" dirty="0">
                          <a:solidFill>
                            <a:schemeClr val="tx1"/>
                          </a:solidFill>
                          <a:latin typeface="Meiryo UI" panose="020B0604030504040204" pitchFamily="50" charset="-128"/>
                          <a:ea typeface="Meiryo UI" panose="020B0604030504040204" pitchFamily="50" charset="-128"/>
                        </a:rPr>
                        <a:t>12</a:t>
                      </a:r>
                      <a:r>
                        <a:rPr kumimoji="1" lang="ja-JP" altLang="en-US" sz="600" b="0" u="none" dirty="0">
                          <a:solidFill>
                            <a:schemeClr val="tx1"/>
                          </a:solidFill>
                          <a:latin typeface="Meiryo UI" panose="020B0604030504040204" pitchFamily="50" charset="-128"/>
                          <a:ea typeface="Meiryo UI" panose="020B0604030504040204" pitchFamily="50" charset="-128"/>
                        </a:rPr>
                        <a:t>日</a:t>
                      </a:r>
                      <a:r>
                        <a:rPr kumimoji="1" lang="en-US" altLang="ja-JP" sz="600" b="0" u="none" dirty="0">
                          <a:solidFill>
                            <a:schemeClr val="tx1"/>
                          </a:solidFill>
                          <a:latin typeface="Meiryo UI" panose="020B0604030504040204" pitchFamily="50" charset="-128"/>
                          <a:ea typeface="Meiryo UI" panose="020B0604030504040204" pitchFamily="50" charset="-128"/>
                        </a:rPr>
                        <a:t>(</a:t>
                      </a:r>
                      <a:r>
                        <a:rPr kumimoji="1" lang="ja-JP" altLang="en-US" sz="600" b="0" u="none" dirty="0">
                          <a:solidFill>
                            <a:schemeClr val="tx1"/>
                          </a:solidFill>
                          <a:latin typeface="Meiryo UI" panose="020B0604030504040204" pitchFamily="50" charset="-128"/>
                          <a:ea typeface="Meiryo UI" panose="020B0604030504040204" pitchFamily="50" charset="-128"/>
                        </a:rPr>
                        <a:t>金</a:t>
                      </a:r>
                      <a:r>
                        <a:rPr kumimoji="1" lang="en-US" altLang="ja-JP" sz="600" b="0" u="none" dirty="0">
                          <a:solidFill>
                            <a:schemeClr val="tx1"/>
                          </a:solidFill>
                          <a:latin typeface="Meiryo UI" panose="020B0604030504040204" pitchFamily="50" charset="-128"/>
                          <a:ea typeface="Meiryo UI" panose="020B0604030504040204" pitchFamily="50" charset="-128"/>
                        </a:rPr>
                        <a:t>)</a:t>
                      </a:r>
                      <a:r>
                        <a:rPr kumimoji="1" lang="ja-JP" altLang="en-US" sz="600" b="0" u="none" dirty="0">
                          <a:solidFill>
                            <a:schemeClr val="tx1"/>
                          </a:solidFill>
                          <a:latin typeface="Meiryo UI" panose="020B0604030504040204" pitchFamily="50" charset="-128"/>
                          <a:ea typeface="Meiryo UI" panose="020B0604030504040204" pitchFamily="50" charset="-128"/>
                        </a:rPr>
                        <a:t>～</a:t>
                      </a:r>
                      <a:r>
                        <a:rPr kumimoji="1" lang="en-US" altLang="ja-JP" sz="600" b="0" u="none" dirty="0">
                          <a:solidFill>
                            <a:schemeClr val="tx1"/>
                          </a:solidFill>
                          <a:latin typeface="Meiryo UI" panose="020B0604030504040204" pitchFamily="50" charset="-128"/>
                          <a:ea typeface="Meiryo UI" panose="020B0604030504040204" pitchFamily="50" charset="-128"/>
                        </a:rPr>
                        <a:t>10</a:t>
                      </a:r>
                      <a:r>
                        <a:rPr kumimoji="1" lang="ja-JP" altLang="en-US" sz="600" b="0" u="none" dirty="0">
                          <a:solidFill>
                            <a:schemeClr val="tx1"/>
                          </a:solidFill>
                          <a:latin typeface="Meiryo UI" panose="020B0604030504040204" pitchFamily="50" charset="-128"/>
                          <a:ea typeface="Meiryo UI" panose="020B0604030504040204" pitchFamily="50" charset="-128"/>
                        </a:rPr>
                        <a:t>月</a:t>
                      </a:r>
                      <a:r>
                        <a:rPr kumimoji="1" lang="en-US" altLang="ja-JP" sz="600" b="0" u="none" dirty="0">
                          <a:solidFill>
                            <a:schemeClr val="tx1"/>
                          </a:solidFill>
                          <a:latin typeface="Meiryo UI" panose="020B0604030504040204" pitchFamily="50" charset="-128"/>
                          <a:ea typeface="Meiryo UI" panose="020B0604030504040204" pitchFamily="50" charset="-128"/>
                        </a:rPr>
                        <a:t>13</a:t>
                      </a:r>
                      <a:r>
                        <a:rPr kumimoji="1" lang="ja-JP" altLang="en-US" sz="600" b="0" u="none" dirty="0">
                          <a:solidFill>
                            <a:schemeClr val="tx1"/>
                          </a:solidFill>
                          <a:latin typeface="Meiryo UI" panose="020B0604030504040204" pitchFamily="50" charset="-128"/>
                          <a:ea typeface="Meiryo UI" panose="020B0604030504040204" pitchFamily="50" charset="-128"/>
                        </a:rPr>
                        <a:t>日</a:t>
                      </a:r>
                      <a:r>
                        <a:rPr kumimoji="1" lang="en-US" altLang="ja-JP" sz="600" b="0" u="none" dirty="0">
                          <a:solidFill>
                            <a:schemeClr val="tx1"/>
                          </a:solidFill>
                          <a:latin typeface="Meiryo UI" panose="020B0604030504040204" pitchFamily="50" charset="-128"/>
                          <a:ea typeface="Meiryo UI" panose="020B0604030504040204" pitchFamily="50" charset="-128"/>
                        </a:rPr>
                        <a:t>(</a:t>
                      </a:r>
                      <a:r>
                        <a:rPr kumimoji="1" lang="ja-JP" altLang="en-US" sz="600" b="0" u="none" dirty="0">
                          <a:solidFill>
                            <a:schemeClr val="tx1"/>
                          </a:solidFill>
                          <a:latin typeface="Meiryo UI" panose="020B0604030504040204" pitchFamily="50" charset="-128"/>
                          <a:ea typeface="Meiryo UI" panose="020B0604030504040204" pitchFamily="50" charset="-128"/>
                        </a:rPr>
                        <a:t>月・祝</a:t>
                      </a:r>
                      <a:r>
                        <a:rPr kumimoji="1" lang="en-US" altLang="ja-JP" sz="600" b="0" u="none" dirty="0">
                          <a:solidFill>
                            <a:schemeClr val="tx1"/>
                          </a:solidFill>
                          <a:latin typeface="Meiryo UI" panose="020B0604030504040204" pitchFamily="50" charset="-128"/>
                          <a:ea typeface="Meiryo UI" panose="020B0604030504040204" pitchFamily="50" charset="-128"/>
                        </a:rPr>
                        <a:t>)</a:t>
                      </a:r>
                      <a:r>
                        <a:rPr kumimoji="1" lang="ja-JP" altLang="en-US" sz="600" b="0" u="none" dirty="0">
                          <a:solidFill>
                            <a:schemeClr val="tx1"/>
                          </a:solidFill>
                          <a:latin typeface="Meiryo UI" panose="020B0604030504040204" pitchFamily="50" charset="-128"/>
                          <a:ea typeface="Meiryo UI" panose="020B0604030504040204" pitchFamily="50" charset="-128"/>
                        </a:rPr>
                        <a:t>　</a:t>
                      </a:r>
                      <a:r>
                        <a:rPr kumimoji="1" lang="ja-JP" altLang="en-US" sz="600" b="0" kern="1200" dirty="0">
                          <a:solidFill>
                            <a:schemeClr val="tx1"/>
                          </a:solidFill>
                          <a:latin typeface="Meiryo UI" panose="020B0604030504040204" pitchFamily="50" charset="-128"/>
                          <a:ea typeface="Meiryo UI" panose="020B0604030504040204" pitchFamily="50" charset="-128"/>
                          <a:cs typeface="+mn-cs"/>
                        </a:rPr>
                        <a:t>大阪城公園</a:t>
                      </a:r>
                      <a:endParaRPr kumimoji="1" lang="ja-JP" altLang="en-US" sz="600" b="0" u="none" dirty="0">
                        <a:solidFill>
                          <a:schemeClr val="tx1"/>
                        </a:solidFill>
                        <a:latin typeface="Meiryo UI" panose="020B0604030504040204" pitchFamily="50" charset="-128"/>
                        <a:ea typeface="Meiryo UI" panose="020B0604030504040204" pitchFamily="50" charset="-128"/>
                      </a:endParaRPr>
                    </a:p>
                  </a:txBody>
                  <a:tcPr marL="48188" marR="48188" marT="32125" marB="3212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30800526"/>
                  </a:ext>
                </a:extLst>
              </a:tr>
            </a:tbl>
          </a:graphicData>
        </a:graphic>
      </p:graphicFrame>
      <p:sp>
        <p:nvSpPr>
          <p:cNvPr id="53" name="テキスト ボックス 52">
            <a:extLst>
              <a:ext uri="{FF2B5EF4-FFF2-40B4-BE49-F238E27FC236}">
                <a16:creationId xmlns:a16="http://schemas.microsoft.com/office/drawing/2014/main" id="{87682226-C7D7-4061-8775-585DE3B67177}"/>
              </a:ext>
            </a:extLst>
          </p:cNvPr>
          <p:cNvSpPr txBox="1"/>
          <p:nvPr/>
        </p:nvSpPr>
        <p:spPr>
          <a:xfrm>
            <a:off x="4961792" y="2586584"/>
            <a:ext cx="1274465"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407988">
              <a:defRPr/>
            </a:pPr>
            <a:r>
              <a:rPr lang="ja-JP" altLang="en-US" sz="900" dirty="0">
                <a:latin typeface="Meiryo UI" panose="020B0604030504040204" pitchFamily="50" charset="-128"/>
                <a:ea typeface="Meiryo UI" panose="020B0604030504040204" pitchFamily="50" charset="-128"/>
                <a:sym typeface="Calibri"/>
              </a:rPr>
              <a:t>＜主な事業（</a:t>
            </a:r>
            <a:r>
              <a:rPr lang="en-US" altLang="ja-JP" sz="900" dirty="0">
                <a:latin typeface="Meiryo UI" panose="020B0604030504040204" pitchFamily="50" charset="-128"/>
                <a:ea typeface="Meiryo UI" panose="020B0604030504040204" pitchFamily="50" charset="-128"/>
                <a:sym typeface="Calibri"/>
              </a:rPr>
              <a:t>R7</a:t>
            </a:r>
            <a:r>
              <a:rPr lang="ja-JP" altLang="en-US" sz="900" dirty="0">
                <a:latin typeface="Meiryo UI" panose="020B0604030504040204" pitchFamily="50" charset="-128"/>
                <a:ea typeface="Meiryo UI" panose="020B0604030504040204" pitchFamily="50" charset="-128"/>
                <a:sym typeface="Calibri"/>
              </a:rPr>
              <a:t>）＞</a:t>
            </a:r>
          </a:p>
        </p:txBody>
      </p:sp>
      <p:pic>
        <p:nvPicPr>
          <p:cNvPr id="54" name="Picture 6">
            <a:extLst>
              <a:ext uri="{FF2B5EF4-FFF2-40B4-BE49-F238E27FC236}">
                <a16:creationId xmlns:a16="http://schemas.microsoft.com/office/drawing/2014/main" id="{4E3682AA-5CCC-4C95-9A5B-2BC841CC9F0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57599" y="4737813"/>
            <a:ext cx="749699" cy="1055646"/>
          </a:xfrm>
          <a:prstGeom prst="rect">
            <a:avLst/>
          </a:prstGeom>
          <a:noFill/>
          <a:extLst>
            <a:ext uri="{909E8E84-426E-40DD-AFC4-6F175D3DCCD1}">
              <a14:hiddenFill xmlns:a14="http://schemas.microsoft.com/office/drawing/2010/main">
                <a:solidFill>
                  <a:srgbClr val="FFFFFF"/>
                </a:solidFill>
              </a14:hiddenFill>
            </a:ext>
          </a:extLst>
        </p:spPr>
      </p:pic>
      <p:sp>
        <p:nvSpPr>
          <p:cNvPr id="55" name="正方形/長方形 54">
            <a:extLst>
              <a:ext uri="{FF2B5EF4-FFF2-40B4-BE49-F238E27FC236}">
                <a16:creationId xmlns:a16="http://schemas.microsoft.com/office/drawing/2014/main" id="{546AEFF3-32C3-462E-8F2D-5E3A664BE6DC}"/>
              </a:ext>
            </a:extLst>
          </p:cNvPr>
          <p:cNvSpPr/>
          <p:nvPr/>
        </p:nvSpPr>
        <p:spPr>
          <a:xfrm>
            <a:off x="8449675" y="5793459"/>
            <a:ext cx="1503865" cy="210015"/>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700" dirty="0">
                <a:solidFill>
                  <a:schemeClr val="tx1"/>
                </a:solidFill>
                <a:latin typeface="Meiryo UI" panose="020B0604030504040204" pitchFamily="50" charset="-128"/>
                <a:ea typeface="Meiryo UI" panose="020B0604030504040204" pitchFamily="50" charset="-128"/>
              </a:rPr>
              <a:t>大阪デスティネーションキャンペーン</a:t>
            </a:r>
            <a:endParaRPr lang="en-US" altLang="ja-JP" sz="700" dirty="0">
              <a:solidFill>
                <a:schemeClr val="tx1"/>
              </a:solidFill>
              <a:latin typeface="Meiryo UI" panose="020B0604030504040204" pitchFamily="50" charset="-128"/>
              <a:ea typeface="Meiryo UI" panose="020B0604030504040204" pitchFamily="50" charset="-128"/>
            </a:endParaRPr>
          </a:p>
          <a:p>
            <a:pPr algn="ctr"/>
            <a:r>
              <a:rPr lang="ja-JP" altLang="en-US" sz="700" dirty="0">
                <a:solidFill>
                  <a:schemeClr val="tx1"/>
                </a:solidFill>
                <a:latin typeface="Meiryo UI" panose="020B0604030504040204" pitchFamily="50" charset="-128"/>
                <a:ea typeface="Meiryo UI" panose="020B0604030504040204" pitchFamily="50" charset="-128"/>
              </a:rPr>
              <a:t>公式ガイドブック</a:t>
            </a:r>
          </a:p>
        </p:txBody>
      </p:sp>
      <p:pic>
        <p:nvPicPr>
          <p:cNvPr id="2" name="図 1" descr="人, 屋内, 民衆, グループ が含まれている画像&#10;&#10;AI によって生成されたコンテンツは間違っている可能性があります。">
            <a:extLst>
              <a:ext uri="{FF2B5EF4-FFF2-40B4-BE49-F238E27FC236}">
                <a16:creationId xmlns:a16="http://schemas.microsoft.com/office/drawing/2014/main" id="{39389F7D-507E-684A-8FF4-590B21BD63DD}"/>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731045" y="5307860"/>
            <a:ext cx="1100840" cy="696418"/>
          </a:xfrm>
          <a:prstGeom prst="rect">
            <a:avLst/>
          </a:prstGeom>
          <a:ln>
            <a:noFill/>
          </a:ln>
        </p:spPr>
      </p:pic>
      <p:pic>
        <p:nvPicPr>
          <p:cNvPr id="3" name="図 2" descr="建物, トラック, 男, 乗る が含まれている画像&#10;&#10;AI によって生成されたコンテンツは間違っている可能性があります。">
            <a:extLst>
              <a:ext uri="{FF2B5EF4-FFF2-40B4-BE49-F238E27FC236}">
                <a16:creationId xmlns:a16="http://schemas.microsoft.com/office/drawing/2014/main" id="{72FE0407-B179-3F00-D726-C6EDC6F757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18831" y="4557682"/>
            <a:ext cx="1125268" cy="750178"/>
          </a:xfrm>
          <a:prstGeom prst="rect">
            <a:avLst/>
          </a:prstGeom>
        </p:spPr>
      </p:pic>
      <p:sp>
        <p:nvSpPr>
          <p:cNvPr id="30" name="スライド番号プレースホルダー 6">
            <a:extLst>
              <a:ext uri="{FF2B5EF4-FFF2-40B4-BE49-F238E27FC236}">
                <a16:creationId xmlns:a16="http://schemas.microsoft.com/office/drawing/2014/main" id="{574CFD78-D93A-4E01-9AC9-1A8E0B06A4D3}"/>
              </a:ext>
            </a:extLst>
          </p:cNvPr>
          <p:cNvSpPr txBox="1">
            <a:spLocks/>
          </p:cNvSpPr>
          <p:nvPr/>
        </p:nvSpPr>
        <p:spPr>
          <a:xfrm>
            <a:off x="9428017" y="5836227"/>
            <a:ext cx="477983" cy="456295"/>
          </a:xfrm>
          <a:prstGeom prst="rect">
            <a:avLst/>
          </a:prstGeom>
        </p:spPr>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6</a:t>
            </a:fld>
            <a:endParaRPr kumimoji="1" lang="ja-JP" altLang="en-US" sz="1000" dirty="0">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588BFD44-73BB-4FC1-991F-AE08A74BD645}"/>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a:t>
            </a:r>
            <a:r>
              <a:rPr lang="ja-JP" altLang="en-US" b="1" dirty="0">
                <a:solidFill>
                  <a:schemeClr val="bg1"/>
                </a:solidFill>
                <a:latin typeface="Meiryo UI" panose="020B0604030504040204" pitchFamily="50" charset="-128"/>
                <a:ea typeface="Meiryo UI" panose="020B0604030504040204" pitchFamily="50" charset="-128"/>
              </a:rPr>
              <a:t>「大阪都市魅力創造戦略</a:t>
            </a:r>
            <a:r>
              <a:rPr lang="en-US" altLang="ja-JP" b="1" dirty="0">
                <a:solidFill>
                  <a:schemeClr val="bg1"/>
                </a:solidFill>
                <a:latin typeface="Meiryo UI" panose="020B0604030504040204" pitchFamily="50" charset="-128"/>
                <a:ea typeface="Meiryo UI" panose="020B0604030504040204" pitchFamily="50" charset="-128"/>
              </a:rPr>
              <a:t>2025</a:t>
            </a:r>
            <a:r>
              <a:rPr lang="ja-JP" altLang="en-US" b="1" dirty="0">
                <a:solidFill>
                  <a:schemeClr val="bg1"/>
                </a:solidFill>
                <a:latin typeface="Meiryo UI" panose="020B0604030504040204" pitchFamily="50" charset="-128"/>
                <a:ea typeface="Meiryo UI" panose="020B0604030504040204" pitchFamily="50" charset="-128"/>
              </a:rPr>
              <a:t>」の取組（大阪・関西万博関連）</a:t>
            </a:r>
          </a:p>
        </p:txBody>
      </p:sp>
      <p:sp>
        <p:nvSpPr>
          <p:cNvPr id="32" name="四角形: 角を丸くする 31">
            <a:extLst>
              <a:ext uri="{FF2B5EF4-FFF2-40B4-BE49-F238E27FC236}">
                <a16:creationId xmlns:a16="http://schemas.microsoft.com/office/drawing/2014/main" id="{8D9CA094-0768-42F8-9D58-DF2D965B74F6}"/>
              </a:ext>
            </a:extLst>
          </p:cNvPr>
          <p:cNvSpPr/>
          <p:nvPr/>
        </p:nvSpPr>
        <p:spPr>
          <a:xfrm>
            <a:off x="135646" y="657345"/>
            <a:ext cx="1078527" cy="468000"/>
          </a:xfrm>
          <a:prstGeom prst="roundRect">
            <a:avLst>
              <a:gd name="adj" fmla="val 50000"/>
            </a:avLst>
          </a:prstGeom>
          <a:solidFill>
            <a:schemeClr val="bg1"/>
          </a:solidFill>
          <a:ln w="381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100" b="1" dirty="0">
                <a:solidFill>
                  <a:schemeClr val="tx1"/>
                </a:solidFill>
                <a:latin typeface="Meiryo UI" panose="020B0604030504040204" pitchFamily="50" charset="-128"/>
                <a:ea typeface="Meiryo UI" panose="020B0604030504040204" pitchFamily="50" charset="-128"/>
              </a:rPr>
              <a:t>魅力コンテンツ</a:t>
            </a:r>
            <a:endParaRPr lang="en-US" altLang="ja-JP" sz="1100" b="1" dirty="0">
              <a:solidFill>
                <a:schemeClr val="tx1"/>
              </a:solidFill>
              <a:latin typeface="Meiryo UI" panose="020B0604030504040204" pitchFamily="50" charset="-128"/>
              <a:ea typeface="Meiryo UI" panose="020B0604030504040204" pitchFamily="50" charset="-128"/>
            </a:endParaRPr>
          </a:p>
          <a:p>
            <a:pPr algn="ctr"/>
            <a:r>
              <a:rPr lang="ja-JP" altLang="en-US" sz="1100" b="1" dirty="0">
                <a:solidFill>
                  <a:schemeClr val="tx1"/>
                </a:solidFill>
                <a:latin typeface="Meiryo UI" panose="020B0604030504040204" pitchFamily="50" charset="-128"/>
                <a:ea typeface="Meiryo UI" panose="020B0604030504040204" pitchFamily="50" charset="-128"/>
              </a:rPr>
              <a:t>の実施</a:t>
            </a:r>
          </a:p>
        </p:txBody>
      </p:sp>
      <p:sp>
        <p:nvSpPr>
          <p:cNvPr id="29" name="正方形/長方形 28">
            <a:extLst>
              <a:ext uri="{FF2B5EF4-FFF2-40B4-BE49-F238E27FC236}">
                <a16:creationId xmlns:a16="http://schemas.microsoft.com/office/drawing/2014/main" id="{CA7804C3-27E6-4388-B97E-912E62E74FD5}"/>
              </a:ext>
            </a:extLst>
          </p:cNvPr>
          <p:cNvSpPr/>
          <p:nvPr/>
        </p:nvSpPr>
        <p:spPr>
          <a:xfrm>
            <a:off x="1257406" y="548766"/>
            <a:ext cx="8531352" cy="612000"/>
          </a:xfrm>
          <a:prstGeom prst="rect">
            <a:avLst/>
          </a:prstGeom>
          <a:solidFill>
            <a:schemeClr val="accent1">
              <a:lumMod val="20000"/>
              <a:lumOff val="80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6"/>
          </a:p>
        </p:txBody>
      </p:sp>
      <p:sp>
        <p:nvSpPr>
          <p:cNvPr id="27" name="四角形: 角を丸くする 26">
            <a:extLst>
              <a:ext uri="{FF2B5EF4-FFF2-40B4-BE49-F238E27FC236}">
                <a16:creationId xmlns:a16="http://schemas.microsoft.com/office/drawing/2014/main" id="{5218204B-89EE-4791-B8D2-D6EBCBCB0D88}"/>
              </a:ext>
            </a:extLst>
          </p:cNvPr>
          <p:cNvSpPr/>
          <p:nvPr/>
        </p:nvSpPr>
        <p:spPr>
          <a:xfrm>
            <a:off x="1283742" y="578411"/>
            <a:ext cx="8514942" cy="5473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spcBef>
                <a:spcPts val="26"/>
              </a:spcBef>
              <a:defRPr/>
            </a:pPr>
            <a:r>
              <a:rPr lang="ja-JP" altLang="en-US" sz="1000" dirty="0">
                <a:solidFill>
                  <a:prstClr val="black"/>
                </a:solidFill>
                <a:latin typeface="Meiryo UI" panose="020B0604030504040204" pitchFamily="50" charset="-128"/>
                <a:ea typeface="Meiryo UI" panose="020B0604030504040204" pitchFamily="50" charset="-128"/>
              </a:rPr>
              <a:t>・万博会場外では、自治体・企業など多様な主体により、万博の機運醸成や大阪への誘客促進に向けた多彩なイベントが実施され、</a:t>
            </a:r>
            <a:r>
              <a:rPr lang="ja-JP" altLang="en-US" sz="1000" b="1" u="sng" dirty="0">
                <a:solidFill>
                  <a:prstClr val="black"/>
                </a:solidFill>
                <a:latin typeface="Meiryo UI" panose="020B0604030504040204" pitchFamily="50" charset="-128"/>
                <a:ea typeface="Meiryo UI" panose="020B0604030504040204" pitchFamily="50" charset="-128"/>
              </a:rPr>
              <a:t>大阪</a:t>
            </a:r>
            <a:r>
              <a:rPr lang="ja-JP" altLang="en-US" sz="1000" b="1" u="sng" dirty="0">
                <a:solidFill>
                  <a:schemeClr val="tx1"/>
                </a:solidFill>
                <a:latin typeface="Meiryo UI" panose="020B0604030504040204" pitchFamily="50" charset="-128"/>
                <a:ea typeface="Meiryo UI" panose="020B0604030504040204" pitchFamily="50" charset="-128"/>
              </a:rPr>
              <a:t>が有する観光資源である</a:t>
            </a:r>
            <a:endParaRPr lang="en-US" altLang="ja-JP" sz="1000" b="1" u="sng" dirty="0">
              <a:solidFill>
                <a:schemeClr val="tx1"/>
              </a:solidFill>
              <a:latin typeface="Meiryo UI" panose="020B0604030504040204" pitchFamily="50" charset="-128"/>
              <a:ea typeface="Meiryo UI" panose="020B0604030504040204" pitchFamily="50" charset="-128"/>
            </a:endParaRPr>
          </a:p>
          <a:p>
            <a:pPr>
              <a:lnSpc>
                <a:spcPts val="1400"/>
              </a:lnSpc>
              <a:spcBef>
                <a:spcPts val="26"/>
              </a:spcBef>
              <a:defRPr/>
            </a:pPr>
            <a:r>
              <a:rPr lang="ja-JP" altLang="en-US" sz="1000" b="1" dirty="0">
                <a:solidFill>
                  <a:schemeClr val="tx1"/>
                </a:solidFill>
                <a:latin typeface="Meiryo UI" panose="020B0604030504040204" pitchFamily="50" charset="-128"/>
                <a:ea typeface="Meiryo UI" panose="020B0604030504040204" pitchFamily="50" charset="-128"/>
              </a:rPr>
              <a:t>  </a:t>
            </a:r>
            <a:r>
              <a:rPr lang="ja-JP" altLang="en-US" sz="1000" b="1" u="sng" dirty="0">
                <a:solidFill>
                  <a:schemeClr val="tx1"/>
                </a:solidFill>
                <a:latin typeface="Meiryo UI" panose="020B0604030504040204" pitchFamily="50" charset="-128"/>
                <a:ea typeface="Meiryo UI" panose="020B0604030504040204" pitchFamily="50" charset="-128"/>
              </a:rPr>
              <a:t>食や文化芸術などの強力な発信</a:t>
            </a:r>
            <a:r>
              <a:rPr lang="ja-JP" altLang="en-US" sz="1000" dirty="0">
                <a:solidFill>
                  <a:schemeClr val="tx1"/>
                </a:solidFill>
                <a:latin typeface="Meiryo UI" panose="020B0604030504040204" pitchFamily="50" charset="-128"/>
                <a:ea typeface="Meiryo UI" panose="020B0604030504040204" pitchFamily="50" charset="-128"/>
              </a:rPr>
              <a:t>により、</a:t>
            </a:r>
            <a:r>
              <a:rPr lang="ja-JP" altLang="en-US" sz="1000" b="1" u="sng" dirty="0">
                <a:solidFill>
                  <a:schemeClr val="tx1"/>
                </a:solidFill>
                <a:latin typeface="Meiryo UI" panose="020B0604030504040204" pitchFamily="50" charset="-128"/>
                <a:ea typeface="Meiryo UI" panose="020B0604030504040204" pitchFamily="50" charset="-128"/>
              </a:rPr>
              <a:t>大阪​の都市プレゼンスが向上</a:t>
            </a:r>
            <a:r>
              <a:rPr lang="ja-JP" altLang="en-US" sz="1000" dirty="0">
                <a:solidFill>
                  <a:schemeClr val="tx1"/>
                </a:solidFill>
                <a:latin typeface="Meiryo UI" panose="020B0604030504040204" pitchFamily="50" charset="-128"/>
                <a:ea typeface="Meiryo UI" panose="020B0604030504040204" pitchFamily="50" charset="-128"/>
              </a:rPr>
              <a:t>した。​</a:t>
            </a:r>
          </a:p>
          <a:p>
            <a:pPr>
              <a:lnSpc>
                <a:spcPts val="1400"/>
              </a:lnSpc>
              <a:spcBef>
                <a:spcPts val="26"/>
              </a:spcBef>
              <a:defRPr/>
            </a:pPr>
            <a:r>
              <a:rPr lang="ja-JP" altLang="en-US" sz="1000" dirty="0">
                <a:solidFill>
                  <a:schemeClr val="tx1"/>
                </a:solidFill>
                <a:latin typeface="Meiryo UI" panose="020B0604030504040204" pitchFamily="50" charset="-128"/>
                <a:ea typeface="Meiryo UI" panose="020B0604030504040204" pitchFamily="50" charset="-128"/>
              </a:rPr>
              <a:t>・万博開催</a:t>
            </a:r>
            <a:r>
              <a:rPr lang="ja-JP" altLang="en-US" sz="1000" dirty="0">
                <a:solidFill>
                  <a:prstClr val="black"/>
                </a:solidFill>
                <a:latin typeface="Meiryo UI" panose="020B0604030504040204" pitchFamily="50" charset="-128"/>
                <a:ea typeface="Meiryo UI" panose="020B0604030504040204" pitchFamily="50" charset="-128"/>
              </a:rPr>
              <a:t>を通じて、</a:t>
            </a:r>
            <a:r>
              <a:rPr lang="ja-JP" altLang="en-US" sz="1000" b="1" u="sng" dirty="0">
                <a:solidFill>
                  <a:prstClr val="black"/>
                </a:solidFill>
                <a:latin typeface="Meiryo UI" panose="020B0604030504040204" pitchFamily="50" charset="-128"/>
                <a:ea typeface="Meiryo UI" panose="020B0604030504040204" pitchFamily="50" charset="-128"/>
              </a:rPr>
              <a:t>様々</a:t>
            </a:r>
            <a:r>
              <a:rPr lang="ja-JP" altLang="en-US" sz="1000" b="1" u="sng" dirty="0">
                <a:solidFill>
                  <a:schemeClr val="tx1"/>
                </a:solidFill>
                <a:latin typeface="Meiryo UI" panose="020B0604030504040204" pitchFamily="50" charset="-128"/>
                <a:ea typeface="Meiryo UI" panose="020B0604030504040204" pitchFamily="50" charset="-128"/>
              </a:rPr>
              <a:t>な主体</a:t>
            </a:r>
            <a:r>
              <a:rPr lang="ja-JP" altLang="en-US" sz="1000" b="1" u="sng" dirty="0">
                <a:solidFill>
                  <a:prstClr val="black"/>
                </a:solidFill>
                <a:latin typeface="Meiryo UI" panose="020B0604030504040204" pitchFamily="50" charset="-128"/>
                <a:ea typeface="Meiryo UI" panose="020B0604030504040204" pitchFamily="50" charset="-128"/>
              </a:rPr>
              <a:t>が連携してコンテンツを造成</a:t>
            </a:r>
            <a:r>
              <a:rPr lang="ja-JP" altLang="en-US" sz="1000" dirty="0">
                <a:solidFill>
                  <a:prstClr val="black"/>
                </a:solidFill>
                <a:latin typeface="Meiryo UI" panose="020B0604030504040204" pitchFamily="50" charset="-128"/>
                <a:ea typeface="Meiryo UI" panose="020B0604030504040204" pitchFamily="50" charset="-128"/>
              </a:rPr>
              <a:t>したことにより、</a:t>
            </a:r>
            <a:r>
              <a:rPr lang="ja-JP" altLang="en-US" sz="1000" b="1" u="sng" dirty="0">
                <a:solidFill>
                  <a:prstClr val="black"/>
                </a:solidFill>
                <a:latin typeface="Meiryo UI" panose="020B0604030504040204" pitchFamily="50" charset="-128"/>
                <a:ea typeface="Meiryo UI" panose="020B0604030504040204" pitchFamily="50" charset="-128"/>
              </a:rPr>
              <a:t>多様なネットワークが構築</a:t>
            </a:r>
            <a:r>
              <a:rPr lang="ja-JP" altLang="en-US" sz="1000" dirty="0">
                <a:solidFill>
                  <a:prstClr val="black"/>
                </a:solidFill>
                <a:latin typeface="Meiryo UI" panose="020B0604030504040204" pitchFamily="50" charset="-128"/>
                <a:ea typeface="Meiryo UI" panose="020B0604030504040204" pitchFamily="50" charset="-128"/>
              </a:rPr>
              <a:t>された。</a:t>
            </a:r>
          </a:p>
        </p:txBody>
      </p:sp>
    </p:spTree>
    <p:extLst>
      <p:ext uri="{BB962C8B-B14F-4D97-AF65-F5344CB8AC3E}">
        <p14:creationId xmlns:p14="http://schemas.microsoft.com/office/powerpoint/2010/main" val="1724119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9E7F8-FCEE-9772-2481-CBD9D1544313}"/>
            </a:ext>
          </a:extLst>
        </p:cNvPr>
        <p:cNvGrpSpPr/>
        <p:nvPr/>
      </p:nvGrpSpPr>
      <p:grpSpPr>
        <a:xfrm>
          <a:off x="0" y="0"/>
          <a:ext cx="0" cy="0"/>
          <a:chOff x="0" y="0"/>
          <a:chExt cx="0" cy="0"/>
        </a:xfrm>
      </p:grpSpPr>
      <p:graphicFrame>
        <p:nvGraphicFramePr>
          <p:cNvPr id="22" name="表 2">
            <a:extLst>
              <a:ext uri="{FF2B5EF4-FFF2-40B4-BE49-F238E27FC236}">
                <a16:creationId xmlns:a16="http://schemas.microsoft.com/office/drawing/2014/main" id="{38D22D98-A9AF-427E-A08D-2A820D73ED31}"/>
              </a:ext>
            </a:extLst>
          </p:cNvPr>
          <p:cNvGraphicFramePr>
            <a:graphicFrameLocks noGrp="1"/>
          </p:cNvGraphicFramePr>
          <p:nvPr>
            <p:extLst>
              <p:ext uri="{D42A27DB-BD31-4B8C-83A1-F6EECF244321}">
                <p14:modId xmlns:p14="http://schemas.microsoft.com/office/powerpoint/2010/main" val="4278306822"/>
              </p:ext>
            </p:extLst>
          </p:nvPr>
        </p:nvGraphicFramePr>
        <p:xfrm>
          <a:off x="4987978" y="550509"/>
          <a:ext cx="4841250" cy="5688000"/>
        </p:xfrm>
        <a:graphic>
          <a:graphicData uri="http://schemas.openxmlformats.org/drawingml/2006/table">
            <a:tbl>
              <a:tblPr>
                <a:tableStyleId>{5940675A-B579-460E-94D1-54222C63F5DA}</a:tableStyleId>
              </a:tblPr>
              <a:tblGrid>
                <a:gridCol w="3492000">
                  <a:extLst>
                    <a:ext uri="{9D8B030D-6E8A-4147-A177-3AD203B41FA5}">
                      <a16:colId xmlns:a16="http://schemas.microsoft.com/office/drawing/2014/main" val="4145527290"/>
                    </a:ext>
                  </a:extLst>
                </a:gridCol>
                <a:gridCol w="1349250">
                  <a:extLst>
                    <a:ext uri="{9D8B030D-6E8A-4147-A177-3AD203B41FA5}">
                      <a16:colId xmlns:a16="http://schemas.microsoft.com/office/drawing/2014/main" val="4240846946"/>
                    </a:ext>
                  </a:extLst>
                </a:gridCol>
              </a:tblGrid>
              <a:tr h="3060000">
                <a:tc>
                  <a:txBody>
                    <a:bodyPr/>
                    <a:lstStyle/>
                    <a:p>
                      <a:pPr marL="0" marR="0" lvl="0" indent="0" algn="l" defTabSz="914400" rtl="0" eaLnBrk="1" fontAlgn="auto" latinLnBrk="0" hangingPunct="1">
                        <a:lnSpc>
                          <a:spcPts val="1300"/>
                        </a:lnSpc>
                        <a:spcBef>
                          <a:spcPts val="3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➤大阪国際文化芸術プロジェクト</a:t>
                      </a:r>
                    </a:p>
                    <a:p>
                      <a:pPr marL="0" marR="0" lvl="0" indent="0" algn="l" defTabSz="91440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万博を契機に、国内外からの多くの来阪者に大阪の文化芸術を楽しんでもらうことを目的に、令和</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年度より多彩で豊かな大阪の文化芸術の魅力発信を強化する「大阪国際文化芸術プロジェクト」を実施。</a:t>
                      </a:r>
                    </a:p>
                    <a:p>
                      <a:pPr marL="0" marR="0" lvl="0" indent="0" algn="l" defTabSz="91440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○開催期間：令和</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　　　○事業実施：</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332</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公演</a:t>
                      </a: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○開催場所：大阪府内の各会場　</a:t>
                      </a:r>
                      <a:r>
                        <a:rPr kumimoji="1" lang="zh-TW"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○来場者数：</a:t>
                      </a:r>
                      <a:r>
                        <a:rPr kumimoji="1" lang="en-US" altLang="zh-TW"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40.4</a:t>
                      </a:r>
                      <a:r>
                        <a:rPr kumimoji="1" lang="zh-TW"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a:t>
                      </a:r>
                      <a:endParaRPr kumimoji="1" lang="en-US" altLang="zh-TW"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 INTERNATIONAL ART 2025】</a:t>
                      </a: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各国大使館・領事館推薦のギャラリー・アーティストの作品や、大阪にゆかりのあるギャラリー・アーティストの作品等を販売・展示</a:t>
                      </a: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○開催期間：令和</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日（金）～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日（日 ）</a:t>
                      </a: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○開催場所：大阪城ホール</a:t>
                      </a: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○出展者：</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117</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（国内</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、国外</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42</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300" dirty="0"/>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7701690"/>
                  </a:ext>
                </a:extLst>
              </a:tr>
              <a:tr h="2628000">
                <a:tc>
                  <a:txBody>
                    <a:bodyPr/>
                    <a:lstStyle/>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➤大阪文化資源魅力向上事業</a:t>
                      </a: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大阪・関西万博に向け、府内各地の日本遺産や文化財等を舞台とした文化芸術プログラムを実施し、文化資源のさらなる魅力向上や地域の魅力を発信。</a:t>
                      </a: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○開催期間：令和</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　　　○事業実施：</a:t>
                      </a:r>
                      <a:r>
                        <a:rPr kumimoji="1" lang="en-US" altLang="zh-TW"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118</a:t>
                      </a:r>
                      <a:r>
                        <a:rPr kumimoji="1" lang="zh-TW"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公演</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○開催場所：大阪府内の各会場　</a:t>
                      </a:r>
                      <a:r>
                        <a:rPr kumimoji="1" lang="zh-TW"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○来場者数</a:t>
                      </a:r>
                      <a:r>
                        <a:rPr kumimoji="1" lang="zh-TW"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zh-TW"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1.3</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a:t>
                      </a:r>
                      <a:r>
                        <a:rPr kumimoji="1" lang="zh-TW"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300" dirty="0"/>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4104027"/>
                  </a:ext>
                </a:extLst>
              </a:tr>
            </a:tbl>
          </a:graphicData>
        </a:graphic>
      </p:graphicFrame>
      <p:graphicFrame>
        <p:nvGraphicFramePr>
          <p:cNvPr id="48" name="表 2">
            <a:extLst>
              <a:ext uri="{FF2B5EF4-FFF2-40B4-BE49-F238E27FC236}">
                <a16:creationId xmlns:a16="http://schemas.microsoft.com/office/drawing/2014/main" id="{48EC35F6-C688-4ADD-86E2-F4A4EA3AD67A}"/>
              </a:ext>
            </a:extLst>
          </p:cNvPr>
          <p:cNvGraphicFramePr>
            <a:graphicFrameLocks noGrp="1"/>
          </p:cNvGraphicFramePr>
          <p:nvPr>
            <p:extLst>
              <p:ext uri="{D42A27DB-BD31-4B8C-83A1-F6EECF244321}">
                <p14:modId xmlns:p14="http://schemas.microsoft.com/office/powerpoint/2010/main" val="1814447118"/>
              </p:ext>
            </p:extLst>
          </p:nvPr>
        </p:nvGraphicFramePr>
        <p:xfrm>
          <a:off x="97551" y="571773"/>
          <a:ext cx="4841250" cy="5595029"/>
        </p:xfrm>
        <a:graphic>
          <a:graphicData uri="http://schemas.openxmlformats.org/drawingml/2006/table">
            <a:tbl>
              <a:tblPr>
                <a:tableStyleId>{7E9639D4-E3E2-4D34-9284-5A2195B3D0D7}</a:tableStyleId>
              </a:tblPr>
              <a:tblGrid>
                <a:gridCol w="3492000">
                  <a:extLst>
                    <a:ext uri="{9D8B030D-6E8A-4147-A177-3AD203B41FA5}">
                      <a16:colId xmlns:a16="http://schemas.microsoft.com/office/drawing/2014/main" val="4145527290"/>
                    </a:ext>
                  </a:extLst>
                </a:gridCol>
                <a:gridCol w="1349250">
                  <a:extLst>
                    <a:ext uri="{9D8B030D-6E8A-4147-A177-3AD203B41FA5}">
                      <a16:colId xmlns:a16="http://schemas.microsoft.com/office/drawing/2014/main" val="4240846946"/>
                    </a:ext>
                  </a:extLst>
                </a:gridCol>
              </a:tblGrid>
              <a:tr h="2088000">
                <a:tc>
                  <a:txBody>
                    <a:bodyPr/>
                    <a:lstStyle/>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 Classic Car EXPO</a:t>
                      </a: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クラシックカーを活用したイベントを開催し、万博の開幕を機に国内外から</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来阪される多くの方々や府民に向けて、大阪の魅力発信や万博の機運醸成を図るとともに、万博会場への来場を促進。約</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50</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台の希少なクラシックカーが府内</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3</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か所のラリーポイントを巡り、メインイベント会場の万博記念公園では、クラシックカーの観覧に加え、自動運転</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EV</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バス乗車体験や空飛ぶ車の</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VR</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体験など、万博開幕期の大阪を盛り上げる華やかなプログラムを展開。</a:t>
                      </a: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○開催日：令和</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○開催場所：万博記念公園「お祭り広場」、泉南ロングパーク</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「マルシェエリア駐車場」、貝塚市役所</a:t>
                      </a: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○来場者数：</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万人（万博記念公園）</a:t>
                      </a: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300" dirty="0"/>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7701690"/>
                  </a:ext>
                </a:extLst>
              </a:tr>
              <a:tr h="1766875">
                <a:tc>
                  <a:txBody>
                    <a:bodyPr/>
                    <a:lstStyle/>
                    <a:p>
                      <a:pPr marL="0" marR="0" lvl="0" indent="0" algn="l" defTabSz="742950" rtl="0" eaLnBrk="1" fontAlgn="auto" latinLnBrk="0" hangingPunct="1">
                        <a:lnSpc>
                          <a:spcPts val="1300"/>
                        </a:lnSpc>
                        <a:spcBef>
                          <a:spcPts val="0"/>
                        </a:spcBef>
                        <a:spcAft>
                          <a:spcPts val="0"/>
                        </a:spcAft>
                        <a:buClrTx/>
                        <a:buSzTx/>
                        <a:buFontTx/>
                        <a:buNone/>
                        <a:tabLst/>
                        <a:defRPr/>
                      </a:pPr>
                      <a:r>
                        <a:rPr kumimoji="1" lang="ja-JP" altLang="en-US" sz="900" b="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en-US" altLang="ja-JP" sz="900" b="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OSAKA SAILING EXPO 2025</a:t>
                      </a:r>
                    </a:p>
                    <a:p>
                      <a:pPr marL="0" marR="0" lvl="0" indent="0" algn="l" defTabSz="742950" rtl="0" eaLnBrk="1" fontAlgn="auto" latinLnBrk="0" hangingPunct="1">
                        <a:lnSpc>
                          <a:spcPts val="1300"/>
                        </a:lnSpc>
                        <a:spcBef>
                          <a:spcPts val="0"/>
                        </a:spcBef>
                        <a:spcAft>
                          <a:spcPts val="0"/>
                        </a:spcAft>
                        <a:buClrTx/>
                        <a:buSzTx/>
                        <a:buFontTx/>
                        <a:buNone/>
                        <a:tabLst/>
                        <a:defRPr/>
                      </a:pPr>
                      <a:r>
                        <a:rPr kumimoji="1" lang="ja-JP" altLang="en-US"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万博の会場が四方を海で囲まれているという</a:t>
                      </a:r>
                      <a:r>
                        <a:rPr kumimoji="1" lang="ja-JP" altLang="en-US" sz="900" b="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特徴を生かし</a:t>
                      </a:r>
                      <a:r>
                        <a:rPr kumimoji="1" lang="ja-JP" altLang="en-US"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万博を契機とした国内外から大阪への誘客促進を目的に、非日常的なオンリーワンコンテンツの創出として、ヨットや大型帆船を活用したイベントを開催。海からも万博を盛り上げるため、大型帆船や数十隻の小型ヨットが夢洲周辺の海上でパレードを実施。　</a:t>
                      </a:r>
                    </a:p>
                    <a:p>
                      <a:pPr marL="0" marR="0" lvl="0" indent="0" algn="l" defTabSz="742950" rtl="0" eaLnBrk="1" fontAlgn="auto" latinLnBrk="0" hangingPunct="1">
                        <a:lnSpc>
                          <a:spcPts val="1300"/>
                        </a:lnSpc>
                        <a:spcBef>
                          <a:spcPts val="0"/>
                        </a:spcBef>
                        <a:spcAft>
                          <a:spcPts val="0"/>
                        </a:spcAft>
                        <a:buClrTx/>
                        <a:buSzTx/>
                        <a:buFontTx/>
                        <a:buNone/>
                        <a:tabLst/>
                        <a:defRPr/>
                      </a:pPr>
                      <a:r>
                        <a:rPr kumimoji="1" lang="ja-JP" altLang="en-US"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○開催日：令和</a:t>
                      </a:r>
                      <a:r>
                        <a:rPr kumimoji="1" lang="en-US" altLang="ja-JP"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7</a:t>
                      </a:r>
                      <a:r>
                        <a:rPr kumimoji="1" lang="ja-JP" altLang="en-US"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a:t>
                      </a:r>
                      <a:r>
                        <a:rPr kumimoji="1" lang="en-US" altLang="ja-JP"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5</a:t>
                      </a:r>
                      <a:r>
                        <a:rPr kumimoji="1" lang="ja-JP" altLang="en-US"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月</a:t>
                      </a:r>
                      <a:r>
                        <a:rPr kumimoji="1" lang="en-US" altLang="ja-JP"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31</a:t>
                      </a:r>
                      <a:r>
                        <a:rPr kumimoji="1" lang="ja-JP" altLang="en-US"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日</a:t>
                      </a:r>
                      <a:r>
                        <a:rPr kumimoji="1" lang="en-US" altLang="ja-JP"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土</a:t>
                      </a:r>
                      <a:r>
                        <a:rPr kumimoji="1" lang="en-US" altLang="ja-JP"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p>
                    <a:p>
                      <a:pPr marL="0" marR="0" lvl="0" indent="0" algn="l" defTabSz="742950" rtl="0" eaLnBrk="1" fontAlgn="auto" latinLnBrk="0" hangingPunct="1">
                        <a:lnSpc>
                          <a:spcPts val="1300"/>
                        </a:lnSpc>
                        <a:spcBef>
                          <a:spcPts val="0"/>
                        </a:spcBef>
                        <a:spcAft>
                          <a:spcPts val="0"/>
                        </a:spcAft>
                        <a:buClrTx/>
                        <a:buSzTx/>
                        <a:buFontTx/>
                        <a:buNone/>
                        <a:tabLst/>
                        <a:defRPr/>
                      </a:pPr>
                      <a:r>
                        <a:rPr kumimoji="1" lang="ja-JP" altLang="en-US"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○開催場所：夢洲周辺の海上、天保山岸壁</a:t>
                      </a:r>
                    </a:p>
                    <a:p>
                      <a:pPr marL="0" marR="0" lvl="0" indent="0" algn="l" defTabSz="742950" rtl="0" eaLnBrk="1" fontAlgn="auto" latinLnBrk="0" hangingPunct="1">
                        <a:lnSpc>
                          <a:spcPts val="1300"/>
                        </a:lnSpc>
                        <a:spcBef>
                          <a:spcPts val="0"/>
                        </a:spcBef>
                        <a:spcAft>
                          <a:spcPts val="0"/>
                        </a:spcAft>
                        <a:buClrTx/>
                        <a:buSzTx/>
                        <a:buFontTx/>
                        <a:buNone/>
                        <a:tabLst/>
                        <a:defRPr/>
                      </a:pPr>
                      <a:r>
                        <a:rPr kumimoji="1" lang="ja-JP" altLang="en-US"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○来場者数：</a:t>
                      </a:r>
                      <a:r>
                        <a:rPr kumimoji="1" lang="en-US" altLang="ja-JP"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2.5</a:t>
                      </a:r>
                      <a:r>
                        <a:rPr kumimoji="1" lang="ja-JP" altLang="en-US" sz="9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万人</a:t>
                      </a: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800" dirty="0">
                        <a:latin typeface="Meiryo UI" panose="020B0604030504040204" pitchFamily="50" charset="-128"/>
                        <a:ea typeface="Meiryo UI" panose="020B0604030504040204" pitchFamily="50" charset="-128"/>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6258140"/>
                  </a:ext>
                </a:extLst>
              </a:tr>
              <a:tr h="1740154">
                <a:tc>
                  <a:txBody>
                    <a:bodyPr/>
                    <a:lstStyle/>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➤日伊国交</a:t>
                      </a:r>
                      <a:r>
                        <a:rPr kumimoji="1" lang="en-US" altLang="ja-JP"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160</a:t>
                      </a:r>
                      <a:r>
                        <a:rPr kumimoji="1" lang="ja-JP" altLang="en-US"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周年記念　大阪・関西万博開催記念　</a:t>
                      </a:r>
                      <a:endParaRPr kumimoji="1" lang="en-US" altLang="ja-JP"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特別展 「天空のアトラス　イタリア館の至宝」</a:t>
                      </a: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日本とイタリアの国交</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160</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周年を記念し、万博レガシーを文化的に継承</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することを目的として開催。「大阪・関西万博」イタリア館にて展示された作品の一部を出展。</a:t>
                      </a: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○開催期間：令和</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7</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10</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25</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日</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土</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～令和</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8</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12</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日</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月・祝</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endPar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○開催場所：大阪市立美術館</a:t>
                      </a:r>
                    </a:p>
                    <a:p>
                      <a:pPr marL="0" marR="0" lvl="0" indent="0" algn="l" defTabSz="74295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○来場者数：</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22.6</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万人</a:t>
                      </a: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800" dirty="0">
                        <a:latin typeface="Meiryo UI" panose="020B0604030504040204" pitchFamily="50" charset="-128"/>
                        <a:ea typeface="Meiryo UI" panose="020B0604030504040204" pitchFamily="50" charset="-128"/>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9637825"/>
                  </a:ext>
                </a:extLst>
              </a:tr>
            </a:tbl>
          </a:graphicData>
        </a:graphic>
      </p:graphicFrame>
      <p:pic>
        <p:nvPicPr>
          <p:cNvPr id="38" name="図 37">
            <a:extLst>
              <a:ext uri="{FF2B5EF4-FFF2-40B4-BE49-F238E27FC236}">
                <a16:creationId xmlns:a16="http://schemas.microsoft.com/office/drawing/2014/main" id="{291779E4-A746-438F-876F-0AFD7080171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698919" y="2736867"/>
            <a:ext cx="1156500" cy="733481"/>
          </a:xfrm>
          <a:prstGeom prst="rect">
            <a:avLst/>
          </a:prstGeom>
        </p:spPr>
      </p:pic>
      <p:sp>
        <p:nvSpPr>
          <p:cNvPr id="59" name="テキスト ボックス 58">
            <a:extLst>
              <a:ext uri="{FF2B5EF4-FFF2-40B4-BE49-F238E27FC236}">
                <a16:creationId xmlns:a16="http://schemas.microsoft.com/office/drawing/2014/main" id="{A8077989-702C-43DA-B692-5BEABA551F8B}"/>
              </a:ext>
            </a:extLst>
          </p:cNvPr>
          <p:cNvSpPr txBox="1"/>
          <p:nvPr/>
        </p:nvSpPr>
        <p:spPr>
          <a:xfrm>
            <a:off x="3772443" y="4214262"/>
            <a:ext cx="955830"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407988">
              <a:defRPr/>
            </a:pPr>
            <a:r>
              <a:rPr lang="ja-JP" altLang="en-US" sz="700" dirty="0">
                <a:latin typeface="Meiryo UI" panose="020B0604030504040204" pitchFamily="50" charset="-128"/>
                <a:ea typeface="Meiryo UI" panose="020B0604030504040204" pitchFamily="50" charset="-128"/>
                <a:sym typeface="Calibri"/>
              </a:rPr>
              <a:t>海上パレードの様子</a:t>
            </a:r>
            <a:endParaRPr lang="ja-JP" altLang="en-US" sz="700" strike="sngStrike" dirty="0">
              <a:latin typeface="Meiryo UI" panose="020B0604030504040204" pitchFamily="50" charset="-128"/>
              <a:ea typeface="Meiryo UI" panose="020B0604030504040204" pitchFamily="50" charset="-128"/>
              <a:sym typeface="Calibri"/>
            </a:endParaRPr>
          </a:p>
        </p:txBody>
      </p:sp>
      <p:graphicFrame>
        <p:nvGraphicFramePr>
          <p:cNvPr id="23" name="表 22">
            <a:extLst>
              <a:ext uri="{FF2B5EF4-FFF2-40B4-BE49-F238E27FC236}">
                <a16:creationId xmlns:a16="http://schemas.microsoft.com/office/drawing/2014/main" id="{F14B551B-B82B-4FA8-A4B1-3AC4E0EF490E}"/>
              </a:ext>
            </a:extLst>
          </p:cNvPr>
          <p:cNvGraphicFramePr>
            <a:graphicFrameLocks noGrp="1"/>
          </p:cNvGraphicFramePr>
          <p:nvPr>
            <p:extLst>
              <p:ext uri="{D42A27DB-BD31-4B8C-83A1-F6EECF244321}">
                <p14:modId xmlns:p14="http://schemas.microsoft.com/office/powerpoint/2010/main" val="3573178326"/>
              </p:ext>
            </p:extLst>
          </p:nvPr>
        </p:nvGraphicFramePr>
        <p:xfrm>
          <a:off x="5051576" y="1787964"/>
          <a:ext cx="4696125" cy="701994"/>
        </p:xfrm>
        <a:graphic>
          <a:graphicData uri="http://schemas.openxmlformats.org/drawingml/2006/table">
            <a:tbl>
              <a:tblPr firstRow="1" bandRow="1">
                <a:tableStyleId>{5940675A-B579-460E-94D1-54222C63F5DA}</a:tableStyleId>
              </a:tblPr>
              <a:tblGrid>
                <a:gridCol w="1188000">
                  <a:extLst>
                    <a:ext uri="{9D8B030D-6E8A-4147-A177-3AD203B41FA5}">
                      <a16:colId xmlns:a16="http://schemas.microsoft.com/office/drawing/2014/main" val="3939033764"/>
                    </a:ext>
                  </a:extLst>
                </a:gridCol>
                <a:gridCol w="2448000">
                  <a:extLst>
                    <a:ext uri="{9D8B030D-6E8A-4147-A177-3AD203B41FA5}">
                      <a16:colId xmlns:a16="http://schemas.microsoft.com/office/drawing/2014/main" val="1121967615"/>
                    </a:ext>
                  </a:extLst>
                </a:gridCol>
                <a:gridCol w="1060125">
                  <a:extLst>
                    <a:ext uri="{9D8B030D-6E8A-4147-A177-3AD203B41FA5}">
                      <a16:colId xmlns:a16="http://schemas.microsoft.com/office/drawing/2014/main" val="1302438693"/>
                    </a:ext>
                  </a:extLst>
                </a:gridCol>
              </a:tblGrid>
              <a:tr h="144000">
                <a:tc>
                  <a:txBody>
                    <a:bodyPr/>
                    <a:lstStyle/>
                    <a:p>
                      <a:pPr algn="ctr"/>
                      <a:r>
                        <a:rPr kumimoji="1" lang="ja-JP" altLang="en-US" sz="600" b="1" dirty="0">
                          <a:solidFill>
                            <a:schemeClr val="bg1"/>
                          </a:solidFill>
                          <a:latin typeface="Meiryo UI" panose="020B0604030504040204" pitchFamily="50" charset="-128"/>
                          <a:ea typeface="Meiryo UI" panose="020B0604030504040204" pitchFamily="50" charset="-128"/>
                        </a:rPr>
                        <a:t>事業名</a:t>
                      </a:r>
                      <a:endParaRPr kumimoji="1" lang="en-US" altLang="ja-JP" sz="600" b="1" dirty="0">
                        <a:solidFill>
                          <a:schemeClr val="bg1"/>
                        </a:solidFill>
                        <a:latin typeface="Meiryo UI" panose="020B0604030504040204" pitchFamily="50" charset="-128"/>
                        <a:ea typeface="Meiryo UI" panose="020B0604030504040204" pitchFamily="50" charset="-128"/>
                      </a:endParaRPr>
                    </a:p>
                  </a:txBody>
                  <a:tcPr marL="81597" marR="81597"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600" b="1" dirty="0">
                          <a:solidFill>
                            <a:schemeClr val="bg1"/>
                          </a:solidFill>
                          <a:latin typeface="Meiryo UI" panose="020B0604030504040204" pitchFamily="50" charset="-128"/>
                          <a:ea typeface="Meiryo UI" panose="020B0604030504040204" pitchFamily="50" charset="-128"/>
                        </a:rPr>
                        <a:t>概要</a:t>
                      </a:r>
                      <a:endParaRPr kumimoji="1" lang="en-US" altLang="ja-JP" sz="600" b="1" dirty="0">
                        <a:solidFill>
                          <a:schemeClr val="bg1"/>
                        </a:solidFill>
                        <a:latin typeface="Meiryo UI" panose="020B0604030504040204" pitchFamily="50" charset="-128"/>
                        <a:ea typeface="Meiryo UI" panose="020B0604030504040204" pitchFamily="50" charset="-128"/>
                      </a:endParaRPr>
                    </a:p>
                  </a:txBody>
                  <a:tcPr marL="81597" marR="81597"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dirty="0">
                          <a:solidFill>
                            <a:schemeClr val="bg1"/>
                          </a:solidFill>
                          <a:latin typeface="Meiryo UI" panose="020B0604030504040204" pitchFamily="50" charset="-128"/>
                          <a:ea typeface="Meiryo UI" panose="020B0604030504040204" pitchFamily="50" charset="-128"/>
                        </a:rPr>
                        <a:t>開催期間・開催場所</a:t>
                      </a:r>
                    </a:p>
                  </a:txBody>
                  <a:tcPr marL="81597" marR="81597"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25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dirty="0">
                          <a:solidFill>
                            <a:schemeClr val="tx1"/>
                          </a:solidFill>
                          <a:latin typeface="Meiryo UI" panose="020B0604030504040204" pitchFamily="50" charset="-128"/>
                          <a:ea typeface="Meiryo UI" panose="020B0604030504040204" pitchFamily="50" charset="-128"/>
                        </a:rPr>
                        <a:t>上方伝統芸能公演</a:t>
                      </a:r>
                      <a:endParaRPr kumimoji="1" lang="en-US" altLang="ja-JP" sz="600" b="1"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00" b="1" dirty="0">
                          <a:solidFill>
                            <a:schemeClr val="tx1"/>
                          </a:solidFill>
                          <a:latin typeface="Meiryo UI" panose="020B0604030504040204" pitchFamily="50" charset="-128"/>
                          <a:ea typeface="Meiryo UI" panose="020B0604030504040204" pitchFamily="50" charset="-128"/>
                        </a:rPr>
                        <a:t>(</a:t>
                      </a:r>
                      <a:r>
                        <a:rPr kumimoji="1" lang="ja-JP" altLang="en-US" sz="600" b="1" dirty="0">
                          <a:solidFill>
                            <a:schemeClr val="tx1"/>
                          </a:solidFill>
                          <a:latin typeface="Meiryo UI" panose="020B0604030504040204" pitchFamily="50" charset="-128"/>
                          <a:ea typeface="Meiryo UI" panose="020B0604030504040204" pitchFamily="50" charset="-128"/>
                        </a:rPr>
                        <a:t>能楽・人形浄瑠璃文楽・歌舞伎</a:t>
                      </a:r>
                      <a:r>
                        <a:rPr kumimoji="1" lang="en-US" altLang="ja-JP" sz="600" b="1" dirty="0">
                          <a:solidFill>
                            <a:schemeClr val="tx1"/>
                          </a:solidFill>
                          <a:latin typeface="Meiryo UI" panose="020B0604030504040204" pitchFamily="50" charset="-128"/>
                          <a:ea typeface="Meiryo UI" panose="020B0604030504040204" pitchFamily="50" charset="-128"/>
                        </a:rPr>
                        <a:t>)</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indent="0" algn="l">
                        <a:buFont typeface="Wingdings" panose="05000000000000000000" pitchFamily="2" charset="2"/>
                        <a:buNone/>
                      </a:pPr>
                      <a:r>
                        <a:rPr kumimoji="1" lang="ja-JP" altLang="en-US" sz="600" b="0" dirty="0">
                          <a:solidFill>
                            <a:schemeClr val="tx1"/>
                          </a:solidFill>
                          <a:latin typeface="Meiryo UI" panose="020B0604030504040204" pitchFamily="50" charset="-128"/>
                          <a:ea typeface="Meiryo UI" panose="020B0604030504040204" pitchFamily="50" charset="-128"/>
                        </a:rPr>
                        <a:t>ユネスコ無形文化遺産にも登録されている「能楽、人形浄瑠璃文楽、歌舞伎」や「日本舞踊」の特別公演</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en-US" altLang="ja-JP" sz="600" b="0" dirty="0">
                          <a:solidFill>
                            <a:schemeClr val="tx1"/>
                          </a:solidFill>
                          <a:latin typeface="Meiryo UI" panose="020B0604030504040204" pitchFamily="50" charset="-128"/>
                          <a:ea typeface="Meiryo UI" panose="020B0604030504040204" pitchFamily="50" charset="-128"/>
                        </a:rPr>
                        <a:t>5</a:t>
                      </a:r>
                      <a:r>
                        <a:rPr kumimoji="1" lang="ja-JP" altLang="en-US" sz="600" b="0" dirty="0">
                          <a:solidFill>
                            <a:schemeClr val="tx1"/>
                          </a:solidFill>
                          <a:latin typeface="Meiryo UI" panose="020B0604030504040204" pitchFamily="50" charset="-128"/>
                          <a:ea typeface="Meiryo UI" panose="020B0604030504040204" pitchFamily="50" charset="-128"/>
                        </a:rPr>
                        <a:t>月</a:t>
                      </a:r>
                      <a:r>
                        <a:rPr kumimoji="1" lang="en-US" altLang="ja-JP" sz="600" b="0" dirty="0">
                          <a:solidFill>
                            <a:schemeClr val="tx1"/>
                          </a:solidFill>
                          <a:latin typeface="Meiryo UI" panose="020B0604030504040204" pitchFamily="50" charset="-128"/>
                          <a:ea typeface="Meiryo UI" panose="020B0604030504040204" pitchFamily="50" charset="-128"/>
                        </a:rPr>
                        <a:t>10</a:t>
                      </a:r>
                      <a:r>
                        <a:rPr kumimoji="1" lang="ja-JP" altLang="en-US" sz="600" b="0" dirty="0">
                          <a:solidFill>
                            <a:schemeClr val="tx1"/>
                          </a:solidFill>
                          <a:latin typeface="Meiryo UI" panose="020B0604030504040204" pitchFamily="50" charset="-128"/>
                          <a:ea typeface="Meiryo UI" panose="020B0604030504040204" pitchFamily="50" charset="-128"/>
                        </a:rPr>
                        <a:t>日</a:t>
                      </a:r>
                      <a:r>
                        <a:rPr kumimoji="1" lang="en-US" altLang="ja-JP" sz="600" b="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土</a:t>
                      </a:r>
                      <a:r>
                        <a:rPr kumimoji="1" lang="en-US" altLang="ja-JP" sz="600" b="0" dirty="0">
                          <a:solidFill>
                            <a:schemeClr val="tx1"/>
                          </a:solidFill>
                          <a:latin typeface="Meiryo UI" panose="020B0604030504040204" pitchFamily="50" charset="-128"/>
                          <a:ea typeface="Meiryo UI" panose="020B0604030504040204" pitchFamily="50" charset="-128"/>
                        </a:rPr>
                        <a:t>)</a:t>
                      </a:r>
                    </a:p>
                    <a:p>
                      <a:pPr algn="l"/>
                      <a:r>
                        <a:rPr kumimoji="1" lang="en-US" altLang="ja-JP" sz="600" b="0" dirty="0">
                          <a:solidFill>
                            <a:schemeClr val="tx1"/>
                          </a:solidFill>
                          <a:latin typeface="Meiryo UI" panose="020B0604030504040204" pitchFamily="50" charset="-128"/>
                          <a:ea typeface="Meiryo UI" panose="020B0604030504040204" pitchFamily="50" charset="-128"/>
                        </a:rPr>
                        <a:t>EXPO</a:t>
                      </a:r>
                      <a:r>
                        <a:rPr kumimoji="1" lang="ja-JP" altLang="en-US" sz="600" b="0" dirty="0">
                          <a:solidFill>
                            <a:schemeClr val="tx1"/>
                          </a:solidFill>
                          <a:latin typeface="Meiryo UI" panose="020B0604030504040204" pitchFamily="50" charset="-128"/>
                          <a:ea typeface="Meiryo UI" panose="020B0604030504040204" pitchFamily="50" charset="-128"/>
                        </a:rPr>
                        <a:t>ホール「シャインハット」</a:t>
                      </a:r>
                      <a:endParaRPr kumimoji="1" lang="en-US" altLang="ja-JP" sz="600" b="0" dirty="0">
                        <a:solidFill>
                          <a:schemeClr val="tx1"/>
                        </a:solidFill>
                        <a:latin typeface="Meiryo UI" panose="020B0604030504040204" pitchFamily="50" charset="-128"/>
                        <a:ea typeface="Meiryo UI" panose="020B0604030504040204" pitchFamily="50" charset="-128"/>
                      </a:endParaRP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56166370"/>
                  </a:ext>
                </a:extLst>
              </a:tr>
              <a:tr h="25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dirty="0">
                          <a:solidFill>
                            <a:schemeClr val="tx1"/>
                          </a:solidFill>
                          <a:latin typeface="Meiryo UI" panose="020B0604030504040204" pitchFamily="50" charset="-128"/>
                          <a:ea typeface="Meiryo UI" panose="020B0604030504040204" pitchFamily="50" charset="-128"/>
                        </a:rPr>
                        <a:t>大阪城西の丸薪能</a:t>
                      </a:r>
                      <a:r>
                        <a:rPr kumimoji="1" lang="en-US" altLang="ja-JP" sz="600" b="1" dirty="0">
                          <a:solidFill>
                            <a:schemeClr val="tx1"/>
                          </a:solidFill>
                          <a:latin typeface="Meiryo UI" panose="020B0604030504040204" pitchFamily="50" charset="-128"/>
                          <a:ea typeface="Meiryo UI" panose="020B0604030504040204" pitchFamily="50" charset="-128"/>
                        </a:rPr>
                        <a:t>2025</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indent="0" algn="l">
                        <a:buFont typeface="Wingdings" panose="05000000000000000000" pitchFamily="2" charset="2"/>
                        <a:buNone/>
                      </a:pPr>
                      <a:r>
                        <a:rPr kumimoji="1" lang="ja-JP" altLang="en-US" sz="600" b="0" dirty="0">
                          <a:solidFill>
                            <a:schemeClr val="tx1"/>
                          </a:solidFill>
                          <a:latin typeface="Meiryo UI" panose="020B0604030504040204" pitchFamily="50" charset="-128"/>
                          <a:ea typeface="Meiryo UI" panose="020B0604030504040204" pitchFamily="50" charset="-128"/>
                        </a:rPr>
                        <a:t>全国的に著名な能楽師や狂言師が集結する大規模な薪能を、華やかに開催</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en-US" altLang="ja-JP" sz="600" b="0" dirty="0">
                          <a:solidFill>
                            <a:schemeClr val="tx1"/>
                          </a:solidFill>
                          <a:latin typeface="Meiryo UI" panose="020B0604030504040204" pitchFamily="50" charset="-128"/>
                          <a:ea typeface="Meiryo UI" panose="020B0604030504040204" pitchFamily="50" charset="-128"/>
                        </a:rPr>
                        <a:t>5</a:t>
                      </a:r>
                      <a:r>
                        <a:rPr kumimoji="1" lang="ja-JP" altLang="en-US" sz="600" b="0" dirty="0">
                          <a:solidFill>
                            <a:schemeClr val="tx1"/>
                          </a:solidFill>
                          <a:latin typeface="Meiryo UI" panose="020B0604030504040204" pitchFamily="50" charset="-128"/>
                          <a:ea typeface="Meiryo UI" panose="020B0604030504040204" pitchFamily="50" charset="-128"/>
                        </a:rPr>
                        <a:t>月</a:t>
                      </a:r>
                      <a:r>
                        <a:rPr kumimoji="1" lang="en-US" altLang="ja-JP" sz="600" b="0" dirty="0">
                          <a:solidFill>
                            <a:schemeClr val="tx1"/>
                          </a:solidFill>
                          <a:latin typeface="Meiryo UI" panose="020B0604030504040204" pitchFamily="50" charset="-128"/>
                          <a:ea typeface="Meiryo UI" panose="020B0604030504040204" pitchFamily="50" charset="-128"/>
                        </a:rPr>
                        <a:t>24</a:t>
                      </a:r>
                      <a:r>
                        <a:rPr kumimoji="1" lang="ja-JP" altLang="en-US" sz="600" b="0" dirty="0">
                          <a:solidFill>
                            <a:schemeClr val="tx1"/>
                          </a:solidFill>
                          <a:latin typeface="Meiryo UI" panose="020B0604030504040204" pitchFamily="50" charset="-128"/>
                          <a:ea typeface="Meiryo UI" panose="020B0604030504040204" pitchFamily="50" charset="-128"/>
                        </a:rPr>
                        <a:t>日</a:t>
                      </a:r>
                      <a:r>
                        <a:rPr kumimoji="1" lang="en-US" altLang="ja-JP" sz="600" b="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土</a:t>
                      </a:r>
                      <a:r>
                        <a:rPr kumimoji="1" lang="en-US" altLang="ja-JP" sz="600" b="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a:t>
                      </a:r>
                      <a:r>
                        <a:rPr kumimoji="1" lang="en-US" altLang="ja-JP" sz="600" b="0" dirty="0">
                          <a:solidFill>
                            <a:schemeClr val="tx1"/>
                          </a:solidFill>
                          <a:latin typeface="Meiryo UI" panose="020B0604030504040204" pitchFamily="50" charset="-128"/>
                          <a:ea typeface="Meiryo UI" panose="020B0604030504040204" pitchFamily="50" charset="-128"/>
                        </a:rPr>
                        <a:t>25</a:t>
                      </a:r>
                      <a:r>
                        <a:rPr kumimoji="1" lang="ja-JP" altLang="en-US" sz="600" b="0" dirty="0">
                          <a:solidFill>
                            <a:schemeClr val="tx1"/>
                          </a:solidFill>
                          <a:latin typeface="Meiryo UI" panose="020B0604030504040204" pitchFamily="50" charset="-128"/>
                          <a:ea typeface="Meiryo UI" panose="020B0604030504040204" pitchFamily="50" charset="-128"/>
                        </a:rPr>
                        <a:t>日</a:t>
                      </a:r>
                      <a:r>
                        <a:rPr kumimoji="1" lang="en-US" altLang="ja-JP" sz="600" b="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日</a:t>
                      </a:r>
                      <a:r>
                        <a:rPr kumimoji="1" lang="en-US" altLang="ja-JP" sz="600" b="0" dirty="0">
                          <a:solidFill>
                            <a:schemeClr val="tx1"/>
                          </a:solidFill>
                          <a:latin typeface="Meiryo UI" panose="020B0604030504040204" pitchFamily="50" charset="-128"/>
                          <a:ea typeface="Meiryo UI" panose="020B0604030504040204" pitchFamily="50" charset="-128"/>
                        </a:rPr>
                        <a:t>)</a:t>
                      </a:r>
                    </a:p>
                    <a:p>
                      <a:pPr algn="l"/>
                      <a:r>
                        <a:rPr kumimoji="1" lang="ja-JP" altLang="en-US" sz="600" b="0" dirty="0">
                          <a:solidFill>
                            <a:schemeClr val="tx1"/>
                          </a:solidFill>
                          <a:latin typeface="Meiryo UI" panose="020B0604030504040204" pitchFamily="50" charset="-128"/>
                          <a:ea typeface="Meiryo UI" panose="020B0604030504040204" pitchFamily="50" charset="-128"/>
                        </a:rPr>
                        <a:t>大阪城西の丸庭園特設舞台</a:t>
                      </a:r>
                      <a:endParaRPr kumimoji="1" lang="en-US" altLang="ja-JP" sz="600" b="0" dirty="0">
                        <a:solidFill>
                          <a:schemeClr val="tx1"/>
                        </a:solidFill>
                        <a:latin typeface="Meiryo UI" panose="020B0604030504040204" pitchFamily="50" charset="-128"/>
                        <a:ea typeface="Meiryo UI" panose="020B0604030504040204" pitchFamily="50" charset="-128"/>
                      </a:endParaRP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77789515"/>
                  </a:ext>
                </a:extLst>
              </a:tr>
            </a:tbl>
          </a:graphicData>
        </a:graphic>
      </p:graphicFrame>
      <p:sp>
        <p:nvSpPr>
          <p:cNvPr id="24" name="テキスト ボックス 23">
            <a:extLst>
              <a:ext uri="{FF2B5EF4-FFF2-40B4-BE49-F238E27FC236}">
                <a16:creationId xmlns:a16="http://schemas.microsoft.com/office/drawing/2014/main" id="{C7115BDF-895A-4003-8217-614A1E187D81}"/>
              </a:ext>
            </a:extLst>
          </p:cNvPr>
          <p:cNvSpPr txBox="1"/>
          <p:nvPr/>
        </p:nvSpPr>
        <p:spPr>
          <a:xfrm>
            <a:off x="4911206" y="1642156"/>
            <a:ext cx="1317125"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407988">
              <a:defRPr/>
            </a:pPr>
            <a:r>
              <a:rPr lang="ja-JP" altLang="en-US" sz="900" dirty="0">
                <a:latin typeface="Meiryo UI" panose="020B0604030504040204" pitchFamily="50" charset="-128"/>
                <a:ea typeface="Meiryo UI" panose="020B0604030504040204" pitchFamily="50" charset="-128"/>
                <a:sym typeface="Calibri"/>
              </a:rPr>
              <a:t>＜主な事業（</a:t>
            </a:r>
            <a:r>
              <a:rPr lang="en-US" altLang="ja-JP" sz="900" dirty="0">
                <a:latin typeface="Meiryo UI" panose="020B0604030504040204" pitchFamily="50" charset="-128"/>
                <a:ea typeface="Meiryo UI" panose="020B0604030504040204" pitchFamily="50" charset="-128"/>
                <a:sym typeface="Calibri"/>
              </a:rPr>
              <a:t>R7</a:t>
            </a:r>
            <a:r>
              <a:rPr lang="ja-JP" altLang="en-US" sz="900" dirty="0">
                <a:latin typeface="Meiryo UI" panose="020B0604030504040204" pitchFamily="50" charset="-128"/>
                <a:ea typeface="Meiryo UI" panose="020B0604030504040204" pitchFamily="50" charset="-128"/>
                <a:sym typeface="Calibri"/>
              </a:rPr>
              <a:t>）＞</a:t>
            </a:r>
          </a:p>
        </p:txBody>
      </p:sp>
      <p:pic>
        <p:nvPicPr>
          <p:cNvPr id="26" name="図 25">
            <a:extLst>
              <a:ext uri="{FF2B5EF4-FFF2-40B4-BE49-F238E27FC236}">
                <a16:creationId xmlns:a16="http://schemas.microsoft.com/office/drawing/2014/main" id="{CD8E1310-AF72-4DCB-8ED7-452243A53600}"/>
              </a:ext>
            </a:extLst>
          </p:cNvPr>
          <p:cNvPicPr>
            <a:picLocks noChangeAspect="1"/>
          </p:cNvPicPr>
          <p:nvPr/>
        </p:nvPicPr>
        <p:blipFill>
          <a:blip r:embed="rId4"/>
          <a:stretch>
            <a:fillRect/>
          </a:stretch>
        </p:blipFill>
        <p:spPr>
          <a:xfrm>
            <a:off x="8623525" y="807530"/>
            <a:ext cx="1093356" cy="720505"/>
          </a:xfrm>
          <a:prstGeom prst="rect">
            <a:avLst/>
          </a:prstGeom>
        </p:spPr>
      </p:pic>
      <p:sp>
        <p:nvSpPr>
          <p:cNvPr id="27" name="テキスト ボックス 26">
            <a:extLst>
              <a:ext uri="{FF2B5EF4-FFF2-40B4-BE49-F238E27FC236}">
                <a16:creationId xmlns:a16="http://schemas.microsoft.com/office/drawing/2014/main" id="{4B31C89C-AFB1-4DAF-A135-393DA5DA085A}"/>
              </a:ext>
            </a:extLst>
          </p:cNvPr>
          <p:cNvSpPr txBox="1"/>
          <p:nvPr/>
        </p:nvSpPr>
        <p:spPr>
          <a:xfrm>
            <a:off x="8657317" y="1505451"/>
            <a:ext cx="1008288" cy="1901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798" tIns="40798" rIns="40798" bIns="40798" numCol="1" spcCol="38100" rtlCol="0" anchor="t">
            <a:spAutoFit/>
          </a:bodyPr>
          <a:lstStyle/>
          <a:p>
            <a:pPr algn="ctr"/>
            <a:r>
              <a:rPr lang="ja-JP" altLang="en-US" sz="700" dirty="0">
                <a:latin typeface="Meiryo UI" panose="020B0604030504040204" pitchFamily="50" charset="-128"/>
                <a:ea typeface="Meiryo UI" panose="020B0604030504040204" pitchFamily="50" charset="-128"/>
              </a:rPr>
              <a:t>大阪城西の丸薪能</a:t>
            </a:r>
            <a:r>
              <a:rPr lang="en-US" altLang="ja-JP" sz="700" dirty="0">
                <a:latin typeface="Meiryo UI" panose="020B0604030504040204" pitchFamily="50" charset="-128"/>
                <a:ea typeface="Meiryo UI" panose="020B0604030504040204" pitchFamily="50" charset="-128"/>
              </a:rPr>
              <a:t>2025</a:t>
            </a:r>
          </a:p>
        </p:txBody>
      </p:sp>
      <p:pic>
        <p:nvPicPr>
          <p:cNvPr id="29" name="図 28">
            <a:extLst>
              <a:ext uri="{FF2B5EF4-FFF2-40B4-BE49-F238E27FC236}">
                <a16:creationId xmlns:a16="http://schemas.microsoft.com/office/drawing/2014/main" id="{A4C5EE2D-56DD-46F0-B9DE-645B587DF0B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22892" y="2611930"/>
            <a:ext cx="1053675" cy="698864"/>
          </a:xfrm>
          <a:prstGeom prst="rect">
            <a:avLst/>
          </a:prstGeom>
        </p:spPr>
      </p:pic>
      <p:sp>
        <p:nvSpPr>
          <p:cNvPr id="30" name="テキスト ボックス 29">
            <a:extLst>
              <a:ext uri="{FF2B5EF4-FFF2-40B4-BE49-F238E27FC236}">
                <a16:creationId xmlns:a16="http://schemas.microsoft.com/office/drawing/2014/main" id="{B18CFEA3-35F9-4577-BA2A-798A91D76071}"/>
              </a:ext>
            </a:extLst>
          </p:cNvPr>
          <p:cNvSpPr txBox="1"/>
          <p:nvPr/>
        </p:nvSpPr>
        <p:spPr>
          <a:xfrm>
            <a:off x="8473947" y="3350992"/>
            <a:ext cx="1375028" cy="1795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a:lnSpc>
                <a:spcPts val="700"/>
              </a:lnSpc>
            </a:pPr>
            <a:r>
              <a:rPr lang="en-US" altLang="ja-JP" sz="700" dirty="0">
                <a:latin typeface="Meiryo UI" panose="020B0604030504040204" pitchFamily="50" charset="-128"/>
                <a:ea typeface="Meiryo UI" panose="020B0604030504040204" pitchFamily="50" charset="-128"/>
              </a:rPr>
              <a:t>OSAKA</a:t>
            </a:r>
            <a:r>
              <a:rPr lang="ja-JP" altLang="en-US" sz="700" dirty="0">
                <a:latin typeface="Meiryo UI" panose="020B0604030504040204" pitchFamily="50" charset="-128"/>
                <a:ea typeface="Meiryo UI" panose="020B0604030504040204" pitchFamily="50" charset="-128"/>
              </a:rPr>
              <a:t>　</a:t>
            </a:r>
            <a:r>
              <a:rPr lang="en-US" altLang="ja-JP" sz="700" dirty="0">
                <a:latin typeface="Meiryo UI" panose="020B0604030504040204" pitchFamily="50" charset="-128"/>
                <a:ea typeface="Meiryo UI" panose="020B0604030504040204" pitchFamily="50" charset="-128"/>
              </a:rPr>
              <a:t>INTERNATIONAL</a:t>
            </a:r>
          </a:p>
          <a:p>
            <a:pPr algn="ctr">
              <a:lnSpc>
                <a:spcPts val="700"/>
              </a:lnSpc>
            </a:pPr>
            <a:r>
              <a:rPr lang="en-US" altLang="ja-JP" sz="700" dirty="0">
                <a:latin typeface="Meiryo UI" panose="020B0604030504040204" pitchFamily="50" charset="-128"/>
                <a:ea typeface="Meiryo UI" panose="020B0604030504040204" pitchFamily="50" charset="-128"/>
              </a:rPr>
              <a:t>ART 2025</a:t>
            </a:r>
            <a:r>
              <a:rPr lang="ja-JP" altLang="en-US" sz="700" dirty="0">
                <a:latin typeface="Meiryo UI" panose="020B0604030504040204" pitchFamily="50" charset="-128"/>
                <a:ea typeface="Meiryo UI" panose="020B0604030504040204" pitchFamily="50" charset="-128"/>
              </a:rPr>
              <a:t>　</a:t>
            </a:r>
            <a:endParaRPr lang="ja-JP" altLang="en-US" sz="624" dirty="0">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C0E3182E-0612-4373-B7DC-0B6D283C1C96}"/>
              </a:ext>
            </a:extLst>
          </p:cNvPr>
          <p:cNvSpPr txBox="1"/>
          <p:nvPr/>
        </p:nvSpPr>
        <p:spPr>
          <a:xfrm>
            <a:off x="5061559" y="4680923"/>
            <a:ext cx="1173589"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407988">
              <a:defRPr/>
            </a:pPr>
            <a:r>
              <a:rPr lang="ja-JP" altLang="en-US" sz="900" dirty="0">
                <a:latin typeface="Meiryo UI" panose="020B0604030504040204" pitchFamily="50" charset="-128"/>
                <a:ea typeface="Meiryo UI" panose="020B0604030504040204" pitchFamily="50" charset="-128"/>
                <a:sym typeface="Calibri"/>
              </a:rPr>
              <a:t>＜主な事業（</a:t>
            </a:r>
            <a:r>
              <a:rPr lang="en-US" altLang="ja-JP" sz="900" dirty="0">
                <a:latin typeface="Meiryo UI" panose="020B0604030504040204" pitchFamily="50" charset="-128"/>
                <a:ea typeface="Meiryo UI" panose="020B0604030504040204" pitchFamily="50" charset="-128"/>
                <a:sym typeface="Calibri"/>
              </a:rPr>
              <a:t>R7</a:t>
            </a:r>
            <a:r>
              <a:rPr lang="ja-JP" altLang="en-US" sz="900" dirty="0">
                <a:latin typeface="Meiryo UI" panose="020B0604030504040204" pitchFamily="50" charset="-128"/>
                <a:ea typeface="Meiryo UI" panose="020B0604030504040204" pitchFamily="50" charset="-128"/>
                <a:sym typeface="Calibri"/>
              </a:rPr>
              <a:t>）＞</a:t>
            </a:r>
          </a:p>
        </p:txBody>
      </p:sp>
      <p:graphicFrame>
        <p:nvGraphicFramePr>
          <p:cNvPr id="32" name="表 31">
            <a:extLst>
              <a:ext uri="{FF2B5EF4-FFF2-40B4-BE49-F238E27FC236}">
                <a16:creationId xmlns:a16="http://schemas.microsoft.com/office/drawing/2014/main" id="{1D920128-02B3-4569-A455-F2D3251FACA9}"/>
              </a:ext>
            </a:extLst>
          </p:cNvPr>
          <p:cNvGraphicFramePr>
            <a:graphicFrameLocks noGrp="1"/>
          </p:cNvGraphicFramePr>
          <p:nvPr>
            <p:extLst>
              <p:ext uri="{D42A27DB-BD31-4B8C-83A1-F6EECF244321}">
                <p14:modId xmlns:p14="http://schemas.microsoft.com/office/powerpoint/2010/main" val="3032820374"/>
              </p:ext>
            </p:extLst>
          </p:nvPr>
        </p:nvGraphicFramePr>
        <p:xfrm>
          <a:off x="5103701" y="4824705"/>
          <a:ext cx="4572000" cy="1240792"/>
        </p:xfrm>
        <a:graphic>
          <a:graphicData uri="http://schemas.openxmlformats.org/drawingml/2006/table">
            <a:tbl>
              <a:tblPr firstRow="1" bandRow="1">
                <a:tableStyleId>{5940675A-B579-460E-94D1-54222C63F5DA}</a:tableStyleId>
              </a:tblPr>
              <a:tblGrid>
                <a:gridCol w="1224000">
                  <a:extLst>
                    <a:ext uri="{9D8B030D-6E8A-4147-A177-3AD203B41FA5}">
                      <a16:colId xmlns:a16="http://schemas.microsoft.com/office/drawing/2014/main" val="3939033764"/>
                    </a:ext>
                  </a:extLst>
                </a:gridCol>
                <a:gridCol w="2232000">
                  <a:extLst>
                    <a:ext uri="{9D8B030D-6E8A-4147-A177-3AD203B41FA5}">
                      <a16:colId xmlns:a16="http://schemas.microsoft.com/office/drawing/2014/main" val="1121967615"/>
                    </a:ext>
                  </a:extLst>
                </a:gridCol>
                <a:gridCol w="1116000">
                  <a:extLst>
                    <a:ext uri="{9D8B030D-6E8A-4147-A177-3AD203B41FA5}">
                      <a16:colId xmlns:a16="http://schemas.microsoft.com/office/drawing/2014/main" val="1302438693"/>
                    </a:ext>
                  </a:extLst>
                </a:gridCol>
              </a:tblGrid>
              <a:tr h="0">
                <a:tc>
                  <a:txBody>
                    <a:bodyPr/>
                    <a:lstStyle/>
                    <a:p>
                      <a:pPr algn="ctr"/>
                      <a:r>
                        <a:rPr kumimoji="1" lang="ja-JP" altLang="en-US" sz="600" b="1" dirty="0">
                          <a:solidFill>
                            <a:schemeClr val="bg1"/>
                          </a:solidFill>
                          <a:latin typeface="Meiryo UI" panose="020B0604030504040204" pitchFamily="50" charset="-128"/>
                          <a:ea typeface="Meiryo UI" panose="020B0604030504040204" pitchFamily="50" charset="-128"/>
                        </a:rPr>
                        <a:t>事業名</a:t>
                      </a:r>
                      <a:endParaRPr kumimoji="1" lang="en-US" altLang="ja-JP" sz="600" b="1" dirty="0">
                        <a:solidFill>
                          <a:schemeClr val="bg1"/>
                        </a:solidFill>
                        <a:latin typeface="Meiryo UI" panose="020B0604030504040204" pitchFamily="50" charset="-128"/>
                        <a:ea typeface="Meiryo UI" panose="020B0604030504040204" pitchFamily="50" charset="-128"/>
                      </a:endParaRPr>
                    </a:p>
                  </a:txBody>
                  <a:tcPr marL="81597" marR="81597"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600" b="1" dirty="0">
                          <a:solidFill>
                            <a:schemeClr val="bg1"/>
                          </a:solidFill>
                          <a:latin typeface="Meiryo UI" panose="020B0604030504040204" pitchFamily="50" charset="-128"/>
                          <a:ea typeface="Meiryo UI" panose="020B0604030504040204" pitchFamily="50" charset="-128"/>
                        </a:rPr>
                        <a:t>概要</a:t>
                      </a:r>
                      <a:endParaRPr kumimoji="1" lang="en-US" altLang="ja-JP" sz="600" b="1" dirty="0">
                        <a:solidFill>
                          <a:schemeClr val="bg1"/>
                        </a:solidFill>
                        <a:latin typeface="Meiryo UI" panose="020B0604030504040204" pitchFamily="50" charset="-128"/>
                        <a:ea typeface="Meiryo UI" panose="020B0604030504040204" pitchFamily="50" charset="-128"/>
                      </a:endParaRPr>
                    </a:p>
                  </a:txBody>
                  <a:tcPr marL="81597" marR="81597"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dirty="0">
                          <a:solidFill>
                            <a:schemeClr val="bg1"/>
                          </a:solidFill>
                          <a:latin typeface="Meiryo UI" panose="020B0604030504040204" pitchFamily="50" charset="-128"/>
                          <a:ea typeface="Meiryo UI" panose="020B0604030504040204" pitchFamily="50" charset="-128"/>
                        </a:rPr>
                        <a:t>開催期間・開催場所</a:t>
                      </a:r>
                    </a:p>
                  </a:txBody>
                  <a:tcPr marL="81597" marR="81597"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32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dirty="0">
                          <a:solidFill>
                            <a:schemeClr val="tx1"/>
                          </a:solidFill>
                          <a:latin typeface="Meiryo UI" panose="020B0604030504040204" pitchFamily="50" charset="-128"/>
                          <a:ea typeface="Meiryo UI" panose="020B0604030504040204" pitchFamily="50" charset="-128"/>
                        </a:rPr>
                        <a:t>枚方宿 古今東西音絵巻</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dirty="0">
                          <a:solidFill>
                            <a:schemeClr val="tx1"/>
                          </a:solidFill>
                          <a:latin typeface="Meiryo UI" panose="020B0604030504040204" pitchFamily="50" charset="-128"/>
                          <a:ea typeface="Meiryo UI" panose="020B0604030504040204" pitchFamily="50" charset="-128"/>
                        </a:rPr>
                        <a:t>～宿場町と鍵屋で</a:t>
                      </a:r>
                      <a:endParaRPr kumimoji="1" lang="en-US" altLang="ja-JP" sz="600" b="1"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dirty="0">
                          <a:solidFill>
                            <a:schemeClr val="tx1"/>
                          </a:solidFill>
                          <a:latin typeface="Meiryo UI" panose="020B0604030504040204" pitchFamily="50" charset="-128"/>
                          <a:ea typeface="Meiryo UI" panose="020B0604030504040204" pitchFamily="50" charset="-128"/>
                        </a:rPr>
                        <a:t>音と歴史を楽しもう～</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indent="0" algn="l">
                        <a:buFont typeface="Wingdings" panose="05000000000000000000" pitchFamily="2" charset="2"/>
                        <a:buNone/>
                      </a:pPr>
                      <a:r>
                        <a:rPr kumimoji="1" lang="ja-JP" altLang="en-US" sz="600" b="0" dirty="0">
                          <a:solidFill>
                            <a:schemeClr val="tx1"/>
                          </a:solidFill>
                          <a:latin typeface="Meiryo UI" panose="020B0604030504040204" pitchFamily="50" charset="-128"/>
                          <a:ea typeface="Meiryo UI" panose="020B0604030504040204" pitchFamily="50" charset="-128"/>
                        </a:rPr>
                        <a:t>江戸時代、京と大坂を結ぶ京街道と淀川を往来する上で重要な場所であった宿場町「枚方宿」で、様々な音が交わる特別なイベントを開催</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en-US" altLang="ja-JP" sz="600" b="0" dirty="0">
                          <a:solidFill>
                            <a:schemeClr val="tx1"/>
                          </a:solidFill>
                          <a:latin typeface="Meiryo UI" panose="020B0604030504040204" pitchFamily="50" charset="-128"/>
                          <a:ea typeface="Meiryo UI" panose="020B0604030504040204" pitchFamily="50" charset="-128"/>
                        </a:rPr>
                        <a:t>5</a:t>
                      </a:r>
                      <a:r>
                        <a:rPr kumimoji="1" lang="ja-JP" altLang="en-US" sz="600" b="0" dirty="0">
                          <a:solidFill>
                            <a:schemeClr val="tx1"/>
                          </a:solidFill>
                          <a:latin typeface="Meiryo UI" panose="020B0604030504040204" pitchFamily="50" charset="-128"/>
                          <a:ea typeface="Meiryo UI" panose="020B0604030504040204" pitchFamily="50" charset="-128"/>
                        </a:rPr>
                        <a:t>月</a:t>
                      </a:r>
                      <a:r>
                        <a:rPr kumimoji="1" lang="en-US" altLang="ja-JP" sz="600" b="0" dirty="0">
                          <a:solidFill>
                            <a:schemeClr val="tx1"/>
                          </a:solidFill>
                          <a:latin typeface="Meiryo UI" panose="020B0604030504040204" pitchFamily="50" charset="-128"/>
                          <a:ea typeface="Meiryo UI" panose="020B0604030504040204" pitchFamily="50" charset="-128"/>
                        </a:rPr>
                        <a:t>11</a:t>
                      </a:r>
                      <a:r>
                        <a:rPr kumimoji="1" lang="ja-JP" altLang="en-US" sz="600" b="0" dirty="0">
                          <a:solidFill>
                            <a:schemeClr val="tx1"/>
                          </a:solidFill>
                          <a:latin typeface="Meiryo UI" panose="020B0604030504040204" pitchFamily="50" charset="-128"/>
                          <a:ea typeface="Meiryo UI" panose="020B0604030504040204" pitchFamily="50" charset="-128"/>
                        </a:rPr>
                        <a:t>日</a:t>
                      </a:r>
                      <a:r>
                        <a:rPr kumimoji="1" lang="en-US" altLang="ja-JP" sz="600" b="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日</a:t>
                      </a:r>
                      <a:r>
                        <a:rPr kumimoji="1" lang="en-US" altLang="ja-JP" sz="600" b="0" dirty="0">
                          <a:solidFill>
                            <a:schemeClr val="tx1"/>
                          </a:solidFill>
                          <a:latin typeface="Meiryo UI" panose="020B0604030504040204" pitchFamily="50" charset="-128"/>
                          <a:ea typeface="Meiryo UI" panose="020B0604030504040204" pitchFamily="50" charset="-128"/>
                        </a:rPr>
                        <a:t>)</a:t>
                      </a:r>
                    </a:p>
                    <a:p>
                      <a:pPr algn="l"/>
                      <a:r>
                        <a:rPr kumimoji="1" lang="ja-JP" altLang="en-US" sz="600" b="0" dirty="0">
                          <a:solidFill>
                            <a:schemeClr val="tx1"/>
                          </a:solidFill>
                          <a:latin typeface="Meiryo UI" panose="020B0604030504040204" pitchFamily="50" charset="-128"/>
                          <a:ea typeface="Meiryo UI" panose="020B0604030504040204" pitchFamily="50" charset="-128"/>
                        </a:rPr>
                        <a:t>市立枚方宿鍵屋資料館</a:t>
                      </a:r>
                      <a:r>
                        <a:rPr kumimoji="1" lang="en-US" altLang="ja-JP" sz="600" b="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枚方公園青少年センター（枚方市）</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3851154"/>
                  </a:ext>
                </a:extLst>
              </a:tr>
              <a:tr h="32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dirty="0">
                          <a:solidFill>
                            <a:schemeClr val="tx1"/>
                          </a:solidFill>
                          <a:latin typeface="Meiryo UI" panose="020B0604030504040204" pitchFamily="50" charset="-128"/>
                          <a:ea typeface="Meiryo UI" panose="020B0604030504040204" pitchFamily="50" charset="-128"/>
                        </a:rPr>
                        <a:t>和泉きつね演劇祭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dirty="0">
                          <a:solidFill>
                            <a:schemeClr val="tx1"/>
                          </a:solidFill>
                          <a:latin typeface="Meiryo UI" panose="020B0604030504040204" pitchFamily="50" charset="-128"/>
                          <a:ea typeface="Meiryo UI" panose="020B0604030504040204" pitchFamily="50" charset="-128"/>
                        </a:rPr>
                        <a:t>～久保惣記念美術館で</a:t>
                      </a:r>
                      <a:endParaRPr kumimoji="1" lang="en-US" altLang="ja-JP" sz="600" b="1"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dirty="0">
                          <a:solidFill>
                            <a:schemeClr val="tx1"/>
                          </a:solidFill>
                          <a:latin typeface="Meiryo UI" panose="020B0604030504040204" pitchFamily="50" charset="-128"/>
                          <a:ea typeface="Meiryo UI" panose="020B0604030504040204" pitchFamily="50" charset="-128"/>
                        </a:rPr>
                        <a:t>文楽とオペラを楽しもう～</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indent="0" algn="l">
                        <a:buFont typeface="Wingdings" panose="05000000000000000000" pitchFamily="2" charset="2"/>
                        <a:buNone/>
                      </a:pPr>
                      <a:r>
                        <a:rPr kumimoji="1" lang="ja-JP" altLang="en-US" sz="600" b="0" dirty="0">
                          <a:solidFill>
                            <a:schemeClr val="tx1"/>
                          </a:solidFill>
                          <a:latin typeface="Meiryo UI" panose="020B0604030504040204" pitchFamily="50" charset="-128"/>
                          <a:ea typeface="Meiryo UI" panose="020B0604030504040204" pitchFamily="50" charset="-128"/>
                        </a:rPr>
                        <a:t>和泉市の北部、信太地域にのこる“葛の葉伝説”にも登場する「狐」をテーマに、人形浄瑠璃文楽「芦屋道満大内鑑」とオペラ「おこんじょうるり」をお楽しみいただける特別な舞台を、ラニーノーズをゲストに迎え上演</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en-US" altLang="ja-JP" sz="600" b="0" dirty="0">
                          <a:solidFill>
                            <a:schemeClr val="tx1"/>
                          </a:solidFill>
                          <a:latin typeface="Meiryo UI" panose="020B0604030504040204" pitchFamily="50" charset="-128"/>
                          <a:ea typeface="Meiryo UI" panose="020B0604030504040204" pitchFamily="50" charset="-128"/>
                        </a:rPr>
                        <a:t>8</a:t>
                      </a:r>
                      <a:r>
                        <a:rPr kumimoji="1" lang="ja-JP" altLang="en-US" sz="600" b="0" dirty="0">
                          <a:solidFill>
                            <a:schemeClr val="tx1"/>
                          </a:solidFill>
                          <a:latin typeface="Meiryo UI" panose="020B0604030504040204" pitchFamily="50" charset="-128"/>
                          <a:ea typeface="Meiryo UI" panose="020B0604030504040204" pitchFamily="50" charset="-128"/>
                        </a:rPr>
                        <a:t>月</a:t>
                      </a:r>
                      <a:r>
                        <a:rPr kumimoji="1" lang="en-US" altLang="ja-JP" sz="600" b="0" dirty="0">
                          <a:solidFill>
                            <a:schemeClr val="tx1"/>
                          </a:solidFill>
                          <a:latin typeface="Meiryo UI" panose="020B0604030504040204" pitchFamily="50" charset="-128"/>
                          <a:ea typeface="Meiryo UI" panose="020B0604030504040204" pitchFamily="50" charset="-128"/>
                        </a:rPr>
                        <a:t>16</a:t>
                      </a:r>
                      <a:r>
                        <a:rPr kumimoji="1" lang="ja-JP" altLang="en-US" sz="600" b="0" dirty="0">
                          <a:solidFill>
                            <a:schemeClr val="tx1"/>
                          </a:solidFill>
                          <a:latin typeface="Meiryo UI" panose="020B0604030504040204" pitchFamily="50" charset="-128"/>
                          <a:ea typeface="Meiryo UI" panose="020B0604030504040204" pitchFamily="50" charset="-128"/>
                        </a:rPr>
                        <a:t>日</a:t>
                      </a:r>
                      <a:r>
                        <a:rPr kumimoji="1" lang="en-US" altLang="ja-JP" sz="600" b="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土</a:t>
                      </a:r>
                      <a:r>
                        <a:rPr kumimoji="1" lang="en-US" altLang="ja-JP" sz="600" b="0" dirty="0">
                          <a:solidFill>
                            <a:schemeClr val="tx1"/>
                          </a:solidFill>
                          <a:latin typeface="Meiryo UI" panose="020B0604030504040204" pitchFamily="50" charset="-128"/>
                          <a:ea typeface="Meiryo UI" panose="020B0604030504040204" pitchFamily="50" charset="-128"/>
                        </a:rPr>
                        <a:t>)</a:t>
                      </a:r>
                    </a:p>
                    <a:p>
                      <a:pPr algn="l"/>
                      <a:r>
                        <a:rPr kumimoji="1" lang="zh-TW" altLang="en-US" sz="600" b="0" dirty="0">
                          <a:solidFill>
                            <a:schemeClr val="tx1"/>
                          </a:solidFill>
                          <a:latin typeface="Meiryo UI" panose="020B0604030504040204" pitchFamily="50" charset="-128"/>
                          <a:ea typeface="Meiryo UI" panose="020B0604030504040204" pitchFamily="50" charset="-128"/>
                        </a:rPr>
                        <a:t>久保惣記念美術館（和泉市）</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77789515"/>
                  </a:ext>
                </a:extLst>
              </a:tr>
              <a:tr h="32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dirty="0">
                          <a:solidFill>
                            <a:schemeClr val="tx1"/>
                          </a:solidFill>
                          <a:latin typeface="Meiryo UI" panose="020B0604030504040204" pitchFamily="50" charset="-128"/>
                          <a:ea typeface="Meiryo UI" panose="020B0604030504040204" pitchFamily="50" charset="-128"/>
                        </a:rPr>
                        <a:t>顕証寺仲秋の調べ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dirty="0">
                          <a:solidFill>
                            <a:schemeClr val="tx1"/>
                          </a:solidFill>
                          <a:latin typeface="Meiryo UI" panose="020B0604030504040204" pitchFamily="50" charset="-128"/>
                          <a:ea typeface="Meiryo UI" panose="020B0604030504040204" pitchFamily="50" charset="-128"/>
                        </a:rPr>
                        <a:t>～久宝寺寺内町で</a:t>
                      </a:r>
                      <a:endParaRPr kumimoji="1" lang="en-US" altLang="ja-JP" sz="600" b="1"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dirty="0">
                          <a:solidFill>
                            <a:schemeClr val="tx1"/>
                          </a:solidFill>
                          <a:latin typeface="Meiryo UI" panose="020B0604030504040204" pitchFamily="50" charset="-128"/>
                          <a:ea typeface="Meiryo UI" panose="020B0604030504040204" pitchFamily="50" charset="-128"/>
                        </a:rPr>
                        <a:t>能楽囃子と燈路を楽しもう～</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indent="0" algn="l">
                        <a:buFont typeface="Wingdings" panose="05000000000000000000" pitchFamily="2" charset="2"/>
                        <a:buNone/>
                      </a:pPr>
                      <a:r>
                        <a:rPr kumimoji="1" lang="ja-JP" altLang="en-US" sz="600" b="0" dirty="0">
                          <a:solidFill>
                            <a:schemeClr val="tx1"/>
                          </a:solidFill>
                          <a:latin typeface="Meiryo UI" panose="020B0604030504040204" pitchFamily="50" charset="-128"/>
                          <a:ea typeface="Meiryo UI" panose="020B0604030504040204" pitchFamily="50" charset="-128"/>
                        </a:rPr>
                        <a:t>大阪府指定有形文化財・顕証寺本堂を舞台に、歴史トークやお笑いステージ、能楽囃子の演奏会を開催</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l"/>
                      <a:r>
                        <a:rPr kumimoji="1" lang="en-US" altLang="ja-JP" sz="600" b="0" dirty="0">
                          <a:solidFill>
                            <a:schemeClr val="tx1"/>
                          </a:solidFill>
                          <a:latin typeface="Meiryo UI" panose="020B0604030504040204" pitchFamily="50" charset="-128"/>
                          <a:ea typeface="Meiryo UI" panose="020B0604030504040204" pitchFamily="50" charset="-128"/>
                        </a:rPr>
                        <a:t>9</a:t>
                      </a:r>
                      <a:r>
                        <a:rPr kumimoji="1" lang="ja-JP" altLang="en-US" sz="600" b="0" dirty="0">
                          <a:solidFill>
                            <a:schemeClr val="tx1"/>
                          </a:solidFill>
                          <a:latin typeface="Meiryo UI" panose="020B0604030504040204" pitchFamily="50" charset="-128"/>
                          <a:ea typeface="Meiryo UI" panose="020B0604030504040204" pitchFamily="50" charset="-128"/>
                        </a:rPr>
                        <a:t>月</a:t>
                      </a:r>
                      <a:r>
                        <a:rPr kumimoji="1" lang="en-US" altLang="ja-JP" sz="600" b="0" dirty="0">
                          <a:solidFill>
                            <a:schemeClr val="tx1"/>
                          </a:solidFill>
                          <a:latin typeface="Meiryo UI" panose="020B0604030504040204" pitchFamily="50" charset="-128"/>
                          <a:ea typeface="Meiryo UI" panose="020B0604030504040204" pitchFamily="50" charset="-128"/>
                        </a:rPr>
                        <a:t>14</a:t>
                      </a:r>
                      <a:r>
                        <a:rPr kumimoji="1" lang="ja-JP" altLang="en-US" sz="600" b="0" dirty="0">
                          <a:solidFill>
                            <a:schemeClr val="tx1"/>
                          </a:solidFill>
                          <a:latin typeface="Meiryo UI" panose="020B0604030504040204" pitchFamily="50" charset="-128"/>
                          <a:ea typeface="Meiryo UI" panose="020B0604030504040204" pitchFamily="50" charset="-128"/>
                        </a:rPr>
                        <a:t>日</a:t>
                      </a:r>
                      <a:r>
                        <a:rPr kumimoji="1" lang="en-US" altLang="ja-JP" sz="600" b="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日</a:t>
                      </a:r>
                      <a:r>
                        <a:rPr kumimoji="1" lang="en-US" altLang="ja-JP" sz="600" b="0" dirty="0">
                          <a:solidFill>
                            <a:schemeClr val="tx1"/>
                          </a:solidFill>
                          <a:latin typeface="Meiryo UI" panose="020B0604030504040204" pitchFamily="50" charset="-128"/>
                          <a:ea typeface="Meiryo UI" panose="020B0604030504040204" pitchFamily="50" charset="-128"/>
                        </a:rPr>
                        <a:t>)</a:t>
                      </a:r>
                    </a:p>
                    <a:p>
                      <a:pPr algn="l"/>
                      <a:r>
                        <a:rPr kumimoji="1" lang="ja-JP" altLang="en-US" sz="600" b="0" dirty="0">
                          <a:solidFill>
                            <a:schemeClr val="tx1"/>
                          </a:solidFill>
                          <a:latin typeface="Meiryo UI" panose="020B0604030504040204" pitchFamily="50" charset="-128"/>
                          <a:ea typeface="Meiryo UI" panose="020B0604030504040204" pitchFamily="50" charset="-128"/>
                        </a:rPr>
                        <a:t>顕証寺（八尾市）</a:t>
                      </a:r>
                      <a:endParaRPr kumimoji="1" lang="zh-TW" altLang="en-US" sz="600" b="0" dirty="0">
                        <a:solidFill>
                          <a:schemeClr val="tx1"/>
                        </a:solidFill>
                        <a:latin typeface="Meiryo UI" panose="020B0604030504040204" pitchFamily="50" charset="-128"/>
                        <a:ea typeface="Meiryo UI" panose="020B0604030504040204" pitchFamily="50" charset="-128"/>
                      </a:endParaRP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4102693"/>
                  </a:ext>
                </a:extLst>
              </a:tr>
            </a:tbl>
          </a:graphicData>
        </a:graphic>
      </p:graphicFrame>
      <p:sp>
        <p:nvSpPr>
          <p:cNvPr id="33" name="テキスト ボックス 32">
            <a:extLst>
              <a:ext uri="{FF2B5EF4-FFF2-40B4-BE49-F238E27FC236}">
                <a16:creationId xmlns:a16="http://schemas.microsoft.com/office/drawing/2014/main" id="{FC936F68-57A2-4B4A-99E2-B3D6965E20B9}"/>
              </a:ext>
            </a:extLst>
          </p:cNvPr>
          <p:cNvSpPr txBox="1"/>
          <p:nvPr/>
        </p:nvSpPr>
        <p:spPr>
          <a:xfrm>
            <a:off x="8681974" y="4566060"/>
            <a:ext cx="1008288" cy="1901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798" tIns="40798" rIns="40798" bIns="40798" numCol="1" spcCol="38100" rtlCol="0" anchor="t">
            <a:spAutoFit/>
          </a:bodyPr>
          <a:lstStyle/>
          <a:p>
            <a:pPr algn="ctr"/>
            <a:r>
              <a:rPr lang="zh-TW" altLang="en-US" sz="700" dirty="0">
                <a:latin typeface="Meiryo UI" panose="020B0604030504040204" pitchFamily="50" charset="-128"/>
                <a:ea typeface="Meiryo UI" panose="020B0604030504040204" pitchFamily="50" charset="-128"/>
              </a:rPr>
              <a:t>枚方宿 古今東西音絵巻</a:t>
            </a:r>
          </a:p>
        </p:txBody>
      </p:sp>
      <p:pic>
        <p:nvPicPr>
          <p:cNvPr id="34" name="図 33">
            <a:extLst>
              <a:ext uri="{FF2B5EF4-FFF2-40B4-BE49-F238E27FC236}">
                <a16:creationId xmlns:a16="http://schemas.microsoft.com/office/drawing/2014/main" id="{CE20420F-DBCE-4246-AC2E-A31C188B4D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1930" y="3842080"/>
            <a:ext cx="1116546" cy="744364"/>
          </a:xfrm>
          <a:prstGeom prst="rect">
            <a:avLst/>
          </a:prstGeom>
        </p:spPr>
      </p:pic>
      <p:pic>
        <p:nvPicPr>
          <p:cNvPr id="35" name="図 34">
            <a:extLst>
              <a:ext uri="{FF2B5EF4-FFF2-40B4-BE49-F238E27FC236}">
                <a16:creationId xmlns:a16="http://schemas.microsoft.com/office/drawing/2014/main" id="{71AB08AB-0DD3-459C-8DC3-C6A6104BBC9E}"/>
              </a:ext>
            </a:extLst>
          </p:cNvPr>
          <p:cNvPicPr>
            <a:picLocks noChangeAspect="1"/>
          </p:cNvPicPr>
          <p:nvPr/>
        </p:nvPicPr>
        <p:blipFill>
          <a:blip r:embed="rId7"/>
          <a:stretch>
            <a:fillRect/>
          </a:stretch>
        </p:blipFill>
        <p:spPr>
          <a:xfrm>
            <a:off x="3875406" y="4519861"/>
            <a:ext cx="825897" cy="1362490"/>
          </a:xfrm>
          <a:prstGeom prst="rect">
            <a:avLst/>
          </a:prstGeom>
        </p:spPr>
      </p:pic>
      <p:sp>
        <p:nvSpPr>
          <p:cNvPr id="39" name="テキスト ボックス 38">
            <a:extLst>
              <a:ext uri="{FF2B5EF4-FFF2-40B4-BE49-F238E27FC236}">
                <a16:creationId xmlns:a16="http://schemas.microsoft.com/office/drawing/2014/main" id="{96193CC8-6529-444B-AE82-EC6E6723870F}"/>
              </a:ext>
            </a:extLst>
          </p:cNvPr>
          <p:cNvSpPr txBox="1"/>
          <p:nvPr/>
        </p:nvSpPr>
        <p:spPr>
          <a:xfrm>
            <a:off x="3916620" y="5932263"/>
            <a:ext cx="743467"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407988">
              <a:defRPr/>
            </a:pPr>
            <a:r>
              <a:rPr lang="ja-JP" altLang="en-US" sz="700" dirty="0">
                <a:latin typeface="Meiryo UI" panose="020B0604030504040204" pitchFamily="50" charset="-128"/>
                <a:ea typeface="Meiryo UI" panose="020B0604030504040204" pitchFamily="50" charset="-128"/>
                <a:sym typeface="Calibri"/>
              </a:rPr>
              <a:t>ファルネーゼのアトラス</a:t>
            </a:r>
            <a:endParaRPr lang="ja-JP" altLang="en-US" sz="700" strike="sngStrike" dirty="0">
              <a:latin typeface="Meiryo UI" panose="020B0604030504040204" pitchFamily="50" charset="-128"/>
              <a:ea typeface="Meiryo UI" panose="020B0604030504040204" pitchFamily="50" charset="-128"/>
              <a:sym typeface="Calibri"/>
            </a:endParaRPr>
          </a:p>
        </p:txBody>
      </p:sp>
      <p:pic>
        <p:nvPicPr>
          <p:cNvPr id="2" name="図 1">
            <a:extLst>
              <a:ext uri="{FF2B5EF4-FFF2-40B4-BE49-F238E27FC236}">
                <a16:creationId xmlns:a16="http://schemas.microsoft.com/office/drawing/2014/main" id="{575BDFEE-1F96-4F85-995D-1AD084951750}"/>
              </a:ext>
            </a:extLst>
          </p:cNvPr>
          <p:cNvPicPr>
            <a:picLocks noChangeAspect="1"/>
          </p:cNvPicPr>
          <p:nvPr/>
        </p:nvPicPr>
        <p:blipFill>
          <a:blip r:embed="rId8"/>
          <a:stretch>
            <a:fillRect/>
          </a:stretch>
        </p:blipFill>
        <p:spPr>
          <a:xfrm>
            <a:off x="3698919" y="3539576"/>
            <a:ext cx="1156500" cy="650997"/>
          </a:xfrm>
          <a:prstGeom prst="rect">
            <a:avLst/>
          </a:prstGeom>
        </p:spPr>
      </p:pic>
      <p:pic>
        <p:nvPicPr>
          <p:cNvPr id="36" name="図 35">
            <a:extLst>
              <a:ext uri="{FF2B5EF4-FFF2-40B4-BE49-F238E27FC236}">
                <a16:creationId xmlns:a16="http://schemas.microsoft.com/office/drawing/2014/main" id="{E1F51EF4-A3B3-4631-B29B-5EA8477935E7}"/>
              </a:ext>
            </a:extLst>
          </p:cNvPr>
          <p:cNvPicPr>
            <a:picLocks noChangeAspect="1"/>
          </p:cNvPicPr>
          <p:nvPr/>
        </p:nvPicPr>
        <p:blipFill>
          <a:blip r:embed="rId9"/>
          <a:stretch>
            <a:fillRect/>
          </a:stretch>
        </p:blipFill>
        <p:spPr>
          <a:xfrm>
            <a:off x="3714930" y="694938"/>
            <a:ext cx="1156500" cy="763658"/>
          </a:xfrm>
          <a:prstGeom prst="rect">
            <a:avLst/>
          </a:prstGeom>
        </p:spPr>
      </p:pic>
      <p:sp>
        <p:nvSpPr>
          <p:cNvPr id="40" name="テキスト ボックス 39">
            <a:extLst>
              <a:ext uri="{FF2B5EF4-FFF2-40B4-BE49-F238E27FC236}">
                <a16:creationId xmlns:a16="http://schemas.microsoft.com/office/drawing/2014/main" id="{24A07AC3-8601-4BE4-B14D-4BC3D19A5154}"/>
              </a:ext>
            </a:extLst>
          </p:cNvPr>
          <p:cNvSpPr txBox="1"/>
          <p:nvPr/>
        </p:nvSpPr>
        <p:spPr>
          <a:xfrm>
            <a:off x="3629287" y="1460179"/>
            <a:ext cx="1242143" cy="1901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798" tIns="40798" rIns="40798" bIns="40798" numCol="1" spcCol="38100" rtlCol="0" anchor="t">
            <a:spAutoFit/>
          </a:bodyPr>
          <a:lstStyle/>
          <a:p>
            <a:pPr algn="ctr" defTabSz="407988">
              <a:defRPr/>
            </a:pPr>
            <a:r>
              <a:rPr lang="ja-JP" altLang="en-US" sz="700" dirty="0">
                <a:latin typeface="Matura MT Script Capitals" panose="03020802060602070202" pitchFamily="66" charset="0"/>
                <a:ea typeface="Meiryo UI" panose="020B0604030504040204" pitchFamily="50" charset="-128"/>
                <a:sym typeface="Calibri"/>
              </a:rPr>
              <a:t>メインイベント会場の様子</a:t>
            </a:r>
          </a:p>
        </p:txBody>
      </p:sp>
      <p:pic>
        <p:nvPicPr>
          <p:cNvPr id="41" name="図 40">
            <a:extLst>
              <a:ext uri="{FF2B5EF4-FFF2-40B4-BE49-F238E27FC236}">
                <a16:creationId xmlns:a16="http://schemas.microsoft.com/office/drawing/2014/main" id="{4173C913-F244-4CA9-8F1E-9E810EDDBC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16587" y="1644517"/>
            <a:ext cx="1121163" cy="748202"/>
          </a:xfrm>
          <a:prstGeom prst="rect">
            <a:avLst/>
          </a:prstGeom>
        </p:spPr>
      </p:pic>
      <p:sp>
        <p:nvSpPr>
          <p:cNvPr id="44" name="テキスト ボックス 43">
            <a:extLst>
              <a:ext uri="{FF2B5EF4-FFF2-40B4-BE49-F238E27FC236}">
                <a16:creationId xmlns:a16="http://schemas.microsoft.com/office/drawing/2014/main" id="{9B73D7C9-FA3E-404C-B612-113EB7025250}"/>
              </a:ext>
            </a:extLst>
          </p:cNvPr>
          <p:cNvSpPr txBox="1"/>
          <p:nvPr/>
        </p:nvSpPr>
        <p:spPr>
          <a:xfrm>
            <a:off x="3629286" y="2430978"/>
            <a:ext cx="1242143"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407988">
              <a:defRPr/>
            </a:pPr>
            <a:r>
              <a:rPr lang="ja-JP" altLang="en-US" sz="700" dirty="0">
                <a:latin typeface="Matura MT Script Capitals" panose="03020802060602070202" pitchFamily="66" charset="0"/>
                <a:ea typeface="Meiryo UI" panose="020B0604030504040204" pitchFamily="50" charset="-128"/>
                <a:sym typeface="Calibri"/>
              </a:rPr>
              <a:t>ラリーポイントの様子</a:t>
            </a:r>
          </a:p>
        </p:txBody>
      </p:sp>
      <p:sp>
        <p:nvSpPr>
          <p:cNvPr id="37" name="正方形/長方形 36">
            <a:extLst>
              <a:ext uri="{FF2B5EF4-FFF2-40B4-BE49-F238E27FC236}">
                <a16:creationId xmlns:a16="http://schemas.microsoft.com/office/drawing/2014/main" id="{4A437119-1AD2-4D47-B3F2-94D3EC7CF69E}"/>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a:t>
            </a:r>
            <a:r>
              <a:rPr lang="ja-JP" altLang="en-US" b="1" dirty="0">
                <a:solidFill>
                  <a:schemeClr val="bg1"/>
                </a:solidFill>
                <a:latin typeface="Meiryo UI" panose="020B0604030504040204" pitchFamily="50" charset="-128"/>
                <a:ea typeface="Meiryo UI" panose="020B0604030504040204" pitchFamily="50" charset="-128"/>
              </a:rPr>
              <a:t>「大阪都市魅力創造戦略</a:t>
            </a:r>
            <a:r>
              <a:rPr lang="en-US" altLang="ja-JP" b="1" dirty="0">
                <a:solidFill>
                  <a:schemeClr val="bg1"/>
                </a:solidFill>
                <a:latin typeface="Meiryo UI" panose="020B0604030504040204" pitchFamily="50" charset="-128"/>
                <a:ea typeface="Meiryo UI" panose="020B0604030504040204" pitchFamily="50" charset="-128"/>
              </a:rPr>
              <a:t>2025</a:t>
            </a:r>
            <a:r>
              <a:rPr lang="ja-JP" altLang="en-US" b="1" dirty="0">
                <a:solidFill>
                  <a:schemeClr val="bg1"/>
                </a:solidFill>
                <a:latin typeface="Meiryo UI" panose="020B0604030504040204" pitchFamily="50" charset="-128"/>
                <a:ea typeface="Meiryo UI" panose="020B0604030504040204" pitchFamily="50" charset="-128"/>
              </a:rPr>
              <a:t>」の取組（大阪・関西万博関連）</a:t>
            </a:r>
          </a:p>
        </p:txBody>
      </p:sp>
      <p:sp>
        <p:nvSpPr>
          <p:cNvPr id="43" name="スライド番号プレースホルダー 6">
            <a:extLst>
              <a:ext uri="{FF2B5EF4-FFF2-40B4-BE49-F238E27FC236}">
                <a16:creationId xmlns:a16="http://schemas.microsoft.com/office/drawing/2014/main" id="{178194E6-9166-4E8A-80CF-8558AE7D8D91}"/>
              </a:ext>
            </a:extLst>
          </p:cNvPr>
          <p:cNvSpPr txBox="1">
            <a:spLocks/>
          </p:cNvSpPr>
          <p:nvPr/>
        </p:nvSpPr>
        <p:spPr>
          <a:xfrm>
            <a:off x="9428017" y="5836227"/>
            <a:ext cx="477983" cy="456295"/>
          </a:xfrm>
          <a:prstGeom prst="rect">
            <a:avLst/>
          </a:prstGeom>
        </p:spPr>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7</a:t>
            </a:fld>
            <a:endParaRPr kumimoji="1"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53907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9E7F8-FCEE-9772-2481-CBD9D1544313}"/>
            </a:ext>
          </a:extLst>
        </p:cNvPr>
        <p:cNvGrpSpPr/>
        <p:nvPr/>
      </p:nvGrpSpPr>
      <p:grpSpPr>
        <a:xfrm>
          <a:off x="0" y="0"/>
          <a:ext cx="0" cy="0"/>
          <a:chOff x="0" y="0"/>
          <a:chExt cx="0" cy="0"/>
        </a:xfrm>
      </p:grpSpPr>
      <p:graphicFrame>
        <p:nvGraphicFramePr>
          <p:cNvPr id="69" name="表 2">
            <a:extLst>
              <a:ext uri="{FF2B5EF4-FFF2-40B4-BE49-F238E27FC236}">
                <a16:creationId xmlns:a16="http://schemas.microsoft.com/office/drawing/2014/main" id="{078FF0C8-328C-4B2E-B23F-DFEA925319C8}"/>
              </a:ext>
            </a:extLst>
          </p:cNvPr>
          <p:cNvGraphicFramePr>
            <a:graphicFrameLocks noGrp="1"/>
          </p:cNvGraphicFramePr>
          <p:nvPr>
            <p:extLst>
              <p:ext uri="{D42A27DB-BD31-4B8C-83A1-F6EECF244321}">
                <p14:modId xmlns:p14="http://schemas.microsoft.com/office/powerpoint/2010/main" val="585811238"/>
              </p:ext>
            </p:extLst>
          </p:nvPr>
        </p:nvGraphicFramePr>
        <p:xfrm>
          <a:off x="4997512" y="530787"/>
          <a:ext cx="4841250" cy="5616591"/>
        </p:xfrm>
        <a:graphic>
          <a:graphicData uri="http://schemas.openxmlformats.org/drawingml/2006/table">
            <a:tbl>
              <a:tblPr>
                <a:tableStyleId>{073A0DAA-6AF3-43AB-8588-CEC1D06C72B9}</a:tableStyleId>
              </a:tblPr>
              <a:tblGrid>
                <a:gridCol w="3492000">
                  <a:extLst>
                    <a:ext uri="{9D8B030D-6E8A-4147-A177-3AD203B41FA5}">
                      <a16:colId xmlns:a16="http://schemas.microsoft.com/office/drawing/2014/main" val="4145527290"/>
                    </a:ext>
                  </a:extLst>
                </a:gridCol>
                <a:gridCol w="1349250">
                  <a:extLst>
                    <a:ext uri="{9D8B030D-6E8A-4147-A177-3AD203B41FA5}">
                      <a16:colId xmlns:a16="http://schemas.microsoft.com/office/drawing/2014/main" val="4240846946"/>
                    </a:ext>
                  </a:extLst>
                </a:gridCol>
              </a:tblGrid>
              <a:tr h="900591">
                <a:tc>
                  <a:txBody>
                    <a:bodyPr/>
                    <a:lstStyle/>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➤民間との連携プログラム</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本全国でオリジナル公演を展開し、多数のファンを有する劇団四季と連携し、会員向け会報誌への記事掲載や地方巡演の機会を捉えた情報発信を行うなど、大阪・関西での公演鑑賞時に、万博にも来場いただく仕掛けを実施。</a:t>
                      </a: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300" dirty="0"/>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1638855"/>
                  </a:ext>
                </a:extLst>
              </a:tr>
              <a:tr h="4716000">
                <a:tc>
                  <a:txBody>
                    <a:bodyPr/>
                    <a:lstStyle/>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➤大阪まちごと万博共創プラットフォーム</a:t>
                      </a:r>
                      <a:endParaRPr kumimoji="1" lang="en-US" altLang="ja-JP"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博開催時にまちなかの取組を一体的に発信する公民連携の仕組み「大阪まちごと万博共創プラットフォーム」（構成：大阪商工会議所、大阪府・大阪市万博推進局、公益社団法人関西経済連合会、一般社団法人関西経済同友会）において、万博を契機にまちなかで生まれた面白いプロジェクトやチャレンジする人等を「まちのパビリオン」と見立て紹介。共通仕様のバナー等も配布し、公民連携での一体的な情報発信により都市魅力を向上。また、令和</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7</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5</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7</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9</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月の「大阪ウィーク」では、</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EXPO</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メッセ「</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WASSE</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」での映像投影で、来場者にまちなかの魅力を発信。</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○公式サイト「まちごと万博」登録件数：</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企業、商店街、まちづくり団体等によるプロジェクト </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87</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件、</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チャレンジする人</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90</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件、イベント</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117</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件</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300"/>
                        </a:lnSpc>
                        <a:spcBef>
                          <a:spcPts val="3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くうぞ、万博。プロジェクト</a:t>
                      </a:r>
                      <a:r>
                        <a:rPr kumimoji="1" lang="en-US" altLang="ja-JP"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大阪商工会議所、公益財団法人大阪観光局、一般社団法人大阪</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外食産業協会において、大阪の多様な食の魅力（幅広さや深さ）を、</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SNS </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を活用して国内外に発信する取組を実施。</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＜第</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弾＞</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府内の飲食・食品関係事業者等に対して、万博にちなんだメニューや</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食品を考案するよう呼びかけ、国内外から万博に来場する方々へ提</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供・販売していただく「万博メニューでおもてなし」を展開。</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122</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事業者</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から</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148</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メニューが投稿された。</a:t>
                      </a: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＜第</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弾＞</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大阪を大きな１つのバルと見立て、多くの観光客で賑わうエリアではな</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く、相対的にまだよく知られていないエリアに焦点を当て、地元ならでは</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のおすすめグルメスポットやまち歩きのモデルコース等をショート動画で</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発信する「大阪まちごとバル」を実施。広域周遊を促した。</a:t>
                      </a: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300" dirty="0"/>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6168200"/>
                  </a:ext>
                </a:extLst>
              </a:tr>
            </a:tbl>
          </a:graphicData>
        </a:graphic>
      </p:graphicFrame>
      <p:graphicFrame>
        <p:nvGraphicFramePr>
          <p:cNvPr id="2" name="表 1">
            <a:extLst>
              <a:ext uri="{FF2B5EF4-FFF2-40B4-BE49-F238E27FC236}">
                <a16:creationId xmlns:a16="http://schemas.microsoft.com/office/drawing/2014/main" id="{102F5322-2A36-4D97-B03F-23946F4DA6F8}"/>
              </a:ext>
            </a:extLst>
          </p:cNvPr>
          <p:cNvGraphicFramePr>
            <a:graphicFrameLocks noGrp="1"/>
          </p:cNvGraphicFramePr>
          <p:nvPr>
            <p:extLst>
              <p:ext uri="{D42A27DB-BD31-4B8C-83A1-F6EECF244321}">
                <p14:modId xmlns:p14="http://schemas.microsoft.com/office/powerpoint/2010/main" val="616187092"/>
              </p:ext>
            </p:extLst>
          </p:nvPr>
        </p:nvGraphicFramePr>
        <p:xfrm>
          <a:off x="83346" y="530787"/>
          <a:ext cx="4841250" cy="5580000"/>
        </p:xfrm>
        <a:graphic>
          <a:graphicData uri="http://schemas.openxmlformats.org/drawingml/2006/table">
            <a:tbl>
              <a:tblPr>
                <a:tableStyleId>{5940675A-B579-460E-94D1-54222C63F5DA}</a:tableStyleId>
              </a:tblPr>
              <a:tblGrid>
                <a:gridCol w="3492000">
                  <a:extLst>
                    <a:ext uri="{9D8B030D-6E8A-4147-A177-3AD203B41FA5}">
                      <a16:colId xmlns:a16="http://schemas.microsoft.com/office/drawing/2014/main" val="1705132040"/>
                    </a:ext>
                  </a:extLst>
                </a:gridCol>
                <a:gridCol w="1349250">
                  <a:extLst>
                    <a:ext uri="{9D8B030D-6E8A-4147-A177-3AD203B41FA5}">
                      <a16:colId xmlns:a16="http://schemas.microsoft.com/office/drawing/2014/main" val="1928391665"/>
                    </a:ext>
                  </a:extLst>
                </a:gridCol>
              </a:tblGrid>
              <a:tr h="2736000">
                <a:tc>
                  <a:txBody>
                    <a:bodyPr/>
                    <a:lstStyle/>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➤Ｘ </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Games Osaka 2025</a:t>
                      </a: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スケートボード、</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BMX</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900" b="0" i="0" u="none" strike="noStrike" kern="1200" cap="none" spc="0" normalizeH="0" baseline="0" noProof="0" dirty="0" err="1">
                          <a:ln>
                            <a:noFill/>
                          </a:ln>
                          <a:solidFill>
                            <a:prstClr val="black"/>
                          </a:solidFill>
                          <a:effectLst/>
                          <a:uLnTx/>
                          <a:uFillTx/>
                          <a:latin typeface="Meiryo UI"/>
                          <a:ea typeface="Meiryo UI"/>
                          <a:cs typeface="+mn-cs"/>
                        </a:rPr>
                        <a:t>MotoX</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の３競技</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12</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種目の世界最高峰の競技大会を万博に合わせて開催</a:t>
                      </a:r>
                      <a:r>
                        <a:rPr kumimoji="1" lang="ja-JP" altLang="en-US" sz="900" b="0" i="0" u="none" strike="noStrike" kern="1200" cap="none" spc="0" normalizeH="0" baseline="0" noProof="0" dirty="0">
                          <a:ln>
                            <a:noFill/>
                          </a:ln>
                          <a:solidFill>
                            <a:schemeClr val="tx1"/>
                          </a:solidFill>
                          <a:effectLst/>
                          <a:uLnTx/>
                          <a:uFillTx/>
                          <a:latin typeface="Meiryo UI"/>
                          <a:ea typeface="Meiryo UI"/>
                          <a:cs typeface="+mn-cs"/>
                        </a:rPr>
                        <a:t>。全</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世界に「</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OSAKA</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」を発信し、都市プレゼンスの向上を図るとともに、世界的なトップアスリートのパフォーマンスを「みる」機会を創出することで府内のアクションスポーツの活性化を図り、スポーツツーリズムを推進。</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X Games Osaka 2025</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と合わせて「大阪・関西万博」を</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PR</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することで、全世界に向けて万博開催に向けた機運を醸成。</a:t>
                      </a: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○開催期間：令和</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金</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（公式練習）</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令和</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土</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（決勝）</a:t>
                      </a: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○開催場所：京セラドーム大阪　　　○来場者数：</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400"/>
                        </a:lnSpc>
                        <a:spcBef>
                          <a:spcPts val="30"/>
                        </a:spcBef>
                        <a:spcAft>
                          <a:spcPts val="0"/>
                        </a:spcAft>
                        <a:buClrTx/>
                        <a:buSzTx/>
                        <a:buFont typeface="Arial" panose="020B0604020202020204" pitchFamily="34" charset="0"/>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a:p>
                      <a:pPr marL="0" marR="0" lvl="0" indent="0" algn="l" defTabSz="742950" rtl="0" eaLnBrk="1" fontAlgn="auto" latinLnBrk="0" hangingPunct="1">
                        <a:lnSpc>
                          <a:spcPts val="1400"/>
                        </a:lnSpc>
                        <a:spcBef>
                          <a:spcPts val="30"/>
                        </a:spcBef>
                        <a:spcAft>
                          <a:spcPts val="0"/>
                        </a:spcAft>
                        <a:buClrTx/>
                        <a:buSzTx/>
                        <a:buFont typeface="Arial" panose="020B0604020202020204" pitchFamily="34" charset="0"/>
                        <a:buNone/>
                        <a:tabLst/>
                        <a:defRPr/>
                      </a:pP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300" dirty="0"/>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accent5">
                          <a:lumMod val="50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2148897"/>
                  </a:ext>
                </a:extLst>
              </a:tr>
              <a:tr h="2844000">
                <a:tc>
                  <a:txBody>
                    <a:bodyPr/>
                    <a:lstStyle/>
                    <a:p>
                      <a:pPr marL="0" marR="0" lvl="0" indent="0" algn="l" defTabSz="742950" rtl="0" eaLnBrk="1" fontAlgn="auto" latinLnBrk="0" hangingPunct="1">
                        <a:lnSpc>
                          <a:spcPts val="1300"/>
                        </a:lnSpc>
                        <a:spcBef>
                          <a:spcPts val="3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➤「いのち輝く」スポーツ都市大阪創出事業</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300"/>
                        </a:lnSpc>
                        <a:spcBef>
                          <a:spcPts val="30"/>
                        </a:spcBef>
                        <a:spcAft>
                          <a:spcPts val="0"/>
                        </a:spcAft>
                        <a:buClrTx/>
                        <a:buSzTx/>
                        <a:buFontTx/>
                        <a:buNone/>
                        <a:tabLst/>
                        <a:defRPr/>
                      </a:pP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Tx/>
                        <a:buNone/>
                        <a:tabLst/>
                        <a:defRPr/>
                      </a:pPr>
                      <a:r>
                        <a:rPr kumimoji="1" lang="en-US" altLang="ja-JP"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【OSAKA NEXPO 2023</a:t>
                      </a:r>
                      <a:r>
                        <a:rPr kumimoji="1" lang="ja-JP" altLang="en-US"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2024】</a:t>
                      </a:r>
                      <a:endPar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アーバンスポーツを中心にショーやスポーツ体験会、</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AR</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等のテクノロジーを活用した魅力的なイベントを開催。幅広い層にスポーツの魅力を発信。</a:t>
                      </a: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○開催期間：令和</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5</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6</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年度　計</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17</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回</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○開催場所：大阪城公園、てんしば、万博記念公園、</a:t>
                      </a: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ららぽーと堺ほか</a:t>
                      </a: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○来場者数：令和</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5</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年度 約</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6.3</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万人／令和</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6</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年度 約</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5</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万人</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300"/>
                        </a:lnSpc>
                        <a:spcBef>
                          <a:spcPts val="30"/>
                        </a:spcBef>
                        <a:spcAft>
                          <a:spcPts val="0"/>
                        </a:spcAft>
                        <a:buClrTx/>
                        <a:buSzTx/>
                        <a:buFont typeface="Arial" panose="020B0604020202020204" pitchFamily="34" charset="0"/>
                        <a:buNone/>
                        <a:tabLst/>
                        <a:defRPr/>
                      </a:pP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en-US" altLang="ja-JP"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大阪マラソン</a:t>
                      </a:r>
                      <a:r>
                        <a:rPr kumimoji="1" lang="en-US" altLang="ja-JP"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2025</a:t>
                      </a:r>
                      <a:r>
                        <a:rPr kumimoji="1" lang="ja-JP" altLang="en-US"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と連携したシティドレッシング</a:t>
                      </a:r>
                      <a:r>
                        <a:rPr kumimoji="1" lang="en-US" altLang="ja-JP"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万博開幕直前の大阪マラソン</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2025</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と連携したシティドレッシングにより、国内外のランナーや沿道観客に対して大阪の都市魅力を発信するとともに、万博開催に向けた機運を醸成。</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○開催日：令和</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7</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24</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日</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月・祝</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○開催場所：大阪マラソンのスタート地点、</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フィニッシュ地点及びコース沿道</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742950" rtl="0" eaLnBrk="1" fontAlgn="auto" latinLnBrk="0" hangingPunct="1">
                        <a:lnSpc>
                          <a:spcPts val="1300"/>
                        </a:lnSpc>
                        <a:spcBef>
                          <a:spcPts val="3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schemeClr val="tx1"/>
                          </a:solidFill>
                          <a:effectLst/>
                          <a:uLnTx/>
                          <a:uFillTx/>
                          <a:latin typeface="Meiryo UI"/>
                          <a:ea typeface="Meiryo UI"/>
                          <a:cs typeface="+mn-cs"/>
                        </a:rPr>
                        <a:t>　○来場者数：約</a:t>
                      </a:r>
                      <a:r>
                        <a:rPr lang="en-US" altLang="ja-JP" sz="900" b="0" i="0" u="none" strike="noStrike" kern="1200" cap="none" spc="0" normalizeH="0" baseline="0" noProof="0" dirty="0">
                          <a:ln>
                            <a:noFill/>
                          </a:ln>
                          <a:solidFill>
                            <a:schemeClr val="tx1"/>
                          </a:solidFill>
                          <a:effectLst/>
                          <a:uLnTx/>
                          <a:uFillTx/>
                          <a:latin typeface="Meiryo UI"/>
                        </a:rPr>
                        <a:t>110</a:t>
                      </a:r>
                      <a:r>
                        <a:rPr kumimoji="1" lang="ja-JP" altLang="en-US" sz="900" b="0" i="0" u="none" strike="noStrike" kern="1200" cap="none" spc="0" normalizeH="0" baseline="0" noProof="0" dirty="0">
                          <a:ln>
                            <a:noFill/>
                          </a:ln>
                          <a:solidFill>
                            <a:schemeClr val="tx1"/>
                          </a:solidFill>
                          <a:effectLst/>
                          <a:uLnTx/>
                          <a:uFillTx/>
                          <a:latin typeface="Meiryo UI"/>
                          <a:ea typeface="Meiryo UI"/>
                          <a:cs typeface="+mn-cs"/>
                        </a:rPr>
                        <a:t>万人（沿道観客数）</a:t>
                      </a:r>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300" dirty="0"/>
                    </a:p>
                  </a:txBody>
                  <a:tcPr marL="81597" marR="81597" marT="40799" marB="40799">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5">
                          <a:lumMod val="50000"/>
                        </a:schemeClr>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2369054"/>
                  </a:ext>
                </a:extLst>
              </a:tr>
            </a:tbl>
          </a:graphicData>
        </a:graphic>
      </p:graphicFrame>
      <p:pic>
        <p:nvPicPr>
          <p:cNvPr id="92" name="Picture 6">
            <a:extLst>
              <a:ext uri="{FF2B5EF4-FFF2-40B4-BE49-F238E27FC236}">
                <a16:creationId xmlns:a16="http://schemas.microsoft.com/office/drawing/2014/main" id="{85E68C1A-85EB-456A-954B-EDBD882D2B8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640646" y="1496910"/>
            <a:ext cx="1185413" cy="655316"/>
          </a:xfrm>
          <a:prstGeom prst="rect">
            <a:avLst/>
          </a:prstGeom>
          <a:noFill/>
          <a:extLst>
            <a:ext uri="{909E8E84-426E-40DD-AFC4-6F175D3DCCD1}">
              <a14:hiddenFill xmlns:a14="http://schemas.microsoft.com/office/drawing/2010/main">
                <a:solidFill>
                  <a:srgbClr val="FFFFFF"/>
                </a:solidFill>
              </a14:hiddenFill>
            </a:ext>
          </a:extLst>
        </p:spPr>
      </p:pic>
      <p:pic>
        <p:nvPicPr>
          <p:cNvPr id="94" name="図 93">
            <a:extLst>
              <a:ext uri="{FF2B5EF4-FFF2-40B4-BE49-F238E27FC236}">
                <a16:creationId xmlns:a16="http://schemas.microsoft.com/office/drawing/2014/main" id="{31C727A0-4FF2-4140-AEF8-D4F9C937E17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45386" y="590989"/>
            <a:ext cx="1185413" cy="759074"/>
          </a:xfrm>
          <a:prstGeom prst="rect">
            <a:avLst/>
          </a:prstGeom>
        </p:spPr>
      </p:pic>
      <p:sp>
        <p:nvSpPr>
          <p:cNvPr id="102" name="正方形/長方形 101">
            <a:extLst>
              <a:ext uri="{FF2B5EF4-FFF2-40B4-BE49-F238E27FC236}">
                <a16:creationId xmlns:a16="http://schemas.microsoft.com/office/drawing/2014/main" id="{26051E1E-5BD9-4E50-BA58-CFC64D7D8C76}"/>
              </a:ext>
            </a:extLst>
          </p:cNvPr>
          <p:cNvSpPr/>
          <p:nvPr/>
        </p:nvSpPr>
        <p:spPr>
          <a:xfrm>
            <a:off x="3599342" y="1365231"/>
            <a:ext cx="1296000" cy="7721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700" dirty="0">
                <a:solidFill>
                  <a:schemeClr val="tx1"/>
                </a:solidFill>
                <a:latin typeface="Meiryo UI" panose="020B0604030504040204" pitchFamily="50" charset="-128"/>
                <a:ea typeface="Meiryo UI" panose="020B0604030504040204" pitchFamily="50" charset="-128"/>
              </a:rPr>
              <a:t>BMX</a:t>
            </a:r>
            <a:r>
              <a:rPr lang="ja-JP" altLang="en-US" sz="700" dirty="0">
                <a:solidFill>
                  <a:schemeClr val="tx1"/>
                </a:solidFill>
                <a:latin typeface="Meiryo UI" panose="020B0604030504040204" pitchFamily="50" charset="-128"/>
                <a:ea typeface="Meiryo UI" panose="020B0604030504040204" pitchFamily="50" charset="-128"/>
              </a:rPr>
              <a:t>フラットランド 競技の様子</a:t>
            </a:r>
          </a:p>
        </p:txBody>
      </p:sp>
      <p:sp>
        <p:nvSpPr>
          <p:cNvPr id="104" name="正方形/長方形 103">
            <a:extLst>
              <a:ext uri="{FF2B5EF4-FFF2-40B4-BE49-F238E27FC236}">
                <a16:creationId xmlns:a16="http://schemas.microsoft.com/office/drawing/2014/main" id="{C3626DA7-0409-409D-ACA2-1B85A0507914}"/>
              </a:ext>
            </a:extLst>
          </p:cNvPr>
          <p:cNvSpPr/>
          <p:nvPr/>
        </p:nvSpPr>
        <p:spPr>
          <a:xfrm>
            <a:off x="3564216" y="2167192"/>
            <a:ext cx="1296000" cy="9058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700" dirty="0">
                <a:solidFill>
                  <a:schemeClr val="tx1"/>
                </a:solidFill>
                <a:latin typeface="Meiryo UI" panose="020B0604030504040204" pitchFamily="50" charset="-128"/>
                <a:ea typeface="Meiryo UI" panose="020B0604030504040204" pitchFamily="50" charset="-128"/>
              </a:rPr>
              <a:t>スケートボード・</a:t>
            </a:r>
            <a:r>
              <a:rPr lang="en-US" altLang="ja-JP" sz="700" dirty="0">
                <a:solidFill>
                  <a:schemeClr val="tx1"/>
                </a:solidFill>
                <a:latin typeface="Meiryo UI" panose="020B0604030504040204" pitchFamily="50" charset="-128"/>
                <a:ea typeface="Meiryo UI" panose="020B0604030504040204" pitchFamily="50" charset="-128"/>
              </a:rPr>
              <a:t>BMX</a:t>
            </a:r>
            <a:r>
              <a:rPr lang="ja-JP" altLang="en-US" sz="700" dirty="0">
                <a:solidFill>
                  <a:schemeClr val="tx1"/>
                </a:solidFill>
                <a:latin typeface="Meiryo UI" panose="020B0604030504040204" pitchFamily="50" charset="-128"/>
                <a:ea typeface="Meiryo UI" panose="020B0604030504040204" pitchFamily="50" charset="-128"/>
              </a:rPr>
              <a:t>体験ブース</a:t>
            </a:r>
          </a:p>
        </p:txBody>
      </p:sp>
      <p:sp>
        <p:nvSpPr>
          <p:cNvPr id="32" name="テキスト ボックス 31">
            <a:extLst>
              <a:ext uri="{FF2B5EF4-FFF2-40B4-BE49-F238E27FC236}">
                <a16:creationId xmlns:a16="http://schemas.microsoft.com/office/drawing/2014/main" id="{A3BDD280-568D-4824-9664-1AAD1AD2F41D}"/>
              </a:ext>
            </a:extLst>
          </p:cNvPr>
          <p:cNvSpPr txBox="1"/>
          <p:nvPr/>
        </p:nvSpPr>
        <p:spPr>
          <a:xfrm>
            <a:off x="83346" y="2287229"/>
            <a:ext cx="860374" cy="1235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407988">
              <a:defRPr/>
            </a:pPr>
            <a:r>
              <a:rPr lang="ja-JP" altLang="en-US" sz="803" dirty="0">
                <a:latin typeface="Meiryo UI" panose="020B0604030504040204" pitchFamily="50" charset="-128"/>
                <a:ea typeface="Meiryo UI" panose="020B0604030504040204" pitchFamily="50" charset="-128"/>
                <a:sym typeface="Calibri"/>
              </a:rPr>
              <a:t>＜主な取組＞</a:t>
            </a:r>
            <a:endParaRPr lang="ja-JP" altLang="en-US" sz="892" dirty="0">
              <a:latin typeface="Meiryo UI" panose="020B0604030504040204" pitchFamily="50" charset="-128"/>
              <a:ea typeface="Meiryo UI" panose="020B0604030504040204" pitchFamily="50" charset="-128"/>
              <a:sym typeface="Calibri"/>
            </a:endParaRPr>
          </a:p>
        </p:txBody>
      </p:sp>
      <p:pic>
        <p:nvPicPr>
          <p:cNvPr id="4" name="図 3">
            <a:extLst>
              <a:ext uri="{FF2B5EF4-FFF2-40B4-BE49-F238E27FC236}">
                <a16:creationId xmlns:a16="http://schemas.microsoft.com/office/drawing/2014/main" id="{3B1DD0A3-5B1E-4B61-BDFD-FD6343F0E6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3413" y="585043"/>
            <a:ext cx="974340" cy="692687"/>
          </a:xfrm>
          <a:prstGeom prst="rect">
            <a:avLst/>
          </a:prstGeom>
        </p:spPr>
      </p:pic>
      <p:sp>
        <p:nvSpPr>
          <p:cNvPr id="34" name="正方形/長方形 33">
            <a:extLst>
              <a:ext uri="{FF2B5EF4-FFF2-40B4-BE49-F238E27FC236}">
                <a16:creationId xmlns:a16="http://schemas.microsoft.com/office/drawing/2014/main" id="{2DF83016-1B50-4508-94BC-182022CC08E1}"/>
              </a:ext>
            </a:extLst>
          </p:cNvPr>
          <p:cNvSpPr/>
          <p:nvPr/>
        </p:nvSpPr>
        <p:spPr>
          <a:xfrm>
            <a:off x="8752487" y="1271334"/>
            <a:ext cx="836192" cy="89045"/>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700" dirty="0">
                <a:solidFill>
                  <a:schemeClr val="tx1"/>
                </a:solidFill>
                <a:latin typeface="Meiryo UI" panose="020B0604030504040204" pitchFamily="50" charset="-128"/>
                <a:ea typeface="Meiryo UI" panose="020B0604030504040204" pitchFamily="50" charset="-128"/>
              </a:rPr>
              <a:t>会報誌への掲載</a:t>
            </a:r>
          </a:p>
        </p:txBody>
      </p:sp>
      <p:pic>
        <p:nvPicPr>
          <p:cNvPr id="88" name="図 87">
            <a:extLst>
              <a:ext uri="{FF2B5EF4-FFF2-40B4-BE49-F238E27FC236}">
                <a16:creationId xmlns:a16="http://schemas.microsoft.com/office/drawing/2014/main" id="{77B2C6D5-E262-4A9E-8205-3CD2A84F3D6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40646" y="3740285"/>
            <a:ext cx="1185413" cy="792231"/>
          </a:xfrm>
          <a:prstGeom prst="rect">
            <a:avLst/>
          </a:prstGeom>
        </p:spPr>
      </p:pic>
      <p:pic>
        <p:nvPicPr>
          <p:cNvPr id="90" name="図 89">
            <a:extLst>
              <a:ext uri="{FF2B5EF4-FFF2-40B4-BE49-F238E27FC236}">
                <a16:creationId xmlns:a16="http://schemas.microsoft.com/office/drawing/2014/main" id="{CF7C0690-C957-4BDC-9B7B-73C6E8AB171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54636" y="4822363"/>
            <a:ext cx="1185413" cy="934536"/>
          </a:xfrm>
          <a:prstGeom prst="rect">
            <a:avLst/>
          </a:prstGeom>
        </p:spPr>
      </p:pic>
      <p:sp>
        <p:nvSpPr>
          <p:cNvPr id="100" name="正方形/長方形 99">
            <a:extLst>
              <a:ext uri="{FF2B5EF4-FFF2-40B4-BE49-F238E27FC236}">
                <a16:creationId xmlns:a16="http://schemas.microsoft.com/office/drawing/2014/main" id="{AE7A0E9F-EB51-40D4-B908-86DDA2AA86A6}"/>
              </a:ext>
            </a:extLst>
          </p:cNvPr>
          <p:cNvSpPr/>
          <p:nvPr/>
        </p:nvSpPr>
        <p:spPr>
          <a:xfrm>
            <a:off x="3776700" y="4532516"/>
            <a:ext cx="941284" cy="12428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en-US" altLang="ja-JP" sz="700" dirty="0">
                <a:solidFill>
                  <a:schemeClr val="tx1"/>
                </a:solidFill>
                <a:latin typeface="Meiryo UI" panose="020B0604030504040204" pitchFamily="50" charset="-128"/>
                <a:ea typeface="Meiryo UI" panose="020B0604030504040204" pitchFamily="50" charset="-128"/>
              </a:rPr>
              <a:t>OSAKA NEXPO 2024</a:t>
            </a:r>
          </a:p>
        </p:txBody>
      </p:sp>
      <p:sp>
        <p:nvSpPr>
          <p:cNvPr id="101" name="正方形/長方形 100">
            <a:extLst>
              <a:ext uri="{FF2B5EF4-FFF2-40B4-BE49-F238E27FC236}">
                <a16:creationId xmlns:a16="http://schemas.microsoft.com/office/drawing/2014/main" id="{AA2AFA55-5539-4181-9005-0A5966AD3488}"/>
              </a:ext>
            </a:extLst>
          </p:cNvPr>
          <p:cNvSpPr/>
          <p:nvPr/>
        </p:nvSpPr>
        <p:spPr>
          <a:xfrm>
            <a:off x="3886055" y="5804480"/>
            <a:ext cx="750455" cy="8654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ja-JP" altLang="en-US" sz="700" dirty="0">
                <a:solidFill>
                  <a:schemeClr val="tx1"/>
                </a:solidFill>
                <a:latin typeface="Meiryo UI" panose="020B0604030504040204" pitchFamily="50" charset="-128"/>
                <a:ea typeface="Meiryo UI" panose="020B0604030504040204" pitchFamily="50" charset="-128"/>
              </a:rPr>
              <a:t>大阪マラソン</a:t>
            </a:r>
            <a:r>
              <a:rPr lang="en-US" altLang="ja-JP" sz="700" dirty="0">
                <a:solidFill>
                  <a:schemeClr val="tx1"/>
                </a:solidFill>
                <a:latin typeface="Meiryo UI" panose="020B0604030504040204" pitchFamily="50" charset="-128"/>
                <a:ea typeface="Meiryo UI" panose="020B0604030504040204" pitchFamily="50" charset="-128"/>
              </a:rPr>
              <a:t>2025</a:t>
            </a:r>
          </a:p>
        </p:txBody>
      </p:sp>
      <p:pic>
        <p:nvPicPr>
          <p:cNvPr id="5" name="図 4">
            <a:extLst>
              <a:ext uri="{FF2B5EF4-FFF2-40B4-BE49-F238E27FC236}">
                <a16:creationId xmlns:a16="http://schemas.microsoft.com/office/drawing/2014/main" id="{51E21938-AB61-44A8-A8BD-9A9B2CBAD3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84359" y="1609253"/>
            <a:ext cx="1185342" cy="649116"/>
          </a:xfrm>
          <a:prstGeom prst="rect">
            <a:avLst/>
          </a:prstGeom>
        </p:spPr>
      </p:pic>
      <p:sp>
        <p:nvSpPr>
          <p:cNvPr id="28" name="テキスト ボックス 27">
            <a:extLst>
              <a:ext uri="{FF2B5EF4-FFF2-40B4-BE49-F238E27FC236}">
                <a16:creationId xmlns:a16="http://schemas.microsoft.com/office/drawing/2014/main" id="{187BFE02-9824-4255-93C0-C496200AD56B}"/>
              </a:ext>
            </a:extLst>
          </p:cNvPr>
          <p:cNvSpPr txBox="1"/>
          <p:nvPr/>
        </p:nvSpPr>
        <p:spPr>
          <a:xfrm>
            <a:off x="8649663" y="2278441"/>
            <a:ext cx="1133459"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indent="-325825" algn="ctr">
              <a:defRPr/>
            </a:pPr>
            <a:r>
              <a:rPr lang="ja-JP" altLang="en-US" sz="700" dirty="0">
                <a:latin typeface="Meiryo UI" panose="020B0604030504040204" pitchFamily="50" charset="-128"/>
                <a:ea typeface="Meiryo UI" panose="020B0604030504040204" pitchFamily="50" charset="-128"/>
                <a:sym typeface="Calibri"/>
              </a:rPr>
              <a:t>公式サイト「まちごと万博」</a:t>
            </a:r>
            <a:endParaRPr lang="en-US" altLang="ja-JP" sz="700" dirty="0">
              <a:latin typeface="Meiryo UI" panose="020B0604030504040204" pitchFamily="50" charset="-128"/>
              <a:ea typeface="Meiryo UI" panose="020B0604030504040204" pitchFamily="50" charset="-128"/>
              <a:sym typeface="Calibri"/>
            </a:endParaRPr>
          </a:p>
        </p:txBody>
      </p:sp>
      <p:pic>
        <p:nvPicPr>
          <p:cNvPr id="7" name="図 6">
            <a:extLst>
              <a:ext uri="{FF2B5EF4-FFF2-40B4-BE49-F238E27FC236}">
                <a16:creationId xmlns:a16="http://schemas.microsoft.com/office/drawing/2014/main" id="{D7C30CB9-7602-4086-9BB0-70BAC75D1F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94225" y="2484184"/>
            <a:ext cx="1092250" cy="820699"/>
          </a:xfrm>
          <a:prstGeom prst="rect">
            <a:avLst/>
          </a:prstGeom>
        </p:spPr>
      </p:pic>
      <p:pic>
        <p:nvPicPr>
          <p:cNvPr id="9" name="図 8">
            <a:extLst>
              <a:ext uri="{FF2B5EF4-FFF2-40B4-BE49-F238E27FC236}">
                <a16:creationId xmlns:a16="http://schemas.microsoft.com/office/drawing/2014/main" id="{9FF60573-A60A-44B0-99B2-C6051446804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8594225" y="3730206"/>
            <a:ext cx="1107167" cy="528422"/>
          </a:xfrm>
          <a:prstGeom prst="rect">
            <a:avLst/>
          </a:prstGeom>
        </p:spPr>
      </p:pic>
      <p:sp>
        <p:nvSpPr>
          <p:cNvPr id="33" name="正方形/長方形 32">
            <a:extLst>
              <a:ext uri="{FF2B5EF4-FFF2-40B4-BE49-F238E27FC236}">
                <a16:creationId xmlns:a16="http://schemas.microsoft.com/office/drawing/2014/main" id="{6F6E4622-F152-4C2B-8AFF-9A799974395F}"/>
              </a:ext>
            </a:extLst>
          </p:cNvPr>
          <p:cNvSpPr/>
          <p:nvPr/>
        </p:nvSpPr>
        <p:spPr>
          <a:xfrm>
            <a:off x="8623685" y="4280982"/>
            <a:ext cx="1185413" cy="9058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700" dirty="0">
                <a:solidFill>
                  <a:schemeClr val="tx1"/>
                </a:solidFill>
                <a:latin typeface="Meiryo UI" panose="020B0604030504040204" pitchFamily="50" charset="-128"/>
                <a:ea typeface="Meiryo UI" panose="020B0604030504040204" pitchFamily="50" charset="-128"/>
              </a:rPr>
              <a:t>くうぞ、万博。ロゴマーク</a:t>
            </a:r>
          </a:p>
        </p:txBody>
      </p:sp>
      <p:pic>
        <p:nvPicPr>
          <p:cNvPr id="11" name="図 10">
            <a:extLst>
              <a:ext uri="{FF2B5EF4-FFF2-40B4-BE49-F238E27FC236}">
                <a16:creationId xmlns:a16="http://schemas.microsoft.com/office/drawing/2014/main" id="{D62946B8-0114-440D-B005-533F8AB3F55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01115" y="4532516"/>
            <a:ext cx="938935" cy="986409"/>
          </a:xfrm>
          <a:prstGeom prst="rect">
            <a:avLst/>
          </a:prstGeom>
        </p:spPr>
      </p:pic>
      <p:sp>
        <p:nvSpPr>
          <p:cNvPr id="36" name="正方形/長方形 35">
            <a:extLst>
              <a:ext uri="{FF2B5EF4-FFF2-40B4-BE49-F238E27FC236}">
                <a16:creationId xmlns:a16="http://schemas.microsoft.com/office/drawing/2014/main" id="{CF42D35E-BEA2-43B1-8FD4-AC5A3DD571B5}"/>
              </a:ext>
            </a:extLst>
          </p:cNvPr>
          <p:cNvSpPr/>
          <p:nvPr/>
        </p:nvSpPr>
        <p:spPr>
          <a:xfrm>
            <a:off x="8701115" y="5546923"/>
            <a:ext cx="907132" cy="8050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700" dirty="0">
                <a:solidFill>
                  <a:schemeClr val="tx1"/>
                </a:solidFill>
                <a:latin typeface="Meiryo UI" panose="020B0604030504040204" pitchFamily="50" charset="-128"/>
                <a:ea typeface="Meiryo UI" panose="020B0604030504040204" pitchFamily="50" charset="-128"/>
              </a:rPr>
              <a:t>万博メニューの一例</a:t>
            </a:r>
          </a:p>
        </p:txBody>
      </p:sp>
      <p:sp>
        <p:nvSpPr>
          <p:cNvPr id="29" name="テキスト ボックス 28">
            <a:extLst>
              <a:ext uri="{FF2B5EF4-FFF2-40B4-BE49-F238E27FC236}">
                <a16:creationId xmlns:a16="http://schemas.microsoft.com/office/drawing/2014/main" id="{EAF9D592-2793-497B-BD2D-C352DBBE8B23}"/>
              </a:ext>
            </a:extLst>
          </p:cNvPr>
          <p:cNvSpPr txBox="1"/>
          <p:nvPr/>
        </p:nvSpPr>
        <p:spPr>
          <a:xfrm>
            <a:off x="8470842" y="3339908"/>
            <a:ext cx="1367643"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indent="-325825" algn="ctr">
              <a:defRPr/>
            </a:pPr>
            <a:r>
              <a:rPr lang="en-US" altLang="ja-JP" sz="700" dirty="0">
                <a:latin typeface="Meiryo UI" panose="020B0604030504040204" pitchFamily="50" charset="-128"/>
                <a:ea typeface="Meiryo UI" panose="020B0604030504040204" pitchFamily="50" charset="-128"/>
                <a:sym typeface="Calibri"/>
              </a:rPr>
              <a:t>EXPO</a:t>
            </a:r>
            <a:r>
              <a:rPr lang="ja-JP" altLang="en-US" sz="700" dirty="0">
                <a:latin typeface="Meiryo UI" panose="020B0604030504040204" pitchFamily="50" charset="-128"/>
                <a:ea typeface="Meiryo UI" panose="020B0604030504040204" pitchFamily="50" charset="-128"/>
                <a:sym typeface="Calibri"/>
              </a:rPr>
              <a:t>メッセ「</a:t>
            </a:r>
            <a:r>
              <a:rPr lang="en-US" altLang="ja-JP" sz="700" dirty="0">
                <a:latin typeface="Meiryo UI" panose="020B0604030504040204" pitchFamily="50" charset="-128"/>
                <a:ea typeface="Meiryo UI" panose="020B0604030504040204" pitchFamily="50" charset="-128"/>
                <a:sym typeface="Calibri"/>
              </a:rPr>
              <a:t>WASSE</a:t>
            </a:r>
            <a:r>
              <a:rPr lang="ja-JP" altLang="en-US" sz="700" dirty="0">
                <a:latin typeface="Meiryo UI" panose="020B0604030504040204" pitchFamily="50" charset="-128"/>
                <a:ea typeface="Meiryo UI" panose="020B0604030504040204" pitchFamily="50" charset="-128"/>
                <a:sym typeface="Calibri"/>
              </a:rPr>
              <a:t>」での映像投影</a:t>
            </a:r>
          </a:p>
        </p:txBody>
      </p:sp>
      <p:sp>
        <p:nvSpPr>
          <p:cNvPr id="27" name="正方形/長方形 26">
            <a:extLst>
              <a:ext uri="{FF2B5EF4-FFF2-40B4-BE49-F238E27FC236}">
                <a16:creationId xmlns:a16="http://schemas.microsoft.com/office/drawing/2014/main" id="{9F111F31-6A38-4A15-9C2B-82570C678F64}"/>
              </a:ext>
            </a:extLst>
          </p:cNvPr>
          <p:cNvSpPr/>
          <p:nvPr/>
        </p:nvSpPr>
        <p:spPr>
          <a:xfrm>
            <a:off x="0" y="0"/>
            <a:ext cx="9906000" cy="468000"/>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　</a:t>
            </a:r>
            <a:r>
              <a:rPr lang="ja-JP" altLang="en-US" b="1" dirty="0">
                <a:solidFill>
                  <a:schemeClr val="bg1"/>
                </a:solidFill>
                <a:latin typeface="Meiryo UI" panose="020B0604030504040204" pitchFamily="50" charset="-128"/>
                <a:ea typeface="Meiryo UI" panose="020B0604030504040204" pitchFamily="50" charset="-128"/>
              </a:rPr>
              <a:t>「大阪都市魅力創造戦略</a:t>
            </a:r>
            <a:r>
              <a:rPr lang="en-US" altLang="ja-JP" b="1" dirty="0">
                <a:solidFill>
                  <a:schemeClr val="bg1"/>
                </a:solidFill>
                <a:latin typeface="Meiryo UI" panose="020B0604030504040204" pitchFamily="50" charset="-128"/>
                <a:ea typeface="Meiryo UI" panose="020B0604030504040204" pitchFamily="50" charset="-128"/>
              </a:rPr>
              <a:t>2025</a:t>
            </a:r>
            <a:r>
              <a:rPr lang="ja-JP" altLang="en-US" b="1" dirty="0">
                <a:solidFill>
                  <a:schemeClr val="bg1"/>
                </a:solidFill>
                <a:latin typeface="Meiryo UI" panose="020B0604030504040204" pitchFamily="50" charset="-128"/>
                <a:ea typeface="Meiryo UI" panose="020B0604030504040204" pitchFamily="50" charset="-128"/>
              </a:rPr>
              <a:t>」の取組（大阪・関西万博関連）</a:t>
            </a:r>
          </a:p>
        </p:txBody>
      </p:sp>
      <p:sp>
        <p:nvSpPr>
          <p:cNvPr id="26" name="スライド番号プレースホルダー 6">
            <a:extLst>
              <a:ext uri="{FF2B5EF4-FFF2-40B4-BE49-F238E27FC236}">
                <a16:creationId xmlns:a16="http://schemas.microsoft.com/office/drawing/2014/main" id="{5C49AA00-F1AC-4229-82D7-233E618C91FC}"/>
              </a:ext>
            </a:extLst>
          </p:cNvPr>
          <p:cNvSpPr txBox="1">
            <a:spLocks/>
          </p:cNvSpPr>
          <p:nvPr/>
        </p:nvSpPr>
        <p:spPr>
          <a:xfrm>
            <a:off x="9428017" y="5836227"/>
            <a:ext cx="477983" cy="456295"/>
          </a:xfrm>
          <a:prstGeom prst="rect">
            <a:avLst/>
          </a:prstGeom>
        </p:spPr>
        <p:txBody>
          <a:bodyPr vert="horz" lIns="91440" tIns="45720" rIns="91440" bIns="45720" rtlCol="0" anchor="ctr"/>
          <a:lstStyle>
            <a:defPPr>
              <a:defRPr lang="en-US"/>
            </a:defPPr>
            <a:lvl1pPr marL="0" algn="r" defTabSz="457200" rtl="0" eaLnBrk="1" latinLnBrk="0" hangingPunct="1">
              <a:defRPr sz="97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FF96A-D034-403F-9AC1-0A1A27037ACD}" type="slidenum">
              <a:rPr kumimoji="1" lang="ja-JP" altLang="en-US" sz="1000" smtClean="0">
                <a:latin typeface="Meiryo UI" panose="020B0604030504040204" pitchFamily="50" charset="-128"/>
                <a:ea typeface="Meiryo UI" panose="020B0604030504040204" pitchFamily="50" charset="-128"/>
              </a:rPr>
              <a:pPr/>
              <a:t>8</a:t>
            </a:fld>
            <a:endParaRPr kumimoji="1" lang="ja-JP" altLang="en-US" sz="1000" dirty="0">
              <a:latin typeface="Meiryo UI" panose="020B0604030504040204" pitchFamily="50" charset="-128"/>
              <a:ea typeface="Meiryo UI" panose="020B0604030504040204" pitchFamily="50" charset="-128"/>
            </a:endParaRPr>
          </a:p>
        </p:txBody>
      </p:sp>
      <p:graphicFrame>
        <p:nvGraphicFramePr>
          <p:cNvPr id="31" name="表 30">
            <a:extLst>
              <a:ext uri="{FF2B5EF4-FFF2-40B4-BE49-F238E27FC236}">
                <a16:creationId xmlns:a16="http://schemas.microsoft.com/office/drawing/2014/main" id="{B7C12833-98E1-4D34-9CF0-981EBF52C5F4}"/>
              </a:ext>
            </a:extLst>
          </p:cNvPr>
          <p:cNvGraphicFramePr>
            <a:graphicFrameLocks noGrp="1"/>
          </p:cNvGraphicFramePr>
          <p:nvPr>
            <p:extLst>
              <p:ext uri="{D42A27DB-BD31-4B8C-83A1-F6EECF244321}">
                <p14:modId xmlns:p14="http://schemas.microsoft.com/office/powerpoint/2010/main" val="1305868373"/>
              </p:ext>
            </p:extLst>
          </p:nvPr>
        </p:nvGraphicFramePr>
        <p:xfrm>
          <a:off x="199971" y="2439075"/>
          <a:ext cx="4608000" cy="713038"/>
        </p:xfrm>
        <a:graphic>
          <a:graphicData uri="http://schemas.openxmlformats.org/drawingml/2006/table">
            <a:tbl>
              <a:tblPr firstRow="1" bandRow="1">
                <a:tableStyleId>{5940675A-B579-460E-94D1-54222C63F5DA}</a:tableStyleId>
              </a:tblPr>
              <a:tblGrid>
                <a:gridCol w="1188000">
                  <a:extLst>
                    <a:ext uri="{9D8B030D-6E8A-4147-A177-3AD203B41FA5}">
                      <a16:colId xmlns:a16="http://schemas.microsoft.com/office/drawing/2014/main" val="3939033764"/>
                    </a:ext>
                  </a:extLst>
                </a:gridCol>
                <a:gridCol w="3420000">
                  <a:extLst>
                    <a:ext uri="{9D8B030D-6E8A-4147-A177-3AD203B41FA5}">
                      <a16:colId xmlns:a16="http://schemas.microsoft.com/office/drawing/2014/main" val="1121967615"/>
                    </a:ext>
                  </a:extLst>
                </a:gridCol>
              </a:tblGrid>
              <a:tr h="0">
                <a:tc>
                  <a:txBody>
                    <a:bodyPr/>
                    <a:lstStyle/>
                    <a:p>
                      <a:pPr algn="ctr"/>
                      <a:r>
                        <a:rPr kumimoji="1" lang="ja-JP" altLang="en-US" sz="600" b="1" dirty="0">
                          <a:solidFill>
                            <a:schemeClr val="bg1"/>
                          </a:solidFill>
                          <a:latin typeface="Meiryo UI" panose="020B0604030504040204" pitchFamily="50" charset="-128"/>
                          <a:ea typeface="Meiryo UI" panose="020B0604030504040204" pitchFamily="50" charset="-128"/>
                        </a:rPr>
                        <a:t>取組</a:t>
                      </a:r>
                      <a:endParaRPr kumimoji="1" lang="en-US" altLang="ja-JP" sz="600" b="1" dirty="0">
                        <a:solidFill>
                          <a:schemeClr val="bg1"/>
                        </a:solidFill>
                        <a:latin typeface="Meiryo UI" panose="020B0604030504040204" pitchFamily="50" charset="-128"/>
                        <a:ea typeface="Meiryo UI" panose="020B0604030504040204" pitchFamily="50" charset="-128"/>
                      </a:endParaRPr>
                    </a:p>
                  </a:txBody>
                  <a:tcPr marL="81597" marR="81597"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600" b="1" dirty="0">
                          <a:solidFill>
                            <a:schemeClr val="bg1"/>
                          </a:solidFill>
                          <a:latin typeface="Meiryo UI" panose="020B0604030504040204" pitchFamily="50" charset="-128"/>
                          <a:ea typeface="Meiryo UI" panose="020B0604030504040204" pitchFamily="50" charset="-128"/>
                        </a:rPr>
                        <a:t>概要</a:t>
                      </a:r>
                      <a:endParaRPr kumimoji="1" lang="en-US" altLang="ja-JP" sz="600" b="1" dirty="0">
                        <a:solidFill>
                          <a:schemeClr val="bg1"/>
                        </a:solidFill>
                        <a:latin typeface="Meiryo UI" panose="020B0604030504040204" pitchFamily="50" charset="-128"/>
                        <a:ea typeface="Meiryo UI" panose="020B0604030504040204" pitchFamily="50" charset="-128"/>
                      </a:endParaRPr>
                    </a:p>
                  </a:txBody>
                  <a:tcPr marL="81597" marR="81597"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dirty="0">
                          <a:solidFill>
                            <a:schemeClr val="tx1"/>
                          </a:solidFill>
                          <a:latin typeface="Meiryo UI" panose="020B0604030504040204" pitchFamily="50" charset="-128"/>
                          <a:ea typeface="Meiryo UI" panose="020B0604030504040204" pitchFamily="50" charset="-128"/>
                        </a:rPr>
                        <a:t>招待事業</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indent="0" algn="l">
                        <a:buFont typeface="Wingdings" panose="05000000000000000000" pitchFamily="2" charset="2"/>
                        <a:buNone/>
                      </a:pPr>
                      <a:r>
                        <a:rPr kumimoji="1" lang="ja-JP" altLang="en-US" sz="600" b="0" dirty="0">
                          <a:solidFill>
                            <a:schemeClr val="tx1"/>
                          </a:solidFill>
                          <a:latin typeface="Meiryo UI" panose="020B0604030504040204" pitchFamily="50" charset="-128"/>
                          <a:ea typeface="Meiryo UI" panose="020B0604030504040204" pitchFamily="50" charset="-128"/>
                        </a:rPr>
                        <a:t>府民市民等がトップアスリートのパフォーマンスを間近で見る機会を提供</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56166370"/>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dirty="0">
                          <a:solidFill>
                            <a:schemeClr val="tx1"/>
                          </a:solidFill>
                          <a:latin typeface="Meiryo UI" panose="020B0604030504040204" pitchFamily="50" charset="-128"/>
                          <a:ea typeface="Meiryo UI" panose="020B0604030504040204" pitchFamily="50" charset="-128"/>
                        </a:rPr>
                        <a:t>スケートボード・</a:t>
                      </a:r>
                      <a:r>
                        <a:rPr kumimoji="1" lang="en-US" altLang="ja-JP" sz="600" b="1" dirty="0">
                          <a:solidFill>
                            <a:schemeClr val="tx1"/>
                          </a:solidFill>
                          <a:latin typeface="Meiryo UI" panose="020B0604030504040204" pitchFamily="50" charset="-128"/>
                          <a:ea typeface="Meiryo UI" panose="020B0604030504040204" pitchFamily="50" charset="-128"/>
                        </a:rPr>
                        <a:t>BMX</a:t>
                      </a:r>
                      <a:r>
                        <a:rPr kumimoji="1" lang="ja-JP" altLang="en-US" sz="600" b="1" dirty="0">
                          <a:solidFill>
                            <a:schemeClr val="tx1"/>
                          </a:solidFill>
                          <a:latin typeface="Meiryo UI" panose="020B0604030504040204" pitchFamily="50" charset="-128"/>
                          <a:ea typeface="Meiryo UI" panose="020B0604030504040204" pitchFamily="50" charset="-128"/>
                        </a:rPr>
                        <a:t>体験</a:t>
                      </a:r>
                      <a:endParaRPr kumimoji="1" lang="en-US" altLang="ja-JP" sz="600" b="1" dirty="0">
                        <a:solidFill>
                          <a:schemeClr val="tx1"/>
                        </a:solidFill>
                        <a:latin typeface="Meiryo UI" panose="020B0604030504040204" pitchFamily="50" charset="-128"/>
                        <a:ea typeface="Meiryo UI" panose="020B0604030504040204" pitchFamily="50" charset="-128"/>
                      </a:endParaRP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indent="0" algn="l">
                        <a:buFont typeface="Wingdings" panose="05000000000000000000" pitchFamily="2" charset="2"/>
                        <a:buNone/>
                      </a:pPr>
                      <a:r>
                        <a:rPr kumimoji="1" lang="ja-JP" altLang="en-US" sz="600" b="0" dirty="0">
                          <a:solidFill>
                            <a:schemeClr val="tx1"/>
                          </a:solidFill>
                          <a:latin typeface="Meiryo UI" panose="020B0604030504040204" pitchFamily="50" charset="-128"/>
                          <a:ea typeface="Meiryo UI" panose="020B0604030504040204" pitchFamily="50" charset="-128"/>
                        </a:rPr>
                        <a:t>会場内にスケートボード・</a:t>
                      </a:r>
                      <a:r>
                        <a:rPr kumimoji="1" lang="en-US" altLang="ja-JP" sz="600" b="0" dirty="0">
                          <a:solidFill>
                            <a:schemeClr val="tx1"/>
                          </a:solidFill>
                          <a:latin typeface="Meiryo UI" panose="020B0604030504040204" pitchFamily="50" charset="-128"/>
                          <a:ea typeface="Meiryo UI" panose="020B0604030504040204" pitchFamily="50" charset="-128"/>
                        </a:rPr>
                        <a:t>BMX</a:t>
                      </a:r>
                      <a:r>
                        <a:rPr kumimoji="1" lang="ja-JP" altLang="en-US" sz="600" b="0" dirty="0">
                          <a:solidFill>
                            <a:schemeClr val="tx1"/>
                          </a:solidFill>
                          <a:latin typeface="Meiryo UI" panose="020B0604030504040204" pitchFamily="50" charset="-128"/>
                          <a:ea typeface="Meiryo UI" panose="020B0604030504040204" pitchFamily="50" charset="-128"/>
                        </a:rPr>
                        <a:t>体験ブースを設置し、「する」スポーツとしての振興促進</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3851154"/>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dirty="0">
                          <a:solidFill>
                            <a:schemeClr val="tx1"/>
                          </a:solidFill>
                          <a:latin typeface="Meiryo UI" panose="020B0604030504040204" pitchFamily="50" charset="-128"/>
                          <a:ea typeface="Meiryo UI" panose="020B0604030504040204" pitchFamily="50" charset="-128"/>
                        </a:rPr>
                        <a:t>アスリートによる市内小学校訪問</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indent="0" algn="l">
                        <a:buFont typeface="Wingdings" panose="05000000000000000000" pitchFamily="2" charset="2"/>
                        <a:buNone/>
                      </a:pPr>
                      <a:r>
                        <a:rPr kumimoji="1" lang="en-US" altLang="ja-JP" sz="600" b="0" dirty="0">
                          <a:solidFill>
                            <a:schemeClr val="tx1"/>
                          </a:solidFill>
                          <a:latin typeface="Meiryo UI" panose="020B0604030504040204" pitchFamily="50" charset="-128"/>
                          <a:ea typeface="Meiryo UI" panose="020B0604030504040204" pitchFamily="50" charset="-128"/>
                        </a:rPr>
                        <a:t>X Games Osaka 2025</a:t>
                      </a:r>
                      <a:r>
                        <a:rPr kumimoji="1" lang="ja-JP" altLang="en-US" sz="600" b="0" dirty="0">
                          <a:solidFill>
                            <a:schemeClr val="tx1"/>
                          </a:solidFill>
                          <a:latin typeface="Meiryo UI" panose="020B0604030504040204" pitchFamily="50" charset="-128"/>
                          <a:ea typeface="Meiryo UI" panose="020B0604030504040204" pitchFamily="50" charset="-128"/>
                        </a:rPr>
                        <a:t>出場選手が市内小学校を訪問。トークやスケボー体験等を実施（</a:t>
                      </a:r>
                      <a:r>
                        <a:rPr kumimoji="1" lang="en-US" altLang="ja-JP" sz="600" b="0" dirty="0">
                          <a:solidFill>
                            <a:schemeClr val="tx1"/>
                          </a:solidFill>
                          <a:latin typeface="Meiryo UI" panose="020B0604030504040204" pitchFamily="50" charset="-128"/>
                          <a:ea typeface="Meiryo UI" panose="020B0604030504040204" pitchFamily="50" charset="-128"/>
                        </a:rPr>
                        <a:t>6</a:t>
                      </a:r>
                      <a:r>
                        <a:rPr kumimoji="1" lang="ja-JP" altLang="en-US" sz="600" b="0" dirty="0">
                          <a:solidFill>
                            <a:schemeClr val="tx1"/>
                          </a:solidFill>
                          <a:latin typeface="Meiryo UI" panose="020B0604030504040204" pitchFamily="50" charset="-128"/>
                          <a:ea typeface="Meiryo UI" panose="020B0604030504040204" pitchFamily="50" charset="-128"/>
                        </a:rPr>
                        <a:t>月</a:t>
                      </a:r>
                      <a:r>
                        <a:rPr kumimoji="1" lang="en-US" altLang="ja-JP" sz="600" b="0" dirty="0">
                          <a:solidFill>
                            <a:schemeClr val="tx1"/>
                          </a:solidFill>
                          <a:latin typeface="Meiryo UI" panose="020B0604030504040204" pitchFamily="50" charset="-128"/>
                          <a:ea typeface="Meiryo UI" panose="020B0604030504040204" pitchFamily="50" charset="-128"/>
                        </a:rPr>
                        <a:t>18</a:t>
                      </a:r>
                      <a:r>
                        <a:rPr kumimoji="1" lang="ja-JP" altLang="en-US" sz="600" b="0" dirty="0">
                          <a:solidFill>
                            <a:schemeClr val="tx1"/>
                          </a:solidFill>
                          <a:latin typeface="Meiryo UI" panose="020B0604030504040204" pitchFamily="50" charset="-128"/>
                          <a:ea typeface="Meiryo UI" panose="020B0604030504040204" pitchFamily="50" charset="-128"/>
                        </a:rPr>
                        <a:t>日</a:t>
                      </a:r>
                      <a:r>
                        <a:rPr kumimoji="1" lang="en-US" altLang="ja-JP" sz="600" b="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水</a:t>
                      </a:r>
                      <a:r>
                        <a:rPr kumimoji="1" lang="en-US" altLang="ja-JP" sz="600" b="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a:t>
                      </a:r>
                    </a:p>
                  </a:txBody>
                  <a:tcPr marL="48188" marR="48188" marT="40799" marB="4079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77789515"/>
                  </a:ext>
                </a:extLst>
              </a:tr>
            </a:tbl>
          </a:graphicData>
        </a:graphic>
      </p:graphicFrame>
    </p:spTree>
    <p:extLst>
      <p:ext uri="{BB962C8B-B14F-4D97-AF65-F5344CB8AC3E}">
        <p14:creationId xmlns:p14="http://schemas.microsoft.com/office/powerpoint/2010/main" val="34134669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noFill/>
        </a:ln>
      </a:spPr>
      <a:bodyPr rtlCol="0" anchor="ctr"/>
      <a:lstStyle>
        <a:defPPr algn="l">
          <a:defRPr sz="1606" dirty="0">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16004</Words>
  <Application>Microsoft Office PowerPoint</Application>
  <PresentationFormat>ユーザー設定</PresentationFormat>
  <Paragraphs>1400</Paragraphs>
  <Slides>31</Slides>
  <Notes>17</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31</vt:i4>
      </vt:variant>
    </vt:vector>
  </HeadingPairs>
  <TitlesOfParts>
    <vt:vector size="40" baseType="lpstr">
      <vt:lpstr>Meiryo UI</vt:lpstr>
      <vt:lpstr>ＭＳ Ｐゴシック</vt:lpstr>
      <vt:lpstr>游ゴシック</vt:lpstr>
      <vt:lpstr>Arial</vt:lpstr>
      <vt:lpstr>Calibri</vt:lpstr>
      <vt:lpstr>Calibri Light</vt:lpstr>
      <vt:lpstr>Matura MT Script Capitals</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2026-06-26T06:30:18Z</dcterms:modified>
</cp:coreProperties>
</file>