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314"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7" d="100"/>
          <a:sy n="97" d="100"/>
        </p:scale>
        <p:origin x="11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922A0-34B9-4338-93E3-66E1B7D3CD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037800D-EF5B-4CED-9B78-4FE80072F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3BC7D97-6111-40FC-8D92-1CD903BB17A3}"/>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49779184-ECF9-4776-9DB0-EE60A60FA9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487CF8-E9DD-4A49-9554-CA1FAEA3C456}"/>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166183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D6BC5-2BB7-48D2-9C87-82A89983FCD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2B1067-2FF8-4729-9C0F-723E901BEB2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8B6674-82C0-44C0-B360-B6ACF37CB883}"/>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DF2165ED-5071-4EA5-9803-D73D153467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9A9698-803C-4120-9AE0-FCCA369BD03E}"/>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365496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67ED650-2705-46DE-9FB5-648ABD7E2F6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876BA2-396E-4581-AB32-DF327D9A4A5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19FC54-17F5-4270-8A90-9F51A808830A}"/>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2CD134DB-F2E0-45B1-B772-7347A289B3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9B7FFB-527D-4073-B47A-16F79DB3CD70}"/>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246319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4CB7C-5FC2-4685-BEC8-7819DB4884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45990B-5EDC-4E57-A9E1-1ADCB6B7F6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BD147B-B48A-4E84-BDB0-349B06FBC2EA}"/>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FF5D02E3-7F42-470A-8181-EAEC5EABC0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C0CCCC-3F1B-4CEF-9309-54903F0CAFF7}"/>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28613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14F53-C027-44A4-8294-9D7E6716C2F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3DE9E4-5311-44E5-87A4-CE2FD8B65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DB85CA-4040-4E89-AE99-8BF4320FA53B}"/>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DC51AD2D-B181-40B7-96AA-7EE71C75D4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1ACA04-8C26-40A6-A10C-CBEF32932DC1}"/>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91390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1BA22-517C-4FDE-BEA2-D193235E34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B01CA2-D9FC-4EF9-85BD-0C9283D811C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65A731-3D0C-4FDD-8F70-440458308E5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D266180-12CA-45B4-BD01-C6457217FD2D}"/>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6" name="フッター プレースホルダー 5">
            <a:extLst>
              <a:ext uri="{FF2B5EF4-FFF2-40B4-BE49-F238E27FC236}">
                <a16:creationId xmlns:a16="http://schemas.microsoft.com/office/drawing/2014/main" id="{81A41035-84C6-4286-81B6-8E180C8EA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6AB248-70D7-4E73-8237-369E99DFCD08}"/>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275887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67B54E-6015-4CE8-A967-2782718F43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46DBA0-A733-487E-BDF4-AD0980DE3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A825BA-6D9B-4D2F-B9B6-2D9C9075C2F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2F3E76-77E5-4A93-90A4-F081A6886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E0F3694-DCAD-4599-926D-07713E2D45C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F5504D-703F-43A4-AB91-5FB7014F2587}"/>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8" name="フッター プレースホルダー 7">
            <a:extLst>
              <a:ext uri="{FF2B5EF4-FFF2-40B4-BE49-F238E27FC236}">
                <a16:creationId xmlns:a16="http://schemas.microsoft.com/office/drawing/2014/main" id="{CBE4F801-E1F9-4D71-AB21-F6E53DD703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FA2EE24-0A6D-4C24-8E34-888CF8B8709C}"/>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125135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294B7D-04BD-4DE7-A6AF-43106420AA9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729390-426B-4A43-9E8C-5E70B61B5E15}"/>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4" name="フッター プレースホルダー 3">
            <a:extLst>
              <a:ext uri="{FF2B5EF4-FFF2-40B4-BE49-F238E27FC236}">
                <a16:creationId xmlns:a16="http://schemas.microsoft.com/office/drawing/2014/main" id="{BC396DF4-EB3B-44E5-B40A-29E29C4F87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64DF263-AEDE-47F6-9D63-F74CEC787B00}"/>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299559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1FEA24-E222-47A5-A14E-1DCF4964CA68}"/>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3" name="フッター プレースホルダー 2">
            <a:extLst>
              <a:ext uri="{FF2B5EF4-FFF2-40B4-BE49-F238E27FC236}">
                <a16:creationId xmlns:a16="http://schemas.microsoft.com/office/drawing/2014/main" id="{43092F68-12E6-4A4C-BB85-CE430564325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3EEF62-A634-43C5-A34B-F613565CC27E}"/>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62458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5C186-90FA-47DA-BF00-20893A50CB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7DD927-BC59-4007-9D6C-48534927A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51F19E-B6E6-4206-9D4A-C5DC64DD4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D30384-4AC5-4B8E-A316-D4F9528EB393}"/>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6" name="フッター プレースホルダー 5">
            <a:extLst>
              <a:ext uri="{FF2B5EF4-FFF2-40B4-BE49-F238E27FC236}">
                <a16:creationId xmlns:a16="http://schemas.microsoft.com/office/drawing/2014/main" id="{00723F6B-E0E4-4279-B8AB-53F3065BAB7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986E6C-3A1D-4F65-B945-E503FADADDD4}"/>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9804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F320D-37BA-40A6-BBAD-12E031F3C8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2B967C0-344A-4DFB-AE97-994A18A6F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E101F0A-7C67-45D8-9915-8A625D9E4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2335CB-51CA-4C7E-96A7-FF716C48CFF6}"/>
              </a:ext>
            </a:extLst>
          </p:cNvPr>
          <p:cNvSpPr>
            <a:spLocks noGrp="1"/>
          </p:cNvSpPr>
          <p:nvPr>
            <p:ph type="dt" sz="half" idx="10"/>
          </p:nvPr>
        </p:nvSpPr>
        <p:spPr/>
        <p:txBody>
          <a:bodyPr/>
          <a:lstStyle/>
          <a:p>
            <a:fld id="{6B9B8452-5F46-4CEB-B5E8-320CC336FCC8}" type="datetimeFigureOut">
              <a:rPr kumimoji="1" lang="ja-JP" altLang="en-US" smtClean="0"/>
              <a:t>2026/6/25</a:t>
            </a:fld>
            <a:endParaRPr kumimoji="1" lang="ja-JP" altLang="en-US"/>
          </a:p>
        </p:txBody>
      </p:sp>
      <p:sp>
        <p:nvSpPr>
          <p:cNvPr id="6" name="フッター プレースホルダー 5">
            <a:extLst>
              <a:ext uri="{FF2B5EF4-FFF2-40B4-BE49-F238E27FC236}">
                <a16:creationId xmlns:a16="http://schemas.microsoft.com/office/drawing/2014/main" id="{5F5BF7C9-58AA-4DE3-B685-E890C40338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517899-FB00-4E5F-B134-9179E00CBD55}"/>
              </a:ext>
            </a:extLst>
          </p:cNvPr>
          <p:cNvSpPr>
            <a:spLocks noGrp="1"/>
          </p:cNvSpPr>
          <p:nvPr>
            <p:ph type="sldNum" sz="quarter" idx="12"/>
          </p:nvPr>
        </p:nvSpPr>
        <p:spPr/>
        <p:txBody>
          <a:body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416861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A3E969-8FBF-4207-B23C-D28968DC2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F51CCB-E975-45C1-96BD-4F3AF5B8B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4DF639-04D7-4E74-8494-79647EBDC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B8452-5F46-4CEB-B5E8-320CC336FCC8}" type="datetimeFigureOut">
              <a:rPr kumimoji="1" lang="ja-JP" altLang="en-US" smtClean="0"/>
              <a:t>2026/6/25</a:t>
            </a:fld>
            <a:endParaRPr kumimoji="1" lang="ja-JP" altLang="en-US"/>
          </a:p>
        </p:txBody>
      </p:sp>
      <p:sp>
        <p:nvSpPr>
          <p:cNvPr id="5" name="フッター プレースホルダー 4">
            <a:extLst>
              <a:ext uri="{FF2B5EF4-FFF2-40B4-BE49-F238E27FC236}">
                <a16:creationId xmlns:a16="http://schemas.microsoft.com/office/drawing/2014/main" id="{C474B27A-180E-491B-82FC-2F874821B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2B9FE0D-CD72-4F9A-8ADC-937C97189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64580-F4D5-497A-A166-69C40AFFD162}" type="slidenum">
              <a:rPr kumimoji="1" lang="ja-JP" altLang="en-US" smtClean="0"/>
              <a:t>‹#›</a:t>
            </a:fld>
            <a:endParaRPr kumimoji="1" lang="ja-JP" altLang="en-US"/>
          </a:p>
        </p:txBody>
      </p:sp>
    </p:spTree>
    <p:extLst>
      <p:ext uri="{BB962C8B-B14F-4D97-AF65-F5344CB8AC3E}">
        <p14:creationId xmlns:p14="http://schemas.microsoft.com/office/powerpoint/2010/main" val="3319816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AA566C-7149-4B29-BE12-1F5862C302C9}"/>
              </a:ext>
            </a:extLst>
          </p:cNvPr>
          <p:cNvSpPr>
            <a:spLocks noGrp="1"/>
          </p:cNvSpPr>
          <p:nvPr>
            <p:ph type="sldNum" sz="quarter" idx="12"/>
          </p:nvPr>
        </p:nvSpPr>
        <p:spPr>
          <a:xfrm>
            <a:off x="9357220" y="6415073"/>
            <a:ext cx="2743200" cy="365125"/>
          </a:xfrm>
        </p:spPr>
        <p:txBody>
          <a:bodyPr/>
          <a:lstStyle/>
          <a:p>
            <a:fld id="{DA464BB2-9B42-4C59-96D2-53853DDCE204}" type="slidenum">
              <a:rPr kumimoji="1" lang="ja-JP" altLang="en-US" smtClean="0"/>
              <a:t>1</a:t>
            </a:fld>
            <a:endParaRPr kumimoji="1" lang="ja-JP" altLang="en-US"/>
          </a:p>
        </p:txBody>
      </p:sp>
      <p:sp>
        <p:nvSpPr>
          <p:cNvPr id="3" name="タイトル 1">
            <a:extLst>
              <a:ext uri="{FF2B5EF4-FFF2-40B4-BE49-F238E27FC236}">
                <a16:creationId xmlns:a16="http://schemas.microsoft.com/office/drawing/2014/main" id="{7C1191F3-47D4-4CED-8957-7A5BA5B6092B}"/>
              </a:ext>
            </a:extLst>
          </p:cNvPr>
          <p:cNvSpPr txBox="1">
            <a:spLocks/>
          </p:cNvSpPr>
          <p:nvPr/>
        </p:nvSpPr>
        <p:spPr>
          <a:xfrm>
            <a:off x="0" y="0"/>
            <a:ext cx="12192000" cy="549275"/>
          </a:xfrm>
          <a:prstGeom prst="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400" b="1" dirty="0"/>
              <a:t>（資料</a:t>
            </a:r>
            <a:r>
              <a:rPr lang="ja-JP" altLang="en-US" sz="2400" b="1"/>
              <a:t>５）発達障</a:t>
            </a:r>
            <a:r>
              <a:rPr lang="ja-JP" altLang="en-US" sz="2400" b="1" dirty="0"/>
              <a:t>がいの啓発に係る取組へのご協力について</a:t>
            </a:r>
          </a:p>
        </p:txBody>
      </p:sp>
      <p:sp>
        <p:nvSpPr>
          <p:cNvPr id="6" name="テキスト ボックス 5">
            <a:extLst>
              <a:ext uri="{FF2B5EF4-FFF2-40B4-BE49-F238E27FC236}">
                <a16:creationId xmlns:a16="http://schemas.microsoft.com/office/drawing/2014/main" id="{E1F7DD2B-0568-44C9-AF37-4F43BC375DC5}"/>
              </a:ext>
            </a:extLst>
          </p:cNvPr>
          <p:cNvSpPr txBox="1"/>
          <p:nvPr/>
        </p:nvSpPr>
        <p:spPr>
          <a:xfrm>
            <a:off x="384164" y="4131501"/>
            <a:ext cx="5122853" cy="1815882"/>
          </a:xfrm>
          <a:prstGeom prst="rect">
            <a:avLst/>
          </a:prstGeom>
          <a:noFill/>
        </p:spPr>
        <p:txBody>
          <a:bodyPr wrap="square" rtlCol="0">
            <a:spAutoFit/>
          </a:bodyPr>
          <a:lstStyle/>
          <a:p>
            <a:r>
              <a:rPr kumimoji="1" lang="ja-JP" altLang="en-US" sz="1400" dirty="0"/>
              <a:t>大阪府では、</a:t>
            </a:r>
            <a:r>
              <a:rPr kumimoji="1" lang="en-US" altLang="ja-JP" sz="1400" dirty="0"/>
              <a:t>4</a:t>
            </a:r>
            <a:r>
              <a:rPr kumimoji="1" lang="ja-JP" altLang="en-US" sz="1400" dirty="0"/>
              <a:t>月</a:t>
            </a:r>
            <a:r>
              <a:rPr kumimoji="1" lang="en-US" altLang="ja-JP" sz="1400" dirty="0"/>
              <a:t>2</a:t>
            </a:r>
            <a:r>
              <a:rPr kumimoji="1" lang="ja-JP" altLang="en-US" sz="1400" dirty="0"/>
              <a:t>日の「世界自閉症啓発デー」にあわせて、大阪府内の主要な建物をシンボルカラーのブルーにライトアップします。</a:t>
            </a:r>
            <a:endParaRPr kumimoji="1" lang="en-US" altLang="ja-JP" sz="1400" dirty="0"/>
          </a:p>
          <a:p>
            <a:r>
              <a:rPr lang="en-US" altLang="ja-JP" sz="1400" dirty="0"/>
              <a:t>R</a:t>
            </a:r>
            <a:r>
              <a:rPr lang="ja-JP" altLang="en-US" sz="1400" dirty="0"/>
              <a:t>８年はライトアップに合わせて、シンボルカラー・ブルーの意義を周知する観点から、ブルーライトアップに合わせて、ブルーのマスクを製作し、職員が着用したり、ライトアップ施設を訪れる府民等へノベルティとして配布する試みを実施予定です。</a:t>
            </a:r>
            <a:endParaRPr lang="en-US" altLang="ja-JP" sz="1400" dirty="0"/>
          </a:p>
        </p:txBody>
      </p:sp>
      <p:sp>
        <p:nvSpPr>
          <p:cNvPr id="10" name="テキスト ボックス 9">
            <a:extLst>
              <a:ext uri="{FF2B5EF4-FFF2-40B4-BE49-F238E27FC236}">
                <a16:creationId xmlns:a16="http://schemas.microsoft.com/office/drawing/2014/main" id="{DF74238A-0CC2-4C31-8A1E-8CF6496A5926}"/>
              </a:ext>
            </a:extLst>
          </p:cNvPr>
          <p:cNvSpPr txBox="1"/>
          <p:nvPr/>
        </p:nvSpPr>
        <p:spPr>
          <a:xfrm>
            <a:off x="221951" y="1414209"/>
            <a:ext cx="5285066" cy="1815882"/>
          </a:xfrm>
          <a:prstGeom prst="rect">
            <a:avLst/>
          </a:prstGeom>
          <a:noFill/>
        </p:spPr>
        <p:txBody>
          <a:bodyPr wrap="square" rtlCol="0">
            <a:spAutoFit/>
          </a:bodyPr>
          <a:lstStyle/>
          <a:p>
            <a:r>
              <a:rPr kumimoji="1" lang="en-US" altLang="ja-JP" sz="1400" dirty="0"/>
              <a:t>4</a:t>
            </a:r>
            <a:r>
              <a:rPr kumimoji="1" lang="ja-JP" altLang="en-US" sz="1400" dirty="0"/>
              <a:t>月</a:t>
            </a:r>
            <a:r>
              <a:rPr kumimoji="1" lang="en-US" altLang="ja-JP" sz="1400" dirty="0"/>
              <a:t>2</a:t>
            </a:r>
            <a:r>
              <a:rPr kumimoji="1" lang="ja-JP" altLang="en-US" sz="1400" dirty="0"/>
              <a:t>日の「世界自閉症啓発デー」から、</a:t>
            </a:r>
            <a:r>
              <a:rPr kumimoji="1" lang="en-US" altLang="ja-JP" sz="1400" dirty="0"/>
              <a:t>4</a:t>
            </a:r>
            <a:r>
              <a:rPr kumimoji="1" lang="ja-JP" altLang="en-US" sz="1400" dirty="0"/>
              <a:t>月</a:t>
            </a:r>
            <a:r>
              <a:rPr kumimoji="1" lang="en-US" altLang="ja-JP" sz="1400" dirty="0"/>
              <a:t>8</a:t>
            </a:r>
            <a:r>
              <a:rPr kumimoji="1" lang="ja-JP" altLang="en-US" sz="1400" dirty="0"/>
              <a:t>日までの一週間は「発達障がい啓発週間」となっており、この時期に合わせて大阪府では啓発のためのオンラインセミナーを開催しています。</a:t>
            </a:r>
            <a:endParaRPr kumimoji="1" lang="en-US" altLang="ja-JP" sz="1400" dirty="0"/>
          </a:p>
          <a:p>
            <a:r>
              <a:rPr kumimoji="1" lang="en-US" altLang="ja-JP" sz="1400" dirty="0"/>
              <a:t>※</a:t>
            </a:r>
            <a:r>
              <a:rPr kumimoji="1" lang="ja-JP" altLang="en-US" sz="1400" dirty="0"/>
              <a:t>セミナーは「子どもの未来支援」に関する事業連携協定を締結している塩野義製薬株式会社との共催で実施しています。</a:t>
            </a:r>
            <a:endParaRPr kumimoji="1" lang="en-US" altLang="ja-JP" sz="1400" dirty="0"/>
          </a:p>
          <a:p>
            <a:endParaRPr lang="en-US" altLang="ja-JP" sz="1400" dirty="0"/>
          </a:p>
          <a:p>
            <a:r>
              <a:rPr kumimoji="1" lang="ja-JP" altLang="en-US" sz="1400" dirty="0"/>
              <a:t>また、厚生労働省の作成した啓発ポスターを府内の関係各所へ配布し、掲示を依頼しています。</a:t>
            </a:r>
          </a:p>
        </p:txBody>
      </p:sp>
      <p:pic>
        <p:nvPicPr>
          <p:cNvPr id="11" name="図 10">
            <a:extLst>
              <a:ext uri="{FF2B5EF4-FFF2-40B4-BE49-F238E27FC236}">
                <a16:creationId xmlns:a16="http://schemas.microsoft.com/office/drawing/2014/main" id="{9732C552-D44E-4408-86AA-D199831D028C}"/>
              </a:ext>
            </a:extLst>
          </p:cNvPr>
          <p:cNvPicPr>
            <a:picLocks noChangeAspect="1"/>
          </p:cNvPicPr>
          <p:nvPr/>
        </p:nvPicPr>
        <p:blipFill>
          <a:blip r:embed="rId2"/>
          <a:stretch>
            <a:fillRect/>
          </a:stretch>
        </p:blipFill>
        <p:spPr>
          <a:xfrm>
            <a:off x="7944196" y="2209472"/>
            <a:ext cx="3978386" cy="3491546"/>
          </a:xfrm>
          <a:prstGeom prst="rect">
            <a:avLst/>
          </a:prstGeom>
        </p:spPr>
      </p:pic>
      <p:pic>
        <p:nvPicPr>
          <p:cNvPr id="13" name="図 12">
            <a:extLst>
              <a:ext uri="{FF2B5EF4-FFF2-40B4-BE49-F238E27FC236}">
                <a16:creationId xmlns:a16="http://schemas.microsoft.com/office/drawing/2014/main" id="{F8EA3003-52AA-40FB-8016-63D7687B3F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93231" y="629023"/>
            <a:ext cx="1674307" cy="2410268"/>
          </a:xfrm>
          <a:prstGeom prst="rect">
            <a:avLst/>
          </a:prstGeom>
          <a:ln>
            <a:solidFill>
              <a:schemeClr val="tx1"/>
            </a:solidFill>
          </a:ln>
        </p:spPr>
      </p:pic>
      <p:sp>
        <p:nvSpPr>
          <p:cNvPr id="15" name="テキスト ボックス 14">
            <a:extLst>
              <a:ext uri="{FF2B5EF4-FFF2-40B4-BE49-F238E27FC236}">
                <a16:creationId xmlns:a16="http://schemas.microsoft.com/office/drawing/2014/main" id="{55C57967-A27A-4F75-858E-4BC59C3C0604}"/>
              </a:ext>
            </a:extLst>
          </p:cNvPr>
          <p:cNvSpPr txBox="1"/>
          <p:nvPr/>
        </p:nvSpPr>
        <p:spPr>
          <a:xfrm>
            <a:off x="5716571" y="3073773"/>
            <a:ext cx="2519490" cy="276999"/>
          </a:xfrm>
          <a:prstGeom prst="rect">
            <a:avLst/>
          </a:prstGeom>
          <a:noFill/>
        </p:spPr>
        <p:txBody>
          <a:bodyPr wrap="square" rtlCol="0">
            <a:spAutoFit/>
          </a:bodyPr>
          <a:lstStyle/>
          <a:p>
            <a:r>
              <a:rPr kumimoji="1" lang="ja-JP" altLang="en-US" sz="1200" dirty="0"/>
              <a:t>啓発ポスター（２０２６年版）</a:t>
            </a:r>
          </a:p>
        </p:txBody>
      </p:sp>
      <p:sp>
        <p:nvSpPr>
          <p:cNvPr id="17" name="テキスト ボックス 16">
            <a:extLst>
              <a:ext uri="{FF2B5EF4-FFF2-40B4-BE49-F238E27FC236}">
                <a16:creationId xmlns:a16="http://schemas.microsoft.com/office/drawing/2014/main" id="{5A0B3CCB-5BF6-466B-B05C-DA7428552CB3}"/>
              </a:ext>
            </a:extLst>
          </p:cNvPr>
          <p:cNvSpPr txBox="1"/>
          <p:nvPr/>
        </p:nvSpPr>
        <p:spPr>
          <a:xfrm>
            <a:off x="9357220" y="1909848"/>
            <a:ext cx="1757843" cy="261610"/>
          </a:xfrm>
          <a:prstGeom prst="rect">
            <a:avLst/>
          </a:prstGeom>
          <a:noFill/>
        </p:spPr>
        <p:txBody>
          <a:bodyPr wrap="square" rtlCol="0">
            <a:spAutoFit/>
          </a:bodyPr>
          <a:lstStyle/>
          <a:p>
            <a:r>
              <a:rPr kumimoji="1" lang="ja-JP" altLang="en-US" sz="1100" dirty="0"/>
              <a:t>ノベルティのイメージ</a:t>
            </a:r>
          </a:p>
        </p:txBody>
      </p:sp>
      <p:sp>
        <p:nvSpPr>
          <p:cNvPr id="18" name="矢印: 右 17">
            <a:extLst>
              <a:ext uri="{FF2B5EF4-FFF2-40B4-BE49-F238E27FC236}">
                <a16:creationId xmlns:a16="http://schemas.microsoft.com/office/drawing/2014/main" id="{FFE4594A-51E3-4E99-922E-75ADF6DD9DCF}"/>
              </a:ext>
            </a:extLst>
          </p:cNvPr>
          <p:cNvSpPr/>
          <p:nvPr/>
        </p:nvSpPr>
        <p:spPr>
          <a:xfrm>
            <a:off x="293614" y="6135409"/>
            <a:ext cx="645953" cy="4918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081DFAD-9AA1-42BA-92B2-85851D01C2F7}"/>
              </a:ext>
            </a:extLst>
          </p:cNvPr>
          <p:cNvSpPr txBox="1"/>
          <p:nvPr/>
        </p:nvSpPr>
        <p:spPr>
          <a:xfrm>
            <a:off x="1035342" y="5949201"/>
            <a:ext cx="10588650" cy="83099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dirty="0"/>
              <a:t>当部会及びワーキンググループの各委員のご所属機関や団体等において、上記の取組（啓発ポスターの掲示、啓発セミナーのチラシの配布や供覧、マスクの着用や配布）にご協力いただける場合は、（調整させていただいた上で）地域生活支援課から物品を送付させていただきますのでよろしくお願いいたします。</a:t>
            </a:r>
          </a:p>
        </p:txBody>
      </p:sp>
      <p:sp>
        <p:nvSpPr>
          <p:cNvPr id="20" name="テキスト ボックス 19">
            <a:extLst>
              <a:ext uri="{FF2B5EF4-FFF2-40B4-BE49-F238E27FC236}">
                <a16:creationId xmlns:a16="http://schemas.microsoft.com/office/drawing/2014/main" id="{C1811082-B2BC-4CDA-98CE-0D5AED8983D5}"/>
              </a:ext>
            </a:extLst>
          </p:cNvPr>
          <p:cNvSpPr txBox="1"/>
          <p:nvPr/>
        </p:nvSpPr>
        <p:spPr>
          <a:xfrm>
            <a:off x="9991334" y="5671293"/>
            <a:ext cx="2090761" cy="276999"/>
          </a:xfrm>
          <a:prstGeom prst="rect">
            <a:avLst/>
          </a:prstGeom>
          <a:noFill/>
        </p:spPr>
        <p:txBody>
          <a:bodyPr wrap="square" rtlCol="0">
            <a:spAutoFit/>
          </a:bodyPr>
          <a:lstStyle/>
          <a:p>
            <a:r>
              <a:rPr kumimoji="1" lang="ja-JP" altLang="en-US" sz="1200" dirty="0"/>
              <a:t>ブルーライトアップの様子</a:t>
            </a:r>
          </a:p>
        </p:txBody>
      </p:sp>
      <p:sp>
        <p:nvSpPr>
          <p:cNvPr id="22" name="テキスト ボックス 21">
            <a:extLst>
              <a:ext uri="{FF2B5EF4-FFF2-40B4-BE49-F238E27FC236}">
                <a16:creationId xmlns:a16="http://schemas.microsoft.com/office/drawing/2014/main" id="{5035C3E5-329B-4F3F-9077-B028E888622D}"/>
              </a:ext>
            </a:extLst>
          </p:cNvPr>
          <p:cNvSpPr txBox="1"/>
          <p:nvPr/>
        </p:nvSpPr>
        <p:spPr>
          <a:xfrm>
            <a:off x="221957" y="952855"/>
            <a:ext cx="3961343" cy="30777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ja-JP" altLang="en-US" sz="1400" b="1" dirty="0"/>
              <a:t>啓発セミナーの実施と啓発ポスターの配布</a:t>
            </a:r>
          </a:p>
        </p:txBody>
      </p:sp>
      <p:sp>
        <p:nvSpPr>
          <p:cNvPr id="23" name="テキスト ボックス 22">
            <a:extLst>
              <a:ext uri="{FF2B5EF4-FFF2-40B4-BE49-F238E27FC236}">
                <a16:creationId xmlns:a16="http://schemas.microsoft.com/office/drawing/2014/main" id="{73146973-14A7-4275-B7C3-BAEE0E6B571B}"/>
              </a:ext>
            </a:extLst>
          </p:cNvPr>
          <p:cNvSpPr txBox="1"/>
          <p:nvPr/>
        </p:nvSpPr>
        <p:spPr>
          <a:xfrm>
            <a:off x="340991" y="3671965"/>
            <a:ext cx="3098495" cy="30777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ja-JP" altLang="en-US" sz="1400" b="1"/>
              <a:t>ブルーライトアップの取組</a:t>
            </a:r>
            <a:endParaRPr lang="ja-JP" altLang="en-US" sz="1400" b="1" dirty="0"/>
          </a:p>
        </p:txBody>
      </p:sp>
      <p:sp>
        <p:nvSpPr>
          <p:cNvPr id="21" name="テキスト ボックス 20">
            <a:extLst>
              <a:ext uri="{FF2B5EF4-FFF2-40B4-BE49-F238E27FC236}">
                <a16:creationId xmlns:a16="http://schemas.microsoft.com/office/drawing/2014/main" id="{107476DC-09E2-4B2C-A2F8-807A448DDB61}"/>
              </a:ext>
            </a:extLst>
          </p:cNvPr>
          <p:cNvSpPr txBox="1"/>
          <p:nvPr/>
        </p:nvSpPr>
        <p:spPr>
          <a:xfrm>
            <a:off x="5716571" y="5701966"/>
            <a:ext cx="2848786" cy="230832"/>
          </a:xfrm>
          <a:prstGeom prst="rect">
            <a:avLst/>
          </a:prstGeom>
          <a:noFill/>
        </p:spPr>
        <p:txBody>
          <a:bodyPr wrap="square" rtlCol="0">
            <a:spAutoFit/>
          </a:bodyPr>
          <a:lstStyle/>
          <a:p>
            <a:r>
              <a:rPr kumimoji="1" lang="en-US" altLang="ja-JP" sz="900" dirty="0"/>
              <a:t>※</a:t>
            </a:r>
            <a:r>
              <a:rPr kumimoji="1" lang="ja-JP" altLang="en-US" sz="900" dirty="0"/>
              <a:t>セミナーのチラシは</a:t>
            </a:r>
            <a:r>
              <a:rPr kumimoji="1" lang="en-US" altLang="ja-JP" sz="900" dirty="0"/>
              <a:t>R7</a:t>
            </a:r>
            <a:r>
              <a:rPr kumimoji="1" lang="ja-JP" altLang="en-US" sz="900" dirty="0"/>
              <a:t>年</a:t>
            </a:r>
            <a:r>
              <a:rPr kumimoji="1" lang="en-US" altLang="ja-JP" sz="900" dirty="0"/>
              <a:t>4</a:t>
            </a:r>
            <a:r>
              <a:rPr kumimoji="1" lang="ja-JP" altLang="en-US" sz="900" dirty="0"/>
              <a:t>月実施時のもの</a:t>
            </a:r>
          </a:p>
        </p:txBody>
      </p:sp>
      <p:pic>
        <p:nvPicPr>
          <p:cNvPr id="24" name="Picture 2" descr="チラシ">
            <a:extLst>
              <a:ext uri="{FF2B5EF4-FFF2-40B4-BE49-F238E27FC236}">
                <a16:creationId xmlns:a16="http://schemas.microsoft.com/office/drawing/2014/main" id="{73E640B6-421C-4E2F-9771-490E183BA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230" y="3318827"/>
            <a:ext cx="1674307" cy="2374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3FF3C06D-3FA9-462D-AD6C-1C3F49F99F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509758" y="693564"/>
            <a:ext cx="3100149" cy="1267725"/>
          </a:xfrm>
          <a:prstGeom prst="rect">
            <a:avLst/>
          </a:prstGeom>
        </p:spPr>
      </p:pic>
    </p:spTree>
    <p:extLst>
      <p:ext uri="{BB962C8B-B14F-4D97-AF65-F5344CB8AC3E}">
        <p14:creationId xmlns:p14="http://schemas.microsoft.com/office/powerpoint/2010/main" val="15926144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ワイド画面</PresentationFormat>
  <Paragraphs>15</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2026-06-25T07:56:39Z</dcterms:created>
  <dcterms:modified xsi:type="dcterms:W3CDTF">2026-06-25T07:56:44Z</dcterms:modified>
</cp:coreProperties>
</file>